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77" r:id="rId4"/>
    <p:sldId id="260" r:id="rId5"/>
    <p:sldId id="279" r:id="rId6"/>
    <p:sldId id="276" r:id="rId7"/>
    <p:sldId id="282" r:id="rId8"/>
    <p:sldId id="278" r:id="rId9"/>
    <p:sldId id="263" r:id="rId10"/>
    <p:sldId id="261" r:id="rId11"/>
    <p:sldId id="271" r:id="rId12"/>
    <p:sldId id="270" r:id="rId13"/>
    <p:sldId id="269" r:id="rId14"/>
    <p:sldId id="262" r:id="rId15"/>
    <p:sldId id="266" r:id="rId1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1" autoAdjust="0"/>
    <p:restoredTop sz="99585" autoAdjust="0"/>
  </p:normalViewPr>
  <p:slideViewPr>
    <p:cSldViewPr>
      <p:cViewPr varScale="1">
        <p:scale>
          <a:sx n="112" d="100"/>
          <a:sy n="112" d="100"/>
        </p:scale>
        <p:origin x="-116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F3792-36B7-4A04-83E2-13BBDD001DB5}" type="datetimeFigureOut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963B98-A62F-4311-879F-8870A0E0E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0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9E39C6A-ADE5-42B3-A51E-B44B71F41A46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C75-39A9-4B55-AA0E-A04F76609FEC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20C8-9F9C-427D-8C8D-23BC1D931E8B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43AA-EA5F-4334-8D62-1750B077EBF2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69D-93AF-4706-9431-916F853A3D6D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5E8-D450-4248-9EF3-E024576233E1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041310-2D68-4F8B-986C-6484DF0ED96D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51245F-AAC0-4C27-926D-4DB7D4D3BF2E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6CA-A145-410F-8AB6-43D69965D7D5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9D4-295E-43A7-9FCA-9BAFD307A619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04B7-5B84-42A6-99CE-456B0A885EFF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54FCDCB-647B-4497-9AF8-A7D87DBDB4F2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XcalableMP</a:t>
            </a:r>
            <a:r>
              <a:rPr kumimoji="1" lang="ja-JP" altLang="en-US" dirty="0" smtClean="0"/>
              <a:t>講習会　初級編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実習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/>
            <a:r>
              <a:rPr lang="ja-JP" altLang="en-US" dirty="0" smtClean="0"/>
              <a:t>理化学研究所　計算科学研究機構</a:t>
            </a:r>
            <a:r>
              <a:rPr lang="en-US" altLang="ja-JP" dirty="0" smtClean="0"/>
              <a:t> </a:t>
            </a:r>
            <a:r>
              <a:rPr lang="ja-JP" altLang="en-US" dirty="0" smtClean="0"/>
              <a:t>岩下</a:t>
            </a:r>
            <a:r>
              <a:rPr lang="ja-JP" altLang="en-US" dirty="0" smtClean="0"/>
              <a:t>英俊</a:t>
            </a:r>
            <a:r>
              <a:rPr lang="ja-JP" altLang="en-US" dirty="0" smtClean="0"/>
              <a:t>、中尾昌広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7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逐次コンパイルと実行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276872"/>
            <a:ext cx="8435280" cy="280831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または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laplace.f90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を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コンパイル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する。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cc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or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gfortran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laplace.f90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実行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する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./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a.out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検証値</a:t>
            </a:r>
            <a:r>
              <a:rPr lang="en-US" altLang="ja-JP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(Verification)</a:t>
            </a:r>
            <a:r>
              <a:rPr lang="ja-JP" altLang="en-US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が以下の値であることを確認せよ。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704088" lvl="2" indent="0">
              <a:buNone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5.548855...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1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並列化可能なループの３パターン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2132856"/>
            <a:ext cx="8075240" cy="46085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ループインデックスが完全に揃っている場合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</a:t>
            </a:r>
            <a:r>
              <a:rPr lang="en-US" altLang="ja-JP" sz="1800" dirty="0">
                <a:solidFill>
                  <a:srgbClr val="000000"/>
                </a:solidFill>
              </a:rPr>
              <a:t>C] 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</a:t>
            </a: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指示文で並列化（課題１で紹介済）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 smtClean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隣接する配列要素の参照がある場合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i-1] +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[j+1][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+ …;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(i-1,j)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(i,j+1) + …</a:t>
            </a:r>
            <a:endParaRPr lang="en-US" altLang="ja-JP" sz="1800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ja-JP" altLang="en-US" sz="2200" dirty="0" smtClean="0">
                <a:solidFill>
                  <a:srgbClr val="000000"/>
                </a:solidFill>
              </a:rPr>
              <a:t>袖通信＋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指示文（袖通信はこの後詳しく）</a:t>
            </a:r>
            <a:endParaRPr lang="en-US" altLang="ja-JP" sz="2200" dirty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総和など、ループ反復を横断する演算が</a:t>
            </a:r>
            <a:r>
              <a:rPr lang="ja-JP" altLang="en-US" sz="2400" dirty="0">
                <a:solidFill>
                  <a:srgbClr val="000000"/>
                </a:solidFill>
              </a:rPr>
              <a:t>ある</a:t>
            </a:r>
            <a:r>
              <a:rPr lang="ja-JP" altLang="en-US" sz="2400" dirty="0" smtClean="0">
                <a:solidFill>
                  <a:srgbClr val="000000"/>
                </a:solidFill>
              </a:rPr>
              <a:t>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+= abs(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= s + abs(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)-u(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i.j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))</a:t>
            </a:r>
          </a:p>
          <a:p>
            <a:pPr marL="745236" lvl="1" indent="-342900">
              <a:buFont typeface="Wingdings" panose="05000000000000000000" pitchFamily="2" charset="2"/>
              <a:buChar char="à"/>
            </a:pP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指示文に「</a:t>
            </a:r>
            <a:r>
              <a:rPr lang="en-US" altLang="ja-JP" sz="2200" dirty="0" smtClean="0">
                <a:solidFill>
                  <a:srgbClr val="000000"/>
                </a:solidFill>
              </a:rPr>
              <a:t>reduction</a:t>
            </a:r>
            <a:r>
              <a:rPr lang="ja-JP" altLang="en-US" sz="2200" dirty="0" smtClean="0">
                <a:solidFill>
                  <a:srgbClr val="000000"/>
                </a:solidFill>
              </a:rPr>
              <a:t>節」を付加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745236" lvl="1" indent="-342900">
              <a:buFont typeface="Wingdings" panose="05000000000000000000" pitchFamily="2" charset="2"/>
              <a:buChar char="à"/>
            </a:pPr>
            <a:endParaRPr lang="en-US" altLang="ja-JP" sz="2200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9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２次元分散における隣接要素の参照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7538"/>
              </p:ext>
            </p:extLst>
          </p:nvPr>
        </p:nvGraphicFramePr>
        <p:xfrm>
          <a:off x="1043608" y="256490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42531"/>
              </p:ext>
            </p:extLst>
          </p:nvPr>
        </p:nvGraphicFramePr>
        <p:xfrm>
          <a:off x="4932040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48091"/>
              </p:ext>
            </p:extLst>
          </p:nvPr>
        </p:nvGraphicFramePr>
        <p:xfrm>
          <a:off x="6516216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11379"/>
              </p:ext>
            </p:extLst>
          </p:nvPr>
        </p:nvGraphicFramePr>
        <p:xfrm>
          <a:off x="4932040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59817"/>
              </p:ext>
            </p:extLst>
          </p:nvPr>
        </p:nvGraphicFramePr>
        <p:xfrm>
          <a:off x="6516216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3851920" y="3356992"/>
            <a:ext cx="57606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3347864" y="5517232"/>
            <a:ext cx="5400599" cy="864096"/>
          </a:xfrm>
          <a:prstGeom prst="wedgeRoundRectCallout">
            <a:avLst>
              <a:gd name="adj1" fmla="val 4342"/>
              <a:gd name="adj2" fmla="val -346736"/>
              <a:gd name="adj3" fmla="val 16667"/>
            </a:avLst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ノードをまたぐデータの参照が必要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  <a:sym typeface="Wingdings"/>
              </a:rPr>
              <a:t> XMP</a:t>
            </a:r>
            <a:r>
              <a:rPr lang="ja-JP" altLang="en-US" dirty="0" smtClean="0">
                <a:solidFill>
                  <a:schemeClr val="tx1"/>
                </a:solidFill>
                <a:sym typeface="Wingdings"/>
              </a:rPr>
              <a:t>は、この通信パターンをサポート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968190" y="258677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968190" y="291565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580112" y="291401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012160" y="2914010"/>
            <a:ext cx="648072" cy="0"/>
          </a:xfrm>
          <a:prstGeom prst="straightConnector1">
            <a:avLst/>
          </a:prstGeom>
          <a:ln w="3175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051720" y="2717855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051720" y="30689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663642" y="3025527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2123728" y="3027685"/>
            <a:ext cx="288032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582344" y="20519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並列実行のときのデータ参照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3567" y="20806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逐次実行のときのデータ参照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２次元分散における隣接要素の</a:t>
            </a:r>
            <a:r>
              <a:rPr lang="ja-JP" altLang="en-US" dirty="0" smtClean="0"/>
              <a:t>参照（つづき）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0678"/>
              </p:ext>
            </p:extLst>
          </p:nvPr>
        </p:nvGraphicFramePr>
        <p:xfrm>
          <a:off x="1259632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28260"/>
              </p:ext>
            </p:extLst>
          </p:nvPr>
        </p:nvGraphicFramePr>
        <p:xfrm>
          <a:off x="3491880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53909"/>
              </p:ext>
            </p:extLst>
          </p:nvPr>
        </p:nvGraphicFramePr>
        <p:xfrm>
          <a:off x="1259632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45513"/>
              </p:ext>
            </p:extLst>
          </p:nvPr>
        </p:nvGraphicFramePr>
        <p:xfrm>
          <a:off x="3491880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233"/>
              </p:ext>
            </p:extLst>
          </p:nvPr>
        </p:nvGraphicFramePr>
        <p:xfrm>
          <a:off x="3203848" y="1988840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3563888" y="19294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shadow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6084168" y="2492896"/>
            <a:ext cx="2763925" cy="864096"/>
          </a:xfrm>
          <a:prstGeom prst="wedgeRoundRectCallout">
            <a:avLst>
              <a:gd name="adj1" fmla="val -85154"/>
              <a:gd name="adj2" fmla="val 603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shadow</a:t>
            </a:r>
            <a:r>
              <a:rPr lang="ja-JP" altLang="en-US" b="1" dirty="0" smtClean="0">
                <a:solidFill>
                  <a:srgbClr val="FF0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により、あらかじめ余分な領域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を確保しておく。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583814" y="4900320"/>
            <a:ext cx="0" cy="266164"/>
          </a:xfrm>
          <a:prstGeom prst="straightConnector1">
            <a:avLst/>
          </a:prstGeom>
          <a:ln w="31750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583814" y="5251068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195736" y="5249426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613765" y="5229200"/>
            <a:ext cx="302051" cy="0"/>
          </a:xfrm>
          <a:prstGeom prst="straightConnector1">
            <a:avLst/>
          </a:prstGeom>
          <a:ln w="31750">
            <a:solidFill>
              <a:srgbClr val="008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6012160" y="4005064"/>
            <a:ext cx="2880320" cy="864096"/>
          </a:xfrm>
          <a:prstGeom prst="wedgeRoundRectCallout">
            <a:avLst>
              <a:gd name="adj1" fmla="val -153715"/>
              <a:gd name="adj2" fmla="val 64060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008000"/>
                </a:solidFill>
              </a:rPr>
              <a:t>reflect</a:t>
            </a:r>
            <a:r>
              <a:rPr lang="ja-JP" altLang="en-US" b="1" dirty="0" smtClean="0">
                <a:solidFill>
                  <a:srgbClr val="008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隣接ノードのデータを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領域にコピー。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 flipH="1" flipV="1">
            <a:off x="2886143" y="4987775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008000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 rot="16200000" flipH="1" flipV="1">
            <a:off x="1912586" y="4288214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660066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6012160" y="5445224"/>
            <a:ext cx="2684984" cy="864096"/>
          </a:xfrm>
          <a:prstGeom prst="wedgeRoundRectCallout">
            <a:avLst>
              <a:gd name="adj1" fmla="val -168456"/>
              <a:gd name="adj2" fmla="val -73051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計算</a:t>
            </a:r>
            <a:r>
              <a:rPr lang="ja-JP" altLang="en-US" dirty="0" smtClean="0">
                <a:solidFill>
                  <a:schemeClr val="tx1"/>
                </a:solidFill>
              </a:rPr>
              <a:t>ループ内では、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領域のデータを参照。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①</a:t>
            </a:r>
            <a:r>
              <a:rPr lang="ja-JP" altLang="en-US" u="sng" dirty="0" smtClean="0">
                <a:latin typeface="+mj-ea"/>
                <a:ea typeface="+mj-ea"/>
              </a:rPr>
              <a:t>宣言文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8144" y="3573016"/>
            <a:ext cx="1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通信の指示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40152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並列計算</a:t>
            </a:r>
            <a:endParaRPr lang="en-US" altLang="en-US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66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次元ブロック分散による並列化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3981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XMP</a:t>
            </a:r>
            <a:r>
              <a:rPr lang="ja-JP" altLang="en-US" dirty="0">
                <a:solidFill>
                  <a:srgbClr val="000000"/>
                </a:solidFill>
              </a:rPr>
              <a:t>指示文を</a:t>
            </a:r>
            <a:r>
              <a:rPr lang="ja-JP" altLang="en-US" dirty="0" smtClean="0">
                <a:solidFill>
                  <a:srgbClr val="000000"/>
                </a:solidFill>
              </a:rPr>
              <a:t>用いて、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</a:t>
            </a:r>
            <a:r>
              <a:rPr kumimoji="1"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aplace.c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laplace.f90</a:t>
            </a:r>
            <a:r>
              <a:rPr lang="ja-JP" altLang="en-US" dirty="0" smtClean="0">
                <a:solidFill>
                  <a:srgbClr val="000000"/>
                </a:solidFill>
              </a:rPr>
              <a:t>を</a:t>
            </a:r>
            <a:r>
              <a:rPr kumimoji="1" lang="ja-JP" altLang="en-US" dirty="0" smtClean="0">
                <a:solidFill>
                  <a:srgbClr val="000000"/>
                </a:solidFill>
              </a:rPr>
              <a:t>２次元ブロック分散</a:t>
            </a:r>
            <a:r>
              <a:rPr lang="ja-JP" altLang="en-US" dirty="0">
                <a:solidFill>
                  <a:srgbClr val="000000"/>
                </a:solidFill>
              </a:rPr>
              <a:t>で</a:t>
            </a:r>
            <a:r>
              <a:rPr kumimoji="1" lang="ja-JP" altLang="en-US" dirty="0" smtClean="0">
                <a:solidFill>
                  <a:srgbClr val="000000"/>
                </a:solidFill>
              </a:rPr>
              <a:t>並列化せよ。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000000"/>
                </a:solidFill>
              </a:rPr>
              <a:t>ベースプログラムは、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xmp_laplace.c</a:t>
            </a:r>
            <a:r>
              <a:rPr lang="ja-JP" altLang="en-US" dirty="0" smtClean="0">
                <a:solidFill>
                  <a:srgbClr val="000000"/>
                </a:solidFill>
              </a:rPr>
              <a:t>または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xmp_laplace.f90</a:t>
            </a:r>
          </a:p>
          <a:p>
            <a:pPr lvl="1"/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各ループが、「ループ並列化の</a:t>
            </a:r>
            <a:r>
              <a:rPr lang="ja-JP" altLang="en-US" dirty="0">
                <a:solidFill>
                  <a:srgbClr val="000000"/>
                </a:solidFill>
                <a:latin typeface="+mn-ea"/>
              </a:rPr>
              <a:t>３</a:t>
            </a:r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つのパターン」のどれに該当するかを考える。</a:t>
            </a:r>
            <a:endParaRPr lang="en-US" altLang="ja-JP" dirty="0" smtClean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4</a:t>
            </a:r>
            <a:r>
              <a:rPr lang="ja-JP" altLang="en-US" dirty="0" smtClean="0">
                <a:solidFill>
                  <a:srgbClr val="000000"/>
                </a:solidFill>
              </a:rPr>
              <a:t>ノードと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8</a:t>
            </a:r>
            <a:r>
              <a:rPr lang="ja-JP" altLang="en-US" dirty="0" smtClean="0">
                <a:solidFill>
                  <a:srgbClr val="000000"/>
                </a:solidFill>
              </a:rPr>
              <a:t>ノードで実行し、</a:t>
            </a:r>
            <a:r>
              <a:rPr lang="ja-JP" altLang="en-US" dirty="0">
                <a:solidFill>
                  <a:srgbClr val="000000"/>
                </a:solidFill>
              </a:rPr>
              <a:t>検証値</a:t>
            </a:r>
            <a:r>
              <a:rPr lang="ja-JP" altLang="en-US" dirty="0" smtClean="0">
                <a:solidFill>
                  <a:srgbClr val="000000"/>
                </a:solidFill>
              </a:rPr>
              <a:t>が逐次</a:t>
            </a:r>
            <a:r>
              <a:rPr lang="ja-JP" altLang="en-US" dirty="0">
                <a:solidFill>
                  <a:srgbClr val="000000"/>
                </a:solidFill>
              </a:rPr>
              <a:t>プログラムと同程度であることを確認せよ</a:t>
            </a:r>
            <a:r>
              <a:rPr lang="ja-JP" altLang="en-US" dirty="0" smtClean="0">
                <a:solidFill>
                  <a:srgbClr val="000000"/>
                </a:solidFill>
              </a:rPr>
              <a:t>。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1258329"/>
            <a:ext cx="3816424" cy="461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stdlib.h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math.h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define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#define N2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double u[N2][N1],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[N2][N1];</a:t>
            </a:r>
          </a:p>
          <a:p>
            <a:endParaRPr lang="en-US" altLang="ja-JP" sz="1050" dirty="0" smtClean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p(4,*)</a:t>
            </a:r>
          </a:p>
          <a:p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t(0:N1-1,0:N2-1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[distribute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[shadow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endParaRPr lang="en-US" altLang="ja-JP" sz="1050" dirty="0" smtClean="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main(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argc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 char **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argv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j,i,k,niter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= 100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double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value = 0.0;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}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1258883"/>
            <a:ext cx="4248472" cy="558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sin((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/N1*M_PI)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+ cos((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double)j/N2*M_PI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for(k = 0; k &lt; niter; k++){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/* old &lt;- new */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[reflect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[j-1][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[j+1][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 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[j][i+1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])/4.0;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}</a:t>
            </a: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/* check value */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value = 0.0;</a:t>
            </a: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reduction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節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050" dirty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value +=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fabs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]);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task on p(1,1)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fprintf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stdout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,"Verification = %g\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n",value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return 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kumimoji="1" lang="ja-JP" altLang="en-US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956376" y="1340768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" name="屈折矢印 7"/>
          <p:cNvSpPr/>
          <p:nvPr/>
        </p:nvSpPr>
        <p:spPr>
          <a:xfrm>
            <a:off x="4283968" y="5877272"/>
            <a:ext cx="288032" cy="216024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屈折矢印 8"/>
          <p:cNvSpPr/>
          <p:nvPr/>
        </p:nvSpPr>
        <p:spPr>
          <a:xfrm rot="5400000" flipH="1">
            <a:off x="4523296" y="1148048"/>
            <a:ext cx="216024" cy="313432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323528" y="620688"/>
            <a:ext cx="8928992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２次元ブロック分散＋ループ並列化３パターン</a:t>
            </a:r>
            <a:endParaRPr lang="ja-JP" altLang="en-US" sz="3200" dirty="0"/>
          </a:p>
        </p:txBody>
      </p:sp>
      <p:sp>
        <p:nvSpPr>
          <p:cNvPr id="11" name="角丸四角形 10"/>
          <p:cNvSpPr/>
          <p:nvPr/>
        </p:nvSpPr>
        <p:spPr>
          <a:xfrm>
            <a:off x="7943439" y="267291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943439" y="343816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パターン２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943439" y="4927897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パターン３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19872" y="4869160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逐次プログラムを</a:t>
            </a:r>
            <a:r>
              <a:rPr lang="en-US" altLang="ja-JP" dirty="0" smtClean="0"/>
              <a:t>XcalableMP</a:t>
            </a:r>
            <a:r>
              <a:rPr lang="ja-JP" altLang="en-US" dirty="0" smtClean="0"/>
              <a:t>の指示文を使って</a:t>
            </a:r>
            <a:r>
              <a:rPr lang="ja-JP" altLang="en-US" dirty="0" smtClean="0"/>
              <a:t>並列化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16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4939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サンプルプログラムの準備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03149"/>
              </p:ext>
            </p:extLst>
          </p:nvPr>
        </p:nvGraphicFramePr>
        <p:xfrm>
          <a:off x="323528" y="3573016"/>
          <a:ext cx="8568952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296"/>
                <a:gridCol w="2736304"/>
                <a:gridCol w="316835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Fortran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課題１　逐次版</a:t>
                      </a:r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</a:b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　並列化途中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init.c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xmp_init.c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init.f90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xmp_init.f90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課題２　逐次版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並列化途中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（　回答例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xmp_laplace_ans.c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xmp_laplace_ans.f90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）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5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</a:t>
            </a:r>
            <a:r>
              <a:rPr kumimoji="1" lang="ja-JP" altLang="en-US" dirty="0" smtClean="0">
                <a:solidFill>
                  <a:srgbClr val="000000"/>
                </a:solidFill>
              </a:rPr>
              <a:t>差分法計算の</a:t>
            </a:r>
            <a:r>
              <a:rPr kumimoji="1" lang="ja-JP" altLang="en-US" dirty="0" smtClean="0">
                <a:solidFill>
                  <a:srgbClr val="000000"/>
                </a:solidFill>
              </a:rPr>
              <a:t>並列化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249424"/>
            <a:ext cx="8208912" cy="67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844824"/>
            <a:ext cx="8568952" cy="1080120"/>
          </a:xfrm>
        </p:spPr>
        <p:txBody>
          <a:bodyPr>
            <a:normAutofit/>
          </a:bodyPr>
          <a:lstStyle/>
          <a:p>
            <a:r>
              <a:rPr lang="ja-JP" altLang="en-US" dirty="0"/>
              <a:t>ループ文を各ノードで並列実行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ために、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>
                <a:solidFill>
                  <a:schemeClr val="tx1"/>
                </a:solidFill>
              </a:rPr>
              <a:t>配列</a:t>
            </a:r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を分散する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706016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簡単な</a:t>
            </a:r>
            <a:r>
              <a:rPr lang="ja-JP" altLang="en-US" dirty="0" smtClean="0"/>
              <a:t>プログラムの</a:t>
            </a:r>
            <a:r>
              <a:rPr lang="ja-JP" altLang="en-US" dirty="0" smtClean="0"/>
              <a:t>並列化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a[10];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32040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a(10) 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88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72008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xmp_init.c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, xmp_init,f90 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に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文を追加して並列化し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、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コンパイル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、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実行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する。</a:t>
            </a:r>
            <a:endParaRPr lang="en-US" altLang="ja-JP" sz="2400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83568" y="2564904"/>
            <a:ext cx="3960440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p(2)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t(0:9)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t(block) 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</a:p>
          <a:p>
            <a:pPr marL="109728" indent="0">
              <a:buNone/>
            </a:pP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a[10];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 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 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32040" y="2564904"/>
            <a:ext cx="3312368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p(2)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t(10)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t(block) 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  <a:endParaRPr lang="en-US" altLang="ja-JP" sz="140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a(10) </a:t>
            </a:r>
          </a:p>
          <a:p>
            <a:pPr marL="109728"/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6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コンパイル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x</a:t>
            </a:r>
            <a:r>
              <a:rPr lang="en-US" altLang="ja-JP" dirty="0" err="1" smtClean="0">
                <a:solidFill>
                  <a:srgbClr val="000000"/>
                </a:solidFill>
              </a:rPr>
              <a:t>mpcc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</a:rPr>
              <a:t>xmp_init.c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</a:rPr>
              <a:t>xmpf90 xmp_init.f90</a:t>
            </a:r>
          </a:p>
          <a:p>
            <a:pPr lvl="1"/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実行（</a:t>
            </a:r>
            <a:r>
              <a:rPr lang="en-US" altLang="ja-JP" dirty="0">
                <a:solidFill>
                  <a:srgbClr val="000000"/>
                </a:solidFill>
              </a:rPr>
              <a:t>2</a:t>
            </a:r>
            <a:r>
              <a:rPr lang="ja-JP" altLang="en-US" dirty="0" smtClean="0">
                <a:solidFill>
                  <a:srgbClr val="000000"/>
                </a:solidFill>
              </a:rPr>
              <a:t>プロセスの場合）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pirun</a:t>
            </a:r>
            <a:r>
              <a:rPr kumimoji="1" lang="en-US" altLang="ja-JP" dirty="0" smtClean="0">
                <a:solidFill>
                  <a:srgbClr val="000000"/>
                </a:solidFill>
              </a:rPr>
              <a:t> –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np</a:t>
            </a:r>
            <a:r>
              <a:rPr kumimoji="1" lang="en-US" altLang="ja-JP" dirty="0" smtClean="0">
                <a:solidFill>
                  <a:srgbClr val="000000"/>
                </a:solidFill>
              </a:rPr>
              <a:t> 2 ./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a.out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3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</a:t>
            </a:r>
            <a:r>
              <a:rPr kumimoji="1" lang="ja-JP" altLang="en-US" dirty="0" smtClean="0">
                <a:solidFill>
                  <a:srgbClr val="000000"/>
                </a:solidFill>
              </a:rPr>
              <a:t>差分法計算の</a:t>
            </a:r>
            <a:r>
              <a:rPr kumimoji="1" lang="ja-JP" altLang="en-US" dirty="0" smtClean="0">
                <a:solidFill>
                  <a:srgbClr val="000000"/>
                </a:solidFill>
              </a:rPr>
              <a:t>並列化</a:t>
            </a: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852936"/>
            <a:ext cx="820891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9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98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２次元の差分法計算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0467"/>
              </p:ext>
            </p:extLst>
          </p:nvPr>
        </p:nvGraphicFramePr>
        <p:xfrm>
          <a:off x="323528" y="221308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19690"/>
              </p:ext>
            </p:extLst>
          </p:nvPr>
        </p:nvGraphicFramePr>
        <p:xfrm>
          <a:off x="2843808" y="22725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0479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2123"/>
              </p:ext>
            </p:extLst>
          </p:nvPr>
        </p:nvGraphicFramePr>
        <p:xfrm>
          <a:off x="2843808" y="271549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75856" y="220486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0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（境界条件）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63691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en-US" altLang="ja-JP" dirty="0" smtClean="0"/>
          </a:p>
          <a:p>
            <a:r>
              <a:rPr lang="fr-FR" altLang="ja-JP" dirty="0" smtClean="0">
                <a:latin typeface="ＭＳ ゴシック" pitchFamily="49" charset="-128"/>
                <a:ea typeface="ＭＳ ゴシック" pitchFamily="49" charset="-128"/>
              </a:rPr>
              <a:t>[C] 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sin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double)j/N2*M_PI)+cos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double)i/N1*M_PI)</a:t>
            </a:r>
            <a:endParaRPr lang="fr-FR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fr-FR" altLang="ja-JP" dirty="0" smtClean="0">
                <a:latin typeface="ＭＳ ゴシック" pitchFamily="49" charset="-128"/>
                <a:ea typeface="ＭＳ ゴシック" pitchFamily="49" charset="-128"/>
              </a:rPr>
              <a:t>[F</a:t>
            </a:r>
            <a:r>
              <a:rPr lang="fr-FR" altLang="ja-JP" dirty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sin(dble(i-1)/N1*PI)+cos(dble(j-1)/N2*PI)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80882"/>
              </p:ext>
            </p:extLst>
          </p:nvPr>
        </p:nvGraphicFramePr>
        <p:xfrm>
          <a:off x="2843808" y="37679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3131840" y="3714417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に対して、ラプラス方程式の差分法による</a:t>
            </a:r>
            <a:endParaRPr lang="en-US" altLang="ja-JP" dirty="0" smtClean="0"/>
          </a:p>
          <a:p>
            <a:r>
              <a:rPr lang="ja-JP" altLang="en-US" dirty="0" smtClean="0"/>
              <a:t>時間発展アルゴリズムを実行する。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83614" y="263691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83614" y="29876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19672" y="6269250"/>
            <a:ext cx="512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各　 は上下</a:t>
            </a:r>
            <a:r>
              <a:rPr lang="ja-JP" altLang="en-US" sz="2000" dirty="0"/>
              <a:t>左右</a:t>
            </a:r>
            <a:r>
              <a:rPr kumimoji="1" lang="ja-JP" altLang="en-US" sz="2000" dirty="0" smtClean="0"/>
              <a:t>の要素を使い更新される。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95536" y="2986018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41603" y="295466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46015"/>
              </p:ext>
            </p:extLst>
          </p:nvPr>
        </p:nvGraphicFramePr>
        <p:xfrm>
          <a:off x="1953780" y="634125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019794" y="5199583"/>
            <a:ext cx="7571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for(j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j &lt; N2-1; j++)</a:t>
            </a:r>
          </a:p>
          <a:p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for(i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i &lt; N1-1; i++)</a:t>
            </a:r>
          </a:p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   u[j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][i] = (uu[j-1][i] + uu[j+1][i] + uu[j][i-1] + uu[j][i+1])/4.0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47571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ＭＳ ゴシック" pitchFamily="49" charset="-128"/>
                <a:ea typeface="ＭＳ ゴシック" pitchFamily="49" charset="-128"/>
              </a:rPr>
              <a:t>時間発展ループ</a:t>
            </a:r>
            <a:endParaRPr kumimoji="1" lang="ja-JP" altLang="en-US" u="sng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3199</TotalTime>
  <Words>1657</Words>
  <Application>Microsoft Macintosh PowerPoint</Application>
  <PresentationFormat>画面に合わせる (4:3)</PresentationFormat>
  <Paragraphs>241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アーバン</vt:lpstr>
      <vt:lpstr>XcalableMP講習会　初級編 実習１</vt:lpstr>
      <vt:lpstr>目標</vt:lpstr>
      <vt:lpstr>サンプルプログラムの準備</vt:lpstr>
      <vt:lpstr>課題　</vt:lpstr>
      <vt:lpstr>簡単なプログラムの並列化</vt:lpstr>
      <vt:lpstr>プログラムの並列実行</vt:lpstr>
      <vt:lpstr>プログラムの並列実行</vt:lpstr>
      <vt:lpstr>課題　</vt:lpstr>
      <vt:lpstr>２次元の差分法計算</vt:lpstr>
      <vt:lpstr>逐次コンパイルと実行</vt:lpstr>
      <vt:lpstr>並列化可能なループの３パターン</vt:lpstr>
      <vt:lpstr>２次元分散における隣接要素の参照</vt:lpstr>
      <vt:lpstr>２次元分散における隣接要素の参照（つづき）</vt:lpstr>
      <vt:lpstr>２次元ブロック分散による並列化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　初級編 演習１</dc:title>
  <dc:creator>shimosaka</dc:creator>
  <cp:lastModifiedBy>Masahiro Nakao</cp:lastModifiedBy>
  <cp:revision>221</cp:revision>
  <cp:lastPrinted>2015-10-20T05:31:51Z</cp:lastPrinted>
  <dcterms:created xsi:type="dcterms:W3CDTF">2013-07-10T09:42:03Z</dcterms:created>
  <dcterms:modified xsi:type="dcterms:W3CDTF">2016-02-18T05:10:11Z</dcterms:modified>
</cp:coreProperties>
</file>