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41"/>
  </p:notesMasterIdLst>
  <p:handoutMasterIdLst>
    <p:handoutMasterId r:id="rId42"/>
  </p:handoutMasterIdLst>
  <p:sldIdLst>
    <p:sldId id="256" r:id="rId2"/>
    <p:sldId id="257" r:id="rId3"/>
    <p:sldId id="258" r:id="rId4"/>
    <p:sldId id="260" r:id="rId5"/>
    <p:sldId id="259" r:id="rId6"/>
    <p:sldId id="261" r:id="rId7"/>
    <p:sldId id="267" r:id="rId8"/>
    <p:sldId id="262" r:id="rId9"/>
    <p:sldId id="263" r:id="rId10"/>
    <p:sldId id="264" r:id="rId11"/>
    <p:sldId id="265" r:id="rId12"/>
    <p:sldId id="266" r:id="rId13"/>
    <p:sldId id="296" r:id="rId14"/>
    <p:sldId id="268" r:id="rId15"/>
    <p:sldId id="270" r:id="rId16"/>
    <p:sldId id="271" r:id="rId17"/>
    <p:sldId id="272" r:id="rId18"/>
    <p:sldId id="273" r:id="rId19"/>
    <p:sldId id="274" r:id="rId20"/>
    <p:sldId id="275" r:id="rId21"/>
    <p:sldId id="276" r:id="rId22"/>
    <p:sldId id="277" r:id="rId23"/>
    <p:sldId id="293" r:id="rId24"/>
    <p:sldId id="278" r:id="rId25"/>
    <p:sldId id="279" r:id="rId26"/>
    <p:sldId id="280" r:id="rId27"/>
    <p:sldId id="281" r:id="rId28"/>
    <p:sldId id="282" r:id="rId29"/>
    <p:sldId id="283" r:id="rId30"/>
    <p:sldId id="284" r:id="rId31"/>
    <p:sldId id="285" r:id="rId32"/>
    <p:sldId id="287" r:id="rId33"/>
    <p:sldId id="291" r:id="rId34"/>
    <p:sldId id="294" r:id="rId35"/>
    <p:sldId id="297" r:id="rId36"/>
    <p:sldId id="288" r:id="rId37"/>
    <p:sldId id="289" r:id="rId38"/>
    <p:sldId id="290"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476" autoAdjust="0"/>
  </p:normalViewPr>
  <p:slideViewPr>
    <p:cSldViewPr snapToGrid="0">
      <p:cViewPr varScale="1">
        <p:scale>
          <a:sx n="109" d="100"/>
          <a:sy n="109" d="100"/>
        </p:scale>
        <p:origin x="-128" y="-10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FD5720-F9A9-4651-A43B-B19856DC891A}" type="datetimeFigureOut">
              <a:rPr kumimoji="1" lang="ja-JP" altLang="en-US" smtClean="0"/>
              <a:t>16/01/08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AE18D-9E2B-458D-9EB6-AC5EB69F5E30}" type="slidenum">
              <a:rPr kumimoji="1" lang="ja-JP" altLang="en-US" smtClean="0"/>
              <a:t>‹#›</a:t>
            </a:fld>
            <a:endParaRPr kumimoji="1" lang="ja-JP" altLang="en-US"/>
          </a:p>
        </p:txBody>
      </p:sp>
    </p:spTree>
    <p:extLst>
      <p:ext uri="{BB962C8B-B14F-4D97-AF65-F5344CB8AC3E}">
        <p14:creationId xmlns:p14="http://schemas.microsoft.com/office/powerpoint/2010/main" val="2634462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B357A-AB5C-4127-AB98-BA515CBE42F4}" type="datetimeFigureOut">
              <a:rPr kumimoji="1" lang="ja-JP" altLang="en-US" smtClean="0"/>
              <a:t>16/01/08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6BAF9-4984-49A4-A20B-057616B2C00F}" type="slidenum">
              <a:rPr kumimoji="1" lang="ja-JP" altLang="en-US" smtClean="0"/>
              <a:t>‹#›</a:t>
            </a:fld>
            <a:endParaRPr kumimoji="1" lang="ja-JP" altLang="en-US"/>
          </a:p>
        </p:txBody>
      </p:sp>
    </p:spTree>
    <p:extLst>
      <p:ext uri="{BB962C8B-B14F-4D97-AF65-F5344CB8AC3E}">
        <p14:creationId xmlns:p14="http://schemas.microsoft.com/office/powerpoint/2010/main" val="41724820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理化学研究所　計算科学研究機構の石原誠です。本日は</a:t>
            </a:r>
            <a:r>
              <a:rPr kumimoji="1" lang="en-US" altLang="ja-JP" dirty="0" err="1" smtClean="0"/>
              <a:t>XcalableMP</a:t>
            </a:r>
            <a:r>
              <a:rPr kumimoji="1" lang="ja-JP" altLang="en-US" dirty="0" smtClean="0"/>
              <a:t>講習会にご参加くださいまして、ありがとうございます。今日の座学では</a:t>
            </a:r>
            <a:r>
              <a:rPr kumimoji="1" lang="en-US" altLang="ja-JP" dirty="0" err="1" smtClean="0"/>
              <a:t>XcalableMP</a:t>
            </a:r>
            <a:r>
              <a:rPr kumimoji="1" lang="ja-JP" altLang="en-US" dirty="0" smtClean="0"/>
              <a:t>の概要をわたくしから説明させていただきます。途中インタラプトして質問していただいてもいっこうに構いません。でははじめさせていただきます。よろしくおねがいいたします。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a:t>
            </a:fld>
            <a:endParaRPr kumimoji="1" lang="ja-JP" altLang="en-US"/>
          </a:p>
        </p:txBody>
      </p:sp>
    </p:spTree>
    <p:extLst>
      <p:ext uri="{BB962C8B-B14F-4D97-AF65-F5344CB8AC3E}">
        <p14:creationId xmlns:p14="http://schemas.microsoft.com/office/powerpoint/2010/main" val="269701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smtClean="0"/>
              <a:t>XMP</a:t>
            </a:r>
            <a:r>
              <a:rPr kumimoji="1" lang="ja-JP" altLang="en-US" dirty="0" smtClean="0"/>
              <a:t>ではどんなお約束事で並列化などの指示を行うか説明していきます。</a:t>
            </a:r>
            <a:r>
              <a:rPr kumimoji="1" lang="en-US" altLang="ja-JP" dirty="0" smtClean="0"/>
              <a:t>XMP</a:t>
            </a:r>
            <a:r>
              <a:rPr kumimoji="1" lang="ja-JP" altLang="en-US" dirty="0" smtClean="0"/>
              <a:t>では並列化などの指示文は</a:t>
            </a:r>
            <a:r>
              <a:rPr kumimoji="1" lang="en-US" altLang="ja-JP" dirty="0" smtClean="0"/>
              <a:t>C</a:t>
            </a:r>
            <a:r>
              <a:rPr kumimoji="1" lang="ja-JP" altLang="en-US" dirty="0" smtClean="0"/>
              <a:t>言語では</a:t>
            </a:r>
            <a:r>
              <a:rPr kumimoji="1" lang="en-US" altLang="ja-JP" dirty="0" smtClean="0"/>
              <a:t>#pragma</a:t>
            </a:r>
            <a:r>
              <a:rPr kumimoji="1" lang="ja-JP" altLang="en-US" dirty="0" smtClean="0"/>
              <a:t> </a:t>
            </a:r>
            <a:r>
              <a:rPr kumimoji="1" lang="en-US" altLang="ja-JP" dirty="0" err="1" smtClean="0"/>
              <a:t>xmp</a:t>
            </a:r>
            <a:r>
              <a:rPr kumimoji="1" lang="ja-JP" altLang="en-US" dirty="0" smtClean="0"/>
              <a:t>から始まるプリプロセスとして、</a:t>
            </a:r>
            <a:r>
              <a:rPr kumimoji="1" lang="en-US" altLang="ja-JP" dirty="0" smtClean="0"/>
              <a:t>Fortran</a:t>
            </a:r>
            <a:r>
              <a:rPr kumimoji="1" lang="ja-JP" altLang="en-US" dirty="0" smtClean="0"/>
              <a:t>の自由形式では</a:t>
            </a:r>
            <a:r>
              <a:rPr kumimoji="1" lang="en-US" altLang="ja-JP" dirty="0" smtClean="0"/>
              <a:t>!$</a:t>
            </a:r>
            <a:r>
              <a:rPr kumimoji="1" lang="en-US" altLang="ja-JP" dirty="0" err="1" smtClean="0"/>
              <a:t>xmp</a:t>
            </a:r>
            <a:r>
              <a:rPr kumimoji="1" lang="ja-JP" altLang="en-US" dirty="0" smtClean="0"/>
              <a:t>から始まるコメント文、</a:t>
            </a:r>
            <a:r>
              <a:rPr kumimoji="1" lang="en-US" altLang="ja-JP" dirty="0" smtClean="0"/>
              <a:t>Fortran</a:t>
            </a:r>
            <a:r>
              <a:rPr kumimoji="1" lang="ja-JP" altLang="en-US" dirty="0" smtClean="0"/>
              <a:t>の固定形式では</a:t>
            </a:r>
            <a:r>
              <a:rPr kumimoji="1" lang="en-US" altLang="ja-JP" dirty="0" smtClean="0"/>
              <a:t>C$</a:t>
            </a:r>
            <a:r>
              <a:rPr kumimoji="1" lang="ja-JP" altLang="en-US" dirty="0" smtClean="0"/>
              <a:t>から始まる特殊なコメント文で示すことによって</a:t>
            </a:r>
            <a:r>
              <a:rPr kumimoji="1" lang="en-US" altLang="ja-JP" dirty="0" smtClean="0"/>
              <a:t>XMP</a:t>
            </a:r>
            <a:r>
              <a:rPr kumimoji="1" lang="ja-JP" altLang="en-US" dirty="0" smtClean="0"/>
              <a:t>のコンパイラがこれを理解し、処理していくことになっています。</a:t>
            </a:r>
            <a:endParaRPr kumimoji="1" lang="en-US" altLang="ja-JP" dirty="0" smtClean="0"/>
          </a:p>
          <a:p>
            <a:r>
              <a:rPr kumimoji="1" lang="ja-JP" altLang="en-US" dirty="0" smtClean="0"/>
              <a:t>また、</a:t>
            </a:r>
            <a:r>
              <a:rPr kumimoji="1" lang="en-US" altLang="ja-JP" dirty="0" err="1" smtClean="0"/>
              <a:t>Coarray</a:t>
            </a:r>
            <a:r>
              <a:rPr kumimoji="1" lang="ja-JP" altLang="en-US" dirty="0" smtClean="0"/>
              <a:t>と呼ばれる特殊な配列参照の書き方の基本としては、例えば</a:t>
            </a:r>
            <a:r>
              <a:rPr kumimoji="1" lang="en-US" altLang="ja-JP" dirty="0" smtClean="0"/>
              <a:t>A</a:t>
            </a:r>
            <a:r>
              <a:rPr kumimoji="1" lang="ja-JP" altLang="en-US" dirty="0" smtClean="0"/>
              <a:t>と言う配列を</a:t>
            </a:r>
            <a:r>
              <a:rPr kumimoji="1" lang="en-US" altLang="ja-JP" dirty="0" err="1" smtClean="0"/>
              <a:t>Coarray</a:t>
            </a:r>
            <a:r>
              <a:rPr kumimoji="1" lang="ja-JP" altLang="en-US" dirty="0" smtClean="0"/>
              <a:t>のものであると宣言する場合には</a:t>
            </a:r>
            <a:r>
              <a:rPr kumimoji="1" lang="en-US" altLang="ja-JP" dirty="0" smtClean="0"/>
              <a:t>C</a:t>
            </a:r>
            <a:r>
              <a:rPr kumimoji="1" lang="ja-JP" altLang="en-US" dirty="0" smtClean="0"/>
              <a:t>言語では配列の領域の宣言のうしろにコロンと角括弧をつけてその括弧の中に目的のノード番号を入れます。</a:t>
            </a:r>
            <a:r>
              <a:rPr kumimoji="1" lang="en-US" altLang="ja-JP" dirty="0" smtClean="0"/>
              <a:t>Fortran</a:t>
            </a:r>
            <a:r>
              <a:rPr kumimoji="1" lang="ja-JP" altLang="en-US" dirty="0" smtClean="0"/>
              <a:t>では配列の領域宣言に続いて角括弧を書きその中に目的ノード番号を入れることによって</a:t>
            </a:r>
            <a:r>
              <a:rPr kumimoji="1" lang="en-US" altLang="ja-JP" dirty="0" err="1" smtClean="0"/>
              <a:t>Coarray</a:t>
            </a:r>
            <a:r>
              <a:rPr kumimoji="1" lang="ja-JP" altLang="en-US" dirty="0" smtClean="0"/>
              <a:t>かすることができます。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10</a:t>
            </a:fld>
            <a:endParaRPr kumimoji="1" lang="ja-JP" altLang="en-US"/>
          </a:p>
        </p:txBody>
      </p:sp>
    </p:spTree>
    <p:extLst>
      <p:ext uri="{BB962C8B-B14F-4D97-AF65-F5344CB8AC3E}">
        <p14:creationId xmlns:p14="http://schemas.microsoft.com/office/powerpoint/2010/main" val="74753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a:t>
            </a:r>
            <a:r>
              <a:rPr kumimoji="1" lang="en-US" altLang="ja-JP" dirty="0" smtClean="0"/>
              <a:t>XMP</a:t>
            </a:r>
            <a:r>
              <a:rPr kumimoji="1" lang="ja-JP" altLang="en-US" dirty="0" smtClean="0"/>
              <a:t>の記法に則って沿うわけ遺産のプログラムを並列化したときにはこのようになります。右側が</a:t>
            </a:r>
            <a:r>
              <a:rPr kumimoji="1" lang="en-US" altLang="ja-JP" dirty="0" smtClean="0"/>
              <a:t>XMP</a:t>
            </a:r>
            <a:r>
              <a:rPr kumimoji="1" lang="ja-JP" altLang="en-US" dirty="0" smtClean="0"/>
              <a:t>の</a:t>
            </a:r>
            <a:r>
              <a:rPr kumimoji="1" lang="en-US" altLang="ja-JP" dirty="0" smtClean="0"/>
              <a:t>C</a:t>
            </a:r>
            <a:r>
              <a:rPr kumimoji="1" lang="ja-JP" altLang="en-US" dirty="0" smtClean="0"/>
              <a:t>言語版で書いたときの総和計算の手法、左側が</a:t>
            </a:r>
            <a:r>
              <a:rPr kumimoji="1" lang="en-US" altLang="ja-JP" dirty="0" smtClean="0"/>
              <a:t>MPI</a:t>
            </a:r>
            <a:r>
              <a:rPr kumimoji="1" lang="ja-JP" altLang="en-US" dirty="0" smtClean="0"/>
              <a:t>の</a:t>
            </a:r>
            <a:r>
              <a:rPr kumimoji="1" lang="en-US" altLang="ja-JP" dirty="0" smtClean="0"/>
              <a:t>C</a:t>
            </a:r>
            <a:r>
              <a:rPr kumimoji="1" lang="ja-JP" altLang="en-US" dirty="0" smtClean="0"/>
              <a:t>言語版で同じことをおこなわせようとしたときの手法です。</a:t>
            </a:r>
            <a:r>
              <a:rPr kumimoji="1" lang="en-US" altLang="ja-JP" dirty="0" smtClean="0"/>
              <a:t>MPI</a:t>
            </a:r>
            <a:r>
              <a:rPr kumimoji="1" lang="ja-JP" altLang="en-US" dirty="0" smtClean="0"/>
              <a:t>ではイニシャライズやファイナライズなど青で書かれた初期化・通信パターンの明示に加えて、みどりで書かれた</a:t>
            </a:r>
            <a:r>
              <a:rPr kumimoji="1" lang="en-US" altLang="ja-JP" dirty="0" smtClean="0"/>
              <a:t>MPI</a:t>
            </a:r>
            <a:r>
              <a:rPr kumimoji="1" lang="ja-JP" altLang="en-US" dirty="0" smtClean="0"/>
              <a:t>の処理のために必要になってくる前処理などが書き込まれるわけです。一方で</a:t>
            </a:r>
            <a:r>
              <a:rPr kumimoji="1" lang="en-US" altLang="ja-JP" dirty="0" smtClean="0"/>
              <a:t>XMP</a:t>
            </a:r>
            <a:r>
              <a:rPr kumimoji="1" lang="ja-JP" altLang="en-US" dirty="0" smtClean="0"/>
              <a:t>のプログラムでは、指示文をこのように入れるだけで左の</a:t>
            </a:r>
            <a:r>
              <a:rPr kumimoji="1" lang="en-US" altLang="ja-JP" dirty="0" smtClean="0"/>
              <a:t>MPI</a:t>
            </a:r>
            <a:r>
              <a:rPr kumimoji="1" lang="ja-JP" altLang="en-US" dirty="0" smtClean="0"/>
              <a:t>プログラムと同じ効果を発揮するわけです。では実際に</a:t>
            </a:r>
            <a:r>
              <a:rPr kumimoji="1" lang="en-US" altLang="ja-JP" dirty="0" smtClean="0"/>
              <a:t>XMP</a:t>
            </a:r>
            <a:r>
              <a:rPr kumimoji="1" lang="ja-JP" altLang="en-US" dirty="0" smtClean="0"/>
              <a:t>ではどうやって並列化等の指示を行っていくかその記法を学んでいきましょう。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11</a:t>
            </a:fld>
            <a:endParaRPr kumimoji="1" lang="ja-JP" altLang="en-US"/>
          </a:p>
        </p:txBody>
      </p:sp>
    </p:spTree>
    <p:extLst>
      <p:ext uri="{BB962C8B-B14F-4D97-AF65-F5344CB8AC3E}">
        <p14:creationId xmlns:p14="http://schemas.microsoft.com/office/powerpoint/2010/main" val="321910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XMP</a:t>
            </a:r>
            <a:r>
              <a:rPr kumimoji="1" lang="ja-JP" altLang="en-US" dirty="0" smtClean="0"/>
              <a:t>では、先に述べたようにふたつのビューを持っていますので、そのビューに従った記法を用意しています。おさらいしますとひとつはグローバルビューで並列・同期・分散をできるだけシンプルな指示文によって実装できる仕組みを、ローカルビュー、この場合は</a:t>
            </a:r>
            <a:r>
              <a:rPr kumimoji="1" lang="en-US" altLang="ja-JP" dirty="0" err="1" smtClean="0"/>
              <a:t>Coarray</a:t>
            </a:r>
            <a:r>
              <a:rPr kumimoji="1" lang="ja-JP" altLang="en-US" dirty="0" smtClean="0"/>
              <a:t>になるのですが、代入文の形式で他のノードのデータを読み書きする仕組みを持っています。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12</a:t>
            </a:fld>
            <a:endParaRPr kumimoji="1" lang="ja-JP" altLang="en-US"/>
          </a:p>
        </p:txBody>
      </p:sp>
    </p:spTree>
    <p:extLst>
      <p:ext uri="{BB962C8B-B14F-4D97-AF65-F5344CB8AC3E}">
        <p14:creationId xmlns:p14="http://schemas.microsoft.com/office/powerpoint/2010/main" val="126798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ここで、この後の実習でも出てくる</a:t>
            </a:r>
            <a:r>
              <a:rPr kumimoji="1" lang="en-US" altLang="ja-JP" dirty="0" err="1" smtClean="0"/>
              <a:t>Coarray</a:t>
            </a:r>
            <a:r>
              <a:rPr kumimoji="1" lang="ja-JP" altLang="en-US" dirty="0" smtClean="0"/>
              <a:t>について簡単に説明をしておくと、</a:t>
            </a:r>
            <a:r>
              <a:rPr kumimoji="1" lang="en-US" altLang="ja-JP" dirty="0" smtClean="0"/>
              <a:t>C</a:t>
            </a:r>
            <a:r>
              <a:rPr kumimoji="1" lang="ja-JP" altLang="en-US" dirty="0" smtClean="0"/>
              <a:t>と</a:t>
            </a:r>
            <a:r>
              <a:rPr kumimoji="1" lang="en-US" altLang="ja-JP" dirty="0" smtClean="0"/>
              <a:t>Fortran</a:t>
            </a:r>
            <a:r>
              <a:rPr kumimoji="1" lang="ja-JP" altLang="en-US" dirty="0" smtClean="0"/>
              <a:t>では記法が似ていても意味が違うということに留意していただきたいということを言っておかなければなりません。例えば</a:t>
            </a:r>
            <a:r>
              <a:rPr kumimoji="1" lang="en-US" altLang="ja-JP" dirty="0" smtClean="0"/>
              <a:t>C</a:t>
            </a:r>
            <a:r>
              <a:rPr kumimoji="1" lang="ja-JP" altLang="en-US" dirty="0" smtClean="0"/>
              <a:t>の場合、このときにはノード</a:t>
            </a:r>
            <a:r>
              <a:rPr kumimoji="1" lang="en-US" altLang="ja-JP" dirty="0" smtClean="0"/>
              <a:t>2</a:t>
            </a:r>
            <a:r>
              <a:rPr kumimoji="1" lang="ja-JP" altLang="en-US" dirty="0" smtClean="0"/>
              <a:t>の</a:t>
            </a:r>
            <a:r>
              <a:rPr kumimoji="1" lang="en-US" altLang="ja-JP" dirty="0" smtClean="0"/>
              <a:t>b</a:t>
            </a:r>
            <a:r>
              <a:rPr kumimoji="1" lang="ja-JP" altLang="en-US" dirty="0" smtClean="0"/>
              <a:t>の</a:t>
            </a:r>
            <a:r>
              <a:rPr kumimoji="1" lang="en-US" altLang="ja-JP" dirty="0" smtClean="0"/>
              <a:t>3</a:t>
            </a:r>
            <a:r>
              <a:rPr kumimoji="1" lang="ja-JP" altLang="en-US" dirty="0" smtClean="0"/>
              <a:t>から</a:t>
            </a:r>
            <a:r>
              <a:rPr kumimoji="1" lang="en-US" altLang="ja-JP" dirty="0" smtClean="0"/>
              <a:t>3</a:t>
            </a:r>
            <a:r>
              <a:rPr kumimoji="1" lang="ja-JP" altLang="en-US" dirty="0" smtClean="0"/>
              <a:t>要素分のデータを</a:t>
            </a:r>
            <a:r>
              <a:rPr kumimoji="1" lang="en-US" altLang="ja-JP" dirty="0" smtClean="0"/>
              <a:t>a</a:t>
            </a:r>
            <a:r>
              <a:rPr kumimoji="1" lang="ja-JP" altLang="en-US" dirty="0" smtClean="0"/>
              <a:t>の０から</a:t>
            </a:r>
            <a:r>
              <a:rPr kumimoji="1" lang="en-US" altLang="ja-JP" dirty="0" smtClean="0"/>
              <a:t>3</a:t>
            </a:r>
            <a:r>
              <a:rPr kumimoji="1" lang="ja-JP" altLang="en-US" dirty="0" smtClean="0"/>
              <a:t>要素分に代入するといったことがかかれますが、</a:t>
            </a:r>
            <a:r>
              <a:rPr kumimoji="1" lang="en-US" altLang="ja-JP" dirty="0" smtClean="0"/>
              <a:t>Fortran</a:t>
            </a:r>
            <a:r>
              <a:rPr kumimoji="1" lang="ja-JP" altLang="en-US" dirty="0" smtClean="0"/>
              <a:t>では、</a:t>
            </a:r>
            <a:r>
              <a:rPr kumimoji="1" lang="en-US" altLang="ja-JP" dirty="0" smtClean="0"/>
              <a:t>C</a:t>
            </a:r>
            <a:r>
              <a:rPr kumimoji="1" lang="ja-JP" altLang="en-US" dirty="0" smtClean="0"/>
              <a:t>とは異なりノード</a:t>
            </a:r>
            <a:r>
              <a:rPr kumimoji="1" lang="en-US" altLang="ja-JP" dirty="0" smtClean="0"/>
              <a:t>2</a:t>
            </a:r>
            <a:r>
              <a:rPr kumimoji="1" lang="ja-JP" altLang="en-US" dirty="0" smtClean="0"/>
              <a:t>の持つ</a:t>
            </a:r>
            <a:r>
              <a:rPr kumimoji="1" lang="en-US" altLang="ja-JP" dirty="0" smtClean="0"/>
              <a:t>3</a:t>
            </a:r>
            <a:r>
              <a:rPr kumimoji="1" lang="ja-JP" altLang="en-US" dirty="0" smtClean="0"/>
              <a:t>番から</a:t>
            </a:r>
            <a:r>
              <a:rPr kumimoji="1" lang="en-US" altLang="ja-JP" dirty="0" smtClean="0"/>
              <a:t>5</a:t>
            </a:r>
            <a:r>
              <a:rPr kumimoji="1" lang="ja-JP" altLang="en-US" dirty="0" smtClean="0"/>
              <a:t>番目の要素といったローワーバウンドとアッパーバウンドを指定することになります。したがって</a:t>
            </a:r>
            <a:r>
              <a:rPr kumimoji="1" lang="en-US" altLang="ja-JP" dirty="0" smtClean="0"/>
              <a:t>Fortran</a:t>
            </a:r>
            <a:r>
              <a:rPr kumimoji="1" lang="ja-JP" altLang="en-US" dirty="0" smtClean="0"/>
              <a:t>表記では、ノード</a:t>
            </a:r>
            <a:r>
              <a:rPr kumimoji="1" lang="en-US" altLang="ja-JP" dirty="0" smtClean="0"/>
              <a:t>2</a:t>
            </a:r>
            <a:r>
              <a:rPr kumimoji="1" lang="ja-JP" altLang="en-US" dirty="0" smtClean="0"/>
              <a:t>が持つ</a:t>
            </a:r>
            <a:r>
              <a:rPr kumimoji="1" lang="en-US" altLang="ja-JP" dirty="0" smtClean="0"/>
              <a:t>b</a:t>
            </a:r>
            <a:r>
              <a:rPr kumimoji="1" lang="ja-JP" altLang="en-US" dirty="0" smtClean="0"/>
              <a:t>の</a:t>
            </a:r>
            <a:r>
              <a:rPr kumimoji="1" lang="en-US" altLang="ja-JP" dirty="0" smtClean="0"/>
              <a:t>3</a:t>
            </a:r>
            <a:r>
              <a:rPr kumimoji="1" lang="ja-JP" altLang="en-US" dirty="0" smtClean="0"/>
              <a:t>番から</a:t>
            </a:r>
            <a:r>
              <a:rPr kumimoji="1" lang="en-US" altLang="ja-JP" dirty="0" smtClean="0"/>
              <a:t>5</a:t>
            </a:r>
            <a:r>
              <a:rPr kumimoji="1" lang="ja-JP" altLang="en-US" dirty="0" smtClean="0"/>
              <a:t>番目の要素のデータを配列</a:t>
            </a:r>
            <a:r>
              <a:rPr kumimoji="1" lang="en-US" altLang="ja-JP" dirty="0" smtClean="0"/>
              <a:t>a</a:t>
            </a:r>
            <a:r>
              <a:rPr kumimoji="1" lang="ja-JP" altLang="en-US" dirty="0" smtClean="0"/>
              <a:t>の</a:t>
            </a:r>
            <a:r>
              <a:rPr kumimoji="1" lang="en-US" altLang="ja-JP" dirty="0" smtClean="0"/>
              <a:t>1</a:t>
            </a:r>
            <a:r>
              <a:rPr kumimoji="1" lang="ja-JP" altLang="en-US" dirty="0" smtClean="0"/>
              <a:t>番から</a:t>
            </a:r>
            <a:r>
              <a:rPr kumimoji="1" lang="en-US" altLang="ja-JP" dirty="0" smtClean="0"/>
              <a:t>3</a:t>
            </a:r>
            <a:r>
              <a:rPr kumimoji="1" lang="ja-JP" altLang="en-US" dirty="0" smtClean="0"/>
              <a:t>番の要素のところに代入するといった意味になります。ここだけが</a:t>
            </a:r>
            <a:r>
              <a:rPr kumimoji="1" lang="en-US" altLang="ja-JP" dirty="0" smtClean="0"/>
              <a:t>XMP</a:t>
            </a:r>
            <a:r>
              <a:rPr kumimoji="1" lang="ja-JP" altLang="en-US" dirty="0" err="1" smtClean="0"/>
              <a:t>におけ</a:t>
            </a:r>
            <a:r>
              <a:rPr kumimoji="1" lang="ja-JP" altLang="en-US" dirty="0" smtClean="0"/>
              <a:t>る言語による差異になります。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13</a:t>
            </a:fld>
            <a:endParaRPr kumimoji="1" lang="ja-JP" altLang="en-US"/>
          </a:p>
        </p:txBody>
      </p:sp>
    </p:spTree>
    <p:extLst>
      <p:ext uri="{BB962C8B-B14F-4D97-AF65-F5344CB8AC3E}">
        <p14:creationId xmlns:p14="http://schemas.microsoft.com/office/powerpoint/2010/main" val="15058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smtClean="0"/>
              <a:t>XMP</a:t>
            </a:r>
            <a:r>
              <a:rPr kumimoji="1" lang="ja-JP" altLang="en-US" dirty="0" smtClean="0"/>
              <a:t>グローバルビューではどのような指示文があるかをこれから説明していきますが、どれだけあるかざっと目を通していただくとこのページに示している通りになります。大きく分けるとデータマッピング・ワークマッピング・通信同期になります。まずデータマッピングから見ていきましょう。</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14</a:t>
            </a:fld>
            <a:endParaRPr kumimoji="1" lang="ja-JP" altLang="en-US"/>
          </a:p>
        </p:txBody>
      </p:sp>
    </p:spTree>
    <p:extLst>
      <p:ext uri="{BB962C8B-B14F-4D97-AF65-F5344CB8AC3E}">
        <p14:creationId xmlns:p14="http://schemas.microsoft.com/office/powerpoint/2010/main" val="110360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ッピングの概念を図で表してみました。まず、データマッピングではノードと呼ばれるプロセッサやスレッドの数を決定します。そこにテンプレートと呼ばれる仮想的な配列をつくり、そこに実際に処理させるべき配列やループを整列させます。整列されたでー</a:t>
            </a:r>
            <a:r>
              <a:rPr kumimoji="1" lang="ja-JP" altLang="en-US" dirty="0" err="1" smtClean="0"/>
              <a:t>た</a:t>
            </a:r>
            <a:r>
              <a:rPr kumimoji="1" lang="ja-JP" altLang="en-US" dirty="0" smtClean="0"/>
              <a:t>テンプレートはユーザに見えない形で各ノードに分散配置され実際の処理がおこなわれるのです。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15</a:t>
            </a:fld>
            <a:endParaRPr kumimoji="1" lang="ja-JP" altLang="en-US"/>
          </a:p>
        </p:txBody>
      </p:sp>
    </p:spTree>
    <p:extLst>
      <p:ext uri="{BB962C8B-B14F-4D97-AF65-F5344CB8AC3E}">
        <p14:creationId xmlns:p14="http://schemas.microsoft.com/office/powerpoint/2010/main" val="256859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では前のページで説明したとおりの順番で指示文の書き方を説明していきます。まずは</a:t>
            </a:r>
            <a:r>
              <a:rPr kumimoji="1" lang="en-US" altLang="ja-JP" dirty="0" smtClean="0"/>
              <a:t>nodes</a:t>
            </a:r>
            <a:r>
              <a:rPr kumimoji="1" lang="ja-JP" altLang="en-US" dirty="0" smtClean="0"/>
              <a:t>指示文です。これは</a:t>
            </a:r>
            <a:r>
              <a:rPr kumimoji="1" lang="en-US" altLang="ja-JP" dirty="0" smtClean="0"/>
              <a:t>XMP</a:t>
            </a:r>
            <a:r>
              <a:rPr kumimoji="1" lang="ja-JP" altLang="en-US" dirty="0" smtClean="0"/>
              <a:t>でプログラムを実行する際にどれくらいのプロセッサをどのような形状で実行させるかを宣言する文です。これはデータや処理を割り当てる対象でマルチコアを含むプロセッサを指定します。例えば</a:t>
            </a:r>
            <a:r>
              <a:rPr kumimoji="1" lang="en-US" altLang="ja-JP" dirty="0" err="1" smtClean="0"/>
              <a:t>Cdeha#pragma</a:t>
            </a:r>
            <a:r>
              <a:rPr kumimoji="1" lang="ja-JP" altLang="en-US" dirty="0" smtClean="0"/>
              <a:t> </a:t>
            </a:r>
            <a:r>
              <a:rPr kumimoji="1" lang="en-US" altLang="ja-JP" dirty="0" err="1" smtClean="0"/>
              <a:t>xmp</a:t>
            </a:r>
            <a:r>
              <a:rPr kumimoji="1" lang="ja-JP" altLang="en-US" dirty="0" smtClean="0"/>
              <a:t> </a:t>
            </a:r>
            <a:r>
              <a:rPr kumimoji="1" lang="en-US" altLang="ja-JP" dirty="0" smtClean="0"/>
              <a:t>nodes</a:t>
            </a:r>
            <a:r>
              <a:rPr kumimoji="1" lang="ja-JP" altLang="en-US" dirty="0" smtClean="0"/>
              <a:t> の後に仮想的な宣言を用いてサイズと形状を宣言します。この例では</a:t>
            </a:r>
            <a:r>
              <a:rPr kumimoji="1" lang="en-US" altLang="ja-JP" dirty="0" smtClean="0"/>
              <a:t>4</a:t>
            </a:r>
            <a:r>
              <a:rPr kumimoji="1" lang="ja-JP" altLang="en-US" dirty="0" smtClean="0"/>
              <a:t>コンマ</a:t>
            </a:r>
            <a:r>
              <a:rPr kumimoji="1" lang="en-US" altLang="ja-JP" dirty="0" smtClean="0"/>
              <a:t>4</a:t>
            </a:r>
            <a:r>
              <a:rPr kumimoji="1" lang="ja-JP" altLang="en-US" dirty="0" smtClean="0"/>
              <a:t>ですので、</a:t>
            </a:r>
            <a:r>
              <a:rPr kumimoji="1" lang="en-US" altLang="ja-JP" dirty="0" smtClean="0"/>
              <a:t>4×4</a:t>
            </a:r>
            <a:r>
              <a:rPr kumimoji="1" lang="ja-JP" altLang="en-US" dirty="0" smtClean="0"/>
              <a:t>つまり</a:t>
            </a:r>
            <a:r>
              <a:rPr kumimoji="1" lang="en-US" altLang="ja-JP" dirty="0" smtClean="0"/>
              <a:t>16</a:t>
            </a:r>
            <a:r>
              <a:rPr kumimoji="1" lang="ja-JP" altLang="en-US" dirty="0" smtClean="0"/>
              <a:t>プロセッサを</a:t>
            </a:r>
            <a:r>
              <a:rPr kumimoji="1" lang="en-US" altLang="ja-JP" dirty="0" smtClean="0"/>
              <a:t>4</a:t>
            </a:r>
            <a:r>
              <a:rPr kumimoji="1" lang="ja-JP" altLang="en-US" dirty="0" smtClean="0"/>
              <a:t>かける</a:t>
            </a:r>
            <a:r>
              <a:rPr kumimoji="1" lang="en-US" altLang="ja-JP" dirty="0" smtClean="0"/>
              <a:t>4</a:t>
            </a:r>
            <a:r>
              <a:rPr kumimoji="1" lang="ja-JP" altLang="en-US" dirty="0" smtClean="0"/>
              <a:t>の二次元形状で確保するという宣言になります。同様にして</a:t>
            </a:r>
            <a:r>
              <a:rPr kumimoji="1" lang="en-US" altLang="ja-JP" dirty="0" smtClean="0"/>
              <a:t>Fortran</a:t>
            </a:r>
            <a:r>
              <a:rPr kumimoji="1" lang="ja-JP" altLang="en-US" dirty="0" smtClean="0"/>
              <a:t>で記述する場合には</a:t>
            </a:r>
            <a:r>
              <a:rPr kumimoji="1" lang="en-US" altLang="ja-JP" dirty="0" smtClean="0"/>
              <a:t>!$</a:t>
            </a:r>
            <a:r>
              <a:rPr kumimoji="1" lang="en-US" altLang="ja-JP" dirty="0" err="1" smtClean="0"/>
              <a:t>xmp</a:t>
            </a:r>
            <a:r>
              <a:rPr kumimoji="1" lang="ja-JP" altLang="en-US" dirty="0" smtClean="0"/>
              <a:t> </a:t>
            </a:r>
            <a:r>
              <a:rPr kumimoji="1" lang="en-US" altLang="ja-JP" dirty="0" smtClean="0"/>
              <a:t>nodes</a:t>
            </a:r>
            <a:r>
              <a:rPr kumimoji="1" lang="ja-JP" altLang="en-US" dirty="0" smtClean="0"/>
              <a:t> 宣言し、その後に仮想的な変数</a:t>
            </a:r>
            <a:r>
              <a:rPr kumimoji="1" lang="en-US" altLang="ja-JP" dirty="0" smtClean="0"/>
              <a:t>p</a:t>
            </a:r>
            <a:r>
              <a:rPr kumimoji="1" lang="ja-JP" altLang="en-US" dirty="0" smtClean="0"/>
              <a:t>を宣言します。ここで言っている</a:t>
            </a:r>
            <a:r>
              <a:rPr kumimoji="1" lang="ja-JP" altLang="en-US" dirty="0" err="1" smtClean="0"/>
              <a:t>ｐ</a:t>
            </a:r>
            <a:r>
              <a:rPr kumimoji="1" lang="ja-JP" altLang="en-US" dirty="0" smtClean="0"/>
              <a:t>は適当で、</a:t>
            </a:r>
            <a:r>
              <a:rPr kumimoji="1" lang="en-US" altLang="ja-JP" dirty="0" smtClean="0"/>
              <a:t>p1</a:t>
            </a:r>
            <a:r>
              <a:rPr kumimoji="1" lang="ja-JP" altLang="en-US" dirty="0" err="1" smtClean="0"/>
              <a:t>だろう</a:t>
            </a:r>
            <a:r>
              <a:rPr kumimoji="1" lang="ja-JP" altLang="en-US" dirty="0" smtClean="0"/>
              <a:t>が</a:t>
            </a:r>
            <a:r>
              <a:rPr kumimoji="1" lang="en-US" altLang="ja-JP" dirty="0" smtClean="0"/>
              <a:t>q</a:t>
            </a:r>
            <a:r>
              <a:rPr kumimoji="1" lang="ja-JP" altLang="en-US" dirty="0" err="1" smtClean="0"/>
              <a:t>だろう</a:t>
            </a:r>
            <a:r>
              <a:rPr kumimoji="1" lang="ja-JP" altLang="en-US" dirty="0" smtClean="0"/>
              <a:t>が</a:t>
            </a:r>
            <a:r>
              <a:rPr kumimoji="1" lang="en-US" altLang="ja-JP" dirty="0" smtClean="0"/>
              <a:t>r</a:t>
            </a:r>
            <a:r>
              <a:rPr kumimoji="1" lang="ja-JP" altLang="en-US" dirty="0" err="1" smtClean="0"/>
              <a:t>だろうが</a:t>
            </a:r>
            <a:r>
              <a:rPr kumimoji="1" lang="ja-JP" altLang="en-US" dirty="0" smtClean="0"/>
              <a:t>何でもかまいません。便宜上</a:t>
            </a:r>
            <a:r>
              <a:rPr kumimoji="1" lang="en-US" altLang="ja-JP" dirty="0" smtClean="0"/>
              <a:t>p</a:t>
            </a:r>
            <a:r>
              <a:rPr kumimoji="1" lang="ja-JP" altLang="en-US" dirty="0" smtClean="0"/>
              <a:t>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16</a:t>
            </a:fld>
            <a:endParaRPr kumimoji="1" lang="ja-JP" altLang="en-US"/>
          </a:p>
        </p:txBody>
      </p:sp>
    </p:spTree>
    <p:extLst>
      <p:ext uri="{BB962C8B-B14F-4D97-AF65-F5344CB8AC3E}">
        <p14:creationId xmlns:p14="http://schemas.microsoft.com/office/powerpoint/2010/main" val="764867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smtClean="0"/>
              <a:t>nodes</a:t>
            </a:r>
            <a:r>
              <a:rPr kumimoji="1" lang="ja-JP" altLang="en-US" dirty="0" smtClean="0"/>
              <a:t>指示文では実際のサイズを実行時に決める方法もあります。そのときの規則は最後の次元の形状をアスタリスクで記述することです。例えば</a:t>
            </a:r>
            <a:r>
              <a:rPr kumimoji="1" lang="en-US" altLang="ja-JP" dirty="0" smtClean="0"/>
              <a:t>C</a:t>
            </a:r>
            <a:r>
              <a:rPr kumimoji="1" lang="ja-JP" altLang="en-US" dirty="0" smtClean="0"/>
              <a:t>を例にとりますと、</a:t>
            </a:r>
            <a:r>
              <a:rPr kumimoji="1" lang="en-US" altLang="ja-JP" dirty="0" smtClean="0"/>
              <a:t>nodes</a:t>
            </a:r>
            <a:r>
              <a:rPr kumimoji="1" lang="ja-JP" altLang="en-US" dirty="0" smtClean="0"/>
              <a:t>の一次元形状のものではそのままアスタリスクを書くことで、あとで実行するときに自由にノード数を指定することができます、次の行に書かれている</a:t>
            </a:r>
            <a:r>
              <a:rPr kumimoji="1" lang="ja-JP" altLang="en-US" dirty="0" err="1" smtClean="0"/>
              <a:t>ｐ</a:t>
            </a:r>
            <a:r>
              <a:rPr kumimoji="1" lang="ja-JP" altLang="en-US" dirty="0" smtClean="0"/>
              <a:t>は、二次元形状のノード指示になりますが、一次元目を</a:t>
            </a:r>
            <a:r>
              <a:rPr kumimoji="1" lang="en-US" altLang="ja-JP" dirty="0" smtClean="0"/>
              <a:t>4</a:t>
            </a:r>
            <a:r>
              <a:rPr kumimoji="1" lang="ja-JP" altLang="en-US" dirty="0" smtClean="0"/>
              <a:t>と指定し、</a:t>
            </a:r>
            <a:r>
              <a:rPr kumimoji="1" lang="en-US" altLang="ja-JP" dirty="0" smtClean="0"/>
              <a:t>2</a:t>
            </a:r>
            <a:r>
              <a:rPr kumimoji="1" lang="ja-JP" altLang="en-US" dirty="0" smtClean="0"/>
              <a:t>次元目をアスタリスクにしておきます。こうすることにより、実行時に</a:t>
            </a:r>
            <a:r>
              <a:rPr kumimoji="1" lang="en-US" altLang="ja-JP" dirty="0" smtClean="0"/>
              <a:t>4</a:t>
            </a:r>
            <a:r>
              <a:rPr kumimoji="1" lang="ja-JP" altLang="en-US" dirty="0" smtClean="0"/>
              <a:t>の倍数だけと言う制約ができてしまいますが、比較的自由どの高いノード数の指示ができるようになります。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17</a:t>
            </a:fld>
            <a:endParaRPr kumimoji="1" lang="ja-JP" altLang="en-US"/>
          </a:p>
        </p:txBody>
      </p:sp>
    </p:spTree>
    <p:extLst>
      <p:ext uri="{BB962C8B-B14F-4D97-AF65-F5344CB8AC3E}">
        <p14:creationId xmlns:p14="http://schemas.microsoft.com/office/powerpoint/2010/main" val="683138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そのノードを指示した後に仮想的な配列で</a:t>
            </a:r>
            <a:r>
              <a:rPr kumimoji="1" lang="en-US" altLang="ja-JP" dirty="0" smtClean="0"/>
              <a:t>XMP</a:t>
            </a:r>
            <a:r>
              <a:rPr kumimoji="1" lang="ja-JP" altLang="en-US" dirty="0" smtClean="0"/>
              <a:t>プログラムの並列処理の基準であるテンプレートのサイズと形状を指定します。これがのちにループの処理などに使われるわけです。指定の仕方は</a:t>
            </a:r>
            <a:r>
              <a:rPr kumimoji="1" lang="en-US" altLang="ja-JP" dirty="0" smtClean="0"/>
              <a:t>C</a:t>
            </a:r>
            <a:r>
              <a:rPr kumimoji="1" lang="ja-JP" altLang="en-US" dirty="0" smtClean="0"/>
              <a:t>を例に取ると</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template</a:t>
            </a:r>
            <a:r>
              <a:rPr kumimoji="1" lang="ja-JP" altLang="en-US" dirty="0" smtClean="0"/>
              <a:t>と宣言し仮想的な配列、この場合は</a:t>
            </a:r>
            <a:r>
              <a:rPr kumimoji="1" lang="en-US" altLang="ja-JP" dirty="0" smtClean="0"/>
              <a:t>2</a:t>
            </a:r>
            <a:r>
              <a:rPr kumimoji="1" lang="ja-JP" altLang="en-US" dirty="0" smtClean="0"/>
              <a:t>次元の配列</a:t>
            </a:r>
            <a:r>
              <a:rPr kumimoji="1" lang="en-US" altLang="ja-JP" dirty="0" smtClean="0"/>
              <a:t>t</a:t>
            </a:r>
            <a:r>
              <a:rPr kumimoji="1" lang="ja-JP" altLang="en-US" dirty="0" smtClean="0"/>
              <a:t>を宣言します。この場合も</a:t>
            </a:r>
            <a:r>
              <a:rPr kumimoji="1" lang="ja-JP" altLang="en-US" dirty="0" err="1" smtClean="0"/>
              <a:t>ｔ</a:t>
            </a:r>
            <a:r>
              <a:rPr kumimoji="1" lang="ja-JP" altLang="en-US" dirty="0" smtClean="0"/>
              <a:t>はあくまでも便宜上のものでそのほかの変数を使用してもかまいません、この例では</a:t>
            </a:r>
            <a:r>
              <a:rPr kumimoji="1" lang="en-US" altLang="ja-JP" dirty="0" smtClean="0"/>
              <a:t>t</a:t>
            </a:r>
            <a:r>
              <a:rPr kumimoji="1" lang="ja-JP" altLang="en-US" dirty="0" smtClean="0"/>
              <a:t>は</a:t>
            </a:r>
            <a:r>
              <a:rPr kumimoji="1" lang="en-US" altLang="ja-JP" dirty="0" smtClean="0"/>
              <a:t>64×64</a:t>
            </a:r>
            <a:r>
              <a:rPr kumimoji="1" lang="ja-JP" altLang="en-US" dirty="0" smtClean="0"/>
              <a:t>の仮想的な配列を宣言しています。同様に</a:t>
            </a:r>
            <a:r>
              <a:rPr kumimoji="1" lang="en-US" altLang="ja-JP" dirty="0" smtClean="0"/>
              <a:t>Fortran</a:t>
            </a:r>
            <a:r>
              <a:rPr kumimoji="1" lang="ja-JP" altLang="en-US" dirty="0" smtClean="0"/>
              <a:t>でも</a:t>
            </a:r>
            <a:r>
              <a:rPr kumimoji="1" lang="en-US" altLang="ja-JP" dirty="0" smtClean="0"/>
              <a:t>!$</a:t>
            </a:r>
            <a:r>
              <a:rPr kumimoji="1" lang="en-US" altLang="ja-JP" dirty="0" err="1" smtClean="0"/>
              <a:t>xmp</a:t>
            </a:r>
            <a:r>
              <a:rPr kumimoji="1" lang="ja-JP" altLang="en-US" dirty="0" smtClean="0"/>
              <a:t> </a:t>
            </a:r>
            <a:r>
              <a:rPr kumimoji="1" lang="en-US" altLang="ja-JP" dirty="0" smtClean="0"/>
              <a:t>template</a:t>
            </a:r>
            <a:r>
              <a:rPr kumimoji="1" lang="ja-JP" altLang="en-US" dirty="0" smtClean="0"/>
              <a:t>と書くことによってテンプレートを宣言することができます。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18</a:t>
            </a:fld>
            <a:endParaRPr kumimoji="1" lang="ja-JP" altLang="en-US"/>
          </a:p>
        </p:txBody>
      </p:sp>
    </p:spTree>
    <p:extLst>
      <p:ext uri="{BB962C8B-B14F-4D97-AF65-F5344CB8AC3E}">
        <p14:creationId xmlns:p14="http://schemas.microsoft.com/office/powerpoint/2010/main" val="165600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そのテンプレートをこんどは</a:t>
            </a:r>
            <a:r>
              <a:rPr kumimoji="1" lang="en-US" altLang="ja-JP" dirty="0" smtClean="0"/>
              <a:t>distribute</a:t>
            </a:r>
            <a:r>
              <a:rPr kumimoji="1" lang="ja-JP" altLang="en-US" dirty="0" smtClean="0"/>
              <a:t>指示文で分散させます。</a:t>
            </a:r>
            <a:r>
              <a:rPr kumimoji="1" lang="en-US" altLang="ja-JP" dirty="0" smtClean="0"/>
              <a:t>C</a:t>
            </a:r>
            <a:r>
              <a:rPr kumimoji="1" lang="ja-JP" altLang="en-US" dirty="0" smtClean="0"/>
              <a:t>では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template</a:t>
            </a:r>
            <a:r>
              <a:rPr kumimoji="1" lang="ja-JP" altLang="en-US" dirty="0" smtClean="0"/>
              <a:t>指示文を使って先ほどの</a:t>
            </a:r>
            <a:r>
              <a:rPr kumimoji="1" lang="en-US" altLang="ja-JP" dirty="0" smtClean="0"/>
              <a:t>t</a:t>
            </a:r>
            <a:r>
              <a:rPr kumimoji="1" lang="ja-JP" altLang="en-US" dirty="0" smtClean="0"/>
              <a:t>を</a:t>
            </a:r>
            <a:r>
              <a:rPr kumimoji="1" lang="en-US" altLang="ja-JP" dirty="0" smtClean="0"/>
              <a:t>p</a:t>
            </a:r>
            <a:r>
              <a:rPr kumimoji="1" lang="ja-JP" altLang="en-US" dirty="0" smtClean="0"/>
              <a:t>の上に分散させます。同様に</a:t>
            </a:r>
            <a:r>
              <a:rPr kumimoji="1" lang="en-US" altLang="ja-JP" dirty="0" smtClean="0"/>
              <a:t>Fortran</a:t>
            </a:r>
            <a:r>
              <a:rPr kumimoji="1" lang="ja-JP" altLang="en-US" dirty="0" smtClean="0"/>
              <a:t> でも</a:t>
            </a:r>
            <a:r>
              <a:rPr kumimoji="1" lang="en-US" altLang="ja-JP" dirty="0" smtClean="0"/>
              <a:t>!$</a:t>
            </a:r>
            <a:r>
              <a:rPr kumimoji="1" lang="en-US" altLang="ja-JP" dirty="0" err="1" smtClean="0"/>
              <a:t>xmp</a:t>
            </a:r>
            <a:r>
              <a:rPr kumimoji="1" lang="ja-JP" altLang="en-US" dirty="0" smtClean="0"/>
              <a:t> </a:t>
            </a:r>
            <a:r>
              <a:rPr kumimoji="1" lang="en-US" altLang="ja-JP" dirty="0" smtClean="0"/>
              <a:t>distribute</a:t>
            </a:r>
            <a:r>
              <a:rPr kumimoji="1" lang="ja-JP" altLang="en-US" dirty="0" smtClean="0"/>
              <a:t>と言うし自分でノード集合</a:t>
            </a:r>
            <a:r>
              <a:rPr kumimoji="1" lang="en-US" altLang="ja-JP" dirty="0" smtClean="0"/>
              <a:t>p</a:t>
            </a:r>
            <a:r>
              <a:rPr kumimoji="1" lang="ja-JP" altLang="en-US" dirty="0" smtClean="0"/>
              <a:t>にテンプレート</a:t>
            </a:r>
            <a:r>
              <a:rPr kumimoji="1" lang="en-US" altLang="ja-JP" dirty="0" smtClean="0"/>
              <a:t>t</a:t>
            </a:r>
            <a:r>
              <a:rPr kumimoji="1" lang="ja-JP" altLang="en-US" dirty="0" smtClean="0"/>
              <a:t>を分散させることができます。ここで重要になってくるのが、分散形式です。分散形式とは配列をどのようにノードに割り当てるかを決めるためのものです。</a:t>
            </a:r>
            <a:r>
              <a:rPr kumimoji="1" lang="en-US" altLang="ja-JP" dirty="0" smtClean="0"/>
              <a:t>XMP</a:t>
            </a:r>
            <a:r>
              <a:rPr kumimoji="1" lang="ja-JP" altLang="en-US" dirty="0" smtClean="0"/>
              <a:t>ではブロック、サイクリック、ブロックサイクリック、不均等ブロックを指定できます。今回はブロックとサイクリック分割について説明していきます。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19</a:t>
            </a:fld>
            <a:endParaRPr kumimoji="1" lang="ja-JP" altLang="en-US"/>
          </a:p>
        </p:txBody>
      </p:sp>
    </p:spTree>
    <p:extLst>
      <p:ext uri="{BB962C8B-B14F-4D97-AF65-F5344CB8AC3E}">
        <p14:creationId xmlns:p14="http://schemas.microsoft.com/office/powerpoint/2010/main" val="80920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今日どのような内容でお話させていただくか、簡単にアウトラインを申し上げておきますと、次のようになります。流れとしては</a:t>
            </a:r>
            <a:r>
              <a:rPr kumimoji="1" lang="en-US" altLang="ja-JP" dirty="0" err="1" smtClean="0"/>
              <a:t>XcalableMP</a:t>
            </a:r>
            <a:r>
              <a:rPr kumimoji="1" lang="ja-JP" altLang="en-US" dirty="0" smtClean="0"/>
              <a:t>の概念を説明させていただき、そのあと</a:t>
            </a:r>
            <a:r>
              <a:rPr kumimoji="1" lang="en-US" altLang="ja-JP" dirty="0" err="1" smtClean="0"/>
              <a:t>XcalableMP</a:t>
            </a:r>
            <a:r>
              <a:rPr kumimoji="1" lang="ja-JP" altLang="en-US" dirty="0" smtClean="0"/>
              <a:t>の基本を学んでいただいて、最後に</a:t>
            </a:r>
            <a:r>
              <a:rPr kumimoji="1" lang="en-US" altLang="ja-JP" dirty="0" err="1" smtClean="0"/>
              <a:t>XcalableMP</a:t>
            </a:r>
            <a:r>
              <a:rPr kumimoji="1" lang="ja-JP" altLang="en-US" dirty="0" smtClean="0"/>
              <a:t>の書き方を覚えていただき、これが終了した後にあります実習に引き継ぎたいと考えております。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a:t>
            </a:fld>
            <a:endParaRPr kumimoji="1" lang="ja-JP" altLang="en-US"/>
          </a:p>
        </p:txBody>
      </p:sp>
    </p:spTree>
    <p:extLst>
      <p:ext uri="{BB962C8B-B14F-4D97-AF65-F5344CB8AC3E}">
        <p14:creationId xmlns:p14="http://schemas.microsoft.com/office/powerpoint/2010/main" val="3060666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まずはブロック分割です。これは配列を均等なサイズに割ってそれを各ノードに分散させる手法です。たとえば、</a:t>
            </a:r>
            <a:r>
              <a:rPr kumimoji="1" lang="en-US" altLang="ja-JP" dirty="0" smtClean="0"/>
              <a:t>p</a:t>
            </a:r>
            <a:r>
              <a:rPr kumimoji="1" lang="ja-JP" altLang="en-US" dirty="0" smtClean="0"/>
              <a:t>を一次元</a:t>
            </a:r>
            <a:r>
              <a:rPr kumimoji="1" lang="en-US" altLang="ja-JP" dirty="0" smtClean="0"/>
              <a:t>4</a:t>
            </a:r>
            <a:r>
              <a:rPr kumimoji="1" lang="ja-JP" altLang="en-US" dirty="0" smtClean="0"/>
              <a:t>ノード確保し、そこにテンプレートを</a:t>
            </a:r>
            <a:r>
              <a:rPr kumimoji="1" lang="en-US" altLang="ja-JP" dirty="0" smtClean="0"/>
              <a:t>0</a:t>
            </a:r>
            <a:r>
              <a:rPr kumimoji="1" lang="ja-JP" altLang="en-US" dirty="0" smtClean="0"/>
              <a:t>から</a:t>
            </a:r>
            <a:r>
              <a:rPr kumimoji="1" lang="en-US" altLang="ja-JP" dirty="0" smtClean="0"/>
              <a:t>19</a:t>
            </a:r>
            <a:r>
              <a:rPr kumimoji="1" lang="ja-JP" altLang="en-US" dirty="0" err="1" smtClean="0"/>
              <a:t>までのイン</a:t>
            </a:r>
            <a:r>
              <a:rPr kumimoji="1" lang="ja-JP" altLang="en-US" dirty="0" smtClean="0"/>
              <a:t>デックスで宣言します。そしてそれをブロック分割するように</a:t>
            </a:r>
            <a:r>
              <a:rPr kumimoji="1" lang="en-US" altLang="ja-JP" dirty="0" smtClean="0"/>
              <a:t>distribute</a:t>
            </a:r>
            <a:r>
              <a:rPr kumimoji="1" lang="ja-JP" altLang="en-US" dirty="0" smtClean="0"/>
              <a:t>四字分で支持してあげるとノード</a:t>
            </a:r>
            <a:r>
              <a:rPr kumimoji="1" lang="en-US" altLang="ja-JP" dirty="0" smtClean="0"/>
              <a:t>1</a:t>
            </a:r>
            <a:r>
              <a:rPr kumimoji="1" lang="ja-JP" altLang="en-US" dirty="0" smtClean="0"/>
              <a:t>では０から</a:t>
            </a:r>
            <a:r>
              <a:rPr kumimoji="1" lang="en-US" altLang="ja-JP" dirty="0" smtClean="0"/>
              <a:t>4</a:t>
            </a:r>
            <a:r>
              <a:rPr kumimoji="1" lang="ja-JP" altLang="en-US" dirty="0" smtClean="0"/>
              <a:t>まで、ノード</a:t>
            </a:r>
            <a:r>
              <a:rPr kumimoji="1" lang="en-US" altLang="ja-JP" dirty="0" smtClean="0"/>
              <a:t>2</a:t>
            </a:r>
            <a:r>
              <a:rPr kumimoji="1" lang="ja-JP" altLang="en-US" dirty="0" smtClean="0"/>
              <a:t>では</a:t>
            </a:r>
            <a:r>
              <a:rPr kumimoji="1" lang="en-US" altLang="ja-JP" dirty="0" smtClean="0"/>
              <a:t>5</a:t>
            </a:r>
            <a:r>
              <a:rPr kumimoji="1" lang="ja-JP" altLang="en-US" dirty="0" smtClean="0"/>
              <a:t>から９までといったように連続したテンプレートのインデックスを持つことになります。一方でサイクリック分割では、ノードとテンプレートの確保の仕方は同じですが </a:t>
            </a:r>
            <a:r>
              <a:rPr kumimoji="1" lang="en-US" altLang="ja-JP" dirty="0" smtClean="0"/>
              <a:t>distribute</a:t>
            </a:r>
            <a:r>
              <a:rPr kumimoji="1" lang="ja-JP" altLang="en-US" dirty="0" smtClean="0"/>
              <a:t>指示文でサイクリック分散を指定すると、同一のノードでは不連続になりますが、ノードをまたがってみてみると連続したインデックスを分散させることができます。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20</a:t>
            </a:fld>
            <a:endParaRPr kumimoji="1" lang="ja-JP" altLang="en-US"/>
          </a:p>
        </p:txBody>
      </p:sp>
    </p:spTree>
    <p:extLst>
      <p:ext uri="{BB962C8B-B14F-4D97-AF65-F5344CB8AC3E}">
        <p14:creationId xmlns:p14="http://schemas.microsoft.com/office/powerpoint/2010/main" val="40639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a:t>
            </a:r>
            <a:r>
              <a:rPr kumimoji="1" lang="en-US" altLang="ja-JP" dirty="0" smtClean="0"/>
              <a:t>XMP</a:t>
            </a:r>
            <a:r>
              <a:rPr kumimoji="1" lang="ja-JP" altLang="en-US" dirty="0" smtClean="0"/>
              <a:t>では、多次元テンプレートの分散もおこなうことができます。例えばブロックカンマブロックと</a:t>
            </a:r>
            <a:r>
              <a:rPr kumimoji="1" lang="en-US" altLang="ja-JP" dirty="0" smtClean="0"/>
              <a:t>distribute</a:t>
            </a:r>
            <a:r>
              <a:rPr kumimoji="1" lang="ja-JP" altLang="en-US" dirty="0" smtClean="0"/>
              <a:t>指示文で分割するとブロック分割をさらに二次元目でもブロック分割する事ができます。同様に、一次元ノードに</a:t>
            </a:r>
            <a:r>
              <a:rPr kumimoji="1" lang="en-US" altLang="ja-JP" dirty="0" smtClean="0"/>
              <a:t>2</a:t>
            </a:r>
            <a:r>
              <a:rPr kumimoji="1" lang="ja-JP" altLang="en-US" dirty="0" smtClean="0"/>
              <a:t>次元テンプレートを分散させる場合に、非分散を意味するアスタリスクを使い</a:t>
            </a:r>
            <a:r>
              <a:rPr kumimoji="1" lang="en-US" altLang="ja-JP" dirty="0" smtClean="0"/>
              <a:t>distribute</a:t>
            </a:r>
            <a:r>
              <a:rPr kumimoji="1" lang="ja-JP" altLang="en-US" dirty="0" smtClean="0"/>
              <a:t>指示文を挿入することで、一次元ブロック分割ができます。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21</a:t>
            </a:fld>
            <a:endParaRPr kumimoji="1" lang="ja-JP" altLang="en-US"/>
          </a:p>
        </p:txBody>
      </p:sp>
    </p:spTree>
    <p:extLst>
      <p:ext uri="{BB962C8B-B14F-4D97-AF65-F5344CB8AC3E}">
        <p14:creationId xmlns:p14="http://schemas.microsoft.com/office/powerpoint/2010/main" val="158458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それらノードの指示、テンプレートの指示、分散の指示をおこなったら最後に</a:t>
            </a:r>
            <a:r>
              <a:rPr kumimoji="1" lang="en-US" altLang="ja-JP" dirty="0" smtClean="0"/>
              <a:t>Align</a:t>
            </a:r>
            <a:r>
              <a:rPr kumimoji="1" lang="ja-JP" altLang="en-US" dirty="0" smtClean="0"/>
              <a:t> 指示文で実際の配列を仮想的な配列であるテンプレートに整列させていきます。上の例では例えば</a:t>
            </a:r>
            <a:r>
              <a:rPr kumimoji="1" lang="en-US" altLang="ja-JP" dirty="0" smtClean="0"/>
              <a:t>C</a:t>
            </a:r>
            <a:r>
              <a:rPr kumimoji="1" lang="ja-JP" altLang="en-US" dirty="0" smtClean="0"/>
              <a:t>言語の場合</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ja-JP" altLang="en-US" dirty="0" smtClean="0"/>
              <a:t>　</a:t>
            </a:r>
            <a:r>
              <a:rPr kumimoji="1" lang="en-US" altLang="ja-JP" dirty="0" smtClean="0"/>
              <a:t>with</a:t>
            </a:r>
            <a:r>
              <a:rPr kumimoji="1" lang="ja-JP" altLang="en-US" dirty="0" smtClean="0"/>
              <a:t> </a:t>
            </a:r>
            <a:r>
              <a:rPr kumimoji="1" lang="en-US" altLang="ja-JP" dirty="0" smtClean="0"/>
              <a:t>t</a:t>
            </a:r>
            <a:r>
              <a:rPr kumimoji="1" lang="ja-JP" altLang="en-US" dirty="0" smtClean="0"/>
              <a:t>と書くと実際の配列である</a:t>
            </a:r>
            <a:r>
              <a:rPr kumimoji="1" lang="en-US" altLang="ja-JP" dirty="0" smtClean="0"/>
              <a:t>a</a:t>
            </a:r>
            <a:r>
              <a:rPr kumimoji="1" lang="ja-JP" altLang="en-US" dirty="0" smtClean="0"/>
              <a:t>の要素</a:t>
            </a:r>
            <a:r>
              <a:rPr kumimoji="1" lang="en-US" altLang="ja-JP" dirty="0" err="1" smtClean="0"/>
              <a:t>i</a:t>
            </a:r>
            <a:r>
              <a:rPr kumimoji="1" lang="ja-JP" altLang="en-US" dirty="0" smtClean="0"/>
              <a:t>が仮想的配列であるテンプレート</a:t>
            </a:r>
            <a:r>
              <a:rPr kumimoji="1" lang="ja-JP" altLang="en-US" dirty="0" err="1" smtClean="0"/>
              <a:t>ｔ</a:t>
            </a:r>
            <a:r>
              <a:rPr kumimoji="1" lang="ja-JP" altLang="en-US" dirty="0" smtClean="0"/>
              <a:t>の要素</a:t>
            </a:r>
            <a:r>
              <a:rPr kumimoji="1" lang="en-US" altLang="ja-JP" dirty="0" err="1" smtClean="0"/>
              <a:t>i</a:t>
            </a:r>
            <a:r>
              <a:rPr kumimoji="1" lang="ja-JP" altLang="en-US" dirty="0" err="1" smtClean="0"/>
              <a:t>に整</a:t>
            </a:r>
            <a:r>
              <a:rPr kumimoji="1" lang="ja-JP" altLang="en-US" dirty="0" smtClean="0"/>
              <a:t>列されます。同様に</a:t>
            </a:r>
            <a:r>
              <a:rPr kumimoji="1" lang="en-US" altLang="ja-JP" dirty="0" smtClean="0"/>
              <a:t>Fortran</a:t>
            </a:r>
            <a:r>
              <a:rPr kumimoji="1" lang="ja-JP" altLang="en-US" dirty="0" smtClean="0"/>
              <a:t>でも</a:t>
            </a:r>
            <a:r>
              <a:rPr kumimoji="1" lang="en-US" altLang="ja-JP" dirty="0" smtClean="0"/>
              <a:t>!$</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ja-JP" altLang="en-US" dirty="0" smtClean="0"/>
              <a:t> </a:t>
            </a:r>
            <a:r>
              <a:rPr kumimoji="1" lang="en-US" altLang="ja-JP" dirty="0" smtClean="0"/>
              <a:t>with</a:t>
            </a:r>
            <a:r>
              <a:rPr kumimoji="1" lang="ja-JP" altLang="en-US" dirty="0" smtClean="0"/>
              <a:t> </a:t>
            </a:r>
            <a:r>
              <a:rPr kumimoji="1" lang="en-US" altLang="ja-JP" dirty="0" smtClean="0"/>
              <a:t>t</a:t>
            </a:r>
            <a:r>
              <a:rPr kumimoji="1" lang="ja-JP" altLang="en-US" dirty="0" smtClean="0"/>
              <a:t>と宣言することで整列が可能です。</a:t>
            </a:r>
            <a:r>
              <a:rPr kumimoji="1" lang="ja-JP" altLang="en-US" dirty="0" err="1" smtClean="0"/>
              <a:t>したの</a:t>
            </a:r>
            <a:r>
              <a:rPr kumimoji="1" lang="ja-JP" altLang="en-US" dirty="0" smtClean="0"/>
              <a:t>例は多次元配列にも対応しているという例で、この場合は</a:t>
            </a:r>
            <a:r>
              <a:rPr kumimoji="1" lang="en-US" altLang="ja-JP" dirty="0" smtClean="0"/>
              <a:t>a</a:t>
            </a:r>
            <a:r>
              <a:rPr kumimoji="1" lang="ja-JP" altLang="en-US" dirty="0" smtClean="0"/>
              <a:t>の</a:t>
            </a:r>
            <a:r>
              <a:rPr kumimoji="1" lang="en-US" altLang="ja-JP" dirty="0" err="1" smtClean="0"/>
              <a:t>I,j</a:t>
            </a:r>
            <a:r>
              <a:rPr kumimoji="1" lang="ja-JP" altLang="en-US" dirty="0" smtClean="0"/>
              <a:t>と言う要素に</a:t>
            </a:r>
            <a:r>
              <a:rPr kumimoji="1" lang="en-US" altLang="ja-JP" dirty="0" smtClean="0"/>
              <a:t>t</a:t>
            </a:r>
            <a:r>
              <a:rPr kumimoji="1" lang="ja-JP" altLang="en-US" dirty="0" smtClean="0"/>
              <a:t>の </a:t>
            </a:r>
            <a:r>
              <a:rPr kumimoji="1" lang="en-US" altLang="ja-JP" dirty="0" err="1" smtClean="0"/>
              <a:t>I,j</a:t>
            </a:r>
            <a:r>
              <a:rPr kumimoji="1" lang="ja-JP" altLang="en-US" dirty="0" smtClean="0"/>
              <a:t>と言う要素が整列させることができるということを示しています。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22</a:t>
            </a:fld>
            <a:endParaRPr kumimoji="1" lang="ja-JP" altLang="en-US"/>
          </a:p>
        </p:txBody>
      </p:sp>
    </p:spTree>
    <p:extLst>
      <p:ext uri="{BB962C8B-B14F-4D97-AF65-F5344CB8AC3E}">
        <p14:creationId xmlns:p14="http://schemas.microsoft.com/office/powerpoint/2010/main" val="35911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また、このようなこともできます。配列</a:t>
            </a:r>
            <a:r>
              <a:rPr kumimoji="1" lang="en-US" altLang="ja-JP" dirty="0" smtClean="0"/>
              <a:t>a</a:t>
            </a:r>
            <a:r>
              <a:rPr kumimoji="1" lang="ja-JP" altLang="en-US" dirty="0" smtClean="0"/>
              <a:t>の要素</a:t>
            </a:r>
            <a:r>
              <a:rPr kumimoji="1" lang="en-US" altLang="ja-JP" dirty="0" err="1" smtClean="0"/>
              <a:t>i</a:t>
            </a:r>
            <a:r>
              <a:rPr kumimoji="1" lang="ja-JP" altLang="en-US" dirty="0" smtClean="0"/>
              <a:t>をテンプレート</a:t>
            </a:r>
            <a:r>
              <a:rPr kumimoji="1" lang="en-US" altLang="ja-JP" dirty="0" smtClean="0"/>
              <a:t>t</a:t>
            </a:r>
            <a:r>
              <a:rPr kumimoji="1" lang="ja-JP" altLang="en-US" dirty="0" smtClean="0"/>
              <a:t>の</a:t>
            </a:r>
            <a:r>
              <a:rPr kumimoji="1" lang="en-US" altLang="ja-JP" dirty="0" smtClean="0"/>
              <a:t>i+1</a:t>
            </a:r>
            <a:r>
              <a:rPr kumimoji="1" lang="ja-JP" altLang="en-US" dirty="0" smtClean="0"/>
              <a:t>の要素に整列させることが可能です。その場合には</a:t>
            </a:r>
            <a:r>
              <a:rPr kumimoji="1" lang="en-US" altLang="ja-JP" dirty="0" smtClean="0"/>
              <a:t>C</a:t>
            </a:r>
            <a:r>
              <a:rPr kumimoji="1" lang="ja-JP" altLang="en-US" dirty="0" smtClean="0"/>
              <a:t>では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align</a:t>
            </a:r>
            <a:r>
              <a:rPr kumimoji="1" lang="ja-JP" altLang="en-US" dirty="0" smtClean="0"/>
              <a:t> </a:t>
            </a:r>
            <a:r>
              <a:rPr kumimoji="1" lang="en-US" altLang="ja-JP" dirty="0" smtClean="0"/>
              <a:t>a(</a:t>
            </a:r>
            <a:r>
              <a:rPr kumimoji="1" lang="en-US" altLang="ja-JP" dirty="0" err="1" smtClean="0"/>
              <a:t>i</a:t>
            </a:r>
            <a:r>
              <a:rPr kumimoji="1" lang="en-US" altLang="ja-JP" dirty="0" smtClean="0"/>
              <a:t>)</a:t>
            </a:r>
            <a:r>
              <a:rPr kumimoji="1" lang="ja-JP" altLang="en-US" dirty="0" smtClean="0"/>
              <a:t> </a:t>
            </a:r>
            <a:r>
              <a:rPr kumimoji="1" lang="en-US" altLang="ja-JP" dirty="0" smtClean="0"/>
              <a:t>with</a:t>
            </a:r>
            <a:r>
              <a:rPr kumimoji="1" lang="ja-JP" altLang="en-US" dirty="0" smtClean="0"/>
              <a:t> </a:t>
            </a:r>
            <a:r>
              <a:rPr kumimoji="1" lang="en-US" altLang="ja-JP" dirty="0" smtClean="0"/>
              <a:t>t(i+1)</a:t>
            </a:r>
            <a:r>
              <a:rPr kumimoji="1" lang="ja-JP" altLang="en-US" dirty="0" smtClean="0"/>
              <a:t>を</a:t>
            </a:r>
            <a:r>
              <a:rPr kumimoji="1" lang="en-US" altLang="ja-JP" dirty="0" smtClean="0"/>
              <a:t>Fortran</a:t>
            </a:r>
            <a:r>
              <a:rPr kumimoji="1" lang="ja-JP" altLang="en-US" dirty="0" smtClean="0"/>
              <a:t>では</a:t>
            </a:r>
            <a:r>
              <a:rPr lang="en-US" altLang="ja-JP" sz="1200" dirty="0" smtClean="0">
                <a:latin typeface="Consolas" pitchFamily="49" charset="0"/>
                <a:cs typeface="Consolas" pitchFamily="49" charset="0"/>
              </a:rPr>
              <a:t>!$</a:t>
            </a:r>
            <a:r>
              <a:rPr lang="en-US" altLang="ja-JP" sz="1200" dirty="0" err="1" smtClean="0">
                <a:latin typeface="Consolas" pitchFamily="49" charset="0"/>
                <a:cs typeface="Consolas" pitchFamily="49" charset="0"/>
              </a:rPr>
              <a:t>xmp</a:t>
            </a:r>
            <a:r>
              <a:rPr lang="ja-JP" altLang="en-US" sz="1200" dirty="0" smtClean="0">
                <a:latin typeface="Consolas" pitchFamily="49" charset="0"/>
                <a:cs typeface="Consolas" pitchFamily="49" charset="0"/>
              </a:rPr>
              <a:t> </a:t>
            </a:r>
            <a:r>
              <a:rPr lang="en-US" altLang="ja-JP" sz="1200" dirty="0" smtClean="0">
                <a:latin typeface="Consolas" pitchFamily="49" charset="0"/>
                <a:cs typeface="Consolas" pitchFamily="49" charset="0"/>
              </a:rPr>
              <a:t>align a(</a:t>
            </a:r>
            <a:r>
              <a:rPr lang="en-US" altLang="ja-JP" sz="1200" dirty="0" err="1" smtClean="0">
                <a:latin typeface="Consolas" pitchFamily="49" charset="0"/>
                <a:cs typeface="Consolas" pitchFamily="49" charset="0"/>
              </a:rPr>
              <a:t>i</a:t>
            </a:r>
            <a:r>
              <a:rPr lang="en-US" altLang="ja-JP" sz="1200" dirty="0" smtClean="0">
                <a:latin typeface="Consolas" pitchFamily="49" charset="0"/>
                <a:cs typeface="Consolas" pitchFamily="49" charset="0"/>
              </a:rPr>
              <a:t>) with t(i+1)</a:t>
            </a:r>
            <a:r>
              <a:rPr kumimoji="1" lang="ja-JP" altLang="en-US" sz="1200" dirty="0" smtClean="0">
                <a:latin typeface="+mn-lt"/>
                <a:cs typeface="+mn-cs"/>
              </a:rPr>
              <a:t>を指定することで実現できます。同様に多次元配列でもおこなうことができます。指定方法は一緒です。</a:t>
            </a:r>
            <a:endParaRPr lang="ja-JP" altLang="en-US" sz="1200" dirty="0" smtClean="0">
              <a:latin typeface="Consolas" pitchFamily="49" charset="0"/>
              <a:cs typeface="Consolas" pitchFamily="49" charset="0"/>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23</a:t>
            </a:fld>
            <a:endParaRPr kumimoji="1" lang="ja-JP" altLang="en-US"/>
          </a:p>
        </p:txBody>
      </p:sp>
    </p:spTree>
    <p:extLst>
      <p:ext uri="{BB962C8B-B14F-4D97-AF65-F5344CB8AC3E}">
        <p14:creationId xmlns:p14="http://schemas.microsoft.com/office/powerpoint/2010/main" val="4200375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これで、ノード指定、テンプレート指定、分散指定をして、実際の配列宣言をおこなった後、それを</a:t>
            </a:r>
            <a:r>
              <a:rPr kumimoji="1" lang="en-US" altLang="ja-JP" dirty="0" smtClean="0"/>
              <a:t>align</a:t>
            </a:r>
            <a:r>
              <a:rPr kumimoji="1" lang="ja-JP" altLang="en-US" dirty="0" smtClean="0"/>
              <a:t> 指示文で整列させることができます。これがデータマッピングのあらましです。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24</a:t>
            </a:fld>
            <a:endParaRPr kumimoji="1" lang="ja-JP" altLang="en-US"/>
          </a:p>
        </p:txBody>
      </p:sp>
    </p:spTree>
    <p:extLst>
      <p:ext uri="{BB962C8B-B14F-4D97-AF65-F5344CB8AC3E}">
        <p14:creationId xmlns:p14="http://schemas.microsoft.com/office/powerpoint/2010/main" val="113308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これは、よく使う例ではないのですが、こういうこともできますという例で説明させていただきます。まずは縮退です、これは</a:t>
            </a:r>
            <a:r>
              <a:rPr kumimoji="1" lang="en-US" altLang="ja-JP" dirty="0" smtClean="0"/>
              <a:t>2</a:t>
            </a:r>
            <a:r>
              <a:rPr kumimoji="1" lang="ja-JP" altLang="en-US" dirty="0" smtClean="0"/>
              <a:t>次元の配列を一次元のテンプレートに整列させることで実現できます。もう一方は複製で、一次元配列を二次元テンプレートに整列させたものです。ここに書かれている通り、</a:t>
            </a:r>
            <a:r>
              <a:rPr kumimoji="1" lang="en-US" altLang="ja-JP" sz="1200" dirty="0" smtClean="0">
                <a:latin typeface="Consolas" panose="020B0609020204030204" pitchFamily="49" charset="0"/>
                <a:cs typeface="Consolas" panose="020B0609020204030204" pitchFamily="49" charset="0"/>
              </a:rPr>
              <a:t>a[0]</a:t>
            </a:r>
            <a:r>
              <a:rPr kumimoji="1" lang="ja-JP" altLang="en-US" sz="1200" dirty="0" smtClean="0"/>
              <a:t>の実体は、</a:t>
            </a:r>
            <a:r>
              <a:rPr kumimoji="1" lang="en-US" altLang="ja-JP" sz="1200" dirty="0" smtClean="0">
                <a:latin typeface="Consolas" panose="020B0609020204030204" pitchFamily="49" charset="0"/>
                <a:cs typeface="Consolas" panose="020B0609020204030204" pitchFamily="49" charset="0"/>
              </a:rPr>
              <a:t>p2(1,1)</a:t>
            </a:r>
            <a:r>
              <a:rPr kumimoji="1" lang="ja-JP" altLang="en-US" sz="1200" dirty="0" smtClean="0"/>
              <a:t>と</a:t>
            </a:r>
            <a:r>
              <a:rPr kumimoji="1" lang="en-US" altLang="ja-JP" sz="1200" dirty="0" smtClean="0">
                <a:latin typeface="Consolas" panose="020B0609020204030204" pitchFamily="49" charset="0"/>
                <a:cs typeface="Consolas" panose="020B0609020204030204" pitchFamily="49" charset="0"/>
              </a:rPr>
              <a:t>p2(1,2)</a:t>
            </a:r>
            <a:r>
              <a:rPr kumimoji="1" lang="ja-JP" altLang="en-US" sz="1200" dirty="0" err="1" smtClean="0"/>
              <a:t>に存</a:t>
            </a:r>
            <a:r>
              <a:rPr kumimoji="1" lang="ja-JP" altLang="en-US" sz="1200" dirty="0" smtClean="0"/>
              <a:t>在しますが。値の一致は保証されません。これらを使った良い例がないのが残念なのですが、もし使う機会がありましたら試してみてください。</a:t>
            </a:r>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25</a:t>
            </a:fld>
            <a:endParaRPr kumimoji="1" lang="ja-JP" altLang="en-US"/>
          </a:p>
        </p:txBody>
      </p:sp>
    </p:spTree>
    <p:extLst>
      <p:ext uri="{BB962C8B-B14F-4D97-AF65-F5344CB8AC3E}">
        <p14:creationId xmlns:p14="http://schemas.microsoft.com/office/powerpoint/2010/main" val="4184048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データマッピングの最後に、動的な配列の整列について説明をさせていただきます。</a:t>
            </a:r>
            <a:r>
              <a:rPr kumimoji="1" lang="en-US" altLang="ja-JP" dirty="0" smtClean="0"/>
              <a:t>C</a:t>
            </a:r>
            <a:r>
              <a:rPr kumimoji="1" lang="ja-JP" altLang="en-US" dirty="0" smtClean="0"/>
              <a:t>ではポインタ、</a:t>
            </a:r>
            <a:r>
              <a:rPr kumimoji="1" lang="en-US" altLang="ja-JP" dirty="0" smtClean="0"/>
              <a:t>Fortran</a:t>
            </a:r>
            <a:r>
              <a:rPr kumimoji="1" lang="ja-JP" altLang="en-US" dirty="0" smtClean="0"/>
              <a:t>では配列として宣言されたものを整列の時点ではサイズを決めずにあとでサイズを決めることができます。例えば</a:t>
            </a:r>
            <a:r>
              <a:rPr kumimoji="1" lang="en-US" altLang="ja-JP" dirty="0" smtClean="0"/>
              <a:t>C</a:t>
            </a:r>
            <a:r>
              <a:rPr kumimoji="1" lang="ja-JP" altLang="en-US" dirty="0" smtClean="0"/>
              <a:t>では</a:t>
            </a:r>
            <a:r>
              <a:rPr kumimoji="1" lang="en-US" altLang="ja-JP" dirty="0" smtClean="0"/>
              <a:t>align</a:t>
            </a:r>
            <a:r>
              <a:rPr kumimoji="1" lang="ja-JP" altLang="en-US" dirty="0" smtClean="0"/>
              <a:t>指示文の後に</a:t>
            </a:r>
            <a:r>
              <a:rPr kumimoji="1" lang="en-US" altLang="ja-JP" dirty="0" err="1" smtClean="0"/>
              <a:t>xmp_malloc</a:t>
            </a:r>
            <a:r>
              <a:rPr kumimoji="1" lang="ja-JP" altLang="en-US" dirty="0" smtClean="0"/>
              <a:t>という関数呼び出しをおこなうことで</a:t>
            </a:r>
            <a:r>
              <a:rPr kumimoji="1" lang="en-US" altLang="ja-JP" dirty="0" smtClean="0"/>
              <a:t>a</a:t>
            </a:r>
            <a:r>
              <a:rPr kumimoji="1" lang="ja-JP" altLang="en-US" dirty="0" smtClean="0"/>
              <a:t>の配列を宣言することで実際の整列がおこなわれ、</a:t>
            </a:r>
            <a:r>
              <a:rPr kumimoji="1" lang="en-US" altLang="ja-JP" dirty="0" smtClean="0"/>
              <a:t>Fortran</a:t>
            </a:r>
            <a:r>
              <a:rPr kumimoji="1" lang="ja-JP" altLang="en-US" dirty="0" smtClean="0"/>
              <a:t>では</a:t>
            </a:r>
            <a:r>
              <a:rPr kumimoji="1" lang="en-US" altLang="ja-JP" dirty="0" smtClean="0"/>
              <a:t>align</a:t>
            </a:r>
            <a:r>
              <a:rPr kumimoji="1" lang="ja-JP" altLang="en-US" dirty="0" smtClean="0"/>
              <a:t>指示文の後に</a:t>
            </a:r>
            <a:r>
              <a:rPr kumimoji="1" lang="en-US" altLang="ja-JP" dirty="0" smtClean="0"/>
              <a:t>allocate</a:t>
            </a:r>
            <a:r>
              <a:rPr kumimoji="1" lang="ja-JP" altLang="en-US" dirty="0" smtClean="0"/>
              <a:t>関数を呼び出すことで整列がおこなわれます。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536489D-B748-4744-8DBD-DDAE2641398C}" type="slidenum">
              <a:rPr kumimoji="1" lang="ja-JP" altLang="en-US" smtClean="0"/>
              <a:t>26</a:t>
            </a:fld>
            <a:endParaRPr kumimoji="1" lang="ja-JP" altLang="en-US"/>
          </a:p>
        </p:txBody>
      </p:sp>
    </p:spTree>
    <p:extLst>
      <p:ext uri="{BB962C8B-B14F-4D97-AF65-F5344CB8AC3E}">
        <p14:creationId xmlns:p14="http://schemas.microsoft.com/office/powerpoint/2010/main" val="1012424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ではワークマッピング指示文の書き方について説明していきます。まずは</a:t>
            </a:r>
            <a:r>
              <a:rPr kumimoji="1" lang="en-US" altLang="ja-JP" dirty="0" smtClean="0"/>
              <a:t>loop</a:t>
            </a:r>
            <a:r>
              <a:rPr kumimoji="1" lang="ja-JP" altLang="en-US" dirty="0" smtClean="0"/>
              <a:t>指示文です。これはその名のとおりループを並列化するための指示文です。実際には</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loop</a:t>
            </a:r>
            <a:r>
              <a:rPr kumimoji="1" lang="ja-JP" altLang="en-US" dirty="0" smtClean="0"/>
              <a:t>の後に並列化したいループインデックスとそれに対応したテンプレートを指定します、この場合</a:t>
            </a:r>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smtClean="0">
                <a:latin typeface="+mn-ea"/>
              </a:rPr>
              <a:t>への</a:t>
            </a:r>
            <a:r>
              <a:rPr lang="ja-JP" altLang="en-US" dirty="0" smtClean="0">
                <a:latin typeface="+mn-ea"/>
              </a:rPr>
              <a:t>代入を実行します。</a:t>
            </a:r>
            <a:endParaRPr lang="en-US" altLang="ja-JP" dirty="0" smtClean="0">
              <a:latin typeface="+mn-ea"/>
            </a:endParaRPr>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27</a:t>
            </a:fld>
            <a:endParaRPr kumimoji="1" lang="ja-JP" altLang="en-US"/>
          </a:p>
        </p:txBody>
      </p:sp>
    </p:spTree>
    <p:extLst>
      <p:ext uri="{BB962C8B-B14F-4D97-AF65-F5344CB8AC3E}">
        <p14:creationId xmlns:p14="http://schemas.microsoft.com/office/powerpoint/2010/main" val="3348981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これには制約があります。それはアクセスされるデータがその繰り返しを実行するノードに割り当てられていなければならないという制約です。この例では</a:t>
            </a:r>
            <a:r>
              <a:rPr kumimoji="1" lang="en-US" altLang="ja-JP" dirty="0" smtClean="0"/>
              <a:t>t(</a:t>
            </a:r>
            <a:r>
              <a:rPr kumimoji="1" lang="en-US" altLang="ja-JP" dirty="0" err="1" smtClean="0"/>
              <a:t>I,j</a:t>
            </a:r>
            <a:r>
              <a:rPr kumimoji="1" lang="en-US" altLang="ja-JP" dirty="0" smtClean="0"/>
              <a:t>)</a:t>
            </a:r>
            <a:r>
              <a:rPr kumimoji="1" lang="ja-JP" altLang="en-US" dirty="0" smtClean="0"/>
              <a:t>を持つノードが必ず</a:t>
            </a:r>
            <a:r>
              <a:rPr kumimoji="1" lang="en-US" altLang="ja-JP" dirty="0" smtClean="0"/>
              <a:t>a[</a:t>
            </a:r>
            <a:r>
              <a:rPr kumimoji="1" lang="en-US" altLang="ja-JP" dirty="0" err="1" smtClean="0"/>
              <a:t>i</a:t>
            </a:r>
            <a:r>
              <a:rPr kumimoji="1" lang="en-US" altLang="ja-JP" dirty="0" smtClean="0"/>
              <a:t>][j]</a:t>
            </a:r>
            <a:r>
              <a:rPr kumimoji="1" lang="ja-JP" altLang="en-US" dirty="0" smtClean="0"/>
              <a:t>を持っていなければならないということです。もしそうでなければ事前に通信をおこなっておく必要があります。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28</a:t>
            </a:fld>
            <a:endParaRPr kumimoji="1" lang="ja-JP" altLang="en-US"/>
          </a:p>
        </p:txBody>
      </p:sp>
    </p:spTree>
    <p:extLst>
      <p:ext uri="{BB962C8B-B14F-4D97-AF65-F5344CB8AC3E}">
        <p14:creationId xmlns:p14="http://schemas.microsoft.com/office/powerpoint/2010/main" val="2184062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loop</a:t>
            </a:r>
            <a:r>
              <a:rPr kumimoji="1" lang="ja-JP" altLang="en-US" dirty="0" smtClean="0"/>
              <a:t> 指示文には</a:t>
            </a:r>
            <a:r>
              <a:rPr kumimoji="1" lang="en-US" altLang="ja-JP" dirty="0" smtClean="0"/>
              <a:t>reduction</a:t>
            </a:r>
            <a:r>
              <a:rPr kumimoji="1" lang="ja-JP" altLang="en-US" dirty="0" smtClean="0"/>
              <a:t>節という便利な機能があり、並列ループの終了時に各ノードが持っている値を集計してくれます。提供している演算はサムネーションや最大値最小値などです。この例では</a:t>
            </a:r>
            <a:r>
              <a:rPr kumimoji="1" lang="en-US" altLang="ja-JP" dirty="0" smtClean="0"/>
              <a:t>sum</a:t>
            </a:r>
            <a:r>
              <a:rPr kumimoji="1" lang="ja-JP" altLang="en-US" dirty="0" smtClean="0"/>
              <a:t>と言う値を最後にサムネーション施与と言う指示を行っています。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29</a:t>
            </a:fld>
            <a:endParaRPr kumimoji="1" lang="ja-JP" altLang="en-US"/>
          </a:p>
        </p:txBody>
      </p:sp>
    </p:spTree>
    <p:extLst>
      <p:ext uri="{BB962C8B-B14F-4D97-AF65-F5344CB8AC3E}">
        <p14:creationId xmlns:p14="http://schemas.microsoft.com/office/powerpoint/2010/main" val="351902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まずは少し想像力を働かせていただきましょう。皆様の頭の中でかんがえてみてください。大規模並列実行・つまり大規模並列計算をおこなうときにはどのような計算機でおこなうかちょっと思い出してみましょう。それは京コンピュータだったり、地球シミュレータだったり、大体のマシンが頭に浮かんだことでしょう。そのマシンは多分分散メモリ型もしくは分散共有メモリ型の並列計算機ではないでしょうか？それでは、そのような分散メモリを用いるときにはどうすれば並列実行できるプログラムが書けるでしょうか？頭の中に思い浮かべられたのはきっと「</a:t>
            </a:r>
            <a:r>
              <a:rPr kumimoji="1" lang="en-US" altLang="ja-JP" dirty="0" smtClean="0"/>
              <a:t>MPI</a:t>
            </a:r>
            <a:r>
              <a:rPr kumimoji="1" lang="ja-JP" altLang="en-US" dirty="0" smtClean="0"/>
              <a:t>を使って並列化をする」光景に違いないと思いますがどうでしょうか？</a:t>
            </a:r>
            <a:r>
              <a:rPr kumimoji="1" lang="en-US" altLang="ja-JP" dirty="0" smtClean="0"/>
              <a:t>PVM</a:t>
            </a:r>
            <a:r>
              <a:rPr kumimoji="1" lang="ja-JP" altLang="en-US" dirty="0" smtClean="0"/>
              <a:t>でもかまいませんが（笑</a:t>
            </a:r>
            <a:r>
              <a:rPr kumimoji="1" lang="en-US" altLang="ja-JP" dirty="0" smtClean="0"/>
              <a:t>)</a:t>
            </a:r>
            <a:r>
              <a:rPr kumimoji="1" lang="ja-JP" altLang="en-US" dirty="0" err="1" smtClean="0"/>
              <a:t>。</a:t>
            </a:r>
            <a:r>
              <a:rPr kumimoji="1" lang="ja-JP" altLang="en-US" dirty="0" smtClean="0"/>
              <a:t>では、それら</a:t>
            </a:r>
            <a:r>
              <a:rPr kumimoji="1" lang="en-US" altLang="ja-JP" dirty="0" smtClean="0"/>
              <a:t>MPI</a:t>
            </a:r>
            <a:r>
              <a:rPr kumimoji="1" lang="ja-JP" altLang="en-US" dirty="0" smtClean="0"/>
              <a:t>などで大規模並列計算を実現するプログラムを書こうとしたときに、例えば逐次プログラムから並列プログラム、この場合は</a:t>
            </a:r>
            <a:r>
              <a:rPr kumimoji="1" lang="en-US" altLang="ja-JP" dirty="0" smtClean="0"/>
              <a:t>MPI</a:t>
            </a:r>
            <a:r>
              <a:rPr kumimoji="1" lang="ja-JP" altLang="en-US" dirty="0" smtClean="0"/>
              <a:t>を使って書き起こすことを考えた場合、手早くそしてきれいに書くことを想像できますか？たぶん大半のかたが首を傾げることでしょう、それはなぜかと言うと</a:t>
            </a:r>
            <a:r>
              <a:rPr kumimoji="1" lang="en-US" altLang="ja-JP" dirty="0" smtClean="0"/>
              <a:t>MPI</a:t>
            </a:r>
            <a:r>
              <a:rPr kumimoji="1" lang="ja-JP" altLang="en-US" dirty="0" smtClean="0"/>
              <a:t>の関数を入れていくと、たとえきれいに書かれている逐次のコードがいつの間にかスパゲッティーコードになってしまうからです。さぁこまりました。我々は</a:t>
            </a:r>
            <a:r>
              <a:rPr kumimoji="1" lang="en-US" altLang="ja-JP" dirty="0" smtClean="0"/>
              <a:t>MPI</a:t>
            </a:r>
            <a:r>
              <a:rPr kumimoji="1" lang="ja-JP" altLang="en-US" dirty="0" smtClean="0"/>
              <a:t>を使う以外になにか良い手はないか考えてもおかしくはありませんねぇ。ではどうすれば良いか、そのひとつのソリューションとして上げられるのが今日学んでいただく</a:t>
            </a:r>
            <a:r>
              <a:rPr kumimoji="1" lang="en-US" altLang="ja-JP" dirty="0" err="1" smtClean="0"/>
              <a:t>XcalableMP</a:t>
            </a:r>
            <a:r>
              <a:rPr kumimoji="1" lang="ja-JP" altLang="en-US" dirty="0" smtClean="0"/>
              <a:t>なのです。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a:t>
            </a:fld>
            <a:endParaRPr kumimoji="1" lang="ja-JP" altLang="en-US"/>
          </a:p>
        </p:txBody>
      </p:sp>
    </p:spTree>
    <p:extLst>
      <p:ext uri="{BB962C8B-B14F-4D97-AF65-F5344CB8AC3E}">
        <p14:creationId xmlns:p14="http://schemas.microsoft.com/office/powerpoint/2010/main" val="3707807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ワークマッピングの</a:t>
            </a:r>
            <a:r>
              <a:rPr kumimoji="1" lang="en-US" altLang="ja-JP" dirty="0" smtClean="0"/>
              <a:t>2</a:t>
            </a:r>
            <a:r>
              <a:rPr kumimoji="1" lang="ja-JP" altLang="en-US" dirty="0" smtClean="0"/>
              <a:t>つ目の指示文は</a:t>
            </a:r>
            <a:r>
              <a:rPr kumimoji="1" lang="en-US" altLang="ja-JP" dirty="0" smtClean="0"/>
              <a:t>task</a:t>
            </a:r>
            <a:r>
              <a:rPr kumimoji="1" lang="ja-JP" altLang="en-US" dirty="0" smtClean="0"/>
              <a:t>指示文です。これは指示文直後の処理を指定したノードで実行するというものです。例えば</a:t>
            </a:r>
            <a:r>
              <a:rPr kumimoji="1" lang="en-US" altLang="ja-JP" dirty="0" smtClean="0"/>
              <a:t>#pragma</a:t>
            </a:r>
            <a:r>
              <a:rPr kumimoji="1" lang="ja-JP" altLang="en-US" dirty="0" smtClean="0"/>
              <a:t> </a:t>
            </a:r>
            <a:r>
              <a:rPr kumimoji="1" lang="en-US" altLang="ja-JP" dirty="0" err="1" smtClean="0"/>
              <a:t>xmp</a:t>
            </a:r>
            <a:r>
              <a:rPr kumimoji="1" lang="ja-JP" altLang="en-US" dirty="0" smtClean="0"/>
              <a:t> </a:t>
            </a:r>
            <a:r>
              <a:rPr kumimoji="1" lang="en-US" altLang="ja-JP" dirty="0" smtClean="0"/>
              <a:t>task</a:t>
            </a:r>
            <a:r>
              <a:rPr kumimoji="1" lang="ja-JP" altLang="en-US" dirty="0" smtClean="0"/>
              <a:t> </a:t>
            </a:r>
            <a:r>
              <a:rPr kumimoji="1" lang="en-US" altLang="ja-JP" dirty="0" smtClean="0"/>
              <a:t>on</a:t>
            </a:r>
            <a:r>
              <a:rPr kumimoji="1" lang="ja-JP" altLang="en-US" dirty="0" smtClean="0"/>
              <a:t> </a:t>
            </a:r>
            <a:r>
              <a:rPr kumimoji="1" lang="en-US" altLang="ja-JP" dirty="0" smtClean="0"/>
              <a:t>p(1)</a:t>
            </a:r>
            <a:r>
              <a:rPr kumimoji="1" lang="ja-JP" altLang="en-US" dirty="0" smtClean="0"/>
              <a:t>と書くと</a:t>
            </a:r>
            <a:r>
              <a:rPr kumimoji="1" lang="en-US" altLang="ja-JP" dirty="0" smtClean="0"/>
              <a:t>1</a:t>
            </a:r>
            <a:r>
              <a:rPr kumimoji="1" lang="ja-JP" altLang="en-US" dirty="0" smtClean="0"/>
              <a:t>番円のノードがこの場合</a:t>
            </a:r>
            <a:r>
              <a:rPr kumimoji="1" lang="en-US" altLang="ja-JP" dirty="0" err="1" smtClean="0"/>
              <a:t>func_a</a:t>
            </a:r>
            <a:r>
              <a:rPr kumimoji="1" lang="ja-JP" altLang="en-US" dirty="0" smtClean="0"/>
              <a:t>という関数を実行します。同様に</a:t>
            </a:r>
            <a:r>
              <a:rPr kumimoji="1" lang="ja-JP" altLang="en-US" dirty="0" err="1" smtClean="0"/>
              <a:t>したの</a:t>
            </a:r>
            <a:r>
              <a:rPr kumimoji="1" lang="ja-JP" altLang="en-US" dirty="0" smtClean="0"/>
              <a:t>指示文ではノード</a:t>
            </a:r>
            <a:r>
              <a:rPr kumimoji="1" lang="en-US" altLang="ja-JP" dirty="0" smtClean="0"/>
              <a:t>2</a:t>
            </a:r>
            <a:r>
              <a:rPr kumimoji="1" lang="ja-JP" altLang="en-US" dirty="0" smtClean="0"/>
              <a:t>が</a:t>
            </a:r>
            <a:r>
              <a:rPr kumimoji="1" lang="en-US" altLang="ja-JP" dirty="0" err="1" smtClean="0"/>
              <a:t>func_b</a:t>
            </a:r>
            <a:r>
              <a:rPr kumimoji="1" lang="ja-JP" altLang="en-US" dirty="0" smtClean="0"/>
              <a:t>を実行することになります。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30</a:t>
            </a:fld>
            <a:endParaRPr kumimoji="1" lang="ja-JP" altLang="en-US"/>
          </a:p>
        </p:txBody>
      </p:sp>
    </p:spTree>
    <p:extLst>
      <p:ext uri="{BB962C8B-B14F-4D97-AF65-F5344CB8AC3E}">
        <p14:creationId xmlns:p14="http://schemas.microsoft.com/office/powerpoint/2010/main" val="367112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そして最後に通信士自分を説明していきます。まずは</a:t>
            </a:r>
            <a:r>
              <a:rPr kumimoji="1" lang="en-US" altLang="ja-JP" dirty="0" smtClean="0"/>
              <a:t>shadow/</a:t>
            </a:r>
            <a:r>
              <a:rPr kumimoji="1" lang="en-US" altLang="ja-JP" dirty="0" err="1" smtClean="0"/>
              <a:t>relect</a:t>
            </a:r>
            <a:r>
              <a:rPr kumimoji="1" lang="ja-JP" altLang="en-US" dirty="0" smtClean="0"/>
              <a:t>指示文です。これは各ノードにマッピングされた配列に影つまるシャドーの要素を付け加えることによって隣接するノードのデータを使うときに使用するものです。実際に隣接通信がおこなわれるのは</a:t>
            </a:r>
            <a:r>
              <a:rPr kumimoji="1" lang="en-US" altLang="ja-JP" dirty="0" smtClean="0"/>
              <a:t>reflect</a:t>
            </a:r>
            <a:r>
              <a:rPr kumimoji="1" lang="ja-JP" altLang="en-US" dirty="0" smtClean="0"/>
              <a:t>指示文が発行された場所です。この例の場合、</a:t>
            </a:r>
            <a:r>
              <a:rPr kumimoji="1" lang="en-US" altLang="ja-JP" dirty="0" smtClean="0"/>
              <a:t>a</a:t>
            </a:r>
            <a:r>
              <a:rPr kumimoji="1" lang="ja-JP" altLang="en-US" dirty="0" smtClean="0"/>
              <a:t>と言う配列は番号の若い方に</a:t>
            </a:r>
            <a:r>
              <a:rPr kumimoji="1" lang="en-US" altLang="ja-JP" dirty="0" smtClean="0"/>
              <a:t>1</a:t>
            </a:r>
            <a:r>
              <a:rPr kumimoji="1" lang="ja-JP" altLang="en-US" dirty="0" smtClean="0"/>
              <a:t>個番号の大きいほうに</a:t>
            </a:r>
            <a:r>
              <a:rPr kumimoji="1" lang="en-US" altLang="ja-JP" dirty="0" smtClean="0"/>
              <a:t>1</a:t>
            </a:r>
            <a:r>
              <a:rPr kumimoji="1" lang="ja-JP" altLang="en-US" dirty="0" smtClean="0"/>
              <a:t>個車道領域を設け</a:t>
            </a:r>
            <a:r>
              <a:rPr kumimoji="1" lang="en-US" altLang="ja-JP" dirty="0" smtClean="0"/>
              <a:t>a</a:t>
            </a:r>
            <a:r>
              <a:rPr kumimoji="1" lang="ja-JP" altLang="en-US" dirty="0" smtClean="0"/>
              <a:t>について</a:t>
            </a:r>
            <a:r>
              <a:rPr kumimoji="1" lang="en-US" altLang="ja-JP" dirty="0" smtClean="0"/>
              <a:t>reflect</a:t>
            </a:r>
            <a:r>
              <a:rPr kumimoji="1" lang="ja-JP" altLang="en-US" dirty="0" smtClean="0"/>
              <a:t>通信をおこないます。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31</a:t>
            </a:fld>
            <a:endParaRPr kumimoji="1" lang="ja-JP" altLang="en-US"/>
          </a:p>
        </p:txBody>
      </p:sp>
    </p:spTree>
    <p:extLst>
      <p:ext uri="{BB962C8B-B14F-4D97-AF65-F5344CB8AC3E}">
        <p14:creationId xmlns:p14="http://schemas.microsoft.com/office/powerpoint/2010/main" val="1812493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これの何がありがたいかと言うと、次の例を見てください。配列</a:t>
            </a:r>
            <a:r>
              <a:rPr kumimoji="1" lang="en-US" altLang="ja-JP" dirty="0" smtClean="0"/>
              <a:t>b</a:t>
            </a:r>
            <a:r>
              <a:rPr kumimoji="1" lang="ja-JP" altLang="en-US" dirty="0" smtClean="0"/>
              <a:t>の</a:t>
            </a:r>
            <a:r>
              <a:rPr kumimoji="1" lang="en-US" altLang="ja-JP" dirty="0" err="1" smtClean="0"/>
              <a:t>i</a:t>
            </a:r>
            <a:r>
              <a:rPr kumimoji="1" lang="ja-JP" altLang="en-US" dirty="0" smtClean="0"/>
              <a:t>を計算するのに</a:t>
            </a:r>
            <a:r>
              <a:rPr kumimoji="1" lang="en-US" altLang="ja-JP" dirty="0" smtClean="0"/>
              <a:t>a</a:t>
            </a:r>
            <a:r>
              <a:rPr kumimoji="1" lang="ja-JP" altLang="en-US" dirty="0" smtClean="0"/>
              <a:t>の</a:t>
            </a:r>
            <a:r>
              <a:rPr kumimoji="1" lang="en-US" altLang="ja-JP" dirty="0" smtClean="0"/>
              <a:t>i-1</a:t>
            </a:r>
            <a:r>
              <a:rPr kumimoji="1" lang="ja-JP" altLang="en-US" dirty="0" smtClean="0"/>
              <a:t>と</a:t>
            </a:r>
            <a:r>
              <a:rPr kumimoji="1" lang="en-US" altLang="ja-JP" dirty="0" err="1" smtClean="0"/>
              <a:t>i</a:t>
            </a:r>
            <a:r>
              <a:rPr kumimoji="1" lang="ja-JP" altLang="en-US" dirty="0" smtClean="0"/>
              <a:t>と</a:t>
            </a:r>
            <a:r>
              <a:rPr kumimoji="1" lang="en-US" altLang="ja-JP" dirty="0" smtClean="0"/>
              <a:t>i+1</a:t>
            </a:r>
            <a:r>
              <a:rPr kumimoji="1" lang="ja-JP" altLang="en-US" dirty="0" smtClean="0"/>
              <a:t>を使用することになっています。この場合、ノード</a:t>
            </a:r>
            <a:r>
              <a:rPr kumimoji="1" lang="en-US" altLang="ja-JP" dirty="0" smtClean="0"/>
              <a:t>1</a:t>
            </a:r>
            <a:r>
              <a:rPr kumimoji="1" lang="ja-JP" altLang="en-US" dirty="0" smtClean="0"/>
              <a:t>では</a:t>
            </a:r>
            <a:r>
              <a:rPr kumimoji="1" lang="en-US" altLang="ja-JP" dirty="0" smtClean="0"/>
              <a:t>b</a:t>
            </a:r>
            <a:r>
              <a:rPr kumimoji="1" lang="ja-JP" altLang="en-US" dirty="0" smtClean="0"/>
              <a:t>の</a:t>
            </a:r>
            <a:r>
              <a:rPr kumimoji="1" lang="en-US" altLang="ja-JP" dirty="0" smtClean="0"/>
              <a:t>4</a:t>
            </a:r>
            <a:r>
              <a:rPr kumimoji="1" lang="ja-JP" altLang="en-US" dirty="0" smtClean="0"/>
              <a:t>番目の計算に</a:t>
            </a:r>
            <a:r>
              <a:rPr kumimoji="1" lang="en-US" altLang="ja-JP" dirty="0" smtClean="0"/>
              <a:t>a</a:t>
            </a:r>
            <a:r>
              <a:rPr kumimoji="1" lang="ja-JP" altLang="en-US" dirty="0" smtClean="0"/>
              <a:t>の</a:t>
            </a:r>
            <a:r>
              <a:rPr kumimoji="1" lang="en-US" altLang="ja-JP" dirty="0" smtClean="0"/>
              <a:t>5</a:t>
            </a:r>
            <a:r>
              <a:rPr kumimoji="1" lang="ja-JP" altLang="en-US" dirty="0" smtClean="0"/>
              <a:t>番目の要素が必要になっていることがわかりますが、通常ではこの要素は並列化した際にはノード</a:t>
            </a:r>
            <a:r>
              <a:rPr kumimoji="1" lang="en-US" altLang="ja-JP" dirty="0" smtClean="0"/>
              <a:t>2</a:t>
            </a:r>
            <a:r>
              <a:rPr kumimoji="1" lang="ja-JP" altLang="en-US" dirty="0" smtClean="0"/>
              <a:t>に格納されています。同様にノード</a:t>
            </a:r>
            <a:r>
              <a:rPr kumimoji="1" lang="en-US" altLang="ja-JP" dirty="0" smtClean="0"/>
              <a:t>2</a:t>
            </a:r>
            <a:r>
              <a:rPr kumimoji="1" lang="ja-JP" altLang="en-US" dirty="0" smtClean="0"/>
              <a:t>では</a:t>
            </a:r>
            <a:r>
              <a:rPr kumimoji="1" lang="en-US" altLang="ja-JP" dirty="0" smtClean="0"/>
              <a:t>b</a:t>
            </a:r>
            <a:r>
              <a:rPr kumimoji="1" lang="ja-JP" altLang="en-US" dirty="0" smtClean="0"/>
              <a:t>の</a:t>
            </a:r>
            <a:r>
              <a:rPr kumimoji="1" lang="en-US" altLang="ja-JP" dirty="0" smtClean="0"/>
              <a:t>5</a:t>
            </a:r>
            <a:r>
              <a:rPr kumimoji="1" lang="ja-JP" altLang="en-US" dirty="0" smtClean="0"/>
              <a:t>番目の要素を計算するのに</a:t>
            </a:r>
            <a:r>
              <a:rPr kumimoji="1" lang="en-US" altLang="ja-JP" dirty="0" smtClean="0"/>
              <a:t>a</a:t>
            </a:r>
            <a:r>
              <a:rPr kumimoji="1" lang="ja-JP" altLang="en-US" dirty="0" smtClean="0"/>
              <a:t>の</a:t>
            </a:r>
            <a:r>
              <a:rPr kumimoji="1" lang="en-US" altLang="ja-JP" dirty="0" smtClean="0"/>
              <a:t>4</a:t>
            </a:r>
            <a:r>
              <a:rPr kumimoji="1" lang="ja-JP" altLang="en-US" dirty="0" smtClean="0"/>
              <a:t>番目の要素、つまりノード</a:t>
            </a:r>
            <a:r>
              <a:rPr kumimoji="1" lang="en-US" altLang="ja-JP" dirty="0" smtClean="0"/>
              <a:t>1</a:t>
            </a:r>
            <a:r>
              <a:rPr kumimoji="1" lang="ja-JP" altLang="en-US" dirty="0" smtClean="0"/>
              <a:t>のデータが必要になってくるのです。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32</a:t>
            </a:fld>
            <a:endParaRPr kumimoji="1" lang="ja-JP" altLang="en-US"/>
          </a:p>
        </p:txBody>
      </p:sp>
    </p:spTree>
    <p:extLst>
      <p:ext uri="{BB962C8B-B14F-4D97-AF65-F5344CB8AC3E}">
        <p14:creationId xmlns:p14="http://schemas.microsoft.com/office/powerpoint/2010/main" val="2969447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そこで、各ノードの配列</a:t>
            </a:r>
            <a:r>
              <a:rPr kumimoji="1" lang="en-US" altLang="ja-JP" dirty="0" smtClean="0"/>
              <a:t>a</a:t>
            </a:r>
            <a:r>
              <a:rPr kumimoji="1" lang="ja-JP" altLang="en-US" dirty="0" smtClean="0"/>
              <a:t>の頭とお知りに</a:t>
            </a:r>
            <a:r>
              <a:rPr kumimoji="1" lang="en-US" altLang="ja-JP" dirty="0" smtClean="0"/>
              <a:t>1</a:t>
            </a:r>
            <a:r>
              <a:rPr kumimoji="1" lang="ja-JP" altLang="en-US" dirty="0" smtClean="0"/>
              <a:t>つシャドウ領域を設けそれを</a:t>
            </a:r>
            <a:r>
              <a:rPr kumimoji="1" lang="en-US" altLang="ja-JP" dirty="0" smtClean="0"/>
              <a:t>reflect</a:t>
            </a:r>
            <a:r>
              <a:rPr kumimoji="1" lang="ja-JP" altLang="en-US" dirty="0" smtClean="0"/>
              <a:t>で隣接通信することによって問題を解決しています。この場合はノード</a:t>
            </a:r>
            <a:r>
              <a:rPr kumimoji="1" lang="en-US" altLang="ja-JP" dirty="0" smtClean="0"/>
              <a:t>2</a:t>
            </a:r>
            <a:r>
              <a:rPr kumimoji="1" lang="ja-JP" altLang="en-US" dirty="0" smtClean="0"/>
              <a:t>の</a:t>
            </a:r>
            <a:r>
              <a:rPr kumimoji="1" lang="en-US" altLang="ja-JP" dirty="0" smtClean="0"/>
              <a:t>a</a:t>
            </a:r>
            <a:r>
              <a:rPr kumimoji="1" lang="ja-JP" altLang="en-US" dirty="0" smtClean="0"/>
              <a:t>の</a:t>
            </a:r>
            <a:r>
              <a:rPr kumimoji="1" lang="en-US" altLang="ja-JP" dirty="0" smtClean="0"/>
              <a:t>5</a:t>
            </a:r>
            <a:r>
              <a:rPr kumimoji="1" lang="ja-JP" altLang="en-US" dirty="0" smtClean="0"/>
              <a:t>番目の要素をノード</a:t>
            </a:r>
            <a:r>
              <a:rPr kumimoji="1" lang="en-US" altLang="ja-JP" dirty="0" smtClean="0"/>
              <a:t>1</a:t>
            </a:r>
            <a:r>
              <a:rPr kumimoji="1" lang="ja-JP" altLang="en-US" dirty="0" smtClean="0"/>
              <a:t>に、ノード</a:t>
            </a:r>
            <a:r>
              <a:rPr kumimoji="1" lang="en-US" altLang="ja-JP" dirty="0" smtClean="0"/>
              <a:t>1</a:t>
            </a:r>
            <a:r>
              <a:rPr kumimoji="1" lang="ja-JP" altLang="en-US" dirty="0" smtClean="0"/>
              <a:t>の</a:t>
            </a:r>
            <a:r>
              <a:rPr kumimoji="1" lang="en-US" altLang="ja-JP" dirty="0" smtClean="0"/>
              <a:t>a</a:t>
            </a:r>
            <a:r>
              <a:rPr kumimoji="1" lang="ja-JP" altLang="en-US" dirty="0" smtClean="0"/>
              <a:t>の</a:t>
            </a:r>
            <a:r>
              <a:rPr kumimoji="1" lang="en-US" altLang="ja-JP" dirty="0" smtClean="0"/>
              <a:t>4</a:t>
            </a:r>
            <a:r>
              <a:rPr kumimoji="1" lang="ja-JP" altLang="en-US" dirty="0" smtClean="0"/>
              <a:t>番目の要素をノード</a:t>
            </a:r>
            <a:r>
              <a:rPr kumimoji="1" lang="en-US" altLang="ja-JP" dirty="0" smtClean="0"/>
              <a:t>2</a:t>
            </a:r>
            <a:r>
              <a:rPr kumimoji="1" lang="ja-JP" altLang="en-US" dirty="0" smtClean="0"/>
              <a:t>にそれぞれ渡してあげることによって解決することができます。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33</a:t>
            </a:fld>
            <a:endParaRPr kumimoji="1" lang="ja-JP" altLang="en-US"/>
          </a:p>
        </p:txBody>
      </p:sp>
    </p:spTree>
    <p:extLst>
      <p:ext uri="{BB962C8B-B14F-4D97-AF65-F5344CB8AC3E}">
        <p14:creationId xmlns:p14="http://schemas.microsoft.com/office/powerpoint/2010/main" val="2751426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ャドウ領域の句会かたの応用例としてフルシャドウという考え方があります。これは各ノードのもっているローカルデータの計算字に他のノードの全データが必要になったときに使える考え方です。これはどういうときに有効かというと、計算オーダーが通信オーダーよりはるかに大きいときに有効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34</a:t>
            </a:fld>
            <a:endParaRPr kumimoji="1" lang="ja-JP" altLang="en-US"/>
          </a:p>
        </p:txBody>
      </p:sp>
    </p:spTree>
    <p:extLst>
      <p:ext uri="{BB962C8B-B14F-4D97-AF65-F5344CB8AC3E}">
        <p14:creationId xmlns:p14="http://schemas.microsoft.com/office/powerpoint/2010/main" val="1352407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例えば各ノードに</a:t>
            </a:r>
            <a:r>
              <a:rPr kumimoji="1" lang="en-US" altLang="ja-JP" dirty="0" smtClean="0"/>
              <a:t>2</a:t>
            </a:r>
            <a:r>
              <a:rPr kumimoji="1" lang="ja-JP" altLang="en-US" dirty="0" smtClean="0"/>
              <a:t>要素ずつ配列</a:t>
            </a:r>
            <a:r>
              <a:rPr kumimoji="1" lang="en-US" altLang="ja-JP" dirty="0" smtClean="0"/>
              <a:t>a</a:t>
            </a:r>
            <a:r>
              <a:rPr kumimoji="1" lang="ja-JP" altLang="en-US" dirty="0" smtClean="0"/>
              <a:t>がマッピングされ、それらの全てがお互いに必要になったと仮定します。そのような時に</a:t>
            </a:r>
            <a:r>
              <a:rPr kumimoji="1" lang="en-US" altLang="ja-JP" dirty="0" smtClean="0"/>
              <a:t>shadow</a:t>
            </a:r>
            <a:r>
              <a:rPr kumimoji="1" lang="ja-JP" altLang="en-US" dirty="0" smtClean="0"/>
              <a:t>指示文にアスタリスクをつけてフルシャドウを指示すると、各ノードのデータが自動的に</a:t>
            </a:r>
            <a:r>
              <a:rPr kumimoji="1" lang="en-US" altLang="ja-JP" dirty="0" smtClean="0"/>
              <a:t>reflect</a:t>
            </a:r>
            <a:r>
              <a:rPr kumimoji="1" lang="ja-JP" altLang="en-US" dirty="0" smtClean="0"/>
              <a:t>時に交換されます。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35</a:t>
            </a:fld>
            <a:endParaRPr kumimoji="1" lang="ja-JP" altLang="en-US"/>
          </a:p>
        </p:txBody>
      </p:sp>
    </p:spTree>
    <p:extLst>
      <p:ext uri="{BB962C8B-B14F-4D97-AF65-F5344CB8AC3E}">
        <p14:creationId xmlns:p14="http://schemas.microsoft.com/office/powerpoint/2010/main" val="2190476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また、このように</a:t>
            </a:r>
            <a:r>
              <a:rPr kumimoji="1" lang="en-US" altLang="ja-JP" dirty="0" smtClean="0"/>
              <a:t>b</a:t>
            </a:r>
            <a:r>
              <a:rPr kumimoji="1" lang="ja-JP" altLang="en-US" dirty="0" smtClean="0"/>
              <a:t>の一次元ブロックを</a:t>
            </a:r>
            <a:r>
              <a:rPr kumimoji="1" lang="en-US" altLang="ja-JP" dirty="0" smtClean="0"/>
              <a:t>a</a:t>
            </a:r>
            <a:r>
              <a:rPr kumimoji="1" lang="ja-JP" altLang="en-US" dirty="0" smtClean="0"/>
              <a:t>の二次元ブロックブロック分割にマッピングさせるときに通信の仕方がわからない倍には</a:t>
            </a:r>
            <a:r>
              <a:rPr kumimoji="1" lang="en-US" altLang="ja-JP" dirty="0" err="1" smtClean="0"/>
              <a:t>gmove</a:t>
            </a:r>
            <a:r>
              <a:rPr kumimoji="1" lang="ja-JP" altLang="en-US" dirty="0" smtClean="0"/>
              <a:t>指示文を使用します。こうすることによって通信を伴う任意の代入文を実行することができます。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36</a:t>
            </a:fld>
            <a:endParaRPr kumimoji="1" lang="ja-JP" altLang="en-US"/>
          </a:p>
        </p:txBody>
      </p:sp>
    </p:spTree>
    <p:extLst>
      <p:ext uri="{BB962C8B-B14F-4D97-AF65-F5344CB8AC3E}">
        <p14:creationId xmlns:p14="http://schemas.microsoft.com/office/powerpoint/2010/main" val="1877649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通信指示文の最後はこのふたつの指示文です。まず</a:t>
            </a:r>
            <a:r>
              <a:rPr kumimoji="1" lang="en-US" altLang="ja-JP" dirty="0" err="1" smtClean="0"/>
              <a:t>bcast</a:t>
            </a:r>
            <a:r>
              <a:rPr kumimoji="1" lang="ja-JP" altLang="en-US" dirty="0" smtClean="0"/>
              <a:t>指示文では指定したノードから指定したデータを他のノードにブロードキャストすることができます。また</a:t>
            </a:r>
            <a:r>
              <a:rPr kumimoji="1" lang="en-US" altLang="ja-JP" dirty="0" smtClean="0"/>
              <a:t>barrier</a:t>
            </a:r>
            <a:r>
              <a:rPr kumimoji="1" lang="ja-JP" altLang="en-US" dirty="0" smtClean="0"/>
              <a:t>指示文では、ノードが互いに待ち合わせるバリア同期を指定することができます。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37</a:t>
            </a:fld>
            <a:endParaRPr kumimoji="1" lang="ja-JP" altLang="en-US"/>
          </a:p>
        </p:txBody>
      </p:sp>
    </p:spTree>
    <p:extLst>
      <p:ext uri="{BB962C8B-B14F-4D97-AF65-F5344CB8AC3E}">
        <p14:creationId xmlns:p14="http://schemas.microsoft.com/office/powerpoint/2010/main" val="6593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これらの全てを使って</a:t>
            </a:r>
            <a:r>
              <a:rPr kumimoji="1" lang="en-US" altLang="ja-JP" dirty="0" smtClean="0"/>
              <a:t>XMP</a:t>
            </a:r>
            <a:r>
              <a:rPr kumimoji="1" lang="ja-JP" altLang="en-US" dirty="0" smtClean="0"/>
              <a:t>のプログラムの一例を書くとこうなります。まずノード集合を宣言し、テンプレート、それを使用した分散の指定、そのテンプレートに対しての整列の指定、シャドウの指示を行い</a:t>
            </a:r>
            <a:r>
              <a:rPr kumimoji="1" lang="en-US" altLang="ja-JP" dirty="0" smtClean="0"/>
              <a:t>reflect</a:t>
            </a:r>
            <a:r>
              <a:rPr kumimoji="1" lang="ja-JP" altLang="en-US" dirty="0" smtClean="0"/>
              <a:t>で隣接通信を行った後にループ並列化をおこないます。これが大まかな</a:t>
            </a:r>
            <a:r>
              <a:rPr kumimoji="1" lang="en-US" altLang="ja-JP" dirty="0" smtClean="0"/>
              <a:t>XMP</a:t>
            </a:r>
            <a:r>
              <a:rPr kumimoji="1" lang="ja-JP" altLang="en-US" dirty="0" smtClean="0"/>
              <a:t>プログラミングの流れです。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38</a:t>
            </a:fld>
            <a:endParaRPr kumimoji="1" lang="ja-JP" altLang="en-US"/>
          </a:p>
        </p:txBody>
      </p:sp>
    </p:spTree>
    <p:extLst>
      <p:ext uri="{BB962C8B-B14F-4D97-AF65-F5344CB8AC3E}">
        <p14:creationId xmlns:p14="http://schemas.microsoft.com/office/powerpoint/2010/main" val="308104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最後になりましたが、</a:t>
            </a:r>
            <a:r>
              <a:rPr kumimoji="1" lang="en-US" altLang="ja-JP" dirty="0" err="1" smtClean="0"/>
              <a:t>XcalableMP</a:t>
            </a:r>
            <a:r>
              <a:rPr kumimoji="1" lang="ja-JP" altLang="en-US" dirty="0" smtClean="0"/>
              <a:t>は指示文を用いるプログラミングモデルです。可読性と可搬性の高いプログラムを生成しながら、インクリメンタルな並列化を可能にしています。また</a:t>
            </a:r>
            <a:r>
              <a:rPr kumimoji="1" lang="en-US" altLang="ja-JP" dirty="0" err="1" smtClean="0"/>
              <a:t>Coarray</a:t>
            </a:r>
            <a:r>
              <a:rPr kumimoji="1" lang="ja-JP" altLang="en-US" dirty="0" smtClean="0"/>
              <a:t>によってローカルビューのプログラミングを実現することによってより緻密なプログラムを四路容易に作成することを可能にしています。それでは、これにて座学は終了です。この後の実習でその使いやすさを実感していただければと思います。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39</a:t>
            </a:fld>
            <a:endParaRPr kumimoji="1" lang="ja-JP" altLang="en-US"/>
          </a:p>
        </p:txBody>
      </p:sp>
    </p:spTree>
    <p:extLst>
      <p:ext uri="{BB962C8B-B14F-4D97-AF65-F5344CB8AC3E}">
        <p14:creationId xmlns:p14="http://schemas.microsoft.com/office/powerpoint/2010/main" val="252019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XcalableMP</a:t>
            </a:r>
            <a:r>
              <a:rPr kumimoji="1" lang="ja-JP" altLang="en-US" dirty="0" smtClean="0"/>
              <a:t> 略して</a:t>
            </a:r>
            <a:r>
              <a:rPr kumimoji="1" lang="en-US" altLang="ja-JP" dirty="0" smtClean="0"/>
              <a:t>XMP</a:t>
            </a:r>
            <a:r>
              <a:rPr kumimoji="1" lang="ja-JP" altLang="en-US" dirty="0" smtClean="0"/>
              <a:t>は、次世代並列プログラム言語検討委員会、</a:t>
            </a:r>
            <a:r>
              <a:rPr kumimoji="1" lang="en-US" altLang="ja-JP" dirty="0" smtClean="0"/>
              <a:t>PC</a:t>
            </a:r>
            <a:r>
              <a:rPr kumimoji="1" lang="ja-JP" altLang="en-US" dirty="0" smtClean="0"/>
              <a:t>クラスタコンソーシアムの</a:t>
            </a:r>
            <a:r>
              <a:rPr kumimoji="1" lang="en-US" altLang="ja-JP" dirty="0" err="1" smtClean="0"/>
              <a:t>XcalableMP</a:t>
            </a:r>
            <a:r>
              <a:rPr kumimoji="1" lang="ja-JP" altLang="en-US" dirty="0" smtClean="0"/>
              <a:t>規格部会で検討されている</a:t>
            </a:r>
            <a:r>
              <a:rPr kumimoji="1" lang="en-US" altLang="ja-JP" dirty="0" smtClean="0"/>
              <a:t>MPI</a:t>
            </a:r>
            <a:r>
              <a:rPr kumimoji="1" lang="ja-JP" altLang="en-US" dirty="0" smtClean="0"/>
              <a:t>に代わるプログラミングモデルです。余談ですがつまりこの提案されているモデルを踏襲していればだれでもこの</a:t>
            </a:r>
            <a:r>
              <a:rPr kumimoji="1" lang="en-US" altLang="ja-JP" dirty="0" smtClean="0"/>
              <a:t>XMP</a:t>
            </a:r>
            <a:r>
              <a:rPr kumimoji="1" lang="ja-JP" altLang="en-US" dirty="0" smtClean="0"/>
              <a:t>の処理系を書くことができるオープンな規格なのです。その規格仕様書はこの</a:t>
            </a:r>
            <a:r>
              <a:rPr kumimoji="1" lang="en-US" altLang="ja-JP" dirty="0" smtClean="0"/>
              <a:t>www.xcalablemp.org</a:t>
            </a:r>
            <a:r>
              <a:rPr kumimoji="1" lang="ja-JP" altLang="en-US" dirty="0" smtClean="0"/>
              <a:t>から手に入れることができます。この</a:t>
            </a:r>
            <a:r>
              <a:rPr kumimoji="1" lang="en-US" altLang="ja-JP" dirty="0" smtClean="0"/>
              <a:t>URL</a:t>
            </a:r>
            <a:r>
              <a:rPr kumimoji="1" lang="ja-JP" altLang="en-US" dirty="0" smtClean="0"/>
              <a:t>にあるコンテンツは、</a:t>
            </a:r>
            <a:r>
              <a:rPr kumimoji="1" lang="en-US" altLang="ja-JP" dirty="0" smtClean="0"/>
              <a:t>XMP</a:t>
            </a:r>
            <a:r>
              <a:rPr kumimoji="1" lang="ja-JP" altLang="en-US" dirty="0" smtClean="0"/>
              <a:t>に関するほとんどの情報が網羅されていますので、お帰りになられてからご興味のある方は一読されると良いでしょう。では、本題に戻しましょう。</a:t>
            </a:r>
            <a:r>
              <a:rPr kumimoji="1" lang="en-US" altLang="ja-JP" dirty="0" smtClean="0"/>
              <a:t>XMP</a:t>
            </a:r>
            <a:r>
              <a:rPr kumimoji="1" lang="ja-JP" altLang="en-US" dirty="0" smtClean="0"/>
              <a:t>は以下の目標を掲げているプログラミングモデルです。まずは良い性能を出すという意味のパフォーマンス。次に表現力を意味するエクスプレッシブネス。また、最適化の可能性を意味するオプティマイザビリティ。最後にこのような講習会で簡単に覚えることのできるようなモデルと言う意味をこめてエデュケーションコス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4</a:t>
            </a:fld>
            <a:endParaRPr kumimoji="1" lang="ja-JP" altLang="en-US"/>
          </a:p>
        </p:txBody>
      </p:sp>
    </p:spTree>
    <p:extLst>
      <p:ext uri="{BB962C8B-B14F-4D97-AF65-F5344CB8AC3E}">
        <p14:creationId xmlns:p14="http://schemas.microsoft.com/office/powerpoint/2010/main" val="192972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en-US" altLang="ja-JP" dirty="0" smtClean="0"/>
              <a:t>XMP</a:t>
            </a:r>
            <a:r>
              <a:rPr kumimoji="1" lang="ja-JP" altLang="en-US" dirty="0" smtClean="0"/>
              <a:t>の基本的な概念や規則等についてこれから説明をいたします。順番としてはこのような流れでお話を進めさせていただきます。まずはじめに</a:t>
            </a:r>
            <a:r>
              <a:rPr kumimoji="1" lang="en-US" altLang="ja-JP" dirty="0" smtClean="0"/>
              <a:t>XMP</a:t>
            </a:r>
            <a:r>
              <a:rPr kumimoji="1" lang="ja-JP" altLang="en-US" dirty="0" smtClean="0"/>
              <a:t>の特徴を捉え、</a:t>
            </a:r>
            <a:r>
              <a:rPr kumimoji="1" lang="en-US" altLang="ja-JP" dirty="0" smtClean="0"/>
              <a:t>XMP</a:t>
            </a:r>
            <a:r>
              <a:rPr kumimoji="1" lang="ja-JP" altLang="en-US" dirty="0" smtClean="0"/>
              <a:t>の実行モデル・メモリモデルについて簡単に説明します。その後</a:t>
            </a:r>
            <a:r>
              <a:rPr kumimoji="1" lang="en-US" altLang="ja-JP" dirty="0" smtClean="0"/>
              <a:t>XMP</a:t>
            </a:r>
            <a:r>
              <a:rPr kumimoji="1" lang="ja-JP" altLang="en-US" dirty="0" smtClean="0"/>
              <a:t>のお約束事を学んでいただいたのち、記述例をご覧になっていただきその簡便さや見た目のシンプルさを感じ取っていただきます。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5</a:t>
            </a:fld>
            <a:endParaRPr kumimoji="1" lang="ja-JP" altLang="en-US"/>
          </a:p>
        </p:txBody>
      </p:sp>
    </p:spTree>
    <p:extLst>
      <p:ext uri="{BB962C8B-B14F-4D97-AF65-F5344CB8AC3E}">
        <p14:creationId xmlns:p14="http://schemas.microsoft.com/office/powerpoint/2010/main" val="267134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ということで、</a:t>
            </a:r>
            <a:r>
              <a:rPr kumimoji="1" lang="en-US" altLang="ja-JP" dirty="0" smtClean="0"/>
              <a:t>XMP</a:t>
            </a:r>
            <a:r>
              <a:rPr kumimoji="1" lang="ja-JP" altLang="en-US" dirty="0" smtClean="0"/>
              <a:t>の特長について簡単なご説明をさせていただきます。</a:t>
            </a:r>
            <a:r>
              <a:rPr kumimoji="1" lang="en-US" altLang="ja-JP" dirty="0" smtClean="0"/>
              <a:t>XMP</a:t>
            </a:r>
            <a:r>
              <a:rPr kumimoji="1" lang="ja-JP" altLang="en-US" dirty="0" smtClean="0"/>
              <a:t>というのは</a:t>
            </a:r>
            <a:r>
              <a:rPr kumimoji="1" lang="en-US" altLang="ja-JP" dirty="0" smtClean="0"/>
              <a:t>C</a:t>
            </a:r>
            <a:r>
              <a:rPr kumimoji="1" lang="ja-JP" altLang="en-US" dirty="0" smtClean="0"/>
              <a:t>言語あるいは</a:t>
            </a:r>
            <a:r>
              <a:rPr kumimoji="1" lang="en-US" altLang="ja-JP" dirty="0" smtClean="0"/>
              <a:t>Fortran</a:t>
            </a:r>
            <a:r>
              <a:rPr kumimoji="1" lang="ja-JP" altLang="en-US" dirty="0" smtClean="0"/>
              <a:t>言語の拡張であるというのが大前提であります。その思想としては、ディレクティブベースの並列化指示を掲げており、よって、これらディレクティブを無視して実行すれば単なる逐次実行のプログラムであることがご想像できるかと思います。例えば</a:t>
            </a:r>
            <a:r>
              <a:rPr kumimoji="1" lang="en-US" altLang="ja-JP" dirty="0" err="1" smtClean="0"/>
              <a:t>OpenMP</a:t>
            </a:r>
            <a:r>
              <a:rPr kumimoji="1" lang="ja-JP" altLang="en-US" dirty="0" smtClean="0"/>
              <a:t>を思い浮かべてみてください。</a:t>
            </a:r>
            <a:r>
              <a:rPr kumimoji="1" lang="en-US" altLang="ja-JP" dirty="0" err="1" smtClean="0"/>
              <a:t>OpenMP</a:t>
            </a:r>
            <a:r>
              <a:rPr kumimoji="1" lang="ja-JP" altLang="en-US" dirty="0" smtClean="0"/>
              <a:t>では共有メモリ型計算機の並列化をディレクティブでおこないますが、それを認識できないコンパイラでコンパイルすると、たいてい逐次のプログラムになるはずです。それと同じように</a:t>
            </a:r>
            <a:r>
              <a:rPr kumimoji="1" lang="en-US" altLang="ja-JP" dirty="0" smtClean="0"/>
              <a:t>XMP</a:t>
            </a:r>
            <a:r>
              <a:rPr kumimoji="1" lang="ja-JP" altLang="en-US" dirty="0" smtClean="0"/>
              <a:t>はディレクティブベースの並列化指示を実現していて、何がうれしいかと言うとインクリメンタルな並列プログラムが作成しやすいという特徴があります。</a:t>
            </a:r>
            <a:endParaRPr kumimoji="1" lang="en-US" altLang="ja-JP" dirty="0" smtClean="0"/>
          </a:p>
          <a:p>
            <a:r>
              <a:rPr kumimoji="1" lang="ja-JP" altLang="en-US" dirty="0" smtClean="0"/>
              <a:t>次に、指示文つまりディレクティブによって並列化・同期・通信を明示的に記載できるということが特徴としてあります。今までの並列化のためのアプローチとして指示文ひとつで並列化はできるものの、通信などは隠蔽され、それをコンパイラ側で機能提供することで実現しているものがあります。しかしそれでは良い性能が出にくいということが過去の失敗例として残っています。</a:t>
            </a:r>
            <a:endParaRPr kumimoji="1" lang="en-US" altLang="ja-JP" dirty="0" smtClean="0"/>
          </a:p>
          <a:p>
            <a:r>
              <a:rPr kumimoji="1" lang="ja-JP" altLang="en-US" dirty="0" smtClean="0"/>
              <a:t>そこで、</a:t>
            </a:r>
            <a:r>
              <a:rPr kumimoji="1" lang="en-US" altLang="ja-JP" dirty="0" smtClean="0"/>
              <a:t>XMP</a:t>
            </a:r>
            <a:r>
              <a:rPr kumimoji="1" lang="ja-JP" altLang="en-US" dirty="0" smtClean="0"/>
              <a:t>では、通信や同期に関しても、明示的に指示文を使って命令することによって最適な並列化をより効率的に生成することができると考えられています。</a:t>
            </a:r>
            <a:endParaRPr kumimoji="1" lang="en-US" altLang="ja-JP" dirty="0" smtClean="0"/>
          </a:p>
          <a:p>
            <a:r>
              <a:rPr kumimoji="1" lang="ja-JP" altLang="en-US" dirty="0" smtClean="0"/>
              <a:t>また、</a:t>
            </a:r>
            <a:r>
              <a:rPr kumimoji="1" lang="en-US" altLang="ja-JP" dirty="0" smtClean="0"/>
              <a:t>XMP</a:t>
            </a:r>
            <a:r>
              <a:rPr kumimoji="1" lang="ja-JP" altLang="en-US" dirty="0" smtClean="0"/>
              <a:t>はふたつのプログラミングモデルを持っています。それはグローバルビューとローカルビューです。これについて次のスライドで詳しく説明いたします。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6</a:t>
            </a:fld>
            <a:endParaRPr kumimoji="1" lang="ja-JP" altLang="en-US"/>
          </a:p>
        </p:txBody>
      </p:sp>
    </p:spTree>
    <p:extLst>
      <p:ext uri="{BB962C8B-B14F-4D97-AF65-F5344CB8AC3E}">
        <p14:creationId xmlns:p14="http://schemas.microsoft.com/office/powerpoint/2010/main" val="61307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a:t>
            </a:r>
            <a:r>
              <a:rPr kumimoji="1" lang="en-US" altLang="ja-JP" dirty="0" smtClean="0"/>
              <a:t>4</a:t>
            </a:r>
            <a:r>
              <a:rPr kumimoji="1" lang="ja-JP" altLang="en-US" dirty="0" smtClean="0"/>
              <a:t>ノードの計算機がありその上で１から</a:t>
            </a:r>
            <a:r>
              <a:rPr kumimoji="1" lang="en-US" altLang="ja-JP" dirty="0" smtClean="0"/>
              <a:t>100</a:t>
            </a:r>
            <a:r>
              <a:rPr kumimoji="1" lang="ja-JP" altLang="en-US" dirty="0" err="1" smtClean="0"/>
              <a:t>までの</a:t>
            </a:r>
            <a:r>
              <a:rPr kumimoji="1" lang="ja-JP" altLang="en-US" dirty="0" smtClean="0"/>
              <a:t>総和を解くような問題があると想定したときに、グローバルビュー・ローカルビューで問題を解決する方法を記述すると次の通りになります。グローバルビューでは解くべき問題全体を指示文ひとつで記述し、それを各ノードが分担して実行することになります。先の例で示すと命令方法としては、</a:t>
            </a:r>
            <a:r>
              <a:rPr kumimoji="1" lang="en-US" altLang="ja-JP" dirty="0" smtClean="0"/>
              <a:t>1</a:t>
            </a:r>
            <a:r>
              <a:rPr kumimoji="1" lang="ja-JP" altLang="en-US" dirty="0" smtClean="0"/>
              <a:t>から</a:t>
            </a:r>
            <a:r>
              <a:rPr kumimoji="1" lang="en-US" altLang="ja-JP" dirty="0" smtClean="0"/>
              <a:t>100</a:t>
            </a:r>
            <a:r>
              <a:rPr kumimoji="1" lang="ja-JP" altLang="en-US" dirty="0" err="1" smtClean="0"/>
              <a:t>までの</a:t>
            </a:r>
            <a:r>
              <a:rPr kumimoji="1" lang="ja-JP" altLang="en-US" dirty="0" smtClean="0"/>
              <a:t>総和を</a:t>
            </a:r>
            <a:r>
              <a:rPr kumimoji="1" lang="en-US" altLang="ja-JP" dirty="0" smtClean="0"/>
              <a:t>4</a:t>
            </a:r>
            <a:r>
              <a:rPr kumimoji="1" lang="ja-JP" altLang="en-US" dirty="0" smtClean="0"/>
              <a:t>ノードで分担して解けと明示的に記述します。するとコンパイラ側で</a:t>
            </a:r>
            <a:r>
              <a:rPr kumimoji="1" lang="en-US" altLang="ja-JP" dirty="0" smtClean="0"/>
              <a:t>4</a:t>
            </a:r>
            <a:r>
              <a:rPr kumimoji="1" lang="ja-JP" altLang="en-US" dirty="0" smtClean="0"/>
              <a:t>ノードに分配された処理が各ノードで並列に実行されるわけです。一方ローカルビューでは各ノードが解くべき問題を個別に示すことができます。先に述べた例を元に命令方法を書くとノード</a:t>
            </a:r>
            <a:r>
              <a:rPr kumimoji="1" lang="en-US" altLang="ja-JP" dirty="0" smtClean="0"/>
              <a:t>1</a:t>
            </a:r>
            <a:r>
              <a:rPr kumimoji="1" lang="ja-JP" altLang="en-US" dirty="0" smtClean="0"/>
              <a:t>では</a:t>
            </a:r>
            <a:r>
              <a:rPr kumimoji="1" lang="en-US" altLang="ja-JP" dirty="0" smtClean="0"/>
              <a:t>1</a:t>
            </a:r>
            <a:r>
              <a:rPr kumimoji="1" lang="ja-JP" altLang="en-US" dirty="0" smtClean="0"/>
              <a:t>から</a:t>
            </a:r>
            <a:r>
              <a:rPr kumimoji="1" lang="en-US" altLang="ja-JP" dirty="0" smtClean="0"/>
              <a:t>25</a:t>
            </a:r>
            <a:r>
              <a:rPr kumimoji="1" lang="ja-JP" altLang="en-US" dirty="0" smtClean="0"/>
              <a:t>の総和を解けというように命令します。これを</a:t>
            </a:r>
            <a:r>
              <a:rPr kumimoji="1" lang="en-US" altLang="ja-JP" dirty="0" smtClean="0"/>
              <a:t>2</a:t>
            </a:r>
            <a:r>
              <a:rPr kumimoji="1" lang="ja-JP" altLang="en-US" dirty="0" smtClean="0"/>
              <a:t>ノードのときは</a:t>
            </a:r>
            <a:r>
              <a:rPr kumimoji="1" lang="en-US" altLang="ja-JP" dirty="0" smtClean="0"/>
              <a:t>26</a:t>
            </a:r>
            <a:r>
              <a:rPr kumimoji="1" lang="ja-JP" altLang="en-US" dirty="0" smtClean="0"/>
              <a:t>から</a:t>
            </a:r>
            <a:r>
              <a:rPr kumimoji="1" lang="en-US" altLang="ja-JP" dirty="0" smtClean="0"/>
              <a:t>50</a:t>
            </a:r>
            <a:r>
              <a:rPr kumimoji="1" lang="ja-JP" altLang="en-US" dirty="0" smtClean="0"/>
              <a:t>まで、ノード</a:t>
            </a:r>
            <a:r>
              <a:rPr kumimoji="1" lang="en-US" altLang="ja-JP" dirty="0" smtClean="0"/>
              <a:t>3</a:t>
            </a:r>
            <a:r>
              <a:rPr kumimoji="1" lang="ja-JP" altLang="en-US" dirty="0" smtClean="0"/>
              <a:t>では・・・と以下続くわけです。この違いを良く覚えて置いてください。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7</a:t>
            </a:fld>
            <a:endParaRPr kumimoji="1" lang="ja-JP" altLang="en-US"/>
          </a:p>
        </p:txBody>
      </p:sp>
    </p:spTree>
    <p:extLst>
      <p:ext uri="{BB962C8B-B14F-4D97-AF65-F5344CB8AC3E}">
        <p14:creationId xmlns:p14="http://schemas.microsoft.com/office/powerpoint/2010/main" val="395459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a:t>
            </a:r>
            <a:r>
              <a:rPr kumimoji="1" lang="en-US" altLang="ja-JP" dirty="0" smtClean="0"/>
              <a:t>XMP</a:t>
            </a:r>
            <a:r>
              <a:rPr kumimoji="1" lang="ja-JP" altLang="en-US" dirty="0" smtClean="0"/>
              <a:t>の実行モデルは</a:t>
            </a:r>
            <a:r>
              <a:rPr kumimoji="1" lang="en-US" altLang="ja-JP" dirty="0" smtClean="0"/>
              <a:t>SPMD,</a:t>
            </a:r>
            <a:r>
              <a:rPr kumimoji="1" lang="ja-JP" altLang="en-US" dirty="0" smtClean="0"/>
              <a:t>シングルプログラム、マルチプルデータモデルに基づいています。これは各ノードは同一のコードを独立つまり重複して実行しており、指示文の箇所のみ全ノードが強調して動作します。これを集団実行と呼んでいるのですが、具体的な例を挙げると通信であったり同期であったり、ワークマッピング・つまり並列処理をする</a:t>
            </a:r>
            <a:r>
              <a:rPr kumimoji="1" lang="ja-JP" altLang="en-US" dirty="0" err="1" smtClean="0"/>
              <a:t>こととと</a:t>
            </a:r>
            <a:r>
              <a:rPr kumimoji="1" lang="ja-JP" altLang="en-US" dirty="0" smtClean="0"/>
              <a:t>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8</a:t>
            </a:fld>
            <a:endParaRPr kumimoji="1" lang="ja-JP" altLang="en-US"/>
          </a:p>
        </p:txBody>
      </p:sp>
    </p:spTree>
    <p:extLst>
      <p:ext uri="{BB962C8B-B14F-4D97-AF65-F5344CB8AC3E}">
        <p14:creationId xmlns:p14="http://schemas.microsoft.com/office/powerpoint/2010/main" val="194910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一方で</a:t>
            </a:r>
            <a:r>
              <a:rPr kumimoji="1" lang="en-US" altLang="ja-JP" dirty="0" smtClean="0"/>
              <a:t>XMP</a:t>
            </a:r>
            <a:r>
              <a:rPr kumimoji="1" lang="ja-JP" altLang="en-US" dirty="0" smtClean="0"/>
              <a:t>のメモリモデルを簡単に説明すると次のようになります。各ノードに持っているおのおののデータこれをローカルデータと呼びますが、</a:t>
            </a:r>
            <a:r>
              <a:rPr kumimoji="1" lang="en-US" altLang="ja-JP" dirty="0" smtClean="0"/>
              <a:t>XMP</a:t>
            </a:r>
            <a:r>
              <a:rPr kumimoji="1" lang="ja-JP" altLang="en-US" dirty="0" smtClean="0"/>
              <a:t>では各ノードがローカルデータのみをアクセスすることを許されます。しかしそれだけでは並列処理に都合が悪いので、他のノード上のデータ、つまりリモートデータにアクセスする場合には特殊な記法による明示的な指定が必要になります。それは通信のための指示文であったり、</a:t>
            </a:r>
            <a:r>
              <a:rPr kumimoji="1" lang="en-US" altLang="ja-JP" dirty="0" smtClean="0"/>
              <a:t>Fortran2008</a:t>
            </a:r>
            <a:r>
              <a:rPr kumimoji="1" lang="ja-JP" altLang="en-US" dirty="0" smtClean="0"/>
              <a:t>から導入されている記法である</a:t>
            </a:r>
            <a:r>
              <a:rPr kumimoji="1" lang="en-US" altLang="ja-JP" dirty="0" err="1" smtClean="0"/>
              <a:t>Coarray</a:t>
            </a:r>
            <a:r>
              <a:rPr kumimoji="1" lang="ja-JP" altLang="en-US" dirty="0" smtClean="0"/>
              <a:t>であったりします。これらの特殊な記法はのちほどゆっくり説明します。最後に、</a:t>
            </a:r>
            <a:r>
              <a:rPr kumimoji="1" lang="en-US" altLang="ja-JP" dirty="0" smtClean="0"/>
              <a:t>XMP</a:t>
            </a:r>
            <a:r>
              <a:rPr kumimoji="1" lang="ja-JP" altLang="en-US" dirty="0" smtClean="0"/>
              <a:t>のメモリモデルでは分散されないデータは全ノードに重複して配置されるということをご理解ください。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7D86BAF9-4984-49A4-A20B-057616B2C00F}" type="slidenum">
              <a:rPr kumimoji="1" lang="ja-JP" altLang="en-US" smtClean="0"/>
              <a:t>9</a:t>
            </a:fld>
            <a:endParaRPr kumimoji="1" lang="ja-JP" altLang="en-US"/>
          </a:p>
        </p:txBody>
      </p:sp>
    </p:spTree>
    <p:extLst>
      <p:ext uri="{BB962C8B-B14F-4D97-AF65-F5344CB8AC3E}">
        <p14:creationId xmlns:p14="http://schemas.microsoft.com/office/powerpoint/2010/main" val="270536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ltLang="ja-JP" dirty="0" smtClean="0"/>
              <a:t>2016/1/8</a:t>
            </a:r>
          </a:p>
        </p:txBody>
      </p:sp>
      <p:sp>
        <p:nvSpPr>
          <p:cNvPr id="5" name="Footer Placeholder 4"/>
          <p:cNvSpPr>
            <a:spLocks noGrp="1"/>
          </p:cNvSpPr>
          <p:nvPr>
            <p:ph type="ftr" sz="quarter" idx="11"/>
          </p:nvPr>
        </p:nvSpPr>
        <p:spPr>
          <a:xfrm>
            <a:off x="2692397" y="5037663"/>
            <a:ext cx="5214635" cy="279400"/>
          </a:xfrm>
        </p:spPr>
        <p:txBody>
          <a:bodyPr/>
          <a:lstStyle/>
          <a:p>
            <a:r>
              <a:rPr lang="en-US" altLang="ja-JP" smtClean="0"/>
              <a:t>XcalableMP</a:t>
            </a:r>
            <a:r>
              <a:rPr lang="ja-JP" altLang="en-US" smtClean="0"/>
              <a:t>講習会</a:t>
            </a:r>
            <a:endParaRPr lang="en-US" altLang="ja-JP" dirty="0" smtClean="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445583"/>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2016/1/8</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7" name="Slide Number Placeholder 6"/>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305217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66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2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04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604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2016/1/8</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12"/>
          </p:nvPr>
        </p:nvSpPr>
        <p:spPr/>
        <p:txBody>
          <a:bodyPr/>
          <a:lstStyle/>
          <a:p>
            <a:fld id="{DEB3CEE3-7FFA-4CE9-9004-9902F24D4EDA}"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77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84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93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t>2016/1/8</a:t>
            </a:r>
            <a:endParaRPr lang="en-US" altLang="ja-JP" dirty="0" smtClean="0"/>
          </a:p>
        </p:txBody>
      </p:sp>
      <p:sp>
        <p:nvSpPr>
          <p:cNvPr id="5" name="Footer Placeholder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41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t>2016/1/8</a:t>
            </a:r>
            <a:endParaRPr lang="en-US" dirty="0"/>
          </a:p>
        </p:txBody>
      </p:sp>
      <p:sp>
        <p:nvSpPr>
          <p:cNvPr id="5" name="Footer Placeholder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7570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007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t>2016/1/8</a:t>
            </a:r>
            <a:endParaRPr lang="en-US" dirty="0"/>
          </a:p>
        </p:txBody>
      </p:sp>
      <p:sp>
        <p:nvSpPr>
          <p:cNvPr id="8" name="Footer Placeholder 7"/>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27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t>2016/1/8</a:t>
            </a:r>
            <a:endParaRPr lang="en-US" dirty="0"/>
          </a:p>
        </p:txBody>
      </p:sp>
      <p:sp>
        <p:nvSpPr>
          <p:cNvPr id="4" name="Footer Placeholder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179054"/>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2016/1/8</a:t>
            </a:r>
            <a:endParaRPr lang="en-US" dirty="0"/>
          </a:p>
        </p:txBody>
      </p:sp>
      <p:sp>
        <p:nvSpPr>
          <p:cNvPr id="3" name="Footer Placeholder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31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5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t>2016/1/8</a:t>
            </a:r>
            <a:endParaRPr lang="en-US" dirty="0"/>
          </a:p>
        </p:txBody>
      </p:sp>
      <p:sp>
        <p:nvSpPr>
          <p:cNvPr id="6" name="Footer Placeholder 5"/>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18263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kumimoji="1" lang="en-US" altLang="ja-JP" smtClean="0"/>
              <a:t>2016/1/8</a:t>
            </a:r>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en-US" altLang="ja-JP" smtClean="0"/>
              <a:t>XcalableMP</a:t>
            </a:r>
            <a:r>
              <a:rPr kumimoji="1" lang="ja-JP" altLang="en-US" smtClean="0"/>
              <a:t>講習会</a:t>
            </a:r>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3CEE3-7FFA-4CE9-9004-9902F24D4EDA}" type="slidenum">
              <a:rPr kumimoji="1" lang="ja-JP" altLang="en-US" smtClean="0"/>
              <a:t>‹#›</a:t>
            </a:fld>
            <a:endParaRPr kumimoji="1" lang="ja-JP" altLang="en-US"/>
          </a:p>
        </p:txBody>
      </p:sp>
    </p:spTree>
    <p:extLst>
      <p:ext uri="{BB962C8B-B14F-4D97-AF65-F5344CB8AC3E}">
        <p14:creationId xmlns:p14="http://schemas.microsoft.com/office/powerpoint/2010/main" val="13175789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hdr="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XcalableMP</a:t>
            </a:r>
            <a:r>
              <a:rPr kumimoji="1" lang="ja-JP" altLang="en-US" dirty="0" smtClean="0"/>
              <a:t>講習会</a:t>
            </a:r>
            <a:r>
              <a:rPr kumimoji="1" lang="en-US" altLang="ja-JP" dirty="0" smtClean="0"/>
              <a:t/>
            </a:r>
            <a:br>
              <a:rPr kumimoji="1" lang="en-US" altLang="ja-JP" dirty="0" smtClean="0"/>
            </a:br>
            <a:r>
              <a:rPr kumimoji="1" lang="ja-JP" altLang="en-US" sz="3600" dirty="0" smtClean="0"/>
              <a:t>～</a:t>
            </a:r>
            <a:r>
              <a:rPr kumimoji="1" lang="en-US" altLang="ja-JP" sz="3600" dirty="0" err="1" smtClean="0"/>
              <a:t>XcalableMP</a:t>
            </a:r>
            <a:r>
              <a:rPr kumimoji="1" lang="ja-JP" altLang="en-US" sz="3600" dirty="0" smtClean="0"/>
              <a:t>の概要～</a:t>
            </a:r>
            <a:endParaRPr kumimoji="1" lang="ja-JP" altLang="en-US" sz="3600" dirty="0"/>
          </a:p>
        </p:txBody>
      </p:sp>
      <p:sp>
        <p:nvSpPr>
          <p:cNvPr id="3" name="サブタイトル 2"/>
          <p:cNvSpPr>
            <a:spLocks noGrp="1"/>
          </p:cNvSpPr>
          <p:nvPr>
            <p:ph type="subTitle" idx="1"/>
          </p:nvPr>
        </p:nvSpPr>
        <p:spPr/>
        <p:txBody>
          <a:bodyPr/>
          <a:lstStyle/>
          <a:p>
            <a:r>
              <a:rPr kumimoji="1" lang="ja-JP" altLang="en-US" dirty="0" smtClean="0"/>
              <a:t>理化学研究所　計算科学研究機構</a:t>
            </a:r>
            <a:endParaRPr kumimoji="1" lang="en-US" altLang="ja-JP" dirty="0" smtClean="0"/>
          </a:p>
          <a:p>
            <a:r>
              <a:rPr lang="ja-JP" altLang="en-US" dirty="0" smtClean="0"/>
              <a:t>石原</a:t>
            </a:r>
            <a:r>
              <a:rPr lang="ja-JP" altLang="en-US" dirty="0"/>
              <a:t>誠</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altLang="ja-JP" dirty="0" smtClean="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62257252"/>
      </p:ext>
    </p:extLst>
  </p:cSld>
  <p:clrMapOvr>
    <a:masterClrMapping/>
  </p:clrMapOvr>
  <mc:AlternateContent xmlns:mc="http://schemas.openxmlformats.org/markup-compatibility/2006" xmlns:p14="http://schemas.microsoft.com/office/powerpoint/2010/main">
    <mc:Choice Requires="p14">
      <p:transition spd="slow" p14:dur="2000" advTm="19915"/>
    </mc:Choice>
    <mc:Fallback xmlns="">
      <p:transition spd="slow" advTm="19915"/>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のお約束ごと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では並列化などの通信指示文は以下のように</a:t>
            </a:r>
            <a:r>
              <a:rPr lang="ja-JP" altLang="en-US" dirty="0" smtClean="0"/>
              <a:t>書き始める</a:t>
            </a:r>
            <a:r>
              <a:rPr kumimoji="1" lang="en-US" altLang="ja-JP" dirty="0" smtClean="0"/>
              <a:t/>
            </a:r>
            <a:br>
              <a:rPr kumimoji="1" lang="en-US" altLang="ja-JP" dirty="0" smtClean="0"/>
            </a:br>
            <a:r>
              <a:rPr kumimoji="1" lang="en-US" altLang="ja-JP" dirty="0" smtClean="0">
                <a:solidFill>
                  <a:srgbClr val="FF0000"/>
                </a:solidFill>
              </a:rPr>
              <a:t>#pragma</a:t>
            </a:r>
            <a:r>
              <a:rPr kumimoji="1" lang="ja-JP" altLang="en-US" dirty="0" smtClean="0">
                <a:solidFill>
                  <a:srgbClr val="FF0000"/>
                </a:solidFill>
              </a:rPr>
              <a:t> </a:t>
            </a:r>
            <a:r>
              <a:rPr kumimoji="1" lang="en-US" altLang="ja-JP" dirty="0" err="1" smtClean="0">
                <a:solidFill>
                  <a:srgbClr val="FF0000"/>
                </a:solidFill>
              </a:rPr>
              <a:t>xmp</a:t>
            </a:r>
            <a:r>
              <a:rPr kumimoji="1" lang="ja-JP" altLang="en-US" dirty="0" smtClean="0"/>
              <a:t>　</a:t>
            </a:r>
            <a:r>
              <a:rPr kumimoji="1" lang="en-US" altLang="ja-JP" dirty="0" smtClean="0"/>
              <a:t>…</a:t>
            </a:r>
            <a:r>
              <a:rPr kumimoji="1" lang="ja-JP" altLang="en-US" dirty="0" smtClean="0"/>
              <a:t>から始まるプリプロセス</a:t>
            </a:r>
            <a:r>
              <a:rPr kumimoji="1" lang="en-US" altLang="ja-JP" dirty="0" smtClean="0"/>
              <a:t>(C</a:t>
            </a:r>
            <a:r>
              <a:rPr kumimoji="1" lang="ja-JP" altLang="en-US" dirty="0" smtClean="0"/>
              <a:t>言語版</a:t>
            </a:r>
            <a:r>
              <a:rPr kumimoji="1" lang="en-US" altLang="ja-JP" dirty="0" smtClean="0"/>
              <a:t>)</a:t>
            </a:r>
            <a:br>
              <a:rPr kumimoji="1" lang="en-US" altLang="ja-JP" dirty="0" smtClean="0"/>
            </a:br>
            <a:r>
              <a:rPr lang="en-US" altLang="ja-JP" dirty="0" smtClean="0">
                <a:solidFill>
                  <a:srgbClr val="FF0000"/>
                </a:solidFill>
              </a:rPr>
              <a:t>!$</a:t>
            </a:r>
            <a:r>
              <a:rPr lang="en-US" altLang="ja-JP" dirty="0" err="1">
                <a:solidFill>
                  <a:srgbClr val="FF0000"/>
                </a:solidFill>
              </a:rPr>
              <a:t>xmp</a:t>
            </a:r>
            <a:r>
              <a:rPr lang="ja-JP" altLang="en-US" dirty="0">
                <a:solidFill>
                  <a:srgbClr val="FF0000"/>
                </a:solidFill>
              </a:rPr>
              <a:t> </a:t>
            </a:r>
            <a:r>
              <a:rPr lang="en-US" altLang="ja-JP" dirty="0"/>
              <a:t>…</a:t>
            </a:r>
            <a:r>
              <a:rPr lang="ja-JP" altLang="en-US" dirty="0"/>
              <a:t>から始まる特殊なコメント文</a:t>
            </a:r>
            <a:r>
              <a:rPr lang="en-US" altLang="ja-JP" dirty="0"/>
              <a:t>(Fortran</a:t>
            </a:r>
            <a:r>
              <a:rPr lang="ja-JP" altLang="en-US" dirty="0"/>
              <a:t>自由</a:t>
            </a:r>
            <a:r>
              <a:rPr lang="ja-JP" altLang="en-US" dirty="0" smtClean="0"/>
              <a:t>形式版</a:t>
            </a:r>
            <a:r>
              <a:rPr lang="en-US" altLang="ja-JP" dirty="0" smtClean="0"/>
              <a:t>)</a:t>
            </a:r>
            <a:br>
              <a:rPr lang="en-US" altLang="ja-JP" dirty="0" smtClean="0"/>
            </a:br>
            <a:r>
              <a:rPr lang="en-US" altLang="ja-JP" dirty="0" err="1" smtClean="0">
                <a:solidFill>
                  <a:srgbClr val="FF0000"/>
                </a:solidFill>
              </a:rPr>
              <a:t>C$xmp</a:t>
            </a:r>
            <a:r>
              <a:rPr lang="ja-JP" altLang="en-US" dirty="0" smtClean="0"/>
              <a:t> </a:t>
            </a:r>
            <a:r>
              <a:rPr lang="en-US" altLang="ja-JP" dirty="0"/>
              <a:t>…</a:t>
            </a:r>
            <a:r>
              <a:rPr lang="ja-JP" altLang="en-US" dirty="0"/>
              <a:t>から始まる特殊なコメント文</a:t>
            </a:r>
            <a:r>
              <a:rPr lang="en-US" altLang="ja-JP" dirty="0"/>
              <a:t>(</a:t>
            </a:r>
            <a:r>
              <a:rPr lang="en-US" altLang="ja-JP" dirty="0" smtClean="0"/>
              <a:t>Fortran</a:t>
            </a:r>
            <a:r>
              <a:rPr lang="ja-JP" altLang="en-US" dirty="0"/>
              <a:t>固定</a:t>
            </a:r>
            <a:r>
              <a:rPr lang="ja-JP" altLang="en-US" dirty="0" smtClean="0"/>
              <a:t>形式版</a:t>
            </a:r>
            <a:r>
              <a:rPr lang="en-US" altLang="ja-JP" dirty="0" smtClean="0"/>
              <a:t>)</a:t>
            </a:r>
          </a:p>
          <a:p>
            <a:r>
              <a:rPr lang="en-US" altLang="ja-JP" dirty="0" err="1" smtClean="0"/>
              <a:t>Coarray</a:t>
            </a:r>
            <a:r>
              <a:rPr lang="ja-JP" altLang="en-US" dirty="0" smtClean="0"/>
              <a:t>の書き方は</a:t>
            </a:r>
            <a:r>
              <a:rPr lang="en-US" altLang="ja-JP" dirty="0"/>
              <a:t/>
            </a:r>
            <a:br>
              <a:rPr lang="en-US" altLang="ja-JP" dirty="0"/>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en-US" altLang="ja-JP" dirty="0">
                <a:solidFill>
                  <a:srgbClr val="FF0000"/>
                </a:solidFill>
              </a:rPr>
              <a:t>:</a:t>
            </a:r>
            <a:r>
              <a:rPr lang="en-US" altLang="ja-JP" dirty="0" smtClean="0">
                <a:solidFill>
                  <a:srgbClr val="FF0000"/>
                </a:solidFill>
              </a:rPr>
              <a:t>[</a:t>
            </a:r>
            <a:r>
              <a:rPr lang="ja-JP" altLang="en-US" i="1" dirty="0" smtClean="0">
                <a:solidFill>
                  <a:srgbClr val="FF0000"/>
                </a:solidFill>
              </a:rPr>
              <a:t>目的ノード番号</a:t>
            </a:r>
            <a:r>
              <a:rPr lang="en-US" altLang="ja-JP" dirty="0" smtClean="0">
                <a:solidFill>
                  <a:srgbClr val="FF0000"/>
                </a:solidFill>
              </a:rPr>
              <a:t>]</a:t>
            </a:r>
            <a:r>
              <a:rPr lang="en-US" altLang="ja-JP" dirty="0" smtClean="0">
                <a:solidFill>
                  <a:schemeClr val="tx1"/>
                </a:solidFill>
              </a:rPr>
              <a:t>(C</a:t>
            </a:r>
            <a:r>
              <a:rPr lang="ja-JP" altLang="en-US" dirty="0" smtClean="0">
                <a:solidFill>
                  <a:schemeClr val="tx1"/>
                </a:solidFill>
              </a:rPr>
              <a:t>言語版</a:t>
            </a:r>
            <a:r>
              <a:rPr lang="en-US" altLang="ja-JP" dirty="0" smtClean="0">
                <a:solidFill>
                  <a:schemeClr val="tx1"/>
                </a:solidFill>
              </a:rPr>
              <a:t>)</a:t>
            </a:r>
            <a:br>
              <a:rPr lang="en-US" altLang="ja-JP" dirty="0" smtClean="0">
                <a:solidFill>
                  <a:schemeClr val="tx1"/>
                </a:solidFill>
              </a:rPr>
            </a:br>
            <a:r>
              <a:rPr lang="en-US" altLang="ja-JP" dirty="0" smtClean="0">
                <a:solidFill>
                  <a:schemeClr val="tx1"/>
                </a:solidFill>
              </a:rPr>
              <a:t>A</a:t>
            </a:r>
            <a:r>
              <a:rPr lang="en-US" altLang="ja-JP" dirty="0" smtClean="0">
                <a:solidFill>
                  <a:srgbClr val="FF0000"/>
                </a:solidFill>
              </a:rPr>
              <a:t>(</a:t>
            </a:r>
            <a:r>
              <a:rPr lang="ja-JP" altLang="en-US" i="1" dirty="0" smtClean="0">
                <a:solidFill>
                  <a:srgbClr val="FF0000"/>
                </a:solidFill>
              </a:rPr>
              <a:t>配列の領域</a:t>
            </a:r>
            <a:r>
              <a:rPr lang="en-US" altLang="ja-JP" dirty="0" smtClean="0">
                <a:solidFill>
                  <a:srgbClr val="FF0000"/>
                </a:solidFill>
              </a:rPr>
              <a:t>)[</a:t>
            </a:r>
            <a:r>
              <a:rPr lang="ja-JP" altLang="en-US" i="1" dirty="0" smtClean="0">
                <a:solidFill>
                  <a:srgbClr val="FF0000"/>
                </a:solidFill>
              </a:rPr>
              <a:t>目的</a:t>
            </a:r>
            <a:r>
              <a:rPr lang="ja-JP" altLang="en-US" i="1" dirty="0">
                <a:solidFill>
                  <a:srgbClr val="FF0000"/>
                </a:solidFill>
              </a:rPr>
              <a:t>ノード</a:t>
            </a:r>
            <a:r>
              <a:rPr lang="ja-JP" altLang="en-US" i="1" dirty="0" smtClean="0">
                <a:solidFill>
                  <a:srgbClr val="FF0000"/>
                </a:solidFill>
              </a:rPr>
              <a:t>番号</a:t>
            </a:r>
            <a:r>
              <a:rPr lang="en-US" altLang="ja-JP" dirty="0" smtClean="0">
                <a:solidFill>
                  <a:srgbClr val="FF0000"/>
                </a:solidFill>
              </a:rPr>
              <a:t>]</a:t>
            </a:r>
            <a:r>
              <a:rPr lang="en-US" altLang="ja-JP" dirty="0" smtClean="0">
                <a:solidFill>
                  <a:schemeClr val="tx1"/>
                </a:solidFill>
              </a:rPr>
              <a:t>(Fortran</a:t>
            </a:r>
            <a:r>
              <a:rPr lang="ja-JP" altLang="en-US" dirty="0" smtClean="0">
                <a:solidFill>
                  <a:schemeClr val="tx1"/>
                </a:solidFill>
              </a:rPr>
              <a:t>版</a:t>
            </a:r>
            <a:r>
              <a:rPr lang="en-US" altLang="ja-JP" dirty="0" smtClean="0">
                <a:solidFill>
                  <a:schemeClr val="tx1"/>
                </a:solidFill>
              </a:rPr>
              <a:t>)</a:t>
            </a:r>
            <a:br>
              <a:rPr lang="en-US" altLang="ja-JP" dirty="0" smtClean="0">
                <a:solidFill>
                  <a:schemeClr val="tx1"/>
                </a:solidFill>
              </a:rPr>
            </a:br>
            <a:r>
              <a:rPr lang="ja-JP" altLang="en-US" dirty="0" smtClean="0">
                <a:solidFill>
                  <a:schemeClr val="tx1"/>
                </a:solidFill>
              </a:rPr>
              <a:t>と書く</a:t>
            </a:r>
            <a:endParaRPr lang="en-US" altLang="ja-JP" dirty="0" smtClean="0">
              <a:solidFill>
                <a:schemeClr val="tx1"/>
              </a:solidFill>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9572346"/>
      </p:ext>
    </p:extLst>
  </p:cSld>
  <p:clrMapOvr>
    <a:masterClrMapping/>
  </p:clrMapOvr>
  <mc:AlternateContent xmlns:mc="http://schemas.openxmlformats.org/markup-compatibility/2006" xmlns:p14="http://schemas.microsoft.com/office/powerpoint/2010/main">
    <mc:Choice Requires="p14">
      <p:transition spd="slow" p14:dur="2000" advTm="58118"/>
    </mc:Choice>
    <mc:Fallback xmlns="">
      <p:transition spd="slow" advTm="5811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プログラム例（</a:t>
            </a:r>
            <a:r>
              <a:rPr kumimoji="1" lang="en-US" altLang="ja-JP" dirty="0" smtClean="0"/>
              <a:t>MPI</a:t>
            </a:r>
            <a:r>
              <a:rPr kumimoji="1" lang="ja-JP" altLang="en-US" dirty="0" smtClean="0"/>
              <a:t>との比較）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テキスト ボックス 6"/>
          <p:cNvSpPr txBox="1"/>
          <p:nvPr/>
        </p:nvSpPr>
        <p:spPr>
          <a:xfrm>
            <a:off x="6867164" y="2439665"/>
            <a:ext cx="4244056" cy="2393156"/>
          </a:xfrm>
          <a:prstGeom prst="rect">
            <a:avLst/>
          </a:prstGeom>
          <a:solidFill>
            <a:schemeClr val="bg1"/>
          </a:solidFill>
          <a:ln>
            <a:solidFill>
              <a:schemeClr val="tx1"/>
            </a:solidFill>
          </a:ln>
        </p:spPr>
        <p:txBody>
          <a:bodyPr wrap="square" rtlCol="0">
            <a:spAutoFit/>
          </a:bodyPr>
          <a:lstStyle/>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t(0:MAX-1)</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t(block) onto p</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align array[</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with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a:t>
            </a:r>
          </a:p>
          <a:p>
            <a:pPr>
              <a:lnSpc>
                <a:spcPct val="110000"/>
              </a:lnSpc>
            </a:pP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sz="105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reduction(+:res)</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MAX;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res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lnSpc>
                <a:spcPct val="110000"/>
              </a:lnSpc>
            </a:pP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1" lang="ja-JP" altLang="en-US" sz="1050" dirty="0">
              <a:latin typeface="Consolas" panose="020B0609020204030204" pitchFamily="49" charset="0"/>
              <a:cs typeface="Consolas" panose="020B0609020204030204" pitchFamily="49" charset="0"/>
            </a:endParaRPr>
          </a:p>
        </p:txBody>
      </p:sp>
      <p:sp>
        <p:nvSpPr>
          <p:cNvPr id="8" name="テキスト ボックス 7"/>
          <p:cNvSpPr txBox="1"/>
          <p:nvPr/>
        </p:nvSpPr>
        <p:spPr>
          <a:xfrm>
            <a:off x="2412474" y="2439665"/>
            <a:ext cx="4248471" cy="3808735"/>
          </a:xfrm>
          <a:prstGeom prst="rect">
            <a:avLst/>
          </a:prstGeom>
          <a:solidFill>
            <a:schemeClr val="bg1"/>
          </a:solidFill>
          <a:ln>
            <a:solidFill>
              <a:schemeClr val="tx1"/>
            </a:solidFill>
          </a:ln>
        </p:spPr>
        <p:txBody>
          <a:bodyPr wrap="square" rtlCol="0">
            <a:spAutoFit/>
          </a:bodyPr>
          <a:lstStyle/>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int array[MAX];</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main(int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char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MPI_Init</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argc</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argv</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MPI_Comm_rank</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&amp;rank); </a:t>
            </a: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MPI_Comm_size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(MPI_COMM_WORLD, &amp;size);</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dx = MAX/size;</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rank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if</a:t>
            </a:r>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(rank != (size -1))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dx;</a:t>
            </a:r>
          </a:p>
          <a:p>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else </a:t>
            </a:r>
            <a:r>
              <a:rPr lang="en-US" altLang="ja-JP" sz="1050" dirty="0" err="1">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MAX;</a:t>
            </a:r>
          </a:p>
          <a:p>
            <a:r>
              <a:rPr lang="ja-JP" altLang="en-US" sz="1050" dirty="0">
                <a:solidFill>
                  <a:srgbClr val="00B05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0;</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ulimit</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func</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array[</a:t>
            </a:r>
            <a:r>
              <a:rPr lang="en-US" altLang="ja-JP" sz="1050"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endPar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MPI_Allreduce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(&amp;</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temp_res</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&amp;res, 1, MPI_INT,</a:t>
            </a:r>
          </a:p>
          <a:p>
            <a:r>
              <a:rPr lang="ja-JP" altLang="en-US"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MPI_SUM, MPI_COMM_WORLD);</a:t>
            </a:r>
          </a:p>
          <a:p>
            <a:endPar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sz="1050" dirty="0" err="1">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MPI_Finalize</a:t>
            </a:r>
            <a:r>
              <a:rPr lang="en-US" altLang="ja-JP" sz="1050" dirty="0">
                <a:solidFill>
                  <a:srgbClr val="0000FF"/>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r>
              <a:rPr lang="en-US" altLang="ja-JP" sz="105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9" name="テキスト ボックス 8"/>
          <p:cNvSpPr txBox="1"/>
          <p:nvPr/>
        </p:nvSpPr>
        <p:spPr>
          <a:xfrm>
            <a:off x="9254392" y="4463489"/>
            <a:ext cx="1939955" cy="369332"/>
          </a:xfrm>
          <a:prstGeom prst="rect">
            <a:avLst/>
          </a:prstGeom>
          <a:noFill/>
        </p:spPr>
        <p:txBody>
          <a:bodyPr wrap="none" rtlCol="0">
            <a:spAutoFit/>
          </a:bodyPr>
          <a:lstStyle/>
          <a:p>
            <a:r>
              <a:rPr kumimoji="1" lang="en-US" altLang="ja-JP" dirty="0">
                <a:latin typeface="+mj-ea"/>
                <a:ea typeface="+mj-ea"/>
              </a:rPr>
              <a:t>XMP/C</a:t>
            </a:r>
            <a:r>
              <a:rPr kumimoji="1" lang="ja-JP" altLang="en-US" dirty="0">
                <a:latin typeface="+mj-ea"/>
                <a:ea typeface="+mj-ea"/>
              </a:rPr>
              <a:t>プログラム</a:t>
            </a:r>
          </a:p>
        </p:txBody>
      </p:sp>
      <p:sp>
        <p:nvSpPr>
          <p:cNvPr id="10" name="テキスト ボックス 9"/>
          <p:cNvSpPr txBox="1"/>
          <p:nvPr/>
        </p:nvSpPr>
        <p:spPr>
          <a:xfrm>
            <a:off x="5177618" y="5924034"/>
            <a:ext cx="1566454" cy="369332"/>
          </a:xfrm>
          <a:prstGeom prst="rect">
            <a:avLst/>
          </a:prstGeom>
          <a:noFill/>
        </p:spPr>
        <p:txBody>
          <a:bodyPr wrap="none" rtlCol="0">
            <a:spAutoFit/>
          </a:bodyPr>
          <a:lstStyle/>
          <a:p>
            <a:r>
              <a:rPr kumimoji="1" lang="en-US" altLang="ja-JP" dirty="0"/>
              <a:t>MPI</a:t>
            </a:r>
            <a:r>
              <a:rPr kumimoji="1" lang="ja-JP" altLang="en-US" dirty="0"/>
              <a:t>プログラム</a:t>
            </a:r>
          </a:p>
        </p:txBody>
      </p:sp>
    </p:spTree>
    <p:extLst>
      <p:ext uri="{BB962C8B-B14F-4D97-AF65-F5344CB8AC3E}">
        <p14:creationId xmlns:p14="http://schemas.microsoft.com/office/powerpoint/2010/main" val="1137040728"/>
      </p:ext>
    </p:extLst>
  </p:cSld>
  <p:clrMapOvr>
    <a:masterClrMapping/>
  </p:clrMapOvr>
  <mc:AlternateContent xmlns:mc="http://schemas.openxmlformats.org/markup-compatibility/2006" xmlns:p14="http://schemas.microsoft.com/office/powerpoint/2010/main">
    <mc:Choice Requires="p14">
      <p:transition spd="slow" p14:dur="2000" advTm="39619"/>
    </mc:Choice>
    <mc:Fallback xmlns="">
      <p:transition spd="slow" advTm="39619"/>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の文法解説（１）</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XMP</a:t>
            </a:r>
            <a:r>
              <a:rPr kumimoji="1" lang="ja-JP" altLang="en-US" dirty="0" smtClean="0"/>
              <a:t>におけるプログラムの書き方はふたつに大別できる</a:t>
            </a:r>
            <a:endParaRPr kumimoji="1" lang="en-US" altLang="ja-JP" dirty="0" smtClean="0"/>
          </a:p>
          <a:p>
            <a:pPr lvl="1"/>
            <a:r>
              <a:rPr lang="ja-JP" altLang="en-US" dirty="0" smtClean="0"/>
              <a:t>グローバルビュー</a:t>
            </a:r>
            <a:endParaRPr lang="en-US" altLang="ja-JP" dirty="0" smtClean="0"/>
          </a:p>
          <a:p>
            <a:pPr lvl="2"/>
            <a:r>
              <a:rPr kumimoji="1" lang="ja-JP" altLang="en-US" dirty="0" smtClean="0"/>
              <a:t>並列・同期・分散をできるだけシンプルな指示文によって実装できる仕組み</a:t>
            </a:r>
            <a:endParaRPr kumimoji="1" lang="en-US" altLang="ja-JP" dirty="0"/>
          </a:p>
          <a:p>
            <a:pPr lvl="1"/>
            <a:r>
              <a:rPr kumimoji="1" lang="ja-JP" altLang="en-US" dirty="0" smtClean="0"/>
              <a:t>ローカルビュー</a:t>
            </a:r>
            <a:r>
              <a:rPr kumimoji="1" lang="en-US" altLang="ja-JP" dirty="0" smtClean="0"/>
              <a:t>(</a:t>
            </a:r>
            <a:r>
              <a:rPr kumimoji="1" lang="en-US" altLang="ja-JP" dirty="0" err="1" smtClean="0"/>
              <a:t>Coarray</a:t>
            </a:r>
            <a:r>
              <a:rPr kumimoji="1" lang="en-US" altLang="ja-JP" dirty="0" smtClean="0"/>
              <a:t>)</a:t>
            </a:r>
          </a:p>
          <a:p>
            <a:pPr lvl="2"/>
            <a:r>
              <a:rPr kumimoji="1" lang="ja-JP" altLang="en-US" dirty="0" smtClean="0"/>
              <a:t>代入文の形式で他のノードのデータを読み</a:t>
            </a:r>
            <a:r>
              <a:rPr kumimoji="1" lang="en-US" altLang="ja-JP" dirty="0" smtClean="0"/>
              <a:t>/</a:t>
            </a:r>
            <a:r>
              <a:rPr kumimoji="1" lang="ja-JP" altLang="en-US" dirty="0" smtClean="0"/>
              <a:t>書きできる</a:t>
            </a:r>
            <a:r>
              <a:rPr lang="ja-JP" altLang="en-US" dirty="0" smtClean="0"/>
              <a:t>仕組み</a:t>
            </a:r>
            <a:endParaRPr lang="ja-JP" altLang="en-US" dirty="0">
              <a:latin typeface="+mn-ea"/>
              <a:sym typeface="ヒラギノ丸ゴ Pro W4" pitchFamily="-84" charset="-128"/>
            </a:endParaRP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98710257"/>
      </p:ext>
    </p:extLst>
  </p:cSld>
  <p:clrMapOvr>
    <a:masterClrMapping/>
  </p:clrMapOvr>
  <mc:AlternateContent xmlns:mc="http://schemas.openxmlformats.org/markup-compatibility/2006" xmlns:p14="http://schemas.microsoft.com/office/powerpoint/2010/main">
    <mc:Choice Requires="p14">
      <p:transition spd="slow" p14:dur="2000" advTm="115297"/>
    </mc:Choice>
    <mc:Fallback xmlns="">
      <p:transition spd="slow" advTm="115297"/>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XMP</a:t>
            </a:r>
            <a:r>
              <a:rPr lang="ja-JP" altLang="en-US" dirty="0"/>
              <a:t>の文法解説</a:t>
            </a:r>
            <a:r>
              <a:rPr lang="ja-JP" altLang="en-US" dirty="0" smtClean="0"/>
              <a:t>（２）</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a:bodyPr>
          <a:lstStyle/>
          <a:p>
            <a:r>
              <a:rPr kumimoji="1" lang="en-US" altLang="ja-JP" dirty="0" smtClean="0"/>
              <a:t>C</a:t>
            </a:r>
            <a:r>
              <a:rPr kumimoji="1" lang="ja-JP" altLang="en-US" dirty="0" smtClean="0"/>
              <a:t>の場合</a:t>
            </a:r>
            <a:endParaRPr lang="en-US" altLang="ja-JP" dirty="0"/>
          </a:p>
          <a:p>
            <a:pPr marL="0" indent="0">
              <a:buNone/>
            </a:pPr>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a:bodyPr>
          <a:lstStyle/>
          <a:p>
            <a:r>
              <a:rPr kumimoji="1" lang="en-US" altLang="ja-JP" dirty="0" smtClean="0"/>
              <a:t>Fortran</a:t>
            </a:r>
            <a:r>
              <a:rPr kumimoji="1" lang="ja-JP" altLang="en-US" dirty="0" smtClean="0"/>
              <a:t>の場合</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テキスト ボックス 9"/>
          <p:cNvSpPr txBox="1"/>
          <p:nvPr/>
        </p:nvSpPr>
        <p:spPr>
          <a:xfrm>
            <a:off x="1749457" y="2440379"/>
            <a:ext cx="8693085" cy="461665"/>
          </a:xfrm>
          <a:prstGeom prst="rect">
            <a:avLst/>
          </a:prstGeom>
          <a:noFill/>
        </p:spPr>
        <p:txBody>
          <a:bodyPr wrap="none" rtlCol="0">
            <a:spAutoFit/>
          </a:bodyPr>
          <a:lstStyle/>
          <a:p>
            <a:r>
              <a:rPr kumimoji="1" lang="ja-JP" altLang="en-US" sz="2400" dirty="0" smtClean="0"/>
              <a:t>注意：</a:t>
            </a:r>
            <a:r>
              <a:rPr kumimoji="1" lang="en-US" altLang="ja-JP" sz="2400" dirty="0" err="1" smtClean="0"/>
              <a:t>Coarray</a:t>
            </a:r>
            <a:r>
              <a:rPr kumimoji="1" lang="ja-JP" altLang="en-US" sz="2400" dirty="0" smtClean="0"/>
              <a:t>において</a:t>
            </a:r>
            <a:r>
              <a:rPr kumimoji="1" lang="en-US" altLang="ja-JP" sz="2400" dirty="0" smtClean="0"/>
              <a:t>C</a:t>
            </a:r>
            <a:r>
              <a:rPr kumimoji="1" lang="ja-JP" altLang="en-US" sz="2400" dirty="0" smtClean="0"/>
              <a:t>と</a:t>
            </a:r>
            <a:r>
              <a:rPr kumimoji="1" lang="en-US" altLang="ja-JP" sz="2400" dirty="0" smtClean="0"/>
              <a:t>Fortran</a:t>
            </a:r>
            <a:r>
              <a:rPr kumimoji="1" lang="ja-JP" altLang="en-US" sz="2400" dirty="0" smtClean="0"/>
              <a:t>では記法が似ているが意味が違う</a:t>
            </a:r>
            <a:endParaRPr kumimoji="1" lang="ja-JP" altLang="en-US" sz="2400" dirty="0"/>
          </a:p>
        </p:txBody>
      </p:sp>
      <p:sp>
        <p:nvSpPr>
          <p:cNvPr id="11" name="Rectangle 3"/>
          <p:cNvSpPr>
            <a:spLocks/>
          </p:cNvSpPr>
          <p:nvPr/>
        </p:nvSpPr>
        <p:spPr bwMode="auto">
          <a:xfrm>
            <a:off x="1462117" y="3664629"/>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float b[100]</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 == 1)</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a[0:3] = b[3:3]</a:t>
            </a:r>
            <a:r>
              <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p>
        </p:txBody>
      </p:sp>
      <p:sp>
        <p:nvSpPr>
          <p:cNvPr id="12" name="テキスト ボックス 21"/>
          <p:cNvSpPr txBox="1"/>
          <p:nvPr/>
        </p:nvSpPr>
        <p:spPr>
          <a:xfrm>
            <a:off x="4575234" y="3479936"/>
            <a:ext cx="3047629" cy="64633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ja-JP" altLang="en-US" dirty="0">
                <a:latin typeface="+mn-ea"/>
                <a:cs typeface="Consolas" panose="020B0609020204030204" pitchFamily="49" charset="0"/>
                <a:sym typeface="ヒラギノ丸ゴ Pro W4" pitchFamily="-84" charset="-128"/>
              </a:rPr>
              <a:t>配列</a:t>
            </a:r>
            <a:r>
              <a:rPr lang="en-US" altLang="ja-JP" dirty="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mn-ea"/>
                <a:cs typeface="Consolas" panose="020B0609020204030204" pitchFamily="49" charset="0"/>
                <a:sym typeface="ヒラギノ丸ゴ Pro W4" pitchFamily="-84" charset="-128"/>
              </a:rPr>
              <a:t>は</a:t>
            </a:r>
            <a:r>
              <a:rPr lang="en-US" altLang="ja-JP" dirty="0" err="1" smtClean="0">
                <a:latin typeface="+mn-ea"/>
                <a:cs typeface="Consolas" panose="020B0609020204030204" pitchFamily="49" charset="0"/>
                <a:sym typeface="ヒラギノ丸ゴ Pro W4" pitchFamily="-84" charset="-128"/>
              </a:rPr>
              <a:t>Coarray</a:t>
            </a:r>
            <a:r>
              <a:rPr lang="ja-JP" altLang="en-US" dirty="0">
                <a:latin typeface="+mn-ea"/>
                <a:cs typeface="Consolas" panose="020B0609020204030204" pitchFamily="49" charset="0"/>
                <a:sym typeface="ヒラギノ丸ゴ Pro W4" pitchFamily="-84" charset="-128"/>
              </a:rPr>
              <a:t>であると</a:t>
            </a:r>
            <a:r>
              <a:rPr lang="ja-JP" altLang="en-US" dirty="0" smtClean="0">
                <a:latin typeface="+mn-ea"/>
                <a:cs typeface="Consolas" panose="020B0609020204030204" pitchFamily="49" charset="0"/>
                <a:sym typeface="ヒラギノ丸ゴ Pro W4" pitchFamily="-84" charset="-128"/>
              </a:rPr>
              <a:t>宣言</a:t>
            </a:r>
            <a:endParaRPr lang="en-US" altLang="ja-JP" dirty="0" smtClean="0">
              <a:latin typeface="+mn-ea"/>
              <a:cs typeface="Consolas" panose="020B0609020204030204" pitchFamily="49" charset="0"/>
              <a:sym typeface="ヒラギノ丸ゴ Pro W4" pitchFamily="-84" charset="-128"/>
            </a:endParaRPr>
          </a:p>
          <a:p>
            <a:pPr algn="ctr"/>
            <a:r>
              <a:rPr lang="ja-JP" altLang="en-US" dirty="0" smtClean="0">
                <a:latin typeface="+mn-ea"/>
                <a:cs typeface="Consolas" panose="020B0609020204030204" pitchFamily="49" charset="0"/>
                <a:sym typeface="ヒラギノ丸ゴ Pro W4" pitchFamily="-84" charset="-128"/>
              </a:rPr>
              <a:t>するのは共通</a:t>
            </a:r>
            <a:r>
              <a:rPr lang="en-US" altLang="ja-JP" dirty="0" smtClean="0">
                <a:latin typeface="+mn-ea"/>
                <a:cs typeface="Consolas" panose="020B0609020204030204" pitchFamily="49" charset="0"/>
                <a:sym typeface="ヒラギノ丸ゴ Pro W4" pitchFamily="-84" charset="-128"/>
              </a:rPr>
              <a:t>(C</a:t>
            </a:r>
            <a:r>
              <a:rPr lang="ja-JP" altLang="en-US" dirty="0" smtClean="0">
                <a:latin typeface="+mn-ea"/>
                <a:cs typeface="Consolas" panose="020B0609020204030204" pitchFamily="49" charset="0"/>
                <a:sym typeface="ヒラギノ丸ゴ Pro W4" pitchFamily="-84" charset="-128"/>
              </a:rPr>
              <a:t>には：が必要</a:t>
            </a:r>
            <a:r>
              <a:rPr lang="en-US" altLang="ja-JP" dirty="0" smtClean="0">
                <a:latin typeface="+mn-ea"/>
                <a:cs typeface="Consolas" panose="020B0609020204030204" pitchFamily="49" charset="0"/>
                <a:sym typeface="ヒラギノ丸ゴ Pro W4" pitchFamily="-84" charset="-128"/>
              </a:rPr>
              <a:t>)</a:t>
            </a:r>
            <a:endParaRPr lang="ja-JP" altLang="en-US" dirty="0">
              <a:latin typeface="+mn-ea"/>
              <a:cs typeface="Consolas" panose="020B0609020204030204" pitchFamily="49" charset="0"/>
              <a:sym typeface="ヒラギノ丸ゴ Pro W4" pitchFamily="-84" charset="-128"/>
            </a:endParaRPr>
          </a:p>
        </p:txBody>
      </p:sp>
      <p:sp>
        <p:nvSpPr>
          <p:cNvPr id="13" name="テキスト ボックス 22"/>
          <p:cNvSpPr txBox="1"/>
          <p:nvPr/>
        </p:nvSpPr>
        <p:spPr>
          <a:xfrm>
            <a:off x="4044418" y="4639535"/>
            <a:ext cx="193405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dirty="0">
                <a:latin typeface="+mn-ea"/>
                <a:cs typeface="Consolas" panose="020B0609020204030204" pitchFamily="49" charset="0"/>
                <a:sym typeface="ヒラギノ丸ゴ Pro W4" pitchFamily="-84" charset="-128"/>
              </a:rPr>
              <a:t>コロンの後の</a:t>
            </a:r>
            <a:r>
              <a:rPr lang="en-US" altLang="ja-JP" dirty="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a:t>
            </a:r>
            <a:endParaRPr lang="en-US" altLang="ja-JP" dirty="0" smtClean="0">
              <a:latin typeface="+mn-ea"/>
              <a:cs typeface="Consolas" panose="020B0609020204030204" pitchFamily="49" charset="0"/>
              <a:sym typeface="ヒラギノ丸ゴ Pro W4" pitchFamily="-84" charset="-128"/>
            </a:endParaRPr>
          </a:p>
          <a:p>
            <a:r>
              <a:rPr lang="ja-JP" altLang="en-US" dirty="0" smtClean="0">
                <a:latin typeface="+mn-ea"/>
                <a:cs typeface="Consolas" panose="020B0609020204030204" pitchFamily="49" charset="0"/>
                <a:sym typeface="ヒラギノ丸ゴ Pro W4" pitchFamily="-84" charset="-128"/>
              </a:rPr>
              <a:t>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14" name="直線矢印コネクタ 13"/>
          <p:cNvCxnSpPr>
            <a:stCxn id="12" idx="1"/>
          </p:cNvCxnSpPr>
          <p:nvPr/>
        </p:nvCxnSpPr>
        <p:spPr>
          <a:xfrm flipH="1">
            <a:off x="3311110" y="3803102"/>
            <a:ext cx="1264124" cy="60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4043813" y="4481226"/>
            <a:ext cx="946764" cy="16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8"/>
          <p:cNvSpPr txBox="1"/>
          <p:nvPr/>
        </p:nvSpPr>
        <p:spPr>
          <a:xfrm>
            <a:off x="1206965" y="4671938"/>
            <a:ext cx="6094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base</a:t>
            </a:r>
            <a:endParaRPr kumimoji="1" lang="ja-JP" altLang="en-US" dirty="0">
              <a:solidFill>
                <a:srgbClr val="FF0000"/>
              </a:solidFill>
              <a:latin typeface="+mn-ea"/>
            </a:endParaRPr>
          </a:p>
        </p:txBody>
      </p:sp>
      <p:sp>
        <p:nvSpPr>
          <p:cNvPr id="17" name="テキスト ボックス 9"/>
          <p:cNvSpPr txBox="1"/>
          <p:nvPr/>
        </p:nvSpPr>
        <p:spPr>
          <a:xfrm>
            <a:off x="1927450" y="4689671"/>
            <a:ext cx="77136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length</a:t>
            </a:r>
            <a:endParaRPr kumimoji="1" lang="ja-JP" altLang="en-US" dirty="0">
              <a:solidFill>
                <a:srgbClr val="FF0000"/>
              </a:solidFill>
              <a:latin typeface="+mn-ea"/>
            </a:endParaRPr>
          </a:p>
        </p:txBody>
      </p:sp>
      <p:cxnSp>
        <p:nvCxnSpPr>
          <p:cNvPr id="18" name="直線矢印コネクタ 17"/>
          <p:cNvCxnSpPr/>
          <p:nvPr/>
        </p:nvCxnSpPr>
        <p:spPr>
          <a:xfrm flipV="1">
            <a:off x="1468471" y="4525881"/>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297713" y="4525881"/>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4"/>
          <p:cNvSpPr txBox="1"/>
          <p:nvPr/>
        </p:nvSpPr>
        <p:spPr>
          <a:xfrm>
            <a:off x="1206965" y="4965118"/>
            <a:ext cx="205697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0</a:t>
            </a:r>
            <a:r>
              <a:rPr kumimoji="1" lang="ja-JP" altLang="en-US" dirty="0" smtClean="0"/>
              <a:t>からの</a:t>
            </a:r>
            <a:r>
              <a:rPr kumimoji="1" lang="en-US" altLang="ja-JP" dirty="0" smtClean="0"/>
              <a:t>3</a:t>
            </a:r>
            <a:r>
              <a:rPr kumimoji="1" lang="ja-JP" altLang="en-US" dirty="0" smtClean="0"/>
              <a:t>要素」</a:t>
            </a:r>
            <a:endParaRPr kumimoji="1" lang="ja-JP" altLang="en-US" dirty="0"/>
          </a:p>
        </p:txBody>
      </p:sp>
      <p:sp>
        <p:nvSpPr>
          <p:cNvPr id="21" name="Rectangle 3"/>
          <p:cNvSpPr>
            <a:spLocks/>
          </p:cNvSpPr>
          <p:nvPr/>
        </p:nvSpPr>
        <p:spPr bwMode="auto">
          <a:xfrm>
            <a:off x="7567559" y="3634611"/>
            <a:ext cx="2925821" cy="952262"/>
          </a:xfrm>
          <a:prstGeom prst="rect">
            <a:avLst/>
          </a:prstGeom>
          <a:solidFill>
            <a:srgbClr val="FFFFFF"/>
          </a:solidFill>
          <a:ln w="12700">
            <a:solidFill>
              <a:schemeClr val="tx1"/>
            </a:solidFill>
            <a:miter lim="800000"/>
            <a:headEnd/>
            <a:tailEnd/>
          </a:ln>
        </p:spPr>
        <p:txBody>
          <a:bodyPr lIns="107156" tIns="107156" rIns="107156" bIns="107156"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real b</a:t>
            </a:r>
            <a:r>
              <a:rPr kumimoji="0" lang="ja-JP" altLang="en-US"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100</a:t>
            </a:r>
            <a:r>
              <a:rPr lang="ja-JP" altLang="en-US" sz="1600" dirty="0" smtClean="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984"/>
              </a:spcBef>
            </a:pPr>
            <a:r>
              <a:rPr kumimoji="0" lang="en-US" altLang="ja-JP" sz="1600" dirty="0" smtClean="0">
                <a:solidFill>
                  <a:schemeClr val="tx1"/>
                </a:solidFill>
                <a:latin typeface="Consolas" panose="020B0609020204030204" pitchFamily="49" charset="0"/>
                <a:cs typeface="Consolas" panose="020B0609020204030204" pitchFamily="49" charset="0"/>
                <a:sym typeface="Arial" panose="020B0604020202020204" pitchFamily="34" charset="0"/>
              </a:rPr>
              <a:t>if </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r>
              <a:rPr kumimoji="0" lang="en-US" altLang="ja-JP" sz="1600" dirty="0" err="1">
                <a:solidFill>
                  <a:schemeClr val="tx1"/>
                </a:solidFill>
                <a:latin typeface="Consolas" panose="020B0609020204030204" pitchFamily="49" charset="0"/>
                <a:cs typeface="Consolas" panose="020B0609020204030204" pitchFamily="49" charset="0"/>
                <a:sym typeface="Arial" panose="020B0604020202020204" pitchFamily="34" charset="0"/>
              </a:rPr>
              <a:t>xmp_node_num</a:t>
            </a:r>
            <a:r>
              <a:rPr kumimoji="0" lang="en-US" altLang="ja-JP" sz="1600" smtClean="0">
                <a:solidFill>
                  <a:schemeClr val="tx1"/>
                </a:solidFill>
                <a:latin typeface="Consolas" panose="020B0609020204030204" pitchFamily="49" charset="0"/>
                <a:cs typeface="Consolas" panose="020B0609020204030204" pitchFamily="49" charset="0"/>
                <a:sym typeface="Arial" panose="020B0604020202020204" pitchFamily="34" charset="0"/>
              </a:rPr>
              <a:t>().eq.1</a:t>
            </a:r>
            <a:r>
              <a:rPr kumimoji="0" lang="en-US" altLang="ja-JP" sz="1600" dirty="0">
                <a:solidFill>
                  <a:schemeClr val="tx1"/>
                </a:solidFill>
                <a:latin typeface="Consolas" panose="020B0609020204030204" pitchFamily="49" charset="0"/>
                <a:cs typeface="Consolas" panose="020B0609020204030204" pitchFamily="49" charset="0"/>
                <a:sym typeface="Arial" panose="020B0604020202020204" pitchFamily="34" charset="0"/>
              </a:rPr>
              <a:t>)</a:t>
            </a:r>
          </a:p>
          <a:p>
            <a:pPr algn="l"/>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a(1:3</a:t>
            </a:r>
            <a:r>
              <a:rPr lang="en-US" altLang="ja-JP" sz="1600"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600" dirty="0" smtClean="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b(3:5)</a:t>
            </a:r>
            <a:r>
              <a:rPr kumimoji="0" lang="en-US" altLang="ja-JP" sz="1600"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a:t>
            </a:r>
            <a:endParaRPr kumimoji="0" lang="en-US" altLang="ja-JP" sz="16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cxnSp>
        <p:nvCxnSpPr>
          <p:cNvPr id="22" name="直線矢印コネクタ 21"/>
          <p:cNvCxnSpPr/>
          <p:nvPr/>
        </p:nvCxnSpPr>
        <p:spPr>
          <a:xfrm>
            <a:off x="7567560" y="3650519"/>
            <a:ext cx="1404248" cy="16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9"/>
          <p:cNvSpPr txBox="1"/>
          <p:nvPr/>
        </p:nvSpPr>
        <p:spPr>
          <a:xfrm>
            <a:off x="7734123" y="4531076"/>
            <a:ext cx="140987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upper bound</a:t>
            </a:r>
            <a:endParaRPr kumimoji="1" lang="ja-JP" altLang="en-US" dirty="0">
              <a:solidFill>
                <a:srgbClr val="FF0000"/>
              </a:solidFill>
              <a:latin typeface="+mn-ea"/>
            </a:endParaRPr>
          </a:p>
        </p:txBody>
      </p:sp>
      <p:cxnSp>
        <p:nvCxnSpPr>
          <p:cNvPr id="26" name="直線矢印コネクタ 25"/>
          <p:cNvCxnSpPr/>
          <p:nvPr/>
        </p:nvCxnSpPr>
        <p:spPr>
          <a:xfrm flipV="1">
            <a:off x="7571144" y="4508148"/>
            <a:ext cx="561971"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400386" y="4508148"/>
            <a:ext cx="0" cy="24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9"/>
          <p:cNvSpPr txBox="1"/>
          <p:nvPr/>
        </p:nvSpPr>
        <p:spPr>
          <a:xfrm>
            <a:off x="6328713" y="4526826"/>
            <a:ext cx="13642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smtClean="0">
                <a:solidFill>
                  <a:srgbClr val="FF0000"/>
                </a:solidFill>
                <a:latin typeface="+mn-ea"/>
              </a:rPr>
              <a:t>lower bound</a:t>
            </a:r>
            <a:endParaRPr kumimoji="1" lang="ja-JP" altLang="en-US" dirty="0">
              <a:solidFill>
                <a:srgbClr val="FF0000"/>
              </a:solidFill>
              <a:latin typeface="+mn-ea"/>
            </a:endParaRPr>
          </a:p>
        </p:txBody>
      </p:sp>
      <p:sp>
        <p:nvSpPr>
          <p:cNvPr id="31" name="テキスト ボックス 14"/>
          <p:cNvSpPr txBox="1"/>
          <p:nvPr/>
        </p:nvSpPr>
        <p:spPr>
          <a:xfrm>
            <a:off x="6328713" y="4816091"/>
            <a:ext cx="165622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dirty="0" smtClean="0"/>
              <a:t>「</a:t>
            </a:r>
            <a:r>
              <a:rPr kumimoji="1" lang="en-US" altLang="ja-JP" dirty="0" smtClean="0"/>
              <a:t>1</a:t>
            </a:r>
            <a:r>
              <a:rPr kumimoji="1" lang="ja-JP" altLang="en-US" dirty="0" smtClean="0"/>
              <a:t>からの</a:t>
            </a:r>
            <a:r>
              <a:rPr kumimoji="1" lang="en-US" altLang="ja-JP" dirty="0" smtClean="0"/>
              <a:t>3</a:t>
            </a:r>
            <a:r>
              <a:rPr kumimoji="1" lang="ja-JP" altLang="en-US" dirty="0" smtClean="0"/>
              <a:t>まで」</a:t>
            </a:r>
            <a:endParaRPr kumimoji="1" lang="ja-JP" altLang="en-US" dirty="0"/>
          </a:p>
        </p:txBody>
      </p:sp>
      <p:sp>
        <p:nvSpPr>
          <p:cNvPr id="32" name="テキスト ボックス 22"/>
          <p:cNvSpPr txBox="1"/>
          <p:nvPr/>
        </p:nvSpPr>
        <p:spPr>
          <a:xfrm>
            <a:off x="8532419" y="4825538"/>
            <a:ext cx="237480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dirty="0" smtClean="0">
                <a:latin typeface="Consolas" panose="020B0609020204030204" pitchFamily="49" charset="0"/>
                <a:cs typeface="Consolas" panose="020B0609020204030204" pitchFamily="49" charset="0"/>
                <a:sym typeface="ヒラギノ丸ゴ Pro W4" pitchFamily="-84" charset="-128"/>
              </a:rPr>
              <a:t>[]</a:t>
            </a:r>
            <a:r>
              <a:rPr lang="ja-JP" altLang="en-US" dirty="0" smtClean="0">
                <a:latin typeface="+mn-ea"/>
                <a:cs typeface="Consolas" panose="020B0609020204030204" pitchFamily="49" charset="0"/>
                <a:sym typeface="ヒラギノ丸ゴ Pro W4" pitchFamily="-84" charset="-128"/>
              </a:rPr>
              <a:t>はノード</a:t>
            </a:r>
            <a:r>
              <a:rPr lang="ja-JP" altLang="en-US" dirty="0">
                <a:latin typeface="+mn-ea"/>
                <a:cs typeface="Consolas" panose="020B0609020204030204" pitchFamily="49" charset="0"/>
                <a:sym typeface="ヒラギノ丸ゴ Pro W4" pitchFamily="-84" charset="-128"/>
              </a:rPr>
              <a:t>番号を</a:t>
            </a:r>
            <a:r>
              <a:rPr lang="ja-JP" altLang="en-US" dirty="0" smtClean="0">
                <a:latin typeface="+mn-ea"/>
                <a:cs typeface="Consolas" panose="020B0609020204030204" pitchFamily="49" charset="0"/>
                <a:sym typeface="ヒラギノ丸ゴ Pro W4" pitchFamily="-84" charset="-128"/>
              </a:rPr>
              <a:t>表す</a:t>
            </a:r>
            <a:endParaRPr lang="ja-JP" altLang="en-US" dirty="0">
              <a:latin typeface="+mn-ea"/>
              <a:cs typeface="Consolas" panose="020B0609020204030204" pitchFamily="49" charset="0"/>
              <a:sym typeface="ヒラギノ丸ゴ Pro W4" pitchFamily="-84" charset="-128"/>
            </a:endParaRPr>
          </a:p>
        </p:txBody>
      </p:sp>
      <p:cxnSp>
        <p:nvCxnSpPr>
          <p:cNvPr id="33" name="直線矢印コネクタ 32"/>
          <p:cNvCxnSpPr>
            <a:stCxn id="32" idx="0"/>
          </p:cNvCxnSpPr>
          <p:nvPr/>
        </p:nvCxnSpPr>
        <p:spPr>
          <a:xfrm flipV="1">
            <a:off x="9719822" y="4528234"/>
            <a:ext cx="6919" cy="29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1258546" y="5245589"/>
            <a:ext cx="4020652"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a:t>
            </a:r>
            <a:r>
              <a:rPr lang="ja-JP" altLang="en-US" dirty="0" smtClean="0">
                <a:latin typeface="+mn-ea"/>
                <a:sym typeface="ヒラギノ丸ゴ Pro W4" pitchFamily="-84" charset="-128"/>
              </a:rPr>
              <a:t>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0</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要素分</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p>
        </p:txBody>
      </p:sp>
      <p:sp>
        <p:nvSpPr>
          <p:cNvPr id="36" name="正方形/長方形 35"/>
          <p:cNvSpPr/>
          <p:nvPr/>
        </p:nvSpPr>
        <p:spPr>
          <a:xfrm>
            <a:off x="6141442" y="5251109"/>
            <a:ext cx="4471096" cy="646331"/>
          </a:xfrm>
          <a:prstGeom prst="rect">
            <a:avLst/>
          </a:prstGeom>
        </p:spPr>
        <p:txBody>
          <a:bodyPr wrap="none">
            <a:spAutoFit/>
          </a:bodyPr>
          <a:lstStyle/>
          <a:p>
            <a:r>
              <a:rPr lang="ja-JP" altLang="en-US" dirty="0" smtClean="0">
                <a:latin typeface="+mn-ea"/>
                <a:sym typeface="ヒラギノ丸ゴ Pro W4" pitchFamily="-84" charset="-128"/>
              </a:rPr>
              <a:t>解釈：ノード</a:t>
            </a:r>
            <a:r>
              <a:rPr lang="en-US" altLang="ja-JP" dirty="0">
                <a:latin typeface="+mn-ea"/>
                <a:sym typeface="ヒラギノ丸ゴ Pro W4" pitchFamily="-84" charset="-128"/>
              </a:rPr>
              <a:t>2</a:t>
            </a:r>
            <a:r>
              <a:rPr lang="ja-JP" altLang="en-US" dirty="0">
                <a:latin typeface="+mn-ea"/>
                <a:sym typeface="ヒラギノ丸ゴ Pro W4" pitchFamily="-84" charset="-128"/>
              </a:rPr>
              <a:t>が持つ</a:t>
            </a:r>
            <a:r>
              <a:rPr lang="en-US" altLang="ja-JP" dirty="0" smtClean="0">
                <a:latin typeface="Consolas" panose="020B0609020204030204" pitchFamily="49" charset="0"/>
                <a:cs typeface="Consolas" panose="020B0609020204030204" pitchFamily="49" charset="0"/>
                <a:sym typeface="ヒラギノ丸ゴ Pro W4" pitchFamily="-84" charset="-128"/>
              </a:rPr>
              <a:t>b</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5</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の</a:t>
            </a:r>
            <a:endParaRPr lang="en-US" altLang="ja-JP" dirty="0" smtClean="0">
              <a:latin typeface="+mn-ea"/>
              <a:sym typeface="ヒラギノ丸ゴ Pro W4" pitchFamily="-84" charset="-128"/>
            </a:endParaRPr>
          </a:p>
          <a:p>
            <a:r>
              <a:rPr lang="ja-JP" altLang="en-US" dirty="0" smtClean="0">
                <a:latin typeface="+mn-ea"/>
                <a:sym typeface="ヒラギノ丸ゴ Pro W4" pitchFamily="-84" charset="-128"/>
              </a:rPr>
              <a:t>データ</a:t>
            </a:r>
            <a:r>
              <a:rPr lang="ja-JP" altLang="en-US" dirty="0">
                <a:latin typeface="+mn-ea"/>
                <a:sym typeface="ヒラギノ丸ゴ Pro W4" pitchFamily="-84" charset="-128"/>
              </a:rPr>
              <a:t>を</a:t>
            </a:r>
            <a:r>
              <a:rPr lang="en-US" altLang="ja-JP" dirty="0" smtClean="0">
                <a:latin typeface="Consolas" panose="020B0609020204030204" pitchFamily="49" charset="0"/>
                <a:cs typeface="Consolas" panose="020B0609020204030204" pitchFamily="49" charset="0"/>
                <a:sym typeface="ヒラギノ丸ゴ Pro W4" pitchFamily="-84" charset="-128"/>
              </a:rPr>
              <a:t>a</a:t>
            </a:r>
            <a:r>
              <a:rPr lang="ja-JP" altLang="en-US" dirty="0" smtClean="0">
                <a:latin typeface="Consolas" panose="020B0609020204030204" pitchFamily="49" charset="0"/>
                <a:cs typeface="Consolas" panose="020B0609020204030204" pitchFamily="49" charset="0"/>
                <a:sym typeface="ヒラギノ丸ゴ Pro W4" pitchFamily="-84" charset="-128"/>
              </a:rPr>
              <a:t>の</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１から</a:t>
            </a:r>
            <a:r>
              <a:rPr lang="en-US" altLang="ja-JP" dirty="0" smtClean="0">
                <a:solidFill>
                  <a:srgbClr val="FF0000"/>
                </a:solidFill>
                <a:latin typeface="Consolas" panose="020B0609020204030204" pitchFamily="49" charset="0"/>
                <a:cs typeface="Consolas" panose="020B0609020204030204" pitchFamily="49" charset="0"/>
                <a:sym typeface="ヒラギノ丸ゴ Pro W4" pitchFamily="-84" charset="-128"/>
              </a:rPr>
              <a:t>3</a:t>
            </a:r>
            <a:r>
              <a:rPr lang="ja-JP" altLang="en-US" dirty="0" smtClean="0">
                <a:solidFill>
                  <a:srgbClr val="FF0000"/>
                </a:solidFill>
                <a:latin typeface="Consolas" panose="020B0609020204030204" pitchFamily="49" charset="0"/>
                <a:cs typeface="Consolas" panose="020B0609020204030204" pitchFamily="49" charset="0"/>
                <a:sym typeface="ヒラギノ丸ゴ Pro W4" pitchFamily="-84" charset="-128"/>
              </a:rPr>
              <a:t>番目の要素</a:t>
            </a:r>
            <a:r>
              <a:rPr lang="ja-JP" altLang="en-US" dirty="0" smtClean="0">
                <a:latin typeface="+mn-ea"/>
                <a:sym typeface="ヒラギノ丸ゴ Pro W4" pitchFamily="-84" charset="-128"/>
              </a:rPr>
              <a:t>に</a:t>
            </a:r>
            <a:r>
              <a:rPr lang="ja-JP" altLang="en-US" dirty="0">
                <a:latin typeface="+mn-ea"/>
                <a:sym typeface="ヒラギノ丸ゴ Pro W4" pitchFamily="-84" charset="-128"/>
              </a:rPr>
              <a:t>代入</a:t>
            </a:r>
          </a:p>
        </p:txBody>
      </p:sp>
    </p:spTree>
    <p:extLst>
      <p:ext uri="{BB962C8B-B14F-4D97-AF65-F5344CB8AC3E}">
        <p14:creationId xmlns:p14="http://schemas.microsoft.com/office/powerpoint/2010/main" val="1336735293"/>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グローバルビューでの並列化命令</a:t>
            </a:r>
            <a:r>
              <a:rPr kumimoji="1" lang="en-US" altLang="ja-JP" dirty="0" smtClean="0"/>
              <a:t>(</a:t>
            </a:r>
            <a:r>
              <a:rPr kumimoji="1" lang="ja-JP" altLang="en-US" dirty="0" smtClean="0"/>
              <a:t>指示文</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p:txBody>
          <a:bodyPr>
            <a:normAutofit fontScale="92500" lnSpcReduction="10000"/>
          </a:bodyPr>
          <a:lstStyle/>
          <a:p>
            <a:r>
              <a:rPr lang="ja-JP" altLang="en-US" dirty="0" smtClean="0"/>
              <a:t>データマッピング</a:t>
            </a:r>
            <a:endParaRPr lang="en-US" altLang="ja-JP" dirty="0" smtClean="0"/>
          </a:p>
          <a:p>
            <a:pPr lvl="1"/>
            <a:r>
              <a:rPr lang="en-US" altLang="ja-JP" dirty="0" smtClean="0"/>
              <a:t>nodes</a:t>
            </a:r>
            <a:r>
              <a:rPr lang="ja-JP" altLang="en-US" dirty="0" smtClean="0"/>
              <a:t>指示文</a:t>
            </a:r>
            <a:endParaRPr lang="en-US" altLang="ja-JP" dirty="0" smtClean="0"/>
          </a:p>
          <a:p>
            <a:pPr lvl="1"/>
            <a:r>
              <a:rPr lang="en-US" altLang="ja-JP" dirty="0" smtClean="0"/>
              <a:t>template</a:t>
            </a:r>
            <a:r>
              <a:rPr lang="ja-JP" altLang="en-US" dirty="0" smtClean="0"/>
              <a:t>指示文</a:t>
            </a:r>
            <a:endParaRPr lang="en-US" altLang="ja-JP" dirty="0" smtClean="0"/>
          </a:p>
          <a:p>
            <a:pPr lvl="1"/>
            <a:r>
              <a:rPr lang="en-US" altLang="ja-JP" dirty="0" smtClean="0"/>
              <a:t>distribute</a:t>
            </a:r>
            <a:r>
              <a:rPr lang="ja-JP" altLang="en-US" dirty="0" smtClean="0"/>
              <a:t>指示文</a:t>
            </a:r>
            <a:endParaRPr lang="en-US" altLang="ja-JP" dirty="0" smtClean="0"/>
          </a:p>
          <a:p>
            <a:pPr lvl="1"/>
            <a:r>
              <a:rPr lang="en-US" altLang="ja-JP" dirty="0" smtClean="0"/>
              <a:t>align</a:t>
            </a:r>
            <a:r>
              <a:rPr lang="ja-JP" altLang="en-US" dirty="0" smtClean="0"/>
              <a:t>指示文</a:t>
            </a:r>
            <a:endParaRPr lang="en-US" altLang="ja-JP" dirty="0" smtClean="0"/>
          </a:p>
          <a:p>
            <a:r>
              <a:rPr lang="ja-JP" altLang="en-US" dirty="0"/>
              <a:t>ワークマッピング</a:t>
            </a:r>
            <a:endParaRPr lang="en-US" altLang="ja-JP" dirty="0"/>
          </a:p>
          <a:p>
            <a:pPr lvl="1"/>
            <a:r>
              <a:rPr lang="en-US" altLang="ja-JP" dirty="0"/>
              <a:t>loop</a:t>
            </a:r>
            <a:r>
              <a:rPr lang="ja-JP" altLang="en-US" dirty="0"/>
              <a:t>指示文</a:t>
            </a:r>
            <a:endParaRPr lang="en-US" altLang="ja-JP" dirty="0"/>
          </a:p>
          <a:p>
            <a:pPr lvl="1"/>
            <a:r>
              <a:rPr lang="en-US" altLang="ja-JP" dirty="0"/>
              <a:t>task</a:t>
            </a:r>
            <a:r>
              <a:rPr lang="ja-JP" altLang="en-US" dirty="0"/>
              <a:t>指示</a:t>
            </a:r>
            <a:r>
              <a:rPr lang="ja-JP" altLang="en-US" dirty="0" smtClean="0"/>
              <a:t>文</a:t>
            </a:r>
            <a:endParaRPr lang="en-US" altLang="ja-JP" dirty="0"/>
          </a:p>
          <a:p>
            <a:pPr marL="0" indent="0">
              <a:buNone/>
            </a:pPr>
            <a:endParaRPr kumimoji="1" lang="ja-JP" altLang="en-US" dirty="0"/>
          </a:p>
        </p:txBody>
      </p:sp>
      <p:sp>
        <p:nvSpPr>
          <p:cNvPr id="7" name="コンテンツ プレースホルダー 6"/>
          <p:cNvSpPr>
            <a:spLocks noGrp="1"/>
          </p:cNvSpPr>
          <p:nvPr>
            <p:ph sz="half" idx="2"/>
          </p:nvPr>
        </p:nvSpPr>
        <p:spPr/>
        <p:txBody>
          <a:bodyPr>
            <a:normAutofit fontScale="92500" lnSpcReduction="10000"/>
          </a:bodyPr>
          <a:lstStyle/>
          <a:p>
            <a:r>
              <a:rPr lang="ja-JP" altLang="en-US" dirty="0" smtClean="0"/>
              <a:t>通信</a:t>
            </a:r>
            <a:r>
              <a:rPr lang="ja-JP" altLang="en-US" dirty="0"/>
              <a:t>・</a:t>
            </a:r>
            <a:r>
              <a:rPr lang="ja-JP" altLang="en-US" dirty="0" smtClean="0"/>
              <a:t>同期</a:t>
            </a:r>
            <a:endParaRPr lang="en-US" altLang="ja-JP" dirty="0" smtClean="0"/>
          </a:p>
          <a:p>
            <a:pPr lvl="1"/>
            <a:r>
              <a:rPr lang="en-US" altLang="ja-JP" dirty="0" smtClean="0"/>
              <a:t>shadow/reflect</a:t>
            </a:r>
            <a:r>
              <a:rPr lang="ja-JP" altLang="en-US" dirty="0" smtClean="0"/>
              <a:t>指示文</a:t>
            </a:r>
            <a:endParaRPr lang="en-US" altLang="ja-JP" dirty="0" smtClean="0"/>
          </a:p>
          <a:p>
            <a:pPr lvl="1"/>
            <a:r>
              <a:rPr lang="en-US" altLang="ja-JP" dirty="0" err="1" smtClean="0"/>
              <a:t>gmove</a:t>
            </a:r>
            <a:r>
              <a:rPr lang="ja-JP" altLang="en-US" dirty="0" smtClean="0"/>
              <a:t>指示文</a:t>
            </a:r>
            <a:endParaRPr lang="en-US" altLang="ja-JP" dirty="0" smtClean="0"/>
          </a:p>
          <a:p>
            <a:pPr lvl="1"/>
            <a:r>
              <a:rPr lang="en-US" altLang="ja-JP" dirty="0" err="1" smtClean="0"/>
              <a:t>bcast</a:t>
            </a:r>
            <a:r>
              <a:rPr lang="ja-JP" altLang="en-US" dirty="0" smtClean="0"/>
              <a:t>指示文</a:t>
            </a:r>
            <a:endParaRPr lang="en-US" altLang="ja-JP" dirty="0" smtClean="0"/>
          </a:p>
          <a:p>
            <a:pPr lvl="1"/>
            <a:r>
              <a:rPr lang="en-US" altLang="ja-JP" dirty="0" smtClean="0"/>
              <a:t>barrier</a:t>
            </a:r>
            <a:r>
              <a:rPr lang="ja-JP" altLang="en-US" dirty="0"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70805798"/>
      </p:ext>
    </p:extLst>
  </p:cSld>
  <p:clrMapOvr>
    <a:masterClrMapping/>
  </p:clrMapOvr>
  <mc:AlternateContent xmlns:mc="http://schemas.openxmlformats.org/markup-compatibility/2006" xmlns:p14="http://schemas.microsoft.com/office/powerpoint/2010/main">
    <mc:Choice Requires="p14">
      <p:transition spd="slow" p14:dur="2000" advTm="21124"/>
    </mc:Choice>
    <mc:Fallback xmlns="">
      <p:transition spd="slow" advTm="21124"/>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XMP</a:t>
            </a:r>
            <a:r>
              <a:rPr lang="ja-JP" altLang="en-US" dirty="0" smtClean="0"/>
              <a:t>のデータマッピング</a:t>
            </a:r>
            <a:r>
              <a:rPr lang="en-US" altLang="ja-JP" dirty="0" smtClean="0"/>
              <a:t/>
            </a:r>
            <a:br>
              <a:rPr lang="en-US" altLang="ja-JP" dirty="0" smtClean="0"/>
            </a:br>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a:t>
            </a:r>
            <a:r>
              <a:rPr lang="ja-JP" altLang="en-US" dirty="0" smtClean="0"/>
              <a:t>処理</a:t>
            </a:r>
            <a:endParaRPr kumimoji="1" lang="ja-JP" altLang="en-US" dirty="0"/>
          </a:p>
        </p:txBody>
      </p:sp>
      <p:sp>
        <p:nvSpPr>
          <p:cNvPr id="45" name="コンテンツ プレースホルダー 44"/>
          <p:cNvSpPr>
            <a:spLocks noGrp="1"/>
          </p:cNvSpPr>
          <p:nvPr>
            <p:ph idx="1"/>
          </p:nvPr>
        </p:nvSpPr>
        <p:spPr>
          <a:xfrm>
            <a:off x="8106995" y="2420208"/>
            <a:ext cx="2789601" cy="1635861"/>
          </a:xfrm>
        </p:spPr>
        <p:txBody>
          <a:bodyPr>
            <a:normAutofit lnSpcReduction="10000"/>
          </a:bodyPr>
          <a:lstStyle/>
          <a:p>
            <a:pPr marL="177800" indent="-177800">
              <a:buFontTx/>
              <a:buChar char="•"/>
            </a:pPr>
            <a:r>
              <a:rPr lang="ja-JP" altLang="en-US" dirty="0">
                <a:latin typeface="+mn-ea"/>
              </a:rPr>
              <a:t>配列はテンプレートに整列され</a:t>
            </a:r>
          </a:p>
          <a:p>
            <a:pPr marL="177800" indent="-177800">
              <a:buFontTx/>
              <a:buChar char="•"/>
            </a:pPr>
            <a:r>
              <a:rPr lang="ja-JP" altLang="en-US" dirty="0">
                <a:latin typeface="+mn-ea"/>
              </a:rPr>
              <a:t>テンプレートはノードに分散</a:t>
            </a:r>
            <a:r>
              <a:rPr lang="ja-JP" altLang="en-US" dirty="0" smtClean="0">
                <a:latin typeface="+mn-ea"/>
              </a:rPr>
              <a:t>される</a:t>
            </a:r>
            <a:endParaRPr lang="ja-JP" altLang="en-US"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Rectangle 8"/>
          <p:cNvSpPr>
            <a:spLocks noChangeArrowheads="1"/>
          </p:cNvSpPr>
          <p:nvPr/>
        </p:nvSpPr>
        <p:spPr bwMode="auto">
          <a:xfrm>
            <a:off x="2769604" y="2573544"/>
            <a:ext cx="368518" cy="360364"/>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0</a:t>
            </a:r>
          </a:p>
        </p:txBody>
      </p:sp>
      <p:sp>
        <p:nvSpPr>
          <p:cNvPr id="8" name="Rectangle 9"/>
          <p:cNvSpPr>
            <a:spLocks noChangeArrowheads="1"/>
          </p:cNvSpPr>
          <p:nvPr/>
        </p:nvSpPr>
        <p:spPr bwMode="auto">
          <a:xfrm>
            <a:off x="2769604" y="2924121"/>
            <a:ext cx="368518" cy="370149"/>
          </a:xfrm>
          <a:prstGeom prst="rect">
            <a:avLst/>
          </a:prstGeom>
          <a:solidFill>
            <a:srgbClr val="FF660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1</a:t>
            </a:r>
          </a:p>
        </p:txBody>
      </p:sp>
      <p:sp>
        <p:nvSpPr>
          <p:cNvPr id="9" name="Rectangle 10"/>
          <p:cNvSpPr>
            <a:spLocks noChangeArrowheads="1"/>
          </p:cNvSpPr>
          <p:nvPr/>
        </p:nvSpPr>
        <p:spPr bwMode="auto">
          <a:xfrm>
            <a:off x="2769604" y="3284311"/>
            <a:ext cx="368517" cy="376670"/>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2</a:t>
            </a:r>
          </a:p>
        </p:txBody>
      </p:sp>
      <p:sp>
        <p:nvSpPr>
          <p:cNvPr id="10" name="Rectangle 11"/>
          <p:cNvSpPr>
            <a:spLocks noChangeArrowheads="1"/>
          </p:cNvSpPr>
          <p:nvPr/>
        </p:nvSpPr>
        <p:spPr bwMode="auto">
          <a:xfrm>
            <a:off x="2769604" y="3649609"/>
            <a:ext cx="368517" cy="370147"/>
          </a:xfrm>
          <a:prstGeom prst="rect">
            <a:avLst/>
          </a:prstGeom>
          <a:solidFill>
            <a:srgbClr val="FFFF66"/>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3</a:t>
            </a:r>
          </a:p>
        </p:txBody>
      </p:sp>
      <p:sp>
        <p:nvSpPr>
          <p:cNvPr id="11" name="Rectangle 12"/>
          <p:cNvSpPr>
            <a:spLocks noChangeArrowheads="1"/>
          </p:cNvSpPr>
          <p:nvPr/>
        </p:nvSpPr>
        <p:spPr bwMode="auto">
          <a:xfrm>
            <a:off x="2769604" y="4008384"/>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4</a:t>
            </a:r>
          </a:p>
        </p:txBody>
      </p:sp>
      <p:sp>
        <p:nvSpPr>
          <p:cNvPr id="12" name="Rectangle 13"/>
          <p:cNvSpPr>
            <a:spLocks noChangeArrowheads="1"/>
          </p:cNvSpPr>
          <p:nvPr/>
        </p:nvSpPr>
        <p:spPr bwMode="auto">
          <a:xfrm>
            <a:off x="2769604" y="4367159"/>
            <a:ext cx="368517" cy="370147"/>
          </a:xfrm>
          <a:prstGeom prst="rect">
            <a:avLst/>
          </a:prstGeom>
          <a:solidFill>
            <a:srgbClr val="00B0F0"/>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5</a:t>
            </a:r>
          </a:p>
        </p:txBody>
      </p:sp>
      <p:sp>
        <p:nvSpPr>
          <p:cNvPr id="13" name="Rectangle 14"/>
          <p:cNvSpPr>
            <a:spLocks noChangeArrowheads="1"/>
          </p:cNvSpPr>
          <p:nvPr/>
        </p:nvSpPr>
        <p:spPr bwMode="auto">
          <a:xfrm>
            <a:off x="2769604" y="4725761"/>
            <a:ext cx="368517" cy="376670"/>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6</a:t>
            </a:r>
          </a:p>
        </p:txBody>
      </p:sp>
      <p:sp>
        <p:nvSpPr>
          <p:cNvPr id="14" name="Rectangle 15"/>
          <p:cNvSpPr>
            <a:spLocks noChangeArrowheads="1"/>
          </p:cNvSpPr>
          <p:nvPr/>
        </p:nvSpPr>
        <p:spPr bwMode="auto">
          <a:xfrm>
            <a:off x="2769604" y="5092862"/>
            <a:ext cx="368517" cy="361995"/>
          </a:xfrm>
          <a:prstGeom prst="rect">
            <a:avLst/>
          </a:prstGeom>
          <a:solidFill>
            <a:srgbClr val="33CC33"/>
          </a:solidFill>
          <a:ln w="19050">
            <a:solidFill>
              <a:schemeClr val="tx1"/>
            </a:solidFill>
            <a:miter lim="800000"/>
            <a:headEnd/>
            <a:tailEnd/>
          </a:ln>
        </p:spPr>
        <p:txBody>
          <a:bodyPr wrap="none" anchor="ctr"/>
          <a:lstStyle/>
          <a:p>
            <a:pPr algn="ctr"/>
            <a:r>
              <a:rPr lang="en-US" altLang="ja-JP" dirty="0">
                <a:latin typeface="Consolas" pitchFamily="49" charset="0"/>
                <a:cs typeface="Consolas" pitchFamily="49" charset="0"/>
              </a:rPr>
              <a:t>7</a:t>
            </a:r>
          </a:p>
        </p:txBody>
      </p:sp>
      <p:sp>
        <p:nvSpPr>
          <p:cNvPr id="15" name="Oval 16"/>
          <p:cNvSpPr>
            <a:spLocks noChangeArrowheads="1"/>
          </p:cNvSpPr>
          <p:nvPr/>
        </p:nvSpPr>
        <p:spPr bwMode="auto">
          <a:xfrm>
            <a:off x="4928562" y="2565390"/>
            <a:ext cx="370148" cy="368517"/>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0</a:t>
            </a:r>
          </a:p>
        </p:txBody>
      </p:sp>
      <p:sp>
        <p:nvSpPr>
          <p:cNvPr id="16" name="Oval 17"/>
          <p:cNvSpPr>
            <a:spLocks noChangeArrowheads="1"/>
          </p:cNvSpPr>
          <p:nvPr/>
        </p:nvSpPr>
        <p:spPr bwMode="auto">
          <a:xfrm>
            <a:off x="4928560" y="2924121"/>
            <a:ext cx="370149" cy="370149"/>
          </a:xfrm>
          <a:prstGeom prst="ellipse">
            <a:avLst/>
          </a:prstGeom>
          <a:solidFill>
            <a:srgbClr val="FF660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1</a:t>
            </a:r>
          </a:p>
        </p:txBody>
      </p:sp>
      <p:sp>
        <p:nvSpPr>
          <p:cNvPr id="17" name="Oval 18"/>
          <p:cNvSpPr>
            <a:spLocks noChangeArrowheads="1"/>
          </p:cNvSpPr>
          <p:nvPr/>
        </p:nvSpPr>
        <p:spPr bwMode="auto">
          <a:xfrm>
            <a:off x="4928562" y="3284484"/>
            <a:ext cx="370148" cy="370147"/>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2</a:t>
            </a:r>
          </a:p>
        </p:txBody>
      </p:sp>
      <p:sp>
        <p:nvSpPr>
          <p:cNvPr id="18" name="Oval 19"/>
          <p:cNvSpPr>
            <a:spLocks noChangeArrowheads="1"/>
          </p:cNvSpPr>
          <p:nvPr/>
        </p:nvSpPr>
        <p:spPr bwMode="auto">
          <a:xfrm>
            <a:off x="4928560" y="3644846"/>
            <a:ext cx="370149" cy="370149"/>
          </a:xfrm>
          <a:prstGeom prst="ellipse">
            <a:avLst/>
          </a:prstGeom>
          <a:solidFill>
            <a:srgbClr val="FFFF66"/>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3</a:t>
            </a:r>
          </a:p>
        </p:txBody>
      </p:sp>
      <p:sp>
        <p:nvSpPr>
          <p:cNvPr id="19" name="Oval 20"/>
          <p:cNvSpPr>
            <a:spLocks noChangeArrowheads="1"/>
          </p:cNvSpPr>
          <p:nvPr/>
        </p:nvSpPr>
        <p:spPr bwMode="auto">
          <a:xfrm>
            <a:off x="4928560" y="4003621"/>
            <a:ext cx="370149" cy="370149"/>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4</a:t>
            </a:r>
          </a:p>
        </p:txBody>
      </p:sp>
      <p:sp>
        <p:nvSpPr>
          <p:cNvPr id="20" name="Oval 21"/>
          <p:cNvSpPr>
            <a:spLocks noChangeArrowheads="1"/>
          </p:cNvSpPr>
          <p:nvPr/>
        </p:nvSpPr>
        <p:spPr bwMode="auto">
          <a:xfrm>
            <a:off x="4928562" y="4363984"/>
            <a:ext cx="370148" cy="370147"/>
          </a:xfrm>
          <a:prstGeom prst="ellipse">
            <a:avLst/>
          </a:prstGeom>
          <a:solidFill>
            <a:srgbClr val="00B0F0"/>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5</a:t>
            </a:r>
          </a:p>
        </p:txBody>
      </p:sp>
      <p:sp>
        <p:nvSpPr>
          <p:cNvPr id="21" name="Oval 22"/>
          <p:cNvSpPr>
            <a:spLocks noChangeArrowheads="1"/>
          </p:cNvSpPr>
          <p:nvPr/>
        </p:nvSpPr>
        <p:spPr bwMode="auto">
          <a:xfrm>
            <a:off x="4928560" y="4724346"/>
            <a:ext cx="370149" cy="370149"/>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6</a:t>
            </a:r>
          </a:p>
        </p:txBody>
      </p:sp>
      <p:sp>
        <p:nvSpPr>
          <p:cNvPr id="22" name="Oval 23"/>
          <p:cNvSpPr>
            <a:spLocks noChangeArrowheads="1"/>
          </p:cNvSpPr>
          <p:nvPr/>
        </p:nvSpPr>
        <p:spPr bwMode="auto">
          <a:xfrm>
            <a:off x="4928562" y="5084709"/>
            <a:ext cx="370148" cy="370147"/>
          </a:xfrm>
          <a:prstGeom prst="ellipse">
            <a:avLst/>
          </a:prstGeom>
          <a:solidFill>
            <a:srgbClr val="33CC33"/>
          </a:solidFill>
          <a:ln w="19050">
            <a:solidFill>
              <a:schemeClr val="tx1"/>
            </a:solidFill>
            <a:round/>
            <a:headEnd/>
            <a:tailEnd/>
          </a:ln>
        </p:spPr>
        <p:txBody>
          <a:bodyPr wrap="none" anchor="ctr"/>
          <a:lstStyle/>
          <a:p>
            <a:pPr algn="ctr"/>
            <a:r>
              <a:rPr lang="en-US" altLang="ja-JP" dirty="0">
                <a:latin typeface="Consolas" pitchFamily="49" charset="0"/>
                <a:cs typeface="Consolas" pitchFamily="49" charset="0"/>
              </a:rPr>
              <a:t>7</a:t>
            </a:r>
          </a:p>
        </p:txBody>
      </p:sp>
      <p:sp>
        <p:nvSpPr>
          <p:cNvPr id="23" name="AutoShape 24"/>
          <p:cNvSpPr>
            <a:spLocks noChangeArrowheads="1"/>
          </p:cNvSpPr>
          <p:nvPr/>
        </p:nvSpPr>
        <p:spPr bwMode="auto">
          <a:xfrm>
            <a:off x="7071560" y="2415021"/>
            <a:ext cx="1035435" cy="591910"/>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1</a:t>
            </a:r>
          </a:p>
        </p:txBody>
      </p:sp>
      <p:sp>
        <p:nvSpPr>
          <p:cNvPr id="24" name="AutoShape 25"/>
          <p:cNvSpPr>
            <a:spLocks noChangeArrowheads="1"/>
          </p:cNvSpPr>
          <p:nvPr/>
        </p:nvSpPr>
        <p:spPr bwMode="auto">
          <a:xfrm>
            <a:off x="7071560" y="3278621"/>
            <a:ext cx="1035435" cy="591910"/>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2</a:t>
            </a:r>
          </a:p>
        </p:txBody>
      </p:sp>
      <p:sp>
        <p:nvSpPr>
          <p:cNvPr id="25" name="AutoShape 26"/>
          <p:cNvSpPr>
            <a:spLocks noChangeArrowheads="1"/>
          </p:cNvSpPr>
          <p:nvPr/>
        </p:nvSpPr>
        <p:spPr bwMode="auto">
          <a:xfrm>
            <a:off x="7071560" y="4142221"/>
            <a:ext cx="1035435" cy="591910"/>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3</a:t>
            </a:r>
          </a:p>
        </p:txBody>
      </p:sp>
      <p:sp>
        <p:nvSpPr>
          <p:cNvPr id="26" name="AutoShape 27"/>
          <p:cNvSpPr>
            <a:spLocks noChangeArrowheads="1"/>
          </p:cNvSpPr>
          <p:nvPr/>
        </p:nvSpPr>
        <p:spPr bwMode="auto">
          <a:xfrm>
            <a:off x="7071560" y="5005821"/>
            <a:ext cx="1035435" cy="591910"/>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a:latin typeface="Consolas" pitchFamily="49" charset="0"/>
                <a:cs typeface="Consolas" pitchFamily="49" charset="0"/>
              </a:rPr>
              <a:t>4</a:t>
            </a:r>
          </a:p>
        </p:txBody>
      </p:sp>
      <p:sp>
        <p:nvSpPr>
          <p:cNvPr id="27" name="Line 28"/>
          <p:cNvSpPr>
            <a:spLocks noChangeShapeType="1"/>
          </p:cNvSpPr>
          <p:nvPr/>
        </p:nvSpPr>
        <p:spPr bwMode="auto">
          <a:xfrm flipV="1">
            <a:off x="5402129" y="2712143"/>
            <a:ext cx="1552341" cy="221763"/>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5402128" y="3581254"/>
            <a:ext cx="1552342" cy="7337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5402131" y="4373375"/>
            <a:ext cx="1552339" cy="75008"/>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5402131" y="5088547"/>
            <a:ext cx="1552339" cy="225024"/>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flipV="1">
            <a:off x="3286437" y="27545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flipV="1">
            <a:off x="3286437" y="3114880"/>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flipV="1">
            <a:off x="3286437" y="34752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flipV="1">
            <a:off x="3286437" y="38340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flipV="1">
            <a:off x="3286437" y="419279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flipV="1">
            <a:off x="3286437" y="455156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flipV="1">
            <a:off x="3286437" y="4910343"/>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flipV="1">
            <a:off x="3286437" y="5269118"/>
            <a:ext cx="1509034" cy="1"/>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2453551" y="5690890"/>
            <a:ext cx="1482208" cy="379361"/>
          </a:xfrm>
          <a:prstGeom prst="rect">
            <a:avLst/>
          </a:prstGeom>
          <a:noFill/>
          <a:ln w="9525">
            <a:noFill/>
            <a:miter lim="800000"/>
            <a:headEnd/>
            <a:tailEnd/>
          </a:ln>
        </p:spPr>
        <p:txBody>
          <a:bodyPr wrap="square">
            <a:spAutoFit/>
          </a:bodyPr>
          <a:lstStyle/>
          <a:p>
            <a:pPr algn="ctr"/>
            <a:r>
              <a:rPr lang="ja-JP" altLang="en-US" dirty="0">
                <a:latin typeface="+mn-ea"/>
              </a:rPr>
              <a:t>配列</a:t>
            </a:r>
            <a:r>
              <a:rPr lang="en-US" altLang="ja-JP" dirty="0">
                <a:latin typeface="+mn-ea"/>
              </a:rPr>
              <a:t>/</a:t>
            </a:r>
            <a:r>
              <a:rPr lang="ja-JP" altLang="en-US" dirty="0">
                <a:latin typeface="+mn-ea"/>
              </a:rPr>
              <a:t>ループ</a:t>
            </a:r>
          </a:p>
        </p:txBody>
      </p:sp>
      <p:sp>
        <p:nvSpPr>
          <p:cNvPr id="40" name="Text Box 41"/>
          <p:cNvSpPr txBox="1">
            <a:spLocks noChangeArrowheads="1"/>
          </p:cNvSpPr>
          <p:nvPr/>
        </p:nvSpPr>
        <p:spPr bwMode="auto">
          <a:xfrm>
            <a:off x="4240448" y="5670670"/>
            <a:ext cx="1734128" cy="663882"/>
          </a:xfrm>
          <a:prstGeom prst="rect">
            <a:avLst/>
          </a:prstGeom>
          <a:noFill/>
          <a:ln w="9525">
            <a:noFill/>
            <a:miter lim="800000"/>
            <a:headEnd/>
            <a:tailEnd/>
          </a:ln>
        </p:spPr>
        <p:txBody>
          <a:bodyPr wrap="square">
            <a:spAutoFit/>
          </a:bodyPr>
          <a:lstStyle/>
          <a:p>
            <a:pPr algn="ctr"/>
            <a:r>
              <a:rPr lang="ja-JP" altLang="en-US">
                <a:latin typeface="+mn-ea"/>
              </a:rPr>
              <a:t>テンプレート</a:t>
            </a:r>
          </a:p>
          <a:p>
            <a:pPr algn="ctr"/>
            <a:r>
              <a:rPr lang="en-US" altLang="ja-JP">
                <a:latin typeface="+mn-ea"/>
              </a:rPr>
              <a:t>(</a:t>
            </a:r>
            <a:r>
              <a:rPr lang="ja-JP" altLang="en-US">
                <a:latin typeface="+mn-ea"/>
              </a:rPr>
              <a:t>仮想的な配列</a:t>
            </a:r>
            <a:r>
              <a:rPr lang="en-US" altLang="ja-JP">
                <a:latin typeface="+mn-ea"/>
              </a:rPr>
              <a:t>)</a:t>
            </a:r>
          </a:p>
        </p:txBody>
      </p:sp>
      <p:sp>
        <p:nvSpPr>
          <p:cNvPr id="41" name="Text Box 42"/>
          <p:cNvSpPr txBox="1">
            <a:spLocks noChangeArrowheads="1"/>
          </p:cNvSpPr>
          <p:nvPr/>
        </p:nvSpPr>
        <p:spPr bwMode="auto">
          <a:xfrm>
            <a:off x="7216361" y="5678190"/>
            <a:ext cx="761026" cy="379361"/>
          </a:xfrm>
          <a:prstGeom prst="rect">
            <a:avLst/>
          </a:prstGeom>
          <a:noFill/>
          <a:ln w="9525">
            <a:noFill/>
            <a:miter lim="800000"/>
            <a:headEnd/>
            <a:tailEnd/>
          </a:ln>
        </p:spPr>
        <p:txBody>
          <a:bodyPr wrap="square">
            <a:spAutoFit/>
          </a:bodyPr>
          <a:lstStyle/>
          <a:p>
            <a:pPr algn="ctr"/>
            <a:r>
              <a:rPr lang="ja-JP" altLang="en-US" dirty="0">
                <a:latin typeface="+mn-ea"/>
              </a:rPr>
              <a:t>ノード</a:t>
            </a:r>
          </a:p>
        </p:txBody>
      </p:sp>
      <p:sp>
        <p:nvSpPr>
          <p:cNvPr id="42" name="Text Box 43"/>
          <p:cNvSpPr txBox="1">
            <a:spLocks noChangeArrowheads="1"/>
          </p:cNvSpPr>
          <p:nvPr/>
        </p:nvSpPr>
        <p:spPr bwMode="auto">
          <a:xfrm>
            <a:off x="3662042" y="3817711"/>
            <a:ext cx="658766" cy="376670"/>
          </a:xfrm>
          <a:prstGeom prst="rect">
            <a:avLst/>
          </a:prstGeom>
          <a:noFill/>
          <a:ln w="9525">
            <a:noFill/>
            <a:miter lim="800000"/>
            <a:headEnd/>
            <a:tailEnd/>
          </a:ln>
        </p:spPr>
        <p:txBody>
          <a:bodyPr wrap="square">
            <a:spAutoFit/>
          </a:bodyPr>
          <a:lstStyle/>
          <a:p>
            <a:pPr algn="ctr"/>
            <a:r>
              <a:rPr lang="ja-JP" altLang="en-US">
                <a:latin typeface="+mn-ea"/>
              </a:rPr>
              <a:t>整列</a:t>
            </a:r>
          </a:p>
        </p:txBody>
      </p:sp>
      <p:sp>
        <p:nvSpPr>
          <p:cNvPr id="43" name="Text Box 44"/>
          <p:cNvSpPr txBox="1">
            <a:spLocks noChangeArrowheads="1"/>
          </p:cNvSpPr>
          <p:nvPr/>
        </p:nvSpPr>
        <p:spPr bwMode="auto">
          <a:xfrm>
            <a:off x="5821042" y="3789136"/>
            <a:ext cx="658766" cy="376670"/>
          </a:xfrm>
          <a:prstGeom prst="rect">
            <a:avLst/>
          </a:prstGeom>
          <a:noFill/>
          <a:ln w="9525">
            <a:noFill/>
            <a:miter lim="800000"/>
            <a:headEnd/>
            <a:tailEnd/>
          </a:ln>
        </p:spPr>
        <p:txBody>
          <a:bodyPr wrap="square">
            <a:spAutoFit/>
          </a:bodyPr>
          <a:lstStyle/>
          <a:p>
            <a:pPr algn="ctr"/>
            <a:r>
              <a:rPr lang="ja-JP" altLang="en-US">
                <a:latin typeface="+mn-ea"/>
              </a:rPr>
              <a:t>分散</a:t>
            </a:r>
          </a:p>
        </p:txBody>
      </p:sp>
    </p:spTree>
    <p:extLst>
      <p:ext uri="{BB962C8B-B14F-4D97-AF65-F5344CB8AC3E}">
        <p14:creationId xmlns:p14="http://schemas.microsoft.com/office/powerpoint/2010/main" val="3775049682"/>
      </p:ext>
    </p:extLst>
  </p:cSld>
  <p:clrMapOvr>
    <a:masterClrMapping/>
  </p:clrMapOvr>
  <mc:AlternateContent xmlns:mc="http://schemas.openxmlformats.org/markup-compatibility/2006" xmlns:p14="http://schemas.microsoft.com/office/powerpoint/2010/main">
    <mc:Choice Requires="p14">
      <p:transition spd="slow" p14:dur="2000" advTm="61430"/>
    </mc:Choice>
    <mc:Fallback xmlns="">
      <p:transition spd="slow" advTm="6143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１</a:t>
            </a:r>
            <a:r>
              <a:rPr lang="ja-JP" altLang="en-US" dirty="0" smtClean="0"/>
              <a:t>）</a:t>
            </a:r>
            <a:r>
              <a:rPr lang="en-US" altLang="ja-JP" dirty="0" smtClean="0"/>
              <a:t/>
            </a:r>
            <a:br>
              <a:rPr lang="en-US" altLang="ja-JP" dirty="0" smtClean="0"/>
            </a:br>
            <a:r>
              <a:rPr lang="en-US" altLang="ja-JP" dirty="0" smtClean="0">
                <a:latin typeface="Consolas" panose="020B0609020204030204" pitchFamily="49" charset="0"/>
                <a:cs typeface="Consolas" panose="020B0609020204030204" pitchFamily="49" charset="0"/>
              </a:rPr>
              <a:t>nodes</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XMP</a:t>
            </a:r>
            <a:r>
              <a:rPr lang="ja-JP" altLang="en-US" dirty="0" smtClean="0"/>
              <a:t>プログラムの実行者である「ノード」のサイズと形状を宣言</a:t>
            </a:r>
            <a:endParaRPr lang="en-US" altLang="ja-JP" dirty="0" smtClean="0"/>
          </a:p>
          <a:p>
            <a:pPr lvl="1"/>
            <a:r>
              <a:rPr lang="ja-JP" altLang="en-US" dirty="0" smtClean="0"/>
              <a:t>データやワークを割り当てる対象</a:t>
            </a:r>
            <a:endParaRPr lang="en-US" altLang="ja-JP" dirty="0" smtClean="0"/>
          </a:p>
          <a:p>
            <a:pPr lvl="1"/>
            <a:r>
              <a:rPr kumimoji="1" lang="ja-JP" altLang="en-US" dirty="0" smtClean="0"/>
              <a:t>プロセッサ（マルチコア可）とローカルメモリから成る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テキスト ボックス 6"/>
          <p:cNvSpPr txBox="1">
            <a:spLocks noChangeArrowheads="1"/>
          </p:cNvSpPr>
          <p:nvPr/>
        </p:nvSpPr>
        <p:spPr bwMode="auto">
          <a:xfrm>
            <a:off x="4209560" y="4191472"/>
            <a:ext cx="4262705"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p(4,4)</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nodes p(4,4)</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680418"/>
      </p:ext>
    </p:extLst>
  </p:cSld>
  <p:clrMapOvr>
    <a:masterClrMapping/>
  </p:clrMapOvr>
  <mc:AlternateContent xmlns:mc="http://schemas.openxmlformats.org/markup-compatibility/2006" xmlns:p14="http://schemas.microsoft.com/office/powerpoint/2010/main">
    <mc:Choice Requires="p14">
      <p:transition spd="slow" p14:dur="2000" advTm="56324"/>
    </mc:Choice>
    <mc:Fallback xmlns="">
      <p:transition spd="slow" advTm="56324"/>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a:t>
            </a:r>
            <a:r>
              <a:rPr kumimoji="1" lang="en-US" altLang="ja-JP" dirty="0" smtClean="0">
                <a:latin typeface="Consolas" charset="0"/>
                <a:ea typeface="Consolas" charset="0"/>
                <a:cs typeface="Consolas" charset="0"/>
              </a:rPr>
              <a:t>nodes</a:t>
            </a:r>
            <a:r>
              <a:rPr kumimoji="1"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a:t>
            </a:r>
            <a:r>
              <a:rPr kumimoji="1" lang="en-US" altLang="ja-JP" dirty="0" smtClean="0">
                <a:latin typeface="Consolas" charset="0"/>
                <a:ea typeface="Consolas" charset="0"/>
                <a:cs typeface="Consolas" charset="0"/>
              </a:rPr>
              <a:t>p</a:t>
            </a:r>
            <a:r>
              <a:rPr kumimoji="1" lang="ja-JP" altLang="en-US" dirty="0" smtClean="0"/>
              <a:t>のサイズは実行時に決まる</a:t>
            </a:r>
          </a:p>
          <a:p>
            <a:pPr lvl="1"/>
            <a:r>
              <a:rPr lang="en-US" altLang="ja-JP" dirty="0" err="1" smtClean="0">
                <a:latin typeface="Consolas" charset="0"/>
                <a:ea typeface="Consolas" charset="0"/>
                <a:cs typeface="Consolas" charset="0"/>
              </a:rPr>
              <a:t>mpiexec</a:t>
            </a:r>
            <a:r>
              <a:rPr lang="en-US" altLang="ja-JP" dirty="0" smtClean="0"/>
              <a:t> </a:t>
            </a:r>
            <a:r>
              <a:rPr lang="ja-JP" altLang="en-US" dirty="0" smtClean="0"/>
              <a:t>コマンドの引数など</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テキスト ボックス 6"/>
          <p:cNvSpPr txBox="1">
            <a:spLocks noChangeArrowheads="1"/>
          </p:cNvSpPr>
          <p:nvPr/>
        </p:nvSpPr>
        <p:spPr bwMode="auto">
          <a:xfrm>
            <a:off x="4209560" y="3548384"/>
            <a:ext cx="4262705" cy="755452"/>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a:p>
            <a:r>
              <a:rPr lang="en-US" altLang="ja-JP" sz="2400" dirty="0">
                <a:latin typeface="Consolas" pitchFamily="49" charset="0"/>
                <a:cs typeface="Consolas" pitchFamily="49" charset="0"/>
              </a:rPr>
              <a:t>#pragma 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8" name="テキスト ボックス 7"/>
          <p:cNvSpPr txBox="1">
            <a:spLocks noChangeArrowheads="1"/>
          </p:cNvSpPr>
          <p:nvPr/>
        </p:nvSpPr>
        <p:spPr bwMode="auto">
          <a:xfrm>
            <a:off x="4209559" y="4484488"/>
            <a:ext cx="4262705" cy="755452"/>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!$xmp nodes p(</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p>
          <a:p>
            <a:r>
              <a:rPr lang="en-US" altLang="ja-JP" sz="2400" dirty="0">
                <a:latin typeface="Consolas" pitchFamily="49" charset="0"/>
                <a:cs typeface="Consolas" pitchFamily="49" charset="0"/>
              </a:rPr>
              <a:t>!$xmp nodes p(4,</a:t>
            </a:r>
            <a:r>
              <a:rPr lang="en-US" altLang="ja-JP" sz="2400" dirty="0">
                <a:solidFill>
                  <a:srgbClr val="FF0000"/>
                </a:solidFill>
                <a:latin typeface="Consolas" pitchFamily="49" charset="0"/>
                <a:cs typeface="Consolas" pitchFamily="49" charset="0"/>
              </a:rPr>
              <a:t>*</a:t>
            </a:r>
            <a:r>
              <a:rPr lang="en-US" altLang="ja-JP" sz="2400" dirty="0">
                <a:latin typeface="Consolas" pitchFamily="49" charset="0"/>
                <a:cs typeface="Consolas" pitchFamily="49" charset="0"/>
              </a:rPr>
              <a:t>)</a:t>
            </a:r>
            <a:endParaRPr lang="ja-JP" altLang="en-US" sz="2400" dirty="0">
              <a:latin typeface="Consolas" pitchFamily="49" charset="0"/>
              <a:cs typeface="Consolas" pitchFamily="49" charset="0"/>
            </a:endParaRPr>
          </a:p>
        </p:txBody>
      </p:sp>
      <p:sp>
        <p:nvSpPr>
          <p:cNvPr id="9" name="テキスト ボックス 8"/>
          <p:cNvSpPr txBox="1"/>
          <p:nvPr/>
        </p:nvSpPr>
        <p:spPr>
          <a:xfrm>
            <a:off x="3633495" y="3557016"/>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633495" y="4493120"/>
            <a:ext cx="564578" cy="335756"/>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p:nvPr/>
        </p:nvSpPr>
        <p:spPr>
          <a:xfrm>
            <a:off x="5015880" y="5713940"/>
            <a:ext cx="3300904" cy="335756"/>
          </a:xfrm>
          <a:prstGeom prst="rect">
            <a:avLst/>
          </a:prstGeom>
          <a:noFill/>
        </p:spPr>
        <p:txBody>
          <a:bodyPr wrap="none" rtlCol="0">
            <a:spAutoFit/>
          </a:bodyPr>
          <a:lstStyle/>
          <a:p>
            <a:r>
              <a:rPr kumimoji="1" lang="ja-JP" altLang="en-US" dirty="0"/>
              <a:t>最後の次元に「</a:t>
            </a:r>
            <a:r>
              <a:rPr kumimoji="1" lang="en-US" altLang="ja-JP" dirty="0">
                <a:latin typeface="Consolas" charset="0"/>
                <a:ea typeface="Consolas" charset="0"/>
                <a:cs typeface="Consolas" charset="0"/>
              </a:rPr>
              <a:t>*</a:t>
            </a:r>
            <a:r>
              <a:rPr kumimoji="1" lang="ja-JP" altLang="en-US" dirty="0"/>
              <a:t>」を指定できる。</a:t>
            </a:r>
          </a:p>
        </p:txBody>
      </p:sp>
      <p:cxnSp>
        <p:nvCxnSpPr>
          <p:cNvPr id="14" name="直線矢印コネクタ 13"/>
          <p:cNvCxnSpPr>
            <a:stCxn id="12" idx="0"/>
          </p:cNvCxnSpPr>
          <p:nvPr/>
        </p:nvCxnSpPr>
        <p:spPr>
          <a:xfrm flipV="1">
            <a:off x="6666332" y="5191666"/>
            <a:ext cx="365772" cy="49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12" idx="0"/>
          </p:cNvCxnSpPr>
          <p:nvPr/>
        </p:nvCxnSpPr>
        <p:spPr>
          <a:xfrm flipV="1">
            <a:off x="6666332" y="4324210"/>
            <a:ext cx="1445892" cy="1323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37604"/>
      </p:ext>
    </p:extLst>
  </p:cSld>
  <p:clrMapOvr>
    <a:masterClrMapping/>
  </p:clrMapOvr>
  <mc:AlternateContent xmlns:mc="http://schemas.openxmlformats.org/markup-compatibility/2006" xmlns:p14="http://schemas.microsoft.com/office/powerpoint/2010/main">
    <mc:Choice Requires="p14">
      <p:transition spd="slow" p14:dur="2000" advTm="98011"/>
    </mc:Choice>
    <mc:Fallback xmlns="">
      <p:transition spd="slow" advTm="98011"/>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データマッピング指示文（２）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template</a:t>
            </a:r>
            <a:r>
              <a:rPr lang="ja-JP" altLang="en-US" dirty="0" smtClean="0"/>
              <a:t>指示文</a:t>
            </a:r>
            <a:endParaRPr kumimoji="1" lang="ja-JP" altLang="en-US" dirty="0"/>
          </a:p>
        </p:txBody>
      </p:sp>
      <p:sp>
        <p:nvSpPr>
          <p:cNvPr id="12" name="コンテンツ プレースホルダー 11"/>
          <p:cNvSpPr>
            <a:spLocks noGrp="1"/>
          </p:cNvSpPr>
          <p:nvPr>
            <p:ph idx="1"/>
          </p:nvPr>
        </p:nvSpPr>
        <p:spPr/>
        <p:txBody>
          <a:bodyPr/>
          <a:lstStyle/>
          <a:p>
            <a:r>
              <a:rPr lang="en-US" altLang="ja-JP" dirty="0"/>
              <a:t>XMP</a:t>
            </a:r>
            <a:r>
              <a:rPr lang="ja-JP" altLang="en-US" dirty="0"/>
              <a:t>プログラムの並列処理の基準である「テンプレート」のサイズと形状を</a:t>
            </a:r>
            <a:r>
              <a:rPr lang="ja-JP" altLang="en-US" dirty="0" smtClean="0"/>
              <a:t>宣言</a:t>
            </a:r>
            <a:endParaRPr lang="en-US" altLang="ja-JP" dirty="0"/>
          </a:p>
          <a:p>
            <a:pPr lvl="1"/>
            <a:r>
              <a:rPr lang="ja-JP" altLang="en-US" dirty="0"/>
              <a:t>データやワークの整列の</a:t>
            </a:r>
            <a:r>
              <a:rPr lang="ja-JP" altLang="en-US" dirty="0" smtClean="0"/>
              <a:t>対象</a:t>
            </a:r>
            <a:endParaRPr lang="en-US" altLang="ja-JP"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テキスト ボックス 7"/>
          <p:cNvSpPr txBox="1">
            <a:spLocks noChangeArrowheads="1"/>
          </p:cNvSpPr>
          <p:nvPr/>
        </p:nvSpPr>
        <p:spPr bwMode="auto">
          <a:xfrm>
            <a:off x="4209560" y="4191472"/>
            <a:ext cx="5112297" cy="461665"/>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itchFamily="49" charset="0"/>
                <a:cs typeface="Consolas" pitchFamily="49" charset="0"/>
              </a:rPr>
              <a:t>#pragma </a:t>
            </a:r>
            <a:r>
              <a:rPr lang="en-US" altLang="ja-JP" sz="2400" dirty="0" err="1">
                <a:latin typeface="Consolas" pitchFamily="49" charset="0"/>
                <a:cs typeface="Consolas" pitchFamily="49" charset="0"/>
              </a:rPr>
              <a:t>xmp</a:t>
            </a:r>
            <a:r>
              <a:rPr lang="ja-JP" altLang="en-US" sz="2400" dirty="0">
                <a:latin typeface="Consolas" pitchFamily="49" charset="0"/>
                <a:cs typeface="Consolas" pitchFamily="49" charset="0"/>
              </a:rPr>
              <a:t> </a:t>
            </a:r>
            <a:r>
              <a:rPr lang="en-US" altLang="ja-JP" sz="2400" dirty="0">
                <a:latin typeface="Consolas" pitchFamily="49" charset="0"/>
                <a:cs typeface="Consolas" pitchFamily="49" charset="0"/>
              </a:rPr>
              <a:t>template t(64,64)</a:t>
            </a:r>
            <a:endParaRPr lang="ja-JP" altLang="en-US" sz="24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4209559" y="4911552"/>
            <a:ext cx="4248472" cy="461665"/>
          </a:xfrm>
          <a:prstGeom prst="rect">
            <a:avLst/>
          </a:prstGeom>
          <a:solidFill>
            <a:schemeClr val="bg1"/>
          </a:solidFill>
          <a:ln w="9525">
            <a:solidFill>
              <a:schemeClr val="tx1"/>
            </a:solidFill>
            <a:miter lim="800000"/>
            <a:headEnd/>
            <a:tailEnd/>
          </a:ln>
        </p:spPr>
        <p:txBody>
          <a:bodyPr wrap="square">
            <a:spAutoFit/>
          </a:bodyPr>
          <a:lstStyle/>
          <a:p>
            <a:r>
              <a:rPr lang="en-US" altLang="ja-JP" sz="2400" dirty="0">
                <a:latin typeface="Consolas" pitchFamily="49" charset="0"/>
                <a:cs typeface="Consolas" pitchFamily="49" charset="0"/>
              </a:rPr>
              <a:t>!$</a:t>
            </a:r>
            <a:r>
              <a:rPr lang="en-US" altLang="ja-JP" sz="2400" dirty="0" err="1">
                <a:latin typeface="Consolas" pitchFamily="49" charset="0"/>
                <a:cs typeface="Consolas" pitchFamily="49" charset="0"/>
              </a:rPr>
              <a:t>xmp</a:t>
            </a:r>
            <a:r>
              <a:rPr lang="en-US" altLang="ja-JP" sz="2400" dirty="0">
                <a:latin typeface="Consolas" pitchFamily="49" charset="0"/>
                <a:cs typeface="Consolas" pitchFamily="49" charset="0"/>
              </a:rPr>
              <a:t> template t(64,64)</a:t>
            </a:r>
            <a:endParaRPr lang="ja-JP" altLang="en-US" sz="2400" dirty="0">
              <a:latin typeface="Consolas" pitchFamily="49" charset="0"/>
              <a:cs typeface="Consolas" pitchFamily="49" charset="0"/>
            </a:endParaRPr>
          </a:p>
        </p:txBody>
      </p:sp>
      <p:sp>
        <p:nvSpPr>
          <p:cNvPr id="10" name="テキスト ボックス 9"/>
          <p:cNvSpPr txBox="1"/>
          <p:nvPr/>
        </p:nvSpPr>
        <p:spPr>
          <a:xfrm>
            <a:off x="3633495" y="422108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633495" y="49411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71975955"/>
      </p:ext>
    </p:extLst>
  </p:cSld>
  <p:clrMapOvr>
    <a:masterClrMapping/>
  </p:clrMapOvr>
  <mc:AlternateContent xmlns:mc="http://schemas.openxmlformats.org/markup-compatibility/2006" xmlns:p14="http://schemas.microsoft.com/office/powerpoint/2010/main">
    <mc:Choice Requires="p14">
      <p:transition spd="slow" p14:dur="2000" advTm="66704"/>
    </mc:Choice>
    <mc:Fallback xmlns="">
      <p:transition spd="slow" advTm="66704"/>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データマッピング指示文</a:t>
            </a:r>
            <a:r>
              <a:rPr lang="ja-JP" altLang="en-US" dirty="0" smtClean="0"/>
              <a:t>（</a:t>
            </a:r>
            <a:r>
              <a:rPr lang="en-US" altLang="ja-JP" dirty="0" smtClean="0"/>
              <a:t>3</a:t>
            </a:r>
            <a:r>
              <a:rPr lang="ja-JP" altLang="en-US" dirty="0" smtClean="0"/>
              <a:t>）</a:t>
            </a:r>
            <a:r>
              <a:rPr lang="en-US" altLang="ja-JP" dirty="0"/>
              <a:t/>
            </a:r>
            <a:br>
              <a:rPr lang="en-US" altLang="ja-JP" dirty="0"/>
            </a:br>
            <a:r>
              <a:rPr lang="en-US" altLang="ja-JP" dirty="0" smtClean="0">
                <a:latin typeface="Consolas" panose="020B0609020204030204" pitchFamily="49" charset="0"/>
                <a:cs typeface="Consolas" panose="020B0609020204030204" pitchFamily="49" charset="0"/>
              </a:rPr>
              <a:t>distribute</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pPr marL="342900" lvl="1" indent="-342900"/>
            <a:r>
              <a:rPr lang="ja-JP" altLang="en-US" sz="2200" kern="0" dirty="0">
                <a:latin typeface="+mn-ea"/>
              </a:rPr>
              <a:t>ノード集合</a:t>
            </a:r>
            <a:r>
              <a:rPr lang="en-US" altLang="ja-JP" sz="2200" kern="0" dirty="0">
                <a:latin typeface="Consolas" pitchFamily="49" charset="0"/>
                <a:cs typeface="Consolas" pitchFamily="49" charset="0"/>
              </a:rPr>
              <a:t>p</a:t>
            </a:r>
            <a:r>
              <a:rPr lang="ja-JP" altLang="en-US" sz="2200" kern="0" dirty="0">
                <a:latin typeface="+mn-ea"/>
              </a:rPr>
              <a:t>に、テンプレート</a:t>
            </a:r>
            <a:r>
              <a:rPr lang="en-US" altLang="ja-JP" sz="2200" kern="0" dirty="0">
                <a:latin typeface="Consolas" pitchFamily="49" charset="0"/>
                <a:cs typeface="Consolas" pitchFamily="49" charset="0"/>
              </a:rPr>
              <a:t>t</a:t>
            </a:r>
            <a:r>
              <a:rPr lang="ja-JP" altLang="en-US" sz="2200" kern="0" dirty="0">
                <a:latin typeface="+mn-ea"/>
              </a:rPr>
              <a:t>を</a:t>
            </a:r>
            <a:r>
              <a:rPr lang="ja-JP" altLang="en-US" sz="2200" kern="0" dirty="0" smtClean="0">
                <a:latin typeface="+mn-ea"/>
              </a:rPr>
              <a:t>分散</a:t>
            </a:r>
            <a:endParaRPr lang="en-US" altLang="ja-JP" sz="2200" kern="0" dirty="0" smtClean="0">
              <a:latin typeface="+mn-ea"/>
            </a:endParaRPr>
          </a:p>
          <a:p>
            <a:pPr marL="0" lvl="1" indent="0">
              <a:buNone/>
            </a:pPr>
            <a:endParaRPr lang="en-US" altLang="ja-JP" sz="2800" kern="0" dirty="0" smtClean="0">
              <a:latin typeface="+mn-ea"/>
            </a:endParaRPr>
          </a:p>
          <a:p>
            <a:pPr marL="342900" lvl="1" indent="-342900"/>
            <a:endParaRPr lang="en-US" altLang="ja-JP" sz="2800" kern="0" dirty="0">
              <a:latin typeface="+mn-ea"/>
            </a:endParaRPr>
          </a:p>
          <a:p>
            <a:pPr marL="342900" lvl="1" indent="-342900"/>
            <a:r>
              <a:rPr lang="ja-JP" altLang="en-US" sz="2200" kern="0" dirty="0" smtClean="0">
                <a:latin typeface="+mn-ea"/>
              </a:rPr>
              <a:t>分散</a:t>
            </a:r>
            <a:r>
              <a:rPr lang="ja-JP" altLang="en-US" sz="2200" kern="0" dirty="0">
                <a:latin typeface="+mn-ea"/>
              </a:rPr>
              <a:t>形式として、ブロック、サイクリック、ブロックサイクリック、不均等ブロックを指定</a:t>
            </a:r>
            <a:r>
              <a:rPr lang="ja-JP" altLang="en-US" sz="2200" kern="0" dirty="0" smtClean="0">
                <a:latin typeface="+mn-ea"/>
              </a:rPr>
              <a:t>できる</a:t>
            </a:r>
            <a:endParaRPr lang="ja-JP" altLang="en-US" sz="2200" kern="0" dirty="0">
              <a:latin typeface="+mn-ea"/>
            </a:endParaRPr>
          </a:p>
          <a:p>
            <a:pPr marL="0" lvl="1" indent="0">
              <a:buNone/>
            </a:pPr>
            <a:endParaRPr lang="en-US" altLang="ja-JP" sz="2800" kern="0" dirty="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テキスト ボックス 7"/>
          <p:cNvSpPr txBox="1">
            <a:spLocks noChangeArrowheads="1"/>
          </p:cNvSpPr>
          <p:nvPr/>
        </p:nvSpPr>
        <p:spPr bwMode="auto">
          <a:xfrm>
            <a:off x="3935760" y="3140968"/>
            <a:ext cx="5545108"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8" name="テキスト ボックス 7"/>
          <p:cNvSpPr txBox="1">
            <a:spLocks noChangeArrowheads="1"/>
          </p:cNvSpPr>
          <p:nvPr/>
        </p:nvSpPr>
        <p:spPr bwMode="auto">
          <a:xfrm>
            <a:off x="3935760" y="3861048"/>
            <a:ext cx="5544616"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en-US" altLang="ja-JP" sz="2000" dirty="0">
                <a:latin typeface="Consolas" pitchFamily="49" charset="0"/>
                <a:cs typeface="Consolas" pitchFamily="49" charset="0"/>
              </a:rPr>
              <a:t> distribute t(</a:t>
            </a:r>
            <a:r>
              <a:rPr lang="en-US" altLang="ja-JP" sz="2000" dirty="0">
                <a:solidFill>
                  <a:srgbClr val="FF0000"/>
                </a:solidFill>
                <a:latin typeface="Consolas" pitchFamily="49" charset="0"/>
                <a:cs typeface="Consolas" pitchFamily="49" charset="0"/>
              </a:rPr>
              <a:t>block</a:t>
            </a:r>
            <a:r>
              <a:rPr lang="en-US" altLang="ja-JP" sz="2000" dirty="0">
                <a:latin typeface="Consolas" pitchFamily="49" charset="0"/>
                <a:cs typeface="Consolas" pitchFamily="49" charset="0"/>
              </a:rPr>
              <a:t>) onto p</a:t>
            </a:r>
          </a:p>
        </p:txBody>
      </p:sp>
      <p:sp>
        <p:nvSpPr>
          <p:cNvPr id="9" name="テキスト ボックス 8"/>
          <p:cNvSpPr txBox="1"/>
          <p:nvPr/>
        </p:nvSpPr>
        <p:spPr>
          <a:xfrm>
            <a:off x="3359696" y="31409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359696" y="386104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94440082"/>
      </p:ext>
    </p:extLst>
  </p:cSld>
  <p:clrMapOvr>
    <a:masterClrMapping/>
  </p:clrMapOvr>
  <mc:AlternateContent xmlns:mc="http://schemas.openxmlformats.org/markup-compatibility/2006" xmlns:p14="http://schemas.microsoft.com/office/powerpoint/2010/main">
    <mc:Choice Requires="p14">
      <p:transition spd="slow" p14:dur="2000" advTm="53685"/>
    </mc:Choice>
    <mc:Fallback xmlns="">
      <p:transition spd="slow" advTm="53685"/>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smtClean="0"/>
              <a:t>並列プログラミング言語</a:t>
            </a:r>
            <a:r>
              <a:rPr lang="en-US" altLang="ja-JP" dirty="0" err="1" smtClean="0"/>
              <a:t>XcalableMP</a:t>
            </a:r>
            <a:r>
              <a:rPr lang="en-US" altLang="ja-JP" dirty="0" smtClean="0"/>
              <a:t>(XMP)</a:t>
            </a:r>
            <a:r>
              <a:rPr lang="ja-JP" altLang="en-US" dirty="0" smtClean="0"/>
              <a:t> </a:t>
            </a:r>
            <a:endParaRPr lang="en-US" altLang="ja-JP" dirty="0" smtClean="0"/>
          </a:p>
          <a:p>
            <a:r>
              <a:rPr kumimoji="1" lang="en-US" altLang="ja-JP" dirty="0" smtClean="0"/>
              <a:t>XMP</a:t>
            </a:r>
            <a:r>
              <a:rPr kumimoji="1" lang="ja-JP" altLang="en-US" dirty="0" smtClean="0"/>
              <a:t>のキホンのキ</a:t>
            </a:r>
            <a:endParaRPr kumimoji="1" lang="en-US" altLang="ja-JP" dirty="0" smtClean="0"/>
          </a:p>
          <a:p>
            <a:r>
              <a:rPr lang="en-US" altLang="ja-JP" dirty="0" smtClean="0"/>
              <a:t>XMP</a:t>
            </a:r>
            <a:r>
              <a:rPr lang="ja-JP" altLang="en-US" dirty="0" smtClean="0"/>
              <a:t>の文法解説</a:t>
            </a:r>
            <a:endParaRPr lang="en-US" altLang="ja-JP" dirty="0" smtClean="0"/>
          </a:p>
          <a:p>
            <a:r>
              <a:rPr kumimoji="1" lang="ja-JP" altLang="en-US" dirty="0" smtClean="0"/>
              <a:t>まとめ</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13873254"/>
      </p:ext>
    </p:extLst>
  </p:cSld>
  <p:clrMapOvr>
    <a:masterClrMapping/>
  </p:clrMapOvr>
  <mc:AlternateContent xmlns:mc="http://schemas.openxmlformats.org/markup-compatibility/2006" xmlns:p14="http://schemas.microsoft.com/office/powerpoint/2010/main">
    <mc:Choice Requires="p14">
      <p:transition spd="slow" p14:dur="2000" advTm="12179"/>
    </mc:Choice>
    <mc:Fallback xmlns="">
      <p:transition spd="slow" advTm="12179"/>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dirty="0">
                <a:sym typeface="Helvetica Neue Light" charset="0"/>
              </a:rPr>
              <a:t>データマッピングの例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Rectangle 2"/>
          <p:cNvSpPr>
            <a:spLocks/>
          </p:cNvSpPr>
          <p:nvPr/>
        </p:nvSpPr>
        <p:spPr bwMode="auto">
          <a:xfrm>
            <a:off x="1991544" y="2824542"/>
            <a:ext cx="4032448" cy="981583"/>
          </a:xfrm>
          <a:prstGeom prst="rect">
            <a:avLst/>
          </a:prstGeom>
          <a:solidFill>
            <a:schemeClr val="bg1"/>
          </a:solidFill>
          <a:ln w="12700">
            <a:solidFill>
              <a:srgbClr val="140041"/>
            </a:solidFill>
            <a:miter lim="800000"/>
            <a:headEnd/>
            <a:tailEnd/>
          </a:ln>
        </p:spPr>
        <p:txBody>
          <a:bodyPr wrap="square" lIns="89297" tIns="89297" rIns="89297" bIns="89297" anchor="ctr">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block</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8" name="Rectangle 3"/>
          <p:cNvSpPr>
            <a:spLocks/>
          </p:cNvSpPr>
          <p:nvPr/>
        </p:nvSpPr>
        <p:spPr bwMode="auto">
          <a:xfrm>
            <a:off x="2048621" y="2428336"/>
            <a:ext cx="21111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1: </a:t>
            </a:r>
            <a:r>
              <a:rPr kumimoji="0" lang="ja-JP" altLang="en-US" sz="2250" dirty="0">
                <a:solidFill>
                  <a:schemeClr val="tx1"/>
                </a:solidFill>
                <a:latin typeface="+mn-ea"/>
                <a:ea typeface="+mn-ea"/>
              </a:rPr>
              <a:t>ブロック分散</a:t>
            </a:r>
            <a:endParaRPr kumimoji="0" lang="en-US" altLang="ja-JP" sz="2250" dirty="0">
              <a:solidFill>
                <a:schemeClr val="tx1"/>
              </a:solidFill>
              <a:latin typeface="+mn-ea"/>
              <a:ea typeface="+mn-ea"/>
            </a:endParaRPr>
          </a:p>
        </p:txBody>
      </p:sp>
      <p:graphicFrame>
        <p:nvGraphicFramePr>
          <p:cNvPr id="9" name="Group 4"/>
          <p:cNvGraphicFramePr>
            <a:graphicFrameLocks noGrp="1"/>
          </p:cNvGraphicFramePr>
          <p:nvPr>
            <p:extLst>
              <p:ext uri="{D42A27DB-BD31-4B8C-83A1-F6EECF244321}">
                <p14:modId xmlns:p14="http://schemas.microsoft.com/office/powerpoint/2010/main" val="2192256813"/>
              </p:ext>
            </p:extLst>
          </p:nvPr>
        </p:nvGraphicFramePr>
        <p:xfrm>
          <a:off x="2578078" y="4130993"/>
          <a:ext cx="2804777" cy="1992717"/>
        </p:xfrm>
        <a:graphic>
          <a:graphicData uri="http://schemas.openxmlformats.org/drawingml/2006/table">
            <a:tbl>
              <a:tblPr/>
              <a:tblGrid>
                <a:gridCol w="815884"/>
                <a:gridCol w="1988893"/>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0, 1, 2, 3, 4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5, 6, 7, 8, 9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10, 11, 12, 13, 14</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15, 16, 17, 18, 19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42"/>
          <p:cNvSpPr>
            <a:spLocks/>
          </p:cNvSpPr>
          <p:nvPr/>
        </p:nvSpPr>
        <p:spPr bwMode="auto">
          <a:xfrm>
            <a:off x="6168008" y="2824541"/>
            <a:ext cx="4032448" cy="1008112"/>
          </a:xfrm>
          <a:prstGeom prst="rect">
            <a:avLst/>
          </a:prstGeom>
          <a:solidFill>
            <a:schemeClr val="bg1"/>
          </a:solidFill>
          <a:ln w="12700">
            <a:solidFill>
              <a:schemeClr val="tx1"/>
            </a:solidFill>
            <a:miter lim="800000"/>
            <a:headEnd/>
            <a:tailEnd/>
          </a:ln>
        </p:spPr>
        <p:txBody>
          <a:bodyPr lIns="89297" tIns="89297" rIns="89297" bIns="89297" anchor="ct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nodes p(4)</a:t>
            </a:r>
          </a:p>
          <a:p>
            <a:pPr algn="l">
              <a:lnSpc>
                <a:spcPct val="120000"/>
              </a:lnSpc>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template t(0:19)</a:t>
            </a:r>
          </a:p>
          <a:p>
            <a:pPr>
              <a:lnSpc>
                <a:spcPct val="120000"/>
              </a:lnSpc>
              <a:spcBef>
                <a:spcPts val="211"/>
              </a:spcBef>
            </a:pP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4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distribute t(</a:t>
            </a:r>
            <a:r>
              <a:rPr kumimoji="0" lang="en-US" altLang="ja-JP" sz="14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cyclic</a:t>
            </a:r>
            <a:r>
              <a:rPr kumimoji="0" lang="en-US" altLang="ja-JP" sz="14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onto p</a:t>
            </a:r>
          </a:p>
        </p:txBody>
      </p:sp>
      <p:sp>
        <p:nvSpPr>
          <p:cNvPr id="11" name="Rectangle 43"/>
          <p:cNvSpPr>
            <a:spLocks/>
          </p:cNvSpPr>
          <p:nvPr/>
        </p:nvSpPr>
        <p:spPr bwMode="auto">
          <a:xfrm>
            <a:off x="6372822" y="2428336"/>
            <a:ext cx="250389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lgn="l"/>
            <a:r>
              <a:rPr kumimoji="0" lang="ja-JP" altLang="en-US" sz="2250" dirty="0">
                <a:solidFill>
                  <a:schemeClr val="tx1"/>
                </a:solidFill>
                <a:latin typeface="+mn-ea"/>
                <a:ea typeface="+mn-ea"/>
              </a:rPr>
              <a:t>例</a:t>
            </a:r>
            <a:r>
              <a:rPr kumimoji="0" lang="en-US" altLang="ja-JP" sz="2250" dirty="0">
                <a:solidFill>
                  <a:schemeClr val="tx1"/>
                </a:solidFill>
                <a:latin typeface="+mn-ea"/>
                <a:ea typeface="+mn-ea"/>
              </a:rPr>
              <a:t>2: </a:t>
            </a:r>
            <a:r>
              <a:rPr kumimoji="0" lang="ja-JP" altLang="en-US" sz="2250" dirty="0">
                <a:solidFill>
                  <a:schemeClr val="tx1"/>
                </a:solidFill>
                <a:latin typeface="+mn-ea"/>
                <a:ea typeface="+mn-ea"/>
              </a:rPr>
              <a:t>サイクリック分散</a:t>
            </a:r>
            <a:endParaRPr kumimoji="0" lang="en-US" altLang="ja-JP" sz="2250" dirty="0">
              <a:solidFill>
                <a:schemeClr val="tx1"/>
              </a:solidFill>
              <a:latin typeface="+mn-ea"/>
              <a:ea typeface="+mn-ea"/>
            </a:endParaRPr>
          </a:p>
        </p:txBody>
      </p:sp>
      <p:graphicFrame>
        <p:nvGraphicFramePr>
          <p:cNvPr id="12" name="Group 44"/>
          <p:cNvGraphicFramePr>
            <a:graphicFrameLocks noGrp="1"/>
          </p:cNvGraphicFramePr>
          <p:nvPr>
            <p:extLst>
              <p:ext uri="{D42A27DB-BD31-4B8C-83A1-F6EECF244321}">
                <p14:modId xmlns:p14="http://schemas.microsoft.com/office/powerpoint/2010/main" val="818340047"/>
              </p:ext>
            </p:extLst>
          </p:nvPr>
        </p:nvGraphicFramePr>
        <p:xfrm>
          <a:off x="6827680" y="4113179"/>
          <a:ext cx="2803846" cy="1992717"/>
        </p:xfrm>
        <a:graphic>
          <a:graphicData uri="http://schemas.openxmlformats.org/drawingml/2006/table">
            <a:tbl>
              <a:tblPr/>
              <a:tblGrid>
                <a:gridCol w="815885"/>
                <a:gridCol w="1987961"/>
              </a:tblGrid>
              <a:tr h="393453">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ノード</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ja-JP" altLang="en-US" sz="1200" b="0" i="0" u="none" strike="noStrike" cap="none" normalizeH="0" baseline="0" dirty="0" smtClean="0">
                          <a:ln>
                            <a:noFill/>
                          </a:ln>
                          <a:solidFill>
                            <a:schemeClr val="bg1"/>
                          </a:solidFill>
                          <a:effectLst/>
                          <a:latin typeface="+mn-ea"/>
                          <a:ea typeface="+mn-ea"/>
                          <a:cs typeface="Arial" charset="0"/>
                          <a:sym typeface="Arial" charset="0"/>
                        </a:rPr>
                        <a:t>インデックス</a:t>
                      </a:r>
                      <a:endParaRPr kumimoji="0" lang="en-US" altLang="ja-JP" sz="1200" b="0" i="0" u="none" strike="noStrike" cap="none" normalizeH="0" baseline="0" dirty="0">
                        <a:ln>
                          <a:noFill/>
                        </a:ln>
                        <a:solidFill>
                          <a:schemeClr val="bg1"/>
                        </a:solidFill>
                        <a:effectLst/>
                        <a:latin typeface="+mn-ea"/>
                        <a:ea typeface="+mn-ea"/>
                        <a:cs typeface="Arial" charset="0"/>
                        <a:sym typeface="Arial" charset="0"/>
                      </a:endParaRPr>
                    </a:p>
                  </a:txBody>
                  <a:tcPr marL="29838" marR="29838" marT="90219"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p(1)</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0, 4, 8, 12, 16</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p(2)</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1, 5, 9, 13, 17</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p(3)</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2, 6, 10, 14, 18</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99816">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p(4)</a:t>
                      </a:r>
                    </a:p>
                  </a:txBody>
                  <a:tcPr marL="29838" marR="29838" marT="29835" marB="2983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Pct val="97000"/>
                        <a:buFontTx/>
                        <a:buNone/>
                        <a:tabLst/>
                      </a:pPr>
                      <a:r>
                        <a:rPr kumimoji="0" lang="en-US" altLang="ja-JP" sz="1200" b="0" i="0" u="none" strike="noStrike" cap="none" normalizeH="0" baseline="0" dirty="0">
                          <a:ln>
                            <a:noFill/>
                          </a:ln>
                          <a:solidFill>
                            <a:schemeClr val="tx1"/>
                          </a:solidFill>
                          <a:effectLst/>
                          <a:latin typeface="Consolas" panose="020B0609020204030204" pitchFamily="49" charset="0"/>
                          <a:ea typeface="ヒラギノ角ゴ ProN W3" charset="0"/>
                          <a:cs typeface="Consolas" panose="020B0609020204030204" pitchFamily="49" charset="0"/>
                          <a:sym typeface="Arial" charset="0"/>
                        </a:rPr>
                        <a:t>3, 7, 11, 15, 19</a:t>
                      </a:r>
                    </a:p>
                  </a:txBody>
                  <a:tcPr marL="74595" marR="74595" marT="74588" marB="74588"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AutoShape 82"/>
          <p:cNvSpPr>
            <a:spLocks/>
          </p:cNvSpPr>
          <p:nvPr/>
        </p:nvSpPr>
        <p:spPr bwMode="auto">
          <a:xfrm rot="5400000">
            <a:off x="3830415" y="3526489"/>
            <a:ext cx="280638"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
        <p:nvSpPr>
          <p:cNvPr id="14" name="AutoShape 83"/>
          <p:cNvSpPr>
            <a:spLocks/>
          </p:cNvSpPr>
          <p:nvPr/>
        </p:nvSpPr>
        <p:spPr bwMode="auto">
          <a:xfrm rot="5400000">
            <a:off x="8090295" y="3526487"/>
            <a:ext cx="280639" cy="892969"/>
          </a:xfrm>
          <a:prstGeom prst="rightArrow">
            <a:avLst>
              <a:gd name="adj1" fmla="val 46861"/>
              <a:gd name="adj2" fmla="val 55810"/>
            </a:avLst>
          </a:prstGeom>
          <a:solidFill>
            <a:srgbClr val="FF0000"/>
          </a:solidFill>
          <a:ln w="19050">
            <a:noFill/>
            <a:miter lim="800000"/>
            <a:headEnd/>
            <a:tailEnd/>
          </a:ln>
        </p:spPr>
        <p:txBody>
          <a:bodyPr lIns="0" tIns="0" rIns="0" bIns="0"/>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endParaRPr kumimoji="0" lang="ja-JP" altLang="en-US" sz="2953"/>
          </a:p>
        </p:txBody>
      </p:sp>
    </p:spTree>
    <p:extLst>
      <p:ext uri="{BB962C8B-B14F-4D97-AF65-F5344CB8AC3E}">
        <p14:creationId xmlns:p14="http://schemas.microsoft.com/office/powerpoint/2010/main" val="1485563955"/>
      </p:ext>
    </p:extLst>
  </p:cSld>
  <p:clrMapOvr>
    <a:masterClrMapping/>
  </p:clrMapOvr>
  <mc:AlternateContent xmlns:mc="http://schemas.openxmlformats.org/markup-compatibility/2006" xmlns:p14="http://schemas.microsoft.com/office/powerpoint/2010/main">
    <mc:Choice Requires="p14">
      <p:transition spd="slow" p14:dur="2000" advTm="75952"/>
    </mc:Choice>
    <mc:Fallback xmlns="">
      <p:transition spd="slow" advTm="75952"/>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多次元テンプレートの分散</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正方形/長方形 6"/>
          <p:cNvSpPr/>
          <p:nvPr/>
        </p:nvSpPr>
        <p:spPr>
          <a:xfrm>
            <a:off x="5519936" y="3093356"/>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1100" dirty="0">
                <a:solidFill>
                  <a:schemeClr val="tx1"/>
                </a:solidFill>
                <a:latin typeface="Consolas" panose="020B0609020204030204" pitchFamily="49" charset="0"/>
                <a:cs typeface="Consolas" panose="020B0609020204030204" pitchFamily="49" charset="0"/>
              </a:rPr>
              <a:t>p2(1,1)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5519936" y="3669420"/>
            <a:ext cx="576064" cy="576064"/>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p2(2,1)</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096000" y="3093356"/>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p2(1,2)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6096000" y="3669420"/>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100" dirty="0">
                <a:solidFill>
                  <a:schemeClr val="tx1"/>
                </a:solidFill>
                <a:latin typeface="Consolas" panose="020B0609020204030204" pitchFamily="49" charset="0"/>
                <a:cs typeface="Consolas" panose="020B0609020204030204" pitchFamily="49" charset="0"/>
              </a:rPr>
              <a:t>p2(2,2)</a:t>
            </a: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5709945" y="5100734"/>
            <a:ext cx="868989" cy="216355"/>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p1(1)</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5709945" y="5293762"/>
            <a:ext cx="868989" cy="21635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p1(2)</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5709945" y="5492728"/>
            <a:ext cx="868989" cy="21635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p1(3)</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5709945" y="5685759"/>
            <a:ext cx="868989" cy="216355"/>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Consolas" panose="020B0609020204030204" pitchFamily="49" charset="0"/>
                <a:cs typeface="Consolas" panose="020B0609020204030204" pitchFamily="49" charset="0"/>
              </a:rPr>
              <a:t>p1(4)</a:t>
            </a:r>
            <a:endParaRPr kumimoji="1" lang="ja-JP" altLang="en-US" sz="1600" dirty="0">
              <a:solidFill>
                <a:schemeClr val="tx1"/>
              </a:solidFill>
              <a:latin typeface="Consolas" panose="020B0609020204030204" pitchFamily="49" charset="0"/>
              <a:cs typeface="Consolas" panose="020B0609020204030204" pitchFamily="49" charset="0"/>
            </a:endParaRPr>
          </a:p>
        </p:txBody>
      </p:sp>
      <p:sp>
        <p:nvSpPr>
          <p:cNvPr id="19" name="テキスト ボックス 18"/>
          <p:cNvSpPr txBox="1"/>
          <p:nvPr/>
        </p:nvSpPr>
        <p:spPr>
          <a:xfrm>
            <a:off x="3215681" y="2448956"/>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p2(2,2)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solidFill>
                  <a:srgbClr val="FF0000"/>
                </a:solidFill>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endParaRPr kumimoji="1" lang="ja-JP" altLang="en-US" sz="1600" dirty="0">
              <a:latin typeface="Consolas" panose="020B0609020204030204" pitchFamily="49" charset="0"/>
              <a:cs typeface="Consolas" panose="020B0609020204030204" pitchFamily="49" charset="0"/>
            </a:endParaRPr>
          </a:p>
        </p:txBody>
      </p:sp>
      <p:sp>
        <p:nvSpPr>
          <p:cNvPr id="20" name="テキスト ボックス 19"/>
          <p:cNvSpPr txBox="1"/>
          <p:nvPr/>
        </p:nvSpPr>
        <p:spPr>
          <a:xfrm>
            <a:off x="3215680" y="4474150"/>
            <a:ext cx="5256584"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nodes p1(4)</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a:solidFill>
                  <a:srgbClr val="FF0000"/>
                </a:solidFill>
                <a:latin typeface="Consolas" panose="020B0609020204030204" pitchFamily="49" charset="0"/>
                <a:cs typeface="Consolas" panose="020B0609020204030204" pitchFamily="49" charset="0"/>
              </a:rPr>
              <a:t>block,*</a:t>
            </a:r>
            <a:r>
              <a:rPr kumimoji="1" lang="en-US" altLang="ja-JP" sz="1600" dirty="0">
                <a:latin typeface="Consolas" panose="020B0609020204030204" pitchFamily="49" charset="0"/>
                <a:cs typeface="Consolas" panose="020B0609020204030204" pitchFamily="49" charset="0"/>
              </a:rPr>
              <a:t>) onto p1</a:t>
            </a:r>
            <a:endParaRPr kumimoji="1" lang="ja-JP" altLang="en-US" sz="1600" dirty="0">
              <a:latin typeface="Consolas" panose="020B0609020204030204" pitchFamily="49" charset="0"/>
              <a:cs typeface="Consolas" panose="020B0609020204030204" pitchFamily="49" charset="0"/>
            </a:endParaRPr>
          </a:p>
        </p:txBody>
      </p:sp>
      <p:sp>
        <p:nvSpPr>
          <p:cNvPr id="21" name="テキスト ボックス 20"/>
          <p:cNvSpPr txBox="1"/>
          <p:nvPr/>
        </p:nvSpPr>
        <p:spPr>
          <a:xfrm>
            <a:off x="7334825" y="5492728"/>
            <a:ext cx="2685351" cy="369332"/>
          </a:xfrm>
          <a:prstGeom prst="rect">
            <a:avLst/>
          </a:prstGeom>
          <a:noFill/>
        </p:spPr>
        <p:txBody>
          <a:bodyPr wrap="square" rtlCol="0">
            <a:spAutoFit/>
          </a:bodyPr>
          <a:lstStyle/>
          <a:p>
            <a:r>
              <a:rPr kumimoji="1" lang="ja-JP" altLang="en-US" dirty="0">
                <a:latin typeface="Consolas" panose="020B0609020204030204" pitchFamily="49" charset="0"/>
                <a:cs typeface="Consolas" panose="020B0609020204030204" pitchFamily="49" charset="0"/>
              </a:rPr>
              <a:t>「</a:t>
            </a:r>
            <a:r>
              <a:rPr kumimoji="1" lang="en-US" altLang="ja-JP" dirty="0">
                <a:latin typeface="Consolas" panose="020B0609020204030204" pitchFamily="49" charset="0"/>
                <a:cs typeface="Consolas" panose="020B0609020204030204" pitchFamily="49" charset="0"/>
              </a:rPr>
              <a:t>*</a:t>
            </a:r>
            <a:r>
              <a:rPr kumimoji="1" lang="ja-JP" altLang="en-US" dirty="0">
                <a:latin typeface="Consolas" panose="020B0609020204030204" pitchFamily="49" charset="0"/>
                <a:cs typeface="Consolas" panose="020B0609020204030204" pitchFamily="49" charset="0"/>
              </a:rPr>
              <a:t>」</a:t>
            </a:r>
            <a:r>
              <a:rPr kumimoji="1" lang="ja-JP" altLang="en-US" dirty="0"/>
              <a:t>は非分散を意味する。</a:t>
            </a:r>
          </a:p>
        </p:txBody>
      </p:sp>
      <p:cxnSp>
        <p:nvCxnSpPr>
          <p:cNvPr id="23" name="直線矢印コネクタ 22"/>
          <p:cNvCxnSpPr>
            <a:stCxn id="21" idx="1"/>
          </p:cNvCxnSpPr>
          <p:nvPr/>
        </p:nvCxnSpPr>
        <p:spPr>
          <a:xfrm flipH="1" flipV="1">
            <a:off x="6875456" y="4999310"/>
            <a:ext cx="459369" cy="678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86701"/>
      </p:ext>
    </p:extLst>
  </p:cSld>
  <p:clrMapOvr>
    <a:masterClrMapping/>
  </p:clrMapOvr>
  <mc:AlternateContent xmlns:mc="http://schemas.openxmlformats.org/markup-compatibility/2006" xmlns:p14="http://schemas.microsoft.com/office/powerpoint/2010/main">
    <mc:Choice Requires="p14">
      <p:transition spd="slow" p14:dur="2000" advTm="68650"/>
    </mc:Choice>
    <mc:Fallback xmlns="">
      <p:transition spd="slow" advTm="6865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１</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err="1" smtClean="0">
                <a:latin typeface="Consolas" panose="020B0609020204030204" pitchFamily="49" charset="0"/>
                <a:cs typeface="Consolas" panose="020B0609020204030204" pitchFamily="49" charset="0"/>
              </a:rPr>
              <a:t>i</a:t>
            </a:r>
            <a:r>
              <a:rPr lang="ja-JP" altLang="en-US" dirty="0" err="1" smtClean="0"/>
              <a:t>に</a:t>
            </a:r>
            <a:r>
              <a:rPr lang="ja-JP" altLang="en-US" dirty="0" err="1"/>
              <a:t>整</a:t>
            </a:r>
            <a:r>
              <a:rPr lang="ja-JP" altLang="en-US" dirty="0" smtClean="0"/>
              <a:t>列させる</a:t>
            </a:r>
            <a:endParaRPr lang="en-US" altLang="ja-JP" dirty="0"/>
          </a:p>
          <a:p>
            <a:endParaRPr lang="en-US" altLang="ja-JP" dirty="0" smtClean="0"/>
          </a:p>
          <a:p>
            <a:endParaRPr lang="en-US" altLang="ja-JP" dirty="0"/>
          </a:p>
          <a:p>
            <a:r>
              <a:rPr lang="ja-JP" altLang="en-US" dirty="0"/>
              <a:t>多次元配列</a:t>
            </a:r>
            <a:r>
              <a:rPr lang="ja-JP" altLang="en-US" dirty="0">
                <a:latin typeface="Consolas" panose="020B0609020204030204" pitchFamily="49" charset="0"/>
                <a:cs typeface="Consolas" panose="020B0609020204030204" pitchFamily="49" charset="0"/>
              </a:rPr>
              <a:t>も整列可能</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テキスト ボックス 6"/>
          <p:cNvSpPr txBox="1">
            <a:spLocks noChangeArrowheads="1"/>
          </p:cNvSpPr>
          <p:nvPr/>
        </p:nvSpPr>
        <p:spPr bwMode="auto">
          <a:xfrm>
            <a:off x="3935761" y="2996952"/>
            <a:ext cx="469872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9"/>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a:t>
            </a:r>
            <a:r>
              <a:rPr lang="en-US" altLang="ja-JP" sz="2000" dirty="0" smtClean="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797152"/>
            <a:ext cx="5404043"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343599"/>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a:t>
            </a:r>
            <a:r>
              <a:rPr lang="en-US" altLang="ja-JP" sz="2000" dirty="0" err="1" smtClean="0">
                <a:latin typeface="Consolas" pitchFamily="49" charset="0"/>
                <a:cs typeface="Consolas" pitchFamily="49" charset="0"/>
              </a:rPr>
              <a:t>i,j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8598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37321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056157"/>
      </p:ext>
    </p:extLst>
  </p:cSld>
  <p:clrMapOvr>
    <a:masterClrMapping/>
  </p:clrMapOvr>
  <mc:AlternateContent xmlns:mc="http://schemas.openxmlformats.org/markup-compatibility/2006" xmlns:p14="http://schemas.microsoft.com/office/powerpoint/2010/main">
    <mc:Choice Requires="p14">
      <p:transition spd="slow" p14:dur="2000" advTm="76169"/>
    </mc:Choice>
    <mc:Fallback xmlns="">
      <p:transition spd="slow" advTm="76169"/>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データマッピング指示文（</a:t>
            </a:r>
            <a:r>
              <a:rPr lang="ja-JP" altLang="en-US" dirty="0"/>
              <a:t>４</a:t>
            </a:r>
            <a:r>
              <a:rPr lang="ja-JP" altLang="en-US" dirty="0" smtClean="0"/>
              <a:t>）</a:t>
            </a:r>
            <a:r>
              <a:rPr lang="en-US" altLang="ja-JP" dirty="0"/>
              <a:t/>
            </a:r>
            <a:br>
              <a:rPr lang="en-US" altLang="ja-JP" dirty="0"/>
            </a:br>
            <a:r>
              <a:rPr lang="en-US" altLang="ja-JP" dirty="0">
                <a:latin typeface="Consolas" panose="020B0609020204030204" pitchFamily="49" charset="0"/>
                <a:cs typeface="Consolas" panose="020B0609020204030204" pitchFamily="49" charset="0"/>
              </a:rPr>
              <a:t>align</a:t>
            </a:r>
            <a:r>
              <a:rPr lang="ja-JP" altLang="en-US" dirty="0"/>
              <a:t>指示</a:t>
            </a:r>
            <a:r>
              <a:rPr lang="ja-JP" altLang="en-US" dirty="0" smtClean="0"/>
              <a:t>文（</a:t>
            </a:r>
            <a:r>
              <a:rPr lang="ja-JP" altLang="en-US" dirty="0"/>
              <a:t>２</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配列</a:t>
            </a:r>
            <a:r>
              <a:rPr lang="en-US" altLang="ja-JP" dirty="0">
                <a:latin typeface="Consolas" panose="020B0609020204030204" pitchFamily="49" charset="0"/>
                <a:cs typeface="Consolas" panose="020B0609020204030204" pitchFamily="49" charset="0"/>
              </a:rPr>
              <a:t>a</a:t>
            </a:r>
            <a:r>
              <a:rPr lang="ja-JP" altLang="en-US" dirty="0"/>
              <a:t>の要素</a:t>
            </a:r>
            <a:r>
              <a:rPr lang="en-US" altLang="ja-JP" dirty="0" err="1">
                <a:latin typeface="Consolas" panose="020B0609020204030204" pitchFamily="49" charset="0"/>
                <a:cs typeface="Consolas" panose="020B0609020204030204" pitchFamily="49" charset="0"/>
              </a:rPr>
              <a:t>i</a:t>
            </a:r>
            <a:r>
              <a:rPr lang="ja-JP" altLang="en-US" dirty="0"/>
              <a:t>を、テンプレート</a:t>
            </a:r>
            <a:r>
              <a:rPr lang="en-US" altLang="ja-JP" dirty="0">
                <a:latin typeface="Consolas" panose="020B0609020204030204" pitchFamily="49" charset="0"/>
                <a:cs typeface="Consolas" panose="020B0609020204030204" pitchFamily="49" charset="0"/>
              </a:rPr>
              <a:t>t</a:t>
            </a:r>
            <a:r>
              <a:rPr lang="ja-JP" altLang="en-US" dirty="0"/>
              <a:t>の要素</a:t>
            </a:r>
            <a:r>
              <a:rPr lang="en-US" altLang="ja-JP" dirty="0" smtClean="0">
                <a:latin typeface="Consolas" panose="020B0609020204030204" pitchFamily="49" charset="0"/>
                <a:cs typeface="Consolas" panose="020B0609020204030204" pitchFamily="49" charset="0"/>
              </a:rPr>
              <a:t>i+1</a:t>
            </a:r>
            <a:r>
              <a:rPr lang="ja-JP" altLang="en-US" dirty="0" smtClean="0"/>
              <a:t>に整列可能</a:t>
            </a:r>
            <a:endParaRPr lang="en-US" altLang="ja-JP" dirty="0" smtClean="0"/>
          </a:p>
          <a:p>
            <a:endParaRPr lang="en-US" altLang="ja-JP" dirty="0" smtClean="0"/>
          </a:p>
          <a:p>
            <a:endParaRPr lang="en-US" altLang="ja-JP" dirty="0" smtClean="0"/>
          </a:p>
          <a:p>
            <a:r>
              <a:rPr lang="ja-JP" altLang="en-US" dirty="0" smtClean="0"/>
              <a:t>従って多次元配列で</a:t>
            </a:r>
            <a:r>
              <a:rPr lang="ja-JP" altLang="en-US" dirty="0" smtClean="0">
                <a:latin typeface="Consolas" panose="020B0609020204030204" pitchFamily="49" charset="0"/>
                <a:cs typeface="Consolas" panose="020B0609020204030204" pitchFamily="49" charset="0"/>
              </a:rPr>
              <a:t>も同様に整列可能</a:t>
            </a:r>
            <a:endParaRPr lang="en-US" altLang="ja-JP" dirty="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a:p>
            <a:endParaRPr lang="en-US" altLang="ja-JP" dirty="0" smtClean="0">
              <a:latin typeface="Consolas" panose="020B0609020204030204" pitchFamily="49" charset="0"/>
              <a:cs typeface="Consolas" panose="020B0609020204030204" pitchFamily="49" charset="0"/>
            </a:endParaRPr>
          </a:p>
          <a:p>
            <a:endParaRPr lang="en-US" altLang="ja-JP" dirty="0">
              <a:latin typeface="Consolas" panose="020B0609020204030204" pitchFamily="49" charset="0"/>
              <a:cs typeface="Consolas" panose="020B0609020204030204" pitchFamily="49"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テキスト ボックス 6"/>
          <p:cNvSpPr txBox="1">
            <a:spLocks noChangeArrowheads="1"/>
          </p:cNvSpPr>
          <p:nvPr/>
        </p:nvSpPr>
        <p:spPr bwMode="auto">
          <a:xfrm>
            <a:off x="3935761" y="2996952"/>
            <a:ext cx="4980851"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9" name="テキスト ボックス 8"/>
          <p:cNvSpPr txBox="1">
            <a:spLocks noChangeArrowheads="1"/>
          </p:cNvSpPr>
          <p:nvPr/>
        </p:nvSpPr>
        <p:spPr bwMode="auto">
          <a:xfrm>
            <a:off x="3935760" y="3543392"/>
            <a:ext cx="496855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a:t>
            </a:r>
            <a:endParaRPr lang="ja-JP" altLang="en-US" sz="2000" dirty="0">
              <a:latin typeface="Consolas" pitchFamily="49" charset="0"/>
              <a:cs typeface="Consolas" pitchFamily="49" charset="0"/>
            </a:endParaRPr>
          </a:p>
        </p:txBody>
      </p:sp>
      <p:sp>
        <p:nvSpPr>
          <p:cNvPr id="10" name="テキスト ボックス 9"/>
          <p:cNvSpPr txBox="1"/>
          <p:nvPr/>
        </p:nvSpPr>
        <p:spPr>
          <a:xfrm>
            <a:off x="3359696" y="3059668"/>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3359696" y="3573009"/>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
        <p:nvSpPr>
          <p:cNvPr id="12" name="テキスト ボックス 11"/>
          <p:cNvSpPr txBox="1">
            <a:spLocks noChangeArrowheads="1"/>
          </p:cNvSpPr>
          <p:nvPr/>
        </p:nvSpPr>
        <p:spPr bwMode="auto">
          <a:xfrm>
            <a:off x="3935760" y="4582106"/>
            <a:ext cx="5686172" cy="400110"/>
          </a:xfrm>
          <a:prstGeom prst="rect">
            <a:avLst/>
          </a:prstGeom>
          <a:solidFill>
            <a:schemeClr val="bg1"/>
          </a:solidFill>
          <a:ln w="9525">
            <a:solidFill>
              <a:schemeClr val="tx1"/>
            </a:solidFill>
            <a:miter lim="800000"/>
            <a:headEnd/>
            <a:tailEnd/>
          </a:ln>
        </p:spPr>
        <p:txBody>
          <a:bodyPr wrap="non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pragma</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3" name="テキスト ボックス 12"/>
          <p:cNvSpPr txBox="1">
            <a:spLocks noChangeArrowheads="1"/>
          </p:cNvSpPr>
          <p:nvPr/>
        </p:nvSpPr>
        <p:spPr bwMode="auto">
          <a:xfrm>
            <a:off x="3935760" y="5128553"/>
            <a:ext cx="5688632" cy="400110"/>
          </a:xfrm>
          <a:prstGeom prst="rect">
            <a:avLst/>
          </a:prstGeom>
          <a:solidFill>
            <a:schemeClr val="bg1"/>
          </a:solidFill>
          <a:ln w="9525">
            <a:solidFill>
              <a:schemeClr val="tx1"/>
            </a:solidFill>
            <a:miter lim="800000"/>
            <a:headEnd/>
            <a:tailEnd/>
          </a:ln>
        </p:spPr>
        <p:txBody>
          <a:bodyPr wrap="square">
            <a:spAutoFit/>
          </a:bodyPr>
          <a:lstStyle/>
          <a:p>
            <a:r>
              <a:rPr lang="en-US" altLang="ja-JP" sz="2000" dirty="0">
                <a:latin typeface="Consolas" pitchFamily="49" charset="0"/>
                <a:cs typeface="Consolas" pitchFamily="49" charset="0"/>
              </a:rPr>
              <a:t>!$</a:t>
            </a:r>
            <a:r>
              <a:rPr lang="en-US" altLang="ja-JP" sz="2000" dirty="0" err="1">
                <a:latin typeface="Consolas" pitchFamily="49" charset="0"/>
                <a:cs typeface="Consolas" pitchFamily="49" charset="0"/>
              </a:rPr>
              <a:t>xmp</a:t>
            </a:r>
            <a:r>
              <a:rPr lang="ja-JP" altLang="en-US" sz="2000" dirty="0">
                <a:latin typeface="Consolas" pitchFamily="49" charset="0"/>
                <a:cs typeface="Consolas" pitchFamily="49" charset="0"/>
              </a:rPr>
              <a:t> </a:t>
            </a:r>
            <a:r>
              <a:rPr lang="en-US" altLang="ja-JP" sz="2000" dirty="0">
                <a:latin typeface="Consolas" pitchFamily="49" charset="0"/>
                <a:cs typeface="Consolas" pitchFamily="49" charset="0"/>
              </a:rPr>
              <a:t>align a(</a:t>
            </a:r>
            <a:r>
              <a:rPr lang="en-US" altLang="ja-JP" sz="2000" dirty="0" err="1">
                <a:latin typeface="Consolas" pitchFamily="49" charset="0"/>
                <a:cs typeface="Consolas" pitchFamily="49" charset="0"/>
              </a:rPr>
              <a:t>i,j</a:t>
            </a:r>
            <a:r>
              <a:rPr lang="en-US" altLang="ja-JP" sz="2000" dirty="0">
                <a:latin typeface="Consolas" pitchFamily="49" charset="0"/>
                <a:cs typeface="Consolas" pitchFamily="49" charset="0"/>
              </a:rPr>
              <a:t>) with </a:t>
            </a:r>
            <a:r>
              <a:rPr lang="en-US" altLang="ja-JP" sz="2000" dirty="0" smtClean="0">
                <a:latin typeface="Consolas" pitchFamily="49" charset="0"/>
                <a:cs typeface="Consolas" pitchFamily="49" charset="0"/>
              </a:rPr>
              <a:t>t(i+1,j</a:t>
            </a:r>
            <a:r>
              <a:rPr lang="en-US" altLang="ja-JP" sz="2000" dirty="0">
                <a:latin typeface="Consolas" pitchFamily="49" charset="0"/>
                <a:cs typeface="Consolas" pitchFamily="49" charset="0"/>
              </a:rPr>
              <a:t>)</a:t>
            </a:r>
            <a:endParaRPr lang="ja-JP" altLang="en-US" sz="2000" dirty="0">
              <a:latin typeface="Consolas" pitchFamily="49" charset="0"/>
              <a:cs typeface="Consolas" pitchFamily="49" charset="0"/>
            </a:endParaRPr>
          </a:p>
        </p:txBody>
      </p:sp>
      <p:sp>
        <p:nvSpPr>
          <p:cNvPr id="14" name="テキスト ボックス 13"/>
          <p:cNvSpPr txBox="1"/>
          <p:nvPr/>
        </p:nvSpPr>
        <p:spPr>
          <a:xfrm>
            <a:off x="3359696" y="4644822"/>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5" name="テキスト ボックス 14"/>
          <p:cNvSpPr txBox="1"/>
          <p:nvPr/>
        </p:nvSpPr>
        <p:spPr>
          <a:xfrm>
            <a:off x="3359696" y="5158170"/>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3658908"/>
      </p:ext>
    </p:extLst>
  </p:cSld>
  <p:clrMapOvr>
    <a:masterClrMapping/>
  </p:clrMapOvr>
  <mc:AlternateContent xmlns:mc="http://schemas.openxmlformats.org/markup-compatibility/2006" xmlns:p14="http://schemas.microsoft.com/office/powerpoint/2010/main">
    <mc:Choice Requires="p14">
      <p:transition spd="slow" p14:dur="2000" advTm="105269"/>
    </mc:Choice>
    <mc:Fallback xmlns="">
      <p:transition spd="slow" advTm="105269"/>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データマッピング</a:t>
            </a:r>
            <a:endParaRPr kumimoji="1" lang="ja-JP" altLang="en-US" dirty="0"/>
          </a:p>
        </p:txBody>
      </p:sp>
      <p:sp>
        <p:nvSpPr>
          <p:cNvPr id="45" name="コンテンツ プレースホルダ 2"/>
          <p:cNvSpPr>
            <a:spLocks noGrp="1"/>
          </p:cNvSpPr>
          <p:nvPr>
            <p:ph idx="1"/>
          </p:nvPr>
        </p:nvSpPr>
        <p:spPr/>
        <p:txBody>
          <a:bodyPr>
            <a:normAutofit/>
          </a:bodyPr>
          <a:lstStyle/>
          <a:p>
            <a:pPr eaLnBrk="1" latinLnBrk="1" hangingPunct="1"/>
            <a:r>
              <a:rPr lang="ja-JP" altLang="en-US" u="sng" dirty="0"/>
              <a:t>整列</a:t>
            </a:r>
            <a:r>
              <a:rPr lang="ja-JP" altLang="en-US" dirty="0"/>
              <a:t> </a:t>
            </a:r>
            <a:r>
              <a:rPr lang="en-US" altLang="ja-JP" dirty="0"/>
              <a:t>+ </a:t>
            </a:r>
            <a:r>
              <a:rPr lang="ja-JP" altLang="en-US" u="sng" dirty="0"/>
              <a:t>分散</a:t>
            </a:r>
            <a:r>
              <a:rPr lang="ja-JP" altLang="en-US" dirty="0"/>
              <a:t>による</a:t>
            </a:r>
            <a:r>
              <a:rPr lang="en-US" altLang="ja-JP" dirty="0"/>
              <a:t>2</a:t>
            </a:r>
            <a:r>
              <a:rPr lang="ja-JP" altLang="en-US" dirty="0"/>
              <a:t>段階の処理</a:t>
            </a: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Rectangle 8"/>
          <p:cNvSpPr>
            <a:spLocks noChangeArrowheads="1"/>
          </p:cNvSpPr>
          <p:nvPr/>
        </p:nvSpPr>
        <p:spPr bwMode="auto">
          <a:xfrm>
            <a:off x="1780604" y="3229712"/>
            <a:ext cx="204075" cy="199560"/>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0</a:t>
            </a:r>
          </a:p>
        </p:txBody>
      </p:sp>
      <p:sp>
        <p:nvSpPr>
          <p:cNvPr id="8" name="Rectangle 9"/>
          <p:cNvSpPr>
            <a:spLocks noChangeArrowheads="1"/>
          </p:cNvSpPr>
          <p:nvPr/>
        </p:nvSpPr>
        <p:spPr bwMode="auto">
          <a:xfrm>
            <a:off x="1780604" y="3432106"/>
            <a:ext cx="204075" cy="204978"/>
          </a:xfrm>
          <a:prstGeom prst="rect">
            <a:avLst/>
          </a:prstGeom>
          <a:solidFill>
            <a:srgbClr val="FF660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1</a:t>
            </a:r>
          </a:p>
        </p:txBody>
      </p:sp>
      <p:sp>
        <p:nvSpPr>
          <p:cNvPr id="9" name="Rectangle 10"/>
          <p:cNvSpPr>
            <a:spLocks noChangeArrowheads="1"/>
          </p:cNvSpPr>
          <p:nvPr/>
        </p:nvSpPr>
        <p:spPr bwMode="auto">
          <a:xfrm>
            <a:off x="1780604" y="3632155"/>
            <a:ext cx="204075" cy="208590"/>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2</a:t>
            </a:r>
          </a:p>
        </p:txBody>
      </p:sp>
      <p:sp>
        <p:nvSpPr>
          <p:cNvPr id="10" name="Rectangle 11"/>
          <p:cNvSpPr>
            <a:spLocks noChangeArrowheads="1"/>
          </p:cNvSpPr>
          <p:nvPr/>
        </p:nvSpPr>
        <p:spPr bwMode="auto">
          <a:xfrm>
            <a:off x="1780604" y="3842895"/>
            <a:ext cx="204075" cy="204978"/>
          </a:xfrm>
          <a:prstGeom prst="rect">
            <a:avLst/>
          </a:prstGeom>
          <a:solidFill>
            <a:srgbClr val="FFFF66"/>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3</a:t>
            </a:r>
          </a:p>
        </p:txBody>
      </p:sp>
      <p:sp>
        <p:nvSpPr>
          <p:cNvPr id="11" name="Rectangle 12"/>
          <p:cNvSpPr>
            <a:spLocks noChangeArrowheads="1"/>
          </p:cNvSpPr>
          <p:nvPr/>
        </p:nvSpPr>
        <p:spPr bwMode="auto">
          <a:xfrm>
            <a:off x="1780604" y="4041356"/>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4</a:t>
            </a:r>
          </a:p>
        </p:txBody>
      </p:sp>
      <p:sp>
        <p:nvSpPr>
          <p:cNvPr id="12" name="Rectangle 13"/>
          <p:cNvSpPr>
            <a:spLocks noChangeArrowheads="1"/>
          </p:cNvSpPr>
          <p:nvPr/>
        </p:nvSpPr>
        <p:spPr bwMode="auto">
          <a:xfrm>
            <a:off x="1780604" y="4245751"/>
            <a:ext cx="204075" cy="204978"/>
          </a:xfrm>
          <a:prstGeom prst="rect">
            <a:avLst/>
          </a:prstGeom>
          <a:solidFill>
            <a:srgbClr val="00B0F0"/>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5</a:t>
            </a:r>
          </a:p>
        </p:txBody>
      </p:sp>
      <p:sp>
        <p:nvSpPr>
          <p:cNvPr id="13" name="Rectangle 14"/>
          <p:cNvSpPr>
            <a:spLocks noChangeArrowheads="1"/>
          </p:cNvSpPr>
          <p:nvPr/>
        </p:nvSpPr>
        <p:spPr bwMode="auto">
          <a:xfrm>
            <a:off x="1780604" y="4456080"/>
            <a:ext cx="204075" cy="208590"/>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6</a:t>
            </a:r>
          </a:p>
        </p:txBody>
      </p:sp>
      <p:sp>
        <p:nvSpPr>
          <p:cNvPr id="14" name="Rectangle 15"/>
          <p:cNvSpPr>
            <a:spLocks noChangeArrowheads="1"/>
          </p:cNvSpPr>
          <p:nvPr/>
        </p:nvSpPr>
        <p:spPr bwMode="auto">
          <a:xfrm>
            <a:off x="1780604" y="4668414"/>
            <a:ext cx="204075" cy="200463"/>
          </a:xfrm>
          <a:prstGeom prst="rect">
            <a:avLst/>
          </a:prstGeom>
          <a:solidFill>
            <a:srgbClr val="33CC33"/>
          </a:solidFill>
          <a:ln w="19050">
            <a:solidFill>
              <a:schemeClr val="tx1"/>
            </a:solidFill>
            <a:miter lim="800000"/>
            <a:headEnd/>
            <a:tailEnd/>
          </a:ln>
        </p:spPr>
        <p:txBody>
          <a:bodyPr wrap="none" anchor="ctr"/>
          <a:lstStyle/>
          <a:p>
            <a:pPr algn="ctr"/>
            <a:r>
              <a:rPr lang="en-US" altLang="ja-JP" sz="1400" dirty="0">
                <a:latin typeface="Consolas" pitchFamily="49" charset="0"/>
                <a:cs typeface="Consolas" pitchFamily="49" charset="0"/>
              </a:rPr>
              <a:t>7</a:t>
            </a:r>
          </a:p>
        </p:txBody>
      </p:sp>
      <p:sp>
        <p:nvSpPr>
          <p:cNvPr id="15" name="Oval 16"/>
          <p:cNvSpPr>
            <a:spLocks noChangeArrowheads="1"/>
          </p:cNvSpPr>
          <p:nvPr/>
        </p:nvSpPr>
        <p:spPr bwMode="auto">
          <a:xfrm>
            <a:off x="3548563" y="3207209"/>
            <a:ext cx="221482" cy="220506"/>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0</a:t>
            </a:r>
          </a:p>
        </p:txBody>
      </p:sp>
      <p:sp>
        <p:nvSpPr>
          <p:cNvPr id="16" name="Oval 17"/>
          <p:cNvSpPr>
            <a:spLocks noChangeArrowheads="1"/>
          </p:cNvSpPr>
          <p:nvPr/>
        </p:nvSpPr>
        <p:spPr bwMode="auto">
          <a:xfrm>
            <a:off x="3559321" y="3427715"/>
            <a:ext cx="221482" cy="221482"/>
          </a:xfrm>
          <a:prstGeom prst="ellipse">
            <a:avLst/>
          </a:prstGeom>
          <a:solidFill>
            <a:srgbClr val="FF660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1</a:t>
            </a:r>
          </a:p>
        </p:txBody>
      </p:sp>
      <p:sp>
        <p:nvSpPr>
          <p:cNvPr id="17" name="Oval 18"/>
          <p:cNvSpPr>
            <a:spLocks noChangeArrowheads="1"/>
          </p:cNvSpPr>
          <p:nvPr/>
        </p:nvSpPr>
        <p:spPr bwMode="auto">
          <a:xfrm>
            <a:off x="3555654" y="3637084"/>
            <a:ext cx="221482" cy="221481"/>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2</a:t>
            </a:r>
          </a:p>
        </p:txBody>
      </p:sp>
      <p:sp>
        <p:nvSpPr>
          <p:cNvPr id="18" name="Oval 19"/>
          <p:cNvSpPr>
            <a:spLocks noChangeArrowheads="1"/>
          </p:cNvSpPr>
          <p:nvPr/>
        </p:nvSpPr>
        <p:spPr bwMode="auto">
          <a:xfrm>
            <a:off x="3562745" y="3834643"/>
            <a:ext cx="221482" cy="221482"/>
          </a:xfrm>
          <a:prstGeom prst="ellipse">
            <a:avLst/>
          </a:prstGeom>
          <a:solidFill>
            <a:srgbClr val="FFFF66"/>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3</a:t>
            </a:r>
          </a:p>
        </p:txBody>
      </p:sp>
      <p:sp>
        <p:nvSpPr>
          <p:cNvPr id="19" name="Oval 20"/>
          <p:cNvSpPr>
            <a:spLocks noChangeArrowheads="1"/>
          </p:cNvSpPr>
          <p:nvPr/>
        </p:nvSpPr>
        <p:spPr bwMode="auto">
          <a:xfrm>
            <a:off x="3564047" y="4026986"/>
            <a:ext cx="221482" cy="221482"/>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4</a:t>
            </a:r>
          </a:p>
        </p:txBody>
      </p:sp>
      <p:sp>
        <p:nvSpPr>
          <p:cNvPr id="20" name="Oval 21"/>
          <p:cNvSpPr>
            <a:spLocks noChangeArrowheads="1"/>
          </p:cNvSpPr>
          <p:nvPr/>
        </p:nvSpPr>
        <p:spPr bwMode="auto">
          <a:xfrm>
            <a:off x="3560440" y="4246672"/>
            <a:ext cx="221482" cy="221481"/>
          </a:xfrm>
          <a:prstGeom prst="ellipse">
            <a:avLst/>
          </a:prstGeom>
          <a:solidFill>
            <a:srgbClr val="00B0F0"/>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5</a:t>
            </a:r>
          </a:p>
        </p:txBody>
      </p:sp>
      <p:sp>
        <p:nvSpPr>
          <p:cNvPr id="21" name="Oval 22"/>
          <p:cNvSpPr>
            <a:spLocks noChangeArrowheads="1"/>
          </p:cNvSpPr>
          <p:nvPr/>
        </p:nvSpPr>
        <p:spPr bwMode="auto">
          <a:xfrm>
            <a:off x="3562745" y="4449634"/>
            <a:ext cx="221482" cy="221482"/>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6</a:t>
            </a:r>
          </a:p>
        </p:txBody>
      </p:sp>
      <p:sp>
        <p:nvSpPr>
          <p:cNvPr id="22" name="Oval 23"/>
          <p:cNvSpPr>
            <a:spLocks noChangeArrowheads="1"/>
          </p:cNvSpPr>
          <p:nvPr/>
        </p:nvSpPr>
        <p:spPr bwMode="auto">
          <a:xfrm>
            <a:off x="3562745" y="4647396"/>
            <a:ext cx="221482" cy="221481"/>
          </a:xfrm>
          <a:prstGeom prst="ellipse">
            <a:avLst/>
          </a:prstGeom>
          <a:solidFill>
            <a:srgbClr val="33CC33"/>
          </a:solidFill>
          <a:ln w="19050">
            <a:solidFill>
              <a:schemeClr val="tx1"/>
            </a:solidFill>
            <a:round/>
            <a:headEnd/>
            <a:tailEnd/>
          </a:ln>
        </p:spPr>
        <p:txBody>
          <a:bodyPr wrap="none" anchor="ctr"/>
          <a:lstStyle/>
          <a:p>
            <a:pPr algn="ctr"/>
            <a:r>
              <a:rPr lang="en-US" altLang="ja-JP" sz="1400" dirty="0">
                <a:latin typeface="Consolas" pitchFamily="49" charset="0"/>
                <a:cs typeface="Consolas" pitchFamily="49" charset="0"/>
              </a:rPr>
              <a:t>7</a:t>
            </a:r>
          </a:p>
        </p:txBody>
      </p:sp>
      <p:sp>
        <p:nvSpPr>
          <p:cNvPr id="23" name="AutoShape 24"/>
          <p:cNvSpPr>
            <a:spLocks noChangeArrowheads="1"/>
          </p:cNvSpPr>
          <p:nvPr/>
        </p:nvSpPr>
        <p:spPr bwMode="auto">
          <a:xfrm>
            <a:off x="5359419" y="2975589"/>
            <a:ext cx="619563" cy="354175"/>
          </a:xfrm>
          <a:prstGeom prst="roundRect">
            <a:avLst>
              <a:gd name="adj" fmla="val 16667"/>
            </a:avLst>
          </a:prstGeom>
          <a:solidFill>
            <a:srgbClr val="FF660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1</a:t>
            </a:r>
          </a:p>
        </p:txBody>
      </p:sp>
      <p:sp>
        <p:nvSpPr>
          <p:cNvPr id="24" name="AutoShape 25"/>
          <p:cNvSpPr>
            <a:spLocks noChangeArrowheads="1"/>
          </p:cNvSpPr>
          <p:nvPr/>
        </p:nvSpPr>
        <p:spPr bwMode="auto">
          <a:xfrm>
            <a:off x="5359419" y="3563218"/>
            <a:ext cx="619563" cy="354175"/>
          </a:xfrm>
          <a:prstGeom prst="roundRect">
            <a:avLst>
              <a:gd name="adj" fmla="val 16667"/>
            </a:avLst>
          </a:prstGeom>
          <a:solidFill>
            <a:srgbClr val="FFFF66"/>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2</a:t>
            </a:r>
          </a:p>
        </p:txBody>
      </p:sp>
      <p:sp>
        <p:nvSpPr>
          <p:cNvPr id="25" name="AutoShape 26"/>
          <p:cNvSpPr>
            <a:spLocks noChangeArrowheads="1"/>
          </p:cNvSpPr>
          <p:nvPr/>
        </p:nvSpPr>
        <p:spPr bwMode="auto">
          <a:xfrm>
            <a:off x="5359420" y="4135505"/>
            <a:ext cx="619563" cy="354175"/>
          </a:xfrm>
          <a:prstGeom prst="roundRect">
            <a:avLst>
              <a:gd name="adj" fmla="val 16667"/>
            </a:avLst>
          </a:prstGeom>
          <a:solidFill>
            <a:srgbClr val="00B0F0"/>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3</a:t>
            </a:r>
          </a:p>
        </p:txBody>
      </p:sp>
      <p:sp>
        <p:nvSpPr>
          <p:cNvPr id="26" name="AutoShape 27"/>
          <p:cNvSpPr>
            <a:spLocks noChangeArrowheads="1"/>
          </p:cNvSpPr>
          <p:nvPr/>
        </p:nvSpPr>
        <p:spPr bwMode="auto">
          <a:xfrm>
            <a:off x="5359553" y="4768645"/>
            <a:ext cx="619563" cy="354175"/>
          </a:xfrm>
          <a:prstGeom prst="roundRect">
            <a:avLst>
              <a:gd name="adj" fmla="val 16667"/>
            </a:avLst>
          </a:prstGeom>
          <a:solidFill>
            <a:srgbClr val="33CC33"/>
          </a:solidFill>
          <a:ln w="19050">
            <a:solidFill>
              <a:schemeClr val="tx1"/>
            </a:solidFill>
            <a:round/>
            <a:headEnd/>
            <a:tailEnd/>
          </a:ln>
        </p:spPr>
        <p:txBody>
          <a:bodyPr wrap="none" anchor="ctr"/>
          <a:lstStyle/>
          <a:p>
            <a:pPr algn="ctr"/>
            <a:r>
              <a:rPr lang="en-US" altLang="ja-JP" sz="1400">
                <a:latin typeface="Consolas" pitchFamily="49" charset="0"/>
                <a:cs typeface="Consolas" pitchFamily="49" charset="0"/>
              </a:rPr>
              <a:t>4</a:t>
            </a:r>
          </a:p>
        </p:txBody>
      </p:sp>
      <p:sp>
        <p:nvSpPr>
          <p:cNvPr id="27" name="Line 28"/>
          <p:cNvSpPr>
            <a:spLocks noChangeShapeType="1"/>
          </p:cNvSpPr>
          <p:nvPr/>
        </p:nvSpPr>
        <p:spPr bwMode="auto">
          <a:xfrm flipV="1">
            <a:off x="3830948" y="3188064"/>
            <a:ext cx="1511300" cy="215900"/>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8" name="Line 29"/>
          <p:cNvSpPr>
            <a:spLocks noChangeShapeType="1"/>
          </p:cNvSpPr>
          <p:nvPr/>
        </p:nvSpPr>
        <p:spPr bwMode="auto">
          <a:xfrm flipV="1">
            <a:off x="3834324" y="3756819"/>
            <a:ext cx="1511300" cy="71437"/>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29" name="Line 30"/>
          <p:cNvSpPr>
            <a:spLocks noChangeShapeType="1"/>
          </p:cNvSpPr>
          <p:nvPr/>
        </p:nvSpPr>
        <p:spPr bwMode="auto">
          <a:xfrm>
            <a:off x="3834324" y="4266277"/>
            <a:ext cx="1511300" cy="7302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0" name="Line 31"/>
          <p:cNvSpPr>
            <a:spLocks noChangeShapeType="1"/>
          </p:cNvSpPr>
          <p:nvPr/>
        </p:nvSpPr>
        <p:spPr bwMode="auto">
          <a:xfrm>
            <a:off x="3816240" y="4685585"/>
            <a:ext cx="1511300" cy="219075"/>
          </a:xfrm>
          <a:prstGeom prst="line">
            <a:avLst/>
          </a:prstGeom>
          <a:noFill/>
          <a:ln w="9525">
            <a:solidFill>
              <a:schemeClr val="tx1"/>
            </a:solidFill>
            <a:round/>
            <a:headEnd/>
            <a:tailEnd type="triangle" w="med" len="med"/>
          </a:ln>
        </p:spPr>
        <p:txBody>
          <a:bodyPr/>
          <a:lstStyle/>
          <a:p>
            <a:endParaRPr lang="ja-JP" altLang="en-US">
              <a:latin typeface="Consolas" pitchFamily="49" charset="0"/>
              <a:cs typeface="Consolas" pitchFamily="49" charset="0"/>
            </a:endParaRPr>
          </a:p>
        </p:txBody>
      </p:sp>
      <p:sp>
        <p:nvSpPr>
          <p:cNvPr id="31" name="Line 32"/>
          <p:cNvSpPr>
            <a:spLocks noChangeShapeType="1"/>
          </p:cNvSpPr>
          <p:nvPr/>
        </p:nvSpPr>
        <p:spPr bwMode="auto">
          <a:xfrm>
            <a:off x="2035676" y="3317462"/>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2" name="Line 33"/>
          <p:cNvSpPr>
            <a:spLocks noChangeShapeType="1"/>
          </p:cNvSpPr>
          <p:nvPr/>
        </p:nvSpPr>
        <p:spPr bwMode="auto">
          <a:xfrm>
            <a:off x="2035676" y="4734130"/>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3" name="Line 34"/>
          <p:cNvSpPr>
            <a:spLocks noChangeShapeType="1"/>
          </p:cNvSpPr>
          <p:nvPr/>
        </p:nvSpPr>
        <p:spPr bwMode="auto">
          <a:xfrm>
            <a:off x="2035676" y="3531465"/>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4" name="Line 35"/>
          <p:cNvSpPr>
            <a:spLocks noChangeShapeType="1"/>
          </p:cNvSpPr>
          <p:nvPr/>
        </p:nvSpPr>
        <p:spPr bwMode="auto">
          <a:xfrm>
            <a:off x="2035676" y="3738003"/>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5" name="Line 36"/>
          <p:cNvSpPr>
            <a:spLocks noChangeShapeType="1"/>
          </p:cNvSpPr>
          <p:nvPr/>
        </p:nvSpPr>
        <p:spPr bwMode="auto">
          <a:xfrm>
            <a:off x="2035676" y="3919659"/>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6" name="Line 37"/>
          <p:cNvSpPr>
            <a:spLocks noChangeShapeType="1"/>
          </p:cNvSpPr>
          <p:nvPr/>
        </p:nvSpPr>
        <p:spPr bwMode="auto">
          <a:xfrm>
            <a:off x="2035676" y="4173064"/>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7" name="Line 38"/>
          <p:cNvSpPr>
            <a:spLocks noChangeShapeType="1"/>
          </p:cNvSpPr>
          <p:nvPr/>
        </p:nvSpPr>
        <p:spPr bwMode="auto">
          <a:xfrm>
            <a:off x="2035676" y="4373768"/>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8" name="Line 39"/>
          <p:cNvSpPr>
            <a:spLocks noChangeShapeType="1"/>
          </p:cNvSpPr>
          <p:nvPr/>
        </p:nvSpPr>
        <p:spPr bwMode="auto">
          <a:xfrm>
            <a:off x="2035676" y="4562537"/>
            <a:ext cx="1512887" cy="0"/>
          </a:xfrm>
          <a:prstGeom prst="line">
            <a:avLst/>
          </a:prstGeom>
          <a:noFill/>
          <a:ln w="9525">
            <a:solidFill>
              <a:schemeClr val="tx1"/>
            </a:solidFill>
            <a:prstDash val="dash"/>
            <a:round/>
            <a:headEnd/>
            <a:tailEnd type="triangle" w="med" len="med"/>
          </a:ln>
        </p:spPr>
        <p:txBody>
          <a:bodyPr/>
          <a:lstStyle/>
          <a:p>
            <a:endParaRPr lang="ja-JP" altLang="en-US">
              <a:latin typeface="Consolas" pitchFamily="49" charset="0"/>
              <a:cs typeface="Consolas" pitchFamily="49" charset="0"/>
            </a:endParaRPr>
          </a:p>
        </p:txBody>
      </p:sp>
      <p:sp>
        <p:nvSpPr>
          <p:cNvPr id="39" name="Text Box 40"/>
          <p:cNvSpPr txBox="1">
            <a:spLocks noChangeArrowheads="1"/>
          </p:cNvSpPr>
          <p:nvPr/>
        </p:nvSpPr>
        <p:spPr bwMode="auto">
          <a:xfrm>
            <a:off x="1561966" y="5052182"/>
            <a:ext cx="641350" cy="366712"/>
          </a:xfrm>
          <a:prstGeom prst="rect">
            <a:avLst/>
          </a:prstGeom>
          <a:noFill/>
          <a:ln w="9525">
            <a:noFill/>
            <a:miter lim="800000"/>
            <a:headEnd/>
            <a:tailEnd/>
          </a:ln>
        </p:spPr>
        <p:txBody>
          <a:bodyPr wrap="none">
            <a:spAutoFit/>
          </a:bodyPr>
          <a:lstStyle/>
          <a:p>
            <a:pPr algn="ctr"/>
            <a:r>
              <a:rPr lang="ja-JP" altLang="en-US" dirty="0">
                <a:latin typeface="+mn-ea"/>
              </a:rPr>
              <a:t>配列</a:t>
            </a:r>
          </a:p>
        </p:txBody>
      </p:sp>
      <p:sp>
        <p:nvSpPr>
          <p:cNvPr id="40" name="Text Box 41"/>
          <p:cNvSpPr txBox="1">
            <a:spLocks noChangeArrowheads="1"/>
          </p:cNvSpPr>
          <p:nvPr/>
        </p:nvSpPr>
        <p:spPr bwMode="auto">
          <a:xfrm>
            <a:off x="2898315" y="5054821"/>
            <a:ext cx="1688283" cy="646331"/>
          </a:xfrm>
          <a:prstGeom prst="rect">
            <a:avLst/>
          </a:prstGeom>
          <a:noFill/>
          <a:ln w="9525">
            <a:noFill/>
            <a:miter lim="800000"/>
            <a:headEnd/>
            <a:tailEnd/>
          </a:ln>
        </p:spPr>
        <p:txBody>
          <a:bodyPr wrap="none">
            <a:spAutoFit/>
          </a:bodyPr>
          <a:lstStyle/>
          <a:p>
            <a:pPr algn="ctr"/>
            <a:r>
              <a:rPr lang="ja-JP" altLang="en-US" dirty="0">
                <a:latin typeface="+mn-ea"/>
              </a:rPr>
              <a:t>テンプレート</a:t>
            </a:r>
          </a:p>
          <a:p>
            <a:pPr algn="ctr"/>
            <a:r>
              <a:rPr lang="en-US" altLang="ja-JP" dirty="0">
                <a:latin typeface="+mn-ea"/>
              </a:rPr>
              <a:t>(</a:t>
            </a:r>
            <a:r>
              <a:rPr lang="ja-JP" altLang="en-US" dirty="0">
                <a:latin typeface="+mn-ea"/>
              </a:rPr>
              <a:t>仮想的な配列</a:t>
            </a:r>
            <a:r>
              <a:rPr lang="en-US" altLang="ja-JP" dirty="0">
                <a:latin typeface="+mn-ea"/>
              </a:rPr>
              <a:t>)</a:t>
            </a:r>
          </a:p>
        </p:txBody>
      </p:sp>
      <p:sp>
        <p:nvSpPr>
          <p:cNvPr id="41" name="Text Box 42"/>
          <p:cNvSpPr txBox="1">
            <a:spLocks noChangeArrowheads="1"/>
          </p:cNvSpPr>
          <p:nvPr/>
        </p:nvSpPr>
        <p:spPr bwMode="auto">
          <a:xfrm>
            <a:off x="5298746" y="5183625"/>
            <a:ext cx="740907" cy="369332"/>
          </a:xfrm>
          <a:prstGeom prst="rect">
            <a:avLst/>
          </a:prstGeom>
          <a:noFill/>
          <a:ln w="9525">
            <a:noFill/>
            <a:miter lim="800000"/>
            <a:headEnd/>
            <a:tailEnd/>
          </a:ln>
        </p:spPr>
        <p:txBody>
          <a:bodyPr wrap="none">
            <a:spAutoFit/>
          </a:bodyPr>
          <a:lstStyle/>
          <a:p>
            <a:pPr algn="ctr"/>
            <a:r>
              <a:rPr lang="ja-JP" altLang="en-US" dirty="0">
                <a:latin typeface="+mn-ea"/>
              </a:rPr>
              <a:t>ノード</a:t>
            </a:r>
          </a:p>
        </p:txBody>
      </p:sp>
      <p:sp>
        <p:nvSpPr>
          <p:cNvPr id="42" name="Text Box 43"/>
          <p:cNvSpPr txBox="1">
            <a:spLocks noChangeArrowheads="1"/>
          </p:cNvSpPr>
          <p:nvPr/>
        </p:nvSpPr>
        <p:spPr bwMode="auto">
          <a:xfrm>
            <a:off x="2370108" y="3851699"/>
            <a:ext cx="641350" cy="366712"/>
          </a:xfrm>
          <a:prstGeom prst="rect">
            <a:avLst/>
          </a:prstGeom>
          <a:noFill/>
          <a:ln w="9525">
            <a:noFill/>
            <a:miter lim="800000"/>
            <a:headEnd/>
            <a:tailEnd/>
          </a:ln>
        </p:spPr>
        <p:txBody>
          <a:bodyPr wrap="none">
            <a:spAutoFit/>
          </a:bodyPr>
          <a:lstStyle/>
          <a:p>
            <a:pPr algn="ctr"/>
            <a:r>
              <a:rPr lang="ja-JP" altLang="en-US" dirty="0">
                <a:latin typeface="+mn-ea"/>
              </a:rPr>
              <a:t>整列</a:t>
            </a:r>
          </a:p>
        </p:txBody>
      </p:sp>
      <p:sp>
        <p:nvSpPr>
          <p:cNvPr id="43" name="Text Box 44"/>
          <p:cNvSpPr txBox="1">
            <a:spLocks noChangeArrowheads="1"/>
          </p:cNvSpPr>
          <p:nvPr/>
        </p:nvSpPr>
        <p:spPr bwMode="auto">
          <a:xfrm>
            <a:off x="4237841" y="3400322"/>
            <a:ext cx="641350" cy="366712"/>
          </a:xfrm>
          <a:prstGeom prst="rect">
            <a:avLst/>
          </a:prstGeom>
          <a:noFill/>
          <a:ln w="9525">
            <a:noFill/>
            <a:miter lim="800000"/>
            <a:headEnd/>
            <a:tailEnd/>
          </a:ln>
        </p:spPr>
        <p:txBody>
          <a:bodyPr wrap="none">
            <a:spAutoFit/>
          </a:bodyPr>
          <a:lstStyle/>
          <a:p>
            <a:pPr algn="ctr"/>
            <a:r>
              <a:rPr lang="ja-JP" altLang="en-US" dirty="0">
                <a:latin typeface="+mn-ea"/>
              </a:rPr>
              <a:t>分散</a:t>
            </a:r>
          </a:p>
        </p:txBody>
      </p:sp>
      <p:sp>
        <p:nvSpPr>
          <p:cNvPr id="3" name="テキスト ボックス 2"/>
          <p:cNvSpPr txBox="1"/>
          <p:nvPr/>
        </p:nvSpPr>
        <p:spPr>
          <a:xfrm>
            <a:off x="6167695" y="3329492"/>
            <a:ext cx="4996881" cy="1477328"/>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nodes p(4)</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template t(0:7)</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distribute t(block) onto p</a:t>
            </a:r>
          </a:p>
          <a:p>
            <a:r>
              <a:rPr kumimoji="1" lang="en-US" altLang="ja-JP" dirty="0">
                <a:latin typeface="Consolas" panose="020B0609020204030204" pitchFamily="49" charset="0"/>
                <a:cs typeface="Consolas" panose="020B0609020204030204" pitchFamily="49" charset="0"/>
              </a:rPr>
              <a:t>float a[8];</a:t>
            </a:r>
          </a:p>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align a[</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with t(</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1592001"/>
      </p:ext>
    </p:extLst>
  </p:cSld>
  <p:clrMapOvr>
    <a:masterClrMapping/>
  </p:clrMapOvr>
  <mc:AlternateContent xmlns:mc="http://schemas.openxmlformats.org/markup-compatibility/2006" xmlns:p14="http://schemas.microsoft.com/office/powerpoint/2010/main">
    <mc:Choice Requires="p14">
      <p:transition spd="slow" p14:dur="2000" advTm="70842"/>
    </mc:Choice>
    <mc:Fallback xmlns="">
      <p:transition spd="slow" advTm="70842"/>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特殊</a:t>
            </a:r>
            <a:r>
              <a:rPr lang="ja-JP" altLang="en-US" dirty="0" smtClean="0"/>
              <a:t>な整列</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縮退</a:t>
            </a:r>
            <a:endParaRPr kumimoji="1" lang="en-US" altLang="ja-JP" dirty="0" smtClean="0"/>
          </a:p>
          <a:p>
            <a:endParaRPr lang="en-US" altLang="ja-JP" dirty="0"/>
          </a:p>
          <a:p>
            <a:endParaRPr kumimoji="1" lang="en-US" altLang="ja-JP" dirty="0" smtClean="0"/>
          </a:p>
          <a:p>
            <a:r>
              <a:rPr lang="ja-JP" altLang="en-US" dirty="0" smtClean="0"/>
              <a:t>複製</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正方形/長方形 6"/>
          <p:cNvSpPr/>
          <p:nvPr/>
        </p:nvSpPr>
        <p:spPr>
          <a:xfrm>
            <a:off x="7741232" y="448763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8" name="正方形/長方形 7"/>
          <p:cNvSpPr/>
          <p:nvPr/>
        </p:nvSpPr>
        <p:spPr>
          <a:xfrm>
            <a:off x="7741232" y="506370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8317296" y="448763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8317296" y="506370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100" dirty="0">
              <a:solidFill>
                <a:schemeClr val="tx1"/>
              </a:solidFill>
              <a:latin typeface="Consolas" panose="020B0609020204030204" pitchFamily="49" charset="0"/>
              <a:cs typeface="Consolas" panose="020B0609020204030204" pitchFamily="49" charset="0"/>
            </a:endParaRPr>
          </a:p>
        </p:txBody>
      </p:sp>
      <p:sp>
        <p:nvSpPr>
          <p:cNvPr id="11" name="テキスト ボックス 10"/>
          <p:cNvSpPr txBox="1"/>
          <p:nvPr/>
        </p:nvSpPr>
        <p:spPr>
          <a:xfrm>
            <a:off x="1433202" y="3032957"/>
            <a:ext cx="5184576" cy="584775"/>
          </a:xfrm>
          <a:prstGeom prst="rect">
            <a:avLst/>
          </a:prstGeom>
          <a:solidFill>
            <a:schemeClr val="bg1"/>
          </a:solidFill>
          <a:ln>
            <a:solidFill>
              <a:schemeClr val="tx1"/>
            </a:solidFill>
          </a:ln>
        </p:spPr>
        <p:txBody>
          <a:bodyPr wrap="squar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t(block) onto p1</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 with t(</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a:t>
            </a:r>
          </a:p>
        </p:txBody>
      </p:sp>
      <p:sp>
        <p:nvSpPr>
          <p:cNvPr id="12" name="正方形/長方形 11"/>
          <p:cNvSpPr/>
          <p:nvPr/>
        </p:nvSpPr>
        <p:spPr>
          <a:xfrm>
            <a:off x="8730275" y="2697758"/>
            <a:ext cx="288032"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730275" y="2985790"/>
            <a:ext cx="288032"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730275" y="3273822"/>
            <a:ext cx="288032"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730275" y="3561854"/>
            <a:ext cx="288032"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7" name="正方形/長方形 16"/>
          <p:cNvSpPr/>
          <p:nvPr/>
        </p:nvSpPr>
        <p:spPr>
          <a:xfrm>
            <a:off x="7002083" y="269775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8" name="正方形/長方形 17"/>
          <p:cNvSpPr/>
          <p:nvPr/>
        </p:nvSpPr>
        <p:spPr>
          <a:xfrm>
            <a:off x="7002083" y="298579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9" name="正方形/長方形 18"/>
          <p:cNvSpPr/>
          <p:nvPr/>
        </p:nvSpPr>
        <p:spPr>
          <a:xfrm>
            <a:off x="7002083" y="327382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20" name="正方形/長方形 19"/>
          <p:cNvSpPr/>
          <p:nvPr/>
        </p:nvSpPr>
        <p:spPr>
          <a:xfrm>
            <a:off x="7002083" y="356185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22" name="直線矢印コネクタ 21"/>
          <p:cNvCxnSpPr>
            <a:stCxn id="17" idx="3"/>
            <a:endCxn id="12" idx="1"/>
          </p:cNvCxnSpPr>
          <p:nvPr/>
        </p:nvCxnSpPr>
        <p:spPr>
          <a:xfrm>
            <a:off x="8154211" y="2841774"/>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8" idx="3"/>
            <a:endCxn id="13" idx="1"/>
          </p:cNvCxnSpPr>
          <p:nvPr/>
        </p:nvCxnSpPr>
        <p:spPr>
          <a:xfrm>
            <a:off x="8154211" y="3129806"/>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9" idx="3"/>
            <a:endCxn id="14" idx="1"/>
          </p:cNvCxnSpPr>
          <p:nvPr/>
        </p:nvCxnSpPr>
        <p:spPr>
          <a:xfrm>
            <a:off x="8154211" y="3417838"/>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0" idx="3"/>
            <a:endCxn id="15" idx="1"/>
          </p:cNvCxnSpPr>
          <p:nvPr/>
        </p:nvCxnSpPr>
        <p:spPr>
          <a:xfrm>
            <a:off x="8154211" y="3705870"/>
            <a:ext cx="576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33202" y="4767317"/>
            <a:ext cx="5234125" cy="584775"/>
          </a:xfrm>
          <a:prstGeom prst="rect">
            <a:avLst/>
          </a:prstGeom>
          <a:solidFill>
            <a:schemeClr val="bg1"/>
          </a:solidFill>
          <a:ln>
            <a:solidFill>
              <a:schemeClr val="tx1"/>
            </a:solidFill>
          </a:ln>
        </p:spPr>
        <p:txBody>
          <a:bodyPr wrap="none" rtlCol="0">
            <a:spAutoFit/>
          </a:bodyPr>
          <a:lstStyle/>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distribute t(</a:t>
            </a:r>
            <a:r>
              <a:rPr kumimoji="1" lang="en-US" altLang="ja-JP" sz="1600" dirty="0" err="1">
                <a:latin typeface="Consolas" panose="020B0609020204030204" pitchFamily="49" charset="0"/>
                <a:cs typeface="Consolas" panose="020B0609020204030204" pitchFamily="49" charset="0"/>
              </a:rPr>
              <a:t>block,block</a:t>
            </a:r>
            <a:r>
              <a:rPr kumimoji="1" lang="en-US" altLang="ja-JP" sz="1600" dirty="0">
                <a:latin typeface="Consolas" panose="020B0609020204030204" pitchFamily="49" charset="0"/>
                <a:cs typeface="Consolas" panose="020B0609020204030204" pitchFamily="49" charset="0"/>
              </a:rPr>
              <a:t>) onto p2</a:t>
            </a:r>
          </a:p>
          <a:p>
            <a:r>
              <a:rPr kumimoji="1" lang="en-US" altLang="ja-JP" sz="1600" dirty="0">
                <a:latin typeface="Consolas" panose="020B0609020204030204" pitchFamily="49" charset="0"/>
                <a:cs typeface="Consolas" panose="020B0609020204030204" pitchFamily="49" charset="0"/>
              </a:rPr>
              <a:t>#pragma </a:t>
            </a:r>
            <a:r>
              <a:rPr kumimoji="1" lang="en-US" altLang="ja-JP" sz="1600" dirty="0" err="1">
                <a:latin typeface="Consolas" panose="020B0609020204030204" pitchFamily="49" charset="0"/>
                <a:cs typeface="Consolas" panose="020B0609020204030204" pitchFamily="49" charset="0"/>
              </a:rPr>
              <a:t>xmp</a:t>
            </a:r>
            <a:r>
              <a:rPr kumimoji="1" lang="en-US" altLang="ja-JP" sz="1600" dirty="0">
                <a:latin typeface="Consolas" panose="020B0609020204030204" pitchFamily="49" charset="0"/>
                <a:cs typeface="Consolas" panose="020B0609020204030204" pitchFamily="49" charset="0"/>
              </a:rPr>
              <a:t> align a[</a:t>
            </a:r>
            <a:r>
              <a:rPr kumimoji="1" lang="en-US" altLang="ja-JP" sz="1600" dirty="0" err="1">
                <a:latin typeface="Consolas" panose="020B0609020204030204" pitchFamily="49" charset="0"/>
                <a:cs typeface="Consolas" panose="020B0609020204030204" pitchFamily="49" charset="0"/>
              </a:rPr>
              <a:t>i</a:t>
            </a:r>
            <a:r>
              <a:rPr kumimoji="1" lang="en-US" altLang="ja-JP" sz="1600" dirty="0">
                <a:latin typeface="Consolas" panose="020B0609020204030204" pitchFamily="49" charset="0"/>
                <a:cs typeface="Consolas" panose="020B0609020204030204" pitchFamily="49" charset="0"/>
              </a:rPr>
              <a:t>] with t</a:t>
            </a:r>
            <a:r>
              <a:rPr kumimoji="1" lang="en-US" altLang="ja-JP" sz="1600" dirty="0">
                <a:solidFill>
                  <a:srgbClr val="FF0000"/>
                </a:solidFill>
                <a:latin typeface="Consolas" panose="020B0609020204030204" pitchFamily="49" charset="0"/>
                <a:cs typeface="Consolas" panose="020B0609020204030204" pitchFamily="49" charset="0"/>
              </a:rPr>
              <a:t>(</a:t>
            </a:r>
            <a:r>
              <a:rPr kumimoji="1" lang="en-US" altLang="ja-JP" sz="1600" dirty="0" err="1">
                <a:solidFill>
                  <a:srgbClr val="FF0000"/>
                </a:solidFill>
                <a:latin typeface="Consolas" panose="020B0609020204030204" pitchFamily="49" charset="0"/>
                <a:cs typeface="Consolas" panose="020B0609020204030204" pitchFamily="49" charset="0"/>
              </a:rPr>
              <a:t>i</a:t>
            </a:r>
            <a:r>
              <a:rPr kumimoji="1" lang="en-US" altLang="ja-JP" sz="1600" dirty="0">
                <a:solidFill>
                  <a:srgbClr val="FF0000"/>
                </a:solidFill>
                <a:latin typeface="Consolas" panose="020B0609020204030204" pitchFamily="49" charset="0"/>
                <a:cs typeface="Consolas" panose="020B0609020204030204" pitchFamily="49" charset="0"/>
              </a:rPr>
              <a:t>,*)</a:t>
            </a:r>
          </a:p>
        </p:txBody>
      </p:sp>
      <p:sp>
        <p:nvSpPr>
          <p:cNvPr id="38" name="正方形/長方形 37"/>
          <p:cNvSpPr/>
          <p:nvPr/>
        </p:nvSpPr>
        <p:spPr>
          <a:xfrm>
            <a:off x="6805128" y="4487638"/>
            <a:ext cx="288032"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0" name="正方形/長方形 39"/>
          <p:cNvSpPr/>
          <p:nvPr/>
        </p:nvSpPr>
        <p:spPr>
          <a:xfrm>
            <a:off x="6805128" y="5063702"/>
            <a:ext cx="288032"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cxnSp>
        <p:nvCxnSpPr>
          <p:cNvPr id="43" name="直線矢印コネクタ 42"/>
          <p:cNvCxnSpPr>
            <a:stCxn id="39" idx="3"/>
            <a:endCxn id="9" idx="1"/>
          </p:cNvCxnSpPr>
          <p:nvPr/>
        </p:nvCxnSpPr>
        <p:spPr>
          <a:xfrm flipV="1">
            <a:off x="7165168" y="4775670"/>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41" idx="3"/>
            <a:endCxn id="10" idx="1"/>
          </p:cNvCxnSpPr>
          <p:nvPr/>
        </p:nvCxnSpPr>
        <p:spPr>
          <a:xfrm flipV="1">
            <a:off x="7165168" y="5351734"/>
            <a:ext cx="11521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endCxn id="7" idx="1"/>
          </p:cNvCxnSpPr>
          <p:nvPr/>
        </p:nvCxnSpPr>
        <p:spPr>
          <a:xfrm>
            <a:off x="7140016" y="4775670"/>
            <a:ext cx="601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8" idx="1"/>
          </p:cNvCxnSpPr>
          <p:nvPr/>
        </p:nvCxnSpPr>
        <p:spPr>
          <a:xfrm>
            <a:off x="7093160" y="5351734"/>
            <a:ext cx="6480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6877136" y="4631654"/>
            <a:ext cx="288032"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41" name="正方形/長方形 40"/>
          <p:cNvSpPr/>
          <p:nvPr/>
        </p:nvSpPr>
        <p:spPr>
          <a:xfrm>
            <a:off x="6877136" y="5207718"/>
            <a:ext cx="288032"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55" name="テキスト ボックス 54"/>
          <p:cNvSpPr txBox="1"/>
          <p:nvPr/>
        </p:nvSpPr>
        <p:spPr>
          <a:xfrm>
            <a:off x="9253400" y="4559646"/>
            <a:ext cx="2304256" cy="1077218"/>
          </a:xfrm>
          <a:prstGeom prst="rect">
            <a:avLst/>
          </a:prstGeom>
          <a:noFill/>
        </p:spPr>
        <p:txBody>
          <a:bodyPr wrap="square" rtlCol="0">
            <a:spAutoFit/>
          </a:bodyPr>
          <a:lstStyle/>
          <a:p>
            <a:r>
              <a:rPr kumimoji="1" lang="en-US" altLang="ja-JP" sz="1600" dirty="0">
                <a:latin typeface="Consolas" panose="020B0609020204030204" pitchFamily="49" charset="0"/>
                <a:cs typeface="Consolas" panose="020B0609020204030204" pitchFamily="49" charset="0"/>
              </a:rPr>
              <a:t>a[0]</a:t>
            </a:r>
            <a:r>
              <a:rPr kumimoji="1" lang="ja-JP" altLang="en-US" sz="1600" dirty="0"/>
              <a:t>の実体は、</a:t>
            </a:r>
            <a:r>
              <a:rPr kumimoji="1" lang="en-US" altLang="ja-JP" sz="1600" dirty="0">
                <a:latin typeface="Consolas" panose="020B0609020204030204" pitchFamily="49" charset="0"/>
                <a:cs typeface="Consolas" panose="020B0609020204030204" pitchFamily="49" charset="0"/>
              </a:rPr>
              <a:t>p2(1,1)</a:t>
            </a:r>
            <a:r>
              <a:rPr kumimoji="1" lang="ja-JP" altLang="en-US" sz="1600" dirty="0"/>
              <a:t>と</a:t>
            </a:r>
            <a:r>
              <a:rPr kumimoji="1" lang="en-US" altLang="ja-JP" sz="1600" dirty="0">
                <a:latin typeface="Consolas" panose="020B0609020204030204" pitchFamily="49" charset="0"/>
                <a:cs typeface="Consolas" panose="020B0609020204030204" pitchFamily="49" charset="0"/>
              </a:rPr>
              <a:t>p2(1,2)</a:t>
            </a:r>
            <a:r>
              <a:rPr kumimoji="1" lang="ja-JP" altLang="en-US" sz="1600" dirty="0"/>
              <a:t>に存在する。値の一致は保証されない。</a:t>
            </a:r>
          </a:p>
        </p:txBody>
      </p:sp>
    </p:spTree>
    <p:extLst>
      <p:ext uri="{BB962C8B-B14F-4D97-AF65-F5344CB8AC3E}">
        <p14:creationId xmlns:p14="http://schemas.microsoft.com/office/powerpoint/2010/main" val="389158375"/>
      </p:ext>
    </p:extLst>
  </p:cSld>
  <p:clrMapOvr>
    <a:masterClrMapping/>
  </p:clrMapOvr>
  <mc:AlternateContent xmlns:mc="http://schemas.openxmlformats.org/markup-compatibility/2006" xmlns:p14="http://schemas.microsoft.com/office/powerpoint/2010/main">
    <mc:Choice Requires="p14">
      <p:transition spd="slow" p14:dur="2000" advTm="55396"/>
    </mc:Choice>
    <mc:Fallback xmlns="">
      <p:transition spd="slow" advTm="55396"/>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動的な配列の整列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ポインタまたは割付け配列として宣言</a:t>
            </a:r>
          </a:p>
          <a:p>
            <a:r>
              <a:rPr kumimoji="1" lang="ja-JP" altLang="en-US" dirty="0" smtClean="0"/>
              <a:t>実際の「整列」の処理は続く</a:t>
            </a:r>
            <a:r>
              <a:rPr kumimoji="1" lang="en-US" altLang="ja-JP" dirty="0" err="1" smtClean="0">
                <a:latin typeface="Consolas" charset="0"/>
                <a:ea typeface="Consolas" charset="0"/>
                <a:cs typeface="Consolas" charset="0"/>
              </a:rPr>
              <a:t>xmp_malloc</a:t>
            </a:r>
            <a:r>
              <a:rPr kumimoji="1" lang="ja-JP" altLang="en-US" dirty="0" smtClean="0"/>
              <a:t>または</a:t>
            </a:r>
            <a:r>
              <a:rPr kumimoji="1" lang="en-US" altLang="ja-JP" dirty="0" smtClean="0">
                <a:latin typeface="Consolas" charset="0"/>
                <a:ea typeface="Consolas" charset="0"/>
                <a:cs typeface="Consolas" charset="0"/>
              </a:rPr>
              <a:t>allocate</a:t>
            </a:r>
            <a:r>
              <a:rPr kumimoji="1" lang="ja-JP" altLang="en-US" dirty="0" smtClean="0"/>
              <a:t>文において</a:t>
            </a:r>
            <a:r>
              <a:rPr kumimoji="1" lang="en-US" altLang="ja-JP" dirty="0" smtClean="0"/>
              <a:t/>
            </a:r>
            <a:br>
              <a:rPr kumimoji="1" lang="en-US" altLang="ja-JP" dirty="0" smtClean="0"/>
            </a:br>
            <a:r>
              <a:rPr kumimoji="1" lang="ja-JP" altLang="en-US" dirty="0" smtClean="0"/>
              <a:t>実行される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テキスト ボックス 6"/>
          <p:cNvSpPr txBox="1">
            <a:spLocks noChangeArrowheads="1"/>
          </p:cNvSpPr>
          <p:nvPr/>
        </p:nvSpPr>
        <p:spPr bwMode="auto">
          <a:xfrm>
            <a:off x="3706293" y="3552111"/>
            <a:ext cx="5630067" cy="1200329"/>
          </a:xfrm>
          <a:prstGeom prst="rect">
            <a:avLst/>
          </a:prstGeom>
          <a:solidFill>
            <a:schemeClr val="bg1"/>
          </a:solidFill>
          <a:ln w="9525">
            <a:solidFill>
              <a:schemeClr val="tx1"/>
            </a:solidFill>
            <a:miter lim="800000"/>
            <a:headEnd/>
            <a:tailEnd/>
          </a:ln>
        </p:spPr>
        <p:txBody>
          <a:bodyPr wrap="none">
            <a:spAutoFit/>
          </a:bodyPr>
          <a:lstStyle/>
          <a:p>
            <a:r>
              <a:rPr lang="en-US" altLang="ja-JP" dirty="0">
                <a:latin typeface="Consolas" pitchFamily="49" charset="0"/>
                <a:cs typeface="Consolas" pitchFamily="49" charset="0"/>
              </a:rPr>
              <a:t>int *a;</a:t>
            </a:r>
            <a:endParaRPr lang="ja-JP" altLang="en-US" dirty="0">
              <a:latin typeface="Consolas" pitchFamily="49" charset="0"/>
              <a:cs typeface="Consolas" pitchFamily="49" charset="0"/>
            </a:endParaRPr>
          </a:p>
          <a:p>
            <a:r>
              <a:rPr lang="en-US" altLang="ja-JP" dirty="0">
                <a:latin typeface="Consolas" pitchFamily="49" charset="0"/>
                <a:cs typeface="Consolas" pitchFamily="49" charset="0"/>
              </a:rPr>
              <a:t>#pragma 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t>
            </a:r>
            <a:r>
              <a:rPr lang="en-US" altLang="ja-JP" dirty="0" smtClean="0">
                <a:latin typeface="Consolas" pitchFamily="49" charset="0"/>
                <a:cs typeface="Consolas" pitchFamily="49" charset="0"/>
              </a:rPr>
              <a:t>a[</a:t>
            </a:r>
            <a:r>
              <a:rPr lang="en-US" altLang="ja-JP" dirty="0">
                <a:latin typeface="Consolas" pitchFamily="49" charset="0"/>
                <a:cs typeface="Consolas" pitchFamily="49" charset="0"/>
              </a:rPr>
              <a:t>j] with t</a:t>
            </a:r>
            <a:r>
              <a:rPr lang="en-US" altLang="ja-JP" dirty="0" smtClean="0">
                <a:latin typeface="Consolas" pitchFamily="49" charset="0"/>
                <a:cs typeface="Consolas" pitchFamily="49" charset="0"/>
              </a:rPr>
              <a:t>(j</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 = (int *)</a:t>
            </a:r>
            <a:r>
              <a:rPr lang="en-US" altLang="ja-JP" dirty="0" err="1">
                <a:solidFill>
                  <a:srgbClr val="FF0000"/>
                </a:solidFill>
                <a:latin typeface="Consolas" pitchFamily="49" charset="0"/>
                <a:cs typeface="Consolas" pitchFamily="49" charset="0"/>
              </a:rPr>
              <a:t>xmp_malloc</a:t>
            </a:r>
            <a:r>
              <a:rPr lang="en-US" altLang="ja-JP" dirty="0">
                <a:latin typeface="Consolas" pitchFamily="49" charset="0"/>
                <a:cs typeface="Consolas" pitchFamily="49" charset="0"/>
              </a:rPr>
              <a:t>(</a:t>
            </a:r>
            <a:r>
              <a:rPr lang="en-US" altLang="ja-JP" dirty="0" err="1">
                <a:solidFill>
                  <a:srgbClr val="00B0F0"/>
                </a:solidFill>
                <a:latin typeface="Consolas" pitchFamily="49" charset="0"/>
                <a:cs typeface="Consolas" pitchFamily="49" charset="0"/>
              </a:rPr>
              <a:t>xmp_desc_of</a:t>
            </a:r>
            <a:r>
              <a:rPr lang="en-US" altLang="ja-JP" dirty="0">
                <a:latin typeface="Consolas" pitchFamily="49" charset="0"/>
                <a:cs typeface="Consolas" pitchFamily="49" charset="0"/>
              </a:rPr>
              <a:t>(a), 100);</a:t>
            </a:r>
            <a:endParaRPr lang="ja-JP" altLang="en-US" dirty="0">
              <a:latin typeface="Consolas" pitchFamily="49" charset="0"/>
              <a:cs typeface="Consolas" pitchFamily="49" charset="0"/>
            </a:endParaRPr>
          </a:p>
        </p:txBody>
      </p:sp>
      <p:sp>
        <p:nvSpPr>
          <p:cNvPr id="8" name="テキスト ボックス 7"/>
          <p:cNvSpPr txBox="1">
            <a:spLocks noChangeArrowheads="1"/>
          </p:cNvSpPr>
          <p:nvPr/>
        </p:nvSpPr>
        <p:spPr bwMode="auto">
          <a:xfrm>
            <a:off x="3706292" y="4820960"/>
            <a:ext cx="5630068" cy="1200329"/>
          </a:xfrm>
          <a:prstGeom prst="rect">
            <a:avLst/>
          </a:prstGeom>
          <a:solidFill>
            <a:schemeClr val="bg1"/>
          </a:solidFill>
          <a:ln w="9525">
            <a:solidFill>
              <a:schemeClr val="tx1"/>
            </a:solidFill>
            <a:miter lim="800000"/>
            <a:headEnd/>
            <a:tailEnd/>
          </a:ln>
        </p:spPr>
        <p:txBody>
          <a:bodyPr wrap="square">
            <a:spAutoFit/>
          </a:bodyPr>
          <a:lstStyle/>
          <a:p>
            <a:r>
              <a:rPr lang="en-US" altLang="ja-JP" dirty="0">
                <a:latin typeface="Consolas" pitchFamily="49" charset="0"/>
                <a:cs typeface="Consolas" pitchFamily="49" charset="0"/>
              </a:rPr>
              <a:t>integer, allocatable :: a(</a:t>
            </a:r>
            <a:r>
              <a:rPr lang="en-US" altLang="ja-JP" dirty="0">
                <a:latin typeface="Consolas" pitchFamily="49" charset="0"/>
                <a:cs typeface="Consolas" pitchFamily="49" charset="0"/>
                <a:sym typeface="Wingdings"/>
              </a:rPr>
              <a:t>:)</a:t>
            </a:r>
            <a:endParaRPr lang="en-US" altLang="ja-JP" dirty="0">
              <a:latin typeface="Consolas" pitchFamily="49" charset="0"/>
              <a:cs typeface="Consolas" pitchFamily="49" charset="0"/>
            </a:endParaRPr>
          </a:p>
          <a:p>
            <a:r>
              <a:rPr lang="en-US" altLang="ja-JP" dirty="0">
                <a:latin typeface="Consolas" pitchFamily="49" charset="0"/>
                <a:cs typeface="Consolas" pitchFamily="49" charset="0"/>
              </a:rPr>
              <a:t>!$xmp</a:t>
            </a:r>
            <a:r>
              <a:rPr lang="ja-JP" altLang="en-US" dirty="0">
                <a:latin typeface="Consolas" pitchFamily="49" charset="0"/>
                <a:cs typeface="Consolas" pitchFamily="49" charset="0"/>
              </a:rPr>
              <a:t> </a:t>
            </a:r>
            <a:r>
              <a:rPr lang="en-US" altLang="ja-JP" dirty="0">
                <a:latin typeface="Consolas" pitchFamily="49" charset="0"/>
                <a:cs typeface="Consolas" pitchFamily="49" charset="0"/>
              </a:rPr>
              <a:t>align a</a:t>
            </a:r>
            <a:r>
              <a:rPr lang="en-US" altLang="ja-JP" dirty="0" smtClean="0">
                <a:latin typeface="Consolas" pitchFamily="49" charset="0"/>
                <a:cs typeface="Consolas" pitchFamily="49" charset="0"/>
              </a:rPr>
              <a:t>(j</a:t>
            </a:r>
            <a:r>
              <a:rPr lang="en-US" altLang="ja-JP" dirty="0">
                <a:latin typeface="Consolas" pitchFamily="49" charset="0"/>
                <a:cs typeface="Consolas" pitchFamily="49" charset="0"/>
              </a:rPr>
              <a:t>) with </a:t>
            </a:r>
            <a:r>
              <a:rPr lang="en-US" altLang="ja-JP" dirty="0" smtClean="0">
                <a:latin typeface="Consolas" pitchFamily="49" charset="0"/>
                <a:cs typeface="Consolas" pitchFamily="49" charset="0"/>
              </a:rPr>
              <a:t>t</a:t>
            </a:r>
            <a:r>
              <a:rPr lang="en-US" altLang="ja-JP" dirty="0">
                <a:latin typeface="Consolas" pitchFamily="49" charset="0"/>
                <a:cs typeface="Consolas" pitchFamily="49" charset="0"/>
              </a:rPr>
              <a:t>(</a:t>
            </a:r>
            <a:r>
              <a:rPr lang="en-US" altLang="ja-JP" dirty="0" smtClean="0">
                <a:latin typeface="Consolas" pitchFamily="49" charset="0"/>
                <a:cs typeface="Consolas" pitchFamily="49" charset="0"/>
              </a:rPr>
              <a:t>j</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allocate (a(100))</a:t>
            </a:r>
            <a:endParaRPr lang="ja-JP" altLang="en-US" dirty="0">
              <a:latin typeface="Consolas" pitchFamily="49" charset="0"/>
              <a:cs typeface="Consolas" pitchFamily="49" charset="0"/>
            </a:endParaRPr>
          </a:p>
        </p:txBody>
      </p:sp>
      <p:sp>
        <p:nvSpPr>
          <p:cNvPr id="9" name="テキスト ボックス 8"/>
          <p:cNvSpPr txBox="1"/>
          <p:nvPr/>
        </p:nvSpPr>
        <p:spPr>
          <a:xfrm>
            <a:off x="3130228" y="361482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[C]</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3130228" y="4850576"/>
            <a:ext cx="564578"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[F]</a:t>
            </a:r>
            <a:endParaRPr kumimoji="1" lang="ja-JP"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0634738"/>
      </p:ext>
    </p:extLst>
  </p:cSld>
  <p:clrMapOvr>
    <a:masterClrMapping/>
  </p:clrMapOvr>
  <mc:AlternateContent xmlns:mc="http://schemas.openxmlformats.org/markup-compatibility/2006" xmlns:p14="http://schemas.microsoft.com/office/powerpoint/2010/main">
    <mc:Choice Requires="p14">
      <p:transition spd="slow" p14:dur="2000" advTm="68988"/>
    </mc:Choice>
    <mc:Fallback xmlns="">
      <p:transition spd="slow" advTm="68988"/>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ワークマッピング指示</a:t>
            </a:r>
            <a:r>
              <a:rPr lang="ja-JP" altLang="en-US" dirty="0" smtClean="0"/>
              <a:t>文（１）</a:t>
            </a:r>
            <a:r>
              <a:rPr lang="en-US" altLang="ja-JP" dirty="0"/>
              <a:t/>
            </a:r>
            <a:br>
              <a:rPr lang="en-US" altLang="ja-JP" dirty="0"/>
            </a:br>
            <a:r>
              <a:rPr lang="en-US" altLang="ja-JP" dirty="0">
                <a:latin typeface="Consolas" panose="020B0609020204030204" pitchFamily="49" charset="0"/>
                <a:cs typeface="Consolas" panose="020B0609020204030204" pitchFamily="49" charset="0"/>
              </a:rPr>
              <a:t>loop</a:t>
            </a:r>
            <a:r>
              <a:rPr lang="ja-JP" altLang="en-US" dirty="0"/>
              <a:t>指示</a:t>
            </a:r>
            <a:r>
              <a:rPr lang="ja-JP" altLang="en-US" dirty="0" smtClean="0"/>
              <a:t>文（１）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ループの並列化を指示する</a:t>
            </a:r>
            <a:endParaRPr kumimoji="1" lang="en-US" altLang="ja-JP" dirty="0" smtClean="0"/>
          </a:p>
          <a:p>
            <a:pPr lvl="1"/>
            <a:r>
              <a:rPr lang="en-US" altLang="ja-JP" dirty="0" smtClean="0">
                <a:latin typeface="Consolas" pitchFamily="49" charset="0"/>
                <a:cs typeface="Consolas" pitchFamily="49" charset="0"/>
              </a:rPr>
              <a:t>t(</a:t>
            </a:r>
            <a:r>
              <a:rPr lang="en-US" altLang="ja-JP" dirty="0" err="1" smtClean="0">
                <a:latin typeface="Consolas" pitchFamily="49" charset="0"/>
                <a:cs typeface="Consolas" pitchFamily="49" charset="0"/>
              </a:rPr>
              <a:t>i,j</a:t>
            </a:r>
            <a:r>
              <a:rPr lang="en-US" altLang="ja-JP" dirty="0" smtClean="0">
                <a:latin typeface="Consolas" pitchFamily="49" charset="0"/>
                <a:cs typeface="Consolas" pitchFamily="49" charset="0"/>
              </a:rPr>
              <a:t>)</a:t>
            </a:r>
            <a:r>
              <a:rPr lang="ja-JP" altLang="en-US" dirty="0" smtClean="0">
                <a:latin typeface="+mn-ea"/>
              </a:rPr>
              <a:t>を持つノードが</a:t>
            </a:r>
            <a:r>
              <a:rPr lang="ja-JP" altLang="en-US" dirty="0">
                <a:latin typeface="+mn-ea"/>
              </a:rPr>
              <a:t>、繰り返し</a:t>
            </a:r>
            <a:r>
              <a:rPr lang="en-US" altLang="ja-JP" dirty="0" err="1" smtClean="0">
                <a:latin typeface="Consolas" pitchFamily="49" charset="0"/>
                <a:cs typeface="Consolas" pitchFamily="49" charset="0"/>
              </a:rPr>
              <a:t>i,j</a:t>
            </a:r>
            <a:r>
              <a:rPr lang="ja-JP" altLang="en-US" dirty="0" smtClean="0">
                <a:latin typeface="+mn-ea"/>
              </a:rPr>
              <a:t>において</a:t>
            </a:r>
            <a:r>
              <a:rPr lang="en-US" altLang="ja-JP" dirty="0" smtClean="0">
                <a:latin typeface="Consolas" pitchFamily="49" charset="0"/>
                <a:cs typeface="Consolas" pitchFamily="49" charset="0"/>
              </a:rPr>
              <a:t>a[</a:t>
            </a:r>
            <a:r>
              <a:rPr lang="en-US" altLang="ja-JP" dirty="0" err="1" smtClean="0">
                <a:latin typeface="Consolas" pitchFamily="49" charset="0"/>
                <a:cs typeface="Consolas" pitchFamily="49" charset="0"/>
              </a:rPr>
              <a:t>i</a:t>
            </a:r>
            <a:r>
              <a:rPr lang="en-US" altLang="ja-JP" dirty="0" smtClean="0">
                <a:latin typeface="Consolas" pitchFamily="49" charset="0"/>
                <a:cs typeface="Consolas" pitchFamily="49" charset="0"/>
              </a:rPr>
              <a:t>][j]</a:t>
            </a:r>
            <a:r>
              <a:rPr lang="ja-JP" altLang="en-US" dirty="0" err="1">
                <a:latin typeface="+mn-ea"/>
              </a:rPr>
              <a:t>への</a:t>
            </a:r>
            <a:r>
              <a:rPr lang="ja-JP" altLang="en-US" dirty="0">
                <a:latin typeface="+mn-ea"/>
              </a:rPr>
              <a:t>代入を実行</a:t>
            </a:r>
            <a:r>
              <a:rPr lang="ja-JP" altLang="en-US" dirty="0" smtClean="0">
                <a:latin typeface="+mn-ea"/>
              </a:rPr>
              <a:t>する</a:t>
            </a:r>
            <a:endParaRPr lang="en-US" altLang="ja-JP" dirty="0" smtClean="0">
              <a:latin typeface="+mn-ea"/>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 Box 11"/>
          <p:cNvSpPr txBox="1">
            <a:spLocks noChangeArrowheads="1"/>
          </p:cNvSpPr>
          <p:nvPr/>
        </p:nvSpPr>
        <p:spPr bwMode="auto">
          <a:xfrm>
            <a:off x="4079776" y="3645025"/>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123184069"/>
      </p:ext>
    </p:extLst>
  </p:cSld>
  <p:clrMapOvr>
    <a:masterClrMapping/>
  </p:clrMapOvr>
  <mc:AlternateContent xmlns:mc="http://schemas.openxmlformats.org/markup-compatibility/2006" xmlns:p14="http://schemas.microsoft.com/office/powerpoint/2010/main">
    <mc:Choice Requires="p14">
      <p:transition spd="slow" p14:dur="2000" advTm="45610"/>
    </mc:Choice>
    <mc:Fallback xmlns="">
      <p:transition spd="slow" advTm="45610"/>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a:t>
            </a:r>
            <a:r>
              <a:rPr lang="ja-JP" altLang="en-US" dirty="0" smtClean="0"/>
              <a:t>（２</a:t>
            </a:r>
            <a:r>
              <a:rPr lang="ja-JP" altLang="en-US" dirty="0"/>
              <a:t>）</a:t>
            </a:r>
            <a:endParaRPr kumimoji="1" lang="ja-JP" altLang="en-US" dirty="0"/>
          </a:p>
        </p:txBody>
      </p:sp>
      <p:sp>
        <p:nvSpPr>
          <p:cNvPr id="7" name="コンテンツ プレースホルダー 6"/>
          <p:cNvSpPr>
            <a:spLocks noGrp="1"/>
          </p:cNvSpPr>
          <p:nvPr>
            <p:ph idx="1"/>
          </p:nvPr>
        </p:nvSpPr>
        <p:spPr/>
        <p:txBody>
          <a:bodyPr/>
          <a:lstStyle/>
          <a:p>
            <a:r>
              <a:rPr lang="ja-JP" altLang="en-US" dirty="0">
                <a:latin typeface="+mn-ea"/>
              </a:rPr>
              <a:t>アクセスされるデータ</a:t>
            </a:r>
            <a:r>
              <a:rPr lang="ja-JP" altLang="en-US" dirty="0" smtClean="0">
                <a:latin typeface="+mn-ea"/>
              </a:rPr>
              <a:t>がその</a:t>
            </a:r>
            <a:r>
              <a:rPr lang="ja-JP" altLang="en-US" dirty="0">
                <a:latin typeface="+mn-ea"/>
              </a:rPr>
              <a:t>繰り返しを実行するノードに割り当てられていなければならない</a:t>
            </a:r>
            <a:endParaRPr lang="en-US" altLang="ja-JP" dirty="0">
              <a:latin typeface="+mn-ea"/>
            </a:endParaRPr>
          </a:p>
          <a:p>
            <a:pPr lvl="1"/>
            <a:r>
              <a:rPr lang="ja-JP" altLang="en-US" dirty="0">
                <a:latin typeface="Consolas" pitchFamily="49" charset="0"/>
                <a:cs typeface="Consolas" pitchFamily="49" charset="0"/>
              </a:rPr>
              <a:t>下の例では、</a:t>
            </a:r>
            <a:r>
              <a:rPr lang="en-US" altLang="ja-JP" dirty="0">
                <a:latin typeface="Consolas" pitchFamily="49" charset="0"/>
                <a:cs typeface="Consolas" pitchFamily="49" charset="0"/>
              </a:rPr>
              <a:t>t(</a:t>
            </a:r>
            <a:r>
              <a:rPr lang="en-US" altLang="ja-JP" dirty="0" err="1">
                <a:latin typeface="Consolas" pitchFamily="49" charset="0"/>
                <a:cs typeface="Consolas" pitchFamily="49" charset="0"/>
              </a:rPr>
              <a:t>i,j</a:t>
            </a:r>
            <a:r>
              <a:rPr lang="en-US" altLang="ja-JP" dirty="0">
                <a:latin typeface="Consolas" pitchFamily="49" charset="0"/>
                <a:cs typeface="Consolas" pitchFamily="49" charset="0"/>
              </a:rPr>
              <a:t>)</a:t>
            </a:r>
            <a:r>
              <a:rPr lang="ja-JP" altLang="en-US" dirty="0">
                <a:latin typeface="+mn-ea"/>
              </a:rPr>
              <a:t>を持つノードが、</a:t>
            </a:r>
            <a:r>
              <a:rPr lang="en-US" altLang="ja-JP" dirty="0">
                <a:latin typeface="+mn-ea"/>
              </a:rPr>
              <a:t>a[</a:t>
            </a:r>
            <a:r>
              <a:rPr lang="en-US" altLang="ja-JP" dirty="0" err="1">
                <a:latin typeface="+mn-ea"/>
              </a:rPr>
              <a:t>i</a:t>
            </a:r>
            <a:r>
              <a:rPr lang="en-US" altLang="ja-JP" dirty="0">
                <a:latin typeface="+mn-ea"/>
              </a:rPr>
              <a:t>][j]</a:t>
            </a:r>
            <a:r>
              <a:rPr lang="ja-JP" altLang="en-US" dirty="0">
                <a:latin typeface="+mn-ea"/>
              </a:rPr>
              <a:t>を持たなければならない</a:t>
            </a:r>
            <a:endParaRPr lang="en-US" altLang="ja-JP" dirty="0">
              <a:latin typeface="+mn-ea"/>
            </a:endParaRPr>
          </a:p>
          <a:p>
            <a:pPr lvl="1"/>
            <a:r>
              <a:rPr lang="ja-JP" altLang="en-US" dirty="0">
                <a:latin typeface="+mn-ea"/>
              </a:rPr>
              <a:t>そうでない場合、事前に通信を行っておく</a:t>
            </a:r>
          </a:p>
          <a:p>
            <a:pPr marL="0" indent="0">
              <a:buNone/>
            </a:pP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Text Box 11"/>
          <p:cNvSpPr txBox="1">
            <a:spLocks noChangeArrowheads="1"/>
          </p:cNvSpPr>
          <p:nvPr/>
        </p:nvSpPr>
        <p:spPr bwMode="auto">
          <a:xfrm>
            <a:off x="4079776" y="4509121"/>
            <a:ext cx="4698722" cy="1323439"/>
          </a:xfrm>
          <a:prstGeom prst="rect">
            <a:avLst/>
          </a:prstGeom>
          <a:solidFill>
            <a:schemeClr val="bg1"/>
          </a:solidFill>
          <a:ln w="9525">
            <a:solidFill>
              <a:schemeClr val="tx1"/>
            </a:solidFill>
            <a:miter lim="800000"/>
            <a:headEnd/>
            <a:tailEnd/>
          </a:ln>
        </p:spPr>
        <p:txBody>
          <a:bodyPr wrap="none">
            <a:spAutoFit/>
          </a:bodyPr>
          <a:lstStyle/>
          <a:p>
            <a:r>
              <a:rPr lang="en-US" altLang="ja-JP" sz="2000" dirty="0">
                <a:solidFill>
                  <a:srgbClr val="FF0000"/>
                </a:solidFill>
                <a:latin typeface="Consolas" pitchFamily="49" charset="0"/>
                <a:cs typeface="Consolas" pitchFamily="49" charset="0"/>
              </a:rPr>
              <a:t>#pragma </a:t>
            </a:r>
            <a:r>
              <a:rPr lang="en-US" altLang="ja-JP" sz="2000" dirty="0" err="1">
                <a:solidFill>
                  <a:srgbClr val="FF0000"/>
                </a:solidFill>
                <a:latin typeface="Consolas" pitchFamily="49" charset="0"/>
                <a:cs typeface="Consolas" pitchFamily="49" charset="0"/>
              </a:rPr>
              <a:t>xmp</a:t>
            </a:r>
            <a:r>
              <a:rPr lang="en-US" altLang="ja-JP" sz="2000" dirty="0">
                <a:solidFill>
                  <a:srgbClr val="FF0000"/>
                </a:solidFill>
                <a:latin typeface="Consolas" pitchFamily="49" charset="0"/>
                <a:cs typeface="Consolas" pitchFamily="49" charset="0"/>
              </a:rPr>
              <a:t> loop (</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 on t(</a:t>
            </a:r>
            <a:r>
              <a:rPr lang="en-US" altLang="ja-JP" sz="2000" dirty="0" err="1">
                <a:solidFill>
                  <a:srgbClr val="FF0000"/>
                </a:solidFill>
                <a:latin typeface="Consolas" pitchFamily="49" charset="0"/>
                <a:cs typeface="Consolas" pitchFamily="49" charset="0"/>
              </a:rPr>
              <a:t>i,j</a:t>
            </a:r>
            <a:r>
              <a:rPr lang="en-US" altLang="ja-JP" sz="2000" dirty="0">
                <a:solidFill>
                  <a:srgbClr val="FF0000"/>
                </a:solidFill>
                <a:latin typeface="Consolas" pitchFamily="49" charset="0"/>
                <a:cs typeface="Consolas" pitchFamily="49" charset="0"/>
              </a:rPr>
              <a:t>)</a:t>
            </a:r>
          </a:p>
          <a:p>
            <a:r>
              <a:rPr lang="en-US" altLang="ja-JP" sz="2000" dirty="0">
                <a:latin typeface="Consolas" pitchFamily="49" charset="0"/>
                <a:cs typeface="Consolas" pitchFamily="49" charset="0"/>
              </a:rPr>
              <a:t>for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 0;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 &lt; n; </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a:t>
            </a:r>
          </a:p>
          <a:p>
            <a:r>
              <a:rPr lang="en-US" altLang="ja-JP" sz="2000" dirty="0">
                <a:latin typeface="Consolas" pitchFamily="49" charset="0"/>
                <a:cs typeface="Consolas" pitchFamily="49" charset="0"/>
              </a:rPr>
              <a:t>for (j = 0; j &lt; n; j++)</a:t>
            </a:r>
            <a:endParaRPr lang="en-US" altLang="ja-JP" sz="2000" dirty="0">
              <a:solidFill>
                <a:srgbClr val="FF0000"/>
              </a:solidFill>
              <a:latin typeface="Consolas" pitchFamily="49" charset="0"/>
              <a:cs typeface="Consolas" pitchFamily="49" charset="0"/>
            </a:endParaRPr>
          </a:p>
          <a:p>
            <a:r>
              <a:rPr lang="en-US" altLang="ja-JP" sz="2000" dirty="0">
                <a:latin typeface="Consolas" pitchFamily="49" charset="0"/>
                <a:cs typeface="Consolas" pitchFamily="49" charset="0"/>
              </a:rPr>
              <a:t>   a[</a:t>
            </a:r>
            <a:r>
              <a:rPr lang="en-US" altLang="ja-JP" sz="2000" dirty="0" err="1">
                <a:latin typeface="Consolas" pitchFamily="49" charset="0"/>
                <a:cs typeface="Consolas" pitchFamily="49" charset="0"/>
              </a:rPr>
              <a:t>i</a:t>
            </a:r>
            <a:r>
              <a:rPr lang="en-US" altLang="ja-JP" sz="2000" dirty="0">
                <a:latin typeface="Consolas" pitchFamily="49" charset="0"/>
                <a:cs typeface="Consolas" pitchFamily="49" charset="0"/>
              </a:rPr>
              <a:t>][j] = ...;</a:t>
            </a:r>
          </a:p>
        </p:txBody>
      </p:sp>
    </p:spTree>
    <p:extLst>
      <p:ext uri="{BB962C8B-B14F-4D97-AF65-F5344CB8AC3E}">
        <p14:creationId xmlns:p14="http://schemas.microsoft.com/office/powerpoint/2010/main" val="3331992682"/>
      </p:ext>
    </p:extLst>
  </p:cSld>
  <p:clrMapOvr>
    <a:masterClrMapping/>
  </p:clrMapOvr>
  <mc:AlternateContent xmlns:mc="http://schemas.openxmlformats.org/markup-compatibility/2006" xmlns:p14="http://schemas.microsoft.com/office/powerpoint/2010/main">
    <mc:Choice Requires="p14">
      <p:transition spd="slow" p14:dur="2000" advTm="31730"/>
    </mc:Choice>
    <mc:Fallback xmlns="">
      <p:transition spd="slow" advTm="31730"/>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Consolas" panose="020B0609020204030204" pitchFamily="49" charset="0"/>
                <a:cs typeface="Consolas" panose="020B0609020204030204" pitchFamily="49" charset="0"/>
              </a:rPr>
              <a:t>loop</a:t>
            </a:r>
            <a:r>
              <a:rPr kumimoji="1" lang="ja-JP" altLang="en-US" dirty="0" smtClean="0"/>
              <a:t>指示文（３）</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Consolas" panose="020B0609020204030204" pitchFamily="49" charset="0"/>
                <a:cs typeface="Consolas" panose="020B0609020204030204" pitchFamily="49" charset="0"/>
              </a:rPr>
              <a:t>reduction</a:t>
            </a:r>
            <a:r>
              <a:rPr kumimoji="1" lang="ja-JP" altLang="en-US" dirty="0" smtClean="0"/>
              <a:t>節</a:t>
            </a:r>
            <a:endParaRPr kumimoji="1" lang="en-US" altLang="ja-JP" dirty="0" smtClean="0"/>
          </a:p>
          <a:p>
            <a:pPr lvl="1"/>
            <a:r>
              <a:rPr kumimoji="0" lang="ja-JP" altLang="en-US" dirty="0"/>
              <a:t>並列</a:t>
            </a:r>
            <a:r>
              <a:rPr kumimoji="0" lang="ja-JP" altLang="en-US" dirty="0" smtClean="0"/>
              <a:t>ループの</a:t>
            </a:r>
            <a:r>
              <a:rPr kumimoji="0" lang="ja-JP" altLang="en-US" dirty="0"/>
              <a:t>終了時</a:t>
            </a:r>
            <a:r>
              <a:rPr kumimoji="0" lang="ja-JP" altLang="en-US" dirty="0" smtClean="0"/>
              <a:t>に、各ノードの値を「集計」</a:t>
            </a:r>
            <a:endParaRPr kumimoji="0" lang="en-US" altLang="ja-JP" dirty="0"/>
          </a:p>
          <a:p>
            <a:pPr lvl="1"/>
            <a:r>
              <a:rPr kumimoji="0" lang="ja-JP" altLang="en-US" dirty="0"/>
              <a:t>提供している</a:t>
            </a:r>
            <a:r>
              <a:rPr kumimoji="0" lang="ja-JP" altLang="en-US" dirty="0" smtClean="0"/>
              <a:t>演算は</a:t>
            </a:r>
            <a:r>
              <a:rPr kumimoji="0" lang="en-US" altLang="ja-JP" dirty="0" smtClean="0">
                <a:latin typeface="Consolas" panose="020B0609020204030204" pitchFamily="49" charset="0"/>
                <a:cs typeface="Consolas" panose="020B0609020204030204" pitchFamily="49" charset="0"/>
              </a:rPr>
              <a:t>+</a:t>
            </a:r>
            <a:r>
              <a:rPr kumimoji="0" lang="ja-JP" altLang="en-US" dirty="0" err="1" smtClean="0"/>
              <a:t>，</a:t>
            </a:r>
            <a:r>
              <a:rPr kumimoji="0" lang="en-US" altLang="ja-JP" dirty="0" smtClean="0">
                <a:latin typeface="Consolas" panose="020B0609020204030204" pitchFamily="49" charset="0"/>
                <a:cs typeface="Consolas" panose="020B0609020204030204" pitchFamily="49" charset="0"/>
              </a:rPr>
              <a:t>max</a:t>
            </a:r>
            <a:r>
              <a:rPr kumimoji="0" lang="en-US" altLang="ja-JP" dirty="0" smtClean="0"/>
              <a:t>, </a:t>
            </a:r>
            <a:r>
              <a:rPr kumimoji="0" lang="en-US" altLang="ja-JP" dirty="0" smtClean="0">
                <a:latin typeface="Consolas" panose="020B0609020204030204" pitchFamily="49" charset="0"/>
                <a:cs typeface="Consolas" panose="020B0609020204030204" pitchFamily="49" charset="0"/>
              </a:rPr>
              <a:t>min</a:t>
            </a:r>
            <a:r>
              <a:rPr kumimoji="0" lang="ja-JP" altLang="en-US" dirty="0" smtClean="0"/>
              <a:t>など</a:t>
            </a:r>
            <a:endParaRPr kumimoji="0"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Rectangle 2"/>
          <p:cNvSpPr>
            <a:spLocks/>
          </p:cNvSpPr>
          <p:nvPr/>
        </p:nvSpPr>
        <p:spPr bwMode="auto">
          <a:xfrm>
            <a:off x="3232092" y="3911932"/>
            <a:ext cx="5832648" cy="1080120"/>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on 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Bold" panose="020B0704020202020204" pitchFamily="34" charset="0"/>
              </a:rPr>
              <a:t>reduction(+:sum)</a:t>
            </a: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for</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20;</a:t>
            </a:r>
            <a:r>
              <a:rPr kumimoji="0" lang="ja-JP" altLang="en-US"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sum += </a:t>
            </a:r>
            <a:r>
              <a:rPr kumimoji="0" lang="en-US" altLang="ja-JP" sz="1800" dirty="0" err="1">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4007768" y="5229201"/>
            <a:ext cx="4536504" cy="646331"/>
          </a:xfrm>
          <a:prstGeom prst="rect">
            <a:avLst/>
          </a:prstGeom>
          <a:noFill/>
        </p:spPr>
        <p:txBody>
          <a:bodyPr wrap="square" rtlCol="0">
            <a:spAutoFit/>
          </a:bodyPr>
          <a:lstStyle/>
          <a:p>
            <a:r>
              <a:rPr kumimoji="1" lang="ja-JP" altLang="en-US" dirty="0">
                <a:latin typeface="+mn-ea"/>
              </a:rPr>
              <a:t>各ノード上の</a:t>
            </a:r>
            <a:r>
              <a:rPr kumimoji="1" lang="en-US" altLang="ja-JP" dirty="0">
                <a:latin typeface="+mn-ea"/>
              </a:rPr>
              <a:t>sum</a:t>
            </a:r>
            <a:r>
              <a:rPr kumimoji="1" lang="ja-JP" altLang="en-US" dirty="0">
                <a:latin typeface="+mn-ea"/>
              </a:rPr>
              <a:t>の値を合計した値で、各ノード上の</a:t>
            </a:r>
            <a:r>
              <a:rPr kumimoji="1" lang="en-US" altLang="ja-JP" dirty="0">
                <a:latin typeface="+mn-ea"/>
              </a:rPr>
              <a:t>sum</a:t>
            </a:r>
            <a:r>
              <a:rPr kumimoji="1" lang="ja-JP" altLang="en-US" dirty="0">
                <a:latin typeface="+mn-ea"/>
              </a:rPr>
              <a:t>を</a:t>
            </a:r>
            <a:r>
              <a:rPr kumimoji="1" lang="ja-JP" altLang="en-US" dirty="0" smtClean="0">
                <a:latin typeface="+mn-ea"/>
              </a:rPr>
              <a:t>更新</a:t>
            </a:r>
            <a:endParaRPr kumimoji="1" lang="ja-JP" altLang="en-US" dirty="0">
              <a:latin typeface="+mn-ea"/>
            </a:endParaRPr>
          </a:p>
        </p:txBody>
      </p:sp>
      <p:cxnSp>
        <p:nvCxnSpPr>
          <p:cNvPr id="10" name="直線矢印コネクタ 9"/>
          <p:cNvCxnSpPr/>
          <p:nvPr/>
        </p:nvCxnSpPr>
        <p:spPr>
          <a:xfrm flipV="1">
            <a:off x="8112224" y="4275117"/>
            <a:ext cx="489077" cy="102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464406"/>
      </p:ext>
    </p:extLst>
  </p:cSld>
  <p:clrMapOvr>
    <a:masterClrMapping/>
  </p:clrMapOvr>
  <mc:AlternateContent xmlns:mc="http://schemas.openxmlformats.org/markup-compatibility/2006" xmlns:p14="http://schemas.microsoft.com/office/powerpoint/2010/main">
    <mc:Choice Requires="p14">
      <p:transition spd="slow" p14:dur="2000" advTm="54406"/>
    </mc:Choice>
    <mc:Fallback xmlns="">
      <p:transition spd="slow" advTm="54406"/>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大規模並列計算させたい時どんな計算機で行うか想像してみてください</a:t>
            </a:r>
            <a:endParaRPr lang="en-US" altLang="ja-JP" dirty="0" smtClean="0"/>
          </a:p>
          <a:p>
            <a:pPr lvl="1"/>
            <a:r>
              <a:rPr kumimoji="1" lang="ja-JP" altLang="en-US" dirty="0" smtClean="0"/>
              <a:t>分散</a:t>
            </a:r>
            <a:r>
              <a:rPr kumimoji="1" lang="en-US" altLang="ja-JP" dirty="0" smtClean="0"/>
              <a:t>(</a:t>
            </a:r>
            <a:r>
              <a:rPr kumimoji="1" lang="ja-JP" altLang="en-US" dirty="0" smtClean="0"/>
              <a:t>共有</a:t>
            </a:r>
            <a:r>
              <a:rPr kumimoji="1" lang="en-US" altLang="ja-JP" dirty="0" smtClean="0"/>
              <a:t>)</a:t>
            </a:r>
            <a:r>
              <a:rPr kumimoji="1" lang="ja-JP" altLang="en-US" dirty="0" smtClean="0"/>
              <a:t>メモリ型の計算機を思い浮かべることでしょう･･･</a:t>
            </a:r>
            <a:endParaRPr kumimoji="1" lang="en-US" altLang="ja-JP" dirty="0" smtClean="0"/>
          </a:p>
          <a:p>
            <a:r>
              <a:rPr lang="ja-JP" altLang="en-US" dirty="0" smtClean="0"/>
              <a:t>では分散メモリ型の計算機ではどうやって並列計算を実現しますか？</a:t>
            </a:r>
            <a:endParaRPr lang="en-US" altLang="ja-JP" dirty="0" smtClean="0"/>
          </a:p>
          <a:p>
            <a:pPr lvl="1"/>
            <a:r>
              <a:rPr kumimoji="1" lang="en-US" altLang="ja-JP" dirty="0" smtClean="0"/>
              <a:t>MPI</a:t>
            </a:r>
            <a:r>
              <a:rPr kumimoji="1" lang="ja-JP" altLang="en-US" dirty="0" smtClean="0"/>
              <a:t>が主流ではないでしょう</a:t>
            </a:r>
            <a:r>
              <a:rPr lang="ja-JP" altLang="en-US" dirty="0" smtClean="0"/>
              <a:t>か・・・</a:t>
            </a:r>
            <a:endParaRPr kumimoji="1" lang="en-US" altLang="ja-JP" dirty="0" smtClean="0"/>
          </a:p>
          <a:p>
            <a:r>
              <a:rPr kumimoji="1" lang="ja-JP" altLang="en-US" dirty="0" smtClean="0"/>
              <a:t>では</a:t>
            </a:r>
            <a:r>
              <a:rPr kumimoji="1" lang="en-US" altLang="ja-JP" dirty="0" smtClean="0"/>
              <a:t>MPI</a:t>
            </a:r>
            <a:r>
              <a:rPr kumimoji="1" lang="ja-JP" altLang="en-US" dirty="0" smtClean="0"/>
              <a:t>で高速な大規模プログラムが手早く書ける自信がありますか？</a:t>
            </a:r>
            <a:endParaRPr kumimoji="1" lang="en-US" altLang="ja-JP" dirty="0" smtClean="0"/>
          </a:p>
          <a:p>
            <a:pPr lvl="1"/>
            <a:r>
              <a:rPr lang="ja-JP" altLang="en-US" dirty="0" smtClean="0"/>
              <a:t>首を傾げることでしょう・・・なぜならプログラムがスパゲッティコードと化すから</a:t>
            </a:r>
            <a:endParaRPr lang="en-US" altLang="ja-JP" dirty="0"/>
          </a:p>
          <a:p>
            <a:r>
              <a:rPr kumimoji="1" lang="ja-JP" altLang="en-US" dirty="0" smtClean="0">
                <a:solidFill>
                  <a:srgbClr val="FF0000"/>
                </a:solidFill>
              </a:rPr>
              <a:t>そこで</a:t>
            </a:r>
            <a:r>
              <a:rPr kumimoji="1" lang="en-US" altLang="ja-JP" dirty="0" err="1" smtClean="0">
                <a:solidFill>
                  <a:srgbClr val="FF0000"/>
                </a:solidFill>
              </a:rPr>
              <a:t>XcalebleMP</a:t>
            </a:r>
            <a:r>
              <a:rPr kumimoji="1" lang="en-US" altLang="ja-JP" dirty="0" smtClean="0">
                <a:solidFill>
                  <a:srgbClr val="FF0000"/>
                </a:solidFill>
              </a:rPr>
              <a:t>(XMP)</a:t>
            </a:r>
            <a:r>
              <a:rPr kumimoji="1" lang="ja-JP" altLang="en-US" dirty="0" smtClean="0">
                <a:solidFill>
                  <a:srgbClr val="FF0000"/>
                </a:solidFill>
              </a:rPr>
              <a:t>を使うのです</a:t>
            </a:r>
            <a:r>
              <a:rPr kumimoji="1" lang="en-US" altLang="ja-JP" dirty="0" smtClean="0">
                <a:solidFill>
                  <a:srgbClr val="FF0000"/>
                </a:solidFill>
              </a:rPr>
              <a:t>!!</a:t>
            </a:r>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16630922"/>
      </p:ext>
    </p:extLst>
  </p:cSld>
  <p:clrMapOvr>
    <a:masterClrMapping/>
  </p:clrMapOvr>
  <mc:AlternateContent xmlns:mc="http://schemas.openxmlformats.org/markup-compatibility/2006" xmlns:p14="http://schemas.microsoft.com/office/powerpoint/2010/main">
    <mc:Choice Requires="p14">
      <p:transition spd="slow" p14:dur="2000" advTm="69333"/>
    </mc:Choice>
    <mc:Fallback xmlns="">
      <p:transition spd="slow" advTm="69333"/>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ワークマッピング指示文（２）</a:t>
            </a:r>
            <a:r>
              <a:rPr kumimoji="1" lang="en-US" altLang="ja-JP" dirty="0" smtClean="0"/>
              <a:t/>
            </a:r>
            <a:br>
              <a:rPr kumimoji="1" lang="en-US" altLang="ja-JP" dirty="0" smtClean="0"/>
            </a:br>
            <a:r>
              <a:rPr lang="en-US" altLang="ja-JP" dirty="0" smtClean="0">
                <a:latin typeface="Consolas" panose="020B0609020204030204" pitchFamily="49" charset="0"/>
                <a:cs typeface="Consolas" panose="020B0609020204030204" pitchFamily="49" charset="0"/>
              </a:rPr>
              <a:t>task</a:t>
            </a:r>
            <a:r>
              <a:rPr lang="ja-JP" altLang="en-US" dirty="0" smtClean="0"/>
              <a:t>指示文</a:t>
            </a:r>
            <a:endParaRPr kumimoji="1" lang="ja-JP" altLang="en-US" dirty="0"/>
          </a:p>
        </p:txBody>
      </p:sp>
      <p:sp>
        <p:nvSpPr>
          <p:cNvPr id="3" name="コンテンツ プレースホルダー 2"/>
          <p:cNvSpPr>
            <a:spLocks noGrp="1"/>
          </p:cNvSpPr>
          <p:nvPr>
            <p:ph idx="1"/>
          </p:nvPr>
        </p:nvSpPr>
        <p:spPr/>
        <p:txBody>
          <a:bodyPr/>
          <a:lstStyle/>
          <a:p>
            <a:r>
              <a:rPr kumimoji="0" lang="ja-JP" altLang="en-US" dirty="0">
                <a:sym typeface="Helvetica Neue" charset="0"/>
              </a:rPr>
              <a:t>直後の処理</a:t>
            </a:r>
            <a:r>
              <a:rPr kumimoji="0" lang="ja-JP" altLang="en-US" dirty="0" smtClean="0">
                <a:sym typeface="Helvetica Neue" charset="0"/>
              </a:rPr>
              <a:t>を指定</a:t>
            </a:r>
            <a:r>
              <a:rPr kumimoji="0" lang="ja-JP" altLang="en-US" dirty="0">
                <a:sym typeface="Helvetica Neue" charset="0"/>
              </a:rPr>
              <a:t>した</a:t>
            </a:r>
            <a:r>
              <a:rPr kumimoji="0" lang="ja-JP" altLang="en-US" dirty="0" smtClean="0">
                <a:sym typeface="Helvetica Neue" charset="0"/>
              </a:rPr>
              <a:t>ノードが実行</a:t>
            </a:r>
            <a:endParaRPr kumimoji="0" lang="ja-JP" altLang="en-US" dirty="0">
              <a:sym typeface="Helvetica Neue" charset="0"/>
            </a:endParaRPr>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Rectangle 6"/>
          <p:cNvSpPr>
            <a:spLocks/>
          </p:cNvSpPr>
          <p:nvPr/>
        </p:nvSpPr>
        <p:spPr bwMode="auto">
          <a:xfrm>
            <a:off x="3877785" y="3033830"/>
            <a:ext cx="3491617" cy="2842038"/>
          </a:xfrm>
          <a:prstGeom prst="rect">
            <a:avLst/>
          </a:prstGeom>
          <a:solidFill>
            <a:schemeClr val="bg1"/>
          </a:solidFill>
          <a:ln w="12700">
            <a:solidFill>
              <a:schemeClr val="tx1"/>
            </a:solidFill>
            <a:miter lim="800000"/>
            <a:headEnd/>
            <a:tailEnd/>
          </a:ln>
        </p:spPr>
        <p:txBody>
          <a:bodyPr lIns="89297" tIns="89297" rIns="89297" bIns="89297"/>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p(1)</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func_a();</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endPar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211"/>
              </a:spcBef>
            </a:pP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kumimoji="0" lang="en-US" altLang="ja-JP" sz="1800"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kumimoji="0" lang="en-US" altLang="ja-JP" sz="1800"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task on p(2)</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func_b();</a:t>
            </a:r>
          </a:p>
          <a:p>
            <a:pPr>
              <a:spcBef>
                <a:spcPts val="211"/>
              </a:spcBef>
            </a:pPr>
            <a:r>
              <a:rPr kumimoji="0" lang="en-US" altLang="ja-JP" sz="18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p:txBody>
      </p:sp>
      <p:sp>
        <p:nvSpPr>
          <p:cNvPr id="8" name="テキスト ボックス 7"/>
          <p:cNvSpPr txBox="1"/>
          <p:nvPr/>
        </p:nvSpPr>
        <p:spPr>
          <a:xfrm>
            <a:off x="7608170" y="2924945"/>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p(1)</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func_a</a:t>
            </a:r>
            <a:r>
              <a:rPr kumimoji="1" lang="ja-JP" altLang="en-US" dirty="0">
                <a:latin typeface="+mn-ea"/>
              </a:rPr>
              <a:t>を実行する。</a:t>
            </a:r>
          </a:p>
        </p:txBody>
      </p:sp>
      <p:sp>
        <p:nvSpPr>
          <p:cNvPr id="9" name="テキスト ボックス 8"/>
          <p:cNvSpPr txBox="1"/>
          <p:nvPr/>
        </p:nvSpPr>
        <p:spPr>
          <a:xfrm>
            <a:off x="7608169" y="4581129"/>
            <a:ext cx="2160239" cy="646331"/>
          </a:xfrm>
          <a:prstGeom prst="rect">
            <a:avLst/>
          </a:prstGeom>
          <a:noFill/>
        </p:spPr>
        <p:txBody>
          <a:bodyPr wrap="square" rtlCol="0">
            <a:spAutoFit/>
          </a:bodyPr>
          <a:lstStyle/>
          <a:p>
            <a:r>
              <a:rPr kumimoji="1" lang="en-US" altLang="ja-JP" dirty="0">
                <a:latin typeface="Consolas" panose="020B0609020204030204" pitchFamily="49" charset="0"/>
                <a:cs typeface="Consolas" panose="020B0609020204030204" pitchFamily="49" charset="0"/>
              </a:rPr>
              <a:t>p(2)</a:t>
            </a:r>
            <a:r>
              <a:rPr kumimoji="1" lang="ja-JP" altLang="en-US" dirty="0">
                <a:latin typeface="+mn-ea"/>
              </a:rPr>
              <a:t>が</a:t>
            </a:r>
            <a:r>
              <a:rPr kumimoji="1" lang="en-US" altLang="ja-JP" dirty="0">
                <a:latin typeface="Consolas" panose="020B0609020204030204" pitchFamily="49" charset="0"/>
                <a:cs typeface="Consolas" panose="020B0609020204030204" pitchFamily="49" charset="0"/>
              </a:rPr>
              <a:t>func_b</a:t>
            </a:r>
            <a:r>
              <a:rPr kumimoji="1" lang="ja-JP" altLang="en-US" dirty="0">
                <a:latin typeface="+mn-ea"/>
              </a:rPr>
              <a:t>を実行する。</a:t>
            </a:r>
          </a:p>
        </p:txBody>
      </p:sp>
      <p:cxnSp>
        <p:nvCxnSpPr>
          <p:cNvPr id="11" name="直線矢印コネクタ 10"/>
          <p:cNvCxnSpPr>
            <a:stCxn id="8" idx="1"/>
          </p:cNvCxnSpPr>
          <p:nvPr/>
        </p:nvCxnSpPr>
        <p:spPr>
          <a:xfrm flipH="1">
            <a:off x="5623593" y="3248111"/>
            <a:ext cx="1984577" cy="70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1"/>
          </p:cNvCxnSpPr>
          <p:nvPr/>
        </p:nvCxnSpPr>
        <p:spPr>
          <a:xfrm flipH="1">
            <a:off x="5879976" y="4904294"/>
            <a:ext cx="1728192" cy="39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588913"/>
      </p:ext>
    </p:extLst>
  </p:cSld>
  <p:clrMapOvr>
    <a:masterClrMapping/>
  </p:clrMapOvr>
  <mc:AlternateContent xmlns:mc="http://schemas.openxmlformats.org/markup-compatibility/2006" xmlns:p14="http://schemas.microsoft.com/office/powerpoint/2010/main">
    <mc:Choice Requires="p14">
      <p:transition spd="slow" p14:dur="2000" advTm="42148"/>
    </mc:Choice>
    <mc:Fallback xmlns="">
      <p:transition spd="slow" advTm="42148"/>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通信指示文（１）</a:t>
            </a:r>
            <a:r>
              <a:rPr lang="en-US" altLang="ja-JP" smtClean="0"/>
              <a:t/>
            </a:r>
            <a:br>
              <a:rPr lang="en-US" altLang="ja-JP" smtClean="0"/>
            </a:br>
            <a:r>
              <a:rPr lang="en-US" altLang="ja-JP" smtClean="0"/>
              <a:t>shadow/reflect</a:t>
            </a:r>
            <a:r>
              <a:rPr lang="ja-JP" altLang="en-US" smtClean="0"/>
              <a:t>指示文</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Text Box 9"/>
          <p:cNvSpPr txBox="1">
            <a:spLocks noChangeArrowheads="1"/>
          </p:cNvSpPr>
          <p:nvPr/>
        </p:nvSpPr>
        <p:spPr bwMode="auto">
          <a:xfrm>
            <a:off x="5879976" y="2441611"/>
            <a:ext cx="3816424"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の上下端に幅</a:t>
            </a:r>
            <a:r>
              <a:rPr lang="en-US" altLang="ja-JP" sz="1600" dirty="0">
                <a:latin typeface="+mn-ea"/>
              </a:rPr>
              <a:t>1</a:t>
            </a:r>
            <a:r>
              <a:rPr lang="ja-JP" altLang="en-US" sz="1600" dirty="0">
                <a:latin typeface="+mn-ea"/>
              </a:rPr>
              <a:t>のシャドウを</a:t>
            </a:r>
            <a:r>
              <a:rPr lang="ja-JP" altLang="en-US" sz="1600" dirty="0" smtClean="0">
                <a:latin typeface="+mn-ea"/>
              </a:rPr>
              <a:t>付加</a:t>
            </a:r>
            <a:endParaRPr lang="ja-JP" altLang="en-US" sz="1600" dirty="0">
              <a:latin typeface="+mn-ea"/>
            </a:endParaRPr>
          </a:p>
        </p:txBody>
      </p:sp>
      <p:sp>
        <p:nvSpPr>
          <p:cNvPr id="9" name="Text Box 9"/>
          <p:cNvSpPr txBox="1">
            <a:spLocks noChangeArrowheads="1"/>
          </p:cNvSpPr>
          <p:nvPr/>
        </p:nvSpPr>
        <p:spPr bwMode="auto">
          <a:xfrm>
            <a:off x="5951985" y="4767353"/>
            <a:ext cx="3123889" cy="338554"/>
          </a:xfrm>
          <a:prstGeom prst="rect">
            <a:avLst/>
          </a:prstGeom>
          <a:noFill/>
          <a:ln w="9525">
            <a:noFill/>
            <a:miter lim="800000"/>
            <a:headEnd/>
            <a:tailEnd/>
          </a:ln>
        </p:spPr>
        <p:txBody>
          <a:bodyPr wrap="square">
            <a:spAutoFit/>
          </a:bodyPr>
          <a:lstStyle/>
          <a:p>
            <a:r>
              <a:rPr lang="en-US" altLang="ja-JP" sz="1600" dirty="0">
                <a:latin typeface="Consolas" pitchFamily="49" charset="0"/>
                <a:cs typeface="Consolas" pitchFamily="49" charset="0"/>
              </a:rPr>
              <a:t>a</a:t>
            </a:r>
            <a:r>
              <a:rPr lang="ja-JP" altLang="en-US" sz="1600" dirty="0">
                <a:latin typeface="+mn-ea"/>
              </a:rPr>
              <a:t>に対する</a:t>
            </a:r>
            <a:r>
              <a:rPr lang="ja-JP" altLang="en-US" sz="1600" u="sng" dirty="0">
                <a:latin typeface="+mn-ea"/>
              </a:rPr>
              <a:t>隣接通信</a:t>
            </a:r>
            <a:r>
              <a:rPr lang="ja-JP" altLang="en-US" sz="1600" dirty="0">
                <a:latin typeface="+mn-ea"/>
              </a:rPr>
              <a:t>を</a:t>
            </a:r>
            <a:r>
              <a:rPr lang="ja-JP" altLang="en-US" sz="1600" dirty="0" smtClean="0">
                <a:latin typeface="+mn-ea"/>
              </a:rPr>
              <a:t>実行</a:t>
            </a:r>
            <a:endParaRPr lang="ja-JP" altLang="en-US" sz="1600" dirty="0">
              <a:latin typeface="+mn-ea"/>
            </a:endParaRPr>
          </a:p>
        </p:txBody>
      </p:sp>
      <p:sp>
        <p:nvSpPr>
          <p:cNvPr id="10" name="テキスト ボックス 9"/>
          <p:cNvSpPr txBox="1"/>
          <p:nvPr/>
        </p:nvSpPr>
        <p:spPr>
          <a:xfrm>
            <a:off x="2783632" y="3017675"/>
            <a:ext cx="5545108" cy="1631216"/>
          </a:xfrm>
          <a:prstGeom prst="rect">
            <a:avLst/>
          </a:prstGeom>
          <a:solidFill>
            <a:schemeClr val="bg1"/>
          </a:solidFill>
          <a:ln>
            <a:solidFill>
              <a:schemeClr val="tx1"/>
            </a:solidFill>
          </a:ln>
        </p:spPr>
        <p:txBody>
          <a:bodyPr wrap="none" rtlCol="0">
            <a:spAutoFit/>
          </a:bodyPr>
          <a:lstStyle/>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distribute t(block) onto p</a:t>
            </a:r>
          </a:p>
          <a:p>
            <a:r>
              <a:rPr lang="en-US" altLang="ja-JP" sz="2000" dirty="0">
                <a:latin typeface="Consolas" panose="020B0609020204030204" pitchFamily="49" charset="0"/>
                <a:cs typeface="Consolas" panose="020B0609020204030204" pitchFamily="49" charset="0"/>
              </a:rPr>
              <a:t>#</a:t>
            </a:r>
            <a:r>
              <a:rPr lang="en-US" altLang="ja-JP" sz="2000" dirty="0" err="1">
                <a:latin typeface="Consolas" panose="020B0609020204030204" pitchFamily="49" charset="0"/>
                <a:cs typeface="Consolas" panose="020B0609020204030204" pitchFamily="49" charset="0"/>
              </a:rPr>
              <a:t>pragma</a:t>
            </a:r>
            <a:r>
              <a:rPr lang="en-US" altLang="ja-JP" sz="2000" dirty="0">
                <a:latin typeface="Consolas" panose="020B0609020204030204" pitchFamily="49" charset="0"/>
                <a:cs typeface="Consolas" panose="020B0609020204030204" pitchFamily="49" charset="0"/>
              </a:rPr>
              <a:t> </a:t>
            </a:r>
            <a:r>
              <a:rPr kumimoji="1" lang="en-US" altLang="ja-JP" sz="2000" dirty="0" err="1">
                <a:latin typeface="Consolas" panose="020B0609020204030204" pitchFamily="49" charset="0"/>
                <a:cs typeface="Consolas" panose="020B0609020204030204" pitchFamily="49" charset="0"/>
              </a:rPr>
              <a:t>xmp</a:t>
            </a:r>
            <a:r>
              <a:rPr kumimoji="1" lang="en-US" altLang="ja-JP" sz="2000" dirty="0">
                <a:latin typeface="Consolas" panose="020B0609020204030204" pitchFamily="49" charset="0"/>
                <a:cs typeface="Consolas" panose="020B0609020204030204" pitchFamily="49" charset="0"/>
              </a:rPr>
              <a:t> align a[</a:t>
            </a:r>
            <a:r>
              <a:rPr kumimoji="1" lang="en-US" altLang="ja-JP" sz="2000" dirty="0" err="1">
                <a:latin typeface="Consolas" panose="020B0609020204030204" pitchFamily="49" charset="0"/>
                <a:cs typeface="Consolas" panose="020B0609020204030204" pitchFamily="49" charset="0"/>
              </a:rPr>
              <a:t>i</a:t>
            </a:r>
            <a:r>
              <a:rPr lang="en-US" altLang="ja-JP" sz="2000" dirty="0">
                <a:latin typeface="Consolas" panose="020B0609020204030204" pitchFamily="49" charset="0"/>
                <a:cs typeface="Consolas" panose="020B0609020204030204" pitchFamily="49" charset="0"/>
              </a:rPr>
              <a:t>]</a:t>
            </a:r>
            <a:r>
              <a:rPr kumimoji="1" lang="en-US" altLang="ja-JP" sz="2000" dirty="0">
                <a:latin typeface="Consolas" panose="020B0609020204030204" pitchFamily="49" charset="0"/>
                <a:cs typeface="Consolas" panose="020B0609020204030204" pitchFamily="49" charset="0"/>
              </a:rPr>
              <a:t> with t(i-1)</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shadow a[1:1</a:t>
            </a:r>
            <a:r>
              <a:rPr lang="en-US" altLang="ja-JP" sz="2000" dirty="0">
                <a:solidFill>
                  <a:srgbClr val="FF0000"/>
                </a:solidFill>
                <a:latin typeface="Consolas" panose="020B0609020204030204" pitchFamily="49" charset="0"/>
                <a:cs typeface="Consolas" panose="020B0609020204030204" pitchFamily="49" charset="0"/>
              </a:rPr>
              <a:t>]</a:t>
            </a:r>
            <a:endParaRPr kumimoji="1" lang="en-US" altLang="ja-JP" sz="2000" dirty="0">
              <a:solidFill>
                <a:srgbClr val="FF0000"/>
              </a:solidFill>
              <a:latin typeface="Consolas" panose="020B0609020204030204" pitchFamily="49" charset="0"/>
              <a:cs typeface="Consolas" panose="020B0609020204030204" pitchFamily="49" charset="0"/>
            </a:endParaRPr>
          </a:p>
          <a:p>
            <a:r>
              <a:rPr lang="en-US" altLang="ja-JP" sz="2000" dirty="0">
                <a:latin typeface="Consolas" panose="020B0609020204030204" pitchFamily="49" charset="0"/>
                <a:cs typeface="Consolas" panose="020B0609020204030204" pitchFamily="49" charset="0"/>
              </a:rPr>
              <a:t>...</a:t>
            </a:r>
          </a:p>
          <a:p>
            <a:r>
              <a:rPr lang="en-US" altLang="ja-JP" sz="2000" dirty="0">
                <a:solidFill>
                  <a:srgbClr val="FF0000"/>
                </a:solidFill>
                <a:latin typeface="Consolas" panose="020B0609020204030204" pitchFamily="49" charset="0"/>
                <a:cs typeface="Consolas" panose="020B0609020204030204" pitchFamily="49" charset="0"/>
              </a:rPr>
              <a:t>#</a:t>
            </a:r>
            <a:r>
              <a:rPr lang="en-US" altLang="ja-JP" sz="2000" dirty="0" err="1">
                <a:solidFill>
                  <a:srgbClr val="FF0000"/>
                </a:solidFill>
                <a:latin typeface="Consolas" panose="020B0609020204030204" pitchFamily="49" charset="0"/>
                <a:cs typeface="Consolas" panose="020B0609020204030204" pitchFamily="49" charset="0"/>
              </a:rPr>
              <a:t>pragma</a:t>
            </a:r>
            <a:r>
              <a:rPr lang="en-US" altLang="ja-JP" sz="2000" dirty="0">
                <a:solidFill>
                  <a:srgbClr val="FF0000"/>
                </a:solidFill>
                <a:latin typeface="Consolas" panose="020B0609020204030204" pitchFamily="49" charset="0"/>
                <a:cs typeface="Consolas" panose="020B0609020204030204" pitchFamily="49" charset="0"/>
              </a:rPr>
              <a:t> </a:t>
            </a:r>
            <a:r>
              <a:rPr kumimoji="1" lang="en-US" altLang="ja-JP" sz="2000" dirty="0" err="1">
                <a:solidFill>
                  <a:srgbClr val="FF0000"/>
                </a:solidFill>
                <a:latin typeface="Consolas" panose="020B0609020204030204" pitchFamily="49" charset="0"/>
                <a:cs typeface="Consolas" panose="020B0609020204030204" pitchFamily="49" charset="0"/>
              </a:rPr>
              <a:t>xmp</a:t>
            </a:r>
            <a:r>
              <a:rPr kumimoji="1" lang="en-US" altLang="ja-JP" sz="2000" dirty="0">
                <a:solidFill>
                  <a:srgbClr val="FF0000"/>
                </a:solidFill>
                <a:latin typeface="Consolas" panose="020B0609020204030204" pitchFamily="49" charset="0"/>
                <a:cs typeface="Consolas" panose="020B0609020204030204" pitchFamily="49" charset="0"/>
              </a:rPr>
              <a:t> reflect (a)</a:t>
            </a:r>
            <a:endParaRPr kumimoji="1" lang="ja-JP" altLang="en-US" sz="2000" dirty="0">
              <a:solidFill>
                <a:srgbClr val="FF0000"/>
              </a:solidFill>
              <a:latin typeface="Consolas" panose="020B0609020204030204" pitchFamily="49" charset="0"/>
              <a:cs typeface="Consolas" panose="020B0609020204030204" pitchFamily="49" charset="0"/>
            </a:endParaRPr>
          </a:p>
        </p:txBody>
      </p:sp>
      <p:sp>
        <p:nvSpPr>
          <p:cNvPr id="11" name="正方形/長方形 10"/>
          <p:cNvSpPr/>
          <p:nvPr/>
        </p:nvSpPr>
        <p:spPr>
          <a:xfrm>
            <a:off x="2999656"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2958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92764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583832"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8799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511824"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68008"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464152"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096000"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752184" y="5445224"/>
            <a:ext cx="1296144" cy="360040"/>
          </a:xfrm>
          <a:prstGeom prst="rect">
            <a:avLst/>
          </a:prstGeom>
          <a:solidFill>
            <a:srgbClr val="FF99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9048328"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680176" y="5445224"/>
            <a:ext cx="7200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4223792" y="5267160"/>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p:cNvSpPr/>
          <p:nvPr/>
        </p:nvSpPr>
        <p:spPr>
          <a:xfrm>
            <a:off x="5807968"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フリーフォーム 24"/>
          <p:cNvSpPr/>
          <p:nvPr/>
        </p:nvSpPr>
        <p:spPr>
          <a:xfrm>
            <a:off x="7392144" y="5260016"/>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フリーフォーム 25"/>
          <p:cNvSpPr/>
          <p:nvPr/>
        </p:nvSpPr>
        <p:spPr>
          <a:xfrm flipV="1">
            <a:off x="4327798"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flipV="1">
            <a:off x="5911974"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フリーフォーム 27"/>
          <p:cNvSpPr/>
          <p:nvPr/>
        </p:nvSpPr>
        <p:spPr>
          <a:xfrm flipV="1">
            <a:off x="7496150" y="5805264"/>
            <a:ext cx="328042" cy="185208"/>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80176" y="5013176"/>
            <a:ext cx="748538" cy="369332"/>
          </a:xfrm>
          <a:prstGeom prst="rect">
            <a:avLst/>
          </a:prstGeom>
          <a:noFill/>
        </p:spPr>
        <p:txBody>
          <a:bodyPr wrap="none" rtlCol="0">
            <a:spAutoFit/>
          </a:bodyPr>
          <a:lstStyle/>
          <a:p>
            <a:r>
              <a:rPr kumimoji="1" lang="en-US" altLang="ja-JP" dirty="0">
                <a:solidFill>
                  <a:srgbClr val="C00000"/>
                </a:solidFill>
              </a:rPr>
              <a:t>reflect</a:t>
            </a:r>
            <a:endParaRPr kumimoji="1" lang="ja-JP" altLang="en-US" dirty="0">
              <a:solidFill>
                <a:srgbClr val="C00000"/>
              </a:solidFill>
            </a:endParaRPr>
          </a:p>
        </p:txBody>
      </p:sp>
      <p:sp>
        <p:nvSpPr>
          <p:cNvPr id="30" name="テキスト ボックス 29"/>
          <p:cNvSpPr txBox="1"/>
          <p:nvPr/>
        </p:nvSpPr>
        <p:spPr>
          <a:xfrm>
            <a:off x="3287689"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p(1)</a:t>
            </a:r>
            <a:endParaRPr kumimoji="1" lang="ja-JP" altLang="en-US" dirty="0">
              <a:latin typeface="Consolas" panose="020B0609020204030204" pitchFamily="49" charset="0"/>
              <a:cs typeface="Consolas" panose="020B0609020204030204" pitchFamily="49" charset="0"/>
            </a:endParaRPr>
          </a:p>
        </p:txBody>
      </p:sp>
      <p:sp>
        <p:nvSpPr>
          <p:cNvPr id="31" name="テキスト ボックス 30"/>
          <p:cNvSpPr txBox="1"/>
          <p:nvPr/>
        </p:nvSpPr>
        <p:spPr>
          <a:xfrm>
            <a:off x="4871865"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p(2)</a:t>
            </a:r>
            <a:endParaRPr kumimoji="1" lang="ja-JP" altLang="en-US" dirty="0">
              <a:latin typeface="Consolas" panose="020B0609020204030204" pitchFamily="49" charset="0"/>
              <a:cs typeface="Consolas" panose="020B0609020204030204" pitchFamily="49" charset="0"/>
            </a:endParaRPr>
          </a:p>
        </p:txBody>
      </p:sp>
      <p:sp>
        <p:nvSpPr>
          <p:cNvPr id="32" name="テキスト ボックス 31"/>
          <p:cNvSpPr txBox="1"/>
          <p:nvPr/>
        </p:nvSpPr>
        <p:spPr>
          <a:xfrm>
            <a:off x="6456041"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p(3)</a:t>
            </a:r>
            <a:endParaRPr kumimoji="1" lang="ja-JP" altLang="en-US" dirty="0">
              <a:latin typeface="Consolas" panose="020B0609020204030204" pitchFamily="49" charset="0"/>
              <a:cs typeface="Consolas" panose="020B0609020204030204" pitchFamily="49" charset="0"/>
            </a:endParaRPr>
          </a:p>
        </p:txBody>
      </p:sp>
      <p:sp>
        <p:nvSpPr>
          <p:cNvPr id="33" name="テキスト ボックス 32"/>
          <p:cNvSpPr txBox="1"/>
          <p:nvPr/>
        </p:nvSpPr>
        <p:spPr>
          <a:xfrm>
            <a:off x="8040217" y="5774448"/>
            <a:ext cx="69121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p(4)</a:t>
            </a:r>
            <a:endParaRPr kumimoji="1" lang="ja-JP" altLang="en-US" dirty="0">
              <a:latin typeface="Consolas" panose="020B0609020204030204" pitchFamily="49" charset="0"/>
              <a:cs typeface="Consolas" panose="020B0609020204030204" pitchFamily="49" charset="0"/>
            </a:endParaRPr>
          </a:p>
        </p:txBody>
      </p:sp>
      <p:cxnSp>
        <p:nvCxnSpPr>
          <p:cNvPr id="34" name="直線矢印コネクタ 33"/>
          <p:cNvCxnSpPr>
            <a:stCxn id="8" idx="1"/>
          </p:cNvCxnSpPr>
          <p:nvPr/>
        </p:nvCxnSpPr>
        <p:spPr>
          <a:xfrm rot="10800000" flipV="1">
            <a:off x="4439816" y="2610888"/>
            <a:ext cx="1440160" cy="11268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9" idx="1"/>
          </p:cNvCxnSpPr>
          <p:nvPr/>
        </p:nvCxnSpPr>
        <p:spPr>
          <a:xfrm rot="10800000">
            <a:off x="4799856" y="4529845"/>
            <a:ext cx="1152128" cy="406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54963"/>
      </p:ext>
    </p:extLst>
  </p:cSld>
  <p:clrMapOvr>
    <a:masterClrMapping/>
  </p:clrMapOvr>
  <mc:AlternateContent xmlns:mc="http://schemas.openxmlformats.org/markup-compatibility/2006" xmlns:p14="http://schemas.microsoft.com/office/powerpoint/2010/main">
    <mc:Choice Requires="p14">
      <p:transition spd="slow" p14:dur="2000" advTm="68814"/>
    </mc:Choice>
    <mc:Fallback xmlns="">
      <p:transition spd="slow" advTm="68814"/>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12" name="Group 64"/>
          <p:cNvGraphicFramePr>
            <a:graphicFrameLocks noGrp="1"/>
          </p:cNvGraphicFramePr>
          <p:nvPr>
            <p:extLst>
              <p:ext uri="{D42A27DB-BD31-4B8C-83A1-F6EECF244321}">
                <p14:modId xmlns:p14="http://schemas.microsoft.com/office/powerpoint/2010/main" val="1499718401"/>
              </p:ext>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ext uri="{D42A27DB-BD31-4B8C-83A1-F6EECF244321}">
                <p14:modId xmlns:p14="http://schemas.microsoft.com/office/powerpoint/2010/main" val="2185314147"/>
              </p:ext>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4910447"/>
            <a:ext cx="295829"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8409673" y="4910447"/>
            <a:ext cx="353861" cy="4093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Group 64"/>
          <p:cNvGraphicFramePr>
            <a:graphicFrameLocks noGrp="1"/>
          </p:cNvGraphicFramePr>
          <p:nvPr>
            <p:extLst>
              <p:ext uri="{D42A27DB-BD31-4B8C-83A1-F6EECF244321}">
                <p14:modId xmlns:p14="http://schemas.microsoft.com/office/powerpoint/2010/main" val="3790569971"/>
              </p:ext>
            </p:extLst>
          </p:nvPr>
        </p:nvGraphicFramePr>
        <p:xfrm>
          <a:off x="5013118" y="4477237"/>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54" name="Group 90"/>
          <p:cNvGraphicFramePr>
            <a:graphicFrameLocks noGrp="1"/>
          </p:cNvGraphicFramePr>
          <p:nvPr>
            <p:extLst>
              <p:ext uri="{D42A27DB-BD31-4B8C-83A1-F6EECF244321}">
                <p14:modId xmlns:p14="http://schemas.microsoft.com/office/powerpoint/2010/main" val="3978287982"/>
              </p:ext>
            </p:extLst>
          </p:nvPr>
        </p:nvGraphicFramePr>
        <p:xfrm>
          <a:off x="8655140" y="4464537"/>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55" name="Rectangle 116"/>
          <p:cNvSpPr>
            <a:spLocks/>
          </p:cNvSpPr>
          <p:nvPr/>
        </p:nvSpPr>
        <p:spPr bwMode="auto">
          <a:xfrm>
            <a:off x="6103731" y="4104497"/>
            <a:ext cx="5642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56" name="Rectangle 117"/>
          <p:cNvSpPr>
            <a:spLocks/>
          </p:cNvSpPr>
          <p:nvPr/>
        </p:nvSpPr>
        <p:spPr bwMode="auto">
          <a:xfrm>
            <a:off x="9466056" y="4104497"/>
            <a:ext cx="5642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sp>
        <p:nvSpPr>
          <p:cNvPr id="57" name="テキスト ボックス 56"/>
          <p:cNvSpPr txBox="1"/>
          <p:nvPr/>
        </p:nvSpPr>
        <p:spPr>
          <a:xfrm>
            <a:off x="4653078" y="4536545"/>
            <a:ext cx="354584" cy="461665"/>
          </a:xfrm>
          <a:prstGeom prst="rect">
            <a:avLst/>
          </a:prstGeom>
          <a:noFill/>
        </p:spPr>
        <p:txBody>
          <a:bodyPr wrap="none" rtlCol="0">
            <a:spAutoFit/>
          </a:bodyPr>
          <a:lstStyle/>
          <a:p>
            <a:r>
              <a:rPr kumimoji="1" lang="en-US" altLang="ja-JP" sz="2400" dirty="0" smtClean="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graphicFrame>
        <p:nvGraphicFramePr>
          <p:cNvPr id="61" name="Group 64"/>
          <p:cNvGraphicFramePr>
            <a:graphicFrameLocks noGrp="1"/>
          </p:cNvGraphicFramePr>
          <p:nvPr>
            <p:extLst>
              <p:ext uri="{D42A27DB-BD31-4B8C-83A1-F6EECF244321}">
                <p14:modId xmlns:p14="http://schemas.microsoft.com/office/powerpoint/2010/main" val="1829738252"/>
              </p:ext>
            </p:extLst>
          </p:nvPr>
        </p:nvGraphicFramePr>
        <p:xfrm>
          <a:off x="7461390"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62" name="Group 64"/>
          <p:cNvGraphicFramePr>
            <a:graphicFrameLocks noGrp="1"/>
          </p:cNvGraphicFramePr>
          <p:nvPr>
            <p:extLst>
              <p:ext uri="{D42A27DB-BD31-4B8C-83A1-F6EECF244321}">
                <p14:modId xmlns:p14="http://schemas.microsoft.com/office/powerpoint/2010/main" val="2520613357"/>
              </p:ext>
            </p:extLst>
          </p:nvPr>
        </p:nvGraphicFramePr>
        <p:xfrm>
          <a:off x="8132505" y="4464537"/>
          <a:ext cx="481013" cy="584200"/>
        </p:xfrm>
        <a:graphic>
          <a:graphicData uri="http://schemas.openxmlformats.org/drawingml/2006/table">
            <a:tbl>
              <a:tblPr/>
              <a:tblGrid>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65" name="直線矢印コネクタ 64"/>
          <p:cNvCxnSpPr/>
          <p:nvPr/>
        </p:nvCxnSpPr>
        <p:spPr>
          <a:xfrm flipH="1">
            <a:off x="9035587" y="5016849"/>
            <a:ext cx="358143" cy="31998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爆発 1 65"/>
          <p:cNvSpPr/>
          <p:nvPr/>
        </p:nvSpPr>
        <p:spPr>
          <a:xfrm>
            <a:off x="7430946"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爆発 1 66"/>
          <p:cNvSpPr/>
          <p:nvPr/>
        </p:nvSpPr>
        <p:spPr>
          <a:xfrm>
            <a:off x="8367050" y="5029482"/>
            <a:ext cx="300950" cy="30095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9910439"/>
      </p:ext>
    </p:extLst>
  </p:cSld>
  <p:clrMapOvr>
    <a:masterClrMapping/>
  </p:clrMapOvr>
  <mc:AlternateContent xmlns:mc="http://schemas.openxmlformats.org/markup-compatibility/2006" xmlns:p14="http://schemas.microsoft.com/office/powerpoint/2010/main">
    <mc:Choice Requires="p14">
      <p:transition spd="slow" p14:dur="2000" advTm="60984"/>
    </mc:Choice>
    <mc:Fallback xmlns="">
      <p:transition spd="slow" advTm="60984"/>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Consolas" panose="020B0609020204030204" pitchFamily="49" charset="0"/>
                <a:cs typeface="Consolas" panose="020B0609020204030204" pitchFamily="49" charset="0"/>
              </a:rPr>
              <a:t>shadow</a:t>
            </a:r>
            <a:r>
              <a:rPr kumimoji="1" lang="en-US" altLang="ja-JP" smtClean="0"/>
              <a:t>/</a:t>
            </a:r>
            <a:r>
              <a:rPr kumimoji="1" lang="en-US" altLang="ja-JP" smtClean="0">
                <a:latin typeface="Consolas" panose="020B0609020204030204" pitchFamily="49" charset="0"/>
                <a:cs typeface="Consolas" panose="020B0609020204030204" pitchFamily="49" charset="0"/>
              </a:rPr>
              <a:t>reflect</a:t>
            </a:r>
            <a:r>
              <a:rPr kumimoji="1" lang="ja-JP" altLang="en-US" smtClean="0"/>
              <a:t>指示文の例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テキスト ボックス 6"/>
          <p:cNvSpPr txBox="1"/>
          <p:nvPr/>
        </p:nvSpPr>
        <p:spPr>
          <a:xfrm>
            <a:off x="1381258" y="2485435"/>
            <a:ext cx="4363695" cy="1946687"/>
          </a:xfrm>
          <a:prstGeom prst="rect">
            <a:avLst/>
          </a:prstGeom>
          <a:solidFill>
            <a:schemeClr val="bg1"/>
          </a:solidFill>
          <a:ln>
            <a:solidFill>
              <a:schemeClr val="tx1"/>
            </a:solidFill>
          </a:ln>
        </p:spPr>
        <p:txBody>
          <a:bodyPr wrap="non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a[1:1]</a:t>
            </a:r>
          </a:p>
          <a:p>
            <a:pPr>
              <a:spcBef>
                <a:spcPts val="300"/>
              </a:spcBef>
            </a:pP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loop on 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for</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1;</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&lt;</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9;</a:t>
            </a:r>
            <a:r>
              <a:rPr lang="ja-JP" altLang="en-US"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p>
          <a:p>
            <a:pPr>
              <a:spcBef>
                <a:spcPts val="300"/>
              </a:spcBef>
            </a:pP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b[</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 + a[</a:t>
            </a:r>
            <a:r>
              <a:rPr lang="en-US" altLang="ja-JP" dirty="0" err="1">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i</a:t>
            </a:r>
            <a:r>
              <a:rPr lang="en-US" altLang="ja-JP" dirty="0">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 a[i+1];</a:t>
            </a:r>
          </a:p>
        </p:txBody>
      </p:sp>
      <p:graphicFrame>
        <p:nvGraphicFramePr>
          <p:cNvPr id="8" name="Group 64"/>
          <p:cNvGraphicFramePr>
            <a:graphicFrameLocks noGrp="1"/>
          </p:cNvGraphicFramePr>
          <p:nvPr>
            <p:extLst/>
          </p:nvPr>
        </p:nvGraphicFramePr>
        <p:xfrm>
          <a:off x="5011129" y="44831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r>
            </a:tbl>
          </a:graphicData>
        </a:graphic>
      </p:graphicFrame>
      <p:graphicFrame>
        <p:nvGraphicFramePr>
          <p:cNvPr id="9" name="Group 90"/>
          <p:cNvGraphicFramePr>
            <a:graphicFrameLocks noGrp="1"/>
          </p:cNvGraphicFramePr>
          <p:nvPr>
            <p:extLst/>
          </p:nvPr>
        </p:nvGraphicFramePr>
        <p:xfrm>
          <a:off x="8173429" y="4470470"/>
          <a:ext cx="2887663" cy="584200"/>
        </p:xfrm>
        <a:graphic>
          <a:graphicData uri="http://schemas.openxmlformats.org/drawingml/2006/table">
            <a:tbl>
              <a:tblPr/>
              <a:tblGrid>
                <a:gridCol w="481013"/>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rgbClr val="FFFFFF"/>
                          </a:solidFill>
                          <a:effectLst/>
                          <a:latin typeface="Arial Bold" charset="0"/>
                          <a:ea typeface="ヒラギノ角ゴ ProN W3" charset="0"/>
                          <a:cs typeface="Arial Bold" charset="0"/>
                          <a:sym typeface="Arial Bold"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999999"/>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10" name="Rectangle 116"/>
          <p:cNvSpPr>
            <a:spLocks/>
          </p:cNvSpPr>
          <p:nvPr/>
        </p:nvSpPr>
        <p:spPr bwMode="auto">
          <a:xfrm>
            <a:off x="6101742" y="4110431"/>
            <a:ext cx="5642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dirty="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p(1)</a:t>
            </a:r>
          </a:p>
        </p:txBody>
      </p:sp>
      <p:sp>
        <p:nvSpPr>
          <p:cNvPr id="11" name="Rectangle 117"/>
          <p:cNvSpPr>
            <a:spLocks/>
          </p:cNvSpPr>
          <p:nvPr/>
        </p:nvSpPr>
        <p:spPr bwMode="auto">
          <a:xfrm>
            <a:off x="9464067" y="4110431"/>
            <a:ext cx="5642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defRPr kumimoji="1" sz="4200">
                <a:solidFill>
                  <a:srgbClr val="000000"/>
                </a:solidFill>
                <a:latin typeface="Helvetica Neue Light" pitchFamily="-84" charset="0"/>
                <a:ea typeface="ヒラギノ角ゴ ProN W3" pitchFamily="-84" charset="-128"/>
                <a:sym typeface="Helvetica Neue Light" pitchFamily="-84" charset="0"/>
              </a:defRPr>
            </a:lvl1pPr>
            <a:lvl2pPr marL="742950" indent="-285750">
              <a:defRPr kumimoji="1"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a:defRPr kumimoji="1"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a:defRPr kumimoji="1"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a:defRPr kumimoji="1"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fontAlgn="base">
              <a:spcBef>
                <a:spcPct val="0"/>
              </a:spcBef>
              <a:spcAft>
                <a:spcPct val="0"/>
              </a:spcAft>
              <a:defRPr kumimoji="1" sz="4200">
                <a:solidFill>
                  <a:srgbClr val="000000"/>
                </a:solidFill>
                <a:latin typeface="Helvetica Neue Light" pitchFamily="-84" charset="0"/>
                <a:ea typeface="ヒラギノ角ゴ ProN W3" pitchFamily="-84" charset="-128"/>
                <a:sym typeface="Helvetica Neue Light" pitchFamily="-84" charset="0"/>
              </a:defRPr>
            </a:lvl9pPr>
          </a:lstStyle>
          <a:p>
            <a:r>
              <a:rPr kumimoji="0" lang="en-US" altLang="ja-JP" sz="2000">
                <a:solidFill>
                  <a:schemeClr val="tx1"/>
                </a:solidFill>
                <a:latin typeface="Consolas" panose="020B0609020204030204" pitchFamily="49" charset="0"/>
                <a:ea typeface="ＭＳ Ｐゴシック" panose="020B0600070205080204" pitchFamily="50" charset="-128"/>
                <a:cs typeface="Consolas" panose="020B0609020204030204" pitchFamily="49" charset="0"/>
              </a:rPr>
              <a:t>p(2)</a:t>
            </a:r>
          </a:p>
        </p:txBody>
      </p:sp>
      <p:graphicFrame>
        <p:nvGraphicFramePr>
          <p:cNvPr id="12" name="Group 64"/>
          <p:cNvGraphicFramePr>
            <a:graphicFrameLocks noGrp="1"/>
          </p:cNvGraphicFramePr>
          <p:nvPr>
            <p:extLst/>
          </p:nvPr>
        </p:nvGraphicFramePr>
        <p:xfrm>
          <a:off x="5011128" y="5336833"/>
          <a:ext cx="2406650" cy="584200"/>
        </p:xfrm>
        <a:graphic>
          <a:graphicData uri="http://schemas.openxmlformats.org/drawingml/2006/table">
            <a:tbl>
              <a:tblPr/>
              <a:tblGrid>
                <a:gridCol w="481013"/>
                <a:gridCol w="481012"/>
                <a:gridCol w="482600"/>
                <a:gridCol w="481013"/>
                <a:gridCol w="481012"/>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0</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1</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2</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3</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4</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graphicFrame>
        <p:nvGraphicFramePr>
          <p:cNvPr id="14" name="Group 90"/>
          <p:cNvGraphicFramePr>
            <a:graphicFrameLocks noGrp="1"/>
          </p:cNvGraphicFramePr>
          <p:nvPr>
            <p:extLst/>
          </p:nvPr>
        </p:nvGraphicFramePr>
        <p:xfrm>
          <a:off x="8653150" y="5336833"/>
          <a:ext cx="2406650" cy="584200"/>
        </p:xfrm>
        <a:graphic>
          <a:graphicData uri="http://schemas.openxmlformats.org/drawingml/2006/table">
            <a:tbl>
              <a:tblPr/>
              <a:tblGrid>
                <a:gridCol w="481012"/>
                <a:gridCol w="482600"/>
                <a:gridCol w="481013"/>
                <a:gridCol w="481012"/>
                <a:gridCol w="481013"/>
              </a:tblGrid>
              <a:tr h="584200">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5</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6</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7</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8</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Pct val="97000"/>
                        <a:buFontTx/>
                        <a:buNone/>
                        <a:tabLst/>
                      </a:pPr>
                      <a:r>
                        <a:rPr kumimoji="0" lang="en-US" altLang="ja-JP" sz="2400" b="0" i="0" u="none" strike="noStrike" cap="none" normalizeH="0" baseline="0" dirty="0">
                          <a:ln>
                            <a:noFill/>
                          </a:ln>
                          <a:solidFill>
                            <a:schemeClr val="tx1"/>
                          </a:solidFill>
                          <a:effectLst/>
                          <a:latin typeface="Arial" charset="0"/>
                          <a:ea typeface="ヒラギノ角ゴ ProN W3" charset="0"/>
                          <a:cs typeface="Arial" charset="0"/>
                          <a:sym typeface="Arial" charset="0"/>
                        </a:rPr>
                        <a:t>9</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3300"/>
                    </a:solidFill>
                  </a:tcPr>
                </a:tc>
              </a:tr>
            </a:tbl>
          </a:graphicData>
        </a:graphic>
      </p:graphicFrame>
      <p:sp>
        <p:nvSpPr>
          <p:cNvPr id="15" name="テキスト ボックス 14"/>
          <p:cNvSpPr txBox="1"/>
          <p:nvPr/>
        </p:nvSpPr>
        <p:spPr>
          <a:xfrm>
            <a:off x="4651088" y="4542479"/>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a</a:t>
            </a:r>
            <a:endParaRPr kumimoji="1" lang="ja-JP" altLang="en-US" sz="2400" dirty="0">
              <a:latin typeface="Consolas" panose="020B0609020204030204" pitchFamily="49" charset="0"/>
              <a:cs typeface="Consolas" panose="020B0609020204030204" pitchFamily="49" charset="0"/>
            </a:endParaRPr>
          </a:p>
        </p:txBody>
      </p:sp>
      <p:sp>
        <p:nvSpPr>
          <p:cNvPr id="16" name="テキスト ボックス 15"/>
          <p:cNvSpPr txBox="1"/>
          <p:nvPr/>
        </p:nvSpPr>
        <p:spPr>
          <a:xfrm>
            <a:off x="4651088" y="5408842"/>
            <a:ext cx="354584" cy="461665"/>
          </a:xfrm>
          <a:prstGeom prst="rect">
            <a:avLst/>
          </a:prstGeom>
          <a:noFill/>
        </p:spPr>
        <p:txBody>
          <a:bodyPr wrap="none" rtlCol="0">
            <a:spAutoFit/>
          </a:bodyPr>
          <a:lstStyle/>
          <a:p>
            <a:r>
              <a:rPr kumimoji="1" lang="en-US" altLang="ja-JP" sz="2400" dirty="0">
                <a:latin typeface="Consolas" panose="020B0609020204030204" pitchFamily="49" charset="0"/>
                <a:cs typeface="Consolas" panose="020B0609020204030204" pitchFamily="49" charset="0"/>
              </a:rPr>
              <a:t>b</a:t>
            </a:r>
            <a:endParaRPr kumimoji="1" lang="ja-JP" altLang="en-US" sz="2400" dirty="0">
              <a:latin typeface="Consolas" panose="020B0609020204030204" pitchFamily="49" charset="0"/>
              <a:cs typeface="Consolas" panose="020B0609020204030204" pitchFamily="49" charset="0"/>
            </a:endParaRPr>
          </a:p>
        </p:txBody>
      </p:sp>
      <p:cxnSp>
        <p:nvCxnSpPr>
          <p:cNvPr id="18" name="直線矢印コネクタ 17"/>
          <p:cNvCxnSpPr/>
          <p:nvPr/>
        </p:nvCxnSpPr>
        <p:spPr>
          <a:xfrm>
            <a:off x="6667312" y="5046534"/>
            <a:ext cx="328362"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171368"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7393444" y="5046534"/>
            <a:ext cx="28198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フリーフォーム 25"/>
          <p:cNvSpPr/>
          <p:nvPr/>
        </p:nvSpPr>
        <p:spPr>
          <a:xfrm>
            <a:off x="7171368" y="4110430"/>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フリーフォーム 26"/>
          <p:cNvSpPr/>
          <p:nvPr/>
        </p:nvSpPr>
        <p:spPr>
          <a:xfrm rot="10800000">
            <a:off x="7675424" y="5046533"/>
            <a:ext cx="1224136" cy="360040"/>
          </a:xfrm>
          <a:custGeom>
            <a:avLst/>
            <a:gdLst>
              <a:gd name="connsiteX0" fmla="*/ 0 w 400050"/>
              <a:gd name="connsiteY0" fmla="*/ 178858 h 185208"/>
              <a:gd name="connsiteX1" fmla="*/ 203200 w 400050"/>
              <a:gd name="connsiteY1" fmla="*/ 1058 h 185208"/>
              <a:gd name="connsiteX2" fmla="*/ 400050 w 400050"/>
              <a:gd name="connsiteY2" fmla="*/ 185208 h 185208"/>
            </a:gdLst>
            <a:ahLst/>
            <a:cxnLst>
              <a:cxn ang="0">
                <a:pos x="connsiteX0" y="connsiteY0"/>
              </a:cxn>
              <a:cxn ang="0">
                <a:pos x="connsiteX1" y="connsiteY1"/>
              </a:cxn>
              <a:cxn ang="0">
                <a:pos x="connsiteX2" y="connsiteY2"/>
              </a:cxn>
            </a:cxnLst>
            <a:rect l="l" t="t" r="r" b="b"/>
            <a:pathLst>
              <a:path w="400050" h="185208">
                <a:moveTo>
                  <a:pt x="0" y="178858"/>
                </a:moveTo>
                <a:cubicBezTo>
                  <a:pt x="68262" y="89429"/>
                  <a:pt x="136525" y="0"/>
                  <a:pt x="203200" y="1058"/>
                </a:cubicBezTo>
                <a:cubicBezTo>
                  <a:pt x="269875" y="2116"/>
                  <a:pt x="334962" y="93662"/>
                  <a:pt x="400050" y="185208"/>
                </a:cubicBezTo>
              </a:path>
            </a:pathLst>
          </a:custGeom>
          <a:ln w="28575">
            <a:solidFill>
              <a:srgbClr val="CC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8107473" y="3894406"/>
            <a:ext cx="1071127" cy="369332"/>
          </a:xfrm>
          <a:prstGeom prst="rect">
            <a:avLst/>
          </a:prstGeom>
          <a:noFill/>
        </p:spPr>
        <p:txBody>
          <a:bodyPr wrap="none" rtlCol="0">
            <a:spAutoFit/>
          </a:bodyPr>
          <a:lstStyle/>
          <a:p>
            <a:r>
              <a:rPr kumimoji="1" lang="en-US" altLang="ja-JP" dirty="0">
                <a:solidFill>
                  <a:srgbClr val="C00000"/>
                </a:solidFill>
                <a:latin typeface="Consolas" panose="020B0609020204030204" pitchFamily="49" charset="0"/>
                <a:cs typeface="Consolas" panose="020B0609020204030204" pitchFamily="49" charset="0"/>
              </a:rPr>
              <a:t>reflect</a:t>
            </a:r>
            <a:endParaRPr kumimoji="1" lang="ja-JP" altLang="en-US" dirty="0">
              <a:solidFill>
                <a:srgbClr val="C00000"/>
              </a:solidFill>
              <a:latin typeface="Consolas" panose="020B0609020204030204" pitchFamily="49" charset="0"/>
              <a:cs typeface="Consolas" panose="020B0609020204030204" pitchFamily="49" charset="0"/>
            </a:endParaRPr>
          </a:p>
        </p:txBody>
      </p:sp>
      <p:cxnSp>
        <p:nvCxnSpPr>
          <p:cNvPr id="30" name="直線矢印コネクタ 29"/>
          <p:cNvCxnSpPr/>
          <p:nvPr/>
        </p:nvCxnSpPr>
        <p:spPr>
          <a:xfrm>
            <a:off x="8395504" y="5046534"/>
            <a:ext cx="368030" cy="2733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899560" y="5046534"/>
            <a:ext cx="0" cy="29029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9035586" y="5033533"/>
            <a:ext cx="360686" cy="2863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55177"/>
      </p:ext>
    </p:extLst>
  </p:cSld>
  <p:clrMapOvr>
    <a:masterClrMapping/>
  </p:clrMapOvr>
  <mc:AlternateContent xmlns:mc="http://schemas.openxmlformats.org/markup-compatibility/2006" xmlns:p14="http://schemas.microsoft.com/office/powerpoint/2010/main">
    <mc:Choice Requires="p14">
      <p:transition spd="slow" p14:dur="2000" advTm="40147"/>
    </mc:Choice>
    <mc:Fallback xmlns="">
      <p:transition spd="slow" advTm="40147"/>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6" name="コンテンツ プレースホルダー 5"/>
          <p:cNvSpPr>
            <a:spLocks noGrp="1"/>
          </p:cNvSpPr>
          <p:nvPr>
            <p:ph idx="1"/>
          </p:nvPr>
        </p:nvSpPr>
        <p:spPr/>
        <p:txBody>
          <a:bodyPr/>
          <a:lstStyle/>
          <a:p>
            <a:r>
              <a:rPr lang="ja-JP" altLang="en-US" smtClean="0"/>
              <a:t>各ノードが持っているローカルデータの計算に、他のノードが持っている</a:t>
            </a:r>
            <a:r>
              <a:rPr lang="en-US" altLang="ja-JP" smtClean="0"/>
              <a:t/>
            </a:r>
            <a:br>
              <a:rPr lang="en-US" altLang="ja-JP" smtClean="0"/>
            </a:br>
            <a:r>
              <a:rPr lang="ja-JP" altLang="en-US" smtClean="0"/>
              <a:t>全てのデータも必要となったとき </a:t>
            </a:r>
            <a:endParaRPr lang="en-US" altLang="ja-JP" smtClean="0"/>
          </a:p>
          <a:p>
            <a:pPr lvl="1"/>
            <a:r>
              <a:rPr lang="ja-JP" altLang="en-US" smtClean="0"/>
              <a:t> </a:t>
            </a:r>
            <a:r>
              <a:rPr lang="en-US" altLang="ja-JP" smtClean="0"/>
              <a:t>full</a:t>
            </a:r>
            <a:r>
              <a:rPr lang="ja-JP" altLang="en-US" smtClean="0"/>
              <a:t> </a:t>
            </a:r>
            <a:r>
              <a:rPr lang="en-US" altLang="ja-JP" smtClean="0"/>
              <a:t>shadow</a:t>
            </a:r>
            <a:r>
              <a:rPr lang="ja-JP" altLang="en-US" smtClean="0"/>
              <a:t> という考え方を導入する</a:t>
            </a:r>
            <a:endParaRPr lang="en-US" altLang="ja-JP" smtClean="0"/>
          </a:p>
          <a:p>
            <a:r>
              <a:rPr lang="ja-JP" altLang="en-US" smtClean="0"/>
              <a:t>どういうときに有効か？</a:t>
            </a:r>
            <a:endParaRPr lang="en-US" altLang="ja-JP" smtClean="0"/>
          </a:p>
          <a:p>
            <a:pPr lvl="1"/>
            <a:r>
              <a:rPr lang="ja-JP" altLang="en-US" smtClean="0"/>
              <a:t>計算オーダーが通信オーダーよりはるかに大きいとき</a:t>
            </a:r>
            <a:endParaRPr lang="en-US" altLang="ja-JP" dirty="0" smtClean="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57338631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full</a:t>
            </a:r>
            <a:r>
              <a:rPr lang="ja-JP" altLang="en-US" smtClean="0"/>
              <a:t> </a:t>
            </a:r>
            <a:r>
              <a:rPr lang="en-US" altLang="ja-JP" smtClean="0"/>
              <a:t>shadow</a:t>
            </a:r>
            <a:r>
              <a:rPr lang="ja-JP" altLang="en-US" smtClean="0"/>
              <a:t>という考え方</a:t>
            </a:r>
            <a:endParaRPr lang="ja-JP" altLang="en-US" dirty="0"/>
          </a:p>
        </p:txBody>
      </p:sp>
      <p:sp>
        <p:nvSpPr>
          <p:cNvPr id="3" name="日付プレースホルダー 2"/>
          <p:cNvSpPr>
            <a:spLocks noGrp="1"/>
          </p:cNvSpPr>
          <p:nvPr>
            <p:ph type="dt" sz="half" idx="10"/>
          </p:nvPr>
        </p:nvSpPr>
        <p:spPr/>
        <p:txBody>
          <a:bodyPr/>
          <a:lstStyle/>
          <a:p>
            <a:r>
              <a:rPr lang="en-US" altLang="ja-JP" smtClean="0"/>
              <a:t>2016/1/8</a:t>
            </a:r>
            <a:endParaRPr lang="en-US" dirty="0"/>
          </a:p>
        </p:txBody>
      </p:sp>
      <p:sp>
        <p:nvSpPr>
          <p:cNvPr id="4" name="フッター プレースホルダー 3"/>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テキスト ボックス 8"/>
          <p:cNvSpPr txBox="1"/>
          <p:nvPr/>
        </p:nvSpPr>
        <p:spPr>
          <a:xfrm>
            <a:off x="1609099" y="2438398"/>
            <a:ext cx="546265" cy="369332"/>
          </a:xfrm>
          <a:prstGeom prst="rect">
            <a:avLst/>
          </a:prstGeom>
          <a:noFill/>
        </p:spPr>
        <p:txBody>
          <a:bodyPr wrap="square" rtlCol="0">
            <a:spAutoFit/>
          </a:bodyPr>
          <a:lstStyle/>
          <a:p>
            <a:r>
              <a:rPr kumimoji="1" lang="en-US" altLang="ja-JP" dirty="0" smtClean="0"/>
              <a:t>p(1)</a:t>
            </a:r>
            <a:endParaRPr kumimoji="1" lang="ja-JP" altLang="en-US" dirty="0"/>
          </a:p>
        </p:txBody>
      </p:sp>
      <p:sp>
        <p:nvSpPr>
          <p:cNvPr id="10" name="テキスト ボックス 9"/>
          <p:cNvSpPr txBox="1"/>
          <p:nvPr/>
        </p:nvSpPr>
        <p:spPr>
          <a:xfrm>
            <a:off x="4022076" y="2450272"/>
            <a:ext cx="546265" cy="369332"/>
          </a:xfrm>
          <a:prstGeom prst="rect">
            <a:avLst/>
          </a:prstGeom>
          <a:noFill/>
        </p:spPr>
        <p:txBody>
          <a:bodyPr wrap="square" rtlCol="0">
            <a:spAutoFit/>
          </a:bodyPr>
          <a:lstStyle/>
          <a:p>
            <a:r>
              <a:rPr kumimoji="1" lang="en-US" altLang="ja-JP" dirty="0" smtClean="0"/>
              <a:t>p(2)</a:t>
            </a:r>
            <a:endParaRPr kumimoji="1" lang="ja-JP" altLang="en-US" dirty="0"/>
          </a:p>
        </p:txBody>
      </p:sp>
      <p:sp>
        <p:nvSpPr>
          <p:cNvPr id="11" name="テキスト ボックス 10"/>
          <p:cNvSpPr txBox="1"/>
          <p:nvPr/>
        </p:nvSpPr>
        <p:spPr>
          <a:xfrm>
            <a:off x="10252402" y="2450272"/>
            <a:ext cx="546265" cy="369332"/>
          </a:xfrm>
          <a:prstGeom prst="rect">
            <a:avLst/>
          </a:prstGeom>
          <a:noFill/>
        </p:spPr>
        <p:txBody>
          <a:bodyPr wrap="square" rtlCol="0">
            <a:spAutoFit/>
          </a:bodyPr>
          <a:lstStyle/>
          <a:p>
            <a:r>
              <a:rPr kumimoji="1" lang="en-US" altLang="ja-JP" dirty="0" smtClean="0"/>
              <a:t>p(4)</a:t>
            </a:r>
            <a:endParaRPr kumimoji="1" lang="ja-JP" altLang="en-US" dirty="0"/>
          </a:p>
        </p:txBody>
      </p:sp>
      <p:sp>
        <p:nvSpPr>
          <p:cNvPr id="12" name="テキスト ボックス 11"/>
          <p:cNvSpPr txBox="1"/>
          <p:nvPr/>
        </p:nvSpPr>
        <p:spPr>
          <a:xfrm>
            <a:off x="7643748" y="2450272"/>
            <a:ext cx="546265" cy="369332"/>
          </a:xfrm>
          <a:prstGeom prst="rect">
            <a:avLst/>
          </a:prstGeom>
          <a:noFill/>
        </p:spPr>
        <p:txBody>
          <a:bodyPr wrap="square" rtlCol="0">
            <a:spAutoFit/>
          </a:bodyPr>
          <a:lstStyle/>
          <a:p>
            <a:r>
              <a:rPr kumimoji="1" lang="en-US" altLang="ja-JP" dirty="0" smtClean="0"/>
              <a:t>p(3)</a:t>
            </a:r>
            <a:endParaRPr kumimoji="1" lang="ja-JP" altLang="en-US" dirty="0"/>
          </a:p>
        </p:txBody>
      </p:sp>
      <p:sp>
        <p:nvSpPr>
          <p:cNvPr id="13" name="正方形/長方形 12"/>
          <p:cNvSpPr/>
          <p:nvPr/>
        </p:nvSpPr>
        <p:spPr>
          <a:xfrm>
            <a:off x="1650663"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14" name="正方形/長方形 13"/>
          <p:cNvSpPr/>
          <p:nvPr/>
        </p:nvSpPr>
        <p:spPr>
          <a:xfrm>
            <a:off x="1882231" y="2816239"/>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15" name="正方形/長方形 14"/>
          <p:cNvSpPr/>
          <p:nvPr/>
        </p:nvSpPr>
        <p:spPr>
          <a:xfrm>
            <a:off x="4022076"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16" name="正方形/長方形 15"/>
          <p:cNvSpPr/>
          <p:nvPr/>
        </p:nvSpPr>
        <p:spPr>
          <a:xfrm>
            <a:off x="4253644" y="2819604"/>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17" name="正方形/長方形 16"/>
          <p:cNvSpPr/>
          <p:nvPr/>
        </p:nvSpPr>
        <p:spPr>
          <a:xfrm>
            <a:off x="7673434"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18" name="正方形/長方形 17"/>
          <p:cNvSpPr/>
          <p:nvPr/>
        </p:nvSpPr>
        <p:spPr>
          <a:xfrm>
            <a:off x="7905002" y="2819604"/>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19" name="正方形/長方形 18"/>
          <p:cNvSpPr/>
          <p:nvPr/>
        </p:nvSpPr>
        <p:spPr>
          <a:xfrm>
            <a:off x="10270871"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20" name="正方形/長方形 19"/>
          <p:cNvSpPr/>
          <p:nvPr/>
        </p:nvSpPr>
        <p:spPr>
          <a:xfrm>
            <a:off x="10502439" y="2819604"/>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sp>
        <p:nvSpPr>
          <p:cNvPr id="21" name="テキスト ボックス 20"/>
          <p:cNvSpPr txBox="1"/>
          <p:nvPr/>
        </p:nvSpPr>
        <p:spPr>
          <a:xfrm>
            <a:off x="1387412" y="2741169"/>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27" name="下矢印 26"/>
          <p:cNvSpPr/>
          <p:nvPr/>
        </p:nvSpPr>
        <p:spPr>
          <a:xfrm>
            <a:off x="5837710" y="3158062"/>
            <a:ext cx="516577" cy="17813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642742"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0</a:t>
            </a:r>
            <a:endParaRPr kumimoji="1" lang="ja-JP" altLang="en-US" dirty="0">
              <a:solidFill>
                <a:schemeClr val="tx1"/>
              </a:solidFill>
            </a:endParaRPr>
          </a:p>
        </p:txBody>
      </p:sp>
      <p:sp>
        <p:nvSpPr>
          <p:cNvPr id="29" name="正方形/長方形 28"/>
          <p:cNvSpPr/>
          <p:nvPr/>
        </p:nvSpPr>
        <p:spPr>
          <a:xfrm>
            <a:off x="1874310" y="4251171"/>
            <a:ext cx="231568" cy="311527"/>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a:t>
            </a:r>
            <a:endParaRPr kumimoji="1" lang="ja-JP" altLang="en-US" dirty="0">
              <a:solidFill>
                <a:schemeClr val="tx1"/>
              </a:solidFill>
            </a:endParaRPr>
          </a:p>
        </p:txBody>
      </p:sp>
      <p:sp>
        <p:nvSpPr>
          <p:cNvPr id="30" name="正方形/長方形 29"/>
          <p:cNvSpPr/>
          <p:nvPr/>
        </p:nvSpPr>
        <p:spPr>
          <a:xfrm>
            <a:off x="2108156"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31" name="正方形/長方形 30"/>
          <p:cNvSpPr/>
          <p:nvPr/>
        </p:nvSpPr>
        <p:spPr>
          <a:xfrm>
            <a:off x="2339724"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32" name="正方形/長方形 31"/>
          <p:cNvSpPr/>
          <p:nvPr/>
        </p:nvSpPr>
        <p:spPr>
          <a:xfrm>
            <a:off x="2570982"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33" name="正方形/長方形 32"/>
          <p:cNvSpPr/>
          <p:nvPr/>
        </p:nvSpPr>
        <p:spPr>
          <a:xfrm>
            <a:off x="2802550" y="4248600"/>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34" name="正方形/長方形 33"/>
          <p:cNvSpPr/>
          <p:nvPr/>
        </p:nvSpPr>
        <p:spPr>
          <a:xfrm>
            <a:off x="3036786"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35" name="正方形/長方形 34"/>
          <p:cNvSpPr/>
          <p:nvPr/>
        </p:nvSpPr>
        <p:spPr>
          <a:xfrm>
            <a:off x="3268354" y="4248602"/>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36" name="正方形/長方形 35"/>
          <p:cNvSpPr/>
          <p:nvPr/>
        </p:nvSpPr>
        <p:spPr>
          <a:xfrm>
            <a:off x="3552700"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37" name="正方形/長方形 36"/>
          <p:cNvSpPr/>
          <p:nvPr/>
        </p:nvSpPr>
        <p:spPr>
          <a:xfrm>
            <a:off x="3784268" y="469451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38" name="正方形/長方形 37"/>
          <p:cNvSpPr/>
          <p:nvPr/>
        </p:nvSpPr>
        <p:spPr>
          <a:xfrm>
            <a:off x="4018114"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2</a:t>
            </a:r>
            <a:endParaRPr kumimoji="1" lang="ja-JP" altLang="en-US" dirty="0">
              <a:solidFill>
                <a:schemeClr val="tx1"/>
              </a:solidFill>
            </a:endParaRPr>
          </a:p>
        </p:txBody>
      </p:sp>
      <p:sp>
        <p:nvSpPr>
          <p:cNvPr id="39" name="正方形/長方形 38"/>
          <p:cNvSpPr/>
          <p:nvPr/>
        </p:nvSpPr>
        <p:spPr>
          <a:xfrm>
            <a:off x="4249682" y="4691946"/>
            <a:ext cx="231568" cy="31152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a:t>
            </a:r>
            <a:endParaRPr kumimoji="1" lang="ja-JP" altLang="en-US" dirty="0">
              <a:solidFill>
                <a:schemeClr val="tx1"/>
              </a:solidFill>
            </a:endParaRPr>
          </a:p>
        </p:txBody>
      </p:sp>
      <p:sp>
        <p:nvSpPr>
          <p:cNvPr id="40" name="正方形/長方形 39"/>
          <p:cNvSpPr/>
          <p:nvPr/>
        </p:nvSpPr>
        <p:spPr>
          <a:xfrm>
            <a:off x="4480940"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41" name="正方形/長方形 40"/>
          <p:cNvSpPr/>
          <p:nvPr/>
        </p:nvSpPr>
        <p:spPr>
          <a:xfrm>
            <a:off x="4712508" y="4691946"/>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42" name="正方形/長方形 41"/>
          <p:cNvSpPr/>
          <p:nvPr/>
        </p:nvSpPr>
        <p:spPr>
          <a:xfrm>
            <a:off x="4946744"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43" name="正方形/長方形 42"/>
          <p:cNvSpPr/>
          <p:nvPr/>
        </p:nvSpPr>
        <p:spPr>
          <a:xfrm>
            <a:off x="5178312" y="469194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44" name="正方形/長方形 43"/>
          <p:cNvSpPr/>
          <p:nvPr/>
        </p:nvSpPr>
        <p:spPr>
          <a:xfrm>
            <a:off x="6741493"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45" name="正方形/長方形 44"/>
          <p:cNvSpPr/>
          <p:nvPr/>
        </p:nvSpPr>
        <p:spPr>
          <a:xfrm>
            <a:off x="6973061" y="51343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46" name="正方形/長方形 45"/>
          <p:cNvSpPr/>
          <p:nvPr/>
        </p:nvSpPr>
        <p:spPr>
          <a:xfrm>
            <a:off x="7206907"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47" name="正方形/長方形 46"/>
          <p:cNvSpPr/>
          <p:nvPr/>
        </p:nvSpPr>
        <p:spPr>
          <a:xfrm>
            <a:off x="7438475" y="5137745"/>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48" name="正方形/長方形 47"/>
          <p:cNvSpPr/>
          <p:nvPr/>
        </p:nvSpPr>
        <p:spPr>
          <a:xfrm>
            <a:off x="7669733"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4</a:t>
            </a:r>
            <a:endParaRPr kumimoji="1" lang="ja-JP" altLang="en-US" dirty="0">
              <a:solidFill>
                <a:schemeClr val="tx1"/>
              </a:solidFill>
            </a:endParaRPr>
          </a:p>
        </p:txBody>
      </p:sp>
      <p:sp>
        <p:nvSpPr>
          <p:cNvPr id="49" name="正方形/長方形 48"/>
          <p:cNvSpPr/>
          <p:nvPr/>
        </p:nvSpPr>
        <p:spPr>
          <a:xfrm>
            <a:off x="7901301" y="5137745"/>
            <a:ext cx="231568" cy="31152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endParaRPr kumimoji="1" lang="ja-JP" altLang="en-US" dirty="0">
              <a:solidFill>
                <a:schemeClr val="tx1"/>
              </a:solidFill>
            </a:endParaRPr>
          </a:p>
        </p:txBody>
      </p:sp>
      <p:sp>
        <p:nvSpPr>
          <p:cNvPr id="50" name="正方形/長方形 49"/>
          <p:cNvSpPr/>
          <p:nvPr/>
        </p:nvSpPr>
        <p:spPr>
          <a:xfrm>
            <a:off x="8135537"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6</a:t>
            </a:r>
            <a:endParaRPr kumimoji="1" lang="ja-JP" altLang="en-US" dirty="0">
              <a:solidFill>
                <a:schemeClr val="bg1"/>
              </a:solidFill>
            </a:endParaRPr>
          </a:p>
        </p:txBody>
      </p:sp>
      <p:sp>
        <p:nvSpPr>
          <p:cNvPr id="51" name="正方形/長方形 50"/>
          <p:cNvSpPr/>
          <p:nvPr/>
        </p:nvSpPr>
        <p:spPr>
          <a:xfrm>
            <a:off x="8367105" y="513774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7</a:t>
            </a:r>
            <a:endParaRPr kumimoji="1" lang="ja-JP" altLang="en-US" dirty="0">
              <a:solidFill>
                <a:schemeClr val="bg1"/>
              </a:solidFill>
            </a:endParaRPr>
          </a:p>
        </p:txBody>
      </p:sp>
      <p:sp>
        <p:nvSpPr>
          <p:cNvPr id="60" name="正方形/長方形 59"/>
          <p:cNvSpPr/>
          <p:nvPr/>
        </p:nvSpPr>
        <p:spPr>
          <a:xfrm>
            <a:off x="8881470"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0</a:t>
            </a:r>
            <a:endParaRPr kumimoji="1" lang="ja-JP" altLang="en-US" dirty="0">
              <a:solidFill>
                <a:schemeClr val="bg1"/>
              </a:solidFill>
            </a:endParaRPr>
          </a:p>
        </p:txBody>
      </p:sp>
      <p:sp>
        <p:nvSpPr>
          <p:cNvPr id="61" name="正方形/長方形 60"/>
          <p:cNvSpPr/>
          <p:nvPr/>
        </p:nvSpPr>
        <p:spPr>
          <a:xfrm>
            <a:off x="9113038" y="5530278"/>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1</a:t>
            </a:r>
            <a:endParaRPr kumimoji="1" lang="ja-JP" altLang="en-US" dirty="0">
              <a:solidFill>
                <a:schemeClr val="bg1"/>
              </a:solidFill>
            </a:endParaRPr>
          </a:p>
        </p:txBody>
      </p:sp>
      <p:sp>
        <p:nvSpPr>
          <p:cNvPr id="62" name="正方形/長方形 61"/>
          <p:cNvSpPr/>
          <p:nvPr/>
        </p:nvSpPr>
        <p:spPr>
          <a:xfrm>
            <a:off x="9346884"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2</a:t>
            </a:r>
            <a:endParaRPr kumimoji="1" lang="ja-JP" altLang="en-US" dirty="0">
              <a:solidFill>
                <a:schemeClr val="bg1"/>
              </a:solidFill>
            </a:endParaRPr>
          </a:p>
        </p:txBody>
      </p:sp>
      <p:sp>
        <p:nvSpPr>
          <p:cNvPr id="63" name="正方形/長方形 62"/>
          <p:cNvSpPr/>
          <p:nvPr/>
        </p:nvSpPr>
        <p:spPr>
          <a:xfrm>
            <a:off x="9578452"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3</a:t>
            </a:r>
            <a:endParaRPr kumimoji="1" lang="ja-JP" altLang="en-US" dirty="0">
              <a:solidFill>
                <a:schemeClr val="bg1"/>
              </a:solidFill>
            </a:endParaRPr>
          </a:p>
        </p:txBody>
      </p:sp>
      <p:sp>
        <p:nvSpPr>
          <p:cNvPr id="64" name="正方形/長方形 63"/>
          <p:cNvSpPr/>
          <p:nvPr/>
        </p:nvSpPr>
        <p:spPr>
          <a:xfrm>
            <a:off x="9809710"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4</a:t>
            </a:r>
            <a:endParaRPr kumimoji="1" lang="ja-JP" altLang="en-US" dirty="0">
              <a:solidFill>
                <a:schemeClr val="bg1"/>
              </a:solidFill>
            </a:endParaRPr>
          </a:p>
        </p:txBody>
      </p:sp>
      <p:sp>
        <p:nvSpPr>
          <p:cNvPr id="65" name="正方形/長方形 64"/>
          <p:cNvSpPr/>
          <p:nvPr/>
        </p:nvSpPr>
        <p:spPr>
          <a:xfrm>
            <a:off x="10041278" y="5527707"/>
            <a:ext cx="231568" cy="31152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5</a:t>
            </a:r>
            <a:endParaRPr kumimoji="1" lang="ja-JP" altLang="en-US" dirty="0">
              <a:solidFill>
                <a:schemeClr val="bg1"/>
              </a:solidFill>
            </a:endParaRPr>
          </a:p>
        </p:txBody>
      </p:sp>
      <p:sp>
        <p:nvSpPr>
          <p:cNvPr id="66" name="正方形/長方形 65"/>
          <p:cNvSpPr/>
          <p:nvPr/>
        </p:nvSpPr>
        <p:spPr>
          <a:xfrm>
            <a:off x="10275514"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6</a:t>
            </a:r>
            <a:endParaRPr kumimoji="1" lang="ja-JP" altLang="en-US" dirty="0">
              <a:solidFill>
                <a:schemeClr val="tx1"/>
              </a:solidFill>
            </a:endParaRPr>
          </a:p>
        </p:txBody>
      </p:sp>
      <p:sp>
        <p:nvSpPr>
          <p:cNvPr id="67" name="正方形/長方形 66"/>
          <p:cNvSpPr/>
          <p:nvPr/>
        </p:nvSpPr>
        <p:spPr>
          <a:xfrm>
            <a:off x="10507082" y="5527709"/>
            <a:ext cx="231568" cy="31152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7</a:t>
            </a:r>
            <a:endParaRPr kumimoji="1" lang="ja-JP" altLang="en-US" dirty="0">
              <a:solidFill>
                <a:schemeClr val="tx1"/>
              </a:solidFill>
            </a:endParaRPr>
          </a:p>
        </p:txBody>
      </p:sp>
      <p:cxnSp>
        <p:nvCxnSpPr>
          <p:cNvPr id="70" name="直線矢印コネクタ 69"/>
          <p:cNvCxnSpPr/>
          <p:nvPr/>
        </p:nvCxnSpPr>
        <p:spPr>
          <a:xfrm>
            <a:off x="1766447" y="3127766"/>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1974747" y="3137899"/>
            <a:ext cx="1902037" cy="1566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4" idx="2"/>
            <a:endCxn id="45" idx="0"/>
          </p:cNvCxnSpPr>
          <p:nvPr/>
        </p:nvCxnSpPr>
        <p:spPr>
          <a:xfrm>
            <a:off x="1998015"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3" idx="2"/>
            <a:endCxn id="44" idx="0"/>
          </p:cNvCxnSpPr>
          <p:nvPr/>
        </p:nvCxnSpPr>
        <p:spPr>
          <a:xfrm>
            <a:off x="1766447" y="3127766"/>
            <a:ext cx="5090830" cy="2006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13" idx="2"/>
            <a:endCxn id="60" idx="0"/>
          </p:cNvCxnSpPr>
          <p:nvPr/>
        </p:nvCxnSpPr>
        <p:spPr>
          <a:xfrm>
            <a:off x="1766447"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4" idx="2"/>
            <a:endCxn id="61" idx="0"/>
          </p:cNvCxnSpPr>
          <p:nvPr/>
        </p:nvCxnSpPr>
        <p:spPr>
          <a:xfrm>
            <a:off x="1998015" y="3127766"/>
            <a:ext cx="7230807" cy="2402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5" idx="2"/>
            <a:endCxn id="30" idx="0"/>
          </p:cNvCxnSpPr>
          <p:nvPr/>
        </p:nvCxnSpPr>
        <p:spPr>
          <a:xfrm flipH="1">
            <a:off x="2223940"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5" idx="2"/>
            <a:endCxn id="46" idx="0"/>
          </p:cNvCxnSpPr>
          <p:nvPr/>
        </p:nvCxnSpPr>
        <p:spPr>
          <a:xfrm>
            <a:off x="4137860"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5" idx="2"/>
            <a:endCxn id="62" idx="0"/>
          </p:cNvCxnSpPr>
          <p:nvPr/>
        </p:nvCxnSpPr>
        <p:spPr>
          <a:xfrm>
            <a:off x="4137860"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6" idx="2"/>
            <a:endCxn id="31" idx="0"/>
          </p:cNvCxnSpPr>
          <p:nvPr/>
        </p:nvCxnSpPr>
        <p:spPr>
          <a:xfrm flipH="1">
            <a:off x="2455508" y="3131131"/>
            <a:ext cx="1913920"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6" idx="2"/>
            <a:endCxn id="47" idx="0"/>
          </p:cNvCxnSpPr>
          <p:nvPr/>
        </p:nvCxnSpPr>
        <p:spPr>
          <a:xfrm>
            <a:off x="4369428" y="3131131"/>
            <a:ext cx="3184831" cy="2006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6" idx="2"/>
            <a:endCxn id="63" idx="0"/>
          </p:cNvCxnSpPr>
          <p:nvPr/>
        </p:nvCxnSpPr>
        <p:spPr>
          <a:xfrm>
            <a:off x="4369428" y="3131131"/>
            <a:ext cx="5324808"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17" idx="2"/>
            <a:endCxn id="32" idx="0"/>
          </p:cNvCxnSpPr>
          <p:nvPr/>
        </p:nvCxnSpPr>
        <p:spPr>
          <a:xfrm flipH="1">
            <a:off x="2686766"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17" idx="2"/>
            <a:endCxn id="40" idx="0"/>
          </p:cNvCxnSpPr>
          <p:nvPr/>
        </p:nvCxnSpPr>
        <p:spPr>
          <a:xfrm flipH="1">
            <a:off x="4596724"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17" idx="2"/>
            <a:endCxn id="64" idx="0"/>
          </p:cNvCxnSpPr>
          <p:nvPr/>
        </p:nvCxnSpPr>
        <p:spPr>
          <a:xfrm>
            <a:off x="7789218"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8" idx="2"/>
            <a:endCxn id="65" idx="0"/>
          </p:cNvCxnSpPr>
          <p:nvPr/>
        </p:nvCxnSpPr>
        <p:spPr>
          <a:xfrm>
            <a:off x="8020786" y="3131131"/>
            <a:ext cx="2136276" cy="239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8" idx="2"/>
            <a:endCxn id="41" idx="0"/>
          </p:cNvCxnSpPr>
          <p:nvPr/>
        </p:nvCxnSpPr>
        <p:spPr>
          <a:xfrm flipH="1">
            <a:off x="4828292" y="3131131"/>
            <a:ext cx="3192494" cy="1560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18" idx="2"/>
            <a:endCxn id="33" idx="0"/>
          </p:cNvCxnSpPr>
          <p:nvPr/>
        </p:nvCxnSpPr>
        <p:spPr>
          <a:xfrm flipH="1">
            <a:off x="2918334" y="3131131"/>
            <a:ext cx="5102452" cy="111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9" idx="2"/>
            <a:endCxn id="50" idx="0"/>
          </p:cNvCxnSpPr>
          <p:nvPr/>
        </p:nvCxnSpPr>
        <p:spPr>
          <a:xfrm flipH="1">
            <a:off x="8251321"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9" idx="2"/>
            <a:endCxn id="42" idx="0"/>
          </p:cNvCxnSpPr>
          <p:nvPr/>
        </p:nvCxnSpPr>
        <p:spPr>
          <a:xfrm flipH="1">
            <a:off x="5062528"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9" idx="2"/>
            <a:endCxn id="34" idx="0"/>
          </p:cNvCxnSpPr>
          <p:nvPr/>
        </p:nvCxnSpPr>
        <p:spPr>
          <a:xfrm flipH="1">
            <a:off x="3152570"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20" idx="2"/>
            <a:endCxn id="51" idx="0"/>
          </p:cNvCxnSpPr>
          <p:nvPr/>
        </p:nvCxnSpPr>
        <p:spPr>
          <a:xfrm flipH="1">
            <a:off x="8482889" y="3131131"/>
            <a:ext cx="2135334" cy="2006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20" idx="2"/>
            <a:endCxn id="43" idx="0"/>
          </p:cNvCxnSpPr>
          <p:nvPr/>
        </p:nvCxnSpPr>
        <p:spPr>
          <a:xfrm flipH="1">
            <a:off x="5294096" y="3131131"/>
            <a:ext cx="5324127" cy="1560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20" idx="2"/>
            <a:endCxn id="35" idx="0"/>
          </p:cNvCxnSpPr>
          <p:nvPr/>
        </p:nvCxnSpPr>
        <p:spPr>
          <a:xfrm flipH="1">
            <a:off x="3384138" y="3131131"/>
            <a:ext cx="7234085" cy="1117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547338" y="2452697"/>
            <a:ext cx="3097323" cy="684803"/>
          </a:xfrm>
          <a:prstGeom prst="rect">
            <a:avLst/>
          </a:prstGeom>
          <a:solidFill>
            <a:schemeClr val="bg1"/>
          </a:solidFill>
          <a:ln>
            <a:solidFill>
              <a:schemeClr val="tx1"/>
            </a:solidFill>
          </a:ln>
        </p:spPr>
        <p:txBody>
          <a:bodyPr wrap="square" rtlCol="0">
            <a:spAutoFit/>
          </a:bodyPr>
          <a:lstStyle/>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shadow </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a:p>
            <a:pPr>
              <a:spcBef>
                <a:spcPts val="300"/>
              </a:spcBef>
            </a:pP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#pragma </a:t>
            </a:r>
            <a:r>
              <a:rPr lang="en-US" altLang="ja-JP" dirty="0" err="1">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xmp</a:t>
            </a:r>
            <a:r>
              <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 reflect (a</a:t>
            </a:r>
            <a:r>
              <a:rPr lang="en-US" altLang="ja-JP" dirty="0" smtClean="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rPr>
              <a:t>)</a:t>
            </a:r>
            <a:endParaRPr lang="en-US" altLang="ja-JP" dirty="0">
              <a:solidFill>
                <a:srgbClr val="FF0000"/>
              </a:solidFill>
              <a:latin typeface="Consolas" panose="020B0609020204030204" pitchFamily="49" charset="0"/>
              <a:ea typeface="ＭＳ Ｐゴシック" panose="020B0600070205080204" pitchFamily="50" charset="-128"/>
              <a:cs typeface="Consolas" panose="020B0609020204030204" pitchFamily="49" charset="0"/>
              <a:sym typeface="Arial" panose="020B0604020202020204" pitchFamily="34" charset="0"/>
            </a:endParaRPr>
          </a:p>
        </p:txBody>
      </p:sp>
      <p:sp>
        <p:nvSpPr>
          <p:cNvPr id="145" name="テキスト ボックス 144"/>
          <p:cNvSpPr txBox="1"/>
          <p:nvPr/>
        </p:nvSpPr>
        <p:spPr>
          <a:xfrm>
            <a:off x="1384751" y="4173530"/>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6" name="テキスト ボックス 145"/>
          <p:cNvSpPr txBox="1"/>
          <p:nvPr/>
        </p:nvSpPr>
        <p:spPr>
          <a:xfrm>
            <a:off x="3258653" y="4593523"/>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7" name="テキスト ボックス 146"/>
          <p:cNvSpPr txBox="1"/>
          <p:nvPr/>
        </p:nvSpPr>
        <p:spPr>
          <a:xfrm>
            <a:off x="6487133" y="5030191"/>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
        <p:nvSpPr>
          <p:cNvPr id="148" name="テキスト ボックス 147"/>
          <p:cNvSpPr txBox="1"/>
          <p:nvPr/>
        </p:nvSpPr>
        <p:spPr>
          <a:xfrm>
            <a:off x="8617745" y="5430817"/>
            <a:ext cx="250969" cy="461665"/>
          </a:xfrm>
          <a:prstGeom prst="rect">
            <a:avLst/>
          </a:prstGeom>
          <a:noFill/>
        </p:spPr>
        <p:txBody>
          <a:bodyPr wrap="square" rtlCol="0">
            <a:spAutoFit/>
          </a:bodyPr>
          <a:lstStyle/>
          <a:p>
            <a:r>
              <a:rPr kumimoji="1" lang="en-US" altLang="ja-JP" sz="2400" dirty="0" smtClean="0"/>
              <a:t>a</a:t>
            </a:r>
            <a:endParaRPr kumimoji="1" lang="ja-JP" altLang="en-US" sz="2400" dirty="0"/>
          </a:p>
        </p:txBody>
      </p:sp>
    </p:spTree>
    <p:extLst>
      <p:ext uri="{BB962C8B-B14F-4D97-AF65-F5344CB8AC3E}">
        <p14:creationId xmlns:p14="http://schemas.microsoft.com/office/powerpoint/2010/main" val="281206230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通信指示文（</a:t>
            </a:r>
            <a:r>
              <a:rPr lang="en-US" altLang="ja-JP" dirty="0" smtClean="0"/>
              <a:t>2</a:t>
            </a:r>
            <a:r>
              <a:rPr lang="ja-JP" altLang="en-US" dirty="0" smtClean="0"/>
              <a:t>）</a:t>
            </a:r>
            <a:r>
              <a:rPr lang="en-US" altLang="ja-JP" dirty="0" smtClean="0"/>
              <a:t/>
            </a:r>
            <a:br>
              <a:rPr lang="en-US" altLang="ja-JP" dirty="0" smtClean="0"/>
            </a:br>
            <a:r>
              <a:rPr lang="en-US" altLang="ja-JP" dirty="0"/>
              <a:t>gmove</a:t>
            </a:r>
            <a:r>
              <a:rPr lang="ja-JP" altLang="en-US" dirty="0"/>
              <a:t>指示</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通信</a:t>
            </a:r>
            <a:r>
              <a:rPr lang="ja-JP" altLang="en-US" dirty="0"/>
              <a:t>を伴う任意の代入文を</a:t>
            </a:r>
            <a:r>
              <a:rPr lang="ja-JP" altLang="en-US" dirty="0" smtClean="0"/>
              <a:t>実行</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Text Box 11"/>
          <p:cNvSpPr txBox="1">
            <a:spLocks noChangeArrowheads="1"/>
          </p:cNvSpPr>
          <p:nvPr/>
        </p:nvSpPr>
        <p:spPr bwMode="auto">
          <a:xfrm>
            <a:off x="3071664" y="3203685"/>
            <a:ext cx="3243196" cy="830997"/>
          </a:xfrm>
          <a:prstGeom prst="rect">
            <a:avLst/>
          </a:prstGeom>
          <a:solidFill>
            <a:schemeClr val="bg1"/>
          </a:solidFill>
          <a:ln w="9525">
            <a:solidFill>
              <a:schemeClr val="tx1"/>
            </a:solidFill>
            <a:miter lim="800000"/>
            <a:headEnd/>
            <a:tailEnd/>
          </a:ln>
        </p:spPr>
        <p:txBody>
          <a:bodyPr wrap="none">
            <a:spAutoFit/>
          </a:bodyPr>
          <a:lstStyle/>
          <a:p>
            <a:r>
              <a:rPr lang="en-US" altLang="ja-JP" sz="2400" dirty="0">
                <a:solidFill>
                  <a:srgbClr val="FF0000"/>
                </a:solidFill>
                <a:latin typeface="Consolas" pitchFamily="49" charset="0"/>
                <a:cs typeface="Consolas" pitchFamily="49" charset="0"/>
              </a:rPr>
              <a:t>#pragma </a:t>
            </a:r>
            <a:r>
              <a:rPr lang="en-US" altLang="ja-JP" sz="2400" dirty="0" err="1">
                <a:solidFill>
                  <a:srgbClr val="FF0000"/>
                </a:solidFill>
                <a:latin typeface="Consolas" pitchFamily="49" charset="0"/>
                <a:cs typeface="Consolas" pitchFamily="49" charset="0"/>
              </a:rPr>
              <a:t>xmp</a:t>
            </a:r>
            <a:r>
              <a:rPr lang="en-US" altLang="ja-JP" sz="2400" dirty="0">
                <a:solidFill>
                  <a:srgbClr val="FF0000"/>
                </a:solidFill>
                <a:latin typeface="Consolas" pitchFamily="49" charset="0"/>
                <a:cs typeface="Consolas" pitchFamily="49" charset="0"/>
              </a:rPr>
              <a:t> gmove</a:t>
            </a:r>
          </a:p>
          <a:p>
            <a:r>
              <a:rPr lang="en-US" altLang="ja-JP" sz="2400" dirty="0">
                <a:latin typeface="Consolas" pitchFamily="49" charset="0"/>
                <a:cs typeface="Consolas" pitchFamily="49" charset="0"/>
              </a:rPr>
              <a:t>a[:][:] = b[:][:];</a:t>
            </a:r>
          </a:p>
        </p:txBody>
      </p:sp>
      <p:sp>
        <p:nvSpPr>
          <p:cNvPr id="8" name="正方形/長方形 7"/>
          <p:cNvSpPr/>
          <p:nvPr/>
        </p:nvSpPr>
        <p:spPr>
          <a:xfrm>
            <a:off x="6888088" y="3059668"/>
            <a:ext cx="576064" cy="576064"/>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latin typeface="Consolas" panose="020B0609020204030204" pitchFamily="49" charset="0"/>
                <a:cs typeface="Consolas" panose="020B0609020204030204" pitchFamily="49" charset="0"/>
              </a:rPr>
              <a:t>n1</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9" name="正方形/長方形 8"/>
          <p:cNvSpPr/>
          <p:nvPr/>
        </p:nvSpPr>
        <p:spPr>
          <a:xfrm>
            <a:off x="6888088" y="3635732"/>
            <a:ext cx="576064" cy="57606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n3</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0" name="正方形/長方形 9"/>
          <p:cNvSpPr/>
          <p:nvPr/>
        </p:nvSpPr>
        <p:spPr>
          <a:xfrm>
            <a:off x="7464152" y="3059668"/>
            <a:ext cx="576064" cy="576064"/>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n2</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1" name="正方形/長方形 10"/>
          <p:cNvSpPr/>
          <p:nvPr/>
        </p:nvSpPr>
        <p:spPr>
          <a:xfrm>
            <a:off x="7464152" y="3635732"/>
            <a:ext cx="576064" cy="576064"/>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Consolas" panose="020B0609020204030204" pitchFamily="49" charset="0"/>
                <a:cs typeface="Consolas" panose="020B0609020204030204" pitchFamily="49" charset="0"/>
              </a:rPr>
              <a:t>n4</a:t>
            </a:r>
            <a:endParaRPr kumimoji="1" lang="ja-JP" altLang="en-US" sz="2000" dirty="0">
              <a:solidFill>
                <a:schemeClr val="tx1"/>
              </a:solidFill>
              <a:latin typeface="Consolas" panose="020B0609020204030204" pitchFamily="49" charset="0"/>
              <a:cs typeface="Consolas" panose="020B0609020204030204" pitchFamily="49" charset="0"/>
            </a:endParaRPr>
          </a:p>
        </p:txBody>
      </p:sp>
      <p:sp>
        <p:nvSpPr>
          <p:cNvPr id="12" name="正方形/長方形 11"/>
          <p:cNvSpPr/>
          <p:nvPr/>
        </p:nvSpPr>
        <p:spPr>
          <a:xfrm>
            <a:off x="8904312" y="3059668"/>
            <a:ext cx="1152128" cy="288032"/>
          </a:xfrm>
          <a:prstGeom prst="rect">
            <a:avLst/>
          </a:prstGeom>
          <a:solidFill>
            <a:srgbClr val="FF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n1</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3" name="正方形/長方形 12"/>
          <p:cNvSpPr/>
          <p:nvPr/>
        </p:nvSpPr>
        <p:spPr>
          <a:xfrm>
            <a:off x="8904312" y="3347700"/>
            <a:ext cx="1152128" cy="288032"/>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n2</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4" name="正方形/長方形 13"/>
          <p:cNvSpPr/>
          <p:nvPr/>
        </p:nvSpPr>
        <p:spPr>
          <a:xfrm>
            <a:off x="8904312" y="3635732"/>
            <a:ext cx="1152128" cy="288032"/>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n3</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5" name="正方形/長方形 14"/>
          <p:cNvSpPr/>
          <p:nvPr/>
        </p:nvSpPr>
        <p:spPr>
          <a:xfrm>
            <a:off x="8904312" y="3923764"/>
            <a:ext cx="1152128" cy="288032"/>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Consolas" panose="020B0609020204030204" pitchFamily="49" charset="0"/>
                <a:cs typeface="Consolas" panose="020B0609020204030204" pitchFamily="49" charset="0"/>
              </a:rPr>
              <a:t>n4</a:t>
            </a:r>
            <a:endParaRPr kumimoji="1" lang="ja-JP" altLang="en-US" dirty="0">
              <a:solidFill>
                <a:schemeClr val="tx1"/>
              </a:solidFill>
              <a:latin typeface="Consolas" panose="020B0609020204030204" pitchFamily="49" charset="0"/>
              <a:cs typeface="Consolas" panose="020B0609020204030204" pitchFamily="49" charset="0"/>
            </a:endParaRPr>
          </a:p>
        </p:txBody>
      </p:sp>
      <p:sp>
        <p:nvSpPr>
          <p:cNvPr id="16" name="テキスト ボックス 15"/>
          <p:cNvSpPr txBox="1"/>
          <p:nvPr/>
        </p:nvSpPr>
        <p:spPr>
          <a:xfrm>
            <a:off x="6384033" y="4437112"/>
            <a:ext cx="2084225"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a[block][block</a:t>
            </a:r>
            <a:r>
              <a:rPr lang="en-US" altLang="ja-JP" dirty="0">
                <a:latin typeface="Consolas" panose="020B0609020204030204" pitchFamily="49" charset="0"/>
                <a:cs typeface="Consolas" panose="020B0609020204030204" pitchFamily="49" charset="0"/>
              </a:rPr>
              <a:t>]</a:t>
            </a:r>
            <a:endParaRPr kumimoji="1" lang="ja-JP" altLang="en-US" dirty="0">
              <a:latin typeface="Consolas" panose="020B0609020204030204" pitchFamily="49" charset="0"/>
              <a:cs typeface="Consolas" panose="020B0609020204030204" pitchFamily="49" charset="0"/>
            </a:endParaRPr>
          </a:p>
        </p:txBody>
      </p:sp>
      <p:sp>
        <p:nvSpPr>
          <p:cNvPr id="17" name="テキスト ボックス 16"/>
          <p:cNvSpPr txBox="1"/>
          <p:nvPr/>
        </p:nvSpPr>
        <p:spPr>
          <a:xfrm>
            <a:off x="8766796" y="4437112"/>
            <a:ext cx="1577676" cy="369332"/>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b[block][*]</a:t>
            </a:r>
            <a:endParaRPr kumimoji="1" lang="ja-JP" altLang="en-US" dirty="0">
              <a:latin typeface="Consolas" panose="020B0609020204030204" pitchFamily="49" charset="0"/>
              <a:cs typeface="Consolas" panose="020B0609020204030204" pitchFamily="49" charset="0"/>
            </a:endParaRPr>
          </a:p>
        </p:txBody>
      </p:sp>
      <p:sp>
        <p:nvSpPr>
          <p:cNvPr id="18" name="右矢印 17"/>
          <p:cNvSpPr/>
          <p:nvPr/>
        </p:nvSpPr>
        <p:spPr>
          <a:xfrm flipH="1">
            <a:off x="8256240" y="3419708"/>
            <a:ext cx="432048" cy="484632"/>
          </a:xfrm>
          <a:prstGeom prst="righ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287689" y="4067780"/>
            <a:ext cx="3013967" cy="338554"/>
          </a:xfrm>
          <a:prstGeom prst="rect">
            <a:avLst/>
          </a:prstGeom>
          <a:noFill/>
        </p:spPr>
        <p:txBody>
          <a:bodyPr wrap="none" rtlCol="0">
            <a:spAutoFit/>
          </a:bodyPr>
          <a:lstStyle/>
          <a:p>
            <a:r>
              <a:rPr lang="en-US" altLang="ja-JP" sz="1600" dirty="0"/>
              <a:t>※</a:t>
            </a:r>
            <a:r>
              <a:rPr lang="ja-JP" altLang="en-US" sz="1600" dirty="0"/>
              <a:t> </a:t>
            </a:r>
            <a:r>
              <a:rPr lang="en-US" altLang="ja-JP" sz="1600" dirty="0"/>
              <a:t>C</a:t>
            </a:r>
            <a:r>
              <a:rPr lang="ja-JP" altLang="en-US" sz="1600" dirty="0"/>
              <a:t>で「部分配列」も記述できる。</a:t>
            </a:r>
            <a:endParaRPr kumimoji="1" lang="ja-JP" altLang="en-US" sz="1600" dirty="0"/>
          </a:p>
        </p:txBody>
      </p:sp>
    </p:spTree>
    <p:extLst>
      <p:ext uri="{BB962C8B-B14F-4D97-AF65-F5344CB8AC3E}">
        <p14:creationId xmlns:p14="http://schemas.microsoft.com/office/powerpoint/2010/main" val="76908780"/>
      </p:ext>
    </p:extLst>
  </p:cSld>
  <p:clrMapOvr>
    <a:masterClrMapping/>
  </p:clrMapOvr>
  <mc:AlternateContent xmlns:mc="http://schemas.openxmlformats.org/markup-compatibility/2006" xmlns:p14="http://schemas.microsoft.com/office/powerpoint/2010/main">
    <mc:Choice Requires="p14">
      <p:transition spd="slow" p14:dur="2000" advTm="47091"/>
    </mc:Choice>
    <mc:Fallback xmlns="">
      <p:transition spd="slow" advTm="47091"/>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通信指示文</a:t>
            </a:r>
            <a:r>
              <a:rPr lang="ja-JP" altLang="en-US" dirty="0" smtClean="0"/>
              <a:t>（</a:t>
            </a:r>
            <a:r>
              <a:rPr lang="ja-JP" altLang="en-US" dirty="0"/>
              <a:t>３</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latin typeface="Consolas" panose="020B0609020204030204" pitchFamily="49" charset="0"/>
                <a:cs typeface="Consolas" panose="020B0609020204030204" pitchFamily="49" charset="0"/>
              </a:rPr>
              <a:t>bcast</a:t>
            </a:r>
            <a:r>
              <a:rPr kumimoji="1" lang="ja-JP" altLang="en-US" dirty="0" smtClean="0"/>
              <a:t>指示文</a:t>
            </a:r>
            <a:endParaRPr kumimoji="1" lang="en-US" altLang="ja-JP" dirty="0" smtClean="0"/>
          </a:p>
          <a:p>
            <a:pPr lvl="1"/>
            <a:r>
              <a:rPr lang="ja-JP" altLang="en-US" dirty="0"/>
              <a:t>特定</a:t>
            </a:r>
            <a:r>
              <a:rPr lang="ja-JP" altLang="en-US" dirty="0" smtClean="0"/>
              <a:t>の</a:t>
            </a:r>
            <a:r>
              <a:rPr lang="ja-JP" altLang="en-US" dirty="0"/>
              <a:t>ノード</a:t>
            </a:r>
            <a:r>
              <a:rPr lang="ja-JP" altLang="en-US" dirty="0" smtClean="0"/>
              <a:t>が、指定したデータを他のノードへブロードキャストする（ばらまく）</a:t>
            </a:r>
            <a:endParaRPr lang="en-US" altLang="ja-JP" dirty="0" smtClean="0"/>
          </a:p>
          <a:p>
            <a:pPr lvl="1"/>
            <a:endParaRPr kumimoji="1" lang="en-US" altLang="ja-JP" dirty="0"/>
          </a:p>
          <a:p>
            <a:r>
              <a:rPr lang="en-US" altLang="ja-JP" dirty="0">
                <a:latin typeface="Consolas" panose="020B0609020204030204" pitchFamily="49" charset="0"/>
                <a:cs typeface="Consolas" panose="020B0609020204030204" pitchFamily="49" charset="0"/>
              </a:rPr>
              <a:t>barrier</a:t>
            </a:r>
            <a:r>
              <a:rPr lang="ja-JP" altLang="en-US" dirty="0"/>
              <a:t>指示文</a:t>
            </a:r>
            <a:endParaRPr lang="en-US" altLang="ja-JP" dirty="0"/>
          </a:p>
          <a:p>
            <a:pPr lvl="1"/>
            <a:r>
              <a:rPr lang="ja-JP" altLang="en-US" dirty="0"/>
              <a:t>ノードが互いに待ち合わせる（バリア同期）</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dirty="0"/>
          </a:p>
        </p:txBody>
      </p:sp>
      <p:sp>
        <p:nvSpPr>
          <p:cNvPr id="5" name="フッター プレースホルダー 4"/>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9" name="テキスト ボックス 8"/>
          <p:cNvSpPr txBox="1"/>
          <p:nvPr/>
        </p:nvSpPr>
        <p:spPr>
          <a:xfrm>
            <a:off x="4151785" y="3501008"/>
            <a:ext cx="4110421"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a:t>
            </a:r>
            <a:r>
              <a:rPr kumimoji="1" lang="en-US" altLang="ja-JP" dirty="0" err="1">
                <a:latin typeface="Consolas" panose="020B0609020204030204" pitchFamily="49" charset="0"/>
                <a:cs typeface="Consolas" panose="020B0609020204030204" pitchFamily="49" charset="0"/>
              </a:rPr>
              <a:t>bcast</a:t>
            </a:r>
            <a:r>
              <a:rPr kumimoji="1" lang="en-US" altLang="ja-JP" dirty="0">
                <a:latin typeface="Consolas" panose="020B0609020204030204" pitchFamily="49" charset="0"/>
                <a:cs typeface="Consolas" panose="020B0609020204030204" pitchFamily="49" charset="0"/>
              </a:rPr>
              <a:t> (s) from p(1)</a:t>
            </a:r>
            <a:endParaRPr kumimoji="1" lang="ja-JP" altLang="en-US" dirty="0">
              <a:latin typeface="Consolas" panose="020B0609020204030204" pitchFamily="49" charset="0"/>
              <a:cs typeface="Consolas" panose="020B0609020204030204" pitchFamily="49" charset="0"/>
            </a:endParaRPr>
          </a:p>
        </p:txBody>
      </p:sp>
      <p:sp>
        <p:nvSpPr>
          <p:cNvPr id="10" name="テキスト ボックス 9"/>
          <p:cNvSpPr txBox="1"/>
          <p:nvPr/>
        </p:nvSpPr>
        <p:spPr>
          <a:xfrm>
            <a:off x="4151784" y="5147900"/>
            <a:ext cx="2590774" cy="369332"/>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#pragma </a:t>
            </a:r>
            <a:r>
              <a:rPr kumimoji="1" lang="en-US" altLang="ja-JP" dirty="0" err="1">
                <a:latin typeface="Consolas" panose="020B0609020204030204" pitchFamily="49" charset="0"/>
                <a:cs typeface="Consolas" panose="020B0609020204030204" pitchFamily="49" charset="0"/>
              </a:rPr>
              <a:t>xmp</a:t>
            </a:r>
            <a:r>
              <a:rPr kumimoji="1" lang="en-US" altLang="ja-JP" dirty="0">
                <a:latin typeface="Consolas" panose="020B0609020204030204" pitchFamily="49" charset="0"/>
                <a:cs typeface="Consolas" panose="020B0609020204030204" pitchFamily="49" charset="0"/>
              </a:rPr>
              <a:t> barrier</a:t>
            </a:r>
            <a:endParaRPr kumimoji="1" lang="ja-JP" altLang="en-US" dirty="0">
              <a:latin typeface="Consolas" panose="020B0609020204030204" pitchFamily="49" charset="0"/>
              <a:cs typeface="Consolas" panose="020B0609020204030204" pitchFamily="49" charset="0"/>
            </a:endParaRPr>
          </a:p>
        </p:txBody>
      </p:sp>
      <p:sp>
        <p:nvSpPr>
          <p:cNvPr id="11" name="テキスト ボックス 10"/>
          <p:cNvSpPr txBox="1"/>
          <p:nvPr/>
        </p:nvSpPr>
        <p:spPr>
          <a:xfrm>
            <a:off x="8544272" y="3429001"/>
            <a:ext cx="1455848" cy="584775"/>
          </a:xfrm>
          <a:prstGeom prst="rect">
            <a:avLst/>
          </a:prstGeom>
          <a:noFill/>
        </p:spPr>
        <p:txBody>
          <a:bodyPr wrap="none" rtlCol="0">
            <a:spAutoFit/>
          </a:bodyPr>
          <a:lstStyle/>
          <a:p>
            <a:r>
              <a:rPr kumimoji="1" lang="en-US" altLang="ja-JP" sz="1600" dirty="0">
                <a:latin typeface="+mn-ea"/>
              </a:rPr>
              <a:t>※</a:t>
            </a:r>
            <a:r>
              <a:rPr kumimoji="1" lang="ja-JP" altLang="en-US" sz="1600" dirty="0"/>
              <a:t> </a:t>
            </a:r>
            <a:r>
              <a:rPr kumimoji="1" lang="en-US" altLang="ja-JP" sz="1600" dirty="0">
                <a:latin typeface="Consolas" panose="020B0609020204030204" pitchFamily="49" charset="0"/>
                <a:cs typeface="Consolas" panose="020B0609020204030204" pitchFamily="49" charset="0"/>
              </a:rPr>
              <a:t>from p(1)</a:t>
            </a:r>
          </a:p>
          <a:p>
            <a:pPr indent="273050"/>
            <a:r>
              <a:rPr kumimoji="1" lang="ja-JP" altLang="en-US" sz="1600" dirty="0"/>
              <a:t>は省略可</a:t>
            </a:r>
            <a:endParaRPr kumimoji="1" lang="en-US" altLang="ja-JP" sz="1600" dirty="0"/>
          </a:p>
        </p:txBody>
      </p:sp>
    </p:spTree>
    <p:extLst>
      <p:ext uri="{BB962C8B-B14F-4D97-AF65-F5344CB8AC3E}">
        <p14:creationId xmlns:p14="http://schemas.microsoft.com/office/powerpoint/2010/main" val="152978255"/>
      </p:ext>
    </p:extLst>
  </p:cSld>
  <p:clrMapOvr>
    <a:masterClrMapping/>
  </p:clrMapOvr>
  <mc:AlternateContent xmlns:mc="http://schemas.openxmlformats.org/markup-compatibility/2006" xmlns:p14="http://schemas.microsoft.com/office/powerpoint/2010/main">
    <mc:Choice Requires="p14">
      <p:transition spd="slow" p14:dur="2000" advTm="48746"/>
    </mc:Choice>
    <mc:Fallback xmlns="">
      <p:transition spd="slow" advTm="48746"/>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ChangeArrowheads="1"/>
          </p:cNvSpPr>
          <p:nvPr>
            <p:ph type="dt" sz="half" idx="10"/>
          </p:nvPr>
        </p:nvSpPr>
        <p:spPr>
          <a:ln/>
        </p:spPr>
        <p:txBody>
          <a:bodyPr/>
          <a:lstStyle/>
          <a:p>
            <a:pPr>
              <a:defRPr/>
            </a:pPr>
            <a:r>
              <a:rPr lang="en-US" altLang="ja-JP" smtClean="0"/>
              <a:t>2016/1/8</a:t>
            </a:r>
            <a:endParaRPr lang="en-US" altLang="ja-JP" dirty="0"/>
          </a:p>
        </p:txBody>
      </p:sp>
      <p:sp>
        <p:nvSpPr>
          <p:cNvPr id="22" name="フッター プレースホルダ 21"/>
          <p:cNvSpPr>
            <a:spLocks noGrp="1"/>
          </p:cNvSpPr>
          <p:nvPr>
            <p:ph type="ftr" sz="quarter" idx="11"/>
          </p:nvPr>
        </p:nvSpPr>
        <p:spPr/>
        <p:txBody>
          <a:bodyPr/>
          <a:lstStyle/>
          <a:p>
            <a:r>
              <a:rPr kumimoji="1" lang="en-US" altLang="ja-JP" smtClean="0"/>
              <a:t>XcalableMP</a:t>
            </a:r>
            <a:r>
              <a:rPr kumimoji="1" lang="ja-JP" altLang="en-US" smtClean="0"/>
              <a:t>講習会</a:t>
            </a:r>
            <a:endParaRPr kumimoji="1" lang="ja-JP" altLang="en-US"/>
          </a:p>
        </p:txBody>
      </p:sp>
      <p:sp>
        <p:nvSpPr>
          <p:cNvPr id="21" name="Rectangle 11"/>
          <p:cNvSpPr>
            <a:spLocks noGrp="1" noChangeArrowheads="1"/>
          </p:cNvSpPr>
          <p:nvPr>
            <p:ph type="sldNum" sz="quarter" idx="12"/>
          </p:nvPr>
        </p:nvSpPr>
        <p:spPr>
          <a:ln/>
        </p:spPr>
        <p:txBody>
          <a:bodyPr/>
          <a:lstStyle/>
          <a:p>
            <a:pPr>
              <a:defRPr/>
            </a:pPr>
            <a:fld id="{961373E6-10CA-4E9D-89EE-897B535B5D65}" type="slidenum">
              <a:rPr lang="en-US" altLang="ja-JP" smtClean="0"/>
              <a:pPr>
                <a:defRPr/>
              </a:pPr>
              <a:t>38</a:t>
            </a:fld>
            <a:endParaRPr lang="en-US" altLang="ja-JP"/>
          </a:p>
        </p:txBody>
      </p:sp>
      <p:sp>
        <p:nvSpPr>
          <p:cNvPr id="199682" name="Rectangle 2"/>
          <p:cNvSpPr>
            <a:spLocks noGrp="1" noChangeArrowheads="1"/>
          </p:cNvSpPr>
          <p:nvPr>
            <p:ph type="title" idx="4294967295"/>
          </p:nvPr>
        </p:nvSpPr>
        <p:spPr>
          <a:xfrm>
            <a:off x="1190586" y="614425"/>
            <a:ext cx="9601200" cy="1027112"/>
          </a:xfrm>
        </p:spPr>
        <p:txBody>
          <a:bodyPr>
            <a:normAutofit/>
          </a:bodyPr>
          <a:lstStyle/>
          <a:p>
            <a:r>
              <a:rPr lang="en-US" altLang="ja-JP" dirty="0" smtClean="0"/>
              <a:t>XcalableMP</a:t>
            </a:r>
            <a:r>
              <a:rPr lang="ja-JP" altLang="en-US" dirty="0" smtClean="0"/>
              <a:t>プログラムの例</a:t>
            </a:r>
          </a:p>
        </p:txBody>
      </p:sp>
      <p:sp>
        <p:nvSpPr>
          <p:cNvPr id="199684" name="Text Box 3"/>
          <p:cNvSpPr txBox="1">
            <a:spLocks noChangeArrowheads="1"/>
          </p:cNvSpPr>
          <p:nvPr/>
        </p:nvSpPr>
        <p:spPr bwMode="auto">
          <a:xfrm>
            <a:off x="3388706" y="1541979"/>
            <a:ext cx="5130800" cy="4769756"/>
          </a:xfrm>
          <a:prstGeom prst="rect">
            <a:avLst/>
          </a:prstGeom>
          <a:solidFill>
            <a:schemeClr val="bg1"/>
          </a:solidFill>
          <a:ln w="12700">
            <a:solidFill>
              <a:schemeClr val="tx1"/>
            </a:solidFill>
            <a:miter lim="800000"/>
            <a:headEnd/>
            <a:tailEnd/>
          </a:ln>
        </p:spPr>
        <p:txBody>
          <a:bodyPr/>
          <a:lstStyle/>
          <a:p>
            <a:r>
              <a:rPr lang="en-US" altLang="ja-JP" sz="1400" dirty="0">
                <a:solidFill>
                  <a:srgbClr val="0066FF"/>
                </a:solidFill>
                <a:latin typeface="Consolas" pitchFamily="49" charset="0"/>
                <a:ea typeface="みかちゃん" pitchFamily="1" charset="-128"/>
                <a:cs typeface="Consolas" pitchFamily="49" charset="0"/>
              </a:rPr>
              <a:t>!$xmp nodes p(</a:t>
            </a:r>
            <a:r>
              <a:rPr lang="en-US" altLang="ja-JP" sz="1400" dirty="0" err="1">
                <a:solidFill>
                  <a:srgbClr val="0066FF"/>
                </a:solidFill>
                <a:latin typeface="Consolas" pitchFamily="49" charset="0"/>
                <a:ea typeface="みかちゃん" pitchFamily="1" charset="-128"/>
                <a:cs typeface="Consolas" pitchFamily="49" charset="0"/>
              </a:rPr>
              <a:t>npx,npy,npz</a:t>
            </a:r>
            <a:r>
              <a:rPr lang="en-US" altLang="ja-JP" sz="1400" dirty="0">
                <a:solidFill>
                  <a:srgbClr val="0066FF"/>
                </a:solidFill>
                <a:latin typeface="Consolas" pitchFamily="49" charset="0"/>
                <a:ea typeface="みかちゃん" pitchFamily="1" charset="-128"/>
                <a:cs typeface="Consolas" pitchFamily="49" charset="0"/>
              </a:rPr>
              <a: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template (</a:t>
            </a:r>
            <a:r>
              <a:rPr lang="en-US" altLang="ja-JP" sz="1400" dirty="0" err="1">
                <a:solidFill>
                  <a:srgbClr val="008000"/>
                </a:solidFill>
                <a:latin typeface="Consolas" pitchFamily="49" charset="0"/>
                <a:ea typeface="みかちゃん" pitchFamily="1" charset="-128"/>
                <a:cs typeface="Consolas" pitchFamily="49" charset="0"/>
              </a:rPr>
              <a:t>lx,ly,lz</a:t>
            </a:r>
            <a:r>
              <a:rPr lang="en-US" altLang="ja-JP" sz="1400" dirty="0">
                <a:solidFill>
                  <a:srgbClr val="008000"/>
                </a:solidFill>
                <a:latin typeface="Consolas" pitchFamily="49" charset="0"/>
                <a:ea typeface="みかちゃん" pitchFamily="1" charset="-128"/>
                <a:cs typeface="Consolas" pitchFamily="49" charset="0"/>
              </a:rPr>
              <a:t>) :: t</a:t>
            </a:r>
          </a:p>
          <a:p>
            <a:r>
              <a:rPr lang="en-US" altLang="ja-JP" sz="1400" dirty="0">
                <a:solidFill>
                  <a:srgbClr val="008000"/>
                </a:solidFill>
                <a:latin typeface="Consolas" pitchFamily="49" charset="0"/>
                <a:ea typeface="みかちゃん" pitchFamily="1" charset="-128"/>
                <a:cs typeface="Consolas" pitchFamily="49" charset="0"/>
              </a:rPr>
              <a:t>!$xmp distribute (</a:t>
            </a:r>
            <a:r>
              <a:rPr lang="en-US" altLang="ja-JP" sz="1400" dirty="0" err="1">
                <a:solidFill>
                  <a:srgbClr val="008000"/>
                </a:solidFill>
                <a:latin typeface="Consolas" pitchFamily="49" charset="0"/>
                <a:ea typeface="みかちゃん" pitchFamily="1" charset="-128"/>
                <a:cs typeface="Consolas" pitchFamily="49" charset="0"/>
              </a:rPr>
              <a:t>block,block,block</a:t>
            </a:r>
            <a:r>
              <a:rPr lang="en-US" altLang="ja-JP" sz="1400" dirty="0">
                <a:solidFill>
                  <a:srgbClr val="008000"/>
                </a:solidFill>
                <a:latin typeface="Consolas" pitchFamily="49" charset="0"/>
                <a:ea typeface="みかちゃん" pitchFamily="1" charset="-128"/>
                <a:cs typeface="Consolas" pitchFamily="49" charset="0"/>
              </a:rPr>
              <a:t>) onto p :: t</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align (</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with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 ::</a:t>
            </a: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&amp;        </a:t>
            </a:r>
            <a:r>
              <a:rPr lang="en-US" altLang="ja-JP" sz="1400" dirty="0" err="1">
                <a:solidFill>
                  <a:srgbClr val="FF0000"/>
                </a:solidFill>
                <a:latin typeface="Consolas" pitchFamily="49" charset="0"/>
                <a:ea typeface="みかちゃん" pitchFamily="1" charset="-128"/>
                <a:cs typeface="Consolas" pitchFamily="49" charset="0"/>
              </a:rPr>
              <a:t>sr</a:t>
            </a:r>
            <a:r>
              <a:rPr lang="en-US" altLang="ja-JP" sz="1400" dirty="0">
                <a:solidFill>
                  <a:srgbClr val="FF0000"/>
                </a:solidFill>
                <a:latin typeface="Consolas" pitchFamily="49" charset="0"/>
                <a:ea typeface="みかちゃん" pitchFamily="1" charset="-128"/>
                <a:cs typeface="Consolas" pitchFamily="49" charset="0"/>
              </a:rPr>
              <a:t>, se, </a:t>
            </a:r>
            <a:r>
              <a:rPr lang="en-US" altLang="ja-JP" sz="1400" dirty="0" err="1">
                <a:solidFill>
                  <a:srgbClr val="FF0000"/>
                </a:solidFill>
                <a:latin typeface="Consolas" pitchFamily="49" charset="0"/>
                <a:ea typeface="みかちゃん" pitchFamily="1" charset="-128"/>
                <a:cs typeface="Consolas" pitchFamily="49" charset="0"/>
              </a:rPr>
              <a:t>sm</a:t>
            </a:r>
            <a:r>
              <a:rPr lang="en-US" altLang="ja-JP" sz="1400" dirty="0">
                <a:solidFill>
                  <a:srgbClr val="FF0000"/>
                </a:solidFill>
                <a:latin typeface="Consolas" pitchFamily="49" charset="0"/>
                <a:ea typeface="みかちゃん" pitchFamily="1" charset="-128"/>
                <a:cs typeface="Consolas" pitchFamily="49" charset="0"/>
              </a:rPr>
              <a:t>, sp, </a:t>
            </a:r>
            <a:r>
              <a:rPr lang="en-US" altLang="ja-JP" sz="1400" dirty="0" err="1">
                <a:solidFill>
                  <a:srgbClr val="FF0000"/>
                </a:solidFill>
                <a:latin typeface="Consolas" pitchFamily="49" charset="0"/>
                <a:ea typeface="みかちゃん" pitchFamily="1" charset="-128"/>
                <a:cs typeface="Consolas" pitchFamily="49" charset="0"/>
              </a:rPr>
              <a:t>sn</a:t>
            </a:r>
            <a:r>
              <a:rPr lang="en-US" altLang="ja-JP" sz="1400" dirty="0">
                <a:solidFill>
                  <a:srgbClr val="FF0000"/>
                </a:solidFill>
                <a:latin typeface="Consolas" pitchFamily="49" charset="0"/>
                <a:ea typeface="みかちゃん" pitchFamily="1" charset="-128"/>
                <a:cs typeface="Consolas" pitchFamily="49" charset="0"/>
              </a:rPr>
              <a:t>, </a:t>
            </a:r>
            <a:r>
              <a:rPr lang="en-US" altLang="ja-JP" sz="1400" dirty="0" err="1">
                <a:solidFill>
                  <a:srgbClr val="FF0000"/>
                </a:solidFill>
                <a:latin typeface="Consolas" pitchFamily="49" charset="0"/>
                <a:ea typeface="みかちゃん" pitchFamily="1" charset="-128"/>
                <a:cs typeface="Consolas" pitchFamily="49" charset="0"/>
              </a:rPr>
              <a:t>sl</a:t>
            </a:r>
            <a:r>
              <a:rPr lang="en-US" altLang="ja-JP" sz="1400" dirty="0">
                <a:solidFill>
                  <a:srgbClr val="FF0000"/>
                </a:solidFill>
                <a:latin typeface="Consolas" pitchFamily="49" charset="0"/>
                <a:ea typeface="みかちゃん" pitchFamily="1" charset="-128"/>
                <a:cs typeface="Consolas" pitchFamily="49" charset="0"/>
              </a:rPr>
              <a:t>, ...</a:t>
            </a:r>
          </a:p>
          <a:p>
            <a:endParaRPr lang="en-US" altLang="ja-JP" sz="1400" dirty="0">
              <a:solidFill>
                <a:srgbClr val="FF0000"/>
              </a:solidFill>
              <a:latin typeface="Consolas" pitchFamily="49" charset="0"/>
              <a:ea typeface="みかちゃん" pitchFamily="1" charset="-128"/>
              <a:cs typeface="Consolas" pitchFamily="49" charset="0"/>
            </a:endParaRPr>
          </a:p>
          <a:p>
            <a:r>
              <a:rPr lang="en-US" altLang="ja-JP" sz="1400" dirty="0">
                <a:solidFill>
                  <a:srgbClr val="0066FF"/>
                </a:solidFill>
                <a:latin typeface="Consolas" pitchFamily="49" charset="0"/>
                <a:ea typeface="みかちゃん" pitchFamily="1" charset="-128"/>
                <a:cs typeface="Consolas" pitchFamily="49" charset="0"/>
              </a:rPr>
              <a:t>!$xmp shadow (1,1,1) ::</a:t>
            </a:r>
          </a:p>
          <a:p>
            <a:r>
              <a:rPr lang="en-US" altLang="ja-JP" sz="1400" dirty="0">
                <a:solidFill>
                  <a:srgbClr val="0066FF"/>
                </a:solidFill>
                <a:latin typeface="Consolas" pitchFamily="49" charset="0"/>
                <a:ea typeface="みかちゃん" pitchFamily="1" charset="-128"/>
                <a:cs typeface="Consolas" pitchFamily="49" charset="0"/>
              </a:rPr>
              <a:t>!$</a:t>
            </a:r>
            <a:r>
              <a:rPr lang="en-US" altLang="ja-JP" sz="1400" dirty="0" err="1">
                <a:solidFill>
                  <a:srgbClr val="0066FF"/>
                </a:solidFill>
                <a:latin typeface="Consolas" pitchFamily="49" charset="0"/>
                <a:ea typeface="みかちゃん" pitchFamily="1" charset="-128"/>
                <a:cs typeface="Consolas" pitchFamily="49" charset="0"/>
              </a:rPr>
              <a:t>xmp</a:t>
            </a:r>
            <a:r>
              <a:rPr lang="en-US" altLang="ja-JP" sz="1400" dirty="0">
                <a:solidFill>
                  <a:srgbClr val="0066FF"/>
                </a:solidFill>
                <a:latin typeface="Consolas" pitchFamily="49" charset="0"/>
                <a:ea typeface="みかちゃん" pitchFamily="1" charset="-128"/>
                <a:cs typeface="Consolas" pitchFamily="49" charset="0"/>
              </a:rPr>
              <a:t>&amp;        </a:t>
            </a:r>
            <a:r>
              <a:rPr lang="en-US" altLang="ja-JP" sz="1400" dirty="0" err="1">
                <a:solidFill>
                  <a:srgbClr val="0066FF"/>
                </a:solidFill>
                <a:latin typeface="Consolas" pitchFamily="49" charset="0"/>
                <a:ea typeface="みかちゃん" pitchFamily="1" charset="-128"/>
                <a:cs typeface="Consolas" pitchFamily="49" charset="0"/>
              </a:rPr>
              <a:t>sr</a:t>
            </a:r>
            <a:r>
              <a:rPr lang="en-US" altLang="ja-JP" sz="1400" dirty="0">
                <a:solidFill>
                  <a:srgbClr val="0066FF"/>
                </a:solidFill>
                <a:latin typeface="Consolas" pitchFamily="49" charset="0"/>
                <a:ea typeface="みかちゃん" pitchFamily="1" charset="-128"/>
                <a:cs typeface="Consolas" pitchFamily="49" charset="0"/>
              </a:rPr>
              <a:t>, se, </a:t>
            </a:r>
            <a:r>
              <a:rPr lang="en-US" altLang="ja-JP" sz="1400" dirty="0" err="1">
                <a:solidFill>
                  <a:srgbClr val="0066FF"/>
                </a:solidFill>
                <a:latin typeface="Consolas" pitchFamily="49" charset="0"/>
                <a:ea typeface="みかちゃん" pitchFamily="1" charset="-128"/>
                <a:cs typeface="Consolas" pitchFamily="49" charset="0"/>
              </a:rPr>
              <a:t>sm</a:t>
            </a:r>
            <a:r>
              <a:rPr lang="en-US" altLang="ja-JP" sz="1400" dirty="0">
                <a:solidFill>
                  <a:srgbClr val="0066FF"/>
                </a:solidFill>
                <a:latin typeface="Consolas" pitchFamily="49" charset="0"/>
                <a:ea typeface="みかちゃん" pitchFamily="1" charset="-128"/>
                <a:cs typeface="Consolas" pitchFamily="49" charset="0"/>
              </a:rPr>
              <a:t>, sp, </a:t>
            </a:r>
            <a:r>
              <a:rPr lang="en-US" altLang="ja-JP" sz="1400" dirty="0" err="1">
                <a:solidFill>
                  <a:srgbClr val="0066FF"/>
                </a:solidFill>
                <a:latin typeface="Consolas" pitchFamily="49" charset="0"/>
                <a:ea typeface="みかちゃん" pitchFamily="1" charset="-128"/>
                <a:cs typeface="Consolas" pitchFamily="49" charset="0"/>
              </a:rPr>
              <a:t>sn</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err="1">
                <a:solidFill>
                  <a:srgbClr val="0066FF"/>
                </a:solidFill>
                <a:latin typeface="Consolas" pitchFamily="49" charset="0"/>
                <a:ea typeface="みかちゃん" pitchFamily="1" charset="-128"/>
                <a:cs typeface="Consolas" pitchFamily="49" charset="0"/>
              </a:rPr>
              <a:t>sl</a:t>
            </a:r>
            <a:r>
              <a:rPr lang="en-US" altLang="ja-JP" sz="1400" dirty="0">
                <a:solidFill>
                  <a:srgbClr val="0066FF"/>
                </a:solidFill>
                <a:latin typeface="Consolas" pitchFamily="49" charset="0"/>
                <a:ea typeface="みかちゃん" pitchFamily="1" charset="-128"/>
                <a:cs typeface="Consolas" pitchFamily="49" charset="0"/>
              </a:rPr>
              <a:t>, </a:t>
            </a:r>
            <a:r>
              <a:rPr lang="en-US" altLang="ja-JP" sz="1400" dirty="0" smtClean="0">
                <a:solidFill>
                  <a:srgbClr val="0066FF"/>
                </a:solidFill>
                <a:latin typeface="Consolas" pitchFamily="49" charset="0"/>
                <a:ea typeface="みかちゃん" pitchFamily="1" charset="-128"/>
                <a:cs typeface="Consolas" pitchFamily="49" charset="0"/>
              </a:rPr>
              <a:t>...</a:t>
            </a:r>
            <a:endParaRPr lang="en-US" altLang="ja-JP" sz="1400" dirty="0">
              <a:solidFill>
                <a:srgbClr val="0066FF"/>
              </a:solidFill>
              <a:latin typeface="Consolas" pitchFamily="49" charset="0"/>
              <a:ea typeface="みかちゃん" pitchFamily="1" charset="-128"/>
              <a:cs typeface="Consolas" pitchFamily="49" charset="0"/>
            </a:endParaRPr>
          </a:p>
          <a:p>
            <a:endParaRPr lang="en-US" altLang="ja-JP" sz="1400" dirty="0" smtClean="0">
              <a:solidFill>
                <a:srgbClr val="0066FF"/>
              </a:solidFill>
              <a:latin typeface="Consolas" pitchFamily="49" charset="0"/>
              <a:ea typeface="みかちゃん" pitchFamily="1" charset="-128"/>
              <a:cs typeface="Consolas" pitchFamily="49" charset="0"/>
            </a:endParaRPr>
          </a:p>
          <a:p>
            <a:r>
              <a:rPr lang="en-US" altLang="ja-JP" sz="1400" dirty="0" smtClean="0">
                <a:solidFill>
                  <a:srgbClr val="0066FF"/>
                </a:solidFill>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 </a:t>
            </a:r>
            <a:r>
              <a:rPr lang="en-US" altLang="ja-JP" sz="1400" dirty="0">
                <a:latin typeface="Consolas" pitchFamily="49" charset="0"/>
                <a:ea typeface="みかちゃん" pitchFamily="1" charset="-128"/>
                <a:cs typeface="Consolas" pitchFamily="49" charset="0"/>
              </a:rPr>
              <a:t>lx = </a:t>
            </a:r>
            <a:r>
              <a:rPr lang="en-US" altLang="ja-JP" sz="1400" dirty="0" smtClean="0">
                <a:latin typeface="Consolas" pitchFamily="49" charset="0"/>
                <a:ea typeface="みかちゃん" pitchFamily="1" charset="-128"/>
                <a:cs typeface="Consolas" pitchFamily="49" charset="0"/>
              </a:rPr>
              <a:t>1024</a:t>
            </a:r>
          </a:p>
          <a:p>
            <a:endParaRPr lang="en-US" altLang="ja-JP" sz="1400" dirty="0">
              <a:solidFill>
                <a:srgbClr val="0066FF"/>
              </a:solidFill>
              <a:latin typeface="Consolas" pitchFamily="49" charset="0"/>
              <a:ea typeface="みかちゃん" pitchFamily="1" charset="-128"/>
              <a:cs typeface="Consolas" pitchFamily="49" charset="0"/>
            </a:endParaRPr>
          </a:p>
          <a:p>
            <a:r>
              <a:rPr lang="en-US" altLang="ja-JP" sz="1400" dirty="0">
                <a:solidFill>
                  <a:srgbClr val="008000"/>
                </a:solidFill>
                <a:latin typeface="Consolas" pitchFamily="49" charset="0"/>
                <a:ea typeface="みかちゃん" pitchFamily="1" charset="-128"/>
                <a:cs typeface="Consolas" pitchFamily="49" charset="0"/>
              </a:rPr>
              <a:t>!$</a:t>
            </a:r>
            <a:r>
              <a:rPr lang="en-US" altLang="ja-JP" sz="1400" dirty="0" err="1">
                <a:solidFill>
                  <a:srgbClr val="008000"/>
                </a:solidFill>
                <a:latin typeface="Consolas" pitchFamily="49" charset="0"/>
                <a:ea typeface="みかちゃん" pitchFamily="1" charset="-128"/>
                <a:cs typeface="Consolas" pitchFamily="49" charset="0"/>
              </a:rPr>
              <a:t>xmp</a:t>
            </a:r>
            <a:r>
              <a:rPr lang="en-US" altLang="ja-JP" sz="1400" dirty="0">
                <a:solidFill>
                  <a:srgbClr val="008000"/>
                </a:solidFill>
                <a:latin typeface="Consolas" pitchFamily="49" charset="0"/>
                <a:ea typeface="みかちゃん" pitchFamily="1" charset="-128"/>
                <a:cs typeface="Consolas" pitchFamily="49" charset="0"/>
              </a:rPr>
              <a:t> reflect (</a:t>
            </a:r>
            <a:r>
              <a:rPr lang="en-US" altLang="ja-JP" sz="1400" dirty="0" err="1">
                <a:solidFill>
                  <a:srgbClr val="008000"/>
                </a:solidFill>
                <a:latin typeface="Consolas" pitchFamily="49" charset="0"/>
                <a:ea typeface="みかちゃん" pitchFamily="1" charset="-128"/>
                <a:cs typeface="Consolas" pitchFamily="49" charset="0"/>
              </a:rPr>
              <a:t>sr</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sm</a:t>
            </a:r>
            <a:r>
              <a:rPr lang="en-US" altLang="ja-JP" sz="1400" dirty="0">
                <a:solidFill>
                  <a:srgbClr val="008000"/>
                </a:solidFill>
                <a:latin typeface="Consolas" pitchFamily="49" charset="0"/>
                <a:ea typeface="みかちゃん" pitchFamily="1" charset="-128"/>
                <a:cs typeface="Consolas" pitchFamily="49" charset="0"/>
              </a:rPr>
              <a:t>, sp, se, </a:t>
            </a:r>
            <a:r>
              <a:rPr lang="en-US" altLang="ja-JP" sz="1400" dirty="0" err="1">
                <a:solidFill>
                  <a:srgbClr val="008000"/>
                </a:solidFill>
                <a:latin typeface="Consolas" pitchFamily="49" charset="0"/>
                <a:ea typeface="みかちゃん" pitchFamily="1" charset="-128"/>
                <a:cs typeface="Consolas" pitchFamily="49" charset="0"/>
              </a:rPr>
              <a:t>sn</a:t>
            </a:r>
            <a:r>
              <a:rPr lang="en-US" altLang="ja-JP" sz="1400" dirty="0">
                <a:solidFill>
                  <a:srgbClr val="008000"/>
                </a:solidFill>
                <a:latin typeface="Consolas" pitchFamily="49" charset="0"/>
                <a:ea typeface="みかちゃん" pitchFamily="1" charset="-128"/>
                <a:cs typeface="Consolas" pitchFamily="49" charset="0"/>
              </a:rPr>
              <a:t>, </a:t>
            </a:r>
            <a:r>
              <a:rPr lang="en-US" altLang="ja-JP" sz="1400" dirty="0" err="1">
                <a:solidFill>
                  <a:srgbClr val="008000"/>
                </a:solidFill>
                <a:latin typeface="Consolas" pitchFamily="49" charset="0"/>
                <a:ea typeface="みかちゃん" pitchFamily="1" charset="-128"/>
                <a:cs typeface="Consolas" pitchFamily="49" charset="0"/>
              </a:rPr>
              <a:t>sl</a:t>
            </a:r>
            <a:r>
              <a:rPr lang="en-US" altLang="ja-JP" sz="1400" dirty="0">
                <a:solidFill>
                  <a:srgbClr val="008000"/>
                </a:solidFill>
                <a:latin typeface="Consolas" pitchFamily="49" charset="0"/>
                <a:ea typeface="みかちゃん" pitchFamily="1" charset="-128"/>
                <a:cs typeface="Consolas" pitchFamily="49" charset="0"/>
              </a:rPr>
              <a:t>)</a:t>
            </a:r>
          </a:p>
          <a:p>
            <a:endParaRPr lang="en-US" altLang="ja-JP" sz="1400" dirty="0">
              <a:solidFill>
                <a:srgbClr val="008000"/>
              </a:solidFill>
              <a:latin typeface="Consolas" pitchFamily="49" charset="0"/>
              <a:ea typeface="みかちゃん" pitchFamily="1" charset="-128"/>
              <a:cs typeface="Consolas" pitchFamily="49" charset="0"/>
            </a:endParaRPr>
          </a:p>
          <a:p>
            <a:r>
              <a:rPr lang="en-US" altLang="ja-JP" sz="1400" dirty="0">
                <a:solidFill>
                  <a:srgbClr val="FF0000"/>
                </a:solidFill>
                <a:latin typeface="Consolas" pitchFamily="49" charset="0"/>
                <a:ea typeface="みかちゃん" pitchFamily="1" charset="-128"/>
                <a:cs typeface="Consolas" pitchFamily="49" charset="0"/>
              </a:rPr>
              <a:t>!$</a:t>
            </a:r>
            <a:r>
              <a:rPr lang="en-US" altLang="ja-JP" sz="1400" dirty="0" err="1">
                <a:solidFill>
                  <a:srgbClr val="FF0000"/>
                </a:solidFill>
                <a:latin typeface="Consolas" pitchFamily="49" charset="0"/>
                <a:ea typeface="みかちゃん" pitchFamily="1" charset="-128"/>
                <a:cs typeface="Consolas" pitchFamily="49" charset="0"/>
              </a:rPr>
              <a:t>xmp</a:t>
            </a:r>
            <a:r>
              <a:rPr lang="en-US" altLang="ja-JP" sz="1400" dirty="0">
                <a:solidFill>
                  <a:srgbClr val="FF0000"/>
                </a:solidFill>
                <a:latin typeface="Consolas" pitchFamily="49" charset="0"/>
                <a:ea typeface="みかちゃん" pitchFamily="1" charset="-128"/>
                <a:cs typeface="Consolas" pitchFamily="49" charset="0"/>
              </a:rPr>
              <a:t> loop on t(</a:t>
            </a:r>
            <a:r>
              <a:rPr lang="en-US" altLang="ja-JP" sz="1400" dirty="0" err="1">
                <a:solidFill>
                  <a:srgbClr val="FF0000"/>
                </a:solidFill>
                <a:latin typeface="Consolas" pitchFamily="49" charset="0"/>
                <a:ea typeface="みかちゃん" pitchFamily="1" charset="-128"/>
                <a:cs typeface="Consolas" pitchFamily="49" charset="0"/>
              </a:rPr>
              <a:t>ix,iy,iz</a:t>
            </a:r>
            <a:r>
              <a:rPr lang="en-US" altLang="ja-JP" sz="1400" dirty="0">
                <a:solidFill>
                  <a:srgbClr val="FF0000"/>
                </a:solidFill>
                <a:latin typeface="Consolas" pitchFamily="49" charset="0"/>
                <a:ea typeface="みかちゃん" pitchFamily="1" charset="-128"/>
                <a:cs typeface="Consolas" pitchFamily="49" charset="0"/>
              </a:rPr>
              <a:t>)</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iz</a:t>
            </a:r>
            <a:r>
              <a:rPr lang="en-US" altLang="ja-JP" sz="1400" dirty="0">
                <a:latin typeface="Consolas" pitchFamily="49" charset="0"/>
                <a:ea typeface="みかちゃん" pitchFamily="1" charset="-128"/>
                <a:cs typeface="Consolas" pitchFamily="49" charset="0"/>
              </a:rPr>
              <a:t> = 1, lz-1</a:t>
            </a:r>
          </a:p>
          <a:p>
            <a:r>
              <a:rPr lang="en-US" altLang="ja-JP" sz="1400" dirty="0">
                <a:latin typeface="Consolas" pitchFamily="49" charset="0"/>
                <a:ea typeface="みかちゃん" pitchFamily="1" charset="-128"/>
                <a:cs typeface="Consolas" pitchFamily="49" charset="0"/>
              </a:rPr>
              <a:t>      do </a:t>
            </a:r>
            <a:r>
              <a:rPr lang="en-US" altLang="ja-JP" sz="1400" dirty="0" err="1">
                <a:latin typeface="Consolas" pitchFamily="49" charset="0"/>
                <a:ea typeface="みかちゃん" pitchFamily="1" charset="-128"/>
                <a:cs typeface="Consolas" pitchFamily="49" charset="0"/>
              </a:rPr>
              <a:t>iy</a:t>
            </a:r>
            <a:r>
              <a:rPr lang="en-US" altLang="ja-JP" sz="1400" dirty="0">
                <a:latin typeface="Consolas" pitchFamily="49" charset="0"/>
                <a:ea typeface="みかちゃん" pitchFamily="1" charset="-128"/>
                <a:cs typeface="Consolas" pitchFamily="49" charset="0"/>
              </a:rPr>
              <a:t> = 1, </a:t>
            </a:r>
            <a:r>
              <a:rPr lang="en-US" altLang="ja-JP" sz="1400" dirty="0" err="1">
                <a:latin typeface="Consolas" pitchFamily="49" charset="0"/>
                <a:ea typeface="みかちゃん" pitchFamily="1" charset="-128"/>
                <a:cs typeface="Consolas" pitchFamily="49" charset="0"/>
              </a:rPr>
              <a:t>ly</a:t>
            </a:r>
            <a:endParaRPr lang="en-US" altLang="ja-JP" sz="1400" dirty="0">
              <a:latin typeface="Consolas" pitchFamily="49" charset="0"/>
              <a:ea typeface="みかちゃん" pitchFamily="1" charset="-128"/>
              <a:cs typeface="Consolas" pitchFamily="49" charset="0"/>
            </a:endParaRPr>
          </a:p>
          <a:p>
            <a:r>
              <a:rPr lang="en-US" altLang="ja-JP" sz="1400" dirty="0">
                <a:latin typeface="Consolas" pitchFamily="49" charset="0"/>
                <a:ea typeface="みかちゃん" pitchFamily="1" charset="-128"/>
                <a:cs typeface="Consolas" pitchFamily="49" charset="0"/>
              </a:rPr>
              <a:t>      do ix = 1, lx</a:t>
            </a:r>
          </a:p>
          <a:p>
            <a:r>
              <a:rPr lang="en-US" altLang="ja-JP" sz="1400" dirty="0">
                <a:latin typeface="Consolas" pitchFamily="49" charset="0"/>
                <a:ea typeface="みかちゃん" pitchFamily="1" charset="-128"/>
                <a:cs typeface="Consolas" pitchFamily="49" charset="0"/>
              </a:rPr>
              <a:t>         wu0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p>
          <a:p>
            <a:r>
              <a:rPr lang="en-US" altLang="ja-JP" sz="1400" dirty="0">
                <a:latin typeface="Consolas" pitchFamily="49" charset="0"/>
                <a:ea typeface="みかちゃん" pitchFamily="1" charset="-128"/>
                <a:cs typeface="Consolas" pitchFamily="49" charset="0"/>
              </a:rPr>
              <a:t>         wu1 = </a:t>
            </a:r>
            <a:r>
              <a:rPr lang="en-US" altLang="ja-JP" sz="1400" dirty="0" err="1">
                <a:latin typeface="Consolas" pitchFamily="49" charset="0"/>
                <a:ea typeface="みかちゃん" pitchFamily="1" charset="-128"/>
                <a:cs typeface="Consolas" pitchFamily="49" charset="0"/>
              </a:rPr>
              <a:t>sm</a:t>
            </a:r>
            <a:r>
              <a:rPr lang="en-US" altLang="ja-JP" sz="1400" dirty="0">
                <a:latin typeface="Consolas" pitchFamily="49" charset="0"/>
                <a:ea typeface="みかちゃん" pitchFamily="1" charset="-128"/>
                <a:cs typeface="Consolas" pitchFamily="49" charset="0"/>
              </a:rPr>
              <a:t>(ix,iy,iz+1)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(ix,iy,iz+1)</a:t>
            </a:r>
          </a:p>
          <a:p>
            <a:r>
              <a:rPr lang="en-US" altLang="ja-JP" sz="1400" dirty="0">
                <a:latin typeface="Consolas" pitchFamily="49" charset="0"/>
                <a:ea typeface="みかちゃん" pitchFamily="1" charset="-128"/>
                <a:cs typeface="Consolas" pitchFamily="49" charset="0"/>
              </a:rPr>
              <a:t>         wv0 = </a:t>
            </a:r>
            <a:r>
              <a:rPr lang="en-US" altLang="ja-JP" sz="1400" dirty="0" err="1">
                <a:latin typeface="Consolas" pitchFamily="49" charset="0"/>
                <a:ea typeface="みかちゃん" pitchFamily="1" charset="-128"/>
                <a:cs typeface="Consolas" pitchFamily="49" charset="0"/>
              </a:rPr>
              <a:t>sn</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 / </a:t>
            </a:r>
            <a:r>
              <a:rPr lang="en-US" altLang="ja-JP" sz="1400" dirty="0" err="1">
                <a:latin typeface="Consolas" pitchFamily="49" charset="0"/>
                <a:ea typeface="みかちゃん" pitchFamily="1" charset="-128"/>
                <a:cs typeface="Consolas" pitchFamily="49" charset="0"/>
              </a:rPr>
              <a:t>sr</a:t>
            </a:r>
            <a:r>
              <a:rPr lang="en-US" altLang="ja-JP" sz="1400" dirty="0">
                <a:latin typeface="Consolas" pitchFamily="49" charset="0"/>
                <a:ea typeface="みかちゃん" pitchFamily="1" charset="-128"/>
                <a:cs typeface="Consolas" pitchFamily="49" charset="0"/>
              </a:rPr>
              <a:t>(</a:t>
            </a:r>
            <a:r>
              <a:rPr lang="en-US" altLang="ja-JP" sz="1400" dirty="0" err="1">
                <a:latin typeface="Consolas" pitchFamily="49" charset="0"/>
                <a:ea typeface="みかちゃん" pitchFamily="1" charset="-128"/>
                <a:cs typeface="Consolas" pitchFamily="49" charset="0"/>
              </a:rPr>
              <a:t>ix,iy,iz</a:t>
            </a:r>
            <a:r>
              <a:rPr lang="en-US" altLang="ja-JP" sz="1400" dirty="0">
                <a:latin typeface="Consolas" pitchFamily="49" charset="0"/>
                <a:ea typeface="みかちゃん" pitchFamily="1" charset="-128"/>
                <a:cs typeface="Consolas" pitchFamily="49" charset="0"/>
              </a:rPr>
              <a:t>  </a:t>
            </a:r>
            <a:r>
              <a:rPr lang="en-US" altLang="ja-JP" sz="1400" dirty="0" smtClean="0">
                <a:latin typeface="Consolas" pitchFamily="49" charset="0"/>
                <a:ea typeface="みかちゃん" pitchFamily="1" charset="-128"/>
                <a:cs typeface="Consolas" pitchFamily="49" charset="0"/>
              </a:rPr>
              <a:t>)</a:t>
            </a:r>
            <a:endParaRPr lang="en-US" altLang="ja-JP" sz="1400" dirty="0">
              <a:latin typeface="Consolas" pitchFamily="49" charset="0"/>
              <a:ea typeface="みかちゃん" pitchFamily="1" charset="-128"/>
              <a:cs typeface="Consolas" pitchFamily="49" charset="0"/>
            </a:endParaRPr>
          </a:p>
        </p:txBody>
      </p:sp>
      <p:sp>
        <p:nvSpPr>
          <p:cNvPr id="199685" name="Text Box 5"/>
          <p:cNvSpPr txBox="1">
            <a:spLocks noChangeArrowheads="1"/>
          </p:cNvSpPr>
          <p:nvPr/>
        </p:nvSpPr>
        <p:spPr bwMode="auto">
          <a:xfrm>
            <a:off x="8899900" y="1864389"/>
            <a:ext cx="2071401" cy="400110"/>
          </a:xfrm>
          <a:prstGeom prst="rect">
            <a:avLst/>
          </a:prstGeom>
          <a:noFill/>
          <a:ln w="9525" algn="ctr">
            <a:noFill/>
            <a:miter lim="800000"/>
            <a:headEnd/>
            <a:tailEnd/>
          </a:ln>
          <a:effectLst/>
        </p:spPr>
        <p:txBody>
          <a:bodyPr wrap="none">
            <a:spAutoFit/>
          </a:bodyPr>
          <a:lstStyle/>
          <a:p>
            <a:r>
              <a:rPr lang="ja-JP" altLang="en-US" sz="2000" dirty="0">
                <a:latin typeface="+mn-ea"/>
              </a:rPr>
              <a:t>ノード集合の宣言</a:t>
            </a:r>
          </a:p>
        </p:txBody>
      </p:sp>
      <p:sp>
        <p:nvSpPr>
          <p:cNvPr id="199686" name="Text Box 6"/>
          <p:cNvSpPr txBox="1">
            <a:spLocks noChangeArrowheads="1"/>
          </p:cNvSpPr>
          <p:nvPr/>
        </p:nvSpPr>
        <p:spPr bwMode="auto">
          <a:xfrm>
            <a:off x="8899900" y="2439955"/>
            <a:ext cx="2436886" cy="707886"/>
          </a:xfrm>
          <a:prstGeom prst="rect">
            <a:avLst/>
          </a:prstGeom>
          <a:noFill/>
          <a:ln w="9525" algn="ctr">
            <a:noFill/>
            <a:miter lim="800000"/>
            <a:headEnd/>
            <a:tailEnd/>
          </a:ln>
          <a:effectLst/>
        </p:spPr>
        <p:txBody>
          <a:bodyPr wrap="none">
            <a:spAutoFit/>
          </a:bodyPr>
          <a:lstStyle/>
          <a:p>
            <a:r>
              <a:rPr lang="ja-JP" altLang="en-US" sz="2000" dirty="0">
                <a:latin typeface="+mn-ea"/>
              </a:rPr>
              <a:t>テンプレートの宣言と</a:t>
            </a:r>
          </a:p>
          <a:p>
            <a:r>
              <a:rPr lang="ja-JP" altLang="en-US" sz="2000" dirty="0">
                <a:latin typeface="+mn-ea"/>
              </a:rPr>
              <a:t>分散の指定</a:t>
            </a:r>
          </a:p>
        </p:txBody>
      </p:sp>
      <p:sp>
        <p:nvSpPr>
          <p:cNvPr id="199688" name="Text Box 8"/>
          <p:cNvSpPr txBox="1">
            <a:spLocks noChangeArrowheads="1"/>
          </p:cNvSpPr>
          <p:nvPr/>
        </p:nvSpPr>
        <p:spPr bwMode="auto">
          <a:xfrm>
            <a:off x="8971611" y="3452776"/>
            <a:ext cx="1454150" cy="396875"/>
          </a:xfrm>
          <a:prstGeom prst="rect">
            <a:avLst/>
          </a:prstGeom>
          <a:noFill/>
          <a:ln w="9525" algn="ctr">
            <a:noFill/>
            <a:miter lim="800000"/>
            <a:headEnd/>
            <a:tailEnd/>
          </a:ln>
          <a:effectLst/>
        </p:spPr>
        <p:txBody>
          <a:bodyPr wrap="none">
            <a:spAutoFit/>
          </a:bodyPr>
          <a:lstStyle/>
          <a:p>
            <a:r>
              <a:rPr lang="ja-JP" altLang="en-US" sz="2000" dirty="0">
                <a:latin typeface="+mn-ea"/>
              </a:rPr>
              <a:t>整列の指定</a:t>
            </a:r>
          </a:p>
        </p:txBody>
      </p:sp>
      <p:sp>
        <p:nvSpPr>
          <p:cNvPr id="199689" name="Text Box 9"/>
          <p:cNvSpPr txBox="1">
            <a:spLocks noChangeArrowheads="1"/>
          </p:cNvSpPr>
          <p:nvPr/>
        </p:nvSpPr>
        <p:spPr bwMode="auto">
          <a:xfrm>
            <a:off x="8971611" y="3932911"/>
            <a:ext cx="1760418" cy="400110"/>
          </a:xfrm>
          <a:prstGeom prst="rect">
            <a:avLst/>
          </a:prstGeom>
          <a:noFill/>
          <a:ln w="9525" algn="ctr">
            <a:noFill/>
            <a:miter lim="800000"/>
            <a:headEnd/>
            <a:tailEnd/>
          </a:ln>
          <a:effectLst/>
        </p:spPr>
        <p:txBody>
          <a:bodyPr wrap="none">
            <a:spAutoFit/>
          </a:bodyPr>
          <a:lstStyle/>
          <a:p>
            <a:r>
              <a:rPr lang="ja-JP" altLang="en-US" sz="2000" dirty="0">
                <a:latin typeface="+mn-ea"/>
              </a:rPr>
              <a:t>シャドウの指定</a:t>
            </a:r>
          </a:p>
        </p:txBody>
      </p:sp>
      <p:sp>
        <p:nvSpPr>
          <p:cNvPr id="199690" name="Text Box 10"/>
          <p:cNvSpPr txBox="1">
            <a:spLocks noChangeArrowheads="1"/>
          </p:cNvSpPr>
          <p:nvPr/>
        </p:nvSpPr>
        <p:spPr bwMode="auto">
          <a:xfrm>
            <a:off x="8950670" y="4957892"/>
            <a:ext cx="1962150" cy="396875"/>
          </a:xfrm>
          <a:prstGeom prst="rect">
            <a:avLst/>
          </a:prstGeom>
          <a:noFill/>
          <a:ln w="9525" algn="ctr">
            <a:noFill/>
            <a:miter lim="800000"/>
            <a:headEnd/>
            <a:tailEnd/>
          </a:ln>
          <a:effectLst/>
        </p:spPr>
        <p:txBody>
          <a:bodyPr wrap="none">
            <a:spAutoFit/>
          </a:bodyPr>
          <a:lstStyle/>
          <a:p>
            <a:r>
              <a:rPr lang="ja-JP" altLang="en-US" sz="2000" dirty="0">
                <a:latin typeface="+mn-ea"/>
              </a:rPr>
              <a:t>隣接通信の指定</a:t>
            </a:r>
          </a:p>
        </p:txBody>
      </p:sp>
      <p:sp>
        <p:nvSpPr>
          <p:cNvPr id="199691" name="Text Box 11"/>
          <p:cNvSpPr txBox="1">
            <a:spLocks noChangeArrowheads="1"/>
          </p:cNvSpPr>
          <p:nvPr/>
        </p:nvSpPr>
        <p:spPr bwMode="auto">
          <a:xfrm>
            <a:off x="8971611" y="5445728"/>
            <a:ext cx="2724150" cy="396875"/>
          </a:xfrm>
          <a:prstGeom prst="rect">
            <a:avLst/>
          </a:prstGeom>
          <a:noFill/>
          <a:ln w="9525" algn="ctr">
            <a:noFill/>
            <a:miter lim="800000"/>
            <a:headEnd/>
            <a:tailEnd/>
          </a:ln>
          <a:effectLst/>
        </p:spPr>
        <p:txBody>
          <a:bodyPr wrap="none">
            <a:spAutoFit/>
          </a:bodyPr>
          <a:lstStyle/>
          <a:p>
            <a:r>
              <a:rPr lang="ja-JP" altLang="en-US" sz="2000" dirty="0">
                <a:latin typeface="+mn-ea"/>
              </a:rPr>
              <a:t>ループの並列化の指定</a:t>
            </a:r>
          </a:p>
        </p:txBody>
      </p:sp>
      <p:sp>
        <p:nvSpPr>
          <p:cNvPr id="199692" name="Line 12"/>
          <p:cNvSpPr>
            <a:spLocks noChangeShapeType="1"/>
          </p:cNvSpPr>
          <p:nvPr/>
        </p:nvSpPr>
        <p:spPr bwMode="auto">
          <a:xfrm flipH="1" flipV="1">
            <a:off x="6169483" y="1685937"/>
            <a:ext cx="2730413" cy="430836"/>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3" name="Line 13"/>
          <p:cNvSpPr>
            <a:spLocks noChangeShapeType="1"/>
          </p:cNvSpPr>
          <p:nvPr/>
        </p:nvSpPr>
        <p:spPr bwMode="auto">
          <a:xfrm flipH="1" flipV="1">
            <a:off x="7861462" y="2455560"/>
            <a:ext cx="1038435" cy="293930"/>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4" name="Line 14"/>
          <p:cNvSpPr>
            <a:spLocks noChangeShapeType="1"/>
          </p:cNvSpPr>
          <p:nvPr/>
        </p:nvSpPr>
        <p:spPr bwMode="auto">
          <a:xfrm flipH="1" flipV="1">
            <a:off x="7711136" y="2799356"/>
            <a:ext cx="1188762" cy="865392"/>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5" name="Line 15"/>
          <p:cNvSpPr>
            <a:spLocks noChangeShapeType="1"/>
          </p:cNvSpPr>
          <p:nvPr/>
        </p:nvSpPr>
        <p:spPr bwMode="auto">
          <a:xfrm flipH="1" flipV="1">
            <a:off x="5775831" y="3427129"/>
            <a:ext cx="3124067" cy="72407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6" name="Line 16"/>
          <p:cNvSpPr>
            <a:spLocks noChangeShapeType="1"/>
          </p:cNvSpPr>
          <p:nvPr/>
        </p:nvSpPr>
        <p:spPr bwMode="auto">
          <a:xfrm flipH="1" flipV="1">
            <a:off x="6169483" y="4563224"/>
            <a:ext cx="2730416" cy="602541"/>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697" name="Line 17"/>
          <p:cNvSpPr>
            <a:spLocks noChangeShapeType="1"/>
          </p:cNvSpPr>
          <p:nvPr/>
        </p:nvSpPr>
        <p:spPr bwMode="auto">
          <a:xfrm flipH="1" flipV="1">
            <a:off x="5954106" y="4886405"/>
            <a:ext cx="2945794" cy="784063"/>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
        <p:nvSpPr>
          <p:cNvPr id="199700" name="Text Box 20"/>
          <p:cNvSpPr txBox="1">
            <a:spLocks noChangeArrowheads="1"/>
          </p:cNvSpPr>
          <p:nvPr/>
        </p:nvSpPr>
        <p:spPr bwMode="auto">
          <a:xfrm>
            <a:off x="8950670" y="4393446"/>
            <a:ext cx="1861407" cy="400110"/>
          </a:xfrm>
          <a:prstGeom prst="rect">
            <a:avLst/>
          </a:prstGeom>
          <a:noFill/>
          <a:ln w="9525" algn="ctr">
            <a:noFill/>
            <a:miter lim="800000"/>
            <a:headEnd/>
            <a:tailEnd/>
          </a:ln>
          <a:effectLst/>
        </p:spPr>
        <p:txBody>
          <a:bodyPr wrap="none">
            <a:spAutoFit/>
          </a:bodyPr>
          <a:lstStyle/>
          <a:p>
            <a:r>
              <a:rPr lang="ja-JP" altLang="en-US" sz="2000" dirty="0">
                <a:latin typeface="+mn-ea"/>
              </a:rPr>
              <a:t>重複実行される</a:t>
            </a:r>
          </a:p>
        </p:txBody>
      </p:sp>
      <p:sp>
        <p:nvSpPr>
          <p:cNvPr id="199701" name="Line 21"/>
          <p:cNvSpPr>
            <a:spLocks noChangeShapeType="1"/>
          </p:cNvSpPr>
          <p:nvPr/>
        </p:nvSpPr>
        <p:spPr bwMode="auto">
          <a:xfrm flipH="1" flipV="1">
            <a:off x="4999511" y="4076766"/>
            <a:ext cx="3900388" cy="486457"/>
          </a:xfrm>
          <a:prstGeom prst="line">
            <a:avLst/>
          </a:prstGeom>
          <a:noFill/>
          <a:ln w="9525">
            <a:solidFill>
              <a:schemeClr val="tx1"/>
            </a:solidFill>
            <a:round/>
            <a:headEnd/>
            <a:tailEnd type="triangle" w="med" len="med"/>
          </a:ln>
          <a:effectLst/>
        </p:spPr>
        <p:txBody>
          <a:bodyPr wrap="square">
            <a:spAutoFit/>
          </a:bodyPr>
          <a:lstStyle/>
          <a:p>
            <a:endParaRPr lang="ja-JP" altLang="en-US"/>
          </a:p>
        </p:txBody>
      </p:sp>
    </p:spTree>
    <p:extLst>
      <p:ext uri="{BB962C8B-B14F-4D97-AF65-F5344CB8AC3E}">
        <p14:creationId xmlns:p14="http://schemas.microsoft.com/office/powerpoint/2010/main" val="2357733613"/>
      </p:ext>
    </p:extLst>
  </p:cSld>
  <p:clrMapOvr>
    <a:masterClrMapping/>
  </p:clrMapOvr>
  <mc:AlternateContent xmlns:mc="http://schemas.openxmlformats.org/markup-compatibility/2006" xmlns:p14="http://schemas.microsoft.com/office/powerpoint/2010/main">
    <mc:Choice Requires="p14">
      <p:transition spd="slow" p14:dur="2000" advTm="57783"/>
    </mc:Choice>
    <mc:Fallback xmlns="">
      <p:transition spd="slow" advTm="57783"/>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smtClean="0"/>
              <a:t>まとめ</a:t>
            </a:r>
            <a:endParaRPr lang="ja-JP" altLang="en-US" dirty="0"/>
          </a:p>
        </p:txBody>
      </p:sp>
      <p:sp>
        <p:nvSpPr>
          <p:cNvPr id="6" name="コンテンツ プレースホルダー 5"/>
          <p:cNvSpPr>
            <a:spLocks noGrp="1"/>
          </p:cNvSpPr>
          <p:nvPr>
            <p:ph idx="1"/>
          </p:nvPr>
        </p:nvSpPr>
        <p:spPr/>
        <p:txBody>
          <a:bodyPr/>
          <a:lstStyle/>
          <a:p>
            <a:r>
              <a:rPr lang="en-US" altLang="ja-JP" dirty="0" err="1" smtClean="0"/>
              <a:t>XcalableMP</a:t>
            </a:r>
            <a:r>
              <a:rPr lang="ja-JP" altLang="en-US" dirty="0" smtClean="0"/>
              <a:t>は</a:t>
            </a:r>
            <a:endParaRPr lang="en-US" altLang="ja-JP" dirty="0" smtClean="0"/>
          </a:p>
          <a:p>
            <a:pPr lvl="1"/>
            <a:r>
              <a:rPr lang="ja-JP" altLang="en-US" dirty="0" smtClean="0"/>
              <a:t>指示文を用いて十分な性能を発揮するプログラミングモデル</a:t>
            </a:r>
            <a:endParaRPr lang="en-US" altLang="ja-JP" dirty="0" smtClean="0"/>
          </a:p>
          <a:p>
            <a:pPr lvl="2"/>
            <a:r>
              <a:rPr lang="ja-JP" altLang="en-US" dirty="0" smtClean="0"/>
              <a:t>可読性と可搬性の高いプログラムを生成する</a:t>
            </a:r>
            <a:endParaRPr lang="en-US" altLang="ja-JP" dirty="0" smtClean="0"/>
          </a:p>
          <a:p>
            <a:pPr lvl="2"/>
            <a:r>
              <a:rPr lang="ja-JP" altLang="en-US" dirty="0" smtClean="0"/>
              <a:t>インクリメンタルなプログラムの並列化を可能にする</a:t>
            </a:r>
            <a:endParaRPr lang="en-US" altLang="ja-JP" dirty="0" smtClean="0"/>
          </a:p>
          <a:p>
            <a:pPr lvl="1"/>
            <a:r>
              <a:rPr lang="en-US" altLang="ja-JP" dirty="0" err="1" smtClean="0"/>
              <a:t>Coarray</a:t>
            </a:r>
            <a:r>
              <a:rPr lang="ja-JP" altLang="en-US" dirty="0" smtClean="0"/>
              <a:t>を用いてローカルビューのプログラミングを実現した</a:t>
            </a:r>
            <a:endParaRPr lang="en-US" altLang="ja-JP" dirty="0" smtClean="0"/>
          </a:p>
          <a:p>
            <a:pPr lvl="2"/>
            <a:r>
              <a:rPr lang="ja-JP" altLang="en-US" dirty="0" smtClean="0"/>
              <a:t>より緻密なプログラムをより容易に作成することを可能にする</a:t>
            </a:r>
            <a:endParaRPr lang="en-US" altLang="ja-JP" dirty="0" smtClean="0"/>
          </a:p>
          <a:p>
            <a:r>
              <a:rPr lang="ja-JP" altLang="en-US" dirty="0" smtClean="0"/>
              <a:t>ぜひ実習でその使いやすさを体験してください</a:t>
            </a:r>
            <a:endParaRPr lang="en-US" altLang="ja-JP" dirty="0" smtClean="0"/>
          </a:p>
          <a:p>
            <a:pPr lvl="1"/>
            <a:endParaRPr lang="ja-JP" altLang="en-US" dirty="0"/>
          </a:p>
        </p:txBody>
      </p:sp>
      <p:sp>
        <p:nvSpPr>
          <p:cNvPr id="2" name="日付プレースホルダー 1"/>
          <p:cNvSpPr>
            <a:spLocks noGrp="1"/>
          </p:cNvSpPr>
          <p:nvPr>
            <p:ph type="dt" sz="half" idx="10"/>
          </p:nvPr>
        </p:nvSpPr>
        <p:spPr/>
        <p:txBody>
          <a:bodyPr/>
          <a:lstStyle/>
          <a:p>
            <a:r>
              <a:rPr lang="en-US" altLang="ja-JP" smtClean="0"/>
              <a:t>2016/1/8</a:t>
            </a:r>
            <a:endParaRPr lang="en-US" dirty="0"/>
          </a:p>
        </p:txBody>
      </p:sp>
      <p:sp>
        <p:nvSpPr>
          <p:cNvPr id="3" name="フッター プレースホルダー 2"/>
          <p:cNvSpPr>
            <a:spLocks noGrp="1"/>
          </p:cNvSpPr>
          <p:nvPr>
            <p:ph type="ftr" sz="quarter" idx="11"/>
          </p:nvPr>
        </p:nvSpPr>
        <p:spPr/>
        <p:txBody>
          <a:bodyPr/>
          <a:lstStyle/>
          <a:p>
            <a:r>
              <a:rPr lang="en-US" smtClean="0"/>
              <a:t>XcalableMP</a:t>
            </a:r>
            <a:r>
              <a:rPr lang="ja-JP" altLang="en-US" smtClean="0"/>
              <a:t>講習会</a:t>
            </a:r>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074267717"/>
      </p:ext>
    </p:extLst>
  </p:cSld>
  <p:clrMapOvr>
    <a:masterClrMapping/>
  </p:clrMapOvr>
  <mc:AlternateContent xmlns:mc="http://schemas.openxmlformats.org/markup-compatibility/2006" xmlns:p14="http://schemas.microsoft.com/office/powerpoint/2010/main">
    <mc:Choice Requires="p14">
      <p:transition spd="slow" p14:dur="2000" advTm="50121"/>
    </mc:Choice>
    <mc:Fallback xmlns="">
      <p:transition spd="slow" advTm="50121"/>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並列プログラミング言語</a:t>
            </a:r>
            <a:r>
              <a:rPr kumimoji="1" lang="en-US" altLang="ja-JP" dirty="0" err="1" smtClean="0"/>
              <a:t>XcalableMP</a:t>
            </a:r>
            <a:r>
              <a:rPr kumimoji="1" lang="en-US" altLang="ja-JP" dirty="0" smtClean="0"/>
              <a:t/>
            </a:r>
            <a:br>
              <a:rPr kumimoji="1" lang="en-US" altLang="ja-JP" dirty="0" smtClean="0"/>
            </a:br>
            <a:r>
              <a:rPr kumimoji="1" lang="en-US" altLang="ja-JP" dirty="0" smtClean="0"/>
              <a:t>(XMP)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次世代並列プログラミング言語検討委員会 </a:t>
            </a:r>
            <a:r>
              <a:rPr lang="en-US" altLang="ja-JP" dirty="0"/>
              <a:t>/ PC</a:t>
            </a:r>
            <a:r>
              <a:rPr lang="ja-JP" altLang="en-US" dirty="0"/>
              <a:t>クラスタコンソーシアム</a:t>
            </a:r>
            <a:r>
              <a:rPr lang="en-US" altLang="ja-JP" dirty="0"/>
              <a:t>XcalableMP</a:t>
            </a:r>
            <a:r>
              <a:rPr lang="ja-JP" altLang="en-US" dirty="0"/>
              <a:t>規格部会で</a:t>
            </a:r>
            <a:r>
              <a:rPr lang="ja-JP" altLang="en-US" dirty="0" smtClean="0"/>
              <a:t>検討中</a:t>
            </a:r>
            <a:r>
              <a:rPr lang="ja-JP" altLang="en-US" dirty="0"/>
              <a:t>の</a:t>
            </a:r>
            <a:r>
              <a:rPr lang="en-US" altLang="ja-JP" u="sng" dirty="0" smtClean="0"/>
              <a:t>MPI</a:t>
            </a:r>
            <a:r>
              <a:rPr lang="ja-JP" altLang="en-US" u="sng" dirty="0"/>
              <a:t>に代わる並列</a:t>
            </a:r>
            <a:r>
              <a:rPr lang="ja-JP" altLang="en-US" u="sng" dirty="0" smtClean="0"/>
              <a:t>プログラミングモデル</a:t>
            </a:r>
            <a:endParaRPr lang="ja-JP" altLang="en-US" u="sng" dirty="0"/>
          </a:p>
          <a:p>
            <a:r>
              <a:rPr lang="ja-JP" altLang="en-US" dirty="0"/>
              <a:t>目標</a:t>
            </a:r>
            <a:r>
              <a:rPr lang="en-US" altLang="ja-JP" dirty="0"/>
              <a:t>:</a:t>
            </a:r>
          </a:p>
          <a:p>
            <a:pPr lvl="1"/>
            <a:r>
              <a:rPr lang="en-US" altLang="ja-JP" dirty="0"/>
              <a:t>Performance </a:t>
            </a:r>
          </a:p>
          <a:p>
            <a:pPr lvl="1"/>
            <a:r>
              <a:rPr lang="en-US" altLang="ja-JP" dirty="0"/>
              <a:t>Expressiveness</a:t>
            </a:r>
          </a:p>
          <a:p>
            <a:pPr lvl="1"/>
            <a:r>
              <a:rPr lang="en-US" altLang="ja-JP" dirty="0" err="1"/>
              <a:t>Optimizability</a:t>
            </a:r>
            <a:endParaRPr lang="en-US" altLang="ja-JP" dirty="0"/>
          </a:p>
          <a:p>
            <a:pPr lvl="1"/>
            <a:r>
              <a:rPr lang="en-US" altLang="ja-JP" dirty="0"/>
              <a:t>Education </a:t>
            </a:r>
            <a:r>
              <a:rPr lang="en-US" altLang="ja-JP" dirty="0" smtClean="0"/>
              <a:t>cost</a:t>
            </a:r>
            <a:endParaRPr lang="ja-JP" altLang="en-US" dirty="0"/>
          </a:p>
        </p:txBody>
      </p:sp>
      <p:sp>
        <p:nvSpPr>
          <p:cNvPr id="9" name="日付プレースホルダー 8"/>
          <p:cNvSpPr>
            <a:spLocks noGrp="1"/>
          </p:cNvSpPr>
          <p:nvPr>
            <p:ph type="dt" sz="half" idx="10"/>
          </p:nvPr>
        </p:nvSpPr>
        <p:spPr/>
        <p:txBody>
          <a:bodyPr/>
          <a:lstStyle/>
          <a:p>
            <a:r>
              <a:rPr lang="en-US" altLang="ja-JP" smtClean="0"/>
              <a:t>2016/1/8</a:t>
            </a:r>
            <a:endParaRPr lang="en-US" altLang="ja-JP" dirty="0" smtClean="0"/>
          </a:p>
        </p:txBody>
      </p:sp>
      <p:sp>
        <p:nvSpPr>
          <p:cNvPr id="10" name="フッター プレースホルダー 9"/>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11" name="スライド番号プレースホルダー 10"/>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4" descr="xmp-logo-L"/>
          <p:cNvPicPr>
            <a:picLocks noChangeAspect="1" noChangeArrowheads="1"/>
          </p:cNvPicPr>
          <p:nvPr/>
        </p:nvPicPr>
        <p:blipFill>
          <a:blip r:embed="rId3" cstate="print"/>
          <a:srcRect/>
          <a:stretch>
            <a:fillRect/>
          </a:stretch>
        </p:blipFill>
        <p:spPr bwMode="auto">
          <a:xfrm>
            <a:off x="7104113" y="4333701"/>
            <a:ext cx="2981325" cy="577850"/>
          </a:xfrm>
          <a:prstGeom prst="rect">
            <a:avLst/>
          </a:prstGeom>
          <a:noFill/>
          <a:ln w="9525">
            <a:noFill/>
            <a:miter lim="800000"/>
            <a:headEnd/>
            <a:tailEnd/>
          </a:ln>
        </p:spPr>
      </p:pic>
      <p:sp>
        <p:nvSpPr>
          <p:cNvPr id="8" name="テキスト ボックス 7"/>
          <p:cNvSpPr txBox="1"/>
          <p:nvPr/>
        </p:nvSpPr>
        <p:spPr>
          <a:xfrm>
            <a:off x="6960096" y="5055568"/>
            <a:ext cx="3243196" cy="461665"/>
          </a:xfrm>
          <a:prstGeom prst="rect">
            <a:avLst/>
          </a:prstGeom>
          <a:solidFill>
            <a:schemeClr val="bg1"/>
          </a:solidFill>
          <a:ln>
            <a:solidFill>
              <a:schemeClr val="tx1"/>
            </a:solidFill>
          </a:ln>
        </p:spPr>
        <p:txBody>
          <a:bodyPr wrap="none" rtlCol="0">
            <a:spAutoFit/>
          </a:bodyPr>
          <a:lstStyle/>
          <a:p>
            <a:r>
              <a:rPr kumimoji="1" lang="en-US" altLang="ja-JP" sz="2400" dirty="0">
                <a:latin typeface="Consolas" panose="020B0609020204030204" pitchFamily="49" charset="0"/>
                <a:cs typeface="Consolas" panose="020B0609020204030204" pitchFamily="49" charset="0"/>
              </a:rPr>
              <a:t>www.xcalablemp.org</a:t>
            </a:r>
            <a:endParaRPr kumimoji="1" lang="ja-JP"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76291727"/>
      </p:ext>
    </p:extLst>
  </p:cSld>
  <p:clrMapOvr>
    <a:masterClrMapping/>
  </p:clrMapOvr>
  <mc:AlternateContent xmlns:mc="http://schemas.openxmlformats.org/markup-compatibility/2006" xmlns:p14="http://schemas.microsoft.com/office/powerpoint/2010/main">
    <mc:Choice Requires="p14">
      <p:transition spd="slow" p14:dur="2000" advTm="73817"/>
    </mc:Choice>
    <mc:Fallback xmlns="">
      <p:transition spd="slow" advTm="73817"/>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のキホンのキ</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XMP</a:t>
            </a:r>
            <a:r>
              <a:rPr kumimoji="1" lang="ja-JP" altLang="en-US" dirty="0" smtClean="0"/>
              <a:t>の特徴</a:t>
            </a:r>
            <a:endParaRPr kumimoji="1" lang="en-US" altLang="ja-JP" dirty="0" smtClean="0"/>
          </a:p>
          <a:p>
            <a:r>
              <a:rPr lang="en-US" altLang="ja-JP" dirty="0" smtClean="0"/>
              <a:t>XMP</a:t>
            </a:r>
            <a:r>
              <a:rPr lang="ja-JP" altLang="en-US" dirty="0" smtClean="0"/>
              <a:t>の実行モデル</a:t>
            </a:r>
            <a:endParaRPr lang="en-US" altLang="ja-JP" dirty="0" smtClean="0"/>
          </a:p>
          <a:p>
            <a:pPr lvl="1"/>
            <a:r>
              <a:rPr lang="ja-JP" altLang="en-US" dirty="0" smtClean="0"/>
              <a:t>グローバルビューとローカルビュー</a:t>
            </a:r>
            <a:endParaRPr lang="en-US" altLang="ja-JP" dirty="0" smtClean="0"/>
          </a:p>
          <a:p>
            <a:r>
              <a:rPr kumimoji="1" lang="en-US" altLang="ja-JP" dirty="0" smtClean="0"/>
              <a:t>XMP</a:t>
            </a:r>
            <a:r>
              <a:rPr kumimoji="1" lang="ja-JP" altLang="en-US" dirty="0" smtClean="0"/>
              <a:t>のメモリモデル</a:t>
            </a:r>
            <a:endParaRPr kumimoji="1" lang="en-US" altLang="ja-JP" dirty="0" smtClean="0"/>
          </a:p>
          <a:p>
            <a:r>
              <a:rPr lang="en-US" altLang="ja-JP" dirty="0" smtClean="0"/>
              <a:t>XMP</a:t>
            </a:r>
            <a:r>
              <a:rPr lang="ja-JP" altLang="en-US" dirty="0" smtClean="0"/>
              <a:t>のお約束ごと</a:t>
            </a:r>
            <a:endParaRPr lang="en-US" altLang="ja-JP" dirty="0" smtClean="0"/>
          </a:p>
          <a:p>
            <a:r>
              <a:rPr lang="en-US" altLang="ja-JP" dirty="0" smtClean="0"/>
              <a:t>XMP</a:t>
            </a:r>
            <a:r>
              <a:rPr lang="ja-JP" altLang="en-US" dirty="0" smtClean="0"/>
              <a:t>の記法例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19591346"/>
      </p:ext>
    </p:extLst>
  </p:cSld>
  <p:clrMapOvr>
    <a:masterClrMapping/>
  </p:clrMapOvr>
  <mc:AlternateContent xmlns:mc="http://schemas.openxmlformats.org/markup-compatibility/2006" xmlns:p14="http://schemas.microsoft.com/office/powerpoint/2010/main">
    <mc:Choice Requires="p14">
      <p:transition spd="slow" p14:dur="2000" advTm="29473"/>
    </mc:Choice>
    <mc:Fallback xmlns="">
      <p:transition spd="slow" advTm="29473"/>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C/Fortran</a:t>
            </a:r>
            <a:r>
              <a:rPr kumimoji="1" lang="ja-JP" altLang="en-US" dirty="0" smtClean="0"/>
              <a:t>の拡張である</a:t>
            </a:r>
            <a:endParaRPr kumimoji="1" lang="en-US" altLang="ja-JP" dirty="0" smtClean="0"/>
          </a:p>
          <a:p>
            <a:pPr lvl="1"/>
            <a:r>
              <a:rPr kumimoji="1" lang="ja-JP" altLang="en-US" dirty="0" smtClean="0"/>
              <a:t>ディレクティブベースの並列化指示</a:t>
            </a:r>
            <a:r>
              <a:rPr lang="ja-JP" altLang="en-US" dirty="0" smtClean="0"/>
              <a:t>：無視すればただの逐次プログラム</a:t>
            </a:r>
            <a:endParaRPr lang="en-US" altLang="ja-JP" dirty="0" smtClean="0"/>
          </a:p>
          <a:p>
            <a:pPr lvl="1"/>
            <a:r>
              <a:rPr lang="ja-JP" altLang="en-US" dirty="0"/>
              <a:t>指示文</a:t>
            </a:r>
            <a:r>
              <a:rPr lang="ja-JP" altLang="en-US" dirty="0" smtClean="0"/>
              <a:t>によって並列化・同期・通信を明示的に記載できる</a:t>
            </a:r>
            <a:endParaRPr lang="en-US" altLang="ja-JP" dirty="0" smtClean="0"/>
          </a:p>
          <a:p>
            <a:r>
              <a:rPr lang="ja-JP" altLang="en-US" dirty="0" smtClean="0"/>
              <a:t>ふたつのプログラミングモデルからなる</a:t>
            </a:r>
            <a:endParaRPr lang="en-US" altLang="ja-JP" dirty="0" smtClean="0"/>
          </a:p>
          <a:p>
            <a:pPr lvl="1"/>
            <a:r>
              <a:rPr kumimoji="1" lang="ja-JP" altLang="en-US" dirty="0" smtClean="0"/>
              <a:t>グローバルビュー</a:t>
            </a:r>
            <a:endParaRPr kumimoji="1" lang="en-US" altLang="ja-JP" dirty="0" smtClean="0"/>
          </a:p>
          <a:p>
            <a:pPr lvl="1"/>
            <a:r>
              <a:rPr kumimoji="1" lang="ja-JP" altLang="en-US" dirty="0" smtClean="0"/>
              <a:t>ローカルビュー</a:t>
            </a:r>
            <a:endParaRPr kumimoji="1" lang="en-US" altLang="ja-JP" dirty="0" smtClean="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4608567"/>
      </p:ext>
    </p:extLst>
  </p:cSld>
  <p:clrMapOvr>
    <a:masterClrMapping/>
  </p:clrMapOvr>
  <mc:AlternateContent xmlns:mc="http://schemas.openxmlformats.org/markup-compatibility/2006" xmlns:p14="http://schemas.microsoft.com/office/powerpoint/2010/main">
    <mc:Choice Requires="p14">
      <p:transition spd="slow" p14:dur="2000" advTm="41943"/>
    </mc:Choice>
    <mc:Fallback xmlns="">
      <p:transition spd="slow" advTm="41943"/>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グローバルビューとローカルビュー</a:t>
            </a:r>
            <a:endParaRPr kumimoji="1" lang="ja-JP" altLang="en-US" dirty="0"/>
          </a:p>
        </p:txBody>
      </p:sp>
      <p:sp>
        <p:nvSpPr>
          <p:cNvPr id="8" name="コンテンツ プレースホルダー 7"/>
          <p:cNvSpPr>
            <a:spLocks noGrp="1"/>
          </p:cNvSpPr>
          <p:nvPr>
            <p:ph sz="half" idx="1"/>
          </p:nvPr>
        </p:nvSpPr>
        <p:spPr>
          <a:xfrm>
            <a:off x="1298448" y="3056424"/>
            <a:ext cx="4718304" cy="2814024"/>
          </a:xfrm>
          <a:ln>
            <a:solidFill>
              <a:schemeClr val="tx1"/>
            </a:solidFill>
          </a:ln>
        </p:spPr>
        <p:txBody>
          <a:bodyPr>
            <a:normAutofit lnSpcReduction="10000"/>
          </a:bodyPr>
          <a:lstStyle/>
          <a:p>
            <a:r>
              <a:rPr kumimoji="1" lang="ja-JP" altLang="en-US" dirty="0" smtClean="0"/>
              <a:t>グローバルビューの場合</a:t>
            </a:r>
            <a:endParaRPr lang="en-US" altLang="ja-JP" dirty="0"/>
          </a:p>
          <a:p>
            <a:pPr lvl="1"/>
            <a:r>
              <a:rPr lang="ja-JP" altLang="en-US" dirty="0"/>
              <a:t>解くべき問題全体を記述</a:t>
            </a:r>
            <a:r>
              <a:rPr lang="ja-JP" altLang="en-US" dirty="0" smtClean="0"/>
              <a:t>しそれを</a:t>
            </a:r>
            <a:r>
              <a:rPr lang="en-US" altLang="ja-JP" dirty="0" smtClean="0"/>
              <a:t/>
            </a:r>
            <a:br>
              <a:rPr lang="en-US" altLang="ja-JP" dirty="0" smtClean="0"/>
            </a:br>
            <a:r>
              <a:rPr lang="en-US" altLang="ja-JP" dirty="0" smtClean="0"/>
              <a:t>N</a:t>
            </a:r>
            <a:r>
              <a:rPr lang="ja-JP" altLang="en-US" dirty="0"/>
              <a:t>個のノードが分担する方法を</a:t>
            </a:r>
            <a:r>
              <a:rPr lang="ja-JP" altLang="en-US" dirty="0" smtClean="0"/>
              <a:t>示す</a:t>
            </a:r>
            <a:endParaRPr lang="en-US" altLang="ja-JP" dirty="0" smtClean="0"/>
          </a:p>
          <a:p>
            <a:pPr lvl="2"/>
            <a:r>
              <a:rPr lang="ja-JP" altLang="en-US" dirty="0"/>
              <a:t>指示文</a:t>
            </a:r>
            <a:r>
              <a:rPr lang="ja-JP" altLang="en-US" dirty="0" smtClean="0"/>
              <a:t>ひとつで動作可能</a:t>
            </a:r>
            <a:endParaRPr lang="en-US" altLang="ja-JP" dirty="0"/>
          </a:p>
          <a:p>
            <a:r>
              <a:rPr lang="ja-JP" altLang="en-US" dirty="0" smtClean="0"/>
              <a:t>命令方法：</a:t>
            </a:r>
            <a:r>
              <a:rPr lang="en-US" altLang="ja-JP" dirty="0" smtClean="0"/>
              <a:t/>
            </a:r>
            <a:br>
              <a:rPr lang="en-US" altLang="ja-JP" dirty="0" smtClean="0"/>
            </a:br>
            <a:r>
              <a:rPr lang="en-US" altLang="ja-JP" dirty="0" smtClean="0"/>
              <a:t>1</a:t>
            </a:r>
            <a:r>
              <a:rPr lang="ja-JP" altLang="en-US" dirty="0" smtClean="0"/>
              <a:t>から</a:t>
            </a:r>
            <a:r>
              <a:rPr lang="en-US" altLang="ja-JP" dirty="0" smtClean="0"/>
              <a:t>100</a:t>
            </a:r>
            <a:r>
              <a:rPr lang="ja-JP" altLang="en-US" dirty="0" err="1" smtClean="0"/>
              <a:t>までの</a:t>
            </a:r>
            <a:r>
              <a:rPr lang="ja-JP" altLang="en-US" dirty="0" smtClean="0"/>
              <a:t>総和を</a:t>
            </a:r>
            <a:r>
              <a:rPr lang="en-US" altLang="ja-JP" dirty="0" smtClean="0"/>
              <a:t>4</a:t>
            </a:r>
            <a:r>
              <a:rPr lang="ja-JP" altLang="en-US" dirty="0" smtClean="0"/>
              <a:t>ノードで</a:t>
            </a:r>
            <a:r>
              <a:rPr lang="en-US" altLang="ja-JP" dirty="0" smtClean="0"/>
              <a:t/>
            </a:r>
            <a:br>
              <a:rPr lang="en-US" altLang="ja-JP" dirty="0" smtClean="0"/>
            </a:br>
            <a:r>
              <a:rPr lang="ja-JP" altLang="en-US" dirty="0" smtClean="0"/>
              <a:t>分担</a:t>
            </a:r>
            <a:r>
              <a:rPr lang="ja-JP" altLang="en-US" dirty="0"/>
              <a:t>して</a:t>
            </a:r>
            <a:r>
              <a:rPr lang="ja-JP" altLang="en-US" dirty="0" smtClean="0"/>
              <a:t>解け</a:t>
            </a:r>
            <a:endParaRPr lang="en-US" altLang="ja-JP" dirty="0"/>
          </a:p>
          <a:p>
            <a:endParaRPr kumimoji="1" lang="en-US" altLang="ja-JP" dirty="0" smtClean="0"/>
          </a:p>
          <a:p>
            <a:pPr lvl="1"/>
            <a:endParaRPr kumimoji="1" lang="ja-JP" altLang="en-US" dirty="0"/>
          </a:p>
        </p:txBody>
      </p:sp>
      <p:sp>
        <p:nvSpPr>
          <p:cNvPr id="9" name="コンテンツ プレースホルダー 8"/>
          <p:cNvSpPr>
            <a:spLocks noGrp="1"/>
          </p:cNvSpPr>
          <p:nvPr>
            <p:ph sz="half" idx="2"/>
          </p:nvPr>
        </p:nvSpPr>
        <p:spPr>
          <a:xfrm>
            <a:off x="6181344" y="3056424"/>
            <a:ext cx="4718304" cy="2814024"/>
          </a:xfrm>
          <a:ln>
            <a:solidFill>
              <a:schemeClr val="tx1"/>
            </a:solidFill>
          </a:ln>
        </p:spPr>
        <p:txBody>
          <a:bodyPr>
            <a:normAutofit lnSpcReduction="10000"/>
          </a:bodyPr>
          <a:lstStyle/>
          <a:p>
            <a:r>
              <a:rPr kumimoji="1" lang="ja-JP" altLang="en-US" dirty="0" smtClean="0"/>
              <a:t>ローカルビューの場合</a:t>
            </a:r>
            <a:endParaRPr lang="en-US" altLang="ja-JP" dirty="0"/>
          </a:p>
          <a:p>
            <a:pPr lvl="1"/>
            <a:r>
              <a:rPr lang="ja-JP" altLang="en-US" dirty="0" smtClean="0"/>
              <a:t>各ノード</a:t>
            </a:r>
            <a:r>
              <a:rPr lang="ja-JP" altLang="en-US" dirty="0"/>
              <a:t>が解くべき問題を個別</a:t>
            </a:r>
            <a:r>
              <a:rPr lang="ja-JP" altLang="en-US" dirty="0" smtClean="0"/>
              <a:t>に</a:t>
            </a:r>
            <a:r>
              <a:rPr lang="en-US" altLang="ja-JP" dirty="0" smtClean="0"/>
              <a:t/>
            </a:r>
            <a:br>
              <a:rPr lang="en-US" altLang="ja-JP" dirty="0" smtClean="0"/>
            </a:br>
            <a:r>
              <a:rPr lang="ja-JP" altLang="en-US" dirty="0" smtClean="0"/>
              <a:t>示す</a:t>
            </a:r>
            <a:endParaRPr lang="en-US" altLang="ja-JP" dirty="0" smtClean="0"/>
          </a:p>
          <a:p>
            <a:pPr lvl="2"/>
            <a:r>
              <a:rPr lang="ja-JP" altLang="en-US" dirty="0"/>
              <a:t>自由度</a:t>
            </a:r>
            <a:r>
              <a:rPr lang="ja-JP" altLang="en-US" dirty="0" smtClean="0"/>
              <a:t>は高いがテクニックが必要</a:t>
            </a:r>
            <a:endParaRPr lang="en-US" altLang="ja-JP" dirty="0" smtClean="0"/>
          </a:p>
          <a:p>
            <a:r>
              <a:rPr kumimoji="1" lang="ja-JP" altLang="en-US" dirty="0" smtClean="0"/>
              <a:t>命令方法：</a:t>
            </a:r>
            <a:r>
              <a:rPr lang="en-US" altLang="ja-JP" dirty="0"/>
              <a:t/>
            </a:r>
            <a:br>
              <a:rPr lang="en-US" altLang="ja-JP" dirty="0"/>
            </a:br>
            <a:r>
              <a:rPr lang="ja-JP" altLang="en-US" dirty="0" smtClean="0"/>
              <a:t>ノード</a:t>
            </a:r>
            <a:r>
              <a:rPr lang="en-US" altLang="ja-JP" dirty="0"/>
              <a:t>1</a:t>
            </a:r>
            <a:r>
              <a:rPr lang="ja-JP" altLang="en-US" dirty="0" smtClean="0"/>
              <a:t>は</a:t>
            </a:r>
            <a:r>
              <a:rPr lang="en-US" altLang="ja-JP" dirty="0" smtClean="0"/>
              <a:t>1</a:t>
            </a:r>
            <a:r>
              <a:rPr lang="ja-JP" altLang="en-US" dirty="0" smtClean="0"/>
              <a:t>から</a:t>
            </a:r>
            <a:r>
              <a:rPr lang="en-US" altLang="ja-JP" dirty="0" smtClean="0"/>
              <a:t>25</a:t>
            </a:r>
            <a:r>
              <a:rPr lang="ja-JP" altLang="en-US" dirty="0" smtClean="0"/>
              <a:t>の総和を解け</a:t>
            </a:r>
            <a:r>
              <a:rPr lang="en-US" altLang="ja-JP" dirty="0"/>
              <a:t/>
            </a:r>
            <a:br>
              <a:rPr lang="en-US" altLang="ja-JP" dirty="0"/>
            </a:br>
            <a:r>
              <a:rPr lang="ja-JP" altLang="en-US" dirty="0" smtClean="0"/>
              <a:t>ノード</a:t>
            </a:r>
            <a:r>
              <a:rPr lang="en-US" altLang="ja-JP" dirty="0" smtClean="0"/>
              <a:t>2</a:t>
            </a:r>
            <a:r>
              <a:rPr lang="ja-JP" altLang="en-US" dirty="0" smtClean="0"/>
              <a:t>は</a:t>
            </a:r>
            <a:r>
              <a:rPr lang="en-US" altLang="ja-JP" dirty="0" smtClean="0"/>
              <a:t>26</a:t>
            </a:r>
            <a:r>
              <a:rPr lang="ja-JP" altLang="en-US" dirty="0" smtClean="0"/>
              <a:t>から</a:t>
            </a:r>
            <a:r>
              <a:rPr lang="en-US" altLang="ja-JP" dirty="0" smtClean="0"/>
              <a:t>50</a:t>
            </a:r>
            <a:r>
              <a:rPr lang="ja-JP" altLang="en-US" dirty="0" smtClean="0"/>
              <a:t>の</a:t>
            </a:r>
            <a:r>
              <a:rPr lang="en-US" altLang="ja-JP" dirty="0" smtClean="0"/>
              <a:t>…(</a:t>
            </a:r>
            <a:r>
              <a:rPr lang="ja-JP" altLang="en-US" dirty="0" smtClean="0"/>
              <a:t>以下略</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テキスト ボックス 9"/>
          <p:cNvSpPr txBox="1"/>
          <p:nvPr/>
        </p:nvSpPr>
        <p:spPr>
          <a:xfrm>
            <a:off x="2847354" y="2545483"/>
            <a:ext cx="6497291" cy="461665"/>
          </a:xfrm>
          <a:prstGeom prst="rect">
            <a:avLst/>
          </a:prstGeom>
          <a:noFill/>
        </p:spPr>
        <p:txBody>
          <a:bodyPr wrap="none" rtlCol="0">
            <a:spAutoFit/>
          </a:bodyPr>
          <a:lstStyle/>
          <a:p>
            <a:r>
              <a:rPr kumimoji="1" lang="ja-JP" altLang="en-US" sz="2400" dirty="0" smtClean="0"/>
              <a:t>例題：</a:t>
            </a:r>
            <a:r>
              <a:rPr kumimoji="1" lang="en-US" altLang="ja-JP" sz="2400" dirty="0" smtClean="0"/>
              <a:t>1</a:t>
            </a:r>
            <a:r>
              <a:rPr kumimoji="1" lang="ja-JP" altLang="en-US" sz="2400" dirty="0" smtClean="0"/>
              <a:t>から</a:t>
            </a:r>
            <a:r>
              <a:rPr kumimoji="1" lang="en-US" altLang="ja-JP" sz="2400" dirty="0" smtClean="0"/>
              <a:t>100</a:t>
            </a:r>
            <a:r>
              <a:rPr kumimoji="1" lang="ja-JP" altLang="en-US" sz="2400" dirty="0" err="1" smtClean="0"/>
              <a:t>までの</a:t>
            </a:r>
            <a:r>
              <a:rPr kumimoji="1" lang="ja-JP" altLang="en-US" sz="2400" dirty="0" smtClean="0"/>
              <a:t>総和を</a:t>
            </a:r>
            <a:r>
              <a:rPr kumimoji="1" lang="en-US" altLang="ja-JP" sz="2400" dirty="0" smtClean="0"/>
              <a:t>4</a:t>
            </a:r>
            <a:r>
              <a:rPr kumimoji="1" lang="ja-JP" altLang="en-US" sz="2400" dirty="0" smtClean="0"/>
              <a:t>ノード使用して解け</a:t>
            </a:r>
            <a:endParaRPr kumimoji="1" lang="ja-JP" altLang="en-US" sz="2400" dirty="0"/>
          </a:p>
        </p:txBody>
      </p:sp>
    </p:spTree>
    <p:extLst>
      <p:ext uri="{BB962C8B-B14F-4D97-AF65-F5344CB8AC3E}">
        <p14:creationId xmlns:p14="http://schemas.microsoft.com/office/powerpoint/2010/main" val="2117450921"/>
      </p:ext>
    </p:extLst>
  </p:cSld>
  <p:clrMapOvr>
    <a:masterClrMapping/>
  </p:clrMapOvr>
  <mc:AlternateContent xmlns:mc="http://schemas.openxmlformats.org/markup-compatibility/2006" xmlns:p14="http://schemas.microsoft.com/office/powerpoint/2010/main">
    <mc:Choice Requires="p14">
      <p:transition spd="slow" p14:dur="2000" advTm="85784"/>
    </mc:Choice>
    <mc:Fallback xmlns="">
      <p:transition spd="slow" advTm="8578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の実行モデル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SPMD(</a:t>
            </a:r>
            <a:r>
              <a:rPr lang="en-US" altLang="ja-JP" dirty="0"/>
              <a:t>S</a:t>
            </a:r>
            <a:r>
              <a:rPr lang="en-US" altLang="ja-JP" dirty="0" smtClean="0"/>
              <a:t>ingle Program</a:t>
            </a:r>
            <a:r>
              <a:rPr lang="en-US" altLang="ja-JP" dirty="0"/>
              <a:t>, </a:t>
            </a:r>
            <a:r>
              <a:rPr lang="en-US" altLang="ja-JP" dirty="0" smtClean="0"/>
              <a:t>Multiple Data</a:t>
            </a:r>
            <a:r>
              <a:rPr lang="ja-JP" altLang="en-US" dirty="0" smtClean="0"/>
              <a:t>）モデル</a:t>
            </a:r>
            <a:endParaRPr lang="en-US" altLang="ja-JP" dirty="0" smtClean="0"/>
          </a:p>
          <a:p>
            <a:r>
              <a:rPr lang="ja-JP" altLang="en-US" dirty="0"/>
              <a:t>各ノード</a:t>
            </a:r>
            <a:r>
              <a:rPr lang="ja-JP" altLang="en-US" dirty="0" smtClean="0"/>
              <a:t>は同一</a:t>
            </a:r>
            <a:r>
              <a:rPr lang="ja-JP" altLang="en-US" dirty="0"/>
              <a:t>のコードを独立に（重複して）</a:t>
            </a:r>
            <a:r>
              <a:rPr lang="ja-JP" altLang="en-US" dirty="0" smtClean="0"/>
              <a:t>実行</a:t>
            </a:r>
            <a:endParaRPr lang="en-US" altLang="ja-JP" dirty="0"/>
          </a:p>
          <a:p>
            <a:r>
              <a:rPr lang="ja-JP" altLang="en-US" dirty="0"/>
              <a:t>指示文の箇所では、全ノードが協調して</a:t>
            </a:r>
            <a:r>
              <a:rPr lang="ja-JP" altLang="en-US" dirty="0" smtClean="0"/>
              <a:t>動作</a:t>
            </a:r>
            <a:r>
              <a:rPr lang="en-US" altLang="ja-JP" dirty="0" smtClean="0"/>
              <a:t/>
            </a:r>
            <a:br>
              <a:rPr lang="en-US" altLang="ja-JP" dirty="0" smtClean="0"/>
            </a:br>
            <a:r>
              <a:rPr lang="ja-JP" altLang="en-US" dirty="0" smtClean="0"/>
              <a:t>（</a:t>
            </a:r>
            <a:r>
              <a:rPr lang="ja-JP" altLang="en-US" dirty="0"/>
              <a:t>集団実行</a:t>
            </a:r>
            <a:r>
              <a:rPr lang="ja-JP" altLang="en-US" dirty="0" smtClean="0"/>
              <a:t>）</a:t>
            </a:r>
            <a:endParaRPr lang="en-US" altLang="ja-JP" dirty="0"/>
          </a:p>
          <a:p>
            <a:pPr lvl="1"/>
            <a:r>
              <a:rPr lang="ja-JP" altLang="en-US" dirty="0"/>
              <a:t>通信・同期</a:t>
            </a:r>
            <a:endParaRPr lang="en-US" altLang="ja-JP" dirty="0"/>
          </a:p>
          <a:p>
            <a:pPr lvl="1"/>
            <a:r>
              <a:rPr lang="ja-JP" altLang="en-US" dirty="0"/>
              <a:t>ワークマッピング（並列処理</a:t>
            </a:r>
            <a:r>
              <a:rPr lang="ja-JP" altLang="en-US" dirty="0" smtClean="0"/>
              <a:t>）</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dirty="0" err="1" smtClean="0"/>
              <a:t>XcalableMP</a:t>
            </a:r>
            <a:r>
              <a:rPr lang="ja-JP" altLang="en-US" dirty="0"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8</a:t>
            </a:fld>
            <a:endParaRPr lang="en-US" dirty="0"/>
          </a:p>
        </p:txBody>
      </p:sp>
      <p:sp>
        <p:nvSpPr>
          <p:cNvPr id="30" name="AutoShape 6"/>
          <p:cNvSpPr>
            <a:spLocks noChangeAspect="1" noChangeArrowheads="1" noTextEdit="1"/>
          </p:cNvSpPr>
          <p:nvPr/>
        </p:nvSpPr>
        <p:spPr bwMode="auto">
          <a:xfrm>
            <a:off x="8577101" y="2556932"/>
            <a:ext cx="2319496" cy="2373956"/>
          </a:xfrm>
          <a:prstGeom prst="rect">
            <a:avLst/>
          </a:prstGeom>
          <a:noFill/>
          <a:ln w="9525">
            <a:noFill/>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1" name="Rectangle 32"/>
          <p:cNvSpPr>
            <a:spLocks noChangeArrowheads="1"/>
          </p:cNvSpPr>
          <p:nvPr/>
        </p:nvSpPr>
        <p:spPr bwMode="auto">
          <a:xfrm>
            <a:off x="8721117" y="2585399"/>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ノード</a:t>
            </a:r>
            <a:r>
              <a:rPr lang="en-US" altLang="ja-JP" sz="1200" dirty="0">
                <a:solidFill>
                  <a:srgbClr val="000000"/>
                </a:solidFill>
                <a:latin typeface="+mn-ea"/>
              </a:rPr>
              <a:t>1</a:t>
            </a:r>
            <a:endParaRPr lang="en-US" altLang="ja-JP" sz="1200" dirty="0">
              <a:latin typeface="+mn-ea"/>
            </a:endParaRPr>
          </a:p>
        </p:txBody>
      </p:sp>
      <p:sp>
        <p:nvSpPr>
          <p:cNvPr id="32" name="Rectangle 34"/>
          <p:cNvSpPr>
            <a:spLocks noChangeArrowheads="1"/>
          </p:cNvSpPr>
          <p:nvPr/>
        </p:nvSpPr>
        <p:spPr bwMode="auto">
          <a:xfrm>
            <a:off x="10233285" y="2594064"/>
            <a:ext cx="557845" cy="184666"/>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smtClean="0">
                <a:latin typeface="+mn-ea"/>
              </a:rPr>
              <a:t>ノード</a:t>
            </a:r>
            <a:r>
              <a:rPr lang="en-US" altLang="ja-JP" sz="1200" dirty="0" smtClean="0">
                <a:latin typeface="+mn-ea"/>
              </a:rPr>
              <a:t>4</a:t>
            </a:r>
            <a:endParaRPr lang="en-US" altLang="ja-JP" sz="1200" dirty="0">
              <a:latin typeface="+mn-ea"/>
            </a:endParaRPr>
          </a:p>
        </p:txBody>
      </p:sp>
      <p:sp>
        <p:nvSpPr>
          <p:cNvPr id="33" name="Rectangle 37"/>
          <p:cNvSpPr>
            <a:spLocks noChangeArrowheads="1"/>
          </p:cNvSpPr>
          <p:nvPr/>
        </p:nvSpPr>
        <p:spPr bwMode="auto">
          <a:xfrm flipH="1">
            <a:off x="8937141"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4" name="Line 41"/>
          <p:cNvSpPr>
            <a:spLocks noChangeShapeType="1"/>
          </p:cNvSpPr>
          <p:nvPr/>
        </p:nvSpPr>
        <p:spPr bwMode="auto">
          <a:xfrm>
            <a:off x="9369189" y="2690606"/>
            <a:ext cx="717276" cy="0"/>
          </a:xfrm>
          <a:prstGeom prst="line">
            <a:avLst/>
          </a:prstGeom>
          <a:noFill/>
          <a:ln w="28575">
            <a:solidFill>
              <a:schemeClr val="tx1"/>
            </a:solidFill>
            <a:prstDash val="sysDot"/>
            <a:round/>
            <a:headEnd/>
            <a:tailEnd/>
          </a:ln>
          <a:effec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5" name="Line 42"/>
          <p:cNvSpPr>
            <a:spLocks noChangeShapeType="1"/>
          </p:cNvSpPr>
          <p:nvPr/>
        </p:nvSpPr>
        <p:spPr bwMode="auto">
          <a:xfrm>
            <a:off x="9081157"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6" name="Line 45"/>
          <p:cNvSpPr>
            <a:spLocks noChangeShapeType="1"/>
          </p:cNvSpPr>
          <p:nvPr/>
        </p:nvSpPr>
        <p:spPr bwMode="auto">
          <a:xfrm>
            <a:off x="9081157"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7" name="Rectangle 37"/>
          <p:cNvSpPr>
            <a:spLocks noChangeArrowheads="1"/>
          </p:cNvSpPr>
          <p:nvPr/>
        </p:nvSpPr>
        <p:spPr bwMode="auto">
          <a:xfrm flipH="1">
            <a:off x="9369189"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8" name="Line 42"/>
          <p:cNvSpPr>
            <a:spLocks noChangeShapeType="1"/>
          </p:cNvSpPr>
          <p:nvPr/>
        </p:nvSpPr>
        <p:spPr bwMode="auto">
          <a:xfrm>
            <a:off x="9513205"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39" name="Line 45"/>
          <p:cNvSpPr>
            <a:spLocks noChangeShapeType="1"/>
          </p:cNvSpPr>
          <p:nvPr/>
        </p:nvSpPr>
        <p:spPr bwMode="auto">
          <a:xfrm>
            <a:off x="9513205"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0" name="Rectangle 37"/>
          <p:cNvSpPr>
            <a:spLocks noChangeArrowheads="1"/>
          </p:cNvSpPr>
          <p:nvPr/>
        </p:nvSpPr>
        <p:spPr bwMode="auto">
          <a:xfrm flipH="1">
            <a:off x="9801237"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1" name="Line 42"/>
          <p:cNvSpPr>
            <a:spLocks noChangeShapeType="1"/>
          </p:cNvSpPr>
          <p:nvPr/>
        </p:nvSpPr>
        <p:spPr bwMode="auto">
          <a:xfrm>
            <a:off x="9945253"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2" name="Line 45"/>
          <p:cNvSpPr>
            <a:spLocks noChangeShapeType="1"/>
          </p:cNvSpPr>
          <p:nvPr/>
        </p:nvSpPr>
        <p:spPr bwMode="auto">
          <a:xfrm>
            <a:off x="9945253"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3" name="Rectangle 37"/>
          <p:cNvSpPr>
            <a:spLocks noChangeArrowheads="1"/>
          </p:cNvSpPr>
          <p:nvPr/>
        </p:nvSpPr>
        <p:spPr bwMode="auto">
          <a:xfrm flipH="1">
            <a:off x="10233285" y="2844964"/>
            <a:ext cx="288032" cy="2232248"/>
          </a:xfrm>
          <a:prstGeom prst="rect">
            <a:avLst/>
          </a:prstGeom>
          <a:solidFill>
            <a:srgbClr val="FFFFCC"/>
          </a:solidFill>
          <a:ln w="9525" algn="ctr">
            <a:solidFill>
              <a:schemeClr val="tx1"/>
            </a:solidFill>
            <a:miter lim="800000"/>
            <a:headEnd/>
            <a:tailEnd/>
          </a:ln>
          <a:effectLst/>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4" name="Line 42"/>
          <p:cNvSpPr>
            <a:spLocks noChangeShapeType="1"/>
          </p:cNvSpPr>
          <p:nvPr/>
        </p:nvSpPr>
        <p:spPr bwMode="auto">
          <a:xfrm>
            <a:off x="10377301" y="2933804"/>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45" name="Line 45"/>
          <p:cNvSpPr>
            <a:spLocks noChangeShapeType="1"/>
          </p:cNvSpPr>
          <p:nvPr/>
        </p:nvSpPr>
        <p:spPr bwMode="auto">
          <a:xfrm>
            <a:off x="10377301" y="4357132"/>
            <a:ext cx="0" cy="631240"/>
          </a:xfrm>
          <a:prstGeom prst="line">
            <a:avLst/>
          </a:prstGeom>
          <a:noFill/>
          <a:ln w="19050">
            <a:solidFill>
              <a:srgbClr val="CC0000"/>
            </a:solidFill>
            <a:round/>
            <a:headEnd/>
            <a:tailEnd type="triangle" w="med" len="med"/>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nvGrpSpPr>
          <p:cNvPr id="46" name="Group 40"/>
          <p:cNvGrpSpPr>
            <a:grpSpLocks/>
          </p:cNvGrpSpPr>
          <p:nvPr/>
        </p:nvGrpSpPr>
        <p:grpSpPr bwMode="auto">
          <a:xfrm>
            <a:off x="8577101" y="3709060"/>
            <a:ext cx="2305882" cy="523532"/>
            <a:chOff x="3590" y="2308"/>
            <a:chExt cx="1863" cy="556"/>
          </a:xfrm>
        </p:grpSpPr>
        <p:grpSp>
          <p:nvGrpSpPr>
            <p:cNvPr id="48" name="Group 22"/>
            <p:cNvGrpSpPr>
              <a:grpSpLocks/>
            </p:cNvGrpSpPr>
            <p:nvPr/>
          </p:nvGrpSpPr>
          <p:grpSpPr bwMode="auto">
            <a:xfrm>
              <a:off x="3590" y="2308"/>
              <a:ext cx="1863" cy="556"/>
              <a:chOff x="3756" y="2308"/>
              <a:chExt cx="1863" cy="556"/>
            </a:xfrm>
          </p:grpSpPr>
          <p:sp>
            <p:nvSpPr>
              <p:cNvPr id="51" name="Freeform 20"/>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solidFill>
                <a:srgbClr val="CCECFF"/>
              </a:solidFill>
              <a:ln w="19050" cmpd="sng">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sp>
            <p:nvSpPr>
              <p:cNvPr id="52" name="Freeform 21"/>
              <p:cNvSpPr>
                <a:spLocks/>
              </p:cNvSpPr>
              <p:nvPr/>
            </p:nvSpPr>
            <p:spPr bwMode="auto">
              <a:xfrm>
                <a:off x="3756" y="2308"/>
                <a:ext cx="1863" cy="556"/>
              </a:xfrm>
              <a:custGeom>
                <a:avLst/>
                <a:gdLst/>
                <a:ahLst/>
                <a:cxnLst>
                  <a:cxn ang="0">
                    <a:pos x="505" y="0"/>
                  </a:cxn>
                  <a:cxn ang="0">
                    <a:pos x="0" y="505"/>
                  </a:cxn>
                  <a:cxn ang="0">
                    <a:pos x="0" y="2521"/>
                  </a:cxn>
                  <a:cxn ang="0">
                    <a:pos x="505" y="3025"/>
                  </a:cxn>
                  <a:cxn ang="0">
                    <a:pos x="9646" y="3025"/>
                  </a:cxn>
                  <a:cxn ang="0">
                    <a:pos x="10150" y="2521"/>
                  </a:cxn>
                  <a:cxn ang="0">
                    <a:pos x="10150" y="505"/>
                  </a:cxn>
                  <a:cxn ang="0">
                    <a:pos x="9646" y="0"/>
                  </a:cxn>
                  <a:cxn ang="0">
                    <a:pos x="505" y="0"/>
                  </a:cxn>
                </a:cxnLst>
                <a:rect l="0" t="0" r="r" b="b"/>
                <a:pathLst>
                  <a:path w="10150" h="3025">
                    <a:moveTo>
                      <a:pt x="505" y="0"/>
                    </a:moveTo>
                    <a:cubicBezTo>
                      <a:pt x="226" y="0"/>
                      <a:pt x="0" y="226"/>
                      <a:pt x="0" y="505"/>
                    </a:cubicBezTo>
                    <a:lnTo>
                      <a:pt x="0" y="2521"/>
                    </a:lnTo>
                    <a:cubicBezTo>
                      <a:pt x="0" y="2800"/>
                      <a:pt x="226" y="3025"/>
                      <a:pt x="505" y="3025"/>
                    </a:cubicBezTo>
                    <a:lnTo>
                      <a:pt x="9646" y="3025"/>
                    </a:lnTo>
                    <a:cubicBezTo>
                      <a:pt x="9925" y="3025"/>
                      <a:pt x="10150" y="2800"/>
                      <a:pt x="10150" y="2521"/>
                    </a:cubicBezTo>
                    <a:lnTo>
                      <a:pt x="10150" y="505"/>
                    </a:lnTo>
                    <a:cubicBezTo>
                      <a:pt x="10150" y="226"/>
                      <a:pt x="9925" y="0"/>
                      <a:pt x="9646" y="0"/>
                    </a:cubicBezTo>
                    <a:lnTo>
                      <a:pt x="505" y="0"/>
                    </a:lnTo>
                    <a:close/>
                  </a:path>
                </a:pathLst>
              </a:custGeom>
              <a:noFill/>
              <a:ln w="6350" cap="rnd">
                <a:solidFill>
                  <a:srgbClr val="000000"/>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ja-JP" altLang="en-US" sz="1200">
                  <a:latin typeface="+mn-ea"/>
                </a:endParaRPr>
              </a:p>
            </p:txBody>
          </p:sp>
        </p:grpSp>
        <p:sp>
          <p:nvSpPr>
            <p:cNvPr id="49" name="Rectangle 23"/>
            <p:cNvSpPr>
              <a:spLocks noChangeArrowheads="1"/>
            </p:cNvSpPr>
            <p:nvPr/>
          </p:nvSpPr>
          <p:spPr bwMode="auto">
            <a:xfrm>
              <a:off x="4304" y="2388"/>
              <a:ext cx="435" cy="22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400" dirty="0">
                  <a:solidFill>
                    <a:srgbClr val="000000"/>
                  </a:solidFill>
                  <a:latin typeface="+mn-ea"/>
                </a:rPr>
                <a:t>指示文</a:t>
              </a:r>
              <a:endParaRPr lang="ja-JP" altLang="en-US" sz="1400" dirty="0">
                <a:latin typeface="+mn-ea"/>
              </a:endParaRPr>
            </a:p>
          </p:txBody>
        </p:sp>
        <p:sp>
          <p:nvSpPr>
            <p:cNvPr id="50" name="Rectangle 24"/>
            <p:cNvSpPr>
              <a:spLocks noChangeArrowheads="1"/>
            </p:cNvSpPr>
            <p:nvPr/>
          </p:nvSpPr>
          <p:spPr bwMode="auto">
            <a:xfrm>
              <a:off x="3677" y="2595"/>
              <a:ext cx="1666" cy="149"/>
            </a:xfrm>
            <a:prstGeom prst="rect">
              <a:avLst/>
            </a:prstGeom>
            <a:noFill/>
            <a:ln w="9525">
              <a:noFill/>
              <a:miter lim="800000"/>
              <a:headEnd/>
              <a:tailEnd/>
            </a:ln>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solidFill>
                    <a:srgbClr val="000000"/>
                  </a:solidFill>
                  <a:latin typeface="+mn-ea"/>
                </a:rPr>
                <a:t>通信</a:t>
              </a:r>
              <a:r>
                <a:rPr lang="en-US" altLang="ja-JP" sz="1200" dirty="0">
                  <a:solidFill>
                    <a:srgbClr val="000000"/>
                  </a:solidFill>
                  <a:latin typeface="+mn-ea"/>
                </a:rPr>
                <a:t>, </a:t>
              </a:r>
              <a:r>
                <a:rPr lang="ja-JP" altLang="en-US" sz="1200" dirty="0">
                  <a:solidFill>
                    <a:srgbClr val="000000"/>
                  </a:solidFill>
                  <a:latin typeface="+mn-ea"/>
                </a:rPr>
                <a:t>同期</a:t>
              </a:r>
              <a:r>
                <a:rPr lang="en-US" altLang="ja-JP" sz="1200" dirty="0">
                  <a:solidFill>
                    <a:srgbClr val="000000"/>
                  </a:solidFill>
                  <a:latin typeface="+mn-ea"/>
                </a:rPr>
                <a:t>, </a:t>
              </a:r>
              <a:r>
                <a:rPr lang="ja-JP" altLang="en-US" sz="1200" dirty="0" smtClean="0">
                  <a:solidFill>
                    <a:srgbClr val="000000"/>
                  </a:solidFill>
                  <a:latin typeface="+mn-ea"/>
                </a:rPr>
                <a:t>ワーク</a:t>
              </a:r>
              <a:r>
                <a:rPr lang="ja-JP" altLang="en-US" sz="1200" dirty="0">
                  <a:solidFill>
                    <a:srgbClr val="000000"/>
                  </a:solidFill>
                  <a:latin typeface="+mn-ea"/>
                </a:rPr>
                <a:t>マッピ</a:t>
              </a:r>
              <a:r>
                <a:rPr lang="ja-JP" altLang="en-US" sz="1200" dirty="0" smtClean="0">
                  <a:solidFill>
                    <a:srgbClr val="000000"/>
                  </a:solidFill>
                  <a:latin typeface="+mn-ea"/>
                </a:rPr>
                <a:t>ング</a:t>
              </a:r>
              <a:endParaRPr lang="ja-JP" altLang="en-US" sz="1200" dirty="0">
                <a:latin typeface="+mn-ea"/>
              </a:endParaRPr>
            </a:p>
          </p:txBody>
        </p:sp>
      </p:grpSp>
      <p:sp>
        <p:nvSpPr>
          <p:cNvPr id="47" name="Rectangle 31"/>
          <p:cNvSpPr>
            <a:spLocks noChangeArrowheads="1"/>
          </p:cNvSpPr>
          <p:nvPr/>
        </p:nvSpPr>
        <p:spPr bwMode="auto">
          <a:xfrm>
            <a:off x="9106725" y="3111433"/>
            <a:ext cx="1342584" cy="221018"/>
          </a:xfrm>
          <a:prstGeom prst="rect">
            <a:avLst/>
          </a:prstGeom>
          <a:solidFill>
            <a:schemeClr val="bg1"/>
          </a:solidFill>
          <a:ln w="9525">
            <a:noFill/>
            <a:miter lim="800000"/>
            <a:headEnd/>
            <a:tailEnd/>
          </a:ln>
        </p:spPr>
        <p:txBody>
          <a:bodyPr wrap="none" lIns="360000" tIns="36000" rIns="36000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1200" dirty="0">
                <a:latin typeface="+mn-ea"/>
              </a:rPr>
              <a:t>重複実行</a:t>
            </a:r>
          </a:p>
        </p:txBody>
      </p:sp>
    </p:spTree>
    <p:extLst>
      <p:ext uri="{BB962C8B-B14F-4D97-AF65-F5344CB8AC3E}">
        <p14:creationId xmlns:p14="http://schemas.microsoft.com/office/powerpoint/2010/main" val="2782014439"/>
      </p:ext>
    </p:extLst>
  </p:cSld>
  <p:clrMapOvr>
    <a:masterClrMapping/>
  </p:clrMapOvr>
  <mc:AlternateContent xmlns:mc="http://schemas.openxmlformats.org/markup-compatibility/2006" xmlns:p14="http://schemas.microsoft.com/office/powerpoint/2010/main">
    <mc:Choice Requires="p14">
      <p:transition spd="slow" p14:dur="2000" advTm="51279"/>
    </mc:Choice>
    <mc:Fallback xmlns="">
      <p:transition spd="slow" advTm="51279"/>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XMP</a:t>
            </a:r>
            <a:r>
              <a:rPr kumimoji="1" lang="ja-JP" altLang="en-US" dirty="0" smtClean="0"/>
              <a:t>のメモリモデル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各ノード</a:t>
            </a:r>
            <a:r>
              <a:rPr lang="ja-JP" altLang="en-US" dirty="0" smtClean="0"/>
              <a:t>は自身</a:t>
            </a:r>
            <a:r>
              <a:rPr lang="ja-JP" altLang="en-US" dirty="0"/>
              <a:t>のローカルメモリ上のデータ（</a:t>
            </a:r>
            <a:r>
              <a:rPr lang="ja-JP" altLang="en-US" u="sng" dirty="0"/>
              <a:t>ローカルデータ</a:t>
            </a:r>
            <a:r>
              <a:rPr lang="ja-JP" altLang="en-US" dirty="0" smtClean="0"/>
              <a:t>）</a:t>
            </a:r>
            <a:r>
              <a:rPr lang="en-US" altLang="ja-JP" dirty="0" smtClean="0"/>
              <a:t/>
            </a:r>
            <a:br>
              <a:rPr lang="en-US" altLang="ja-JP" dirty="0" smtClean="0"/>
            </a:br>
            <a:r>
              <a:rPr lang="ja-JP" altLang="en-US" dirty="0" smtClean="0"/>
              <a:t>のみアクセス</a:t>
            </a:r>
            <a:endParaRPr lang="en-US" altLang="ja-JP" dirty="0"/>
          </a:p>
          <a:p>
            <a:r>
              <a:rPr lang="ja-JP" altLang="en-US" dirty="0"/>
              <a:t>他のノード上のデータ（</a:t>
            </a:r>
            <a:r>
              <a:rPr lang="ja-JP" altLang="en-US" u="sng" dirty="0"/>
              <a:t>リモートデータ</a:t>
            </a:r>
            <a:r>
              <a:rPr lang="ja-JP" altLang="en-US" dirty="0"/>
              <a:t>）にアクセスする場合</a:t>
            </a:r>
            <a:r>
              <a:rPr lang="ja-JP" altLang="en-US" dirty="0" smtClean="0"/>
              <a:t>は特殊な</a:t>
            </a:r>
            <a:r>
              <a:rPr lang="en-US" altLang="ja-JP" dirty="0" smtClean="0"/>
              <a:t/>
            </a:r>
            <a:br>
              <a:rPr lang="en-US" altLang="ja-JP" dirty="0" smtClean="0"/>
            </a:br>
            <a:r>
              <a:rPr lang="ja-JP" altLang="en-US" dirty="0" smtClean="0"/>
              <a:t>記法</a:t>
            </a:r>
            <a:r>
              <a:rPr lang="ja-JP" altLang="en-US" dirty="0"/>
              <a:t>による明示的な指定が</a:t>
            </a:r>
            <a:r>
              <a:rPr lang="ja-JP" altLang="en-US" dirty="0" smtClean="0"/>
              <a:t>必要</a:t>
            </a:r>
            <a:endParaRPr lang="en-US" altLang="ja-JP" dirty="0"/>
          </a:p>
          <a:p>
            <a:pPr lvl="1"/>
            <a:r>
              <a:rPr lang="ja-JP" altLang="en-US" dirty="0"/>
              <a:t>通信指示文</a:t>
            </a:r>
            <a:endParaRPr lang="en-US" altLang="ja-JP" dirty="0"/>
          </a:p>
          <a:p>
            <a:pPr lvl="1"/>
            <a:r>
              <a:rPr lang="en-US" altLang="ja-JP" dirty="0" err="1" smtClean="0"/>
              <a:t>Coarray</a:t>
            </a:r>
            <a:r>
              <a:rPr lang="en-US" altLang="ja-JP" dirty="0"/>
              <a:t> (</a:t>
            </a:r>
            <a:r>
              <a:rPr lang="ja-JP" altLang="en-US" dirty="0"/>
              <a:t>：</a:t>
            </a:r>
            <a:r>
              <a:rPr lang="en-US" altLang="ja-JP" dirty="0"/>
              <a:t>Fortran2008</a:t>
            </a:r>
            <a:r>
              <a:rPr lang="ja-JP" altLang="en-US" dirty="0"/>
              <a:t>から導入された記法</a:t>
            </a:r>
            <a:r>
              <a:rPr lang="en-US" altLang="ja-JP" dirty="0"/>
              <a:t>)</a:t>
            </a:r>
          </a:p>
          <a:p>
            <a:r>
              <a:rPr lang="ja-JP" altLang="en-US" dirty="0"/>
              <a:t>「分散」されないデータ</a:t>
            </a:r>
            <a:r>
              <a:rPr lang="ja-JP" altLang="en-US" dirty="0" smtClean="0"/>
              <a:t>は全ノード</a:t>
            </a:r>
            <a:r>
              <a:rPr lang="ja-JP" altLang="en-US" dirty="0"/>
              <a:t>に</a:t>
            </a:r>
            <a:r>
              <a:rPr lang="ja-JP" altLang="en-US" u="sng" dirty="0"/>
              <a:t>重複して</a:t>
            </a:r>
            <a:r>
              <a:rPr lang="ja-JP" altLang="en-US" dirty="0" smtClean="0"/>
              <a:t>配置</a:t>
            </a:r>
            <a:endParaRPr lang="ja-JP" altLang="en-US" dirty="0"/>
          </a:p>
        </p:txBody>
      </p:sp>
      <p:sp>
        <p:nvSpPr>
          <p:cNvPr id="4" name="日付プレースホルダー 3"/>
          <p:cNvSpPr>
            <a:spLocks noGrp="1"/>
          </p:cNvSpPr>
          <p:nvPr>
            <p:ph type="dt" sz="half" idx="10"/>
          </p:nvPr>
        </p:nvSpPr>
        <p:spPr/>
        <p:txBody>
          <a:bodyPr/>
          <a:lstStyle/>
          <a:p>
            <a:r>
              <a:rPr lang="en-US" altLang="ja-JP" smtClean="0"/>
              <a:t>2016/1/8</a:t>
            </a:r>
            <a:endParaRPr lang="en-US" altLang="ja-JP" dirty="0" smtClean="0"/>
          </a:p>
        </p:txBody>
      </p:sp>
      <p:sp>
        <p:nvSpPr>
          <p:cNvPr id="5" name="フッター プレースホルダー 4"/>
          <p:cNvSpPr>
            <a:spLocks noGrp="1"/>
          </p:cNvSpPr>
          <p:nvPr>
            <p:ph type="ftr" sz="quarter" idx="11"/>
          </p:nvPr>
        </p:nvSpPr>
        <p:spPr/>
        <p:txBody>
          <a:bodyPr/>
          <a:lstStyle/>
          <a:p>
            <a:r>
              <a:rPr lang="en-US" altLang="ja-JP" smtClean="0"/>
              <a:t>XcalableMP</a:t>
            </a:r>
            <a:r>
              <a:rPr lang="ja-JP" altLang="en-US" smtClean="0"/>
              <a:t>講習会</a:t>
            </a:r>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32862675"/>
      </p:ext>
    </p:extLst>
  </p:cSld>
  <p:clrMapOvr>
    <a:masterClrMapping/>
  </p:clrMapOvr>
  <mc:AlternateContent xmlns:mc="http://schemas.openxmlformats.org/markup-compatibility/2006" xmlns:p14="http://schemas.microsoft.com/office/powerpoint/2010/main">
    <mc:Choice Requires="p14">
      <p:transition spd="slow" p14:dur="2000" advTm="41689"/>
    </mc:Choice>
    <mc:Fallback xmlns="">
      <p:transition spd="slow" advTm="41689"/>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1906</TotalTime>
  <Words>7806</Words>
  <Application>Microsoft Macintosh PowerPoint</Application>
  <PresentationFormat>ユーザー設定</PresentationFormat>
  <Paragraphs>778</Paragraphs>
  <Slides>39</Slides>
  <Notes>39</Notes>
  <HiddenSlides>0</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オーガニック</vt:lpstr>
      <vt:lpstr>XcalableMP講習会 ～XcalableMPの概要～</vt:lpstr>
      <vt:lpstr>目次</vt:lpstr>
      <vt:lpstr>はじめに</vt:lpstr>
      <vt:lpstr>並列プログラミング言語XcalableMP (XMP)</vt:lpstr>
      <vt:lpstr>XMPのキホンのキ</vt:lpstr>
      <vt:lpstr>XMPの特徴</vt:lpstr>
      <vt:lpstr>グローバルビューとローカルビュー</vt:lpstr>
      <vt:lpstr>XMPの実行モデル</vt:lpstr>
      <vt:lpstr>XMPのメモリモデル</vt:lpstr>
      <vt:lpstr>XMPのお約束ごと</vt:lpstr>
      <vt:lpstr>プログラム例（MPIとの比較）</vt:lpstr>
      <vt:lpstr>XMPの文法解説（１）</vt:lpstr>
      <vt:lpstr>XMPの文法解説（２）</vt:lpstr>
      <vt:lpstr>グローバルビューでの並列化命令(指示文)</vt:lpstr>
      <vt:lpstr>XMPのデータマッピング 整列 + 分散による2段階の処理</vt:lpstr>
      <vt:lpstr>データマッピング指示文（１） nodes指示文</vt:lpstr>
      <vt:lpstr>動的なnodes指示文</vt:lpstr>
      <vt:lpstr>データマッピング指示文（２） template指示文</vt:lpstr>
      <vt:lpstr>データマッピング指示文（3） distribute指示文</vt:lpstr>
      <vt:lpstr>データマッピングの例</vt:lpstr>
      <vt:lpstr>多次元テンプレートの分散</vt:lpstr>
      <vt:lpstr>データマッピング指示文（４） align指示文（１）</vt:lpstr>
      <vt:lpstr>データマッピング指示文（４） align指示文（２）</vt:lpstr>
      <vt:lpstr>データマッピング</vt:lpstr>
      <vt:lpstr>特殊な整列</vt:lpstr>
      <vt:lpstr>動的な配列の整列</vt:lpstr>
      <vt:lpstr>ワークマッピング指示文（１） loop指示文（１）</vt:lpstr>
      <vt:lpstr>loop指示文（２）</vt:lpstr>
      <vt:lpstr>loop指示文（３）</vt:lpstr>
      <vt:lpstr>ワークマッピング指示文（２） task指示文</vt:lpstr>
      <vt:lpstr>通信指示文（１） shadow/reflect指示文</vt:lpstr>
      <vt:lpstr>shadow/reflect指示文の例</vt:lpstr>
      <vt:lpstr>shadow/reflect指示文の例</vt:lpstr>
      <vt:lpstr>full shadowという考え方</vt:lpstr>
      <vt:lpstr>full shadowという考え方</vt:lpstr>
      <vt:lpstr>通信指示文（2） gmove指示文</vt:lpstr>
      <vt:lpstr>通信指示文（３）</vt:lpstr>
      <vt:lpstr>XcalableMPプログラムの例</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XcalableMP(XMP)の 概要</dc:title>
  <dc:creator>石原誠</dc:creator>
  <cp:lastModifiedBy>Masahiro Nakao</cp:lastModifiedBy>
  <cp:revision>304</cp:revision>
  <dcterms:created xsi:type="dcterms:W3CDTF">2015-12-21T01:21:48Z</dcterms:created>
  <dcterms:modified xsi:type="dcterms:W3CDTF">2016-01-08T02:19:35Z</dcterms:modified>
</cp:coreProperties>
</file>