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513" r:id="rId2"/>
    <p:sldId id="558" r:id="rId3"/>
    <p:sldId id="560" r:id="rId4"/>
    <p:sldId id="561" r:id="rId5"/>
    <p:sldId id="562" r:id="rId6"/>
    <p:sldId id="563" r:id="rId7"/>
    <p:sldId id="564" r:id="rId8"/>
    <p:sldId id="565" r:id="rId9"/>
    <p:sldId id="566" r:id="rId10"/>
    <p:sldId id="567" r:id="rId11"/>
    <p:sldId id="568" r:id="rId1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  <a:srgbClr val="FFCCFF"/>
    <a:srgbClr val="CCECFF"/>
    <a:srgbClr val="66FF99"/>
    <a:srgbClr val="00FFFF"/>
    <a:srgbClr val="DA590A"/>
    <a:srgbClr val="E4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048" autoAdjust="0"/>
    <p:restoredTop sz="96144" autoAdjust="0"/>
  </p:normalViewPr>
  <p:slideViewPr>
    <p:cSldViewPr snapToGrid="0">
      <p:cViewPr varScale="1">
        <p:scale>
          <a:sx n="89" d="100"/>
          <a:sy n="89" d="100"/>
        </p:scale>
        <p:origin x="102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1" tIns="47830" rIns="95661" bIns="47830" numCol="1" anchor="t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1" tIns="47830" rIns="95661" bIns="47830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1" tIns="47830" rIns="95661" bIns="47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1" tIns="47830" rIns="95661" bIns="47830" numCol="1" anchor="b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1" tIns="47830" rIns="95661" bIns="47830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5729B04-3E4E-4DBD-A493-D23E8CF604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1923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7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7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7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7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100E027-3615-431B-84CA-A0F99957B5C4}" type="slidenum">
              <a:rPr lang="ja-JP" altLang="en-US" sz="13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dirty="0" smtClean="0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09878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29B04-3E4E-4DBD-A493-D23E8CF60430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90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1431925" y="1492250"/>
            <a:ext cx="611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mtClean="0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539750" y="1484313"/>
            <a:ext cx="8353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ja-JP" altLang="en-US" smtClean="0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539750" y="4005263"/>
            <a:ext cx="8353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38978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6A10-EA01-4F45-90C8-7B4330AE430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027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2143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2143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2AE23-C57A-43D9-A956-E35D19B91E0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024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9C74-D01C-4BF4-9B1D-0B87F94C66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557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A04D3-7B15-4C5C-9772-FF7213AB604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87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554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554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7A1C0-261D-44E1-9610-9A781B9E68B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687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E889-B3FB-4D0C-B249-7C9F77A730C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369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406B-872D-4545-A232-922133BC710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614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9017-E794-485B-985D-07E1D98504D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043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4166-E2AB-452F-9310-8544A5F5FA5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667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C437E-337C-42AD-A259-72723DDEAEA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289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39150" y="6442075"/>
            <a:ext cx="5334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491C8D-C85C-4368-ABB7-5CECDA75468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063" y="6523038"/>
            <a:ext cx="592931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66"/>
          </a:solidFill>
          <a:latin typeface="Tahoma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66"/>
          </a:solidFill>
          <a:latin typeface="Tahoma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66"/>
          </a:solidFill>
          <a:latin typeface="Tahoma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66"/>
          </a:solidFill>
          <a:latin typeface="Tahoma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rgbClr val="000066"/>
          </a:solidFill>
          <a:latin typeface="Tahoma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rgbClr val="000066"/>
          </a:solidFill>
          <a:latin typeface="Tahoma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rgbClr val="000066"/>
          </a:solidFill>
          <a:latin typeface="Tahoma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rgbClr val="000066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pPr eaLnBrk="1" hangingPunct="1"/>
            <a:r>
              <a:rPr lang="en-US" altLang="ja-JP" dirty="0" smtClean="0"/>
              <a:t>Glossary for Nodes &amp; Images</a:t>
            </a:r>
            <a:br>
              <a:rPr lang="en-US" altLang="ja-JP" dirty="0" smtClean="0"/>
            </a:br>
            <a:r>
              <a:rPr lang="ja-JP" altLang="en-US" dirty="0" smtClean="0"/>
              <a:t>提案フェーズ</a:t>
            </a:r>
            <a:endParaRPr lang="en-US" altLang="ja-JP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62025" y="3933825"/>
            <a:ext cx="7505700" cy="2057400"/>
          </a:xfrm>
          <a:noFill/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ja-JP" sz="2400" dirty="0" smtClean="0"/>
              <a:t>2017/1/12</a:t>
            </a:r>
            <a:endParaRPr lang="en-US" altLang="ja-JP" sz="2400" dirty="0" smtClean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ja-JP" altLang="en-US" sz="2400" dirty="0" smtClean="0"/>
              <a:t>岩下英俊</a:t>
            </a:r>
            <a:endParaRPr lang="en-US" altLang="ja-JP" sz="2400" dirty="0" smtClean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ja-JP" altLang="en-US" sz="2400" dirty="0" smtClean="0"/>
              <a:t>理研</a:t>
            </a:r>
            <a:r>
              <a:rPr lang="en-US" altLang="ja-JP" sz="2400" dirty="0" smtClean="0"/>
              <a:t>AICS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allocation</a:t>
            </a:r>
            <a:r>
              <a:rPr kumimoji="1" lang="en-US" altLang="ja-JP" dirty="0" smtClean="0">
                <a:sym typeface="Wingdings" panose="05000000000000000000" pitchFamily="2" charset="2"/>
              </a:rPr>
              <a:t> image set (new)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66776"/>
            <a:ext cx="9144000" cy="660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旧</a:t>
            </a:r>
            <a:endParaRPr kumimoji="1" lang="en-US" altLang="ja-JP" dirty="0" smtClean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0" y="1665699"/>
            <a:ext cx="9144000" cy="4857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新</a:t>
            </a:r>
            <a:endParaRPr lang="en-US" altLang="ja-JP" dirty="0" smtClean="0"/>
          </a:p>
          <a:p>
            <a:r>
              <a:rPr lang="en-US" altLang="ja-JP" dirty="0" smtClean="0"/>
              <a:t>allocation </a:t>
            </a:r>
            <a:r>
              <a:rPr lang="en-US" altLang="ja-JP" dirty="0"/>
              <a:t>image </a:t>
            </a:r>
            <a:r>
              <a:rPr lang="en-US" altLang="ja-JP" dirty="0" smtClean="0"/>
              <a:t>set</a:t>
            </a:r>
            <a:endParaRPr lang="en-US" altLang="ja-JP" dirty="0"/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/>
              <a:t>image set that the coarray data object is allocated on.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allocation image set for a non-allocatable [F] or a static [C] </a:t>
            </a:r>
            <a:r>
              <a:rPr lang="en-US" altLang="ja-JP" dirty="0" smtClean="0"/>
              <a:t>coarray </a:t>
            </a:r>
            <a:r>
              <a:rPr lang="en-US" altLang="ja-JP" dirty="0"/>
              <a:t>variable is the entire image </a:t>
            </a:r>
            <a:r>
              <a:rPr lang="en-US" altLang="ja-JP" dirty="0" smtClean="0"/>
              <a:t>set. Otherwise</a:t>
            </a:r>
            <a:r>
              <a:rPr lang="en-US" altLang="ja-JP" dirty="0"/>
              <a:t>, </a:t>
            </a:r>
            <a:r>
              <a:rPr lang="en-US" altLang="ja-JP" dirty="0" smtClean="0"/>
              <a:t>the </a:t>
            </a:r>
            <a:r>
              <a:rPr lang="en-US" altLang="ja-JP" dirty="0"/>
              <a:t>allocation image set for an allocatable [F] or an auto [C] </a:t>
            </a:r>
            <a:r>
              <a:rPr lang="en-US" altLang="ja-JP" dirty="0" smtClean="0"/>
              <a:t>coarray </a:t>
            </a:r>
            <a:r>
              <a:rPr lang="en-US" altLang="ja-JP" dirty="0"/>
              <a:t>variable is the executing image set where it is </a:t>
            </a:r>
            <a:r>
              <a:rPr lang="en-US" altLang="ja-JP" dirty="0" smtClean="0"/>
              <a:t>allocated unless </a:t>
            </a:r>
            <a:r>
              <a:rPr lang="en-US" altLang="ja-JP" dirty="0"/>
              <a:t>it is specified by the {\</a:t>
            </a:r>
            <a:r>
              <a:rPr lang="en-US" altLang="ja-JP" dirty="0" err="1"/>
              <a:t>tt</a:t>
            </a:r>
            <a:r>
              <a:rPr lang="en-US" altLang="ja-JP" dirty="0"/>
              <a:t> COARRAY} directive.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179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とりあえずここまで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71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primary nodes p(N)=** </a:t>
            </a:r>
            <a:r>
              <a:rPr kumimoji="1" lang="ja-JP" altLang="en-US" dirty="0" smtClean="0"/>
              <a:t>の廃止に伴う変更</a:t>
            </a:r>
            <a:endParaRPr lang="en-US" altLang="ja-JP" dirty="0"/>
          </a:p>
          <a:p>
            <a:r>
              <a:rPr kumimoji="1" lang="en-US" altLang="ja-JP" dirty="0" smtClean="0"/>
              <a:t>2.8 Glossary</a:t>
            </a:r>
          </a:p>
          <a:p>
            <a:pPr lvl="1"/>
            <a:r>
              <a:rPr lang="en-US" altLang="ja-JP" dirty="0" smtClean="0"/>
              <a:t>2.8.2 Node Terminology</a:t>
            </a:r>
          </a:p>
          <a:p>
            <a:pPr lvl="2"/>
            <a:r>
              <a:rPr lang="en-US" altLang="ja-JP" dirty="0" smtClean="0"/>
              <a:t>entire node set, primary node set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entire node set</a:t>
            </a:r>
            <a:r>
              <a:rPr lang="ja-JP" altLang="en-US" dirty="0" smtClean="0"/>
              <a:t>に統合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non-primary node array</a:t>
            </a:r>
            <a:r>
              <a:rPr kumimoji="1" lang="ja-JP" altLang="en-US" dirty="0" smtClean="0"/>
              <a:t>を削除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primary node array</a:t>
            </a:r>
            <a:r>
              <a:rPr lang="ja-JP" altLang="en-US" dirty="0" smtClean="0"/>
              <a:t>を</a:t>
            </a:r>
            <a:r>
              <a:rPr lang="en-US" altLang="ja-JP" dirty="0" smtClean="0"/>
              <a:t>entire node array</a:t>
            </a:r>
            <a:r>
              <a:rPr lang="ja-JP" altLang="en-US" dirty="0" smtClean="0"/>
              <a:t>に変更し修正、など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2.8.6 Local-view Terminology</a:t>
            </a:r>
            <a:r>
              <a:rPr kumimoji="1" lang="ja-JP" altLang="en-US" dirty="0" smtClean="0"/>
              <a:t>は再構成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image, image set</a:t>
            </a:r>
          </a:p>
          <a:p>
            <a:pPr lvl="2"/>
            <a:r>
              <a:rPr lang="en-US" altLang="ja-JP" dirty="0" smtClean="0"/>
              <a:t>image index</a:t>
            </a:r>
          </a:p>
          <a:p>
            <a:pPr lvl="2"/>
            <a:r>
              <a:rPr lang="en-US" altLang="ja-JP" dirty="0" smtClean="0"/>
              <a:t>entire image set, </a:t>
            </a:r>
            <a:r>
              <a:rPr kumimoji="1" lang="en-US" altLang="ja-JP" dirty="0" smtClean="0"/>
              <a:t>executing image set, allocation image set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78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entire node set, primary node set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66776"/>
            <a:ext cx="9144000" cy="3081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旧</a:t>
            </a:r>
            <a:endParaRPr kumimoji="1" lang="en-US" altLang="ja-JP" dirty="0" smtClean="0"/>
          </a:p>
          <a:p>
            <a:r>
              <a:rPr kumimoji="1" lang="en-US" altLang="ja-JP" dirty="0" smtClean="0"/>
              <a:t>entire node set</a:t>
            </a:r>
          </a:p>
          <a:p>
            <a:pPr lvl="1"/>
            <a:r>
              <a:rPr lang="en-US" altLang="ja-JP" dirty="0">
                <a:solidFill>
                  <a:srgbClr val="C00000"/>
                </a:solidFill>
              </a:rPr>
              <a:t>A node set that contains all of the nodes participating in </a:t>
            </a:r>
            <a:r>
              <a:rPr lang="en-US" altLang="ja-JP" dirty="0" smtClean="0">
                <a:solidFill>
                  <a:srgbClr val="C00000"/>
                </a:solidFill>
              </a:rPr>
              <a:t>the </a:t>
            </a:r>
            <a:r>
              <a:rPr lang="en-US" altLang="ja-JP" dirty="0">
                <a:solidFill>
                  <a:srgbClr val="C00000"/>
                </a:solidFill>
              </a:rPr>
              <a:t>execution of an {\XMP} program</a:t>
            </a:r>
            <a:r>
              <a:rPr lang="en-US" altLang="ja-JP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altLang="ja-JP" dirty="0"/>
              <a:t>primary node </a:t>
            </a:r>
            <a:r>
              <a:rPr lang="en-US" altLang="ja-JP" dirty="0" smtClean="0"/>
              <a:t>set</a:t>
            </a:r>
          </a:p>
          <a:p>
            <a:pPr lvl="1"/>
            <a:r>
              <a:rPr lang="en-US" altLang="ja-JP" dirty="0"/>
              <a:t>An entire node set that is specified explicitly or implicitly, and </a:t>
            </a:r>
            <a:r>
              <a:rPr lang="en-US" altLang="ja-JP" dirty="0" smtClean="0">
                <a:solidFill>
                  <a:srgbClr val="3366FF"/>
                </a:solidFill>
              </a:rPr>
              <a:t>is </a:t>
            </a:r>
            <a:r>
              <a:rPr lang="en-US" altLang="ja-JP" dirty="0">
                <a:solidFill>
                  <a:srgbClr val="3366FF"/>
                </a:solidFill>
              </a:rPr>
              <a:t>the current executing node set at the beginning of the </a:t>
            </a:r>
            <a:r>
              <a:rPr lang="en-US" altLang="ja-JP" dirty="0" smtClean="0">
                <a:solidFill>
                  <a:srgbClr val="3366FF"/>
                </a:solidFill>
              </a:rPr>
              <a:t>program </a:t>
            </a:r>
            <a:r>
              <a:rPr lang="en-US" altLang="ja-JP" dirty="0">
                <a:solidFill>
                  <a:srgbClr val="3366FF"/>
                </a:solidFill>
              </a:rPr>
              <a:t>execution.</a:t>
            </a:r>
            <a:endParaRPr kumimoji="1" lang="ja-JP" altLang="en-US" dirty="0">
              <a:solidFill>
                <a:srgbClr val="3366FF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0" y="4086168"/>
            <a:ext cx="9144000" cy="21640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新</a:t>
            </a:r>
            <a:endParaRPr kumimoji="1" lang="en-US" altLang="ja-JP" dirty="0" smtClean="0"/>
          </a:p>
          <a:p>
            <a:r>
              <a:rPr lang="en-US" altLang="ja-JP" dirty="0" smtClean="0"/>
              <a:t>entire </a:t>
            </a:r>
            <a:r>
              <a:rPr lang="en-US" altLang="ja-JP" dirty="0"/>
              <a:t>node </a:t>
            </a:r>
            <a:r>
              <a:rPr lang="en-US" altLang="ja-JP" dirty="0" smtClean="0"/>
              <a:t>set</a:t>
            </a:r>
          </a:p>
          <a:p>
            <a:pPr lvl="1"/>
            <a:r>
              <a:rPr lang="en-US" altLang="ja-JP" dirty="0">
                <a:solidFill>
                  <a:srgbClr val="C00000"/>
                </a:solidFill>
              </a:rPr>
              <a:t>A node set that contains all of the nodes participating in </a:t>
            </a:r>
            <a:r>
              <a:rPr lang="en-US" altLang="ja-JP" dirty="0" smtClean="0">
                <a:solidFill>
                  <a:srgbClr val="C00000"/>
                </a:solidFill>
              </a:rPr>
              <a:t>the </a:t>
            </a:r>
            <a:r>
              <a:rPr lang="en-US" altLang="ja-JP" dirty="0">
                <a:solidFill>
                  <a:srgbClr val="C00000"/>
                </a:solidFill>
              </a:rPr>
              <a:t>execution of an {\XMP} program</a:t>
            </a:r>
            <a:r>
              <a:rPr lang="en-US" altLang="ja-JP" dirty="0" smtClean="0">
                <a:solidFill>
                  <a:srgbClr val="C00000"/>
                </a:solidFill>
              </a:rPr>
              <a:t>.</a:t>
            </a:r>
            <a:r>
              <a:rPr lang="en-US" altLang="ja-JP" dirty="0" smtClean="0"/>
              <a:t>  </a:t>
            </a:r>
            <a:r>
              <a:rPr lang="en-US" altLang="ja-JP" dirty="0" smtClean="0">
                <a:solidFill>
                  <a:srgbClr val="3366FF"/>
                </a:solidFill>
              </a:rPr>
              <a:t>It </a:t>
            </a:r>
            <a:r>
              <a:rPr lang="en-US" altLang="ja-JP" dirty="0">
                <a:solidFill>
                  <a:srgbClr val="3366FF"/>
                </a:solidFill>
              </a:rPr>
              <a:t>is the current executing node set specified explicitly </a:t>
            </a:r>
            <a:r>
              <a:rPr lang="en-US" altLang="ja-JP" dirty="0" smtClean="0">
                <a:solidFill>
                  <a:srgbClr val="3366FF"/>
                </a:solidFill>
              </a:rPr>
              <a:t>or </a:t>
            </a:r>
            <a:r>
              <a:rPr lang="en-US" altLang="ja-JP" dirty="0">
                <a:solidFill>
                  <a:srgbClr val="3366FF"/>
                </a:solidFill>
              </a:rPr>
              <a:t>implicitly at the beginning of the program execution.</a:t>
            </a:r>
            <a:endParaRPr kumimoji="1" lang="ja-JP" altLang="en-US" dirty="0">
              <a:solidFill>
                <a:srgbClr val="3366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XMP</a:t>
            </a:r>
            <a:r>
              <a:rPr lang="ja-JP" altLang="en-US" dirty="0" smtClean="0"/>
              <a:t>規格部会 </a:t>
            </a:r>
            <a:r>
              <a:rPr lang="en-US" altLang="ja-JP" dirty="0" smtClean="0"/>
              <a:t>2017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301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executing node set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66776"/>
            <a:ext cx="9144000" cy="24358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旧</a:t>
            </a:r>
            <a:endParaRPr kumimoji="1" lang="en-US" altLang="ja-JP" dirty="0" smtClean="0"/>
          </a:p>
          <a:p>
            <a:r>
              <a:rPr lang="en-US" altLang="ja-JP" dirty="0"/>
              <a:t>executing node </a:t>
            </a:r>
            <a:r>
              <a:rPr lang="en-US" altLang="ja-JP" dirty="0" smtClean="0"/>
              <a:t>set</a:t>
            </a:r>
          </a:p>
          <a:p>
            <a:pPr lvl="1"/>
            <a:r>
              <a:rPr lang="en-US" altLang="ja-JP" sz="1700" dirty="0" smtClean="0"/>
              <a:t>A </a:t>
            </a:r>
            <a:r>
              <a:rPr lang="en-US" altLang="ja-JP" sz="1700" dirty="0"/>
              <a:t>node set that contains all of the nodes participating in </a:t>
            </a:r>
            <a:r>
              <a:rPr lang="en-US" altLang="ja-JP" sz="1700" dirty="0" smtClean="0"/>
              <a:t>the </a:t>
            </a:r>
            <a:r>
              <a:rPr lang="en-US" altLang="ja-JP" sz="1700" dirty="0"/>
              <a:t>execution of a procedure, a statement, a construct, etc. of </a:t>
            </a:r>
            <a:r>
              <a:rPr lang="en-US" altLang="ja-JP" sz="1700" dirty="0" smtClean="0"/>
              <a:t>an </a:t>
            </a:r>
            <a:r>
              <a:rPr lang="en-US" altLang="ja-JP" sz="1700" dirty="0"/>
              <a:t>{\XMP} program is called its executing node set</a:t>
            </a:r>
            <a:r>
              <a:rPr lang="en-US" altLang="ja-JP" sz="1700" dirty="0" smtClean="0"/>
              <a:t>.</a:t>
            </a:r>
            <a:endParaRPr lang="en-US" altLang="ja-JP" sz="1700" dirty="0"/>
          </a:p>
          <a:p>
            <a:pPr lvl="1"/>
            <a:r>
              <a:rPr lang="en-US" altLang="ja-JP" sz="1700" dirty="0" smtClean="0"/>
              <a:t>This </a:t>
            </a:r>
            <a:r>
              <a:rPr lang="en-US" altLang="ja-JP" sz="1700" dirty="0"/>
              <a:t>term is used in this document to represent the {\it </a:t>
            </a:r>
            <a:r>
              <a:rPr lang="en-US" altLang="ja-JP" sz="1700" dirty="0" smtClean="0"/>
              <a:t>current </a:t>
            </a:r>
            <a:r>
              <a:rPr lang="en-US" altLang="ja-JP" sz="1700" dirty="0"/>
              <a:t>executing node set} unless it is </a:t>
            </a:r>
            <a:r>
              <a:rPr lang="en-US" altLang="ja-JP" sz="1700" dirty="0" smtClean="0"/>
              <a:t>ambiguous.</a:t>
            </a:r>
          </a:p>
          <a:p>
            <a:pPr lvl="1"/>
            <a:r>
              <a:rPr lang="en-US" altLang="ja-JP" dirty="0" smtClean="0"/>
              <a:t>Note </a:t>
            </a:r>
            <a:r>
              <a:rPr lang="en-US" altLang="ja-JP" dirty="0"/>
              <a:t>that the executing node set of the main routine is </a:t>
            </a:r>
            <a:r>
              <a:rPr lang="en-US" altLang="ja-JP" dirty="0" smtClean="0"/>
              <a:t>the </a:t>
            </a:r>
            <a:r>
              <a:rPr lang="en-US" altLang="ja-JP" dirty="0"/>
              <a:t>primary node set.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0" y="3603812"/>
            <a:ext cx="9144000" cy="26463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新</a:t>
            </a:r>
            <a:endParaRPr kumimoji="1" lang="en-US" altLang="ja-JP" dirty="0" smtClean="0"/>
          </a:p>
          <a:p>
            <a:r>
              <a:rPr lang="en-US" altLang="ja-JP" dirty="0" smtClean="0"/>
              <a:t>executing node set</a:t>
            </a:r>
          </a:p>
          <a:p>
            <a:pPr lvl="1"/>
            <a:r>
              <a:rPr lang="en-US" altLang="ja-JP" sz="1700" dirty="0"/>
              <a:t>A node set that contains all of the nodes participating in the execution of a procedure, a statement, a construct, etc. of an {\XMP} program is called its executing node set.</a:t>
            </a:r>
          </a:p>
          <a:p>
            <a:pPr lvl="1"/>
            <a:r>
              <a:rPr lang="en-US" altLang="ja-JP" sz="1700" dirty="0"/>
              <a:t>This term is used in this document to represent the {\it current executing node set} unless it is ambiguous.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executing node set at the beginning of the program </a:t>
            </a:r>
            <a:r>
              <a:rPr lang="en-US" altLang="ja-JP" dirty="0" smtClean="0"/>
              <a:t>execution </a:t>
            </a:r>
            <a:r>
              <a:rPr lang="en-US" altLang="ja-JP" dirty="0"/>
              <a:t>is the entire node set.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035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non-primary/primary node array</a:t>
            </a:r>
            <a:br>
              <a:rPr kumimoji="1" lang="en-US" altLang="ja-JP" dirty="0" smtClean="0"/>
            </a:br>
            <a:r>
              <a:rPr kumimoji="1" lang="en-US" altLang="ja-JP" dirty="0" smtClean="0">
                <a:sym typeface="Wingdings" panose="05000000000000000000" pitchFamily="2" charset="2"/>
              </a:rPr>
              <a:t> entire node array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66775"/>
            <a:ext cx="9144000" cy="36299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旧</a:t>
            </a:r>
            <a:endParaRPr kumimoji="1" lang="en-US" altLang="ja-JP" dirty="0" smtClean="0"/>
          </a:p>
          <a:p>
            <a:r>
              <a:rPr lang="en-US" altLang="ja-JP" dirty="0" smtClean="0"/>
              <a:t>non-primary </a:t>
            </a:r>
            <a:r>
              <a:rPr lang="en-US" altLang="ja-JP" dirty="0"/>
              <a:t>node </a:t>
            </a:r>
            <a:r>
              <a:rPr lang="en-US" altLang="ja-JP" dirty="0" smtClean="0"/>
              <a:t>array</a:t>
            </a:r>
            <a:endParaRPr lang="en-US" altLang="ja-JP" dirty="0"/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node array declared without ``={\it node-ref}'', ``=**'', or </a:t>
            </a:r>
            <a:r>
              <a:rPr lang="en-US" altLang="ja-JP" dirty="0" smtClean="0"/>
              <a:t>``=*'‘ in </a:t>
            </a:r>
            <a:r>
              <a:rPr lang="en-US" altLang="ja-JP" dirty="0"/>
              <a:t>a NODES </a:t>
            </a:r>
            <a:r>
              <a:rPr lang="en-US" altLang="ja-JP" dirty="0" smtClean="0"/>
              <a:t>directive. A </a:t>
            </a:r>
            <a:r>
              <a:rPr lang="en-US" altLang="ja-JP" dirty="0"/>
              <a:t>non-primary node array corresponds to all the nodes at the invocation </a:t>
            </a:r>
            <a:r>
              <a:rPr lang="en-US" altLang="ja-JP" dirty="0" smtClean="0"/>
              <a:t>of a </a:t>
            </a:r>
            <a:r>
              <a:rPr lang="en-US" altLang="ja-JP" dirty="0"/>
              <a:t>program, and also corresponds to all the images at the invocation </a:t>
            </a:r>
            <a:r>
              <a:rPr lang="en-US" altLang="ja-JP" dirty="0" smtClean="0"/>
              <a:t>of a </a:t>
            </a:r>
            <a:r>
              <a:rPr lang="en-US" altLang="ja-JP" dirty="0"/>
              <a:t>program</a:t>
            </a:r>
            <a:r>
              <a:rPr lang="en-US" altLang="ja-JP" dirty="0" smtClean="0"/>
              <a:t>.</a:t>
            </a:r>
          </a:p>
          <a:p>
            <a:r>
              <a:rPr lang="en-US" altLang="ja-JP" dirty="0"/>
              <a:t>primary node </a:t>
            </a:r>
            <a:r>
              <a:rPr lang="en-US" altLang="ja-JP" dirty="0" smtClean="0"/>
              <a:t>array</a:t>
            </a:r>
            <a:endParaRPr lang="en-US" altLang="ja-JP" dirty="0"/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node array declared with the </a:t>
            </a:r>
            <a:r>
              <a:rPr lang="en-US" altLang="ja-JP" dirty="0" err="1"/>
              <a:t>rhs</a:t>
            </a:r>
            <a:r>
              <a:rPr lang="en-US" altLang="ja-JP" dirty="0"/>
              <a:t> of a node reference by ``{\</a:t>
            </a:r>
            <a:r>
              <a:rPr lang="en-US" altLang="ja-JP" dirty="0" err="1"/>
              <a:t>tt</a:t>
            </a:r>
            <a:r>
              <a:rPr lang="en-US" altLang="ja-JP" dirty="0"/>
              <a:t> </a:t>
            </a:r>
            <a:r>
              <a:rPr lang="en-US" altLang="ja-JP" dirty="0" smtClean="0"/>
              <a:t>**}'' </a:t>
            </a:r>
            <a:r>
              <a:rPr lang="en-US" altLang="ja-JP" dirty="0"/>
              <a:t>representing the primary node set</a:t>
            </a:r>
            <a:r>
              <a:rPr lang="en-US" altLang="ja-JP" dirty="0" smtClean="0"/>
              <a:t>. </a:t>
            </a:r>
            <a:r>
              <a:rPr lang="en-US" altLang="ja-JP" dirty="0"/>
              <a:t>A primary node array corresponds to all the nodes at the invocation </a:t>
            </a:r>
            <a:r>
              <a:rPr lang="en-US" altLang="ja-JP" dirty="0" smtClean="0"/>
              <a:t>of </a:t>
            </a:r>
            <a:r>
              <a:rPr lang="en-US" altLang="ja-JP" dirty="0"/>
              <a:t>a program, and also corresponds to all the images at the invocation </a:t>
            </a:r>
            <a:r>
              <a:rPr lang="en-US" altLang="ja-JP" dirty="0" smtClean="0"/>
              <a:t>of </a:t>
            </a:r>
            <a:r>
              <a:rPr lang="en-US" altLang="ja-JP" dirty="0"/>
              <a:t>a program.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0" y="4496695"/>
            <a:ext cx="9144000" cy="1753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新</a:t>
            </a:r>
            <a:endParaRPr lang="en-US" altLang="ja-JP" dirty="0" smtClean="0"/>
          </a:p>
          <a:p>
            <a:r>
              <a:rPr lang="en-US" altLang="ja-JP" dirty="0"/>
              <a:t>entire node </a:t>
            </a:r>
            <a:r>
              <a:rPr lang="en-US" altLang="ja-JP" dirty="0" smtClean="0"/>
              <a:t>array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A </a:t>
            </a:r>
            <a:r>
              <a:rPr lang="en-US" altLang="ja-JP" dirty="0">
                <a:solidFill>
                  <a:srgbClr val="FF0000"/>
                </a:solidFill>
              </a:rPr>
              <a:t>node array corresponding to the entire node </a:t>
            </a:r>
            <a:r>
              <a:rPr lang="en-US" altLang="ja-JP" dirty="0" smtClean="0">
                <a:solidFill>
                  <a:srgbClr val="FF0000"/>
                </a:solidFill>
              </a:rPr>
              <a:t>set. </a:t>
            </a:r>
            <a:r>
              <a:rPr lang="en-US" altLang="ja-JP" dirty="0" smtClean="0"/>
              <a:t>An </a:t>
            </a:r>
            <a:r>
              <a:rPr lang="en-US" altLang="ja-JP" dirty="0"/>
              <a:t>entire node array can be declared by a NODES </a:t>
            </a:r>
            <a:r>
              <a:rPr lang="en-US" altLang="ja-JP" dirty="0" smtClean="0"/>
              <a:t>directive without </a:t>
            </a:r>
            <a:r>
              <a:rPr lang="en-US" altLang="ja-JP" dirty="0"/>
              <a:t>``={\it node-ref}''.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21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executing node array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66775"/>
            <a:ext cx="9144000" cy="2898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旧</a:t>
            </a:r>
            <a:endParaRPr kumimoji="1" lang="en-US" altLang="ja-JP" dirty="0" smtClean="0"/>
          </a:p>
          <a:p>
            <a:r>
              <a:rPr lang="en-US" altLang="ja-JP" dirty="0"/>
              <a:t>executing node </a:t>
            </a:r>
            <a:r>
              <a:rPr lang="en-US" altLang="ja-JP" dirty="0" smtClean="0"/>
              <a:t>array</a:t>
            </a:r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node array declared with the </a:t>
            </a:r>
            <a:r>
              <a:rPr lang="en-US" altLang="ja-JP" dirty="0" err="1"/>
              <a:t>rhs</a:t>
            </a:r>
            <a:r>
              <a:rPr lang="en-US" altLang="ja-JP" dirty="0"/>
              <a:t> of a node reference by ``{\</a:t>
            </a:r>
            <a:r>
              <a:rPr lang="en-US" altLang="ja-JP" dirty="0" err="1"/>
              <a:t>tt</a:t>
            </a:r>
            <a:r>
              <a:rPr lang="en-US" altLang="ja-JP" dirty="0"/>
              <a:t> </a:t>
            </a:r>
            <a:r>
              <a:rPr lang="en-US" altLang="ja-JP" dirty="0" smtClean="0"/>
              <a:t>*}'' </a:t>
            </a:r>
            <a:r>
              <a:rPr lang="en-US" altLang="ja-JP" dirty="0"/>
              <a:t>representing the executing node set</a:t>
            </a:r>
            <a:r>
              <a:rPr lang="en-US" altLang="ja-JP" dirty="0" smtClean="0"/>
              <a:t>. </a:t>
            </a:r>
            <a:r>
              <a:rPr lang="en-US" altLang="ja-JP" dirty="0"/>
              <a:t>An executing node array corresponds to the executing node set, and </a:t>
            </a:r>
            <a:r>
              <a:rPr lang="en-US" altLang="ja-JP" dirty="0" smtClean="0"/>
              <a:t>also </a:t>
            </a:r>
            <a:r>
              <a:rPr lang="en-US" altLang="ja-JP" dirty="0"/>
              <a:t>corresponds to the current set of images at the evaluation of </a:t>
            </a:r>
            <a:r>
              <a:rPr lang="en-US" altLang="ja-JP" dirty="0" smtClean="0"/>
              <a:t>the </a:t>
            </a:r>
            <a:r>
              <a:rPr lang="en-US" altLang="ja-JP" dirty="0"/>
              <a:t>declaration of the node array.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0" y="3679115"/>
            <a:ext cx="9144000" cy="25710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新</a:t>
            </a:r>
            <a:endParaRPr lang="en-US" altLang="ja-JP" dirty="0" smtClean="0"/>
          </a:p>
          <a:p>
            <a:r>
              <a:rPr lang="en-US" altLang="ja-JP" dirty="0" smtClean="0"/>
              <a:t>executing </a:t>
            </a:r>
            <a:r>
              <a:rPr lang="en-US" altLang="ja-JP" dirty="0"/>
              <a:t>node </a:t>
            </a:r>
            <a:r>
              <a:rPr lang="en-US" altLang="ja-JP" dirty="0" smtClean="0"/>
              <a:t>array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A </a:t>
            </a:r>
            <a:r>
              <a:rPr lang="en-US" altLang="ja-JP" dirty="0">
                <a:solidFill>
                  <a:srgbClr val="FF0000"/>
                </a:solidFill>
              </a:rPr>
              <a:t>node array corresponding to the executing node set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r>
              <a:rPr lang="en-US" altLang="ja-JP" dirty="0" smtClean="0"/>
              <a:t> </a:t>
            </a:r>
            <a:r>
              <a:rPr lang="en-US" altLang="ja-JP" dirty="0"/>
              <a:t>An executing node array corresponding to the </a:t>
            </a:r>
            <a:r>
              <a:rPr lang="en-US" altLang="ja-JP" dirty="0" smtClean="0"/>
              <a:t>procedure </a:t>
            </a:r>
            <a:r>
              <a:rPr lang="en-US" altLang="ja-JP" dirty="0"/>
              <a:t>can be declared by a NODES directive with the node reference ``{\</a:t>
            </a:r>
            <a:r>
              <a:rPr lang="en-US" altLang="ja-JP" dirty="0" err="1"/>
              <a:t>tt</a:t>
            </a:r>
            <a:r>
              <a:rPr lang="en-US" altLang="ja-JP" dirty="0"/>
              <a:t> *}''.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59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image, image set, image index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66775"/>
            <a:ext cx="9144000" cy="31458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旧</a:t>
            </a:r>
            <a:endParaRPr kumimoji="1" lang="en-US" altLang="ja-JP" dirty="0" smtClean="0"/>
          </a:p>
          <a:p>
            <a:r>
              <a:rPr lang="en-US" altLang="ja-JP" dirty="0" smtClean="0"/>
              <a:t>image</a:t>
            </a:r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/>
              <a:t>instance of an XcalableMP </a:t>
            </a:r>
            <a:r>
              <a:rPr lang="en-US" altLang="ja-JP" dirty="0" smtClean="0"/>
              <a:t>program. Each </a:t>
            </a:r>
            <a:r>
              <a:rPr lang="en-US" altLang="ja-JP" dirty="0"/>
              <a:t>image uniquely corresponds to a </a:t>
            </a:r>
            <a:r>
              <a:rPr lang="en-US" altLang="ja-JP" dirty="0" smtClean="0"/>
              <a:t>node.</a:t>
            </a:r>
          </a:p>
          <a:p>
            <a:r>
              <a:rPr lang="en-US" altLang="ja-JP" dirty="0" smtClean="0"/>
              <a:t>image index</a:t>
            </a:r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/>
              <a:t>integer value identifying an image in a set of images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lvl="1"/>
            <a:r>
              <a:rPr lang="en-US" altLang="ja-JP" dirty="0">
                <a:solidFill>
                  <a:srgbClr val="C00000"/>
                </a:solidFill>
              </a:rPr>
              <a:t>In {\XMPC}, the lower </a:t>
            </a:r>
            <a:r>
              <a:rPr lang="en-US" altLang="ja-JP" dirty="0" err="1">
                <a:solidFill>
                  <a:srgbClr val="C00000"/>
                </a:solidFill>
              </a:rPr>
              <a:t>cobound</a:t>
            </a:r>
            <a:r>
              <a:rPr lang="en-US" altLang="ja-JP" dirty="0">
                <a:solidFill>
                  <a:srgbClr val="C00000"/>
                </a:solidFill>
              </a:rPr>
              <a:t> in each axis is one by default </a:t>
            </a:r>
            <a:r>
              <a:rPr lang="en-US" altLang="ja-JP" dirty="0" smtClean="0">
                <a:solidFill>
                  <a:srgbClr val="C00000"/>
                </a:solidFill>
              </a:rPr>
              <a:t>and taking </a:t>
            </a:r>
            <a:r>
              <a:rPr lang="en-US" altLang="ja-JP" dirty="0">
                <a:solidFill>
                  <a:srgbClr val="C00000"/>
                </a:solidFill>
              </a:rPr>
              <a:t>account of the </a:t>
            </a:r>
            <a:r>
              <a:rPr lang="en-US" altLang="ja-JP" dirty="0" err="1" smtClean="0">
                <a:solidFill>
                  <a:srgbClr val="C00000"/>
                </a:solidFill>
              </a:rPr>
              <a:t>cobound</a:t>
            </a:r>
            <a:r>
              <a:rPr lang="en-US" altLang="ja-JP" dirty="0" smtClean="0">
                <a:solidFill>
                  <a:srgbClr val="C00000"/>
                </a:solidFill>
              </a:rPr>
              <a:t>, the </a:t>
            </a:r>
            <a:r>
              <a:rPr lang="en-US" altLang="ja-JP" dirty="0" err="1">
                <a:solidFill>
                  <a:srgbClr val="C00000"/>
                </a:solidFill>
              </a:rPr>
              <a:t>cosubscript</a:t>
            </a:r>
            <a:r>
              <a:rPr lang="en-US" altLang="ja-JP" dirty="0">
                <a:solidFill>
                  <a:srgbClr val="C00000"/>
                </a:solidFill>
              </a:rPr>
              <a:t> list in an image selector determines </a:t>
            </a:r>
            <a:r>
              <a:rPr lang="en-US" altLang="ja-JP" dirty="0" smtClean="0">
                <a:solidFill>
                  <a:srgbClr val="C00000"/>
                </a:solidFill>
              </a:rPr>
              <a:t>the image </a:t>
            </a:r>
            <a:r>
              <a:rPr lang="en-US" altLang="ja-JP" dirty="0">
                <a:solidFill>
                  <a:srgbClr val="C00000"/>
                </a:solidFill>
              </a:rPr>
              <a:t>index in the same way that a subscript list in an array </a:t>
            </a:r>
            <a:r>
              <a:rPr lang="en-US" altLang="ja-JP" dirty="0" smtClean="0">
                <a:solidFill>
                  <a:srgbClr val="C00000"/>
                </a:solidFill>
              </a:rPr>
              <a:t>element determines </a:t>
            </a:r>
            <a:r>
              <a:rPr lang="en-US" altLang="ja-JP" dirty="0">
                <a:solidFill>
                  <a:srgbClr val="C00000"/>
                </a:solidFill>
              </a:rPr>
              <a:t>the subscript order value in Fortran, taking account of the bounds.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0" y="3872752"/>
            <a:ext cx="9144000" cy="26502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新</a:t>
            </a:r>
            <a:endParaRPr lang="en-US" altLang="ja-JP" dirty="0" smtClean="0"/>
          </a:p>
          <a:p>
            <a:r>
              <a:rPr lang="en-US" altLang="ja-JP" dirty="0" smtClean="0"/>
              <a:t>image</a:t>
            </a:r>
            <a:endParaRPr lang="en-US" altLang="ja-JP" dirty="0"/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/>
              <a:t>instance of an XcalableMP program corresponding to a node respectively.</a:t>
            </a:r>
          </a:p>
          <a:p>
            <a:r>
              <a:rPr lang="en-US" altLang="ja-JP" dirty="0" smtClean="0"/>
              <a:t>image set</a:t>
            </a:r>
            <a:endParaRPr lang="en-US" altLang="ja-JP" dirty="0"/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totally ordered set of images.</a:t>
            </a:r>
          </a:p>
          <a:p>
            <a:r>
              <a:rPr lang="en-US" altLang="ja-JP" dirty="0" smtClean="0"/>
              <a:t>image index</a:t>
            </a:r>
            <a:endParaRPr lang="en-US" altLang="ja-JP" dirty="0"/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/>
              <a:t>integer value that </a:t>
            </a:r>
            <a:r>
              <a:rPr lang="en-US" altLang="ja-JP" dirty="0" smtClean="0"/>
              <a:t>identifies </a:t>
            </a:r>
            <a:r>
              <a:rPr lang="en-US" altLang="ja-JP" dirty="0"/>
              <a:t>an image in an image </a:t>
            </a:r>
            <a:r>
              <a:rPr lang="en-US" altLang="ja-JP" dirty="0" smtClean="0"/>
              <a:t>set, whose </a:t>
            </a:r>
            <a:r>
              <a:rPr lang="en-US" altLang="ja-JP" dirty="0"/>
              <a:t>range is one to the size of the image set.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152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image, image set, image index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66775"/>
            <a:ext cx="9144000" cy="31458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旧</a:t>
            </a:r>
            <a:endParaRPr kumimoji="1" lang="en-US" altLang="ja-JP" dirty="0" smtClean="0"/>
          </a:p>
          <a:p>
            <a:r>
              <a:rPr lang="en-US" altLang="ja-JP" dirty="0" smtClean="0"/>
              <a:t>image</a:t>
            </a:r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/>
              <a:t>instance of an XcalableMP </a:t>
            </a:r>
            <a:r>
              <a:rPr lang="en-US" altLang="ja-JP" dirty="0" smtClean="0"/>
              <a:t>program. Each </a:t>
            </a:r>
            <a:r>
              <a:rPr lang="en-US" altLang="ja-JP" dirty="0"/>
              <a:t>image uniquely corresponds to a </a:t>
            </a:r>
            <a:r>
              <a:rPr lang="en-US" altLang="ja-JP" dirty="0" smtClean="0"/>
              <a:t>node.</a:t>
            </a:r>
          </a:p>
          <a:p>
            <a:r>
              <a:rPr lang="en-US" altLang="ja-JP" dirty="0" smtClean="0"/>
              <a:t>image index</a:t>
            </a:r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/>
              <a:t>integer value identifying an image in a set of images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lvl="1"/>
            <a:r>
              <a:rPr lang="en-US" altLang="ja-JP" dirty="0">
                <a:solidFill>
                  <a:srgbClr val="C00000"/>
                </a:solidFill>
              </a:rPr>
              <a:t>In {\XMPC}, the lower </a:t>
            </a:r>
            <a:r>
              <a:rPr lang="en-US" altLang="ja-JP" dirty="0" err="1">
                <a:solidFill>
                  <a:srgbClr val="C00000"/>
                </a:solidFill>
              </a:rPr>
              <a:t>cobound</a:t>
            </a:r>
            <a:r>
              <a:rPr lang="en-US" altLang="ja-JP" dirty="0">
                <a:solidFill>
                  <a:srgbClr val="C00000"/>
                </a:solidFill>
              </a:rPr>
              <a:t> in each axis is one by default </a:t>
            </a:r>
            <a:r>
              <a:rPr lang="en-US" altLang="ja-JP" dirty="0" smtClean="0">
                <a:solidFill>
                  <a:srgbClr val="C00000"/>
                </a:solidFill>
              </a:rPr>
              <a:t>and taking </a:t>
            </a:r>
            <a:r>
              <a:rPr lang="en-US" altLang="ja-JP" dirty="0">
                <a:solidFill>
                  <a:srgbClr val="C00000"/>
                </a:solidFill>
              </a:rPr>
              <a:t>account of the </a:t>
            </a:r>
            <a:r>
              <a:rPr lang="en-US" altLang="ja-JP" dirty="0" err="1" smtClean="0">
                <a:solidFill>
                  <a:srgbClr val="C00000"/>
                </a:solidFill>
              </a:rPr>
              <a:t>cobound</a:t>
            </a:r>
            <a:r>
              <a:rPr lang="en-US" altLang="ja-JP" dirty="0" smtClean="0">
                <a:solidFill>
                  <a:srgbClr val="C00000"/>
                </a:solidFill>
              </a:rPr>
              <a:t>, the </a:t>
            </a:r>
            <a:r>
              <a:rPr lang="en-US" altLang="ja-JP" dirty="0" err="1">
                <a:solidFill>
                  <a:srgbClr val="C00000"/>
                </a:solidFill>
              </a:rPr>
              <a:t>cosubscript</a:t>
            </a:r>
            <a:r>
              <a:rPr lang="en-US" altLang="ja-JP" dirty="0">
                <a:solidFill>
                  <a:srgbClr val="C00000"/>
                </a:solidFill>
              </a:rPr>
              <a:t> list in an image selector determines </a:t>
            </a:r>
            <a:r>
              <a:rPr lang="en-US" altLang="ja-JP" dirty="0" smtClean="0">
                <a:solidFill>
                  <a:srgbClr val="C00000"/>
                </a:solidFill>
              </a:rPr>
              <a:t>the image </a:t>
            </a:r>
            <a:r>
              <a:rPr lang="en-US" altLang="ja-JP" dirty="0">
                <a:solidFill>
                  <a:srgbClr val="C00000"/>
                </a:solidFill>
              </a:rPr>
              <a:t>index in the same way that a subscript list in an array </a:t>
            </a:r>
            <a:r>
              <a:rPr lang="en-US" altLang="ja-JP" dirty="0" smtClean="0">
                <a:solidFill>
                  <a:srgbClr val="C00000"/>
                </a:solidFill>
              </a:rPr>
              <a:t>element determines </a:t>
            </a:r>
            <a:r>
              <a:rPr lang="en-US" altLang="ja-JP" dirty="0">
                <a:solidFill>
                  <a:srgbClr val="C00000"/>
                </a:solidFill>
              </a:rPr>
              <a:t>the subscript order value in Fortran, taking account of the bounds.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0" y="3872752"/>
            <a:ext cx="9144000" cy="26502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新</a:t>
            </a:r>
            <a:endParaRPr lang="en-US" altLang="ja-JP" dirty="0" smtClean="0"/>
          </a:p>
          <a:p>
            <a:r>
              <a:rPr lang="en-US" altLang="ja-JP" dirty="0" smtClean="0"/>
              <a:t>image</a:t>
            </a:r>
            <a:endParaRPr lang="en-US" altLang="ja-JP" dirty="0"/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/>
              <a:t>instance of an XcalableMP program corresponding to a node respectively.</a:t>
            </a:r>
          </a:p>
          <a:p>
            <a:r>
              <a:rPr lang="en-US" altLang="ja-JP" dirty="0" smtClean="0"/>
              <a:t>image set</a:t>
            </a:r>
            <a:endParaRPr lang="en-US" altLang="ja-JP" dirty="0"/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totally ordered set of images.</a:t>
            </a:r>
          </a:p>
          <a:p>
            <a:r>
              <a:rPr lang="en-US" altLang="ja-JP" dirty="0" smtClean="0"/>
              <a:t>image index</a:t>
            </a:r>
            <a:endParaRPr lang="en-US" altLang="ja-JP" dirty="0"/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/>
              <a:t>integer value that </a:t>
            </a:r>
            <a:r>
              <a:rPr lang="en-US" altLang="ja-JP" dirty="0" smtClean="0"/>
              <a:t>identifies </a:t>
            </a:r>
            <a:r>
              <a:rPr lang="en-US" altLang="ja-JP" dirty="0"/>
              <a:t>an image in an image </a:t>
            </a:r>
            <a:r>
              <a:rPr lang="en-US" altLang="ja-JP" dirty="0" smtClean="0"/>
              <a:t>set, whose </a:t>
            </a:r>
            <a:r>
              <a:rPr lang="en-US" altLang="ja-JP" dirty="0"/>
              <a:t>range is one to the size of the image set.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926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current set of images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executing image set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66776"/>
            <a:ext cx="9144000" cy="26402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旧</a:t>
            </a:r>
            <a:endParaRPr kumimoji="1" lang="en-US" altLang="ja-JP" dirty="0" smtClean="0"/>
          </a:p>
          <a:p>
            <a:r>
              <a:rPr lang="en-US" altLang="ja-JP" dirty="0">
                <a:solidFill>
                  <a:srgbClr val="FF0000"/>
                </a:solidFill>
              </a:rPr>
              <a:t>current set of </a:t>
            </a:r>
            <a:r>
              <a:rPr lang="en-US" altLang="ja-JP" dirty="0" smtClean="0">
                <a:solidFill>
                  <a:srgbClr val="FF0000"/>
                </a:solidFill>
              </a:rPr>
              <a:t>images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current set of images is a set of images determined by the </a:t>
            </a:r>
            <a:r>
              <a:rPr lang="en-US" altLang="ja-JP" dirty="0" smtClean="0"/>
              <a:t>most </a:t>
            </a:r>
            <a:r>
              <a:rPr lang="en-US" altLang="ja-JP" dirty="0"/>
              <a:t>lately executed {\</a:t>
            </a:r>
            <a:r>
              <a:rPr lang="en-US" altLang="ja-JP" dirty="0" err="1"/>
              <a:t>itshape</a:t>
            </a:r>
            <a:r>
              <a:rPr lang="en-US" altLang="ja-JP" dirty="0"/>
              <a:t> task-directive} in the TASK </a:t>
            </a:r>
            <a:r>
              <a:rPr lang="en-US" altLang="ja-JP" dirty="0" smtClean="0"/>
              <a:t>directive </a:t>
            </a:r>
            <a:r>
              <a:rPr lang="en-US" altLang="ja-JP" dirty="0"/>
              <a:t>constructs that are not completed if any TASK directive constructs </a:t>
            </a:r>
            <a:r>
              <a:rPr lang="en-US" altLang="ja-JP" dirty="0" smtClean="0"/>
              <a:t>are </a:t>
            </a:r>
            <a:r>
              <a:rPr lang="en-US" altLang="ja-JP" dirty="0"/>
              <a:t>being executed. The current set of images is all the </a:t>
            </a:r>
            <a:r>
              <a:rPr lang="en-US" altLang="ja-JP" dirty="0" smtClean="0"/>
              <a:t>images </a:t>
            </a:r>
            <a:r>
              <a:rPr lang="en-US" altLang="ja-JP" dirty="0"/>
              <a:t>at the invocation of a </a:t>
            </a:r>
            <a:r>
              <a:rPr lang="en-US" altLang="ja-JP" dirty="0" smtClean="0"/>
              <a:t>program </a:t>
            </a:r>
            <a:r>
              <a:rPr lang="en-US" altLang="ja-JP" dirty="0"/>
              <a:t>if there are no TASK directive constructs that are not completed.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0" y="3506994"/>
            <a:ext cx="9144000" cy="30160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新</a:t>
            </a:r>
            <a:endParaRPr lang="en-US" altLang="ja-JP" dirty="0" smtClean="0"/>
          </a:p>
          <a:p>
            <a:r>
              <a:rPr lang="en-US" altLang="ja-JP" dirty="0" smtClean="0"/>
              <a:t>entire </a:t>
            </a:r>
            <a:r>
              <a:rPr lang="en-US" altLang="ja-JP" dirty="0"/>
              <a:t>image </a:t>
            </a:r>
            <a:r>
              <a:rPr lang="en-US" altLang="ja-JP" dirty="0" smtClean="0"/>
              <a:t>set</a:t>
            </a:r>
            <a:endParaRPr lang="en-US" altLang="ja-JP" dirty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image set corresponding to the entire node </a:t>
            </a:r>
            <a:r>
              <a:rPr lang="en-US" altLang="ja-JP" dirty="0" smtClean="0"/>
              <a:t>set one </a:t>
            </a:r>
            <a:r>
              <a:rPr lang="en-US" altLang="ja-JP" dirty="0"/>
              <a:t>to one in turn.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executing </a:t>
            </a:r>
            <a:r>
              <a:rPr lang="en-US" altLang="ja-JP" dirty="0">
                <a:solidFill>
                  <a:srgbClr val="FF0000"/>
                </a:solidFill>
              </a:rPr>
              <a:t>image </a:t>
            </a:r>
            <a:r>
              <a:rPr lang="en-US" altLang="ja-JP" dirty="0" smtClean="0">
                <a:solidFill>
                  <a:srgbClr val="FF0000"/>
                </a:solidFill>
              </a:rPr>
              <a:t>set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An </a:t>
            </a:r>
            <a:r>
              <a:rPr lang="en-US" altLang="ja-JP" dirty="0">
                <a:solidFill>
                  <a:srgbClr val="FF0000"/>
                </a:solidFill>
              </a:rPr>
              <a:t>image set corresponding to the executing node set </a:t>
            </a:r>
            <a:r>
              <a:rPr lang="en-US" altLang="ja-JP" dirty="0" smtClean="0">
                <a:solidFill>
                  <a:srgbClr val="FF0000"/>
                </a:solidFill>
              </a:rPr>
              <a:t>one </a:t>
            </a:r>
            <a:r>
              <a:rPr lang="en-US" altLang="ja-JP" dirty="0">
                <a:solidFill>
                  <a:srgbClr val="FF0000"/>
                </a:solidFill>
              </a:rPr>
              <a:t>to one in </a:t>
            </a:r>
            <a:r>
              <a:rPr lang="en-US" altLang="ja-JP" dirty="0" smtClean="0">
                <a:solidFill>
                  <a:srgbClr val="FF0000"/>
                </a:solidFill>
              </a:rPr>
              <a:t>turn. </a:t>
            </a:r>
            <a:r>
              <a:rPr lang="en-US" altLang="ja-JP" dirty="0" smtClean="0"/>
              <a:t>The </a:t>
            </a:r>
            <a:r>
              <a:rPr lang="en-US" altLang="ja-JP" dirty="0"/>
              <a:t>executing image set at the beginning of the program </a:t>
            </a:r>
            <a:r>
              <a:rPr lang="en-US" altLang="ja-JP" dirty="0" smtClean="0"/>
              <a:t>execution is </a:t>
            </a:r>
            <a:r>
              <a:rPr lang="en-US" altLang="ja-JP" dirty="0"/>
              <a:t>the entire image set.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D9C74-D01C-4BF4-9B1D-0B87F94C6684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XMP</a:t>
            </a:r>
            <a:r>
              <a:rPr lang="ja-JP" altLang="en-US" smtClean="0"/>
              <a:t>規格部会 </a:t>
            </a:r>
            <a:r>
              <a:rPr lang="en-US" altLang="ja-JP" smtClean="0"/>
              <a:t>2017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890588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18813</TotalTime>
  <Words>1174</Words>
  <Application>Microsoft Office PowerPoint</Application>
  <PresentationFormat>画面に合わせる (4:3)</PresentationFormat>
  <Paragraphs>117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ＭＳ Ｐゴシック</vt:lpstr>
      <vt:lpstr>ＭＳ Ｐ明朝</vt:lpstr>
      <vt:lpstr>Arial</vt:lpstr>
      <vt:lpstr>Tahoma</vt:lpstr>
      <vt:lpstr>Times New Roman</vt:lpstr>
      <vt:lpstr>Wingdings</vt:lpstr>
      <vt:lpstr>Blends</vt:lpstr>
      <vt:lpstr>Glossary for Nodes &amp; Images 提案フェーズ</vt:lpstr>
      <vt:lpstr>Contents</vt:lpstr>
      <vt:lpstr>entire node set, primary node set</vt:lpstr>
      <vt:lpstr>executing node set</vt:lpstr>
      <vt:lpstr>non-primary/primary node array  entire node array</vt:lpstr>
      <vt:lpstr>executing node array</vt:lpstr>
      <vt:lpstr>image, image set, image index</vt:lpstr>
      <vt:lpstr>image, image set, image index</vt:lpstr>
      <vt:lpstr>current set of images  executing image set</vt:lpstr>
      <vt:lpstr>allocation image set (new)</vt:lpstr>
      <vt:lpstr>とりあえずここまで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msato</dc:creator>
  <cp:lastModifiedBy>岩下英俊</cp:lastModifiedBy>
  <cp:revision>786</cp:revision>
  <dcterms:created xsi:type="dcterms:W3CDTF">1601-01-01T00:00:00Z</dcterms:created>
  <dcterms:modified xsi:type="dcterms:W3CDTF">2017-01-11T10:39:39Z</dcterms:modified>
</cp:coreProperties>
</file>