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7"/>
  </p:notesMasterIdLst>
  <p:sldIdLst>
    <p:sldId id="256" r:id="rId2"/>
    <p:sldId id="259" r:id="rId3"/>
    <p:sldId id="269" r:id="rId4"/>
    <p:sldId id="270" r:id="rId5"/>
    <p:sldId id="257" r:id="rId6"/>
    <p:sldId id="271" r:id="rId7"/>
    <p:sldId id="261" r:id="rId8"/>
    <p:sldId id="272" r:id="rId9"/>
    <p:sldId id="273" r:id="rId10"/>
    <p:sldId id="274" r:id="rId11"/>
    <p:sldId id="275" r:id="rId12"/>
    <p:sldId id="276" r:id="rId13"/>
    <p:sldId id="277" r:id="rId14"/>
    <p:sldId id="262"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97" autoAdjust="0"/>
  </p:normalViewPr>
  <p:slideViewPr>
    <p:cSldViewPr snapToGrid="0">
      <p:cViewPr varScale="1">
        <p:scale>
          <a:sx n="80" d="100"/>
          <a:sy n="80" d="100"/>
        </p:scale>
        <p:origin x="17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B0540-71C5-4065-BFAE-8B7D51AD03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AC2FB6-EFA9-4341-8FC3-8E8A0CF75A7E}">
      <dgm:prSet/>
      <dgm:spPr/>
      <dgm:t>
        <a:bodyPr/>
        <a:lstStyle/>
        <a:p>
          <a:r>
            <a:rPr lang="en-US" dirty="0"/>
            <a:t>Create a document containing test cases.</a:t>
          </a:r>
        </a:p>
      </dgm:t>
    </dgm:pt>
    <dgm:pt modelId="{3F077C4E-98E2-4136-9F3A-C89F7CD2EE30}" type="parTrans" cxnId="{B56456E5-E2D0-40A4-8D40-2D30886FEA82}">
      <dgm:prSet/>
      <dgm:spPr/>
      <dgm:t>
        <a:bodyPr/>
        <a:lstStyle/>
        <a:p>
          <a:endParaRPr lang="en-US"/>
        </a:p>
      </dgm:t>
    </dgm:pt>
    <dgm:pt modelId="{7EFC563D-91DC-4811-BBBA-0CAAC0C560C7}" type="sibTrans" cxnId="{B56456E5-E2D0-40A4-8D40-2D30886FEA82}">
      <dgm:prSet/>
      <dgm:spPr/>
      <dgm:t>
        <a:bodyPr/>
        <a:lstStyle/>
        <a:p>
          <a:endParaRPr lang="en-US"/>
        </a:p>
      </dgm:t>
    </dgm:pt>
    <dgm:pt modelId="{674B2A76-1044-4AD5-83E8-FF7B548BA112}">
      <dgm:prSet/>
      <dgm:spPr/>
      <dgm:t>
        <a:bodyPr/>
        <a:lstStyle/>
        <a:p>
          <a:r>
            <a:rPr lang="en-US" dirty="0"/>
            <a:t>Fix findings.</a:t>
          </a:r>
        </a:p>
      </dgm:t>
    </dgm:pt>
    <dgm:pt modelId="{CDEFF14F-7DC1-4494-A64A-461A4CE5160A}" type="parTrans" cxnId="{F380424C-37F9-4BE6-ACD8-0B91EDAA25C2}">
      <dgm:prSet/>
      <dgm:spPr/>
      <dgm:t>
        <a:bodyPr/>
        <a:lstStyle/>
        <a:p>
          <a:endParaRPr lang="en-US"/>
        </a:p>
      </dgm:t>
    </dgm:pt>
    <dgm:pt modelId="{C45E967C-E335-41CF-8F66-F41CF5DF3F2B}" type="sibTrans" cxnId="{F380424C-37F9-4BE6-ACD8-0B91EDAA25C2}">
      <dgm:prSet/>
      <dgm:spPr/>
      <dgm:t>
        <a:bodyPr/>
        <a:lstStyle/>
        <a:p>
          <a:endParaRPr lang="en-US"/>
        </a:p>
      </dgm:t>
    </dgm:pt>
    <dgm:pt modelId="{96BD041B-4505-4751-8F78-E62293278E92}">
      <dgm:prSet/>
      <dgm:spPr/>
      <dgm:t>
        <a:bodyPr/>
        <a:lstStyle/>
        <a:p>
          <a:r>
            <a:rPr lang="en-US" dirty="0"/>
            <a:t>Create a usability test for volunteers.</a:t>
          </a:r>
        </a:p>
      </dgm:t>
    </dgm:pt>
    <dgm:pt modelId="{16787392-D85A-4573-827D-FF7567D4DB2E}" type="parTrans" cxnId="{769D3323-05F8-425A-B961-CCDF5D6C1F56}">
      <dgm:prSet/>
      <dgm:spPr/>
      <dgm:t>
        <a:bodyPr/>
        <a:lstStyle/>
        <a:p>
          <a:endParaRPr lang="en-US"/>
        </a:p>
      </dgm:t>
    </dgm:pt>
    <dgm:pt modelId="{5EED4C37-F5D0-4BC7-8FDE-FB6C56A2666A}" type="sibTrans" cxnId="{769D3323-05F8-425A-B961-CCDF5D6C1F56}">
      <dgm:prSet/>
      <dgm:spPr/>
      <dgm:t>
        <a:bodyPr/>
        <a:lstStyle/>
        <a:p>
          <a:endParaRPr lang="en-US"/>
        </a:p>
      </dgm:t>
    </dgm:pt>
    <dgm:pt modelId="{A7FF6674-CFD9-448A-BC51-556C1778C12B}">
      <dgm:prSet/>
      <dgm:spPr/>
      <dgm:t>
        <a:bodyPr/>
        <a:lstStyle/>
        <a:p>
          <a:r>
            <a:rPr lang="en-US" dirty="0"/>
            <a:t>Fix any new findings</a:t>
          </a:r>
        </a:p>
      </dgm:t>
    </dgm:pt>
    <dgm:pt modelId="{F2079E3D-19B7-442D-819E-95569676D722}" type="parTrans" cxnId="{79626425-1FBD-4CFB-8118-0A7814D71F50}">
      <dgm:prSet/>
      <dgm:spPr/>
      <dgm:t>
        <a:bodyPr/>
        <a:lstStyle/>
        <a:p>
          <a:endParaRPr lang="en-US"/>
        </a:p>
      </dgm:t>
    </dgm:pt>
    <dgm:pt modelId="{E1E79E59-775A-4B8B-B382-FE5261F1AAEF}" type="sibTrans" cxnId="{79626425-1FBD-4CFB-8118-0A7814D71F50}">
      <dgm:prSet/>
      <dgm:spPr/>
      <dgm:t>
        <a:bodyPr/>
        <a:lstStyle/>
        <a:p>
          <a:endParaRPr lang="en-US"/>
        </a:p>
      </dgm:t>
    </dgm:pt>
    <dgm:pt modelId="{058732B6-DAF8-4D4B-B41A-3EB950FEEA11}" type="pres">
      <dgm:prSet presAssocID="{861B0540-71C5-4065-BFAE-8B7D51AD0326}" presName="Name0" presStyleCnt="0">
        <dgm:presLayoutVars>
          <dgm:dir/>
          <dgm:animLvl val="lvl"/>
          <dgm:resizeHandles val="exact"/>
        </dgm:presLayoutVars>
      </dgm:prSet>
      <dgm:spPr/>
    </dgm:pt>
    <dgm:pt modelId="{33FD24BA-CAAB-40B4-B689-C54967C26593}" type="pres">
      <dgm:prSet presAssocID="{9EAC2FB6-EFA9-4341-8FC3-8E8A0CF75A7E}" presName="linNode" presStyleCnt="0"/>
      <dgm:spPr/>
    </dgm:pt>
    <dgm:pt modelId="{D037F26B-AA7C-4ABE-9C48-2DF149CDEB89}" type="pres">
      <dgm:prSet presAssocID="{9EAC2FB6-EFA9-4341-8FC3-8E8A0CF75A7E}" presName="parentText" presStyleLbl="node1" presStyleIdx="0" presStyleCnt="4" custLinFactNeighborX="2441" custLinFactNeighborY="27533">
        <dgm:presLayoutVars>
          <dgm:chMax val="1"/>
          <dgm:bulletEnabled val="1"/>
        </dgm:presLayoutVars>
      </dgm:prSet>
      <dgm:spPr/>
    </dgm:pt>
    <dgm:pt modelId="{BE1AEEE6-9133-4284-B8FF-A7B812BD0FBA}" type="pres">
      <dgm:prSet presAssocID="{7EFC563D-91DC-4811-BBBA-0CAAC0C560C7}" presName="sp" presStyleCnt="0"/>
      <dgm:spPr/>
    </dgm:pt>
    <dgm:pt modelId="{90F0B03D-9DC6-4123-85E7-FDF7CEDEEC30}" type="pres">
      <dgm:prSet presAssocID="{674B2A76-1044-4AD5-83E8-FF7B548BA112}" presName="linNode" presStyleCnt="0"/>
      <dgm:spPr/>
    </dgm:pt>
    <dgm:pt modelId="{50FD2759-3FAE-4FE3-8B82-B06A8D614EF3}" type="pres">
      <dgm:prSet presAssocID="{674B2A76-1044-4AD5-83E8-FF7B548BA112}" presName="parentText" presStyleLbl="node1" presStyleIdx="1" presStyleCnt="4" custLinFactNeighborX="88861" custLinFactNeighborY="63225">
        <dgm:presLayoutVars>
          <dgm:chMax val="1"/>
          <dgm:bulletEnabled val="1"/>
        </dgm:presLayoutVars>
      </dgm:prSet>
      <dgm:spPr/>
    </dgm:pt>
    <dgm:pt modelId="{62347347-974B-4C05-8E22-49D00A22447F}" type="pres">
      <dgm:prSet presAssocID="{C45E967C-E335-41CF-8F66-F41CF5DF3F2B}" presName="sp" presStyleCnt="0"/>
      <dgm:spPr/>
    </dgm:pt>
    <dgm:pt modelId="{413C1DE7-ECE2-48E6-B79E-6A3B79A2A1DF}" type="pres">
      <dgm:prSet presAssocID="{96BD041B-4505-4751-8F78-E62293278E92}" presName="linNode" presStyleCnt="0"/>
      <dgm:spPr/>
    </dgm:pt>
    <dgm:pt modelId="{646B8C80-6256-4F3F-A950-875B02682147}" type="pres">
      <dgm:prSet presAssocID="{96BD041B-4505-4751-8F78-E62293278E92}" presName="parentText" presStyleLbl="node1" presStyleIdx="2" presStyleCnt="4" custLinFactNeighborX="-437" custLinFactNeighborY="87699">
        <dgm:presLayoutVars>
          <dgm:chMax val="1"/>
          <dgm:bulletEnabled val="1"/>
        </dgm:presLayoutVars>
      </dgm:prSet>
      <dgm:spPr/>
    </dgm:pt>
    <dgm:pt modelId="{06C3C444-49C3-4ACB-88F7-77981DD9BAB2}" type="pres">
      <dgm:prSet presAssocID="{5EED4C37-F5D0-4BC7-8FDE-FB6C56A2666A}" presName="sp" presStyleCnt="0"/>
      <dgm:spPr/>
    </dgm:pt>
    <dgm:pt modelId="{02BBA091-2B07-45F0-827C-BB34A05B260C}" type="pres">
      <dgm:prSet presAssocID="{A7FF6674-CFD9-448A-BC51-556C1778C12B}" presName="linNode" presStyleCnt="0"/>
      <dgm:spPr/>
    </dgm:pt>
    <dgm:pt modelId="{C2A07423-7441-425D-A055-C0426618EDAF}" type="pres">
      <dgm:prSet presAssocID="{A7FF6674-CFD9-448A-BC51-556C1778C12B}" presName="parentText" presStyleLbl="node1" presStyleIdx="3" presStyleCnt="4" custLinFactY="-57042" custLinFactNeighborX="-87113" custLinFactNeighborY="-100000">
        <dgm:presLayoutVars>
          <dgm:chMax val="1"/>
          <dgm:bulletEnabled val="1"/>
        </dgm:presLayoutVars>
      </dgm:prSet>
      <dgm:spPr/>
    </dgm:pt>
  </dgm:ptLst>
  <dgm:cxnLst>
    <dgm:cxn modelId="{769D3323-05F8-425A-B961-CCDF5D6C1F56}" srcId="{861B0540-71C5-4065-BFAE-8B7D51AD0326}" destId="{96BD041B-4505-4751-8F78-E62293278E92}" srcOrd="2" destOrd="0" parTransId="{16787392-D85A-4573-827D-FF7567D4DB2E}" sibTransId="{5EED4C37-F5D0-4BC7-8FDE-FB6C56A2666A}"/>
    <dgm:cxn modelId="{79626425-1FBD-4CFB-8118-0A7814D71F50}" srcId="{861B0540-71C5-4065-BFAE-8B7D51AD0326}" destId="{A7FF6674-CFD9-448A-BC51-556C1778C12B}" srcOrd="3" destOrd="0" parTransId="{F2079E3D-19B7-442D-819E-95569676D722}" sibTransId="{E1E79E59-775A-4B8B-B382-FE5261F1AAEF}"/>
    <dgm:cxn modelId="{79FCFF40-B447-4F74-A822-54A48E7CED0E}" type="presOf" srcId="{96BD041B-4505-4751-8F78-E62293278E92}" destId="{646B8C80-6256-4F3F-A950-875B02682147}" srcOrd="0" destOrd="0" presId="urn:microsoft.com/office/officeart/2005/8/layout/vList5"/>
    <dgm:cxn modelId="{F380424C-37F9-4BE6-ACD8-0B91EDAA25C2}" srcId="{861B0540-71C5-4065-BFAE-8B7D51AD0326}" destId="{674B2A76-1044-4AD5-83E8-FF7B548BA112}" srcOrd="1" destOrd="0" parTransId="{CDEFF14F-7DC1-4494-A64A-461A4CE5160A}" sibTransId="{C45E967C-E335-41CF-8F66-F41CF5DF3F2B}"/>
    <dgm:cxn modelId="{E2AE8052-3C62-4DD8-A321-55392B91A849}" type="presOf" srcId="{674B2A76-1044-4AD5-83E8-FF7B548BA112}" destId="{50FD2759-3FAE-4FE3-8B82-B06A8D614EF3}" srcOrd="0" destOrd="0" presId="urn:microsoft.com/office/officeart/2005/8/layout/vList5"/>
    <dgm:cxn modelId="{7383FB98-5372-43E7-AE25-4A4094651422}" type="presOf" srcId="{9EAC2FB6-EFA9-4341-8FC3-8E8A0CF75A7E}" destId="{D037F26B-AA7C-4ABE-9C48-2DF149CDEB89}" srcOrd="0" destOrd="0" presId="urn:microsoft.com/office/officeart/2005/8/layout/vList5"/>
    <dgm:cxn modelId="{108ADCB5-5725-4F4F-B3DE-AF6115A13C6D}" type="presOf" srcId="{861B0540-71C5-4065-BFAE-8B7D51AD0326}" destId="{058732B6-DAF8-4D4B-B41A-3EB950FEEA11}" srcOrd="0" destOrd="0" presId="urn:microsoft.com/office/officeart/2005/8/layout/vList5"/>
    <dgm:cxn modelId="{3168DBD4-1165-4948-8922-A972112EEB59}" type="presOf" srcId="{A7FF6674-CFD9-448A-BC51-556C1778C12B}" destId="{C2A07423-7441-425D-A055-C0426618EDAF}" srcOrd="0" destOrd="0" presId="urn:microsoft.com/office/officeart/2005/8/layout/vList5"/>
    <dgm:cxn modelId="{B56456E5-E2D0-40A4-8D40-2D30886FEA82}" srcId="{861B0540-71C5-4065-BFAE-8B7D51AD0326}" destId="{9EAC2FB6-EFA9-4341-8FC3-8E8A0CF75A7E}" srcOrd="0" destOrd="0" parTransId="{3F077C4E-98E2-4136-9F3A-C89F7CD2EE30}" sibTransId="{7EFC563D-91DC-4811-BBBA-0CAAC0C560C7}"/>
    <dgm:cxn modelId="{877571B9-D593-4537-A35C-BA8A3F9A15E2}" type="presParOf" srcId="{058732B6-DAF8-4D4B-B41A-3EB950FEEA11}" destId="{33FD24BA-CAAB-40B4-B689-C54967C26593}" srcOrd="0" destOrd="0" presId="urn:microsoft.com/office/officeart/2005/8/layout/vList5"/>
    <dgm:cxn modelId="{AC3F8C91-1943-4BAF-996A-877BF655BDEF}" type="presParOf" srcId="{33FD24BA-CAAB-40B4-B689-C54967C26593}" destId="{D037F26B-AA7C-4ABE-9C48-2DF149CDEB89}" srcOrd="0" destOrd="0" presId="urn:microsoft.com/office/officeart/2005/8/layout/vList5"/>
    <dgm:cxn modelId="{2A3F2EE7-F750-45BF-A889-7022BD25CC7E}" type="presParOf" srcId="{058732B6-DAF8-4D4B-B41A-3EB950FEEA11}" destId="{BE1AEEE6-9133-4284-B8FF-A7B812BD0FBA}" srcOrd="1" destOrd="0" presId="urn:microsoft.com/office/officeart/2005/8/layout/vList5"/>
    <dgm:cxn modelId="{BBB1F28F-8252-419D-9B87-DF6BD75FBB33}" type="presParOf" srcId="{058732B6-DAF8-4D4B-B41A-3EB950FEEA11}" destId="{90F0B03D-9DC6-4123-85E7-FDF7CEDEEC30}" srcOrd="2" destOrd="0" presId="urn:microsoft.com/office/officeart/2005/8/layout/vList5"/>
    <dgm:cxn modelId="{FEF63611-5BC8-49BB-824E-9B91DE97AB0F}" type="presParOf" srcId="{90F0B03D-9DC6-4123-85E7-FDF7CEDEEC30}" destId="{50FD2759-3FAE-4FE3-8B82-B06A8D614EF3}" srcOrd="0" destOrd="0" presId="urn:microsoft.com/office/officeart/2005/8/layout/vList5"/>
    <dgm:cxn modelId="{F70AE5CF-F0F3-4784-913A-D4F99D545B9F}" type="presParOf" srcId="{058732B6-DAF8-4D4B-B41A-3EB950FEEA11}" destId="{62347347-974B-4C05-8E22-49D00A22447F}" srcOrd="3" destOrd="0" presId="urn:microsoft.com/office/officeart/2005/8/layout/vList5"/>
    <dgm:cxn modelId="{1FA7660C-C319-4C5C-BED3-1504C19E2619}" type="presParOf" srcId="{058732B6-DAF8-4D4B-B41A-3EB950FEEA11}" destId="{413C1DE7-ECE2-48E6-B79E-6A3B79A2A1DF}" srcOrd="4" destOrd="0" presId="urn:microsoft.com/office/officeart/2005/8/layout/vList5"/>
    <dgm:cxn modelId="{B63F9883-3ABD-42D5-ADD8-C0D84FA202F2}" type="presParOf" srcId="{413C1DE7-ECE2-48E6-B79E-6A3B79A2A1DF}" destId="{646B8C80-6256-4F3F-A950-875B02682147}" srcOrd="0" destOrd="0" presId="urn:microsoft.com/office/officeart/2005/8/layout/vList5"/>
    <dgm:cxn modelId="{BCF92029-AC47-4219-8DD7-CE4E93940191}" type="presParOf" srcId="{058732B6-DAF8-4D4B-B41A-3EB950FEEA11}" destId="{06C3C444-49C3-4ACB-88F7-77981DD9BAB2}" srcOrd="5" destOrd="0" presId="urn:microsoft.com/office/officeart/2005/8/layout/vList5"/>
    <dgm:cxn modelId="{4C4313D1-0CE1-4984-986E-759C2C8FA4E0}" type="presParOf" srcId="{058732B6-DAF8-4D4B-B41A-3EB950FEEA11}" destId="{02BBA091-2B07-45F0-827C-BB34A05B260C}" srcOrd="6" destOrd="0" presId="urn:microsoft.com/office/officeart/2005/8/layout/vList5"/>
    <dgm:cxn modelId="{15B2AC92-9A1B-48FA-91F4-179BB41D2FCD}" type="presParOf" srcId="{02BBA091-2B07-45F0-827C-BB34A05B260C}" destId="{C2A07423-7441-425D-A055-C0426618EDAF}" srcOrd="0"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7F26B-AA7C-4ABE-9C48-2DF149CDEB89}">
      <dsp:nvSpPr>
        <dsp:cNvPr id="0" name=""/>
        <dsp:cNvSpPr/>
      </dsp:nvSpPr>
      <dsp:spPr>
        <a:xfrm>
          <a:off x="3257271" y="282668"/>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document containing test cases.</a:t>
          </a:r>
        </a:p>
      </dsp:txBody>
      <dsp:txXfrm>
        <a:off x="3307012" y="332409"/>
        <a:ext cx="3467008" cy="919477"/>
      </dsp:txXfrm>
    </dsp:sp>
    <dsp:sp modelId="{50FD2759-3FAE-4FE3-8B82-B06A8D614EF3}">
      <dsp:nvSpPr>
        <dsp:cNvPr id="0" name=""/>
        <dsp:cNvSpPr/>
      </dsp:nvSpPr>
      <dsp:spPr>
        <a:xfrm>
          <a:off x="6339432" y="1716263"/>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findings.</a:t>
          </a:r>
        </a:p>
      </dsp:txBody>
      <dsp:txXfrm>
        <a:off x="6389173" y="1766004"/>
        <a:ext cx="3467008" cy="919477"/>
      </dsp:txXfrm>
    </dsp:sp>
    <dsp:sp modelId="{646B8C80-6256-4F3F-A950-875B02682147}">
      <dsp:nvSpPr>
        <dsp:cNvPr id="0" name=""/>
        <dsp:cNvSpPr/>
      </dsp:nvSpPr>
      <dsp:spPr>
        <a:xfrm>
          <a:off x="3154627" y="3035551"/>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usability test for volunteers.</a:t>
          </a:r>
        </a:p>
      </dsp:txBody>
      <dsp:txXfrm>
        <a:off x="3204368" y="3085292"/>
        <a:ext cx="3467008" cy="919477"/>
      </dsp:txXfrm>
    </dsp:sp>
    <dsp:sp modelId="{C2A07423-7441-425D-A055-C0426618EDAF}">
      <dsp:nvSpPr>
        <dsp:cNvPr id="0" name=""/>
        <dsp:cNvSpPr/>
      </dsp:nvSpPr>
      <dsp:spPr>
        <a:xfrm>
          <a:off x="63336" y="1611646"/>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any new findings</a:t>
          </a:r>
        </a:p>
      </dsp:txBody>
      <dsp:txXfrm>
        <a:off x="113077" y="1661387"/>
        <a:ext cx="3467008" cy="91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9AC6E-9236-48CD-8CA7-B2BACDF2F88F}"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E8D8E-A9D7-492F-AB33-18D1D436F559}" type="slidenum">
              <a:rPr lang="en-US" smtClean="0"/>
              <a:t>‹#›</a:t>
            </a:fld>
            <a:endParaRPr lang="en-US"/>
          </a:p>
        </p:txBody>
      </p:sp>
    </p:spTree>
    <p:extLst>
      <p:ext uri="{BB962C8B-B14F-4D97-AF65-F5344CB8AC3E}">
        <p14:creationId xmlns:p14="http://schemas.microsoft.com/office/powerpoint/2010/main" val="69564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management of passwords is one of the most important aspects of Cybersecurity and it is imperative that users implement and practice safe password management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to implementing these safe practices should be to ensure that you are creating strong and unique passwords for every one of your online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most users have far too many online accounts to remember a unique password for each account.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2020 survey indicates that the average user has over 90 different online accounts….. So imagine having to remember that many passwords.</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2</a:t>
            </a:fld>
            <a:endParaRPr lang="en-US"/>
          </a:p>
        </p:txBody>
      </p:sp>
    </p:spTree>
    <p:extLst>
      <p:ext uri="{BB962C8B-B14F-4D97-AF65-F5344CB8AC3E}">
        <p14:creationId xmlns:p14="http://schemas.microsoft.com/office/powerpoint/2010/main" val="3351971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If passwords are not sanitized from the clipboard they will remain in memory for longer and this will increase the risk of the password being exposed</a:t>
            </a:r>
          </a:p>
          <a:p>
            <a:endParaRPr lang="en-US" dirty="0"/>
          </a:p>
          <a:p>
            <a:r>
              <a:rPr lang="en-US" dirty="0"/>
              <a:t>If an attacker were to gain access to the system they can steal all of the data, including encryption/decryption keys. They could also modify the code in order to make it easier to retrieve the data.</a:t>
            </a:r>
          </a:p>
          <a:p>
            <a:endParaRPr lang="en-US" dirty="0"/>
          </a:p>
          <a:p>
            <a:r>
              <a:rPr lang="en-US" dirty="0"/>
              <a:t>If the system is infected with spyware or malware it can reveal your passwords, or give an attacker remote access to your system, and this leads back to the previous point.</a:t>
            </a:r>
          </a:p>
          <a:p>
            <a:endParaRPr lang="en-US" dirty="0"/>
          </a:p>
          <a:p>
            <a:r>
              <a:rPr lang="en-US" dirty="0"/>
              <a:t>Deleting the database will mean that the data within it is also lost, and unless a backup was made, there is no recovering from that.</a:t>
            </a:r>
          </a:p>
          <a:p>
            <a:endParaRPr lang="en-US" dirty="0"/>
          </a:p>
          <a:p>
            <a:r>
              <a:rPr lang="en-US" dirty="0"/>
              <a:t>Attackers can try to memorize the information from your records If they are displayed in a public environment</a:t>
            </a:r>
          </a:p>
        </p:txBody>
      </p:sp>
      <p:sp>
        <p:nvSpPr>
          <p:cNvPr id="4" name="Slide Number Placeholder 3"/>
          <p:cNvSpPr>
            <a:spLocks noGrp="1"/>
          </p:cNvSpPr>
          <p:nvPr>
            <p:ph type="sldNum" sz="quarter" idx="5"/>
          </p:nvPr>
        </p:nvSpPr>
        <p:spPr/>
        <p:txBody>
          <a:bodyPr/>
          <a:lstStyle/>
          <a:p>
            <a:fld id="{AA6E8D8E-A9D7-492F-AB33-18D1D436F559}" type="slidenum">
              <a:rPr lang="en-US" smtClean="0"/>
              <a:t>11</a:t>
            </a:fld>
            <a:endParaRPr lang="en-US"/>
          </a:p>
        </p:txBody>
      </p:sp>
    </p:spTree>
    <p:extLst>
      <p:ext uri="{BB962C8B-B14F-4D97-AF65-F5344CB8AC3E}">
        <p14:creationId xmlns:p14="http://schemas.microsoft.com/office/powerpoint/2010/main" val="16077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Email Validation – The current version of the application cannot validate that the entered email is a valid and working email. To improve the security of the application users should have to verify their email address before they can register or changer their email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Weak Password Identification – A feature that identifies weak passwords for user records will be implemented in the future. This feature will display a warning message letting the user know that their password is considered weak.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Input Validation – Better input validation will improve the security of the application, but this is a time-consuming task, and it requires continuous monitoring and updating.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Master Password Policies – The current version of the application follows the basic guidelines of the NIST 800-63B. However, a stricter password policy should be created for the “master” password. This new policy should prevent users from using well known passwords, and previously used passwords.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Stop Sleep Thread – The current version of the application cannot properly exit or logout users if the timer for the Sleep() thread has not finished. This fix is a priority and it will ensure that the Sleep() thread is stopped if a user tries to exit or logout of the application before the fifteen seconds are finished.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Confirm Password/Email – The current version of the application only prompts the user to enter their email/password once. In a future update the user will be asked to enter their password/email in order to confirm the input. This will avoid users getting locket out due to typos.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 Authentication Methods – Adding other authentication methods will improve the security of the application. Additional authentication methods can include one-time codes sent to the user’s phone, user security questions, and or others.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Lockout – The current version of the application only closes the application after six failed login attempts. A feature that locks the account based on the username will be implemented. This will ensure that the locked user cannot login without verifying their account through a code sent to their email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Password Generator Usage – The password generator was meant to be used throughout the menus that allow you to change/update your password but was removed due to bugs and time constraints. The option to use the password generator when changing a password will be added in the future.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Reject Leading Zeros – The current version of the application accepts menu selections that have leading zeros (as long as the input is composed of only leading zeros and a valid integer at the end). A fix will be implemented to validate input that contains leading zeros and reject the input.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GUI Version – A version that utilizes a graphical interface would make it easier to use and should be possible now that the foundation has been implemented.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12</a:t>
            </a:fld>
            <a:endParaRPr lang="en-US"/>
          </a:p>
        </p:txBody>
      </p:sp>
    </p:spTree>
    <p:extLst>
      <p:ext uri="{BB962C8B-B14F-4D97-AF65-F5344CB8AC3E}">
        <p14:creationId xmlns:p14="http://schemas.microsoft.com/office/powerpoint/2010/main" val="1640044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13</a:t>
            </a:fld>
            <a:endParaRPr lang="en-US"/>
          </a:p>
        </p:txBody>
      </p:sp>
    </p:spTree>
    <p:extLst>
      <p:ext uri="{BB962C8B-B14F-4D97-AF65-F5344CB8AC3E}">
        <p14:creationId xmlns:p14="http://schemas.microsoft.com/office/powerpoint/2010/main" val="46477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2019 Google Online Security Survey found that 52 percent of users reuse the same password for multiple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all know that there is a limit to how many passwords a user can remember.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with this limit is that it can result in users reusing the same passwords for multiple accounts (sometimes even all of the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of reusing passwords leaves users vulnerable to intrusion attacks, which can result in data loss, monetary loss and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report conducted by IBM (2020) found that the average cost of a data breach is $3.68 million, while a data breach in the healthcare industry is estimated to cost around $7.13million.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Furthermore, IBM found that data breaches in the United States are among the costliest averaging around $8.64 million.</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3</a:t>
            </a:fld>
            <a:endParaRPr lang="en-US"/>
          </a:p>
        </p:txBody>
      </p:sp>
    </p:spTree>
    <p:extLst>
      <p:ext uri="{BB962C8B-B14F-4D97-AF65-F5344CB8AC3E}">
        <p14:creationId xmlns:p14="http://schemas.microsoft.com/office/powerpoint/2010/main" val="183267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By using a password manager users can easily manage unique passwords for their accounts while eliminating all the difficulties that are associated with complex passwords.</a:t>
            </a:r>
          </a:p>
          <a:p>
            <a:pPr lvl="0"/>
            <a:endParaRPr lang="en-US" dirty="0"/>
          </a:p>
          <a:p>
            <a:pPr lvl="0"/>
            <a:r>
              <a:rPr lang="en-US" dirty="0"/>
              <a:t> With a password manager users can store all their passwords in a secured vault that can be accessed with a “master” password. </a:t>
            </a:r>
          </a:p>
          <a:p>
            <a:pPr lvl="0"/>
            <a:endParaRPr lang="en-US" dirty="0"/>
          </a:p>
          <a:p>
            <a:pPr lvl="0"/>
            <a:r>
              <a:rPr lang="en-US" dirty="0"/>
              <a:t>This eliminates the need to remember multiple passwords and greatly reduces the chances of having multiple accounts compromised.</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4</a:t>
            </a:fld>
            <a:endParaRPr lang="en-US"/>
          </a:p>
        </p:txBody>
      </p:sp>
    </p:spTree>
    <p:extLst>
      <p:ext uri="{BB962C8B-B14F-4D97-AF65-F5344CB8AC3E}">
        <p14:creationId xmlns:p14="http://schemas.microsoft.com/office/powerpoint/2010/main" val="100815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why I created the Xecure application</a:t>
            </a:r>
          </a:p>
          <a:p>
            <a:endParaRPr lang="en-US" dirty="0"/>
          </a:p>
          <a:p>
            <a:r>
              <a:rPr lang="en-US" dirty="0"/>
              <a:t>Xecure is a password manager application for Windows computers.</a:t>
            </a:r>
          </a:p>
          <a:p>
            <a:endParaRPr lang="en-US" dirty="0"/>
          </a:p>
          <a:p>
            <a:r>
              <a:rPr lang="en-US" dirty="0"/>
              <a:t>It securely stores and manages log in information for registered users.</a:t>
            </a:r>
          </a:p>
          <a:p>
            <a:endParaRPr lang="en-US" dirty="0"/>
          </a:p>
          <a:p>
            <a:r>
              <a:rPr lang="en-US" dirty="0"/>
              <a:t>It uses a local MYSQL database to store all of the user data.</a:t>
            </a:r>
          </a:p>
          <a:p>
            <a:endParaRPr lang="en-US" dirty="0"/>
          </a:p>
          <a:p>
            <a:r>
              <a:rPr lang="en-US" dirty="0"/>
              <a:t>And it uses encryption and a hashing algorithm to protect all of this user data.</a:t>
            </a:r>
          </a:p>
        </p:txBody>
      </p:sp>
      <p:sp>
        <p:nvSpPr>
          <p:cNvPr id="4" name="Slide Number Placeholder 3"/>
          <p:cNvSpPr>
            <a:spLocks noGrp="1"/>
          </p:cNvSpPr>
          <p:nvPr>
            <p:ph type="sldNum" sz="quarter" idx="5"/>
          </p:nvPr>
        </p:nvSpPr>
        <p:spPr/>
        <p:txBody>
          <a:bodyPr/>
          <a:lstStyle/>
          <a:p>
            <a:fld id="{AA6E8D8E-A9D7-492F-AB33-18D1D436F559}" type="slidenum">
              <a:rPr lang="en-US" smtClean="0"/>
              <a:t>5</a:t>
            </a:fld>
            <a:endParaRPr lang="en-US"/>
          </a:p>
        </p:txBody>
      </p:sp>
    </p:spTree>
    <p:extLst>
      <p:ext uri="{BB962C8B-B14F-4D97-AF65-F5344CB8AC3E}">
        <p14:creationId xmlns:p14="http://schemas.microsoft.com/office/powerpoint/2010/main" val="190625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hashing algorithm it uses is SHA-256.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way this is used within my application is that whenever a user registers, their username and password are combined into a single string. This string is then hashed and stored in the database. This hash can later be used to uniquely identify and authenticate every user, whenever they attempt to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Now, In order to secure all of the information stored within the database, the AES-256 standard is used to encrypt all of the data. </a:t>
            </a:r>
            <a:r>
              <a:rPr lang="en-US" dirty="0" err="1">
                <a:highlight>
                  <a:srgbClr val="FFFF00"/>
                </a:highlight>
              </a:rPr>
              <a:t>Xecure’s</a:t>
            </a:r>
            <a:r>
              <a:rPr lang="en-US" dirty="0">
                <a:highlight>
                  <a:srgbClr val="FFFF00"/>
                </a:highlight>
              </a:rPr>
              <a:t> encryption algorithm also contains a salt that prevents users from having the same ciphertext, and this is all done before sending the data to the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version of the database is stored locally, but it can be scaled up to an online database and this is why it was important for me to encrypt the data before sending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either case, prepared statements were used with every single SQL query, and this was done in order to prevent SQL injections.</a:t>
            </a:r>
          </a:p>
        </p:txBody>
      </p:sp>
      <p:sp>
        <p:nvSpPr>
          <p:cNvPr id="4" name="Slide Number Placeholder 3"/>
          <p:cNvSpPr>
            <a:spLocks noGrp="1"/>
          </p:cNvSpPr>
          <p:nvPr>
            <p:ph type="sldNum" sz="quarter" idx="5"/>
          </p:nvPr>
        </p:nvSpPr>
        <p:spPr/>
        <p:txBody>
          <a:bodyPr/>
          <a:lstStyle/>
          <a:p>
            <a:fld id="{AA6E8D8E-A9D7-492F-AB33-18D1D436F559}" type="slidenum">
              <a:rPr lang="en-US" smtClean="0"/>
              <a:t>6</a:t>
            </a:fld>
            <a:endParaRPr lang="en-US"/>
          </a:p>
        </p:txBody>
      </p:sp>
    </p:spTree>
    <p:extLst>
      <p:ext uri="{BB962C8B-B14F-4D97-AF65-F5344CB8AC3E}">
        <p14:creationId xmlns:p14="http://schemas.microsoft.com/office/powerpoint/2010/main" val="7890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rundown of all the major features that users can take advantage of…but instead of talking about them why don’t we do a live demonstration.</a:t>
            </a:r>
          </a:p>
        </p:txBody>
      </p:sp>
      <p:sp>
        <p:nvSpPr>
          <p:cNvPr id="4" name="Slide Number Placeholder 3"/>
          <p:cNvSpPr>
            <a:spLocks noGrp="1"/>
          </p:cNvSpPr>
          <p:nvPr>
            <p:ph type="sldNum" sz="quarter" idx="5"/>
          </p:nvPr>
        </p:nvSpPr>
        <p:spPr/>
        <p:txBody>
          <a:bodyPr/>
          <a:lstStyle/>
          <a:p>
            <a:fld id="{AA6E8D8E-A9D7-492F-AB33-18D1D436F559}" type="slidenum">
              <a:rPr lang="en-US" smtClean="0"/>
              <a:t>7</a:t>
            </a:fld>
            <a:endParaRPr lang="en-US"/>
          </a:p>
        </p:txBody>
      </p:sp>
    </p:spTree>
    <p:extLst>
      <p:ext uri="{BB962C8B-B14F-4D97-AF65-F5344CB8AC3E}">
        <p14:creationId xmlns:p14="http://schemas.microsoft.com/office/powerpoint/2010/main" val="1585962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I had a prototype for the application, I began the testing process. The first step of this process involved creating test cases for the application. </a:t>
            </a: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My goal with the test cases was to describe in detail the behavior of the application under every possible scenario. </a:t>
            </a: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course, this is impossible, but I wanted to use the time that I had to run it through this testing cycle that you see up here.</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spent so much time developing this application that it was very difficult for me to disconnect myself from it and see it from the perspective of others. </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I wanted to get feedback from real users. This feedback would then be used to fix any findings and improve the application, and then the cycle would begin again.</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was able to run my application through this process a total of 3 times, and it gave me a pretty good idea on how to improve the application and what its major flaws were.</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8</a:t>
            </a:fld>
            <a:endParaRPr lang="en-US"/>
          </a:p>
        </p:txBody>
      </p:sp>
    </p:spTree>
    <p:extLst>
      <p:ext uri="{BB962C8B-B14F-4D97-AF65-F5344CB8AC3E}">
        <p14:creationId xmlns:p14="http://schemas.microsoft.com/office/powerpoint/2010/main" val="348299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wanted a way to back out of menus. Having a user stuck in a loop is never a good idea, so a command to backout of every screen was implemented.</a:t>
            </a:r>
          </a:p>
          <a:p>
            <a:endParaRPr lang="en-US" dirty="0"/>
          </a:p>
          <a:p>
            <a:r>
              <a:rPr lang="en-US" dirty="0"/>
              <a:t>The initial prototype of the application, asked for user to remember a user ID. This was used to log in to the application along with the username and password. </a:t>
            </a:r>
          </a:p>
          <a:p>
            <a:r>
              <a:rPr lang="en-US" dirty="0"/>
              <a:t>At the beginning I thought this could serve as another layer of security, as users would need to know this third string in order to login, but it was inconvenient, and users did not like it.</a:t>
            </a:r>
          </a:p>
          <a:p>
            <a:r>
              <a:rPr lang="en-US" dirty="0"/>
              <a:t>This was replaced by a much better user ID system that is done on the back end, and users never see their user ID.</a:t>
            </a:r>
          </a:p>
          <a:p>
            <a:endParaRPr lang="en-US" dirty="0"/>
          </a:p>
          <a:p>
            <a:r>
              <a:rPr lang="en-US" dirty="0"/>
              <a:t>The first iteration of the verification code function , used a similar algorithm as the password generator function. The thing is, that these passwords were built with the idea that they were going to be copied and pasted.</a:t>
            </a:r>
          </a:p>
          <a:p>
            <a:r>
              <a:rPr lang="en-US" dirty="0"/>
              <a:t>Having to type these complicated codes was very time consuming and they were error prone. The newest version of the verification code function produces a shorter code and uses fewer special characters.</a:t>
            </a:r>
          </a:p>
          <a:p>
            <a:endParaRPr lang="en-US" dirty="0"/>
          </a:p>
          <a:p>
            <a:r>
              <a:rPr lang="en-US" dirty="0"/>
              <a:t>Email addresses used to be case sensitive and this caused confusion. For the current version of the application, emails are not case sensitive.</a:t>
            </a:r>
          </a:p>
          <a:p>
            <a:endParaRPr lang="en-US" dirty="0"/>
          </a:p>
          <a:p>
            <a:r>
              <a:rPr lang="en-US" dirty="0"/>
              <a:t>The verification emails the application sent were a little confusing because they were brief. The emails were updated to contain more information, and they guide the user on how to proceed.</a:t>
            </a:r>
          </a:p>
        </p:txBody>
      </p:sp>
      <p:sp>
        <p:nvSpPr>
          <p:cNvPr id="4" name="Slide Number Placeholder 3"/>
          <p:cNvSpPr>
            <a:spLocks noGrp="1"/>
          </p:cNvSpPr>
          <p:nvPr>
            <p:ph type="sldNum" sz="quarter" idx="5"/>
          </p:nvPr>
        </p:nvSpPr>
        <p:spPr/>
        <p:txBody>
          <a:bodyPr/>
          <a:lstStyle/>
          <a:p>
            <a:fld id="{AA6E8D8E-A9D7-492F-AB33-18D1D436F559}" type="slidenum">
              <a:rPr lang="en-US" smtClean="0"/>
              <a:t>9</a:t>
            </a:fld>
            <a:endParaRPr lang="en-US"/>
          </a:p>
        </p:txBody>
      </p:sp>
    </p:spTree>
    <p:extLst>
      <p:ext uri="{BB962C8B-B14F-4D97-AF65-F5344CB8AC3E}">
        <p14:creationId xmlns:p14="http://schemas.microsoft.com/office/powerpoint/2010/main" val="361574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were the major findings that I was not able to fix due to different 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the program cannot prevent users from force closing the application, and thus, it cannot properly sanitize the clipboard if the user force closes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also an issues that prevents the user from properly exiting or logging out of the application if the 15 second timer of the clipboard is not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the application does not check to see if the email that you entered is actually a valid email.</a:t>
            </a:r>
          </a:p>
        </p:txBody>
      </p:sp>
      <p:sp>
        <p:nvSpPr>
          <p:cNvPr id="4" name="Slide Number Placeholder 3"/>
          <p:cNvSpPr>
            <a:spLocks noGrp="1"/>
          </p:cNvSpPr>
          <p:nvPr>
            <p:ph type="sldNum" sz="quarter" idx="5"/>
          </p:nvPr>
        </p:nvSpPr>
        <p:spPr/>
        <p:txBody>
          <a:bodyPr/>
          <a:lstStyle/>
          <a:p>
            <a:fld id="{AA6E8D8E-A9D7-492F-AB33-18D1D436F559}" type="slidenum">
              <a:rPr lang="en-US" smtClean="0"/>
              <a:t>10</a:t>
            </a:fld>
            <a:endParaRPr lang="en-US"/>
          </a:p>
        </p:txBody>
      </p:sp>
    </p:spTree>
    <p:extLst>
      <p:ext uri="{BB962C8B-B14F-4D97-AF65-F5344CB8AC3E}">
        <p14:creationId xmlns:p14="http://schemas.microsoft.com/office/powerpoint/2010/main" val="103196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7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8745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142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4821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60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3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3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714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130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562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4/6/2022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1010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4/6/2022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904015366"/>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69" r:id="rId6"/>
    <p:sldLayoutId id="2147483965" r:id="rId7"/>
    <p:sldLayoutId id="2147483966" r:id="rId8"/>
    <p:sldLayoutId id="2147483967" r:id="rId9"/>
    <p:sldLayoutId id="2147483968" r:id="rId10"/>
    <p:sldLayoutId id="21474839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png"/><Relationship Id="rId4" Type="http://schemas.openxmlformats.org/officeDocument/2006/relationships/diagramLayout" Target="../diagrams/layout1.xml"/><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Icon&#10;&#10;Description automatically generated">
            <a:extLst>
              <a:ext uri="{FF2B5EF4-FFF2-40B4-BE49-F238E27FC236}">
                <a16:creationId xmlns:a16="http://schemas.microsoft.com/office/drawing/2014/main" id="{32C10364-1327-4938-B570-6C1A1D88514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474" b="35276"/>
          <a:stretch/>
        </p:blipFill>
        <p:spPr>
          <a:xfrm>
            <a:off x="602692" y="0"/>
            <a:ext cx="11232553" cy="6318312"/>
          </a:xfrm>
          <a:prstGeom prst="rect">
            <a:avLst/>
          </a:prstGeom>
          <a:noFill/>
        </p:spPr>
      </p:pic>
      <p:sp>
        <p:nvSpPr>
          <p:cNvPr id="2" name="Title 1">
            <a:extLst>
              <a:ext uri="{FF2B5EF4-FFF2-40B4-BE49-F238E27FC236}">
                <a16:creationId xmlns:a16="http://schemas.microsoft.com/office/drawing/2014/main" id="{AE4B5511-0BEC-4EA4-A067-5F56B88CB493}"/>
              </a:ext>
            </a:extLst>
          </p:cNvPr>
          <p:cNvSpPr>
            <a:spLocks noGrp="1"/>
          </p:cNvSpPr>
          <p:nvPr>
            <p:ph type="ctrTitle"/>
          </p:nvPr>
        </p:nvSpPr>
        <p:spPr>
          <a:xfrm>
            <a:off x="2238258" y="1424473"/>
            <a:ext cx="7714388" cy="2850146"/>
          </a:xfrm>
        </p:spPr>
        <p:txBody>
          <a:bodyPr>
            <a:normAutofit/>
          </a:bodyPr>
          <a:lstStyle/>
          <a:p>
            <a:pPr algn="ctr"/>
            <a:r>
              <a:rPr lang="en-US" b="1" dirty="0">
                <a:latin typeface="Times New Roman" panose="02020603050405020304" pitchFamily="18" charset="0"/>
                <a:cs typeface="Times New Roman" panose="02020603050405020304" pitchFamily="18" charset="0"/>
              </a:rPr>
              <a:t>Xecure Password Manager</a:t>
            </a:r>
            <a:br>
              <a:rPr lang="en-US" dirty="0"/>
            </a:br>
            <a:endParaRPr lang="en-US" dirty="0"/>
          </a:p>
        </p:txBody>
      </p:sp>
      <p:sp>
        <p:nvSpPr>
          <p:cNvPr id="3" name="Subtitle 2">
            <a:extLst>
              <a:ext uri="{FF2B5EF4-FFF2-40B4-BE49-F238E27FC236}">
                <a16:creationId xmlns:a16="http://schemas.microsoft.com/office/drawing/2014/main" id="{B5B5AC33-98F6-4380-B6D9-FDB55E849607}"/>
              </a:ext>
            </a:extLst>
          </p:cNvPr>
          <p:cNvSpPr>
            <a:spLocks noGrp="1"/>
          </p:cNvSpPr>
          <p:nvPr>
            <p:ph type="subTitle" idx="1"/>
          </p:nvPr>
        </p:nvSpPr>
        <p:spPr>
          <a:xfrm>
            <a:off x="2238258" y="4848464"/>
            <a:ext cx="7714388" cy="1085849"/>
          </a:xfrm>
        </p:spPr>
        <p:txBody>
          <a:bodyPr>
            <a:normAutofit/>
          </a:bodyPr>
          <a:lstStyle/>
          <a:p>
            <a:pPr algn="ctr"/>
            <a:r>
              <a:rPr lang="en-US" kern="1800" dirty="0">
                <a:effectLst/>
                <a:latin typeface="Times New Roman" panose="02020603050405020304" pitchFamily="18" charset="0"/>
                <a:ea typeface="Times New Roman" panose="02020603050405020304" pitchFamily="18" charset="0"/>
              </a:rPr>
              <a:t>Carlos Ocasio</a:t>
            </a:r>
          </a:p>
          <a:p>
            <a:pPr algn="ctr"/>
            <a:r>
              <a:rPr lang="en-US" kern="1800" dirty="0">
                <a:effectLst/>
                <a:latin typeface="Times New Roman" panose="02020603050405020304" pitchFamily="18" charset="0"/>
                <a:ea typeface="Times New Roman" panose="02020603050405020304" pitchFamily="18" charset="0"/>
              </a:rPr>
              <a:t>CSCI 499 Senior Project Defense</a:t>
            </a:r>
          </a:p>
        </p:txBody>
      </p:sp>
      <p:cxnSp>
        <p:nvCxnSpPr>
          <p:cNvPr id="76" name="Straight Connector 75">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4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Major Findings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01436" y="2078182"/>
            <a:ext cx="9829800" cy="3887411"/>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Application does not sanitize clipboard if user force closes the application.</a:t>
            </a:r>
          </a:p>
          <a:p>
            <a:pPr marL="285750" marR="0" lvl="0" indent="-28575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Cannot properly exit application until the fifteen seconds of the clipboard are done.</a:t>
            </a:r>
          </a:p>
          <a:p>
            <a:pPr marL="285750" marR="0" lvl="0" indent="-28575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Cannot properly logout of the application until the fifteen seconds of the clipboard are done.</a:t>
            </a:r>
          </a:p>
          <a:p>
            <a:pPr marL="342900" marR="0" lvl="0" indent="-34290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No email validation.</a:t>
            </a:r>
            <a:endParaRPr lang="en-US" dirty="0">
              <a:effectLst/>
              <a:ea typeface="Calibri" panose="020F0502020204030204" pitchFamily="34"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A6879C74-BB27-4EEB-98C3-263CE8AAD9F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426836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Vulnerabilities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81099" y="2014769"/>
            <a:ext cx="9829800" cy="36750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Password not being sanitized after force closing application.</a:t>
            </a:r>
          </a:p>
          <a:p>
            <a:pPr marL="342900" marR="0" lvl="0" indent="-342900">
              <a:lnSpc>
                <a:spcPct val="200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Unauthorized user gaining access to the system.</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System </a:t>
            </a:r>
            <a:r>
              <a:rPr lang="en-US" sz="2400" dirty="0">
                <a:ea typeface="Calibri" panose="020F0502020204030204" pitchFamily="34" charset="0"/>
                <a:cs typeface="Times New Roman" panose="02020603050405020304" pitchFamily="18" charset="0"/>
              </a:rPr>
              <a:t>becoming infected with malware or spyware.</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Data</a:t>
            </a:r>
            <a:r>
              <a:rPr lang="en-US" sz="2400" dirty="0">
                <a:ea typeface="Calibri" panose="020F0502020204030204" pitchFamily="34" charset="0"/>
                <a:cs typeface="Times New Roman" panose="02020603050405020304" pitchFamily="18" charset="0"/>
              </a:rPr>
              <a:t>base deletion or corruption.</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Shoulder surfing.</a:t>
            </a:r>
          </a:p>
        </p:txBody>
      </p:sp>
      <p:pic>
        <p:nvPicPr>
          <p:cNvPr id="7" name="Picture 6" descr="Icon&#10;&#10;Description automatically generated">
            <a:extLst>
              <a:ext uri="{FF2B5EF4-FFF2-40B4-BE49-F238E27FC236}">
                <a16:creationId xmlns:a16="http://schemas.microsoft.com/office/drawing/2014/main" id="{38787CA0-038F-49F0-AA33-F58ABF33EA03}"/>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748147"/>
            <a:ext cx="7920401" cy="4455226"/>
          </a:xfrm>
          <a:prstGeom prst="rect">
            <a:avLst/>
          </a:prstGeom>
          <a:noFill/>
        </p:spPr>
      </p:pic>
    </p:spTree>
    <p:extLst>
      <p:ext uri="{BB962C8B-B14F-4D97-AF65-F5344CB8AC3E}">
        <p14:creationId xmlns:p14="http://schemas.microsoft.com/office/powerpoint/2010/main" val="381708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Future Enhancements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626540"/>
            <a:ext cx="10519978"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626540"/>
            <a:ext cx="9389918" cy="4309065"/>
          </a:xfrm>
          <a:prstGeom prst="rect">
            <a:avLst/>
          </a:prstGeom>
          <a:noFill/>
        </p:spPr>
        <p:txBody>
          <a:bodyPr wrap="square" numCol="2"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Email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Password Strength Detector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Better Input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Password Rules</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Clipboard Exit/Logout Fix</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Additional Authentication Methods</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Password Verification Prompt</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Lockout Feature</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Full Implementation of Password Generator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Prevent Leading Zeros</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Prevent Force Closing App (Tentative)</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a:t>
            </a:r>
            <a:r>
              <a:rPr lang="en-US" sz="2000" dirty="0">
                <a:ea typeface="Calibri" panose="020F0502020204030204" pitchFamily="34" charset="0"/>
                <a:cs typeface="Times New Roman" panose="02020603050405020304" pitchFamily="18" charset="0"/>
              </a:rPr>
              <a:t>UI Interface (Tentative)</a:t>
            </a:r>
            <a:endParaRPr lang="en-US" sz="20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8787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references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626540"/>
            <a:ext cx="10519978"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834358"/>
            <a:ext cx="9389918" cy="3986091"/>
          </a:xfrm>
          <a:prstGeom prst="rect">
            <a:avLst/>
          </a:prstGeom>
          <a:noFill/>
        </p:spPr>
        <p:txBody>
          <a:bodyPr wrap="square" numCol="1" rtlCol="0">
            <a:spAutoFit/>
          </a:bodyPr>
          <a:lstStyle/>
          <a:p>
            <a:pPr marL="360045" marR="0" indent="-360045">
              <a:lnSpc>
                <a:spcPct val="200000"/>
              </a:lnSpc>
            </a:pPr>
            <a:r>
              <a:rPr lang="en-US" sz="1400" dirty="0">
                <a:effectLst/>
                <a:ea typeface="Times New Roman" panose="02020603050405020304" pitchFamily="18" charset="0"/>
              </a:rPr>
              <a:t>Google. (2019, February). </a:t>
            </a:r>
            <a:r>
              <a:rPr lang="en-US" sz="1400" i="1" dirty="0">
                <a:effectLst/>
                <a:ea typeface="Times New Roman" panose="02020603050405020304" pitchFamily="18" charset="0"/>
              </a:rPr>
              <a:t>Online Security Survey</a:t>
            </a:r>
            <a:r>
              <a:rPr lang="en-US" sz="1400" dirty="0">
                <a:effectLst/>
                <a:ea typeface="Times New Roman" panose="02020603050405020304" pitchFamily="18" charset="0"/>
              </a:rPr>
              <a:t>. Google. Retrieved from https://services.google.com/fh/files/blogs/google_security_infographic.pdf. </a:t>
            </a:r>
          </a:p>
          <a:p>
            <a:pPr marL="360045" marR="0" indent="-360045">
              <a:lnSpc>
                <a:spcPct val="200000"/>
              </a:lnSpc>
            </a:pPr>
            <a:r>
              <a:rPr lang="en-US" sz="1400" dirty="0">
                <a:effectLst/>
                <a:ea typeface="Times New Roman" panose="02020603050405020304" pitchFamily="18" charset="0"/>
              </a:rPr>
              <a:t>Greig, J. (2020, July 29). </a:t>
            </a:r>
            <a:r>
              <a:rPr lang="en-US" sz="1400" i="1" dirty="0">
                <a:effectLst/>
                <a:ea typeface="Times New Roman" panose="02020603050405020304" pitchFamily="18" charset="0"/>
              </a:rPr>
              <a:t>IBM finds cyberattacks costing companies nearly $4 million per breach</a:t>
            </a:r>
            <a:r>
              <a:rPr lang="en-US" sz="1400" dirty="0">
                <a:effectLst/>
                <a:ea typeface="Times New Roman" panose="02020603050405020304" pitchFamily="18" charset="0"/>
              </a:rPr>
              <a:t>. TechRepublic. Retrieved from https://www.techrepublic.com/article/ibm-finds-cyberattacks-costing-companies-nearly-4-million-per-breach/. </a:t>
            </a:r>
          </a:p>
          <a:p>
            <a:pPr marL="360045" marR="0" indent="-360045">
              <a:lnSpc>
                <a:spcPct val="200000"/>
              </a:lnSpc>
            </a:pPr>
            <a:r>
              <a:rPr lang="en-US" sz="1400" dirty="0">
                <a:effectLst/>
                <a:ea typeface="Times New Roman" panose="02020603050405020304" pitchFamily="18" charset="0"/>
              </a:rPr>
              <a:t>Lord, N. (2020, September 29). </a:t>
            </a:r>
            <a:r>
              <a:rPr lang="en-US" sz="1400" i="1" dirty="0">
                <a:effectLst/>
                <a:ea typeface="Times New Roman" panose="02020603050405020304" pitchFamily="18" charset="0"/>
              </a:rPr>
              <a:t>Uncovering password habits: Are users' password security habits improving? (infographic)</a:t>
            </a:r>
            <a:r>
              <a:rPr lang="en-US" sz="1400" dirty="0">
                <a:effectLst/>
                <a:ea typeface="Times New Roman" panose="02020603050405020304" pitchFamily="18" charset="0"/>
              </a:rPr>
              <a:t>. Digital Guardian. Retrieved from https://digitalguardian.com/blog/uncovering-password-habits-are-users-password-security-habits-improving-infographic. </a:t>
            </a:r>
          </a:p>
          <a:p>
            <a:pPr marL="360045" marR="0" indent="-360045">
              <a:lnSpc>
                <a:spcPct val="107000"/>
              </a:lnSpc>
              <a:spcBef>
                <a:spcPts val="0"/>
              </a:spcBef>
              <a:spcAft>
                <a:spcPts val="800"/>
              </a:spcAft>
            </a:pPr>
            <a:r>
              <a:rPr lang="en-US" sz="1400" dirty="0" err="1">
                <a:effectLst/>
                <a:ea typeface="Times New Roman" panose="02020603050405020304" pitchFamily="18" charset="0"/>
                <a:cs typeface="Times New Roman" panose="02020603050405020304" pitchFamily="18" charset="0"/>
              </a:rPr>
              <a:t>Mavituna</a:t>
            </a:r>
            <a:r>
              <a:rPr lang="en-US" sz="1400" dirty="0">
                <a:effectLst/>
                <a:ea typeface="Times New Roman" panose="02020603050405020304" pitchFamily="18" charset="0"/>
                <a:cs typeface="Times New Roman" panose="02020603050405020304" pitchFamily="18" charset="0"/>
              </a:rPr>
              <a:t>, F. (2022, March 14). </a:t>
            </a:r>
            <a:r>
              <a:rPr lang="en-US" sz="1400" i="1" dirty="0">
                <a:effectLst/>
                <a:ea typeface="Times New Roman" panose="02020603050405020304" pitchFamily="18" charset="0"/>
                <a:cs typeface="Times New Roman" panose="02020603050405020304" pitchFamily="18" charset="0"/>
              </a:rPr>
              <a:t>SQL Injection Cheat Sheet</a:t>
            </a:r>
            <a:r>
              <a:rPr lang="en-US" sz="1400" dirty="0">
                <a:effectLst/>
                <a:ea typeface="Times New Roman" panose="02020603050405020304" pitchFamily="18" charset="0"/>
                <a:cs typeface="Times New Roman" panose="02020603050405020304" pitchFamily="18" charset="0"/>
              </a:rPr>
              <a:t>. </a:t>
            </a:r>
            <a:r>
              <a:rPr lang="en-US" sz="1400" dirty="0" err="1">
                <a:effectLst/>
                <a:ea typeface="Times New Roman" panose="02020603050405020304" pitchFamily="18" charset="0"/>
                <a:cs typeface="Times New Roman" panose="02020603050405020304" pitchFamily="18" charset="0"/>
              </a:rPr>
              <a:t>Netsparker</a:t>
            </a:r>
            <a:r>
              <a:rPr lang="en-US" sz="1400" dirty="0">
                <a:effectLst/>
                <a:ea typeface="Times New Roman" panose="02020603050405020304" pitchFamily="18" charset="0"/>
                <a:cs typeface="Times New Roman" panose="02020603050405020304" pitchFamily="18" charset="0"/>
              </a:rPr>
              <a:t>. Retrieved from https://www.invicti.com/blog/web-security/sql-injection-cheat-sheet/ </a:t>
            </a:r>
            <a:endParaRPr lang="en-US" sz="14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1990BBFA-C275-4D27-AFF2-7D70DC93894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2408475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B053-167D-4940-953D-249B7E980828}"/>
              </a:ext>
            </a:extLst>
          </p:cNvPr>
          <p:cNvSpPr>
            <a:spLocks noGrp="1"/>
          </p:cNvSpPr>
          <p:nvPr>
            <p:ph type="title"/>
          </p:nvPr>
        </p:nvSpPr>
        <p:spPr/>
        <p:txBody>
          <a:bodyPr/>
          <a:lstStyle/>
          <a:p>
            <a:r>
              <a:rPr lang="en-US" dirty="0"/>
              <a:t>Motivation (TENTATIVE)</a:t>
            </a:r>
          </a:p>
        </p:txBody>
      </p:sp>
      <p:sp>
        <p:nvSpPr>
          <p:cNvPr id="3" name="Content Placeholder 2">
            <a:extLst>
              <a:ext uri="{FF2B5EF4-FFF2-40B4-BE49-F238E27FC236}">
                <a16:creationId xmlns:a16="http://schemas.microsoft.com/office/drawing/2014/main" id="{6F63222D-8335-4EED-A02E-EDDD42B40365}"/>
              </a:ext>
            </a:extLst>
          </p:cNvPr>
          <p:cNvSpPr>
            <a:spLocks noGrp="1"/>
          </p:cNvSpPr>
          <p:nvPr>
            <p:ph idx="1"/>
          </p:nvPr>
        </p:nvSpPr>
        <p:spPr/>
        <p:txBody>
          <a:bodyPr>
            <a:normAutofit fontScale="70000" lnSpcReduction="2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practice of securing networks, systems and other digital infrastructures are an essential aspect to information systems and cybersecurity. As a Cybersecurity major, I strive to broaden these previously mentioned technical and functional skills. The development of this application will provide me with a deeper understanding of various hashing and encryption practices that are vital to the field of cybersecurity. It will also strengthen my problem solving and debugging skills that are necessary as a programmer. The program will also require an understanding of the various methods that attackers used to exploit passwords. This will expand my computer analysis skills and provides me with additional resources and solutions that can be used to thwart malicious attacks. By creating this application and developing the previously mentioned skills I will be able to set myself apart from the competitions and I will be able to demonstrate my expertise as a cybersecurity professional.</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practice of securing networks, systems and other digital infrastructures are an essential aspect to information systems and cybersecurity. As a Cybersecurity major, I strive to broaden these previously mentioned technical and functional skills. The development of this application will provide me with a deeper understanding of various hashing and encryption practices that are vital to the field of cybersecurity. It will also strengthen my problem solving and debugging skills that are necessary as a programmer. The program will also require an understanding of the various methods that attackers used to exploit passwords. This will expand my computer analysis skills and provides me with additional resources and solutions that can be used to thwart malicious attacks. By creating this application and developing the previously mentioned skills I will be able to set myself apart from the competitions and I will be able to demonstrate my expertise as a cybersecurity professional.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7131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19D2-6797-4F7E-809B-10F28032DF9D}"/>
              </a:ext>
            </a:extLst>
          </p:cNvPr>
          <p:cNvSpPr>
            <a:spLocks noGrp="1"/>
          </p:cNvSpPr>
          <p:nvPr>
            <p:ph type="title"/>
          </p:nvPr>
        </p:nvSpPr>
        <p:spPr/>
        <p:txBody>
          <a:bodyPr/>
          <a:lstStyle/>
          <a:p>
            <a:r>
              <a:rPr lang="en-US" dirty="0"/>
              <a:t>Prepared statements |  App spec </a:t>
            </a:r>
            <a:r>
              <a:rPr lang="en-US"/>
              <a:t>reqmts</a:t>
            </a:r>
            <a:endParaRPr lang="en-US" dirty="0"/>
          </a:p>
        </p:txBody>
      </p:sp>
      <p:sp>
        <p:nvSpPr>
          <p:cNvPr id="3" name="Content Placeholder 2">
            <a:extLst>
              <a:ext uri="{FF2B5EF4-FFF2-40B4-BE49-F238E27FC236}">
                <a16:creationId xmlns:a16="http://schemas.microsoft.com/office/drawing/2014/main" id="{D273030C-46ED-4383-A819-E83B7D0DEB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104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B62550C-6485-4C9A-A321-30D160C584D0}"/>
              </a:ext>
            </a:extLst>
          </p:cNvPr>
          <p:cNvSpPr/>
          <p:nvPr/>
        </p:nvSpPr>
        <p:spPr>
          <a:xfrm>
            <a:off x="6501245" y="582718"/>
            <a:ext cx="5507807" cy="5547917"/>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47" name="Rectangle 46">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1" descr="Closeup of a keyboard">
            <a:extLst>
              <a:ext uri="{FF2B5EF4-FFF2-40B4-BE49-F238E27FC236}">
                <a16:creationId xmlns:a16="http://schemas.microsoft.com/office/drawing/2014/main" id="{96EC5845-CFB1-76E5-2F01-808B2E31B66C}"/>
              </a:ext>
            </a:extLst>
          </p:cNvPr>
          <p:cNvPicPr>
            <a:picLocks noChangeAspect="1"/>
          </p:cNvPicPr>
          <p:nvPr/>
        </p:nvPicPr>
        <p:blipFill rotWithShape="1">
          <a:blip r:embed="rId3">
            <a:alphaModFix amt="50000"/>
          </a:blip>
          <a:srcRect l="11205" r="3124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C16087A-9942-4E48-BE97-6553B39DD5E0}"/>
              </a:ext>
            </a:extLst>
          </p:cNvPr>
          <p:cNvSpPr>
            <a:spLocks noGrp="1"/>
          </p:cNvSpPr>
          <p:nvPr>
            <p:ph type="title"/>
          </p:nvPr>
        </p:nvSpPr>
        <p:spPr>
          <a:xfrm>
            <a:off x="1028700" y="1025718"/>
            <a:ext cx="4057650" cy="4770783"/>
          </a:xfrm>
        </p:spPr>
        <p:txBody>
          <a:bodyPr vert="horz" lIns="91440" tIns="45720" rIns="91440" bIns="45720" rtlCol="0" anchor="ctr">
            <a:normAutofit/>
          </a:bodyPr>
          <a:lstStyle/>
          <a:p>
            <a:pPr algn="ctr"/>
            <a:r>
              <a:rPr lang="en-US" dirty="0">
                <a:solidFill>
                  <a:srgbClr val="FFFFFF"/>
                </a:solidFill>
              </a:rPr>
              <a:t>Introduction</a:t>
            </a:r>
          </a:p>
        </p:txBody>
      </p:sp>
      <p:sp>
        <p:nvSpPr>
          <p:cNvPr id="6" name="TextBox 5">
            <a:extLst>
              <a:ext uri="{FF2B5EF4-FFF2-40B4-BE49-F238E27FC236}">
                <a16:creationId xmlns:a16="http://schemas.microsoft.com/office/drawing/2014/main" id="{EC9C85D3-26CF-42B0-892C-24E23D1A3C57}"/>
              </a:ext>
            </a:extLst>
          </p:cNvPr>
          <p:cNvSpPr txBox="1"/>
          <p:nvPr/>
        </p:nvSpPr>
        <p:spPr>
          <a:xfrm>
            <a:off x="6729845" y="1108845"/>
            <a:ext cx="4977244" cy="5334000"/>
          </a:xfrm>
          <a:prstGeom prst="rect">
            <a:avLst/>
          </a:prstGeom>
        </p:spPr>
        <p:txBody>
          <a:bodyPr vert="horz" lIns="91440" tIns="45720" rIns="91440" bIns="45720" rtlCol="0" anchor="ctr">
            <a:normAutofit/>
          </a:bodyPr>
          <a:lstStyle/>
          <a:p>
            <a:pPr marL="285750" lvl="0" indent="-285750" defTabSz="914400">
              <a:lnSpc>
                <a:spcPct val="120000"/>
              </a:lnSpc>
              <a:spcAft>
                <a:spcPts val="600"/>
              </a:spcAft>
              <a:buSzPct val="85000"/>
              <a:buFont typeface="Arial" panose="020B0604020202020204" pitchFamily="34" charset="0"/>
              <a:buChar char="•"/>
            </a:pPr>
            <a:r>
              <a:rPr lang="en-US" dirty="0"/>
              <a:t>Management of passwords is one of the most important aspects of Cybersecurity.</a:t>
            </a:r>
          </a:p>
          <a:p>
            <a:pPr lvl="0" defTabSz="914400">
              <a:lnSpc>
                <a:spcPct val="120000"/>
              </a:lnSpc>
              <a:spcAft>
                <a:spcPts val="600"/>
              </a:spcAft>
              <a:buSzPct val="85000"/>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Strong and unique passwords are vital for account security.</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Most users have far too many online accounts to remember a unique password for each account. </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The average user has over 90 different online accounts. </a:t>
            </a:r>
          </a:p>
          <a:p>
            <a:pPr marL="285750" lvl="0" indent="-285750" defTabSz="914400">
              <a:lnSpc>
                <a:spcPct val="120000"/>
              </a:lnSpc>
              <a:spcAft>
                <a:spcPts val="600"/>
              </a:spcAft>
              <a:buSzPct val="85000"/>
              <a:buFont typeface="Arial" panose="020B0604020202020204" pitchFamily="34" charset="0"/>
              <a:buChar char="•"/>
            </a:pPr>
            <a:endParaRPr lang="en-US" sz="1700" dirty="0"/>
          </a:p>
          <a:p>
            <a:pPr lvl="0" defTabSz="914400">
              <a:lnSpc>
                <a:spcPct val="120000"/>
              </a:lnSpc>
              <a:spcAft>
                <a:spcPts val="600"/>
              </a:spcAft>
              <a:buSzPct val="85000"/>
            </a:pPr>
            <a:endParaRPr lang="en-US" sz="1700" dirty="0"/>
          </a:p>
        </p:txBody>
      </p:sp>
      <p:cxnSp>
        <p:nvCxnSpPr>
          <p:cNvPr id="27" name="Straight Connector 26">
            <a:extLst>
              <a:ext uri="{FF2B5EF4-FFF2-40B4-BE49-F238E27FC236}">
                <a16:creationId xmlns:a16="http://schemas.microsoft.com/office/drawing/2014/main" id="{F0771E0D-412F-414F-AA13-DB3B96852705}"/>
              </a:ext>
            </a:extLst>
          </p:cNvPr>
          <p:cNvCxnSpPr>
            <a:cxnSpLocks/>
          </p:cNvCxnSpPr>
          <p:nvPr/>
        </p:nvCxnSpPr>
        <p:spPr>
          <a:xfrm>
            <a:off x="1433946" y="3629362"/>
            <a:ext cx="3108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F9B4C61-27BB-4511-A417-1664938F997B}"/>
              </a:ext>
            </a:extLst>
          </p:cNvPr>
          <p:cNvSpPr/>
          <p:nvPr/>
        </p:nvSpPr>
        <p:spPr>
          <a:xfrm>
            <a:off x="6095999"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C49BE473-F36E-47EE-9D0F-59046348EE39}"/>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5873533" y="1421001"/>
            <a:ext cx="6689868" cy="3763051"/>
          </a:xfrm>
          <a:prstGeom prst="rect">
            <a:avLst/>
          </a:prstGeom>
          <a:noFill/>
        </p:spPr>
      </p:pic>
    </p:spTree>
    <p:extLst>
      <p:ext uri="{BB962C8B-B14F-4D97-AF65-F5344CB8AC3E}">
        <p14:creationId xmlns:p14="http://schemas.microsoft.com/office/powerpoint/2010/main" val="8132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463212" y="290563"/>
            <a:ext cx="5008696" cy="568035"/>
          </a:xfrm>
        </p:spPr>
        <p:txBody>
          <a:bodyPr>
            <a:noAutofit/>
          </a:bodyPr>
          <a:lstStyle/>
          <a:p>
            <a:r>
              <a:rPr lang="en-US" sz="3600" dirty="0"/>
              <a:t>Problem</a:t>
            </a:r>
          </a:p>
        </p:txBody>
      </p:sp>
      <p:sp>
        <p:nvSpPr>
          <p:cNvPr id="8" name="Rectangle: Rounded Corners 7">
            <a:extLst>
              <a:ext uri="{FF2B5EF4-FFF2-40B4-BE49-F238E27FC236}">
                <a16:creationId xmlns:a16="http://schemas.microsoft.com/office/drawing/2014/main" id="{435942EA-2E4F-4E82-83C9-CA9032687F5F}"/>
              </a:ext>
            </a:extLst>
          </p:cNvPr>
          <p:cNvSpPr/>
          <p:nvPr/>
        </p:nvSpPr>
        <p:spPr>
          <a:xfrm>
            <a:off x="319448" y="1487543"/>
            <a:ext cx="7056899" cy="517498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76347" y="1611221"/>
            <a:ext cx="6644169" cy="5091298"/>
          </a:xfrm>
        </p:spPr>
        <p:txBody>
          <a:bodyPr>
            <a:normAutofit fontScale="92500" lnSpcReduction="10000"/>
          </a:bodyPr>
          <a:lstStyle/>
          <a:p>
            <a:pPr lvl="0">
              <a:lnSpc>
                <a:spcPct val="120000"/>
              </a:lnSpc>
            </a:pPr>
            <a:r>
              <a:rPr lang="en-US" dirty="0"/>
              <a:t> A Google survey found that 52% of users reuse the same password for multiple accounts.</a:t>
            </a:r>
          </a:p>
          <a:p>
            <a:pPr>
              <a:lnSpc>
                <a:spcPct val="120000"/>
              </a:lnSpc>
            </a:pPr>
            <a:endParaRPr lang="en-US" dirty="0"/>
          </a:p>
          <a:p>
            <a:pPr>
              <a:lnSpc>
                <a:spcPct val="120000"/>
              </a:lnSpc>
            </a:pPr>
            <a:r>
              <a:rPr lang="en-US" dirty="0"/>
              <a:t>There is a limit to how many passwords a user can remember.</a:t>
            </a:r>
          </a:p>
          <a:p>
            <a:pPr marL="0" lvl="0" indent="0">
              <a:lnSpc>
                <a:spcPct val="120000"/>
              </a:lnSpc>
              <a:buNone/>
            </a:pPr>
            <a:endParaRPr lang="en-US" dirty="0"/>
          </a:p>
          <a:p>
            <a:pPr lvl="0">
              <a:lnSpc>
                <a:spcPct val="120000"/>
              </a:lnSpc>
            </a:pPr>
            <a:r>
              <a:rPr lang="en-US" dirty="0"/>
              <a:t>Reusing passwords:</a:t>
            </a:r>
          </a:p>
          <a:p>
            <a:pPr marL="560070" lvl="1" indent="-285750">
              <a:lnSpc>
                <a:spcPct val="120000"/>
              </a:lnSpc>
              <a:buFont typeface="Courier New" panose="02070309020205020404" pitchFamily="49" charset="0"/>
              <a:buChar char="o"/>
            </a:pPr>
            <a:r>
              <a:rPr lang="en-US" sz="1800" b="0" dirty="0"/>
              <a:t>Leaves users vulnerable to intrusion attacks.</a:t>
            </a:r>
          </a:p>
          <a:p>
            <a:pPr marL="560070" lvl="1" indent="-285750">
              <a:lnSpc>
                <a:spcPct val="120000"/>
              </a:lnSpc>
              <a:buFont typeface="Courier New" panose="02070309020205020404" pitchFamily="49" charset="0"/>
              <a:buChar char="o"/>
            </a:pPr>
            <a:r>
              <a:rPr lang="en-US" sz="1800" b="0" dirty="0"/>
              <a:t>Result in data loss, monetary loss and more.</a:t>
            </a:r>
          </a:p>
          <a:p>
            <a:pPr marL="0" lvl="0" indent="0">
              <a:lnSpc>
                <a:spcPct val="120000"/>
              </a:lnSpc>
              <a:buNone/>
            </a:pPr>
            <a:endParaRPr lang="en-US" dirty="0"/>
          </a:p>
          <a:p>
            <a:pPr>
              <a:lnSpc>
                <a:spcPct val="120000"/>
              </a:lnSpc>
            </a:pPr>
            <a:r>
              <a:rPr lang="en-US" dirty="0"/>
              <a:t>IBM (2020) found that the average cost of a data breach is $3.68 million, while a data breach in the healthcare industry is estimated to cost around $7.13 million. </a:t>
            </a:r>
          </a:p>
          <a:p>
            <a:pPr marL="560070" lvl="1" indent="-285750">
              <a:lnSpc>
                <a:spcPct val="120000"/>
              </a:lnSpc>
              <a:buFont typeface="Courier New" panose="02070309020205020404" pitchFamily="49" charset="0"/>
              <a:buChar char="o"/>
            </a:pPr>
            <a:r>
              <a:rPr lang="en-US" b="0" dirty="0"/>
              <a:t>Data breaches in the United States are among the costliest averaging around $8.64 million.</a:t>
            </a:r>
          </a:p>
          <a:p>
            <a:pPr>
              <a:lnSpc>
                <a:spcPct val="120000"/>
              </a:lnSpc>
            </a:pPr>
            <a:endParaRPr lang="en-US" sz="1100" dirty="0"/>
          </a:p>
        </p:txBody>
      </p:sp>
      <p:sp>
        <p:nvSpPr>
          <p:cNvPr id="12" name="Oval 11">
            <a:extLst>
              <a:ext uri="{FF2B5EF4-FFF2-40B4-BE49-F238E27FC236}">
                <a16:creationId xmlns:a16="http://schemas.microsoft.com/office/drawing/2014/main" id="{3FA45922-B14B-4CFB-AE3D-692C4C3BCCDD}"/>
              </a:ext>
            </a:extLst>
          </p:cNvPr>
          <p:cNvSpPr/>
          <p:nvPr/>
        </p:nvSpPr>
        <p:spPr>
          <a:xfrm>
            <a:off x="7575340" y="1778468"/>
            <a:ext cx="4339306" cy="42811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p&#10;&#10;Description automatically generated with medium confidence">
            <a:extLst>
              <a:ext uri="{FF2B5EF4-FFF2-40B4-BE49-F238E27FC236}">
                <a16:creationId xmlns:a16="http://schemas.microsoft.com/office/drawing/2014/main" id="{D404E633-0CB4-4E13-B3E8-A294DA3B3423}"/>
              </a:ext>
            </a:extLst>
          </p:cNvPr>
          <p:cNvPicPr>
            <a:picLocks noChangeAspect="1"/>
          </p:cNvPicPr>
          <p:nvPr/>
        </p:nvPicPr>
        <p:blipFill rotWithShape="1">
          <a:blip r:embed="rId3">
            <a:extLst>
              <a:ext uri="{28A0092B-C50C-407E-A947-70E740481C1C}">
                <a14:useLocalDpi xmlns:a14="http://schemas.microsoft.com/office/drawing/2010/main" val="0"/>
              </a:ext>
            </a:extLst>
          </a:blip>
          <a:srcRect l="30685" r="23565" b="-2"/>
          <a:stretch/>
        </p:blipFill>
        <p:spPr>
          <a:xfrm>
            <a:off x="7695795" y="1869832"/>
            <a:ext cx="4098397" cy="4098397"/>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14" name="Rectangle 13">
            <a:extLst>
              <a:ext uri="{FF2B5EF4-FFF2-40B4-BE49-F238E27FC236}">
                <a16:creationId xmlns:a16="http://schemas.microsoft.com/office/drawing/2014/main" id="{AD9B4000-0B88-4A20-AE38-6B0D2EB6E4C6}"/>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Icon&#10;&#10;Description automatically generated">
            <a:extLst>
              <a:ext uri="{FF2B5EF4-FFF2-40B4-BE49-F238E27FC236}">
                <a16:creationId xmlns:a16="http://schemas.microsoft.com/office/drawing/2014/main" id="{73A77CEC-3134-4CAF-9A21-9ADB8206EB88}"/>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423599" y="1748369"/>
            <a:ext cx="7920401" cy="4455226"/>
          </a:xfrm>
          <a:prstGeom prst="rect">
            <a:avLst/>
          </a:prstGeom>
          <a:noFill/>
        </p:spPr>
      </p:pic>
    </p:spTree>
    <p:extLst>
      <p:ext uri="{BB962C8B-B14F-4D97-AF65-F5344CB8AC3E}">
        <p14:creationId xmlns:p14="http://schemas.microsoft.com/office/powerpoint/2010/main" val="305105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Solution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1055491" y="2036619"/>
            <a:ext cx="9906917" cy="3810000"/>
          </a:xfrm>
        </p:spPr>
        <p:txBody>
          <a:bodyPr>
            <a:normAutofit fontScale="92500" lnSpcReduction="20000"/>
          </a:bodyPr>
          <a:lstStyle/>
          <a:p>
            <a:pPr lvl="0"/>
            <a:r>
              <a:rPr lang="en-US" sz="2000" dirty="0"/>
              <a:t>Password managers can easily eliminate all the difficulties that are associated with having unique and complex passwords.</a:t>
            </a:r>
          </a:p>
          <a:p>
            <a:pPr lvl="0"/>
            <a:endParaRPr lang="en-US" sz="2000" dirty="0"/>
          </a:p>
          <a:p>
            <a:pPr lvl="0"/>
            <a:r>
              <a:rPr lang="en-US" sz="2000" dirty="0"/>
              <a:t> Password managers store all the passwords in a secured vault that can be accessed with a “master” password. </a:t>
            </a:r>
          </a:p>
          <a:p>
            <a:pPr lvl="0"/>
            <a:endParaRPr lang="en-US" sz="2000" dirty="0"/>
          </a:p>
          <a:p>
            <a:pPr lvl="0"/>
            <a:r>
              <a:rPr lang="en-US" sz="2000" dirty="0"/>
              <a:t>No need to remember multiple passwords.</a:t>
            </a:r>
          </a:p>
          <a:p>
            <a:pPr lvl="0"/>
            <a:endParaRPr lang="en-US" sz="2000" dirty="0"/>
          </a:p>
          <a:p>
            <a:pPr lvl="0"/>
            <a:r>
              <a:rPr lang="en-US" sz="2000" dirty="0"/>
              <a:t>Greatly reduces the chances of having multiple accounts compromised.</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1AAEA5EA-A8BC-4AA5-8C03-792194D5CBA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609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6352309" cy="869092"/>
          </a:xfrm>
        </p:spPr>
        <p:txBody>
          <a:bodyPr>
            <a:normAutofit/>
          </a:bodyPr>
          <a:lstStyle/>
          <a:p>
            <a:pPr algn="ctr"/>
            <a:r>
              <a:rPr lang="en-US" dirty="0"/>
              <a:t>Xecure Password Manager</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1"/>
            <a:ext cx="6675343" cy="3900438"/>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pSp>
        <p:nvGrpSpPr>
          <p:cNvPr id="13" name="Group 12">
            <a:extLst>
              <a:ext uri="{FF2B5EF4-FFF2-40B4-BE49-F238E27FC236}">
                <a16:creationId xmlns:a16="http://schemas.microsoft.com/office/drawing/2014/main" id="{0C8E493D-7C19-4FB3-8912-78CE50E5AC4F}"/>
              </a:ext>
            </a:extLst>
          </p:cNvPr>
          <p:cNvGrpSpPr/>
          <p:nvPr/>
        </p:nvGrpSpPr>
        <p:grpSpPr>
          <a:xfrm>
            <a:off x="758496" y="2613811"/>
            <a:ext cx="6535827" cy="2495741"/>
            <a:chOff x="758496" y="2613811"/>
            <a:chExt cx="6535827" cy="2495741"/>
          </a:xfrm>
        </p:grpSpPr>
        <p:sp>
          <p:nvSpPr>
            <p:cNvPr id="17" name="Rectangle 16" descr="Lock">
              <a:extLst>
                <a:ext uri="{FF2B5EF4-FFF2-40B4-BE49-F238E27FC236}">
                  <a16:creationId xmlns:a16="http://schemas.microsoft.com/office/drawing/2014/main" id="{51D33E90-55A7-4E53-AFAC-E8BB30BC9ED2}"/>
                </a:ext>
              </a:extLst>
            </p:cNvPr>
            <p:cNvSpPr/>
            <p:nvPr/>
          </p:nvSpPr>
          <p:spPr>
            <a:xfrm>
              <a:off x="758496" y="2800712"/>
              <a:ext cx="516203" cy="51620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F7163150-A271-42B8-8A76-F47CBB77BB18}"/>
                </a:ext>
              </a:extLst>
            </p:cNvPr>
            <p:cNvSpPr/>
            <p:nvPr/>
          </p:nvSpPr>
          <p:spPr>
            <a:xfrm>
              <a:off x="1652317"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Xecure is a password manager application for Windows computers. </a:t>
              </a:r>
            </a:p>
          </p:txBody>
        </p:sp>
        <p:sp>
          <p:nvSpPr>
            <p:cNvPr id="22" name="Freeform: Shape 21">
              <a:extLst>
                <a:ext uri="{FF2B5EF4-FFF2-40B4-BE49-F238E27FC236}">
                  <a16:creationId xmlns:a16="http://schemas.microsoft.com/office/drawing/2014/main" id="{CC6A1CC3-48E4-4AB8-B9F2-B9054F527882}"/>
                </a:ext>
              </a:extLst>
            </p:cNvPr>
            <p:cNvSpPr/>
            <p:nvPr/>
          </p:nvSpPr>
          <p:spPr>
            <a:xfrm>
              <a:off x="5196451"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Securely stores and manages log in information. </a:t>
              </a:r>
            </a:p>
          </p:txBody>
        </p:sp>
        <p:sp>
          <p:nvSpPr>
            <p:cNvPr id="24" name="Rectangle 23" descr="Database">
              <a:extLst>
                <a:ext uri="{FF2B5EF4-FFF2-40B4-BE49-F238E27FC236}">
                  <a16:creationId xmlns:a16="http://schemas.microsoft.com/office/drawing/2014/main" id="{2F77196A-9D35-4EB2-B9B6-517D32C306B6}"/>
                </a:ext>
              </a:extLst>
            </p:cNvPr>
            <p:cNvSpPr/>
            <p:nvPr/>
          </p:nvSpPr>
          <p:spPr>
            <a:xfrm>
              <a:off x="758496" y="4400834"/>
              <a:ext cx="516203" cy="51620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5" name="Freeform: Shape 24">
              <a:extLst>
                <a:ext uri="{FF2B5EF4-FFF2-40B4-BE49-F238E27FC236}">
                  <a16:creationId xmlns:a16="http://schemas.microsoft.com/office/drawing/2014/main" id="{9637100D-689A-4064-9A67-B0DA75DAA1D6}"/>
                </a:ext>
              </a:extLst>
            </p:cNvPr>
            <p:cNvSpPr/>
            <p:nvPr/>
          </p:nvSpPr>
          <p:spPr>
            <a:xfrm>
              <a:off x="1652317" y="4213932"/>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a:t>
              </a:r>
              <a:r>
                <a:rPr lang="en-US" sz="1600" kern="1200" baseline="0" dirty="0">
                  <a:solidFill>
                    <a:schemeClr val="tx1"/>
                  </a:solidFill>
                </a:rPr>
                <a:t> MYSQL database to store user data.</a:t>
              </a:r>
            </a:p>
          </p:txBody>
        </p:sp>
        <p:sp>
          <p:nvSpPr>
            <p:cNvPr id="27" name="Rectangle 26" descr="Key">
              <a:extLst>
                <a:ext uri="{FF2B5EF4-FFF2-40B4-BE49-F238E27FC236}">
                  <a16:creationId xmlns:a16="http://schemas.microsoft.com/office/drawing/2014/main" id="{1CC1998B-1A69-44EC-AC43-7BE0AFDAFF4A}"/>
                </a:ext>
              </a:extLst>
            </p:cNvPr>
            <p:cNvSpPr/>
            <p:nvPr/>
          </p:nvSpPr>
          <p:spPr>
            <a:xfrm>
              <a:off x="4302630" y="4400834"/>
              <a:ext cx="516203" cy="51620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27041BB6-5BD3-4CF1-9661-C28B85B35558}"/>
                </a:ext>
              </a:extLst>
            </p:cNvPr>
            <p:cNvSpPr/>
            <p:nvPr/>
          </p:nvSpPr>
          <p:spPr>
            <a:xfrm>
              <a:off x="5196450" y="4219546"/>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 encryption and hashing to protect user data.</a:t>
              </a:r>
            </a:p>
          </p:txBody>
        </p:sp>
      </p:gr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Safe with solid fill">
            <a:extLst>
              <a:ext uri="{FF2B5EF4-FFF2-40B4-BE49-F238E27FC236}">
                <a16:creationId xmlns:a16="http://schemas.microsoft.com/office/drawing/2014/main" id="{FB7D8200-A90E-4C20-97FC-7ED88BF635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2832" y="2773189"/>
            <a:ext cx="655811" cy="655811"/>
          </a:xfrm>
          <a:prstGeom prst="rect">
            <a:avLst/>
          </a:prstGeom>
        </p:spPr>
      </p:pic>
      <p:sp>
        <p:nvSpPr>
          <p:cNvPr id="33" name="Oval 32">
            <a:extLst>
              <a:ext uri="{FF2B5EF4-FFF2-40B4-BE49-F238E27FC236}">
                <a16:creationId xmlns:a16="http://schemas.microsoft.com/office/drawing/2014/main" id="{85A61A5F-3D92-4D84-A80D-58D60CFF9A02}"/>
              </a:ext>
            </a:extLst>
          </p:cNvPr>
          <p:cNvSpPr/>
          <p:nvPr/>
        </p:nvSpPr>
        <p:spPr>
          <a:xfrm>
            <a:off x="7830634" y="2029005"/>
            <a:ext cx="3825053" cy="374813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Icon&#10;&#10;Description automatically generated">
            <a:extLst>
              <a:ext uri="{FF2B5EF4-FFF2-40B4-BE49-F238E27FC236}">
                <a16:creationId xmlns:a16="http://schemas.microsoft.com/office/drawing/2014/main" id="{7F1D24BA-DE79-4104-85BD-90F66F7320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32420" y="2492332"/>
            <a:ext cx="2821480" cy="2821480"/>
          </a:xfrm>
          <a:prstGeom prst="rect">
            <a:avLst/>
          </a:prstGeom>
        </p:spPr>
      </p:pic>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11">
            <a:alphaModFix amt="2000"/>
            <a:extLst>
              <a:ext uri="{28A0092B-C50C-407E-A947-70E740481C1C}">
                <a14:useLocalDpi xmlns:a14="http://schemas.microsoft.com/office/drawing/2010/main" val="0"/>
              </a:ext>
            </a:extLst>
          </a:blip>
          <a:srcRect t="8474" b="35276"/>
          <a:stretch/>
        </p:blipFill>
        <p:spPr>
          <a:xfrm>
            <a:off x="618978" y="2124514"/>
            <a:ext cx="6323761" cy="3557116"/>
          </a:xfrm>
          <a:prstGeom prst="rect">
            <a:avLst/>
          </a:prstGeom>
          <a:noFill/>
        </p:spPr>
      </p:pic>
    </p:spTree>
    <p:extLst>
      <p:ext uri="{BB962C8B-B14F-4D97-AF65-F5344CB8AC3E}">
        <p14:creationId xmlns:p14="http://schemas.microsoft.com/office/powerpoint/2010/main" val="122074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Major Features</a:t>
            </a:r>
          </a:p>
        </p:txBody>
      </p:sp>
      <p:sp>
        <p:nvSpPr>
          <p:cNvPr id="8" name="Rectangle: Rounded Corners 7">
            <a:extLst>
              <a:ext uri="{FF2B5EF4-FFF2-40B4-BE49-F238E27FC236}">
                <a16:creationId xmlns:a16="http://schemas.microsoft.com/office/drawing/2014/main" id="{04ACBF5D-822F-4DB5-97BB-9A01D6A39081}"/>
              </a:ext>
            </a:extLst>
          </p:cNvPr>
          <p:cNvSpPr/>
          <p:nvPr/>
        </p:nvSpPr>
        <p:spPr>
          <a:xfrm>
            <a:off x="297712" y="1619712"/>
            <a:ext cx="5507807" cy="432190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470366" y="1875665"/>
            <a:ext cx="5248790" cy="3810000"/>
          </a:xfrm>
        </p:spPr>
        <p:txBody>
          <a:bodyPr>
            <a:normAutofit fontScale="92500" lnSpcReduction="20000"/>
          </a:bodyPr>
          <a:lstStyle/>
          <a:p>
            <a:r>
              <a:rPr lang="en-US" sz="2000" dirty="0"/>
              <a:t>Uses SHA-256 to authenticate users.</a:t>
            </a:r>
          </a:p>
          <a:p>
            <a:pPr lvl="0"/>
            <a:endParaRPr lang="en-US" sz="2000" dirty="0"/>
          </a:p>
          <a:p>
            <a:pPr lvl="0"/>
            <a:r>
              <a:rPr lang="en-US" sz="2000" dirty="0"/>
              <a:t>No need to store “master” password.</a:t>
            </a:r>
          </a:p>
          <a:p>
            <a:pPr lvl="0"/>
            <a:endParaRPr lang="en-US" sz="2000" dirty="0"/>
          </a:p>
          <a:p>
            <a:r>
              <a:rPr lang="en-US" sz="2000" dirty="0"/>
              <a:t>Uses AES-256 to encrypt data before sending it to the database.</a:t>
            </a:r>
          </a:p>
          <a:p>
            <a:pPr lvl="0"/>
            <a:endParaRPr lang="en-US" sz="2000" dirty="0"/>
          </a:p>
          <a:p>
            <a:pPr lvl="0"/>
            <a:r>
              <a:rPr lang="en-US" sz="2000" dirty="0"/>
              <a:t>Uses prepared statements to prevent SQL injections.</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55655B-F551-4E92-8869-837278E77BE3}"/>
              </a:ext>
            </a:extLst>
          </p:cNvPr>
          <p:cNvSpPr/>
          <p:nvPr/>
        </p:nvSpPr>
        <p:spPr>
          <a:xfrm>
            <a:off x="6213761" y="1613698"/>
            <a:ext cx="5594235" cy="4321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6FB5723-0C40-41CF-8DF9-31F3E1ED4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483" y="1718221"/>
            <a:ext cx="5248789" cy="4104372"/>
          </a:xfrm>
          <a:prstGeom prst="rect">
            <a:avLst/>
          </a:prstGeom>
        </p:spPr>
      </p:pic>
      <p:pic>
        <p:nvPicPr>
          <p:cNvPr id="9" name="Picture 8" descr="Icon&#10;&#10;Description automatically generated">
            <a:extLst>
              <a:ext uri="{FF2B5EF4-FFF2-40B4-BE49-F238E27FC236}">
                <a16:creationId xmlns:a16="http://schemas.microsoft.com/office/drawing/2014/main" id="{1FD92A08-CB61-4858-9B5B-4EFE349D0FC1}"/>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470366" y="2171144"/>
            <a:ext cx="5026425" cy="3514521"/>
          </a:xfrm>
          <a:prstGeom prst="rect">
            <a:avLst/>
          </a:prstGeom>
          <a:noFill/>
        </p:spPr>
      </p:pic>
    </p:spTree>
    <p:extLst>
      <p:ext uri="{BB962C8B-B14F-4D97-AF65-F5344CB8AC3E}">
        <p14:creationId xmlns:p14="http://schemas.microsoft.com/office/powerpoint/2010/main" val="123709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8918C8-AAF4-41F1-4313-5A3D9FE00B3C}"/>
              </a:ext>
            </a:extLst>
          </p:cNvPr>
          <p:cNvPicPr>
            <a:picLocks noChangeAspect="1"/>
          </p:cNvPicPr>
          <p:nvPr/>
        </p:nvPicPr>
        <p:blipFill rotWithShape="1">
          <a:blip r:embed="rId3">
            <a:alphaModFix amt="50000"/>
          </a:blip>
          <a:srcRect l="22631" r="27370"/>
          <a:stretch/>
        </p:blipFill>
        <p:spPr>
          <a:xfrm>
            <a:off x="20" y="10"/>
            <a:ext cx="6095979" cy="6857990"/>
          </a:xfrm>
          <a:prstGeom prst="rect">
            <a:avLst/>
          </a:prstGeom>
        </p:spPr>
      </p:pic>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168519" y="208681"/>
            <a:ext cx="5044838" cy="902037"/>
          </a:xfrm>
        </p:spPr>
        <p:txBody>
          <a:bodyPr anchor="ctr">
            <a:normAutofit/>
          </a:bodyPr>
          <a:lstStyle/>
          <a:p>
            <a:pPr algn="ctr"/>
            <a:r>
              <a:rPr lang="en-US" sz="4400" dirty="0">
                <a:solidFill>
                  <a:srgbClr val="FFFFFF"/>
                </a:solidFill>
              </a:rPr>
              <a:t>User Features</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758801" y="655607"/>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1" name="Content Placeholder 2">
            <a:extLst>
              <a:ext uri="{FF2B5EF4-FFF2-40B4-BE49-F238E27FC236}">
                <a16:creationId xmlns:a16="http://schemas.microsoft.com/office/drawing/2014/main" id="{2790FC97-2A06-4A9D-9DE6-DBA11E973296}"/>
              </a:ext>
            </a:extLst>
          </p:cNvPr>
          <p:cNvSpPr>
            <a:spLocks noGrp="1"/>
          </p:cNvSpPr>
          <p:nvPr>
            <p:ph idx="1"/>
          </p:nvPr>
        </p:nvSpPr>
        <p:spPr>
          <a:xfrm>
            <a:off x="6907738" y="428410"/>
            <a:ext cx="4709005" cy="5464939"/>
          </a:xfrm>
        </p:spPr>
        <p:txBody>
          <a:bodyPr anchor="ctr">
            <a:normAutofit/>
          </a:bodyPr>
          <a:lstStyle/>
          <a:p>
            <a:r>
              <a:rPr lang="en-US" dirty="0"/>
              <a:t>Users can create accounts.</a:t>
            </a:r>
          </a:p>
          <a:p>
            <a:r>
              <a:rPr lang="en-US" dirty="0"/>
              <a:t>Create and save records.</a:t>
            </a:r>
          </a:p>
          <a:p>
            <a:r>
              <a:rPr lang="en-US" dirty="0"/>
              <a:t>Generate strong password for records.</a:t>
            </a:r>
          </a:p>
          <a:p>
            <a:r>
              <a:rPr lang="en-US" dirty="0"/>
              <a:t>Retrieve records.</a:t>
            </a:r>
          </a:p>
          <a:p>
            <a:r>
              <a:rPr lang="en-US" dirty="0"/>
              <a:t>Automatically copy password to clipboard.</a:t>
            </a:r>
          </a:p>
          <a:p>
            <a:r>
              <a:rPr lang="en-US" dirty="0"/>
              <a:t>Update records.</a:t>
            </a:r>
          </a:p>
          <a:p>
            <a:r>
              <a:rPr lang="en-US" dirty="0"/>
              <a:t>Account recovery.</a:t>
            </a:r>
          </a:p>
          <a:p>
            <a:endParaRPr lang="en-US" dirty="0"/>
          </a:p>
          <a:p>
            <a:pPr marL="0" indent="0" algn="ctr">
              <a:buNone/>
            </a:pPr>
            <a:r>
              <a:rPr lang="en-US" sz="3200" dirty="0"/>
              <a:t>Live Demo…</a:t>
            </a:r>
          </a:p>
        </p:txBody>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Tree>
    <p:extLst>
      <p:ext uri="{BB962C8B-B14F-4D97-AF65-F5344CB8AC3E}">
        <p14:creationId xmlns:p14="http://schemas.microsoft.com/office/powerpoint/2010/main" val="329309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Plan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aphicFrame>
        <p:nvGraphicFramePr>
          <p:cNvPr id="23" name="Content Placeholder 2">
            <a:extLst>
              <a:ext uri="{FF2B5EF4-FFF2-40B4-BE49-F238E27FC236}">
                <a16:creationId xmlns:a16="http://schemas.microsoft.com/office/drawing/2014/main" id="{20E45BB4-A4B0-1926-4196-EBADB024CC89}"/>
              </a:ext>
            </a:extLst>
          </p:cNvPr>
          <p:cNvGraphicFramePr>
            <a:graphicFrameLocks noGrp="1"/>
          </p:cNvGraphicFramePr>
          <p:nvPr>
            <p:ph idx="1"/>
            <p:extLst>
              <p:ext uri="{D42A27DB-BD31-4B8C-83A1-F6EECF244321}">
                <p14:modId xmlns:p14="http://schemas.microsoft.com/office/powerpoint/2010/main" val="3791689998"/>
              </p:ext>
            </p:extLst>
          </p:nvPr>
        </p:nvGraphicFramePr>
        <p:xfrm>
          <a:off x="1055491" y="1613699"/>
          <a:ext cx="9906917" cy="423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Arrow: Rotate right with solid fill">
            <a:extLst>
              <a:ext uri="{FF2B5EF4-FFF2-40B4-BE49-F238E27FC236}">
                <a16:creationId xmlns:a16="http://schemas.microsoft.com/office/drawing/2014/main" id="{64CD6C62-3694-4AFF-923B-3BD344247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11391" y="2045941"/>
            <a:ext cx="914400" cy="914400"/>
          </a:xfrm>
          <a:prstGeom prst="rect">
            <a:avLst/>
          </a:prstGeom>
        </p:spPr>
      </p:pic>
      <p:pic>
        <p:nvPicPr>
          <p:cNvPr id="20" name="Graphic 19" descr="Arrow: Rotate right with solid fill">
            <a:extLst>
              <a:ext uri="{FF2B5EF4-FFF2-40B4-BE49-F238E27FC236}">
                <a16:creationId xmlns:a16="http://schemas.microsoft.com/office/drawing/2014/main" id="{9B8DD72C-A70E-42F3-80E0-FBA9FA021D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046027" y="4494424"/>
            <a:ext cx="914400" cy="914400"/>
          </a:xfrm>
          <a:prstGeom prst="rect">
            <a:avLst/>
          </a:prstGeom>
        </p:spPr>
      </p:pic>
      <p:pic>
        <p:nvPicPr>
          <p:cNvPr id="22" name="Graphic 21" descr="Arrow: Rotate right with solid fill">
            <a:extLst>
              <a:ext uri="{FF2B5EF4-FFF2-40B4-BE49-F238E27FC236}">
                <a16:creationId xmlns:a16="http://schemas.microsoft.com/office/drawing/2014/main" id="{BA963AF2-8548-45F5-920A-39A359FFFB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2971340" y="4653396"/>
            <a:ext cx="914400" cy="914400"/>
          </a:xfrm>
          <a:prstGeom prst="rect">
            <a:avLst/>
          </a:prstGeom>
        </p:spPr>
      </p:pic>
      <p:pic>
        <p:nvPicPr>
          <p:cNvPr id="24" name="Graphic 23" descr="Arrow: Rotate right with solid fill">
            <a:extLst>
              <a:ext uri="{FF2B5EF4-FFF2-40B4-BE49-F238E27FC236}">
                <a16:creationId xmlns:a16="http://schemas.microsoft.com/office/drawing/2014/main" id="{462EDCC6-F5DC-4B22-9071-F343357C23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2971340" y="2117609"/>
            <a:ext cx="914400" cy="914400"/>
          </a:xfrm>
          <a:prstGeom prst="rect">
            <a:avLst/>
          </a:prstGeom>
        </p:spPr>
      </p:pic>
      <p:pic>
        <p:nvPicPr>
          <p:cNvPr id="25" name="Picture 24" descr="Icon&#10;&#10;Description automatically generated">
            <a:extLst>
              <a:ext uri="{FF2B5EF4-FFF2-40B4-BE49-F238E27FC236}">
                <a16:creationId xmlns:a16="http://schemas.microsoft.com/office/drawing/2014/main" id="{680A84AB-0A9E-4A7A-A3D7-A55CC987AEC1}"/>
              </a:ext>
            </a:extLst>
          </p:cNvPr>
          <p:cNvPicPr>
            <a:picLocks noChangeAspect="1"/>
          </p:cNvPicPr>
          <p:nvPr/>
        </p:nvPicPr>
        <p:blipFill rotWithShape="1">
          <a:blip r:embed="rId10">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33571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93FA89F6-59CC-4049-90DC-136375218B73}"/>
              </a:ext>
            </a:extLst>
          </p:cNvPr>
          <p:cNvSpPr/>
          <p:nvPr/>
        </p:nvSpPr>
        <p:spPr>
          <a:xfrm>
            <a:off x="493858" y="979463"/>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93858" y="1355176"/>
            <a:ext cx="5002934" cy="4147649"/>
          </a:xfrm>
        </p:spPr>
        <p:txBody>
          <a:bodyPr>
            <a:normAutofit/>
          </a:bodyPr>
          <a:lstStyle/>
          <a:p>
            <a:pPr lvl="0">
              <a:lnSpc>
                <a:spcPct val="120000"/>
              </a:lnSpc>
            </a:pPr>
            <a:r>
              <a:rPr lang="en-US" dirty="0"/>
              <a:t>Users wanted a way to back out of menus.</a:t>
            </a:r>
          </a:p>
          <a:p>
            <a:pPr marL="0" lvl="0" indent="0">
              <a:lnSpc>
                <a:spcPct val="120000"/>
              </a:lnSpc>
              <a:buNone/>
            </a:pPr>
            <a:endParaRPr lang="en-US" dirty="0"/>
          </a:p>
          <a:p>
            <a:pPr lvl="0">
              <a:lnSpc>
                <a:spcPct val="120000"/>
              </a:lnSpc>
            </a:pPr>
            <a:r>
              <a:rPr lang="en-US" dirty="0"/>
              <a:t>Users did not want to remember a user ID.</a:t>
            </a:r>
          </a:p>
          <a:p>
            <a:pPr lvl="0">
              <a:lnSpc>
                <a:spcPct val="120000"/>
              </a:lnSpc>
            </a:pPr>
            <a:endParaRPr lang="en-US" dirty="0"/>
          </a:p>
          <a:p>
            <a:pPr lvl="0">
              <a:lnSpc>
                <a:spcPct val="120000"/>
              </a:lnSpc>
            </a:pPr>
            <a:r>
              <a:rPr lang="en-US" dirty="0"/>
              <a:t>Verification Codes were too complicated.</a:t>
            </a:r>
            <a:endParaRPr lang="en-US" sz="1100" dirty="0"/>
          </a:p>
          <a:p>
            <a:pPr lvl="0">
              <a:lnSpc>
                <a:spcPct val="120000"/>
              </a:lnSpc>
            </a:pPr>
            <a:endParaRPr lang="en-US" sz="1100" dirty="0"/>
          </a:p>
          <a:p>
            <a:pPr lvl="0">
              <a:lnSpc>
                <a:spcPct val="120000"/>
              </a:lnSpc>
            </a:pPr>
            <a:r>
              <a:rPr lang="en-US" dirty="0"/>
              <a:t>Email addresses were case sensitive.</a:t>
            </a:r>
          </a:p>
          <a:p>
            <a:pPr lvl="0">
              <a:lnSpc>
                <a:spcPct val="120000"/>
              </a:lnSpc>
            </a:pPr>
            <a:endParaRPr lang="en-US" dirty="0"/>
          </a:p>
          <a:p>
            <a:pPr lvl="0">
              <a:lnSpc>
                <a:spcPct val="120000"/>
              </a:lnSpc>
            </a:pPr>
            <a:r>
              <a:rPr lang="en-US" dirty="0"/>
              <a:t>Recovery emails needed more details.</a:t>
            </a:r>
          </a:p>
        </p:txBody>
      </p:sp>
      <p:pic>
        <p:nvPicPr>
          <p:cNvPr id="28" name="Picture 27">
            <a:extLst>
              <a:ext uri="{FF2B5EF4-FFF2-40B4-BE49-F238E27FC236}">
                <a16:creationId xmlns:a16="http://schemas.microsoft.com/office/drawing/2014/main" id="{5BB71DA3-1FEE-4385-B9A0-61128E5EA1BF}"/>
              </a:ext>
            </a:extLst>
          </p:cNvPr>
          <p:cNvPicPr>
            <a:picLocks noChangeAspect="1"/>
          </p:cNvPicPr>
          <p:nvPr/>
        </p:nvPicPr>
        <p:blipFill>
          <a:blip r:embed="rId3">
            <a:alphaModFix amt="37000"/>
            <a:extLst>
              <a:ext uri="{28A0092B-C50C-407E-A947-70E740481C1C}">
                <a14:useLocalDpi xmlns:a14="http://schemas.microsoft.com/office/drawing/2010/main" val="0"/>
              </a:ext>
            </a:extLst>
          </a:blip>
          <a:stretch>
            <a:fillRect/>
          </a:stretch>
        </p:blipFill>
        <p:spPr>
          <a:xfrm>
            <a:off x="5995555" y="0"/>
            <a:ext cx="6196444" cy="6858000"/>
          </a:xfrm>
          <a:prstGeom prst="rect">
            <a:avLst/>
          </a:prstGeom>
        </p:spPr>
      </p:pic>
      <p:sp>
        <p:nvSpPr>
          <p:cNvPr id="29" name="Rectangle 28">
            <a:extLst>
              <a:ext uri="{FF2B5EF4-FFF2-40B4-BE49-F238E27FC236}">
                <a16:creationId xmlns:a16="http://schemas.microsoft.com/office/drawing/2014/main" id="{57060A0C-DED1-43CD-8633-870B6173A2DB}"/>
              </a:ext>
            </a:extLst>
          </p:cNvPr>
          <p:cNvSpPr/>
          <p:nvPr/>
        </p:nvSpPr>
        <p:spPr>
          <a:xfrm>
            <a:off x="5909405"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5334599" y="900330"/>
            <a:ext cx="7150767" cy="568035"/>
          </a:xfrm>
        </p:spPr>
        <p:txBody>
          <a:bodyPr>
            <a:noAutofit/>
          </a:bodyPr>
          <a:lstStyle/>
          <a:p>
            <a:pPr algn="ctr"/>
            <a:r>
              <a:rPr lang="en-US" sz="3600" dirty="0"/>
              <a:t>Usability Test</a:t>
            </a:r>
            <a:br>
              <a:rPr lang="en-US" sz="3600" dirty="0"/>
            </a:br>
            <a:r>
              <a:rPr lang="en-US" sz="3600" dirty="0"/>
              <a:t> Results</a:t>
            </a:r>
          </a:p>
        </p:txBody>
      </p:sp>
      <p:pic>
        <p:nvPicPr>
          <p:cNvPr id="31" name="Picture 30" descr="Icon&#10;&#10;Description automatically generated">
            <a:extLst>
              <a:ext uri="{FF2B5EF4-FFF2-40B4-BE49-F238E27FC236}">
                <a16:creationId xmlns:a16="http://schemas.microsoft.com/office/drawing/2014/main" id="{7C057C6B-EE3E-40DC-A794-9406341C7125}"/>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199928" y="1282098"/>
            <a:ext cx="5002935" cy="4455226"/>
          </a:xfrm>
          <a:prstGeom prst="rect">
            <a:avLst/>
          </a:prstGeom>
          <a:noFill/>
        </p:spPr>
      </p:pic>
    </p:spTree>
    <p:extLst>
      <p:ext uri="{BB962C8B-B14F-4D97-AF65-F5344CB8AC3E}">
        <p14:creationId xmlns:p14="http://schemas.microsoft.com/office/powerpoint/2010/main" val="2272427412"/>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1192</TotalTime>
  <Words>2809</Words>
  <Application>Microsoft Office PowerPoint</Application>
  <PresentationFormat>Widescreen</PresentationFormat>
  <Paragraphs>210</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Symbol</vt:lpstr>
      <vt:lpstr>Times New Roman</vt:lpstr>
      <vt:lpstr>Trade Gothic Next Cond</vt:lpstr>
      <vt:lpstr>Trade Gothic Next Light</vt:lpstr>
      <vt:lpstr>PortalVTI</vt:lpstr>
      <vt:lpstr>Xecure Password Manager </vt:lpstr>
      <vt:lpstr>Introduction</vt:lpstr>
      <vt:lpstr>Problem</vt:lpstr>
      <vt:lpstr>Solution</vt:lpstr>
      <vt:lpstr>Xecure Password Manager</vt:lpstr>
      <vt:lpstr>Major Features</vt:lpstr>
      <vt:lpstr>User Features</vt:lpstr>
      <vt:lpstr>Test Plan</vt:lpstr>
      <vt:lpstr>Usability Test  Results</vt:lpstr>
      <vt:lpstr>Major Findings</vt:lpstr>
      <vt:lpstr>Vulnerabilities</vt:lpstr>
      <vt:lpstr>Future Enhancements</vt:lpstr>
      <vt:lpstr>references</vt:lpstr>
      <vt:lpstr>Motivation (TENTATIVE)</vt:lpstr>
      <vt:lpstr>Prepared statements |  App spec reqmts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Xecure Password Manager </dc:title>
  <dc:creator>Carlos R. Ocasio Rodriguez</dc:creator>
  <cp:lastModifiedBy>Carlos R. Ocasio Rodriguez</cp:lastModifiedBy>
  <cp:revision>12</cp:revision>
  <dcterms:created xsi:type="dcterms:W3CDTF">2022-04-03T23:36:42Z</dcterms:created>
  <dcterms:modified xsi:type="dcterms:W3CDTF">2022-04-07T00:29:38Z</dcterms:modified>
</cp:coreProperties>
</file>