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6"/>
  </p:notesMasterIdLst>
  <p:sldIdLst>
    <p:sldId id="256" r:id="rId2"/>
    <p:sldId id="259" r:id="rId3"/>
    <p:sldId id="269" r:id="rId4"/>
    <p:sldId id="270" r:id="rId5"/>
    <p:sldId id="257" r:id="rId6"/>
    <p:sldId id="260" r:id="rId7"/>
    <p:sldId id="261" r:id="rId8"/>
    <p:sldId id="263" r:id="rId9"/>
    <p:sldId id="264" r:id="rId10"/>
    <p:sldId id="265" r:id="rId11"/>
    <p:sldId id="266" r:id="rId12"/>
    <p:sldId id="267"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93"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D2A163E-526E-47F9-ADFF-8DD0E164D6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EA7E03-B44B-4BCE-9F21-F429CB175E5B}">
      <dgm:prSet/>
      <dgm:spPr/>
      <dgm:t>
        <a:bodyPr/>
        <a:lstStyle/>
        <a:p>
          <a:r>
            <a:rPr lang="en-US" dirty="0" err="1"/>
            <a:t>Xecure</a:t>
          </a:r>
          <a:r>
            <a:rPr lang="en-US" dirty="0"/>
            <a:t> is a password manager application for Windows computers used to securely store and manage log in information for various accounts. It uses a “master” password to provide access into the user’s account with all the passwords. The application can also copy a record’s password into the computer’s clipboard</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password manager application was developed on a Windows computer by using the latest versions of Python 3 (version 3.9.7) and MySQL (version 8).</a:t>
          </a:r>
          <a:endParaRPr lang="en-US" dirty="0"/>
        </a:p>
      </dgm:t>
    </dgm:pt>
    <dgm:pt modelId="{C42DDB9E-E547-45DF-9BC9-50990351C0E7}" type="parTrans" cxnId="{C69E0418-B48C-45E7-AF1D-D5751A9CA33C}">
      <dgm:prSet/>
      <dgm:spPr/>
      <dgm:t>
        <a:bodyPr/>
        <a:lstStyle/>
        <a:p>
          <a:endParaRPr lang="en-US"/>
        </a:p>
      </dgm:t>
    </dgm:pt>
    <dgm:pt modelId="{2DA5778E-754F-43B9-9A37-5F6108ABBA7E}" type="sibTrans" cxnId="{C69E0418-B48C-45E7-AF1D-D5751A9CA33C}">
      <dgm:prSet/>
      <dgm:spPr/>
      <dgm:t>
        <a:bodyPr/>
        <a:lstStyle/>
        <a:p>
          <a:endParaRPr lang="en-US"/>
        </a:p>
      </dgm:t>
    </dgm:pt>
    <dgm:pt modelId="{89D3EDF8-DBE5-4023-873E-1B8477EA3FE5}">
      <dgm:prSet/>
      <dgm:spPr/>
      <dgm:t>
        <a:bodyPr/>
        <a:lstStyle/>
        <a:p>
          <a:r>
            <a:rPr lang="en-US" dirty="0"/>
            <a:t>This password will then be wiped from the clipboard after fifteen seconds or if the user closes the application. The application has connectivity to a MYSQL database that is used to securely store the user’s information. In order to protect the information in the database the application uses the well-established AES encryption and SHA256 hashing algorithms. Additionally, the users have the option to generate unique and complex passwords for every record entered. Users will also have the option of entering their own passwords and the application will guide them every step of the way. Lastly, the program has features that allows users to reset their “master” password and email if they forget it or wish to change it.</a:t>
          </a:r>
        </a:p>
      </dgm:t>
    </dgm:pt>
    <dgm:pt modelId="{0B9C52AA-0311-4726-9898-D7C83E34BA0E}" type="parTrans" cxnId="{E60D5049-AE57-4AFC-86B0-F2C6EE3C0E44}">
      <dgm:prSet/>
      <dgm:spPr/>
      <dgm:t>
        <a:bodyPr/>
        <a:lstStyle/>
        <a:p>
          <a:endParaRPr lang="en-US"/>
        </a:p>
      </dgm:t>
    </dgm:pt>
    <dgm:pt modelId="{4B6A7B37-BB81-4561-9F06-FC55C5717021}" type="sibTrans" cxnId="{E60D5049-AE57-4AFC-86B0-F2C6EE3C0E44}">
      <dgm:prSet/>
      <dgm:spPr/>
      <dgm:t>
        <a:bodyPr/>
        <a:lstStyle/>
        <a:p>
          <a:endParaRPr lang="en-US"/>
        </a:p>
      </dgm:t>
    </dgm:pt>
    <dgm:pt modelId="{5C61BD51-4F9C-4906-9CF2-460003FE5907}">
      <dgm:prSet/>
      <dgm:spPr/>
      <dgm:t>
        <a:bodyPr/>
        <a:lstStyle/>
        <a:p>
          <a:r>
            <a:rPr lang="en-US" dirty="0"/>
            <a:t>The application is called </a:t>
          </a:r>
          <a:r>
            <a:rPr lang="en-US" dirty="0" err="1"/>
            <a:t>Xecure</a:t>
          </a:r>
          <a:r>
            <a:rPr lang="en-US" dirty="0"/>
            <a:t> Password Manager and it was inspired by applications like KeePass, and LastPass and it contains all of the major features that these application have. All of the previously mentioned features are the standard in the password manager market, and they will be included in the </a:t>
          </a:r>
          <a:r>
            <a:rPr lang="en-US" dirty="0" err="1"/>
            <a:t>Xecure</a:t>
          </a:r>
          <a:r>
            <a:rPr lang="en-US" dirty="0"/>
            <a:t> Password Manager application at no cost to the users. In addition to being a free application, </a:t>
          </a:r>
          <a:r>
            <a:rPr lang="en-US" dirty="0" err="1"/>
            <a:t>Xecure</a:t>
          </a:r>
          <a:r>
            <a:rPr lang="en-US" dirty="0"/>
            <a:t> Password Manager will not contain any ads, there are no password or account limits, and it will not store or use user data for any other purpose. This is what separates </a:t>
          </a:r>
          <a:r>
            <a:rPr lang="en-US" dirty="0" err="1"/>
            <a:t>Xecure</a:t>
          </a:r>
          <a:r>
            <a:rPr lang="en-US" dirty="0"/>
            <a:t> Password Manager from the competition.</a:t>
          </a:r>
        </a:p>
      </dgm:t>
    </dgm:pt>
    <dgm:pt modelId="{31B99041-9EB1-494D-9FDE-E5326A5BEEEE}" type="parTrans" cxnId="{E197D16F-76C2-415B-9024-6A6D530B42C4}">
      <dgm:prSet/>
      <dgm:spPr/>
      <dgm:t>
        <a:bodyPr/>
        <a:lstStyle/>
        <a:p>
          <a:endParaRPr lang="en-US"/>
        </a:p>
      </dgm:t>
    </dgm:pt>
    <dgm:pt modelId="{72A5730A-E01D-4594-A193-FC3F3300F29D}" type="sibTrans" cxnId="{E197D16F-76C2-415B-9024-6A6D530B42C4}">
      <dgm:prSet/>
      <dgm:spPr/>
      <dgm:t>
        <a:bodyPr/>
        <a:lstStyle/>
        <a:p>
          <a:endParaRPr lang="en-US"/>
        </a:p>
      </dgm:t>
    </dgm:pt>
    <dgm:pt modelId="{BB761CDA-C9F2-4557-B19C-DF76F389FBC3}" type="pres">
      <dgm:prSet presAssocID="{1D2A163E-526E-47F9-ADFF-8DD0E164D63C}" presName="root" presStyleCnt="0">
        <dgm:presLayoutVars>
          <dgm:dir/>
          <dgm:resizeHandles val="exact"/>
        </dgm:presLayoutVars>
      </dgm:prSet>
      <dgm:spPr/>
    </dgm:pt>
    <dgm:pt modelId="{F4A06C79-0A84-4355-941E-DCC2C25FC3E0}" type="pres">
      <dgm:prSet presAssocID="{84EA7E03-B44B-4BCE-9F21-F429CB175E5B}" presName="compNode" presStyleCnt="0"/>
      <dgm:spPr/>
    </dgm:pt>
    <dgm:pt modelId="{0C9817EF-0DC9-4478-9264-0FA9180334A5}" type="pres">
      <dgm:prSet presAssocID="{84EA7E03-B44B-4BCE-9F21-F429CB175E5B}" presName="bgRect" presStyleLbl="bgShp" presStyleIdx="0" presStyleCnt="3" custLinFactNeighborX="1618" custLinFactNeighborY="-5652"/>
      <dgm:spPr/>
    </dgm:pt>
    <dgm:pt modelId="{AEFE60AF-C3CE-40EC-B432-5836C1E444DD}" type="pres">
      <dgm:prSet presAssocID="{84EA7E03-B44B-4BCE-9F21-F429CB175E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AACD627-3EEC-4ED9-AB25-8BD5383D4FBF}" type="pres">
      <dgm:prSet presAssocID="{84EA7E03-B44B-4BCE-9F21-F429CB175E5B}" presName="spaceRect" presStyleCnt="0"/>
      <dgm:spPr/>
    </dgm:pt>
    <dgm:pt modelId="{427E6358-E4A1-44DD-9D46-EDDB40726A60}" type="pres">
      <dgm:prSet presAssocID="{84EA7E03-B44B-4BCE-9F21-F429CB175E5B}" presName="parTx" presStyleLbl="revTx" presStyleIdx="0" presStyleCnt="3">
        <dgm:presLayoutVars>
          <dgm:chMax val="0"/>
          <dgm:chPref val="0"/>
        </dgm:presLayoutVars>
      </dgm:prSet>
      <dgm:spPr/>
    </dgm:pt>
    <dgm:pt modelId="{64EC20D7-F13D-456C-8611-5C3383F22A27}" type="pres">
      <dgm:prSet presAssocID="{2DA5778E-754F-43B9-9A37-5F6108ABBA7E}" presName="sibTrans" presStyleCnt="0"/>
      <dgm:spPr/>
    </dgm:pt>
    <dgm:pt modelId="{F604EC08-2139-477C-9CAF-D10F32B1B408}" type="pres">
      <dgm:prSet presAssocID="{89D3EDF8-DBE5-4023-873E-1B8477EA3FE5}" presName="compNode" presStyleCnt="0"/>
      <dgm:spPr/>
    </dgm:pt>
    <dgm:pt modelId="{0A3DAA6B-3F7A-4D87-B9A7-5100A1E15056}" type="pres">
      <dgm:prSet presAssocID="{89D3EDF8-DBE5-4023-873E-1B8477EA3FE5}" presName="bgRect" presStyleLbl="bgShp" presStyleIdx="1" presStyleCnt="3"/>
      <dgm:spPr/>
    </dgm:pt>
    <dgm:pt modelId="{EA07AB72-887B-4BCA-B39D-F78C10C1BA9A}" type="pres">
      <dgm:prSet presAssocID="{89D3EDF8-DBE5-4023-873E-1B8477EA3F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265A6500-4BEB-4BD7-8427-E814BD323E84}" type="pres">
      <dgm:prSet presAssocID="{89D3EDF8-DBE5-4023-873E-1B8477EA3FE5}" presName="spaceRect" presStyleCnt="0"/>
      <dgm:spPr/>
    </dgm:pt>
    <dgm:pt modelId="{7AC0F9A1-7609-4190-97BF-4EB209372C38}" type="pres">
      <dgm:prSet presAssocID="{89D3EDF8-DBE5-4023-873E-1B8477EA3FE5}" presName="parTx" presStyleLbl="revTx" presStyleIdx="1" presStyleCnt="3">
        <dgm:presLayoutVars>
          <dgm:chMax val="0"/>
          <dgm:chPref val="0"/>
        </dgm:presLayoutVars>
      </dgm:prSet>
      <dgm:spPr/>
    </dgm:pt>
    <dgm:pt modelId="{D2AFB91E-3663-4D83-B501-51F526F04D6A}" type="pres">
      <dgm:prSet presAssocID="{4B6A7B37-BB81-4561-9F06-FC55C5717021}" presName="sibTrans" presStyleCnt="0"/>
      <dgm:spPr/>
    </dgm:pt>
    <dgm:pt modelId="{9AD6CDC2-A518-4C0D-9A8D-47A95574BB25}" type="pres">
      <dgm:prSet presAssocID="{5C61BD51-4F9C-4906-9CF2-460003FE5907}" presName="compNode" presStyleCnt="0"/>
      <dgm:spPr/>
    </dgm:pt>
    <dgm:pt modelId="{1CD206B5-CC4F-48CF-929C-862DF875CF8C}" type="pres">
      <dgm:prSet presAssocID="{5C61BD51-4F9C-4906-9CF2-460003FE5907}" presName="bgRect" presStyleLbl="bgShp" presStyleIdx="2" presStyleCnt="3"/>
      <dgm:spPr/>
    </dgm:pt>
    <dgm:pt modelId="{6489B6BF-A3E9-4277-A098-F488DC96D197}" type="pres">
      <dgm:prSet presAssocID="{5C61BD51-4F9C-4906-9CF2-460003FE59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58E63E7-8A36-4E67-93A7-028962988E8A}" type="pres">
      <dgm:prSet presAssocID="{5C61BD51-4F9C-4906-9CF2-460003FE5907}" presName="spaceRect" presStyleCnt="0"/>
      <dgm:spPr/>
    </dgm:pt>
    <dgm:pt modelId="{605D2E24-41A2-48D2-93F2-7E9772A12232}" type="pres">
      <dgm:prSet presAssocID="{5C61BD51-4F9C-4906-9CF2-460003FE5907}" presName="parTx" presStyleLbl="revTx" presStyleIdx="2" presStyleCnt="3">
        <dgm:presLayoutVars>
          <dgm:chMax val="0"/>
          <dgm:chPref val="0"/>
        </dgm:presLayoutVars>
      </dgm:prSet>
      <dgm:spPr/>
    </dgm:pt>
  </dgm:ptLst>
  <dgm:cxnLst>
    <dgm:cxn modelId="{C69E0418-B48C-45E7-AF1D-D5751A9CA33C}" srcId="{1D2A163E-526E-47F9-ADFF-8DD0E164D63C}" destId="{84EA7E03-B44B-4BCE-9F21-F429CB175E5B}" srcOrd="0" destOrd="0" parTransId="{C42DDB9E-E547-45DF-9BC9-50990351C0E7}" sibTransId="{2DA5778E-754F-43B9-9A37-5F6108ABBA7E}"/>
    <dgm:cxn modelId="{5F502864-52B9-4B4F-B3E0-C54DBEA825B7}" type="presOf" srcId="{84EA7E03-B44B-4BCE-9F21-F429CB175E5B}" destId="{427E6358-E4A1-44DD-9D46-EDDB40726A60}" srcOrd="0" destOrd="0" presId="urn:microsoft.com/office/officeart/2018/2/layout/IconVerticalSolidList"/>
    <dgm:cxn modelId="{E4424E47-E875-40FF-A04B-676A80D3AD8C}" type="presOf" srcId="{1D2A163E-526E-47F9-ADFF-8DD0E164D63C}" destId="{BB761CDA-C9F2-4557-B19C-DF76F389FBC3}" srcOrd="0" destOrd="0" presId="urn:microsoft.com/office/officeart/2018/2/layout/IconVerticalSolidList"/>
    <dgm:cxn modelId="{E60D5049-AE57-4AFC-86B0-F2C6EE3C0E44}" srcId="{1D2A163E-526E-47F9-ADFF-8DD0E164D63C}" destId="{89D3EDF8-DBE5-4023-873E-1B8477EA3FE5}" srcOrd="1" destOrd="0" parTransId="{0B9C52AA-0311-4726-9898-D7C83E34BA0E}" sibTransId="{4B6A7B37-BB81-4561-9F06-FC55C5717021}"/>
    <dgm:cxn modelId="{579B5A4A-DBD0-4F84-84E4-203C0D4AD476}" type="presOf" srcId="{89D3EDF8-DBE5-4023-873E-1B8477EA3FE5}" destId="{7AC0F9A1-7609-4190-97BF-4EB209372C38}" srcOrd="0" destOrd="0" presId="urn:microsoft.com/office/officeart/2018/2/layout/IconVerticalSolidList"/>
    <dgm:cxn modelId="{E197D16F-76C2-415B-9024-6A6D530B42C4}" srcId="{1D2A163E-526E-47F9-ADFF-8DD0E164D63C}" destId="{5C61BD51-4F9C-4906-9CF2-460003FE5907}" srcOrd="2" destOrd="0" parTransId="{31B99041-9EB1-494D-9FDE-E5326A5BEEEE}" sibTransId="{72A5730A-E01D-4594-A193-FC3F3300F29D}"/>
    <dgm:cxn modelId="{77E62B99-4064-44FF-A208-62CCA0E0D5E2}" type="presOf" srcId="{5C61BD51-4F9C-4906-9CF2-460003FE5907}" destId="{605D2E24-41A2-48D2-93F2-7E9772A12232}" srcOrd="0" destOrd="0" presId="urn:microsoft.com/office/officeart/2018/2/layout/IconVerticalSolidList"/>
    <dgm:cxn modelId="{AA8F511F-D2E0-4202-B5D8-CA476EF04178}" type="presParOf" srcId="{BB761CDA-C9F2-4557-B19C-DF76F389FBC3}" destId="{F4A06C79-0A84-4355-941E-DCC2C25FC3E0}" srcOrd="0" destOrd="0" presId="urn:microsoft.com/office/officeart/2018/2/layout/IconVerticalSolidList"/>
    <dgm:cxn modelId="{3AAC37D8-BC1F-46F5-AC58-22ECBE628673}" type="presParOf" srcId="{F4A06C79-0A84-4355-941E-DCC2C25FC3E0}" destId="{0C9817EF-0DC9-4478-9264-0FA9180334A5}" srcOrd="0" destOrd="0" presId="urn:microsoft.com/office/officeart/2018/2/layout/IconVerticalSolidList"/>
    <dgm:cxn modelId="{728440AB-7D1F-430B-A449-9BE2D0D52041}" type="presParOf" srcId="{F4A06C79-0A84-4355-941E-DCC2C25FC3E0}" destId="{AEFE60AF-C3CE-40EC-B432-5836C1E444DD}" srcOrd="1" destOrd="0" presId="urn:microsoft.com/office/officeart/2018/2/layout/IconVerticalSolidList"/>
    <dgm:cxn modelId="{6FE82CF6-8FFC-4E7F-B6D1-737BA225FE2E}" type="presParOf" srcId="{F4A06C79-0A84-4355-941E-DCC2C25FC3E0}" destId="{3AACD627-3EEC-4ED9-AB25-8BD5383D4FBF}" srcOrd="2" destOrd="0" presId="urn:microsoft.com/office/officeart/2018/2/layout/IconVerticalSolidList"/>
    <dgm:cxn modelId="{EB7E8F9A-B1F4-49D1-8CE1-22025CD80423}" type="presParOf" srcId="{F4A06C79-0A84-4355-941E-DCC2C25FC3E0}" destId="{427E6358-E4A1-44DD-9D46-EDDB40726A60}" srcOrd="3" destOrd="0" presId="urn:microsoft.com/office/officeart/2018/2/layout/IconVerticalSolidList"/>
    <dgm:cxn modelId="{27D16A76-847E-4FF7-86A8-10299F8C9DB2}" type="presParOf" srcId="{BB761CDA-C9F2-4557-B19C-DF76F389FBC3}" destId="{64EC20D7-F13D-456C-8611-5C3383F22A27}" srcOrd="1" destOrd="0" presId="urn:microsoft.com/office/officeart/2018/2/layout/IconVerticalSolidList"/>
    <dgm:cxn modelId="{B9F9EF16-EC74-402C-8450-BA25F3380D6A}" type="presParOf" srcId="{BB761CDA-C9F2-4557-B19C-DF76F389FBC3}" destId="{F604EC08-2139-477C-9CAF-D10F32B1B408}" srcOrd="2" destOrd="0" presId="urn:microsoft.com/office/officeart/2018/2/layout/IconVerticalSolidList"/>
    <dgm:cxn modelId="{2A5A189E-C827-4628-8692-AE7AC25ED90E}" type="presParOf" srcId="{F604EC08-2139-477C-9CAF-D10F32B1B408}" destId="{0A3DAA6B-3F7A-4D87-B9A7-5100A1E15056}" srcOrd="0" destOrd="0" presId="urn:microsoft.com/office/officeart/2018/2/layout/IconVerticalSolidList"/>
    <dgm:cxn modelId="{4387A004-D2A6-4D23-BC3E-97E23F978358}" type="presParOf" srcId="{F604EC08-2139-477C-9CAF-D10F32B1B408}" destId="{EA07AB72-887B-4BCA-B39D-F78C10C1BA9A}" srcOrd="1" destOrd="0" presId="urn:microsoft.com/office/officeart/2018/2/layout/IconVerticalSolidList"/>
    <dgm:cxn modelId="{6064D89D-F0B5-4281-BFD2-9A7AC2F567FE}" type="presParOf" srcId="{F604EC08-2139-477C-9CAF-D10F32B1B408}" destId="{265A6500-4BEB-4BD7-8427-E814BD323E84}" srcOrd="2" destOrd="0" presId="urn:microsoft.com/office/officeart/2018/2/layout/IconVerticalSolidList"/>
    <dgm:cxn modelId="{258EBE87-124F-4A33-8483-443BD70F8427}" type="presParOf" srcId="{F604EC08-2139-477C-9CAF-D10F32B1B408}" destId="{7AC0F9A1-7609-4190-97BF-4EB209372C38}" srcOrd="3" destOrd="0" presId="urn:microsoft.com/office/officeart/2018/2/layout/IconVerticalSolidList"/>
    <dgm:cxn modelId="{159EDFB4-8FF2-44BD-B16F-2BF80F3AB646}" type="presParOf" srcId="{BB761CDA-C9F2-4557-B19C-DF76F389FBC3}" destId="{D2AFB91E-3663-4D83-B501-51F526F04D6A}" srcOrd="3" destOrd="0" presId="urn:microsoft.com/office/officeart/2018/2/layout/IconVerticalSolidList"/>
    <dgm:cxn modelId="{958C0680-F913-4263-A261-D14F8BE4830E}" type="presParOf" srcId="{BB761CDA-C9F2-4557-B19C-DF76F389FBC3}" destId="{9AD6CDC2-A518-4C0D-9A8D-47A95574BB25}" srcOrd="4" destOrd="0" presId="urn:microsoft.com/office/officeart/2018/2/layout/IconVerticalSolidList"/>
    <dgm:cxn modelId="{917AA8E4-C5B8-4BB2-B7F1-941DE1C7E26B}" type="presParOf" srcId="{9AD6CDC2-A518-4C0D-9A8D-47A95574BB25}" destId="{1CD206B5-CC4F-48CF-929C-862DF875CF8C}" srcOrd="0" destOrd="0" presId="urn:microsoft.com/office/officeart/2018/2/layout/IconVerticalSolidList"/>
    <dgm:cxn modelId="{B6CE0BB5-CF64-4C89-89F4-488058F09A84}" type="presParOf" srcId="{9AD6CDC2-A518-4C0D-9A8D-47A95574BB25}" destId="{6489B6BF-A3E9-4277-A098-F488DC96D197}" srcOrd="1" destOrd="0" presId="urn:microsoft.com/office/officeart/2018/2/layout/IconVerticalSolidList"/>
    <dgm:cxn modelId="{EB2F83A9-C36A-4932-B092-E83319098E34}" type="presParOf" srcId="{9AD6CDC2-A518-4C0D-9A8D-47A95574BB25}" destId="{858E63E7-8A36-4E67-93A7-028962988E8A}" srcOrd="2" destOrd="0" presId="urn:microsoft.com/office/officeart/2018/2/layout/IconVerticalSolidList"/>
    <dgm:cxn modelId="{F8F5D9BE-6E0E-4AD5-A8C1-80304B31C395}" type="presParOf" srcId="{9AD6CDC2-A518-4C0D-9A8D-47A95574BB25}" destId="{605D2E24-41A2-48D2-93F2-7E9772A122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A163E-526E-47F9-ADFF-8DD0E164D6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EA7E03-B44B-4BCE-9F21-F429CB175E5B}">
      <dgm:prSet/>
      <dgm:spPr/>
      <dgm:t>
        <a:bodyPr/>
        <a:lstStyle/>
        <a:p>
          <a:r>
            <a:rPr lang="en-US"/>
            <a:t>Xecure is a password manager application for Windows computers used to securely store and manage log in information for various accounts. It uses a “master” password to provide access into the user’s account with all the passwords. The application can also copy a record’s password into the computer’s clipboard</a:t>
          </a:r>
        </a:p>
      </dgm:t>
    </dgm:pt>
    <dgm:pt modelId="{C42DDB9E-E547-45DF-9BC9-50990351C0E7}" type="parTrans" cxnId="{C69E0418-B48C-45E7-AF1D-D5751A9CA33C}">
      <dgm:prSet/>
      <dgm:spPr/>
      <dgm:t>
        <a:bodyPr/>
        <a:lstStyle/>
        <a:p>
          <a:endParaRPr lang="en-US"/>
        </a:p>
      </dgm:t>
    </dgm:pt>
    <dgm:pt modelId="{2DA5778E-754F-43B9-9A37-5F6108ABBA7E}" type="sibTrans" cxnId="{C69E0418-B48C-45E7-AF1D-D5751A9CA33C}">
      <dgm:prSet/>
      <dgm:spPr/>
      <dgm:t>
        <a:bodyPr/>
        <a:lstStyle/>
        <a:p>
          <a:endParaRPr lang="en-US"/>
        </a:p>
      </dgm:t>
    </dgm:pt>
    <dgm:pt modelId="{89D3EDF8-DBE5-4023-873E-1B8477EA3FE5}">
      <dgm:prSet/>
      <dgm:spPr/>
      <dgm:t>
        <a:bodyPr/>
        <a:lstStyle/>
        <a:p>
          <a:r>
            <a:rPr lang="en-US"/>
            <a:t>This password will then be wiped from the clipboard after fifteen seconds or if the user closes the application. The application has connectivity to a MYSQL database that is used to securely store the user’s information. In order to protect the information in the database the application uses the well-established AES encryption and SHA256 hashing algorithms. Additionally, the users have the option to generate unique and complex passwords for every record entered. Users will also have the option of entering their own passwords and the application will guide them every step of the way. Lastly, the program has features that allows users to reset their “master” password and email if they forget it or wish to change it.</a:t>
          </a:r>
        </a:p>
      </dgm:t>
    </dgm:pt>
    <dgm:pt modelId="{0B9C52AA-0311-4726-9898-D7C83E34BA0E}" type="parTrans" cxnId="{E60D5049-AE57-4AFC-86B0-F2C6EE3C0E44}">
      <dgm:prSet/>
      <dgm:spPr/>
      <dgm:t>
        <a:bodyPr/>
        <a:lstStyle/>
        <a:p>
          <a:endParaRPr lang="en-US"/>
        </a:p>
      </dgm:t>
    </dgm:pt>
    <dgm:pt modelId="{4B6A7B37-BB81-4561-9F06-FC55C5717021}" type="sibTrans" cxnId="{E60D5049-AE57-4AFC-86B0-F2C6EE3C0E44}">
      <dgm:prSet/>
      <dgm:spPr/>
      <dgm:t>
        <a:bodyPr/>
        <a:lstStyle/>
        <a:p>
          <a:endParaRPr lang="en-US"/>
        </a:p>
      </dgm:t>
    </dgm:pt>
    <dgm:pt modelId="{5C61BD51-4F9C-4906-9CF2-460003FE5907}">
      <dgm:prSet/>
      <dgm:spPr/>
      <dgm:t>
        <a:bodyPr/>
        <a:lstStyle/>
        <a:p>
          <a:r>
            <a:rPr lang="en-US"/>
            <a:t>The application is called Xecure Password Manager and it was inspired by applications like KeePass, and LastPass and it contains all of the major features that these application have. All of the previously mentioned features are the standard in the password manager market, and they will be included in the Xecure Password Manager application at no cost to the users. In addition to being a free application, Xecure Password Manager will not contain any ads, there are no password or account limits, and it will not store or use user data for any other purpose. This is what separates Xecure Password Manager from the competition.</a:t>
          </a:r>
        </a:p>
      </dgm:t>
    </dgm:pt>
    <dgm:pt modelId="{31B99041-9EB1-494D-9FDE-E5326A5BEEEE}" type="parTrans" cxnId="{E197D16F-76C2-415B-9024-6A6D530B42C4}">
      <dgm:prSet/>
      <dgm:spPr/>
      <dgm:t>
        <a:bodyPr/>
        <a:lstStyle/>
        <a:p>
          <a:endParaRPr lang="en-US"/>
        </a:p>
      </dgm:t>
    </dgm:pt>
    <dgm:pt modelId="{72A5730A-E01D-4594-A193-FC3F3300F29D}" type="sibTrans" cxnId="{E197D16F-76C2-415B-9024-6A6D530B42C4}">
      <dgm:prSet/>
      <dgm:spPr/>
      <dgm:t>
        <a:bodyPr/>
        <a:lstStyle/>
        <a:p>
          <a:endParaRPr lang="en-US"/>
        </a:p>
      </dgm:t>
    </dgm:pt>
    <dgm:pt modelId="{BB761CDA-C9F2-4557-B19C-DF76F389FBC3}" type="pres">
      <dgm:prSet presAssocID="{1D2A163E-526E-47F9-ADFF-8DD0E164D63C}" presName="root" presStyleCnt="0">
        <dgm:presLayoutVars>
          <dgm:dir/>
          <dgm:resizeHandles val="exact"/>
        </dgm:presLayoutVars>
      </dgm:prSet>
      <dgm:spPr/>
    </dgm:pt>
    <dgm:pt modelId="{F4A06C79-0A84-4355-941E-DCC2C25FC3E0}" type="pres">
      <dgm:prSet presAssocID="{84EA7E03-B44B-4BCE-9F21-F429CB175E5B}" presName="compNode" presStyleCnt="0"/>
      <dgm:spPr/>
    </dgm:pt>
    <dgm:pt modelId="{0C9817EF-0DC9-4478-9264-0FA9180334A5}" type="pres">
      <dgm:prSet presAssocID="{84EA7E03-B44B-4BCE-9F21-F429CB175E5B}" presName="bgRect" presStyleLbl="bgShp" presStyleIdx="0" presStyleCnt="3"/>
      <dgm:spPr/>
    </dgm:pt>
    <dgm:pt modelId="{AEFE60AF-C3CE-40EC-B432-5836C1E444DD}" type="pres">
      <dgm:prSet presAssocID="{84EA7E03-B44B-4BCE-9F21-F429CB175E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AACD627-3EEC-4ED9-AB25-8BD5383D4FBF}" type="pres">
      <dgm:prSet presAssocID="{84EA7E03-B44B-4BCE-9F21-F429CB175E5B}" presName="spaceRect" presStyleCnt="0"/>
      <dgm:spPr/>
    </dgm:pt>
    <dgm:pt modelId="{427E6358-E4A1-44DD-9D46-EDDB40726A60}" type="pres">
      <dgm:prSet presAssocID="{84EA7E03-B44B-4BCE-9F21-F429CB175E5B}" presName="parTx" presStyleLbl="revTx" presStyleIdx="0" presStyleCnt="3">
        <dgm:presLayoutVars>
          <dgm:chMax val="0"/>
          <dgm:chPref val="0"/>
        </dgm:presLayoutVars>
      </dgm:prSet>
      <dgm:spPr/>
    </dgm:pt>
    <dgm:pt modelId="{64EC20D7-F13D-456C-8611-5C3383F22A27}" type="pres">
      <dgm:prSet presAssocID="{2DA5778E-754F-43B9-9A37-5F6108ABBA7E}" presName="sibTrans" presStyleCnt="0"/>
      <dgm:spPr/>
    </dgm:pt>
    <dgm:pt modelId="{F604EC08-2139-477C-9CAF-D10F32B1B408}" type="pres">
      <dgm:prSet presAssocID="{89D3EDF8-DBE5-4023-873E-1B8477EA3FE5}" presName="compNode" presStyleCnt="0"/>
      <dgm:spPr/>
    </dgm:pt>
    <dgm:pt modelId="{0A3DAA6B-3F7A-4D87-B9A7-5100A1E15056}" type="pres">
      <dgm:prSet presAssocID="{89D3EDF8-DBE5-4023-873E-1B8477EA3FE5}" presName="bgRect" presStyleLbl="bgShp" presStyleIdx="1" presStyleCnt="3"/>
      <dgm:spPr/>
    </dgm:pt>
    <dgm:pt modelId="{EA07AB72-887B-4BCA-B39D-F78C10C1BA9A}" type="pres">
      <dgm:prSet presAssocID="{89D3EDF8-DBE5-4023-873E-1B8477EA3F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265A6500-4BEB-4BD7-8427-E814BD323E84}" type="pres">
      <dgm:prSet presAssocID="{89D3EDF8-DBE5-4023-873E-1B8477EA3FE5}" presName="spaceRect" presStyleCnt="0"/>
      <dgm:spPr/>
    </dgm:pt>
    <dgm:pt modelId="{7AC0F9A1-7609-4190-97BF-4EB209372C38}" type="pres">
      <dgm:prSet presAssocID="{89D3EDF8-DBE5-4023-873E-1B8477EA3FE5}" presName="parTx" presStyleLbl="revTx" presStyleIdx="1" presStyleCnt="3">
        <dgm:presLayoutVars>
          <dgm:chMax val="0"/>
          <dgm:chPref val="0"/>
        </dgm:presLayoutVars>
      </dgm:prSet>
      <dgm:spPr/>
    </dgm:pt>
    <dgm:pt modelId="{D2AFB91E-3663-4D83-B501-51F526F04D6A}" type="pres">
      <dgm:prSet presAssocID="{4B6A7B37-BB81-4561-9F06-FC55C5717021}" presName="sibTrans" presStyleCnt="0"/>
      <dgm:spPr/>
    </dgm:pt>
    <dgm:pt modelId="{9AD6CDC2-A518-4C0D-9A8D-47A95574BB25}" type="pres">
      <dgm:prSet presAssocID="{5C61BD51-4F9C-4906-9CF2-460003FE5907}" presName="compNode" presStyleCnt="0"/>
      <dgm:spPr/>
    </dgm:pt>
    <dgm:pt modelId="{1CD206B5-CC4F-48CF-929C-862DF875CF8C}" type="pres">
      <dgm:prSet presAssocID="{5C61BD51-4F9C-4906-9CF2-460003FE5907}" presName="bgRect" presStyleLbl="bgShp" presStyleIdx="2" presStyleCnt="3"/>
      <dgm:spPr/>
    </dgm:pt>
    <dgm:pt modelId="{6489B6BF-A3E9-4277-A098-F488DC96D197}" type="pres">
      <dgm:prSet presAssocID="{5C61BD51-4F9C-4906-9CF2-460003FE59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58E63E7-8A36-4E67-93A7-028962988E8A}" type="pres">
      <dgm:prSet presAssocID="{5C61BD51-4F9C-4906-9CF2-460003FE5907}" presName="spaceRect" presStyleCnt="0"/>
      <dgm:spPr/>
    </dgm:pt>
    <dgm:pt modelId="{605D2E24-41A2-48D2-93F2-7E9772A12232}" type="pres">
      <dgm:prSet presAssocID="{5C61BD51-4F9C-4906-9CF2-460003FE5907}" presName="parTx" presStyleLbl="revTx" presStyleIdx="2" presStyleCnt="3">
        <dgm:presLayoutVars>
          <dgm:chMax val="0"/>
          <dgm:chPref val="0"/>
        </dgm:presLayoutVars>
      </dgm:prSet>
      <dgm:spPr/>
    </dgm:pt>
  </dgm:ptLst>
  <dgm:cxnLst>
    <dgm:cxn modelId="{C69E0418-B48C-45E7-AF1D-D5751A9CA33C}" srcId="{1D2A163E-526E-47F9-ADFF-8DD0E164D63C}" destId="{84EA7E03-B44B-4BCE-9F21-F429CB175E5B}" srcOrd="0" destOrd="0" parTransId="{C42DDB9E-E547-45DF-9BC9-50990351C0E7}" sibTransId="{2DA5778E-754F-43B9-9A37-5F6108ABBA7E}"/>
    <dgm:cxn modelId="{5F502864-52B9-4B4F-B3E0-C54DBEA825B7}" type="presOf" srcId="{84EA7E03-B44B-4BCE-9F21-F429CB175E5B}" destId="{427E6358-E4A1-44DD-9D46-EDDB40726A60}" srcOrd="0" destOrd="0" presId="urn:microsoft.com/office/officeart/2018/2/layout/IconVerticalSolidList"/>
    <dgm:cxn modelId="{E4424E47-E875-40FF-A04B-676A80D3AD8C}" type="presOf" srcId="{1D2A163E-526E-47F9-ADFF-8DD0E164D63C}" destId="{BB761CDA-C9F2-4557-B19C-DF76F389FBC3}" srcOrd="0" destOrd="0" presId="urn:microsoft.com/office/officeart/2018/2/layout/IconVerticalSolidList"/>
    <dgm:cxn modelId="{E60D5049-AE57-4AFC-86B0-F2C6EE3C0E44}" srcId="{1D2A163E-526E-47F9-ADFF-8DD0E164D63C}" destId="{89D3EDF8-DBE5-4023-873E-1B8477EA3FE5}" srcOrd="1" destOrd="0" parTransId="{0B9C52AA-0311-4726-9898-D7C83E34BA0E}" sibTransId="{4B6A7B37-BB81-4561-9F06-FC55C5717021}"/>
    <dgm:cxn modelId="{579B5A4A-DBD0-4F84-84E4-203C0D4AD476}" type="presOf" srcId="{89D3EDF8-DBE5-4023-873E-1B8477EA3FE5}" destId="{7AC0F9A1-7609-4190-97BF-4EB209372C38}" srcOrd="0" destOrd="0" presId="urn:microsoft.com/office/officeart/2018/2/layout/IconVerticalSolidList"/>
    <dgm:cxn modelId="{E197D16F-76C2-415B-9024-6A6D530B42C4}" srcId="{1D2A163E-526E-47F9-ADFF-8DD0E164D63C}" destId="{5C61BD51-4F9C-4906-9CF2-460003FE5907}" srcOrd="2" destOrd="0" parTransId="{31B99041-9EB1-494D-9FDE-E5326A5BEEEE}" sibTransId="{72A5730A-E01D-4594-A193-FC3F3300F29D}"/>
    <dgm:cxn modelId="{77E62B99-4064-44FF-A208-62CCA0E0D5E2}" type="presOf" srcId="{5C61BD51-4F9C-4906-9CF2-460003FE5907}" destId="{605D2E24-41A2-48D2-93F2-7E9772A12232}" srcOrd="0" destOrd="0" presId="urn:microsoft.com/office/officeart/2018/2/layout/IconVerticalSolidList"/>
    <dgm:cxn modelId="{AA8F511F-D2E0-4202-B5D8-CA476EF04178}" type="presParOf" srcId="{BB761CDA-C9F2-4557-B19C-DF76F389FBC3}" destId="{F4A06C79-0A84-4355-941E-DCC2C25FC3E0}" srcOrd="0" destOrd="0" presId="urn:microsoft.com/office/officeart/2018/2/layout/IconVerticalSolidList"/>
    <dgm:cxn modelId="{3AAC37D8-BC1F-46F5-AC58-22ECBE628673}" type="presParOf" srcId="{F4A06C79-0A84-4355-941E-DCC2C25FC3E0}" destId="{0C9817EF-0DC9-4478-9264-0FA9180334A5}" srcOrd="0" destOrd="0" presId="urn:microsoft.com/office/officeart/2018/2/layout/IconVerticalSolidList"/>
    <dgm:cxn modelId="{728440AB-7D1F-430B-A449-9BE2D0D52041}" type="presParOf" srcId="{F4A06C79-0A84-4355-941E-DCC2C25FC3E0}" destId="{AEFE60AF-C3CE-40EC-B432-5836C1E444DD}" srcOrd="1" destOrd="0" presId="urn:microsoft.com/office/officeart/2018/2/layout/IconVerticalSolidList"/>
    <dgm:cxn modelId="{6FE82CF6-8FFC-4E7F-B6D1-737BA225FE2E}" type="presParOf" srcId="{F4A06C79-0A84-4355-941E-DCC2C25FC3E0}" destId="{3AACD627-3EEC-4ED9-AB25-8BD5383D4FBF}" srcOrd="2" destOrd="0" presId="urn:microsoft.com/office/officeart/2018/2/layout/IconVerticalSolidList"/>
    <dgm:cxn modelId="{EB7E8F9A-B1F4-49D1-8CE1-22025CD80423}" type="presParOf" srcId="{F4A06C79-0A84-4355-941E-DCC2C25FC3E0}" destId="{427E6358-E4A1-44DD-9D46-EDDB40726A60}" srcOrd="3" destOrd="0" presId="urn:microsoft.com/office/officeart/2018/2/layout/IconVerticalSolidList"/>
    <dgm:cxn modelId="{27D16A76-847E-4FF7-86A8-10299F8C9DB2}" type="presParOf" srcId="{BB761CDA-C9F2-4557-B19C-DF76F389FBC3}" destId="{64EC20D7-F13D-456C-8611-5C3383F22A27}" srcOrd="1" destOrd="0" presId="urn:microsoft.com/office/officeart/2018/2/layout/IconVerticalSolidList"/>
    <dgm:cxn modelId="{B9F9EF16-EC74-402C-8450-BA25F3380D6A}" type="presParOf" srcId="{BB761CDA-C9F2-4557-B19C-DF76F389FBC3}" destId="{F604EC08-2139-477C-9CAF-D10F32B1B408}" srcOrd="2" destOrd="0" presId="urn:microsoft.com/office/officeart/2018/2/layout/IconVerticalSolidList"/>
    <dgm:cxn modelId="{2A5A189E-C827-4628-8692-AE7AC25ED90E}" type="presParOf" srcId="{F604EC08-2139-477C-9CAF-D10F32B1B408}" destId="{0A3DAA6B-3F7A-4D87-B9A7-5100A1E15056}" srcOrd="0" destOrd="0" presId="urn:microsoft.com/office/officeart/2018/2/layout/IconVerticalSolidList"/>
    <dgm:cxn modelId="{4387A004-D2A6-4D23-BC3E-97E23F978358}" type="presParOf" srcId="{F604EC08-2139-477C-9CAF-D10F32B1B408}" destId="{EA07AB72-887B-4BCA-B39D-F78C10C1BA9A}" srcOrd="1" destOrd="0" presId="urn:microsoft.com/office/officeart/2018/2/layout/IconVerticalSolidList"/>
    <dgm:cxn modelId="{6064D89D-F0B5-4281-BFD2-9A7AC2F567FE}" type="presParOf" srcId="{F604EC08-2139-477C-9CAF-D10F32B1B408}" destId="{265A6500-4BEB-4BD7-8427-E814BD323E84}" srcOrd="2" destOrd="0" presId="urn:microsoft.com/office/officeart/2018/2/layout/IconVerticalSolidList"/>
    <dgm:cxn modelId="{258EBE87-124F-4A33-8483-443BD70F8427}" type="presParOf" srcId="{F604EC08-2139-477C-9CAF-D10F32B1B408}" destId="{7AC0F9A1-7609-4190-97BF-4EB209372C38}" srcOrd="3" destOrd="0" presId="urn:microsoft.com/office/officeart/2018/2/layout/IconVerticalSolidList"/>
    <dgm:cxn modelId="{159EDFB4-8FF2-44BD-B16F-2BF80F3AB646}" type="presParOf" srcId="{BB761CDA-C9F2-4557-B19C-DF76F389FBC3}" destId="{D2AFB91E-3663-4D83-B501-51F526F04D6A}" srcOrd="3" destOrd="0" presId="urn:microsoft.com/office/officeart/2018/2/layout/IconVerticalSolidList"/>
    <dgm:cxn modelId="{958C0680-F913-4263-A261-D14F8BE4830E}" type="presParOf" srcId="{BB761CDA-C9F2-4557-B19C-DF76F389FBC3}" destId="{9AD6CDC2-A518-4C0D-9A8D-47A95574BB25}" srcOrd="4" destOrd="0" presId="urn:microsoft.com/office/officeart/2018/2/layout/IconVerticalSolidList"/>
    <dgm:cxn modelId="{917AA8E4-C5B8-4BB2-B7F1-941DE1C7E26B}" type="presParOf" srcId="{9AD6CDC2-A518-4C0D-9A8D-47A95574BB25}" destId="{1CD206B5-CC4F-48CF-929C-862DF875CF8C}" srcOrd="0" destOrd="0" presId="urn:microsoft.com/office/officeart/2018/2/layout/IconVerticalSolidList"/>
    <dgm:cxn modelId="{B6CE0BB5-CF64-4C89-89F4-488058F09A84}" type="presParOf" srcId="{9AD6CDC2-A518-4C0D-9A8D-47A95574BB25}" destId="{6489B6BF-A3E9-4277-A098-F488DC96D197}" srcOrd="1" destOrd="0" presId="urn:microsoft.com/office/officeart/2018/2/layout/IconVerticalSolidList"/>
    <dgm:cxn modelId="{EB2F83A9-C36A-4932-B092-E83319098E34}" type="presParOf" srcId="{9AD6CDC2-A518-4C0D-9A8D-47A95574BB25}" destId="{858E63E7-8A36-4E67-93A7-028962988E8A}" srcOrd="2" destOrd="0" presId="urn:microsoft.com/office/officeart/2018/2/layout/IconVerticalSolidList"/>
    <dgm:cxn modelId="{F8F5D9BE-6E0E-4AD5-A8C1-80304B31C395}" type="presParOf" srcId="{9AD6CDC2-A518-4C0D-9A8D-47A95574BB25}" destId="{605D2E24-41A2-48D2-93F2-7E9772A122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817EF-0DC9-4478-9264-0FA9180334A5}">
      <dsp:nvSpPr>
        <dsp:cNvPr id="0" name=""/>
        <dsp:cNvSpPr/>
      </dsp:nvSpPr>
      <dsp:spPr>
        <a:xfrm>
          <a:off x="0" y="0"/>
          <a:ext cx="11024755" cy="13601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E60AF-C3CE-40EC-B432-5836C1E444DD}">
      <dsp:nvSpPr>
        <dsp:cNvPr id="0" name=""/>
        <dsp:cNvSpPr/>
      </dsp:nvSpPr>
      <dsp:spPr>
        <a:xfrm>
          <a:off x="411445" y="308692"/>
          <a:ext cx="748813" cy="7480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E6358-E4A1-44DD-9D46-EDDB40726A60}">
      <dsp:nvSpPr>
        <dsp:cNvPr id="0" name=""/>
        <dsp:cNvSpPr/>
      </dsp:nvSpPr>
      <dsp:spPr>
        <a:xfrm>
          <a:off x="1571704" y="2658"/>
          <a:ext cx="9244421" cy="136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90" tIns="144090" rIns="144090" bIns="144090" numCol="1" spcCol="1270" anchor="ctr" anchorCtr="0">
          <a:noAutofit/>
        </a:bodyPr>
        <a:lstStyle/>
        <a:p>
          <a:pPr marL="0" lvl="0" indent="0" algn="l" defTabSz="622300">
            <a:lnSpc>
              <a:spcPct val="90000"/>
            </a:lnSpc>
            <a:spcBef>
              <a:spcPct val="0"/>
            </a:spcBef>
            <a:spcAft>
              <a:spcPct val="35000"/>
            </a:spcAft>
            <a:buNone/>
          </a:pPr>
          <a:r>
            <a:rPr lang="en-US" sz="1400" kern="1200" dirty="0" err="1"/>
            <a:t>Xecure</a:t>
          </a:r>
          <a:r>
            <a:rPr lang="en-US" sz="1400" kern="1200" dirty="0"/>
            <a:t> is a password manager application for Windows computers used to securely store and manage log in information for various accounts. It uses a “master” password to provide access into the user’s account with all the passwords. The application can also copy a record’s password into the computer’s clipboard</a:t>
          </a:r>
        </a:p>
        <a:p>
          <a:pPr marL="0" lvl="0" indent="0" algn="l" defTabSz="622300">
            <a:lnSpc>
              <a:spcPct val="90000"/>
            </a:lnSpc>
            <a:spcBef>
              <a:spcPct val="0"/>
            </a:spcBef>
            <a:spcAft>
              <a:spcPct val="35000"/>
            </a:spcAft>
            <a:buNone/>
          </a:pPr>
          <a:r>
            <a:rPr lang="en-US" sz="1400" kern="1200" dirty="0">
              <a:effectLst/>
              <a:latin typeface="Times New Roman" panose="02020603050405020304" pitchFamily="18" charset="0"/>
              <a:ea typeface="Calibri" panose="020F0502020204030204" pitchFamily="34" charset="0"/>
              <a:cs typeface="Times New Roman" panose="02020603050405020304" pitchFamily="18" charset="0"/>
            </a:rPr>
            <a:t>The password manager application was developed on a Windows computer by using the latest versions of Python 3 (version 3.9.7) and MySQL (version 8).</a:t>
          </a:r>
          <a:endParaRPr lang="en-US" sz="1400" kern="1200" dirty="0"/>
        </a:p>
      </dsp:txBody>
      <dsp:txXfrm>
        <a:off x="1571704" y="2658"/>
        <a:ext cx="9244421" cy="1361479"/>
      </dsp:txXfrm>
    </dsp:sp>
    <dsp:sp modelId="{0A3DAA6B-3F7A-4D87-B9A7-5100A1E15056}">
      <dsp:nvSpPr>
        <dsp:cNvPr id="0" name=""/>
        <dsp:cNvSpPr/>
      </dsp:nvSpPr>
      <dsp:spPr>
        <a:xfrm>
          <a:off x="0" y="1636433"/>
          <a:ext cx="11024755" cy="136014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7AB72-887B-4BCA-B39D-F78C10C1BA9A}">
      <dsp:nvSpPr>
        <dsp:cNvPr id="0" name=""/>
        <dsp:cNvSpPr/>
      </dsp:nvSpPr>
      <dsp:spPr>
        <a:xfrm>
          <a:off x="411445" y="1942467"/>
          <a:ext cx="748813" cy="7480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C0F9A1-7609-4190-97BF-4EB209372C38}">
      <dsp:nvSpPr>
        <dsp:cNvPr id="0" name=""/>
        <dsp:cNvSpPr/>
      </dsp:nvSpPr>
      <dsp:spPr>
        <a:xfrm>
          <a:off x="1571704" y="1636433"/>
          <a:ext cx="9244421" cy="136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90" tIns="144090" rIns="144090" bIns="144090" numCol="1" spcCol="1270" anchor="ctr" anchorCtr="0">
          <a:noAutofit/>
        </a:bodyPr>
        <a:lstStyle/>
        <a:p>
          <a:pPr marL="0" lvl="0" indent="0" algn="l" defTabSz="622300">
            <a:lnSpc>
              <a:spcPct val="90000"/>
            </a:lnSpc>
            <a:spcBef>
              <a:spcPct val="0"/>
            </a:spcBef>
            <a:spcAft>
              <a:spcPct val="35000"/>
            </a:spcAft>
            <a:buNone/>
          </a:pPr>
          <a:r>
            <a:rPr lang="en-US" sz="1400" kern="1200" dirty="0"/>
            <a:t>This password will then be wiped from the clipboard after fifteen seconds or if the user closes the application. The application has connectivity to a MYSQL database that is used to securely store the user’s information. In order to protect the information in the database the application uses the well-established AES encryption and SHA256 hashing algorithms. Additionally, the users have the option to generate unique and complex passwords for every record entered. Users will also have the option of entering their own passwords and the application will guide them every step of the way. Lastly, the program has features that allows users to reset their “master” password and email if they forget it or wish to change it.</a:t>
          </a:r>
        </a:p>
      </dsp:txBody>
      <dsp:txXfrm>
        <a:off x="1571704" y="1636433"/>
        <a:ext cx="9244421" cy="1361479"/>
      </dsp:txXfrm>
    </dsp:sp>
    <dsp:sp modelId="{1CD206B5-CC4F-48CF-929C-862DF875CF8C}">
      <dsp:nvSpPr>
        <dsp:cNvPr id="0" name=""/>
        <dsp:cNvSpPr/>
      </dsp:nvSpPr>
      <dsp:spPr>
        <a:xfrm>
          <a:off x="0" y="3270208"/>
          <a:ext cx="11024755" cy="13601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9B6BF-A3E9-4277-A098-F488DC96D197}">
      <dsp:nvSpPr>
        <dsp:cNvPr id="0" name=""/>
        <dsp:cNvSpPr/>
      </dsp:nvSpPr>
      <dsp:spPr>
        <a:xfrm>
          <a:off x="411445" y="3576242"/>
          <a:ext cx="748813" cy="7480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D2E24-41A2-48D2-93F2-7E9772A12232}">
      <dsp:nvSpPr>
        <dsp:cNvPr id="0" name=""/>
        <dsp:cNvSpPr/>
      </dsp:nvSpPr>
      <dsp:spPr>
        <a:xfrm>
          <a:off x="1571704" y="3270208"/>
          <a:ext cx="9244421" cy="136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90" tIns="144090" rIns="144090" bIns="144090" numCol="1" spcCol="1270" anchor="ctr" anchorCtr="0">
          <a:noAutofit/>
        </a:bodyPr>
        <a:lstStyle/>
        <a:p>
          <a:pPr marL="0" lvl="0" indent="0" algn="l" defTabSz="622300">
            <a:lnSpc>
              <a:spcPct val="90000"/>
            </a:lnSpc>
            <a:spcBef>
              <a:spcPct val="0"/>
            </a:spcBef>
            <a:spcAft>
              <a:spcPct val="35000"/>
            </a:spcAft>
            <a:buNone/>
          </a:pPr>
          <a:r>
            <a:rPr lang="en-US" sz="1400" kern="1200" dirty="0"/>
            <a:t>The application is called </a:t>
          </a:r>
          <a:r>
            <a:rPr lang="en-US" sz="1400" kern="1200" dirty="0" err="1"/>
            <a:t>Xecure</a:t>
          </a:r>
          <a:r>
            <a:rPr lang="en-US" sz="1400" kern="1200" dirty="0"/>
            <a:t> Password Manager and it was inspired by applications like KeePass, and LastPass and it contains all of the major features that these application have. All of the previously mentioned features are the standard in the password manager market, and they will be included in the </a:t>
          </a:r>
          <a:r>
            <a:rPr lang="en-US" sz="1400" kern="1200" dirty="0" err="1"/>
            <a:t>Xecure</a:t>
          </a:r>
          <a:r>
            <a:rPr lang="en-US" sz="1400" kern="1200" dirty="0"/>
            <a:t> Password Manager application at no cost to the users. In addition to being a free application, </a:t>
          </a:r>
          <a:r>
            <a:rPr lang="en-US" sz="1400" kern="1200" dirty="0" err="1"/>
            <a:t>Xecure</a:t>
          </a:r>
          <a:r>
            <a:rPr lang="en-US" sz="1400" kern="1200" dirty="0"/>
            <a:t> Password Manager will not contain any ads, there are no password or account limits, and it will not store or use user data for any other purpose. This is what separates </a:t>
          </a:r>
          <a:r>
            <a:rPr lang="en-US" sz="1400" kern="1200" dirty="0" err="1"/>
            <a:t>Xecure</a:t>
          </a:r>
          <a:r>
            <a:rPr lang="en-US" sz="1400" kern="1200" dirty="0"/>
            <a:t> Password Manager from the competition.</a:t>
          </a:r>
        </a:p>
      </dsp:txBody>
      <dsp:txXfrm>
        <a:off x="1571704" y="3270208"/>
        <a:ext cx="9244421" cy="1361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817EF-0DC9-4478-9264-0FA9180334A5}">
      <dsp:nvSpPr>
        <dsp:cNvPr id="0" name=""/>
        <dsp:cNvSpPr/>
      </dsp:nvSpPr>
      <dsp:spPr>
        <a:xfrm>
          <a:off x="0" y="3318"/>
          <a:ext cx="9237662" cy="10273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E60AF-C3CE-40EC-B432-5836C1E444DD}">
      <dsp:nvSpPr>
        <dsp:cNvPr id="0" name=""/>
        <dsp:cNvSpPr/>
      </dsp:nvSpPr>
      <dsp:spPr>
        <a:xfrm>
          <a:off x="310759" y="234461"/>
          <a:ext cx="565570" cy="565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E6358-E4A1-44DD-9D46-EDDB40726A60}">
      <dsp:nvSpPr>
        <dsp:cNvPr id="0" name=""/>
        <dsp:cNvSpPr/>
      </dsp:nvSpPr>
      <dsp:spPr>
        <a:xfrm>
          <a:off x="1187089" y="3318"/>
          <a:ext cx="7535042" cy="115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14" tIns="122314" rIns="122314" bIns="122314" numCol="1" spcCol="1270" anchor="ctr" anchorCtr="0">
          <a:noAutofit/>
        </a:bodyPr>
        <a:lstStyle/>
        <a:p>
          <a:pPr marL="0" lvl="0" indent="0" algn="l" defTabSz="622300">
            <a:lnSpc>
              <a:spcPct val="90000"/>
            </a:lnSpc>
            <a:spcBef>
              <a:spcPct val="0"/>
            </a:spcBef>
            <a:spcAft>
              <a:spcPct val="35000"/>
            </a:spcAft>
            <a:buNone/>
          </a:pPr>
          <a:r>
            <a:rPr lang="en-US" sz="1400" kern="1200"/>
            <a:t>Xecure is a password manager application for Windows computers used to securely store and manage log in information for various accounts. It uses a “master” password to provide access into the user’s account with all the passwords. The application can also copy a record’s password into the computer’s clipboard</a:t>
          </a:r>
        </a:p>
      </dsp:txBody>
      <dsp:txXfrm>
        <a:off x="1187089" y="3318"/>
        <a:ext cx="7535042" cy="1155718"/>
      </dsp:txXfrm>
    </dsp:sp>
    <dsp:sp modelId="{0A3DAA6B-3F7A-4D87-B9A7-5100A1E15056}">
      <dsp:nvSpPr>
        <dsp:cNvPr id="0" name=""/>
        <dsp:cNvSpPr/>
      </dsp:nvSpPr>
      <dsp:spPr>
        <a:xfrm>
          <a:off x="0" y="1327140"/>
          <a:ext cx="9237662" cy="10273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7AB72-887B-4BCA-B39D-F78C10C1BA9A}">
      <dsp:nvSpPr>
        <dsp:cNvPr id="0" name=""/>
        <dsp:cNvSpPr/>
      </dsp:nvSpPr>
      <dsp:spPr>
        <a:xfrm>
          <a:off x="310759" y="1558284"/>
          <a:ext cx="565570" cy="565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C0F9A1-7609-4190-97BF-4EB209372C38}">
      <dsp:nvSpPr>
        <dsp:cNvPr id="0" name=""/>
        <dsp:cNvSpPr/>
      </dsp:nvSpPr>
      <dsp:spPr>
        <a:xfrm>
          <a:off x="1187089" y="1327140"/>
          <a:ext cx="7535042" cy="115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14" tIns="122314" rIns="122314" bIns="122314" numCol="1" spcCol="1270" anchor="ctr" anchorCtr="0">
          <a:noAutofit/>
        </a:bodyPr>
        <a:lstStyle/>
        <a:p>
          <a:pPr marL="0" lvl="0" indent="0" algn="l" defTabSz="622300">
            <a:lnSpc>
              <a:spcPct val="90000"/>
            </a:lnSpc>
            <a:spcBef>
              <a:spcPct val="0"/>
            </a:spcBef>
            <a:spcAft>
              <a:spcPct val="35000"/>
            </a:spcAft>
            <a:buNone/>
          </a:pPr>
          <a:r>
            <a:rPr lang="en-US" sz="1400" kern="1200"/>
            <a:t>This password will then be wiped from the clipboard after fifteen seconds or if the user closes the application. The application has connectivity to a MYSQL database that is used to securely store the user’s information. In order to protect the information in the database the application uses the well-established AES encryption and SHA256 hashing algorithms. Additionally, the users have the option to generate unique and complex passwords for every record entered. Users will also have the option of entering their own passwords and the application will guide them every step of the way. Lastly, the program has features that allows users to reset their “master” password and email if they forget it or wish to change it.</a:t>
          </a:r>
        </a:p>
      </dsp:txBody>
      <dsp:txXfrm>
        <a:off x="1187089" y="1327140"/>
        <a:ext cx="7535042" cy="1155718"/>
      </dsp:txXfrm>
    </dsp:sp>
    <dsp:sp modelId="{1CD206B5-CC4F-48CF-929C-862DF875CF8C}">
      <dsp:nvSpPr>
        <dsp:cNvPr id="0" name=""/>
        <dsp:cNvSpPr/>
      </dsp:nvSpPr>
      <dsp:spPr>
        <a:xfrm>
          <a:off x="0" y="2650963"/>
          <a:ext cx="9237662" cy="10273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9B6BF-A3E9-4277-A098-F488DC96D197}">
      <dsp:nvSpPr>
        <dsp:cNvPr id="0" name=""/>
        <dsp:cNvSpPr/>
      </dsp:nvSpPr>
      <dsp:spPr>
        <a:xfrm>
          <a:off x="310759" y="2882107"/>
          <a:ext cx="565570" cy="565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D2E24-41A2-48D2-93F2-7E9772A12232}">
      <dsp:nvSpPr>
        <dsp:cNvPr id="0" name=""/>
        <dsp:cNvSpPr/>
      </dsp:nvSpPr>
      <dsp:spPr>
        <a:xfrm>
          <a:off x="1187089" y="2650963"/>
          <a:ext cx="7535042" cy="115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14" tIns="122314" rIns="122314" bIns="122314" numCol="1" spcCol="1270" anchor="ctr" anchorCtr="0">
          <a:noAutofit/>
        </a:bodyPr>
        <a:lstStyle/>
        <a:p>
          <a:pPr marL="0" lvl="0" indent="0" algn="l" defTabSz="622300">
            <a:lnSpc>
              <a:spcPct val="90000"/>
            </a:lnSpc>
            <a:spcBef>
              <a:spcPct val="0"/>
            </a:spcBef>
            <a:spcAft>
              <a:spcPct val="35000"/>
            </a:spcAft>
            <a:buNone/>
          </a:pPr>
          <a:r>
            <a:rPr lang="en-US" sz="1400" kern="1200"/>
            <a:t>The application is called Xecure Password Manager and it was inspired by applications like KeePass, and LastPass and it contains all of the major features that these application have. All of the previously mentioned features are the standard in the password manager market, and they will be included in the Xecure Password Manager application at no cost to the users. In addition to being a free application, Xecure Password Manager will not contain any ads, there are no password or account limits, and it will not store or use user data for any other purpose. This is what separates Xecure Password Manager from the competition.</a:t>
          </a:r>
        </a:p>
      </dsp:txBody>
      <dsp:txXfrm>
        <a:off x="1187089" y="2650963"/>
        <a:ext cx="7535042" cy="1155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AC6E-9236-48CD-8CA7-B2BACDF2F88F}"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E8D8E-A9D7-492F-AB33-18D1D436F559}" type="slidenum">
              <a:rPr lang="en-US" smtClean="0"/>
              <a:t>‹#›</a:t>
            </a:fld>
            <a:endParaRPr lang="en-US"/>
          </a:p>
        </p:txBody>
      </p:sp>
    </p:spTree>
    <p:extLst>
      <p:ext uri="{BB962C8B-B14F-4D97-AF65-F5344CB8AC3E}">
        <p14:creationId xmlns:p14="http://schemas.microsoft.com/office/powerpoint/2010/main" val="6956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management of passwords is one of the most important aspects of Cybersecurity and it is imperative that users implement and practice safe password management practices. In order to ensure safe password management practices users must create strong and unique passwords for every one of their accounts. User should then be able to log into all their accounts in an efficient and effortless manner. Unfortunately, most users have far too many online accounts to remember a unique password for each account. A survey conducted by Nate Lord (2020) indicates that the average user has over 90 different online accounts. </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2</a:t>
            </a:fld>
            <a:endParaRPr lang="en-US"/>
          </a:p>
        </p:txBody>
      </p:sp>
    </p:spTree>
    <p:extLst>
      <p:ext uri="{BB962C8B-B14F-4D97-AF65-F5344CB8AC3E}">
        <p14:creationId xmlns:p14="http://schemas.microsoft.com/office/powerpoint/2010/main" val="335197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limit to how many passwords a user can remember, and this survey revealed how the majority of users struggle with the number of passwords they manage, which usually leads to users reusing the same passwords. A Google Online Security Survey (2019) found that 52 percent of users reuse the same password for multiple accounts.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 report conducted by IBM (2020) found that the average cost of a data breach is $3.68 million, while a data breach in the healthcare industry is estimated to cost around $7.13million. Furthermore, IBM found that data breaches in the United States are among the costliest averaging around $8.64 million.</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3</a:t>
            </a:fld>
            <a:endParaRPr lang="en-US"/>
          </a:p>
        </p:txBody>
      </p:sp>
    </p:spTree>
    <p:extLst>
      <p:ext uri="{BB962C8B-B14F-4D97-AF65-F5344CB8AC3E}">
        <p14:creationId xmlns:p14="http://schemas.microsoft.com/office/powerpoint/2010/main" val="183267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By using a password manager users can easily manage unique passwords for their accounts while eliminating all the difficulties that are associated with complex passwords.</a:t>
            </a:r>
          </a:p>
          <a:p>
            <a:pPr lvl="0"/>
            <a:r>
              <a:rPr lang="en-US" dirty="0"/>
              <a:t> With a password manager users can store all their passwords in a secured vault that can be accessed with a “master” password. </a:t>
            </a:r>
          </a:p>
          <a:p>
            <a:pPr lvl="0"/>
            <a:r>
              <a:rPr lang="en-US" dirty="0"/>
              <a:t>This eliminates the need to remember multiple passwords and greatly reduces the chances of having multiple accounts compromised.</a:t>
            </a:r>
          </a:p>
          <a:p>
            <a:pPr lvl="0"/>
            <a:r>
              <a:rPr lang="en-US" dirty="0"/>
              <a:t> The management of passwords is one of the most important and overlooked factors of information security. In order eliminate the difficulties that come with remembering passwords it is recommended that user utilize a password management application in order to protect their accounts.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4</a:t>
            </a:fld>
            <a:endParaRPr lang="en-US"/>
          </a:p>
        </p:txBody>
      </p:sp>
    </p:spTree>
    <p:extLst>
      <p:ext uri="{BB962C8B-B14F-4D97-AF65-F5344CB8AC3E}">
        <p14:creationId xmlns:p14="http://schemas.microsoft.com/office/powerpoint/2010/main" val="100815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5</a:t>
            </a:fld>
            <a:endParaRPr lang="en-US"/>
          </a:p>
        </p:txBody>
      </p:sp>
    </p:spTree>
    <p:extLst>
      <p:ext uri="{BB962C8B-B14F-4D97-AF65-F5344CB8AC3E}">
        <p14:creationId xmlns:p14="http://schemas.microsoft.com/office/powerpoint/2010/main" val="190625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SHA hashing</a:t>
            </a:r>
          </a:p>
          <a:p>
            <a:r>
              <a:rPr lang="en-US" dirty="0"/>
              <a:t>The AES encryption</a:t>
            </a:r>
          </a:p>
          <a:p>
            <a:r>
              <a:rPr lang="en-US" dirty="0"/>
              <a:t>The Database</a:t>
            </a:r>
          </a:p>
        </p:txBody>
      </p:sp>
      <p:sp>
        <p:nvSpPr>
          <p:cNvPr id="4" name="Slide Number Placeholder 3"/>
          <p:cNvSpPr>
            <a:spLocks noGrp="1"/>
          </p:cNvSpPr>
          <p:nvPr>
            <p:ph type="sldNum" sz="quarter" idx="5"/>
          </p:nvPr>
        </p:nvSpPr>
        <p:spPr/>
        <p:txBody>
          <a:bodyPr/>
          <a:lstStyle/>
          <a:p>
            <a:fld id="{AA6E8D8E-A9D7-492F-AB33-18D1D436F559}" type="slidenum">
              <a:rPr lang="en-US" smtClean="0"/>
              <a:t>6</a:t>
            </a:fld>
            <a:endParaRPr lang="en-US"/>
          </a:p>
        </p:txBody>
      </p:sp>
    </p:spTree>
    <p:extLst>
      <p:ext uri="{BB962C8B-B14F-4D97-AF65-F5344CB8AC3E}">
        <p14:creationId xmlns:p14="http://schemas.microsoft.com/office/powerpoint/2010/main" val="230282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7</a:t>
            </a:fld>
            <a:endParaRPr lang="en-US"/>
          </a:p>
        </p:txBody>
      </p:sp>
    </p:spTree>
    <p:extLst>
      <p:ext uri="{BB962C8B-B14F-4D97-AF65-F5344CB8AC3E}">
        <p14:creationId xmlns:p14="http://schemas.microsoft.com/office/powerpoint/2010/main" val="158596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7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74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14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82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6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3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71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5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4/3/2022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010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4/3/2022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04015366"/>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69" r:id="rId6"/>
    <p:sldLayoutId id="2147483965" r:id="rId7"/>
    <p:sldLayoutId id="2147483966" r:id="rId8"/>
    <p:sldLayoutId id="2147483967" r:id="rId9"/>
    <p:sldLayoutId id="2147483968" r:id="rId10"/>
    <p:sldLayoutId id="21474839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con&#10;&#10;Description automatically generated">
            <a:extLst>
              <a:ext uri="{FF2B5EF4-FFF2-40B4-BE49-F238E27FC236}">
                <a16:creationId xmlns:a16="http://schemas.microsoft.com/office/drawing/2014/main" id="{32C10364-1327-4938-B570-6C1A1D88514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474" b="35276"/>
          <a:stretch/>
        </p:blipFill>
        <p:spPr>
          <a:xfrm>
            <a:off x="602692" y="0"/>
            <a:ext cx="11232553" cy="6318312"/>
          </a:xfrm>
          <a:prstGeom prst="rect">
            <a:avLst/>
          </a:prstGeom>
          <a:noFill/>
        </p:spPr>
      </p:pic>
      <p:sp>
        <p:nvSpPr>
          <p:cNvPr id="2" name="Title 1">
            <a:extLst>
              <a:ext uri="{FF2B5EF4-FFF2-40B4-BE49-F238E27FC236}">
                <a16:creationId xmlns:a16="http://schemas.microsoft.com/office/drawing/2014/main" id="{AE4B5511-0BEC-4EA4-A067-5F56B88CB493}"/>
              </a:ext>
            </a:extLst>
          </p:cNvPr>
          <p:cNvSpPr>
            <a:spLocks noGrp="1"/>
          </p:cNvSpPr>
          <p:nvPr>
            <p:ph type="ctrTitle"/>
          </p:nvPr>
        </p:nvSpPr>
        <p:spPr>
          <a:xfrm>
            <a:off x="2238258" y="1424473"/>
            <a:ext cx="7714388" cy="2850146"/>
          </a:xfrm>
        </p:spPr>
        <p:txBody>
          <a:bodyPr>
            <a:normAutofit/>
          </a:bodyPr>
          <a:lstStyle/>
          <a:p>
            <a:pPr algn="ctr"/>
            <a:r>
              <a:rPr lang="en-US" b="1">
                <a:latin typeface="Times New Roman" panose="02020603050405020304" pitchFamily="18" charset="0"/>
                <a:cs typeface="Times New Roman" panose="02020603050405020304" pitchFamily="18" charset="0"/>
              </a:rPr>
              <a:t>Xecure Password Manager</a:t>
            </a:r>
            <a:br>
              <a:rPr lang="en-US"/>
            </a:br>
            <a:endParaRPr lang="en-US"/>
          </a:p>
        </p:txBody>
      </p:sp>
      <p:sp>
        <p:nvSpPr>
          <p:cNvPr id="3" name="Subtitle 2">
            <a:extLst>
              <a:ext uri="{FF2B5EF4-FFF2-40B4-BE49-F238E27FC236}">
                <a16:creationId xmlns:a16="http://schemas.microsoft.com/office/drawing/2014/main" id="{B5B5AC33-98F6-4380-B6D9-FDB55E849607}"/>
              </a:ext>
            </a:extLst>
          </p:cNvPr>
          <p:cNvSpPr>
            <a:spLocks noGrp="1"/>
          </p:cNvSpPr>
          <p:nvPr>
            <p:ph type="subTitle" idx="1"/>
          </p:nvPr>
        </p:nvSpPr>
        <p:spPr>
          <a:xfrm>
            <a:off x="2238258" y="4848464"/>
            <a:ext cx="7714388" cy="1085849"/>
          </a:xfrm>
        </p:spPr>
        <p:txBody>
          <a:bodyPr>
            <a:normAutofit/>
          </a:bodyPr>
          <a:lstStyle/>
          <a:p>
            <a:pPr algn="ctr"/>
            <a:r>
              <a:rPr lang="en-US" kern="1800">
                <a:effectLst/>
                <a:latin typeface="Times New Roman" panose="02020603050405020304" pitchFamily="18" charset="0"/>
                <a:ea typeface="Times New Roman" panose="02020603050405020304" pitchFamily="18" charset="0"/>
              </a:rPr>
              <a:t>CSCI 499 Senior Project Defense</a:t>
            </a:r>
            <a:endParaRPr lang="en-US"/>
          </a:p>
        </p:txBody>
      </p:sp>
      <p:cxnSp>
        <p:nvCxnSpPr>
          <p:cNvPr id="76" name="Straight Connector 7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9C8C-342A-49EC-A96D-6CCE3C245B62}"/>
              </a:ext>
            </a:extLst>
          </p:cNvPr>
          <p:cNvSpPr>
            <a:spLocks noGrp="1"/>
          </p:cNvSpPr>
          <p:nvPr>
            <p:ph type="title"/>
          </p:nvPr>
        </p:nvSpPr>
        <p:spPr/>
        <p:txBody>
          <a:bodyPr/>
          <a:lstStyle/>
          <a:p>
            <a:r>
              <a:rPr lang="en-US" dirty="0"/>
              <a:t>Major Findings</a:t>
            </a:r>
          </a:p>
        </p:txBody>
      </p:sp>
      <p:sp>
        <p:nvSpPr>
          <p:cNvPr id="3" name="Content Placeholder 2">
            <a:extLst>
              <a:ext uri="{FF2B5EF4-FFF2-40B4-BE49-F238E27FC236}">
                <a16:creationId xmlns:a16="http://schemas.microsoft.com/office/drawing/2014/main" id="{9082C8C7-92D7-449E-9676-5FCAF5F820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934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3719-A5D1-4B99-AB1F-E171C658C0D3}"/>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C71B942F-1E7C-4482-9857-8F82BAFF97D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754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AAFE-272B-455B-8BEE-0AC5358BBC09}"/>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DFD4BF5C-A8BC-4E3E-8AB9-241F648435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79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865B-CC0E-4203-9147-C677455BE2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358CDC-E93B-4066-B433-AEFC47D5B5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635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B053-167D-4940-953D-249B7E980828}"/>
              </a:ext>
            </a:extLst>
          </p:cNvPr>
          <p:cNvSpPr>
            <a:spLocks noGrp="1"/>
          </p:cNvSpPr>
          <p:nvPr>
            <p:ph type="title"/>
          </p:nvPr>
        </p:nvSpPr>
        <p:spPr/>
        <p:txBody>
          <a:bodyPr/>
          <a:lstStyle/>
          <a:p>
            <a:r>
              <a:rPr lang="en-US" dirty="0"/>
              <a:t>Motivation (TENTATIVE)</a:t>
            </a:r>
          </a:p>
        </p:txBody>
      </p:sp>
      <p:sp>
        <p:nvSpPr>
          <p:cNvPr id="3" name="Content Placeholder 2">
            <a:extLst>
              <a:ext uri="{FF2B5EF4-FFF2-40B4-BE49-F238E27FC236}">
                <a16:creationId xmlns:a16="http://schemas.microsoft.com/office/drawing/2014/main" id="{6F63222D-8335-4EED-A02E-EDDD42B40365}"/>
              </a:ext>
            </a:extLst>
          </p:cNvPr>
          <p:cNvSpPr>
            <a:spLocks noGrp="1"/>
          </p:cNvSpPr>
          <p:nvPr>
            <p:ph idx="1"/>
          </p:nvPr>
        </p:nvSpPr>
        <p:spPr/>
        <p:txBody>
          <a:bodyPr>
            <a:normAutofit fontScale="700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practice of securing networks, systems and other digital infrastructures are an essential aspect to information systems and cybersecurity. As a Cybersecurity major, I strive to broaden these previously mentioned technical and functional skills. The development of this application will provide me with a deeper understanding of various hashing and encryption practices that are vital to the field of cybersecurity. It will also strengthen my problem solving and debugging skills that are necessary as a programmer. The program will also require an understanding of the various methods that attackers used to exploit passwords. This will expand my computer analysis skills and provides me with additional resources and solutions that can be used to thwart malicious attacks. By creating this application and developing the previously mentioned skills I will be able to set myself apart from the competitions and I will be able to demonstrate my expertise as a cybersecurity professional.</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practice of securing networks, systems and other digital infrastructures are an essential aspect to information systems and cybersecurity. As a Cybersecurity major, I strive to broaden these previously mentioned technical and functional skills. The development of this application will provide me with a deeper understanding of various hashing and encryption practices that are vital to the field of cybersecurity. It will also strengthen my problem solving and debugging skills that are necessary as a programmer. The program will also require an understanding of the various methods that attackers used to exploit passwords. This will expand my computer analysis skills and provides me with additional resources and solutions that can be used to thwart malicious attacks. By creating this application and developing the previously mentioned skills I will be able to set myself apart from the competitions and I will be able to demonstrate my expertise as a cybersecurity professional.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713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1" descr="Closeup of a keyboard">
            <a:extLst>
              <a:ext uri="{FF2B5EF4-FFF2-40B4-BE49-F238E27FC236}">
                <a16:creationId xmlns:a16="http://schemas.microsoft.com/office/drawing/2014/main" id="{96EC5845-CFB1-76E5-2F01-808B2E31B66C}"/>
              </a:ext>
            </a:extLst>
          </p:cNvPr>
          <p:cNvPicPr>
            <a:picLocks noChangeAspect="1"/>
          </p:cNvPicPr>
          <p:nvPr/>
        </p:nvPicPr>
        <p:blipFill rotWithShape="1">
          <a:blip r:embed="rId3">
            <a:alphaModFix amt="50000"/>
          </a:blip>
          <a:srcRect l="11205" r="3124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C16087A-9942-4E48-BE97-6553B39DD5E0}"/>
              </a:ext>
            </a:extLst>
          </p:cNvPr>
          <p:cNvSpPr>
            <a:spLocks noGrp="1"/>
          </p:cNvSpPr>
          <p:nvPr>
            <p:ph type="title"/>
          </p:nvPr>
        </p:nvSpPr>
        <p:spPr>
          <a:xfrm>
            <a:off x="1028700" y="1025718"/>
            <a:ext cx="4057650" cy="4770783"/>
          </a:xfrm>
        </p:spPr>
        <p:txBody>
          <a:bodyPr vert="horz" lIns="91440" tIns="45720" rIns="91440" bIns="45720" rtlCol="0" anchor="ctr">
            <a:normAutofit/>
          </a:bodyPr>
          <a:lstStyle/>
          <a:p>
            <a:pPr algn="ctr"/>
            <a:r>
              <a:rPr lang="en-US" dirty="0">
                <a:solidFill>
                  <a:srgbClr val="FFFFFF"/>
                </a:solidFill>
              </a:rPr>
              <a:t>Introduction</a:t>
            </a:r>
          </a:p>
        </p:txBody>
      </p:sp>
      <p:sp>
        <p:nvSpPr>
          <p:cNvPr id="6" name="TextBox 5">
            <a:extLst>
              <a:ext uri="{FF2B5EF4-FFF2-40B4-BE49-F238E27FC236}">
                <a16:creationId xmlns:a16="http://schemas.microsoft.com/office/drawing/2014/main" id="{EC9C85D3-26CF-42B0-892C-24E23D1A3C57}"/>
              </a:ext>
            </a:extLst>
          </p:cNvPr>
          <p:cNvSpPr txBox="1"/>
          <p:nvPr/>
        </p:nvSpPr>
        <p:spPr>
          <a:xfrm>
            <a:off x="6411192" y="762000"/>
            <a:ext cx="4977244" cy="5334000"/>
          </a:xfrm>
          <a:prstGeom prst="rect">
            <a:avLst/>
          </a:prstGeom>
        </p:spPr>
        <p:txBody>
          <a:bodyPr vert="horz" lIns="91440" tIns="45720" rIns="91440" bIns="45720" rtlCol="0" anchor="ctr">
            <a:normAutofit/>
          </a:bodyPr>
          <a:lstStyle/>
          <a:p>
            <a:pPr marL="285750" lvl="0" indent="-285750" defTabSz="914400">
              <a:lnSpc>
                <a:spcPct val="120000"/>
              </a:lnSpc>
              <a:spcAft>
                <a:spcPts val="600"/>
              </a:spcAft>
              <a:buSzPct val="85000"/>
              <a:buFont typeface="Arial" panose="020B0604020202020204" pitchFamily="34" charset="0"/>
              <a:buChar char="•"/>
            </a:pPr>
            <a:r>
              <a:rPr lang="en-US" dirty="0"/>
              <a:t>Management of passwords is one of the most important aspects of Cybersecurity.</a:t>
            </a:r>
          </a:p>
          <a:p>
            <a:pPr lvl="0" defTabSz="914400">
              <a:lnSpc>
                <a:spcPct val="120000"/>
              </a:lnSpc>
              <a:spcAft>
                <a:spcPts val="600"/>
              </a:spcAft>
              <a:buSzPct val="85000"/>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Strong and unique passwords are vital for account security.</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Most users have far too many online accounts to remember a unique password for each account. </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The average user has over 90 different online accounts. </a:t>
            </a:r>
          </a:p>
          <a:p>
            <a:pPr marL="285750" lvl="0" indent="-285750" defTabSz="914400">
              <a:lnSpc>
                <a:spcPct val="120000"/>
              </a:lnSpc>
              <a:spcAft>
                <a:spcPts val="600"/>
              </a:spcAft>
              <a:buSzPct val="85000"/>
              <a:buFont typeface="Arial" panose="020B0604020202020204" pitchFamily="34" charset="0"/>
              <a:buChar char="•"/>
            </a:pPr>
            <a:endParaRPr lang="en-US" sz="1700" dirty="0"/>
          </a:p>
          <a:p>
            <a:pPr lvl="0" defTabSz="914400">
              <a:lnSpc>
                <a:spcPct val="120000"/>
              </a:lnSpc>
              <a:spcAft>
                <a:spcPts val="600"/>
              </a:spcAft>
              <a:buSzPct val="85000"/>
            </a:pPr>
            <a:endParaRPr lang="en-US" sz="1700" dirty="0"/>
          </a:p>
        </p:txBody>
      </p:sp>
      <p:cxnSp>
        <p:nvCxnSpPr>
          <p:cNvPr id="27" name="Straight Connector 26">
            <a:extLst>
              <a:ext uri="{FF2B5EF4-FFF2-40B4-BE49-F238E27FC236}">
                <a16:creationId xmlns:a16="http://schemas.microsoft.com/office/drawing/2014/main" id="{F0771E0D-412F-414F-AA13-DB3B96852705}"/>
              </a:ext>
            </a:extLst>
          </p:cNvPr>
          <p:cNvCxnSpPr>
            <a:cxnSpLocks/>
          </p:cNvCxnSpPr>
          <p:nvPr/>
        </p:nvCxnSpPr>
        <p:spPr>
          <a:xfrm>
            <a:off x="1433946" y="3629362"/>
            <a:ext cx="3108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F9B4C61-27BB-4511-A417-1664938F997B}"/>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463212" y="290563"/>
            <a:ext cx="5008696" cy="568035"/>
          </a:xfrm>
        </p:spPr>
        <p:txBody>
          <a:bodyPr>
            <a:noAutofit/>
          </a:bodyPr>
          <a:lstStyle/>
          <a:p>
            <a:r>
              <a:rPr lang="en-US" sz="3600" dirty="0"/>
              <a:t>Problem</a:t>
            </a:r>
          </a:p>
        </p:txBody>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317740" y="1536829"/>
            <a:ext cx="6644170" cy="5030608"/>
          </a:xfrm>
        </p:spPr>
        <p:txBody>
          <a:bodyPr>
            <a:normAutofit lnSpcReduction="10000"/>
          </a:bodyPr>
          <a:lstStyle/>
          <a:p>
            <a:pPr lvl="0">
              <a:lnSpc>
                <a:spcPct val="120000"/>
              </a:lnSpc>
            </a:pPr>
            <a:r>
              <a:rPr lang="en-US" dirty="0"/>
              <a:t>There is a limit to how many passwords a user can remember.</a:t>
            </a:r>
          </a:p>
          <a:p>
            <a:pPr lvl="0">
              <a:lnSpc>
                <a:spcPct val="120000"/>
              </a:lnSpc>
            </a:pPr>
            <a:r>
              <a:rPr lang="en-US" dirty="0"/>
              <a:t> A Google survey found that 52 percent of users reuse the same password for multiple accounts.</a:t>
            </a:r>
          </a:p>
          <a:p>
            <a:pPr marL="0" lvl="0" indent="0">
              <a:lnSpc>
                <a:spcPct val="120000"/>
              </a:lnSpc>
              <a:buNone/>
            </a:pPr>
            <a:endParaRPr lang="en-US" dirty="0"/>
          </a:p>
          <a:p>
            <a:pPr lvl="0">
              <a:lnSpc>
                <a:spcPct val="120000"/>
              </a:lnSpc>
            </a:pPr>
            <a:r>
              <a:rPr lang="en-US" dirty="0"/>
              <a:t>Reusing passwords:</a:t>
            </a:r>
          </a:p>
          <a:p>
            <a:pPr marL="560070" lvl="1" indent="-285750">
              <a:lnSpc>
                <a:spcPct val="120000"/>
              </a:lnSpc>
              <a:buFont typeface="Courier New" panose="02070309020205020404" pitchFamily="49" charset="0"/>
              <a:buChar char="o"/>
            </a:pPr>
            <a:r>
              <a:rPr lang="en-US" sz="1800" b="0" dirty="0"/>
              <a:t>Leaves users vulnerable to intrusion attacks.</a:t>
            </a:r>
          </a:p>
          <a:p>
            <a:pPr marL="560070" lvl="1" indent="-285750">
              <a:lnSpc>
                <a:spcPct val="120000"/>
              </a:lnSpc>
              <a:buFont typeface="Courier New" panose="02070309020205020404" pitchFamily="49" charset="0"/>
              <a:buChar char="o"/>
            </a:pPr>
            <a:r>
              <a:rPr lang="en-US" sz="1800" b="0" dirty="0"/>
              <a:t>Result in data loss, monetary loss and more.</a:t>
            </a:r>
          </a:p>
          <a:p>
            <a:pPr marL="0" lvl="0" indent="0">
              <a:lnSpc>
                <a:spcPct val="120000"/>
              </a:lnSpc>
              <a:buNone/>
            </a:pPr>
            <a:endParaRPr lang="en-US" dirty="0"/>
          </a:p>
          <a:p>
            <a:pPr>
              <a:lnSpc>
                <a:spcPct val="120000"/>
              </a:lnSpc>
            </a:pPr>
            <a:r>
              <a:rPr lang="en-US" dirty="0"/>
              <a:t>IBM (2020) found that the average cost of a data breach is $3.68 million, while a data breach in the healthcare industry is estimated to cost around $7.13million. </a:t>
            </a:r>
          </a:p>
          <a:p>
            <a:pPr>
              <a:lnSpc>
                <a:spcPct val="120000"/>
              </a:lnSpc>
            </a:pPr>
            <a:r>
              <a:rPr lang="en-US" dirty="0"/>
              <a:t>Data breaches in the United States are among the costliest averaging around $8.64 million.</a:t>
            </a:r>
          </a:p>
          <a:p>
            <a:pPr>
              <a:lnSpc>
                <a:spcPct val="120000"/>
              </a:lnSpc>
            </a:pPr>
            <a:endParaRPr lang="en-US" sz="1100" dirty="0"/>
          </a:p>
        </p:txBody>
      </p:sp>
      <p:sp>
        <p:nvSpPr>
          <p:cNvPr id="12" name="Oval 11">
            <a:extLst>
              <a:ext uri="{FF2B5EF4-FFF2-40B4-BE49-F238E27FC236}">
                <a16:creationId xmlns:a16="http://schemas.microsoft.com/office/drawing/2014/main" id="{3FA45922-B14B-4CFB-AE3D-692C4C3BCCDD}"/>
              </a:ext>
            </a:extLst>
          </p:cNvPr>
          <p:cNvSpPr/>
          <p:nvPr/>
        </p:nvSpPr>
        <p:spPr>
          <a:xfrm>
            <a:off x="7217160" y="1772384"/>
            <a:ext cx="4339306" cy="42811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with medium confidence">
            <a:extLst>
              <a:ext uri="{FF2B5EF4-FFF2-40B4-BE49-F238E27FC236}">
                <a16:creationId xmlns:a16="http://schemas.microsoft.com/office/drawing/2014/main" id="{D404E633-0CB4-4E13-B3E8-A294DA3B3423}"/>
              </a:ext>
            </a:extLst>
          </p:cNvPr>
          <p:cNvPicPr>
            <a:picLocks noChangeAspect="1"/>
          </p:cNvPicPr>
          <p:nvPr/>
        </p:nvPicPr>
        <p:blipFill rotWithShape="1">
          <a:blip r:embed="rId3">
            <a:extLst>
              <a:ext uri="{28A0092B-C50C-407E-A947-70E740481C1C}">
                <a14:useLocalDpi xmlns:a14="http://schemas.microsoft.com/office/drawing/2010/main" val="0"/>
              </a:ext>
            </a:extLst>
          </a:blip>
          <a:srcRect l="30685" r="23565" b="-2"/>
          <a:stretch/>
        </p:blipFill>
        <p:spPr>
          <a:xfrm>
            <a:off x="7337615" y="1863748"/>
            <a:ext cx="4098397" cy="4098397"/>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14" name="Rectangle 13">
            <a:extLst>
              <a:ext uri="{FF2B5EF4-FFF2-40B4-BE49-F238E27FC236}">
                <a16:creationId xmlns:a16="http://schemas.microsoft.com/office/drawing/2014/main" id="{AD9B4000-0B88-4A20-AE38-6B0D2EB6E4C6}"/>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05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878847" y="1870365"/>
            <a:ext cx="9238434" cy="3810000"/>
          </a:xfrm>
        </p:spPr>
        <p:txBody>
          <a:bodyPr>
            <a:normAutofit fontScale="92500" lnSpcReduction="20000"/>
          </a:bodyPr>
          <a:lstStyle/>
          <a:p>
            <a:pPr lvl="0"/>
            <a:r>
              <a:rPr lang="en-US" sz="2000" dirty="0"/>
              <a:t>Password managers can easily eliminate all the difficulties that are associated with having unique and complex passwords.</a:t>
            </a:r>
          </a:p>
          <a:p>
            <a:pPr lvl="0"/>
            <a:endParaRPr lang="en-US" sz="2000" dirty="0"/>
          </a:p>
          <a:p>
            <a:pPr lvl="0"/>
            <a:r>
              <a:rPr lang="en-US" sz="2000" dirty="0"/>
              <a:t> Password managers store all the passwords in a secured vault that can be accessed with a “master” password. </a:t>
            </a:r>
          </a:p>
          <a:p>
            <a:pPr lvl="0"/>
            <a:endParaRPr lang="en-US" sz="2000" dirty="0"/>
          </a:p>
          <a:p>
            <a:pPr lvl="0"/>
            <a:r>
              <a:rPr lang="en-US" sz="2000" dirty="0"/>
              <a:t>No need to remember multiple passwords</a:t>
            </a:r>
          </a:p>
          <a:p>
            <a:pPr lvl="0"/>
            <a:endParaRPr lang="en-US" sz="2000" dirty="0"/>
          </a:p>
          <a:p>
            <a:pPr lvl="0"/>
            <a:r>
              <a:rPr lang="en-US" sz="2000" dirty="0"/>
              <a:t>Greatly reduces the chances of having multiple accounts compromised.</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9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1274618" y="138546"/>
            <a:ext cx="9144000" cy="869092"/>
          </a:xfrm>
        </p:spPr>
        <p:txBody>
          <a:bodyPr>
            <a:normAutofit/>
          </a:bodyPr>
          <a:lstStyle/>
          <a:p>
            <a:pPr algn="ctr"/>
            <a:r>
              <a:rPr lang="en-US" dirty="0"/>
              <a:t>About the app</a:t>
            </a:r>
          </a:p>
        </p:txBody>
      </p:sp>
      <p:graphicFrame>
        <p:nvGraphicFramePr>
          <p:cNvPr id="14" name="Content Placeholder 2">
            <a:extLst>
              <a:ext uri="{FF2B5EF4-FFF2-40B4-BE49-F238E27FC236}">
                <a16:creationId xmlns:a16="http://schemas.microsoft.com/office/drawing/2014/main" id="{E4EE26EA-D7E5-29CD-F0EC-B9D54142CE8A}"/>
              </a:ext>
            </a:extLst>
          </p:cNvPr>
          <p:cNvGraphicFramePr>
            <a:graphicFrameLocks noGrp="1"/>
          </p:cNvGraphicFramePr>
          <p:nvPr>
            <p:ph idx="1"/>
            <p:extLst>
              <p:ext uri="{D42A27DB-BD31-4B8C-83A1-F6EECF244321}">
                <p14:modId xmlns:p14="http://schemas.microsoft.com/office/powerpoint/2010/main" val="258025875"/>
              </p:ext>
            </p:extLst>
          </p:nvPr>
        </p:nvGraphicFramePr>
        <p:xfrm>
          <a:off x="509154" y="1787236"/>
          <a:ext cx="11024755" cy="4634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074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1524000" y="762001"/>
            <a:ext cx="9144000" cy="869092"/>
          </a:xfrm>
        </p:spPr>
        <p:txBody>
          <a:bodyPr>
            <a:normAutofit/>
          </a:bodyPr>
          <a:lstStyle/>
          <a:p>
            <a:pPr algn="ctr"/>
            <a:r>
              <a:rPr lang="en-US" dirty="0"/>
              <a:t>How it works</a:t>
            </a:r>
          </a:p>
        </p:txBody>
      </p:sp>
      <p:graphicFrame>
        <p:nvGraphicFramePr>
          <p:cNvPr id="14" name="Content Placeholder 2">
            <a:extLst>
              <a:ext uri="{FF2B5EF4-FFF2-40B4-BE49-F238E27FC236}">
                <a16:creationId xmlns:a16="http://schemas.microsoft.com/office/drawing/2014/main" id="{E4EE26EA-D7E5-29CD-F0EC-B9D54142CE8A}"/>
              </a:ext>
            </a:extLst>
          </p:cNvPr>
          <p:cNvGraphicFramePr>
            <a:graphicFrameLocks noGrp="1"/>
          </p:cNvGraphicFramePr>
          <p:nvPr>
            <p:ph idx="1"/>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698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8918C8-AAF4-41F1-4313-5A3D9FE00B3C}"/>
              </a:ext>
            </a:extLst>
          </p:cNvPr>
          <p:cNvPicPr>
            <a:picLocks noChangeAspect="1"/>
          </p:cNvPicPr>
          <p:nvPr/>
        </p:nvPicPr>
        <p:blipFill rotWithShape="1">
          <a:blip r:embed="rId3">
            <a:alphaModFix amt="50000"/>
          </a:blip>
          <a:srcRect l="22631" r="27370"/>
          <a:stretch/>
        </p:blipFill>
        <p:spPr>
          <a:xfrm>
            <a:off x="20" y="10"/>
            <a:ext cx="6095979" cy="6857990"/>
          </a:xfrm>
          <a:prstGeom prst="rect">
            <a:avLst/>
          </a:prstGeom>
        </p:spPr>
      </p:pic>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6725183" y="209790"/>
            <a:ext cx="3951654" cy="902037"/>
          </a:xfrm>
        </p:spPr>
        <p:txBody>
          <a:bodyPr anchor="ctr">
            <a:normAutofit/>
          </a:bodyPr>
          <a:lstStyle/>
          <a:p>
            <a:pPr algn="ctr"/>
            <a:r>
              <a:rPr lang="en-US" sz="4400" dirty="0">
                <a:solidFill>
                  <a:srgbClr val="FFFFFF"/>
                </a:solidFill>
              </a:rPr>
              <a:t>functions</a:t>
            </a:r>
          </a:p>
        </p:txBody>
      </p:sp>
      <p:sp>
        <p:nvSpPr>
          <p:cNvPr id="21" name="Content Placeholder 2">
            <a:extLst>
              <a:ext uri="{FF2B5EF4-FFF2-40B4-BE49-F238E27FC236}">
                <a16:creationId xmlns:a16="http://schemas.microsoft.com/office/drawing/2014/main" id="{2790FC97-2A06-4A9D-9DE6-DBA11E973296}"/>
              </a:ext>
            </a:extLst>
          </p:cNvPr>
          <p:cNvSpPr>
            <a:spLocks noGrp="1"/>
          </p:cNvSpPr>
          <p:nvPr>
            <p:ph idx="1"/>
          </p:nvPr>
        </p:nvSpPr>
        <p:spPr>
          <a:xfrm>
            <a:off x="6725182" y="969818"/>
            <a:ext cx="4311887" cy="5334000"/>
          </a:xfrm>
        </p:spPr>
        <p:txBody>
          <a:bodyPr anchor="ctr">
            <a:normAutofit/>
          </a:bodyPr>
          <a:lstStyle/>
          <a:p>
            <a:r>
              <a:rPr lang="en-US" dirty="0"/>
              <a:t>Users can create accounts</a:t>
            </a:r>
          </a:p>
          <a:p>
            <a:r>
              <a:rPr lang="en-US" dirty="0"/>
              <a:t>Create and save records</a:t>
            </a:r>
          </a:p>
          <a:p>
            <a:r>
              <a:rPr lang="en-US" dirty="0"/>
              <a:t>Generate strong password for records</a:t>
            </a:r>
          </a:p>
          <a:p>
            <a:r>
              <a:rPr lang="en-US" dirty="0"/>
              <a:t>Retrieve records</a:t>
            </a:r>
          </a:p>
          <a:p>
            <a:r>
              <a:rPr lang="en-US" dirty="0"/>
              <a:t>Update records</a:t>
            </a:r>
          </a:p>
          <a:p>
            <a:r>
              <a:rPr lang="en-US" dirty="0"/>
              <a:t>Email authentication</a:t>
            </a:r>
          </a:p>
          <a:p>
            <a:endParaRPr lang="en-US" dirty="0"/>
          </a:p>
          <a:p>
            <a:pPr marL="0" indent="0" algn="ctr">
              <a:buNone/>
            </a:pPr>
            <a:r>
              <a:rPr lang="en-US" sz="3200" dirty="0"/>
              <a:t>Live Demo…</a:t>
            </a:r>
          </a:p>
        </p:txBody>
      </p:sp>
    </p:spTree>
    <p:extLst>
      <p:ext uri="{BB962C8B-B14F-4D97-AF65-F5344CB8AC3E}">
        <p14:creationId xmlns:p14="http://schemas.microsoft.com/office/powerpoint/2010/main" val="329309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B5A-F937-4A7D-92D8-B34B63FF7B2D}"/>
              </a:ext>
            </a:extLst>
          </p:cNvPr>
          <p:cNvSpPr>
            <a:spLocks noGrp="1"/>
          </p:cNvSpPr>
          <p:nvPr>
            <p:ph type="title"/>
          </p:nvPr>
        </p:nvSpPr>
        <p:spPr/>
        <p:txBody>
          <a:bodyPr/>
          <a:lstStyle/>
          <a:p>
            <a:r>
              <a:rPr lang="en-US" dirty="0"/>
              <a:t>Testing explanation</a:t>
            </a:r>
          </a:p>
        </p:txBody>
      </p:sp>
      <p:sp>
        <p:nvSpPr>
          <p:cNvPr id="3" name="Content Placeholder 2">
            <a:extLst>
              <a:ext uri="{FF2B5EF4-FFF2-40B4-BE49-F238E27FC236}">
                <a16:creationId xmlns:a16="http://schemas.microsoft.com/office/drawing/2014/main" id="{76AB0C1F-FEA5-4419-8455-A9B1115C39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620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F6A2-FA55-4150-AB67-872C5494F82C}"/>
              </a:ext>
            </a:extLst>
          </p:cNvPr>
          <p:cNvSpPr>
            <a:spLocks noGrp="1"/>
          </p:cNvSpPr>
          <p:nvPr>
            <p:ph type="title"/>
          </p:nvPr>
        </p:nvSpPr>
        <p:spPr/>
        <p:txBody>
          <a:bodyPr/>
          <a:lstStyle/>
          <a:p>
            <a:r>
              <a:rPr lang="en-US" dirty="0"/>
              <a:t>Testing results</a:t>
            </a:r>
          </a:p>
        </p:txBody>
      </p:sp>
      <p:sp>
        <p:nvSpPr>
          <p:cNvPr id="3" name="Content Placeholder 2">
            <a:extLst>
              <a:ext uri="{FF2B5EF4-FFF2-40B4-BE49-F238E27FC236}">
                <a16:creationId xmlns:a16="http://schemas.microsoft.com/office/drawing/2014/main" id="{8A3324D2-E304-4035-ADDC-994A4EF820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8979836"/>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205</TotalTime>
  <Words>1583</Words>
  <Application>Microsoft Office PowerPoint</Application>
  <PresentationFormat>Widescreen</PresentationFormat>
  <Paragraphs>72</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Times New Roman</vt:lpstr>
      <vt:lpstr>Trade Gothic Next Cond</vt:lpstr>
      <vt:lpstr>Trade Gothic Next Light</vt:lpstr>
      <vt:lpstr>PortalVTI</vt:lpstr>
      <vt:lpstr>Xecure Password Manager </vt:lpstr>
      <vt:lpstr>Introduction</vt:lpstr>
      <vt:lpstr>Problem</vt:lpstr>
      <vt:lpstr>Solution</vt:lpstr>
      <vt:lpstr>About the app</vt:lpstr>
      <vt:lpstr>How it works</vt:lpstr>
      <vt:lpstr>functions</vt:lpstr>
      <vt:lpstr>Testing explanation</vt:lpstr>
      <vt:lpstr>Testing results</vt:lpstr>
      <vt:lpstr>Major Findings</vt:lpstr>
      <vt:lpstr>Vulnerabilities</vt:lpstr>
      <vt:lpstr>Future Enhancements</vt:lpstr>
      <vt:lpstr>References</vt:lpstr>
      <vt:lpstr>Motivation (TENTATIVE)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Xecure Password Manager </dc:title>
  <dc:creator>Carlos R. Ocasio Rodriguez</dc:creator>
  <cp:lastModifiedBy>Carlos R. Ocasio Rodriguez</cp:lastModifiedBy>
  <cp:revision>2</cp:revision>
  <dcterms:created xsi:type="dcterms:W3CDTF">2022-04-03T23:36:42Z</dcterms:created>
  <dcterms:modified xsi:type="dcterms:W3CDTF">2022-04-04T03:02:42Z</dcterms:modified>
</cp:coreProperties>
</file>