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9"/>
  </p:notesMasterIdLst>
  <p:sldIdLst>
    <p:sldId id="256" r:id="rId2"/>
    <p:sldId id="259" r:id="rId3"/>
    <p:sldId id="269" r:id="rId4"/>
    <p:sldId id="270" r:id="rId5"/>
    <p:sldId id="261" r:id="rId6"/>
    <p:sldId id="257" r:id="rId7"/>
    <p:sldId id="279" r:id="rId8"/>
    <p:sldId id="271" r:id="rId9"/>
    <p:sldId id="280" r:id="rId10"/>
    <p:sldId id="272" r:id="rId11"/>
    <p:sldId id="273" r:id="rId12"/>
    <p:sldId id="274" r:id="rId13"/>
    <p:sldId id="275" r:id="rId14"/>
    <p:sldId id="276" r:id="rId15"/>
    <p:sldId id="282" r:id="rId16"/>
    <p:sldId id="28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65496" autoAdjust="0"/>
  </p:normalViewPr>
  <p:slideViewPr>
    <p:cSldViewPr snapToGrid="0">
      <p:cViewPr varScale="1">
        <p:scale>
          <a:sx n="69" d="100"/>
          <a:sy n="69" d="100"/>
        </p:scale>
        <p:origin x="20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a:t>
            </a:fld>
            <a:endParaRPr lang="en-US"/>
          </a:p>
        </p:txBody>
      </p:sp>
    </p:spTree>
    <p:extLst>
      <p:ext uri="{BB962C8B-B14F-4D97-AF65-F5344CB8AC3E}">
        <p14:creationId xmlns:p14="http://schemas.microsoft.com/office/powerpoint/2010/main" val="264323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 had a prototype for the application, I began the testing process. The first step of this process involved creating test cases and fixing any findings.</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 then wanted to get feedback from real users. This feedback would then be used to fix any additional findings and then I would create new test cases and start the process all over again.</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was able to run my application through this process a total of 3 times, and it gave me a pretty good idea on how to improve the application and what its major flaws were.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wanted a way to back out of menus. Having a user stuck in a loop is never a good idea, so a command to backout of every screen was implemented.</a:t>
            </a:r>
          </a:p>
          <a:p>
            <a:endParaRPr lang="en-US" dirty="0"/>
          </a:p>
          <a:p>
            <a:r>
              <a:rPr lang="en-US" dirty="0"/>
              <a:t>The initial prototype of the application, asked for user to remember a user ID. This was used to log in to the application along with the username and password. </a:t>
            </a:r>
          </a:p>
          <a:p>
            <a:r>
              <a:rPr lang="en-US" dirty="0"/>
              <a:t>But it was inconvenient, and users did not like it.</a:t>
            </a:r>
          </a:p>
          <a:p>
            <a:r>
              <a:rPr lang="en-US" dirty="0"/>
              <a:t>This was replaced by a much better user ID system that is done on the back end, and users never see their user ID.</a:t>
            </a:r>
          </a:p>
          <a:p>
            <a:endParaRPr lang="en-US" dirty="0"/>
          </a:p>
          <a:p>
            <a:r>
              <a:rPr lang="en-US" dirty="0"/>
              <a:t>The initial verification codes were long and complicated.</a:t>
            </a:r>
          </a:p>
          <a:p>
            <a:r>
              <a:rPr lang="en-US" dirty="0"/>
              <a:t>Having to type these complicated codes was very time consuming and they were error prone. The newest version of the verification code function produces a shorter code and uses fewer special characters.</a:t>
            </a:r>
          </a:p>
          <a:p>
            <a:endParaRPr lang="en-US" dirty="0"/>
          </a:p>
          <a:p>
            <a:r>
              <a:rPr lang="en-US" dirty="0"/>
              <a:t>Email addresses used to be case sensitive and this caused confusion. For the current version of the application, emails are not case sensitive.</a:t>
            </a:r>
          </a:p>
          <a:p>
            <a:endParaRPr lang="en-US" dirty="0"/>
          </a:p>
          <a:p>
            <a:r>
              <a:rPr lang="en-US" dirty="0"/>
              <a:t>The verification emails the application sent were a little confusing because they were brief. The emails were updated to contain more information, and they guide the user on how to proceed.</a:t>
            </a:r>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were the test case results that I was not able to fix due to different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them being time, and then the first finding that is tied to the command line, which I have not found a way to prevent users from force closing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cannot properly sanitize the clipboard if the user force closes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also an issues that prevents the user from properly exiting or logging out of the application if the 15 second timer of the clipboard is not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application does not check to see if the email that you entered is actually a valid email.</a:t>
            </a:r>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03196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application is 100% secure and I thought it was important for me to acknowledge some of the way this application could be exploited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passwords are not sanitized from the clipboard they will remain in memory for longer and this will increase the risk of the password being exposed</a:t>
            </a:r>
          </a:p>
          <a:p>
            <a:endParaRPr lang="en-US" dirty="0"/>
          </a:p>
          <a:p>
            <a:r>
              <a:rPr lang="en-US" dirty="0"/>
              <a:t>If an attacker were to gain access to the system they can steal all of the data, including encryption/decryption keys. They could also modify the code in order to make it easier to retrieve the data.</a:t>
            </a:r>
          </a:p>
          <a:p>
            <a:endParaRPr lang="en-US" dirty="0"/>
          </a:p>
          <a:p>
            <a:r>
              <a:rPr lang="en-US" dirty="0"/>
              <a:t>If the system is infected with spyware or malware it can reveal your passwords, or give an attacker remote access to your system, and this leads back to the previous point.</a:t>
            </a:r>
          </a:p>
          <a:p>
            <a:endParaRPr lang="en-US" dirty="0"/>
          </a:p>
          <a:p>
            <a:r>
              <a:rPr lang="en-US" dirty="0"/>
              <a:t>Deleting the database will mean that the data within it is also lost, and unless a backup was made, there is no recovering from that.</a:t>
            </a:r>
          </a:p>
          <a:p>
            <a:endParaRPr lang="en-US" dirty="0"/>
          </a:p>
          <a:p>
            <a:r>
              <a:rPr lang="en-US" dirty="0"/>
              <a:t>Attackers can try to memorize the information from your records If they are displayed in a public environment</a:t>
            </a:r>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 Validation – The current version of the application is not able to check if the entered email is a valid and working email. To improve the security of the application users should have to verify their email address before they can register or changer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Weak Password Identification – A feature that identifies weak passwords for user records will be implemented in the future. This feature will display a warning message letting the user know that their password is considered weak.</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Input Validation – Better input validation will improve the security of the application, but this is a time-consuming task, and it requires continuous monitoring and updating.</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Master Password Policies – The current version of the application follows the basic guidelines of the NIST 800-63B. However, a stricter password policy should be created for the “master” password. This new policy should prevent users from using well known passwords, and previously used passwords.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Stop Sleep Thread – The current version of the application cannot properly exit or logout users if the timer for the Sleep() thread has not finished. This fix is a priority and it will ensure that the Sleep() thread is stopped if a user tries to exit or logout of the application before the fifteen seconds are finished.</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Confirm Password/Email – The current version of the application only prompts the user to enter their email/password once. In a future update the user will be asked to enter their password/email in order to confirm the input. This will avoid users getting locket out due to typos.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 Authentication Methods – Adding other authentication methods will improve the security of the application. Additional authentication methods can include one-time codes sent to the user’s phone, user security questions, and or others.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Lockout – The current version of the application only closes the application after six failed login attempts. A feature that locks the account based on the username will be implemented. This will ensure that the locked user cannot login without verifying their account through a code sent to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Reject Leading Zeros – The current version of the application accepts menu selections that have leading zeros (as long as the input is composed of only leading zeros and a valid integer at the end). A fix will be implemented to validate input that contains leading zeros and reject the input.</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Version – A version that utilizes a graphical interface would make it easier to use and should be possible now that the foundation has been implemented.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14</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15</a:t>
            </a:fld>
            <a:endParaRPr lang="en-US"/>
          </a:p>
        </p:txBody>
      </p:sp>
    </p:spTree>
    <p:extLst>
      <p:ext uri="{BB962C8B-B14F-4D97-AF65-F5344CB8AC3E}">
        <p14:creationId xmlns:p14="http://schemas.microsoft.com/office/powerpoint/2010/main" val="218768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16</a:t>
            </a:fld>
            <a:endParaRPr lang="en-US"/>
          </a:p>
        </p:txBody>
      </p:sp>
    </p:spTree>
    <p:extLst>
      <p:ext uri="{BB962C8B-B14F-4D97-AF65-F5344CB8AC3E}">
        <p14:creationId xmlns:p14="http://schemas.microsoft.com/office/powerpoint/2010/main" val="1281484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17</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information security and it is imperative that users implement and practice safe password management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to implementing these safe practices should be to ensure that users are creating strong and unique passwords for every one of their online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most users have far too many online accounts to remember a unique password for each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2020 survey indicates that the average user has over 90 different online accounts….. So imagine having to remember that many passwords.</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2019 Google Online Security Survey found that 52 percent of users reuse the same password for multiple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know that there is a limit to how many passwords a user can remember.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with this limit is that it can lead to users reusing the same passwords for multiple accounts (sometimes even all of the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t>
            </a:r>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So a solution is using a password manager</a:t>
            </a:r>
          </a:p>
          <a:p>
            <a:pPr lvl="0"/>
            <a:endParaRPr lang="en-US" dirty="0"/>
          </a:p>
          <a:p>
            <a:pPr lvl="0"/>
            <a:r>
              <a:rPr lang="en-US" dirty="0"/>
              <a:t>By using a password manager users can easily manage unique passwords for their accounts while eliminating all the difficulties that are associated with complex passwords.</a:t>
            </a:r>
          </a:p>
          <a:p>
            <a:pPr lvl="0"/>
            <a:endParaRPr lang="en-US" dirty="0"/>
          </a:p>
          <a:p>
            <a:pPr lvl="0"/>
            <a:r>
              <a:rPr lang="en-US" dirty="0"/>
              <a:t> With a password manager users can store all their passwords in a secured vault that can be accessed with a “master” password. </a:t>
            </a:r>
          </a:p>
          <a:p>
            <a:pPr lvl="0"/>
            <a:endParaRPr lang="en-US" dirty="0"/>
          </a:p>
          <a:p>
            <a:pPr lvl="0"/>
            <a:r>
              <a:rPr lang="en-US" dirty="0"/>
              <a:t>This eliminates the need to remember multiple passwords and greatly reduces the chances of having multiple accounts compromised.</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into Password manager applications these were found to be the most popular ones in the industry:</a:t>
            </a:r>
          </a:p>
          <a:p>
            <a:endParaRPr lang="en-US" dirty="0"/>
          </a:p>
          <a:p>
            <a:r>
              <a:rPr lang="en-US" dirty="0"/>
              <a:t>I have personally used KeePass, LastPass, and </a:t>
            </a:r>
            <a:r>
              <a:rPr lang="en-US" dirty="0" err="1"/>
              <a:t>NordPass</a:t>
            </a:r>
            <a:r>
              <a:rPr lang="en-US" dirty="0"/>
              <a:t> and all of them have these features that are pretty standard across the industry.</a:t>
            </a:r>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I used all of the previously mentioned applications as inspiration for my own password manager</a:t>
            </a:r>
          </a:p>
          <a:p>
            <a:endParaRPr lang="en-US" dirty="0"/>
          </a:p>
          <a:p>
            <a:r>
              <a:rPr lang="en-US" dirty="0"/>
              <a:t>Xecure is a command line based password manager application for Windows computers.</a:t>
            </a:r>
          </a:p>
          <a:p>
            <a:endParaRPr lang="en-US" dirty="0"/>
          </a:p>
          <a:p>
            <a:r>
              <a:rPr lang="en-US" dirty="0"/>
              <a:t>It securely stores and manages log in information for registered users.</a:t>
            </a:r>
          </a:p>
          <a:p>
            <a:endParaRPr lang="en-US" dirty="0"/>
          </a:p>
          <a:p>
            <a:r>
              <a:rPr lang="en-US" dirty="0"/>
              <a:t>It uses a local MYSQL database to store all of the user data.</a:t>
            </a:r>
          </a:p>
          <a:p>
            <a:endParaRPr lang="en-US" dirty="0"/>
          </a:p>
          <a:p>
            <a:r>
              <a:rPr lang="en-US" dirty="0"/>
              <a:t>And it uses encryption and a hashing algorithm to protect all of the information.</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services are required to run the application:</a:t>
            </a:r>
          </a:p>
          <a:p>
            <a:endParaRPr lang="en-US" dirty="0"/>
          </a:p>
          <a:p>
            <a:r>
              <a:rPr lang="en-US" dirty="0"/>
              <a:t>It needs a Windows 10 or Windows 11 system</a:t>
            </a:r>
          </a:p>
          <a:p>
            <a:endParaRPr lang="en-US" dirty="0"/>
          </a:p>
          <a:p>
            <a:r>
              <a:rPr lang="en-US" dirty="0"/>
              <a:t>Needs Python 3 and a MySQL Server installed</a:t>
            </a:r>
          </a:p>
          <a:p>
            <a:endParaRPr lang="en-US" dirty="0"/>
          </a:p>
          <a:p>
            <a:r>
              <a:rPr lang="en-US" dirty="0"/>
              <a:t>It also need the version 8 of MySQL Workbench</a:t>
            </a:r>
          </a:p>
          <a:p>
            <a:endParaRPr lang="en-US" dirty="0"/>
          </a:p>
          <a:p>
            <a:r>
              <a:rPr lang="en-US" dirty="0"/>
              <a:t>These are all of the libraries and packages that are used by the program. If you would like more information on what these do and how to install the program, please visit the </a:t>
            </a:r>
            <a:r>
              <a:rPr lang="en-US" dirty="0" err="1"/>
              <a:t>github</a:t>
            </a:r>
            <a:r>
              <a:rPr lang="en-US" dirty="0"/>
              <a:t> repository</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6441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hashing algorithm it uses is SHA-256.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this is used within my application is that whenever a user registers, their username and password are combined into a single string. This string is then hashed and stored in the database. This hash can later be used to uniquely identify and authenticate every user, whenever they attempt to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Now, In order to secure all of the information stored within the database, the AES-256 standard is used to encrypt all of the data. </a:t>
            </a:r>
            <a:r>
              <a:rPr lang="en-US" dirty="0" err="1">
                <a:highlight>
                  <a:srgbClr val="FFFF00"/>
                </a:highlight>
              </a:rPr>
              <a:t>Xecure’s</a:t>
            </a:r>
            <a:r>
              <a:rPr lang="en-US" dirty="0">
                <a:highlight>
                  <a:srgbClr val="FFFF00"/>
                </a:highlight>
              </a:rPr>
              <a:t> encryption algorithm also contains a salt that prevents users from having the same ciphertext, and this is all done before sending the data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version of the database is stored locally, but it can be scaled up to an online database and this is why it was important for me to encrypt the data before sending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either case, prepared statements were used with every single SQL query, and this was done in order to prevent SQL injections.</a:t>
            </a:r>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rundown of all the major features that users can take advantage of…but instead of talking about them why don’t we do a live demonstration.</a:t>
            </a:r>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56146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4/16/2022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4/16/2022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1524000" y="1424473"/>
            <a:ext cx="9144000" cy="2850146"/>
          </a:xfrm>
        </p:spPr>
        <p:txBody>
          <a:bodyPr>
            <a:normAutofit/>
          </a:bodyPr>
          <a:lstStyle/>
          <a:p>
            <a:pPr algn="ctr"/>
            <a:r>
              <a:rPr lang="en-US" sz="3600"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622065"/>
            <a:ext cx="7714388" cy="2222433"/>
          </a:xfrm>
        </p:spPr>
        <p:txBody>
          <a:bodyPr>
            <a:normAutofit/>
          </a:bodyPr>
          <a:lstStyle/>
          <a:p>
            <a:pPr algn="ctr"/>
            <a:r>
              <a:rPr lang="en-US" sz="1200" kern="1800" dirty="0">
                <a:latin typeface="Times New Roman" panose="02020603050405020304" pitchFamily="18" charset="0"/>
                <a:ea typeface="Times New Roman" panose="02020603050405020304" pitchFamily="18" charset="0"/>
              </a:rPr>
              <a:t>Date: April 20, 2022</a:t>
            </a:r>
            <a:endParaRPr lang="en-US" sz="1200" kern="1800" dirty="0">
              <a:effectLst/>
              <a:latin typeface="Times New Roman" panose="02020603050405020304" pitchFamily="18" charset="0"/>
              <a:ea typeface="Times New Roman" panose="02020603050405020304" pitchFamily="18" charset="0"/>
            </a:endParaRPr>
          </a:p>
          <a:p>
            <a:pPr algn="ctr"/>
            <a:r>
              <a:rPr lang="en-US" sz="1200" kern="1800" dirty="0">
                <a:effectLst/>
                <a:latin typeface="Times New Roman" panose="02020603050405020304" pitchFamily="18" charset="0"/>
                <a:ea typeface="Times New Roman" panose="02020603050405020304" pitchFamily="18" charset="0"/>
              </a:rPr>
              <a:t>Student: Carlos R. Ocasio</a:t>
            </a:r>
          </a:p>
          <a:p>
            <a:pPr algn="ctr"/>
            <a:r>
              <a:rPr lang="en-US" sz="1200" kern="1800" dirty="0">
                <a:effectLst/>
                <a:latin typeface="Times New Roman" panose="02020603050405020304" pitchFamily="18" charset="0"/>
                <a:ea typeface="Times New Roman" panose="02020603050405020304" pitchFamily="18" charset="0"/>
              </a:rPr>
              <a:t>Major: Cybersecurity</a:t>
            </a:r>
          </a:p>
          <a:p>
            <a:pPr algn="ctr"/>
            <a:r>
              <a:rPr lang="en-US" sz="1200" kern="1800" dirty="0">
                <a:effectLst/>
                <a:latin typeface="Times New Roman" panose="02020603050405020304" pitchFamily="18" charset="0"/>
                <a:ea typeface="Times New Roman" panose="02020603050405020304" pitchFamily="18" charset="0"/>
              </a:rPr>
              <a:t>Course: CSCI 499 Senior Project Defense</a:t>
            </a:r>
          </a:p>
          <a:p>
            <a:pPr algn="ctr"/>
            <a:r>
              <a:rPr lang="en-US" sz="1200" kern="1800" dirty="0">
                <a:latin typeface="Times New Roman" panose="02020603050405020304" pitchFamily="18" charset="0"/>
                <a:ea typeface="Times New Roman" panose="02020603050405020304" pitchFamily="18" charset="0"/>
              </a:rPr>
              <a:t>Advisor: Prof. Henderson</a:t>
            </a:r>
            <a:endParaRPr lang="en-US" sz="1200" kern="1800" dirty="0">
              <a:effectLst/>
              <a:latin typeface="Times New Roman" panose="02020603050405020304" pitchFamily="18" charset="0"/>
              <a:ea typeface="Times New Roman" panose="02020603050405020304" pitchFamily="18" charset="0"/>
            </a:endParaRPr>
          </a:p>
          <a:p>
            <a:pPr algn="ctr"/>
            <a:endParaRPr lang="en-US" kern="1800" dirty="0">
              <a:effectLst/>
              <a:latin typeface="Times New Roman" panose="02020603050405020304" pitchFamily="18" charset="0"/>
              <a:ea typeface="Times New Roman" panose="02020603050405020304" pitchFamily="18" charset="0"/>
            </a:endParaRPr>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791689998"/>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5334599" y="900330"/>
            <a:ext cx="7150767" cy="568035"/>
          </a:xfrm>
        </p:spPr>
        <p:txBody>
          <a:bodyPr>
            <a:noAutofit/>
          </a:bodyPr>
          <a:lstStyle/>
          <a:p>
            <a:pPr algn="ctr"/>
            <a:r>
              <a:rPr lang="en-US" sz="3600" dirty="0"/>
              <a:t>Usability Test</a:t>
            </a:r>
            <a:br>
              <a:rPr lang="en-US" sz="3600" dirty="0"/>
            </a:br>
            <a:r>
              <a:rPr lang="en-US" sz="3600" dirty="0"/>
              <a: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case Results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24335"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01436" y="2078182"/>
            <a:ext cx="9829800" cy="3887411"/>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Application does not sanitize clipboard if user force closes the application.</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exit application until the fifteen seconds of the clipboard are done.</a:t>
            </a:r>
          </a:p>
          <a:p>
            <a:pPr marL="285750" marR="0" lvl="0" indent="-28575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Cannot properly logout of the application until the fifteen seconds of the clipboard are done.</a:t>
            </a:r>
          </a:p>
          <a:p>
            <a:pPr marL="342900" marR="0" lvl="0" indent="-342900">
              <a:lnSpc>
                <a:spcPct val="200000"/>
              </a:lnSpc>
              <a:spcBef>
                <a:spcPts val="0"/>
              </a:spcBef>
              <a:spcAft>
                <a:spcPts val="0"/>
              </a:spcAft>
              <a:buFont typeface="Arial" panose="020B0604020202020204" pitchFamily="34" charset="0"/>
              <a:buChar char="•"/>
            </a:pPr>
            <a:endParaRPr lang="en-US"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dirty="0">
                <a:ea typeface="Calibri" panose="020F0502020204030204" pitchFamily="34" charset="0"/>
                <a:cs typeface="Times New Roman" panose="02020603050405020304" pitchFamily="18" charset="0"/>
              </a:rPr>
              <a:t>No email validation.</a:t>
            </a:r>
            <a:endParaRPr lang="en-US"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655061"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736217" y="2014769"/>
            <a:ext cx="9389918" cy="4309065"/>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Clipboard Exit/Logout Fix</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p>
          <a:p>
            <a:pPr marL="342900" marR="0" lvl="0" indent="-342900">
              <a:lnSpc>
                <a:spcPct val="200000"/>
              </a:lnSpc>
              <a:spcBef>
                <a:spcPts val="0"/>
              </a:spcBef>
              <a:spcAft>
                <a:spcPts val="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36217"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10402818" cy="691304"/>
          </a:xfrm>
        </p:spPr>
        <p:txBody>
          <a:bodyPr/>
          <a:lstStyle/>
          <a:p>
            <a:r>
              <a:rPr lang="en-US" sz="3600"/>
              <a:t>Challenges &amp; </a:t>
            </a:r>
            <a:r>
              <a:rPr lang="en-US" sz="3600" dirty="0"/>
              <a:t>Motivation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655061"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4EA098A6-5A8C-4192-B4CB-16E616467604}"/>
              </a:ext>
            </a:extLst>
          </p:cNvPr>
          <p:cNvSpPr txBox="1"/>
          <p:nvPr/>
        </p:nvSpPr>
        <p:spPr>
          <a:xfrm>
            <a:off x="1155032" y="1925053"/>
            <a:ext cx="9512968" cy="3693319"/>
          </a:xfrm>
          <a:prstGeom prst="rect">
            <a:avLst/>
          </a:prstGeom>
          <a:noFill/>
        </p:spPr>
        <p:txBody>
          <a:bodyPr wrap="square" rtlCol="0">
            <a:spAutoFit/>
          </a:bodyPr>
          <a:lstStyle/>
          <a:p>
            <a:r>
              <a:rPr lang="en-US" dirty="0"/>
              <a:t>Challenges:</a:t>
            </a:r>
          </a:p>
          <a:p>
            <a:pPr marL="742950" lvl="1" indent="-285750">
              <a:buFont typeface="Arial" panose="020B0604020202020204" pitchFamily="34" charset="0"/>
              <a:buChar char="•"/>
            </a:pPr>
            <a:r>
              <a:rPr lang="en-US" dirty="0"/>
              <a:t>Time</a:t>
            </a:r>
          </a:p>
          <a:p>
            <a:pPr marL="742950" lvl="1" indent="-285750">
              <a:buFont typeface="Arial" panose="020B0604020202020204" pitchFamily="34" charset="0"/>
              <a:buChar char="•"/>
            </a:pPr>
            <a:r>
              <a:rPr lang="en-US" dirty="0"/>
              <a:t>Encryption/decryption</a:t>
            </a:r>
          </a:p>
          <a:p>
            <a:pPr marL="742950" lvl="1" indent="-285750">
              <a:buFont typeface="Arial" panose="020B0604020202020204" pitchFamily="34" charset="0"/>
              <a:buChar char="•"/>
            </a:pPr>
            <a:r>
              <a:rPr lang="en-US" dirty="0"/>
              <a:t>Database connectivity</a:t>
            </a:r>
          </a:p>
          <a:p>
            <a:pPr marL="742950" lvl="1" indent="-285750">
              <a:buFont typeface="Arial" panose="020B0604020202020204" pitchFamily="34" charset="0"/>
              <a:buChar char="•"/>
            </a:pPr>
            <a:r>
              <a:rPr lang="en-US" dirty="0"/>
              <a:t>Python</a:t>
            </a:r>
          </a:p>
          <a:p>
            <a:endParaRPr lang="en-US" dirty="0"/>
          </a:p>
          <a:p>
            <a:r>
              <a:rPr lang="en-US" dirty="0"/>
              <a:t>Motivation:</a:t>
            </a:r>
          </a:p>
          <a:p>
            <a:pPr marL="742950" lvl="1" indent="-285750">
              <a:buFont typeface="Arial" panose="020B0604020202020204" pitchFamily="34" charset="0"/>
              <a:buChar char="•"/>
            </a:pPr>
            <a:r>
              <a:rPr lang="en-US" dirty="0"/>
              <a:t>Learning about encryption</a:t>
            </a:r>
          </a:p>
          <a:p>
            <a:pPr marL="742950" lvl="1" indent="-285750">
              <a:buFont typeface="Arial" panose="020B0604020202020204" pitchFamily="34" charset="0"/>
              <a:buChar char="•"/>
            </a:pPr>
            <a:r>
              <a:rPr lang="en-US" dirty="0"/>
              <a:t>Learning python</a:t>
            </a:r>
          </a:p>
          <a:p>
            <a:pPr marL="742950" lvl="1" indent="-285750">
              <a:buFont typeface="Arial" panose="020B0604020202020204" pitchFamily="34" charset="0"/>
              <a:buChar char="•"/>
            </a:pPr>
            <a:r>
              <a:rPr lang="en-US" dirty="0"/>
              <a:t>Getting comfortable with a database</a:t>
            </a:r>
          </a:p>
          <a:p>
            <a:pPr marL="742950" lvl="1" indent="-285750">
              <a:buFont typeface="Arial" panose="020B0604020202020204" pitchFamily="34" charset="0"/>
              <a:buChar char="•"/>
            </a:pPr>
            <a:r>
              <a:rPr lang="en-US" dirty="0"/>
              <a:t>Preventing SQL injections</a:t>
            </a:r>
          </a:p>
          <a:p>
            <a:pPr marL="742950" lvl="1" indent="-285750">
              <a:buFont typeface="Arial" panose="020B0604020202020204" pitchFamily="34" charset="0"/>
              <a:buChar char="•"/>
            </a:pPr>
            <a:r>
              <a:rPr lang="en-US" dirty="0"/>
              <a:t>Increase awareness of password security</a:t>
            </a:r>
          </a:p>
          <a:p>
            <a:pPr marL="742950" lvl="1" indent="-285750">
              <a:buFont typeface="Arial" panose="020B0604020202020204" pitchFamily="34" charset="0"/>
              <a:buChar char="•"/>
            </a:pPr>
            <a:r>
              <a:rPr lang="en-US" dirty="0"/>
              <a:t>The need for a free and secure Password Manager</a:t>
            </a:r>
          </a:p>
        </p:txBody>
      </p:sp>
      <p:pic>
        <p:nvPicPr>
          <p:cNvPr id="11" name="Picture 10" descr="Icon&#10;&#10;Description automatically generated">
            <a:extLst>
              <a:ext uri="{FF2B5EF4-FFF2-40B4-BE49-F238E27FC236}">
                <a16:creationId xmlns:a16="http://schemas.microsoft.com/office/drawing/2014/main" id="{35486439-235F-48D5-842E-251C7599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644" y="2409980"/>
            <a:ext cx="2821480" cy="2821480"/>
          </a:xfrm>
          <a:prstGeom prst="rect">
            <a:avLst/>
          </a:prstGeom>
        </p:spPr>
      </p:pic>
    </p:spTree>
    <p:extLst>
      <p:ext uri="{BB962C8B-B14F-4D97-AF65-F5344CB8AC3E}">
        <p14:creationId xmlns:p14="http://schemas.microsoft.com/office/powerpoint/2010/main" val="84262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err="1"/>
              <a:t>Github</a:t>
            </a:r>
            <a:r>
              <a:rPr lang="en-US" sz="3600" dirty="0"/>
              <a:t> link</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68236"/>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1E4D6CCC-85B5-4F20-B634-0311BBB8F935}"/>
              </a:ext>
            </a:extLst>
          </p:cNvPr>
          <p:cNvSpPr txBox="1"/>
          <p:nvPr/>
        </p:nvSpPr>
        <p:spPr>
          <a:xfrm>
            <a:off x="1644132" y="3914956"/>
            <a:ext cx="9609221" cy="523220"/>
          </a:xfrm>
          <a:prstGeom prst="rect">
            <a:avLst/>
          </a:prstGeom>
          <a:noFill/>
        </p:spPr>
        <p:txBody>
          <a:bodyPr wrap="square" rtlCol="0">
            <a:spAutoFit/>
          </a:bodyPr>
          <a:lstStyle/>
          <a:p>
            <a:r>
              <a:rPr lang="en-US" sz="2800" dirty="0"/>
              <a:t>https://github.com/Xcar17/Xecure-Password-Manager</a:t>
            </a:r>
          </a:p>
        </p:txBody>
      </p:sp>
    </p:spTree>
    <p:extLst>
      <p:ext uri="{BB962C8B-B14F-4D97-AF65-F5344CB8AC3E}">
        <p14:creationId xmlns:p14="http://schemas.microsoft.com/office/powerpoint/2010/main" val="24649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484911" y="1025718"/>
            <a:ext cx="5017221"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information 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487543"/>
            <a:ext cx="7056899" cy="517498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525812" y="1864438"/>
            <a:ext cx="6644169" cy="5091298"/>
          </a:xfrm>
        </p:spPr>
        <p:txBody>
          <a:bodyPr>
            <a:normAutofit/>
          </a:bodyPr>
          <a:lstStyle/>
          <a:p>
            <a:pPr lvl="0">
              <a:lnSpc>
                <a:spcPct val="120000"/>
              </a:lnSpc>
            </a:pPr>
            <a:r>
              <a:rPr lang="en-US" sz="2000" dirty="0"/>
              <a:t> A Google survey found that 52% of users reuse the same password for multiple accounts.</a:t>
            </a:r>
          </a:p>
          <a:p>
            <a:pPr>
              <a:lnSpc>
                <a:spcPct val="120000"/>
              </a:lnSpc>
            </a:pPr>
            <a:endParaRPr lang="en-US" sz="2000" dirty="0"/>
          </a:p>
          <a:p>
            <a:pPr>
              <a:lnSpc>
                <a:spcPct val="120000"/>
              </a:lnSpc>
            </a:pPr>
            <a:r>
              <a:rPr lang="en-US" sz="2000" dirty="0"/>
              <a:t>There is a limit to how many passwords a user can remember.</a:t>
            </a:r>
          </a:p>
          <a:p>
            <a:pPr marL="0" lvl="0" indent="0">
              <a:lnSpc>
                <a:spcPct val="120000"/>
              </a:lnSpc>
              <a:buNone/>
            </a:pPr>
            <a:endParaRPr lang="en-US" sz="2000" dirty="0"/>
          </a:p>
          <a:p>
            <a:pPr lvl="0">
              <a:lnSpc>
                <a:spcPct val="120000"/>
              </a:lnSpc>
            </a:pPr>
            <a:r>
              <a:rPr lang="en-US" sz="2000" dirty="0"/>
              <a:t>Reusing passwords:</a:t>
            </a:r>
          </a:p>
          <a:p>
            <a:pPr marL="560070" lvl="1" indent="-285750">
              <a:lnSpc>
                <a:spcPct val="120000"/>
              </a:lnSpc>
              <a:buFont typeface="Courier New" panose="02070309020205020404" pitchFamily="49" charset="0"/>
              <a:buChar char="o"/>
            </a:pPr>
            <a:r>
              <a:rPr lang="en-US" sz="2000" b="0" dirty="0"/>
              <a:t>Leaves users vulnerable to intrusion attacks.</a:t>
            </a:r>
          </a:p>
          <a:p>
            <a:pPr marL="560070" lvl="1" indent="-285750">
              <a:lnSpc>
                <a:spcPct val="120000"/>
              </a:lnSpc>
              <a:buFont typeface="Courier New" panose="02070309020205020404" pitchFamily="49" charset="0"/>
              <a:buChar char="o"/>
            </a:pPr>
            <a:r>
              <a:rPr lang="en-US" sz="2000" b="0" dirty="0"/>
              <a:t>Result in data loss, monetary loss and more</a:t>
            </a:r>
            <a:r>
              <a:rPr lang="en-US" sz="1800" b="0" dirty="0"/>
              <a:t>.</a:t>
            </a:r>
          </a:p>
        </p:txBody>
      </p:sp>
      <p:sp>
        <p:nvSpPr>
          <p:cNvPr id="12" name="Oval 11">
            <a:extLst>
              <a:ext uri="{FF2B5EF4-FFF2-40B4-BE49-F238E27FC236}">
                <a16:creationId xmlns:a16="http://schemas.microsoft.com/office/drawing/2014/main" id="{3FA45922-B14B-4CFB-AE3D-692C4C3BCCDD}"/>
              </a:ext>
            </a:extLst>
          </p:cNvPr>
          <p:cNvSpPr/>
          <p:nvPr/>
        </p:nvSpPr>
        <p:spPr>
          <a:xfrm>
            <a:off x="7575340"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695795"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22415" y="1929257"/>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38189"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eliminate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413514" y="2873600"/>
            <a:ext cx="5405051" cy="902037"/>
          </a:xfrm>
        </p:spPr>
        <p:txBody>
          <a:bodyPr anchor="ctr">
            <a:noAutofit/>
          </a:bodyPr>
          <a:lstStyle/>
          <a:p>
            <a:pPr algn="ctr"/>
            <a:r>
              <a:rPr lang="en-US" sz="3600" dirty="0">
                <a:solidFill>
                  <a:srgbClr val="FFFFFF"/>
                </a:solidFill>
              </a:rPr>
              <a:t>Research</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501588" y="208681"/>
            <a:ext cx="5423369" cy="6231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
        <p:nvSpPr>
          <p:cNvPr id="6" name="TextBox 5">
            <a:extLst>
              <a:ext uri="{FF2B5EF4-FFF2-40B4-BE49-F238E27FC236}">
                <a16:creationId xmlns:a16="http://schemas.microsoft.com/office/drawing/2014/main" id="{6B86114C-25CA-4FE9-8865-696DB6B68D5E}"/>
              </a:ext>
            </a:extLst>
          </p:cNvPr>
          <p:cNvSpPr txBox="1"/>
          <p:nvPr/>
        </p:nvSpPr>
        <p:spPr>
          <a:xfrm>
            <a:off x="6878768" y="854824"/>
            <a:ext cx="5046189" cy="6124754"/>
          </a:xfrm>
          <a:prstGeom prst="rect">
            <a:avLst/>
          </a:prstGeom>
          <a:noFill/>
        </p:spPr>
        <p:txBody>
          <a:bodyPr wrap="square" rtlCol="0">
            <a:spAutoFit/>
          </a:bodyPr>
          <a:lstStyle/>
          <a:p>
            <a:r>
              <a:rPr lang="en-US" sz="2000" dirty="0"/>
              <a:t>Most Popular Password Managers:</a:t>
            </a:r>
          </a:p>
          <a:p>
            <a:pPr marL="742950" lvl="1" indent="-285750">
              <a:buFont typeface="Arial" panose="020B0604020202020204" pitchFamily="34" charset="0"/>
              <a:buChar char="•"/>
            </a:pPr>
            <a:r>
              <a:rPr lang="en-US" sz="2000" dirty="0"/>
              <a:t>KeePass</a:t>
            </a:r>
          </a:p>
          <a:p>
            <a:pPr marL="742950" lvl="1" indent="-285750">
              <a:buFont typeface="Arial" panose="020B0604020202020204" pitchFamily="34" charset="0"/>
              <a:buChar char="•"/>
            </a:pPr>
            <a:r>
              <a:rPr lang="en-US" sz="2000" dirty="0"/>
              <a:t>LastPass</a:t>
            </a:r>
          </a:p>
          <a:p>
            <a:pPr marL="742950" lvl="1" indent="-285750">
              <a:buFont typeface="Arial" panose="020B0604020202020204" pitchFamily="34" charset="0"/>
              <a:buChar char="•"/>
            </a:pPr>
            <a:r>
              <a:rPr lang="en-US" sz="2000" dirty="0"/>
              <a:t>1Password</a:t>
            </a:r>
          </a:p>
          <a:p>
            <a:pPr marL="742950" lvl="1" indent="-285750">
              <a:buFont typeface="Arial" panose="020B0604020202020204" pitchFamily="34" charset="0"/>
              <a:buChar char="•"/>
            </a:pPr>
            <a:r>
              <a:rPr lang="en-US" sz="2000" dirty="0" err="1"/>
              <a:t>Dashlane</a:t>
            </a:r>
            <a:endParaRPr lang="en-US" sz="2000" dirty="0"/>
          </a:p>
          <a:p>
            <a:pPr marL="742950" lvl="1" indent="-285750">
              <a:buFont typeface="Arial" panose="020B0604020202020204" pitchFamily="34" charset="0"/>
              <a:buChar char="•"/>
            </a:pPr>
            <a:r>
              <a:rPr lang="en-US" sz="2000" dirty="0" err="1"/>
              <a:t>NordPass</a:t>
            </a:r>
            <a:endParaRPr lang="en-US" sz="2000" dirty="0"/>
          </a:p>
          <a:p>
            <a:pPr marL="742950" lvl="1" indent="-285750">
              <a:buFont typeface="Arial" panose="020B0604020202020204" pitchFamily="34" charset="0"/>
              <a:buChar char="•"/>
            </a:pPr>
            <a:endParaRPr lang="en-US" sz="2000" dirty="0"/>
          </a:p>
          <a:p>
            <a:pPr lvl="1"/>
            <a:endParaRPr lang="en-US" sz="2000" dirty="0"/>
          </a:p>
          <a:p>
            <a:pPr lvl="1"/>
            <a:endParaRPr lang="en-US" sz="2000" dirty="0"/>
          </a:p>
          <a:p>
            <a:r>
              <a:rPr lang="en-US" sz="2000" dirty="0"/>
              <a:t>Industry Standards:</a:t>
            </a:r>
          </a:p>
          <a:p>
            <a:pPr marL="742950" lvl="1" indent="-285750">
              <a:buFont typeface="Arial" panose="020B0604020202020204" pitchFamily="34" charset="0"/>
              <a:buChar char="•"/>
            </a:pPr>
            <a:r>
              <a:rPr lang="en-US" sz="2000" dirty="0"/>
              <a:t>Password Encryption</a:t>
            </a:r>
          </a:p>
          <a:p>
            <a:pPr marL="742950" lvl="1" indent="-285750">
              <a:buFont typeface="Arial" panose="020B0604020202020204" pitchFamily="34" charset="0"/>
              <a:buChar char="•"/>
            </a:pPr>
            <a:r>
              <a:rPr lang="en-US" sz="2000" dirty="0"/>
              <a:t>Hashing used for authentication</a:t>
            </a:r>
          </a:p>
          <a:p>
            <a:pPr marL="742950" lvl="1" indent="-285750">
              <a:buFont typeface="Arial" panose="020B0604020202020204" pitchFamily="34" charset="0"/>
              <a:buChar char="•"/>
            </a:pPr>
            <a:r>
              <a:rPr lang="en-US" sz="2000" dirty="0"/>
              <a:t>Automatically copy password to clipboard</a:t>
            </a:r>
          </a:p>
          <a:p>
            <a:pPr marL="742950" lvl="1" indent="-285750">
              <a:buFont typeface="Arial" panose="020B0604020202020204" pitchFamily="34" charset="0"/>
              <a:buChar char="•"/>
            </a:pPr>
            <a:r>
              <a:rPr lang="en-US" sz="2000" dirty="0"/>
              <a:t>Sanitize clipboard</a:t>
            </a:r>
          </a:p>
          <a:p>
            <a:pPr marL="742950" lvl="1" indent="-285750">
              <a:buFont typeface="Arial" panose="020B0604020202020204" pitchFamily="34" charset="0"/>
              <a:buChar char="•"/>
            </a:pPr>
            <a:r>
              <a:rPr lang="en-US" sz="2000" dirty="0"/>
              <a:t>Generates strong passwords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a:p>
            <a:endParaRPr lang="en-US" dirty="0"/>
          </a:p>
        </p:txBody>
      </p:sp>
      <p:pic>
        <p:nvPicPr>
          <p:cNvPr id="4" name="Picture 3" descr="A picture containing person, electronics&#10;&#10;Description automatically generated">
            <a:extLst>
              <a:ext uri="{FF2B5EF4-FFF2-40B4-BE49-F238E27FC236}">
                <a16:creationId xmlns:a16="http://schemas.microsoft.com/office/drawing/2014/main" id="{3CB14E7A-6DFE-4D64-8EF7-39D56D123620}"/>
              </a:ext>
            </a:extLst>
          </p:cNvPr>
          <p:cNvPicPr>
            <a:picLocks noChangeAspect="1"/>
          </p:cNvPicPr>
          <p:nvPr/>
        </p:nvPicPr>
        <p:blipFill>
          <a:blip r:embed="rId4">
            <a:alphaModFix amt="17000"/>
            <a:extLst>
              <a:ext uri="{28A0092B-C50C-407E-A947-70E740481C1C}">
                <a14:useLocalDpi xmlns:a14="http://schemas.microsoft.com/office/drawing/2010/main" val="0"/>
              </a:ext>
            </a:extLst>
          </a:blip>
          <a:stretch>
            <a:fillRect/>
          </a:stretch>
        </p:blipFill>
        <p:spPr>
          <a:xfrm>
            <a:off x="0" y="0"/>
            <a:ext cx="6234545" cy="6858000"/>
          </a:xfrm>
          <a:prstGeom prst="rect">
            <a:avLst/>
          </a:prstGeom>
        </p:spPr>
      </p:pic>
    </p:spTree>
    <p:extLst>
      <p:ext uri="{BB962C8B-B14F-4D97-AF65-F5344CB8AC3E}">
        <p14:creationId xmlns:p14="http://schemas.microsoft.com/office/powerpoint/2010/main" val="32930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2420" y="2492332"/>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10612480" cy="869092"/>
          </a:xfrm>
        </p:spPr>
        <p:txBody>
          <a:bodyPr>
            <a:normAutofit fontScale="90000"/>
          </a:bodyPr>
          <a:lstStyle/>
          <a:p>
            <a:pPr algn="ctr"/>
            <a:r>
              <a:rPr lang="en-US" dirty="0"/>
              <a:t>Implementation Languages &amp; other requirements</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0"/>
            <a:ext cx="10857404" cy="42529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14420" y="2140687"/>
            <a:ext cx="8226850" cy="4052626"/>
          </a:xfrm>
          <a:prstGeom prst="rect">
            <a:avLst/>
          </a:prstGeom>
          <a:noFill/>
        </p:spPr>
      </p:pic>
      <p:sp>
        <p:nvSpPr>
          <p:cNvPr id="3" name="TextBox 2">
            <a:extLst>
              <a:ext uri="{FF2B5EF4-FFF2-40B4-BE49-F238E27FC236}">
                <a16:creationId xmlns:a16="http://schemas.microsoft.com/office/drawing/2014/main" id="{B1C6D450-C2EC-425F-B162-45A912BB5D94}"/>
              </a:ext>
            </a:extLst>
          </p:cNvPr>
          <p:cNvSpPr txBox="1"/>
          <p:nvPr/>
        </p:nvSpPr>
        <p:spPr>
          <a:xfrm>
            <a:off x="946484" y="2301463"/>
            <a:ext cx="3897120" cy="2062103"/>
          </a:xfrm>
          <a:prstGeom prst="rect">
            <a:avLst/>
          </a:prstGeom>
          <a:noFill/>
        </p:spPr>
        <p:txBody>
          <a:bodyPr wrap="square" numCol="1" rtlCol="0">
            <a:spAutoFit/>
          </a:bodyPr>
          <a:lstStyle/>
          <a:p>
            <a:r>
              <a:rPr lang="en-US" sz="2000" dirty="0"/>
              <a:t>System Requirements:</a:t>
            </a:r>
          </a:p>
          <a:p>
            <a:pPr marL="742950" lvl="1" indent="-285750">
              <a:lnSpc>
                <a:spcPct val="150000"/>
              </a:lnSpc>
              <a:buFont typeface="Arial" panose="020B0604020202020204" pitchFamily="34" charset="0"/>
              <a:buChar char="•"/>
            </a:pPr>
            <a:r>
              <a:rPr lang="en-US" sz="2000" dirty="0"/>
              <a:t>Windows 10 or Windows 11</a:t>
            </a:r>
          </a:p>
          <a:p>
            <a:pPr marL="742950" lvl="1" indent="-285750">
              <a:lnSpc>
                <a:spcPct val="150000"/>
              </a:lnSpc>
              <a:buFont typeface="Arial" panose="020B0604020202020204" pitchFamily="34" charset="0"/>
              <a:buChar char="•"/>
            </a:pPr>
            <a:r>
              <a:rPr lang="en-US" sz="2000" dirty="0"/>
              <a:t>Python 3.9.7</a:t>
            </a:r>
          </a:p>
          <a:p>
            <a:pPr marL="742950" lvl="1" indent="-285750">
              <a:lnSpc>
                <a:spcPct val="150000"/>
              </a:lnSpc>
              <a:buFont typeface="Arial" panose="020B0604020202020204" pitchFamily="34" charset="0"/>
              <a:buChar char="•"/>
            </a:pPr>
            <a:r>
              <a:rPr lang="en-US" sz="2000" dirty="0"/>
              <a:t>MySQL Server (8.0.26)</a:t>
            </a:r>
          </a:p>
          <a:p>
            <a:endParaRPr lang="en-US" dirty="0"/>
          </a:p>
        </p:txBody>
      </p:sp>
      <p:sp>
        <p:nvSpPr>
          <p:cNvPr id="4" name="TextBox 3">
            <a:extLst>
              <a:ext uri="{FF2B5EF4-FFF2-40B4-BE49-F238E27FC236}">
                <a16:creationId xmlns:a16="http://schemas.microsoft.com/office/drawing/2014/main" id="{F3C1D7E7-D6A1-4E69-B03A-3AA3B6273881}"/>
              </a:ext>
            </a:extLst>
          </p:cNvPr>
          <p:cNvSpPr txBox="1"/>
          <p:nvPr/>
        </p:nvSpPr>
        <p:spPr>
          <a:xfrm>
            <a:off x="5667470" y="2274174"/>
            <a:ext cx="2788467" cy="2868194"/>
          </a:xfrm>
          <a:prstGeom prst="rect">
            <a:avLst/>
          </a:prstGeom>
          <a:noFill/>
        </p:spPr>
        <p:txBody>
          <a:bodyPr wrap="square" numCol="1" rtlCol="0">
            <a:spAutoFit/>
          </a:bodyPr>
          <a:lstStyle/>
          <a:p>
            <a:r>
              <a:rPr lang="en-US" dirty="0"/>
              <a:t>Libraries &amp; Packages:</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Hashlib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ryptography</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svcrt</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ysql.connector</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Os</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Getpass</a:t>
            </a:r>
            <a:endParaRPr lang="en-US"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25FD33-5207-4F05-B364-611557B53EB6}"/>
              </a:ext>
            </a:extLst>
          </p:cNvPr>
          <p:cNvSpPr txBox="1"/>
          <p:nvPr/>
        </p:nvSpPr>
        <p:spPr>
          <a:xfrm>
            <a:off x="8455937" y="2568186"/>
            <a:ext cx="2109457" cy="2842788"/>
          </a:xfrm>
          <a:prstGeom prst="rect">
            <a:avLst/>
          </a:prstGeom>
          <a:noFill/>
        </p:spPr>
        <p:txBody>
          <a:bodyPr wrap="square" rtlCol="0">
            <a:spAutoFit/>
          </a:bodyPr>
          <a:lstStyle/>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Random </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Smtplib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Socket </a:t>
            </a: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ime</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P</a:t>
            </a:r>
            <a:r>
              <a:rPr lang="en-US" dirty="0" err="1">
                <a:effectLst/>
                <a:ea typeface="Calibri" panose="020F0502020204030204" pitchFamily="34" charset="0"/>
                <a:cs typeface="Times New Roman" panose="02020603050405020304" pitchFamily="18" charset="0"/>
              </a:rPr>
              <a:t>yperclip</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a:ea typeface="Calibri" panose="020F0502020204030204" pitchFamily="34" charset="0"/>
              </a:rPr>
              <a:t>T</a:t>
            </a:r>
            <a:r>
              <a:rPr lang="en-US" dirty="0">
                <a:effectLst/>
                <a:ea typeface="Calibri" panose="020F0502020204030204" pitchFamily="34" charset="0"/>
              </a:rPr>
              <a:t>hreading</a:t>
            </a:r>
            <a:endParaRPr lang="en-US" dirty="0"/>
          </a:p>
          <a:p>
            <a:endParaRPr lang="en-US" dirty="0"/>
          </a:p>
        </p:txBody>
      </p:sp>
      <p:sp>
        <p:nvSpPr>
          <p:cNvPr id="7" name="TextBox 6">
            <a:extLst>
              <a:ext uri="{FF2B5EF4-FFF2-40B4-BE49-F238E27FC236}">
                <a16:creationId xmlns:a16="http://schemas.microsoft.com/office/drawing/2014/main" id="{F1013999-D326-4A14-B33C-9AD9EC2D38BE}"/>
              </a:ext>
            </a:extLst>
          </p:cNvPr>
          <p:cNvSpPr txBox="1"/>
          <p:nvPr/>
        </p:nvSpPr>
        <p:spPr>
          <a:xfrm>
            <a:off x="1130090" y="5923520"/>
            <a:ext cx="9931818" cy="630942"/>
          </a:xfrm>
          <a:prstGeom prst="rect">
            <a:avLst/>
          </a:prstGeom>
          <a:noFill/>
        </p:spPr>
        <p:txBody>
          <a:bodyPr wrap="square" rtlCol="0">
            <a:spAutoFit/>
          </a:bodyPr>
          <a:lstStyle/>
          <a:p>
            <a:r>
              <a:rPr lang="en-US" sz="1700" dirty="0"/>
              <a:t>More information and installation instruction on: https://github.com/Xcar17/Xecure-Password-Manager</a:t>
            </a:r>
          </a:p>
          <a:p>
            <a:r>
              <a:rPr lang="en-US" dirty="0"/>
              <a:t> </a:t>
            </a:r>
          </a:p>
        </p:txBody>
      </p:sp>
      <p:sp>
        <p:nvSpPr>
          <p:cNvPr id="8" name="TextBox 7">
            <a:extLst>
              <a:ext uri="{FF2B5EF4-FFF2-40B4-BE49-F238E27FC236}">
                <a16:creationId xmlns:a16="http://schemas.microsoft.com/office/drawing/2014/main" id="{8A94290D-7D36-4CE7-A08D-6B47F295A3E0}"/>
              </a:ext>
            </a:extLst>
          </p:cNvPr>
          <p:cNvSpPr txBox="1"/>
          <p:nvPr/>
        </p:nvSpPr>
        <p:spPr>
          <a:xfrm>
            <a:off x="955936" y="4678423"/>
            <a:ext cx="3590896" cy="707886"/>
          </a:xfrm>
          <a:prstGeom prst="rect">
            <a:avLst/>
          </a:prstGeom>
          <a:noFill/>
        </p:spPr>
        <p:txBody>
          <a:bodyPr wrap="square" rtlCol="0">
            <a:spAutoFit/>
          </a:bodyPr>
          <a:lstStyle/>
          <a:p>
            <a:r>
              <a:rPr lang="en-US" sz="2000" dirty="0"/>
              <a:t>Software:</a:t>
            </a:r>
          </a:p>
          <a:p>
            <a:pPr marL="742950" lvl="1" indent="-285750">
              <a:buFont typeface="Arial" panose="020B0604020202020204" pitchFamily="34" charset="0"/>
              <a:buChar char="•"/>
            </a:pPr>
            <a:r>
              <a:rPr lang="en-US" sz="2000" dirty="0"/>
              <a:t>MySQL Workbench 8</a:t>
            </a:r>
          </a:p>
        </p:txBody>
      </p:sp>
    </p:spTree>
    <p:extLst>
      <p:ext uri="{BB962C8B-B14F-4D97-AF65-F5344CB8AC3E}">
        <p14:creationId xmlns:p14="http://schemas.microsoft.com/office/powerpoint/2010/main" val="33094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Features</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pPr lvl="0"/>
            <a:r>
              <a:rPr lang="en-US" sz="2000" dirty="0"/>
              <a:t>No need to store “master” password.</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3" y="1718221"/>
            <a:ext cx="5248789" cy="4104372"/>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70366" y="2171144"/>
            <a:ext cx="5026425"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8" y="208681"/>
            <a:ext cx="5564327" cy="902037"/>
          </a:xfrm>
        </p:spPr>
        <p:txBody>
          <a:bodyPr anchor="ctr">
            <a:normAutofit/>
          </a:bodyPr>
          <a:lstStyle/>
          <a:p>
            <a:pPr algn="ctr"/>
            <a:r>
              <a:rPr lang="en-US" sz="4400" dirty="0">
                <a:solidFill>
                  <a:srgbClr val="FFFFFF"/>
                </a:solidFill>
              </a:rPr>
              <a:t>User Features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758801" y="655607"/>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907738" y="428410"/>
            <a:ext cx="4709005" cy="5464939"/>
          </a:xfrm>
        </p:spPr>
        <p:txBody>
          <a:bodyPr anchor="ctr">
            <a:normAutofit/>
          </a:bodyPr>
          <a:lstStyle/>
          <a:p>
            <a:r>
              <a:rPr lang="en-US" dirty="0"/>
              <a:t>Create unlimited accounts.</a:t>
            </a:r>
          </a:p>
          <a:p>
            <a:r>
              <a:rPr lang="en-US" dirty="0"/>
              <a:t>Create and save records.</a:t>
            </a:r>
          </a:p>
          <a:p>
            <a:r>
              <a:rPr lang="en-US" dirty="0"/>
              <a:t>Generate strong password for records.</a:t>
            </a:r>
          </a:p>
          <a:p>
            <a:r>
              <a:rPr lang="en-US" dirty="0"/>
              <a:t>Retrieve records.</a:t>
            </a:r>
          </a:p>
          <a:p>
            <a:r>
              <a:rPr lang="en-US" dirty="0"/>
              <a:t>Automatically copy password to clipboard.</a:t>
            </a:r>
          </a:p>
          <a:p>
            <a:r>
              <a:rPr lang="en-US" dirty="0"/>
              <a:t>Update records.</a:t>
            </a:r>
          </a:p>
          <a:p>
            <a:r>
              <a:rPr lang="en-US" dirty="0"/>
              <a:t>Account recovery.</a:t>
            </a:r>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Tree>
    <p:extLst>
      <p:ext uri="{BB962C8B-B14F-4D97-AF65-F5344CB8AC3E}">
        <p14:creationId xmlns:p14="http://schemas.microsoft.com/office/powerpoint/2010/main" val="2896491730"/>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1847</TotalTime>
  <Words>2530</Words>
  <Application>Microsoft Office PowerPoint</Application>
  <PresentationFormat>Widescreen</PresentationFormat>
  <Paragraphs>283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Symbol</vt:lpstr>
      <vt:lpstr>Times New Roman</vt:lpstr>
      <vt:lpstr>Trade Gothic Next Cond</vt:lpstr>
      <vt:lpstr>Trade Gothic Next Light</vt:lpstr>
      <vt:lpstr>PortalVTI</vt:lpstr>
      <vt:lpstr>Xecure Password Manager </vt:lpstr>
      <vt:lpstr>Introduction</vt:lpstr>
      <vt:lpstr>Problem</vt:lpstr>
      <vt:lpstr>Solution</vt:lpstr>
      <vt:lpstr>Research</vt:lpstr>
      <vt:lpstr>Xecure Password Manager</vt:lpstr>
      <vt:lpstr>Implementation Languages &amp; other requirements</vt:lpstr>
      <vt:lpstr>Major Features</vt:lpstr>
      <vt:lpstr>User Features</vt:lpstr>
      <vt:lpstr>Test Plan</vt:lpstr>
      <vt:lpstr>Usability Test  Results</vt:lpstr>
      <vt:lpstr>Test case Results</vt:lpstr>
      <vt:lpstr>Vulnerabilities</vt:lpstr>
      <vt:lpstr>Future Enhancements</vt:lpstr>
      <vt:lpstr>Challenges &amp; Motivation</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27</cp:revision>
  <dcterms:created xsi:type="dcterms:W3CDTF">2022-04-03T23:36:42Z</dcterms:created>
  <dcterms:modified xsi:type="dcterms:W3CDTF">2022-04-17T05:27:26Z</dcterms:modified>
</cp:coreProperties>
</file>