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9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6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2380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1" cy="11449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9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80" y="1604700"/>
            <a:ext cx="10972441" cy="39774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900" i="0">
                <a:latin typeface="+mn-lt"/>
                <a:ea typeface="+mn-ea"/>
                <a:cs typeface="+mn-cs"/>
                <a:sym typeface="Arial"/>
              </a:defRPr>
            </a:lvl1pPr>
            <a:lvl2pPr marL="114300" indent="228600" algn="l">
              <a:buSzTx/>
              <a:buNone/>
              <a:defRPr sz="900" i="0">
                <a:latin typeface="+mn-lt"/>
                <a:ea typeface="+mn-ea"/>
                <a:cs typeface="+mn-cs"/>
                <a:sym typeface="Arial"/>
              </a:defRPr>
            </a:lvl2pPr>
            <a:lvl3pPr marL="114300" indent="457200" algn="l">
              <a:buSzTx/>
              <a:buNone/>
              <a:defRPr sz="900" i="0">
                <a:latin typeface="+mn-lt"/>
                <a:ea typeface="+mn-ea"/>
                <a:cs typeface="+mn-cs"/>
                <a:sym typeface="Arial"/>
              </a:defRPr>
            </a:lvl3pPr>
            <a:lvl4pPr marL="114300" indent="685800" algn="l">
              <a:buSzTx/>
              <a:buNone/>
              <a:defRPr sz="900" i="0">
                <a:latin typeface="+mn-lt"/>
                <a:ea typeface="+mn-ea"/>
                <a:cs typeface="+mn-cs"/>
                <a:sym typeface="Arial"/>
              </a:defRPr>
            </a:lvl4pPr>
            <a:lvl5pPr marL="114300" indent="914400" algn="l">
              <a:buSzTx/>
              <a:buNone/>
              <a:defRPr sz="900" i="0">
                <a:latin typeface="+mn-lt"/>
                <a:ea typeface="+mn-ea"/>
                <a:cs typeface="+mn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356350"/>
            <a:ext cx="2844800" cy="368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1714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09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9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9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4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8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1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9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EBE6-3045-4857-B3EC-1C56D83A1819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CE99-3D93-4B3A-99A3-AEA1797DE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package" Target="../embeddings/Microsoft_Visio_Drawing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/>
          <p:nvPr/>
        </p:nvSpPr>
        <p:spPr>
          <a:xfrm>
            <a:off x="-41702" y="2115713"/>
            <a:ext cx="12233702" cy="4793251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23" name="Investor Deck"/>
          <p:cNvSpPr txBox="1"/>
          <p:nvPr/>
        </p:nvSpPr>
        <p:spPr>
          <a:xfrm>
            <a:off x="3088804" y="4130018"/>
            <a:ext cx="6019501" cy="322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ctr">
              <a:lnSpc>
                <a:spcPct val="60000"/>
              </a:lnSpc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750" dirty="0"/>
              <a:t>Canvas Project</a:t>
            </a:r>
            <a:endParaRPr sz="2750" dirty="0"/>
          </a:p>
        </p:txBody>
      </p:sp>
      <p:sp>
        <p:nvSpPr>
          <p:cNvPr id="224" name="January 2019"/>
          <p:cNvSpPr txBox="1"/>
          <p:nvPr/>
        </p:nvSpPr>
        <p:spPr>
          <a:xfrm>
            <a:off x="6724958" y="803748"/>
            <a:ext cx="4657418" cy="59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algn="r">
              <a:lnSpc>
                <a:spcPct val="60000"/>
              </a:lnSpc>
              <a:defRPr sz="3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 dirty="0"/>
          </a:p>
          <a:p>
            <a:pPr algn="r">
              <a:lnSpc>
                <a:spcPct val="60000"/>
              </a:lnSpc>
              <a:spcBef>
                <a:spcPts val="600"/>
              </a:spcBef>
              <a:defRPr sz="3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March </a:t>
            </a:r>
            <a:r>
              <a:rPr dirty="0"/>
              <a:t>2019</a:t>
            </a:r>
          </a:p>
        </p:txBody>
      </p:sp>
      <p:pic>
        <p:nvPicPr>
          <p:cNvPr id="22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710" y="849854"/>
            <a:ext cx="2757307" cy="44067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Investor Deck">
            <a:extLst>
              <a:ext uri="{FF2B5EF4-FFF2-40B4-BE49-F238E27FC236}">
                <a16:creationId xmlns:a16="http://schemas.microsoft.com/office/drawing/2014/main" id="{0EEFEB7D-9139-1B4B-908C-587D828D05E6}"/>
              </a:ext>
            </a:extLst>
          </p:cNvPr>
          <p:cNvSpPr txBox="1"/>
          <p:nvPr/>
        </p:nvSpPr>
        <p:spPr>
          <a:xfrm>
            <a:off x="3088804" y="4603503"/>
            <a:ext cx="6019501" cy="322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ctr">
              <a:lnSpc>
                <a:spcPct val="60000"/>
              </a:lnSpc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750" dirty="0"/>
              <a:t>Kenny, Mike, Willy</a:t>
            </a:r>
            <a:endParaRPr sz="2750" dirty="0"/>
          </a:p>
        </p:txBody>
      </p:sp>
    </p:spTree>
    <p:extLst>
      <p:ext uri="{BB962C8B-B14F-4D97-AF65-F5344CB8AC3E}">
        <p14:creationId xmlns:p14="http://schemas.microsoft.com/office/powerpoint/2010/main" val="29376143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"/>
          <p:cNvSpPr/>
          <p:nvPr/>
        </p:nvSpPr>
        <p:spPr>
          <a:xfrm>
            <a:off x="11439360" y="6588720"/>
            <a:ext cx="433621" cy="276661"/>
          </a:xfrm>
          <a:prstGeom prst="rect">
            <a:avLst/>
          </a:prstGeom>
          <a:solidFill>
            <a:srgbClr val="434040"/>
          </a:solidFill>
          <a:ln w="12700">
            <a:miter lim="400000"/>
          </a:ln>
        </p:spPr>
        <p:txBody>
          <a:bodyPr lIns="22860" rIns="22860" anchor="ctr"/>
          <a:lstStyle/>
          <a:p>
            <a:endParaRPr sz="900"/>
          </a:p>
        </p:txBody>
      </p:sp>
      <p:sp>
        <p:nvSpPr>
          <p:cNvPr id="229" name="Rectangle"/>
          <p:cNvSpPr/>
          <p:nvPr/>
        </p:nvSpPr>
        <p:spPr>
          <a:xfrm>
            <a:off x="11873880" y="6588720"/>
            <a:ext cx="343081" cy="276661"/>
          </a:xfrm>
          <a:prstGeom prst="rect">
            <a:avLst/>
          </a:prstGeom>
          <a:solidFill>
            <a:srgbClr val="CC2C23"/>
          </a:solidFill>
          <a:ln w="12700">
            <a:miter lim="400000"/>
          </a:ln>
        </p:spPr>
        <p:txBody>
          <a:bodyPr lIns="22860" rIns="22860" anchor="ctr"/>
          <a:lstStyle/>
          <a:p>
            <a:endParaRPr sz="900"/>
          </a:p>
        </p:txBody>
      </p:sp>
      <p:sp>
        <p:nvSpPr>
          <p:cNvPr id="23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627331" y="6633180"/>
            <a:ext cx="110110" cy="1623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lnSpc>
                <a:spcPct val="80000"/>
              </a:lnSpc>
              <a:defRPr sz="75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31" name="Building the “Salesforce of Education” to empower enterprise workforces with advanced tech skills"/>
          <p:cNvSpPr txBox="1"/>
          <p:nvPr/>
        </p:nvSpPr>
        <p:spPr>
          <a:xfrm>
            <a:off x="861836" y="3301023"/>
            <a:ext cx="10680301" cy="312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75" tIns="25375" rIns="25375" bIns="25375" anchor="ctr">
            <a:spAutoFit/>
          </a:bodyPr>
          <a:lstStyle/>
          <a:p>
            <a:pPr algn="ctr">
              <a:defRPr sz="3400" b="1">
                <a:latin typeface="Roboto"/>
                <a:ea typeface="Roboto"/>
                <a:cs typeface="Roboto"/>
                <a:sym typeface="Roboto"/>
              </a:defRPr>
            </a:pPr>
            <a:endParaRPr sz="1700" dirty="0"/>
          </a:p>
        </p:txBody>
      </p:sp>
      <p:sp>
        <p:nvSpPr>
          <p:cNvPr id="232" name="*most conservative strategy"/>
          <p:cNvSpPr txBox="1"/>
          <p:nvPr/>
        </p:nvSpPr>
        <p:spPr>
          <a:xfrm>
            <a:off x="8635140" y="6611760"/>
            <a:ext cx="2738161" cy="20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75" tIns="25375" rIns="25375" bIns="25375">
            <a:spAutoFit/>
          </a:bodyPr>
          <a:lstStyle>
            <a:lvl1pPr algn="r"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000"/>
              <a:t>*most conservative strategy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505481" y="624622"/>
            <a:ext cx="525335" cy="493000"/>
            <a:chOff x="0" y="0"/>
            <a:chExt cx="1050668" cy="985999"/>
          </a:xfrm>
        </p:grpSpPr>
        <p:sp>
          <p:nvSpPr>
            <p:cNvPr id="233" name="Rectangle"/>
            <p:cNvSpPr/>
            <p:nvPr/>
          </p:nvSpPr>
          <p:spPr>
            <a:xfrm>
              <a:off x="0" y="0"/>
              <a:ext cx="1002001" cy="943799"/>
            </a:xfrm>
            <a:prstGeom prst="rect">
              <a:avLst/>
            </a:prstGeom>
            <a:noFill/>
            <a:ln w="254000" cap="flat">
              <a:solidFill>
                <a:srgbClr val="20202B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34" name="Rectangle"/>
            <p:cNvSpPr/>
            <p:nvPr/>
          </p:nvSpPr>
          <p:spPr>
            <a:xfrm>
              <a:off x="618068" y="0"/>
              <a:ext cx="432601" cy="943799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686600"/>
              <a:ext cx="1002001" cy="299400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</p:grpSp>
      <p:sp>
        <p:nvSpPr>
          <p:cNvPr id="237" name="Executive Summary"/>
          <p:cNvSpPr txBox="1"/>
          <p:nvPr/>
        </p:nvSpPr>
        <p:spPr>
          <a:xfrm>
            <a:off x="687194" y="764005"/>
            <a:ext cx="5195850" cy="27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lnSpc>
                <a:spcPct val="60000"/>
              </a:lnSpc>
              <a:defRPr sz="4600" b="1">
                <a:solidFill>
                  <a:schemeClr val="accent1">
                    <a:lumOff val="-9999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sz="2300" dirty="0"/>
              <a:t>Objective</a:t>
            </a:r>
            <a:endParaRPr sz="2300" dirty="0"/>
          </a:p>
        </p:txBody>
      </p:sp>
      <p:sp>
        <p:nvSpPr>
          <p:cNvPr id="238" name="Rectangle"/>
          <p:cNvSpPr/>
          <p:nvPr/>
        </p:nvSpPr>
        <p:spPr>
          <a:xfrm>
            <a:off x="11439286" y="6588640"/>
            <a:ext cx="433801" cy="276751"/>
          </a:xfrm>
          <a:prstGeom prst="rect">
            <a:avLst/>
          </a:prstGeom>
          <a:solidFill>
            <a:srgbClr val="20202B"/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39" name="Rectangle"/>
          <p:cNvSpPr/>
          <p:nvPr/>
        </p:nvSpPr>
        <p:spPr>
          <a:xfrm>
            <a:off x="11873858" y="6588640"/>
            <a:ext cx="343351" cy="276751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5"/>
          </a:gra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0" name="Text"/>
          <p:cNvSpPr txBox="1"/>
          <p:nvPr/>
        </p:nvSpPr>
        <p:spPr>
          <a:xfrm>
            <a:off x="11542137" y="6633257"/>
            <a:ext cx="195567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r">
              <a:lnSpc>
                <a:spcPct val="80000"/>
              </a:lnSpc>
              <a:defRPr sz="1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fld id="{86CB4B4D-7CA3-9044-876B-883B54F8677D}" type="slidenum">
              <a:rPr sz="750"/>
              <a:t>2</a:t>
            </a:fld>
            <a:r>
              <a:rPr sz="750"/>
              <a:t>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C99A8-2EF5-4273-B59D-8878F2351F84}"/>
              </a:ext>
            </a:extLst>
          </p:cNvPr>
          <p:cNvSpPr txBox="1"/>
          <p:nvPr/>
        </p:nvSpPr>
        <p:spPr>
          <a:xfrm>
            <a:off x="687194" y="1447800"/>
            <a:ext cx="1068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a online drawing web page for user to draw anything. We use the Canvas in HTML to achieve this objective </a:t>
            </a:r>
          </a:p>
        </p:txBody>
      </p:sp>
    </p:spTree>
    <p:extLst>
      <p:ext uri="{BB962C8B-B14F-4D97-AF65-F5344CB8AC3E}">
        <p14:creationId xmlns:p14="http://schemas.microsoft.com/office/powerpoint/2010/main" val="7594199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"/>
          <p:cNvSpPr/>
          <p:nvPr/>
        </p:nvSpPr>
        <p:spPr>
          <a:xfrm>
            <a:off x="11439286" y="6588640"/>
            <a:ext cx="433801" cy="276751"/>
          </a:xfrm>
          <a:prstGeom prst="rect">
            <a:avLst/>
          </a:prstGeom>
          <a:solidFill>
            <a:srgbClr val="20202B"/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3" name="Rectangle"/>
          <p:cNvSpPr/>
          <p:nvPr/>
        </p:nvSpPr>
        <p:spPr>
          <a:xfrm>
            <a:off x="11873858" y="6588640"/>
            <a:ext cx="343351" cy="276751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5"/>
          </a:gra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627594" y="6633257"/>
            <a:ext cx="110110" cy="1623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lnSpc>
                <a:spcPct val="80000"/>
              </a:lnSpc>
              <a:defRPr sz="75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4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rcRect t="4710" b="4709"/>
          <a:stretch>
            <a:fillRect/>
          </a:stretch>
        </p:blipFill>
        <p:spPr>
          <a:xfrm>
            <a:off x="11360894" y="267679"/>
            <a:ext cx="590493" cy="5354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9" name="Group"/>
          <p:cNvGrpSpPr/>
          <p:nvPr/>
        </p:nvGrpSpPr>
        <p:grpSpPr>
          <a:xfrm>
            <a:off x="505481" y="624622"/>
            <a:ext cx="525335" cy="493000"/>
            <a:chOff x="0" y="0"/>
            <a:chExt cx="1050668" cy="985999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1002001" cy="943799"/>
            </a:xfrm>
            <a:prstGeom prst="rect">
              <a:avLst/>
            </a:prstGeom>
            <a:noFill/>
            <a:ln w="254000" cap="flat">
              <a:solidFill>
                <a:srgbClr val="20202B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47" name="Rectangle"/>
            <p:cNvSpPr/>
            <p:nvPr/>
          </p:nvSpPr>
          <p:spPr>
            <a:xfrm>
              <a:off x="618068" y="0"/>
              <a:ext cx="432601" cy="943799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48" name="Rectangle"/>
            <p:cNvSpPr/>
            <p:nvPr/>
          </p:nvSpPr>
          <p:spPr>
            <a:xfrm>
              <a:off x="0" y="686600"/>
              <a:ext cx="1002001" cy="299400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</p:grpSp>
      <p:sp>
        <p:nvSpPr>
          <p:cNvPr id="250" name="Problem"/>
          <p:cNvSpPr txBox="1"/>
          <p:nvPr/>
        </p:nvSpPr>
        <p:spPr>
          <a:xfrm>
            <a:off x="687194" y="764005"/>
            <a:ext cx="5195850" cy="26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lnSpc>
                <a:spcPct val="60000"/>
              </a:lnSpc>
              <a:defRPr sz="4600" b="1">
                <a:solidFill>
                  <a:schemeClr val="accent1">
                    <a:lumOff val="-9999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sz="2300" dirty="0"/>
              <a:t>Wireframe</a:t>
            </a:r>
            <a:endParaRPr sz="2300" dirty="0"/>
          </a:p>
        </p:txBody>
      </p:sp>
      <p:sp>
        <p:nvSpPr>
          <p:cNvPr id="255" name="Factory model education systems are obsolete"/>
          <p:cNvSpPr txBox="1"/>
          <p:nvPr/>
        </p:nvSpPr>
        <p:spPr>
          <a:xfrm>
            <a:off x="6060197" y="2119171"/>
            <a:ext cx="46230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860" rIns="22860">
            <a:spAutoFit/>
          </a:bodyPr>
          <a:lstStyle>
            <a:lvl1pPr algn="ctr">
              <a:defRPr sz="3400" b="1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 sz="17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1C010D5-C4AA-459B-8B2A-D722FA531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582824"/>
              </p:ext>
            </p:extLst>
          </p:nvPr>
        </p:nvGraphicFramePr>
        <p:xfrm>
          <a:off x="2195513" y="1409894"/>
          <a:ext cx="6326187" cy="538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21431520" imgH="18260640" progId="Visio.Drawing.15">
                  <p:embed/>
                </p:oleObj>
              </mc:Choice>
              <mc:Fallback>
                <p:oleObj name="Visio" r:id="rId4" imgW="21431520" imgH="182606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513" y="1409894"/>
                        <a:ext cx="6326187" cy="5385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5925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"/>
          <p:cNvSpPr/>
          <p:nvPr/>
        </p:nvSpPr>
        <p:spPr>
          <a:xfrm>
            <a:off x="11439286" y="6588640"/>
            <a:ext cx="433801" cy="276751"/>
          </a:xfrm>
          <a:prstGeom prst="rect">
            <a:avLst/>
          </a:prstGeom>
          <a:solidFill>
            <a:srgbClr val="20202B"/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3" name="Rectangle"/>
          <p:cNvSpPr/>
          <p:nvPr/>
        </p:nvSpPr>
        <p:spPr>
          <a:xfrm>
            <a:off x="11873858" y="6588640"/>
            <a:ext cx="343351" cy="276751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5"/>
          </a:gra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627594" y="6633257"/>
            <a:ext cx="110110" cy="1623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lnSpc>
                <a:spcPct val="80000"/>
              </a:lnSpc>
              <a:defRPr sz="75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4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rcRect t="4710" b="4709"/>
          <a:stretch>
            <a:fillRect/>
          </a:stretch>
        </p:blipFill>
        <p:spPr>
          <a:xfrm>
            <a:off x="11360894" y="267679"/>
            <a:ext cx="590493" cy="5354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9" name="Group"/>
          <p:cNvGrpSpPr/>
          <p:nvPr/>
        </p:nvGrpSpPr>
        <p:grpSpPr>
          <a:xfrm>
            <a:off x="505481" y="624622"/>
            <a:ext cx="525335" cy="493000"/>
            <a:chOff x="0" y="0"/>
            <a:chExt cx="1050668" cy="985999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1002001" cy="943799"/>
            </a:xfrm>
            <a:prstGeom prst="rect">
              <a:avLst/>
            </a:prstGeom>
            <a:noFill/>
            <a:ln w="254000" cap="flat">
              <a:solidFill>
                <a:srgbClr val="20202B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47" name="Rectangle"/>
            <p:cNvSpPr/>
            <p:nvPr/>
          </p:nvSpPr>
          <p:spPr>
            <a:xfrm>
              <a:off x="618068" y="0"/>
              <a:ext cx="432601" cy="943799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48" name="Rectangle"/>
            <p:cNvSpPr/>
            <p:nvPr/>
          </p:nvSpPr>
          <p:spPr>
            <a:xfrm>
              <a:off x="0" y="686600"/>
              <a:ext cx="1002001" cy="299400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</p:grpSp>
      <p:sp>
        <p:nvSpPr>
          <p:cNvPr id="250" name="Problem"/>
          <p:cNvSpPr txBox="1"/>
          <p:nvPr/>
        </p:nvSpPr>
        <p:spPr>
          <a:xfrm>
            <a:off x="687194" y="764005"/>
            <a:ext cx="5195850" cy="26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lnSpc>
                <a:spcPct val="60000"/>
              </a:lnSpc>
              <a:defRPr sz="4600" b="1">
                <a:solidFill>
                  <a:schemeClr val="accent1">
                    <a:lumOff val="-9999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sz="2300" dirty="0"/>
              <a:t>Architecture and Technologies Used</a:t>
            </a:r>
            <a:endParaRPr sz="2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737C7-6832-42B6-9C9B-6E921AEA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44" y="1167050"/>
            <a:ext cx="8585200" cy="52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669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"/>
          <p:cNvSpPr/>
          <p:nvPr/>
        </p:nvSpPr>
        <p:spPr>
          <a:xfrm>
            <a:off x="11439286" y="6588640"/>
            <a:ext cx="433801" cy="276751"/>
          </a:xfrm>
          <a:prstGeom prst="rect">
            <a:avLst/>
          </a:prstGeom>
          <a:solidFill>
            <a:srgbClr val="20202B"/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3" name="Rectangle"/>
          <p:cNvSpPr/>
          <p:nvPr/>
        </p:nvSpPr>
        <p:spPr>
          <a:xfrm>
            <a:off x="11873858" y="6588640"/>
            <a:ext cx="343351" cy="276751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5"/>
          </a:gra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627594" y="6633257"/>
            <a:ext cx="110110" cy="1623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lnSpc>
                <a:spcPct val="80000"/>
              </a:lnSpc>
              <a:defRPr sz="75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4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rcRect t="4710" b="4709"/>
          <a:stretch>
            <a:fillRect/>
          </a:stretch>
        </p:blipFill>
        <p:spPr>
          <a:xfrm>
            <a:off x="11360894" y="267679"/>
            <a:ext cx="590493" cy="5354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9" name="Group"/>
          <p:cNvGrpSpPr/>
          <p:nvPr/>
        </p:nvGrpSpPr>
        <p:grpSpPr>
          <a:xfrm>
            <a:off x="505481" y="624622"/>
            <a:ext cx="525335" cy="493000"/>
            <a:chOff x="0" y="0"/>
            <a:chExt cx="1050668" cy="985999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1002001" cy="943799"/>
            </a:xfrm>
            <a:prstGeom prst="rect">
              <a:avLst/>
            </a:prstGeom>
            <a:noFill/>
            <a:ln w="254000" cap="flat">
              <a:solidFill>
                <a:srgbClr val="20202B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47" name="Rectangle"/>
            <p:cNvSpPr/>
            <p:nvPr/>
          </p:nvSpPr>
          <p:spPr>
            <a:xfrm>
              <a:off x="618068" y="0"/>
              <a:ext cx="432601" cy="943799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48" name="Rectangle"/>
            <p:cNvSpPr/>
            <p:nvPr/>
          </p:nvSpPr>
          <p:spPr>
            <a:xfrm>
              <a:off x="0" y="686600"/>
              <a:ext cx="1002001" cy="299400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</p:grpSp>
      <p:sp>
        <p:nvSpPr>
          <p:cNvPr id="250" name="Problem"/>
          <p:cNvSpPr txBox="1"/>
          <p:nvPr/>
        </p:nvSpPr>
        <p:spPr>
          <a:xfrm>
            <a:off x="687194" y="764005"/>
            <a:ext cx="5195850" cy="26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lnSpc>
                <a:spcPct val="60000"/>
              </a:lnSpc>
              <a:defRPr sz="4600" b="1">
                <a:solidFill>
                  <a:schemeClr val="accent1">
                    <a:lumOff val="-9999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sz="2300" dirty="0"/>
              <a:t>Screenshots - 1</a:t>
            </a:r>
            <a:endParaRPr sz="2300" dirty="0"/>
          </a:p>
        </p:txBody>
      </p:sp>
      <p:sp>
        <p:nvSpPr>
          <p:cNvPr id="255" name="Factory model education systems are obsolete"/>
          <p:cNvSpPr txBox="1"/>
          <p:nvPr/>
        </p:nvSpPr>
        <p:spPr>
          <a:xfrm>
            <a:off x="6060223" y="1247903"/>
            <a:ext cx="46230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860" rIns="22860">
            <a:spAutoFit/>
          </a:bodyPr>
          <a:lstStyle>
            <a:lvl1pPr algn="ctr">
              <a:defRPr sz="3400" b="1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 sz="1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ADDEA4-D62F-4B94-99B2-DC111C8F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65" y="1247903"/>
            <a:ext cx="4998981" cy="2694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CD8BEB-57F0-45A8-BEB9-2AA41630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646" y="3587338"/>
            <a:ext cx="5467350" cy="29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46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"/>
          <p:cNvSpPr/>
          <p:nvPr/>
        </p:nvSpPr>
        <p:spPr>
          <a:xfrm>
            <a:off x="11439286" y="6588640"/>
            <a:ext cx="433801" cy="276751"/>
          </a:xfrm>
          <a:prstGeom prst="rect">
            <a:avLst/>
          </a:prstGeom>
          <a:solidFill>
            <a:srgbClr val="20202B"/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3" name="Rectangle"/>
          <p:cNvSpPr/>
          <p:nvPr/>
        </p:nvSpPr>
        <p:spPr>
          <a:xfrm>
            <a:off x="11873858" y="6588640"/>
            <a:ext cx="343351" cy="276751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5"/>
          </a:gra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627594" y="6633257"/>
            <a:ext cx="110110" cy="1623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lnSpc>
                <a:spcPct val="80000"/>
              </a:lnSpc>
              <a:defRPr sz="75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4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rcRect t="4710" b="4709"/>
          <a:stretch>
            <a:fillRect/>
          </a:stretch>
        </p:blipFill>
        <p:spPr>
          <a:xfrm>
            <a:off x="11360894" y="267679"/>
            <a:ext cx="590493" cy="5354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9" name="Group"/>
          <p:cNvGrpSpPr/>
          <p:nvPr/>
        </p:nvGrpSpPr>
        <p:grpSpPr>
          <a:xfrm>
            <a:off x="505481" y="624622"/>
            <a:ext cx="525335" cy="493000"/>
            <a:chOff x="0" y="0"/>
            <a:chExt cx="1050668" cy="985999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1002001" cy="943799"/>
            </a:xfrm>
            <a:prstGeom prst="rect">
              <a:avLst/>
            </a:prstGeom>
            <a:noFill/>
            <a:ln w="254000" cap="flat">
              <a:solidFill>
                <a:srgbClr val="20202B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47" name="Rectangle"/>
            <p:cNvSpPr/>
            <p:nvPr/>
          </p:nvSpPr>
          <p:spPr>
            <a:xfrm>
              <a:off x="618068" y="0"/>
              <a:ext cx="432601" cy="943799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48" name="Rectangle"/>
            <p:cNvSpPr/>
            <p:nvPr/>
          </p:nvSpPr>
          <p:spPr>
            <a:xfrm>
              <a:off x="0" y="686600"/>
              <a:ext cx="1002001" cy="299400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</p:grpSp>
      <p:sp>
        <p:nvSpPr>
          <p:cNvPr id="250" name="Problem"/>
          <p:cNvSpPr txBox="1"/>
          <p:nvPr/>
        </p:nvSpPr>
        <p:spPr>
          <a:xfrm>
            <a:off x="687194" y="764005"/>
            <a:ext cx="5195850" cy="287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lnSpc>
                <a:spcPct val="60000"/>
              </a:lnSpc>
              <a:defRPr sz="4600" b="1">
                <a:solidFill>
                  <a:schemeClr val="accent1">
                    <a:lumOff val="-9999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sz="2400" dirty="0"/>
              <a:t>Demonstration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2538688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"/>
          <p:cNvSpPr/>
          <p:nvPr/>
        </p:nvSpPr>
        <p:spPr>
          <a:xfrm>
            <a:off x="11439286" y="6588640"/>
            <a:ext cx="433801" cy="276751"/>
          </a:xfrm>
          <a:prstGeom prst="rect">
            <a:avLst/>
          </a:prstGeom>
          <a:solidFill>
            <a:srgbClr val="20202B"/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3" name="Rectangle"/>
          <p:cNvSpPr/>
          <p:nvPr/>
        </p:nvSpPr>
        <p:spPr>
          <a:xfrm>
            <a:off x="11873858" y="6588640"/>
            <a:ext cx="343351" cy="276751"/>
          </a:xfrm>
          <a:prstGeom prst="rect">
            <a:avLst/>
          </a:prstGeom>
          <a:gradFill>
            <a:gsLst>
              <a:gs pos="0">
                <a:srgbClr val="8F4D90"/>
              </a:gs>
              <a:gs pos="47000">
                <a:srgbClr val="6DC2F7"/>
              </a:gs>
              <a:gs pos="100000">
                <a:srgbClr val="3DF7CE"/>
              </a:gs>
            </a:gsLst>
            <a:lin ang="2700005"/>
          </a:gra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627594" y="6633257"/>
            <a:ext cx="110110" cy="1623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lnSpc>
                <a:spcPct val="80000"/>
              </a:lnSpc>
              <a:defRPr sz="75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4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rcRect t="4710" b="4709"/>
          <a:stretch>
            <a:fillRect/>
          </a:stretch>
        </p:blipFill>
        <p:spPr>
          <a:xfrm>
            <a:off x="11360894" y="267679"/>
            <a:ext cx="590493" cy="5354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9" name="Group"/>
          <p:cNvGrpSpPr/>
          <p:nvPr/>
        </p:nvGrpSpPr>
        <p:grpSpPr>
          <a:xfrm>
            <a:off x="505481" y="624622"/>
            <a:ext cx="525335" cy="493000"/>
            <a:chOff x="0" y="0"/>
            <a:chExt cx="1050668" cy="985999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1002001" cy="943799"/>
            </a:xfrm>
            <a:prstGeom prst="rect">
              <a:avLst/>
            </a:prstGeom>
            <a:noFill/>
            <a:ln w="254000" cap="flat">
              <a:solidFill>
                <a:srgbClr val="20202B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47" name="Rectangle"/>
            <p:cNvSpPr/>
            <p:nvPr/>
          </p:nvSpPr>
          <p:spPr>
            <a:xfrm>
              <a:off x="618068" y="0"/>
              <a:ext cx="432601" cy="943799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  <p:sp>
          <p:nvSpPr>
            <p:cNvPr id="248" name="Rectangle"/>
            <p:cNvSpPr/>
            <p:nvPr/>
          </p:nvSpPr>
          <p:spPr>
            <a:xfrm>
              <a:off x="0" y="686600"/>
              <a:ext cx="1002001" cy="299400"/>
            </a:xfrm>
            <a:prstGeom prst="rect">
              <a:avLst/>
            </a:prstGeom>
            <a:solidFill>
              <a:srgbClr val="FFFFFF"/>
            </a:solidFill>
            <a:ln w="2540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 algn="ctr">
                <a:defRPr sz="3200">
                  <a:solidFill>
                    <a:srgbClr val="FED489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pPr>
              <a:endParaRPr sz="1600"/>
            </a:p>
          </p:txBody>
        </p:sp>
      </p:grpSp>
      <p:sp>
        <p:nvSpPr>
          <p:cNvPr id="250" name="Problem"/>
          <p:cNvSpPr txBox="1"/>
          <p:nvPr/>
        </p:nvSpPr>
        <p:spPr>
          <a:xfrm>
            <a:off x="687194" y="764005"/>
            <a:ext cx="5195850" cy="26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lnSpc>
                <a:spcPct val="60000"/>
              </a:lnSpc>
              <a:defRPr sz="4600" b="1">
                <a:solidFill>
                  <a:schemeClr val="accent1">
                    <a:lumOff val="-9999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sz="2300" dirty="0"/>
              <a:t>Team Members</a:t>
            </a:r>
            <a:endParaRPr sz="2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8638B-4027-4445-B6FE-C35892D5A641}"/>
              </a:ext>
            </a:extLst>
          </p:cNvPr>
          <p:cNvSpPr txBox="1"/>
          <p:nvPr/>
        </p:nvSpPr>
        <p:spPr>
          <a:xfrm>
            <a:off x="604966" y="1574800"/>
            <a:ext cx="519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in Canvas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AD59D-735B-4990-8FED-740CF9BAD704}"/>
              </a:ext>
            </a:extLst>
          </p:cNvPr>
          <p:cNvSpPr txBox="1"/>
          <p:nvPr/>
        </p:nvSpPr>
        <p:spPr>
          <a:xfrm>
            <a:off x="604966" y="2955308"/>
            <a:ext cx="389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in Canvas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5640CB-7898-46E5-9305-B3D179B18A23}"/>
              </a:ext>
            </a:extLst>
          </p:cNvPr>
          <p:cNvSpPr txBox="1"/>
          <p:nvPr/>
        </p:nvSpPr>
        <p:spPr>
          <a:xfrm>
            <a:off x="604966" y="4335816"/>
            <a:ext cx="3890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Architecture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in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improvement</a:t>
            </a:r>
          </a:p>
        </p:txBody>
      </p:sp>
    </p:spTree>
    <p:extLst>
      <p:ext uri="{BB962C8B-B14F-4D97-AF65-F5344CB8AC3E}">
        <p14:creationId xmlns:p14="http://schemas.microsoft.com/office/powerpoint/2010/main" val="2768530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/>
          <p:nvPr/>
        </p:nvSpPr>
        <p:spPr>
          <a:xfrm>
            <a:off x="-20839" y="2083963"/>
            <a:ext cx="12233702" cy="4793251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/>
          </a:p>
        </p:txBody>
      </p:sp>
      <p:sp>
        <p:nvSpPr>
          <p:cNvPr id="223" name="Investor Deck"/>
          <p:cNvSpPr txBox="1"/>
          <p:nvPr/>
        </p:nvSpPr>
        <p:spPr>
          <a:xfrm>
            <a:off x="3088804" y="4130018"/>
            <a:ext cx="6019501" cy="30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algn="ctr">
              <a:lnSpc>
                <a:spcPct val="60000"/>
              </a:lnSpc>
              <a:defRPr sz="5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750" dirty="0"/>
              <a:t>Thank You</a:t>
            </a:r>
            <a:endParaRPr sz="2750" dirty="0"/>
          </a:p>
        </p:txBody>
      </p:sp>
      <p:sp>
        <p:nvSpPr>
          <p:cNvPr id="224" name="January 2019"/>
          <p:cNvSpPr txBox="1"/>
          <p:nvPr/>
        </p:nvSpPr>
        <p:spPr>
          <a:xfrm>
            <a:off x="6724958" y="803748"/>
            <a:ext cx="4657418" cy="59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algn="r">
              <a:lnSpc>
                <a:spcPct val="60000"/>
              </a:lnSpc>
              <a:defRPr sz="3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500" dirty="0"/>
          </a:p>
          <a:p>
            <a:pPr algn="r">
              <a:lnSpc>
                <a:spcPct val="60000"/>
              </a:lnSpc>
              <a:spcBef>
                <a:spcPts val="600"/>
              </a:spcBef>
              <a:defRPr sz="36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February</a:t>
            </a:r>
            <a:r>
              <a:rPr dirty="0"/>
              <a:t> 2019</a:t>
            </a:r>
          </a:p>
        </p:txBody>
      </p:sp>
      <p:pic>
        <p:nvPicPr>
          <p:cNvPr id="22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710" y="849854"/>
            <a:ext cx="2757307" cy="4406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81627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Helvetica Neue</vt:lpstr>
      <vt:lpstr>Open Sans SemiBold</vt:lpstr>
      <vt:lpstr>Roboto</vt:lpstr>
      <vt:lpstr>Arial</vt:lpstr>
      <vt:lpstr>Calibri</vt:lpstr>
      <vt:lpstr>Calibri Light</vt:lpstr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O'Shaughnessy</dc:creator>
  <cp:lastModifiedBy>Ng CHAK MING</cp:lastModifiedBy>
  <cp:revision>8</cp:revision>
  <dcterms:created xsi:type="dcterms:W3CDTF">2019-03-21T07:03:47Z</dcterms:created>
  <dcterms:modified xsi:type="dcterms:W3CDTF">2019-03-28T08:19:39Z</dcterms:modified>
</cp:coreProperties>
</file>