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356" r:id="rId3"/>
    <p:sldId id="380" r:id="rId4"/>
    <p:sldId id="382" r:id="rId5"/>
    <p:sldId id="383" r:id="rId6"/>
    <p:sldId id="378" r:id="rId7"/>
    <p:sldId id="371" r:id="rId8"/>
    <p:sldId id="399" r:id="rId9"/>
    <p:sldId id="385" r:id="rId10"/>
    <p:sldId id="394" r:id="rId11"/>
    <p:sldId id="389" r:id="rId12"/>
    <p:sldId id="390" r:id="rId13"/>
    <p:sldId id="393" r:id="rId14"/>
    <p:sldId id="395" r:id="rId15"/>
    <p:sldId id="391" r:id="rId16"/>
    <p:sldId id="392" r:id="rId17"/>
    <p:sldId id="404" r:id="rId18"/>
    <p:sldId id="405" r:id="rId19"/>
    <p:sldId id="357" r:id="rId20"/>
    <p:sldId id="386" r:id="rId21"/>
    <p:sldId id="341" r:id="rId22"/>
    <p:sldId id="402" r:id="rId23"/>
    <p:sldId id="387" r:id="rId24"/>
    <p:sldId id="301" r:id="rId25"/>
    <p:sldId id="401" r:id="rId26"/>
    <p:sldId id="397" r:id="rId27"/>
    <p:sldId id="396" r:id="rId28"/>
    <p:sldId id="358" r:id="rId29"/>
    <p:sldId id="271" r:id="rId30"/>
    <p:sldId id="303" r:id="rId31"/>
    <p:sldId id="388" r:id="rId32"/>
    <p:sldId id="3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0445BF-061A-E840-9BDE-E66C319A58BA}">
          <p14:sldIdLst>
            <p14:sldId id="256"/>
          </p14:sldIdLst>
        </p14:section>
        <p14:section name="Motivation" id="{1EF14D55-B161-8845-8A9D-0F678C5C35F1}">
          <p14:sldIdLst>
            <p14:sldId id="356"/>
            <p14:sldId id="380"/>
            <p14:sldId id="382"/>
            <p14:sldId id="383"/>
            <p14:sldId id="378"/>
          </p14:sldIdLst>
        </p14:section>
        <p14:section name="Approach" id="{09D6F2F5-A7D8-3E4D-B9A0-028CB12BAE17}">
          <p14:sldIdLst>
            <p14:sldId id="371"/>
            <p14:sldId id="399"/>
            <p14:sldId id="385"/>
            <p14:sldId id="394"/>
            <p14:sldId id="389"/>
            <p14:sldId id="390"/>
            <p14:sldId id="393"/>
            <p14:sldId id="395"/>
            <p14:sldId id="391"/>
            <p14:sldId id="392"/>
            <p14:sldId id="404"/>
            <p14:sldId id="405"/>
          </p14:sldIdLst>
        </p14:section>
        <p14:section name="Experiment" id="{385F8F35-FB95-BC48-9DD2-3EC89F733010}">
          <p14:sldIdLst>
            <p14:sldId id="357"/>
            <p14:sldId id="386"/>
            <p14:sldId id="341"/>
            <p14:sldId id="402"/>
            <p14:sldId id="387"/>
            <p14:sldId id="301"/>
            <p14:sldId id="401"/>
            <p14:sldId id="397"/>
            <p14:sldId id="396"/>
          </p14:sldIdLst>
        </p14:section>
        <p14:section name="Conclusion" id="{184BCA29-12AC-094E-9560-1406E776E5C3}">
          <p14:sldIdLst>
            <p14:sldId id="358"/>
            <p14:sldId id="271"/>
            <p14:sldId id="303"/>
            <p14:sldId id="388"/>
            <p14:sldId id="3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军毅" initials="李" lastIdx="7" clrIdx="0">
    <p:extLst>
      <p:ext uri="{19B8F6BF-5375-455C-9EA6-DF929625EA0E}">
        <p15:presenceInfo xmlns:p15="http://schemas.microsoft.com/office/powerpoint/2012/main" userId="edf4022f398c6140" providerId="Windows Live"/>
      </p:ext>
    </p:extLst>
  </p:cmAuthor>
  <p:cmAuthor id="2" name="兰韵诗" initials="兰韵诗" lastIdx="9" clrIdx="1">
    <p:extLst>
      <p:ext uri="{19B8F6BF-5375-455C-9EA6-DF929625EA0E}">
        <p15:presenceInfo xmlns:p15="http://schemas.microsoft.com/office/powerpoint/2012/main" userId="兰韵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3" autoAdjust="0"/>
    <p:restoredTop sz="90653" autoAdjust="0"/>
  </p:normalViewPr>
  <p:slideViewPr>
    <p:cSldViewPr snapToGrid="0">
      <p:cViewPr varScale="1">
        <p:scale>
          <a:sx n="105" d="100"/>
          <a:sy n="105" d="100"/>
        </p:scale>
        <p:origin x="496" y="192"/>
      </p:cViewPr>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6080"/>
    </p:cViewPr>
  </p:sorterViewPr>
  <p:notesViewPr>
    <p:cSldViewPr snapToGrid="0">
      <p:cViewPr varScale="1">
        <p:scale>
          <a:sx n="55" d="100"/>
          <a:sy n="55" d="100"/>
        </p:scale>
        <p:origin x="2604"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1E827-61F3-4CC9-B8E7-A0DFE918376A}" type="datetimeFigureOut">
              <a:rPr lang="zh-CN" altLang="en-US" smtClean="0"/>
              <a:t>2021/1/31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BB6EC-4471-45A4-840D-03B097EC8308}" type="slidenum">
              <a:rPr lang="zh-CN" altLang="en-US" smtClean="0"/>
              <a:t>‹#›</a:t>
            </a:fld>
            <a:endParaRPr lang="zh-CN" altLang="en-US"/>
          </a:p>
        </p:txBody>
      </p:sp>
    </p:spTree>
    <p:extLst>
      <p:ext uri="{BB962C8B-B14F-4D97-AF65-F5344CB8AC3E}">
        <p14:creationId xmlns:p14="http://schemas.microsoft.com/office/powerpoint/2010/main" val="208407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Hello, everyone! I’m</a:t>
            </a:r>
            <a:r>
              <a:rPr lang="zh-CN" altLang="en-US" dirty="0"/>
              <a:t> </a:t>
            </a:r>
            <a:r>
              <a:rPr lang="en-US" altLang="zh-CN" dirty="0" err="1"/>
              <a:t>Gaole</a:t>
            </a:r>
            <a:r>
              <a:rPr lang="en-US" altLang="zh-CN" dirty="0"/>
              <a:t> He, from Renmin University of China.</a:t>
            </a:r>
          </a:p>
          <a:p>
            <a:r>
              <a:rPr lang="en-US" altLang="zh-CN" dirty="0"/>
              <a:t>In this talk, I’ll introduce our</a:t>
            </a:r>
            <a:r>
              <a:rPr lang="zh-CN" altLang="en-US" dirty="0"/>
              <a:t> </a:t>
            </a:r>
            <a:r>
              <a:rPr lang="en-US" altLang="zh-CN" dirty="0"/>
              <a:t>paper</a:t>
            </a:r>
            <a:r>
              <a:rPr lang="zh-CN" altLang="en-US" dirty="0"/>
              <a:t> </a:t>
            </a:r>
            <a:r>
              <a:rPr lang="en-US" altLang="zh-CN" dirty="0"/>
              <a:t>about</a:t>
            </a:r>
            <a:r>
              <a:rPr lang="zh-CN" altLang="en-US" dirty="0"/>
              <a:t> </a:t>
            </a:r>
            <a:r>
              <a:rPr lang="en-US" altLang="zh-CN" dirty="0"/>
              <a:t>improving</a:t>
            </a:r>
            <a:r>
              <a:rPr lang="zh-CN" altLang="en-US" dirty="0"/>
              <a:t> </a:t>
            </a:r>
            <a:r>
              <a:rPr lang="en-US" altLang="zh-CN" dirty="0"/>
              <a:t>multi-hop</a:t>
            </a:r>
            <a:r>
              <a:rPr lang="zh-CN" altLang="en-US" dirty="0"/>
              <a:t> </a:t>
            </a:r>
            <a:r>
              <a:rPr lang="en-US" altLang="zh-CN" dirty="0"/>
              <a:t>knowledge</a:t>
            </a:r>
            <a:r>
              <a:rPr lang="zh-CN" altLang="en-US" dirty="0"/>
              <a:t> </a:t>
            </a:r>
            <a:r>
              <a:rPr lang="en-US" altLang="zh-CN" dirty="0"/>
              <a:t>base</a:t>
            </a:r>
            <a:r>
              <a:rPr lang="zh-CN" altLang="en-US" dirty="0"/>
              <a:t> </a:t>
            </a:r>
            <a:r>
              <a:rPr lang="en-US" altLang="zh-CN" dirty="0"/>
              <a:t>question</a:t>
            </a:r>
            <a:r>
              <a:rPr lang="zh-CN" altLang="en-US" dirty="0"/>
              <a:t> </a:t>
            </a:r>
            <a:r>
              <a:rPr lang="en-US" altLang="zh-CN" dirty="0"/>
              <a:t>answering</a:t>
            </a:r>
            <a:r>
              <a:rPr lang="zh-CN" altLang="en-US" dirty="0"/>
              <a:t> </a:t>
            </a:r>
            <a:r>
              <a:rPr lang="en-US" altLang="zh-CN" dirty="0"/>
              <a:t>by</a:t>
            </a:r>
            <a:r>
              <a:rPr lang="zh-CN" altLang="en-US" dirty="0"/>
              <a:t> </a:t>
            </a:r>
            <a:r>
              <a:rPr lang="en-US" altLang="zh-CN" dirty="0"/>
              <a:t>learning</a:t>
            </a:r>
            <a:r>
              <a:rPr lang="zh-CN" altLang="en-US" dirty="0"/>
              <a:t> </a:t>
            </a:r>
            <a:r>
              <a:rPr lang="en-US" altLang="zh-CN" dirty="0"/>
              <a:t>intermediate</a:t>
            </a:r>
            <a:r>
              <a:rPr lang="zh-CN" altLang="en-US" dirty="0"/>
              <a:t> </a:t>
            </a:r>
            <a:r>
              <a:rPr lang="en-US" altLang="zh-CN" dirty="0"/>
              <a:t>supervision</a:t>
            </a:r>
            <a:r>
              <a:rPr lang="zh-CN" altLang="en-US" dirty="0"/>
              <a:t> </a:t>
            </a:r>
            <a:r>
              <a:rPr lang="en-US" altLang="zh-CN" dirty="0"/>
              <a:t>signals.</a:t>
            </a:r>
            <a:r>
              <a:rPr lang="zh-CN" altLang="en-US" dirty="0"/>
              <a:t> </a:t>
            </a:r>
            <a:r>
              <a:rPr lang="en-US" altLang="zh-CN" dirty="0"/>
              <a:t>This</a:t>
            </a:r>
            <a:r>
              <a:rPr lang="zh-CN" altLang="en-US" dirty="0"/>
              <a:t> </a:t>
            </a:r>
            <a:r>
              <a:rPr lang="en-US" altLang="zh-CN" dirty="0"/>
              <a:t>work</a:t>
            </a:r>
            <a:r>
              <a:rPr lang="zh-CN" altLang="en-US" dirty="0"/>
              <a:t> </a:t>
            </a:r>
            <a:r>
              <a:rPr lang="en-US" altLang="zh-CN" dirty="0"/>
              <a:t>was</a:t>
            </a:r>
            <a:r>
              <a:rPr lang="zh-CN" altLang="en-US" dirty="0"/>
              <a:t> </a:t>
            </a:r>
            <a:r>
              <a:rPr lang="en-US" altLang="zh-CN" dirty="0"/>
              <a:t>done</a:t>
            </a:r>
            <a:r>
              <a:rPr lang="zh-CN" altLang="en-US" dirty="0"/>
              <a:t> </a:t>
            </a:r>
            <a:r>
              <a:rPr lang="en" altLang="zh-CN" dirty="0"/>
              <a:t>when </a:t>
            </a:r>
            <a:r>
              <a:rPr lang="en-US" altLang="zh-CN" dirty="0"/>
              <a:t>I</a:t>
            </a:r>
            <a:r>
              <a:rPr lang="zh-CN" altLang="en-US" dirty="0"/>
              <a:t> </a:t>
            </a:r>
            <a:r>
              <a:rPr lang="en" altLang="zh-CN" dirty="0"/>
              <a:t>visited </a:t>
            </a:r>
            <a:r>
              <a:rPr lang="en-US" altLang="zh-CN" dirty="0"/>
              <a:t>Singapore</a:t>
            </a:r>
            <a:r>
              <a:rPr lang="zh-CN" altLang="en-US" dirty="0"/>
              <a:t> </a:t>
            </a:r>
            <a:r>
              <a:rPr lang="en-US" altLang="zh-CN" dirty="0"/>
              <a:t>Management</a:t>
            </a:r>
            <a:r>
              <a:rPr lang="zh-CN" altLang="en-US" dirty="0"/>
              <a:t> </a:t>
            </a:r>
            <a:r>
              <a:rPr lang="en-US" altLang="zh-CN" dirty="0"/>
              <a:t>University.</a:t>
            </a:r>
            <a:endParaRPr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a:t>
            </a:fld>
            <a:endParaRPr lang="zh-CN" altLang="en-US"/>
          </a:p>
        </p:txBody>
      </p:sp>
    </p:spTree>
    <p:extLst>
      <p:ext uri="{BB962C8B-B14F-4D97-AF65-F5344CB8AC3E}">
        <p14:creationId xmlns:p14="http://schemas.microsoft.com/office/powerpoint/2010/main" val="272675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a:t>
            </a:r>
            <a:r>
              <a:rPr lang="zh-CN" altLang="en-US" dirty="0"/>
              <a:t> </a:t>
            </a:r>
            <a:r>
              <a:rPr lang="en-US" altLang="zh-CN" dirty="0"/>
              <a:t>I’ll</a:t>
            </a:r>
            <a:r>
              <a:rPr lang="zh-CN" altLang="en-US" dirty="0"/>
              <a:t> </a:t>
            </a:r>
            <a:r>
              <a:rPr lang="en-US" altLang="zh-CN" dirty="0"/>
              <a:t>introduce</a:t>
            </a:r>
            <a:r>
              <a:rPr lang="zh-CN" altLang="en-US" dirty="0"/>
              <a:t> </a:t>
            </a:r>
            <a:r>
              <a:rPr lang="en-US" altLang="zh-CN" dirty="0"/>
              <a:t>the</a:t>
            </a:r>
            <a:r>
              <a:rPr lang="zh-CN" altLang="en-US" dirty="0"/>
              <a:t> </a:t>
            </a:r>
            <a:r>
              <a:rPr lang="en-US" altLang="zh-CN" dirty="0"/>
              <a:t>neural</a:t>
            </a:r>
            <a:r>
              <a:rPr lang="zh-CN" altLang="en-US" dirty="0"/>
              <a:t> </a:t>
            </a:r>
            <a:r>
              <a:rPr lang="en-US" altLang="zh-CN" dirty="0"/>
              <a:t>state</a:t>
            </a:r>
            <a:r>
              <a:rPr lang="zh-CN" altLang="en-US" dirty="0"/>
              <a:t> </a:t>
            </a:r>
            <a:r>
              <a:rPr lang="en-US" altLang="zh-CN" dirty="0"/>
              <a:t>machine</a:t>
            </a:r>
            <a:r>
              <a:rPr lang="zh-CN" altLang="en-US" dirty="0"/>
              <a:t> </a:t>
            </a:r>
            <a:r>
              <a:rPr lang="en-US" altLang="zh-CN" dirty="0"/>
              <a:t>as</a:t>
            </a:r>
            <a:r>
              <a:rPr lang="zh-CN" altLang="en-US" dirty="0"/>
              <a:t> </a:t>
            </a:r>
            <a:r>
              <a:rPr lang="en-US" altLang="zh-CN" dirty="0"/>
              <a:t>our</a:t>
            </a:r>
            <a:r>
              <a:rPr lang="zh-CN" altLang="en-US" dirty="0"/>
              <a:t> </a:t>
            </a:r>
            <a:r>
              <a:rPr lang="en-US" altLang="zh-CN" dirty="0"/>
              <a:t>basic</a:t>
            </a:r>
            <a:r>
              <a:rPr lang="zh-CN" altLang="en-US" dirty="0"/>
              <a:t> </a:t>
            </a:r>
            <a:r>
              <a:rPr lang="en-US" altLang="zh-CN" dirty="0"/>
              <a:t>student</a:t>
            </a:r>
            <a:r>
              <a:rPr lang="zh-CN" altLang="en-US" dirty="0"/>
              <a:t> </a:t>
            </a:r>
            <a:r>
              <a:rPr lang="en-US" altLang="zh-CN" dirty="0"/>
              <a:t>network.</a:t>
            </a:r>
            <a:r>
              <a:rPr lang="zh-CN" altLang="en-US" dirty="0"/>
              <a:t> </a:t>
            </a:r>
            <a:r>
              <a:rPr lang="en-US" altLang="zh-CN" dirty="0"/>
              <a:t>We</a:t>
            </a:r>
            <a:r>
              <a:rPr lang="en" altLang="zh-CN" dirty="0"/>
              <a:t> present an overall sketch of </a:t>
            </a:r>
            <a:r>
              <a:rPr lang="en-US" altLang="zh-CN" dirty="0"/>
              <a:t>this</a:t>
            </a:r>
            <a:r>
              <a:rPr lang="zh-CN" altLang="en-US" dirty="0"/>
              <a:t> </a:t>
            </a:r>
            <a:r>
              <a:rPr lang="en-US" altLang="zh-CN" dirty="0"/>
              <a:t>model</a:t>
            </a:r>
            <a:r>
              <a:rPr lang="zh-CN" altLang="en-US" dirty="0"/>
              <a:t> </a:t>
            </a:r>
            <a:r>
              <a:rPr lang="en" altLang="zh-CN" dirty="0"/>
              <a:t>in </a:t>
            </a:r>
            <a:r>
              <a:rPr lang="en-US" altLang="zh-CN" dirty="0"/>
              <a:t>this</a:t>
            </a:r>
            <a:r>
              <a:rPr lang="zh-CN" altLang="en-US" dirty="0"/>
              <a:t> </a:t>
            </a:r>
            <a:r>
              <a:rPr lang="en-US" altLang="zh-CN" dirty="0"/>
              <a:t>figure</a:t>
            </a:r>
            <a:r>
              <a:rPr lang="en" altLang="zh-CN" dirty="0"/>
              <a:t>. It mainly consists of an instruction component and a reasoning component. The instruction component sends instruction vectors to the reasoning component, while the reasoning component infers the entity distribution and learns the entity representations.</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10</a:t>
            </a:fld>
            <a:endParaRPr lang="zh-CN" altLang="en-US"/>
          </a:p>
        </p:txBody>
      </p:sp>
    </p:spTree>
    <p:extLst>
      <p:ext uri="{BB962C8B-B14F-4D97-AF65-F5344CB8AC3E}">
        <p14:creationId xmlns:p14="http://schemas.microsoft.com/office/powerpoint/2010/main" val="3295939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first describe how to transform a given natural language question into a series of instruction vectors that control the reasoning process. The core idea is to attend to specific parts of a query when learning the instruction vectors at different reasoning steps. By repeating the process above, we can obtain a list of instruction vectors after n reasoning steps. For details about formulation about the instruction component, you may refer to our paper.</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11</a:t>
            </a:fld>
            <a:endParaRPr lang="zh-CN" altLang="en-US"/>
          </a:p>
        </p:txBody>
      </p:sp>
    </p:spTree>
    <p:extLst>
      <p:ext uri="{BB962C8B-B14F-4D97-AF65-F5344CB8AC3E}">
        <p14:creationId xmlns:p14="http://schemas.microsoft.com/office/powerpoint/2010/main" val="383406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Once we obtain the instruction vector, we can use it as a guiding signal for the reasoning component. The input of the reasoning component consists of the instruction vector of the current step, the entity distribution and entity embeddings obtained from the previous reasoning step.</a:t>
            </a:r>
            <a:r>
              <a:rPr lang="zh-CN" altLang="en-US" dirty="0"/>
              <a:t> </a:t>
            </a:r>
            <a:endParaRPr lang="en-US" altLang="zh-CN" dirty="0"/>
          </a:p>
          <a:p>
            <a:r>
              <a:rPr lang="zh-CN" altLang="en-US" dirty="0"/>
              <a:t>单击</a:t>
            </a:r>
            <a:endParaRPr lang="en-US" altLang="zh-CN" dirty="0"/>
          </a:p>
          <a:p>
            <a:r>
              <a:rPr lang="en" altLang="zh-CN" dirty="0"/>
              <a:t>Given a triple ⟨e</a:t>
            </a:r>
            <a:r>
              <a:rPr lang="en-US" altLang="zh-CN" dirty="0"/>
              <a:t>_</a:t>
            </a:r>
            <a:r>
              <a:rPr lang="en-US" altLang="zh-CN" dirty="0" err="1"/>
              <a:t>i</a:t>
            </a:r>
            <a:r>
              <a:rPr lang="en" altLang="zh-CN" dirty="0"/>
              <a:t> ,r, e⟩, a match vector</a:t>
            </a:r>
            <a:r>
              <a:rPr lang="zh-CN" altLang="en-US" dirty="0"/>
              <a:t> </a:t>
            </a:r>
            <a:r>
              <a:rPr lang="en" altLang="zh-CN" dirty="0"/>
              <a:t>is learned by matching the current instruction with relation vector</a:t>
            </a:r>
            <a:r>
              <a:rPr lang="en-US" altLang="zh-CN" dirty="0"/>
              <a:t>.</a:t>
            </a:r>
            <a:r>
              <a:rPr lang="zh-CN" altLang="en-US" dirty="0"/>
              <a:t> </a:t>
            </a:r>
            <a:endParaRPr lang="en-US" altLang="zh-CN" dirty="0"/>
          </a:p>
          <a:p>
            <a:r>
              <a:rPr lang="zh-CN" altLang="en-US" dirty="0"/>
              <a:t>单击</a:t>
            </a:r>
            <a:endParaRPr lang="en-US" altLang="zh-CN" dirty="0"/>
          </a:p>
          <a:p>
            <a:r>
              <a:rPr lang="en" altLang="zh-CN" dirty="0"/>
              <a:t>Furthermore, we aggregate the matching messages from neighboring triples and assign weights to them according to how much attention they receive at the last reasoning </a:t>
            </a:r>
            <a:r>
              <a:rPr lang="en-US" altLang="zh-CN" dirty="0"/>
              <a:t>step.</a:t>
            </a:r>
            <a:r>
              <a:rPr lang="en" altLang="zh-CN" dirty="0"/>
              <a:t> </a:t>
            </a:r>
          </a:p>
          <a:p>
            <a:r>
              <a:rPr lang="zh-CN" altLang="en" dirty="0"/>
              <a:t>单击</a:t>
            </a:r>
            <a:endParaRPr lang="en" altLang="zh-CN" dirty="0"/>
          </a:p>
          <a:p>
            <a:r>
              <a:rPr lang="en" altLang="zh-CN" dirty="0"/>
              <a:t>Then, we update entity embeddings</a:t>
            </a:r>
            <a:r>
              <a:rPr lang="zh-CN" altLang="en-US" dirty="0"/>
              <a:t> </a:t>
            </a:r>
            <a:r>
              <a:rPr lang="en-US" altLang="zh-CN" dirty="0"/>
              <a:t>with</a:t>
            </a:r>
            <a:r>
              <a:rPr lang="en" altLang="zh-CN" dirty="0"/>
              <a:t> a feed-forward layer taking as input of both previous embedding e (k</a:t>
            </a:r>
            <a:r>
              <a:rPr lang="zh-CN" altLang="en-US" dirty="0"/>
              <a:t> </a:t>
            </a:r>
            <a:r>
              <a:rPr lang="en-US" altLang="zh-CN" dirty="0"/>
              <a:t>minus</a:t>
            </a:r>
            <a:r>
              <a:rPr lang="zh-CN" altLang="en-US" dirty="0"/>
              <a:t> </a:t>
            </a:r>
            <a:r>
              <a:rPr lang="en" altLang="zh-CN" dirty="0"/>
              <a:t>1) and relation-aggregated embedding e</a:t>
            </a:r>
            <a:r>
              <a:rPr lang="zh-CN" altLang="en-US" dirty="0"/>
              <a:t> </a:t>
            </a:r>
            <a:r>
              <a:rPr lang="en-US" altLang="zh-CN" sz="1200" kern="1200" dirty="0">
                <a:solidFill>
                  <a:schemeClr val="tx1"/>
                </a:solidFill>
                <a:effectLst/>
                <a:latin typeface="+mn-lt"/>
                <a:ea typeface="+mn-ea"/>
                <a:cs typeface="+mn-cs"/>
              </a:rPr>
              <a:t>tilde</a:t>
            </a:r>
            <a:r>
              <a:rPr lang="en" altLang="zh-CN" dirty="0"/>
              <a:t> (k)</a:t>
            </a:r>
            <a:r>
              <a:rPr lang="en-US" altLang="zh-CN" dirty="0"/>
              <a:t>.</a:t>
            </a:r>
            <a:r>
              <a:rPr lang="zh-CN" altLang="en-US" dirty="0"/>
              <a:t> </a:t>
            </a:r>
            <a:endParaRPr lang="en-US" altLang="zh-CN" dirty="0"/>
          </a:p>
          <a:p>
            <a:r>
              <a:rPr lang="zh-CN" altLang="en-US" dirty="0"/>
              <a:t>单击</a:t>
            </a:r>
            <a:endParaRPr lang="en-US" altLang="zh-CN" dirty="0"/>
          </a:p>
          <a:p>
            <a:r>
              <a:rPr lang="en-US" altLang="zh-CN" dirty="0"/>
              <a:t>After</a:t>
            </a:r>
            <a:r>
              <a:rPr lang="zh-CN" altLang="en-US" dirty="0"/>
              <a:t> </a:t>
            </a:r>
            <a:r>
              <a:rPr lang="en-US" altLang="zh-CN" dirty="0"/>
              <a:t>that,</a:t>
            </a:r>
            <a:r>
              <a:rPr lang="zh-CN" altLang="en-US" dirty="0"/>
              <a:t> </a:t>
            </a:r>
            <a:r>
              <a:rPr lang="en-US" altLang="zh-CN" dirty="0"/>
              <a:t>we</a:t>
            </a:r>
            <a:r>
              <a:rPr lang="zh-CN" altLang="en-US" dirty="0"/>
              <a:t> </a:t>
            </a:r>
            <a:r>
              <a:rPr lang="en-US" altLang="zh-CN" dirty="0"/>
              <a:t>can</a:t>
            </a:r>
            <a:r>
              <a:rPr lang="zh-CN" altLang="en-US" dirty="0"/>
              <a:t> </a:t>
            </a:r>
            <a:r>
              <a:rPr lang="en-US" altLang="zh-CN" dirty="0"/>
              <a:t>obtain</a:t>
            </a:r>
            <a:r>
              <a:rPr lang="zh-CN" altLang="en-US" dirty="0"/>
              <a:t> </a:t>
            </a:r>
            <a:r>
              <a:rPr lang="en-US" altLang="zh-CN" dirty="0"/>
              <a:t>t</a:t>
            </a:r>
            <a:r>
              <a:rPr lang="en" altLang="zh-CN" dirty="0"/>
              <a:t>he probability distribution over intermediate entities </a:t>
            </a:r>
            <a:r>
              <a:rPr lang="en-US" altLang="zh-CN" dirty="0"/>
              <a:t>for</a:t>
            </a:r>
            <a:r>
              <a:rPr lang="zh-CN" altLang="en-US" dirty="0"/>
              <a:t> </a:t>
            </a:r>
            <a:r>
              <a:rPr lang="en" altLang="zh-CN" dirty="0"/>
              <a:t>step k</a:t>
            </a:r>
            <a:r>
              <a:rPr lang="zh-CN" altLang="en-US" dirty="0"/>
              <a:t> </a:t>
            </a:r>
            <a:r>
              <a:rPr lang="en-US" altLang="zh-CN" dirty="0"/>
              <a:t>with</a:t>
            </a:r>
            <a:r>
              <a:rPr lang="zh-CN" altLang="en-US" dirty="0"/>
              <a:t> </a:t>
            </a:r>
            <a:r>
              <a:rPr lang="en-US" altLang="zh-CN" dirty="0"/>
              <a:t>a</a:t>
            </a:r>
            <a:r>
              <a:rPr lang="zh-CN" altLang="en-US" dirty="0"/>
              <a:t> </a:t>
            </a:r>
            <a:r>
              <a:rPr lang="en-US" altLang="zh-CN" dirty="0" err="1"/>
              <a:t>softmax</a:t>
            </a:r>
            <a:r>
              <a:rPr lang="zh-CN" altLang="en-US" dirty="0"/>
              <a:t> </a:t>
            </a:r>
            <a:r>
              <a:rPr lang="en-US" altLang="zh-CN" dirty="0"/>
              <a:t>over</a:t>
            </a:r>
            <a:r>
              <a:rPr lang="zh-CN" altLang="en-US" dirty="0"/>
              <a:t> </a:t>
            </a:r>
            <a:r>
              <a:rPr lang="en-US" altLang="zh-CN" dirty="0"/>
              <a:t>scoring</a:t>
            </a:r>
            <a:r>
              <a:rPr lang="zh-CN" altLang="en-US" dirty="0"/>
              <a:t> </a:t>
            </a:r>
            <a:r>
              <a:rPr lang="en-US" altLang="zh-CN" dirty="0"/>
              <a:t>of</a:t>
            </a:r>
            <a:r>
              <a:rPr lang="zh-CN" altLang="en-US" dirty="0"/>
              <a:t> </a:t>
            </a:r>
            <a:r>
              <a:rPr lang="en-US" altLang="zh-CN" dirty="0"/>
              <a:t>every</a:t>
            </a:r>
            <a:r>
              <a:rPr lang="zh-CN" altLang="en-US" dirty="0"/>
              <a:t> </a:t>
            </a:r>
            <a:r>
              <a:rPr lang="en-US" altLang="zh-CN" dirty="0"/>
              <a:t>entity</a:t>
            </a:r>
            <a:r>
              <a:rPr lang="zh-CN" altLang="en-US" dirty="0"/>
              <a:t> </a:t>
            </a:r>
            <a:r>
              <a:rPr lang="en-US" altLang="zh-CN" dirty="0"/>
              <a:t>representation.</a:t>
            </a:r>
          </a:p>
          <a:p>
            <a:endParaRPr lang="en" altLang="zh-CN" dirty="0"/>
          </a:p>
          <a:p>
            <a:r>
              <a:rPr lang="en" altLang="zh-CN" dirty="0"/>
              <a:t>Through such a process, both the relation path (from topic entities to answer entities) and its matching degree with the question can be encoded into node embeddings</a:t>
            </a:r>
            <a:r>
              <a:rPr lang="en-US" altLang="zh-CN" dirty="0"/>
              <a:t>.</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12</a:t>
            </a:fld>
            <a:endParaRPr lang="zh-CN" altLang="en-US"/>
          </a:p>
        </p:txBody>
      </p:sp>
    </p:spTree>
    <p:extLst>
      <p:ext uri="{BB962C8B-B14F-4D97-AF65-F5344CB8AC3E}">
        <p14:creationId xmlns:p14="http://schemas.microsoft.com/office/powerpoint/2010/main" val="272169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Then,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introduce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forward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backward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reasoning.</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latin typeface="Times New Roman" panose="02020603050405020304" pitchFamily="18" charset="0"/>
                <a:cs typeface="Times New Roman" panose="02020603050405020304" pitchFamily="18" charset="0"/>
              </a:rPr>
              <a:t>Given a knowledge base, the reasoning process for multi-hop KBQA can be considered to be an exploration and search problem on the </a:t>
            </a:r>
            <a:r>
              <a:rPr lang="en-US" altLang="zh-CN" dirty="0">
                <a:latin typeface="Times New Roman" panose="02020603050405020304" pitchFamily="18" charset="0"/>
                <a:cs typeface="Times New Roman" panose="02020603050405020304" pitchFamily="18" charset="0"/>
              </a:rPr>
              <a:t>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Most existing methods start from the topic entities and then look for the possible answer entities, which</a:t>
            </a:r>
            <a:r>
              <a:rPr lang="zh-CN" altLang="en-US" dirty="0"/>
              <a:t> </a:t>
            </a:r>
            <a:r>
              <a:rPr lang="en-US" altLang="zh-CN" dirty="0"/>
              <a:t>we</a:t>
            </a:r>
            <a:r>
              <a:rPr lang="zh-CN" altLang="en-US" dirty="0"/>
              <a:t> </a:t>
            </a:r>
            <a:r>
              <a:rPr lang="en-US" altLang="zh-CN" dirty="0"/>
              <a:t>call</a:t>
            </a:r>
            <a:r>
              <a:rPr lang="zh-CN" altLang="en-US" dirty="0"/>
              <a:t> </a:t>
            </a:r>
            <a:r>
              <a:rPr lang="en-US" altLang="zh-CN" dirty="0"/>
              <a:t>it</a:t>
            </a:r>
            <a:r>
              <a:rPr lang="en" altLang="zh-CN" dirty="0"/>
              <a:t> forward reasoning. On the other hand, the opposite search from answer entities to topic entities (which we refer to as backward reasoning) has been neglected by previous studies</a:t>
            </a:r>
            <a:r>
              <a:rPr lang="en-US" altLang="zh-CN" dirty="0"/>
              <a:t>.</a:t>
            </a:r>
            <a:endParaRPr lang="e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13</a:t>
            </a:fld>
            <a:endParaRPr lang="zh-CN" altLang="en-US"/>
          </a:p>
        </p:txBody>
      </p:sp>
    </p:spTree>
    <p:extLst>
      <p:ext uri="{BB962C8B-B14F-4D97-AF65-F5344CB8AC3E}">
        <p14:creationId xmlns:p14="http://schemas.microsoft.com/office/powerpoint/2010/main" val="3757781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Our core idea is to consider the exploration in both directions and let the two reasoning processes synchronize with each other at intermediate steps. In this way, the derived intermediate entity distributions can be more reliable than those learned from a single direction</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a:t>
            </a:r>
            <a:r>
              <a:rPr lang="zh-CN" altLang="en-US" dirty="0"/>
              <a:t> </a:t>
            </a:r>
            <a:r>
              <a:rPr lang="en-US" altLang="zh-CN" dirty="0"/>
              <a:t>make</a:t>
            </a:r>
            <a:r>
              <a:rPr lang="zh-CN" altLang="en-US" dirty="0"/>
              <a:t> </a:t>
            </a:r>
            <a:r>
              <a:rPr lang="en-US" altLang="zh-CN" dirty="0"/>
              <a:t>it</a:t>
            </a:r>
            <a:r>
              <a:rPr lang="zh-CN" altLang="en-US" dirty="0"/>
              <a:t> </a:t>
            </a:r>
            <a:r>
              <a:rPr lang="en-US" altLang="zh-CN" dirty="0"/>
              <a:t>clear,</a:t>
            </a:r>
            <a:r>
              <a:rPr lang="zh-CN" altLang="en-US" dirty="0"/>
              <a:t> </a:t>
            </a:r>
            <a:r>
              <a:rPr lang="en-US" altLang="zh-CN" dirty="0"/>
              <a:t>we</a:t>
            </a:r>
            <a:r>
              <a:rPr lang="zh-CN" altLang="en-US" dirty="0"/>
              <a:t> </a:t>
            </a:r>
            <a:r>
              <a:rPr lang="en-US" altLang="zh-CN" dirty="0"/>
              <a:t>try</a:t>
            </a:r>
            <a:r>
              <a:rPr lang="zh-CN" altLang="en-US" dirty="0"/>
              <a:t> </a:t>
            </a:r>
            <a:r>
              <a:rPr lang="en-US" altLang="zh-CN" dirty="0"/>
              <a:t>to</a:t>
            </a:r>
            <a:r>
              <a:rPr lang="zh-CN" altLang="en-US" dirty="0"/>
              <a:t> </a:t>
            </a:r>
            <a:r>
              <a:rPr lang="en-US" altLang="zh-CN" dirty="0"/>
              <a:t>pose</a:t>
            </a:r>
            <a:r>
              <a:rPr lang="zh-CN" altLang="en-US" dirty="0"/>
              <a:t> </a:t>
            </a:r>
            <a:r>
              <a:rPr lang="en-US" altLang="zh-CN" dirty="0"/>
              <a:t>correspondence</a:t>
            </a:r>
            <a:r>
              <a:rPr lang="zh-CN" altLang="en-US" dirty="0"/>
              <a:t> </a:t>
            </a:r>
            <a:r>
              <a:rPr lang="en-US" altLang="zh-CN" dirty="0"/>
              <a:t>constraints</a:t>
            </a:r>
            <a:r>
              <a:rPr lang="zh-CN" altLang="en-US" dirty="0"/>
              <a:t> </a:t>
            </a:r>
            <a:r>
              <a:rPr lang="en-US" altLang="zh-CN" dirty="0"/>
              <a:t>on</a:t>
            </a:r>
            <a:r>
              <a:rPr lang="zh-CN" altLang="en-US" dirty="0"/>
              <a:t> </a:t>
            </a:r>
            <a:r>
              <a:rPr lang="en-US" altLang="zh-CN" dirty="0"/>
              <a:t>the</a:t>
            </a:r>
            <a:r>
              <a:rPr lang="zh-CN" altLang="en-US" dirty="0"/>
              <a:t> </a:t>
            </a:r>
            <a:r>
              <a:rPr lang="en-US" altLang="zh-CN" dirty="0"/>
              <a:t>intermediate</a:t>
            </a:r>
            <a:r>
              <a:rPr lang="zh-CN" altLang="en-US" dirty="0"/>
              <a:t> </a:t>
            </a:r>
            <a:r>
              <a:rPr lang="en-US" altLang="zh-CN" dirty="0"/>
              <a:t>entity</a:t>
            </a:r>
            <a:r>
              <a:rPr lang="zh-CN" altLang="en-US" dirty="0"/>
              <a:t> </a:t>
            </a:r>
            <a:r>
              <a:rPr lang="en-US" altLang="zh-CN" dirty="0"/>
              <a:t>distributions</a:t>
            </a:r>
            <a:r>
              <a:rPr lang="zh-CN" altLang="en-US" dirty="0"/>
              <a:t> </a:t>
            </a:r>
            <a:r>
              <a:rPr lang="en-US" altLang="zh-CN" dirty="0"/>
              <a:t>of</a:t>
            </a:r>
            <a:r>
              <a:rPr lang="zh-CN" altLang="en-US" dirty="0"/>
              <a:t> </a:t>
            </a:r>
            <a:r>
              <a:rPr lang="en-US" altLang="zh-CN" dirty="0"/>
              <a:t>two</a:t>
            </a:r>
            <a:r>
              <a:rPr lang="zh-CN" altLang="en-US" dirty="0"/>
              <a:t> </a:t>
            </a:r>
            <a:r>
              <a:rPr lang="en-US" altLang="zh-CN" dirty="0"/>
              <a:t>reasoning</a:t>
            </a:r>
            <a:r>
              <a:rPr lang="zh-CN" altLang="en-US" dirty="0"/>
              <a:t> </a:t>
            </a:r>
            <a:r>
              <a:rPr lang="en-US" altLang="zh-CN" dirty="0"/>
              <a:t>processes.</a:t>
            </a:r>
            <a:r>
              <a:rPr lang="zh-CN" altLang="en-US" dirty="0"/>
              <a:t> </a:t>
            </a:r>
            <a:r>
              <a:rPr lang="en-US" altLang="zh-CN" dirty="0"/>
              <a:t>Let</a:t>
            </a:r>
            <a:r>
              <a:rPr lang="zh-CN" altLang="en-US" dirty="0"/>
              <a:t> </a:t>
            </a:r>
            <a:r>
              <a:rPr lang="en-US" altLang="zh-CN" dirty="0"/>
              <a:t>the</a:t>
            </a:r>
            <a:r>
              <a:rPr lang="zh-CN" altLang="en-US" dirty="0"/>
              <a:t> </a:t>
            </a:r>
            <a:r>
              <a:rPr lang="en-US" altLang="zh-CN" dirty="0"/>
              <a:t>entity</a:t>
            </a:r>
            <a:r>
              <a:rPr lang="zh-CN" altLang="en-US" dirty="0"/>
              <a:t> </a:t>
            </a:r>
            <a:r>
              <a:rPr lang="en-US" altLang="zh-CN" dirty="0"/>
              <a:t>distribution</a:t>
            </a:r>
            <a:r>
              <a:rPr lang="zh-CN" altLang="en-US" dirty="0"/>
              <a:t> </a:t>
            </a:r>
            <a:r>
              <a:rPr lang="en-US" altLang="zh-CN" dirty="0"/>
              <a:t>at</a:t>
            </a:r>
            <a:r>
              <a:rPr lang="zh-CN" altLang="en-US" dirty="0"/>
              <a:t> </a:t>
            </a:r>
            <a:r>
              <a:rPr lang="en-US" altLang="zh-CN" dirty="0"/>
              <a:t>step</a:t>
            </a:r>
            <a:r>
              <a:rPr lang="zh-CN" altLang="en-US" dirty="0"/>
              <a:t> </a:t>
            </a:r>
            <a:r>
              <a:rPr lang="en-US" altLang="zh-CN" dirty="0"/>
              <a:t>k</a:t>
            </a:r>
            <a:r>
              <a:rPr lang="zh-CN" altLang="en-US" dirty="0"/>
              <a:t> </a:t>
            </a:r>
            <a:r>
              <a:rPr lang="en-US" altLang="zh-CN" dirty="0"/>
              <a:t>of</a:t>
            </a:r>
            <a:r>
              <a:rPr lang="zh-CN" altLang="en-US" dirty="0"/>
              <a:t> </a:t>
            </a:r>
            <a:r>
              <a:rPr lang="en-US" altLang="zh-CN" dirty="0"/>
              <a:t>forward</a:t>
            </a:r>
            <a:r>
              <a:rPr lang="zh-CN" altLang="en-US" dirty="0"/>
              <a:t> </a:t>
            </a:r>
            <a:r>
              <a:rPr lang="en-US" altLang="zh-CN" dirty="0"/>
              <a:t>reasoning</a:t>
            </a:r>
            <a:r>
              <a:rPr lang="zh-CN" altLang="en-US" dirty="0"/>
              <a:t> </a:t>
            </a:r>
            <a:r>
              <a:rPr lang="en-US" altLang="zh-CN" dirty="0"/>
              <a:t>correspond</a:t>
            </a:r>
            <a:r>
              <a:rPr lang="zh-CN" altLang="en-US" dirty="0"/>
              <a:t> </a:t>
            </a:r>
            <a:r>
              <a:rPr lang="en-US" altLang="zh-CN" dirty="0"/>
              <a:t>to</a:t>
            </a:r>
            <a:r>
              <a:rPr lang="zh-CN" altLang="en-US" dirty="0"/>
              <a:t> </a:t>
            </a:r>
            <a:r>
              <a:rPr lang="en-US" altLang="zh-CN" dirty="0"/>
              <a:t>n</a:t>
            </a:r>
            <a:r>
              <a:rPr lang="zh-CN" altLang="en-US" dirty="0"/>
              <a:t> </a:t>
            </a:r>
            <a:r>
              <a:rPr lang="en-US" altLang="zh-CN" dirty="0"/>
              <a:t>minus</a:t>
            </a:r>
            <a:r>
              <a:rPr lang="zh-CN" altLang="en-US" dirty="0"/>
              <a:t> </a:t>
            </a:r>
            <a:r>
              <a:rPr lang="en-US" altLang="zh-CN" dirty="0"/>
              <a:t>k</a:t>
            </a:r>
            <a:r>
              <a:rPr lang="zh-CN" altLang="en-US" dirty="0"/>
              <a:t> </a:t>
            </a:r>
            <a:r>
              <a:rPr lang="en-US" altLang="zh-CN" dirty="0"/>
              <a:t>step</a:t>
            </a:r>
            <a:r>
              <a:rPr lang="zh-CN" altLang="en-US" dirty="0"/>
              <a:t> </a:t>
            </a:r>
            <a:r>
              <a:rPr lang="en-US" altLang="zh-CN" dirty="0"/>
              <a:t>in</a:t>
            </a:r>
            <a:r>
              <a:rPr lang="zh-CN" altLang="en-US" dirty="0"/>
              <a:t> </a:t>
            </a:r>
            <a:r>
              <a:rPr lang="en-US" altLang="zh-CN" dirty="0"/>
              <a:t>backward</a:t>
            </a:r>
            <a:r>
              <a:rPr lang="zh-CN" altLang="en-US" dirty="0"/>
              <a:t> </a:t>
            </a:r>
            <a:r>
              <a:rPr lang="en-US" altLang="zh-CN" dirty="0"/>
              <a:t>reasoning.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Based on the idea above, we design two kinds of neural architectures for the teacher network, namely parallel reasoning and hybrid reasoning.</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14</a:t>
            </a:fld>
            <a:endParaRPr lang="zh-CN" altLang="en-US"/>
          </a:p>
        </p:txBody>
      </p:sp>
    </p:spTree>
    <p:extLst>
      <p:ext uri="{BB962C8B-B14F-4D97-AF65-F5344CB8AC3E}">
        <p14:creationId xmlns:p14="http://schemas.microsoft.com/office/powerpoint/2010/main" val="2636587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The first way</a:t>
            </a:r>
            <a:r>
              <a:rPr lang="en-US" altLang="zh-CN" dirty="0"/>
              <a:t>,</a:t>
            </a:r>
            <a:r>
              <a:rPr lang="zh-CN" altLang="en-US" dirty="0"/>
              <a:t> </a:t>
            </a:r>
            <a:r>
              <a:rPr lang="en-US" altLang="zh-CN" dirty="0"/>
              <a:t>parallel</a:t>
            </a:r>
            <a:r>
              <a:rPr lang="zh-CN" altLang="en-US" dirty="0"/>
              <a:t> </a:t>
            </a:r>
            <a:r>
              <a:rPr lang="en-US" altLang="zh-CN" dirty="0"/>
              <a:t>reasoning,</a:t>
            </a:r>
            <a:r>
              <a:rPr lang="en" altLang="zh-CN" dirty="0"/>
              <a:t> is to set up two separate </a:t>
            </a:r>
            <a:r>
              <a:rPr lang="en-US" altLang="zh-CN" dirty="0"/>
              <a:t>neural</a:t>
            </a:r>
            <a:r>
              <a:rPr lang="zh-CN" altLang="en-US" dirty="0"/>
              <a:t> </a:t>
            </a:r>
            <a:r>
              <a:rPr lang="en-US" altLang="zh-CN" dirty="0"/>
              <a:t>state</a:t>
            </a:r>
            <a:r>
              <a:rPr lang="zh-CN" altLang="en-US" dirty="0"/>
              <a:t> </a:t>
            </a:r>
            <a:r>
              <a:rPr lang="en-US" altLang="zh-CN" dirty="0"/>
              <a:t>machines</a:t>
            </a:r>
            <a:r>
              <a:rPr lang="en" altLang="zh-CN" dirty="0"/>
              <a:t> for both forward and backward reasoning, respectively. These two NSM networks are relatively isolated, and do not share any parameters. We only consider incorporating correspondence constraints on the intermediate entity distributions between them</a:t>
            </a:r>
            <a:r>
              <a:rPr lang="en-US" altLang="zh-CN" dirty="0"/>
              <a:t>.</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15</a:t>
            </a:fld>
            <a:endParaRPr lang="zh-CN" altLang="en-US"/>
          </a:p>
        </p:txBody>
      </p:sp>
    </p:spTree>
    <p:extLst>
      <p:ext uri="{BB962C8B-B14F-4D97-AF65-F5344CB8AC3E}">
        <p14:creationId xmlns:p14="http://schemas.microsoft.com/office/powerpoint/2010/main" val="237505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In the second way, we share the same instruction component and arrange the two reasoning processes in a cycled pipeline. Besides the correspondence constraints, the two processes receive the same instruction vectors. </a:t>
            </a:r>
            <a:r>
              <a:rPr kumimoji="1" lang="en-US" altLang="zh-CN" sz="1200" dirty="0">
                <a:latin typeface="Times New Roman" panose="02020603050405020304" pitchFamily="18" charset="0"/>
                <a:cs typeface="Times New Roman" panose="02020603050405020304" pitchFamily="18" charset="0"/>
              </a:rPr>
              <a:t>And</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backward</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reasoning</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process</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is</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initialized</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with</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distribution</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and</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entity</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representation</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from</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forward</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reasoning.</a:t>
            </a:r>
            <a:endParaRPr lang="en" altLang="zh-CN" dirty="0"/>
          </a:p>
          <a:p>
            <a:endParaRPr kumimoji="1" lang="en" altLang="zh-CN" dirty="0"/>
          </a:p>
          <a:p>
            <a:r>
              <a:rPr lang="en" altLang="zh-CN" dirty="0"/>
              <a:t>Comparing the two reasoning architectures, it can be seen that parallel reasoning has a more loose integration, while hybrid reasoning requires a deeper fusion between the information from both reasoning processes.</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16</a:t>
            </a:fld>
            <a:endParaRPr lang="zh-CN" altLang="en-US"/>
          </a:p>
        </p:txBody>
      </p:sp>
    </p:spTree>
    <p:extLst>
      <p:ext uri="{BB962C8B-B14F-4D97-AF65-F5344CB8AC3E}">
        <p14:creationId xmlns:p14="http://schemas.microsoft.com/office/powerpoint/2010/main" val="3859523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Then, I</a:t>
            </a:r>
            <a:r>
              <a:rPr lang="zh-CN" altLang="en-US" dirty="0"/>
              <a:t> </a:t>
            </a:r>
            <a:r>
              <a:rPr lang="en-US" altLang="zh-CN" dirty="0"/>
              <a:t>will</a:t>
            </a:r>
            <a:r>
              <a:rPr lang="zh-CN" altLang="en-US" dirty="0"/>
              <a:t> </a:t>
            </a:r>
            <a:r>
              <a:rPr lang="en-US" altLang="zh-CN" dirty="0"/>
              <a:t>show</a:t>
            </a:r>
            <a:r>
              <a:rPr lang="zh-CN" altLang="en-US" dirty="0"/>
              <a:t> </a:t>
            </a:r>
            <a:r>
              <a:rPr lang="en-US" altLang="zh-CN" dirty="0"/>
              <a:t>you</a:t>
            </a:r>
            <a:r>
              <a:rPr lang="zh-CN" altLang="en-US" dirty="0"/>
              <a:t> </a:t>
            </a:r>
            <a:r>
              <a:rPr lang="en-US" altLang="zh-CN" dirty="0"/>
              <a:t>how</a:t>
            </a:r>
            <a:r>
              <a:rPr lang="en" altLang="zh-CN" dirty="0"/>
              <a:t> to</a:t>
            </a:r>
            <a:r>
              <a:rPr lang="zh-CN" altLang="en-US" dirty="0"/>
              <a:t> </a:t>
            </a:r>
            <a:r>
              <a:rPr lang="en-US" altLang="zh-CN" dirty="0"/>
              <a:t>learn</a:t>
            </a:r>
            <a:r>
              <a:rPr lang="zh-CN" altLang="en-US" dirty="0"/>
              <a:t> </a:t>
            </a:r>
            <a:r>
              <a:rPr lang="en" altLang="zh-CN" dirty="0"/>
              <a:t>with our teacher-student framework.</a:t>
            </a:r>
          </a:p>
          <a:p>
            <a:r>
              <a:rPr lang="en" altLang="zh-CN" dirty="0"/>
              <a:t>To</a:t>
            </a:r>
            <a:r>
              <a:rPr lang="zh-CN" altLang="en-US" dirty="0"/>
              <a:t> </a:t>
            </a:r>
            <a:r>
              <a:rPr lang="en-US" altLang="zh-CN" dirty="0"/>
              <a:t>optimize</a:t>
            </a:r>
            <a:r>
              <a:rPr lang="zh-CN" altLang="en-US" dirty="0"/>
              <a:t> </a:t>
            </a:r>
            <a:r>
              <a:rPr lang="en-US" altLang="zh-CN" dirty="0"/>
              <a:t>the</a:t>
            </a:r>
            <a:r>
              <a:rPr lang="zh-CN" altLang="en-US" dirty="0"/>
              <a:t> </a:t>
            </a:r>
            <a:r>
              <a:rPr lang="en-US" altLang="zh-CN" dirty="0"/>
              <a:t>teacher</a:t>
            </a:r>
            <a:r>
              <a:rPr lang="zh-CN" altLang="en-US" dirty="0"/>
              <a:t> </a:t>
            </a:r>
            <a:r>
              <a:rPr lang="en-US" altLang="zh-CN" dirty="0"/>
              <a:t>network,</a:t>
            </a:r>
            <a:r>
              <a:rPr lang="zh-CN" altLang="en-US" dirty="0"/>
              <a:t> </a:t>
            </a:r>
            <a:r>
              <a:rPr lang="en-US" altLang="zh-CN" dirty="0"/>
              <a:t>we</a:t>
            </a:r>
            <a:r>
              <a:rPr lang="zh-CN" altLang="en-US" dirty="0"/>
              <a:t> </a:t>
            </a:r>
            <a:r>
              <a:rPr lang="en-US" altLang="zh-CN" dirty="0"/>
              <a:t>should</a:t>
            </a:r>
            <a:r>
              <a:rPr lang="zh-CN" altLang="en-US" dirty="0"/>
              <a:t> </a:t>
            </a:r>
            <a:r>
              <a:rPr lang="en-US" altLang="zh-CN" dirty="0"/>
              <a:t>consider</a:t>
            </a:r>
            <a:r>
              <a:rPr lang="zh-CN" altLang="en-US" dirty="0"/>
              <a:t> </a:t>
            </a:r>
            <a:r>
              <a:rPr lang="en-US" altLang="zh-CN" dirty="0"/>
              <a:t>both</a:t>
            </a:r>
            <a:r>
              <a:rPr lang="zh-CN" altLang="en-US" dirty="0"/>
              <a:t> </a:t>
            </a:r>
            <a:r>
              <a:rPr lang="en-US" altLang="zh-CN" dirty="0"/>
              <a:t>forward</a:t>
            </a:r>
            <a:r>
              <a:rPr lang="zh-CN" altLang="en-US" dirty="0"/>
              <a:t> </a:t>
            </a:r>
            <a:r>
              <a:rPr lang="en-US" altLang="zh-CN" dirty="0"/>
              <a:t>and</a:t>
            </a:r>
            <a:r>
              <a:rPr lang="zh-CN" altLang="en-US" dirty="0"/>
              <a:t> </a:t>
            </a:r>
            <a:r>
              <a:rPr lang="en-US" altLang="zh-CN" dirty="0"/>
              <a:t>backward</a:t>
            </a:r>
            <a:r>
              <a:rPr lang="zh-CN" altLang="en-US" dirty="0"/>
              <a:t> </a:t>
            </a:r>
            <a:r>
              <a:rPr lang="en-US" altLang="zh-CN" dirty="0"/>
              <a:t>reasoning</a:t>
            </a:r>
            <a:r>
              <a:rPr lang="zh-CN" altLang="en-US" dirty="0"/>
              <a:t> </a:t>
            </a:r>
            <a:r>
              <a:rPr lang="en-US" altLang="zh-CN" dirty="0"/>
              <a:t>target</a:t>
            </a:r>
            <a:r>
              <a:rPr lang="zh-CN" altLang="en-US" dirty="0"/>
              <a:t> </a:t>
            </a:r>
            <a:r>
              <a:rPr lang="en-US" altLang="zh-CN" dirty="0"/>
              <a:t>and</a:t>
            </a:r>
            <a:r>
              <a:rPr lang="zh-CN" altLang="en-US" dirty="0"/>
              <a:t> </a:t>
            </a:r>
            <a:r>
              <a:rPr lang="en-US" altLang="zh-CN" dirty="0"/>
              <a:t>incorporate</a:t>
            </a:r>
            <a:r>
              <a:rPr lang="zh-CN" altLang="en-US" dirty="0"/>
              <a:t> </a:t>
            </a:r>
            <a:r>
              <a:rPr lang="en-US" altLang="zh-CN" dirty="0"/>
              <a:t>correspondence</a:t>
            </a:r>
            <a:r>
              <a:rPr lang="zh-CN" altLang="en-US" dirty="0"/>
              <a:t> </a:t>
            </a:r>
            <a:r>
              <a:rPr lang="en-US" altLang="zh-CN" dirty="0"/>
              <a:t>constraints</a:t>
            </a:r>
            <a:r>
              <a:rPr lang="zh-CN" altLang="en-US" dirty="0"/>
              <a:t> </a:t>
            </a:r>
            <a:r>
              <a:rPr lang="en-US" altLang="zh-CN" dirty="0"/>
              <a:t>on</a:t>
            </a:r>
            <a:r>
              <a:rPr lang="zh-CN" altLang="en-US" dirty="0"/>
              <a:t> </a:t>
            </a:r>
            <a:r>
              <a:rPr lang="en-US" altLang="zh-CN" dirty="0"/>
              <a:t>intermediate</a:t>
            </a:r>
            <a:r>
              <a:rPr lang="zh-CN" altLang="en-US" dirty="0"/>
              <a:t> </a:t>
            </a:r>
            <a:r>
              <a:rPr lang="en-US" altLang="zh-CN" dirty="0"/>
              <a:t>steps.</a:t>
            </a:r>
            <a:endParaRPr lang="en" altLang="zh-CN" dirty="0"/>
          </a:p>
          <a:p>
            <a:r>
              <a:rPr lang="en" altLang="zh-CN" dirty="0"/>
              <a:t>The reasoning loss reflects the capacity of predicting the accurate entities, which can be decomposed into two directions</a:t>
            </a:r>
            <a:r>
              <a:rPr lang="en-US" altLang="zh-CN" dirty="0"/>
              <a:t>.</a:t>
            </a:r>
            <a:r>
              <a:rPr lang="zh-CN" altLang="en-US" dirty="0"/>
              <a:t> </a:t>
            </a:r>
            <a:r>
              <a:rPr lang="en-US" altLang="zh-CN" dirty="0"/>
              <a:t>And</a:t>
            </a:r>
            <a:r>
              <a:rPr lang="en" altLang="zh-CN" dirty="0"/>
              <a:t> p</a:t>
            </a:r>
            <a:r>
              <a:rPr lang="en-US" altLang="zh-CN" dirty="0"/>
              <a:t>_</a:t>
            </a:r>
            <a:r>
              <a:rPr lang="en-US" altLang="zh-CN" dirty="0" err="1"/>
              <a:t>f_n</a:t>
            </a:r>
            <a:r>
              <a:rPr lang="en" altLang="zh-CN" dirty="0"/>
              <a:t> denotes the final entity distribution for forward (backward) reasoning process, </a:t>
            </a:r>
            <a:r>
              <a:rPr lang="en-US" altLang="zh-CN" dirty="0" err="1"/>
              <a:t>p_f_star</a:t>
            </a:r>
            <a:r>
              <a:rPr lang="zh-CN" altLang="en-US" dirty="0"/>
              <a:t> </a:t>
            </a:r>
            <a:r>
              <a:rPr lang="en" altLang="zh-CN" dirty="0"/>
              <a:t>denotes the ground-truth entity distribution, and</a:t>
            </a:r>
            <a:r>
              <a:rPr lang="zh-CN" altLang="en-US" dirty="0"/>
              <a:t> </a:t>
            </a:r>
            <a:r>
              <a:rPr lang="en-US" altLang="zh-CN" dirty="0"/>
              <a:t>we</a:t>
            </a:r>
            <a:r>
              <a:rPr lang="zh-CN" altLang="en-US" dirty="0"/>
              <a:t> </a:t>
            </a:r>
            <a:r>
              <a:rPr lang="en-US" altLang="zh-CN" dirty="0"/>
              <a:t>measure</a:t>
            </a:r>
            <a:r>
              <a:rPr lang="zh-CN" altLang="en-US" dirty="0"/>
              <a:t> </a:t>
            </a:r>
            <a:r>
              <a:rPr lang="en-US" altLang="zh-CN" dirty="0"/>
              <a:t>the</a:t>
            </a:r>
            <a:r>
              <a:rPr lang="zh-CN" altLang="en-US" dirty="0"/>
              <a:t> </a:t>
            </a:r>
            <a:r>
              <a:rPr lang="en-US" altLang="zh-CN" dirty="0"/>
              <a:t>loss</a:t>
            </a:r>
            <a:r>
              <a:rPr lang="zh-CN" altLang="en-US" dirty="0"/>
              <a:t> </a:t>
            </a:r>
            <a:r>
              <a:rPr lang="en-US" altLang="zh-CN" dirty="0"/>
              <a:t>with</a:t>
            </a:r>
            <a:r>
              <a:rPr lang="zh-CN" altLang="en-US" dirty="0"/>
              <a:t> </a:t>
            </a:r>
            <a:r>
              <a:rPr lang="en-US" altLang="zh-CN" dirty="0"/>
              <a:t>KL</a:t>
            </a:r>
            <a:r>
              <a:rPr lang="en" altLang="zh-CN" dirty="0"/>
              <a:t> divergence</a:t>
            </a:r>
            <a:r>
              <a:rPr lang="en-US" altLang="zh-CN" dirty="0"/>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The correspondence loss reflects the consistency degree between intermediate entity distributions from the two reasoning processes. It can be computed by summing the loss at each intermediate </a:t>
            </a:r>
            <a:r>
              <a:rPr lang="en-US" altLang="zh-CN" dirty="0"/>
              <a:t>step.</a:t>
            </a:r>
            <a:r>
              <a:rPr lang="en" altLang="zh-CN" dirty="0"/>
              <a:t> </a:t>
            </a:r>
            <a:r>
              <a:rPr lang="en-US" altLang="zh-CN" dirty="0"/>
              <a:t>And</a:t>
            </a:r>
            <a:r>
              <a:rPr lang="zh-CN" altLang="en-US" dirty="0"/>
              <a:t> </a:t>
            </a:r>
            <a:r>
              <a:rPr lang="en-US" altLang="zh-CN" dirty="0"/>
              <a:t>we</a:t>
            </a:r>
            <a:r>
              <a:rPr lang="zh-CN" altLang="en-US" dirty="0"/>
              <a:t> </a:t>
            </a:r>
            <a:r>
              <a:rPr lang="en-US" altLang="zh-CN" dirty="0"/>
              <a:t>adopt</a:t>
            </a:r>
            <a:r>
              <a:rPr lang="zh-CN" altLang="en-US" dirty="0"/>
              <a:t> </a:t>
            </a:r>
            <a:r>
              <a:rPr lang="en" altLang="zh-CN" dirty="0"/>
              <a:t>the Jensen-Shannon divergence</a:t>
            </a:r>
            <a:r>
              <a:rPr lang="zh-CN" altLang="en-US" dirty="0"/>
              <a:t> </a:t>
            </a:r>
            <a:r>
              <a:rPr lang="en-US" altLang="zh-CN" dirty="0"/>
              <a:t>to</a:t>
            </a:r>
            <a:r>
              <a:rPr lang="zh-CN" altLang="en-US" dirty="0"/>
              <a:t> </a:t>
            </a:r>
            <a:r>
              <a:rPr lang="en-US" altLang="zh-CN" dirty="0"/>
              <a:t>measure</a:t>
            </a:r>
            <a:r>
              <a:rPr lang="zh-CN" altLang="en-US" dirty="0"/>
              <a:t> </a:t>
            </a:r>
            <a:r>
              <a:rPr lang="en-US" altLang="zh-CN" dirty="0"/>
              <a:t>it.</a:t>
            </a:r>
            <a:r>
              <a:rPr lang="zh-CN" altLang="en-US" dirty="0"/>
              <a:t> </a:t>
            </a:r>
            <a:r>
              <a:rPr lang="en-US" altLang="zh-CN" dirty="0"/>
              <a:t>And</a:t>
            </a:r>
            <a:r>
              <a:rPr lang="zh-CN" altLang="en-US" dirty="0"/>
              <a:t> </a:t>
            </a:r>
            <a:r>
              <a:rPr lang="en-US" altLang="zh-CN" dirty="0"/>
              <a:t>the</a:t>
            </a:r>
            <a:r>
              <a:rPr lang="zh-CN" altLang="en-US" dirty="0"/>
              <a:t> </a:t>
            </a:r>
            <a:r>
              <a:rPr lang="en-US" altLang="zh-CN" dirty="0"/>
              <a:t>entire</a:t>
            </a:r>
            <a:r>
              <a:rPr lang="zh-CN" altLang="en-US" dirty="0"/>
              <a:t> </a:t>
            </a:r>
            <a:r>
              <a:rPr lang="en-US" altLang="zh-CN" dirty="0"/>
              <a:t>loss</a:t>
            </a:r>
            <a:r>
              <a:rPr lang="zh-CN" altLang="en-US" dirty="0"/>
              <a:t> </a:t>
            </a:r>
            <a:r>
              <a:rPr lang="en-US" altLang="zh-CN" dirty="0"/>
              <a:t>combines</a:t>
            </a:r>
            <a:r>
              <a:rPr lang="zh-CN" altLang="en-US" dirty="0"/>
              <a:t> </a:t>
            </a:r>
            <a:r>
              <a:rPr lang="en-US" altLang="zh-CN" dirty="0"/>
              <a:t>the</a:t>
            </a:r>
            <a:r>
              <a:rPr lang="zh-CN" altLang="en-US" dirty="0"/>
              <a:t> </a:t>
            </a:r>
            <a:r>
              <a:rPr lang="en-US" altLang="zh-CN" dirty="0"/>
              <a:t>three</a:t>
            </a:r>
            <a:r>
              <a:rPr lang="zh-CN" altLang="en-US" dirty="0"/>
              <a:t> </a:t>
            </a:r>
            <a:r>
              <a:rPr lang="en-US" altLang="zh-CN" dirty="0"/>
              <a:t>term</a:t>
            </a:r>
            <a:r>
              <a:rPr lang="zh-CN" altLang="en-US" dirty="0"/>
              <a:t> </a:t>
            </a:r>
            <a:r>
              <a:rPr lang="en-US" altLang="zh-CN" dirty="0"/>
              <a:t>with</a:t>
            </a:r>
            <a:r>
              <a:rPr lang="zh-CN" altLang="en-US" dirty="0"/>
              <a:t> </a:t>
            </a:r>
            <a:r>
              <a:rPr lang="el-GR" altLang="zh-CN" dirty="0"/>
              <a:t>λ</a:t>
            </a:r>
            <a:r>
              <a:rPr lang="en" altLang="zh-CN" dirty="0"/>
              <a:t>b and </a:t>
            </a:r>
            <a:r>
              <a:rPr lang="el-GR" altLang="zh-CN" dirty="0"/>
              <a:t>λ</a:t>
            </a:r>
            <a:r>
              <a:rPr lang="en" altLang="zh-CN" dirty="0"/>
              <a:t>c </a:t>
            </a:r>
            <a:r>
              <a:rPr lang="en-US" altLang="zh-CN" dirty="0"/>
              <a:t>as</a:t>
            </a:r>
            <a:r>
              <a:rPr lang="zh-CN" altLang="en-US" dirty="0"/>
              <a:t> </a:t>
            </a:r>
            <a:r>
              <a:rPr lang="en-US" altLang="zh-CN" dirty="0"/>
              <a:t>hyper-parameters</a:t>
            </a:r>
            <a:r>
              <a:rPr lang="zh-CN" altLang="en-US" dirty="0"/>
              <a:t> </a:t>
            </a:r>
            <a:r>
              <a:rPr lang="en" altLang="zh-CN" dirty="0"/>
              <a:t>to control the weights of the </a:t>
            </a:r>
            <a:r>
              <a:rPr lang="en-US" altLang="zh-CN" dirty="0"/>
              <a:t>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en-US" altLang="zh-CN" dirty="0"/>
              <a:t>Finally,</a:t>
            </a:r>
            <a:r>
              <a:rPr kumimoji="1" lang="zh-CN" altLang="en-US" dirty="0"/>
              <a:t> </a:t>
            </a:r>
            <a:r>
              <a:rPr kumimoji="1" lang="en-US" altLang="zh-CN" dirty="0"/>
              <a:t>we</a:t>
            </a:r>
            <a:r>
              <a:rPr kumimoji="1" lang="zh-CN" altLang="en-US" dirty="0"/>
              <a:t> </a:t>
            </a:r>
            <a:r>
              <a:rPr lang="en" altLang="zh-CN" dirty="0"/>
              <a:t>take the average of the two distributions as the </a:t>
            </a:r>
            <a:r>
              <a:rPr lang="en-US" altLang="zh-CN" dirty="0"/>
              <a:t>intermediate</a:t>
            </a:r>
            <a:r>
              <a:rPr lang="zh-CN" altLang="en-US" dirty="0"/>
              <a:t> </a:t>
            </a:r>
            <a:r>
              <a:rPr lang="en" altLang="zh-CN" dirty="0"/>
              <a:t>supervision signal</a:t>
            </a:r>
            <a:r>
              <a:rPr lang="en-US" altLang="zh-CN" dirty="0"/>
              <a:t>s.</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17</a:t>
            </a:fld>
            <a:endParaRPr lang="zh-CN" altLang="en-US"/>
          </a:p>
        </p:txBody>
      </p:sp>
    </p:spTree>
    <p:extLst>
      <p:ext uri="{BB962C8B-B14F-4D97-AF65-F5344CB8AC3E}">
        <p14:creationId xmlns:p14="http://schemas.microsoft.com/office/powerpoint/2010/main" val="1737543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for the student network.</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Besides the reasoning loss, we also incorporate the loss between the predictions of the student network and the supervision signal of the teacher network. And </a:t>
            </a:r>
            <a:r>
              <a:rPr lang="en-US" altLang="zh-CN" sz="1200" kern="1200" dirty="0" err="1">
                <a:solidFill>
                  <a:schemeClr val="tx1"/>
                </a:solidFill>
                <a:effectLst/>
                <a:latin typeface="+mn-lt"/>
                <a:ea typeface="+mn-ea"/>
                <a:cs typeface="+mn-cs"/>
              </a:rPr>
              <a:t>p_t_k</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p_s_k</a:t>
            </a:r>
            <a:r>
              <a:rPr lang="en-US" altLang="zh-CN" sz="1200" kern="1200" dirty="0">
                <a:solidFill>
                  <a:schemeClr val="tx1"/>
                </a:solidFill>
                <a:effectLst/>
                <a:latin typeface="+mn-lt"/>
                <a:ea typeface="+mn-ea"/>
                <a:cs typeface="+mn-cs"/>
              </a:rPr>
              <a:t> denote the intermediate entity distributions at the k-</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step from the teacher network and student network, respectively, and </a:t>
            </a:r>
            <a:r>
              <a:rPr lang="zh-CN" altLang="zh-CN" sz="1200" kern="1200" dirty="0">
                <a:solidFill>
                  <a:schemeClr val="tx1"/>
                </a:solidFill>
                <a:effectLst/>
                <a:latin typeface="+mn-lt"/>
                <a:ea typeface="+mn-ea"/>
                <a:cs typeface="+mn-cs"/>
              </a:rPr>
              <a:t>λ </a:t>
            </a:r>
            <a:r>
              <a:rPr lang="en-US" altLang="zh-CN" sz="1200" kern="1200" dirty="0">
                <a:solidFill>
                  <a:schemeClr val="tx1"/>
                </a:solidFill>
                <a:effectLst/>
                <a:latin typeface="+mn-lt"/>
                <a:ea typeface="+mn-ea"/>
                <a:cs typeface="+mn-cs"/>
              </a:rPr>
              <a:t>is a hyperparameter to tune.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18</a:t>
            </a:fld>
            <a:endParaRPr lang="zh-CN" altLang="en-US"/>
          </a:p>
        </p:txBody>
      </p:sp>
    </p:spTree>
    <p:extLst>
      <p:ext uri="{BB962C8B-B14F-4D97-AF65-F5344CB8AC3E}">
        <p14:creationId xmlns:p14="http://schemas.microsoft.com/office/powerpoint/2010/main" val="194780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 let’s move to experiment part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19</a:t>
            </a:fld>
            <a:endParaRPr lang="zh-CN" altLang="en-US"/>
          </a:p>
        </p:txBody>
      </p:sp>
    </p:spTree>
    <p:extLst>
      <p:ext uri="{BB962C8B-B14F-4D97-AF65-F5344CB8AC3E}">
        <p14:creationId xmlns:p14="http://schemas.microsoft.com/office/powerpoint/2010/main" val="19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en-US" altLang="zh-CN" dirty="0"/>
              <a:t>First,</a:t>
            </a:r>
            <a:r>
              <a:rPr kumimoji="1" lang="zh-CN" altLang="en-US" dirty="0"/>
              <a:t> </a:t>
            </a:r>
            <a:r>
              <a:rPr kumimoji="1" lang="en-US" altLang="zh-CN" dirty="0"/>
              <a:t>let's</a:t>
            </a:r>
            <a:r>
              <a:rPr kumimoji="1" lang="zh-CN" altLang="en-US" dirty="0"/>
              <a:t> </a:t>
            </a:r>
            <a:r>
              <a:rPr kumimoji="1" lang="en-US" altLang="zh-CN" dirty="0"/>
              <a:t>look</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background</a:t>
            </a:r>
            <a:r>
              <a:rPr kumimoji="1" lang="zh-CN" altLang="en-US" dirty="0"/>
              <a:t> </a:t>
            </a:r>
            <a:r>
              <a:rPr kumimoji="1" lang="en-US" altLang="zh-CN" dirty="0"/>
              <a:t>and</a:t>
            </a:r>
            <a:r>
              <a:rPr kumimoji="1" lang="zh-CN" altLang="en-US" dirty="0"/>
              <a:t> </a:t>
            </a:r>
            <a:r>
              <a:rPr kumimoji="1" lang="en-US" altLang="zh-CN" dirty="0"/>
              <a:t>motivation</a:t>
            </a:r>
            <a:r>
              <a:rPr kumimoji="1" lang="zh-CN" altLang="en-US" dirty="0"/>
              <a:t> </a:t>
            </a:r>
            <a:r>
              <a:rPr kumimoji="1" lang="en-US" altLang="zh-CN" dirty="0"/>
              <a:t>of</a:t>
            </a:r>
            <a:r>
              <a:rPr kumimoji="1" lang="zh-CN" altLang="en-US" dirty="0"/>
              <a:t> </a:t>
            </a:r>
            <a:r>
              <a:rPr kumimoji="1" lang="en-US" altLang="zh-CN" dirty="0"/>
              <a:t>this</a:t>
            </a:r>
            <a:r>
              <a:rPr kumimoji="1" lang="zh-CN" altLang="en-US" dirty="0"/>
              <a:t> </a:t>
            </a:r>
            <a:r>
              <a:rPr kumimoji="1" lang="en-US" altLang="zh-CN" dirty="0"/>
              <a:t>paper.</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a:t>
            </a:fld>
            <a:endParaRPr lang="zh-CN" altLang="en-US"/>
          </a:p>
        </p:txBody>
      </p:sp>
    </p:spTree>
    <p:extLst>
      <p:ext uri="{BB962C8B-B14F-4D97-AF65-F5344CB8AC3E}">
        <p14:creationId xmlns:p14="http://schemas.microsoft.com/office/powerpoint/2010/main" val="9074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Following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prior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work,</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we use the topic entities labeled in original datasets and adopt PageRank-Nibble algorithm (PRN)  to find KB entities close to them</a:t>
            </a:r>
            <a:r>
              <a:rPr lang="en-US" altLang="zh-CN" dirty="0">
                <a:latin typeface="Times New Roman" panose="02020603050405020304" pitchFamily="18" charset="0"/>
                <a:cs typeface="Times New Roman" panose="02020603050405020304" pitchFamily="18" charset="0"/>
              </a:rPr>
              <a:t>.</a:t>
            </a:r>
          </a:p>
          <a:p>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cover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three large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datasets : </a:t>
            </a:r>
            <a:r>
              <a:rPr lang="en-US" altLang="zh-CN" sz="1200" kern="1200" dirty="0" err="1">
                <a:solidFill>
                  <a:schemeClr val="tx1"/>
                </a:solidFill>
                <a:effectLst/>
                <a:latin typeface="+mn-lt"/>
                <a:ea typeface="+mn-ea"/>
                <a:cs typeface="+mn-cs"/>
              </a:rPr>
              <a:t>MetaQA</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 altLang="zh-CN" dirty="0" err="1"/>
              <a:t>WebQuestionsS</a:t>
            </a:r>
            <a:r>
              <a:rPr lang="en-US" altLang="zh-CN" dirty="0"/>
              <a:t>P</a:t>
            </a:r>
            <a:r>
              <a:rPr lang="zh-CN" altLang="en-US" dirty="0"/>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 altLang="zh-CN" dirty="0"/>
              <a:t>Complex </a:t>
            </a:r>
            <a:r>
              <a:rPr lang="en" altLang="zh-CN" dirty="0" err="1"/>
              <a:t>WebQuestions</a:t>
            </a:r>
            <a:r>
              <a:rPr lang="en-US" altLang="zh-CN" dirty="0"/>
              <a:t>.</a:t>
            </a:r>
            <a:r>
              <a:rPr lang="zh-CN" altLang="en-US" dirty="0"/>
              <a:t> </a:t>
            </a:r>
            <a:endParaRPr lang="en-US" altLang="zh-CN" sz="1200" kern="1200" dirty="0">
              <a:solidFill>
                <a:schemeClr val="tx1"/>
              </a:solidFill>
              <a:effectLst/>
              <a:latin typeface="+mn-lt"/>
              <a:ea typeface="+mn-ea"/>
              <a:cs typeface="+mn-cs"/>
            </a:endParaRPr>
          </a:p>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more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details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about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the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datasets,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please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refer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to</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our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paper.</a:t>
            </a:r>
          </a:p>
          <a:p>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20</a:t>
            </a:fld>
            <a:endParaRPr lang="zh-CN" altLang="en-US"/>
          </a:p>
        </p:txBody>
      </p:sp>
    </p:spTree>
    <p:extLst>
      <p:ext uri="{BB962C8B-B14F-4D97-AF65-F5344CB8AC3E}">
        <p14:creationId xmlns:p14="http://schemas.microsoft.com/office/powerpoint/2010/main" val="379600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Following</a:t>
            </a:r>
            <a:r>
              <a:rPr lang="zh-CN" altLang="en-US" dirty="0"/>
              <a:t> </a:t>
            </a:r>
            <a:r>
              <a:rPr lang="en-US" altLang="zh-CN" dirty="0"/>
              <a:t>prior</a:t>
            </a:r>
            <a:r>
              <a:rPr lang="zh-CN" altLang="en-US" dirty="0"/>
              <a:t> </a:t>
            </a:r>
            <a:r>
              <a:rPr lang="en-US" altLang="zh-CN" dirty="0"/>
              <a:t>work,</a:t>
            </a:r>
            <a:r>
              <a:rPr lang="zh-CN" altLang="en-US" dirty="0"/>
              <a:t> </a:t>
            </a:r>
            <a:r>
              <a:rPr lang="en-US" altLang="zh-CN" dirty="0"/>
              <a:t>w</a:t>
            </a:r>
            <a:r>
              <a:rPr lang="en" altLang="zh-CN" dirty="0"/>
              <a:t>e cast the multi-hop KBQA task as a ranking task for evaluation.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For each test question in a dataset, a list of answers are returned by a model according to their predictive probabilities. We adopt two evaluation metrics widely used in previous works, namely Hits@1 and F1. Specifically, Hits@1 refers to whether the top prediction is correct. </a:t>
            </a:r>
            <a:endParaRPr lang="en" altLang="zh-CN"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21</a:t>
            </a:fld>
            <a:endParaRPr lang="zh-CN" altLang="en-US"/>
          </a:p>
        </p:txBody>
      </p:sp>
    </p:spTree>
    <p:extLst>
      <p:ext uri="{BB962C8B-B14F-4D97-AF65-F5344CB8AC3E}">
        <p14:creationId xmlns:p14="http://schemas.microsoft.com/office/powerpoint/2010/main" val="3024776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Our baselines have a comprehensive coverage of the related models.</a:t>
            </a:r>
          </a:p>
          <a:p>
            <a:r>
              <a:rPr lang="en" altLang="zh-CN" dirty="0"/>
              <a:t>To summarize, we categorize the baselines into several groups</a:t>
            </a:r>
            <a:r>
              <a:rPr lang="en-US" altLang="zh-CN" dirty="0"/>
              <a:t>,</a:t>
            </a:r>
            <a:r>
              <a:rPr lang="zh-CN" altLang="en-US" dirty="0"/>
              <a:t> </a:t>
            </a:r>
            <a:r>
              <a:rPr lang="en-US" altLang="zh-CN" dirty="0"/>
              <a:t>as</a:t>
            </a:r>
            <a:r>
              <a:rPr lang="en" altLang="zh-CN" dirty="0"/>
              <a:t> shown in </a:t>
            </a:r>
            <a:r>
              <a:rPr lang="en-US" altLang="zh-CN" dirty="0"/>
              <a:t>this</a:t>
            </a:r>
            <a:r>
              <a:rPr lang="zh-CN" altLang="en-US" dirty="0"/>
              <a:t> </a:t>
            </a:r>
            <a:r>
              <a:rPr lang="en-US" altLang="zh-CN" dirty="0"/>
              <a:t>slide</a:t>
            </a:r>
            <a:r>
              <a:rPr lang="en" altLang="zh-CN" dirty="0"/>
              <a:t>, according to the technical approaches.</a:t>
            </a:r>
          </a:p>
          <a:p>
            <a:r>
              <a:rPr lang="en-US" altLang="zh-CN" dirty="0"/>
              <a:t>We</a:t>
            </a:r>
            <a:r>
              <a:rPr lang="zh-CN" altLang="en-US" dirty="0"/>
              <a:t> </a:t>
            </a:r>
            <a:r>
              <a:rPr lang="en-US" altLang="zh-CN" dirty="0"/>
              <a:t>also</a:t>
            </a:r>
            <a:r>
              <a:rPr lang="zh-CN" altLang="en-US" dirty="0"/>
              <a:t> </a:t>
            </a:r>
            <a:r>
              <a:rPr lang="en-US" altLang="zh-CN" dirty="0"/>
              <a:t>include</a:t>
            </a:r>
            <a:r>
              <a:rPr lang="en" altLang="zh-CN" dirty="0"/>
              <a:t> three variants of our model, which (1) do not use the teacher network, (2) use the teacher network with parallel reasoning, and (3) use the teacher network with hybrid reasoning, respectively.</a:t>
            </a:r>
          </a:p>
          <a:p>
            <a:r>
              <a:rPr lang="en" altLang="zh-CN" dirty="0"/>
              <a:t>For</a:t>
            </a:r>
            <a:r>
              <a:rPr lang="zh-CN" altLang="en-US" dirty="0"/>
              <a:t> </a:t>
            </a:r>
            <a:r>
              <a:rPr lang="en-US" altLang="zh-CN" dirty="0"/>
              <a:t>more</a:t>
            </a:r>
            <a:r>
              <a:rPr lang="zh-CN" altLang="en-US" dirty="0"/>
              <a:t> </a:t>
            </a:r>
            <a:r>
              <a:rPr lang="en-US" altLang="zh-CN" dirty="0"/>
              <a:t>details,</a:t>
            </a:r>
            <a:r>
              <a:rPr lang="zh-CN" altLang="en-US" dirty="0"/>
              <a:t> </a:t>
            </a:r>
            <a:r>
              <a:rPr lang="en-US" altLang="zh-CN" dirty="0"/>
              <a:t>you</a:t>
            </a:r>
            <a:r>
              <a:rPr lang="zh-CN" altLang="en-US" dirty="0"/>
              <a:t> </a:t>
            </a:r>
            <a:r>
              <a:rPr lang="en-US" altLang="zh-CN" dirty="0"/>
              <a:t>can</a:t>
            </a:r>
            <a:r>
              <a:rPr lang="zh-CN" altLang="en-US" dirty="0"/>
              <a:t> </a:t>
            </a:r>
            <a:r>
              <a:rPr lang="en-US" altLang="zh-CN" dirty="0"/>
              <a:t>refer</a:t>
            </a:r>
            <a:r>
              <a:rPr lang="zh-CN" altLang="en-US" dirty="0"/>
              <a:t> </a:t>
            </a:r>
            <a:r>
              <a:rPr lang="en-US" altLang="zh-CN" dirty="0"/>
              <a:t>to</a:t>
            </a:r>
            <a:r>
              <a:rPr lang="zh-CN" altLang="en-US" dirty="0"/>
              <a:t> </a:t>
            </a:r>
            <a:r>
              <a:rPr lang="en-US" altLang="zh-CN" dirty="0"/>
              <a:t>our</a:t>
            </a:r>
            <a:r>
              <a:rPr lang="zh-CN" altLang="en-US" dirty="0"/>
              <a:t> </a:t>
            </a:r>
            <a:r>
              <a:rPr lang="en-US" altLang="zh-CN" dirty="0"/>
              <a:t>paper.</a:t>
            </a:r>
            <a:r>
              <a:rPr lang="zh-CN" altLang="en-US" dirty="0"/>
              <a:t> </a:t>
            </a:r>
            <a:endParaRPr lang="en"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22</a:t>
            </a:fld>
            <a:endParaRPr lang="zh-CN" altLang="en-US"/>
          </a:p>
        </p:txBody>
      </p:sp>
    </p:spTree>
    <p:extLst>
      <p:ext uri="{BB962C8B-B14F-4D97-AF65-F5344CB8AC3E}">
        <p14:creationId xmlns:p14="http://schemas.microsoft.com/office/powerpoint/2010/main" val="2670489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results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datasets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shown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table</a:t>
            </a:r>
            <a:endParaRPr lang="en" altLang="zh-CN" dirty="0"/>
          </a:p>
          <a:p>
            <a:r>
              <a:rPr lang="en" altLang="zh-CN" dirty="0"/>
              <a:t>Overall, </a:t>
            </a:r>
            <a:r>
              <a:rPr lang="en" altLang="zh-CN" dirty="0" err="1"/>
              <a:t>EmbedKGQA</a:t>
            </a:r>
            <a:r>
              <a:rPr lang="en" altLang="zh-CN" dirty="0"/>
              <a:t> and </a:t>
            </a:r>
            <a:r>
              <a:rPr lang="en" altLang="zh-CN" dirty="0" err="1"/>
              <a:t>PullNet</a:t>
            </a:r>
            <a:r>
              <a:rPr lang="en" altLang="zh-CN" dirty="0"/>
              <a:t> are better than the other baselines.</a:t>
            </a:r>
          </a:p>
          <a:p>
            <a:r>
              <a:rPr lang="en" altLang="zh-CN" dirty="0"/>
              <a:t>Our base model (the single student network) </a:t>
            </a:r>
            <a:r>
              <a:rPr lang="en-US" altLang="zh-CN" dirty="0"/>
              <a:t>neural</a:t>
            </a:r>
            <a:r>
              <a:rPr lang="zh-CN" altLang="en-US" dirty="0"/>
              <a:t> </a:t>
            </a:r>
            <a:r>
              <a:rPr lang="en-US" altLang="zh-CN" dirty="0"/>
              <a:t>state</a:t>
            </a:r>
            <a:r>
              <a:rPr lang="zh-CN" altLang="en-US" dirty="0"/>
              <a:t> </a:t>
            </a:r>
            <a:r>
              <a:rPr lang="en-US" altLang="zh-CN" dirty="0"/>
              <a:t>machine</a:t>
            </a:r>
            <a:r>
              <a:rPr lang="en" altLang="zh-CN" dirty="0"/>
              <a:t> performs better than the competitive baselines in most cases.</a:t>
            </a:r>
          </a:p>
          <a:p>
            <a:r>
              <a:rPr kumimoji="1" lang="en-US" altLang="zh-CN" dirty="0"/>
              <a:t>Comparing</a:t>
            </a:r>
            <a:r>
              <a:rPr kumimoji="1" lang="zh-CN" altLang="en-US" dirty="0"/>
              <a:t> </a:t>
            </a:r>
            <a:r>
              <a:rPr kumimoji="1" lang="en-US" altLang="zh-CN" dirty="0"/>
              <a:t>hybrid</a:t>
            </a:r>
            <a:r>
              <a:rPr kumimoji="1" lang="zh-CN" altLang="en-US" dirty="0"/>
              <a:t> </a:t>
            </a:r>
            <a:r>
              <a:rPr kumimoji="1" lang="en-US" altLang="zh-CN" dirty="0"/>
              <a:t>reasoning</a:t>
            </a:r>
            <a:r>
              <a:rPr kumimoji="1" lang="zh-CN" altLang="en-US" dirty="0"/>
              <a:t> </a:t>
            </a:r>
            <a:r>
              <a:rPr kumimoji="1" lang="en-US" altLang="zh-CN" dirty="0"/>
              <a:t>with</a:t>
            </a:r>
            <a:r>
              <a:rPr kumimoji="1" lang="zh-CN" altLang="en-US" dirty="0"/>
              <a:t> </a:t>
            </a:r>
            <a:r>
              <a:rPr kumimoji="1" lang="en-US" altLang="zh-CN" dirty="0"/>
              <a:t>parallel</a:t>
            </a:r>
            <a:r>
              <a:rPr kumimoji="1" lang="zh-CN" altLang="en-US" dirty="0"/>
              <a:t> </a:t>
            </a:r>
            <a:r>
              <a:rPr kumimoji="1" lang="en-US" altLang="zh-CN" dirty="0"/>
              <a:t>reasoning,</a:t>
            </a:r>
            <a:r>
              <a:rPr kumimoji="1" lang="zh-CN" altLang="en-US" dirty="0"/>
              <a:t> </a:t>
            </a:r>
            <a:r>
              <a:rPr kumimoji="1" lang="en-US" altLang="zh-CN" dirty="0"/>
              <a:t>we</a:t>
            </a:r>
            <a:r>
              <a:rPr kumimoji="1" lang="zh-CN" altLang="en-US" dirty="0"/>
              <a:t> </a:t>
            </a:r>
            <a:r>
              <a:rPr kumimoji="1" lang="en-US" altLang="zh-CN" dirty="0"/>
              <a:t>find</a:t>
            </a:r>
            <a:r>
              <a:rPr kumimoji="1" lang="zh-CN" altLang="en-US" dirty="0"/>
              <a:t> </a:t>
            </a:r>
            <a:r>
              <a:rPr kumimoji="1" lang="en-US" altLang="zh-CN" dirty="0"/>
              <a:t>their</a:t>
            </a:r>
            <a:r>
              <a:rPr kumimoji="1" lang="zh-CN" altLang="en-US" dirty="0"/>
              <a:t> </a:t>
            </a:r>
            <a:r>
              <a:rPr kumimoji="1" lang="en-US" altLang="zh-CN" dirty="0"/>
              <a:t>results</a:t>
            </a:r>
            <a:r>
              <a:rPr kumimoji="1" lang="zh-CN" altLang="en-US" dirty="0"/>
              <a:t> </a:t>
            </a:r>
            <a:r>
              <a:rPr kumimoji="1" lang="en-US" altLang="zh-CN" dirty="0"/>
              <a:t>are</a:t>
            </a:r>
            <a:r>
              <a:rPr kumimoji="1" lang="zh-CN" altLang="en-US" dirty="0"/>
              <a:t> </a:t>
            </a:r>
            <a:r>
              <a:rPr kumimoji="1" lang="en-US" altLang="zh-CN" dirty="0"/>
              <a:t>similar.</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23</a:t>
            </a:fld>
            <a:endParaRPr lang="zh-CN" altLang="en-US"/>
          </a:p>
        </p:txBody>
      </p:sp>
    </p:spTree>
    <p:extLst>
      <p:ext uri="{BB962C8B-B14F-4D97-AF65-F5344CB8AC3E}">
        <p14:creationId xmlns:p14="http://schemas.microsoft.com/office/powerpoint/2010/main" val="232456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dirty="0"/>
              <a:t>Previous experiments have indicated that the major improvement is from the contribution of the teacher network. Here, we compare the effect of different implementations of the teacher network. The compared variants </a:t>
            </a:r>
            <a:r>
              <a:rPr lang="en-US" altLang="zh-CN" dirty="0"/>
              <a:t>are</a:t>
            </a:r>
            <a:r>
              <a:rPr lang="zh-CN" altLang="en-US" dirty="0"/>
              <a:t> </a:t>
            </a:r>
            <a:r>
              <a:rPr lang="en-US" altLang="zh-CN" dirty="0"/>
              <a:t>listed</a:t>
            </a:r>
            <a:r>
              <a:rPr lang="zh-CN" altLang="en-US" dirty="0"/>
              <a:t> </a:t>
            </a:r>
            <a:r>
              <a:rPr lang="en-US" altLang="zh-CN" dirty="0"/>
              <a:t>here.</a:t>
            </a:r>
          </a:p>
          <a:p>
            <a:endParaRPr lang="en-US" altLang="zh-CN" dirty="0"/>
          </a:p>
          <a:p>
            <a:r>
              <a:rPr lang="en-US" altLang="zh-CN" dirty="0"/>
              <a:t>As</a:t>
            </a:r>
            <a:r>
              <a:rPr lang="zh-CN" altLang="en-US" dirty="0"/>
              <a:t> </a:t>
            </a:r>
            <a:r>
              <a:rPr lang="en-US" altLang="zh-CN" dirty="0"/>
              <a:t>shown</a:t>
            </a:r>
            <a:r>
              <a:rPr lang="zh-CN" altLang="en-US" dirty="0"/>
              <a:t> </a:t>
            </a:r>
            <a:r>
              <a:rPr lang="en-US" altLang="zh-CN" dirty="0"/>
              <a:t>in</a:t>
            </a:r>
            <a:r>
              <a:rPr lang="zh-CN" altLang="en-US" dirty="0"/>
              <a:t> </a:t>
            </a:r>
            <a:r>
              <a:rPr lang="en-US" altLang="zh-CN" dirty="0"/>
              <a:t>table</a:t>
            </a:r>
            <a:r>
              <a:rPr lang="en" altLang="zh-CN" dirty="0"/>
              <a:t>, </a:t>
            </a:r>
            <a:r>
              <a:rPr lang="en-US" altLang="zh-CN" dirty="0"/>
              <a:t>the</a:t>
            </a:r>
            <a:r>
              <a:rPr lang="zh-CN" altLang="en-US" dirty="0"/>
              <a:t> </a:t>
            </a:r>
            <a:r>
              <a:rPr lang="en" altLang="zh-CN" dirty="0"/>
              <a:t>unidirectional reasoning is consistently worse than bidirectional reasoning: </a:t>
            </a:r>
            <a:r>
              <a:rPr lang="en-US" altLang="zh-CN" dirty="0"/>
              <a:t>look,</a:t>
            </a:r>
            <a:r>
              <a:rPr lang="zh-CN" altLang="en-US" dirty="0"/>
              <a:t> </a:t>
            </a:r>
            <a:r>
              <a:rPr lang="en" altLang="zh-CN" dirty="0"/>
              <a:t>the variants of NSM</a:t>
            </a:r>
            <a:r>
              <a:rPr lang="zh-CN" altLang="en-US" dirty="0"/>
              <a:t> </a:t>
            </a:r>
            <a:r>
              <a:rPr lang="en-US" altLang="zh-CN" dirty="0"/>
              <a:t>plus</a:t>
            </a:r>
            <a:r>
              <a:rPr lang="zh-CN" altLang="en-US" dirty="0"/>
              <a:t> </a:t>
            </a:r>
            <a:r>
              <a:rPr lang="en" altLang="zh-CN" dirty="0"/>
              <a:t>f and NSM</a:t>
            </a:r>
            <a:r>
              <a:rPr lang="zh-CN" altLang="en-US" dirty="0"/>
              <a:t> </a:t>
            </a:r>
            <a:r>
              <a:rPr lang="en-US" altLang="zh-CN" dirty="0"/>
              <a:t>plus</a:t>
            </a:r>
            <a:r>
              <a:rPr lang="zh-CN" altLang="en-US" dirty="0"/>
              <a:t> </a:t>
            </a:r>
            <a:r>
              <a:rPr lang="en" altLang="zh-CN" dirty="0"/>
              <a:t>b have a lower performance than the other variants. </a:t>
            </a:r>
          </a:p>
          <a:p>
            <a:r>
              <a:rPr lang="en" altLang="zh-CN" dirty="0"/>
              <a:t>Such an observation verifies our assumption that bidirectional reasoning can improve the learning of intermediate supervision signals. </a:t>
            </a:r>
          </a:p>
          <a:p>
            <a:r>
              <a:rPr lang="en" altLang="zh-CN" dirty="0"/>
              <a:t>Besides, by removing the correspondence loss from the teacher network, the performance substantially drops, which indicates that forward and backward reasoning can mutually enhance each other.</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24</a:t>
            </a:fld>
            <a:endParaRPr lang="zh-CN" altLang="en-US"/>
          </a:p>
        </p:txBody>
      </p:sp>
    </p:spTree>
    <p:extLst>
      <p:ext uri="{BB962C8B-B14F-4D97-AF65-F5344CB8AC3E}">
        <p14:creationId xmlns:p14="http://schemas.microsoft.com/office/powerpoint/2010/main" val="4274577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
            </a:r>
            <a:r>
              <a:rPr lang="en" altLang="zh-CN" dirty="0"/>
              <a:t>e have found that the improvement of our approach over the basic model is very small on the </a:t>
            </a:r>
            <a:r>
              <a:rPr lang="en" altLang="zh-CN" dirty="0" err="1"/>
              <a:t>MetaQA</a:t>
            </a:r>
            <a:r>
              <a:rPr lang="en" altLang="zh-CN" dirty="0"/>
              <a:t> datasets. We suspect that </a:t>
            </a:r>
            <a:r>
              <a:rPr lang="en-US" altLang="zh-CN" dirty="0"/>
              <a:t>it</a:t>
            </a:r>
            <a:r>
              <a:rPr lang="en" altLang="zh-CN" dirty="0"/>
              <a:t> is because the amount of training data for </a:t>
            </a:r>
            <a:r>
              <a:rPr lang="en" altLang="zh-CN" dirty="0" err="1"/>
              <a:t>MetaQA</a:t>
            </a:r>
            <a:r>
              <a:rPr lang="en" altLang="zh-CN" dirty="0"/>
              <a:t> is more than sufficient: </a:t>
            </a:r>
            <a:r>
              <a:rPr lang="en-US" altLang="zh-CN" dirty="0"/>
              <a:t>they</a:t>
            </a:r>
            <a:r>
              <a:rPr lang="zh-CN" altLang="en-US" dirty="0"/>
              <a:t> </a:t>
            </a:r>
            <a:r>
              <a:rPr lang="en-US" altLang="zh-CN" dirty="0"/>
              <a:t>have</a:t>
            </a:r>
            <a:r>
              <a:rPr lang="zh-CN" altLang="en-US" dirty="0"/>
              <a:t> </a:t>
            </a:r>
            <a:r>
              <a:rPr lang="en-US" altLang="zh-CN" dirty="0"/>
              <a:t>around</a:t>
            </a:r>
            <a:r>
              <a:rPr lang="zh-CN" altLang="en-US" dirty="0"/>
              <a:t> </a:t>
            </a:r>
            <a:r>
              <a:rPr lang="en-US" altLang="zh-CN" dirty="0"/>
              <a:t>one</a:t>
            </a:r>
            <a:r>
              <a:rPr lang="zh-CN" altLang="en-US" dirty="0"/>
              <a:t> </a:t>
            </a:r>
            <a:r>
              <a:rPr lang="en-US" altLang="zh-CN" dirty="0"/>
              <a:t>hundred</a:t>
            </a:r>
            <a:r>
              <a:rPr lang="zh-CN" altLang="en-US" dirty="0"/>
              <a:t> </a:t>
            </a:r>
            <a:r>
              <a:rPr lang="en-US" altLang="zh-CN" dirty="0"/>
              <a:t>thousand</a:t>
            </a:r>
            <a:r>
              <a:rPr lang="en" altLang="zh-CN" dirty="0"/>
              <a:t> training cases for no more than 300 templates in each dataset. To examine this, we randomly sample a single training case for every</a:t>
            </a:r>
            <a:r>
              <a:rPr lang="zh-CN" altLang="en-US" dirty="0"/>
              <a:t> </a:t>
            </a:r>
            <a:r>
              <a:rPr lang="en" altLang="zh-CN" dirty="0"/>
              <a:t>question template from the original training set, which forms a one</a:t>
            </a:r>
            <a:r>
              <a:rPr lang="en-US" altLang="zh-CN" dirty="0"/>
              <a:t>-</a:t>
            </a:r>
            <a:r>
              <a:rPr lang="en" altLang="zh-CN" dirty="0"/>
              <a:t>shot training dataset.</a:t>
            </a:r>
            <a:r>
              <a:rPr lang="zh-CN" altLang="en-US" dirty="0"/>
              <a:t> </a:t>
            </a:r>
            <a:endParaRPr lang="en-US" altLang="zh-CN" dirty="0"/>
          </a:p>
          <a:p>
            <a:r>
              <a:rPr lang="en" altLang="zh-CN" dirty="0"/>
              <a:t>We evaluate the performance of our approach trained with this new training dataset. The results are shown in </a:t>
            </a:r>
            <a:r>
              <a:rPr lang="en-US" altLang="zh-CN" dirty="0"/>
              <a:t>above</a:t>
            </a:r>
            <a:r>
              <a:rPr lang="zh-CN" altLang="en-US" dirty="0"/>
              <a:t> </a:t>
            </a:r>
            <a:r>
              <a:rPr lang="en-US" altLang="zh-CN" dirty="0"/>
              <a:t>table</a:t>
            </a:r>
            <a:r>
              <a:rPr lang="en" altLang="zh-CN" dirty="0"/>
              <a:t>. As we can see, our approach still works very well, and the improvement over the basic NSM becomes more substantial.</a:t>
            </a:r>
          </a:p>
          <a:p>
            <a:r>
              <a:rPr kumimoji="1" lang="en-US" altLang="zh-CN" dirty="0"/>
              <a:t>This</a:t>
            </a:r>
            <a:r>
              <a:rPr kumimoji="1" lang="zh-CN" altLang="en-US" dirty="0"/>
              <a:t> </a:t>
            </a:r>
            <a:r>
              <a:rPr kumimoji="1" lang="en-US" altLang="zh-CN" dirty="0"/>
              <a:t>also</a:t>
            </a:r>
            <a:r>
              <a:rPr kumimoji="1" lang="zh-CN" altLang="en-US" dirty="0"/>
              <a:t> </a:t>
            </a:r>
            <a:r>
              <a:rPr kumimoji="1" lang="en" altLang="zh-CN" dirty="0"/>
              <a:t>indicates</a:t>
            </a:r>
            <a:r>
              <a:rPr kumimoji="1" lang="zh-CN" altLang="en-US" dirty="0"/>
              <a:t> </a:t>
            </a:r>
            <a:r>
              <a:rPr kumimoji="1" lang="en-US" altLang="zh-CN" dirty="0"/>
              <a:t>that</a:t>
            </a:r>
            <a:r>
              <a:rPr kumimoji="1" lang="zh-CN" altLang="en-US" dirty="0"/>
              <a:t> </a:t>
            </a:r>
            <a:r>
              <a:rPr kumimoji="1" lang="en-US" altLang="zh-CN" dirty="0"/>
              <a:t>our</a:t>
            </a:r>
            <a:r>
              <a:rPr kumimoji="1" lang="zh-CN" altLang="en-US" dirty="0"/>
              <a:t> </a:t>
            </a:r>
            <a:r>
              <a:rPr kumimoji="1" lang="en-US" altLang="zh-CN" dirty="0"/>
              <a:t>approach</a:t>
            </a:r>
            <a:r>
              <a:rPr kumimoji="1" lang="zh-CN" altLang="en-US" dirty="0"/>
              <a:t> </a:t>
            </a:r>
            <a:r>
              <a:rPr kumimoji="1" lang="en-US" altLang="zh-CN" dirty="0"/>
              <a:t>can</a:t>
            </a:r>
            <a:r>
              <a:rPr kumimoji="1" lang="zh-CN" altLang="en-US" dirty="0"/>
              <a:t> </a:t>
            </a:r>
            <a:r>
              <a:rPr kumimoji="1" lang="en-US" altLang="zh-CN" dirty="0"/>
              <a:t>still</a:t>
            </a:r>
            <a:r>
              <a:rPr kumimoji="1" lang="zh-CN" altLang="en-US" dirty="0"/>
              <a:t> </a:t>
            </a:r>
            <a:r>
              <a:rPr kumimoji="1" lang="en-US" altLang="zh-CN" dirty="0"/>
              <a:t>work</a:t>
            </a:r>
            <a:r>
              <a:rPr kumimoji="1" lang="zh-CN" altLang="en-US" dirty="0"/>
              <a:t> </a:t>
            </a:r>
            <a:r>
              <a:rPr kumimoji="1" lang="en-US" altLang="zh-CN" dirty="0"/>
              <a:t>well</a:t>
            </a:r>
            <a:r>
              <a:rPr kumimoji="1" lang="zh-CN" altLang="en-US" dirty="0"/>
              <a:t> </a:t>
            </a:r>
            <a:r>
              <a:rPr kumimoji="1" lang="en-US" altLang="zh-CN" dirty="0"/>
              <a:t>when</a:t>
            </a:r>
            <a:r>
              <a:rPr kumimoji="1" lang="zh-CN" altLang="en-US" dirty="0"/>
              <a:t> </a:t>
            </a:r>
            <a:r>
              <a:rPr kumimoji="1" lang="en-US" altLang="zh-CN" dirty="0"/>
              <a:t>the</a:t>
            </a:r>
            <a:r>
              <a:rPr kumimoji="1" lang="zh-CN" altLang="en-US" dirty="0"/>
              <a:t> </a:t>
            </a:r>
            <a:r>
              <a:rPr kumimoji="1" lang="en-US" altLang="zh-CN" dirty="0"/>
              <a:t>training</a:t>
            </a:r>
            <a:r>
              <a:rPr kumimoji="1" lang="zh-CN" altLang="en-US" dirty="0"/>
              <a:t> </a:t>
            </a:r>
            <a:r>
              <a:rPr kumimoji="1" lang="en-US" altLang="zh-CN" dirty="0"/>
              <a:t>data</a:t>
            </a:r>
            <a:r>
              <a:rPr kumimoji="1" lang="zh-CN" altLang="en-US" dirty="0"/>
              <a:t> </a:t>
            </a:r>
            <a:r>
              <a:rPr kumimoji="1" lang="en-US" altLang="zh-CN" dirty="0"/>
              <a:t>is</a:t>
            </a:r>
            <a:r>
              <a:rPr kumimoji="1" lang="zh-CN" altLang="en-US" dirty="0"/>
              <a:t> </a:t>
            </a:r>
            <a:r>
              <a:rPr kumimoji="1" lang="en-US" altLang="zh-CN" dirty="0"/>
              <a:t>sparse.</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25</a:t>
            </a:fld>
            <a:endParaRPr lang="zh-CN" altLang="en-US"/>
          </a:p>
        </p:txBody>
      </p:sp>
    </p:spTree>
    <p:extLst>
      <p:ext uri="{BB962C8B-B14F-4D97-AF65-F5344CB8AC3E}">
        <p14:creationId xmlns:p14="http://schemas.microsoft.com/office/powerpoint/2010/main" val="2140534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The major novelty of our approach lies in the teacher network. Next, we present a case study for illustrating how it helps the student network.</a:t>
            </a:r>
          </a:p>
          <a:p>
            <a:endParaRPr lang="en" altLang="zh-CN" dirty="0"/>
          </a:p>
          <a:p>
            <a:r>
              <a:rPr lang="en" altLang="zh-CN" dirty="0"/>
              <a:t>We use green, red, yellow and grey circles to denote the topic entity, correct answer, intermediate entities and irrelevant entities respectively. </a:t>
            </a:r>
          </a:p>
          <a:p>
            <a:r>
              <a:rPr lang="en" altLang="zh-CN" dirty="0"/>
              <a:t>As shown in </a:t>
            </a:r>
            <a:r>
              <a:rPr lang="en-US" altLang="zh-CN" dirty="0"/>
              <a:t>this</a:t>
            </a:r>
            <a:r>
              <a:rPr lang="zh-CN" altLang="en-US" dirty="0"/>
              <a:t> </a:t>
            </a:r>
            <a:r>
              <a:rPr lang="en-US" altLang="zh-CN" dirty="0"/>
              <a:t>figure,</a:t>
            </a:r>
            <a:r>
              <a:rPr lang="zh-CN" altLang="en-US" dirty="0"/>
              <a:t> </a:t>
            </a:r>
            <a:r>
              <a:rPr lang="en" altLang="zh-CN" dirty="0"/>
              <a:t>the original student network has selected a wrong path leading to an irrelevant entity. At the first hop, </a:t>
            </a:r>
            <a:r>
              <a:rPr lang="en-US" altLang="zh-CN" dirty="0"/>
              <a:t>neural</a:t>
            </a:r>
            <a:r>
              <a:rPr lang="zh-CN" altLang="en-US" dirty="0"/>
              <a:t> </a:t>
            </a:r>
            <a:r>
              <a:rPr lang="en-US" altLang="zh-CN" dirty="0"/>
              <a:t>state</a:t>
            </a:r>
            <a:r>
              <a:rPr lang="zh-CN" altLang="en-US" dirty="0"/>
              <a:t> </a:t>
            </a:r>
            <a:r>
              <a:rPr lang="en-US" altLang="zh-CN" dirty="0"/>
              <a:t>machine</a:t>
            </a:r>
            <a:r>
              <a:rPr lang="en" altLang="zh-CN" dirty="0"/>
              <a:t> mainly focuses on the two entities “Ken Russell” and “Melvyn Bragg”. Since it mistakenly includes “Ken Russell” (</a:t>
            </a:r>
            <a:r>
              <a:rPr lang="en-US" altLang="zh-CN" dirty="0"/>
              <a:t>the</a:t>
            </a:r>
            <a:r>
              <a:rPr lang="zh-CN" altLang="en-US" dirty="0"/>
              <a:t> </a:t>
            </a:r>
            <a:r>
              <a:rPr lang="en" altLang="zh-CN" dirty="0"/>
              <a:t>director of “The Music Lovers”) at the first reasoning step, it finally ranks “Drama”</a:t>
            </a:r>
            <a:r>
              <a:rPr lang="en-US" altLang="zh-CN" dirty="0"/>
              <a:t>,</a:t>
            </a:r>
            <a:r>
              <a:rPr lang="zh-CN" altLang="en-US" dirty="0"/>
              <a:t> </a:t>
            </a:r>
            <a:r>
              <a:rPr lang="en" altLang="zh-CN" dirty="0"/>
              <a:t>an irrelevant entity</a:t>
            </a:r>
            <a:r>
              <a:rPr lang="en-US" altLang="zh-CN" dirty="0"/>
              <a:t>,</a:t>
            </a:r>
            <a:r>
              <a:rPr lang="en" altLang="zh-CN" dirty="0"/>
              <a:t> as the answer.</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26</a:t>
            </a:fld>
            <a:endParaRPr lang="zh-CN" altLang="en-US"/>
          </a:p>
        </p:txBody>
      </p:sp>
    </p:spTree>
    <p:extLst>
      <p:ext uri="{BB962C8B-B14F-4D97-AF65-F5344CB8AC3E}">
        <p14:creationId xmlns:p14="http://schemas.microsoft.com/office/powerpoint/2010/main" val="1217776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In comparison, </a:t>
            </a:r>
            <a:r>
              <a:rPr lang="en-US" altLang="zh-CN" dirty="0"/>
              <a:t>our</a:t>
            </a:r>
            <a:r>
              <a:rPr lang="en" altLang="zh-CN" dirty="0"/>
              <a:t> teacher network (</a:t>
            </a:r>
            <a:r>
              <a:rPr lang="en-US" altLang="zh-CN" dirty="0"/>
              <a:t>in</a:t>
            </a:r>
            <a:r>
              <a:rPr lang="zh-CN" altLang="en-US" dirty="0"/>
              <a:t> </a:t>
            </a:r>
            <a:r>
              <a:rPr lang="en-US" altLang="zh-CN" dirty="0"/>
              <a:t>the</a:t>
            </a:r>
            <a:r>
              <a:rPr lang="zh-CN" altLang="en-US" dirty="0"/>
              <a:t> </a:t>
            </a:r>
            <a:r>
              <a:rPr lang="en-US" altLang="zh-CN" dirty="0"/>
              <a:t>left</a:t>
            </a:r>
            <a:r>
              <a:rPr lang="zh-CN" altLang="en-US" dirty="0"/>
              <a:t> </a:t>
            </a:r>
            <a:r>
              <a:rPr lang="en" altLang="zh-CN" dirty="0"/>
              <a:t>Fig</a:t>
            </a:r>
            <a:r>
              <a:rPr lang="en-US" altLang="zh-CN" dirty="0" err="1"/>
              <a:t>ure</a:t>
            </a:r>
            <a:r>
              <a:rPr lang="en" altLang="zh-CN" dirty="0"/>
              <a:t>) is able to combine forward and backward reasoning to enhance the intermediate entity distributions.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dirty="0"/>
              <a:t>单击</a:t>
            </a:r>
            <a:endParaRPr lang="en" altLang="zh-CN" dirty="0"/>
          </a:p>
          <a:p>
            <a:r>
              <a:rPr lang="en" altLang="zh-CN" dirty="0"/>
              <a:t>As we can see, our teacher assigns a very high probability of 0.99 to the entity “Melvyn Bragg” at the first step. </a:t>
            </a:r>
          </a:p>
          <a:p>
            <a:r>
              <a:rPr lang="zh-CN" altLang="en" dirty="0"/>
              <a:t>单击</a:t>
            </a:r>
            <a:endParaRPr lang="en" altLang="zh-CN" dirty="0"/>
          </a:p>
          <a:p>
            <a:r>
              <a:rPr lang="en" altLang="zh-CN" dirty="0"/>
              <a:t>When the supervision signals of the teacher are incorporated into the student, it correctly finds the answer entity “War” with a high probability </a:t>
            </a:r>
            <a:r>
              <a:rPr lang="en-US" altLang="zh-CN" dirty="0"/>
              <a:t>(in</a:t>
            </a:r>
            <a:r>
              <a:rPr lang="zh-CN" altLang="en-US" dirty="0"/>
              <a:t> </a:t>
            </a:r>
            <a:r>
              <a:rPr lang="en-US" altLang="zh-CN" dirty="0"/>
              <a:t>the</a:t>
            </a:r>
            <a:r>
              <a:rPr lang="zh-CN" altLang="en-US" dirty="0"/>
              <a:t> </a:t>
            </a:r>
            <a:r>
              <a:rPr lang="en-US" altLang="zh-CN" dirty="0"/>
              <a:t>right</a:t>
            </a:r>
            <a:r>
              <a:rPr lang="zh-CN" altLang="en-US" dirty="0"/>
              <a:t> </a:t>
            </a:r>
            <a:r>
              <a:rPr lang="en-US" altLang="zh-CN" dirty="0"/>
              <a:t>Figure).</a:t>
            </a:r>
          </a:p>
          <a:p>
            <a:r>
              <a:rPr lang="en" altLang="zh-CN" dirty="0"/>
              <a:t>This example has shown that our teacher network indeed provides very useful supervision signals at intermediate steps to improve the student network.</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27</a:t>
            </a:fld>
            <a:endParaRPr lang="zh-CN" altLang="en-US"/>
          </a:p>
        </p:txBody>
      </p:sp>
    </p:spTree>
    <p:extLst>
      <p:ext uri="{BB962C8B-B14F-4D97-AF65-F5344CB8AC3E}">
        <p14:creationId xmlns:p14="http://schemas.microsoft.com/office/powerpoint/2010/main" val="261235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en-US" altLang="zh-CN" dirty="0"/>
              <a:t>In</a:t>
            </a:r>
            <a:r>
              <a:rPr kumimoji="1" lang="zh-CN" altLang="en-US" dirty="0"/>
              <a:t> </a:t>
            </a:r>
            <a:r>
              <a:rPr kumimoji="1" lang="en-US" altLang="zh-CN" dirty="0"/>
              <a:t>conclusion,</a:t>
            </a:r>
            <a:r>
              <a:rPr kumimoji="1" lang="zh-CN" altLang="en-US" dirty="0"/>
              <a:t> </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28</a:t>
            </a:fld>
            <a:endParaRPr lang="zh-CN" altLang="en-US"/>
          </a:p>
        </p:txBody>
      </p:sp>
    </p:spTree>
    <p:extLst>
      <p:ext uri="{BB962C8B-B14F-4D97-AF65-F5344CB8AC3E}">
        <p14:creationId xmlns:p14="http://schemas.microsoft.com/office/powerpoint/2010/main" val="1293784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work,</a:t>
            </a:r>
            <a:r>
              <a:rPr lang="zh-CN" altLang="en-US" dirty="0">
                <a:latin typeface="Times New Roman" panose="02020603050405020304" pitchFamily="18" charset="0"/>
                <a:cs typeface="Times New Roman" panose="02020603050405020304" pitchFamily="18" charset="0"/>
              </a:rPr>
              <a:t> </a:t>
            </a:r>
            <a:r>
              <a:rPr lang="en" altLang="zh-CN" dirty="0"/>
              <a:t>we developed an elaborate approach based on teacher</a:t>
            </a:r>
            <a:r>
              <a:rPr lang="en-US" altLang="zh-CN" dirty="0"/>
              <a:t>-</a:t>
            </a:r>
            <a:r>
              <a:rPr lang="en" altLang="zh-CN" dirty="0"/>
              <a:t>student framework for the multi-hop KBQA task.</a:t>
            </a:r>
            <a:r>
              <a:rPr lang="zh-CN" altLang="en-US" dirty="0"/>
              <a:t> </a:t>
            </a:r>
            <a:r>
              <a:rPr lang="en-US" altLang="zh-CN" dirty="0"/>
              <a:t>And</a:t>
            </a:r>
            <a:r>
              <a:rPr lang="zh-CN" altLang="en-US" dirty="0"/>
              <a:t> </a:t>
            </a:r>
            <a:r>
              <a:rPr lang="en-US" altLang="zh-CN" dirty="0"/>
              <a:t>we</a:t>
            </a:r>
            <a:r>
              <a:rPr lang="zh-CN" altLang="en-US" dirty="0"/>
              <a:t> </a:t>
            </a:r>
            <a:r>
              <a:rPr lang="en-US" altLang="zh-CN" dirty="0"/>
              <a:t>design</a:t>
            </a:r>
            <a:r>
              <a:rPr lang="zh-CN" altLang="en-US" dirty="0"/>
              <a:t> </a:t>
            </a:r>
            <a:r>
              <a:rPr lang="en" altLang="zh-CN" dirty="0"/>
              <a:t>a generic neural state machine focuses on the </a:t>
            </a:r>
            <a:r>
              <a:rPr lang="en-US" altLang="zh-CN" dirty="0"/>
              <a:t>multi-hop</a:t>
            </a:r>
            <a:r>
              <a:rPr lang="zh-CN" altLang="en-US" dirty="0"/>
              <a:t> </a:t>
            </a:r>
            <a:r>
              <a:rPr lang="en-US" altLang="zh-CN" dirty="0"/>
              <a:t>KBQA</a:t>
            </a:r>
            <a:r>
              <a:rPr lang="zh-CN" altLang="en-US" dirty="0"/>
              <a:t> </a:t>
            </a:r>
            <a:r>
              <a:rPr lang="en" altLang="zh-CN" dirty="0"/>
              <a:t>task. For the teacher network, we propose</a:t>
            </a:r>
            <a:r>
              <a:rPr lang="zh-CN" altLang="en-US" dirty="0"/>
              <a:t> </a:t>
            </a:r>
            <a:r>
              <a:rPr lang="en-US" altLang="zh-CN" dirty="0"/>
              <a:t>to</a:t>
            </a:r>
            <a:r>
              <a:rPr lang="zh-CN" altLang="en-US" dirty="0"/>
              <a:t> </a:t>
            </a:r>
            <a:r>
              <a:rPr lang="en-US" altLang="zh-CN" dirty="0"/>
              <a:t>leverage</a:t>
            </a:r>
            <a:r>
              <a:rPr lang="zh-CN" altLang="en-US" dirty="0"/>
              <a:t> </a:t>
            </a:r>
            <a:r>
              <a:rPr lang="en" altLang="zh-CN" dirty="0"/>
              <a:t>bidirectional</a:t>
            </a:r>
            <a:r>
              <a:rPr lang="zh-CN" altLang="en-US" dirty="0"/>
              <a:t> </a:t>
            </a:r>
            <a:r>
              <a:rPr lang="en-US" altLang="zh-CN" dirty="0"/>
              <a:t>reasoning</a:t>
            </a:r>
            <a:r>
              <a:rPr lang="zh-CN" altLang="en-US" dirty="0"/>
              <a:t> </a:t>
            </a:r>
            <a:r>
              <a:rPr lang="en" altLang="zh-CN" dirty="0"/>
              <a:t>to enhance the learning of intermediate entity distributions.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r>
              <a:rPr lang="en" altLang="zh-CN" dirty="0"/>
              <a:t>In the future, we will also consider enhancing the entity embeddings using KB embedding methods, and obtain better intermediate supervision signals.</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29</a:t>
            </a:fld>
            <a:endParaRPr lang="zh-CN" altLang="en-US"/>
          </a:p>
        </p:txBody>
      </p:sp>
    </p:spTree>
    <p:extLst>
      <p:ext uri="{BB962C8B-B14F-4D97-AF65-F5344CB8AC3E}">
        <p14:creationId xmlns:p14="http://schemas.microsoft.com/office/powerpoint/2010/main" val="3918306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Multi-hop Knowledge Base Question Answering (KBQA) aims to find the answer entities that are multiple hops away in the Knowledge Base (KB) from the entities in the question. A major challenge is the lack of supervision signals at intermediate steps. Therefore, multi-hop KBQA algorithms can only receive the feedback from the final answer, which makes the learning unstable or ineffective.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Look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question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 altLang="zh-CN" dirty="0"/>
              <a:t>what types are the films starred by actors in the nine lives of fritz the cat?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expected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reasoning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however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blue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also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reach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answer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entities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“Comedy”.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answer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“Comedy”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supervision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follow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spurious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reason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question.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called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spurious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reasoning.</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3</a:t>
            </a:fld>
            <a:endParaRPr lang="zh-CN" altLang="en-US"/>
          </a:p>
        </p:txBody>
      </p:sp>
    </p:spTree>
    <p:extLst>
      <p:ext uri="{BB962C8B-B14F-4D97-AF65-F5344CB8AC3E}">
        <p14:creationId xmlns:p14="http://schemas.microsoft.com/office/powerpoint/2010/main" val="3652275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Our code will be open-sourced on </a:t>
            </a:r>
            <a:r>
              <a:rPr lang="en-US" altLang="zh-CN" sz="1200" kern="1200" dirty="0" err="1">
                <a:solidFill>
                  <a:schemeClr val="tx1"/>
                </a:solidFill>
                <a:effectLst/>
                <a:latin typeface="+mn-lt"/>
                <a:ea typeface="+mn-ea"/>
                <a:cs typeface="+mn-cs"/>
              </a:rPr>
              <a:t>github</a:t>
            </a:r>
            <a:r>
              <a:rPr lang="en-US" altLang="zh-CN" sz="1200" kern="1200" dirty="0">
                <a:solidFill>
                  <a:schemeClr val="tx1"/>
                </a:solidFill>
                <a:effectLst/>
                <a:latin typeface="+mn-lt"/>
                <a:ea typeface="+mn-ea"/>
                <a:cs typeface="+mn-cs"/>
              </a:rPr>
              <a:t>. You can find it with this link</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30</a:t>
            </a:fld>
            <a:endParaRPr lang="zh-CN" altLang="en-US"/>
          </a:p>
        </p:txBody>
      </p:sp>
    </p:spTree>
    <p:extLst>
      <p:ext uri="{BB962C8B-B14F-4D97-AF65-F5344CB8AC3E}">
        <p14:creationId xmlns:p14="http://schemas.microsoft.com/office/powerpoint/2010/main" val="2713707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Thanks</a:t>
            </a:r>
            <a:r>
              <a:rPr lang="zh-CN" altLang="en-US" dirty="0"/>
              <a:t> </a:t>
            </a:r>
            <a:r>
              <a:rPr lang="en-US" altLang="zh-CN" dirty="0"/>
              <a:t>for</a:t>
            </a:r>
            <a:r>
              <a:rPr lang="zh-CN" altLang="en-US" dirty="0"/>
              <a:t> </a:t>
            </a:r>
            <a:r>
              <a:rPr lang="en-US" altLang="zh-CN" dirty="0"/>
              <a:t>your</a:t>
            </a:r>
            <a:r>
              <a:rPr lang="zh-CN" altLang="en-US" dirty="0"/>
              <a:t> </a:t>
            </a:r>
            <a:r>
              <a:rPr lang="en-US" altLang="zh-CN" dirty="0"/>
              <a:t>time</a:t>
            </a:r>
            <a:r>
              <a:rPr lang="zh-CN" altLang="en-US" dirty="0"/>
              <a:t> </a:t>
            </a:r>
            <a:r>
              <a:rPr lang="en-US" altLang="zh-CN" dirty="0"/>
              <a:t>and</a:t>
            </a:r>
            <a:r>
              <a:rPr lang="zh-CN" altLang="en-US" dirty="0"/>
              <a:t> </a:t>
            </a:r>
            <a:r>
              <a:rPr lang="en-US" altLang="zh-CN" dirty="0"/>
              <a:t>listening!</a:t>
            </a:r>
            <a:endParaRPr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31</a:t>
            </a:fld>
            <a:endParaRPr lang="zh-CN" altLang="en-US"/>
          </a:p>
        </p:txBody>
      </p:sp>
    </p:spTree>
    <p:extLst>
      <p:ext uri="{BB962C8B-B14F-4D97-AF65-F5344CB8AC3E}">
        <p14:creationId xmlns:p14="http://schemas.microsoft.com/office/powerpoint/2010/main" val="3966328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a:t>
            </a:r>
            <a:r>
              <a:rPr kumimoji="1" lang="zh-CN" altLang="en-US" dirty="0"/>
              <a:t> </a:t>
            </a:r>
            <a:r>
              <a:rPr kumimoji="1" lang="en-US" altLang="zh-CN" dirty="0"/>
              <a:t>our</a:t>
            </a:r>
            <a:r>
              <a:rPr kumimoji="1" lang="zh-CN" altLang="en-US" dirty="0"/>
              <a:t> </a:t>
            </a:r>
            <a:r>
              <a:rPr kumimoji="1" lang="en-US" altLang="zh-CN" dirty="0"/>
              <a:t>motivation,</a:t>
            </a:r>
            <a:r>
              <a:rPr kumimoji="1" lang="zh-CN" altLang="en-US" dirty="0"/>
              <a:t> </a:t>
            </a:r>
            <a:r>
              <a:rPr kumimoji="1" lang="en-US" altLang="zh-CN" dirty="0"/>
              <a:t>we</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provide</a:t>
            </a:r>
            <a:r>
              <a:rPr kumimoji="1" lang="zh-CN" altLang="en-US" dirty="0"/>
              <a:t> </a:t>
            </a:r>
            <a:r>
              <a:rPr kumimoji="1" lang="en-US" altLang="zh-CN" dirty="0"/>
              <a:t>intermediate</a:t>
            </a:r>
            <a:r>
              <a:rPr kumimoji="1" lang="zh-CN" altLang="en-US" dirty="0"/>
              <a:t> </a:t>
            </a:r>
            <a:r>
              <a:rPr kumimoji="1" lang="en-US" altLang="zh-CN" dirty="0"/>
              <a:t>supervision</a:t>
            </a:r>
            <a:r>
              <a:rPr kumimoji="1" lang="zh-CN" altLang="en-US" dirty="0"/>
              <a:t> </a:t>
            </a:r>
            <a:r>
              <a:rPr kumimoji="1" lang="en-US" altLang="zh-CN" dirty="0"/>
              <a:t>signals</a:t>
            </a:r>
            <a:r>
              <a:rPr kumimoji="1" lang="zh-CN" altLang="en-US" dirty="0"/>
              <a:t> </a:t>
            </a:r>
            <a:r>
              <a:rPr kumimoji="1" lang="en-US" altLang="zh-CN" dirty="0"/>
              <a:t>for</a:t>
            </a:r>
            <a:r>
              <a:rPr kumimoji="1" lang="zh-CN" altLang="en-US" dirty="0"/>
              <a:t> </a:t>
            </a:r>
            <a:r>
              <a:rPr kumimoji="1" lang="en-US" altLang="zh-CN" dirty="0"/>
              <a:t>multi-hop</a:t>
            </a:r>
            <a:r>
              <a:rPr kumimoji="1" lang="zh-CN" altLang="en-US" dirty="0"/>
              <a:t> </a:t>
            </a:r>
            <a:r>
              <a:rPr kumimoji="1" lang="en-US" altLang="zh-CN" dirty="0"/>
              <a:t>KBQA</a:t>
            </a:r>
            <a:r>
              <a:rPr kumimoji="1" lang="zh-CN" altLang="en-US" dirty="0"/>
              <a:t> </a:t>
            </a:r>
            <a:r>
              <a:rPr kumimoji="1" lang="en-US" altLang="zh-CN" dirty="0"/>
              <a:t>task.</a:t>
            </a:r>
            <a:r>
              <a:rPr lang="en" altLang="zh-CN" dirty="0"/>
              <a:t> </a:t>
            </a:r>
            <a:r>
              <a:rPr lang="en-US" altLang="zh-CN" dirty="0"/>
              <a:t>Our</a:t>
            </a:r>
            <a:r>
              <a:rPr lang="en" altLang="zh-CN" dirty="0"/>
              <a:t> idea is to set up two models with different purposes for multi-hop KBQA. The main model aims to find the correct answer to the query, while the auxiliary model tries to learn intermediate supervision signals for improving the reasoning capacity of the main model. Specifically, the auxiliary model infers which entities at the intermediate steps are more relevant to the question, and these entities are considered as intermediate supervision signals. </a:t>
            </a:r>
          </a:p>
          <a:p>
            <a:r>
              <a:rPr lang="en-US" altLang="zh-CN" dirty="0"/>
              <a:t>Look</a:t>
            </a:r>
            <a:r>
              <a:rPr lang="zh-CN" altLang="en-US" dirty="0"/>
              <a:t> </a:t>
            </a:r>
            <a:r>
              <a:rPr lang="en-US" altLang="zh-CN" dirty="0"/>
              <a:t>at</a:t>
            </a:r>
            <a:r>
              <a:rPr lang="zh-CN" altLang="en-US" dirty="0"/>
              <a:t> </a:t>
            </a:r>
            <a:r>
              <a:rPr lang="en-US" altLang="zh-CN" dirty="0"/>
              <a:t>this</a:t>
            </a:r>
            <a:r>
              <a:rPr lang="zh-CN" altLang="en-US" dirty="0"/>
              <a:t> </a:t>
            </a:r>
            <a:r>
              <a:rPr lang="en-US" altLang="zh-CN" dirty="0"/>
              <a:t>figure,</a:t>
            </a:r>
            <a:r>
              <a:rPr lang="zh-CN" altLang="en-US" dirty="0"/>
              <a:t> </a:t>
            </a:r>
            <a:r>
              <a:rPr lang="en-US" altLang="zh-CN" dirty="0"/>
              <a:t>if</a:t>
            </a:r>
            <a:r>
              <a:rPr lang="zh-CN" altLang="en-US" dirty="0"/>
              <a:t> </a:t>
            </a:r>
            <a:r>
              <a:rPr lang="en-US" altLang="zh-CN" dirty="0"/>
              <a:t>we</a:t>
            </a:r>
            <a:r>
              <a:rPr lang="zh-CN" altLang="en-US" dirty="0"/>
              <a:t> </a:t>
            </a:r>
            <a:r>
              <a:rPr lang="en-US" altLang="zh-CN" dirty="0"/>
              <a:t>can</a:t>
            </a:r>
            <a:r>
              <a:rPr lang="zh-CN" altLang="en-US" dirty="0"/>
              <a:t> </a:t>
            </a:r>
            <a:r>
              <a:rPr lang="en-US" altLang="zh-CN" dirty="0"/>
              <a:t>obtain</a:t>
            </a:r>
            <a:r>
              <a:rPr lang="zh-CN" altLang="en-US" dirty="0"/>
              <a:t> </a:t>
            </a:r>
            <a:r>
              <a:rPr lang="en-US" altLang="zh-CN" dirty="0"/>
              <a:t>the</a:t>
            </a:r>
            <a:r>
              <a:rPr lang="zh-CN" altLang="en-US" dirty="0"/>
              <a:t> </a:t>
            </a:r>
            <a:r>
              <a:rPr lang="en-US" altLang="zh-CN" dirty="0"/>
              <a:t>relevant</a:t>
            </a:r>
            <a:r>
              <a:rPr lang="zh-CN" altLang="en-US" dirty="0"/>
              <a:t> </a:t>
            </a:r>
            <a:r>
              <a:rPr lang="en-US" altLang="zh-CN" dirty="0"/>
              <a:t>entities</a:t>
            </a:r>
            <a:r>
              <a:rPr lang="zh-CN" altLang="en-US" dirty="0"/>
              <a:t> </a:t>
            </a:r>
            <a:r>
              <a:rPr lang="en-US" altLang="zh-CN" dirty="0"/>
              <a:t>in</a:t>
            </a:r>
            <a:r>
              <a:rPr lang="zh-CN" altLang="en-US" dirty="0"/>
              <a:t> </a:t>
            </a:r>
            <a:r>
              <a:rPr lang="en-US" altLang="zh-CN" dirty="0"/>
              <a:t>the</a:t>
            </a:r>
            <a:r>
              <a:rPr lang="zh-CN" altLang="en-US" dirty="0"/>
              <a:t> </a:t>
            </a:r>
            <a:r>
              <a:rPr lang="en-US" altLang="zh-CN" dirty="0"/>
              <a:t>intermediate</a:t>
            </a:r>
            <a:r>
              <a:rPr lang="zh-CN" altLang="en-US" dirty="0"/>
              <a:t> </a:t>
            </a:r>
            <a:r>
              <a:rPr lang="en-US" altLang="zh-CN" dirty="0"/>
              <a:t>steps</a:t>
            </a:r>
            <a:r>
              <a:rPr lang="zh-CN" altLang="en-US" dirty="0"/>
              <a:t> </a:t>
            </a:r>
            <a:r>
              <a:rPr lang="en-US" altLang="zh-CN" dirty="0"/>
              <a:t>(for</a:t>
            </a:r>
            <a:r>
              <a:rPr lang="zh-CN" altLang="en-US" dirty="0"/>
              <a:t> </a:t>
            </a:r>
            <a:r>
              <a:rPr lang="en-US" altLang="zh-CN" dirty="0"/>
              <a:t>example,</a:t>
            </a:r>
            <a:r>
              <a:rPr lang="zh-CN" altLang="en-US" dirty="0"/>
              <a:t> </a:t>
            </a:r>
            <a:r>
              <a:rPr lang="en-US" altLang="zh-CN" dirty="0"/>
              <a:t>if</a:t>
            </a:r>
            <a:r>
              <a:rPr lang="zh-CN" altLang="en-US" dirty="0"/>
              <a:t> </a:t>
            </a:r>
            <a:r>
              <a:rPr lang="en-US" altLang="zh-CN" dirty="0"/>
              <a:t>we</a:t>
            </a:r>
            <a:r>
              <a:rPr lang="zh-CN" altLang="en-US" dirty="0"/>
              <a:t> </a:t>
            </a:r>
            <a:r>
              <a:rPr lang="en-US" altLang="zh-CN" dirty="0"/>
              <a:t>know</a:t>
            </a:r>
            <a:r>
              <a:rPr lang="zh-CN" altLang="en-US" dirty="0"/>
              <a:t> </a:t>
            </a:r>
            <a:r>
              <a:rPr lang="en-US" altLang="zh-CN" dirty="0"/>
              <a:t>Skip</a:t>
            </a:r>
            <a:r>
              <a:rPr lang="zh-CN" altLang="en-US" dirty="0"/>
              <a:t> </a:t>
            </a:r>
            <a:r>
              <a:rPr lang="en-US" altLang="zh-CN" dirty="0" err="1"/>
              <a:t>Hinnant</a:t>
            </a:r>
            <a:r>
              <a:rPr lang="zh-CN" altLang="en-US" dirty="0"/>
              <a:t> </a:t>
            </a:r>
            <a:r>
              <a:rPr lang="en-US" altLang="zh-CN" dirty="0"/>
              <a:t>is</a:t>
            </a:r>
            <a:r>
              <a:rPr lang="zh-CN" altLang="en-US" dirty="0"/>
              <a:t> </a:t>
            </a:r>
            <a:r>
              <a:rPr lang="en-US" altLang="zh-CN" dirty="0"/>
              <a:t>relevant</a:t>
            </a:r>
            <a:r>
              <a:rPr lang="zh-CN" altLang="en-US" dirty="0"/>
              <a:t> </a:t>
            </a:r>
            <a:r>
              <a:rPr lang="en-US" altLang="zh-CN" dirty="0"/>
              <a:t>while</a:t>
            </a:r>
            <a:r>
              <a:rPr lang="zh-CN" altLang="en-US" dirty="0"/>
              <a:t> </a:t>
            </a:r>
            <a:r>
              <a:rPr lang="en-US" altLang="zh-CN" dirty="0"/>
              <a:t>Robert</a:t>
            </a:r>
            <a:r>
              <a:rPr lang="zh-CN" altLang="en-US" dirty="0"/>
              <a:t> </a:t>
            </a:r>
            <a:r>
              <a:rPr lang="en-US" altLang="zh-CN" dirty="0"/>
              <a:t>Taylor</a:t>
            </a:r>
            <a:r>
              <a:rPr lang="zh-CN" altLang="en-US" dirty="0"/>
              <a:t> </a:t>
            </a:r>
            <a:r>
              <a:rPr lang="en-US" altLang="zh-CN" dirty="0"/>
              <a:t>is</a:t>
            </a:r>
            <a:r>
              <a:rPr lang="zh-CN" altLang="en-US" dirty="0"/>
              <a:t> </a:t>
            </a:r>
            <a:r>
              <a:rPr lang="en-US" altLang="zh-CN" dirty="0"/>
              <a:t>irrelevant),</a:t>
            </a:r>
            <a:r>
              <a:rPr lang="zh-CN" altLang="en-US" dirty="0"/>
              <a:t> </a:t>
            </a:r>
            <a:r>
              <a:rPr lang="en-US" altLang="zh-CN" dirty="0"/>
              <a:t>we</a:t>
            </a:r>
            <a:r>
              <a:rPr lang="zh-CN" altLang="en-US" dirty="0"/>
              <a:t> </a:t>
            </a:r>
            <a:r>
              <a:rPr lang="en-US" altLang="zh-CN" dirty="0"/>
              <a:t>can</a:t>
            </a:r>
            <a:r>
              <a:rPr lang="zh-CN" altLang="en-US" dirty="0"/>
              <a:t> </a:t>
            </a:r>
            <a:r>
              <a:rPr lang="en-US" altLang="zh-CN" dirty="0"/>
              <a:t>alleviate</a:t>
            </a:r>
            <a:r>
              <a:rPr lang="zh-CN" altLang="en-US" dirty="0"/>
              <a:t> </a:t>
            </a:r>
            <a:r>
              <a:rPr lang="en-US" altLang="zh-CN" dirty="0"/>
              <a:t>the</a:t>
            </a:r>
            <a:r>
              <a:rPr lang="zh-CN" altLang="en-US" dirty="0"/>
              <a:t> </a:t>
            </a:r>
            <a:r>
              <a:rPr lang="en-US" altLang="zh-CN" dirty="0"/>
              <a:t>spurious</a:t>
            </a:r>
            <a:r>
              <a:rPr lang="zh-CN" altLang="en-US" dirty="0"/>
              <a:t> </a:t>
            </a:r>
            <a:r>
              <a:rPr lang="en-US" altLang="zh-CN" dirty="0"/>
              <a:t>reasoning.</a:t>
            </a:r>
            <a:endParaRPr lang="en"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4</a:t>
            </a:fld>
            <a:endParaRPr lang="zh-CN" altLang="en-US"/>
          </a:p>
        </p:txBody>
      </p:sp>
    </p:spTree>
    <p:extLst>
      <p:ext uri="{BB962C8B-B14F-4D97-AF65-F5344CB8AC3E}">
        <p14:creationId xmlns:p14="http://schemas.microsoft.com/office/powerpoint/2010/main" val="321120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a:t>
            </a:r>
            <a:r>
              <a:rPr lang="zh-CN" altLang="en-US" dirty="0"/>
              <a:t> </a:t>
            </a:r>
            <a:r>
              <a:rPr lang="en-US" altLang="zh-CN" dirty="0"/>
              <a:t>the</a:t>
            </a:r>
            <a:r>
              <a:rPr lang="zh-CN" altLang="en-US" dirty="0"/>
              <a:t> </a:t>
            </a:r>
            <a:r>
              <a:rPr lang="en-US" altLang="zh-CN" dirty="0"/>
              <a:t>task</a:t>
            </a:r>
            <a:r>
              <a:rPr lang="zh-CN" altLang="en-US" dirty="0"/>
              <a:t> </a:t>
            </a:r>
            <a:r>
              <a:rPr lang="en-US" altLang="zh-CN" dirty="0"/>
              <a:t>knowledge</a:t>
            </a:r>
            <a:r>
              <a:rPr lang="zh-CN" altLang="en-US" dirty="0"/>
              <a:t> </a:t>
            </a:r>
            <a:r>
              <a:rPr lang="en-US" altLang="zh-CN" dirty="0"/>
              <a:t>base</a:t>
            </a:r>
            <a:r>
              <a:rPr lang="zh-CN" altLang="en-US" dirty="0"/>
              <a:t> </a:t>
            </a:r>
            <a:r>
              <a:rPr lang="en-US" altLang="zh-CN" dirty="0"/>
              <a:t>question</a:t>
            </a:r>
            <a:r>
              <a:rPr lang="zh-CN" altLang="en-US" dirty="0"/>
              <a:t> </a:t>
            </a:r>
            <a:r>
              <a:rPr lang="en-US" altLang="zh-CN" dirty="0"/>
              <a:t>answering,</a:t>
            </a:r>
            <a:r>
              <a:rPr lang="zh-CN" altLang="en-US" dirty="0"/>
              <a:t> </a:t>
            </a:r>
            <a:r>
              <a:rPr lang="en-US" altLang="zh-CN" dirty="0"/>
              <a:t>w</a:t>
            </a:r>
            <a:r>
              <a:rPr lang="en" altLang="zh-CN" dirty="0"/>
              <a:t>e focus on factoid question answering over a knowledge base. We assume that a KB G is given as the available resource and the answers will be the entities in 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Formally, given a natural language question q and a KB G, the task of KBQA is to figure out the answer entities, denoted by the set A</a:t>
            </a:r>
            <a:r>
              <a:rPr lang="en-US" altLang="zh-CN" dirty="0"/>
              <a:t>_</a:t>
            </a:r>
            <a:r>
              <a:rPr lang="en" altLang="zh-CN" dirty="0"/>
              <a:t>q, to query q from the candidate entity set E. The entities mentioned in a question are called topic entities. Specially, we consider solving complex questions where the answer entities are multiple hops away from the topic entities in the KB, called multi-hop KBQA.</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5</a:t>
            </a:fld>
            <a:endParaRPr lang="zh-CN" altLang="en-US"/>
          </a:p>
        </p:txBody>
      </p:sp>
    </p:spTree>
    <p:extLst>
      <p:ext uri="{BB962C8B-B14F-4D97-AF65-F5344CB8AC3E}">
        <p14:creationId xmlns:p14="http://schemas.microsoft.com/office/powerpoint/2010/main" val="144056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dirty="0"/>
              <a:t>To prevent spurious paths in the search, several studies formulate multi-hop KBQA as a reinforcement learning (RL) task. </a:t>
            </a:r>
            <a:r>
              <a:rPr lang="en-US" altLang="zh-CN" dirty="0"/>
              <a:t>Reward</a:t>
            </a:r>
            <a:r>
              <a:rPr lang="en" altLang="zh-CN" dirty="0"/>
              <a:t> shaping and action dropout strategies</a:t>
            </a:r>
            <a:r>
              <a:rPr lang="zh-CN" altLang="en-US" dirty="0"/>
              <a:t> </a:t>
            </a:r>
            <a:r>
              <a:rPr lang="en" altLang="zh-CN" dirty="0"/>
              <a:t>have been proposed to improve the model learning. However, these solutions either require expert experience or still lack effective supervision signals at intermediate steps.</a:t>
            </a:r>
          </a:p>
          <a:p>
            <a:endParaRPr lang="en" altLang="zh-CN" sz="1200" dirty="0">
              <a:latin typeface="Times New Roman" panose="02020603050405020304" pitchFamily="18" charset="0"/>
              <a:cs typeface="Times New Roman" panose="02020603050405020304" pitchFamily="18" charset="0"/>
            </a:endParaRPr>
          </a:p>
          <a:p>
            <a:r>
              <a:rPr lang="en" altLang="zh-CN" dirty="0"/>
              <a:t>Different from previous studies, our idea is to automatically</a:t>
            </a:r>
            <a:r>
              <a:rPr lang="zh-CN" altLang="en-US" dirty="0"/>
              <a:t> </a:t>
            </a:r>
            <a:r>
              <a:rPr lang="en-US" altLang="zh-CN" dirty="0"/>
              <a:t>learn</a:t>
            </a:r>
            <a:r>
              <a:rPr lang="zh-CN" altLang="en-US" dirty="0"/>
              <a:t> </a:t>
            </a:r>
            <a:r>
              <a:rPr lang="en-US" altLang="zh-CN" dirty="0"/>
              <a:t>intermediate</a:t>
            </a:r>
            <a:r>
              <a:rPr lang="zh-CN" altLang="en-US" dirty="0"/>
              <a:t> </a:t>
            </a:r>
            <a:r>
              <a:rPr lang="en-US" altLang="zh-CN" dirty="0"/>
              <a:t>supervision</a:t>
            </a:r>
            <a:r>
              <a:rPr lang="zh-CN" altLang="en-US" dirty="0"/>
              <a:t> </a:t>
            </a:r>
            <a:r>
              <a:rPr lang="en-US" altLang="zh-CN" dirty="0"/>
              <a:t>signals</a:t>
            </a:r>
            <a:r>
              <a:rPr lang="zh-CN" altLang="en-US" dirty="0"/>
              <a:t> </a:t>
            </a:r>
            <a:r>
              <a:rPr lang="en-US" altLang="zh-CN" dirty="0"/>
              <a:t>to</a:t>
            </a:r>
            <a:r>
              <a:rPr lang="zh-CN" altLang="en-US" dirty="0"/>
              <a:t> </a:t>
            </a:r>
            <a:r>
              <a:rPr lang="en-US" altLang="zh-CN" dirty="0"/>
              <a:t>improve</a:t>
            </a:r>
            <a:r>
              <a:rPr lang="zh-CN" altLang="en-US" dirty="0"/>
              <a:t> </a:t>
            </a:r>
            <a:r>
              <a:rPr lang="en-US" altLang="zh-CN" dirty="0" err="1"/>
              <a:t>mult</a:t>
            </a:r>
            <a:r>
              <a:rPr lang="en-US" altLang="zh-CN" dirty="0"/>
              <a:t>-hop</a:t>
            </a:r>
            <a:r>
              <a:rPr lang="zh-CN" altLang="en-US" dirty="0"/>
              <a:t> </a:t>
            </a:r>
            <a:r>
              <a:rPr lang="en-US" altLang="zh-CN" dirty="0"/>
              <a:t>KBQA</a:t>
            </a:r>
            <a:r>
              <a:rPr lang="zh-CN" altLang="en-US" dirty="0"/>
              <a:t> </a:t>
            </a:r>
            <a:r>
              <a:rPr lang="en-US" altLang="zh-CN" dirty="0"/>
              <a:t>task.</a:t>
            </a:r>
            <a:endParaRPr lang="en"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6</a:t>
            </a:fld>
            <a:endParaRPr lang="zh-CN" altLang="en-US"/>
          </a:p>
        </p:txBody>
      </p:sp>
    </p:spTree>
    <p:extLst>
      <p:ext uri="{BB962C8B-B14F-4D97-AF65-F5344CB8AC3E}">
        <p14:creationId xmlns:p14="http://schemas.microsoft.com/office/powerpoint/2010/main" val="292563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Then,</a:t>
            </a:r>
            <a:r>
              <a:rPr kumimoji="1" lang="zh-CN" altLang="en-US" dirty="0"/>
              <a:t> </a:t>
            </a:r>
            <a:r>
              <a:rPr kumimoji="1" lang="en-US" altLang="zh-CN" dirty="0"/>
              <a:t>we</a:t>
            </a:r>
            <a:r>
              <a:rPr kumimoji="1" lang="zh-CN" altLang="en-US" dirty="0"/>
              <a:t> </a:t>
            </a:r>
            <a:r>
              <a:rPr kumimoji="1" lang="en-US" altLang="zh-CN" dirty="0"/>
              <a:t>will</a:t>
            </a:r>
            <a:r>
              <a:rPr kumimoji="1" lang="zh-CN" altLang="en-US" dirty="0"/>
              <a:t> </a:t>
            </a:r>
            <a:r>
              <a:rPr kumimoji="1" lang="en-US" altLang="zh-CN" dirty="0"/>
              <a:t>introduce</a:t>
            </a:r>
            <a:r>
              <a:rPr kumimoji="1" lang="zh-CN" altLang="en-US" dirty="0"/>
              <a:t> </a:t>
            </a:r>
            <a:r>
              <a:rPr kumimoji="1" lang="en-US" altLang="zh-CN" dirty="0"/>
              <a:t>the</a:t>
            </a:r>
            <a:r>
              <a:rPr kumimoji="1" lang="zh-CN" altLang="en-US" dirty="0"/>
              <a:t> </a:t>
            </a:r>
            <a:r>
              <a:rPr kumimoji="1" lang="en-US" altLang="zh-CN" dirty="0"/>
              <a:t>proposed</a:t>
            </a:r>
            <a:r>
              <a:rPr kumimoji="1" lang="zh-CN" altLang="en-US" dirty="0"/>
              <a:t> </a:t>
            </a:r>
            <a:r>
              <a:rPr kumimoji="1" lang="en-US" altLang="zh-CN" dirty="0"/>
              <a:t>method.</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7</a:t>
            </a:fld>
            <a:endParaRPr lang="zh-CN" altLang="en-US"/>
          </a:p>
        </p:txBody>
      </p:sp>
    </p:spTree>
    <p:extLst>
      <p:ext uri="{BB962C8B-B14F-4D97-AF65-F5344CB8AC3E}">
        <p14:creationId xmlns:p14="http://schemas.microsoft.com/office/powerpoint/2010/main" val="2392610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As</a:t>
            </a:r>
            <a:r>
              <a:rPr lang="zh-CN" altLang="en-US" dirty="0"/>
              <a:t> </a:t>
            </a:r>
            <a:r>
              <a:rPr lang="en-US" altLang="zh-CN" dirty="0"/>
              <a:t>previously</a:t>
            </a:r>
            <a:r>
              <a:rPr lang="zh-CN" altLang="en-US" dirty="0"/>
              <a:t> </a:t>
            </a:r>
            <a:r>
              <a:rPr lang="en-US" altLang="zh-CN" dirty="0"/>
              <a:t>mentioned,</a:t>
            </a:r>
            <a:r>
              <a:rPr lang="zh-CN" altLang="en-US" dirty="0"/>
              <a:t> </a:t>
            </a:r>
            <a:r>
              <a:rPr lang="en-US" altLang="zh-CN" dirty="0"/>
              <a:t>the</a:t>
            </a:r>
            <a:r>
              <a:rPr lang="zh-CN" altLang="en-US" dirty="0"/>
              <a:t> </a:t>
            </a:r>
            <a:r>
              <a:rPr lang="en-US" altLang="zh-CN" dirty="0"/>
              <a:t>major</a:t>
            </a:r>
            <a:r>
              <a:rPr lang="zh-CN" altLang="en-US" dirty="0"/>
              <a:t> </a:t>
            </a:r>
            <a:r>
              <a:rPr lang="en-US" altLang="zh-CN" dirty="0"/>
              <a:t>challenge</a:t>
            </a:r>
            <a:r>
              <a:rPr lang="zh-CN" altLang="en-US" dirty="0"/>
              <a:t> </a:t>
            </a:r>
            <a:r>
              <a:rPr lang="en-US" altLang="zh-CN" dirty="0"/>
              <a:t>for</a:t>
            </a:r>
            <a:r>
              <a:rPr lang="zh-CN" altLang="en-US" dirty="0"/>
              <a:t> </a:t>
            </a:r>
            <a:r>
              <a:rPr lang="en-US" altLang="zh-CN" dirty="0"/>
              <a:t>multi-hop</a:t>
            </a:r>
            <a:r>
              <a:rPr lang="zh-CN" altLang="en-US" dirty="0"/>
              <a:t> </a:t>
            </a:r>
            <a:r>
              <a:rPr lang="en-US" altLang="zh-CN" dirty="0"/>
              <a:t>KBQA</a:t>
            </a:r>
            <a:r>
              <a:rPr lang="zh-CN" altLang="en-US" dirty="0"/>
              <a:t> </a:t>
            </a:r>
            <a:r>
              <a:rPr lang="en" altLang="zh-CN" dirty="0"/>
              <a:t>is that it usually lacks supervision signals at intermediate reasoning steps</a:t>
            </a:r>
            <a:r>
              <a:rPr lang="en-US" altLang="zh-CN" dirty="0"/>
              <a:t>,</a:t>
            </a:r>
            <a:r>
              <a:rPr lang="en" altLang="zh-CN" dirty="0"/>
              <a:t> since only the answer entities are given as ground-truth information. </a:t>
            </a:r>
          </a:p>
          <a:p>
            <a:r>
              <a:rPr lang="en" altLang="zh-CN" dirty="0"/>
              <a:t>To tackle this issue, we adopt the recently proposed teacher-student learning framework</a:t>
            </a:r>
            <a:r>
              <a:rPr lang="en-US" altLang="zh-CN" dirty="0"/>
              <a:t>.</a:t>
            </a:r>
            <a:r>
              <a:rPr lang="zh-CN" altLang="en-US" dirty="0"/>
              <a:t> </a:t>
            </a:r>
            <a:r>
              <a:rPr lang="en" altLang="zh-CN" dirty="0"/>
              <a:t>The main idea is to train a student network that focuses on the multi-hop KBQA task itself, while another teacher network is trained to provide (pseudo) supervision signals (i.e., inferred entity distributions in our task) at intermediate reasoning steps for improving the student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To develop the teacher network, we </a:t>
            </a:r>
            <a:r>
              <a:rPr lang="en-US" altLang="zh-CN" dirty="0"/>
              <a:t>incorporate</a:t>
            </a:r>
            <a:r>
              <a:rPr lang="en" altLang="zh-CN" dirty="0"/>
              <a:t> a novel bidirectional reasoning mechanism, so that it can learn more reliable entity distributions at intermediate reasoning steps.</a:t>
            </a:r>
            <a:endParaRPr kumimoji="1" lang="zh-CN" altLang="en-US" dirty="0"/>
          </a:p>
          <a:p>
            <a:endParaRPr lang="en"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8</a:t>
            </a:fld>
            <a:endParaRPr lang="zh-CN" altLang="en-US"/>
          </a:p>
        </p:txBody>
      </p:sp>
    </p:spTree>
    <p:extLst>
      <p:ext uri="{BB962C8B-B14F-4D97-AF65-F5344CB8AC3E}">
        <p14:creationId xmlns:p14="http://schemas.microsoft.com/office/powerpoint/2010/main" val="8457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a:t>
            </a:r>
            <a:r>
              <a:rPr kumimoji="1" lang="zh-CN" altLang="en-US" dirty="0"/>
              <a:t> </a:t>
            </a:r>
            <a:r>
              <a:rPr kumimoji="1" lang="en-US" altLang="zh-CN" dirty="0"/>
              <a:t>is</a:t>
            </a:r>
            <a:r>
              <a:rPr kumimoji="1" lang="zh-CN" altLang="en-US" dirty="0"/>
              <a:t> </a:t>
            </a:r>
            <a:r>
              <a:rPr kumimoji="1" lang="en-US" altLang="zh-CN" dirty="0"/>
              <a:t>an</a:t>
            </a:r>
            <a:r>
              <a:rPr kumimoji="1" lang="zh-CN" altLang="en-US" dirty="0"/>
              <a:t> </a:t>
            </a:r>
            <a:r>
              <a:rPr kumimoji="1" lang="en-US" altLang="zh-CN" dirty="0"/>
              <a:t>overview</a:t>
            </a:r>
            <a:r>
              <a:rPr kumimoji="1" lang="zh-CN" altLang="en-US" dirty="0"/>
              <a:t> </a:t>
            </a:r>
            <a:r>
              <a:rPr kumimoji="1" lang="en-US" altLang="zh-CN" dirty="0"/>
              <a:t>of</a:t>
            </a:r>
            <a:r>
              <a:rPr kumimoji="1" lang="zh-CN" altLang="en-US" dirty="0"/>
              <a:t> </a:t>
            </a:r>
            <a:r>
              <a:rPr kumimoji="1" lang="en-US" altLang="zh-CN" dirty="0"/>
              <a:t>our</a:t>
            </a:r>
            <a:r>
              <a:rPr kumimoji="1" lang="zh-CN" altLang="en-US" dirty="0"/>
              <a:t> </a:t>
            </a:r>
            <a:r>
              <a:rPr kumimoji="1" lang="en-US" altLang="zh-CN" dirty="0"/>
              <a:t>teacher-student</a:t>
            </a:r>
            <a:r>
              <a:rPr kumimoji="1" lang="zh-CN" altLang="en-US" dirty="0"/>
              <a:t> </a:t>
            </a:r>
            <a:r>
              <a:rPr kumimoji="1" lang="en-US" altLang="zh-CN" dirty="0"/>
              <a:t>framework.</a:t>
            </a:r>
            <a:r>
              <a:rPr kumimoji="1" lang="zh-CN" altLang="en-US" dirty="0"/>
              <a:t> </a:t>
            </a:r>
            <a:r>
              <a:rPr kumimoji="1" lang="en-US" altLang="zh-CN" dirty="0"/>
              <a:t>Then</a:t>
            </a:r>
            <a:r>
              <a:rPr kumimoji="1" lang="zh-CN" altLang="en-US" dirty="0"/>
              <a:t> </a:t>
            </a:r>
            <a:r>
              <a:rPr kumimoji="1" lang="en-US" altLang="zh-CN" dirty="0"/>
              <a:t>I’ll</a:t>
            </a:r>
            <a:r>
              <a:rPr kumimoji="1" lang="zh-CN" altLang="en-US" dirty="0"/>
              <a:t> </a:t>
            </a:r>
            <a:r>
              <a:rPr kumimoji="1" lang="en-US" altLang="zh-CN" dirty="0"/>
              <a:t>zoom</a:t>
            </a:r>
            <a:r>
              <a:rPr kumimoji="1" lang="zh-CN" altLang="en-US" dirty="0"/>
              <a:t> </a:t>
            </a:r>
            <a:r>
              <a:rPr kumimoji="1" lang="en-US" altLang="zh-CN" dirty="0"/>
              <a:t>into</a:t>
            </a:r>
            <a:r>
              <a:rPr kumimoji="1" lang="zh-CN" altLang="en-US" dirty="0"/>
              <a:t> </a:t>
            </a:r>
            <a:r>
              <a:rPr kumimoji="1" lang="en-US" altLang="zh-CN" dirty="0"/>
              <a:t>its</a:t>
            </a:r>
            <a:r>
              <a:rPr kumimoji="1" lang="zh-CN" altLang="en-US" dirty="0"/>
              <a:t> </a:t>
            </a:r>
            <a:r>
              <a:rPr kumimoji="1" lang="en-US" altLang="zh-CN" dirty="0"/>
              <a:t>details.</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9</a:t>
            </a:fld>
            <a:endParaRPr lang="zh-CN" altLang="en-US"/>
          </a:p>
        </p:txBody>
      </p:sp>
    </p:spTree>
    <p:extLst>
      <p:ext uri="{BB962C8B-B14F-4D97-AF65-F5344CB8AC3E}">
        <p14:creationId xmlns:p14="http://schemas.microsoft.com/office/powerpoint/2010/main" val="346614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314311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426550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06058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323515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66411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92104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869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29728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31722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31721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28141B-87F0-439F-B3FA-494CCB5C1CEF}" type="datetimeFigureOut">
              <a:rPr lang="zh-CN" altLang="en-US" smtClean="0"/>
              <a:t>2021/1/31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276634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8141B-87F0-439F-B3FA-494CCB5C1CEF}" type="datetimeFigureOut">
              <a:rPr lang="zh-CN" altLang="en-US" smtClean="0"/>
              <a:t>2021/1/31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388583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F8B7F-E909-4F78-BACB-DAC2746C478E}"/>
              </a:ext>
            </a:extLst>
          </p:cNvPr>
          <p:cNvSpPr>
            <a:spLocks noGrp="1"/>
          </p:cNvSpPr>
          <p:nvPr>
            <p:ph type="ctrTitle"/>
          </p:nvPr>
        </p:nvSpPr>
        <p:spPr>
          <a:xfrm>
            <a:off x="1977737" y="1379006"/>
            <a:ext cx="8236527" cy="2387600"/>
          </a:xfrm>
        </p:spPr>
        <p:txBody>
          <a:bodyPr>
            <a:normAutofit/>
          </a:bodyPr>
          <a:lstStyle/>
          <a:p>
            <a:r>
              <a:rPr lang="en" altLang="zh-CN" sz="3600" dirty="0">
                <a:latin typeface="Times New Roman" panose="02020603050405020304" pitchFamily="18" charset="0"/>
                <a:cs typeface="Times New Roman" panose="02020603050405020304" pitchFamily="18" charset="0"/>
              </a:rPr>
              <a:t>Improving Multi-hop Knowledge Base Question Answering by Learning Intermediate Supervision Signals</a:t>
            </a:r>
            <a:endParaRPr lang="zh-CN" altLang="en-US" sz="36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8F5E1B3-5566-45AA-800A-1F2B083F157C}"/>
              </a:ext>
            </a:extLst>
          </p:cNvPr>
          <p:cNvSpPr>
            <a:spLocks noGrp="1"/>
          </p:cNvSpPr>
          <p:nvPr>
            <p:ph type="subTitle" idx="1"/>
          </p:nvPr>
        </p:nvSpPr>
        <p:spPr>
          <a:xfrm>
            <a:off x="2661925" y="4106501"/>
            <a:ext cx="6858000" cy="889486"/>
          </a:xfrm>
        </p:spPr>
        <p:txBody>
          <a:bodyPr>
            <a:normAutofit fontScale="92500" lnSpcReduction="10000"/>
          </a:bodyPr>
          <a:lstStyle/>
          <a:p>
            <a:r>
              <a:rPr lang="en-US" altLang="zh-CN" sz="2800" b="1" u="sng" dirty="0" err="1">
                <a:latin typeface="Times New Roman" panose="02020603050405020304" pitchFamily="18" charset="0"/>
                <a:cs typeface="Times New Roman" panose="02020603050405020304" pitchFamily="18" charset="0"/>
              </a:rPr>
              <a:t>Gaole</a:t>
            </a:r>
            <a:r>
              <a:rPr lang="en-US" altLang="zh-CN" sz="2800" b="1" u="sng" dirty="0">
                <a:latin typeface="Times New Roman" panose="02020603050405020304" pitchFamily="18" charset="0"/>
                <a:cs typeface="Times New Roman" panose="02020603050405020304" pitchFamily="18" charset="0"/>
              </a:rPr>
              <a:t> He</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Yunshi</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Lan,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Jing</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Jiang,</a:t>
            </a:r>
            <a:r>
              <a:rPr lang="zh-CN" altLang="en-US"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Wayne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Xin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Zhao</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 Ji-Rong Wen</a:t>
            </a:r>
            <a:endParaRPr lang="zh-CN" altLang="en-US" sz="2800" dirty="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63477E2-B800-4F10-B5CC-3BDB8A4EEA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195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A7565BD-3DA5-4F16-A104-5896ED01A0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965" y="5360081"/>
            <a:ext cx="4681137" cy="1241125"/>
          </a:xfrm>
          <a:prstGeom prst="rect">
            <a:avLst/>
          </a:prstGeom>
        </p:spPr>
      </p:pic>
      <p:pic>
        <p:nvPicPr>
          <p:cNvPr id="6" name="图片 5">
            <a:extLst>
              <a:ext uri="{FF2B5EF4-FFF2-40B4-BE49-F238E27FC236}">
                <a16:creationId xmlns:a16="http://schemas.microsoft.com/office/drawing/2014/main" id="{04738AFA-053D-F145-959B-841F1297DCFA}"/>
              </a:ext>
            </a:extLst>
          </p:cNvPr>
          <p:cNvPicPr>
            <a:picLocks noChangeAspect="1"/>
          </p:cNvPicPr>
          <p:nvPr/>
        </p:nvPicPr>
        <p:blipFill>
          <a:blip r:embed="rId5"/>
          <a:stretch>
            <a:fillRect/>
          </a:stretch>
        </p:blipFill>
        <p:spPr>
          <a:xfrm>
            <a:off x="6874933" y="5478994"/>
            <a:ext cx="4924642" cy="1122212"/>
          </a:xfrm>
          <a:prstGeom prst="rect">
            <a:avLst/>
          </a:prstGeom>
        </p:spPr>
      </p:pic>
    </p:spTree>
    <p:extLst>
      <p:ext uri="{BB962C8B-B14F-4D97-AF65-F5344CB8AC3E}">
        <p14:creationId xmlns:p14="http://schemas.microsoft.com/office/powerpoint/2010/main" val="106245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B9C85-4BB9-DE4D-B4A3-C3253C3E57AE}"/>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Neural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Machine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Multi-hop</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KBQA</a:t>
            </a:r>
            <a:endParaRPr kumimoji="1" lang="zh-CN" altLang="en-US" dirty="0">
              <a:latin typeface="Times New Roman" panose="02020603050405020304" pitchFamily="18" charset="0"/>
              <a:cs typeface="Times New Roman" panose="02020603050405020304" pitchFamily="18" charset="0"/>
            </a:endParaRPr>
          </a:p>
        </p:txBody>
      </p:sp>
      <p:pic>
        <p:nvPicPr>
          <p:cNvPr id="87" name="图片 86">
            <a:extLst>
              <a:ext uri="{FF2B5EF4-FFF2-40B4-BE49-F238E27FC236}">
                <a16:creationId xmlns:a16="http://schemas.microsoft.com/office/drawing/2014/main" id="{69DFBBA0-6B27-AC41-9B8B-9DF7B0243B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52570" y="1733137"/>
            <a:ext cx="6846595" cy="4752001"/>
          </a:xfrm>
          <a:prstGeom prst="rect">
            <a:avLst/>
          </a:prstGeom>
        </p:spPr>
      </p:pic>
    </p:spTree>
    <p:extLst>
      <p:ext uri="{BB962C8B-B14F-4D97-AF65-F5344CB8AC3E}">
        <p14:creationId xmlns:p14="http://schemas.microsoft.com/office/powerpoint/2010/main" val="133173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DBB87-B81C-CE4E-A912-BF2B1F2D4BB5}"/>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Instruction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Component</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6EC3A6-286A-8547-879D-D232123FC417}"/>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Input: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question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hidden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states</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kumimoji="1" lang="en-US" altLang="zh-CN" i="1">
                            <a:latin typeface="Cambria Math" panose="02040503050406030204" pitchFamily="18" charset="0"/>
                            <a:cs typeface="Times New Roman" panose="02020603050405020304" pitchFamily="18" charset="0"/>
                          </a:rPr>
                        </m:ctrlPr>
                      </m:sSupPr>
                      <m:e>
                        <m:r>
                          <a:rPr kumimoji="1" lang="en-US" altLang="zh-CN" i="1">
                            <a:latin typeface="Cambria Math" panose="02040503050406030204" pitchFamily="18" charset="0"/>
                            <a:cs typeface="Times New Roman" panose="02020603050405020304" pitchFamily="18" charset="0"/>
                          </a:rPr>
                          <m:t>{</m:t>
                        </m:r>
                        <m:r>
                          <a:rPr kumimoji="1" lang="en-US" altLang="zh-CN" b="1" i="1">
                            <a:latin typeface="Cambria Math" panose="02040503050406030204" pitchFamily="18" charset="0"/>
                            <a:cs typeface="Times New Roman" panose="02020603050405020304" pitchFamily="18" charset="0"/>
                          </a:rPr>
                          <m:t>𝒉</m:t>
                        </m:r>
                      </m:e>
                      <m:sup>
                        <m:r>
                          <a:rPr kumimoji="1" lang="en-US" altLang="zh-CN" i="1">
                            <a:latin typeface="Cambria Math" panose="02040503050406030204" pitchFamily="18" charset="0"/>
                            <a:cs typeface="Times New Roman" panose="02020603050405020304" pitchFamily="18" charset="0"/>
                          </a:rPr>
                          <m:t>𝑗</m:t>
                        </m:r>
                      </m:sup>
                    </m:sSup>
                    <m:sSubSup>
                      <m:sSubSupPr>
                        <m:ctrlPr>
                          <a:rPr kumimoji="1" lang="en-US" altLang="zh-CN" i="1">
                            <a:latin typeface="Cambria Math" panose="02040503050406030204" pitchFamily="18" charset="0"/>
                            <a:cs typeface="Times New Roman" panose="02020603050405020304" pitchFamily="18" charset="0"/>
                          </a:rPr>
                        </m:ctrlPr>
                      </m:sSubSupPr>
                      <m:e>
                        <m:r>
                          <a:rPr kumimoji="1" lang="en-US" altLang="zh-CN" i="1">
                            <a:latin typeface="Cambria Math" panose="02040503050406030204" pitchFamily="18" charset="0"/>
                            <a:cs typeface="Times New Roman" panose="02020603050405020304" pitchFamily="18" charset="0"/>
                          </a:rPr>
                          <m:t>}</m:t>
                        </m:r>
                      </m:e>
                      <m:sub>
                        <m:r>
                          <a:rPr kumimoji="1" lang="en-US" altLang="zh-CN" i="1">
                            <a:latin typeface="Cambria Math" panose="02040503050406030204" pitchFamily="18" charset="0"/>
                            <a:cs typeface="Times New Roman" panose="02020603050405020304" pitchFamily="18" charset="0"/>
                          </a:rPr>
                          <m:t>𝑗</m:t>
                        </m:r>
                        <m:r>
                          <a:rPr kumimoji="1" lang="en-US" altLang="zh-CN" i="1">
                            <a:latin typeface="Cambria Math" panose="02040503050406030204" pitchFamily="18" charset="0"/>
                            <a:cs typeface="Times New Roman" panose="02020603050405020304" pitchFamily="18" charset="0"/>
                          </a:rPr>
                          <m:t>=1</m:t>
                        </m:r>
                      </m:sub>
                      <m:sup>
                        <m:r>
                          <a:rPr kumimoji="1" lang="en-US" altLang="zh-CN" i="1">
                            <a:latin typeface="Cambria Math" panose="02040503050406030204" pitchFamily="18" charset="0"/>
                            <a:cs typeface="Times New Roman" panose="02020603050405020304" pitchFamily="18" charset="0"/>
                          </a:rPr>
                          <m:t>𝑙</m:t>
                        </m:r>
                      </m:sup>
                    </m:sSubSup>
                  </m:oMath>
                </a14:m>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instruction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vector</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kumimoji="1" lang="en-US" altLang="zh-CN" i="1" smtClean="0">
                            <a:latin typeface="Cambria Math" panose="02040503050406030204" pitchFamily="18" charset="0"/>
                            <a:cs typeface="Times New Roman" panose="02020603050405020304" pitchFamily="18" charset="0"/>
                          </a:rPr>
                        </m:ctrlPr>
                      </m:sSupPr>
                      <m:e>
                        <m:r>
                          <a:rPr kumimoji="1" lang="en-US" altLang="zh-CN" b="1" i="1" smtClean="0">
                            <a:latin typeface="Cambria Math" panose="02040503050406030204" pitchFamily="18" charset="0"/>
                            <a:cs typeface="Times New Roman" panose="02020603050405020304" pitchFamily="18" charset="0"/>
                          </a:rPr>
                          <m:t>𝒊</m:t>
                        </m:r>
                      </m:e>
                      <m:sup>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𝑘</m:t>
                        </m:r>
                        <m:r>
                          <a:rPr kumimoji="1" lang="en-US" altLang="zh-CN" b="0" i="1" smtClean="0">
                            <a:latin typeface="Cambria Math" panose="02040503050406030204" pitchFamily="18" charset="0"/>
                            <a:cs typeface="Times New Roman" panose="02020603050405020304" pitchFamily="18" charset="0"/>
                          </a:rPr>
                          <m:t>−1)</m:t>
                        </m:r>
                      </m:sup>
                    </m:sSup>
                  </m:oMath>
                </a14:m>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from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previous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step</a:t>
                </a:r>
              </a:p>
              <a:p>
                <a:r>
                  <a:rPr kumimoji="1" lang="en-US" altLang="zh-CN" dirty="0">
                    <a:latin typeface="Times New Roman" panose="02020603050405020304" pitchFamily="18" charset="0"/>
                    <a:cs typeface="Times New Roman" panose="02020603050405020304" pitchFamily="18" charset="0"/>
                  </a:rPr>
                  <a:t>Output: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instruction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vectors</a:t>
                </a:r>
                <a:endParaRPr kumimoji="1" lang="zh-CN" altLang="en-US" dirty="0">
                  <a:latin typeface="Times New Roman" panose="02020603050405020304" pitchFamily="18" charset="0"/>
                  <a:cs typeface="Times New Roman" panose="02020603050405020304" pitchFamily="18" charset="0"/>
                </a:endParaRPr>
              </a:p>
              <a:p>
                <a:endParaRPr kumimoji="1" lang="zh-CN" altLang="en-US" dirty="0"/>
              </a:p>
            </p:txBody>
          </p:sp>
        </mc:Choice>
        <mc:Fallback xmlns="">
          <p:sp>
            <p:nvSpPr>
              <p:cNvPr id="3" name="内容占位符 2">
                <a:extLst>
                  <a:ext uri="{FF2B5EF4-FFF2-40B4-BE49-F238E27FC236}">
                    <a16:creationId xmlns:a16="http://schemas.microsoft.com/office/drawing/2014/main" id="{F96EC3A6-286A-8547-879D-D232123FC417}"/>
                  </a:ext>
                </a:extLst>
              </p:cNvPr>
              <p:cNvSpPr>
                <a:spLocks noGrp="1" noRot="1" noChangeAspect="1" noMove="1" noResize="1" noEditPoints="1" noAdjustHandles="1" noChangeArrowheads="1" noChangeShapeType="1" noTextEdit="1"/>
              </p:cNvSpPr>
              <p:nvPr>
                <p:ph idx="1"/>
              </p:nvPr>
            </p:nvSpPr>
            <p:spPr>
              <a:blipFill>
                <a:blip r:embed="rId3"/>
                <a:stretch>
                  <a:fillRect l="-965" t="-204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9D31E13-5A1E-274E-8996-2AAE82FE21F9}"/>
              </a:ext>
            </a:extLst>
          </p:cNvPr>
          <p:cNvPicPr>
            <a:picLocks noChangeAspect="1"/>
          </p:cNvPicPr>
          <p:nvPr/>
        </p:nvPicPr>
        <p:blipFill>
          <a:blip r:embed="rId4"/>
          <a:stretch>
            <a:fillRect/>
          </a:stretch>
        </p:blipFill>
        <p:spPr>
          <a:xfrm>
            <a:off x="1498600" y="3429000"/>
            <a:ext cx="9194800" cy="2894047"/>
          </a:xfrm>
          <a:prstGeom prst="rect">
            <a:avLst/>
          </a:prstGeom>
        </p:spPr>
      </p:pic>
    </p:spTree>
    <p:extLst>
      <p:ext uri="{BB962C8B-B14F-4D97-AF65-F5344CB8AC3E}">
        <p14:creationId xmlns:p14="http://schemas.microsoft.com/office/powerpoint/2010/main" val="264028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08C0D31-3F20-5947-9ACE-14987A4D87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7357" y="3552344"/>
            <a:ext cx="7172642" cy="3190547"/>
          </a:xfrm>
          <a:prstGeom prst="rect">
            <a:avLst/>
          </a:prstGeom>
        </p:spPr>
      </p:pic>
      <p:sp>
        <p:nvSpPr>
          <p:cNvPr id="2" name="标题 1">
            <a:extLst>
              <a:ext uri="{FF2B5EF4-FFF2-40B4-BE49-F238E27FC236}">
                <a16:creationId xmlns:a16="http://schemas.microsoft.com/office/drawing/2014/main" id="{AA5DBB87-B81C-CE4E-A912-BF2B1F2D4BB5}"/>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Reasoning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Component</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6EC3A6-286A-8547-879D-D232123FC417}"/>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Input: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instruction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vector</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b="1" i="1">
                            <a:latin typeface="Cambria Math" panose="02040503050406030204" pitchFamily="18" charset="0"/>
                          </a:rPr>
                          <m:t>𝒊</m:t>
                        </m:r>
                      </m:e>
                      <m:sup>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m:t>
                        </m:r>
                      </m:sup>
                    </m:sSup>
                  </m:oMath>
                </a14:m>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entity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representation</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b="1" i="1">
                            <a:latin typeface="Cambria Math" panose="02040503050406030204" pitchFamily="18" charset="0"/>
                          </a:rPr>
                          <m:t>𝑬</m:t>
                        </m:r>
                      </m:e>
                      <m:sup>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−1)</m:t>
                        </m:r>
                      </m:sup>
                    </m:sSup>
                  </m:oMath>
                </a14:m>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entity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distribution</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b="1" i="1">
                            <a:latin typeface="Cambria Math" panose="02040503050406030204" pitchFamily="18" charset="0"/>
                          </a:rPr>
                          <m:t>𝒑</m:t>
                        </m:r>
                      </m:e>
                      <m:sup>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−1)</m:t>
                        </m:r>
                      </m:sup>
                    </m:sSup>
                  </m:oMath>
                </a14:m>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Output: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entity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representation</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b="1" i="1">
                            <a:latin typeface="Cambria Math" panose="02040503050406030204" pitchFamily="18" charset="0"/>
                          </a:rPr>
                          <m:t>𝑬</m:t>
                        </m:r>
                      </m:e>
                      <m:sup>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m:t>
                        </m:r>
                      </m:sup>
                    </m:sSup>
                  </m:oMath>
                </a14:m>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entity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distribution</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b="1" i="1">
                            <a:latin typeface="Cambria Math" panose="02040503050406030204" pitchFamily="18" charset="0"/>
                          </a:rPr>
                          <m:t>𝒑</m:t>
                        </m:r>
                      </m:e>
                      <m:sup>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m:t>
                        </m:r>
                      </m:sup>
                    </m:sSup>
                  </m:oMath>
                </a14:m>
                <a:endParaRPr kumimoji="1" lang="zh-CN" altLang="en-US" sz="3200" dirty="0"/>
              </a:p>
            </p:txBody>
          </p:sp>
        </mc:Choice>
        <mc:Fallback xmlns="">
          <p:sp>
            <p:nvSpPr>
              <p:cNvPr id="3" name="内容占位符 2">
                <a:extLst>
                  <a:ext uri="{FF2B5EF4-FFF2-40B4-BE49-F238E27FC236}">
                    <a16:creationId xmlns:a16="http://schemas.microsoft.com/office/drawing/2014/main" id="{F96EC3A6-286A-8547-879D-D232123FC417}"/>
                  </a:ext>
                </a:extLst>
              </p:cNvPr>
              <p:cNvSpPr>
                <a:spLocks noGrp="1" noRot="1" noChangeAspect="1" noMove="1" noResize="1" noEditPoints="1" noAdjustHandles="1" noChangeArrowheads="1" noChangeShapeType="1" noTextEdit="1"/>
              </p:cNvSpPr>
              <p:nvPr>
                <p:ph idx="1"/>
              </p:nvPr>
            </p:nvSpPr>
            <p:spPr>
              <a:blipFill>
                <a:blip r:embed="rId4"/>
                <a:stretch>
                  <a:fillRect l="-965" t="-23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4578CB48-0514-8E48-9AB6-496A86363703}"/>
                  </a:ext>
                </a:extLst>
              </p:cNvPr>
              <p:cNvSpPr txBox="1">
                <a:spLocks/>
              </p:cNvSpPr>
              <p:nvPr/>
            </p:nvSpPr>
            <p:spPr>
              <a:xfrm>
                <a:off x="7152639" y="4009486"/>
                <a:ext cx="5039361" cy="2853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1" i="1" smtClean="0">
                              <a:latin typeface="Cambria Math" panose="02040503050406030204" pitchFamily="18" charset="0"/>
                              <a:cs typeface="Times New Roman" panose="02020603050405020304" pitchFamily="18" charset="0"/>
                            </a:rPr>
                            <m:t>𝒎</m:t>
                          </m:r>
                        </m:e>
                        <m:sub>
                          <m:r>
                            <a:rPr lang="en-US" altLang="zh-CN" b="0" i="1" smtClean="0">
                              <a:latin typeface="Cambria Math" panose="02040503050406030204" pitchFamily="18" charset="0"/>
                              <a:cs typeface="Times New Roman" panose="02020603050405020304" pitchFamily="18" charset="0"/>
                            </a:rPr>
                            <m:t>&lt;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𝑒</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𝑒</m:t>
                          </m:r>
                          <m:r>
                            <a:rPr lang="en-US" altLang="zh-CN" b="0" i="1" smtClean="0">
                              <a:latin typeface="Cambria Math" panose="02040503050406030204" pitchFamily="18" charset="0"/>
                              <a:cs typeface="Times New Roman" panose="02020603050405020304" pitchFamily="18" charset="0"/>
                            </a:rPr>
                            <m:t>&gt;</m:t>
                          </m:r>
                        </m:sub>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sup>
                      </m:sSub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𝒊</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𝑾</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sub>
                      </m:sSub>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𝒓</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acc>
                            <m:accPr>
                              <m:chr m:val="̃"/>
                              <m:ctrlPr>
                                <a:rPr lang="en-US" altLang="zh-CN" i="1" smtClean="0">
                                  <a:latin typeface="Cambria Math" panose="02040503050406030204" pitchFamily="18" charset="0"/>
                                  <a:cs typeface="Times New Roman" panose="02020603050405020304" pitchFamily="18" charset="0"/>
                                </a:rPr>
                              </m:ctrlPr>
                            </m:accPr>
                            <m:e>
                              <m:r>
                                <a:rPr lang="en-US" altLang="zh-CN" b="1" i="1" smtClean="0">
                                  <a:latin typeface="Cambria Math" panose="02040503050406030204" pitchFamily="18" charset="0"/>
                                  <a:cs typeface="Times New Roman" panose="02020603050405020304" pitchFamily="18" charset="0"/>
                                </a:rPr>
                                <m:t>𝒆</m:t>
                              </m:r>
                            </m:e>
                          </m:acc>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nary>
                        <m:naryPr>
                          <m:chr m:val="∑"/>
                          <m:supHide m:val="on"/>
                          <m:ctrlPr>
                            <a:rPr lang="en-US" altLang="zh-CN" b="0" i="1" smtClean="0">
                              <a:latin typeface="Cambria Math" panose="02040503050406030204" pitchFamily="18" charset="0"/>
                              <a:cs typeface="Times New Roman" panose="02020603050405020304" pitchFamily="18" charset="0"/>
                            </a:rPr>
                          </m:ctrlPr>
                        </m:naryPr>
                        <m:sub>
                          <m:r>
                            <m:rPr>
                              <m:brk m:alnAt="7"/>
                            </m:rP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m:rPr>
                                  <m:brk m:alnAt="7"/>
                                </m:rP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m:t>
                              </m:r>
                            </m:sup>
                          </m:sSup>
                          <m:r>
                            <m:rPr>
                              <m:brk m:alnAt="7"/>
                            </m:rPr>
                            <a:rPr lang="en-US" altLang="zh-CN" b="0" i="1" smtClean="0">
                              <a:latin typeface="Cambria Math" panose="02040503050406030204" pitchFamily="18" charset="0"/>
                              <a:cs typeface="Times New Roman" panose="02020603050405020304" pitchFamily="18" charset="0"/>
                            </a:rPr>
                            <m:t>,</m:t>
                          </m:r>
                          <m:r>
                            <m:rPr>
                              <m:brk m:alnAt="7"/>
                            </m:rPr>
                            <a:rPr lang="zh-CN" altLang="en-US" b="0" i="1" smtClean="0">
                              <a:latin typeface="Cambria Math" panose="02040503050406030204" pitchFamily="18" charset="0"/>
                              <a:cs typeface="Times New Roman" panose="02020603050405020304" pitchFamily="18" charset="0"/>
                            </a:rPr>
                            <m:t> </m:t>
                          </m:r>
                          <m:r>
                            <m:rPr>
                              <m:brk m:alnAt="7"/>
                            </m:rPr>
                            <a:rPr lang="en-US" altLang="zh-CN" b="0" i="1" smtClean="0">
                              <a:latin typeface="Cambria Math" panose="02040503050406030204" pitchFamily="18" charset="0"/>
                              <a:cs typeface="Times New Roman" panose="02020603050405020304" pitchFamily="18" charset="0"/>
                            </a:rPr>
                            <m:t>𝑟</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𝑒</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𝑒</m:t>
                              </m:r>
                            </m:sub>
                          </m:sSub>
                        </m:sub>
                        <m:sup/>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1" i="1" smtClean="0">
                                  <a:latin typeface="Cambria Math" panose="02040503050406030204" pitchFamily="18" charset="0"/>
                                  <a:cs typeface="Times New Roman" panose="02020603050405020304" pitchFamily="18" charset="0"/>
                                </a:rPr>
                                <m:t>𝒑</m:t>
                              </m:r>
                            </m:e>
                            <m:sub>
                              <m:r>
                                <a:rPr lang="en-US" altLang="zh-CN" b="0" i="1" smtClean="0">
                                  <a:latin typeface="Cambria Math" panose="02040503050406030204" pitchFamily="18" charset="0"/>
                                  <a:cs typeface="Times New Roman" panose="02020603050405020304" pitchFamily="18" charset="0"/>
                                </a:rPr>
                                <m:t>𝑒</m:t>
                              </m:r>
                              <m:r>
                                <a:rPr lang="en-US" altLang="zh-CN" b="0" i="1" smtClean="0">
                                  <a:latin typeface="Cambria Math" panose="02040503050406030204" pitchFamily="18" charset="0"/>
                                  <a:cs typeface="Times New Roman" panose="02020603050405020304" pitchFamily="18" charset="0"/>
                                </a:rPr>
                                <m:t>′</m:t>
                              </m:r>
                            </m:sub>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sup>
                          </m:sSub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𝒎</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&lt;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𝑟</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&gt;</m:t>
                              </m:r>
                            </m:sub>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bSup>
                        </m:e>
                      </m:nary>
                    </m:oMath>
                  </m:oMathPara>
                </a14:m>
                <a:endParaRPr lang="en-US" altLang="zh-CN"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𝒆</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𝐹𝐹𝑁</m:t>
                      </m:r>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𝒆</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sup>
                      </m:sSup>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acc>
                            <m:accPr>
                              <m:chr m:val="̃"/>
                              <m:ctrlPr>
                                <a:rPr lang="en-US" altLang="zh-CN" b="1" i="1" smtClean="0">
                                  <a:latin typeface="Cambria Math" panose="02040503050406030204" pitchFamily="18" charset="0"/>
                                  <a:cs typeface="Times New Roman" panose="02020603050405020304" pitchFamily="18" charset="0"/>
                                </a:rPr>
                              </m:ctrlPr>
                            </m:accPr>
                            <m:e>
                              <m:r>
                                <a:rPr lang="en-US" altLang="zh-CN" b="1" i="1" smtClean="0">
                                  <a:latin typeface="Cambria Math" panose="02040503050406030204" pitchFamily="18" charset="0"/>
                                  <a:cs typeface="Times New Roman" panose="02020603050405020304" pitchFamily="18" charset="0"/>
                                </a:rPr>
                                <m:t>𝒆</m:t>
                              </m:r>
                            </m:e>
                          </m:acc>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𝒑</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𝑠𝑜𝑓𝑡𝑚𝑎𝑥</m:t>
                      </m:r>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sSup>
                            <m:sSupPr>
                              <m:ctrlPr>
                                <a:rPr lang="en-US" altLang="zh-CN" b="0"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𝑬</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sup>
                          </m:sSup>
                        </m:e>
                        <m:sup>
                          <m:r>
                            <a:rPr lang="en-US" altLang="zh-CN" b="0" i="1" smtClean="0">
                              <a:latin typeface="Cambria Math" panose="02040503050406030204" pitchFamily="18" charset="0"/>
                              <a:cs typeface="Times New Roman" panose="02020603050405020304" pitchFamily="18" charset="0"/>
                            </a:rPr>
                            <m:t>𝑇</m:t>
                          </m:r>
                        </m:sup>
                      </m:sSup>
                      <m:r>
                        <a:rPr lang="en-US" altLang="zh-CN" b="1" i="1" smtClean="0">
                          <a:latin typeface="Cambria Math" panose="02040503050406030204" pitchFamily="18" charset="0"/>
                          <a:cs typeface="Times New Roman" panose="02020603050405020304" pitchFamily="18" charset="0"/>
                        </a:rPr>
                        <m:t>𝒘</m:t>
                      </m:r>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内容占位符 2">
                <a:extLst>
                  <a:ext uri="{FF2B5EF4-FFF2-40B4-BE49-F238E27FC236}">
                    <a16:creationId xmlns:a16="http://schemas.microsoft.com/office/drawing/2014/main" id="{4578CB48-0514-8E48-9AB6-496A86363703}"/>
                  </a:ext>
                </a:extLst>
              </p:cNvPr>
              <p:cNvSpPr txBox="1">
                <a:spLocks noRot="1" noChangeAspect="1" noMove="1" noResize="1" noEditPoints="1" noAdjustHandles="1" noChangeArrowheads="1" noChangeShapeType="1" noTextEdit="1"/>
              </p:cNvSpPr>
              <p:nvPr/>
            </p:nvSpPr>
            <p:spPr>
              <a:xfrm>
                <a:off x="7152639" y="4009486"/>
                <a:ext cx="5039361" cy="2853277"/>
              </a:xfrm>
              <a:prstGeom prst="rect">
                <a:avLst/>
              </a:prstGeom>
              <a:blipFill>
                <a:blip r:embed="rId5"/>
                <a:stretch>
                  <a:fillRect t="-32444" b="-11111"/>
                </a:stretch>
              </a:blipFill>
            </p:spPr>
            <p:txBody>
              <a:bodyPr/>
              <a:lstStyle/>
              <a:p>
                <a:r>
                  <a:rPr lang="zh-CN" altLang="en-US">
                    <a:noFill/>
                  </a:rPr>
                  <a:t> </a:t>
                </a:r>
              </a:p>
            </p:txBody>
          </p:sp>
        </mc:Fallback>
      </mc:AlternateContent>
      <p:sp>
        <p:nvSpPr>
          <p:cNvPr id="6" name="椭圆 5">
            <a:extLst>
              <a:ext uri="{FF2B5EF4-FFF2-40B4-BE49-F238E27FC236}">
                <a16:creationId xmlns:a16="http://schemas.microsoft.com/office/drawing/2014/main" id="{EC86BF59-B67E-FA46-B0E1-ABECA463222B}"/>
              </a:ext>
            </a:extLst>
          </p:cNvPr>
          <p:cNvSpPr/>
          <p:nvPr/>
        </p:nvSpPr>
        <p:spPr>
          <a:xfrm>
            <a:off x="1097280" y="5260443"/>
            <a:ext cx="2153920" cy="50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7EB22931-739A-AB4D-ABD0-5D270DEF32DD}"/>
              </a:ext>
            </a:extLst>
          </p:cNvPr>
          <p:cNvSpPr/>
          <p:nvPr/>
        </p:nvSpPr>
        <p:spPr>
          <a:xfrm>
            <a:off x="1049018" y="4498372"/>
            <a:ext cx="2153920" cy="749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E7726B19-F92F-3440-8300-E223F52B4A41}"/>
              </a:ext>
            </a:extLst>
          </p:cNvPr>
          <p:cNvSpPr/>
          <p:nvPr/>
        </p:nvSpPr>
        <p:spPr>
          <a:xfrm>
            <a:off x="1097280" y="3716544"/>
            <a:ext cx="2153920" cy="749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63D150BA-3364-3541-BBE6-42B88E7624CF}"/>
              </a:ext>
            </a:extLst>
          </p:cNvPr>
          <p:cNvSpPr/>
          <p:nvPr/>
        </p:nvSpPr>
        <p:spPr>
          <a:xfrm>
            <a:off x="3154678" y="4775462"/>
            <a:ext cx="2153920" cy="749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4672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1" nodeType="after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8"/>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0D96F-E8A3-B24B-A2FF-0A677B87C7B1}"/>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Forward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Backward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Reasoning</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9DCDEF-81F1-D444-A0C6-37258806C35A}"/>
                  </a:ext>
                </a:extLst>
              </p:cNvPr>
              <p:cNvSpPr>
                <a:spLocks noGrp="1"/>
              </p:cNvSpPr>
              <p:nvPr>
                <p:ph idx="1"/>
              </p:nvPr>
            </p:nvSpPr>
            <p:spPr>
              <a:xfrm>
                <a:off x="838200" y="1825625"/>
                <a:ext cx="10515600" cy="1420106"/>
              </a:xfrm>
            </p:spPr>
            <p:txBody>
              <a:bodyPr>
                <a:normAutofit/>
              </a:bodyPr>
              <a:lstStyle/>
              <a:p>
                <a:r>
                  <a:rPr lang="en-US" altLang="zh-CN" dirty="0">
                    <a:latin typeface="Times New Roman" panose="02020603050405020304" pitchFamily="18" charset="0"/>
                    <a:cs typeface="Times New Roman" panose="02020603050405020304" pitchFamily="18" charset="0"/>
                  </a:rPr>
                  <a:t>Multi-hop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KBQA</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exploration and search problem 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graph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(KB)</a:t>
                </a:r>
                <a:endParaRPr lang="e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Forward</a:t>
                </a:r>
                <a:r>
                  <a:rPr lang="en" altLang="zh-CN" dirty="0">
                    <a:latin typeface="Times New Roman" panose="02020603050405020304" pitchFamily="18" charset="0"/>
                    <a:cs typeface="Times New Roman" panose="02020603050405020304" pitchFamily="18" charset="0"/>
                  </a:rPr>
                  <a:t> reasoning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start</a:t>
                </a:r>
                <a:r>
                  <a:rPr lang="en" altLang="zh-CN" dirty="0">
                    <a:latin typeface="Times New Roman" panose="02020603050405020304" pitchFamily="18" charset="0"/>
                    <a:cs typeface="Times New Roman" panose="02020603050405020304" pitchFamily="18" charset="0"/>
                  </a:rPr>
                  <a:t> from the topic entities and then look for the possible answer entities. </a:t>
                </a:r>
              </a:p>
            </p:txBody>
          </p:sp>
        </mc:Choice>
        <mc:Fallback xmlns="">
          <p:sp>
            <p:nvSpPr>
              <p:cNvPr id="3" name="内容占位符 2">
                <a:extLst>
                  <a:ext uri="{FF2B5EF4-FFF2-40B4-BE49-F238E27FC236}">
                    <a16:creationId xmlns:a16="http://schemas.microsoft.com/office/drawing/2014/main" id="{909DCDEF-81F1-D444-A0C6-37258806C35A}"/>
                  </a:ext>
                </a:extLst>
              </p:cNvPr>
              <p:cNvSpPr>
                <a:spLocks noGrp="1" noRot="1" noChangeAspect="1" noMove="1" noResize="1" noEditPoints="1" noAdjustHandles="1" noChangeArrowheads="1" noChangeShapeType="1" noTextEdit="1"/>
              </p:cNvSpPr>
              <p:nvPr>
                <p:ph idx="1"/>
              </p:nvPr>
            </p:nvSpPr>
            <p:spPr>
              <a:xfrm>
                <a:off x="838200" y="1825625"/>
                <a:ext cx="10515600" cy="1420106"/>
              </a:xfrm>
              <a:blipFill>
                <a:blip r:embed="rId3"/>
                <a:stretch>
                  <a:fillRect l="-965" t="-8036" b="-8036"/>
                </a:stretch>
              </a:blipFill>
            </p:spPr>
            <p:txBody>
              <a:bodyPr/>
              <a:lstStyle/>
              <a:p>
                <a:r>
                  <a:rPr lang="zh-CN" altLang="en-US">
                    <a:noFill/>
                  </a:rPr>
                  <a:t> </a:t>
                </a:r>
              </a:p>
            </p:txBody>
          </p:sp>
        </mc:Fallback>
      </mc:AlternateContent>
      <p:sp>
        <p:nvSpPr>
          <p:cNvPr id="16" name="内容占位符 2">
            <a:extLst>
              <a:ext uri="{FF2B5EF4-FFF2-40B4-BE49-F238E27FC236}">
                <a16:creationId xmlns:a16="http://schemas.microsoft.com/office/drawing/2014/main" id="{B8206C7C-5939-584F-887A-DEC42A201A2D}"/>
              </a:ext>
            </a:extLst>
          </p:cNvPr>
          <p:cNvSpPr txBox="1">
            <a:spLocks/>
          </p:cNvSpPr>
          <p:nvPr/>
        </p:nvSpPr>
        <p:spPr>
          <a:xfrm>
            <a:off x="990600" y="4507793"/>
            <a:ext cx="10515600" cy="863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Backward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Reasoning:</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the opposite search from answer entities to topic entities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which we refer to as backward reasoning</a:t>
            </a:r>
            <a:r>
              <a:rPr lang="en-US" altLang="zh-CN" dirty="0">
                <a:latin typeface="Times New Roman" panose="02020603050405020304" pitchFamily="18" charset="0"/>
                <a:cs typeface="Times New Roman" panose="02020603050405020304" pitchFamily="18" charset="0"/>
              </a:rPr>
              <a:t>.</a:t>
            </a:r>
            <a:endParaRPr lang="en" altLang="zh-CN" dirty="0">
              <a:latin typeface="Times New Roman" panose="02020603050405020304" pitchFamily="18" charset="0"/>
              <a:cs typeface="Times New Roman" panose="02020603050405020304" pitchFamily="18" charset="0"/>
            </a:endParaRPr>
          </a:p>
        </p:txBody>
      </p:sp>
      <p:pic>
        <p:nvPicPr>
          <p:cNvPr id="29" name="图片 28">
            <a:extLst>
              <a:ext uri="{FF2B5EF4-FFF2-40B4-BE49-F238E27FC236}">
                <a16:creationId xmlns:a16="http://schemas.microsoft.com/office/drawing/2014/main" id="{A9222677-44E6-334C-B6B8-6EAFB1470D0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4500" y="3413313"/>
            <a:ext cx="11303000" cy="926897"/>
          </a:xfrm>
          <a:prstGeom prst="rect">
            <a:avLst/>
          </a:prstGeom>
        </p:spPr>
      </p:pic>
      <p:pic>
        <p:nvPicPr>
          <p:cNvPr id="30" name="图片 29">
            <a:extLst>
              <a:ext uri="{FF2B5EF4-FFF2-40B4-BE49-F238E27FC236}">
                <a16:creationId xmlns:a16="http://schemas.microsoft.com/office/drawing/2014/main" id="{2B5EA6B8-64F1-D44F-AE51-D4122B820E0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4500" y="5452890"/>
            <a:ext cx="11226800" cy="971795"/>
          </a:xfrm>
          <a:prstGeom prst="rect">
            <a:avLst/>
          </a:prstGeom>
        </p:spPr>
      </p:pic>
    </p:spTree>
    <p:extLst>
      <p:ext uri="{BB962C8B-B14F-4D97-AF65-F5344CB8AC3E}">
        <p14:creationId xmlns:p14="http://schemas.microsoft.com/office/powerpoint/2010/main" val="366696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0D96F-E8A3-B24B-A2FF-0A677B87C7B1}"/>
              </a:ext>
            </a:extLst>
          </p:cNvPr>
          <p:cNvSpPr>
            <a:spLocks noGrp="1"/>
          </p:cNvSpPr>
          <p:nvPr>
            <p:ph type="title"/>
          </p:nvPr>
        </p:nvSpPr>
        <p:spPr/>
        <p:txBody>
          <a:bodyPr>
            <a:normAutofit/>
          </a:bodyPr>
          <a:lstStyle/>
          <a:p>
            <a:pPr algn="ctr"/>
            <a:r>
              <a:rPr kumimoji="1" lang="en-US" altLang="zh-CN" dirty="0">
                <a:latin typeface="Times New Roman" panose="02020603050405020304" pitchFamily="18" charset="0"/>
                <a:cs typeface="Times New Roman" panose="02020603050405020304" pitchFamily="18" charset="0"/>
              </a:rPr>
              <a:t>Our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idea:</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Bidirectional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Reasoning</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9DCDEF-81F1-D444-A0C6-37258806C35A}"/>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Main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idea:</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Consider</a:t>
                </a:r>
                <a:r>
                  <a:rPr lang="en" altLang="zh-CN" dirty="0">
                    <a:latin typeface="Times New Roman" panose="02020603050405020304" pitchFamily="18" charset="0"/>
                    <a:cs typeface="Times New Roman" panose="02020603050405020304" pitchFamily="18" charset="0"/>
                  </a:rPr>
                  <a:t> the exploration in both directions</a:t>
                </a:r>
              </a:p>
              <a:p>
                <a:pPr lvl="1">
                  <a:buFont typeface="Wingdings" pitchFamily="2" charset="2"/>
                  <a:buChar char="Ø"/>
                </a:pPr>
                <a:r>
                  <a:rPr lang="en" altLang="zh-CN" dirty="0">
                    <a:latin typeface="Times New Roman" panose="02020603050405020304" pitchFamily="18" charset="0"/>
                    <a:cs typeface="Times New Roman" panose="02020603050405020304" pitchFamily="18" charset="0"/>
                  </a:rPr>
                  <a:t>Synchronize the two reasoning processes at intermediate step</a:t>
                </a:r>
                <a:r>
                  <a:rPr lang="en-US" altLang="zh-CN" dirty="0">
                    <a:latin typeface="Times New Roman" panose="02020603050405020304" pitchFamily="18" charset="0"/>
                    <a:cs typeface="Times New Roman" panose="02020603050405020304" pitchFamily="18" charset="0"/>
                  </a:rPr>
                  <a:t>s</a:t>
                </a:r>
                <a:endParaRPr lang="en" altLang="zh-CN" dirty="0">
                  <a:latin typeface="Times New Roman" panose="02020603050405020304" pitchFamily="18" charset="0"/>
                  <a:cs typeface="Times New Roman" panose="02020603050405020304" pitchFamily="18" charset="0"/>
                </a:endParaRPr>
              </a:p>
              <a:p>
                <a:r>
                  <a:rPr kumimoji="1" lang="en" altLang="zh-CN" dirty="0">
                    <a:latin typeface="Times New Roman" panose="02020603050405020304" pitchFamily="18" charset="0"/>
                    <a:cs typeface="Times New Roman" panose="02020603050405020304" pitchFamily="18" charset="0"/>
                  </a:rPr>
                  <a:t>Correspondence constraints</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on the intermediate entity distributions</a:t>
                </a:r>
                <a:r>
                  <a:rPr kumimoji="1" lang="zh-CN" altLang="en-US" dirty="0">
                    <a:latin typeface="Times New Roman" panose="02020603050405020304" pitchFamily="18" charset="0"/>
                    <a:cs typeface="Times New Roman" panose="02020603050405020304" pitchFamily="18" charset="0"/>
                  </a:rPr>
                  <a:t> </a:t>
                </a:r>
                <a:endParaRPr kumimoji="1" lang="en-US" altLang="zh-CN"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zh-CN" sz="2400" i="1">
                              <a:latin typeface="Cambria Math" panose="02040503050406030204" pitchFamily="18" charset="0"/>
                              <a:cs typeface="Times New Roman" panose="02020603050405020304" pitchFamily="18" charset="0"/>
                            </a:rPr>
                          </m:ctrlPr>
                        </m:sSubSupPr>
                        <m:e>
                          <m:r>
                            <a:rPr kumimoji="1" lang="en-US" altLang="zh-CN" sz="2400" b="1" i="1">
                              <a:latin typeface="Cambria Math" panose="02040503050406030204" pitchFamily="18" charset="0"/>
                              <a:cs typeface="Times New Roman" panose="02020603050405020304" pitchFamily="18" charset="0"/>
                            </a:rPr>
                            <m:t>𝒑</m:t>
                          </m:r>
                        </m:e>
                        <m:sub>
                          <m:r>
                            <a:rPr kumimoji="1" lang="en-US" altLang="zh-CN" sz="2400" i="1">
                              <a:latin typeface="Cambria Math" panose="02040503050406030204" pitchFamily="18" charset="0"/>
                              <a:cs typeface="Times New Roman" panose="02020603050405020304" pitchFamily="18" charset="0"/>
                            </a:rPr>
                            <m:t>𝑓</m:t>
                          </m:r>
                        </m:sub>
                        <m:sup>
                          <m:r>
                            <a:rPr kumimoji="1" lang="en-US" altLang="zh-CN" sz="2400" i="1">
                              <a:latin typeface="Cambria Math" panose="02040503050406030204" pitchFamily="18" charset="0"/>
                              <a:cs typeface="Times New Roman" panose="02020603050405020304" pitchFamily="18" charset="0"/>
                            </a:rPr>
                            <m:t>(</m:t>
                          </m:r>
                          <m:r>
                            <a:rPr kumimoji="1" lang="en-US" altLang="zh-CN" sz="2400" i="1">
                              <a:latin typeface="Cambria Math" panose="02040503050406030204" pitchFamily="18" charset="0"/>
                              <a:cs typeface="Times New Roman" panose="02020603050405020304" pitchFamily="18" charset="0"/>
                            </a:rPr>
                            <m:t>𝑘</m:t>
                          </m:r>
                          <m:r>
                            <a:rPr kumimoji="1" lang="en-US" altLang="zh-CN" sz="2400" i="1">
                              <a:latin typeface="Cambria Math" panose="02040503050406030204" pitchFamily="18" charset="0"/>
                              <a:cs typeface="Times New Roman" panose="02020603050405020304" pitchFamily="18" charset="0"/>
                            </a:rPr>
                            <m:t>)</m:t>
                          </m:r>
                        </m:sup>
                      </m:sSubSup>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kumimoji="1" lang="en-US" altLang="zh-CN" sz="2400" b="1" i="1">
                              <a:latin typeface="Cambria Math" panose="02040503050406030204" pitchFamily="18" charset="0"/>
                              <a:ea typeface="Cambria Math" panose="02040503050406030204" pitchFamily="18" charset="0"/>
                              <a:cs typeface="Times New Roman" panose="02020603050405020304" pitchFamily="18" charset="0"/>
                            </a:rPr>
                            <m:t>𝒑</m:t>
                          </m:r>
                        </m:e>
                        <m:sub>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𝑏</m:t>
                          </m:r>
                        </m:sub>
                        <m:sup>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𝑛</m:t>
                          </m:r>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𝑘</m:t>
                          </m:r>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bSup>
                    </m:oMath>
                  </m:oMathPara>
                </a14:m>
                <a:endParaRPr kumimoji="1" lang="zh-CN" altLang="en-US" sz="36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09DCDEF-81F1-D444-A0C6-37258806C35A}"/>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5C404425-46AE-C441-9544-29C470F58E12}"/>
              </a:ext>
            </a:extLst>
          </p:cNvPr>
          <p:cNvPicPr>
            <a:picLocks noChangeAspect="1"/>
          </p:cNvPicPr>
          <p:nvPr/>
        </p:nvPicPr>
        <p:blipFill>
          <a:blip r:embed="rId4"/>
          <a:stretch>
            <a:fillRect/>
          </a:stretch>
        </p:blipFill>
        <p:spPr>
          <a:xfrm>
            <a:off x="2277237" y="4111965"/>
            <a:ext cx="7637526" cy="2607935"/>
          </a:xfrm>
          <a:prstGeom prst="rect">
            <a:avLst/>
          </a:prstGeom>
        </p:spPr>
      </p:pic>
    </p:spTree>
    <p:extLst>
      <p:ext uri="{BB962C8B-B14F-4D97-AF65-F5344CB8AC3E}">
        <p14:creationId xmlns:p14="http://schemas.microsoft.com/office/powerpoint/2010/main" val="134231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DBB87-B81C-CE4E-A912-BF2B1F2D4BB5}"/>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Parallel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Reasoning</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385FC60B-2327-9445-B64B-BF2D83C61F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4250" y="3429000"/>
            <a:ext cx="7683500" cy="3009900"/>
          </a:xfrm>
        </p:spPr>
      </p:pic>
      <p:sp>
        <p:nvSpPr>
          <p:cNvPr id="9" name="内容占位符 2">
            <a:extLst>
              <a:ext uri="{FF2B5EF4-FFF2-40B4-BE49-F238E27FC236}">
                <a16:creationId xmlns:a16="http://schemas.microsoft.com/office/drawing/2014/main" id="{16AB816F-7E22-A74E-833E-0AC711C736E5}"/>
              </a:ext>
            </a:extLst>
          </p:cNvPr>
          <p:cNvSpPr txBox="1">
            <a:spLocks/>
          </p:cNvSpPr>
          <p:nvPr/>
        </p:nvSpPr>
        <p:spPr>
          <a:xfrm>
            <a:off x="838200" y="1825625"/>
            <a:ext cx="10515600" cy="1325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New Roman" panose="02020603050405020304" pitchFamily="18" charset="0"/>
                <a:cs typeface="Times New Roman" panose="02020603050405020304" pitchFamily="18" charset="0"/>
              </a:rPr>
              <a:t>Two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separate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NSMs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learn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backward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reasoning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respectively</a:t>
            </a:r>
          </a:p>
          <a:p>
            <a:r>
              <a:rPr kumimoji="1" lang="en-US" altLang="zh-CN" dirty="0">
                <a:latin typeface="Times New Roman" panose="02020603050405020304" pitchFamily="18" charset="0"/>
                <a:cs typeface="Times New Roman" panose="02020603050405020304" pitchFamily="18" charset="0"/>
              </a:rPr>
              <a:t>No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Parameter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sharing</a:t>
            </a:r>
          </a:p>
          <a:p>
            <a:r>
              <a:rPr kumimoji="1" lang="en-US" altLang="zh-CN" dirty="0">
                <a:latin typeface="Times New Roman" panose="02020603050405020304" pitchFamily="18" charset="0"/>
                <a:cs typeface="Times New Roman" panose="02020603050405020304" pitchFamily="18" charset="0"/>
              </a:rPr>
              <a:t>Only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correspondence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constraints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intermediate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entity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distributions</a:t>
            </a:r>
          </a:p>
        </p:txBody>
      </p:sp>
    </p:spTree>
    <p:extLst>
      <p:ext uri="{BB962C8B-B14F-4D97-AF65-F5344CB8AC3E}">
        <p14:creationId xmlns:p14="http://schemas.microsoft.com/office/powerpoint/2010/main" val="254437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DBB87-B81C-CE4E-A912-BF2B1F2D4BB5}"/>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Hybrid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Reasoning</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5BA91C0B-78B4-9046-BF7D-2345A46ABF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0156" y="4111745"/>
            <a:ext cx="7696200" cy="2552700"/>
          </a:xfrm>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D6610F0C-ABEF-F54D-82AE-AD6F4F846274}"/>
                  </a:ext>
                </a:extLst>
              </p:cNvPr>
              <p:cNvSpPr txBox="1">
                <a:spLocks/>
              </p:cNvSpPr>
              <p:nvPr/>
            </p:nvSpPr>
            <p:spPr>
              <a:xfrm>
                <a:off x="838200" y="1825625"/>
                <a:ext cx="10515600" cy="2234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Times New Roman" panose="02020603050405020304" pitchFamily="18" charset="0"/>
                    <a:cs typeface="Times New Roman" panose="02020603050405020304" pitchFamily="18" charset="0"/>
                  </a:rPr>
                  <a:t>Share</a:t>
                </a:r>
                <a:r>
                  <a:rPr lang="en" altLang="zh-CN" sz="2600" dirty="0">
                    <a:latin typeface="Times New Roman" panose="02020603050405020304" pitchFamily="18" charset="0"/>
                    <a:cs typeface="Times New Roman" panose="02020603050405020304" pitchFamily="18" charset="0"/>
                  </a:rPr>
                  <a:t> the same instruction component </a:t>
                </a:r>
              </a:p>
              <a:p>
                <a:r>
                  <a:rPr lang="en-US" altLang="zh-CN" sz="2600" dirty="0">
                    <a:latin typeface="Times New Roman" panose="02020603050405020304" pitchFamily="18" charset="0"/>
                    <a:cs typeface="Times New Roman" panose="02020603050405020304" pitchFamily="18" charset="0"/>
                  </a:rPr>
                  <a:t>Arrange</a:t>
                </a:r>
                <a:r>
                  <a:rPr lang="en" altLang="zh-CN" sz="2600" dirty="0">
                    <a:latin typeface="Times New Roman" panose="02020603050405020304" pitchFamily="18" charset="0"/>
                    <a:cs typeface="Times New Roman" panose="02020603050405020304" pitchFamily="18" charset="0"/>
                  </a:rPr>
                  <a:t> the two reasoning processes in a cycled</a:t>
                </a:r>
                <a:r>
                  <a:rPr lang="zh-CN" altLang="en-US" sz="2600" dirty="0">
                    <a:latin typeface="Times New Roman" panose="02020603050405020304" pitchFamily="18" charset="0"/>
                    <a:cs typeface="Times New Roman" panose="02020603050405020304" pitchFamily="18" charset="0"/>
                  </a:rPr>
                  <a:t> </a:t>
                </a:r>
                <a:r>
                  <a:rPr lang="en" altLang="zh-CN" sz="2600" dirty="0">
                    <a:latin typeface="Times New Roman" panose="02020603050405020304" pitchFamily="18" charset="0"/>
                    <a:cs typeface="Times New Roman" panose="02020603050405020304" pitchFamily="18" charset="0"/>
                  </a:rPr>
                  <a:t>pipeline.</a:t>
                </a:r>
              </a:p>
              <a:p>
                <a:r>
                  <a:rPr kumimoji="1" lang="en-US" altLang="zh-CN" sz="2600" dirty="0">
                    <a:latin typeface="Times New Roman" panose="02020603050405020304" pitchFamily="18" charset="0"/>
                    <a:cs typeface="Times New Roman" panose="02020603050405020304" pitchFamily="18" charset="0"/>
                  </a:rPr>
                  <a:t>Deeper</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fusion</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than</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parallel</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reasoning</a:t>
                </a:r>
                <a:endParaRPr kumimoji="1" lang="en" altLang="zh-CN" sz="26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ctrlPr>
                        </m:sSubSupPr>
                        <m:e>
                          <m:r>
                            <a:rPr kumimoji="1" lang="en-US" altLang="zh-CN" sz="2600" b="1" i="1">
                              <a:latin typeface="Cambria Math" panose="02040503050406030204" pitchFamily="18" charset="0"/>
                              <a:ea typeface="Cambria Math" panose="02040503050406030204" pitchFamily="18" charset="0"/>
                              <a:cs typeface="Times New Roman" panose="02020603050405020304" pitchFamily="18" charset="0"/>
                            </a:rPr>
                            <m:t>𝒑</m:t>
                          </m:r>
                        </m:e>
                        <m:sub>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𝑏</m:t>
                          </m:r>
                        </m:sub>
                        <m:sup>
                          <m:d>
                            <m:dPr>
                              <m:ctrlP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0</m:t>
                              </m:r>
                            </m:e>
                          </m:d>
                        </m:sup>
                      </m:sSubSup>
                      <m:r>
                        <a:rPr kumimoji="1"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1" lang="en-US" altLang="zh-CN" sz="2600" i="1">
                              <a:latin typeface="Cambria Math" panose="02040503050406030204" pitchFamily="18" charset="0"/>
                              <a:cs typeface="Times New Roman" panose="02020603050405020304" pitchFamily="18" charset="0"/>
                            </a:rPr>
                          </m:ctrlPr>
                        </m:sSubSupPr>
                        <m:e>
                          <m:r>
                            <a:rPr kumimoji="1" lang="en-US" altLang="zh-CN" sz="2600" b="1" i="1">
                              <a:latin typeface="Cambria Math" panose="02040503050406030204" pitchFamily="18" charset="0"/>
                              <a:cs typeface="Times New Roman" panose="02020603050405020304" pitchFamily="18" charset="0"/>
                            </a:rPr>
                            <m:t>𝒑</m:t>
                          </m:r>
                        </m:e>
                        <m:sub>
                          <m:r>
                            <a:rPr kumimoji="1" lang="en-US" altLang="zh-CN" sz="2600" i="1">
                              <a:latin typeface="Cambria Math" panose="02040503050406030204" pitchFamily="18" charset="0"/>
                              <a:cs typeface="Times New Roman" panose="02020603050405020304" pitchFamily="18" charset="0"/>
                            </a:rPr>
                            <m:t>𝑓</m:t>
                          </m:r>
                        </m:sub>
                        <m:sup>
                          <m:r>
                            <a:rPr kumimoji="1" lang="en-US" altLang="zh-CN" sz="2600" i="1">
                              <a:latin typeface="Cambria Math" panose="02040503050406030204" pitchFamily="18" charset="0"/>
                              <a:cs typeface="Times New Roman" panose="02020603050405020304" pitchFamily="18" charset="0"/>
                            </a:rPr>
                            <m:t>(</m:t>
                          </m:r>
                          <m:r>
                            <a:rPr kumimoji="1" lang="en-US" altLang="zh-CN" sz="2600" i="1">
                              <a:latin typeface="Cambria Math" panose="02040503050406030204" pitchFamily="18" charset="0"/>
                              <a:cs typeface="Times New Roman" panose="02020603050405020304" pitchFamily="18" charset="0"/>
                            </a:rPr>
                            <m:t>𝑏</m:t>
                          </m:r>
                          <m:r>
                            <a:rPr kumimoji="1" lang="en-US" altLang="zh-CN" sz="2600" i="1">
                              <a:latin typeface="Cambria Math" panose="02040503050406030204" pitchFamily="18" charset="0"/>
                              <a:cs typeface="Times New Roman" panose="02020603050405020304" pitchFamily="18" charset="0"/>
                            </a:rPr>
                            <m:t>)</m:t>
                          </m:r>
                        </m:sup>
                      </m:sSubSup>
                      <m:r>
                        <a:rPr kumimoji="1" lang="en-US" altLang="zh-CN" sz="260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2600" i="1" smtClean="0">
                          <a:latin typeface="Cambria Math" panose="02040503050406030204" pitchFamily="18" charset="0"/>
                          <a:cs typeface="Times New Roman" panose="02020603050405020304" pitchFamily="18" charset="0"/>
                        </a:rPr>
                        <m:t> </m:t>
                      </m:r>
                      <m:sSubSup>
                        <m:sSubSupPr>
                          <m:ctrlP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ctrlPr>
                        </m:sSubSupPr>
                        <m:e>
                          <m:r>
                            <a:rPr kumimoji="1" lang="en-US" altLang="zh-CN" sz="2600" b="1" i="1">
                              <a:latin typeface="Cambria Math" panose="02040503050406030204" pitchFamily="18" charset="0"/>
                              <a:ea typeface="Cambria Math" panose="02040503050406030204" pitchFamily="18" charset="0"/>
                              <a:cs typeface="Times New Roman" panose="02020603050405020304" pitchFamily="18" charset="0"/>
                            </a:rPr>
                            <m:t>𝑬</m:t>
                          </m:r>
                        </m:e>
                        <m:sub>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𝑏</m:t>
                          </m:r>
                        </m:sub>
                        <m:sup>
                          <m:d>
                            <m:dPr>
                              <m:ctrlP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0</m:t>
                              </m:r>
                            </m:e>
                          </m:d>
                        </m:sup>
                      </m:sSubSup>
                      <m:r>
                        <a:rPr kumimoji="1"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1" lang="en-US" altLang="zh-CN" sz="2600" i="1">
                              <a:latin typeface="Cambria Math" panose="02040503050406030204" pitchFamily="18" charset="0"/>
                              <a:cs typeface="Times New Roman" panose="02020603050405020304" pitchFamily="18" charset="0"/>
                            </a:rPr>
                          </m:ctrlPr>
                        </m:sSubSupPr>
                        <m:e>
                          <m:r>
                            <a:rPr kumimoji="1" lang="en-US" altLang="zh-CN" sz="2600" b="1" i="1">
                              <a:latin typeface="Cambria Math" panose="02040503050406030204" pitchFamily="18" charset="0"/>
                              <a:cs typeface="Times New Roman" panose="02020603050405020304" pitchFamily="18" charset="0"/>
                            </a:rPr>
                            <m:t>𝑬</m:t>
                          </m:r>
                        </m:e>
                        <m:sub>
                          <m:r>
                            <a:rPr kumimoji="1" lang="en-US" altLang="zh-CN" sz="2600" i="1">
                              <a:latin typeface="Cambria Math" panose="02040503050406030204" pitchFamily="18" charset="0"/>
                              <a:cs typeface="Times New Roman" panose="02020603050405020304" pitchFamily="18" charset="0"/>
                            </a:rPr>
                            <m:t>𝑓</m:t>
                          </m:r>
                        </m:sub>
                        <m:sup>
                          <m:d>
                            <m:dPr>
                              <m:ctrlPr>
                                <a:rPr kumimoji="1" lang="en-US" altLang="zh-CN" sz="2600" i="1">
                                  <a:latin typeface="Cambria Math" panose="02040503050406030204" pitchFamily="18" charset="0"/>
                                  <a:cs typeface="Times New Roman" panose="02020603050405020304" pitchFamily="18" charset="0"/>
                                </a:rPr>
                              </m:ctrlPr>
                            </m:dPr>
                            <m:e>
                              <m:r>
                                <a:rPr kumimoji="1" lang="en-US" altLang="zh-CN" sz="2600" i="1">
                                  <a:latin typeface="Cambria Math" panose="02040503050406030204" pitchFamily="18" charset="0"/>
                                  <a:cs typeface="Times New Roman" panose="02020603050405020304" pitchFamily="18" charset="0"/>
                                </a:rPr>
                                <m:t>𝑛</m:t>
                              </m:r>
                            </m:e>
                          </m:d>
                        </m:sup>
                      </m:sSubSup>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ctrlPr>
                        </m:sSubSupPr>
                        <m:e>
                          <m:r>
                            <a:rPr kumimoji="1" lang="en-US" altLang="zh-CN" sz="2600" b="1" i="1">
                              <a:latin typeface="Cambria Math" panose="02040503050406030204" pitchFamily="18" charset="0"/>
                              <a:ea typeface="Cambria Math" panose="02040503050406030204" pitchFamily="18" charset="0"/>
                              <a:cs typeface="Times New Roman" panose="02020603050405020304" pitchFamily="18" charset="0"/>
                            </a:rPr>
                            <m:t>𝒊</m:t>
                          </m:r>
                        </m:e>
                        <m:sub>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𝑏</m:t>
                          </m:r>
                        </m:sub>
                        <m:sup>
                          <m:d>
                            <m:dPr>
                              <m:ctrlP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𝑘</m:t>
                              </m:r>
                            </m:e>
                          </m:d>
                        </m:sup>
                      </m:sSubSup>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ctrlPr>
                        </m:sSubSupPr>
                        <m:e>
                          <m:r>
                            <a:rPr kumimoji="1" lang="en-US" altLang="zh-CN" sz="2600" b="1" i="1">
                              <a:latin typeface="Cambria Math" panose="02040503050406030204" pitchFamily="18" charset="0"/>
                              <a:ea typeface="Cambria Math" panose="02040503050406030204" pitchFamily="18" charset="0"/>
                              <a:cs typeface="Times New Roman" panose="02020603050405020304" pitchFamily="18" charset="0"/>
                            </a:rPr>
                            <m:t>𝒊</m:t>
                          </m:r>
                        </m:e>
                        <m:sub>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𝑓</m:t>
                          </m:r>
                        </m:sub>
                        <m:sup>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𝑛</m:t>
                          </m:r>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𝑘</m:t>
                          </m:r>
                          <m:r>
                            <a:rPr kumimoji="1" lang="en-US" altLang="zh-CN" sz="2600" i="1">
                              <a:latin typeface="Cambria Math" panose="02040503050406030204" pitchFamily="18" charset="0"/>
                              <a:ea typeface="Cambria Math" panose="02040503050406030204" pitchFamily="18" charset="0"/>
                              <a:cs typeface="Times New Roman" panose="02020603050405020304" pitchFamily="18" charset="0"/>
                            </a:rPr>
                            <m:t>)</m:t>
                          </m:r>
                        </m:sup>
                      </m:sSubSup>
                    </m:oMath>
                  </m:oMathPara>
                </a14:m>
                <a:endParaRPr kumimoji="1" lang="en-US" altLang="zh-CN" sz="2600" dirty="0">
                  <a:latin typeface="Times New Roman" panose="02020603050405020304" pitchFamily="18" charset="0"/>
                  <a:cs typeface="Times New Roman" panose="02020603050405020304" pitchFamily="18" charset="0"/>
                </a:endParaRPr>
              </a:p>
              <a:p>
                <a:endParaRPr lang="en" altLang="zh-CN" dirty="0">
                  <a:latin typeface="Times New Roman" panose="02020603050405020304" pitchFamily="18" charset="0"/>
                  <a:cs typeface="Times New Roman" panose="02020603050405020304" pitchFamily="18" charset="0"/>
                </a:endParaRPr>
              </a:p>
            </p:txBody>
          </p:sp>
        </mc:Choice>
        <mc:Fallback xmlns="">
          <p:sp>
            <p:nvSpPr>
              <p:cNvPr id="8" name="内容占位符 2">
                <a:extLst>
                  <a:ext uri="{FF2B5EF4-FFF2-40B4-BE49-F238E27FC236}">
                    <a16:creationId xmlns:a16="http://schemas.microsoft.com/office/drawing/2014/main" id="{D6610F0C-ABEF-F54D-82AE-AD6F4F846274}"/>
                  </a:ext>
                </a:extLst>
              </p:cNvPr>
              <p:cNvSpPr txBox="1">
                <a:spLocks noRot="1" noChangeAspect="1" noMove="1" noResize="1" noEditPoints="1" noAdjustHandles="1" noChangeArrowheads="1" noChangeShapeType="1" noTextEdit="1"/>
              </p:cNvSpPr>
              <p:nvPr/>
            </p:nvSpPr>
            <p:spPr>
              <a:xfrm>
                <a:off x="838200" y="1825625"/>
                <a:ext cx="10515600" cy="2234311"/>
              </a:xfrm>
              <a:prstGeom prst="rect">
                <a:avLst/>
              </a:prstGeom>
              <a:blipFill>
                <a:blip r:embed="rId4"/>
                <a:stretch>
                  <a:fillRect l="-844" t="-4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92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1252-3C1D-DC45-91A6-3DF1932E1F12}"/>
              </a:ext>
            </a:extLst>
          </p:cNvPr>
          <p:cNvSpPr>
            <a:spLocks noGrp="1"/>
          </p:cNvSpPr>
          <p:nvPr>
            <p:ph type="title"/>
          </p:nvPr>
        </p:nvSpPr>
        <p:spPr/>
        <p:txBody>
          <a:bodyPr/>
          <a:lstStyle/>
          <a:p>
            <a:pPr algn="ctr"/>
            <a:r>
              <a:rPr lang="en" altLang="zh-CN" dirty="0">
                <a:latin typeface="Times New Roman" panose="02020603050405020304" pitchFamily="18" charset="0"/>
                <a:cs typeface="Times New Roman" panose="02020603050405020304" pitchFamily="18" charset="0"/>
              </a:rPr>
              <a:t>Learning with Teacher-Student Framework</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28E5A2-B945-6A4F-B81C-EC399FD7DD2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Optimizing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Teacher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Network</a:t>
                </a:r>
              </a:p>
              <a:p>
                <a:pPr lvl="1">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Loss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function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backward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process:</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cs typeface="Times New Roman" panose="02020603050405020304" pitchFamily="18" charset="0"/>
                            </a:rPr>
                            <m:t>𝑓</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𝐷</m:t>
                          </m:r>
                        </m:e>
                        <m:sub>
                          <m:r>
                            <a:rPr kumimoji="1" lang="en-US" altLang="zh-CN" b="0" i="1" smtClean="0">
                              <a:latin typeface="Cambria Math" panose="02040503050406030204" pitchFamily="18" charset="0"/>
                              <a:cs typeface="Times New Roman" panose="02020603050405020304" pitchFamily="18" charset="0"/>
                            </a:rPr>
                            <m:t>𝐾𝐿</m:t>
                          </m:r>
                        </m:sub>
                      </m:sSub>
                      <m:d>
                        <m:dPr>
                          <m:ctrlPr>
                            <a:rPr kumimoji="1" lang="en-US" altLang="zh-CN" b="0" i="1" smtClean="0">
                              <a:latin typeface="Cambria Math" panose="02040503050406030204" pitchFamily="18" charset="0"/>
                              <a:cs typeface="Times New Roman" panose="02020603050405020304" pitchFamily="18" charset="0"/>
                            </a:rPr>
                          </m:ctrlPr>
                        </m:dPr>
                        <m:e>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𝑓</m:t>
                              </m:r>
                            </m:sub>
                            <m:sup>
                              <m:d>
                                <m:dPr>
                                  <m:ctrlPr>
                                    <a:rPr kumimoji="1" lang="en-US" altLang="zh-CN" b="0" i="1" smtClean="0">
                                      <a:latin typeface="Cambria Math" panose="02040503050406030204" pitchFamily="18" charset="0"/>
                                      <a:cs typeface="Times New Roman" panose="02020603050405020304" pitchFamily="18" charset="0"/>
                                    </a:rPr>
                                  </m:ctrlPr>
                                </m:dPr>
                                <m:e>
                                  <m:r>
                                    <a:rPr kumimoji="1" lang="en-US" altLang="zh-CN" b="0" i="1" smtClean="0">
                                      <a:latin typeface="Cambria Math" panose="02040503050406030204" pitchFamily="18" charset="0"/>
                                      <a:cs typeface="Times New Roman" panose="02020603050405020304" pitchFamily="18" charset="0"/>
                                    </a:rPr>
                                    <m:t>𝑛</m:t>
                                  </m:r>
                                </m:e>
                              </m:d>
                            </m:sup>
                          </m:sSubSup>
                          <m:r>
                            <a:rPr kumimoji="1" lang="en-US" altLang="zh-CN" b="0" i="1" smtClean="0">
                              <a:latin typeface="Cambria Math" panose="02040503050406030204" pitchFamily="18" charset="0"/>
                              <a:cs typeface="Times New Roman" panose="02020603050405020304" pitchFamily="18" charset="0"/>
                            </a:rPr>
                            <m:t>,</m:t>
                          </m:r>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𝑓</m:t>
                              </m:r>
                            </m:sub>
                            <m:sup>
                              <m:r>
                                <a:rPr kumimoji="1" lang="zh-CN" altLang="en-US" b="0" i="1" smtClean="0">
                                  <a:latin typeface="Cambria Math" panose="02040503050406030204" pitchFamily="18" charset="0"/>
                                  <a:cs typeface="Times New Roman" panose="02020603050405020304" pitchFamily="18" charset="0"/>
                                </a:rPr>
                                <m:t>∗</m:t>
                              </m:r>
                            </m:sup>
                          </m:sSubSup>
                        </m:e>
                      </m:d>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𝑏</m:t>
                          </m:r>
                        </m:sub>
                      </m:sSub>
                      <m:r>
                        <a:rPr kumimoji="1" lang="en-US" altLang="zh-CN" i="1">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𝐷</m:t>
                          </m:r>
                        </m:e>
                        <m:sub>
                          <m:r>
                            <a:rPr kumimoji="1" lang="en-US" altLang="zh-CN" i="1">
                              <a:latin typeface="Cambria Math" panose="02040503050406030204" pitchFamily="18" charset="0"/>
                              <a:cs typeface="Times New Roman" panose="02020603050405020304" pitchFamily="18" charset="0"/>
                            </a:rPr>
                            <m:t>𝐾𝐿</m:t>
                          </m:r>
                        </m:sub>
                      </m:sSub>
                      <m:d>
                        <m:dPr>
                          <m:ctrlPr>
                            <a:rPr kumimoji="1" lang="en-US" altLang="zh-CN" i="1">
                              <a:latin typeface="Cambria Math" panose="02040503050406030204" pitchFamily="18" charset="0"/>
                              <a:cs typeface="Times New Roman" panose="02020603050405020304" pitchFamily="18" charset="0"/>
                            </a:rPr>
                          </m:ctrlPr>
                        </m:dPr>
                        <m:e>
                          <m:sSubSup>
                            <m:sSubSupPr>
                              <m:ctrlPr>
                                <a:rPr kumimoji="1" lang="en-US" altLang="zh-CN" i="1">
                                  <a:latin typeface="Cambria Math" panose="02040503050406030204" pitchFamily="18" charset="0"/>
                                  <a:cs typeface="Times New Roman" panose="02020603050405020304" pitchFamily="18" charset="0"/>
                                </a:rPr>
                              </m:ctrlPr>
                            </m:sSubSupPr>
                            <m:e>
                              <m:r>
                                <a:rPr kumimoji="1" lang="en-US" altLang="zh-CN" b="1" i="1">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𝑏</m:t>
                              </m:r>
                            </m:sub>
                            <m:sup>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𝑛</m:t>
                                  </m:r>
                                </m:e>
                              </m:d>
                            </m:sup>
                          </m:sSubSup>
                          <m:r>
                            <a:rPr kumimoji="1" lang="en-US" altLang="zh-CN" i="1">
                              <a:latin typeface="Cambria Math" panose="02040503050406030204" pitchFamily="18" charset="0"/>
                              <a:cs typeface="Times New Roman" panose="02020603050405020304" pitchFamily="18" charset="0"/>
                            </a:rPr>
                            <m:t>,</m:t>
                          </m:r>
                          <m:sSubSup>
                            <m:sSubSupPr>
                              <m:ctrlPr>
                                <a:rPr kumimoji="1" lang="en-US" altLang="zh-CN" i="1">
                                  <a:latin typeface="Cambria Math" panose="02040503050406030204" pitchFamily="18" charset="0"/>
                                  <a:cs typeface="Times New Roman" panose="02020603050405020304" pitchFamily="18" charset="0"/>
                                </a:rPr>
                              </m:ctrlPr>
                            </m:sSubSupPr>
                            <m:e>
                              <m:r>
                                <a:rPr kumimoji="1" lang="en-US" altLang="zh-CN" b="1" i="1">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𝑏</m:t>
                              </m:r>
                            </m:sub>
                            <m:sup>
                              <m:r>
                                <a:rPr kumimoji="1" lang="zh-CN" altLang="en-US" i="1">
                                  <a:latin typeface="Cambria Math" panose="02040503050406030204" pitchFamily="18" charset="0"/>
                                  <a:cs typeface="Times New Roman" panose="02020603050405020304" pitchFamily="18" charset="0"/>
                                </a:rPr>
                                <m:t>∗</m:t>
                              </m:r>
                            </m:sup>
                          </m:sSubSup>
                        </m:e>
                      </m:d>
                    </m:oMath>
                  </m:oMathPara>
                </a14:m>
                <a:endParaRPr kumimoji="1" lang="en-US" altLang="zh-CN" dirty="0">
                  <a:latin typeface="Times New Roman" panose="02020603050405020304" pitchFamily="18" charset="0"/>
                  <a:cs typeface="Times New Roman" panose="02020603050405020304" pitchFamily="18" charset="0"/>
                </a:endParaRPr>
              </a:p>
              <a:p>
                <a:pPr lvl="1">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Correspondence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constraints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over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intermediate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steps:</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cs typeface="Times New Roman" panose="02020603050405020304" pitchFamily="18" charset="0"/>
                            </a:rPr>
                            <m:t>𝐶</m:t>
                          </m:r>
                        </m:sub>
                      </m:sSub>
                      <m:r>
                        <a:rPr kumimoji="1" lang="en-US" altLang="zh-CN" b="0" i="1" smtClean="0">
                          <a:latin typeface="Cambria Math" panose="02040503050406030204" pitchFamily="18" charset="0"/>
                          <a:cs typeface="Times New Roman" panose="02020603050405020304" pitchFamily="18" charset="0"/>
                        </a:rPr>
                        <m:t>=</m:t>
                      </m:r>
                      <m:nary>
                        <m:naryPr>
                          <m:chr m:val="∑"/>
                          <m:limLoc m:val="subSup"/>
                          <m:ctrlPr>
                            <a:rPr kumimoji="1" lang="en-US" altLang="zh-CN" b="0" i="1" smtClean="0">
                              <a:latin typeface="Cambria Math" panose="02040503050406030204" pitchFamily="18" charset="0"/>
                              <a:cs typeface="Times New Roman" panose="02020603050405020304" pitchFamily="18" charset="0"/>
                            </a:rPr>
                          </m:ctrlPr>
                        </m:naryPr>
                        <m:sub>
                          <m:r>
                            <m:rPr>
                              <m:brk m:alnAt="25"/>
                            </m:rPr>
                            <a:rPr kumimoji="1" lang="en-US" altLang="zh-CN" b="0" i="1" smtClean="0">
                              <a:latin typeface="Cambria Math" panose="02040503050406030204" pitchFamily="18" charset="0"/>
                              <a:cs typeface="Times New Roman" panose="02020603050405020304" pitchFamily="18" charset="0"/>
                            </a:rPr>
                            <m:t>𝑘</m:t>
                          </m:r>
                          <m:r>
                            <a:rPr kumimoji="1" lang="en-US" altLang="zh-CN" b="0" i="1" smtClean="0">
                              <a:latin typeface="Cambria Math" panose="02040503050406030204" pitchFamily="18" charset="0"/>
                              <a:cs typeface="Times New Roman" panose="02020603050405020304" pitchFamily="18" charset="0"/>
                            </a:rPr>
                            <m:t>=1</m:t>
                          </m:r>
                        </m:sub>
                        <m:sup>
                          <m:r>
                            <a:rPr kumimoji="1" lang="en-US" altLang="zh-CN" b="0" i="1" smtClean="0">
                              <a:latin typeface="Cambria Math" panose="02040503050406030204" pitchFamily="18" charset="0"/>
                              <a:cs typeface="Times New Roman" panose="02020603050405020304" pitchFamily="18" charset="0"/>
                            </a:rPr>
                            <m:t>𝑛</m:t>
                          </m:r>
                          <m:r>
                            <a:rPr kumimoji="1" lang="en-US" altLang="zh-CN" b="0" i="1" smtClean="0">
                              <a:latin typeface="Cambria Math" panose="02040503050406030204" pitchFamily="18" charset="0"/>
                              <a:cs typeface="Times New Roman" panose="02020603050405020304" pitchFamily="18" charset="0"/>
                            </a:rPr>
                            <m:t>−1</m:t>
                          </m:r>
                        </m:sup>
                        <m:e>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𝐷</m:t>
                              </m:r>
                            </m:e>
                            <m:sub>
                              <m:r>
                                <a:rPr kumimoji="1" lang="en-US" altLang="zh-CN" b="0" i="1" smtClean="0">
                                  <a:latin typeface="Cambria Math" panose="02040503050406030204" pitchFamily="18" charset="0"/>
                                  <a:cs typeface="Times New Roman" panose="02020603050405020304" pitchFamily="18" charset="0"/>
                                </a:rPr>
                                <m:t>𝐽𝑆</m:t>
                              </m:r>
                            </m:sub>
                          </m:sSub>
                          <m:r>
                            <a:rPr kumimoji="1" lang="en-US" altLang="zh-CN" b="0" i="1" smtClean="0">
                              <a:latin typeface="Cambria Math" panose="02040503050406030204" pitchFamily="18" charset="0"/>
                              <a:cs typeface="Times New Roman" panose="02020603050405020304" pitchFamily="18" charset="0"/>
                            </a:rPr>
                            <m:t>(</m:t>
                          </m:r>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𝑓</m:t>
                              </m:r>
                            </m:sub>
                            <m:sup>
                              <m:d>
                                <m:dPr>
                                  <m:ctrlPr>
                                    <a:rPr kumimoji="1" lang="en-US" altLang="zh-CN" b="0" i="1" smtClean="0">
                                      <a:latin typeface="Cambria Math" panose="02040503050406030204" pitchFamily="18" charset="0"/>
                                      <a:cs typeface="Times New Roman" panose="02020603050405020304" pitchFamily="18" charset="0"/>
                                    </a:rPr>
                                  </m:ctrlPr>
                                </m:dPr>
                                <m:e>
                                  <m:r>
                                    <a:rPr kumimoji="1" lang="en-US" altLang="zh-CN" b="0" i="1" smtClean="0">
                                      <a:latin typeface="Cambria Math" panose="02040503050406030204" pitchFamily="18" charset="0"/>
                                      <a:cs typeface="Times New Roman" panose="02020603050405020304" pitchFamily="18" charset="0"/>
                                    </a:rPr>
                                    <m:t>𝑘</m:t>
                                  </m:r>
                                </m:e>
                              </m:d>
                            </m:sup>
                          </m:sSubSup>
                          <m:r>
                            <a:rPr kumimoji="1" lang="en-US" altLang="zh-CN" b="0" i="1" smtClean="0">
                              <a:latin typeface="Cambria Math" panose="02040503050406030204" pitchFamily="18" charset="0"/>
                              <a:cs typeface="Times New Roman" panose="02020603050405020304" pitchFamily="18" charset="0"/>
                            </a:rPr>
                            <m:t>,</m:t>
                          </m:r>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𝑏</m:t>
                              </m:r>
                            </m:sub>
                            <m:sup>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𝑛</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𝑘</m:t>
                              </m:r>
                              <m:r>
                                <a:rPr kumimoji="1" lang="en-US" altLang="zh-CN" b="0" i="1" smtClean="0">
                                  <a:latin typeface="Cambria Math" panose="02040503050406030204" pitchFamily="18" charset="0"/>
                                  <a:cs typeface="Times New Roman" panose="02020603050405020304" pitchFamily="18" charset="0"/>
                                </a:rPr>
                                <m:t>)</m:t>
                              </m:r>
                            </m:sup>
                          </m:sSubSup>
                          <m:r>
                            <a:rPr kumimoji="1" lang="en-US" altLang="zh-CN" b="0" i="1" smtClean="0">
                              <a:latin typeface="Cambria Math" panose="02040503050406030204" pitchFamily="18" charset="0"/>
                              <a:cs typeface="Times New Roman" panose="02020603050405020304" pitchFamily="18" charset="0"/>
                            </a:rPr>
                            <m:t>)</m:t>
                          </m:r>
                        </m:e>
                      </m:nary>
                    </m:oMath>
                  </m:oMathPara>
                </a14:m>
                <a:endParaRPr kumimoji="1" lang="en-US" altLang="zh-CN"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The</a:t>
                </a:r>
                <a:r>
                  <a:rPr lang="en" altLang="zh-CN" dirty="0">
                    <a:latin typeface="Times New Roman" panose="02020603050405020304" pitchFamily="18" charset="0"/>
                    <a:cs typeface="Times New Roman" panose="02020603050405020304" pitchFamily="18" charset="0"/>
                  </a:rPr>
                  <a:t> entire loss function of the teacher </a:t>
                </a:r>
                <a:r>
                  <a:rPr lang="en-US" altLang="zh-CN" dirty="0">
                    <a:latin typeface="Times New Roman" panose="02020603050405020304" pitchFamily="18" charset="0"/>
                    <a:cs typeface="Times New Roman" panose="02020603050405020304" pitchFamily="18" charset="0"/>
                  </a:rPr>
                  <a:t>network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cs typeface="Times New Roman" panose="02020603050405020304" pitchFamily="18" charset="0"/>
                            </a:rPr>
                            <m:t>𝑡</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i="1">
                              <a:latin typeface="Cambria Math" panose="02040503050406030204" pitchFamily="18" charset="0"/>
                              <a:cs typeface="Times New Roman" panose="02020603050405020304" pitchFamily="18" charset="0"/>
                            </a:rPr>
                            <m:t>𝑓</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kumimoji="1" lang="en-US" altLang="zh-CN" b="0" i="1" smtClean="0">
                              <a:latin typeface="Cambria Math" panose="02040503050406030204" pitchFamily="18" charset="0"/>
                              <a:cs typeface="Times New Roman" panose="02020603050405020304" pitchFamily="18" charset="0"/>
                            </a:rPr>
                            <m:t>𝑏</m:t>
                          </m:r>
                        </m:sub>
                      </m:sSub>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𝑏</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kumimoji="1" lang="en-US" altLang="zh-CN" b="0" i="1" smtClean="0">
                              <a:latin typeface="Cambria Math" panose="02040503050406030204" pitchFamily="18" charset="0"/>
                              <a:cs typeface="Times New Roman" panose="02020603050405020304" pitchFamily="18" charset="0"/>
                            </a:rPr>
                            <m:t>𝑐</m:t>
                          </m:r>
                        </m:sub>
                      </m:sSub>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i="1">
                              <a:latin typeface="Cambria Math" panose="02040503050406030204" pitchFamily="18" charset="0"/>
                              <a:cs typeface="Times New Roman" panose="02020603050405020304" pitchFamily="18" charset="0"/>
                            </a:rPr>
                            <m:t>𝐶</m:t>
                          </m:r>
                        </m:sub>
                      </m:sSub>
                    </m:oMath>
                  </m:oMathPara>
                </a14:m>
                <a:endParaRPr kumimoji="1" lang="en-US" altLang="zh-CN" dirty="0">
                  <a:latin typeface="Times New Roman" panose="02020603050405020304" pitchFamily="18" charset="0"/>
                  <a:cs typeface="Times New Roman" panose="02020603050405020304" pitchFamily="18" charset="0"/>
                </a:endParaRPr>
              </a:p>
              <a:p>
                <a:pPr lvl="1">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Intermediate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entity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distribution:</a:t>
                </a:r>
              </a:p>
              <a:p>
                <a:pPr marL="457200" lvl="1" indent="0">
                  <a:buNone/>
                </a:pPr>
                <a14:m>
                  <m:oMathPara xmlns:m="http://schemas.openxmlformats.org/officeDocument/2006/math">
                    <m:oMathParaPr>
                      <m:jc m:val="centerGroup"/>
                    </m:oMathParaPr>
                    <m:oMath xmlns:m="http://schemas.openxmlformats.org/officeDocument/2006/math">
                      <m:sSubSup>
                        <m:sSubSupPr>
                          <m:ctrlPr>
                            <a:rPr kumimoji="1" lang="en-US" altLang="zh-CN" i="1">
                              <a:latin typeface="Cambria Math" panose="02040503050406030204" pitchFamily="18" charset="0"/>
                              <a:cs typeface="Times New Roman" panose="02020603050405020304" pitchFamily="18" charset="0"/>
                            </a:rPr>
                          </m:ctrlPr>
                        </m:sSubSupPr>
                        <m:e>
                          <m:r>
                            <a:rPr kumimoji="1" lang="en-US" altLang="zh-CN" b="1" i="1">
                              <a:latin typeface="Cambria Math" panose="02040503050406030204" pitchFamily="18" charset="0"/>
                              <a:cs typeface="Times New Roman" panose="02020603050405020304" pitchFamily="18" charset="0"/>
                            </a:rPr>
                            <m:t>𝒑</m:t>
                          </m:r>
                        </m:e>
                        <m:sub>
                          <m:r>
                            <a:rPr kumimoji="1" lang="en-US" altLang="zh-CN" i="1">
                              <a:latin typeface="Cambria Math" panose="02040503050406030204" pitchFamily="18" charset="0"/>
                              <a:cs typeface="Times New Roman" panose="02020603050405020304" pitchFamily="18" charset="0"/>
                            </a:rPr>
                            <m:t>𝑡</m:t>
                          </m:r>
                        </m:sub>
                        <m:sup>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𝑘</m:t>
                          </m:r>
                          <m:r>
                            <a:rPr kumimoji="1" lang="en-US" altLang="zh-CN" i="1">
                              <a:latin typeface="Cambria Math" panose="02040503050406030204" pitchFamily="18" charset="0"/>
                              <a:cs typeface="Times New Roman" panose="02020603050405020304" pitchFamily="18" charset="0"/>
                            </a:rPr>
                            <m:t>)</m:t>
                          </m:r>
                        </m:sup>
                      </m:sSubSup>
                      <m:r>
                        <a:rPr kumimoji="1" lang="en-US" altLang="zh-CN" i="1">
                          <a:latin typeface="Cambria Math" panose="02040503050406030204" pitchFamily="18" charset="0"/>
                          <a:cs typeface="Times New Roman" panose="02020603050405020304" pitchFamily="18" charset="0"/>
                        </a:rPr>
                        <m:t>=</m:t>
                      </m:r>
                      <m:f>
                        <m:fPr>
                          <m:ctrlPr>
                            <a:rPr kumimoji="1" lang="en-US" altLang="zh-CN" i="1">
                              <a:latin typeface="Cambria Math" panose="02040503050406030204" pitchFamily="18" charset="0"/>
                              <a:cs typeface="Times New Roman" panose="02020603050405020304" pitchFamily="18" charset="0"/>
                            </a:rPr>
                          </m:ctrlPr>
                        </m:fPr>
                        <m:num>
                          <m:r>
                            <a:rPr kumimoji="1" lang="en-US" altLang="zh-CN" i="1">
                              <a:latin typeface="Cambria Math" panose="02040503050406030204" pitchFamily="18" charset="0"/>
                              <a:cs typeface="Times New Roman" panose="02020603050405020304" pitchFamily="18" charset="0"/>
                            </a:rPr>
                            <m:t>1</m:t>
                          </m:r>
                        </m:num>
                        <m:den>
                          <m:r>
                            <a:rPr kumimoji="1" lang="en-US" altLang="zh-CN" i="1">
                              <a:latin typeface="Cambria Math" panose="02040503050406030204" pitchFamily="18" charset="0"/>
                              <a:cs typeface="Times New Roman" panose="02020603050405020304" pitchFamily="18" charset="0"/>
                            </a:rPr>
                            <m:t>2</m:t>
                          </m:r>
                        </m:den>
                      </m:f>
                      <m:r>
                        <a:rPr kumimoji="1" lang="en-US" altLang="zh-CN" i="1">
                          <a:latin typeface="Cambria Math" panose="02040503050406030204" pitchFamily="18" charset="0"/>
                          <a:cs typeface="Times New Roman" panose="02020603050405020304" pitchFamily="18" charset="0"/>
                        </a:rPr>
                        <m:t>(</m:t>
                      </m:r>
                      <m:sSubSup>
                        <m:sSubSupPr>
                          <m:ctrlPr>
                            <a:rPr kumimoji="1" lang="en-US" altLang="zh-CN" i="1">
                              <a:latin typeface="Cambria Math" panose="02040503050406030204" pitchFamily="18" charset="0"/>
                              <a:cs typeface="Times New Roman" panose="02020603050405020304" pitchFamily="18" charset="0"/>
                            </a:rPr>
                          </m:ctrlPr>
                        </m:sSubSupPr>
                        <m:e>
                          <m:r>
                            <a:rPr kumimoji="1" lang="en-US" altLang="zh-CN" b="1" i="1">
                              <a:latin typeface="Cambria Math" panose="02040503050406030204" pitchFamily="18" charset="0"/>
                              <a:cs typeface="Times New Roman" panose="02020603050405020304" pitchFamily="18" charset="0"/>
                            </a:rPr>
                            <m:t>𝒑</m:t>
                          </m:r>
                        </m:e>
                        <m:sub>
                          <m:r>
                            <a:rPr kumimoji="1" lang="en-US" altLang="zh-CN" i="1">
                              <a:latin typeface="Cambria Math" panose="02040503050406030204" pitchFamily="18" charset="0"/>
                              <a:cs typeface="Times New Roman" panose="02020603050405020304" pitchFamily="18" charset="0"/>
                            </a:rPr>
                            <m:t>𝑓</m:t>
                          </m:r>
                        </m:sub>
                        <m:sup>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𝑘</m:t>
                              </m:r>
                            </m:e>
                          </m:d>
                        </m:sup>
                      </m:sSubSup>
                      <m:r>
                        <a:rPr kumimoji="1" lang="en-US" altLang="zh-CN" i="1">
                          <a:latin typeface="Cambria Math" panose="02040503050406030204" pitchFamily="18" charset="0"/>
                          <a:cs typeface="Times New Roman" panose="02020603050405020304" pitchFamily="18" charset="0"/>
                        </a:rPr>
                        <m:t>+</m:t>
                      </m:r>
                      <m:sSubSup>
                        <m:sSubSupPr>
                          <m:ctrlPr>
                            <a:rPr kumimoji="1" lang="en-US" altLang="zh-CN" i="1">
                              <a:latin typeface="Cambria Math" panose="02040503050406030204" pitchFamily="18" charset="0"/>
                              <a:cs typeface="Times New Roman" panose="02020603050405020304" pitchFamily="18" charset="0"/>
                            </a:rPr>
                          </m:ctrlPr>
                        </m:sSubSupPr>
                        <m:e>
                          <m:r>
                            <a:rPr kumimoji="1" lang="en-US" altLang="zh-CN" b="1" i="1">
                              <a:latin typeface="Cambria Math" panose="02040503050406030204" pitchFamily="18" charset="0"/>
                              <a:cs typeface="Times New Roman" panose="02020603050405020304" pitchFamily="18" charset="0"/>
                            </a:rPr>
                            <m:t>𝒑</m:t>
                          </m:r>
                        </m:e>
                        <m:sub>
                          <m:r>
                            <a:rPr kumimoji="1" lang="en-US" altLang="zh-CN" i="1">
                              <a:latin typeface="Cambria Math" panose="02040503050406030204" pitchFamily="18" charset="0"/>
                              <a:cs typeface="Times New Roman" panose="02020603050405020304" pitchFamily="18" charset="0"/>
                            </a:rPr>
                            <m:t>𝑏</m:t>
                          </m:r>
                        </m:sub>
                        <m:sup>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𝑛</m:t>
                          </m:r>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𝑘</m:t>
                          </m:r>
                          <m:r>
                            <a:rPr kumimoji="1" lang="en-US" altLang="zh-CN" i="1">
                              <a:latin typeface="Cambria Math" panose="02040503050406030204" pitchFamily="18" charset="0"/>
                              <a:cs typeface="Times New Roman" panose="02020603050405020304" pitchFamily="18" charset="0"/>
                            </a:rPr>
                            <m:t>)</m:t>
                          </m:r>
                        </m:sup>
                      </m:sSubSup>
                      <m:r>
                        <a:rPr kumimoji="1" lang="en-US" altLang="zh-CN" i="1">
                          <a:latin typeface="Cambria Math" panose="02040503050406030204" pitchFamily="18" charset="0"/>
                          <a:cs typeface="Times New Roman" panose="02020603050405020304" pitchFamily="18" charset="0"/>
                        </a:rPr>
                        <m:t>)</m:t>
                      </m:r>
                    </m:oMath>
                  </m:oMathPara>
                </a14:m>
                <a:endParaRPr kumimoji="1"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B228E5A2-B945-6A4F-B81C-EC399FD7DD26}"/>
                  </a:ext>
                </a:extLst>
              </p:cNvPr>
              <p:cNvSpPr>
                <a:spLocks noGrp="1" noRot="1" noChangeAspect="1" noMove="1" noResize="1" noEditPoints="1" noAdjustHandles="1" noChangeArrowheads="1" noChangeShapeType="1" noTextEdit="1"/>
              </p:cNvSpPr>
              <p:nvPr>
                <p:ph idx="1"/>
              </p:nvPr>
            </p:nvSpPr>
            <p:spPr>
              <a:blipFill>
                <a:blip r:embed="rId3"/>
                <a:stretch>
                  <a:fillRect l="-965" t="-2632" b="-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5102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1252-3C1D-DC45-91A6-3DF1932E1F12}"/>
              </a:ext>
            </a:extLst>
          </p:cNvPr>
          <p:cNvSpPr>
            <a:spLocks noGrp="1"/>
          </p:cNvSpPr>
          <p:nvPr>
            <p:ph type="title"/>
          </p:nvPr>
        </p:nvSpPr>
        <p:spPr/>
        <p:txBody>
          <a:bodyPr/>
          <a:lstStyle/>
          <a:p>
            <a:pPr algn="ctr"/>
            <a:r>
              <a:rPr lang="en" altLang="zh-CN" dirty="0">
                <a:latin typeface="Times New Roman" panose="02020603050405020304" pitchFamily="18" charset="0"/>
                <a:cs typeface="Times New Roman" panose="02020603050405020304" pitchFamily="18" charset="0"/>
              </a:rPr>
              <a:t>Learning with Teacher-Student Framework</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28E5A2-B945-6A4F-B81C-EC399FD7DD2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Optimizing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Student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Network</a:t>
                </a:r>
              </a:p>
              <a:p>
                <a:pPr lvl="1">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Reasoning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loss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student:</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cs typeface="Times New Roman" panose="02020603050405020304" pitchFamily="18" charset="0"/>
                            </a:rPr>
                            <m:t>1</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𝐷</m:t>
                          </m:r>
                        </m:e>
                        <m:sub>
                          <m:r>
                            <a:rPr kumimoji="1" lang="en-US" altLang="zh-CN" b="0" i="1" smtClean="0">
                              <a:latin typeface="Cambria Math" panose="02040503050406030204" pitchFamily="18" charset="0"/>
                              <a:cs typeface="Times New Roman" panose="02020603050405020304" pitchFamily="18" charset="0"/>
                            </a:rPr>
                            <m:t>𝐾𝐿</m:t>
                          </m:r>
                        </m:sub>
                      </m:sSub>
                      <m:d>
                        <m:dPr>
                          <m:ctrlPr>
                            <a:rPr kumimoji="1" lang="en-US" altLang="zh-CN" b="0" i="1" smtClean="0">
                              <a:latin typeface="Cambria Math" panose="02040503050406030204" pitchFamily="18" charset="0"/>
                              <a:cs typeface="Times New Roman" panose="02020603050405020304" pitchFamily="18" charset="0"/>
                            </a:rPr>
                          </m:ctrlPr>
                        </m:dPr>
                        <m:e>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𝑠</m:t>
                              </m:r>
                            </m:sub>
                            <m:sup>
                              <m:d>
                                <m:dPr>
                                  <m:ctrlPr>
                                    <a:rPr kumimoji="1" lang="en-US" altLang="zh-CN" b="0" i="1" smtClean="0">
                                      <a:latin typeface="Cambria Math" panose="02040503050406030204" pitchFamily="18" charset="0"/>
                                      <a:cs typeface="Times New Roman" panose="02020603050405020304" pitchFamily="18" charset="0"/>
                                    </a:rPr>
                                  </m:ctrlPr>
                                </m:dPr>
                                <m:e>
                                  <m:r>
                                    <a:rPr kumimoji="1" lang="en-US" altLang="zh-CN" b="0" i="1" smtClean="0">
                                      <a:latin typeface="Cambria Math" panose="02040503050406030204" pitchFamily="18" charset="0"/>
                                      <a:cs typeface="Times New Roman" panose="02020603050405020304" pitchFamily="18" charset="0"/>
                                    </a:rPr>
                                    <m:t>𝑛</m:t>
                                  </m:r>
                                </m:e>
                              </m:d>
                            </m:sup>
                          </m:sSubSup>
                          <m:r>
                            <a:rPr kumimoji="1" lang="en-US" altLang="zh-CN" b="0" i="1" smtClean="0">
                              <a:latin typeface="Cambria Math" panose="02040503050406030204" pitchFamily="18" charset="0"/>
                              <a:cs typeface="Times New Roman" panose="02020603050405020304" pitchFamily="18" charset="0"/>
                            </a:rPr>
                            <m:t>,</m:t>
                          </m:r>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𝑓</m:t>
                              </m:r>
                            </m:sub>
                            <m:sup>
                              <m:r>
                                <a:rPr kumimoji="1" lang="zh-CN" altLang="en-US" b="0" i="1" smtClean="0">
                                  <a:latin typeface="Cambria Math" panose="02040503050406030204" pitchFamily="18" charset="0"/>
                                  <a:cs typeface="Times New Roman" panose="02020603050405020304" pitchFamily="18" charset="0"/>
                                </a:rPr>
                                <m:t>∗</m:t>
                              </m:r>
                            </m:sup>
                          </m:sSubSup>
                        </m:e>
                      </m:d>
                    </m:oMath>
                  </m:oMathPara>
                </a14:m>
                <a:endParaRPr kumimoji="1" lang="en-US" altLang="zh-CN" dirty="0">
                  <a:latin typeface="Times New Roman" panose="02020603050405020304" pitchFamily="18" charset="0"/>
                  <a:cs typeface="Times New Roman" panose="02020603050405020304" pitchFamily="18" charset="0"/>
                </a:endParaRPr>
              </a:p>
              <a:p>
                <a:pPr lvl="1">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Loss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simulate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teacher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intermediate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steps:</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cs typeface="Times New Roman" panose="02020603050405020304" pitchFamily="18" charset="0"/>
                            </a:rPr>
                            <m:t>2</m:t>
                          </m:r>
                        </m:sub>
                      </m:sSub>
                      <m:r>
                        <a:rPr kumimoji="1" lang="en-US" altLang="zh-CN" b="0" i="1" smtClean="0">
                          <a:latin typeface="Cambria Math" panose="02040503050406030204" pitchFamily="18" charset="0"/>
                          <a:cs typeface="Times New Roman" panose="02020603050405020304" pitchFamily="18" charset="0"/>
                        </a:rPr>
                        <m:t>=</m:t>
                      </m:r>
                      <m:nary>
                        <m:naryPr>
                          <m:chr m:val="∑"/>
                          <m:limLoc m:val="subSup"/>
                          <m:ctrlPr>
                            <a:rPr kumimoji="1" lang="en-US" altLang="zh-CN" b="0" i="1" smtClean="0">
                              <a:latin typeface="Cambria Math" panose="02040503050406030204" pitchFamily="18" charset="0"/>
                              <a:cs typeface="Times New Roman" panose="02020603050405020304" pitchFamily="18" charset="0"/>
                            </a:rPr>
                          </m:ctrlPr>
                        </m:naryPr>
                        <m:sub>
                          <m:r>
                            <m:rPr>
                              <m:brk m:alnAt="25"/>
                            </m:rPr>
                            <a:rPr kumimoji="1" lang="en-US" altLang="zh-CN" b="0" i="1" smtClean="0">
                              <a:latin typeface="Cambria Math" panose="02040503050406030204" pitchFamily="18" charset="0"/>
                              <a:cs typeface="Times New Roman" panose="02020603050405020304" pitchFamily="18" charset="0"/>
                            </a:rPr>
                            <m:t>𝑘</m:t>
                          </m:r>
                          <m:r>
                            <a:rPr kumimoji="1" lang="en-US" altLang="zh-CN" b="0" i="1" smtClean="0">
                              <a:latin typeface="Cambria Math" panose="02040503050406030204" pitchFamily="18" charset="0"/>
                              <a:cs typeface="Times New Roman" panose="02020603050405020304" pitchFamily="18" charset="0"/>
                            </a:rPr>
                            <m:t>=1</m:t>
                          </m:r>
                        </m:sub>
                        <m:sup>
                          <m:r>
                            <a:rPr kumimoji="1" lang="en-US" altLang="zh-CN" b="0" i="1" smtClean="0">
                              <a:latin typeface="Cambria Math" panose="02040503050406030204" pitchFamily="18" charset="0"/>
                              <a:cs typeface="Times New Roman" panose="02020603050405020304" pitchFamily="18" charset="0"/>
                            </a:rPr>
                            <m:t>𝑛</m:t>
                          </m:r>
                          <m:r>
                            <a:rPr kumimoji="1" lang="en-US" altLang="zh-CN" b="0" i="1" smtClean="0">
                              <a:latin typeface="Cambria Math" panose="02040503050406030204" pitchFamily="18" charset="0"/>
                              <a:cs typeface="Times New Roman" panose="02020603050405020304" pitchFamily="18" charset="0"/>
                            </a:rPr>
                            <m:t>−1</m:t>
                          </m:r>
                        </m:sup>
                        <m:e>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𝐷</m:t>
                              </m:r>
                            </m:e>
                            <m:sub>
                              <m:r>
                                <a:rPr kumimoji="1" lang="en-US" altLang="zh-CN" b="0" i="1" smtClean="0">
                                  <a:latin typeface="Cambria Math" panose="02040503050406030204" pitchFamily="18" charset="0"/>
                                  <a:cs typeface="Times New Roman" panose="02020603050405020304" pitchFamily="18" charset="0"/>
                                </a:rPr>
                                <m:t>𝐾𝐿</m:t>
                              </m:r>
                            </m:sub>
                          </m:sSub>
                          <m:r>
                            <a:rPr kumimoji="1" lang="en-US" altLang="zh-CN" b="0" i="1" smtClean="0">
                              <a:latin typeface="Cambria Math" panose="02040503050406030204" pitchFamily="18" charset="0"/>
                              <a:cs typeface="Times New Roman" panose="02020603050405020304" pitchFamily="18" charset="0"/>
                            </a:rPr>
                            <m:t>(</m:t>
                          </m:r>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𝑠</m:t>
                              </m:r>
                            </m:sub>
                            <m:sup>
                              <m:d>
                                <m:dPr>
                                  <m:ctrlPr>
                                    <a:rPr kumimoji="1" lang="en-US" altLang="zh-CN" b="0" i="1" smtClean="0">
                                      <a:latin typeface="Cambria Math" panose="02040503050406030204" pitchFamily="18" charset="0"/>
                                      <a:cs typeface="Times New Roman" panose="02020603050405020304" pitchFamily="18" charset="0"/>
                                    </a:rPr>
                                  </m:ctrlPr>
                                </m:dPr>
                                <m:e>
                                  <m:r>
                                    <a:rPr kumimoji="1" lang="en-US" altLang="zh-CN" b="0" i="1" smtClean="0">
                                      <a:latin typeface="Cambria Math" panose="02040503050406030204" pitchFamily="18" charset="0"/>
                                      <a:cs typeface="Times New Roman" panose="02020603050405020304" pitchFamily="18" charset="0"/>
                                    </a:rPr>
                                    <m:t>𝑘</m:t>
                                  </m:r>
                                </m:e>
                              </m:d>
                            </m:sup>
                          </m:sSubSup>
                          <m:r>
                            <a:rPr kumimoji="1" lang="en-US" altLang="zh-CN" b="0" i="1" smtClean="0">
                              <a:latin typeface="Cambria Math" panose="02040503050406030204" pitchFamily="18" charset="0"/>
                              <a:cs typeface="Times New Roman" panose="02020603050405020304" pitchFamily="18" charset="0"/>
                            </a:rPr>
                            <m:t>,</m:t>
                          </m:r>
                          <m:sSubSup>
                            <m:sSubSupPr>
                              <m:ctrlPr>
                                <a:rPr kumimoji="1" lang="en-US" altLang="zh-CN" b="0" i="1" smtClean="0">
                                  <a:latin typeface="Cambria Math" panose="02040503050406030204" pitchFamily="18" charset="0"/>
                                  <a:cs typeface="Times New Roman" panose="02020603050405020304" pitchFamily="18" charset="0"/>
                                </a:rPr>
                              </m:ctrlPr>
                            </m:sSubSupPr>
                            <m:e>
                              <m:r>
                                <a:rPr kumimoji="1" lang="en-US" altLang="zh-CN" b="1" i="1" smtClean="0">
                                  <a:latin typeface="Cambria Math" panose="02040503050406030204" pitchFamily="18" charset="0"/>
                                  <a:cs typeface="Times New Roman" panose="02020603050405020304" pitchFamily="18" charset="0"/>
                                </a:rPr>
                                <m:t>𝒑</m:t>
                              </m:r>
                            </m:e>
                            <m:sub>
                              <m:r>
                                <a:rPr kumimoji="1" lang="en-US" altLang="zh-CN" b="0" i="1" smtClean="0">
                                  <a:latin typeface="Cambria Math" panose="02040503050406030204" pitchFamily="18" charset="0"/>
                                  <a:cs typeface="Times New Roman" panose="02020603050405020304" pitchFamily="18" charset="0"/>
                                </a:rPr>
                                <m:t>𝑡</m:t>
                              </m:r>
                            </m:sub>
                            <m:sup>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𝑘</m:t>
                              </m:r>
                              <m:r>
                                <a:rPr kumimoji="1" lang="en-US" altLang="zh-CN" b="0" i="1" smtClean="0">
                                  <a:latin typeface="Cambria Math" panose="02040503050406030204" pitchFamily="18" charset="0"/>
                                  <a:cs typeface="Times New Roman" panose="02020603050405020304" pitchFamily="18" charset="0"/>
                                </a:rPr>
                                <m:t>)</m:t>
                              </m:r>
                            </m:sup>
                          </m:sSubSup>
                          <m:r>
                            <a:rPr kumimoji="1" lang="en-US" altLang="zh-CN" b="0" i="1" smtClean="0">
                              <a:latin typeface="Cambria Math" panose="02040503050406030204" pitchFamily="18" charset="0"/>
                              <a:cs typeface="Times New Roman" panose="02020603050405020304" pitchFamily="18" charset="0"/>
                            </a:rPr>
                            <m:t>)</m:t>
                          </m:r>
                        </m:e>
                      </m:nary>
                    </m:oMath>
                  </m:oMathPara>
                </a14:m>
                <a:endParaRPr kumimoji="1" lang="en-US" altLang="zh-CN"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The</a:t>
                </a:r>
                <a:r>
                  <a:rPr lang="en" altLang="zh-CN" dirty="0">
                    <a:latin typeface="Times New Roman" panose="02020603050405020304" pitchFamily="18" charset="0"/>
                    <a:cs typeface="Times New Roman" panose="02020603050405020304" pitchFamily="18" charset="0"/>
                  </a:rPr>
                  <a:t> entire loss function of the </a:t>
                </a:r>
                <a:r>
                  <a:rPr lang="en-US" altLang="zh-CN" dirty="0">
                    <a:latin typeface="Times New Roman" panose="02020603050405020304" pitchFamily="18" charset="0"/>
                    <a:cs typeface="Times New Roman" panose="02020603050405020304" pitchFamily="18" charset="0"/>
                  </a:rPr>
                  <a:t>student</a:t>
                </a:r>
                <a:r>
                  <a:rPr lang="e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network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cs typeface="Times New Roman" panose="02020603050405020304" pitchFamily="18" charset="0"/>
                            </a:rPr>
                            <m:t>𝑠</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𝜆</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ℒ</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kumimoji="1"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B228E5A2-B945-6A4F-B81C-EC399FD7DD26}"/>
                  </a:ext>
                </a:extLst>
              </p:cNvPr>
              <p:cNvSpPr>
                <a:spLocks noGrp="1" noRot="1" noChangeAspect="1" noMove="1" noResize="1" noEditPoints="1" noAdjustHandles="1" noChangeArrowheads="1" noChangeShapeType="1" noTextEdit="1"/>
              </p:cNvSpPr>
              <p:nvPr>
                <p:ph idx="1"/>
              </p:nvPr>
            </p:nvSpPr>
            <p:spPr>
              <a:blipFill>
                <a:blip r:embed="rId3"/>
                <a:stretch>
                  <a:fillRect l="-965" t="-2632" b="-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856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3BF-C13A-E74E-8F26-97765C2B88AC}"/>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AC2AEA-3B34-BE4F-8DD8-46CF1F3A64FE}"/>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Introduction</a:t>
            </a:r>
          </a:p>
          <a:p>
            <a:r>
              <a:rPr kumimoji="1" lang="en-US" altLang="zh-CN" dirty="0">
                <a:latin typeface="Times New Roman" panose="02020603050405020304" pitchFamily="18" charset="0"/>
                <a:cs typeface="Times New Roman" panose="02020603050405020304" pitchFamily="18" charset="0"/>
              </a:rPr>
              <a:t>Proposed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Method</a:t>
            </a:r>
          </a:p>
          <a:p>
            <a:r>
              <a:rPr kumimoji="1" lang="en-US" altLang="zh-CN" dirty="0">
                <a:solidFill>
                  <a:srgbClr val="FF0000"/>
                </a:solidFill>
                <a:latin typeface="Times New Roman" panose="02020603050405020304" pitchFamily="18" charset="0"/>
                <a:cs typeface="Times New Roman" panose="02020603050405020304" pitchFamily="18" charset="0"/>
              </a:rPr>
              <a:t>Experiment</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Datasets</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Setup</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Results</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&amp;</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Analysis</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Case</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Study</a:t>
            </a:r>
          </a:p>
          <a:p>
            <a:r>
              <a:rPr kumimoji="1" lang="en-US" altLang="zh-C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2008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3BF-C13A-E74E-8F26-97765C2B88AC}"/>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AC2AEA-3B34-BE4F-8DD8-46CF1F3A64FE}"/>
              </a:ext>
            </a:extLst>
          </p:cNvPr>
          <p:cNvSpPr>
            <a:spLocks noGrp="1"/>
          </p:cNvSpPr>
          <p:nvPr>
            <p:ph idx="1"/>
          </p:nvPr>
        </p:nvSpPr>
        <p:spPr/>
        <p:txBody>
          <a:bodyPr>
            <a:norm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Introduction</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Background</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Motivation</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Task</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Definition</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Related</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Work</a:t>
            </a:r>
          </a:p>
          <a:p>
            <a:r>
              <a:rPr kumimoji="1" lang="en-US" altLang="zh-CN" dirty="0">
                <a:latin typeface="Times New Roman" panose="02020603050405020304" pitchFamily="18" charset="0"/>
                <a:cs typeface="Times New Roman" panose="02020603050405020304" pitchFamily="18" charset="0"/>
              </a:rPr>
              <a:t>Proposed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Method</a:t>
            </a:r>
          </a:p>
          <a:p>
            <a:r>
              <a:rPr kumimoji="1" lang="en-US" altLang="zh-CN" dirty="0">
                <a:latin typeface="Times New Roman" panose="02020603050405020304" pitchFamily="18" charset="0"/>
                <a:cs typeface="Times New Roman" panose="02020603050405020304" pitchFamily="18" charset="0"/>
              </a:rPr>
              <a:t>Experiment</a:t>
            </a:r>
          </a:p>
          <a:p>
            <a:r>
              <a:rPr kumimoji="1" lang="en-US" altLang="zh-C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477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247EA-0C52-3246-A3FE-F3244B848084}"/>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Datasets</a:t>
            </a:r>
            <a:endParaRPr kumimoji="1" lang="zh-CN" altLang="en-US" dirty="0"/>
          </a:p>
        </p:txBody>
      </p:sp>
      <p:sp>
        <p:nvSpPr>
          <p:cNvPr id="3" name="内容占位符 2">
            <a:extLst>
              <a:ext uri="{FF2B5EF4-FFF2-40B4-BE49-F238E27FC236}">
                <a16:creationId xmlns:a16="http://schemas.microsoft.com/office/drawing/2014/main" id="{F068D66C-3CAD-244F-9CD2-7C45CA1AA850}"/>
              </a:ext>
            </a:extLst>
          </p:cNvPr>
          <p:cNvSpPr>
            <a:spLocks noGrp="1"/>
          </p:cNvSpPr>
          <p:nvPr>
            <p:ph idx="1"/>
          </p:nvPr>
        </p:nvSpPr>
        <p:spPr>
          <a:xfrm>
            <a:off x="838200" y="4256834"/>
            <a:ext cx="10515600" cy="1998980"/>
          </a:xfrm>
        </p:spPr>
        <p:txBody>
          <a:bodyPr>
            <a:normAutofit/>
          </a:bodyPr>
          <a:lstStyle/>
          <a:p>
            <a:r>
              <a:rPr lang="en-US" altLang="zh-CN" sz="2400" dirty="0">
                <a:latin typeface="Times New Roman" panose="02020603050405020304" pitchFamily="18" charset="0"/>
                <a:cs typeface="Times New Roman" panose="02020603050405020304" pitchFamily="18" charset="0"/>
              </a:rPr>
              <a:t>Following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Prior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work,</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we </a:t>
            </a:r>
            <a:r>
              <a:rPr lang="en-US" altLang="zh-CN" sz="2400" dirty="0">
                <a:latin typeface="Times New Roman" panose="02020603050405020304" pitchFamily="18" charset="0"/>
                <a:cs typeface="Times New Roman" panose="02020603050405020304" pitchFamily="18" charset="0"/>
              </a:rPr>
              <a:t>build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question-specific</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subgraph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every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question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dataset</a:t>
            </a:r>
            <a:endParaRPr lang="en" altLang="zh-CN" sz="2400" dirty="0">
              <a:latin typeface="Times New Roman" panose="02020603050405020304" pitchFamily="18" charset="0"/>
              <a:cs typeface="Times New Roman" panose="02020603050405020304" pitchFamily="18" charset="0"/>
            </a:endParaRPr>
          </a:p>
          <a:p>
            <a:r>
              <a:rPr lang="en" altLang="zh-CN" sz="2400" dirty="0">
                <a:latin typeface="Times New Roman" panose="02020603050405020304" pitchFamily="18" charset="0"/>
                <a:cs typeface="Times New Roman" panose="02020603050405020304" pitchFamily="18" charset="0"/>
              </a:rPr>
              <a:t>“#entity” denotes average number of entities in subgraph, and “coverage” denotes the ratio of at least one answer in subgraph</a:t>
            </a:r>
          </a:p>
        </p:txBody>
      </p:sp>
      <p:pic>
        <p:nvPicPr>
          <p:cNvPr id="4" name="图片 3">
            <a:extLst>
              <a:ext uri="{FF2B5EF4-FFF2-40B4-BE49-F238E27FC236}">
                <a16:creationId xmlns:a16="http://schemas.microsoft.com/office/drawing/2014/main" id="{04762854-7A28-C84E-B5F6-762CEE2ED0BC}"/>
              </a:ext>
            </a:extLst>
          </p:cNvPr>
          <p:cNvPicPr>
            <a:picLocks noChangeAspect="1"/>
          </p:cNvPicPr>
          <p:nvPr/>
        </p:nvPicPr>
        <p:blipFill rotWithShape="1">
          <a:blip r:embed="rId3"/>
          <a:srcRect t="2236"/>
          <a:stretch/>
        </p:blipFill>
        <p:spPr>
          <a:xfrm>
            <a:off x="2206581" y="2055003"/>
            <a:ext cx="7778838" cy="2170902"/>
          </a:xfrm>
          <a:prstGeom prst="rect">
            <a:avLst/>
          </a:prstGeom>
        </p:spPr>
      </p:pic>
      <p:sp>
        <p:nvSpPr>
          <p:cNvPr id="5" name="文本框 4">
            <a:extLst>
              <a:ext uri="{FF2B5EF4-FFF2-40B4-BE49-F238E27FC236}">
                <a16:creationId xmlns:a16="http://schemas.microsoft.com/office/drawing/2014/main" id="{A96C7C8E-B178-9A43-B9DA-DA26E112EC2E}"/>
              </a:ext>
            </a:extLst>
          </p:cNvPr>
          <p:cNvSpPr txBox="1"/>
          <p:nvPr/>
        </p:nvSpPr>
        <p:spPr>
          <a:xfrm>
            <a:off x="1942936" y="1605492"/>
            <a:ext cx="8306127" cy="400110"/>
          </a:xfrm>
          <a:prstGeom prst="rect">
            <a:avLst/>
          </a:prstGeom>
          <a:noFill/>
        </p:spPr>
        <p:txBody>
          <a:bodyPr wrap="square" rtlCol="0">
            <a:spAutoFit/>
          </a:bodyPr>
          <a:lstStyle/>
          <a:p>
            <a:pPr algn="ctr"/>
            <a:r>
              <a:rPr lang="en" altLang="zh-CN" sz="2000" dirty="0">
                <a:latin typeface="Times New Roman" panose="02020603050405020304" pitchFamily="18" charset="0"/>
                <a:cs typeface="Times New Roman" panose="02020603050405020304" pitchFamily="18" charset="0"/>
              </a:rPr>
              <a:t>Statistics of all datasets. </a:t>
            </a:r>
          </a:p>
        </p:txBody>
      </p:sp>
      <p:sp>
        <p:nvSpPr>
          <p:cNvPr id="6" name="文本框 5">
            <a:extLst>
              <a:ext uri="{FF2B5EF4-FFF2-40B4-BE49-F238E27FC236}">
                <a16:creationId xmlns:a16="http://schemas.microsoft.com/office/drawing/2014/main" id="{AB81F91A-BF58-9541-8AE2-ED51059C1731}"/>
              </a:ext>
            </a:extLst>
          </p:cNvPr>
          <p:cNvSpPr txBox="1"/>
          <p:nvPr/>
        </p:nvSpPr>
        <p:spPr>
          <a:xfrm>
            <a:off x="1032933" y="5803015"/>
            <a:ext cx="10320867" cy="830997"/>
          </a:xfrm>
          <a:prstGeom prst="rect">
            <a:avLst/>
          </a:prstGeom>
          <a:noFill/>
        </p:spPr>
        <p:txBody>
          <a:bodyPr wrap="square" rtlCol="0">
            <a:spAutoFit/>
          </a:bodyPr>
          <a:lstStyle/>
          <a:p>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GraftNet</a:t>
            </a:r>
            <a:r>
              <a:rPr lang="en-US" altLang="zh-CN" sz="1200" dirty="0">
                <a:solidFill>
                  <a:schemeClr val="bg2">
                    <a:lumMod val="25000"/>
                  </a:schemeClr>
                </a:solidFill>
                <a:latin typeface="Times New Roman" panose="02020603050405020304" pitchFamily="18" charset="0"/>
                <a:cs typeface="Times New Roman" panose="02020603050405020304" pitchFamily="18" charset="0"/>
              </a:rPr>
              <a:t>:</a:t>
            </a:r>
            <a:r>
              <a:rPr lang="zh-CN" altLang="en-US" sz="1200" dirty="0">
                <a:solidFill>
                  <a:schemeClr val="bg2">
                    <a:lumMod val="25000"/>
                  </a:schemeClr>
                </a:solidFill>
                <a:latin typeface="Times New Roman" panose="02020603050405020304" pitchFamily="18" charset="0"/>
                <a:cs typeface="Times New Roman" panose="02020603050405020304" pitchFamily="18" charset="0"/>
              </a:rPr>
              <a:t> </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Open Domain Question Answering Using Early Fusion of Knowledge Bases and Text. Haitian Sun,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Bhuwan</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Dhingra, Manzil Zaheer, Kathryn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Mazaitis</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Ruslan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Salakhutdinov</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and William W. Cohen. In EMNLP 2018. </a:t>
            </a:r>
          </a:p>
          <a:p>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PullNet</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Open Domain Question Answering with Iterative Retrieval on Knowledge Bases and Text. Haitian Sun, Tania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Bedrax</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-Weiss, and William W. Cohen. In EMNLP 2019.</a:t>
            </a:r>
            <a:endParaRPr kumimoji="1" lang="zh-CN" alt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92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Experiment Setup</a:t>
            </a:r>
            <a:endParaRPr kumimoji="1" lang="zh-CN" altLang="en-US"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7514F780-62B3-834B-9A15-48AC9205BBB8}"/>
              </a:ext>
            </a:extLst>
          </p:cNvPr>
          <p:cNvSpPr txBox="1">
            <a:spLocks/>
          </p:cNvSpPr>
          <p:nvPr/>
        </p:nvSpPr>
        <p:spPr>
          <a:xfrm>
            <a:off x="838200" y="1825625"/>
            <a:ext cx="10515600" cy="4197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b="1" dirty="0">
                <a:latin typeface="Times New Roman" panose="02020603050405020304" pitchFamily="18" charset="0"/>
                <a:cs typeface="Times New Roman" panose="02020603050405020304" pitchFamily="18" charset="0"/>
              </a:rPr>
              <a:t>Evaluation Protocol</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For each test question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 a dataset, a list of answers is returned by a model according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 their predictive probabilities</a:t>
            </a:r>
          </a:p>
          <a:p>
            <a:endParaRPr kumimoji="1" lang="en-US" altLang="zh-CN" sz="3200" b="1" dirty="0">
              <a:latin typeface="Times New Roman" panose="02020603050405020304" pitchFamily="18" charset="0"/>
              <a:cs typeface="Times New Roman" panose="02020603050405020304" pitchFamily="18" charset="0"/>
            </a:endParaRPr>
          </a:p>
          <a:p>
            <a:r>
              <a:rPr kumimoji="1" lang="en-US" altLang="zh-CN" b="1" dirty="0">
                <a:latin typeface="Times New Roman" panose="02020603050405020304" pitchFamily="18" charset="0"/>
                <a:cs typeface="Times New Roman" panose="02020603050405020304" pitchFamily="18" charset="0"/>
              </a:rPr>
              <a:t>Metric</a:t>
            </a:r>
            <a:r>
              <a:rPr kumimoji="1" lang="en-US" altLang="zh-CN" dirty="0">
                <a:latin typeface="Times New Roman" panose="02020603050405020304" pitchFamily="18" charset="0"/>
                <a:cs typeface="Times New Roman" panose="02020603050405020304" pitchFamily="18" charset="0"/>
              </a:rPr>
              <a:t>:</a:t>
            </a:r>
            <a:r>
              <a:rPr lang="en" altLang="zh-CN" dirty="0">
                <a:latin typeface="Times New Roman" panose="02020603050405020304" pitchFamily="18" charset="0"/>
                <a:cs typeface="Times New Roman" panose="02020603050405020304" pitchFamily="18" charset="0"/>
              </a:rPr>
              <a:t> </a:t>
            </a: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T</a:t>
            </a:r>
            <a:r>
              <a:rPr lang="en" altLang="zh-CN" dirty="0">
                <a:latin typeface="Times New Roman" panose="02020603050405020304" pitchFamily="18" charset="0"/>
                <a:cs typeface="Times New Roman" panose="02020603050405020304" pitchFamily="18" charset="0"/>
              </a:rPr>
              <a:t>op-</a:t>
            </a:r>
            <a:r>
              <a:rPr lang="en-US" altLang="zh-CN" dirty="0">
                <a:latin typeface="Times New Roman" panose="02020603050405020304" pitchFamily="18" charset="0"/>
                <a:cs typeface="Times New Roman" panose="02020603050405020304" pitchFamily="18" charset="0"/>
              </a:rPr>
              <a:t>1</a:t>
            </a:r>
            <a:r>
              <a:rPr lang="en" altLang="zh-CN" dirty="0">
                <a:latin typeface="Times New Roman" panose="02020603050405020304" pitchFamily="18" charset="0"/>
                <a:cs typeface="Times New Roman" panose="02020603050405020304" pitchFamily="18" charset="0"/>
              </a:rPr>
              <a:t> hit ratio (H</a:t>
            </a:r>
            <a:r>
              <a:rPr lang="en-US" altLang="zh-CN" dirty="0">
                <a:latin typeface="Times New Roman" panose="02020603050405020304" pitchFamily="18" charset="0"/>
                <a:cs typeface="Times New Roman" panose="02020603050405020304" pitchFamily="18" charset="0"/>
              </a:rPr>
              <a:t>its</a:t>
            </a:r>
            <a:r>
              <a:rPr lang="e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en" altLang="zh-CN" dirty="0">
                <a:latin typeface="Times New Roman" panose="02020603050405020304" pitchFamily="18" charset="0"/>
                <a:cs typeface="Times New Roman" panose="02020603050405020304" pitchFamily="18" charset="0"/>
              </a:rPr>
              <a:t>) , and </a:t>
            </a:r>
            <a:r>
              <a:rPr lang="en-US" altLang="zh-CN" dirty="0">
                <a:latin typeface="Times New Roman" panose="02020603050405020304" pitchFamily="18" charset="0"/>
                <a:cs typeface="Times New Roman" panose="02020603050405020304" pitchFamily="18" charset="0"/>
              </a:rPr>
              <a:t>F1</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822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6A870-457D-074E-BE29-0E17BD9DBE76}"/>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Baselines</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FC8B48-7829-974D-BA8B-86DAB3A4F768}"/>
                  </a:ext>
                </a:extLst>
              </p:cNvPr>
              <p:cNvSpPr>
                <a:spLocks noGrp="1"/>
              </p:cNvSpPr>
              <p:nvPr>
                <p:ph idx="1"/>
              </p:nvPr>
            </p:nvSpPr>
            <p:spPr>
              <a:xfrm>
                <a:off x="838200" y="1825625"/>
                <a:ext cx="10515600" cy="4667250"/>
              </a:xfrm>
            </p:spPr>
            <p:txBody>
              <a:bodyPr>
                <a:normAutofit/>
              </a:bodyPr>
              <a:lstStyle/>
              <a:p>
                <a:r>
                  <a:rPr lang="en" altLang="zh-CN" dirty="0">
                    <a:latin typeface="Times New Roman" panose="02020603050405020304" pitchFamily="18" charset="0"/>
                    <a:cs typeface="Times New Roman" panose="02020603050405020304" pitchFamily="18" charset="0"/>
                  </a:rPr>
                  <a:t>We consider the following methods for performance comparison: </a:t>
                </a:r>
              </a:p>
              <a:p>
                <a:pPr lvl="1">
                  <a:lnSpc>
                    <a:spcPct val="150000"/>
                  </a:lnSpc>
                  <a:buFont typeface="Wingdings" pitchFamily="2" charset="2"/>
                  <a:buChar char="Ø"/>
                </a:pPr>
                <a:r>
                  <a:rPr lang="en" altLang="zh-CN" sz="2200" dirty="0">
                    <a:latin typeface="Times New Roman" panose="02020603050405020304" pitchFamily="18" charset="0"/>
                    <a:cs typeface="Times New Roman" panose="02020603050405020304" pitchFamily="18" charset="0"/>
                  </a:rPr>
                  <a:t>Traditional</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methods:</a:t>
                </a:r>
                <a:r>
                  <a:rPr lang="zh-CN" altLang="en-US" sz="2200" dirty="0">
                    <a:latin typeface="Times New Roman" panose="02020603050405020304" pitchFamily="18" charset="0"/>
                    <a:cs typeface="Times New Roman" panose="02020603050405020304" pitchFamily="18" charset="0"/>
                  </a:rPr>
                  <a:t> </a:t>
                </a:r>
                <a:r>
                  <a:rPr lang="en" altLang="zh-CN" b="1" dirty="0">
                    <a:latin typeface="Times New Roman" panose="02020603050405020304" pitchFamily="18" charset="0"/>
                    <a:cs typeface="Times New Roman" panose="02020603050405020304" pitchFamily="18" charset="0"/>
                  </a:rPr>
                  <a:t>KV-Mem</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Miller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EMNLP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2016</a:t>
                </a:r>
                <a:endParaRPr lang="en" altLang="zh-CN" sz="2200" dirty="0">
                  <a:latin typeface="Times New Roman" panose="02020603050405020304" pitchFamily="18" charset="0"/>
                  <a:cs typeface="Times New Roman" panose="02020603050405020304" pitchFamily="18" charset="0"/>
                </a:endParaRPr>
              </a:p>
              <a:p>
                <a:pPr lvl="1">
                  <a:lnSpc>
                    <a:spcPct val="150000"/>
                  </a:lnSpc>
                  <a:buFont typeface="Wingdings" pitchFamily="2" charset="2"/>
                  <a:buChar char="Ø"/>
                </a:pPr>
                <a:r>
                  <a:rPr lang="en-US" altLang="zh-CN" sz="2200" dirty="0">
                    <a:latin typeface="Times New Roman" panose="02020603050405020304" pitchFamily="18" charset="0"/>
                    <a:cs typeface="Times New Roman" panose="02020603050405020304" pitchFamily="18" charset="0"/>
                  </a:rPr>
                  <a:t>Graph</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Neural</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Network</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Based</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Methods:</a:t>
                </a:r>
                <a:r>
                  <a:rPr lang="zh-CN" altLang="en-US" sz="2200" dirty="0">
                    <a:latin typeface="Times New Roman" panose="02020603050405020304" pitchFamily="18" charset="0"/>
                    <a:cs typeface="Times New Roman" panose="02020603050405020304" pitchFamily="18" charset="0"/>
                  </a:rPr>
                  <a:t> </a:t>
                </a:r>
                <a:r>
                  <a:rPr lang="en" altLang="zh-CN" b="1" dirty="0" err="1">
                    <a:latin typeface="Times New Roman" panose="02020603050405020304" pitchFamily="18" charset="0"/>
                    <a:cs typeface="Times New Roman" panose="02020603050405020304" pitchFamily="18" charset="0"/>
                  </a:rPr>
                  <a:t>GraftNet</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and</a:t>
                </a:r>
                <a:r>
                  <a:rPr lang="zh-CN" altLang="en-US" sz="2200" b="1" dirty="0">
                    <a:latin typeface="Times New Roman" panose="02020603050405020304" pitchFamily="18" charset="0"/>
                    <a:cs typeface="Times New Roman" panose="02020603050405020304" pitchFamily="18" charset="0"/>
                  </a:rPr>
                  <a:t> </a:t>
                </a:r>
                <a:r>
                  <a:rPr lang="en" altLang="zh-CN" b="1" dirty="0" err="1">
                    <a:latin typeface="Times New Roman" panose="02020603050405020304" pitchFamily="18" charset="0"/>
                    <a:cs typeface="Times New Roman" panose="02020603050405020304" pitchFamily="18" charset="0"/>
                  </a:rPr>
                  <a:t>PullNet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Sun</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et</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al.</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EMNLP</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2019</a:t>
                </a:r>
                <a:endParaRPr lang="en" altLang="zh-CN" sz="2200" dirty="0">
                  <a:latin typeface="Times New Roman" panose="02020603050405020304" pitchFamily="18" charset="0"/>
                  <a:cs typeface="Times New Roman" panose="02020603050405020304" pitchFamily="18" charset="0"/>
                </a:endParaRPr>
              </a:p>
              <a:p>
                <a:pPr lvl="1">
                  <a:lnSpc>
                    <a:spcPct val="150000"/>
                  </a:lnSpc>
                  <a:buFont typeface="Wingdings" pitchFamily="2" charset="2"/>
                  <a:buChar char="Ø"/>
                </a:pPr>
                <a:r>
                  <a:rPr lang="en" altLang="zh-CN" sz="2200" dirty="0">
                    <a:latin typeface="Times New Roman" panose="02020603050405020304" pitchFamily="18" charset="0"/>
                    <a:cs typeface="Times New Roman" panose="02020603050405020304" pitchFamily="18" charset="0"/>
                  </a:rPr>
                  <a:t>Reinforcement</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Learning</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based</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method:</a:t>
                </a:r>
                <a:r>
                  <a:rPr lang="zh-CN" altLang="en-US" sz="2200" dirty="0">
                    <a:latin typeface="Times New Roman" panose="02020603050405020304" pitchFamily="18" charset="0"/>
                    <a:cs typeface="Times New Roman" panose="02020603050405020304" pitchFamily="18" charset="0"/>
                  </a:rPr>
                  <a:t> </a:t>
                </a:r>
                <a:r>
                  <a:rPr lang="en" altLang="zh-CN" b="1" dirty="0">
                    <a:latin typeface="Times New Roman" panose="02020603050405020304" pitchFamily="18" charset="0"/>
                    <a:cs typeface="Times New Roman" panose="02020603050405020304" pitchFamily="18" charset="0"/>
                  </a:rPr>
                  <a:t>SRN</a:t>
                </a:r>
                <a:r>
                  <a:rPr lang="en-US" altLang="zh-CN" sz="2200" b="1"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Qiu</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et</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al.</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WSDM</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2020</a:t>
                </a:r>
                <a:endParaRPr lang="en" altLang="zh-CN" sz="2200" dirty="0">
                  <a:latin typeface="Times New Roman" panose="02020603050405020304" pitchFamily="18" charset="0"/>
                  <a:cs typeface="Times New Roman" panose="02020603050405020304" pitchFamily="18" charset="0"/>
                </a:endParaRPr>
              </a:p>
              <a:p>
                <a:pPr lvl="1">
                  <a:lnSpc>
                    <a:spcPct val="150000"/>
                  </a:lnSpc>
                  <a:buFont typeface="Wingdings" pitchFamily="2" charset="2"/>
                  <a:buChar char="Ø"/>
                </a:pPr>
                <a:r>
                  <a:rPr lang="en" altLang="zh-CN" sz="2200" dirty="0">
                    <a:latin typeface="Times New Roman" panose="02020603050405020304" pitchFamily="18" charset="0"/>
                    <a:cs typeface="Times New Roman" panose="02020603050405020304" pitchFamily="18" charset="0"/>
                  </a:rPr>
                  <a:t>Knowledge</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embedding</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enhanced</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methods:</a:t>
                </a:r>
                <a:r>
                  <a:rPr lang="zh-CN" altLang="en-US" sz="2200" dirty="0">
                    <a:latin typeface="Times New Roman" panose="02020603050405020304" pitchFamily="18" charset="0"/>
                    <a:cs typeface="Times New Roman" panose="02020603050405020304" pitchFamily="18" charset="0"/>
                  </a:rPr>
                  <a:t> </a:t>
                </a:r>
                <a:r>
                  <a:rPr lang="en" altLang="zh-CN" b="1" dirty="0" err="1">
                    <a:latin typeface="Times New Roman" panose="02020603050405020304" pitchFamily="18" charset="0"/>
                    <a:cs typeface="Times New Roman" panose="02020603050405020304" pitchFamily="18" charset="0"/>
                  </a:rPr>
                  <a:t>EmbedKGQA</a:t>
                </a:r>
                <a:r>
                  <a:rPr lang="en-US" altLang="zh-CN" sz="2200" b="1"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 </a:t>
                </a:r>
                <a:r>
                  <a:rPr lang="en" altLang="zh-CN" sz="2200" dirty="0">
                    <a:latin typeface="Times New Roman" panose="02020603050405020304" pitchFamily="18" charset="0"/>
                    <a:cs typeface="Times New Roman" panose="02020603050405020304" pitchFamily="18" charset="0"/>
                  </a:rPr>
                  <a:t>Saxena</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et</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al.</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ACL</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2020</a:t>
                </a:r>
              </a:p>
              <a:p>
                <a:pPr lvl="1">
                  <a:lnSpc>
                    <a:spcPct val="150000"/>
                  </a:lnSpc>
                  <a:buFont typeface="Wingdings" pitchFamily="2" charset="2"/>
                  <a:buChar char="Ø"/>
                </a:pPr>
                <a:r>
                  <a:rPr lang="en-US" altLang="zh-CN" sz="2200" dirty="0">
                    <a:latin typeface="Times New Roman" panose="02020603050405020304" pitchFamily="18" charset="0"/>
                    <a:cs typeface="Times New Roman" panose="02020603050405020304" pitchFamily="18" charset="0"/>
                  </a:rPr>
                  <a:t>Variants</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of</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our</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approach:</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zh-CN" b="1" i="0">
                        <a:latin typeface="Times New Roman" panose="02020603050405020304" pitchFamily="18" charset="0"/>
                        <a:cs typeface="Times New Roman" panose="02020603050405020304" pitchFamily="18" charset="0"/>
                      </a:rPr>
                      <m:t>NSM</m:t>
                    </m:r>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 altLang="zh-CN" i="1">
                            <a:latin typeface="Cambria Math" panose="02040503050406030204" pitchFamily="18" charset="0"/>
                          </a:rPr>
                        </m:ctrlPr>
                      </m:sSubPr>
                      <m:e>
                        <m:r>
                          <m:rPr>
                            <m:nor/>
                          </m:rPr>
                          <a:rPr lang="en-US" altLang="zh-CN" b="1">
                            <a:latin typeface="Times New Roman" panose="02020603050405020304" pitchFamily="18" charset="0"/>
                            <a:cs typeface="Times New Roman" panose="02020603050405020304" pitchFamily="18" charset="0"/>
                          </a:rPr>
                          <m:t>NSM</m:t>
                        </m:r>
                      </m:e>
                      <m:sub>
                        <m:r>
                          <a:rPr lang="en-US" altLang="zh-CN" i="1">
                            <a:latin typeface="Cambria Math" panose="02040503050406030204" pitchFamily="18" charset="0"/>
                          </a:rPr>
                          <m:t>+</m:t>
                        </m:r>
                        <m:r>
                          <a:rPr lang="en-US" altLang="zh-CN" i="1">
                            <a:latin typeface="Cambria Math" panose="02040503050406030204" pitchFamily="18" charset="0"/>
                          </a:rPr>
                          <m:t>𝑝</m:t>
                        </m:r>
                      </m:sub>
                    </m:sSub>
                  </m:oMath>
                </a14:m>
                <a:r>
                  <a:rPr lang="en"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 altLang="zh-CN" i="1">
                            <a:latin typeface="Cambria Math" panose="02040503050406030204" pitchFamily="18" charset="0"/>
                          </a:rPr>
                        </m:ctrlPr>
                      </m:sSubPr>
                      <m:e>
                        <m:r>
                          <m:rPr>
                            <m:nor/>
                          </m:rPr>
                          <a:rPr lang="en-US" altLang="zh-CN" b="1">
                            <a:latin typeface="Times New Roman" panose="02020603050405020304" pitchFamily="18" charset="0"/>
                            <a:cs typeface="Times New Roman" panose="02020603050405020304" pitchFamily="18" charset="0"/>
                          </a:rPr>
                          <m:t>NSM</m:t>
                        </m:r>
                      </m:e>
                      <m:sub>
                        <m:r>
                          <a:rPr lang="en-US" altLang="zh-CN" i="1">
                            <a:latin typeface="Cambria Math" panose="02040503050406030204" pitchFamily="18" charset="0"/>
                          </a:rPr>
                          <m:t>+</m:t>
                        </m:r>
                        <m:r>
                          <a:rPr lang="en-US" altLang="zh-CN" i="1">
                            <a:latin typeface="Cambria Math" panose="02040503050406030204" pitchFamily="18" charset="0"/>
                          </a:rPr>
                          <m:t>h</m:t>
                        </m:r>
                      </m:sub>
                    </m:sSub>
                  </m:oMath>
                </a14:m>
                <a:endParaRPr lang="en-US" altLang="zh-CN" sz="22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50FC8B48-7829-974D-BA8B-86DAB3A4F76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965" t="-24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037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D8468-5249-C340-B42C-8C722E2D1A77}"/>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Experimental Results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73DF83C-E3E6-8645-85CD-E272A8F6892E}"/>
                  </a:ext>
                </a:extLst>
              </p:cNvPr>
              <p:cNvSpPr>
                <a:spLocks noGrp="1"/>
              </p:cNvSpPr>
              <p:nvPr>
                <p:ph idx="1"/>
              </p:nvPr>
            </p:nvSpPr>
            <p:spPr>
              <a:xfrm>
                <a:off x="838200" y="5168484"/>
                <a:ext cx="10515600" cy="1346408"/>
              </a:xfrm>
            </p:spPr>
            <p:txBody>
              <a:bodyPr>
                <a:noAutofit/>
              </a:bodyPr>
              <a:lstStyle/>
              <a:p>
                <a:r>
                  <a:rPr lang="en-US" altLang="zh-CN" sz="2400" dirty="0" err="1">
                    <a:latin typeface="Times New Roman" panose="02020603050405020304" pitchFamily="18" charset="0"/>
                    <a:cs typeface="Times New Roman" panose="02020603050405020304" pitchFamily="18" charset="0"/>
                  </a:rPr>
                  <a:t>EmbedKGQA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PullNet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are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best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baseline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methods</a:t>
                </a:r>
              </a:p>
              <a:p>
                <a:r>
                  <a:rPr lang="en-US" altLang="zh-CN" sz="2400" dirty="0">
                    <a:latin typeface="Times New Roman" panose="02020603050405020304" pitchFamily="18" charset="0"/>
                    <a:cs typeface="Times New Roman" panose="02020603050405020304" pitchFamily="18" charset="0"/>
                  </a:rPr>
                  <a:t>Single</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NSM performs better than the competitive baselines in most cases.</a:t>
                </a:r>
                <a:endParaRPr kumimoji="1" lang="en-US" altLang="zh-CN" sz="2400" dirty="0">
                  <a:latin typeface="Times New Roman" panose="02020603050405020304" pitchFamily="18" charset="0"/>
                  <a:cs typeface="Times New Roman" panose="02020603050405020304" pitchFamily="18" charset="0"/>
                </a:endParaRPr>
              </a:p>
              <a:p>
                <a:r>
                  <a:rPr lang="en" altLang="zh-CN" sz="2400" dirty="0">
                    <a:latin typeface="Times New Roman" panose="02020603050405020304" pitchFamily="18" charset="0"/>
                    <a:cs typeface="Times New Roman" panose="02020603050405020304" pitchFamily="18" charset="0"/>
                  </a:rPr>
                  <a:t>Comparing </a:t>
                </a:r>
                <a14:m>
                  <m:oMath xmlns:m="http://schemas.openxmlformats.org/officeDocument/2006/math">
                    <m:sSub>
                      <m:sSubPr>
                        <m:ctrlPr>
                          <a:rPr lang="en" altLang="zh-CN" sz="2400" i="1" smtClean="0">
                            <a:latin typeface="Cambria Math" panose="02040503050406030204" pitchFamily="18" charset="0"/>
                          </a:rPr>
                        </m:ctrlPr>
                      </m:sSubPr>
                      <m:e>
                        <m:r>
                          <a:rPr lang="en-US" altLang="zh-CN" sz="2400" b="0" i="1" smtClean="0">
                            <a:latin typeface="Cambria Math" panose="02040503050406030204" pitchFamily="18" charset="0"/>
                          </a:rPr>
                          <m:t>𝑁𝑆𝑀</m:t>
                        </m:r>
                      </m:e>
                      <m: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sub>
                    </m:sSub>
                  </m:oMath>
                </a14:m>
                <a:r>
                  <a:rPr lang="en" altLang="zh-CN"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 altLang="zh-CN" sz="2400" i="1">
                            <a:latin typeface="Cambria Math" panose="02040503050406030204" pitchFamily="18" charset="0"/>
                          </a:rPr>
                        </m:ctrlPr>
                      </m:sSubPr>
                      <m:e>
                        <m:r>
                          <a:rPr lang="en-US" altLang="zh-CN" sz="2400" i="1">
                            <a:latin typeface="Cambria Math" panose="02040503050406030204" pitchFamily="18" charset="0"/>
                          </a:rPr>
                          <m:t>𝑁𝑆𝑀</m:t>
                        </m:r>
                      </m:e>
                      <m:sub>
                        <m:r>
                          <a:rPr lang="en-US" altLang="zh-CN" sz="2400" i="1">
                            <a:latin typeface="Cambria Math" panose="02040503050406030204" pitchFamily="18" charset="0"/>
                          </a:rPr>
                          <m:t>+</m:t>
                        </m:r>
                        <m:r>
                          <a:rPr lang="en-US" altLang="zh-CN" sz="2400" b="0" i="1" smtClean="0">
                            <a:latin typeface="Cambria Math" panose="02040503050406030204" pitchFamily="18" charset="0"/>
                          </a:rPr>
                          <m:t>𝑝</m:t>
                        </m:r>
                      </m:sub>
                    </m:sSub>
                  </m:oMath>
                </a14:m>
                <a:r>
                  <a:rPr lang="en" altLang="zh-CN" sz="2400" dirty="0">
                    <a:latin typeface="Times New Roman" panose="02020603050405020304" pitchFamily="18" charset="0"/>
                    <a:cs typeface="Times New Roman" panose="02020603050405020304" pitchFamily="18" charset="0"/>
                  </a:rPr>
                  <a:t>, we find that their results are similar.</a:t>
                </a:r>
              </a:p>
            </p:txBody>
          </p:sp>
        </mc:Choice>
        <mc:Fallback xmlns="">
          <p:sp>
            <p:nvSpPr>
              <p:cNvPr id="3" name="内容占位符 2">
                <a:extLst>
                  <a:ext uri="{FF2B5EF4-FFF2-40B4-BE49-F238E27FC236}">
                    <a16:creationId xmlns:a16="http://schemas.microsoft.com/office/drawing/2014/main" id="{373DF83C-E3E6-8645-85CD-E272A8F6892E}"/>
                  </a:ext>
                </a:extLst>
              </p:cNvPr>
              <p:cNvSpPr>
                <a:spLocks noGrp="1" noRot="1" noChangeAspect="1" noMove="1" noResize="1" noEditPoints="1" noAdjustHandles="1" noChangeArrowheads="1" noChangeShapeType="1" noTextEdit="1"/>
              </p:cNvSpPr>
              <p:nvPr>
                <p:ph idx="1"/>
              </p:nvPr>
            </p:nvSpPr>
            <p:spPr>
              <a:xfrm>
                <a:off x="838200" y="5168484"/>
                <a:ext cx="10515600" cy="1346408"/>
              </a:xfrm>
              <a:blipFill>
                <a:blip r:embed="rId3"/>
                <a:stretch>
                  <a:fillRect l="-724" t="-6542" b="-934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BBF1A7E-1413-E547-87E2-FEA5FA52DCF4}"/>
              </a:ext>
            </a:extLst>
          </p:cNvPr>
          <p:cNvPicPr>
            <a:picLocks noChangeAspect="1"/>
          </p:cNvPicPr>
          <p:nvPr/>
        </p:nvPicPr>
        <p:blipFill>
          <a:blip r:embed="rId4"/>
          <a:stretch>
            <a:fillRect/>
          </a:stretch>
        </p:blipFill>
        <p:spPr>
          <a:xfrm>
            <a:off x="2262788" y="2044283"/>
            <a:ext cx="7666424" cy="3004930"/>
          </a:xfrm>
          <a:prstGeom prst="rect">
            <a:avLst/>
          </a:prstGeom>
        </p:spPr>
      </p:pic>
      <p:sp>
        <p:nvSpPr>
          <p:cNvPr id="5" name="矩形 4">
            <a:extLst>
              <a:ext uri="{FF2B5EF4-FFF2-40B4-BE49-F238E27FC236}">
                <a16:creationId xmlns:a16="http://schemas.microsoft.com/office/drawing/2014/main" id="{29ABB97F-0A27-6341-8A5C-4ECACB1991A3}"/>
              </a:ext>
            </a:extLst>
          </p:cNvPr>
          <p:cNvSpPr/>
          <p:nvPr/>
        </p:nvSpPr>
        <p:spPr>
          <a:xfrm>
            <a:off x="2023596" y="1627362"/>
            <a:ext cx="8051350" cy="400110"/>
          </a:xfrm>
          <a:prstGeom prst="rect">
            <a:avLst/>
          </a:prstGeom>
        </p:spPr>
        <p:txBody>
          <a:bodyPr wrap="square">
            <a:spAutoFit/>
          </a:bodyPr>
          <a:lstStyle/>
          <a:p>
            <a:pPr algn="ctr"/>
            <a:r>
              <a:rPr lang="en" altLang="zh-CN" sz="2000" dirty="0">
                <a:latin typeface="Times New Roman" panose="02020603050405020304" pitchFamily="18" charset="0"/>
                <a:cs typeface="Times New Roman" panose="02020603050405020304" pitchFamily="18" charset="0"/>
              </a:rPr>
              <a:t>Performance comparison of different methods for KBQA (Hits@1 in percent)</a:t>
            </a:r>
            <a:endParaRPr lang="zh-CN" altLang="en-US" sz="20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636DC5D-AEBE-BA45-AE19-891A3F7BC680}"/>
              </a:ext>
            </a:extLst>
          </p:cNvPr>
          <p:cNvSpPr/>
          <p:nvPr/>
        </p:nvSpPr>
        <p:spPr>
          <a:xfrm>
            <a:off x="2023595" y="4343400"/>
            <a:ext cx="8051350" cy="7058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矩形 6">
            <a:extLst>
              <a:ext uri="{FF2B5EF4-FFF2-40B4-BE49-F238E27FC236}">
                <a16:creationId xmlns:a16="http://schemas.microsoft.com/office/drawing/2014/main" id="{0743C045-9DD2-7844-9EB1-8B756BC4CE59}"/>
              </a:ext>
            </a:extLst>
          </p:cNvPr>
          <p:cNvSpPr/>
          <p:nvPr/>
        </p:nvSpPr>
        <p:spPr>
          <a:xfrm>
            <a:off x="2023596" y="4023360"/>
            <a:ext cx="8051349" cy="272451"/>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矩形 7">
            <a:extLst>
              <a:ext uri="{FF2B5EF4-FFF2-40B4-BE49-F238E27FC236}">
                <a16:creationId xmlns:a16="http://schemas.microsoft.com/office/drawing/2014/main" id="{455B4519-2080-314C-A80E-55A13007C4F7}"/>
              </a:ext>
            </a:extLst>
          </p:cNvPr>
          <p:cNvSpPr/>
          <p:nvPr/>
        </p:nvSpPr>
        <p:spPr>
          <a:xfrm>
            <a:off x="2023595" y="3059668"/>
            <a:ext cx="8051350" cy="272451"/>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矩形 8">
            <a:extLst>
              <a:ext uri="{FF2B5EF4-FFF2-40B4-BE49-F238E27FC236}">
                <a16:creationId xmlns:a16="http://schemas.microsoft.com/office/drawing/2014/main" id="{A2EE814F-BA92-9D4E-B7C3-35D5C54E650C}"/>
              </a:ext>
            </a:extLst>
          </p:cNvPr>
          <p:cNvSpPr/>
          <p:nvPr/>
        </p:nvSpPr>
        <p:spPr>
          <a:xfrm>
            <a:off x="2023595" y="3691273"/>
            <a:ext cx="8051350" cy="272451"/>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2323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Ablation Analysis</a:t>
            </a:r>
            <a:endParaRPr kumimoji="1"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AD263F6-2E13-5040-B996-105C831815D9}"/>
              </a:ext>
            </a:extLst>
          </p:cNvPr>
          <p:cNvSpPr txBox="1"/>
          <p:nvPr/>
        </p:nvSpPr>
        <p:spPr>
          <a:xfrm>
            <a:off x="261847" y="1433384"/>
            <a:ext cx="5967213" cy="400110"/>
          </a:xfrm>
          <a:prstGeom prst="rect">
            <a:avLst/>
          </a:prstGeom>
          <a:noFill/>
        </p:spPr>
        <p:txBody>
          <a:bodyPr wrap="square" rtlCol="0">
            <a:spAutoFit/>
          </a:bodyPr>
          <a:lstStyle/>
          <a:p>
            <a:pPr algn="ctr">
              <a:lnSpc>
                <a:spcPct val="100000"/>
              </a:lnSpc>
            </a:pPr>
            <a:r>
              <a:rPr lang="en" altLang="zh-CN" sz="2000" dirty="0">
                <a:latin typeface="Times New Roman" panose="02020603050405020304" pitchFamily="18" charset="0"/>
                <a:cs typeface="Times New Roman" panose="02020603050405020304" pitchFamily="18" charset="0"/>
              </a:rPr>
              <a:t>Ablation study of the teacher network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percent)</a:t>
            </a:r>
          </a:p>
        </p:txBody>
      </p:sp>
      <p:pic>
        <p:nvPicPr>
          <p:cNvPr id="3" name="图片 2">
            <a:extLst>
              <a:ext uri="{FF2B5EF4-FFF2-40B4-BE49-F238E27FC236}">
                <a16:creationId xmlns:a16="http://schemas.microsoft.com/office/drawing/2014/main" id="{6E12C040-40CE-C948-A056-CFA8B33613C0}"/>
              </a:ext>
            </a:extLst>
          </p:cNvPr>
          <p:cNvPicPr>
            <a:picLocks noChangeAspect="1"/>
          </p:cNvPicPr>
          <p:nvPr/>
        </p:nvPicPr>
        <p:blipFill>
          <a:blip r:embed="rId3"/>
          <a:stretch>
            <a:fillRect/>
          </a:stretch>
        </p:blipFill>
        <p:spPr>
          <a:xfrm>
            <a:off x="996705" y="1833494"/>
            <a:ext cx="4365332" cy="2919922"/>
          </a:xfrm>
          <a:prstGeom prst="rect">
            <a:avLst/>
          </a:prstGeom>
        </p:spPr>
      </p:pic>
      <p:sp>
        <p:nvSpPr>
          <p:cNvPr id="7" name="内容占位符 2">
            <a:extLst>
              <a:ext uri="{FF2B5EF4-FFF2-40B4-BE49-F238E27FC236}">
                <a16:creationId xmlns:a16="http://schemas.microsoft.com/office/drawing/2014/main" id="{5AD6066D-8610-624A-A864-5A83CAB40C71}"/>
              </a:ext>
            </a:extLst>
          </p:cNvPr>
          <p:cNvSpPr txBox="1">
            <a:spLocks/>
          </p:cNvSpPr>
          <p:nvPr/>
        </p:nvSpPr>
        <p:spPr>
          <a:xfrm>
            <a:off x="838200" y="5168484"/>
            <a:ext cx="10515600" cy="1346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Bidirectional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variants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consistently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outperform</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unidirectional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variants</a:t>
            </a:r>
          </a:p>
          <a:p>
            <a:r>
              <a:rPr lang="en-US" altLang="zh-CN" sz="2400" dirty="0">
                <a:latin typeface="Times New Roman" panose="02020603050405020304" pitchFamily="18" charset="0"/>
                <a:cs typeface="Times New Roman" panose="02020603050405020304" pitchFamily="18" charset="0"/>
              </a:rPr>
              <a:t>B</a:t>
            </a:r>
            <a:r>
              <a:rPr lang="en" altLang="zh-CN" sz="2400" dirty="0">
                <a:latin typeface="Times New Roman" panose="02020603050405020304" pitchFamily="18" charset="0"/>
                <a:cs typeface="Times New Roman" panose="02020603050405020304" pitchFamily="18" charset="0"/>
              </a:rPr>
              <a:t>y removing the correspondence loss from the teacher network, the performance substantially drops</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F0E43D9F-FCC9-1841-A946-C7BAEDB5B891}"/>
                  </a:ext>
                </a:extLst>
              </p:cNvPr>
              <p:cNvSpPr>
                <a:spLocks noGrp="1"/>
              </p:cNvSpPr>
              <p:nvPr>
                <p:ph idx="1"/>
              </p:nvPr>
            </p:nvSpPr>
            <p:spPr>
              <a:xfrm>
                <a:off x="6078519" y="1846085"/>
                <a:ext cx="5851634" cy="2919922"/>
              </a:xfrm>
            </p:spPr>
            <p:txBody>
              <a:bodyPr>
                <a:normAutofit fontScale="92500" lnSpcReduction="10000"/>
              </a:bodyPr>
              <a:lstStyle/>
              <a:p>
                <a:pPr>
                  <a:lnSpc>
                    <a:spcPct val="100000"/>
                  </a:lnSpc>
                </a:pPr>
                <a:r>
                  <a:rPr lang="en-US" altLang="zh-CN" sz="2000" dirty="0">
                    <a:latin typeface="Times New Roman" panose="02020603050405020304" pitchFamily="18" charset="0"/>
                    <a:cs typeface="Times New Roman" panose="02020603050405020304" pitchFamily="18" charset="0"/>
                  </a:rPr>
                  <a:t>NSM: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single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student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𝑓</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only forward reasoning</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a:t>
                </a:r>
                <a:r>
                  <a:rPr lang="en" altLang="zh-CN" sz="2000" dirty="0" err="1">
                    <a:latin typeface="Times New Roman" panose="02020603050405020304" pitchFamily="18" charset="0"/>
                    <a:cs typeface="Times New Roman" panose="02020603050405020304" pitchFamily="18" charset="0"/>
                  </a:rPr>
                  <a:t>uni</a:t>
                </a:r>
                <a:r>
                  <a:rPr lang="en-US" altLang="zh-CN" sz="2000" dirty="0">
                    <a:latin typeface="Times New Roman" panose="02020603050405020304" pitchFamily="18" charset="0"/>
                    <a:cs typeface="Times New Roman" panose="02020603050405020304" pitchFamily="18" charset="0"/>
                  </a:rPr>
                  <a:t>directional</a:t>
                </a:r>
                <a:r>
                  <a:rPr lang="en" altLang="zh-CN" sz="2000" dirty="0">
                    <a:latin typeface="Times New Roman" panose="02020603050405020304" pitchFamily="18" charset="0"/>
                    <a:cs typeface="Times New Roman" panose="02020603050405020304" pitchFamily="18" charset="0"/>
                  </a:rPr>
                  <a:t>)</a:t>
                </a: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𝑏</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only backward reasoning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(directional)</a:t>
                </a:r>
                <a:endParaRPr lang="en" altLang="zh-CN" sz="2000" dirty="0">
                  <a:latin typeface="Times New Roman" panose="02020603050405020304" pitchFamily="18" charset="0"/>
                  <a:cs typeface="Times New Roman" panose="02020603050405020304" pitchFamily="18" charset="0"/>
                </a:endParaRP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𝑝</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parallel reasoning (bidirectional)</a:t>
                </a: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h</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hybrid reasoning (bidirectional)</a:t>
                </a: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𝑝</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𝑐</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𝑝</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without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correspondence</a:t>
                </a:r>
                <a:endParaRPr lang="en" altLang="zh-CN" sz="2000" dirty="0">
                  <a:latin typeface="Times New Roman" panose="02020603050405020304" pitchFamily="18" charset="0"/>
                  <a:cs typeface="Times New Roman" panose="02020603050405020304" pitchFamily="18" charset="0"/>
                </a:endParaRP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h</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𝑐</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𝑁𝑆𝑀</m:t>
                        </m:r>
                      </m:e>
                      <m:sub>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h</m:t>
                        </m:r>
                      </m:sub>
                    </m:sSub>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without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correspondence</a:t>
                </a:r>
                <a:endParaRPr lang="en" altLang="zh-CN" sz="2000" dirty="0">
                  <a:latin typeface="Times New Roman" panose="02020603050405020304" pitchFamily="18" charset="0"/>
                  <a:cs typeface="Times New Roman" panose="02020603050405020304" pitchFamily="18" charset="0"/>
                </a:endParaRPr>
              </a:p>
            </p:txBody>
          </p:sp>
        </mc:Choice>
        <mc:Fallback xmlns="">
          <p:sp>
            <p:nvSpPr>
              <p:cNvPr id="8" name="内容占位符 2">
                <a:extLst>
                  <a:ext uri="{FF2B5EF4-FFF2-40B4-BE49-F238E27FC236}">
                    <a16:creationId xmlns:a16="http://schemas.microsoft.com/office/drawing/2014/main" id="{F0E43D9F-FCC9-1841-A946-C7BAEDB5B891}"/>
                  </a:ext>
                </a:extLst>
              </p:cNvPr>
              <p:cNvSpPr>
                <a:spLocks noGrp="1" noRot="1" noChangeAspect="1" noMove="1" noResize="1" noEditPoints="1" noAdjustHandles="1" noChangeArrowheads="1" noChangeShapeType="1" noTextEdit="1"/>
              </p:cNvSpPr>
              <p:nvPr>
                <p:ph idx="1"/>
              </p:nvPr>
            </p:nvSpPr>
            <p:spPr>
              <a:xfrm>
                <a:off x="6078519" y="1846085"/>
                <a:ext cx="5851634" cy="2919922"/>
              </a:xfrm>
              <a:blipFill>
                <a:blip r:embed="rId4"/>
                <a:stretch>
                  <a:fillRect l="-651" t="-1299"/>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179E762-68C5-DC4C-9F4C-94E89E164B5C}"/>
              </a:ext>
            </a:extLst>
          </p:cNvPr>
          <p:cNvSpPr/>
          <p:nvPr/>
        </p:nvSpPr>
        <p:spPr>
          <a:xfrm>
            <a:off x="838200" y="2862020"/>
            <a:ext cx="4682067" cy="566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E0518512-2408-7448-9C9A-A702FEEF8D8F}"/>
              </a:ext>
            </a:extLst>
          </p:cNvPr>
          <p:cNvSpPr/>
          <p:nvPr/>
        </p:nvSpPr>
        <p:spPr>
          <a:xfrm>
            <a:off x="838200" y="3479799"/>
            <a:ext cx="4682067" cy="6180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290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6C963-B601-D041-8F26-F65F528FE5F2}"/>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One-shot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Evaluation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C16B082-3A7A-5F44-A50D-694AE97688FF}"/>
              </a:ext>
            </a:extLst>
          </p:cNvPr>
          <p:cNvSpPr>
            <a:spLocks noGrp="1"/>
          </p:cNvSpPr>
          <p:nvPr>
            <p:ph idx="1"/>
          </p:nvPr>
        </p:nvSpPr>
        <p:spPr>
          <a:xfrm>
            <a:off x="838200" y="4619742"/>
            <a:ext cx="10515600" cy="1663828"/>
          </a:xfrm>
        </p:spPr>
        <p:txBody>
          <a:bodyPr>
            <a:normAutofit/>
          </a:bodyPr>
          <a:lstStyle/>
          <a:p>
            <a:r>
              <a:rPr lang="en" altLang="zh-CN" sz="2400" dirty="0">
                <a:latin typeface="Times New Roman" panose="02020603050405020304" pitchFamily="18" charset="0"/>
                <a:cs typeface="Times New Roman" panose="02020603050405020304" pitchFamily="18" charset="0"/>
              </a:rPr>
              <a:t>Training data for </a:t>
            </a:r>
            <a:r>
              <a:rPr lang="en" altLang="zh-CN" sz="2400" dirty="0" err="1">
                <a:latin typeface="Times New Roman" panose="02020603050405020304" pitchFamily="18" charset="0"/>
                <a:cs typeface="Times New Roman" panose="02020603050405020304" pitchFamily="18" charset="0"/>
              </a:rPr>
              <a:t>MetaQA</a:t>
            </a:r>
            <a:r>
              <a:rPr lang="en" altLang="zh-CN" sz="2400" dirty="0">
                <a:latin typeface="Times New Roman" panose="02020603050405020304" pitchFamily="18" charset="0"/>
                <a:cs typeface="Times New Roman" panose="02020603050405020304" pitchFamily="18" charset="0"/>
              </a:rPr>
              <a:t> is more than sufficient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100K</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samples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no</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more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than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300</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templates</a:t>
            </a:r>
            <a:endParaRPr lang="e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a:t>
            </a:r>
            <a:r>
              <a:rPr lang="en" altLang="zh-CN" sz="2400" dirty="0">
                <a:latin typeface="Times New Roman" panose="02020603050405020304" pitchFamily="18" charset="0"/>
                <a:cs typeface="Times New Roman" panose="02020603050405020304" pitchFamily="18" charset="0"/>
              </a:rPr>
              <a:t> improvement over the basic NSM becomes more substantial.</a:t>
            </a:r>
            <a:endParaRPr kumimoji="1" lang="en"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Our</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approach</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can</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still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work</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well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when</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the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training</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data</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is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sparse</a:t>
            </a:r>
            <a:endParaRPr kumimoji="1"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9B973CF-621F-5C43-A2BB-A7D38C9BE4B8}"/>
              </a:ext>
            </a:extLst>
          </p:cNvPr>
          <p:cNvPicPr>
            <a:picLocks noChangeAspect="1"/>
          </p:cNvPicPr>
          <p:nvPr/>
        </p:nvPicPr>
        <p:blipFill rotWithShape="1">
          <a:blip r:embed="rId3"/>
          <a:srcRect t="1706"/>
          <a:stretch/>
        </p:blipFill>
        <p:spPr>
          <a:xfrm>
            <a:off x="2086075" y="1866899"/>
            <a:ext cx="8019849" cy="2377705"/>
          </a:xfrm>
          <a:prstGeom prst="rect">
            <a:avLst/>
          </a:prstGeom>
        </p:spPr>
      </p:pic>
      <p:sp>
        <p:nvSpPr>
          <p:cNvPr id="5" name="矩形 4">
            <a:extLst>
              <a:ext uri="{FF2B5EF4-FFF2-40B4-BE49-F238E27FC236}">
                <a16:creationId xmlns:a16="http://schemas.microsoft.com/office/drawing/2014/main" id="{21C7A72E-7681-094D-8557-5232F8321739}"/>
              </a:ext>
            </a:extLst>
          </p:cNvPr>
          <p:cNvSpPr/>
          <p:nvPr/>
        </p:nvSpPr>
        <p:spPr>
          <a:xfrm>
            <a:off x="3832398" y="1378684"/>
            <a:ext cx="4527201" cy="400110"/>
          </a:xfrm>
          <a:prstGeom prst="rect">
            <a:avLst/>
          </a:prstGeom>
        </p:spPr>
        <p:txBody>
          <a:bodyPr wrap="none">
            <a:spAutoFit/>
          </a:bodyPr>
          <a:lstStyle/>
          <a:p>
            <a:r>
              <a:rPr lang="en" altLang="zh-CN" sz="2000" dirty="0">
                <a:latin typeface="Times New Roman" panose="02020603050405020304" pitchFamily="18" charset="0"/>
                <a:cs typeface="Times New Roman" panose="02020603050405020304" pitchFamily="18" charset="0"/>
              </a:rPr>
              <a:t>Results under one-shot setting (in percent)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54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EF7C4-F567-C54F-AE93-8543680C6F5A}"/>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Case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Study</a:t>
            </a:r>
            <a:endParaRPr kumimoji="1"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5BD6FE0-ACB2-FE41-9E61-137A4E504A4E}"/>
              </a:ext>
            </a:extLst>
          </p:cNvPr>
          <p:cNvSpPr txBox="1"/>
          <p:nvPr/>
        </p:nvSpPr>
        <p:spPr>
          <a:xfrm>
            <a:off x="1495426" y="1357312"/>
            <a:ext cx="9201148"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Question:</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“what types are the movies written by the screenwriter of the music lovers””</a:t>
            </a:r>
            <a:r>
              <a:rPr lang="zh-CN" altLang="en-US" sz="2000" dirty="0">
                <a:latin typeface="Times New Roman" panose="02020603050405020304" pitchFamily="18" charset="0"/>
                <a:cs typeface="Times New Roman" panose="02020603050405020304" pitchFamily="18" charset="0"/>
              </a:rPr>
              <a:t>  </a:t>
            </a:r>
            <a:endParaRPr kumimoji="1" lang="zh-CN" altLang="en-US" sz="2000" dirty="0">
              <a:solidFill>
                <a:srgbClr val="FF0000"/>
              </a:solidFill>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E8AF2F79-B9A8-704E-BA37-9CC5B418AB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74273" y="1705338"/>
            <a:ext cx="7439891" cy="3795350"/>
          </a:xfrm>
          <a:prstGeom prst="rect">
            <a:avLst/>
          </a:prstGeom>
        </p:spPr>
      </p:pic>
      <p:sp>
        <p:nvSpPr>
          <p:cNvPr id="13" name="矩形 12">
            <a:extLst>
              <a:ext uri="{FF2B5EF4-FFF2-40B4-BE49-F238E27FC236}">
                <a16:creationId xmlns:a16="http://schemas.microsoft.com/office/drawing/2014/main" id="{2DA4051B-CD74-0144-BB94-85BF75F0A003}"/>
              </a:ext>
            </a:extLst>
          </p:cNvPr>
          <p:cNvSpPr/>
          <p:nvPr/>
        </p:nvSpPr>
        <p:spPr>
          <a:xfrm>
            <a:off x="6416040" y="4660315"/>
            <a:ext cx="4130040" cy="646331"/>
          </a:xfrm>
          <a:prstGeom prst="rect">
            <a:avLst/>
          </a:prstGeom>
        </p:spPr>
        <p:txBody>
          <a:bodyPr wrap="square">
            <a:spAutoFit/>
          </a:bodyPr>
          <a:lstStyle/>
          <a:p>
            <a:r>
              <a:rPr lang="en" altLang="zh-CN" dirty="0">
                <a:latin typeface="Times New Roman" panose="02020603050405020304" pitchFamily="18" charset="0"/>
                <a:cs typeface="Times New Roman" panose="02020603050405020304" pitchFamily="18" charset="0"/>
              </a:rPr>
              <a:t>The color darkness indicates the relevance degree of an entity by a method.</a:t>
            </a:r>
          </a:p>
        </p:txBody>
      </p:sp>
      <p:sp>
        <p:nvSpPr>
          <p:cNvPr id="14" name="椭圆 13">
            <a:extLst>
              <a:ext uri="{FF2B5EF4-FFF2-40B4-BE49-F238E27FC236}">
                <a16:creationId xmlns:a16="http://schemas.microsoft.com/office/drawing/2014/main" id="{9FAB09CA-4D3F-C74E-8CB2-A71070ACBCBE}"/>
              </a:ext>
            </a:extLst>
          </p:cNvPr>
          <p:cNvSpPr/>
          <p:nvPr/>
        </p:nvSpPr>
        <p:spPr>
          <a:xfrm>
            <a:off x="3151294" y="2327002"/>
            <a:ext cx="812800" cy="1977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24F807FD-B750-E445-9B23-2D4DA682AABC}"/>
              </a:ext>
            </a:extLst>
          </p:cNvPr>
          <p:cNvSpPr/>
          <p:nvPr/>
        </p:nvSpPr>
        <p:spPr>
          <a:xfrm>
            <a:off x="838199" y="5815646"/>
            <a:ext cx="11068051"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to</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“Ken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Russell”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was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selected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reasoning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step</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finally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model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choose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irrelevant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entity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“Drama”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answer.</a:t>
            </a:r>
            <a:r>
              <a:rPr lang="zh-CN" altLang="en-US" sz="2400" dirty="0">
                <a:latin typeface="Times New Roman" panose="02020603050405020304" pitchFamily="18" charset="0"/>
                <a:cs typeface="Times New Roman" panose="02020603050405020304" pitchFamily="18" charset="0"/>
              </a:rPr>
              <a:t> </a:t>
            </a:r>
          </a:p>
        </p:txBody>
      </p:sp>
      <p:sp>
        <p:nvSpPr>
          <p:cNvPr id="17" name="矩形 16">
            <a:extLst>
              <a:ext uri="{FF2B5EF4-FFF2-40B4-BE49-F238E27FC236}">
                <a16:creationId xmlns:a16="http://schemas.microsoft.com/office/drawing/2014/main" id="{2B671801-845A-B14F-B01C-26094CDEE4D4}"/>
              </a:ext>
            </a:extLst>
          </p:cNvPr>
          <p:cNvSpPr/>
          <p:nvPr/>
        </p:nvSpPr>
        <p:spPr>
          <a:xfrm>
            <a:off x="3964094" y="5450641"/>
            <a:ext cx="4501553" cy="400110"/>
          </a:xfrm>
          <a:prstGeom prst="rect">
            <a:avLst/>
          </a:prstGeom>
        </p:spPr>
        <p:txBody>
          <a:bodyPr wrap="none">
            <a:spAutoFit/>
          </a:bodyPr>
          <a:lstStyle/>
          <a:p>
            <a:r>
              <a:rPr lang="en" altLang="zh-CN" sz="2000" dirty="0">
                <a:latin typeface="Times New Roman" panose="02020603050405020304" pitchFamily="18" charset="0"/>
                <a:cs typeface="Times New Roman" panose="02020603050405020304" pitchFamily="18" charset="0"/>
              </a:rPr>
              <a:t>The student network before improvement.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76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DC386C-5BEB-3444-810E-44759B65015C}"/>
              </a:ext>
            </a:extLst>
          </p:cNvPr>
          <p:cNvPicPr>
            <a:picLocks noChangeAspect="1"/>
          </p:cNvPicPr>
          <p:nvPr/>
        </p:nvPicPr>
        <p:blipFill>
          <a:blip r:embed="rId3"/>
          <a:stretch>
            <a:fillRect/>
          </a:stretch>
        </p:blipFill>
        <p:spPr>
          <a:xfrm>
            <a:off x="1606624" y="1803885"/>
            <a:ext cx="8436536" cy="3742305"/>
          </a:xfrm>
          <a:prstGeom prst="rect">
            <a:avLst/>
          </a:prstGeom>
        </p:spPr>
      </p:pic>
      <p:sp>
        <p:nvSpPr>
          <p:cNvPr id="2" name="标题 1">
            <a:extLst>
              <a:ext uri="{FF2B5EF4-FFF2-40B4-BE49-F238E27FC236}">
                <a16:creationId xmlns:a16="http://schemas.microsoft.com/office/drawing/2014/main" id="{121EF7C4-F567-C54F-AE93-8543680C6F5A}"/>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Case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Study</a:t>
            </a:r>
            <a:endParaRPr kumimoji="1"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5BD6FE0-ACB2-FE41-9E61-137A4E504A4E}"/>
              </a:ext>
            </a:extLst>
          </p:cNvPr>
          <p:cNvSpPr txBox="1"/>
          <p:nvPr/>
        </p:nvSpPr>
        <p:spPr>
          <a:xfrm>
            <a:off x="1495426" y="1357312"/>
            <a:ext cx="9201148"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Question:</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“what types are the movies written by the screenwriter of the music lovers””</a:t>
            </a:r>
            <a:r>
              <a:rPr lang="zh-CN" altLang="en-US" sz="2000" dirty="0">
                <a:latin typeface="Times New Roman" panose="02020603050405020304" pitchFamily="18" charset="0"/>
                <a:cs typeface="Times New Roman" panose="02020603050405020304" pitchFamily="18" charset="0"/>
              </a:rPr>
              <a:t>  </a:t>
            </a:r>
            <a:endParaRPr kumimoji="1"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A0594AE8-622B-254F-BEE5-83DAFB448528}"/>
              </a:ext>
            </a:extLst>
          </p:cNvPr>
          <p:cNvSpPr/>
          <p:nvPr/>
        </p:nvSpPr>
        <p:spPr>
          <a:xfrm>
            <a:off x="838199" y="5815646"/>
            <a:ext cx="10964333" cy="830997"/>
          </a:xfrm>
          <a:prstGeom prst="rect">
            <a:avLst/>
          </a:prstGeom>
        </p:spPr>
        <p:txBody>
          <a:bodyPr wrap="square">
            <a:spAutoFit/>
          </a:bodyPr>
          <a:lstStyle/>
          <a:p>
            <a:pPr marL="342900" indent="-342900">
              <a:buFont typeface="Arial" panose="020B0604020202020204" pitchFamily="34" charset="0"/>
              <a:buChar char="•"/>
            </a:pPr>
            <a:r>
              <a:rPr lang="en" altLang="zh-CN" sz="2400" dirty="0">
                <a:latin typeface="Times New Roman" panose="02020603050405020304" pitchFamily="18" charset="0"/>
                <a:cs typeface="Times New Roman" panose="02020603050405020304" pitchFamily="18" charset="0"/>
              </a:rPr>
              <a:t>Our teacher network indeed provides very useful supervision signals at intermediate steps to improve the student network.</a:t>
            </a:r>
            <a:endParaRPr lang="zh-CN" altLang="en-US" sz="2400" dirty="0">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9849359A-D6BD-C249-B524-8623FDF4D18B}"/>
              </a:ext>
            </a:extLst>
          </p:cNvPr>
          <p:cNvSpPr/>
          <p:nvPr/>
        </p:nvSpPr>
        <p:spPr>
          <a:xfrm>
            <a:off x="2917613" y="1870927"/>
            <a:ext cx="1778000" cy="16715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E8AF4407-1D45-0143-97D4-C50D4BDE9282}"/>
              </a:ext>
            </a:extLst>
          </p:cNvPr>
          <p:cNvSpPr/>
          <p:nvPr/>
        </p:nvSpPr>
        <p:spPr>
          <a:xfrm rot="19660372">
            <a:off x="6057641" y="2379215"/>
            <a:ext cx="3280362" cy="712845"/>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FF763535-DA81-4A41-926D-4DC9A0B1EA7E}"/>
              </a:ext>
            </a:extLst>
          </p:cNvPr>
          <p:cNvSpPr/>
          <p:nvPr/>
        </p:nvSpPr>
        <p:spPr>
          <a:xfrm>
            <a:off x="1606624" y="5448457"/>
            <a:ext cx="4666662" cy="400110"/>
          </a:xfrm>
          <a:prstGeom prst="rect">
            <a:avLst/>
          </a:prstGeom>
        </p:spPr>
        <p:txBody>
          <a:bodyPr wrap="none">
            <a:spAutoFit/>
          </a:bodyPr>
          <a:lstStyle/>
          <a:p>
            <a:r>
              <a:rPr lang="en" altLang="zh-CN" sz="2000" dirty="0">
                <a:latin typeface="Times New Roman" panose="02020603050405020304" pitchFamily="18" charset="0"/>
                <a:cs typeface="Times New Roman" panose="02020603050405020304" pitchFamily="18" charset="0"/>
              </a:rPr>
              <a:t>The teacher network with hybrid reasoning.</a:t>
            </a:r>
            <a:endParaRPr lang="zh-CN" altLang="en-US" sz="20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3245E575-F201-3F49-A92D-8F05C59B292B}"/>
              </a:ext>
            </a:extLst>
          </p:cNvPr>
          <p:cNvSpPr/>
          <p:nvPr/>
        </p:nvSpPr>
        <p:spPr>
          <a:xfrm>
            <a:off x="6361145" y="5447386"/>
            <a:ext cx="4315605" cy="400110"/>
          </a:xfrm>
          <a:prstGeom prst="rect">
            <a:avLst/>
          </a:prstGeom>
        </p:spPr>
        <p:txBody>
          <a:bodyPr wrap="none">
            <a:spAutoFit/>
          </a:bodyPr>
          <a:lstStyle/>
          <a:p>
            <a:r>
              <a:rPr lang="en" altLang="zh-CN" sz="2000" dirty="0">
                <a:latin typeface="Times New Roman" panose="02020603050405020304" pitchFamily="18" charset="0"/>
                <a:cs typeface="Times New Roman" panose="02020603050405020304" pitchFamily="18" charset="0"/>
              </a:rPr>
              <a:t>The student network after improvement.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15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3BF-C13A-E74E-8F26-97765C2B88AC}"/>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AC2AEA-3B34-BE4F-8DD8-46CF1F3A64FE}"/>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Introduction</a:t>
            </a:r>
          </a:p>
          <a:p>
            <a:r>
              <a:rPr kumimoji="1" lang="en-US" altLang="zh-CN" dirty="0">
                <a:latin typeface="Times New Roman" panose="02020603050405020304" pitchFamily="18" charset="0"/>
                <a:cs typeface="Times New Roman" panose="02020603050405020304" pitchFamily="18" charset="0"/>
              </a:rPr>
              <a:t>Proposed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Method</a:t>
            </a:r>
          </a:p>
          <a:p>
            <a:r>
              <a:rPr kumimoji="1" lang="en-US" altLang="zh-CN" dirty="0">
                <a:latin typeface="Times New Roman" panose="02020603050405020304" pitchFamily="18" charset="0"/>
                <a:cs typeface="Times New Roman" panose="02020603050405020304" pitchFamily="18" charset="0"/>
              </a:rPr>
              <a:t>Experiment</a:t>
            </a:r>
          </a:p>
          <a:p>
            <a:r>
              <a:rPr kumimoji="1" lang="en-US" altLang="zh-CN" dirty="0">
                <a:solidFill>
                  <a:srgbClr val="FF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101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a:xfrm>
            <a:off x="1349665" y="531386"/>
            <a:ext cx="9737650" cy="857250"/>
          </a:xfrm>
        </p:spPr>
        <p:txBody>
          <a:bodyPr>
            <a:noAutofit/>
          </a:bodyPr>
          <a:lstStyle/>
          <a:p>
            <a:pPr algn="ctr"/>
            <a:r>
              <a:rPr lang="en-US" altLang="zh-CN" dirty="0">
                <a:latin typeface="Times New Roman" panose="02020603050405020304" pitchFamily="18" charset="0"/>
                <a:cs typeface="Times New Roman" panose="02020603050405020304" pitchFamily="18" charset="0"/>
              </a:rPr>
              <a:t>Conclusions</a:t>
            </a:r>
            <a:endParaRPr lang="zh-CN" altLang="en-US"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25D80B6C-1700-A548-B581-C1079B88315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Linux Biolinum" panose="02000503000000000000" pitchFamily="2" charset="0"/>
                <a:cs typeface="Times New Roman" panose="02020603050405020304" pitchFamily="18" charset="0"/>
              </a:rPr>
              <a:t>This work</a:t>
            </a: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An</a:t>
            </a:r>
            <a:r>
              <a:rPr lang="en" altLang="zh-CN" dirty="0">
                <a:latin typeface="Times New Roman" panose="02020603050405020304" pitchFamily="18" charset="0"/>
                <a:cs typeface="Times New Roman" panose="02020603050405020304" pitchFamily="18" charset="0"/>
              </a:rPr>
              <a:t> elaborate approach based on teacher</a:t>
            </a:r>
            <a:r>
              <a:rPr lang="en-US" altLang="zh-CN" dirty="0">
                <a:latin typeface="Times New Roman" panose="02020603050405020304" pitchFamily="18" charset="0"/>
                <a:cs typeface="Times New Roman" panose="02020603050405020304" pitchFamily="18" charset="0"/>
              </a:rPr>
              <a:t>-</a:t>
            </a:r>
            <a:r>
              <a:rPr lang="en" altLang="zh-CN" dirty="0">
                <a:latin typeface="Times New Roman" panose="02020603050405020304" pitchFamily="18" charset="0"/>
                <a:cs typeface="Times New Roman" panose="02020603050405020304" pitchFamily="18" charset="0"/>
              </a:rPr>
              <a:t>student framework for the multi-hop KBQA task.</a:t>
            </a:r>
          </a:p>
          <a:p>
            <a:pPr lvl="1">
              <a:buFont typeface="Wingdings" pitchFamily="2" charset="2"/>
              <a:buChar char="Ø"/>
            </a:pPr>
            <a:r>
              <a:rPr lang="en" altLang="zh-CN" dirty="0">
                <a:latin typeface="Times New Roman" panose="02020603050405020304" pitchFamily="18" charset="0"/>
                <a:cs typeface="Times New Roman" panose="02020603050405020304" pitchFamily="18" charset="0"/>
              </a:rPr>
              <a:t>A generic neural state machine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multi-hop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KBQA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task</a:t>
            </a:r>
          </a:p>
          <a:p>
            <a:pPr lvl="1">
              <a:buFont typeface="Wingdings" pitchFamily="2" charset="2"/>
              <a:buChar char="Ø"/>
            </a:pPr>
            <a:r>
              <a:rPr lang="en" altLang="zh-CN" dirty="0">
                <a:latin typeface="Times New Roman" panose="02020603050405020304" pitchFamily="18" charset="0"/>
                <a:cs typeface="Times New Roman" panose="02020603050405020304" pitchFamily="18" charset="0"/>
              </a:rPr>
              <a:t>Leverage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bidirectional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reasoning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teacher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network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intermediate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supervision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signals</a:t>
            </a:r>
            <a:endParaRPr lang="en-US" altLang="zh-CN" dirty="0">
              <a:latin typeface="Times New Roman" panose="02020603050405020304" pitchFamily="18" charset="0"/>
              <a:ea typeface="Linux Biolinum" panose="02000503000000000000" pitchFamily="2" charset="0"/>
              <a:cs typeface="Times New Roman" panose="02020603050405020304" pitchFamily="18" charset="0"/>
            </a:endParaRPr>
          </a:p>
          <a:p>
            <a:endParaRPr lang="en-US" altLang="zh-CN" dirty="0">
              <a:latin typeface="Times New Roman" panose="02020603050405020304" pitchFamily="18" charset="0"/>
              <a:ea typeface="Linux Biolinum" panose="02000503000000000000" pitchFamily="2" charset="0"/>
              <a:cs typeface="Times New Roman" panose="02020603050405020304" pitchFamily="18" charset="0"/>
            </a:endParaRPr>
          </a:p>
          <a:p>
            <a:r>
              <a:rPr lang="en-US" altLang="zh-CN" dirty="0">
                <a:latin typeface="Times New Roman" panose="02020603050405020304" pitchFamily="18" charset="0"/>
                <a:ea typeface="Linux Biolinum" panose="02000503000000000000" pitchFamily="2" charset="0"/>
                <a:cs typeface="Times New Roman" panose="02020603050405020304" pitchFamily="18" charset="0"/>
              </a:rPr>
              <a:t>Future work</a:t>
            </a: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Enhance</a:t>
            </a:r>
            <a:r>
              <a:rPr lang="en" altLang="zh-CN" dirty="0">
                <a:latin typeface="Times New Roman" panose="02020603050405020304" pitchFamily="18" charset="0"/>
                <a:cs typeface="Times New Roman" panose="02020603050405020304" pitchFamily="18" charset="0"/>
              </a:rPr>
              <a:t> the entity embeddings using KB embedding methods</a:t>
            </a: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Obtain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better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intermediate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supervision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signals</a:t>
            </a:r>
            <a:endParaRPr lang="en" altLang="zh-CN"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ea typeface="Linux Biolinum" panose="02000503000000000000" pitchFamily="2" charset="0"/>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326281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DB307-4138-B34B-A5E3-425CB1EDB655}"/>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Background: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multi-hop</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KBQA</a:t>
            </a:r>
            <a:endParaRPr kumimoji="1" lang="zh-CN" altLang="en-US" dirty="0"/>
          </a:p>
        </p:txBody>
      </p:sp>
      <p:sp>
        <p:nvSpPr>
          <p:cNvPr id="3" name="内容占位符 2">
            <a:extLst>
              <a:ext uri="{FF2B5EF4-FFF2-40B4-BE49-F238E27FC236}">
                <a16:creationId xmlns:a16="http://schemas.microsoft.com/office/drawing/2014/main" id="{B59642DB-DEAC-A547-924B-995D44DB27B3}"/>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Multi-hop</a:t>
            </a:r>
            <a:r>
              <a:rPr kumimoji="1"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Knowledge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Question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Answering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(KBQA)</a:t>
            </a:r>
          </a:p>
          <a:p>
            <a:r>
              <a:rPr kumimoji="1" lang="en-US" altLang="zh-CN" dirty="0">
                <a:latin typeface="Times New Roman" panose="02020603050405020304" pitchFamily="18" charset="0"/>
                <a:cs typeface="Times New Roman" panose="02020603050405020304" pitchFamily="18" charset="0"/>
              </a:rPr>
              <a:t>Weak</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supervision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spurious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reasoning</a:t>
            </a:r>
            <a:endParaRPr kumimoji="1" lang="zh-CN" altLang="en-US" dirty="0">
              <a:latin typeface="Times New Roman" panose="02020603050405020304" pitchFamily="18" charset="0"/>
              <a:cs typeface="Times New Roman" panose="02020603050405020304" pitchFamily="18" charset="0"/>
            </a:endParaRPr>
          </a:p>
          <a:p>
            <a:endParaRPr kumimoji="1" lang="zh-CN" altLang="en-US" dirty="0"/>
          </a:p>
        </p:txBody>
      </p:sp>
      <p:pic>
        <p:nvPicPr>
          <p:cNvPr id="6" name="图片 5">
            <a:extLst>
              <a:ext uri="{FF2B5EF4-FFF2-40B4-BE49-F238E27FC236}">
                <a16:creationId xmlns:a16="http://schemas.microsoft.com/office/drawing/2014/main" id="{B333E7D2-F008-AA48-B73B-B57FB63FFC9E}"/>
              </a:ext>
            </a:extLst>
          </p:cNvPr>
          <p:cNvPicPr>
            <a:picLocks noChangeAspect="1"/>
          </p:cNvPicPr>
          <p:nvPr/>
        </p:nvPicPr>
        <p:blipFill>
          <a:blip r:embed="rId3"/>
          <a:stretch>
            <a:fillRect/>
          </a:stretch>
        </p:blipFill>
        <p:spPr>
          <a:xfrm>
            <a:off x="1414318" y="3422369"/>
            <a:ext cx="8664864" cy="3064626"/>
          </a:xfrm>
          <a:prstGeom prst="rect">
            <a:avLst/>
          </a:prstGeom>
        </p:spPr>
      </p:pic>
      <p:sp>
        <p:nvSpPr>
          <p:cNvPr id="8" name="矩形 7">
            <a:extLst>
              <a:ext uri="{FF2B5EF4-FFF2-40B4-BE49-F238E27FC236}">
                <a16:creationId xmlns:a16="http://schemas.microsoft.com/office/drawing/2014/main" id="{0915D4B4-B7F0-564A-8D81-1CCA40D1F8B7}"/>
              </a:ext>
            </a:extLst>
          </p:cNvPr>
          <p:cNvSpPr/>
          <p:nvPr/>
        </p:nvSpPr>
        <p:spPr>
          <a:xfrm>
            <a:off x="2561186" y="6486995"/>
            <a:ext cx="7069628" cy="369332"/>
          </a:xfrm>
          <a:prstGeom prst="rect">
            <a:avLst/>
          </a:prstGeom>
        </p:spPr>
        <p:txBody>
          <a:bodyPr wrap="none">
            <a:spAutoFit/>
          </a:bodyPr>
          <a:lstStyle/>
          <a:p>
            <a:r>
              <a:rPr lang="en" altLang="zh-CN" dirty="0">
                <a:latin typeface="Times New Roman" panose="02020603050405020304" pitchFamily="18" charset="0"/>
                <a:cs typeface="Times New Roman" panose="02020603050405020304" pitchFamily="18" charset="0"/>
              </a:rPr>
              <a:t>what types are the films starred by actors in the nine lives of fritz the cat?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321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76631-8D3C-489B-8F8C-FC2D5DE45DE9}"/>
              </a:ext>
            </a:extLst>
          </p:cNvPr>
          <p:cNvSpPr>
            <a:spLocks noGrp="1"/>
          </p:cNvSpPr>
          <p:nvPr>
            <p:ph type="title"/>
          </p:nvPr>
        </p:nvSpPr>
        <p:spPr/>
        <p:txBody>
          <a:bodyPr>
            <a:normAutofit/>
          </a:bodyPr>
          <a:lstStyle/>
          <a:p>
            <a:pPr algn="ct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Further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Research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C8360DA-48B5-4D1E-B7FF-DEE8D31C0AE3}"/>
              </a:ext>
            </a:extLst>
          </p:cNvPr>
          <p:cNvSpPr>
            <a:spLocks noGrp="1"/>
          </p:cNvSpPr>
          <p:nvPr>
            <p:ph idx="1"/>
          </p:nvPr>
        </p:nvSpPr>
        <p:spPr/>
        <p:txBody>
          <a:bodyPr>
            <a:normAutofit/>
          </a:bodyPr>
          <a:lstStyle/>
          <a:p>
            <a:pPr marL="0" indent="0">
              <a:buNone/>
            </a:pPr>
            <a:r>
              <a:rPr lang="en-US" altLang="zh-CN" sz="2400" dirty="0">
                <a:latin typeface="Times New Roman" panose="02020603050405020304" pitchFamily="18" charset="0"/>
                <a:cs typeface="Times New Roman" panose="02020603050405020304" pitchFamily="18" charset="0"/>
              </a:rPr>
              <a:t>Our code and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will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be available on:</a:t>
            </a: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https://</a:t>
            </a:r>
            <a:r>
              <a:rPr lang="en-US" altLang="zh-CN" sz="2400" dirty="0" err="1">
                <a:latin typeface="Times New Roman" panose="02020603050405020304" pitchFamily="18" charset="0"/>
                <a:cs typeface="Times New Roman" panose="02020603050405020304" pitchFamily="18" charset="0"/>
              </a:rPr>
              <a:t>github.com</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RUCAIBox</a:t>
            </a:r>
            <a:r>
              <a:rPr lang="en-US" altLang="zh-CN" sz="2400" dirty="0">
                <a:latin typeface="Times New Roman" panose="02020603050405020304" pitchFamily="18" charset="0"/>
                <a:cs typeface="Times New Roman" panose="02020603050405020304" pitchFamily="18" charset="0"/>
              </a:rPr>
              <a:t>/WSDM2021_NSM</a:t>
            </a:r>
          </a:p>
          <a:p>
            <a:pPr marL="0" indent="0">
              <a:buNone/>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16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63477E2-B800-4F10-B5CC-3BDB8A4EEA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195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A7565BD-3DA5-4F16-A104-5896ED01A0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965" y="5360081"/>
            <a:ext cx="4681137" cy="1241125"/>
          </a:xfrm>
          <a:prstGeom prst="rect">
            <a:avLst/>
          </a:prstGeom>
        </p:spPr>
      </p:pic>
      <p:pic>
        <p:nvPicPr>
          <p:cNvPr id="6" name="图片 5">
            <a:extLst>
              <a:ext uri="{FF2B5EF4-FFF2-40B4-BE49-F238E27FC236}">
                <a16:creationId xmlns:a16="http://schemas.microsoft.com/office/drawing/2014/main" id="{04738AFA-053D-F145-959B-841F1297DCFA}"/>
              </a:ext>
            </a:extLst>
          </p:cNvPr>
          <p:cNvPicPr>
            <a:picLocks noChangeAspect="1"/>
          </p:cNvPicPr>
          <p:nvPr/>
        </p:nvPicPr>
        <p:blipFill>
          <a:blip r:embed="rId5"/>
          <a:stretch>
            <a:fillRect/>
          </a:stretch>
        </p:blipFill>
        <p:spPr>
          <a:xfrm>
            <a:off x="6874933" y="5478994"/>
            <a:ext cx="4924642" cy="1122212"/>
          </a:xfrm>
          <a:prstGeom prst="rect">
            <a:avLst/>
          </a:prstGeom>
        </p:spPr>
      </p:pic>
      <p:sp>
        <p:nvSpPr>
          <p:cNvPr id="11" name="Content Placeholder 2">
            <a:extLst>
              <a:ext uri="{FF2B5EF4-FFF2-40B4-BE49-F238E27FC236}">
                <a16:creationId xmlns:a16="http://schemas.microsoft.com/office/drawing/2014/main" id="{4FCF6263-B99F-5242-9CCB-6381DA0945BC}"/>
              </a:ext>
            </a:extLst>
          </p:cNvPr>
          <p:cNvSpPr txBox="1">
            <a:spLocks/>
          </p:cNvSpPr>
          <p:nvPr/>
        </p:nvSpPr>
        <p:spPr>
          <a:xfrm>
            <a:off x="2152649" y="3223839"/>
            <a:ext cx="7886700" cy="7937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a:latin typeface="Times New Roman" panose="02020603050405020304" pitchFamily="18" charset="0"/>
                <a:cs typeface="Times New Roman" panose="02020603050405020304" pitchFamily="18" charset="0"/>
              </a:rPr>
              <a:t>Thank</a:t>
            </a:r>
            <a:r>
              <a:rPr lang="en-US" altLang="zh-CN" sz="6000">
                <a:latin typeface="Times New Roman" panose="02020603050405020304" pitchFamily="18" charset="0"/>
                <a:cs typeface="Times New Roman" panose="02020603050405020304" pitchFamily="18" charset="0"/>
              </a:rPr>
              <a:t>s!</a:t>
            </a:r>
          </a:p>
          <a:p>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910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95156-9735-3A41-8C9B-5A46ED907CC4}"/>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Reference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9991046-0C55-C449-BAF9-D6EFD2C74B8F}"/>
              </a:ext>
            </a:extLst>
          </p:cNvPr>
          <p:cNvSpPr>
            <a:spLocks noGrp="1"/>
          </p:cNvSpPr>
          <p:nvPr>
            <p:ph idx="1"/>
          </p:nvPr>
        </p:nvSpPr>
        <p:spPr/>
        <p:txBody>
          <a:bodyPr>
            <a:normAutofit/>
          </a:bodyPr>
          <a:lstStyle/>
          <a:p>
            <a:r>
              <a:rPr lang="en" altLang="zh-CN" sz="2000" dirty="0">
                <a:latin typeface="Times New Roman" panose="02020603050405020304" pitchFamily="18" charset="0"/>
                <a:cs typeface="Times New Roman" panose="02020603050405020304" pitchFamily="18" charset="0"/>
              </a:rPr>
              <a:t>Key-Value Memory Networks for Directly Reading Documents.</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Alexander H. Miller, Adam Fisch, Jesse Dodge, Amir-Hossein Karimi, Antoine </a:t>
            </a:r>
            <a:r>
              <a:rPr lang="en" altLang="zh-CN" sz="2000" dirty="0" err="1">
                <a:latin typeface="Times New Roman" panose="02020603050405020304" pitchFamily="18" charset="0"/>
                <a:cs typeface="Times New Roman" panose="02020603050405020304" pitchFamily="18" charset="0"/>
              </a:rPr>
              <a:t>Bordes</a:t>
            </a:r>
            <a:r>
              <a:rPr lang="en" altLang="zh-CN" sz="2000" dirty="0">
                <a:latin typeface="Times New Roman" panose="02020603050405020304" pitchFamily="18" charset="0"/>
                <a:cs typeface="Times New Roman" panose="02020603050405020304" pitchFamily="18" charset="0"/>
              </a:rPr>
              <a:t>, and Jason Weston.  In EMNLP 2016.</a:t>
            </a:r>
            <a:endParaRPr kumimoji="1" lang="zh-CN" altLang="en-US" sz="2000" dirty="0">
              <a:latin typeface="Times New Roman" panose="02020603050405020304" pitchFamily="18" charset="0"/>
              <a:cs typeface="Times New Roman" panose="02020603050405020304" pitchFamily="18" charset="0"/>
            </a:endParaRPr>
          </a:p>
          <a:p>
            <a:r>
              <a:rPr lang="en" altLang="zh-CN" sz="2000" dirty="0">
                <a:latin typeface="Times New Roman" panose="02020603050405020304" pitchFamily="18" charset="0"/>
                <a:cs typeface="Times New Roman" panose="02020603050405020304" pitchFamily="18" charset="0"/>
              </a:rPr>
              <a:t>Multi-Hop Knowledge Graph Reasoning with Reward Shaping. In EMNLP 2018. Xi Victoria Lin, Richard </a:t>
            </a:r>
            <a:r>
              <a:rPr lang="en" altLang="zh-CN" sz="2000" dirty="0" err="1">
                <a:latin typeface="Times New Roman" panose="02020603050405020304" pitchFamily="18" charset="0"/>
                <a:cs typeface="Times New Roman" panose="02020603050405020304" pitchFamily="18" charset="0"/>
              </a:rPr>
              <a:t>Socher</a:t>
            </a:r>
            <a:r>
              <a:rPr lang="en" altLang="zh-CN" sz="2000" dirty="0">
                <a:latin typeface="Times New Roman" panose="02020603050405020304" pitchFamily="18" charset="0"/>
                <a:cs typeface="Times New Roman" panose="02020603050405020304" pitchFamily="18" charset="0"/>
              </a:rPr>
              <a:t>, and </a:t>
            </a:r>
            <a:r>
              <a:rPr lang="en" altLang="zh-CN" sz="2000" dirty="0" err="1">
                <a:latin typeface="Times New Roman" panose="02020603050405020304" pitchFamily="18" charset="0"/>
                <a:cs typeface="Times New Roman" panose="02020603050405020304" pitchFamily="18" charset="0"/>
              </a:rPr>
              <a:t>Caiming</a:t>
            </a:r>
            <a:r>
              <a:rPr lang="en" altLang="zh-CN" sz="2000" dirty="0">
                <a:latin typeface="Times New Roman" panose="02020603050405020304" pitchFamily="18" charset="0"/>
                <a:cs typeface="Times New Roman" panose="02020603050405020304" pitchFamily="18" charset="0"/>
              </a:rPr>
              <a:t> </a:t>
            </a:r>
            <a:r>
              <a:rPr lang="en" altLang="zh-CN" sz="2000" dirty="0" err="1">
                <a:latin typeface="Times New Roman" panose="02020603050405020304" pitchFamily="18" charset="0"/>
                <a:cs typeface="Times New Roman" panose="02020603050405020304" pitchFamily="18" charset="0"/>
              </a:rPr>
              <a:t>Xiong</a:t>
            </a:r>
            <a:r>
              <a:rPr lang="en-US" altLang="zh-CN" sz="2000" dirty="0">
                <a:latin typeface="Times New Roman" panose="02020603050405020304" pitchFamily="18" charset="0"/>
                <a:cs typeface="Times New Roman" panose="02020603050405020304" pitchFamily="18" charset="0"/>
              </a:rPr>
              <a:t>.</a:t>
            </a:r>
            <a:r>
              <a:rPr lang="en" altLang="zh-CN" sz="2000" dirty="0">
                <a:latin typeface="Times New Roman" panose="02020603050405020304" pitchFamily="18" charset="0"/>
                <a:cs typeface="Times New Roman" panose="02020603050405020304" pitchFamily="18" charset="0"/>
              </a:rPr>
              <a:t> In EMNLP 2018. </a:t>
            </a:r>
          </a:p>
          <a:p>
            <a:r>
              <a:rPr lang="en" altLang="zh-CN" sz="2000" dirty="0" err="1">
                <a:latin typeface="Times New Roman" panose="02020603050405020304" pitchFamily="18" charset="0"/>
                <a:cs typeface="Times New Roman" panose="02020603050405020304" pitchFamily="18" charset="0"/>
              </a:rPr>
              <a:t>GraftNet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Open Domain Question Answering Using Early Fusion of Knowledge Bases and Text. Haitian Sun, </a:t>
            </a:r>
            <a:r>
              <a:rPr lang="en" altLang="zh-CN" sz="2000" dirty="0" err="1">
                <a:latin typeface="Times New Roman" panose="02020603050405020304" pitchFamily="18" charset="0"/>
                <a:cs typeface="Times New Roman" panose="02020603050405020304" pitchFamily="18" charset="0"/>
              </a:rPr>
              <a:t>Bhuwan</a:t>
            </a:r>
            <a:r>
              <a:rPr lang="en" altLang="zh-CN" sz="2000" dirty="0">
                <a:latin typeface="Times New Roman" panose="02020603050405020304" pitchFamily="18" charset="0"/>
                <a:cs typeface="Times New Roman" panose="02020603050405020304" pitchFamily="18" charset="0"/>
              </a:rPr>
              <a:t> Dhingra, Manzil Zaheer, Kathryn </a:t>
            </a:r>
            <a:r>
              <a:rPr lang="en" altLang="zh-CN" sz="2000" dirty="0" err="1">
                <a:latin typeface="Times New Roman" panose="02020603050405020304" pitchFamily="18" charset="0"/>
                <a:cs typeface="Times New Roman" panose="02020603050405020304" pitchFamily="18" charset="0"/>
              </a:rPr>
              <a:t>Mazaitis</a:t>
            </a:r>
            <a:r>
              <a:rPr lang="en" altLang="zh-CN" sz="2000" dirty="0">
                <a:latin typeface="Times New Roman" panose="02020603050405020304" pitchFamily="18" charset="0"/>
                <a:cs typeface="Times New Roman" panose="02020603050405020304" pitchFamily="18" charset="0"/>
              </a:rPr>
              <a:t>, Ruslan </a:t>
            </a:r>
            <a:r>
              <a:rPr lang="en" altLang="zh-CN" sz="2000" dirty="0" err="1">
                <a:latin typeface="Times New Roman" panose="02020603050405020304" pitchFamily="18" charset="0"/>
                <a:cs typeface="Times New Roman" panose="02020603050405020304" pitchFamily="18" charset="0"/>
              </a:rPr>
              <a:t>Salakhutdinov</a:t>
            </a:r>
            <a:r>
              <a:rPr lang="en" altLang="zh-CN" sz="2000" dirty="0">
                <a:latin typeface="Times New Roman" panose="02020603050405020304" pitchFamily="18" charset="0"/>
                <a:cs typeface="Times New Roman" panose="02020603050405020304" pitchFamily="18" charset="0"/>
              </a:rPr>
              <a:t>, and William W. Cohen. In EMNLP 2018. </a:t>
            </a:r>
          </a:p>
          <a:p>
            <a:r>
              <a:rPr lang="en" altLang="zh-CN" sz="2000" dirty="0" err="1">
                <a:latin typeface="Times New Roman" panose="02020603050405020304" pitchFamily="18" charset="0"/>
                <a:cs typeface="Times New Roman" panose="02020603050405020304" pitchFamily="18" charset="0"/>
              </a:rPr>
              <a:t>PullNet</a:t>
            </a:r>
            <a:r>
              <a:rPr lang="en" altLang="zh-CN" sz="2000" dirty="0">
                <a:latin typeface="Times New Roman" panose="02020603050405020304" pitchFamily="18" charset="0"/>
                <a:cs typeface="Times New Roman" panose="02020603050405020304" pitchFamily="18" charset="0"/>
              </a:rPr>
              <a:t>: Open Domain Question Answering with Iterative Retrieval on Knowledge Bases and Text. Haitian Sun, Tania </a:t>
            </a:r>
            <a:r>
              <a:rPr lang="en" altLang="zh-CN" sz="2000" dirty="0" err="1">
                <a:latin typeface="Times New Roman" panose="02020603050405020304" pitchFamily="18" charset="0"/>
                <a:cs typeface="Times New Roman" panose="02020603050405020304" pitchFamily="18" charset="0"/>
              </a:rPr>
              <a:t>Bedrax</a:t>
            </a:r>
            <a:r>
              <a:rPr lang="en" altLang="zh-CN" sz="2000" dirty="0">
                <a:latin typeface="Times New Roman" panose="02020603050405020304" pitchFamily="18" charset="0"/>
                <a:cs typeface="Times New Roman" panose="02020603050405020304" pitchFamily="18" charset="0"/>
              </a:rPr>
              <a:t>-Weiss, and William W. Cohen. In EMNLP 2019.</a:t>
            </a:r>
          </a:p>
          <a:p>
            <a:r>
              <a:rPr lang="en" altLang="zh-CN" sz="2000" dirty="0">
                <a:latin typeface="Times New Roman" panose="02020603050405020304" pitchFamily="18" charset="0"/>
                <a:cs typeface="Times New Roman" panose="02020603050405020304" pitchFamily="18" charset="0"/>
              </a:rPr>
              <a:t>Stepwise Reasoning for Multi-Relation Question Answering over Knowledge Graph with Weak Supervision. </a:t>
            </a:r>
            <a:r>
              <a:rPr lang="en" altLang="zh-CN" sz="2000" dirty="0" err="1">
                <a:latin typeface="Times New Roman" panose="02020603050405020304" pitchFamily="18" charset="0"/>
                <a:cs typeface="Times New Roman" panose="02020603050405020304" pitchFamily="18" charset="0"/>
              </a:rPr>
              <a:t>Yunqi</a:t>
            </a:r>
            <a:r>
              <a:rPr lang="en" altLang="zh-CN" sz="2000" dirty="0">
                <a:latin typeface="Times New Roman" panose="02020603050405020304" pitchFamily="18" charset="0"/>
                <a:cs typeface="Times New Roman" panose="02020603050405020304" pitchFamily="18" charset="0"/>
              </a:rPr>
              <a:t> </a:t>
            </a:r>
            <a:r>
              <a:rPr lang="en" altLang="zh-CN" sz="2000" dirty="0" err="1">
                <a:latin typeface="Times New Roman" panose="02020603050405020304" pitchFamily="18" charset="0"/>
                <a:cs typeface="Times New Roman" panose="02020603050405020304" pitchFamily="18" charset="0"/>
              </a:rPr>
              <a:t>Qiu</a:t>
            </a:r>
            <a:r>
              <a:rPr lang="en" altLang="zh-CN" sz="2000" dirty="0">
                <a:latin typeface="Times New Roman" panose="02020603050405020304" pitchFamily="18" charset="0"/>
                <a:cs typeface="Times New Roman" panose="02020603050405020304" pitchFamily="18" charset="0"/>
              </a:rPr>
              <a:t>, </a:t>
            </a:r>
            <a:r>
              <a:rPr lang="en" altLang="zh-CN" sz="2000" dirty="0" err="1">
                <a:latin typeface="Times New Roman" panose="02020603050405020304" pitchFamily="18" charset="0"/>
                <a:cs typeface="Times New Roman" panose="02020603050405020304" pitchFamily="18" charset="0"/>
              </a:rPr>
              <a:t>Yuanzhuo</a:t>
            </a:r>
            <a:r>
              <a:rPr lang="en" altLang="zh-CN" sz="2000" dirty="0">
                <a:latin typeface="Times New Roman" panose="02020603050405020304" pitchFamily="18" charset="0"/>
                <a:cs typeface="Times New Roman" panose="02020603050405020304" pitchFamily="18" charset="0"/>
              </a:rPr>
              <a:t> Wang, </a:t>
            </a:r>
            <a:r>
              <a:rPr lang="en" altLang="zh-CN" sz="2000" dirty="0" err="1">
                <a:latin typeface="Times New Roman" panose="02020603050405020304" pitchFamily="18" charset="0"/>
                <a:cs typeface="Times New Roman" panose="02020603050405020304" pitchFamily="18" charset="0"/>
              </a:rPr>
              <a:t>Xiaolong</a:t>
            </a:r>
            <a:r>
              <a:rPr lang="en" altLang="zh-CN" sz="2000" dirty="0">
                <a:latin typeface="Times New Roman" panose="02020603050405020304" pitchFamily="18" charset="0"/>
                <a:cs typeface="Times New Roman" panose="02020603050405020304" pitchFamily="18" charset="0"/>
              </a:rPr>
              <a:t> </a:t>
            </a:r>
            <a:r>
              <a:rPr lang="en" altLang="zh-CN" sz="2000" dirty="0" err="1">
                <a:latin typeface="Times New Roman" panose="02020603050405020304" pitchFamily="18" charset="0"/>
                <a:cs typeface="Times New Roman" panose="02020603050405020304" pitchFamily="18" charset="0"/>
              </a:rPr>
              <a:t>Jin</a:t>
            </a:r>
            <a:r>
              <a:rPr lang="en" altLang="zh-CN" sz="2000" dirty="0">
                <a:latin typeface="Times New Roman" panose="02020603050405020304" pitchFamily="18" charset="0"/>
                <a:cs typeface="Times New Roman" panose="02020603050405020304" pitchFamily="18" charset="0"/>
              </a:rPr>
              <a:t>, and </a:t>
            </a:r>
            <a:r>
              <a:rPr lang="en" altLang="zh-CN" sz="2000" dirty="0" err="1">
                <a:latin typeface="Times New Roman" panose="02020603050405020304" pitchFamily="18" charset="0"/>
                <a:cs typeface="Times New Roman" panose="02020603050405020304" pitchFamily="18" charset="0"/>
              </a:rPr>
              <a:t>Kun</a:t>
            </a:r>
            <a:r>
              <a:rPr lang="en" altLang="zh-CN" sz="2000" dirty="0">
                <a:latin typeface="Times New Roman" panose="02020603050405020304" pitchFamily="18" charset="0"/>
                <a:cs typeface="Times New Roman" panose="02020603050405020304" pitchFamily="18" charset="0"/>
              </a:rPr>
              <a:t> Zhang. In </a:t>
            </a:r>
            <a:r>
              <a:rPr lang="en-US" altLang="zh-CN" sz="2000" dirty="0">
                <a:latin typeface="Times New Roman" panose="02020603050405020304" pitchFamily="18" charset="0"/>
                <a:cs typeface="Times New Roman" panose="02020603050405020304" pitchFamily="18" charset="0"/>
              </a:rPr>
              <a:t>WSDM</a:t>
            </a:r>
            <a:r>
              <a:rPr lang="en" altLang="zh-CN" sz="2000" dirty="0">
                <a:latin typeface="Times New Roman" panose="02020603050405020304" pitchFamily="18" charset="0"/>
                <a:cs typeface="Times New Roman" panose="02020603050405020304" pitchFamily="18" charset="0"/>
              </a:rPr>
              <a:t> 20</a:t>
            </a:r>
            <a:r>
              <a:rPr lang="en-US" altLang="zh-CN" sz="2000" dirty="0">
                <a:latin typeface="Times New Roman" panose="02020603050405020304" pitchFamily="18" charset="0"/>
                <a:cs typeface="Times New Roman" panose="02020603050405020304" pitchFamily="18" charset="0"/>
              </a:rPr>
              <a:t>20</a:t>
            </a:r>
            <a:r>
              <a:rPr lang="en"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r>
              <a:rPr lang="en" altLang="zh-CN" sz="2000" dirty="0">
                <a:latin typeface="Times New Roman" panose="02020603050405020304" pitchFamily="18" charset="0"/>
                <a:cs typeface="Times New Roman" panose="02020603050405020304" pitchFamily="18" charset="0"/>
              </a:rPr>
              <a:t>Improving </a:t>
            </a:r>
            <a:r>
              <a:rPr lang="en" altLang="zh-CN" sz="2000" dirty="0" err="1">
                <a:latin typeface="Times New Roman" panose="02020603050405020304" pitchFamily="18" charset="0"/>
                <a:cs typeface="Times New Roman" panose="02020603050405020304" pitchFamily="18" charset="0"/>
              </a:rPr>
              <a:t>Multihop</a:t>
            </a:r>
            <a:r>
              <a:rPr lang="en" altLang="zh-CN" sz="2000" dirty="0">
                <a:latin typeface="Times New Roman" panose="02020603050405020304" pitchFamily="18" charset="0"/>
                <a:cs typeface="Times New Roman" panose="02020603050405020304" pitchFamily="18" charset="0"/>
              </a:rPr>
              <a:t> Question Answering over Knowledge Graphs using Knowledge Base Embeddings. </a:t>
            </a:r>
            <a:r>
              <a:rPr lang="en" altLang="zh-CN" sz="2000" dirty="0" err="1">
                <a:latin typeface="Times New Roman" panose="02020603050405020304" pitchFamily="18" charset="0"/>
                <a:cs typeface="Times New Roman" panose="02020603050405020304" pitchFamily="18" charset="0"/>
              </a:rPr>
              <a:t>Apoorv</a:t>
            </a:r>
            <a:r>
              <a:rPr lang="en" altLang="zh-CN" sz="2000" dirty="0">
                <a:latin typeface="Times New Roman" panose="02020603050405020304" pitchFamily="18" charset="0"/>
                <a:cs typeface="Times New Roman" panose="02020603050405020304" pitchFamily="18" charset="0"/>
              </a:rPr>
              <a:t> Saxena, </a:t>
            </a:r>
            <a:r>
              <a:rPr lang="en" altLang="zh-CN" sz="2000" dirty="0" err="1">
                <a:latin typeface="Times New Roman" panose="02020603050405020304" pitchFamily="18" charset="0"/>
                <a:cs typeface="Times New Roman" panose="02020603050405020304" pitchFamily="18" charset="0"/>
              </a:rPr>
              <a:t>Aditay</a:t>
            </a:r>
            <a:r>
              <a:rPr lang="en" altLang="zh-CN" sz="2000" dirty="0">
                <a:latin typeface="Times New Roman" panose="02020603050405020304" pitchFamily="18" charset="0"/>
                <a:cs typeface="Times New Roman" panose="02020603050405020304" pitchFamily="18" charset="0"/>
              </a:rPr>
              <a:t> Tripathi, and </a:t>
            </a:r>
            <a:r>
              <a:rPr lang="en" altLang="zh-CN" sz="2000" dirty="0" err="1">
                <a:latin typeface="Times New Roman" panose="02020603050405020304" pitchFamily="18" charset="0"/>
                <a:cs typeface="Times New Roman" panose="02020603050405020304" pitchFamily="18" charset="0"/>
              </a:rPr>
              <a:t>Partha</a:t>
            </a:r>
            <a:r>
              <a:rPr lang="en" altLang="zh-CN" sz="2000" dirty="0">
                <a:latin typeface="Times New Roman" panose="02020603050405020304" pitchFamily="18" charset="0"/>
                <a:cs typeface="Times New Roman" panose="02020603050405020304" pitchFamily="18" charset="0"/>
              </a:rPr>
              <a:t> P. Talukdar</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ACL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2020</a:t>
            </a:r>
          </a:p>
        </p:txBody>
      </p:sp>
    </p:spTree>
    <p:extLst>
      <p:ext uri="{BB962C8B-B14F-4D97-AF65-F5344CB8AC3E}">
        <p14:creationId xmlns:p14="http://schemas.microsoft.com/office/powerpoint/2010/main" val="282542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DB307-4138-B34B-A5E3-425CB1EDB655}"/>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Motivation</a:t>
            </a:r>
            <a:endParaRPr kumimoji="1" lang="zh-CN" altLang="en-US" dirty="0"/>
          </a:p>
        </p:txBody>
      </p:sp>
      <p:sp>
        <p:nvSpPr>
          <p:cNvPr id="3" name="内容占位符 2">
            <a:extLst>
              <a:ext uri="{FF2B5EF4-FFF2-40B4-BE49-F238E27FC236}">
                <a16:creationId xmlns:a16="http://schemas.microsoft.com/office/drawing/2014/main" id="{B59642DB-DEAC-A547-924B-995D44DB27B3}"/>
              </a:ext>
            </a:extLst>
          </p:cNvPr>
          <p:cNvSpPr>
            <a:spLocks noGrp="1"/>
          </p:cNvSpPr>
          <p:nvPr>
            <p:ph idx="1"/>
          </p:nvPr>
        </p:nvSpPr>
        <p:spPr/>
        <p:txBody>
          <a:bodyPr>
            <a:normAutofit/>
          </a:bodyPr>
          <a:lstStyle/>
          <a:p>
            <a:pPr>
              <a:lnSpc>
                <a:spcPct val="120000"/>
              </a:lnSpc>
            </a:pPr>
            <a:r>
              <a:rPr kumimoji="1" lang="en-US" altLang="zh-CN" dirty="0">
                <a:latin typeface="Times New Roman" panose="02020603050405020304" pitchFamily="18" charset="0"/>
                <a:cs typeface="Times New Roman" panose="02020603050405020304" pitchFamily="18" charset="0"/>
              </a:rPr>
              <a:t>Can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learn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intermediate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supervision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signals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multi-hop</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KBQA?</a:t>
            </a:r>
          </a:p>
          <a:p>
            <a:pPr lvl="1">
              <a:lnSpc>
                <a:spcPct val="120000"/>
              </a:lnSpc>
              <a:buFont typeface="Wingdings" pitchFamily="2" charset="2"/>
              <a:buChar char="Ø"/>
            </a:pPr>
            <a:r>
              <a:rPr lang="en-US" altLang="zh-CN" dirty="0">
                <a:latin typeface="Times New Roman" panose="02020603050405020304" pitchFamily="18" charset="0"/>
                <a:cs typeface="Times New Roman" panose="02020603050405020304" pitchFamily="18" charset="0"/>
              </a:rPr>
              <a:t>Auxiliary</a:t>
            </a:r>
            <a:r>
              <a:rPr lang="en" altLang="zh-CN" dirty="0">
                <a:latin typeface="Times New Roman" panose="02020603050405020304" pitchFamily="18" charset="0"/>
                <a:cs typeface="Times New Roman" panose="02020603050405020304" pitchFamily="18" charset="0"/>
              </a:rPr>
              <a:t> model</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infer </a:t>
            </a:r>
            <a:r>
              <a:rPr lang="en-US" altLang="zh-CN" dirty="0">
                <a:latin typeface="Times New Roman" panose="02020603050405020304" pitchFamily="18" charset="0"/>
                <a:cs typeface="Times New Roman" panose="02020603050405020304" pitchFamily="18" charset="0"/>
              </a:rPr>
              <a:t>important</a:t>
            </a:r>
            <a:r>
              <a:rPr lang="en" altLang="zh-CN" dirty="0">
                <a:latin typeface="Times New Roman" panose="02020603050405020304" pitchFamily="18" charset="0"/>
                <a:cs typeface="Times New Roman" panose="02020603050405020304" pitchFamily="18" charset="0"/>
              </a:rPr>
              <a:t> entities at the intermediate steps</a:t>
            </a:r>
          </a:p>
          <a:p>
            <a:pPr lvl="1">
              <a:lnSpc>
                <a:spcPct val="120000"/>
              </a:lnSpc>
              <a:buFont typeface="Wingdings" pitchFamily="2" charset="2"/>
              <a:buChar char="Ø"/>
            </a:pPr>
            <a:r>
              <a:rPr lang="en-US" altLang="zh-CN" dirty="0">
                <a:latin typeface="Times New Roman" panose="02020603050405020304" pitchFamily="18" charset="0"/>
                <a:cs typeface="Times New Roman" panose="02020603050405020304" pitchFamily="18" charset="0"/>
              </a:rPr>
              <a:t>Main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improved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these entities as intermediate supervision signals</a:t>
            </a:r>
            <a:endParaRPr lang="en-US"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7A8AF51-EA34-CA49-8069-42D6E3DB3AF4}"/>
              </a:ext>
            </a:extLst>
          </p:cNvPr>
          <p:cNvPicPr>
            <a:picLocks noChangeAspect="1"/>
          </p:cNvPicPr>
          <p:nvPr/>
        </p:nvPicPr>
        <p:blipFill>
          <a:blip r:embed="rId3"/>
          <a:stretch>
            <a:fillRect/>
          </a:stretch>
        </p:blipFill>
        <p:spPr>
          <a:xfrm>
            <a:off x="1414318" y="3422369"/>
            <a:ext cx="8664864" cy="3064626"/>
          </a:xfrm>
          <a:prstGeom prst="rect">
            <a:avLst/>
          </a:prstGeom>
        </p:spPr>
      </p:pic>
      <p:sp>
        <p:nvSpPr>
          <p:cNvPr id="6" name="矩形 5">
            <a:extLst>
              <a:ext uri="{FF2B5EF4-FFF2-40B4-BE49-F238E27FC236}">
                <a16:creationId xmlns:a16="http://schemas.microsoft.com/office/drawing/2014/main" id="{005C8424-1225-874B-A489-0296B7B1A9ED}"/>
              </a:ext>
            </a:extLst>
          </p:cNvPr>
          <p:cNvSpPr/>
          <p:nvPr/>
        </p:nvSpPr>
        <p:spPr>
          <a:xfrm>
            <a:off x="2561186" y="6486995"/>
            <a:ext cx="7069628" cy="369332"/>
          </a:xfrm>
          <a:prstGeom prst="rect">
            <a:avLst/>
          </a:prstGeom>
        </p:spPr>
        <p:txBody>
          <a:bodyPr wrap="none">
            <a:spAutoFit/>
          </a:bodyPr>
          <a:lstStyle/>
          <a:p>
            <a:r>
              <a:rPr lang="en" altLang="zh-CN" dirty="0">
                <a:latin typeface="Times New Roman" panose="02020603050405020304" pitchFamily="18" charset="0"/>
                <a:cs typeface="Times New Roman" panose="02020603050405020304" pitchFamily="18" charset="0"/>
              </a:rPr>
              <a:t>what types are the films starred by actors in the nine lives of fritz the cat?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77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DB307-4138-B34B-A5E3-425CB1EDB655}"/>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Task</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Definition</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9642DB-DEAC-A547-924B-995D44DB27B3}"/>
                  </a:ext>
                </a:extLst>
              </p:cNvPr>
              <p:cNvSpPr>
                <a:spLocks noGrp="1"/>
              </p:cNvSpPr>
              <p:nvPr>
                <p:ph idx="1"/>
              </p:nvPr>
            </p:nvSpPr>
            <p:spPr>
              <a:xfrm>
                <a:off x="838199" y="1825625"/>
                <a:ext cx="10515599" cy="4351338"/>
              </a:xfrm>
            </p:spPr>
            <p:txBody>
              <a:bodyPr>
                <a:normAutofit/>
              </a:bodyPr>
              <a:lstStyle/>
              <a:p>
                <a:pPr>
                  <a:lnSpc>
                    <a:spcPct val="120000"/>
                  </a:lnSpc>
                </a:pPr>
                <a:r>
                  <a:rPr lang="en" altLang="zh-CN" dirty="0">
                    <a:latin typeface="Times New Roman" panose="02020603050405020304" pitchFamily="18" charset="0"/>
                    <a:cs typeface="Times New Roman" panose="02020603050405020304" pitchFamily="18" charset="0"/>
                  </a:rPr>
                  <a:t>Knowledge Base Question Answering (KBQA) </a:t>
                </a:r>
              </a:p>
              <a:p>
                <a:pPr lvl="1">
                  <a:lnSpc>
                    <a:spcPct val="120000"/>
                  </a:lnSpc>
                  <a:buFont typeface="Wingdings" pitchFamily="2" charset="2"/>
                  <a:buChar char="Ø"/>
                </a:pPr>
                <a:r>
                  <a:rPr lang="en" altLang="zh-CN" dirty="0">
                    <a:latin typeface="Times New Roman" panose="02020603050405020304" pitchFamily="18" charset="0"/>
                    <a:cs typeface="Times New Roman" panose="02020603050405020304" pitchFamily="18" charset="0"/>
                  </a:rPr>
                  <a:t>Given</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a natural language question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𝑞</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r>
                      <a:rPr lang="en-US" altLang="zh-CN" b="0" i="1"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and a KB </a:t>
                </a:r>
                <a14:m>
                  <m:oMath xmlns:m="http://schemas.openxmlformats.org/officeDocument/2006/math">
                    <m:r>
                      <a:rPr lang="en" altLang="zh-CN" i="1" smtClean="0">
                        <a:latin typeface="Cambria Math" panose="02040503050406030204" pitchFamily="18" charset="0"/>
                        <a:ea typeface="Cambria Math" panose="02040503050406030204" pitchFamily="18" charset="0"/>
                        <a:cs typeface="Times New Roman" panose="02020603050405020304" pitchFamily="18" charset="0"/>
                      </a:rPr>
                      <m:t>𝒢</m:t>
                    </m:r>
                  </m:oMath>
                </a14:m>
                <a:r>
                  <a:rPr lang="en" altLang="zh-CN" dirty="0">
                    <a:latin typeface="Times New Roman" panose="02020603050405020304" pitchFamily="18" charset="0"/>
                    <a:cs typeface="Times New Roman" panose="02020603050405020304" pitchFamily="18" charset="0"/>
                  </a:rPr>
                  <a:t>, the task of KBQA is to figure out the answer entities, denoted by the set</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𝐴</m:t>
                        </m:r>
                      </m:e>
                      <m:sub>
                        <m:r>
                          <a:rPr lang="en-US" altLang="zh-CN" b="0" i="1" smtClean="0">
                            <a:latin typeface="Cambria Math" panose="02040503050406030204" pitchFamily="18" charset="0"/>
                            <a:cs typeface="Times New Roman" panose="02020603050405020304" pitchFamily="18" charset="0"/>
                          </a:rPr>
                          <m:t>𝑞</m:t>
                        </m:r>
                      </m:sub>
                    </m:sSub>
                  </m:oMath>
                </a14:m>
                <a:r>
                  <a:rPr lang="en" altLang="zh-CN" dirty="0">
                    <a:latin typeface="Times New Roman" panose="02020603050405020304" pitchFamily="18" charset="0"/>
                    <a:cs typeface="Times New Roman" panose="02020603050405020304" pitchFamily="18" charset="0"/>
                  </a:rPr>
                  <a:t>, to query </a:t>
                </a:r>
                <a14:m>
                  <m:oMath xmlns:m="http://schemas.openxmlformats.org/officeDocument/2006/math">
                    <m:r>
                      <a:rPr lang="en-US" altLang="zh-CN" i="1">
                        <a:latin typeface="Cambria Math" panose="02040503050406030204" pitchFamily="18" charset="0"/>
                        <a:cs typeface="Times New Roman" panose="02020603050405020304" pitchFamily="18" charset="0"/>
                      </a:rPr>
                      <m:t>𝑞</m:t>
                    </m:r>
                  </m:oMath>
                </a14:m>
                <a:r>
                  <a:rPr lang="en" altLang="zh-CN" dirty="0">
                    <a:latin typeface="Times New Roman" panose="02020603050405020304" pitchFamily="18" charset="0"/>
                    <a:cs typeface="Times New Roman" panose="02020603050405020304" pitchFamily="18" charset="0"/>
                  </a:rPr>
                  <a:t> from the candidate entity set </a:t>
                </a:r>
                <a14:m>
                  <m:oMath xmlns:m="http://schemas.openxmlformats.org/officeDocument/2006/math">
                    <m:r>
                      <a:rPr lang="en" altLang="zh-CN" i="1" smtClean="0">
                        <a:latin typeface="Cambria Math" panose="02040503050406030204" pitchFamily="18" charset="0"/>
                        <a:ea typeface="Cambria Math" panose="02040503050406030204" pitchFamily="18" charset="0"/>
                        <a:cs typeface="Times New Roman" panose="02020603050405020304" pitchFamily="18" charset="0"/>
                      </a:rPr>
                      <m:t>ℰ</m:t>
                    </m:r>
                  </m:oMath>
                </a14:m>
                <a:r>
                  <a:rPr lang="en" altLang="zh-CN" dirty="0">
                    <a:latin typeface="Times New Roman" panose="02020603050405020304" pitchFamily="18" charset="0"/>
                    <a:cs typeface="Times New Roman" panose="02020603050405020304" pitchFamily="18" charset="0"/>
                  </a:rPr>
                  <a:t>.</a:t>
                </a:r>
              </a:p>
              <a:p>
                <a:pPr lvl="1">
                  <a:lnSpc>
                    <a:spcPct val="120000"/>
                  </a:lnSpc>
                  <a:buFont typeface="Wingdings" pitchFamily="2" charset="2"/>
                  <a:buChar char="Ø"/>
                </a:pPr>
                <a:r>
                  <a:rPr lang="en-US" altLang="zh-CN" dirty="0">
                    <a:latin typeface="Times New Roman" panose="02020603050405020304" pitchFamily="18" charset="0"/>
                    <a:cs typeface="Times New Roman" panose="02020603050405020304" pitchFamily="18" charset="0"/>
                  </a:rPr>
                  <a:t>Multi-hop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KBQA</a:t>
                </a:r>
                <a:endParaRPr lang="en"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B59642DB-DEAC-A547-924B-995D44DB27B3}"/>
                  </a:ext>
                </a:extLst>
              </p:cNvPr>
              <p:cNvSpPr>
                <a:spLocks noGrp="1" noRot="1" noChangeAspect="1" noMove="1" noResize="1" noEditPoints="1" noAdjustHandles="1" noChangeArrowheads="1" noChangeShapeType="1" noTextEdit="1"/>
              </p:cNvSpPr>
              <p:nvPr>
                <p:ph idx="1"/>
              </p:nvPr>
            </p:nvSpPr>
            <p:spPr>
              <a:xfrm>
                <a:off x="838199" y="1825625"/>
                <a:ext cx="10515599" cy="4351338"/>
              </a:xfrm>
              <a:blipFill>
                <a:blip r:embed="rId3"/>
                <a:stretch>
                  <a:fillRect l="-965" t="-877" r="-10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048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05F8A-6B36-D042-9216-26538EC26F83}"/>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Related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Work</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794052F-EC2B-034D-AED4-A050815827C0}"/>
              </a:ext>
            </a:extLst>
          </p:cNvPr>
          <p:cNvSpPr>
            <a:spLocks noGrp="1"/>
          </p:cNvSpPr>
          <p:nvPr>
            <p:ph idx="1"/>
          </p:nvPr>
        </p:nvSpPr>
        <p:spPr>
          <a:xfrm>
            <a:off x="838199" y="1825625"/>
            <a:ext cx="10515600" cy="3991515"/>
          </a:xfrm>
        </p:spPr>
        <p:txBody>
          <a:bodyPr>
            <a:normAutofit/>
          </a:bodyPr>
          <a:lstStyle/>
          <a:p>
            <a:r>
              <a:rPr lang="en-US" altLang="zh-CN" sz="2400" dirty="0">
                <a:latin typeface="Times New Roman" panose="02020603050405020304" pitchFamily="18" charset="0"/>
                <a:cs typeface="Times New Roman" panose="02020603050405020304" pitchFamily="18" charset="0"/>
              </a:rPr>
              <a:t>Methods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to</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address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spurious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reasoning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Multi-hop</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KBQA</a:t>
            </a: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Reward</a:t>
            </a:r>
            <a:r>
              <a:rPr lang="en" altLang="zh-CN" sz="2000" dirty="0">
                <a:latin typeface="Times New Roman" panose="02020603050405020304" pitchFamily="18" charset="0"/>
                <a:cs typeface="Times New Roman" panose="02020603050405020304" pitchFamily="18" charset="0"/>
              </a:rPr>
              <a:t> shaping</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Qiu</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WSDM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2020</a:t>
            </a: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Action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dropout.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EMNLP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2018</a:t>
            </a:r>
          </a:p>
          <a:p>
            <a:pPr lvl="1">
              <a:buFont typeface="Wingdings" pitchFamily="2" charset="2"/>
              <a:buChar char="Ø"/>
            </a:pP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Drawback:</a:t>
            </a: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Require expert experience</a:t>
            </a: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Lack effective supervision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signals at intermediate steps</a:t>
            </a:r>
            <a:endParaRPr lang="en" altLang="zh-CN" sz="20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Our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idea:</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Learn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intermediate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supervision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signals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improve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multi-hop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KBQA</a:t>
            </a:r>
          </a:p>
        </p:txBody>
      </p:sp>
      <p:sp>
        <p:nvSpPr>
          <p:cNvPr id="4" name="文本框 3">
            <a:extLst>
              <a:ext uri="{FF2B5EF4-FFF2-40B4-BE49-F238E27FC236}">
                <a16:creationId xmlns:a16="http://schemas.microsoft.com/office/drawing/2014/main" id="{05DB5667-F1DA-D24E-AB37-2C5F97B69ABC}"/>
              </a:ext>
            </a:extLst>
          </p:cNvPr>
          <p:cNvSpPr txBox="1"/>
          <p:nvPr/>
        </p:nvSpPr>
        <p:spPr>
          <a:xfrm>
            <a:off x="1032933" y="5803015"/>
            <a:ext cx="10320867" cy="646331"/>
          </a:xfrm>
          <a:prstGeom prst="rect">
            <a:avLst/>
          </a:prstGeom>
          <a:noFill/>
        </p:spPr>
        <p:txBody>
          <a:bodyPr wrap="square" rtlCol="0">
            <a:spAutoFit/>
          </a:bodyPr>
          <a:lstStyle/>
          <a:p>
            <a:r>
              <a:rPr lang="en" altLang="zh-CN" sz="1200" dirty="0">
                <a:solidFill>
                  <a:schemeClr val="bg2">
                    <a:lumMod val="25000"/>
                  </a:schemeClr>
                </a:solidFill>
                <a:latin typeface="Times New Roman" panose="02020603050405020304" pitchFamily="18" charset="0"/>
                <a:cs typeface="Times New Roman" panose="02020603050405020304" pitchFamily="18" charset="0"/>
              </a:rPr>
              <a:t>Multi-Hop Knowledge Graph Reasoning with Reward Shaping. In EMNLP 2018. Xi Victoria Lin, Richard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Socher</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and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Caiming</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Xiong</a:t>
            </a:r>
            <a:r>
              <a:rPr lang="en-US" altLang="zh-CN" sz="1200" dirty="0">
                <a:solidFill>
                  <a:schemeClr val="bg2">
                    <a:lumMod val="25000"/>
                  </a:schemeClr>
                </a:solidFill>
                <a:latin typeface="Times New Roman" panose="02020603050405020304" pitchFamily="18" charset="0"/>
                <a:cs typeface="Times New Roman" panose="02020603050405020304" pitchFamily="18" charset="0"/>
              </a:rPr>
              <a:t>.</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In EMNLP 2018. </a:t>
            </a:r>
          </a:p>
          <a:p>
            <a:r>
              <a:rPr lang="en" altLang="zh-CN" sz="1200" dirty="0">
                <a:solidFill>
                  <a:schemeClr val="bg2">
                    <a:lumMod val="25000"/>
                  </a:schemeClr>
                </a:solidFill>
                <a:latin typeface="Times New Roman" panose="02020603050405020304" pitchFamily="18" charset="0"/>
                <a:cs typeface="Times New Roman" panose="02020603050405020304" pitchFamily="18" charset="0"/>
              </a:rPr>
              <a:t>Stepwise Reasoning for Multi-Relation Question Answering over Knowledge Graph with Weak Supervision.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Yunqi</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Qiu</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Yuanzhuo</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Wang,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Xiaolong</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Jin</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and </a:t>
            </a:r>
            <a:r>
              <a:rPr lang="en" altLang="zh-CN" sz="1200" dirty="0" err="1">
                <a:solidFill>
                  <a:schemeClr val="bg2">
                    <a:lumMod val="25000"/>
                  </a:schemeClr>
                </a:solidFill>
                <a:latin typeface="Times New Roman" panose="02020603050405020304" pitchFamily="18" charset="0"/>
                <a:cs typeface="Times New Roman" panose="02020603050405020304" pitchFamily="18" charset="0"/>
              </a:rPr>
              <a:t>Kun</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Zhang. In </a:t>
            </a:r>
            <a:r>
              <a:rPr lang="en-US" altLang="zh-CN" sz="1200" dirty="0">
                <a:solidFill>
                  <a:schemeClr val="bg2">
                    <a:lumMod val="25000"/>
                  </a:schemeClr>
                </a:solidFill>
                <a:latin typeface="Times New Roman" panose="02020603050405020304" pitchFamily="18" charset="0"/>
                <a:cs typeface="Times New Roman" panose="02020603050405020304" pitchFamily="18" charset="0"/>
              </a:rPr>
              <a:t>WSDM</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 20</a:t>
            </a:r>
            <a:r>
              <a:rPr lang="en-US" altLang="zh-CN" sz="1200" dirty="0">
                <a:solidFill>
                  <a:schemeClr val="bg2">
                    <a:lumMod val="25000"/>
                  </a:schemeClr>
                </a:solidFill>
                <a:latin typeface="Times New Roman" panose="02020603050405020304" pitchFamily="18" charset="0"/>
                <a:cs typeface="Times New Roman" panose="02020603050405020304" pitchFamily="18" charset="0"/>
              </a:rPr>
              <a:t>20</a:t>
            </a:r>
            <a:r>
              <a:rPr lang="en" altLang="zh-CN" sz="1200" dirty="0">
                <a:solidFill>
                  <a:schemeClr val="bg2">
                    <a:lumMod val="25000"/>
                  </a:schemeClr>
                </a:solidFill>
                <a:latin typeface="Times New Roman" panose="02020603050405020304" pitchFamily="18" charset="0"/>
                <a:cs typeface="Times New Roman" panose="02020603050405020304" pitchFamily="18" charset="0"/>
              </a:rPr>
              <a:t>.</a:t>
            </a:r>
            <a:endParaRPr kumimoji="1" lang="zh-CN" alt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64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B90B3-1825-ED4E-8D2E-BF1BA351CF0D}"/>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5631B52-A250-F940-ADA4-1E78B348AAC2}"/>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Introduction</a:t>
            </a:r>
          </a:p>
          <a:p>
            <a:r>
              <a:rPr kumimoji="1" lang="en-US" altLang="zh-CN" dirty="0">
                <a:solidFill>
                  <a:srgbClr val="FF0000"/>
                </a:solidFill>
                <a:latin typeface="Times New Roman" panose="02020603050405020304" pitchFamily="18" charset="0"/>
                <a:cs typeface="Times New Roman" panose="02020603050405020304" pitchFamily="18" charset="0"/>
              </a:rPr>
              <a:t>Proposed</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Method</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Overview</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Part</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1:</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Student</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Network:</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Neural</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State</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Machine</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for</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KBQA</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Part</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2:</a:t>
            </a:r>
            <a:r>
              <a:rPr kumimoji="1"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Teacher</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Network:</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Bi-directional</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Reasoning</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Part</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3:</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Training</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with</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teacher-student</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Framework</a:t>
            </a:r>
          </a:p>
          <a:p>
            <a:r>
              <a:rPr kumimoji="1" lang="en-US" altLang="zh-CN" dirty="0">
                <a:latin typeface="Times New Roman" panose="02020603050405020304" pitchFamily="18" charset="0"/>
                <a:cs typeface="Times New Roman" panose="02020603050405020304" pitchFamily="18" charset="0"/>
              </a:rPr>
              <a:t>Experiment</a:t>
            </a:r>
          </a:p>
          <a:p>
            <a:r>
              <a:rPr kumimoji="1" lang="en-US" altLang="zh-C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7334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3F9E9-F83C-4942-BAC0-4AE9EA6CB67E}"/>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Overview</a:t>
            </a:r>
            <a:endParaRPr kumimoji="1" lang="zh-CN" altLang="en-US" dirty="0"/>
          </a:p>
        </p:txBody>
      </p:sp>
      <p:sp>
        <p:nvSpPr>
          <p:cNvPr id="3" name="内容占位符 2">
            <a:extLst>
              <a:ext uri="{FF2B5EF4-FFF2-40B4-BE49-F238E27FC236}">
                <a16:creationId xmlns:a16="http://schemas.microsoft.com/office/drawing/2014/main" id="{8F3620C6-92D0-154A-87BC-AAA564D0C46F}"/>
              </a:ext>
            </a:extLst>
          </p:cNvPr>
          <p:cNvSpPr>
            <a:spLocks noGrp="1"/>
          </p:cNvSpPr>
          <p:nvPr>
            <p:ph idx="1"/>
          </p:nvPr>
        </p:nvSpPr>
        <p:spPr>
          <a:xfrm>
            <a:off x="838200" y="1825625"/>
            <a:ext cx="9575800" cy="4351338"/>
          </a:xfrm>
        </p:spPr>
        <p:txBody>
          <a:bodyPr>
            <a:normAutofit/>
          </a:bodyPr>
          <a:lstStyle/>
          <a:p>
            <a:pPr>
              <a:lnSpc>
                <a:spcPct val="120000"/>
              </a:lnSpc>
            </a:pPr>
            <a:r>
              <a:rPr lang="en-US" altLang="zh-CN" dirty="0">
                <a:latin typeface="Times New Roman" panose="02020603050405020304" pitchFamily="18" charset="0"/>
                <a:cs typeface="Times New Roman" panose="02020603050405020304" pitchFamily="18" charset="0"/>
              </a:rPr>
              <a:t>Challenge</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Weak</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supervision</a:t>
            </a:r>
            <a:endParaRPr kumimoji="1" lang="en-US" altLang="zh-CN" dirty="0">
              <a:solidFill>
                <a:srgbClr val="FF0000"/>
              </a:solidFill>
              <a:latin typeface="Times New Roman" panose="02020603050405020304" pitchFamily="18" charset="0"/>
              <a:cs typeface="Times New Roman" panose="02020603050405020304" pitchFamily="18" charset="0"/>
            </a:endParaRPr>
          </a:p>
          <a:p>
            <a:pPr lvl="1">
              <a:buFont typeface="Wingdings" pitchFamily="2" charset="2"/>
              <a:buChar char="Ø"/>
            </a:pPr>
            <a:r>
              <a:rPr lang="en-US" altLang="zh-CN" dirty="0">
                <a:solidFill>
                  <a:schemeClr val="accent1"/>
                </a:solidFill>
                <a:latin typeface="Times New Roman" panose="02020603050405020304" pitchFamily="18" charset="0"/>
                <a:cs typeface="Times New Roman" panose="02020603050405020304" pitchFamily="18" charset="0"/>
              </a:rPr>
              <a:t>L</a:t>
            </a:r>
            <a:r>
              <a:rPr lang="en" altLang="zh-CN" dirty="0">
                <a:solidFill>
                  <a:schemeClr val="accent1"/>
                </a:solidFill>
                <a:latin typeface="Times New Roman" panose="02020603050405020304" pitchFamily="18" charset="0"/>
                <a:cs typeface="Times New Roman" panose="02020603050405020304" pitchFamily="18" charset="0"/>
              </a:rPr>
              <a:t>ack</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en" altLang="zh-CN" dirty="0">
                <a:solidFill>
                  <a:schemeClr val="accent1"/>
                </a:solidFill>
                <a:latin typeface="Times New Roman" panose="02020603050405020304" pitchFamily="18" charset="0"/>
                <a:cs typeface="Times New Roman" panose="02020603050405020304" pitchFamily="18" charset="0"/>
              </a:rPr>
              <a:t> supervision signals at intermediate reasoning steps</a:t>
            </a:r>
            <a:endParaRPr kumimoji="1" lang="en-US" altLang="zh-CN" dirty="0">
              <a:solidFill>
                <a:schemeClr val="accent1"/>
              </a:solidFill>
              <a:latin typeface="Times New Roman" panose="02020603050405020304" pitchFamily="18" charset="0"/>
              <a:cs typeface="Times New Roman" panose="02020603050405020304" pitchFamily="18" charset="0"/>
            </a:endParaRPr>
          </a:p>
          <a:p>
            <a:pPr marL="457200" lvl="1" indent="0">
              <a:lnSpc>
                <a:spcPct val="120000"/>
              </a:lnSpc>
              <a:buNone/>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Solution</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Teacher-student</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framework</a:t>
            </a:r>
          </a:p>
          <a:p>
            <a:pPr lvl="1">
              <a:lnSpc>
                <a:spcPct val="120000"/>
              </a:lnSpc>
              <a:buFont typeface="Wingdings" pitchFamily="2" charset="2"/>
              <a:buChar char="Ø"/>
            </a:pPr>
            <a:r>
              <a:rPr kumimoji="1" lang="en-US" altLang="zh-CN" dirty="0">
                <a:solidFill>
                  <a:schemeClr val="accent1"/>
                </a:solidFill>
                <a:latin typeface="Times New Roman" panose="02020603050405020304" pitchFamily="18" charset="0"/>
                <a:cs typeface="Times New Roman" panose="02020603050405020304" pitchFamily="18" charset="0"/>
              </a:rPr>
              <a:t>Teacher:</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trained</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to</a:t>
            </a:r>
            <a:r>
              <a:rPr kumimoji="1" lang="zh-CN" altLang="en-US" dirty="0">
                <a:solidFill>
                  <a:schemeClr val="accent1"/>
                </a:solidFill>
                <a:latin typeface="Times New Roman" panose="02020603050405020304" pitchFamily="18" charset="0"/>
                <a:cs typeface="Times New Roman" panose="02020603050405020304" pitchFamily="18" charset="0"/>
              </a:rPr>
              <a:t> </a:t>
            </a:r>
            <a:r>
              <a:rPr lang="en" altLang="zh-CN" dirty="0">
                <a:solidFill>
                  <a:schemeClr val="accent1"/>
                </a:solidFill>
                <a:latin typeface="Times New Roman" panose="02020603050405020304" pitchFamily="18" charset="0"/>
                <a:cs typeface="Times New Roman" panose="02020603050405020304" pitchFamily="18" charset="0"/>
              </a:rPr>
              <a:t>provide </a:t>
            </a:r>
            <a:r>
              <a:rPr lang="en-US" altLang="zh-CN" dirty="0">
                <a:solidFill>
                  <a:schemeClr val="accent1"/>
                </a:solidFill>
                <a:latin typeface="Times New Roman" panose="02020603050405020304" pitchFamily="18" charset="0"/>
                <a:cs typeface="Times New Roman" panose="02020603050405020304" pitchFamily="18" charset="0"/>
              </a:rPr>
              <a:t>intermediate</a:t>
            </a:r>
            <a:r>
              <a:rPr lang="en" altLang="zh-CN" dirty="0">
                <a:solidFill>
                  <a:schemeClr val="accent1"/>
                </a:solidFill>
                <a:latin typeface="Times New Roman" panose="02020603050405020304" pitchFamily="18" charset="0"/>
                <a:cs typeface="Times New Roman" panose="02020603050405020304" pitchFamily="18" charset="0"/>
              </a:rPr>
              <a:t> supervision signals</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bidirectional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reasoning</a:t>
            </a:r>
            <a:endParaRPr kumimoji="1" lang="en-US" altLang="zh-CN" dirty="0">
              <a:solidFill>
                <a:schemeClr val="accent1"/>
              </a:solidFill>
              <a:latin typeface="Times New Roman" panose="02020603050405020304" pitchFamily="18" charset="0"/>
              <a:cs typeface="Times New Roman" panose="02020603050405020304" pitchFamily="18" charset="0"/>
            </a:endParaRPr>
          </a:p>
          <a:p>
            <a:pPr lvl="1">
              <a:lnSpc>
                <a:spcPct val="120000"/>
              </a:lnSpc>
              <a:buFont typeface="Wingdings" pitchFamily="2" charset="2"/>
              <a:buChar char="Ø"/>
            </a:pPr>
            <a:r>
              <a:rPr kumimoji="1" lang="en-US" altLang="zh-CN" dirty="0">
                <a:solidFill>
                  <a:schemeClr val="accent1"/>
                </a:solidFill>
                <a:latin typeface="Times New Roman" panose="02020603050405020304" pitchFamily="18" charset="0"/>
                <a:cs typeface="Times New Roman" panose="02020603050405020304" pitchFamily="18" charset="0"/>
              </a:rPr>
              <a:t>Student:</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focuses</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on</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KBQA</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task,</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and</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gets</a:t>
            </a:r>
            <a:r>
              <a:rPr kumimoji="1"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improved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with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intermediate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supervision</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signals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from</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teacher</a:t>
            </a:r>
            <a:endParaRPr kumimoji="1" lang="en-US" altLang="zh-C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71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0E82E-5B5E-DE49-A6B9-F3C5411AC1A9}"/>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Overview</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of</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Teacher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Student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Framework</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22225D6-3DD7-394A-975A-E786B077637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6169" y="2688336"/>
            <a:ext cx="8219661" cy="3938588"/>
          </a:xfrm>
          <a:prstGeom prst="rect">
            <a:avLst/>
          </a:prstGeom>
        </p:spPr>
      </p:pic>
      <p:sp>
        <p:nvSpPr>
          <p:cNvPr id="5" name="内容占位符 2">
            <a:extLst>
              <a:ext uri="{FF2B5EF4-FFF2-40B4-BE49-F238E27FC236}">
                <a16:creationId xmlns:a16="http://schemas.microsoft.com/office/drawing/2014/main" id="{C2184101-97BD-EC4E-B775-96C8C7E19010}"/>
              </a:ext>
            </a:extLst>
          </p:cNvPr>
          <p:cNvSpPr txBox="1">
            <a:spLocks/>
          </p:cNvSpPr>
          <p:nvPr/>
        </p:nvSpPr>
        <p:spPr>
          <a:xfrm>
            <a:off x="838200" y="1825625"/>
            <a:ext cx="10515600" cy="86271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New Roman" panose="02020603050405020304" pitchFamily="18" charset="0"/>
                <a:cs typeface="Times New Roman" panose="02020603050405020304" pitchFamily="18" charset="0"/>
              </a:rPr>
              <a:t>Teacher: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Learn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intermediate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supervision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signals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with</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bidirectional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reasoning</a:t>
            </a:r>
          </a:p>
          <a:p>
            <a:r>
              <a:rPr kumimoji="1" lang="en-US" altLang="zh-CN" dirty="0">
                <a:latin typeface="Times New Roman" panose="02020603050405020304" pitchFamily="18" charset="0"/>
                <a:cs typeface="Times New Roman" panose="02020603050405020304" pitchFamily="18" charset="0"/>
              </a:rPr>
              <a:t>Student: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Learn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with</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both</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answers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Intermediate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supervision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signals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77644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3965</TotalTime>
  <Words>4078</Words>
  <Application>Microsoft Macintosh PowerPoint</Application>
  <PresentationFormat>宽屏</PresentationFormat>
  <Paragraphs>314</Paragraphs>
  <Slides>32</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等线</vt:lpstr>
      <vt:lpstr>Arial</vt:lpstr>
      <vt:lpstr>Calibri</vt:lpstr>
      <vt:lpstr>Calibri Light</vt:lpstr>
      <vt:lpstr>Cambria Math</vt:lpstr>
      <vt:lpstr>Times New Roman</vt:lpstr>
      <vt:lpstr>Wingdings</vt:lpstr>
      <vt:lpstr>Office 主题​​</vt:lpstr>
      <vt:lpstr>Improving Multi-hop Knowledge Base Question Answering by Learning Intermediate Supervision Signals</vt:lpstr>
      <vt:lpstr>Outline</vt:lpstr>
      <vt:lpstr>Background: multi-hop KBQA</vt:lpstr>
      <vt:lpstr>Motivation</vt:lpstr>
      <vt:lpstr>Task Definition</vt:lpstr>
      <vt:lpstr>Related Work</vt:lpstr>
      <vt:lpstr>Outline</vt:lpstr>
      <vt:lpstr>Overview</vt:lpstr>
      <vt:lpstr>Overview of Teacher Student Framework</vt:lpstr>
      <vt:lpstr>Neural State Machine for Multi-hop KBQA</vt:lpstr>
      <vt:lpstr>Instruction Component</vt:lpstr>
      <vt:lpstr>Reasoning Component</vt:lpstr>
      <vt:lpstr>Forward and Backward Reasoning</vt:lpstr>
      <vt:lpstr>Our idea: Bidirectional Reasoning</vt:lpstr>
      <vt:lpstr>Parallel Reasoning</vt:lpstr>
      <vt:lpstr>Hybrid Reasoning</vt:lpstr>
      <vt:lpstr>Learning with Teacher-Student Framework</vt:lpstr>
      <vt:lpstr>Learning with Teacher-Student Framework</vt:lpstr>
      <vt:lpstr>Outline</vt:lpstr>
      <vt:lpstr>Datasets</vt:lpstr>
      <vt:lpstr>Experiment Setup</vt:lpstr>
      <vt:lpstr>Baselines</vt:lpstr>
      <vt:lpstr>Experimental Results</vt:lpstr>
      <vt:lpstr>Ablation Analysis</vt:lpstr>
      <vt:lpstr>One-shot Evaluation</vt:lpstr>
      <vt:lpstr>Case Study</vt:lpstr>
      <vt:lpstr>Case Study</vt:lpstr>
      <vt:lpstr>Outline</vt:lpstr>
      <vt:lpstr>Conclusions</vt:lpstr>
      <vt:lpstr>For Further Research</vt:lpstr>
      <vt:lpstr>PowerPoint 演示文稿</vt:lpstr>
      <vt:lpstr>Reference</vt:lpstr>
    </vt:vector>
  </TitlesOfParts>
  <Manager/>
  <Company>Renmin University of China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Implicit Entity Preference from User-Item Interaction Data for Knowledge Graph Completion via Adversarial Learning</dc:title>
  <dc:subject/>
  <dc:creator>何高乐</dc:creator>
  <cp:keywords>User Interactions, GAN</cp:keywords>
  <dc:description/>
  <cp:lastModifiedBy>何高乐</cp:lastModifiedBy>
  <cp:revision>1709</cp:revision>
  <dcterms:created xsi:type="dcterms:W3CDTF">2018-10-11T07:19:37Z</dcterms:created>
  <dcterms:modified xsi:type="dcterms:W3CDTF">2021-01-30T17:54:38Z</dcterms:modified>
  <cp:category>WWW PPT</cp:category>
</cp:coreProperties>
</file>