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5" r:id="rId15"/>
    <p:sldId id="287" r:id="rId16"/>
    <p:sldId id="289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3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144" y="1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2017/9/4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85" y="476672"/>
            <a:ext cx="6059482" cy="576064"/>
          </a:xfrm>
        </p:spPr>
        <p:txBody>
          <a:bodyPr>
            <a:normAutofit/>
          </a:bodyPr>
          <a:lstStyle/>
          <a:p>
            <a:r>
              <a:rPr lang="zh-CN" altLang="zh-CN" dirty="0"/>
              <a:t>创建</a:t>
            </a:r>
            <a:r>
              <a:rPr lang="en-US" altLang="zh-CN" dirty="0"/>
              <a:t>PDB</a:t>
            </a:r>
            <a:r>
              <a:rPr lang="zh-CN" altLang="zh-CN" dirty="0"/>
              <a:t>的</a:t>
            </a:r>
            <a:r>
              <a:rPr lang="en-US" altLang="zh-CN" dirty="0"/>
              <a:t>5</a:t>
            </a:r>
            <a:r>
              <a:rPr lang="zh-CN" altLang="zh-CN" dirty="0"/>
              <a:t>种可选方式</a:t>
            </a:r>
            <a:endParaRPr lang="zh-CN" altLang="zh-CN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C4BFAA8-8BFC-4A38-B5BC-BAFA766F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9916" y="5508080"/>
            <a:ext cx="8576968" cy="1268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dirty="0"/>
              <a:t>在安装</a:t>
            </a:r>
            <a:r>
              <a:rPr lang="en-US" altLang="zh-CN" sz="2000" dirty="0"/>
              <a:t>Oracle 12c</a:t>
            </a:r>
            <a:r>
              <a:rPr lang="zh-CN" altLang="zh-CN" sz="2000" dirty="0"/>
              <a:t>时可以选择以</a:t>
            </a:r>
            <a:r>
              <a:rPr lang="en-US" altLang="zh-CN" sz="2000" dirty="0"/>
              <a:t>PDB</a:t>
            </a:r>
            <a:r>
              <a:rPr lang="zh-CN" altLang="zh-CN" sz="2000" dirty="0"/>
              <a:t>模式安装，</a:t>
            </a:r>
            <a:r>
              <a:rPr lang="en-US" altLang="zh-CN" sz="2000" dirty="0"/>
              <a:t>Oracle</a:t>
            </a:r>
            <a:r>
              <a:rPr lang="zh-CN" altLang="zh-CN" sz="2000" dirty="0"/>
              <a:t>鼓励安装时使用</a:t>
            </a:r>
            <a:r>
              <a:rPr lang="en-US" altLang="zh-CN" sz="2000" dirty="0"/>
              <a:t>PDB</a:t>
            </a:r>
            <a:r>
              <a:rPr lang="zh-CN" altLang="zh-CN" sz="2000" dirty="0"/>
              <a:t>技术，它的好处是包括降低成本、数据和代码分离、便于管理和监控，以及管理职责分离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4630A5-0056-4599-855A-7E0E8B9A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58" y="1115591"/>
            <a:ext cx="7544709" cy="43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1.3.2 </a:t>
            </a:r>
            <a:r>
              <a:rPr lang="zh-CN" altLang="zh-CN" sz="2800" dirty="0"/>
              <a:t>高可用性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数据库的高可用性（</a:t>
            </a:r>
            <a:r>
              <a:rPr lang="en-US" altLang="zh-CN" dirty="0"/>
              <a:t>High Availability</a:t>
            </a:r>
            <a:r>
              <a:rPr lang="zh-CN" altLang="zh-CN" dirty="0"/>
              <a:t>）是指尽可能少的减少停机时间和减少因停机造成的数据损失，从而保证数据库服务的高度可用。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/>
              <a:t>1. Active Data Guard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Active Data Guard Far Sync</a:t>
            </a:r>
            <a:r>
              <a:rPr lang="zh-CN" altLang="zh-CN" dirty="0"/>
              <a:t>是</a:t>
            </a:r>
            <a:r>
              <a:rPr lang="en-US" altLang="zh-CN" dirty="0"/>
              <a:t>Oracle 12c</a:t>
            </a:r>
            <a:r>
              <a:rPr lang="zh-CN" altLang="zh-CN" dirty="0"/>
              <a:t>的新功能（也称为</a:t>
            </a:r>
            <a:r>
              <a:rPr lang="en-US" altLang="zh-CN" dirty="0"/>
              <a:t>Far Sync Standby</a:t>
            </a:r>
            <a:r>
              <a:rPr lang="zh-CN" altLang="zh-CN" dirty="0"/>
              <a:t>），</a:t>
            </a:r>
            <a:r>
              <a:rPr lang="en-US" altLang="zh-CN" dirty="0"/>
              <a:t>Far Sync</a:t>
            </a:r>
            <a:r>
              <a:rPr lang="zh-CN" altLang="zh-CN" dirty="0"/>
              <a:t>功能的实现是通过在距离主库</a:t>
            </a:r>
            <a:r>
              <a:rPr lang="en-US" altLang="zh-CN" dirty="0"/>
              <a:t>(Primary Database)</a:t>
            </a:r>
            <a:r>
              <a:rPr lang="zh-CN" altLang="zh-CN" dirty="0"/>
              <a:t>相对较近的地点配置</a:t>
            </a:r>
            <a:r>
              <a:rPr lang="en-US" altLang="zh-CN" dirty="0"/>
              <a:t>Far Sync</a:t>
            </a:r>
            <a:r>
              <a:rPr lang="zh-CN" altLang="zh-CN" dirty="0"/>
              <a:t>实例，主库</a:t>
            </a:r>
            <a:r>
              <a:rPr lang="en-US" altLang="zh-CN" dirty="0"/>
              <a:t>(Primary Database)</a:t>
            </a:r>
            <a:r>
              <a:rPr lang="zh-CN" altLang="zh-CN" dirty="0"/>
              <a:t>同步</a:t>
            </a:r>
            <a:r>
              <a:rPr lang="en-US" altLang="zh-CN" dirty="0"/>
              <a:t>(Synchronous)</a:t>
            </a:r>
            <a:r>
              <a:rPr lang="zh-CN" altLang="zh-CN" dirty="0"/>
              <a:t>传输</a:t>
            </a:r>
            <a:r>
              <a:rPr lang="en-US" altLang="zh-CN" dirty="0"/>
              <a:t>redo</a:t>
            </a:r>
            <a:r>
              <a:rPr lang="zh-CN" altLang="zh-CN" dirty="0"/>
              <a:t>到</a:t>
            </a:r>
            <a:r>
              <a:rPr lang="en-US" altLang="zh-CN" dirty="0"/>
              <a:t>Far Sync</a:t>
            </a:r>
            <a:r>
              <a:rPr lang="zh-CN" altLang="zh-CN" dirty="0"/>
              <a:t>实例，然后</a:t>
            </a:r>
            <a:r>
              <a:rPr lang="en-US" altLang="zh-CN" dirty="0"/>
              <a:t>Far Sync</a:t>
            </a:r>
            <a:r>
              <a:rPr lang="zh-CN" altLang="zh-CN" dirty="0"/>
              <a:t>实例再将</a:t>
            </a:r>
            <a:r>
              <a:rPr lang="en-US" altLang="zh-CN" dirty="0"/>
              <a:t>redo</a:t>
            </a:r>
            <a:r>
              <a:rPr lang="zh-CN" altLang="zh-CN" dirty="0"/>
              <a:t>异步</a:t>
            </a:r>
            <a:r>
              <a:rPr lang="en-US" altLang="zh-CN" dirty="0"/>
              <a:t>(Asynchronous)</a:t>
            </a:r>
            <a:r>
              <a:rPr lang="zh-CN" altLang="zh-CN" dirty="0"/>
              <a:t>传输到终端备库</a:t>
            </a:r>
            <a:r>
              <a:rPr lang="en-US" altLang="zh-CN" dirty="0"/>
              <a:t>(Standby Database)</a:t>
            </a:r>
            <a:r>
              <a:rPr lang="zh-CN" altLang="zh-CN" dirty="0"/>
              <a:t>。这样既可以保证零数据丢失又可以降低主库压力。</a:t>
            </a:r>
            <a:r>
              <a:rPr lang="en-US" altLang="zh-CN" dirty="0"/>
              <a:t>Far Sync</a:t>
            </a:r>
            <a:r>
              <a:rPr lang="zh-CN" altLang="zh-CN" dirty="0"/>
              <a:t>实例只有密码文件，</a:t>
            </a:r>
            <a:r>
              <a:rPr lang="en-US" altLang="zh-CN" dirty="0" err="1"/>
              <a:t>init</a:t>
            </a:r>
            <a:r>
              <a:rPr lang="zh-CN" altLang="zh-CN" dirty="0"/>
              <a:t>参数文件和控制文件，而没有数据文件。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7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85" y="476672"/>
            <a:ext cx="6059482" cy="576064"/>
          </a:xfrm>
        </p:spPr>
        <p:txBody>
          <a:bodyPr>
            <a:normAutofit/>
          </a:bodyPr>
          <a:lstStyle/>
          <a:p>
            <a:r>
              <a:rPr lang="en-US" altLang="zh-CN" dirty="0"/>
              <a:t>Active Data Guard</a:t>
            </a:r>
            <a:r>
              <a:rPr lang="zh-CN" altLang="zh-CN" dirty="0"/>
              <a:t>的工作过程</a:t>
            </a:r>
            <a:endParaRPr lang="zh-CN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023F8-AF64-442D-97A7-A58C37C2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268760"/>
            <a:ext cx="10097301" cy="324036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ED5F737-E3C7-4230-8543-51132FCF7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4725144"/>
            <a:ext cx="3810000" cy="1524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1.3.2 </a:t>
            </a:r>
            <a:r>
              <a:rPr lang="zh-CN" altLang="zh-CN" sz="2800" dirty="0"/>
              <a:t>高可用性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如果</a:t>
            </a:r>
            <a:r>
              <a:rPr lang="en-US" altLang="zh-CN" dirty="0"/>
              <a:t>Redo</a:t>
            </a:r>
            <a:r>
              <a:rPr lang="zh-CN" altLang="zh-CN" dirty="0"/>
              <a:t>传输采用</a:t>
            </a:r>
            <a:r>
              <a:rPr lang="en-US" altLang="zh-CN" dirty="0"/>
              <a:t>Maximum Availability</a:t>
            </a:r>
            <a:r>
              <a:rPr lang="zh-CN" altLang="zh-CN" dirty="0"/>
              <a:t>模式，我们可以在距离生产中心</a:t>
            </a:r>
            <a:r>
              <a:rPr lang="en-US" altLang="zh-CN" dirty="0"/>
              <a:t>(Primary Database)</a:t>
            </a:r>
            <a:r>
              <a:rPr lang="zh-CN" altLang="zh-CN" dirty="0"/>
              <a:t>相对较近的地点配置</a:t>
            </a:r>
            <a:r>
              <a:rPr lang="en-US" altLang="zh-CN" dirty="0"/>
              <a:t>Far Sync</a:t>
            </a:r>
            <a:r>
              <a:rPr lang="zh-CN" altLang="zh-CN" dirty="0"/>
              <a:t>实例，主库</a:t>
            </a:r>
            <a:r>
              <a:rPr lang="en-US" altLang="zh-CN" dirty="0"/>
              <a:t>(Primary Database)</a:t>
            </a:r>
            <a:r>
              <a:rPr lang="zh-CN" altLang="zh-CN" dirty="0"/>
              <a:t>同步</a:t>
            </a:r>
            <a:r>
              <a:rPr lang="en-US" altLang="zh-CN" dirty="0"/>
              <a:t>(Synchronous)</a:t>
            </a:r>
            <a:r>
              <a:rPr lang="zh-CN" altLang="zh-CN" dirty="0"/>
              <a:t>传输</a:t>
            </a:r>
            <a:r>
              <a:rPr lang="en-US" altLang="zh-CN" dirty="0"/>
              <a:t>redo</a:t>
            </a:r>
            <a:r>
              <a:rPr lang="zh-CN" altLang="zh-CN" dirty="0"/>
              <a:t>到</a:t>
            </a:r>
            <a:r>
              <a:rPr lang="en-US" altLang="zh-CN" dirty="0"/>
              <a:t>Far Sync</a:t>
            </a:r>
            <a:r>
              <a:rPr lang="zh-CN" altLang="zh-CN" dirty="0"/>
              <a:t>实例，保证零数据丢失（</a:t>
            </a:r>
            <a:r>
              <a:rPr lang="en-US" altLang="zh-CN" dirty="0"/>
              <a:t>Zero Data Loss</a:t>
            </a:r>
            <a:r>
              <a:rPr lang="zh-CN" altLang="zh-CN" dirty="0"/>
              <a:t>），同时主库和</a:t>
            </a:r>
            <a:r>
              <a:rPr lang="en-US" altLang="zh-CN" dirty="0"/>
              <a:t>Far Sync</a:t>
            </a:r>
            <a:r>
              <a:rPr lang="zh-CN" altLang="zh-CN" dirty="0"/>
              <a:t>距离较近，网络延时很小，因此对主库性能影响很小。然后</a:t>
            </a:r>
            <a:r>
              <a:rPr lang="en-US" altLang="zh-CN" dirty="0"/>
              <a:t>Far Sync</a:t>
            </a:r>
            <a:r>
              <a:rPr lang="zh-CN" altLang="zh-CN" dirty="0"/>
              <a:t>实例再将</a:t>
            </a:r>
            <a:r>
              <a:rPr lang="en-US" altLang="zh-CN" dirty="0"/>
              <a:t>redo</a:t>
            </a:r>
            <a:r>
              <a:rPr lang="zh-CN" altLang="zh-CN" dirty="0"/>
              <a:t>异步</a:t>
            </a:r>
            <a:r>
              <a:rPr lang="en-US" altLang="zh-CN" dirty="0"/>
              <a:t>(Asynchronous)</a:t>
            </a:r>
            <a:r>
              <a:rPr lang="zh-CN" altLang="zh-CN" dirty="0"/>
              <a:t>发送到终端备库</a:t>
            </a:r>
            <a:r>
              <a:rPr lang="en-US" altLang="zh-CN" dirty="0"/>
              <a:t>(Standby Database)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如果</a:t>
            </a:r>
            <a:r>
              <a:rPr lang="en-US" altLang="zh-CN" dirty="0"/>
              <a:t>Redo </a:t>
            </a:r>
            <a:r>
              <a:rPr lang="zh-CN" altLang="zh-CN" dirty="0"/>
              <a:t>传输采用</a:t>
            </a:r>
            <a:r>
              <a:rPr lang="en-US" altLang="zh-CN" dirty="0"/>
              <a:t>Maximum Performance</a:t>
            </a:r>
            <a:r>
              <a:rPr lang="zh-CN" altLang="zh-CN" dirty="0"/>
              <a:t>模式，我们可以在距离生产中心</a:t>
            </a:r>
            <a:r>
              <a:rPr lang="en-US" altLang="zh-CN" dirty="0"/>
              <a:t>(Primary Database)</a:t>
            </a:r>
            <a:r>
              <a:rPr lang="zh-CN" altLang="zh-CN" dirty="0"/>
              <a:t>相对较近的地点配置</a:t>
            </a:r>
            <a:r>
              <a:rPr lang="en-US" altLang="zh-CN" dirty="0"/>
              <a:t>Far Sync</a:t>
            </a:r>
            <a:r>
              <a:rPr lang="zh-CN" altLang="zh-CN" dirty="0"/>
              <a:t>实例，主库</a:t>
            </a:r>
            <a:r>
              <a:rPr lang="en-US" altLang="zh-CN" dirty="0"/>
              <a:t>(Primary Database) </a:t>
            </a:r>
            <a:r>
              <a:rPr lang="zh-CN" altLang="zh-CN" dirty="0"/>
              <a:t>异步传输</a:t>
            </a:r>
            <a:r>
              <a:rPr lang="en-US" altLang="zh-CN" dirty="0"/>
              <a:t>redo</a:t>
            </a:r>
            <a:r>
              <a:rPr lang="zh-CN" altLang="zh-CN" dirty="0"/>
              <a:t>到</a:t>
            </a:r>
            <a:r>
              <a:rPr lang="en-US" altLang="zh-CN" dirty="0"/>
              <a:t>Far Sync</a:t>
            </a:r>
            <a:r>
              <a:rPr lang="zh-CN" altLang="zh-CN" dirty="0"/>
              <a:t>实例，然后</a:t>
            </a:r>
            <a:r>
              <a:rPr lang="en-US" altLang="zh-CN" dirty="0"/>
              <a:t>Far Sync</a:t>
            </a:r>
            <a:r>
              <a:rPr lang="zh-CN" altLang="zh-CN" dirty="0"/>
              <a:t>实例再负责传输</a:t>
            </a:r>
            <a:r>
              <a:rPr lang="en-US" altLang="zh-CN" dirty="0"/>
              <a:t>redo</a:t>
            </a:r>
            <a:r>
              <a:rPr lang="zh-CN" altLang="zh-CN" dirty="0"/>
              <a:t>到其他多个终端备库</a:t>
            </a:r>
            <a:r>
              <a:rPr lang="en-US" altLang="zh-CN" dirty="0"/>
              <a:t>(Standby Database)</a:t>
            </a:r>
            <a:r>
              <a:rPr lang="zh-CN" altLang="zh-CN" dirty="0"/>
              <a:t>。这样可以减少主库向多个终端备库</a:t>
            </a:r>
            <a:r>
              <a:rPr lang="en-US" altLang="zh-CN" dirty="0"/>
              <a:t>(Standby Database)</a:t>
            </a:r>
            <a:r>
              <a:rPr lang="zh-CN" altLang="zh-CN" dirty="0"/>
              <a:t>传输</a:t>
            </a:r>
            <a:r>
              <a:rPr lang="en-US" altLang="zh-CN" dirty="0"/>
              <a:t>redo</a:t>
            </a:r>
            <a:r>
              <a:rPr lang="zh-CN" altLang="zh-CN" dirty="0"/>
              <a:t>的压力（</a:t>
            </a:r>
            <a:r>
              <a:rPr lang="en-US" altLang="zh-CN" dirty="0"/>
              <a:t>Offload</a:t>
            </a:r>
            <a:r>
              <a:rPr lang="zh-CN" altLang="zh-CN" dirty="0"/>
              <a:t>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00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1.3.2 </a:t>
            </a:r>
            <a:r>
              <a:rPr lang="zh-CN" altLang="zh-CN" sz="2800" dirty="0"/>
              <a:t>高可用性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US" altLang="zh-CN" dirty="0"/>
              <a:t>2. Transaction Guard</a:t>
            </a:r>
            <a:endParaRPr lang="zh-CN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Oracle </a:t>
            </a:r>
            <a:r>
              <a:rPr lang="en-US" altLang="zh-CN" dirty="0" err="1"/>
              <a:t>GoldenGate</a:t>
            </a:r>
            <a:r>
              <a:rPr lang="zh-CN" altLang="zh-CN" dirty="0"/>
              <a:t>（</a:t>
            </a:r>
            <a:r>
              <a:rPr lang="en-US" altLang="zh-CN" dirty="0"/>
              <a:t>OGG</a:t>
            </a:r>
            <a:r>
              <a:rPr lang="zh-CN" altLang="zh-CN" dirty="0"/>
              <a:t>）可以帮助企业在传统数据库和云平台、大数据平台之间进行实时复制。新的</a:t>
            </a:r>
            <a:r>
              <a:rPr lang="en-US" altLang="zh-CN" dirty="0"/>
              <a:t>OGG 12c</a:t>
            </a:r>
            <a:r>
              <a:rPr lang="zh-CN" altLang="zh-CN" dirty="0"/>
              <a:t>支持更多的异构数据库和大数据平台，进一步提升可管理性和对混合云的支持。一个新的</a:t>
            </a:r>
            <a:r>
              <a:rPr lang="en-US" altLang="zh-CN" dirty="0"/>
              <a:t>Streams</a:t>
            </a:r>
            <a:r>
              <a:rPr lang="zh-CN" altLang="zh-CN" dirty="0"/>
              <a:t>迁移工具</a:t>
            </a:r>
            <a:r>
              <a:rPr lang="en-US" altLang="zh-CN" dirty="0"/>
              <a:t>Streams2OGG</a:t>
            </a:r>
            <a:r>
              <a:rPr lang="zh-CN" altLang="zh-CN" dirty="0"/>
              <a:t>，帮助</a:t>
            </a:r>
            <a:r>
              <a:rPr lang="en-US" altLang="zh-CN" dirty="0"/>
              <a:t>Streams</a:t>
            </a:r>
            <a:r>
              <a:rPr lang="zh-CN" altLang="zh-CN" dirty="0"/>
              <a:t>用户迁移到</a:t>
            </a:r>
            <a:r>
              <a:rPr lang="en-US" altLang="zh-CN" dirty="0"/>
              <a:t>OGG</a:t>
            </a:r>
            <a:r>
              <a:rPr lang="zh-CN" altLang="zh-CN" dirty="0"/>
              <a:t>平台，利用</a:t>
            </a:r>
            <a:r>
              <a:rPr lang="en-US" altLang="zh-CN" dirty="0"/>
              <a:t>OGG</a:t>
            </a:r>
            <a:r>
              <a:rPr lang="zh-CN" altLang="zh-CN" dirty="0"/>
              <a:t>当前的集成捕获和冲突管理等新功能；支持</a:t>
            </a:r>
            <a:r>
              <a:rPr lang="en-US" altLang="zh-CN" dirty="0"/>
              <a:t>MS SQL Server 2012/2014</a:t>
            </a:r>
            <a:r>
              <a:rPr lang="zh-CN" altLang="zh-CN" dirty="0"/>
              <a:t>及</a:t>
            </a:r>
            <a:r>
              <a:rPr lang="en-US" altLang="zh-CN" dirty="0" err="1"/>
              <a:t>mysql</a:t>
            </a:r>
            <a:r>
              <a:rPr lang="zh-CN" altLang="zh-CN" dirty="0"/>
              <a:t>社区版；支持</a:t>
            </a:r>
            <a:r>
              <a:rPr lang="en-US" altLang="zh-CN" dirty="0"/>
              <a:t>MS SQL Server 2012/2014</a:t>
            </a:r>
            <a:r>
              <a:rPr lang="zh-CN" altLang="zh-CN" dirty="0"/>
              <a:t>及</a:t>
            </a:r>
            <a:r>
              <a:rPr lang="en-US" altLang="zh-CN" dirty="0" err="1"/>
              <a:t>mysql</a:t>
            </a:r>
            <a:r>
              <a:rPr lang="zh-CN" altLang="zh-CN" dirty="0"/>
              <a:t>社区版；支持</a:t>
            </a:r>
            <a:r>
              <a:rPr lang="en-US" altLang="zh-CN" dirty="0"/>
              <a:t>Socks5</a:t>
            </a:r>
            <a:r>
              <a:rPr lang="zh-CN" altLang="zh-CN" dirty="0"/>
              <a:t>通信协议，用户现在可以使用</a:t>
            </a:r>
            <a:r>
              <a:rPr lang="en-US" altLang="zh-CN" dirty="0"/>
              <a:t>Socks</a:t>
            </a:r>
            <a:r>
              <a:rPr lang="zh-CN" altLang="zh-CN" dirty="0"/>
              <a:t>兼容的协议进行数据传输，比如在没有</a:t>
            </a:r>
            <a:r>
              <a:rPr lang="en-US" altLang="zh-CN" dirty="0"/>
              <a:t>VPN</a:t>
            </a:r>
            <a:r>
              <a:rPr lang="zh-CN" altLang="zh-CN" dirty="0"/>
              <a:t>网络的内网和云平台之间进行数据传输；支持大数据：</a:t>
            </a:r>
            <a:r>
              <a:rPr lang="en-US" altLang="zh-CN" dirty="0"/>
              <a:t>OGG For Java Adapter</a:t>
            </a:r>
            <a:r>
              <a:rPr lang="zh-CN" altLang="zh-CN" dirty="0"/>
              <a:t>可与</a:t>
            </a:r>
            <a:r>
              <a:rPr lang="en-US" altLang="zh-CN" dirty="0"/>
              <a:t>Oracle NoSQL, Hadoop, HDFS, HBase, Storm, Flume, Apache Kafka</a:t>
            </a:r>
            <a:r>
              <a:rPr lang="zh-CN" altLang="zh-CN" dirty="0"/>
              <a:t>等平台进行实时的数据集成，实现大数据平台的实时加载和分析；</a:t>
            </a:r>
          </a:p>
        </p:txBody>
      </p:sp>
    </p:spTree>
    <p:extLst>
      <p:ext uri="{BB962C8B-B14F-4D97-AF65-F5344CB8AC3E}">
        <p14:creationId xmlns:p14="http://schemas.microsoft.com/office/powerpoint/2010/main" val="12638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1.3.2 </a:t>
            </a:r>
            <a:r>
              <a:rPr lang="zh-CN" altLang="zh-CN" sz="2800" dirty="0"/>
              <a:t>高可用性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altLang="zh-CN" dirty="0"/>
              <a:t>3. Flex ASM</a:t>
            </a:r>
            <a:r>
              <a:rPr lang="zh-CN" altLang="zh-CN" dirty="0"/>
              <a:t>和</a:t>
            </a:r>
            <a:r>
              <a:rPr lang="en-US" altLang="zh-CN" dirty="0"/>
              <a:t>Flex Cluster</a:t>
            </a:r>
            <a:endParaRPr lang="zh-CN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Oracle Real Application Cluster (RAC) </a:t>
            </a:r>
            <a:r>
              <a:rPr lang="zh-CN" altLang="zh-CN" dirty="0"/>
              <a:t>是</a:t>
            </a:r>
            <a:r>
              <a:rPr lang="en-US" altLang="zh-CN" dirty="0"/>
              <a:t> Oracle </a:t>
            </a:r>
            <a:r>
              <a:rPr lang="zh-CN" altLang="zh-CN" dirty="0"/>
              <a:t>解决方案中的一个著名产品， </a:t>
            </a:r>
            <a:r>
              <a:rPr lang="en-US" altLang="zh-CN" dirty="0"/>
              <a:t>Oracle RAC </a:t>
            </a:r>
            <a:r>
              <a:rPr lang="zh-CN" altLang="zh-CN" dirty="0"/>
              <a:t>允许在所有集群节点之间共享负载，采用</a:t>
            </a:r>
            <a:r>
              <a:rPr lang="en-US" altLang="zh-CN" dirty="0"/>
              <a:t> N-1</a:t>
            </a:r>
            <a:r>
              <a:rPr lang="zh-CN" altLang="zh-CN" dirty="0"/>
              <a:t>容错配置来应对节点故障，其中</a:t>
            </a:r>
            <a:r>
              <a:rPr lang="en-US" altLang="zh-CN" dirty="0"/>
              <a:t> N </a:t>
            </a:r>
            <a:r>
              <a:rPr lang="zh-CN" altLang="zh-CN" dirty="0"/>
              <a:t>是节点总数。</a:t>
            </a:r>
            <a:r>
              <a:rPr lang="en-US" altLang="zh-CN" dirty="0"/>
              <a:t>Oracle 12c</a:t>
            </a:r>
            <a:r>
              <a:rPr lang="zh-CN" altLang="zh-CN" dirty="0"/>
              <a:t>包含</a:t>
            </a:r>
            <a:r>
              <a:rPr lang="en-US" altLang="zh-CN" dirty="0"/>
              <a:t>“Flex ASM”</a:t>
            </a:r>
            <a:r>
              <a:rPr lang="zh-CN" altLang="zh-CN" dirty="0"/>
              <a:t>和</a:t>
            </a:r>
            <a:r>
              <a:rPr lang="en-US" altLang="zh-CN" dirty="0"/>
              <a:t>“Flex Cluster”</a:t>
            </a:r>
            <a:r>
              <a:rPr lang="zh-CN" altLang="zh-CN" dirty="0"/>
              <a:t>两个属性，支持面向云计算的环境的各种苛刻需求。</a:t>
            </a:r>
            <a:r>
              <a:rPr lang="en-US" altLang="zh-CN" dirty="0"/>
              <a:t>Oracle RAC 12c </a:t>
            </a:r>
            <a:r>
              <a:rPr lang="zh-CN" altLang="zh-CN" dirty="0"/>
              <a:t>引入了两个新概念：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中心节点：中心节点通过专用网络相互连接，并且可以直接访问共享存储。这些节点可以直接访问</a:t>
            </a:r>
            <a:r>
              <a:rPr lang="en-US" altLang="zh-CN" dirty="0"/>
              <a:t>Oracle</a:t>
            </a:r>
            <a:r>
              <a:rPr lang="zh-CN" altLang="zh-CN" dirty="0"/>
              <a:t>集群注册表</a:t>
            </a:r>
            <a:r>
              <a:rPr lang="en-US" altLang="zh-CN" dirty="0"/>
              <a:t> (OCR) </a:t>
            </a:r>
            <a:r>
              <a:rPr lang="zh-CN" altLang="zh-CN" dirty="0"/>
              <a:t>和表决磁盘</a:t>
            </a:r>
            <a:r>
              <a:rPr lang="en-US" altLang="zh-CN" dirty="0"/>
              <a:t> (VD)</a:t>
            </a:r>
            <a:r>
              <a:rPr lang="zh-CN" altLang="zh-CN" dirty="0"/>
              <a:t>。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叶节点：叶节点是轻型节点，彼此不互连，也不能像中心节点一样访问共享存储。每个叶节点与所连接的中心节点通信，并通过所连接的中心节点连接到集群。</a:t>
            </a:r>
          </a:p>
        </p:txBody>
      </p:sp>
    </p:spTree>
    <p:extLst>
      <p:ext uri="{BB962C8B-B14F-4D97-AF65-F5344CB8AC3E}">
        <p14:creationId xmlns:p14="http://schemas.microsoft.com/office/powerpoint/2010/main" val="29935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85" y="476672"/>
            <a:ext cx="6059482" cy="576064"/>
          </a:xfrm>
        </p:spPr>
        <p:txBody>
          <a:bodyPr>
            <a:normAutofit/>
          </a:bodyPr>
          <a:lstStyle/>
          <a:p>
            <a:r>
              <a:rPr lang="zh-CN" altLang="zh-CN" dirty="0"/>
              <a:t>一个典型的</a:t>
            </a:r>
            <a:r>
              <a:rPr lang="en-US" altLang="zh-CN" dirty="0"/>
              <a:t> Oracle Flex </a:t>
            </a:r>
            <a:r>
              <a:rPr lang="zh-CN" altLang="zh-CN" dirty="0"/>
              <a:t>集群</a:t>
            </a:r>
            <a:endParaRPr lang="zh-CN" altLang="zh-CN" sz="28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ED5F737-E3C7-4230-8543-51132FCF7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3932" y="5013176"/>
            <a:ext cx="9361040" cy="152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</a:t>
            </a:r>
            <a:r>
              <a:rPr lang="zh-CN" altLang="zh-CN" dirty="0"/>
              <a:t>图描绘了一个典型的</a:t>
            </a:r>
            <a:r>
              <a:rPr lang="en-US" altLang="zh-CN" dirty="0"/>
              <a:t>Oracle Flex</a:t>
            </a:r>
            <a:r>
              <a:rPr lang="zh-CN" altLang="zh-CN" dirty="0"/>
              <a:t>集群，包含</a:t>
            </a:r>
            <a:r>
              <a:rPr lang="en-US" altLang="zh-CN" dirty="0"/>
              <a:t>4</a:t>
            </a:r>
            <a:r>
              <a:rPr lang="zh-CN" altLang="zh-CN" dirty="0"/>
              <a:t>个叶节点和两个中心节点。其中只有中心节点可以直接访问</a:t>
            </a:r>
            <a:r>
              <a:rPr lang="en-US" altLang="zh-CN" dirty="0"/>
              <a:t>Oracle</a:t>
            </a:r>
            <a:r>
              <a:rPr lang="zh-CN" altLang="zh-CN" dirty="0"/>
              <a:t>集群注册表</a:t>
            </a:r>
            <a:r>
              <a:rPr lang="en-US" altLang="zh-CN" dirty="0"/>
              <a:t>(OCR)</a:t>
            </a:r>
            <a:r>
              <a:rPr lang="zh-CN" altLang="zh-CN" dirty="0"/>
              <a:t>和表决磁盘</a:t>
            </a:r>
            <a:r>
              <a:rPr lang="en-US" altLang="zh-CN" dirty="0"/>
              <a:t>(VD)</a:t>
            </a:r>
            <a:r>
              <a:rPr lang="zh-CN" altLang="zh-CN" dirty="0"/>
              <a:t>。但是应用可以通过叶节点访问数据库，而不必在叶节点上运行</a:t>
            </a:r>
            <a:r>
              <a:rPr lang="en-US" altLang="zh-CN" dirty="0"/>
              <a:t> ASM </a:t>
            </a:r>
            <a:r>
              <a:rPr lang="zh-CN" altLang="zh-CN" dirty="0"/>
              <a:t>实例。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5C0F9A-D8A9-4645-B466-F70B4056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10" y="1181476"/>
            <a:ext cx="8982130" cy="35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1.3.2 </a:t>
            </a:r>
            <a:r>
              <a:rPr lang="zh-CN" altLang="zh-CN" sz="2800" dirty="0"/>
              <a:t>高可用性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4. RMAN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RMAN</a:t>
            </a:r>
            <a:r>
              <a:rPr lang="zh-CN" altLang="zh-CN" dirty="0"/>
              <a:t>是</a:t>
            </a:r>
            <a:r>
              <a:rPr lang="en-US" altLang="zh-CN" dirty="0"/>
              <a:t>Oracle</a:t>
            </a:r>
            <a:r>
              <a:rPr lang="zh-CN" altLang="zh-CN" dirty="0"/>
              <a:t>的备份和恢复工具，在</a:t>
            </a:r>
            <a:r>
              <a:rPr lang="en-US" altLang="zh-CN" dirty="0"/>
              <a:t>Oracle 12c</a:t>
            </a:r>
            <a:r>
              <a:rPr lang="zh-CN" altLang="zh-CN" dirty="0"/>
              <a:t>中，这个工具已经有了大量的增强，其中包括：</a:t>
            </a:r>
          </a:p>
          <a:p>
            <a:pPr lvl="0"/>
            <a:r>
              <a:rPr lang="zh-CN" altLang="zh-CN" dirty="0"/>
              <a:t>对本地数据库进行压缩备份，再进行异地恢复，可以让活动并行完成。</a:t>
            </a:r>
          </a:p>
          <a:p>
            <a:pPr lvl="0"/>
            <a:r>
              <a:rPr lang="zh-CN" altLang="zh-CN" dirty="0"/>
              <a:t>可以在</a:t>
            </a:r>
            <a:r>
              <a:rPr lang="en-US" altLang="zh-CN" dirty="0"/>
              <a:t>RMAN</a:t>
            </a:r>
            <a:r>
              <a:rPr lang="zh-CN" altLang="zh-CN" dirty="0"/>
              <a:t>提示符下运行</a:t>
            </a:r>
            <a:r>
              <a:rPr lang="en-US" altLang="zh-CN" dirty="0"/>
              <a:t>SELECT</a:t>
            </a:r>
            <a:r>
              <a:rPr lang="zh-CN" altLang="zh-CN" dirty="0"/>
              <a:t>语句。</a:t>
            </a:r>
          </a:p>
          <a:p>
            <a:pPr lvl="0"/>
            <a:r>
              <a:rPr lang="zh-CN" altLang="zh-CN" dirty="0"/>
              <a:t>不带</a:t>
            </a:r>
            <a:r>
              <a:rPr lang="en-US" altLang="zh-CN" dirty="0"/>
              <a:t>SQL</a:t>
            </a:r>
            <a:r>
              <a:rPr lang="zh-CN" altLang="zh-CN" dirty="0"/>
              <a:t>前缀运行大多数</a:t>
            </a:r>
            <a:r>
              <a:rPr lang="en-US" altLang="zh-CN" dirty="0"/>
              <a:t>SQL</a:t>
            </a:r>
            <a:r>
              <a:rPr lang="zh-CN" altLang="zh-CN" dirty="0"/>
              <a:t>命令。</a:t>
            </a:r>
          </a:p>
          <a:p>
            <a:pPr lvl="0"/>
            <a:r>
              <a:rPr lang="zh-CN" altLang="zh-CN" dirty="0"/>
              <a:t>可以用命令</a:t>
            </a:r>
            <a:r>
              <a:rPr lang="en-US" altLang="zh-CN" dirty="0"/>
              <a:t>DESCRIBE</a:t>
            </a:r>
            <a:r>
              <a:rPr lang="zh-CN" altLang="zh-CN" dirty="0"/>
              <a:t>查询表结构。</a:t>
            </a:r>
          </a:p>
          <a:p>
            <a:r>
              <a:rPr lang="zh-CN" altLang="zh-CN" dirty="0"/>
              <a:t>可以方便的仅恢复一个表或一组表。</a:t>
            </a:r>
          </a:p>
        </p:txBody>
      </p:sp>
    </p:spTree>
    <p:extLst>
      <p:ext uri="{BB962C8B-B14F-4D97-AF65-F5344CB8AC3E}">
        <p14:creationId xmlns:p14="http://schemas.microsoft.com/office/powerpoint/2010/main" val="19804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1.3.3 XML DB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XML DB</a:t>
            </a:r>
            <a:r>
              <a:rPr lang="zh-CN" altLang="zh-CN" dirty="0"/>
              <a:t>从</a:t>
            </a:r>
            <a:r>
              <a:rPr lang="en-US" altLang="zh-CN" dirty="0"/>
              <a:t>Oracle 11g</a:t>
            </a:r>
            <a:r>
              <a:rPr lang="zh-CN" altLang="zh-CN" dirty="0"/>
              <a:t>开始就已经嵌入到</a:t>
            </a:r>
            <a:r>
              <a:rPr lang="en-US" altLang="zh-CN" dirty="0"/>
              <a:t>Oracle</a:t>
            </a:r>
            <a:r>
              <a:rPr lang="zh-CN" altLang="zh-CN" dirty="0"/>
              <a:t>产品中了，从而使</a:t>
            </a:r>
            <a:r>
              <a:rPr lang="en-US" altLang="zh-CN" dirty="0"/>
              <a:t>Oracle</a:t>
            </a:r>
            <a:r>
              <a:rPr lang="zh-CN" altLang="zh-CN" dirty="0"/>
              <a:t>可以直接访问</a:t>
            </a:r>
            <a:r>
              <a:rPr lang="en-US" altLang="zh-CN" dirty="0"/>
              <a:t>XML</a:t>
            </a:r>
            <a:r>
              <a:rPr lang="zh-CN" altLang="zh-CN" dirty="0"/>
              <a:t>数据，</a:t>
            </a:r>
            <a:r>
              <a:rPr lang="en-US" altLang="zh-CN" dirty="0"/>
              <a:t>Oracle 12c</a:t>
            </a:r>
            <a:r>
              <a:rPr lang="zh-CN" altLang="zh-CN" dirty="0"/>
              <a:t>又在此基础上增强了</a:t>
            </a:r>
            <a:r>
              <a:rPr lang="en-US" altLang="zh-CN" dirty="0"/>
              <a:t>XML</a:t>
            </a:r>
            <a:r>
              <a:rPr lang="zh-CN" altLang="zh-CN" dirty="0"/>
              <a:t>引擎的访问能力：</a:t>
            </a:r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执行</a:t>
            </a:r>
            <a:r>
              <a:rPr lang="en-US" altLang="zh-CN" dirty="0" err="1"/>
              <a:t>Xquery</a:t>
            </a:r>
            <a:r>
              <a:rPr lang="zh-CN" altLang="zh-CN" dirty="0"/>
              <a:t>操作时，改善少量访问路径的效率。</a:t>
            </a:r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改为二进制</a:t>
            </a:r>
            <a:r>
              <a:rPr lang="en-US" altLang="zh-CN" dirty="0"/>
              <a:t>XML</a:t>
            </a:r>
            <a:r>
              <a:rPr lang="zh-CN" altLang="zh-CN" dirty="0"/>
              <a:t>格式和索引以优化</a:t>
            </a:r>
            <a:r>
              <a:rPr lang="en-US" altLang="zh-CN" dirty="0" err="1"/>
              <a:t>Xpath</a:t>
            </a:r>
            <a:r>
              <a:rPr lang="zh-CN" altLang="zh-CN" dirty="0"/>
              <a:t>和</a:t>
            </a:r>
            <a:r>
              <a:rPr lang="en-US" altLang="zh-CN" dirty="0" err="1"/>
              <a:t>Xquery</a:t>
            </a:r>
            <a:r>
              <a:rPr lang="zh-CN" altLang="zh-CN" dirty="0"/>
              <a:t>操作的执行。</a:t>
            </a:r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更多的</a:t>
            </a:r>
            <a:r>
              <a:rPr lang="en-US" altLang="zh-CN" dirty="0"/>
              <a:t>W3C</a:t>
            </a:r>
            <a:r>
              <a:rPr lang="zh-CN" altLang="zh-CN" dirty="0"/>
              <a:t>的查询语言功能，可以执行片断级和节点级更新。</a:t>
            </a:r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对普通物理分区方法的完全支持，例如管理员已经熟悉的对非</a:t>
            </a:r>
            <a:r>
              <a:rPr lang="en-US" altLang="zh-CN" dirty="0"/>
              <a:t>XML DB</a:t>
            </a:r>
            <a:r>
              <a:rPr lang="zh-CN" altLang="zh-CN" dirty="0"/>
              <a:t>数据的散列区和子分区。</a:t>
            </a:r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支持域索引使用散列和间隔分区。</a:t>
            </a:r>
          </a:p>
          <a:p>
            <a:pPr marL="452438" indent="-457200">
              <a:buFont typeface="+mj-lt"/>
              <a:buAutoNum type="arabicPeriod"/>
            </a:pPr>
            <a:r>
              <a:rPr lang="zh-CN" altLang="zh-CN" dirty="0"/>
              <a:t>集成对调试和查看</a:t>
            </a:r>
            <a:r>
              <a:rPr lang="en-US" altLang="zh-CN" dirty="0" err="1"/>
              <a:t>Xquery</a:t>
            </a:r>
            <a:r>
              <a:rPr lang="zh-CN" altLang="zh-CN" dirty="0"/>
              <a:t>执行计划的支持，优化数据访问和吞吐量的处理。</a:t>
            </a:r>
          </a:p>
        </p:txBody>
      </p:sp>
    </p:spTree>
    <p:extLst>
      <p:ext uri="{BB962C8B-B14F-4D97-AF65-F5344CB8AC3E}">
        <p14:creationId xmlns:p14="http://schemas.microsoft.com/office/powerpoint/2010/main" val="19237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1.3.4 In-Memory</a:t>
            </a:r>
            <a:r>
              <a:rPr lang="zh-CN" altLang="en-US" sz="2800" dirty="0"/>
              <a:t>数据库内存选件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08274"/>
            <a:ext cx="10417223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In-Memory </a:t>
            </a:r>
            <a:r>
              <a:rPr lang="zh-CN" altLang="en-US" dirty="0"/>
              <a:t>特性使表的列存储在内存中，实现</a:t>
            </a:r>
            <a:r>
              <a:rPr lang="en-US" altLang="zh-CN" dirty="0"/>
              <a:t>4</a:t>
            </a:r>
            <a:r>
              <a:rPr lang="zh-CN" altLang="en-US" dirty="0"/>
              <a:t>个主要目标：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显著增快</a:t>
            </a:r>
            <a:r>
              <a:rPr lang="en-US" altLang="zh-CN" dirty="0"/>
              <a:t>SQL</a:t>
            </a:r>
            <a:r>
              <a:rPr lang="zh-CN" altLang="en-US" dirty="0"/>
              <a:t>的全表扫描处理速度，全表扫描将增快</a:t>
            </a:r>
            <a:r>
              <a:rPr lang="en-US" altLang="zh-CN" dirty="0"/>
              <a:t>10~100</a:t>
            </a:r>
            <a:r>
              <a:rPr lang="zh-CN" altLang="en-US" dirty="0"/>
              <a:t>倍。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显著增快复杂</a:t>
            </a:r>
            <a:r>
              <a:rPr lang="en-US" altLang="zh-CN" dirty="0"/>
              <a:t>SQL</a:t>
            </a:r>
            <a:r>
              <a:rPr lang="zh-CN" altLang="en-US" dirty="0"/>
              <a:t>的处理，在绝大多数场景中连接处理将变快</a:t>
            </a:r>
            <a:r>
              <a:rPr lang="en-US" altLang="zh-CN" dirty="0"/>
              <a:t>10</a:t>
            </a:r>
            <a:r>
              <a:rPr lang="zh-CN" altLang="en-US" dirty="0"/>
              <a:t>倍或者更多。聚集、排序和分组也将随之变快。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显著增快事务处理，单行</a:t>
            </a:r>
            <a:r>
              <a:rPr lang="en-US" altLang="zh-CN" dirty="0"/>
              <a:t>DML</a:t>
            </a:r>
            <a:r>
              <a:rPr lang="zh-CN" altLang="en-US" dirty="0"/>
              <a:t>和批量</a:t>
            </a:r>
            <a:r>
              <a:rPr lang="en-US" altLang="zh-CN" dirty="0"/>
              <a:t>DML</a:t>
            </a:r>
            <a:r>
              <a:rPr lang="zh-CN" altLang="en-US" dirty="0"/>
              <a:t>都将运行地更快，主要来源于降低</a:t>
            </a:r>
            <a:r>
              <a:rPr lang="en-US" altLang="zh-CN" dirty="0"/>
              <a:t>10</a:t>
            </a:r>
            <a:r>
              <a:rPr lang="zh-CN" altLang="en-US" dirty="0"/>
              <a:t>倍的索引维护。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/>
              <a:t>100%</a:t>
            </a:r>
            <a:r>
              <a:rPr lang="zh-CN" altLang="en-US" dirty="0"/>
              <a:t>的应用程序透明。所有的其他</a:t>
            </a:r>
            <a:r>
              <a:rPr lang="en-US" altLang="zh-CN" dirty="0"/>
              <a:t>Oracle</a:t>
            </a:r>
            <a:r>
              <a:rPr lang="zh-CN" altLang="en-US" dirty="0"/>
              <a:t>特性均可以与</a:t>
            </a:r>
            <a:r>
              <a:rPr lang="en-US" altLang="zh-CN" dirty="0"/>
              <a:t>In-Memory Option</a:t>
            </a:r>
            <a:r>
              <a:rPr lang="zh-CN" altLang="en-US" dirty="0"/>
              <a:t>一起工作，包括</a:t>
            </a:r>
            <a:r>
              <a:rPr lang="en-US" altLang="zh-CN" dirty="0" err="1"/>
              <a:t>Partitioning,Indexes,Text</a:t>
            </a:r>
            <a:r>
              <a:rPr lang="en-US" altLang="zh-CN" dirty="0"/>
              <a:t> Indexes</a:t>
            </a:r>
            <a:r>
              <a:rPr lang="zh-CN" altLang="en-US" dirty="0"/>
              <a:t>，没有明确的数据类型或者存储类型限制。</a:t>
            </a:r>
          </a:p>
        </p:txBody>
      </p:sp>
    </p:spTree>
    <p:extLst>
      <p:ext uri="{BB962C8B-B14F-4D97-AF65-F5344CB8AC3E}">
        <p14:creationId xmlns:p14="http://schemas.microsoft.com/office/powerpoint/2010/main" val="17173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/>
              <a:t>1</a:t>
            </a:r>
            <a:r>
              <a:rPr lang="zh-CN" altLang="en-US"/>
              <a:t>章 </a:t>
            </a:r>
            <a:r>
              <a:rPr lang="en-US" altLang="zh-CN" dirty="0"/>
              <a:t>Oracle 12c</a:t>
            </a:r>
            <a:r>
              <a:rPr lang="zh-CN" altLang="zh-CN" dirty="0"/>
              <a:t>简介</a:t>
            </a:r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88295439"/>
              </p:ext>
            </p:extLst>
          </p:nvPr>
        </p:nvGraphicFramePr>
        <p:xfrm>
          <a:off x="1293813" y="1916112"/>
          <a:ext cx="10201276" cy="33130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了解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的发展和特点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了解</a:t>
                      </a: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产品系列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理解插接式数据库的特点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了解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12c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的新特性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0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1.3.5 Oracle JSON</a:t>
            </a:r>
            <a:r>
              <a:rPr lang="zh-CN" altLang="en-US" sz="2800" dirty="0"/>
              <a:t>文档存储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08274"/>
            <a:ext cx="10417223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Oracle 12c</a:t>
            </a:r>
            <a:r>
              <a:rPr lang="zh-CN" altLang="zh-CN" dirty="0"/>
              <a:t>还支持</a:t>
            </a:r>
            <a:r>
              <a:rPr lang="en-US" altLang="zh-CN" dirty="0"/>
              <a:t>Oracle JSON</a:t>
            </a:r>
            <a:r>
              <a:rPr lang="zh-CN" altLang="zh-CN" dirty="0"/>
              <a:t>文档存储，可以在</a:t>
            </a:r>
            <a:r>
              <a:rPr lang="en-US" altLang="zh-CN" dirty="0"/>
              <a:t>Oracle</a:t>
            </a:r>
            <a:r>
              <a:rPr lang="zh-CN" altLang="zh-CN" dirty="0"/>
              <a:t>关系型数据库中存储</a:t>
            </a:r>
            <a:r>
              <a:rPr lang="en-US" altLang="zh-CN" dirty="0"/>
              <a:t>JSON</a:t>
            </a:r>
            <a:r>
              <a:rPr lang="zh-CN" altLang="zh-CN" dirty="0"/>
              <a:t>文档数据，同时支持使用</a:t>
            </a:r>
            <a:r>
              <a:rPr lang="en-US" altLang="zh-CN" dirty="0"/>
              <a:t>SQL</a:t>
            </a:r>
            <a:r>
              <a:rPr lang="zh-CN" altLang="zh-CN" dirty="0"/>
              <a:t>或</a:t>
            </a:r>
            <a:r>
              <a:rPr lang="en-US" altLang="zh-CN" dirty="0"/>
              <a:t>REST</a:t>
            </a:r>
            <a:r>
              <a:rPr lang="zh-CN" altLang="zh-CN" dirty="0"/>
              <a:t>接口来对</a:t>
            </a:r>
            <a:r>
              <a:rPr lang="en-US" altLang="zh-CN" dirty="0"/>
              <a:t>JSON</a:t>
            </a:r>
            <a:r>
              <a:rPr lang="zh-CN" altLang="zh-CN" dirty="0"/>
              <a:t>数据进行查询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3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sz="2800" dirty="0"/>
              <a:t>   1.3.6 </a:t>
            </a:r>
            <a:r>
              <a:rPr lang="zh-CN" altLang="zh-CN" sz="2800" dirty="0"/>
              <a:t>其他新特性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08274"/>
            <a:ext cx="10417223" cy="52565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PL/SQL</a:t>
            </a:r>
            <a:r>
              <a:rPr lang="zh-CN" altLang="zh-CN" dirty="0"/>
              <a:t>性能增强</a:t>
            </a:r>
          </a:p>
          <a:p>
            <a:pPr marL="0" indent="0">
              <a:buNone/>
            </a:pPr>
            <a:r>
              <a:rPr lang="zh-CN" altLang="zh-CN" dirty="0"/>
              <a:t>类似在匿名块中定义过程，现在可以通过</a:t>
            </a:r>
            <a:r>
              <a:rPr lang="en-US" altLang="zh-CN" dirty="0"/>
              <a:t>WITH</a:t>
            </a:r>
            <a:r>
              <a:rPr lang="zh-CN" altLang="zh-CN" dirty="0"/>
              <a:t>语句在</a:t>
            </a:r>
            <a:r>
              <a:rPr lang="en-US" altLang="zh-CN" dirty="0"/>
              <a:t>SQL</a:t>
            </a:r>
            <a:r>
              <a:rPr lang="zh-CN" altLang="zh-CN" dirty="0"/>
              <a:t>中定义一个函数，采用这种方式可以提高</a:t>
            </a:r>
            <a:r>
              <a:rPr lang="en-US" altLang="zh-CN" dirty="0"/>
              <a:t>SQL</a:t>
            </a:r>
            <a:r>
              <a:rPr lang="zh-CN" altLang="zh-CN" dirty="0"/>
              <a:t>调用的性能。</a:t>
            </a:r>
          </a:p>
          <a:p>
            <a:pPr lvl="0"/>
            <a:r>
              <a:rPr lang="zh-CN" altLang="zh-CN" dirty="0"/>
              <a:t>改善</a:t>
            </a:r>
            <a:r>
              <a:rPr lang="en-US" altLang="zh-CN" dirty="0"/>
              <a:t>Defaults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包括序列作为默认值、自增列、明确插入</a:t>
            </a:r>
            <a:r>
              <a:rPr lang="en-US" altLang="zh-CN" dirty="0"/>
              <a:t>NULL</a:t>
            </a:r>
            <a:r>
              <a:rPr lang="zh-CN" altLang="zh-CN" dirty="0"/>
              <a:t>时指定默认值、</a:t>
            </a:r>
            <a:r>
              <a:rPr lang="en-US" altLang="zh-CN" dirty="0"/>
              <a:t>METADATA-ONLY</a:t>
            </a:r>
            <a:r>
              <a:rPr lang="zh-CN" altLang="zh-CN" dirty="0"/>
              <a:t>，在</a:t>
            </a:r>
            <a:r>
              <a:rPr lang="en-US" altLang="zh-CN" dirty="0"/>
              <a:t>INSERT INTO </a:t>
            </a:r>
            <a:r>
              <a:rPr lang="zh-CN" altLang="zh-CN" dirty="0"/>
              <a:t>的</a:t>
            </a:r>
            <a:r>
              <a:rPr lang="en-US" altLang="zh-CN" dirty="0"/>
              <a:t>VALUES</a:t>
            </a:r>
            <a:r>
              <a:rPr lang="zh-CN" altLang="zh-CN" dirty="0"/>
              <a:t>子句中，</a:t>
            </a:r>
            <a:r>
              <a:rPr lang="en-US" altLang="zh-CN" dirty="0"/>
              <a:t>DEFAULT</a:t>
            </a:r>
            <a:r>
              <a:rPr lang="zh-CN" altLang="zh-CN" dirty="0"/>
              <a:t>关键字代表默认值。在</a:t>
            </a:r>
            <a:r>
              <a:rPr lang="en-US" altLang="zh-CN" dirty="0"/>
              <a:t>Oracle 12c</a:t>
            </a:r>
            <a:r>
              <a:rPr lang="zh-CN" altLang="zh-CN" dirty="0"/>
              <a:t>中创建表的时候，可以对</a:t>
            </a:r>
            <a:r>
              <a:rPr lang="en-US" altLang="zh-CN" dirty="0"/>
              <a:t>NULL</a:t>
            </a:r>
            <a:r>
              <a:rPr lang="zh-CN" altLang="zh-CN" dirty="0"/>
              <a:t>列指定默认值。</a:t>
            </a:r>
            <a:endParaRPr lang="en-US" altLang="zh-CN" dirty="0"/>
          </a:p>
          <a:p>
            <a:pPr lvl="0"/>
            <a:r>
              <a:rPr lang="zh-CN" altLang="zh-CN" dirty="0"/>
              <a:t>放宽多种数据类型长度限制</a:t>
            </a:r>
          </a:p>
          <a:p>
            <a:pPr marL="0" indent="0">
              <a:buNone/>
            </a:pPr>
            <a:r>
              <a:rPr lang="zh-CN" altLang="zh-CN" dirty="0"/>
              <a:t>增加</a:t>
            </a:r>
            <a:r>
              <a:rPr lang="en-US" altLang="zh-CN" dirty="0"/>
              <a:t>VARCHAR2</a:t>
            </a:r>
            <a:r>
              <a:rPr lang="zh-CN" altLang="zh-CN" dirty="0"/>
              <a:t>、</a:t>
            </a:r>
            <a:r>
              <a:rPr lang="en-US" altLang="zh-CN" dirty="0"/>
              <a:t>NVARCHAR2</a:t>
            </a:r>
            <a:r>
              <a:rPr lang="zh-CN" altLang="zh-CN" dirty="0"/>
              <a:t>和</a:t>
            </a:r>
            <a:r>
              <a:rPr lang="en-US" altLang="zh-CN" dirty="0"/>
              <a:t>RAW</a:t>
            </a:r>
            <a:r>
              <a:rPr lang="zh-CN" altLang="zh-CN" dirty="0"/>
              <a:t>类型的长度到</a:t>
            </a:r>
            <a:r>
              <a:rPr lang="en-US" altLang="zh-CN" dirty="0"/>
              <a:t>32K</a:t>
            </a:r>
            <a:r>
              <a:rPr lang="zh-CN" altLang="zh-CN" dirty="0"/>
              <a:t>，并且设置了初始化参数</a:t>
            </a:r>
            <a:r>
              <a:rPr lang="en-US" altLang="zh-CN" dirty="0"/>
              <a:t>MAX_SQL_STRING_SIZE</a:t>
            </a:r>
            <a:r>
              <a:rPr lang="zh-CN" altLang="zh-CN" dirty="0"/>
              <a:t>为</a:t>
            </a:r>
            <a:r>
              <a:rPr lang="en-US" altLang="zh-CN" dirty="0"/>
              <a:t>EXTENDED</a:t>
            </a:r>
            <a:r>
              <a:rPr lang="zh-CN" altLang="zh-CN" dirty="0"/>
              <a:t>，这个功能不支持</a:t>
            </a:r>
            <a:r>
              <a:rPr lang="en-US" altLang="zh-CN" dirty="0"/>
              <a:t>CLUSTER</a:t>
            </a:r>
            <a:r>
              <a:rPr lang="zh-CN" altLang="zh-CN" dirty="0"/>
              <a:t>表和索引组织表。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3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sz="2800" dirty="0"/>
              <a:t>   1.3.6 </a:t>
            </a:r>
            <a:r>
              <a:rPr lang="zh-CN" altLang="zh-CN" sz="2800" dirty="0"/>
              <a:t>其他新特性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08274"/>
            <a:ext cx="10417223" cy="525658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分页语句的实现</a:t>
            </a:r>
          </a:p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SELECT</a:t>
            </a:r>
            <a:r>
              <a:rPr lang="zh-CN" altLang="zh-CN" dirty="0"/>
              <a:t>语句中使用</a:t>
            </a:r>
            <a:r>
              <a:rPr lang="en-US" altLang="zh-CN" dirty="0"/>
              <a:t>FETCH FIRST/NEXT</a:t>
            </a:r>
            <a:r>
              <a:rPr lang="zh-CN" altLang="zh-CN" dirty="0"/>
              <a:t>、</a:t>
            </a:r>
            <a:r>
              <a:rPr lang="en-US" altLang="zh-CN" dirty="0"/>
              <a:t>OFFSET</a:t>
            </a:r>
            <a:r>
              <a:rPr lang="zh-CN" altLang="zh-CN" dirty="0"/>
              <a:t>以及</a:t>
            </a:r>
            <a:r>
              <a:rPr lang="en-US" altLang="zh-CN" dirty="0"/>
              <a:t>PERCENT</a:t>
            </a:r>
            <a:r>
              <a:rPr lang="zh-CN" altLang="zh-CN" dirty="0"/>
              <a:t>，可以简便实现分页查询。</a:t>
            </a:r>
          </a:p>
          <a:p>
            <a:pPr lvl="0"/>
            <a:r>
              <a:rPr lang="zh-CN" altLang="zh-CN" dirty="0"/>
              <a:t>行模式匹配</a:t>
            </a:r>
          </a:p>
          <a:p>
            <a:pPr marL="0" indent="0">
              <a:buNone/>
            </a:pPr>
            <a:r>
              <a:rPr lang="zh-CN" altLang="zh-CN" dirty="0"/>
              <a:t>类似分析函数的功能，可以在行间进行匹配判断并进行计算。在</a:t>
            </a:r>
            <a:r>
              <a:rPr lang="en-US" altLang="zh-CN" dirty="0"/>
              <a:t>SQL</a:t>
            </a:r>
            <a:r>
              <a:rPr lang="zh-CN" altLang="zh-CN" dirty="0"/>
              <a:t>中新的模式匹配语句是“</a:t>
            </a:r>
            <a:r>
              <a:rPr lang="en-US" altLang="zh-CN" dirty="0" err="1"/>
              <a:t>match_recognize</a:t>
            </a:r>
            <a:r>
              <a:rPr lang="zh-CN" altLang="zh-CN" dirty="0"/>
              <a:t>”。</a:t>
            </a:r>
          </a:p>
          <a:p>
            <a:pPr lvl="0"/>
            <a:r>
              <a:rPr lang="zh-CN" altLang="zh-CN" dirty="0"/>
              <a:t>临时</a:t>
            </a:r>
            <a:r>
              <a:rPr lang="en-US" altLang="zh-CN" dirty="0"/>
              <a:t>UNDO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将临时段的</a:t>
            </a:r>
            <a:r>
              <a:rPr lang="en-US" altLang="zh-CN" dirty="0"/>
              <a:t>UNDO</a:t>
            </a:r>
            <a:r>
              <a:rPr lang="zh-CN" altLang="zh-CN" dirty="0"/>
              <a:t>独立出来，放到</a:t>
            </a:r>
            <a:r>
              <a:rPr lang="en-US" altLang="zh-CN" dirty="0"/>
              <a:t>TEMP</a:t>
            </a:r>
            <a:r>
              <a:rPr lang="zh-CN" altLang="zh-CN" dirty="0"/>
              <a:t>表空间中，优点包括：减少</a:t>
            </a:r>
            <a:r>
              <a:rPr lang="en-US" altLang="zh-CN" dirty="0"/>
              <a:t>UNDO</a:t>
            </a:r>
            <a:r>
              <a:rPr lang="zh-CN" altLang="zh-CN" dirty="0"/>
              <a:t>产生的数量</a:t>
            </a:r>
            <a:r>
              <a:rPr lang="en-US" altLang="zh-CN" dirty="0"/>
              <a:t>;</a:t>
            </a:r>
            <a:r>
              <a:rPr lang="zh-CN" altLang="zh-CN" dirty="0"/>
              <a:t>减少</a:t>
            </a:r>
            <a:r>
              <a:rPr lang="en-US" altLang="zh-CN" dirty="0"/>
              <a:t>REDO</a:t>
            </a:r>
            <a:r>
              <a:rPr lang="zh-CN" altLang="zh-CN" dirty="0"/>
              <a:t>产生的数量</a:t>
            </a:r>
            <a:r>
              <a:rPr lang="en-US" altLang="zh-CN" dirty="0"/>
              <a:t>;</a:t>
            </a:r>
            <a:r>
              <a:rPr lang="zh-CN" altLang="zh-CN" dirty="0"/>
              <a:t>在</a:t>
            </a:r>
            <a:r>
              <a:rPr lang="en-US" altLang="zh-CN" dirty="0"/>
              <a:t>ACTIVE DATA GUARD</a:t>
            </a:r>
            <a:r>
              <a:rPr lang="zh-CN" altLang="zh-CN" dirty="0"/>
              <a:t>上允许对临时表进行</a:t>
            </a:r>
            <a:r>
              <a:rPr lang="en-US" altLang="zh-CN" dirty="0"/>
              <a:t>DML</a:t>
            </a:r>
            <a:r>
              <a:rPr lang="zh-CN" altLang="zh-CN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27039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1.1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Oracle</a:t>
            </a:r>
            <a:r>
              <a:rPr lang="zh-CN" altLang="zh-CN" dirty="0"/>
              <a:t>是当前最流行的大型关系数据库之一，拥有广泛的用户和大量的应用案例。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月，</a:t>
            </a:r>
            <a:r>
              <a:rPr lang="en-US" altLang="zh-CN" dirty="0"/>
              <a:t>Oracle Database 12c</a:t>
            </a:r>
            <a:r>
              <a:rPr lang="zh-CN" altLang="zh-CN" dirty="0"/>
              <a:t>版本正式发布，首先发布的版本号是</a:t>
            </a:r>
            <a:r>
              <a:rPr lang="en-US" altLang="zh-CN" dirty="0"/>
              <a:t>12.1.0.1.0</a:t>
            </a:r>
            <a:r>
              <a:rPr lang="zh-CN" altLang="zh-CN" dirty="0"/>
              <a:t>，支持包括</a:t>
            </a:r>
            <a:r>
              <a:rPr lang="en-US" altLang="zh-CN" dirty="0"/>
              <a:t>64</a:t>
            </a:r>
            <a:r>
              <a:rPr lang="zh-CN" altLang="zh-CN" dirty="0"/>
              <a:t>位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HP-UX</a:t>
            </a:r>
            <a:r>
              <a:rPr lang="zh-CN" altLang="zh-CN" dirty="0"/>
              <a:t>、</a:t>
            </a:r>
            <a:r>
              <a:rPr lang="en-US" altLang="zh-CN" dirty="0"/>
              <a:t>Solaris</a:t>
            </a:r>
            <a:r>
              <a:rPr lang="zh-CN" altLang="zh-CN" dirty="0"/>
              <a:t>和</a:t>
            </a:r>
            <a:r>
              <a:rPr lang="en-US" altLang="zh-CN" dirty="0"/>
              <a:t>Linux</a:t>
            </a:r>
            <a:r>
              <a:rPr lang="zh-CN" altLang="zh-CN" dirty="0"/>
              <a:t>等多种操作系统，本书将在</a:t>
            </a:r>
            <a:r>
              <a:rPr lang="en-US" altLang="zh-CN" dirty="0"/>
              <a:t>Linux</a:t>
            </a:r>
            <a:r>
              <a:rPr lang="zh-CN" altLang="zh-CN" dirty="0"/>
              <a:t>平台上安装和运行</a:t>
            </a:r>
            <a:r>
              <a:rPr lang="en-US" altLang="zh-CN" dirty="0"/>
              <a:t>Oracle 12c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1.2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产品系列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zh-CN" altLang="zh-CN" sz="2000" dirty="0"/>
              <a:t>标准版</a:t>
            </a:r>
            <a:r>
              <a:rPr lang="en-US" altLang="zh-CN" sz="2000" dirty="0"/>
              <a:t>1</a:t>
            </a:r>
            <a:r>
              <a:rPr lang="zh-CN" altLang="zh-CN" sz="2000" dirty="0"/>
              <a:t>（</a:t>
            </a:r>
            <a:r>
              <a:rPr lang="en-US" altLang="zh-CN" sz="2000" dirty="0"/>
              <a:t>SE1</a:t>
            </a:r>
            <a:r>
              <a:rPr lang="zh-CN" altLang="zh-CN" sz="20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标准版</a:t>
            </a:r>
            <a:r>
              <a:rPr lang="en-US" altLang="zh-CN" sz="2000" dirty="0"/>
              <a:t>1</a:t>
            </a:r>
            <a:r>
              <a:rPr lang="zh-CN" altLang="zh-CN" sz="2000" dirty="0"/>
              <a:t>为工作组、部门和</a:t>
            </a:r>
            <a:r>
              <a:rPr lang="en-US" altLang="zh-CN" sz="2000" dirty="0"/>
              <a:t>Web</a:t>
            </a:r>
            <a:r>
              <a:rPr lang="zh-CN" altLang="zh-CN" sz="2000" dirty="0"/>
              <a:t>应用程序提供空前的易用性、能力和性价比，运行在最多支持两个插槽的单一服务器上。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标准版</a:t>
            </a:r>
            <a:r>
              <a:rPr lang="en-US" altLang="zh-CN" sz="2000" dirty="0"/>
              <a:t>(SE)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标准版可运行在最多</a:t>
            </a:r>
            <a:r>
              <a:rPr lang="en-US" altLang="zh-CN" sz="2000" dirty="0"/>
              <a:t>4</a:t>
            </a:r>
            <a:r>
              <a:rPr lang="zh-CN" altLang="zh-CN" sz="2000" dirty="0"/>
              <a:t>个插槽的单一或集群服务器上使用。该版本包含</a:t>
            </a:r>
            <a:r>
              <a:rPr lang="en-US" altLang="zh-CN" sz="2000" dirty="0"/>
              <a:t> Oracle Real Application Clusters</a:t>
            </a:r>
            <a:r>
              <a:rPr lang="zh-CN" altLang="zh-CN" sz="2000" dirty="0"/>
              <a:t>，这是一个标准特性，无需任何额外成本。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企业版</a:t>
            </a:r>
            <a:r>
              <a:rPr lang="en-US" altLang="zh-CN" sz="2000" dirty="0"/>
              <a:t>(EE)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可在无插槽限制的单一和集群服务器上使用。它为任务关键型事务应用程序、查询密集型数据仓库以及混合负载提供高效、可靠且安全的数据管理。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960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40736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1.3.1 </a:t>
            </a:r>
            <a:r>
              <a:rPr lang="zh-CN" altLang="zh-CN" sz="2800" dirty="0"/>
              <a:t>插接式数据库</a:t>
            </a:r>
            <a:r>
              <a:rPr lang="en-US" altLang="zh-CN" sz="2800" dirty="0"/>
              <a:t>PDB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插接式数据库（</a:t>
            </a:r>
            <a:r>
              <a:rPr lang="en-US" altLang="zh-CN" dirty="0"/>
              <a:t>Pluggable </a:t>
            </a:r>
            <a:r>
              <a:rPr lang="en-US" altLang="zh-CN" dirty="0" err="1"/>
              <a:t>DataBase,PDB</a:t>
            </a:r>
            <a:r>
              <a:rPr lang="zh-CN" altLang="zh-CN" dirty="0"/>
              <a:t>）是</a:t>
            </a:r>
            <a:r>
              <a:rPr lang="en-US" altLang="zh-CN" dirty="0"/>
              <a:t>Oracle 12c</a:t>
            </a:r>
            <a:r>
              <a:rPr lang="zh-CN" altLang="zh-CN" dirty="0"/>
              <a:t>最新最强的新特性之一，也称为多租户架构（</a:t>
            </a:r>
            <a:r>
              <a:rPr lang="en-US" altLang="zh-CN" dirty="0"/>
              <a:t>Multitenant Architecture</a:t>
            </a:r>
            <a:r>
              <a:rPr lang="zh-CN" altLang="zh-CN" dirty="0"/>
              <a:t>）。</a:t>
            </a:r>
            <a:r>
              <a:rPr lang="en-US" altLang="zh-CN" dirty="0"/>
              <a:t>PDB</a:t>
            </a:r>
            <a:r>
              <a:rPr lang="zh-CN" altLang="zh-CN" dirty="0"/>
              <a:t>是可移植的模式、模式对象和非模式对象的集合，作为单独的数据库呈现到</a:t>
            </a:r>
            <a:r>
              <a:rPr lang="en-US" altLang="zh-CN" dirty="0"/>
              <a:t>Oracle Net</a:t>
            </a:r>
            <a:r>
              <a:rPr lang="zh-CN" altLang="zh-CN" dirty="0"/>
              <a:t>客户端。一个或者多个</a:t>
            </a:r>
            <a:r>
              <a:rPr lang="en-US" altLang="zh-CN" dirty="0"/>
              <a:t>PDB</a:t>
            </a:r>
            <a:r>
              <a:rPr lang="zh-CN" altLang="zh-CN" dirty="0"/>
              <a:t>合成为容器数据库（</a:t>
            </a:r>
            <a:r>
              <a:rPr lang="en-US" altLang="zh-CN" dirty="0"/>
              <a:t>Container </a:t>
            </a:r>
            <a:r>
              <a:rPr lang="en-US" altLang="zh-CN" dirty="0" err="1"/>
              <a:t>DataBase,CDB</a:t>
            </a:r>
            <a:r>
              <a:rPr lang="zh-CN" altLang="zh-CN" dirty="0"/>
              <a:t>）。它们对用户和应用程序是完全透明的，并与之前的数据库版本完全兼容。通过</a:t>
            </a:r>
            <a:r>
              <a:rPr lang="en-US" altLang="zh-CN" dirty="0"/>
              <a:t>CDB</a:t>
            </a:r>
            <a:r>
              <a:rPr lang="zh-CN" altLang="zh-CN" dirty="0"/>
              <a:t>方式建立的私有数据库云架构可以使多个</a:t>
            </a:r>
            <a:r>
              <a:rPr lang="en-US" altLang="zh-CN" dirty="0"/>
              <a:t>PDB</a:t>
            </a:r>
            <a:r>
              <a:rPr lang="zh-CN" altLang="zh-CN" dirty="0"/>
              <a:t>共享服务器、操作系统和数据库，不用开很多虚拟机（虚拟机</a:t>
            </a:r>
            <a:r>
              <a:rPr lang="en-US" altLang="zh-CN" dirty="0"/>
              <a:t>DB</a:t>
            </a:r>
            <a:r>
              <a:rPr lang="zh-CN" altLang="zh-CN" dirty="0"/>
              <a:t>性能减半），仅在容器级别才需要内存和进程，同时又便于管理，比如统一备份，统一容灾，统一安全性管理等。</a:t>
            </a:r>
            <a:endParaRPr lang="zh-CN" altLang="en-US" sz="2000" dirty="0"/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96AD2327-F805-4E81-BF6A-A48C4CADD9BA}"/>
              </a:ext>
            </a:extLst>
          </p:cNvPr>
          <p:cNvSpPr/>
          <p:nvPr/>
        </p:nvSpPr>
        <p:spPr>
          <a:xfrm>
            <a:off x="2494012" y="1124744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注意：在</a:t>
            </a:r>
            <a:r>
              <a:rPr lang="en-US" altLang="zh-CN" sz="2400" dirty="0"/>
              <a:t>Oracle</a:t>
            </a:r>
            <a:r>
              <a:rPr lang="zh-CN" altLang="zh-CN" sz="2400" dirty="0"/>
              <a:t>中，模式跟用户是一对一的关系，模式是数据库对象的集合，逻辑上这些对象分为模式对象和非模式对象，模式对象是用户直接访问的对象，如：表、索引、视图、存储过程、簇、序列和同义词等。非模式对象是用户依赖的对象，如用户、权限、表空间等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40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1.3.1 </a:t>
            </a:r>
            <a:r>
              <a:rPr lang="zh-CN" altLang="zh-CN" sz="2800" dirty="0"/>
              <a:t>插接式数据库</a:t>
            </a:r>
            <a:r>
              <a:rPr lang="en-US" altLang="zh-CN" sz="2800" dirty="0"/>
              <a:t>PDB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268760"/>
            <a:ext cx="96012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容器（</a:t>
            </a:r>
            <a:r>
              <a:rPr lang="en-US" altLang="zh-CN" dirty="0"/>
              <a:t>Container</a:t>
            </a:r>
            <a:r>
              <a:rPr lang="zh-CN" altLang="zh-CN" dirty="0"/>
              <a:t>）可以是一个</a:t>
            </a:r>
            <a:r>
              <a:rPr lang="en-US" altLang="zh-CN" dirty="0"/>
              <a:t>PDB</a:t>
            </a:r>
            <a:r>
              <a:rPr lang="zh-CN" altLang="zh-CN" dirty="0"/>
              <a:t>或者</a:t>
            </a:r>
            <a:r>
              <a:rPr lang="en-US" altLang="zh-CN" dirty="0"/>
              <a:t>Root</a:t>
            </a:r>
            <a:r>
              <a:rPr lang="zh-CN" altLang="zh-CN" dirty="0"/>
              <a:t>容器（也称为</a:t>
            </a:r>
            <a:r>
              <a:rPr lang="en-US" altLang="zh-CN" dirty="0"/>
              <a:t>Root</a:t>
            </a:r>
            <a:r>
              <a:rPr lang="zh-CN" altLang="zh-CN" dirty="0"/>
              <a:t>）。</a:t>
            </a:r>
            <a:r>
              <a:rPr lang="en-US" altLang="zh-CN" dirty="0"/>
              <a:t>Root</a:t>
            </a:r>
            <a:r>
              <a:rPr lang="zh-CN" altLang="zh-CN" dirty="0"/>
              <a:t>容器是一个模式、模式对象和非模式对象的集合，所有的</a:t>
            </a:r>
            <a:r>
              <a:rPr lang="en-US" altLang="zh-CN" dirty="0"/>
              <a:t>PDB</a:t>
            </a:r>
            <a:r>
              <a:rPr lang="zh-CN" altLang="zh-CN" dirty="0"/>
              <a:t>都属于</a:t>
            </a:r>
            <a:r>
              <a:rPr lang="en-US" altLang="zh-CN" dirty="0"/>
              <a:t>Root</a:t>
            </a:r>
            <a:r>
              <a:rPr lang="zh-CN" altLang="zh-CN" dirty="0"/>
              <a:t>。每个</a:t>
            </a:r>
            <a:r>
              <a:rPr lang="en-US" altLang="zh-CN" dirty="0"/>
              <a:t>CDB</a:t>
            </a:r>
            <a:r>
              <a:rPr lang="zh-CN" altLang="zh-CN" dirty="0"/>
              <a:t>都包含以下容器：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一个</a:t>
            </a:r>
            <a:r>
              <a:rPr lang="en-US" altLang="zh-CN" dirty="0"/>
              <a:t>Root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Root</a:t>
            </a:r>
            <a:r>
              <a:rPr lang="zh-CN" altLang="zh-CN" dirty="0"/>
              <a:t>包含</a:t>
            </a:r>
            <a:r>
              <a:rPr lang="en-US" altLang="zh-CN" dirty="0"/>
              <a:t>Oracle</a:t>
            </a:r>
            <a:r>
              <a:rPr lang="zh-CN" altLang="zh-CN" dirty="0"/>
              <a:t>的元数据和公用用户，例如</a:t>
            </a:r>
            <a:r>
              <a:rPr lang="en-US" altLang="zh-CN" dirty="0"/>
              <a:t>Oracle</a:t>
            </a:r>
            <a:r>
              <a:rPr lang="zh-CN" altLang="zh-CN" dirty="0"/>
              <a:t>提供的</a:t>
            </a:r>
            <a:r>
              <a:rPr lang="en-US" altLang="zh-CN" dirty="0"/>
              <a:t>PL/SQL</a:t>
            </a:r>
            <a:r>
              <a:rPr lang="zh-CN" altLang="zh-CN" dirty="0"/>
              <a:t>包的源代码。公用用户是每个容器中都可以使用的数据库用户。</a:t>
            </a:r>
            <a:r>
              <a:rPr lang="en-US" altLang="zh-CN" dirty="0"/>
              <a:t>Root</a:t>
            </a:r>
            <a:r>
              <a:rPr lang="zh-CN" altLang="zh-CN" dirty="0"/>
              <a:t>容器的名称为</a:t>
            </a:r>
            <a:r>
              <a:rPr lang="en-US" altLang="zh-CN" dirty="0"/>
              <a:t>CDB$ROOT</a:t>
            </a:r>
            <a:r>
              <a:rPr lang="zh-CN" altLang="zh-CN" dirty="0"/>
              <a:t>。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一个种子</a:t>
            </a:r>
            <a:r>
              <a:rPr lang="en-US" altLang="zh-CN" dirty="0"/>
              <a:t>PDB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种子</a:t>
            </a:r>
            <a:r>
              <a:rPr lang="en-US" altLang="zh-CN" dirty="0"/>
              <a:t>PDB</a:t>
            </a:r>
            <a:r>
              <a:rPr lang="zh-CN" altLang="zh-CN" dirty="0"/>
              <a:t>是系统提供的一个模板，可以用于</a:t>
            </a:r>
            <a:r>
              <a:rPr lang="en-US" altLang="zh-CN" dirty="0"/>
              <a:t>CDB</a:t>
            </a:r>
            <a:r>
              <a:rPr lang="zh-CN" altLang="zh-CN" dirty="0"/>
              <a:t>创建新的</a:t>
            </a:r>
            <a:r>
              <a:rPr lang="en-US" altLang="zh-CN" dirty="0"/>
              <a:t>PDB</a:t>
            </a:r>
            <a:r>
              <a:rPr lang="zh-CN" altLang="zh-CN" dirty="0"/>
              <a:t>。种子</a:t>
            </a:r>
            <a:r>
              <a:rPr lang="en-US" altLang="zh-CN" dirty="0"/>
              <a:t>PDB</a:t>
            </a:r>
            <a:r>
              <a:rPr lang="zh-CN" altLang="zh-CN" dirty="0"/>
              <a:t>的名称为</a:t>
            </a:r>
            <a:r>
              <a:rPr lang="en-US" altLang="zh-CN" dirty="0"/>
              <a:t>PDB$SEED</a:t>
            </a:r>
            <a:r>
              <a:rPr lang="zh-CN" altLang="zh-CN" dirty="0"/>
              <a:t>。用户不能添加或者修改</a:t>
            </a:r>
            <a:r>
              <a:rPr lang="en-US" altLang="zh-CN" dirty="0"/>
              <a:t>PDB$SEED</a:t>
            </a:r>
            <a:r>
              <a:rPr lang="zh-CN" altLang="zh-CN" dirty="0"/>
              <a:t>中的对象。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零个或者多个用户创建的</a:t>
            </a:r>
            <a:r>
              <a:rPr lang="en-US" altLang="zh-CN" dirty="0"/>
              <a:t>PDB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PDB</a:t>
            </a:r>
            <a:r>
              <a:rPr lang="zh-CN" altLang="zh-CN" dirty="0"/>
              <a:t>由用户创建，一个</a:t>
            </a:r>
            <a:r>
              <a:rPr lang="en-US" altLang="zh-CN" dirty="0"/>
              <a:t>PDB</a:t>
            </a:r>
            <a:r>
              <a:rPr lang="zh-CN" altLang="zh-CN" dirty="0"/>
              <a:t>可以支持一个特定应用，例如人力资源或者销售。创建</a:t>
            </a:r>
            <a:r>
              <a:rPr lang="en-US" altLang="zh-CN" dirty="0"/>
              <a:t>CDB</a:t>
            </a:r>
            <a:r>
              <a:rPr lang="zh-CN" altLang="zh-CN" dirty="0"/>
              <a:t>时不会创建</a:t>
            </a:r>
            <a:r>
              <a:rPr lang="en-US" altLang="zh-CN" dirty="0"/>
              <a:t>PDB</a:t>
            </a:r>
            <a:r>
              <a:rPr lang="zh-CN" altLang="zh-CN" dirty="0"/>
              <a:t>，可以基于业务需求添加</a:t>
            </a:r>
            <a:r>
              <a:rPr lang="en-US" altLang="zh-CN" dirty="0"/>
              <a:t>PDB</a:t>
            </a:r>
            <a:r>
              <a:rPr lang="zh-CN" altLang="zh-CN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25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1.3.1 </a:t>
            </a:r>
            <a:r>
              <a:rPr lang="zh-CN" altLang="zh-CN" sz="2800" dirty="0"/>
              <a:t>插接式数据库</a:t>
            </a:r>
            <a:r>
              <a:rPr lang="en-US" altLang="zh-CN" sz="2800" dirty="0"/>
              <a:t>PDB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268760"/>
            <a:ext cx="96012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容器（</a:t>
            </a:r>
            <a:r>
              <a:rPr lang="en-US" altLang="zh-CN" dirty="0"/>
              <a:t>Container</a:t>
            </a:r>
            <a:r>
              <a:rPr lang="zh-CN" altLang="zh-CN" dirty="0"/>
              <a:t>）可以是一个</a:t>
            </a:r>
            <a:r>
              <a:rPr lang="en-US" altLang="zh-CN" dirty="0"/>
              <a:t>PDB</a:t>
            </a:r>
            <a:r>
              <a:rPr lang="zh-CN" altLang="zh-CN" dirty="0"/>
              <a:t>或者</a:t>
            </a:r>
            <a:r>
              <a:rPr lang="en-US" altLang="zh-CN" dirty="0"/>
              <a:t>Root</a:t>
            </a:r>
            <a:r>
              <a:rPr lang="zh-CN" altLang="zh-CN" dirty="0"/>
              <a:t>容器（也称为</a:t>
            </a:r>
            <a:r>
              <a:rPr lang="en-US" altLang="zh-CN" dirty="0"/>
              <a:t>Root</a:t>
            </a:r>
            <a:r>
              <a:rPr lang="zh-CN" altLang="zh-CN" dirty="0"/>
              <a:t>）。</a:t>
            </a:r>
            <a:r>
              <a:rPr lang="en-US" altLang="zh-CN" dirty="0"/>
              <a:t>Root</a:t>
            </a:r>
            <a:r>
              <a:rPr lang="zh-CN" altLang="zh-CN" dirty="0"/>
              <a:t>容器是一个模式、模式对象和非模式对象的集合，所有的</a:t>
            </a:r>
            <a:r>
              <a:rPr lang="en-US" altLang="zh-CN" dirty="0"/>
              <a:t>PDB</a:t>
            </a:r>
            <a:r>
              <a:rPr lang="zh-CN" altLang="zh-CN" dirty="0"/>
              <a:t>都属于</a:t>
            </a:r>
            <a:r>
              <a:rPr lang="en-US" altLang="zh-CN" dirty="0"/>
              <a:t>Root</a:t>
            </a:r>
            <a:r>
              <a:rPr lang="zh-CN" altLang="zh-CN" dirty="0"/>
              <a:t>。每个</a:t>
            </a:r>
            <a:r>
              <a:rPr lang="en-US" altLang="zh-CN" dirty="0"/>
              <a:t>CDB</a:t>
            </a:r>
            <a:r>
              <a:rPr lang="zh-CN" altLang="zh-CN" dirty="0"/>
              <a:t>都包含以下容器：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一个</a:t>
            </a:r>
            <a:r>
              <a:rPr lang="en-US" altLang="zh-CN" dirty="0"/>
              <a:t>Root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Root</a:t>
            </a:r>
            <a:r>
              <a:rPr lang="zh-CN" altLang="zh-CN" dirty="0"/>
              <a:t>包含</a:t>
            </a:r>
            <a:r>
              <a:rPr lang="en-US" altLang="zh-CN" dirty="0"/>
              <a:t>Oracle</a:t>
            </a:r>
            <a:r>
              <a:rPr lang="zh-CN" altLang="zh-CN" dirty="0"/>
              <a:t>的元数据和公用用户，例如</a:t>
            </a:r>
            <a:r>
              <a:rPr lang="en-US" altLang="zh-CN" dirty="0"/>
              <a:t>Oracle</a:t>
            </a:r>
            <a:r>
              <a:rPr lang="zh-CN" altLang="zh-CN" dirty="0"/>
              <a:t>提供的</a:t>
            </a:r>
            <a:r>
              <a:rPr lang="en-US" altLang="zh-CN" dirty="0"/>
              <a:t>PL/SQL</a:t>
            </a:r>
            <a:r>
              <a:rPr lang="zh-CN" altLang="zh-CN" dirty="0"/>
              <a:t>包的源代码。公用用户是每个容器中都可以使用的数据库用户。</a:t>
            </a:r>
            <a:r>
              <a:rPr lang="en-US" altLang="zh-CN" dirty="0"/>
              <a:t>Root</a:t>
            </a:r>
            <a:r>
              <a:rPr lang="zh-CN" altLang="zh-CN" dirty="0"/>
              <a:t>容器的名称为</a:t>
            </a:r>
            <a:r>
              <a:rPr lang="en-US" altLang="zh-CN" dirty="0"/>
              <a:t>CDB$ROOT</a:t>
            </a:r>
            <a:r>
              <a:rPr lang="zh-CN" altLang="zh-CN" dirty="0"/>
              <a:t>。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一个种子</a:t>
            </a:r>
            <a:r>
              <a:rPr lang="en-US" altLang="zh-CN" dirty="0"/>
              <a:t>PDB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种子</a:t>
            </a:r>
            <a:r>
              <a:rPr lang="en-US" altLang="zh-CN" dirty="0"/>
              <a:t>PDB</a:t>
            </a:r>
            <a:r>
              <a:rPr lang="zh-CN" altLang="zh-CN" dirty="0"/>
              <a:t>是系统提供的一个模板，可以用于</a:t>
            </a:r>
            <a:r>
              <a:rPr lang="en-US" altLang="zh-CN" dirty="0"/>
              <a:t>CDB</a:t>
            </a:r>
            <a:r>
              <a:rPr lang="zh-CN" altLang="zh-CN" dirty="0"/>
              <a:t>创建新的</a:t>
            </a:r>
            <a:r>
              <a:rPr lang="en-US" altLang="zh-CN" dirty="0"/>
              <a:t>PDB</a:t>
            </a:r>
            <a:r>
              <a:rPr lang="zh-CN" altLang="zh-CN" dirty="0"/>
              <a:t>。种子</a:t>
            </a:r>
            <a:r>
              <a:rPr lang="en-US" altLang="zh-CN" dirty="0"/>
              <a:t>PDB</a:t>
            </a:r>
            <a:r>
              <a:rPr lang="zh-CN" altLang="zh-CN" dirty="0"/>
              <a:t>的名称为</a:t>
            </a:r>
            <a:r>
              <a:rPr lang="en-US" altLang="zh-CN" dirty="0"/>
              <a:t>PDB$SEED</a:t>
            </a:r>
            <a:r>
              <a:rPr lang="zh-CN" altLang="zh-CN" dirty="0"/>
              <a:t>。用户不能添加或者修改</a:t>
            </a:r>
            <a:r>
              <a:rPr lang="en-US" altLang="zh-CN" dirty="0"/>
              <a:t>PDB$SEED</a:t>
            </a:r>
            <a:r>
              <a:rPr lang="zh-CN" altLang="zh-CN" dirty="0"/>
              <a:t>中的对象。</a:t>
            </a:r>
          </a:p>
          <a:p>
            <a:pPr lvl="0">
              <a:lnSpc>
                <a:spcPct val="120000"/>
              </a:lnSpc>
            </a:pPr>
            <a:r>
              <a:rPr lang="zh-CN" altLang="zh-CN" dirty="0"/>
              <a:t>零个或者多个用户创建的</a:t>
            </a:r>
            <a:r>
              <a:rPr lang="en-US" altLang="zh-CN" dirty="0"/>
              <a:t>PDB</a:t>
            </a:r>
            <a:r>
              <a:rPr lang="zh-CN" altLang="zh-CN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PDB</a:t>
            </a:r>
            <a:r>
              <a:rPr lang="zh-CN" altLang="zh-CN" dirty="0"/>
              <a:t>由用户创建，一个</a:t>
            </a:r>
            <a:r>
              <a:rPr lang="en-US" altLang="zh-CN" dirty="0"/>
              <a:t>PDB</a:t>
            </a:r>
            <a:r>
              <a:rPr lang="zh-CN" altLang="zh-CN" dirty="0"/>
              <a:t>可以支持一个特定应用，例如人力资源或者销售。创建</a:t>
            </a:r>
            <a:r>
              <a:rPr lang="en-US" altLang="zh-CN" dirty="0"/>
              <a:t>CDB</a:t>
            </a:r>
            <a:r>
              <a:rPr lang="zh-CN" altLang="zh-CN" dirty="0"/>
              <a:t>时不会创建</a:t>
            </a:r>
            <a:r>
              <a:rPr lang="en-US" altLang="zh-CN" dirty="0"/>
              <a:t>PDB</a:t>
            </a:r>
            <a:r>
              <a:rPr lang="zh-CN" altLang="zh-CN" dirty="0"/>
              <a:t>，可以基于业务需求添加</a:t>
            </a:r>
            <a:r>
              <a:rPr lang="en-US" altLang="zh-CN" dirty="0"/>
              <a:t>PDB</a:t>
            </a:r>
            <a:r>
              <a:rPr lang="zh-CN" altLang="zh-CN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1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096" y="476672"/>
            <a:ext cx="4320480" cy="1608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Oracle CDB+PDB</a:t>
            </a:r>
            <a:r>
              <a:rPr lang="zh-CN" altLang="zh-CN" sz="2800" dirty="0"/>
              <a:t>结构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C4BFAA8-8BFC-4A38-B5BC-BAFA766F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167" y="2852936"/>
            <a:ext cx="3810000" cy="2046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000" dirty="0"/>
              <a:t>在安装</a:t>
            </a:r>
            <a:r>
              <a:rPr lang="en-US" altLang="zh-CN" sz="2000" dirty="0"/>
              <a:t>Oracle 12c</a:t>
            </a:r>
            <a:r>
              <a:rPr lang="zh-CN" altLang="zh-CN" sz="2000" dirty="0"/>
              <a:t>时可以选择以</a:t>
            </a:r>
            <a:r>
              <a:rPr lang="en-US" altLang="zh-CN" sz="2000" dirty="0"/>
              <a:t>PDB</a:t>
            </a:r>
            <a:r>
              <a:rPr lang="zh-CN" altLang="zh-CN" sz="2000" dirty="0"/>
              <a:t>模式安装，</a:t>
            </a:r>
            <a:r>
              <a:rPr lang="en-US" altLang="zh-CN" sz="2000" dirty="0"/>
              <a:t>Oracle</a:t>
            </a:r>
            <a:r>
              <a:rPr lang="zh-CN" altLang="zh-CN" sz="2000" dirty="0"/>
              <a:t>鼓励安装时使用</a:t>
            </a:r>
            <a:r>
              <a:rPr lang="en-US" altLang="zh-CN" sz="2000" dirty="0"/>
              <a:t>PDB</a:t>
            </a:r>
            <a:r>
              <a:rPr lang="zh-CN" altLang="zh-CN" sz="2000" dirty="0"/>
              <a:t>技术，它的好处是包括降低成本、数据和代码分离、便于管理和监控，以及管理职责分离</a:t>
            </a:r>
            <a:r>
              <a:rPr lang="zh-CN" altLang="en-US" sz="2000" dirty="0"/>
              <a:t>。</a:t>
            </a:r>
          </a:p>
        </p:txBody>
      </p:sp>
      <p:pic>
        <p:nvPicPr>
          <p:cNvPr id="11" name="图片 10" descr="http://blog.itpub.net/attachments/2013/09/24945919_201309301103331.jpg">
            <a:extLst>
              <a:ext uri="{FF2B5EF4-FFF2-40B4-BE49-F238E27FC236}">
                <a16:creationId xmlns:a16="http://schemas.microsoft.com/office/drawing/2014/main" id="{AF5D423D-4069-4A43-B596-9AEE2AD342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88640"/>
            <a:ext cx="6895424" cy="633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152128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1.3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Oracle 12c</a:t>
            </a:r>
            <a:r>
              <a:rPr lang="zh-CN" altLang="zh-CN" dirty="0"/>
              <a:t>新特性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sz="2800" dirty="0"/>
              <a:t>1.3.1 </a:t>
            </a:r>
            <a:r>
              <a:rPr lang="zh-CN" altLang="zh-CN" sz="2800" dirty="0"/>
              <a:t>插接式数据库</a:t>
            </a:r>
            <a:r>
              <a:rPr lang="en-US" altLang="zh-CN" sz="2800" dirty="0"/>
              <a:t>PDB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84784"/>
            <a:ext cx="10417223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与</a:t>
            </a:r>
            <a:r>
              <a:rPr lang="en-US" altLang="zh-CN" dirty="0"/>
              <a:t>CDB</a:t>
            </a:r>
            <a:r>
              <a:rPr lang="zh-CN" altLang="zh-CN" dirty="0"/>
              <a:t>和</a:t>
            </a:r>
            <a:r>
              <a:rPr lang="en-US" altLang="zh-CN" dirty="0"/>
              <a:t>PDB</a:t>
            </a:r>
            <a:r>
              <a:rPr lang="zh-CN" altLang="zh-CN" dirty="0"/>
              <a:t>的管理相关的任务可以用以下工具来执行：</a:t>
            </a:r>
          </a:p>
          <a:p>
            <a:pPr marL="452438" lvl="0" indent="-457200">
              <a:buFont typeface="+mj-lt"/>
              <a:buAutoNum type="arabicPeriod"/>
            </a:pPr>
            <a:r>
              <a:rPr lang="en-US" altLang="zh-CN" dirty="0" err="1"/>
              <a:t>sqlplus</a:t>
            </a:r>
            <a:endParaRPr lang="zh-CN" altLang="zh-CN" dirty="0"/>
          </a:p>
          <a:p>
            <a:pPr marL="452438" lvl="0" indent="-457200">
              <a:buFont typeface="+mj-lt"/>
              <a:buAutoNum type="arabicPeriod"/>
            </a:pPr>
            <a:r>
              <a:rPr lang="en-US" altLang="zh-CN" dirty="0" err="1"/>
              <a:t>dbca</a:t>
            </a:r>
            <a:endParaRPr lang="zh-CN" altLang="zh-CN" dirty="0"/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企业管理器云控制器（</a:t>
            </a:r>
            <a:r>
              <a:rPr lang="en-US" altLang="zh-CN" dirty="0"/>
              <a:t>Oracle Enterprise Manager Cloud Control</a:t>
            </a:r>
            <a:r>
              <a:rPr lang="zh-CN" altLang="zh-CN" dirty="0"/>
              <a:t>）</a:t>
            </a:r>
          </a:p>
          <a:p>
            <a:pPr marL="452438" lvl="0" indent="-457200">
              <a:buFont typeface="+mj-lt"/>
              <a:buAutoNum type="arabicPeriod"/>
            </a:pPr>
            <a:r>
              <a:rPr lang="en-US" altLang="zh-CN" dirty="0"/>
              <a:t>Oracle SQL Developer</a:t>
            </a:r>
            <a:endParaRPr lang="zh-CN" altLang="zh-CN" dirty="0"/>
          </a:p>
          <a:p>
            <a:pPr marL="452438" lvl="0" indent="-457200">
              <a:buFont typeface="+mj-lt"/>
              <a:buAutoNum type="arabicPeriod"/>
            </a:pPr>
            <a:r>
              <a:rPr lang="zh-CN" altLang="zh-CN" dirty="0"/>
              <a:t>服务器控制（</a:t>
            </a:r>
            <a:r>
              <a:rPr lang="en-US" altLang="zh-CN" dirty="0" err="1"/>
              <a:t>srvctl</a:t>
            </a:r>
            <a:r>
              <a:rPr lang="zh-CN" altLang="zh-CN" dirty="0"/>
              <a:t>）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CDB</a:t>
            </a:r>
            <a:r>
              <a:rPr lang="zh-CN" altLang="zh-CN" dirty="0"/>
              <a:t>只起容器作用，包含很少或者不包含用户数据，用户数据应当保存在</a:t>
            </a:r>
            <a:r>
              <a:rPr lang="en-US" altLang="zh-CN" dirty="0"/>
              <a:t>PDB</a:t>
            </a:r>
            <a:r>
              <a:rPr lang="zh-CN" altLang="zh-CN" dirty="0"/>
              <a:t>中。只能在</a:t>
            </a:r>
            <a:r>
              <a:rPr lang="en-US" altLang="zh-CN" dirty="0"/>
              <a:t>CDB</a:t>
            </a:r>
            <a:r>
              <a:rPr lang="zh-CN" altLang="zh-CN" dirty="0"/>
              <a:t>中创建</a:t>
            </a:r>
            <a:r>
              <a:rPr lang="en-US" altLang="zh-CN" dirty="0"/>
              <a:t>PDB</a:t>
            </a:r>
            <a:r>
              <a:rPr lang="zh-CN" altLang="zh-CN" dirty="0"/>
              <a:t>，而不能在</a:t>
            </a:r>
            <a:r>
              <a:rPr lang="en-US" altLang="zh-CN" dirty="0"/>
              <a:t>PDB</a:t>
            </a:r>
            <a:r>
              <a:rPr lang="zh-CN" altLang="zh-CN" dirty="0"/>
              <a:t>中创建</a:t>
            </a:r>
            <a:r>
              <a:rPr lang="en-US" altLang="zh-CN" dirty="0"/>
              <a:t>PDB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58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632</TotalTime>
  <Words>2470</Words>
  <Application>Microsoft Office PowerPoint</Application>
  <PresentationFormat>自定义</PresentationFormat>
  <Paragraphs>122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微软雅黑</vt:lpstr>
      <vt:lpstr>Arial</vt:lpstr>
      <vt:lpstr>Euphemia</vt:lpstr>
      <vt:lpstr>Times New Roman</vt:lpstr>
      <vt:lpstr>Wingdings 2</vt:lpstr>
      <vt:lpstr>静谧 16x9</vt:lpstr>
      <vt:lpstr>Oracle 12c 基础教程</vt:lpstr>
      <vt:lpstr>第1章 Oracle 12c简介</vt:lpstr>
      <vt:lpstr>1.1 Oracle 12c简介</vt:lpstr>
      <vt:lpstr>1.2 Oracle 12c产品系列</vt:lpstr>
      <vt:lpstr>1.3 Oracle 12c新特性    1.3.1 插接式数据库PDB</vt:lpstr>
      <vt:lpstr>1.3 Oracle 12c新特性    1.3.1 插接式数据库PDB</vt:lpstr>
      <vt:lpstr>1.3 Oracle 12c新特性    1.3.1 插接式数据库PDB</vt:lpstr>
      <vt:lpstr>Oracle CDB+PDB结构</vt:lpstr>
      <vt:lpstr>1.3 Oracle 12c新特性    1.3.1 插接式数据库PDB</vt:lpstr>
      <vt:lpstr>创建PDB的5种可选方式</vt:lpstr>
      <vt:lpstr>1.3 Oracle 12c新特性    1.3.2 高可用性</vt:lpstr>
      <vt:lpstr>Active Data Guard的工作过程</vt:lpstr>
      <vt:lpstr>1.3 Oracle 12c新特性    1.3.2 高可用性</vt:lpstr>
      <vt:lpstr>1.3 Oracle 12c新特性    1.3.2 高可用性</vt:lpstr>
      <vt:lpstr>1.3 Oracle 12c新特性    1.3.2 高可用性</vt:lpstr>
      <vt:lpstr>一个典型的 Oracle Flex 集群</vt:lpstr>
      <vt:lpstr>1.3 Oracle 12c新特性    1.3.2 高可用性</vt:lpstr>
      <vt:lpstr>1.3 Oracle 12c新特性    1.3.3 XML DB</vt:lpstr>
      <vt:lpstr>1.3 Oracle 12c新特性    1.3.4 In-Memory数据库内存选件</vt:lpstr>
      <vt:lpstr>1.3 Oracle 12c新特性    1.3.5 Oracle JSON文档存储</vt:lpstr>
      <vt:lpstr>1.3 Oracle 12c新特性    1.3.6 其他新特性</vt:lpstr>
      <vt:lpstr>1.3 Oracle 12c新特性    1.3.6 其他新特性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30</cp:revision>
  <dcterms:created xsi:type="dcterms:W3CDTF">2017-06-29T08:41:34Z</dcterms:created>
  <dcterms:modified xsi:type="dcterms:W3CDTF">2017-09-04T01:24:51Z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