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7" r:id="rId5"/>
    <p:sldId id="272" r:id="rId6"/>
    <p:sldId id="277" r:id="rId7"/>
    <p:sldId id="636" r:id="rId8"/>
    <p:sldId id="567" r:id="rId9"/>
    <p:sldId id="637" r:id="rId10"/>
    <p:sldId id="568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570" r:id="rId30"/>
    <p:sldId id="656" r:id="rId31"/>
    <p:sldId id="657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5" r:id="rId40"/>
    <p:sldId id="666" r:id="rId41"/>
    <p:sldId id="667" r:id="rId42"/>
    <p:sldId id="668" r:id="rId43"/>
    <p:sldId id="669" r:id="rId44"/>
    <p:sldId id="670" r:id="rId45"/>
    <p:sldId id="671" r:id="rId46"/>
    <p:sldId id="672" r:id="rId4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6" autoAdjust="0"/>
    <p:restoredTop sz="96353" autoAdjust="0"/>
  </p:normalViewPr>
  <p:slideViewPr>
    <p:cSldViewPr>
      <p:cViewPr varScale="1">
        <p:scale>
          <a:sx n="88" d="100"/>
          <a:sy n="88" d="100"/>
        </p:scale>
        <p:origin x="534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6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2017-09-16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2017-09-16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=""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=""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2017-09-16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10.3  WHERE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子句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432047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10-2】WHERE</a:t>
            </a:r>
            <a:r>
              <a:rPr lang="zh-CN" altLang="en-US" dirty="0"/>
              <a:t>子句操作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续上一页）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9500" y="2060848"/>
            <a:ext cx="100120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</a:t>
            </a:r>
            <a:r>
              <a:rPr lang="en-US" altLang="zh-CN" sz="2000" dirty="0" err="1"/>
              <a:t>manager_id</a:t>
            </a:r>
            <a:r>
              <a:rPr lang="zh-CN" altLang="en-US" sz="2000" dirty="0"/>
              <a:t>值为</a:t>
            </a:r>
            <a:r>
              <a:rPr lang="en-US" altLang="zh-CN" sz="2000" dirty="0"/>
              <a:t>103</a:t>
            </a:r>
            <a:r>
              <a:rPr lang="zh-CN" altLang="en-US" sz="2000" dirty="0"/>
              <a:t>和</a:t>
            </a:r>
            <a:r>
              <a:rPr lang="en-US" altLang="zh-CN" sz="2000" dirty="0"/>
              <a:t>123</a:t>
            </a:r>
            <a:r>
              <a:rPr lang="zh-CN" altLang="en-US" sz="2000" dirty="0"/>
              <a:t>的记录</a:t>
            </a:r>
            <a:r>
              <a:rPr lang="zh-CN" altLang="en-US" sz="2000" dirty="0" smtClean="0"/>
              <a:t>：</a:t>
            </a:r>
            <a:endParaRPr lang="en-US" altLang="zh-CN" sz="9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IN (103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123)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JOB_ID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MANAGER_ID</a:t>
            </a:r>
            <a:r>
              <a:rPr lang="en-US" altLang="zh-CN" sz="1600" b="1" dirty="0"/>
              <a:t>	DEPARTMENT_ID</a:t>
            </a:r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104		</a:t>
            </a:r>
            <a:r>
              <a:rPr lang="en-US" altLang="zh-CN" sz="1600" b="1" dirty="0" smtClean="0"/>
              <a:t>Bruce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105		</a:t>
            </a:r>
            <a:r>
              <a:rPr lang="en-US" altLang="zh-CN" sz="1600" b="1" dirty="0" smtClean="0"/>
              <a:t>David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106		</a:t>
            </a:r>
            <a:r>
              <a:rPr lang="en-US" altLang="zh-CN" sz="1600" b="1" dirty="0" err="1" smtClean="0"/>
              <a:t>Valli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107		</a:t>
            </a:r>
            <a:r>
              <a:rPr lang="en-US" altLang="zh-CN" sz="1600" b="1" dirty="0" smtClean="0"/>
              <a:t>Diana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137		</a:t>
            </a:r>
            <a:r>
              <a:rPr lang="en-US" altLang="zh-CN" sz="1600" b="1" dirty="0" smtClean="0"/>
              <a:t>Renske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138		</a:t>
            </a:r>
            <a:r>
              <a:rPr lang="en-US" altLang="zh-CN" sz="1600" b="1" dirty="0" smtClean="0"/>
              <a:t>Stephen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139		</a:t>
            </a:r>
            <a:r>
              <a:rPr lang="en-US" altLang="zh-CN" sz="1600" b="1" dirty="0" smtClean="0"/>
              <a:t>John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140		</a:t>
            </a:r>
            <a:r>
              <a:rPr lang="en-US" altLang="zh-CN" sz="1600" b="1" dirty="0" smtClean="0"/>
              <a:t>Joshua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192		</a:t>
            </a:r>
            <a:r>
              <a:rPr lang="en-US" altLang="zh-CN" sz="1600" b="1" dirty="0" smtClean="0"/>
              <a:t>Sarah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SH_CLERK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193		</a:t>
            </a:r>
            <a:r>
              <a:rPr lang="en-US" altLang="zh-CN" sz="1600" b="1" dirty="0" smtClean="0"/>
              <a:t>Britney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SH_CLERK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194		</a:t>
            </a:r>
            <a:r>
              <a:rPr lang="en-US" altLang="zh-CN" sz="1600" b="1" dirty="0" smtClean="0"/>
              <a:t>Samuel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SH_CLERK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195		</a:t>
            </a:r>
            <a:r>
              <a:rPr lang="en-US" altLang="zh-CN" sz="1600" b="1" dirty="0" smtClean="0"/>
              <a:t>Vance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SH_CLERK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2193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10.3  WHERE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子句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432047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10-2】WHERE</a:t>
            </a:r>
            <a:r>
              <a:rPr lang="zh-CN" altLang="en-US" dirty="0"/>
              <a:t>子句操作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续上一页）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9500" y="2060848"/>
            <a:ext cx="10012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</a:t>
            </a:r>
            <a:r>
              <a:rPr lang="en-US" altLang="zh-CN" sz="2000" dirty="0" err="1"/>
              <a:t>first_name</a:t>
            </a: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个字母为</a:t>
            </a:r>
            <a:r>
              <a:rPr lang="en-US" altLang="zh-CN" sz="2000" dirty="0"/>
              <a:t>'J'</a:t>
            </a:r>
            <a:r>
              <a:rPr lang="zh-CN" altLang="en-US" sz="2000" dirty="0"/>
              <a:t>，第</a:t>
            </a:r>
            <a:r>
              <a:rPr lang="en-US" altLang="zh-CN" sz="2000" dirty="0"/>
              <a:t>2</a:t>
            </a:r>
            <a:r>
              <a:rPr lang="zh-CN" altLang="en-US" sz="2000" dirty="0"/>
              <a:t>个字母任意，第</a:t>
            </a:r>
            <a:r>
              <a:rPr lang="en-US" altLang="zh-CN" sz="2000" dirty="0"/>
              <a:t>3</a:t>
            </a:r>
            <a:r>
              <a:rPr lang="zh-CN" altLang="en-US" sz="2000" dirty="0"/>
              <a:t>个字母为</a:t>
            </a:r>
            <a:r>
              <a:rPr lang="en-US" altLang="zh-CN" sz="2000" dirty="0"/>
              <a:t>'s'</a:t>
            </a:r>
            <a:r>
              <a:rPr lang="zh-CN" altLang="en-US" sz="2000" dirty="0"/>
              <a:t>的所有记录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endParaRPr lang="en-US" altLang="zh-CN" sz="1600" b="1" dirty="0">
              <a:highlight>
                <a:srgbClr val="C0C0C0"/>
              </a:highlight>
              <a:ea typeface="微软雅黑" panose="020B0503020204020204" pitchFamily="34" charset="-122"/>
            </a:endParaRP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LIKE 'J_s%'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JOB_ID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   MANAGER_ID</a:t>
            </a:r>
            <a:r>
              <a:rPr lang="en-US" altLang="zh-CN" sz="1600" b="1" dirty="0"/>
              <a:t>	DEPARTMENT_ID</a:t>
            </a:r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     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133		</a:t>
            </a:r>
            <a:r>
              <a:rPr lang="en-US" altLang="zh-CN" sz="1600" b="1" dirty="0" smtClean="0"/>
              <a:t>Jason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ST_CLERK     122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140		</a:t>
            </a:r>
            <a:r>
              <a:rPr lang="en-US" altLang="zh-CN" sz="1600" b="1" dirty="0" smtClean="0"/>
              <a:t>Joshua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ST_CLERK     123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112		</a:t>
            </a:r>
            <a:r>
              <a:rPr lang="en-US" altLang="zh-CN" sz="1600" b="1" dirty="0" smtClean="0"/>
              <a:t>Jose </a:t>
            </a:r>
            <a:r>
              <a:rPr lang="en-US" altLang="zh-CN" sz="1600" b="1" dirty="0"/>
              <a:t>Manuel	</a:t>
            </a:r>
            <a:r>
              <a:rPr lang="en-US" altLang="zh-CN" sz="1600" b="1" dirty="0" smtClean="0"/>
              <a:t>FI_ACCOUNT  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204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10.4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列算术运算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1368151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查询中常使用算术表达式来进行列算术运算，包括加、减、乘、除四则运算以及函数的引用。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10-3】</a:t>
            </a:r>
            <a:r>
              <a:rPr lang="zh-CN" altLang="en-US" dirty="0"/>
              <a:t>列算术运算查询。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8945" y="3019593"/>
            <a:ext cx="10012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department_id</a:t>
            </a:r>
            <a:r>
              <a:rPr lang="en-US" altLang="zh-CN" sz="2000" dirty="0"/>
              <a:t>=100)</a:t>
            </a:r>
            <a:r>
              <a:rPr lang="zh-CN" altLang="en-US" sz="2000" dirty="0"/>
              <a:t>人员的薪水，并以“万”为单位显示查询结果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ROUND(salary/10000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2)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AS "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薪水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万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)"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='100'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zh-CN" altLang="en-US" sz="1600" b="1" dirty="0" smtClean="0"/>
              <a:t>薪水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万</a:t>
            </a:r>
            <a:r>
              <a:rPr lang="en-US" altLang="zh-CN" sz="1600" b="1" dirty="0"/>
              <a:t>)	</a:t>
            </a:r>
            <a:r>
              <a:rPr lang="en-US" altLang="zh-CN" sz="1600" b="1" dirty="0" smtClean="0"/>
              <a:t>DEPARTMENT_ID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--------------------</a:t>
            </a:r>
            <a:r>
              <a:rPr lang="en-US" altLang="zh-CN" sz="1600" b="1" dirty="0"/>
              <a:t>	----------	-------------</a:t>
            </a:r>
          </a:p>
          <a:p>
            <a:pPr hangingPunct="0"/>
            <a:r>
              <a:rPr lang="en-US" altLang="zh-CN" sz="1600" b="1" dirty="0"/>
              <a:t> 108		</a:t>
            </a:r>
            <a:r>
              <a:rPr lang="en-US" altLang="zh-CN" sz="1600" b="1" dirty="0" smtClean="0"/>
              <a:t>Nancy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1.2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109		</a:t>
            </a:r>
            <a:r>
              <a:rPr lang="en-US" altLang="zh-CN" sz="1600" b="1" dirty="0" smtClean="0"/>
              <a:t>Daniel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9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110		</a:t>
            </a:r>
            <a:r>
              <a:rPr lang="en-US" altLang="zh-CN" sz="1600" b="1" dirty="0" smtClean="0"/>
              <a:t>John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82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111		</a:t>
            </a:r>
            <a:r>
              <a:rPr lang="en-US" altLang="zh-CN" sz="1600" b="1" dirty="0" smtClean="0"/>
              <a:t>Ismael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77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112		</a:t>
            </a:r>
            <a:r>
              <a:rPr lang="en-US" altLang="zh-CN" sz="1600" b="1" dirty="0" smtClean="0"/>
              <a:t>Jose </a:t>
            </a:r>
            <a:r>
              <a:rPr lang="en-US" altLang="zh-CN" sz="1600" b="1" dirty="0"/>
              <a:t>Manuel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78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113		</a:t>
            </a:r>
            <a:r>
              <a:rPr lang="en-US" altLang="zh-CN" sz="1600" b="1" dirty="0" smtClean="0"/>
              <a:t>Luis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69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116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10.4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列算术运算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504055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10-3】</a:t>
            </a:r>
            <a:r>
              <a:rPr lang="zh-CN" altLang="en-US" dirty="0"/>
              <a:t>列算术运算查询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8945" y="2192665"/>
            <a:ext cx="10012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department_id</a:t>
            </a:r>
            <a:r>
              <a:rPr lang="en-US" altLang="zh-CN" sz="2000" dirty="0"/>
              <a:t>=100)</a:t>
            </a:r>
            <a:r>
              <a:rPr lang="zh-CN" altLang="en-US" sz="2000" dirty="0"/>
              <a:t>人员的薪水，并以“万”为单位显示查询结果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ROUND(salary/10000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2)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AS "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薪水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万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)"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='100'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zh-CN" altLang="en-US" sz="1600" b="1" dirty="0" smtClean="0"/>
              <a:t>薪水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万</a:t>
            </a:r>
            <a:r>
              <a:rPr lang="en-US" altLang="zh-CN" sz="1600" b="1" dirty="0"/>
              <a:t>)	</a:t>
            </a:r>
            <a:r>
              <a:rPr lang="en-US" altLang="zh-CN" sz="1600" b="1" dirty="0" smtClean="0"/>
              <a:t>DEPARTMENT_ID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--------------------</a:t>
            </a:r>
            <a:r>
              <a:rPr lang="en-US" altLang="zh-CN" sz="1600" b="1" dirty="0"/>
              <a:t>	----------	-------------</a:t>
            </a:r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Nancy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1.2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109		</a:t>
            </a:r>
            <a:r>
              <a:rPr lang="en-US" altLang="zh-CN" sz="1600" b="1" dirty="0" smtClean="0"/>
              <a:t>Daniel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9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110		</a:t>
            </a:r>
            <a:r>
              <a:rPr lang="en-US" altLang="zh-CN" sz="1600" b="1" dirty="0" smtClean="0"/>
              <a:t>John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82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111		</a:t>
            </a:r>
            <a:r>
              <a:rPr lang="en-US" altLang="zh-CN" sz="1600" b="1" dirty="0" smtClean="0"/>
              <a:t>Ismael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77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112		</a:t>
            </a:r>
            <a:r>
              <a:rPr lang="en-US" altLang="zh-CN" sz="1600" b="1" dirty="0" smtClean="0"/>
              <a:t>Jose </a:t>
            </a:r>
            <a:r>
              <a:rPr lang="en-US" altLang="zh-CN" sz="1600" b="1" dirty="0"/>
              <a:t>Manuel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78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113		</a:t>
            </a:r>
            <a:r>
              <a:rPr lang="en-US" altLang="zh-CN" sz="1600" b="1" dirty="0" smtClean="0"/>
              <a:t>Luis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.</a:t>
            </a:r>
            <a:r>
              <a:rPr lang="en-US" altLang="zh-CN" sz="1600" b="1" dirty="0"/>
              <a:t>69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8066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10.4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列算术运算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129191" cy="504055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10-3】</a:t>
            </a:r>
            <a:r>
              <a:rPr lang="zh-CN" altLang="en-US" dirty="0"/>
              <a:t>列算术运算查询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8945" y="1916832"/>
            <a:ext cx="100120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查询管理员管理部门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20(Marketing)</a:t>
            </a:r>
            <a:r>
              <a:rPr lang="zh-CN" altLang="en-US" sz="2000" dirty="0"/>
              <a:t>、</a:t>
            </a:r>
            <a:r>
              <a:rPr lang="en-US" altLang="zh-CN" sz="2000" dirty="0"/>
              <a:t>80(Sales)</a:t>
            </a:r>
            <a:r>
              <a:rPr lang="zh-CN" altLang="en-US" sz="2000" dirty="0"/>
              <a:t>、</a:t>
            </a:r>
            <a:r>
              <a:rPr lang="en-US" altLang="zh-CN" sz="2000" dirty="0"/>
              <a:t>60(IT)</a:t>
            </a:r>
            <a:r>
              <a:rPr lang="zh-CN" altLang="en-US" sz="2000" dirty="0"/>
              <a:t>的人数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DISTINCT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AS 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管理员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AS 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部门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SUM(CASE WHEN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=20 THEN 1 ELSE 0 END)AS Marketing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人数，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SUM(CASE WHEN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=80 THEN 1 ELSE 0 END)AS Sales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人数，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4 SUM(CASE WHEN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=60 THEN 1 ELSE 0 END)as IT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人数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5 FROM employees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IN(20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80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60)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6 GROUP BY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zh-CN" altLang="en-US" sz="1600" b="1" dirty="0"/>
              <a:t> 管理员</a:t>
            </a:r>
            <a:r>
              <a:rPr lang="en-US" altLang="zh-CN" sz="1600" b="1" dirty="0"/>
              <a:t>ID		</a:t>
            </a:r>
            <a:r>
              <a:rPr lang="zh-CN" altLang="en-US" sz="1600" b="1" dirty="0"/>
              <a:t>部门</a:t>
            </a:r>
            <a:r>
              <a:rPr lang="en-US" altLang="zh-CN" sz="1600" b="1" dirty="0"/>
              <a:t>ID	</a:t>
            </a:r>
            <a:r>
              <a:rPr lang="en-US" altLang="zh-CN" sz="1600" b="1" dirty="0" smtClean="0"/>
              <a:t>MARKETING</a:t>
            </a:r>
            <a:r>
              <a:rPr lang="zh-CN" altLang="en-US" sz="1600" b="1" dirty="0"/>
              <a:t>人数	</a:t>
            </a:r>
            <a:r>
              <a:rPr lang="en-US" altLang="zh-CN" sz="1600" b="1" dirty="0"/>
              <a:t>SALES</a:t>
            </a:r>
            <a:r>
              <a:rPr lang="zh-CN" altLang="en-US" sz="1600" b="1" dirty="0"/>
              <a:t>人数	</a:t>
            </a:r>
            <a:r>
              <a:rPr lang="en-US" altLang="zh-CN" sz="1600" b="1" dirty="0"/>
              <a:t>IT</a:t>
            </a:r>
            <a:r>
              <a:rPr lang="zh-CN" altLang="en-US" sz="1600" b="1" dirty="0"/>
              <a:t>人数</a:t>
            </a:r>
          </a:p>
          <a:p>
            <a:pPr hangingPunct="0"/>
            <a:r>
              <a:rPr lang="en-US" altLang="zh-CN" sz="1600" b="1" dirty="0"/>
              <a:t>----------	</a:t>
            </a:r>
            <a:r>
              <a:rPr lang="en-US" altLang="zh-CN" sz="1600" b="1" dirty="0" smtClean="0"/>
              <a:t>	----------</a:t>
            </a:r>
            <a:r>
              <a:rPr lang="en-US" altLang="zh-CN" sz="1600" b="1" dirty="0"/>
              <a:t>	-------------	----------	</a:t>
            </a:r>
            <a:r>
              <a:rPr lang="en-US" altLang="zh-CN" sz="1600" b="1" dirty="0" smtClean="0"/>
              <a:t>	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147		80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102		60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103		60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4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148		80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146		80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149		80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100		80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145		80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100		20	</a:t>
            </a:r>
            <a:r>
              <a:rPr lang="en-US" altLang="zh-CN" sz="1600" b="1" dirty="0" smtClean="0"/>
              <a:t>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201		20	</a:t>
            </a:r>
            <a:r>
              <a:rPr lang="en-US" altLang="zh-CN" sz="1600" b="1" dirty="0" smtClean="0"/>
              <a:t>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635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10.5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禁止重复行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129191" cy="1265361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查询中，可以使用</a:t>
            </a:r>
            <a:r>
              <a:rPr lang="en-US" altLang="zh-CN" dirty="0"/>
              <a:t>DISTINCT</a:t>
            </a:r>
            <a:r>
              <a:rPr lang="zh-CN" altLang="en-US" dirty="0"/>
              <a:t>关键字来禁止重复行的出现。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10-4】</a:t>
            </a:r>
            <a:r>
              <a:rPr lang="zh-CN" altLang="en-US" dirty="0"/>
              <a:t>禁止重复行查询。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8945" y="2678137"/>
            <a:ext cx="1001205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在</a:t>
            </a:r>
            <a:r>
              <a:rPr lang="en-US" altLang="zh-CN" sz="2000" dirty="0"/>
              <a:t>employees</a:t>
            </a:r>
            <a:r>
              <a:rPr lang="zh-CN" altLang="en-US" sz="2000" dirty="0"/>
              <a:t>表中查询所有不同的部门</a:t>
            </a:r>
            <a:r>
              <a:rPr lang="en-US" altLang="zh-CN" sz="2000" dirty="0"/>
              <a:t>ID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DISTINCT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IS NOT NULL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DEPARTMENT_ID</a:t>
            </a:r>
          </a:p>
          <a:p>
            <a:pPr hangingPunct="0"/>
            <a:r>
              <a:rPr lang="en-US" altLang="zh-CN" sz="1600" b="1" dirty="0"/>
              <a:t>-------------</a:t>
            </a:r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10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20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30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40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50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70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80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90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3198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10.6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排    序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129191" cy="1265361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查询中，可以使用</a:t>
            </a:r>
            <a:r>
              <a:rPr lang="en-US" altLang="zh-CN" dirty="0"/>
              <a:t>ORDER BY</a:t>
            </a:r>
            <a:r>
              <a:rPr lang="zh-CN" altLang="en-US" dirty="0"/>
              <a:t>子句对查询结果排序。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10-5】</a:t>
            </a:r>
            <a:r>
              <a:rPr lang="zh-CN" altLang="en-US" dirty="0"/>
              <a:t>排序查询。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8945" y="2678137"/>
            <a:ext cx="100120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在</a:t>
            </a:r>
            <a:r>
              <a:rPr lang="en-US" altLang="zh-CN" sz="2000" dirty="0"/>
              <a:t>employees</a:t>
            </a:r>
            <a:r>
              <a:rPr lang="zh-CN" altLang="en-US" sz="2000" dirty="0"/>
              <a:t>表中查询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department_id</a:t>
            </a:r>
            <a:r>
              <a:rPr lang="en-US" altLang="zh-CN" sz="2000" dirty="0"/>
              <a:t>=60)</a:t>
            </a:r>
            <a:r>
              <a:rPr lang="zh-CN" altLang="en-US" sz="2000" dirty="0"/>
              <a:t>所有人员的薪水，并按降序输出结果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 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=60 ORDER BY salary DESC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SALARY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	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103		</a:t>
            </a:r>
            <a:r>
              <a:rPr lang="en-US" altLang="zh-CN" sz="1600" b="1" dirty="0" smtClean="0"/>
              <a:t>Alexander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9000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104		</a:t>
            </a:r>
            <a:r>
              <a:rPr lang="en-US" altLang="zh-CN" sz="1600" b="1" dirty="0" smtClean="0"/>
              <a:t>Bruce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105		</a:t>
            </a:r>
            <a:r>
              <a:rPr lang="en-US" altLang="zh-CN" sz="1600" b="1" dirty="0" smtClean="0"/>
              <a:t>David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4800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106		</a:t>
            </a:r>
            <a:r>
              <a:rPr lang="en-US" altLang="zh-CN" sz="1600" b="1" dirty="0" err="1" smtClean="0"/>
              <a:t>Valli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4800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107		</a:t>
            </a:r>
            <a:r>
              <a:rPr lang="en-US" altLang="zh-CN" sz="1600" b="1" dirty="0" smtClean="0"/>
              <a:t>Diana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4200</a:t>
            </a:r>
            <a:endParaRPr lang="en-US" altLang="zh-CN" sz="1600" b="1" dirty="0"/>
          </a:p>
        </p:txBody>
      </p:sp>
      <p:sp>
        <p:nvSpPr>
          <p:cNvPr id="5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2782044" y="1124744"/>
            <a:ext cx="6624736" cy="374441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</a:t>
            </a:r>
            <a:r>
              <a:rPr lang="zh-CN" altLang="en-US" sz="2400" dirty="0"/>
              <a:t>：默认排序是升序</a:t>
            </a:r>
            <a:r>
              <a:rPr lang="en-US" altLang="zh-CN" sz="2400" dirty="0"/>
              <a:t>(</a:t>
            </a:r>
            <a:r>
              <a:rPr lang="zh-CN" altLang="en-US" sz="2400" dirty="0"/>
              <a:t>或使用</a:t>
            </a:r>
            <a:r>
              <a:rPr lang="en-US" altLang="zh-CN" sz="2400" dirty="0"/>
              <a:t>ASC</a:t>
            </a:r>
            <a:r>
              <a:rPr lang="zh-CN" altLang="en-US" sz="2400" dirty="0"/>
              <a:t>关键字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21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129191" cy="3459286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查询中，如果一个查询语句需要显示多张表的数据，则必须应用到多表查询的操作，多表查询的种类包括：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笛</a:t>
            </a:r>
            <a:r>
              <a:rPr lang="zh-CN" altLang="en-US" dirty="0"/>
              <a:t>卡尔积连接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等值</a:t>
            </a:r>
            <a:r>
              <a:rPr lang="zh-CN" altLang="en-US" dirty="0"/>
              <a:t>连接</a:t>
            </a:r>
            <a:r>
              <a:rPr lang="en-US" altLang="zh-CN" dirty="0"/>
              <a:t>(</a:t>
            </a:r>
            <a:r>
              <a:rPr lang="zh-CN" altLang="en-US" dirty="0"/>
              <a:t>或不等值连接</a:t>
            </a:r>
            <a:r>
              <a:rPr lang="en-US" altLang="zh-CN" dirty="0"/>
              <a:t>)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外</a:t>
            </a:r>
            <a:r>
              <a:rPr lang="zh-CN" altLang="en-US" dirty="0"/>
              <a:t>连接</a:t>
            </a:r>
            <a:r>
              <a:rPr lang="en-US" altLang="zh-CN" dirty="0"/>
              <a:t>(</a:t>
            </a:r>
            <a:r>
              <a:rPr lang="zh-CN" altLang="en-US" dirty="0"/>
              <a:t>包括：左连接、右连接、全连接</a:t>
            </a:r>
            <a:r>
              <a:rPr lang="en-US" altLang="zh-CN" dirty="0"/>
              <a:t>)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自</a:t>
            </a:r>
            <a:r>
              <a:rPr lang="zh-CN" altLang="en-US" dirty="0"/>
              <a:t>连接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多表查询的基本语法如下：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9642" y="5013176"/>
            <a:ext cx="10012051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 smtClean="0"/>
              <a:t>SELECT </a:t>
            </a:r>
            <a:r>
              <a:rPr lang="en-US" altLang="zh-CN" sz="1600" b="1" dirty="0"/>
              <a:t>[DISTINCT] * | &lt;</a:t>
            </a:r>
            <a:r>
              <a:rPr lang="zh-CN" altLang="en-US" sz="1600" b="1" dirty="0"/>
              <a:t>字段</a:t>
            </a:r>
            <a:r>
              <a:rPr lang="en-US" altLang="zh-CN" sz="1600" b="1" dirty="0"/>
              <a:t>&gt; [</a:t>
            </a:r>
            <a:r>
              <a:rPr lang="zh-CN" altLang="en-US" sz="1600" b="1" dirty="0"/>
              <a:t>别名</a:t>
            </a:r>
            <a:r>
              <a:rPr lang="en-US" altLang="zh-CN" sz="1600" b="1" dirty="0"/>
              <a:t>] [</a:t>
            </a:r>
            <a:r>
              <a:rPr lang="zh-CN" altLang="en-US" sz="1600" b="1" dirty="0"/>
              <a:t>，字段 </a:t>
            </a:r>
            <a:r>
              <a:rPr lang="en-US" altLang="zh-CN" sz="1600" b="1" dirty="0"/>
              <a:t>[</a:t>
            </a:r>
            <a:r>
              <a:rPr lang="zh-CN" altLang="en-US" sz="1600" b="1" dirty="0"/>
              <a:t>别名</a:t>
            </a:r>
            <a:r>
              <a:rPr lang="en-US" altLang="zh-CN" sz="1600" b="1" dirty="0"/>
              <a:t>] 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…]</a:t>
            </a:r>
          </a:p>
          <a:p>
            <a:pPr hangingPunct="0"/>
            <a:r>
              <a:rPr lang="en-US" altLang="zh-CN" sz="1600" b="1" dirty="0"/>
              <a:t>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 [</a:t>
            </a:r>
            <a:r>
              <a:rPr lang="zh-CN" altLang="en-US" sz="1600" b="1" dirty="0"/>
              <a:t>别名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 [</a:t>
            </a:r>
            <a:r>
              <a:rPr lang="zh-CN" altLang="en-US" sz="1600" b="1" dirty="0"/>
              <a:t>别名</a:t>
            </a:r>
            <a:r>
              <a:rPr lang="en-US" altLang="zh-CN" sz="1600" b="1" dirty="0"/>
              <a:t>] 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…]</a:t>
            </a:r>
          </a:p>
          <a:p>
            <a:pPr hangingPunct="0"/>
            <a:r>
              <a:rPr lang="en-US" altLang="zh-CN" sz="1600" b="1" dirty="0"/>
              <a:t>[WHERE &lt;</a:t>
            </a:r>
            <a:r>
              <a:rPr lang="zh-CN" altLang="en-US" sz="1600" b="1" dirty="0"/>
              <a:t>条件</a:t>
            </a:r>
            <a:r>
              <a:rPr lang="en-US" altLang="zh-CN" sz="1600" b="1" dirty="0"/>
              <a:t>&gt;]</a:t>
            </a:r>
          </a:p>
          <a:p>
            <a:pPr hangingPunct="0"/>
            <a:r>
              <a:rPr lang="en-US" altLang="zh-CN" sz="1600" b="1" dirty="0"/>
              <a:t>[ORDER BY &lt;</a:t>
            </a:r>
            <a:r>
              <a:rPr lang="zh-CN" altLang="en-US" sz="1600" b="1" dirty="0"/>
              <a:t>排序字段</a:t>
            </a:r>
            <a:r>
              <a:rPr lang="en-US" altLang="zh-CN" sz="1600" b="1" dirty="0"/>
              <a:t>&gt; [ASC|DESC] [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&lt;</a:t>
            </a:r>
            <a:r>
              <a:rPr lang="zh-CN" altLang="en-US" sz="1600" b="1" dirty="0"/>
              <a:t>排序字段</a:t>
            </a:r>
            <a:r>
              <a:rPr lang="en-US" altLang="zh-CN" sz="1600" b="1" dirty="0"/>
              <a:t>&gt; [ASC|DESC] 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…]]</a:t>
            </a:r>
            <a:r>
              <a:rPr lang="zh-CN" altLang="en-US" sz="1600" b="1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057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10-6】</a:t>
            </a:r>
            <a:r>
              <a:rPr lang="zh-CN" altLang="en-US" dirty="0"/>
              <a:t>多表查询示例一。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2002" y="1933669"/>
            <a:ext cx="100120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</a:t>
            </a:r>
            <a:r>
              <a:rPr lang="en-US" altLang="zh-CN" sz="2000" dirty="0"/>
              <a:t>employees</a:t>
            </a:r>
            <a:r>
              <a:rPr lang="zh-CN" altLang="en-US" sz="2000" dirty="0"/>
              <a:t>表和</a:t>
            </a:r>
            <a:r>
              <a:rPr lang="en-US" altLang="zh-CN" sz="2000" dirty="0"/>
              <a:t>departments</a:t>
            </a:r>
            <a:r>
              <a:rPr lang="zh-CN" altLang="en-US" sz="2000" dirty="0"/>
              <a:t>表的笛卡尔积</a:t>
            </a:r>
            <a:r>
              <a:rPr lang="en-US" altLang="zh-CN" sz="2000" dirty="0"/>
              <a:t>(employees</a:t>
            </a:r>
            <a:r>
              <a:rPr lang="zh-CN" altLang="en-US" sz="2000" dirty="0"/>
              <a:t>中的每一条记录与</a:t>
            </a:r>
            <a:r>
              <a:rPr lang="en-US" altLang="zh-CN" sz="2000" dirty="0"/>
              <a:t>departments</a:t>
            </a:r>
            <a:r>
              <a:rPr lang="zh-CN" altLang="en-US" sz="2000" dirty="0"/>
              <a:t>表中的每一条记录连接成一条新记录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COUNT(*)FROM employees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departments</a:t>
            </a:r>
            <a:r>
              <a:rPr lang="zh-CN" altLang="en-US" sz="1600" b="1" dirty="0" smtClean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  <a:endParaRPr lang="en-US" altLang="zh-CN" sz="1600" b="1" dirty="0" smtClean="0">
              <a:highlight>
                <a:srgbClr val="C0C0C0"/>
              </a:highlight>
              <a:ea typeface="微软雅黑" panose="020B0503020204020204" pitchFamily="34" charset="-122"/>
            </a:endParaRPr>
          </a:p>
          <a:p>
            <a:pPr hangingPunct="0"/>
            <a:r>
              <a:rPr lang="en-US" altLang="zh-CN" sz="1600" b="1" dirty="0"/>
              <a:t> COUNT(*)</a:t>
            </a:r>
          </a:p>
          <a:p>
            <a:pPr hangingPunct="0"/>
            <a:r>
              <a:rPr lang="en-US" altLang="zh-CN" sz="1600" b="1" dirty="0"/>
              <a:t>----------</a:t>
            </a:r>
          </a:p>
          <a:p>
            <a:pPr hangingPunct="0"/>
            <a:r>
              <a:rPr lang="en-US" altLang="zh-CN" sz="1600" b="1" dirty="0"/>
              <a:t>  </a:t>
            </a:r>
            <a:r>
              <a:rPr lang="en-US" altLang="zh-CN" sz="1600" b="1" dirty="0" smtClean="0"/>
              <a:t>2889</a:t>
            </a:r>
          </a:p>
          <a:p>
            <a:pPr hangingPunct="0"/>
            <a:endParaRPr lang="en-US" altLang="zh-CN" sz="1600" b="1" dirty="0"/>
          </a:p>
          <a:p>
            <a:pPr hangingPunct="0"/>
            <a:r>
              <a:rPr lang="zh-CN" altLang="en-US" sz="1600" b="1" dirty="0"/>
              <a:t>说明：在表</a:t>
            </a:r>
            <a:r>
              <a:rPr lang="en-US" altLang="zh-CN" sz="1600" b="1" dirty="0"/>
              <a:t>employees</a:t>
            </a:r>
            <a:r>
              <a:rPr lang="zh-CN" altLang="en-US" sz="1600" b="1" dirty="0"/>
              <a:t>中有</a:t>
            </a:r>
            <a:r>
              <a:rPr lang="en-US" altLang="zh-CN" sz="1600" b="1" dirty="0"/>
              <a:t>107</a:t>
            </a:r>
            <a:r>
              <a:rPr lang="zh-CN" altLang="en-US" sz="1600" b="1" dirty="0"/>
              <a:t>条记录，表</a:t>
            </a:r>
            <a:r>
              <a:rPr lang="en-US" altLang="zh-CN" sz="1600" b="1" dirty="0"/>
              <a:t>departments</a:t>
            </a:r>
            <a:r>
              <a:rPr lang="zh-CN" altLang="en-US" sz="1600" b="1" dirty="0"/>
              <a:t>中有</a:t>
            </a:r>
            <a:r>
              <a:rPr lang="en-US" altLang="zh-CN" sz="1600" b="1" dirty="0"/>
              <a:t>27</a:t>
            </a:r>
            <a:r>
              <a:rPr lang="zh-CN" altLang="en-US" sz="1600" b="1" dirty="0"/>
              <a:t>条记录，两个表的笛卡尔查询结果有</a:t>
            </a:r>
            <a:r>
              <a:rPr lang="en-US" altLang="zh-CN" sz="1600" b="1" dirty="0"/>
              <a:t>107*27=2889</a:t>
            </a:r>
            <a:r>
              <a:rPr lang="zh-CN" altLang="en-US" sz="1600" b="1" dirty="0"/>
              <a:t>条记录。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笛卡积查询一般不常用</a:t>
            </a:r>
            <a:r>
              <a:rPr lang="en-US" altLang="zh-CN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7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10-6】</a:t>
            </a:r>
            <a:r>
              <a:rPr lang="zh-CN" altLang="en-US" dirty="0"/>
              <a:t>多表查询示例一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2002" y="1933669"/>
            <a:ext cx="100120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等值查询，查询所有员工的部门名称</a:t>
            </a:r>
            <a:r>
              <a:rPr lang="en-US" altLang="zh-CN" sz="2000" dirty="0"/>
              <a:t>(</a:t>
            </a:r>
            <a:r>
              <a:rPr lang="zh-CN" altLang="en-US" sz="2000" dirty="0"/>
              <a:t>员工所在部门在</a:t>
            </a:r>
            <a:r>
              <a:rPr lang="en-US" altLang="zh-CN" sz="2000" dirty="0"/>
              <a:t>departments</a:t>
            </a:r>
            <a:r>
              <a:rPr lang="zh-CN" altLang="en-US" sz="2000" dirty="0"/>
              <a:t>表中有的，才连接成一条新的记录，即员工有部门的才连接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dep.department_name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departments dep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dep.department_id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DEPARTMENT_NAME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---------------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200		</a:t>
            </a:r>
            <a:r>
              <a:rPr lang="en-US" altLang="zh-CN" sz="1600" b="1" dirty="0" smtClean="0"/>
              <a:t>Jennifer</a:t>
            </a:r>
            <a:r>
              <a:rPr lang="en-US" altLang="zh-CN" sz="1600" b="1" dirty="0"/>
              <a:t>		Administration</a:t>
            </a:r>
          </a:p>
          <a:p>
            <a:pPr hangingPunct="0"/>
            <a:r>
              <a:rPr lang="en-US" altLang="zh-CN" sz="1600" b="1" dirty="0"/>
              <a:t> 201		</a:t>
            </a:r>
            <a:r>
              <a:rPr lang="en-US" altLang="zh-CN" sz="1600" b="1" dirty="0" smtClean="0"/>
              <a:t>Michael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Marketing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202		</a:t>
            </a:r>
            <a:r>
              <a:rPr lang="en-US" altLang="zh-CN" sz="1600" b="1" dirty="0" smtClean="0"/>
              <a:t>Pat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Marketing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114		</a:t>
            </a:r>
            <a:r>
              <a:rPr lang="en-US" altLang="zh-CN" sz="1600" b="1" dirty="0" smtClean="0"/>
              <a:t>Den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Purchasing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…</a:t>
            </a:r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106 </a:t>
            </a:r>
            <a:r>
              <a:rPr lang="zh-CN" altLang="en-US" sz="1600" b="1" dirty="0"/>
              <a:t>行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hangingPunct="0"/>
            <a:endParaRPr lang="zh-CN" altLang="en-US" sz="1600" b="1" dirty="0"/>
          </a:p>
          <a:p>
            <a:pPr hangingPunct="0"/>
            <a:r>
              <a:rPr lang="zh-CN" altLang="en-US" sz="1600" b="1" dirty="0"/>
              <a:t>说明：在</a:t>
            </a:r>
            <a:r>
              <a:rPr lang="en-US" altLang="zh-CN" sz="1600" b="1" dirty="0"/>
              <a:t>employees</a:t>
            </a:r>
            <a:r>
              <a:rPr lang="zh-CN" altLang="en-US" sz="1600" b="1" dirty="0"/>
              <a:t>表中有</a:t>
            </a:r>
            <a:r>
              <a:rPr lang="en-US" altLang="zh-CN" sz="1600" b="1" dirty="0"/>
              <a:t>107</a:t>
            </a:r>
            <a:r>
              <a:rPr lang="zh-CN" altLang="en-US" sz="1600" b="1" dirty="0"/>
              <a:t>个员工，其中有一个员工的部门为空，故等值连接查询的结果就只有</a:t>
            </a:r>
            <a:r>
              <a:rPr lang="en-US" altLang="zh-CN" sz="1600" b="1" dirty="0"/>
              <a:t>106</a:t>
            </a:r>
            <a:r>
              <a:rPr lang="zh-CN" altLang="en-US" sz="1600" b="1" dirty="0"/>
              <a:t>条记录。</a:t>
            </a:r>
          </a:p>
        </p:txBody>
      </p:sp>
    </p:spTree>
    <p:extLst>
      <p:ext uri="{BB962C8B-B14F-4D97-AF65-F5344CB8AC3E}">
        <p14:creationId xmlns:p14="http://schemas.microsoft.com/office/powerpoint/2010/main" val="320915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3813" y="476672"/>
            <a:ext cx="9601200" cy="1143000"/>
          </a:xfrm>
        </p:spPr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 </a:t>
            </a:r>
            <a:r>
              <a:rPr lang="en-US" altLang="zh-CN" dirty="0"/>
              <a:t>SQL</a:t>
            </a:r>
            <a:r>
              <a:rPr lang="zh-CN" altLang="en-US" dirty="0"/>
              <a:t>语言基础</a:t>
            </a:r>
            <a:endParaRPr lang="zh-CN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99877"/>
              </p:ext>
            </p:extLst>
          </p:nvPr>
        </p:nvGraphicFramePr>
        <p:xfrm>
          <a:off x="1485900" y="2182232"/>
          <a:ext cx="9121080" cy="18948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189229"/>
                <a:gridCol w="1976533"/>
                <a:gridCol w="1977659"/>
                <a:gridCol w="1977659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effectLst/>
                        </a:rPr>
                        <a:t>知识点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</a:rPr>
                        <a:t>理解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</a:rPr>
                        <a:t>掌握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>
                          <a:effectLst/>
                        </a:rPr>
                        <a:t>应用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1.</a:t>
                      </a:r>
                      <a:r>
                        <a:rPr lang="zh-CN" sz="2400" b="0" kern="100">
                          <a:effectLst/>
                        </a:rPr>
                        <a:t>基本</a:t>
                      </a:r>
                      <a:r>
                        <a:rPr lang="en-US" sz="2400" b="0" kern="100">
                          <a:effectLst/>
                        </a:rPr>
                        <a:t>SQL</a:t>
                      </a:r>
                      <a:r>
                        <a:rPr lang="zh-CN" sz="2400" b="0" kern="100">
                          <a:effectLst/>
                        </a:rPr>
                        <a:t>查询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2.</a:t>
                      </a:r>
                      <a:r>
                        <a:rPr lang="zh-CN" sz="2400" b="0" kern="100">
                          <a:effectLst/>
                        </a:rPr>
                        <a:t>子查询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3.</a:t>
                      </a:r>
                      <a:r>
                        <a:rPr lang="zh-CN" sz="2400" b="0" kern="100">
                          <a:effectLst/>
                        </a:rPr>
                        <a:t>递归查询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53975" marB="539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10-6】</a:t>
            </a:r>
            <a:r>
              <a:rPr lang="zh-CN" altLang="en-US" dirty="0"/>
              <a:t>多表查询示例一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2002" y="1933669"/>
            <a:ext cx="100120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左连接查询，查询所有员工的部门名称</a:t>
            </a:r>
            <a:r>
              <a:rPr lang="en-US" altLang="zh-CN" sz="2000" dirty="0"/>
              <a:t>(</a:t>
            </a:r>
            <a:r>
              <a:rPr lang="zh-CN" altLang="en-US" sz="2000" dirty="0"/>
              <a:t>如果员工所在部门在</a:t>
            </a:r>
            <a:r>
              <a:rPr lang="en-US" altLang="zh-CN" sz="2000" dirty="0"/>
              <a:t>departments</a:t>
            </a:r>
            <a:r>
              <a:rPr lang="zh-CN" altLang="en-US" sz="2000" dirty="0"/>
              <a:t>表中没有，也将连接成一条新的记录，门部名称为</a:t>
            </a:r>
            <a:r>
              <a:rPr lang="en-US" altLang="zh-CN" sz="2000" dirty="0"/>
              <a:t>NULL</a:t>
            </a:r>
            <a:r>
              <a:rPr lang="zh-CN" altLang="en-US" sz="2000" dirty="0"/>
              <a:t>，即左表记录将全部出现在查询结果中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dep.department_name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departments dep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(+)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DEPARTMENT_NAME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---------------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200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Jennifer</a:t>
            </a:r>
            <a:r>
              <a:rPr lang="en-US" altLang="zh-CN" sz="1600" b="1" dirty="0"/>
              <a:t>		Administration</a:t>
            </a:r>
          </a:p>
          <a:p>
            <a:pPr hangingPunct="0"/>
            <a:r>
              <a:rPr lang="en-US" altLang="zh-CN" sz="1600" b="1" dirty="0" smtClean="0"/>
              <a:t>201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Michael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Marketing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202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Pat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Marketing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…</a:t>
            </a:r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107 </a:t>
            </a:r>
            <a:r>
              <a:rPr lang="zh-CN" altLang="en-US" sz="1600" b="1" dirty="0"/>
              <a:t>行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hangingPunct="0"/>
            <a:endParaRPr lang="zh-CN" altLang="en-US" sz="1600" b="1" dirty="0"/>
          </a:p>
          <a:p>
            <a:pPr hangingPunct="0"/>
            <a:r>
              <a:rPr lang="zh-CN" altLang="en-US" sz="1600" b="1" dirty="0"/>
              <a:t>说明：</a:t>
            </a:r>
          </a:p>
          <a:p>
            <a:pPr hangingPunct="0"/>
            <a:r>
              <a:rPr lang="en-US" altLang="zh-CN" sz="1600" b="1" dirty="0"/>
              <a:t>(1)“(+)”</a:t>
            </a:r>
            <a:r>
              <a:rPr lang="zh-CN" altLang="en-US" sz="1600" b="1" dirty="0"/>
              <a:t>放在连接条件等号的右边，表示左连接查询。</a:t>
            </a:r>
          </a:p>
          <a:p>
            <a:pPr hangingPunct="0"/>
            <a:r>
              <a:rPr lang="en-US" altLang="zh-CN" sz="1600" b="1" dirty="0"/>
              <a:t>(2)</a:t>
            </a:r>
            <a:r>
              <a:rPr lang="zh-CN" altLang="en-US" sz="1600" b="1" dirty="0"/>
              <a:t>在</a:t>
            </a:r>
            <a:r>
              <a:rPr lang="en-US" altLang="zh-CN" sz="1600" b="1" dirty="0"/>
              <a:t>employees</a:t>
            </a:r>
            <a:r>
              <a:rPr lang="zh-CN" altLang="en-US" sz="1600" b="1" dirty="0"/>
              <a:t>表中，员工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employee_id</a:t>
            </a:r>
            <a:r>
              <a:rPr lang="en-US" altLang="zh-CN" sz="1600" b="1" dirty="0"/>
              <a:t>=178)</a:t>
            </a:r>
            <a:r>
              <a:rPr lang="zh-CN" altLang="en-US" sz="1600" b="1" dirty="0"/>
              <a:t>的门部在</a:t>
            </a:r>
            <a:r>
              <a:rPr lang="en-US" altLang="zh-CN" sz="1600" b="1" dirty="0"/>
              <a:t>departments</a:t>
            </a:r>
            <a:r>
              <a:rPr lang="zh-CN" altLang="en-US" sz="1600" b="1" dirty="0"/>
              <a:t>中没有对应的值，故其部门为空。</a:t>
            </a:r>
          </a:p>
        </p:txBody>
      </p:sp>
    </p:spTree>
    <p:extLst>
      <p:ext uri="{BB962C8B-B14F-4D97-AF65-F5344CB8AC3E}">
        <p14:creationId xmlns:p14="http://schemas.microsoft.com/office/powerpoint/2010/main" val="12130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268760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10-6】</a:t>
            </a:r>
            <a:r>
              <a:rPr lang="zh-CN" altLang="en-US" dirty="0"/>
              <a:t>多表查询示例一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2002" y="1772816"/>
            <a:ext cx="1001205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右连接查询，查询所有部门对应的员工信息</a:t>
            </a:r>
            <a:r>
              <a:rPr lang="en-US" altLang="zh-CN" sz="2000" dirty="0"/>
              <a:t>(</a:t>
            </a:r>
            <a:r>
              <a:rPr lang="zh-CN" altLang="en-US" sz="2000" dirty="0"/>
              <a:t>如果某部门没有员工，将以空值显示员工信息，即右表记录将全部出现在查询结果中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dep.department_name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departments dep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(+)=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dep.department_id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DEPARTMENT_NAME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---------------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200		</a:t>
            </a:r>
            <a:r>
              <a:rPr lang="en-US" altLang="zh-CN" sz="1600" b="1" dirty="0" smtClean="0"/>
              <a:t>Jennifer</a:t>
            </a:r>
            <a:r>
              <a:rPr lang="en-US" altLang="zh-CN" sz="1600" b="1" dirty="0"/>
              <a:t>		Administration</a:t>
            </a:r>
          </a:p>
          <a:p>
            <a:pPr hangingPunct="0"/>
            <a:r>
              <a:rPr lang="en-US" altLang="zh-CN" sz="1600" b="1" dirty="0"/>
              <a:t>201		</a:t>
            </a:r>
            <a:r>
              <a:rPr lang="en-US" altLang="zh-CN" sz="1600" b="1" dirty="0" smtClean="0"/>
              <a:t>Michael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Marketing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202		</a:t>
            </a:r>
            <a:r>
              <a:rPr lang="en-US" altLang="zh-CN" sz="1600" b="1" dirty="0" smtClean="0"/>
              <a:t>Pat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Marketing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114		</a:t>
            </a:r>
            <a:r>
              <a:rPr lang="en-US" altLang="zh-CN" sz="1600" b="1" dirty="0" smtClean="0"/>
              <a:t>Den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Purchasing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…</a:t>
            </a:r>
          </a:p>
          <a:p>
            <a:pPr hangingPunct="0"/>
            <a:r>
              <a:rPr lang="en-US" altLang="zh-CN" sz="1600" b="1" dirty="0"/>
              <a:t>Null		</a:t>
            </a:r>
            <a:r>
              <a:rPr lang="en-US" altLang="zh-CN" sz="1600" b="1" dirty="0" smtClean="0"/>
              <a:t>null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Recruiting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Null		</a:t>
            </a:r>
            <a:r>
              <a:rPr lang="en-US" altLang="zh-CN" sz="1600" b="1" dirty="0" smtClean="0"/>
              <a:t>null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Payroll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…</a:t>
            </a:r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122 </a:t>
            </a:r>
            <a:r>
              <a:rPr lang="zh-CN" altLang="en-US" sz="1600" b="1" dirty="0"/>
              <a:t>行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 hangingPunct="0"/>
            <a:endParaRPr lang="zh-CN" altLang="en-US" sz="1600" b="1" dirty="0"/>
          </a:p>
          <a:p>
            <a:pPr hangingPunct="0"/>
            <a:r>
              <a:rPr lang="zh-CN" altLang="en-US" sz="1600" b="1" dirty="0"/>
              <a:t>说明：</a:t>
            </a:r>
          </a:p>
          <a:p>
            <a:pPr hangingPunct="0"/>
            <a:r>
              <a:rPr lang="en-US" altLang="zh-CN" sz="1600" b="1" dirty="0"/>
              <a:t>(1)“(+)”</a:t>
            </a:r>
            <a:r>
              <a:rPr lang="zh-CN" altLang="en-US" sz="1600" b="1" dirty="0"/>
              <a:t>放在连接条件等号的左边，表示右连接查询；</a:t>
            </a:r>
          </a:p>
          <a:p>
            <a:pPr hangingPunct="0"/>
            <a:r>
              <a:rPr lang="en-US" altLang="zh-CN" sz="1600" b="1" dirty="0"/>
              <a:t>(2)</a:t>
            </a:r>
            <a:r>
              <a:rPr lang="zh-CN" altLang="en-US" sz="1600" b="1" dirty="0"/>
              <a:t>没有员工的部门也会连接成一条记录，其员工信息为空值。</a:t>
            </a:r>
          </a:p>
        </p:txBody>
      </p:sp>
    </p:spTree>
    <p:extLst>
      <p:ext uri="{BB962C8B-B14F-4D97-AF65-F5344CB8AC3E}">
        <p14:creationId xmlns:p14="http://schemas.microsoft.com/office/powerpoint/2010/main" val="127172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268760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10-6】</a:t>
            </a:r>
            <a:r>
              <a:rPr lang="zh-CN" altLang="en-US" dirty="0"/>
              <a:t>多表查询示例一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2002" y="1772816"/>
            <a:ext cx="1001205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自连接查询</a:t>
            </a:r>
            <a:r>
              <a:rPr lang="en-US" altLang="zh-CN" sz="2000" dirty="0"/>
              <a:t>(</a:t>
            </a:r>
            <a:r>
              <a:rPr lang="zh-CN" altLang="en-US" sz="2000" dirty="0"/>
              <a:t>指同一张表的连接查询</a:t>
            </a:r>
            <a:r>
              <a:rPr lang="en-US" altLang="zh-CN" sz="2000" dirty="0"/>
              <a:t>)</a:t>
            </a:r>
            <a:r>
              <a:rPr lang="zh-CN" altLang="en-US" sz="2000" dirty="0"/>
              <a:t>，查询所有员工的管理员姓名：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e1.employee_id 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员工编号，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e1.first_name 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员工姓名，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e2.first_name 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管理员姓名  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FROM employees e1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employees e2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e1.manager_id=e2.employee_id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zh-CN" altLang="en-US" sz="1600" b="1" dirty="0"/>
              <a:t> 员工编号    </a:t>
            </a: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员工</a:t>
            </a:r>
            <a:r>
              <a:rPr lang="zh-CN" altLang="en-US" sz="1600" b="1" dirty="0"/>
              <a:t>姓名	</a:t>
            </a: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管理员</a:t>
            </a:r>
            <a:r>
              <a:rPr lang="zh-CN" altLang="en-US" sz="1600" b="1" dirty="0"/>
              <a:t>姓名</a:t>
            </a:r>
          </a:p>
          <a:p>
            <a:pPr hangingPunct="0"/>
            <a:r>
              <a:rPr lang="en-US" altLang="zh-CN" sz="1600" b="1" dirty="0"/>
              <a:t>---------- </a:t>
            </a:r>
            <a:r>
              <a:rPr lang="en-US" altLang="zh-CN" sz="1600" b="1" dirty="0" smtClean="0"/>
              <a:t>		--------------- 	--------------------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173        </a:t>
            </a: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Sundita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Gerald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172        </a:t>
            </a:r>
            <a:r>
              <a:rPr lang="en-US" altLang="zh-CN" sz="1600" b="1" dirty="0" smtClean="0"/>
              <a:t>	Elizabeth</a:t>
            </a:r>
            <a:r>
              <a:rPr lang="en-US" altLang="zh-CN" sz="1600" b="1" dirty="0"/>
              <a:t>		Gerald</a:t>
            </a:r>
          </a:p>
          <a:p>
            <a:pPr hangingPunct="0"/>
            <a:r>
              <a:rPr lang="en-US" altLang="zh-CN" sz="1600" b="1" dirty="0"/>
              <a:t>  171        </a:t>
            </a:r>
            <a:r>
              <a:rPr lang="en-US" altLang="zh-CN" sz="1600" b="1" dirty="0" smtClean="0"/>
              <a:t>	William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Gerald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170        </a:t>
            </a:r>
            <a:r>
              <a:rPr lang="en-US" altLang="zh-CN" sz="1600" b="1" dirty="0" smtClean="0"/>
              <a:t>	Tayler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Gerald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169        </a:t>
            </a:r>
            <a:r>
              <a:rPr lang="en-US" altLang="zh-CN" sz="1600" b="1" dirty="0" smtClean="0"/>
              <a:t>	Harrison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Gerald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168        </a:t>
            </a:r>
            <a:r>
              <a:rPr lang="en-US" altLang="zh-CN" sz="1600" b="1" dirty="0" smtClean="0"/>
              <a:t>	Lisa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Gerald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 103        </a:t>
            </a:r>
            <a:r>
              <a:rPr lang="en-US" altLang="zh-CN" sz="1600" b="1" dirty="0" smtClean="0"/>
              <a:t>	Alexander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Lex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…</a:t>
            </a:r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106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1217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561239" cy="4968552"/>
          </a:xfrm>
        </p:spPr>
        <p:txBody>
          <a:bodyPr>
            <a:normAutofit fontScale="925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Oracle</a:t>
            </a:r>
            <a:r>
              <a:rPr lang="zh-CN" altLang="en-US" dirty="0"/>
              <a:t>还支持以下连接方式：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(1)</a:t>
            </a:r>
            <a:r>
              <a:rPr lang="zh-CN" altLang="en-US" dirty="0">
                <a:solidFill>
                  <a:srgbClr val="FF0000"/>
                </a:solidFill>
              </a:rPr>
              <a:t>交叉连接</a:t>
            </a:r>
            <a:r>
              <a:rPr lang="en-US" altLang="zh-CN" dirty="0">
                <a:solidFill>
                  <a:srgbClr val="FF0000"/>
                </a:solidFill>
              </a:rPr>
              <a:t>(CROSS JOIN)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用于产生笛卡尔积。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(2)</a:t>
            </a:r>
            <a:r>
              <a:rPr lang="zh-CN" altLang="en-US" dirty="0">
                <a:solidFill>
                  <a:srgbClr val="FF0000"/>
                </a:solidFill>
              </a:rPr>
              <a:t>自然连接</a:t>
            </a:r>
            <a:r>
              <a:rPr lang="en-US" altLang="zh-CN" dirty="0">
                <a:solidFill>
                  <a:srgbClr val="FF0000"/>
                </a:solidFill>
              </a:rPr>
              <a:t>(NATURAL JOIN)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自动找到匹配的关联字段，消除掉笛卡尔积。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(3)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JOIN…USING</a:t>
            </a:r>
            <a:r>
              <a:rPr lang="zh-CN" altLang="en-US" dirty="0">
                <a:solidFill>
                  <a:srgbClr val="FF0000"/>
                </a:solidFill>
              </a:rPr>
              <a:t>子句建立连接：</a:t>
            </a:r>
            <a:r>
              <a:rPr lang="zh-CN" altLang="en-US" dirty="0"/>
              <a:t>用户自己指定一个消除笛卡尔积的关联字段。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(4)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JOIN…ON</a:t>
            </a:r>
            <a:r>
              <a:rPr lang="zh-CN" altLang="en-US" dirty="0">
                <a:solidFill>
                  <a:srgbClr val="FF0000"/>
                </a:solidFill>
              </a:rPr>
              <a:t>子句建立连接：</a:t>
            </a:r>
            <a:r>
              <a:rPr lang="zh-CN" altLang="en-US" dirty="0"/>
              <a:t>用户自己指定一个可以消除笛卡尔积的关联条件。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(5)</a:t>
            </a:r>
            <a:r>
              <a:rPr lang="zh-CN" altLang="en-US" dirty="0">
                <a:solidFill>
                  <a:srgbClr val="FF0000"/>
                </a:solidFill>
              </a:rPr>
              <a:t>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连接：</a:t>
            </a:r>
            <a:r>
              <a:rPr lang="en-US" altLang="zh-CN" dirty="0"/>
              <a:t>LEFT OUTER JOIN…ON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(6)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连接：</a:t>
            </a:r>
            <a:r>
              <a:rPr lang="en-US" altLang="zh-CN" dirty="0"/>
              <a:t>RIGHT OUTER JOIN…ON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(7)</a:t>
            </a:r>
            <a:r>
              <a:rPr lang="zh-CN" altLang="en-US" dirty="0">
                <a:solidFill>
                  <a:srgbClr val="FF0000"/>
                </a:solidFill>
              </a:rPr>
              <a:t>全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连接：</a:t>
            </a:r>
            <a:r>
              <a:rPr lang="en-US" altLang="zh-CN" dirty="0"/>
              <a:t>FULL OUTER JOIN…ON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0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10.7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表别名及多表查询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268760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10-7】</a:t>
            </a:r>
            <a:r>
              <a:rPr lang="zh-CN" altLang="en-US" dirty="0"/>
              <a:t>多表查询示例二。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2002" y="1772816"/>
            <a:ext cx="100120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 smtClean="0"/>
              <a:t>--</a:t>
            </a:r>
            <a:r>
              <a:rPr lang="zh-CN" altLang="en-US" sz="1600" b="1" dirty="0"/>
              <a:t>交叉连接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 CROSS JOIN departments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 </a:t>
            </a:r>
          </a:p>
          <a:p>
            <a:pPr hangingPunct="0"/>
            <a:r>
              <a:rPr lang="en-US" altLang="zh-CN" sz="1600" b="1" dirty="0"/>
              <a:t>--</a:t>
            </a:r>
            <a:r>
              <a:rPr lang="zh-CN" altLang="en-US" sz="1600" b="1" dirty="0"/>
              <a:t>自然连接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 NATURAL JOIN departments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--</a:t>
            </a:r>
            <a:r>
              <a:rPr lang="zh-CN" altLang="en-US" sz="1600" b="1" dirty="0"/>
              <a:t>使用</a:t>
            </a:r>
            <a:r>
              <a:rPr lang="en-US" altLang="zh-CN" sz="1600" b="1" dirty="0"/>
              <a:t>JOIN…USING</a:t>
            </a:r>
            <a:r>
              <a:rPr lang="zh-CN" altLang="en-US" sz="1600" b="1" dirty="0"/>
              <a:t>子句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 JOIN departments USING(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 </a:t>
            </a:r>
          </a:p>
          <a:p>
            <a:pPr hangingPunct="0"/>
            <a:r>
              <a:rPr lang="en-US" altLang="zh-CN" sz="1600" b="1" dirty="0"/>
              <a:t>--</a:t>
            </a:r>
            <a:r>
              <a:rPr lang="zh-CN" altLang="en-US" sz="1600" b="1" dirty="0"/>
              <a:t>使用</a:t>
            </a:r>
            <a:r>
              <a:rPr lang="en-US" altLang="zh-CN" sz="1600" b="1" dirty="0"/>
              <a:t>JOIN…ON</a:t>
            </a:r>
            <a:r>
              <a:rPr lang="zh-CN" altLang="en-US" sz="1600" b="1" dirty="0"/>
              <a:t>子句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 e JOIN departments d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ON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d.department_id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--</a:t>
            </a:r>
            <a:r>
              <a:rPr lang="zh-CN" altLang="en-US" sz="1600" b="1" dirty="0"/>
              <a:t>左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外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连接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 e LEFT OUTER JOIN departments d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ON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d.department_id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--</a:t>
            </a:r>
            <a:r>
              <a:rPr lang="zh-CN" altLang="en-US" sz="1600" b="1" dirty="0"/>
              <a:t>右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外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连接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 e RIGHT OUTER JOIN departments d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ON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d.department_id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 </a:t>
            </a:r>
          </a:p>
          <a:p>
            <a:pPr hangingPunct="0"/>
            <a:r>
              <a:rPr lang="en-US" altLang="zh-CN" sz="1600" b="1" dirty="0"/>
              <a:t>--</a:t>
            </a:r>
            <a:r>
              <a:rPr lang="zh-CN" altLang="en-US" sz="1600" b="1" dirty="0"/>
              <a:t>全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外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连接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 e FULL OUTER JOIN departments d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ON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e.department_id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d.department_id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9405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1"/>
            <a:ext cx="10129191" cy="1008113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子查询，也叫嵌套查询，允许</a:t>
            </a:r>
            <a:r>
              <a:rPr lang="en-US" altLang="zh-CN" dirty="0"/>
              <a:t>SELECT</a:t>
            </a:r>
            <a:r>
              <a:rPr lang="zh-CN" altLang="en-US" dirty="0"/>
              <a:t>语句嵌入到其他</a:t>
            </a:r>
            <a:r>
              <a:rPr lang="en-US" altLang="zh-CN" dirty="0"/>
              <a:t>SQL</a:t>
            </a:r>
            <a:r>
              <a:rPr lang="zh-CN" altLang="en-US" dirty="0"/>
              <a:t>语句中，最常用的格式如下：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2002" y="2708920"/>
            <a:ext cx="1001205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/>
              <a:t>SELECT &lt;</a:t>
            </a:r>
            <a:r>
              <a:rPr lang="zh-CN" altLang="en-US" sz="1600" b="1" dirty="0"/>
              <a:t>字段列表</a:t>
            </a:r>
            <a:r>
              <a:rPr lang="en-US" altLang="zh-CN" sz="1600" b="1" dirty="0"/>
              <a:t>&gt; 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1&gt; </a:t>
            </a:r>
          </a:p>
          <a:p>
            <a:pPr hangingPunct="0"/>
            <a:r>
              <a:rPr lang="en-US" altLang="zh-CN" sz="1600" b="1" dirty="0"/>
              <a:t>WHERE &lt;</a:t>
            </a:r>
            <a:r>
              <a:rPr lang="zh-CN" altLang="en-US" sz="1600" b="1" dirty="0"/>
              <a:t>表达式</a:t>
            </a:r>
            <a:r>
              <a:rPr lang="en-US" altLang="zh-CN" sz="1600" b="1" dirty="0"/>
              <a:t>&gt; </a:t>
            </a:r>
            <a:r>
              <a:rPr lang="zh-CN" altLang="en-US" sz="1600" b="1" dirty="0"/>
              <a:t>运算符 </a:t>
            </a:r>
            <a:r>
              <a:rPr lang="en-US" altLang="zh-CN" sz="1600" b="1" dirty="0"/>
              <a:t>(SELECT &lt;</a:t>
            </a:r>
            <a:r>
              <a:rPr lang="zh-CN" altLang="en-US" sz="1600" b="1" dirty="0"/>
              <a:t>字段列表</a:t>
            </a:r>
            <a:r>
              <a:rPr lang="en-US" altLang="zh-CN" sz="1600" b="1" dirty="0"/>
              <a:t>&gt; 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2&gt;)</a:t>
            </a:r>
            <a:r>
              <a:rPr lang="zh-CN" altLang="en-US" sz="1600" b="1" dirty="0"/>
              <a:t>；</a:t>
            </a:r>
          </a:p>
        </p:txBody>
      </p:sp>
      <p:sp>
        <p:nvSpPr>
          <p:cNvPr id="6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2782044" y="1124744"/>
            <a:ext cx="6624736" cy="374441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</a:t>
            </a:r>
            <a:r>
              <a:rPr lang="zh-CN" altLang="en-US" sz="2400" dirty="0"/>
              <a:t>：对单行子查询使用单行运算符，对多行子查询使用多行运算符。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11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10.8.1</a:t>
            </a:r>
            <a:r>
              <a:rPr lang="zh-CN" altLang="en-US" sz="2800" dirty="0"/>
              <a:t>单行子查询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1368151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如果子查询返回单行结果，则为单行子查询，可以在主查询中对其使用相应的单行记录比较运算符，常用的运算符有：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&lt;&gt;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10-8】</a:t>
            </a:r>
            <a:r>
              <a:rPr lang="zh-CN" altLang="en-US" dirty="0"/>
              <a:t>单行子查询。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2002" y="2966169"/>
            <a:ext cx="10012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查询所有薪水高于员工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employee_id</a:t>
            </a:r>
            <a:r>
              <a:rPr lang="en-US" altLang="zh-CN" sz="2000" dirty="0"/>
              <a:t>=108)</a:t>
            </a:r>
            <a:r>
              <a:rPr lang="zh-CN" altLang="en-US" sz="2000" dirty="0"/>
              <a:t>的员工信息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 from employees WHERE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salary &gt; (SELECT salary FROM employees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=108)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SALARY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</a:t>
            </a:r>
            <a:r>
              <a:rPr lang="en-US" altLang="zh-CN" sz="1600" b="1" dirty="0"/>
              <a:t>	----------</a:t>
            </a:r>
          </a:p>
          <a:p>
            <a:pPr hangingPunct="0"/>
            <a:r>
              <a:rPr lang="en-US" altLang="zh-CN" sz="1600" b="1" dirty="0"/>
              <a:t> 100	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101		</a:t>
            </a:r>
            <a:r>
              <a:rPr lang="en-US" altLang="zh-CN" sz="1600" b="1" dirty="0" err="1" smtClean="0"/>
              <a:t>Neena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102		</a:t>
            </a:r>
            <a:r>
              <a:rPr lang="en-US" altLang="zh-CN" sz="1600" b="1" dirty="0" smtClean="0"/>
              <a:t>Lex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145		</a:t>
            </a:r>
            <a:r>
              <a:rPr lang="en-US" altLang="zh-CN" sz="1600" b="1" dirty="0" smtClean="0"/>
              <a:t>John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14000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146		</a:t>
            </a:r>
            <a:r>
              <a:rPr lang="en-US" altLang="zh-CN" sz="1600" b="1" dirty="0" smtClean="0"/>
              <a:t>Karen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13500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201		</a:t>
            </a:r>
            <a:r>
              <a:rPr lang="en-US" altLang="zh-CN" sz="1600" b="1" dirty="0" smtClean="0"/>
              <a:t>Michael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13000</a:t>
            </a:r>
            <a:endParaRPr lang="en-US" altLang="zh-CN" sz="1600" b="1" dirty="0"/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6 </a:t>
            </a:r>
            <a:r>
              <a:rPr lang="zh-CN" altLang="en-US" sz="1600" b="1" dirty="0"/>
              <a:t>行。</a:t>
            </a:r>
          </a:p>
        </p:txBody>
      </p:sp>
      <p:sp>
        <p:nvSpPr>
          <p:cNvPr id="8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2782044" y="1124744"/>
            <a:ext cx="6624736" cy="374441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</a:t>
            </a:r>
            <a:r>
              <a:rPr lang="zh-CN" altLang="en-US" sz="2400" dirty="0"/>
              <a:t>：如果子查询未返回任何行，则主查询不会返回任何结果。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21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10.8.2</a:t>
            </a:r>
            <a:r>
              <a:rPr lang="zh-CN" altLang="en-US" sz="2800" dirty="0"/>
              <a:t>多行子查询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3168352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如果子查询返回多行结果，则为多行子查询，此时不允许对其使用单行记录比较运算符，而使用多行记录比较运算符，常用的运算符有：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in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等于列表中的任何一个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any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和子查询返回的任意一个值比较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all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和子查询返回的所有值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4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10.8.2</a:t>
            </a:r>
            <a:r>
              <a:rPr lang="zh-CN" altLang="en-US" sz="2800" dirty="0"/>
              <a:t>多行子查询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576064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10-9】</a:t>
            </a:r>
            <a:r>
              <a:rPr lang="zh-CN" altLang="en-US" dirty="0"/>
              <a:t>多行子查询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2002" y="2276872"/>
            <a:ext cx="100120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查询在</a:t>
            </a:r>
            <a:r>
              <a:rPr lang="en-US" altLang="zh-CN" sz="2000" dirty="0" err="1"/>
              <a:t>job_history</a:t>
            </a:r>
            <a:r>
              <a:rPr lang="zh-CN" altLang="en-US" sz="2000" dirty="0"/>
              <a:t>表中有过记载的员工</a:t>
            </a:r>
            <a:r>
              <a:rPr lang="zh-CN" altLang="en-US" sz="2000" dirty="0" smtClean="0"/>
              <a:t>信息：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 WHERE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IN(SELECT DISTINCT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job_history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JOB_ID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 	--------------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101		</a:t>
            </a:r>
            <a:r>
              <a:rPr lang="en-US" altLang="zh-CN" sz="1600" b="1" dirty="0" err="1" smtClean="0"/>
              <a:t>Neena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AD_VP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102		</a:t>
            </a:r>
            <a:r>
              <a:rPr lang="en-US" altLang="zh-CN" sz="1600" b="1" dirty="0" smtClean="0"/>
              <a:t>Lex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AD_VP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114		</a:t>
            </a:r>
            <a:r>
              <a:rPr lang="en-US" altLang="zh-CN" sz="1600" b="1" dirty="0" smtClean="0"/>
              <a:t>Den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PU_MAN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122		</a:t>
            </a:r>
            <a:r>
              <a:rPr lang="en-US" altLang="zh-CN" sz="1600" b="1" dirty="0" err="1" smtClean="0"/>
              <a:t>Payam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ST_MAN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176		</a:t>
            </a:r>
            <a:r>
              <a:rPr lang="en-US" altLang="zh-CN" sz="1600" b="1" dirty="0" smtClean="0"/>
              <a:t>Jonathon</a:t>
            </a:r>
            <a:r>
              <a:rPr lang="en-US" altLang="zh-CN" sz="1600" b="1" dirty="0"/>
              <a:t>		SA_REP</a:t>
            </a:r>
          </a:p>
          <a:p>
            <a:pPr hangingPunct="0"/>
            <a:r>
              <a:rPr lang="en-US" altLang="zh-CN" sz="1600" b="1" dirty="0"/>
              <a:t> 200		</a:t>
            </a:r>
            <a:r>
              <a:rPr lang="en-US" altLang="zh-CN" sz="1600" b="1" dirty="0" smtClean="0"/>
              <a:t>Jennifer</a:t>
            </a:r>
            <a:r>
              <a:rPr lang="en-US" altLang="zh-CN" sz="1600" b="1" dirty="0"/>
              <a:t>		AD_ASST</a:t>
            </a:r>
          </a:p>
          <a:p>
            <a:pPr hangingPunct="0"/>
            <a:r>
              <a:rPr lang="en-US" altLang="zh-CN" sz="1600" b="1" dirty="0"/>
              <a:t> 201		</a:t>
            </a:r>
            <a:r>
              <a:rPr lang="en-US" altLang="zh-CN" sz="1600" b="1" dirty="0" smtClean="0"/>
              <a:t>Michael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MK_MAN</a:t>
            </a:r>
            <a:endParaRPr lang="en-US" altLang="zh-CN" sz="1600" b="1" dirty="0"/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7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36370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10.8.2</a:t>
            </a:r>
            <a:r>
              <a:rPr lang="zh-CN" altLang="en-US" sz="2800" dirty="0"/>
              <a:t>多行子查询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576064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10-9】</a:t>
            </a:r>
            <a:r>
              <a:rPr lang="zh-CN" altLang="en-US" dirty="0"/>
              <a:t>多行子查询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2002" y="2276872"/>
            <a:ext cx="1001205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查询员工薪水低于所有部门平均工资的员工信息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 from employees WHERE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salary &lt; ALL(SELECT AVG(salary)FROM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GROUP BY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SALARY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----------</a:t>
            </a:r>
          </a:p>
          <a:p>
            <a:pPr hangingPunct="0"/>
            <a:r>
              <a:rPr lang="en-US" altLang="zh-CN" sz="1600" b="1" dirty="0"/>
              <a:t> 186		</a:t>
            </a:r>
            <a:r>
              <a:rPr lang="en-US" altLang="zh-CN" sz="1600" b="1" dirty="0" smtClean="0"/>
              <a:t>Julia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3400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133		</a:t>
            </a:r>
            <a:r>
              <a:rPr lang="en-US" altLang="zh-CN" sz="1600" b="1" dirty="0" smtClean="0"/>
              <a:t>Jason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33200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129		</a:t>
            </a:r>
            <a:r>
              <a:rPr lang="en-US" altLang="zh-CN" sz="1600" b="1" dirty="0" smtClean="0"/>
              <a:t>Laura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3300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125		</a:t>
            </a:r>
            <a:r>
              <a:rPr lang="en-US" altLang="zh-CN" sz="1600" b="1" dirty="0" smtClean="0"/>
              <a:t>Julia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194		</a:t>
            </a:r>
            <a:r>
              <a:rPr lang="en-US" altLang="zh-CN" sz="1600" b="1" dirty="0" smtClean="0"/>
              <a:t>Samuel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180		</a:t>
            </a:r>
            <a:r>
              <a:rPr lang="en-US" altLang="zh-CN" sz="1600" b="1" dirty="0" smtClean="0"/>
              <a:t>Winston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138		</a:t>
            </a:r>
            <a:r>
              <a:rPr lang="en-US" altLang="zh-CN" sz="1600" b="1" dirty="0" smtClean="0"/>
              <a:t>Stephen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…</a:t>
            </a:r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37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31538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10.1  SQL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语言概述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20087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10000"/>
              </a:lnSpc>
              <a:buNone/>
            </a:pPr>
            <a:r>
              <a:rPr lang="zh-CN" altLang="en-US" dirty="0"/>
              <a:t>结构化查询语言</a:t>
            </a:r>
            <a:r>
              <a:rPr lang="en-US" altLang="zh-CN" dirty="0"/>
              <a:t>SQL(Structured Query Language)</a:t>
            </a:r>
            <a:r>
              <a:rPr lang="zh-CN" altLang="en-US" dirty="0"/>
              <a:t>是操作关系型数据库的一种通用语言。</a:t>
            </a:r>
            <a:r>
              <a:rPr lang="en-US" altLang="zh-CN" dirty="0"/>
              <a:t>SQL</a:t>
            </a:r>
            <a:r>
              <a:rPr lang="zh-CN" altLang="en-US" dirty="0"/>
              <a:t>语言具有使用方式灵活、功能强大、语言简捷等优点，许多关系数据库如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  <a:r>
              <a:rPr lang="zh-CN" altLang="en-US" dirty="0"/>
              <a:t>等都实现了</a:t>
            </a:r>
            <a:r>
              <a:rPr lang="en-US" altLang="zh-CN" dirty="0"/>
              <a:t>SQL</a:t>
            </a:r>
            <a:r>
              <a:rPr lang="zh-CN" altLang="en-US" dirty="0"/>
              <a:t>语言。 </a:t>
            </a:r>
          </a:p>
          <a:p>
            <a:pPr marL="0" indent="0" hangingPunct="0">
              <a:lnSpc>
                <a:spcPct val="110000"/>
              </a:lnSpc>
              <a:buNone/>
            </a:pPr>
            <a:r>
              <a:rPr lang="en-US" altLang="zh-CN" dirty="0"/>
              <a:t>SQL</a:t>
            </a:r>
            <a:r>
              <a:rPr lang="zh-CN" altLang="en-US" dirty="0"/>
              <a:t>语言的分类：</a:t>
            </a:r>
          </a:p>
          <a:p>
            <a:pPr marL="0" indent="0" hangingPunc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>
                <a:solidFill>
                  <a:srgbClr val="FF0000"/>
                </a:solidFill>
              </a:rPr>
              <a:t>数据定义语言</a:t>
            </a:r>
            <a:r>
              <a:rPr lang="en-US" altLang="zh-CN" dirty="0">
                <a:solidFill>
                  <a:srgbClr val="FF0000"/>
                </a:solidFill>
              </a:rPr>
              <a:t>(DDL)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主要包括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、</a:t>
            </a:r>
            <a:r>
              <a:rPr lang="en-US" altLang="zh-CN" dirty="0"/>
              <a:t>DECLARE</a:t>
            </a:r>
            <a:r>
              <a:rPr lang="zh-CN" altLang="en-US" dirty="0"/>
              <a:t>等语句。</a:t>
            </a:r>
          </a:p>
          <a:p>
            <a:pPr marL="0" indent="0" hangingPunc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(2)</a:t>
            </a:r>
            <a:r>
              <a:rPr lang="zh-CN" altLang="en-US" dirty="0">
                <a:solidFill>
                  <a:srgbClr val="FF0000"/>
                </a:solidFill>
              </a:rPr>
              <a:t>数据操纵语言</a:t>
            </a:r>
            <a:r>
              <a:rPr lang="en-US" altLang="zh-CN" dirty="0">
                <a:solidFill>
                  <a:srgbClr val="FF0000"/>
                </a:solidFill>
              </a:rPr>
              <a:t>(DML)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主要包括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  <a:r>
              <a:rPr lang="zh-CN" altLang="en-US" dirty="0"/>
              <a:t>等语句。</a:t>
            </a:r>
          </a:p>
          <a:p>
            <a:pPr marL="0" indent="0" hangingPunc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(3)</a:t>
            </a:r>
            <a:r>
              <a:rPr lang="zh-CN" altLang="en-US" dirty="0">
                <a:solidFill>
                  <a:srgbClr val="FF0000"/>
                </a:solidFill>
              </a:rPr>
              <a:t>数据控制语言</a:t>
            </a:r>
            <a:r>
              <a:rPr lang="en-US" altLang="zh-CN" dirty="0">
                <a:solidFill>
                  <a:srgbClr val="FF0000"/>
                </a:solidFill>
              </a:rPr>
              <a:t>(DCL)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主要包括</a:t>
            </a:r>
            <a:r>
              <a:rPr lang="en-US" altLang="zh-CN" dirty="0"/>
              <a:t>GRANT</a:t>
            </a:r>
            <a:r>
              <a:rPr lang="zh-CN" altLang="en-US" dirty="0"/>
              <a:t>，</a:t>
            </a:r>
            <a:r>
              <a:rPr lang="en-US" altLang="zh-CN" dirty="0"/>
              <a:t>REVOKE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，</a:t>
            </a:r>
            <a:r>
              <a:rPr lang="en-US" altLang="zh-CN" dirty="0"/>
              <a:t>ROLLBACK</a:t>
            </a:r>
            <a:r>
              <a:rPr lang="zh-CN" altLang="en-US" dirty="0"/>
              <a:t>等语句。</a:t>
            </a:r>
          </a:p>
        </p:txBody>
      </p:sp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10.8.2</a:t>
            </a:r>
            <a:r>
              <a:rPr lang="zh-CN" altLang="en-US" sz="2800" dirty="0"/>
              <a:t>多行子查询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576064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10-9】</a:t>
            </a:r>
            <a:r>
              <a:rPr lang="zh-CN" altLang="en-US" dirty="0"/>
              <a:t>多行子查询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2002" y="2276872"/>
            <a:ext cx="100120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查询员工薪水高于任意部门平均工资的员工信息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 from employees WHERE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salary &gt; ANY(SELECT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avg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(salary)FROM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GROUP BY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SALARY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----------</a:t>
            </a:r>
          </a:p>
          <a:p>
            <a:pPr hangingPunct="0"/>
            <a:r>
              <a:rPr lang="en-US" altLang="zh-CN" sz="1600" b="1" dirty="0"/>
              <a:t> 100	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101		</a:t>
            </a:r>
            <a:r>
              <a:rPr lang="en-US" altLang="zh-CN" sz="1600" b="1" dirty="0" err="1" smtClean="0"/>
              <a:t>Neena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102		</a:t>
            </a:r>
            <a:r>
              <a:rPr lang="en-US" altLang="zh-CN" sz="1600" b="1" dirty="0" smtClean="0"/>
              <a:t>Lex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145		</a:t>
            </a:r>
            <a:r>
              <a:rPr lang="en-US" altLang="zh-CN" sz="1600" b="1" dirty="0" smtClean="0"/>
              <a:t>John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	14000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146		</a:t>
            </a:r>
            <a:r>
              <a:rPr lang="en-US" altLang="zh-CN" sz="1600" b="1" dirty="0" smtClean="0"/>
              <a:t>Karen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13500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…</a:t>
            </a:r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70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16213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10.8.3</a:t>
            </a:r>
            <a:r>
              <a:rPr lang="en-US" altLang="zh-CN" sz="2800" dirty="0"/>
              <a:t>Top N</a:t>
            </a:r>
            <a:r>
              <a:rPr lang="zh-CN" altLang="en-US" sz="2800" dirty="0"/>
              <a:t>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119722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Oracle</a:t>
            </a:r>
            <a:r>
              <a:rPr lang="zh-CN" altLang="en-US" dirty="0"/>
              <a:t>中通常采用子查询的方式来实现</a:t>
            </a:r>
            <a:r>
              <a:rPr lang="en-US" altLang="zh-CN" dirty="0"/>
              <a:t>Top N</a:t>
            </a:r>
            <a:r>
              <a:rPr lang="zh-CN" altLang="en-US" dirty="0"/>
              <a:t>查询，其格式如下</a:t>
            </a:r>
            <a:r>
              <a:rPr lang="zh-CN" altLang="en-US" dirty="0" smtClean="0"/>
              <a:t>：</a:t>
            </a:r>
          </a:p>
          <a:p>
            <a:pPr marL="342900" indent="-342900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格式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21435" y="2780928"/>
            <a:ext cx="1001205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 smtClean="0"/>
              <a:t>SELECT </a:t>
            </a:r>
            <a:r>
              <a:rPr lang="en-US" altLang="zh-CN" sz="1600" b="1" dirty="0"/>
              <a:t>&lt;</a:t>
            </a:r>
            <a:r>
              <a:rPr lang="zh-CN" altLang="en-US" sz="1600" b="1" dirty="0"/>
              <a:t>字段列表</a:t>
            </a:r>
            <a:r>
              <a:rPr lang="en-US" altLang="zh-CN" sz="1600" b="1" dirty="0"/>
              <a:t>&gt;</a:t>
            </a:r>
          </a:p>
          <a:p>
            <a:pPr hangingPunct="0"/>
            <a:r>
              <a:rPr lang="en-US" altLang="zh-CN" sz="1600" b="1" dirty="0"/>
              <a:t>FROM(SELECT &lt;</a:t>
            </a:r>
            <a:r>
              <a:rPr lang="zh-CN" altLang="en-US" sz="1600" b="1" dirty="0"/>
              <a:t>字段列表</a:t>
            </a:r>
            <a:r>
              <a:rPr lang="en-US" altLang="zh-CN" sz="1600" b="1" dirty="0"/>
              <a:t>&gt;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 ORDER BY &lt;</a:t>
            </a:r>
            <a:r>
              <a:rPr lang="zh-CN" altLang="en-US" sz="1600" b="1" dirty="0"/>
              <a:t>排序字段</a:t>
            </a:r>
            <a:r>
              <a:rPr lang="en-US" altLang="zh-CN" sz="1600" b="1" dirty="0"/>
              <a:t>&gt;)</a:t>
            </a:r>
          </a:p>
          <a:p>
            <a:pPr hangingPunct="0"/>
            <a:r>
              <a:rPr lang="en-US" altLang="zh-CN" sz="1600" b="1" dirty="0"/>
              <a:t>WHERE ROWNUM &lt;=n</a:t>
            </a:r>
            <a:r>
              <a:rPr lang="zh-CN" altLang="en-US" sz="1600" b="1" dirty="0"/>
              <a:t>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21435" y="4398203"/>
            <a:ext cx="1001205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/>
              <a:t>SELECT &lt;</a:t>
            </a:r>
            <a:r>
              <a:rPr lang="zh-CN" altLang="en-US" sz="1600" b="1" dirty="0"/>
              <a:t>字段列表</a:t>
            </a:r>
            <a:r>
              <a:rPr lang="en-US" altLang="zh-CN" sz="1600" b="1" dirty="0"/>
              <a:t>&gt; </a:t>
            </a:r>
          </a:p>
          <a:p>
            <a:pPr hangingPunct="0"/>
            <a:r>
              <a:rPr lang="en-US" altLang="zh-CN" sz="1600" b="1" dirty="0"/>
              <a:t>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 ORDER BY &lt;</a:t>
            </a:r>
            <a:r>
              <a:rPr lang="zh-CN" altLang="en-US" sz="1600" b="1" dirty="0"/>
              <a:t>排序字段</a:t>
            </a:r>
            <a:r>
              <a:rPr lang="en-US" altLang="zh-CN" sz="1600" b="1" dirty="0"/>
              <a:t>&gt; FETCH FIRST n ROWS ONLY;</a:t>
            </a:r>
          </a:p>
        </p:txBody>
      </p:sp>
      <p:sp>
        <p:nvSpPr>
          <p:cNvPr id="4" name="矩形 3"/>
          <p:cNvSpPr/>
          <p:nvPr/>
        </p:nvSpPr>
        <p:spPr>
          <a:xfrm>
            <a:off x="1452030" y="3867147"/>
            <a:ext cx="4421403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12c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2782045" y="1994939"/>
            <a:ext cx="6624736" cy="374441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ROWNUM</a:t>
            </a:r>
            <a:r>
              <a:rPr lang="zh-CN" altLang="en-US" sz="2400" dirty="0"/>
              <a:t>是</a:t>
            </a:r>
            <a:r>
              <a:rPr lang="en-US" altLang="zh-CN" sz="2400" dirty="0"/>
              <a:t>oracle</a:t>
            </a:r>
            <a:r>
              <a:rPr lang="zh-CN" altLang="en-US" sz="2400" dirty="0"/>
              <a:t>系统顺序分配从查询返回行的编号，返回的第一行编号是</a:t>
            </a:r>
            <a:r>
              <a:rPr lang="en-US" altLang="zh-CN" sz="2400" dirty="0"/>
              <a:t>1</a:t>
            </a:r>
            <a:r>
              <a:rPr lang="zh-CN" altLang="en-US" sz="2400" dirty="0"/>
              <a:t>，第二行是</a:t>
            </a:r>
            <a:r>
              <a:rPr lang="en-US" altLang="zh-CN" sz="2400" dirty="0"/>
              <a:t>2</a:t>
            </a:r>
            <a:r>
              <a:rPr lang="zh-CN" altLang="en-US" sz="2400" dirty="0"/>
              <a:t>，依此类推。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13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10.8.3</a:t>
            </a:r>
            <a:r>
              <a:rPr lang="en-US" altLang="zh-CN" sz="2800" dirty="0"/>
              <a:t>Top N</a:t>
            </a:r>
            <a:r>
              <a:rPr lang="zh-CN" altLang="en-US" sz="2800" dirty="0"/>
              <a:t>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100811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10-10】Top N</a:t>
            </a:r>
            <a:r>
              <a:rPr lang="zh-CN" altLang="en-US" dirty="0"/>
              <a:t>查询。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查询薪水排在前</a:t>
            </a:r>
            <a:r>
              <a:rPr lang="en-US" altLang="zh-CN" dirty="0"/>
              <a:t>5</a:t>
            </a:r>
            <a:r>
              <a:rPr lang="zh-CN" altLang="en-US" dirty="0"/>
              <a:t>名的员工信息：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636912"/>
            <a:ext cx="100120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 smtClean="0"/>
              <a:t>格式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employee_id,first_name,salary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FROM(SELECT *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ORDER BY salary DESC) WHERE ROWNUM&lt;=5;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SALARY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----------</a:t>
            </a:r>
          </a:p>
          <a:p>
            <a:pPr hangingPunct="0"/>
            <a:r>
              <a:rPr lang="en-US" altLang="zh-CN" sz="1600" b="1" dirty="0" smtClean="0"/>
              <a:t>100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err="1" smtClean="0"/>
              <a:t>Neena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102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Lex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145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John	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14000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146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Karen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13500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1139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10.8.3</a:t>
            </a:r>
            <a:r>
              <a:rPr lang="en-US" altLang="zh-CN" sz="2800" dirty="0"/>
              <a:t>Top N</a:t>
            </a:r>
            <a:r>
              <a:rPr lang="zh-CN" altLang="en-US" sz="2800" dirty="0"/>
              <a:t>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100811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10-10】Top N</a:t>
            </a:r>
            <a:r>
              <a:rPr lang="zh-CN" altLang="en-US" dirty="0"/>
              <a:t>查询。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查询薪水排在前</a:t>
            </a:r>
            <a:r>
              <a:rPr lang="en-US" altLang="zh-CN" dirty="0"/>
              <a:t>5</a:t>
            </a:r>
            <a:r>
              <a:rPr lang="zh-CN" altLang="en-US" dirty="0"/>
              <a:t>名的员工信息：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636912"/>
            <a:ext cx="100120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格式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employee_id,first_name,salary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ORDER BY salary DESC FETCH FIRST 5 ROWS ONLY;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SALARY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----------</a:t>
            </a:r>
          </a:p>
          <a:p>
            <a:pPr hangingPunct="0"/>
            <a:r>
              <a:rPr lang="en-US" altLang="zh-CN" sz="1600" b="1" dirty="0" smtClean="0"/>
              <a:t>100	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err="1" smtClean="0"/>
              <a:t>Neena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102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Lex 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17000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145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John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14000</a:t>
            </a:r>
            <a:endParaRPr lang="en-US" altLang="zh-CN" sz="1600" b="1" dirty="0"/>
          </a:p>
          <a:p>
            <a:pPr hangingPunct="0"/>
            <a:r>
              <a:rPr lang="en-US" altLang="zh-CN" sz="1600" b="1" dirty="0" smtClean="0"/>
              <a:t>146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Karen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13500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23951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10.8.4</a:t>
            </a:r>
            <a:r>
              <a:rPr lang="zh-CN" altLang="en-US" sz="2800" dirty="0"/>
              <a:t>分页查询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0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可以利用</a:t>
            </a:r>
            <a:r>
              <a:rPr lang="en-US" altLang="zh-CN" dirty="0"/>
              <a:t>ROWNUM</a:t>
            </a:r>
            <a:r>
              <a:rPr lang="zh-CN" altLang="en-US" dirty="0"/>
              <a:t>和子查询实现分页查询，主要有以下几种方式：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21435" y="2492896"/>
            <a:ext cx="1001205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/>
              <a:t>SELECT * FROM (SELECT a.*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ROWNUM </a:t>
            </a:r>
            <a:r>
              <a:rPr lang="en-US" altLang="zh-CN" sz="1600" b="1" dirty="0" err="1"/>
              <a:t>rn</a:t>
            </a:r>
            <a:r>
              <a:rPr lang="en-US" altLang="zh-CN" sz="1600" b="1" dirty="0"/>
              <a:t> FROM (SELECT *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&gt;)a) </a:t>
            </a:r>
          </a:p>
          <a:p>
            <a:pPr hangingPunct="0"/>
            <a:r>
              <a:rPr lang="en-US" altLang="zh-CN" sz="1600" b="1" dirty="0"/>
              <a:t>WHERE </a:t>
            </a:r>
            <a:r>
              <a:rPr lang="en-US" altLang="zh-CN" sz="1600" b="1" dirty="0" err="1"/>
              <a:t>rn</a:t>
            </a:r>
            <a:r>
              <a:rPr lang="en-US" altLang="zh-CN" sz="1600" b="1" dirty="0"/>
              <a:t> BETWEEN n AND 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21435" y="3645024"/>
            <a:ext cx="1001205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/>
              <a:t>SELECT * FROM (SELECT a.*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ROWNUM </a:t>
            </a:r>
            <a:r>
              <a:rPr lang="en-US" altLang="zh-CN" sz="1600" b="1" dirty="0" err="1"/>
              <a:t>rn</a:t>
            </a:r>
            <a:r>
              <a:rPr lang="en-US" altLang="zh-CN" sz="1600" b="1" dirty="0"/>
              <a:t> FROM(SELECT *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&gt;)a </a:t>
            </a:r>
          </a:p>
          <a:p>
            <a:pPr hangingPunct="0"/>
            <a:r>
              <a:rPr lang="en-US" altLang="zh-CN" sz="1600" b="1" dirty="0"/>
              <a:t>WHERE ROWNUM &lt;= m)WHERE RN&gt;=n</a:t>
            </a:r>
          </a:p>
        </p:txBody>
      </p:sp>
      <p:sp>
        <p:nvSpPr>
          <p:cNvPr id="8" name="矩形 7"/>
          <p:cNvSpPr/>
          <p:nvPr/>
        </p:nvSpPr>
        <p:spPr>
          <a:xfrm>
            <a:off x="1421435" y="2074749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1434" y="3212976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1433" y="4365104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1433" y="5559623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hangingPunct="0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 12c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4255" y="4840670"/>
            <a:ext cx="1001205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/>
              <a:t>SELECT /*+ FIRST_ROWS */ * FROM (SELECT a.*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ROWNUM </a:t>
            </a:r>
            <a:r>
              <a:rPr lang="en-US" altLang="zh-CN" sz="1600" b="1" dirty="0" err="1"/>
              <a:t>rn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FROM (SELECT *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&gt;)a WHERE ROWNUM &lt;= m)WHERE RN &gt;= 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50374" y="6012577"/>
            <a:ext cx="1001205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/>
              <a:t>SELECT *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 OFFSET n ROWS FETCH NEXT m ROWS ONLY;</a:t>
            </a:r>
          </a:p>
        </p:txBody>
      </p:sp>
      <p:sp>
        <p:nvSpPr>
          <p:cNvPr id="14" name="卷形: 水平 5">
            <a:extLst>
              <a:ext uri="{FF2B5EF4-FFF2-40B4-BE49-F238E27FC236}">
                <a16:creationId xmlns="" xmlns:a16="http://schemas.microsoft.com/office/drawing/2014/main" id="{764FB016-0435-472E-9ECA-059017D7C14A}"/>
              </a:ext>
            </a:extLst>
          </p:cNvPr>
          <p:cNvSpPr/>
          <p:nvPr/>
        </p:nvSpPr>
        <p:spPr>
          <a:xfrm>
            <a:off x="2782045" y="1994939"/>
            <a:ext cx="6624736" cy="374441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</a:t>
            </a:r>
            <a:r>
              <a:rPr lang="zh-CN" altLang="en-US" sz="2400" dirty="0"/>
              <a:t>：在格式</a:t>
            </a:r>
            <a:r>
              <a:rPr lang="en-US" altLang="zh-CN" sz="2400" dirty="0"/>
              <a:t>1-3</a:t>
            </a:r>
            <a:r>
              <a:rPr lang="zh-CN" altLang="en-US" sz="2400" dirty="0"/>
              <a:t>中，</a:t>
            </a:r>
            <a:r>
              <a:rPr lang="en-US" altLang="zh-CN" sz="2400" dirty="0"/>
              <a:t>a</a:t>
            </a:r>
            <a:r>
              <a:rPr lang="zh-CN" altLang="en-US" sz="2400" dirty="0"/>
              <a:t>是表的别名，</a:t>
            </a:r>
            <a:r>
              <a:rPr lang="en-US" altLang="zh-CN" sz="2400" dirty="0"/>
              <a:t>n</a:t>
            </a:r>
            <a:r>
              <a:rPr lang="zh-CN" altLang="en-US" sz="2400" dirty="0"/>
              <a:t>是本页起始记录编号，</a:t>
            </a:r>
            <a:r>
              <a:rPr lang="en-US" altLang="zh-CN" sz="2400" dirty="0"/>
              <a:t>m</a:t>
            </a:r>
            <a:r>
              <a:rPr lang="zh-CN" altLang="en-US" sz="2400" dirty="0"/>
              <a:t>是本页末记录编号；在格式</a:t>
            </a:r>
            <a:r>
              <a:rPr lang="en-US" altLang="zh-CN" sz="2400" dirty="0"/>
              <a:t>4</a:t>
            </a:r>
            <a:r>
              <a:rPr lang="zh-CN" altLang="en-US" sz="2400" dirty="0"/>
              <a:t>中，</a:t>
            </a:r>
            <a:r>
              <a:rPr lang="en-US" altLang="zh-CN" sz="2400" dirty="0"/>
              <a:t>n</a:t>
            </a:r>
            <a:r>
              <a:rPr lang="zh-CN" altLang="en-US" sz="2400" dirty="0"/>
              <a:t>是本页起始记录偏移量，</a:t>
            </a:r>
            <a:r>
              <a:rPr lang="en-US" altLang="zh-CN" sz="2400" dirty="0"/>
              <a:t>m</a:t>
            </a:r>
            <a:r>
              <a:rPr lang="zh-CN" altLang="en-US" sz="2400" dirty="0"/>
              <a:t>是本页记录数大小。。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077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10.8.4</a:t>
            </a:r>
            <a:r>
              <a:rPr lang="zh-CN" altLang="en-US" sz="2800" dirty="0"/>
              <a:t>分页查询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129191" cy="100811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10-11】</a:t>
            </a:r>
            <a:r>
              <a:rPr lang="zh-CN" altLang="en-US" dirty="0"/>
              <a:t>分页查询。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如果每页</a:t>
            </a:r>
            <a:r>
              <a:rPr lang="en-US" altLang="zh-CN" dirty="0"/>
              <a:t>10</a:t>
            </a:r>
            <a:r>
              <a:rPr lang="zh-CN" altLang="en-US" dirty="0"/>
              <a:t>条记录，查询第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  <a:r>
              <a:rPr lang="en-US" altLang="zh-CN" dirty="0"/>
              <a:t>(</a:t>
            </a:r>
            <a:r>
              <a:rPr lang="zh-CN" altLang="en-US" dirty="0"/>
              <a:t>记录编号：</a:t>
            </a:r>
            <a:r>
              <a:rPr lang="en-US" altLang="zh-CN" dirty="0"/>
              <a:t>21~30)</a:t>
            </a:r>
            <a:r>
              <a:rPr lang="zh-CN" altLang="en-US" dirty="0"/>
              <a:t>的员工信息：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492896"/>
            <a:ext cx="100120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 smtClean="0"/>
              <a:t>格式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(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ELECT a.*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ROWNUM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 FROM (SELECT * FROM employees)a )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BETWEEN 21 AND 30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SALARY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RN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-----------------</a:t>
            </a:r>
            <a:r>
              <a:rPr lang="en-US" altLang="zh-CN" sz="1600" b="1" dirty="0"/>
              <a:t>	--------	----------</a:t>
            </a:r>
          </a:p>
          <a:p>
            <a:pPr hangingPunct="0"/>
            <a:r>
              <a:rPr lang="en-US" altLang="zh-CN" sz="1600" b="1" dirty="0"/>
              <a:t> 120		</a:t>
            </a:r>
            <a:r>
              <a:rPr lang="en-US" altLang="zh-CN" sz="1600" b="1" dirty="0" smtClean="0"/>
              <a:t>Matthew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8000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121		</a:t>
            </a:r>
            <a:r>
              <a:rPr lang="en-US" altLang="zh-CN" sz="1600" b="1" dirty="0" smtClean="0"/>
              <a:t>Adam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22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122		</a:t>
            </a:r>
            <a:r>
              <a:rPr lang="en-US" altLang="zh-CN" sz="1600" b="1" dirty="0" err="1" smtClean="0"/>
              <a:t>Payam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7900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23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123		</a:t>
            </a:r>
            <a:r>
              <a:rPr lang="en-US" altLang="zh-CN" sz="1600" b="1" dirty="0" smtClean="0"/>
              <a:t>Shanta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6500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24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124		</a:t>
            </a:r>
            <a:r>
              <a:rPr lang="en-US" altLang="zh-CN" sz="1600" b="1" dirty="0" smtClean="0"/>
              <a:t>Kevin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5800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25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125		</a:t>
            </a:r>
            <a:r>
              <a:rPr lang="en-US" altLang="zh-CN" sz="1600" b="1" dirty="0" smtClean="0"/>
              <a:t>Julia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26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126		</a:t>
            </a:r>
            <a:r>
              <a:rPr lang="en-US" altLang="zh-CN" sz="1600" b="1" dirty="0" smtClean="0"/>
              <a:t>Irene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2700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27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127		</a:t>
            </a:r>
            <a:r>
              <a:rPr lang="en-US" altLang="zh-CN" sz="1600" b="1" dirty="0" smtClean="0"/>
              <a:t>James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28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128	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29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129		</a:t>
            </a:r>
            <a:r>
              <a:rPr lang="en-US" altLang="zh-CN" sz="1600" b="1" dirty="0" smtClean="0"/>
              <a:t>Laura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3300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30</a:t>
            </a:r>
            <a:endParaRPr lang="en-US" altLang="zh-CN" sz="1600" b="1" dirty="0"/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10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38915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10.8.4</a:t>
            </a:r>
            <a:r>
              <a:rPr lang="zh-CN" altLang="en-US" sz="2800" dirty="0"/>
              <a:t>分页查询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129191" cy="100811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10-11】</a:t>
            </a:r>
            <a:r>
              <a:rPr lang="zh-CN" altLang="en-US" dirty="0"/>
              <a:t>分页查询。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如果每页</a:t>
            </a:r>
            <a:r>
              <a:rPr lang="en-US" altLang="zh-CN" dirty="0"/>
              <a:t>10</a:t>
            </a:r>
            <a:r>
              <a:rPr lang="zh-CN" altLang="en-US" dirty="0"/>
              <a:t>条记录，查询第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  <a:r>
              <a:rPr lang="en-US" altLang="zh-CN" dirty="0"/>
              <a:t>(</a:t>
            </a:r>
            <a:r>
              <a:rPr lang="zh-CN" altLang="en-US" dirty="0"/>
              <a:t>记录编号：</a:t>
            </a:r>
            <a:r>
              <a:rPr lang="en-US" altLang="zh-CN" dirty="0"/>
              <a:t>21~30)</a:t>
            </a:r>
            <a:r>
              <a:rPr lang="zh-CN" altLang="en-US" dirty="0"/>
              <a:t>的员工信息：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492896"/>
            <a:ext cx="100120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 smtClean="0"/>
              <a:t>格式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(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SELECT a.*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ROWNUM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 FROM (SELECT * FROM employees)a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ROWNUM&lt;=30)WHERE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&gt;= 21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SALARY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RN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-----------------</a:t>
            </a:r>
            <a:r>
              <a:rPr lang="en-US" altLang="zh-CN" sz="1600" b="1" dirty="0"/>
              <a:t>	--------	----------</a:t>
            </a:r>
          </a:p>
          <a:p>
            <a:pPr hangingPunct="0"/>
            <a:r>
              <a:rPr lang="en-US" altLang="zh-CN" sz="1600" b="1" dirty="0"/>
              <a:t> 120		</a:t>
            </a:r>
            <a:r>
              <a:rPr lang="en-US" altLang="zh-CN" sz="1600" b="1" dirty="0" smtClean="0"/>
              <a:t>Matthew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8000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121		</a:t>
            </a:r>
            <a:r>
              <a:rPr lang="en-US" altLang="zh-CN" sz="1600" b="1" dirty="0" smtClean="0"/>
              <a:t>Adam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22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122		</a:t>
            </a:r>
            <a:r>
              <a:rPr lang="en-US" altLang="zh-CN" sz="1600" b="1" dirty="0" err="1" smtClean="0"/>
              <a:t>Payam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7900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23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123		</a:t>
            </a:r>
            <a:r>
              <a:rPr lang="en-US" altLang="zh-CN" sz="1600" b="1" dirty="0" smtClean="0"/>
              <a:t>Shanta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6500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24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124		</a:t>
            </a:r>
            <a:r>
              <a:rPr lang="en-US" altLang="zh-CN" sz="1600" b="1" dirty="0" smtClean="0"/>
              <a:t>Kevin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5800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25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125		</a:t>
            </a:r>
            <a:r>
              <a:rPr lang="en-US" altLang="zh-CN" sz="1600" b="1" dirty="0" smtClean="0"/>
              <a:t>Julia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26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126		</a:t>
            </a:r>
            <a:r>
              <a:rPr lang="en-US" altLang="zh-CN" sz="1600" b="1" dirty="0" smtClean="0"/>
              <a:t>Irene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2700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27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127		</a:t>
            </a:r>
            <a:r>
              <a:rPr lang="en-US" altLang="zh-CN" sz="1600" b="1" dirty="0" smtClean="0"/>
              <a:t>James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28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128	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29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129		</a:t>
            </a:r>
            <a:r>
              <a:rPr lang="en-US" altLang="zh-CN" sz="1600" b="1" dirty="0" smtClean="0"/>
              <a:t>Laura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3300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30</a:t>
            </a:r>
            <a:endParaRPr lang="en-US" altLang="zh-CN" sz="1600" b="1" dirty="0"/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10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14704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10.8.4</a:t>
            </a:r>
            <a:r>
              <a:rPr lang="zh-CN" altLang="en-US" sz="2800" dirty="0"/>
              <a:t>分页查询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129191" cy="100811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10-11】</a:t>
            </a:r>
            <a:r>
              <a:rPr lang="zh-CN" altLang="en-US" dirty="0"/>
              <a:t>分页查询。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如果每页</a:t>
            </a:r>
            <a:r>
              <a:rPr lang="en-US" altLang="zh-CN" dirty="0"/>
              <a:t>10</a:t>
            </a:r>
            <a:r>
              <a:rPr lang="zh-CN" altLang="en-US" dirty="0"/>
              <a:t>条记录，查询第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  <a:r>
              <a:rPr lang="en-US" altLang="zh-CN" dirty="0"/>
              <a:t>(</a:t>
            </a:r>
            <a:r>
              <a:rPr lang="zh-CN" altLang="en-US" dirty="0"/>
              <a:t>记录编号：</a:t>
            </a:r>
            <a:r>
              <a:rPr lang="en-US" altLang="zh-CN" dirty="0"/>
              <a:t>21~30)</a:t>
            </a:r>
            <a:r>
              <a:rPr lang="zh-CN" altLang="en-US" dirty="0"/>
              <a:t>的员工信息：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492896"/>
            <a:ext cx="100120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 smtClean="0"/>
              <a:t>格式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/*+ FIRST_ROWS */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(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SELECT a.*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ROWNUM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 FROM (SELECT * FROM employees)a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WHERE ROWNUM&lt;=30)WHERE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rn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&gt;= 21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SALARY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RN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-----------------</a:t>
            </a:r>
            <a:r>
              <a:rPr lang="en-US" altLang="zh-CN" sz="1600" b="1" dirty="0"/>
              <a:t>	--------	----------</a:t>
            </a:r>
          </a:p>
          <a:p>
            <a:pPr hangingPunct="0"/>
            <a:r>
              <a:rPr lang="en-US" altLang="zh-CN" sz="1600" b="1" dirty="0"/>
              <a:t> 120		</a:t>
            </a:r>
            <a:r>
              <a:rPr lang="en-US" altLang="zh-CN" sz="1600" b="1" dirty="0" smtClean="0"/>
              <a:t>Matthew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8000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121		</a:t>
            </a:r>
            <a:r>
              <a:rPr lang="en-US" altLang="zh-CN" sz="1600" b="1" dirty="0" smtClean="0"/>
              <a:t>Adam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22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122		</a:t>
            </a:r>
            <a:r>
              <a:rPr lang="en-US" altLang="zh-CN" sz="1600" b="1" dirty="0" err="1" smtClean="0"/>
              <a:t>Payam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7900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23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123		</a:t>
            </a:r>
            <a:r>
              <a:rPr lang="en-US" altLang="zh-CN" sz="1600" b="1" dirty="0" smtClean="0"/>
              <a:t>Shanta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6500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24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124		</a:t>
            </a:r>
            <a:r>
              <a:rPr lang="en-US" altLang="zh-CN" sz="1600" b="1" dirty="0" smtClean="0"/>
              <a:t>Kevin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5800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25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125		</a:t>
            </a:r>
            <a:r>
              <a:rPr lang="en-US" altLang="zh-CN" sz="1600" b="1" dirty="0" smtClean="0"/>
              <a:t>Julia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26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126		</a:t>
            </a:r>
            <a:r>
              <a:rPr lang="en-US" altLang="zh-CN" sz="1600" b="1" dirty="0" smtClean="0"/>
              <a:t>Irene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2700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27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127		</a:t>
            </a:r>
            <a:r>
              <a:rPr lang="en-US" altLang="zh-CN" sz="1600" b="1" dirty="0" smtClean="0"/>
              <a:t>James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28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128	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29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129		</a:t>
            </a:r>
            <a:r>
              <a:rPr lang="en-US" altLang="zh-CN" sz="1600" b="1" dirty="0" smtClean="0"/>
              <a:t>Laura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3300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30</a:t>
            </a:r>
            <a:endParaRPr lang="en-US" altLang="zh-CN" sz="1600" b="1" dirty="0"/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10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28214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 查 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10.8.4</a:t>
            </a:r>
            <a:r>
              <a:rPr lang="zh-CN" altLang="en-US" sz="2800" dirty="0"/>
              <a:t>分页查询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129191" cy="100811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10-11】</a:t>
            </a:r>
            <a:r>
              <a:rPr lang="zh-CN" altLang="en-US" dirty="0"/>
              <a:t>分页查询。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如果每页</a:t>
            </a:r>
            <a:r>
              <a:rPr lang="en-US" altLang="zh-CN" dirty="0"/>
              <a:t>10</a:t>
            </a:r>
            <a:r>
              <a:rPr lang="zh-CN" altLang="en-US" dirty="0"/>
              <a:t>条记录，查询第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  <a:r>
              <a:rPr lang="en-US" altLang="zh-CN" dirty="0"/>
              <a:t>(</a:t>
            </a:r>
            <a:r>
              <a:rPr lang="zh-CN" altLang="en-US" dirty="0"/>
              <a:t>记录编号：</a:t>
            </a:r>
            <a:r>
              <a:rPr lang="en-US" altLang="zh-CN" dirty="0"/>
              <a:t>21~30)</a:t>
            </a:r>
            <a:r>
              <a:rPr lang="zh-CN" altLang="en-US" dirty="0"/>
              <a:t>的员工信息：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492896"/>
            <a:ext cx="100120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 smtClean="0"/>
              <a:t>格式</a:t>
            </a:r>
            <a:r>
              <a:rPr lang="en-US" altLang="zh-CN" sz="2000" dirty="0"/>
              <a:t>4</a:t>
            </a:r>
            <a:r>
              <a:rPr lang="zh-CN" altLang="zh-CN" sz="2000" dirty="0" smtClean="0"/>
              <a:t>（</a:t>
            </a:r>
            <a:r>
              <a:rPr lang="zh-CN" altLang="zh-CN" sz="2000" dirty="0"/>
              <a:t>推荐使用）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employee_id,first_name,salary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OFFSET 10*(3-1)+1 ROWS FETCH NEXT 10 ROWS ONLY;</a:t>
            </a:r>
          </a:p>
          <a:p>
            <a:pPr hangingPunct="0"/>
            <a:r>
              <a:rPr lang="en-US" altLang="zh-CN" sz="1600" b="1" dirty="0" smtClean="0"/>
              <a:t>EMPLOYEE_ID</a:t>
            </a:r>
            <a:r>
              <a:rPr lang="en-US" altLang="zh-CN" sz="1600" b="1" dirty="0"/>
              <a:t>	FIRST_NAME	</a:t>
            </a:r>
            <a:r>
              <a:rPr lang="en-US" altLang="zh-CN" sz="1600" b="1" dirty="0" smtClean="0"/>
              <a:t>SALARY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RN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-----------------</a:t>
            </a:r>
            <a:r>
              <a:rPr lang="en-US" altLang="zh-CN" sz="1600" b="1" dirty="0"/>
              <a:t>	--------	----------</a:t>
            </a:r>
          </a:p>
          <a:p>
            <a:pPr hangingPunct="0"/>
            <a:r>
              <a:rPr lang="en-US" altLang="zh-CN" sz="1600" b="1" dirty="0"/>
              <a:t> 120		</a:t>
            </a:r>
            <a:r>
              <a:rPr lang="en-US" altLang="zh-CN" sz="1600" b="1" dirty="0" smtClean="0"/>
              <a:t>Matthew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8000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121		</a:t>
            </a:r>
            <a:r>
              <a:rPr lang="en-US" altLang="zh-CN" sz="1600" b="1" dirty="0" smtClean="0"/>
              <a:t>Adam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8200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22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122		</a:t>
            </a:r>
            <a:r>
              <a:rPr lang="en-US" altLang="zh-CN" sz="1600" b="1" dirty="0" err="1" smtClean="0"/>
              <a:t>Payam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7900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23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123		</a:t>
            </a:r>
            <a:r>
              <a:rPr lang="en-US" altLang="zh-CN" sz="1600" b="1" dirty="0" smtClean="0"/>
              <a:t>Shanta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6500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24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124		</a:t>
            </a:r>
            <a:r>
              <a:rPr lang="en-US" altLang="zh-CN" sz="1600" b="1" dirty="0" smtClean="0"/>
              <a:t>Kevin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5800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25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125		</a:t>
            </a:r>
            <a:r>
              <a:rPr lang="en-US" altLang="zh-CN" sz="1600" b="1" dirty="0" smtClean="0"/>
              <a:t>Julia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26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126		</a:t>
            </a:r>
            <a:r>
              <a:rPr lang="en-US" altLang="zh-CN" sz="1600" b="1" dirty="0" smtClean="0"/>
              <a:t>Irene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2700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27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127		</a:t>
            </a:r>
            <a:r>
              <a:rPr lang="en-US" altLang="zh-CN" sz="1600" b="1" dirty="0" smtClean="0"/>
              <a:t>James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2400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28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128		</a:t>
            </a:r>
            <a:r>
              <a:rPr lang="en-US" altLang="zh-CN" sz="1600" b="1" dirty="0" smtClean="0"/>
              <a:t>Steven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2200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29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129		</a:t>
            </a:r>
            <a:r>
              <a:rPr lang="en-US" altLang="zh-CN" sz="1600" b="1" dirty="0" smtClean="0"/>
              <a:t>Laura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3300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30</a:t>
            </a:r>
            <a:endParaRPr lang="en-US" altLang="zh-CN" sz="1600" b="1" dirty="0"/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10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19523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10.9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递归查询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129191" cy="1008112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Oracle</a:t>
            </a:r>
            <a:r>
              <a:rPr lang="zh-CN" altLang="en-US" dirty="0"/>
              <a:t>的递归查询可以将一个记录之间有父子关系的表，以树的顺序列出来，也称树查询。其基本的语法格式如下：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556193"/>
            <a:ext cx="1001205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 smtClean="0"/>
              <a:t>SELECT </a:t>
            </a:r>
            <a:r>
              <a:rPr lang="en-US" altLang="zh-CN" sz="1600" b="1" dirty="0"/>
              <a:t>... FROM &lt;</a:t>
            </a:r>
            <a:r>
              <a:rPr lang="zh-CN" altLang="en-US" sz="1600" b="1" dirty="0"/>
              <a:t>表名</a:t>
            </a:r>
            <a:r>
              <a:rPr lang="en-US" altLang="zh-CN" sz="1600" b="1" dirty="0"/>
              <a:t>&gt; START WITH </a:t>
            </a:r>
            <a:r>
              <a:rPr lang="zh-CN" altLang="en-US" sz="1600" b="1" dirty="0"/>
              <a:t>条件</a:t>
            </a:r>
            <a:r>
              <a:rPr lang="en-US" altLang="zh-CN" sz="1600" b="1" dirty="0"/>
              <a:t>1 CONNECT BY </a:t>
            </a:r>
            <a:r>
              <a:rPr lang="zh-CN" altLang="en-US" sz="1600" b="1" dirty="0"/>
              <a:t>条件</a:t>
            </a:r>
            <a:r>
              <a:rPr lang="en-US" altLang="zh-CN" sz="1600" b="1" dirty="0"/>
              <a:t>2 </a:t>
            </a:r>
          </a:p>
          <a:p>
            <a:pPr hangingPunct="0"/>
            <a:r>
              <a:rPr lang="en-US" altLang="zh-CN" sz="1600" b="1" dirty="0"/>
              <a:t>WHERE </a:t>
            </a:r>
            <a:r>
              <a:rPr lang="zh-CN" altLang="en-US" sz="1600" b="1" dirty="0"/>
              <a:t>条件</a:t>
            </a:r>
            <a:r>
              <a:rPr lang="en-US" altLang="zh-CN" sz="1600" b="1" dirty="0"/>
              <a:t>3</a:t>
            </a:r>
            <a:r>
              <a:rPr lang="zh-CN" altLang="en-US" sz="1600" b="1" dirty="0" smtClean="0"/>
              <a:t>；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12002" y="3211229"/>
            <a:ext cx="10012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说明：</a:t>
            </a:r>
          </a:p>
          <a:p>
            <a:pPr hangingPunct="0"/>
            <a:r>
              <a:rPr lang="zh-CN" altLang="en-US" sz="2000" b="1" dirty="0" smtClean="0">
                <a:solidFill>
                  <a:srgbClr val="FF0000"/>
                </a:solidFill>
              </a:rPr>
              <a:t>条件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根结点的限定语句，如果有多个根结点，查询结果将对应多棵树。 </a:t>
            </a:r>
          </a:p>
          <a:p>
            <a:pPr hangingPunct="0"/>
            <a:r>
              <a:rPr lang="zh-CN" altLang="en-US" sz="2000" b="1" dirty="0" smtClean="0">
                <a:solidFill>
                  <a:srgbClr val="FF0000"/>
                </a:solidFill>
              </a:rPr>
              <a:t>条件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连接条件，常使用“</a:t>
            </a:r>
            <a:r>
              <a:rPr lang="en-US" altLang="zh-CN" sz="2000" dirty="0"/>
              <a:t>PRIOR</a:t>
            </a:r>
            <a:r>
              <a:rPr lang="zh-CN" altLang="en-US" sz="2000" dirty="0"/>
              <a:t>字段</a:t>
            </a:r>
            <a:r>
              <a:rPr lang="en-US" altLang="zh-CN" sz="2000" dirty="0"/>
              <a:t>1=</a:t>
            </a:r>
            <a:r>
              <a:rPr lang="zh-CN" altLang="en-US" sz="2000" dirty="0"/>
              <a:t>字段</a:t>
            </a:r>
            <a:r>
              <a:rPr lang="en-US" altLang="zh-CN" sz="2000" dirty="0"/>
              <a:t>2”</a:t>
            </a:r>
            <a:r>
              <a:rPr lang="zh-CN" altLang="en-US" sz="2000" dirty="0"/>
              <a:t>或“字段</a:t>
            </a:r>
            <a:r>
              <a:rPr lang="en-US" altLang="zh-CN" sz="2000" dirty="0"/>
              <a:t>1= PRIOR</a:t>
            </a:r>
            <a:r>
              <a:rPr lang="zh-CN" altLang="en-US" sz="2000" dirty="0"/>
              <a:t>字段</a:t>
            </a:r>
            <a:r>
              <a:rPr lang="en-US" altLang="zh-CN" sz="2000" dirty="0"/>
              <a:t>2”</a:t>
            </a:r>
            <a:r>
              <a:rPr lang="zh-CN" altLang="en-US" sz="2000" dirty="0"/>
              <a:t>的形式。运算符</a:t>
            </a:r>
            <a:r>
              <a:rPr lang="en-US" altLang="zh-CN" sz="2000" dirty="0"/>
              <a:t>PRIOR</a:t>
            </a:r>
            <a:r>
              <a:rPr lang="zh-CN" altLang="en-US" sz="2000" dirty="0"/>
              <a:t>被放置于等号前后的位置，决定着查询时的检索顺序。</a:t>
            </a:r>
            <a:r>
              <a:rPr lang="en-US" altLang="zh-CN" sz="2000" dirty="0"/>
              <a:t>PRIOR</a:t>
            </a:r>
            <a:r>
              <a:rPr lang="zh-CN" altLang="en-US" sz="2000" dirty="0"/>
              <a:t>被置于</a:t>
            </a:r>
            <a:r>
              <a:rPr lang="en-US" altLang="zh-CN" sz="2000" dirty="0"/>
              <a:t>CONNECT BY</a:t>
            </a:r>
            <a:r>
              <a:rPr lang="zh-CN" altLang="en-US" sz="2000" dirty="0"/>
              <a:t>子句等号的前面时，则强制从根节点到叶节点的顺序检索，为自顶向下的方式查询。</a:t>
            </a:r>
            <a:r>
              <a:rPr lang="en-US" altLang="zh-CN" sz="2000" dirty="0"/>
              <a:t>PRIOR</a:t>
            </a:r>
            <a:r>
              <a:rPr lang="zh-CN" altLang="en-US" sz="2000" dirty="0"/>
              <a:t>运算符被置于</a:t>
            </a:r>
            <a:r>
              <a:rPr lang="en-US" altLang="zh-CN" sz="2000" dirty="0"/>
              <a:t>CONNECT BY</a:t>
            </a:r>
            <a:r>
              <a:rPr lang="zh-CN" altLang="en-US" sz="2000" dirty="0"/>
              <a:t>子句等号的后面时，则强制从叶节点到根节点的顺序检索，为自底向上的方式查询。</a:t>
            </a:r>
            <a:r>
              <a:rPr lang="en-US" altLang="zh-CN" sz="2000" dirty="0"/>
              <a:t>PRIOR</a:t>
            </a:r>
            <a:r>
              <a:rPr lang="zh-CN" altLang="en-US" sz="2000" dirty="0"/>
              <a:t>表示上一条记录，比如：</a:t>
            </a:r>
            <a:r>
              <a:rPr lang="en-US" altLang="zh-CN" sz="2000" dirty="0"/>
              <a:t>CONNECT BY PRIOR </a:t>
            </a:r>
            <a:r>
              <a:rPr lang="en-US" altLang="zh-CN" sz="2000" dirty="0" err="1"/>
              <a:t>employee_id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manager_id</a:t>
            </a:r>
            <a:r>
              <a:rPr lang="zh-CN" altLang="en-US" sz="2000" dirty="0"/>
              <a:t>表示上一条记录的</a:t>
            </a:r>
            <a:r>
              <a:rPr lang="en-US" altLang="zh-CN" sz="2000" dirty="0" err="1"/>
              <a:t>employee_id</a:t>
            </a:r>
            <a:r>
              <a:rPr lang="zh-CN" altLang="en-US" sz="2000" dirty="0"/>
              <a:t>是本条记录的</a:t>
            </a:r>
            <a:r>
              <a:rPr lang="en-US" altLang="zh-CN" sz="2000" dirty="0" err="1"/>
              <a:t>manager_id</a:t>
            </a:r>
            <a:r>
              <a:rPr lang="zh-CN" altLang="en-US" sz="2000" dirty="0"/>
              <a:t>，即本记录的父亲是上一条记录。</a:t>
            </a:r>
          </a:p>
          <a:p>
            <a:pPr hangingPunct="0"/>
            <a:r>
              <a:rPr lang="zh-CN" altLang="en-US" sz="2000" b="1" dirty="0" smtClean="0">
                <a:solidFill>
                  <a:srgbClr val="FF0000"/>
                </a:solidFill>
              </a:rPr>
              <a:t>条件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过滤条件，用于对返回的所有记录进行过滤。</a:t>
            </a:r>
          </a:p>
        </p:txBody>
      </p:sp>
    </p:spTree>
    <p:extLst>
      <p:ext uri="{BB962C8B-B14F-4D97-AF65-F5344CB8AC3E}">
        <p14:creationId xmlns:p14="http://schemas.microsoft.com/office/powerpoint/2010/main" val="23423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10.1  SQL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语言概述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15365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0000"/>
              </a:lnSpc>
              <a:buNone/>
            </a:pPr>
            <a:r>
              <a:rPr lang="zh-CN" altLang="en-US" dirty="0"/>
              <a:t>本章主要介绍标准</a:t>
            </a:r>
            <a:r>
              <a:rPr lang="en-US" altLang="zh-CN" dirty="0"/>
              <a:t>SQL</a:t>
            </a:r>
            <a:r>
              <a:rPr lang="zh-CN" altLang="en-US" dirty="0"/>
              <a:t>语言的查询语句，</a:t>
            </a:r>
            <a:r>
              <a:rPr lang="en-US" altLang="zh-CN" dirty="0"/>
              <a:t>ORACLE</a:t>
            </a:r>
            <a:r>
              <a:rPr lang="zh-CN" altLang="en-US" dirty="0"/>
              <a:t>数据库使用的</a:t>
            </a:r>
            <a:r>
              <a:rPr lang="en-US" altLang="zh-CN" dirty="0"/>
              <a:t>PL/SQL</a:t>
            </a:r>
            <a:r>
              <a:rPr lang="zh-CN" altLang="en-US" dirty="0"/>
              <a:t>语言将在第</a:t>
            </a:r>
            <a:r>
              <a:rPr lang="en-US" altLang="zh-CN" dirty="0"/>
              <a:t>12</a:t>
            </a:r>
            <a:r>
              <a:rPr lang="zh-CN" altLang="en-US" dirty="0"/>
              <a:t>章作详细介绍。</a:t>
            </a:r>
          </a:p>
          <a:p>
            <a:pPr marL="0" indent="0" hangingPunct="0">
              <a:lnSpc>
                <a:spcPct val="110000"/>
              </a:lnSpc>
              <a:buNone/>
            </a:pPr>
            <a:r>
              <a:rPr lang="zh-CN" altLang="en-US" dirty="0"/>
              <a:t>数据库查询语句的基本格式如下：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1413892" y="3284984"/>
            <a:ext cx="9985174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hangingPunct="0"/>
            <a:r>
              <a:rPr lang="en-US" altLang="zh-CN" sz="1600" b="1" dirty="0"/>
              <a:t>SELECT [ALL</a:t>
            </a:r>
            <a:r>
              <a:rPr lang="zh-CN" altLang="en-US" sz="1600" b="1" dirty="0"/>
              <a:t>｜</a:t>
            </a:r>
            <a:r>
              <a:rPr lang="en-US" altLang="zh-CN" sz="1600" b="1" dirty="0"/>
              <a:t>DISTINCT] &lt;*</a:t>
            </a:r>
            <a:r>
              <a:rPr lang="zh-CN" altLang="en-US" sz="1600" b="1" dirty="0"/>
              <a:t>｜目标列</a:t>
            </a:r>
            <a:r>
              <a:rPr lang="en-US" altLang="zh-CN" sz="1600" b="1" dirty="0"/>
              <a:t>&gt; FROM &lt;</a:t>
            </a:r>
            <a:r>
              <a:rPr lang="zh-CN" altLang="en-US" sz="1600" b="1" dirty="0"/>
              <a:t>表名｜视图</a:t>
            </a:r>
            <a:r>
              <a:rPr lang="en-US" altLang="zh-CN" sz="1600" b="1" dirty="0"/>
              <a:t>&gt;</a:t>
            </a:r>
          </a:p>
          <a:p>
            <a:pPr hangingPunct="0"/>
            <a:r>
              <a:rPr lang="en-US" altLang="zh-CN" sz="1600" b="1" dirty="0"/>
              <a:t>[WHERE &lt;</a:t>
            </a:r>
            <a:r>
              <a:rPr lang="zh-CN" altLang="en-US" sz="1600" b="1" dirty="0"/>
              <a:t>条件表达式</a:t>
            </a:r>
            <a:r>
              <a:rPr lang="en-US" altLang="zh-CN" sz="1600" b="1" dirty="0"/>
              <a:t>&gt;]</a:t>
            </a:r>
          </a:p>
          <a:p>
            <a:pPr hangingPunct="0"/>
            <a:r>
              <a:rPr lang="en-US" altLang="zh-CN" sz="1600" b="1" dirty="0"/>
              <a:t>[GROUP BY &lt;</a:t>
            </a:r>
            <a:r>
              <a:rPr lang="zh-CN" altLang="en-US" sz="1600" b="1" dirty="0"/>
              <a:t>列名</a:t>
            </a:r>
            <a:r>
              <a:rPr lang="en-US" altLang="zh-CN" sz="1600" b="1" dirty="0"/>
              <a:t>1&gt; [HAVING &lt;</a:t>
            </a:r>
            <a:r>
              <a:rPr lang="zh-CN" altLang="en-US" sz="1600" b="1" dirty="0"/>
              <a:t>内部函数表达式</a:t>
            </a:r>
            <a:r>
              <a:rPr lang="en-US" altLang="zh-CN" sz="1600" b="1" dirty="0"/>
              <a:t>&gt;]]</a:t>
            </a:r>
          </a:p>
          <a:p>
            <a:pPr hangingPunct="0"/>
            <a:r>
              <a:rPr lang="en-US" altLang="zh-CN" sz="1600" b="1" dirty="0"/>
              <a:t>[ORDER BY &lt;</a:t>
            </a:r>
            <a:r>
              <a:rPr lang="zh-CN" altLang="en-US" sz="1600" b="1" dirty="0"/>
              <a:t>列名</a:t>
            </a:r>
            <a:r>
              <a:rPr lang="en-US" altLang="zh-CN" sz="1600" b="1" dirty="0"/>
              <a:t>2&gt; &lt;ASC</a:t>
            </a:r>
            <a:r>
              <a:rPr lang="zh-CN" altLang="en-US" sz="1600" b="1" dirty="0"/>
              <a:t>｜</a:t>
            </a:r>
            <a:r>
              <a:rPr lang="en-US" altLang="zh-CN" sz="1600" b="1" dirty="0"/>
              <a:t>DESC&gt;]</a:t>
            </a:r>
          </a:p>
        </p:txBody>
      </p:sp>
      <p:sp>
        <p:nvSpPr>
          <p:cNvPr id="5" name="矩形 4"/>
          <p:cNvSpPr/>
          <p:nvPr/>
        </p:nvSpPr>
        <p:spPr>
          <a:xfrm>
            <a:off x="1445096" y="4581128"/>
            <a:ext cx="99851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zh-CN" altLang="en-US" sz="1600" b="1" dirty="0"/>
              <a:t>说明：</a:t>
            </a:r>
          </a:p>
          <a:p>
            <a:pPr marL="285750" indent="-285750" hangingPunct="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[ ]”</a:t>
            </a:r>
            <a:r>
              <a:rPr lang="zh-CN" altLang="en-US" sz="1600" dirty="0"/>
              <a:t>表示可选项，</a:t>
            </a:r>
            <a:r>
              <a:rPr lang="zh-CN" altLang="en-US" sz="1600" b="1" dirty="0">
                <a:solidFill>
                  <a:srgbClr val="FF0000"/>
                </a:solidFill>
              </a:rPr>
              <a:t>“</a:t>
            </a:r>
            <a:r>
              <a:rPr lang="en-US" altLang="zh-CN" sz="1600" b="1" dirty="0">
                <a:solidFill>
                  <a:srgbClr val="FF0000"/>
                </a:solidFill>
              </a:rPr>
              <a:t>&lt; &gt;”</a:t>
            </a:r>
            <a:r>
              <a:rPr lang="zh-CN" altLang="en-US" sz="1600" dirty="0"/>
              <a:t>表示必选项，</a:t>
            </a:r>
            <a:r>
              <a:rPr lang="zh-CN" altLang="en-US" sz="1600" b="1" dirty="0">
                <a:solidFill>
                  <a:srgbClr val="FF0000"/>
                </a:solidFill>
              </a:rPr>
              <a:t>“｜”</a:t>
            </a:r>
            <a:r>
              <a:rPr lang="zh-CN" altLang="en-US" sz="1600" dirty="0"/>
              <a:t>表示或者。</a:t>
            </a:r>
          </a:p>
          <a:p>
            <a:pPr marL="285750" indent="-285750" hangingPunct="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ALL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查询所有符合条件的记录，缺省为</a:t>
            </a:r>
            <a:r>
              <a:rPr lang="en-US" altLang="zh-CN" sz="1600" dirty="0"/>
              <a:t>ALL</a:t>
            </a:r>
            <a:r>
              <a:rPr lang="zh-CN" altLang="en-US" sz="1600" dirty="0"/>
              <a:t>。</a:t>
            </a:r>
          </a:p>
          <a:p>
            <a:pPr marL="285750" indent="-285750" hangingPunct="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DISTINCT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查询去掉重复的记录。</a:t>
            </a:r>
          </a:p>
          <a:p>
            <a:pPr marL="285750" indent="-285750" hangingPunct="0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“*”</a:t>
            </a:r>
            <a:r>
              <a:rPr lang="zh-CN" altLang="en-US" sz="1600" dirty="0"/>
              <a:t>表示所有列。</a:t>
            </a:r>
          </a:p>
        </p:txBody>
      </p:sp>
    </p:spTree>
    <p:extLst>
      <p:ext uri="{BB962C8B-B14F-4D97-AF65-F5344CB8AC3E}">
        <p14:creationId xmlns:p14="http://schemas.microsoft.com/office/powerpoint/2010/main" val="393204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10.9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递归查询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10-12】</a:t>
            </a:r>
            <a:r>
              <a:rPr lang="zh-CN" altLang="en-US" dirty="0"/>
              <a:t>递归查询。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002" y="2060848"/>
            <a:ext cx="100120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查询管理员编号为</a:t>
            </a:r>
            <a:r>
              <a:rPr lang="en-US" altLang="zh-CN" sz="2000" dirty="0"/>
              <a:t>108</a:t>
            </a:r>
            <a:r>
              <a:rPr lang="zh-CN" altLang="en-US" sz="2000" dirty="0"/>
              <a:t>和</a:t>
            </a:r>
            <a:r>
              <a:rPr lang="en-US" altLang="zh-CN" sz="2000" dirty="0"/>
              <a:t>205</a:t>
            </a:r>
            <a:r>
              <a:rPr lang="zh-CN" altLang="en-US" sz="2000" dirty="0"/>
              <a:t>管理员所管理的员工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START WITH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108 or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205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CONNECT BY PRIOR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MANAGER_ID	FIRST_NAME</a:t>
            </a:r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	--------------------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109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Daniel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110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John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111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Ismael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112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Jose </a:t>
            </a:r>
            <a:r>
              <a:rPr lang="en-US" altLang="zh-CN" sz="1600" b="1" dirty="0"/>
              <a:t>Manuel</a:t>
            </a:r>
          </a:p>
          <a:p>
            <a:pPr hangingPunct="0"/>
            <a:r>
              <a:rPr lang="en-US" altLang="zh-CN" sz="1600" b="1" dirty="0"/>
              <a:t> 113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Luis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206		</a:t>
            </a:r>
            <a:r>
              <a:rPr lang="en-US" altLang="zh-CN" sz="1600" b="1" dirty="0" smtClean="0"/>
              <a:t>205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William</a:t>
            </a:r>
            <a:endParaRPr lang="en-US" altLang="zh-CN" sz="1600" b="1" dirty="0"/>
          </a:p>
          <a:p>
            <a:pPr hangingPunct="0"/>
            <a:r>
              <a:rPr lang="zh-CN" altLang="en-US" sz="1600" b="1" dirty="0"/>
              <a:t>已选择 </a:t>
            </a:r>
            <a:r>
              <a:rPr lang="en-US" altLang="zh-CN" sz="1600" b="1" dirty="0"/>
              <a:t>6 </a:t>
            </a:r>
            <a:r>
              <a:rPr lang="zh-CN" altLang="en-US" sz="16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2279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10.9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递归查询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84784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10-12】</a:t>
            </a:r>
            <a:r>
              <a:rPr lang="zh-CN" altLang="en-US" dirty="0"/>
              <a:t>递归查询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2002" y="1988840"/>
            <a:ext cx="100120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查询员工编号为</a:t>
            </a:r>
            <a:r>
              <a:rPr lang="en-US" altLang="zh-CN" sz="2000" dirty="0"/>
              <a:t>101</a:t>
            </a:r>
            <a:r>
              <a:rPr lang="zh-CN" altLang="en-US" sz="2000" dirty="0"/>
              <a:t>管理员所管理的所有员工</a:t>
            </a:r>
            <a:r>
              <a:rPr lang="en-US" altLang="zh-CN" sz="2000" dirty="0"/>
              <a:t>(</a:t>
            </a:r>
            <a:r>
              <a:rPr lang="zh-CN" altLang="en-US" sz="2000" dirty="0"/>
              <a:t>树的顺序排列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level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CONNECT_BY_ISLEAF 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START WITH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101</a:t>
            </a: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3  CONNECT BY PRIOR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MANAGER_ID	FIRST_NAME	</a:t>
            </a:r>
            <a:r>
              <a:rPr lang="en-US" altLang="zh-CN" sz="1600" b="1" dirty="0" smtClean="0"/>
              <a:t>LEVEL</a:t>
            </a:r>
            <a:r>
              <a:rPr lang="en-US" altLang="zh-CN" sz="1600" b="1" dirty="0"/>
              <a:t>	CONNECT_BY_ISLEAF</a:t>
            </a:r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	--------------</a:t>
            </a:r>
            <a:r>
              <a:rPr lang="en-US" altLang="zh-CN" sz="1600" b="1" dirty="0"/>
              <a:t>	--------	-----------------</a:t>
            </a:r>
          </a:p>
          <a:p>
            <a:pPr hangingPunct="0"/>
            <a:r>
              <a:rPr lang="en-US" altLang="zh-CN" sz="1600" b="1" dirty="0"/>
              <a:t> 101		</a:t>
            </a:r>
            <a:r>
              <a:rPr lang="en-US" altLang="zh-CN" sz="1600" b="1" dirty="0" smtClean="0"/>
              <a:t>100</a:t>
            </a:r>
            <a:r>
              <a:rPr lang="en-US" altLang="zh-CN" sz="1600" b="1" dirty="0"/>
              <a:t>		</a:t>
            </a:r>
            <a:r>
              <a:rPr lang="en-US" altLang="zh-CN" sz="1600" b="1" dirty="0" err="1" smtClean="0"/>
              <a:t>Neena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108	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Nancy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109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Daniel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110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John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111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Ismael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112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Jose </a:t>
            </a:r>
            <a:r>
              <a:rPr lang="en-US" altLang="zh-CN" sz="1600" b="1" dirty="0"/>
              <a:t>Manuel	</a:t>
            </a:r>
            <a:r>
              <a:rPr lang="en-US" altLang="zh-CN" sz="1600" b="1" dirty="0" smtClean="0"/>
              <a:t>3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113		</a:t>
            </a:r>
            <a:r>
              <a:rPr lang="en-US" altLang="zh-CN" sz="1600" b="1" dirty="0" smtClean="0"/>
              <a:t>108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Luis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200	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Jennifer</a:t>
            </a:r>
            <a:r>
              <a:rPr lang="en-US" altLang="zh-CN" sz="1600" b="1" dirty="0"/>
              <a:t>		2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203	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Susan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204	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Hermann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205	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Shelley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2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206		</a:t>
            </a:r>
            <a:r>
              <a:rPr lang="en-US" altLang="zh-CN" sz="1600" b="1" dirty="0" smtClean="0"/>
              <a:t>205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William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3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</a:t>
            </a:r>
          </a:p>
          <a:p>
            <a:pPr hangingPunct="0"/>
            <a:r>
              <a:rPr lang="zh-CN" altLang="en-US" sz="1600" dirty="0"/>
              <a:t>已选择 </a:t>
            </a:r>
            <a:r>
              <a:rPr lang="en-US" altLang="zh-CN" sz="1600" dirty="0"/>
              <a:t>12 </a:t>
            </a:r>
            <a:r>
              <a:rPr lang="zh-CN" altLang="en-US" sz="1600" dirty="0"/>
              <a:t>行。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6529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10.9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递归查询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56792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10-12】</a:t>
            </a:r>
            <a:r>
              <a:rPr lang="zh-CN" altLang="en-US" dirty="0"/>
              <a:t>递归查询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2002" y="1988840"/>
            <a:ext cx="100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2000" dirty="0" smtClean="0"/>
              <a:t>level</a:t>
            </a:r>
            <a:r>
              <a:rPr lang="zh-CN" altLang="en-US" sz="2000" dirty="0"/>
              <a:t>是节点所处树的层号，层号根据节点与根节点的距离确定。根节点的层号始终为</a:t>
            </a:r>
            <a:r>
              <a:rPr lang="en-US" altLang="zh-CN" sz="2000" dirty="0"/>
              <a:t>1</a:t>
            </a:r>
            <a:r>
              <a:rPr lang="zh-CN" altLang="en-US" sz="2000" dirty="0"/>
              <a:t>，根节点的子节点为</a:t>
            </a:r>
            <a:r>
              <a:rPr lang="en-US" altLang="zh-CN" sz="2000" dirty="0"/>
              <a:t>2</a:t>
            </a:r>
            <a:r>
              <a:rPr lang="zh-CN" altLang="en-US" sz="2000" dirty="0"/>
              <a:t>，依此类推。</a:t>
            </a:r>
            <a:r>
              <a:rPr lang="en-US" altLang="zh-CN" sz="2000" dirty="0"/>
              <a:t>CONNECT_BY_ISLEAF</a:t>
            </a:r>
            <a:r>
              <a:rPr lang="zh-CN" altLang="en-US" sz="2000" dirty="0"/>
              <a:t>判断是否为叶子节点，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表示是叶子节点，</a:t>
            </a:r>
            <a:r>
              <a:rPr lang="en-US" altLang="zh-CN" sz="2000" dirty="0"/>
              <a:t>0</a:t>
            </a:r>
            <a:r>
              <a:rPr lang="zh-CN" altLang="en-US" sz="2000" dirty="0"/>
              <a:t>表示非叶子节点。查询结果树形结构如图</a:t>
            </a:r>
            <a:r>
              <a:rPr lang="en-US" altLang="zh-CN" sz="2000" dirty="0"/>
              <a:t>10-1</a:t>
            </a:r>
            <a:r>
              <a:rPr lang="zh-CN" altLang="en-US" sz="2000" dirty="0"/>
              <a:t>所示。</a:t>
            </a:r>
            <a:endParaRPr lang="en-US" altLang="zh-CN" sz="1600" b="1" dirty="0"/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2782044" y="3717032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画布 1313"/>
          <p:cNvGrpSpPr/>
          <p:nvPr/>
        </p:nvGrpSpPr>
        <p:grpSpPr>
          <a:xfrm>
            <a:off x="1773932" y="3140968"/>
            <a:ext cx="8424936" cy="2454061"/>
            <a:chOff x="0" y="0"/>
            <a:chExt cx="4278630" cy="1748155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4278630" cy="1748155"/>
            </a:xfrm>
            <a:prstGeom prst="rect">
              <a:avLst/>
            </a:prstGeom>
            <a:ln w="3175">
              <a:noFill/>
            </a:ln>
          </p:spPr>
        </p:sp>
        <p:grpSp>
          <p:nvGrpSpPr>
            <p:cNvPr id="9" name="组合 8"/>
            <p:cNvGrpSpPr/>
            <p:nvPr/>
          </p:nvGrpSpPr>
          <p:grpSpPr>
            <a:xfrm>
              <a:off x="127596" y="23579"/>
              <a:ext cx="4012453" cy="1640159"/>
              <a:chOff x="127581" y="54585"/>
              <a:chExt cx="4012453" cy="2504368"/>
            </a:xfrm>
          </p:grpSpPr>
          <p:sp>
            <p:nvSpPr>
              <p:cNvPr id="10" name="文本框 1290"/>
              <p:cNvSpPr txBox="1"/>
              <p:nvPr/>
            </p:nvSpPr>
            <p:spPr>
              <a:xfrm>
                <a:off x="127581" y="1296537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根节点（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101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1" name="文本框 1291"/>
              <p:cNvSpPr txBox="1"/>
              <p:nvPr/>
            </p:nvSpPr>
            <p:spPr>
              <a:xfrm>
                <a:off x="1601538" y="818859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200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2" name="文本框 1292"/>
              <p:cNvSpPr txBox="1"/>
              <p:nvPr/>
            </p:nvSpPr>
            <p:spPr>
              <a:xfrm>
                <a:off x="1601689" y="1296533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203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3" name="文本框 1293"/>
              <p:cNvSpPr txBox="1"/>
              <p:nvPr/>
            </p:nvSpPr>
            <p:spPr>
              <a:xfrm>
                <a:off x="1601689" y="1787852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204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4" name="文本框 1294"/>
              <p:cNvSpPr txBox="1"/>
              <p:nvPr/>
            </p:nvSpPr>
            <p:spPr>
              <a:xfrm>
                <a:off x="1601689" y="2245051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205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5" name="文本框 1295"/>
              <p:cNvSpPr txBox="1"/>
              <p:nvPr/>
            </p:nvSpPr>
            <p:spPr>
              <a:xfrm>
                <a:off x="1601538" y="327540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108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6" name="文本框 1296"/>
              <p:cNvSpPr txBox="1"/>
              <p:nvPr/>
            </p:nvSpPr>
            <p:spPr>
              <a:xfrm>
                <a:off x="3157395" y="54585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109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7" name="文本框 1297"/>
              <p:cNvSpPr txBox="1"/>
              <p:nvPr/>
            </p:nvSpPr>
            <p:spPr>
              <a:xfrm>
                <a:off x="3157395" y="443547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110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8" name="文本框 1298"/>
              <p:cNvSpPr txBox="1"/>
              <p:nvPr/>
            </p:nvSpPr>
            <p:spPr>
              <a:xfrm>
                <a:off x="3157395" y="839334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111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9" name="文本框 1299"/>
              <p:cNvSpPr txBox="1"/>
              <p:nvPr/>
            </p:nvSpPr>
            <p:spPr>
              <a:xfrm>
                <a:off x="3157395" y="1241943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112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20" name="文本框 1300"/>
              <p:cNvSpPr txBox="1"/>
              <p:nvPr/>
            </p:nvSpPr>
            <p:spPr>
              <a:xfrm>
                <a:off x="3157395" y="1644552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113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21" name="文本框 1301"/>
              <p:cNvSpPr txBox="1"/>
              <p:nvPr/>
            </p:nvSpPr>
            <p:spPr>
              <a:xfrm>
                <a:off x="3157225" y="2245054"/>
                <a:ext cx="982639" cy="31389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子节点（</a:t>
                </a:r>
                <a:r>
                  <a:rPr lang="en-US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206</a:t>
                </a:r>
                <a:r>
                  <a:rPr lang="zh-CN" sz="16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cxnSp>
            <p:nvCxnSpPr>
              <p:cNvPr id="22" name="肘形连接符 21"/>
              <p:cNvCxnSpPr/>
              <p:nvPr/>
            </p:nvCxnSpPr>
            <p:spPr>
              <a:xfrm flipV="1">
                <a:off x="1110220" y="484490"/>
                <a:ext cx="491318" cy="96899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肘形连接符 22"/>
              <p:cNvCxnSpPr/>
              <p:nvPr/>
            </p:nvCxnSpPr>
            <p:spPr>
              <a:xfrm flipV="1">
                <a:off x="1110220" y="975809"/>
                <a:ext cx="491318" cy="47767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/>
              <p:cNvCxnSpPr/>
              <p:nvPr/>
            </p:nvCxnSpPr>
            <p:spPr>
              <a:xfrm>
                <a:off x="1110220" y="1453487"/>
                <a:ext cx="491469" cy="49131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>
                <a:off x="1110220" y="1453487"/>
                <a:ext cx="491469" cy="94851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肘形连接符 25"/>
              <p:cNvCxnSpPr/>
              <p:nvPr/>
            </p:nvCxnSpPr>
            <p:spPr>
              <a:xfrm flipV="1">
                <a:off x="1110220" y="1453483"/>
                <a:ext cx="491469" cy="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肘形连接符 26"/>
              <p:cNvCxnSpPr/>
              <p:nvPr/>
            </p:nvCxnSpPr>
            <p:spPr>
              <a:xfrm flipV="1">
                <a:off x="2584328" y="211535"/>
                <a:ext cx="573067" cy="27295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/>
              <p:nvPr/>
            </p:nvCxnSpPr>
            <p:spPr>
              <a:xfrm>
                <a:off x="2584177" y="484490"/>
                <a:ext cx="573218" cy="11600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/>
              <p:nvPr/>
            </p:nvCxnSpPr>
            <p:spPr>
              <a:xfrm>
                <a:off x="2584328" y="484490"/>
                <a:ext cx="573067" cy="51179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/>
              <p:nvPr/>
            </p:nvCxnSpPr>
            <p:spPr>
              <a:xfrm>
                <a:off x="2584177" y="484490"/>
                <a:ext cx="573218" cy="914403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>
                <a:off x="2584177" y="484490"/>
                <a:ext cx="573218" cy="131701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/>
              <p:nvPr/>
            </p:nvCxnSpPr>
            <p:spPr>
              <a:xfrm>
                <a:off x="2584328" y="2402001"/>
                <a:ext cx="572897" cy="3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4294212" y="5518973"/>
            <a:ext cx="40324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10-1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递归查询结果树形结构图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10.9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递归查询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340768"/>
            <a:ext cx="10129191" cy="432048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10-12】</a:t>
            </a:r>
            <a:r>
              <a:rPr lang="zh-CN" altLang="en-US" dirty="0"/>
              <a:t>递归查询</a:t>
            </a:r>
            <a:r>
              <a:rPr lang="zh-CN" altLang="en-US" dirty="0" smtClean="0"/>
              <a:t>。（续上一页）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2002" y="1844824"/>
            <a:ext cx="1001205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查询员工编号为</a:t>
            </a:r>
            <a:r>
              <a:rPr lang="en-US" altLang="zh-CN" sz="2000" dirty="0"/>
              <a:t>101</a:t>
            </a:r>
            <a:r>
              <a:rPr lang="zh-CN" altLang="en-US" sz="2000" dirty="0"/>
              <a:t>和</a:t>
            </a:r>
            <a:r>
              <a:rPr lang="en-US" altLang="zh-CN" sz="2000" dirty="0"/>
              <a:t>102</a:t>
            </a:r>
            <a:r>
              <a:rPr lang="zh-CN" altLang="en-US" sz="2000" dirty="0"/>
              <a:t>管理的所有员工，并显示根节点的信息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hangingPunct="0"/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</a:p>
          <a:p>
            <a:pPr hangingPunct="0"/>
            <a:r>
              <a:rPr lang="en-US" altLang="zh-CN" sz="1400" b="1" dirty="0" smtClean="0">
                <a:highlight>
                  <a:srgbClr val="C0C0C0"/>
                </a:highlight>
                <a:ea typeface="微软雅黑" panose="020B0503020204020204" pitchFamily="34" charset="-122"/>
              </a:rPr>
              <a:t>2  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CONNECT_BY_ROOT(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)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root_id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</a:p>
          <a:p>
            <a:pPr hangingPunct="0"/>
            <a:r>
              <a:rPr lang="en-US" altLang="zh-CN" sz="1400" b="1" dirty="0" smtClean="0">
                <a:highlight>
                  <a:srgbClr val="C0C0C0"/>
                </a:highlight>
                <a:ea typeface="微软雅黑" panose="020B0503020204020204" pitchFamily="34" charset="-122"/>
              </a:rPr>
              <a:t>3  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CONNECT_BY_ROOT(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)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root_name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</a:t>
            </a:r>
          </a:p>
          <a:p>
            <a:pPr hangingPunct="0"/>
            <a:r>
              <a:rPr lang="en-US" altLang="zh-CN" sz="1400" b="1" dirty="0" smtClean="0">
                <a:highlight>
                  <a:srgbClr val="C0C0C0"/>
                </a:highlight>
                <a:ea typeface="微软雅黑" panose="020B0503020204020204" pitchFamily="34" charset="-122"/>
              </a:rPr>
              <a:t>4  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START WITH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101 or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102</a:t>
            </a:r>
          </a:p>
          <a:p>
            <a:pPr hangingPunct="0"/>
            <a:r>
              <a:rPr lang="en-US" altLang="zh-CN" sz="1400" b="1" dirty="0" smtClean="0">
                <a:highlight>
                  <a:srgbClr val="C0C0C0"/>
                </a:highlight>
                <a:ea typeface="微软雅黑" panose="020B0503020204020204" pitchFamily="34" charset="-122"/>
              </a:rPr>
              <a:t>5  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CONNECT BY PRIOR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 =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400" b="1" dirty="0"/>
              <a:t>EMPLOYEE_ID  </a:t>
            </a:r>
            <a:r>
              <a:rPr lang="en-US" altLang="zh-CN" sz="1400" b="1" dirty="0" smtClean="0"/>
              <a:t>	MANAGER_ID   	FIRST_NAME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ROOT_ID</a:t>
            </a:r>
            <a:r>
              <a:rPr lang="en-US" altLang="zh-CN" sz="1400" b="1" dirty="0"/>
              <a:t>		ROOT_NAME</a:t>
            </a:r>
          </a:p>
          <a:p>
            <a:pPr hangingPunct="0"/>
            <a:r>
              <a:rPr lang="en-US" altLang="zh-CN" sz="1400" b="1" dirty="0"/>
              <a:t>-----------  </a:t>
            </a:r>
            <a:r>
              <a:rPr lang="en-US" altLang="zh-CN" sz="1400" b="1" smtClean="0"/>
              <a:t>		----------</a:t>
            </a:r>
            <a:r>
              <a:rPr lang="en-US" altLang="zh-CN" sz="1400" b="1" dirty="0" smtClean="0"/>
              <a:t>	</a:t>
            </a:r>
            <a:r>
              <a:rPr lang="en-US" altLang="zh-CN" sz="1400" b="1" smtClean="0"/>
              <a:t>	--------------	</a:t>
            </a:r>
            <a:r>
              <a:rPr lang="en-US" altLang="zh-CN" sz="1400" b="1" dirty="0" smtClean="0"/>
              <a:t>	---------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	--------------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101          </a:t>
            </a:r>
            <a:r>
              <a:rPr lang="en-US" altLang="zh-CN" sz="1400" b="1" dirty="0" smtClean="0"/>
              <a:t>	100          	</a:t>
            </a:r>
            <a:r>
              <a:rPr lang="en-US" altLang="zh-CN" sz="1400" b="1" dirty="0" err="1" smtClean="0"/>
              <a:t>Neena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err="1" smtClean="0"/>
              <a:t>Neena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108          </a:t>
            </a:r>
            <a:r>
              <a:rPr lang="en-US" altLang="zh-CN" sz="1400" b="1" dirty="0" smtClean="0"/>
              <a:t>	101           	Nancy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err="1" smtClean="0"/>
              <a:t>Neena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109          </a:t>
            </a:r>
            <a:r>
              <a:rPr lang="en-US" altLang="zh-CN" sz="1400" b="1" dirty="0" smtClean="0"/>
              <a:t>	108           	Daniel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err="1" smtClean="0"/>
              <a:t>Neena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110          </a:t>
            </a:r>
            <a:r>
              <a:rPr lang="en-US" altLang="zh-CN" sz="1400" b="1" dirty="0" smtClean="0"/>
              <a:t>	108           	John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err="1" smtClean="0"/>
              <a:t>Neena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111          </a:t>
            </a:r>
            <a:r>
              <a:rPr lang="en-US" altLang="zh-CN" sz="1400" b="1" dirty="0" smtClean="0"/>
              <a:t>	108           	Ismael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err="1" smtClean="0"/>
              <a:t>Neena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112          </a:t>
            </a:r>
            <a:r>
              <a:rPr lang="en-US" altLang="zh-CN" sz="1400" b="1" dirty="0" smtClean="0"/>
              <a:t>	108           	Jose </a:t>
            </a:r>
            <a:r>
              <a:rPr lang="en-US" altLang="zh-CN" sz="1400" b="1" dirty="0"/>
              <a:t>Manuel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err="1" smtClean="0"/>
              <a:t>Neena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</a:t>
            </a:r>
            <a:r>
              <a:rPr lang="en-US" altLang="zh-CN" sz="1400" b="1" dirty="0" smtClean="0"/>
              <a:t>…		…           	…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…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…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</a:t>
            </a:r>
            <a:r>
              <a:rPr lang="en-US" altLang="zh-CN" sz="1400" b="1" dirty="0" smtClean="0"/>
              <a:t>102          	100           	Lex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102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Lex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103          </a:t>
            </a:r>
            <a:r>
              <a:rPr lang="en-US" altLang="zh-CN" sz="1400" b="1" dirty="0" smtClean="0"/>
              <a:t>	102           	Alexander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	102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Lex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104          </a:t>
            </a:r>
            <a:r>
              <a:rPr lang="en-US" altLang="zh-CN" sz="1400" b="1" dirty="0" smtClean="0"/>
              <a:t>	103           	Bruce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102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Lex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105          </a:t>
            </a:r>
            <a:r>
              <a:rPr lang="en-US" altLang="zh-CN" sz="1400" b="1" dirty="0" smtClean="0"/>
              <a:t>	103           	David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102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Lex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106          </a:t>
            </a:r>
            <a:r>
              <a:rPr lang="en-US" altLang="zh-CN" sz="1400" b="1" dirty="0" smtClean="0"/>
              <a:t>	103           	</a:t>
            </a:r>
            <a:r>
              <a:rPr lang="en-US" altLang="zh-CN" sz="1400" b="1" dirty="0" err="1" smtClean="0"/>
              <a:t>Valli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102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Lex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107          </a:t>
            </a:r>
            <a:r>
              <a:rPr lang="en-US" altLang="zh-CN" sz="1400" b="1" dirty="0" smtClean="0"/>
              <a:t>	103           	Diana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102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Lex</a:t>
            </a:r>
            <a:endParaRPr lang="en-US" altLang="zh-CN" sz="1400" b="1" dirty="0"/>
          </a:p>
          <a:p>
            <a:pPr hangingPunct="0"/>
            <a:r>
              <a:rPr lang="zh-CN" altLang="en-US" sz="1400" b="1" dirty="0"/>
              <a:t>已选择 </a:t>
            </a:r>
            <a:r>
              <a:rPr lang="en-US" altLang="zh-CN" sz="1400" b="1" dirty="0"/>
              <a:t>18 </a:t>
            </a:r>
            <a:r>
              <a:rPr lang="zh-CN" altLang="en-US" sz="14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194343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10.2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选择部分列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816496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10-1】</a:t>
            </a:r>
            <a:r>
              <a:rPr lang="zh-CN" altLang="en-US" dirty="0"/>
              <a:t>选择部分或者全部列，行操作。</a:t>
            </a:r>
          </a:p>
          <a:p>
            <a:pPr marL="0" indent="0" hangingPunct="0">
              <a:buNone/>
            </a:pPr>
            <a:r>
              <a:rPr lang="zh-CN" altLang="en-US" dirty="0"/>
              <a:t>选择全部列和行：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7829" y="2492896"/>
            <a:ext cx="9985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* FROM employees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400" b="1" dirty="0"/>
              <a:t>EMPLOYEE_ID	FIRST_NAME	</a:t>
            </a:r>
            <a:r>
              <a:rPr lang="en-US" altLang="zh-CN" sz="1400" b="1" dirty="0" smtClean="0"/>
              <a:t>…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MANAGER_ID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DEPARTMENT_ID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-----------	</a:t>
            </a:r>
            <a:r>
              <a:rPr lang="en-US" altLang="zh-CN" sz="1400" b="1" dirty="0" smtClean="0"/>
              <a:t>	----------------</a:t>
            </a:r>
            <a:r>
              <a:rPr lang="en-US" altLang="zh-CN" sz="1400" b="1" dirty="0"/>
              <a:t>	----	-------------	</a:t>
            </a:r>
            <a:r>
              <a:rPr lang="en-US" altLang="zh-CN" sz="1400" b="1" dirty="0" smtClean="0"/>
              <a:t>	---------------- 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400		</a:t>
            </a:r>
            <a:r>
              <a:rPr lang="zh-CN" altLang="en-US" sz="1400" b="1" dirty="0" smtClean="0"/>
              <a:t>张</a:t>
            </a:r>
            <a:r>
              <a:rPr lang="zh-CN" altLang="en-US" sz="1400" b="1" dirty="0"/>
              <a:t>三		</a:t>
            </a:r>
            <a:r>
              <a:rPr lang="en-US" altLang="zh-CN" sz="1400" b="1" dirty="0" smtClean="0"/>
              <a:t>…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 401		</a:t>
            </a:r>
            <a:r>
              <a:rPr lang="zh-CN" altLang="en-US" sz="1400" b="1" dirty="0" smtClean="0"/>
              <a:t>李</a:t>
            </a:r>
            <a:r>
              <a:rPr lang="zh-CN" altLang="en-US" sz="1400" b="1" dirty="0"/>
              <a:t>四		</a:t>
            </a:r>
            <a:r>
              <a:rPr lang="en-US" altLang="zh-CN" sz="1400" b="1" dirty="0" smtClean="0"/>
              <a:t>…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101</a:t>
            </a:r>
            <a:r>
              <a:rPr lang="en-US" altLang="zh-CN" sz="1400" b="1" dirty="0"/>
              <a:t>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…</a:t>
            </a:r>
          </a:p>
          <a:p>
            <a:pPr hangingPunct="0"/>
            <a:r>
              <a:rPr lang="zh-CN" altLang="en-US" sz="1400" b="1" dirty="0"/>
              <a:t>已选择 </a:t>
            </a:r>
            <a:r>
              <a:rPr lang="en-US" altLang="zh-CN" sz="1400" b="1" dirty="0"/>
              <a:t>109 </a:t>
            </a:r>
            <a:r>
              <a:rPr lang="zh-CN" altLang="en-US" sz="1400" b="1" dirty="0"/>
              <a:t>行。</a:t>
            </a:r>
          </a:p>
        </p:txBody>
      </p:sp>
    </p:spTree>
    <p:extLst>
      <p:ext uri="{BB962C8B-B14F-4D97-AF65-F5344CB8AC3E}">
        <p14:creationId xmlns:p14="http://schemas.microsoft.com/office/powerpoint/2010/main" val="330930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10.2  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选择部分列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816496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10-1】</a:t>
            </a:r>
            <a:r>
              <a:rPr lang="zh-CN" altLang="en-US" dirty="0"/>
              <a:t>选择部分或者全部列，行操作。</a:t>
            </a:r>
          </a:p>
          <a:p>
            <a:pPr marL="0" indent="0" hangingPunct="0">
              <a:buNone/>
            </a:pPr>
            <a:r>
              <a:rPr lang="zh-CN" altLang="en-US" dirty="0"/>
              <a:t>选择部分列和行：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7829" y="2492896"/>
            <a:ext cx="9985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job_id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salary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</a:p>
          <a:p>
            <a:pPr hangingPunct="0"/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 FROM employees WHERE </a:t>
            </a:r>
            <a:r>
              <a:rPr lang="en-US" altLang="zh-CN" sz="14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r>
              <a:rPr lang="en-US" altLang="zh-CN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=60</a:t>
            </a:r>
            <a:r>
              <a:rPr lang="zh-CN" altLang="en-US" sz="14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400" b="1" dirty="0" smtClean="0"/>
              <a:t>EMPLOYEE_ID	FIRST_NAME</a:t>
            </a:r>
            <a:r>
              <a:rPr lang="en-US" altLang="zh-CN" sz="1400" b="1" dirty="0"/>
              <a:t>	JOB_ID	</a:t>
            </a:r>
            <a:r>
              <a:rPr lang="en-US" altLang="zh-CN" sz="1400" b="1" dirty="0" smtClean="0"/>
              <a:t>SALARY</a:t>
            </a:r>
            <a:r>
              <a:rPr lang="en-US" altLang="zh-CN" sz="1400" b="1" dirty="0"/>
              <a:t>	MANAGER_ID	DEPARTMENT_ID</a:t>
            </a:r>
          </a:p>
          <a:p>
            <a:pPr hangingPunct="0"/>
            <a:r>
              <a:rPr lang="en-US" altLang="zh-CN" sz="1400" b="1" dirty="0"/>
              <a:t>--------		--------	</a:t>
            </a:r>
            <a:r>
              <a:rPr lang="en-US" altLang="zh-CN" sz="1400" b="1" dirty="0" smtClean="0"/>
              <a:t>	--------</a:t>
            </a:r>
            <a:r>
              <a:rPr lang="en-US" altLang="zh-CN" sz="1400" b="1" dirty="0"/>
              <a:t>	-------	--------	</a:t>
            </a:r>
            <a:r>
              <a:rPr lang="en-US" altLang="zh-CN" sz="1400" b="1" dirty="0" smtClean="0"/>
              <a:t>	-----------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400		</a:t>
            </a:r>
            <a:r>
              <a:rPr lang="zh-CN" altLang="en-US" sz="1400" b="1" dirty="0" smtClean="0"/>
              <a:t>张</a:t>
            </a:r>
            <a:r>
              <a:rPr lang="zh-CN" altLang="en-US" sz="1400" b="1" dirty="0"/>
              <a:t>三		</a:t>
            </a:r>
            <a:r>
              <a:rPr lang="en-US" altLang="zh-CN" sz="1400" b="1" dirty="0" smtClean="0"/>
              <a:t>IT_PROG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6000</a:t>
            </a:r>
            <a:r>
              <a:rPr lang="en-US" altLang="zh-CN" sz="1400" b="1" dirty="0"/>
              <a:t>	101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401		</a:t>
            </a:r>
            <a:r>
              <a:rPr lang="zh-CN" altLang="en-US" sz="1400" b="1" dirty="0" smtClean="0"/>
              <a:t>李</a:t>
            </a:r>
            <a:r>
              <a:rPr lang="zh-CN" altLang="en-US" sz="1400" b="1" dirty="0"/>
              <a:t>四		</a:t>
            </a:r>
            <a:r>
              <a:rPr lang="en-US" altLang="zh-CN" sz="1400" b="1" dirty="0" smtClean="0"/>
              <a:t>IT_PROG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5000</a:t>
            </a:r>
            <a:r>
              <a:rPr lang="en-US" altLang="zh-CN" sz="1400" b="1" dirty="0"/>
              <a:t>	101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103		</a:t>
            </a:r>
            <a:r>
              <a:rPr lang="en-US" altLang="zh-CN" sz="1400" b="1" dirty="0" smtClean="0"/>
              <a:t>Alexander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	IT_PROG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9000</a:t>
            </a:r>
            <a:r>
              <a:rPr lang="en-US" altLang="zh-CN" sz="1400" b="1" dirty="0"/>
              <a:t>	102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104		</a:t>
            </a:r>
            <a:r>
              <a:rPr lang="en-US" altLang="zh-CN" sz="1400" b="1" dirty="0" smtClean="0"/>
              <a:t>Bruce</a:t>
            </a:r>
            <a:r>
              <a:rPr lang="en-US" altLang="zh-CN" sz="1400" b="1" dirty="0"/>
              <a:t>		IT_PROG	</a:t>
            </a:r>
            <a:r>
              <a:rPr lang="en-US" altLang="zh-CN" sz="1400" b="1" dirty="0" smtClean="0"/>
              <a:t>6000</a:t>
            </a:r>
            <a:r>
              <a:rPr lang="en-US" altLang="zh-CN" sz="1400" b="1" dirty="0"/>
              <a:t>	103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105		</a:t>
            </a:r>
            <a:r>
              <a:rPr lang="en-US" altLang="zh-CN" sz="1400" b="1" dirty="0" smtClean="0"/>
              <a:t>David</a:t>
            </a:r>
            <a:r>
              <a:rPr lang="en-US" altLang="zh-CN" sz="1400" b="1" dirty="0"/>
              <a:t>		IT_PROG	</a:t>
            </a:r>
            <a:r>
              <a:rPr lang="en-US" altLang="zh-CN" sz="1400" b="1" dirty="0" smtClean="0"/>
              <a:t>4800</a:t>
            </a:r>
            <a:r>
              <a:rPr lang="en-US" altLang="zh-CN" sz="1400" b="1" dirty="0"/>
              <a:t>	103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106		</a:t>
            </a:r>
            <a:r>
              <a:rPr lang="en-US" altLang="zh-CN" sz="1400" b="1" dirty="0" err="1" smtClean="0"/>
              <a:t>Valli</a:t>
            </a:r>
            <a:r>
              <a:rPr lang="en-US" altLang="zh-CN" sz="1400" b="1" dirty="0"/>
              <a:t>		IT_PROG	</a:t>
            </a:r>
            <a:r>
              <a:rPr lang="en-US" altLang="zh-CN" sz="1400" b="1" dirty="0" smtClean="0"/>
              <a:t>4800</a:t>
            </a:r>
            <a:r>
              <a:rPr lang="en-US" altLang="zh-CN" sz="1400" b="1" dirty="0"/>
              <a:t>	103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en-US" altLang="zh-CN" sz="1400" b="1" dirty="0"/>
              <a:t>107		</a:t>
            </a:r>
            <a:r>
              <a:rPr lang="en-US" altLang="zh-CN" sz="1400" b="1" dirty="0" smtClean="0"/>
              <a:t>Diana</a:t>
            </a:r>
            <a:r>
              <a:rPr lang="en-US" altLang="zh-CN" sz="1400" b="1" dirty="0"/>
              <a:t>		IT_PROG	</a:t>
            </a:r>
            <a:r>
              <a:rPr lang="en-US" altLang="zh-CN" sz="1400" b="1" dirty="0" smtClean="0"/>
              <a:t>4200</a:t>
            </a:r>
            <a:r>
              <a:rPr lang="en-US" altLang="zh-CN" sz="1400" b="1" dirty="0"/>
              <a:t>	103		</a:t>
            </a:r>
            <a:r>
              <a:rPr lang="en-US" altLang="zh-CN" sz="1400" b="1" dirty="0" smtClean="0"/>
              <a:t>60</a:t>
            </a:r>
            <a:endParaRPr lang="en-US" altLang="zh-CN" sz="1400" b="1" dirty="0"/>
          </a:p>
          <a:p>
            <a:pPr hangingPunct="0"/>
            <a:r>
              <a:rPr lang="zh-CN" altLang="en-US" sz="1400" b="1" dirty="0"/>
              <a:t>已选择 </a:t>
            </a:r>
            <a:r>
              <a:rPr lang="en-US" altLang="zh-CN" sz="1400" b="1" dirty="0"/>
              <a:t>7 </a:t>
            </a:r>
            <a:r>
              <a:rPr lang="zh-CN" altLang="en-US" sz="1400" b="1" dirty="0"/>
              <a:t>行</a:t>
            </a:r>
            <a:r>
              <a:rPr lang="zh-CN" altLang="en-US" sz="1400" b="1" dirty="0" smtClean="0"/>
              <a:t>。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403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10.3  WHERE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子句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4680519"/>
          </a:xfrm>
        </p:spPr>
        <p:txBody>
          <a:bodyPr>
            <a:normAutofit fontScale="850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查询中，可以使用</a:t>
            </a:r>
            <a:r>
              <a:rPr lang="en-US" altLang="zh-CN" dirty="0"/>
              <a:t>WHERE</a:t>
            </a:r>
            <a:r>
              <a:rPr lang="zh-CN" altLang="en-US" dirty="0"/>
              <a:t>子句来筛选查询结果。</a:t>
            </a:r>
            <a:r>
              <a:rPr lang="en-US" altLang="zh-CN" dirty="0"/>
              <a:t>WHERE</a:t>
            </a:r>
            <a:r>
              <a:rPr lang="zh-CN" altLang="en-US" dirty="0"/>
              <a:t>子句中的条件表达式主要有以下几种形式：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、－、*、</a:t>
            </a:r>
            <a:r>
              <a:rPr lang="en-US" altLang="zh-CN" dirty="0"/>
              <a:t>/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比较运算符：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&lt;&gt;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判断列值是否为空：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&gt; IS [NOT] NULL</a:t>
            </a:r>
            <a:r>
              <a:rPr lang="zh-CN" altLang="en-US" dirty="0"/>
              <a:t>；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区间值判断：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1&gt; [NOT]  BETWEEN &lt;</a:t>
            </a:r>
            <a:r>
              <a:rPr lang="zh-CN" altLang="en-US" dirty="0"/>
              <a:t>表达式</a:t>
            </a:r>
            <a:r>
              <a:rPr lang="en-US" altLang="zh-CN" dirty="0"/>
              <a:t>2&gt; AND &lt;</a:t>
            </a:r>
            <a:r>
              <a:rPr lang="zh-CN" altLang="en-US" dirty="0"/>
              <a:t>表达式</a:t>
            </a:r>
            <a:r>
              <a:rPr lang="en-US" altLang="zh-CN" dirty="0"/>
              <a:t>3&gt;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值是否在一集合中：</a:t>
            </a:r>
            <a:r>
              <a:rPr lang="en-US" altLang="zh-CN" dirty="0"/>
              <a:t>&lt;</a:t>
            </a:r>
            <a:r>
              <a:rPr lang="zh-CN" altLang="en-US" dirty="0"/>
              <a:t>表达式</a:t>
            </a:r>
            <a:r>
              <a:rPr lang="en-US" altLang="zh-CN" dirty="0"/>
              <a:t>&gt; [NOT] IN(</a:t>
            </a:r>
            <a:r>
              <a:rPr lang="zh-CN" altLang="en-US" dirty="0"/>
              <a:t>目标值表列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样式匹配：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&gt; [NOT] LIKE &lt;‘</a:t>
            </a:r>
            <a:r>
              <a:rPr lang="zh-CN" altLang="en-US" dirty="0"/>
              <a:t>模式串’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r>
              <a:rPr lang="en-US" altLang="zh-CN" dirty="0"/>
              <a:t>(‘</a:t>
            </a:r>
            <a:r>
              <a:rPr lang="zh-CN" altLang="en-US" dirty="0"/>
              <a:t>模式串’中的</a:t>
            </a:r>
            <a:r>
              <a:rPr lang="en-US" altLang="zh-CN" dirty="0"/>
              <a:t>%</a:t>
            </a:r>
            <a:r>
              <a:rPr lang="zh-CN" altLang="en-US" dirty="0"/>
              <a:t>表示一个或多个字符，</a:t>
            </a:r>
            <a:r>
              <a:rPr lang="en-US" altLang="zh-CN" dirty="0"/>
              <a:t>_</a:t>
            </a:r>
            <a:r>
              <a:rPr lang="zh-CN" altLang="en-US" dirty="0"/>
              <a:t>表示一个字符。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6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10.3  WHERE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子句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1080119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10-2】WHERE</a:t>
            </a:r>
            <a:r>
              <a:rPr lang="zh-CN" altLang="en-US" dirty="0"/>
              <a:t>子句操作。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dirty="0"/>
              <a:t>查询指定行</a:t>
            </a:r>
            <a:r>
              <a:rPr lang="en-US" altLang="zh-CN" dirty="0"/>
              <a:t>(</a:t>
            </a:r>
            <a:r>
              <a:rPr lang="en-US" altLang="zh-CN" dirty="0" err="1"/>
              <a:t>manager_id</a:t>
            </a:r>
            <a:r>
              <a:rPr lang="en-US" altLang="zh-CN" dirty="0"/>
              <a:t>=101)</a:t>
            </a:r>
            <a:r>
              <a:rPr lang="zh-CN" altLang="en-US" dirty="0"/>
              <a:t>的记录：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9500" y="2780928"/>
            <a:ext cx="10012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endParaRPr lang="en-US" altLang="zh-CN" sz="1600" b="1" dirty="0">
              <a:highlight>
                <a:srgbClr val="C0C0C0"/>
              </a:highlight>
              <a:ea typeface="微软雅黑" panose="020B0503020204020204" pitchFamily="34" charset="-122"/>
            </a:endParaRP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=101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endParaRPr lang="zh-CN" altLang="en-US" sz="1600" b="1" dirty="0"/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JOB_ID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MANAGER_ID</a:t>
            </a:r>
            <a:r>
              <a:rPr lang="en-US" altLang="zh-CN" sz="1600" b="1" dirty="0"/>
              <a:t>	DEPARTMENT_ID</a:t>
            </a:r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</a:t>
            </a:r>
            <a:r>
              <a:rPr lang="en-US" altLang="zh-CN" sz="1600" b="1" dirty="0"/>
              <a:t>	----------	----------	</a:t>
            </a:r>
            <a:r>
              <a:rPr lang="en-US" altLang="zh-CN" sz="1600" b="1" dirty="0" smtClean="0"/>
              <a:t>	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400		</a:t>
            </a:r>
            <a:r>
              <a:rPr lang="zh-CN" altLang="en-US" sz="1600" b="1" dirty="0" smtClean="0"/>
              <a:t>张</a:t>
            </a:r>
            <a:r>
              <a:rPr lang="zh-CN" altLang="en-US" sz="1600" b="1" dirty="0"/>
              <a:t>三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401		</a:t>
            </a:r>
            <a:r>
              <a:rPr lang="zh-CN" altLang="en-US" sz="1600" b="1" dirty="0" smtClean="0"/>
              <a:t>李</a:t>
            </a:r>
            <a:r>
              <a:rPr lang="zh-CN" altLang="en-US" sz="1600" b="1" dirty="0"/>
              <a:t>四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108		</a:t>
            </a:r>
            <a:r>
              <a:rPr lang="en-US" altLang="zh-CN" sz="1600" b="1" dirty="0" smtClean="0"/>
              <a:t>Nancy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FI_MGR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100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200		</a:t>
            </a:r>
            <a:r>
              <a:rPr lang="en-US" altLang="zh-CN" sz="1600" b="1" dirty="0" smtClean="0"/>
              <a:t>Jennifer</a:t>
            </a:r>
            <a:r>
              <a:rPr lang="en-US" altLang="zh-CN" sz="1600" b="1" dirty="0"/>
              <a:t>		AD_ASST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203		</a:t>
            </a:r>
            <a:r>
              <a:rPr lang="en-US" altLang="zh-CN" sz="1600" b="1" dirty="0" smtClean="0"/>
              <a:t>Susan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HR_REP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40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204		</a:t>
            </a:r>
            <a:r>
              <a:rPr lang="en-US" altLang="zh-CN" sz="1600" b="1" dirty="0" smtClean="0"/>
              <a:t>Hermann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PR_REP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70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 205		</a:t>
            </a:r>
            <a:r>
              <a:rPr lang="en-US" altLang="zh-CN" sz="1600" b="1" dirty="0" smtClean="0"/>
              <a:t>Shelley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AC_MGR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101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110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8272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10.3  WHERE</a:t>
            </a:r>
            <a:r>
              <a:rPr lang="zh-CN" alt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子句</a:t>
            </a: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28801"/>
            <a:ext cx="10129191" cy="432047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10-2】WHERE</a:t>
            </a:r>
            <a:r>
              <a:rPr lang="zh-CN" altLang="en-US" dirty="0"/>
              <a:t>子句操作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续上一页）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09500" y="2060848"/>
            <a:ext cx="10012051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zh-CN" altLang="en-US" sz="2000" dirty="0"/>
              <a:t>查询</a:t>
            </a:r>
            <a:r>
              <a:rPr lang="en-US" altLang="zh-CN" sz="2000" dirty="0" err="1"/>
              <a:t>manager_id</a:t>
            </a:r>
            <a:r>
              <a:rPr lang="zh-CN" altLang="en-US" sz="2000" dirty="0"/>
              <a:t>值为空的记录</a:t>
            </a:r>
            <a:r>
              <a:rPr lang="zh-CN" altLang="en-US" sz="2000" dirty="0" smtClean="0"/>
              <a:t>：</a:t>
            </a:r>
            <a:endParaRPr lang="zh-CN" altLang="en-US" sz="900" dirty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endParaRPr lang="en-US" altLang="zh-CN" sz="1600" b="1" dirty="0">
              <a:highlight>
                <a:srgbClr val="C0C0C0"/>
              </a:highlight>
              <a:ea typeface="微软雅黑" panose="020B0503020204020204" pitchFamily="34" charset="-122"/>
            </a:endParaRP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IS NULL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JOB_ID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MANAGER_ID  	DEPARTMENT_ID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</a:t>
            </a:r>
            <a:r>
              <a:rPr lang="en-US" altLang="zh-CN" sz="1600" b="1" dirty="0"/>
              <a:t>	----------	----------	</a:t>
            </a:r>
            <a:r>
              <a:rPr lang="en-US" altLang="zh-CN" sz="1600" b="1" dirty="0" smtClean="0"/>
              <a:t>	-------------</a:t>
            </a:r>
          </a:p>
          <a:p>
            <a:pPr marL="342900" indent="-342900" hangingPunct="0">
              <a:buAutoNum type="arabicPlain" startAt="100"/>
            </a:pPr>
            <a:r>
              <a:rPr lang="en-US" altLang="zh-CN" sz="1600" b="1" dirty="0" smtClean="0"/>
              <a:t> 		Steven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	AD_PRES</a:t>
            </a:r>
            <a:r>
              <a:rPr lang="en-US" altLang="zh-CN" sz="1600" b="1" dirty="0"/>
              <a:t>			</a:t>
            </a:r>
            <a:r>
              <a:rPr lang="en-US" altLang="zh-CN" sz="1600" b="1" dirty="0" smtClean="0"/>
              <a:t>90</a:t>
            </a:r>
          </a:p>
          <a:p>
            <a:pPr hangingPunct="0"/>
            <a:endParaRPr lang="en-US" altLang="zh-CN" sz="1600" b="1" dirty="0"/>
          </a:p>
          <a:p>
            <a:pPr hangingPunct="0"/>
            <a:r>
              <a:rPr lang="zh-CN" altLang="en-US" sz="2000" dirty="0"/>
              <a:t>查询</a:t>
            </a:r>
            <a:r>
              <a:rPr lang="en-US" altLang="zh-CN" sz="2000" dirty="0" err="1"/>
              <a:t>manager_id</a:t>
            </a:r>
            <a:r>
              <a:rPr lang="zh-CN" altLang="en-US" sz="2000" dirty="0"/>
              <a:t>值在</a:t>
            </a:r>
            <a:r>
              <a:rPr lang="en-US" altLang="zh-CN" sz="2000" dirty="0"/>
              <a:t>102</a:t>
            </a:r>
            <a:r>
              <a:rPr lang="zh-CN" altLang="en-US" sz="2000" dirty="0"/>
              <a:t>到</a:t>
            </a:r>
            <a:r>
              <a:rPr lang="en-US" altLang="zh-CN" sz="2000" dirty="0"/>
              <a:t>105</a:t>
            </a:r>
            <a:r>
              <a:rPr lang="zh-CN" altLang="en-US" sz="2000" dirty="0"/>
              <a:t>之间的记录</a:t>
            </a:r>
            <a:r>
              <a:rPr lang="zh-CN" altLang="en-US" sz="2000" dirty="0" smtClean="0"/>
              <a:t>：</a:t>
            </a:r>
            <a:endParaRPr lang="zh-CN" altLang="en-US" sz="900" dirty="0"/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SQL&gt; SELECT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employee_id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first_name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job_id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department_id</a:t>
            </a:r>
            <a:endParaRPr lang="en-US" altLang="zh-CN" sz="1600" b="1" dirty="0">
              <a:highlight>
                <a:srgbClr val="C0C0C0"/>
              </a:highlight>
              <a:ea typeface="微软雅黑" panose="020B0503020204020204" pitchFamily="34" charset="-122"/>
            </a:endParaRPr>
          </a:p>
          <a:p>
            <a:pPr hangingPunct="0"/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2  FROM employees WHERE </a:t>
            </a:r>
            <a:r>
              <a:rPr lang="en-US" altLang="zh-CN" sz="1600" b="1" dirty="0" err="1">
                <a:highlight>
                  <a:srgbClr val="C0C0C0"/>
                </a:highlight>
                <a:ea typeface="微软雅黑" panose="020B0503020204020204" pitchFamily="34" charset="-122"/>
              </a:rPr>
              <a:t>manager_id</a:t>
            </a:r>
            <a:r>
              <a:rPr lang="en-US" altLang="zh-CN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 BETWEEN 102 AND 105</a:t>
            </a:r>
            <a:r>
              <a:rPr lang="zh-CN" altLang="en-US" sz="1600" b="1" dirty="0">
                <a:highlight>
                  <a:srgbClr val="C0C0C0"/>
                </a:highlight>
                <a:ea typeface="微软雅黑" panose="020B0503020204020204" pitchFamily="34" charset="-122"/>
              </a:rPr>
              <a:t>；</a:t>
            </a:r>
          </a:p>
          <a:p>
            <a:pPr hangingPunct="0"/>
            <a:r>
              <a:rPr lang="en-US" altLang="zh-CN" sz="1600" b="1" dirty="0"/>
              <a:t>EMPLOYEE_ID	FIRST_NAME	</a:t>
            </a:r>
            <a:r>
              <a:rPr lang="en-US" altLang="zh-CN" sz="1600" b="1" dirty="0" smtClean="0"/>
              <a:t>JOB_ID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MANAGER_ID</a:t>
            </a:r>
            <a:r>
              <a:rPr lang="en-US" altLang="zh-CN" sz="1600" b="1" dirty="0"/>
              <a:t>	DEPARTMENT_ID</a:t>
            </a:r>
          </a:p>
          <a:p>
            <a:pPr hangingPunct="0"/>
            <a:r>
              <a:rPr lang="en-US" altLang="zh-CN" sz="1600" b="1" dirty="0"/>
              <a:t>-----------	</a:t>
            </a:r>
            <a:r>
              <a:rPr lang="en-US" altLang="zh-CN" sz="1600" b="1" dirty="0" smtClean="0"/>
              <a:t>	----------------</a:t>
            </a:r>
            <a:r>
              <a:rPr lang="en-US" altLang="zh-CN" sz="1600" b="1" dirty="0"/>
              <a:t>	----------	----------	</a:t>
            </a:r>
            <a:r>
              <a:rPr lang="en-US" altLang="zh-CN" sz="1600" b="1" dirty="0" smtClean="0"/>
              <a:t>	-------------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103		</a:t>
            </a:r>
            <a:r>
              <a:rPr lang="en-US" altLang="zh-CN" sz="1600" b="1" dirty="0" smtClean="0"/>
              <a:t>Alexander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102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104		</a:t>
            </a:r>
            <a:r>
              <a:rPr lang="en-US" altLang="zh-CN" sz="1600" b="1" dirty="0" smtClean="0"/>
              <a:t>Bruce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105		</a:t>
            </a:r>
            <a:r>
              <a:rPr lang="en-US" altLang="zh-CN" sz="1600" b="1" dirty="0" smtClean="0"/>
              <a:t>David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106		</a:t>
            </a:r>
            <a:r>
              <a:rPr lang="en-US" altLang="zh-CN" sz="1600" b="1" dirty="0" err="1" smtClean="0"/>
              <a:t>Valli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en-US" altLang="zh-CN" sz="1600" b="1" dirty="0"/>
          </a:p>
          <a:p>
            <a:pPr hangingPunct="0"/>
            <a:r>
              <a:rPr lang="en-US" altLang="zh-CN" sz="1600" b="1" dirty="0"/>
              <a:t>107		</a:t>
            </a:r>
            <a:r>
              <a:rPr lang="en-US" altLang="zh-CN" sz="1600" b="1" dirty="0" smtClean="0"/>
              <a:t>Diana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IT_PROG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103</a:t>
            </a:r>
            <a:r>
              <a:rPr lang="en-US" altLang="zh-CN" sz="1600" b="1" dirty="0"/>
              <a:t>		</a:t>
            </a:r>
            <a:r>
              <a:rPr lang="en-US" altLang="zh-CN" sz="1600" b="1" dirty="0" smtClean="0"/>
              <a:t>60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28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3546</TotalTime>
  <Words>3612</Words>
  <Application>Microsoft Office PowerPoint</Application>
  <PresentationFormat>自定义</PresentationFormat>
  <Paragraphs>625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宋体</vt:lpstr>
      <vt:lpstr>微软雅黑</vt:lpstr>
      <vt:lpstr>微软雅黑</vt:lpstr>
      <vt:lpstr>Arial</vt:lpstr>
      <vt:lpstr>Euphemia</vt:lpstr>
      <vt:lpstr>Times New Roman</vt:lpstr>
      <vt:lpstr>Wingdings</vt:lpstr>
      <vt:lpstr>Wingdings 2</vt:lpstr>
      <vt:lpstr>静谧 16x9</vt:lpstr>
      <vt:lpstr>Oracle 12c 基础教程</vt:lpstr>
      <vt:lpstr>第10章  SQL语言基础</vt:lpstr>
      <vt:lpstr>10.1  SQL语言概述</vt:lpstr>
      <vt:lpstr>10.1  SQL语言概述</vt:lpstr>
      <vt:lpstr>10.2  选择部分列</vt:lpstr>
      <vt:lpstr>10.2  选择部分列</vt:lpstr>
      <vt:lpstr>10.3  WHERE子句    </vt:lpstr>
      <vt:lpstr>10.3  WHERE子句    </vt:lpstr>
      <vt:lpstr>10.3  WHERE子句    </vt:lpstr>
      <vt:lpstr>10.3  WHERE子句    </vt:lpstr>
      <vt:lpstr>10.3  WHERE子句    </vt:lpstr>
      <vt:lpstr>10.4  列算术运算    </vt:lpstr>
      <vt:lpstr>10.4  列算术运算    </vt:lpstr>
      <vt:lpstr>10.4  列算术运算    </vt:lpstr>
      <vt:lpstr>10.5  禁止重复行    </vt:lpstr>
      <vt:lpstr>10.6  排    序    </vt:lpstr>
      <vt:lpstr>10.7  表别名及多表查询    </vt:lpstr>
      <vt:lpstr>10.7  表别名及多表查询    </vt:lpstr>
      <vt:lpstr>10.7  表别名及多表查询    </vt:lpstr>
      <vt:lpstr>10.7  表别名及多表查询    </vt:lpstr>
      <vt:lpstr>10.7  表别名及多表查询    </vt:lpstr>
      <vt:lpstr>10.7  表别名及多表查询    </vt:lpstr>
      <vt:lpstr>10.7  表别名及多表查询    </vt:lpstr>
      <vt:lpstr>10.7  表别名及多表查询    </vt:lpstr>
      <vt:lpstr>10.8  子 查 询    </vt:lpstr>
      <vt:lpstr>10.8  子 查 询    10.8.1单行子查询</vt:lpstr>
      <vt:lpstr>10.8  子 查 询    10.8.2多行子查询</vt:lpstr>
      <vt:lpstr>10.8  子 查 询    10.8.2多行子查询</vt:lpstr>
      <vt:lpstr>10.8  子 查 询    10.8.2多行子查询</vt:lpstr>
      <vt:lpstr>10.8  子 查 询    10.8.2多行子查询</vt:lpstr>
      <vt:lpstr>10.8  子 查 询    10.8.3Top N查询</vt:lpstr>
      <vt:lpstr>10.8  子 查 询    10.8.3Top N查询</vt:lpstr>
      <vt:lpstr>10.8  子 查 询    10.8.3Top N查询</vt:lpstr>
      <vt:lpstr>10.8  子 查 询    10.8.4分页查询</vt:lpstr>
      <vt:lpstr>10.8  子 查 询    10.8.4分页查询</vt:lpstr>
      <vt:lpstr>10.8  子 查 询    10.8.4分页查询</vt:lpstr>
      <vt:lpstr>10.8  子 查 询    10.8.4分页查询</vt:lpstr>
      <vt:lpstr>10.8  子 查 询    10.8.4分页查询</vt:lpstr>
      <vt:lpstr>10.9  递归查询    </vt:lpstr>
      <vt:lpstr>10.9  递归查询    </vt:lpstr>
      <vt:lpstr>10.9  递归查询    </vt:lpstr>
      <vt:lpstr>10.9  递归查询    </vt:lpstr>
      <vt:lpstr>10.9  递归查询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Eric</cp:lastModifiedBy>
  <cp:revision>316</cp:revision>
  <dcterms:created xsi:type="dcterms:W3CDTF">2017-06-29T08:41:34Z</dcterms:created>
  <dcterms:modified xsi:type="dcterms:W3CDTF">2017-09-16T16:20:44Z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