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4"/>
  </p:sldMasterIdLst>
  <p:notesMasterIdLst>
    <p:notesMasterId r:id="rId82"/>
  </p:notesMasterIdLst>
  <p:handoutMasterIdLst>
    <p:handoutMasterId r:id="rId83"/>
  </p:handoutMasterIdLst>
  <p:sldIdLst>
    <p:sldId id="257" r:id="rId5"/>
    <p:sldId id="485" r:id="rId6"/>
    <p:sldId id="486" r:id="rId7"/>
    <p:sldId id="487" r:id="rId8"/>
    <p:sldId id="488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489" r:id="rId21"/>
    <p:sldId id="491" r:id="rId22"/>
    <p:sldId id="490" r:id="rId23"/>
    <p:sldId id="492" r:id="rId24"/>
    <p:sldId id="365" r:id="rId25"/>
    <p:sldId id="366" r:id="rId26"/>
    <p:sldId id="367" r:id="rId27"/>
    <p:sldId id="368" r:id="rId28"/>
    <p:sldId id="369" r:id="rId29"/>
    <p:sldId id="371" r:id="rId30"/>
    <p:sldId id="370" r:id="rId31"/>
    <p:sldId id="372" r:id="rId32"/>
    <p:sldId id="373" r:id="rId33"/>
    <p:sldId id="374" r:id="rId34"/>
    <p:sldId id="375" r:id="rId35"/>
    <p:sldId id="376" r:id="rId36"/>
    <p:sldId id="378" r:id="rId37"/>
    <p:sldId id="377" r:id="rId38"/>
    <p:sldId id="379" r:id="rId39"/>
    <p:sldId id="381" r:id="rId40"/>
    <p:sldId id="380" r:id="rId41"/>
    <p:sldId id="382" r:id="rId42"/>
    <p:sldId id="383" r:id="rId43"/>
    <p:sldId id="384" r:id="rId44"/>
    <p:sldId id="385" r:id="rId45"/>
    <p:sldId id="386" r:id="rId46"/>
    <p:sldId id="388" r:id="rId47"/>
    <p:sldId id="387" r:id="rId48"/>
    <p:sldId id="389" r:id="rId49"/>
    <p:sldId id="390" r:id="rId50"/>
    <p:sldId id="391" r:id="rId51"/>
    <p:sldId id="392" r:id="rId52"/>
    <p:sldId id="393" r:id="rId53"/>
    <p:sldId id="394" r:id="rId54"/>
    <p:sldId id="395" r:id="rId55"/>
    <p:sldId id="396" r:id="rId56"/>
    <p:sldId id="397" r:id="rId57"/>
    <p:sldId id="398" r:id="rId58"/>
    <p:sldId id="399" r:id="rId59"/>
    <p:sldId id="493" r:id="rId60"/>
    <p:sldId id="400" r:id="rId61"/>
    <p:sldId id="401" r:id="rId62"/>
    <p:sldId id="402" r:id="rId63"/>
    <p:sldId id="404" r:id="rId64"/>
    <p:sldId id="405" r:id="rId65"/>
    <p:sldId id="407" r:id="rId66"/>
    <p:sldId id="408" r:id="rId67"/>
    <p:sldId id="409" r:id="rId68"/>
    <p:sldId id="411" r:id="rId69"/>
    <p:sldId id="494" r:id="rId70"/>
    <p:sldId id="412" r:id="rId71"/>
    <p:sldId id="413" r:id="rId72"/>
    <p:sldId id="495" r:id="rId73"/>
    <p:sldId id="414" r:id="rId74"/>
    <p:sldId id="416" r:id="rId75"/>
    <p:sldId id="415" r:id="rId76"/>
    <p:sldId id="417" r:id="rId77"/>
    <p:sldId id="418" r:id="rId78"/>
    <p:sldId id="419" r:id="rId79"/>
    <p:sldId id="420" r:id="rId80"/>
    <p:sldId id="422" r:id="rId8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6353" autoAdjust="0"/>
  </p:normalViewPr>
  <p:slideViewPr>
    <p:cSldViewPr>
      <p:cViewPr varScale="1">
        <p:scale>
          <a:sx n="71" d="100"/>
          <a:sy n="71" d="100"/>
        </p:scale>
        <p:origin x="702" y="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Relationship Id="rId1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D6AC307-9A4E-426E-95C8-F52C81CF89B7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2017/9/19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9C567D4A-04CB-4EDF-8FB1-342A02FC8EC5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3D6AC307-9A4E-426E-95C8-F52C81CF89B7}" type="datetime1">
              <a:rPr lang="zh-CN" altLang="en-US" smtClean="0"/>
              <a:pPr algn="r"/>
              <a:t>2017/9/19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9C567D4A-04CB-4EDF-8FB1-342A02FC8EC5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11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59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4111F9-5C57-4623-99A8-181903929449}" type="datetime1">
              <a:rPr lang="zh-CN" altLang="en-US" smtClean="0"/>
              <a:pPr/>
              <a:t>2017/9/19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4DC9EEE2-7E8D-4509-B95D-3A86927A30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09" y="3175"/>
            <a:ext cx="3295316" cy="6196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C149D8AA-AD13-4B28-9947-0E730FD470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62764" y="-4710"/>
            <a:ext cx="2926061" cy="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801F4328-2F09-4436-A1E0-EF4F2AD9324F}" type="datetime1">
              <a:rPr lang="zh-CN" altLang="en-US" smtClean="0"/>
              <a:pPr/>
              <a:t>2017/9/19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marL="1600200" algn="l" rtl="0">
              <a:defRPr/>
            </a:lvl6pPr>
            <a:lvl7pPr marL="1874520" algn="l" rtl="0">
              <a:defRPr/>
            </a:lvl7pPr>
            <a:lvl8pPr marL="2148840" algn="l" rtl="0">
              <a:defRPr/>
            </a:lvl8pPr>
            <a:lvl9pPr marL="2423160"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41ECF2E2-BD61-495B-96F4-3E4D6638FA44}" type="datetime1">
              <a:rPr lang="zh-CN" altLang="en-US" smtClean="0"/>
              <a:pPr/>
              <a:t>2017/9/19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DEEDE603-9836-44AF-B60C-0D32FC94055C}" type="datetime1">
              <a:rPr lang="zh-CN" altLang="en-US" smtClean="0"/>
              <a:pPr/>
              <a:t>2017/9/19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章的第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  <a:pPr/>
              <a:t>2017/9/19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="" xmlns:a16="http://schemas.microsoft.com/office/drawing/2014/main" id="{479415E7-94E2-4138-813E-CC77E8238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3812" y="675196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****</a:t>
            </a:r>
          </a:p>
        </p:txBody>
      </p:sp>
      <p:sp>
        <p:nvSpPr>
          <p:cNvPr id="16" name="表格占位符 15">
            <a:extLst>
              <a:ext uri="{FF2B5EF4-FFF2-40B4-BE49-F238E27FC236}">
                <a16:creationId xmlns="" xmlns:a16="http://schemas.microsoft.com/office/drawing/2014/main" id="{F4ECDF7E-DB6F-48E6-AAA3-D21ED8DC9712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93813" y="1916831"/>
            <a:ext cx="10201275" cy="38156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4DC3906B-7777-4F39-B436-4096C79E5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09" y="3175"/>
            <a:ext cx="3295316" cy="6196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FCD6F0BF-E9DB-40F8-8E3D-3EF15C03E5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764" y="-4710"/>
            <a:ext cx="2926061" cy="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B6D6324-D6E1-4361-840C-AFD324E8DE20}" type="datetime1">
              <a:rPr lang="zh-CN" altLang="en-US" smtClean="0"/>
              <a:pPr/>
              <a:t>2017/9/19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正文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  <a:pPr/>
              <a:t>2017/9/19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4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重点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B7DFAF75-A946-4F40-AF19-416AABC467DA}" type="datetime1">
              <a:rPr lang="zh-CN" altLang="en-US" smtClean="0"/>
              <a:pPr/>
              <a:t>2017/9/19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55B4BA9F-6607-4DF4-83A0-720CFF1F75F6}" type="datetime1">
              <a:rPr lang="zh-CN" altLang="en-US" smtClean="0"/>
              <a:pPr/>
              <a:t>2017/9/19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9DCB5994-13D6-44A4-A45F-84B2984A08F2}" type="datetime1">
              <a:rPr lang="zh-CN" altLang="en-US" smtClean="0"/>
              <a:pPr/>
              <a:t>2017/9/19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753520-0FC2-4366-A01D-A16346380C30}" type="datetime1">
              <a:rPr lang="zh-CN" altLang="en-US" smtClean="0"/>
              <a:pPr/>
              <a:t>2017/9/19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DFDAEC8-B7FF-4265-A2FF-00BAA80C0462}" type="datetime1">
              <a:rPr lang="zh-CN" altLang="en-US" smtClean="0"/>
              <a:pPr/>
              <a:t>2017/9/19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7" r:id="rId4"/>
    <p:sldLayoutId id="2147483660" r:id="rId5"/>
    <p:sldLayoutId id="2147483656" r:id="rId6"/>
    <p:sldLayoutId id="2147483651" r:id="rId7"/>
    <p:sldLayoutId id="2147483652" r:id="rId8"/>
    <p:sldLayoutId id="2147483653" r:id="rId9"/>
    <p:sldLayoutId id="2147483655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Oracle 12c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基础教程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赵卫东 刘永红 李立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764704"/>
            <a:ext cx="9601200" cy="759296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11.1.1  </a:t>
            </a:r>
            <a:r>
              <a:rPr lang="zh-CN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字符处理函数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676400"/>
            <a:ext cx="10225136" cy="4128864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altLang="zh-CN" dirty="0"/>
              <a:t>3)</a:t>
            </a:r>
            <a:r>
              <a:rPr lang="zh-CN" altLang="zh-CN" dirty="0"/>
              <a:t>截取字符串</a:t>
            </a:r>
          </a:p>
          <a:p>
            <a:pPr marL="0" indent="0" hangingPunct="0">
              <a:buNone/>
            </a:pPr>
            <a:r>
              <a:rPr lang="zh-CN" altLang="zh-CN" dirty="0"/>
              <a:t>截取字符串可以使用</a:t>
            </a:r>
            <a:r>
              <a:rPr lang="en-US" altLang="zh-CN" dirty="0"/>
              <a:t>SUBSTR()</a:t>
            </a:r>
            <a:r>
              <a:rPr lang="zh-CN" altLang="zh-CN" dirty="0"/>
              <a:t>函数，该函数有两种使用方法。当从指定位置截取到结尾时，可以使用以下语法：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SUBSTR(string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position)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dirty="0"/>
              <a:t>如果只截取部分的字符串，可以使用以下语法：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SUBSTR(string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position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length)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dirty="0"/>
              <a:t>在前面的语法中，</a:t>
            </a:r>
            <a:r>
              <a:rPr lang="en-US" altLang="zh-CN" dirty="0"/>
              <a:t>string </a:t>
            </a:r>
            <a:r>
              <a:rPr lang="zh-CN" altLang="zh-CN" dirty="0"/>
              <a:t>表示源字符串，</a:t>
            </a:r>
            <a:r>
              <a:rPr lang="en-US" altLang="zh-CN" dirty="0"/>
              <a:t>position </a:t>
            </a:r>
            <a:r>
              <a:rPr lang="zh-CN" altLang="zh-CN" dirty="0"/>
              <a:t>表示截取字符串的开始位置；</a:t>
            </a:r>
            <a:r>
              <a:rPr lang="en-US" altLang="zh-CN" dirty="0"/>
              <a:t>length</a:t>
            </a:r>
            <a:r>
              <a:rPr lang="zh-CN" altLang="zh-CN" dirty="0"/>
              <a:t>表示截取的长度。当</a:t>
            </a:r>
            <a:r>
              <a:rPr lang="en-US" altLang="zh-CN" dirty="0"/>
              <a:t>position</a:t>
            </a:r>
            <a:r>
              <a:rPr lang="zh-CN" altLang="zh-CN" dirty="0"/>
              <a:t>取值为</a:t>
            </a:r>
            <a:r>
              <a:rPr lang="en-US" altLang="zh-CN" dirty="0"/>
              <a:t>0</a:t>
            </a:r>
            <a:r>
              <a:rPr lang="zh-CN" altLang="zh-CN" dirty="0"/>
              <a:t>或者</a:t>
            </a:r>
            <a:r>
              <a:rPr lang="en-US" altLang="zh-CN" dirty="0"/>
              <a:t>1</a:t>
            </a:r>
            <a:r>
              <a:rPr lang="zh-CN" altLang="zh-CN" dirty="0"/>
              <a:t>时，它们的运行结果是一样的，都表示从第一个字符开始截取。</a:t>
            </a:r>
          </a:p>
        </p:txBody>
      </p:sp>
    </p:spTree>
    <p:extLst>
      <p:ext uri="{BB962C8B-B14F-4D97-AF65-F5344CB8AC3E}">
        <p14:creationId xmlns:p14="http://schemas.microsoft.com/office/powerpoint/2010/main" val="392130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pPr hangingPunct="0"/>
            <a:r>
              <a:rPr lang="zh-CN" altLang="zh-CN" sz="2800" dirty="0"/>
              <a:t>【示例</a:t>
            </a:r>
            <a:r>
              <a:rPr lang="en-US" altLang="zh-CN" sz="2800" dirty="0"/>
              <a:t>11-4</a:t>
            </a:r>
            <a:r>
              <a:rPr lang="zh-CN" altLang="zh-CN" sz="2800" dirty="0"/>
              <a:t>】</a:t>
            </a:r>
            <a:r>
              <a:rPr lang="en-US" altLang="zh-CN" sz="2800" dirty="0"/>
              <a:t>SUBSTR()</a:t>
            </a:r>
            <a:r>
              <a:rPr lang="zh-CN" altLang="zh-CN" sz="2800" dirty="0"/>
              <a:t>函数的第一种使用方法。</a:t>
            </a:r>
            <a:br>
              <a:rPr lang="zh-CN" altLang="zh-CN" sz="2800" dirty="0"/>
            </a:br>
            <a:r>
              <a:rPr lang="zh-CN" altLang="zh-CN" sz="2400" dirty="0"/>
              <a:t>分别从字符串“成都大学”的第</a:t>
            </a:r>
            <a:r>
              <a:rPr lang="en-US" altLang="zh-CN" sz="2400" dirty="0"/>
              <a:t>0</a:t>
            </a:r>
            <a:r>
              <a:rPr lang="zh-CN" altLang="zh-CN" sz="2400" dirty="0"/>
              <a:t>个和第</a:t>
            </a:r>
            <a:r>
              <a:rPr lang="en-US" altLang="zh-CN" sz="2400" dirty="0"/>
              <a:t>1</a:t>
            </a:r>
            <a:r>
              <a:rPr lang="zh-CN" altLang="zh-CN" sz="2400" dirty="0"/>
              <a:t>个位置处进行截取，不指定截取长度，这时会截取整个字符串。语句和执行结果如下。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676400"/>
            <a:ext cx="9913167" cy="3192760"/>
          </a:xfrm>
          <a:noFill/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SUBSTR('</a:t>
            </a:r>
            <a:r>
              <a:rPr lang="zh-CN" altLang="zh-CN" dirty="0">
                <a:highlight>
                  <a:srgbClr val="C0C0C0"/>
                </a:highlight>
              </a:rPr>
              <a:t>成都大学</a:t>
            </a:r>
            <a:r>
              <a:rPr lang="en-US" altLang="zh-CN" dirty="0">
                <a:highlight>
                  <a:srgbClr val="C0C0C0"/>
                </a:highlight>
              </a:rPr>
              <a:t>'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0)s1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SUBSTR('</a:t>
            </a:r>
            <a:r>
              <a:rPr lang="zh-CN" altLang="zh-CN" dirty="0">
                <a:highlight>
                  <a:srgbClr val="C0C0C0"/>
                </a:highlight>
              </a:rPr>
              <a:t>成都大学</a:t>
            </a:r>
            <a:r>
              <a:rPr lang="en-US" altLang="zh-CN" dirty="0">
                <a:highlight>
                  <a:srgbClr val="C0C0C0"/>
                </a:highlight>
              </a:rPr>
              <a:t>'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1)s2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buNone/>
            </a:pPr>
            <a:r>
              <a:rPr lang="en-US" altLang="zh-CN" dirty="0">
                <a:highlight>
                  <a:srgbClr val="C0C0C0"/>
                </a:highlight>
              </a:rPr>
              <a:t> 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buNone/>
            </a:pPr>
            <a:r>
              <a:rPr lang="en-US" altLang="zh-CN" dirty="0"/>
              <a:t>S1			S2</a:t>
            </a:r>
            <a:endParaRPr lang="zh-CN" altLang="zh-CN" dirty="0"/>
          </a:p>
          <a:p>
            <a:pPr marL="0" indent="0" hangingPunct="0">
              <a:lnSpc>
                <a:spcPct val="100000"/>
              </a:lnSpc>
              <a:buNone/>
            </a:pPr>
            <a:r>
              <a:rPr lang="en-US" altLang="zh-CN" dirty="0"/>
              <a:t>--------------------	---------------------</a:t>
            </a:r>
            <a:endParaRPr lang="zh-CN" altLang="zh-CN" dirty="0"/>
          </a:p>
          <a:p>
            <a:pPr marL="0" indent="0" hangingPunct="0">
              <a:lnSpc>
                <a:spcPct val="100000"/>
              </a:lnSpc>
              <a:buNone/>
            </a:pPr>
            <a:r>
              <a:rPr lang="zh-CN" altLang="zh-CN" dirty="0"/>
              <a:t>成都大学</a:t>
            </a:r>
            <a:r>
              <a:rPr lang="en-US" altLang="zh-CN" dirty="0"/>
              <a:t>		</a:t>
            </a:r>
            <a:r>
              <a:rPr lang="zh-CN" altLang="zh-CN" dirty="0"/>
              <a:t>成都大学</a:t>
            </a:r>
          </a:p>
        </p:txBody>
      </p:sp>
    </p:spTree>
    <p:extLst>
      <p:ext uri="{BB962C8B-B14F-4D97-AF65-F5344CB8AC3E}">
        <p14:creationId xmlns:p14="http://schemas.microsoft.com/office/powerpoint/2010/main" val="154572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pPr hangingPunct="0"/>
            <a:r>
              <a:rPr lang="zh-CN" altLang="zh-CN" sz="2800" dirty="0"/>
              <a:t>【示例</a:t>
            </a:r>
            <a:r>
              <a:rPr lang="en-US" altLang="zh-CN" sz="2800" dirty="0"/>
              <a:t>11-5</a:t>
            </a:r>
            <a:r>
              <a:rPr lang="zh-CN" altLang="zh-CN" sz="2800" dirty="0"/>
              <a:t>】截取字符串“成都大学”的内容，起始位置是</a:t>
            </a:r>
            <a:r>
              <a:rPr lang="en-US" altLang="zh-CN" sz="2800" dirty="0"/>
              <a:t>2</a:t>
            </a:r>
            <a:r>
              <a:rPr lang="zh-CN" altLang="zh-CN" sz="2800" dirty="0"/>
              <a:t>，截取的长度为</a:t>
            </a:r>
            <a:r>
              <a:rPr lang="en-US" altLang="zh-CN" sz="2800" dirty="0"/>
              <a:t>3</a:t>
            </a:r>
            <a:r>
              <a:rPr lang="zh-CN" altLang="zh-CN" sz="2800" dirty="0"/>
              <a:t>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676399"/>
            <a:ext cx="10729192" cy="3408785"/>
          </a:xfrm>
          <a:noFill/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SQL&gt;SELECT SUBSTR('</a:t>
            </a:r>
            <a:r>
              <a:rPr lang="zh-CN" altLang="zh-CN" dirty="0">
                <a:highlight>
                  <a:srgbClr val="C0C0C0"/>
                </a:highlight>
              </a:rPr>
              <a:t>成都大学</a:t>
            </a:r>
            <a:r>
              <a:rPr lang="en-US" altLang="zh-CN" dirty="0">
                <a:highlight>
                  <a:srgbClr val="C0C0C0"/>
                </a:highlight>
              </a:rPr>
              <a:t>'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2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3)s1 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S1          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 </a:t>
            </a:r>
            <a:endParaRPr lang="zh-CN" altLang="zh-CN" dirty="0"/>
          </a:p>
          <a:p>
            <a:pPr marL="0" indent="0" hangingPunct="0">
              <a:buNone/>
            </a:pPr>
            <a:r>
              <a:rPr lang="zh-CN" altLang="zh-CN" dirty="0"/>
              <a:t>都大学</a:t>
            </a:r>
            <a:r>
              <a:rPr lang="en-US" altLang="zh-CN" dirty="0"/>
              <a:t>      </a:t>
            </a:r>
            <a:endParaRPr lang="zh-CN" altLang="zh-CN" dirty="0"/>
          </a:p>
          <a:p>
            <a:pPr marL="0" indent="0" hangingPunct="0">
              <a:lnSpc>
                <a:spcPct val="100000"/>
              </a:lnSpc>
              <a:buNone/>
            </a:pPr>
            <a:r>
              <a:rPr lang="zh-CN" altLang="zh-CN" dirty="0"/>
              <a:t>从上述结果可以看出，当指定起始位置为</a:t>
            </a:r>
            <a:r>
              <a:rPr lang="en-US" altLang="zh-CN" dirty="0"/>
              <a:t>2</a:t>
            </a:r>
            <a:r>
              <a:rPr lang="zh-CN" altLang="zh-CN" dirty="0"/>
              <a:t>时，会从字符串的正数第二个位置开始截取，由于该位置之后只有</a:t>
            </a:r>
            <a:r>
              <a:rPr lang="en-US" altLang="zh-CN" dirty="0"/>
              <a:t>3</a:t>
            </a:r>
            <a:r>
              <a:rPr lang="zh-CN" altLang="zh-CN" dirty="0"/>
              <a:t>个长度，因此截取的子字符串为“都大学”。</a:t>
            </a:r>
          </a:p>
          <a:p>
            <a:pPr marL="0" indent="0" hangingPunct="0">
              <a:lnSpc>
                <a:spcPct val="100000"/>
              </a:lnSpc>
              <a:buNone/>
            </a:pPr>
            <a:endParaRPr lang="zh-CN" altLang="zh-CN" dirty="0"/>
          </a:p>
          <a:p>
            <a:pPr marL="0" indent="0" hangingPunct="0">
              <a:lnSpc>
                <a:spcPct val="100000"/>
              </a:lnSpc>
              <a:buNone/>
            </a:pPr>
            <a:endParaRPr lang="zh-CN" altLang="zh-CN" dirty="0"/>
          </a:p>
        </p:txBody>
      </p:sp>
      <p:sp>
        <p:nvSpPr>
          <p:cNvPr id="5" name="卷形: 水平 4">
            <a:extLst>
              <a:ext uri="{FF2B5EF4-FFF2-40B4-BE49-F238E27FC236}">
                <a16:creationId xmlns="" xmlns:a16="http://schemas.microsoft.com/office/drawing/2014/main" id="{0159C4C4-8382-4108-8D8B-300B021CD8D9}"/>
              </a:ext>
            </a:extLst>
          </p:cNvPr>
          <p:cNvSpPr/>
          <p:nvPr/>
        </p:nvSpPr>
        <p:spPr>
          <a:xfrm>
            <a:off x="3502124" y="2492896"/>
            <a:ext cx="7200800" cy="36004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注意：使用</a:t>
            </a:r>
            <a:r>
              <a:rPr lang="en-US" altLang="zh-CN" sz="2400" dirty="0"/>
              <a:t>SUBSTR()</a:t>
            </a:r>
            <a:r>
              <a:rPr lang="zh-CN" altLang="zh-CN" sz="2400" dirty="0"/>
              <a:t>函数截取字符串时，指定的截取长度小于</a:t>
            </a:r>
            <a:r>
              <a:rPr lang="en-US" altLang="zh-CN" sz="2400" dirty="0"/>
              <a:t> 1</a:t>
            </a:r>
            <a:r>
              <a:rPr lang="zh-CN" altLang="zh-CN" sz="2400" dirty="0"/>
              <a:t>，那么将返回一个空值。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74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16632"/>
            <a:ext cx="9601200" cy="2952328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11.1.1  </a:t>
            </a:r>
            <a:r>
              <a:rPr lang="zh-CN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字符处理</a:t>
            </a:r>
            <a:r>
              <a:rPr lang="zh-CN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函数</a:t>
            </a:r>
            <a:r>
              <a:rPr lang="en-US" altLang="zh-CN" sz="32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sz="32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2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200" dirty="0"/>
              <a:t>4)</a:t>
            </a:r>
            <a:r>
              <a:rPr lang="zh-CN" altLang="zh-CN" sz="2200" dirty="0"/>
              <a:t>连接字符串</a:t>
            </a:r>
            <a:br>
              <a:rPr lang="zh-CN" altLang="zh-CN" sz="2200" dirty="0"/>
            </a:br>
            <a:r>
              <a:rPr lang="zh-CN" altLang="zh-CN" sz="2200" dirty="0"/>
              <a:t>连接字符串可以使用</a:t>
            </a:r>
            <a:r>
              <a:rPr lang="en-US" altLang="zh-CN" sz="2200" dirty="0"/>
              <a:t>CONCAT()</a:t>
            </a:r>
            <a:r>
              <a:rPr lang="zh-CN" altLang="zh-CN" sz="2200" dirty="0"/>
              <a:t>函数来实现，</a:t>
            </a:r>
            <a:r>
              <a:rPr lang="en-US" altLang="zh-CN" sz="2200" dirty="0"/>
              <a:t>CONCAT()</a:t>
            </a:r>
            <a:r>
              <a:rPr lang="zh-CN" altLang="zh-CN" sz="2200" dirty="0"/>
              <a:t>只能连接两个字符串。语法如下：</a:t>
            </a:r>
            <a:br>
              <a:rPr lang="zh-CN" altLang="zh-CN" sz="2200" dirty="0"/>
            </a:br>
            <a:r>
              <a:rPr lang="en-US" altLang="zh-CN" sz="2400" dirty="0">
                <a:highlight>
                  <a:srgbClr val="C0C0C0"/>
                </a:highlight>
                <a:cs typeface="+mn-cs"/>
              </a:rPr>
              <a:t>CONCAT(n</a:t>
            </a:r>
            <a:r>
              <a:rPr lang="zh-CN" altLang="zh-CN" sz="2400" dirty="0">
                <a:highlight>
                  <a:srgbClr val="C0C0C0"/>
                </a:highlight>
                <a:cs typeface="+mn-cs"/>
              </a:rPr>
              <a:t>，</a:t>
            </a:r>
            <a:r>
              <a:rPr lang="en-US" altLang="zh-CN" sz="2400" dirty="0">
                <a:highlight>
                  <a:srgbClr val="C0C0C0"/>
                </a:highlight>
                <a:cs typeface="+mn-cs"/>
              </a:rPr>
              <a:t>m)</a:t>
            </a:r>
            <a:r>
              <a:rPr lang="zh-CN" altLang="zh-CN" sz="2400" dirty="0">
                <a:highlight>
                  <a:srgbClr val="C0C0C0"/>
                </a:highlight>
                <a:cs typeface="+mn-cs"/>
              </a:rPr>
              <a:t>；</a:t>
            </a:r>
            <a:r>
              <a:rPr lang="zh-CN" altLang="zh-CN" sz="2200" dirty="0"/>
              <a:t/>
            </a:r>
            <a:br>
              <a:rPr lang="zh-CN" altLang="zh-CN" sz="2200" dirty="0"/>
            </a:br>
            <a:r>
              <a:rPr lang="zh-CN" altLang="zh-CN" sz="2200" dirty="0"/>
              <a:t>其中，</a:t>
            </a:r>
            <a:r>
              <a:rPr lang="en-US" altLang="zh-CN" sz="2200" dirty="0"/>
              <a:t>n </a:t>
            </a:r>
            <a:r>
              <a:rPr lang="zh-CN" altLang="zh-CN" sz="2200" dirty="0"/>
              <a:t>和</a:t>
            </a:r>
            <a:r>
              <a:rPr lang="en-US" altLang="zh-CN" sz="2200" dirty="0"/>
              <a:t> m </a:t>
            </a:r>
            <a:r>
              <a:rPr lang="zh-CN" altLang="zh-CN" sz="2200" dirty="0"/>
              <a:t>两个参数既可以是字符，也可以是字符串</a:t>
            </a:r>
            <a:r>
              <a:rPr lang="zh-CN" altLang="zh-CN" sz="2800" dirty="0" smtClean="0"/>
              <a:t>。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zh-CN" sz="2400" dirty="0"/>
              <a:t>【示例</a:t>
            </a:r>
            <a:r>
              <a:rPr lang="en-US" altLang="zh-CN" sz="2400" dirty="0"/>
              <a:t>11-6</a:t>
            </a:r>
            <a:r>
              <a:rPr lang="zh-CN" altLang="zh-CN" sz="2400" dirty="0"/>
              <a:t>】</a:t>
            </a:r>
            <a:r>
              <a:rPr lang="en-US" altLang="zh-CN" sz="2400" dirty="0"/>
              <a:t>CONCAT()</a:t>
            </a:r>
            <a:r>
              <a:rPr lang="zh-CN" altLang="zh-CN" sz="2400" dirty="0"/>
              <a:t>函数的应用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6" y="3284984"/>
            <a:ext cx="9913167" cy="2376264"/>
          </a:xfrm>
          <a:noFill/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CONCAT('</a:t>
            </a:r>
            <a:r>
              <a:rPr lang="zh-CN" altLang="zh-CN" dirty="0">
                <a:highlight>
                  <a:srgbClr val="C0C0C0"/>
                </a:highlight>
              </a:rPr>
              <a:t>成都大学</a:t>
            </a:r>
            <a:r>
              <a:rPr lang="en-US" altLang="zh-CN" dirty="0">
                <a:highlight>
                  <a:srgbClr val="C0C0C0"/>
                </a:highlight>
              </a:rPr>
              <a:t>'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</a:t>
            </a:r>
            <a:r>
              <a:rPr lang="zh-CN" altLang="zh-CN" dirty="0">
                <a:highlight>
                  <a:srgbClr val="C0C0C0"/>
                </a:highlight>
              </a:rPr>
              <a:t>信息科学与工程学院</a:t>
            </a:r>
            <a:r>
              <a:rPr lang="en-US" altLang="zh-CN" dirty="0">
                <a:highlight>
                  <a:srgbClr val="C0C0C0"/>
                </a:highlight>
              </a:rPr>
              <a:t>.')</a:t>
            </a:r>
            <a:r>
              <a:rPr lang="en-US" altLang="zh-CN" dirty="0" err="1">
                <a:highlight>
                  <a:srgbClr val="C0C0C0"/>
                </a:highlight>
              </a:rPr>
              <a:t>concat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/>
              <a:t>CONCAT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----------------------------------------------------------------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zh-CN" altLang="zh-CN" sz="2000" dirty="0"/>
              <a:t>成都大学信息科学与工程学院</a:t>
            </a:r>
            <a:r>
              <a:rPr lang="en-US" altLang="zh-CN" sz="2000" dirty="0"/>
              <a:t>.</a:t>
            </a:r>
            <a:endParaRPr lang="zh-CN" altLang="zh-CN" sz="2000" dirty="0"/>
          </a:p>
          <a:p>
            <a:pPr marL="0" indent="0" hangingPunct="0">
              <a:lnSpc>
                <a:spcPct val="100000"/>
              </a:lnSpc>
              <a:buNone/>
            </a:pPr>
            <a:endParaRPr lang="zh-CN" altLang="zh-CN" sz="2000" dirty="0"/>
          </a:p>
          <a:p>
            <a:pPr marL="0" indent="0" hangingPunct="0">
              <a:lnSpc>
                <a:spcPct val="100000"/>
              </a:lnSpc>
              <a:buNone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0298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751856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sz="28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11.1.1  </a:t>
            </a:r>
            <a:r>
              <a:rPr lang="zh-CN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字符处理</a:t>
            </a:r>
            <a:r>
              <a:rPr lang="zh-CN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函数</a:t>
            </a:r>
            <a:r>
              <a:rPr lang="en-US" altLang="zh-CN" sz="28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sz="28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400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5</a:t>
            </a:r>
            <a:r>
              <a:rPr lang="en-US" altLang="zh-CN" sz="2400" dirty="0"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)</a:t>
            </a:r>
            <a:r>
              <a:rPr lang="zh-CN" altLang="en-US" sz="2400" dirty="0"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获取字符串长度</a:t>
            </a:r>
            <a:br>
              <a:rPr lang="zh-CN" altLang="en-US" sz="2400" dirty="0">
                <a:effectLst>
                  <a:glow>
                    <a:srgbClr val="000000"/>
                  </a:glow>
                  <a:reflection stA="0" endPos="0" fadeDir="0" sx="0" sy="0"/>
                </a:effectLst>
              </a:rPr>
            </a:br>
            <a:r>
              <a:rPr lang="en-US" altLang="zh-CN" sz="2400" dirty="0"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Oracle</a:t>
            </a:r>
            <a:r>
              <a:rPr lang="zh-CN" altLang="en-US" sz="2400" dirty="0"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数据库提供多个用于获取字符串长度的函数，如表</a:t>
            </a:r>
            <a:r>
              <a:rPr lang="en-US" altLang="zh-CN" sz="2400" dirty="0"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11-1</a:t>
            </a:r>
            <a:r>
              <a:rPr lang="zh-CN" altLang="en-US" sz="2400" dirty="0"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所示，其中</a:t>
            </a:r>
            <a:r>
              <a:rPr lang="en-US" altLang="zh-CN" sz="2400" dirty="0"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UCS2</a:t>
            </a:r>
            <a:r>
              <a:rPr lang="zh-CN" altLang="en-US" sz="2400" dirty="0"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和</a:t>
            </a:r>
            <a:r>
              <a:rPr lang="en-US" altLang="zh-CN" sz="2400" dirty="0"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UCS4</a:t>
            </a:r>
            <a:r>
              <a:rPr lang="zh-CN" altLang="en-US" sz="2400" dirty="0"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是</a:t>
            </a:r>
            <a:r>
              <a:rPr lang="en-US" altLang="zh-CN" sz="2400" dirty="0"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Unicode</a:t>
            </a:r>
            <a:r>
              <a:rPr lang="zh-CN" altLang="en-US" sz="2400" dirty="0"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类别的一种编码。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2276872"/>
            <a:ext cx="9913167" cy="4320480"/>
          </a:xfrm>
        </p:spPr>
        <p:txBody>
          <a:bodyPr>
            <a:normAutofit/>
          </a:bodyPr>
          <a:lstStyle/>
          <a:p>
            <a:pPr marL="0" indent="0" algn="ctr" hangingPunct="0">
              <a:lnSpc>
                <a:spcPct val="120000"/>
              </a:lnSpc>
              <a:buNone/>
            </a:pPr>
            <a:r>
              <a:rPr lang="zh-CN" altLang="zh-CN" dirty="0"/>
              <a:t>表</a:t>
            </a:r>
            <a:r>
              <a:rPr lang="en-US" altLang="zh-CN" dirty="0"/>
              <a:t>11-1  </a:t>
            </a:r>
            <a:r>
              <a:rPr lang="zh-CN" altLang="zh-CN" dirty="0"/>
              <a:t>获取字符串长度函数</a:t>
            </a:r>
            <a:r>
              <a:rPr lang="zh-CN" altLang="zh-CN" dirty="0" smtClean="0"/>
              <a:t>使用</a:t>
            </a:r>
            <a:endParaRPr lang="en-US" altLang="zh-CN" dirty="0" smtClean="0"/>
          </a:p>
          <a:p>
            <a:pPr marL="0" indent="0" algn="ctr" hangingPunct="0">
              <a:lnSpc>
                <a:spcPct val="120000"/>
              </a:lnSpc>
              <a:buNone/>
            </a:pPr>
            <a:endParaRPr lang="en-US" altLang="zh-CN" sz="2900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68432"/>
              </p:ext>
            </p:extLst>
          </p:nvPr>
        </p:nvGraphicFramePr>
        <p:xfrm>
          <a:off x="2061963" y="2924946"/>
          <a:ext cx="8833049" cy="338437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006658"/>
                <a:gridCol w="5826391"/>
              </a:tblGrid>
              <a:tr h="5640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</a:rPr>
                        <a:t>函数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说明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/>
                </a:tc>
              </a:tr>
              <a:tr h="5640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LENGTH(x)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返回以字符为单位的长度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/>
                </a:tc>
              </a:tr>
              <a:tr h="5640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LENGTHB(string)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</a:rPr>
                        <a:t>返回以字节为单位的长度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/>
                </a:tc>
              </a:tr>
              <a:tr h="5640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LENGTHC(string)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返回以</a:t>
                      </a:r>
                      <a:r>
                        <a:rPr lang="en-US" sz="2200" kern="100">
                          <a:effectLst/>
                        </a:rPr>
                        <a:t>Unicode</a:t>
                      </a:r>
                      <a:r>
                        <a:rPr lang="zh-CN" sz="2200" kern="100">
                          <a:effectLst/>
                        </a:rPr>
                        <a:t>为单位的长度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/>
                </a:tc>
              </a:tr>
              <a:tr h="5640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LENGTH2(string)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200" kern="100">
                          <a:effectLst/>
                        </a:rPr>
                        <a:t>返回以</a:t>
                      </a:r>
                      <a:r>
                        <a:rPr lang="en-US" sz="2200" kern="100">
                          <a:effectLst/>
                        </a:rPr>
                        <a:t>UCS2</a:t>
                      </a:r>
                      <a:r>
                        <a:rPr lang="zh-CN" sz="2200" kern="100">
                          <a:effectLst/>
                        </a:rPr>
                        <a:t>代码点为单位的长度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/>
                </a:tc>
              </a:tr>
              <a:tr h="5640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LENGTH4(string)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</a:rPr>
                        <a:t>返回以</a:t>
                      </a:r>
                      <a:r>
                        <a:rPr lang="en-US" sz="2200" kern="100" dirty="0">
                          <a:effectLst/>
                        </a:rPr>
                        <a:t>UCS4</a:t>
                      </a:r>
                      <a:r>
                        <a:rPr lang="zh-CN" sz="2200" kern="100" dirty="0">
                          <a:effectLst/>
                        </a:rPr>
                        <a:t>代码点为单位的长度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35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676400"/>
            <a:ext cx="9913167" cy="2112640"/>
          </a:xfrm>
          <a:noFill/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SQL&gt;SELECT LENGTH('Hello </a:t>
            </a:r>
            <a:r>
              <a:rPr lang="en-US" altLang="zh-CN" dirty="0" err="1">
                <a:highlight>
                  <a:srgbClr val="C0C0C0"/>
                </a:highlight>
              </a:rPr>
              <a:t>Cddx</a:t>
            </a:r>
            <a:r>
              <a:rPr lang="en-US" altLang="zh-CN" dirty="0">
                <a:highlight>
                  <a:srgbClr val="C0C0C0"/>
                </a:highlight>
              </a:rPr>
              <a:t>')</a:t>
            </a:r>
            <a:r>
              <a:rPr lang="en-US" altLang="zh-CN" dirty="0" err="1">
                <a:highlight>
                  <a:srgbClr val="C0C0C0"/>
                </a:highlight>
              </a:rPr>
              <a:t>len</a:t>
            </a:r>
            <a:r>
              <a:rPr lang="en-US" altLang="zh-CN" dirty="0">
                <a:highlight>
                  <a:srgbClr val="C0C0C0"/>
                </a:highlight>
              </a:rPr>
              <a:t> 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 err="1"/>
              <a:t>len</a:t>
            </a:r>
            <a:r>
              <a:rPr lang="en-US" altLang="zh-CN" sz="2000" dirty="0"/>
              <a:t>         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----------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10 </a:t>
            </a:r>
            <a:endParaRPr lang="zh-CN" altLang="en-US" sz="20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93813" y="529307"/>
            <a:ext cx="9341083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cs typeface="Courier New" panose="02070309020205020404" pitchFamily="49" charset="0"/>
              </a:rPr>
              <a:t>【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cs typeface="Courier New" panose="02070309020205020404" pitchFamily="49" charset="0"/>
              </a:rPr>
              <a:t>示例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cs typeface="Courier New" panose="02070309020205020404" pitchFamily="49" charset="0"/>
              </a:rPr>
              <a:t>11-7】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cs typeface="Courier New" panose="02070309020205020404" pitchFamily="49" charset="0"/>
              </a:rPr>
              <a:t>获取字符串长度函数。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使用表列出的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LENGTH()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函数查询字符串“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Hello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Cddx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的长度。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566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671736"/>
          </a:xfrm>
        </p:spPr>
        <p:txBody>
          <a:bodyPr>
            <a:normAutofit/>
          </a:bodyPr>
          <a:lstStyle/>
          <a:p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11.1.1  </a:t>
            </a:r>
            <a:r>
              <a:rPr lang="zh-CN" altLang="zh-CN" sz="3100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字符处理</a:t>
            </a:r>
            <a:r>
              <a:rPr lang="zh-CN" altLang="zh-CN" sz="31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函数</a:t>
            </a:r>
            <a:endParaRPr lang="zh-CN" altLang="en-US" sz="27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160" y="1124744"/>
            <a:ext cx="9913167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200" dirty="0"/>
              <a:t>6)</a:t>
            </a:r>
            <a:r>
              <a:rPr lang="zh-CN" altLang="zh-CN" sz="2200" dirty="0"/>
              <a:t>其他字符函数</a:t>
            </a:r>
          </a:p>
          <a:p>
            <a:pPr marL="0" indent="0" hangingPunct="0">
              <a:buNone/>
            </a:pPr>
            <a:r>
              <a:rPr lang="zh-CN" altLang="zh-CN" sz="2200" dirty="0"/>
              <a:t>除了前面介绍的几种字符函数外，</a:t>
            </a:r>
            <a:r>
              <a:rPr lang="en-US" altLang="zh-CN" sz="2200" dirty="0"/>
              <a:t>Oracle</a:t>
            </a:r>
            <a:r>
              <a:rPr lang="zh-CN" altLang="zh-CN" sz="2200" dirty="0"/>
              <a:t>还有其他的字符函数，下面再简单介绍几种。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sz="2200" dirty="0" smtClean="0"/>
              <a:t>INSTR</a:t>
            </a:r>
            <a:r>
              <a:rPr lang="en-US" altLang="zh-CN" sz="2200" dirty="0"/>
              <a:t>()</a:t>
            </a:r>
            <a:r>
              <a:rPr lang="zh-CN" altLang="zh-CN" sz="2200" dirty="0"/>
              <a:t>函数</a:t>
            </a:r>
          </a:p>
          <a:p>
            <a:pPr marL="0" indent="0" hangingPunct="0">
              <a:buNone/>
            </a:pPr>
            <a:r>
              <a:rPr lang="en-US" altLang="zh-CN" sz="2200" dirty="0"/>
              <a:t>INSTR()</a:t>
            </a:r>
            <a:r>
              <a:rPr lang="zh-CN" altLang="zh-CN" sz="2200" dirty="0"/>
              <a:t>函数返回要截取的字符串在源字符串中的位置。基本语法如下：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INSTR(string1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string2[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start_position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nth_appearance</a:t>
            </a:r>
            <a:r>
              <a:rPr lang="en-US" altLang="zh-CN" dirty="0">
                <a:highlight>
                  <a:srgbClr val="C0C0C0"/>
                </a:highlight>
              </a:rPr>
              <a:t>])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sz="2200" dirty="0"/>
              <a:t>其中，</a:t>
            </a:r>
            <a:r>
              <a:rPr lang="en-US" altLang="zh-CN" sz="2200" dirty="0"/>
              <a:t>string1</a:t>
            </a:r>
            <a:r>
              <a:rPr lang="zh-CN" altLang="zh-CN" sz="2200" dirty="0"/>
              <a:t>表示源字符串，</a:t>
            </a:r>
            <a:r>
              <a:rPr lang="en-US" altLang="zh-CN" sz="2200" dirty="0"/>
              <a:t>string2</a:t>
            </a:r>
            <a:r>
              <a:rPr lang="zh-CN" altLang="zh-CN" sz="2200" dirty="0"/>
              <a:t>表示要在</a:t>
            </a:r>
            <a:r>
              <a:rPr lang="en-US" altLang="zh-CN" sz="2200" dirty="0"/>
              <a:t>string1</a:t>
            </a:r>
            <a:r>
              <a:rPr lang="zh-CN" altLang="zh-CN" sz="2200" dirty="0"/>
              <a:t>中查找的字符串；</a:t>
            </a:r>
            <a:r>
              <a:rPr lang="en-US" altLang="zh-CN" sz="2200" dirty="0" err="1"/>
              <a:t>start_position</a:t>
            </a:r>
            <a:r>
              <a:rPr lang="zh-CN" altLang="zh-CN" sz="2200" dirty="0"/>
              <a:t>是可选参数，表示从</a:t>
            </a:r>
            <a:r>
              <a:rPr lang="en-US" altLang="zh-CN" sz="2200" dirty="0"/>
              <a:t>string1</a:t>
            </a:r>
            <a:r>
              <a:rPr lang="zh-CN" altLang="zh-CN" sz="2200" dirty="0"/>
              <a:t>的哪个位置开始查找；</a:t>
            </a:r>
            <a:r>
              <a:rPr lang="en-US" altLang="zh-CN" sz="2200" dirty="0" err="1"/>
              <a:t>nth_appearance</a:t>
            </a:r>
            <a:r>
              <a:rPr lang="zh-CN" altLang="zh-CN" sz="2200" dirty="0"/>
              <a:t>也是可选参数，表示要查找第几次出现的</a:t>
            </a:r>
            <a:r>
              <a:rPr lang="en-US" altLang="zh-CN" sz="2200" dirty="0"/>
              <a:t>string2</a:t>
            </a:r>
            <a:r>
              <a:rPr lang="zh-CN" altLang="zh-CN" sz="2200" dirty="0"/>
              <a:t>。</a:t>
            </a:r>
          </a:p>
          <a:p>
            <a:pPr marL="0" indent="0" hangingPunct="0">
              <a:buNone/>
            </a:pPr>
            <a:r>
              <a:rPr lang="zh-CN" altLang="zh-CN" sz="2200" dirty="0"/>
              <a:t>当省略</a:t>
            </a:r>
            <a:r>
              <a:rPr lang="en-US" altLang="zh-CN" sz="2200" dirty="0" err="1"/>
              <a:t>start_position</a:t>
            </a:r>
            <a:r>
              <a:rPr lang="zh-CN" altLang="zh-CN" sz="2200" dirty="0"/>
              <a:t>参数时，默认值为</a:t>
            </a:r>
            <a:r>
              <a:rPr lang="en-US" altLang="zh-CN" sz="2200" dirty="0"/>
              <a:t>1</a:t>
            </a:r>
            <a:r>
              <a:rPr lang="zh-CN" altLang="zh-CN" sz="2200" dirty="0"/>
              <a:t>，字符串索引从</a:t>
            </a:r>
            <a:r>
              <a:rPr lang="en-US" altLang="zh-CN" sz="2200" dirty="0"/>
              <a:t>1</a:t>
            </a:r>
            <a:r>
              <a:rPr lang="zh-CN" altLang="zh-CN" sz="2200" dirty="0"/>
              <a:t>开始。如果该参数为正，从左到右开始查找；如果该参数为负，从右到左查找，返回要查找的字符串在源字符串中的开始索引。当省略</a:t>
            </a:r>
            <a:r>
              <a:rPr lang="en-US" altLang="zh-CN" sz="2200" dirty="0" err="1"/>
              <a:t>nth_appearance</a:t>
            </a:r>
            <a:r>
              <a:rPr lang="en-US" altLang="zh-CN" sz="2200" dirty="0"/>
              <a:t> </a:t>
            </a:r>
            <a:r>
              <a:rPr lang="zh-CN" altLang="zh-CN" sz="2200" dirty="0"/>
              <a:t>参数时，默认值为</a:t>
            </a:r>
            <a:r>
              <a:rPr lang="en-US" altLang="zh-CN" sz="2200" dirty="0"/>
              <a:t> 1</a:t>
            </a:r>
            <a:r>
              <a:rPr lang="zh-CN" altLang="zh-CN" sz="2200" dirty="0"/>
              <a:t>，如果为负数系统会报错</a:t>
            </a:r>
            <a:r>
              <a:rPr lang="zh-CN" altLang="zh-CN" sz="2200" dirty="0" smtClean="0"/>
              <a:t>。</a:t>
            </a: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1722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676400"/>
            <a:ext cx="9913167" cy="3120752"/>
          </a:xfrm>
          <a:noFill/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SQL&gt;SELECT INSTR('hello </a:t>
            </a:r>
            <a:r>
              <a:rPr lang="en-US" altLang="zh-CN" dirty="0" err="1">
                <a:highlight>
                  <a:srgbClr val="C0C0C0"/>
                </a:highlight>
              </a:rPr>
              <a:t>cddx</a:t>
            </a:r>
            <a:r>
              <a:rPr lang="en-US" altLang="zh-CN" dirty="0">
                <a:highlight>
                  <a:srgbClr val="C0C0C0"/>
                </a:highlight>
              </a:rPr>
              <a:t>'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'l')i1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INSTR('hello </a:t>
            </a:r>
            <a:r>
              <a:rPr lang="en-US" altLang="zh-CN" dirty="0" err="1">
                <a:highlight>
                  <a:srgbClr val="C0C0C0"/>
                </a:highlight>
              </a:rPr>
              <a:t>cddx</a:t>
            </a:r>
            <a:r>
              <a:rPr lang="en-US" altLang="zh-CN" dirty="0">
                <a:highlight>
                  <a:srgbClr val="C0C0C0"/>
                </a:highlight>
              </a:rPr>
              <a:t>'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'cd')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i2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INSTR('hello </a:t>
            </a:r>
            <a:r>
              <a:rPr lang="en-US" altLang="zh-CN" dirty="0" err="1">
                <a:highlight>
                  <a:srgbClr val="C0C0C0"/>
                </a:highlight>
              </a:rPr>
              <a:t>cddx</a:t>
            </a:r>
            <a:r>
              <a:rPr lang="en-US" altLang="zh-CN" dirty="0">
                <a:highlight>
                  <a:srgbClr val="C0C0C0"/>
                </a:highlight>
              </a:rPr>
              <a:t>'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'l'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1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2)i3 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I1		</a:t>
            </a:r>
            <a:r>
              <a:rPr lang="en-US" altLang="zh-CN" dirty="0" smtClean="0"/>
              <a:t>       I2</a:t>
            </a:r>
            <a:r>
              <a:rPr lang="en-US" altLang="zh-CN" dirty="0"/>
              <a:t>			I3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  </a:t>
            </a:r>
            <a:r>
              <a:rPr lang="en-US" altLang="zh-CN" dirty="0" smtClean="0"/>
              <a:t>             ----------          ----------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3		</a:t>
            </a:r>
            <a:r>
              <a:rPr lang="en-US" altLang="zh-CN" dirty="0" smtClean="0"/>
              <a:t>        7</a:t>
            </a:r>
            <a:r>
              <a:rPr lang="en-US" altLang="zh-CN" dirty="0"/>
              <a:t>			4</a:t>
            </a:r>
            <a:endParaRPr lang="zh-CN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93813" y="541618"/>
            <a:ext cx="8047396" cy="82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sz="2800" b="1" dirty="0"/>
              <a:t>【示例</a:t>
            </a:r>
            <a:r>
              <a:rPr lang="en-US" altLang="zh-CN" sz="2800" b="1" dirty="0"/>
              <a:t>11-8</a:t>
            </a:r>
            <a:r>
              <a:rPr lang="zh-CN" altLang="zh-CN" sz="2800" b="1" dirty="0"/>
              <a:t>】</a:t>
            </a:r>
            <a:r>
              <a:rPr lang="en-US" altLang="zh-CN" sz="2800" b="1" dirty="0"/>
              <a:t>INSTR()</a:t>
            </a:r>
            <a:r>
              <a:rPr lang="zh-CN" altLang="zh-CN" sz="2800" b="1" dirty="0"/>
              <a:t>函数的应用。</a:t>
            </a:r>
            <a:br>
              <a:rPr lang="zh-CN" altLang="zh-CN" sz="2800" b="1" dirty="0"/>
            </a:br>
            <a:r>
              <a:rPr lang="zh-CN" altLang="zh-CN" sz="2800" dirty="0"/>
              <a:t>返回截取的字符串</a:t>
            </a:r>
            <a:r>
              <a:rPr lang="en-US" altLang="zh-CN" sz="2800" dirty="0"/>
              <a:t>'hello </a:t>
            </a:r>
            <a:r>
              <a:rPr lang="en-US" altLang="zh-CN" sz="2800" dirty="0" err="1"/>
              <a:t>cddx</a:t>
            </a:r>
            <a:r>
              <a:rPr lang="en-US" altLang="zh-CN" sz="2800" dirty="0"/>
              <a:t>'</a:t>
            </a:r>
            <a:r>
              <a:rPr lang="zh-CN" altLang="zh-CN" sz="2800" dirty="0"/>
              <a:t>在源字符串中的位置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3812" y="4220143"/>
            <a:ext cx="9913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如果要查找的字符串在源字符串中没有找到时，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INSTR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函数将返回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39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671736"/>
          </a:xfrm>
        </p:spPr>
        <p:txBody>
          <a:bodyPr>
            <a:normAutofit/>
          </a:bodyPr>
          <a:lstStyle/>
          <a:p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11.1.1  </a:t>
            </a:r>
            <a:r>
              <a:rPr lang="zh-CN" altLang="zh-CN" sz="3100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字符处理</a:t>
            </a:r>
            <a:r>
              <a:rPr lang="zh-CN" altLang="zh-CN" sz="31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函数</a:t>
            </a:r>
            <a:endParaRPr lang="zh-CN" altLang="en-US" sz="27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160" y="1124744"/>
            <a:ext cx="9913167" cy="3240360"/>
          </a:xfrm>
        </p:spPr>
        <p:txBody>
          <a:bodyPr>
            <a:noAutofit/>
          </a:bodyPr>
          <a:lstStyle/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dirty="0"/>
              <a:t>LTRIM()</a:t>
            </a:r>
            <a:r>
              <a:rPr lang="zh-CN" altLang="zh-CN" dirty="0"/>
              <a:t>、</a:t>
            </a:r>
            <a:r>
              <a:rPr lang="en-US" altLang="zh-CN" dirty="0"/>
              <a:t>RTRIM()</a:t>
            </a:r>
            <a:r>
              <a:rPr lang="zh-CN" altLang="zh-CN" dirty="0"/>
              <a:t>和</a:t>
            </a:r>
            <a:r>
              <a:rPr lang="en-US" altLang="zh-CN" dirty="0"/>
              <a:t>TRIM()</a:t>
            </a:r>
            <a:r>
              <a:rPr lang="zh-CN" altLang="zh-CN" dirty="0"/>
              <a:t>函数</a:t>
            </a:r>
          </a:p>
          <a:p>
            <a:pPr marL="0" indent="0" hangingPunct="0">
              <a:buNone/>
            </a:pPr>
            <a:r>
              <a:rPr lang="en-US" altLang="zh-CN" dirty="0"/>
              <a:t>LTRIM()</a:t>
            </a:r>
            <a:r>
              <a:rPr lang="zh-CN" altLang="zh-CN" dirty="0"/>
              <a:t>函数和</a:t>
            </a:r>
            <a:r>
              <a:rPr lang="en-US" altLang="zh-CN" dirty="0"/>
              <a:t>RTRIM()</a:t>
            </a:r>
            <a:r>
              <a:rPr lang="zh-CN" altLang="zh-CN" dirty="0"/>
              <a:t>函数的语法相似，基本语法如下。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LTRIM(string1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string2)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RTRIM(string1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string2)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dirty="0"/>
              <a:t>LTRIM()</a:t>
            </a:r>
            <a:r>
              <a:rPr lang="zh-CN" altLang="zh-CN" dirty="0"/>
              <a:t>返回从</a:t>
            </a:r>
            <a:r>
              <a:rPr lang="en-US" altLang="zh-CN" dirty="0"/>
              <a:t>string1</a:t>
            </a:r>
            <a:r>
              <a:rPr lang="zh-CN" altLang="zh-CN" dirty="0"/>
              <a:t>左边删除</a:t>
            </a:r>
            <a:r>
              <a:rPr lang="en-US" altLang="zh-CN" dirty="0"/>
              <a:t>string2</a:t>
            </a:r>
            <a:r>
              <a:rPr lang="zh-CN" altLang="zh-CN" dirty="0"/>
              <a:t>后的字符串，</a:t>
            </a:r>
            <a:r>
              <a:rPr lang="en-US" altLang="zh-CN" dirty="0"/>
              <a:t>RTRIM()</a:t>
            </a:r>
            <a:r>
              <a:rPr lang="zh-CN" altLang="zh-CN" dirty="0"/>
              <a:t>返回从</a:t>
            </a:r>
            <a:r>
              <a:rPr lang="en-US" altLang="zh-CN" dirty="0"/>
              <a:t>string1</a:t>
            </a:r>
            <a:r>
              <a:rPr lang="zh-CN" altLang="zh-CN" dirty="0"/>
              <a:t>右边删除</a:t>
            </a:r>
            <a:r>
              <a:rPr lang="en-US" altLang="zh-CN" dirty="0"/>
              <a:t>string2</a:t>
            </a:r>
            <a:r>
              <a:rPr lang="zh-CN" altLang="zh-CN" dirty="0"/>
              <a:t>后的字符串，当遇到非</a:t>
            </a:r>
            <a:r>
              <a:rPr lang="en-US" altLang="zh-CN" dirty="0"/>
              <a:t>string2</a:t>
            </a:r>
            <a:r>
              <a:rPr lang="zh-CN" altLang="zh-CN" dirty="0"/>
              <a:t>的第一个字符时，结果将被返回。</a:t>
            </a:r>
            <a:r>
              <a:rPr lang="en-US" altLang="zh-CN" dirty="0"/>
              <a:t>string2</a:t>
            </a:r>
            <a:r>
              <a:rPr lang="zh-CN" altLang="zh-CN" dirty="0"/>
              <a:t>默认设置为单个的空格串。</a:t>
            </a:r>
          </a:p>
        </p:txBody>
      </p:sp>
    </p:spTree>
    <p:extLst>
      <p:ext uri="{BB962C8B-B14F-4D97-AF65-F5344CB8AC3E}">
        <p14:creationId xmlns:p14="http://schemas.microsoft.com/office/powerpoint/2010/main" val="147601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676400"/>
            <a:ext cx="9913167" cy="2760712"/>
          </a:xfrm>
          <a:noFill/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'1'||LTRIM(' </a:t>
            </a:r>
            <a:r>
              <a:rPr lang="en-US" altLang="zh-CN" dirty="0" err="1">
                <a:highlight>
                  <a:srgbClr val="C0C0C0"/>
                </a:highlight>
              </a:rPr>
              <a:t>cddx</a:t>
            </a:r>
            <a:r>
              <a:rPr lang="en-US" altLang="zh-CN" dirty="0">
                <a:highlight>
                  <a:srgbClr val="C0C0C0"/>
                </a:highlight>
              </a:rPr>
              <a:t> ')||'2' l1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'1'||RTRIM(' </a:t>
            </a:r>
            <a:r>
              <a:rPr lang="en-US" altLang="zh-CN" dirty="0" err="1">
                <a:highlight>
                  <a:srgbClr val="C0C0C0"/>
                </a:highlight>
              </a:rPr>
              <a:t>cddx</a:t>
            </a:r>
            <a:r>
              <a:rPr lang="en-US" altLang="zh-CN" dirty="0">
                <a:highlight>
                  <a:srgbClr val="C0C0C0"/>
                </a:highlight>
              </a:rPr>
              <a:t> ')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2  ||'2' r1 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L1                 </a:t>
            </a:r>
            <a:r>
              <a:rPr lang="en-US" altLang="zh-CN" dirty="0" smtClean="0"/>
              <a:t>            R1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--------------------- </a:t>
            </a:r>
            <a:r>
              <a:rPr lang="en-US" altLang="zh-CN" dirty="0" smtClean="0"/>
              <a:t> ---------------------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1cddx 2                </a:t>
            </a:r>
            <a:r>
              <a:rPr lang="en-US" altLang="zh-CN" dirty="0" smtClean="0"/>
              <a:t>    </a:t>
            </a:r>
            <a:r>
              <a:rPr lang="en-US" altLang="zh-CN" dirty="0"/>
              <a:t>1 cddx2</a:t>
            </a:r>
            <a:endParaRPr lang="zh-CN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93812" y="458519"/>
            <a:ext cx="9913167" cy="9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</a:rPr>
              <a:t>【示例</a:t>
            </a:r>
            <a:r>
              <a:rPr lang="en-US" altLang="zh-CN" sz="2400" b="1" dirty="0">
                <a:latin typeface="微软雅黑" panose="020B0503020204020204" pitchFamily="34" charset="-122"/>
              </a:rPr>
              <a:t>11-9</a:t>
            </a:r>
            <a:r>
              <a:rPr lang="zh-CN" altLang="zh-CN" sz="2400" b="1" dirty="0">
                <a:latin typeface="微软雅黑" panose="020B0503020204020204" pitchFamily="34" charset="-122"/>
              </a:rPr>
              <a:t>】</a:t>
            </a:r>
            <a:r>
              <a:rPr lang="en-US" altLang="zh-CN" sz="2400" b="1" dirty="0">
                <a:latin typeface="微软雅黑" panose="020B0503020204020204" pitchFamily="34" charset="-122"/>
              </a:rPr>
              <a:t>LTRIM()</a:t>
            </a:r>
            <a:r>
              <a:rPr lang="zh-CN" altLang="zh-CN" sz="2400" b="1" dirty="0">
                <a:latin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</a:rPr>
              <a:t>RTRIM ()</a:t>
            </a:r>
            <a:r>
              <a:rPr lang="zh-CN" altLang="zh-CN" sz="2400" b="1" dirty="0">
                <a:latin typeface="微软雅黑" panose="020B0503020204020204" pitchFamily="34" charset="-122"/>
              </a:rPr>
              <a:t>函数的应用</a:t>
            </a:r>
            <a:br>
              <a:rPr lang="zh-CN" altLang="zh-CN" sz="2400" b="1" dirty="0">
                <a:latin typeface="微软雅黑" panose="020B0503020204020204" pitchFamily="34" charset="-122"/>
              </a:rPr>
            </a:br>
            <a:r>
              <a:rPr lang="zh-CN" altLang="zh-CN" sz="2200" dirty="0">
                <a:latin typeface="微软雅黑" panose="020B0503020204020204" pitchFamily="34" charset="-122"/>
              </a:rPr>
              <a:t>分别使用</a:t>
            </a:r>
            <a:r>
              <a:rPr lang="en-US" altLang="zh-CN" sz="2200" dirty="0">
                <a:latin typeface="微软雅黑" panose="020B0503020204020204" pitchFamily="34" charset="-122"/>
              </a:rPr>
              <a:t> LTRIM()</a:t>
            </a:r>
            <a:r>
              <a:rPr lang="zh-CN" altLang="zh-CN" sz="2200" dirty="0">
                <a:latin typeface="微软雅黑" panose="020B0503020204020204" pitchFamily="34" charset="-122"/>
              </a:rPr>
              <a:t>函数和</a:t>
            </a:r>
            <a:r>
              <a:rPr lang="en-US" altLang="zh-CN" sz="2200" dirty="0">
                <a:latin typeface="微软雅黑" panose="020B0503020204020204" pitchFamily="34" charset="-122"/>
              </a:rPr>
              <a:t> RTRIM()</a:t>
            </a:r>
            <a:r>
              <a:rPr lang="zh-CN" altLang="zh-CN" sz="2200" dirty="0">
                <a:latin typeface="微软雅黑" panose="020B0503020204020204" pitchFamily="34" charset="-122"/>
              </a:rPr>
              <a:t>函数删除字符串</a:t>
            </a:r>
            <a:r>
              <a:rPr lang="en-US" altLang="zh-CN" sz="2200" dirty="0">
                <a:latin typeface="微软雅黑" panose="020B0503020204020204" pitchFamily="34" charset="-122"/>
              </a:rPr>
              <a:t>“ </a:t>
            </a:r>
            <a:r>
              <a:rPr lang="en-US" altLang="zh-CN" sz="2200" dirty="0" err="1">
                <a:latin typeface="微软雅黑" panose="020B0503020204020204" pitchFamily="34" charset="-122"/>
              </a:rPr>
              <a:t>cddx</a:t>
            </a:r>
            <a:r>
              <a:rPr lang="en-US" altLang="zh-CN" sz="2200" dirty="0">
                <a:latin typeface="微软雅黑" panose="020B0503020204020204" pitchFamily="34" charset="-122"/>
              </a:rPr>
              <a:t> ”</a:t>
            </a:r>
            <a:r>
              <a:rPr lang="zh-CN" altLang="zh-CN" sz="2200" dirty="0">
                <a:latin typeface="微软雅黑" panose="020B0503020204020204" pitchFamily="34" charset="-122"/>
              </a:rPr>
              <a:t>中的左边空格和右边空格，为了明显地观察效果，需要将它们与其他字符连接起来</a:t>
            </a:r>
            <a:r>
              <a:rPr lang="zh-CN" altLang="zh-CN" sz="2200" dirty="0" smtClean="0">
                <a:latin typeface="微软雅黑" panose="020B0503020204020204" pitchFamily="34" charset="-122"/>
              </a:rPr>
              <a:t>。</a:t>
            </a:r>
            <a:endParaRPr kumimoji="0" lang="zh-CN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89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293813" y="476672"/>
            <a:ext cx="9601200" cy="1143000"/>
          </a:xfrm>
        </p:spPr>
        <p:txBody>
          <a:bodyPr/>
          <a:lstStyle/>
          <a:p>
            <a:pPr lvl="0"/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  使用函数</a:t>
            </a:r>
            <a:endParaRPr lang="zh-CN" altLang="zh-CN" dirty="0"/>
          </a:p>
        </p:txBody>
      </p:sp>
      <p:graphicFrame>
        <p:nvGraphicFramePr>
          <p:cNvPr id="9" name="表格占位符 8">
            <a:extLst>
              <a:ext uri="{FF2B5EF4-FFF2-40B4-BE49-F238E27FC236}">
                <a16:creationId xmlns="" xmlns:a16="http://schemas.microsoft.com/office/drawing/2014/main" id="{FBE4E13B-FC60-4B55-B0C4-BD88FFEBFAA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118919184"/>
              </p:ext>
            </p:extLst>
          </p:nvPr>
        </p:nvGraphicFramePr>
        <p:xfrm>
          <a:off x="1293813" y="1916112"/>
          <a:ext cx="10201276" cy="46383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12767">
                  <a:extLst>
                    <a:ext uri="{9D8B030D-6E8A-4147-A177-3AD203B41FA5}">
                      <a16:colId xmlns="" xmlns:a16="http://schemas.microsoft.com/office/drawing/2014/main" val="16877945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140452743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33578474"/>
                    </a:ext>
                  </a:extLst>
                </a:gridCol>
                <a:gridCol w="1080197">
                  <a:extLst>
                    <a:ext uri="{9D8B030D-6E8A-4147-A177-3AD203B41FA5}">
                      <a16:colId xmlns="" xmlns:a16="http://schemas.microsoft.com/office/drawing/2014/main" val="3590362711"/>
                    </a:ext>
                  </a:extLst>
                </a:gridCol>
              </a:tblGrid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知识点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理解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掌握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86555741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常用单行函数的用法</a:t>
                      </a: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b="1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b="1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53975" marB="53975"/>
                </a:tc>
                <a:extLst>
                  <a:ext uri="{0D108BD9-81ED-4DB2-BD59-A6C34878D82A}">
                    <a16:rowId xmlns="" xmlns:a16="http://schemas.microsoft.com/office/drawing/2014/main" val="2855571122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分组查询函数的用法</a:t>
                      </a: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b="1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53975" marB="53975"/>
                </a:tc>
                <a:extLst>
                  <a:ext uri="{0D108BD9-81ED-4DB2-BD59-A6C34878D82A}">
                    <a16:rowId xmlns="" xmlns:a16="http://schemas.microsoft.com/office/drawing/2014/main" val="1827779781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聚合函数的用法</a:t>
                      </a: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53975" marB="53975"/>
                </a:tc>
                <a:extLst>
                  <a:ext uri="{0D108BD9-81ED-4DB2-BD59-A6C34878D82A}">
                    <a16:rowId xmlns="" xmlns:a16="http://schemas.microsoft.com/office/drawing/2014/main" val="683203084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4.SQL</a:t>
                      </a:r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语句的优化</a:t>
                      </a: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b="1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b="1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1" kern="1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53975" marB="53975"/>
                </a:tc>
                <a:extLst>
                  <a:ext uri="{0D108BD9-81ED-4DB2-BD59-A6C34878D82A}">
                    <a16:rowId xmlns="" xmlns:a16="http://schemas.microsoft.com/office/drawing/2014/main" val="2666305100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/>
                </a:tc>
                <a:extLst>
                  <a:ext uri="{0D108BD9-81ED-4DB2-BD59-A6C34878D82A}">
                    <a16:rowId xmlns="" xmlns:a16="http://schemas.microsoft.com/office/drawing/2014/main" val="2072997283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/>
                </a:tc>
                <a:extLst>
                  <a:ext uri="{0D108BD9-81ED-4DB2-BD59-A6C34878D82A}">
                    <a16:rowId xmlns="" xmlns:a16="http://schemas.microsoft.com/office/drawing/2014/main" val="215789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031" y="3501008"/>
            <a:ext cx="9913167" cy="2520280"/>
          </a:xfrm>
          <a:noFill/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TRIM('c' from '</a:t>
            </a:r>
            <a:r>
              <a:rPr lang="en-US" altLang="zh-CN" dirty="0" err="1">
                <a:highlight>
                  <a:srgbClr val="C0C0C0"/>
                </a:highlight>
              </a:rPr>
              <a:t>ccddxc</a:t>
            </a:r>
            <a:r>
              <a:rPr lang="en-US" altLang="zh-CN" dirty="0">
                <a:highlight>
                  <a:srgbClr val="C0C0C0"/>
                </a:highlight>
              </a:rPr>
              <a:t>')</a:t>
            </a:r>
            <a:r>
              <a:rPr lang="en-US" altLang="zh-CN" dirty="0" err="1">
                <a:highlight>
                  <a:srgbClr val="C0C0C0"/>
                </a:highlight>
              </a:rPr>
              <a:t>ltr</a:t>
            </a:r>
            <a:r>
              <a:rPr lang="en-US" altLang="zh-CN" dirty="0">
                <a:highlight>
                  <a:srgbClr val="C0C0C0"/>
                </a:highlight>
              </a:rPr>
              <a:t> 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LTR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 err="1"/>
              <a:t>ddx</a:t>
            </a:r>
            <a:endParaRPr lang="zh-CN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15031" y="2665687"/>
            <a:ext cx="9913167" cy="71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sz="2400" b="1" dirty="0" smtClean="0"/>
              <a:t>【</a:t>
            </a:r>
            <a:r>
              <a:rPr lang="zh-CN" altLang="zh-CN" sz="2400" b="1" dirty="0"/>
              <a:t>示例</a:t>
            </a:r>
            <a:r>
              <a:rPr lang="en-US" altLang="zh-CN" sz="2400" b="1" dirty="0"/>
              <a:t>11-10</a:t>
            </a:r>
            <a:r>
              <a:rPr lang="zh-CN" altLang="zh-CN" sz="2400" b="1" dirty="0"/>
              <a:t>】</a:t>
            </a:r>
            <a:r>
              <a:rPr lang="en-US" altLang="zh-CN" sz="2400" b="1" dirty="0"/>
              <a:t>TRIM()</a:t>
            </a:r>
            <a:r>
              <a:rPr lang="zh-CN" altLang="zh-CN" sz="2400" b="1" dirty="0"/>
              <a:t>函数的使用。</a:t>
            </a:r>
            <a:br>
              <a:rPr lang="zh-CN" altLang="zh-CN" sz="2400" b="1" dirty="0"/>
            </a:br>
            <a:r>
              <a:rPr lang="zh-CN" altLang="zh-CN" sz="2400" dirty="0"/>
              <a:t>本示例使用</a:t>
            </a:r>
            <a:r>
              <a:rPr lang="en-US" altLang="zh-CN" sz="2400" dirty="0"/>
              <a:t>TRIM()</a:t>
            </a:r>
            <a:r>
              <a:rPr lang="zh-CN" altLang="zh-CN" sz="2400" dirty="0"/>
              <a:t>函数对字符串进行删除操作，删除了字母</a:t>
            </a:r>
            <a:r>
              <a:rPr lang="en-US" altLang="zh-CN" sz="2400" dirty="0"/>
              <a:t>c</a:t>
            </a:r>
            <a:r>
              <a:rPr lang="zh-CN" altLang="zh-CN" sz="2400" dirty="0"/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1629916" y="237331"/>
            <a:ext cx="99131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TRIM()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函数同时实现了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LTRIM()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RTRIM()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的功能，完整语法如下：</a:t>
            </a:r>
          </a:p>
          <a:p>
            <a:pPr hangingPunct="0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TRIM([LEADING|TRAILING|BOTH ] [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trimchar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FROM] string)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LEADING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表示只将字符串的头部分字符删除；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TRAILING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表示只将字符串的尾部字符删除；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BOTH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是默认值，既可以删除头部字符，也可以删除尾部字符；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trimchar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是可选参数，表示试图删除什么字符，默认被删除的是空格，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表示任意一个等待被处理的字符串。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42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381000"/>
            <a:ext cx="10657184" cy="1319808"/>
          </a:xfrm>
        </p:spPr>
        <p:txBody>
          <a:bodyPr>
            <a:noAutofit/>
          </a:bodyPr>
          <a:lstStyle/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sz="2400" dirty="0"/>
              <a:t>ASCII()</a:t>
            </a:r>
            <a:r>
              <a:rPr lang="zh-CN" altLang="zh-CN" sz="2400" dirty="0"/>
              <a:t>和</a:t>
            </a:r>
            <a:r>
              <a:rPr lang="en-US" altLang="zh-CN" sz="2400" dirty="0"/>
              <a:t>CHR()</a:t>
            </a:r>
            <a:r>
              <a:rPr lang="zh-CN" altLang="zh-CN" sz="2400" dirty="0" smtClean="0"/>
              <a:t>函数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ASCII</a:t>
            </a:r>
            <a:r>
              <a:rPr lang="en-US" altLang="zh-CN" sz="2400" dirty="0"/>
              <a:t>()</a:t>
            </a:r>
            <a:r>
              <a:rPr lang="zh-CN" altLang="zh-CN" sz="2400" dirty="0"/>
              <a:t>函数将字符转换为</a:t>
            </a:r>
            <a:r>
              <a:rPr lang="en-US" altLang="zh-CN" sz="2400" dirty="0"/>
              <a:t>ASCII</a:t>
            </a:r>
            <a:r>
              <a:rPr lang="zh-CN" altLang="zh-CN" sz="2400" dirty="0"/>
              <a:t>码值，</a:t>
            </a:r>
            <a:r>
              <a:rPr lang="en-US" altLang="zh-CN" sz="2400" dirty="0"/>
              <a:t>CHR()</a:t>
            </a:r>
            <a:r>
              <a:rPr lang="zh-CN" altLang="zh-CN" sz="2400" dirty="0"/>
              <a:t>函数将</a:t>
            </a:r>
            <a:r>
              <a:rPr lang="en-US" altLang="zh-CN" sz="2400" dirty="0"/>
              <a:t>ASCII</a:t>
            </a:r>
            <a:r>
              <a:rPr lang="zh-CN" altLang="zh-CN" sz="2400" dirty="0"/>
              <a:t>码值转换为字符</a:t>
            </a:r>
            <a:r>
              <a:rPr lang="zh-CN" altLang="zh-CN" sz="2400" dirty="0" smtClean="0"/>
              <a:t>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2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zh-CN" sz="2400" b="1" dirty="0"/>
              <a:t>【示例</a:t>
            </a:r>
            <a:r>
              <a:rPr lang="en-US" altLang="zh-CN" sz="2400" b="1" dirty="0"/>
              <a:t>11-11</a:t>
            </a:r>
            <a:r>
              <a:rPr lang="zh-CN" altLang="zh-CN" sz="2400" b="1" dirty="0"/>
              <a:t>】</a:t>
            </a:r>
            <a:r>
              <a:rPr lang="en-US" altLang="zh-CN" sz="2400" b="1" dirty="0"/>
              <a:t>ASCII()</a:t>
            </a:r>
            <a:r>
              <a:rPr lang="zh-CN" altLang="zh-CN" sz="2400" b="1" dirty="0"/>
              <a:t>函数和</a:t>
            </a:r>
            <a:r>
              <a:rPr lang="en-US" altLang="zh-CN" sz="2400" b="1" dirty="0"/>
              <a:t>CHR()</a:t>
            </a:r>
            <a:r>
              <a:rPr lang="zh-CN" altLang="zh-CN" sz="2400" b="1" dirty="0"/>
              <a:t>函数的应用。</a:t>
            </a:r>
            <a:endParaRPr lang="zh-CN" altLang="en-US" sz="22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 txBox="1">
            <a:spLocks/>
          </p:cNvSpPr>
          <p:nvPr/>
        </p:nvSpPr>
        <p:spPr>
          <a:xfrm>
            <a:off x="1149796" y="1988840"/>
            <a:ext cx="9913167" cy="19442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SQL&gt;SELECT ASCII('C')C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ASCII('</a:t>
            </a:r>
            <a:r>
              <a:rPr lang="zh-CN" altLang="zh-CN" dirty="0">
                <a:highlight>
                  <a:srgbClr val="C0C0C0"/>
                </a:highlight>
              </a:rPr>
              <a:t>成</a:t>
            </a:r>
            <a:r>
              <a:rPr lang="en-US" altLang="zh-CN" dirty="0">
                <a:highlight>
                  <a:srgbClr val="C0C0C0"/>
                </a:highlight>
              </a:rPr>
              <a:t>')</a:t>
            </a:r>
            <a:r>
              <a:rPr lang="zh-CN" altLang="zh-CN" dirty="0">
                <a:highlight>
                  <a:srgbClr val="C0C0C0"/>
                </a:highlight>
              </a:rPr>
              <a:t>成，</a:t>
            </a:r>
            <a:r>
              <a:rPr lang="en-US" altLang="zh-CN" dirty="0">
                <a:highlight>
                  <a:srgbClr val="C0C0C0"/>
                </a:highlight>
              </a:rPr>
              <a:t>chr(70)Z  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200" dirty="0"/>
              <a:t>C		</a:t>
            </a:r>
            <a:r>
              <a:rPr lang="zh-CN" altLang="zh-CN" sz="2200" dirty="0" smtClean="0"/>
              <a:t>成</a:t>
            </a:r>
            <a:r>
              <a:rPr lang="en-US" altLang="zh-CN" sz="2200" dirty="0"/>
              <a:t>		</a:t>
            </a:r>
            <a:r>
              <a:rPr lang="en-US" altLang="zh-CN" sz="2200" dirty="0" smtClean="0"/>
              <a:t>Z           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----------	----------	----------     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65		</a:t>
            </a:r>
            <a:r>
              <a:rPr lang="en-US" altLang="zh-CN" sz="2200" dirty="0" smtClean="0"/>
              <a:t>46025</a:t>
            </a:r>
            <a:r>
              <a:rPr lang="en-US" altLang="zh-CN" sz="2200" dirty="0"/>
              <a:t>		F                   </a:t>
            </a:r>
            <a:endParaRPr lang="zh-CN" altLang="zh-CN" sz="2200" dirty="0"/>
          </a:p>
        </p:txBody>
      </p:sp>
      <p:sp>
        <p:nvSpPr>
          <p:cNvPr id="7" name="卷形: 水平 5">
            <a:extLst>
              <a:ext uri="{FF2B5EF4-FFF2-40B4-BE49-F238E27FC236}">
                <a16:creationId xmlns="" xmlns:a16="http://schemas.microsoft.com/office/drawing/2014/main" id="{764FB016-0435-472E-9ECA-059017D7C14A}"/>
              </a:ext>
            </a:extLst>
          </p:cNvPr>
          <p:cNvSpPr/>
          <p:nvPr/>
        </p:nvSpPr>
        <p:spPr>
          <a:xfrm>
            <a:off x="5158308" y="3810606"/>
            <a:ext cx="6480719" cy="302433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注意：</a:t>
            </a:r>
            <a:r>
              <a:rPr lang="en-US" altLang="zh-CN" sz="2400" dirty="0"/>
              <a:t>CHR()</a:t>
            </a:r>
            <a:r>
              <a:rPr lang="zh-CN" altLang="zh-CN" sz="2400" dirty="0"/>
              <a:t>函数与</a:t>
            </a:r>
            <a:r>
              <a:rPr lang="en-US" altLang="zh-CN" sz="2400" dirty="0"/>
              <a:t>ASCII()</a:t>
            </a:r>
            <a:r>
              <a:rPr lang="zh-CN" altLang="zh-CN" sz="2400" dirty="0"/>
              <a:t>函数功能相反。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865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264177"/>
            <a:ext cx="9601200" cy="1643527"/>
          </a:xfrm>
          <a:effectLst>
            <a:glow rad="101600">
              <a:srgbClr val="FFC000">
                <a:alpha val="60000"/>
              </a:srgbClr>
            </a:glow>
          </a:effectLst>
        </p:spPr>
        <p:txBody>
          <a:bodyPr>
            <a:spAutoFit/>
          </a:bodyPr>
          <a:lstStyle/>
          <a:p>
            <a:pPr hangingPunct="0"/>
            <a:r>
              <a:rPr lang="en-US" altLang="zh-CN" sz="2800" b="1" dirty="0"/>
              <a:t>11.1.2  </a:t>
            </a:r>
            <a:r>
              <a:rPr lang="zh-CN" altLang="zh-CN" sz="2800" b="1" dirty="0"/>
              <a:t>数值函数</a:t>
            </a:r>
            <a:br>
              <a:rPr lang="zh-CN" altLang="zh-CN" sz="2800" b="1" dirty="0"/>
            </a:br>
            <a:r>
              <a:rPr lang="zh-CN" altLang="zh-CN" sz="2800" dirty="0"/>
              <a:t>数值函数主要用来处理数值数据，主要的数值函数有：绝对值函数、三角函数、对数函数、随机数函数等。在有错误产生时，数值函数将会返回</a:t>
            </a:r>
            <a:r>
              <a:rPr lang="en-US" altLang="zh-CN" sz="2800" dirty="0"/>
              <a:t>NULL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2132857"/>
            <a:ext cx="9913167" cy="165618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buNone/>
            </a:pPr>
            <a:r>
              <a:rPr lang="en-US" altLang="zh-CN" dirty="0"/>
              <a:t>1)</a:t>
            </a:r>
            <a:r>
              <a:rPr lang="zh-CN" altLang="zh-CN" dirty="0"/>
              <a:t>绝对值函数</a:t>
            </a:r>
            <a:r>
              <a:rPr lang="en-US" altLang="zh-CN" dirty="0"/>
              <a:t>ABS()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ABS()</a:t>
            </a:r>
            <a:r>
              <a:rPr lang="zh-CN" altLang="zh-CN" dirty="0"/>
              <a:t>函数用来返回一个数的绝对值</a:t>
            </a:r>
            <a:br>
              <a:rPr lang="zh-CN" altLang="zh-CN" dirty="0"/>
            </a:br>
            <a:r>
              <a:rPr lang="zh-CN" altLang="zh-CN" b="1" dirty="0"/>
              <a:t>【示例</a:t>
            </a:r>
            <a:r>
              <a:rPr lang="en-US" altLang="zh-CN" b="1" dirty="0"/>
              <a:t>11-12</a:t>
            </a:r>
            <a:r>
              <a:rPr lang="zh-CN" altLang="zh-CN" b="1" dirty="0"/>
              <a:t>】</a:t>
            </a:r>
            <a:r>
              <a:rPr lang="en-US" altLang="zh-CN" b="1" dirty="0"/>
              <a:t>ABS()</a:t>
            </a:r>
            <a:r>
              <a:rPr lang="zh-CN" altLang="zh-CN" b="1" dirty="0"/>
              <a:t>函数的应用。</a:t>
            </a:r>
            <a:br>
              <a:rPr lang="zh-CN" altLang="zh-CN" b="1" dirty="0"/>
            </a:br>
            <a:r>
              <a:rPr lang="zh-CN" altLang="zh-CN" dirty="0"/>
              <a:t>本示例求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-3.3</a:t>
            </a:r>
            <a:r>
              <a:rPr lang="zh-CN" altLang="zh-CN" dirty="0"/>
              <a:t>和</a:t>
            </a:r>
            <a:r>
              <a:rPr lang="en-US" altLang="zh-CN" dirty="0"/>
              <a:t>-33</a:t>
            </a:r>
            <a:r>
              <a:rPr lang="zh-CN" altLang="zh-CN" dirty="0"/>
              <a:t>的绝对值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 txBox="1">
            <a:spLocks/>
          </p:cNvSpPr>
          <p:nvPr/>
        </p:nvSpPr>
        <p:spPr>
          <a:xfrm>
            <a:off x="1293812" y="3789041"/>
            <a:ext cx="9913167" cy="20882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ABS(2)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ABS(-3.3)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ABS(-33)FROM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/>
              <a:t>ABS(2)		ABS(-3.3)	ABS(-33)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----------	----------	----------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2		</a:t>
            </a:r>
            <a:r>
              <a:rPr lang="en-US" altLang="zh-CN" sz="2000" dirty="0" smtClean="0"/>
              <a:t>3.3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           33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154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332656"/>
            <a:ext cx="9601200" cy="2079104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b="1" dirty="0"/>
              <a:t>11.1.2  </a:t>
            </a:r>
            <a:r>
              <a:rPr lang="zh-CN" altLang="zh-CN" b="1" dirty="0"/>
              <a:t>数值函数</a:t>
            </a:r>
            <a:br>
              <a:rPr lang="zh-CN" altLang="zh-CN" b="1" dirty="0"/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400" dirty="0"/>
              <a:t>2)</a:t>
            </a:r>
            <a:r>
              <a:rPr lang="zh-CN" altLang="zh-CN" sz="2400" dirty="0"/>
              <a:t>精度函数</a:t>
            </a:r>
            <a:br>
              <a:rPr lang="zh-CN" altLang="zh-CN" sz="2400" dirty="0"/>
            </a:br>
            <a:r>
              <a:rPr lang="en-US" altLang="zh-CN" sz="2400" dirty="0" smtClean="0"/>
              <a:t>ROUND(x</a:t>
            </a:r>
            <a:r>
              <a:rPr lang="en-US" altLang="zh-CN" sz="2400" dirty="0"/>
              <a:t>)</a:t>
            </a:r>
            <a:r>
              <a:rPr lang="zh-CN" altLang="zh-CN" sz="2400" dirty="0"/>
              <a:t>函数返回最接近于参数</a:t>
            </a:r>
            <a:r>
              <a:rPr lang="en-US" altLang="zh-CN" sz="2400" dirty="0"/>
              <a:t>x</a:t>
            </a:r>
            <a:r>
              <a:rPr lang="zh-CN" altLang="zh-CN" sz="2400" dirty="0"/>
              <a:t>的整数，对</a:t>
            </a:r>
            <a:r>
              <a:rPr lang="en-US" altLang="zh-CN" sz="2400" dirty="0"/>
              <a:t>x</a:t>
            </a:r>
            <a:r>
              <a:rPr lang="zh-CN" altLang="zh-CN" sz="2400" dirty="0"/>
              <a:t>值进行四舍五入。</a:t>
            </a:r>
            <a:br>
              <a:rPr lang="zh-CN" altLang="zh-CN" sz="2400" dirty="0"/>
            </a:br>
            <a:r>
              <a:rPr lang="en-US" altLang="zh-CN" sz="2400" dirty="0" smtClean="0"/>
              <a:t>ROUND(x</a:t>
            </a:r>
            <a:r>
              <a:rPr lang="zh-CN" altLang="zh-CN" sz="2400" dirty="0"/>
              <a:t>，</a:t>
            </a:r>
            <a:r>
              <a:rPr lang="en-US" altLang="zh-CN" sz="2400" dirty="0"/>
              <a:t>y)</a:t>
            </a:r>
            <a:r>
              <a:rPr lang="zh-CN" altLang="zh-CN" sz="2400" dirty="0"/>
              <a:t>返回最接近于参数</a:t>
            </a:r>
            <a:r>
              <a:rPr lang="en-US" altLang="zh-CN" sz="2400" dirty="0"/>
              <a:t>x</a:t>
            </a:r>
            <a:r>
              <a:rPr lang="zh-CN" altLang="zh-CN" sz="2400" dirty="0"/>
              <a:t>的数，其值保留到小数点后面</a:t>
            </a:r>
            <a:r>
              <a:rPr lang="en-US" altLang="zh-CN" sz="2400" dirty="0"/>
              <a:t>y</a:t>
            </a:r>
            <a:r>
              <a:rPr lang="zh-CN" altLang="zh-CN" sz="2400" dirty="0"/>
              <a:t>位，若</a:t>
            </a:r>
            <a:r>
              <a:rPr lang="en-US" altLang="zh-CN" sz="2400" dirty="0"/>
              <a:t>y</a:t>
            </a:r>
            <a:r>
              <a:rPr lang="zh-CN" altLang="zh-CN" sz="2400" dirty="0"/>
              <a:t>为负值，则将保留</a:t>
            </a:r>
            <a:r>
              <a:rPr lang="en-US" altLang="zh-CN" sz="2400" dirty="0"/>
              <a:t>x</a:t>
            </a:r>
            <a:r>
              <a:rPr lang="zh-CN" altLang="zh-CN" sz="2400" dirty="0"/>
              <a:t>值到小数点左边</a:t>
            </a:r>
            <a:r>
              <a:rPr lang="en-US" altLang="zh-CN" sz="2400" dirty="0"/>
              <a:t>y</a:t>
            </a:r>
            <a:r>
              <a:rPr lang="zh-CN" altLang="zh-CN" sz="2400" dirty="0"/>
              <a:t>位。</a:t>
            </a:r>
            <a:br>
              <a:rPr lang="zh-CN" altLang="zh-CN" sz="2400" dirty="0"/>
            </a:br>
            <a:endParaRPr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2276873"/>
            <a:ext cx="10273207" cy="792088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buNone/>
            </a:pPr>
            <a:r>
              <a:rPr lang="zh-CN" altLang="zh-CN" b="1" dirty="0"/>
              <a:t>【</a:t>
            </a:r>
            <a:r>
              <a:rPr lang="zh-CN" altLang="zh-CN" sz="2000" b="1" dirty="0"/>
              <a:t>示例</a:t>
            </a:r>
            <a:r>
              <a:rPr lang="en-US" altLang="zh-CN" sz="2000" b="1" dirty="0"/>
              <a:t>11-13</a:t>
            </a:r>
            <a:r>
              <a:rPr lang="zh-CN" altLang="zh-CN" sz="2000" b="1" dirty="0"/>
              <a:t>】</a:t>
            </a:r>
            <a:r>
              <a:rPr lang="en-US" altLang="zh-CN" sz="2000" b="1" dirty="0"/>
              <a:t>ROUND(x)</a:t>
            </a:r>
            <a:r>
              <a:rPr lang="zh-CN" altLang="zh-CN" sz="2000" b="1" dirty="0"/>
              <a:t>函数和</a:t>
            </a:r>
            <a:r>
              <a:rPr lang="en-US" altLang="zh-CN" sz="2000" b="1" dirty="0"/>
              <a:t>ROUND(x</a:t>
            </a:r>
            <a:r>
              <a:rPr lang="zh-CN" altLang="zh-CN" sz="2000" b="1" dirty="0"/>
              <a:t>，</a:t>
            </a:r>
            <a:r>
              <a:rPr lang="en-US" altLang="zh-CN" sz="2000" b="1" dirty="0"/>
              <a:t>y)</a:t>
            </a:r>
            <a:r>
              <a:rPr lang="zh-CN" altLang="zh-CN" sz="2000" b="1" dirty="0"/>
              <a:t>函数的应用。</a:t>
            </a:r>
            <a:br>
              <a:rPr lang="zh-CN" altLang="zh-CN" sz="2000" b="1" dirty="0"/>
            </a:br>
            <a:r>
              <a:rPr lang="zh-CN" altLang="zh-CN" sz="2000" dirty="0"/>
              <a:t>本示例使用</a:t>
            </a:r>
            <a:r>
              <a:rPr lang="en-US" altLang="zh-CN" sz="2000" dirty="0"/>
              <a:t>ROUND(x)</a:t>
            </a:r>
            <a:r>
              <a:rPr lang="zh-CN" altLang="zh-CN" sz="2000" dirty="0"/>
              <a:t>函数和</a:t>
            </a:r>
            <a:r>
              <a:rPr lang="en-US" altLang="zh-CN" sz="2000" dirty="0"/>
              <a:t>ROUND(x</a:t>
            </a:r>
            <a:r>
              <a:rPr lang="zh-CN" altLang="zh-CN" sz="2000" dirty="0"/>
              <a:t>，</a:t>
            </a:r>
            <a:r>
              <a:rPr lang="en-US" altLang="zh-CN" sz="2000" dirty="0"/>
              <a:t>y)</a:t>
            </a:r>
            <a:r>
              <a:rPr lang="zh-CN" altLang="zh-CN" sz="2000" dirty="0"/>
              <a:t>函数对操作数进行四舍五入操作。</a:t>
            </a:r>
            <a:endParaRPr lang="en-US" altLang="zh-CN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 txBox="1">
            <a:spLocks/>
          </p:cNvSpPr>
          <p:nvPr/>
        </p:nvSpPr>
        <p:spPr>
          <a:xfrm>
            <a:off x="1174968" y="3068961"/>
            <a:ext cx="9913167" cy="22136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ROUND(-1.13)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ROUND(-1.68)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ROUND(1.39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1)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ROUND(232.38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-2)FROM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/>
              <a:t>ROUND(-1.13</a:t>
            </a:r>
            <a:r>
              <a:rPr lang="en-US" altLang="zh-CN" sz="2000" dirty="0" smtClean="0"/>
              <a:t>)     ROUND</a:t>
            </a:r>
            <a:r>
              <a:rPr lang="en-US" altLang="zh-CN" sz="2000" dirty="0"/>
              <a:t>(-1.68</a:t>
            </a:r>
            <a:r>
              <a:rPr lang="en-US" altLang="zh-CN" sz="2000" dirty="0" smtClean="0"/>
              <a:t>)       ROUND(1.39</a:t>
            </a:r>
            <a:r>
              <a:rPr lang="zh-CN" altLang="zh-CN" sz="2000" dirty="0"/>
              <a:t>，</a:t>
            </a:r>
            <a:r>
              <a:rPr lang="en-US" altLang="zh-CN" sz="2000" dirty="0" smtClean="0"/>
              <a:t>1)       ROUND(232.38</a:t>
            </a:r>
            <a:r>
              <a:rPr lang="zh-CN" altLang="zh-CN" sz="2000" dirty="0"/>
              <a:t>，</a:t>
            </a:r>
            <a:r>
              <a:rPr lang="en-US" altLang="zh-CN" sz="2000" dirty="0"/>
              <a:t>-2)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------------ </a:t>
            </a:r>
            <a:r>
              <a:rPr lang="en-US" altLang="zh-CN" sz="2000" dirty="0" smtClean="0"/>
              <a:t>          ------------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          -----------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        ------------------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-1		</a:t>
            </a:r>
            <a:r>
              <a:rPr lang="en-US" altLang="zh-CN" sz="2000" dirty="0" smtClean="0"/>
              <a:t>   -</a:t>
            </a:r>
            <a:r>
              <a:rPr lang="en-US" altLang="zh-CN" sz="2000" dirty="0"/>
              <a:t>2		</a:t>
            </a:r>
            <a:r>
              <a:rPr lang="en-US" altLang="zh-CN" sz="2000" dirty="0" smtClean="0"/>
              <a:t>          1.4</a:t>
            </a:r>
            <a:r>
              <a:rPr lang="en-US" altLang="zh-CN" sz="2000" dirty="0"/>
              <a:t>		</a:t>
            </a:r>
            <a:r>
              <a:rPr lang="en-US" altLang="zh-CN" sz="2000" dirty="0" smtClean="0"/>
              <a:t>         200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1174257" y="5657473"/>
            <a:ext cx="99131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TRUNCATE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返回被舍去至小数点后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位的数字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的值为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，则结果不带有小数点或不带有小数部分。若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设为负数，则截去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归零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小数点左起第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位开始后面所有低位的值。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卷形: 水平 5">
            <a:extLst>
              <a:ext uri="{FF2B5EF4-FFF2-40B4-BE49-F238E27FC236}">
                <a16:creationId xmlns="" xmlns:a16="http://schemas.microsoft.com/office/drawing/2014/main" id="{764FB016-0435-472E-9ECA-059017D7C14A}"/>
              </a:ext>
            </a:extLst>
          </p:cNvPr>
          <p:cNvSpPr/>
          <p:nvPr/>
        </p:nvSpPr>
        <p:spPr>
          <a:xfrm>
            <a:off x="4988118" y="3278921"/>
            <a:ext cx="7200707" cy="3602287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注意：</a:t>
            </a:r>
            <a:r>
              <a:rPr lang="en-US" altLang="zh-CN" sz="2400" dirty="0"/>
              <a:t>ROUND(1.39</a:t>
            </a:r>
            <a:r>
              <a:rPr lang="zh-CN" altLang="zh-CN" sz="2400" dirty="0"/>
              <a:t>，</a:t>
            </a:r>
            <a:r>
              <a:rPr lang="en-US" altLang="zh-CN" sz="2400" dirty="0"/>
              <a:t>1)</a:t>
            </a:r>
            <a:r>
              <a:rPr lang="zh-CN" altLang="zh-CN" sz="2400" dirty="0"/>
              <a:t>保留小数点后面</a:t>
            </a:r>
            <a:r>
              <a:rPr lang="en-US" altLang="zh-CN" sz="2400" dirty="0"/>
              <a:t>1</a:t>
            </a:r>
            <a:r>
              <a:rPr lang="zh-CN" altLang="zh-CN" sz="2400" dirty="0"/>
              <a:t>位，四舍五入的结果为</a:t>
            </a:r>
            <a:r>
              <a:rPr lang="en-US" altLang="zh-CN" sz="2400" dirty="0"/>
              <a:t>1.4</a:t>
            </a:r>
            <a:r>
              <a:rPr lang="zh-CN" altLang="zh-CN" sz="2400" dirty="0"/>
              <a:t>；</a:t>
            </a:r>
            <a:r>
              <a:rPr lang="en-US" altLang="zh-CN" sz="2400" dirty="0"/>
              <a:t> ROUND(232.38</a:t>
            </a:r>
            <a:r>
              <a:rPr lang="zh-CN" altLang="zh-CN" sz="2400" dirty="0"/>
              <a:t>，</a:t>
            </a:r>
            <a:r>
              <a:rPr lang="en-US" altLang="zh-CN" sz="2400" dirty="0"/>
              <a:t>-2)</a:t>
            </a:r>
            <a:r>
              <a:rPr lang="zh-CN" altLang="zh-CN" sz="2400" dirty="0"/>
              <a:t>保留小数点左边</a:t>
            </a:r>
            <a:r>
              <a:rPr lang="en-US" altLang="zh-CN" sz="2400" dirty="0"/>
              <a:t>2</a:t>
            </a:r>
            <a:r>
              <a:rPr lang="zh-CN" altLang="zh-CN" sz="2400" dirty="0"/>
              <a:t>位。</a:t>
            </a:r>
            <a:r>
              <a:rPr lang="en-US" altLang="zh-CN" sz="2400" dirty="0"/>
              <a:t>y</a:t>
            </a:r>
            <a:r>
              <a:rPr lang="zh-CN" altLang="zh-CN" sz="2400" dirty="0"/>
              <a:t>值为负数时，保留的小数点左边的相应位数直接保存为</a:t>
            </a:r>
            <a:r>
              <a:rPr lang="en-US" altLang="zh-CN" sz="2400" dirty="0"/>
              <a:t>0</a:t>
            </a:r>
            <a:r>
              <a:rPr lang="zh-CN" altLang="zh-CN" sz="2400" dirty="0"/>
              <a:t>，不进行四舍五入。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833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b="1" dirty="0"/>
              <a:t>11.1.2  </a:t>
            </a:r>
            <a:r>
              <a:rPr lang="zh-CN" altLang="zh-CN" b="1" dirty="0"/>
              <a:t>数值函数</a:t>
            </a:r>
            <a:br>
              <a:rPr lang="zh-CN" altLang="zh-CN" b="1" dirty="0"/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zh-CN" sz="2400" b="1" dirty="0"/>
              <a:t>【示例</a:t>
            </a:r>
            <a:r>
              <a:rPr lang="en-US" altLang="zh-CN" sz="2400" b="1" dirty="0"/>
              <a:t>11-14</a:t>
            </a:r>
            <a:r>
              <a:rPr lang="zh-CN" altLang="zh-CN" sz="2400" b="1" dirty="0"/>
              <a:t>】使用</a:t>
            </a:r>
            <a:r>
              <a:rPr lang="en-US" altLang="zh-CN" sz="2400" b="1" dirty="0"/>
              <a:t>TRUNC(x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y)</a:t>
            </a:r>
            <a:r>
              <a:rPr lang="zh-CN" altLang="zh-CN" sz="2400" b="1" dirty="0"/>
              <a:t>函数。</a:t>
            </a:r>
            <a:br>
              <a:rPr lang="zh-CN" altLang="zh-CN" sz="2400" b="1" dirty="0"/>
            </a:br>
            <a:r>
              <a:rPr lang="zh-CN" altLang="zh-CN" sz="2400" dirty="0"/>
              <a:t>本示例对操作数进行四舍五入操作，结果保留小数点后面指定</a:t>
            </a:r>
            <a:r>
              <a:rPr lang="en-US" altLang="zh-CN" sz="2400" dirty="0"/>
              <a:t>y</a:t>
            </a:r>
            <a:r>
              <a:rPr lang="zh-CN" altLang="zh-CN" sz="2400" dirty="0"/>
              <a:t>位。</a:t>
            </a:r>
            <a:endParaRPr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700543"/>
            <a:ext cx="10273207" cy="2808577"/>
          </a:xfrm>
          <a:noFill/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SQL&gt;SELECT TRUNC(1.31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1)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TRUNC (1.99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1)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TRUNC (1.99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0)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TRUNC (19.99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-1)FROM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200" dirty="0"/>
              <a:t>TRUNC(1.31</a:t>
            </a:r>
            <a:r>
              <a:rPr lang="zh-CN" altLang="zh-CN" sz="2200" dirty="0"/>
              <a:t>，</a:t>
            </a:r>
            <a:r>
              <a:rPr lang="en-US" altLang="zh-CN" sz="2200" dirty="0" smtClean="0"/>
              <a:t>1)  TRUNC(1.99</a:t>
            </a:r>
            <a:r>
              <a:rPr lang="zh-CN" altLang="zh-CN" sz="2200" dirty="0"/>
              <a:t>，</a:t>
            </a:r>
            <a:r>
              <a:rPr lang="en-US" altLang="zh-CN" sz="2200" dirty="0" smtClean="0"/>
              <a:t>1)    TRUNC(1.99</a:t>
            </a:r>
            <a:r>
              <a:rPr lang="zh-CN" altLang="zh-CN" sz="2200" dirty="0"/>
              <a:t>，</a:t>
            </a:r>
            <a:r>
              <a:rPr lang="en-US" altLang="zh-CN" sz="2200" dirty="0" smtClean="0"/>
              <a:t>0)   TRUNC(19.99</a:t>
            </a:r>
            <a:r>
              <a:rPr lang="zh-CN" altLang="zh-CN" sz="2200" dirty="0"/>
              <a:t>，</a:t>
            </a:r>
            <a:r>
              <a:rPr lang="en-US" altLang="zh-CN" sz="2200" dirty="0"/>
              <a:t>-1)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-------------	</a:t>
            </a:r>
            <a:r>
              <a:rPr lang="en-US" altLang="zh-CN" sz="2200" dirty="0" smtClean="0"/>
              <a:t>      -------------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           -------------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        ---------------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1.3		 </a:t>
            </a:r>
            <a:r>
              <a:rPr lang="en-US" altLang="zh-CN" sz="2200" dirty="0" smtClean="0"/>
              <a:t>    1.9</a:t>
            </a:r>
            <a:r>
              <a:rPr lang="en-US" altLang="zh-CN" sz="2200" dirty="0"/>
              <a:t>	</a:t>
            </a:r>
            <a:r>
              <a:rPr lang="en-US" altLang="zh-CN" sz="2200" dirty="0" smtClean="0"/>
              <a:t>                             1</a:t>
            </a:r>
            <a:r>
              <a:rPr lang="en-US" altLang="zh-CN" sz="2200" dirty="0"/>
              <a:t>		</a:t>
            </a:r>
            <a:r>
              <a:rPr lang="en-US" altLang="zh-CN" sz="2200" dirty="0" smtClean="0"/>
              <a:t>           10</a:t>
            </a:r>
            <a:endParaRPr lang="zh-CN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1293813" y="4653136"/>
            <a:ext cx="102732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TRUNC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1.31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TRUNC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1.99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都保留小数点后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位数字，返回值分别为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1.9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TRUNC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1.99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返回整数部分值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TRUNC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19.99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截去小数点左边第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位后面的值，并将整数部分的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位数字置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，结果为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卷形: 水平 5">
            <a:extLst>
              <a:ext uri="{FF2B5EF4-FFF2-40B4-BE49-F238E27FC236}">
                <a16:creationId xmlns="" xmlns:a16="http://schemas.microsoft.com/office/drawing/2014/main" id="{764FB016-0435-472E-9ECA-059017D7C14A}"/>
              </a:ext>
            </a:extLst>
          </p:cNvPr>
          <p:cNvSpPr/>
          <p:nvPr/>
        </p:nvSpPr>
        <p:spPr>
          <a:xfrm>
            <a:off x="4510236" y="2636912"/>
            <a:ext cx="7200707" cy="2808313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注意：</a:t>
            </a:r>
            <a:r>
              <a:rPr lang="en-US" altLang="zh-CN" sz="2400" dirty="0"/>
              <a:t>ROUND(x</a:t>
            </a:r>
            <a:r>
              <a:rPr lang="zh-CN" altLang="zh-CN" sz="2400" dirty="0"/>
              <a:t>，</a:t>
            </a:r>
            <a:r>
              <a:rPr lang="en-US" altLang="zh-CN" sz="2400" dirty="0"/>
              <a:t>y)</a:t>
            </a:r>
            <a:r>
              <a:rPr lang="zh-CN" altLang="zh-CN" sz="2400" dirty="0"/>
              <a:t>函数在截取值的时候会四舍五入，而</a:t>
            </a:r>
            <a:r>
              <a:rPr lang="en-US" altLang="zh-CN" sz="2400" dirty="0"/>
              <a:t>TRUNC(x</a:t>
            </a:r>
            <a:r>
              <a:rPr lang="zh-CN" altLang="zh-CN" sz="2400" dirty="0"/>
              <a:t>，</a:t>
            </a:r>
            <a:r>
              <a:rPr lang="en-US" altLang="zh-CN" sz="2400" dirty="0"/>
              <a:t>y)</a:t>
            </a:r>
            <a:r>
              <a:rPr lang="zh-CN" altLang="zh-CN" sz="2400" dirty="0"/>
              <a:t>直接截取值，并不进行四舍五入。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207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64750"/>
            <a:ext cx="9601200" cy="1762893"/>
          </a:xfrm>
        </p:spPr>
        <p:txBody>
          <a:bodyPr>
            <a:noAutofit/>
          </a:bodyPr>
          <a:lstStyle/>
          <a:p>
            <a:pPr hangingPunct="0"/>
            <a:r>
              <a:rPr lang="en-US" altLang="zh-CN" sz="3200" b="1" dirty="0"/>
              <a:t>11.1.2  </a:t>
            </a:r>
            <a:r>
              <a:rPr lang="zh-CN" altLang="zh-CN" sz="3200" b="1" dirty="0"/>
              <a:t>数值</a:t>
            </a:r>
            <a:r>
              <a:rPr lang="zh-CN" altLang="zh-CN" sz="3200" b="1" dirty="0" smtClean="0"/>
              <a:t>函数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en-US" altLang="zh-CN" sz="2200" dirty="0" smtClean="0"/>
              <a:t>3</a:t>
            </a:r>
            <a:r>
              <a:rPr lang="en-US" altLang="zh-CN" sz="2200" dirty="0"/>
              <a:t>)</a:t>
            </a:r>
            <a:r>
              <a:rPr lang="zh-CN" altLang="zh-CN" sz="2200" dirty="0"/>
              <a:t>求余函数</a:t>
            </a:r>
            <a:br>
              <a:rPr lang="zh-CN" altLang="zh-CN" sz="2200" dirty="0"/>
            </a:br>
            <a:r>
              <a:rPr lang="en-US" altLang="zh-CN" sz="2200" dirty="0"/>
              <a:t>MOD(x</a:t>
            </a:r>
            <a:r>
              <a:rPr lang="zh-CN" altLang="zh-CN" sz="2200" dirty="0"/>
              <a:t>，</a:t>
            </a:r>
            <a:r>
              <a:rPr lang="en-US" altLang="zh-CN" sz="2200" dirty="0"/>
              <a:t>y)</a:t>
            </a:r>
            <a:r>
              <a:rPr lang="zh-CN" altLang="zh-CN" sz="2200" dirty="0"/>
              <a:t>返回</a:t>
            </a:r>
            <a:r>
              <a:rPr lang="en-US" altLang="zh-CN" sz="2200" dirty="0"/>
              <a:t>x</a:t>
            </a:r>
            <a:r>
              <a:rPr lang="zh-CN" altLang="zh-CN" sz="2200" dirty="0"/>
              <a:t>被</a:t>
            </a:r>
            <a:r>
              <a:rPr lang="en-US" altLang="zh-CN" sz="2200" dirty="0"/>
              <a:t>y</a:t>
            </a:r>
            <a:r>
              <a:rPr lang="zh-CN" altLang="zh-CN" sz="2200" dirty="0"/>
              <a:t>除后的余数，</a:t>
            </a:r>
            <a:r>
              <a:rPr lang="en-US" altLang="zh-CN" sz="2200" dirty="0"/>
              <a:t>MOD()</a:t>
            </a:r>
            <a:r>
              <a:rPr lang="zh-CN" altLang="zh-CN" sz="2200" dirty="0"/>
              <a:t>对于带有小数部分的数值也起作用，它返回除法运算后的精确余数。</a:t>
            </a:r>
            <a:br>
              <a:rPr lang="zh-CN" altLang="zh-CN" sz="2200" dirty="0"/>
            </a:br>
            <a:r>
              <a:rPr lang="zh-CN" altLang="zh-CN" sz="2200" b="1" dirty="0"/>
              <a:t>【示例</a:t>
            </a:r>
            <a:r>
              <a:rPr lang="en-US" altLang="zh-CN" sz="2200" b="1" dirty="0"/>
              <a:t>11-15</a:t>
            </a:r>
            <a:r>
              <a:rPr lang="zh-CN" altLang="zh-CN" sz="2200" b="1" dirty="0"/>
              <a:t>】求余函数的应用。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2348880"/>
            <a:ext cx="10273207" cy="2088232"/>
          </a:xfrm>
          <a:noFill/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MOD(31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8)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MOD(234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10)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MOD(45.5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6)FROM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200" dirty="0"/>
              <a:t>MOD(31</a:t>
            </a:r>
            <a:r>
              <a:rPr lang="zh-CN" altLang="zh-CN" sz="2200" dirty="0"/>
              <a:t>，</a:t>
            </a:r>
            <a:r>
              <a:rPr lang="en-US" altLang="zh-CN" sz="2200" dirty="0"/>
              <a:t>8)		MOD(234</a:t>
            </a:r>
            <a:r>
              <a:rPr lang="zh-CN" altLang="zh-CN" sz="2200" dirty="0"/>
              <a:t>，</a:t>
            </a:r>
            <a:r>
              <a:rPr lang="en-US" altLang="zh-CN" sz="2200" dirty="0"/>
              <a:t>10)		MOD(45.5</a:t>
            </a:r>
            <a:r>
              <a:rPr lang="zh-CN" altLang="zh-CN" sz="2200" dirty="0"/>
              <a:t>，</a:t>
            </a:r>
            <a:r>
              <a:rPr lang="en-US" altLang="zh-CN" sz="2200" dirty="0"/>
              <a:t>6)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----------		-----------		-----------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7				4				3.5</a:t>
            </a:r>
            <a:endParaRPr lang="zh-CN" altLang="zh-CN" sz="2200" dirty="0"/>
          </a:p>
          <a:p>
            <a:pPr marL="0" indent="0" hangingPunct="0">
              <a:lnSpc>
                <a:spcPts val="900"/>
              </a:lnSpc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09867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88640"/>
            <a:ext cx="9601200" cy="2223120"/>
          </a:xfrm>
        </p:spPr>
        <p:txBody>
          <a:bodyPr>
            <a:noAutofit/>
          </a:bodyPr>
          <a:lstStyle/>
          <a:p>
            <a:pPr hangingPunct="0"/>
            <a:r>
              <a:rPr lang="en-US" altLang="zh-CN" sz="3200" b="1" dirty="0"/>
              <a:t>11.1.2  </a:t>
            </a:r>
            <a:r>
              <a:rPr lang="zh-CN" altLang="zh-CN" sz="3200" b="1" dirty="0"/>
              <a:t>数值</a:t>
            </a:r>
            <a:r>
              <a:rPr lang="zh-CN" altLang="zh-CN" sz="3200" b="1" dirty="0" smtClean="0"/>
              <a:t>函数</a:t>
            </a:r>
            <a:r>
              <a:rPr lang="en-US" altLang="zh-CN" sz="32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sz="32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4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400" dirty="0"/>
              <a:t>4)</a:t>
            </a:r>
            <a:r>
              <a:rPr lang="zh-CN" altLang="zh-CN" sz="2400" dirty="0"/>
              <a:t>三角函数</a:t>
            </a:r>
            <a:br>
              <a:rPr lang="zh-CN" altLang="zh-CN" sz="2400" dirty="0"/>
            </a:br>
            <a:r>
              <a:rPr lang="en-US" altLang="zh-CN" sz="2400" dirty="0"/>
              <a:t>Oracle</a:t>
            </a:r>
            <a:r>
              <a:rPr lang="zh-CN" altLang="zh-CN" sz="2400" dirty="0"/>
              <a:t>提供了一些与求正弦值、求余弦值有关的三角函数</a:t>
            </a:r>
            <a:br>
              <a:rPr lang="zh-CN" altLang="zh-CN" sz="2400" dirty="0"/>
            </a:br>
            <a:r>
              <a:rPr lang="en-US" altLang="zh-CN" sz="2400" dirty="0" smtClean="0"/>
              <a:t>SIN(x</a:t>
            </a:r>
            <a:r>
              <a:rPr lang="en-US" altLang="zh-CN" sz="2400" dirty="0"/>
              <a:t>)</a:t>
            </a:r>
            <a:r>
              <a:rPr lang="zh-CN" altLang="zh-CN" sz="2400" dirty="0"/>
              <a:t>是正弦函数，其中</a:t>
            </a:r>
            <a:r>
              <a:rPr lang="en-US" altLang="zh-CN" sz="2400" dirty="0"/>
              <a:t>x</a:t>
            </a:r>
            <a:r>
              <a:rPr lang="zh-CN" altLang="zh-CN" sz="2400" dirty="0"/>
              <a:t>为弧度值。</a:t>
            </a:r>
            <a:br>
              <a:rPr lang="zh-CN" altLang="zh-CN" sz="2400" dirty="0"/>
            </a:br>
            <a:r>
              <a:rPr lang="en-US" altLang="zh-CN" sz="2400" dirty="0" smtClean="0"/>
              <a:t>ASIN(x</a:t>
            </a:r>
            <a:r>
              <a:rPr lang="en-US" altLang="zh-CN" sz="2400" dirty="0"/>
              <a:t>)</a:t>
            </a:r>
            <a:r>
              <a:rPr lang="zh-CN" altLang="zh-CN" sz="2400" dirty="0"/>
              <a:t>是反正弦函数，若</a:t>
            </a:r>
            <a:r>
              <a:rPr lang="en-US" altLang="zh-CN" sz="2400" dirty="0"/>
              <a:t>x</a:t>
            </a:r>
            <a:r>
              <a:rPr lang="zh-CN" altLang="zh-CN" sz="2400" dirty="0"/>
              <a:t>不在</a:t>
            </a:r>
            <a:r>
              <a:rPr lang="en-US" altLang="zh-CN" sz="2400" dirty="0"/>
              <a:t>-1</a:t>
            </a:r>
            <a:r>
              <a:rPr lang="zh-CN" altLang="zh-CN" sz="2400" dirty="0"/>
              <a:t>到</a:t>
            </a:r>
            <a:r>
              <a:rPr lang="en-US" altLang="zh-CN" sz="2400" dirty="0"/>
              <a:t>1</a:t>
            </a:r>
            <a:r>
              <a:rPr lang="zh-CN" altLang="zh-CN" sz="2400" dirty="0"/>
              <a:t>的范围内，则返回</a:t>
            </a:r>
            <a:r>
              <a:rPr lang="en-US" altLang="zh-CN" sz="2400" dirty="0"/>
              <a:t>NULL</a:t>
            </a:r>
            <a:r>
              <a:rPr lang="zh-CN" altLang="zh-CN" sz="2400" dirty="0" smtClean="0"/>
              <a:t>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zh-CN" sz="2400" dirty="0"/>
              <a:t>【示例</a:t>
            </a:r>
            <a:r>
              <a:rPr lang="en-US" altLang="zh-CN" sz="2400" dirty="0"/>
              <a:t>11-16</a:t>
            </a:r>
            <a:r>
              <a:rPr lang="zh-CN" altLang="zh-CN" sz="2400" dirty="0"/>
              <a:t>】</a:t>
            </a:r>
            <a:r>
              <a:rPr lang="en-US" altLang="zh-CN" sz="2400" dirty="0"/>
              <a:t>SIN(x)</a:t>
            </a:r>
            <a:r>
              <a:rPr lang="zh-CN" altLang="zh-CN" sz="2400" dirty="0"/>
              <a:t>和</a:t>
            </a:r>
            <a:r>
              <a:rPr lang="en-US" altLang="zh-CN" sz="2400" dirty="0"/>
              <a:t>ASIN(x)</a:t>
            </a:r>
            <a:r>
              <a:rPr lang="zh-CN" altLang="zh-CN" sz="2400" dirty="0"/>
              <a:t>函数使用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2852936"/>
            <a:ext cx="10561239" cy="2160239"/>
          </a:xfrm>
          <a:noFill/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SIN(1)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ASIN(0.841470985)FROM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SIN(1)		</a:t>
            </a:r>
            <a:r>
              <a:rPr lang="en-US" altLang="zh-CN" dirty="0" smtClean="0"/>
              <a:t>     ASIN(0.841470985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	</a:t>
            </a:r>
            <a:r>
              <a:rPr lang="en-US" altLang="zh-CN" dirty="0" smtClean="0"/>
              <a:t>     -----------------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0.841470985 </a:t>
            </a:r>
            <a:r>
              <a:rPr lang="en-US" altLang="zh-CN" dirty="0" smtClean="0"/>
              <a:t>    1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53852" y="5301208"/>
            <a:ext cx="10561239" cy="97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 hangingPunct="0">
              <a:lnSpc>
                <a:spcPts val="1600"/>
              </a:lnSpc>
              <a:spcAft>
                <a:spcPts val="0"/>
              </a:spcAft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由结果可以看到，函数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ASIN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互为反函数。</a:t>
            </a:r>
          </a:p>
          <a:p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相似地，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Oracle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还提供了余弦函数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和反余弦函数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ACOS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以及正切函数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TAN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和反正切函数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ATAN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36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/>
              <a:t>11.1.2  </a:t>
            </a:r>
            <a:r>
              <a:rPr lang="zh-CN" altLang="zh-CN" b="1" dirty="0"/>
              <a:t>数值</a:t>
            </a:r>
            <a:r>
              <a:rPr lang="zh-CN" altLang="zh-CN" b="1" dirty="0" smtClean="0"/>
              <a:t>函数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sz="32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</a:t>
            </a:r>
            <a:r>
              <a:rPr lang="en-US" altLang="zh-CN" sz="3200" dirty="0"/>
              <a:t>5)</a:t>
            </a:r>
            <a:r>
              <a:rPr lang="zh-CN" altLang="zh-CN" sz="3200" dirty="0"/>
              <a:t>其他数值函数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700543"/>
            <a:ext cx="10273207" cy="4320745"/>
          </a:xfrm>
        </p:spPr>
        <p:txBody>
          <a:bodyPr>
            <a:noAutofit/>
          </a:bodyPr>
          <a:lstStyle/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dirty="0" smtClean="0"/>
              <a:t>CEIL(x</a:t>
            </a:r>
            <a:r>
              <a:rPr lang="en-US" altLang="zh-CN" dirty="0"/>
              <a:t>)</a:t>
            </a:r>
            <a:r>
              <a:rPr lang="zh-CN" altLang="zh-CN" dirty="0"/>
              <a:t>返回不小于</a:t>
            </a:r>
            <a:r>
              <a:rPr lang="en-US" altLang="zh-CN" dirty="0"/>
              <a:t>x</a:t>
            </a:r>
            <a:r>
              <a:rPr lang="zh-CN" altLang="zh-CN" dirty="0"/>
              <a:t>的最小整数值。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dirty="0" smtClean="0"/>
              <a:t>EXP(x</a:t>
            </a:r>
            <a:r>
              <a:rPr lang="en-US" altLang="zh-CN" dirty="0"/>
              <a:t>)</a:t>
            </a:r>
            <a:r>
              <a:rPr lang="zh-CN" altLang="zh-CN" dirty="0"/>
              <a:t>返回</a:t>
            </a:r>
            <a:r>
              <a:rPr lang="en-US" altLang="zh-CN" dirty="0"/>
              <a:t>e</a:t>
            </a:r>
            <a:r>
              <a:rPr lang="zh-CN" altLang="zh-CN" dirty="0"/>
              <a:t>的</a:t>
            </a:r>
            <a:r>
              <a:rPr lang="en-US" altLang="zh-CN" dirty="0"/>
              <a:t>x</a:t>
            </a:r>
            <a:r>
              <a:rPr lang="zh-CN" altLang="zh-CN" dirty="0"/>
              <a:t>乘方后的值。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dirty="0" smtClean="0"/>
              <a:t>FLOOR(x</a:t>
            </a:r>
            <a:r>
              <a:rPr lang="en-US" altLang="zh-CN" dirty="0"/>
              <a:t>)</a:t>
            </a:r>
            <a:r>
              <a:rPr lang="zh-CN" altLang="zh-CN" dirty="0"/>
              <a:t>返回不大于</a:t>
            </a:r>
            <a:r>
              <a:rPr lang="en-US" altLang="zh-CN" dirty="0"/>
              <a:t>x</a:t>
            </a:r>
            <a:r>
              <a:rPr lang="zh-CN" altLang="zh-CN" dirty="0"/>
              <a:t>的最大整数值，返回值转化为一个</a:t>
            </a:r>
            <a:r>
              <a:rPr lang="en-US" altLang="zh-CN" dirty="0"/>
              <a:t>BIGINT</a:t>
            </a:r>
            <a:r>
              <a:rPr lang="zh-CN" altLang="zh-CN" dirty="0"/>
              <a:t>。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dirty="0" smtClean="0"/>
              <a:t>LN(x</a:t>
            </a:r>
            <a:r>
              <a:rPr lang="en-US" altLang="zh-CN" dirty="0"/>
              <a:t>)</a:t>
            </a:r>
            <a:r>
              <a:rPr lang="zh-CN" altLang="zh-CN" dirty="0"/>
              <a:t>返回</a:t>
            </a:r>
            <a:r>
              <a:rPr lang="en-US" altLang="zh-CN" dirty="0"/>
              <a:t>x</a:t>
            </a:r>
            <a:r>
              <a:rPr lang="zh-CN" altLang="zh-CN" dirty="0"/>
              <a:t>的自然对数，</a:t>
            </a:r>
            <a:r>
              <a:rPr lang="en-US" altLang="zh-CN" dirty="0"/>
              <a:t>x</a:t>
            </a:r>
            <a:r>
              <a:rPr lang="zh-CN" altLang="zh-CN" dirty="0"/>
              <a:t>相对于基数</a:t>
            </a:r>
            <a:r>
              <a:rPr lang="en-US" altLang="zh-CN" dirty="0"/>
              <a:t>e</a:t>
            </a:r>
            <a:r>
              <a:rPr lang="zh-CN" altLang="zh-CN" dirty="0"/>
              <a:t>的对数，参数</a:t>
            </a:r>
            <a:r>
              <a:rPr lang="en-US" altLang="zh-CN" dirty="0"/>
              <a:t>n</a:t>
            </a:r>
            <a:r>
              <a:rPr lang="zh-CN" altLang="zh-CN" dirty="0"/>
              <a:t>要求大于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dirty="0" smtClean="0"/>
              <a:t>LOG(x</a:t>
            </a:r>
            <a:r>
              <a:rPr lang="zh-CN" altLang="zh-CN" dirty="0"/>
              <a:t>，</a:t>
            </a:r>
            <a:r>
              <a:rPr lang="en-US" altLang="zh-CN" dirty="0"/>
              <a:t>y)</a:t>
            </a:r>
            <a:r>
              <a:rPr lang="zh-CN" altLang="zh-CN" dirty="0"/>
              <a:t>返回以</a:t>
            </a:r>
            <a:r>
              <a:rPr lang="en-US" altLang="zh-CN" dirty="0"/>
              <a:t>x</a:t>
            </a:r>
            <a:r>
              <a:rPr lang="zh-CN" altLang="zh-CN" dirty="0"/>
              <a:t>为底</a:t>
            </a:r>
            <a:r>
              <a:rPr lang="en-US" altLang="zh-CN" dirty="0"/>
              <a:t>y</a:t>
            </a:r>
            <a:r>
              <a:rPr lang="zh-CN" altLang="zh-CN" dirty="0"/>
              <a:t>的对数。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dirty="0" smtClean="0"/>
              <a:t>POWER(x</a:t>
            </a:r>
            <a:r>
              <a:rPr lang="zh-CN" altLang="zh-CN" dirty="0"/>
              <a:t>，</a:t>
            </a:r>
            <a:r>
              <a:rPr lang="en-US" altLang="zh-CN" dirty="0"/>
              <a:t>y)</a:t>
            </a:r>
            <a:r>
              <a:rPr lang="zh-CN" altLang="zh-CN" dirty="0"/>
              <a:t>函数返回</a:t>
            </a:r>
            <a:r>
              <a:rPr lang="en-US" altLang="zh-CN" dirty="0"/>
              <a:t>x</a:t>
            </a:r>
            <a:r>
              <a:rPr lang="zh-CN" altLang="zh-CN" dirty="0"/>
              <a:t>的</a:t>
            </a:r>
            <a:r>
              <a:rPr lang="en-US" altLang="zh-CN" dirty="0"/>
              <a:t>y</a:t>
            </a:r>
            <a:r>
              <a:rPr lang="zh-CN" altLang="zh-CN" dirty="0"/>
              <a:t>次乘方的结果值。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dirty="0" smtClean="0"/>
              <a:t>SQRT(x</a:t>
            </a:r>
            <a:r>
              <a:rPr lang="en-US" altLang="zh-CN" dirty="0"/>
              <a:t>)</a:t>
            </a:r>
            <a:r>
              <a:rPr lang="zh-CN" altLang="zh-CN" dirty="0"/>
              <a:t>返回非负数</a:t>
            </a:r>
            <a:r>
              <a:rPr lang="en-US" altLang="zh-CN" dirty="0"/>
              <a:t>x</a:t>
            </a:r>
            <a:r>
              <a:rPr lang="zh-CN" altLang="zh-CN" dirty="0"/>
              <a:t>的二次方根。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SIGN(x</a:t>
            </a:r>
            <a:r>
              <a:rPr lang="en-US" altLang="zh-CN" dirty="0"/>
              <a:t>)</a:t>
            </a:r>
            <a:r>
              <a:rPr lang="zh-CN" altLang="zh-CN" dirty="0"/>
              <a:t>函数返回参数</a:t>
            </a:r>
            <a:r>
              <a:rPr lang="en-US" altLang="zh-CN" dirty="0"/>
              <a:t>x</a:t>
            </a:r>
            <a:r>
              <a:rPr lang="zh-CN" altLang="zh-CN" dirty="0"/>
              <a:t>的符号。正数返回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0</a:t>
            </a:r>
            <a:r>
              <a:rPr lang="zh-CN" altLang="zh-CN" dirty="0"/>
              <a:t>返回</a:t>
            </a:r>
            <a:r>
              <a:rPr lang="en-US" altLang="zh-CN" dirty="0"/>
              <a:t>0</a:t>
            </a:r>
            <a:r>
              <a:rPr lang="zh-CN" altLang="zh-CN" dirty="0"/>
              <a:t>，负数返回</a:t>
            </a:r>
            <a:r>
              <a:rPr lang="en-US" altLang="zh-CN" dirty="0"/>
              <a:t>-1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8024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409" y="188640"/>
            <a:ext cx="9601200" cy="576064"/>
          </a:xfrm>
        </p:spPr>
        <p:txBody>
          <a:bodyPr>
            <a:normAutofit/>
          </a:bodyPr>
          <a:lstStyle/>
          <a:p>
            <a:r>
              <a:rPr lang="zh-CN" altLang="zh-CN" sz="2400" dirty="0" smtClean="0"/>
              <a:t>【示例</a:t>
            </a:r>
            <a:r>
              <a:rPr lang="en-US" altLang="zh-CN" sz="2400" dirty="0"/>
              <a:t>11-17</a:t>
            </a:r>
            <a:r>
              <a:rPr lang="zh-CN" altLang="zh-CN" sz="2400" dirty="0"/>
              <a:t>】其他常用数值函数的应用。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2" y="788226"/>
            <a:ext cx="10273207" cy="1800200"/>
          </a:xfrm>
          <a:noFill/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SQRT(9)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SQRT(40)FROM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/>
              <a:t>SQRT(9)	</a:t>
            </a:r>
            <a:r>
              <a:rPr lang="en-US" altLang="zh-CN" sz="2000" dirty="0" smtClean="0"/>
              <a:t>            SQRT(40</a:t>
            </a:r>
            <a:r>
              <a:rPr lang="en-US" altLang="zh-CN" sz="2000" dirty="0"/>
              <a:t>)   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----------	----------  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3		</a:t>
            </a:r>
            <a:r>
              <a:rPr lang="en-US" altLang="zh-CN" sz="2000" dirty="0" smtClean="0"/>
              <a:t>6.32455532 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033101" y="2716760"/>
            <a:ext cx="10273207" cy="179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1269876" y="2780928"/>
            <a:ext cx="10055740" cy="187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90000"/>
              </a:lnSpc>
              <a:spcBef>
                <a:spcPts val="1600"/>
              </a:spcBef>
            </a:pPr>
            <a:r>
              <a:rPr lang="en-US" altLang="zh-CN" sz="2400" dirty="0">
                <a:highlight>
                  <a:srgbClr val="C0C0C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SQL&gt; SELECT	CEIL(-3.35)</a:t>
            </a:r>
            <a:r>
              <a:rPr lang="zh-CN" altLang="zh-CN" sz="2400" dirty="0">
                <a:highlight>
                  <a:srgbClr val="C0C0C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highlight>
                  <a:srgbClr val="C0C0C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CEIL (3.35)FROM dual</a:t>
            </a:r>
            <a:r>
              <a:rPr lang="zh-CN" altLang="zh-CN" sz="2400" dirty="0">
                <a:highlight>
                  <a:srgbClr val="C0C0C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hangingPunct="0">
              <a:lnSpc>
                <a:spcPct val="90000"/>
              </a:lnSpc>
              <a:spcBef>
                <a:spcPts val="1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CEIL(-3.35)	CEIL(3.35)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90000"/>
              </a:lnSpc>
              <a:spcBef>
                <a:spcPts val="1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	----------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90000"/>
              </a:lnSpc>
              <a:spcBef>
                <a:spcPts val="1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-3		 4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33101" y="4616866"/>
            <a:ext cx="10273207" cy="2052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085079" y="4725144"/>
            <a:ext cx="9810722" cy="187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90000"/>
              </a:lnSpc>
              <a:spcBef>
                <a:spcPts val="1600"/>
              </a:spcBef>
            </a:pPr>
            <a:r>
              <a:rPr lang="en-US" altLang="zh-CN" sz="2400" dirty="0">
                <a:highlight>
                  <a:srgbClr val="C0C0C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SQL&gt; SELECT FLOOR(-3.35)</a:t>
            </a:r>
            <a:r>
              <a:rPr lang="zh-CN" altLang="zh-CN" sz="2400" dirty="0">
                <a:highlight>
                  <a:srgbClr val="C0C0C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highlight>
                  <a:srgbClr val="C0C0C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FLOOR(3.35)FROM dual</a:t>
            </a:r>
            <a:r>
              <a:rPr lang="zh-CN" altLang="zh-CN" sz="2400" dirty="0">
                <a:highlight>
                  <a:srgbClr val="C0C0C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hangingPunct="0">
              <a:lnSpc>
                <a:spcPct val="90000"/>
              </a:lnSpc>
              <a:spcBef>
                <a:spcPts val="1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FLOOR(-3.35)	FLOOR(3.35)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90000"/>
              </a:lnSpc>
              <a:spcBef>
                <a:spcPts val="1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	-----------   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90000"/>
              </a:lnSpc>
              <a:spcBef>
                <a:spcPts val="16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-4		3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7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090" y="100181"/>
            <a:ext cx="102251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933871" y="2060848"/>
            <a:ext cx="102251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992022" y="4021515"/>
            <a:ext cx="102251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332656"/>
            <a:ext cx="10273207" cy="5688632"/>
          </a:xfrm>
          <a:noFill/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SIGN (3)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SIGN (-10)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SIGN (0)FROM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/>
              <a:t> SIGN(3	</a:t>
            </a:r>
            <a:r>
              <a:rPr lang="en-US" altLang="zh-CN" sz="2000" dirty="0" smtClean="0"/>
              <a:t>SIGN</a:t>
            </a:r>
            <a:r>
              <a:rPr lang="en-US" altLang="zh-CN" sz="2000" dirty="0"/>
              <a:t>(-10)	SIGN(0)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----------	----------	----------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1		</a:t>
            </a:r>
            <a:r>
              <a:rPr lang="en-US" altLang="zh-CN" sz="2000" dirty="0" smtClean="0"/>
              <a:t>-</a:t>
            </a:r>
            <a:r>
              <a:rPr lang="en-US" altLang="zh-CN" sz="2000" dirty="0"/>
              <a:t>1		</a:t>
            </a:r>
            <a:r>
              <a:rPr lang="en-US" altLang="zh-CN" sz="2000" dirty="0" smtClean="0"/>
              <a:t>0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POWER(2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2)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POWER(2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-2)FROM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/>
              <a:t>POWER(2</a:t>
            </a:r>
            <a:r>
              <a:rPr lang="zh-CN" altLang="zh-CN" sz="2000" dirty="0"/>
              <a:t>，</a:t>
            </a:r>
            <a:r>
              <a:rPr lang="en-US" altLang="zh-CN" sz="2000" dirty="0"/>
              <a:t>2)     POWER(2</a:t>
            </a:r>
            <a:r>
              <a:rPr lang="zh-CN" altLang="zh-CN" sz="2000" dirty="0"/>
              <a:t>，</a:t>
            </a:r>
            <a:r>
              <a:rPr lang="en-US" altLang="zh-CN" sz="2000" dirty="0"/>
              <a:t>-2)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----------      </a:t>
            </a:r>
            <a:r>
              <a:rPr lang="en-US" altLang="zh-CN" sz="2000" dirty="0" smtClean="0"/>
              <a:t>      -----------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4               </a:t>
            </a:r>
            <a:r>
              <a:rPr lang="en-US" altLang="zh-CN" sz="2000" dirty="0" smtClean="0"/>
              <a:t>          0.25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EXP(3)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EXP(-3)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EXP(0)FROM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/>
              <a:t>EXP(3)		EXP(-3)			</a:t>
            </a:r>
            <a:r>
              <a:rPr lang="en-US" altLang="zh-CN" sz="2000" dirty="0" smtClean="0"/>
              <a:t>EXP(0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----------	--------------		----------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20.08553692   0.04978706837		</a:t>
            </a:r>
            <a:r>
              <a:rPr lang="en-US" altLang="zh-CN" sz="2000" dirty="0" smtClean="0"/>
              <a:t>1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721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11.1 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单行函数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hangingPunct="0">
              <a:buNone/>
            </a:pPr>
            <a:r>
              <a:rPr lang="zh-CN" altLang="zh-CN" dirty="0"/>
              <a:t>单行函数格式也称标题函数，只对表中的一行数据进行操作，并且对每一行数据只产生一个输出结果。单行函数可用在</a:t>
            </a:r>
            <a:r>
              <a:rPr lang="en-US" altLang="zh-CN" dirty="0"/>
              <a:t>SELECT</a:t>
            </a:r>
            <a:r>
              <a:rPr lang="zh-CN" altLang="zh-CN" dirty="0"/>
              <a:t>、</a:t>
            </a:r>
            <a:r>
              <a:rPr lang="en-US" altLang="zh-CN" dirty="0"/>
              <a:t>WHERE</a:t>
            </a:r>
            <a:r>
              <a:rPr lang="zh-CN" altLang="zh-CN" dirty="0"/>
              <a:t>和</a:t>
            </a:r>
            <a:r>
              <a:rPr lang="en-US" altLang="zh-CN" dirty="0"/>
              <a:t>ORDER BY</a:t>
            </a:r>
            <a:r>
              <a:rPr lang="zh-CN" altLang="zh-CN" dirty="0"/>
              <a:t>的子句中，而且单行函数可以嵌套。单行函数有以下几种：</a:t>
            </a:r>
          </a:p>
          <a:p>
            <a:pPr marL="0" indent="0" hangingPunct="0">
              <a:buNone/>
            </a:pPr>
            <a:r>
              <a:rPr lang="en-US" altLang="zh-CN" dirty="0"/>
              <a:t>(1)</a:t>
            </a:r>
            <a:r>
              <a:rPr lang="zh-CN" altLang="zh-CN" dirty="0"/>
              <a:t>字符函数：接受字符输入并且返回字符或数值。</a:t>
            </a:r>
          </a:p>
          <a:p>
            <a:pPr marL="0" indent="0" hangingPunct="0">
              <a:buNone/>
            </a:pPr>
            <a:r>
              <a:rPr lang="en-US" altLang="zh-CN" dirty="0"/>
              <a:t>(2)</a:t>
            </a:r>
            <a:r>
              <a:rPr lang="zh-CN" altLang="zh-CN" dirty="0"/>
              <a:t>数值函数：接受数值输入并返回数值。</a:t>
            </a:r>
          </a:p>
          <a:p>
            <a:pPr marL="0" indent="0" hangingPunct="0">
              <a:buNone/>
            </a:pPr>
            <a:r>
              <a:rPr lang="en-US" altLang="zh-CN" dirty="0"/>
              <a:t>(3)</a:t>
            </a:r>
            <a:r>
              <a:rPr lang="zh-CN" altLang="zh-CN" dirty="0"/>
              <a:t>日期函数：对日期型数据进行操作。</a:t>
            </a:r>
          </a:p>
          <a:p>
            <a:pPr marL="0" indent="0" hangingPunct="0">
              <a:buNone/>
            </a:pPr>
            <a:r>
              <a:rPr lang="en-US" altLang="zh-CN" dirty="0"/>
              <a:t>(4)</a:t>
            </a:r>
            <a:r>
              <a:rPr lang="zh-CN" altLang="zh-CN" dirty="0"/>
              <a:t>转换函数：从一种数据类型转换为另一种数据类型。</a:t>
            </a:r>
          </a:p>
          <a:p>
            <a:pPr marL="0" indent="0">
              <a:buNone/>
            </a:pPr>
            <a:r>
              <a:rPr lang="en-US" altLang="zh-CN" dirty="0"/>
              <a:t>(5)</a:t>
            </a:r>
            <a:r>
              <a:rPr lang="zh-CN" altLang="zh-CN" dirty="0"/>
              <a:t>通用函数：</a:t>
            </a:r>
            <a:r>
              <a:rPr lang="en-US" altLang="zh-CN" dirty="0"/>
              <a:t>Oracle</a:t>
            </a:r>
            <a:r>
              <a:rPr lang="zh-CN" altLang="zh-CN" dirty="0"/>
              <a:t>自己提供的函数。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50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1923" y="332656"/>
            <a:ext cx="102251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1053852" y="2393044"/>
            <a:ext cx="102251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332656"/>
            <a:ext cx="10273207" cy="4320480"/>
          </a:xfrm>
          <a:noFill/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SQL&gt;SELECT LOG(10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100)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LOG(7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49)FROM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LOG(10</a:t>
            </a:r>
            <a:r>
              <a:rPr lang="zh-CN" altLang="zh-CN" dirty="0"/>
              <a:t>，</a:t>
            </a:r>
            <a:r>
              <a:rPr lang="en-US" altLang="zh-CN" dirty="0"/>
              <a:t>100)	</a:t>
            </a:r>
            <a:r>
              <a:rPr lang="en-US" altLang="zh-CN" dirty="0" smtClean="0"/>
              <a:t>LOG(7</a:t>
            </a:r>
            <a:r>
              <a:rPr lang="zh-CN" altLang="zh-CN" dirty="0"/>
              <a:t>，</a:t>
            </a:r>
            <a:r>
              <a:rPr lang="en-US" altLang="zh-CN" dirty="0"/>
              <a:t>49)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-----------		----------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2			</a:t>
            </a:r>
            <a:r>
              <a:rPr lang="en-US" altLang="zh-CN" dirty="0" smtClean="0"/>
              <a:t>2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LN(2)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LN(100)FROM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LN(2)			LN(100)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		----------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0.6931471806	</a:t>
            </a:r>
            <a:r>
              <a:rPr lang="en-US" altLang="zh-CN" dirty="0" smtClean="0"/>
              <a:t>4.605170186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7214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b="1" dirty="0"/>
              <a:t>11.1.3  </a:t>
            </a:r>
            <a:r>
              <a:rPr lang="zh-CN" altLang="zh-CN" b="1" dirty="0"/>
              <a:t>类型转换</a:t>
            </a:r>
            <a:r>
              <a:rPr lang="zh-CN" altLang="zh-CN" b="1" dirty="0" smtClean="0"/>
              <a:t>函数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zh-CN" altLang="zh-CN" sz="2400" dirty="0"/>
              <a:t>类型转换函数是将一种类型转换为另一种类型的函数，通常这类函数名称后面跟着待转换类型以及输出类型。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28801"/>
            <a:ext cx="10273207" cy="165618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200" dirty="0"/>
              <a:t>1)</a:t>
            </a:r>
            <a:r>
              <a:rPr lang="zh-CN" altLang="zh-CN" sz="2200" dirty="0"/>
              <a:t>字符串转</a:t>
            </a:r>
            <a:r>
              <a:rPr lang="en-US" altLang="zh-CN" sz="2200" dirty="0"/>
              <a:t>ASCII</a:t>
            </a:r>
            <a:r>
              <a:rPr lang="zh-CN" altLang="zh-CN" sz="2200" dirty="0"/>
              <a:t>类型字符串函数</a:t>
            </a:r>
          </a:p>
          <a:p>
            <a:pPr marL="0" indent="0" hangingPunct="0">
              <a:buNone/>
            </a:pPr>
            <a:r>
              <a:rPr lang="en-US" altLang="zh-CN" sz="2200" dirty="0"/>
              <a:t>ASCIISTR(string)</a:t>
            </a:r>
            <a:r>
              <a:rPr lang="zh-CN" altLang="zh-CN" sz="2200" dirty="0"/>
              <a:t>函数可以将任意字符串转换为数据库字符集对应的</a:t>
            </a:r>
            <a:r>
              <a:rPr lang="en-US" altLang="zh-CN" sz="2200" dirty="0"/>
              <a:t>ASCII</a:t>
            </a:r>
            <a:r>
              <a:rPr lang="zh-CN" altLang="zh-CN" sz="2200" dirty="0"/>
              <a:t>字符串。</a:t>
            </a:r>
          </a:p>
          <a:p>
            <a:pPr marL="0" indent="0" hangingPunct="0">
              <a:buNone/>
            </a:pPr>
            <a:r>
              <a:rPr lang="zh-CN" altLang="zh-CN" sz="2200" dirty="0"/>
              <a:t>【示例</a:t>
            </a:r>
            <a:r>
              <a:rPr lang="en-US" altLang="zh-CN" sz="2200" dirty="0"/>
              <a:t>11-18</a:t>
            </a:r>
            <a:r>
              <a:rPr lang="zh-CN" altLang="zh-CN" sz="2200" dirty="0"/>
              <a:t>】使用</a:t>
            </a:r>
            <a:r>
              <a:rPr lang="en-US" altLang="zh-CN" sz="2200" dirty="0"/>
              <a:t>ASCIISTR</a:t>
            </a:r>
            <a:r>
              <a:rPr lang="zh-CN" altLang="zh-CN" sz="2200" dirty="0"/>
              <a:t>函数。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 txBox="1">
            <a:spLocks/>
          </p:cNvSpPr>
          <p:nvPr/>
        </p:nvSpPr>
        <p:spPr>
          <a:xfrm>
            <a:off x="1557908" y="3391741"/>
            <a:ext cx="9433048" cy="21974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ASCIISTR('</a:t>
            </a:r>
            <a:r>
              <a:rPr lang="zh-CN" altLang="zh-CN" dirty="0">
                <a:highlight>
                  <a:srgbClr val="C0C0C0"/>
                </a:highlight>
              </a:rPr>
              <a:t>从零开始学</a:t>
            </a:r>
            <a:r>
              <a:rPr lang="en-US" altLang="zh-CN" dirty="0">
                <a:highlight>
                  <a:srgbClr val="C0C0C0"/>
                </a:highlight>
              </a:rPr>
              <a:t>')FROM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200" dirty="0"/>
              <a:t>ASCIISTR('</a:t>
            </a:r>
            <a:r>
              <a:rPr lang="zh-CN" altLang="zh-CN" sz="2200" dirty="0"/>
              <a:t>从零开始学</a:t>
            </a:r>
            <a:r>
              <a:rPr lang="en-US" altLang="zh-CN" sz="2200" dirty="0"/>
              <a:t>')      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-------------------------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\</a:t>
            </a:r>
            <a:r>
              <a:rPr lang="en-US" altLang="zh-CN" sz="2200" dirty="0" smtClean="0"/>
              <a:t>4ECE\96F6\5F00\59CB\5B66</a:t>
            </a: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6318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260648"/>
            <a:ext cx="9601200" cy="1575048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/>
              <a:t>11.1.3  </a:t>
            </a:r>
            <a:r>
              <a:rPr lang="zh-CN" altLang="zh-CN" b="1" dirty="0"/>
              <a:t>类型转换函数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2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200" dirty="0"/>
              <a:t>2)</a:t>
            </a:r>
            <a:r>
              <a:rPr lang="zh-CN" altLang="zh-CN" sz="2200" dirty="0"/>
              <a:t>二进制转十进制函数</a:t>
            </a:r>
            <a:br>
              <a:rPr lang="zh-CN" altLang="zh-CN" sz="2200" dirty="0"/>
            </a:br>
            <a:r>
              <a:rPr lang="en-US" altLang="zh-CN" sz="2200" dirty="0"/>
              <a:t>BIN_TO_NUM()</a:t>
            </a:r>
            <a:r>
              <a:rPr lang="zh-CN" altLang="zh-CN" sz="2200" dirty="0"/>
              <a:t>函数可以实现将二进制转换成对应的十进制。</a:t>
            </a:r>
            <a:br>
              <a:rPr lang="zh-CN" altLang="zh-CN" sz="2200" dirty="0"/>
            </a:br>
            <a:r>
              <a:rPr lang="zh-CN" altLang="zh-CN" sz="2200" b="1" dirty="0"/>
              <a:t>【示例</a:t>
            </a:r>
            <a:r>
              <a:rPr lang="en-US" altLang="zh-CN" sz="2200" b="1" dirty="0"/>
              <a:t>11-19</a:t>
            </a:r>
            <a:r>
              <a:rPr lang="zh-CN" altLang="zh-CN" sz="2200" b="1" dirty="0"/>
              <a:t>】使用</a:t>
            </a:r>
            <a:r>
              <a:rPr lang="en-US" altLang="zh-CN" sz="2200" b="1" dirty="0"/>
              <a:t>BIN_TO_NUM</a:t>
            </a:r>
            <a:r>
              <a:rPr lang="zh-CN" altLang="zh-CN" sz="2200" b="1" dirty="0"/>
              <a:t>函数。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 txBox="1">
            <a:spLocks/>
          </p:cNvSpPr>
          <p:nvPr/>
        </p:nvSpPr>
        <p:spPr>
          <a:xfrm>
            <a:off x="1251273" y="2060849"/>
            <a:ext cx="9433048" cy="1944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BIN_TO_NUM (1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1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0) 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/>
              <a:t>BIN_TO_NUM(1</a:t>
            </a:r>
            <a:r>
              <a:rPr lang="zh-CN" altLang="zh-CN" sz="2000" dirty="0"/>
              <a:t>，</a:t>
            </a:r>
            <a:r>
              <a:rPr lang="en-US" altLang="zh-CN" sz="2000" dirty="0"/>
              <a:t>1</a:t>
            </a:r>
            <a:r>
              <a:rPr lang="zh-CN" altLang="zh-CN" sz="2000" dirty="0"/>
              <a:t>，</a:t>
            </a:r>
            <a:r>
              <a:rPr lang="en-US" altLang="zh-CN" sz="2000" dirty="0"/>
              <a:t>0)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-----------------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6</a:t>
            </a:r>
            <a:endParaRPr lang="zh-CN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1237679" y="4114871"/>
            <a:ext cx="9446642" cy="97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 hangingPunct="0">
              <a:lnSpc>
                <a:spcPts val="1600"/>
              </a:lnSpc>
              <a:spcAft>
                <a:spcPts val="0"/>
              </a:spcAft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3)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数据类型转换函数</a:t>
            </a:r>
          </a:p>
          <a:p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Oracle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中，用户如果想把数字转化为字符或者字符转化为日期，通常使用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CAST(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as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type_name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函数来完成。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1576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671736"/>
          </a:xfrm>
        </p:spPr>
        <p:txBody>
          <a:bodyPr>
            <a:normAutofit/>
          </a:bodyPr>
          <a:lstStyle/>
          <a:p>
            <a:pPr hangingPunct="0"/>
            <a:r>
              <a:rPr lang="zh-CN" altLang="zh-CN" sz="2800" b="1" dirty="0" smtClean="0"/>
              <a:t>【</a:t>
            </a:r>
            <a:r>
              <a:rPr lang="zh-CN" altLang="zh-CN" sz="2800" b="1" dirty="0"/>
              <a:t>示例</a:t>
            </a:r>
            <a:r>
              <a:rPr lang="en-US" altLang="zh-CN" sz="2800" b="1" dirty="0"/>
              <a:t>11-20</a:t>
            </a:r>
            <a:r>
              <a:rPr lang="zh-CN" altLang="zh-CN" sz="2800" b="1" dirty="0"/>
              <a:t>】使用</a:t>
            </a:r>
            <a:r>
              <a:rPr lang="en-US" altLang="zh-CN" sz="2800" b="1" dirty="0"/>
              <a:t>CAST</a:t>
            </a:r>
            <a:r>
              <a:rPr lang="zh-CN" altLang="zh-CN" sz="2800" b="1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196753"/>
            <a:ext cx="10273207" cy="2304255"/>
          </a:xfrm>
          <a:noFill/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CAST('4321' AS NUMBER)+1 as a 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A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--------------------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4322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 txBox="1">
            <a:spLocks/>
          </p:cNvSpPr>
          <p:nvPr/>
        </p:nvSpPr>
        <p:spPr>
          <a:xfrm>
            <a:off x="1293812" y="3717032"/>
            <a:ext cx="10273207" cy="2220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itchFamily="34" charset="0"/>
              <a:buNone/>
            </a:pPr>
            <a:r>
              <a:rPr lang="en-US" altLang="zh-CN" sz="2200" smtClean="0"/>
              <a:t>4)</a:t>
            </a:r>
            <a:r>
              <a:rPr lang="zh-CN" altLang="zh-CN" sz="2200" smtClean="0"/>
              <a:t>数值转换为字符串函数</a:t>
            </a:r>
          </a:p>
          <a:p>
            <a:pPr marL="0" indent="0" hangingPunct="0">
              <a:buFont typeface="Arial" pitchFamily="34" charset="0"/>
              <a:buNone/>
            </a:pPr>
            <a:r>
              <a:rPr lang="en-US" altLang="zh-CN" sz="2200" smtClean="0"/>
              <a:t>TO_CHAR</a:t>
            </a:r>
            <a:r>
              <a:rPr lang="zh-CN" altLang="zh-CN" sz="2200" smtClean="0"/>
              <a:t>函数将一个数值型参数转换成字符型数据。具体语法格式如下：</a:t>
            </a:r>
          </a:p>
          <a:p>
            <a:pPr marL="0" indent="0" hangingPunct="0">
              <a:buFont typeface="Arial" pitchFamily="34" charset="0"/>
              <a:buNone/>
            </a:pPr>
            <a:r>
              <a:rPr lang="en-US" altLang="zh-CN" sz="2200" smtClean="0"/>
              <a:t>TO_CHAR(n</a:t>
            </a:r>
            <a:r>
              <a:rPr lang="zh-CN" altLang="zh-CN" sz="2200" smtClean="0"/>
              <a:t>，</a:t>
            </a:r>
            <a:r>
              <a:rPr lang="en-US" altLang="zh-CN" sz="2200" smtClean="0"/>
              <a:t>[fmt[nlsparam]])</a:t>
            </a:r>
            <a:endParaRPr lang="zh-CN" altLang="zh-CN" sz="2200" smtClean="0"/>
          </a:p>
          <a:p>
            <a:pPr marL="0" indent="0">
              <a:buFont typeface="Arial" pitchFamily="34" charset="0"/>
              <a:buNone/>
            </a:pPr>
            <a:r>
              <a:rPr lang="zh-CN" altLang="zh-CN" sz="2200" smtClean="0"/>
              <a:t>其中参数</a:t>
            </a:r>
            <a:r>
              <a:rPr lang="en-US" altLang="zh-CN" sz="2200" smtClean="0"/>
              <a:t>n</a:t>
            </a:r>
            <a:r>
              <a:rPr lang="zh-CN" altLang="zh-CN" sz="2200" smtClean="0"/>
              <a:t>代表数值型数据；参数</a:t>
            </a:r>
            <a:r>
              <a:rPr lang="en-US" altLang="zh-CN" sz="2200" smtClean="0"/>
              <a:t>ftm</a:t>
            </a:r>
            <a:r>
              <a:rPr lang="zh-CN" altLang="zh-CN" sz="2200" smtClean="0"/>
              <a:t>代表要转换成字符的格式；</a:t>
            </a:r>
            <a:r>
              <a:rPr lang="en-US" altLang="zh-CN" sz="2200" smtClean="0"/>
              <a:t>nlsparam</a:t>
            </a:r>
            <a:r>
              <a:rPr lang="zh-CN" altLang="zh-CN" sz="2200" smtClean="0"/>
              <a:t>参数代表指定</a:t>
            </a:r>
            <a:r>
              <a:rPr lang="en-US" altLang="zh-CN" sz="2200" smtClean="0"/>
              <a:t>fmt</a:t>
            </a:r>
            <a:r>
              <a:rPr lang="zh-CN" altLang="zh-CN" sz="2200" smtClean="0"/>
              <a:t>的特征，包括小数点字符、组分隔符和本地钱币符号。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95232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809" y="188640"/>
            <a:ext cx="9601200" cy="671736"/>
          </a:xfrm>
        </p:spPr>
        <p:txBody>
          <a:bodyPr>
            <a:normAutofit/>
          </a:bodyPr>
          <a:lstStyle/>
          <a:p>
            <a:pPr hangingPunct="0"/>
            <a:r>
              <a:rPr lang="zh-CN" altLang="zh-CN" sz="2800" b="1" dirty="0"/>
              <a:t>【示例</a:t>
            </a:r>
            <a:r>
              <a:rPr lang="en-US" altLang="zh-CN" sz="2800" b="1" dirty="0"/>
              <a:t>11-21</a:t>
            </a:r>
            <a:r>
              <a:rPr lang="zh-CN" altLang="zh-CN" sz="2800" b="1" dirty="0"/>
              <a:t>】使用</a:t>
            </a:r>
            <a:r>
              <a:rPr lang="en-US" altLang="zh-CN" sz="2800" b="1" dirty="0"/>
              <a:t>TO_CHAR</a:t>
            </a:r>
            <a:r>
              <a:rPr lang="zh-CN" altLang="zh-CN" sz="2800" b="1" dirty="0"/>
              <a:t>函数。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57809" y="3212976"/>
            <a:ext cx="10105155" cy="2145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 txBox="1">
            <a:spLocks/>
          </p:cNvSpPr>
          <p:nvPr/>
        </p:nvSpPr>
        <p:spPr>
          <a:xfrm>
            <a:off x="957809" y="860376"/>
            <a:ext cx="10273207" cy="44984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TO_CHAR(10.13245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'99.999')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TO_CHAR (10.13245)   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1800" dirty="0"/>
              <a:t>TO_CHAR(10.13245</a:t>
            </a:r>
            <a:r>
              <a:rPr lang="zh-CN" altLang="zh-CN" sz="1800" dirty="0"/>
              <a:t>，</a:t>
            </a:r>
            <a:r>
              <a:rPr lang="en-US" altLang="zh-CN" sz="1800" dirty="0"/>
              <a:t>'99.999')	</a:t>
            </a:r>
            <a:r>
              <a:rPr lang="en-US" altLang="zh-CN" sz="1800" dirty="0" smtClean="0"/>
              <a:t>TO_CHAR(10.13245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marL="0" indent="0" hangingPunct="0">
              <a:buNone/>
            </a:pPr>
            <a:r>
              <a:rPr lang="en-US" altLang="zh-CN" sz="1800" dirty="0"/>
              <a:t>--------------------------		-----------------</a:t>
            </a:r>
            <a:endParaRPr lang="zh-CN" altLang="zh-CN" sz="1800" dirty="0"/>
          </a:p>
          <a:p>
            <a:pPr marL="0" indent="0" hangingPunct="0">
              <a:buNone/>
            </a:pPr>
            <a:r>
              <a:rPr lang="en-US" altLang="zh-CN" sz="1800" dirty="0"/>
              <a:t>10.132				</a:t>
            </a:r>
            <a:r>
              <a:rPr lang="en-US" altLang="zh-CN" sz="1800" dirty="0" smtClean="0"/>
              <a:t>10.13245     </a:t>
            </a:r>
            <a:endParaRPr lang="zh-CN" altLang="zh-CN" sz="1800" dirty="0"/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TO_CHAR (SYSDATE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'YYYY-MM-DD')A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TO_CHAR (SYSDATE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'HH24-MI-SS')B 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1800" dirty="0"/>
              <a:t>A			</a:t>
            </a:r>
            <a:r>
              <a:rPr lang="en-US" altLang="zh-CN" sz="1800" dirty="0" smtClean="0"/>
              <a:t>B</a:t>
            </a:r>
            <a:endParaRPr lang="zh-CN" altLang="zh-CN" sz="1800" dirty="0"/>
          </a:p>
          <a:p>
            <a:pPr marL="0" indent="0" hangingPunct="0">
              <a:buNone/>
            </a:pPr>
            <a:r>
              <a:rPr lang="en-US" altLang="zh-CN" sz="1800" dirty="0"/>
              <a:t>--------------------------	------------------------</a:t>
            </a:r>
            <a:endParaRPr lang="zh-CN" altLang="zh-CN" sz="1800" dirty="0"/>
          </a:p>
          <a:p>
            <a:pPr marL="0" indent="0" hangingPunct="0">
              <a:buNone/>
            </a:pPr>
            <a:r>
              <a:rPr lang="en-US" altLang="zh-CN" sz="1800" dirty="0"/>
              <a:t>2017-04-20		</a:t>
            </a:r>
            <a:r>
              <a:rPr lang="en-US" altLang="zh-CN" sz="1800" dirty="0" smtClean="0"/>
              <a:t>23-44-27  </a:t>
            </a:r>
            <a:endParaRPr lang="zh-CN" altLang="zh-CN" sz="1800" dirty="0"/>
          </a:p>
        </p:txBody>
      </p:sp>
      <p:sp>
        <p:nvSpPr>
          <p:cNvPr id="7" name="矩形 6"/>
          <p:cNvSpPr/>
          <p:nvPr/>
        </p:nvSpPr>
        <p:spPr>
          <a:xfrm>
            <a:off x="957809" y="5358790"/>
            <a:ext cx="102732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由结果可知，如果不指定转换的格式，则数值直接转化为字符串，不做任何格式处理。另外，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TO_CHAR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函数还可以将日期类型转换为字符串类型。上面示例中的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YYYY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位年，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表示两位月，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表示两位日，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HH24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小时制的小时，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表示两位分钟，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表示两位秒。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2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541" y="260648"/>
            <a:ext cx="9601200" cy="74374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11.1.3  </a:t>
            </a:r>
            <a:r>
              <a:rPr lang="zh-CN" altLang="zh-CN" b="1" dirty="0"/>
              <a:t>类型转换</a:t>
            </a:r>
            <a:r>
              <a:rPr lang="zh-CN" altLang="zh-CN" b="1" dirty="0" smtClean="0"/>
              <a:t>函数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541" y="1004392"/>
            <a:ext cx="10273207" cy="2640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kern="100" dirty="0">
                <a:cs typeface="Times New Roman" panose="02020603050405020304" pitchFamily="18" charset="0"/>
              </a:rPr>
              <a:t>5)</a:t>
            </a:r>
            <a:r>
              <a:rPr lang="zh-CN" altLang="zh-CN" sz="2000" kern="100" dirty="0">
                <a:cs typeface="Times New Roman" panose="02020603050405020304" pitchFamily="18" charset="0"/>
              </a:rPr>
              <a:t>字符转日期函数</a:t>
            </a:r>
          </a:p>
          <a:p>
            <a:pPr marL="0" indent="0">
              <a:buNone/>
            </a:pPr>
            <a:r>
              <a:rPr lang="en-US" altLang="zh-CN" sz="2000" kern="100" dirty="0">
                <a:cs typeface="Times New Roman" panose="02020603050405020304" pitchFamily="18" charset="0"/>
              </a:rPr>
              <a:t>TO_DATE</a:t>
            </a:r>
            <a:r>
              <a:rPr lang="zh-CN" altLang="zh-CN" sz="2000" kern="100" dirty="0">
                <a:cs typeface="Times New Roman" panose="02020603050405020304" pitchFamily="18" charset="0"/>
              </a:rPr>
              <a:t>函数将一个字符型数据转换成日期型数据。具体语法格式如下：</a:t>
            </a:r>
          </a:p>
          <a:p>
            <a:pPr marL="0" indent="0">
              <a:buNone/>
            </a:pPr>
            <a:r>
              <a:rPr lang="en-US" altLang="zh-CN" sz="2000" kern="100" dirty="0">
                <a:cs typeface="Times New Roman" panose="02020603050405020304" pitchFamily="18" charset="0"/>
              </a:rPr>
              <a:t>TO_DATE(char[</a:t>
            </a:r>
            <a:r>
              <a:rPr lang="zh-CN" altLang="zh-CN" sz="2000" kern="100" dirty="0"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err="1">
                <a:cs typeface="Times New Roman" panose="02020603050405020304" pitchFamily="18" charset="0"/>
              </a:rPr>
              <a:t>fmt</a:t>
            </a:r>
            <a:r>
              <a:rPr lang="en-US" altLang="zh-CN" sz="2000" kern="100" dirty="0">
                <a:cs typeface="Times New Roman" panose="02020603050405020304" pitchFamily="18" charset="0"/>
              </a:rPr>
              <a:t>[</a:t>
            </a:r>
            <a:r>
              <a:rPr lang="zh-CN" altLang="zh-CN" sz="2000" kern="100" dirty="0"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err="1">
                <a:cs typeface="Times New Roman" panose="02020603050405020304" pitchFamily="18" charset="0"/>
              </a:rPr>
              <a:t>nlsparam</a:t>
            </a:r>
            <a:r>
              <a:rPr lang="en-US" altLang="zh-CN" sz="2000" kern="100" dirty="0">
                <a:cs typeface="Times New Roman" panose="02020603050405020304" pitchFamily="18" charset="0"/>
              </a:rPr>
              <a:t>]])</a:t>
            </a:r>
            <a:endParaRPr lang="zh-CN" altLang="zh-CN" sz="2000" kern="1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000" kern="100" dirty="0">
                <a:cs typeface="Times New Roman" panose="02020603050405020304" pitchFamily="18" charset="0"/>
              </a:rPr>
              <a:t>其中参数</a:t>
            </a:r>
            <a:r>
              <a:rPr lang="en-US" altLang="zh-CN" sz="2000" kern="100" dirty="0">
                <a:cs typeface="Times New Roman" panose="02020603050405020304" pitchFamily="18" charset="0"/>
              </a:rPr>
              <a:t>char</a:t>
            </a:r>
            <a:r>
              <a:rPr lang="zh-CN" altLang="zh-CN" sz="2000" kern="100" dirty="0">
                <a:cs typeface="Times New Roman" panose="02020603050405020304" pitchFamily="18" charset="0"/>
              </a:rPr>
              <a:t>代表需要转换的字符串。参数</a:t>
            </a:r>
            <a:r>
              <a:rPr lang="en-US" altLang="zh-CN" sz="2000" kern="100" dirty="0" err="1">
                <a:cs typeface="Times New Roman" panose="02020603050405020304" pitchFamily="18" charset="0"/>
              </a:rPr>
              <a:t>ftm</a:t>
            </a:r>
            <a:r>
              <a:rPr lang="zh-CN" altLang="zh-CN" sz="2000" kern="100" dirty="0">
                <a:cs typeface="Times New Roman" panose="02020603050405020304" pitchFamily="18" charset="0"/>
              </a:rPr>
              <a:t>代表要转换成字符的格式；</a:t>
            </a:r>
            <a:r>
              <a:rPr lang="en-US" altLang="zh-CN" sz="2000" kern="100" dirty="0" err="1">
                <a:cs typeface="Times New Roman" panose="02020603050405020304" pitchFamily="18" charset="0"/>
              </a:rPr>
              <a:t>nlsparam</a:t>
            </a:r>
            <a:r>
              <a:rPr lang="zh-CN" altLang="zh-CN" sz="2000" kern="100" dirty="0">
                <a:cs typeface="Times New Roman" panose="02020603050405020304" pitchFamily="18" charset="0"/>
              </a:rPr>
              <a:t>参数控制格式化时使用的语言类型。</a:t>
            </a:r>
            <a:endParaRPr lang="en-US" altLang="zh-CN" sz="2000" kern="100" dirty="0">
              <a:cs typeface="Times New Roman" panose="02020603050405020304" pitchFamily="18" charset="0"/>
            </a:endParaRPr>
          </a:p>
          <a:p>
            <a:pPr marL="0" indent="0" hangingPunct="0">
              <a:buNone/>
            </a:pPr>
            <a:r>
              <a:rPr lang="zh-CN" altLang="zh-CN" sz="2000" b="1" dirty="0"/>
              <a:t>【示例</a:t>
            </a:r>
            <a:r>
              <a:rPr lang="en-US" altLang="zh-CN" sz="2000" b="1" dirty="0"/>
              <a:t>11-22</a:t>
            </a:r>
            <a:r>
              <a:rPr lang="zh-CN" altLang="zh-CN" sz="2000" b="1" dirty="0"/>
              <a:t>】使用</a:t>
            </a:r>
            <a:r>
              <a:rPr lang="en-US" altLang="zh-CN" sz="2000" b="1" dirty="0"/>
              <a:t>TO_DATE</a:t>
            </a:r>
            <a:r>
              <a:rPr lang="zh-CN" altLang="zh-CN" sz="2000" b="1" dirty="0"/>
              <a:t>函数</a:t>
            </a:r>
            <a:r>
              <a:rPr lang="zh-CN" altLang="zh-CN" b="1" dirty="0" smtClean="0"/>
              <a:t>。</a:t>
            </a:r>
            <a:endParaRPr lang="zh-CN" altLang="zh-CN" b="1" dirty="0"/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 txBox="1">
            <a:spLocks/>
          </p:cNvSpPr>
          <p:nvPr/>
        </p:nvSpPr>
        <p:spPr>
          <a:xfrm>
            <a:off x="1125860" y="3789040"/>
            <a:ext cx="10273207" cy="244827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TO_CHAR(TO_DATE('1998-11-26'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'YYYY-MM-DD')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'month')A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1800" dirty="0"/>
              <a:t>A</a:t>
            </a:r>
            <a:endParaRPr lang="zh-CN" altLang="zh-CN" sz="1800" dirty="0"/>
          </a:p>
          <a:p>
            <a:pPr marL="0" indent="0" hangingPunct="0">
              <a:buNone/>
            </a:pPr>
            <a:r>
              <a:rPr lang="en-US" altLang="zh-CN" sz="1800" dirty="0" smtClean="0"/>
              <a:t>-------------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11</a:t>
            </a:r>
            <a:r>
              <a:rPr lang="zh-CN" altLang="zh-CN" sz="1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55615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303" y="332656"/>
            <a:ext cx="9601200" cy="759296"/>
          </a:xfrm>
        </p:spPr>
        <p:txBody>
          <a:bodyPr>
            <a:normAutofit/>
          </a:bodyPr>
          <a:lstStyle/>
          <a:p>
            <a:r>
              <a:rPr lang="en-US" altLang="zh-CN" b="1" dirty="0"/>
              <a:t>11.1.3  </a:t>
            </a:r>
            <a:r>
              <a:rPr lang="zh-CN" altLang="zh-CN" b="1" dirty="0"/>
              <a:t>类型转换函数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622" y="1091952"/>
            <a:ext cx="10273207" cy="269708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/>
              <a:t>6)</a:t>
            </a:r>
            <a:r>
              <a:rPr lang="zh-CN" altLang="zh-CN" sz="2000" dirty="0"/>
              <a:t>字符串转数字函数</a:t>
            </a:r>
          </a:p>
          <a:p>
            <a:pPr marL="0" indent="0" hangingPunct="0">
              <a:buNone/>
            </a:pPr>
            <a:r>
              <a:rPr lang="en-US" altLang="zh-CN" sz="2000" dirty="0"/>
              <a:t>TO_NUMBER()</a:t>
            </a:r>
            <a:r>
              <a:rPr lang="zh-CN" altLang="zh-CN" sz="2000" dirty="0"/>
              <a:t>函数将一个字符型数据转换成数字数据。具体语法格式如下：</a:t>
            </a:r>
          </a:p>
          <a:p>
            <a:pPr marL="0" indent="0" hangingPunct="0">
              <a:buNone/>
            </a:pPr>
            <a:r>
              <a:rPr lang="en-US" altLang="zh-CN" sz="2000" dirty="0"/>
              <a:t>TO_NUMBER (</a:t>
            </a:r>
            <a:r>
              <a:rPr lang="en-US" altLang="zh-CN" sz="2000" dirty="0" err="1"/>
              <a:t>expr</a:t>
            </a:r>
            <a:r>
              <a:rPr lang="en-US" altLang="zh-CN" sz="2000" dirty="0"/>
              <a:t>[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fmt</a:t>
            </a:r>
            <a:r>
              <a:rPr lang="en-US" altLang="zh-CN" sz="2000" dirty="0"/>
              <a:t>[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nlsparam</a:t>
            </a:r>
            <a:r>
              <a:rPr lang="en-US" altLang="zh-CN" sz="2000" dirty="0"/>
              <a:t>]])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zh-CN" altLang="zh-CN" sz="2000" dirty="0"/>
              <a:t>其中参数</a:t>
            </a:r>
            <a:r>
              <a:rPr lang="en-US" altLang="zh-CN" sz="2000" dirty="0" err="1"/>
              <a:t>expr</a:t>
            </a:r>
            <a:r>
              <a:rPr lang="zh-CN" altLang="zh-CN" sz="2000" dirty="0"/>
              <a:t>代表需要转换的字符串。参数</a:t>
            </a:r>
            <a:r>
              <a:rPr lang="en-US" altLang="zh-CN" sz="2000" dirty="0" err="1"/>
              <a:t>ftm</a:t>
            </a:r>
            <a:r>
              <a:rPr lang="zh-CN" altLang="zh-CN" sz="2000" dirty="0"/>
              <a:t>代表要转换成数字的格式；</a:t>
            </a:r>
            <a:r>
              <a:rPr lang="en-US" altLang="zh-CN" sz="2000" dirty="0" err="1"/>
              <a:t>nlsparam</a:t>
            </a:r>
            <a:r>
              <a:rPr lang="zh-CN" altLang="zh-CN" sz="2000" dirty="0"/>
              <a:t>参数指定</a:t>
            </a:r>
            <a:r>
              <a:rPr lang="en-US" altLang="zh-CN" sz="2000" dirty="0" err="1"/>
              <a:t>fmt</a:t>
            </a:r>
            <a:r>
              <a:rPr lang="zh-CN" altLang="zh-CN" sz="2000" dirty="0"/>
              <a:t>的特征。包括小数点字符、组分隔符和本地钱币符号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 hangingPunct="0">
              <a:buNone/>
            </a:pPr>
            <a:r>
              <a:rPr lang="zh-CN" altLang="zh-CN" sz="2000" b="1" dirty="0"/>
              <a:t>【示例</a:t>
            </a:r>
            <a:r>
              <a:rPr lang="en-US" altLang="zh-CN" sz="2000" b="1" dirty="0"/>
              <a:t>11-23</a:t>
            </a:r>
            <a:r>
              <a:rPr lang="zh-CN" altLang="zh-CN" sz="2000" b="1" dirty="0"/>
              <a:t>】使用</a:t>
            </a:r>
            <a:r>
              <a:rPr lang="en-US" altLang="zh-CN" sz="2000" b="1" dirty="0"/>
              <a:t>TO_NUMBER</a:t>
            </a:r>
            <a:r>
              <a:rPr lang="zh-CN" altLang="zh-CN" sz="2000" b="1" dirty="0"/>
              <a:t>函数。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 txBox="1">
            <a:spLocks/>
          </p:cNvSpPr>
          <p:nvPr/>
        </p:nvSpPr>
        <p:spPr>
          <a:xfrm>
            <a:off x="1125860" y="3789040"/>
            <a:ext cx="10273207" cy="18722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TO_NUMBER('1999.123'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'9999.999')FROM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/>
              <a:t>TO_NUMBER('1999.123'</a:t>
            </a:r>
            <a:r>
              <a:rPr lang="zh-CN" altLang="zh-CN" sz="2000" dirty="0"/>
              <a:t>，</a:t>
            </a:r>
            <a:r>
              <a:rPr lang="en-US" altLang="zh-CN" sz="2000" dirty="0"/>
              <a:t>'9999.999')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--------------------------------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1999.123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9113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74374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11.1.4  </a:t>
            </a:r>
            <a:r>
              <a:rPr lang="zh-CN" altLang="zh-CN" b="1" dirty="0"/>
              <a:t>日期和时间</a:t>
            </a:r>
            <a:r>
              <a:rPr lang="zh-CN" altLang="zh-CN" b="1" dirty="0" smtClean="0"/>
              <a:t>函数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268760"/>
            <a:ext cx="10273207" cy="288032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000" dirty="0"/>
              <a:t>日期和时间函数主要用来处理日期和时间值，一般的日期函数除了使用</a:t>
            </a:r>
            <a:r>
              <a:rPr lang="en-US" altLang="zh-CN" sz="2000" dirty="0"/>
              <a:t>DATE</a:t>
            </a:r>
            <a:r>
              <a:rPr lang="zh-CN" altLang="zh-CN" sz="2000" dirty="0"/>
              <a:t>类型的参数外，也可以使用</a:t>
            </a:r>
            <a:r>
              <a:rPr lang="en-US" altLang="zh-CN" sz="2000" dirty="0"/>
              <a:t>TIMESTAMP</a:t>
            </a:r>
            <a:r>
              <a:rPr lang="zh-CN" altLang="zh-CN" sz="2000" dirty="0"/>
              <a:t>类型的参数，但会忽略这些值的时间部分。</a:t>
            </a:r>
          </a:p>
          <a:p>
            <a:pPr marL="0" indent="0" hangingPunct="0">
              <a:buNone/>
            </a:pPr>
            <a:r>
              <a:rPr lang="en-US" altLang="zh-CN" sz="2000" dirty="0"/>
              <a:t>1)</a:t>
            </a:r>
            <a:r>
              <a:rPr lang="zh-CN" altLang="zh-CN" sz="2000" dirty="0"/>
              <a:t>获取当前日期和时间的函数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SYSDATE</a:t>
            </a:r>
            <a:r>
              <a:rPr lang="zh-CN" altLang="zh-CN" sz="2000" dirty="0"/>
              <a:t>函数获取当前系统日期。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SYSTIMESTAMP</a:t>
            </a:r>
            <a:r>
              <a:rPr lang="zh-CN" altLang="zh-CN" sz="2000" dirty="0"/>
              <a:t>函数获取当前系统时间，该时间包含时区信息，精确到微秒。返回类型为带时区信息的</a:t>
            </a:r>
            <a:r>
              <a:rPr lang="en-US" altLang="zh-CN" sz="2000" dirty="0"/>
              <a:t>TIMESTAMP</a:t>
            </a:r>
            <a:r>
              <a:rPr lang="zh-CN" altLang="zh-CN" sz="2000" dirty="0"/>
              <a:t>类型。</a:t>
            </a:r>
          </a:p>
          <a:p>
            <a:pPr marL="0" indent="0">
              <a:buNone/>
            </a:pPr>
            <a:r>
              <a:rPr lang="zh-CN" altLang="zh-CN" sz="2000" b="1" dirty="0"/>
              <a:t>【示例</a:t>
            </a:r>
            <a:r>
              <a:rPr lang="en-US" altLang="zh-CN" sz="2000" b="1" dirty="0"/>
              <a:t>11-24</a:t>
            </a:r>
            <a:r>
              <a:rPr lang="zh-CN" altLang="zh-CN" sz="2000" b="1" dirty="0"/>
              <a:t>】获取系统当前日期和当前时间。</a:t>
            </a:r>
            <a:endParaRPr lang="zh-CN" altLang="en-US" sz="2000" b="1" dirty="0"/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 txBox="1">
            <a:spLocks/>
          </p:cNvSpPr>
          <p:nvPr/>
        </p:nvSpPr>
        <p:spPr>
          <a:xfrm>
            <a:off x="957809" y="4297926"/>
            <a:ext cx="10273207" cy="24434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TO_CHAR(SYSDATE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'YYYY-MM-DD HH24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MI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SS')v1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SYSTIMESTAMP 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/>
              <a:t>V1				</a:t>
            </a:r>
            <a:r>
              <a:rPr lang="en-US" altLang="zh-CN" sz="2000" dirty="0" smtClean="0"/>
              <a:t>SYSTIMESTAMP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--------------------	</a:t>
            </a:r>
            <a:r>
              <a:rPr lang="en-US" altLang="zh-CN" sz="2000" dirty="0" smtClean="0"/>
              <a:t>           ----------------------------------------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2017-04-20 23</a:t>
            </a:r>
            <a:r>
              <a:rPr lang="zh-CN" altLang="zh-CN" sz="2000" dirty="0"/>
              <a:t>：</a:t>
            </a:r>
            <a:r>
              <a:rPr lang="en-US" altLang="zh-CN" sz="2000" dirty="0"/>
              <a:t>57</a:t>
            </a:r>
            <a:r>
              <a:rPr lang="zh-CN" altLang="zh-CN" sz="2000" dirty="0"/>
              <a:t>：</a:t>
            </a:r>
            <a:r>
              <a:rPr lang="en-US" altLang="zh-CN" sz="2000" dirty="0"/>
              <a:t>44	20-4</a:t>
            </a:r>
            <a:r>
              <a:rPr lang="zh-CN" altLang="zh-CN" sz="2000" dirty="0"/>
              <a:t>月</a:t>
            </a:r>
            <a:r>
              <a:rPr lang="en-US" altLang="zh-CN" sz="2000" dirty="0"/>
              <a:t> -17 11.59.31.571046 </a:t>
            </a:r>
            <a:r>
              <a:rPr lang="zh-CN" altLang="zh-CN" sz="2000" dirty="0"/>
              <a:t>下午</a:t>
            </a:r>
            <a:r>
              <a:rPr lang="en-US" altLang="zh-CN" sz="2000" dirty="0"/>
              <a:t> +08</a:t>
            </a:r>
            <a:r>
              <a:rPr lang="zh-CN" altLang="zh-CN" sz="2000" dirty="0"/>
              <a:t>：</a:t>
            </a:r>
            <a:r>
              <a:rPr lang="en-US" altLang="zh-CN" sz="2000" dirty="0"/>
              <a:t>00   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8136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11.1.4  </a:t>
            </a:r>
            <a:r>
              <a:rPr lang="zh-CN" altLang="zh-CN" b="1" dirty="0"/>
              <a:t>日期和时间</a:t>
            </a:r>
            <a:r>
              <a:rPr lang="zh-CN" altLang="zh-CN" b="1" dirty="0" smtClean="0"/>
              <a:t>函数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712640"/>
            <a:ext cx="10561239" cy="214840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2)</a:t>
            </a:r>
            <a:r>
              <a:rPr lang="zh-CN" altLang="zh-CN" dirty="0"/>
              <a:t>获取时区的函数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dirty="0" smtClean="0"/>
              <a:t>DBTIMEZONE</a:t>
            </a:r>
            <a:r>
              <a:rPr lang="zh-CN" altLang="zh-CN" dirty="0"/>
              <a:t>函数返回数据库所在的时区。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dirty="0" smtClean="0"/>
              <a:t>SESSIONTIMEZONE</a:t>
            </a:r>
            <a:r>
              <a:rPr lang="zh-CN" altLang="zh-CN" dirty="0"/>
              <a:t>函数返回当前会话所在的时区。</a:t>
            </a:r>
          </a:p>
          <a:p>
            <a:pPr marL="0" indent="0">
              <a:buNone/>
            </a:pPr>
            <a:r>
              <a:rPr lang="zh-CN" altLang="zh-CN" dirty="0"/>
              <a:t>【示例</a:t>
            </a:r>
            <a:r>
              <a:rPr lang="en-US" altLang="zh-CN" dirty="0"/>
              <a:t>11-25</a:t>
            </a:r>
            <a:r>
              <a:rPr lang="zh-CN" altLang="zh-CN" dirty="0"/>
              <a:t>】使用时区函数。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 txBox="1">
            <a:spLocks/>
          </p:cNvSpPr>
          <p:nvPr/>
        </p:nvSpPr>
        <p:spPr>
          <a:xfrm>
            <a:off x="957809" y="4038070"/>
            <a:ext cx="10273207" cy="20552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DBTIMEZONE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SESSIONTIMEZONE 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/>
              <a:t>DBTIMEZONE  SESSIONTIMEZONE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----------  --------------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+00</a:t>
            </a:r>
            <a:r>
              <a:rPr lang="zh-CN" altLang="zh-CN" sz="2000" dirty="0"/>
              <a:t>：</a:t>
            </a:r>
            <a:r>
              <a:rPr lang="en-US" altLang="zh-CN" sz="2000" dirty="0"/>
              <a:t>00      +08</a:t>
            </a:r>
            <a:r>
              <a:rPr lang="zh-CN" altLang="zh-CN" sz="2000" dirty="0"/>
              <a:t>：</a:t>
            </a:r>
            <a:r>
              <a:rPr lang="en-US" altLang="zh-CN" sz="2000" dirty="0"/>
              <a:t>00</a:t>
            </a:r>
            <a:endParaRPr lang="zh-CN" altLang="zh-CN" sz="2000" dirty="0"/>
          </a:p>
        </p:txBody>
      </p:sp>
      <p:sp>
        <p:nvSpPr>
          <p:cNvPr id="5" name="卷形: 水平 5">
            <a:extLst>
              <a:ext uri="{FF2B5EF4-FFF2-40B4-BE49-F238E27FC236}">
                <a16:creationId xmlns="" xmlns:a16="http://schemas.microsoft.com/office/drawing/2014/main" id="{764FB016-0435-472E-9ECA-059017D7C14A}"/>
              </a:ext>
            </a:extLst>
          </p:cNvPr>
          <p:cNvSpPr/>
          <p:nvPr/>
        </p:nvSpPr>
        <p:spPr>
          <a:xfrm>
            <a:off x="4982403" y="4022868"/>
            <a:ext cx="7200707" cy="2808313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注意，</a:t>
            </a:r>
            <a:r>
              <a:rPr lang="en-US" altLang="zh-CN" sz="2400" dirty="0"/>
              <a:t>SYSDATE</a:t>
            </a:r>
            <a:r>
              <a:rPr lang="zh-CN" altLang="zh-CN" sz="2400" dirty="0"/>
              <a:t>、</a:t>
            </a:r>
            <a:r>
              <a:rPr lang="en-US" altLang="zh-CN" sz="2400" dirty="0"/>
              <a:t>SYSTIMESTAMP</a:t>
            </a:r>
            <a:r>
              <a:rPr lang="zh-CN" altLang="zh-CN" sz="2400" dirty="0"/>
              <a:t>、</a:t>
            </a:r>
            <a:r>
              <a:rPr lang="en-US" altLang="zh-CN" sz="2400" dirty="0"/>
              <a:t>DBTIMEZONE</a:t>
            </a:r>
            <a:r>
              <a:rPr lang="zh-CN" altLang="zh-CN" sz="2400" dirty="0"/>
              <a:t>和</a:t>
            </a:r>
            <a:r>
              <a:rPr lang="en-US" altLang="zh-CN" sz="2400" dirty="0"/>
              <a:t>SESSIONTIMEZONE</a:t>
            </a:r>
            <a:r>
              <a:rPr lang="zh-CN" altLang="zh-CN" sz="2400" dirty="0"/>
              <a:t>虽然叫函数，但是在使用的时候却规定不能加引号</a:t>
            </a:r>
            <a:r>
              <a:rPr lang="en-US" altLang="zh-CN" sz="2400" dirty="0"/>
              <a:t>()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162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75792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/>
              <a:t>11.1.4  </a:t>
            </a:r>
            <a:r>
              <a:rPr lang="zh-CN" altLang="zh-CN" b="1" dirty="0"/>
              <a:t>日期和时间</a:t>
            </a:r>
            <a:r>
              <a:rPr lang="zh-CN" altLang="zh-CN" b="1" dirty="0" smtClean="0"/>
              <a:t>函数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zh-CN" altLang="en-US" sz="2800" dirty="0"/>
          </a:p>
        </p:txBody>
      </p:sp>
      <p:sp useBgFill="1"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793" y="1340768"/>
            <a:ext cx="10561239" cy="1368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3)</a:t>
            </a:r>
            <a:r>
              <a:rPr lang="zh-CN" altLang="zh-CN" dirty="0"/>
              <a:t>获取指定月份最后一天</a:t>
            </a:r>
            <a:r>
              <a:rPr lang="zh-CN" altLang="zh-CN" dirty="0" smtClean="0"/>
              <a:t>函数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LAST_DAY(date</a:t>
            </a:r>
            <a:r>
              <a:rPr lang="en-US" altLang="zh-CN" dirty="0"/>
              <a:t>)</a:t>
            </a:r>
            <a:r>
              <a:rPr lang="zh-CN" altLang="zh-CN" dirty="0"/>
              <a:t>函数返回参数指定日期对应月份的最后一天。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b="1" dirty="0"/>
              <a:t>【示例</a:t>
            </a:r>
            <a:r>
              <a:rPr lang="en-US" altLang="zh-CN" b="1" dirty="0"/>
              <a:t>11-26</a:t>
            </a:r>
            <a:r>
              <a:rPr lang="zh-CN" altLang="zh-CN" b="1" dirty="0"/>
              <a:t>】使用</a:t>
            </a:r>
            <a:r>
              <a:rPr lang="en-US" altLang="zh-CN" b="1" dirty="0"/>
              <a:t>LAST_DAY</a:t>
            </a:r>
            <a:r>
              <a:rPr lang="zh-CN" altLang="zh-CN" b="1" dirty="0"/>
              <a:t>函数。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 txBox="1">
            <a:spLocks/>
          </p:cNvSpPr>
          <p:nvPr/>
        </p:nvSpPr>
        <p:spPr>
          <a:xfrm>
            <a:off x="693812" y="2729615"/>
            <a:ext cx="10561239" cy="249958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LAST_DAY(SYSDATE)A 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A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-----------------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30-4</a:t>
            </a:r>
            <a:r>
              <a:rPr lang="zh-CN" altLang="zh-CN" dirty="0"/>
              <a:t>月</a:t>
            </a:r>
            <a:r>
              <a:rPr lang="en-US" altLang="zh-CN" dirty="0"/>
              <a:t> -17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4430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11.1.1  </a:t>
            </a:r>
            <a:r>
              <a:rPr lang="zh-CN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字符处理</a:t>
            </a:r>
            <a:r>
              <a:rPr lang="zh-CN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spcAft>
                <a:spcPts val="0"/>
              </a:spcAft>
              <a:buNone/>
            </a:pPr>
            <a:r>
              <a:rPr lang="zh-CN" altLang="en-US" dirty="0"/>
              <a:t>字符函数接收的是字符类型的参数，这些字符可以来自于一个表中的列或者任意表达式。字符函数会按照某种方式处理输入参数，并返回一个结果。本节简单介绍</a:t>
            </a:r>
            <a:r>
              <a:rPr lang="en-US" altLang="zh-CN" dirty="0"/>
              <a:t>Oracle</a:t>
            </a:r>
            <a:r>
              <a:rPr lang="zh-CN" altLang="en-US" dirty="0"/>
              <a:t>数据库中常用的字符函数。</a:t>
            </a:r>
          </a:p>
          <a:p>
            <a:pPr marL="0" indent="0" hangingPunct="0">
              <a:spcAft>
                <a:spcPts val="0"/>
              </a:spcAft>
              <a:buNone/>
            </a:pPr>
            <a:r>
              <a:rPr lang="en-US" altLang="zh-CN" dirty="0"/>
              <a:t>1)</a:t>
            </a:r>
            <a:r>
              <a:rPr lang="zh-CN" altLang="en-US" dirty="0"/>
              <a:t>字母大小写转换函数</a:t>
            </a:r>
          </a:p>
          <a:p>
            <a:pPr marL="0" indent="0" hangingPunct="0">
              <a:spcAft>
                <a:spcPts val="0"/>
              </a:spcAft>
              <a:buNone/>
            </a:pPr>
            <a:r>
              <a:rPr lang="en-US" altLang="zh-CN" dirty="0"/>
              <a:t>UPPER(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r>
              <a:rPr lang="zh-CN" altLang="en-US" dirty="0"/>
              <a:t>：将指定的将字符串全部转为大写；</a:t>
            </a:r>
          </a:p>
          <a:p>
            <a:pPr marL="0" indent="0" hangingPunct="0">
              <a:spcAft>
                <a:spcPts val="0"/>
              </a:spcAft>
              <a:buNone/>
            </a:pPr>
            <a:r>
              <a:rPr lang="en-US" altLang="zh-CN" dirty="0"/>
              <a:t>LOWER(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r>
              <a:rPr lang="zh-CN" altLang="en-US" dirty="0"/>
              <a:t>：将指定的字符串转换成小写；</a:t>
            </a:r>
          </a:p>
          <a:p>
            <a:pPr marL="0" indent="0" hangingPunct="0">
              <a:spcAft>
                <a:spcPts val="0"/>
              </a:spcAft>
              <a:buNone/>
            </a:pPr>
            <a:r>
              <a:rPr lang="en-US" altLang="zh-CN" dirty="0"/>
              <a:t>INITCAP(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r>
              <a:rPr lang="zh-CN" altLang="en-US" dirty="0"/>
              <a:t>：把每个字符串的首字符转换成大写。</a:t>
            </a:r>
          </a:p>
        </p:txBody>
      </p:sp>
    </p:spTree>
    <p:extLst>
      <p:ext uri="{BB962C8B-B14F-4D97-AF65-F5344CB8AC3E}">
        <p14:creationId xmlns:p14="http://schemas.microsoft.com/office/powerpoint/2010/main" val="379230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/>
              <a:t>11.1.4  </a:t>
            </a:r>
            <a:r>
              <a:rPr lang="zh-CN" altLang="zh-CN" b="1" dirty="0"/>
              <a:t>日期和时间</a:t>
            </a:r>
            <a:r>
              <a:rPr lang="zh-CN" altLang="zh-CN" b="1" dirty="0" smtClean="0"/>
              <a:t>函数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2800" dirty="0" smtClean="0"/>
              <a:t>4</a:t>
            </a:r>
            <a:r>
              <a:rPr lang="en-US" altLang="zh-CN" sz="2800" dirty="0"/>
              <a:t>)</a:t>
            </a:r>
            <a:r>
              <a:rPr lang="zh-CN" altLang="zh-CN" sz="2800" dirty="0"/>
              <a:t>获取指定日期后一周的日期函数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28800"/>
            <a:ext cx="10561239" cy="1368152"/>
          </a:xfrm>
        </p:spPr>
        <p:txBody>
          <a:bodyPr>
            <a:noAutofit/>
          </a:bodyPr>
          <a:lstStyle/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dirty="0" smtClean="0"/>
              <a:t>NEXT_DAY(date</a:t>
            </a:r>
            <a:r>
              <a:rPr lang="zh-CN" altLang="zh-CN" dirty="0"/>
              <a:t>，</a:t>
            </a:r>
            <a:r>
              <a:rPr lang="en-US" altLang="zh-CN" dirty="0"/>
              <a:t>char)</a:t>
            </a:r>
            <a:r>
              <a:rPr lang="zh-CN" altLang="zh-CN" dirty="0"/>
              <a:t>函数获取当前日期向后的一周对应日期，</a:t>
            </a:r>
            <a:r>
              <a:rPr lang="en-US" altLang="zh-CN" dirty="0"/>
              <a:t>char</a:t>
            </a:r>
            <a:r>
              <a:rPr lang="zh-CN" altLang="zh-CN" dirty="0"/>
              <a:t>表示是星期几，全称和缩写都允许，但必须是有效值。</a:t>
            </a:r>
          </a:p>
          <a:p>
            <a:pPr marL="0" indent="0">
              <a:buNone/>
            </a:pPr>
            <a:r>
              <a:rPr lang="zh-CN" altLang="zh-CN" dirty="0"/>
              <a:t>【示例</a:t>
            </a:r>
            <a:r>
              <a:rPr lang="en-US" altLang="zh-CN" dirty="0"/>
              <a:t>11-27</a:t>
            </a:r>
            <a:r>
              <a:rPr lang="zh-CN" altLang="zh-CN" dirty="0"/>
              <a:t>】使用</a:t>
            </a:r>
            <a:r>
              <a:rPr lang="en-US" altLang="zh-CN" dirty="0"/>
              <a:t>NEXT_DAY</a:t>
            </a:r>
            <a:r>
              <a:rPr lang="zh-CN" altLang="zh-CN" dirty="0"/>
              <a:t>函数。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 txBox="1">
            <a:spLocks/>
          </p:cNvSpPr>
          <p:nvPr/>
        </p:nvSpPr>
        <p:spPr>
          <a:xfrm>
            <a:off x="1125860" y="3284984"/>
            <a:ext cx="10561239" cy="244827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NEXT_DAY(SYSDATE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</a:t>
            </a:r>
            <a:r>
              <a:rPr lang="zh-CN" altLang="zh-CN" dirty="0">
                <a:highlight>
                  <a:srgbClr val="C0C0C0"/>
                </a:highlight>
              </a:rPr>
              <a:t>星期五</a:t>
            </a:r>
            <a:r>
              <a:rPr lang="en-US" altLang="zh-CN" dirty="0">
                <a:highlight>
                  <a:srgbClr val="C0C0C0"/>
                </a:highlight>
              </a:rPr>
              <a:t>')A 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A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-----------------------------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28-4</a:t>
            </a:r>
            <a:r>
              <a:rPr lang="zh-CN" altLang="zh-CN" dirty="0"/>
              <a:t>月</a:t>
            </a:r>
            <a:r>
              <a:rPr lang="en-US" altLang="zh-CN" dirty="0"/>
              <a:t> -17</a:t>
            </a:r>
            <a:endParaRPr lang="zh-CN" altLang="zh-CN" dirty="0"/>
          </a:p>
        </p:txBody>
      </p:sp>
      <p:sp>
        <p:nvSpPr>
          <p:cNvPr id="5" name="卷形: 水平 5">
            <a:extLst>
              <a:ext uri="{FF2B5EF4-FFF2-40B4-BE49-F238E27FC236}">
                <a16:creationId xmlns="" xmlns:a16="http://schemas.microsoft.com/office/drawing/2014/main" id="{764FB016-0435-472E-9ECA-059017D7C14A}"/>
              </a:ext>
            </a:extLst>
          </p:cNvPr>
          <p:cNvSpPr/>
          <p:nvPr/>
        </p:nvSpPr>
        <p:spPr>
          <a:xfrm>
            <a:off x="4956487" y="3573016"/>
            <a:ext cx="7200707" cy="2808313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注意</a:t>
            </a:r>
            <a:r>
              <a:rPr lang="zh-CN" altLang="zh-CN" sz="2400" dirty="0" smtClean="0"/>
              <a:t>，</a:t>
            </a:r>
            <a:r>
              <a:rPr lang="en-US" altLang="zh-CN" sz="2400" dirty="0"/>
              <a:t>NEXT_DAY(SYSDATE</a:t>
            </a:r>
            <a:r>
              <a:rPr lang="zh-CN" altLang="zh-CN" sz="2400" dirty="0"/>
              <a:t>，</a:t>
            </a:r>
            <a:r>
              <a:rPr lang="en-US" altLang="zh-CN" sz="2400" dirty="0"/>
              <a:t>'</a:t>
            </a:r>
            <a:r>
              <a:rPr lang="zh-CN" altLang="zh-CN" sz="2400" dirty="0"/>
              <a:t>星期五</a:t>
            </a:r>
            <a:r>
              <a:rPr lang="en-US" altLang="zh-CN" sz="2400" dirty="0"/>
              <a:t>')</a:t>
            </a:r>
            <a:r>
              <a:rPr lang="zh-CN" altLang="zh-CN" sz="2400" dirty="0"/>
              <a:t>返回当前日期后第一个星期五的日期。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239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b="1" dirty="0"/>
              <a:t>11.1.4  </a:t>
            </a:r>
            <a:r>
              <a:rPr lang="zh-CN" altLang="zh-CN" b="1" dirty="0"/>
              <a:t>日期和时间</a:t>
            </a:r>
            <a:r>
              <a:rPr lang="zh-CN" altLang="zh-CN" b="1" dirty="0" smtClean="0"/>
              <a:t>函数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2400" dirty="0" smtClean="0"/>
              <a:t>5</a:t>
            </a:r>
            <a:r>
              <a:rPr lang="en-US" altLang="zh-CN" sz="2400" dirty="0"/>
              <a:t>)</a:t>
            </a:r>
            <a:r>
              <a:rPr lang="zh-CN" altLang="zh-CN" sz="2400" dirty="0"/>
              <a:t>获取指定日期特定部分的函数</a:t>
            </a:r>
            <a:br>
              <a:rPr lang="zh-CN" altLang="zh-CN" sz="2400" dirty="0"/>
            </a:b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412776"/>
            <a:ext cx="10561239" cy="1368152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EXTRACT(</a:t>
            </a:r>
            <a:r>
              <a:rPr lang="en-US" altLang="zh-CN" dirty="0" err="1" smtClean="0"/>
              <a:t>datetime</a:t>
            </a:r>
            <a:r>
              <a:rPr lang="en-US" altLang="zh-CN" dirty="0"/>
              <a:t>)</a:t>
            </a:r>
            <a:r>
              <a:rPr lang="zh-CN" altLang="zh-CN" dirty="0"/>
              <a:t>函数可以从指定的时间中提取特定部分。例如提取年份、月份或者时等。</a:t>
            </a:r>
            <a:br>
              <a:rPr lang="zh-CN" altLang="zh-CN" dirty="0"/>
            </a:br>
            <a:r>
              <a:rPr lang="zh-CN" altLang="zh-CN" dirty="0"/>
              <a:t>【示例</a:t>
            </a:r>
            <a:r>
              <a:rPr lang="en-US" altLang="zh-CN" dirty="0"/>
              <a:t>11-28</a:t>
            </a:r>
            <a:r>
              <a:rPr lang="zh-CN" altLang="zh-CN" dirty="0"/>
              <a:t>】使用</a:t>
            </a:r>
            <a:r>
              <a:rPr lang="en-US" altLang="zh-CN" dirty="0"/>
              <a:t>EXTRACT</a:t>
            </a:r>
            <a:r>
              <a:rPr lang="zh-CN" altLang="zh-CN" dirty="0" smtClean="0"/>
              <a:t>函数</a:t>
            </a: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 txBox="1">
            <a:spLocks/>
          </p:cNvSpPr>
          <p:nvPr/>
        </p:nvSpPr>
        <p:spPr>
          <a:xfrm>
            <a:off x="1120338" y="2924944"/>
            <a:ext cx="10561239" cy="23042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EXTRACT (YEAR FROM SYSDATE)A 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A 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--------------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2017 </a:t>
            </a:r>
          </a:p>
        </p:txBody>
      </p:sp>
    </p:spTree>
    <p:extLst>
      <p:ext uri="{BB962C8B-B14F-4D97-AF65-F5344CB8AC3E}">
        <p14:creationId xmlns:p14="http://schemas.microsoft.com/office/powerpoint/2010/main" val="17215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11.1.4  </a:t>
            </a:r>
            <a:r>
              <a:rPr lang="zh-CN" altLang="zh-CN" b="1" dirty="0"/>
              <a:t>日期和时间函数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28800"/>
            <a:ext cx="10561239" cy="180020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6)</a:t>
            </a:r>
            <a:r>
              <a:rPr lang="zh-CN" altLang="zh-CN" dirty="0"/>
              <a:t>获取两个日期之间的月份数 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/>
              <a:t>MONTHS_BETWEEN(date1</a:t>
            </a:r>
            <a:r>
              <a:rPr lang="zh-CN" altLang="zh-CN" dirty="0"/>
              <a:t>，</a:t>
            </a:r>
            <a:r>
              <a:rPr lang="en-US" altLang="zh-CN" dirty="0"/>
              <a:t>date2)</a:t>
            </a:r>
            <a:r>
              <a:rPr lang="zh-CN" altLang="zh-CN" dirty="0"/>
              <a:t>函数返回</a:t>
            </a:r>
            <a:r>
              <a:rPr lang="en-US" altLang="zh-CN" dirty="0"/>
              <a:t>date1</a:t>
            </a:r>
            <a:r>
              <a:rPr lang="zh-CN" altLang="zh-CN" dirty="0"/>
              <a:t>和</a:t>
            </a:r>
            <a:r>
              <a:rPr lang="en-US" altLang="zh-CN" dirty="0"/>
              <a:t>date2</a:t>
            </a:r>
            <a:r>
              <a:rPr lang="zh-CN" altLang="zh-CN" dirty="0"/>
              <a:t>之间的月份数。</a:t>
            </a:r>
          </a:p>
          <a:p>
            <a:pPr marL="0" indent="0" hangingPunct="0">
              <a:buNone/>
            </a:pPr>
            <a:r>
              <a:rPr lang="zh-CN" altLang="zh-CN" b="1" dirty="0"/>
              <a:t>【示例</a:t>
            </a:r>
            <a:r>
              <a:rPr lang="en-US" altLang="zh-CN" b="1" dirty="0"/>
              <a:t>11-29</a:t>
            </a:r>
            <a:r>
              <a:rPr lang="zh-CN" altLang="zh-CN" b="1" dirty="0"/>
              <a:t>】使用</a:t>
            </a:r>
            <a:r>
              <a:rPr lang="en-US" altLang="zh-CN" b="1" dirty="0"/>
              <a:t>MONTHS_BETWEEN</a:t>
            </a:r>
            <a:r>
              <a:rPr lang="zh-CN" altLang="zh-CN" b="1" dirty="0"/>
              <a:t>函数</a:t>
            </a:r>
            <a:r>
              <a:rPr lang="zh-CN" altLang="zh-CN" b="1" dirty="0" smtClean="0"/>
              <a:t>。</a:t>
            </a:r>
            <a:endParaRPr lang="zh-CN" altLang="zh-CN" b="1" dirty="0"/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 txBox="1">
            <a:spLocks/>
          </p:cNvSpPr>
          <p:nvPr/>
        </p:nvSpPr>
        <p:spPr>
          <a:xfrm>
            <a:off x="1106699" y="3645024"/>
            <a:ext cx="10561239" cy="28083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MONTHS_BETWEEN(TO_DATE('20100228'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'YYYYMMDD')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TO_DATE('20110228'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'YYYYMMDD'))MONTHS 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MONTHS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12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7640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/>
              <a:t>11.1.5  </a:t>
            </a:r>
            <a:r>
              <a:rPr lang="zh-CN" altLang="zh-CN" b="1" dirty="0"/>
              <a:t>正则表达式函数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28800"/>
            <a:ext cx="10561239" cy="403244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 smtClean="0"/>
              <a:t>正则表达式</a:t>
            </a:r>
            <a:r>
              <a:rPr lang="zh-CN" altLang="zh-CN" dirty="0"/>
              <a:t>通常用来检索或替换那些符合某个模式的文本内容，根据指定的匹配模式匹配文本中符合要求的特殊字符串。例如，从一个文本文件中提取电话号码，查找一篇文章中重复的单词或者替换用户输入的某些敏感词语等，这些地方都可以使用正则表达式。正则表达式强大而且灵活，可以用于非常复杂的查询。</a:t>
            </a:r>
            <a:r>
              <a:rPr lang="en-US" altLang="zh-CN" dirty="0"/>
              <a:t>Oracle</a:t>
            </a:r>
            <a:r>
              <a:rPr lang="zh-CN" altLang="zh-CN" dirty="0"/>
              <a:t>中的支持正则表达式的函数主要有下面四个：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REGEXP_LIKE</a:t>
            </a:r>
            <a:r>
              <a:rPr lang="zh-CN" altLang="zh-CN" dirty="0"/>
              <a:t>：与</a:t>
            </a:r>
            <a:r>
              <a:rPr lang="en-US" altLang="zh-CN" dirty="0"/>
              <a:t>LIKE</a:t>
            </a:r>
            <a:r>
              <a:rPr lang="zh-CN" altLang="zh-CN" dirty="0"/>
              <a:t>的功能相似。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REGEXP_INSTR</a:t>
            </a:r>
            <a:r>
              <a:rPr lang="zh-CN" altLang="zh-CN" dirty="0"/>
              <a:t>：与</a:t>
            </a:r>
            <a:r>
              <a:rPr lang="en-US" altLang="zh-CN" dirty="0"/>
              <a:t>INSTR</a:t>
            </a:r>
            <a:r>
              <a:rPr lang="zh-CN" altLang="zh-CN" dirty="0"/>
              <a:t>的功能相似。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REGEXP_SUBSTR</a:t>
            </a:r>
            <a:r>
              <a:rPr lang="zh-CN" altLang="zh-CN" dirty="0"/>
              <a:t>：与</a:t>
            </a:r>
            <a:r>
              <a:rPr lang="en-US" altLang="zh-CN" dirty="0"/>
              <a:t>SUBSTR</a:t>
            </a:r>
            <a:r>
              <a:rPr lang="zh-CN" altLang="zh-CN" dirty="0"/>
              <a:t>的功能相似。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REGEXP_REPLACE</a:t>
            </a:r>
            <a:r>
              <a:rPr lang="zh-CN" altLang="zh-CN" dirty="0"/>
              <a:t>：与</a:t>
            </a:r>
            <a:r>
              <a:rPr lang="en-US" altLang="zh-CN" dirty="0"/>
              <a:t>REPLACE</a:t>
            </a:r>
            <a:r>
              <a:rPr lang="zh-CN" altLang="zh-CN" dirty="0"/>
              <a:t>的功能相似。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75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74374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11.1.5  </a:t>
            </a:r>
            <a:r>
              <a:rPr lang="zh-CN" altLang="zh-CN" b="1" dirty="0"/>
              <a:t>正则表达式函数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124744"/>
            <a:ext cx="10561239" cy="51453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zh-CN" dirty="0"/>
              <a:t>本节主要介绍常用的</a:t>
            </a:r>
            <a:r>
              <a:rPr lang="en-US" altLang="zh-CN" dirty="0"/>
              <a:t>REGEXP_LIKE</a:t>
            </a:r>
            <a:r>
              <a:rPr lang="zh-CN" altLang="zh-CN" dirty="0"/>
              <a:t>。表</a:t>
            </a:r>
            <a:r>
              <a:rPr lang="en-US" altLang="zh-CN" dirty="0"/>
              <a:t>11-2</a:t>
            </a:r>
            <a:r>
              <a:rPr lang="zh-CN" altLang="zh-CN" dirty="0"/>
              <a:t>是</a:t>
            </a:r>
            <a:r>
              <a:rPr lang="en-US" altLang="zh-CN" dirty="0"/>
              <a:t>Oracle</a:t>
            </a:r>
            <a:r>
              <a:rPr lang="zh-CN" altLang="zh-CN" dirty="0"/>
              <a:t>中使用</a:t>
            </a:r>
            <a:r>
              <a:rPr lang="en-US" altLang="zh-CN" dirty="0"/>
              <a:t>REGEXP_LIKE</a:t>
            </a:r>
            <a:r>
              <a:rPr lang="zh-CN" altLang="zh-CN" dirty="0"/>
              <a:t>函数指定正则表达式的常用字符匹配模式。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464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74271"/>
              </p:ext>
            </p:extLst>
          </p:nvPr>
        </p:nvGraphicFramePr>
        <p:xfrm>
          <a:off x="1701924" y="775226"/>
          <a:ext cx="8066420" cy="575011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513910"/>
                <a:gridCol w="2888073"/>
                <a:gridCol w="3664437"/>
              </a:tblGrid>
              <a:tr h="3879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选项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说明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例子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</a:tr>
              <a:tr h="3879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^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匹配文本的开始字符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^a</a:t>
                      </a:r>
                      <a:r>
                        <a:rPr lang="zh-CN" sz="1400" kern="100">
                          <a:effectLst/>
                        </a:rPr>
                        <a:t>匹配</a:t>
                      </a:r>
                      <a:r>
                        <a:rPr lang="en-US" sz="1400" kern="100">
                          <a:effectLst/>
                        </a:rPr>
                        <a:t>arwe</a:t>
                      </a:r>
                      <a:r>
                        <a:rPr lang="zh-CN" sz="1400" kern="100">
                          <a:effectLst/>
                        </a:rPr>
                        <a:t>但不匹配</a:t>
                      </a:r>
                      <a:r>
                        <a:rPr lang="en-US" sz="1400" kern="100">
                          <a:effectLst/>
                        </a:rPr>
                        <a:t>barwe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</a:tr>
              <a:tr h="3879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$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匹配文本的结束字符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en$</a:t>
                      </a:r>
                      <a:r>
                        <a:rPr lang="zh-CN" sz="1400" kern="100" dirty="0">
                          <a:effectLst/>
                        </a:rPr>
                        <a:t>匹配</a:t>
                      </a:r>
                      <a:r>
                        <a:rPr lang="en-US" sz="1400" kern="100" dirty="0" err="1">
                          <a:effectLst/>
                        </a:rPr>
                        <a:t>arwe</a:t>
                      </a:r>
                      <a:r>
                        <a:rPr lang="zh-CN" sz="1400" kern="100" dirty="0">
                          <a:effectLst/>
                        </a:rPr>
                        <a:t>但不匹配</a:t>
                      </a:r>
                      <a:r>
                        <a:rPr lang="en-US" sz="1400" kern="100" dirty="0" err="1">
                          <a:effectLst/>
                        </a:rPr>
                        <a:t>arwen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</a:tr>
              <a:tr h="6069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.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点号，匹配除</a:t>
                      </a:r>
                      <a:r>
                        <a:rPr lang="en-US" sz="1400" kern="100" dirty="0">
                          <a:effectLst/>
                        </a:rPr>
                        <a:t>null</a:t>
                      </a:r>
                      <a:r>
                        <a:rPr lang="zh-CN" sz="1400" kern="100" dirty="0">
                          <a:effectLst/>
                        </a:rPr>
                        <a:t>，换行以外的任意单个字符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arw.n.</a:t>
                      </a:r>
                      <a:r>
                        <a:rPr lang="zh-CN" sz="1400" kern="100">
                          <a:effectLst/>
                        </a:rPr>
                        <a:t>可以匹配</a:t>
                      </a:r>
                      <a:r>
                        <a:rPr lang="en-US" sz="1400" kern="100">
                          <a:effectLst/>
                        </a:rPr>
                        <a:t>arwen</a:t>
                      </a:r>
                      <a:r>
                        <a:rPr lang="zh-CN" sz="1400" kern="100">
                          <a:effectLst/>
                        </a:rPr>
                        <a:t>，</a:t>
                      </a:r>
                      <a:r>
                        <a:rPr lang="en-US" sz="1400" kern="100">
                          <a:effectLst/>
                        </a:rPr>
                        <a:t>arwin</a:t>
                      </a:r>
                      <a:r>
                        <a:rPr lang="zh-CN" sz="1400" kern="100">
                          <a:effectLst/>
                        </a:rPr>
                        <a:t>，但不能匹配</a:t>
                      </a:r>
                      <a:r>
                        <a:rPr lang="en-US" sz="1400" kern="100">
                          <a:effectLst/>
                        </a:rPr>
                        <a:t>arween</a:t>
                      </a:r>
                      <a:r>
                        <a:rPr lang="zh-CN" sz="1400" kern="100">
                          <a:effectLst/>
                        </a:rPr>
                        <a:t>或</a:t>
                      </a:r>
                      <a:r>
                        <a:rPr lang="en-US" sz="1400" kern="100">
                          <a:effectLst/>
                        </a:rPr>
                        <a:t>arwn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</a:tr>
              <a:tr h="3879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*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匹配零个或多个在它前面的字符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a*rw</a:t>
                      </a:r>
                      <a:r>
                        <a:rPr lang="zh-CN" sz="1400" kern="100">
                          <a:effectLst/>
                        </a:rPr>
                        <a:t>可以匹配</a:t>
                      </a:r>
                      <a:r>
                        <a:rPr lang="en-US" sz="1400" kern="100">
                          <a:effectLst/>
                        </a:rPr>
                        <a:t>rw</a:t>
                      </a:r>
                      <a:r>
                        <a:rPr lang="zh-CN" sz="1400" kern="100">
                          <a:effectLst/>
                        </a:rPr>
                        <a:t>或</a:t>
                      </a:r>
                      <a:r>
                        <a:rPr lang="en-US" sz="1400" kern="100">
                          <a:effectLst/>
                        </a:rPr>
                        <a:t>aaarw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</a:tr>
              <a:tr h="6069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+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匹配前面的字符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次或多次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a+rwen</a:t>
                      </a:r>
                      <a:r>
                        <a:rPr lang="zh-CN" sz="1400" kern="100" dirty="0">
                          <a:effectLst/>
                        </a:rPr>
                        <a:t>可以匹配</a:t>
                      </a:r>
                      <a:r>
                        <a:rPr lang="en-US" sz="1400" kern="100" dirty="0" err="1">
                          <a:effectLst/>
                        </a:rPr>
                        <a:t>arwen</a:t>
                      </a:r>
                      <a:r>
                        <a:rPr lang="zh-CN" sz="1400" kern="100" dirty="0">
                          <a:effectLst/>
                        </a:rPr>
                        <a:t>或</a:t>
                      </a:r>
                      <a:r>
                        <a:rPr lang="en-US" sz="1400" kern="100" dirty="0" err="1">
                          <a:effectLst/>
                        </a:rPr>
                        <a:t>aarwen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r>
                        <a:rPr lang="zh-CN" sz="1400" kern="100" dirty="0">
                          <a:effectLst/>
                        </a:rPr>
                        <a:t>但不能匹配</a:t>
                      </a:r>
                      <a:r>
                        <a:rPr lang="en-US" sz="1400" kern="100" dirty="0" err="1">
                          <a:effectLst/>
                        </a:rPr>
                        <a:t>rwen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</a:tr>
              <a:tr h="6069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?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匹配前面的字符</a:t>
                      </a:r>
                      <a:r>
                        <a:rPr lang="en-US" sz="1400" kern="100">
                          <a:effectLst/>
                        </a:rPr>
                        <a:t>0</a:t>
                      </a:r>
                      <a:r>
                        <a:rPr lang="zh-CN" sz="1400" kern="100">
                          <a:effectLst/>
                        </a:rPr>
                        <a:t>次或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次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a?rwen</a:t>
                      </a:r>
                      <a:r>
                        <a:rPr lang="zh-CN" sz="1400" kern="100">
                          <a:effectLst/>
                        </a:rPr>
                        <a:t>可以匹配</a:t>
                      </a:r>
                      <a:r>
                        <a:rPr lang="en-US" sz="1400" kern="100">
                          <a:effectLst/>
                        </a:rPr>
                        <a:t>arwen</a:t>
                      </a:r>
                      <a:r>
                        <a:rPr lang="zh-CN" sz="1400" kern="100">
                          <a:effectLst/>
                        </a:rPr>
                        <a:t>或</a:t>
                      </a:r>
                      <a:r>
                        <a:rPr lang="en-US" sz="1400" kern="100">
                          <a:effectLst/>
                        </a:rPr>
                        <a:t>rwen.</a:t>
                      </a:r>
                      <a:r>
                        <a:rPr lang="zh-CN" sz="1400" kern="100">
                          <a:effectLst/>
                        </a:rPr>
                        <a:t>但不能匹配</a:t>
                      </a:r>
                      <a:r>
                        <a:rPr lang="en-US" sz="1400" kern="100">
                          <a:effectLst/>
                        </a:rPr>
                        <a:t>aarwen.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</a:tr>
              <a:tr h="3879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字符串</a:t>
                      </a:r>
                      <a:r>
                        <a:rPr lang="en-US" sz="1400" kern="100">
                          <a:effectLst/>
                        </a:rPr>
                        <a:t>&gt;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匹配包含指定字符串的文本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fa</a:t>
                      </a:r>
                      <a:r>
                        <a:rPr lang="zh-CN" sz="1400" kern="100" dirty="0">
                          <a:effectLst/>
                        </a:rPr>
                        <a:t>可以匹配</a:t>
                      </a:r>
                      <a:r>
                        <a:rPr lang="en-US" sz="1400" kern="100" dirty="0">
                          <a:effectLst/>
                        </a:rPr>
                        <a:t>fan</a:t>
                      </a:r>
                      <a:r>
                        <a:rPr lang="zh-CN" sz="1400" kern="100" dirty="0">
                          <a:effectLst/>
                        </a:rPr>
                        <a:t>或</a:t>
                      </a:r>
                      <a:r>
                        <a:rPr lang="en-US" sz="1400" kern="100" dirty="0" err="1">
                          <a:effectLst/>
                        </a:rPr>
                        <a:t>afa</a:t>
                      </a:r>
                      <a:r>
                        <a:rPr lang="zh-CN" sz="1400" kern="100" dirty="0">
                          <a:effectLst/>
                        </a:rPr>
                        <a:t>或</a:t>
                      </a:r>
                      <a:r>
                        <a:rPr lang="en-US" sz="1400" kern="100" dirty="0" err="1">
                          <a:effectLst/>
                        </a:rPr>
                        <a:t>faad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</a:tr>
              <a:tr h="3879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[</a:t>
                      </a:r>
                      <a:r>
                        <a:rPr lang="zh-CN" sz="1400" kern="100">
                          <a:effectLst/>
                        </a:rPr>
                        <a:t>字符集合</a:t>
                      </a:r>
                      <a:r>
                        <a:rPr lang="en-US" sz="1400" kern="100">
                          <a:effectLst/>
                        </a:rPr>
                        <a:t>]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匹配字符集合中的任何一个字符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heelo[ab]</a:t>
                      </a:r>
                      <a:r>
                        <a:rPr lang="zh-CN" sz="1400" kern="100">
                          <a:effectLst/>
                        </a:rPr>
                        <a:t>可以匹配</a:t>
                      </a:r>
                      <a:r>
                        <a:rPr lang="en-US" sz="1400" kern="100">
                          <a:effectLst/>
                        </a:rPr>
                        <a:t>helloa</a:t>
                      </a:r>
                      <a:r>
                        <a:rPr lang="zh-CN" sz="1400" kern="100">
                          <a:effectLst/>
                        </a:rPr>
                        <a:t>或</a:t>
                      </a:r>
                      <a:r>
                        <a:rPr lang="en-US" sz="1400" kern="100">
                          <a:effectLst/>
                        </a:rPr>
                        <a:t>hellob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</a:tr>
              <a:tr h="6069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[^]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匹配不在括号中的任何一个字符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[^abc] </a:t>
                      </a:r>
                      <a:r>
                        <a:rPr lang="zh-CN" sz="1400" kern="100">
                          <a:effectLst/>
                        </a:rPr>
                        <a:t>匹配</a:t>
                      </a:r>
                      <a:r>
                        <a:rPr lang="en-US" sz="1400" kern="100">
                          <a:effectLst/>
                        </a:rPr>
                        <a:t>desk</a:t>
                      </a:r>
                      <a:r>
                        <a:rPr lang="zh-CN" sz="1400" kern="100">
                          <a:effectLst/>
                        </a:rPr>
                        <a:t>或</a:t>
                      </a:r>
                      <a:r>
                        <a:rPr lang="en-US" sz="1400" kern="100">
                          <a:effectLst/>
                        </a:rPr>
                        <a:t>fox</a:t>
                      </a:r>
                      <a:r>
                        <a:rPr lang="zh-CN" sz="1400" kern="100">
                          <a:effectLst/>
                        </a:rPr>
                        <a:t>等不包含</a:t>
                      </a:r>
                      <a:r>
                        <a:rPr lang="en-US" sz="1400" kern="100">
                          <a:effectLst/>
                        </a:rPr>
                        <a:t>a</a:t>
                      </a:r>
                      <a:r>
                        <a:rPr lang="zh-CN" sz="1400" kern="100">
                          <a:effectLst/>
                        </a:rPr>
                        <a:t>、</a:t>
                      </a:r>
                      <a:r>
                        <a:rPr lang="en-US" sz="1400" kern="100">
                          <a:effectLst/>
                        </a:rPr>
                        <a:t>b</a:t>
                      </a:r>
                      <a:r>
                        <a:rPr lang="zh-CN" sz="1400" kern="100">
                          <a:effectLst/>
                        </a:rPr>
                        <a:t>、</a:t>
                      </a:r>
                      <a:r>
                        <a:rPr lang="en-US" sz="1400" kern="100">
                          <a:effectLst/>
                        </a:rPr>
                        <a:t>c</a:t>
                      </a:r>
                      <a:r>
                        <a:rPr lang="zh-CN" sz="1400" kern="100">
                          <a:effectLst/>
                        </a:rPr>
                        <a:t>的字符串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</a:tr>
              <a:tr h="3879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字符串</a:t>
                      </a:r>
                      <a:r>
                        <a:rPr lang="en-US" sz="1400" kern="100">
                          <a:effectLst/>
                        </a:rPr>
                        <a:t>{n</a:t>
                      </a:r>
                      <a:r>
                        <a:rPr lang="zh-CN" sz="1400" kern="100">
                          <a:effectLst/>
                        </a:rPr>
                        <a:t>，</a:t>
                      </a:r>
                      <a:r>
                        <a:rPr lang="en-US" sz="1400" kern="100">
                          <a:effectLst/>
                        </a:rPr>
                        <a:t>}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匹配前面的字符串至少</a:t>
                      </a:r>
                      <a:r>
                        <a:rPr lang="en-US" sz="1400" kern="100">
                          <a:effectLst/>
                        </a:rPr>
                        <a:t>n</a:t>
                      </a:r>
                      <a:r>
                        <a:rPr lang="zh-CN" sz="1400" kern="100">
                          <a:effectLst/>
                        </a:rPr>
                        <a:t>次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b{2}</a:t>
                      </a:r>
                      <a:r>
                        <a:rPr lang="zh-CN" sz="1400" kern="100">
                          <a:effectLst/>
                        </a:rPr>
                        <a:t>可以匹配</a:t>
                      </a:r>
                      <a:r>
                        <a:rPr lang="en-US" sz="1400" kern="100">
                          <a:effectLst/>
                        </a:rPr>
                        <a:t>Bbb</a:t>
                      </a:r>
                      <a:r>
                        <a:rPr lang="zh-CN" sz="1400" kern="100">
                          <a:effectLst/>
                        </a:rPr>
                        <a:t>或</a:t>
                      </a:r>
                      <a:r>
                        <a:rPr lang="en-US" sz="1400" kern="100">
                          <a:effectLst/>
                        </a:rPr>
                        <a:t>bbbb</a:t>
                      </a:r>
                      <a:r>
                        <a:rPr lang="zh-CN" sz="1400" kern="100">
                          <a:effectLst/>
                        </a:rPr>
                        <a:t>或</a:t>
                      </a:r>
                      <a:r>
                        <a:rPr lang="en-US" sz="1400" kern="100">
                          <a:effectLst/>
                        </a:rPr>
                        <a:t>bbbbbb.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</a:tr>
              <a:tr h="6069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字符串</a:t>
                      </a:r>
                      <a:r>
                        <a:rPr lang="en-US" sz="1400" kern="100">
                          <a:effectLst/>
                        </a:rPr>
                        <a:t>{n</a:t>
                      </a:r>
                      <a:r>
                        <a:rPr lang="zh-CN" sz="1400" kern="100">
                          <a:effectLst/>
                        </a:rPr>
                        <a:t>，</a:t>
                      </a:r>
                      <a:r>
                        <a:rPr lang="en-US" sz="1400" kern="100">
                          <a:effectLst/>
                        </a:rPr>
                        <a:t>m}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匹配前面的字符至少</a:t>
                      </a:r>
                      <a:r>
                        <a:rPr lang="en-US" sz="1400" kern="100">
                          <a:effectLst/>
                        </a:rPr>
                        <a:t>n</a:t>
                      </a:r>
                      <a:r>
                        <a:rPr lang="zh-CN" sz="1400" kern="100">
                          <a:effectLst/>
                        </a:rPr>
                        <a:t>次，最多</a:t>
                      </a:r>
                      <a:r>
                        <a:rPr lang="en-US" sz="1400" kern="100">
                          <a:effectLst/>
                        </a:rPr>
                        <a:t>m</a:t>
                      </a:r>
                      <a:r>
                        <a:rPr lang="zh-CN" sz="1400" kern="100">
                          <a:effectLst/>
                        </a:rPr>
                        <a:t>次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b{2</a:t>
                      </a:r>
                      <a:r>
                        <a:rPr lang="zh-CN" sz="1400" kern="100" dirty="0">
                          <a:effectLst/>
                        </a:rPr>
                        <a:t>，</a:t>
                      </a:r>
                      <a:r>
                        <a:rPr lang="en-US" sz="1400" kern="100" dirty="0">
                          <a:effectLst/>
                        </a:rPr>
                        <a:t>4}</a:t>
                      </a:r>
                      <a:r>
                        <a:rPr lang="zh-CN" sz="1400" kern="100" dirty="0">
                          <a:effectLst/>
                        </a:rPr>
                        <a:t>可以匹配</a:t>
                      </a:r>
                      <a:r>
                        <a:rPr lang="en-US" sz="1400" kern="100" dirty="0" err="1">
                          <a:effectLst/>
                        </a:rPr>
                        <a:t>Bbb</a:t>
                      </a:r>
                      <a:r>
                        <a:rPr lang="zh-CN" sz="1400" kern="100" dirty="0">
                          <a:effectLst/>
                        </a:rPr>
                        <a:t>或</a:t>
                      </a:r>
                      <a:r>
                        <a:rPr lang="en-US" sz="1400" kern="100" dirty="0" err="1">
                          <a:effectLst/>
                        </a:rPr>
                        <a:t>bbb</a:t>
                      </a:r>
                      <a:r>
                        <a:rPr lang="zh-CN" sz="1400" kern="100" dirty="0">
                          <a:effectLst/>
                        </a:rPr>
                        <a:t>或</a:t>
                      </a:r>
                      <a:r>
                        <a:rPr lang="en-US" sz="1400" kern="100" dirty="0" err="1">
                          <a:effectLst/>
                        </a:rPr>
                        <a:t>bbbb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7354" marR="107354" marT="84490" marB="84490"/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629916" y="222176"/>
            <a:ext cx="80123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11-2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正则表达式常用匹配列表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2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16632"/>
            <a:ext cx="9601200" cy="1407368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/>
              <a:t>11.1.5  </a:t>
            </a:r>
            <a:r>
              <a:rPr lang="zh-CN" altLang="zh-CN" b="1" dirty="0"/>
              <a:t>正则表达式</a:t>
            </a:r>
            <a:r>
              <a:rPr lang="zh-CN" altLang="zh-CN" b="1" dirty="0" smtClean="0"/>
              <a:t>函数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2400" dirty="0"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1)</a:t>
            </a:r>
            <a:r>
              <a:rPr lang="zh-CN" altLang="zh-CN" sz="2400" dirty="0"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查询以特定字符或字符串开头的记录</a:t>
            </a:r>
            <a:br>
              <a:rPr lang="zh-CN" altLang="zh-CN" sz="2400" dirty="0">
                <a:effectLst>
                  <a:glow>
                    <a:srgbClr val="000000"/>
                  </a:glow>
                  <a:reflection stA="0" endPos="0" fadeDir="0" sx="0" sy="0"/>
                </a:effectLst>
              </a:rPr>
            </a:br>
            <a:r>
              <a:rPr lang="zh-CN" altLang="zh-CN" sz="2400" dirty="0"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字符</a:t>
            </a:r>
            <a:r>
              <a:rPr lang="en-US" altLang="zh-CN" sz="2400" dirty="0"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“^”</a:t>
            </a:r>
            <a:r>
              <a:rPr lang="zh-CN" altLang="zh-CN" sz="2400" dirty="0"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匹配以特定字符或者字符串开头的文本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28800"/>
            <a:ext cx="10561239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b="1" dirty="0" smtClean="0"/>
              <a:t>【</a:t>
            </a:r>
            <a:r>
              <a:rPr lang="zh-CN" altLang="zh-CN" b="1" dirty="0"/>
              <a:t>示例</a:t>
            </a:r>
            <a:r>
              <a:rPr lang="en-US" altLang="zh-CN" b="1" dirty="0"/>
              <a:t>11-30</a:t>
            </a:r>
            <a:r>
              <a:rPr lang="zh-CN" altLang="zh-CN" b="1" dirty="0"/>
              <a:t>】查询</a:t>
            </a:r>
            <a:r>
              <a:rPr lang="en-US" altLang="zh-CN" b="1" dirty="0" err="1"/>
              <a:t>first_name</a:t>
            </a:r>
            <a:r>
              <a:rPr lang="zh-CN" altLang="zh-CN" b="1" dirty="0"/>
              <a:t>以字母</a:t>
            </a:r>
            <a:r>
              <a:rPr lang="en-US" altLang="zh-CN" b="1" dirty="0"/>
              <a:t>T</a:t>
            </a:r>
            <a:r>
              <a:rPr lang="zh-CN" altLang="zh-CN" b="1" dirty="0"/>
              <a:t>开头的记录。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</a:t>
            </a:r>
            <a:r>
              <a:rPr lang="en-US" altLang="zh-CN" dirty="0" err="1">
                <a:highlight>
                  <a:srgbClr val="C0C0C0"/>
                </a:highlight>
              </a:rPr>
              <a:t>first_name</a:t>
            </a:r>
            <a:r>
              <a:rPr lang="en-US" altLang="zh-CN" dirty="0">
                <a:highlight>
                  <a:srgbClr val="C0C0C0"/>
                </a:highlight>
              </a:rPr>
              <a:t> FROM employees WHERE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 smtClean="0">
                <a:highlight>
                  <a:srgbClr val="C0C0C0"/>
                </a:highlight>
              </a:rPr>
              <a:t>   </a:t>
            </a:r>
            <a:r>
              <a:rPr lang="en-US" altLang="zh-CN" dirty="0">
                <a:highlight>
                  <a:srgbClr val="C0C0C0"/>
                </a:highlight>
              </a:rPr>
              <a:t>REGEXP_LIKE(</a:t>
            </a:r>
            <a:r>
              <a:rPr lang="en-US" altLang="zh-CN" dirty="0" err="1">
                <a:highlight>
                  <a:srgbClr val="C0C0C0"/>
                </a:highlight>
              </a:rPr>
              <a:t>first_name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'^T')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FIRST_NAME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------------------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Tayler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Timothy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TJ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 err="1"/>
              <a:t>Trenna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6236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b="1" dirty="0"/>
              <a:t>11.1.5  </a:t>
            </a:r>
            <a:r>
              <a:rPr lang="zh-CN" altLang="zh-CN" b="1" dirty="0"/>
              <a:t>正则表达式函数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28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700" dirty="0"/>
              <a:t>2)</a:t>
            </a:r>
            <a:r>
              <a:rPr lang="zh-CN" altLang="zh-CN" sz="2700" dirty="0"/>
              <a:t>查询以特定字符或字符串结尾的记录</a:t>
            </a:r>
            <a:br>
              <a:rPr lang="zh-CN" altLang="zh-CN" sz="2700" dirty="0"/>
            </a:br>
            <a:r>
              <a:rPr lang="zh-CN" altLang="zh-CN" sz="2700" dirty="0"/>
              <a:t>字符</a:t>
            </a:r>
            <a:r>
              <a:rPr lang="en-US" altLang="zh-CN" sz="2700" dirty="0"/>
              <a:t>“$”</a:t>
            </a:r>
            <a:r>
              <a:rPr lang="zh-CN" altLang="zh-CN" sz="2700" dirty="0"/>
              <a:t>匹配以特定字符或者字符串结尾的文本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28800"/>
            <a:ext cx="10561239" cy="468052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b="1" dirty="0" smtClean="0"/>
              <a:t>【</a:t>
            </a:r>
            <a:r>
              <a:rPr lang="zh-CN" altLang="zh-CN" b="1" dirty="0"/>
              <a:t>示例</a:t>
            </a:r>
            <a:r>
              <a:rPr lang="en-US" altLang="zh-CN" b="1" dirty="0"/>
              <a:t>11-31</a:t>
            </a:r>
            <a:r>
              <a:rPr lang="zh-CN" altLang="zh-CN" b="1" dirty="0"/>
              <a:t>】查询</a:t>
            </a:r>
            <a:r>
              <a:rPr lang="en-US" altLang="zh-CN" b="1" dirty="0" err="1"/>
              <a:t>first_name</a:t>
            </a:r>
            <a:r>
              <a:rPr lang="zh-CN" altLang="zh-CN" b="1" dirty="0"/>
              <a:t>以字母</a:t>
            </a:r>
            <a:r>
              <a:rPr lang="en-US" altLang="zh-CN" b="1" dirty="0"/>
              <a:t>h</a:t>
            </a:r>
            <a:r>
              <a:rPr lang="zh-CN" altLang="zh-CN" b="1" dirty="0"/>
              <a:t>结尾的记录。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</a:t>
            </a:r>
            <a:r>
              <a:rPr lang="en-US" altLang="zh-CN" dirty="0" err="1">
                <a:highlight>
                  <a:srgbClr val="C0C0C0"/>
                </a:highlight>
              </a:rPr>
              <a:t>first_name</a:t>
            </a:r>
            <a:r>
              <a:rPr lang="en-US" altLang="zh-CN" dirty="0">
                <a:highlight>
                  <a:srgbClr val="C0C0C0"/>
                </a:highlight>
              </a:rPr>
              <a:t> FROM employees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>
                <a:highlight>
                  <a:srgbClr val="C0C0C0"/>
                </a:highlight>
              </a:rPr>
              <a:t>WHERE REGEXP_LIKE(</a:t>
            </a:r>
            <a:r>
              <a:rPr lang="en-US" altLang="zh-CN" dirty="0" err="1">
                <a:highlight>
                  <a:srgbClr val="C0C0C0"/>
                </a:highlight>
              </a:rPr>
              <a:t>first_name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'h$')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FIRST_NAME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-----------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Elizabeth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Sarah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 err="1"/>
              <a:t>Sarath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3164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88640"/>
            <a:ext cx="9601200" cy="114300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/>
              <a:t>11.1.5  </a:t>
            </a:r>
            <a:r>
              <a:rPr lang="zh-CN" altLang="zh-CN" b="1" dirty="0"/>
              <a:t>正则表达式函数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400" dirty="0"/>
              <a:t>3)</a:t>
            </a:r>
            <a:r>
              <a:rPr lang="zh-CN" altLang="zh-CN" sz="2400" dirty="0"/>
              <a:t>用符号“</a:t>
            </a:r>
            <a:r>
              <a:rPr lang="en-US" altLang="zh-CN" sz="2400" dirty="0"/>
              <a:t>.</a:t>
            </a:r>
            <a:r>
              <a:rPr lang="zh-CN" altLang="zh-CN" sz="2400" dirty="0"/>
              <a:t>”来替代字符串中的任意一个字符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331640"/>
            <a:ext cx="10561239" cy="540972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b="1" dirty="0" smtClean="0"/>
              <a:t>【</a:t>
            </a:r>
            <a:r>
              <a:rPr lang="zh-CN" altLang="zh-CN" b="1" dirty="0"/>
              <a:t>示例</a:t>
            </a:r>
            <a:r>
              <a:rPr lang="en-US" altLang="zh-CN" b="1" dirty="0"/>
              <a:t>11-32</a:t>
            </a:r>
            <a:r>
              <a:rPr lang="zh-CN" altLang="zh-CN" b="1" dirty="0"/>
              <a:t>】查询</a:t>
            </a:r>
            <a:r>
              <a:rPr lang="en-US" altLang="zh-CN" b="1" dirty="0" err="1"/>
              <a:t>first_name</a:t>
            </a:r>
            <a:r>
              <a:rPr lang="zh-CN" altLang="zh-CN" b="1" dirty="0"/>
              <a:t>包含字母</a:t>
            </a:r>
            <a:r>
              <a:rPr lang="en-US" altLang="zh-CN" b="1" dirty="0"/>
              <a:t>e</a:t>
            </a:r>
            <a:r>
              <a:rPr lang="zh-CN" altLang="zh-CN" b="1" dirty="0"/>
              <a:t>与</a:t>
            </a:r>
            <a:r>
              <a:rPr lang="en-US" altLang="zh-CN" b="1" dirty="0"/>
              <a:t>n</a:t>
            </a:r>
            <a:r>
              <a:rPr lang="zh-CN" altLang="zh-CN" b="1" dirty="0"/>
              <a:t>且两个字母之间只有一个字母的记录。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</a:t>
            </a:r>
            <a:r>
              <a:rPr lang="en-US" altLang="zh-CN" dirty="0" err="1">
                <a:highlight>
                  <a:srgbClr val="C0C0C0"/>
                </a:highlight>
              </a:rPr>
              <a:t>first_name</a:t>
            </a:r>
            <a:r>
              <a:rPr lang="en-US" altLang="zh-CN" dirty="0">
                <a:highlight>
                  <a:srgbClr val="C0C0C0"/>
                </a:highlight>
              </a:rPr>
              <a:t> FROM employees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 smtClean="0">
                <a:highlight>
                  <a:srgbClr val="C0C0C0"/>
                </a:highlight>
              </a:rPr>
              <a:t>    WHERE </a:t>
            </a:r>
            <a:r>
              <a:rPr lang="en-US" altLang="zh-CN" dirty="0">
                <a:highlight>
                  <a:srgbClr val="C0C0C0"/>
                </a:highlight>
              </a:rPr>
              <a:t>REGEXP_LIKE(</a:t>
            </a:r>
            <a:r>
              <a:rPr lang="en-US" altLang="zh-CN" dirty="0" err="1">
                <a:highlight>
                  <a:srgbClr val="C0C0C0"/>
                </a:highlight>
              </a:rPr>
              <a:t>first_name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</a:t>
            </a:r>
            <a:r>
              <a:rPr lang="en-US" altLang="zh-CN" dirty="0" err="1">
                <a:highlight>
                  <a:srgbClr val="C0C0C0"/>
                </a:highlight>
              </a:rPr>
              <a:t>e.n</a:t>
            </a:r>
            <a:r>
              <a:rPr lang="en-US" altLang="zh-CN" dirty="0">
                <a:highlight>
                  <a:srgbClr val="C0C0C0"/>
                </a:highlight>
              </a:rPr>
              <a:t>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FIRST_NAME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------------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Jennifer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Jean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 err="1"/>
              <a:t>Neena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 err="1"/>
              <a:t>Trenna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Jennifer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450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575048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b="1" dirty="0"/>
              <a:t>11.1.5  </a:t>
            </a:r>
            <a:r>
              <a:rPr lang="zh-CN" altLang="zh-CN" b="1" dirty="0"/>
              <a:t>正则表达式</a:t>
            </a:r>
            <a:r>
              <a:rPr lang="zh-CN" altLang="zh-CN" b="1" dirty="0" smtClean="0"/>
              <a:t>函数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2700" dirty="0" smtClean="0"/>
              <a:t>4</a:t>
            </a:r>
            <a:r>
              <a:rPr lang="en-US" altLang="zh-CN" sz="2700" dirty="0"/>
              <a:t>)</a:t>
            </a:r>
            <a:r>
              <a:rPr lang="zh-CN" altLang="zh-CN" sz="2700" dirty="0"/>
              <a:t>使用“</a:t>
            </a:r>
            <a:r>
              <a:rPr lang="en-US" altLang="zh-CN" sz="2700" dirty="0"/>
              <a:t>*</a:t>
            </a:r>
            <a:r>
              <a:rPr lang="zh-CN" altLang="zh-CN" sz="2700" dirty="0"/>
              <a:t>”和“</a:t>
            </a:r>
            <a:r>
              <a:rPr lang="en-US" altLang="zh-CN" sz="2700" dirty="0"/>
              <a:t>+</a:t>
            </a:r>
            <a:r>
              <a:rPr lang="zh-CN" altLang="zh-CN" sz="2700" dirty="0"/>
              <a:t>”来匹配多个</a:t>
            </a:r>
            <a:r>
              <a:rPr lang="zh-CN" altLang="zh-CN" sz="2700" dirty="0" smtClean="0"/>
              <a:t>字符</a:t>
            </a:r>
            <a:r>
              <a:rPr lang="en-US" altLang="zh-CN" sz="2700" dirty="0" smtClean="0"/>
              <a:t/>
            </a:r>
            <a:br>
              <a:rPr lang="en-US" altLang="zh-CN" sz="2700" dirty="0" smtClean="0"/>
            </a:br>
            <a:r>
              <a:rPr lang="zh-CN" altLang="zh-CN" sz="2700" dirty="0"/>
              <a:t>星号‘</a:t>
            </a:r>
            <a:r>
              <a:rPr lang="en-US" altLang="zh-CN" sz="2700" dirty="0"/>
              <a:t>*</a:t>
            </a:r>
            <a:r>
              <a:rPr lang="zh-CN" altLang="zh-CN" sz="2700" dirty="0"/>
              <a:t>’可以匹配任意多个字符，包括</a:t>
            </a:r>
            <a:r>
              <a:rPr lang="en-US" altLang="zh-CN" sz="2700" dirty="0"/>
              <a:t>0</a:t>
            </a:r>
            <a:r>
              <a:rPr lang="zh-CN" altLang="zh-CN" sz="2700" dirty="0"/>
              <a:t>次。加号‘</a:t>
            </a:r>
            <a:r>
              <a:rPr lang="en-US" altLang="zh-CN" sz="2700" dirty="0"/>
              <a:t>+</a:t>
            </a:r>
            <a:r>
              <a:rPr lang="zh-CN" altLang="zh-CN" sz="2700" dirty="0"/>
              <a:t>’匹配前面的字符至少一次</a:t>
            </a:r>
            <a:r>
              <a:rPr lang="zh-CN" altLang="zh-CN" sz="2700" dirty="0" smtClean="0"/>
              <a:t>。</a:t>
            </a:r>
            <a:endParaRPr lang="zh-CN" altLang="zh-CN" sz="27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916832"/>
            <a:ext cx="10561239" cy="424847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b="1" dirty="0" smtClean="0"/>
              <a:t>【</a:t>
            </a:r>
            <a:r>
              <a:rPr lang="zh-CN" altLang="zh-CN" b="1" dirty="0"/>
              <a:t>示例</a:t>
            </a:r>
            <a:r>
              <a:rPr lang="en-US" altLang="zh-CN" b="1" dirty="0"/>
              <a:t>11-33</a:t>
            </a:r>
            <a:r>
              <a:rPr lang="zh-CN" altLang="zh-CN" b="1" dirty="0"/>
              <a:t>】查询</a:t>
            </a:r>
            <a:r>
              <a:rPr lang="en-US" altLang="zh-CN" b="1" dirty="0" err="1"/>
              <a:t>first_name</a:t>
            </a:r>
            <a:r>
              <a:rPr lang="zh-CN" altLang="zh-CN" b="1" dirty="0"/>
              <a:t>以字母</a:t>
            </a:r>
            <a:r>
              <a:rPr lang="en-US" altLang="zh-CN" b="1" dirty="0"/>
              <a:t>S</a:t>
            </a:r>
            <a:r>
              <a:rPr lang="zh-CN" altLang="zh-CN" b="1" dirty="0"/>
              <a:t>开头，且</a:t>
            </a:r>
            <a:r>
              <a:rPr lang="en-US" altLang="zh-CN" b="1" dirty="0"/>
              <a:t>S</a:t>
            </a:r>
            <a:r>
              <a:rPr lang="zh-CN" altLang="zh-CN" b="1" dirty="0"/>
              <a:t>后面出现</a:t>
            </a:r>
            <a:r>
              <a:rPr lang="en-US" altLang="zh-CN" b="1" dirty="0" err="1"/>
              <a:t>ar</a:t>
            </a:r>
            <a:r>
              <a:rPr lang="zh-CN" altLang="zh-CN" b="1" dirty="0"/>
              <a:t>的记录。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</a:t>
            </a:r>
            <a:r>
              <a:rPr lang="en-US" altLang="zh-CN" dirty="0" err="1">
                <a:highlight>
                  <a:srgbClr val="C0C0C0"/>
                </a:highlight>
              </a:rPr>
              <a:t>first_name</a:t>
            </a:r>
            <a:r>
              <a:rPr lang="en-US" altLang="zh-CN" dirty="0">
                <a:highlight>
                  <a:srgbClr val="C0C0C0"/>
                </a:highlight>
              </a:rPr>
              <a:t> FROM EMPLOYEES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>
                <a:highlight>
                  <a:srgbClr val="C0C0C0"/>
                </a:highlight>
              </a:rPr>
              <a:t>    WHERE </a:t>
            </a:r>
            <a:r>
              <a:rPr lang="en-US" altLang="zh-CN" dirty="0">
                <a:highlight>
                  <a:srgbClr val="C0C0C0"/>
                </a:highlight>
              </a:rPr>
              <a:t>REGEXP_LIKE(</a:t>
            </a:r>
            <a:r>
              <a:rPr lang="en-US" altLang="zh-CN" dirty="0" err="1">
                <a:highlight>
                  <a:srgbClr val="C0C0C0"/>
                </a:highlight>
              </a:rPr>
              <a:t>first_name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'^</a:t>
            </a:r>
            <a:r>
              <a:rPr lang="en-US" altLang="zh-CN" dirty="0" err="1">
                <a:highlight>
                  <a:srgbClr val="C0C0C0"/>
                </a:highlight>
              </a:rPr>
              <a:t>Sar</a:t>
            </a:r>
            <a:r>
              <a:rPr lang="en-US" altLang="zh-CN" dirty="0">
                <a:highlight>
                  <a:srgbClr val="C0C0C0"/>
                </a:highlight>
              </a:rPr>
              <a:t>*')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FIRST_NAME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-----------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Sarah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 err="1"/>
              <a:t>Sarath</a:t>
            </a:r>
            <a:endParaRPr lang="zh-CN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509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524373"/>
            <a:ext cx="11113168" cy="1170275"/>
          </a:xfrm>
        </p:spPr>
        <p:txBody>
          <a:bodyPr>
            <a:normAutofit fontScale="90000"/>
          </a:bodyPr>
          <a:lstStyle/>
          <a:p>
            <a:r>
              <a:rPr lang="zh-CN" altLang="zh-CN" sz="3100" dirty="0" smtClean="0"/>
              <a:t>【示例</a:t>
            </a:r>
            <a:r>
              <a:rPr lang="en-US" altLang="zh-CN" sz="3100" dirty="0" smtClean="0"/>
              <a:t>11-1</a:t>
            </a:r>
            <a:r>
              <a:rPr lang="zh-CN" altLang="zh-CN" sz="3100" dirty="0" smtClean="0"/>
              <a:t>】</a:t>
            </a:r>
            <a:r>
              <a:rPr lang="en-US" altLang="zh-CN" sz="3100" dirty="0" smtClean="0"/>
              <a:t>UPPER()</a:t>
            </a:r>
            <a:r>
              <a:rPr lang="zh-CN" altLang="zh-CN" sz="3100" dirty="0" smtClean="0"/>
              <a:t>、</a:t>
            </a:r>
            <a:r>
              <a:rPr lang="en-US" altLang="zh-CN" sz="3100" dirty="0" smtClean="0"/>
              <a:t>LOWER()</a:t>
            </a:r>
            <a:r>
              <a:rPr lang="zh-CN" altLang="zh-CN" sz="3100" dirty="0" smtClean="0"/>
              <a:t>、</a:t>
            </a:r>
            <a:r>
              <a:rPr lang="en-US" altLang="zh-CN" sz="3100" dirty="0" smtClean="0"/>
              <a:t>INITCAP()</a:t>
            </a:r>
            <a:r>
              <a:rPr lang="zh-CN" altLang="zh-CN" sz="3100" dirty="0" smtClean="0"/>
              <a:t>函数的应用。</a:t>
            </a:r>
            <a:r>
              <a:rPr lang="en-US" altLang="zh-CN" sz="3100" dirty="0" smtClean="0"/>
              <a:t/>
            </a:r>
            <a:br>
              <a:rPr lang="en-US" altLang="zh-CN" sz="3100" dirty="0" smtClean="0"/>
            </a:br>
            <a:r>
              <a:rPr lang="zh-CN" altLang="zh-CN" sz="2700" dirty="0"/>
              <a:t>本示例将字符串“</a:t>
            </a:r>
            <a:r>
              <a:rPr lang="en-US" altLang="zh-CN" sz="2700" dirty="0" err="1"/>
              <a:t>cddx</a:t>
            </a:r>
            <a:r>
              <a:rPr lang="zh-CN" altLang="zh-CN" sz="2700" dirty="0"/>
              <a:t>”转换为全部大写和首字符大写，将</a:t>
            </a:r>
            <a:r>
              <a:rPr lang="en-US" altLang="zh-CN" sz="2700" dirty="0"/>
              <a:t>“CDDX”</a:t>
            </a:r>
            <a:r>
              <a:rPr lang="zh-CN" altLang="zh-CN" sz="2700" dirty="0"/>
              <a:t>转换为全部小写</a:t>
            </a:r>
            <a:endParaRPr lang="zh-CN" altLang="en-US" sz="27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94649"/>
            <a:ext cx="10945216" cy="3102503"/>
          </a:xfrm>
          <a:noFill/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UPPER('</a:t>
            </a:r>
            <a:r>
              <a:rPr lang="en-US" altLang="zh-CN" dirty="0" err="1">
                <a:highlight>
                  <a:srgbClr val="C0C0C0"/>
                </a:highlight>
              </a:rPr>
              <a:t>cddx</a:t>
            </a:r>
            <a:r>
              <a:rPr lang="en-US" altLang="zh-CN" dirty="0">
                <a:highlight>
                  <a:srgbClr val="C0C0C0"/>
                </a:highlight>
              </a:rPr>
              <a:t>')</a:t>
            </a:r>
            <a:r>
              <a:rPr lang="zh-CN" altLang="zh-CN" dirty="0">
                <a:highlight>
                  <a:srgbClr val="C0C0C0"/>
                </a:highlight>
              </a:rPr>
              <a:t>大写，</a:t>
            </a:r>
            <a:r>
              <a:rPr lang="en-US" altLang="zh-CN" dirty="0">
                <a:highlight>
                  <a:srgbClr val="C0C0C0"/>
                </a:highlight>
              </a:rPr>
              <a:t>LOWER('CDDX')</a:t>
            </a:r>
            <a:r>
              <a:rPr lang="zh-CN" altLang="zh-CN" dirty="0">
                <a:highlight>
                  <a:srgbClr val="C0C0C0"/>
                </a:highlight>
              </a:rPr>
              <a:t>小写，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INITCAP('</a:t>
            </a:r>
            <a:r>
              <a:rPr lang="en-US" altLang="zh-CN" dirty="0" err="1">
                <a:highlight>
                  <a:srgbClr val="C0C0C0"/>
                </a:highlight>
              </a:rPr>
              <a:t>cddx</a:t>
            </a:r>
            <a:r>
              <a:rPr lang="en-US" altLang="zh-CN" dirty="0">
                <a:highlight>
                  <a:srgbClr val="C0C0C0"/>
                </a:highlight>
              </a:rPr>
              <a:t>')</a:t>
            </a:r>
            <a:r>
              <a:rPr lang="zh-CN" altLang="zh-CN" dirty="0">
                <a:highlight>
                  <a:srgbClr val="C0C0C0"/>
                </a:highlight>
              </a:rPr>
              <a:t>首字符大写</a:t>
            </a:r>
            <a:r>
              <a:rPr lang="en-US" altLang="zh-CN" dirty="0">
                <a:highlight>
                  <a:srgbClr val="C0C0C0"/>
                </a:highlight>
              </a:rPr>
              <a:t> 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dirty="0">
                <a:cs typeface="+mj-cs"/>
              </a:rPr>
              <a:t>大写</a:t>
            </a:r>
            <a:r>
              <a:rPr lang="en-US" altLang="zh-CN" dirty="0">
                <a:cs typeface="+mj-cs"/>
              </a:rPr>
              <a:t>		</a:t>
            </a:r>
            <a:r>
              <a:rPr lang="zh-CN" altLang="zh-CN" dirty="0">
                <a:cs typeface="+mj-cs"/>
              </a:rPr>
              <a:t>小写</a:t>
            </a:r>
            <a:r>
              <a:rPr lang="en-US" altLang="zh-CN" dirty="0">
                <a:cs typeface="+mj-cs"/>
              </a:rPr>
              <a:t>		</a:t>
            </a:r>
            <a:r>
              <a:rPr lang="zh-CN" altLang="zh-CN" dirty="0">
                <a:cs typeface="+mj-cs"/>
              </a:rPr>
              <a:t>首字符大写</a:t>
            </a:r>
          </a:p>
          <a:p>
            <a:pPr marL="0" indent="0" hangingPunct="0">
              <a:buNone/>
            </a:pPr>
            <a:r>
              <a:rPr lang="en-US" altLang="zh-CN" dirty="0">
                <a:cs typeface="+mj-cs"/>
              </a:rPr>
              <a:t>------------	------------   ------------</a:t>
            </a:r>
            <a:endParaRPr lang="zh-CN" altLang="zh-CN" dirty="0">
              <a:cs typeface="+mj-cs"/>
            </a:endParaRPr>
          </a:p>
          <a:p>
            <a:pPr marL="0" indent="0" hangingPunct="0">
              <a:buNone/>
            </a:pPr>
            <a:r>
              <a:rPr lang="en-US" altLang="zh-CN" dirty="0">
                <a:cs typeface="+mj-cs"/>
              </a:rPr>
              <a:t>CDDX	          </a:t>
            </a:r>
            <a:r>
              <a:rPr lang="en-US" altLang="zh-CN" dirty="0" err="1">
                <a:cs typeface="+mj-cs"/>
              </a:rPr>
              <a:t>cddx</a:t>
            </a:r>
            <a:r>
              <a:rPr lang="en-US" altLang="zh-CN" dirty="0">
                <a:cs typeface="+mj-cs"/>
              </a:rPr>
              <a:t>	          </a:t>
            </a:r>
            <a:r>
              <a:rPr lang="en-US" altLang="zh-CN" dirty="0" err="1">
                <a:cs typeface="+mj-cs"/>
              </a:rPr>
              <a:t>Cddx</a:t>
            </a:r>
            <a:endParaRPr lang="zh-CN" altLang="zh-CN" dirty="0">
              <a:cs typeface="+mj-cs"/>
            </a:endParaRPr>
          </a:p>
          <a:p>
            <a:pPr marL="0" indent="0" hangingPunct="0">
              <a:buNone/>
            </a:pPr>
            <a:r>
              <a:rPr lang="en-US" altLang="zh-CN" dirty="0"/>
              <a:t>…</a:t>
            </a:r>
            <a:endParaRPr lang="zh-CN" altLang="zh-CN" dirty="0"/>
          </a:p>
          <a:p>
            <a:pPr marL="457200" indent="-457200">
              <a:lnSpc>
                <a:spcPct val="100000"/>
              </a:lnSpc>
            </a:pPr>
            <a:endParaRPr lang="en-US" altLang="zh-CN" sz="3200" dirty="0"/>
          </a:p>
        </p:txBody>
      </p:sp>
      <p:sp>
        <p:nvSpPr>
          <p:cNvPr id="4" name="对话气泡: 矩形 3">
            <a:extLst>
              <a:ext uri="{FF2B5EF4-FFF2-40B4-BE49-F238E27FC236}">
                <a16:creationId xmlns="" xmlns:a16="http://schemas.microsoft.com/office/drawing/2014/main" id="{7E90C86F-10AE-461D-913A-F3D3D12A7BDA}"/>
              </a:ext>
            </a:extLst>
          </p:cNvPr>
          <p:cNvSpPr/>
          <p:nvPr/>
        </p:nvSpPr>
        <p:spPr>
          <a:xfrm>
            <a:off x="6166420" y="4509120"/>
            <a:ext cx="5784576" cy="1944216"/>
          </a:xfrm>
          <a:prstGeom prst="wedgeRectCallout">
            <a:avLst>
              <a:gd name="adj1" fmla="val -45448"/>
              <a:gd name="adj2" fmla="val -101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400" dirty="0"/>
              <a:t>上述代码中的</a:t>
            </a:r>
            <a:r>
              <a:rPr lang="en-US" altLang="zh-CN" sz="2400" dirty="0"/>
              <a:t> dual </a:t>
            </a:r>
            <a:r>
              <a:rPr lang="zh-CN" altLang="zh-CN" sz="2400" dirty="0"/>
              <a:t>表是系统的一张虚表</a:t>
            </a:r>
            <a:r>
              <a:rPr lang="en-US" altLang="zh-CN" sz="2400" dirty="0"/>
              <a:t>(</a:t>
            </a:r>
            <a:r>
              <a:rPr lang="zh-CN" altLang="zh-CN" sz="2400" dirty="0"/>
              <a:t>伪表</a:t>
            </a:r>
            <a:r>
              <a:rPr lang="en-US" altLang="zh-CN" sz="2400" dirty="0"/>
              <a:t>)</a:t>
            </a:r>
            <a:r>
              <a:rPr lang="zh-CN" altLang="zh-CN" sz="2400" dirty="0"/>
              <a:t>。</a:t>
            </a:r>
            <a:r>
              <a:rPr lang="en-US" altLang="zh-CN" sz="2400" dirty="0"/>
              <a:t>Oracle </a:t>
            </a:r>
            <a:r>
              <a:rPr lang="zh-CN" altLang="zh-CN" sz="2400" dirty="0"/>
              <a:t>中所有的查询都必须符合标准的</a:t>
            </a:r>
            <a:r>
              <a:rPr lang="en-US" altLang="zh-CN" sz="2400" dirty="0"/>
              <a:t> SQL </a:t>
            </a:r>
            <a:r>
              <a:rPr lang="zh-CN" altLang="zh-CN" sz="2400" dirty="0"/>
              <a:t>语句，因此，在</a:t>
            </a:r>
            <a:r>
              <a:rPr lang="en-US" altLang="zh-CN" sz="2400" dirty="0"/>
              <a:t>FROM </a:t>
            </a:r>
            <a:r>
              <a:rPr lang="zh-CN" altLang="zh-CN" sz="2400" dirty="0"/>
              <a:t>子句后面必须有一张表的名称。</a:t>
            </a:r>
            <a:r>
              <a:rPr lang="en-US" altLang="zh-CN" sz="2400" dirty="0"/>
              <a:t>Oracle</a:t>
            </a:r>
            <a:r>
              <a:rPr lang="zh-CN" altLang="zh-CN" sz="2400" dirty="0"/>
              <a:t>保证</a:t>
            </a:r>
            <a:r>
              <a:rPr lang="en-US" altLang="zh-CN" sz="2400" dirty="0"/>
              <a:t>dual</a:t>
            </a:r>
            <a:r>
              <a:rPr lang="zh-CN" altLang="zh-CN" sz="2400" dirty="0"/>
              <a:t>里面永远只有一条记录。</a:t>
            </a:r>
          </a:p>
        </p:txBody>
      </p:sp>
    </p:spTree>
    <p:extLst>
      <p:ext uri="{BB962C8B-B14F-4D97-AF65-F5344CB8AC3E}">
        <p14:creationId xmlns:p14="http://schemas.microsoft.com/office/powerpoint/2010/main" val="7723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836712"/>
            <a:ext cx="10561239" cy="568863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b="1" dirty="0"/>
              <a:t>【示例</a:t>
            </a:r>
            <a:r>
              <a:rPr lang="en-US" altLang="zh-CN" b="1" dirty="0"/>
              <a:t>11-34</a:t>
            </a:r>
            <a:r>
              <a:rPr lang="zh-CN" altLang="zh-CN" b="1" dirty="0"/>
              <a:t>】查询</a:t>
            </a:r>
            <a:r>
              <a:rPr lang="en-US" altLang="zh-CN" b="1" dirty="0" err="1"/>
              <a:t>first_name</a:t>
            </a:r>
            <a:r>
              <a:rPr lang="zh-CN" altLang="zh-CN" b="1" dirty="0"/>
              <a:t>以字母</a:t>
            </a:r>
            <a:r>
              <a:rPr lang="en-US" altLang="zh-CN" b="1" dirty="0"/>
              <a:t>J</a:t>
            </a:r>
            <a:r>
              <a:rPr lang="zh-CN" altLang="zh-CN" b="1" dirty="0"/>
              <a:t>开头，且</a:t>
            </a:r>
            <a:r>
              <a:rPr lang="en-US" altLang="zh-CN" b="1" dirty="0"/>
              <a:t>J</a:t>
            </a:r>
            <a:r>
              <a:rPr lang="zh-CN" altLang="zh-CN" b="1" dirty="0"/>
              <a:t>后面出现字母</a:t>
            </a:r>
            <a:r>
              <a:rPr lang="en-US" altLang="zh-CN" b="1" dirty="0"/>
              <a:t>a</a:t>
            </a:r>
            <a:r>
              <a:rPr lang="zh-CN" altLang="zh-CN" b="1" dirty="0"/>
              <a:t>至少一次的记录。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</a:t>
            </a:r>
            <a:r>
              <a:rPr lang="en-US" altLang="zh-CN" dirty="0" err="1">
                <a:highlight>
                  <a:srgbClr val="C0C0C0"/>
                </a:highlight>
              </a:rPr>
              <a:t>first_name</a:t>
            </a:r>
            <a:r>
              <a:rPr lang="en-US" altLang="zh-CN" dirty="0">
                <a:highlight>
                  <a:srgbClr val="C0C0C0"/>
                </a:highlight>
              </a:rPr>
              <a:t> FROM employees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WHERE </a:t>
            </a:r>
            <a:r>
              <a:rPr lang="en-US" altLang="zh-CN" dirty="0">
                <a:highlight>
                  <a:srgbClr val="C0C0C0"/>
                </a:highlight>
              </a:rPr>
              <a:t>REGEXP_LIKE(</a:t>
            </a:r>
            <a:r>
              <a:rPr lang="en-US" altLang="zh-CN" dirty="0" err="1">
                <a:highlight>
                  <a:srgbClr val="C0C0C0"/>
                </a:highlight>
              </a:rPr>
              <a:t>first_name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'^</a:t>
            </a:r>
            <a:r>
              <a:rPr lang="en-US" altLang="zh-CN" dirty="0" err="1">
                <a:highlight>
                  <a:srgbClr val="C0C0C0"/>
                </a:highlight>
              </a:rPr>
              <a:t>Ja</a:t>
            </a:r>
            <a:r>
              <a:rPr lang="en-US" altLang="zh-CN" dirty="0">
                <a:highlight>
                  <a:srgbClr val="C0C0C0"/>
                </a:highlight>
              </a:rPr>
              <a:t>+')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FIRST_NAME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-----------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Janette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James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Jack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Jason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 smtClean="0"/>
              <a:t>James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850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188640"/>
            <a:ext cx="10777263" cy="1335360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b="1" dirty="0"/>
              <a:t>11.1.5  </a:t>
            </a:r>
            <a:r>
              <a:rPr lang="zh-CN" altLang="zh-CN" b="1" dirty="0"/>
              <a:t>正则表达式</a:t>
            </a:r>
            <a:r>
              <a:rPr lang="zh-CN" altLang="zh-CN" b="1" dirty="0" smtClean="0"/>
              <a:t>函数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2400" dirty="0" smtClean="0"/>
              <a:t>5</a:t>
            </a:r>
            <a:r>
              <a:rPr lang="en-US" altLang="zh-CN" sz="2400" dirty="0"/>
              <a:t>)</a:t>
            </a:r>
            <a:r>
              <a:rPr lang="zh-CN" altLang="zh-CN" sz="2400" dirty="0"/>
              <a:t>匹配指定字符串</a:t>
            </a:r>
            <a:br>
              <a:rPr lang="zh-CN" altLang="zh-CN" sz="2400" dirty="0"/>
            </a:br>
            <a:r>
              <a:rPr lang="zh-CN" altLang="zh-CN" sz="2400" dirty="0"/>
              <a:t>正则表达式可以匹配指定字符串，只要这个字符串在查询文本中即可，如要匹配多个字符串，多个字符串之间使用分隔符“</a:t>
            </a:r>
            <a:r>
              <a:rPr lang="en-US" altLang="zh-CN" sz="2400" dirty="0"/>
              <a:t>|</a:t>
            </a:r>
            <a:r>
              <a:rPr lang="zh-CN" altLang="zh-CN" sz="2400" dirty="0"/>
              <a:t>”隔开。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524000"/>
            <a:ext cx="10801200" cy="533400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200" b="1" dirty="0" smtClean="0"/>
              <a:t>【</a:t>
            </a:r>
            <a:r>
              <a:rPr lang="zh-CN" altLang="zh-CN" sz="2200" b="1" dirty="0"/>
              <a:t>示例</a:t>
            </a:r>
            <a:r>
              <a:rPr lang="en-US" altLang="zh-CN" sz="2200" b="1" dirty="0"/>
              <a:t>11-35</a:t>
            </a:r>
            <a:r>
              <a:rPr lang="zh-CN" altLang="zh-CN" sz="2200" b="1" dirty="0"/>
              <a:t>】查询</a:t>
            </a:r>
            <a:r>
              <a:rPr lang="en-US" altLang="zh-CN" sz="2200" b="1" dirty="0" err="1"/>
              <a:t>first_name</a:t>
            </a:r>
            <a:r>
              <a:rPr lang="zh-CN" altLang="zh-CN" sz="2200" b="1" dirty="0"/>
              <a:t>包含字符串</a:t>
            </a:r>
            <a:r>
              <a:rPr lang="en-US" altLang="zh-CN" sz="2200" b="1" dirty="0"/>
              <a:t>on</a:t>
            </a:r>
            <a:r>
              <a:rPr lang="zh-CN" altLang="zh-CN" sz="2200" b="1" dirty="0"/>
              <a:t>或者</a:t>
            </a:r>
            <a:r>
              <a:rPr lang="en-US" altLang="zh-CN" sz="2200" b="1" dirty="0"/>
              <a:t>as</a:t>
            </a:r>
            <a:r>
              <a:rPr lang="zh-CN" altLang="zh-CN" sz="2200" b="1" dirty="0"/>
              <a:t>的记录。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</a:t>
            </a:r>
            <a:r>
              <a:rPr lang="en-US" altLang="zh-CN" dirty="0" err="1">
                <a:highlight>
                  <a:srgbClr val="C0C0C0"/>
                </a:highlight>
              </a:rPr>
              <a:t>first_name</a:t>
            </a:r>
            <a:r>
              <a:rPr lang="en-US" altLang="zh-CN" dirty="0">
                <a:highlight>
                  <a:srgbClr val="C0C0C0"/>
                </a:highlight>
              </a:rPr>
              <a:t> FROM employees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>
                <a:highlight>
                  <a:srgbClr val="C0C0C0"/>
                </a:highlight>
              </a:rPr>
              <a:t>WHERE REGEXP_LIKE(</a:t>
            </a:r>
            <a:r>
              <a:rPr lang="en-US" altLang="zh-CN" dirty="0" err="1">
                <a:highlight>
                  <a:srgbClr val="C0C0C0"/>
                </a:highlight>
              </a:rPr>
              <a:t>first_name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</a:t>
            </a:r>
            <a:r>
              <a:rPr lang="en-US" altLang="zh-CN" dirty="0" err="1">
                <a:highlight>
                  <a:srgbClr val="C0C0C0"/>
                </a:highlight>
              </a:rPr>
              <a:t>on|as</a:t>
            </a:r>
            <a:r>
              <a:rPr lang="en-US" altLang="zh-CN" dirty="0">
                <a:highlight>
                  <a:srgbClr val="C0C0C0"/>
                </a:highlight>
              </a:rPr>
              <a:t>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200" dirty="0"/>
              <a:t>FIRST_NAME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-----------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Harrison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Anthony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Jason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Donald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Jonathon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Winston</a:t>
            </a: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4231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88640"/>
            <a:ext cx="9601200" cy="1440160"/>
          </a:xfrm>
        </p:spPr>
        <p:txBody>
          <a:bodyPr>
            <a:noAutofit/>
          </a:bodyPr>
          <a:lstStyle/>
          <a:p>
            <a:pPr hangingPunct="0"/>
            <a:r>
              <a:rPr lang="en-US" altLang="zh-CN" sz="3200" b="1" dirty="0"/>
              <a:t>11.1.5  </a:t>
            </a:r>
            <a:r>
              <a:rPr lang="zh-CN" altLang="zh-CN" sz="3200" b="1" dirty="0"/>
              <a:t>正则表达式函数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2200" dirty="0"/>
              <a:t>6)</a:t>
            </a:r>
            <a:r>
              <a:rPr lang="zh-CN" altLang="zh-CN" sz="2200" dirty="0"/>
              <a:t>匹配指定字符中的任意一个</a:t>
            </a:r>
            <a:br>
              <a:rPr lang="zh-CN" altLang="zh-CN" sz="2200" dirty="0"/>
            </a:br>
            <a:r>
              <a:rPr lang="zh-CN" altLang="zh-CN" sz="2200" dirty="0"/>
              <a:t>方括号</a:t>
            </a:r>
            <a:r>
              <a:rPr lang="en-US" altLang="zh-CN" sz="2200" dirty="0"/>
              <a:t>“[]”</a:t>
            </a:r>
            <a:r>
              <a:rPr lang="zh-CN" altLang="zh-CN" sz="2200" dirty="0"/>
              <a:t>指定一个字符集合，只匹配其中任何一个字符，即为所查找的文本。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1844824"/>
            <a:ext cx="10945216" cy="475252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200" b="1" dirty="0" smtClean="0"/>
              <a:t>【</a:t>
            </a:r>
            <a:r>
              <a:rPr lang="zh-CN" altLang="zh-CN" sz="2200" b="1" dirty="0"/>
              <a:t>示例</a:t>
            </a:r>
            <a:r>
              <a:rPr lang="en-US" altLang="zh-CN" sz="2200" b="1" dirty="0"/>
              <a:t>11-36</a:t>
            </a:r>
            <a:r>
              <a:rPr lang="zh-CN" altLang="zh-CN" sz="2200" b="1" dirty="0"/>
              <a:t>】查找</a:t>
            </a:r>
            <a:r>
              <a:rPr lang="en-US" altLang="zh-CN" sz="2200" b="1" dirty="0" err="1"/>
              <a:t>first_name</a:t>
            </a:r>
            <a:r>
              <a:rPr lang="zh-CN" altLang="zh-CN" sz="2200" b="1" dirty="0"/>
              <a:t>包含字母</a:t>
            </a:r>
            <a:r>
              <a:rPr lang="en-US" altLang="zh-CN" sz="2200" b="1" dirty="0"/>
              <a:t>z</a:t>
            </a:r>
            <a:r>
              <a:rPr lang="zh-CN" altLang="zh-CN" sz="2200" b="1" dirty="0"/>
              <a:t>或者</a:t>
            </a:r>
            <a:r>
              <a:rPr lang="en-US" altLang="zh-CN" sz="2200" b="1" dirty="0"/>
              <a:t>w</a:t>
            </a:r>
            <a:r>
              <a:rPr lang="zh-CN" altLang="zh-CN" sz="2200" b="1" dirty="0"/>
              <a:t>的记录。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</a:t>
            </a:r>
            <a:r>
              <a:rPr lang="en-US" altLang="zh-CN" dirty="0" err="1">
                <a:highlight>
                  <a:srgbClr val="C0C0C0"/>
                </a:highlight>
              </a:rPr>
              <a:t>first_name</a:t>
            </a:r>
            <a:r>
              <a:rPr lang="en-US" altLang="zh-CN" dirty="0">
                <a:highlight>
                  <a:srgbClr val="C0C0C0"/>
                </a:highlight>
              </a:rPr>
              <a:t> FROM employees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WHERE </a:t>
            </a:r>
            <a:r>
              <a:rPr lang="en-US" altLang="zh-CN" dirty="0">
                <a:highlight>
                  <a:srgbClr val="C0C0C0"/>
                </a:highlight>
              </a:rPr>
              <a:t>REGEXP_LIKE(</a:t>
            </a:r>
            <a:r>
              <a:rPr lang="en-US" altLang="zh-CN" dirty="0" err="1">
                <a:highlight>
                  <a:srgbClr val="C0C0C0"/>
                </a:highlight>
              </a:rPr>
              <a:t>first_name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'[</a:t>
            </a:r>
            <a:r>
              <a:rPr lang="en-US" altLang="zh-CN" dirty="0" err="1">
                <a:highlight>
                  <a:srgbClr val="C0C0C0"/>
                </a:highlight>
              </a:rPr>
              <a:t>zw</a:t>
            </a:r>
            <a:r>
              <a:rPr lang="en-US" altLang="zh-CN" dirty="0">
                <a:highlight>
                  <a:srgbClr val="C0C0C0"/>
                </a:highlight>
              </a:rPr>
              <a:t>]')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200" dirty="0"/>
              <a:t>FIRST_NAME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-----------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 err="1"/>
              <a:t>Mozhe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Elizabeth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Hazel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 smtClean="0"/>
              <a:t>Matthew</a:t>
            </a: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35069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16632"/>
            <a:ext cx="9601200" cy="1751856"/>
          </a:xfrm>
        </p:spPr>
        <p:txBody>
          <a:bodyPr>
            <a:noAutofit/>
          </a:bodyPr>
          <a:lstStyle/>
          <a:p>
            <a:pPr hangingPunct="0"/>
            <a:r>
              <a:rPr lang="en-US" altLang="zh-CN" sz="3200" b="1" dirty="0"/>
              <a:t>11.1.5  </a:t>
            </a:r>
            <a:r>
              <a:rPr lang="zh-CN" altLang="zh-CN" sz="3200" b="1" dirty="0"/>
              <a:t>正则表达式函数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2200" dirty="0" smtClean="0"/>
              <a:t>7)</a:t>
            </a:r>
            <a:r>
              <a:rPr lang="zh-CN" altLang="zh-CN" sz="2200" dirty="0"/>
              <a:t>使用</a:t>
            </a:r>
            <a:r>
              <a:rPr lang="en-US" altLang="zh-CN" sz="2200" dirty="0"/>
              <a:t>{n</a:t>
            </a:r>
            <a:r>
              <a:rPr lang="zh-CN" altLang="zh-CN" sz="2200" dirty="0"/>
              <a:t>，</a:t>
            </a:r>
            <a:r>
              <a:rPr lang="en-US" altLang="zh-CN" sz="2200" dirty="0"/>
              <a:t>}</a:t>
            </a:r>
            <a:r>
              <a:rPr lang="zh-CN" altLang="zh-CN" sz="2200" dirty="0"/>
              <a:t>或者</a:t>
            </a:r>
            <a:r>
              <a:rPr lang="en-US" altLang="zh-CN" sz="2200" dirty="0"/>
              <a:t>{n</a:t>
            </a:r>
            <a:r>
              <a:rPr lang="zh-CN" altLang="zh-CN" sz="2200" dirty="0"/>
              <a:t>，</a:t>
            </a:r>
            <a:r>
              <a:rPr lang="en-US" altLang="zh-CN" sz="2200" dirty="0"/>
              <a:t>m}</a:t>
            </a:r>
            <a:r>
              <a:rPr lang="zh-CN" altLang="zh-CN" sz="2200" dirty="0"/>
              <a:t>来指定字符串连续出现的次数</a:t>
            </a:r>
            <a:br>
              <a:rPr lang="zh-CN" altLang="zh-CN" sz="2200" dirty="0"/>
            </a:br>
            <a:r>
              <a:rPr lang="zh-CN" altLang="zh-CN" sz="2200" dirty="0"/>
              <a:t>字符串</a:t>
            </a:r>
            <a:r>
              <a:rPr lang="en-US" altLang="zh-CN" sz="2200" dirty="0"/>
              <a:t>{n</a:t>
            </a:r>
            <a:r>
              <a:rPr lang="zh-CN" altLang="zh-CN" sz="2200" dirty="0"/>
              <a:t>，</a:t>
            </a:r>
            <a:r>
              <a:rPr lang="en-US" altLang="zh-CN" sz="2200" dirty="0"/>
              <a:t>}</a:t>
            </a:r>
            <a:r>
              <a:rPr lang="zh-CN" altLang="zh-CN" sz="2200" dirty="0"/>
              <a:t>表示匹配前面的字符串至少</a:t>
            </a:r>
            <a:r>
              <a:rPr lang="en-US" altLang="zh-CN" sz="2200" dirty="0"/>
              <a:t>n</a:t>
            </a:r>
            <a:r>
              <a:rPr lang="zh-CN" altLang="zh-CN" sz="2200" dirty="0"/>
              <a:t>次；字符串</a:t>
            </a:r>
            <a:r>
              <a:rPr lang="en-US" altLang="zh-CN" sz="2200" dirty="0"/>
              <a:t>{n</a:t>
            </a:r>
            <a:r>
              <a:rPr lang="zh-CN" altLang="zh-CN" sz="2200" dirty="0"/>
              <a:t>，</a:t>
            </a:r>
            <a:r>
              <a:rPr lang="en-US" altLang="zh-CN" sz="2200" dirty="0"/>
              <a:t>m}</a:t>
            </a:r>
            <a:r>
              <a:rPr lang="zh-CN" altLang="zh-CN" sz="2200" dirty="0"/>
              <a:t>表示匹配前面的字符至少</a:t>
            </a:r>
            <a:r>
              <a:rPr lang="en-US" altLang="zh-CN" sz="2200" dirty="0"/>
              <a:t>n</a:t>
            </a:r>
            <a:r>
              <a:rPr lang="zh-CN" altLang="zh-CN" sz="2200" dirty="0"/>
              <a:t>次，最多</a:t>
            </a:r>
            <a:r>
              <a:rPr lang="en-US" altLang="zh-CN" sz="2200" dirty="0"/>
              <a:t>m</a:t>
            </a:r>
            <a:r>
              <a:rPr lang="zh-CN" altLang="zh-CN" sz="2200" dirty="0"/>
              <a:t>次。例如，</a:t>
            </a:r>
            <a:r>
              <a:rPr lang="en-US" altLang="zh-CN" sz="2200" dirty="0"/>
              <a:t>a{2</a:t>
            </a:r>
            <a:r>
              <a:rPr lang="zh-CN" altLang="zh-CN" sz="2200" dirty="0"/>
              <a:t>，</a:t>
            </a:r>
            <a:r>
              <a:rPr lang="en-US" altLang="zh-CN" sz="2200" dirty="0"/>
              <a:t>}</a:t>
            </a:r>
            <a:r>
              <a:rPr lang="zh-CN" altLang="zh-CN" sz="2200" dirty="0"/>
              <a:t>表示</a:t>
            </a:r>
            <a:r>
              <a:rPr lang="en-US" altLang="zh-CN" sz="2200" dirty="0"/>
              <a:t>a</a:t>
            </a:r>
            <a:r>
              <a:rPr lang="zh-CN" altLang="zh-CN" sz="2200" dirty="0"/>
              <a:t>连续出现至少</a:t>
            </a:r>
            <a:r>
              <a:rPr lang="en-US" altLang="zh-CN" sz="2200" dirty="0"/>
              <a:t>2</a:t>
            </a:r>
            <a:r>
              <a:rPr lang="zh-CN" altLang="zh-CN" sz="2200" dirty="0"/>
              <a:t>次，也可以大于</a:t>
            </a:r>
            <a:r>
              <a:rPr lang="en-US" altLang="zh-CN" sz="2200" dirty="0"/>
              <a:t>2</a:t>
            </a:r>
            <a:r>
              <a:rPr lang="zh-CN" altLang="zh-CN" sz="2200" dirty="0"/>
              <a:t>次；</a:t>
            </a:r>
            <a:r>
              <a:rPr lang="en-US" altLang="zh-CN" sz="2200" dirty="0"/>
              <a:t>a{2</a:t>
            </a:r>
            <a:r>
              <a:rPr lang="zh-CN" altLang="zh-CN" sz="2200" dirty="0"/>
              <a:t>，</a:t>
            </a:r>
            <a:r>
              <a:rPr lang="en-US" altLang="zh-CN" sz="2200" dirty="0"/>
              <a:t>4}</a:t>
            </a:r>
            <a:r>
              <a:rPr lang="zh-CN" altLang="zh-CN" sz="2200" dirty="0"/>
              <a:t>表示</a:t>
            </a:r>
            <a:r>
              <a:rPr lang="en-US" altLang="zh-CN" sz="2200" dirty="0"/>
              <a:t>a</a:t>
            </a:r>
            <a:r>
              <a:rPr lang="zh-CN" altLang="zh-CN" sz="2200" dirty="0"/>
              <a:t>连续出现最少</a:t>
            </a:r>
            <a:r>
              <a:rPr lang="en-US" altLang="zh-CN" sz="2200" dirty="0"/>
              <a:t>2</a:t>
            </a:r>
            <a:r>
              <a:rPr lang="zh-CN" altLang="zh-CN" sz="2200" dirty="0"/>
              <a:t>次，最多</a:t>
            </a:r>
            <a:r>
              <a:rPr lang="en-US" altLang="zh-CN" sz="2200" dirty="0"/>
              <a:t>4</a:t>
            </a:r>
            <a:r>
              <a:rPr lang="zh-CN" altLang="zh-CN" sz="2200" dirty="0"/>
              <a:t>次。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2276872"/>
            <a:ext cx="10945216" cy="3240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b="1" dirty="0" smtClean="0"/>
              <a:t>【</a:t>
            </a:r>
            <a:r>
              <a:rPr lang="zh-CN" altLang="zh-CN" b="1" dirty="0"/>
              <a:t>示例</a:t>
            </a:r>
            <a:r>
              <a:rPr lang="en-US" altLang="zh-CN" b="1" dirty="0"/>
              <a:t>11-37</a:t>
            </a:r>
            <a:r>
              <a:rPr lang="zh-CN" altLang="zh-CN" b="1" dirty="0"/>
              <a:t>】查询</a:t>
            </a:r>
            <a:r>
              <a:rPr lang="en-US" altLang="zh-CN" b="1" dirty="0" err="1"/>
              <a:t>first_name</a:t>
            </a:r>
            <a:r>
              <a:rPr lang="zh-CN" altLang="zh-CN" b="1" dirty="0"/>
              <a:t>出现</a:t>
            </a:r>
            <a:r>
              <a:rPr lang="en-US" altLang="zh-CN" b="1" dirty="0"/>
              <a:t>e</a:t>
            </a:r>
            <a:r>
              <a:rPr lang="zh-CN" altLang="zh-CN" b="1" dirty="0"/>
              <a:t>至少</a:t>
            </a:r>
            <a:r>
              <a:rPr lang="en-US" altLang="zh-CN" b="1" dirty="0"/>
              <a:t>2</a:t>
            </a:r>
            <a:r>
              <a:rPr lang="zh-CN" altLang="zh-CN" b="1" dirty="0"/>
              <a:t>次的记录。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SQL&gt;SELECT </a:t>
            </a:r>
            <a:r>
              <a:rPr lang="en-US" altLang="zh-CN" dirty="0" err="1">
                <a:highlight>
                  <a:srgbClr val="C0C0C0"/>
                </a:highlight>
              </a:rPr>
              <a:t>first_name</a:t>
            </a:r>
            <a:r>
              <a:rPr lang="en-US" altLang="zh-CN" dirty="0">
                <a:highlight>
                  <a:srgbClr val="C0C0C0"/>
                </a:highlight>
              </a:rPr>
              <a:t> FROM employees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WHERE </a:t>
            </a:r>
            <a:r>
              <a:rPr lang="en-US" altLang="zh-CN" dirty="0">
                <a:highlight>
                  <a:srgbClr val="C0C0C0"/>
                </a:highlight>
              </a:rPr>
              <a:t>REGEXP_LIKE(</a:t>
            </a:r>
            <a:r>
              <a:rPr lang="en-US" altLang="zh-CN" dirty="0" err="1">
                <a:highlight>
                  <a:srgbClr val="C0C0C0"/>
                </a:highlight>
              </a:rPr>
              <a:t>first_name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'e{2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}')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FIRST_NAME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-----------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 err="1"/>
              <a:t>Neena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9458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524374"/>
            <a:ext cx="9601200" cy="1032418"/>
          </a:xfrm>
        </p:spPr>
        <p:txBody>
          <a:bodyPr>
            <a:normAutofit/>
          </a:bodyPr>
          <a:lstStyle/>
          <a:p>
            <a:pPr hangingPunct="0"/>
            <a:r>
              <a:rPr lang="zh-CN" altLang="zh-CN" sz="3200" b="1" dirty="0"/>
              <a:t>【示例</a:t>
            </a:r>
            <a:r>
              <a:rPr lang="en-US" altLang="zh-CN" sz="3200" b="1" dirty="0"/>
              <a:t>11-38</a:t>
            </a:r>
            <a:r>
              <a:rPr lang="zh-CN" altLang="zh-CN" sz="3200" b="1" dirty="0"/>
              <a:t>】查询</a:t>
            </a:r>
            <a:r>
              <a:rPr lang="en-US" altLang="zh-CN" sz="3200" b="1" dirty="0" err="1"/>
              <a:t>last_name</a:t>
            </a:r>
            <a:r>
              <a:rPr lang="zh-CN" altLang="zh-CN" sz="3200" b="1" dirty="0"/>
              <a:t>出现字符串</a:t>
            </a:r>
            <a:r>
              <a:rPr lang="en-US" altLang="zh-CN" sz="3200" b="1" dirty="0"/>
              <a:t>z</a:t>
            </a:r>
            <a:r>
              <a:rPr lang="zh-CN" altLang="zh-CN" sz="3200" b="1" dirty="0"/>
              <a:t>最少</a:t>
            </a:r>
            <a:r>
              <a:rPr lang="en-US" altLang="zh-CN" sz="3200" b="1" dirty="0"/>
              <a:t>1</a:t>
            </a:r>
            <a:r>
              <a:rPr lang="zh-CN" altLang="zh-CN" sz="3200" b="1" dirty="0"/>
              <a:t>次，最多</a:t>
            </a:r>
            <a:r>
              <a:rPr lang="en-US" altLang="zh-CN" sz="3200" b="1" dirty="0"/>
              <a:t>2</a:t>
            </a:r>
            <a:r>
              <a:rPr lang="zh-CN" altLang="zh-CN" sz="3200" b="1" dirty="0"/>
              <a:t>次的记录。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94649"/>
            <a:ext cx="10945216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</a:t>
            </a:r>
            <a:r>
              <a:rPr lang="en-US" altLang="zh-CN" dirty="0">
                <a:highlight>
                  <a:srgbClr val="C0C0C0"/>
                </a:highlight>
              </a:rPr>
              <a:t>&gt;  SELECT </a:t>
            </a:r>
            <a:r>
              <a:rPr lang="en-US" altLang="zh-CN" dirty="0" err="1">
                <a:highlight>
                  <a:srgbClr val="C0C0C0"/>
                </a:highlight>
              </a:rPr>
              <a:t>last_name</a:t>
            </a:r>
            <a:r>
              <a:rPr lang="en-US" altLang="zh-CN" dirty="0">
                <a:highlight>
                  <a:srgbClr val="C0C0C0"/>
                </a:highlight>
              </a:rPr>
              <a:t>  FROM EMPLOYEES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WHERE </a:t>
            </a:r>
            <a:r>
              <a:rPr lang="en-US" altLang="zh-CN" dirty="0">
                <a:highlight>
                  <a:srgbClr val="C0C0C0"/>
                </a:highlight>
              </a:rPr>
              <a:t>REGEXP_LIKE(</a:t>
            </a:r>
            <a:r>
              <a:rPr lang="en-US" altLang="zh-CN" dirty="0" err="1">
                <a:highlight>
                  <a:srgbClr val="C0C0C0"/>
                </a:highlight>
              </a:rPr>
              <a:t>last_name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'z{1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2}')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LAST_NAME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-----------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 err="1"/>
              <a:t>Errazuriz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 err="1"/>
              <a:t>Gietz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Lorentz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 err="1"/>
              <a:t>Ozer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468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524374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11.2</a:t>
            </a:r>
            <a:r>
              <a:rPr lang="en-US" altLang="zh-CN" sz="4000" b="1" dirty="0"/>
              <a:t>  </a:t>
            </a:r>
            <a:r>
              <a:rPr lang="zh-CN" altLang="zh-CN" sz="4000" dirty="0"/>
              <a:t>分组查询及聚合函数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94649"/>
            <a:ext cx="10945216" cy="4686679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3200" dirty="0"/>
              <a:t>聚合函数也称统计函数或集合函数，返回基于多行的单一结果，行的准确数量并不确定，因此聚合函数并不是单行函数，而是多行函数。本节将介绍这些函数以及如何使用它们。这些聚合函数的名称和作用如表</a:t>
            </a:r>
            <a:r>
              <a:rPr lang="en-US" altLang="zh-CN" sz="3200" dirty="0"/>
              <a:t>11-3</a:t>
            </a:r>
            <a:r>
              <a:rPr lang="zh-CN" altLang="zh-CN" sz="3200" dirty="0"/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92138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908" y="980728"/>
            <a:ext cx="9601200" cy="576064"/>
          </a:xfrm>
        </p:spPr>
        <p:txBody>
          <a:bodyPr>
            <a:normAutofit/>
          </a:bodyPr>
          <a:lstStyle/>
          <a:p>
            <a:pPr algn="ctr"/>
            <a:r>
              <a:rPr lang="zh-CN" altLang="zh-CN" sz="2400" dirty="0"/>
              <a:t>表</a:t>
            </a:r>
            <a:r>
              <a:rPr lang="en-US" altLang="zh-CN" sz="2400" dirty="0"/>
              <a:t>11-3  Oracle</a:t>
            </a:r>
            <a:r>
              <a:rPr lang="zh-CN" altLang="zh-CN" sz="2400" dirty="0"/>
              <a:t>聚合函数</a:t>
            </a:r>
            <a:endParaRPr lang="zh-CN" altLang="en-US" sz="2400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936882"/>
              </p:ext>
            </p:extLst>
          </p:nvPr>
        </p:nvGraphicFramePr>
        <p:xfrm>
          <a:off x="1580470" y="1772816"/>
          <a:ext cx="9951832" cy="404547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975916"/>
                <a:gridCol w="4975916"/>
              </a:tblGrid>
              <a:tr h="4050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132560" marR="132560" marT="69962" marB="6996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</a:p>
                  </a:txBody>
                  <a:tcPr marL="132560" marR="132560" marT="69962" marB="69962"/>
                </a:tc>
              </a:tr>
              <a:tr h="4050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AVG()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2560" marR="132560" marT="69962" marB="6996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返回某列的平均值</a:t>
                      </a:r>
                    </a:p>
                  </a:txBody>
                  <a:tcPr marL="132560" marR="132560" marT="69962" marB="69962"/>
                </a:tc>
              </a:tr>
              <a:tr h="4050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COUNT()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2560" marR="132560" marT="69962" marB="6996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返回某列的行数</a:t>
                      </a:r>
                    </a:p>
                  </a:txBody>
                  <a:tcPr marL="132560" marR="132560" marT="69962" marB="69962"/>
                </a:tc>
              </a:tr>
              <a:tr h="4050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MAX()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2560" marR="132560" marT="69962" marB="6996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返回某列的最大值</a:t>
                      </a:r>
                    </a:p>
                  </a:txBody>
                  <a:tcPr marL="132560" marR="132560" marT="69962" marB="69962"/>
                </a:tc>
              </a:tr>
              <a:tr h="4050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MIN()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2560" marR="132560" marT="69962" marB="6996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返回某列的最小值</a:t>
                      </a:r>
                    </a:p>
                  </a:txBody>
                  <a:tcPr marL="132560" marR="132560" marT="69962" marB="69962"/>
                </a:tc>
              </a:tr>
              <a:tr h="4050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STDDEV()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2560" marR="132560" marT="69962" marB="6996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返回某列的标准误差</a:t>
                      </a:r>
                    </a:p>
                  </a:txBody>
                  <a:tcPr marL="132560" marR="132560" marT="69962" marB="69962"/>
                </a:tc>
              </a:tr>
              <a:tr h="4050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SUM()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2560" marR="132560" marT="69962" marB="6996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返回某列的和</a:t>
                      </a:r>
                    </a:p>
                  </a:txBody>
                  <a:tcPr marL="132560" marR="132560" marT="69962" marB="69962"/>
                </a:tc>
              </a:tr>
              <a:tr h="4050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VARIANCE()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32560" marR="132560" marT="69962" marB="6996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返回某列的方差</a:t>
                      </a:r>
                    </a:p>
                  </a:txBody>
                  <a:tcPr marL="132560" marR="132560" marT="69962" marB="6996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10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524374"/>
            <a:ext cx="9601200" cy="1536474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dirty="0"/>
              <a:t>11.2</a:t>
            </a:r>
            <a:r>
              <a:rPr lang="en-US" altLang="zh-CN" b="1" dirty="0"/>
              <a:t>  </a:t>
            </a:r>
            <a:r>
              <a:rPr lang="zh-CN" altLang="zh-CN" dirty="0"/>
              <a:t>分组查询及聚合</a:t>
            </a:r>
            <a:r>
              <a:rPr lang="zh-CN" altLang="zh-CN" dirty="0" smtClean="0"/>
              <a:t>函数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/>
              <a:t>1)AVG()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en-US" altLang="zh-CN" sz="2400" dirty="0"/>
              <a:t>AVG()</a:t>
            </a:r>
            <a:r>
              <a:rPr lang="zh-CN" altLang="zh-CN" sz="2400" dirty="0"/>
              <a:t>函数通过计算返回行数和每一行数据的和，求得指定列数据的平均值。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2492896"/>
            <a:ext cx="10657184" cy="281447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b="1" dirty="0" smtClean="0"/>
              <a:t>【</a:t>
            </a:r>
            <a:r>
              <a:rPr lang="zh-CN" altLang="zh-CN" b="1" dirty="0"/>
              <a:t>示例</a:t>
            </a:r>
            <a:r>
              <a:rPr lang="en-US" altLang="zh-CN" b="1" dirty="0"/>
              <a:t>11-39</a:t>
            </a:r>
            <a:r>
              <a:rPr lang="zh-CN" altLang="zh-CN" b="1" dirty="0"/>
              <a:t>】查询职员工资的平均值。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AVG(salary)</a:t>
            </a:r>
            <a:r>
              <a:rPr lang="en-US" altLang="zh-CN" dirty="0" err="1">
                <a:highlight>
                  <a:srgbClr val="C0C0C0"/>
                </a:highlight>
              </a:rPr>
              <a:t>avg_salary</a:t>
            </a:r>
            <a:r>
              <a:rPr lang="en-US" altLang="zh-CN" dirty="0">
                <a:highlight>
                  <a:srgbClr val="C0C0C0"/>
                </a:highlight>
              </a:rPr>
              <a:t> FROM employees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AVG_SALARY 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-----------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6461.83178 </a:t>
            </a:r>
            <a:endParaRPr lang="zh-CN" altLang="zh-CN" dirty="0"/>
          </a:p>
          <a:p>
            <a:pPr marL="0" indent="0" hangingPunct="0"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9796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500" y="188640"/>
            <a:ext cx="10585176" cy="1824506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sz="4000" dirty="0"/>
              <a:t>11.2</a:t>
            </a:r>
            <a:r>
              <a:rPr lang="en-US" altLang="zh-CN" sz="4000" b="1" dirty="0"/>
              <a:t>  </a:t>
            </a:r>
            <a:r>
              <a:rPr lang="zh-CN" altLang="zh-CN" sz="4000" dirty="0"/>
              <a:t>分组查询及聚合函数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2700" dirty="0"/>
              <a:t>2)COUNT()</a:t>
            </a:r>
            <a:r>
              <a:rPr lang="zh-CN" altLang="zh-CN" sz="2700" dirty="0"/>
              <a:t/>
            </a:r>
            <a:br>
              <a:rPr lang="zh-CN" altLang="zh-CN" sz="2700" dirty="0"/>
            </a:br>
            <a:r>
              <a:rPr lang="en-US" altLang="zh-CN" sz="2700" dirty="0"/>
              <a:t>COUNT()</a:t>
            </a:r>
            <a:r>
              <a:rPr lang="zh-CN" altLang="zh-CN" sz="2700" dirty="0"/>
              <a:t>函数统计数据表中包含的记录行的总数，或者根据查询结果返回列中包含的数据行数。其使用方法有</a:t>
            </a:r>
            <a:r>
              <a:rPr lang="zh-CN" altLang="zh-CN" sz="2700" dirty="0" smtClean="0"/>
              <a:t>两种</a:t>
            </a:r>
            <a:r>
              <a:rPr lang="zh-CN" altLang="zh-CN" sz="2700" dirty="0"/>
              <a:t/>
            </a:r>
            <a:br>
              <a:rPr lang="zh-CN" altLang="zh-CN" sz="2700" dirty="0"/>
            </a:br>
            <a:endParaRPr lang="zh-CN" altLang="en-US" sz="27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500" y="1628800"/>
            <a:ext cx="10945216" cy="5040560"/>
          </a:xfrm>
        </p:spPr>
        <p:txBody>
          <a:bodyPr>
            <a:noAutofit/>
          </a:bodyPr>
          <a:lstStyle/>
          <a:p>
            <a:pPr marL="457200" indent="-457200" hangingPunct="0">
              <a:buFont typeface="Wingdings" panose="05000000000000000000" pitchFamily="2" charset="2"/>
              <a:buChar char="Ø"/>
            </a:pPr>
            <a:r>
              <a:rPr lang="en-US" altLang="zh-CN" dirty="0" smtClean="0"/>
              <a:t>COUNT</a:t>
            </a:r>
            <a:r>
              <a:rPr lang="en-US" altLang="zh-CN" dirty="0"/>
              <a:t>(*)</a:t>
            </a:r>
            <a:r>
              <a:rPr lang="zh-CN" altLang="zh-CN" dirty="0"/>
              <a:t>计算表中总的行数，不管某列有数值或者为空值。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smtClean="0"/>
              <a:t>COUNT</a:t>
            </a:r>
            <a:r>
              <a:rPr lang="en-US" altLang="zh-CN" dirty="0"/>
              <a:t>(</a:t>
            </a:r>
            <a:r>
              <a:rPr lang="zh-CN" altLang="zh-CN" dirty="0"/>
              <a:t>字段名</a:t>
            </a:r>
            <a:r>
              <a:rPr lang="en-US" altLang="zh-CN" dirty="0"/>
              <a:t>)</a:t>
            </a:r>
            <a:r>
              <a:rPr lang="zh-CN" altLang="zh-CN" dirty="0"/>
              <a:t>计算指定列下总的行数，计算时将忽略空值的行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 hangingPunct="0">
              <a:buNone/>
            </a:pPr>
            <a:r>
              <a:rPr lang="zh-CN" altLang="zh-CN" b="1" dirty="0"/>
              <a:t>【示例</a:t>
            </a:r>
            <a:r>
              <a:rPr lang="en-US" altLang="zh-CN" b="1" dirty="0"/>
              <a:t>11-40</a:t>
            </a:r>
            <a:r>
              <a:rPr lang="zh-CN" altLang="zh-CN" b="1" dirty="0"/>
              <a:t>】</a:t>
            </a:r>
            <a:r>
              <a:rPr lang="en-US" altLang="zh-CN" b="1" dirty="0"/>
              <a:t>COUNT</a:t>
            </a:r>
            <a:r>
              <a:rPr lang="zh-CN" altLang="zh-CN" b="1" dirty="0"/>
              <a:t>函数示例。</a:t>
            </a:r>
          </a:p>
          <a:p>
            <a:pPr marL="0" indent="0" hangingPunct="0">
              <a:buNone/>
            </a:pPr>
            <a:r>
              <a:rPr lang="zh-CN" altLang="zh-CN" dirty="0"/>
              <a:t>本示例统计</a:t>
            </a:r>
            <a:r>
              <a:rPr lang="en-US" altLang="zh-CN" dirty="0"/>
              <a:t>EMPLOYEES</a:t>
            </a:r>
            <a:r>
              <a:rPr lang="zh-CN" altLang="zh-CN" dirty="0"/>
              <a:t>表中职工总人数</a:t>
            </a:r>
            <a:r>
              <a:rPr lang="en-US" altLang="zh-CN" dirty="0"/>
              <a:t>A</a:t>
            </a:r>
            <a:r>
              <a:rPr lang="zh-CN" altLang="zh-CN" dirty="0"/>
              <a:t>以及有销售提成的总人数</a:t>
            </a:r>
            <a:r>
              <a:rPr lang="en-US" altLang="zh-CN" dirty="0"/>
              <a:t>B</a:t>
            </a:r>
            <a:r>
              <a:rPr lang="zh-CN" altLang="zh-CN" dirty="0"/>
              <a:t>。</a:t>
            </a:r>
            <a:r>
              <a:rPr lang="en-US" altLang="zh-CN" dirty="0"/>
              <a:t>COUNT(*)</a:t>
            </a:r>
            <a:r>
              <a:rPr lang="zh-CN" altLang="zh-CN" dirty="0"/>
              <a:t>计算所有人数，而</a:t>
            </a:r>
            <a:r>
              <a:rPr lang="en-US" altLang="zh-CN" dirty="0"/>
              <a:t>COUNT(</a:t>
            </a:r>
            <a:r>
              <a:rPr lang="en-US" altLang="zh-CN" dirty="0" err="1"/>
              <a:t>commission_pct</a:t>
            </a:r>
            <a:r>
              <a:rPr lang="en-US" altLang="zh-CN" dirty="0"/>
              <a:t>)</a:t>
            </a:r>
            <a:r>
              <a:rPr lang="zh-CN" altLang="zh-CN" dirty="0"/>
              <a:t>只计算</a:t>
            </a:r>
            <a:r>
              <a:rPr lang="en-US" altLang="zh-CN" dirty="0" err="1"/>
              <a:t>commission_pct</a:t>
            </a:r>
            <a:r>
              <a:rPr lang="zh-CN" altLang="zh-CN" dirty="0"/>
              <a:t>不为空的人数。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COUNT(*)A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COUNT(</a:t>
            </a:r>
            <a:r>
              <a:rPr lang="en-US" altLang="zh-CN" dirty="0" err="1">
                <a:highlight>
                  <a:srgbClr val="C0C0C0"/>
                </a:highlight>
              </a:rPr>
              <a:t>commission_pct</a:t>
            </a:r>
            <a:r>
              <a:rPr lang="en-US" altLang="zh-CN" dirty="0">
                <a:highlight>
                  <a:srgbClr val="C0C0C0"/>
                </a:highlight>
              </a:rPr>
              <a:t>)B from employees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A            B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 --------------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107          35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336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188640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11.2</a:t>
            </a:r>
            <a:r>
              <a:rPr lang="en-US" altLang="zh-CN" sz="4400" b="1" dirty="0"/>
              <a:t>  </a:t>
            </a:r>
            <a:r>
              <a:rPr lang="zh-CN" altLang="zh-CN" sz="4400" dirty="0"/>
              <a:t>分组查询及聚合</a:t>
            </a:r>
            <a:r>
              <a:rPr lang="zh-CN" altLang="zh-CN" sz="4400" dirty="0" smtClean="0"/>
              <a:t>函数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196" y="1412776"/>
            <a:ext cx="10945216" cy="461467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3)MAX()</a:t>
            </a:r>
            <a:r>
              <a:rPr lang="zh-CN" altLang="zh-CN" dirty="0"/>
              <a:t>和</a:t>
            </a:r>
            <a:r>
              <a:rPr lang="en-US" altLang="zh-CN" dirty="0"/>
              <a:t>MIN()</a:t>
            </a:r>
            <a:endParaRPr lang="zh-CN" altLang="zh-CN" dirty="0"/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dirty="0" smtClean="0"/>
              <a:t>MAX</a:t>
            </a:r>
            <a:r>
              <a:rPr lang="en-US" altLang="zh-CN" dirty="0"/>
              <a:t>()</a:t>
            </a:r>
            <a:r>
              <a:rPr lang="zh-CN" altLang="zh-CN" dirty="0"/>
              <a:t>返回指定列中的最大值。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dirty="0" smtClean="0"/>
              <a:t>MIN</a:t>
            </a:r>
            <a:r>
              <a:rPr lang="en-US" altLang="zh-CN" dirty="0"/>
              <a:t>()</a:t>
            </a:r>
            <a:r>
              <a:rPr lang="zh-CN" altLang="zh-CN" dirty="0"/>
              <a:t>函数返回查询列中的最小值。</a:t>
            </a:r>
          </a:p>
          <a:p>
            <a:pPr marL="0" indent="0" hangingPunct="0">
              <a:buNone/>
            </a:pPr>
            <a:r>
              <a:rPr lang="zh-CN" altLang="zh-CN" b="1" dirty="0"/>
              <a:t>【示例</a:t>
            </a:r>
            <a:r>
              <a:rPr lang="en-US" altLang="zh-CN" b="1" dirty="0"/>
              <a:t>11-41</a:t>
            </a:r>
            <a:r>
              <a:rPr lang="zh-CN" altLang="zh-CN" b="1" dirty="0"/>
              <a:t>】在</a:t>
            </a:r>
            <a:r>
              <a:rPr lang="en-US" altLang="zh-CN" b="1" dirty="0"/>
              <a:t>employees</a:t>
            </a:r>
            <a:r>
              <a:rPr lang="zh-CN" altLang="zh-CN" b="1" dirty="0"/>
              <a:t>表中查找职员最高工资和最低工资。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MAX(salary)max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MIN(salary)min FROM employees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MAX		</a:t>
            </a:r>
            <a:r>
              <a:rPr lang="en-US" altLang="zh-CN" dirty="0" smtClean="0"/>
              <a:t>MIN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	----------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24000		2100</a:t>
            </a:r>
            <a:endParaRPr lang="zh-CN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3308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11.1.1  </a:t>
            </a:r>
            <a:r>
              <a:rPr lang="zh-CN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字符处理函数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altLang="zh-CN" dirty="0"/>
              <a:t>2)</a:t>
            </a:r>
            <a:r>
              <a:rPr lang="zh-CN" altLang="zh-CN" dirty="0"/>
              <a:t>替换字符串</a:t>
            </a:r>
          </a:p>
          <a:p>
            <a:pPr marL="0" indent="0" hangingPunct="0">
              <a:buNone/>
            </a:pPr>
            <a:r>
              <a:rPr lang="en-US" altLang="zh-CN" dirty="0"/>
              <a:t>REPLACE()</a:t>
            </a:r>
            <a:r>
              <a:rPr lang="zh-CN" altLang="zh-CN" dirty="0"/>
              <a:t>函数是用另外一个值来替代字符串中的某个值。例如，可以用一个匹配数字来替代字母的每一次出现。</a:t>
            </a:r>
            <a:r>
              <a:rPr lang="en-US" altLang="zh-CN" dirty="0"/>
              <a:t>REPLACE()</a:t>
            </a:r>
            <a:r>
              <a:rPr lang="zh-CN" altLang="zh-CN" dirty="0"/>
              <a:t>函数的基本语法如下：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REPLACE (string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search_string</a:t>
            </a:r>
            <a:r>
              <a:rPr lang="en-US" altLang="zh-CN" dirty="0">
                <a:highlight>
                  <a:srgbClr val="C0C0C0"/>
                </a:highlight>
              </a:rPr>
              <a:t> [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replace_string</a:t>
            </a:r>
            <a:r>
              <a:rPr lang="en-US" altLang="zh-CN" dirty="0">
                <a:highlight>
                  <a:srgbClr val="C0C0C0"/>
                </a:highlight>
              </a:rPr>
              <a:t>])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zh-CN" altLang="zh-CN" dirty="0"/>
              <a:t>在上述语法中，</a:t>
            </a:r>
            <a:r>
              <a:rPr lang="en-US" altLang="zh-CN" dirty="0"/>
              <a:t>REPLACE()</a:t>
            </a:r>
            <a:r>
              <a:rPr lang="zh-CN" altLang="zh-CN" dirty="0"/>
              <a:t>函数把</a:t>
            </a:r>
            <a:r>
              <a:rPr lang="en-US" altLang="zh-CN" dirty="0"/>
              <a:t>string</a:t>
            </a:r>
            <a:r>
              <a:rPr lang="zh-CN" altLang="zh-CN" dirty="0"/>
              <a:t>中的所有子字符串</a:t>
            </a:r>
            <a:r>
              <a:rPr lang="en-US" altLang="zh-CN" dirty="0" err="1"/>
              <a:t>search_string</a:t>
            </a:r>
            <a:r>
              <a:rPr lang="en-US" altLang="zh-CN" dirty="0"/>
              <a:t> </a:t>
            </a:r>
            <a:r>
              <a:rPr lang="zh-CN" altLang="zh-CN" dirty="0"/>
              <a:t>使用可选的</a:t>
            </a:r>
            <a:r>
              <a:rPr lang="en-US" altLang="zh-CN" dirty="0" err="1"/>
              <a:t>replace_string</a:t>
            </a:r>
            <a:r>
              <a:rPr lang="zh-CN" altLang="zh-CN" dirty="0"/>
              <a:t>替换。如果没有指定</a:t>
            </a:r>
            <a:r>
              <a:rPr lang="en-US" altLang="zh-CN" dirty="0" err="1"/>
              <a:t>replace_string</a:t>
            </a:r>
            <a:r>
              <a:rPr lang="zh-CN" altLang="zh-CN" dirty="0"/>
              <a:t>参数的值，所有的</a:t>
            </a:r>
            <a:r>
              <a:rPr lang="en-US" altLang="zh-CN" dirty="0"/>
              <a:t>string</a:t>
            </a:r>
            <a:r>
              <a:rPr lang="zh-CN" altLang="zh-CN" dirty="0"/>
              <a:t>中的子字符串</a:t>
            </a:r>
            <a:r>
              <a:rPr lang="en-US" altLang="zh-CN" dirty="0" err="1"/>
              <a:t>search_string</a:t>
            </a:r>
            <a:r>
              <a:rPr lang="zh-CN" altLang="zh-CN" dirty="0"/>
              <a:t>都将被删除。</a:t>
            </a:r>
            <a:r>
              <a:rPr lang="en-US" altLang="zh-CN" dirty="0"/>
              <a:t>string</a:t>
            </a:r>
            <a:r>
              <a:rPr lang="zh-CN" altLang="zh-CN" dirty="0"/>
              <a:t>可以为任何字符数据类型，如</a:t>
            </a:r>
            <a:r>
              <a:rPr lang="en-US" altLang="zh-CN" dirty="0"/>
              <a:t>char</a:t>
            </a:r>
            <a:r>
              <a:rPr lang="zh-CN" altLang="zh-CN" dirty="0"/>
              <a:t>、</a:t>
            </a:r>
            <a:r>
              <a:rPr lang="en-US" altLang="zh-CN" dirty="0"/>
              <a:t>varchar2</a:t>
            </a:r>
            <a:r>
              <a:rPr lang="zh-CN" altLang="zh-CN" dirty="0"/>
              <a:t>、</a:t>
            </a:r>
            <a:r>
              <a:rPr lang="en-US" altLang="zh-CN" dirty="0" err="1"/>
              <a:t>nchar</a:t>
            </a:r>
            <a:r>
              <a:rPr lang="zh-CN" altLang="zh-CN" dirty="0"/>
              <a:t>、</a:t>
            </a:r>
            <a:r>
              <a:rPr lang="en-US" altLang="zh-CN" dirty="0"/>
              <a:t>nvarchar2</a:t>
            </a:r>
            <a:r>
              <a:rPr lang="zh-CN" altLang="zh-CN" dirty="0"/>
              <a:t>、</a:t>
            </a:r>
            <a:r>
              <a:rPr lang="en-US" altLang="zh-CN" dirty="0" err="1"/>
              <a:t>clob</a:t>
            </a:r>
            <a:r>
              <a:rPr lang="en-US" altLang="zh-CN" dirty="0"/>
              <a:t> </a:t>
            </a:r>
            <a:r>
              <a:rPr lang="zh-CN" altLang="zh-CN" dirty="0"/>
              <a:t>或</a:t>
            </a:r>
            <a:r>
              <a:rPr lang="en-US" altLang="zh-CN" dirty="0"/>
              <a:t> </a:t>
            </a:r>
            <a:r>
              <a:rPr lang="en-US" altLang="zh-CN" dirty="0" err="1"/>
              <a:t>nclob</a:t>
            </a:r>
            <a:r>
              <a:rPr lang="zh-CN" altLang="zh-CN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78985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88640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11.2</a:t>
            </a:r>
            <a:r>
              <a:rPr lang="en-US" altLang="zh-CN" sz="4400" b="1" dirty="0"/>
              <a:t>  </a:t>
            </a:r>
            <a:r>
              <a:rPr lang="zh-CN" altLang="zh-CN" sz="4400" dirty="0"/>
              <a:t>分组查询及聚合函数</a:t>
            </a:r>
            <a:endParaRPr lang="zh-CN" altLang="en-US" sz="3100" dirty="0"/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412776"/>
            <a:ext cx="10945216" cy="4326639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4)STDDEV()</a:t>
            </a:r>
            <a:endParaRPr lang="zh-CN" altLang="zh-CN" dirty="0"/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dirty="0"/>
              <a:t>STDDEV()</a:t>
            </a:r>
            <a:r>
              <a:rPr lang="zh-CN" altLang="zh-CN" dirty="0"/>
              <a:t>返回某列的标准误差。</a:t>
            </a:r>
          </a:p>
          <a:p>
            <a:pPr marL="0" indent="0" hangingPunct="0">
              <a:buNone/>
            </a:pPr>
            <a:r>
              <a:rPr lang="zh-CN" altLang="zh-CN" dirty="0"/>
              <a:t>【示例</a:t>
            </a:r>
            <a:r>
              <a:rPr lang="en-US" altLang="zh-CN" dirty="0"/>
              <a:t>11-42</a:t>
            </a:r>
            <a:r>
              <a:rPr lang="zh-CN" altLang="zh-CN" dirty="0"/>
              <a:t>】返回</a:t>
            </a:r>
            <a:r>
              <a:rPr lang="en-US" altLang="zh-CN" dirty="0"/>
              <a:t>EMPLOYEES</a:t>
            </a:r>
            <a:r>
              <a:rPr lang="zh-CN" altLang="zh-CN" dirty="0"/>
              <a:t>表中职员工资的标准偏差。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SQL&gt;SELECT STDDEV(salary)"Deviation" FROM employees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Deviation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/>
              <a:t>---------- 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3909.36575 </a:t>
            </a:r>
            <a:endParaRPr lang="zh-CN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30325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260648"/>
            <a:ext cx="9601200" cy="504056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sz="4400" dirty="0"/>
              <a:t>11.2</a:t>
            </a:r>
            <a:r>
              <a:rPr lang="en-US" altLang="zh-CN" sz="4400" b="1" dirty="0"/>
              <a:t>  </a:t>
            </a:r>
            <a:r>
              <a:rPr lang="zh-CN" altLang="zh-CN" sz="4400" dirty="0"/>
              <a:t>分组查询及聚合</a:t>
            </a:r>
            <a:r>
              <a:rPr lang="zh-CN" altLang="zh-CN" sz="4400" dirty="0" smtClean="0"/>
              <a:t>函数</a:t>
            </a:r>
            <a:endParaRPr lang="zh-CN" altLang="en-US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764704"/>
            <a:ext cx="10945216" cy="597666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 smtClean="0"/>
              <a:t>    5)SUM()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SUM</a:t>
            </a:r>
            <a:r>
              <a:rPr lang="en-US" altLang="zh-CN" sz="2000" dirty="0"/>
              <a:t>()</a:t>
            </a:r>
            <a:r>
              <a:rPr lang="zh-CN" altLang="zh-CN" sz="2000" dirty="0"/>
              <a:t>函数是一个求总和的函数，返回指定列值的总和</a:t>
            </a:r>
            <a:r>
              <a:rPr lang="zh-CN" altLang="zh-CN" sz="2000" dirty="0" smtClean="0"/>
              <a:t>。</a:t>
            </a:r>
            <a:endParaRPr lang="en-US" altLang="zh-CN" sz="2000" b="1" dirty="0"/>
          </a:p>
          <a:p>
            <a:pPr marL="0" indent="0" hangingPunct="0">
              <a:buNone/>
            </a:pPr>
            <a:r>
              <a:rPr lang="zh-CN" altLang="zh-CN" sz="2000" b="1" dirty="0" smtClean="0"/>
              <a:t>【</a:t>
            </a:r>
            <a:r>
              <a:rPr lang="zh-CN" altLang="zh-CN" sz="2000" b="1" dirty="0"/>
              <a:t>示例</a:t>
            </a:r>
            <a:r>
              <a:rPr lang="en-US" altLang="zh-CN" sz="2000" b="1" dirty="0"/>
              <a:t>11-43</a:t>
            </a:r>
            <a:r>
              <a:rPr lang="zh-CN" altLang="zh-CN" sz="2000" b="1" dirty="0"/>
              <a:t>】在</a:t>
            </a:r>
            <a:r>
              <a:rPr lang="en-US" altLang="zh-CN" sz="2000" b="1" dirty="0"/>
              <a:t>EMPLOYEES</a:t>
            </a:r>
            <a:r>
              <a:rPr lang="zh-CN" altLang="zh-CN" sz="2000" b="1" dirty="0"/>
              <a:t>表中查询各部门职工工资总和。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</a:t>
            </a:r>
            <a:r>
              <a:rPr lang="en-US" altLang="zh-CN" dirty="0" err="1">
                <a:highlight>
                  <a:srgbClr val="C0C0C0"/>
                </a:highlight>
              </a:rPr>
              <a:t>department_id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SUM(salary)AS </a:t>
            </a:r>
            <a:r>
              <a:rPr lang="en-US" altLang="zh-CN" dirty="0" err="1">
                <a:highlight>
                  <a:srgbClr val="C0C0C0"/>
                </a:highlight>
              </a:rPr>
              <a:t>depart_total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 smtClean="0">
                <a:highlight>
                  <a:srgbClr val="C0C0C0"/>
                </a:highlight>
              </a:rPr>
              <a:t>   FROM </a:t>
            </a:r>
            <a:r>
              <a:rPr lang="en-US" altLang="zh-CN" dirty="0">
                <a:highlight>
                  <a:srgbClr val="C0C0C0"/>
                </a:highlight>
              </a:rPr>
              <a:t>employees GROUP BY </a:t>
            </a:r>
            <a:r>
              <a:rPr lang="en-US" altLang="zh-CN" dirty="0" err="1">
                <a:highlight>
                  <a:srgbClr val="C0C0C0"/>
                </a:highlight>
              </a:rPr>
              <a:t>department_id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/>
              <a:t>DEPARTMENT_ID	DEPART_TOTAL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200" dirty="0"/>
              <a:t>-------------	</a:t>
            </a:r>
            <a:r>
              <a:rPr lang="en-US" altLang="zh-CN" sz="2200" dirty="0" smtClean="0"/>
              <a:t>          ------------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 100			</a:t>
            </a:r>
            <a:r>
              <a:rPr lang="en-US" altLang="zh-CN" sz="2200" dirty="0" smtClean="0"/>
              <a:t>51608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 30			</a:t>
            </a:r>
            <a:r>
              <a:rPr lang="en-US" altLang="zh-CN" sz="2200" dirty="0" smtClean="0"/>
              <a:t>24900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 Null			7000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 90			</a:t>
            </a:r>
            <a:r>
              <a:rPr lang="en-US" altLang="zh-CN" sz="2200" dirty="0" smtClean="0"/>
              <a:t>58000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 20			</a:t>
            </a:r>
            <a:r>
              <a:rPr lang="en-US" altLang="zh-CN" sz="2200" dirty="0" smtClean="0"/>
              <a:t>19000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...</a:t>
            </a:r>
            <a:endParaRPr lang="zh-CN" altLang="en-US" sz="3200" dirty="0"/>
          </a:p>
        </p:txBody>
      </p:sp>
      <p:sp>
        <p:nvSpPr>
          <p:cNvPr id="5" name="卷形: 水平 3">
            <a:extLst>
              <a:ext uri="{FF2B5EF4-FFF2-40B4-BE49-F238E27FC236}">
                <a16:creationId xmlns="" xmlns:a16="http://schemas.microsoft.com/office/drawing/2014/main" id="{FC95FA24-D185-4590-B9AF-A29310B3715B}"/>
              </a:ext>
            </a:extLst>
          </p:cNvPr>
          <p:cNvSpPr/>
          <p:nvPr/>
        </p:nvSpPr>
        <p:spPr>
          <a:xfrm>
            <a:off x="4628866" y="2518413"/>
            <a:ext cx="7526278" cy="436792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注意：由查询结果可以看到，</a:t>
            </a:r>
            <a:r>
              <a:rPr lang="en-US" altLang="zh-CN" sz="2400" dirty="0"/>
              <a:t>GROUP BY</a:t>
            </a:r>
            <a:r>
              <a:rPr lang="zh-CN" altLang="zh-CN" sz="2400" dirty="0"/>
              <a:t>按照</a:t>
            </a:r>
            <a:r>
              <a:rPr lang="en-US" altLang="zh-CN" sz="2400" dirty="0" err="1"/>
              <a:t>department_id</a:t>
            </a:r>
            <a:r>
              <a:rPr lang="zh-CN" altLang="zh-CN" sz="2400" dirty="0"/>
              <a:t>进行分组，</a:t>
            </a:r>
            <a:r>
              <a:rPr lang="en-US" altLang="zh-CN" sz="2400" dirty="0"/>
              <a:t>SUM()</a:t>
            </a:r>
            <a:r>
              <a:rPr lang="zh-CN" altLang="zh-CN" sz="2400" dirty="0"/>
              <a:t>函数计算每个分组中工资的总和。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106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476672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400" dirty="0"/>
              <a:t>11.2</a:t>
            </a:r>
            <a:r>
              <a:rPr lang="en-US" altLang="zh-CN" sz="4400" b="1" dirty="0"/>
              <a:t>  </a:t>
            </a:r>
            <a:r>
              <a:rPr lang="zh-CN" altLang="zh-CN" sz="4400" dirty="0"/>
              <a:t>分组查询及聚合</a:t>
            </a:r>
            <a:r>
              <a:rPr lang="zh-CN" altLang="zh-CN" sz="4400" dirty="0" smtClean="0"/>
              <a:t>函数</a:t>
            </a:r>
            <a:endParaRPr lang="zh-CN" altLang="zh-CN" sz="27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556793"/>
            <a:ext cx="10801200" cy="388843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6)VARIANCE</a:t>
            </a:r>
            <a:r>
              <a:rPr lang="en-US" altLang="zh-CN" dirty="0" smtClean="0"/>
              <a:t>()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dirty="0" smtClean="0"/>
              <a:t>VARIANCE</a:t>
            </a:r>
            <a:r>
              <a:rPr lang="en-US" altLang="zh-CN" dirty="0"/>
              <a:t>()</a:t>
            </a:r>
            <a:r>
              <a:rPr lang="zh-CN" altLang="zh-CN" dirty="0"/>
              <a:t>返回某列的</a:t>
            </a:r>
            <a:r>
              <a:rPr lang="zh-CN" altLang="zh-CN" dirty="0" smtClean="0"/>
              <a:t>方差</a:t>
            </a:r>
            <a:endParaRPr lang="en-US" altLang="zh-CN" b="1" dirty="0"/>
          </a:p>
          <a:p>
            <a:pPr marL="0" indent="0" hangingPunct="0">
              <a:buNone/>
            </a:pPr>
            <a:r>
              <a:rPr lang="zh-CN" altLang="zh-CN" b="1" dirty="0" smtClean="0"/>
              <a:t>【</a:t>
            </a:r>
            <a:r>
              <a:rPr lang="zh-CN" altLang="zh-CN" b="1" dirty="0"/>
              <a:t>示例</a:t>
            </a:r>
            <a:r>
              <a:rPr lang="en-US" altLang="zh-CN" b="1" dirty="0"/>
              <a:t>11-44</a:t>
            </a:r>
            <a:r>
              <a:rPr lang="zh-CN" altLang="zh-CN" b="1" dirty="0"/>
              <a:t>】计算</a:t>
            </a:r>
            <a:r>
              <a:rPr lang="en-US" altLang="zh-CN" b="1" dirty="0"/>
              <a:t>EMPLOYEES</a:t>
            </a:r>
            <a:r>
              <a:rPr lang="zh-CN" altLang="zh-CN" b="1" dirty="0"/>
              <a:t>表中所有薪水的方差</a:t>
            </a:r>
            <a:r>
              <a:rPr lang="zh-CN" altLang="zh-CN" sz="3200" b="1" dirty="0"/>
              <a:t>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SQL&gt;SELECT VARIANCE(salary)"Variance" FROM employees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Variance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15283140.5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6076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188640"/>
            <a:ext cx="9889232" cy="1368152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11.2</a:t>
            </a:r>
            <a:r>
              <a:rPr lang="en-US" altLang="zh-CN" sz="4400" b="1" dirty="0"/>
              <a:t>  </a:t>
            </a:r>
            <a:r>
              <a:rPr lang="zh-CN" altLang="zh-CN" sz="4400" dirty="0"/>
              <a:t>分组查询及聚合函数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dirty="0" smtClean="0"/>
              <a:t> </a:t>
            </a:r>
            <a:r>
              <a:rPr lang="en-US" altLang="zh-CN" sz="2400" dirty="0" smtClean="0"/>
              <a:t>7)GROUP </a:t>
            </a:r>
            <a:r>
              <a:rPr lang="en-US" altLang="zh-CN" sz="2400" dirty="0"/>
              <a:t>BY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556792"/>
            <a:ext cx="10945216" cy="511256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200" dirty="0" smtClean="0"/>
              <a:t>在</a:t>
            </a:r>
            <a:r>
              <a:rPr lang="zh-CN" altLang="zh-CN" sz="2200" dirty="0"/>
              <a:t>实际应用中，经常需要进行分组聚合，而创建分组是通过</a:t>
            </a:r>
            <a:r>
              <a:rPr lang="en-US" altLang="zh-CN" sz="2200" dirty="0"/>
              <a:t>GROUP BY</a:t>
            </a:r>
            <a:r>
              <a:rPr lang="zh-CN" altLang="zh-CN" sz="2200" dirty="0"/>
              <a:t>子句实现的，即将查询对象按一定条件分组，然后对每一个组进行聚合分析。</a:t>
            </a:r>
            <a:r>
              <a:rPr lang="en-US" altLang="zh-CN" sz="2200" dirty="0"/>
              <a:t>GROUP BY</a:t>
            </a:r>
            <a:r>
              <a:rPr lang="zh-CN" altLang="zh-CN" sz="2200" dirty="0"/>
              <a:t>通常和集合函数一起使用。</a:t>
            </a:r>
          </a:p>
          <a:p>
            <a:pPr marL="0" indent="0" hangingPunct="0">
              <a:buNone/>
            </a:pPr>
            <a:r>
              <a:rPr lang="zh-CN" altLang="zh-CN" sz="2200" b="1" dirty="0"/>
              <a:t>【示例</a:t>
            </a:r>
            <a:r>
              <a:rPr lang="en-US" altLang="zh-CN" sz="2200" b="1" dirty="0"/>
              <a:t>11-45</a:t>
            </a:r>
            <a:r>
              <a:rPr lang="zh-CN" altLang="zh-CN" sz="2200" b="1" dirty="0"/>
              <a:t>】根据</a:t>
            </a:r>
            <a:r>
              <a:rPr lang="en-US" altLang="zh-CN" sz="2200" b="1" dirty="0" err="1"/>
              <a:t>department_id</a:t>
            </a:r>
            <a:r>
              <a:rPr lang="zh-CN" altLang="zh-CN" sz="2200" b="1" dirty="0"/>
              <a:t>统计出各部门总人数。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</a:t>
            </a:r>
            <a:r>
              <a:rPr lang="en-US" altLang="zh-CN" dirty="0" err="1">
                <a:highlight>
                  <a:srgbClr val="C0C0C0"/>
                </a:highlight>
              </a:rPr>
              <a:t>department_id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COUNT(*)AS Total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 smtClean="0">
                <a:highlight>
                  <a:srgbClr val="C0C0C0"/>
                </a:highlight>
              </a:rPr>
              <a:t>   FROM </a:t>
            </a:r>
            <a:r>
              <a:rPr lang="en-US" altLang="zh-CN" dirty="0">
                <a:highlight>
                  <a:srgbClr val="C0C0C0"/>
                </a:highlight>
              </a:rPr>
              <a:t>EMPLOYEES GROUP BY </a:t>
            </a:r>
            <a:r>
              <a:rPr lang="en-US" altLang="zh-CN" dirty="0" err="1">
                <a:highlight>
                  <a:srgbClr val="C0C0C0"/>
                </a:highlight>
              </a:rPr>
              <a:t>department_id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200" dirty="0"/>
              <a:t>DEPARTMENT_ID	TOTAL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-------------	----------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100				6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30				6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… </a:t>
            </a: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7952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260648"/>
            <a:ext cx="9601200" cy="1032418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sz="4400" dirty="0"/>
              <a:t>11.2</a:t>
            </a:r>
            <a:r>
              <a:rPr lang="en-US" altLang="zh-CN" sz="4400" b="1" dirty="0"/>
              <a:t>  </a:t>
            </a:r>
            <a:r>
              <a:rPr lang="zh-CN" altLang="zh-CN" sz="4400" dirty="0"/>
              <a:t>分组查询及聚合函数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3200" dirty="0" smtClean="0"/>
              <a:t>8)HAVING</a:t>
            </a:r>
            <a:r>
              <a:rPr lang="zh-CN" altLang="zh-CN" sz="3200" dirty="0"/>
              <a:t>过滤分组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291198"/>
            <a:ext cx="11278989" cy="530615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200" dirty="0" smtClean="0"/>
              <a:t>GROUP </a:t>
            </a:r>
            <a:r>
              <a:rPr lang="en-US" altLang="zh-CN" sz="2200" dirty="0"/>
              <a:t>BY</a:t>
            </a:r>
            <a:r>
              <a:rPr lang="zh-CN" altLang="zh-CN" sz="2200" dirty="0"/>
              <a:t>子句分组，只是简单地依据所选列的数据进行分组，将该列具有相同值的行划为一组。而实际应用中，往往还需要过滤那些不能满足条件的行组，</a:t>
            </a:r>
            <a:r>
              <a:rPr lang="en-US" altLang="zh-CN" sz="2200" dirty="0"/>
              <a:t>Oracle</a:t>
            </a:r>
            <a:r>
              <a:rPr lang="zh-CN" altLang="zh-CN" sz="2200" dirty="0"/>
              <a:t>提供了</a:t>
            </a:r>
            <a:r>
              <a:rPr lang="en-US" altLang="zh-CN" sz="2200" dirty="0"/>
              <a:t>HAVING</a:t>
            </a:r>
            <a:r>
              <a:rPr lang="zh-CN" altLang="zh-CN" sz="2200" dirty="0"/>
              <a:t>子句来实现。</a:t>
            </a:r>
          </a:p>
          <a:p>
            <a:pPr marL="0" indent="0" hangingPunct="0">
              <a:buNone/>
            </a:pPr>
            <a:r>
              <a:rPr lang="zh-CN" altLang="zh-CN" sz="2200" b="1" dirty="0"/>
              <a:t>【示例</a:t>
            </a:r>
            <a:r>
              <a:rPr lang="en-US" altLang="zh-CN" sz="2200" b="1" dirty="0"/>
              <a:t>11-46</a:t>
            </a:r>
            <a:r>
              <a:rPr lang="zh-CN" altLang="zh-CN" sz="2200" b="1" dirty="0"/>
              <a:t>】根据</a:t>
            </a:r>
            <a:r>
              <a:rPr lang="en-US" altLang="zh-CN" sz="2200" b="1" dirty="0" err="1"/>
              <a:t>department_id</a:t>
            </a:r>
            <a:r>
              <a:rPr lang="zh-CN" altLang="zh-CN" sz="2200" b="1" dirty="0"/>
              <a:t>进行分组，只显示平均工资大于</a:t>
            </a:r>
            <a:r>
              <a:rPr lang="en-US" altLang="zh-CN" sz="2200" b="1" dirty="0"/>
              <a:t>10000</a:t>
            </a:r>
            <a:r>
              <a:rPr lang="zh-CN" altLang="zh-CN" sz="2200" b="1" dirty="0"/>
              <a:t>的部门信息。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</a:t>
            </a:r>
            <a:r>
              <a:rPr lang="en-US" altLang="zh-CN" dirty="0" err="1">
                <a:highlight>
                  <a:srgbClr val="C0C0C0"/>
                </a:highlight>
              </a:rPr>
              <a:t>department_id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AVG(salary)</a:t>
            </a:r>
            <a:r>
              <a:rPr lang="en-US" altLang="zh-CN" dirty="0" err="1">
                <a:highlight>
                  <a:srgbClr val="C0C0C0"/>
                </a:highlight>
              </a:rPr>
              <a:t>avg_salary</a:t>
            </a:r>
            <a:r>
              <a:rPr lang="en-US" altLang="zh-CN" dirty="0">
                <a:highlight>
                  <a:srgbClr val="C0C0C0"/>
                </a:highlight>
              </a:rPr>
              <a:t> 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>
                <a:highlight>
                  <a:srgbClr val="C0C0C0"/>
                </a:highlight>
              </a:rPr>
              <a:t>FROM </a:t>
            </a:r>
            <a:r>
              <a:rPr lang="en-US" altLang="zh-CN" dirty="0" smtClean="0">
                <a:highlight>
                  <a:srgbClr val="C0C0C0"/>
                </a:highlight>
              </a:rPr>
              <a:t>employees 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GROUP </a:t>
            </a:r>
            <a:r>
              <a:rPr lang="en-US" altLang="zh-CN" dirty="0">
                <a:highlight>
                  <a:srgbClr val="C0C0C0"/>
                </a:highlight>
              </a:rPr>
              <a:t>BY DEPARTMENT_ID HAVING AVG(salary)&gt;10000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200" dirty="0"/>
              <a:t>DEPARTMENT_ID	AVG_SALARY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-------------	</a:t>
            </a:r>
            <a:r>
              <a:rPr lang="en-US" altLang="zh-CN" sz="2200" dirty="0" smtClean="0"/>
              <a:t>           ----------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sz="2200" dirty="0"/>
              <a:t>90			</a:t>
            </a:r>
            <a:r>
              <a:rPr lang="en-US" altLang="zh-CN" sz="2200" dirty="0" smtClean="0"/>
              <a:t>19333.3333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/>
              <a:t>110			</a:t>
            </a:r>
            <a:r>
              <a:rPr lang="en-US" altLang="zh-CN" sz="2200" dirty="0" smtClean="0"/>
              <a:t>10154 </a:t>
            </a: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0097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16632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11.2</a:t>
            </a:r>
            <a:r>
              <a:rPr lang="en-US" altLang="zh-CN" sz="4400" b="1" dirty="0"/>
              <a:t>  </a:t>
            </a:r>
            <a:r>
              <a:rPr lang="zh-CN" altLang="zh-CN" sz="4400" dirty="0"/>
              <a:t>分组查询及聚合函数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149050"/>
            <a:ext cx="10657184" cy="552031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000" b="1" dirty="0"/>
              <a:t>【示例</a:t>
            </a:r>
            <a:r>
              <a:rPr lang="en-US" altLang="zh-CN" sz="2000" b="1" dirty="0"/>
              <a:t>11-47</a:t>
            </a:r>
            <a:r>
              <a:rPr lang="zh-CN" altLang="zh-CN" sz="2000" b="1" dirty="0"/>
              <a:t>】组合使用</a:t>
            </a:r>
            <a:r>
              <a:rPr lang="en-US" altLang="zh-CN" sz="2000" b="1" dirty="0"/>
              <a:t>WHERE</a:t>
            </a:r>
            <a:r>
              <a:rPr lang="zh-CN" altLang="zh-CN" sz="2000" b="1" dirty="0"/>
              <a:t>，</a:t>
            </a:r>
            <a:r>
              <a:rPr lang="en-US" altLang="zh-CN" sz="2000" b="1" dirty="0"/>
              <a:t>GROUP BY</a:t>
            </a:r>
            <a:r>
              <a:rPr lang="zh-CN" altLang="zh-CN" sz="2000" b="1" dirty="0"/>
              <a:t>，</a:t>
            </a:r>
            <a:r>
              <a:rPr lang="en-US" altLang="zh-CN" sz="2000" b="1" dirty="0"/>
              <a:t>HAVING</a:t>
            </a:r>
            <a:endParaRPr lang="zh-CN" altLang="zh-CN" sz="2000" b="1" dirty="0"/>
          </a:p>
          <a:p>
            <a:pPr marL="0" indent="0" hangingPunct="0">
              <a:buNone/>
            </a:pPr>
            <a:r>
              <a:rPr lang="zh-CN" altLang="zh-CN" sz="2000" dirty="0"/>
              <a:t>本示例根据</a:t>
            </a:r>
            <a:r>
              <a:rPr lang="en-US" altLang="zh-CN" sz="2000" dirty="0" err="1"/>
              <a:t>department_id</a:t>
            </a:r>
            <a:r>
              <a:rPr lang="zh-CN" altLang="zh-CN" sz="2000" dirty="0"/>
              <a:t>对</a:t>
            </a:r>
            <a:r>
              <a:rPr lang="en-US" altLang="zh-CN" sz="2000" dirty="0"/>
              <a:t>EMPLOYEES</a:t>
            </a:r>
            <a:r>
              <a:rPr lang="zh-CN" altLang="zh-CN" sz="2000" dirty="0"/>
              <a:t>表中的数据进行分组，并显示平均工资大于</a:t>
            </a:r>
            <a:r>
              <a:rPr lang="en-US" altLang="zh-CN" sz="2000" dirty="0"/>
              <a:t>10000</a:t>
            </a:r>
            <a:r>
              <a:rPr lang="zh-CN" altLang="zh-CN" sz="2000" dirty="0"/>
              <a:t>的部门名称、部门编号信息。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SQL&gt;SELECT </a:t>
            </a:r>
            <a:r>
              <a:rPr lang="en-US" altLang="zh-CN" sz="2000" dirty="0" err="1">
                <a:highlight>
                  <a:srgbClr val="C0C0C0"/>
                </a:highlight>
              </a:rPr>
              <a:t>e.department_id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 err="1">
                <a:highlight>
                  <a:srgbClr val="C0C0C0"/>
                </a:highlight>
              </a:rPr>
              <a:t>d.department_name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AVG(salary)</a:t>
            </a:r>
            <a:r>
              <a:rPr lang="en-US" altLang="zh-CN" sz="2000" dirty="0" err="1">
                <a:highlight>
                  <a:srgbClr val="C0C0C0"/>
                </a:highlight>
              </a:rPr>
              <a:t>avg_salary</a:t>
            </a:r>
            <a:r>
              <a:rPr lang="en-US" altLang="zh-CN" sz="2000" dirty="0">
                <a:highlight>
                  <a:srgbClr val="C0C0C0"/>
                </a:highlight>
              </a:rPr>
              <a:t>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FROM </a:t>
            </a:r>
            <a:r>
              <a:rPr lang="en-US" altLang="zh-CN" sz="2000" dirty="0">
                <a:highlight>
                  <a:srgbClr val="C0C0C0"/>
                </a:highlight>
              </a:rPr>
              <a:t>employees e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departments d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WHERE </a:t>
            </a:r>
            <a:r>
              <a:rPr lang="en-US" altLang="zh-CN" sz="2000" dirty="0" err="1">
                <a:highlight>
                  <a:srgbClr val="C0C0C0"/>
                </a:highlight>
              </a:rPr>
              <a:t>e.department_id</a:t>
            </a:r>
            <a:r>
              <a:rPr lang="en-US" altLang="zh-CN" sz="2000" dirty="0">
                <a:highlight>
                  <a:srgbClr val="C0C0C0"/>
                </a:highlight>
              </a:rPr>
              <a:t>=</a:t>
            </a:r>
            <a:r>
              <a:rPr lang="en-US" altLang="zh-CN" sz="2000" dirty="0" err="1">
                <a:highlight>
                  <a:srgbClr val="C0C0C0"/>
                </a:highlight>
              </a:rPr>
              <a:t>d.department_id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GROUP </a:t>
            </a:r>
            <a:r>
              <a:rPr lang="en-US" altLang="zh-CN" sz="2000" dirty="0">
                <a:highlight>
                  <a:srgbClr val="C0C0C0"/>
                </a:highlight>
              </a:rPr>
              <a:t>BY </a:t>
            </a:r>
            <a:r>
              <a:rPr lang="en-US" altLang="zh-CN" sz="2000" dirty="0" err="1">
                <a:highlight>
                  <a:srgbClr val="C0C0C0"/>
                </a:highlight>
              </a:rPr>
              <a:t>e.department_id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 err="1">
                <a:highlight>
                  <a:srgbClr val="C0C0C0"/>
                </a:highlight>
              </a:rPr>
              <a:t>department_name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HAVING </a:t>
            </a:r>
            <a:r>
              <a:rPr lang="en-US" altLang="zh-CN" sz="2000" dirty="0">
                <a:highlight>
                  <a:srgbClr val="C0C0C0"/>
                </a:highlight>
              </a:rPr>
              <a:t>AVG(salary)&gt;10000 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/>
              <a:t>DEPARTMENT_ID	DEPARTMENT_NAME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-------------	</a:t>
            </a:r>
            <a:r>
              <a:rPr lang="en-US" altLang="zh-CN" sz="2000" dirty="0" smtClean="0"/>
              <a:t>           -------------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90			</a:t>
            </a:r>
            <a:r>
              <a:rPr lang="en-US" altLang="zh-CN" sz="2000" dirty="0" smtClean="0"/>
              <a:t>19333.3333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110			</a:t>
            </a:r>
            <a:r>
              <a:rPr lang="en-US" altLang="zh-CN" sz="2000" dirty="0" smtClean="0"/>
              <a:t>10154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3163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260648"/>
            <a:ext cx="10657184" cy="792088"/>
          </a:xfrm>
        </p:spPr>
        <p:txBody>
          <a:bodyPr>
            <a:normAutofit/>
          </a:bodyPr>
          <a:lstStyle/>
          <a:p>
            <a:pPr hangingPunct="0">
              <a:spcBef>
                <a:spcPts val="1600"/>
              </a:spcBef>
            </a:pPr>
            <a:r>
              <a:rPr lang="en-US" altLang="zh-CN" sz="2800" b="1" dirty="0">
                <a:cs typeface="+mn-cs"/>
              </a:rPr>
              <a:t>WHERE</a:t>
            </a:r>
            <a:r>
              <a:rPr lang="zh-CN" altLang="zh-CN" sz="2800" b="1" dirty="0">
                <a:cs typeface="+mn-cs"/>
              </a:rPr>
              <a:t>，</a:t>
            </a:r>
            <a:r>
              <a:rPr lang="en-US" altLang="zh-CN" sz="2800" b="1" dirty="0">
                <a:cs typeface="+mn-cs"/>
              </a:rPr>
              <a:t>GROUP BY</a:t>
            </a:r>
            <a:r>
              <a:rPr lang="zh-CN" altLang="zh-CN" sz="2800" b="1" dirty="0">
                <a:cs typeface="+mn-cs"/>
              </a:rPr>
              <a:t>，</a:t>
            </a:r>
            <a:r>
              <a:rPr lang="en-US" altLang="zh-CN" sz="2800" b="1" dirty="0">
                <a:cs typeface="+mn-cs"/>
              </a:rPr>
              <a:t>HAVING</a:t>
            </a:r>
            <a:r>
              <a:rPr lang="zh-CN" altLang="zh-CN" sz="2800" b="1" dirty="0">
                <a:cs typeface="+mn-cs"/>
              </a:rPr>
              <a:t>之间的区别和用法如下：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268761"/>
            <a:ext cx="10657184" cy="252028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1)HAVING</a:t>
            </a:r>
            <a:r>
              <a:rPr lang="zh-CN" altLang="zh-CN" dirty="0"/>
              <a:t>通常与</a:t>
            </a:r>
            <a:r>
              <a:rPr lang="en-US" altLang="zh-CN" dirty="0"/>
              <a:t>GROUP BY</a:t>
            </a:r>
            <a:r>
              <a:rPr lang="zh-CN" altLang="zh-CN" dirty="0"/>
              <a:t>子句同时使用。</a:t>
            </a:r>
            <a:r>
              <a:rPr lang="en-US" altLang="zh-CN" dirty="0"/>
              <a:t>GROUP BY</a:t>
            </a:r>
            <a:r>
              <a:rPr lang="zh-CN" altLang="zh-CN" dirty="0"/>
              <a:t>子句筛选数据行到各个组中，</a:t>
            </a:r>
            <a:r>
              <a:rPr lang="en-US" altLang="zh-CN" dirty="0"/>
              <a:t>HAVING</a:t>
            </a:r>
            <a:r>
              <a:rPr lang="zh-CN" altLang="zh-CN" dirty="0"/>
              <a:t>只能用在</a:t>
            </a:r>
            <a:r>
              <a:rPr lang="en-US" altLang="zh-CN" dirty="0"/>
              <a:t>GROUP BY</a:t>
            </a:r>
            <a:r>
              <a:rPr lang="zh-CN" altLang="zh-CN" dirty="0"/>
              <a:t>之后，对分组后的结果进行筛选</a:t>
            </a:r>
            <a:r>
              <a:rPr lang="en-US" altLang="zh-CN" dirty="0"/>
              <a:t>(</a:t>
            </a:r>
            <a:r>
              <a:rPr lang="zh-CN" altLang="zh-CN" dirty="0"/>
              <a:t>即使用</a:t>
            </a:r>
            <a:r>
              <a:rPr lang="en-US" altLang="zh-CN" dirty="0"/>
              <a:t>HAVING</a:t>
            </a:r>
            <a:r>
              <a:rPr lang="zh-CN" altLang="zh-CN" dirty="0"/>
              <a:t>的前提条件是分组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pPr marL="0" indent="0" hangingPunct="0">
              <a:buNone/>
            </a:pPr>
            <a:r>
              <a:rPr lang="en-US" altLang="zh-CN" dirty="0"/>
              <a:t>(2)WHERE</a:t>
            </a:r>
            <a:r>
              <a:rPr lang="zh-CN" altLang="zh-CN" dirty="0"/>
              <a:t>子句在聚合前从数据源中去掉不符合筛选条件的数据。也就是说作用在</a:t>
            </a:r>
            <a:r>
              <a:rPr lang="en-US" altLang="zh-CN" dirty="0"/>
              <a:t>GROUP BY</a:t>
            </a:r>
            <a:r>
              <a:rPr lang="zh-CN" altLang="zh-CN" dirty="0"/>
              <a:t>子句和</a:t>
            </a:r>
            <a:r>
              <a:rPr lang="en-US" altLang="zh-CN" dirty="0"/>
              <a:t>HAVING</a:t>
            </a:r>
            <a:r>
              <a:rPr lang="zh-CN" altLang="zh-CN" dirty="0"/>
              <a:t>子句前。</a:t>
            </a:r>
          </a:p>
          <a:p>
            <a:pPr marL="0" indent="0" hangingPunct="0">
              <a:buNone/>
            </a:pPr>
            <a:r>
              <a:rPr lang="en-US" altLang="zh-CN" dirty="0"/>
              <a:t>(3)WHERE</a:t>
            </a:r>
            <a:r>
              <a:rPr lang="zh-CN" altLang="zh-CN" dirty="0"/>
              <a:t>后的条件表达式里不允许使用聚合函数，而</a:t>
            </a:r>
            <a:r>
              <a:rPr lang="en-US" altLang="zh-CN" dirty="0"/>
              <a:t>HAVING</a:t>
            </a:r>
            <a:r>
              <a:rPr lang="zh-CN" altLang="zh-CN" dirty="0"/>
              <a:t>可以。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133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510" y="116632"/>
            <a:ext cx="10456509" cy="1032418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11.3</a:t>
            </a:r>
            <a:r>
              <a:rPr lang="en-US" altLang="zh-CN" sz="4400" b="1" dirty="0"/>
              <a:t>  </a:t>
            </a:r>
            <a:r>
              <a:rPr lang="en-US" altLang="zh-CN" sz="4400" dirty="0"/>
              <a:t>SQL</a:t>
            </a:r>
            <a:r>
              <a:rPr lang="zh-CN" altLang="zh-CN" sz="4400" dirty="0"/>
              <a:t>语句</a:t>
            </a:r>
            <a:r>
              <a:rPr lang="zh-CN" altLang="zh-CN" sz="4400" dirty="0" smtClean="0"/>
              <a:t>优化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zh-CN" altLang="zh-CN" sz="2700" dirty="0" smtClean="0"/>
              <a:t>在</a:t>
            </a:r>
            <a:r>
              <a:rPr lang="en-US" altLang="zh-CN" sz="2700" dirty="0" smtClean="0"/>
              <a:t>SQL</a:t>
            </a:r>
            <a:r>
              <a:rPr lang="zh-CN" altLang="zh-CN" sz="2700" dirty="0" smtClean="0"/>
              <a:t>查询中，为了提高查询的效率，常常需要对</a:t>
            </a:r>
            <a:r>
              <a:rPr lang="en-US" altLang="zh-CN" sz="2700" dirty="0" smtClean="0"/>
              <a:t>SQL</a:t>
            </a:r>
            <a:r>
              <a:rPr lang="zh-CN" altLang="zh-CN" sz="2700" dirty="0" smtClean="0"/>
              <a:t>语句进行性能优化。</a:t>
            </a:r>
            <a:endParaRPr lang="zh-CN" altLang="en-US" sz="27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12" y="1149051"/>
            <a:ext cx="11233248" cy="552031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200" dirty="0" smtClean="0"/>
              <a:t>(</a:t>
            </a:r>
            <a:r>
              <a:rPr lang="en-US" altLang="zh-CN" sz="2200" dirty="0"/>
              <a:t>1)</a:t>
            </a:r>
            <a:r>
              <a:rPr lang="zh-CN" altLang="zh-CN" sz="2200" dirty="0"/>
              <a:t>用</a:t>
            </a:r>
            <a:r>
              <a:rPr lang="en-US" altLang="zh-CN" sz="2200" dirty="0"/>
              <a:t>EXISTS</a:t>
            </a:r>
            <a:r>
              <a:rPr lang="zh-CN" altLang="zh-CN" sz="2200" dirty="0"/>
              <a:t>替换</a:t>
            </a:r>
            <a:r>
              <a:rPr lang="en-US" altLang="zh-CN" sz="2200" dirty="0"/>
              <a:t>DISTINCT</a:t>
            </a:r>
            <a:r>
              <a:rPr lang="zh-CN" altLang="zh-CN" sz="2200" dirty="0"/>
              <a:t>，当提交一个包含一对多表信息的查询时，避免在</a:t>
            </a:r>
            <a:r>
              <a:rPr lang="en-US" altLang="zh-CN" sz="2200" dirty="0"/>
              <a:t>SELECT</a:t>
            </a:r>
            <a:r>
              <a:rPr lang="zh-CN" altLang="zh-CN" sz="2200" dirty="0"/>
              <a:t>子句中使用</a:t>
            </a:r>
            <a:r>
              <a:rPr lang="en-US" altLang="zh-CN" sz="2200" dirty="0"/>
              <a:t>DISTINCT</a:t>
            </a:r>
            <a:r>
              <a:rPr lang="zh-CN" altLang="zh-CN" sz="2200" dirty="0"/>
              <a:t>，一般可以考虑用</a:t>
            </a:r>
            <a:r>
              <a:rPr lang="en-US" altLang="zh-CN" sz="2200" dirty="0"/>
              <a:t>EXISTS</a:t>
            </a:r>
            <a:r>
              <a:rPr lang="zh-CN" altLang="zh-CN" sz="2200" dirty="0"/>
              <a:t>替换。</a:t>
            </a:r>
          </a:p>
          <a:p>
            <a:pPr marL="0" indent="0" hangingPunct="0">
              <a:buNone/>
            </a:pPr>
            <a:r>
              <a:rPr lang="zh-CN" altLang="zh-CN" sz="2000" b="1" dirty="0"/>
              <a:t>【示例</a:t>
            </a:r>
            <a:r>
              <a:rPr lang="en-US" altLang="zh-CN" sz="2000" b="1" dirty="0"/>
              <a:t>11-48</a:t>
            </a:r>
            <a:r>
              <a:rPr lang="zh-CN" altLang="zh-CN" sz="2000" b="1" dirty="0"/>
              <a:t>】显示部门编号和部门名称。</a:t>
            </a:r>
          </a:p>
          <a:p>
            <a:pPr marL="0" indent="0" hangingPunct="0">
              <a:buNone/>
            </a:pPr>
            <a:r>
              <a:rPr lang="zh-CN" altLang="zh-CN" sz="2000" dirty="0"/>
              <a:t>低效：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SELECT DISTINCT </a:t>
            </a:r>
            <a:r>
              <a:rPr lang="en-US" altLang="zh-CN" sz="2000" dirty="0" err="1">
                <a:highlight>
                  <a:srgbClr val="C0C0C0"/>
                </a:highlight>
              </a:rPr>
              <a:t>d.department_id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 err="1">
                <a:highlight>
                  <a:srgbClr val="C0C0C0"/>
                </a:highlight>
              </a:rPr>
              <a:t>d.department_name</a:t>
            </a:r>
            <a:r>
              <a:rPr lang="en-US" altLang="zh-CN" sz="2000" dirty="0">
                <a:highlight>
                  <a:srgbClr val="C0C0C0"/>
                </a:highlight>
              </a:rPr>
              <a:t>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</a:t>
            </a:r>
            <a:r>
              <a:rPr lang="en-US" altLang="zh-CN" sz="2000" dirty="0">
                <a:highlight>
                  <a:srgbClr val="C0C0C0"/>
                </a:highlight>
              </a:rPr>
              <a:t>FROM departments d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employees e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WHERE </a:t>
            </a:r>
            <a:r>
              <a:rPr lang="en-US" altLang="zh-CN" sz="2000" dirty="0" err="1">
                <a:highlight>
                  <a:srgbClr val="C0C0C0"/>
                </a:highlight>
              </a:rPr>
              <a:t>d.department_id</a:t>
            </a:r>
            <a:r>
              <a:rPr lang="en-US" altLang="zh-CN" sz="2000" dirty="0">
                <a:highlight>
                  <a:srgbClr val="C0C0C0"/>
                </a:highlight>
              </a:rPr>
              <a:t> = </a:t>
            </a:r>
            <a:r>
              <a:rPr lang="en-US" altLang="zh-CN" sz="2000" dirty="0" err="1">
                <a:highlight>
                  <a:srgbClr val="C0C0C0"/>
                </a:highlight>
              </a:rPr>
              <a:t>e.department_id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sz="2000" dirty="0"/>
              <a:t>高效：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SELECT </a:t>
            </a:r>
            <a:r>
              <a:rPr lang="en-US" altLang="zh-CN" sz="2000" dirty="0" err="1">
                <a:highlight>
                  <a:srgbClr val="C0C0C0"/>
                </a:highlight>
              </a:rPr>
              <a:t>d.department_id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 err="1">
                <a:highlight>
                  <a:srgbClr val="C0C0C0"/>
                </a:highlight>
              </a:rPr>
              <a:t>d.department_name</a:t>
            </a:r>
            <a:r>
              <a:rPr lang="en-US" altLang="zh-CN" sz="2000" dirty="0">
                <a:highlight>
                  <a:srgbClr val="C0C0C0"/>
                </a:highlight>
              </a:rPr>
              <a:t>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FROM  </a:t>
            </a:r>
            <a:r>
              <a:rPr lang="en-US" altLang="zh-CN" sz="2000" dirty="0">
                <a:highlight>
                  <a:srgbClr val="C0C0C0"/>
                </a:highlight>
              </a:rPr>
              <a:t>departments d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WHERE </a:t>
            </a:r>
            <a:r>
              <a:rPr lang="en-US" altLang="zh-CN" sz="2000" dirty="0">
                <a:highlight>
                  <a:srgbClr val="C0C0C0"/>
                </a:highlight>
              </a:rPr>
              <a:t>EXISTS (SELECT </a:t>
            </a:r>
            <a:r>
              <a:rPr lang="en-US" altLang="zh-CN" sz="2000" dirty="0" err="1">
                <a:highlight>
                  <a:srgbClr val="C0C0C0"/>
                </a:highlight>
              </a:rPr>
              <a:t>department_id</a:t>
            </a:r>
            <a:r>
              <a:rPr lang="en-US" altLang="zh-CN" sz="2000" dirty="0">
                <a:highlight>
                  <a:srgbClr val="C0C0C0"/>
                </a:highlight>
              </a:rPr>
              <a:t>  FROM employees e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WHERE </a:t>
            </a:r>
            <a:r>
              <a:rPr lang="en-US" altLang="zh-CN" sz="2000" dirty="0" err="1">
                <a:highlight>
                  <a:srgbClr val="C0C0C0"/>
                </a:highlight>
              </a:rPr>
              <a:t>d.department_id</a:t>
            </a:r>
            <a:r>
              <a:rPr lang="en-US" altLang="zh-CN" sz="2000" dirty="0">
                <a:highlight>
                  <a:srgbClr val="C0C0C0"/>
                </a:highlight>
              </a:rPr>
              <a:t> = </a:t>
            </a:r>
            <a:r>
              <a:rPr lang="en-US" altLang="zh-CN" sz="2000" dirty="0" err="1">
                <a:highlight>
                  <a:srgbClr val="C0C0C0"/>
                </a:highlight>
              </a:rPr>
              <a:t>e.department_id</a:t>
            </a:r>
            <a:r>
              <a:rPr lang="en-US" altLang="zh-CN" sz="2000" dirty="0">
                <a:highlight>
                  <a:srgbClr val="C0C0C0"/>
                </a:highlight>
              </a:rPr>
              <a:t>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endParaRPr lang="en-US" altLang="zh-CN" sz="2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3589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524374"/>
            <a:ext cx="9601200" cy="1032418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sz="4400" dirty="0"/>
              <a:t>11.3</a:t>
            </a:r>
            <a:r>
              <a:rPr lang="en-US" altLang="zh-CN" sz="4400" b="1" dirty="0"/>
              <a:t>  </a:t>
            </a:r>
            <a:r>
              <a:rPr lang="en-US" altLang="zh-CN" sz="4400" dirty="0"/>
              <a:t>SQL</a:t>
            </a:r>
            <a:r>
              <a:rPr lang="zh-CN" altLang="zh-CN" sz="4400" dirty="0"/>
              <a:t>语句优化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zh-CN" altLang="zh-CN" sz="2700" dirty="0"/>
              <a:t>执行分析的过程如下：以</a:t>
            </a:r>
            <a:r>
              <a:rPr lang="en-US" altLang="zh-CN" sz="2700" dirty="0"/>
              <a:t>HR</a:t>
            </a:r>
            <a:r>
              <a:rPr lang="zh-CN" altLang="zh-CN" sz="2700" dirty="0"/>
              <a:t>身份登录到</a:t>
            </a:r>
            <a:r>
              <a:rPr lang="en-US" altLang="zh-CN" sz="2700" dirty="0"/>
              <a:t>PDBORCL</a:t>
            </a:r>
            <a:r>
              <a:rPr lang="zh-CN" altLang="zh-CN" sz="2700" dirty="0"/>
              <a:t>，执行低效语句，输出查询结果，显示执行计划，如图</a:t>
            </a:r>
            <a:r>
              <a:rPr lang="en-US" altLang="zh-CN" sz="2700" dirty="0"/>
              <a:t>11-1</a:t>
            </a:r>
            <a:r>
              <a:rPr lang="zh-CN" altLang="zh-CN" sz="2700" dirty="0"/>
              <a:t>所示。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94649"/>
            <a:ext cx="10657184" cy="3750575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$ </a:t>
            </a:r>
            <a:r>
              <a:rPr lang="en-US" altLang="zh-CN" dirty="0" err="1">
                <a:highlight>
                  <a:srgbClr val="C0C0C0"/>
                </a:highlight>
              </a:rPr>
              <a:t>sqlplus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 err="1">
                <a:highlight>
                  <a:srgbClr val="C0C0C0"/>
                </a:highlight>
              </a:rPr>
              <a:t>hr</a:t>
            </a:r>
            <a:r>
              <a:rPr lang="en-US" altLang="zh-CN" dirty="0">
                <a:highlight>
                  <a:srgbClr val="C0C0C0"/>
                </a:highlight>
              </a:rPr>
              <a:t>/***@</a:t>
            </a:r>
            <a:r>
              <a:rPr lang="en-US" altLang="zh-CN" dirty="0" err="1">
                <a:highlight>
                  <a:srgbClr val="C0C0C0"/>
                </a:highlight>
              </a:rPr>
              <a:t>localhost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pdborcl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SET AUTOTRACE ON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SET LINESIZE 120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DISTINCT </a:t>
            </a:r>
            <a:r>
              <a:rPr lang="en-US" altLang="zh-CN" dirty="0" err="1">
                <a:highlight>
                  <a:srgbClr val="C0C0C0"/>
                </a:highlight>
              </a:rPr>
              <a:t>d.department_id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d.department_name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FROM </a:t>
            </a:r>
            <a:r>
              <a:rPr lang="en-US" altLang="zh-CN" dirty="0">
                <a:highlight>
                  <a:srgbClr val="C0C0C0"/>
                </a:highlight>
              </a:rPr>
              <a:t>departments d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employees e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WHERE </a:t>
            </a:r>
            <a:r>
              <a:rPr lang="en-US" altLang="zh-CN" dirty="0" err="1">
                <a:highlight>
                  <a:srgbClr val="C0C0C0"/>
                </a:highlight>
              </a:rPr>
              <a:t>d.department_id</a:t>
            </a:r>
            <a:r>
              <a:rPr lang="en-US" altLang="zh-CN" dirty="0">
                <a:highlight>
                  <a:srgbClr val="C0C0C0"/>
                </a:highlight>
              </a:rPr>
              <a:t> = </a:t>
            </a:r>
            <a:r>
              <a:rPr lang="en-US" altLang="zh-CN" dirty="0" err="1">
                <a:highlight>
                  <a:srgbClr val="C0C0C0"/>
                </a:highlight>
              </a:rPr>
              <a:t>e.department_id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91006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412" y="188640"/>
            <a:ext cx="9601200" cy="590027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2800" dirty="0"/>
              <a:t>11.3</a:t>
            </a:r>
            <a:r>
              <a:rPr lang="en-US" altLang="zh-CN" sz="2800" b="1" dirty="0"/>
              <a:t>  </a:t>
            </a:r>
            <a:r>
              <a:rPr lang="en-US" altLang="zh-CN" sz="2800" dirty="0"/>
              <a:t>SQL</a:t>
            </a:r>
            <a:r>
              <a:rPr lang="zh-CN" altLang="zh-CN" sz="2800" dirty="0"/>
              <a:t>语句</a:t>
            </a:r>
            <a:r>
              <a:rPr lang="zh-CN" altLang="zh-CN" sz="2800" dirty="0" smtClean="0"/>
              <a:t>优化</a:t>
            </a:r>
            <a:endParaRPr lang="zh-CN" altLang="zh-CN" sz="28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308412" y="6275040"/>
            <a:ext cx="9601200" cy="58296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dirty="0"/>
              <a:t>图</a:t>
            </a:r>
            <a:r>
              <a:rPr lang="en-US" altLang="zh-CN" dirty="0"/>
              <a:t>11-1  </a:t>
            </a:r>
            <a:r>
              <a:rPr lang="zh-CN" altLang="zh-CN" dirty="0"/>
              <a:t>低效</a:t>
            </a:r>
            <a:r>
              <a:rPr lang="en-US" altLang="zh-CN" dirty="0"/>
              <a:t>SQL</a:t>
            </a:r>
            <a:r>
              <a:rPr lang="zh-CN" altLang="zh-CN" dirty="0"/>
              <a:t>语句执行计划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66020" y="767833"/>
            <a:ext cx="6912768" cy="54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hangingPunct="0"/>
            <a:r>
              <a:rPr lang="zh-CN" altLang="zh-CN" sz="2800" dirty="0"/>
              <a:t>【示例</a:t>
            </a:r>
            <a:r>
              <a:rPr lang="en-US" altLang="zh-CN" sz="2800" dirty="0"/>
              <a:t>11-2</a:t>
            </a:r>
            <a:r>
              <a:rPr lang="zh-CN" altLang="zh-CN" sz="2800" dirty="0"/>
              <a:t>】</a:t>
            </a:r>
            <a:r>
              <a:rPr lang="en-US" altLang="zh-CN" sz="2800" dirty="0"/>
              <a:t>REPLACE()</a:t>
            </a:r>
            <a:r>
              <a:rPr lang="zh-CN" altLang="zh-CN" sz="2800" dirty="0"/>
              <a:t>函数的应用。</a:t>
            </a:r>
            <a:br>
              <a:rPr lang="zh-CN" altLang="zh-CN" sz="2800" dirty="0"/>
            </a:br>
            <a:r>
              <a:rPr lang="zh-CN" altLang="zh-CN" sz="2800" dirty="0"/>
              <a:t>本示例将字符串“</a:t>
            </a:r>
            <a:r>
              <a:rPr lang="en-US" altLang="zh-CN" sz="2800" dirty="0"/>
              <a:t>Hello </a:t>
            </a:r>
            <a:r>
              <a:rPr lang="en-US" altLang="zh-CN" sz="2800" dirty="0" err="1"/>
              <a:t>cddx</a:t>
            </a:r>
            <a:r>
              <a:rPr lang="zh-CN" altLang="zh-CN" sz="2800" dirty="0"/>
              <a:t>”中的字母“</a:t>
            </a:r>
            <a:r>
              <a:rPr lang="en-US" altLang="zh-CN" sz="2800" dirty="0"/>
              <a:t>l</a:t>
            </a:r>
            <a:r>
              <a:rPr lang="zh-CN" altLang="zh-CN" sz="2800" dirty="0"/>
              <a:t>”进行替换。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2688704"/>
          </a:xfrm>
          <a:noFill/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REPLACE('hello </a:t>
            </a:r>
            <a:r>
              <a:rPr lang="en-US" altLang="zh-CN" dirty="0" err="1">
                <a:highlight>
                  <a:srgbClr val="C0C0C0"/>
                </a:highlight>
              </a:rPr>
              <a:t>cddx</a:t>
            </a:r>
            <a:r>
              <a:rPr lang="en-US" altLang="zh-CN" dirty="0">
                <a:highlight>
                  <a:srgbClr val="C0C0C0"/>
                </a:highlight>
              </a:rPr>
              <a:t> '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'l')</a:t>
            </a:r>
            <a:r>
              <a:rPr lang="zh-CN" altLang="zh-CN" dirty="0">
                <a:highlight>
                  <a:srgbClr val="C0C0C0"/>
                </a:highlight>
              </a:rPr>
              <a:t>替换</a:t>
            </a:r>
            <a:r>
              <a:rPr lang="en-US" altLang="zh-CN" dirty="0">
                <a:highlight>
                  <a:srgbClr val="C0C0C0"/>
                </a:highlight>
              </a:rPr>
              <a:t>1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REPLACE('hello </a:t>
            </a:r>
            <a:r>
              <a:rPr lang="en-US" altLang="zh-CN" dirty="0" err="1">
                <a:highlight>
                  <a:srgbClr val="C0C0C0"/>
                </a:highlight>
              </a:rPr>
              <a:t>cddx</a:t>
            </a:r>
            <a:r>
              <a:rPr lang="en-US" altLang="zh-CN" dirty="0">
                <a:highlight>
                  <a:srgbClr val="C0C0C0"/>
                </a:highlight>
              </a:rPr>
              <a:t>'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'l'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'5')</a:t>
            </a:r>
            <a:r>
              <a:rPr lang="zh-CN" altLang="zh-CN" dirty="0">
                <a:highlight>
                  <a:srgbClr val="C0C0C0"/>
                </a:highlight>
              </a:rPr>
              <a:t>替换</a:t>
            </a:r>
            <a:r>
              <a:rPr lang="en-US" altLang="zh-CN" dirty="0">
                <a:highlight>
                  <a:srgbClr val="C0C0C0"/>
                </a:highlight>
              </a:rPr>
              <a:t>2 FROM dual</a:t>
            </a:r>
            <a:r>
              <a:rPr lang="zh-CN" altLang="zh-CN" dirty="0">
                <a:highlight>
                  <a:srgbClr val="C0C0C0"/>
                </a:highlight>
              </a:rPr>
              <a:t>； </a:t>
            </a:r>
          </a:p>
          <a:p>
            <a:pPr marL="0" indent="0" hangingPunct="0">
              <a:buNone/>
            </a:pPr>
            <a:r>
              <a:rPr lang="zh-CN" altLang="zh-CN" dirty="0">
                <a:cs typeface="+mj-cs"/>
              </a:rPr>
              <a:t>替换</a:t>
            </a:r>
            <a:r>
              <a:rPr lang="en-US" altLang="zh-CN" dirty="0">
                <a:cs typeface="+mj-cs"/>
              </a:rPr>
              <a:t>1					</a:t>
            </a:r>
            <a:r>
              <a:rPr lang="zh-CN" altLang="zh-CN" dirty="0">
                <a:cs typeface="+mj-cs"/>
              </a:rPr>
              <a:t>替换</a:t>
            </a:r>
            <a:r>
              <a:rPr lang="en-US" altLang="zh-CN" dirty="0">
                <a:cs typeface="+mj-cs"/>
              </a:rPr>
              <a:t>2</a:t>
            </a:r>
            <a:endParaRPr lang="zh-CN" altLang="zh-CN" dirty="0">
              <a:cs typeface="+mj-cs"/>
            </a:endParaRPr>
          </a:p>
          <a:p>
            <a:pPr marL="0" indent="0" hangingPunct="0">
              <a:buNone/>
            </a:pPr>
            <a:r>
              <a:rPr lang="en-US" altLang="zh-CN" dirty="0">
                <a:cs typeface="+mj-cs"/>
              </a:rPr>
              <a:t>---------				---------</a:t>
            </a:r>
            <a:endParaRPr lang="zh-CN" altLang="zh-CN" dirty="0">
              <a:cs typeface="+mj-cs"/>
            </a:endParaRPr>
          </a:p>
          <a:p>
            <a:pPr marL="0" indent="0" hangingPunct="0">
              <a:buNone/>
            </a:pPr>
            <a:r>
              <a:rPr lang="en-US" altLang="zh-CN" dirty="0" err="1">
                <a:cs typeface="+mj-cs"/>
              </a:rPr>
              <a:t>heo</a:t>
            </a:r>
            <a:r>
              <a:rPr lang="en-US" altLang="zh-CN" dirty="0">
                <a:cs typeface="+mj-cs"/>
              </a:rPr>
              <a:t> </a:t>
            </a:r>
            <a:r>
              <a:rPr lang="en-US" altLang="zh-CN" dirty="0" err="1">
                <a:cs typeface="+mj-cs"/>
              </a:rPr>
              <a:t>cddx</a:t>
            </a:r>
            <a:r>
              <a:rPr lang="en-US" altLang="zh-CN" dirty="0">
                <a:cs typeface="+mj-cs"/>
              </a:rPr>
              <a:t>				</a:t>
            </a:r>
            <a:r>
              <a:rPr lang="en-US" altLang="zh-CN" dirty="0" smtClean="0">
                <a:cs typeface="+mj-cs"/>
              </a:rPr>
              <a:t>he55o </a:t>
            </a:r>
            <a:r>
              <a:rPr lang="en-US" altLang="zh-CN" dirty="0" err="1">
                <a:cs typeface="+mj-cs"/>
              </a:rPr>
              <a:t>cddx</a:t>
            </a:r>
            <a:endParaRPr lang="zh-CN" alt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2137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524374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11.3</a:t>
            </a:r>
            <a:r>
              <a:rPr lang="en-US" altLang="zh-CN" sz="4400" b="1" dirty="0"/>
              <a:t>  </a:t>
            </a:r>
            <a:r>
              <a:rPr lang="en-US" altLang="zh-CN" sz="4400" dirty="0"/>
              <a:t>SQL</a:t>
            </a:r>
            <a:r>
              <a:rPr lang="zh-CN" altLang="zh-CN" sz="4400" dirty="0"/>
              <a:t>语句优化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94649"/>
            <a:ext cx="10657184" cy="497471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/>
              <a:t>执行高效语句，输出结果，显示执行计划，如图</a:t>
            </a:r>
            <a:r>
              <a:rPr lang="en-US" altLang="zh-CN" dirty="0"/>
              <a:t>11-2</a:t>
            </a:r>
            <a:r>
              <a:rPr lang="zh-CN" altLang="zh-CN" dirty="0"/>
              <a:t>所示。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SQL&gt;SET AUTOTRACE ON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SQL&gt;SET LINESSIZE 120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SQL&gt;SELECT </a:t>
            </a:r>
            <a:r>
              <a:rPr lang="en-US" altLang="zh-CN" dirty="0" err="1">
                <a:highlight>
                  <a:srgbClr val="C0C0C0"/>
                </a:highlight>
              </a:rPr>
              <a:t>d.department_id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d.department_name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FROM  </a:t>
            </a:r>
            <a:r>
              <a:rPr lang="en-US" altLang="zh-CN" dirty="0">
                <a:highlight>
                  <a:srgbClr val="C0C0C0"/>
                </a:highlight>
              </a:rPr>
              <a:t>departments d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WHERE </a:t>
            </a:r>
            <a:r>
              <a:rPr lang="en-US" altLang="zh-CN" dirty="0">
                <a:highlight>
                  <a:srgbClr val="C0C0C0"/>
                </a:highlight>
              </a:rPr>
              <a:t>EXISTS (SELECT </a:t>
            </a:r>
            <a:r>
              <a:rPr lang="en-US" altLang="zh-CN" dirty="0" err="1">
                <a:highlight>
                  <a:srgbClr val="C0C0C0"/>
                </a:highlight>
              </a:rPr>
              <a:t>department_id</a:t>
            </a:r>
            <a:r>
              <a:rPr lang="en-US" altLang="zh-CN" dirty="0">
                <a:highlight>
                  <a:srgbClr val="C0C0C0"/>
                </a:highlight>
              </a:rPr>
              <a:t>  FROM employees e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WHERE </a:t>
            </a:r>
            <a:r>
              <a:rPr lang="en-US" altLang="zh-CN" dirty="0" err="1">
                <a:highlight>
                  <a:srgbClr val="C0C0C0"/>
                </a:highlight>
              </a:rPr>
              <a:t>d.department_id</a:t>
            </a:r>
            <a:r>
              <a:rPr lang="en-US" altLang="zh-CN" dirty="0">
                <a:highlight>
                  <a:srgbClr val="C0C0C0"/>
                </a:highlight>
              </a:rPr>
              <a:t> = </a:t>
            </a:r>
            <a:r>
              <a:rPr lang="en-US" altLang="zh-CN" dirty="0" err="1">
                <a:highlight>
                  <a:srgbClr val="C0C0C0"/>
                </a:highlight>
              </a:rPr>
              <a:t>e.department_id</a:t>
            </a:r>
            <a:r>
              <a:rPr lang="en-US" altLang="zh-CN" dirty="0">
                <a:highlight>
                  <a:srgbClr val="C0C0C0"/>
                </a:highlight>
              </a:rPr>
              <a:t>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highlight>
                <a:srgbClr val="C0C0C0"/>
              </a:highlight>
            </a:endParaRPr>
          </a:p>
        </p:txBody>
      </p:sp>
      <p:sp>
        <p:nvSpPr>
          <p:cNvPr id="4" name="卷形: 水平 3">
            <a:extLst>
              <a:ext uri="{FF2B5EF4-FFF2-40B4-BE49-F238E27FC236}">
                <a16:creationId xmlns="" xmlns:a16="http://schemas.microsoft.com/office/drawing/2014/main" id="{FC95FA24-D185-4590-B9AF-A29310B3715B}"/>
              </a:ext>
            </a:extLst>
          </p:cNvPr>
          <p:cNvSpPr/>
          <p:nvPr/>
        </p:nvSpPr>
        <p:spPr>
          <a:xfrm>
            <a:off x="4798268" y="1694650"/>
            <a:ext cx="6768752" cy="439864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注意：上述语句需要</a:t>
            </a:r>
            <a:r>
              <a:rPr lang="en-US" altLang="zh-CN" sz="2400" dirty="0"/>
              <a:t>HR</a:t>
            </a:r>
            <a:r>
              <a:rPr lang="zh-CN" altLang="zh-CN" sz="2400" dirty="0"/>
              <a:t>用户具有</a:t>
            </a:r>
            <a:r>
              <a:rPr lang="en-US" altLang="zh-CN" sz="2400" dirty="0"/>
              <a:t>SELECT_CATALOG_ROLE</a:t>
            </a:r>
            <a:r>
              <a:rPr lang="zh-CN" altLang="zh-CN" sz="2400" dirty="0"/>
              <a:t>、</a:t>
            </a:r>
            <a:r>
              <a:rPr lang="en-US" altLang="zh-CN" sz="2400" dirty="0"/>
              <a:t>SELECT ANY DICTIONARY</a:t>
            </a:r>
            <a:r>
              <a:rPr lang="zh-CN" altLang="zh-CN" sz="2400" dirty="0"/>
              <a:t>、</a:t>
            </a:r>
            <a:r>
              <a:rPr lang="en-US" altLang="zh-CN" sz="2400" dirty="0"/>
              <a:t>ADVISOR</a:t>
            </a:r>
            <a:r>
              <a:rPr lang="zh-CN" altLang="zh-CN" sz="2400" dirty="0"/>
              <a:t>以及</a:t>
            </a:r>
            <a:r>
              <a:rPr lang="en-US" altLang="zh-CN" sz="2400" dirty="0"/>
              <a:t>ADMINISTER SQL TUNING SET</a:t>
            </a:r>
            <a:r>
              <a:rPr lang="zh-CN" altLang="zh-CN" sz="2400" dirty="0"/>
              <a:t>权限才可以进行优化指导。授权方式见：</a:t>
            </a:r>
            <a:r>
              <a:rPr lang="en-US" altLang="zh-CN" sz="2400" dirty="0"/>
              <a:t>3.6.1  </a:t>
            </a:r>
            <a:r>
              <a:rPr lang="zh-CN" altLang="zh-CN" sz="2400" dirty="0"/>
              <a:t>授予查询执行计划的权限。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037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88640"/>
            <a:ext cx="9601200" cy="58246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/>
              <a:t>11.3</a:t>
            </a:r>
            <a:r>
              <a:rPr lang="en-US" altLang="zh-CN" b="1" dirty="0"/>
              <a:t>  </a:t>
            </a:r>
            <a:r>
              <a:rPr lang="en-US" altLang="zh-CN" dirty="0"/>
              <a:t>SQL</a:t>
            </a:r>
            <a:r>
              <a:rPr lang="zh-CN" altLang="zh-CN" dirty="0"/>
              <a:t>语句优化</a:t>
            </a:r>
            <a:endParaRPr lang="zh-CN" altLang="en-US" sz="31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38028" y="6316288"/>
            <a:ext cx="6624735" cy="36600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CN" altLang="zh-CN" dirty="0"/>
              <a:t>图</a:t>
            </a:r>
            <a:r>
              <a:rPr lang="en-US" altLang="zh-CN" dirty="0"/>
              <a:t>11-2  </a:t>
            </a:r>
            <a:r>
              <a:rPr lang="zh-CN" altLang="zh-CN" dirty="0"/>
              <a:t>高效</a:t>
            </a:r>
            <a:r>
              <a:rPr lang="en-US" altLang="zh-CN" dirty="0"/>
              <a:t>SQL</a:t>
            </a:r>
            <a:r>
              <a:rPr lang="zh-CN" altLang="zh-CN" dirty="0"/>
              <a:t>语句执行计划</a:t>
            </a:r>
          </a:p>
          <a:p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38028" y="980728"/>
            <a:ext cx="6624735" cy="524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524374"/>
            <a:ext cx="9601200" cy="1032418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sz="4000" dirty="0"/>
              <a:t>11.3</a:t>
            </a:r>
            <a:r>
              <a:rPr lang="en-US" altLang="zh-CN" sz="4000" b="1" dirty="0"/>
              <a:t>  </a:t>
            </a:r>
            <a:r>
              <a:rPr lang="en-US" altLang="zh-CN" sz="4000" dirty="0"/>
              <a:t>SQL</a:t>
            </a:r>
            <a:r>
              <a:rPr lang="zh-CN" altLang="zh-CN" sz="4000" dirty="0"/>
              <a:t>语句优化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zh-CN" altLang="zh-CN" sz="2400" dirty="0"/>
              <a:t>表</a:t>
            </a:r>
            <a:r>
              <a:rPr lang="en-US" altLang="zh-CN" sz="2400" dirty="0"/>
              <a:t>11-4</a:t>
            </a:r>
            <a:r>
              <a:rPr lang="zh-CN" altLang="zh-CN" sz="2400" dirty="0"/>
              <a:t>对比展示了低效和高效语句的执行计划，效率差别是相当明显的。</a:t>
            </a:r>
            <a:endParaRPr lang="zh-CN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590165"/>
            <a:ext cx="10945216" cy="582223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zh-CN" dirty="0"/>
              <a:t>表</a:t>
            </a:r>
            <a:r>
              <a:rPr lang="en-US" altLang="zh-CN" dirty="0"/>
              <a:t>11-4  </a:t>
            </a:r>
            <a:r>
              <a:rPr lang="zh-CN" altLang="zh-CN" dirty="0"/>
              <a:t>执行计划对比分析</a:t>
            </a:r>
          </a:p>
          <a:p>
            <a:pPr marL="0" indent="0" algn="ctr">
              <a:lnSpc>
                <a:spcPct val="100000"/>
              </a:lnSpc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71861"/>
              </p:ext>
            </p:extLst>
          </p:nvPr>
        </p:nvGraphicFramePr>
        <p:xfrm>
          <a:off x="1269876" y="2348880"/>
          <a:ext cx="10169175" cy="12519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492125"/>
                <a:gridCol w="2544802"/>
                <a:gridCol w="2576158"/>
                <a:gridCol w="2556090"/>
              </a:tblGrid>
              <a:tr h="4138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语句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455" marR="135455" marT="71490" marB="71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Cost (%CPU)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455" marR="135455" marT="71490" marB="71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Consistent Gets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455" marR="135455" marT="71490" marB="71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Physical Reads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455" marR="135455" marT="71490" marB="71490"/>
                </a:tc>
              </a:tr>
              <a:tr h="4138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低效语句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455" marR="135455" marT="71490" marB="71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455" marR="135455" marT="71490" marB="71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743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455" marR="135455" marT="71490" marB="71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455" marR="135455" marT="71490" marB="71490"/>
                </a:tc>
              </a:tr>
              <a:tr h="4138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高效语句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455" marR="135455" marT="71490" marB="71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455" marR="135455" marT="71490" marB="71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455" marR="135455" marT="71490" marB="7149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455" marR="135455" marT="71490" marB="714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9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116632"/>
            <a:ext cx="10153128" cy="1440160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sz="4400" dirty="0"/>
              <a:t>11.3</a:t>
            </a:r>
            <a:r>
              <a:rPr lang="en-US" altLang="zh-CN" sz="4400" b="1" dirty="0"/>
              <a:t>  </a:t>
            </a:r>
            <a:r>
              <a:rPr lang="en-US" altLang="zh-CN" sz="4400" dirty="0"/>
              <a:t>SQL</a:t>
            </a:r>
            <a:r>
              <a:rPr lang="zh-CN" altLang="zh-CN" sz="4400" dirty="0"/>
              <a:t>语句优化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dirty="0" smtClean="0"/>
              <a:t>   </a:t>
            </a:r>
            <a:r>
              <a:rPr lang="en-US" altLang="zh-CN" sz="2700" dirty="0"/>
              <a:t>(2)</a:t>
            </a:r>
            <a:r>
              <a:rPr lang="zh-CN" altLang="zh-CN" sz="2700" dirty="0"/>
              <a:t>用表连接替换</a:t>
            </a:r>
            <a:r>
              <a:rPr lang="en-US" altLang="zh-CN" sz="2700" dirty="0"/>
              <a:t>EXISTS</a:t>
            </a:r>
            <a:r>
              <a:rPr lang="zh-CN" altLang="zh-CN" sz="2700" dirty="0"/>
              <a:t>，采用表连接的方式比</a:t>
            </a:r>
            <a:r>
              <a:rPr lang="en-US" altLang="zh-CN" sz="2700" dirty="0"/>
              <a:t>EXISTS</a:t>
            </a:r>
            <a:r>
              <a:rPr lang="zh-CN" altLang="zh-CN" sz="2700" dirty="0"/>
              <a:t>更有效率。</a:t>
            </a:r>
            <a:endParaRPr lang="zh-CN" altLang="zh-CN" sz="27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556792"/>
            <a:ext cx="10945216" cy="5046719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000" b="1" dirty="0" smtClean="0"/>
              <a:t>【</a:t>
            </a:r>
            <a:r>
              <a:rPr lang="zh-CN" altLang="zh-CN" sz="2000" b="1" dirty="0"/>
              <a:t>示例</a:t>
            </a:r>
            <a:r>
              <a:rPr lang="en-US" altLang="zh-CN" sz="2000" b="1" dirty="0"/>
              <a:t>11-49</a:t>
            </a:r>
            <a:r>
              <a:rPr lang="zh-CN" altLang="zh-CN" sz="2000" b="1" dirty="0"/>
              <a:t>】查找部门名称包含</a:t>
            </a:r>
            <a:r>
              <a:rPr lang="en-US" altLang="zh-CN" sz="2000" b="1" dirty="0"/>
              <a:t>a</a:t>
            </a:r>
            <a:r>
              <a:rPr lang="zh-CN" altLang="zh-CN" sz="2000" b="1" dirty="0"/>
              <a:t>字母的职员姓名。</a:t>
            </a:r>
          </a:p>
          <a:p>
            <a:pPr marL="0" indent="0" hangingPunct="0">
              <a:buNone/>
            </a:pPr>
            <a:r>
              <a:rPr lang="zh-CN" altLang="zh-CN" sz="2000" dirty="0"/>
              <a:t>低效：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SQL&gt;SELECT </a:t>
            </a:r>
            <a:r>
              <a:rPr lang="en-US" altLang="zh-CN" sz="2000" dirty="0" err="1">
                <a:highlight>
                  <a:srgbClr val="C0C0C0"/>
                </a:highlight>
              </a:rPr>
              <a:t>first_name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 err="1">
                <a:highlight>
                  <a:srgbClr val="C0C0C0"/>
                </a:highlight>
              </a:rPr>
              <a:t>last_name</a:t>
            </a:r>
            <a:r>
              <a:rPr lang="en-US" altLang="zh-CN" sz="2000" dirty="0">
                <a:highlight>
                  <a:srgbClr val="C0C0C0"/>
                </a:highlight>
              </a:rPr>
              <a:t>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</a:t>
            </a:r>
            <a:r>
              <a:rPr lang="en-US" altLang="zh-CN" sz="2000" dirty="0">
                <a:highlight>
                  <a:srgbClr val="C0C0C0"/>
                </a:highlight>
              </a:rPr>
              <a:t>FROM employees e WHERE exists (SELECT </a:t>
            </a:r>
            <a:r>
              <a:rPr lang="en-US" altLang="zh-CN" sz="2000" dirty="0" err="1">
                <a:highlight>
                  <a:srgbClr val="C0C0C0"/>
                </a:highlight>
              </a:rPr>
              <a:t>department_id</a:t>
            </a:r>
            <a:r>
              <a:rPr lang="en-US" altLang="zh-CN" sz="2000" dirty="0">
                <a:highlight>
                  <a:srgbClr val="C0C0C0"/>
                </a:highlight>
              </a:rPr>
              <a:t>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FROM </a:t>
            </a:r>
            <a:r>
              <a:rPr lang="en-US" altLang="zh-CN" sz="2000" dirty="0">
                <a:highlight>
                  <a:srgbClr val="C0C0C0"/>
                </a:highlight>
              </a:rPr>
              <a:t>departments d WHERE </a:t>
            </a:r>
            <a:r>
              <a:rPr lang="en-US" altLang="zh-CN" sz="2000" dirty="0" err="1">
                <a:highlight>
                  <a:srgbClr val="C0C0C0"/>
                </a:highlight>
              </a:rPr>
              <a:t>d.department_id</a:t>
            </a:r>
            <a:r>
              <a:rPr lang="en-US" altLang="zh-CN" sz="2000" dirty="0">
                <a:highlight>
                  <a:srgbClr val="C0C0C0"/>
                </a:highlight>
              </a:rPr>
              <a:t> = </a:t>
            </a:r>
            <a:r>
              <a:rPr lang="en-US" altLang="zh-CN" sz="2000" dirty="0" err="1">
                <a:highlight>
                  <a:srgbClr val="C0C0C0"/>
                </a:highlight>
              </a:rPr>
              <a:t>e.department_id</a:t>
            </a:r>
            <a:r>
              <a:rPr lang="en-US" altLang="zh-CN" sz="2000" dirty="0">
                <a:highlight>
                  <a:srgbClr val="C0C0C0"/>
                </a:highlight>
              </a:rPr>
              <a:t>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AND </a:t>
            </a:r>
            <a:r>
              <a:rPr lang="en-US" altLang="zh-CN" sz="2000" dirty="0" err="1">
                <a:highlight>
                  <a:srgbClr val="C0C0C0"/>
                </a:highlight>
              </a:rPr>
              <a:t>d.department_name</a:t>
            </a:r>
            <a:r>
              <a:rPr lang="en-US" altLang="zh-CN" sz="2000" dirty="0">
                <a:highlight>
                  <a:srgbClr val="C0C0C0"/>
                </a:highlight>
              </a:rPr>
              <a:t> LIKE '%a%')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sz="2000" dirty="0"/>
              <a:t>高效：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SELECT FIRST_NAME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LAST_NAME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</a:t>
            </a:r>
            <a:r>
              <a:rPr lang="en-US" altLang="zh-CN" sz="2000" dirty="0">
                <a:highlight>
                  <a:srgbClr val="C0C0C0"/>
                </a:highlight>
              </a:rPr>
              <a:t>FROM EMPLOYEES E 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DEPARTMENTS D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</a:t>
            </a:r>
            <a:r>
              <a:rPr lang="en-US" altLang="zh-CN" sz="2000" dirty="0">
                <a:highlight>
                  <a:srgbClr val="C0C0C0"/>
                </a:highlight>
              </a:rPr>
              <a:t>WHERE D.DEPARTMENT_ID  = E.DEPARTMENT_ID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</a:t>
            </a:r>
            <a:r>
              <a:rPr lang="en-US" altLang="zh-CN" sz="2000" dirty="0">
                <a:highlight>
                  <a:srgbClr val="C0C0C0"/>
                </a:highlight>
              </a:rPr>
              <a:t>AND </a:t>
            </a:r>
            <a:r>
              <a:rPr lang="en-US" altLang="zh-CN" sz="2000" dirty="0" err="1">
                <a:highlight>
                  <a:srgbClr val="C0C0C0"/>
                </a:highlight>
              </a:rPr>
              <a:t>d.department_name</a:t>
            </a:r>
            <a:r>
              <a:rPr lang="en-US" altLang="zh-CN" sz="2000" dirty="0">
                <a:highlight>
                  <a:srgbClr val="C0C0C0"/>
                </a:highlight>
              </a:rPr>
              <a:t> LIKE '%a%'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39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88640"/>
            <a:ext cx="9601200" cy="864096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11.3</a:t>
            </a:r>
            <a:r>
              <a:rPr lang="en-US" altLang="zh-CN" sz="4400" b="1" dirty="0"/>
              <a:t>  </a:t>
            </a:r>
            <a:r>
              <a:rPr lang="en-US" altLang="zh-CN" sz="4400" dirty="0"/>
              <a:t>SQL</a:t>
            </a:r>
            <a:r>
              <a:rPr lang="zh-CN" altLang="zh-CN" sz="4400" dirty="0"/>
              <a:t>语句</a:t>
            </a:r>
            <a:r>
              <a:rPr lang="zh-CN" altLang="zh-CN" sz="4400" dirty="0" smtClean="0"/>
              <a:t>优化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196752"/>
            <a:ext cx="10945216" cy="533475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(3)</a:t>
            </a:r>
            <a:r>
              <a:rPr lang="zh-CN" altLang="zh-CN" dirty="0"/>
              <a:t>避免使用</a:t>
            </a:r>
            <a:r>
              <a:rPr lang="en-US" altLang="zh-CN" dirty="0"/>
              <a:t>HAVING</a:t>
            </a:r>
            <a:r>
              <a:rPr lang="zh-CN" altLang="zh-CN" dirty="0"/>
              <a:t>子句，</a:t>
            </a:r>
            <a:r>
              <a:rPr lang="en-US" altLang="zh-CN" dirty="0"/>
              <a:t>HAVING</a:t>
            </a:r>
            <a:r>
              <a:rPr lang="zh-CN" altLang="zh-CN" dirty="0"/>
              <a:t>只会在检索出所有记录之后才对结果集进行过滤，这个处理需要排序，总计等操作。如果能通过</a:t>
            </a:r>
            <a:r>
              <a:rPr lang="en-US" altLang="zh-CN" dirty="0"/>
              <a:t>WHERE</a:t>
            </a:r>
            <a:r>
              <a:rPr lang="zh-CN" altLang="zh-CN" dirty="0"/>
              <a:t>子句限制记录的数目，那就能减少这方面的开销。</a:t>
            </a:r>
          </a:p>
          <a:p>
            <a:pPr marL="0" indent="0" hangingPunct="0">
              <a:buNone/>
            </a:pPr>
            <a:r>
              <a:rPr lang="zh-CN" altLang="zh-CN" b="1" dirty="0"/>
              <a:t>【示例</a:t>
            </a:r>
            <a:r>
              <a:rPr lang="en-US" altLang="zh-CN" b="1" dirty="0"/>
              <a:t>11-50</a:t>
            </a:r>
            <a:r>
              <a:rPr lang="zh-CN" altLang="zh-CN" b="1" dirty="0"/>
              <a:t>】查找</a:t>
            </a:r>
            <a:r>
              <a:rPr lang="en-US" altLang="zh-CN" b="1" dirty="0" err="1"/>
              <a:t>job_id</a:t>
            </a:r>
            <a:r>
              <a:rPr lang="en-US" altLang="zh-CN" b="1" dirty="0"/>
              <a:t>='ST_CLERK'</a:t>
            </a:r>
            <a:r>
              <a:rPr lang="zh-CN" altLang="zh-CN" b="1" dirty="0"/>
              <a:t>，显示</a:t>
            </a:r>
            <a:r>
              <a:rPr lang="en-US" altLang="zh-CN" b="1" dirty="0" err="1"/>
              <a:t>job_id</a:t>
            </a:r>
            <a:r>
              <a:rPr lang="zh-CN" altLang="zh-CN" b="1" dirty="0"/>
              <a:t>和部门平均工资。</a:t>
            </a:r>
          </a:p>
          <a:p>
            <a:pPr marL="0" indent="0" hangingPunct="0">
              <a:buNone/>
            </a:pPr>
            <a:r>
              <a:rPr lang="zh-CN" altLang="zh-CN" dirty="0"/>
              <a:t>低效：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SELECT </a:t>
            </a:r>
            <a:r>
              <a:rPr lang="en-US" altLang="zh-CN" sz="2000" dirty="0" err="1">
                <a:highlight>
                  <a:srgbClr val="C0C0C0"/>
                </a:highlight>
              </a:rPr>
              <a:t>job_id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AVG(salary)FROM employees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</a:t>
            </a:r>
            <a:r>
              <a:rPr lang="en-US" altLang="zh-CN" sz="2000" dirty="0">
                <a:highlight>
                  <a:srgbClr val="C0C0C0"/>
                </a:highlight>
              </a:rPr>
              <a:t>GROUP BY </a:t>
            </a:r>
            <a:r>
              <a:rPr lang="en-US" altLang="zh-CN" sz="2000" dirty="0" err="1">
                <a:highlight>
                  <a:srgbClr val="C0C0C0"/>
                </a:highlight>
              </a:rPr>
              <a:t>job_id</a:t>
            </a:r>
            <a:r>
              <a:rPr lang="en-US" altLang="zh-CN" sz="2000" dirty="0">
                <a:highlight>
                  <a:srgbClr val="C0C0C0"/>
                </a:highlight>
              </a:rPr>
              <a:t>  HAVING </a:t>
            </a:r>
            <a:r>
              <a:rPr lang="en-US" altLang="zh-CN" sz="2000" dirty="0" err="1">
                <a:highlight>
                  <a:srgbClr val="C0C0C0"/>
                </a:highlight>
              </a:rPr>
              <a:t>job_id</a:t>
            </a:r>
            <a:r>
              <a:rPr lang="en-US" altLang="zh-CN" sz="2000" dirty="0">
                <a:highlight>
                  <a:srgbClr val="C0C0C0"/>
                </a:highlight>
              </a:rPr>
              <a:t> = 'ST_CLERK'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dirty="0"/>
              <a:t>高效：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SELECT </a:t>
            </a:r>
            <a:r>
              <a:rPr lang="en-US" altLang="zh-CN" sz="2000" dirty="0" err="1">
                <a:highlight>
                  <a:srgbClr val="C0C0C0"/>
                </a:highlight>
              </a:rPr>
              <a:t>job_id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AVG(salary)FROM employees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WHERE </a:t>
            </a:r>
            <a:r>
              <a:rPr lang="en-US" altLang="zh-CN" sz="2000" dirty="0" err="1">
                <a:highlight>
                  <a:srgbClr val="C0C0C0"/>
                </a:highlight>
              </a:rPr>
              <a:t>job_id</a:t>
            </a:r>
            <a:r>
              <a:rPr lang="en-US" altLang="zh-CN" sz="2000" dirty="0">
                <a:highlight>
                  <a:srgbClr val="C0C0C0"/>
                </a:highlight>
              </a:rPr>
              <a:t>='ST_CLERK' GROUP BY </a:t>
            </a:r>
            <a:r>
              <a:rPr lang="en-US" altLang="zh-CN" sz="2000" dirty="0" err="1">
                <a:highlight>
                  <a:srgbClr val="C0C0C0"/>
                </a:highlight>
              </a:rPr>
              <a:t>job_id</a:t>
            </a:r>
            <a:r>
              <a:rPr lang="en-US" altLang="zh-CN" sz="2000" dirty="0">
                <a:highlight>
                  <a:srgbClr val="C0C0C0"/>
                </a:highlight>
              </a:rPr>
              <a:t>'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endParaRPr lang="en-US" altLang="zh-CN" sz="2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9306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524374"/>
            <a:ext cx="9601200" cy="744386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11.3</a:t>
            </a:r>
            <a:r>
              <a:rPr lang="en-US" altLang="zh-CN" sz="4400" b="1" dirty="0"/>
              <a:t>  </a:t>
            </a:r>
            <a:r>
              <a:rPr lang="en-US" altLang="zh-CN" sz="4400" dirty="0"/>
              <a:t>SQL</a:t>
            </a:r>
            <a:r>
              <a:rPr lang="zh-CN" altLang="zh-CN" sz="4400" dirty="0"/>
              <a:t>语句优化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261792"/>
            <a:ext cx="10945216" cy="533475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(4)</a:t>
            </a:r>
            <a:r>
              <a:rPr lang="zh-CN" altLang="zh-CN" dirty="0"/>
              <a:t>用</a:t>
            </a:r>
            <a:r>
              <a:rPr lang="en-US" altLang="zh-CN" dirty="0"/>
              <a:t>EXISTS</a:t>
            </a:r>
            <a:r>
              <a:rPr lang="zh-CN" altLang="zh-CN" dirty="0"/>
              <a:t>代替</a:t>
            </a:r>
            <a:r>
              <a:rPr lang="en-US" altLang="zh-CN" dirty="0"/>
              <a:t>IN</a:t>
            </a:r>
            <a:r>
              <a:rPr lang="zh-CN" altLang="zh-CN" dirty="0"/>
              <a:t>，用</a:t>
            </a:r>
            <a:r>
              <a:rPr lang="en-US" altLang="zh-CN" dirty="0"/>
              <a:t>NOT EXISTS</a:t>
            </a:r>
            <a:r>
              <a:rPr lang="zh-CN" altLang="zh-CN" dirty="0"/>
              <a:t>代替</a:t>
            </a:r>
            <a:r>
              <a:rPr lang="en-US" altLang="zh-CN" dirty="0"/>
              <a:t>NOT IN</a:t>
            </a:r>
            <a:r>
              <a:rPr lang="zh-CN" altLang="zh-CN" dirty="0"/>
              <a:t>效率更高。</a:t>
            </a:r>
          </a:p>
          <a:p>
            <a:pPr marL="0" indent="0" hangingPunct="0">
              <a:buNone/>
            </a:pPr>
            <a:r>
              <a:rPr lang="zh-CN" altLang="zh-CN" b="1" dirty="0"/>
              <a:t>【示例</a:t>
            </a:r>
            <a:r>
              <a:rPr lang="en-US" altLang="zh-CN" b="1" dirty="0"/>
              <a:t>11-51</a:t>
            </a:r>
            <a:r>
              <a:rPr lang="zh-CN" altLang="zh-CN" b="1" dirty="0"/>
              <a:t>】显示部门名称，部门编号的信息。</a:t>
            </a:r>
          </a:p>
          <a:p>
            <a:pPr marL="0" indent="0" hangingPunct="0">
              <a:buNone/>
            </a:pPr>
            <a:r>
              <a:rPr lang="zh-CN" altLang="zh-CN" dirty="0"/>
              <a:t>低效：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SQL&gt;SELECT </a:t>
            </a:r>
            <a:r>
              <a:rPr lang="en-US" altLang="zh-CN" sz="2000" dirty="0" err="1">
                <a:highlight>
                  <a:srgbClr val="C0C0C0"/>
                </a:highlight>
              </a:rPr>
              <a:t>department_name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 err="1">
                <a:highlight>
                  <a:srgbClr val="C0C0C0"/>
                </a:highlight>
              </a:rPr>
              <a:t>department_id</a:t>
            </a:r>
            <a:r>
              <a:rPr lang="en-US" altLang="zh-CN" sz="2000" dirty="0">
                <a:highlight>
                  <a:srgbClr val="C0C0C0"/>
                </a:highlight>
              </a:rPr>
              <a:t>  FROM departments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WHERE </a:t>
            </a:r>
            <a:r>
              <a:rPr lang="en-US" altLang="zh-CN" sz="2000" dirty="0" err="1">
                <a:highlight>
                  <a:srgbClr val="C0C0C0"/>
                </a:highlight>
              </a:rPr>
              <a:t>department_id</a:t>
            </a:r>
            <a:r>
              <a:rPr lang="en-US" altLang="zh-CN" sz="2000" dirty="0">
                <a:highlight>
                  <a:srgbClr val="C0C0C0"/>
                </a:highlight>
              </a:rPr>
              <a:t> IN (SELECT </a:t>
            </a:r>
            <a:r>
              <a:rPr lang="en-US" altLang="zh-CN" sz="2000" dirty="0" err="1">
                <a:highlight>
                  <a:srgbClr val="C0C0C0"/>
                </a:highlight>
              </a:rPr>
              <a:t>department_id</a:t>
            </a:r>
            <a:r>
              <a:rPr lang="en-US" altLang="zh-CN" sz="2000" dirty="0">
                <a:highlight>
                  <a:srgbClr val="C0C0C0"/>
                </a:highlight>
              </a:rPr>
              <a:t> FROM employees)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dirty="0"/>
              <a:t>高效：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SELECT </a:t>
            </a:r>
            <a:r>
              <a:rPr lang="en-US" altLang="zh-CN" sz="2000" dirty="0" err="1">
                <a:highlight>
                  <a:srgbClr val="C0C0C0"/>
                </a:highlight>
              </a:rPr>
              <a:t>department_name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 err="1">
                <a:highlight>
                  <a:srgbClr val="C0C0C0"/>
                </a:highlight>
              </a:rPr>
              <a:t>department_id</a:t>
            </a:r>
            <a:r>
              <a:rPr lang="en-US" altLang="zh-CN" sz="2000" dirty="0">
                <a:highlight>
                  <a:srgbClr val="C0C0C0"/>
                </a:highlight>
              </a:rPr>
              <a:t>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FROM </a:t>
            </a:r>
            <a:r>
              <a:rPr lang="en-US" altLang="zh-CN" sz="2000" dirty="0">
                <a:highlight>
                  <a:srgbClr val="C0C0C0"/>
                </a:highlight>
              </a:rPr>
              <a:t>departments d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WHERE </a:t>
            </a:r>
            <a:r>
              <a:rPr lang="en-US" altLang="zh-CN" sz="2000" dirty="0">
                <a:highlight>
                  <a:srgbClr val="C0C0C0"/>
                </a:highlight>
              </a:rPr>
              <a:t>EXISTS (SELECT </a:t>
            </a:r>
            <a:r>
              <a:rPr lang="en-US" altLang="zh-CN" sz="2000" dirty="0" err="1">
                <a:highlight>
                  <a:srgbClr val="C0C0C0"/>
                </a:highlight>
              </a:rPr>
              <a:t>department_id</a:t>
            </a:r>
            <a:r>
              <a:rPr lang="en-US" altLang="zh-CN" sz="2000" dirty="0">
                <a:highlight>
                  <a:srgbClr val="C0C0C0"/>
                </a:highlight>
              </a:rPr>
              <a:t> FROM employees e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WHERE </a:t>
            </a:r>
            <a:r>
              <a:rPr lang="en-US" altLang="zh-CN" sz="2000" dirty="0" err="1">
                <a:highlight>
                  <a:srgbClr val="C0C0C0"/>
                </a:highlight>
              </a:rPr>
              <a:t>d.department_id</a:t>
            </a:r>
            <a:r>
              <a:rPr lang="en-US" altLang="zh-CN" sz="2000" dirty="0">
                <a:highlight>
                  <a:srgbClr val="C0C0C0"/>
                </a:highlight>
              </a:rPr>
              <a:t> = </a:t>
            </a:r>
            <a:r>
              <a:rPr lang="en-US" altLang="zh-CN" sz="2000" dirty="0" err="1">
                <a:highlight>
                  <a:srgbClr val="C0C0C0"/>
                </a:highlight>
              </a:rPr>
              <a:t>e.department_id</a:t>
            </a:r>
            <a:r>
              <a:rPr lang="en-US" altLang="zh-CN" sz="2000" dirty="0">
                <a:highlight>
                  <a:srgbClr val="C0C0C0"/>
                </a:highlight>
              </a:rPr>
              <a:t>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92179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260648"/>
            <a:ext cx="9601200" cy="79208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11.3</a:t>
            </a:r>
            <a:r>
              <a:rPr lang="en-US" altLang="zh-CN" sz="4400" b="1" dirty="0"/>
              <a:t>  </a:t>
            </a:r>
            <a:r>
              <a:rPr lang="en-US" altLang="zh-CN" sz="4400" dirty="0"/>
              <a:t>SQL</a:t>
            </a:r>
            <a:r>
              <a:rPr lang="zh-CN" altLang="zh-CN" sz="4400" dirty="0"/>
              <a:t>语句优化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052736"/>
            <a:ext cx="10945216" cy="568863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/>
              <a:t>(5)</a:t>
            </a:r>
            <a:r>
              <a:rPr lang="zh-CN" altLang="zh-CN" sz="2000" dirty="0"/>
              <a:t>减少访问数据库的次数。当执行每条</a:t>
            </a:r>
            <a:r>
              <a:rPr lang="en-US" altLang="zh-CN" sz="2000" dirty="0"/>
              <a:t>SQL</a:t>
            </a:r>
            <a:r>
              <a:rPr lang="zh-CN" altLang="zh-CN" sz="2000" dirty="0"/>
              <a:t>语句时，</a:t>
            </a:r>
            <a:r>
              <a:rPr lang="en-US" altLang="zh-CN" sz="2000" dirty="0"/>
              <a:t>Oracle</a:t>
            </a:r>
            <a:r>
              <a:rPr lang="zh-CN" altLang="zh-CN" sz="2000" dirty="0"/>
              <a:t>在内部执行了许多工作：解析</a:t>
            </a:r>
            <a:r>
              <a:rPr lang="en-US" altLang="zh-CN" sz="2000" dirty="0"/>
              <a:t>SQL</a:t>
            </a:r>
            <a:r>
              <a:rPr lang="zh-CN" altLang="zh-CN" sz="2000" dirty="0"/>
              <a:t>语句、估算索引的利用率、绑定变量、读数据块等。由此可见，减少访问数据库的次数，就能实际上减少</a:t>
            </a:r>
            <a:r>
              <a:rPr lang="en-US" altLang="zh-CN" sz="2000" dirty="0"/>
              <a:t>Oracle</a:t>
            </a:r>
            <a:r>
              <a:rPr lang="zh-CN" altLang="zh-CN" sz="2000" dirty="0"/>
              <a:t>的工作量。</a:t>
            </a:r>
          </a:p>
          <a:p>
            <a:pPr marL="0" indent="0" hangingPunct="0">
              <a:buNone/>
            </a:pPr>
            <a:r>
              <a:rPr lang="zh-CN" altLang="zh-CN" sz="2000" b="1" dirty="0"/>
              <a:t>【示例</a:t>
            </a:r>
            <a:r>
              <a:rPr lang="en-US" altLang="zh-CN" sz="2000" b="1" dirty="0"/>
              <a:t>11-52</a:t>
            </a:r>
            <a:r>
              <a:rPr lang="zh-CN" altLang="zh-CN" sz="2000" b="1" dirty="0"/>
              <a:t>】查找部门编号为</a:t>
            </a:r>
            <a:r>
              <a:rPr lang="en-US" altLang="zh-CN" sz="2000" b="1" dirty="0"/>
              <a:t>100</a:t>
            </a:r>
            <a:r>
              <a:rPr lang="zh-CN" altLang="zh-CN" sz="2000" b="1" dirty="0"/>
              <a:t>和</a:t>
            </a:r>
            <a:r>
              <a:rPr lang="en-US" altLang="zh-CN" sz="2000" b="1" dirty="0"/>
              <a:t>90</a:t>
            </a:r>
            <a:r>
              <a:rPr lang="zh-CN" altLang="zh-CN" sz="2000" b="1" dirty="0"/>
              <a:t>的学生信息。</a:t>
            </a:r>
          </a:p>
          <a:p>
            <a:pPr marL="0" indent="0" hangingPunct="0">
              <a:buNone/>
            </a:pPr>
            <a:r>
              <a:rPr lang="zh-CN" altLang="zh-CN" sz="2000" dirty="0"/>
              <a:t>低效：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SELECT </a:t>
            </a:r>
            <a:r>
              <a:rPr lang="en-US" altLang="zh-CN" sz="2000" dirty="0" err="1">
                <a:highlight>
                  <a:srgbClr val="C0C0C0"/>
                </a:highlight>
              </a:rPr>
              <a:t>employee_id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 err="1">
                <a:highlight>
                  <a:srgbClr val="C0C0C0"/>
                </a:highlight>
              </a:rPr>
              <a:t>first_name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 err="1">
                <a:highlight>
                  <a:srgbClr val="C0C0C0"/>
                </a:highlight>
              </a:rPr>
              <a:t>last_name</a:t>
            </a:r>
            <a:r>
              <a:rPr lang="en-US" altLang="zh-CN" sz="2000" dirty="0">
                <a:highlight>
                  <a:srgbClr val="C0C0C0"/>
                </a:highlight>
              </a:rPr>
              <a:t>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FROM </a:t>
            </a:r>
            <a:r>
              <a:rPr lang="en-US" altLang="zh-CN" sz="2000" dirty="0">
                <a:highlight>
                  <a:srgbClr val="C0C0C0"/>
                </a:highlight>
              </a:rPr>
              <a:t>employees WHERE </a:t>
            </a:r>
            <a:r>
              <a:rPr lang="en-US" altLang="zh-CN" sz="2000" dirty="0" err="1">
                <a:highlight>
                  <a:srgbClr val="C0C0C0"/>
                </a:highlight>
              </a:rPr>
              <a:t>department_id</a:t>
            </a:r>
            <a:r>
              <a:rPr lang="en-US" altLang="zh-CN" sz="2000" dirty="0">
                <a:highlight>
                  <a:srgbClr val="C0C0C0"/>
                </a:highlight>
              </a:rPr>
              <a:t>=100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SELECT </a:t>
            </a:r>
            <a:r>
              <a:rPr lang="en-US" altLang="zh-CN" sz="2000" dirty="0" err="1">
                <a:highlight>
                  <a:srgbClr val="C0C0C0"/>
                </a:highlight>
              </a:rPr>
              <a:t>employee_id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 err="1">
                <a:highlight>
                  <a:srgbClr val="C0C0C0"/>
                </a:highlight>
              </a:rPr>
              <a:t>first_name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 err="1">
                <a:highlight>
                  <a:srgbClr val="C0C0C0"/>
                </a:highlight>
              </a:rPr>
              <a:t>last_name</a:t>
            </a:r>
            <a:r>
              <a:rPr lang="en-US" altLang="zh-CN" sz="2000" dirty="0">
                <a:highlight>
                  <a:srgbClr val="C0C0C0"/>
                </a:highlight>
              </a:rPr>
              <a:t>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FROM </a:t>
            </a:r>
            <a:r>
              <a:rPr lang="en-US" altLang="zh-CN" sz="2000" dirty="0">
                <a:highlight>
                  <a:srgbClr val="C0C0C0"/>
                </a:highlight>
              </a:rPr>
              <a:t>employees WHERE </a:t>
            </a:r>
            <a:r>
              <a:rPr lang="en-US" altLang="zh-CN" sz="2000" dirty="0" err="1">
                <a:highlight>
                  <a:srgbClr val="C0C0C0"/>
                </a:highlight>
              </a:rPr>
              <a:t>department_id</a:t>
            </a:r>
            <a:r>
              <a:rPr lang="en-US" altLang="zh-CN" sz="2000" dirty="0">
                <a:highlight>
                  <a:srgbClr val="C0C0C0"/>
                </a:highlight>
              </a:rPr>
              <a:t>=90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sz="2000" dirty="0"/>
              <a:t>高效：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SQL&gt;SELECT DISTINCT </a:t>
            </a:r>
            <a:r>
              <a:rPr lang="en-US" altLang="zh-CN" sz="2000" dirty="0" err="1">
                <a:highlight>
                  <a:srgbClr val="C0C0C0"/>
                </a:highlight>
              </a:rPr>
              <a:t>employee_id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 err="1">
                <a:highlight>
                  <a:srgbClr val="C0C0C0"/>
                </a:highlight>
              </a:rPr>
              <a:t>first_name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 err="1">
                <a:highlight>
                  <a:srgbClr val="C0C0C0"/>
                </a:highlight>
              </a:rPr>
              <a:t>last_name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FROM </a:t>
            </a:r>
            <a:r>
              <a:rPr lang="en-US" altLang="zh-CN" sz="2000" dirty="0">
                <a:highlight>
                  <a:srgbClr val="C0C0C0"/>
                </a:highlight>
              </a:rPr>
              <a:t>employees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WHERE </a:t>
            </a:r>
            <a:r>
              <a:rPr lang="en-US" altLang="zh-CN" sz="2000" dirty="0" err="1">
                <a:highlight>
                  <a:srgbClr val="C0C0C0"/>
                </a:highlight>
              </a:rPr>
              <a:t>department_id</a:t>
            </a:r>
            <a:r>
              <a:rPr lang="en-US" altLang="zh-CN" sz="2000" dirty="0">
                <a:highlight>
                  <a:srgbClr val="C0C0C0"/>
                </a:highlight>
              </a:rPr>
              <a:t>=100 OR </a:t>
            </a:r>
            <a:r>
              <a:rPr lang="en-US" altLang="zh-CN" sz="2000" dirty="0" err="1">
                <a:highlight>
                  <a:srgbClr val="C0C0C0"/>
                </a:highlight>
              </a:rPr>
              <a:t>department_id</a:t>
            </a:r>
            <a:r>
              <a:rPr lang="en-US" altLang="zh-CN" sz="2000" dirty="0">
                <a:highlight>
                  <a:srgbClr val="C0C0C0"/>
                </a:highlight>
              </a:rPr>
              <a:t>=90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endParaRPr lang="zh-CN" altLang="en-US" sz="2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877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16632"/>
            <a:ext cx="9601200" cy="576064"/>
          </a:xfrm>
        </p:spPr>
        <p:txBody>
          <a:bodyPr>
            <a:noAutofit/>
          </a:bodyPr>
          <a:lstStyle/>
          <a:p>
            <a:r>
              <a:rPr lang="en-US" altLang="zh-CN" dirty="0"/>
              <a:t>11.3</a:t>
            </a:r>
            <a:r>
              <a:rPr lang="en-US" altLang="zh-CN" b="1" dirty="0"/>
              <a:t>  </a:t>
            </a:r>
            <a:r>
              <a:rPr lang="en-US" altLang="zh-CN" dirty="0"/>
              <a:t>SQL</a:t>
            </a:r>
            <a:r>
              <a:rPr lang="zh-CN" altLang="zh-CN" dirty="0"/>
              <a:t>语句优化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692696"/>
            <a:ext cx="11089232" cy="604867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000" b="1" dirty="0"/>
              <a:t>【示例</a:t>
            </a:r>
            <a:r>
              <a:rPr lang="en-US" altLang="zh-CN" sz="2000" b="1" dirty="0"/>
              <a:t>11-53</a:t>
            </a:r>
            <a:r>
              <a:rPr lang="zh-CN" altLang="zh-CN" sz="2000" b="1" dirty="0"/>
              <a:t>】查找</a:t>
            </a:r>
            <a:r>
              <a:rPr lang="en-US" altLang="zh-CN" sz="2000" b="1" dirty="0"/>
              <a:t>EMPLOYEES</a:t>
            </a:r>
            <a:r>
              <a:rPr lang="zh-CN" altLang="zh-CN" sz="2000" b="1" dirty="0"/>
              <a:t>表中部门编号</a:t>
            </a:r>
            <a:r>
              <a:rPr lang="en-US" altLang="zh-CN" sz="2000" b="1" dirty="0"/>
              <a:t>=50</a:t>
            </a:r>
            <a:r>
              <a:rPr lang="zh-CN" altLang="zh-CN" sz="2000" b="1" dirty="0"/>
              <a:t>或部门编号</a:t>
            </a:r>
            <a:r>
              <a:rPr lang="en-US" altLang="zh-CN" sz="2000" b="1" dirty="0"/>
              <a:t>=30</a:t>
            </a:r>
            <a:r>
              <a:rPr lang="zh-CN" altLang="zh-CN" sz="2000" b="1" dirty="0"/>
              <a:t>的职员数量和部门工资之和。</a:t>
            </a:r>
          </a:p>
          <a:p>
            <a:pPr marL="0" indent="0" hangingPunct="0">
              <a:buNone/>
            </a:pPr>
            <a:r>
              <a:rPr lang="zh-CN" altLang="zh-CN" sz="2000" dirty="0"/>
              <a:t>本示例使用</a:t>
            </a:r>
            <a:r>
              <a:rPr lang="en-US" altLang="zh-CN" sz="2000" dirty="0"/>
              <a:t>DECODE()</a:t>
            </a:r>
            <a:r>
              <a:rPr lang="zh-CN" altLang="zh-CN" sz="2000" dirty="0"/>
              <a:t>函数来减少处理时间，可以避免重复扫描相同记录或重复连接相同的表。</a:t>
            </a:r>
          </a:p>
          <a:p>
            <a:pPr marL="0" indent="0" hangingPunct="0">
              <a:buNone/>
            </a:pPr>
            <a:r>
              <a:rPr lang="zh-CN" altLang="zh-CN" sz="2000" dirty="0"/>
              <a:t>低效：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SELECT COUNT(*)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SUM(salary)FROM employees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WHERE </a:t>
            </a:r>
            <a:r>
              <a:rPr lang="en-US" altLang="zh-CN" sz="2000" dirty="0" err="1">
                <a:highlight>
                  <a:srgbClr val="C0C0C0"/>
                </a:highlight>
              </a:rPr>
              <a:t>department_id</a:t>
            </a:r>
            <a:r>
              <a:rPr lang="en-US" altLang="zh-CN" sz="2000" dirty="0">
                <a:highlight>
                  <a:srgbClr val="C0C0C0"/>
                </a:highlight>
              </a:rPr>
              <a:t>='50'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SQL&gt;SELECT COUNT(*)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SUM(salary)FROM employees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WHERE </a:t>
            </a:r>
            <a:r>
              <a:rPr lang="en-US" altLang="zh-CN" sz="2000" dirty="0" err="1">
                <a:highlight>
                  <a:srgbClr val="C0C0C0"/>
                </a:highlight>
              </a:rPr>
              <a:t>department_id</a:t>
            </a:r>
            <a:r>
              <a:rPr lang="en-US" altLang="zh-CN" sz="2000" dirty="0">
                <a:highlight>
                  <a:srgbClr val="C0C0C0"/>
                </a:highlight>
              </a:rPr>
              <a:t>='30</a:t>
            </a:r>
            <a:r>
              <a:rPr lang="en-US" altLang="zh-CN" sz="2000" dirty="0">
                <a:highlight>
                  <a:srgbClr val="C0C0C0"/>
                </a:highlight>
              </a:rPr>
              <a:t>'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sz="2000" dirty="0" smtClean="0"/>
              <a:t>高效</a:t>
            </a:r>
            <a:r>
              <a:rPr lang="zh-CN" altLang="zh-CN" sz="2000" dirty="0"/>
              <a:t>：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SELECT COUNT(DECODE(</a:t>
            </a:r>
            <a:r>
              <a:rPr lang="en-US" altLang="zh-CN" sz="2000" dirty="0" err="1">
                <a:highlight>
                  <a:srgbClr val="C0C0C0"/>
                </a:highlight>
              </a:rPr>
              <a:t>department_id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'50'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'XYZ'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null))count_01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COUNT(DECODE(</a:t>
            </a:r>
            <a:r>
              <a:rPr lang="en-US" altLang="zh-CN" sz="2000" dirty="0" err="1">
                <a:highlight>
                  <a:srgbClr val="C0C0C0"/>
                </a:highlight>
              </a:rPr>
              <a:t>department_id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'30'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'XYZ'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null))count_02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SUM(DECODE(</a:t>
            </a:r>
            <a:r>
              <a:rPr lang="en-US" altLang="zh-CN" sz="2000" dirty="0" err="1">
                <a:highlight>
                  <a:srgbClr val="C0C0C0"/>
                </a:highlight>
              </a:rPr>
              <a:t>department_id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'50'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SALARY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null))sum_01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</a:t>
            </a:r>
            <a:r>
              <a:rPr lang="en-US" altLang="zh-CN" sz="2000" dirty="0">
                <a:highlight>
                  <a:srgbClr val="C0C0C0"/>
                </a:highlight>
              </a:rPr>
              <a:t>SUM(DECODE(</a:t>
            </a:r>
            <a:r>
              <a:rPr lang="en-US" altLang="zh-CN" sz="2000" dirty="0" err="1">
                <a:highlight>
                  <a:srgbClr val="C0C0C0"/>
                </a:highlight>
              </a:rPr>
              <a:t>department_id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'30'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SALARY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null))sum_02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FROM </a:t>
            </a:r>
            <a:r>
              <a:rPr lang="en-US" altLang="zh-CN" sz="2000" dirty="0">
                <a:highlight>
                  <a:srgbClr val="C0C0C0"/>
                </a:highlight>
              </a:rPr>
              <a:t>employees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endParaRPr lang="zh-CN" altLang="en-US" sz="2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035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11.1.1  </a:t>
            </a:r>
            <a:r>
              <a:rPr lang="zh-CN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字符处理函数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altLang="zh-CN" dirty="0"/>
              <a:t>REGEXP_REPLACE()</a:t>
            </a:r>
            <a:r>
              <a:rPr lang="zh-CN" altLang="zh-CN" dirty="0"/>
              <a:t>函数也是字符串替换函数，它相当于增强的</a:t>
            </a:r>
            <a:r>
              <a:rPr lang="en-US" altLang="zh-CN" dirty="0"/>
              <a:t>REPLACE()</a:t>
            </a:r>
            <a:r>
              <a:rPr lang="zh-CN" altLang="zh-CN" dirty="0"/>
              <a:t>函数。基本语法如下：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REGEXP_REPLACE(</a:t>
            </a:r>
            <a:r>
              <a:rPr lang="en-US" altLang="zh-CN" dirty="0" err="1">
                <a:highlight>
                  <a:srgbClr val="C0C0C0"/>
                </a:highlight>
              </a:rPr>
              <a:t>source_string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pattern[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replace_string</a:t>
            </a:r>
            <a:r>
              <a:rPr lang="en-US" altLang="zh-CN" dirty="0">
                <a:highlight>
                  <a:srgbClr val="C0C0C0"/>
                </a:highlight>
              </a:rPr>
              <a:t>[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position[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occurrence[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match_parameter</a:t>
            </a:r>
            <a:r>
              <a:rPr lang="en-US" altLang="zh-CN" dirty="0">
                <a:highlight>
                  <a:srgbClr val="C0C0C0"/>
                </a:highlight>
              </a:rPr>
              <a:t> ]]]])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zh-CN" altLang="zh-CN" dirty="0"/>
              <a:t>其中，</a:t>
            </a:r>
            <a:r>
              <a:rPr lang="en-US" altLang="zh-CN" dirty="0" err="1"/>
              <a:t>source_string</a:t>
            </a:r>
            <a:r>
              <a:rPr lang="zh-CN" altLang="zh-CN" dirty="0"/>
              <a:t>指定源字符串；</a:t>
            </a:r>
            <a:r>
              <a:rPr lang="en-US" altLang="zh-CN" dirty="0"/>
              <a:t>pattern</a:t>
            </a:r>
            <a:r>
              <a:rPr lang="zh-CN" altLang="zh-CN" dirty="0"/>
              <a:t>指定正则表达式；</a:t>
            </a:r>
            <a:r>
              <a:rPr lang="en-US" altLang="zh-CN" dirty="0" err="1"/>
              <a:t>replace_string</a:t>
            </a:r>
            <a:r>
              <a:rPr lang="zh-CN" altLang="zh-CN" dirty="0"/>
              <a:t>指定用于替换的字符串；</a:t>
            </a:r>
            <a:r>
              <a:rPr lang="en-US" altLang="zh-CN" dirty="0"/>
              <a:t>position</a:t>
            </a:r>
            <a:r>
              <a:rPr lang="zh-CN" altLang="zh-CN" dirty="0"/>
              <a:t>指定起始搜索位置；</a:t>
            </a:r>
            <a:r>
              <a:rPr lang="en-US" altLang="zh-CN" dirty="0"/>
              <a:t>occurrence </a:t>
            </a:r>
            <a:r>
              <a:rPr lang="zh-CN" altLang="zh-CN" dirty="0"/>
              <a:t>指定替换出现的第</a:t>
            </a:r>
            <a:r>
              <a:rPr lang="en-US" altLang="zh-CN" dirty="0"/>
              <a:t>n</a:t>
            </a:r>
            <a:r>
              <a:rPr lang="zh-CN" altLang="zh-CN" dirty="0"/>
              <a:t>个字符串；</a:t>
            </a:r>
            <a:r>
              <a:rPr lang="en-US" altLang="zh-CN" dirty="0" err="1"/>
              <a:t>match_parameter</a:t>
            </a:r>
            <a:r>
              <a:rPr lang="en-US" altLang="zh-CN" dirty="0"/>
              <a:t> </a:t>
            </a:r>
            <a:r>
              <a:rPr lang="zh-CN" altLang="zh-CN" dirty="0"/>
              <a:t>指定默认匹配操作的文本字符串。当</a:t>
            </a:r>
            <a:r>
              <a:rPr lang="en-US" altLang="zh-CN" dirty="0" err="1"/>
              <a:t>match_parameter</a:t>
            </a:r>
            <a:r>
              <a:rPr lang="zh-CN" altLang="zh-CN" dirty="0"/>
              <a:t>参数的取值为</a:t>
            </a:r>
            <a:r>
              <a:rPr lang="en-US" altLang="zh-CN" dirty="0" err="1"/>
              <a:t>i</a:t>
            </a:r>
            <a:r>
              <a:rPr lang="zh-CN" altLang="zh-CN" dirty="0"/>
              <a:t>时表示大小写不敏感；取值为</a:t>
            </a:r>
            <a:r>
              <a:rPr lang="en-US" altLang="zh-CN" dirty="0"/>
              <a:t>c</a:t>
            </a:r>
            <a:r>
              <a:rPr lang="zh-CN" altLang="zh-CN" dirty="0"/>
              <a:t>时表示大小写敏感，这是默认取值；取值为</a:t>
            </a:r>
            <a:r>
              <a:rPr lang="en-US" altLang="zh-CN" dirty="0"/>
              <a:t>n</a:t>
            </a:r>
            <a:r>
              <a:rPr lang="zh-CN" altLang="zh-CN" dirty="0"/>
              <a:t>时表示不匹配换行符号；取值为</a:t>
            </a:r>
            <a:r>
              <a:rPr lang="en-US" altLang="zh-CN" dirty="0"/>
              <a:t>m</a:t>
            </a:r>
            <a:r>
              <a:rPr lang="zh-CN" altLang="zh-CN" dirty="0"/>
              <a:t>表示多行模式；取值为</a:t>
            </a:r>
            <a:r>
              <a:rPr lang="en-US" altLang="zh-CN" dirty="0"/>
              <a:t>x</a:t>
            </a:r>
            <a:r>
              <a:rPr lang="zh-CN" altLang="zh-CN" dirty="0"/>
              <a:t>表示扩展模式，忽略正则表达式中的空白字符。</a:t>
            </a:r>
          </a:p>
        </p:txBody>
      </p:sp>
    </p:spTree>
    <p:extLst>
      <p:ext uri="{BB962C8B-B14F-4D97-AF65-F5344CB8AC3E}">
        <p14:creationId xmlns:p14="http://schemas.microsoft.com/office/powerpoint/2010/main" val="386358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81000"/>
            <a:ext cx="9841159" cy="1143000"/>
          </a:xfrm>
        </p:spPr>
        <p:txBody>
          <a:bodyPr>
            <a:noAutofit/>
          </a:bodyPr>
          <a:lstStyle/>
          <a:p>
            <a:pPr hangingPunct="0"/>
            <a:r>
              <a:rPr lang="zh-CN" altLang="zh-CN" sz="2800" dirty="0"/>
              <a:t>【示例</a:t>
            </a:r>
            <a:r>
              <a:rPr lang="en-US" altLang="zh-CN" sz="2800" dirty="0"/>
              <a:t>11-3</a:t>
            </a:r>
            <a:r>
              <a:rPr lang="zh-CN" altLang="zh-CN" sz="2800" dirty="0"/>
              <a:t>】</a:t>
            </a:r>
            <a:r>
              <a:rPr lang="en-US" altLang="zh-CN" sz="2800" dirty="0"/>
              <a:t>REGEXP_REPLACE()</a:t>
            </a:r>
            <a:r>
              <a:rPr lang="zh-CN" altLang="zh-CN" sz="2800" dirty="0"/>
              <a:t>函数的应用。</a:t>
            </a:r>
            <a:br>
              <a:rPr lang="zh-CN" altLang="zh-CN" sz="2800" dirty="0"/>
            </a:br>
            <a:r>
              <a:rPr lang="zh-CN" altLang="zh-CN" sz="2400" dirty="0"/>
              <a:t>本例使用</a:t>
            </a:r>
            <a:r>
              <a:rPr lang="en-US" altLang="zh-CN" sz="2400" dirty="0"/>
              <a:t>REGEXP_REPLACE()</a:t>
            </a:r>
            <a:r>
              <a:rPr lang="zh-CN" altLang="zh-CN" sz="2400" dirty="0"/>
              <a:t>函数替换</a:t>
            </a:r>
            <a:r>
              <a:rPr lang="en-US" altLang="zh-CN" sz="2400" dirty="0"/>
              <a:t>x</a:t>
            </a:r>
            <a:r>
              <a:rPr lang="zh-CN" altLang="zh-CN" sz="2400" dirty="0"/>
              <a:t>后面带数字的字符串为</a:t>
            </a:r>
            <a:r>
              <a:rPr lang="en-US" altLang="zh-CN" sz="2400" dirty="0"/>
              <a:t>Love</a:t>
            </a:r>
            <a:r>
              <a:rPr lang="zh-CN" altLang="zh-CN" sz="2400" dirty="0"/>
              <a:t>，并且一个区分大小写，一个不区分大小写。执行语句和输出结果如下。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676400"/>
            <a:ext cx="10081120" cy="2976736"/>
          </a:xfrm>
          <a:noFill/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REGEXP_REPLACE('</a:t>
            </a:r>
            <a:r>
              <a:rPr lang="en-US" altLang="zh-CN" dirty="0" err="1">
                <a:highlight>
                  <a:srgbClr val="C0C0C0"/>
                </a:highlight>
              </a:rPr>
              <a:t>cddx</a:t>
            </a:r>
            <a:r>
              <a:rPr lang="en-US" altLang="zh-CN" dirty="0">
                <a:highlight>
                  <a:srgbClr val="C0C0C0"/>
                </a:highlight>
              </a:rPr>
              <a:t>! x12'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'x[0-9]+'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'love')  v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FROM 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V                                           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-----------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cddx</a:t>
            </a:r>
            <a:r>
              <a:rPr lang="en-US" altLang="zh-CN" dirty="0"/>
              <a:t>! love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439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静谧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2160_TF02801109" id="{64D9660F-F553-40F5-B9B2-F16A6361E136}" vid="{B595E204-AB5B-4593-8B71-C0919E13EC0A}"/>
    </a:ext>
  </a:extLst>
</a:theme>
</file>

<file path=ppt/theme/theme2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42132E7-496B-4457-95B8-9F9F48D2D001}">
  <we:reference id="wa104379997" version="1.0.0.2" store="zh-CN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249165-F638-412C-8E0A-DFB7045CA2E0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静谧自然演示文稿（宽屏）</Template>
  <TotalTime>4491</TotalTime>
  <Words>5567</Words>
  <Application>Microsoft Office PowerPoint</Application>
  <PresentationFormat>自定义</PresentationFormat>
  <Paragraphs>681</Paragraphs>
  <Slides>77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8" baseType="lpstr">
      <vt:lpstr>黑体</vt:lpstr>
      <vt:lpstr>宋体</vt:lpstr>
      <vt:lpstr>微软雅黑</vt:lpstr>
      <vt:lpstr>微软雅黑</vt:lpstr>
      <vt:lpstr>Arial</vt:lpstr>
      <vt:lpstr>Courier New</vt:lpstr>
      <vt:lpstr>Euphemia</vt:lpstr>
      <vt:lpstr>Times New Roman</vt:lpstr>
      <vt:lpstr>Wingdings</vt:lpstr>
      <vt:lpstr>Wingdings 2</vt:lpstr>
      <vt:lpstr>静谧 16x9</vt:lpstr>
      <vt:lpstr>Oracle 12c 基础教程</vt:lpstr>
      <vt:lpstr>第11章  使用函数</vt:lpstr>
      <vt:lpstr>11.1  单行函数</vt:lpstr>
      <vt:lpstr>11.1.1  字符处理函数</vt:lpstr>
      <vt:lpstr>【示例11-1】UPPER()、LOWER()、INITCAP()函数的应用。 本示例将字符串“cddx”转换为全部大写和首字符大写，将“CDDX”转换为全部小写</vt:lpstr>
      <vt:lpstr>11.1.1  字符处理函数</vt:lpstr>
      <vt:lpstr>【示例11-2】REPLACE()函数的应用。 本示例将字符串“Hello cddx”中的字母“l”进行替换。</vt:lpstr>
      <vt:lpstr>11.1.1  字符处理函数</vt:lpstr>
      <vt:lpstr>【示例11-3】REGEXP_REPLACE()函数的应用。 本例使用REGEXP_REPLACE()函数替换x后面带数字的字符串为Love，并且一个区分大小写，一个不区分大小写。执行语句和输出结果如下。</vt:lpstr>
      <vt:lpstr>11.1.1  字符处理函数</vt:lpstr>
      <vt:lpstr>【示例11-4】SUBSTR()函数的第一种使用方法。 分别从字符串“成都大学”的第0个和第1个位置处进行截取，不指定截取长度，这时会截取整个字符串。语句和执行结果如下。</vt:lpstr>
      <vt:lpstr>【示例11-5】截取字符串“成都大学”的内容，起始位置是2，截取的长度为3。</vt:lpstr>
      <vt:lpstr>11.1.1  字符处理函数    4)连接字符串 连接字符串可以使用CONCAT()函数来实现，CONCAT()只能连接两个字符串。语法如下： CONCAT(n，m)； 其中，n 和 m 两个参数既可以是字符，也可以是字符串。 【示例11-6】CONCAT()函数的应用。</vt:lpstr>
      <vt:lpstr> 11.1.1  字符处理函数 5)获取字符串长度 Oracle数据库提供多个用于获取字符串长度的函数，如表11-1所示，其中UCS2和UCS4是Unicode类别的一种编码。</vt:lpstr>
      <vt:lpstr>【示例11-7】获取字符串长度函数。 使用表列出的LENGTH()函数查询字符串“Hello Cddx”的长度。</vt:lpstr>
      <vt:lpstr>11.1.1  字符处理函数</vt:lpstr>
      <vt:lpstr>【示例11-8】INSTR()函数的应用。 返回截取的字符串'hello cddx'在源字符串中的位置</vt:lpstr>
      <vt:lpstr>11.1.1  字符处理函数</vt:lpstr>
      <vt:lpstr>【示例11-9】LTRIM()、RTRIM ()函数的应用 分别使用 LTRIM()函数和 RTRIM()函数删除字符串“ cddx ”中的左边空格和右边空格，为了明显地观察效果，需要将它们与其他字符连接起来。</vt:lpstr>
      <vt:lpstr>【示例11-10】TRIM()函数的使用。 本示例使用TRIM()函数对字符串进行删除操作，删除了字母c。</vt:lpstr>
      <vt:lpstr>ASCII()和CHR()函数 ASCII()函数将字符转换为ASCII码值，CHR()函数将ASCII码值转换为字符。    【示例11-11】ASCII()函数和CHR()函数的应用。</vt:lpstr>
      <vt:lpstr>11.1.2  数值函数 数值函数主要用来处理数值数据，主要的数值函数有：绝对值函数、三角函数、对数函数、随机数函数等。在有错误产生时，数值函数将会返回NULL。</vt:lpstr>
      <vt:lpstr>11.1.2  数值函数    2)精度函数 ROUND(x)函数返回最接近于参数x的整数，对x值进行四舍五入。 ROUND(x，y)返回最接近于参数x的数，其值保留到小数点后面y位，若y为负值，则将保留x值到小数点左边y位。 </vt:lpstr>
      <vt:lpstr>11.1.2  数值函数    【示例11-14】使用TRUNC(x，y)函数。 本示例对操作数进行四舍五入操作，结果保留小数点后面指定y位。</vt:lpstr>
      <vt:lpstr>11.1.2  数值函数 3)求余函数 MOD(x，y)返回x被y除后的余数，MOD()对于带有小数部分的数值也起作用，它返回除法运算后的精确余数。 【示例11-15】求余函数的应用。</vt:lpstr>
      <vt:lpstr>11.1.2  数值函数    4)三角函数 Oracle提供了一些与求正弦值、求余弦值有关的三角函数 SIN(x)是正弦函数，其中x为弧度值。 ASIN(x)是反正弦函数，若x不在-1到1的范围内，则返回NULL。 【示例11-16】SIN(x)和ASIN(x)函数使用。</vt:lpstr>
      <vt:lpstr>11.1.2  数值函数    5)其他数值函数</vt:lpstr>
      <vt:lpstr>【示例11-17】其他常用数值函数的应用。</vt:lpstr>
      <vt:lpstr>PowerPoint 演示文稿</vt:lpstr>
      <vt:lpstr>PowerPoint 演示文稿</vt:lpstr>
      <vt:lpstr>11.1.3  类型转换函数 类型转换函数是将一种类型转换为另一种类型的函数，通常这类函数名称后面跟着待转换类型以及输出类型。</vt:lpstr>
      <vt:lpstr>11.1.3  类型转换函数    2)二进制转十进制函数 BIN_TO_NUM()函数可以实现将二进制转换成对应的十进制。 【示例11-19】使用BIN_TO_NUM函数。</vt:lpstr>
      <vt:lpstr>【示例11-20】使用CAST函数</vt:lpstr>
      <vt:lpstr>【示例11-21】使用TO_CHAR函数。</vt:lpstr>
      <vt:lpstr>11.1.3  类型转换函数</vt:lpstr>
      <vt:lpstr>11.1.3  类型转换函数</vt:lpstr>
      <vt:lpstr>11.1.4  日期和时间函数</vt:lpstr>
      <vt:lpstr>11.1.4  日期和时间函数</vt:lpstr>
      <vt:lpstr>11.1.4  日期和时间函数 </vt:lpstr>
      <vt:lpstr>11.1.4  日期和时间函数 4)获取指定日期后一周的日期函数</vt:lpstr>
      <vt:lpstr>11.1.4  日期和时间函数 5)获取指定日期特定部分的函数 </vt:lpstr>
      <vt:lpstr>11.1.4  日期和时间函数</vt:lpstr>
      <vt:lpstr>11.1.5  正则表达式函数</vt:lpstr>
      <vt:lpstr>11.1.5  正则表达式函数</vt:lpstr>
      <vt:lpstr>PowerPoint 演示文稿</vt:lpstr>
      <vt:lpstr>11.1.5  正则表达式函数 1)查询以特定字符或字符串开头的记录 字符“^”匹配以特定字符或者字符串开头的文本</vt:lpstr>
      <vt:lpstr>11.1.5  正则表达式函数    2)查询以特定字符或字符串结尾的记录 字符“$”匹配以特定字符或者字符串结尾的文本</vt:lpstr>
      <vt:lpstr>11.1.5  正则表达式函数 3)用符号“.”来替代字符串中的任意一个字符</vt:lpstr>
      <vt:lpstr>11.1.5  正则表达式函数 4)使用“*”和“+”来匹配多个字符 星号‘*’可以匹配任意多个字符，包括0次。加号‘+’匹配前面的字符至少一次。</vt:lpstr>
      <vt:lpstr>PowerPoint 演示文稿</vt:lpstr>
      <vt:lpstr>11.1.5  正则表达式函数 5)匹配指定字符串 正则表达式可以匹配指定字符串，只要这个字符串在查询文本中即可，如要匹配多个字符串，多个字符串之间使用分隔符“|”隔开。</vt:lpstr>
      <vt:lpstr>11.1.5  正则表达式函数 6)匹配指定字符中的任意一个 方括号“[]”指定一个字符集合，只匹配其中任何一个字符，即为所查找的文本。</vt:lpstr>
      <vt:lpstr>11.1.5  正则表达式函数 7)使用{n，}或者{n，m}来指定字符串连续出现的次数 字符串{n，}表示匹配前面的字符串至少n次；字符串{n，m}表示匹配前面的字符至少n次，最多m次。例如，a{2，}表示a连续出现至少2次，也可以大于2次；a{2，4}表示a连续出现最少2次，最多4次。</vt:lpstr>
      <vt:lpstr>【示例11-38】查询last_name出现字符串z最少1次，最多2次的记录。</vt:lpstr>
      <vt:lpstr>11.2  分组查询及聚合函数</vt:lpstr>
      <vt:lpstr>表11-3  Oracle聚合函数</vt:lpstr>
      <vt:lpstr>11.2  分组查询及聚合函数 1)AVG() AVG()函数通过计算返回行数和每一行数据的和，求得指定列数据的平均值。</vt:lpstr>
      <vt:lpstr>11.2  分组查询及聚合函数 2)COUNT() COUNT()函数统计数据表中包含的记录行的总数，或者根据查询结果返回列中包含的数据行数。其使用方法有两种 </vt:lpstr>
      <vt:lpstr>11.2  分组查询及聚合函数</vt:lpstr>
      <vt:lpstr>11.2  分组查询及聚合函数</vt:lpstr>
      <vt:lpstr>11.2  分组查询及聚合函数</vt:lpstr>
      <vt:lpstr>11.2  分组查询及聚合函数</vt:lpstr>
      <vt:lpstr>11.2  分组查询及聚合函数  7)GROUP BY</vt:lpstr>
      <vt:lpstr>11.2  分组查询及聚合函数 8)HAVING过滤分组</vt:lpstr>
      <vt:lpstr>11.2  分组查询及聚合函数</vt:lpstr>
      <vt:lpstr>WHERE，GROUP BY，HAVING之间的区别和用法如下：</vt:lpstr>
      <vt:lpstr>11.3  SQL语句优化 在SQL查询中，为了提高查询的效率，常常需要对SQL语句进行性能优化。</vt:lpstr>
      <vt:lpstr>11.3  SQL语句优化 执行分析的过程如下：以HR身份登录到PDBORCL，执行低效语句，输出查询结果，显示执行计划，如图11-1所示。</vt:lpstr>
      <vt:lpstr>11.3  SQL语句优化</vt:lpstr>
      <vt:lpstr>11.3  SQL语句优化</vt:lpstr>
      <vt:lpstr>  11.3  SQL语句优化</vt:lpstr>
      <vt:lpstr>11.3  SQL语句优化 表11-4对比展示了低效和高效语句的执行计划，效率差别是相当明显的。</vt:lpstr>
      <vt:lpstr>11.3  SQL语句优化    (2)用表连接替换EXISTS，采用表连接的方式比EXISTS更有效率。</vt:lpstr>
      <vt:lpstr>11.3  SQL语句优化</vt:lpstr>
      <vt:lpstr>11.3  SQL语句优化</vt:lpstr>
      <vt:lpstr>11.3  SQL语句优化</vt:lpstr>
      <vt:lpstr>11.3  SQL语句优化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box</dc:creator>
  <cp:lastModifiedBy>ericleeli</cp:lastModifiedBy>
  <cp:revision>157</cp:revision>
  <dcterms:created xsi:type="dcterms:W3CDTF">2017-06-29T08:41:34Z</dcterms:created>
  <dcterms:modified xsi:type="dcterms:W3CDTF">2017-09-19T13:10:04Z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