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webextensions/webextension1.xml" ContentType="application/vnd.ms-office.webextension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webextensions/taskpanes.xml" ContentType="application/vnd.ms-office.webextensiontaskpan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48" r:id="rId4"/>
  </p:sldMasterIdLst>
  <p:notesMasterIdLst>
    <p:notesMasterId r:id="rId139"/>
  </p:notesMasterIdLst>
  <p:handoutMasterIdLst>
    <p:handoutMasterId r:id="rId140"/>
  </p:handoutMasterIdLst>
  <p:sldIdLst>
    <p:sldId id="257" r:id="rId5"/>
    <p:sldId id="272" r:id="rId6"/>
    <p:sldId id="277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1" r:id="rId24"/>
    <p:sldId id="370" r:id="rId25"/>
    <p:sldId id="372" r:id="rId26"/>
    <p:sldId id="373" r:id="rId27"/>
    <p:sldId id="374" r:id="rId28"/>
    <p:sldId id="375" r:id="rId29"/>
    <p:sldId id="376" r:id="rId30"/>
    <p:sldId id="378" r:id="rId31"/>
    <p:sldId id="377" r:id="rId32"/>
    <p:sldId id="379" r:id="rId33"/>
    <p:sldId id="381" r:id="rId34"/>
    <p:sldId id="380" r:id="rId35"/>
    <p:sldId id="382" r:id="rId36"/>
    <p:sldId id="383" r:id="rId37"/>
    <p:sldId id="384" r:id="rId38"/>
    <p:sldId id="385" r:id="rId39"/>
    <p:sldId id="386" r:id="rId40"/>
    <p:sldId id="388" r:id="rId41"/>
    <p:sldId id="387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422" r:id="rId71"/>
    <p:sldId id="424" r:id="rId72"/>
    <p:sldId id="426" r:id="rId73"/>
    <p:sldId id="428" r:id="rId74"/>
    <p:sldId id="429" r:id="rId75"/>
    <p:sldId id="430" r:id="rId76"/>
    <p:sldId id="437" r:id="rId77"/>
    <p:sldId id="438" r:id="rId78"/>
    <p:sldId id="440" r:id="rId79"/>
    <p:sldId id="439" r:id="rId80"/>
    <p:sldId id="441" r:id="rId81"/>
    <p:sldId id="442" r:id="rId82"/>
    <p:sldId id="443" r:id="rId83"/>
    <p:sldId id="444" r:id="rId84"/>
    <p:sldId id="445" r:id="rId85"/>
    <p:sldId id="446" r:id="rId86"/>
    <p:sldId id="447" r:id="rId87"/>
    <p:sldId id="448" r:id="rId88"/>
    <p:sldId id="449" r:id="rId89"/>
    <p:sldId id="450" r:id="rId90"/>
    <p:sldId id="452" r:id="rId91"/>
    <p:sldId id="453" r:id="rId92"/>
    <p:sldId id="454" r:id="rId93"/>
    <p:sldId id="455" r:id="rId94"/>
    <p:sldId id="456" r:id="rId95"/>
    <p:sldId id="457" r:id="rId96"/>
    <p:sldId id="458" r:id="rId97"/>
    <p:sldId id="459" r:id="rId98"/>
    <p:sldId id="460" r:id="rId99"/>
    <p:sldId id="461" r:id="rId100"/>
    <p:sldId id="462" r:id="rId101"/>
    <p:sldId id="463" r:id="rId102"/>
    <p:sldId id="464" r:id="rId103"/>
    <p:sldId id="466" r:id="rId104"/>
    <p:sldId id="467" r:id="rId105"/>
    <p:sldId id="468" r:id="rId106"/>
    <p:sldId id="469" r:id="rId107"/>
    <p:sldId id="470" r:id="rId108"/>
    <p:sldId id="471" r:id="rId109"/>
    <p:sldId id="474" r:id="rId110"/>
    <p:sldId id="475" r:id="rId111"/>
    <p:sldId id="478" r:id="rId112"/>
    <p:sldId id="480" r:id="rId113"/>
    <p:sldId id="482" r:id="rId114"/>
    <p:sldId id="484" r:id="rId115"/>
    <p:sldId id="485" r:id="rId116"/>
    <p:sldId id="486" r:id="rId117"/>
    <p:sldId id="488" r:id="rId118"/>
    <p:sldId id="489" r:id="rId119"/>
    <p:sldId id="490" r:id="rId120"/>
    <p:sldId id="491" r:id="rId121"/>
    <p:sldId id="492" r:id="rId122"/>
    <p:sldId id="493" r:id="rId123"/>
    <p:sldId id="494" r:id="rId124"/>
    <p:sldId id="495" r:id="rId125"/>
    <p:sldId id="497" r:id="rId126"/>
    <p:sldId id="498" r:id="rId127"/>
    <p:sldId id="500" r:id="rId128"/>
    <p:sldId id="499" r:id="rId129"/>
    <p:sldId id="501" r:id="rId130"/>
    <p:sldId id="502" r:id="rId131"/>
    <p:sldId id="503" r:id="rId132"/>
    <p:sldId id="504" r:id="rId133"/>
    <p:sldId id="505" r:id="rId134"/>
    <p:sldId id="506" r:id="rId135"/>
    <p:sldId id="507" r:id="rId136"/>
    <p:sldId id="508" r:id="rId137"/>
    <p:sldId id="509" r:id="rId13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923" autoAdjust="0"/>
    <p:restoredTop sz="96353" autoAdjust="0"/>
  </p:normalViewPr>
  <p:slideViewPr>
    <p:cSldViewPr>
      <p:cViewPr varScale="1">
        <p:scale>
          <a:sx n="110" d="100"/>
          <a:sy n="110" d="100"/>
        </p:scale>
        <p:origin x="-324" y="-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40" Type="http://schemas.openxmlformats.org/officeDocument/2006/relationships/handoutMaster" Target="handoutMasters/handoutMaster1.xml"/><Relationship Id="rId14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2018-12-03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  <a:pPr algn="r"/>
              <a:t>2018-12-03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111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3371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  <a:pPr/>
              <a:t>2018-12-03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DC9EEE2-7E8D-4509-B95D-3A86927A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C149D8AA-AD13-4B28-9947-0E730FD470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353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  <a:pPr/>
              <a:t>2018-12-03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339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  <a:pPr/>
              <a:t>2018-12-03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757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  <a:pPr/>
              <a:t>2018-12-03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226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章的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2018-12-03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="" xmlns:a16="http://schemas.microsoft.com/office/drawing/2014/main" id="{479415E7-94E2-4138-813E-CC77E8238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3812" y="675196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****</a:t>
            </a:r>
          </a:p>
        </p:txBody>
      </p:sp>
      <p:sp>
        <p:nvSpPr>
          <p:cNvPr id="16" name="表格占位符 15">
            <a:extLst>
              <a:ext uri="{FF2B5EF4-FFF2-40B4-BE49-F238E27FC236}">
                <a16:creationId xmlns="" xmlns:a16="http://schemas.microsoft.com/office/drawing/2014/main" id="{F4ECDF7E-DB6F-48E6-AAA3-D21ED8DC971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93813" y="1916831"/>
            <a:ext cx="10201275" cy="3815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4DC3906B-7777-4F39-B436-4096C79E5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FCD6F0BF-E9DB-40F8-8E3D-3EF15C03E5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159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  <a:pPr/>
              <a:t>2018-12-03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476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83949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正文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2018-12-03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1846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重点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  <a:pPr/>
              <a:t>2018-12-03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2885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  <a:pPr/>
              <a:t>2018-12-03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7862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  <a:pPr/>
              <a:t>2018-12-03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0746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  <a:pPr/>
              <a:t>2018-12-03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55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  <a:pPr/>
              <a:t>2018-12-03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7" r:id="rId4"/>
    <p:sldLayoutId id="2147483660" r:id="rId5"/>
    <p:sldLayoutId id="2147483656" r:id="rId6"/>
    <p:sldLayoutId id="2147483651" r:id="rId7"/>
    <p:sldLayoutId id="2147483652" r:id="rId8"/>
    <p:sldLayoutId id="2147483653" r:id="rId9"/>
    <p:sldLayoutId id="2147483655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Oracle 12c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赵卫东 刘永红 李立</a:t>
            </a:r>
          </a:p>
        </p:txBody>
      </p:sp>
    </p:spTree>
    <p:extLst>
      <p:ext uri="{BB962C8B-B14F-4D97-AF65-F5344CB8AC3E}">
        <p14:creationId xmlns:p14="http://schemas.microsoft.com/office/powerpoint/2010/main" xmlns="" val="319817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9913167" cy="4920952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12-1</a:t>
            </a:r>
            <a:r>
              <a:rPr lang="zh-CN" altLang="zh-CN" b="1" dirty="0"/>
              <a:t>】声明一个变量</a:t>
            </a:r>
            <a:r>
              <a:rPr lang="en-US" altLang="zh-CN" b="1" dirty="0" err="1"/>
              <a:t>sname</a:t>
            </a:r>
            <a:r>
              <a:rPr lang="zh-CN" altLang="zh-CN" b="1" dirty="0"/>
              <a:t>，初始化值是</a:t>
            </a:r>
            <a:r>
              <a:rPr lang="en-US" altLang="zh-CN" b="1" dirty="0" err="1"/>
              <a:t>eric</a:t>
            </a:r>
            <a:r>
              <a:rPr lang="zh-CN" altLang="zh-CN" b="1" dirty="0"/>
              <a:t>。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SET SERVEROUTPUT ON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DECLARE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 err="1">
                <a:highlight>
                  <a:srgbClr val="C0C0C0"/>
                </a:highlight>
              </a:rPr>
              <a:t>sname</a:t>
            </a:r>
            <a:r>
              <a:rPr lang="en-US" altLang="zh-CN" sz="2600" dirty="0">
                <a:highlight>
                  <a:srgbClr val="C0C0C0"/>
                </a:highlight>
              </a:rPr>
              <a:t> VARCHAR2(20):='</a:t>
            </a:r>
            <a:r>
              <a:rPr lang="en-US" altLang="zh-CN" sz="2600" dirty="0" err="1">
                <a:highlight>
                  <a:srgbClr val="C0C0C0"/>
                </a:highlight>
              </a:rPr>
              <a:t>eric</a:t>
            </a:r>
            <a:r>
              <a:rPr lang="en-US" altLang="zh-CN" sz="2600" dirty="0">
                <a:highlight>
                  <a:srgbClr val="C0C0C0"/>
                </a:highlight>
              </a:rPr>
              <a:t>'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  <a:r>
              <a:rPr lang="en-US" altLang="zh-CN" sz="2600" dirty="0">
                <a:highlight>
                  <a:srgbClr val="C0C0C0"/>
                </a:highlight>
              </a:rPr>
              <a:t>  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BEGIN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 err="1">
                <a:highlight>
                  <a:srgbClr val="C0C0C0"/>
                </a:highlight>
              </a:rPr>
              <a:t>sname</a:t>
            </a:r>
            <a:r>
              <a:rPr lang="zh-CN" altLang="zh-CN" sz="2600" dirty="0">
                <a:highlight>
                  <a:srgbClr val="C0C0C0"/>
                </a:highlight>
              </a:rPr>
              <a:t>：</a:t>
            </a:r>
            <a:r>
              <a:rPr lang="en-US" altLang="zh-CN" sz="2600" dirty="0">
                <a:highlight>
                  <a:srgbClr val="C0C0C0"/>
                </a:highlight>
              </a:rPr>
              <a:t>=</a:t>
            </a:r>
            <a:r>
              <a:rPr lang="en-US" altLang="zh-CN" sz="2600" dirty="0" err="1">
                <a:highlight>
                  <a:srgbClr val="C0C0C0"/>
                </a:highlight>
              </a:rPr>
              <a:t>sname</a:t>
            </a:r>
            <a:r>
              <a:rPr lang="en-US" altLang="zh-CN" sz="2600" dirty="0">
                <a:highlight>
                  <a:srgbClr val="C0C0C0"/>
                </a:highlight>
              </a:rPr>
              <a:t>||' and tom'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  <a:r>
              <a:rPr lang="en-US" altLang="zh-CN" sz="2600" dirty="0">
                <a:highlight>
                  <a:srgbClr val="C0C0C0"/>
                </a:highlight>
              </a:rPr>
              <a:t>  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 err="1">
                <a:highlight>
                  <a:srgbClr val="C0C0C0"/>
                </a:highlight>
              </a:rPr>
              <a:t>dbms_output.put_line</a:t>
            </a:r>
            <a:r>
              <a:rPr lang="en-US" altLang="zh-CN" sz="2600" dirty="0">
                <a:highlight>
                  <a:srgbClr val="C0C0C0"/>
                </a:highlight>
              </a:rPr>
              <a:t>(</a:t>
            </a:r>
            <a:r>
              <a:rPr lang="en-US" altLang="zh-CN" sz="2600" dirty="0" err="1">
                <a:highlight>
                  <a:srgbClr val="C0C0C0"/>
                </a:highlight>
              </a:rPr>
              <a:t>sname</a:t>
            </a:r>
            <a:r>
              <a:rPr lang="en-US" altLang="zh-CN" sz="2600" dirty="0">
                <a:highlight>
                  <a:srgbClr val="C0C0C0"/>
                </a:highlight>
              </a:rPr>
              <a:t>)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  <a:r>
              <a:rPr lang="en-US" altLang="zh-CN" sz="2600" dirty="0">
                <a:highlight>
                  <a:srgbClr val="C0C0C0"/>
                </a:highlight>
              </a:rPr>
              <a:t>  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END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/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 err="1">
                <a:highlight>
                  <a:srgbClr val="C0C0C0"/>
                </a:highlight>
              </a:rPr>
              <a:t>eric</a:t>
            </a:r>
            <a:r>
              <a:rPr lang="en-US" altLang="zh-CN" sz="2600" dirty="0">
                <a:highlight>
                  <a:srgbClr val="C0C0C0"/>
                </a:highlight>
              </a:rPr>
              <a:t> and tom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PL/SQL </a:t>
            </a:r>
            <a:r>
              <a:rPr lang="zh-CN" altLang="zh-CN" sz="2600" dirty="0">
                <a:highlight>
                  <a:srgbClr val="C0C0C0"/>
                </a:highlight>
              </a:rPr>
              <a:t>过程已成功完成。</a:t>
            </a:r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dirty="0"/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dirty="0"/>
          </a:p>
        </p:txBody>
      </p:sp>
      <p:sp>
        <p:nvSpPr>
          <p:cNvPr id="4" name="卷形: 水平 4">
            <a:extLst>
              <a:ext uri="{FF2B5EF4-FFF2-40B4-BE49-F238E27FC236}">
                <a16:creationId xmlns="" xmlns:a16="http://schemas.microsoft.com/office/drawing/2014/main" id="{0159C4C4-8382-4108-8D8B-300B021CD8D9}"/>
              </a:ext>
            </a:extLst>
          </p:cNvPr>
          <p:cNvSpPr/>
          <p:nvPr/>
        </p:nvSpPr>
        <p:spPr>
          <a:xfrm>
            <a:off x="5158308" y="1993259"/>
            <a:ext cx="6888833" cy="4830461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</a:t>
            </a:r>
          </a:p>
          <a:p>
            <a:pPr hangingPunct="0"/>
            <a:r>
              <a:rPr lang="en-US" altLang="zh-CN" sz="2000" dirty="0"/>
              <a:t>(1)</a:t>
            </a:r>
            <a:r>
              <a:rPr lang="zh-CN" altLang="zh-CN" sz="2000" dirty="0"/>
              <a:t>声明一个变量</a:t>
            </a:r>
            <a:r>
              <a:rPr lang="en-US" altLang="zh-CN" sz="2000" dirty="0" err="1"/>
              <a:t>sname</a:t>
            </a:r>
            <a:r>
              <a:rPr lang="zh-CN" altLang="zh-CN" sz="2000" dirty="0"/>
              <a:t>，初始化值是</a:t>
            </a:r>
            <a:r>
              <a:rPr lang="en-US" altLang="zh-CN" sz="2000" dirty="0"/>
              <a:t>'</a:t>
            </a:r>
            <a:r>
              <a:rPr lang="en-US" altLang="zh-CN" sz="2000" dirty="0" err="1"/>
              <a:t>eric</a:t>
            </a:r>
            <a:r>
              <a:rPr lang="en-US" altLang="zh-CN" sz="2000" dirty="0"/>
              <a:t>'</a:t>
            </a:r>
            <a:r>
              <a:rPr lang="zh-CN" altLang="zh-CN" sz="2000" dirty="0"/>
              <a:t>。字符串用单引号，若字符串中出现单引号可以使用两个单引号</a:t>
            </a:r>
            <a:r>
              <a:rPr lang="en-US" altLang="zh-CN" sz="2000" dirty="0"/>
              <a:t>(' ')</a:t>
            </a:r>
            <a:r>
              <a:rPr lang="zh-CN" altLang="zh-CN" sz="2000" dirty="0"/>
              <a:t>来表示，即单引号同时也具有转义的作用。</a:t>
            </a:r>
          </a:p>
          <a:p>
            <a:pPr hangingPunct="0"/>
            <a:r>
              <a:rPr lang="en-US" altLang="zh-CN" sz="2000" dirty="0"/>
              <a:t>(2)</a:t>
            </a:r>
            <a:r>
              <a:rPr lang="zh-CN" altLang="zh-CN" sz="2000" dirty="0"/>
              <a:t>对变量</a:t>
            </a:r>
            <a:r>
              <a:rPr lang="en-US" altLang="zh-CN" sz="2000" dirty="0" err="1"/>
              <a:t>sname</a:t>
            </a:r>
            <a:r>
              <a:rPr lang="zh-CN" altLang="zh-CN" sz="2000" dirty="0"/>
              <a:t>重新赋值，赋值运算符是</a:t>
            </a:r>
            <a:r>
              <a:rPr lang="en-US" altLang="zh-CN" sz="2000" dirty="0"/>
              <a:t>“:=”</a:t>
            </a:r>
            <a:r>
              <a:rPr lang="zh-CN" altLang="zh-CN" sz="2000" dirty="0"/>
              <a:t>。</a:t>
            </a:r>
          </a:p>
          <a:p>
            <a:r>
              <a:rPr lang="en-US" altLang="zh-CN" sz="2000" dirty="0"/>
              <a:t>(3)</a:t>
            </a:r>
            <a:r>
              <a:rPr lang="en-US" altLang="zh-CN" sz="2000" dirty="0" err="1"/>
              <a:t>dbms_output.put_line</a:t>
            </a:r>
            <a:r>
              <a:rPr lang="zh-CN" altLang="zh-CN" sz="2000" dirty="0"/>
              <a:t>是输出语句，可以把一个变量的值输出，在</a:t>
            </a:r>
            <a:r>
              <a:rPr lang="en-US" altLang="zh-CN" sz="2000" dirty="0"/>
              <a:t>SQL*Plus</a:t>
            </a:r>
            <a:r>
              <a:rPr lang="zh-CN" altLang="zh-CN" sz="2000" dirty="0"/>
              <a:t>中输出数据时，可能没有结果显示，可以使用命令：</a:t>
            </a:r>
            <a:r>
              <a:rPr lang="en-US" altLang="zh-CN" sz="2000" dirty="0"/>
              <a:t>set </a:t>
            </a:r>
            <a:r>
              <a:rPr lang="en-US" altLang="zh-CN" sz="2000" dirty="0" err="1"/>
              <a:t>serveroutput</a:t>
            </a:r>
            <a:r>
              <a:rPr lang="en-US" altLang="zh-CN" sz="2000" dirty="0"/>
              <a:t> on</a:t>
            </a:r>
            <a:r>
              <a:rPr lang="zh-CN" altLang="zh-CN" sz="2000" dirty="0"/>
              <a:t>设置输出到</a:t>
            </a:r>
            <a:r>
              <a:rPr lang="en-US" altLang="zh-CN" sz="2000" dirty="0"/>
              <a:t>SQL*Plus</a:t>
            </a:r>
            <a:r>
              <a:rPr lang="zh-CN" altLang="zh-CN" sz="2000" dirty="0"/>
              <a:t>控制台上。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497421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pPr algn="ctr" hangingPunct="0"/>
            <a:r>
              <a:rPr lang="en-US" altLang="zh-CN" sz="4400" b="1" dirty="0"/>
              <a:t>12.9  </a:t>
            </a:r>
            <a:r>
              <a:rPr lang="zh-CN" altLang="zh-CN" sz="4400" b="1" dirty="0"/>
              <a:t>包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402357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包</a:t>
            </a:r>
            <a:r>
              <a:rPr lang="zh-CN" altLang="zh-CN" dirty="0"/>
              <a:t>是一组相关过程、函数、变量、常量和游标等</a:t>
            </a:r>
            <a:r>
              <a:rPr lang="en-US" altLang="zh-CN" dirty="0"/>
              <a:t>PL/SQL</a:t>
            </a:r>
            <a:r>
              <a:rPr lang="zh-CN" altLang="zh-CN" dirty="0"/>
              <a:t>程序设计元素的组合，作为一个完整的单元存储在数据库中，用名称来标识包。将不同功能的程序，数据类型分别存储在不同的包中，有利于项目开发和团队协作。</a:t>
            </a:r>
          </a:p>
          <a:p>
            <a:pPr marL="0" indent="0" hangingPunct="0">
              <a:buNone/>
            </a:pPr>
            <a:r>
              <a:rPr lang="zh-CN" altLang="zh-CN" dirty="0"/>
              <a:t>一个包由两个分开的部分组成：</a:t>
            </a:r>
          </a:p>
          <a:p>
            <a:pPr marL="0" indent="0" hangingPunct="0">
              <a:buNone/>
            </a:pPr>
            <a:r>
              <a:rPr lang="en-US" altLang="zh-CN" dirty="0"/>
              <a:t>(1)</a:t>
            </a:r>
            <a:r>
              <a:rPr lang="zh-CN" altLang="zh-CN" dirty="0"/>
              <a:t>包声明</a:t>
            </a:r>
            <a:r>
              <a:rPr lang="en-US" altLang="zh-CN" dirty="0"/>
              <a:t>(Package)</a:t>
            </a:r>
            <a:r>
              <a:rPr lang="zh-CN" altLang="zh-CN" dirty="0"/>
              <a:t>：声明包内数据类型、变量、常量、游标、子程序和异常错误处理等元素，这些元素为包的公有元素。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(2)</a:t>
            </a:r>
            <a:r>
              <a:rPr lang="zh-CN" altLang="zh-CN" dirty="0"/>
              <a:t>包主体</a:t>
            </a:r>
            <a:r>
              <a:rPr lang="en-US" altLang="zh-CN" dirty="0"/>
              <a:t>(Package Body)</a:t>
            </a:r>
            <a:r>
              <a:rPr lang="zh-CN" altLang="zh-CN" dirty="0"/>
              <a:t>：是包定义部分的具体实现，它实现了包定义部分所声明的游标和子程序，在包主体中还可以声明包的私有元素。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354629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0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12.9  </a:t>
            </a:r>
            <a:r>
              <a:rPr lang="zh-CN" altLang="zh-CN" sz="4400" b="1" dirty="0" smtClean="0"/>
              <a:t>包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2800" b="1" dirty="0" smtClean="0"/>
              <a:t>12.9.1  </a:t>
            </a:r>
            <a:r>
              <a:rPr lang="zh-CN" altLang="zh-CN" sz="2800" b="1" dirty="0"/>
              <a:t>创建包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065054"/>
            <a:ext cx="10873208" cy="567631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 smtClean="0"/>
              <a:t>1</a:t>
            </a:r>
            <a:r>
              <a:rPr lang="en-US" altLang="zh-CN" sz="2000" dirty="0"/>
              <a:t>)</a:t>
            </a:r>
            <a:r>
              <a:rPr lang="zh-CN" altLang="zh-CN" sz="2000" dirty="0"/>
              <a:t>创建包的声明</a:t>
            </a:r>
          </a:p>
          <a:p>
            <a:pPr marL="0" indent="0" hangingPunct="0">
              <a:buNone/>
            </a:pPr>
            <a:r>
              <a:rPr lang="zh-CN" altLang="zh-CN" sz="2000" dirty="0"/>
              <a:t>包声明可以使用</a:t>
            </a:r>
            <a:r>
              <a:rPr lang="en-US" altLang="zh-CN" sz="2000" dirty="0"/>
              <a:t>CREATE PACKAGE</a:t>
            </a:r>
            <a:r>
              <a:rPr lang="zh-CN" altLang="zh-CN" sz="2000" dirty="0"/>
              <a:t>语句来定义，语法格式如下：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CREATE OR REPLACE PACKAGE </a:t>
            </a:r>
            <a:r>
              <a:rPr lang="en-US" altLang="zh-CN" sz="2000" dirty="0" err="1">
                <a:highlight>
                  <a:srgbClr val="C0C0C0"/>
                </a:highlight>
              </a:rPr>
              <a:t>package_name</a:t>
            </a: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IS|AS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</a:t>
            </a:r>
            <a:r>
              <a:rPr lang="en-US" altLang="zh-CN" sz="2000" dirty="0" err="1">
                <a:highlight>
                  <a:srgbClr val="C0C0C0"/>
                </a:highlight>
              </a:rPr>
              <a:t>package_specification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 </a:t>
            </a:r>
            <a:r>
              <a:rPr lang="en-US" altLang="zh-CN" sz="2000" dirty="0" err="1">
                <a:highlight>
                  <a:srgbClr val="C0C0C0"/>
                </a:highlight>
              </a:rPr>
              <a:t>package_name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000" dirty="0"/>
              <a:t>其中：</a:t>
            </a:r>
            <a:r>
              <a:rPr lang="en-US" altLang="zh-CN" sz="2000" dirty="0" err="1"/>
              <a:t>package_name</a:t>
            </a:r>
            <a:r>
              <a:rPr lang="zh-CN" altLang="zh-CN" sz="2000" dirty="0"/>
              <a:t>是包名，</a:t>
            </a:r>
            <a:r>
              <a:rPr lang="en-US" altLang="zh-CN" sz="2000" dirty="0" err="1"/>
              <a:t>package_specification</a:t>
            </a:r>
            <a:r>
              <a:rPr lang="zh-CN" altLang="zh-CN" sz="2000" dirty="0"/>
              <a:t>列出了包可以使用的仅有存储过程、函数、类型和游标等元素。定义包头应当遵循以下原则：</a:t>
            </a:r>
          </a:p>
          <a:p>
            <a:pPr marL="0" indent="0" hangingPunct="0">
              <a:buNone/>
            </a:pPr>
            <a:r>
              <a:rPr lang="en-US" altLang="zh-CN" sz="2000" dirty="0"/>
              <a:t>(1)</a:t>
            </a:r>
            <a:r>
              <a:rPr lang="zh-CN" altLang="zh-CN" sz="2000" dirty="0"/>
              <a:t>包元素位置可以任意安排，在声明部分，对象必须在引用前进行声明。</a:t>
            </a:r>
          </a:p>
          <a:p>
            <a:pPr marL="0" indent="0" hangingPunct="0">
              <a:buNone/>
            </a:pPr>
            <a:r>
              <a:rPr lang="en-US" altLang="zh-CN" sz="2000" dirty="0"/>
              <a:t>(2)</a:t>
            </a:r>
            <a:r>
              <a:rPr lang="zh-CN" altLang="zh-CN" sz="2000" dirty="0"/>
              <a:t>包头可以不对任何类型的元素进行说明。例如：包头可以只带过程和函数说明语句，而不声明任何异常和类型。</a:t>
            </a:r>
          </a:p>
          <a:p>
            <a:pPr marL="0" indent="0">
              <a:buNone/>
            </a:pPr>
            <a:r>
              <a:rPr lang="en-US" altLang="zh-CN" sz="2000" dirty="0"/>
              <a:t>(3)</a:t>
            </a:r>
            <a:r>
              <a:rPr lang="zh-CN" altLang="zh-CN" sz="2000" dirty="0"/>
              <a:t>对过程和函数的任何声明都必须只对子程序和其参数进行描述，不能有任何代码的说明，代码的实现只能在包体中出现。它不同于块声明，在块声明中，过程和函数的代码可同时出现在声明部分。</a:t>
            </a:r>
          </a:p>
        </p:txBody>
      </p:sp>
    </p:spTree>
    <p:extLst>
      <p:ext uri="{BB962C8B-B14F-4D97-AF65-F5344CB8AC3E}">
        <p14:creationId xmlns:p14="http://schemas.microsoft.com/office/powerpoint/2010/main" xmlns="" val="275791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b="1" dirty="0"/>
              <a:t>12.9  </a:t>
            </a:r>
            <a:r>
              <a:rPr lang="zh-CN" altLang="zh-CN" sz="4400" b="1" dirty="0" smtClean="0"/>
              <a:t>包</a:t>
            </a:r>
            <a:r>
              <a:rPr lang="en-US" altLang="zh-CN" sz="4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sz="4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800" b="1" dirty="0"/>
              <a:t>【示例</a:t>
            </a:r>
            <a:r>
              <a:rPr lang="en-US" altLang="zh-CN" sz="2800" b="1" dirty="0"/>
              <a:t>12-30</a:t>
            </a:r>
            <a:r>
              <a:rPr lang="zh-CN" altLang="zh-CN" sz="2800" b="1" dirty="0"/>
              <a:t>】定义</a:t>
            </a:r>
            <a:r>
              <a:rPr lang="en-US" altLang="zh-CN" sz="2800" b="1" dirty="0" err="1"/>
              <a:t>test_pkg</a:t>
            </a:r>
            <a:r>
              <a:rPr lang="zh-CN" altLang="zh-CN" sz="2800" b="1" dirty="0"/>
              <a:t>包的声明部分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551521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PACKAGE </a:t>
            </a:r>
            <a:r>
              <a:rPr lang="en-US" altLang="zh-CN" dirty="0" err="1">
                <a:highlight>
                  <a:srgbClr val="C0C0C0"/>
                </a:highlight>
              </a:rPr>
              <a:t>test_pkg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IS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PROCEDURE </a:t>
            </a:r>
            <a:r>
              <a:rPr lang="en-US" altLang="zh-CN" dirty="0" err="1">
                <a:highlight>
                  <a:srgbClr val="C0C0C0"/>
                </a:highlight>
              </a:rPr>
              <a:t>update_sal</a:t>
            </a:r>
            <a:r>
              <a:rPr lang="en-US" altLang="zh-CN" dirty="0">
                <a:highlight>
                  <a:srgbClr val="C0C0C0"/>
                </a:highlight>
              </a:rPr>
              <a:t>(</a:t>
            </a:r>
            <a:r>
              <a:rPr lang="en-US" altLang="zh-CN" dirty="0" err="1">
                <a:highlight>
                  <a:srgbClr val="C0C0C0"/>
                </a:highlight>
              </a:rPr>
              <a:t>e_name</a:t>
            </a:r>
            <a:r>
              <a:rPr lang="en-US" altLang="zh-CN" dirty="0">
                <a:highlight>
                  <a:srgbClr val="C0C0C0"/>
                </a:highlight>
              </a:rPr>
              <a:t> VARCHAR2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newsal</a:t>
            </a:r>
            <a:r>
              <a:rPr lang="en-US" altLang="zh-CN" dirty="0">
                <a:highlight>
                  <a:srgbClr val="C0C0C0"/>
                </a:highlight>
              </a:rPr>
              <a:t> NUMBER)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FUNCTION </a:t>
            </a:r>
            <a:r>
              <a:rPr lang="en-US" altLang="zh-CN" dirty="0" err="1">
                <a:highlight>
                  <a:srgbClr val="C0C0C0"/>
                </a:highlight>
              </a:rPr>
              <a:t>ann_income</a:t>
            </a:r>
            <a:r>
              <a:rPr lang="en-US" altLang="zh-CN" dirty="0">
                <a:highlight>
                  <a:srgbClr val="C0C0C0"/>
                </a:highlight>
              </a:rPr>
              <a:t>(</a:t>
            </a:r>
            <a:r>
              <a:rPr lang="en-US" altLang="zh-CN" dirty="0" err="1">
                <a:highlight>
                  <a:srgbClr val="C0C0C0"/>
                </a:highlight>
              </a:rPr>
              <a:t>e_name</a:t>
            </a:r>
            <a:r>
              <a:rPr lang="en-US" altLang="zh-CN" dirty="0">
                <a:highlight>
                  <a:srgbClr val="C0C0C0"/>
                </a:highlight>
              </a:rPr>
              <a:t> VARCHAR2)RETURN NUMBER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 </a:t>
            </a:r>
            <a:r>
              <a:rPr lang="en-US" altLang="zh-CN" dirty="0" err="1">
                <a:highlight>
                  <a:srgbClr val="C0C0C0"/>
                </a:highlight>
              </a:rPr>
              <a:t>test_pkg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</p:txBody>
      </p:sp>
      <p:sp>
        <p:nvSpPr>
          <p:cNvPr id="5" name="卷形: 水平 7">
            <a:extLst>
              <a:ext uri="{FF2B5EF4-FFF2-40B4-BE49-F238E27FC236}">
                <a16:creationId xmlns="" xmlns:a16="http://schemas.microsoft.com/office/drawing/2014/main" id="{5E8F8728-ECF3-4536-B3BF-46E1B09039E7}"/>
              </a:ext>
            </a:extLst>
          </p:cNvPr>
          <p:cNvSpPr/>
          <p:nvPr/>
        </p:nvSpPr>
        <p:spPr>
          <a:xfrm>
            <a:off x="5590356" y="3789040"/>
            <a:ext cx="6408712" cy="278092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在</a:t>
            </a:r>
            <a:r>
              <a:rPr lang="en-US" altLang="zh-CN" sz="2400" dirty="0" err="1"/>
              <a:t>test_pkg</a:t>
            </a:r>
            <a:r>
              <a:rPr lang="zh-CN" altLang="zh-CN" sz="2400" dirty="0"/>
              <a:t>包定义了</a:t>
            </a:r>
            <a:r>
              <a:rPr lang="en-US" altLang="zh-CN" sz="2400" dirty="0" err="1"/>
              <a:t>update_sal</a:t>
            </a:r>
            <a:r>
              <a:rPr lang="en-US" altLang="zh-CN" sz="2400" dirty="0"/>
              <a:t>()</a:t>
            </a:r>
            <a:r>
              <a:rPr lang="zh-CN" altLang="zh-CN" sz="2400" dirty="0"/>
              <a:t>存储过程和</a:t>
            </a:r>
            <a:r>
              <a:rPr lang="en-US" altLang="zh-CN" sz="2400" dirty="0" err="1"/>
              <a:t>ann_income</a:t>
            </a:r>
            <a:r>
              <a:rPr lang="en-US" altLang="zh-CN" sz="2400" dirty="0"/>
              <a:t>()</a:t>
            </a:r>
            <a:r>
              <a:rPr lang="zh-CN" altLang="zh-CN" sz="2400" dirty="0"/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xmlns="" val="414401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16632"/>
            <a:ext cx="9601200" cy="108012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12.9  </a:t>
            </a:r>
            <a:r>
              <a:rPr lang="zh-CN" altLang="zh-CN" sz="4400" b="1" dirty="0"/>
              <a:t>包</a:t>
            </a:r>
            <a:endParaRPr lang="zh-CN" altLang="en-US" sz="27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5319715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2)</a:t>
            </a:r>
            <a:r>
              <a:rPr lang="zh-CN" altLang="zh-CN" dirty="0"/>
              <a:t>创建包主体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[OR REPLACE] PACKAGE BODY </a:t>
            </a:r>
            <a:r>
              <a:rPr lang="en-US" altLang="zh-CN" dirty="0" err="1">
                <a:highlight>
                  <a:srgbClr val="C0C0C0"/>
                </a:highlight>
              </a:rPr>
              <a:t>package_name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IS|AS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[Public type and item declarations]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[Subprogram bodies]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[</a:t>
            </a:r>
            <a:r>
              <a:rPr lang="en-US" altLang="zh-CN" dirty="0" err="1">
                <a:highlight>
                  <a:srgbClr val="C0C0C0"/>
                </a:highlight>
              </a:rPr>
              <a:t>Initialization_statements</a:t>
            </a:r>
            <a:r>
              <a:rPr lang="en-US" altLang="zh-CN" dirty="0">
                <a:highlight>
                  <a:srgbClr val="C0C0C0"/>
                </a:highlight>
              </a:rPr>
              <a:t>]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 [</a:t>
            </a:r>
            <a:r>
              <a:rPr lang="en-US" altLang="zh-CN" dirty="0" err="1">
                <a:highlight>
                  <a:srgbClr val="C0C0C0"/>
                </a:highlight>
              </a:rPr>
              <a:t>package_name</a:t>
            </a:r>
            <a:r>
              <a:rPr lang="en-US" altLang="zh-CN" dirty="0">
                <a:highlight>
                  <a:srgbClr val="C0C0C0"/>
                </a:highlight>
              </a:rPr>
              <a:t>]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zh-CN" altLang="zh-CN" dirty="0"/>
              <a:t>其中，</a:t>
            </a:r>
            <a:r>
              <a:rPr lang="en-US" altLang="zh-CN" dirty="0" err="1"/>
              <a:t>package_name</a:t>
            </a:r>
            <a:r>
              <a:rPr lang="zh-CN" altLang="zh-CN" dirty="0"/>
              <a:t>是包的名称。</a:t>
            </a:r>
            <a:r>
              <a:rPr lang="en-US" altLang="zh-CN" dirty="0"/>
              <a:t>Public type and item declarations</a:t>
            </a:r>
            <a:r>
              <a:rPr lang="zh-CN" altLang="zh-CN" dirty="0"/>
              <a:t>是声明类型、常量、变量、异常和游标等。</a:t>
            </a:r>
            <a:r>
              <a:rPr lang="en-US" altLang="zh-CN" dirty="0"/>
              <a:t>Subprogram bodies</a:t>
            </a:r>
            <a:r>
              <a:rPr lang="zh-CN" altLang="zh-CN" dirty="0"/>
              <a:t>是定义公共和私有</a:t>
            </a:r>
            <a:r>
              <a:rPr lang="en-US" altLang="zh-CN" dirty="0"/>
              <a:t>PL/SQL</a:t>
            </a:r>
            <a:r>
              <a:rPr lang="zh-CN" altLang="zh-CN" dirty="0"/>
              <a:t>子程序。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17952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12.9  </a:t>
            </a:r>
            <a:r>
              <a:rPr lang="zh-CN" altLang="zh-CN" sz="4400" b="1" dirty="0"/>
              <a:t>包</a:t>
            </a:r>
            <a:r>
              <a:rPr lang="en-US" altLang="zh-CN" sz="4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sz="4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2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400" b="1" dirty="0"/>
              <a:t>【示例</a:t>
            </a:r>
            <a:r>
              <a:rPr lang="en-US" altLang="zh-CN" sz="2400" b="1" dirty="0"/>
              <a:t>12-31</a:t>
            </a:r>
            <a:r>
              <a:rPr lang="zh-CN" altLang="zh-CN" sz="2400" b="1" dirty="0"/>
              <a:t>】实现</a:t>
            </a:r>
            <a:r>
              <a:rPr lang="en-US" altLang="zh-CN" sz="2400" b="1" dirty="0" err="1"/>
              <a:t>test_pkg</a:t>
            </a:r>
            <a:r>
              <a:rPr lang="zh-CN" altLang="zh-CN" sz="2400" b="1" dirty="0"/>
              <a:t>包体部分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510369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CREATE OR REPLACE PACKAGE BODY </a:t>
            </a:r>
            <a:r>
              <a:rPr lang="en-US" altLang="zh-CN" sz="2800" dirty="0" err="1">
                <a:highlight>
                  <a:srgbClr val="C0C0C0"/>
                </a:highlight>
              </a:rPr>
              <a:t>test_pkg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IS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PROCEDURE </a:t>
            </a:r>
            <a:r>
              <a:rPr lang="en-US" altLang="zh-CN" sz="2800" dirty="0" err="1">
                <a:highlight>
                  <a:srgbClr val="C0C0C0"/>
                </a:highlight>
              </a:rPr>
              <a:t>update_sal</a:t>
            </a:r>
            <a:r>
              <a:rPr lang="en-US" altLang="zh-CN" sz="2800" dirty="0">
                <a:highlight>
                  <a:srgbClr val="C0C0C0"/>
                </a:highlight>
              </a:rPr>
              <a:t>(</a:t>
            </a:r>
            <a:r>
              <a:rPr lang="en-US" altLang="zh-CN" sz="2800" dirty="0" err="1">
                <a:highlight>
                  <a:srgbClr val="C0C0C0"/>
                </a:highlight>
              </a:rPr>
              <a:t>e_name</a:t>
            </a:r>
            <a:r>
              <a:rPr lang="en-US" altLang="zh-CN" sz="2800" dirty="0">
                <a:highlight>
                  <a:srgbClr val="C0C0C0"/>
                </a:highlight>
              </a:rPr>
              <a:t> VARCHAR2</a:t>
            </a:r>
            <a:r>
              <a:rPr lang="zh-CN" altLang="zh-CN" sz="2800" dirty="0">
                <a:highlight>
                  <a:srgbClr val="C0C0C0"/>
                </a:highlight>
              </a:rPr>
              <a:t>，</a:t>
            </a:r>
            <a:r>
              <a:rPr lang="en-US" altLang="zh-CN" sz="2800" dirty="0" err="1">
                <a:highlight>
                  <a:srgbClr val="C0C0C0"/>
                </a:highlight>
              </a:rPr>
              <a:t>newsal</a:t>
            </a:r>
            <a:r>
              <a:rPr lang="en-US" altLang="zh-CN" sz="2800" dirty="0">
                <a:highlight>
                  <a:srgbClr val="C0C0C0"/>
                </a:highlight>
              </a:rPr>
              <a:t> NUMBER)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IS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BEGIN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UPDATE employees SET salary=</a:t>
            </a:r>
            <a:r>
              <a:rPr lang="en-US" altLang="zh-CN" sz="2800" dirty="0" err="1">
                <a:highlight>
                  <a:srgbClr val="C0C0C0"/>
                </a:highlight>
              </a:rPr>
              <a:t>newsal</a:t>
            </a:r>
            <a:r>
              <a:rPr lang="en-US" altLang="zh-CN" sz="2800" dirty="0">
                <a:highlight>
                  <a:srgbClr val="C0C0C0"/>
                </a:highlight>
              </a:rPr>
              <a:t> WHERE </a:t>
            </a:r>
            <a:r>
              <a:rPr lang="en-US" altLang="zh-CN" sz="2800" dirty="0" err="1">
                <a:highlight>
                  <a:srgbClr val="C0C0C0"/>
                </a:highlight>
              </a:rPr>
              <a:t>first_name</a:t>
            </a:r>
            <a:r>
              <a:rPr lang="en-US" altLang="zh-CN" sz="2800" dirty="0">
                <a:highlight>
                  <a:srgbClr val="C0C0C0"/>
                </a:highlight>
              </a:rPr>
              <a:t>=</a:t>
            </a:r>
            <a:r>
              <a:rPr lang="en-US" altLang="zh-CN" sz="2800" dirty="0" err="1">
                <a:highlight>
                  <a:srgbClr val="C0C0C0"/>
                </a:highlight>
              </a:rPr>
              <a:t>e_name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END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xmlns="" val="377925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92" y="188640"/>
            <a:ext cx="9601200" cy="864096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12.9  </a:t>
            </a:r>
            <a:r>
              <a:rPr lang="zh-CN" altLang="zh-CN" sz="4400" b="1" dirty="0"/>
              <a:t>包</a:t>
            </a:r>
            <a:endParaRPr lang="zh-CN" altLang="en-US" sz="27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892" y="1069201"/>
            <a:ext cx="10873208" cy="551521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FUNCTION </a:t>
            </a:r>
            <a:r>
              <a:rPr lang="en-US" altLang="zh-CN" sz="2800" dirty="0" err="1">
                <a:highlight>
                  <a:srgbClr val="C0C0C0"/>
                </a:highlight>
              </a:rPr>
              <a:t>ann_income</a:t>
            </a:r>
            <a:r>
              <a:rPr lang="en-US" altLang="zh-CN" sz="2800" dirty="0">
                <a:highlight>
                  <a:srgbClr val="C0C0C0"/>
                </a:highlight>
              </a:rPr>
              <a:t>(</a:t>
            </a:r>
            <a:r>
              <a:rPr lang="en-US" altLang="zh-CN" sz="2800" dirty="0" err="1">
                <a:highlight>
                  <a:srgbClr val="C0C0C0"/>
                </a:highlight>
              </a:rPr>
              <a:t>e_name</a:t>
            </a:r>
            <a:r>
              <a:rPr lang="en-US" altLang="zh-CN" sz="2800" dirty="0">
                <a:highlight>
                  <a:srgbClr val="C0C0C0"/>
                </a:highlight>
              </a:rPr>
              <a:t> VARCHAR2)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RETURN NUMBER IS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</a:t>
            </a:r>
            <a:r>
              <a:rPr lang="en-US" altLang="zh-CN" sz="2800" dirty="0" err="1">
                <a:highlight>
                  <a:srgbClr val="C0C0C0"/>
                </a:highlight>
              </a:rPr>
              <a:t>annsal</a:t>
            </a:r>
            <a:r>
              <a:rPr lang="en-US" altLang="zh-CN" sz="2800" dirty="0">
                <a:highlight>
                  <a:srgbClr val="C0C0C0"/>
                </a:highlight>
              </a:rPr>
              <a:t> NUMBER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BEGIN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SELECT salary+2000 INTO </a:t>
            </a:r>
            <a:r>
              <a:rPr lang="en-US" altLang="zh-CN" sz="2800" dirty="0" err="1">
                <a:highlight>
                  <a:srgbClr val="C0C0C0"/>
                </a:highlight>
              </a:rPr>
              <a:t>annsal</a:t>
            </a:r>
            <a:r>
              <a:rPr lang="en-US" altLang="zh-CN" sz="2800" dirty="0">
                <a:highlight>
                  <a:srgbClr val="C0C0C0"/>
                </a:highlight>
              </a:rPr>
              <a:t> FROM employees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WHERE </a:t>
            </a:r>
            <a:r>
              <a:rPr lang="en-US" altLang="zh-CN" sz="2800" dirty="0" err="1">
                <a:highlight>
                  <a:srgbClr val="C0C0C0"/>
                </a:highlight>
              </a:rPr>
              <a:t>first_name</a:t>
            </a:r>
            <a:r>
              <a:rPr lang="en-US" altLang="zh-CN" sz="2800" dirty="0">
                <a:highlight>
                  <a:srgbClr val="C0C0C0"/>
                </a:highlight>
              </a:rPr>
              <a:t>=</a:t>
            </a:r>
            <a:r>
              <a:rPr lang="en-US" altLang="zh-CN" sz="2800" dirty="0" err="1">
                <a:highlight>
                  <a:srgbClr val="C0C0C0"/>
                </a:highlight>
              </a:rPr>
              <a:t>e_name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RETURN </a:t>
            </a:r>
            <a:r>
              <a:rPr lang="en-US" altLang="zh-CN" sz="2800" dirty="0" err="1">
                <a:highlight>
                  <a:srgbClr val="C0C0C0"/>
                </a:highlight>
              </a:rPr>
              <a:t>annsal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END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END </a:t>
            </a:r>
            <a:r>
              <a:rPr lang="en-US" altLang="zh-CN" sz="2800" dirty="0" err="1">
                <a:highlight>
                  <a:srgbClr val="C0C0C0"/>
                </a:highlight>
              </a:rPr>
              <a:t>test_pkg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endParaRPr lang="zh-CN" altLang="zh-CN" dirty="0"/>
          </a:p>
          <a:p>
            <a:pPr marL="0" indent="0" hangingPunct="0">
              <a:buNone/>
            </a:pPr>
            <a:endParaRPr lang="zh-CN" altLang="en-US" sz="2800" dirty="0"/>
          </a:p>
        </p:txBody>
      </p:sp>
      <p:sp>
        <p:nvSpPr>
          <p:cNvPr id="4" name="卷形: 水平 4">
            <a:extLst>
              <a:ext uri="{FF2B5EF4-FFF2-40B4-BE49-F238E27FC236}">
                <a16:creationId xmlns="" xmlns:a16="http://schemas.microsoft.com/office/drawing/2014/main" id="{60A8C047-BAC8-448B-8865-42AD53861161}"/>
              </a:ext>
            </a:extLst>
          </p:cNvPr>
          <p:cNvSpPr/>
          <p:nvPr/>
        </p:nvSpPr>
        <p:spPr>
          <a:xfrm>
            <a:off x="5446340" y="4149079"/>
            <a:ext cx="6350760" cy="267720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注意：可以通过数据字典</a:t>
            </a:r>
            <a:r>
              <a:rPr lang="en-US" altLang="zh-CN" sz="2000" dirty="0"/>
              <a:t>user</a:t>
            </a:r>
            <a:r>
              <a:rPr lang="en-US" altLang="zh-CN" sz="2000" u="sng" dirty="0"/>
              <a:t> </a:t>
            </a:r>
            <a:r>
              <a:rPr lang="en-US" altLang="zh-CN" sz="2000" dirty="0"/>
              <a:t>source</a:t>
            </a:r>
            <a:r>
              <a:rPr lang="zh-CN" altLang="zh-CN" sz="2000" dirty="0"/>
              <a:t>、</a:t>
            </a:r>
            <a:r>
              <a:rPr lang="en-US" altLang="zh-CN" sz="2000" dirty="0"/>
              <a:t>all</a:t>
            </a:r>
            <a:r>
              <a:rPr lang="en-US" altLang="zh-CN" sz="2000" u="sng" dirty="0"/>
              <a:t> </a:t>
            </a:r>
            <a:r>
              <a:rPr lang="en-US" altLang="zh-CN" sz="2000" dirty="0"/>
              <a:t>source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dba</a:t>
            </a:r>
            <a:r>
              <a:rPr lang="en-US" altLang="zh-CN" sz="2000" u="sng" dirty="0"/>
              <a:t> </a:t>
            </a:r>
            <a:r>
              <a:rPr lang="en-US" altLang="zh-CN" sz="2000" dirty="0"/>
              <a:t>source</a:t>
            </a:r>
            <a:r>
              <a:rPr lang="zh-CN" altLang="zh-CN" sz="2000" dirty="0"/>
              <a:t>分别查询包声明与包主体的详细信息。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75489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864096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b="1" dirty="0"/>
              <a:t>12.9  </a:t>
            </a:r>
            <a:r>
              <a:rPr lang="zh-CN" altLang="zh-CN" sz="4400" b="1" dirty="0" smtClean="0"/>
              <a:t>包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3100" b="1" dirty="0" smtClean="0"/>
              <a:t>12.9.2  </a:t>
            </a:r>
            <a:r>
              <a:rPr lang="zh-CN" altLang="zh-CN" sz="3100" b="1" dirty="0"/>
              <a:t>调用包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412776"/>
            <a:ext cx="10873208" cy="522718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对</a:t>
            </a:r>
            <a:r>
              <a:rPr lang="zh-CN" altLang="zh-CN" dirty="0"/>
              <a:t>包内共有元素的调用格式为：包名</a:t>
            </a:r>
            <a:r>
              <a:rPr lang="en-US" altLang="zh-CN" dirty="0"/>
              <a:t>.</a:t>
            </a:r>
            <a:r>
              <a:rPr lang="zh-CN" altLang="zh-CN" dirty="0"/>
              <a:t>元素名称。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SET SERVEROUTPUT 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v_annsal</a:t>
            </a:r>
            <a:r>
              <a:rPr lang="en-US" altLang="zh-CN" dirty="0">
                <a:highlight>
                  <a:srgbClr val="C0C0C0"/>
                </a:highlight>
              </a:rPr>
              <a:t> NUMBER(7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2)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v_annsal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</a:t>
            </a:r>
            <a:r>
              <a:rPr lang="en-US" altLang="zh-CN" dirty="0" err="1">
                <a:highlight>
                  <a:srgbClr val="C0C0C0"/>
                </a:highlight>
              </a:rPr>
              <a:t>test_pkg.ann_income</a:t>
            </a:r>
            <a:r>
              <a:rPr lang="en-US" altLang="zh-CN" dirty="0">
                <a:highlight>
                  <a:srgbClr val="C0C0C0"/>
                </a:highlight>
              </a:rPr>
              <a:t>('</a:t>
            </a:r>
            <a:r>
              <a:rPr lang="en-US" altLang="zh-CN" dirty="0" err="1">
                <a:highlight>
                  <a:srgbClr val="C0C0C0"/>
                </a:highlight>
              </a:rPr>
              <a:t>Lex</a:t>
            </a:r>
            <a:r>
              <a:rPr lang="en-US" altLang="zh-CN" dirty="0">
                <a:highlight>
                  <a:srgbClr val="C0C0C0"/>
                </a:highlight>
              </a:rPr>
              <a:t>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dbms_output.put_line('</a:t>
            </a:r>
            <a:r>
              <a:rPr lang="zh-CN" altLang="zh-CN" dirty="0">
                <a:highlight>
                  <a:srgbClr val="C0C0C0"/>
                </a:highlight>
              </a:rPr>
              <a:t>工资为：</a:t>
            </a:r>
            <a:r>
              <a:rPr lang="en-US" altLang="zh-CN" dirty="0">
                <a:highlight>
                  <a:srgbClr val="C0C0C0"/>
                </a:highlight>
              </a:rPr>
              <a:t>'||</a:t>
            </a:r>
            <a:r>
              <a:rPr lang="en-US" altLang="zh-CN" dirty="0" err="1">
                <a:highlight>
                  <a:srgbClr val="C0C0C0"/>
                </a:highlight>
              </a:rPr>
              <a:t>v_annsal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zh-CN" altLang="zh-CN" dirty="0"/>
              <a:t>工资为：</a:t>
            </a:r>
            <a:r>
              <a:rPr lang="en-US" altLang="zh-CN" dirty="0" smtClean="0"/>
              <a:t>19000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259260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237448"/>
            <a:ext cx="9601200" cy="108012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12.9  </a:t>
            </a:r>
            <a:r>
              <a:rPr lang="zh-CN" altLang="zh-CN" sz="4400" b="1" dirty="0"/>
              <a:t>包</a:t>
            </a:r>
            <a:endParaRPr lang="zh-CN" altLang="en-US" sz="27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474365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/>
              <a:t>我们可以用“</a:t>
            </a:r>
            <a:r>
              <a:rPr lang="en-US" altLang="zh-CN" sz="2800" dirty="0"/>
              <a:t>DROP PACKAGE</a:t>
            </a:r>
            <a:r>
              <a:rPr lang="zh-CN" altLang="zh-CN" sz="2800" dirty="0"/>
              <a:t>”命令对不需要的包进行删除，语法如下：</a:t>
            </a:r>
          </a:p>
          <a:p>
            <a:pPr marL="0" inden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DROP PACKAGE </a:t>
            </a:r>
            <a:r>
              <a:rPr lang="en-US" altLang="zh-CN" sz="2800" dirty="0" err="1">
                <a:highlight>
                  <a:srgbClr val="C0C0C0"/>
                </a:highlight>
              </a:rPr>
              <a:t>package_name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  <a:endParaRPr lang="en-US" altLang="zh-CN" sz="2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2742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85" y="116632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12.10  </a:t>
            </a:r>
            <a:r>
              <a:rPr lang="zh-CN" altLang="zh-CN" sz="4400" b="1" dirty="0"/>
              <a:t>触 发 器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467164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 smtClean="0"/>
              <a:t>触发器</a:t>
            </a:r>
            <a:r>
              <a:rPr lang="en-US" altLang="zh-CN" sz="2800" dirty="0"/>
              <a:t>(Trigger)</a:t>
            </a:r>
            <a:r>
              <a:rPr lang="zh-CN" altLang="zh-CN" sz="2800" dirty="0"/>
              <a:t>是一种特殊类型的</a:t>
            </a:r>
            <a:r>
              <a:rPr lang="en-US" altLang="zh-CN" sz="2800" dirty="0"/>
              <a:t>PL/SQL</a:t>
            </a:r>
            <a:r>
              <a:rPr lang="zh-CN" altLang="zh-CN" sz="2800" dirty="0"/>
              <a:t>程序块。触发器类似于函数和过程，也具有声明部分、执行部分和异常处理部分。触发器作为</a:t>
            </a:r>
            <a:r>
              <a:rPr lang="en-US" altLang="zh-CN" sz="2800" dirty="0"/>
              <a:t>Oracle</a:t>
            </a:r>
            <a:r>
              <a:rPr lang="zh-CN" altLang="zh-CN" sz="2800" dirty="0"/>
              <a:t>对象存储在数据库中。触发器在事件发生时被隐式触发，而且触发器不能接受参数，不像过程一样显式调用并传递参数。</a:t>
            </a:r>
          </a:p>
          <a:p>
            <a:pPr marL="0" indent="0">
              <a:buNone/>
            </a:pPr>
            <a:r>
              <a:rPr lang="zh-CN" altLang="zh-CN" sz="2800" dirty="0"/>
              <a:t>触发器类型主要有</a:t>
            </a:r>
            <a:r>
              <a:rPr lang="en-US" altLang="zh-CN" sz="2800" dirty="0"/>
              <a:t>DML</a:t>
            </a:r>
            <a:r>
              <a:rPr lang="zh-CN" altLang="zh-CN" sz="2800" dirty="0"/>
              <a:t>触发器、替代触发器、</a:t>
            </a:r>
            <a:r>
              <a:rPr lang="en-US" altLang="zh-CN" sz="2800" dirty="0"/>
              <a:t>DDL</a:t>
            </a:r>
            <a:r>
              <a:rPr lang="zh-CN" altLang="zh-CN" sz="2800" dirty="0"/>
              <a:t>触发器和系统触发器四种类型。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87743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8400"/>
            <a:ext cx="9601200" cy="828312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12.10  </a:t>
            </a:r>
            <a:r>
              <a:rPr lang="zh-CN" altLang="zh-CN" sz="4400" b="1" dirty="0"/>
              <a:t>触 发 器</a:t>
            </a:r>
            <a:endParaRPr lang="zh-CN" altLang="en-US" sz="27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842104"/>
            <a:ext cx="10873208" cy="589926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(1)DML</a:t>
            </a:r>
            <a:r>
              <a:rPr lang="zh-CN" altLang="zh-CN" dirty="0"/>
              <a:t>触发器，是由</a:t>
            </a:r>
            <a:r>
              <a:rPr lang="en-US" altLang="zh-CN" dirty="0"/>
              <a:t>DML</a:t>
            </a:r>
            <a:r>
              <a:rPr lang="zh-CN" altLang="zh-CN" dirty="0"/>
              <a:t>语句触发的触发器，例如</a:t>
            </a:r>
            <a:r>
              <a:rPr lang="en-US" altLang="zh-CN" dirty="0"/>
              <a:t>INSERT</a:t>
            </a:r>
            <a:r>
              <a:rPr lang="zh-CN" altLang="zh-CN" dirty="0"/>
              <a:t>，</a:t>
            </a:r>
            <a:r>
              <a:rPr lang="en-US" altLang="zh-CN" dirty="0"/>
              <a:t>UPDATE</a:t>
            </a:r>
            <a:r>
              <a:rPr lang="zh-CN" altLang="zh-CN" dirty="0"/>
              <a:t>和</a:t>
            </a:r>
            <a:r>
              <a:rPr lang="en-US" altLang="zh-CN" dirty="0"/>
              <a:t>DELETE</a:t>
            </a:r>
            <a:r>
              <a:rPr lang="zh-CN" altLang="zh-CN" dirty="0"/>
              <a:t>语句。针对</a:t>
            </a:r>
            <a:r>
              <a:rPr lang="en-US" altLang="zh-CN" dirty="0"/>
              <a:t>DML</a:t>
            </a:r>
            <a:r>
              <a:rPr lang="zh-CN" altLang="zh-CN" dirty="0"/>
              <a:t>所包含的触发事件，</a:t>
            </a:r>
            <a:r>
              <a:rPr lang="en-US" altLang="zh-CN" dirty="0"/>
              <a:t>DML</a:t>
            </a:r>
            <a:r>
              <a:rPr lang="zh-CN" altLang="zh-CN" dirty="0"/>
              <a:t>触发器可以为这些触发事件创建</a:t>
            </a:r>
            <a:r>
              <a:rPr lang="en-US" altLang="zh-CN" dirty="0"/>
              <a:t>BEFORE</a:t>
            </a:r>
            <a:r>
              <a:rPr lang="zh-CN" altLang="zh-CN" dirty="0"/>
              <a:t>触发器</a:t>
            </a:r>
            <a:r>
              <a:rPr lang="en-US" altLang="zh-CN" dirty="0"/>
              <a:t>(</a:t>
            </a:r>
            <a:r>
              <a:rPr lang="zh-CN" altLang="zh-CN" dirty="0"/>
              <a:t>发生前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/>
              <a:t>AFTER</a:t>
            </a:r>
            <a:r>
              <a:rPr lang="zh-CN" altLang="zh-CN" dirty="0"/>
              <a:t>触发器</a:t>
            </a:r>
            <a:r>
              <a:rPr lang="en-US" altLang="zh-CN" dirty="0"/>
              <a:t>(</a:t>
            </a:r>
            <a:r>
              <a:rPr lang="zh-CN" altLang="zh-CN" dirty="0"/>
              <a:t>发生后</a:t>
            </a:r>
            <a:r>
              <a:rPr lang="en-US" altLang="zh-CN" dirty="0"/>
              <a:t>)</a:t>
            </a:r>
            <a:r>
              <a:rPr lang="zh-CN" altLang="zh-CN" dirty="0"/>
              <a:t>，分别表示在</a:t>
            </a:r>
            <a:r>
              <a:rPr lang="en-US" altLang="zh-CN" dirty="0"/>
              <a:t>DML</a:t>
            </a:r>
            <a:r>
              <a:rPr lang="zh-CN" altLang="zh-CN" dirty="0"/>
              <a:t>事件发生之前与之后执行。</a:t>
            </a:r>
            <a:r>
              <a:rPr lang="en-US" altLang="zh-CN" dirty="0"/>
              <a:t>DML</a:t>
            </a:r>
            <a:r>
              <a:rPr lang="zh-CN" altLang="zh-CN" dirty="0"/>
              <a:t>触发器可以在语句级或行级操作上被触发，语句级触发器对于每一个</a:t>
            </a:r>
            <a:r>
              <a:rPr lang="en-US" altLang="zh-CN" dirty="0"/>
              <a:t>SQL</a:t>
            </a:r>
            <a:r>
              <a:rPr lang="zh-CN" altLang="zh-CN" dirty="0"/>
              <a:t>语句只触发一次；行级触发器对</a:t>
            </a:r>
            <a:r>
              <a:rPr lang="en-US" altLang="zh-CN" dirty="0"/>
              <a:t>SQL</a:t>
            </a:r>
            <a:r>
              <a:rPr lang="zh-CN" altLang="zh-CN" dirty="0"/>
              <a:t>语句受影响的表中的每一行都触发一次。</a:t>
            </a:r>
          </a:p>
          <a:p>
            <a:pPr marL="0" indent="0" hangingPunct="0">
              <a:buNone/>
            </a:pPr>
            <a:r>
              <a:rPr lang="en-US" altLang="zh-CN" dirty="0"/>
              <a:t>(2)INSTEAD OF</a:t>
            </a:r>
            <a:r>
              <a:rPr lang="zh-CN" altLang="zh-CN" dirty="0"/>
              <a:t>触发器，又称替代触发器。用于执行一个替代操作来触发事件的操作。例如，针对</a:t>
            </a:r>
            <a:r>
              <a:rPr lang="en-US" altLang="zh-CN" dirty="0"/>
              <a:t>INSERT</a:t>
            </a:r>
            <a:r>
              <a:rPr lang="zh-CN" altLang="zh-CN" dirty="0"/>
              <a:t>事件的</a:t>
            </a:r>
            <a:r>
              <a:rPr lang="en-US" altLang="zh-CN" dirty="0"/>
              <a:t>INSTEAD OF</a:t>
            </a:r>
            <a:r>
              <a:rPr lang="zh-CN" altLang="zh-CN" dirty="0"/>
              <a:t>触发器，它由</a:t>
            </a:r>
            <a:r>
              <a:rPr lang="en-US" altLang="zh-CN" dirty="0"/>
              <a:t>INSERT</a:t>
            </a:r>
            <a:r>
              <a:rPr lang="zh-CN" altLang="zh-CN" dirty="0"/>
              <a:t>语句触发，当出现</a:t>
            </a:r>
            <a:r>
              <a:rPr lang="en-US" altLang="zh-CN" dirty="0"/>
              <a:t>INSERT</a:t>
            </a:r>
            <a:r>
              <a:rPr lang="zh-CN" altLang="zh-CN" dirty="0"/>
              <a:t>语句时，该语句不会执行，而是执行</a:t>
            </a:r>
            <a:r>
              <a:rPr lang="en-US" altLang="zh-CN" dirty="0"/>
              <a:t>INSTEAD OF</a:t>
            </a:r>
            <a:r>
              <a:rPr lang="zh-CN" altLang="zh-CN" dirty="0"/>
              <a:t>触发器定义的语句。</a:t>
            </a:r>
          </a:p>
          <a:p>
            <a:pPr marL="0" indent="0" hangingPunct="0">
              <a:buNone/>
            </a:pPr>
            <a:r>
              <a:rPr lang="en-US" altLang="zh-CN" dirty="0"/>
              <a:t>(3)DDL</a:t>
            </a:r>
            <a:r>
              <a:rPr lang="zh-CN" altLang="zh-CN" dirty="0"/>
              <a:t>触发器是由</a:t>
            </a:r>
            <a:r>
              <a:rPr lang="en-US" altLang="zh-CN" dirty="0"/>
              <a:t>DDL</a:t>
            </a:r>
            <a:r>
              <a:rPr lang="zh-CN" altLang="zh-CN" dirty="0"/>
              <a:t>语句</a:t>
            </a:r>
            <a:r>
              <a:rPr lang="en-US" altLang="zh-CN" dirty="0"/>
              <a:t>(CREATE</a:t>
            </a:r>
            <a:r>
              <a:rPr lang="zh-CN" altLang="zh-CN" dirty="0"/>
              <a:t>、</a:t>
            </a:r>
            <a:r>
              <a:rPr lang="en-US" altLang="zh-CN" dirty="0"/>
              <a:t>ALTER</a:t>
            </a:r>
            <a:r>
              <a:rPr lang="zh-CN" altLang="zh-CN" dirty="0"/>
              <a:t>或</a:t>
            </a:r>
            <a:r>
              <a:rPr lang="en-US" altLang="zh-CN" dirty="0"/>
              <a:t>DROP</a:t>
            </a:r>
            <a:r>
              <a:rPr lang="zh-CN" altLang="zh-CN" dirty="0"/>
              <a:t>等</a:t>
            </a:r>
            <a:r>
              <a:rPr lang="en-US" altLang="zh-CN" dirty="0"/>
              <a:t>)</a:t>
            </a:r>
            <a:r>
              <a:rPr lang="zh-CN" altLang="zh-CN" dirty="0"/>
              <a:t>触发的触发器。可以在这些</a:t>
            </a:r>
            <a:r>
              <a:rPr lang="en-US" altLang="zh-CN" dirty="0"/>
              <a:t>DDL</a:t>
            </a:r>
            <a:r>
              <a:rPr lang="zh-CN" altLang="zh-CN" dirty="0"/>
              <a:t>语句之前</a:t>
            </a:r>
            <a:r>
              <a:rPr lang="en-US" altLang="zh-CN" dirty="0"/>
              <a:t>(</a:t>
            </a:r>
            <a:r>
              <a:rPr lang="zh-CN" altLang="zh-CN" dirty="0"/>
              <a:t>或之后</a:t>
            </a:r>
            <a:r>
              <a:rPr lang="en-US" altLang="zh-CN" dirty="0"/>
              <a:t>)</a:t>
            </a:r>
            <a:r>
              <a:rPr lang="zh-CN" altLang="zh-CN" dirty="0"/>
              <a:t>定义</a:t>
            </a:r>
            <a:r>
              <a:rPr lang="en-US" altLang="zh-CN" dirty="0"/>
              <a:t>DDL</a:t>
            </a:r>
            <a:r>
              <a:rPr lang="zh-CN" altLang="zh-CN" dirty="0"/>
              <a:t>触发器。</a:t>
            </a:r>
          </a:p>
          <a:p>
            <a:pPr marL="0" indent="0" hangingPunct="0">
              <a:buNone/>
            </a:pPr>
            <a:r>
              <a:rPr lang="en-US" altLang="zh-CN" dirty="0"/>
              <a:t>(4)</a:t>
            </a:r>
            <a:r>
              <a:rPr lang="zh-CN" altLang="zh-CN" dirty="0"/>
              <a:t>系统触发器，分为数据库级</a:t>
            </a:r>
            <a:r>
              <a:rPr lang="en-US" altLang="zh-CN" dirty="0"/>
              <a:t>(Database)</a:t>
            </a:r>
            <a:r>
              <a:rPr lang="zh-CN" altLang="zh-CN" dirty="0"/>
              <a:t>和模式级</a:t>
            </a:r>
            <a:r>
              <a:rPr lang="en-US" altLang="zh-CN" dirty="0"/>
              <a:t>(Schema)</a:t>
            </a:r>
            <a:r>
              <a:rPr lang="zh-CN" altLang="zh-CN" dirty="0"/>
              <a:t>两种。数据库级触发器的触发事件对于所有用户均有效，模式级触发器仅被指定模式的用户触发。系统触发器支持的触发事件有：</a:t>
            </a:r>
            <a:r>
              <a:rPr lang="en-US" altLang="zh-CN" dirty="0"/>
              <a:t>LOGON</a:t>
            </a:r>
            <a:r>
              <a:rPr lang="zh-CN" altLang="zh-CN" dirty="0"/>
              <a:t>、</a:t>
            </a:r>
            <a:r>
              <a:rPr lang="en-US" altLang="zh-CN" dirty="0"/>
              <a:t>LOGOFF</a:t>
            </a:r>
            <a:r>
              <a:rPr lang="zh-CN" altLang="zh-CN" dirty="0"/>
              <a:t>、</a:t>
            </a:r>
            <a:r>
              <a:rPr lang="en-US" altLang="zh-CN" dirty="0"/>
              <a:t>SERVERERROR</a:t>
            </a:r>
            <a:r>
              <a:rPr lang="zh-CN" altLang="zh-CN" dirty="0"/>
              <a:t>、</a:t>
            </a:r>
            <a:r>
              <a:rPr lang="en-US" altLang="zh-CN" dirty="0"/>
              <a:t>STARTUP</a:t>
            </a:r>
            <a:r>
              <a:rPr lang="zh-CN" altLang="zh-CN" dirty="0"/>
              <a:t>和</a:t>
            </a:r>
            <a:r>
              <a:rPr lang="en-US" altLang="zh-CN" dirty="0"/>
              <a:t>SHUTDOWN</a:t>
            </a:r>
            <a:r>
              <a:rPr lang="zh-CN" altLang="zh-CN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xmlns="" val="309836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12778"/>
            <a:ext cx="9601200" cy="823934"/>
          </a:xfrm>
        </p:spPr>
        <p:txBody>
          <a:bodyPr/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836712"/>
            <a:ext cx="10225135" cy="5832648"/>
          </a:xfrm>
        </p:spPr>
        <p:txBody>
          <a:bodyPr>
            <a:normAutofit fontScale="47500" lnSpcReduction="20000"/>
          </a:bodyPr>
          <a:lstStyle/>
          <a:p>
            <a:pPr marL="0" indent="0" hangingPunct="0">
              <a:buNone/>
            </a:pPr>
            <a:r>
              <a:rPr lang="zh-CN" altLang="zh-CN" sz="4200" dirty="0"/>
              <a:t>对变量赋值可以使用</a:t>
            </a:r>
            <a:r>
              <a:rPr lang="en-US" altLang="zh-CN" sz="4200" dirty="0"/>
              <a:t>SELECT…INTO </a:t>
            </a:r>
            <a:r>
              <a:rPr lang="zh-CN" altLang="zh-CN" sz="4200" dirty="0"/>
              <a:t>语句从数据库中查询数据对变量进行赋值。但是查询的结果只能是一行记录，不能是零行或者多行记录。</a:t>
            </a:r>
          </a:p>
          <a:p>
            <a:pPr marL="0" indent="0" hangingPunct="0">
              <a:buNone/>
            </a:pPr>
            <a:r>
              <a:rPr lang="zh-CN" altLang="zh-CN" sz="4200" b="1" dirty="0"/>
              <a:t>【示例</a:t>
            </a:r>
            <a:r>
              <a:rPr lang="en-US" altLang="zh-CN" sz="4200" b="1" dirty="0"/>
              <a:t>12-2</a:t>
            </a:r>
            <a:r>
              <a:rPr lang="zh-CN" altLang="zh-CN" sz="4200" b="1" dirty="0"/>
              <a:t>】使用</a:t>
            </a:r>
            <a:r>
              <a:rPr lang="en-US" altLang="zh-CN" sz="4200" b="1" dirty="0"/>
              <a:t>SELECT…INTO</a:t>
            </a:r>
            <a:r>
              <a:rPr lang="zh-CN" altLang="zh-CN" sz="4200" b="1" dirty="0"/>
              <a:t>语句对变量</a:t>
            </a:r>
            <a:r>
              <a:rPr lang="en-US" altLang="zh-CN" sz="4200" b="1" dirty="0" err="1"/>
              <a:t>sname</a:t>
            </a:r>
            <a:r>
              <a:rPr lang="zh-CN" altLang="zh-CN" sz="4200" b="1" dirty="0"/>
              <a:t>赋值。</a:t>
            </a: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SET SERVEROUTPUT ON</a:t>
            </a:r>
            <a:endParaRPr lang="zh-CN" altLang="zh-CN" sz="4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DECLARE</a:t>
            </a:r>
            <a:endParaRPr lang="zh-CN" altLang="zh-CN" sz="4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 err="1">
                <a:highlight>
                  <a:srgbClr val="C0C0C0"/>
                </a:highlight>
              </a:rPr>
              <a:t>sname</a:t>
            </a:r>
            <a:r>
              <a:rPr lang="en-US" altLang="zh-CN" sz="4000" dirty="0">
                <a:highlight>
                  <a:srgbClr val="C0C0C0"/>
                </a:highlight>
              </a:rPr>
              <a:t> VARCHAR2(20)DEFAULT 'John'</a:t>
            </a:r>
            <a:r>
              <a:rPr lang="zh-CN" altLang="zh-CN" sz="4000" dirty="0">
                <a:highlight>
                  <a:srgbClr val="C0C0C0"/>
                </a:highlight>
              </a:rPr>
              <a:t>；</a:t>
            </a:r>
            <a:r>
              <a:rPr lang="en-US" altLang="zh-CN" sz="4000" dirty="0">
                <a:highlight>
                  <a:srgbClr val="C0C0C0"/>
                </a:highlight>
              </a:rPr>
              <a:t>  </a:t>
            </a:r>
            <a:endParaRPr lang="zh-CN" altLang="zh-CN" sz="4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BEGIN</a:t>
            </a:r>
            <a:endParaRPr lang="zh-CN" altLang="zh-CN" sz="4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 SELECT </a:t>
            </a:r>
            <a:r>
              <a:rPr lang="en-US" altLang="zh-CN" sz="4000" dirty="0" err="1">
                <a:highlight>
                  <a:srgbClr val="C0C0C0"/>
                </a:highlight>
              </a:rPr>
              <a:t>first_name</a:t>
            </a:r>
            <a:r>
              <a:rPr lang="en-US" altLang="zh-CN" sz="4000" dirty="0">
                <a:highlight>
                  <a:srgbClr val="C0C0C0"/>
                </a:highlight>
              </a:rPr>
              <a:t> INTO </a:t>
            </a:r>
            <a:r>
              <a:rPr lang="en-US" altLang="zh-CN" sz="4000" dirty="0" err="1">
                <a:highlight>
                  <a:srgbClr val="C0C0C0"/>
                </a:highlight>
              </a:rPr>
              <a:t>sname</a:t>
            </a:r>
            <a:r>
              <a:rPr lang="en-US" altLang="zh-CN" sz="4000" dirty="0">
                <a:highlight>
                  <a:srgbClr val="C0C0C0"/>
                </a:highlight>
              </a:rPr>
              <a:t> FROM employees WHERE EMPLOYEE_ID =201</a:t>
            </a:r>
            <a:r>
              <a:rPr lang="zh-CN" altLang="zh-CN" sz="4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 </a:t>
            </a:r>
            <a:r>
              <a:rPr lang="en-US" altLang="zh-CN" sz="4000" dirty="0" err="1">
                <a:highlight>
                  <a:srgbClr val="C0C0C0"/>
                </a:highlight>
              </a:rPr>
              <a:t>dbms_output.put_line</a:t>
            </a:r>
            <a:r>
              <a:rPr lang="en-US" altLang="zh-CN" sz="4000" dirty="0">
                <a:highlight>
                  <a:srgbClr val="C0C0C0"/>
                </a:highlight>
              </a:rPr>
              <a:t>(</a:t>
            </a:r>
            <a:r>
              <a:rPr lang="en-US" altLang="zh-CN" sz="4000" dirty="0" err="1">
                <a:highlight>
                  <a:srgbClr val="C0C0C0"/>
                </a:highlight>
              </a:rPr>
              <a:t>sname</a:t>
            </a:r>
            <a:r>
              <a:rPr lang="en-US" altLang="zh-CN" sz="4000" dirty="0">
                <a:highlight>
                  <a:srgbClr val="C0C0C0"/>
                </a:highlight>
              </a:rPr>
              <a:t>)</a:t>
            </a:r>
            <a:r>
              <a:rPr lang="zh-CN" altLang="zh-CN" sz="4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END</a:t>
            </a:r>
            <a:r>
              <a:rPr lang="zh-CN" altLang="zh-CN" sz="4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 /</a:t>
            </a:r>
            <a:endParaRPr lang="zh-CN" altLang="zh-CN" sz="4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Michael</a:t>
            </a:r>
            <a:endParaRPr lang="zh-CN" altLang="zh-CN" sz="4000" dirty="0">
              <a:highlight>
                <a:srgbClr val="C0C0C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PL/SQL </a:t>
            </a:r>
            <a:r>
              <a:rPr lang="zh-CN" altLang="zh-CN" sz="4000" dirty="0">
                <a:highlight>
                  <a:srgbClr val="C0C0C0"/>
                </a:highlight>
              </a:rPr>
              <a:t>过程已成功完成。</a:t>
            </a:r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dirty="0"/>
          </a:p>
        </p:txBody>
      </p:sp>
      <p:sp>
        <p:nvSpPr>
          <p:cNvPr id="4" name="卷形: 水平 4">
            <a:extLst>
              <a:ext uri="{FF2B5EF4-FFF2-40B4-BE49-F238E27FC236}">
                <a16:creationId xmlns="" xmlns:a16="http://schemas.microsoft.com/office/drawing/2014/main" id="{0159C4C4-8382-4108-8D8B-300B021CD8D9}"/>
              </a:ext>
            </a:extLst>
          </p:cNvPr>
          <p:cNvSpPr/>
          <p:nvPr/>
        </p:nvSpPr>
        <p:spPr>
          <a:xfrm>
            <a:off x="5158308" y="1684735"/>
            <a:ext cx="6888833" cy="467522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注意：变量初始化时，可以使用</a:t>
            </a:r>
            <a:r>
              <a:rPr lang="en-US" altLang="zh-CN" sz="2000" dirty="0"/>
              <a:t>DEFAULT</a:t>
            </a:r>
            <a:r>
              <a:rPr lang="zh-CN" altLang="zh-CN" sz="2000" dirty="0"/>
              <a:t>关键字对变量进行初始化，也可以通过</a:t>
            </a:r>
            <a:r>
              <a:rPr lang="en-US" altLang="zh-CN" sz="2000" dirty="0"/>
              <a:t>RETURNING</a:t>
            </a:r>
            <a:r>
              <a:rPr lang="zh-CN" altLang="zh-CN" sz="2000" dirty="0"/>
              <a:t>子句返回聚合函数的计算结果，给变量赋值。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02986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12.10  </a:t>
            </a:r>
            <a:r>
              <a:rPr lang="zh-CN" altLang="zh-CN" sz="4400" b="1" dirty="0"/>
              <a:t>触 发 </a:t>
            </a:r>
            <a:r>
              <a:rPr lang="zh-CN" altLang="zh-CN" sz="4400" b="1" dirty="0" smtClean="0"/>
              <a:t>器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3200" b="1" dirty="0" smtClean="0"/>
              <a:t>12.10.1  </a:t>
            </a:r>
            <a:r>
              <a:rPr lang="zh-CN" altLang="zh-CN" sz="3200" b="1" dirty="0"/>
              <a:t>创建触发器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551521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创建</a:t>
            </a:r>
            <a:r>
              <a:rPr lang="zh-CN" altLang="zh-CN" dirty="0"/>
              <a:t>触发器的语法如下：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[OR REPLACE] TRIGGER</a:t>
            </a:r>
            <a:r>
              <a:rPr lang="zh-CN" altLang="zh-CN" dirty="0">
                <a:highlight>
                  <a:srgbClr val="C0C0C0"/>
                </a:highlight>
              </a:rPr>
              <a:t>模式</a:t>
            </a:r>
            <a:r>
              <a:rPr lang="en-US" altLang="zh-CN" dirty="0">
                <a:highlight>
                  <a:srgbClr val="C0C0C0"/>
                </a:highlight>
              </a:rPr>
              <a:t>.] </a:t>
            </a:r>
            <a:r>
              <a:rPr lang="zh-CN" altLang="zh-CN" dirty="0">
                <a:highlight>
                  <a:srgbClr val="C0C0C0"/>
                </a:highlight>
              </a:rPr>
              <a:t>触发器名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{BEFORE|AFTER|INSTEAD OF}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{DML</a:t>
            </a:r>
            <a:r>
              <a:rPr lang="zh-CN" altLang="zh-CN" dirty="0">
                <a:highlight>
                  <a:srgbClr val="C0C0C0"/>
                </a:highlight>
              </a:rPr>
              <a:t>触发事件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|DDL</a:t>
            </a:r>
            <a:r>
              <a:rPr lang="zh-CN" altLang="zh-CN" dirty="0">
                <a:highlight>
                  <a:srgbClr val="C0C0C0"/>
                </a:highlight>
              </a:rPr>
              <a:t>触发事件</a:t>
            </a:r>
            <a:r>
              <a:rPr lang="en-US" altLang="zh-CN" dirty="0">
                <a:highlight>
                  <a:srgbClr val="C0C0C0"/>
                </a:highlight>
              </a:rPr>
              <a:t> [OR DDL</a:t>
            </a:r>
            <a:r>
              <a:rPr lang="zh-CN" altLang="zh-CN" dirty="0">
                <a:highlight>
                  <a:srgbClr val="C0C0C0"/>
                </a:highlight>
              </a:rPr>
              <a:t>触发事件</a:t>
            </a:r>
            <a:r>
              <a:rPr lang="en-US" altLang="zh-CN" dirty="0">
                <a:highlight>
                  <a:srgbClr val="C0C0C0"/>
                </a:highlight>
              </a:rPr>
              <a:t>]…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|DATABASE</a:t>
            </a:r>
            <a:r>
              <a:rPr lang="zh-CN" altLang="zh-CN" dirty="0">
                <a:highlight>
                  <a:srgbClr val="C0C0C0"/>
                </a:highlight>
              </a:rPr>
              <a:t>事件</a:t>
            </a:r>
            <a:r>
              <a:rPr lang="en-US" altLang="zh-CN" dirty="0">
                <a:highlight>
                  <a:srgbClr val="C0C0C0"/>
                </a:highlight>
              </a:rPr>
              <a:t> [OR DATABASE</a:t>
            </a:r>
            <a:r>
              <a:rPr lang="zh-CN" altLang="zh-CN" dirty="0">
                <a:highlight>
                  <a:srgbClr val="C0C0C0"/>
                </a:highlight>
              </a:rPr>
              <a:t>事件</a:t>
            </a:r>
            <a:r>
              <a:rPr lang="en-US" altLang="zh-CN" dirty="0">
                <a:highlight>
                  <a:srgbClr val="C0C0C0"/>
                </a:highlight>
              </a:rPr>
              <a:t>]…}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{ [</a:t>
            </a:r>
            <a:r>
              <a:rPr lang="zh-CN" altLang="zh-CN" dirty="0">
                <a:highlight>
                  <a:srgbClr val="C0C0C0"/>
                </a:highlight>
              </a:rPr>
              <a:t>模式</a:t>
            </a:r>
            <a:r>
              <a:rPr lang="en-US" altLang="zh-CN" dirty="0">
                <a:highlight>
                  <a:srgbClr val="C0C0C0"/>
                </a:highlight>
              </a:rPr>
              <a:t>.]</a:t>
            </a:r>
            <a:r>
              <a:rPr lang="zh-CN" altLang="zh-CN" dirty="0">
                <a:highlight>
                  <a:srgbClr val="C0C0C0"/>
                </a:highlight>
              </a:rPr>
              <a:t>表</a:t>
            </a:r>
            <a:r>
              <a:rPr lang="en-US" altLang="zh-CN" dirty="0">
                <a:highlight>
                  <a:srgbClr val="C0C0C0"/>
                </a:highlight>
              </a:rPr>
              <a:t>| [</a:t>
            </a:r>
            <a:r>
              <a:rPr lang="zh-CN" altLang="zh-CN" dirty="0">
                <a:highlight>
                  <a:srgbClr val="C0C0C0"/>
                </a:highlight>
              </a:rPr>
              <a:t>模式</a:t>
            </a:r>
            <a:r>
              <a:rPr lang="en-US" altLang="zh-CN" dirty="0">
                <a:highlight>
                  <a:srgbClr val="C0C0C0"/>
                </a:highlight>
              </a:rPr>
              <a:t>.]</a:t>
            </a:r>
            <a:r>
              <a:rPr lang="zh-CN" altLang="zh-CN" dirty="0">
                <a:highlight>
                  <a:srgbClr val="C0C0C0"/>
                </a:highlight>
              </a:rPr>
              <a:t>视图</a:t>
            </a:r>
            <a:r>
              <a:rPr lang="en-US" altLang="zh-CN" dirty="0">
                <a:highlight>
                  <a:srgbClr val="C0C0C0"/>
                </a:highlight>
              </a:rPr>
              <a:t>|DATABASE}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[FOR EACH ROW [WHEN (</a:t>
            </a:r>
            <a:r>
              <a:rPr lang="zh-CN" altLang="zh-CN" dirty="0">
                <a:highlight>
                  <a:srgbClr val="C0C0C0"/>
                </a:highlight>
              </a:rPr>
              <a:t>触发条件</a:t>
            </a:r>
            <a:r>
              <a:rPr lang="en-US" altLang="zh-CN" dirty="0">
                <a:highlight>
                  <a:srgbClr val="C0C0C0"/>
                </a:highlight>
              </a:rPr>
              <a:t>)]]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zh-CN" altLang="zh-CN" dirty="0">
                <a:highlight>
                  <a:srgbClr val="C0C0C0"/>
                </a:highlight>
              </a:rPr>
              <a:t>触发体</a:t>
            </a:r>
          </a:p>
        </p:txBody>
      </p:sp>
    </p:spTree>
    <p:extLst>
      <p:ext uri="{BB962C8B-B14F-4D97-AF65-F5344CB8AC3E}">
        <p14:creationId xmlns:p14="http://schemas.microsoft.com/office/powerpoint/2010/main" xmlns="" val="423790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12.10  </a:t>
            </a:r>
            <a:r>
              <a:rPr lang="zh-CN" altLang="zh-CN" sz="4400" b="1" dirty="0"/>
              <a:t>触 发 </a:t>
            </a:r>
            <a:r>
              <a:rPr lang="zh-CN" altLang="zh-CN" sz="4400" b="1" dirty="0" smtClean="0"/>
              <a:t>器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1" y="1529408"/>
            <a:ext cx="10873208" cy="532859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/>
              <a:t>其中，</a:t>
            </a:r>
            <a:r>
              <a:rPr lang="en-US" altLang="zh-CN" sz="2800" dirty="0"/>
              <a:t>TRIGGER</a:t>
            </a:r>
            <a:r>
              <a:rPr lang="zh-CN" altLang="zh-CN" sz="2800" dirty="0"/>
              <a:t>表示触发器对象，</a:t>
            </a:r>
            <a:r>
              <a:rPr lang="en-US" altLang="zh-CN" sz="2800" dirty="0"/>
              <a:t>BEFORE</a:t>
            </a:r>
            <a:r>
              <a:rPr lang="zh-CN" altLang="zh-CN" sz="2800" dirty="0"/>
              <a:t>或</a:t>
            </a:r>
            <a:r>
              <a:rPr lang="en-US" altLang="zh-CN" sz="2800" dirty="0"/>
              <a:t>AFTER</a:t>
            </a:r>
            <a:r>
              <a:rPr lang="zh-CN" altLang="zh-CN" sz="2800" dirty="0"/>
              <a:t>表示在事件发生之前触发还是事件发生之后触发。</a:t>
            </a:r>
            <a:r>
              <a:rPr lang="en-US" altLang="zh-CN" sz="2800" dirty="0"/>
              <a:t>DML</a:t>
            </a:r>
            <a:r>
              <a:rPr lang="zh-CN" altLang="zh-CN" sz="2800" dirty="0"/>
              <a:t>触发事件可以是</a:t>
            </a:r>
            <a:r>
              <a:rPr lang="en-US" altLang="zh-CN" sz="2800" dirty="0"/>
              <a:t>INSERT</a:t>
            </a:r>
            <a:r>
              <a:rPr lang="zh-CN" altLang="zh-CN" sz="2800" dirty="0"/>
              <a:t>，</a:t>
            </a:r>
            <a:r>
              <a:rPr lang="en-US" altLang="zh-CN" sz="2800" dirty="0"/>
              <a:t>UPDATE</a:t>
            </a:r>
            <a:r>
              <a:rPr lang="zh-CN" altLang="zh-CN" sz="2800" dirty="0"/>
              <a:t>或</a:t>
            </a:r>
            <a:r>
              <a:rPr lang="en-US" altLang="zh-CN" sz="2800" dirty="0"/>
              <a:t>DELETE</a:t>
            </a:r>
            <a:r>
              <a:rPr lang="zh-CN" altLang="zh-CN" sz="2800" dirty="0"/>
              <a:t>，</a:t>
            </a:r>
            <a:r>
              <a:rPr lang="en-US" altLang="zh-CN" sz="2800" dirty="0"/>
              <a:t>DDL</a:t>
            </a:r>
            <a:r>
              <a:rPr lang="zh-CN" altLang="zh-CN" sz="2800" dirty="0"/>
              <a:t>触发事件可以是</a:t>
            </a:r>
            <a:r>
              <a:rPr lang="en-US" altLang="zh-CN" sz="2800" dirty="0"/>
              <a:t>CREATE</a:t>
            </a:r>
            <a:r>
              <a:rPr lang="zh-CN" altLang="zh-CN" sz="2800" dirty="0"/>
              <a:t>，</a:t>
            </a:r>
            <a:r>
              <a:rPr lang="en-US" altLang="zh-CN" sz="2800" dirty="0"/>
              <a:t>ALTER</a:t>
            </a:r>
            <a:r>
              <a:rPr lang="zh-CN" altLang="zh-CN" sz="2800" dirty="0"/>
              <a:t>或</a:t>
            </a:r>
            <a:r>
              <a:rPr lang="en-US" altLang="zh-CN" sz="2800" dirty="0"/>
              <a:t>DROP</a:t>
            </a:r>
            <a:r>
              <a:rPr lang="zh-CN" altLang="zh-CN" sz="2800" dirty="0"/>
              <a:t>，</a:t>
            </a:r>
            <a:r>
              <a:rPr lang="en-US" altLang="zh-CN" sz="2800" dirty="0"/>
              <a:t>DATABASE</a:t>
            </a:r>
            <a:r>
              <a:rPr lang="zh-CN" altLang="zh-CN" sz="2800" dirty="0"/>
              <a:t>事件可以是</a:t>
            </a:r>
            <a:r>
              <a:rPr lang="en-US" altLang="zh-CN" sz="2800" dirty="0"/>
              <a:t>SERVERERROR</a:t>
            </a:r>
            <a:r>
              <a:rPr lang="zh-CN" altLang="zh-CN" sz="2800" dirty="0"/>
              <a:t>，</a:t>
            </a:r>
            <a:r>
              <a:rPr lang="en-US" altLang="zh-CN" sz="2800" dirty="0"/>
              <a:t>LOGON</a:t>
            </a:r>
            <a:r>
              <a:rPr lang="zh-CN" altLang="zh-CN" sz="2800" dirty="0"/>
              <a:t>，</a:t>
            </a:r>
            <a:r>
              <a:rPr lang="en-US" altLang="zh-CN" sz="2800" dirty="0"/>
              <a:t>LOGOFF</a:t>
            </a:r>
            <a:r>
              <a:rPr lang="zh-CN" altLang="zh-CN" sz="2800" dirty="0"/>
              <a:t>，</a:t>
            </a:r>
            <a:r>
              <a:rPr lang="en-US" altLang="zh-CN" sz="2800" dirty="0"/>
              <a:t>STARTUP</a:t>
            </a:r>
            <a:r>
              <a:rPr lang="zh-CN" altLang="zh-CN" sz="2800" dirty="0"/>
              <a:t>和</a:t>
            </a:r>
            <a:r>
              <a:rPr lang="en-US" altLang="zh-CN" sz="2800" dirty="0"/>
              <a:t>SHUTDOWN</a:t>
            </a:r>
            <a:r>
              <a:rPr lang="zh-CN" altLang="zh-CN" sz="2800" dirty="0"/>
              <a:t>。“</a:t>
            </a:r>
            <a:r>
              <a:rPr lang="en-US" altLang="zh-CN" sz="2800" dirty="0"/>
              <a:t>FOR EACH ROW</a:t>
            </a:r>
            <a:r>
              <a:rPr lang="zh-CN" altLang="zh-CN" sz="2800" dirty="0"/>
              <a:t>”选项可选，表示触发器是行级触发器，如果没有此选项，则默认是语句级触发器。触发体类似于程序体，由</a:t>
            </a:r>
            <a:r>
              <a:rPr lang="en-US" altLang="zh-CN" sz="2800" dirty="0"/>
              <a:t>PL/SQL</a:t>
            </a:r>
            <a:r>
              <a:rPr lang="zh-CN" altLang="zh-CN" sz="2800" dirty="0"/>
              <a:t>语句组成。</a:t>
            </a:r>
          </a:p>
        </p:txBody>
      </p:sp>
    </p:spTree>
    <p:extLst>
      <p:ext uri="{BB962C8B-B14F-4D97-AF65-F5344CB8AC3E}">
        <p14:creationId xmlns:p14="http://schemas.microsoft.com/office/powerpoint/2010/main" xmlns="" val="349291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03" y="260648"/>
            <a:ext cx="9601200" cy="759296"/>
          </a:xfrm>
        </p:spPr>
        <p:txBody>
          <a:bodyPr/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148" y="1196752"/>
            <a:ext cx="9913167" cy="4920952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altLang="zh-CN" dirty="0"/>
              <a:t>1)</a:t>
            </a:r>
            <a:r>
              <a:rPr lang="zh-CN" altLang="zh-CN" dirty="0"/>
              <a:t>创建</a:t>
            </a:r>
            <a:r>
              <a:rPr lang="en-US" altLang="zh-CN" dirty="0"/>
              <a:t>DML</a:t>
            </a:r>
            <a:r>
              <a:rPr lang="zh-CN" altLang="zh-CN" dirty="0"/>
              <a:t>触发器</a:t>
            </a:r>
          </a:p>
          <a:p>
            <a:pPr marL="0" indent="0">
              <a:buNone/>
            </a:pPr>
            <a:r>
              <a:rPr lang="en-US" altLang="zh-CN" dirty="0"/>
              <a:t>DML</a:t>
            </a:r>
            <a:r>
              <a:rPr lang="zh-CN" altLang="zh-CN" dirty="0"/>
              <a:t>触发器，由</a:t>
            </a:r>
            <a:r>
              <a:rPr lang="en-US" altLang="zh-CN" dirty="0"/>
              <a:t>DML</a:t>
            </a:r>
            <a:r>
              <a:rPr lang="zh-CN" altLang="zh-CN" dirty="0"/>
              <a:t>语句触发的触发器，例如</a:t>
            </a:r>
            <a:r>
              <a:rPr lang="en-US" altLang="zh-CN" dirty="0"/>
              <a:t>INSERT</a:t>
            </a:r>
            <a:r>
              <a:rPr lang="zh-CN" altLang="zh-CN" dirty="0"/>
              <a:t>，</a:t>
            </a:r>
            <a:r>
              <a:rPr lang="en-US" altLang="zh-CN" dirty="0"/>
              <a:t>UPDATE</a:t>
            </a:r>
            <a:r>
              <a:rPr lang="zh-CN" altLang="zh-CN" dirty="0"/>
              <a:t>和</a:t>
            </a:r>
            <a:r>
              <a:rPr lang="en-US" altLang="zh-CN" dirty="0"/>
              <a:t>DELETE</a:t>
            </a:r>
            <a:r>
              <a:rPr lang="zh-CN" altLang="zh-CN" dirty="0"/>
              <a:t>语句。针对</a:t>
            </a:r>
            <a:r>
              <a:rPr lang="en-US" altLang="zh-CN" dirty="0"/>
              <a:t>DML</a:t>
            </a:r>
            <a:r>
              <a:rPr lang="zh-CN" altLang="zh-CN" dirty="0"/>
              <a:t>所包含的触发事件，</a:t>
            </a:r>
            <a:r>
              <a:rPr lang="en-US" altLang="zh-CN" dirty="0"/>
              <a:t>DML</a:t>
            </a:r>
            <a:r>
              <a:rPr lang="zh-CN" altLang="zh-CN" dirty="0"/>
              <a:t>触发器可以为这些触发事件创建</a:t>
            </a:r>
            <a:r>
              <a:rPr lang="en-US" altLang="zh-CN" dirty="0"/>
              <a:t>BEFORE</a:t>
            </a:r>
            <a:r>
              <a:rPr lang="zh-CN" altLang="zh-CN" dirty="0"/>
              <a:t>触发器</a:t>
            </a:r>
            <a:r>
              <a:rPr lang="en-US" altLang="zh-CN" dirty="0"/>
              <a:t>(</a:t>
            </a:r>
            <a:r>
              <a:rPr lang="zh-CN" altLang="zh-CN" dirty="0"/>
              <a:t>发生前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/>
              <a:t>AFTER</a:t>
            </a:r>
            <a:r>
              <a:rPr lang="zh-CN" altLang="zh-CN" dirty="0"/>
              <a:t>触发器</a:t>
            </a:r>
            <a:r>
              <a:rPr lang="en-US" altLang="zh-CN" dirty="0"/>
              <a:t>(</a:t>
            </a:r>
            <a:r>
              <a:rPr lang="zh-CN" altLang="zh-CN" dirty="0"/>
              <a:t>发生后</a:t>
            </a:r>
            <a:r>
              <a:rPr lang="en-US" altLang="zh-CN" dirty="0"/>
              <a:t>)</a:t>
            </a:r>
            <a:r>
              <a:rPr lang="zh-CN" altLang="zh-CN" dirty="0"/>
              <a:t>，分别表示在</a:t>
            </a:r>
            <a:r>
              <a:rPr lang="en-US" altLang="zh-CN" dirty="0"/>
              <a:t>DML</a:t>
            </a:r>
            <a:r>
              <a:rPr lang="zh-CN" altLang="zh-CN" dirty="0"/>
              <a:t>事件发生之前与之后执行。</a:t>
            </a:r>
            <a:r>
              <a:rPr lang="en-US" altLang="zh-CN" dirty="0"/>
              <a:t>DML</a:t>
            </a:r>
            <a:r>
              <a:rPr lang="zh-CN" altLang="zh-CN" dirty="0"/>
              <a:t>触发器可以在语句级或行级操作上被触发，语句级触发器对于每一个</a:t>
            </a:r>
            <a:r>
              <a:rPr lang="en-US" altLang="zh-CN" dirty="0"/>
              <a:t>SQL</a:t>
            </a:r>
            <a:r>
              <a:rPr lang="zh-CN" altLang="zh-CN" dirty="0"/>
              <a:t>语句只触发一次；行级触发器对</a:t>
            </a:r>
            <a:r>
              <a:rPr lang="en-US" altLang="zh-CN" dirty="0"/>
              <a:t>SQL</a:t>
            </a:r>
            <a:r>
              <a:rPr lang="zh-CN" altLang="zh-CN" dirty="0"/>
              <a:t>语句受影响的表中的每一行都触发一次。</a:t>
            </a:r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246124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0"/>
            <a:ext cx="11233247" cy="152400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sz="2800" b="1" dirty="0" smtClean="0"/>
              <a:t>【</a:t>
            </a:r>
            <a:r>
              <a:rPr lang="zh-CN" altLang="zh-CN" sz="2800" b="1" dirty="0"/>
              <a:t>示例</a:t>
            </a:r>
            <a:r>
              <a:rPr lang="en-US" altLang="zh-CN" sz="2800" b="1" dirty="0"/>
              <a:t>12-32</a:t>
            </a:r>
            <a:r>
              <a:rPr lang="zh-CN" altLang="zh-CN" sz="2800" b="1" dirty="0"/>
              <a:t>】用触发器限制对表的</a:t>
            </a:r>
            <a:r>
              <a:rPr lang="zh-CN" altLang="zh-CN" sz="2800" b="1" dirty="0" smtClean="0"/>
              <a:t>修改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400" dirty="0"/>
              <a:t>本示例创建表级触发器</a:t>
            </a:r>
            <a:r>
              <a:rPr lang="en-US" altLang="zh-CN" sz="2400" dirty="0" err="1"/>
              <a:t>tr_dept_time</a:t>
            </a:r>
            <a:r>
              <a:rPr lang="zh-CN" altLang="zh-CN" sz="2400" dirty="0"/>
              <a:t>，只允许对</a:t>
            </a:r>
            <a:r>
              <a:rPr lang="en-US" altLang="zh-CN" sz="2400" dirty="0"/>
              <a:t>DEPARTMENTS</a:t>
            </a:r>
            <a:r>
              <a:rPr lang="zh-CN" altLang="zh-CN" sz="2400" dirty="0"/>
              <a:t>表在工作时间内进行</a:t>
            </a:r>
            <a:r>
              <a:rPr lang="en-US" altLang="zh-CN" sz="2400" dirty="0"/>
              <a:t>DML</a:t>
            </a:r>
            <a:r>
              <a:rPr lang="zh-CN" altLang="zh-CN" sz="2400" dirty="0"/>
              <a:t>操作</a:t>
            </a:r>
            <a:r>
              <a:rPr lang="en-US" altLang="zh-CN" sz="2400" dirty="0"/>
              <a:t>(</a:t>
            </a:r>
            <a:r>
              <a:rPr lang="zh-CN" altLang="zh-CN" sz="2400" dirty="0"/>
              <a:t>包括</a:t>
            </a:r>
            <a:r>
              <a:rPr lang="en-US" altLang="zh-CN" sz="2400" dirty="0"/>
              <a:t>INSERT</a:t>
            </a:r>
            <a:r>
              <a:rPr lang="zh-CN" altLang="zh-CN" sz="2400" dirty="0"/>
              <a:t>，</a:t>
            </a:r>
            <a:r>
              <a:rPr lang="en-US" altLang="zh-CN" sz="2400" dirty="0"/>
              <a:t>DELETE</a:t>
            </a:r>
            <a:r>
              <a:rPr lang="zh-CN" altLang="zh-CN" sz="2400" dirty="0"/>
              <a:t>，</a:t>
            </a:r>
            <a:r>
              <a:rPr lang="en-US" altLang="zh-CN" sz="2400" dirty="0"/>
              <a:t>UPDATE)</a:t>
            </a:r>
            <a:r>
              <a:rPr lang="zh-CN" altLang="zh-CN" sz="2400" dirty="0"/>
              <a:t>，如果在非工作时间进行操作，将会产生异常</a:t>
            </a:r>
            <a:r>
              <a:rPr lang="zh-CN" altLang="zh-CN" sz="2400" dirty="0" smtClean="0"/>
              <a:t>。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553663"/>
            <a:ext cx="9913167" cy="4920952"/>
          </a:xfrm>
        </p:spPr>
        <p:txBody>
          <a:bodyPr>
            <a:normAutofit fontScale="70000" lnSpcReduction="20000"/>
          </a:bodyPr>
          <a:lstStyle/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CREATE OR REPLACE TRIGGER </a:t>
            </a:r>
            <a:r>
              <a:rPr lang="en-US" altLang="zh-CN" sz="2800" dirty="0" err="1">
                <a:highlight>
                  <a:srgbClr val="C0C0C0"/>
                </a:highlight>
              </a:rPr>
              <a:t>tr_dept_time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BEFORE INSERT OR DELETE OR UPDATE 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ON departments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BEGIN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IF (TO_CHAR(</a:t>
            </a:r>
            <a:r>
              <a:rPr lang="en-US" altLang="zh-CN" sz="2800" dirty="0" err="1">
                <a:highlight>
                  <a:srgbClr val="C0C0C0"/>
                </a:highlight>
              </a:rPr>
              <a:t>sysdate</a:t>
            </a:r>
            <a:r>
              <a:rPr lang="zh-CN" altLang="zh-CN" sz="2800" dirty="0">
                <a:highlight>
                  <a:srgbClr val="C0C0C0"/>
                </a:highlight>
              </a:rPr>
              <a:t>，</a:t>
            </a:r>
            <a:r>
              <a:rPr lang="en-US" altLang="zh-CN" sz="2800" dirty="0">
                <a:highlight>
                  <a:srgbClr val="C0C0C0"/>
                </a:highlight>
              </a:rPr>
              <a:t>'DAY')IN ('</a:t>
            </a:r>
            <a:r>
              <a:rPr lang="zh-CN" altLang="zh-CN" sz="2800" dirty="0">
                <a:highlight>
                  <a:srgbClr val="C0C0C0"/>
                </a:highlight>
              </a:rPr>
              <a:t>星期六</a:t>
            </a:r>
            <a:r>
              <a:rPr lang="en-US" altLang="zh-CN" sz="2800" dirty="0">
                <a:highlight>
                  <a:srgbClr val="C0C0C0"/>
                </a:highlight>
              </a:rPr>
              <a:t>'</a:t>
            </a:r>
            <a:r>
              <a:rPr lang="zh-CN" altLang="zh-CN" sz="2800" dirty="0">
                <a:highlight>
                  <a:srgbClr val="C0C0C0"/>
                </a:highlight>
              </a:rPr>
              <a:t>，</a:t>
            </a:r>
            <a:r>
              <a:rPr lang="en-US" altLang="zh-CN" sz="2800" dirty="0">
                <a:highlight>
                  <a:srgbClr val="C0C0C0"/>
                </a:highlight>
              </a:rPr>
              <a:t>'</a:t>
            </a:r>
            <a:r>
              <a:rPr lang="zh-CN" altLang="zh-CN" sz="2800" dirty="0">
                <a:highlight>
                  <a:srgbClr val="C0C0C0"/>
                </a:highlight>
              </a:rPr>
              <a:t>星期日</a:t>
            </a:r>
            <a:r>
              <a:rPr lang="en-US" altLang="zh-CN" sz="2800" dirty="0">
                <a:highlight>
                  <a:srgbClr val="C0C0C0"/>
                </a:highlight>
              </a:rPr>
              <a:t>'))OR 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(TO_CHAR(</a:t>
            </a:r>
            <a:r>
              <a:rPr lang="en-US" altLang="zh-CN" sz="2800" dirty="0" err="1">
                <a:highlight>
                  <a:srgbClr val="C0C0C0"/>
                </a:highlight>
              </a:rPr>
              <a:t>sysdate</a:t>
            </a:r>
            <a:r>
              <a:rPr lang="zh-CN" altLang="zh-CN" sz="2800" dirty="0">
                <a:highlight>
                  <a:srgbClr val="C0C0C0"/>
                </a:highlight>
              </a:rPr>
              <a:t>，</a:t>
            </a:r>
            <a:r>
              <a:rPr lang="en-US" altLang="zh-CN" sz="2800" dirty="0">
                <a:highlight>
                  <a:srgbClr val="C0C0C0"/>
                </a:highlight>
              </a:rPr>
              <a:t>'HH24</a:t>
            </a:r>
            <a:r>
              <a:rPr lang="zh-CN" altLang="zh-CN" sz="2800" dirty="0">
                <a:highlight>
                  <a:srgbClr val="C0C0C0"/>
                </a:highlight>
              </a:rPr>
              <a:t>：</a:t>
            </a:r>
            <a:r>
              <a:rPr lang="en-US" altLang="zh-CN" sz="2800" dirty="0">
                <a:highlight>
                  <a:srgbClr val="C0C0C0"/>
                </a:highlight>
              </a:rPr>
              <a:t>MI')NOT BETWEEN '08</a:t>
            </a:r>
            <a:r>
              <a:rPr lang="zh-CN" altLang="zh-CN" sz="2800" dirty="0">
                <a:highlight>
                  <a:srgbClr val="C0C0C0"/>
                </a:highlight>
              </a:rPr>
              <a:t>：</a:t>
            </a:r>
            <a:r>
              <a:rPr lang="en-US" altLang="zh-CN" sz="2800" dirty="0">
                <a:highlight>
                  <a:srgbClr val="C0C0C0"/>
                </a:highlight>
              </a:rPr>
              <a:t>30' AND '18</a:t>
            </a:r>
            <a:r>
              <a:rPr lang="zh-CN" altLang="zh-CN" sz="2800" dirty="0">
                <a:highlight>
                  <a:srgbClr val="C0C0C0"/>
                </a:highlight>
              </a:rPr>
              <a:t>：</a:t>
            </a:r>
            <a:r>
              <a:rPr lang="en-US" altLang="zh-CN" sz="2800" dirty="0">
                <a:highlight>
                  <a:srgbClr val="C0C0C0"/>
                </a:highlight>
              </a:rPr>
              <a:t>00')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THEN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RAISE_APPLICATION_ERROR(-20001</a:t>
            </a:r>
            <a:r>
              <a:rPr lang="zh-CN" altLang="zh-CN" sz="2800" dirty="0">
                <a:highlight>
                  <a:srgbClr val="C0C0C0"/>
                </a:highlight>
              </a:rPr>
              <a:t>，</a:t>
            </a:r>
            <a:r>
              <a:rPr lang="en-US" altLang="zh-CN" sz="2800" dirty="0">
                <a:highlight>
                  <a:srgbClr val="C0C0C0"/>
                </a:highlight>
              </a:rPr>
              <a:t>'</a:t>
            </a:r>
            <a:r>
              <a:rPr lang="zh-CN" altLang="zh-CN" sz="2800" dirty="0">
                <a:highlight>
                  <a:srgbClr val="C0C0C0"/>
                </a:highlight>
              </a:rPr>
              <a:t>不是上班时间，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</a:t>
            </a:r>
            <a:r>
              <a:rPr lang="zh-CN" altLang="zh-CN" sz="2800" dirty="0">
                <a:highlight>
                  <a:srgbClr val="C0C0C0"/>
                </a:highlight>
              </a:rPr>
              <a:t>不能修改</a:t>
            </a:r>
            <a:r>
              <a:rPr lang="en-US" altLang="zh-CN" sz="2800" dirty="0">
                <a:highlight>
                  <a:srgbClr val="C0C0C0"/>
                </a:highlight>
              </a:rPr>
              <a:t>departments</a:t>
            </a:r>
            <a:r>
              <a:rPr lang="zh-CN" altLang="zh-CN" sz="2800" dirty="0">
                <a:highlight>
                  <a:srgbClr val="C0C0C0"/>
                </a:highlight>
              </a:rPr>
              <a:t>表</a:t>
            </a:r>
            <a:r>
              <a:rPr lang="en-US" altLang="zh-CN" sz="2800" dirty="0">
                <a:highlight>
                  <a:srgbClr val="C0C0C0"/>
                </a:highlight>
              </a:rPr>
              <a:t>')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END IF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END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/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dirty="0"/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81010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222" y="116632"/>
            <a:ext cx="9601200" cy="1143000"/>
          </a:xfrm>
        </p:spPr>
        <p:txBody>
          <a:bodyPr/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9913167" cy="4920952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buNone/>
            </a:pPr>
            <a:r>
              <a:rPr lang="zh-CN" altLang="zh-CN" dirty="0"/>
              <a:t>下面测试一下触发器的效果，在星期六运行：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SQL&gt; !date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 06</a:t>
            </a:r>
            <a:r>
              <a:rPr lang="zh-CN" altLang="zh-CN" dirty="0"/>
              <a:t>月</a:t>
            </a:r>
            <a:r>
              <a:rPr lang="en-US" altLang="zh-CN" dirty="0"/>
              <a:t> 24</a:t>
            </a:r>
            <a:r>
              <a:rPr lang="zh-CN" altLang="zh-CN" dirty="0"/>
              <a:t>日 星期六</a:t>
            </a:r>
            <a:r>
              <a:rPr lang="en-US" altLang="zh-CN" dirty="0"/>
              <a:t> 07</a:t>
            </a:r>
            <a:r>
              <a:rPr lang="zh-CN" altLang="zh-CN" dirty="0"/>
              <a:t>：</a:t>
            </a:r>
            <a:r>
              <a:rPr lang="en-US" altLang="zh-CN" dirty="0"/>
              <a:t>14</a:t>
            </a:r>
            <a:r>
              <a:rPr lang="zh-CN" altLang="zh-CN" dirty="0"/>
              <a:t>：</a:t>
            </a:r>
            <a:r>
              <a:rPr lang="en-US" altLang="zh-CN" dirty="0"/>
              <a:t>57 CST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SQL&gt; UPDATE departments SET </a:t>
            </a:r>
            <a:r>
              <a:rPr lang="en-US" altLang="zh-CN" sz="2600" dirty="0" err="1">
                <a:highlight>
                  <a:srgbClr val="C0C0C0"/>
                </a:highlight>
              </a:rPr>
              <a:t>manager_id</a:t>
            </a:r>
            <a:r>
              <a:rPr lang="en-US" altLang="zh-CN" sz="2600" dirty="0">
                <a:highlight>
                  <a:srgbClr val="C0C0C0"/>
                </a:highlight>
              </a:rPr>
              <a:t>=</a:t>
            </a:r>
            <a:r>
              <a:rPr lang="en-US" altLang="zh-CN" sz="2600" dirty="0" err="1">
                <a:highlight>
                  <a:srgbClr val="C0C0C0"/>
                </a:highlight>
              </a:rPr>
              <a:t>manager_id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UPDATE departments SET </a:t>
            </a:r>
            <a:r>
              <a:rPr lang="en-US" altLang="zh-CN" sz="2600" dirty="0" err="1">
                <a:highlight>
                  <a:srgbClr val="C0C0C0"/>
                </a:highlight>
              </a:rPr>
              <a:t>manager_id</a:t>
            </a:r>
            <a:r>
              <a:rPr lang="en-US" altLang="zh-CN" sz="2600" dirty="0">
                <a:highlight>
                  <a:srgbClr val="C0C0C0"/>
                </a:highlight>
              </a:rPr>
              <a:t>=</a:t>
            </a:r>
            <a:r>
              <a:rPr lang="en-US" altLang="zh-CN" sz="2600" dirty="0" err="1">
                <a:highlight>
                  <a:srgbClr val="C0C0C0"/>
                </a:highlight>
              </a:rPr>
              <a:t>manager_id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       *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ERROR at line 1</a:t>
            </a:r>
            <a:r>
              <a:rPr lang="zh-CN" altLang="zh-CN" sz="2600" dirty="0">
                <a:highlight>
                  <a:srgbClr val="C0C0C0"/>
                </a:highlight>
              </a:rPr>
              <a:t>：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ORA-20001</a:t>
            </a:r>
            <a:r>
              <a:rPr lang="zh-CN" altLang="zh-CN" sz="2600" dirty="0">
                <a:highlight>
                  <a:srgbClr val="C0C0C0"/>
                </a:highlight>
              </a:rPr>
              <a:t>：不是上班时间，</a:t>
            </a:r>
          </a:p>
          <a:p>
            <a:pPr marL="0" indent="0" hangingPunct="0">
              <a:buNone/>
            </a:pPr>
            <a:r>
              <a:rPr lang="zh-CN" altLang="zh-CN" sz="2600" dirty="0">
                <a:highlight>
                  <a:srgbClr val="C0C0C0"/>
                </a:highlight>
              </a:rPr>
              <a:t>不能修改</a:t>
            </a:r>
            <a:r>
              <a:rPr lang="en-US" altLang="zh-CN" sz="2600" dirty="0">
                <a:highlight>
                  <a:srgbClr val="C0C0C0"/>
                </a:highlight>
              </a:rPr>
              <a:t>departments</a:t>
            </a:r>
            <a:r>
              <a:rPr lang="zh-CN" altLang="zh-CN" sz="2600" dirty="0">
                <a:highlight>
                  <a:srgbClr val="C0C0C0"/>
                </a:highlight>
              </a:rPr>
              <a:t>表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ORA-06512</a:t>
            </a:r>
            <a:r>
              <a:rPr lang="zh-CN" altLang="zh-CN" sz="2600" dirty="0">
                <a:highlight>
                  <a:srgbClr val="C0C0C0"/>
                </a:highlight>
              </a:rPr>
              <a:t>：在</a:t>
            </a:r>
            <a:r>
              <a:rPr lang="en-US" altLang="zh-CN" sz="2600" dirty="0">
                <a:highlight>
                  <a:srgbClr val="C0C0C0"/>
                </a:highlight>
              </a:rPr>
              <a:t> "HR.TR_DEPT_TIME"</a:t>
            </a:r>
            <a:r>
              <a:rPr lang="zh-CN" altLang="zh-CN" sz="2600" dirty="0">
                <a:highlight>
                  <a:srgbClr val="C0C0C0"/>
                </a:highlight>
              </a:rPr>
              <a:t>，</a:t>
            </a:r>
            <a:r>
              <a:rPr lang="en-US" altLang="zh-CN" sz="2600" dirty="0">
                <a:highlight>
                  <a:srgbClr val="C0C0C0"/>
                </a:highlight>
              </a:rPr>
              <a:t>line 5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ORA-04088</a:t>
            </a:r>
            <a:r>
              <a:rPr lang="zh-CN" altLang="zh-CN" sz="2600" dirty="0">
                <a:highlight>
                  <a:srgbClr val="C0C0C0"/>
                </a:highlight>
              </a:rPr>
              <a:t>：触发器 </a:t>
            </a:r>
            <a:r>
              <a:rPr lang="en-US" altLang="zh-CN" sz="2600" dirty="0">
                <a:highlight>
                  <a:srgbClr val="C0C0C0"/>
                </a:highlight>
              </a:rPr>
              <a:t>'HR.TR_DEPT_TIME' </a:t>
            </a:r>
            <a:r>
              <a:rPr lang="zh-CN" altLang="zh-CN" sz="2600" dirty="0">
                <a:highlight>
                  <a:srgbClr val="C0C0C0"/>
                </a:highlight>
              </a:rPr>
              <a:t>执行过程中出错</a:t>
            </a:r>
          </a:p>
        </p:txBody>
      </p:sp>
    </p:spTree>
    <p:extLst>
      <p:ext uri="{BB962C8B-B14F-4D97-AF65-F5344CB8AC3E}">
        <p14:creationId xmlns:p14="http://schemas.microsoft.com/office/powerpoint/2010/main" xmlns="" val="305568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endParaRPr lang="zh-CN" altLang="en-US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24000"/>
            <a:ext cx="9913167" cy="532190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2)</a:t>
            </a:r>
            <a:r>
              <a:rPr lang="zh-CN" altLang="zh-CN" dirty="0"/>
              <a:t>创建</a:t>
            </a:r>
            <a:r>
              <a:rPr lang="en-US" altLang="zh-CN" dirty="0"/>
              <a:t>INSTEAD OF</a:t>
            </a:r>
            <a:r>
              <a:rPr lang="zh-CN" altLang="zh-CN" dirty="0"/>
              <a:t>触发器</a:t>
            </a:r>
          </a:p>
          <a:p>
            <a:pPr marL="0" indent="0" hangingPunct="0">
              <a:buNone/>
            </a:pPr>
            <a:r>
              <a:rPr lang="en-US" altLang="zh-CN" dirty="0"/>
              <a:t>INSTEAD OF</a:t>
            </a:r>
            <a:r>
              <a:rPr lang="zh-CN" altLang="zh-CN" dirty="0"/>
              <a:t>触发器，又称替代触发器。用于执行一个替代操作来触发事件的操作。例如，针对</a:t>
            </a:r>
            <a:r>
              <a:rPr lang="en-US" altLang="zh-CN" dirty="0"/>
              <a:t>INSERT</a:t>
            </a:r>
            <a:r>
              <a:rPr lang="zh-CN" altLang="zh-CN" dirty="0"/>
              <a:t>事件的</a:t>
            </a:r>
            <a:r>
              <a:rPr lang="en-US" altLang="zh-CN" dirty="0"/>
              <a:t>INSTEAD OF</a:t>
            </a:r>
            <a:r>
              <a:rPr lang="zh-CN" altLang="zh-CN" dirty="0"/>
              <a:t>触发器，它由</a:t>
            </a:r>
            <a:r>
              <a:rPr lang="en-US" altLang="zh-CN" dirty="0"/>
              <a:t>INSERT</a:t>
            </a:r>
            <a:r>
              <a:rPr lang="zh-CN" altLang="zh-CN" dirty="0"/>
              <a:t>语句触发，当出现</a:t>
            </a:r>
            <a:r>
              <a:rPr lang="en-US" altLang="zh-CN" dirty="0"/>
              <a:t>INSERT</a:t>
            </a:r>
            <a:r>
              <a:rPr lang="zh-CN" altLang="zh-CN" dirty="0"/>
              <a:t>语句时，该语句不会执行，而是执行</a:t>
            </a:r>
            <a:r>
              <a:rPr lang="en-US" altLang="zh-CN" dirty="0"/>
              <a:t>INSTEAD OF</a:t>
            </a:r>
            <a:r>
              <a:rPr lang="zh-CN" altLang="zh-CN" dirty="0"/>
              <a:t>触发器定义的语句。在</a:t>
            </a:r>
            <a:r>
              <a:rPr lang="en-US" altLang="zh-CN" dirty="0"/>
              <a:t>Oracle</a:t>
            </a:r>
            <a:r>
              <a:rPr lang="zh-CN" altLang="zh-CN" dirty="0"/>
              <a:t>系统中，如果视图由多个表连接而成，则该视图不允许</a:t>
            </a:r>
            <a:r>
              <a:rPr lang="en-US" altLang="zh-CN" dirty="0"/>
              <a:t>INSERT</a:t>
            </a:r>
            <a:r>
              <a:rPr lang="zh-CN" altLang="zh-CN" dirty="0"/>
              <a:t>、</a:t>
            </a:r>
            <a:r>
              <a:rPr lang="en-US" altLang="zh-CN" dirty="0"/>
              <a:t>DELETE</a:t>
            </a:r>
            <a:r>
              <a:rPr lang="zh-CN" altLang="zh-CN" dirty="0"/>
              <a:t>和</a:t>
            </a:r>
            <a:r>
              <a:rPr lang="en-US" altLang="zh-CN" dirty="0"/>
              <a:t>UPDATE</a:t>
            </a:r>
            <a:r>
              <a:rPr lang="zh-CN" altLang="zh-CN" dirty="0"/>
              <a:t>操作。而</a:t>
            </a:r>
            <a:r>
              <a:rPr lang="en-US" altLang="zh-CN" dirty="0"/>
              <a:t>Oracle</a:t>
            </a:r>
            <a:r>
              <a:rPr lang="zh-CN" altLang="zh-CN" dirty="0"/>
              <a:t>提供的替代触发器就是用于对视图进行</a:t>
            </a:r>
            <a:r>
              <a:rPr lang="en-US" altLang="zh-CN" dirty="0"/>
              <a:t>INSERT</a:t>
            </a:r>
            <a:r>
              <a:rPr lang="zh-CN" altLang="zh-CN" dirty="0"/>
              <a:t>、</a:t>
            </a:r>
            <a:r>
              <a:rPr lang="en-US" altLang="zh-CN" dirty="0"/>
              <a:t>DELETE</a:t>
            </a:r>
            <a:r>
              <a:rPr lang="zh-CN" altLang="zh-CN" dirty="0"/>
              <a:t>和</a:t>
            </a:r>
            <a:r>
              <a:rPr lang="en-US" altLang="zh-CN" dirty="0"/>
              <a:t>UPDATE</a:t>
            </a:r>
            <a:r>
              <a:rPr lang="zh-CN" altLang="zh-CN" dirty="0"/>
              <a:t>操作的触发器。通过编写替代触发器对视图进行</a:t>
            </a:r>
            <a:r>
              <a:rPr lang="en-US" altLang="zh-CN" dirty="0"/>
              <a:t>DML</a:t>
            </a:r>
            <a:r>
              <a:rPr lang="zh-CN" altLang="zh-CN" dirty="0"/>
              <a:t>操作，从而实现对基表数据的修改。替代触发器只能定义在视图上，而</a:t>
            </a:r>
            <a:r>
              <a:rPr lang="en-US" altLang="zh-CN" dirty="0"/>
              <a:t>DML</a:t>
            </a:r>
            <a:r>
              <a:rPr lang="zh-CN" altLang="zh-CN" dirty="0"/>
              <a:t>触发器只能定义在表上。</a:t>
            </a:r>
          </a:p>
        </p:txBody>
      </p:sp>
    </p:spTree>
    <p:extLst>
      <p:ext uri="{BB962C8B-B14F-4D97-AF65-F5344CB8AC3E}">
        <p14:creationId xmlns:p14="http://schemas.microsoft.com/office/powerpoint/2010/main" xmlns="" val="176358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16632"/>
            <a:ext cx="11521280" cy="1191344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sz="2400" b="1" dirty="0" smtClean="0"/>
              <a:t>【</a:t>
            </a:r>
            <a:r>
              <a:rPr lang="zh-CN" altLang="zh-CN" sz="2400" b="1" dirty="0"/>
              <a:t>示例</a:t>
            </a:r>
            <a:r>
              <a:rPr lang="en-US" altLang="zh-CN" sz="2400" b="1" dirty="0"/>
              <a:t>12-33</a:t>
            </a:r>
            <a:r>
              <a:rPr lang="zh-CN" altLang="zh-CN" sz="2400" b="1" dirty="0"/>
              <a:t>】实现在视图上完成</a:t>
            </a:r>
            <a:r>
              <a:rPr lang="en-US" altLang="zh-CN" sz="2400" b="1" dirty="0"/>
              <a:t>DELETE</a:t>
            </a:r>
            <a:r>
              <a:rPr lang="zh-CN" altLang="zh-CN" sz="2400" b="1" dirty="0"/>
              <a:t>操作</a:t>
            </a:r>
            <a:br>
              <a:rPr lang="zh-CN" altLang="zh-CN" sz="2400" b="1" dirty="0"/>
            </a:br>
            <a:r>
              <a:rPr lang="zh-CN" altLang="zh-CN" sz="2400" dirty="0"/>
              <a:t>本示例创建视图</a:t>
            </a:r>
            <a:r>
              <a:rPr lang="en-US" altLang="zh-CN" sz="2400" dirty="0" err="1"/>
              <a:t>emp_view</a:t>
            </a:r>
            <a:r>
              <a:rPr lang="zh-CN" altLang="zh-CN" sz="2400" dirty="0"/>
              <a:t>，通过删除视图记录，自动删除对应的</a:t>
            </a:r>
            <a:r>
              <a:rPr lang="en-US" altLang="zh-CN" sz="2400" dirty="0"/>
              <a:t>EMPLOYEES</a:t>
            </a:r>
            <a:r>
              <a:rPr lang="zh-CN" altLang="zh-CN" sz="2400" dirty="0"/>
              <a:t>表中的记录。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337638"/>
            <a:ext cx="9913167" cy="552036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VIEW </a:t>
            </a:r>
            <a:r>
              <a:rPr lang="en-US" altLang="zh-CN" dirty="0" err="1">
                <a:highlight>
                  <a:srgbClr val="C0C0C0"/>
                </a:highlight>
              </a:rPr>
              <a:t>emp_view</a:t>
            </a:r>
            <a:r>
              <a:rPr lang="en-US" altLang="zh-CN" dirty="0">
                <a:highlight>
                  <a:srgbClr val="C0C0C0"/>
                </a:highlight>
              </a:rPr>
              <a:t> AS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SELECT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count(*)</a:t>
            </a:r>
            <a:r>
              <a:rPr lang="en-US" altLang="zh-CN" dirty="0" err="1">
                <a:highlight>
                  <a:srgbClr val="C0C0C0"/>
                </a:highlight>
              </a:rPr>
              <a:t>total_employeer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sum(SALARY)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total_salary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FROM employees GROUP BY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dirty="0"/>
              <a:t>在此视图中直接删除是非法的：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SQL&gt;DELETE FROM </a:t>
            </a:r>
            <a:r>
              <a:rPr lang="en-US" altLang="zh-CN" dirty="0" err="1">
                <a:highlight>
                  <a:srgbClr val="C0C0C0"/>
                </a:highlight>
              </a:rPr>
              <a:t>emp_view</a:t>
            </a:r>
            <a:r>
              <a:rPr lang="en-US" altLang="zh-CN" dirty="0">
                <a:highlight>
                  <a:srgbClr val="C0C0C0"/>
                </a:highlight>
              </a:rPr>
              <a:t> WHERE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en-US" altLang="zh-CN" dirty="0">
                <a:highlight>
                  <a:srgbClr val="C0C0C0"/>
                </a:highlight>
              </a:rPr>
              <a:t> =20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DELETE FROM </a:t>
            </a:r>
            <a:r>
              <a:rPr lang="en-US" altLang="zh-CN" dirty="0" err="1">
                <a:highlight>
                  <a:srgbClr val="C0C0C0"/>
                </a:highlight>
              </a:rPr>
              <a:t>emp_view</a:t>
            </a:r>
            <a:r>
              <a:rPr lang="en-US" altLang="zh-CN" dirty="0">
                <a:highlight>
                  <a:srgbClr val="C0C0C0"/>
                </a:highlight>
              </a:rPr>
              <a:t> WHERE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en-US" altLang="zh-CN" dirty="0">
                <a:highlight>
                  <a:srgbClr val="C0C0C0"/>
                </a:highlight>
              </a:rPr>
              <a:t> =20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 *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ERROR at line 1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ORA-01732</a:t>
            </a:r>
            <a:r>
              <a:rPr lang="zh-CN" altLang="zh-CN" dirty="0">
                <a:highlight>
                  <a:srgbClr val="C0C0C0"/>
                </a:highlight>
              </a:rPr>
              <a:t>：此视图的数据操纵操作非法</a:t>
            </a:r>
          </a:p>
        </p:txBody>
      </p:sp>
    </p:spTree>
    <p:extLst>
      <p:ext uri="{BB962C8B-B14F-4D97-AF65-F5344CB8AC3E}">
        <p14:creationId xmlns:p14="http://schemas.microsoft.com/office/powerpoint/2010/main" xmlns="" val="206482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815752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764704"/>
            <a:ext cx="10801199" cy="590465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/>
              <a:t>但是我们可以创建</a:t>
            </a:r>
            <a:r>
              <a:rPr lang="en-US" altLang="zh-CN" sz="2800" dirty="0"/>
              <a:t>INSTEAD_OF</a:t>
            </a:r>
            <a:r>
              <a:rPr lang="zh-CN" altLang="zh-CN" sz="2800" dirty="0"/>
              <a:t>触发器来为</a:t>
            </a:r>
            <a:r>
              <a:rPr lang="en-US" altLang="zh-CN" sz="2800" dirty="0"/>
              <a:t>DELETE</a:t>
            </a:r>
            <a:r>
              <a:rPr lang="zh-CN" altLang="zh-CN" sz="2800" dirty="0"/>
              <a:t>操作执行所需的处理，即删除</a:t>
            </a:r>
            <a:r>
              <a:rPr lang="en-US" altLang="zh-CN" sz="2800" dirty="0"/>
              <a:t>employees</a:t>
            </a:r>
            <a:r>
              <a:rPr lang="zh-CN" altLang="zh-CN" sz="2800" dirty="0"/>
              <a:t>表中所有基准行：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TRIGGER </a:t>
            </a:r>
            <a:r>
              <a:rPr lang="en-US" altLang="zh-CN" dirty="0" err="1">
                <a:highlight>
                  <a:srgbClr val="C0C0C0"/>
                </a:highlight>
              </a:rPr>
              <a:t>emp_view_delete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INSTEAD OF DELETE ON </a:t>
            </a:r>
            <a:r>
              <a:rPr lang="en-US" altLang="zh-CN" dirty="0" err="1">
                <a:highlight>
                  <a:srgbClr val="C0C0C0"/>
                </a:highlight>
              </a:rPr>
              <a:t>emp_view</a:t>
            </a:r>
            <a:r>
              <a:rPr lang="en-US" altLang="zh-CN" dirty="0">
                <a:highlight>
                  <a:srgbClr val="C0C0C0"/>
                </a:highlight>
              </a:rPr>
              <a:t> FOR EACH ROW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DELETE FROM employees WHERE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en-US" altLang="zh-CN" dirty="0">
                <a:highlight>
                  <a:srgbClr val="C0C0C0"/>
                </a:highlight>
              </a:rPr>
              <a:t> =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 err="1">
                <a:highlight>
                  <a:srgbClr val="C0C0C0"/>
                </a:highlight>
              </a:rPr>
              <a:t>old.department_id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 </a:t>
            </a:r>
            <a:r>
              <a:rPr lang="en-US" altLang="zh-CN" dirty="0" err="1">
                <a:highlight>
                  <a:srgbClr val="C0C0C0"/>
                </a:highlight>
              </a:rPr>
              <a:t>emp_view_delete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zh-CN" altLang="zh-CN" sz="2800" dirty="0"/>
              <a:t>测试删除</a:t>
            </a:r>
            <a:r>
              <a:rPr lang="en-US" altLang="zh-CN" sz="2800" dirty="0" err="1"/>
              <a:t>emp_view</a:t>
            </a:r>
            <a:r>
              <a:rPr lang="zh-CN" altLang="zh-CN" sz="2800" dirty="0"/>
              <a:t>视图的行记录：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SQL&gt;DELETE FROM </a:t>
            </a:r>
            <a:r>
              <a:rPr lang="en-US" altLang="zh-CN" dirty="0" err="1">
                <a:highlight>
                  <a:srgbClr val="C0C0C0"/>
                </a:highlight>
              </a:rPr>
              <a:t>emp_view</a:t>
            </a:r>
            <a:r>
              <a:rPr lang="en-US" altLang="zh-CN" dirty="0">
                <a:highlight>
                  <a:srgbClr val="C0C0C0"/>
                </a:highlight>
              </a:rPr>
              <a:t> WHERE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en-US" altLang="zh-CN" dirty="0">
                <a:highlight>
                  <a:srgbClr val="C0C0C0"/>
                </a:highlight>
              </a:rPr>
              <a:t>=20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/>
              <a:t>1 row deleted.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225267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031776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zh-CN" sz="2400" b="1" dirty="0" smtClean="0"/>
              <a:t>【</a:t>
            </a:r>
            <a:r>
              <a:rPr lang="zh-CN" altLang="zh-CN" sz="2400" b="1" dirty="0"/>
              <a:t>示例</a:t>
            </a:r>
            <a:r>
              <a:rPr lang="en-US" altLang="zh-CN" sz="2400" b="1" dirty="0"/>
              <a:t>12-34</a:t>
            </a:r>
            <a:r>
              <a:rPr lang="zh-CN" altLang="zh-CN" sz="2400" b="1" dirty="0"/>
              <a:t>】向复杂视图插入数据。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412776"/>
            <a:ext cx="10273207" cy="5145360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本</a:t>
            </a:r>
            <a:r>
              <a:rPr lang="zh-CN" altLang="zh-CN" dirty="0"/>
              <a:t>示例创建视图</a:t>
            </a:r>
            <a:r>
              <a:rPr lang="en-US" altLang="zh-CN" dirty="0"/>
              <a:t>V_REG_COU</a:t>
            </a:r>
            <a:r>
              <a:rPr lang="zh-CN" altLang="zh-CN" dirty="0"/>
              <a:t>和触发器</a:t>
            </a:r>
            <a:r>
              <a:rPr lang="en-US" altLang="zh-CN" dirty="0"/>
              <a:t>TR_I_O_REG_COU</a:t>
            </a:r>
            <a:r>
              <a:rPr lang="zh-CN" altLang="zh-CN" dirty="0"/>
              <a:t>，向视图</a:t>
            </a:r>
            <a:r>
              <a:rPr lang="en-US" altLang="zh-CN" dirty="0"/>
              <a:t>V_REG_COU</a:t>
            </a:r>
            <a:r>
              <a:rPr lang="zh-CN" altLang="zh-CN" dirty="0"/>
              <a:t>插入一行数据，实际结果是如果</a:t>
            </a:r>
            <a:r>
              <a:rPr lang="en-US" altLang="zh-CN" dirty="0" err="1"/>
              <a:t>region_id</a:t>
            </a:r>
            <a:r>
              <a:rPr lang="zh-CN" altLang="zh-CN" dirty="0"/>
              <a:t>在</a:t>
            </a:r>
            <a:r>
              <a:rPr lang="en-US" altLang="zh-CN" dirty="0"/>
              <a:t>REGIONS</a:t>
            </a:r>
            <a:r>
              <a:rPr lang="zh-CN" altLang="zh-CN" dirty="0"/>
              <a:t>表中不存在，会自动向</a:t>
            </a:r>
            <a:r>
              <a:rPr lang="en-US" altLang="zh-CN" dirty="0"/>
              <a:t>REGIONS</a:t>
            </a:r>
            <a:r>
              <a:rPr lang="zh-CN" altLang="zh-CN" dirty="0"/>
              <a:t>表插入一条数据；如果</a:t>
            </a:r>
            <a:r>
              <a:rPr lang="en-US" altLang="zh-CN" dirty="0" err="1"/>
              <a:t>country_id</a:t>
            </a:r>
            <a:r>
              <a:rPr lang="zh-CN" altLang="zh-CN" dirty="0"/>
              <a:t>在</a:t>
            </a:r>
            <a:r>
              <a:rPr lang="en-US" altLang="zh-CN" dirty="0"/>
              <a:t>COUNTRIES</a:t>
            </a:r>
            <a:r>
              <a:rPr lang="zh-CN" altLang="zh-CN" dirty="0"/>
              <a:t>表中不存在，会自动向</a:t>
            </a:r>
            <a:r>
              <a:rPr lang="en-US" altLang="zh-CN" dirty="0"/>
              <a:t>COUNTRIES</a:t>
            </a:r>
            <a:r>
              <a:rPr lang="zh-CN" altLang="zh-CN" dirty="0"/>
              <a:t>表插入一条数据；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FORCE VIEW "HR"."V_REG_COU"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("R_ID"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"R_NAME"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"C_ID"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"C_NAME")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AS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SELECT </a:t>
            </a:r>
            <a:r>
              <a:rPr lang="en-US" altLang="zh-CN" dirty="0" err="1">
                <a:highlight>
                  <a:srgbClr val="C0C0C0"/>
                </a:highlight>
              </a:rPr>
              <a:t>r.region_id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r.region_name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c.country_id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c.country_name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FROM regions r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countries c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WHERE </a:t>
            </a:r>
            <a:r>
              <a:rPr lang="en-US" altLang="zh-CN" dirty="0" err="1">
                <a:highlight>
                  <a:srgbClr val="C0C0C0"/>
                </a:highlight>
              </a:rPr>
              <a:t>r.region_id</a:t>
            </a:r>
            <a:r>
              <a:rPr lang="en-US" altLang="zh-CN" dirty="0">
                <a:highlight>
                  <a:srgbClr val="C0C0C0"/>
                </a:highlight>
              </a:rPr>
              <a:t> = </a:t>
            </a:r>
            <a:r>
              <a:rPr lang="en-US" altLang="zh-CN" dirty="0" err="1">
                <a:highlight>
                  <a:srgbClr val="C0C0C0"/>
                </a:highlight>
              </a:rPr>
              <a:t>c.region_id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endParaRPr lang="en-US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348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zh-CN" altLang="zh-CN" dirty="0"/>
              <a:t>创建触发器：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331640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TRIGGER "HR"."TR_I_O_REG_COU" INSTEAD OF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INSERT ON </a:t>
            </a:r>
            <a:r>
              <a:rPr lang="en-US" altLang="zh-CN" dirty="0" err="1">
                <a:highlight>
                  <a:srgbClr val="C0C0C0"/>
                </a:highlight>
              </a:rPr>
              <a:t>v_reg_cou</a:t>
            </a:r>
            <a:r>
              <a:rPr lang="en-US" altLang="zh-CN" dirty="0">
                <a:highlight>
                  <a:srgbClr val="C0C0C0"/>
                </a:highlight>
              </a:rPr>
              <a:t> FOR EACH ROW DECLARE </a:t>
            </a:r>
            <a:r>
              <a:rPr lang="en-US" altLang="zh-CN" dirty="0" err="1">
                <a:highlight>
                  <a:srgbClr val="C0C0C0"/>
                </a:highlight>
              </a:rPr>
              <a:t>v_count</a:t>
            </a:r>
            <a:r>
              <a:rPr lang="en-US" altLang="zh-CN" dirty="0">
                <a:highlight>
                  <a:srgbClr val="C0C0C0"/>
                </a:highlight>
              </a:rPr>
              <a:t> NUMBER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SELECT COUNT(*)INTO </a:t>
            </a:r>
            <a:r>
              <a:rPr lang="en-US" altLang="zh-CN" dirty="0" err="1">
                <a:highlight>
                  <a:srgbClr val="C0C0C0"/>
                </a:highlight>
              </a:rPr>
              <a:t>v_count</a:t>
            </a:r>
            <a:r>
              <a:rPr lang="en-US" altLang="zh-CN" dirty="0">
                <a:highlight>
                  <a:srgbClr val="C0C0C0"/>
                </a:highlight>
              </a:rPr>
              <a:t> FROM regions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WHERE </a:t>
            </a:r>
            <a:r>
              <a:rPr lang="en-US" altLang="zh-CN" dirty="0" err="1">
                <a:highlight>
                  <a:srgbClr val="C0C0C0"/>
                </a:highlight>
              </a:rPr>
              <a:t>region_id</a:t>
            </a:r>
            <a:r>
              <a:rPr lang="en-US" altLang="zh-CN" dirty="0">
                <a:highlight>
                  <a:srgbClr val="C0C0C0"/>
                </a:highlight>
              </a:rPr>
              <a:t> =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 err="1">
                <a:highlight>
                  <a:srgbClr val="C0C0C0"/>
                </a:highlight>
              </a:rPr>
              <a:t>new.r_id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IF </a:t>
            </a:r>
            <a:r>
              <a:rPr lang="en-US" altLang="zh-CN" dirty="0" err="1">
                <a:highlight>
                  <a:srgbClr val="C0C0C0"/>
                </a:highlight>
              </a:rPr>
              <a:t>v_count</a:t>
            </a:r>
            <a:r>
              <a:rPr lang="en-US" altLang="zh-CN" dirty="0">
                <a:highlight>
                  <a:srgbClr val="C0C0C0"/>
                </a:highlight>
              </a:rPr>
              <a:t> = 0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INSERT INTO regions(</a:t>
            </a:r>
            <a:r>
              <a:rPr lang="en-US" altLang="zh-CN" dirty="0" err="1">
                <a:highlight>
                  <a:srgbClr val="C0C0C0"/>
                </a:highlight>
              </a:rPr>
              <a:t>region_id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region_name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VALUES (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 err="1">
                <a:highlight>
                  <a:srgbClr val="C0C0C0"/>
                </a:highlight>
              </a:rPr>
              <a:t>new.r_id</a:t>
            </a:r>
            <a:r>
              <a:rPr lang="zh-CN" altLang="zh-CN" dirty="0">
                <a:highlight>
                  <a:srgbClr val="C0C0C0"/>
                </a:highlight>
              </a:rPr>
              <a:t>，：</a:t>
            </a:r>
            <a:r>
              <a:rPr lang="en-US" altLang="zh-CN" dirty="0" err="1">
                <a:highlight>
                  <a:srgbClr val="C0C0C0"/>
                </a:highlight>
              </a:rPr>
              <a:t>new.r_name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END IF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xmlns="" val="279733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524000"/>
            <a:ext cx="10945216" cy="287389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/>
              <a:t>RETURNING </a:t>
            </a:r>
            <a:r>
              <a:rPr lang="zh-CN" altLang="zh-CN" sz="2000" dirty="0"/>
              <a:t>通常结合</a:t>
            </a:r>
            <a:r>
              <a:rPr lang="en-US" altLang="zh-CN" sz="2000" dirty="0"/>
              <a:t>DML(INSERT UPDATE DELETE)</a:t>
            </a:r>
            <a:r>
              <a:rPr lang="zh-CN" altLang="zh-CN" sz="2000" dirty="0"/>
              <a:t>语句使用。常用的使用方法：</a:t>
            </a:r>
          </a:p>
          <a:p>
            <a:pPr marL="0" indent="0" hangingPunct="0">
              <a:lnSpc>
                <a:spcPct val="70000"/>
              </a:lnSpc>
              <a:buNone/>
            </a:pPr>
            <a:r>
              <a:rPr lang="en-US" altLang="zh-CN" dirty="0">
                <a:highlight>
                  <a:srgbClr val="C0C0C0"/>
                </a:highlight>
              </a:rPr>
              <a:t>UPDATE &lt;</a:t>
            </a:r>
            <a:r>
              <a:rPr lang="zh-CN" altLang="zh-CN" dirty="0">
                <a:highlight>
                  <a:srgbClr val="C0C0C0"/>
                </a:highlight>
              </a:rPr>
              <a:t>表名</a:t>
            </a:r>
            <a:r>
              <a:rPr lang="en-US" altLang="zh-CN" dirty="0">
                <a:highlight>
                  <a:srgbClr val="C0C0C0"/>
                </a:highlight>
              </a:rPr>
              <a:t>&gt; SET </a:t>
            </a:r>
            <a:r>
              <a:rPr lang="zh-CN" altLang="zh-CN" dirty="0">
                <a:highlight>
                  <a:srgbClr val="C0C0C0"/>
                </a:highlight>
              </a:rPr>
              <a:t>列名</a:t>
            </a:r>
            <a:r>
              <a:rPr lang="en-US" altLang="zh-CN" dirty="0">
                <a:highlight>
                  <a:srgbClr val="C0C0C0"/>
                </a:highlight>
              </a:rPr>
              <a:t>=</a:t>
            </a:r>
            <a:r>
              <a:rPr lang="zh-CN" altLang="zh-CN" dirty="0">
                <a:highlight>
                  <a:srgbClr val="C0C0C0"/>
                </a:highlight>
              </a:rPr>
              <a:t>值</a:t>
            </a:r>
            <a:r>
              <a:rPr lang="en-US" altLang="zh-CN" dirty="0">
                <a:highlight>
                  <a:srgbClr val="C0C0C0"/>
                </a:highlight>
              </a:rPr>
              <a:t> RETURNING </a:t>
            </a:r>
            <a:r>
              <a:rPr lang="zh-CN" altLang="zh-CN" dirty="0">
                <a:highlight>
                  <a:srgbClr val="C0C0C0"/>
                </a:highlight>
              </a:rPr>
              <a:t>列名</a:t>
            </a:r>
            <a:r>
              <a:rPr lang="en-US" altLang="zh-CN" dirty="0">
                <a:highlight>
                  <a:srgbClr val="C0C0C0"/>
                </a:highlight>
              </a:rPr>
              <a:t> INTO </a:t>
            </a:r>
            <a:r>
              <a:rPr lang="zh-CN" altLang="zh-CN" dirty="0">
                <a:highlight>
                  <a:srgbClr val="C0C0C0"/>
                </a:highlight>
              </a:rPr>
              <a:t>变量名；</a:t>
            </a:r>
          </a:p>
          <a:p>
            <a:pPr marL="0" indent="0" hangingPunct="0">
              <a:lnSpc>
                <a:spcPct val="70000"/>
              </a:lnSpc>
              <a:buNone/>
            </a:pPr>
            <a:r>
              <a:rPr lang="en-US" altLang="zh-CN" dirty="0">
                <a:highlight>
                  <a:srgbClr val="C0C0C0"/>
                </a:highlight>
              </a:rPr>
              <a:t>INSERT INTO &lt;</a:t>
            </a:r>
            <a:r>
              <a:rPr lang="zh-CN" altLang="zh-CN" dirty="0">
                <a:highlight>
                  <a:srgbClr val="C0C0C0"/>
                </a:highlight>
              </a:rPr>
              <a:t>表名</a:t>
            </a:r>
            <a:r>
              <a:rPr lang="en-US" altLang="zh-CN" dirty="0">
                <a:highlight>
                  <a:srgbClr val="C0C0C0"/>
                </a:highlight>
              </a:rPr>
              <a:t>&gt;(</a:t>
            </a:r>
            <a:r>
              <a:rPr lang="zh-CN" altLang="zh-CN" dirty="0">
                <a:highlight>
                  <a:srgbClr val="C0C0C0"/>
                </a:highlight>
              </a:rPr>
              <a:t>列名</a:t>
            </a:r>
            <a:r>
              <a:rPr lang="en-US" altLang="zh-CN" dirty="0">
                <a:highlight>
                  <a:srgbClr val="C0C0C0"/>
                </a:highlight>
              </a:rPr>
              <a:t>1</a:t>
            </a:r>
            <a:r>
              <a:rPr lang="zh-CN" altLang="zh-CN" dirty="0">
                <a:highlight>
                  <a:srgbClr val="C0C0C0"/>
                </a:highlight>
              </a:rPr>
              <a:t>，列名</a:t>
            </a:r>
            <a:r>
              <a:rPr lang="en-US" altLang="zh-CN" dirty="0">
                <a:highlight>
                  <a:srgbClr val="C0C0C0"/>
                </a:highlight>
              </a:rPr>
              <a:t>2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…</a:t>
            </a:r>
            <a:r>
              <a:rPr lang="zh-CN" altLang="zh-CN" dirty="0">
                <a:highlight>
                  <a:srgbClr val="C0C0C0"/>
                </a:highlight>
              </a:rPr>
              <a:t>，列名</a:t>
            </a:r>
            <a:r>
              <a:rPr lang="en-US" altLang="zh-CN" dirty="0">
                <a:highlight>
                  <a:srgbClr val="C0C0C0"/>
                </a:highlight>
              </a:rPr>
              <a:t>n)VALUES(</a:t>
            </a:r>
            <a:r>
              <a:rPr lang="zh-CN" altLang="zh-CN" dirty="0">
                <a:highlight>
                  <a:srgbClr val="C0C0C0"/>
                </a:highlight>
              </a:rPr>
              <a:t>值</a:t>
            </a:r>
            <a:r>
              <a:rPr lang="en-US" altLang="zh-CN" dirty="0">
                <a:highlight>
                  <a:srgbClr val="C0C0C0"/>
                </a:highlight>
              </a:rPr>
              <a:t>1</a:t>
            </a:r>
            <a:r>
              <a:rPr lang="zh-CN" altLang="zh-CN" dirty="0">
                <a:highlight>
                  <a:srgbClr val="C0C0C0"/>
                </a:highlight>
              </a:rPr>
              <a:t>，值</a:t>
            </a:r>
            <a:r>
              <a:rPr lang="en-US" altLang="zh-CN" dirty="0">
                <a:highlight>
                  <a:srgbClr val="C0C0C0"/>
                </a:highlight>
              </a:rPr>
              <a:t>2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…</a:t>
            </a:r>
            <a:r>
              <a:rPr lang="zh-CN" altLang="zh-CN" dirty="0">
                <a:highlight>
                  <a:srgbClr val="C0C0C0"/>
                </a:highlight>
              </a:rPr>
              <a:t>，值</a:t>
            </a:r>
            <a:r>
              <a:rPr lang="en-US" altLang="zh-CN" dirty="0">
                <a:highlight>
                  <a:srgbClr val="C0C0C0"/>
                </a:highlight>
              </a:rPr>
              <a:t>n)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70000"/>
              </a:lnSpc>
              <a:buNone/>
            </a:pPr>
            <a:r>
              <a:rPr lang="en-US" altLang="zh-CN" dirty="0">
                <a:highlight>
                  <a:srgbClr val="C0C0C0"/>
                </a:highlight>
              </a:rPr>
              <a:t>RETURNING </a:t>
            </a:r>
            <a:r>
              <a:rPr lang="zh-CN" altLang="zh-CN" dirty="0">
                <a:highlight>
                  <a:srgbClr val="C0C0C0"/>
                </a:highlight>
              </a:rPr>
              <a:t>列名</a:t>
            </a:r>
            <a:r>
              <a:rPr lang="en-US" altLang="zh-CN" dirty="0">
                <a:highlight>
                  <a:srgbClr val="C0C0C0"/>
                </a:highlight>
              </a:rPr>
              <a:t> INTO </a:t>
            </a:r>
            <a:r>
              <a:rPr lang="zh-CN" altLang="zh-CN" dirty="0">
                <a:highlight>
                  <a:srgbClr val="C0C0C0"/>
                </a:highlight>
              </a:rPr>
              <a:t>变量名；</a:t>
            </a:r>
          </a:p>
          <a:p>
            <a:pPr marL="0" indent="0" hangingPunct="0">
              <a:lnSpc>
                <a:spcPct val="70000"/>
              </a:lnSpc>
              <a:buNone/>
            </a:pPr>
            <a:r>
              <a:rPr lang="en-US" altLang="zh-CN" dirty="0">
                <a:highlight>
                  <a:srgbClr val="C0C0C0"/>
                </a:highlight>
              </a:rPr>
              <a:t>DELETE &lt;</a:t>
            </a:r>
            <a:r>
              <a:rPr lang="zh-CN" altLang="zh-CN" dirty="0">
                <a:highlight>
                  <a:srgbClr val="C0C0C0"/>
                </a:highlight>
              </a:rPr>
              <a:t>表名</a:t>
            </a:r>
            <a:r>
              <a:rPr lang="en-US" altLang="zh-CN" dirty="0">
                <a:highlight>
                  <a:srgbClr val="C0C0C0"/>
                </a:highlight>
              </a:rPr>
              <a:t>&gt; WHERE </a:t>
            </a:r>
            <a:r>
              <a:rPr lang="zh-CN" altLang="zh-CN" dirty="0">
                <a:highlight>
                  <a:srgbClr val="C0C0C0"/>
                </a:highlight>
              </a:rPr>
              <a:t>条件表达式</a:t>
            </a:r>
            <a:r>
              <a:rPr lang="en-US" altLang="zh-CN" dirty="0">
                <a:highlight>
                  <a:srgbClr val="C0C0C0"/>
                </a:highlight>
              </a:rPr>
              <a:t> RETURNING </a:t>
            </a:r>
            <a:r>
              <a:rPr lang="zh-CN" altLang="zh-CN" dirty="0">
                <a:highlight>
                  <a:srgbClr val="C0C0C0"/>
                </a:highlight>
              </a:rPr>
              <a:t>列名</a:t>
            </a:r>
            <a:r>
              <a:rPr lang="en-US" altLang="zh-CN" dirty="0">
                <a:highlight>
                  <a:srgbClr val="C0C0C0"/>
                </a:highlight>
              </a:rPr>
              <a:t> INTO </a:t>
            </a:r>
            <a:r>
              <a:rPr lang="zh-CN" altLang="zh-CN" dirty="0">
                <a:highlight>
                  <a:srgbClr val="C0C0C0"/>
                </a:highlight>
              </a:rPr>
              <a:t>变量</a:t>
            </a:r>
            <a:r>
              <a:rPr lang="zh-CN" altLang="zh-CN" sz="2000" dirty="0"/>
              <a:t>名；</a:t>
            </a:r>
          </a:p>
        </p:txBody>
      </p:sp>
      <p:sp>
        <p:nvSpPr>
          <p:cNvPr id="4" name="卷形: 水平 4">
            <a:extLst>
              <a:ext uri="{FF2B5EF4-FFF2-40B4-BE49-F238E27FC236}">
                <a16:creationId xmlns="" xmlns:a16="http://schemas.microsoft.com/office/drawing/2014/main" id="{0159C4C4-8382-4108-8D8B-300B021CD8D9}"/>
              </a:ext>
            </a:extLst>
          </p:cNvPr>
          <p:cNvSpPr/>
          <p:nvPr/>
        </p:nvSpPr>
        <p:spPr>
          <a:xfrm>
            <a:off x="5269241" y="2204864"/>
            <a:ext cx="6888833" cy="467522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</a:t>
            </a:r>
            <a:r>
              <a:rPr lang="en-US" altLang="zh-CN" sz="2000" dirty="0"/>
              <a:t>INSERT</a:t>
            </a:r>
            <a:r>
              <a:rPr lang="zh-CN" altLang="zh-CN" sz="2000" dirty="0"/>
              <a:t>返回的是添加后的值；</a:t>
            </a:r>
            <a:r>
              <a:rPr lang="en-US" altLang="zh-CN" sz="2000" dirty="0"/>
              <a:t>UPDATE</a:t>
            </a:r>
            <a:r>
              <a:rPr lang="zh-CN" altLang="zh-CN" sz="2000" dirty="0"/>
              <a:t>返回更新后的值；</a:t>
            </a:r>
            <a:r>
              <a:rPr lang="en-US" altLang="zh-CN" sz="2000" dirty="0"/>
              <a:t>DELETE</a:t>
            </a:r>
            <a:r>
              <a:rPr lang="zh-CN" altLang="zh-CN" sz="2000" dirty="0"/>
              <a:t>返回删除前的值。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6635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699" y="188640"/>
            <a:ext cx="9601200" cy="687288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59" y="903465"/>
            <a:ext cx="10273207" cy="532190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SELECT COUNT(*)INTO </a:t>
            </a:r>
            <a:r>
              <a:rPr lang="en-US" altLang="zh-CN" dirty="0" err="1">
                <a:highlight>
                  <a:srgbClr val="C0C0C0"/>
                </a:highlight>
              </a:rPr>
              <a:t>v_count</a:t>
            </a:r>
            <a:r>
              <a:rPr lang="en-US" altLang="zh-CN" dirty="0">
                <a:highlight>
                  <a:srgbClr val="C0C0C0"/>
                </a:highlight>
              </a:rPr>
              <a:t> FROM countries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WHERE </a:t>
            </a:r>
            <a:r>
              <a:rPr lang="en-US" altLang="zh-CN" dirty="0" err="1">
                <a:highlight>
                  <a:srgbClr val="C0C0C0"/>
                </a:highlight>
              </a:rPr>
              <a:t>country_id</a:t>
            </a:r>
            <a:r>
              <a:rPr lang="en-US" altLang="zh-CN" dirty="0">
                <a:highlight>
                  <a:srgbClr val="C0C0C0"/>
                </a:highlight>
              </a:rPr>
              <a:t> =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 err="1">
                <a:highlight>
                  <a:srgbClr val="C0C0C0"/>
                </a:highlight>
              </a:rPr>
              <a:t>new.c_id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IF </a:t>
            </a:r>
            <a:r>
              <a:rPr lang="en-US" altLang="zh-CN" dirty="0" err="1">
                <a:highlight>
                  <a:srgbClr val="C0C0C0"/>
                </a:highlight>
              </a:rPr>
              <a:t>v_count</a:t>
            </a:r>
            <a:r>
              <a:rPr lang="en-US" altLang="zh-CN" dirty="0">
                <a:highlight>
                  <a:srgbClr val="C0C0C0"/>
                </a:highlight>
              </a:rPr>
              <a:t> = 0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INSERT INTO countries (</a:t>
            </a:r>
            <a:r>
              <a:rPr lang="en-US" altLang="zh-CN" dirty="0" err="1">
                <a:highlight>
                  <a:srgbClr val="C0C0C0"/>
                </a:highlight>
              </a:rPr>
              <a:t>country_id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country_name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region_id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VALUES(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 err="1">
                <a:highlight>
                  <a:srgbClr val="C0C0C0"/>
                </a:highlight>
              </a:rPr>
              <a:t>new.c_id</a:t>
            </a:r>
            <a:r>
              <a:rPr lang="zh-CN" altLang="zh-CN" dirty="0">
                <a:highlight>
                  <a:srgbClr val="C0C0C0"/>
                </a:highlight>
              </a:rPr>
              <a:t>，：</a:t>
            </a:r>
            <a:r>
              <a:rPr lang="en-US" altLang="zh-CN" dirty="0" err="1">
                <a:highlight>
                  <a:srgbClr val="C0C0C0"/>
                </a:highlight>
              </a:rPr>
              <a:t>new.c_name</a:t>
            </a:r>
            <a:r>
              <a:rPr lang="zh-CN" altLang="zh-CN" dirty="0">
                <a:highlight>
                  <a:srgbClr val="C0C0C0"/>
                </a:highlight>
              </a:rPr>
              <a:t>，：</a:t>
            </a:r>
            <a:r>
              <a:rPr lang="en-US" altLang="zh-CN" dirty="0" err="1">
                <a:highlight>
                  <a:srgbClr val="C0C0C0"/>
                </a:highlight>
              </a:rPr>
              <a:t>new.r_id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END IF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zh-CN" altLang="zh-CN" dirty="0"/>
              <a:t>由此可以看出，</a:t>
            </a:r>
            <a:r>
              <a:rPr lang="en-US" altLang="zh-CN" dirty="0"/>
              <a:t>INSTEAD OF</a:t>
            </a:r>
            <a:r>
              <a:rPr lang="zh-CN" altLang="zh-CN" dirty="0"/>
              <a:t>触发器可以实现复杂的逻辑，在实际的项目工程中特别有用。</a:t>
            </a:r>
            <a:endParaRPr lang="en-US" altLang="zh-CN" dirty="0"/>
          </a:p>
        </p:txBody>
      </p:sp>
      <p:sp>
        <p:nvSpPr>
          <p:cNvPr id="6" name="卷形: 水平 4">
            <a:extLst>
              <a:ext uri="{FF2B5EF4-FFF2-40B4-BE49-F238E27FC236}">
                <a16:creationId xmlns="" xmlns:a16="http://schemas.microsoft.com/office/drawing/2014/main" id="{60A8C047-BAC8-448B-8865-42AD53861161}"/>
              </a:ext>
            </a:extLst>
          </p:cNvPr>
          <p:cNvSpPr/>
          <p:nvPr/>
        </p:nvSpPr>
        <p:spPr>
          <a:xfrm>
            <a:off x="4078188" y="2348881"/>
            <a:ext cx="7718912" cy="447740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</a:t>
            </a:r>
          </a:p>
          <a:p>
            <a:pPr hangingPunct="0"/>
            <a:r>
              <a:rPr lang="zh-CN" altLang="zh-CN" sz="2000" dirty="0"/>
              <a:t>创建</a:t>
            </a:r>
            <a:r>
              <a:rPr lang="en-US" altLang="zh-CN" sz="2000" dirty="0"/>
              <a:t>INSTEAD OF</a:t>
            </a:r>
            <a:r>
              <a:rPr lang="zh-CN" altLang="zh-CN" sz="2000" dirty="0"/>
              <a:t>触发器需要注意以下几点：</a:t>
            </a:r>
          </a:p>
          <a:p>
            <a:pPr hangingPunct="0"/>
            <a:r>
              <a:rPr lang="en-US" altLang="zh-CN" sz="2000" dirty="0"/>
              <a:t>(1)</a:t>
            </a:r>
            <a:r>
              <a:rPr lang="zh-CN" altLang="zh-CN" sz="2000" dirty="0"/>
              <a:t>只能被创建在视图上，并且该视图没有指定</a:t>
            </a:r>
            <a:r>
              <a:rPr lang="en-US" altLang="zh-CN" sz="2000" dirty="0"/>
              <a:t>WITH CHECK OPTION</a:t>
            </a:r>
            <a:r>
              <a:rPr lang="zh-CN" altLang="zh-CN" sz="2000" dirty="0"/>
              <a:t>选项。</a:t>
            </a:r>
          </a:p>
          <a:p>
            <a:pPr hangingPunct="0"/>
            <a:r>
              <a:rPr lang="en-US" altLang="zh-CN" sz="2000" dirty="0"/>
              <a:t>(2)</a:t>
            </a:r>
            <a:r>
              <a:rPr lang="zh-CN" altLang="zh-CN" sz="2000" dirty="0"/>
              <a:t>不能指定</a:t>
            </a:r>
            <a:r>
              <a:rPr lang="en-US" altLang="zh-CN" sz="2000" dirty="0"/>
              <a:t>BEFORE</a:t>
            </a:r>
            <a:r>
              <a:rPr lang="zh-CN" altLang="zh-CN" sz="2000" dirty="0"/>
              <a:t>或</a:t>
            </a:r>
            <a:r>
              <a:rPr lang="en-US" altLang="zh-CN" sz="2000" dirty="0"/>
              <a:t>AFTER</a:t>
            </a:r>
            <a:r>
              <a:rPr lang="zh-CN" altLang="zh-CN" sz="2000" dirty="0"/>
              <a:t>选项。</a:t>
            </a:r>
          </a:p>
          <a:p>
            <a:pPr hangingPunct="0"/>
            <a:r>
              <a:rPr lang="en-US" altLang="zh-CN" sz="2000" dirty="0"/>
              <a:t>(3)INSTEAD OF</a:t>
            </a:r>
            <a:r>
              <a:rPr lang="zh-CN" altLang="zh-CN" sz="2000" dirty="0"/>
              <a:t>触发器只能在行级上触发，</a:t>
            </a:r>
            <a:r>
              <a:rPr lang="en-US" altLang="zh-CN" sz="2000" dirty="0"/>
              <a:t>FOR EACH ROW</a:t>
            </a:r>
            <a:r>
              <a:rPr lang="zh-CN" altLang="zh-CN" sz="2000" dirty="0"/>
              <a:t>是否指定都一样。</a:t>
            </a:r>
          </a:p>
          <a:p>
            <a:r>
              <a:rPr lang="en-US" altLang="zh-CN" sz="2000" dirty="0"/>
              <a:t>(4)</a:t>
            </a:r>
            <a:r>
              <a:rPr lang="zh-CN" altLang="zh-CN" sz="2000" dirty="0"/>
              <a:t>没有必要在针对一个表的视图上创建</a:t>
            </a:r>
            <a:r>
              <a:rPr lang="en-US" altLang="zh-CN" sz="2000" dirty="0"/>
              <a:t>INSTEAD OF</a:t>
            </a:r>
            <a:r>
              <a:rPr lang="zh-CN" altLang="zh-CN" sz="2000" dirty="0"/>
              <a:t>触发器，只要创建</a:t>
            </a:r>
            <a:r>
              <a:rPr lang="en-US" altLang="zh-CN" sz="2000" dirty="0"/>
              <a:t>DML</a:t>
            </a:r>
            <a:r>
              <a:rPr lang="zh-CN" altLang="zh-CN" sz="2000" dirty="0"/>
              <a:t>触发器就可以了。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1389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116632"/>
            <a:ext cx="9697143" cy="1407368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3200" dirty="0" smtClean="0"/>
              <a:t>3</a:t>
            </a:r>
            <a:r>
              <a:rPr lang="en-US" altLang="zh-CN" sz="3200" dirty="0"/>
              <a:t>)</a:t>
            </a:r>
            <a:r>
              <a:rPr lang="zh-CN" altLang="zh-CN" sz="3200" dirty="0"/>
              <a:t>创建</a:t>
            </a:r>
            <a:r>
              <a:rPr lang="en-US" altLang="zh-CN" sz="3200" dirty="0"/>
              <a:t>DDL</a:t>
            </a:r>
            <a:r>
              <a:rPr lang="zh-CN" altLang="zh-CN" sz="3200" dirty="0"/>
              <a:t>触发器</a:t>
            </a:r>
            <a:br>
              <a:rPr lang="zh-CN" altLang="zh-CN" sz="3200" dirty="0"/>
            </a:br>
            <a:r>
              <a:rPr lang="en-US" altLang="zh-CN" sz="2700" dirty="0"/>
              <a:t>DDL</a:t>
            </a:r>
            <a:r>
              <a:rPr lang="zh-CN" altLang="zh-CN" sz="2700" dirty="0"/>
              <a:t>触发器在</a:t>
            </a:r>
            <a:r>
              <a:rPr lang="en-US" altLang="zh-CN" sz="2700" dirty="0"/>
              <a:t>DDL</a:t>
            </a:r>
            <a:r>
              <a:rPr lang="zh-CN" altLang="zh-CN" sz="2700" dirty="0"/>
              <a:t>语句</a:t>
            </a:r>
            <a:r>
              <a:rPr lang="en-US" altLang="zh-CN" sz="2700" dirty="0"/>
              <a:t>(CREATE</a:t>
            </a:r>
            <a:r>
              <a:rPr lang="zh-CN" altLang="zh-CN" sz="2700" dirty="0"/>
              <a:t>、</a:t>
            </a:r>
            <a:r>
              <a:rPr lang="en-US" altLang="zh-CN" sz="2700" dirty="0"/>
              <a:t>ALTER</a:t>
            </a:r>
            <a:r>
              <a:rPr lang="zh-CN" altLang="zh-CN" sz="2700" dirty="0"/>
              <a:t>或</a:t>
            </a:r>
            <a:r>
              <a:rPr lang="en-US" altLang="zh-CN" sz="2700" dirty="0"/>
              <a:t>DROP</a:t>
            </a:r>
            <a:r>
              <a:rPr lang="zh-CN" altLang="zh-CN" sz="2700" dirty="0"/>
              <a:t>等</a:t>
            </a:r>
            <a:r>
              <a:rPr lang="en-US" altLang="zh-CN" sz="2700" dirty="0"/>
              <a:t>)</a:t>
            </a:r>
            <a:r>
              <a:rPr lang="zh-CN" altLang="zh-CN" sz="2700" dirty="0"/>
              <a:t>之前或之后触发。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00543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 smtClean="0"/>
              <a:t>【</a:t>
            </a:r>
            <a:r>
              <a:rPr lang="zh-CN" altLang="zh-CN" b="1" dirty="0"/>
              <a:t>示例</a:t>
            </a:r>
            <a:r>
              <a:rPr lang="en-US" altLang="zh-CN" b="1" dirty="0"/>
              <a:t>12-35</a:t>
            </a:r>
            <a:r>
              <a:rPr lang="zh-CN" altLang="zh-CN" b="1" dirty="0"/>
              <a:t>】创建的</a:t>
            </a:r>
            <a:r>
              <a:rPr lang="en-US" altLang="zh-CN" b="1" dirty="0"/>
              <a:t>DDL</a:t>
            </a:r>
            <a:r>
              <a:rPr lang="zh-CN" altLang="zh-CN" b="1" dirty="0"/>
              <a:t>触发器，阻止对</a:t>
            </a:r>
            <a:r>
              <a:rPr lang="en-US" altLang="zh-CN" b="1" dirty="0"/>
              <a:t>EMPLOYEES</a:t>
            </a:r>
            <a:r>
              <a:rPr lang="zh-CN" altLang="zh-CN" b="1" dirty="0"/>
              <a:t>表的删除。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TRIGGER NODROP_EMP BEFORE DROP ON SCHEMA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IF SYS.DICTIONARY_OBJ_NAME='employees'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THEN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RAISE_APPLICATION_ERROR(-20005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zh-CN" altLang="zh-CN" dirty="0">
                <a:highlight>
                  <a:srgbClr val="C0C0C0"/>
                </a:highlight>
              </a:rPr>
              <a:t>不允许能删除</a:t>
            </a:r>
            <a:r>
              <a:rPr lang="en-US" altLang="zh-CN" dirty="0">
                <a:highlight>
                  <a:srgbClr val="C0C0C0"/>
                </a:highlight>
              </a:rPr>
              <a:t>EMP</a:t>
            </a:r>
            <a:r>
              <a:rPr lang="zh-CN" altLang="zh-CN" dirty="0">
                <a:highlight>
                  <a:srgbClr val="C0C0C0"/>
                </a:highlight>
              </a:rPr>
              <a:t>表！</a:t>
            </a:r>
            <a:r>
              <a:rPr lang="en-US" altLang="zh-CN" dirty="0">
                <a:highlight>
                  <a:srgbClr val="C0C0C0"/>
                </a:highlight>
              </a:rPr>
              <a:t>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END IF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 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149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00543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/>
              <a:t>下面的语句通过删除</a:t>
            </a:r>
            <a:r>
              <a:rPr lang="en-US" altLang="zh-CN" dirty="0"/>
              <a:t>EMPLOYEES</a:t>
            </a:r>
            <a:r>
              <a:rPr lang="zh-CN" altLang="zh-CN" dirty="0"/>
              <a:t>表验证触发器：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SQL&gt;DROP TABLE employees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DROP TABLE employees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*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zh-CN" altLang="zh-CN" dirty="0">
                <a:highlight>
                  <a:srgbClr val="C0C0C0"/>
                </a:highlight>
              </a:rPr>
              <a:t>第</a:t>
            </a:r>
            <a:r>
              <a:rPr lang="en-US" altLang="zh-CN" dirty="0">
                <a:highlight>
                  <a:srgbClr val="C0C0C0"/>
                </a:highlight>
              </a:rPr>
              <a:t>1</a:t>
            </a:r>
            <a:r>
              <a:rPr lang="zh-CN" altLang="zh-CN" dirty="0">
                <a:highlight>
                  <a:srgbClr val="C0C0C0"/>
                </a:highlight>
              </a:rPr>
              <a:t>行出现错误：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ORA-00604</a:t>
            </a:r>
            <a:r>
              <a:rPr lang="zh-CN" altLang="zh-CN" dirty="0">
                <a:highlight>
                  <a:srgbClr val="C0C0C0"/>
                </a:highlight>
              </a:rPr>
              <a:t>：递归</a:t>
            </a:r>
            <a:r>
              <a:rPr lang="en-US" altLang="zh-CN" dirty="0">
                <a:highlight>
                  <a:srgbClr val="C0C0C0"/>
                </a:highlight>
              </a:rPr>
              <a:t>SQL</a:t>
            </a:r>
            <a:r>
              <a:rPr lang="zh-CN" altLang="zh-CN" dirty="0">
                <a:highlight>
                  <a:srgbClr val="C0C0C0"/>
                </a:highlight>
              </a:rPr>
              <a:t>级别</a:t>
            </a:r>
            <a:r>
              <a:rPr lang="en-US" altLang="zh-CN" dirty="0">
                <a:highlight>
                  <a:srgbClr val="C0C0C0"/>
                </a:highlight>
              </a:rPr>
              <a:t>1</a:t>
            </a:r>
            <a:r>
              <a:rPr lang="zh-CN" altLang="zh-CN" dirty="0">
                <a:highlight>
                  <a:srgbClr val="C0C0C0"/>
                </a:highlight>
              </a:rPr>
              <a:t>出现错误</a:t>
            </a:r>
            <a:r>
              <a:rPr lang="en-US" altLang="zh-CN" dirty="0">
                <a:highlight>
                  <a:srgbClr val="C0C0C0"/>
                </a:highlight>
              </a:rPr>
              <a:t>ORA-20005</a:t>
            </a:r>
            <a:r>
              <a:rPr lang="zh-CN" altLang="zh-CN" dirty="0">
                <a:highlight>
                  <a:srgbClr val="C0C0C0"/>
                </a:highlight>
              </a:rPr>
              <a:t>：不允许能删除</a:t>
            </a:r>
            <a:r>
              <a:rPr lang="en-US" altLang="zh-CN" dirty="0">
                <a:highlight>
                  <a:srgbClr val="C0C0C0"/>
                </a:highlight>
              </a:rPr>
              <a:t>employees</a:t>
            </a:r>
            <a:r>
              <a:rPr lang="zh-CN" altLang="zh-CN" dirty="0">
                <a:highlight>
                  <a:srgbClr val="C0C0C0"/>
                </a:highlight>
              </a:rPr>
              <a:t>表！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ORA-06512</a:t>
            </a:r>
            <a:r>
              <a:rPr lang="zh-CN" altLang="zh-CN" dirty="0">
                <a:highlight>
                  <a:srgbClr val="C0C0C0"/>
                </a:highlight>
              </a:rPr>
              <a:t>：在</a:t>
            </a:r>
            <a:r>
              <a:rPr lang="en-US" altLang="zh-CN" dirty="0">
                <a:highlight>
                  <a:srgbClr val="C0C0C0"/>
                </a:highlight>
              </a:rPr>
              <a:t>line3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2707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0"/>
            <a:ext cx="10225136" cy="1524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3200" b="1" dirty="0" smtClean="0"/>
              <a:t>12.10.2  </a:t>
            </a:r>
            <a:r>
              <a:rPr lang="zh-CN" altLang="zh-CN" sz="3200" b="1" dirty="0"/>
              <a:t>触发器的管理</a:t>
            </a:r>
            <a:br>
              <a:rPr lang="zh-CN" altLang="zh-CN" sz="3200" b="1" dirty="0"/>
            </a:br>
            <a:r>
              <a:rPr lang="en-US" altLang="zh-CN" sz="3200" dirty="0"/>
              <a:t>1)</a:t>
            </a:r>
            <a:r>
              <a:rPr lang="zh-CN" altLang="zh-CN" sz="3200" dirty="0"/>
              <a:t>查看</a:t>
            </a:r>
            <a:r>
              <a:rPr lang="zh-CN" altLang="zh-CN" sz="3200" dirty="0" smtClean="0"/>
              <a:t>触发器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537898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创建</a:t>
            </a:r>
            <a:r>
              <a:rPr lang="zh-CN" altLang="zh-CN" dirty="0"/>
              <a:t>成功的触发器存放在数据库中，与触发器有关的数据字典有：</a:t>
            </a:r>
            <a:r>
              <a:rPr lang="en-US" altLang="zh-CN" dirty="0"/>
              <a:t>USER_TRIGGERS</a:t>
            </a:r>
            <a:r>
              <a:rPr lang="zh-CN" altLang="zh-CN" dirty="0"/>
              <a:t>，</a:t>
            </a:r>
            <a:r>
              <a:rPr lang="en-US" altLang="zh-CN" dirty="0"/>
              <a:t>ALL_TRIGGERS</a:t>
            </a:r>
            <a:r>
              <a:rPr lang="zh-CN" altLang="zh-CN" dirty="0"/>
              <a:t>和</a:t>
            </a:r>
            <a:r>
              <a:rPr lang="en-US" altLang="zh-CN" dirty="0"/>
              <a:t>DBA_TRIGGERS</a:t>
            </a:r>
            <a:r>
              <a:rPr lang="zh-CN" altLang="zh-CN" dirty="0"/>
              <a:t>等。其中，</a:t>
            </a:r>
            <a:r>
              <a:rPr lang="en-US" altLang="zh-CN" dirty="0"/>
              <a:t>USER_TRIGGERS</a:t>
            </a:r>
            <a:r>
              <a:rPr lang="zh-CN" altLang="zh-CN" dirty="0"/>
              <a:t>存放当前用户的所有触发器，</a:t>
            </a:r>
            <a:r>
              <a:rPr lang="en-US" altLang="zh-CN" dirty="0"/>
              <a:t>ALL_TRIGGERS</a:t>
            </a:r>
            <a:r>
              <a:rPr lang="zh-CN" altLang="zh-CN" dirty="0"/>
              <a:t>存放当前用户可以访问的所有触发器，</a:t>
            </a:r>
            <a:r>
              <a:rPr lang="en-US" altLang="zh-CN" dirty="0"/>
              <a:t>DBA_TRIGGERS</a:t>
            </a:r>
            <a:r>
              <a:rPr lang="zh-CN" altLang="zh-CN" dirty="0"/>
              <a:t>存放数据库中的所有触发器。</a:t>
            </a:r>
          </a:p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12-36</a:t>
            </a:r>
            <a:r>
              <a:rPr lang="zh-CN" altLang="zh-CN" b="1" dirty="0"/>
              <a:t>】查看</a:t>
            </a:r>
            <a:r>
              <a:rPr lang="en-US" altLang="zh-CN" b="1" dirty="0"/>
              <a:t>JOB_COUNT</a:t>
            </a:r>
            <a:r>
              <a:rPr lang="zh-CN" altLang="zh-CN" b="1" dirty="0"/>
              <a:t>触发器的类型、触发事件及所在表名称。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SQL&gt;SELECT TRIGGER_TYPE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TRIGGERING_EVENT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TABLE_NAME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FROM USER_TRIGGERS WHERE TRIGGER_NAME='JOB_COUNT'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dirty="0"/>
              <a:t>下面的代码块查看</a:t>
            </a:r>
            <a:r>
              <a:rPr lang="en-US" altLang="zh-CN" dirty="0"/>
              <a:t>JOB_COUNT</a:t>
            </a:r>
            <a:r>
              <a:rPr lang="zh-CN" altLang="zh-CN" dirty="0"/>
              <a:t>触发器的触发体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SQL&gt;SELECT TRIGGER_BODY FROM USER_TRIGGERS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WHERE TRIGGER_NAME = 'JOB_COUNT'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513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464" y="188640"/>
            <a:ext cx="9601200" cy="97532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464" y="1340768"/>
            <a:ext cx="10273207" cy="521710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/>
              <a:t>2)</a:t>
            </a:r>
            <a:r>
              <a:rPr lang="zh-CN" altLang="zh-CN" sz="2000" dirty="0"/>
              <a:t>禁用和启用触发器</a:t>
            </a:r>
            <a:r>
              <a:rPr lang="en-US" altLang="zh-CN" sz="2000" dirty="0"/>
              <a:t>  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zh-CN" altLang="zh-CN" sz="2000" dirty="0"/>
              <a:t>触发器有</a:t>
            </a:r>
            <a:r>
              <a:rPr lang="en-US" altLang="zh-CN" sz="2000" dirty="0"/>
              <a:t>Enabled(</a:t>
            </a:r>
            <a:r>
              <a:rPr lang="zh-CN" altLang="zh-CN" sz="2000" dirty="0"/>
              <a:t>有效</a:t>
            </a:r>
            <a:r>
              <a:rPr lang="en-US" altLang="zh-CN" sz="2000" dirty="0"/>
              <a:t>)</a:t>
            </a:r>
            <a:r>
              <a:rPr lang="zh-CN" altLang="zh-CN" sz="2000" dirty="0"/>
              <a:t>和</a:t>
            </a:r>
            <a:r>
              <a:rPr lang="en-US" altLang="zh-CN" sz="2000" dirty="0"/>
              <a:t>Disabled(</a:t>
            </a:r>
            <a:r>
              <a:rPr lang="zh-CN" altLang="zh-CN" sz="2000" dirty="0"/>
              <a:t>无效</a:t>
            </a:r>
            <a:r>
              <a:rPr lang="en-US" altLang="zh-CN" sz="2000" dirty="0"/>
              <a:t>)</a:t>
            </a:r>
            <a:r>
              <a:rPr lang="zh-CN" altLang="zh-CN" sz="2000" dirty="0"/>
              <a:t>两种状态。新建的触发器默认是</a:t>
            </a:r>
            <a:r>
              <a:rPr lang="en-US" altLang="zh-CN" sz="2000" dirty="0"/>
              <a:t>Enabled</a:t>
            </a:r>
            <a:r>
              <a:rPr lang="zh-CN" altLang="zh-CN" sz="2000" dirty="0"/>
              <a:t>状态。无效的触发器暂时没有触发的功能，有效之后才能触发。使触发器有效或无效的语句分别如下：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ALTER TRIGGER </a:t>
            </a:r>
            <a:r>
              <a:rPr lang="zh-CN" altLang="zh-CN" sz="2000" dirty="0">
                <a:highlight>
                  <a:srgbClr val="C0C0C0"/>
                </a:highlight>
              </a:rPr>
              <a:t>触发器名称</a:t>
            </a:r>
            <a:r>
              <a:rPr lang="en-US" altLang="zh-CN" sz="2000" dirty="0">
                <a:highlight>
                  <a:srgbClr val="C0C0C0"/>
                </a:highlight>
              </a:rPr>
              <a:t> ENABLE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ALTER TRIGGER </a:t>
            </a:r>
            <a:r>
              <a:rPr lang="zh-CN" altLang="zh-CN" sz="2000" dirty="0">
                <a:highlight>
                  <a:srgbClr val="C0C0C0"/>
                </a:highlight>
              </a:rPr>
              <a:t>触发器名称</a:t>
            </a:r>
            <a:r>
              <a:rPr lang="en-US" altLang="zh-CN" sz="2000" dirty="0">
                <a:highlight>
                  <a:srgbClr val="C0C0C0"/>
                </a:highlight>
              </a:rPr>
              <a:t> DISABLE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000" dirty="0"/>
              <a:t>如果要使一个表上的所有触发器都有效或无效，可以使用下面的语句</a:t>
            </a:r>
            <a:r>
              <a:rPr lang="en-US" altLang="zh-CN" sz="2000" dirty="0"/>
              <a:t>.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ALTER TABLE </a:t>
            </a:r>
            <a:r>
              <a:rPr lang="zh-CN" altLang="zh-CN" sz="2000" dirty="0">
                <a:highlight>
                  <a:srgbClr val="C0C0C0"/>
                </a:highlight>
              </a:rPr>
              <a:t>表名</a:t>
            </a:r>
            <a:r>
              <a:rPr lang="en-US" altLang="zh-CN" sz="2000" dirty="0">
                <a:highlight>
                  <a:srgbClr val="C0C0C0"/>
                </a:highlight>
              </a:rPr>
              <a:t> ENABLE ALL TRIGGERS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ALTER TABLE </a:t>
            </a:r>
            <a:r>
              <a:rPr lang="zh-CN" altLang="zh-CN" sz="2000" dirty="0">
                <a:highlight>
                  <a:srgbClr val="C0C0C0"/>
                </a:highlight>
              </a:rPr>
              <a:t>表名</a:t>
            </a:r>
            <a:r>
              <a:rPr lang="en-US" altLang="zh-CN" sz="2000" dirty="0">
                <a:highlight>
                  <a:srgbClr val="C0C0C0"/>
                </a:highlight>
              </a:rPr>
              <a:t> DISABLE ALL TRIGGERS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3)</a:t>
            </a:r>
            <a:r>
              <a:rPr lang="zh-CN" altLang="zh-CN" sz="2000" dirty="0"/>
              <a:t>删除触发器</a:t>
            </a:r>
          </a:p>
          <a:p>
            <a:pPr marL="0" indent="0" hangingPunct="0">
              <a:buNone/>
            </a:pPr>
            <a:r>
              <a:rPr lang="zh-CN" altLang="zh-CN" sz="2000" dirty="0"/>
              <a:t>删除触发器的语法如下：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DROP TRIGGER </a:t>
            </a:r>
            <a:r>
              <a:rPr lang="zh-CN" altLang="zh-CN" sz="2000" dirty="0">
                <a:highlight>
                  <a:srgbClr val="C0C0C0"/>
                </a:highlight>
              </a:rPr>
              <a:t>触发器名；</a:t>
            </a:r>
            <a:endParaRPr lang="en-US" altLang="zh-CN" sz="2000" dirty="0">
              <a:highlight>
                <a:srgbClr val="C0C0C0"/>
              </a:highlight>
            </a:endParaRPr>
          </a:p>
        </p:txBody>
      </p:sp>
      <p:sp>
        <p:nvSpPr>
          <p:cNvPr id="8" name="卷形: 水平 4">
            <a:extLst>
              <a:ext uri="{FF2B5EF4-FFF2-40B4-BE49-F238E27FC236}">
                <a16:creationId xmlns="" xmlns:a16="http://schemas.microsoft.com/office/drawing/2014/main" id="{60A8C047-BAC8-448B-8865-42AD53861161}"/>
              </a:ext>
            </a:extLst>
          </p:cNvPr>
          <p:cNvSpPr/>
          <p:nvPr/>
        </p:nvSpPr>
        <p:spPr>
          <a:xfrm>
            <a:off x="4798268" y="4941168"/>
            <a:ext cx="7128792" cy="189362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注意：删除表或者视图的时候也将删除表或者视图对应的所有触发器。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8272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800" b="1" dirty="0" smtClean="0"/>
              <a:t>12.10.3  </a:t>
            </a:r>
            <a:r>
              <a:rPr lang="zh-CN" altLang="zh-CN" sz="2800" b="1" dirty="0"/>
              <a:t>行级触发器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905" y="1524000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 smtClean="0"/>
              <a:t>行</a:t>
            </a:r>
            <a:r>
              <a:rPr lang="zh-CN" altLang="zh-CN" sz="2800" dirty="0"/>
              <a:t>级触发器是</a:t>
            </a:r>
            <a:r>
              <a:rPr lang="en-US" altLang="zh-CN" sz="2800" dirty="0"/>
              <a:t>Oracle</a:t>
            </a:r>
            <a:r>
              <a:rPr lang="zh-CN" altLang="zh-CN" sz="2800" dirty="0"/>
              <a:t>的特色，对表的每一行操作都可以进行触发。行级触发器的关键词是“</a:t>
            </a:r>
            <a:r>
              <a:rPr lang="en-US" altLang="zh-CN" sz="2800" dirty="0"/>
              <a:t>FOR EACH ROW</a:t>
            </a:r>
            <a:r>
              <a:rPr lang="zh-CN" altLang="zh-CN" sz="2800" dirty="0"/>
              <a:t>”，在行级触发器中有两个行变量“</a:t>
            </a:r>
            <a:r>
              <a:rPr lang="en-US" altLang="zh-CN" sz="2800" dirty="0"/>
              <a:t>:NEW</a:t>
            </a:r>
            <a:r>
              <a:rPr lang="zh-CN" altLang="zh-CN" sz="2800" dirty="0"/>
              <a:t>”和“</a:t>
            </a:r>
            <a:r>
              <a:rPr lang="en-US" altLang="zh-CN" sz="2800" dirty="0"/>
              <a:t>:OLD</a:t>
            </a:r>
            <a:r>
              <a:rPr lang="zh-CN" altLang="zh-CN" sz="2800" dirty="0"/>
              <a:t>”，“</a:t>
            </a:r>
            <a:r>
              <a:rPr lang="en-US" altLang="zh-CN" sz="2800" dirty="0"/>
              <a:t>:NEW</a:t>
            </a:r>
            <a:r>
              <a:rPr lang="zh-CN" altLang="zh-CN" sz="2800" dirty="0"/>
              <a:t>”表示修改之后的行，“</a:t>
            </a:r>
            <a:r>
              <a:rPr lang="en-US" altLang="zh-CN" sz="2800" dirty="0"/>
              <a:t>:OLD</a:t>
            </a:r>
            <a:r>
              <a:rPr lang="zh-CN" altLang="zh-CN" sz="2800" dirty="0"/>
              <a:t>”表示修改之前的行。在行级触发器中，可以使用</a:t>
            </a:r>
            <a:r>
              <a:rPr lang="en-US" altLang="zh-CN" sz="2800" dirty="0"/>
              <a:t>UPDATING</a:t>
            </a:r>
            <a:r>
              <a:rPr lang="zh-CN" altLang="zh-CN" sz="2800" dirty="0"/>
              <a:t>、</a:t>
            </a:r>
            <a:r>
              <a:rPr lang="en-US" altLang="zh-CN" sz="2800" dirty="0"/>
              <a:t>DELETING</a:t>
            </a:r>
            <a:r>
              <a:rPr lang="zh-CN" altLang="zh-CN" sz="2800" dirty="0"/>
              <a:t>和</a:t>
            </a:r>
            <a:r>
              <a:rPr lang="en-US" altLang="zh-CN" sz="2800" dirty="0"/>
              <a:t>INSERTING</a:t>
            </a:r>
            <a:r>
              <a:rPr lang="zh-CN" altLang="zh-CN" sz="2800" dirty="0"/>
              <a:t>判断正在进行的操作类型是修改、删除和插入中的哪一种。</a:t>
            </a:r>
          </a:p>
          <a:p>
            <a:pPr marL="0" indent="0" hangingPunct="0">
              <a:buNone/>
            </a:pPr>
            <a:r>
              <a:rPr lang="zh-CN" altLang="zh-CN" sz="2800" dirty="0"/>
              <a:t>“</a:t>
            </a:r>
            <a:r>
              <a:rPr lang="en-US" altLang="zh-CN" sz="2800" dirty="0"/>
              <a:t>:OLD</a:t>
            </a:r>
            <a:r>
              <a:rPr lang="zh-CN" altLang="zh-CN" sz="2800" dirty="0"/>
              <a:t>”关键字只对</a:t>
            </a:r>
            <a:r>
              <a:rPr lang="en-US" altLang="zh-CN" sz="2800" dirty="0"/>
              <a:t>UPDATE</a:t>
            </a:r>
            <a:r>
              <a:rPr lang="zh-CN" altLang="zh-CN" sz="2800" dirty="0"/>
              <a:t>和</a:t>
            </a:r>
            <a:r>
              <a:rPr lang="en-US" altLang="zh-CN" sz="2800" dirty="0"/>
              <a:t>DELETE</a:t>
            </a:r>
            <a:r>
              <a:rPr lang="zh-CN" altLang="zh-CN" sz="2800" dirty="0"/>
              <a:t>操作有效，对</a:t>
            </a:r>
            <a:r>
              <a:rPr lang="en-US" altLang="zh-CN" sz="2800" dirty="0"/>
              <a:t>INSERT</a:t>
            </a:r>
            <a:r>
              <a:rPr lang="zh-CN" altLang="zh-CN" sz="2800" dirty="0"/>
              <a:t>操作无效；“</a:t>
            </a:r>
            <a:r>
              <a:rPr lang="en-US" altLang="zh-CN" sz="2800" dirty="0"/>
              <a:t>:NEW</a:t>
            </a:r>
            <a:r>
              <a:rPr lang="zh-CN" altLang="zh-CN" sz="2800" dirty="0"/>
              <a:t>”关键字只对</a:t>
            </a:r>
            <a:r>
              <a:rPr lang="en-US" altLang="zh-CN" sz="2800" dirty="0"/>
              <a:t>UPDATE</a:t>
            </a:r>
            <a:r>
              <a:rPr lang="zh-CN" altLang="zh-CN" sz="2800" dirty="0"/>
              <a:t>和</a:t>
            </a:r>
            <a:r>
              <a:rPr lang="en-US" altLang="zh-CN" sz="2800" dirty="0"/>
              <a:t>INSERT</a:t>
            </a:r>
            <a:r>
              <a:rPr lang="zh-CN" altLang="zh-CN" sz="2800" dirty="0"/>
              <a:t>操作有效，对</a:t>
            </a:r>
            <a:r>
              <a:rPr lang="en-US" altLang="zh-CN" sz="2800" dirty="0"/>
              <a:t>DELETE</a:t>
            </a:r>
            <a:r>
              <a:rPr lang="zh-CN" altLang="zh-CN" sz="2800" dirty="0"/>
              <a:t>操作无效。</a:t>
            </a:r>
          </a:p>
        </p:txBody>
      </p:sp>
    </p:spTree>
    <p:extLst>
      <p:ext uri="{BB962C8B-B14F-4D97-AF65-F5344CB8AC3E}">
        <p14:creationId xmlns:p14="http://schemas.microsoft.com/office/powerpoint/2010/main" xmlns="" val="236591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2800" b="1" dirty="0"/>
              <a:t>12.10  </a:t>
            </a:r>
            <a:r>
              <a:rPr lang="zh-CN" altLang="zh-CN" sz="2800" b="1" dirty="0"/>
              <a:t>触 发 </a:t>
            </a:r>
            <a:r>
              <a:rPr lang="zh-CN" altLang="zh-CN" sz="2800" b="1" dirty="0" smtClean="0"/>
              <a:t>器</a:t>
            </a:r>
            <a:r>
              <a:rPr lang="en-US" altLang="zh-CN" sz="26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sz="26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6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400" b="1" dirty="0"/>
              <a:t>【示例</a:t>
            </a:r>
            <a:r>
              <a:rPr lang="en-US" altLang="zh-CN" sz="2400" b="1" dirty="0"/>
              <a:t>12-37</a:t>
            </a:r>
            <a:r>
              <a:rPr lang="zh-CN" altLang="zh-CN" sz="2400" b="1" dirty="0"/>
              <a:t>】行级触发器示例</a:t>
            </a:r>
            <a:r>
              <a:rPr lang="en-US" altLang="zh-CN" sz="2400" b="1" dirty="0"/>
              <a:t>1</a:t>
            </a:r>
            <a:endParaRPr lang="zh-CN" altLang="zh-CN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175230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200" dirty="0" smtClean="0"/>
              <a:t>本</a:t>
            </a:r>
            <a:r>
              <a:rPr lang="zh-CN" altLang="zh-CN" sz="2200" dirty="0"/>
              <a:t>示例限定只对部门号为</a:t>
            </a:r>
            <a:r>
              <a:rPr lang="en-US" altLang="zh-CN" sz="2200" dirty="0"/>
              <a:t>80</a:t>
            </a:r>
            <a:r>
              <a:rPr lang="zh-CN" altLang="zh-CN" sz="2200" dirty="0"/>
              <a:t>的记录进行行级触发器操作，当对表的部门号为</a:t>
            </a:r>
            <a:r>
              <a:rPr lang="en-US" altLang="zh-CN" sz="2200" dirty="0"/>
              <a:t>80</a:t>
            </a:r>
            <a:r>
              <a:rPr lang="zh-CN" altLang="zh-CN" sz="2200" dirty="0"/>
              <a:t>的记录进行修改</a:t>
            </a:r>
            <a:r>
              <a:rPr lang="en-US" altLang="zh-CN" sz="2200" dirty="0"/>
              <a:t>(UPDATE)</a:t>
            </a:r>
            <a:r>
              <a:rPr lang="zh-CN" altLang="zh-CN" sz="2200" dirty="0"/>
              <a:t>或者删除</a:t>
            </a:r>
            <a:r>
              <a:rPr lang="en-US" altLang="zh-CN" sz="2200" dirty="0"/>
              <a:t>(DELETE)</a:t>
            </a:r>
            <a:r>
              <a:rPr lang="zh-CN" altLang="zh-CN" sz="2200" dirty="0"/>
              <a:t>的时候触发。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CREATE OR REPLACE TRIGGER </a:t>
            </a:r>
            <a:r>
              <a:rPr lang="en-US" altLang="zh-CN" sz="2000" dirty="0" err="1">
                <a:highlight>
                  <a:srgbClr val="C0C0C0"/>
                </a:highlight>
              </a:rPr>
              <a:t>tr_emp_sal_comm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BEFORE UPDATE OF salary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commission_pct</a:t>
            </a:r>
            <a:r>
              <a:rPr lang="en-US" altLang="zh-CN" sz="2000" dirty="0">
                <a:highlight>
                  <a:srgbClr val="C0C0C0"/>
                </a:highlight>
              </a:rPr>
              <a:t> OR DELETE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ON employees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FOR EACH ROW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(</a:t>
            </a:r>
            <a:r>
              <a:rPr lang="en-US" altLang="zh-CN" sz="2000" dirty="0" err="1">
                <a:highlight>
                  <a:srgbClr val="C0C0C0"/>
                </a:highlight>
              </a:rPr>
              <a:t>OLD.department_id</a:t>
            </a:r>
            <a:r>
              <a:rPr lang="en-US" altLang="zh-CN" sz="2000" dirty="0">
                <a:highlight>
                  <a:srgbClr val="C0C0C0"/>
                </a:highlight>
              </a:rPr>
              <a:t> = 80)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CASE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UPDATING ('salary')THEN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IF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 err="1">
                <a:highlight>
                  <a:srgbClr val="C0C0C0"/>
                </a:highlight>
              </a:rPr>
              <a:t>NEW.salary</a:t>
            </a:r>
            <a:r>
              <a:rPr lang="en-US" altLang="zh-CN" sz="2000" dirty="0">
                <a:highlight>
                  <a:srgbClr val="C0C0C0"/>
                </a:highlight>
              </a:rPr>
              <a:t> &lt;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 err="1">
                <a:highlight>
                  <a:srgbClr val="C0C0C0"/>
                </a:highlight>
              </a:rPr>
              <a:t>OLD.salary</a:t>
            </a:r>
            <a:r>
              <a:rPr lang="en-US" altLang="zh-CN" sz="2000" dirty="0">
                <a:highlight>
                  <a:srgbClr val="C0C0C0"/>
                </a:highlight>
              </a:rPr>
              <a:t>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RAISE_APPLICATION_ERROR(-20001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</a:t>
            </a:r>
            <a:r>
              <a:rPr lang="zh-CN" altLang="zh-CN" sz="2000" dirty="0">
                <a:highlight>
                  <a:srgbClr val="C0C0C0"/>
                </a:highlight>
              </a:rPr>
              <a:t>部门</a:t>
            </a:r>
            <a:r>
              <a:rPr lang="en-US" altLang="zh-CN" sz="2000" dirty="0">
                <a:highlight>
                  <a:srgbClr val="C0C0C0"/>
                </a:highlight>
              </a:rPr>
              <a:t>80</a:t>
            </a:r>
            <a:r>
              <a:rPr lang="zh-CN" altLang="zh-CN" sz="2000" dirty="0">
                <a:highlight>
                  <a:srgbClr val="C0C0C0"/>
                </a:highlight>
              </a:rPr>
              <a:t>的人员的工资不能降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END IF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endParaRPr lang="zh-CN" altLang="en-US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685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88640"/>
            <a:ext cx="9601200" cy="815752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212" y="1124744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WHEN UPDATING('</a:t>
            </a:r>
            <a:r>
              <a:rPr lang="en-US" altLang="zh-CN" sz="2000" dirty="0" err="1">
                <a:highlight>
                  <a:srgbClr val="C0C0C0"/>
                </a:highlight>
              </a:rPr>
              <a:t>commission_pct</a:t>
            </a:r>
            <a:r>
              <a:rPr lang="en-US" altLang="zh-CN" sz="2000" dirty="0">
                <a:highlight>
                  <a:srgbClr val="C0C0C0"/>
                </a:highlight>
              </a:rPr>
              <a:t>')THEN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IF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 err="1">
                <a:highlight>
                  <a:srgbClr val="C0C0C0"/>
                </a:highlight>
              </a:rPr>
              <a:t>NEW.commission_pct</a:t>
            </a:r>
            <a:r>
              <a:rPr lang="en-US" altLang="zh-CN" sz="2000" dirty="0">
                <a:highlight>
                  <a:srgbClr val="C0C0C0"/>
                </a:highlight>
              </a:rPr>
              <a:t> &lt;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 err="1">
                <a:highlight>
                  <a:srgbClr val="C0C0C0"/>
                </a:highlight>
              </a:rPr>
              <a:t>OLD.commission_pct</a:t>
            </a:r>
            <a:r>
              <a:rPr lang="en-US" altLang="zh-CN" sz="2000" dirty="0">
                <a:highlight>
                  <a:srgbClr val="C0C0C0"/>
                </a:highlight>
              </a:rPr>
              <a:t>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RAISE_APPLICATION_ERROR(-20002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</a:t>
            </a:r>
            <a:r>
              <a:rPr lang="zh-CN" altLang="zh-CN" sz="2000" dirty="0">
                <a:highlight>
                  <a:srgbClr val="C0C0C0"/>
                </a:highlight>
              </a:rPr>
              <a:t>部门</a:t>
            </a:r>
            <a:r>
              <a:rPr lang="en-US" altLang="zh-CN" sz="2000" dirty="0">
                <a:highlight>
                  <a:srgbClr val="C0C0C0"/>
                </a:highlight>
              </a:rPr>
              <a:t>80</a:t>
            </a:r>
            <a:r>
              <a:rPr lang="zh-CN" altLang="zh-CN" sz="2000" dirty="0">
                <a:highlight>
                  <a:srgbClr val="C0C0C0"/>
                </a:highlight>
              </a:rPr>
              <a:t>的人员的奖金不能降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END IF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DELETING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RAISE_APPLICATION_ERROR(-20003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</a:t>
            </a:r>
            <a:r>
              <a:rPr lang="zh-CN" altLang="zh-CN" sz="2000" dirty="0">
                <a:highlight>
                  <a:srgbClr val="C0C0C0"/>
                </a:highlight>
              </a:rPr>
              <a:t>不能删除部门</a:t>
            </a:r>
            <a:r>
              <a:rPr lang="en-US" altLang="zh-CN" sz="2000" dirty="0">
                <a:highlight>
                  <a:srgbClr val="C0C0C0"/>
                </a:highlight>
              </a:rPr>
              <a:t>80</a:t>
            </a:r>
            <a:r>
              <a:rPr lang="zh-CN" altLang="zh-CN" sz="2000" dirty="0">
                <a:highlight>
                  <a:srgbClr val="C0C0C0"/>
                </a:highlight>
              </a:rPr>
              <a:t>的人员记录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END CASE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/</a:t>
            </a:r>
          </a:p>
          <a:p>
            <a:pPr marL="0" indent="0" hangingPunct="0">
              <a:buNone/>
            </a:pPr>
            <a:r>
              <a:rPr lang="zh-CN" altLang="zh-CN" sz="2000" dirty="0"/>
              <a:t>下面测试触发器的效果，可以正常修改</a:t>
            </a:r>
            <a:r>
              <a:rPr lang="en-US" altLang="zh-CN" sz="2000" dirty="0"/>
              <a:t>112</a:t>
            </a:r>
            <a:r>
              <a:rPr lang="zh-CN" altLang="zh-CN" sz="2000" dirty="0"/>
              <a:t>号员工，但不能修改</a:t>
            </a:r>
            <a:r>
              <a:rPr lang="en-US" altLang="zh-CN" sz="2000" dirty="0"/>
              <a:t>177</a:t>
            </a:r>
            <a:r>
              <a:rPr lang="zh-CN" altLang="zh-CN" sz="2000" dirty="0"/>
              <a:t>号员工，这是因为</a:t>
            </a:r>
            <a:r>
              <a:rPr lang="en-US" altLang="zh-CN" sz="2000" dirty="0"/>
              <a:t>177</a:t>
            </a:r>
            <a:r>
              <a:rPr lang="zh-CN" altLang="zh-CN" sz="2000" dirty="0"/>
              <a:t>号员工的部门号为</a:t>
            </a:r>
            <a:r>
              <a:rPr lang="en-US" altLang="zh-CN" sz="2000" dirty="0"/>
              <a:t>80</a:t>
            </a:r>
            <a:r>
              <a:rPr lang="zh-CN" altLang="zh-CN" sz="2000" dirty="0"/>
              <a:t>：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SQL&gt;UPDATE employees SET salary = 8000 WHERE </a:t>
            </a:r>
            <a:r>
              <a:rPr lang="en-US" altLang="zh-CN" sz="2000" dirty="0" err="1">
                <a:highlight>
                  <a:srgbClr val="C0C0C0"/>
                </a:highlight>
              </a:rPr>
              <a:t>employee_id</a:t>
            </a:r>
            <a:r>
              <a:rPr lang="en-US" altLang="zh-CN" sz="2000" dirty="0">
                <a:highlight>
                  <a:srgbClr val="C0C0C0"/>
                </a:highlight>
              </a:rPr>
              <a:t> = 112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1 row updated</a:t>
            </a:r>
            <a:r>
              <a:rPr lang="en-US" altLang="zh-CN" sz="2000" dirty="0" smtClean="0"/>
              <a:t>.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33926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88640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042" y="1019944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UPDATE employees SET salary = 8000 WHERE </a:t>
            </a:r>
            <a:r>
              <a:rPr lang="en-US" altLang="zh-CN" dirty="0" err="1">
                <a:highlight>
                  <a:srgbClr val="C0C0C0"/>
                </a:highlight>
              </a:rPr>
              <a:t>employee_id</a:t>
            </a:r>
            <a:r>
              <a:rPr lang="en-US" altLang="zh-CN" dirty="0">
                <a:highlight>
                  <a:srgbClr val="C0C0C0"/>
                </a:highlight>
              </a:rPr>
              <a:t> = 177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UPDATE employees SET salary = 8000 WHERE </a:t>
            </a:r>
            <a:r>
              <a:rPr lang="en-US" altLang="zh-CN" dirty="0" err="1">
                <a:highlight>
                  <a:srgbClr val="C0C0C0"/>
                </a:highlight>
              </a:rPr>
              <a:t>employee_id</a:t>
            </a:r>
            <a:r>
              <a:rPr lang="en-US" altLang="zh-CN" dirty="0">
                <a:highlight>
                  <a:srgbClr val="C0C0C0"/>
                </a:highlight>
              </a:rPr>
              <a:t> = 177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*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ERROR at line 1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ORA-20001</a:t>
            </a:r>
            <a:r>
              <a:rPr lang="zh-CN" altLang="zh-CN" dirty="0">
                <a:highlight>
                  <a:srgbClr val="C0C0C0"/>
                </a:highlight>
              </a:rPr>
              <a:t>：部门</a:t>
            </a:r>
            <a:r>
              <a:rPr lang="en-US" altLang="zh-CN" dirty="0">
                <a:highlight>
                  <a:srgbClr val="C0C0C0"/>
                </a:highlight>
              </a:rPr>
              <a:t>80</a:t>
            </a:r>
            <a:r>
              <a:rPr lang="zh-CN" altLang="zh-CN" dirty="0">
                <a:highlight>
                  <a:srgbClr val="C0C0C0"/>
                </a:highlight>
              </a:rPr>
              <a:t>的人员的工资不能降</a:t>
            </a:r>
            <a:r>
              <a:rPr lang="en-US" altLang="zh-CN" dirty="0">
                <a:highlight>
                  <a:srgbClr val="C0C0C0"/>
                </a:highlight>
              </a:rPr>
              <a:t> ORA-06512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zh-CN" altLang="zh-CN" dirty="0">
                <a:highlight>
                  <a:srgbClr val="C0C0C0"/>
                </a:highlight>
              </a:rPr>
              <a:t>在</a:t>
            </a:r>
            <a:r>
              <a:rPr lang="en-US" altLang="zh-CN" dirty="0">
                <a:highlight>
                  <a:srgbClr val="C0C0C0"/>
                </a:highlight>
              </a:rPr>
              <a:t> "HR.TR_EMP_SAL_COMM"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line 5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ORA-04088</a:t>
            </a:r>
            <a:r>
              <a:rPr lang="zh-CN" altLang="zh-CN" dirty="0">
                <a:highlight>
                  <a:srgbClr val="C0C0C0"/>
                </a:highlight>
              </a:rPr>
              <a:t>：触发器 </a:t>
            </a:r>
            <a:r>
              <a:rPr lang="en-US" altLang="zh-CN" dirty="0">
                <a:highlight>
                  <a:srgbClr val="C0C0C0"/>
                </a:highlight>
              </a:rPr>
              <a:t>'HR.TR_EMP_SAL_COMM' </a:t>
            </a:r>
            <a:r>
              <a:rPr lang="zh-CN" altLang="zh-CN" dirty="0">
                <a:highlight>
                  <a:srgbClr val="C0C0C0"/>
                </a:highlight>
              </a:rPr>
              <a:t>执行过程中出错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178995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12640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SQL&gt;DELETE FROM employees WHERE </a:t>
            </a:r>
            <a:r>
              <a:rPr lang="en-US" altLang="zh-CN" dirty="0" err="1">
                <a:highlight>
                  <a:srgbClr val="C0C0C0"/>
                </a:highlight>
              </a:rPr>
              <a:t>employee_id</a:t>
            </a:r>
            <a:r>
              <a:rPr lang="en-US" altLang="zh-CN" dirty="0">
                <a:highlight>
                  <a:srgbClr val="C0C0C0"/>
                </a:highlight>
              </a:rPr>
              <a:t> in (177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170)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DELETE FROM employees WHERE </a:t>
            </a:r>
            <a:r>
              <a:rPr lang="en-US" altLang="zh-CN" dirty="0" err="1">
                <a:highlight>
                  <a:srgbClr val="C0C0C0"/>
                </a:highlight>
              </a:rPr>
              <a:t>employee_id</a:t>
            </a:r>
            <a:r>
              <a:rPr lang="en-US" altLang="zh-CN" dirty="0">
                <a:highlight>
                  <a:srgbClr val="C0C0C0"/>
                </a:highlight>
              </a:rPr>
              <a:t> in (177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170)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 *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ERROR at line 1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ORA-20003</a:t>
            </a:r>
            <a:r>
              <a:rPr lang="zh-CN" altLang="zh-CN" dirty="0">
                <a:highlight>
                  <a:srgbClr val="C0C0C0"/>
                </a:highlight>
              </a:rPr>
              <a:t>：不能删除部门</a:t>
            </a:r>
            <a:r>
              <a:rPr lang="en-US" altLang="zh-CN" dirty="0">
                <a:highlight>
                  <a:srgbClr val="C0C0C0"/>
                </a:highlight>
              </a:rPr>
              <a:t>80</a:t>
            </a:r>
            <a:r>
              <a:rPr lang="zh-CN" altLang="zh-CN" dirty="0">
                <a:highlight>
                  <a:srgbClr val="C0C0C0"/>
                </a:highlight>
              </a:rPr>
              <a:t>的人员记录</a:t>
            </a:r>
            <a:r>
              <a:rPr lang="en-US" altLang="zh-CN" dirty="0">
                <a:highlight>
                  <a:srgbClr val="C0C0C0"/>
                </a:highlight>
              </a:rPr>
              <a:t> ORA-06512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zh-CN" altLang="zh-CN" dirty="0">
                <a:highlight>
                  <a:srgbClr val="C0C0C0"/>
                </a:highlight>
              </a:rPr>
              <a:t>在</a:t>
            </a:r>
            <a:r>
              <a:rPr lang="en-US" altLang="zh-CN" dirty="0">
                <a:highlight>
                  <a:srgbClr val="C0C0C0"/>
                </a:highlight>
              </a:rPr>
              <a:t> "HR.TR_EMP_SAL_COMM"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line 12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ORA-04088</a:t>
            </a:r>
            <a:r>
              <a:rPr lang="zh-CN" altLang="zh-CN" dirty="0">
                <a:highlight>
                  <a:srgbClr val="C0C0C0"/>
                </a:highlight>
              </a:rPr>
              <a:t>：触发器 </a:t>
            </a:r>
            <a:r>
              <a:rPr lang="en-US" altLang="zh-CN" dirty="0">
                <a:highlight>
                  <a:srgbClr val="C0C0C0"/>
                </a:highlight>
              </a:rPr>
              <a:t>'HR.TR_EMP_SAL_COMM' </a:t>
            </a:r>
            <a:r>
              <a:rPr lang="zh-CN" altLang="zh-CN" dirty="0">
                <a:highlight>
                  <a:srgbClr val="C0C0C0"/>
                </a:highlight>
              </a:rPr>
              <a:t>执行过程中出错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147035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27293"/>
            <a:ext cx="9601200" cy="902546"/>
          </a:xfrm>
        </p:spPr>
        <p:txBody>
          <a:bodyPr/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170293"/>
            <a:ext cx="10945216" cy="5427059"/>
          </a:xfrm>
        </p:spPr>
        <p:txBody>
          <a:bodyPr>
            <a:normAutofit fontScale="85000" lnSpcReduction="20000"/>
          </a:bodyPr>
          <a:lstStyle/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12-3</a:t>
            </a:r>
            <a:r>
              <a:rPr lang="zh-CN" altLang="zh-CN" b="1" dirty="0"/>
              <a:t>】使用</a:t>
            </a:r>
            <a:r>
              <a:rPr lang="en-US" altLang="zh-CN" b="1" dirty="0"/>
              <a:t>RETURNING</a:t>
            </a:r>
            <a:r>
              <a:rPr lang="zh-CN" altLang="zh-CN" b="1" dirty="0"/>
              <a:t>子句。</a:t>
            </a:r>
          </a:p>
          <a:p>
            <a:pPr marL="0" indent="0">
              <a:buNone/>
            </a:pPr>
            <a:r>
              <a:rPr lang="zh-CN" altLang="zh-CN" dirty="0"/>
              <a:t>操作</a:t>
            </a:r>
            <a:r>
              <a:rPr lang="en-US" altLang="zh-CN" dirty="0"/>
              <a:t>HR</a:t>
            </a:r>
            <a:r>
              <a:rPr lang="zh-CN" altLang="zh-CN" dirty="0"/>
              <a:t>用户中工作表</a:t>
            </a:r>
            <a:r>
              <a:rPr lang="en-US" altLang="zh-CN" dirty="0"/>
              <a:t>JOBS</a:t>
            </a:r>
            <a:r>
              <a:rPr lang="zh-CN" altLang="zh-CN" dirty="0"/>
              <a:t>，使用</a:t>
            </a:r>
            <a:r>
              <a:rPr lang="en-US" altLang="zh-CN" dirty="0"/>
              <a:t>RETURNING</a:t>
            </a:r>
            <a:r>
              <a:rPr lang="zh-CN" altLang="zh-CN" dirty="0"/>
              <a:t>子句返操作后的数据。</a:t>
            </a:r>
            <a:endParaRPr lang="en-US" altLang="zh-CN" dirty="0" smtClean="0"/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SET SERVEROUTPUT ON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DECLARE  </a:t>
            </a:r>
            <a:r>
              <a:rPr lang="en-US" altLang="zh-CN" sz="2600" dirty="0" err="1">
                <a:highlight>
                  <a:srgbClr val="C0C0C0"/>
                </a:highlight>
              </a:rPr>
              <a:t>v_id</a:t>
            </a:r>
            <a:r>
              <a:rPr lang="en-US" altLang="zh-CN" sz="2600" dirty="0">
                <a:highlight>
                  <a:srgbClr val="C0C0C0"/>
                </a:highlight>
              </a:rPr>
              <a:t> VARCHAR2(10)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BEGIN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   INSERT INTO jobs VALUES ('IT_EXPL'</a:t>
            </a:r>
            <a:r>
              <a:rPr lang="zh-CN" altLang="zh-CN" sz="2600" dirty="0">
                <a:highlight>
                  <a:srgbClr val="C0C0C0"/>
                </a:highlight>
              </a:rPr>
              <a:t>，</a:t>
            </a:r>
            <a:r>
              <a:rPr lang="en-US" altLang="zh-CN" sz="2600" dirty="0">
                <a:highlight>
                  <a:srgbClr val="C0C0C0"/>
                </a:highlight>
              </a:rPr>
              <a:t>'Programmer Test'</a:t>
            </a:r>
            <a:r>
              <a:rPr lang="zh-CN" altLang="zh-CN" sz="2600" dirty="0">
                <a:highlight>
                  <a:srgbClr val="C0C0C0"/>
                </a:highlight>
              </a:rPr>
              <a:t>，</a:t>
            </a:r>
            <a:r>
              <a:rPr lang="en-US" altLang="zh-CN" sz="2600" dirty="0">
                <a:highlight>
                  <a:srgbClr val="C0C0C0"/>
                </a:highlight>
              </a:rPr>
              <a:t>5000</a:t>
            </a:r>
            <a:r>
              <a:rPr lang="zh-CN" altLang="zh-CN" sz="2600" dirty="0">
                <a:highlight>
                  <a:srgbClr val="C0C0C0"/>
                </a:highlight>
              </a:rPr>
              <a:t>，</a:t>
            </a:r>
            <a:r>
              <a:rPr lang="en-US" altLang="zh-CN" sz="2600" dirty="0">
                <a:highlight>
                  <a:srgbClr val="C0C0C0"/>
                </a:highlight>
              </a:rPr>
              <a:t>12000)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      RETURNING </a:t>
            </a:r>
            <a:r>
              <a:rPr lang="en-US" altLang="zh-CN" sz="2600" dirty="0" err="1">
                <a:highlight>
                  <a:srgbClr val="C0C0C0"/>
                </a:highlight>
              </a:rPr>
              <a:t>job_id</a:t>
            </a:r>
            <a:r>
              <a:rPr lang="en-US" altLang="zh-CN" sz="2600" dirty="0">
                <a:highlight>
                  <a:srgbClr val="C0C0C0"/>
                </a:highlight>
              </a:rPr>
              <a:t> INTO </a:t>
            </a:r>
            <a:r>
              <a:rPr lang="en-US" altLang="zh-CN" sz="2600" dirty="0" err="1">
                <a:highlight>
                  <a:srgbClr val="C0C0C0"/>
                </a:highlight>
              </a:rPr>
              <a:t>v_id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      DBMS_OUTPUT.PUT_LINE('INSERT</a:t>
            </a:r>
            <a:r>
              <a:rPr lang="zh-CN" altLang="zh-CN" sz="2600" dirty="0">
                <a:highlight>
                  <a:srgbClr val="C0C0C0"/>
                </a:highlight>
              </a:rPr>
              <a:t>：</a:t>
            </a:r>
            <a:r>
              <a:rPr lang="en-US" altLang="zh-CN" sz="2600" dirty="0">
                <a:highlight>
                  <a:srgbClr val="C0C0C0"/>
                </a:highlight>
              </a:rPr>
              <a:t>' || </a:t>
            </a:r>
            <a:r>
              <a:rPr lang="en-US" altLang="zh-CN" sz="2600" dirty="0" err="1">
                <a:highlight>
                  <a:srgbClr val="C0C0C0"/>
                </a:highlight>
              </a:rPr>
              <a:t>v_id</a:t>
            </a:r>
            <a:r>
              <a:rPr lang="en-US" altLang="zh-CN" sz="2600" dirty="0">
                <a:highlight>
                  <a:srgbClr val="C0C0C0"/>
                </a:highlight>
              </a:rPr>
              <a:t>)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   </a:t>
            </a:r>
            <a:r>
              <a:rPr lang="en-US" altLang="zh-CN" sz="2600" dirty="0" err="1">
                <a:highlight>
                  <a:srgbClr val="C0C0C0"/>
                </a:highlight>
              </a:rPr>
              <a:t>v_id</a:t>
            </a:r>
            <a:r>
              <a:rPr lang="zh-CN" altLang="zh-CN" sz="2600" dirty="0">
                <a:highlight>
                  <a:srgbClr val="C0C0C0"/>
                </a:highlight>
              </a:rPr>
              <a:t>：</a:t>
            </a:r>
            <a:r>
              <a:rPr lang="en-US" altLang="zh-CN" sz="2600" dirty="0">
                <a:highlight>
                  <a:srgbClr val="C0C0C0"/>
                </a:highlight>
              </a:rPr>
              <a:t>= NULL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   UPDATE jobs SET </a:t>
            </a:r>
            <a:r>
              <a:rPr lang="en-US" altLang="zh-CN" sz="2600" dirty="0" err="1">
                <a:highlight>
                  <a:srgbClr val="C0C0C0"/>
                </a:highlight>
              </a:rPr>
              <a:t>job_id</a:t>
            </a:r>
            <a:r>
              <a:rPr lang="en-US" altLang="zh-CN" sz="2600" dirty="0">
                <a:highlight>
                  <a:srgbClr val="C0C0C0"/>
                </a:highlight>
              </a:rPr>
              <a:t>='IT_TEST' WHERE </a:t>
            </a:r>
            <a:r>
              <a:rPr lang="en-US" altLang="zh-CN" sz="2600" dirty="0" err="1">
                <a:highlight>
                  <a:srgbClr val="C0C0C0"/>
                </a:highlight>
              </a:rPr>
              <a:t>job_id</a:t>
            </a:r>
            <a:r>
              <a:rPr lang="en-US" altLang="zh-CN" sz="2600" dirty="0">
                <a:highlight>
                  <a:srgbClr val="C0C0C0"/>
                </a:highlight>
              </a:rPr>
              <a:t>='IT_EXPL' 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      RETURNING </a:t>
            </a:r>
            <a:r>
              <a:rPr lang="en-US" altLang="zh-CN" sz="2600" dirty="0" err="1">
                <a:highlight>
                  <a:srgbClr val="C0C0C0"/>
                </a:highlight>
              </a:rPr>
              <a:t>job_id</a:t>
            </a:r>
            <a:r>
              <a:rPr lang="en-US" altLang="zh-CN" sz="2600" dirty="0">
                <a:highlight>
                  <a:srgbClr val="C0C0C0"/>
                </a:highlight>
              </a:rPr>
              <a:t> INTO </a:t>
            </a:r>
            <a:r>
              <a:rPr lang="en-US" altLang="zh-CN" sz="2600" dirty="0" err="1">
                <a:highlight>
                  <a:srgbClr val="C0C0C0"/>
                </a:highlight>
              </a:rPr>
              <a:t>v_id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      DBMS_OUTPUT.PUT_LINE('UPDATE</a:t>
            </a:r>
            <a:r>
              <a:rPr lang="zh-CN" altLang="zh-CN" sz="2600" dirty="0">
                <a:highlight>
                  <a:srgbClr val="C0C0C0"/>
                </a:highlight>
              </a:rPr>
              <a:t>：</a:t>
            </a:r>
            <a:r>
              <a:rPr lang="en-US" altLang="zh-CN" sz="2600" dirty="0">
                <a:highlight>
                  <a:srgbClr val="C0C0C0"/>
                </a:highlight>
              </a:rPr>
              <a:t>' || </a:t>
            </a:r>
            <a:r>
              <a:rPr lang="en-US" altLang="zh-CN" sz="2600" dirty="0" err="1">
                <a:highlight>
                  <a:srgbClr val="C0C0C0"/>
                </a:highlight>
              </a:rPr>
              <a:t>v_id</a:t>
            </a:r>
            <a:r>
              <a:rPr lang="en-US" altLang="zh-CN" sz="2600" dirty="0">
                <a:highlight>
                  <a:srgbClr val="C0C0C0"/>
                </a:highlight>
              </a:rPr>
              <a:t>)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</p:txBody>
      </p:sp>
      <p:sp>
        <p:nvSpPr>
          <p:cNvPr id="4" name="卷形: 水平 4">
            <a:extLst>
              <a:ext uri="{FF2B5EF4-FFF2-40B4-BE49-F238E27FC236}">
                <a16:creationId xmlns="" xmlns:a16="http://schemas.microsoft.com/office/drawing/2014/main" id="{0159C4C4-8382-4108-8D8B-300B021CD8D9}"/>
              </a:ext>
            </a:extLst>
          </p:cNvPr>
          <p:cNvSpPr/>
          <p:nvPr/>
        </p:nvSpPr>
        <p:spPr>
          <a:xfrm>
            <a:off x="5277557" y="2162583"/>
            <a:ext cx="6888833" cy="467522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</a:t>
            </a:r>
            <a:r>
              <a:rPr lang="en-US" altLang="zh-CN" sz="2000" dirty="0"/>
              <a:t>INSERT INTO SELECT</a:t>
            </a:r>
            <a:r>
              <a:rPr lang="zh-CN" altLang="zh-CN" sz="2000" dirty="0"/>
              <a:t>和</a:t>
            </a:r>
            <a:r>
              <a:rPr lang="en-US" altLang="zh-CN" sz="2000" dirty="0"/>
              <a:t>MERGE</a:t>
            </a:r>
            <a:r>
              <a:rPr lang="zh-CN" altLang="zh-CN" sz="2000" dirty="0"/>
              <a:t>语句不支持</a:t>
            </a:r>
            <a:r>
              <a:rPr lang="en-US" altLang="zh-CN" sz="2000" dirty="0"/>
              <a:t>RETURNING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1566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274" y="0"/>
            <a:ext cx="9601200" cy="1070992"/>
          </a:xfrm>
        </p:spPr>
        <p:txBody>
          <a:bodyPr/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sz="2800" b="1" dirty="0" smtClean="0"/>
              <a:t>【</a:t>
            </a:r>
            <a:r>
              <a:rPr lang="zh-CN" altLang="zh-CN" sz="2800" b="1" dirty="0"/>
              <a:t>示例</a:t>
            </a:r>
            <a:r>
              <a:rPr lang="en-US" altLang="zh-CN" sz="2800" b="1" dirty="0"/>
              <a:t>12-38</a:t>
            </a:r>
            <a:r>
              <a:rPr lang="zh-CN" altLang="zh-CN" sz="2800" b="1" dirty="0"/>
              <a:t>】行级触发器示例</a:t>
            </a:r>
            <a:r>
              <a:rPr lang="en-US" altLang="zh-CN" sz="2800" b="1" dirty="0"/>
              <a:t>2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307" y="1070992"/>
            <a:ext cx="9913167" cy="578700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dirty="0" smtClean="0"/>
              <a:t>本</a:t>
            </a:r>
            <a:r>
              <a:rPr lang="zh-CN" altLang="zh-CN" sz="2000" dirty="0"/>
              <a:t>示例利用行触发器实现级联更新。在修改了主表</a:t>
            </a:r>
            <a:r>
              <a:rPr lang="en-US" altLang="zh-CN" sz="2000" dirty="0"/>
              <a:t>REGIONS</a:t>
            </a:r>
            <a:r>
              <a:rPr lang="zh-CN" altLang="zh-CN" sz="2000" dirty="0"/>
              <a:t>中的</a:t>
            </a:r>
            <a:r>
              <a:rPr lang="en-US" altLang="zh-CN" sz="2000" dirty="0" err="1"/>
              <a:t>region_id</a:t>
            </a:r>
            <a:r>
              <a:rPr lang="zh-CN" altLang="zh-CN" sz="2000" dirty="0"/>
              <a:t>之后</a:t>
            </a:r>
            <a:r>
              <a:rPr lang="en-US" altLang="zh-CN" sz="2000" dirty="0"/>
              <a:t>(AFTER)</a:t>
            </a:r>
            <a:r>
              <a:rPr lang="zh-CN" altLang="zh-CN" sz="2000" dirty="0"/>
              <a:t>，自动更新子表</a:t>
            </a:r>
            <a:r>
              <a:rPr lang="en-US" altLang="zh-CN" sz="2000" dirty="0"/>
              <a:t>COUNTRIES</a:t>
            </a:r>
            <a:r>
              <a:rPr lang="zh-CN" altLang="zh-CN" sz="2000" dirty="0"/>
              <a:t>表中原来在该地区的国家的</a:t>
            </a:r>
            <a:r>
              <a:rPr lang="en-US" altLang="zh-CN" sz="2000" dirty="0" err="1"/>
              <a:t>region_id</a:t>
            </a:r>
            <a:r>
              <a:rPr lang="zh-CN" altLang="zh-CN" sz="2000" dirty="0"/>
              <a:t>。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TRIGGER </a:t>
            </a:r>
            <a:r>
              <a:rPr lang="en-US" altLang="zh-CN" dirty="0" err="1">
                <a:highlight>
                  <a:srgbClr val="C0C0C0"/>
                </a:highlight>
              </a:rPr>
              <a:t>tr_reg_cou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AFTER update OF </a:t>
            </a:r>
            <a:r>
              <a:rPr lang="en-US" altLang="zh-CN" dirty="0" err="1">
                <a:highlight>
                  <a:srgbClr val="C0C0C0"/>
                </a:highlight>
              </a:rPr>
              <a:t>region_id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ON regions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FOR EACH ROW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DBMS_OUTPUT.PUT_LINE('</a:t>
            </a:r>
            <a:r>
              <a:rPr lang="zh-CN" altLang="zh-CN" dirty="0">
                <a:highlight>
                  <a:srgbClr val="C0C0C0"/>
                </a:highlight>
              </a:rPr>
              <a:t>旧的</a:t>
            </a:r>
            <a:r>
              <a:rPr lang="en-US" altLang="zh-CN" dirty="0" err="1">
                <a:highlight>
                  <a:srgbClr val="C0C0C0"/>
                </a:highlight>
              </a:rPr>
              <a:t>region_id</a:t>
            </a:r>
            <a:r>
              <a:rPr lang="zh-CN" altLang="zh-CN" dirty="0">
                <a:highlight>
                  <a:srgbClr val="C0C0C0"/>
                </a:highlight>
              </a:rPr>
              <a:t>值是</a:t>
            </a:r>
            <a:r>
              <a:rPr lang="en-US" altLang="zh-CN" dirty="0">
                <a:highlight>
                  <a:srgbClr val="C0C0C0"/>
                </a:highlight>
              </a:rPr>
              <a:t>'||:</a:t>
            </a:r>
            <a:r>
              <a:rPr lang="en-US" altLang="zh-CN" dirty="0" err="1">
                <a:highlight>
                  <a:srgbClr val="C0C0C0"/>
                </a:highlight>
              </a:rPr>
              <a:t>old.region_id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||'</a:t>
            </a:r>
            <a:r>
              <a:rPr lang="zh-CN" altLang="zh-CN" dirty="0">
                <a:highlight>
                  <a:srgbClr val="C0C0C0"/>
                </a:highlight>
              </a:rPr>
              <a:t>、新的</a:t>
            </a:r>
            <a:r>
              <a:rPr lang="en-US" altLang="zh-CN" dirty="0" err="1">
                <a:highlight>
                  <a:srgbClr val="C0C0C0"/>
                </a:highlight>
              </a:rPr>
              <a:t>region_id</a:t>
            </a:r>
            <a:r>
              <a:rPr lang="zh-CN" altLang="zh-CN" dirty="0">
                <a:highlight>
                  <a:srgbClr val="C0C0C0"/>
                </a:highlight>
              </a:rPr>
              <a:t>值是</a:t>
            </a:r>
            <a:r>
              <a:rPr lang="en-US" altLang="zh-CN" dirty="0">
                <a:highlight>
                  <a:srgbClr val="C0C0C0"/>
                </a:highlight>
              </a:rPr>
              <a:t>'||:</a:t>
            </a:r>
            <a:r>
              <a:rPr lang="en-US" altLang="zh-CN" dirty="0" err="1">
                <a:highlight>
                  <a:srgbClr val="C0C0C0"/>
                </a:highlight>
              </a:rPr>
              <a:t>new.region_id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UPDATE countries SET </a:t>
            </a:r>
            <a:r>
              <a:rPr lang="en-US" altLang="zh-CN" dirty="0" err="1">
                <a:highlight>
                  <a:srgbClr val="C0C0C0"/>
                </a:highlight>
              </a:rPr>
              <a:t>region_id</a:t>
            </a:r>
            <a:r>
              <a:rPr lang="en-US" altLang="zh-CN" dirty="0">
                <a:highlight>
                  <a:srgbClr val="C0C0C0"/>
                </a:highlight>
              </a:rPr>
              <a:t> =:</a:t>
            </a:r>
            <a:r>
              <a:rPr lang="en-US" altLang="zh-CN" dirty="0" err="1">
                <a:highlight>
                  <a:srgbClr val="C0C0C0"/>
                </a:highlight>
              </a:rPr>
              <a:t>NEW.region_id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WHERE </a:t>
            </a:r>
            <a:r>
              <a:rPr lang="en-US" altLang="zh-CN" dirty="0" err="1">
                <a:highlight>
                  <a:srgbClr val="C0C0C0"/>
                </a:highlight>
              </a:rPr>
              <a:t>region_id</a:t>
            </a:r>
            <a:r>
              <a:rPr lang="en-US" altLang="zh-CN" dirty="0">
                <a:highlight>
                  <a:srgbClr val="C0C0C0"/>
                </a:highlight>
              </a:rPr>
              <a:t> =:</a:t>
            </a:r>
            <a:r>
              <a:rPr lang="en-US" altLang="zh-CN" dirty="0" err="1">
                <a:highlight>
                  <a:srgbClr val="C0C0C0"/>
                </a:highlight>
              </a:rPr>
              <a:t>OLD.region_id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sz="2000" dirty="0"/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sz="2000" dirty="0"/>
          </a:p>
        </p:txBody>
      </p:sp>
      <p:sp>
        <p:nvSpPr>
          <p:cNvPr id="4" name="卷形: 水平 4">
            <a:extLst>
              <a:ext uri="{FF2B5EF4-FFF2-40B4-BE49-F238E27FC236}">
                <a16:creationId xmlns:a16="http://schemas.microsoft.com/office/drawing/2014/main" xmlns="" id="{0159C4C4-8382-4108-8D8B-300B021CD8D9}"/>
              </a:ext>
            </a:extLst>
          </p:cNvPr>
          <p:cNvSpPr/>
          <p:nvPr/>
        </p:nvSpPr>
        <p:spPr>
          <a:xfrm>
            <a:off x="4798268" y="2609528"/>
            <a:ext cx="7200800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注意：</a:t>
            </a:r>
            <a:r>
              <a:rPr lang="en-US" altLang="zh-CN" sz="2400" dirty="0"/>
              <a:t>:OLD</a:t>
            </a:r>
            <a:r>
              <a:rPr lang="zh-CN" altLang="zh-CN" sz="2400" dirty="0"/>
              <a:t>和</a:t>
            </a:r>
            <a:r>
              <a:rPr lang="en-US" altLang="zh-CN" sz="2400" dirty="0"/>
              <a:t>:NEW</a:t>
            </a:r>
            <a:r>
              <a:rPr lang="zh-CN" altLang="zh-CN" sz="2400" dirty="0"/>
              <a:t>关键字只能用于行级触发器</a:t>
            </a:r>
            <a:r>
              <a:rPr lang="en-US" altLang="zh-CN" sz="2400" dirty="0"/>
              <a:t>(FOR EACH ROW)</a:t>
            </a:r>
            <a:r>
              <a:rPr lang="zh-CN" altLang="zh-CN" sz="2400" dirty="0"/>
              <a:t>，不能用在语句级触发器，因为在语句级触发器中一次触发涉及多行数据，无法指定是哪一个新旧值。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565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82" y="116632"/>
            <a:ext cx="9601200" cy="1143000"/>
          </a:xfrm>
        </p:spPr>
        <p:txBody>
          <a:bodyPr/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800" b="1" dirty="0" smtClean="0"/>
              <a:t>12.10.4  </a:t>
            </a:r>
            <a:r>
              <a:rPr lang="zh-CN" altLang="zh-CN" sz="2800" b="1" dirty="0"/>
              <a:t>系统级触发器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007" y="1289295"/>
            <a:ext cx="10633248" cy="1248544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zh-CN" altLang="zh-CN" sz="2000" dirty="0" smtClean="0"/>
              <a:t>系统</a:t>
            </a:r>
            <a:r>
              <a:rPr lang="zh-CN" altLang="zh-CN" sz="2000" dirty="0"/>
              <a:t>触发器分为数据库级</a:t>
            </a:r>
            <a:r>
              <a:rPr lang="en-US" altLang="zh-CN" sz="2000" dirty="0"/>
              <a:t>(Database)</a:t>
            </a:r>
            <a:r>
              <a:rPr lang="zh-CN" altLang="zh-CN" sz="2000" dirty="0"/>
              <a:t>和模式级</a:t>
            </a:r>
            <a:r>
              <a:rPr lang="en-US" altLang="zh-CN" sz="2000" dirty="0"/>
              <a:t>(Schema)</a:t>
            </a:r>
            <a:r>
              <a:rPr lang="zh-CN" altLang="zh-CN" sz="2000" dirty="0"/>
              <a:t>两种。前者定义在整个数据库上，触发事件是数据库事件，如数据库的启动、关闭，对数据库的登录或退出。后者定义在模式上，触发事件包括用户的登录或退出，或对数据库对象的创建和修改</a:t>
            </a:r>
            <a:r>
              <a:rPr lang="en-US" altLang="zh-CN" sz="2000" dirty="0"/>
              <a:t>(DDL</a:t>
            </a:r>
            <a:r>
              <a:rPr lang="zh-CN" altLang="zh-CN" sz="2000" dirty="0"/>
              <a:t>事件</a:t>
            </a:r>
            <a:r>
              <a:rPr lang="en-US" altLang="zh-CN" sz="2000" dirty="0"/>
              <a:t>)</a:t>
            </a:r>
            <a:r>
              <a:rPr lang="zh-CN" altLang="zh-CN" sz="2000" dirty="0"/>
              <a:t>。系统触发器的触发事件的种类和级别如表</a:t>
            </a:r>
            <a:r>
              <a:rPr lang="en-US" altLang="zh-CN" sz="2000" dirty="0"/>
              <a:t>12-5</a:t>
            </a:r>
            <a:r>
              <a:rPr lang="zh-CN" altLang="zh-CN" sz="2000" dirty="0"/>
              <a:t>所示。</a:t>
            </a:r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sz="2000" dirty="0"/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8668008"/>
              </p:ext>
            </p:extLst>
          </p:nvPr>
        </p:nvGraphicFramePr>
        <p:xfrm>
          <a:off x="1557908" y="3077344"/>
          <a:ext cx="9736262" cy="327581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18828"/>
                <a:gridCol w="4058717"/>
                <a:gridCol w="4058717"/>
              </a:tblGrid>
              <a:tr h="3343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</a:rPr>
                        <a:t>种类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</a:rPr>
                        <a:t>关键字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说明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  <a:tr h="334306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模式级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CREATE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在创建新对象时触发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  <a:tr h="334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ALTER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修改数据库或数据库对象时触发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  <a:tr h="334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DROP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删除对象时触发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  <a:tr h="334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STARTUP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数据库打开时触发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  <a:tr h="601366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数据库级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SHUTDOWN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在使用</a:t>
                      </a:r>
                      <a:r>
                        <a:rPr lang="en-US" sz="1700" kern="100">
                          <a:effectLst/>
                        </a:rPr>
                        <a:t>NORMAL</a:t>
                      </a:r>
                      <a:r>
                        <a:rPr lang="zh-CN" sz="1700" kern="100">
                          <a:effectLst/>
                        </a:rPr>
                        <a:t>或</a:t>
                      </a:r>
                      <a:r>
                        <a:rPr lang="en-US" sz="1700" kern="100">
                          <a:effectLst/>
                        </a:rPr>
                        <a:t>IMMEDIATE</a:t>
                      </a:r>
                      <a:r>
                        <a:rPr lang="zh-CN" sz="1700" kern="100">
                          <a:effectLst/>
                        </a:rPr>
                        <a:t>选项关闭数据库时触发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  <a:tr h="334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SERVERERROR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发生服务器错误时触发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  <a:tr h="334306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数据库级与模式级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LOGON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当用户连接到数据库，建立会话时触发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  <a:tr h="334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LOGOFF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</a:rPr>
                        <a:t>当会话从数据库中断开时触发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052669" y="2708920"/>
            <a:ext cx="6092825" cy="29751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 algn="ctr" hangingPunct="0">
              <a:lnSpc>
                <a:spcPts val="1600"/>
              </a:lnSpc>
              <a:spcBef>
                <a:spcPts val="960"/>
              </a:spcBef>
              <a:spcAft>
                <a:spcPts val="240"/>
              </a:spcAft>
            </a:pP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表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12-5  </a:t>
            </a: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系统触发器的触发事件的种类和</a:t>
            </a:r>
            <a:r>
              <a:rPr lang="zh-CN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级别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0378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zh-CN" altLang="zh-CN" sz="2800" b="1" dirty="0" smtClean="0"/>
              <a:t>【</a:t>
            </a:r>
            <a:r>
              <a:rPr lang="zh-CN" altLang="zh-CN" sz="2800" b="1" dirty="0"/>
              <a:t>示例</a:t>
            </a:r>
            <a:r>
              <a:rPr lang="en-US" altLang="zh-CN" sz="2800" b="1" dirty="0"/>
              <a:t>12-39</a:t>
            </a:r>
            <a:r>
              <a:rPr lang="zh-CN" altLang="zh-CN" sz="2800" b="1" dirty="0"/>
              <a:t>】创建系统级触发器，记录用户登录情况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829" y="1524000"/>
            <a:ext cx="9913167" cy="492933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200" dirty="0" smtClean="0"/>
              <a:t>本</a:t>
            </a:r>
            <a:r>
              <a:rPr lang="zh-CN" altLang="zh-CN" sz="2200" dirty="0"/>
              <a:t>示例创建系统级触发器，记录</a:t>
            </a:r>
            <a:r>
              <a:rPr lang="en-US" altLang="zh-CN" sz="2200" dirty="0"/>
              <a:t>PDBORCL</a:t>
            </a:r>
            <a:r>
              <a:rPr lang="zh-CN" altLang="zh-CN" sz="2200" dirty="0"/>
              <a:t>数据库中的用户的登录信息。登录信息存储在新建表</a:t>
            </a:r>
            <a:r>
              <a:rPr lang="en-US" altLang="zh-CN" sz="2200" dirty="0"/>
              <a:t>USERLOG</a:t>
            </a:r>
            <a:r>
              <a:rPr lang="zh-CN" altLang="zh-CN" sz="2200" dirty="0"/>
              <a:t>中。首先以</a:t>
            </a:r>
            <a:r>
              <a:rPr lang="en-US" altLang="zh-CN" sz="2200" dirty="0"/>
              <a:t>SYSTEM</a:t>
            </a:r>
            <a:r>
              <a:rPr lang="zh-CN" altLang="zh-CN" sz="2200" dirty="0"/>
              <a:t>用户登录</a:t>
            </a:r>
            <a:r>
              <a:rPr lang="en-US" altLang="zh-CN" sz="2200" dirty="0"/>
              <a:t>PDBORCL</a:t>
            </a:r>
            <a:r>
              <a:rPr lang="zh-CN" altLang="zh-CN" sz="2200" dirty="0"/>
              <a:t>数据库，创建记录登录事件表</a:t>
            </a:r>
            <a:r>
              <a:rPr lang="en-US" altLang="zh-CN" sz="2200" dirty="0"/>
              <a:t>USERLOG</a:t>
            </a:r>
            <a:r>
              <a:rPr lang="zh-CN" altLang="zh-CN" sz="2200" dirty="0"/>
              <a:t>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SQL&gt;CREATE TABLE USERLOG(USERNAME VARCHAR2(20)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LOGON_TIME DATE)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200" dirty="0"/>
              <a:t>表已创建</a:t>
            </a:r>
            <a:r>
              <a:rPr lang="zh-CN" altLang="zh-CN" sz="2200" dirty="0" smtClean="0"/>
              <a:t>。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xmlns="" val="379437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381000"/>
            <a:ext cx="11017224" cy="1143000"/>
          </a:xfrm>
        </p:spPr>
        <p:txBody>
          <a:bodyPr>
            <a:noAutofit/>
          </a:bodyPr>
          <a:lstStyle/>
          <a:p>
            <a:pPr hangingPunct="0"/>
            <a:r>
              <a:rPr lang="en-US" altLang="zh-CN" sz="2000" b="1" dirty="0"/>
              <a:t>12.10  </a:t>
            </a:r>
            <a:r>
              <a:rPr lang="zh-CN" altLang="zh-CN" sz="2000" b="1" dirty="0"/>
              <a:t>触 发 </a:t>
            </a:r>
            <a:r>
              <a:rPr lang="zh-CN" altLang="zh-CN" sz="2000" b="1" dirty="0" smtClean="0"/>
              <a:t>器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zh-CN" altLang="zh-CN" sz="2000" dirty="0" smtClean="0"/>
              <a:t>接下来</a:t>
            </a:r>
            <a:r>
              <a:rPr lang="zh-CN" altLang="zh-CN" sz="2000" dirty="0"/>
              <a:t>再以</a:t>
            </a:r>
            <a:r>
              <a:rPr lang="en-US" altLang="zh-CN" sz="2000" dirty="0"/>
              <a:t>SYSTEM</a:t>
            </a:r>
            <a:r>
              <a:rPr lang="zh-CN" altLang="zh-CN" sz="2000" dirty="0"/>
              <a:t>身份创建了两个数据库级事件触发器</a:t>
            </a:r>
            <a:r>
              <a:rPr lang="en-US" altLang="zh-CN" sz="2000" dirty="0"/>
              <a:t>INIT_LOGON</a:t>
            </a:r>
            <a:r>
              <a:rPr lang="zh-CN" altLang="zh-CN" sz="2000" dirty="0"/>
              <a:t>和</a:t>
            </a:r>
            <a:r>
              <a:rPr lang="en-US" altLang="zh-CN" sz="2000" dirty="0"/>
              <a:t>DATABASE_LOGON</a:t>
            </a:r>
            <a:r>
              <a:rPr lang="zh-CN" altLang="zh-CN" sz="2000" dirty="0"/>
              <a:t>，其中，</a:t>
            </a:r>
            <a:r>
              <a:rPr lang="en-US" altLang="zh-CN" sz="2000" dirty="0"/>
              <a:t>INIT_LOGON</a:t>
            </a:r>
            <a:r>
              <a:rPr lang="zh-CN" altLang="zh-CN" sz="2000" dirty="0"/>
              <a:t>在数据库启动时触发，清除</a:t>
            </a:r>
            <a:r>
              <a:rPr lang="en-US" altLang="zh-CN" sz="2000" dirty="0"/>
              <a:t>USERLOG</a:t>
            </a:r>
            <a:r>
              <a:rPr lang="zh-CN" altLang="zh-CN" sz="2000" dirty="0"/>
              <a:t>表中记录的</a:t>
            </a:r>
            <a:r>
              <a:rPr lang="zh-CN" altLang="zh-CN" sz="2000" dirty="0" smtClean="0"/>
              <a:t>数据；</a:t>
            </a:r>
            <a:r>
              <a:rPr lang="en-US" altLang="zh-CN" sz="2000" dirty="0" smtClean="0"/>
              <a:t>DATABASE_LOGON</a:t>
            </a:r>
            <a:r>
              <a:rPr lang="zh-CN" altLang="zh-CN" sz="2000" dirty="0"/>
              <a:t>在用户登录时触发，向表</a:t>
            </a:r>
            <a:r>
              <a:rPr lang="en-US" altLang="zh-CN" sz="2000" dirty="0"/>
              <a:t>USERLOG</a:t>
            </a:r>
            <a:r>
              <a:rPr lang="zh-CN" altLang="zh-CN" sz="2000" dirty="0"/>
              <a:t>中增加一条记录，记录登录用户名和登录时间。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524000"/>
            <a:ext cx="9913167" cy="4920952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TRIGGER INIT_LOGON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AFTER STARTUP ON DATABASE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DELETE FROM USERLOG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zh-CN" altLang="zh-CN" sz="2000" dirty="0"/>
              <a:t>触发器已创建</a:t>
            </a: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TRIGGER DATABASE_LOGON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AFTER LOGON ON DATABASE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INSERT INTO </a:t>
            </a:r>
            <a:r>
              <a:rPr lang="en-US" altLang="zh-CN" dirty="0" err="1">
                <a:highlight>
                  <a:srgbClr val="C0C0C0"/>
                </a:highlight>
              </a:rPr>
              <a:t>userlog</a:t>
            </a:r>
            <a:r>
              <a:rPr lang="en-US" altLang="zh-CN" dirty="0">
                <a:highlight>
                  <a:srgbClr val="C0C0C0"/>
                </a:highlight>
              </a:rPr>
              <a:t> VALUES(SYS.LOGIN_USER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SYSDATE)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lnSpc>
                <a:spcPts val="2000"/>
              </a:lnSpc>
              <a:spcBef>
                <a:spcPts val="1000"/>
              </a:spcBef>
              <a:buNone/>
            </a:pPr>
            <a:r>
              <a:rPr lang="zh-CN" altLang="zh-CN" sz="2000" dirty="0"/>
              <a:t>触发器已创建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87345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88640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endParaRPr lang="zh-CN" altLang="en-US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031715"/>
            <a:ext cx="9913167" cy="532190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/>
              <a:t>下面验证</a:t>
            </a:r>
            <a:r>
              <a:rPr lang="en-US" altLang="zh-CN" dirty="0"/>
              <a:t>DATABASE_LOGON</a:t>
            </a:r>
            <a:r>
              <a:rPr lang="zh-CN" altLang="zh-CN" dirty="0"/>
              <a:t>触发器，分别以</a:t>
            </a:r>
            <a:r>
              <a:rPr lang="en-US" altLang="zh-CN" dirty="0"/>
              <a:t>HR</a:t>
            </a:r>
            <a:r>
              <a:rPr lang="zh-CN" altLang="zh-CN" dirty="0"/>
              <a:t>和</a:t>
            </a:r>
            <a:r>
              <a:rPr lang="en-US" altLang="zh-CN" dirty="0"/>
              <a:t>SCOTT</a:t>
            </a:r>
            <a:r>
              <a:rPr lang="zh-CN" altLang="zh-CN" dirty="0"/>
              <a:t>用户登录后，再以</a:t>
            </a:r>
            <a:r>
              <a:rPr lang="en-US" altLang="zh-CN" dirty="0"/>
              <a:t>SYSTEM</a:t>
            </a:r>
            <a:r>
              <a:rPr lang="zh-CN" altLang="zh-CN" dirty="0"/>
              <a:t>身份执行查询：</a:t>
            </a:r>
          </a:p>
          <a:p>
            <a:pPr marL="0" indent="0" hangingPunc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SQL&gt;SELECT * FROM </a:t>
            </a:r>
            <a:r>
              <a:rPr lang="en-US" altLang="zh-CN" dirty="0" err="1">
                <a:highlight>
                  <a:srgbClr val="C0C0C0"/>
                </a:highlight>
              </a:rPr>
              <a:t>userlog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USERNAME				LOGON_TIME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------------------	-------------------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HR					2017-06-24 08</a:t>
            </a:r>
            <a:r>
              <a:rPr lang="zh-CN" altLang="zh-CN" dirty="0"/>
              <a:t>：</a:t>
            </a:r>
            <a:r>
              <a:rPr lang="en-US" altLang="zh-CN" dirty="0"/>
              <a:t>38</a:t>
            </a:r>
            <a:r>
              <a:rPr lang="zh-CN" altLang="zh-CN" dirty="0"/>
              <a:t>：</a:t>
            </a:r>
            <a:r>
              <a:rPr lang="en-US" altLang="zh-CN" dirty="0"/>
              <a:t>03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SCOTT				2017-06-24 08</a:t>
            </a:r>
            <a:r>
              <a:rPr lang="zh-CN" altLang="zh-CN" dirty="0"/>
              <a:t>：</a:t>
            </a:r>
            <a:r>
              <a:rPr lang="en-US" altLang="zh-CN" dirty="0"/>
              <a:t>38</a:t>
            </a:r>
            <a:r>
              <a:rPr lang="zh-CN" altLang="zh-CN" dirty="0"/>
              <a:t>：</a:t>
            </a:r>
            <a:r>
              <a:rPr lang="en-US" altLang="zh-CN" dirty="0"/>
              <a:t>12</a:t>
            </a:r>
            <a:endParaRPr lang="zh-CN" altLang="zh-CN" dirty="0"/>
          </a:p>
        </p:txBody>
      </p:sp>
      <p:sp>
        <p:nvSpPr>
          <p:cNvPr id="4" name="卷形: 水平 4">
            <a:extLst>
              <a:ext uri="{FF2B5EF4-FFF2-40B4-BE49-F238E27FC236}">
                <a16:creationId xmlns:a16="http://schemas.microsoft.com/office/drawing/2014/main" xmlns="" id="{0159C4C4-8382-4108-8D8B-300B021CD8D9}"/>
              </a:ext>
            </a:extLst>
          </p:cNvPr>
          <p:cNvSpPr/>
          <p:nvPr/>
        </p:nvSpPr>
        <p:spPr>
          <a:xfrm>
            <a:off x="4078188" y="3284985"/>
            <a:ext cx="7945016" cy="356432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注意：创建触发器中的</a:t>
            </a:r>
            <a:r>
              <a:rPr lang="en-US" altLang="zh-CN" sz="2400" dirty="0"/>
              <a:t>“ON DATABASE”</a:t>
            </a:r>
            <a:r>
              <a:rPr lang="zh-CN" altLang="zh-CN" sz="2400" dirty="0"/>
              <a:t>仅针对用户登录的当前数据库，可能是</a:t>
            </a:r>
            <a:r>
              <a:rPr lang="en-US" altLang="zh-CN" sz="2400" dirty="0"/>
              <a:t>CDB</a:t>
            </a:r>
            <a:r>
              <a:rPr lang="zh-CN" altLang="zh-CN" sz="2400" dirty="0"/>
              <a:t>也可能是一个</a:t>
            </a:r>
            <a:r>
              <a:rPr lang="en-US" altLang="zh-CN" sz="2400" dirty="0"/>
              <a:t>PDB</a:t>
            </a:r>
            <a:r>
              <a:rPr lang="zh-CN" altLang="zh-CN" sz="2400" dirty="0"/>
              <a:t>，不是针对所有</a:t>
            </a:r>
            <a:r>
              <a:rPr lang="en-US" altLang="zh-CN" sz="2400" dirty="0"/>
              <a:t>PDB</a:t>
            </a:r>
            <a:r>
              <a:rPr lang="zh-CN" altLang="zh-CN" sz="2400" dirty="0"/>
              <a:t>，本示例的触发器只针对数据库</a:t>
            </a:r>
            <a:r>
              <a:rPr lang="en-US" altLang="zh-CN" sz="2400" dirty="0"/>
              <a:t>PDBORCL</a:t>
            </a:r>
            <a:r>
              <a:rPr lang="zh-CN" altLang="zh-CN" sz="2400" dirty="0"/>
              <a:t>这一个数据库有效，对</a:t>
            </a:r>
            <a:r>
              <a:rPr lang="en-US" altLang="zh-CN" sz="2400" dirty="0"/>
              <a:t>CDB</a:t>
            </a:r>
            <a:r>
              <a:rPr lang="zh-CN" altLang="zh-CN" sz="2400" dirty="0"/>
              <a:t>和其他插接式数据库是无效的。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9630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24000"/>
            <a:ext cx="9913167" cy="532190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v_id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 NULL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FROM jobs WHERE </a:t>
            </a:r>
            <a:r>
              <a:rPr lang="en-US" altLang="zh-CN" dirty="0" err="1">
                <a:highlight>
                  <a:srgbClr val="C0C0C0"/>
                </a:highlight>
              </a:rPr>
              <a:t>job_id</a:t>
            </a:r>
            <a:r>
              <a:rPr lang="en-US" altLang="zh-CN" dirty="0">
                <a:highlight>
                  <a:srgbClr val="C0C0C0"/>
                </a:highlight>
              </a:rPr>
              <a:t>='IT_TEST'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RETURNING </a:t>
            </a:r>
            <a:r>
              <a:rPr lang="en-US" altLang="zh-CN" dirty="0" err="1">
                <a:highlight>
                  <a:srgbClr val="C0C0C0"/>
                </a:highlight>
              </a:rPr>
              <a:t>job_id</a:t>
            </a:r>
            <a:r>
              <a:rPr lang="en-US" altLang="zh-CN" dirty="0">
                <a:highlight>
                  <a:srgbClr val="C0C0C0"/>
                </a:highlight>
              </a:rPr>
              <a:t> INTO </a:t>
            </a:r>
            <a:r>
              <a:rPr lang="en-US" altLang="zh-CN" dirty="0" err="1">
                <a:highlight>
                  <a:srgbClr val="C0C0C0"/>
                </a:highlight>
              </a:rPr>
              <a:t>v_id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DBMS_OUTPUT.PUT_LINE('DELETE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' || </a:t>
            </a:r>
            <a:r>
              <a:rPr lang="en-US" altLang="zh-CN" dirty="0" err="1">
                <a:highlight>
                  <a:srgbClr val="C0C0C0"/>
                </a:highlight>
              </a:rPr>
              <a:t>v_id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INSERT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IT_EXPL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UPDATE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IT_TEST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DELETE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IT_TEST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PL/SQL </a:t>
            </a:r>
            <a:r>
              <a:rPr lang="zh-CN" altLang="zh-CN" dirty="0">
                <a:highlight>
                  <a:srgbClr val="C0C0C0"/>
                </a:highlight>
              </a:rPr>
              <a:t>过程已成功完成。</a:t>
            </a:r>
            <a:endParaRPr lang="en-US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225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00543"/>
            <a:ext cx="991316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2)</a:t>
            </a:r>
            <a:r>
              <a:rPr lang="zh-CN" altLang="zh-CN" dirty="0"/>
              <a:t>常量</a:t>
            </a:r>
          </a:p>
          <a:p>
            <a:pPr marL="0" indent="0" hangingPunct="0">
              <a:buNone/>
            </a:pPr>
            <a:r>
              <a:rPr lang="zh-CN" altLang="zh-CN" dirty="0"/>
              <a:t>常量在声明时赋予初值，并且在运行时不允许重新赋值。使用</a:t>
            </a:r>
            <a:r>
              <a:rPr lang="en-US" altLang="zh-CN" dirty="0"/>
              <a:t>CONSTANT</a:t>
            </a:r>
            <a:r>
              <a:rPr lang="zh-CN" altLang="zh-CN" dirty="0"/>
              <a:t>关键字声明常量。常量初值可以使用赋值运算符“</a:t>
            </a:r>
            <a:r>
              <a:rPr lang="en-US" altLang="zh-CN" dirty="0"/>
              <a:t>:=”</a:t>
            </a:r>
            <a:r>
              <a:rPr lang="zh-CN" altLang="zh-CN" dirty="0"/>
              <a:t>赋值，也可以使用</a:t>
            </a:r>
            <a:r>
              <a:rPr lang="en-US" altLang="zh-CN" dirty="0"/>
              <a:t>DEFAULT</a:t>
            </a:r>
            <a:r>
              <a:rPr lang="zh-CN" altLang="zh-CN" dirty="0"/>
              <a:t>关键字赋值。声明常量的语法如下：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zh-CN" altLang="zh-CN" dirty="0">
                <a:highlight>
                  <a:srgbClr val="C0C0C0"/>
                </a:highlight>
              </a:rPr>
              <a:t>常量名</a:t>
            </a:r>
            <a:r>
              <a:rPr lang="en-US" altLang="zh-CN" dirty="0">
                <a:highlight>
                  <a:srgbClr val="C0C0C0"/>
                </a:highlight>
              </a:rPr>
              <a:t> CONSTANT </a:t>
            </a:r>
            <a:r>
              <a:rPr lang="zh-CN" altLang="zh-CN" dirty="0">
                <a:highlight>
                  <a:srgbClr val="C0C0C0"/>
                </a:highlight>
              </a:rPr>
              <a:t>数据类型：</a:t>
            </a:r>
            <a:r>
              <a:rPr lang="en-US" altLang="zh-CN" dirty="0">
                <a:highlight>
                  <a:srgbClr val="C0C0C0"/>
                </a:highlight>
              </a:rPr>
              <a:t>=</a:t>
            </a:r>
            <a:r>
              <a:rPr lang="zh-CN" altLang="zh-CN" dirty="0">
                <a:highlight>
                  <a:srgbClr val="C0C0C0"/>
                </a:highlight>
              </a:rPr>
              <a:t>常量值；</a:t>
            </a:r>
          </a:p>
        </p:txBody>
      </p:sp>
    </p:spTree>
    <p:extLst>
      <p:ext uri="{BB962C8B-B14F-4D97-AF65-F5344CB8AC3E}">
        <p14:creationId xmlns:p14="http://schemas.microsoft.com/office/powerpoint/2010/main" xmlns="" val="324865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16632"/>
            <a:ext cx="9601200" cy="759296"/>
          </a:xfrm>
        </p:spPr>
        <p:txBody>
          <a:bodyPr>
            <a:normAutofit fontScale="90000"/>
          </a:bodyPr>
          <a:lstStyle/>
          <a:p>
            <a:r>
              <a:rPr lang="en-US" altLang="zh-CN" sz="3100" b="1" dirty="0" smtClean="0"/>
              <a:t>12.1  PL/SQL</a:t>
            </a:r>
            <a:r>
              <a:rPr lang="zh-CN" altLang="zh-CN" sz="3100" b="1" dirty="0" smtClean="0"/>
              <a:t>简介</a:t>
            </a:r>
            <a:r>
              <a:rPr lang="en-US" altLang="zh-CN" sz="3100" b="1" dirty="0" smtClean="0"/>
              <a:t/>
            </a:r>
            <a:br>
              <a:rPr lang="en-US" altLang="zh-CN" sz="3100" b="1" dirty="0" smtClean="0"/>
            </a:br>
            <a:r>
              <a:rPr lang="zh-CN" altLang="zh-CN" sz="2200" b="1" dirty="0"/>
              <a:t>【示例</a:t>
            </a:r>
            <a:r>
              <a:rPr lang="en-US" altLang="zh-CN" sz="2200" b="1" dirty="0"/>
              <a:t>12-4</a:t>
            </a:r>
            <a:r>
              <a:rPr lang="zh-CN" altLang="zh-CN" sz="2200" b="1" dirty="0"/>
              <a:t>】已知圆半径为</a:t>
            </a:r>
            <a:r>
              <a:rPr lang="en-US" altLang="zh-CN" sz="2200" b="1" dirty="0"/>
              <a:t>3</a:t>
            </a:r>
            <a:r>
              <a:rPr lang="zh-CN" altLang="zh-CN" sz="2200" b="1" dirty="0"/>
              <a:t>，圆周率为</a:t>
            </a:r>
            <a:r>
              <a:rPr lang="en-US" altLang="zh-CN" sz="2200" b="1" dirty="0"/>
              <a:t>3.14</a:t>
            </a:r>
            <a:r>
              <a:rPr lang="zh-CN" altLang="zh-CN" sz="2200" b="1" dirty="0"/>
              <a:t>，计算圆面积</a:t>
            </a:r>
            <a:r>
              <a:rPr lang="zh-CN" altLang="zh-CN" sz="2200" b="1" dirty="0" smtClean="0"/>
              <a:t>。</a:t>
            </a:r>
            <a:endParaRPr lang="zh-CN" altLang="en-US" sz="2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926615"/>
            <a:ext cx="10729192" cy="583485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 smtClean="0">
                <a:highlight>
                  <a:srgbClr val="C0C0C0"/>
                </a:highlight>
              </a:rPr>
              <a:t>SET </a:t>
            </a:r>
            <a:r>
              <a:rPr lang="en-US" altLang="zh-CN" sz="2000" dirty="0">
                <a:highlight>
                  <a:srgbClr val="C0C0C0"/>
                </a:highlight>
              </a:rPr>
              <a:t>SERVEROUTPUT ON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pi CONSTANT number:=3.14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 --</a:t>
            </a:r>
            <a:r>
              <a:rPr lang="zh-CN" altLang="zh-CN" sz="2000" dirty="0">
                <a:highlight>
                  <a:srgbClr val="C0C0C0"/>
                </a:highlight>
              </a:rPr>
              <a:t>圆周率长值</a:t>
            </a:r>
            <a:r>
              <a:rPr lang="en-US" altLang="zh-CN" sz="2000" dirty="0">
                <a:highlight>
                  <a:srgbClr val="C0C0C0"/>
                </a:highlight>
              </a:rPr>
              <a:t>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r  number  DEFAULT  3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 --</a:t>
            </a:r>
            <a:r>
              <a:rPr lang="zh-CN" altLang="zh-CN" sz="2000" dirty="0">
                <a:highlight>
                  <a:srgbClr val="C0C0C0"/>
                </a:highlight>
              </a:rPr>
              <a:t>圆的半径默认值</a:t>
            </a:r>
            <a:r>
              <a:rPr lang="en-US" altLang="zh-CN" sz="2000" dirty="0">
                <a:highlight>
                  <a:srgbClr val="C0C0C0"/>
                </a:highlight>
              </a:rPr>
              <a:t>3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area  number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 --</a:t>
            </a:r>
            <a:r>
              <a:rPr lang="zh-CN" altLang="zh-CN" sz="2000" dirty="0">
                <a:highlight>
                  <a:srgbClr val="C0C0C0"/>
                </a:highlight>
              </a:rPr>
              <a:t>面积。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area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=pi*r*r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 --</a:t>
            </a:r>
            <a:r>
              <a:rPr lang="zh-CN" altLang="zh-CN" sz="2000" dirty="0">
                <a:highlight>
                  <a:srgbClr val="C0C0C0"/>
                </a:highlight>
              </a:rPr>
              <a:t>计算面积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</a:t>
            </a:r>
            <a:r>
              <a:rPr lang="en-US" altLang="zh-CN" sz="2000" dirty="0" err="1">
                <a:highlight>
                  <a:srgbClr val="C0C0C0"/>
                </a:highlight>
              </a:rPr>
              <a:t>dbms_output.put_line</a:t>
            </a:r>
            <a:r>
              <a:rPr lang="en-US" altLang="zh-CN" sz="2000" dirty="0">
                <a:highlight>
                  <a:srgbClr val="C0C0C0"/>
                </a:highlight>
              </a:rPr>
              <a:t>(area)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--</a:t>
            </a:r>
            <a:r>
              <a:rPr lang="zh-CN" altLang="zh-CN" sz="2000" dirty="0">
                <a:highlight>
                  <a:srgbClr val="C0C0C0"/>
                </a:highlight>
              </a:rPr>
              <a:t>输出圆的面积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/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28.26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PL/SQL </a:t>
            </a:r>
            <a:r>
              <a:rPr lang="zh-CN" altLang="zh-CN" sz="2000" dirty="0">
                <a:highlight>
                  <a:srgbClr val="C0C0C0"/>
                </a:highlight>
              </a:rPr>
              <a:t>过程已成功完成。</a:t>
            </a:r>
          </a:p>
          <a:p>
            <a:pPr marL="0" indent="0" hangingPunct="0">
              <a:lnSpc>
                <a:spcPct val="100000"/>
              </a:lnSpc>
              <a:buNone/>
            </a:pPr>
            <a:r>
              <a:rPr lang="en-US" altLang="zh-CN" sz="2000" dirty="0" smtClean="0"/>
              <a:t>…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301540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400" b="1" dirty="0" smtClean="0"/>
              <a:t>12.1.3  </a:t>
            </a:r>
            <a:r>
              <a:rPr lang="zh-CN" altLang="zh-CN" sz="2400" b="1" dirty="0"/>
              <a:t>可变数组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00543"/>
            <a:ext cx="10273207" cy="4032713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可变</a:t>
            </a:r>
            <a:r>
              <a:rPr lang="zh-CN" altLang="zh-CN" dirty="0"/>
              <a:t>数组</a:t>
            </a:r>
            <a:r>
              <a:rPr lang="en-US" altLang="zh-CN" dirty="0"/>
              <a:t>(</a:t>
            </a:r>
            <a:r>
              <a:rPr lang="en-US" altLang="zh-CN" dirty="0" err="1"/>
              <a:t>Varray</a:t>
            </a:r>
            <a:r>
              <a:rPr lang="en-US" altLang="zh-CN" dirty="0"/>
              <a:t>)</a:t>
            </a:r>
            <a:r>
              <a:rPr lang="zh-CN" altLang="zh-CN" dirty="0"/>
              <a:t>与嵌套表相似，也是一种集合。一个可变数组是对象的一个集合，其中每个对象都具有相同的数据类型。可变数组的大小由创建时决定。在表中建立可变数组后，可变数组在主表中作为一个列对待，从概念上讲，可变数组是一个限制了行集合的嵌套表。所有可变数组有连续的存储位置，最低的地址对应于第一个元素，最高地址对应于最后一个元素，如图</a:t>
            </a:r>
            <a:r>
              <a:rPr lang="en-US" altLang="zh-CN" dirty="0"/>
              <a:t>12-3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hangingPunct="0">
              <a:buNone/>
            </a:pPr>
            <a:endParaRPr lang="zh-CN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349996" y="3789040"/>
            <a:ext cx="7874125" cy="1710987"/>
            <a:chOff x="36334" y="51170"/>
            <a:chExt cx="3635550" cy="945931"/>
          </a:xfrm>
        </p:grpSpPr>
        <p:sp>
          <p:nvSpPr>
            <p:cNvPr id="18" name="文本框 2"/>
            <p:cNvSpPr txBox="1"/>
            <p:nvPr/>
          </p:nvSpPr>
          <p:spPr>
            <a:xfrm>
              <a:off x="36334" y="738546"/>
              <a:ext cx="908093" cy="2585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1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4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Numbers(1</a:t>
              </a:r>
              <a:r>
                <a:rPr lang="en-US" sz="1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文本框 3"/>
            <p:cNvSpPr txBox="1"/>
            <p:nvPr/>
          </p:nvSpPr>
          <p:spPr>
            <a:xfrm>
              <a:off x="941296" y="738546"/>
              <a:ext cx="908093" cy="2585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9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4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Numbers(2</a:t>
              </a:r>
              <a:r>
                <a:rPr lang="en-US" sz="1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4"/>
            <p:cNvSpPr txBox="1"/>
            <p:nvPr/>
          </p:nvSpPr>
          <p:spPr>
            <a:xfrm>
              <a:off x="1849389" y="738546"/>
              <a:ext cx="908093" cy="2585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1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4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Numbers(3</a:t>
              </a:r>
              <a:r>
                <a:rPr lang="en-US" sz="1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文本框 5"/>
            <p:cNvSpPr txBox="1"/>
            <p:nvPr/>
          </p:nvSpPr>
          <p:spPr>
            <a:xfrm>
              <a:off x="2720105" y="738546"/>
              <a:ext cx="908093" cy="2585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sz="105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490381" y="309725"/>
              <a:ext cx="43" cy="428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7"/>
            <p:cNvSpPr txBox="1"/>
            <p:nvPr/>
          </p:nvSpPr>
          <p:spPr>
            <a:xfrm>
              <a:off x="36377" y="51170"/>
              <a:ext cx="908093" cy="25855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altLang="zh-CN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第</a:t>
              </a:r>
              <a:r>
                <a:rPr lang="en-US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个元素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3173694" y="309725"/>
              <a:ext cx="458" cy="428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9"/>
            <p:cNvSpPr txBox="1"/>
            <p:nvPr/>
          </p:nvSpPr>
          <p:spPr>
            <a:xfrm>
              <a:off x="2675503" y="51170"/>
              <a:ext cx="996381" cy="25855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altLang="zh-CN" sz="16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16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最后</a:t>
              </a:r>
              <a:r>
                <a:rPr lang="zh-CN" sz="16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一个元素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4438228" y="5871619"/>
            <a:ext cx="3347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12-3 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可变数组的存储结构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4833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00543"/>
            <a:ext cx="10273207" cy="3600665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/>
              <a:t>一个可变数组类型是用</a:t>
            </a:r>
            <a:r>
              <a:rPr lang="en-US" altLang="zh-CN" dirty="0"/>
              <a:t>CREATE TYPE</a:t>
            </a:r>
            <a:r>
              <a:rPr lang="zh-CN" altLang="zh-CN" dirty="0"/>
              <a:t>语句创建。它的基本语法如下：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TYPE </a:t>
            </a:r>
            <a:r>
              <a:rPr lang="zh-CN" altLang="zh-CN" dirty="0">
                <a:highlight>
                  <a:srgbClr val="C0C0C0"/>
                </a:highlight>
              </a:rPr>
              <a:t>类型名称 </a:t>
            </a:r>
            <a:r>
              <a:rPr lang="en-US" altLang="zh-CN" dirty="0">
                <a:highlight>
                  <a:srgbClr val="C0C0C0"/>
                </a:highlight>
              </a:rPr>
              <a:t>IS VARRAY(n)of </a:t>
            </a:r>
            <a:r>
              <a:rPr lang="zh-CN" altLang="zh-CN" dirty="0">
                <a:highlight>
                  <a:srgbClr val="C0C0C0"/>
                </a:highlight>
              </a:rPr>
              <a:t>数据类型</a:t>
            </a:r>
          </a:p>
          <a:p>
            <a:pPr marL="0" indent="0" hangingPunct="0">
              <a:buNone/>
            </a:pPr>
            <a:r>
              <a:rPr lang="en-US" altLang="zh-CN" dirty="0"/>
              <a:t>PL/SQL</a:t>
            </a:r>
            <a:r>
              <a:rPr lang="zh-CN" altLang="zh-CN" dirty="0"/>
              <a:t>块创建</a:t>
            </a:r>
            <a:r>
              <a:rPr lang="en-US" altLang="zh-CN" dirty="0"/>
              <a:t>VARRAY</a:t>
            </a:r>
            <a:r>
              <a:rPr lang="zh-CN" altLang="zh-CN" dirty="0"/>
              <a:t>类型的基本语法是：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TYPE </a:t>
            </a:r>
            <a:r>
              <a:rPr lang="zh-CN" altLang="zh-CN" dirty="0">
                <a:highlight>
                  <a:srgbClr val="C0C0C0"/>
                </a:highlight>
              </a:rPr>
              <a:t>类型名称 </a:t>
            </a:r>
            <a:r>
              <a:rPr lang="en-US" altLang="zh-CN" dirty="0">
                <a:highlight>
                  <a:srgbClr val="C0C0C0"/>
                </a:highlight>
              </a:rPr>
              <a:t>IS VARRAY(n)of </a:t>
            </a:r>
            <a:r>
              <a:rPr lang="zh-CN" altLang="zh-CN" dirty="0">
                <a:highlight>
                  <a:srgbClr val="C0C0C0"/>
                </a:highlight>
              </a:rPr>
              <a:t>数据类型</a:t>
            </a:r>
          </a:p>
          <a:p>
            <a:pPr marL="0" indent="0" hangingPunct="0">
              <a:buNone/>
            </a:pPr>
            <a:r>
              <a:rPr lang="zh-CN" altLang="zh-CN" dirty="0"/>
              <a:t>其中</a:t>
            </a:r>
            <a:r>
              <a:rPr lang="en-US" altLang="zh-CN" dirty="0"/>
              <a:t>n</a:t>
            </a:r>
            <a:r>
              <a:rPr lang="zh-CN" altLang="zh-CN" dirty="0"/>
              <a:t>是</a:t>
            </a:r>
            <a:r>
              <a:rPr lang="en-US" altLang="zh-CN" dirty="0"/>
              <a:t>VARRAY</a:t>
            </a:r>
            <a:r>
              <a:rPr lang="zh-CN" altLang="zh-CN" dirty="0"/>
              <a:t>元素</a:t>
            </a:r>
            <a:r>
              <a:rPr lang="en-US" altLang="zh-CN" dirty="0"/>
              <a:t>(</a:t>
            </a:r>
            <a:r>
              <a:rPr lang="zh-CN" altLang="zh-CN" dirty="0"/>
              <a:t>最大值</a:t>
            </a:r>
            <a:r>
              <a:rPr lang="en-US" altLang="zh-CN" dirty="0"/>
              <a:t>)</a:t>
            </a:r>
            <a:r>
              <a:rPr lang="zh-CN" altLang="zh-CN" dirty="0"/>
              <a:t>的数目，并且以后可以使用</a:t>
            </a:r>
            <a:r>
              <a:rPr lang="en-US" altLang="zh-CN" dirty="0"/>
              <a:t>ALTER TYPE</a:t>
            </a:r>
            <a:r>
              <a:rPr lang="zh-CN" altLang="zh-CN" dirty="0"/>
              <a:t>语句来改变。可变数组是一维序列，起始索引值始终为</a:t>
            </a:r>
            <a:r>
              <a:rPr lang="en-US" altLang="zh-CN" dirty="0"/>
              <a:t>1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274207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sz="2400" b="1" dirty="0" smtClean="0"/>
              <a:t>【</a:t>
            </a:r>
            <a:r>
              <a:rPr lang="zh-CN" altLang="zh-CN" sz="2400" b="1" dirty="0"/>
              <a:t>示例</a:t>
            </a:r>
            <a:r>
              <a:rPr lang="en-US" altLang="zh-CN" sz="2400" b="1" dirty="0"/>
              <a:t>12-5</a:t>
            </a:r>
            <a:r>
              <a:rPr lang="zh-CN" altLang="zh-CN" sz="2400" b="1" dirty="0"/>
              <a:t>】用可变数组实现杨辉三角形的打印。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24000"/>
            <a:ext cx="10273207" cy="5145359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dirty="0" smtClean="0"/>
              <a:t>本</a:t>
            </a:r>
            <a:r>
              <a:rPr lang="zh-CN" altLang="zh-CN" sz="2000" dirty="0"/>
              <a:t>示例输出杨辉三角，定义了数组类型</a:t>
            </a:r>
            <a:r>
              <a:rPr lang="en-US" altLang="zh-CN" sz="2000" dirty="0"/>
              <a:t>T_NUMBER</a:t>
            </a:r>
            <a:r>
              <a:rPr lang="zh-CN" altLang="zh-CN" sz="2000" dirty="0"/>
              <a:t>，以及相应的数组变量</a:t>
            </a:r>
            <a:r>
              <a:rPr lang="en-US" altLang="zh-CN" sz="2000" dirty="0"/>
              <a:t>ROWARRAY</a:t>
            </a:r>
            <a:r>
              <a:rPr lang="zh-CN" altLang="zh-CN" sz="2000" dirty="0"/>
              <a:t>，变量</a:t>
            </a:r>
            <a:r>
              <a:rPr lang="en-US" altLang="zh-CN" sz="2000" dirty="0"/>
              <a:t>N</a:t>
            </a:r>
            <a:r>
              <a:rPr lang="zh-CN" altLang="zh-CN" sz="2000" dirty="0"/>
              <a:t>表示输出的行数。本算法是从第一行开始，逐行打印，每一行的数字存储在数组变量</a:t>
            </a:r>
            <a:r>
              <a:rPr lang="en-US" altLang="zh-CN" sz="2000" dirty="0"/>
              <a:t>ROWARRAY</a:t>
            </a:r>
            <a:r>
              <a:rPr lang="zh-CN" altLang="zh-CN" sz="2000" dirty="0"/>
              <a:t>中，数组元素的值是从按右到左的顺序生成的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SET SERVEROUTPUT ON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TYPE T_NUMBER IS VARRAY (100)OF INTEGER NOT NULL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--</a:t>
            </a:r>
            <a:r>
              <a:rPr lang="zh-CN" altLang="zh-CN" sz="2000" dirty="0">
                <a:highlight>
                  <a:srgbClr val="C0C0C0"/>
                </a:highlight>
              </a:rPr>
              <a:t>数组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I INTEGER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J INTEGER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SPACES VARCHAR2(30)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='   '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--</a:t>
            </a:r>
            <a:r>
              <a:rPr lang="zh-CN" altLang="zh-CN" sz="2000" dirty="0">
                <a:highlight>
                  <a:srgbClr val="C0C0C0"/>
                </a:highlight>
              </a:rPr>
              <a:t>三个空格，用于打印时分隔数字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N INTEGER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 9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-- </a:t>
            </a:r>
            <a:r>
              <a:rPr lang="zh-CN" altLang="zh-CN" sz="2000" dirty="0">
                <a:highlight>
                  <a:srgbClr val="C0C0C0"/>
                </a:highlight>
              </a:rPr>
              <a:t>一共打印</a:t>
            </a:r>
            <a:r>
              <a:rPr lang="en-US" altLang="zh-CN" sz="2000" dirty="0">
                <a:highlight>
                  <a:srgbClr val="C0C0C0"/>
                </a:highlight>
              </a:rPr>
              <a:t>9</a:t>
            </a:r>
            <a:r>
              <a:rPr lang="zh-CN" altLang="zh-CN" sz="2000" dirty="0">
                <a:highlight>
                  <a:srgbClr val="C0C0C0"/>
                </a:highlight>
              </a:rPr>
              <a:t>行数字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ROWARRAY T_NUMBER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 T_NUMBER()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xmlns="" val="209867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93813" y="476672"/>
            <a:ext cx="9601200" cy="1143000"/>
          </a:xfrm>
        </p:spPr>
        <p:txBody>
          <a:bodyPr/>
          <a:lstStyle/>
          <a:p>
            <a:pPr lvl="0"/>
            <a:r>
              <a:rPr lang="zh-CN" altLang="zh-CN" dirty="0"/>
              <a:t>第</a:t>
            </a:r>
            <a:r>
              <a:rPr lang="en-US" altLang="zh-CN" dirty="0"/>
              <a:t>12</a:t>
            </a:r>
            <a:r>
              <a:rPr lang="zh-CN" altLang="zh-CN" dirty="0"/>
              <a:t>章</a:t>
            </a:r>
            <a:r>
              <a:rPr lang="en-US" altLang="zh-CN" b="1" dirty="0"/>
              <a:t>  </a:t>
            </a:r>
            <a:r>
              <a:rPr lang="en-US" altLang="zh-CN" dirty="0"/>
              <a:t>PL/SQL</a:t>
            </a:r>
            <a:r>
              <a:rPr lang="zh-CN" altLang="zh-CN" dirty="0"/>
              <a:t>语言</a:t>
            </a:r>
          </a:p>
        </p:txBody>
      </p:sp>
      <p:graphicFrame>
        <p:nvGraphicFramePr>
          <p:cNvPr id="9" name="表格占位符 8">
            <a:extLst>
              <a:ext uri="{FF2B5EF4-FFF2-40B4-BE49-F238E27FC236}">
                <a16:creationId xmlns="" xmlns:a16="http://schemas.microsoft.com/office/drawing/2014/main" id="{FBE4E13B-FC60-4B55-B0C4-BD88FFEBFAA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xmlns="" val="1778430239"/>
              </p:ext>
            </p:extLst>
          </p:nvPr>
        </p:nvGraphicFramePr>
        <p:xfrm>
          <a:off x="1293813" y="1916112"/>
          <a:ext cx="10201276" cy="46383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12767">
                  <a:extLst>
                    <a:ext uri="{9D8B030D-6E8A-4147-A177-3AD203B41FA5}">
                      <a16:colId xmlns="" xmlns:a16="http://schemas.microsoft.com/office/drawing/2014/main" val="1687794500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140452743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33578474"/>
                    </a:ext>
                  </a:extLst>
                </a:gridCol>
                <a:gridCol w="1080197">
                  <a:extLst>
                    <a:ext uri="{9D8B030D-6E8A-4147-A177-3AD203B41FA5}">
                      <a16:colId xmlns="" xmlns:a16="http://schemas.microsoft.com/office/drawing/2014/main" val="3590362711"/>
                    </a:ext>
                  </a:extLst>
                </a:gridCol>
              </a:tblGrid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知识点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理解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掌握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86555741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1.PL/SQL</a:t>
                      </a: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语言的基本语法结构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="" xmlns:a16="http://schemas.microsoft.com/office/drawing/2014/main" val="2855571122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2.PL/SQL</a:t>
                      </a: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程序中的流程控制语句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="" xmlns:a16="http://schemas.microsoft.com/office/drawing/2014/main" val="1827779781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游标的基本操作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="" xmlns:a16="http://schemas.microsoft.com/office/drawing/2014/main" val="683203084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</a:t>
                      </a: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过程和函数的创建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="" xmlns:a16="http://schemas.microsoft.com/office/drawing/2014/main" val="2666305100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</a:t>
                      </a: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包与触发器的创建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="" xmlns:a16="http://schemas.microsoft.com/office/drawing/2014/main" val="2072997283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</a:t>
                      </a: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正确使用异常处理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="" xmlns:a16="http://schemas.microsoft.com/office/drawing/2014/main" val="215789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7082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697313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7" y="813945"/>
            <a:ext cx="10968218" cy="592742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DBMS_OUTPUT.PUT_LINE('1')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--</a:t>
            </a:r>
            <a:r>
              <a:rPr lang="zh-CN" altLang="zh-CN" sz="2000" dirty="0">
                <a:highlight>
                  <a:srgbClr val="C0C0C0"/>
                </a:highlight>
              </a:rPr>
              <a:t>先打印第</a:t>
            </a:r>
            <a:r>
              <a:rPr lang="en-US" altLang="zh-CN" sz="2000" dirty="0">
                <a:highlight>
                  <a:srgbClr val="C0C0C0"/>
                </a:highlight>
              </a:rPr>
              <a:t>1</a:t>
            </a:r>
            <a:r>
              <a:rPr lang="zh-CN" altLang="zh-CN" sz="2000" dirty="0">
                <a:highlight>
                  <a:srgbClr val="C0C0C0"/>
                </a:highlight>
              </a:rPr>
              <a:t>行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DBMS_OUTPUT.PUT(RPAD(1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9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 '))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--</a:t>
            </a:r>
            <a:r>
              <a:rPr lang="zh-CN" altLang="zh-CN" sz="2000" dirty="0">
                <a:highlight>
                  <a:srgbClr val="C0C0C0"/>
                </a:highlight>
              </a:rPr>
              <a:t>先打印第</a:t>
            </a:r>
            <a:r>
              <a:rPr lang="en-US" altLang="zh-CN" sz="2000" dirty="0">
                <a:highlight>
                  <a:srgbClr val="C0C0C0"/>
                </a:highlight>
              </a:rPr>
              <a:t>2</a:t>
            </a:r>
            <a:r>
              <a:rPr lang="zh-CN" altLang="zh-CN" sz="2000" dirty="0">
                <a:highlight>
                  <a:srgbClr val="C0C0C0"/>
                </a:highlight>
              </a:rPr>
              <a:t>行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DBMS_OUTPUT.PUT(RPAD(1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9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 '))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--</a:t>
            </a:r>
            <a:r>
              <a:rPr lang="zh-CN" altLang="zh-CN" sz="2000" dirty="0">
                <a:highlight>
                  <a:srgbClr val="C0C0C0"/>
                </a:highlight>
              </a:rPr>
              <a:t>打印第一个</a:t>
            </a:r>
            <a:r>
              <a:rPr lang="en-US" altLang="zh-CN" sz="2000" dirty="0">
                <a:highlight>
                  <a:srgbClr val="C0C0C0"/>
                </a:highlight>
              </a:rPr>
              <a:t>1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DBMS_OUTPUT.PUT_LINE('')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--</a:t>
            </a:r>
            <a:r>
              <a:rPr lang="zh-CN" altLang="zh-CN" sz="2000" dirty="0">
                <a:highlight>
                  <a:srgbClr val="C0C0C0"/>
                </a:highlight>
              </a:rPr>
              <a:t>打印换行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--</a:t>
            </a:r>
            <a:r>
              <a:rPr lang="zh-CN" altLang="zh-CN" sz="2000" dirty="0">
                <a:highlight>
                  <a:srgbClr val="C0C0C0"/>
                </a:highlight>
              </a:rPr>
              <a:t>初始化数组数据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FOR I IN 1 .. N LOOP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ROWARRAY.EXTEND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END LOOP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ROWARRAY(1)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=1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ROWARRAY(2)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=1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FOR I IN 3 .. N --</a:t>
            </a:r>
            <a:r>
              <a:rPr lang="zh-CN" altLang="zh-CN" sz="2000" dirty="0">
                <a:highlight>
                  <a:srgbClr val="C0C0C0"/>
                </a:highlight>
              </a:rPr>
              <a:t>打印每行，从第</a:t>
            </a:r>
            <a:r>
              <a:rPr lang="en-US" altLang="zh-CN" sz="2000" dirty="0">
                <a:highlight>
                  <a:srgbClr val="C0C0C0"/>
                </a:highlight>
              </a:rPr>
              <a:t>3</a:t>
            </a:r>
            <a:r>
              <a:rPr lang="zh-CN" altLang="zh-CN" sz="2000" dirty="0">
                <a:highlight>
                  <a:srgbClr val="C0C0C0"/>
                </a:highlight>
              </a:rPr>
              <a:t>行起</a:t>
            </a:r>
          </a:p>
          <a:p>
            <a:pPr marL="0" indent="0" hangingPunct="0">
              <a:lnSpc>
                <a:spcPct val="10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5536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94" y="188640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019944"/>
            <a:ext cx="10273207" cy="5721424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LOOP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ROWARRAY(I)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=1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J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=I-1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--</a:t>
            </a:r>
            <a:r>
              <a:rPr lang="zh-CN" altLang="zh-CN" sz="2000" dirty="0">
                <a:highlight>
                  <a:srgbClr val="C0C0C0"/>
                </a:highlight>
              </a:rPr>
              <a:t>准备第</a:t>
            </a:r>
            <a:r>
              <a:rPr lang="en-US" altLang="zh-CN" sz="2000" dirty="0">
                <a:highlight>
                  <a:srgbClr val="C0C0C0"/>
                </a:highlight>
              </a:rPr>
              <a:t>J</a:t>
            </a:r>
            <a:r>
              <a:rPr lang="zh-CN" altLang="zh-CN" sz="2000" dirty="0">
                <a:highlight>
                  <a:srgbClr val="C0C0C0"/>
                </a:highlight>
              </a:rPr>
              <a:t>行的数组数据，第</a:t>
            </a:r>
            <a:r>
              <a:rPr lang="en-US" altLang="zh-CN" sz="2000" dirty="0">
                <a:highlight>
                  <a:srgbClr val="C0C0C0"/>
                </a:highlight>
              </a:rPr>
              <a:t>J</a:t>
            </a:r>
            <a:r>
              <a:rPr lang="zh-CN" altLang="zh-CN" sz="2000" dirty="0">
                <a:highlight>
                  <a:srgbClr val="C0C0C0"/>
                </a:highlight>
              </a:rPr>
              <a:t>行数据有</a:t>
            </a:r>
            <a:r>
              <a:rPr lang="en-US" altLang="zh-CN" sz="2000" dirty="0">
                <a:highlight>
                  <a:srgbClr val="C0C0C0"/>
                </a:highlight>
              </a:rPr>
              <a:t>J</a:t>
            </a:r>
            <a:r>
              <a:rPr lang="zh-CN" altLang="zh-CN" sz="2000" dirty="0">
                <a:highlight>
                  <a:srgbClr val="C0C0C0"/>
                </a:highlight>
              </a:rPr>
              <a:t>个数字，第</a:t>
            </a:r>
            <a:r>
              <a:rPr lang="en-US" altLang="zh-CN" sz="2000" dirty="0">
                <a:highlight>
                  <a:srgbClr val="C0C0C0"/>
                </a:highlight>
              </a:rPr>
              <a:t>1</a:t>
            </a:r>
            <a:r>
              <a:rPr lang="zh-CN" altLang="zh-CN" sz="2000" dirty="0">
                <a:highlight>
                  <a:srgbClr val="C0C0C0"/>
                </a:highlight>
              </a:rPr>
              <a:t>和第</a:t>
            </a:r>
            <a:r>
              <a:rPr lang="en-US" altLang="zh-CN" sz="2000" dirty="0">
                <a:highlight>
                  <a:srgbClr val="C0C0C0"/>
                </a:highlight>
              </a:rPr>
              <a:t>J</a:t>
            </a:r>
            <a:r>
              <a:rPr lang="zh-CN" altLang="zh-CN" sz="2000" dirty="0">
                <a:highlight>
                  <a:srgbClr val="C0C0C0"/>
                </a:highlight>
              </a:rPr>
              <a:t>个数字为</a:t>
            </a:r>
            <a:r>
              <a:rPr lang="en-US" altLang="zh-CN" sz="2000" dirty="0">
                <a:highlight>
                  <a:srgbClr val="C0C0C0"/>
                </a:highlight>
              </a:rPr>
              <a:t>1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--</a:t>
            </a:r>
            <a:r>
              <a:rPr lang="zh-CN" altLang="zh-CN" sz="2000" dirty="0">
                <a:highlight>
                  <a:srgbClr val="C0C0C0"/>
                </a:highlight>
              </a:rPr>
              <a:t>这里从第</a:t>
            </a:r>
            <a:r>
              <a:rPr lang="en-US" altLang="zh-CN" sz="2000" dirty="0">
                <a:highlight>
                  <a:srgbClr val="C0C0C0"/>
                </a:highlight>
              </a:rPr>
              <a:t>J-1</a:t>
            </a:r>
            <a:r>
              <a:rPr lang="zh-CN" altLang="zh-CN" sz="2000" dirty="0">
                <a:highlight>
                  <a:srgbClr val="C0C0C0"/>
                </a:highlight>
              </a:rPr>
              <a:t>个数字循环到第</a:t>
            </a:r>
            <a:r>
              <a:rPr lang="en-US" altLang="zh-CN" sz="2000" dirty="0">
                <a:highlight>
                  <a:srgbClr val="C0C0C0"/>
                </a:highlight>
              </a:rPr>
              <a:t>2</a:t>
            </a:r>
            <a:r>
              <a:rPr lang="zh-CN" altLang="zh-CN" sz="2000" dirty="0">
                <a:highlight>
                  <a:srgbClr val="C0C0C0"/>
                </a:highlight>
              </a:rPr>
              <a:t>个数字，顺序是从右到左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WHILE J&gt;1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LOOP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ROWARRAY(J)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=ROWARRAY(J)+ROWARRAY(J-1)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J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=J-1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END LOOP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--</a:t>
            </a:r>
            <a:r>
              <a:rPr lang="zh-CN" altLang="zh-CN" sz="2000" dirty="0">
                <a:highlight>
                  <a:srgbClr val="C0C0C0"/>
                </a:highlight>
              </a:rPr>
              <a:t>打印第</a:t>
            </a:r>
            <a:r>
              <a:rPr lang="en-US" altLang="zh-CN" sz="2000" dirty="0">
                <a:highlight>
                  <a:srgbClr val="C0C0C0"/>
                </a:highlight>
              </a:rPr>
              <a:t>I</a:t>
            </a:r>
            <a:r>
              <a:rPr lang="zh-CN" altLang="zh-CN" sz="2000" dirty="0">
                <a:highlight>
                  <a:srgbClr val="C0C0C0"/>
                </a:highlight>
              </a:rPr>
              <a:t>行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FOR J IN 1 .. I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LOOP</a:t>
            </a:r>
            <a:endParaRPr lang="zh-CN" altLang="zh-CN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24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31" y="188094"/>
            <a:ext cx="5180681" cy="570656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759296"/>
            <a:ext cx="10801200" cy="60987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DBMS_OUTPUT.PUT(RPAD(ROWARRAY(J)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9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 '))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--</a:t>
            </a:r>
            <a:r>
              <a:rPr lang="zh-CN" altLang="zh-CN" sz="2000" dirty="0">
                <a:highlight>
                  <a:srgbClr val="C0C0C0"/>
                </a:highlight>
              </a:rPr>
              <a:t>打印第一个</a:t>
            </a:r>
            <a:r>
              <a:rPr lang="en-US" altLang="zh-CN" sz="2000" dirty="0">
                <a:highlight>
                  <a:srgbClr val="C0C0C0"/>
                </a:highlight>
              </a:rPr>
              <a:t>1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END LOOP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DBMS_OUTPUT.PUT_LINE('')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--</a:t>
            </a:r>
            <a:r>
              <a:rPr lang="zh-CN" altLang="zh-CN" sz="2000" dirty="0">
                <a:highlight>
                  <a:srgbClr val="C0C0C0"/>
                </a:highlight>
              </a:rPr>
              <a:t>打印换行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END LOOP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/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1        1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1        2        1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1        3        3        1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1        4        6        4        1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1        5        10       10       5        1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1        6        15       20       15       6        1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1        7        21       35       35       21       7        1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1        8        28       56       70       56       28       8        1</a:t>
            </a:r>
            <a:endParaRPr lang="zh-CN" altLang="en-US" sz="1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579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454" y="188640"/>
            <a:ext cx="96012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3200" b="1" dirty="0"/>
              <a:t>12.1  PL/SQL</a:t>
            </a:r>
            <a:r>
              <a:rPr lang="zh-CN" altLang="zh-CN" sz="3200" b="1" dirty="0"/>
              <a:t>简介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12.1.4  </a:t>
            </a:r>
            <a:r>
              <a:rPr lang="zh-CN" altLang="zh-CN" sz="3200" b="1" dirty="0" smtClean="0"/>
              <a:t>运算符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54" y="1331640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/>
              <a:t>运算符是程序的重要部分，在</a:t>
            </a:r>
            <a:r>
              <a:rPr lang="en-US" altLang="zh-CN" dirty="0"/>
              <a:t>PL/SQL</a:t>
            </a:r>
            <a:r>
              <a:rPr lang="zh-CN" altLang="zh-CN" dirty="0"/>
              <a:t>程序中，可以将运算符分为多类，如算数运算符、连接运算符、比较</a:t>
            </a:r>
            <a:r>
              <a:rPr lang="en-US" altLang="zh-CN" dirty="0"/>
              <a:t>(</a:t>
            </a:r>
            <a:r>
              <a:rPr lang="zh-CN" altLang="zh-CN" dirty="0"/>
              <a:t>关系</a:t>
            </a:r>
            <a:r>
              <a:rPr lang="en-US" altLang="zh-CN" dirty="0"/>
              <a:t>)</a:t>
            </a:r>
            <a:r>
              <a:rPr lang="zh-CN" altLang="zh-CN" dirty="0"/>
              <a:t>运算符和逻辑运算符等。</a:t>
            </a:r>
          </a:p>
          <a:p>
            <a:pPr marL="0" indent="0" hangingPunct="0">
              <a:buNone/>
            </a:pPr>
            <a:r>
              <a:rPr lang="en-US" altLang="zh-CN" dirty="0"/>
              <a:t>1)</a:t>
            </a:r>
            <a:r>
              <a:rPr lang="zh-CN" altLang="zh-CN" dirty="0"/>
              <a:t>算数运算符</a:t>
            </a:r>
          </a:p>
          <a:p>
            <a:pPr marL="0" indent="0" hangingPunct="0">
              <a:buNone/>
            </a:pPr>
            <a:r>
              <a:rPr lang="en-US" altLang="zh-CN" dirty="0"/>
              <a:t>Oracle</a:t>
            </a:r>
            <a:r>
              <a:rPr lang="zh-CN" altLang="zh-CN" dirty="0"/>
              <a:t>中的算术运算符，只有</a:t>
            </a:r>
            <a:r>
              <a:rPr lang="en-US" altLang="zh-CN" dirty="0"/>
              <a:t>+</a:t>
            </a:r>
            <a:r>
              <a:rPr lang="zh-CN" altLang="zh-CN" dirty="0"/>
              <a:t>、</a:t>
            </a:r>
            <a:r>
              <a:rPr lang="en-US" altLang="zh-CN" dirty="0"/>
              <a:t>-</a:t>
            </a:r>
            <a:r>
              <a:rPr lang="zh-CN" altLang="zh-CN" dirty="0"/>
              <a:t>、</a:t>
            </a:r>
            <a:r>
              <a:rPr lang="en-US" altLang="zh-CN" dirty="0"/>
              <a:t>*</a:t>
            </a:r>
            <a:r>
              <a:rPr lang="zh-CN" altLang="zh-CN" dirty="0"/>
              <a:t>、</a:t>
            </a:r>
            <a:r>
              <a:rPr lang="en-US" altLang="zh-CN" dirty="0"/>
              <a:t>/</a:t>
            </a:r>
            <a:r>
              <a:rPr lang="zh-CN" altLang="zh-CN" dirty="0"/>
              <a:t>四种，其中除号</a:t>
            </a:r>
            <a:r>
              <a:rPr lang="en-US" altLang="zh-CN" dirty="0"/>
              <a:t>(/)</a:t>
            </a:r>
            <a:r>
              <a:rPr lang="zh-CN" altLang="zh-CN" dirty="0"/>
              <a:t>的结果是浮点数。求余运算只能借助函数</a:t>
            </a:r>
            <a:r>
              <a:rPr lang="en-US" altLang="zh-CN" dirty="0"/>
              <a:t>MOD(x</a:t>
            </a:r>
            <a:r>
              <a:rPr lang="zh-CN" altLang="zh-CN" dirty="0"/>
              <a:t>，</a:t>
            </a:r>
            <a:r>
              <a:rPr lang="en-US" altLang="zh-CN" dirty="0"/>
              <a:t>y)</a:t>
            </a:r>
            <a:r>
              <a:rPr lang="zh-CN" altLang="zh-CN" dirty="0"/>
              <a:t>，返回</a:t>
            </a:r>
            <a:r>
              <a:rPr lang="en-US" altLang="zh-CN" dirty="0"/>
              <a:t>x</a:t>
            </a:r>
            <a:r>
              <a:rPr lang="zh-CN" altLang="zh-CN" dirty="0"/>
              <a:t>除以</a:t>
            </a:r>
            <a:r>
              <a:rPr lang="en-US" altLang="zh-CN" dirty="0"/>
              <a:t>y</a:t>
            </a:r>
            <a:r>
              <a:rPr lang="zh-CN" altLang="zh-CN" dirty="0"/>
              <a:t>的余数。</a:t>
            </a:r>
          </a:p>
          <a:p>
            <a:pPr marL="0" indent="0" hangingPunct="0">
              <a:buNone/>
            </a:pPr>
            <a:r>
              <a:rPr lang="en-US" altLang="zh-CN" dirty="0"/>
              <a:t>2)</a:t>
            </a:r>
            <a:r>
              <a:rPr lang="zh-CN" altLang="zh-CN" dirty="0"/>
              <a:t>连接运算符</a:t>
            </a:r>
          </a:p>
          <a:p>
            <a:pPr marL="0" indent="0">
              <a:buNone/>
            </a:pPr>
            <a:r>
              <a:rPr lang="zh-CN" altLang="zh-CN" dirty="0"/>
              <a:t>连接运算符用双竖线</a:t>
            </a:r>
            <a:r>
              <a:rPr lang="en-US" altLang="zh-CN" dirty="0"/>
              <a:t>||</a:t>
            </a:r>
            <a:r>
              <a:rPr lang="zh-CN" altLang="zh-CN" dirty="0"/>
              <a:t>表示，可以将两个字符串连接在一起。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77721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791" y="188640"/>
            <a:ext cx="9601200" cy="759296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959706"/>
            <a:ext cx="10273207" cy="578166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12-6</a:t>
            </a:r>
            <a:r>
              <a:rPr lang="zh-CN" altLang="zh-CN" b="1" dirty="0"/>
              <a:t>】表达式求值</a:t>
            </a:r>
          </a:p>
          <a:p>
            <a:pPr marL="0" indent="0" hangingPunct="0">
              <a:buNone/>
            </a:pPr>
            <a:r>
              <a:rPr lang="zh-CN" altLang="zh-CN" dirty="0"/>
              <a:t>本示例计算表达式的值为</a:t>
            </a:r>
            <a:r>
              <a:rPr lang="en-US" altLang="zh-CN" dirty="0"/>
              <a:t>6.5</a:t>
            </a:r>
            <a:r>
              <a:rPr lang="zh-CN" altLang="zh-CN" dirty="0"/>
              <a:t>，并转化为整数</a:t>
            </a:r>
            <a:r>
              <a:rPr lang="en-US" altLang="zh-CN" dirty="0"/>
              <a:t>(integer)</a:t>
            </a:r>
            <a:r>
              <a:rPr lang="zh-CN" altLang="zh-CN" dirty="0"/>
              <a:t>输出，结果是</a:t>
            </a:r>
            <a:r>
              <a:rPr lang="en-US" altLang="zh-CN" dirty="0"/>
              <a:t>7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set </a:t>
            </a:r>
            <a:r>
              <a:rPr lang="en-US" altLang="zh-CN" sz="2000" dirty="0" err="1">
                <a:highlight>
                  <a:srgbClr val="C0C0C0"/>
                </a:highlight>
              </a:rPr>
              <a:t>serveroutput</a:t>
            </a:r>
            <a:r>
              <a:rPr lang="en-US" altLang="zh-CN" sz="2000" dirty="0">
                <a:highlight>
                  <a:srgbClr val="C0C0C0"/>
                </a:highlight>
              </a:rPr>
              <a:t> on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result integer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result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=1+3*5/2-MOD(12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5)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</a:t>
            </a:r>
            <a:r>
              <a:rPr lang="en-US" altLang="zh-CN" sz="2000" dirty="0" err="1">
                <a:highlight>
                  <a:srgbClr val="C0C0C0"/>
                </a:highlight>
              </a:rPr>
              <a:t>dbms_output.put_line</a:t>
            </a:r>
            <a:r>
              <a:rPr lang="en-US" altLang="zh-CN" sz="2000" dirty="0">
                <a:highlight>
                  <a:srgbClr val="C0C0C0"/>
                </a:highlight>
              </a:rPr>
              <a:t>('</a:t>
            </a:r>
            <a:r>
              <a:rPr lang="zh-CN" altLang="zh-CN" sz="2000" dirty="0">
                <a:highlight>
                  <a:srgbClr val="C0C0C0"/>
                </a:highlight>
              </a:rPr>
              <a:t>运算结果是：</a:t>
            </a:r>
            <a:r>
              <a:rPr lang="en-US" altLang="zh-CN" sz="2000" dirty="0">
                <a:highlight>
                  <a:srgbClr val="C0C0C0"/>
                </a:highlight>
              </a:rPr>
              <a:t>'||result)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/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zh-CN" altLang="zh-CN" sz="2000" dirty="0">
                <a:highlight>
                  <a:srgbClr val="C0C0C0"/>
                </a:highlight>
              </a:rPr>
              <a:t>运算结果是：</a:t>
            </a:r>
            <a:r>
              <a:rPr lang="en-US" altLang="zh-CN" sz="2000" dirty="0">
                <a:highlight>
                  <a:srgbClr val="C0C0C0"/>
                </a:highlight>
              </a:rPr>
              <a:t>7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427214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88640"/>
            <a:ext cx="9601200" cy="78296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349" y="971600"/>
            <a:ext cx="10273207" cy="1377280"/>
          </a:xfrm>
        </p:spPr>
        <p:txBody>
          <a:bodyPr>
            <a:noAutofit/>
          </a:bodyPr>
          <a:lstStyle/>
          <a:p>
            <a:pPr marL="0" indent="0">
              <a:lnSpc>
                <a:spcPts val="600"/>
              </a:lnSpc>
              <a:buNone/>
            </a:pPr>
            <a:endParaRPr lang="en-US" altLang="zh-CN" dirty="0" smtClean="0"/>
          </a:p>
          <a:p>
            <a:pPr marL="0" indent="0">
              <a:lnSpc>
                <a:spcPts val="600"/>
              </a:lnSpc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)</a:t>
            </a:r>
            <a:r>
              <a:rPr lang="zh-CN" altLang="en-US" dirty="0"/>
              <a:t>比较</a:t>
            </a:r>
            <a:r>
              <a:rPr lang="en-US" altLang="zh-CN" dirty="0"/>
              <a:t>(</a:t>
            </a:r>
            <a:r>
              <a:rPr lang="zh-CN" altLang="en-US" dirty="0"/>
              <a:t>关系</a:t>
            </a:r>
            <a:r>
              <a:rPr lang="en-US" altLang="zh-CN" dirty="0"/>
              <a:t>)</a:t>
            </a:r>
            <a:r>
              <a:rPr lang="zh-CN" altLang="en-US" dirty="0"/>
              <a:t>运算符</a:t>
            </a:r>
          </a:p>
          <a:p>
            <a:pPr marL="0" indent="0">
              <a:lnSpc>
                <a:spcPts val="600"/>
              </a:lnSpc>
              <a:buNone/>
            </a:pPr>
            <a:r>
              <a:rPr lang="zh-CN" altLang="en-US" dirty="0"/>
              <a:t>用于将一个表达式与另一个表达式进行比较。常用的运算符如表</a:t>
            </a:r>
            <a:r>
              <a:rPr lang="en-US" altLang="zh-CN" dirty="0"/>
              <a:t>12-1</a:t>
            </a:r>
            <a:r>
              <a:rPr lang="zh-CN" altLang="en-US" dirty="0"/>
              <a:t>所示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ts val="600"/>
              </a:lnSpc>
              <a:buNone/>
            </a:pPr>
            <a:endParaRPr lang="en-US" altLang="zh-CN" dirty="0" smtClean="0"/>
          </a:p>
          <a:p>
            <a:pPr marL="0" indent="0" algn="ctr">
              <a:lnSpc>
                <a:spcPts val="600"/>
              </a:lnSpc>
              <a:buNone/>
            </a:pPr>
            <a:r>
              <a:rPr lang="zh-CN" altLang="zh-CN" sz="2000" dirty="0"/>
              <a:t>表</a:t>
            </a:r>
            <a:r>
              <a:rPr lang="en-US" altLang="zh-CN" sz="2000" dirty="0"/>
              <a:t>12-1  </a:t>
            </a:r>
            <a:r>
              <a:rPr lang="zh-CN" altLang="zh-CN" sz="2000" dirty="0"/>
              <a:t>关系运算符</a:t>
            </a:r>
          </a:p>
          <a:p>
            <a:pPr marL="0" indent="0">
              <a:lnSpc>
                <a:spcPts val="600"/>
              </a:lnSpc>
              <a:buNone/>
            </a:pPr>
            <a:endParaRPr lang="zh-CN" altLang="en-US" dirty="0"/>
          </a:p>
          <a:p>
            <a:pPr marL="0" indent="0">
              <a:lnSpc>
                <a:spcPts val="600"/>
              </a:lnSpc>
              <a:buNone/>
            </a:pPr>
            <a:endParaRPr lang="en-US" altLang="zh-CN" sz="20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68386514"/>
              </p:ext>
            </p:extLst>
          </p:nvPr>
        </p:nvGraphicFramePr>
        <p:xfrm>
          <a:off x="1341884" y="2492896"/>
          <a:ext cx="10341408" cy="366955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170704"/>
                <a:gridCol w="5170704"/>
              </a:tblGrid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运算符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意义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   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小于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&lt;=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小于等于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&gt;    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大于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&gt;=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大于等于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=    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等于</a:t>
                      </a:r>
                      <a:r>
                        <a:rPr lang="en-US" sz="1800" kern="100">
                          <a:effectLst/>
                        </a:rPr>
                        <a:t>(</a:t>
                      </a:r>
                      <a:r>
                        <a:rPr lang="zh-CN" sz="1800" kern="100">
                          <a:effectLst/>
                        </a:rPr>
                        <a:t>不是赋值运算符：</a:t>
                      </a:r>
                      <a:r>
                        <a:rPr lang="en-US" sz="1800" kern="100">
                          <a:effectLst/>
                        </a:rPr>
                        <a:t>=)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like    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类似于</a:t>
                      </a:r>
                      <a:r>
                        <a:rPr lang="en-US" sz="1800" kern="100">
                          <a:effectLst/>
                        </a:rPr>
                        <a:t>in </a:t>
                      </a:r>
                      <a:r>
                        <a:rPr lang="zh-CN" sz="1800" kern="100">
                          <a:effectLst/>
                        </a:rPr>
                        <a:t>在</a:t>
                      </a:r>
                      <a:r>
                        <a:rPr lang="en-US" sz="1800" kern="100">
                          <a:effectLst/>
                        </a:rPr>
                        <a:t>……</a:t>
                      </a:r>
                      <a:r>
                        <a:rPr lang="zh-CN" sz="1800" kern="100">
                          <a:effectLst/>
                        </a:rPr>
                        <a:t>之中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!= </a:t>
                      </a:r>
                      <a:r>
                        <a:rPr lang="zh-CN" sz="1800" kern="100">
                          <a:effectLst/>
                        </a:rPr>
                        <a:t>或</a:t>
                      </a:r>
                      <a:r>
                        <a:rPr lang="en-US" sz="1800" kern="100">
                          <a:effectLst/>
                        </a:rPr>
                        <a:t>&lt;&gt;    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不等于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between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在</a:t>
                      </a:r>
                      <a:r>
                        <a:rPr lang="en-US" sz="1800" kern="100" dirty="0">
                          <a:effectLst/>
                        </a:rPr>
                        <a:t>……</a:t>
                      </a:r>
                      <a:r>
                        <a:rPr lang="zh-CN" sz="1800" kern="100" dirty="0">
                          <a:effectLst/>
                        </a:rPr>
                        <a:t>之间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6318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858" y="1268760"/>
            <a:ext cx="10273207" cy="187220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4)</a:t>
            </a:r>
            <a:r>
              <a:rPr lang="zh-CN" altLang="zh-CN" dirty="0"/>
              <a:t>逻辑运算符</a:t>
            </a:r>
          </a:p>
          <a:p>
            <a:pPr marL="0" indent="0">
              <a:buNone/>
            </a:pPr>
            <a:r>
              <a:rPr lang="zh-CN" altLang="zh-CN" dirty="0"/>
              <a:t>用于合并两个条件的结果以产生单个结果。逻辑运算符有</a:t>
            </a:r>
            <a:r>
              <a:rPr lang="en-US" altLang="zh-CN" dirty="0"/>
              <a:t>AND(</a:t>
            </a:r>
            <a:r>
              <a:rPr lang="zh-CN" altLang="zh-CN" dirty="0"/>
              <a:t>逻辑与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OR(</a:t>
            </a:r>
            <a:r>
              <a:rPr lang="zh-CN" altLang="zh-CN" dirty="0"/>
              <a:t>逻辑或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/>
              <a:t>NOT(</a:t>
            </a:r>
            <a:r>
              <a:rPr lang="zh-CN" altLang="zh-CN" dirty="0"/>
              <a:t>逻辑非</a:t>
            </a:r>
            <a:r>
              <a:rPr lang="en-US" altLang="zh-CN" dirty="0"/>
              <a:t>)</a:t>
            </a:r>
            <a:r>
              <a:rPr lang="zh-CN" altLang="zh-CN" dirty="0"/>
              <a:t>，如表</a:t>
            </a:r>
            <a:r>
              <a:rPr lang="en-US" altLang="zh-CN" dirty="0"/>
              <a:t>12-2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zh-CN" dirty="0"/>
              <a:t>表</a:t>
            </a:r>
            <a:r>
              <a:rPr lang="en-US" altLang="zh-CN" dirty="0"/>
              <a:t>12-2  </a:t>
            </a:r>
            <a:r>
              <a:rPr lang="zh-CN" altLang="zh-CN" dirty="0"/>
              <a:t>逻辑运算符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2422931"/>
              </p:ext>
            </p:extLst>
          </p:nvPr>
        </p:nvGraphicFramePr>
        <p:xfrm>
          <a:off x="1561090" y="3501008"/>
          <a:ext cx="9988872" cy="165905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994436"/>
                <a:gridCol w="4994436"/>
              </a:tblGrid>
              <a:tr h="4129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运算符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54" marR="133054" marT="70222" marB="7022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意义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54" marR="133054" marT="70222" marB="70222"/>
                </a:tc>
              </a:tr>
              <a:tr h="4129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54" marR="133054" marT="70222" marB="7022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逻辑非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54" marR="133054" marT="70222" marB="70222"/>
                </a:tc>
              </a:tr>
              <a:tr h="4129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54" marR="133054" marT="70222" marB="7022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逻辑或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54" marR="133054" marT="70222" marB="70222"/>
                </a:tc>
              </a:tr>
              <a:tr h="4129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54" marR="133054" marT="70222" marB="7022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逻辑与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54" marR="133054" marT="70222" marB="702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1576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800" b="1" dirty="0" smtClean="0"/>
              <a:t>12.1.5  </a:t>
            </a:r>
            <a:r>
              <a:rPr lang="zh-CN" altLang="zh-CN" sz="2800" b="1" dirty="0"/>
              <a:t>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336592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 smtClean="0"/>
              <a:t>PL/SQL</a:t>
            </a:r>
            <a:r>
              <a:rPr lang="zh-CN" altLang="zh-CN" dirty="0"/>
              <a:t>程序可通过条件结构来控制命令执行的流程。</a:t>
            </a:r>
            <a:r>
              <a:rPr lang="en-US" altLang="zh-CN" dirty="0"/>
              <a:t>PL/SQL</a:t>
            </a:r>
            <a:r>
              <a:rPr lang="zh-CN" altLang="zh-CN" dirty="0"/>
              <a:t>提供了丰富的流程控制语句，有三种控制结构：①顺序控制，②条件控制，③循环控制。本节重点介绍条件控制语句。</a:t>
            </a:r>
          </a:p>
          <a:p>
            <a:pPr marL="0" indent="0" hangingPunct="0">
              <a:buNone/>
            </a:pPr>
            <a:r>
              <a:rPr lang="en-US" altLang="zh-CN" dirty="0"/>
              <a:t>PL/SQL</a:t>
            </a:r>
            <a:r>
              <a:rPr lang="zh-CN" altLang="zh-CN" dirty="0"/>
              <a:t>中关于条件控制的关键字有</a:t>
            </a:r>
            <a:r>
              <a:rPr lang="en-US" altLang="zh-CN" dirty="0"/>
              <a:t>IF-THEN</a:t>
            </a:r>
            <a:r>
              <a:rPr lang="zh-CN" altLang="zh-CN" dirty="0"/>
              <a:t>、</a:t>
            </a:r>
            <a:r>
              <a:rPr lang="en-US" altLang="zh-CN" dirty="0"/>
              <a:t>IF-THEN-ELSE</a:t>
            </a:r>
            <a:r>
              <a:rPr lang="zh-CN" altLang="zh-CN" dirty="0"/>
              <a:t>、</a:t>
            </a:r>
            <a:r>
              <a:rPr lang="en-US" altLang="zh-CN" dirty="0"/>
              <a:t>IF-THEN-ELSIF</a:t>
            </a:r>
            <a:r>
              <a:rPr lang="zh-CN" altLang="zh-CN" dirty="0"/>
              <a:t>和多分枝条件</a:t>
            </a:r>
            <a:r>
              <a:rPr lang="en-US" altLang="zh-CN" dirty="0"/>
              <a:t>CASE</a:t>
            </a:r>
            <a:r>
              <a:rPr lang="zh-CN" altLang="zh-CN" dirty="0"/>
              <a:t>。</a:t>
            </a:r>
          </a:p>
          <a:p>
            <a:pPr marL="0" indent="0" hangingPunct="0">
              <a:buNone/>
            </a:pPr>
            <a:r>
              <a:rPr lang="en-US" altLang="zh-CN" dirty="0"/>
              <a:t>1)IF-THEN</a:t>
            </a:r>
            <a:endParaRPr lang="zh-CN" altLang="zh-CN" dirty="0"/>
          </a:p>
          <a:p>
            <a:pPr marL="0" indent="0" hangingPunct="0">
              <a:buNone/>
            </a:pPr>
            <a:r>
              <a:rPr lang="zh-CN" altLang="zh-CN" dirty="0"/>
              <a:t>该结构先判断一个条件是否为</a:t>
            </a:r>
            <a:r>
              <a:rPr lang="en-US" altLang="zh-CN" dirty="0"/>
              <a:t>TRUE</a:t>
            </a:r>
            <a:r>
              <a:rPr lang="zh-CN" altLang="zh-CN" dirty="0"/>
              <a:t>，条件成立则执行对应的语句块，具体语法如下：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IF </a:t>
            </a:r>
            <a:r>
              <a:rPr lang="zh-CN" altLang="zh-CN" sz="2200" dirty="0">
                <a:highlight>
                  <a:srgbClr val="C0C0C0"/>
                </a:highlight>
              </a:rPr>
              <a:t>条件</a:t>
            </a:r>
            <a:r>
              <a:rPr lang="en-US" altLang="zh-CN" sz="2200" dirty="0">
                <a:highlight>
                  <a:srgbClr val="C0C0C0"/>
                </a:highlight>
              </a:rPr>
              <a:t> THEN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</a:t>
            </a:r>
            <a:r>
              <a:rPr lang="zh-CN" altLang="zh-CN" sz="2200" dirty="0">
                <a:highlight>
                  <a:srgbClr val="C0C0C0"/>
                </a:highlight>
              </a:rPr>
              <a:t>条件语句体</a:t>
            </a:r>
          </a:p>
          <a:p>
            <a:pPr marL="0" inden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 IF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  <a:endParaRPr lang="en-US" altLang="zh-CN" sz="2200" dirty="0">
              <a:highlight>
                <a:srgbClr val="C0C0C0"/>
              </a:highlight>
            </a:endParaRPr>
          </a:p>
        </p:txBody>
      </p:sp>
      <p:sp>
        <p:nvSpPr>
          <p:cNvPr id="4" name="卷形: 水平 4">
            <a:extLst>
              <a:ext uri="{FF2B5EF4-FFF2-40B4-BE49-F238E27FC236}">
                <a16:creationId xmlns="" xmlns:a16="http://schemas.microsoft.com/office/drawing/2014/main" id="{0159C4C4-8382-4108-8D8B-300B021CD8D9}"/>
              </a:ext>
            </a:extLst>
          </p:cNvPr>
          <p:cNvSpPr/>
          <p:nvPr/>
        </p:nvSpPr>
        <p:spPr>
          <a:xfrm>
            <a:off x="5158307" y="2492896"/>
            <a:ext cx="7008083" cy="434491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</a:t>
            </a:r>
          </a:p>
          <a:p>
            <a:pPr hangingPunct="0"/>
            <a:r>
              <a:rPr lang="zh-CN" altLang="zh-CN" sz="2000" dirty="0"/>
              <a:t>用</a:t>
            </a:r>
            <a:r>
              <a:rPr lang="en-US" altLang="zh-CN" sz="2000" dirty="0"/>
              <a:t>IF</a:t>
            </a:r>
            <a:r>
              <a:rPr lang="zh-CN" altLang="zh-CN" sz="2000" dirty="0"/>
              <a:t>关键字开始，</a:t>
            </a:r>
            <a:r>
              <a:rPr lang="en-US" altLang="zh-CN" sz="2000" dirty="0"/>
              <a:t>END IF</a:t>
            </a:r>
            <a:r>
              <a:rPr lang="zh-CN" altLang="zh-CN" sz="2000" dirty="0"/>
              <a:t>关键字结束，</a:t>
            </a:r>
            <a:r>
              <a:rPr lang="en-US" altLang="zh-CN" sz="2000" dirty="0"/>
              <a:t>END IF</a:t>
            </a:r>
            <a:r>
              <a:rPr lang="zh-CN" altLang="zh-CN" sz="2000" dirty="0"/>
              <a:t>后面有一个分号。</a:t>
            </a:r>
          </a:p>
          <a:p>
            <a:r>
              <a:rPr lang="zh-CN" altLang="zh-CN" sz="2000" dirty="0"/>
              <a:t>条件部分可以不使用括号，但是必须以关键字</a:t>
            </a:r>
            <a:r>
              <a:rPr lang="en-US" altLang="zh-CN" sz="2000" dirty="0"/>
              <a:t>THEN</a:t>
            </a:r>
            <a:r>
              <a:rPr lang="zh-CN" altLang="zh-CN" sz="2000" dirty="0"/>
              <a:t>来标识条件结束，如果条件成立，则执行</a:t>
            </a:r>
            <a:r>
              <a:rPr lang="en-US" altLang="zh-CN" sz="2000" dirty="0"/>
              <a:t>THEN</a:t>
            </a:r>
            <a:r>
              <a:rPr lang="zh-CN" altLang="zh-CN" sz="2000" dirty="0"/>
              <a:t>后到对应</a:t>
            </a:r>
            <a:r>
              <a:rPr lang="en-US" altLang="zh-CN" sz="2000" dirty="0"/>
              <a:t>END IF</a:t>
            </a:r>
            <a:r>
              <a:rPr lang="zh-CN" altLang="zh-CN" sz="2000" dirty="0"/>
              <a:t>之间的语句块内容。如果条件不成立，则不执行条件语句块的内容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hangingPunct="0"/>
            <a:r>
              <a:rPr lang="en-US" altLang="zh-CN" sz="2000" dirty="0"/>
              <a:t>PL/SQL</a:t>
            </a:r>
            <a:r>
              <a:rPr lang="zh-CN" altLang="zh-CN" sz="2000" dirty="0"/>
              <a:t>中关键字</a:t>
            </a:r>
            <a:r>
              <a:rPr lang="en-US" altLang="zh-CN" sz="2000" dirty="0"/>
              <a:t>THEN</a:t>
            </a:r>
            <a:r>
              <a:rPr lang="zh-CN" altLang="zh-CN" sz="2000" dirty="0"/>
              <a:t>到</a:t>
            </a:r>
            <a:r>
              <a:rPr lang="en-US" altLang="zh-CN" sz="2000" dirty="0"/>
              <a:t>END IF</a:t>
            </a:r>
            <a:r>
              <a:rPr lang="zh-CN" altLang="zh-CN" sz="2000" dirty="0"/>
              <a:t>之间的内容是条件结构体内容。</a:t>
            </a:r>
          </a:p>
          <a:p>
            <a:r>
              <a:rPr lang="zh-CN" altLang="zh-CN" sz="2000" dirty="0"/>
              <a:t>条件可以使用关系运算符和逻辑运算符。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5232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16632"/>
            <a:ext cx="9601200" cy="926976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zh-CN" sz="2700" b="1" dirty="0" smtClean="0"/>
              <a:t>【</a:t>
            </a:r>
            <a:r>
              <a:rPr lang="zh-CN" altLang="zh-CN" sz="2700" b="1" dirty="0"/>
              <a:t>示例</a:t>
            </a:r>
            <a:r>
              <a:rPr lang="en-US" altLang="zh-CN" sz="2700" b="1" dirty="0"/>
              <a:t>12-7</a:t>
            </a:r>
            <a:r>
              <a:rPr lang="zh-CN" altLang="zh-CN" sz="2700" b="1" dirty="0"/>
              <a:t>】查询</a:t>
            </a:r>
            <a:r>
              <a:rPr lang="en-US" altLang="zh-CN" sz="2700" b="1" dirty="0"/>
              <a:t>Den</a:t>
            </a:r>
            <a:r>
              <a:rPr lang="zh-CN" altLang="zh-CN" sz="2700" b="1" dirty="0"/>
              <a:t>的工资，如果大于</a:t>
            </a:r>
            <a:r>
              <a:rPr lang="en-US" altLang="zh-CN" sz="2700" b="1" dirty="0"/>
              <a:t>5000</a:t>
            </a:r>
            <a:r>
              <a:rPr lang="zh-CN" altLang="zh-CN" sz="2700" b="1" dirty="0"/>
              <a:t>元，则发奖金</a:t>
            </a:r>
            <a:r>
              <a:rPr lang="en-US" altLang="zh-CN" sz="2700" b="1" dirty="0"/>
              <a:t>800</a:t>
            </a:r>
            <a:r>
              <a:rPr lang="zh-CN" altLang="zh-CN" sz="2700" b="1" dirty="0"/>
              <a:t>元</a:t>
            </a:r>
            <a:r>
              <a:rPr lang="zh-CN" altLang="zh-CN" sz="2800" b="1" dirty="0"/>
              <a:t>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53" y="1066892"/>
            <a:ext cx="10273207" cy="5697760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</a:t>
            </a:r>
            <a:r>
              <a:rPr lang="en-US" altLang="zh-CN" sz="2000" dirty="0" err="1">
                <a:highlight>
                  <a:srgbClr val="C0C0C0"/>
                </a:highlight>
              </a:rPr>
              <a:t>newSal</a:t>
            </a:r>
            <a:r>
              <a:rPr lang="en-US" altLang="zh-CN" sz="2000" dirty="0">
                <a:highlight>
                  <a:srgbClr val="C0C0C0"/>
                </a:highlight>
              </a:rPr>
              <a:t> EMPLOYEES.SALARY%TYPE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SELECT SALARY INTO </a:t>
            </a:r>
            <a:r>
              <a:rPr lang="en-US" altLang="zh-CN" sz="2000" dirty="0" err="1">
                <a:highlight>
                  <a:srgbClr val="C0C0C0"/>
                </a:highlight>
              </a:rPr>
              <a:t>newSal</a:t>
            </a:r>
            <a:r>
              <a:rPr lang="en-US" altLang="zh-CN" sz="2000" dirty="0">
                <a:highlight>
                  <a:srgbClr val="C0C0C0"/>
                </a:highlight>
              </a:rPr>
              <a:t> FROM EMPLOYEES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WHERE FIRST_NAME='Den'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IF </a:t>
            </a:r>
            <a:r>
              <a:rPr lang="en-US" altLang="zh-CN" sz="2000" dirty="0" err="1">
                <a:highlight>
                  <a:srgbClr val="C0C0C0"/>
                </a:highlight>
              </a:rPr>
              <a:t>newSal</a:t>
            </a:r>
            <a:r>
              <a:rPr lang="en-US" altLang="zh-CN" sz="2000" dirty="0">
                <a:highlight>
                  <a:srgbClr val="C0C0C0"/>
                </a:highlight>
              </a:rPr>
              <a:t>&gt;5000 THEN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  UPDATE EMPLOYEES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  SET SALARY=SALARY+800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  WHERE FIRST_NAME='Den'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END IF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COMMIT 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/</a:t>
            </a:r>
            <a:endParaRPr lang="zh-CN" altLang="zh-CN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62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256" y="1196752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800" dirty="0"/>
              <a:t>2)IF-THEN-ELSE</a:t>
            </a:r>
            <a:endParaRPr lang="zh-CN" altLang="zh-CN" sz="2800" dirty="0"/>
          </a:p>
          <a:p>
            <a:pPr marL="0" indent="0" hangingPunct="0">
              <a:buNone/>
            </a:pPr>
            <a:r>
              <a:rPr lang="zh-CN" altLang="zh-CN" sz="2800" dirty="0"/>
              <a:t>把</a:t>
            </a:r>
            <a:r>
              <a:rPr lang="en-US" altLang="zh-CN" sz="2800" dirty="0"/>
              <a:t>ELSE</a:t>
            </a:r>
            <a:r>
              <a:rPr lang="zh-CN" altLang="zh-CN" sz="2800" dirty="0"/>
              <a:t>与</a:t>
            </a:r>
            <a:r>
              <a:rPr lang="en-US" altLang="zh-CN" sz="2800" dirty="0"/>
              <a:t>IF-THEN</a:t>
            </a:r>
            <a:r>
              <a:rPr lang="zh-CN" altLang="zh-CN" sz="2800" dirty="0"/>
              <a:t>连在一起使用，如果</a:t>
            </a:r>
            <a:r>
              <a:rPr lang="en-US" altLang="zh-CN" sz="2800" dirty="0"/>
              <a:t>IF</a:t>
            </a:r>
            <a:r>
              <a:rPr lang="zh-CN" altLang="zh-CN" sz="2800" dirty="0"/>
              <a:t>条件不成立则执行就会执行</a:t>
            </a:r>
            <a:r>
              <a:rPr lang="en-US" altLang="zh-CN" sz="2800" dirty="0"/>
              <a:t>ELSE</a:t>
            </a:r>
            <a:r>
              <a:rPr lang="zh-CN" altLang="zh-CN" sz="2800" dirty="0"/>
              <a:t>部分的语句，具体语法如下：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IF </a:t>
            </a:r>
            <a:r>
              <a:rPr lang="zh-CN" altLang="zh-CN" sz="2800" dirty="0">
                <a:highlight>
                  <a:srgbClr val="C0C0C0"/>
                </a:highlight>
              </a:rPr>
              <a:t>条件</a:t>
            </a:r>
            <a:r>
              <a:rPr lang="en-US" altLang="zh-CN" sz="2800" dirty="0">
                <a:highlight>
                  <a:srgbClr val="C0C0C0"/>
                </a:highlight>
              </a:rPr>
              <a:t> THEN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--</a:t>
            </a:r>
            <a:r>
              <a:rPr lang="zh-CN" altLang="zh-CN" sz="2800" dirty="0">
                <a:highlight>
                  <a:srgbClr val="C0C0C0"/>
                </a:highlight>
              </a:rPr>
              <a:t>条件成立结构体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ELSE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--</a:t>
            </a:r>
            <a:r>
              <a:rPr lang="zh-CN" altLang="zh-CN" sz="2800" dirty="0">
                <a:highlight>
                  <a:srgbClr val="C0C0C0"/>
                </a:highlight>
              </a:rPr>
              <a:t>条件不成立结构体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END IF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55615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zh-CN" altLang="zh-CN" sz="2800" dirty="0"/>
              <a:t>在</a:t>
            </a:r>
            <a:r>
              <a:rPr lang="en-US" altLang="zh-CN" sz="2800" dirty="0"/>
              <a:t>SQL*Plus</a:t>
            </a:r>
            <a:r>
              <a:rPr lang="zh-CN" altLang="zh-CN" sz="2800" dirty="0"/>
              <a:t>环境下进行程序设计的语言称为</a:t>
            </a:r>
            <a:r>
              <a:rPr lang="en-US" altLang="zh-CN" sz="2800" dirty="0"/>
              <a:t>PL/SQL(PL</a:t>
            </a:r>
            <a:r>
              <a:rPr lang="zh-CN" altLang="zh-CN" sz="2800" dirty="0"/>
              <a:t>是</a:t>
            </a:r>
            <a:r>
              <a:rPr lang="en-US" altLang="zh-CN" sz="2800" dirty="0"/>
              <a:t>Procedural Language</a:t>
            </a:r>
            <a:r>
              <a:rPr lang="zh-CN" altLang="zh-CN" sz="2800" dirty="0"/>
              <a:t>的缩写</a:t>
            </a:r>
            <a:r>
              <a:rPr lang="en-US" altLang="zh-CN" sz="2800" dirty="0"/>
              <a:t>)</a:t>
            </a:r>
            <a:r>
              <a:rPr lang="zh-CN" altLang="zh-CN" sz="2800" dirty="0"/>
              <a:t>，是</a:t>
            </a:r>
            <a:r>
              <a:rPr lang="en-US" altLang="zh-CN" sz="2800" dirty="0"/>
              <a:t>Oracle</a:t>
            </a:r>
            <a:r>
              <a:rPr lang="zh-CN" altLang="zh-CN" sz="2800" dirty="0"/>
              <a:t>的一种开发工具，是对</a:t>
            </a:r>
            <a:r>
              <a:rPr lang="en-US" altLang="zh-CN" sz="2800" dirty="0"/>
              <a:t>SQL</a:t>
            </a:r>
            <a:r>
              <a:rPr lang="zh-CN" altLang="zh-CN" sz="2800" dirty="0"/>
              <a:t>语言的一种扩充。在在</a:t>
            </a:r>
            <a:r>
              <a:rPr lang="en-US" altLang="zh-CN" sz="2800" dirty="0"/>
              <a:t>PL/SQL</a:t>
            </a:r>
            <a:r>
              <a:rPr lang="zh-CN" altLang="zh-CN" sz="2800" dirty="0"/>
              <a:t>中可以使用查询语句和数据操纵语句，也可以编写过程、函数、包及数据库触发器。</a:t>
            </a:r>
          </a:p>
          <a:p>
            <a:pPr marL="0" indent="0" hangingPunct="0">
              <a:buNone/>
            </a:pPr>
            <a:r>
              <a:rPr lang="en-US" altLang="zh-CN" sz="2800" dirty="0"/>
              <a:t>PL/SQL</a:t>
            </a:r>
            <a:r>
              <a:rPr lang="zh-CN" altLang="zh-CN" sz="2800" dirty="0"/>
              <a:t>是一种块结构的语言，它将一组语句放在一个块中，一次性发送给服务器，</a:t>
            </a:r>
            <a:r>
              <a:rPr lang="en-US" altLang="zh-CN" sz="2800" dirty="0"/>
              <a:t>PL/SQL</a:t>
            </a:r>
            <a:r>
              <a:rPr lang="zh-CN" altLang="zh-CN" sz="2800" dirty="0"/>
              <a:t>引擎分析收到</a:t>
            </a:r>
            <a:r>
              <a:rPr lang="en-US" altLang="zh-CN" sz="2800" dirty="0"/>
              <a:t>PL/SQL</a:t>
            </a:r>
            <a:r>
              <a:rPr lang="zh-CN" altLang="zh-CN" sz="2800" dirty="0"/>
              <a:t>语句块中的内容，把其中的过程控制语句由</a:t>
            </a:r>
            <a:r>
              <a:rPr lang="en-US" altLang="zh-CN" sz="2800" dirty="0"/>
              <a:t>PL/SQL</a:t>
            </a:r>
            <a:r>
              <a:rPr lang="zh-CN" altLang="zh-CN" sz="2800" dirty="0"/>
              <a:t>引擎自身去执行，把</a:t>
            </a:r>
            <a:r>
              <a:rPr lang="en-US" altLang="zh-CN" sz="2800" dirty="0"/>
              <a:t>PL/SQL</a:t>
            </a:r>
            <a:r>
              <a:rPr lang="zh-CN" altLang="zh-CN" sz="2800" dirty="0"/>
              <a:t>块中的</a:t>
            </a:r>
            <a:r>
              <a:rPr lang="en-US" altLang="zh-CN" sz="2800" dirty="0"/>
              <a:t>SQL</a:t>
            </a:r>
            <a:r>
              <a:rPr lang="zh-CN" altLang="zh-CN" sz="2800" dirty="0"/>
              <a:t>语句交给服务器的</a:t>
            </a:r>
            <a:r>
              <a:rPr lang="en-US" altLang="zh-CN" sz="2800" dirty="0"/>
              <a:t>SQL</a:t>
            </a:r>
            <a:r>
              <a:rPr lang="zh-CN" altLang="zh-CN" sz="2800" dirty="0"/>
              <a:t>语句执行器执行，如图</a:t>
            </a:r>
            <a:r>
              <a:rPr lang="en-US" altLang="zh-CN" sz="2800" dirty="0"/>
              <a:t>12-1</a:t>
            </a:r>
            <a:r>
              <a:rPr lang="zh-CN" altLang="zh-CN" sz="2800" dirty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xmlns="" val="149481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260648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706" y="1268760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3)IF-THEN-ELSIF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PL/SQL</a:t>
            </a:r>
            <a:r>
              <a:rPr lang="zh-CN" altLang="zh-CN" dirty="0"/>
              <a:t>中的再次条件判断中使用关键字</a:t>
            </a:r>
            <a:r>
              <a:rPr lang="en-US" altLang="zh-CN" dirty="0"/>
              <a:t>ELSIF</a:t>
            </a:r>
            <a:r>
              <a:rPr lang="zh-CN" altLang="zh-CN" dirty="0"/>
              <a:t>，具体语法如下：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IF </a:t>
            </a:r>
            <a:r>
              <a:rPr lang="zh-CN" altLang="zh-CN" dirty="0">
                <a:highlight>
                  <a:srgbClr val="C0C0C0"/>
                </a:highlight>
              </a:rPr>
              <a:t>条件</a:t>
            </a:r>
            <a:r>
              <a:rPr lang="en-US" altLang="zh-CN" dirty="0">
                <a:highlight>
                  <a:srgbClr val="C0C0C0"/>
                </a:highlight>
              </a:rPr>
              <a:t>1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--</a:t>
            </a:r>
            <a:r>
              <a:rPr lang="zh-CN" altLang="zh-CN" dirty="0">
                <a:highlight>
                  <a:srgbClr val="C0C0C0"/>
                </a:highlight>
              </a:rPr>
              <a:t>条件</a:t>
            </a:r>
            <a:r>
              <a:rPr lang="en-US" altLang="zh-CN" dirty="0">
                <a:highlight>
                  <a:srgbClr val="C0C0C0"/>
                </a:highlight>
              </a:rPr>
              <a:t>1</a:t>
            </a:r>
            <a:r>
              <a:rPr lang="zh-CN" altLang="zh-CN" dirty="0">
                <a:highlight>
                  <a:srgbClr val="C0C0C0"/>
                </a:highlight>
              </a:rPr>
              <a:t>成立结构体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ELSIF </a:t>
            </a:r>
            <a:r>
              <a:rPr lang="zh-CN" altLang="zh-CN" dirty="0">
                <a:highlight>
                  <a:srgbClr val="C0C0C0"/>
                </a:highlight>
              </a:rPr>
              <a:t>条件</a:t>
            </a:r>
            <a:r>
              <a:rPr lang="en-US" altLang="zh-CN" dirty="0">
                <a:highlight>
                  <a:srgbClr val="C0C0C0"/>
                </a:highlight>
              </a:rPr>
              <a:t>2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--</a:t>
            </a:r>
            <a:r>
              <a:rPr lang="zh-CN" altLang="zh-CN" dirty="0">
                <a:highlight>
                  <a:srgbClr val="C0C0C0"/>
                </a:highlight>
              </a:rPr>
              <a:t>条件</a:t>
            </a:r>
            <a:r>
              <a:rPr lang="en-US" altLang="zh-CN" dirty="0">
                <a:highlight>
                  <a:srgbClr val="C0C0C0"/>
                </a:highlight>
              </a:rPr>
              <a:t>2</a:t>
            </a:r>
            <a:r>
              <a:rPr lang="zh-CN" altLang="zh-CN" dirty="0">
                <a:highlight>
                  <a:srgbClr val="C0C0C0"/>
                </a:highlight>
              </a:rPr>
              <a:t>成立结构体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ELSE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--</a:t>
            </a:r>
            <a:r>
              <a:rPr lang="zh-CN" altLang="zh-CN" dirty="0">
                <a:highlight>
                  <a:srgbClr val="C0C0C0"/>
                </a:highlight>
              </a:rPr>
              <a:t>以上条件都不成立结构体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 IF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xmlns="" val="279113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81000"/>
            <a:ext cx="10441160" cy="114300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200" b="1" dirty="0"/>
              <a:t>【示例</a:t>
            </a:r>
            <a:r>
              <a:rPr lang="en-US" altLang="zh-CN" sz="2200" b="1" dirty="0"/>
              <a:t>12-8</a:t>
            </a:r>
            <a:r>
              <a:rPr lang="zh-CN" altLang="zh-CN" sz="2200" b="1" dirty="0"/>
              <a:t>】查询</a:t>
            </a:r>
            <a:r>
              <a:rPr lang="en-US" altLang="zh-CN" sz="2200" b="1" dirty="0"/>
              <a:t>Den</a:t>
            </a:r>
            <a:r>
              <a:rPr lang="zh-CN" altLang="zh-CN" sz="2200" b="1" dirty="0"/>
              <a:t>的工资，如果大于</a:t>
            </a:r>
            <a:r>
              <a:rPr lang="en-US" altLang="zh-CN" sz="2200" b="1" dirty="0"/>
              <a:t>8000</a:t>
            </a:r>
            <a:r>
              <a:rPr lang="zh-CN" altLang="zh-CN" sz="2200" b="1" dirty="0"/>
              <a:t>元，则发奖金</a:t>
            </a:r>
            <a:r>
              <a:rPr lang="en-US" altLang="zh-CN" sz="2200" b="1" dirty="0"/>
              <a:t>1000</a:t>
            </a:r>
            <a:r>
              <a:rPr lang="zh-CN" altLang="zh-CN" sz="2200" b="1" dirty="0"/>
              <a:t>元，如果大于</a:t>
            </a:r>
            <a:r>
              <a:rPr lang="en-US" altLang="zh-CN" sz="2200" b="1" dirty="0"/>
              <a:t>5000</a:t>
            </a:r>
            <a:r>
              <a:rPr lang="zh-CN" altLang="zh-CN" sz="2200" b="1" dirty="0"/>
              <a:t>元，则发奖金</a:t>
            </a:r>
            <a:r>
              <a:rPr lang="en-US" altLang="zh-CN" sz="2200" b="1" dirty="0"/>
              <a:t>800</a:t>
            </a:r>
            <a:r>
              <a:rPr lang="zh-CN" altLang="zh-CN" sz="2200" b="1" dirty="0"/>
              <a:t>元，否则发奖金</a:t>
            </a:r>
            <a:r>
              <a:rPr lang="en-US" altLang="zh-CN" sz="2200" b="1" dirty="0"/>
              <a:t>400</a:t>
            </a:r>
            <a:r>
              <a:rPr lang="zh-CN" altLang="zh-CN" sz="2200" b="1" dirty="0"/>
              <a:t>元。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12640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</a:t>
            </a:r>
            <a:r>
              <a:rPr lang="en-US" altLang="zh-CN" dirty="0" err="1">
                <a:highlight>
                  <a:srgbClr val="C0C0C0"/>
                </a:highlight>
              </a:rPr>
              <a:t>newSal</a:t>
            </a:r>
            <a:r>
              <a:rPr lang="en-US" altLang="zh-CN" dirty="0">
                <a:highlight>
                  <a:srgbClr val="C0C0C0"/>
                </a:highlight>
              </a:rPr>
              <a:t> EMPLOYEES.SALARY%TYPE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SELECT SALARY INTO </a:t>
            </a:r>
            <a:r>
              <a:rPr lang="en-US" altLang="zh-CN" dirty="0" err="1">
                <a:highlight>
                  <a:srgbClr val="C0C0C0"/>
                </a:highlight>
              </a:rPr>
              <a:t>newSal</a:t>
            </a:r>
            <a:r>
              <a:rPr lang="en-US" altLang="zh-CN" dirty="0">
                <a:highlight>
                  <a:srgbClr val="C0C0C0"/>
                </a:highlight>
              </a:rPr>
              <a:t> FROM EMPLOYEES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WHERE FIRST_NAME='Den'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IF </a:t>
            </a:r>
            <a:r>
              <a:rPr lang="en-US" altLang="zh-CN" dirty="0" err="1">
                <a:highlight>
                  <a:srgbClr val="C0C0C0"/>
                </a:highlight>
              </a:rPr>
              <a:t>newSal</a:t>
            </a:r>
            <a:r>
              <a:rPr lang="en-US" altLang="zh-CN" dirty="0">
                <a:highlight>
                  <a:srgbClr val="C0C0C0"/>
                </a:highlight>
              </a:rPr>
              <a:t>&gt;8000 THEN 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UPDATE EMPLOYEES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SET SALARY=SALARY+1000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WHERE FIRST_NAME='Den'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xmlns="" val="278136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49" y="188640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033842"/>
            <a:ext cx="10561239" cy="570752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ELSIF </a:t>
            </a:r>
            <a:r>
              <a:rPr lang="en-US" altLang="zh-CN" dirty="0" err="1">
                <a:highlight>
                  <a:srgbClr val="C0C0C0"/>
                </a:highlight>
              </a:rPr>
              <a:t>newSal</a:t>
            </a:r>
            <a:r>
              <a:rPr lang="en-US" altLang="zh-CN" dirty="0">
                <a:highlight>
                  <a:srgbClr val="C0C0C0"/>
                </a:highlight>
              </a:rPr>
              <a:t>&gt;5000 THEN     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UPDATE EMPLOYEES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SET SALARY=SALARY+800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WHERE FIRST_NAME='Den'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ELSE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UPDATE EMPLOYEES SET SALARY=SALARY+400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WHERE FIRST_NAME='Den'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END IF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COMMIT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r>
              <a:rPr lang="en-US" altLang="zh-CN" dirty="0">
                <a:highlight>
                  <a:srgbClr val="C0C0C0"/>
                </a:highlight>
              </a:rPr>
              <a:t> 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en-US" dirty="0">
              <a:highlight>
                <a:srgbClr val="C0C0C0"/>
              </a:highlight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="" xmlns:a16="http://schemas.microsoft.com/office/drawing/2014/main" id="{A0485531-F661-4ED6-810A-CC6F16570E74}"/>
              </a:ext>
            </a:extLst>
          </p:cNvPr>
          <p:cNvSpPr/>
          <p:nvPr/>
        </p:nvSpPr>
        <p:spPr>
          <a:xfrm>
            <a:off x="3429636" y="2564904"/>
            <a:ext cx="5016625" cy="2160240"/>
          </a:xfrm>
          <a:prstGeom prst="wedgeRectCallout">
            <a:avLst>
              <a:gd name="adj1" fmla="val -55090"/>
              <a:gd name="adj2" fmla="val 75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在</a:t>
            </a:r>
            <a:r>
              <a:rPr lang="en-US" altLang="zh-CN" sz="2400" dirty="0"/>
              <a:t>PL/SQL</a:t>
            </a:r>
            <a:r>
              <a:rPr lang="zh-CN" altLang="zh-CN" sz="2400" dirty="0"/>
              <a:t>块中可以使用事务控制语句，该</a:t>
            </a:r>
            <a:r>
              <a:rPr lang="en-US" altLang="zh-CN" sz="2400" dirty="0"/>
              <a:t>COMMIT</a:t>
            </a:r>
            <a:r>
              <a:rPr lang="zh-CN" altLang="zh-CN" sz="2400" dirty="0"/>
              <a:t>同时也能把</a:t>
            </a:r>
            <a:r>
              <a:rPr lang="en-US" altLang="zh-CN" sz="2400" dirty="0"/>
              <a:t>PL/SQL</a:t>
            </a:r>
            <a:r>
              <a:rPr lang="zh-CN" altLang="zh-CN" sz="2400" dirty="0"/>
              <a:t>块外没有提交的数据一并提交，使用时需要注意。</a:t>
            </a:r>
          </a:p>
        </p:txBody>
      </p:sp>
    </p:spTree>
    <p:extLst>
      <p:ext uri="{BB962C8B-B14F-4D97-AF65-F5344CB8AC3E}">
        <p14:creationId xmlns:p14="http://schemas.microsoft.com/office/powerpoint/2010/main" xmlns="" val="330162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32656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194" y="1163960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4)CASE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CASE</a:t>
            </a:r>
            <a:r>
              <a:rPr lang="zh-CN" altLang="zh-CN" dirty="0"/>
              <a:t>是一种选择结构的控制语句，可以根据条件从多个执行分支中选择相应的执行动作。也可以作为表达式使用，返回一个值。具体语法如下：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CASE [selector]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WHEN </a:t>
            </a:r>
            <a:r>
              <a:rPr lang="zh-CN" altLang="zh-CN" dirty="0">
                <a:highlight>
                  <a:srgbClr val="C0C0C0"/>
                </a:highlight>
              </a:rPr>
              <a:t>表达式</a:t>
            </a:r>
            <a:r>
              <a:rPr lang="en-US" altLang="zh-CN" dirty="0">
                <a:highlight>
                  <a:srgbClr val="C0C0C0"/>
                </a:highlight>
              </a:rPr>
              <a:t>1 THEN </a:t>
            </a:r>
            <a:r>
              <a:rPr lang="zh-CN" altLang="zh-CN" dirty="0">
                <a:highlight>
                  <a:srgbClr val="C0C0C0"/>
                </a:highlight>
              </a:rPr>
              <a:t>语句序列</a:t>
            </a:r>
            <a:r>
              <a:rPr lang="en-US" altLang="zh-CN" dirty="0">
                <a:highlight>
                  <a:srgbClr val="C0C0C0"/>
                </a:highlight>
              </a:rPr>
              <a:t>1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WHEN </a:t>
            </a:r>
            <a:r>
              <a:rPr lang="zh-CN" altLang="zh-CN" dirty="0">
                <a:highlight>
                  <a:srgbClr val="C0C0C0"/>
                </a:highlight>
              </a:rPr>
              <a:t>表达式</a:t>
            </a:r>
            <a:r>
              <a:rPr lang="en-US" altLang="zh-CN" dirty="0">
                <a:highlight>
                  <a:srgbClr val="C0C0C0"/>
                </a:highlight>
              </a:rPr>
              <a:t>2 THEN </a:t>
            </a:r>
            <a:r>
              <a:rPr lang="zh-CN" altLang="zh-CN" dirty="0">
                <a:highlight>
                  <a:srgbClr val="C0C0C0"/>
                </a:highlight>
              </a:rPr>
              <a:t>语句序列</a:t>
            </a:r>
            <a:r>
              <a:rPr lang="en-US" altLang="zh-CN" dirty="0">
                <a:highlight>
                  <a:srgbClr val="C0C0C0"/>
                </a:highlight>
              </a:rPr>
              <a:t>2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WHEN </a:t>
            </a:r>
            <a:r>
              <a:rPr lang="zh-CN" altLang="zh-CN" dirty="0">
                <a:highlight>
                  <a:srgbClr val="C0C0C0"/>
                </a:highlight>
              </a:rPr>
              <a:t>表达式</a:t>
            </a:r>
            <a:r>
              <a:rPr lang="en-US" altLang="zh-CN" dirty="0">
                <a:highlight>
                  <a:srgbClr val="C0C0C0"/>
                </a:highlight>
              </a:rPr>
              <a:t>3 THEN </a:t>
            </a:r>
            <a:r>
              <a:rPr lang="zh-CN" altLang="zh-CN" dirty="0">
                <a:highlight>
                  <a:srgbClr val="C0C0C0"/>
                </a:highlight>
              </a:rPr>
              <a:t>语句序列</a:t>
            </a:r>
            <a:r>
              <a:rPr lang="en-US" altLang="zh-CN" dirty="0">
                <a:highlight>
                  <a:srgbClr val="C0C0C0"/>
                </a:highlight>
              </a:rPr>
              <a:t>3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...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[ELSE </a:t>
            </a:r>
            <a:r>
              <a:rPr lang="zh-CN" altLang="zh-CN" dirty="0">
                <a:highlight>
                  <a:srgbClr val="C0C0C0"/>
                </a:highlight>
              </a:rPr>
              <a:t>语句序列</a:t>
            </a:r>
            <a:r>
              <a:rPr lang="en-US" altLang="zh-CN" dirty="0">
                <a:highlight>
                  <a:srgbClr val="C0C0C0"/>
                </a:highlight>
              </a:rPr>
              <a:t>N]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 CASE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430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404664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235968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12-9</a:t>
            </a:r>
            <a:r>
              <a:rPr lang="zh-CN" altLang="zh-CN" b="1" dirty="0"/>
              <a:t>】输入一个字母</a:t>
            </a:r>
            <a:r>
              <a:rPr lang="en-US" altLang="zh-CN" b="1" dirty="0"/>
              <a:t>A</a:t>
            </a:r>
            <a:r>
              <a:rPr lang="zh-CN" altLang="zh-CN" b="1" dirty="0"/>
              <a:t>、</a:t>
            </a:r>
            <a:r>
              <a:rPr lang="en-US" altLang="zh-CN" b="1" dirty="0"/>
              <a:t>B</a:t>
            </a:r>
            <a:r>
              <a:rPr lang="zh-CN" altLang="zh-CN" b="1" dirty="0"/>
              <a:t>、</a:t>
            </a:r>
            <a:r>
              <a:rPr lang="en-US" altLang="zh-CN" b="1" dirty="0"/>
              <a:t>C</a:t>
            </a:r>
            <a:r>
              <a:rPr lang="zh-CN" altLang="zh-CN" b="1" dirty="0"/>
              <a:t>分别输出对应的级别信息。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SET SERVEROUTPUT 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</a:t>
            </a:r>
            <a:r>
              <a:rPr lang="en-US" altLang="zh-CN" dirty="0" err="1">
                <a:highlight>
                  <a:srgbClr val="C0C0C0"/>
                </a:highlight>
              </a:rPr>
              <a:t>v_grade</a:t>
            </a:r>
            <a:r>
              <a:rPr lang="en-US" altLang="zh-CN" dirty="0">
                <a:highlight>
                  <a:srgbClr val="C0C0C0"/>
                </a:highlight>
              </a:rPr>
              <a:t> CHAR(1)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=UPPER('&amp;grade')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r>
              <a:rPr lang="en-US" altLang="zh-CN" dirty="0">
                <a:highlight>
                  <a:srgbClr val="C0C0C0"/>
                </a:highlight>
              </a:rPr>
              <a:t> 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CASE </a:t>
            </a:r>
            <a:r>
              <a:rPr lang="en-US" altLang="zh-CN" dirty="0" err="1">
                <a:highlight>
                  <a:srgbClr val="C0C0C0"/>
                </a:highlight>
              </a:rPr>
              <a:t>v_grade</a:t>
            </a:r>
            <a:r>
              <a:rPr lang="en-US" altLang="zh-CN" dirty="0">
                <a:highlight>
                  <a:srgbClr val="C0C0C0"/>
                </a:highlight>
              </a:rPr>
              <a:t> 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WHEN 'A'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    </a:t>
            </a:r>
            <a:r>
              <a:rPr lang="en-US" altLang="zh-CN" dirty="0" err="1">
                <a:highlight>
                  <a:srgbClr val="C0C0C0"/>
                </a:highlight>
              </a:rPr>
              <a:t>dbms_output.put_line</a:t>
            </a:r>
            <a:r>
              <a:rPr lang="en-US" altLang="zh-CN" dirty="0">
                <a:highlight>
                  <a:srgbClr val="C0C0C0"/>
                </a:highlight>
              </a:rPr>
              <a:t>('Excellent')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WHEN 'B'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    </a:t>
            </a:r>
            <a:r>
              <a:rPr lang="en-US" altLang="zh-CN" dirty="0" err="1">
                <a:highlight>
                  <a:srgbClr val="C0C0C0"/>
                </a:highlight>
              </a:rPr>
              <a:t>dbms_output.put_line</a:t>
            </a:r>
            <a:r>
              <a:rPr lang="en-US" altLang="zh-CN" dirty="0">
                <a:highlight>
                  <a:srgbClr val="C0C0C0"/>
                </a:highlight>
              </a:rPr>
              <a:t>('Very Good')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72395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88640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024896"/>
            <a:ext cx="10561239" cy="58331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WHEN 'C'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    dbms_output.put_line('Good')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ELSE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    dbms_output.put_line('No such grade')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END CASE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</a:p>
          <a:p>
            <a:pPr marL="0" indent="0" hangingPunct="0">
              <a:buNone/>
            </a:pPr>
            <a:r>
              <a:rPr lang="zh-CN" altLang="zh-CN" dirty="0"/>
              <a:t>输入</a:t>
            </a:r>
            <a:r>
              <a:rPr lang="en-US" altLang="zh-CN" dirty="0"/>
              <a:t> grade </a:t>
            </a:r>
            <a:r>
              <a:rPr lang="zh-CN" altLang="zh-CN" dirty="0"/>
              <a:t>的值：</a:t>
            </a:r>
            <a:r>
              <a:rPr lang="en-US" altLang="zh-CN" dirty="0"/>
              <a:t> A</a:t>
            </a:r>
            <a:endParaRPr lang="zh-CN" altLang="zh-CN" dirty="0"/>
          </a:p>
          <a:p>
            <a:pPr marL="0" indent="0" hangingPunct="0">
              <a:buNone/>
            </a:pPr>
            <a:r>
              <a:rPr lang="zh-CN" altLang="zh-CN" dirty="0"/>
              <a:t>原值</a:t>
            </a:r>
            <a:r>
              <a:rPr lang="en-US" altLang="zh-CN" dirty="0"/>
              <a:t>    2</a:t>
            </a:r>
            <a:r>
              <a:rPr lang="zh-CN" altLang="zh-CN" dirty="0"/>
              <a:t>：</a:t>
            </a:r>
            <a:r>
              <a:rPr lang="en-US" altLang="zh-CN" dirty="0"/>
              <a:t>      </a:t>
            </a:r>
            <a:r>
              <a:rPr lang="en-US" altLang="zh-CN" dirty="0" err="1"/>
              <a:t>v_grade</a:t>
            </a:r>
            <a:r>
              <a:rPr lang="en-US" altLang="zh-CN" dirty="0"/>
              <a:t> CHAR(1)</a:t>
            </a:r>
            <a:r>
              <a:rPr lang="zh-CN" altLang="zh-CN" dirty="0"/>
              <a:t>：</a:t>
            </a:r>
            <a:r>
              <a:rPr lang="en-US" altLang="zh-CN" dirty="0"/>
              <a:t>=UPPER('&amp;grade')</a:t>
            </a:r>
            <a:r>
              <a:rPr lang="zh-CN" altLang="zh-CN" dirty="0"/>
              <a:t>；</a:t>
            </a:r>
          </a:p>
          <a:p>
            <a:pPr marL="0" indent="0" hangingPunct="0">
              <a:buNone/>
            </a:pPr>
            <a:r>
              <a:rPr lang="zh-CN" altLang="zh-CN" dirty="0"/>
              <a:t>新值</a:t>
            </a:r>
            <a:r>
              <a:rPr lang="en-US" altLang="zh-CN" dirty="0"/>
              <a:t>    2</a:t>
            </a:r>
            <a:r>
              <a:rPr lang="zh-CN" altLang="zh-CN" dirty="0"/>
              <a:t>：</a:t>
            </a:r>
            <a:r>
              <a:rPr lang="en-US" altLang="zh-CN" dirty="0"/>
              <a:t>      </a:t>
            </a:r>
            <a:r>
              <a:rPr lang="en-US" altLang="zh-CN" dirty="0" err="1"/>
              <a:t>v_grade</a:t>
            </a:r>
            <a:r>
              <a:rPr lang="en-US" altLang="zh-CN" dirty="0"/>
              <a:t> CHAR(1)</a:t>
            </a:r>
            <a:r>
              <a:rPr lang="zh-CN" altLang="zh-CN" dirty="0"/>
              <a:t>：</a:t>
            </a:r>
            <a:r>
              <a:rPr lang="en-US" altLang="zh-CN" dirty="0"/>
              <a:t>=UPPER('A')</a:t>
            </a:r>
            <a:r>
              <a:rPr lang="zh-CN" altLang="zh-CN" dirty="0"/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Excellent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卷形: 水平 3">
            <a:extLst>
              <a:ext uri="{FF2B5EF4-FFF2-40B4-BE49-F238E27FC236}">
                <a16:creationId xmlns="" xmlns:a16="http://schemas.microsoft.com/office/drawing/2014/main" id="{E6A2741A-D3BC-4207-8345-8FF1D8BDF7F0}"/>
              </a:ext>
            </a:extLst>
          </p:cNvPr>
          <p:cNvSpPr/>
          <p:nvPr/>
        </p:nvSpPr>
        <p:spPr>
          <a:xfrm>
            <a:off x="4401229" y="2609528"/>
            <a:ext cx="7776864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注意：</a:t>
            </a:r>
            <a:r>
              <a:rPr lang="en-US" altLang="zh-CN" sz="2400" dirty="0"/>
              <a:t>&amp;grade</a:t>
            </a:r>
            <a:r>
              <a:rPr lang="zh-CN" altLang="zh-CN" sz="2400" dirty="0"/>
              <a:t>是替换变量，表示在运行时由键盘输入字符串到</a:t>
            </a:r>
            <a:r>
              <a:rPr lang="en-US" altLang="zh-CN" sz="2400" dirty="0"/>
              <a:t>grade</a:t>
            </a:r>
            <a:r>
              <a:rPr lang="zh-CN" altLang="zh-CN" sz="2400" dirty="0"/>
              <a:t>变量中。</a:t>
            </a:r>
            <a:r>
              <a:rPr lang="en-US" altLang="zh-CN" sz="2400" dirty="0" err="1"/>
              <a:t>v_grade</a:t>
            </a:r>
            <a:r>
              <a:rPr lang="zh-CN" altLang="zh-CN" sz="2400" dirty="0"/>
              <a:t>分别于</a:t>
            </a:r>
            <a:r>
              <a:rPr lang="en-US" altLang="zh-CN" sz="2400" dirty="0"/>
              <a:t>WHEN</a:t>
            </a:r>
            <a:r>
              <a:rPr lang="zh-CN" altLang="zh-CN" sz="2400" dirty="0"/>
              <a:t>后面的值匹配，如果成功就执行</a:t>
            </a:r>
            <a:r>
              <a:rPr lang="en-US" altLang="zh-CN" sz="2400" dirty="0"/>
              <a:t>WHEN</a:t>
            </a:r>
            <a:r>
              <a:rPr lang="zh-CN" altLang="zh-CN" sz="2400" dirty="0"/>
              <a:t>后的程序序列。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21585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053" y="116632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12.1.6  </a:t>
            </a:r>
            <a:r>
              <a:rPr lang="zh-CN" altLang="zh-CN" sz="2800" b="1" dirty="0" smtClean="0"/>
              <a:t>循环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53" y="1259632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200" dirty="0" smtClean="0"/>
              <a:t>PL/SQL</a:t>
            </a:r>
            <a:r>
              <a:rPr lang="zh-CN" altLang="zh-CN" sz="2200" dirty="0"/>
              <a:t>提供了丰富的循环结构来重复执行一些列语句。</a:t>
            </a:r>
            <a:r>
              <a:rPr lang="en-US" altLang="zh-CN" sz="2200" dirty="0"/>
              <a:t>Oracle</a:t>
            </a:r>
            <a:r>
              <a:rPr lang="zh-CN" altLang="zh-CN" sz="2200" dirty="0"/>
              <a:t>提供的循环类型有：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zh-CN" altLang="zh-CN" sz="2200" dirty="0" smtClean="0"/>
              <a:t>无条件</a:t>
            </a:r>
            <a:r>
              <a:rPr lang="zh-CN" altLang="zh-CN" sz="2200" dirty="0"/>
              <a:t>循环</a:t>
            </a:r>
            <a:r>
              <a:rPr lang="en-US" altLang="zh-CN" sz="2200" dirty="0"/>
              <a:t>LOOP … END LOOP</a:t>
            </a:r>
            <a:r>
              <a:rPr lang="zh-CN" altLang="zh-CN" sz="2200" dirty="0"/>
              <a:t>语句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sz="2200" dirty="0" smtClean="0"/>
              <a:t>WHILE</a:t>
            </a:r>
            <a:r>
              <a:rPr lang="zh-CN" altLang="zh-CN" sz="2200" dirty="0"/>
              <a:t>循环语句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sz="2200" dirty="0" smtClean="0"/>
              <a:t>FOR</a:t>
            </a:r>
            <a:r>
              <a:rPr lang="zh-CN" altLang="zh-CN" sz="2200" dirty="0"/>
              <a:t>循环语句</a:t>
            </a:r>
          </a:p>
          <a:p>
            <a:pPr marL="0" indent="0" hangingPunct="0">
              <a:buNone/>
            </a:pPr>
            <a:r>
              <a:rPr lang="zh-CN" altLang="zh-CN" sz="2200" dirty="0"/>
              <a:t>在上面的三类循环中</a:t>
            </a:r>
            <a:r>
              <a:rPr lang="en-US" altLang="zh-CN" sz="2200" dirty="0"/>
              <a:t>EXIT</a:t>
            </a:r>
            <a:r>
              <a:rPr lang="zh-CN" altLang="zh-CN" sz="2200" dirty="0"/>
              <a:t>用来强制结束循环。</a:t>
            </a:r>
          </a:p>
          <a:p>
            <a:pPr marL="0" indent="0" hangingPunct="0">
              <a:buNone/>
            </a:pPr>
            <a:r>
              <a:rPr lang="en-US" altLang="zh-CN" sz="2200" dirty="0"/>
              <a:t>1)LOOP</a:t>
            </a:r>
            <a:r>
              <a:rPr lang="zh-CN" altLang="zh-CN" sz="2200" dirty="0"/>
              <a:t>循环</a:t>
            </a:r>
          </a:p>
          <a:p>
            <a:pPr marL="0" indent="0" hangingPunct="0">
              <a:buNone/>
            </a:pPr>
            <a:r>
              <a:rPr lang="en-US" altLang="zh-CN" sz="2200" dirty="0"/>
              <a:t>LOOP</a:t>
            </a:r>
            <a:r>
              <a:rPr lang="zh-CN" altLang="zh-CN" sz="2200" dirty="0"/>
              <a:t>循环是最简单的循环，也称为无限循环，</a:t>
            </a:r>
            <a:r>
              <a:rPr lang="en-US" altLang="zh-CN" sz="2200" dirty="0"/>
              <a:t>LOOP</a:t>
            </a:r>
            <a:r>
              <a:rPr lang="zh-CN" altLang="zh-CN" sz="2200" dirty="0"/>
              <a:t>和</a:t>
            </a:r>
            <a:r>
              <a:rPr lang="en-US" altLang="zh-CN" sz="2200" dirty="0"/>
              <a:t>END LOOP</a:t>
            </a:r>
            <a:r>
              <a:rPr lang="zh-CN" altLang="zh-CN" sz="2200" dirty="0"/>
              <a:t>是关键字。具体语法如下：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LOOP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--</a:t>
            </a:r>
            <a:r>
              <a:rPr lang="zh-CN" altLang="zh-CN" sz="2200" dirty="0">
                <a:highlight>
                  <a:srgbClr val="C0C0C0"/>
                </a:highlight>
              </a:rPr>
              <a:t>循环体</a:t>
            </a:r>
          </a:p>
          <a:p>
            <a:pPr marL="0" inden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 LOOP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  <a:endParaRPr lang="zh-CN" altLang="en-US" sz="2200" dirty="0">
              <a:highlight>
                <a:srgbClr val="C0C0C0"/>
              </a:highlight>
            </a:endParaRPr>
          </a:p>
        </p:txBody>
      </p:sp>
      <p:sp>
        <p:nvSpPr>
          <p:cNvPr id="4" name="卷形: 水平 3">
            <a:extLst>
              <a:ext uri="{FF2B5EF4-FFF2-40B4-BE49-F238E27FC236}">
                <a16:creationId xmlns="" xmlns:a16="http://schemas.microsoft.com/office/drawing/2014/main" id="{E6A2741A-D3BC-4207-8345-8FF1D8BDF7F0}"/>
              </a:ext>
            </a:extLst>
          </p:cNvPr>
          <p:cNvSpPr/>
          <p:nvPr/>
        </p:nvSpPr>
        <p:spPr>
          <a:xfrm>
            <a:off x="4401229" y="2609528"/>
            <a:ext cx="7776864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注意：循环体在</a:t>
            </a:r>
            <a:r>
              <a:rPr lang="en-US" altLang="zh-CN" sz="2400" dirty="0"/>
              <a:t>LOOP</a:t>
            </a:r>
            <a:r>
              <a:rPr lang="zh-CN" altLang="zh-CN" sz="2400" dirty="0"/>
              <a:t>和</a:t>
            </a:r>
            <a:r>
              <a:rPr lang="en-US" altLang="zh-CN" sz="2400" dirty="0"/>
              <a:t>END LOOP</a:t>
            </a:r>
            <a:r>
              <a:rPr lang="zh-CN" altLang="zh-CN" sz="2400" dirty="0"/>
              <a:t>之间，在每个</a:t>
            </a:r>
            <a:r>
              <a:rPr lang="en-US" altLang="zh-CN" sz="2400" dirty="0"/>
              <a:t>LOOP</a:t>
            </a:r>
            <a:r>
              <a:rPr lang="zh-CN" altLang="zh-CN" sz="2400" dirty="0"/>
              <a:t>循环体中，首先执行循环体中的语句序列，执行完后再重新开始执行。</a:t>
            </a:r>
          </a:p>
          <a:p>
            <a:r>
              <a:rPr lang="zh-CN" altLang="zh-CN" sz="2400" dirty="0"/>
              <a:t>在</a:t>
            </a:r>
            <a:r>
              <a:rPr lang="en-US" altLang="zh-CN" sz="2400" dirty="0"/>
              <a:t>LOOP</a:t>
            </a:r>
            <a:r>
              <a:rPr lang="zh-CN" altLang="zh-CN" sz="2400" dirty="0"/>
              <a:t>循环中可以使用</a:t>
            </a:r>
            <a:r>
              <a:rPr lang="en-US" altLang="zh-CN" sz="2400" dirty="0"/>
              <a:t>EXIT</a:t>
            </a:r>
            <a:r>
              <a:rPr lang="zh-CN" altLang="zh-CN" sz="2400" dirty="0"/>
              <a:t>或者</a:t>
            </a:r>
            <a:r>
              <a:rPr lang="en-US" altLang="zh-CN" sz="2400" dirty="0"/>
              <a:t>[EXIT WHEN </a:t>
            </a:r>
            <a:r>
              <a:rPr lang="zh-CN" altLang="zh-CN" sz="2400" dirty="0"/>
              <a:t>条件</a:t>
            </a:r>
            <a:r>
              <a:rPr lang="en-US" altLang="zh-CN" sz="2400" dirty="0"/>
              <a:t>]</a:t>
            </a:r>
            <a:r>
              <a:rPr lang="zh-CN" altLang="zh-CN" sz="2400" dirty="0"/>
              <a:t>的形式终止循环。否则该循环就是死循环。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7640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16632"/>
            <a:ext cx="9601200" cy="1047328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200" b="1" dirty="0"/>
              <a:t>【示例</a:t>
            </a:r>
            <a:r>
              <a:rPr lang="en-US" altLang="zh-CN" sz="2200" b="1" dirty="0"/>
              <a:t>12-10</a:t>
            </a:r>
            <a:r>
              <a:rPr lang="zh-CN" altLang="zh-CN" sz="2200" b="1" dirty="0"/>
              <a:t>】用</a:t>
            </a:r>
            <a:r>
              <a:rPr lang="en-US" altLang="zh-CN" sz="2200" b="1" dirty="0"/>
              <a:t>LOOP</a:t>
            </a:r>
            <a:r>
              <a:rPr lang="zh-CN" altLang="zh-CN" sz="2200" b="1" dirty="0"/>
              <a:t>循环结构计算</a:t>
            </a:r>
            <a:r>
              <a:rPr lang="en-US" altLang="zh-CN" sz="2200" b="1" dirty="0"/>
              <a:t>1+2+3+…+100</a:t>
            </a:r>
            <a:r>
              <a:rPr lang="zh-CN" altLang="zh-CN" sz="2200" b="1" dirty="0"/>
              <a:t>的值</a:t>
            </a:r>
            <a:r>
              <a:rPr lang="zh-CN" altLang="zh-CN" sz="2200" b="1" dirty="0" smtClean="0"/>
              <a:t>。</a:t>
            </a:r>
            <a:endParaRPr lang="zh-CN" altLang="en-US" sz="2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163960"/>
            <a:ext cx="10561239" cy="557740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counter number(3)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=0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</a:t>
            </a:r>
            <a:r>
              <a:rPr lang="en-US" altLang="zh-CN" sz="2000" dirty="0" err="1">
                <a:highlight>
                  <a:srgbClr val="C0C0C0"/>
                </a:highlight>
              </a:rPr>
              <a:t>sumResult</a:t>
            </a:r>
            <a:r>
              <a:rPr lang="en-US" altLang="zh-CN" sz="2000" dirty="0">
                <a:highlight>
                  <a:srgbClr val="C0C0C0"/>
                </a:highlight>
              </a:rPr>
              <a:t> number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=0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LOOP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counter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 counter+1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</a:t>
            </a:r>
            <a:r>
              <a:rPr lang="en-US" altLang="zh-CN" sz="2000" dirty="0" err="1">
                <a:highlight>
                  <a:srgbClr val="C0C0C0"/>
                </a:highlight>
              </a:rPr>
              <a:t>sumResult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 </a:t>
            </a:r>
            <a:r>
              <a:rPr lang="en-US" altLang="zh-CN" sz="2000" dirty="0" err="1">
                <a:highlight>
                  <a:srgbClr val="C0C0C0"/>
                </a:highlight>
              </a:rPr>
              <a:t>sumResult+counter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IF counter&gt;=100 THEN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EXIT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END IF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--EXIT WHEN counter&gt;=100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END LOOP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xmlns="" val="65752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476" y="188640"/>
            <a:ext cx="9601200" cy="759296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476" y="1124744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dbms_output.put_line('result is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'||</a:t>
            </a:r>
            <a:r>
              <a:rPr lang="en-US" altLang="zh-CN" sz="2000" dirty="0" err="1">
                <a:highlight>
                  <a:srgbClr val="C0C0C0"/>
                </a:highlight>
              </a:rPr>
              <a:t>to_char</a:t>
            </a:r>
            <a:r>
              <a:rPr lang="en-US" altLang="zh-CN" sz="2000" dirty="0">
                <a:highlight>
                  <a:srgbClr val="C0C0C0"/>
                </a:highlight>
              </a:rPr>
              <a:t>(</a:t>
            </a:r>
            <a:r>
              <a:rPr lang="en-US" altLang="zh-CN" sz="2000" dirty="0" err="1">
                <a:highlight>
                  <a:srgbClr val="C0C0C0"/>
                </a:highlight>
              </a:rPr>
              <a:t>sumResult</a:t>
            </a:r>
            <a:r>
              <a:rPr lang="en-US" altLang="zh-CN" sz="2000" dirty="0">
                <a:highlight>
                  <a:srgbClr val="C0C0C0"/>
                </a:highlight>
              </a:rPr>
              <a:t>))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/</a:t>
            </a:r>
          </a:p>
          <a:p>
            <a:pPr marL="0" indent="0">
              <a:buNone/>
            </a:pPr>
            <a:endParaRPr lang="en-US" altLang="zh-CN" sz="2200" dirty="0"/>
          </a:p>
        </p:txBody>
      </p:sp>
      <p:sp>
        <p:nvSpPr>
          <p:cNvPr id="4" name="卷形: 水平 3">
            <a:extLst>
              <a:ext uri="{FF2B5EF4-FFF2-40B4-BE49-F238E27FC236}">
                <a16:creationId xmlns="" xmlns:a16="http://schemas.microsoft.com/office/drawing/2014/main" id="{E6A2741A-D3BC-4207-8345-8FF1D8BDF7F0}"/>
              </a:ext>
            </a:extLst>
          </p:cNvPr>
          <p:cNvSpPr/>
          <p:nvPr/>
        </p:nvSpPr>
        <p:spPr>
          <a:xfrm>
            <a:off x="4411961" y="2198440"/>
            <a:ext cx="7776864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注意：</a:t>
            </a:r>
            <a:r>
              <a:rPr lang="en-US" altLang="zh-CN" sz="2400" dirty="0"/>
              <a:t>LOOP</a:t>
            </a:r>
            <a:r>
              <a:rPr lang="zh-CN" altLang="zh-CN" sz="2400" dirty="0"/>
              <a:t>循环中可以使用</a:t>
            </a:r>
            <a:r>
              <a:rPr lang="en-US" altLang="zh-CN" sz="2400" dirty="0"/>
              <a:t>IF</a:t>
            </a:r>
            <a:r>
              <a:rPr lang="zh-CN" altLang="zh-CN" sz="2400" dirty="0"/>
              <a:t>结构嵌套</a:t>
            </a:r>
            <a:r>
              <a:rPr lang="en-US" altLang="zh-CN" sz="2400" dirty="0"/>
              <a:t>EXIT</a:t>
            </a:r>
            <a:r>
              <a:rPr lang="zh-CN" altLang="zh-CN" sz="2400" dirty="0"/>
              <a:t>关键字退出循环。</a:t>
            </a:r>
          </a:p>
          <a:p>
            <a:pPr hangingPunct="0"/>
            <a:r>
              <a:rPr lang="zh-CN" altLang="zh-CN" sz="2400" dirty="0"/>
              <a:t>注释行</a:t>
            </a:r>
            <a:r>
              <a:rPr lang="en-US" altLang="zh-CN" sz="2400" i="1" dirty="0"/>
              <a:t>-- EXIT WHEN counter&gt;=100</a:t>
            </a:r>
            <a:r>
              <a:rPr lang="zh-CN" altLang="zh-CN" sz="2400" i="1" dirty="0"/>
              <a:t>；</a:t>
            </a:r>
            <a:r>
              <a:rPr lang="zh-CN" altLang="zh-CN" sz="2400" dirty="0"/>
              <a:t>，该行可以代替下面的循环结构，</a:t>
            </a:r>
            <a:r>
              <a:rPr lang="en-US" altLang="zh-CN" sz="2400" dirty="0"/>
              <a:t>WHEN</a:t>
            </a:r>
            <a:r>
              <a:rPr lang="zh-CN" altLang="zh-CN" sz="2400" dirty="0"/>
              <a:t>后面的条件成立时跳出循环。</a:t>
            </a:r>
          </a:p>
          <a:p>
            <a:pPr hangingPunct="0"/>
            <a:r>
              <a:rPr lang="en-US" altLang="zh-CN" sz="2400" dirty="0"/>
              <a:t>IF counter&gt;=100 THEN  </a:t>
            </a:r>
            <a:endParaRPr lang="zh-CN" altLang="zh-CN" sz="2400" dirty="0"/>
          </a:p>
          <a:p>
            <a:pPr hangingPunct="0"/>
            <a:r>
              <a:rPr lang="en-US" altLang="zh-CN" sz="2400" dirty="0"/>
              <a:t>   EXIT</a:t>
            </a:r>
            <a:r>
              <a:rPr lang="zh-CN" altLang="zh-CN" sz="2400" dirty="0"/>
              <a:t>；</a:t>
            </a:r>
          </a:p>
          <a:p>
            <a:r>
              <a:rPr lang="en-US" altLang="zh-CN" sz="2400" dirty="0"/>
              <a:t>END IF</a:t>
            </a:r>
            <a:r>
              <a:rPr lang="zh-CN" altLang="zh-CN" sz="2400" dirty="0"/>
              <a:t>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3464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26292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169292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2)WHILE</a:t>
            </a:r>
            <a:r>
              <a:rPr lang="zh-CN" altLang="zh-CN" dirty="0"/>
              <a:t>循环</a:t>
            </a:r>
          </a:p>
          <a:p>
            <a:pPr marL="0" indent="0" hangingPunct="0">
              <a:buNone/>
            </a:pPr>
            <a:r>
              <a:rPr lang="zh-CN" altLang="zh-CN" dirty="0"/>
              <a:t>先判断条件，条件成立再执行循环体，具体语法如下：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WHILE </a:t>
            </a:r>
            <a:r>
              <a:rPr lang="zh-CN" altLang="zh-CN" dirty="0">
                <a:highlight>
                  <a:srgbClr val="C0C0C0"/>
                </a:highlight>
              </a:rPr>
              <a:t>条件</a:t>
            </a:r>
            <a:r>
              <a:rPr lang="en-US" altLang="zh-CN" dirty="0">
                <a:highlight>
                  <a:srgbClr val="C0C0C0"/>
                </a:highlight>
              </a:rPr>
              <a:t> LOOP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--</a:t>
            </a:r>
            <a:r>
              <a:rPr lang="zh-CN" altLang="zh-CN" dirty="0">
                <a:highlight>
                  <a:srgbClr val="C0C0C0"/>
                </a:highlight>
              </a:rPr>
              <a:t>循环体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 LOOP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3326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140" y="260648"/>
            <a:ext cx="9601200" cy="831304"/>
          </a:xfrm>
        </p:spPr>
        <p:txBody>
          <a:bodyPr/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dirty="0"/>
          </a:p>
        </p:txBody>
      </p:sp>
      <p:grpSp>
        <p:nvGrpSpPr>
          <p:cNvPr id="19" name="画布 1215"/>
          <p:cNvGrpSpPr/>
          <p:nvPr/>
        </p:nvGrpSpPr>
        <p:grpSpPr>
          <a:xfrm>
            <a:off x="621804" y="1412776"/>
            <a:ext cx="10531120" cy="2952328"/>
            <a:chOff x="0" y="0"/>
            <a:chExt cx="4070350" cy="1141095"/>
          </a:xfrm>
        </p:grpSpPr>
        <p:sp>
          <p:nvSpPr>
            <p:cNvPr id="20" name="矩形 19"/>
            <p:cNvSpPr/>
            <p:nvPr/>
          </p:nvSpPr>
          <p:spPr>
            <a:xfrm>
              <a:off x="0" y="0"/>
              <a:ext cx="4070350" cy="1141095"/>
            </a:xfrm>
            <a:prstGeom prst="rect">
              <a:avLst/>
            </a:prstGeom>
          </p:spPr>
        </p:sp>
        <p:grpSp>
          <p:nvGrpSpPr>
            <p:cNvPr id="21" name="组合 20"/>
            <p:cNvGrpSpPr/>
            <p:nvPr/>
          </p:nvGrpSpPr>
          <p:grpSpPr>
            <a:xfrm>
              <a:off x="180000" y="43696"/>
              <a:ext cx="3812540" cy="1068214"/>
              <a:chOff x="180000" y="73812"/>
              <a:chExt cx="3812540" cy="1804556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180000" y="504977"/>
                <a:ext cx="887730" cy="483235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3600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6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PL/SQL</a:t>
                </a:r>
                <a:r>
                  <a:rPr lang="zh-CN" sz="16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块</a:t>
                </a: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3048929" y="505189"/>
                <a:ext cx="821047" cy="594645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3600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过程语句执行器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166280" y="407801"/>
                <a:ext cx="805180" cy="31346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3600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过程语句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039915" y="82023"/>
                <a:ext cx="1049020" cy="380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3600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PL/SQL</a:t>
                </a:r>
                <a:r>
                  <a:rPr 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引擎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160565" y="794029"/>
                <a:ext cx="704215" cy="29038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3600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sz="16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SQL</a:t>
                </a:r>
                <a:r>
                  <a:rPr lang="zh-CN" sz="16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</a:t>
                </a: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2206359" y="1283644"/>
                <a:ext cx="1368650" cy="5947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3600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Oracle</a:t>
                </a:r>
                <a:r>
                  <a:rPr 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服务器的</a:t>
                </a:r>
                <a:r>
                  <a:rPr 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SQL</a:t>
                </a:r>
                <a:r>
                  <a:rPr 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语句执行器</a:t>
                </a: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1136310" y="73812"/>
                <a:ext cx="2856230" cy="1048385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29" name="肘形连接符 28"/>
              <p:cNvCxnSpPr/>
              <p:nvPr/>
            </p:nvCxnSpPr>
            <p:spPr>
              <a:xfrm>
                <a:off x="2173265" y="831367"/>
                <a:ext cx="695325" cy="446405"/>
              </a:xfrm>
              <a:prstGeom prst="bentConnector3">
                <a:avLst>
                  <a:gd name="adj1" fmla="val 1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圆角矩形 29"/>
              <p:cNvSpPr/>
              <p:nvPr/>
            </p:nvSpPr>
            <p:spPr>
              <a:xfrm>
                <a:off x="1272835" y="505612"/>
                <a:ext cx="887730" cy="483235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3600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PL/SQL</a:t>
                </a:r>
                <a:r>
                  <a:rPr 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块</a:t>
                </a: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>
                <a:off x="1067730" y="746912"/>
                <a:ext cx="205105" cy="6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2160565" y="747547"/>
                <a:ext cx="8883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矩形 32"/>
          <p:cNvSpPr/>
          <p:nvPr/>
        </p:nvSpPr>
        <p:spPr>
          <a:xfrm>
            <a:off x="4419692" y="4684397"/>
            <a:ext cx="3296095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 hangingPunct="0">
              <a:lnSpc>
                <a:spcPts val="1600"/>
              </a:lnSpc>
              <a:spcAft>
                <a:spcPts val="120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12-1  PL/SQL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体系结构</a:t>
            </a:r>
            <a:endParaRPr lang="zh-CN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4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15" y="5301206"/>
            <a:ext cx="9864094" cy="1008113"/>
          </a:xfrm>
        </p:spPr>
        <p:txBody>
          <a:bodyPr>
            <a:normAutofit fontScale="92500"/>
          </a:bodyPr>
          <a:lstStyle/>
          <a:p>
            <a:pPr marL="0" indent="0" hangingPunct="0">
              <a:buNone/>
            </a:pPr>
            <a:r>
              <a:rPr lang="en-US" altLang="zh-CN" sz="2600" dirty="0"/>
              <a:t>PL/SQL</a:t>
            </a:r>
            <a:r>
              <a:rPr lang="zh-CN" altLang="zh-CN" sz="2600" dirty="0"/>
              <a:t>块发送给服务器后，先被编译再执行，对于有名称的</a:t>
            </a:r>
            <a:r>
              <a:rPr lang="en-US" altLang="zh-CN" sz="2600" dirty="0"/>
              <a:t>PL/SQL</a:t>
            </a:r>
            <a:r>
              <a:rPr lang="zh-CN" altLang="zh-CN" sz="2600" dirty="0"/>
              <a:t>块</a:t>
            </a:r>
            <a:r>
              <a:rPr lang="en-US" altLang="zh-CN" sz="2600" dirty="0"/>
              <a:t>(</a:t>
            </a:r>
            <a:r>
              <a:rPr lang="zh-CN" altLang="zh-CN" sz="2600" dirty="0"/>
              <a:t>如子程序</a:t>
            </a:r>
            <a:r>
              <a:rPr lang="en-US" altLang="zh-CN" sz="2600" dirty="0"/>
              <a:t>)</a:t>
            </a:r>
            <a:r>
              <a:rPr lang="zh-CN" altLang="zh-CN" sz="2600" dirty="0"/>
              <a:t>可以单独编译，永久存储在数据库中，随时准备执行。</a:t>
            </a:r>
          </a:p>
          <a:p>
            <a:pPr marL="0" indent="0" hangingPunc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8985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sz="2800" b="1" dirty="0" smtClean="0"/>
              <a:t>【</a:t>
            </a:r>
            <a:r>
              <a:rPr lang="zh-CN" altLang="zh-CN" sz="2800" b="1" dirty="0"/>
              <a:t>示例</a:t>
            </a:r>
            <a:r>
              <a:rPr lang="en-US" altLang="zh-CN" sz="2800" b="1" dirty="0"/>
              <a:t>12-11</a:t>
            </a:r>
            <a:r>
              <a:rPr lang="zh-CN" altLang="zh-CN" sz="2800" b="1" dirty="0"/>
              <a:t>】用</a:t>
            </a:r>
            <a:r>
              <a:rPr lang="en-US" altLang="zh-CN" sz="2800" b="1" dirty="0"/>
              <a:t>WHILE</a:t>
            </a:r>
            <a:r>
              <a:rPr lang="zh-CN" altLang="zh-CN" sz="2800" b="1" dirty="0"/>
              <a:t>循环结构计算</a:t>
            </a:r>
            <a:r>
              <a:rPr lang="en-US" altLang="zh-CN" sz="2800" b="1" dirty="0"/>
              <a:t>1+2+3+…+100</a:t>
            </a:r>
            <a:r>
              <a:rPr lang="zh-CN" altLang="zh-CN" sz="2800" b="1" dirty="0"/>
              <a:t>的值。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28800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counter number(3)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=0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</a:t>
            </a:r>
            <a:r>
              <a:rPr lang="en-US" altLang="zh-CN" sz="2000" dirty="0" err="1">
                <a:highlight>
                  <a:srgbClr val="C0C0C0"/>
                </a:highlight>
              </a:rPr>
              <a:t>sumResult</a:t>
            </a:r>
            <a:r>
              <a:rPr lang="en-US" altLang="zh-CN" sz="2000" dirty="0">
                <a:highlight>
                  <a:srgbClr val="C0C0C0"/>
                </a:highlight>
              </a:rPr>
              <a:t> number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=0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WHILE counter&lt;100 LOOP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counter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 counter+1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</a:t>
            </a:r>
            <a:r>
              <a:rPr lang="en-US" altLang="zh-CN" sz="2000" dirty="0" err="1">
                <a:highlight>
                  <a:srgbClr val="C0C0C0"/>
                </a:highlight>
              </a:rPr>
              <a:t>sumResult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 </a:t>
            </a:r>
            <a:r>
              <a:rPr lang="en-US" altLang="zh-CN" sz="2000" dirty="0" err="1">
                <a:highlight>
                  <a:srgbClr val="C0C0C0"/>
                </a:highlight>
              </a:rPr>
              <a:t>sumResult+counter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END LOOP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dbms_output.put_line('result is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'||</a:t>
            </a:r>
            <a:r>
              <a:rPr lang="en-US" altLang="zh-CN" sz="2000" dirty="0" err="1">
                <a:highlight>
                  <a:srgbClr val="C0C0C0"/>
                </a:highlight>
              </a:rPr>
              <a:t>sumResult</a:t>
            </a:r>
            <a:r>
              <a:rPr lang="en-US" altLang="zh-CN" sz="2000" dirty="0">
                <a:highlight>
                  <a:srgbClr val="C0C0C0"/>
                </a:highlight>
              </a:rPr>
              <a:t>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/</a:t>
            </a:r>
            <a:endParaRPr lang="zh-CN" altLang="zh-CN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236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28800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3)FOR</a:t>
            </a:r>
            <a:r>
              <a:rPr lang="zh-CN" altLang="zh-CN" dirty="0"/>
              <a:t>循环</a:t>
            </a:r>
          </a:p>
          <a:p>
            <a:pPr marL="0" indent="0" hangingPunct="0">
              <a:buNone/>
            </a:pPr>
            <a:r>
              <a:rPr lang="en-US" altLang="zh-CN" dirty="0"/>
              <a:t>FOR</a:t>
            </a:r>
            <a:r>
              <a:rPr lang="zh-CN" altLang="zh-CN" dirty="0"/>
              <a:t>循环需要预先确定的循环次数，可通过给循环变量指定下限和上限来确定循环运行的次数，然后循环变量在每次循环中递增</a:t>
            </a:r>
            <a:r>
              <a:rPr lang="en-US" altLang="zh-CN" dirty="0"/>
              <a:t>(</a:t>
            </a:r>
            <a:r>
              <a:rPr lang="zh-CN" altLang="zh-CN" dirty="0"/>
              <a:t>或者递减</a:t>
            </a:r>
            <a:r>
              <a:rPr lang="en-US" altLang="zh-CN" dirty="0"/>
              <a:t>)</a:t>
            </a:r>
            <a:r>
              <a:rPr lang="zh-CN" altLang="zh-CN" dirty="0"/>
              <a:t>。具体语法如下：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FOR </a:t>
            </a:r>
            <a:r>
              <a:rPr lang="zh-CN" altLang="zh-CN" dirty="0">
                <a:highlight>
                  <a:srgbClr val="C0C0C0"/>
                </a:highlight>
              </a:rPr>
              <a:t>循环变量</a:t>
            </a:r>
            <a:r>
              <a:rPr lang="en-US" altLang="zh-CN" dirty="0">
                <a:highlight>
                  <a:srgbClr val="C0C0C0"/>
                </a:highlight>
              </a:rPr>
              <a:t> IN [REVERSE] </a:t>
            </a:r>
            <a:r>
              <a:rPr lang="zh-CN" altLang="zh-CN" dirty="0">
                <a:highlight>
                  <a:srgbClr val="C0C0C0"/>
                </a:highlight>
              </a:rPr>
              <a:t>循环下限</a:t>
            </a:r>
            <a:r>
              <a:rPr lang="en-US" altLang="zh-CN" dirty="0">
                <a:highlight>
                  <a:srgbClr val="C0C0C0"/>
                </a:highlight>
              </a:rPr>
              <a:t>..</a:t>
            </a:r>
            <a:r>
              <a:rPr lang="zh-CN" altLang="zh-CN" dirty="0">
                <a:highlight>
                  <a:srgbClr val="C0C0C0"/>
                </a:highlight>
              </a:rPr>
              <a:t>循环上限</a:t>
            </a:r>
            <a:r>
              <a:rPr lang="en-US" altLang="zh-CN" dirty="0">
                <a:highlight>
                  <a:srgbClr val="C0C0C0"/>
                </a:highlight>
              </a:rPr>
              <a:t> LOOP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--</a:t>
            </a:r>
            <a:r>
              <a:rPr lang="zh-CN" altLang="zh-CN" dirty="0">
                <a:highlight>
                  <a:srgbClr val="C0C0C0"/>
                </a:highlight>
              </a:rPr>
              <a:t>循环体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 LOOP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</p:txBody>
      </p:sp>
      <p:sp>
        <p:nvSpPr>
          <p:cNvPr id="4" name="卷形: 水平 3">
            <a:extLst>
              <a:ext uri="{FF2B5EF4-FFF2-40B4-BE49-F238E27FC236}">
                <a16:creationId xmlns="" xmlns:a16="http://schemas.microsoft.com/office/drawing/2014/main" id="{E6A2741A-D3BC-4207-8345-8FF1D8BDF7F0}"/>
              </a:ext>
            </a:extLst>
          </p:cNvPr>
          <p:cNvSpPr/>
          <p:nvPr/>
        </p:nvSpPr>
        <p:spPr>
          <a:xfrm>
            <a:off x="4398662" y="3501008"/>
            <a:ext cx="7776864" cy="301791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注意：循环变量的值每次循环根据上下限的</a:t>
            </a:r>
            <a:r>
              <a:rPr lang="en-US" altLang="zh-CN" sz="2400" dirty="0"/>
              <a:t>REVERSE</a:t>
            </a:r>
            <a:r>
              <a:rPr lang="zh-CN" altLang="zh-CN" sz="2400" dirty="0"/>
              <a:t>关键字进行加</a:t>
            </a:r>
            <a:r>
              <a:rPr lang="en-US" altLang="zh-CN" sz="2400" dirty="0"/>
              <a:t>1</a:t>
            </a:r>
            <a:r>
              <a:rPr lang="zh-CN" altLang="zh-CN" sz="2400" dirty="0"/>
              <a:t>或者减</a:t>
            </a:r>
            <a:r>
              <a:rPr lang="en-US" altLang="zh-CN" sz="2400" dirty="0"/>
              <a:t>1</a:t>
            </a:r>
            <a:r>
              <a:rPr lang="zh-CN" altLang="zh-CN" sz="2400" dirty="0"/>
              <a:t>。</a:t>
            </a:r>
            <a:r>
              <a:rPr lang="en-US" altLang="zh-CN" sz="2400" dirty="0"/>
              <a:t>REVERSE</a:t>
            </a:r>
            <a:r>
              <a:rPr lang="zh-CN" altLang="zh-CN" sz="2400" dirty="0"/>
              <a:t>指明循环从上限向下限依次循环。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31640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260648"/>
            <a:ext cx="9601200" cy="114300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sz="2800" b="1" dirty="0" smtClean="0"/>
              <a:t>【</a:t>
            </a:r>
            <a:r>
              <a:rPr lang="zh-CN" altLang="zh-CN" sz="2800" b="1" dirty="0"/>
              <a:t>示例</a:t>
            </a:r>
            <a:r>
              <a:rPr lang="en-US" altLang="zh-CN" sz="2800" b="1" dirty="0"/>
              <a:t>12-12</a:t>
            </a:r>
            <a:r>
              <a:rPr lang="zh-CN" altLang="zh-CN" sz="2800" b="1" dirty="0"/>
              <a:t>】用</a:t>
            </a:r>
            <a:r>
              <a:rPr lang="en-US" altLang="zh-CN" sz="2800" b="1" dirty="0"/>
              <a:t>FOR</a:t>
            </a:r>
            <a:r>
              <a:rPr lang="zh-CN" altLang="zh-CN" sz="2800" b="1" dirty="0"/>
              <a:t>循环结构计算</a:t>
            </a:r>
            <a:r>
              <a:rPr lang="en-US" altLang="zh-CN" sz="2800" b="1" dirty="0"/>
              <a:t>1+2+3+…+100</a:t>
            </a:r>
            <a:r>
              <a:rPr lang="zh-CN" altLang="zh-CN" sz="2800" b="1" dirty="0"/>
              <a:t>的值。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28800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counter number(3)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=0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sumResult</a:t>
            </a:r>
            <a:r>
              <a:rPr lang="en-US" altLang="zh-CN" dirty="0">
                <a:highlight>
                  <a:srgbClr val="C0C0C0"/>
                </a:highlight>
              </a:rPr>
              <a:t> number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=0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FOR counter IN 1..100 LOOP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</a:t>
            </a:r>
            <a:r>
              <a:rPr lang="en-US" altLang="zh-CN" dirty="0" err="1">
                <a:highlight>
                  <a:srgbClr val="C0C0C0"/>
                </a:highlight>
              </a:rPr>
              <a:t>sumResult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 </a:t>
            </a:r>
            <a:r>
              <a:rPr lang="en-US" altLang="zh-CN" dirty="0" err="1">
                <a:highlight>
                  <a:srgbClr val="C0C0C0"/>
                </a:highlight>
              </a:rPr>
              <a:t>sumResult+counter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END LOOP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dbms_output.put_line('result is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'||</a:t>
            </a:r>
            <a:r>
              <a:rPr lang="en-US" altLang="zh-CN" dirty="0" err="1">
                <a:highlight>
                  <a:srgbClr val="C0C0C0"/>
                </a:highlight>
              </a:rPr>
              <a:t>sumResult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509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12.2  </a:t>
            </a:r>
            <a:r>
              <a:rPr lang="zh-CN" altLang="zh-CN" b="1" dirty="0"/>
              <a:t>异 常 处 理</a:t>
            </a:r>
            <a:br>
              <a:rPr lang="zh-CN" altLang="zh-CN" b="1" dirty="0"/>
            </a:br>
            <a:r>
              <a:rPr lang="en-US" altLang="zh-CN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12.2.1  </a:t>
            </a:r>
            <a:r>
              <a:rPr lang="zh-CN" altLang="zh-CN" sz="2800" b="1" dirty="0"/>
              <a:t>预定义异常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28800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在</a:t>
            </a:r>
            <a:r>
              <a:rPr lang="zh-CN" altLang="zh-CN" dirty="0"/>
              <a:t>程序运行时出现的错误，称为异常。发生异常后，语句将停止执行，</a:t>
            </a:r>
            <a:r>
              <a:rPr lang="en-US" altLang="zh-CN" dirty="0"/>
              <a:t>PL/SQL</a:t>
            </a:r>
            <a:r>
              <a:rPr lang="zh-CN" altLang="zh-CN" dirty="0"/>
              <a:t>引擎立即将控制权转到</a:t>
            </a:r>
            <a:r>
              <a:rPr lang="en-US" altLang="zh-CN" dirty="0"/>
              <a:t>PL/SQL</a:t>
            </a:r>
            <a:r>
              <a:rPr lang="zh-CN" altLang="zh-CN" dirty="0"/>
              <a:t>块的异常处理部分。异常处理机制简化了代码中的错误检测，每一个异常都对应一个异常码和异常信息。</a:t>
            </a:r>
          </a:p>
          <a:p>
            <a:pPr marL="0" indent="0">
              <a:buNone/>
            </a:pPr>
            <a:r>
              <a:rPr lang="zh-CN" altLang="zh-CN" dirty="0" smtClean="0"/>
              <a:t>为了</a:t>
            </a:r>
            <a:r>
              <a:rPr lang="en-US" altLang="zh-CN" dirty="0"/>
              <a:t>Oracle</a:t>
            </a:r>
            <a:r>
              <a:rPr lang="zh-CN" altLang="zh-CN" dirty="0"/>
              <a:t>开发和维护的方便，在</a:t>
            </a:r>
            <a:r>
              <a:rPr lang="en-US" altLang="zh-CN" dirty="0"/>
              <a:t>Oracle</a:t>
            </a:r>
            <a:r>
              <a:rPr lang="zh-CN" altLang="zh-CN" dirty="0"/>
              <a:t>异常中，为常见的异常码定义了对应的异常名称，称为预定义异常，常见的预定义异常如表</a:t>
            </a:r>
            <a:r>
              <a:rPr lang="en-US" altLang="zh-CN" dirty="0"/>
              <a:t>12-3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21509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16632"/>
            <a:ext cx="9601200" cy="903312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12.2  </a:t>
            </a:r>
            <a:r>
              <a:rPr lang="zh-CN" altLang="zh-CN" b="1" dirty="0"/>
              <a:t>异 常 处 理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024896"/>
            <a:ext cx="10561239" cy="51453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zh-CN" dirty="0"/>
              <a:t>表</a:t>
            </a:r>
            <a:r>
              <a:rPr lang="en-US" altLang="zh-CN" dirty="0"/>
              <a:t>12-3  PL/SQL</a:t>
            </a:r>
            <a:r>
              <a:rPr lang="zh-CN" altLang="zh-CN" dirty="0"/>
              <a:t>中预定义</a:t>
            </a:r>
            <a:r>
              <a:rPr lang="zh-CN" altLang="zh-CN" dirty="0" smtClean="0"/>
              <a:t>异常</a:t>
            </a:r>
            <a:endParaRPr lang="en-US" altLang="zh-CN" dirty="0" smtClean="0"/>
          </a:p>
          <a:p>
            <a:pPr marL="0" indent="0" algn="ctr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1302111"/>
              </p:ext>
            </p:extLst>
          </p:nvPr>
        </p:nvGraphicFramePr>
        <p:xfrm>
          <a:off x="1489704" y="1628800"/>
          <a:ext cx="9453380" cy="36004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274979"/>
                <a:gridCol w="1774953"/>
                <a:gridCol w="4403448"/>
              </a:tblGrid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异常名称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异常码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DUP_VAL_ON_INDEX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ORA-00001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试图向唯一索引列插入重复值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INVALID_CURSOR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ORA-01001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试图进行非法游标操作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INVALID_NUMBER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ORA-01722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试图将字符串转换为数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NO_DATA_FOUND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ORA-01403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SELECT INTO</a:t>
                      </a:r>
                      <a:r>
                        <a:rPr lang="zh-CN" sz="1600" kern="100">
                          <a:effectLst/>
                        </a:rPr>
                        <a:t>语句中没有返回任何记录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TOO_MANY_ROWS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ORA-01422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SELECT INTO</a:t>
                      </a:r>
                      <a:r>
                        <a:rPr lang="zh-CN" sz="1600" kern="100">
                          <a:effectLst/>
                        </a:rPr>
                        <a:t>语句中返回多于</a:t>
                      </a: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条记录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ZERO_DIVIDE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ORA-01476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试图用</a:t>
                      </a:r>
                      <a:r>
                        <a:rPr lang="en-US" sz="1600" kern="100">
                          <a:effectLst/>
                        </a:rPr>
                        <a:t>0</a:t>
                      </a:r>
                      <a:r>
                        <a:rPr lang="zh-CN" sz="1600" kern="100">
                          <a:effectLst/>
                        </a:rPr>
                        <a:t>作为除数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CURSOR_ALREADY_OPEN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ORA-06511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试图打开一个已经打开的游标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850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759296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12.2  </a:t>
            </a:r>
            <a:r>
              <a:rPr lang="zh-CN" altLang="zh-CN" b="1" dirty="0"/>
              <a:t>异 常 处 理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928176"/>
            <a:ext cx="10801200" cy="592982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/>
              <a:t>PL/SQL</a:t>
            </a:r>
            <a:r>
              <a:rPr lang="zh-CN" altLang="zh-CN" sz="2000" dirty="0"/>
              <a:t>中用</a:t>
            </a:r>
            <a:r>
              <a:rPr lang="en-US" altLang="zh-CN" sz="2000" dirty="0"/>
              <a:t>EXCEPTION</a:t>
            </a:r>
            <a:r>
              <a:rPr lang="zh-CN" altLang="zh-CN" sz="2000" dirty="0"/>
              <a:t>关键字开始异常处理。具体语法是：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--</a:t>
            </a:r>
            <a:r>
              <a:rPr lang="zh-CN" altLang="zh-CN" sz="2000" dirty="0">
                <a:highlight>
                  <a:srgbClr val="C0C0C0"/>
                </a:highlight>
              </a:rPr>
              <a:t>可执行部分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EXCEPTION   -- </a:t>
            </a:r>
            <a:r>
              <a:rPr lang="zh-CN" altLang="zh-CN" sz="2000" dirty="0">
                <a:highlight>
                  <a:srgbClr val="C0C0C0"/>
                </a:highlight>
              </a:rPr>
              <a:t>异常处理开始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</a:t>
            </a:r>
            <a:r>
              <a:rPr lang="zh-CN" altLang="zh-CN" sz="2000" dirty="0">
                <a:highlight>
                  <a:srgbClr val="C0C0C0"/>
                </a:highlight>
              </a:rPr>
              <a:t>异常名</a:t>
            </a:r>
            <a:r>
              <a:rPr lang="en-US" altLang="zh-CN" sz="2000" dirty="0">
                <a:highlight>
                  <a:srgbClr val="C0C0C0"/>
                </a:highlight>
              </a:rPr>
              <a:t>1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--</a:t>
            </a:r>
            <a:r>
              <a:rPr lang="zh-CN" altLang="zh-CN" sz="2000" dirty="0">
                <a:highlight>
                  <a:srgbClr val="C0C0C0"/>
                </a:highlight>
              </a:rPr>
              <a:t>对应异常处理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</a:t>
            </a:r>
            <a:r>
              <a:rPr lang="zh-CN" altLang="zh-CN" sz="2000" dirty="0">
                <a:highlight>
                  <a:srgbClr val="C0C0C0"/>
                </a:highlight>
              </a:rPr>
              <a:t>异常名</a:t>
            </a:r>
            <a:r>
              <a:rPr lang="en-US" altLang="zh-CN" sz="2000" dirty="0">
                <a:highlight>
                  <a:srgbClr val="C0C0C0"/>
                </a:highlight>
              </a:rPr>
              <a:t>2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--</a:t>
            </a:r>
            <a:r>
              <a:rPr lang="zh-CN" altLang="zh-CN" sz="2000" dirty="0">
                <a:highlight>
                  <a:srgbClr val="C0C0C0"/>
                </a:highlight>
              </a:rPr>
              <a:t>对应异常处理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...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OTHERS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--</a:t>
            </a:r>
            <a:r>
              <a:rPr lang="zh-CN" altLang="zh-CN" sz="2000" dirty="0">
                <a:highlight>
                  <a:srgbClr val="C0C0C0"/>
                </a:highlight>
              </a:rPr>
              <a:t>其他异常处理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xmlns="" val="242317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0"/>
            <a:ext cx="10657184" cy="1198878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12.2  </a:t>
            </a:r>
            <a:r>
              <a:rPr lang="zh-CN" altLang="zh-CN" b="1" dirty="0"/>
              <a:t>异 常 处 </a:t>
            </a:r>
            <a:r>
              <a:rPr lang="zh-CN" altLang="zh-CN" b="1" dirty="0" smtClean="0"/>
              <a:t>理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sz="2200" dirty="0"/>
              <a:t>异常发生时，进入异常处理部分，具体的异常与若干个</a:t>
            </a:r>
            <a:r>
              <a:rPr lang="en-US" altLang="zh-CN" sz="2200" dirty="0"/>
              <a:t>WHEN</a:t>
            </a:r>
            <a:r>
              <a:rPr lang="zh-CN" altLang="zh-CN" sz="2200" dirty="0"/>
              <a:t>子句中指明的异常名匹配，匹配成功就进入对应的异常处理部分，如果对应不成功，则进入</a:t>
            </a:r>
            <a:r>
              <a:rPr lang="en-US" altLang="zh-CN" sz="2200" dirty="0"/>
              <a:t>OTHERS</a:t>
            </a:r>
            <a:r>
              <a:rPr lang="zh-CN" altLang="zh-CN" sz="2200" dirty="0"/>
              <a:t>进行处理</a:t>
            </a:r>
            <a:r>
              <a:rPr lang="zh-CN" altLang="zh-CN" sz="2200" dirty="0" smtClean="0"/>
              <a:t>。</a:t>
            </a:r>
            <a:endParaRPr lang="zh-CN" altLang="en-US" sz="2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198878"/>
            <a:ext cx="10945216" cy="565912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b="1" dirty="0" smtClean="0"/>
              <a:t>【</a:t>
            </a:r>
            <a:r>
              <a:rPr lang="zh-CN" altLang="zh-CN" sz="2000" b="1" dirty="0"/>
              <a:t>示例</a:t>
            </a:r>
            <a:r>
              <a:rPr lang="en-US" altLang="zh-CN" sz="2000" b="1" dirty="0"/>
              <a:t>12-13</a:t>
            </a:r>
            <a:r>
              <a:rPr lang="zh-CN" altLang="zh-CN" sz="2000" b="1" dirty="0"/>
              <a:t>】异常处理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</a:t>
            </a:r>
            <a:r>
              <a:rPr lang="en-US" altLang="zh-CN" sz="2000" dirty="0" err="1">
                <a:highlight>
                  <a:srgbClr val="C0C0C0"/>
                </a:highlight>
              </a:rPr>
              <a:t>newSal</a:t>
            </a: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r>
              <a:rPr lang="en-US" altLang="zh-CN" sz="2000" dirty="0" err="1">
                <a:highlight>
                  <a:srgbClr val="C0C0C0"/>
                </a:highlight>
              </a:rPr>
              <a:t>employees.salary</a:t>
            </a:r>
            <a:r>
              <a:rPr lang="en-US" altLang="zh-CN" sz="2000" dirty="0">
                <a:highlight>
                  <a:srgbClr val="C0C0C0"/>
                </a:highlight>
              </a:rPr>
              <a:t> % TYPE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SELECT salary INTO </a:t>
            </a:r>
            <a:r>
              <a:rPr lang="en-US" altLang="zh-CN" sz="2000" dirty="0" err="1">
                <a:highlight>
                  <a:srgbClr val="C0C0C0"/>
                </a:highlight>
              </a:rPr>
              <a:t>newSal</a:t>
            </a:r>
            <a:r>
              <a:rPr lang="en-US" altLang="zh-CN" sz="2000" dirty="0">
                <a:highlight>
                  <a:srgbClr val="C0C0C0"/>
                </a:highlight>
              </a:rPr>
              <a:t> FROM employees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EXCEPTION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TOO_MANY_ROWS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sz="2000" dirty="0">
                <a:highlight>
                  <a:srgbClr val="C0C0C0"/>
                </a:highlight>
              </a:rPr>
              <a:t>返回的记录太多了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OTHERS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sz="2000" dirty="0">
                <a:highlight>
                  <a:srgbClr val="C0C0C0"/>
                </a:highlight>
              </a:rPr>
              <a:t>未知异常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/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lnSpc>
                <a:spcPts val="228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35069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12.2  </a:t>
            </a:r>
            <a:r>
              <a:rPr lang="zh-CN" altLang="zh-CN" b="1" dirty="0"/>
              <a:t>异 常 处 </a:t>
            </a:r>
            <a:r>
              <a:rPr lang="zh-CN" altLang="zh-CN" b="1" dirty="0" smtClean="0"/>
              <a:t>理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700" b="1" dirty="0" smtClean="0"/>
              <a:t>12.2.2  </a:t>
            </a:r>
            <a:r>
              <a:rPr lang="zh-CN" altLang="zh-CN" sz="2700" b="1" dirty="0"/>
              <a:t>自定义异常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412776"/>
            <a:ext cx="10945216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 smtClean="0"/>
              <a:t>除了</a:t>
            </a:r>
            <a:r>
              <a:rPr lang="zh-CN" altLang="zh-CN" sz="2800" dirty="0"/>
              <a:t>预定义异常外，用户还可以在开发中自定义异常，自定义异常可以让用户采用与</a:t>
            </a:r>
            <a:r>
              <a:rPr lang="en-US" altLang="zh-CN" sz="2800" dirty="0"/>
              <a:t>PL/SQL</a:t>
            </a:r>
            <a:r>
              <a:rPr lang="zh-CN" altLang="zh-CN" sz="2800" dirty="0"/>
              <a:t>引擎处理错误相同的方式进行处理，用户自定义异常的两个关键点：</a:t>
            </a:r>
          </a:p>
          <a:p>
            <a:pPr marL="0" indent="0" hangingPunct="0">
              <a:buNone/>
            </a:pPr>
            <a:r>
              <a:rPr lang="en-US" altLang="zh-CN" sz="2800" dirty="0"/>
              <a:t>(1)</a:t>
            </a:r>
            <a:r>
              <a:rPr lang="zh-CN" altLang="zh-CN" sz="2800" dirty="0"/>
              <a:t>异常定义：在</a:t>
            </a:r>
            <a:r>
              <a:rPr lang="en-US" altLang="zh-CN" sz="2800" dirty="0"/>
              <a:t>PL/SQL</a:t>
            </a:r>
            <a:r>
              <a:rPr lang="zh-CN" altLang="zh-CN" sz="2800" dirty="0"/>
              <a:t>块的声明部分采用</a:t>
            </a:r>
            <a:r>
              <a:rPr lang="en-US" altLang="zh-CN" sz="2800" dirty="0"/>
              <a:t>EXCEPTION</a:t>
            </a:r>
            <a:r>
              <a:rPr lang="zh-CN" altLang="zh-CN" sz="2800" dirty="0"/>
              <a:t>关键字声明异常，定义方法与定义变量相同。比如声明一个</a:t>
            </a:r>
            <a:r>
              <a:rPr lang="en-US" altLang="zh-CN" sz="2800" dirty="0"/>
              <a:t>MYEXP</a:t>
            </a:r>
            <a:r>
              <a:rPr lang="zh-CN" altLang="zh-CN" sz="2800" dirty="0"/>
              <a:t>异常方法是：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MYEXP EXCEPTION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/>
              <a:t>(2)</a:t>
            </a:r>
            <a:r>
              <a:rPr lang="zh-CN" altLang="zh-CN" sz="2800" dirty="0"/>
              <a:t>异常引发：在程序可执行区域，使用</a:t>
            </a:r>
            <a:r>
              <a:rPr lang="en-US" altLang="zh-CN" sz="2800" dirty="0"/>
              <a:t>RAISE</a:t>
            </a:r>
            <a:r>
              <a:rPr lang="zh-CN" altLang="zh-CN" sz="2800" dirty="0"/>
              <a:t>关键字进行引发。比如引发</a:t>
            </a:r>
            <a:r>
              <a:rPr lang="en-US" altLang="zh-CN" sz="2800" dirty="0"/>
              <a:t>MYEXP</a:t>
            </a:r>
            <a:r>
              <a:rPr lang="zh-CN" altLang="zh-CN" sz="2800" dirty="0"/>
              <a:t>方法是：</a:t>
            </a:r>
          </a:p>
          <a:p>
            <a:pPr marL="0" inden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RAISE MYEXP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  <a:endParaRPr lang="zh-CN" altLang="en-US" sz="2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58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790" y="116632"/>
            <a:ext cx="9601200" cy="1032418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000" b="1" dirty="0"/>
              <a:t>12.2  </a:t>
            </a:r>
            <a:r>
              <a:rPr lang="zh-CN" altLang="zh-CN" sz="4000" b="1" dirty="0"/>
              <a:t>异 常 处 理</a:t>
            </a: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dirty="0" smtClean="0"/>
              <a:t>   </a:t>
            </a:r>
            <a:r>
              <a:rPr lang="zh-CN" altLang="zh-CN" sz="3200" b="1" dirty="0"/>
              <a:t>【示例</a:t>
            </a:r>
            <a:r>
              <a:rPr lang="en-US" altLang="zh-CN" sz="3200" b="1" dirty="0"/>
              <a:t>12-14</a:t>
            </a:r>
            <a:r>
              <a:rPr lang="zh-CN" altLang="zh-CN" sz="3200" b="1" dirty="0"/>
              <a:t>】自定义异常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790" y="1162948"/>
            <a:ext cx="10945216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SET SERVEROUTPUT 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sal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employees.salary</a:t>
            </a:r>
            <a:r>
              <a:rPr lang="en-US" altLang="zh-CN" dirty="0">
                <a:highlight>
                  <a:srgbClr val="C0C0C0"/>
                </a:highlight>
              </a:rPr>
              <a:t> %TYPE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MYEXP EXCEPTION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SELECT salary INTO </a:t>
            </a:r>
            <a:r>
              <a:rPr lang="en-US" altLang="zh-CN" dirty="0" err="1">
                <a:highlight>
                  <a:srgbClr val="C0C0C0"/>
                </a:highlight>
              </a:rPr>
              <a:t>sal</a:t>
            </a:r>
            <a:r>
              <a:rPr lang="en-US" altLang="zh-CN" dirty="0">
                <a:highlight>
                  <a:srgbClr val="C0C0C0"/>
                </a:highlight>
              </a:rPr>
              <a:t> FROM employees WHERE 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en-US" altLang="zh-CN" dirty="0">
                <a:highlight>
                  <a:srgbClr val="C0C0C0"/>
                </a:highlight>
              </a:rPr>
              <a:t>='</a:t>
            </a:r>
            <a:r>
              <a:rPr lang="en-US" altLang="zh-CN" dirty="0" err="1">
                <a:highlight>
                  <a:srgbClr val="C0C0C0"/>
                </a:highlight>
              </a:rPr>
              <a:t>Valli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IF </a:t>
            </a:r>
            <a:r>
              <a:rPr lang="en-US" altLang="zh-CN" dirty="0" err="1">
                <a:highlight>
                  <a:srgbClr val="C0C0C0"/>
                </a:highlight>
              </a:rPr>
              <a:t>sal</a:t>
            </a:r>
            <a:r>
              <a:rPr lang="en-US" altLang="zh-CN" dirty="0">
                <a:highlight>
                  <a:srgbClr val="C0C0C0"/>
                </a:highlight>
              </a:rPr>
              <a:t>&lt;5000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RAISE MYEXP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END IF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0468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88640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12.2  </a:t>
            </a:r>
            <a:r>
              <a:rPr lang="zh-CN" altLang="zh-CN" sz="4400" b="1" dirty="0"/>
              <a:t>异 常 处 </a:t>
            </a:r>
            <a:r>
              <a:rPr lang="zh-CN" altLang="zh-CN" sz="4400" b="1" dirty="0" smtClean="0"/>
              <a:t>理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234956"/>
            <a:ext cx="10945216" cy="44983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 </a:t>
            </a:r>
            <a:r>
              <a:rPr lang="en-US" altLang="zh-CN" dirty="0">
                <a:highlight>
                  <a:srgbClr val="C0C0C0"/>
                </a:highlight>
              </a:rPr>
              <a:t>EXCEPTION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WHEN NO_DATA_FOUND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dbms_output.put_line ('NO RECORDSET FIND!')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WHEN MYEXP THEN 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dbms_output.put_line ('SAL IS TO LESS!')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/>
              <a:t>SAL IS TO LESS! </a:t>
            </a:r>
            <a:endParaRPr lang="zh-CN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138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599728"/>
          </a:xfrm>
        </p:spPr>
        <p:txBody>
          <a:bodyPr/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788368"/>
            <a:ext cx="11089231" cy="59530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PL/SQL</a:t>
            </a:r>
            <a:r>
              <a:rPr lang="zh-CN" altLang="zh-CN" dirty="0"/>
              <a:t>的优点还有：</a:t>
            </a:r>
          </a:p>
          <a:p>
            <a:pPr marL="0" indent="0" hangingPunct="0">
              <a:buNone/>
            </a:pPr>
            <a:r>
              <a:rPr lang="en-US" altLang="zh-CN" dirty="0"/>
              <a:t>1)</a:t>
            </a:r>
            <a:r>
              <a:rPr lang="zh-CN" altLang="zh-CN" dirty="0"/>
              <a:t>支持</a:t>
            </a:r>
            <a:r>
              <a:rPr lang="en-US" altLang="zh-CN" dirty="0"/>
              <a:t>SQL</a:t>
            </a:r>
            <a:r>
              <a:rPr lang="zh-CN" altLang="zh-CN" dirty="0"/>
              <a:t>语言</a:t>
            </a:r>
          </a:p>
          <a:p>
            <a:pPr marL="0" indent="0" hangingPunct="0">
              <a:buNone/>
            </a:pPr>
            <a:r>
              <a:rPr lang="en-US" altLang="zh-CN" dirty="0"/>
              <a:t>SQL</a:t>
            </a:r>
            <a:r>
              <a:rPr lang="zh-CN" altLang="zh-CN" dirty="0"/>
              <a:t>是访问数据库的标准语言，通过</a:t>
            </a:r>
            <a:r>
              <a:rPr lang="en-US" altLang="zh-CN" dirty="0"/>
              <a:t>SQL</a:t>
            </a:r>
            <a:r>
              <a:rPr lang="zh-CN" altLang="zh-CN" dirty="0"/>
              <a:t>命令，用户可以操纵数据库中的数据。</a:t>
            </a:r>
            <a:r>
              <a:rPr lang="en-US" altLang="zh-CN" dirty="0"/>
              <a:t>PL/SQL</a:t>
            </a:r>
            <a:r>
              <a:rPr lang="zh-CN" altLang="zh-CN" dirty="0"/>
              <a:t>支持所有的</a:t>
            </a:r>
            <a:r>
              <a:rPr lang="en-US" altLang="zh-CN" dirty="0"/>
              <a:t>SQL</a:t>
            </a:r>
            <a:r>
              <a:rPr lang="zh-CN" altLang="zh-CN" dirty="0"/>
              <a:t>数据操纵命令、游标控制命令、事务控制命令、</a:t>
            </a:r>
            <a:r>
              <a:rPr lang="en-US" altLang="zh-CN" dirty="0"/>
              <a:t>SQL</a:t>
            </a:r>
            <a:r>
              <a:rPr lang="zh-CN" altLang="zh-CN" dirty="0"/>
              <a:t>函数、运算符和伪列。同时</a:t>
            </a:r>
            <a:r>
              <a:rPr lang="en-US" altLang="zh-CN" dirty="0"/>
              <a:t>PL/SQL</a:t>
            </a:r>
            <a:r>
              <a:rPr lang="zh-CN" altLang="zh-CN" dirty="0"/>
              <a:t>和</a:t>
            </a:r>
            <a:r>
              <a:rPr lang="en-US" altLang="zh-CN" dirty="0"/>
              <a:t>SQL</a:t>
            </a:r>
            <a:r>
              <a:rPr lang="zh-CN" altLang="zh-CN" dirty="0"/>
              <a:t>语言紧密集成，</a:t>
            </a:r>
            <a:r>
              <a:rPr lang="en-US" altLang="zh-CN" dirty="0"/>
              <a:t>PL/SQL</a:t>
            </a:r>
            <a:r>
              <a:rPr lang="zh-CN" altLang="zh-CN" dirty="0"/>
              <a:t>支持所有的</a:t>
            </a:r>
            <a:r>
              <a:rPr lang="en-US" altLang="zh-CN" dirty="0"/>
              <a:t>SQL</a:t>
            </a:r>
            <a:r>
              <a:rPr lang="zh-CN" altLang="zh-CN" dirty="0"/>
              <a:t>数据类型和</a:t>
            </a:r>
            <a:r>
              <a:rPr lang="en-US" altLang="zh-CN" dirty="0"/>
              <a:t>NULL</a:t>
            </a:r>
            <a:r>
              <a:rPr lang="zh-CN" altLang="zh-CN" dirty="0"/>
              <a:t>值。</a:t>
            </a:r>
          </a:p>
          <a:p>
            <a:pPr marL="0" indent="0" hangingPunct="0">
              <a:buNone/>
            </a:pPr>
            <a:r>
              <a:rPr lang="en-US" altLang="zh-CN" dirty="0"/>
              <a:t>2)</a:t>
            </a:r>
            <a:r>
              <a:rPr lang="zh-CN" altLang="zh-CN" dirty="0"/>
              <a:t>支持面向对象编程</a:t>
            </a:r>
          </a:p>
          <a:p>
            <a:pPr marL="0" indent="0" hangingPunct="0">
              <a:buNone/>
            </a:pPr>
            <a:r>
              <a:rPr lang="en-US" altLang="zh-CN" dirty="0"/>
              <a:t>PL/SQL</a:t>
            </a:r>
            <a:r>
              <a:rPr lang="zh-CN" altLang="zh-CN" dirty="0"/>
              <a:t>支持面向对象的编程，在</a:t>
            </a:r>
            <a:r>
              <a:rPr lang="en-US" altLang="zh-CN" dirty="0"/>
              <a:t>PL/SQL</a:t>
            </a:r>
            <a:r>
              <a:rPr lang="zh-CN" altLang="zh-CN" dirty="0"/>
              <a:t>中可以创建类型，可以对类型进行继承，可以在子程序中重载方法等</a:t>
            </a:r>
            <a:r>
              <a:rPr lang="zh-CN" altLang="zh-CN" dirty="0" smtClean="0"/>
              <a:t>。</a:t>
            </a:r>
          </a:p>
          <a:p>
            <a:pPr marL="0" indent="0" hangingPunct="0">
              <a:buNone/>
            </a:pPr>
            <a:r>
              <a:rPr lang="en-US" altLang="zh-CN" dirty="0" smtClean="0"/>
              <a:t>3)</a:t>
            </a:r>
            <a:r>
              <a:rPr lang="zh-CN" altLang="zh-CN" dirty="0" smtClean="0"/>
              <a:t>更好的性能</a:t>
            </a:r>
          </a:p>
          <a:p>
            <a:pPr marL="0" indent="0" hangingPunct="0">
              <a:buNone/>
            </a:pPr>
            <a:r>
              <a:rPr lang="en-US" altLang="zh-CN" dirty="0" smtClean="0"/>
              <a:t>SQL</a:t>
            </a:r>
            <a:r>
              <a:rPr lang="zh-CN" altLang="zh-CN" dirty="0" smtClean="0"/>
              <a:t>是非过程语言，只能一条一条执行，而</a:t>
            </a:r>
            <a:r>
              <a:rPr lang="en-US" altLang="zh-CN" dirty="0" smtClean="0"/>
              <a:t>PL/SQL</a:t>
            </a:r>
            <a:r>
              <a:rPr lang="zh-CN" altLang="zh-CN" dirty="0" smtClean="0"/>
              <a:t>把一个</a:t>
            </a:r>
            <a:r>
              <a:rPr lang="en-US" altLang="zh-CN" dirty="0" smtClean="0"/>
              <a:t>PL/SQL</a:t>
            </a:r>
            <a:r>
              <a:rPr lang="zh-CN" altLang="zh-CN" dirty="0" smtClean="0"/>
              <a:t>块统一进行编译后执行，同时还可以把编译好的</a:t>
            </a:r>
            <a:r>
              <a:rPr lang="en-US" altLang="zh-CN" dirty="0" smtClean="0"/>
              <a:t>PL/SQL</a:t>
            </a:r>
            <a:r>
              <a:rPr lang="zh-CN" altLang="zh-CN" dirty="0" smtClean="0"/>
              <a:t>块存储起来，以备重用，减少了应用程序和服务器之间的通信时间，</a:t>
            </a:r>
            <a:r>
              <a:rPr lang="en-US" altLang="zh-CN" dirty="0" smtClean="0"/>
              <a:t>PL/SQL</a:t>
            </a:r>
            <a:r>
              <a:rPr lang="zh-CN" altLang="zh-CN" dirty="0" smtClean="0"/>
              <a:t>是快速而高效的。</a:t>
            </a:r>
          </a:p>
        </p:txBody>
      </p:sp>
    </p:spTree>
    <p:extLst>
      <p:ext uri="{BB962C8B-B14F-4D97-AF65-F5344CB8AC3E}">
        <p14:creationId xmlns:p14="http://schemas.microsoft.com/office/powerpoint/2010/main" xmlns="" val="52137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b="1" dirty="0"/>
              <a:t>12.2  </a:t>
            </a:r>
            <a:r>
              <a:rPr lang="zh-CN" altLang="zh-CN" sz="4400" b="1" dirty="0"/>
              <a:t>异 常 处 </a:t>
            </a:r>
            <a:r>
              <a:rPr lang="zh-CN" altLang="zh-CN" sz="4400" b="1" dirty="0" smtClean="0"/>
              <a:t>理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2800" b="1" dirty="0" smtClean="0"/>
              <a:t>12.2.3  </a:t>
            </a:r>
            <a:r>
              <a:rPr lang="zh-CN" altLang="zh-CN" sz="2800" b="1" dirty="0"/>
              <a:t>引发应用程序异常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94649"/>
            <a:ext cx="10945216" cy="317451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在</a:t>
            </a:r>
            <a:r>
              <a:rPr lang="en-US" altLang="zh-CN" dirty="0"/>
              <a:t>Oracle</a:t>
            </a:r>
            <a:r>
              <a:rPr lang="zh-CN" altLang="zh-CN" dirty="0"/>
              <a:t>开发中，遇到的系统异常都有对应的异常码，在应用系统开发中，用户自定义的异常也可以指定一个异常码和异常信息，</a:t>
            </a:r>
            <a:r>
              <a:rPr lang="en-US" altLang="zh-CN" dirty="0"/>
              <a:t>Oracle</a:t>
            </a:r>
            <a:r>
              <a:rPr lang="zh-CN" altLang="zh-CN" dirty="0"/>
              <a:t>系统为用户预留了自定义异常码，其范围是</a:t>
            </a:r>
            <a:r>
              <a:rPr lang="en-US" altLang="zh-CN" dirty="0"/>
              <a:t>-20000</a:t>
            </a:r>
            <a:r>
              <a:rPr lang="zh-CN" altLang="zh-CN" dirty="0"/>
              <a:t>到</a:t>
            </a:r>
            <a:r>
              <a:rPr lang="en-US" altLang="zh-CN" dirty="0"/>
              <a:t>-20999</a:t>
            </a:r>
            <a:r>
              <a:rPr lang="zh-CN" altLang="zh-CN" dirty="0"/>
              <a:t>之间的负整数。引发应用程序异常的语法是：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RAISE_APPLICATION_ERROR(</a:t>
            </a:r>
            <a:r>
              <a:rPr lang="zh-CN" altLang="zh-CN" dirty="0">
                <a:highlight>
                  <a:srgbClr val="C0C0C0"/>
                </a:highlight>
              </a:rPr>
              <a:t>异常码，异常信息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endParaRPr lang="zh-CN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796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12.2  </a:t>
            </a:r>
            <a:r>
              <a:rPr lang="zh-CN" altLang="zh-CN" sz="4400" b="1" dirty="0"/>
              <a:t>异 常 处 </a:t>
            </a:r>
            <a:r>
              <a:rPr lang="zh-CN" altLang="zh-CN" sz="4400" b="1" dirty="0" smtClean="0"/>
              <a:t>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   </a:t>
            </a:r>
            <a:r>
              <a:rPr lang="zh-CN" altLang="zh-CN" sz="2800" b="1" dirty="0"/>
              <a:t>【示例</a:t>
            </a:r>
            <a:r>
              <a:rPr lang="en-US" altLang="zh-CN" sz="2800" b="1" dirty="0"/>
              <a:t>12-15</a:t>
            </a:r>
            <a:r>
              <a:rPr lang="zh-CN" altLang="zh-CN" sz="2800" b="1" dirty="0"/>
              <a:t>】引发系统</a:t>
            </a:r>
            <a:r>
              <a:rPr lang="zh-CN" altLang="zh-CN" sz="2800" b="1" dirty="0" smtClean="0"/>
              <a:t>异常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94649"/>
            <a:ext cx="10945216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sal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employees.salary</a:t>
            </a:r>
            <a:r>
              <a:rPr lang="en-US" altLang="zh-CN" dirty="0">
                <a:highlight>
                  <a:srgbClr val="C0C0C0"/>
                </a:highlight>
              </a:rPr>
              <a:t> %TYPE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myexp</a:t>
            </a:r>
            <a:r>
              <a:rPr lang="en-US" altLang="zh-CN" dirty="0">
                <a:highlight>
                  <a:srgbClr val="C0C0C0"/>
                </a:highlight>
              </a:rPr>
              <a:t> EXCEPTION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SELECT salary INTO </a:t>
            </a:r>
            <a:r>
              <a:rPr lang="en-US" altLang="zh-CN" dirty="0" err="1">
                <a:highlight>
                  <a:srgbClr val="C0C0C0"/>
                </a:highlight>
              </a:rPr>
              <a:t>sal</a:t>
            </a:r>
            <a:r>
              <a:rPr lang="en-US" altLang="zh-CN" dirty="0">
                <a:highlight>
                  <a:srgbClr val="C0C0C0"/>
                </a:highlight>
              </a:rPr>
              <a:t> FROM employees WHERE 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en-US" altLang="zh-CN" dirty="0">
                <a:highlight>
                  <a:srgbClr val="C0C0C0"/>
                </a:highlight>
              </a:rPr>
              <a:t>='</a:t>
            </a:r>
            <a:r>
              <a:rPr lang="en-US" altLang="zh-CN" dirty="0" err="1">
                <a:highlight>
                  <a:srgbClr val="C0C0C0"/>
                </a:highlight>
              </a:rPr>
              <a:t>Valli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IF </a:t>
            </a:r>
            <a:r>
              <a:rPr lang="en-US" altLang="zh-CN" dirty="0" err="1">
                <a:highlight>
                  <a:srgbClr val="C0C0C0"/>
                </a:highlight>
              </a:rPr>
              <a:t>sal</a:t>
            </a:r>
            <a:r>
              <a:rPr lang="en-US" altLang="zh-CN" dirty="0">
                <a:highlight>
                  <a:srgbClr val="C0C0C0"/>
                </a:highlight>
              </a:rPr>
              <a:t>&lt;5000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RAISE </a:t>
            </a:r>
            <a:r>
              <a:rPr lang="en-US" altLang="zh-CN" dirty="0" err="1">
                <a:highlight>
                  <a:srgbClr val="C0C0C0"/>
                </a:highlight>
              </a:rPr>
              <a:t>myexp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END IF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xmlns="" val="397336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03" y="260648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12.2  </a:t>
            </a:r>
            <a:r>
              <a:rPr lang="zh-CN" altLang="zh-CN" sz="4400" b="1" dirty="0"/>
              <a:t>异 常 处 理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557" y="1322729"/>
            <a:ext cx="10945216" cy="4686679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 </a:t>
            </a:r>
            <a:r>
              <a:rPr lang="en-US" altLang="zh-CN" dirty="0">
                <a:highlight>
                  <a:srgbClr val="C0C0C0"/>
                </a:highlight>
              </a:rPr>
              <a:t>EXCEPTION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WHEN NO_DATA_FOUND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dbms_output.put_line ('NO RECORDSET FIND!')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WHEN MYEXP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RAISE_APPLICATION_ERROR(-20001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'SAL IS TO LESS!')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/>
              <a:t>ORA-20001</a:t>
            </a:r>
            <a:r>
              <a:rPr lang="zh-CN" altLang="zh-CN" dirty="0"/>
              <a:t>：</a:t>
            </a:r>
            <a:r>
              <a:rPr lang="en-US" altLang="zh-CN" dirty="0"/>
              <a:t>SAL IS TO LESS!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ORA-06512</a:t>
            </a:r>
            <a:r>
              <a:rPr lang="zh-CN" altLang="zh-CN" dirty="0"/>
              <a:t>：在</a:t>
            </a:r>
            <a:r>
              <a:rPr lang="en-US" altLang="zh-CN" dirty="0"/>
              <a:t> line 13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3088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12.2  </a:t>
            </a:r>
            <a:r>
              <a:rPr lang="zh-CN" altLang="zh-CN" sz="4400" b="1" dirty="0"/>
              <a:t>异 常 处 理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94649"/>
            <a:ext cx="10945216" cy="3750575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500" dirty="0"/>
              <a:t>如果要处理未命名的内部异常，必须使用</a:t>
            </a:r>
            <a:r>
              <a:rPr lang="en-US" altLang="zh-CN" sz="2500" dirty="0"/>
              <a:t>OTHERS</a:t>
            </a:r>
            <a:r>
              <a:rPr lang="zh-CN" altLang="zh-CN" sz="2500" dirty="0"/>
              <a:t>异常处理器。也可以利用</a:t>
            </a:r>
            <a:r>
              <a:rPr lang="en-US" altLang="zh-CN" sz="2500" dirty="0"/>
              <a:t>PRAGMA EXCEPTION_INIT</a:t>
            </a:r>
            <a:r>
              <a:rPr lang="zh-CN" altLang="zh-CN" sz="2500" dirty="0"/>
              <a:t>把一个异常码与异常名绑定。</a:t>
            </a:r>
          </a:p>
          <a:p>
            <a:pPr marL="0" indent="0" hangingPunct="0">
              <a:buNone/>
            </a:pPr>
            <a:r>
              <a:rPr lang="en-US" altLang="zh-CN" sz="2500" dirty="0"/>
              <a:t>PRAGMA</a:t>
            </a:r>
            <a:r>
              <a:rPr lang="zh-CN" altLang="zh-CN" sz="2500" dirty="0"/>
              <a:t>由编译器控制，</a:t>
            </a:r>
            <a:r>
              <a:rPr lang="en-US" altLang="zh-CN" sz="2500" dirty="0"/>
              <a:t>PRAGMA</a:t>
            </a:r>
            <a:r>
              <a:rPr lang="zh-CN" altLang="zh-CN" sz="2500" dirty="0"/>
              <a:t>在编译时处理，而不是在运行时处理。</a:t>
            </a:r>
            <a:r>
              <a:rPr lang="en-US" altLang="zh-CN" sz="2500" dirty="0"/>
              <a:t>EXCEPTION_INIT</a:t>
            </a:r>
            <a:r>
              <a:rPr lang="zh-CN" altLang="zh-CN" sz="2500" dirty="0"/>
              <a:t>告诉编译器将异常名与</a:t>
            </a:r>
            <a:r>
              <a:rPr lang="en-US" altLang="zh-CN" sz="2500" dirty="0"/>
              <a:t>Oracle</a:t>
            </a:r>
            <a:r>
              <a:rPr lang="zh-CN" altLang="zh-CN" sz="2500" dirty="0"/>
              <a:t>错误码绑定起来，这样可以通过异常名引用任意的内部异常，并且可以通过异常名为异常编写适当的异常处理器。</a:t>
            </a:r>
            <a:r>
              <a:rPr lang="en-US" altLang="zh-CN" sz="2500" dirty="0"/>
              <a:t>PRAGMA EXCEPTION_INIT</a:t>
            </a:r>
            <a:r>
              <a:rPr lang="zh-CN" altLang="zh-CN" sz="2500" dirty="0"/>
              <a:t>的语法是：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PRAGMA EXCEPTION_INIT(</a:t>
            </a:r>
            <a:r>
              <a:rPr lang="zh-CN" altLang="zh-CN" dirty="0">
                <a:highlight>
                  <a:srgbClr val="C0C0C0"/>
                </a:highlight>
              </a:rPr>
              <a:t>异常名，异常码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zh-CN" altLang="zh-CN" sz="2500" dirty="0"/>
              <a:t>这里的异常码可以是用户自定义的异常码，也可以是</a:t>
            </a:r>
            <a:r>
              <a:rPr lang="en-US" altLang="zh-CN" sz="2500" dirty="0"/>
              <a:t>Oracle</a:t>
            </a:r>
            <a:r>
              <a:rPr lang="zh-CN" altLang="zh-CN" sz="2500" dirty="0"/>
              <a:t>系统的异常码。</a:t>
            </a:r>
          </a:p>
        </p:txBody>
      </p:sp>
    </p:spTree>
    <p:extLst>
      <p:ext uri="{BB962C8B-B14F-4D97-AF65-F5344CB8AC3E}">
        <p14:creationId xmlns:p14="http://schemas.microsoft.com/office/powerpoint/2010/main" xmlns="" val="156076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671" y="188640"/>
            <a:ext cx="9601200" cy="1032418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b="1" dirty="0"/>
              <a:t>12.2  </a:t>
            </a:r>
            <a:r>
              <a:rPr lang="zh-CN" altLang="zh-CN" sz="4400" b="1" dirty="0"/>
              <a:t>异 常 处 </a:t>
            </a:r>
            <a:r>
              <a:rPr lang="zh-CN" altLang="zh-CN" sz="4400" b="1" dirty="0" smtClean="0"/>
              <a:t>理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zh-CN" altLang="zh-CN" sz="2800" b="1" dirty="0"/>
              <a:t>【示例</a:t>
            </a:r>
            <a:r>
              <a:rPr lang="en-US" altLang="zh-CN" sz="2800" b="1" dirty="0"/>
              <a:t>12-16</a:t>
            </a:r>
            <a:r>
              <a:rPr lang="zh-CN" altLang="zh-CN" sz="2800" b="1" dirty="0"/>
              <a:t>】</a:t>
            </a:r>
            <a:r>
              <a:rPr lang="en-US" altLang="zh-CN" sz="2800" b="1" dirty="0"/>
              <a:t>PRAGMA EXCEPTION_INIT</a:t>
            </a:r>
            <a:r>
              <a:rPr lang="zh-CN" altLang="zh-CN" sz="2800" b="1" dirty="0" smtClean="0"/>
              <a:t>异常</a:t>
            </a:r>
            <a:endParaRPr lang="zh-CN" altLang="zh-CN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752" y="1221058"/>
            <a:ext cx="10945216" cy="530428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dirty="0" smtClean="0"/>
              <a:t>本</a:t>
            </a:r>
            <a:r>
              <a:rPr lang="zh-CN" altLang="zh-CN" sz="2000" dirty="0"/>
              <a:t>示例是</a:t>
            </a:r>
            <a:r>
              <a:rPr lang="en-US" altLang="zh-CN" sz="2000" dirty="0"/>
              <a:t>SCOTT</a:t>
            </a:r>
            <a:r>
              <a:rPr lang="zh-CN" altLang="zh-CN" sz="2000" dirty="0"/>
              <a:t>用户登录，查询表</a:t>
            </a:r>
            <a:r>
              <a:rPr lang="en-US" altLang="zh-CN" sz="2000" dirty="0" err="1"/>
              <a:t>emp</a:t>
            </a:r>
            <a:r>
              <a:rPr lang="zh-CN" altLang="zh-CN" sz="2000" dirty="0"/>
              <a:t>，在测试的时候，通过输入替换变量</a:t>
            </a:r>
            <a:r>
              <a:rPr lang="en-US" altLang="zh-CN" sz="2000" dirty="0"/>
              <a:t>&amp;</a:t>
            </a:r>
            <a:r>
              <a:rPr lang="en-US" altLang="zh-CN" sz="2000" dirty="0" err="1"/>
              <a:t>empno</a:t>
            </a:r>
            <a:r>
              <a:rPr lang="zh-CN" altLang="zh-CN" sz="2000" dirty="0"/>
              <a:t>不同的值，观察不同的异常处理。</a:t>
            </a:r>
            <a:r>
              <a:rPr lang="en-US" altLang="zh-CN" sz="2000" dirty="0"/>
              <a:t>7369</a:t>
            </a:r>
            <a:r>
              <a:rPr lang="zh-CN" altLang="zh-CN" sz="2000" dirty="0"/>
              <a:t>员工的</a:t>
            </a:r>
            <a:r>
              <a:rPr lang="en-US" altLang="zh-CN" sz="2000" dirty="0" err="1"/>
              <a:t>comm</a:t>
            </a:r>
            <a:r>
              <a:rPr lang="zh-CN" altLang="zh-CN" sz="2000" dirty="0"/>
              <a:t>为空，抛出了异常</a:t>
            </a:r>
            <a:r>
              <a:rPr lang="en-US" altLang="zh-CN" sz="2000" dirty="0" err="1"/>
              <a:t>null_salary</a:t>
            </a:r>
            <a:r>
              <a:rPr lang="zh-CN" altLang="zh-CN" sz="2000" dirty="0"/>
              <a:t>，</a:t>
            </a:r>
            <a:r>
              <a:rPr lang="en-US" altLang="zh-CN" sz="2000" dirty="0"/>
              <a:t>7499</a:t>
            </a:r>
            <a:r>
              <a:rPr lang="zh-CN" altLang="zh-CN" sz="2000" dirty="0"/>
              <a:t>员工的</a:t>
            </a:r>
            <a:r>
              <a:rPr lang="en-US" altLang="zh-CN" sz="2000" dirty="0" err="1"/>
              <a:t>comm</a:t>
            </a:r>
            <a:r>
              <a:rPr lang="zh-CN" altLang="zh-CN" sz="2000" dirty="0"/>
              <a:t>不为空，因此正常输出。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&lt;&lt;</a:t>
            </a:r>
            <a:r>
              <a:rPr lang="en-US" altLang="zh-CN" sz="2000" dirty="0" err="1">
                <a:highlight>
                  <a:srgbClr val="C0C0C0"/>
                </a:highlight>
              </a:rPr>
              <a:t>outterseg</a:t>
            </a:r>
            <a:r>
              <a:rPr lang="en-US" altLang="zh-CN" sz="2000" dirty="0">
                <a:highlight>
                  <a:srgbClr val="C0C0C0"/>
                </a:highlight>
              </a:rPr>
              <a:t>&gt;&gt;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</a:t>
            </a:r>
            <a:r>
              <a:rPr lang="en-US" altLang="zh-CN" sz="2000" dirty="0" err="1">
                <a:highlight>
                  <a:srgbClr val="C0C0C0"/>
                </a:highlight>
              </a:rPr>
              <a:t>null_salary</a:t>
            </a:r>
            <a:r>
              <a:rPr lang="en-US" altLang="zh-CN" sz="2000" dirty="0">
                <a:highlight>
                  <a:srgbClr val="C0C0C0"/>
                </a:highlight>
              </a:rPr>
              <a:t> EXCEPTION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PRAGMA EXCEPTION_INIT(</a:t>
            </a:r>
            <a:r>
              <a:rPr lang="en-US" altLang="zh-CN" sz="2000" dirty="0" err="1">
                <a:highlight>
                  <a:srgbClr val="C0C0C0"/>
                </a:highlight>
              </a:rPr>
              <a:t>null_salary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-20101)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&lt;&lt;</a:t>
            </a:r>
            <a:r>
              <a:rPr lang="en-US" altLang="zh-CN" sz="2000" dirty="0" err="1">
                <a:highlight>
                  <a:srgbClr val="C0C0C0"/>
                </a:highlight>
              </a:rPr>
              <a:t>innerStart</a:t>
            </a:r>
            <a:r>
              <a:rPr lang="en-US" altLang="zh-CN" sz="2000" dirty="0">
                <a:highlight>
                  <a:srgbClr val="C0C0C0"/>
                </a:highlight>
              </a:rPr>
              <a:t>&gt;&gt;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</a:t>
            </a:r>
            <a:r>
              <a:rPr lang="en-US" altLang="zh-CN" sz="2000" dirty="0" err="1">
                <a:highlight>
                  <a:srgbClr val="C0C0C0"/>
                </a:highlight>
              </a:rPr>
              <a:t>curr_comm</a:t>
            </a:r>
            <a:r>
              <a:rPr lang="en-US" altLang="zh-CN" sz="2000" dirty="0">
                <a:highlight>
                  <a:srgbClr val="C0C0C0"/>
                </a:highlight>
              </a:rPr>
              <a:t> NUMBER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xmlns="" val="279520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097" y="188640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12.2  </a:t>
            </a:r>
            <a:r>
              <a:rPr lang="zh-CN" altLang="zh-CN" sz="4400" b="1" dirty="0"/>
              <a:t>异 常 处 </a:t>
            </a:r>
            <a:r>
              <a:rPr lang="zh-CN" altLang="zh-CN" sz="4400" b="1" dirty="0" smtClean="0"/>
              <a:t>理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864" y="1234956"/>
            <a:ext cx="10945216" cy="4830695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SELECT </a:t>
            </a:r>
            <a:r>
              <a:rPr lang="en-US" altLang="zh-CN" sz="2000" dirty="0" err="1">
                <a:highlight>
                  <a:srgbClr val="C0C0C0"/>
                </a:highlight>
              </a:rPr>
              <a:t>comm</a:t>
            </a:r>
            <a:r>
              <a:rPr lang="en-US" altLang="zh-CN" sz="2000" dirty="0">
                <a:highlight>
                  <a:srgbClr val="C0C0C0"/>
                </a:highlight>
              </a:rPr>
              <a:t> INTO </a:t>
            </a:r>
            <a:r>
              <a:rPr lang="en-US" altLang="zh-CN" sz="2000" dirty="0" err="1">
                <a:highlight>
                  <a:srgbClr val="C0C0C0"/>
                </a:highlight>
              </a:rPr>
              <a:t>curr_comm</a:t>
            </a:r>
            <a:r>
              <a:rPr lang="en-US" altLang="zh-CN" sz="2000" dirty="0">
                <a:highlight>
                  <a:srgbClr val="C0C0C0"/>
                </a:highlight>
              </a:rPr>
              <a:t> FROM </a:t>
            </a:r>
            <a:r>
              <a:rPr lang="en-US" altLang="zh-CN" sz="2000" dirty="0" err="1">
                <a:highlight>
                  <a:srgbClr val="C0C0C0"/>
                </a:highlight>
              </a:rPr>
              <a:t>emp</a:t>
            </a:r>
            <a:r>
              <a:rPr lang="en-US" altLang="zh-CN" sz="2000" dirty="0">
                <a:highlight>
                  <a:srgbClr val="C0C0C0"/>
                </a:highlight>
              </a:rPr>
              <a:t> WHERE 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en-US" altLang="zh-CN" sz="2000" dirty="0">
                <a:highlight>
                  <a:srgbClr val="C0C0C0"/>
                </a:highlight>
              </a:rPr>
              <a:t> = &amp;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IF </a:t>
            </a:r>
            <a:r>
              <a:rPr lang="en-US" altLang="zh-CN" sz="2000" dirty="0" err="1">
                <a:highlight>
                  <a:srgbClr val="C0C0C0"/>
                </a:highlight>
              </a:rPr>
              <a:t>curr_comm</a:t>
            </a:r>
            <a:r>
              <a:rPr lang="en-US" altLang="zh-CN" sz="2000" dirty="0">
                <a:highlight>
                  <a:srgbClr val="C0C0C0"/>
                </a:highlight>
              </a:rPr>
              <a:t> IS NULL THEN  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RAISE_APPLICATION_ERROR(-20101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'Salary is missing')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ELSE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dbms_output.put_line('</a:t>
            </a:r>
            <a:r>
              <a:rPr lang="zh-CN" altLang="zh-CN" sz="2000" dirty="0">
                <a:highlight>
                  <a:srgbClr val="C0C0C0"/>
                </a:highlight>
              </a:rPr>
              <a:t>有津贴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END IF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endParaRPr lang="en-US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endParaRPr lang="zh-CN" altLang="zh-CN" sz="2000" dirty="0" smtClean="0"/>
          </a:p>
          <a:p>
            <a:pPr marL="0" indent="0" hangingPunct="0">
              <a:buNone/>
            </a:pPr>
            <a:r>
              <a:rPr lang="en-US" altLang="zh-CN" sz="2000" dirty="0" smtClean="0"/>
              <a:t>   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40097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12.2  </a:t>
            </a:r>
            <a:r>
              <a:rPr lang="zh-CN" altLang="zh-CN" sz="3200" b="1" dirty="0"/>
              <a:t>异 常 处 理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221058"/>
            <a:ext cx="10657184" cy="562278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EXCEPTION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NO_DATA_FOUND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sz="2000" dirty="0">
                <a:highlight>
                  <a:srgbClr val="C0C0C0"/>
                </a:highlight>
              </a:rPr>
              <a:t>没有发现行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</a:t>
            </a:r>
            <a:r>
              <a:rPr lang="en-US" altLang="zh-CN" sz="2000" dirty="0" err="1">
                <a:highlight>
                  <a:srgbClr val="C0C0C0"/>
                </a:highlight>
              </a:rPr>
              <a:t>null_salary</a:t>
            </a:r>
            <a:r>
              <a:rPr lang="en-US" altLang="zh-CN" sz="2000" dirty="0">
                <a:highlight>
                  <a:srgbClr val="C0C0C0"/>
                </a:highlight>
              </a:rPr>
              <a:t>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sz="2000" dirty="0">
                <a:highlight>
                  <a:srgbClr val="C0C0C0"/>
                </a:highlight>
              </a:rPr>
              <a:t>津贴未知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OTHERS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sz="2000" dirty="0">
                <a:highlight>
                  <a:srgbClr val="C0C0C0"/>
                </a:highlight>
              </a:rPr>
              <a:t>未知异常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xmlns="" val="403413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16632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12.2  </a:t>
            </a:r>
            <a:r>
              <a:rPr lang="zh-CN" altLang="zh-CN" sz="4400" b="1" dirty="0"/>
              <a:t>异 常 处 理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178713"/>
            <a:ext cx="10657184" cy="497471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SQL&gt;/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Enter value for 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7369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old  10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 SELECT </a:t>
            </a:r>
            <a:r>
              <a:rPr lang="en-US" altLang="zh-CN" sz="2000" dirty="0" err="1">
                <a:highlight>
                  <a:srgbClr val="C0C0C0"/>
                </a:highlight>
              </a:rPr>
              <a:t>comm</a:t>
            </a:r>
            <a:r>
              <a:rPr lang="en-US" altLang="zh-CN" sz="2000" dirty="0">
                <a:highlight>
                  <a:srgbClr val="C0C0C0"/>
                </a:highlight>
              </a:rPr>
              <a:t> INTO </a:t>
            </a:r>
            <a:r>
              <a:rPr lang="en-US" altLang="zh-CN" sz="2000" dirty="0" err="1">
                <a:highlight>
                  <a:srgbClr val="C0C0C0"/>
                </a:highlight>
              </a:rPr>
              <a:t>curr_comm</a:t>
            </a:r>
            <a:r>
              <a:rPr lang="en-US" altLang="zh-CN" sz="2000" dirty="0">
                <a:highlight>
                  <a:srgbClr val="C0C0C0"/>
                </a:highlight>
              </a:rPr>
              <a:t> FROM </a:t>
            </a:r>
            <a:r>
              <a:rPr lang="en-US" altLang="zh-CN" sz="2000" dirty="0" err="1">
                <a:highlight>
                  <a:srgbClr val="C0C0C0"/>
                </a:highlight>
              </a:rPr>
              <a:t>emp</a:t>
            </a:r>
            <a:r>
              <a:rPr lang="en-US" altLang="zh-CN" sz="2000" dirty="0">
                <a:highlight>
                  <a:srgbClr val="C0C0C0"/>
                </a:highlight>
              </a:rPr>
              <a:t> WHERE 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en-US" altLang="zh-CN" sz="2000" dirty="0">
                <a:highlight>
                  <a:srgbClr val="C0C0C0"/>
                </a:highlight>
              </a:rPr>
              <a:t> = &amp;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new  10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 SELECT </a:t>
            </a:r>
            <a:r>
              <a:rPr lang="en-US" altLang="zh-CN" sz="2000" dirty="0" err="1">
                <a:highlight>
                  <a:srgbClr val="C0C0C0"/>
                </a:highlight>
              </a:rPr>
              <a:t>comm</a:t>
            </a:r>
            <a:r>
              <a:rPr lang="en-US" altLang="zh-CN" sz="2000" dirty="0">
                <a:highlight>
                  <a:srgbClr val="C0C0C0"/>
                </a:highlight>
              </a:rPr>
              <a:t> INTO </a:t>
            </a:r>
            <a:r>
              <a:rPr lang="en-US" altLang="zh-CN" sz="2000" dirty="0" err="1">
                <a:highlight>
                  <a:srgbClr val="C0C0C0"/>
                </a:highlight>
              </a:rPr>
              <a:t>curr_comm</a:t>
            </a:r>
            <a:r>
              <a:rPr lang="en-US" altLang="zh-CN" sz="2000" dirty="0">
                <a:highlight>
                  <a:srgbClr val="C0C0C0"/>
                </a:highlight>
              </a:rPr>
              <a:t> FROM </a:t>
            </a:r>
            <a:r>
              <a:rPr lang="en-US" altLang="zh-CN" sz="2000" dirty="0" err="1">
                <a:highlight>
                  <a:srgbClr val="C0C0C0"/>
                </a:highlight>
              </a:rPr>
              <a:t>emp</a:t>
            </a:r>
            <a:r>
              <a:rPr lang="en-US" altLang="zh-CN" sz="2000" dirty="0">
                <a:highlight>
                  <a:srgbClr val="C0C0C0"/>
                </a:highlight>
              </a:rPr>
              <a:t> WHERE 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en-US" altLang="zh-CN" sz="2000" dirty="0">
                <a:highlight>
                  <a:srgbClr val="C0C0C0"/>
                </a:highlight>
              </a:rPr>
              <a:t> = 7369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000" dirty="0">
                <a:highlight>
                  <a:srgbClr val="C0C0C0"/>
                </a:highlight>
              </a:rPr>
              <a:t>津贴未知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//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Enter value for 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7499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old  10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 SELECT </a:t>
            </a:r>
            <a:r>
              <a:rPr lang="en-US" altLang="zh-CN" sz="2000" dirty="0" err="1">
                <a:highlight>
                  <a:srgbClr val="C0C0C0"/>
                </a:highlight>
              </a:rPr>
              <a:t>comm</a:t>
            </a:r>
            <a:r>
              <a:rPr lang="en-US" altLang="zh-CN" sz="2000" dirty="0">
                <a:highlight>
                  <a:srgbClr val="C0C0C0"/>
                </a:highlight>
              </a:rPr>
              <a:t> INTO </a:t>
            </a:r>
            <a:r>
              <a:rPr lang="en-US" altLang="zh-CN" sz="2000" dirty="0" err="1">
                <a:highlight>
                  <a:srgbClr val="C0C0C0"/>
                </a:highlight>
              </a:rPr>
              <a:t>curr_comm</a:t>
            </a:r>
            <a:r>
              <a:rPr lang="en-US" altLang="zh-CN" sz="2000" dirty="0">
                <a:highlight>
                  <a:srgbClr val="C0C0C0"/>
                </a:highlight>
              </a:rPr>
              <a:t> FROM </a:t>
            </a:r>
            <a:r>
              <a:rPr lang="en-US" altLang="zh-CN" sz="2000" dirty="0" err="1">
                <a:highlight>
                  <a:srgbClr val="C0C0C0"/>
                </a:highlight>
              </a:rPr>
              <a:t>emp</a:t>
            </a:r>
            <a:r>
              <a:rPr lang="en-US" altLang="zh-CN" sz="2000" dirty="0">
                <a:highlight>
                  <a:srgbClr val="C0C0C0"/>
                </a:highlight>
              </a:rPr>
              <a:t> WHERE 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en-US" altLang="zh-CN" sz="2000" dirty="0">
                <a:highlight>
                  <a:srgbClr val="C0C0C0"/>
                </a:highlight>
              </a:rPr>
              <a:t> = &amp;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new  10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 SELECT </a:t>
            </a:r>
            <a:r>
              <a:rPr lang="en-US" altLang="zh-CN" sz="2000" dirty="0" err="1">
                <a:highlight>
                  <a:srgbClr val="C0C0C0"/>
                </a:highlight>
              </a:rPr>
              <a:t>comm</a:t>
            </a:r>
            <a:r>
              <a:rPr lang="en-US" altLang="zh-CN" sz="2000" dirty="0">
                <a:highlight>
                  <a:srgbClr val="C0C0C0"/>
                </a:highlight>
              </a:rPr>
              <a:t> INTO </a:t>
            </a:r>
            <a:r>
              <a:rPr lang="en-US" altLang="zh-CN" sz="2000" dirty="0" err="1">
                <a:highlight>
                  <a:srgbClr val="C0C0C0"/>
                </a:highlight>
              </a:rPr>
              <a:t>curr_comm</a:t>
            </a:r>
            <a:r>
              <a:rPr lang="en-US" altLang="zh-CN" sz="2000" dirty="0">
                <a:highlight>
                  <a:srgbClr val="C0C0C0"/>
                </a:highlight>
              </a:rPr>
              <a:t> FROM </a:t>
            </a:r>
            <a:r>
              <a:rPr lang="en-US" altLang="zh-CN" sz="2000" dirty="0" err="1">
                <a:highlight>
                  <a:srgbClr val="C0C0C0"/>
                </a:highlight>
              </a:rPr>
              <a:t>emp</a:t>
            </a:r>
            <a:r>
              <a:rPr lang="en-US" altLang="zh-CN" sz="2000" dirty="0">
                <a:highlight>
                  <a:srgbClr val="C0C0C0"/>
                </a:highlight>
              </a:rPr>
              <a:t> WHERE 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en-US" altLang="zh-CN" sz="2000" dirty="0">
                <a:highlight>
                  <a:srgbClr val="C0C0C0"/>
                </a:highlight>
              </a:rPr>
              <a:t> = 7499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zh-CN" altLang="zh-CN" sz="2000" dirty="0">
                <a:highlight>
                  <a:srgbClr val="C0C0C0"/>
                </a:highlight>
              </a:rPr>
              <a:t>有津贴</a:t>
            </a:r>
            <a:endParaRPr lang="zh-CN" altLang="en-US" sz="2000" dirty="0">
              <a:highlight>
                <a:srgbClr val="C0C0C0"/>
              </a:highlight>
            </a:endParaRPr>
          </a:p>
        </p:txBody>
      </p:sp>
      <p:sp>
        <p:nvSpPr>
          <p:cNvPr id="4" name="卷形: 水平 3">
            <a:extLst>
              <a:ext uri="{FF2B5EF4-FFF2-40B4-BE49-F238E27FC236}">
                <a16:creationId xmlns="" xmlns:a16="http://schemas.microsoft.com/office/drawing/2014/main" id="{FC95FA24-D185-4590-B9AF-A29310B3715B}"/>
              </a:ext>
            </a:extLst>
          </p:cNvPr>
          <p:cNvSpPr/>
          <p:nvPr/>
        </p:nvSpPr>
        <p:spPr>
          <a:xfrm>
            <a:off x="4117450" y="2871891"/>
            <a:ext cx="8064896" cy="400506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注意：把异常名称</a:t>
            </a:r>
            <a:r>
              <a:rPr lang="en-US" altLang="zh-CN" sz="2400" dirty="0" err="1"/>
              <a:t>null_salary</a:t>
            </a:r>
            <a:r>
              <a:rPr lang="zh-CN" altLang="zh-CN" sz="2400" dirty="0"/>
              <a:t>与异常码</a:t>
            </a:r>
            <a:r>
              <a:rPr lang="en-US" altLang="zh-CN" sz="2400" dirty="0"/>
              <a:t>-20101</a:t>
            </a:r>
            <a:r>
              <a:rPr lang="zh-CN" altLang="zh-CN" sz="2400" dirty="0"/>
              <a:t>关联，该语句由于是预编译语句，必须放在声明部分。也就是说</a:t>
            </a:r>
            <a:r>
              <a:rPr lang="en-US" altLang="zh-CN" sz="2400" dirty="0"/>
              <a:t>-20101</a:t>
            </a:r>
            <a:r>
              <a:rPr lang="zh-CN" altLang="zh-CN" sz="2400" dirty="0"/>
              <a:t>的异常名称就是</a:t>
            </a:r>
            <a:r>
              <a:rPr lang="en-US" altLang="zh-CN" sz="2400" dirty="0" err="1"/>
              <a:t>null_salary</a:t>
            </a:r>
            <a:r>
              <a:rPr lang="zh-CN" altLang="zh-CN" sz="2400" dirty="0"/>
              <a:t>。</a:t>
            </a:r>
          </a:p>
          <a:p>
            <a:pPr hangingPunct="0"/>
            <a:r>
              <a:rPr lang="zh-CN" altLang="zh-CN" sz="2400" dirty="0"/>
              <a:t>在内部</a:t>
            </a:r>
            <a:r>
              <a:rPr lang="en-US" altLang="zh-CN" sz="2400" dirty="0"/>
              <a:t>PL/SQL</a:t>
            </a:r>
            <a:r>
              <a:rPr lang="zh-CN" altLang="zh-CN" sz="2400" dirty="0"/>
              <a:t>语句块中引发应用系统异常</a:t>
            </a:r>
            <a:r>
              <a:rPr lang="en-US" altLang="zh-CN" sz="2400" dirty="0"/>
              <a:t>-20101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/>
              <a:t>在外部的</a:t>
            </a:r>
            <a:r>
              <a:rPr lang="en-US" altLang="zh-CN" sz="2400" dirty="0"/>
              <a:t>PL/SQL</a:t>
            </a:r>
            <a:r>
              <a:rPr lang="zh-CN" altLang="zh-CN" sz="2400" dirty="0"/>
              <a:t>语句块中就可以用异常名</a:t>
            </a:r>
            <a:r>
              <a:rPr lang="en-US" altLang="zh-CN" sz="2400" dirty="0" err="1"/>
              <a:t>null_salary</a:t>
            </a:r>
            <a:r>
              <a:rPr lang="zh-CN" altLang="zh-CN" sz="2400" dirty="0"/>
              <a:t>进行捕获。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31634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12.3  </a:t>
            </a:r>
            <a:r>
              <a:rPr lang="zh-CN" altLang="zh-CN" sz="4000" b="1" dirty="0"/>
              <a:t>游</a:t>
            </a:r>
            <a:r>
              <a:rPr lang="en-US" altLang="zh-CN" sz="4000" b="1" dirty="0"/>
              <a:t>    </a:t>
            </a:r>
            <a:r>
              <a:rPr lang="zh-CN" altLang="zh-CN" sz="4000" b="1" dirty="0" smtClean="0"/>
              <a:t>标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586455"/>
            <a:ext cx="10657184" cy="497471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/>
              <a:t>游标</a:t>
            </a:r>
            <a:r>
              <a:rPr lang="en-US" altLang="zh-CN" dirty="0"/>
              <a:t>(Cursor)</a:t>
            </a:r>
            <a:r>
              <a:rPr lang="zh-CN" altLang="zh-CN" dirty="0"/>
              <a:t>是一种能从包括多条数据记录的结果集中每次提取一条记录的机制。游标充当指针的作用。尽管游标能遍历结果中的所有行，但它一次只指向一行。</a:t>
            </a:r>
            <a:r>
              <a:rPr lang="en-US" altLang="zh-CN" dirty="0"/>
              <a:t>SQL</a:t>
            </a:r>
            <a:r>
              <a:rPr lang="zh-CN" altLang="zh-CN" dirty="0"/>
              <a:t>的游标是一种临时的数据库对象，即可以用来存放在数据库表中的数据行副本，也可以指向存储在数据库中的数据行的指针。游标提供了在逐行的基础上操作表中数据的方法。</a:t>
            </a:r>
          </a:p>
          <a:p>
            <a:pPr marL="0" indent="0" hangingPunct="0">
              <a:buNone/>
            </a:pPr>
            <a:r>
              <a:rPr lang="en-US" altLang="zh-CN" dirty="0"/>
              <a:t>Oracle</a:t>
            </a:r>
            <a:r>
              <a:rPr lang="zh-CN" altLang="zh-CN" dirty="0"/>
              <a:t>中游标的类型分为静态游标和引用游标</a:t>
            </a:r>
            <a:r>
              <a:rPr lang="en-US" altLang="zh-CN" dirty="0"/>
              <a:t>(</a:t>
            </a:r>
            <a:r>
              <a:rPr lang="zh-CN" altLang="zh-CN" dirty="0"/>
              <a:t>也叫动态游标</a:t>
            </a:r>
            <a:r>
              <a:rPr lang="en-US" altLang="zh-CN" dirty="0"/>
              <a:t>)</a:t>
            </a:r>
            <a:r>
              <a:rPr lang="zh-CN" altLang="zh-CN" dirty="0"/>
              <a:t>两类。静态游标又分为显示游标和隐式游标。</a:t>
            </a:r>
          </a:p>
          <a:p>
            <a:pPr marL="0" indent="0" hangingPunct="0">
              <a:buNone/>
            </a:pPr>
            <a:r>
              <a:rPr lang="en-US" altLang="zh-CN" dirty="0"/>
              <a:t>(1)</a:t>
            </a:r>
            <a:r>
              <a:rPr lang="zh-CN" altLang="zh-CN" dirty="0"/>
              <a:t>隐式游标：所有</a:t>
            </a:r>
            <a:r>
              <a:rPr lang="en-US" altLang="zh-CN" dirty="0"/>
              <a:t>DML</a:t>
            </a:r>
            <a:r>
              <a:rPr lang="zh-CN" altLang="zh-CN" dirty="0"/>
              <a:t>语句</a:t>
            </a:r>
            <a:r>
              <a:rPr lang="en-US" altLang="zh-CN" dirty="0"/>
              <a:t>(</a:t>
            </a:r>
            <a:r>
              <a:rPr lang="zh-CN" altLang="zh-CN" dirty="0"/>
              <a:t>增加、删除、修改、查询单条记录</a:t>
            </a:r>
            <a:r>
              <a:rPr lang="en-US" altLang="zh-CN" dirty="0"/>
              <a:t>)</a:t>
            </a:r>
            <a:r>
              <a:rPr lang="zh-CN" altLang="zh-CN" dirty="0"/>
              <a:t>为隐式游标，使用时不需要声明隐式游标，它由系统定义。</a:t>
            </a:r>
          </a:p>
          <a:p>
            <a:pPr marL="0" indent="0" hangingPunct="0">
              <a:buNone/>
            </a:pPr>
            <a:r>
              <a:rPr lang="en-US" altLang="zh-CN" dirty="0"/>
              <a:t>(2)</a:t>
            </a:r>
            <a:r>
              <a:rPr lang="zh-CN" altLang="zh-CN" dirty="0"/>
              <a:t>显示游标：用户显示声明的游标，即指定结果集。当查询返回结果超过一行时，就需要一个显式游标。</a:t>
            </a:r>
          </a:p>
          <a:p>
            <a:pPr marL="0" indent="0">
              <a:lnSpc>
                <a:spcPts val="19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135893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12.3.1</a:t>
            </a:r>
            <a:r>
              <a:rPr lang="en-US" altLang="zh-CN" b="1" dirty="0"/>
              <a:t>  </a:t>
            </a:r>
            <a:r>
              <a:rPr lang="zh-CN" altLang="zh-CN" dirty="0"/>
              <a:t>游标的基本操作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94649"/>
            <a:ext cx="10657184" cy="9422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dirty="0"/>
              <a:t>显示游标的基本操作过程是：声明游标、打开游标、提取数据和关闭游标。如图</a:t>
            </a:r>
            <a:r>
              <a:rPr lang="en-US" altLang="zh-CN" dirty="0"/>
              <a:t>12-4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3502124" y="2492896"/>
            <a:ext cx="5475999" cy="3514309"/>
            <a:chOff x="185338" y="80594"/>
            <a:chExt cx="2873579" cy="2419367"/>
          </a:xfrm>
        </p:grpSpPr>
        <p:sp>
          <p:nvSpPr>
            <p:cNvPr id="5" name="文本框 2"/>
            <p:cNvSpPr txBox="1"/>
            <p:nvPr/>
          </p:nvSpPr>
          <p:spPr>
            <a:xfrm>
              <a:off x="507400" y="89847"/>
              <a:ext cx="729406" cy="22996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DECLARE</a:t>
              </a:r>
              <a:endPara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文本框 3"/>
            <p:cNvSpPr txBox="1"/>
            <p:nvPr/>
          </p:nvSpPr>
          <p:spPr>
            <a:xfrm>
              <a:off x="615155" y="513186"/>
              <a:ext cx="490984" cy="23004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OPEN</a:t>
              </a:r>
              <a:endPara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文本框 4"/>
            <p:cNvSpPr txBox="1"/>
            <p:nvPr/>
          </p:nvSpPr>
          <p:spPr>
            <a:xfrm>
              <a:off x="574417" y="940988"/>
              <a:ext cx="572063" cy="23466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FETCH</a:t>
              </a:r>
              <a:endPara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文本框 5"/>
            <p:cNvSpPr txBox="1"/>
            <p:nvPr/>
          </p:nvSpPr>
          <p:spPr>
            <a:xfrm>
              <a:off x="383288" y="1363783"/>
              <a:ext cx="941246" cy="24392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%</a:t>
              </a:r>
              <a:r>
                <a:rPr lang="en-US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NOTFOUND</a:t>
              </a:r>
              <a:endPara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581759" y="2265212"/>
              <a:ext cx="558550" cy="23474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CLOSE</a:t>
              </a:r>
              <a:endPara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文本框 7"/>
            <p:cNvSpPr txBox="1"/>
            <p:nvPr/>
          </p:nvSpPr>
          <p:spPr>
            <a:xfrm>
              <a:off x="1554440" y="80594"/>
              <a:ext cx="792780" cy="2389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altLang="zh-CN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申明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游标</a:t>
              </a:r>
            </a:p>
          </p:txBody>
        </p:sp>
        <p:sp>
          <p:nvSpPr>
            <p:cNvPr id="11" name="文本框 8"/>
            <p:cNvSpPr txBox="1"/>
            <p:nvPr/>
          </p:nvSpPr>
          <p:spPr>
            <a:xfrm>
              <a:off x="1540928" y="499409"/>
              <a:ext cx="1400877" cy="27535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endParaRPr lang="en-US" altLang="zh-CN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zh-CN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查询打开游标</a:t>
              </a:r>
            </a:p>
          </p:txBody>
        </p:sp>
        <p:sp>
          <p:nvSpPr>
            <p:cNvPr id="12" name="文本框 9"/>
            <p:cNvSpPr txBox="1"/>
            <p:nvPr/>
          </p:nvSpPr>
          <p:spPr>
            <a:xfrm>
              <a:off x="1540928" y="940992"/>
              <a:ext cx="1454930" cy="25337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endParaRPr lang="en-US" altLang="zh-CN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zh-CN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提取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数据到变量中</a:t>
              </a:r>
            </a:p>
          </p:txBody>
        </p:sp>
        <p:sp>
          <p:nvSpPr>
            <p:cNvPr id="13" name="文本框 10"/>
            <p:cNvSpPr txBox="1"/>
            <p:nvPr/>
          </p:nvSpPr>
          <p:spPr>
            <a:xfrm>
              <a:off x="1626508" y="1356724"/>
              <a:ext cx="1432409" cy="2404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endParaRPr lang="en-US" altLang="zh-CN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CN" sz="20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kern="1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如果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没有提取到数据</a:t>
              </a:r>
            </a:p>
          </p:txBody>
        </p:sp>
        <p:sp>
          <p:nvSpPr>
            <p:cNvPr id="14" name="文本框 11"/>
            <p:cNvSpPr txBox="1"/>
            <p:nvPr/>
          </p:nvSpPr>
          <p:spPr>
            <a:xfrm>
              <a:off x="1716363" y="2190750"/>
              <a:ext cx="752239" cy="26866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endParaRPr lang="en-US" altLang="zh-CN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zh-CN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关闭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游标</a:t>
              </a:r>
            </a:p>
          </p:txBody>
        </p:sp>
        <p:sp>
          <p:nvSpPr>
            <p:cNvPr id="15" name="文本框 12"/>
            <p:cNvSpPr txBox="1"/>
            <p:nvPr/>
          </p:nvSpPr>
          <p:spPr>
            <a:xfrm>
              <a:off x="437280" y="1818615"/>
              <a:ext cx="855667" cy="25275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altLang="zh-CN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处理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变量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860647" y="319816"/>
              <a:ext cx="287" cy="19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861084" y="743232"/>
              <a:ext cx="198" cy="197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860449" y="1175657"/>
              <a:ext cx="310" cy="188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860759" y="1608082"/>
              <a:ext cx="274" cy="210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7"/>
            <p:cNvSpPr txBox="1"/>
            <p:nvPr/>
          </p:nvSpPr>
          <p:spPr>
            <a:xfrm>
              <a:off x="879198" y="1571089"/>
              <a:ext cx="342613" cy="23046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任意多边形: 形状 1199"/>
            <p:cNvSpPr/>
            <p:nvPr/>
          </p:nvSpPr>
          <p:spPr>
            <a:xfrm flipH="1">
              <a:off x="1140032" y="1463536"/>
              <a:ext cx="536028" cy="910097"/>
            </a:xfrm>
            <a:custGeom>
              <a:avLst/>
              <a:gdLst>
                <a:gd name="connsiteX0" fmla="*/ 328823 w 504496"/>
                <a:gd name="connsiteY0" fmla="*/ 0 h 927913"/>
                <a:gd name="connsiteX1" fmla="*/ 0 w 504496"/>
                <a:gd name="connsiteY1" fmla="*/ 0 h 927913"/>
                <a:gd name="connsiteX2" fmla="*/ 0 w 504496"/>
                <a:gd name="connsiteY2" fmla="*/ 927913 h 927913"/>
                <a:gd name="connsiteX3" fmla="*/ 504496 w 504496"/>
                <a:gd name="connsiteY3" fmla="*/ 927913 h 92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496" h="927913">
                  <a:moveTo>
                    <a:pt x="328823" y="0"/>
                  </a:moveTo>
                  <a:lnTo>
                    <a:pt x="0" y="0"/>
                  </a:lnTo>
                  <a:lnTo>
                    <a:pt x="0" y="927913"/>
                  </a:lnTo>
                  <a:lnTo>
                    <a:pt x="504496" y="927913"/>
                  </a:lnTo>
                </a:path>
              </a:pathLst>
            </a:custGeom>
            <a:noFill/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/>
            </a:p>
          </p:txBody>
        </p:sp>
        <p:sp>
          <p:nvSpPr>
            <p:cNvPr id="22" name="文本框 19"/>
            <p:cNvSpPr txBox="1"/>
            <p:nvPr/>
          </p:nvSpPr>
          <p:spPr>
            <a:xfrm>
              <a:off x="1346959" y="1269292"/>
              <a:ext cx="342613" cy="23046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zh-CN" sz="20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任意多边形: 形状 1201"/>
            <p:cNvSpPr/>
            <p:nvPr/>
          </p:nvSpPr>
          <p:spPr>
            <a:xfrm flipH="1">
              <a:off x="185338" y="1053895"/>
              <a:ext cx="391886" cy="883011"/>
            </a:xfrm>
            <a:custGeom>
              <a:avLst/>
              <a:gdLst>
                <a:gd name="connsiteX0" fmla="*/ 135133 w 378372"/>
                <a:gd name="connsiteY0" fmla="*/ 905392 h 905392"/>
                <a:gd name="connsiteX1" fmla="*/ 378372 w 378372"/>
                <a:gd name="connsiteY1" fmla="*/ 905392 h 905392"/>
                <a:gd name="connsiteX2" fmla="*/ 378372 w 378372"/>
                <a:gd name="connsiteY2" fmla="*/ 0 h 905392"/>
                <a:gd name="connsiteX3" fmla="*/ 0 w 378372"/>
                <a:gd name="connsiteY3" fmla="*/ 0 h 90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372" h="905392">
                  <a:moveTo>
                    <a:pt x="135133" y="905392"/>
                  </a:moveTo>
                  <a:lnTo>
                    <a:pt x="378372" y="905392"/>
                  </a:lnTo>
                  <a:lnTo>
                    <a:pt x="378372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/>
            </a:p>
          </p:txBody>
        </p:sp>
      </p:grpSp>
      <p:sp>
        <p:nvSpPr>
          <p:cNvPr id="24" name="矩形 23"/>
          <p:cNvSpPr/>
          <p:nvPr/>
        </p:nvSpPr>
        <p:spPr>
          <a:xfrm>
            <a:off x="2854052" y="6288772"/>
            <a:ext cx="406840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 hangingPunct="0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12-4  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游标的基本操作过程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006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260648"/>
            <a:ext cx="9601200" cy="831304"/>
          </a:xfrm>
        </p:spPr>
        <p:txBody>
          <a:bodyPr/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848944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altLang="zh-CN" dirty="0"/>
              <a:t>4)</a:t>
            </a:r>
            <a:r>
              <a:rPr lang="zh-CN" altLang="zh-CN" dirty="0"/>
              <a:t>可移植性</a:t>
            </a:r>
          </a:p>
          <a:p>
            <a:pPr marL="0" indent="0" hangingPunct="0">
              <a:buNone/>
            </a:pPr>
            <a:r>
              <a:rPr lang="zh-CN" altLang="zh-CN" dirty="0"/>
              <a:t>使用</a:t>
            </a:r>
            <a:r>
              <a:rPr lang="en-US" altLang="zh-CN" dirty="0"/>
              <a:t>PL/SQL</a:t>
            </a:r>
            <a:r>
              <a:rPr lang="zh-CN" altLang="zh-CN" dirty="0"/>
              <a:t>编写的应用程序，可以移植到任何操作系统平台上的</a:t>
            </a:r>
            <a:r>
              <a:rPr lang="en-US" altLang="zh-CN" dirty="0"/>
              <a:t>Oracle</a:t>
            </a:r>
            <a:r>
              <a:rPr lang="zh-CN" altLang="zh-CN" dirty="0"/>
              <a:t>服务器，同时还可以编写可移植程序库，在不同环境中重用。</a:t>
            </a:r>
          </a:p>
          <a:p>
            <a:pPr marL="0" indent="0" hangingPunct="0">
              <a:buNone/>
            </a:pPr>
            <a:r>
              <a:rPr lang="en-US" altLang="zh-CN" dirty="0"/>
              <a:t>5)</a:t>
            </a:r>
            <a:r>
              <a:rPr lang="zh-CN" altLang="zh-CN" dirty="0"/>
              <a:t>安全性 </a:t>
            </a:r>
          </a:p>
          <a:p>
            <a:pPr marL="0" indent="0">
              <a:buNone/>
            </a:pPr>
            <a:r>
              <a:rPr lang="zh-CN" altLang="zh-CN" dirty="0"/>
              <a:t>可以通过存储过程对客户机和服务器之间的应用程序逻辑进行分隔，这样可以限制对</a:t>
            </a:r>
            <a:r>
              <a:rPr lang="en-US" altLang="zh-CN" dirty="0"/>
              <a:t>Oracle</a:t>
            </a:r>
            <a:r>
              <a:rPr lang="zh-CN" altLang="zh-CN" dirty="0"/>
              <a:t>数据库的访问，数据库还可以授权和撤销其他用户访问的能力。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358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58" y="116632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162948"/>
            <a:ext cx="10657184" cy="55784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/>
              <a:t>1)</a:t>
            </a:r>
            <a:r>
              <a:rPr lang="zh-CN" altLang="zh-CN" sz="2000" dirty="0"/>
              <a:t>声明游标</a:t>
            </a:r>
          </a:p>
          <a:p>
            <a:pPr marL="0" indent="0" hangingPunct="0">
              <a:buNone/>
            </a:pPr>
            <a:r>
              <a:rPr lang="zh-CN" altLang="zh-CN" sz="2000" dirty="0"/>
              <a:t>声明游标的语法如下：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CURSOR </a:t>
            </a:r>
            <a:r>
              <a:rPr lang="zh-CN" altLang="zh-CN" sz="2000" dirty="0">
                <a:highlight>
                  <a:srgbClr val="C0C0C0"/>
                </a:highlight>
              </a:rPr>
              <a:t>游标名</a:t>
            </a:r>
            <a:r>
              <a:rPr lang="en-US" altLang="zh-CN" sz="2000" dirty="0">
                <a:highlight>
                  <a:srgbClr val="C0C0C0"/>
                </a:highlight>
              </a:rPr>
              <a:t> [(</a:t>
            </a:r>
            <a:r>
              <a:rPr lang="zh-CN" altLang="zh-CN" sz="2000" dirty="0">
                <a:highlight>
                  <a:srgbClr val="C0C0C0"/>
                </a:highlight>
              </a:rPr>
              <a:t>参数</a:t>
            </a:r>
            <a:r>
              <a:rPr lang="en-US" altLang="zh-CN" sz="2000" dirty="0">
                <a:highlight>
                  <a:srgbClr val="C0C0C0"/>
                </a:highlight>
              </a:rPr>
              <a:t>1 </a:t>
            </a:r>
            <a:r>
              <a:rPr lang="zh-CN" altLang="zh-CN" sz="2000" dirty="0">
                <a:highlight>
                  <a:srgbClr val="C0C0C0"/>
                </a:highlight>
              </a:rPr>
              <a:t>数据类型</a:t>
            </a:r>
            <a:r>
              <a:rPr lang="en-US" altLang="zh-CN" sz="2000" dirty="0">
                <a:highlight>
                  <a:srgbClr val="C0C0C0"/>
                </a:highlight>
              </a:rPr>
              <a:t>[</a:t>
            </a:r>
            <a:r>
              <a:rPr lang="zh-CN" altLang="zh-CN" sz="2000" dirty="0">
                <a:highlight>
                  <a:srgbClr val="C0C0C0"/>
                </a:highlight>
              </a:rPr>
              <a:t>，参数</a:t>
            </a:r>
            <a:r>
              <a:rPr lang="en-US" altLang="zh-CN" sz="2000" dirty="0">
                <a:highlight>
                  <a:srgbClr val="C0C0C0"/>
                </a:highlight>
              </a:rPr>
              <a:t>2 </a:t>
            </a:r>
            <a:r>
              <a:rPr lang="zh-CN" altLang="zh-CN" sz="2000" dirty="0">
                <a:highlight>
                  <a:srgbClr val="C0C0C0"/>
                </a:highlight>
              </a:rPr>
              <a:t>数据类型</a:t>
            </a:r>
            <a:r>
              <a:rPr lang="en-US" altLang="zh-CN" sz="2000" dirty="0">
                <a:highlight>
                  <a:srgbClr val="C0C0C0"/>
                </a:highlight>
              </a:rPr>
              <a:t>...])]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IS SELECT</a:t>
            </a:r>
            <a:r>
              <a:rPr lang="zh-CN" altLang="zh-CN" sz="2000" dirty="0">
                <a:highlight>
                  <a:srgbClr val="C0C0C0"/>
                </a:highlight>
              </a:rPr>
              <a:t>子句；</a:t>
            </a:r>
          </a:p>
          <a:p>
            <a:pPr marL="0" indent="0" hangingPunct="0">
              <a:buNone/>
            </a:pPr>
            <a:r>
              <a:rPr lang="zh-CN" altLang="zh-CN" sz="2000" dirty="0"/>
              <a:t>参数是可选部分，所定义的参数可以出现在</a:t>
            </a:r>
            <a:r>
              <a:rPr lang="en-US" altLang="zh-CN" sz="2000" dirty="0"/>
              <a:t>SELECT</a:t>
            </a:r>
            <a:r>
              <a:rPr lang="zh-CN" altLang="zh-CN" sz="2000" dirty="0"/>
              <a:t>语句的</a:t>
            </a:r>
            <a:r>
              <a:rPr lang="en-US" altLang="zh-CN" sz="2000" dirty="0"/>
              <a:t>WHERE</a:t>
            </a:r>
            <a:r>
              <a:rPr lang="zh-CN" altLang="zh-CN" sz="2000" dirty="0"/>
              <a:t>子句中。如果定义了参数，则必须在打开游标时传递相应的实际参数。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SELECT</a:t>
            </a:r>
            <a:r>
              <a:rPr lang="zh-CN" altLang="zh-CN" sz="2000" dirty="0"/>
              <a:t>语句是对表或视图的查询语句，甚至也可以是联合查询。可以带</a:t>
            </a:r>
            <a:r>
              <a:rPr lang="en-US" altLang="zh-CN" sz="2000" dirty="0"/>
              <a:t>WHERE</a:t>
            </a:r>
            <a:r>
              <a:rPr lang="zh-CN" altLang="zh-CN" sz="2000" dirty="0"/>
              <a:t>条件、</a:t>
            </a:r>
            <a:r>
              <a:rPr lang="en-US" altLang="zh-CN" sz="2000" dirty="0"/>
              <a:t>ORDER BY</a:t>
            </a:r>
            <a:r>
              <a:rPr lang="zh-CN" altLang="zh-CN" sz="2000" dirty="0"/>
              <a:t>或</a:t>
            </a:r>
            <a:r>
              <a:rPr lang="en-US" altLang="zh-CN" sz="2000" dirty="0"/>
              <a:t>GROUP BY</a:t>
            </a:r>
            <a:r>
              <a:rPr lang="zh-CN" altLang="zh-CN" sz="2000" dirty="0"/>
              <a:t>等子句，但不能使用</a:t>
            </a:r>
            <a:r>
              <a:rPr lang="en-US" altLang="zh-CN" sz="2000" dirty="0"/>
              <a:t>INTO</a:t>
            </a:r>
            <a:r>
              <a:rPr lang="zh-CN" altLang="zh-CN" sz="2000" dirty="0"/>
              <a:t>子句。在</a:t>
            </a:r>
            <a:r>
              <a:rPr lang="en-US" altLang="zh-CN" sz="2000" dirty="0"/>
              <a:t>SELECT</a:t>
            </a:r>
            <a:r>
              <a:rPr lang="zh-CN" altLang="zh-CN" sz="2000" dirty="0"/>
              <a:t>语句中可以使用在定义游标之前定义的变量。</a:t>
            </a:r>
          </a:p>
          <a:p>
            <a:pPr marL="0" indent="0" hangingPunct="0">
              <a:buNone/>
            </a:pPr>
            <a:r>
              <a:rPr lang="en-US" altLang="zh-CN" sz="2000" dirty="0"/>
              <a:t>2)</a:t>
            </a:r>
            <a:r>
              <a:rPr lang="zh-CN" altLang="zh-CN" sz="2000" dirty="0"/>
              <a:t>打开游标</a:t>
            </a:r>
          </a:p>
          <a:p>
            <a:pPr marL="0" indent="0" hangingPunct="0">
              <a:buNone/>
            </a:pPr>
            <a:r>
              <a:rPr lang="zh-CN" altLang="zh-CN" sz="2000" dirty="0"/>
              <a:t>声明游标后还不能使用它，必须使用</a:t>
            </a:r>
            <a:r>
              <a:rPr lang="en-US" altLang="zh-CN" sz="2000" dirty="0"/>
              <a:t>OPEN</a:t>
            </a:r>
            <a:r>
              <a:rPr lang="zh-CN" altLang="zh-CN" sz="2000" dirty="0"/>
              <a:t>语句打开游标。打开游标的语法如下：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OPEN </a:t>
            </a:r>
            <a:r>
              <a:rPr lang="zh-CN" altLang="zh-CN" sz="2000" dirty="0">
                <a:highlight>
                  <a:srgbClr val="C0C0C0"/>
                </a:highlight>
              </a:rPr>
              <a:t>游标名</a:t>
            </a:r>
            <a:r>
              <a:rPr lang="en-US" altLang="zh-CN" sz="2000" dirty="0">
                <a:highlight>
                  <a:srgbClr val="C0C0C0"/>
                </a:highlight>
              </a:rPr>
              <a:t>[(</a:t>
            </a:r>
            <a:r>
              <a:rPr lang="zh-CN" altLang="zh-CN" sz="2000" dirty="0">
                <a:highlight>
                  <a:srgbClr val="C0C0C0"/>
                </a:highlight>
              </a:rPr>
              <a:t>实际参数</a:t>
            </a:r>
            <a:r>
              <a:rPr lang="en-US" altLang="zh-CN" sz="2000" dirty="0">
                <a:highlight>
                  <a:srgbClr val="C0C0C0"/>
                </a:highlight>
              </a:rPr>
              <a:t>1[</a:t>
            </a:r>
            <a:r>
              <a:rPr lang="zh-CN" altLang="zh-CN" sz="2000" dirty="0">
                <a:highlight>
                  <a:srgbClr val="C0C0C0"/>
                </a:highlight>
              </a:rPr>
              <a:t>，实际参数</a:t>
            </a:r>
            <a:r>
              <a:rPr lang="en-US" altLang="zh-CN" sz="2000" dirty="0">
                <a:highlight>
                  <a:srgbClr val="C0C0C0"/>
                </a:highlight>
              </a:rPr>
              <a:t>2...])]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zh-CN" altLang="zh-CN" sz="2000" dirty="0"/>
              <a:t>打开游标时，</a:t>
            </a:r>
            <a:r>
              <a:rPr lang="en-US" altLang="zh-CN" sz="2000" dirty="0"/>
              <a:t>SELECT</a:t>
            </a:r>
            <a:r>
              <a:rPr lang="zh-CN" altLang="zh-CN" sz="2000" dirty="0"/>
              <a:t>语句的查询结果就被传送到了游标工作区。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000" dirty="0"/>
          </a:p>
        </p:txBody>
      </p:sp>
      <p:sp>
        <p:nvSpPr>
          <p:cNvPr id="5" name="卷形: 水平 3">
            <a:extLst>
              <a:ext uri="{FF2B5EF4-FFF2-40B4-BE49-F238E27FC236}">
                <a16:creationId xmlns="" xmlns:a16="http://schemas.microsoft.com/office/drawing/2014/main" id="{FC95FA24-D185-4590-B9AF-A29310B3715B}"/>
              </a:ext>
            </a:extLst>
          </p:cNvPr>
          <p:cNvSpPr/>
          <p:nvPr/>
        </p:nvSpPr>
        <p:spPr>
          <a:xfrm>
            <a:off x="5071339" y="3765486"/>
            <a:ext cx="7096046" cy="301590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注意，</a:t>
            </a:r>
            <a:r>
              <a:rPr lang="en-US" altLang="zh-CN" sz="2400" dirty="0"/>
              <a:t>OPEN</a:t>
            </a:r>
            <a:r>
              <a:rPr lang="zh-CN" altLang="zh-CN" sz="2400" dirty="0"/>
              <a:t>打开游标的方式是只读的，是为查询而打开的。如果为了修改而打开游标，需要加上</a:t>
            </a:r>
            <a:r>
              <a:rPr lang="en-US" altLang="zh-CN" sz="2400" dirty="0"/>
              <a:t>FOR UPDATE</a:t>
            </a:r>
            <a:r>
              <a:rPr lang="zh-CN" altLang="zh-CN" sz="2400" dirty="0"/>
              <a:t>子句。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50373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88640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959" y="1412776"/>
            <a:ext cx="10945216" cy="497471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200" dirty="0"/>
              <a:t>3)</a:t>
            </a:r>
            <a:r>
              <a:rPr lang="zh-CN" altLang="zh-CN" sz="2200" dirty="0"/>
              <a:t>读取游标中的数据</a:t>
            </a:r>
          </a:p>
          <a:p>
            <a:pPr marL="0" indent="0" hangingPunct="0">
              <a:buNone/>
            </a:pPr>
            <a:r>
              <a:rPr lang="zh-CN" altLang="zh-CN" sz="2200" dirty="0"/>
              <a:t>打开游标之后，就可以读取游标中的数据了，</a:t>
            </a:r>
            <a:r>
              <a:rPr lang="en-US" altLang="zh-CN" sz="2200" dirty="0"/>
              <a:t>FETCH</a:t>
            </a:r>
            <a:r>
              <a:rPr lang="zh-CN" altLang="zh-CN" sz="2200" dirty="0"/>
              <a:t>语句用来从游标中提取数据，该语句每次返回一行数据，并自动将记录指针前移到下一行，即不能后退。用</a:t>
            </a:r>
            <a:r>
              <a:rPr lang="en-US" altLang="zh-CN" sz="2200" dirty="0"/>
              <a:t>FETCH</a:t>
            </a:r>
            <a:r>
              <a:rPr lang="zh-CN" altLang="zh-CN" sz="2200" dirty="0"/>
              <a:t>提取字段数据时，必须保证提取游标中所有的字段。读取游标中的数据语法格式如下：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FETCH </a:t>
            </a:r>
            <a:r>
              <a:rPr lang="zh-CN" altLang="zh-CN" dirty="0">
                <a:highlight>
                  <a:srgbClr val="C0C0C0"/>
                </a:highlight>
              </a:rPr>
              <a:t>游标名</a:t>
            </a:r>
            <a:r>
              <a:rPr lang="en-US" altLang="zh-CN" dirty="0">
                <a:highlight>
                  <a:srgbClr val="C0C0C0"/>
                </a:highlight>
              </a:rPr>
              <a:t> INTO </a:t>
            </a:r>
            <a:r>
              <a:rPr lang="zh-CN" altLang="zh-CN" dirty="0">
                <a:highlight>
                  <a:srgbClr val="C0C0C0"/>
                </a:highlight>
              </a:rPr>
              <a:t>变量名</a:t>
            </a:r>
            <a:r>
              <a:rPr lang="en-US" altLang="zh-CN" dirty="0">
                <a:highlight>
                  <a:srgbClr val="C0C0C0"/>
                </a:highlight>
              </a:rPr>
              <a:t>1[</a:t>
            </a:r>
            <a:r>
              <a:rPr lang="zh-CN" altLang="zh-CN" dirty="0">
                <a:highlight>
                  <a:srgbClr val="C0C0C0"/>
                </a:highlight>
              </a:rPr>
              <a:t>，变量名</a:t>
            </a:r>
            <a:r>
              <a:rPr lang="en-US" altLang="zh-CN" dirty="0">
                <a:highlight>
                  <a:srgbClr val="C0C0C0"/>
                </a:highlight>
              </a:rPr>
              <a:t>2...]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200" dirty="0"/>
              <a:t>或</a:t>
            </a:r>
            <a:r>
              <a:rPr lang="en-US" altLang="zh-CN" sz="2200" dirty="0"/>
              <a:t> 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FETCH </a:t>
            </a:r>
            <a:r>
              <a:rPr lang="zh-CN" altLang="zh-CN" dirty="0">
                <a:highlight>
                  <a:srgbClr val="C0C0C0"/>
                </a:highlight>
              </a:rPr>
              <a:t>游标名</a:t>
            </a:r>
            <a:r>
              <a:rPr lang="en-US" altLang="zh-CN" dirty="0">
                <a:highlight>
                  <a:srgbClr val="C0C0C0"/>
                </a:highlight>
              </a:rPr>
              <a:t> INTO </a:t>
            </a:r>
            <a:r>
              <a:rPr lang="zh-CN" altLang="zh-CN" dirty="0">
                <a:highlight>
                  <a:srgbClr val="C0C0C0"/>
                </a:highlight>
              </a:rPr>
              <a:t>记录变量；</a:t>
            </a:r>
          </a:p>
          <a:p>
            <a:pPr marL="0" indent="0" hangingPunct="0">
              <a:buNone/>
            </a:pPr>
            <a:r>
              <a:rPr lang="zh-CN" altLang="zh-CN" sz="2200" dirty="0"/>
              <a:t>游标打开后有一个指针指向数据区，</a:t>
            </a:r>
            <a:r>
              <a:rPr lang="en-US" altLang="zh-CN" sz="2200" dirty="0"/>
              <a:t>FETCH</a:t>
            </a:r>
            <a:r>
              <a:rPr lang="zh-CN" altLang="zh-CN" sz="2200" dirty="0"/>
              <a:t>语句一次返回指针所指的一行数据，要返回多行需重复执行，可以使用循环语句来实现。控制循环可以通过判断游标的属性来进行。</a:t>
            </a:r>
            <a:r>
              <a:rPr lang="en-US" altLang="zh-CN" sz="2200" dirty="0"/>
              <a:t> 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xmlns="" val="33869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88640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74" y="1412776"/>
            <a:ext cx="10945216" cy="497471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/>
              <a:t>下面对这两种格式进行说明：</a:t>
            </a:r>
          </a:p>
          <a:p>
            <a:pPr marL="0" indent="0" hangingPunct="0">
              <a:buNone/>
            </a:pPr>
            <a:r>
              <a:rPr lang="zh-CN" altLang="zh-CN" dirty="0"/>
              <a:t>第一种格式中的变量名是用来从游标中接收数据的变量，需要事先定义。变量的个数和类型应与</a:t>
            </a:r>
            <a:r>
              <a:rPr lang="en-US" altLang="zh-CN" dirty="0"/>
              <a:t>SELECT</a:t>
            </a:r>
            <a:r>
              <a:rPr lang="zh-CN" altLang="zh-CN" dirty="0"/>
              <a:t>语句中的字段变量的个数和类型一致。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 hangingPunct="0">
              <a:buNone/>
            </a:pPr>
            <a:r>
              <a:rPr lang="zh-CN" altLang="zh-CN" dirty="0"/>
              <a:t>第二种格式一次将一行数据取到记录变量中，需要使用</a:t>
            </a:r>
            <a:r>
              <a:rPr lang="en-US" altLang="zh-CN" dirty="0"/>
              <a:t>%ROWTYPE</a:t>
            </a:r>
            <a:r>
              <a:rPr lang="zh-CN" altLang="zh-CN" dirty="0"/>
              <a:t>事先定义记录变量，这种形式使用起来比较方便，不必分别定义和使用多个变量。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 hangingPunct="0">
              <a:buNone/>
            </a:pPr>
            <a:r>
              <a:rPr lang="zh-CN" altLang="zh-CN" dirty="0"/>
              <a:t>定义记录变量的方法如下：</a:t>
            </a:r>
          </a:p>
          <a:p>
            <a:pPr marL="0" indent="0" hangingPunct="0">
              <a:buNone/>
            </a:pPr>
            <a:r>
              <a:rPr lang="zh-CN" altLang="zh-CN" dirty="0">
                <a:highlight>
                  <a:srgbClr val="C0C0C0"/>
                </a:highlight>
              </a:rPr>
              <a:t>变量名 表名</a:t>
            </a:r>
            <a:r>
              <a:rPr lang="en-US" altLang="zh-CN" dirty="0">
                <a:highlight>
                  <a:srgbClr val="C0C0C0"/>
                </a:highlight>
              </a:rPr>
              <a:t>|</a:t>
            </a:r>
            <a:r>
              <a:rPr lang="zh-CN" altLang="zh-CN" dirty="0">
                <a:highlight>
                  <a:srgbClr val="C0C0C0"/>
                </a:highlight>
              </a:rPr>
              <a:t>游标名</a:t>
            </a:r>
            <a:r>
              <a:rPr lang="en-US" altLang="zh-CN" dirty="0">
                <a:highlight>
                  <a:srgbClr val="C0C0C0"/>
                </a:highlight>
              </a:rPr>
              <a:t>%ROWTYPE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zh-CN" altLang="zh-CN" dirty="0"/>
              <a:t>其中的表必须存在，游标名也必须先定义。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23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94649"/>
            <a:ext cx="10945216" cy="533475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4)</a:t>
            </a:r>
            <a:r>
              <a:rPr lang="zh-CN" altLang="zh-CN" dirty="0"/>
              <a:t>关闭游标</a:t>
            </a:r>
          </a:p>
          <a:p>
            <a:pPr marL="0" indent="0" hangingPunct="0">
              <a:buNone/>
            </a:pPr>
            <a:r>
              <a:rPr lang="zh-CN" altLang="zh-CN" dirty="0"/>
              <a:t>显式游标打开后，必须显式地关闭。游标一旦关闭，游标占用的资源就被释放，游标变成无效，必须重新打开才能使用。关闭游标语法格式如下：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CLOSE </a:t>
            </a:r>
            <a:r>
              <a:rPr lang="zh-CN" altLang="zh-CN" dirty="0">
                <a:highlight>
                  <a:srgbClr val="C0C0C0"/>
                </a:highlight>
              </a:rPr>
              <a:t>游标名；</a:t>
            </a:r>
          </a:p>
          <a:p>
            <a:pPr marL="0" indent="0">
              <a:buNone/>
            </a:pPr>
            <a:r>
              <a:rPr lang="zh-CN" altLang="zh-CN" dirty="0"/>
              <a:t>下面通过一个简单的案例来学习使用游标的完整过程，其中包含了声明游标、打开游标、提取游标和关闭游标的全过程。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39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79" y="75415"/>
            <a:ext cx="9601200" cy="782554"/>
          </a:xfrm>
        </p:spPr>
        <p:txBody>
          <a:bodyPr>
            <a:normAutofit fontScale="90000"/>
          </a:bodyPr>
          <a:lstStyle/>
          <a:p>
            <a:r>
              <a:rPr lang="en-US" altLang="zh-CN" sz="2400" b="1" dirty="0"/>
              <a:t>12.3  </a:t>
            </a:r>
            <a:r>
              <a:rPr lang="zh-CN" altLang="zh-CN" sz="2400" b="1" dirty="0"/>
              <a:t>游</a:t>
            </a:r>
            <a:r>
              <a:rPr lang="en-US" altLang="zh-CN" sz="2400" b="1" dirty="0"/>
              <a:t>    </a:t>
            </a:r>
            <a:r>
              <a:rPr lang="zh-CN" altLang="zh-CN" sz="2400" b="1" dirty="0"/>
              <a:t>标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dirty="0"/>
              <a:t>   </a:t>
            </a:r>
            <a:r>
              <a:rPr lang="zh-CN" altLang="zh-CN" sz="1800" dirty="0"/>
              <a:t>【示例</a:t>
            </a:r>
            <a:r>
              <a:rPr lang="en-US" altLang="zh-CN" sz="1800" dirty="0"/>
              <a:t>12-17</a:t>
            </a:r>
            <a:r>
              <a:rPr lang="zh-CN" altLang="zh-CN" sz="1800" dirty="0"/>
              <a:t>】用游标提取</a:t>
            </a:r>
            <a:r>
              <a:rPr lang="en-US" altLang="zh-CN" sz="1800" dirty="0"/>
              <a:t>EMPLOYEES</a:t>
            </a:r>
            <a:r>
              <a:rPr lang="zh-CN" altLang="zh-CN" sz="1800" dirty="0"/>
              <a:t>表中一个职员信息。</a:t>
            </a: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79" y="988232"/>
            <a:ext cx="10945216" cy="5814798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SET SERVEROUTPUT ON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DECLARE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 err="1">
                <a:highlight>
                  <a:srgbClr val="C0C0C0"/>
                </a:highlight>
              </a:rPr>
              <a:t>v_fname</a:t>
            </a:r>
            <a:r>
              <a:rPr lang="en-US" altLang="zh-CN" sz="1800" dirty="0">
                <a:highlight>
                  <a:srgbClr val="C0C0C0"/>
                </a:highlight>
              </a:rPr>
              <a:t> VARCHAR2(10)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 err="1">
                <a:highlight>
                  <a:srgbClr val="C0C0C0"/>
                </a:highlight>
              </a:rPr>
              <a:t>v_lname</a:t>
            </a:r>
            <a:r>
              <a:rPr lang="en-US" altLang="zh-CN" sz="1800" dirty="0">
                <a:highlight>
                  <a:srgbClr val="C0C0C0"/>
                </a:highlight>
              </a:rPr>
              <a:t> VARCHAR2(10)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 err="1">
                <a:highlight>
                  <a:srgbClr val="C0C0C0"/>
                </a:highlight>
              </a:rPr>
              <a:t>v_salary</a:t>
            </a:r>
            <a:r>
              <a:rPr lang="en-US" altLang="zh-CN" sz="1800" dirty="0">
                <a:highlight>
                  <a:srgbClr val="C0C0C0"/>
                </a:highlight>
              </a:rPr>
              <a:t> </a:t>
            </a:r>
            <a:r>
              <a:rPr lang="en-US" altLang="zh-CN" sz="1800" dirty="0" err="1">
                <a:highlight>
                  <a:srgbClr val="C0C0C0"/>
                </a:highlight>
              </a:rPr>
              <a:t>employees.salary%TYPE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CURSOR </a:t>
            </a:r>
            <a:r>
              <a:rPr lang="en-US" altLang="zh-CN" sz="1800" dirty="0" err="1">
                <a:highlight>
                  <a:srgbClr val="FFFF00"/>
                </a:highlight>
              </a:rPr>
              <a:t>emp_cursor</a:t>
            </a:r>
            <a:r>
              <a:rPr lang="en-US" altLang="zh-CN" sz="1800" dirty="0">
                <a:highlight>
                  <a:srgbClr val="C0C0C0"/>
                </a:highlight>
              </a:rPr>
              <a:t> 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IS SELECT </a:t>
            </a:r>
            <a:r>
              <a:rPr lang="en-US" altLang="zh-CN" sz="1800" dirty="0" err="1">
                <a:highlight>
                  <a:srgbClr val="C0C0C0"/>
                </a:highlight>
              </a:rPr>
              <a:t>first_name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 err="1">
                <a:highlight>
                  <a:srgbClr val="C0C0C0"/>
                </a:highlight>
              </a:rPr>
              <a:t>last_name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>
                <a:highlight>
                  <a:srgbClr val="C0C0C0"/>
                </a:highlight>
              </a:rPr>
              <a:t>salary FROM employees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BEGIN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OPEN </a:t>
            </a:r>
            <a:r>
              <a:rPr lang="en-US" altLang="zh-CN" sz="1800" dirty="0" err="1">
                <a:highlight>
                  <a:srgbClr val="C0C0C0"/>
                </a:highlight>
              </a:rPr>
              <a:t>emp_cursor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r>
              <a:rPr lang="en-US" altLang="zh-CN" sz="1800" dirty="0">
                <a:highlight>
                  <a:srgbClr val="C0C0C0"/>
                </a:highlight>
              </a:rPr>
              <a:t> --</a:t>
            </a:r>
            <a:r>
              <a:rPr lang="zh-CN" altLang="zh-CN" sz="1800" dirty="0">
                <a:highlight>
                  <a:srgbClr val="C0C0C0"/>
                </a:highlight>
              </a:rPr>
              <a:t>打开游标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FFFF00"/>
                </a:highlight>
              </a:rPr>
              <a:t>FETCH</a:t>
            </a:r>
            <a:r>
              <a:rPr lang="en-US" altLang="zh-CN" sz="1800" dirty="0">
                <a:highlight>
                  <a:srgbClr val="C0C0C0"/>
                </a:highlight>
              </a:rPr>
              <a:t> </a:t>
            </a:r>
            <a:r>
              <a:rPr lang="en-US" altLang="zh-CN" sz="1800" dirty="0" err="1">
                <a:highlight>
                  <a:srgbClr val="C0C0C0"/>
                </a:highlight>
              </a:rPr>
              <a:t>emp_cursor</a:t>
            </a:r>
            <a:r>
              <a:rPr lang="en-US" altLang="zh-CN" sz="1800" dirty="0">
                <a:highlight>
                  <a:srgbClr val="C0C0C0"/>
                </a:highlight>
              </a:rPr>
              <a:t> INTO </a:t>
            </a:r>
            <a:r>
              <a:rPr lang="en-US" altLang="zh-CN" sz="1800" dirty="0" err="1">
                <a:highlight>
                  <a:srgbClr val="C0C0C0"/>
                </a:highlight>
              </a:rPr>
              <a:t>v_fname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 err="1">
                <a:highlight>
                  <a:srgbClr val="C0C0C0"/>
                </a:highlight>
              </a:rPr>
              <a:t>v_lname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 err="1">
                <a:highlight>
                  <a:srgbClr val="C0C0C0"/>
                </a:highlight>
              </a:rPr>
              <a:t>v_salary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  DBMS_OUTPUT.PUT_LINE(</a:t>
            </a:r>
            <a:r>
              <a:rPr lang="en-US" altLang="zh-CN" sz="1800" dirty="0" err="1">
                <a:highlight>
                  <a:srgbClr val="C0C0C0"/>
                </a:highlight>
              </a:rPr>
              <a:t>v_fname</a:t>
            </a:r>
            <a:r>
              <a:rPr lang="en-US" altLang="zh-CN" sz="1800" dirty="0">
                <a:highlight>
                  <a:srgbClr val="C0C0C0"/>
                </a:highlight>
              </a:rPr>
              <a:t>||'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>
                <a:highlight>
                  <a:srgbClr val="C0C0C0"/>
                </a:highlight>
              </a:rPr>
              <a:t>'||</a:t>
            </a:r>
            <a:r>
              <a:rPr lang="en-US" altLang="zh-CN" sz="1800" dirty="0" err="1">
                <a:highlight>
                  <a:srgbClr val="C0C0C0"/>
                </a:highlight>
              </a:rPr>
              <a:t>v_lname</a:t>
            </a:r>
            <a:r>
              <a:rPr lang="en-US" altLang="zh-CN" sz="1800" dirty="0">
                <a:highlight>
                  <a:srgbClr val="C0C0C0"/>
                </a:highlight>
              </a:rPr>
              <a:t>||'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>
                <a:highlight>
                  <a:srgbClr val="C0C0C0"/>
                </a:highlight>
              </a:rPr>
              <a:t>'|| </a:t>
            </a:r>
            <a:r>
              <a:rPr lang="en-US" altLang="zh-CN" sz="1800" dirty="0" err="1">
                <a:highlight>
                  <a:srgbClr val="C0C0C0"/>
                </a:highlight>
              </a:rPr>
              <a:t>v_salary</a:t>
            </a:r>
            <a:r>
              <a:rPr lang="en-US" altLang="zh-CN" sz="1800" dirty="0">
                <a:highlight>
                  <a:srgbClr val="C0C0C0"/>
                </a:highlight>
              </a:rPr>
              <a:t>)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CLOSE </a:t>
            </a:r>
            <a:r>
              <a:rPr lang="en-US" altLang="zh-CN" sz="1800" dirty="0" err="1">
                <a:highlight>
                  <a:srgbClr val="C0C0C0"/>
                </a:highlight>
              </a:rPr>
              <a:t>emp_cursor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r>
              <a:rPr lang="en-US" altLang="zh-CN" sz="1800" dirty="0">
                <a:highlight>
                  <a:srgbClr val="C0C0C0"/>
                </a:highlight>
              </a:rPr>
              <a:t> --</a:t>
            </a:r>
            <a:r>
              <a:rPr lang="zh-CN" altLang="zh-CN" sz="1800" dirty="0">
                <a:highlight>
                  <a:srgbClr val="C0C0C0"/>
                </a:highlight>
              </a:rPr>
              <a:t>关闭游标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END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/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Steven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>
                <a:highlight>
                  <a:srgbClr val="C0C0C0"/>
                </a:highlight>
              </a:rPr>
              <a:t>King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>
                <a:highlight>
                  <a:srgbClr val="C0C0C0"/>
                </a:highlight>
              </a:rPr>
              <a:t>24000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PL/SQL </a:t>
            </a:r>
            <a:r>
              <a:rPr lang="zh-CN" altLang="zh-CN" sz="1800" dirty="0">
                <a:highlight>
                  <a:srgbClr val="C0C0C0"/>
                </a:highlight>
              </a:rPr>
              <a:t>过程已成功完成。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zh-CN" altLang="en-US" sz="1800" dirty="0"/>
          </a:p>
        </p:txBody>
      </p:sp>
      <p:sp>
        <p:nvSpPr>
          <p:cNvPr id="6" name="对话气泡: 矩形 4">
            <a:extLst>
              <a:ext uri="{FF2B5EF4-FFF2-40B4-BE49-F238E27FC236}">
                <a16:creationId xmlns:a16="http://schemas.microsoft.com/office/drawing/2014/main" xmlns="" id="{A87FECE6-12E4-4CA5-9A2D-3F691C09B6FD}"/>
              </a:ext>
            </a:extLst>
          </p:cNvPr>
          <p:cNvSpPr/>
          <p:nvPr/>
        </p:nvSpPr>
        <p:spPr>
          <a:xfrm>
            <a:off x="5590356" y="2056817"/>
            <a:ext cx="6048672" cy="915257"/>
          </a:xfrm>
          <a:prstGeom prst="wedgeRectCallout">
            <a:avLst>
              <a:gd name="adj1" fmla="val -85342"/>
              <a:gd name="adj2" fmla="val 44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n-US" altLang="zh-CN" sz="2400" dirty="0"/>
              <a:t>--</a:t>
            </a:r>
            <a:r>
              <a:rPr lang="zh-CN" altLang="zh-CN" sz="2400" dirty="0"/>
              <a:t>声明一个名称为</a:t>
            </a:r>
            <a:r>
              <a:rPr lang="en-US" altLang="zh-CN" sz="2400" dirty="0" err="1"/>
              <a:t>emp_cursor</a:t>
            </a:r>
            <a:r>
              <a:rPr lang="zh-CN" altLang="zh-CN" sz="2400" dirty="0"/>
              <a:t>的游标</a:t>
            </a:r>
          </a:p>
        </p:txBody>
      </p:sp>
      <p:sp>
        <p:nvSpPr>
          <p:cNvPr id="7" name="对话气泡: 矩形 4">
            <a:extLst>
              <a:ext uri="{FF2B5EF4-FFF2-40B4-BE49-F238E27FC236}">
                <a16:creationId xmlns:a16="http://schemas.microsoft.com/office/drawing/2014/main" xmlns="" id="{A87FECE6-12E4-4CA5-9A2D-3F691C09B6FD}"/>
              </a:ext>
            </a:extLst>
          </p:cNvPr>
          <p:cNvSpPr/>
          <p:nvPr/>
        </p:nvSpPr>
        <p:spPr>
          <a:xfrm>
            <a:off x="6166420" y="3385928"/>
            <a:ext cx="5760640" cy="1019406"/>
          </a:xfrm>
          <a:prstGeom prst="wedgeRectCallout">
            <a:avLst>
              <a:gd name="adj1" fmla="val -99626"/>
              <a:gd name="adj2" fmla="val 4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 --</a:t>
            </a:r>
            <a:r>
              <a:rPr lang="zh-CN" altLang="zh-CN" sz="2400" dirty="0"/>
              <a:t>利用</a:t>
            </a:r>
            <a:r>
              <a:rPr lang="en-US" altLang="zh-CN" sz="2400" dirty="0"/>
              <a:t>FETCH</a:t>
            </a:r>
            <a:r>
              <a:rPr lang="zh-CN" altLang="zh-CN" sz="2400" dirty="0"/>
              <a:t>语句从结果集中提取指针指向的当前行记录。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9306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16632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340768"/>
            <a:ext cx="10945216" cy="490270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/>
              <a:t>本例中游标的</a:t>
            </a:r>
            <a:r>
              <a:rPr lang="en-US" altLang="zh-CN" dirty="0"/>
              <a:t>SELECT</a:t>
            </a:r>
            <a:r>
              <a:rPr lang="zh-CN" altLang="zh-CN" dirty="0"/>
              <a:t>语句没有</a:t>
            </a:r>
            <a:r>
              <a:rPr lang="en-US" altLang="zh-CN" dirty="0"/>
              <a:t>WHERE</a:t>
            </a:r>
            <a:r>
              <a:rPr lang="zh-CN" altLang="zh-CN" dirty="0"/>
              <a:t>子句，查询所有的职工，但最后只提取了一个职工的数据，原因是因为没有循环提取数据。如果用户想使用显式游标提取多条记录，就需要使用</a:t>
            </a:r>
            <a:r>
              <a:rPr lang="en-US" altLang="zh-CN" dirty="0"/>
              <a:t>LOOP</a:t>
            </a:r>
            <a:r>
              <a:rPr lang="zh-CN" altLang="zh-CN" dirty="0"/>
              <a:t>语句遍历结果集，在循环的过程中需要使用游标属性，判断游标在循环过程的状态。显示游标有以下</a:t>
            </a:r>
            <a:r>
              <a:rPr lang="en-US" altLang="zh-CN" dirty="0"/>
              <a:t>4</a:t>
            </a:r>
            <a:r>
              <a:rPr lang="zh-CN" altLang="zh-CN" dirty="0"/>
              <a:t>个属性，可按照游标名</a:t>
            </a:r>
            <a:r>
              <a:rPr lang="en-US" altLang="zh-CN" dirty="0"/>
              <a:t>%</a:t>
            </a:r>
            <a:r>
              <a:rPr lang="zh-CN" altLang="zh-CN" dirty="0"/>
              <a:t>属性的形式取得游标的属性值：</a:t>
            </a:r>
          </a:p>
          <a:p>
            <a:pPr marL="0" indent="0" hangingPunct="0">
              <a:buNone/>
            </a:pPr>
            <a:r>
              <a:rPr lang="en-US" altLang="zh-CN" dirty="0"/>
              <a:t>%ROWCOUNT</a:t>
            </a:r>
            <a:r>
              <a:rPr lang="zh-CN" altLang="zh-CN" dirty="0"/>
              <a:t>：获得</a:t>
            </a:r>
            <a:r>
              <a:rPr lang="en-US" altLang="zh-CN" dirty="0"/>
              <a:t>FETCH</a:t>
            </a:r>
            <a:r>
              <a:rPr lang="zh-CN" altLang="zh-CN" dirty="0"/>
              <a:t>语句返回的数据行数。</a:t>
            </a:r>
          </a:p>
          <a:p>
            <a:pPr marL="0" indent="0" hangingPunct="0">
              <a:buNone/>
            </a:pPr>
            <a:r>
              <a:rPr lang="en-US" altLang="zh-CN" dirty="0"/>
              <a:t>%FOUND</a:t>
            </a:r>
            <a:r>
              <a:rPr lang="zh-CN" altLang="zh-CN" dirty="0"/>
              <a:t>：最近的</a:t>
            </a:r>
            <a:r>
              <a:rPr lang="en-US" altLang="zh-CN" dirty="0"/>
              <a:t>FETCH</a:t>
            </a:r>
            <a:r>
              <a:rPr lang="zh-CN" altLang="zh-CN" dirty="0"/>
              <a:t>语句返回一行数据则为真，否则为假。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%NOTFOUND</a:t>
            </a:r>
            <a:r>
              <a:rPr lang="zh-CN" altLang="zh-CN" dirty="0"/>
              <a:t>：与</a:t>
            </a:r>
            <a:r>
              <a:rPr lang="en-US" altLang="zh-CN" dirty="0"/>
              <a:t>%FOUND</a:t>
            </a:r>
            <a:r>
              <a:rPr lang="zh-CN" altLang="zh-CN" dirty="0"/>
              <a:t>属性返回值相反。</a:t>
            </a:r>
          </a:p>
          <a:p>
            <a:pPr marL="0" indent="0" hangingPunct="0">
              <a:buNone/>
            </a:pPr>
            <a:r>
              <a:rPr lang="en-US" altLang="zh-CN" dirty="0"/>
              <a:t>%ISOPEN</a:t>
            </a:r>
            <a:r>
              <a:rPr lang="zh-CN" altLang="zh-CN" dirty="0"/>
              <a:t>：游标已经打开时值为真，否则为假。</a:t>
            </a:r>
          </a:p>
        </p:txBody>
      </p:sp>
    </p:spTree>
    <p:extLst>
      <p:ext uri="{BB962C8B-B14F-4D97-AF65-F5344CB8AC3E}">
        <p14:creationId xmlns:p14="http://schemas.microsoft.com/office/powerpoint/2010/main" xmlns="" val="921790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284" y="116632"/>
            <a:ext cx="9601200" cy="1032418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 smtClean="0"/>
              <a:t>标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zh-CN" altLang="zh-CN" sz="2800" b="1" dirty="0"/>
              <a:t>【示例</a:t>
            </a:r>
            <a:r>
              <a:rPr lang="en-US" altLang="zh-CN" sz="2800" b="1" dirty="0"/>
              <a:t>12-18</a:t>
            </a:r>
            <a:r>
              <a:rPr lang="zh-CN" altLang="zh-CN" sz="2800" b="1" dirty="0"/>
              <a:t>】提取</a:t>
            </a:r>
            <a:r>
              <a:rPr lang="en-US" altLang="zh-CN" sz="2800" b="1" dirty="0"/>
              <a:t>EMPLOYEES</a:t>
            </a:r>
            <a:r>
              <a:rPr lang="zh-CN" altLang="zh-CN" sz="2800" b="1" dirty="0"/>
              <a:t>表中所有职员信息</a:t>
            </a:r>
            <a:r>
              <a:rPr lang="zh-CN" altLang="zh-CN" sz="2800" b="1" dirty="0" smtClean="0"/>
              <a:t>。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340768"/>
            <a:ext cx="10945216" cy="482453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200" dirty="0" smtClean="0"/>
              <a:t>本</a:t>
            </a:r>
            <a:r>
              <a:rPr lang="zh-CN" altLang="zh-CN" sz="2200" dirty="0"/>
              <a:t>示例使用</a:t>
            </a:r>
            <a:r>
              <a:rPr lang="en-US" altLang="zh-CN" sz="2200" dirty="0"/>
              <a:t>LOOP</a:t>
            </a:r>
            <a:r>
              <a:rPr lang="zh-CN" altLang="zh-CN" sz="2200" dirty="0"/>
              <a:t>语句循环提取每一行数据，直到所有数据取完，判断游标数据取完的语句是“</a:t>
            </a:r>
            <a:r>
              <a:rPr lang="en-US" altLang="zh-CN" sz="2200" dirty="0"/>
              <a:t>EXIT WHEN </a:t>
            </a:r>
            <a:r>
              <a:rPr lang="en-US" altLang="zh-CN" sz="2200" dirty="0" err="1"/>
              <a:t>emp_cursor%NOTFOUND</a:t>
            </a:r>
            <a:r>
              <a:rPr lang="zh-CN" altLang="zh-CN" sz="2200" dirty="0"/>
              <a:t>；”，这条语句使用了</a:t>
            </a:r>
            <a:r>
              <a:rPr lang="en-US" altLang="zh-CN" sz="2200" dirty="0"/>
              <a:t>%NOTFOUND</a:t>
            </a:r>
            <a:r>
              <a:rPr lang="zh-CN" altLang="zh-CN" sz="2200" dirty="0"/>
              <a:t>游标属性，表示如果没有找到数据，就退出循环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SET SERVEROUTPUT 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v_fname</a:t>
            </a:r>
            <a:r>
              <a:rPr lang="en-US" altLang="zh-CN" dirty="0">
                <a:highlight>
                  <a:srgbClr val="C0C0C0"/>
                </a:highlight>
              </a:rPr>
              <a:t> VARCHAR2(100)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v_lname</a:t>
            </a:r>
            <a:r>
              <a:rPr lang="en-US" altLang="zh-CN" dirty="0">
                <a:highlight>
                  <a:srgbClr val="C0C0C0"/>
                </a:highlight>
              </a:rPr>
              <a:t> VARCHAR2(100)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v_salary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employees.salary%TYPE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CURSOR </a:t>
            </a:r>
            <a:r>
              <a:rPr lang="en-US" altLang="zh-CN" dirty="0" err="1">
                <a:highlight>
                  <a:srgbClr val="C0C0C0"/>
                </a:highlight>
              </a:rPr>
              <a:t>emp_cursor</a:t>
            </a:r>
            <a:r>
              <a:rPr lang="en-US" altLang="zh-CN" dirty="0">
                <a:highlight>
                  <a:srgbClr val="C0C0C0"/>
                </a:highlight>
              </a:rPr>
              <a:t> --</a:t>
            </a:r>
            <a:r>
              <a:rPr lang="zh-CN" altLang="zh-CN" dirty="0">
                <a:highlight>
                  <a:srgbClr val="C0C0C0"/>
                </a:highlight>
              </a:rPr>
              <a:t>声明一个名称为</a:t>
            </a:r>
            <a:r>
              <a:rPr lang="en-US" altLang="zh-CN" dirty="0" err="1">
                <a:highlight>
                  <a:srgbClr val="C0C0C0"/>
                </a:highlight>
              </a:rPr>
              <a:t>emp_cursor</a:t>
            </a:r>
            <a:r>
              <a:rPr lang="zh-CN" altLang="zh-CN" dirty="0">
                <a:highlight>
                  <a:srgbClr val="C0C0C0"/>
                </a:highlight>
              </a:rPr>
              <a:t>的游标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IS SELECT 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last_name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salary FROM employees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xmlns="" val="394877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578" y="0"/>
            <a:ext cx="9601200" cy="1008112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975700"/>
            <a:ext cx="10945216" cy="5882300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BEGIN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OPEN </a:t>
            </a:r>
            <a:r>
              <a:rPr lang="en-US" altLang="zh-CN" sz="2200" dirty="0" err="1">
                <a:highlight>
                  <a:srgbClr val="C0C0C0"/>
                </a:highlight>
              </a:rPr>
              <a:t>emp_cursor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  <a:r>
              <a:rPr lang="en-US" altLang="zh-CN" sz="2200" dirty="0">
                <a:highlight>
                  <a:srgbClr val="C0C0C0"/>
                </a:highlight>
              </a:rPr>
              <a:t> --</a:t>
            </a:r>
            <a:r>
              <a:rPr lang="zh-CN" altLang="zh-CN" sz="2200" dirty="0">
                <a:highlight>
                  <a:srgbClr val="C0C0C0"/>
                </a:highlight>
              </a:rPr>
              <a:t>打开游标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LOOP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--</a:t>
            </a:r>
            <a:r>
              <a:rPr lang="zh-CN" altLang="zh-CN" sz="2200" dirty="0">
                <a:highlight>
                  <a:srgbClr val="C0C0C0"/>
                </a:highlight>
              </a:rPr>
              <a:t>利用</a:t>
            </a:r>
            <a:r>
              <a:rPr lang="en-US" altLang="zh-CN" sz="2200" dirty="0">
                <a:highlight>
                  <a:srgbClr val="C0C0C0"/>
                </a:highlight>
              </a:rPr>
              <a:t>FETCH</a:t>
            </a:r>
            <a:r>
              <a:rPr lang="zh-CN" altLang="zh-CN" sz="2200" dirty="0">
                <a:highlight>
                  <a:srgbClr val="C0C0C0"/>
                </a:highlight>
              </a:rPr>
              <a:t>语句从结果集中提取指针指向的当前行记录。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FETCH </a:t>
            </a:r>
            <a:r>
              <a:rPr lang="en-US" altLang="zh-CN" sz="2200" dirty="0" err="1">
                <a:highlight>
                  <a:srgbClr val="C0C0C0"/>
                </a:highlight>
              </a:rPr>
              <a:t>emp_cursor</a:t>
            </a:r>
            <a:r>
              <a:rPr lang="en-US" altLang="zh-CN" sz="2200" dirty="0">
                <a:highlight>
                  <a:srgbClr val="C0C0C0"/>
                </a:highlight>
              </a:rPr>
              <a:t> INTO </a:t>
            </a:r>
            <a:r>
              <a:rPr lang="en-US" altLang="zh-CN" sz="2200" dirty="0" err="1">
                <a:highlight>
                  <a:srgbClr val="C0C0C0"/>
                </a:highlight>
              </a:rPr>
              <a:t>v_fname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v_lname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v_salary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EXIT WHEN </a:t>
            </a:r>
            <a:r>
              <a:rPr lang="en-US" altLang="zh-CN" sz="2200" dirty="0" err="1">
                <a:highlight>
                  <a:srgbClr val="C0C0C0"/>
                </a:highlight>
              </a:rPr>
              <a:t>emp_cursor%NOTFOUND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DBMS_OUTPUT.PUT_LINE(</a:t>
            </a:r>
            <a:r>
              <a:rPr lang="en-US" altLang="zh-CN" sz="2200" dirty="0" err="1">
                <a:highlight>
                  <a:srgbClr val="C0C0C0"/>
                </a:highlight>
              </a:rPr>
              <a:t>v_fname</a:t>
            </a:r>
            <a:r>
              <a:rPr lang="en-US" altLang="zh-CN" sz="2200" dirty="0">
                <a:highlight>
                  <a:srgbClr val="C0C0C0"/>
                </a:highlight>
              </a:rPr>
              <a:t>||'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'||</a:t>
            </a:r>
            <a:r>
              <a:rPr lang="en-US" altLang="zh-CN" sz="2200" dirty="0" err="1">
                <a:highlight>
                  <a:srgbClr val="C0C0C0"/>
                </a:highlight>
              </a:rPr>
              <a:t>v_lname</a:t>
            </a:r>
            <a:r>
              <a:rPr lang="en-US" altLang="zh-CN" sz="2200" dirty="0">
                <a:highlight>
                  <a:srgbClr val="C0C0C0"/>
                </a:highlight>
              </a:rPr>
              <a:t>||'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'|| </a:t>
            </a:r>
            <a:r>
              <a:rPr lang="en-US" altLang="zh-CN" sz="2200" dirty="0" err="1">
                <a:highlight>
                  <a:srgbClr val="C0C0C0"/>
                </a:highlight>
              </a:rPr>
              <a:t>v_salary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END LOOP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CLOSE </a:t>
            </a:r>
            <a:r>
              <a:rPr lang="en-US" altLang="zh-CN" sz="2200" dirty="0" err="1">
                <a:highlight>
                  <a:srgbClr val="C0C0C0"/>
                </a:highlight>
              </a:rPr>
              <a:t>emp_cursor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  <a:r>
              <a:rPr lang="en-US" altLang="zh-CN" sz="2200" dirty="0">
                <a:highlight>
                  <a:srgbClr val="C0C0C0"/>
                </a:highlight>
              </a:rPr>
              <a:t>--</a:t>
            </a:r>
            <a:r>
              <a:rPr lang="zh-CN" altLang="zh-CN" sz="2200" dirty="0">
                <a:highlight>
                  <a:srgbClr val="C0C0C0"/>
                </a:highlight>
              </a:rPr>
              <a:t>关闭游标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/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/>
              <a:t>Steven</a:t>
            </a:r>
            <a:r>
              <a:rPr lang="zh-CN" altLang="zh-CN" sz="2000" dirty="0"/>
              <a:t>，</a:t>
            </a:r>
            <a:r>
              <a:rPr lang="en-US" altLang="zh-CN" sz="2000" dirty="0"/>
              <a:t>King</a:t>
            </a:r>
            <a:r>
              <a:rPr lang="zh-CN" altLang="zh-CN" sz="2000" dirty="0"/>
              <a:t>，</a:t>
            </a:r>
            <a:r>
              <a:rPr lang="en-US" altLang="zh-CN" sz="2000" dirty="0"/>
              <a:t>24000</a:t>
            </a:r>
            <a:endParaRPr lang="zh-CN" altLang="zh-CN" sz="2000" dirty="0"/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 err="1"/>
              <a:t>Neena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Kochhar</a:t>
            </a:r>
            <a:r>
              <a:rPr lang="zh-CN" altLang="zh-CN" sz="2000" dirty="0"/>
              <a:t>，</a:t>
            </a:r>
            <a:r>
              <a:rPr lang="en-US" altLang="zh-CN" sz="2000" dirty="0"/>
              <a:t>17000</a:t>
            </a:r>
            <a:endParaRPr lang="zh-CN" altLang="zh-CN" sz="2000" dirty="0"/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 err="1"/>
              <a:t>Lex</a:t>
            </a:r>
            <a:r>
              <a:rPr lang="zh-CN" altLang="zh-CN" sz="2000" dirty="0"/>
              <a:t>，</a:t>
            </a:r>
            <a:r>
              <a:rPr lang="en-US" altLang="zh-CN" sz="2000" dirty="0"/>
              <a:t>De </a:t>
            </a:r>
            <a:r>
              <a:rPr lang="en-US" altLang="zh-CN" sz="2000" dirty="0" err="1"/>
              <a:t>Haan</a:t>
            </a:r>
            <a:r>
              <a:rPr lang="zh-CN" altLang="zh-CN" sz="2000" dirty="0"/>
              <a:t>，</a:t>
            </a:r>
            <a:r>
              <a:rPr lang="en-US" altLang="zh-CN" sz="2000" dirty="0"/>
              <a:t>17000</a:t>
            </a:r>
            <a:endParaRPr lang="zh-CN" altLang="zh-CN" sz="2000" dirty="0"/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2000" dirty="0"/>
              <a:t>...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00359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35" y="0"/>
            <a:ext cx="9601200" cy="1296144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>   </a:t>
            </a:r>
            <a:r>
              <a:rPr lang="en-US" altLang="zh-CN" sz="2800" dirty="0"/>
              <a:t>12.3.2</a:t>
            </a:r>
            <a:r>
              <a:rPr lang="en-US" altLang="zh-CN" sz="2800" b="1" dirty="0"/>
              <a:t>  </a:t>
            </a:r>
            <a:r>
              <a:rPr lang="zh-CN" altLang="zh-CN" sz="2800" dirty="0"/>
              <a:t>游标</a:t>
            </a:r>
            <a:r>
              <a:rPr lang="en-US" altLang="zh-CN" sz="2800" dirty="0"/>
              <a:t>FOR</a:t>
            </a:r>
            <a:r>
              <a:rPr lang="zh-CN" altLang="zh-CN" sz="2800" dirty="0"/>
              <a:t>循环</a:t>
            </a:r>
            <a:endParaRPr lang="zh-CN" altLang="en-US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87" y="1296402"/>
            <a:ext cx="10225136" cy="556159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dirty="0"/>
              <a:t>游标的</a:t>
            </a:r>
            <a:r>
              <a:rPr lang="en-US" altLang="zh-CN" sz="2000" dirty="0"/>
              <a:t>FOR IN</a:t>
            </a:r>
            <a:r>
              <a:rPr lang="zh-CN" altLang="zh-CN" sz="2000" dirty="0"/>
              <a:t>方式是游标使用的快捷方式，在实现同样的功能情况下，语句更简单。这种方式游标会自动打开，自动取所有数据，自动关闭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 hangingPunct="0">
              <a:buNone/>
            </a:pPr>
            <a:r>
              <a:rPr lang="zh-CN" altLang="zh-CN" sz="2000" b="1" dirty="0" smtClean="0"/>
              <a:t>【</a:t>
            </a:r>
            <a:r>
              <a:rPr lang="zh-CN" altLang="zh-CN" sz="2000" b="1" dirty="0"/>
              <a:t>示例</a:t>
            </a:r>
            <a:r>
              <a:rPr lang="en-US" altLang="zh-CN" sz="2000" b="1" dirty="0"/>
              <a:t>12-19</a:t>
            </a:r>
            <a:r>
              <a:rPr lang="zh-CN" altLang="zh-CN" sz="2000" b="1" dirty="0"/>
              <a:t>】使用</a:t>
            </a:r>
            <a:r>
              <a:rPr lang="en-US" altLang="zh-CN" sz="2000" b="1" dirty="0"/>
              <a:t>FOR</a:t>
            </a:r>
            <a:r>
              <a:rPr lang="zh-CN" altLang="zh-CN" sz="2000" b="1" dirty="0"/>
              <a:t>循环提取</a:t>
            </a:r>
            <a:r>
              <a:rPr lang="en-US" altLang="zh-CN" sz="2000" b="1" dirty="0"/>
              <a:t>EMPLOYEES</a:t>
            </a:r>
            <a:r>
              <a:rPr lang="zh-CN" altLang="zh-CN" sz="2000" b="1" dirty="0"/>
              <a:t>表中所有职员信息。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SET SERVEROUTPUT ON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FOR v in (SELECT </a:t>
            </a:r>
            <a:r>
              <a:rPr lang="en-US" altLang="zh-CN" sz="2000" dirty="0" err="1">
                <a:highlight>
                  <a:srgbClr val="C0C0C0"/>
                </a:highlight>
              </a:rPr>
              <a:t>first_name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last_name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salary FROM employees)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LOOP    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DBMS_OUTPUT.PUT_LINE(</a:t>
            </a:r>
            <a:r>
              <a:rPr lang="en-US" altLang="zh-CN" sz="2000" dirty="0" err="1">
                <a:highlight>
                  <a:srgbClr val="C0C0C0"/>
                </a:highlight>
              </a:rPr>
              <a:t>v.first_name</a:t>
            </a:r>
            <a:r>
              <a:rPr lang="en-US" altLang="zh-CN" sz="2000" dirty="0">
                <a:highlight>
                  <a:srgbClr val="C0C0C0"/>
                </a:highlight>
              </a:rPr>
              <a:t>||'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'||</a:t>
            </a:r>
            <a:r>
              <a:rPr lang="en-US" altLang="zh-CN" sz="2000" dirty="0" err="1">
                <a:highlight>
                  <a:srgbClr val="C0C0C0"/>
                </a:highlight>
              </a:rPr>
              <a:t>v.last_name</a:t>
            </a:r>
            <a:r>
              <a:rPr lang="en-US" altLang="zh-CN" sz="2000" dirty="0">
                <a:highlight>
                  <a:srgbClr val="C0C0C0"/>
                </a:highlight>
              </a:rPr>
              <a:t>||'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'|| </a:t>
            </a:r>
            <a:r>
              <a:rPr lang="en-US" altLang="zh-CN" sz="2000" dirty="0" err="1">
                <a:highlight>
                  <a:srgbClr val="C0C0C0"/>
                </a:highlight>
              </a:rPr>
              <a:t>v.salary</a:t>
            </a:r>
            <a:r>
              <a:rPr lang="en-US" altLang="zh-CN" sz="2000" dirty="0">
                <a:highlight>
                  <a:srgbClr val="C0C0C0"/>
                </a:highlight>
              </a:rPr>
              <a:t>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END LOOP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/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600"/>
              </a:spcBef>
              <a:buNone/>
            </a:pPr>
            <a:r>
              <a:rPr lang="en-US" altLang="zh-CN" sz="2000" dirty="0"/>
              <a:t>Steven</a:t>
            </a:r>
            <a:r>
              <a:rPr lang="zh-CN" altLang="zh-CN" sz="2000" dirty="0"/>
              <a:t>，</a:t>
            </a:r>
            <a:r>
              <a:rPr lang="en-US" altLang="zh-CN" sz="2000" dirty="0"/>
              <a:t>King</a:t>
            </a:r>
            <a:r>
              <a:rPr lang="zh-CN" altLang="zh-CN" sz="2000" dirty="0"/>
              <a:t>，</a:t>
            </a:r>
            <a:r>
              <a:rPr lang="en-US" altLang="zh-CN" sz="2000" dirty="0"/>
              <a:t>24000</a:t>
            </a:r>
            <a:endParaRPr lang="zh-CN" altLang="zh-CN" sz="2000" dirty="0"/>
          </a:p>
          <a:p>
            <a:pPr marL="0" indent="0" hangingPunct="0">
              <a:spcBef>
                <a:spcPts val="600"/>
              </a:spcBef>
              <a:buNone/>
            </a:pPr>
            <a:r>
              <a:rPr lang="en-US" altLang="zh-CN" sz="2000" dirty="0" err="1"/>
              <a:t>Neena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Kochhar</a:t>
            </a:r>
            <a:r>
              <a:rPr lang="zh-CN" altLang="zh-CN" sz="2000" dirty="0"/>
              <a:t>，</a:t>
            </a:r>
            <a:r>
              <a:rPr lang="en-US" altLang="zh-CN" sz="2000" dirty="0"/>
              <a:t>17000</a:t>
            </a:r>
            <a:endParaRPr lang="zh-CN" altLang="zh-CN" sz="2000" dirty="0"/>
          </a:p>
          <a:p>
            <a:pPr marL="0" indent="0" hangingPunct="0">
              <a:spcBef>
                <a:spcPts val="600"/>
              </a:spcBef>
              <a:buNone/>
            </a:pPr>
            <a:r>
              <a:rPr lang="en-US" altLang="zh-CN" sz="2000" dirty="0" err="1"/>
              <a:t>Lex</a:t>
            </a:r>
            <a:r>
              <a:rPr lang="zh-CN" altLang="zh-CN" sz="2000" dirty="0"/>
              <a:t>，</a:t>
            </a:r>
            <a:r>
              <a:rPr lang="en-US" altLang="zh-CN" sz="2000" dirty="0"/>
              <a:t>De </a:t>
            </a:r>
            <a:r>
              <a:rPr lang="en-US" altLang="zh-CN" sz="2000" dirty="0" err="1"/>
              <a:t>Haan</a:t>
            </a:r>
            <a:r>
              <a:rPr lang="zh-CN" altLang="zh-CN" sz="2000" dirty="0"/>
              <a:t>，</a:t>
            </a:r>
            <a:r>
              <a:rPr lang="en-US" altLang="zh-CN" sz="2000" dirty="0"/>
              <a:t>17000</a:t>
            </a:r>
            <a:endParaRPr lang="zh-CN" altLang="zh-CN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...</a:t>
            </a:r>
            <a:endParaRPr lang="zh-CN" altLang="en-US" sz="2000" dirty="0"/>
          </a:p>
        </p:txBody>
      </p:sp>
      <p:sp>
        <p:nvSpPr>
          <p:cNvPr id="4" name="卷形: 水平 3">
            <a:extLst>
              <a:ext uri="{FF2B5EF4-FFF2-40B4-BE49-F238E27FC236}">
                <a16:creationId xmlns="" xmlns:a16="http://schemas.microsoft.com/office/drawing/2014/main" id="{FC95FA24-D185-4590-B9AF-A29310B3715B}"/>
              </a:ext>
            </a:extLst>
          </p:cNvPr>
          <p:cNvSpPr/>
          <p:nvPr/>
        </p:nvSpPr>
        <p:spPr>
          <a:xfrm>
            <a:off x="4510236" y="4149080"/>
            <a:ext cx="7672110" cy="272787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本示例是提取</a:t>
            </a:r>
            <a:r>
              <a:rPr lang="en-US" altLang="zh-CN" sz="2400" dirty="0"/>
              <a:t>EMPLOYEES</a:t>
            </a:r>
            <a:r>
              <a:rPr lang="zh-CN" altLang="zh-CN" sz="2400" dirty="0"/>
              <a:t>表中所有职员信息的最简单的方式，甚至都没有定义变量，唯一的变量</a:t>
            </a:r>
            <a:r>
              <a:rPr lang="en-US" altLang="zh-CN" sz="2400" dirty="0"/>
              <a:t>v</a:t>
            </a:r>
            <a:r>
              <a:rPr lang="zh-CN" altLang="zh-CN" sz="2400" dirty="0"/>
              <a:t>不需要在</a:t>
            </a:r>
            <a:r>
              <a:rPr lang="en-US" altLang="zh-CN" sz="2400" dirty="0"/>
              <a:t>DECLARE</a:t>
            </a:r>
            <a:r>
              <a:rPr lang="zh-CN" altLang="zh-CN" sz="2400" dirty="0"/>
              <a:t>中定义，而是在</a:t>
            </a:r>
            <a:r>
              <a:rPr lang="en-US" altLang="zh-CN" sz="2400" dirty="0"/>
              <a:t>FOR</a:t>
            </a:r>
            <a:r>
              <a:rPr lang="zh-CN" altLang="zh-CN" sz="2400" dirty="0"/>
              <a:t>中定义后立即使用。从这里可以看出，</a:t>
            </a:r>
            <a:r>
              <a:rPr lang="en-US" altLang="zh-CN" sz="2400" dirty="0"/>
              <a:t>Oracle</a:t>
            </a:r>
            <a:r>
              <a:rPr lang="zh-CN" altLang="zh-CN" sz="2400" dirty="0"/>
              <a:t>的游标功能既强大又方便。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58220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88640"/>
            <a:ext cx="9601200" cy="1296144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 smtClean="0"/>
              <a:t>标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2800" b="1" dirty="0" smtClean="0"/>
              <a:t>12.3.3  </a:t>
            </a:r>
            <a:r>
              <a:rPr lang="zh-CN" altLang="zh-CN" sz="2800" b="1" dirty="0"/>
              <a:t>引用游标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628800"/>
            <a:ext cx="10225136" cy="352839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 smtClean="0"/>
              <a:t>引用</a:t>
            </a:r>
            <a:r>
              <a:rPr lang="zh-CN" altLang="zh-CN" sz="2800" dirty="0"/>
              <a:t>游标</a:t>
            </a:r>
            <a:r>
              <a:rPr lang="en-US" altLang="zh-CN" sz="2800" dirty="0"/>
              <a:t>(REF</a:t>
            </a:r>
            <a:r>
              <a:rPr lang="zh-CN" altLang="zh-CN" sz="2800" dirty="0"/>
              <a:t>游标</a:t>
            </a:r>
            <a:r>
              <a:rPr lang="en-US" altLang="zh-CN" sz="2800" dirty="0"/>
              <a:t>)</a:t>
            </a:r>
            <a:r>
              <a:rPr lang="zh-CN" altLang="zh-CN" sz="2800" dirty="0"/>
              <a:t>是一种动态游标，它不依赖于指定的</a:t>
            </a:r>
            <a:r>
              <a:rPr lang="en-US" altLang="zh-CN" sz="2800" dirty="0"/>
              <a:t>SQL</a:t>
            </a:r>
            <a:r>
              <a:rPr lang="zh-CN" altLang="zh-CN" sz="2800" dirty="0"/>
              <a:t>语句，比普通游标更灵活。一个引用游标在运行时可以与任何</a:t>
            </a:r>
            <a:r>
              <a:rPr lang="en-US" altLang="zh-CN" sz="2800" dirty="0"/>
              <a:t>SQL</a:t>
            </a:r>
            <a:r>
              <a:rPr lang="zh-CN" altLang="zh-CN" sz="2800" dirty="0"/>
              <a:t>相关联，可以定义为游标变量。在程序开发中，常用引用游标变量将结果集返回给应用程序，显示到用户界面中。在第</a:t>
            </a:r>
            <a:r>
              <a:rPr lang="en-US" altLang="zh-CN" sz="2800" dirty="0"/>
              <a:t>14</a:t>
            </a:r>
            <a:r>
              <a:rPr lang="zh-CN" altLang="zh-CN" sz="2800" dirty="0"/>
              <a:t>章“小型商品销售系统”的案例中，使用了引用游标以分页的形式返回员工的信息。</a:t>
            </a:r>
          </a:p>
          <a:p>
            <a:pPr marL="0" indent="0">
              <a:buNone/>
            </a:pPr>
            <a:r>
              <a:rPr lang="zh-CN" altLang="zh-CN" sz="2800" dirty="0"/>
              <a:t>引用游标的类型是</a:t>
            </a:r>
            <a:r>
              <a:rPr lang="en-US" altLang="zh-CN" sz="2800" dirty="0"/>
              <a:t>REF CURSOR</a:t>
            </a:r>
            <a:r>
              <a:rPr lang="zh-CN" altLang="zh-CN" sz="2800" dirty="0"/>
              <a:t>或者</a:t>
            </a:r>
            <a:r>
              <a:rPr lang="en-US" altLang="zh-CN" sz="2800" dirty="0"/>
              <a:t>SYS_REFCURSOR</a:t>
            </a:r>
            <a:r>
              <a:rPr lang="zh-CN" altLang="zh-CN" sz="2800" dirty="0"/>
              <a:t>，可以用</a:t>
            </a:r>
            <a:r>
              <a:rPr lang="en-US" altLang="zh-CN" sz="2800" dirty="0"/>
              <a:t>SYS_REFCURSOR</a:t>
            </a:r>
            <a:r>
              <a:rPr lang="zh-CN" altLang="zh-CN" sz="2800" dirty="0"/>
              <a:t>定义一个引用类型的游标变量。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4016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400" b="1" dirty="0" smtClean="0"/>
              <a:t>12.1.1  </a:t>
            </a:r>
            <a:r>
              <a:rPr lang="en-US" altLang="zh-CN" sz="2400" b="1" dirty="0"/>
              <a:t>PL/SQL</a:t>
            </a:r>
            <a:r>
              <a:rPr lang="zh-CN" altLang="zh-CN" sz="2400" b="1" dirty="0"/>
              <a:t>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560912"/>
          </a:xfrm>
        </p:spPr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en-US" altLang="zh-CN" dirty="0" smtClean="0"/>
              <a:t>PL/SQL</a:t>
            </a:r>
            <a:r>
              <a:rPr lang="zh-CN" altLang="zh-CN" dirty="0"/>
              <a:t>是一种块结构的语言，一个</a:t>
            </a:r>
            <a:r>
              <a:rPr lang="en-US" altLang="zh-CN" dirty="0"/>
              <a:t>PL/SQL</a:t>
            </a:r>
            <a:r>
              <a:rPr lang="zh-CN" altLang="zh-CN" dirty="0"/>
              <a:t>程序包含了一个或者多个逻辑块，逻辑块中可以声明变量，变量在使用之前必须先声明。除了正常的执行程序外，</a:t>
            </a:r>
            <a:r>
              <a:rPr lang="en-US" altLang="zh-CN" dirty="0"/>
              <a:t>PL/SQL</a:t>
            </a:r>
            <a:r>
              <a:rPr lang="zh-CN" altLang="zh-CN" dirty="0"/>
              <a:t>还提供了专门的异常处理部分进行异常处理。每个逻辑块分为三个部分，其语法结构如图</a:t>
            </a:r>
            <a:r>
              <a:rPr lang="en-US" altLang="zh-CN" dirty="0"/>
              <a:t>12-2</a:t>
            </a:r>
            <a:r>
              <a:rPr lang="zh-CN" altLang="zh-CN" dirty="0"/>
              <a:t>所示。</a:t>
            </a:r>
          </a:p>
          <a:p>
            <a:pPr marL="0" indent="0" hangingPunct="0">
              <a:buNone/>
            </a:pPr>
            <a:r>
              <a:rPr lang="zh-CN" altLang="zh-CN" dirty="0"/>
              <a:t>块结构说明：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zh-CN" altLang="zh-CN" dirty="0" smtClean="0"/>
              <a:t>声明</a:t>
            </a:r>
            <a:r>
              <a:rPr lang="zh-CN" altLang="zh-CN" dirty="0"/>
              <a:t>部分：声明部分包含了变量和常量的定义。这个部分由关键字</a:t>
            </a:r>
            <a:r>
              <a:rPr lang="en-US" altLang="zh-CN" dirty="0"/>
              <a:t>DECLARE</a:t>
            </a:r>
            <a:r>
              <a:rPr lang="zh-CN" altLang="zh-CN" dirty="0"/>
              <a:t>开始，如果不声明变量或者常量，可以省略这部分。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dirty="0" smtClean="0"/>
              <a:t>执行</a:t>
            </a:r>
            <a:r>
              <a:rPr lang="zh-CN" altLang="zh-CN" dirty="0"/>
              <a:t>部分：执行部分是</a:t>
            </a:r>
            <a:r>
              <a:rPr lang="en-US" altLang="zh-CN" dirty="0"/>
              <a:t>PL/SQL</a:t>
            </a:r>
            <a:r>
              <a:rPr lang="zh-CN" altLang="zh-CN" dirty="0"/>
              <a:t>块的指令部分，由关键字</a:t>
            </a:r>
            <a:r>
              <a:rPr lang="en-US" altLang="zh-CN" dirty="0"/>
              <a:t>BEGIN</a:t>
            </a:r>
            <a:r>
              <a:rPr lang="zh-CN" altLang="zh-CN" dirty="0"/>
              <a:t>开始，关键字</a:t>
            </a:r>
            <a:r>
              <a:rPr lang="en-US" altLang="zh-CN" dirty="0"/>
              <a:t>END</a:t>
            </a:r>
            <a:r>
              <a:rPr lang="zh-CN" altLang="zh-CN" dirty="0"/>
              <a:t>结尾。所有的可执行</a:t>
            </a:r>
            <a:r>
              <a:rPr lang="en-US" altLang="zh-CN" dirty="0"/>
              <a:t>PL/SQL</a:t>
            </a:r>
            <a:r>
              <a:rPr lang="zh-CN" altLang="zh-CN" dirty="0"/>
              <a:t>语句都放在这一部分，该部分执行命令并操作变量。其他的</a:t>
            </a:r>
            <a:r>
              <a:rPr lang="en-US" altLang="zh-CN" dirty="0"/>
              <a:t>PL/SQL</a:t>
            </a:r>
            <a:r>
              <a:rPr lang="zh-CN" altLang="zh-CN" dirty="0"/>
              <a:t>块可以作为子块嵌套在该部分。</a:t>
            </a:r>
            <a:r>
              <a:rPr lang="en-US" altLang="zh-CN" dirty="0"/>
              <a:t>PL/SQL</a:t>
            </a:r>
            <a:r>
              <a:rPr lang="zh-CN" altLang="zh-CN" dirty="0"/>
              <a:t>块的执行部分是必选的。注意</a:t>
            </a:r>
            <a:r>
              <a:rPr lang="en-US" altLang="zh-CN" dirty="0"/>
              <a:t>END</a:t>
            </a:r>
            <a:r>
              <a:rPr lang="zh-CN" altLang="zh-CN" dirty="0"/>
              <a:t>关键字后面用分号</a:t>
            </a:r>
            <a:r>
              <a:rPr lang="zh-CN" altLang="zh-CN" dirty="0" smtClean="0"/>
              <a:t>结尾。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dirty="0"/>
              <a:t>异常处理部分：该部分是可选的，该部分用</a:t>
            </a:r>
            <a:r>
              <a:rPr lang="en-US" altLang="zh-CN" dirty="0"/>
              <a:t>EXCEPTION</a:t>
            </a:r>
            <a:r>
              <a:rPr lang="zh-CN" altLang="zh-CN" dirty="0"/>
              <a:t>关键字把可执行部分分成两个小部分，一旦出现异常就跳转到异常部分执行。</a:t>
            </a:r>
          </a:p>
        </p:txBody>
      </p:sp>
      <p:sp>
        <p:nvSpPr>
          <p:cNvPr id="23" name="卷形: 水平 4">
            <a:extLst>
              <a:ext uri="{FF2B5EF4-FFF2-40B4-BE49-F238E27FC236}">
                <a16:creationId xmlns="" xmlns:a16="http://schemas.microsoft.com/office/drawing/2014/main" id="{0159C4C4-8382-4108-8D8B-300B021CD8D9}"/>
              </a:ext>
            </a:extLst>
          </p:cNvPr>
          <p:cNvSpPr/>
          <p:nvPr/>
        </p:nvSpPr>
        <p:spPr>
          <a:xfrm>
            <a:off x="2277988" y="2335447"/>
            <a:ext cx="9265097" cy="446449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</a:t>
            </a:r>
            <a:r>
              <a:rPr lang="en-US" altLang="zh-CN" sz="2000" dirty="0"/>
              <a:t>PL/SQL</a:t>
            </a:r>
            <a:r>
              <a:rPr lang="zh-CN" altLang="zh-CN" sz="2000" dirty="0"/>
              <a:t>是一种编程语言，与</a:t>
            </a:r>
            <a:r>
              <a:rPr lang="en-US" altLang="zh-CN" sz="2000" dirty="0"/>
              <a:t>Java</a:t>
            </a:r>
            <a:r>
              <a:rPr lang="zh-CN" altLang="zh-CN" sz="2000" dirty="0"/>
              <a:t>和</a:t>
            </a:r>
            <a:r>
              <a:rPr lang="en-US" altLang="zh-CN" sz="2000" dirty="0"/>
              <a:t>C#</a:t>
            </a:r>
            <a:r>
              <a:rPr lang="zh-CN" altLang="zh-CN" sz="2000" dirty="0"/>
              <a:t>一样，除了有自身独有的数据类型、变量声明和赋值以及流程控制语句外，</a:t>
            </a:r>
            <a:r>
              <a:rPr lang="en-US" altLang="zh-CN" sz="2000" dirty="0"/>
              <a:t>PL/SQL</a:t>
            </a:r>
            <a:r>
              <a:rPr lang="zh-CN" altLang="zh-CN" sz="2000" dirty="0"/>
              <a:t>还有自身的语言特性。</a:t>
            </a:r>
          </a:p>
          <a:p>
            <a:pPr hangingPunct="0"/>
            <a:r>
              <a:rPr lang="en-US" altLang="zh-CN" sz="2000" dirty="0"/>
              <a:t>PL/SQL</a:t>
            </a:r>
            <a:r>
              <a:rPr lang="zh-CN" altLang="zh-CN" sz="2000" dirty="0"/>
              <a:t>对大小写不敏感，为了良好的程序风格，开发团队都会选择一个合适的编码标准。比如有的团队规定：关键字全部大写，其余的部分小写。</a:t>
            </a:r>
          </a:p>
          <a:p>
            <a:r>
              <a:rPr lang="en-US" altLang="zh-CN" sz="2000" dirty="0"/>
              <a:t>PL/SQL</a:t>
            </a:r>
            <a:r>
              <a:rPr lang="zh-CN" altLang="zh-CN" sz="2000" dirty="0"/>
              <a:t>块中的每一条语句都必须以分号结束，</a:t>
            </a:r>
            <a:r>
              <a:rPr lang="en-US" altLang="zh-CN" sz="2000" dirty="0"/>
              <a:t>SQL</a:t>
            </a:r>
            <a:r>
              <a:rPr lang="zh-CN" altLang="zh-CN" sz="2000" dirty="0"/>
              <a:t>语句可以是多行的，但分号表示该语句结束。一行中可以有多条</a:t>
            </a:r>
            <a:r>
              <a:rPr lang="en-US" altLang="zh-CN" sz="2000" dirty="0"/>
              <a:t>SQL</a:t>
            </a:r>
            <a:r>
              <a:rPr lang="zh-CN" altLang="zh-CN" sz="2000" dirty="0"/>
              <a:t>语句，他们之间以分号分隔，但是不推荐一行中写多条语句。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0439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39" y="188640"/>
            <a:ext cx="9601200" cy="936104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 smtClean="0"/>
              <a:t>标</a:t>
            </a:r>
            <a:endParaRPr lang="zh-CN" altLang="en-US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149714"/>
            <a:ext cx="10873208" cy="559165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12-20</a:t>
            </a:r>
            <a:r>
              <a:rPr lang="zh-CN" altLang="zh-CN" b="1" dirty="0"/>
              <a:t>】使用引用游标分页提取</a:t>
            </a:r>
            <a:r>
              <a:rPr lang="en-US" altLang="zh-CN" b="1" dirty="0"/>
              <a:t>EMPLOYEES</a:t>
            </a:r>
            <a:r>
              <a:rPr lang="zh-CN" altLang="zh-CN" b="1" dirty="0"/>
              <a:t>表的记录。</a:t>
            </a:r>
          </a:p>
          <a:p>
            <a:pPr marL="0" indent="0">
              <a:buNone/>
            </a:pPr>
            <a:r>
              <a:rPr lang="zh-CN" altLang="zh-CN" sz="2000" dirty="0"/>
              <a:t>本示例使用引用游标提取</a:t>
            </a:r>
            <a:r>
              <a:rPr lang="en-US" altLang="zh-CN" sz="2000" dirty="0"/>
              <a:t>EMPLOYEES</a:t>
            </a:r>
            <a:r>
              <a:rPr lang="zh-CN" altLang="zh-CN" sz="2000" dirty="0"/>
              <a:t>表中第二页的记录。其中</a:t>
            </a:r>
            <a:r>
              <a:rPr lang="en-US" altLang="zh-CN" sz="2000" dirty="0" err="1"/>
              <a:t>rc</a:t>
            </a:r>
            <a:r>
              <a:rPr lang="zh-CN" altLang="zh-CN" sz="2000" dirty="0"/>
              <a:t>变量是引用游标变量，该变量与</a:t>
            </a:r>
            <a:r>
              <a:rPr lang="en-US" altLang="zh-CN" sz="2000" dirty="0" err="1"/>
              <a:t>v_sql</a:t>
            </a:r>
            <a:r>
              <a:rPr lang="zh-CN" altLang="zh-CN" sz="2000" dirty="0"/>
              <a:t>语句动态绑定，之所以称为“动态”，是因为</a:t>
            </a:r>
            <a:r>
              <a:rPr lang="en-US" altLang="zh-CN" sz="2000" dirty="0" err="1"/>
              <a:t>v_sql</a:t>
            </a:r>
            <a:r>
              <a:rPr lang="zh-CN" altLang="zh-CN" sz="2000" dirty="0"/>
              <a:t>语句中有绑定变量</a:t>
            </a:r>
            <a:r>
              <a:rPr lang="en-US" altLang="zh-CN" sz="2000" dirty="0" err="1"/>
              <a:t>v_offset</a:t>
            </a:r>
            <a:r>
              <a:rPr lang="zh-CN" altLang="zh-CN" sz="2000" dirty="0"/>
              <a:t>，</a:t>
            </a:r>
            <a:r>
              <a:rPr lang="en-US" altLang="zh-CN" sz="2000" dirty="0"/>
              <a:t>v_ </a:t>
            </a:r>
            <a:r>
              <a:rPr lang="en-US" altLang="zh-CN" sz="2000" dirty="0" err="1"/>
              <a:t>pagesize</a:t>
            </a:r>
            <a:r>
              <a:rPr lang="zh-CN" altLang="zh-CN" sz="2000" dirty="0"/>
              <a:t>，这两个变量的值是可以动态改变的，如果将这个示例应用于实际的应用程序中，可以让用户方便地分页查询表的记录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SET SERVEROUTPUT ON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DECLARE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rc</a:t>
            </a:r>
            <a:r>
              <a:rPr lang="en-US" altLang="zh-CN" sz="2200" dirty="0">
                <a:highlight>
                  <a:srgbClr val="C0C0C0"/>
                </a:highlight>
              </a:rPr>
              <a:t> SYS_REFCURSOR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v_pagesize</a:t>
            </a:r>
            <a:r>
              <a:rPr lang="en-US" altLang="zh-CN" sz="2200" dirty="0">
                <a:highlight>
                  <a:srgbClr val="C0C0C0"/>
                </a:highlight>
              </a:rPr>
              <a:t> number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v_pageidx</a:t>
            </a:r>
            <a:r>
              <a:rPr lang="en-US" altLang="zh-CN" sz="2200" dirty="0">
                <a:highlight>
                  <a:srgbClr val="C0C0C0"/>
                </a:highlight>
              </a:rPr>
              <a:t> number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v_offset</a:t>
            </a:r>
            <a:r>
              <a:rPr lang="en-US" altLang="zh-CN" sz="2200" dirty="0">
                <a:highlight>
                  <a:srgbClr val="C0C0C0"/>
                </a:highlight>
              </a:rPr>
              <a:t> number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v_sql</a:t>
            </a:r>
            <a:r>
              <a:rPr lang="en-US" altLang="zh-CN" sz="2200" dirty="0">
                <a:highlight>
                  <a:srgbClr val="C0C0C0"/>
                </a:highlight>
              </a:rPr>
              <a:t> varchar2(2000)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lrow</a:t>
            </a:r>
            <a:r>
              <a:rPr lang="en-US" altLang="zh-CN" sz="2200" dirty="0">
                <a:highlight>
                  <a:srgbClr val="C0C0C0"/>
                </a:highlight>
              </a:rPr>
              <a:t> </a:t>
            </a:r>
            <a:r>
              <a:rPr lang="en-US" altLang="zh-CN" sz="2200" dirty="0" err="1">
                <a:highlight>
                  <a:srgbClr val="C0C0C0"/>
                </a:highlight>
              </a:rPr>
              <a:t>employees%rowtype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6899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91" y="107246"/>
            <a:ext cx="9601200" cy="357367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/>
              <a:t>12.3  </a:t>
            </a:r>
            <a:r>
              <a:rPr lang="zh-CN" altLang="zh-CN" sz="2800" b="1" dirty="0"/>
              <a:t>游</a:t>
            </a:r>
            <a:r>
              <a:rPr lang="en-US" altLang="zh-CN" sz="2800" b="1" dirty="0"/>
              <a:t>    </a:t>
            </a:r>
            <a:r>
              <a:rPr lang="zh-CN" altLang="zh-CN" sz="2800" b="1" dirty="0"/>
              <a:t>标</a:t>
            </a:r>
            <a:endParaRPr lang="zh-CN" altLang="en-US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548680"/>
            <a:ext cx="10873208" cy="6309320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BEGIN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 err="1">
                <a:highlight>
                  <a:srgbClr val="C0C0C0"/>
                </a:highlight>
              </a:rPr>
              <a:t>v_pagesize</a:t>
            </a:r>
            <a:r>
              <a:rPr lang="zh-CN" altLang="zh-CN" sz="1800" dirty="0">
                <a:highlight>
                  <a:srgbClr val="C0C0C0"/>
                </a:highlight>
              </a:rPr>
              <a:t>：</a:t>
            </a:r>
            <a:r>
              <a:rPr lang="en-US" altLang="zh-CN" sz="1800" dirty="0">
                <a:highlight>
                  <a:srgbClr val="C0C0C0"/>
                </a:highlight>
              </a:rPr>
              <a:t>=3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r>
              <a:rPr lang="en-US" altLang="zh-CN" sz="1800" dirty="0">
                <a:highlight>
                  <a:srgbClr val="C0C0C0"/>
                </a:highlight>
              </a:rPr>
              <a:t>--</a:t>
            </a:r>
            <a:r>
              <a:rPr lang="zh-CN" altLang="zh-CN" sz="1800" dirty="0">
                <a:highlight>
                  <a:srgbClr val="C0C0C0"/>
                </a:highlight>
              </a:rPr>
              <a:t>每页</a:t>
            </a:r>
            <a:r>
              <a:rPr lang="en-US" altLang="zh-CN" sz="1800" dirty="0">
                <a:highlight>
                  <a:srgbClr val="C0C0C0"/>
                </a:highlight>
              </a:rPr>
              <a:t>3</a:t>
            </a:r>
            <a:r>
              <a:rPr lang="zh-CN" altLang="zh-CN" sz="1800" dirty="0">
                <a:highlight>
                  <a:srgbClr val="C0C0C0"/>
                </a:highlight>
              </a:rPr>
              <a:t>条记录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 err="1">
                <a:highlight>
                  <a:srgbClr val="C0C0C0"/>
                </a:highlight>
              </a:rPr>
              <a:t>v_pageidx</a:t>
            </a:r>
            <a:r>
              <a:rPr lang="zh-CN" altLang="zh-CN" sz="1800" dirty="0">
                <a:highlight>
                  <a:srgbClr val="C0C0C0"/>
                </a:highlight>
              </a:rPr>
              <a:t>：</a:t>
            </a:r>
            <a:r>
              <a:rPr lang="en-US" altLang="zh-CN" sz="1800" dirty="0">
                <a:highlight>
                  <a:srgbClr val="C0C0C0"/>
                </a:highlight>
              </a:rPr>
              <a:t>=2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r>
              <a:rPr lang="en-US" altLang="zh-CN" sz="1800" dirty="0">
                <a:highlight>
                  <a:srgbClr val="C0C0C0"/>
                </a:highlight>
              </a:rPr>
              <a:t>--</a:t>
            </a:r>
            <a:r>
              <a:rPr lang="zh-CN" altLang="zh-CN" sz="1800" dirty="0">
                <a:highlight>
                  <a:srgbClr val="C0C0C0"/>
                </a:highlight>
              </a:rPr>
              <a:t>取第二页数据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 err="1">
                <a:highlight>
                  <a:srgbClr val="C0C0C0"/>
                </a:highlight>
              </a:rPr>
              <a:t>v_offset</a:t>
            </a:r>
            <a:r>
              <a:rPr lang="zh-CN" altLang="zh-CN" sz="1800" dirty="0">
                <a:highlight>
                  <a:srgbClr val="C0C0C0"/>
                </a:highlight>
              </a:rPr>
              <a:t>：</a:t>
            </a:r>
            <a:r>
              <a:rPr lang="en-US" altLang="zh-CN" sz="1800" dirty="0">
                <a:highlight>
                  <a:srgbClr val="C0C0C0"/>
                </a:highlight>
              </a:rPr>
              <a:t>=</a:t>
            </a:r>
            <a:r>
              <a:rPr lang="en-US" altLang="zh-CN" sz="1800" dirty="0" err="1">
                <a:highlight>
                  <a:srgbClr val="C0C0C0"/>
                </a:highlight>
              </a:rPr>
              <a:t>v_pagesize</a:t>
            </a:r>
            <a:r>
              <a:rPr lang="en-US" altLang="zh-CN" sz="1800" dirty="0">
                <a:highlight>
                  <a:srgbClr val="C0C0C0"/>
                </a:highlight>
              </a:rPr>
              <a:t>*(v_pageidx-1)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 err="1">
                <a:highlight>
                  <a:srgbClr val="C0C0C0"/>
                </a:highlight>
              </a:rPr>
              <a:t>v_sql</a:t>
            </a:r>
            <a:r>
              <a:rPr lang="zh-CN" altLang="zh-CN" sz="1800" dirty="0">
                <a:highlight>
                  <a:srgbClr val="C0C0C0"/>
                </a:highlight>
              </a:rPr>
              <a:t>：</a:t>
            </a:r>
            <a:r>
              <a:rPr lang="en-US" altLang="zh-CN" sz="1800" dirty="0">
                <a:highlight>
                  <a:srgbClr val="C0C0C0"/>
                </a:highlight>
              </a:rPr>
              <a:t>='select * from employees offset</a:t>
            </a:r>
            <a:r>
              <a:rPr lang="zh-CN" altLang="zh-CN" sz="1800" dirty="0">
                <a:highlight>
                  <a:srgbClr val="C0C0C0"/>
                </a:highlight>
              </a:rPr>
              <a:t>：</a:t>
            </a:r>
            <a:r>
              <a:rPr lang="en-US" altLang="zh-CN" sz="1800" dirty="0" err="1">
                <a:highlight>
                  <a:srgbClr val="C0C0C0"/>
                </a:highlight>
              </a:rPr>
              <a:t>v_offset</a:t>
            </a:r>
            <a:r>
              <a:rPr lang="en-US" altLang="zh-CN" sz="1800" dirty="0">
                <a:highlight>
                  <a:srgbClr val="C0C0C0"/>
                </a:highlight>
              </a:rPr>
              <a:t> rows 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fetch next</a:t>
            </a:r>
            <a:r>
              <a:rPr lang="zh-CN" altLang="zh-CN" sz="1800" dirty="0">
                <a:highlight>
                  <a:srgbClr val="C0C0C0"/>
                </a:highlight>
              </a:rPr>
              <a:t>：</a:t>
            </a:r>
            <a:r>
              <a:rPr lang="en-US" altLang="zh-CN" sz="1800" dirty="0" err="1">
                <a:highlight>
                  <a:srgbClr val="C0C0C0"/>
                </a:highlight>
              </a:rPr>
              <a:t>v_pagesize</a:t>
            </a:r>
            <a:r>
              <a:rPr lang="en-US" altLang="zh-CN" sz="1800" dirty="0">
                <a:highlight>
                  <a:srgbClr val="C0C0C0"/>
                </a:highlight>
              </a:rPr>
              <a:t> rows only'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OPEN </a:t>
            </a:r>
            <a:r>
              <a:rPr lang="en-US" altLang="zh-CN" sz="1800" dirty="0" err="1">
                <a:highlight>
                  <a:srgbClr val="C0C0C0"/>
                </a:highlight>
              </a:rPr>
              <a:t>rc</a:t>
            </a:r>
            <a:r>
              <a:rPr lang="en-US" altLang="zh-CN" sz="1800" dirty="0">
                <a:highlight>
                  <a:srgbClr val="C0C0C0"/>
                </a:highlight>
              </a:rPr>
              <a:t> FOR </a:t>
            </a:r>
            <a:r>
              <a:rPr lang="en-US" altLang="zh-CN" sz="1800" dirty="0" err="1">
                <a:highlight>
                  <a:srgbClr val="C0C0C0"/>
                </a:highlight>
              </a:rPr>
              <a:t>v_sql</a:t>
            </a:r>
            <a:r>
              <a:rPr lang="en-US" altLang="zh-CN" sz="1800" dirty="0">
                <a:highlight>
                  <a:srgbClr val="C0C0C0"/>
                </a:highlight>
              </a:rPr>
              <a:t> using </a:t>
            </a:r>
            <a:r>
              <a:rPr lang="en-US" altLang="zh-CN" sz="1800" dirty="0" err="1">
                <a:highlight>
                  <a:srgbClr val="C0C0C0"/>
                </a:highlight>
              </a:rPr>
              <a:t>v_offset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 err="1">
                <a:highlight>
                  <a:srgbClr val="C0C0C0"/>
                </a:highlight>
              </a:rPr>
              <a:t>v_pagesize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r>
              <a:rPr lang="en-US" altLang="zh-CN" sz="1800" dirty="0">
                <a:highlight>
                  <a:srgbClr val="C0C0C0"/>
                </a:highlight>
              </a:rPr>
              <a:t> 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LOOP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FETCH </a:t>
            </a:r>
            <a:r>
              <a:rPr lang="en-US" altLang="zh-CN" sz="1800" dirty="0" err="1">
                <a:highlight>
                  <a:srgbClr val="C0C0C0"/>
                </a:highlight>
              </a:rPr>
              <a:t>rc</a:t>
            </a:r>
            <a:r>
              <a:rPr lang="en-US" altLang="zh-CN" sz="1800" dirty="0">
                <a:highlight>
                  <a:srgbClr val="C0C0C0"/>
                </a:highlight>
              </a:rPr>
              <a:t> INTO </a:t>
            </a:r>
            <a:r>
              <a:rPr lang="en-US" altLang="zh-CN" sz="1800" dirty="0" err="1">
                <a:highlight>
                  <a:srgbClr val="C0C0C0"/>
                </a:highlight>
              </a:rPr>
              <a:t>lrow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EXIT WHEN </a:t>
            </a:r>
            <a:r>
              <a:rPr lang="en-US" altLang="zh-CN" sz="1800" dirty="0" err="1">
                <a:highlight>
                  <a:srgbClr val="C0C0C0"/>
                </a:highlight>
              </a:rPr>
              <a:t>rc%NOTFOUND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r>
              <a:rPr lang="en-US" altLang="zh-CN" sz="1800" dirty="0">
                <a:highlight>
                  <a:srgbClr val="C0C0C0"/>
                </a:highlight>
              </a:rPr>
              <a:t>      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DBMS_OUTPUT.PUT_LINE(</a:t>
            </a:r>
            <a:r>
              <a:rPr lang="en-US" altLang="zh-CN" sz="1800" dirty="0" err="1">
                <a:highlight>
                  <a:srgbClr val="C0C0C0"/>
                </a:highlight>
              </a:rPr>
              <a:t>lrow.employee_id</a:t>
            </a:r>
            <a:r>
              <a:rPr lang="en-US" altLang="zh-CN" sz="1800" dirty="0">
                <a:highlight>
                  <a:srgbClr val="C0C0C0"/>
                </a:highlight>
              </a:rPr>
              <a:t> ||'  '|| </a:t>
            </a:r>
            <a:r>
              <a:rPr lang="en-US" altLang="zh-CN" sz="1800" dirty="0" err="1">
                <a:highlight>
                  <a:srgbClr val="C0C0C0"/>
                </a:highlight>
              </a:rPr>
              <a:t>lrow.first_name</a:t>
            </a:r>
            <a:r>
              <a:rPr lang="en-US" altLang="zh-CN" sz="1800" dirty="0">
                <a:highlight>
                  <a:srgbClr val="C0C0C0"/>
                </a:highlight>
              </a:rPr>
              <a:t>)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END LOOP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CLOSE </a:t>
            </a:r>
            <a:r>
              <a:rPr lang="en-US" altLang="zh-CN" sz="1800" dirty="0" err="1">
                <a:highlight>
                  <a:srgbClr val="C0C0C0"/>
                </a:highlight>
              </a:rPr>
              <a:t>rc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r>
              <a:rPr lang="en-US" altLang="zh-CN" sz="1800" dirty="0">
                <a:highlight>
                  <a:srgbClr val="C0C0C0"/>
                </a:highlight>
              </a:rPr>
              <a:t>    --</a:t>
            </a:r>
            <a:r>
              <a:rPr lang="zh-CN" altLang="zh-CN" sz="1800" dirty="0">
                <a:highlight>
                  <a:srgbClr val="C0C0C0"/>
                </a:highlight>
              </a:rPr>
              <a:t>关闭游标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END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/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000"/>
              </a:lnSpc>
              <a:spcBef>
                <a:spcPts val="800"/>
              </a:spcBef>
              <a:buNone/>
            </a:pPr>
            <a:r>
              <a:rPr lang="en-US" altLang="zh-CN" sz="1800" dirty="0"/>
              <a:t>103  Alexander</a:t>
            </a:r>
            <a:endParaRPr lang="zh-CN" altLang="zh-CN" sz="1800" dirty="0"/>
          </a:p>
          <a:p>
            <a:pPr marL="0" indent="0" hangingPunct="0">
              <a:lnSpc>
                <a:spcPts val="1000"/>
              </a:lnSpc>
              <a:spcBef>
                <a:spcPts val="800"/>
              </a:spcBef>
              <a:buNone/>
            </a:pPr>
            <a:r>
              <a:rPr lang="en-US" altLang="zh-CN" sz="1800" dirty="0" smtClean="0"/>
              <a:t>……</a:t>
            </a:r>
            <a:endParaRPr lang="zh-CN" altLang="zh-CN" sz="1800" dirty="0"/>
          </a:p>
          <a:p>
            <a:pPr marL="0" indent="0">
              <a:lnSpc>
                <a:spcPts val="1500"/>
              </a:lnSpc>
              <a:spcBef>
                <a:spcPts val="800"/>
              </a:spcBef>
              <a:buNone/>
            </a:pPr>
            <a:r>
              <a:rPr lang="en-US" altLang="zh-CN" sz="1800" dirty="0" smtClean="0"/>
              <a:t>PL/SQL </a:t>
            </a:r>
            <a:r>
              <a:rPr lang="zh-CN" altLang="zh-CN" sz="1800" dirty="0"/>
              <a:t>过程已成功完成。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1343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79" y="188640"/>
            <a:ext cx="9601200" cy="1224136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 smtClean="0"/>
              <a:t>标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2800" b="1" dirty="0" smtClean="0"/>
              <a:t>12.3.4  </a:t>
            </a:r>
            <a:r>
              <a:rPr lang="zh-CN" altLang="zh-CN" sz="2800" b="1" dirty="0"/>
              <a:t>修改或删除游标结果集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412776"/>
            <a:ext cx="10873208" cy="45365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 smtClean="0"/>
              <a:t>游标</a:t>
            </a:r>
            <a:r>
              <a:rPr lang="zh-CN" altLang="zh-CN" sz="2800" dirty="0"/>
              <a:t>除了可以用于逐行查询数据之外，还可以用来逐行修改或者删除行记录。</a:t>
            </a:r>
          </a:p>
          <a:p>
            <a:pPr marL="0" indent="0" hangingPunct="0">
              <a:buNone/>
            </a:pPr>
            <a:r>
              <a:rPr lang="en-US" altLang="zh-CN" sz="2800" dirty="0"/>
              <a:t>1)</a:t>
            </a:r>
            <a:r>
              <a:rPr lang="zh-CN" altLang="zh-CN" sz="2800" dirty="0"/>
              <a:t>修改游标结果集中的行</a:t>
            </a:r>
          </a:p>
          <a:p>
            <a:pPr marL="0" indent="0">
              <a:buNone/>
            </a:pPr>
            <a:r>
              <a:rPr lang="zh-CN" altLang="zh-CN" sz="2800" dirty="0"/>
              <a:t>定义游标时使用“</a:t>
            </a:r>
            <a:r>
              <a:rPr lang="en-US" altLang="zh-CN" sz="2800" dirty="0"/>
              <a:t>FOR UPDATE”</a:t>
            </a:r>
            <a:r>
              <a:rPr lang="zh-CN" altLang="zh-CN" sz="2800" dirty="0"/>
              <a:t>子句指定更新的列，在修改数据时使用</a:t>
            </a:r>
            <a:r>
              <a:rPr lang="en-US" altLang="zh-CN" sz="2800" dirty="0"/>
              <a:t>“UPDATE </a:t>
            </a:r>
            <a:r>
              <a:rPr lang="zh-CN" altLang="zh-CN" sz="2800" dirty="0"/>
              <a:t>表名 </a:t>
            </a:r>
            <a:r>
              <a:rPr lang="en-US" altLang="zh-CN" sz="2800" dirty="0"/>
              <a:t>SET </a:t>
            </a:r>
            <a:r>
              <a:rPr lang="zh-CN" altLang="zh-CN" sz="2800" dirty="0"/>
              <a:t>子句 </a:t>
            </a:r>
            <a:r>
              <a:rPr lang="en-US" altLang="zh-CN" sz="2800" dirty="0"/>
              <a:t>WHERE CURRENT OF</a:t>
            </a:r>
            <a:r>
              <a:rPr lang="zh-CN" altLang="zh-CN" sz="2800" dirty="0"/>
              <a:t>游标名；</a:t>
            </a:r>
            <a:r>
              <a:rPr lang="en-US" altLang="zh-CN" sz="2800" dirty="0"/>
              <a:t>”</a:t>
            </a:r>
            <a:r>
              <a:rPr lang="zh-CN" altLang="zh-CN" sz="2800" dirty="0"/>
              <a:t>方式修改一行记录，而不需要在</a:t>
            </a:r>
            <a:r>
              <a:rPr lang="en-US" altLang="zh-CN" sz="2800" dirty="0"/>
              <a:t>WHERE</a:t>
            </a:r>
            <a:r>
              <a:rPr lang="zh-CN" altLang="zh-CN" sz="2800" dirty="0"/>
              <a:t>之后写其他条件，</a:t>
            </a:r>
            <a:r>
              <a:rPr lang="en-US" altLang="zh-CN" sz="2800" dirty="0"/>
              <a:t>SET</a:t>
            </a:r>
            <a:r>
              <a:rPr lang="zh-CN" altLang="zh-CN" sz="2800" dirty="0"/>
              <a:t>子句中只能出现“</a:t>
            </a:r>
            <a:r>
              <a:rPr lang="en-US" altLang="zh-CN" sz="2800" dirty="0"/>
              <a:t>FOR UPDATE”</a:t>
            </a:r>
            <a:r>
              <a:rPr lang="zh-CN" altLang="zh-CN" sz="2800" dirty="0"/>
              <a:t>中定义过的字段。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80037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323" y="188640"/>
            <a:ext cx="9601200" cy="504056"/>
          </a:xfrm>
        </p:spPr>
        <p:txBody>
          <a:bodyPr>
            <a:normAutofit/>
          </a:bodyPr>
          <a:lstStyle/>
          <a:p>
            <a:pPr hangingPunct="0"/>
            <a:r>
              <a:rPr lang="zh-CN" altLang="zh-CN" sz="2800" b="1" dirty="0"/>
              <a:t>【示例</a:t>
            </a:r>
            <a:r>
              <a:rPr lang="en-US" altLang="zh-CN" sz="2800" b="1" dirty="0"/>
              <a:t>12-21</a:t>
            </a:r>
            <a:r>
              <a:rPr lang="zh-CN" altLang="zh-CN" sz="2800" b="1" dirty="0"/>
              <a:t>】使用游标修改</a:t>
            </a:r>
            <a:r>
              <a:rPr lang="en-US" altLang="zh-CN" sz="2800" b="1" dirty="0"/>
              <a:t>MYEMP</a:t>
            </a:r>
            <a:r>
              <a:rPr lang="zh-CN" altLang="zh-CN" sz="2800" b="1" dirty="0"/>
              <a:t>表的记录。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323" y="678070"/>
            <a:ext cx="10873208" cy="617993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dirty="0" smtClean="0"/>
              <a:t>本</a:t>
            </a:r>
            <a:r>
              <a:rPr lang="zh-CN" altLang="zh-CN" sz="2000" dirty="0"/>
              <a:t>示例使用游标逐行修改</a:t>
            </a:r>
            <a:r>
              <a:rPr lang="en-US" altLang="zh-CN" sz="2000" dirty="0"/>
              <a:t>MYEMP</a:t>
            </a:r>
            <a:r>
              <a:rPr lang="zh-CN" altLang="zh-CN" sz="2000" dirty="0"/>
              <a:t>表每行的</a:t>
            </a:r>
            <a:r>
              <a:rPr lang="en-US" altLang="zh-CN" sz="2000" dirty="0"/>
              <a:t>salary</a:t>
            </a:r>
            <a:r>
              <a:rPr lang="zh-CN" altLang="zh-CN" sz="2000" dirty="0"/>
              <a:t>，在原值的基础上加</a:t>
            </a:r>
            <a:r>
              <a:rPr lang="en-US" altLang="zh-CN" sz="2000" dirty="0"/>
              <a:t>100</a:t>
            </a:r>
            <a:r>
              <a:rPr lang="zh-CN" altLang="zh-CN" sz="2000" dirty="0"/>
              <a:t>。</a:t>
            </a:r>
            <a:r>
              <a:rPr lang="en-US" altLang="zh-CN" sz="2000" dirty="0"/>
              <a:t>MYEMP</a:t>
            </a:r>
            <a:r>
              <a:rPr lang="zh-CN" altLang="zh-CN" sz="2000" dirty="0"/>
              <a:t>表是</a:t>
            </a:r>
            <a:r>
              <a:rPr lang="en-US" altLang="zh-CN" sz="2000" dirty="0"/>
              <a:t>employees</a:t>
            </a:r>
            <a:r>
              <a:rPr lang="zh-CN" altLang="zh-CN" sz="2000" dirty="0"/>
              <a:t>表的一个副本，可以通过命令“</a:t>
            </a:r>
            <a:r>
              <a:rPr lang="en-US" altLang="zh-CN" sz="2000" dirty="0"/>
              <a:t>CREATE TABLE </a:t>
            </a:r>
            <a:r>
              <a:rPr lang="en-US" altLang="zh-CN" sz="2000" dirty="0" err="1"/>
              <a:t>myemp</a:t>
            </a:r>
            <a:r>
              <a:rPr lang="en-US" altLang="zh-CN" sz="2000" dirty="0"/>
              <a:t> AS SELECT * FROM employees</a:t>
            </a:r>
            <a:r>
              <a:rPr lang="zh-CN" altLang="zh-CN" sz="2000" dirty="0"/>
              <a:t>；”创建。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SET SERVEROUTPUT 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CURSOR cur --</a:t>
            </a:r>
            <a:r>
              <a:rPr lang="zh-CN" altLang="zh-CN" dirty="0">
                <a:highlight>
                  <a:srgbClr val="C0C0C0"/>
                </a:highlight>
              </a:rPr>
              <a:t>声明游标</a:t>
            </a:r>
            <a:r>
              <a:rPr lang="en-US" altLang="zh-CN" dirty="0">
                <a:highlight>
                  <a:srgbClr val="C0C0C0"/>
                </a:highlight>
              </a:rPr>
              <a:t>cur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IS SELECT </a:t>
            </a:r>
            <a:r>
              <a:rPr lang="en-US" altLang="zh-CN" dirty="0" err="1">
                <a:highlight>
                  <a:srgbClr val="C0C0C0"/>
                </a:highlight>
              </a:rPr>
              <a:t>employee_id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salary FROM </a:t>
            </a:r>
            <a:r>
              <a:rPr lang="en-US" altLang="zh-CN" dirty="0" err="1">
                <a:highlight>
                  <a:srgbClr val="C0C0C0"/>
                </a:highlight>
              </a:rPr>
              <a:t>myemp</a:t>
            </a:r>
            <a:r>
              <a:rPr lang="en-US" altLang="zh-CN" dirty="0">
                <a:highlight>
                  <a:srgbClr val="C0C0C0"/>
                </a:highlight>
              </a:rPr>
              <a:t> FOR UPDATE OF salary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FOR rec1 IN cur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LOOP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UPDATE </a:t>
            </a:r>
            <a:r>
              <a:rPr lang="en-US" altLang="zh-CN" dirty="0" err="1">
                <a:highlight>
                  <a:srgbClr val="C0C0C0"/>
                </a:highlight>
              </a:rPr>
              <a:t>myemp</a:t>
            </a:r>
            <a:r>
              <a:rPr lang="en-US" altLang="zh-CN" dirty="0">
                <a:highlight>
                  <a:srgbClr val="C0C0C0"/>
                </a:highlight>
              </a:rPr>
              <a:t> SET salary=salary+100 WHERE CURRENT OF cur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END LOOP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</p:txBody>
      </p:sp>
      <p:sp>
        <p:nvSpPr>
          <p:cNvPr id="4" name="对话气泡: 矩形 4">
            <a:extLst>
              <a:ext uri="{FF2B5EF4-FFF2-40B4-BE49-F238E27FC236}">
                <a16:creationId xmlns:a16="http://schemas.microsoft.com/office/drawing/2014/main" xmlns="" id="{A87FECE6-12E4-4CA5-9A2D-3F691C09B6FD}"/>
              </a:ext>
            </a:extLst>
          </p:cNvPr>
          <p:cNvSpPr/>
          <p:nvPr/>
        </p:nvSpPr>
        <p:spPr>
          <a:xfrm>
            <a:off x="3646141" y="3573016"/>
            <a:ext cx="8272390" cy="1368152"/>
          </a:xfrm>
          <a:prstGeom prst="wedgeRectCallout">
            <a:avLst>
              <a:gd name="adj1" fmla="val -63977"/>
              <a:gd name="adj2" fmla="val 51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dirty="0"/>
              <a:t>其实，可以用一条</a:t>
            </a:r>
            <a:r>
              <a:rPr lang="en-US" altLang="zh-CN" sz="2000" dirty="0"/>
              <a:t>SQL</a:t>
            </a:r>
            <a:r>
              <a:rPr lang="zh-CN" altLang="zh-CN" sz="2000" dirty="0"/>
              <a:t>语句“</a:t>
            </a:r>
            <a:r>
              <a:rPr lang="en-US" altLang="zh-CN" sz="2000" dirty="0"/>
              <a:t>UPDATE </a:t>
            </a:r>
            <a:r>
              <a:rPr lang="en-US" altLang="zh-CN" sz="2000" dirty="0" err="1"/>
              <a:t>myemp</a:t>
            </a:r>
            <a:r>
              <a:rPr lang="en-US" altLang="zh-CN" sz="2000" dirty="0"/>
              <a:t> SET salary=salary+100</a:t>
            </a:r>
            <a:r>
              <a:rPr lang="zh-CN" altLang="zh-CN" sz="2000" dirty="0"/>
              <a:t>；”实现本例的功能，为什么非要用游标来完成呢？原因是游标可以逐行更新，对于一些复杂的更新逻辑，如果没有办法用一条</a:t>
            </a:r>
            <a:r>
              <a:rPr lang="en-US" altLang="zh-CN" sz="2000" dirty="0"/>
              <a:t>SQL</a:t>
            </a:r>
            <a:r>
              <a:rPr lang="zh-CN" altLang="zh-CN" sz="2000" dirty="0"/>
              <a:t>语句来完成，就只要依靠游标了</a:t>
            </a:r>
            <a:r>
              <a:rPr lang="zh-CN" altLang="zh-CN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63590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52" y="188640"/>
            <a:ext cx="9601200" cy="864096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652" y="1340768"/>
            <a:ext cx="10873208" cy="36004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800" dirty="0"/>
              <a:t>2)</a:t>
            </a:r>
            <a:r>
              <a:rPr lang="zh-CN" altLang="zh-CN" sz="2800" dirty="0"/>
              <a:t>删除游标结果集中的行</a:t>
            </a:r>
          </a:p>
          <a:p>
            <a:pPr marL="0" indent="0" hangingPunct="0">
              <a:buNone/>
            </a:pPr>
            <a:r>
              <a:rPr lang="zh-CN" altLang="zh-CN" sz="2800" dirty="0"/>
              <a:t>删除游标结果集中的一行的命令是：</a:t>
            </a:r>
          </a:p>
          <a:p>
            <a:pPr marL="0" indent="0" hangingPunct="0">
              <a:buNone/>
            </a:pPr>
            <a:r>
              <a:rPr lang="en-US" altLang="zh-CN" sz="2800" dirty="0"/>
              <a:t>DELETE FROM </a:t>
            </a:r>
            <a:r>
              <a:rPr lang="zh-CN" altLang="zh-CN" sz="2800" dirty="0"/>
              <a:t>表名</a:t>
            </a:r>
            <a:r>
              <a:rPr lang="en-US" altLang="zh-CN" sz="2800" dirty="0"/>
              <a:t> WHERE CURRENT OF </a:t>
            </a:r>
            <a:r>
              <a:rPr lang="zh-CN" altLang="zh-CN" sz="2800" dirty="0"/>
              <a:t>游标名</a:t>
            </a:r>
          </a:p>
          <a:p>
            <a:pPr marL="0" indent="0" hangingPunct="0">
              <a:buNone/>
            </a:pPr>
            <a:r>
              <a:rPr lang="zh-CN" altLang="zh-CN" sz="2800" b="1" dirty="0"/>
              <a:t>【示例</a:t>
            </a:r>
            <a:r>
              <a:rPr lang="en-US" altLang="zh-CN" sz="2800" b="1" dirty="0"/>
              <a:t>12-22</a:t>
            </a:r>
            <a:r>
              <a:rPr lang="zh-CN" altLang="zh-CN" sz="2800" b="1" dirty="0"/>
              <a:t>】删除</a:t>
            </a:r>
            <a:r>
              <a:rPr lang="en-US" altLang="zh-CN" sz="2800" b="1" dirty="0"/>
              <a:t>MYEMP</a:t>
            </a:r>
            <a:r>
              <a:rPr lang="zh-CN" altLang="zh-CN" sz="2800" b="1" dirty="0"/>
              <a:t>的奇数行。</a:t>
            </a:r>
          </a:p>
          <a:p>
            <a:pPr marL="0" indent="0">
              <a:buNone/>
            </a:pPr>
            <a:r>
              <a:rPr lang="zh-CN" altLang="zh-CN" sz="2800" dirty="0"/>
              <a:t>本示例删除</a:t>
            </a:r>
            <a:r>
              <a:rPr lang="en-US" altLang="zh-CN" sz="2800" dirty="0"/>
              <a:t>MYEMP</a:t>
            </a:r>
            <a:r>
              <a:rPr lang="zh-CN" altLang="zh-CN" sz="2800" dirty="0"/>
              <a:t>表的奇数行。用变量</a:t>
            </a:r>
            <a:r>
              <a:rPr lang="en-US" altLang="zh-CN" sz="2800" dirty="0"/>
              <a:t>R</a:t>
            </a:r>
            <a:r>
              <a:rPr lang="zh-CN" altLang="zh-CN" sz="2800" dirty="0"/>
              <a:t>表示行号。由于这个逻辑比较复杂，这个任务用一条</a:t>
            </a:r>
            <a:r>
              <a:rPr lang="en-US" altLang="zh-CN" sz="2800" dirty="0"/>
              <a:t>DELETE</a:t>
            </a:r>
            <a:r>
              <a:rPr lang="zh-CN" altLang="zh-CN" sz="2800" dirty="0"/>
              <a:t>语句无法完成。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84380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116632"/>
            <a:ext cx="9601200" cy="79208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847" y="908720"/>
            <a:ext cx="10873208" cy="5949280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SET SERVEROUTPUT ON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DECLARE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R NUMBER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CURSOR cur --</a:t>
            </a:r>
            <a:r>
              <a:rPr lang="zh-CN" altLang="zh-CN" sz="1800" dirty="0">
                <a:highlight>
                  <a:srgbClr val="C0C0C0"/>
                </a:highlight>
              </a:rPr>
              <a:t>声明游标</a:t>
            </a:r>
            <a:r>
              <a:rPr lang="en-US" altLang="zh-CN" sz="1800" dirty="0">
                <a:highlight>
                  <a:srgbClr val="C0C0C0"/>
                </a:highlight>
              </a:rPr>
              <a:t>cur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IS SELECT </a:t>
            </a:r>
            <a:r>
              <a:rPr lang="en-US" altLang="zh-CN" sz="1800" dirty="0" err="1">
                <a:highlight>
                  <a:srgbClr val="C0C0C0"/>
                </a:highlight>
              </a:rPr>
              <a:t>employee_id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>
                <a:highlight>
                  <a:srgbClr val="C0C0C0"/>
                </a:highlight>
              </a:rPr>
              <a:t>salary FROM </a:t>
            </a:r>
            <a:r>
              <a:rPr lang="en-US" altLang="zh-CN" sz="1800" dirty="0" err="1">
                <a:highlight>
                  <a:srgbClr val="C0C0C0"/>
                </a:highlight>
              </a:rPr>
              <a:t>myemp</a:t>
            </a:r>
            <a:r>
              <a:rPr lang="en-US" altLang="zh-CN" sz="1800" dirty="0">
                <a:highlight>
                  <a:srgbClr val="C0C0C0"/>
                </a:highlight>
              </a:rPr>
              <a:t> FOR UPDATE OF salary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BEGIN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R</a:t>
            </a:r>
            <a:r>
              <a:rPr lang="zh-CN" altLang="zh-CN" sz="1800" dirty="0">
                <a:highlight>
                  <a:srgbClr val="C0C0C0"/>
                </a:highlight>
              </a:rPr>
              <a:t>：</a:t>
            </a:r>
            <a:r>
              <a:rPr lang="en-US" altLang="zh-CN" sz="1800" dirty="0">
                <a:highlight>
                  <a:srgbClr val="C0C0C0"/>
                </a:highlight>
              </a:rPr>
              <a:t>=1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for rec1 in cur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loop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IF R MOD 2 =1 THEN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   DELETE </a:t>
            </a:r>
            <a:r>
              <a:rPr lang="en-US" altLang="zh-CN" sz="1800" dirty="0" err="1">
                <a:highlight>
                  <a:srgbClr val="C0C0C0"/>
                </a:highlight>
              </a:rPr>
              <a:t>myemp</a:t>
            </a:r>
            <a:r>
              <a:rPr lang="en-US" altLang="zh-CN" sz="1800" dirty="0">
                <a:highlight>
                  <a:srgbClr val="C0C0C0"/>
                </a:highlight>
              </a:rPr>
              <a:t> WHERE CURRENT OF cur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END IF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R</a:t>
            </a:r>
            <a:r>
              <a:rPr lang="zh-CN" altLang="zh-CN" sz="1800" dirty="0">
                <a:highlight>
                  <a:srgbClr val="C0C0C0"/>
                </a:highlight>
              </a:rPr>
              <a:t>：</a:t>
            </a:r>
            <a:r>
              <a:rPr lang="en-US" altLang="zh-CN" sz="1800" dirty="0">
                <a:highlight>
                  <a:srgbClr val="C0C0C0"/>
                </a:highlight>
              </a:rPr>
              <a:t>=R+1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end loop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END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/</a:t>
            </a:r>
            <a:endParaRPr lang="zh-CN" altLang="zh-CN" sz="1800" dirty="0">
              <a:highlight>
                <a:srgbClr val="C0C0C0"/>
              </a:highlight>
            </a:endParaRPr>
          </a:p>
        </p:txBody>
      </p:sp>
      <p:sp>
        <p:nvSpPr>
          <p:cNvPr id="4" name="卷形: 水平 3">
            <a:extLst>
              <a:ext uri="{FF2B5EF4-FFF2-40B4-BE49-F238E27FC236}">
                <a16:creationId xmlns="" xmlns:a16="http://schemas.microsoft.com/office/drawing/2014/main" id="{FC95FA24-D185-4590-B9AF-A29310B3715B}"/>
              </a:ext>
            </a:extLst>
          </p:cNvPr>
          <p:cNvSpPr/>
          <p:nvPr/>
        </p:nvSpPr>
        <p:spPr>
          <a:xfrm>
            <a:off x="6526459" y="4148640"/>
            <a:ext cx="5662365" cy="272787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注意：在使用游标逐行删除记录的时候，定义游标时也必须有</a:t>
            </a:r>
            <a:r>
              <a:rPr lang="en-US" altLang="zh-CN" sz="2400" dirty="0"/>
              <a:t>“FOR UPDATE OF”</a:t>
            </a:r>
            <a:r>
              <a:rPr lang="zh-CN" altLang="zh-CN" sz="2400" dirty="0"/>
              <a:t>关键字。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4639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12.4  </a:t>
            </a:r>
            <a:r>
              <a:rPr lang="zh-CN" altLang="zh-CN" sz="4400" b="1" dirty="0"/>
              <a:t>存 储 过 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1" y="1628800"/>
            <a:ext cx="10873208" cy="52292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 smtClean="0"/>
              <a:t>存储</a:t>
            </a:r>
            <a:r>
              <a:rPr lang="zh-CN" altLang="zh-CN" sz="2800" dirty="0"/>
              <a:t>过程与函数</a:t>
            </a:r>
            <a:r>
              <a:rPr lang="en-US" altLang="zh-CN" sz="2800" dirty="0"/>
              <a:t>(</a:t>
            </a:r>
            <a:r>
              <a:rPr lang="zh-CN" altLang="zh-CN" sz="2800" dirty="0"/>
              <a:t>另外还有包与触发器</a:t>
            </a:r>
            <a:r>
              <a:rPr lang="en-US" altLang="zh-CN" sz="2800" dirty="0"/>
              <a:t>)</a:t>
            </a:r>
            <a:r>
              <a:rPr lang="zh-CN" altLang="zh-CN" sz="2800" dirty="0"/>
              <a:t>是命名的</a:t>
            </a:r>
            <a:r>
              <a:rPr lang="en-US" altLang="zh-CN" sz="2800" dirty="0"/>
              <a:t>PL/SQL</a:t>
            </a:r>
            <a:r>
              <a:rPr lang="zh-CN" altLang="zh-CN" sz="2800" dirty="0"/>
              <a:t>块</a:t>
            </a:r>
            <a:r>
              <a:rPr lang="en-US" altLang="zh-CN" sz="2800" dirty="0"/>
              <a:t>(</a:t>
            </a:r>
            <a:r>
              <a:rPr lang="zh-CN" altLang="zh-CN" sz="2800" dirty="0"/>
              <a:t>也是用户的方案对象</a:t>
            </a:r>
            <a:r>
              <a:rPr lang="en-US" altLang="zh-CN" sz="2800" dirty="0"/>
              <a:t>)</a:t>
            </a:r>
            <a:r>
              <a:rPr lang="zh-CN" altLang="zh-CN" sz="2800" dirty="0"/>
              <a:t>，被编译后存储在数据库中，以备执行。因此，其他</a:t>
            </a:r>
            <a:r>
              <a:rPr lang="en-US" altLang="zh-CN" sz="2800" dirty="0"/>
              <a:t>PL/SQL</a:t>
            </a:r>
            <a:r>
              <a:rPr lang="zh-CN" altLang="zh-CN" sz="2800" dirty="0"/>
              <a:t>块可以按名称来使用他们。所以，可以将商业逻辑、企业规则写成函数或过程保存到数据库中，以便共享。</a:t>
            </a:r>
          </a:p>
          <a:p>
            <a:pPr marL="0" indent="0">
              <a:buNone/>
            </a:pPr>
            <a:r>
              <a:rPr lang="zh-CN" altLang="zh-CN" sz="2800" dirty="0"/>
              <a:t>存储过程和函数统称为</a:t>
            </a:r>
            <a:r>
              <a:rPr lang="en-US" altLang="zh-CN" sz="2800" dirty="0"/>
              <a:t>PL/SQL</a:t>
            </a:r>
            <a:r>
              <a:rPr lang="zh-CN" altLang="zh-CN" sz="2800" dirty="0"/>
              <a:t>子程序，他们是被命名的</a:t>
            </a:r>
            <a:r>
              <a:rPr lang="en-US" altLang="zh-CN" sz="2800" dirty="0"/>
              <a:t>PL/SQL</a:t>
            </a:r>
            <a:r>
              <a:rPr lang="zh-CN" altLang="zh-CN" sz="2800" dirty="0"/>
              <a:t>块，均存储在数据库中，并通过输入、输出参数或输入</a:t>
            </a:r>
            <a:r>
              <a:rPr lang="en-US" altLang="zh-CN" sz="2800" dirty="0"/>
              <a:t>/</a:t>
            </a:r>
            <a:r>
              <a:rPr lang="zh-CN" altLang="zh-CN" sz="2800" dirty="0"/>
              <a:t>输出参数与其调用者交换信息。过程和函数的唯一区别是函数必须向调用者返回数据，而过程则不返回数据。</a:t>
            </a:r>
            <a:endParaRPr lang="zh-CN" altLang="en-US" sz="2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194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4165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12.4  </a:t>
            </a:r>
            <a:r>
              <a:rPr lang="zh-CN" altLang="zh-CN" sz="4400" b="1" dirty="0"/>
              <a:t>存 储 过 </a:t>
            </a:r>
            <a:r>
              <a:rPr lang="zh-CN" altLang="zh-CN" sz="4400" b="1" dirty="0" smtClean="0"/>
              <a:t>程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2800" b="1" dirty="0" smtClean="0"/>
              <a:t>12.4.1  </a:t>
            </a:r>
            <a:r>
              <a:rPr lang="zh-CN" altLang="zh-CN" sz="2800" b="1" dirty="0"/>
              <a:t>创建存储过程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389" y="1104284"/>
            <a:ext cx="10873208" cy="5565075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zh-CN" altLang="zh-CN" sz="2000" dirty="0" smtClean="0"/>
              <a:t>在</a:t>
            </a:r>
            <a:r>
              <a:rPr lang="en-US" altLang="zh-CN" sz="2000" dirty="0"/>
              <a:t>Oracle</a:t>
            </a:r>
            <a:r>
              <a:rPr lang="zh-CN" altLang="zh-CN" sz="2000" dirty="0"/>
              <a:t>上建立存储过程，可以被多个应用程序调用，可以向存储过程传递参数，也可以向存储过程传回参数。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zh-CN" altLang="zh-CN" sz="2000" dirty="0"/>
              <a:t>创建存储过程语法：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CREATE [OR REPLACE] PROCEDURE </a:t>
            </a:r>
            <a:r>
              <a:rPr lang="en-US" altLang="zh-CN" sz="1800" dirty="0" err="1">
                <a:highlight>
                  <a:srgbClr val="C0C0C0"/>
                </a:highlight>
              </a:rPr>
              <a:t>procedure_name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([arg1 [ IN | OUT | IN OUT ]] type1 [DEFAULT value1]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[arg2 [ IN | OUT | IN OUT ]] type2 [DEFAULT value1]]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</a:t>
            </a:r>
            <a:r>
              <a:rPr lang="en-US" altLang="zh-CN" sz="1800" dirty="0" smtClean="0">
                <a:highlight>
                  <a:srgbClr val="C0C0C0"/>
                </a:highlight>
              </a:rPr>
              <a:t>…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[</a:t>
            </a:r>
            <a:r>
              <a:rPr lang="en-US" altLang="zh-CN" sz="1800" dirty="0" err="1">
                <a:highlight>
                  <a:srgbClr val="C0C0C0"/>
                </a:highlight>
              </a:rPr>
              <a:t>argn</a:t>
            </a:r>
            <a:r>
              <a:rPr lang="en-US" altLang="zh-CN" sz="1800" dirty="0">
                <a:highlight>
                  <a:srgbClr val="C0C0C0"/>
                </a:highlight>
              </a:rPr>
              <a:t> [ IN | OUT | IN OUT ]] </a:t>
            </a:r>
            <a:r>
              <a:rPr lang="en-US" altLang="zh-CN" sz="1800" dirty="0" err="1">
                <a:highlight>
                  <a:srgbClr val="C0C0C0"/>
                </a:highlight>
              </a:rPr>
              <a:t>typen</a:t>
            </a:r>
            <a:r>
              <a:rPr lang="en-US" altLang="zh-CN" sz="1800" dirty="0">
                <a:highlight>
                  <a:srgbClr val="C0C0C0"/>
                </a:highlight>
              </a:rPr>
              <a:t> [DEFAULT </a:t>
            </a:r>
            <a:r>
              <a:rPr lang="en-US" altLang="zh-CN" sz="1800" dirty="0" err="1">
                <a:highlight>
                  <a:srgbClr val="C0C0C0"/>
                </a:highlight>
              </a:rPr>
              <a:t>valuen</a:t>
            </a:r>
            <a:r>
              <a:rPr lang="en-US" altLang="zh-CN" sz="1800" dirty="0">
                <a:highlight>
                  <a:srgbClr val="C0C0C0"/>
                </a:highlight>
              </a:rPr>
              <a:t>])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[ AUTHID DEFINER | CURRENT_USER ]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{ IS | AS }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&lt;</a:t>
            </a:r>
            <a:r>
              <a:rPr lang="zh-CN" altLang="zh-CN" sz="1800" dirty="0">
                <a:highlight>
                  <a:srgbClr val="C0C0C0"/>
                </a:highlight>
              </a:rPr>
              <a:t>声明部分</a:t>
            </a:r>
            <a:r>
              <a:rPr lang="en-US" altLang="zh-CN" sz="1800" dirty="0">
                <a:highlight>
                  <a:srgbClr val="C0C0C0"/>
                </a:highlight>
              </a:rPr>
              <a:t>&gt; 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BEGIN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&lt;</a:t>
            </a:r>
            <a:r>
              <a:rPr lang="zh-CN" altLang="zh-CN" sz="1800" dirty="0">
                <a:highlight>
                  <a:srgbClr val="C0C0C0"/>
                </a:highlight>
              </a:rPr>
              <a:t>执行部分</a:t>
            </a:r>
            <a:r>
              <a:rPr lang="en-US" altLang="zh-CN" sz="1800" dirty="0">
                <a:highlight>
                  <a:srgbClr val="C0C0C0"/>
                </a:highlight>
              </a:rPr>
              <a:t>&gt;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EXCEPTION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&lt;</a:t>
            </a:r>
            <a:r>
              <a:rPr lang="zh-CN" altLang="zh-CN" sz="1800" dirty="0">
                <a:highlight>
                  <a:srgbClr val="C0C0C0"/>
                </a:highlight>
              </a:rPr>
              <a:t>可选的异常错误处理程序</a:t>
            </a:r>
            <a:r>
              <a:rPr lang="en-US" altLang="zh-CN" sz="1800" dirty="0">
                <a:highlight>
                  <a:srgbClr val="C0C0C0"/>
                </a:highlight>
              </a:rPr>
              <a:t>&gt;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END </a:t>
            </a:r>
            <a:r>
              <a:rPr lang="en-US" altLang="zh-CN" sz="1800" dirty="0" err="1">
                <a:highlight>
                  <a:srgbClr val="C0C0C0"/>
                </a:highlight>
              </a:rPr>
              <a:t>procedure_name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endParaRPr lang="zh-CN" altLang="en-US" sz="1800" dirty="0">
              <a:highlight>
                <a:srgbClr val="C0C0C0"/>
              </a:highlight>
            </a:endParaRPr>
          </a:p>
        </p:txBody>
      </p:sp>
      <p:sp>
        <p:nvSpPr>
          <p:cNvPr id="4" name="卷形: 水平 3">
            <a:extLst>
              <a:ext uri="{FF2B5EF4-FFF2-40B4-BE49-F238E27FC236}">
                <a16:creationId xmlns="" xmlns:a16="http://schemas.microsoft.com/office/drawing/2014/main" id="{FC95FA24-D185-4590-B9AF-A29310B3715B}"/>
              </a:ext>
            </a:extLst>
          </p:cNvPr>
          <p:cNvSpPr/>
          <p:nvPr/>
        </p:nvSpPr>
        <p:spPr>
          <a:xfrm>
            <a:off x="4294213" y="4293096"/>
            <a:ext cx="7894612" cy="258341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其中，</a:t>
            </a:r>
            <a:r>
              <a:rPr lang="en-US" altLang="zh-CN" sz="2000" dirty="0"/>
              <a:t>IN</a:t>
            </a:r>
            <a:r>
              <a:rPr lang="zh-CN" altLang="zh-CN" sz="2000" dirty="0"/>
              <a:t>，</a:t>
            </a:r>
            <a:r>
              <a:rPr lang="en-US" altLang="zh-CN" sz="2000" dirty="0"/>
              <a:t>OUT</a:t>
            </a:r>
            <a:r>
              <a:rPr lang="zh-CN" altLang="zh-CN" sz="2000" dirty="0"/>
              <a:t>，</a:t>
            </a:r>
            <a:r>
              <a:rPr lang="en-US" altLang="zh-CN" sz="2000" dirty="0"/>
              <a:t>IN OUT</a:t>
            </a:r>
            <a:r>
              <a:rPr lang="zh-CN" altLang="zh-CN" sz="2000" dirty="0"/>
              <a:t>是形参的模式。若省略，则为</a:t>
            </a:r>
            <a:r>
              <a:rPr lang="en-US" altLang="zh-CN" sz="2000" dirty="0"/>
              <a:t>IN</a:t>
            </a:r>
            <a:r>
              <a:rPr lang="zh-CN" altLang="zh-CN" sz="2000" dirty="0"/>
              <a:t>模式，表示输入类型参数。</a:t>
            </a:r>
            <a:r>
              <a:rPr lang="en-US" altLang="zh-CN" sz="2000" dirty="0"/>
              <a:t>OUT</a:t>
            </a:r>
            <a:r>
              <a:rPr lang="zh-CN" altLang="zh-CN" sz="2000" dirty="0"/>
              <a:t>是输出类型参数，返回时应被赋值。</a:t>
            </a:r>
            <a:r>
              <a:rPr lang="en-US" altLang="zh-CN" sz="2000" dirty="0"/>
              <a:t>IN OUT</a:t>
            </a:r>
            <a:r>
              <a:rPr lang="zh-CN" altLang="zh-CN" sz="2000" dirty="0"/>
              <a:t>模式既是输入也是输出。调用时，对于</a:t>
            </a:r>
            <a:r>
              <a:rPr lang="en-US" altLang="zh-CN" sz="2000" dirty="0"/>
              <a:t>IN</a:t>
            </a:r>
            <a:r>
              <a:rPr lang="zh-CN" altLang="zh-CN" sz="2000" dirty="0"/>
              <a:t>模式的实参可以是常量或变量，但对于</a:t>
            </a:r>
            <a:r>
              <a:rPr lang="en-US" altLang="zh-CN" sz="2000" dirty="0"/>
              <a:t>OUT</a:t>
            </a:r>
            <a:r>
              <a:rPr lang="zh-CN" altLang="zh-CN" sz="2000" dirty="0"/>
              <a:t>和</a:t>
            </a:r>
            <a:r>
              <a:rPr lang="en-US" altLang="zh-CN" sz="2000" dirty="0"/>
              <a:t>IN OUT</a:t>
            </a:r>
            <a:r>
              <a:rPr lang="zh-CN" altLang="zh-CN" sz="2000" dirty="0"/>
              <a:t>模式的实参必须是变量。</a:t>
            </a:r>
          </a:p>
          <a:p>
            <a:r>
              <a:rPr lang="zh-CN" altLang="zh-CN" sz="2000" dirty="0"/>
              <a:t>“</a:t>
            </a:r>
            <a:r>
              <a:rPr lang="en-US" altLang="zh-CN" sz="2000" dirty="0"/>
              <a:t>OR REPLACE</a:t>
            </a:r>
            <a:r>
              <a:rPr lang="zh-CN" altLang="zh-CN" sz="2000" dirty="0"/>
              <a:t>”选项表示替换原过程，如果原过程存在，必须有这个选项才能覆盖原过程。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7551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116632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3100" b="1" dirty="0"/>
              <a:t>12.4  </a:t>
            </a:r>
            <a:r>
              <a:rPr lang="zh-CN" altLang="zh-CN" sz="3100" b="1" dirty="0"/>
              <a:t>存 储 过 程</a:t>
            </a:r>
            <a:r>
              <a:rPr lang="en-US" altLang="zh-CN" sz="3100" b="1" dirty="0"/>
              <a:t/>
            </a:r>
            <a:br>
              <a:rPr lang="en-US" altLang="zh-CN" sz="3100" b="1" dirty="0"/>
            </a:br>
            <a:r>
              <a:rPr lang="en-US" altLang="zh-CN" sz="31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400" b="1" dirty="0"/>
              <a:t>【示例</a:t>
            </a:r>
            <a:r>
              <a:rPr lang="en-US" altLang="zh-CN" sz="2400" b="1" dirty="0"/>
              <a:t>12-23</a:t>
            </a:r>
            <a:r>
              <a:rPr lang="zh-CN" altLang="zh-CN" sz="2400" b="1" dirty="0"/>
              <a:t>】删除指定员工记录</a:t>
            </a:r>
            <a:r>
              <a:rPr lang="zh-CN" altLang="zh-CN" sz="2800" b="1" dirty="0"/>
              <a:t>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1" y="1196752"/>
            <a:ext cx="10873208" cy="5661248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CREATE OR REPLACE PROCEDURE </a:t>
            </a:r>
            <a:r>
              <a:rPr lang="en-US" altLang="zh-CN" sz="1800" dirty="0" err="1">
                <a:highlight>
                  <a:srgbClr val="C0C0C0"/>
                </a:highlight>
              </a:rPr>
              <a:t>DelEmp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(</a:t>
            </a:r>
            <a:r>
              <a:rPr lang="en-US" altLang="zh-CN" sz="1800" dirty="0" err="1">
                <a:highlight>
                  <a:srgbClr val="C0C0C0"/>
                </a:highlight>
              </a:rPr>
              <a:t>v_empno</a:t>
            </a:r>
            <a:r>
              <a:rPr lang="en-US" altLang="zh-CN" sz="1800" dirty="0">
                <a:highlight>
                  <a:srgbClr val="C0C0C0"/>
                </a:highlight>
              </a:rPr>
              <a:t> IN </a:t>
            </a:r>
            <a:r>
              <a:rPr lang="en-US" altLang="zh-CN" sz="1800" dirty="0" err="1">
                <a:highlight>
                  <a:srgbClr val="C0C0C0"/>
                </a:highlight>
              </a:rPr>
              <a:t>employees.employee_id%TYPE</a:t>
            </a:r>
            <a:r>
              <a:rPr lang="en-US" altLang="zh-CN" sz="1800" dirty="0">
                <a:highlight>
                  <a:srgbClr val="C0C0C0"/>
                </a:highlight>
              </a:rPr>
              <a:t>)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AS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 err="1">
                <a:highlight>
                  <a:srgbClr val="C0C0C0"/>
                </a:highlight>
              </a:rPr>
              <a:t>No_result</a:t>
            </a:r>
            <a:r>
              <a:rPr lang="en-US" altLang="zh-CN" sz="1800" dirty="0">
                <a:highlight>
                  <a:srgbClr val="C0C0C0"/>
                </a:highlight>
              </a:rPr>
              <a:t> EXCEPTION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BEGIN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DELETE FROM employees WHERE </a:t>
            </a:r>
            <a:r>
              <a:rPr lang="en-US" altLang="zh-CN" sz="1800" dirty="0" err="1">
                <a:highlight>
                  <a:srgbClr val="C0C0C0"/>
                </a:highlight>
              </a:rPr>
              <a:t>employee_id</a:t>
            </a:r>
            <a:r>
              <a:rPr lang="en-US" altLang="zh-CN" sz="1800" dirty="0">
                <a:highlight>
                  <a:srgbClr val="C0C0C0"/>
                </a:highlight>
              </a:rPr>
              <a:t> = </a:t>
            </a:r>
            <a:r>
              <a:rPr lang="en-US" altLang="zh-CN" sz="1800" dirty="0" err="1">
                <a:highlight>
                  <a:srgbClr val="C0C0C0"/>
                </a:highlight>
              </a:rPr>
              <a:t>v_empno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IF SQL%NOTFOUND THEN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RAISE </a:t>
            </a:r>
            <a:r>
              <a:rPr lang="en-US" altLang="zh-CN" sz="1800" dirty="0" err="1">
                <a:highlight>
                  <a:srgbClr val="C0C0C0"/>
                </a:highlight>
              </a:rPr>
              <a:t>no_result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END IF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DBMS_OUTPUT.PUT_LINE('</a:t>
            </a:r>
            <a:r>
              <a:rPr lang="zh-CN" altLang="zh-CN" sz="1800" dirty="0">
                <a:highlight>
                  <a:srgbClr val="C0C0C0"/>
                </a:highlight>
              </a:rPr>
              <a:t>编码为</a:t>
            </a:r>
            <a:r>
              <a:rPr lang="en-US" altLang="zh-CN" sz="1800" dirty="0">
                <a:highlight>
                  <a:srgbClr val="C0C0C0"/>
                </a:highlight>
              </a:rPr>
              <a:t>'||</a:t>
            </a:r>
            <a:r>
              <a:rPr lang="en-US" altLang="zh-CN" sz="1800" dirty="0" err="1">
                <a:highlight>
                  <a:srgbClr val="C0C0C0"/>
                </a:highlight>
              </a:rPr>
              <a:t>v_empno</a:t>
            </a:r>
            <a:r>
              <a:rPr lang="en-US" altLang="zh-CN" sz="1800" dirty="0">
                <a:highlight>
                  <a:srgbClr val="C0C0C0"/>
                </a:highlight>
              </a:rPr>
              <a:t>||'</a:t>
            </a:r>
            <a:r>
              <a:rPr lang="zh-CN" altLang="zh-CN" sz="1800" dirty="0">
                <a:highlight>
                  <a:srgbClr val="C0C0C0"/>
                </a:highlight>
              </a:rPr>
              <a:t>的员工已被删除</a:t>
            </a:r>
            <a:r>
              <a:rPr lang="en-US" altLang="zh-CN" sz="1800" dirty="0">
                <a:highlight>
                  <a:srgbClr val="C0C0C0"/>
                </a:highlight>
              </a:rPr>
              <a:t>!')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EXCEPTION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WHEN </a:t>
            </a:r>
            <a:r>
              <a:rPr lang="en-US" altLang="zh-CN" sz="1800" dirty="0" err="1">
                <a:highlight>
                  <a:srgbClr val="C0C0C0"/>
                </a:highlight>
              </a:rPr>
              <a:t>no_result</a:t>
            </a:r>
            <a:r>
              <a:rPr lang="en-US" altLang="zh-CN" sz="1800" dirty="0">
                <a:highlight>
                  <a:srgbClr val="C0C0C0"/>
                </a:highlight>
              </a:rPr>
              <a:t> THEN 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sz="1800" dirty="0">
                <a:highlight>
                  <a:srgbClr val="C0C0C0"/>
                </a:highlight>
              </a:rPr>
              <a:t>温馨提示：你需要的数据不存在</a:t>
            </a:r>
            <a:r>
              <a:rPr lang="en-US" altLang="zh-CN" sz="1800" dirty="0">
                <a:highlight>
                  <a:srgbClr val="C0C0C0"/>
                </a:highlight>
              </a:rPr>
              <a:t>!')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WHEN OTHERS THEN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DBMS_OUTPUT.PUT_LINE(SQLCODE||'---'||SQLERRM)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END </a:t>
            </a:r>
            <a:r>
              <a:rPr lang="en-US" altLang="zh-CN" sz="1800" dirty="0" err="1">
                <a:highlight>
                  <a:srgbClr val="C0C0C0"/>
                </a:highlight>
              </a:rPr>
              <a:t>DelEmp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endParaRPr lang="zh-CN" altLang="en-US" sz="1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718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12.4  </a:t>
            </a:r>
            <a:r>
              <a:rPr lang="zh-CN" altLang="zh-CN" sz="4400" b="1" dirty="0"/>
              <a:t>存 储 过 程</a:t>
            </a:r>
            <a:r>
              <a:rPr lang="en-US" altLang="zh-CN" sz="4400" b="1" dirty="0"/>
              <a:t/>
            </a:r>
            <a:br>
              <a:rPr lang="en-US" altLang="zh-CN" sz="4400" b="1" dirty="0"/>
            </a:br>
            <a:r>
              <a:rPr lang="en-US" altLang="zh-CN" sz="31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800" dirty="0"/>
              <a:t>【示例</a:t>
            </a:r>
            <a:r>
              <a:rPr lang="en-US" altLang="zh-CN" sz="2800" dirty="0"/>
              <a:t>12-24</a:t>
            </a:r>
            <a:r>
              <a:rPr lang="zh-CN" altLang="zh-CN" sz="2800" dirty="0"/>
              <a:t>】插入员工记录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216" y="1361485"/>
            <a:ext cx="10873208" cy="52292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PROCEDURE </a:t>
            </a:r>
            <a:r>
              <a:rPr lang="en-US" altLang="zh-CN" dirty="0" err="1">
                <a:highlight>
                  <a:srgbClr val="C0C0C0"/>
                </a:highlight>
              </a:rPr>
              <a:t>InsertEmp</a:t>
            </a:r>
            <a:r>
              <a:rPr lang="en-US" altLang="zh-CN" dirty="0">
                <a:highlight>
                  <a:srgbClr val="C0C0C0"/>
                </a:highlight>
              </a:rPr>
              <a:t>(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v_empno</a:t>
            </a:r>
            <a:r>
              <a:rPr lang="en-US" altLang="zh-CN" dirty="0">
                <a:highlight>
                  <a:srgbClr val="C0C0C0"/>
                </a:highlight>
              </a:rPr>
              <a:t>     in </a:t>
            </a:r>
            <a:r>
              <a:rPr lang="en-US" altLang="zh-CN" dirty="0" err="1">
                <a:highlight>
                  <a:srgbClr val="C0C0C0"/>
                </a:highlight>
              </a:rPr>
              <a:t>employees.employee_id%TYPE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v_firstname</a:t>
            </a:r>
            <a:r>
              <a:rPr lang="en-US" altLang="zh-CN" dirty="0">
                <a:highlight>
                  <a:srgbClr val="C0C0C0"/>
                </a:highlight>
              </a:rPr>
              <a:t> in </a:t>
            </a:r>
            <a:r>
              <a:rPr lang="en-US" altLang="zh-CN" dirty="0" err="1">
                <a:highlight>
                  <a:srgbClr val="C0C0C0"/>
                </a:highlight>
              </a:rPr>
              <a:t>employees.first_name%TYPE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v_lastname</a:t>
            </a:r>
            <a:r>
              <a:rPr lang="en-US" altLang="zh-CN" dirty="0">
                <a:highlight>
                  <a:srgbClr val="C0C0C0"/>
                </a:highlight>
              </a:rPr>
              <a:t>  in </a:t>
            </a:r>
            <a:r>
              <a:rPr lang="en-US" altLang="zh-CN" dirty="0" err="1">
                <a:highlight>
                  <a:srgbClr val="C0C0C0"/>
                </a:highlight>
              </a:rPr>
              <a:t>employees.last_name%TYPE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v_deptno</a:t>
            </a:r>
            <a:r>
              <a:rPr lang="en-US" altLang="zh-CN" dirty="0">
                <a:highlight>
                  <a:srgbClr val="C0C0C0"/>
                </a:highlight>
              </a:rPr>
              <a:t>    in </a:t>
            </a:r>
            <a:r>
              <a:rPr lang="en-US" altLang="zh-CN" dirty="0" err="1">
                <a:highlight>
                  <a:srgbClr val="C0C0C0"/>
                </a:highlight>
              </a:rPr>
              <a:t>employees.department_id%TYPE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AS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empno_remaining</a:t>
            </a:r>
            <a:r>
              <a:rPr lang="en-US" altLang="zh-CN" dirty="0">
                <a:highlight>
                  <a:srgbClr val="C0C0C0"/>
                </a:highlight>
              </a:rPr>
              <a:t> EXCEPTION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PRAGMA EXCEPTION_INIT(</a:t>
            </a:r>
            <a:r>
              <a:rPr lang="en-US" altLang="zh-CN" dirty="0" err="1">
                <a:highlight>
                  <a:srgbClr val="C0C0C0"/>
                </a:highlight>
              </a:rPr>
              <a:t>empno_remaining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-1)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3178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671736"/>
          </a:xfrm>
        </p:spPr>
        <p:txBody>
          <a:bodyPr/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94013" y="1340768"/>
            <a:ext cx="5112568" cy="4624165"/>
            <a:chOff x="59003" y="71142"/>
            <a:chExt cx="1892934" cy="2347594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690043" y="416874"/>
              <a:ext cx="1261894" cy="256123"/>
            </a:xfrm>
            <a:prstGeom prst="rect">
              <a:avLst/>
            </a:prstGeom>
            <a:ln>
              <a:solidFill>
                <a:schemeClr val="accent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声明部分</a:t>
              </a: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683330" y="1088656"/>
              <a:ext cx="1261894" cy="238699"/>
            </a:xfrm>
            <a:prstGeom prst="rect">
              <a:avLst/>
            </a:prstGeom>
            <a:ln>
              <a:solidFill>
                <a:schemeClr val="accent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zh-CN" sz="1600" kern="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可执行部分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2708" y="71142"/>
              <a:ext cx="780550" cy="27266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DECLARE</a:t>
              </a:r>
              <a:endParaRPr 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9283" y="749485"/>
              <a:ext cx="671319" cy="27266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 kern="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BEGIN</a:t>
              </a:r>
              <a:endParaRPr 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5716" y="1454428"/>
              <a:ext cx="905890" cy="27266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 kern="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EXCEPTION</a:t>
              </a:r>
              <a:endParaRPr 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9003" y="2146070"/>
              <a:ext cx="671319" cy="27266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END;</a:t>
              </a:r>
              <a:endParaRPr 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</a:pPr>
              <a:r>
                <a:rPr lang="en-US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676617" y="1806505"/>
              <a:ext cx="1261894" cy="256381"/>
            </a:xfrm>
            <a:prstGeom prst="rect">
              <a:avLst/>
            </a:prstGeom>
            <a:ln>
              <a:solidFill>
                <a:schemeClr val="accent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zh-CN" sz="1600" kern="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异常处理部分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A2DEDFA9-EC06-4DE2-BAE5-0DF58A39984A}"/>
              </a:ext>
            </a:extLst>
          </p:cNvPr>
          <p:cNvSpPr/>
          <p:nvPr/>
        </p:nvSpPr>
        <p:spPr>
          <a:xfrm>
            <a:off x="3964253" y="6226770"/>
            <a:ext cx="3054491" cy="299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 hangingPunct="0">
              <a:lnSpc>
                <a:spcPts val="1600"/>
              </a:lnSpc>
              <a:spcAft>
                <a:spcPts val="600"/>
              </a:spcAft>
            </a:pPr>
            <a:r>
              <a:rPr lang="zh-CN" altLang="zh-CN" dirty="0"/>
              <a:t>图</a:t>
            </a:r>
            <a:r>
              <a:rPr lang="en-US" altLang="zh-CN" dirty="0"/>
              <a:t>12-2  PL/SQL</a:t>
            </a:r>
            <a:r>
              <a:rPr lang="zh-CN" altLang="zh-CN" dirty="0"/>
              <a:t>块的结构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130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12.4  </a:t>
            </a:r>
            <a:r>
              <a:rPr lang="zh-CN" altLang="zh-CN" sz="4400" b="1" dirty="0"/>
              <a:t>存 储 过 程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1" y="1412776"/>
            <a:ext cx="10873208" cy="4896544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/* -1 </a:t>
            </a:r>
            <a:r>
              <a:rPr lang="zh-CN" altLang="zh-CN" dirty="0">
                <a:highlight>
                  <a:srgbClr val="C0C0C0"/>
                </a:highlight>
              </a:rPr>
              <a:t>是违反唯一约束条件的错误代码</a:t>
            </a:r>
            <a:r>
              <a:rPr lang="en-US" altLang="zh-CN" dirty="0">
                <a:highlight>
                  <a:srgbClr val="C0C0C0"/>
                </a:highlight>
              </a:rPr>
              <a:t> */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BEGIN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INSERT INTO EMPLOYEES(EMPLOYEE_ID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FIRST_NAME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LAST_NAME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HIRE_DATE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DEPARTMENT_ID)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VALUES(</a:t>
            </a:r>
            <a:r>
              <a:rPr lang="en-US" altLang="zh-CN" sz="2200" dirty="0" err="1">
                <a:highlight>
                  <a:srgbClr val="C0C0C0"/>
                </a:highlight>
              </a:rPr>
              <a:t>v_empno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v_firstname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v_lastname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sysdate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v_deptno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DBMS_OUTPUT.PUT_LINE('</a:t>
            </a:r>
            <a:r>
              <a:rPr lang="zh-CN" altLang="zh-CN" sz="2200" dirty="0">
                <a:highlight>
                  <a:srgbClr val="C0C0C0"/>
                </a:highlight>
              </a:rPr>
              <a:t>温馨提示：插入数据记录成功</a:t>
            </a:r>
            <a:r>
              <a:rPr lang="en-US" altLang="zh-CN" sz="2200" dirty="0">
                <a:highlight>
                  <a:srgbClr val="C0C0C0"/>
                </a:highlight>
              </a:rPr>
              <a:t>!')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EXCEPTION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WHEN </a:t>
            </a:r>
            <a:r>
              <a:rPr lang="en-US" altLang="zh-CN" sz="2200" dirty="0" err="1">
                <a:highlight>
                  <a:srgbClr val="C0C0C0"/>
                </a:highlight>
              </a:rPr>
              <a:t>empno_remaining</a:t>
            </a:r>
            <a:r>
              <a:rPr lang="en-US" altLang="zh-CN" sz="2200" dirty="0">
                <a:highlight>
                  <a:srgbClr val="C0C0C0"/>
                </a:highlight>
              </a:rPr>
              <a:t> THEN 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sz="2200" dirty="0">
                <a:highlight>
                  <a:srgbClr val="C0C0C0"/>
                </a:highlight>
              </a:rPr>
              <a:t>温馨提示：违反数据完整性约束</a:t>
            </a:r>
            <a:r>
              <a:rPr lang="en-US" altLang="zh-CN" sz="2200" dirty="0">
                <a:highlight>
                  <a:srgbClr val="C0C0C0"/>
                </a:highlight>
              </a:rPr>
              <a:t>!')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WHEN OTHERS THEN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DBMS_OUTPUT.PUT_LINE(SQLCODE||'---'||SQLERRM)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 </a:t>
            </a:r>
            <a:r>
              <a:rPr lang="en-US" altLang="zh-CN" sz="2200" dirty="0" err="1">
                <a:highlight>
                  <a:srgbClr val="C0C0C0"/>
                </a:highlight>
              </a:rPr>
              <a:t>InsertEmp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  <a:endParaRPr lang="en-US" altLang="zh-CN" sz="22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05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12.4  </a:t>
            </a:r>
            <a:r>
              <a:rPr lang="zh-CN" altLang="zh-CN" sz="4400" b="1" dirty="0"/>
              <a:t>存 储 过 </a:t>
            </a:r>
            <a:r>
              <a:rPr lang="zh-CN" altLang="zh-CN" sz="4400" b="1" dirty="0" smtClean="0"/>
              <a:t>程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zh-CN" altLang="zh-CN" sz="2800" dirty="0" smtClean="0"/>
              <a:t>【</a:t>
            </a:r>
            <a:r>
              <a:rPr lang="zh-CN" altLang="zh-CN" sz="2800" dirty="0"/>
              <a:t>示例</a:t>
            </a:r>
            <a:r>
              <a:rPr lang="en-US" altLang="zh-CN" sz="2800" dirty="0"/>
              <a:t>12-25</a:t>
            </a:r>
            <a:r>
              <a:rPr lang="zh-CN" altLang="zh-CN" sz="2800" dirty="0"/>
              <a:t>】使用存储过程向</a:t>
            </a:r>
            <a:r>
              <a:rPr lang="en-US" altLang="zh-CN" sz="2800" dirty="0"/>
              <a:t>DEPARTMENTS</a:t>
            </a:r>
            <a:r>
              <a:rPr lang="zh-CN" altLang="zh-CN" sz="2800" dirty="0"/>
              <a:t>表中插入数据。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1" y="1412776"/>
            <a:ext cx="10873208" cy="525658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PROCEDURE </a:t>
            </a:r>
            <a:r>
              <a:rPr lang="en-US" altLang="zh-CN" dirty="0" err="1">
                <a:highlight>
                  <a:srgbClr val="C0C0C0"/>
                </a:highlight>
              </a:rPr>
              <a:t>insert_dept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(</a:t>
            </a:r>
            <a:r>
              <a:rPr lang="en-US" altLang="zh-CN" dirty="0" err="1">
                <a:highlight>
                  <a:srgbClr val="C0C0C0"/>
                </a:highlight>
              </a:rPr>
              <a:t>v_dept_id</a:t>
            </a:r>
            <a:r>
              <a:rPr lang="en-US" altLang="zh-CN" dirty="0">
                <a:highlight>
                  <a:srgbClr val="C0C0C0"/>
                </a:highlight>
              </a:rPr>
              <a:t> IN </a:t>
            </a:r>
            <a:r>
              <a:rPr lang="en-US" altLang="zh-CN" dirty="0" err="1">
                <a:highlight>
                  <a:srgbClr val="C0C0C0"/>
                </a:highlight>
              </a:rPr>
              <a:t>departments.department_id%TYPE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v_dept_name</a:t>
            </a:r>
            <a:r>
              <a:rPr lang="en-US" altLang="zh-CN" dirty="0">
                <a:highlight>
                  <a:srgbClr val="C0C0C0"/>
                </a:highlight>
              </a:rPr>
              <a:t> IN </a:t>
            </a:r>
            <a:r>
              <a:rPr lang="en-US" altLang="zh-CN" dirty="0" err="1">
                <a:highlight>
                  <a:srgbClr val="C0C0C0"/>
                </a:highlight>
              </a:rPr>
              <a:t>departments.department_name%TYPE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v_mgr_id</a:t>
            </a:r>
            <a:r>
              <a:rPr lang="en-US" altLang="zh-CN" dirty="0">
                <a:highlight>
                  <a:srgbClr val="C0C0C0"/>
                </a:highlight>
              </a:rPr>
              <a:t> IN </a:t>
            </a:r>
            <a:r>
              <a:rPr lang="en-US" altLang="zh-CN" dirty="0" err="1">
                <a:highlight>
                  <a:srgbClr val="C0C0C0"/>
                </a:highlight>
              </a:rPr>
              <a:t>departments.manager_id%TYPE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v_loc_id</a:t>
            </a:r>
            <a:r>
              <a:rPr lang="en-US" altLang="zh-CN" dirty="0">
                <a:highlight>
                  <a:srgbClr val="C0C0C0"/>
                </a:highlight>
              </a:rPr>
              <a:t> IN </a:t>
            </a:r>
            <a:r>
              <a:rPr lang="en-US" altLang="zh-CN" dirty="0" err="1">
                <a:highlight>
                  <a:srgbClr val="C0C0C0"/>
                </a:highlight>
              </a:rPr>
              <a:t>departments.location_id%TYPE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IS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ept_null_error</a:t>
            </a:r>
            <a:r>
              <a:rPr lang="en-US" altLang="zh-CN" dirty="0">
                <a:highlight>
                  <a:srgbClr val="C0C0C0"/>
                </a:highlight>
              </a:rPr>
              <a:t> EXCEPTION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PRAGMA EXCEPTION_INIT(</a:t>
            </a:r>
            <a:r>
              <a:rPr lang="en-US" altLang="zh-CN" dirty="0" err="1">
                <a:highlight>
                  <a:srgbClr val="C0C0C0"/>
                </a:highlight>
              </a:rPr>
              <a:t>ept_null_error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-1400)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ept_no_loc_id</a:t>
            </a:r>
            <a:r>
              <a:rPr lang="en-US" altLang="zh-CN" dirty="0">
                <a:highlight>
                  <a:srgbClr val="C0C0C0"/>
                </a:highlight>
              </a:rPr>
              <a:t> EXCEPTION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PRAGMA EXCEPTION_INIT(</a:t>
            </a:r>
            <a:r>
              <a:rPr lang="en-US" altLang="zh-CN" dirty="0" err="1">
                <a:highlight>
                  <a:srgbClr val="C0C0C0"/>
                </a:highlight>
              </a:rPr>
              <a:t>ept_no_loc_id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-2291)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801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15219"/>
            <a:ext cx="9601200" cy="89148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12.4  </a:t>
            </a:r>
            <a:r>
              <a:rPr lang="zh-CN" altLang="zh-CN" sz="4400" b="1" dirty="0"/>
              <a:t>存 储 过 </a:t>
            </a:r>
            <a:r>
              <a:rPr lang="zh-CN" altLang="zh-CN" sz="4400" b="1" dirty="0" smtClean="0"/>
              <a:t>程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820170"/>
            <a:ext cx="10873208" cy="5921198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BEGIN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INSERT INTO departments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(</a:t>
            </a:r>
            <a:r>
              <a:rPr lang="en-US" altLang="zh-CN" sz="2200" dirty="0" err="1">
                <a:highlight>
                  <a:srgbClr val="C0C0C0"/>
                </a:highlight>
              </a:rPr>
              <a:t>department_id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department_name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manager_id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location_id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VALUES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(</a:t>
            </a:r>
            <a:r>
              <a:rPr lang="en-US" altLang="zh-CN" sz="2200" dirty="0" err="1">
                <a:highlight>
                  <a:srgbClr val="C0C0C0"/>
                </a:highlight>
              </a:rPr>
              <a:t>v_dept_id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v_dept_name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v_mgr_id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v_loc_id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DBMS_OUTPUT.PUT_LINE('</a:t>
            </a:r>
            <a:r>
              <a:rPr lang="zh-CN" altLang="zh-CN" sz="2200" dirty="0">
                <a:highlight>
                  <a:srgbClr val="C0C0C0"/>
                </a:highlight>
              </a:rPr>
              <a:t>插入部门</a:t>
            </a:r>
            <a:r>
              <a:rPr lang="en-US" altLang="zh-CN" sz="2200" dirty="0">
                <a:highlight>
                  <a:srgbClr val="C0C0C0"/>
                </a:highlight>
              </a:rPr>
              <a:t>'||</a:t>
            </a:r>
            <a:r>
              <a:rPr lang="en-US" altLang="zh-CN" sz="2200" dirty="0" err="1">
                <a:highlight>
                  <a:srgbClr val="C0C0C0"/>
                </a:highlight>
              </a:rPr>
              <a:t>v_dept_id</a:t>
            </a:r>
            <a:r>
              <a:rPr lang="en-US" altLang="zh-CN" sz="2200" dirty="0">
                <a:highlight>
                  <a:srgbClr val="C0C0C0"/>
                </a:highlight>
              </a:rPr>
              <a:t>||'</a:t>
            </a:r>
            <a:r>
              <a:rPr lang="zh-CN" altLang="zh-CN" sz="2200" dirty="0">
                <a:highlight>
                  <a:srgbClr val="C0C0C0"/>
                </a:highlight>
              </a:rPr>
              <a:t>成功</a:t>
            </a:r>
            <a:r>
              <a:rPr lang="en-US" altLang="zh-CN" sz="2200" dirty="0">
                <a:highlight>
                  <a:srgbClr val="C0C0C0"/>
                </a:highlight>
              </a:rPr>
              <a:t>')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EXCEPTION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WHEN DUP_VAL_ON_INDEX THEN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RAISE_APPLICATION_ERROR(-20000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'</a:t>
            </a:r>
            <a:r>
              <a:rPr lang="zh-CN" altLang="zh-CN" sz="2200" dirty="0">
                <a:highlight>
                  <a:srgbClr val="C0C0C0"/>
                </a:highlight>
              </a:rPr>
              <a:t>部门编码不能重复</a:t>
            </a:r>
            <a:r>
              <a:rPr lang="en-US" altLang="zh-CN" sz="2200" dirty="0">
                <a:highlight>
                  <a:srgbClr val="C0C0C0"/>
                </a:highlight>
              </a:rPr>
              <a:t>')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WHEN </a:t>
            </a:r>
            <a:r>
              <a:rPr lang="en-US" altLang="zh-CN" sz="2200" dirty="0" err="1">
                <a:highlight>
                  <a:srgbClr val="C0C0C0"/>
                </a:highlight>
              </a:rPr>
              <a:t>ept_null_error</a:t>
            </a:r>
            <a:r>
              <a:rPr lang="en-US" altLang="zh-CN" sz="2200" dirty="0">
                <a:highlight>
                  <a:srgbClr val="C0C0C0"/>
                </a:highlight>
              </a:rPr>
              <a:t> THEN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RAISE_APPLICATION_ERROR(-20001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'</a:t>
            </a:r>
            <a:r>
              <a:rPr lang="zh-CN" altLang="zh-CN" sz="2200" dirty="0">
                <a:highlight>
                  <a:srgbClr val="C0C0C0"/>
                </a:highlight>
              </a:rPr>
              <a:t>部门编码、部门名称不能为空</a:t>
            </a:r>
            <a:r>
              <a:rPr lang="en-US" altLang="zh-CN" sz="2200" dirty="0">
                <a:highlight>
                  <a:srgbClr val="C0C0C0"/>
                </a:highlight>
              </a:rPr>
              <a:t>')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WHEN </a:t>
            </a:r>
            <a:r>
              <a:rPr lang="en-US" altLang="zh-CN" sz="2200" dirty="0" err="1">
                <a:highlight>
                  <a:srgbClr val="C0C0C0"/>
                </a:highlight>
              </a:rPr>
              <a:t>ept_no_loc_id</a:t>
            </a:r>
            <a:r>
              <a:rPr lang="en-US" altLang="zh-CN" sz="2200" dirty="0">
                <a:highlight>
                  <a:srgbClr val="C0C0C0"/>
                </a:highlight>
              </a:rPr>
              <a:t> THEN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RAISE_APPLICATION_ERROR(-20002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'</a:t>
            </a:r>
            <a:r>
              <a:rPr lang="zh-CN" altLang="zh-CN" sz="2200" dirty="0">
                <a:highlight>
                  <a:srgbClr val="C0C0C0"/>
                </a:highlight>
              </a:rPr>
              <a:t>没有该地点</a:t>
            </a:r>
            <a:r>
              <a:rPr lang="en-US" altLang="zh-CN" sz="2200" dirty="0">
                <a:highlight>
                  <a:srgbClr val="C0C0C0"/>
                </a:highlight>
              </a:rPr>
              <a:t>')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 </a:t>
            </a:r>
            <a:r>
              <a:rPr lang="en-US" altLang="zh-CN" sz="2200" dirty="0" err="1">
                <a:highlight>
                  <a:srgbClr val="C0C0C0"/>
                </a:highlight>
              </a:rPr>
              <a:t>insert_dept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  <a:endParaRPr lang="zh-CN" altLang="en-US" sz="22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22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b="1" dirty="0"/>
              <a:t>12.4  </a:t>
            </a:r>
            <a:r>
              <a:rPr lang="zh-CN" altLang="zh-CN" sz="4400" b="1" dirty="0"/>
              <a:t>存 储 过 </a:t>
            </a:r>
            <a:r>
              <a:rPr lang="zh-CN" altLang="zh-CN" sz="4400" b="1" dirty="0" smtClean="0"/>
              <a:t>程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3200" b="1" dirty="0" smtClean="0"/>
              <a:t>12.4.2  </a:t>
            </a:r>
            <a:r>
              <a:rPr lang="zh-CN" altLang="zh-CN" sz="3200" b="1" dirty="0"/>
              <a:t>调用存储过程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1" y="1412776"/>
            <a:ext cx="10873208" cy="525658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 smtClean="0"/>
              <a:t>存储</a:t>
            </a:r>
            <a:r>
              <a:rPr lang="zh-CN" altLang="zh-CN" sz="2800" dirty="0"/>
              <a:t>过程建立完成后，只要通过授权，用户就可以调用运行。对于参数的传递也有三种：按位置传递、按名称传递和组合传递，传递方法与函数的一样。</a:t>
            </a:r>
            <a:r>
              <a:rPr lang="en-US" altLang="zh-CN" sz="2800" dirty="0"/>
              <a:t>Oracle</a:t>
            </a:r>
            <a:r>
              <a:rPr lang="zh-CN" altLang="zh-CN" sz="2800" dirty="0"/>
              <a:t>使用</a:t>
            </a:r>
            <a:r>
              <a:rPr lang="en-US" altLang="zh-CN" sz="2800" dirty="0"/>
              <a:t>EXECUTE</a:t>
            </a:r>
            <a:r>
              <a:rPr lang="zh-CN" altLang="zh-CN" sz="2800" dirty="0"/>
              <a:t>语句来实现对存储过程的调用：</a:t>
            </a:r>
          </a:p>
          <a:p>
            <a:pPr marL="0" inden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EXEC[UTE] </a:t>
            </a:r>
            <a:r>
              <a:rPr lang="en-US" altLang="zh-CN" sz="2800" dirty="0" err="1">
                <a:highlight>
                  <a:srgbClr val="C0C0C0"/>
                </a:highlight>
              </a:rPr>
              <a:t>procedure_name</a:t>
            </a:r>
            <a:r>
              <a:rPr lang="en-US" altLang="zh-CN" sz="2800" dirty="0">
                <a:highlight>
                  <a:srgbClr val="C0C0C0"/>
                </a:highlight>
              </a:rPr>
              <a:t>( parameter1</a:t>
            </a:r>
            <a:r>
              <a:rPr lang="zh-CN" altLang="zh-CN" sz="2800" dirty="0">
                <a:highlight>
                  <a:srgbClr val="C0C0C0"/>
                </a:highlight>
              </a:rPr>
              <a:t>，</a:t>
            </a:r>
            <a:r>
              <a:rPr lang="en-US" altLang="zh-CN" sz="2800" dirty="0">
                <a:highlight>
                  <a:srgbClr val="C0C0C0"/>
                </a:highlight>
              </a:rPr>
              <a:t>parameter2…)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  <a:endParaRPr lang="zh-CN" altLang="en-US" sz="2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320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0" y="260648"/>
            <a:ext cx="10147799" cy="108012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b="1" dirty="0"/>
              <a:t>12.4  </a:t>
            </a:r>
            <a:r>
              <a:rPr lang="zh-CN" altLang="zh-CN" sz="4400" b="1" dirty="0"/>
              <a:t>存 储 过 程</a:t>
            </a:r>
            <a:r>
              <a:rPr lang="en-US" altLang="zh-CN" sz="4400" b="1" dirty="0"/>
              <a:t/>
            </a:r>
            <a:br>
              <a:rPr lang="en-US" altLang="zh-CN" sz="4400" b="1" dirty="0"/>
            </a:br>
            <a:r>
              <a:rPr lang="zh-CN" altLang="zh-CN" sz="3200" b="1" dirty="0" smtClean="0"/>
              <a:t>【</a:t>
            </a:r>
            <a:r>
              <a:rPr lang="zh-CN" altLang="zh-CN" sz="3200" b="1" dirty="0"/>
              <a:t>示例</a:t>
            </a:r>
            <a:r>
              <a:rPr lang="en-US" altLang="zh-CN" sz="3200" b="1" dirty="0"/>
              <a:t>12-26</a:t>
            </a:r>
            <a:r>
              <a:rPr lang="zh-CN" altLang="zh-CN" sz="3200" b="1" dirty="0"/>
              <a:t>】查询指定员工记录的存储过程的创建与调用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1" y="1412776"/>
            <a:ext cx="10873208" cy="525658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dirty="0" smtClean="0"/>
              <a:t>本</a:t>
            </a:r>
            <a:r>
              <a:rPr lang="zh-CN" altLang="zh-CN" sz="2000" dirty="0"/>
              <a:t>过程中有</a:t>
            </a:r>
            <a:r>
              <a:rPr lang="en-US" altLang="zh-CN" sz="2000" dirty="0"/>
              <a:t>3</a:t>
            </a:r>
            <a:r>
              <a:rPr lang="zh-CN" altLang="zh-CN" sz="2000" dirty="0"/>
              <a:t>个参数，</a:t>
            </a:r>
            <a:r>
              <a:rPr lang="en-US" altLang="zh-CN" sz="2000" dirty="0" err="1"/>
              <a:t>v_empno</a:t>
            </a:r>
            <a:r>
              <a:rPr lang="zh-CN" altLang="zh-CN" sz="2000" dirty="0"/>
              <a:t>是输入类型，其他两个是输出类型，用于接收存储查询的两个结果值。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CREATE OR REPLACE PROCEDURE </a:t>
            </a:r>
            <a:r>
              <a:rPr lang="en-US" altLang="zh-CN" sz="2200" dirty="0" err="1">
                <a:highlight>
                  <a:srgbClr val="C0C0C0"/>
                </a:highlight>
              </a:rPr>
              <a:t>QueryEmp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(</a:t>
            </a:r>
            <a:r>
              <a:rPr lang="en-US" altLang="zh-CN" sz="2200" dirty="0" err="1">
                <a:highlight>
                  <a:srgbClr val="C0C0C0"/>
                </a:highlight>
              </a:rPr>
              <a:t>v_empno</a:t>
            </a:r>
            <a:r>
              <a:rPr lang="en-US" altLang="zh-CN" sz="2200" dirty="0">
                <a:highlight>
                  <a:srgbClr val="C0C0C0"/>
                </a:highlight>
              </a:rPr>
              <a:t> IN  </a:t>
            </a:r>
            <a:r>
              <a:rPr lang="en-US" altLang="zh-CN" sz="2200" dirty="0" err="1">
                <a:highlight>
                  <a:srgbClr val="C0C0C0"/>
                </a:highlight>
              </a:rPr>
              <a:t>employees.employee_id%TYPE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v_ename</a:t>
            </a:r>
            <a:r>
              <a:rPr lang="en-US" altLang="zh-CN" sz="2200" dirty="0">
                <a:highlight>
                  <a:srgbClr val="C0C0C0"/>
                </a:highlight>
              </a:rPr>
              <a:t> OUT </a:t>
            </a:r>
            <a:r>
              <a:rPr lang="en-US" altLang="zh-CN" sz="2200" dirty="0" err="1">
                <a:highlight>
                  <a:srgbClr val="C0C0C0"/>
                </a:highlight>
              </a:rPr>
              <a:t>employees.first_name%TYPE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v_sal</a:t>
            </a:r>
            <a:r>
              <a:rPr lang="en-US" altLang="zh-CN" sz="2200" dirty="0">
                <a:highlight>
                  <a:srgbClr val="C0C0C0"/>
                </a:highlight>
              </a:rPr>
              <a:t> OUT </a:t>
            </a:r>
            <a:r>
              <a:rPr lang="en-US" altLang="zh-CN" sz="2200" dirty="0" err="1">
                <a:highlight>
                  <a:srgbClr val="C0C0C0"/>
                </a:highlight>
              </a:rPr>
              <a:t>employees.salary%TYPE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AS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BEGIN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SELECT </a:t>
            </a:r>
            <a:r>
              <a:rPr lang="en-US" altLang="zh-CN" sz="2200" dirty="0" err="1">
                <a:highlight>
                  <a:srgbClr val="C0C0C0"/>
                </a:highlight>
              </a:rPr>
              <a:t>last_name</a:t>
            </a:r>
            <a:r>
              <a:rPr lang="en-US" altLang="zh-CN" sz="2200" dirty="0">
                <a:highlight>
                  <a:srgbClr val="C0C0C0"/>
                </a:highlight>
              </a:rPr>
              <a:t> || </a:t>
            </a:r>
            <a:r>
              <a:rPr lang="en-US" altLang="zh-CN" sz="2200" dirty="0" err="1">
                <a:highlight>
                  <a:srgbClr val="C0C0C0"/>
                </a:highlight>
              </a:rPr>
              <a:t>last_name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salary INTO </a:t>
            </a:r>
            <a:r>
              <a:rPr lang="en-US" altLang="zh-CN" sz="2200" dirty="0" err="1">
                <a:highlight>
                  <a:srgbClr val="C0C0C0"/>
                </a:highlight>
              </a:rPr>
              <a:t>v_ename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v_sal</a:t>
            </a:r>
            <a:r>
              <a:rPr lang="en-US" altLang="zh-CN" sz="2200" dirty="0">
                <a:highlight>
                  <a:srgbClr val="C0C0C0"/>
                </a:highlight>
              </a:rPr>
              <a:t> 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FROM employees WHERE </a:t>
            </a:r>
            <a:r>
              <a:rPr lang="en-US" altLang="zh-CN" sz="2200" dirty="0" err="1">
                <a:highlight>
                  <a:srgbClr val="C0C0C0"/>
                </a:highlight>
              </a:rPr>
              <a:t>employee_id</a:t>
            </a:r>
            <a:r>
              <a:rPr lang="en-US" altLang="zh-CN" sz="2200" dirty="0">
                <a:highlight>
                  <a:srgbClr val="C0C0C0"/>
                </a:highlight>
              </a:rPr>
              <a:t> = </a:t>
            </a:r>
            <a:r>
              <a:rPr lang="en-US" altLang="zh-CN" sz="2200" dirty="0" err="1">
                <a:highlight>
                  <a:srgbClr val="C0C0C0"/>
                </a:highlight>
              </a:rPr>
              <a:t>v_empno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  <a:r>
              <a:rPr lang="en-US" altLang="zh-CN" sz="2200" dirty="0">
                <a:highlight>
                  <a:srgbClr val="C0C0C0"/>
                </a:highlight>
              </a:rPr>
              <a:t> 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DBMS_OUTPUT.PUT_LINE('</a:t>
            </a:r>
            <a:r>
              <a:rPr lang="zh-CN" altLang="zh-CN" sz="2200" dirty="0">
                <a:highlight>
                  <a:srgbClr val="C0C0C0"/>
                </a:highlight>
              </a:rPr>
              <a:t>温馨提示：编码为</a:t>
            </a:r>
            <a:r>
              <a:rPr lang="en-US" altLang="zh-CN" sz="2200" dirty="0">
                <a:highlight>
                  <a:srgbClr val="C0C0C0"/>
                </a:highlight>
              </a:rPr>
              <a:t>'||</a:t>
            </a:r>
            <a:r>
              <a:rPr lang="en-US" altLang="zh-CN" sz="2200" dirty="0" err="1">
                <a:highlight>
                  <a:srgbClr val="C0C0C0"/>
                </a:highlight>
              </a:rPr>
              <a:t>v_empno</a:t>
            </a:r>
            <a:r>
              <a:rPr lang="en-US" altLang="zh-CN" sz="2200" dirty="0">
                <a:highlight>
                  <a:srgbClr val="C0C0C0"/>
                </a:highlight>
              </a:rPr>
              <a:t>||'</a:t>
            </a:r>
            <a:r>
              <a:rPr lang="zh-CN" altLang="zh-CN" sz="2200" dirty="0">
                <a:highlight>
                  <a:srgbClr val="C0C0C0"/>
                </a:highlight>
              </a:rPr>
              <a:t>的员工已经查到</a:t>
            </a:r>
            <a:r>
              <a:rPr lang="en-US" altLang="zh-CN" sz="2200" dirty="0">
                <a:highlight>
                  <a:srgbClr val="C0C0C0"/>
                </a:highlight>
              </a:rPr>
              <a:t>!')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0253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5219"/>
            <a:ext cx="9601200" cy="555605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12.4  </a:t>
            </a:r>
            <a:r>
              <a:rPr lang="zh-CN" altLang="zh-CN" sz="3200" b="1" dirty="0"/>
              <a:t>存 储 过 程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570824"/>
            <a:ext cx="11043041" cy="6287177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EXCEPTION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WHEN NO_DATA_FOUND THEN 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sz="2200" dirty="0">
                <a:highlight>
                  <a:srgbClr val="C0C0C0"/>
                </a:highlight>
              </a:rPr>
              <a:t>温馨提示：你需要的数据不存在</a:t>
            </a:r>
            <a:r>
              <a:rPr lang="en-US" altLang="zh-CN" sz="2200" dirty="0">
                <a:highlight>
                  <a:srgbClr val="C0C0C0"/>
                </a:highlight>
              </a:rPr>
              <a:t>!')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WHEN OTHERS THEN 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DBMS_OUTPUT.PUT_LINE(SQLCODE||'---'||SQLERRM)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 </a:t>
            </a:r>
            <a:r>
              <a:rPr lang="en-US" altLang="zh-CN" sz="2200" dirty="0" err="1">
                <a:highlight>
                  <a:srgbClr val="C0C0C0"/>
                </a:highlight>
              </a:rPr>
              <a:t>QueryEmp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/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--</a:t>
            </a:r>
            <a:r>
              <a:rPr lang="zh-CN" altLang="zh-CN" sz="2200" dirty="0">
                <a:highlight>
                  <a:srgbClr val="C0C0C0"/>
                </a:highlight>
              </a:rPr>
              <a:t>调用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DECLARE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v1 </a:t>
            </a:r>
            <a:r>
              <a:rPr lang="en-US" altLang="zh-CN" sz="2200" dirty="0" err="1">
                <a:highlight>
                  <a:srgbClr val="C0C0C0"/>
                </a:highlight>
              </a:rPr>
              <a:t>employees.first_name%TYPE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v2 </a:t>
            </a:r>
            <a:r>
              <a:rPr lang="en-US" altLang="zh-CN" sz="2200" dirty="0" err="1">
                <a:highlight>
                  <a:srgbClr val="C0C0C0"/>
                </a:highlight>
              </a:rPr>
              <a:t>employees.salary%TYPE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BEGIN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QueryEmp</a:t>
            </a:r>
            <a:r>
              <a:rPr lang="en-US" altLang="zh-CN" sz="2200" dirty="0">
                <a:highlight>
                  <a:srgbClr val="C0C0C0"/>
                </a:highlight>
              </a:rPr>
              <a:t>(100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v1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v2)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DBMS_OUTPUT.PUT_LINE('</a:t>
            </a:r>
            <a:r>
              <a:rPr lang="zh-CN" altLang="zh-CN" sz="2200" dirty="0">
                <a:highlight>
                  <a:srgbClr val="C0C0C0"/>
                </a:highlight>
              </a:rPr>
              <a:t>姓名：</a:t>
            </a:r>
            <a:r>
              <a:rPr lang="en-US" altLang="zh-CN" sz="2200" dirty="0">
                <a:highlight>
                  <a:srgbClr val="C0C0C0"/>
                </a:highlight>
              </a:rPr>
              <a:t>'||v1)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DBMS_OUTPUT.PUT_LINE('</a:t>
            </a:r>
            <a:r>
              <a:rPr lang="zh-CN" altLang="zh-CN" sz="2200" dirty="0">
                <a:highlight>
                  <a:srgbClr val="C0C0C0"/>
                </a:highlight>
              </a:rPr>
              <a:t>工资：</a:t>
            </a:r>
            <a:r>
              <a:rPr lang="en-US" altLang="zh-CN" sz="2200" dirty="0">
                <a:highlight>
                  <a:srgbClr val="C0C0C0"/>
                </a:highlight>
              </a:rPr>
              <a:t>'||v2)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/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500"/>
              </a:lnSpc>
              <a:spcBef>
                <a:spcPts val="800"/>
              </a:spcBef>
              <a:buNone/>
            </a:pPr>
            <a:r>
              <a:rPr lang="zh-CN" altLang="zh-CN" sz="1800" dirty="0"/>
              <a:t>温馨提示：编码为</a:t>
            </a:r>
            <a:r>
              <a:rPr lang="en-US" altLang="zh-CN" sz="1800" dirty="0"/>
              <a:t>100</a:t>
            </a:r>
            <a:r>
              <a:rPr lang="zh-CN" altLang="zh-CN" sz="1800" dirty="0"/>
              <a:t>的员工已经查到</a:t>
            </a:r>
            <a:r>
              <a:rPr lang="en-US" altLang="zh-CN" sz="1800" dirty="0"/>
              <a:t>!</a:t>
            </a:r>
            <a:endParaRPr lang="zh-CN" altLang="zh-CN" sz="1800" dirty="0"/>
          </a:p>
          <a:p>
            <a:pPr marL="0" indent="0" hangingPunct="0">
              <a:lnSpc>
                <a:spcPts val="1500"/>
              </a:lnSpc>
              <a:spcBef>
                <a:spcPts val="800"/>
              </a:spcBef>
              <a:buNone/>
            </a:pPr>
            <a:r>
              <a:rPr lang="zh-CN" altLang="zh-CN" sz="1800" dirty="0"/>
              <a:t>姓名：</a:t>
            </a:r>
            <a:r>
              <a:rPr lang="en-US" altLang="zh-CN" sz="1800" dirty="0" err="1"/>
              <a:t>KingKing</a:t>
            </a:r>
            <a:endParaRPr lang="zh-CN" altLang="zh-CN" sz="1800" dirty="0"/>
          </a:p>
          <a:p>
            <a:pPr marL="0" indent="0" hangingPunct="0">
              <a:lnSpc>
                <a:spcPts val="1500"/>
              </a:lnSpc>
              <a:spcBef>
                <a:spcPts val="800"/>
              </a:spcBef>
              <a:buNone/>
            </a:pPr>
            <a:r>
              <a:rPr lang="zh-CN" altLang="zh-CN" sz="1800" dirty="0"/>
              <a:t>工资：</a:t>
            </a:r>
            <a:r>
              <a:rPr lang="en-US" altLang="zh-CN" sz="1800" dirty="0"/>
              <a:t>24000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卷形: 水平 7">
            <a:extLst>
              <a:ext uri="{FF2B5EF4-FFF2-40B4-BE49-F238E27FC236}">
                <a16:creationId xmlns="" xmlns:a16="http://schemas.microsoft.com/office/drawing/2014/main" id="{5E8F8728-ECF3-4536-B3BF-46E1B09039E7}"/>
              </a:ext>
            </a:extLst>
          </p:cNvPr>
          <p:cNvSpPr/>
          <p:nvPr/>
        </p:nvSpPr>
        <p:spPr>
          <a:xfrm>
            <a:off x="6310435" y="3240360"/>
            <a:ext cx="5878389" cy="34290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注意：本示例之所以使用存储过程，而没有使用函数，是因为返回的参数有两个，函数无法返回两个值。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79007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86" y="24165"/>
            <a:ext cx="9601200" cy="108012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12.5</a:t>
            </a:r>
            <a:r>
              <a:rPr lang="en-US" altLang="zh-CN" sz="4000" b="1" dirty="0"/>
              <a:t>  </a:t>
            </a:r>
            <a:r>
              <a:rPr lang="zh-CN" altLang="zh-CN" sz="4000" dirty="0"/>
              <a:t>自定义</a:t>
            </a:r>
            <a:r>
              <a:rPr lang="zh-CN" altLang="zh-CN" sz="4000" dirty="0" smtClean="0"/>
              <a:t>函数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3200" b="1" dirty="0"/>
              <a:t>12.5.1  </a:t>
            </a:r>
            <a:r>
              <a:rPr lang="zh-CN" altLang="zh-CN" sz="3200" b="1" dirty="0"/>
              <a:t>函数的创建与</a:t>
            </a:r>
            <a:r>
              <a:rPr lang="zh-CN" altLang="zh-CN" sz="3200" b="1" dirty="0" smtClean="0"/>
              <a:t>调用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86" y="1113930"/>
            <a:ext cx="10873208" cy="5627438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CREATE [OR REPLACE] FUNCTION </a:t>
            </a:r>
            <a:r>
              <a:rPr lang="en-US" altLang="zh-CN" sz="2200" dirty="0" err="1">
                <a:highlight>
                  <a:srgbClr val="C0C0C0"/>
                </a:highlight>
              </a:rPr>
              <a:t>function_name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(arg1 [ { IN | OUT | IN OUT }] type1 [DEFAULT value1]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[arg2 [ { IN | OUT | IN OUT }] type2 [DEFAULT value1]]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...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[</a:t>
            </a:r>
            <a:r>
              <a:rPr lang="en-US" altLang="zh-CN" sz="2200" dirty="0" err="1">
                <a:highlight>
                  <a:srgbClr val="C0C0C0"/>
                </a:highlight>
              </a:rPr>
              <a:t>argn</a:t>
            </a:r>
            <a:r>
              <a:rPr lang="en-US" altLang="zh-CN" sz="2200" dirty="0">
                <a:highlight>
                  <a:srgbClr val="C0C0C0"/>
                </a:highlight>
              </a:rPr>
              <a:t> [ { IN | OUT | IN OUT }] </a:t>
            </a:r>
            <a:r>
              <a:rPr lang="en-US" altLang="zh-CN" sz="2200" dirty="0" err="1">
                <a:highlight>
                  <a:srgbClr val="C0C0C0"/>
                </a:highlight>
              </a:rPr>
              <a:t>typen</a:t>
            </a:r>
            <a:r>
              <a:rPr lang="en-US" altLang="zh-CN" sz="2200" dirty="0">
                <a:highlight>
                  <a:srgbClr val="C0C0C0"/>
                </a:highlight>
              </a:rPr>
              <a:t> [DEFAULT </a:t>
            </a:r>
            <a:r>
              <a:rPr lang="en-US" altLang="zh-CN" sz="2200" dirty="0" err="1">
                <a:highlight>
                  <a:srgbClr val="C0C0C0"/>
                </a:highlight>
              </a:rPr>
              <a:t>valuen</a:t>
            </a:r>
            <a:r>
              <a:rPr lang="en-US" altLang="zh-CN" sz="2200" dirty="0">
                <a:highlight>
                  <a:srgbClr val="C0C0C0"/>
                </a:highlight>
              </a:rPr>
              <a:t>]])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[ AUTHID DEFINER | CURRENT_USER ]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RETURN </a:t>
            </a:r>
            <a:r>
              <a:rPr lang="en-US" altLang="zh-CN" sz="2200" dirty="0" err="1">
                <a:highlight>
                  <a:srgbClr val="C0C0C0"/>
                </a:highlight>
              </a:rPr>
              <a:t>return_type</a:t>
            </a:r>
            <a:r>
              <a:rPr lang="en-US" altLang="zh-CN" sz="2200" dirty="0">
                <a:highlight>
                  <a:srgbClr val="C0C0C0"/>
                </a:highlight>
              </a:rPr>
              <a:t> 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IS | AS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&lt;</a:t>
            </a:r>
            <a:r>
              <a:rPr lang="zh-CN" altLang="zh-CN" sz="2200" dirty="0">
                <a:highlight>
                  <a:srgbClr val="C0C0C0"/>
                </a:highlight>
              </a:rPr>
              <a:t>类型</a:t>
            </a:r>
            <a:r>
              <a:rPr lang="en-US" altLang="zh-CN" sz="2200" dirty="0">
                <a:highlight>
                  <a:srgbClr val="C0C0C0"/>
                </a:highlight>
              </a:rPr>
              <a:t>.</a:t>
            </a:r>
            <a:r>
              <a:rPr lang="zh-CN" altLang="zh-CN" sz="2200" dirty="0">
                <a:highlight>
                  <a:srgbClr val="C0C0C0"/>
                </a:highlight>
              </a:rPr>
              <a:t>变量的声明部分</a:t>
            </a:r>
            <a:r>
              <a:rPr lang="en-US" altLang="zh-CN" sz="2200" dirty="0">
                <a:highlight>
                  <a:srgbClr val="C0C0C0"/>
                </a:highlight>
              </a:rPr>
              <a:t>&gt; 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BEGIN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zh-CN" altLang="zh-CN" sz="2200" dirty="0">
                <a:highlight>
                  <a:srgbClr val="C0C0C0"/>
                </a:highlight>
              </a:rPr>
              <a:t>执行部分</a:t>
            </a: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RETURN expression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EXCEPTION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zh-CN" altLang="zh-CN" sz="2200" dirty="0">
                <a:highlight>
                  <a:srgbClr val="C0C0C0"/>
                </a:highlight>
              </a:rPr>
              <a:t>异常处理部分</a:t>
            </a: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 </a:t>
            </a:r>
            <a:r>
              <a:rPr lang="en-US" altLang="zh-CN" sz="2200" dirty="0" err="1">
                <a:highlight>
                  <a:srgbClr val="C0C0C0"/>
                </a:highlight>
              </a:rPr>
              <a:t>function_name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dirty="0"/>
          </a:p>
        </p:txBody>
      </p:sp>
      <p:sp>
        <p:nvSpPr>
          <p:cNvPr id="4" name="卷形: 水平 7">
            <a:extLst>
              <a:ext uri="{FF2B5EF4-FFF2-40B4-BE49-F238E27FC236}">
                <a16:creationId xmlns="" xmlns:a16="http://schemas.microsoft.com/office/drawing/2014/main" id="{5E8F8728-ECF3-4536-B3BF-46E1B09039E7}"/>
              </a:ext>
            </a:extLst>
          </p:cNvPr>
          <p:cNvSpPr/>
          <p:nvPr/>
        </p:nvSpPr>
        <p:spPr>
          <a:xfrm>
            <a:off x="5662364" y="3281900"/>
            <a:ext cx="6408712" cy="34290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函数的参数类型与过程相似，只是必须有</a:t>
            </a:r>
            <a:r>
              <a:rPr lang="en-US" altLang="zh-CN" sz="2000" dirty="0"/>
              <a:t>RETURN</a:t>
            </a:r>
            <a:r>
              <a:rPr lang="zh-CN" altLang="zh-CN" sz="2000" dirty="0"/>
              <a:t>函数返回类型的申明。另外，由于函数可以在</a:t>
            </a:r>
            <a:r>
              <a:rPr lang="en-US" altLang="zh-CN" sz="2000" dirty="0"/>
              <a:t>SQL</a:t>
            </a:r>
            <a:r>
              <a:rPr lang="zh-CN" altLang="zh-CN" sz="2000" dirty="0"/>
              <a:t>语句中直接使用，所以应该尽量避免使用</a:t>
            </a:r>
            <a:r>
              <a:rPr lang="en-US" altLang="zh-CN" sz="2000" dirty="0"/>
              <a:t>OUT</a:t>
            </a:r>
            <a:r>
              <a:rPr lang="zh-CN" altLang="zh-CN" sz="2000" dirty="0"/>
              <a:t>，</a:t>
            </a:r>
            <a:r>
              <a:rPr lang="en-US" altLang="zh-CN" sz="2000" dirty="0"/>
              <a:t>IN OUT</a:t>
            </a:r>
            <a:r>
              <a:rPr lang="zh-CN" altLang="zh-CN" sz="2000" dirty="0"/>
              <a:t>类型的参数。</a:t>
            </a:r>
          </a:p>
        </p:txBody>
      </p:sp>
    </p:spTree>
    <p:extLst>
      <p:ext uri="{BB962C8B-B14F-4D97-AF65-F5344CB8AC3E}">
        <p14:creationId xmlns:p14="http://schemas.microsoft.com/office/powerpoint/2010/main" xmlns="" val="105935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dirty="0"/>
              <a:t>12.5</a:t>
            </a:r>
            <a:r>
              <a:rPr lang="en-US" altLang="zh-CN" sz="4400" b="1" dirty="0"/>
              <a:t>  </a:t>
            </a:r>
            <a:r>
              <a:rPr lang="zh-CN" altLang="zh-CN" sz="4400" dirty="0"/>
              <a:t>自定义</a:t>
            </a:r>
            <a:r>
              <a:rPr lang="zh-CN" altLang="zh-CN" sz="4400" dirty="0" smtClean="0"/>
              <a:t>函数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zh-CN" altLang="zh-CN" sz="2800" b="1" dirty="0"/>
              <a:t>【示例</a:t>
            </a:r>
            <a:r>
              <a:rPr lang="en-US" altLang="zh-CN" sz="2800" b="1" dirty="0"/>
              <a:t>12-27</a:t>
            </a:r>
            <a:r>
              <a:rPr lang="zh-CN" altLang="zh-CN" sz="2800" b="1" dirty="0"/>
              <a:t>】使用函数获取某部门的工资总和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="" xmlns:a16="http://schemas.microsoft.com/office/drawing/2014/main" id="{5B9E5252-EC55-4D68-8BAB-2F27566A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1345720"/>
            <a:ext cx="9601200" cy="5395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 smtClean="0"/>
              <a:t>本</a:t>
            </a:r>
            <a:r>
              <a:rPr lang="zh-CN" altLang="zh-CN" dirty="0"/>
              <a:t>示例创建</a:t>
            </a:r>
            <a:r>
              <a:rPr lang="en-US" altLang="zh-CN" dirty="0" err="1"/>
              <a:t>get_salary</a:t>
            </a:r>
            <a:r>
              <a:rPr lang="en-US" altLang="zh-CN" dirty="0"/>
              <a:t>()</a:t>
            </a:r>
            <a:r>
              <a:rPr lang="zh-CN" altLang="zh-CN" dirty="0"/>
              <a:t>函数获取部门</a:t>
            </a:r>
            <a:r>
              <a:rPr lang="en-US" altLang="zh-CN" dirty="0" err="1"/>
              <a:t>Dept_No</a:t>
            </a:r>
            <a:r>
              <a:rPr lang="zh-CN" altLang="zh-CN" dirty="0"/>
              <a:t>的工资总和，通过</a:t>
            </a:r>
            <a:r>
              <a:rPr lang="en-US" altLang="zh-CN" dirty="0"/>
              <a:t>RETURN</a:t>
            </a:r>
            <a:r>
              <a:rPr lang="zh-CN" altLang="zh-CN" dirty="0"/>
              <a:t>返回</a:t>
            </a:r>
            <a:r>
              <a:rPr lang="en-US" altLang="zh-CN" dirty="0"/>
              <a:t>Number</a:t>
            </a:r>
            <a:r>
              <a:rPr lang="zh-CN" altLang="zh-CN" dirty="0"/>
              <a:t>类型的值。最后，通过</a:t>
            </a:r>
            <a:r>
              <a:rPr lang="en-US" altLang="zh-CN" dirty="0"/>
              <a:t>SQL</a:t>
            </a:r>
            <a:r>
              <a:rPr lang="zh-CN" altLang="zh-CN" dirty="0"/>
              <a:t>语句查询</a:t>
            </a:r>
            <a:r>
              <a:rPr lang="en-US" altLang="zh-CN" dirty="0"/>
              <a:t>10</a:t>
            </a:r>
            <a:r>
              <a:rPr lang="zh-CN" altLang="zh-CN" dirty="0"/>
              <a:t>号部门的工资总和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FUNCTION </a:t>
            </a:r>
            <a:r>
              <a:rPr lang="en-US" altLang="zh-CN" dirty="0" err="1">
                <a:highlight>
                  <a:srgbClr val="C0C0C0"/>
                </a:highlight>
              </a:rPr>
              <a:t>get_salary</a:t>
            </a:r>
            <a:r>
              <a:rPr lang="en-US" altLang="zh-CN" dirty="0">
                <a:highlight>
                  <a:srgbClr val="C0C0C0"/>
                </a:highlight>
              </a:rPr>
              <a:t>(</a:t>
            </a:r>
            <a:r>
              <a:rPr lang="en-US" altLang="zh-CN" dirty="0" err="1">
                <a:highlight>
                  <a:srgbClr val="C0C0C0"/>
                </a:highlight>
              </a:rPr>
              <a:t>Dept_no</a:t>
            </a:r>
            <a:r>
              <a:rPr lang="en-US" altLang="zh-CN" dirty="0">
                <a:highlight>
                  <a:srgbClr val="C0C0C0"/>
                </a:highlight>
              </a:rPr>
              <a:t> NUMBER)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RETURN NUMBER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IS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</a:t>
            </a:r>
            <a:r>
              <a:rPr lang="en-US" altLang="zh-CN" dirty="0" err="1">
                <a:highlight>
                  <a:srgbClr val="C0C0C0"/>
                </a:highlight>
              </a:rPr>
              <a:t>V_sum</a:t>
            </a:r>
            <a:r>
              <a:rPr lang="en-US" altLang="zh-CN" dirty="0">
                <a:highlight>
                  <a:srgbClr val="C0C0C0"/>
                </a:highlight>
              </a:rPr>
              <a:t> NUMBER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SELECT SUM(SALARY)INTO </a:t>
            </a:r>
            <a:r>
              <a:rPr lang="en-US" altLang="zh-CN" dirty="0" err="1">
                <a:highlight>
                  <a:srgbClr val="C0C0C0"/>
                </a:highlight>
              </a:rPr>
              <a:t>V_sum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FROM EMPLOYEES WHERE DEPARTMENT_ID=</a:t>
            </a:r>
            <a:r>
              <a:rPr lang="en-US" altLang="zh-CN" dirty="0" err="1">
                <a:highlight>
                  <a:srgbClr val="C0C0C0"/>
                </a:highlight>
              </a:rPr>
              <a:t>dept_no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RETURN </a:t>
            </a:r>
            <a:r>
              <a:rPr lang="en-US" altLang="zh-CN" dirty="0" err="1">
                <a:highlight>
                  <a:srgbClr val="C0C0C0"/>
                </a:highlight>
              </a:rPr>
              <a:t>v_sum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619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188640"/>
            <a:ext cx="9601200" cy="864096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12.5</a:t>
            </a:r>
            <a:r>
              <a:rPr lang="en-US" altLang="zh-CN" sz="4400" b="1" dirty="0"/>
              <a:t>  </a:t>
            </a:r>
            <a:r>
              <a:rPr lang="zh-CN" altLang="zh-CN" sz="4400" dirty="0"/>
              <a:t>自定义函数</a:t>
            </a:r>
            <a:endParaRPr lang="zh-CN" altLang="en-US" sz="3100" dirty="0"/>
          </a:p>
        </p:txBody>
      </p:sp>
      <p:sp>
        <p:nvSpPr>
          <p:cNvPr id="5" name="内容占位符 4">
            <a:extLst>
              <a:ext uri="{FF2B5EF4-FFF2-40B4-BE49-F238E27FC236}">
                <a16:creationId xmlns="" xmlns:a16="http://schemas.microsoft.com/office/drawing/2014/main" id="{5B9E5252-EC55-4D68-8BAB-2F27566A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60" y="1052736"/>
            <a:ext cx="9601200" cy="568863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EXCEPTION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WHEN NO_DATA_FOUND THEN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dirty="0">
                <a:highlight>
                  <a:srgbClr val="C0C0C0"/>
                </a:highlight>
              </a:rPr>
              <a:t>你需要的数据不存在</a:t>
            </a:r>
            <a:r>
              <a:rPr lang="en-US" altLang="zh-CN" dirty="0">
                <a:highlight>
                  <a:srgbClr val="C0C0C0"/>
                </a:highlight>
              </a:rPr>
              <a:t>!')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WHEN OTHERS THEN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DBMS_OUTPUT.PUT_LINE(SQLCODE||'---'||SQLERRM)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 </a:t>
            </a:r>
            <a:r>
              <a:rPr lang="en-US" altLang="zh-CN" dirty="0" err="1">
                <a:highlight>
                  <a:srgbClr val="C0C0C0"/>
                </a:highlight>
              </a:rPr>
              <a:t>get_salary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get_salary</a:t>
            </a:r>
            <a:r>
              <a:rPr lang="en-US" altLang="zh-CN" dirty="0">
                <a:highlight>
                  <a:srgbClr val="C0C0C0"/>
                </a:highlight>
              </a:rPr>
              <a:t>(10)FROM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GET_SALARY(10)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 4400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32500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12.5</a:t>
            </a:r>
            <a:r>
              <a:rPr lang="en-US" altLang="zh-CN" sz="4400" b="1" dirty="0"/>
              <a:t>  </a:t>
            </a:r>
            <a:r>
              <a:rPr lang="zh-CN" altLang="zh-CN" sz="4400" dirty="0"/>
              <a:t>自定义</a:t>
            </a:r>
            <a:r>
              <a:rPr lang="zh-CN" altLang="zh-CN" sz="4400" dirty="0" smtClean="0"/>
              <a:t>函数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2800" dirty="0" smtClean="0"/>
              <a:t>12.5.2</a:t>
            </a:r>
            <a:r>
              <a:rPr lang="en-US" altLang="zh-CN" sz="2800" b="1" dirty="0" smtClean="0"/>
              <a:t>  </a:t>
            </a:r>
            <a:r>
              <a:rPr lang="zh-CN" altLang="zh-CN" sz="2800" dirty="0"/>
              <a:t>函数参数的调用形式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1" y="1628800"/>
            <a:ext cx="10873208" cy="50405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/>
              <a:t>函数声明时所定义的参数称为形式参数，应用程序调用时为函数传递的参数称为实际参数。应用程序在调用函数时，可以使用位置表示法或者名称表示法向函数传递参数：</a:t>
            </a:r>
          </a:p>
          <a:p>
            <a:pPr marL="0" indent="0" hangingPunct="0">
              <a:buNone/>
            </a:pPr>
            <a:r>
              <a:rPr lang="en-US" altLang="zh-CN" sz="2800" dirty="0"/>
              <a:t>1)</a:t>
            </a:r>
            <a:r>
              <a:rPr lang="zh-CN" altLang="zh-CN" sz="2800" dirty="0"/>
              <a:t>位置表示法</a:t>
            </a:r>
          </a:p>
          <a:p>
            <a:pPr marL="0" indent="0" hangingPunct="0">
              <a:buNone/>
            </a:pPr>
            <a:r>
              <a:rPr lang="zh-CN" altLang="zh-CN" sz="2800" dirty="0"/>
              <a:t>位置表示法即在调用时按形参的排列顺序，依次写出实参的名称，而将形参与实参关联起来进行传递。用这种方法进行调用，形参与实参的名称是相互独立、没有关系的，强调次序才是重要的。</a:t>
            </a:r>
          </a:p>
          <a:p>
            <a:pPr marL="0" indent="0" hangingPunct="0">
              <a:buNone/>
            </a:pPr>
            <a:r>
              <a:rPr lang="zh-CN" altLang="zh-CN" sz="2800" dirty="0"/>
              <a:t>格式为：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argument_value1[</a:t>
            </a:r>
            <a:r>
              <a:rPr lang="zh-CN" altLang="zh-CN" sz="2800" dirty="0">
                <a:highlight>
                  <a:srgbClr val="C0C0C0"/>
                </a:highlight>
              </a:rPr>
              <a:t>，</a:t>
            </a:r>
            <a:r>
              <a:rPr lang="en-US" altLang="zh-CN" sz="2800" dirty="0">
                <a:highlight>
                  <a:srgbClr val="C0C0C0"/>
                </a:highlight>
              </a:rPr>
              <a:t>argument_value2 …]</a:t>
            </a:r>
            <a:endParaRPr lang="zh-CN" altLang="zh-CN" sz="2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567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400" b="1" dirty="0"/>
              <a:t>12.1.2  </a:t>
            </a:r>
            <a:r>
              <a:rPr lang="zh-CN" altLang="zh-CN" sz="2400" b="1" dirty="0"/>
              <a:t>变量和常量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35063"/>
            <a:ext cx="8424936" cy="218464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zh-CN" dirty="0"/>
              <a:t>变量</a:t>
            </a:r>
          </a:p>
          <a:p>
            <a:pPr marL="0" indent="0" hangingPunct="0">
              <a:buNone/>
            </a:pPr>
            <a:r>
              <a:rPr lang="en-US" altLang="zh-CN" dirty="0"/>
              <a:t>PL/SQL</a:t>
            </a:r>
            <a:r>
              <a:rPr lang="zh-CN" altLang="zh-CN" dirty="0"/>
              <a:t>支持</a:t>
            </a:r>
            <a:r>
              <a:rPr lang="en-US" altLang="zh-CN" dirty="0"/>
              <a:t>SQL</a:t>
            </a:r>
            <a:r>
              <a:rPr lang="zh-CN" altLang="zh-CN" dirty="0"/>
              <a:t>中的数据类型，声明变量必须指明变量的数据类型，也可以声明变量时对变量初始化，变量声明必须在声明部分。声明变量的语法如下：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zh-CN" altLang="zh-CN" dirty="0">
                <a:highlight>
                  <a:srgbClr val="C0C0C0"/>
                </a:highlight>
              </a:rPr>
              <a:t>变量名 数据类型</a:t>
            </a:r>
            <a:r>
              <a:rPr lang="en-US" altLang="zh-CN" dirty="0">
                <a:highlight>
                  <a:srgbClr val="C0C0C0"/>
                </a:highlight>
              </a:rPr>
              <a:t>[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</a:t>
            </a:r>
            <a:r>
              <a:rPr lang="zh-CN" altLang="zh-CN" dirty="0">
                <a:highlight>
                  <a:srgbClr val="C0C0C0"/>
                </a:highlight>
              </a:rPr>
              <a:t>初始值</a:t>
            </a:r>
            <a:r>
              <a:rPr lang="en-US" altLang="zh-CN" dirty="0">
                <a:highlight>
                  <a:srgbClr val="C0C0C0"/>
                </a:highlight>
              </a:rPr>
              <a:t>]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</p:txBody>
      </p:sp>
      <p:sp>
        <p:nvSpPr>
          <p:cNvPr id="30" name="卷形: 水平 4">
            <a:extLst>
              <a:ext uri="{FF2B5EF4-FFF2-40B4-BE49-F238E27FC236}">
                <a16:creationId xmlns="" xmlns:a16="http://schemas.microsoft.com/office/drawing/2014/main" id="{0159C4C4-8382-4108-8D8B-300B021CD8D9}"/>
              </a:ext>
            </a:extLst>
          </p:cNvPr>
          <p:cNvSpPr/>
          <p:nvPr/>
        </p:nvSpPr>
        <p:spPr>
          <a:xfrm>
            <a:off x="5878388" y="2492896"/>
            <a:ext cx="6096745" cy="439841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</a:t>
            </a:r>
            <a:r>
              <a:rPr lang="en-US" altLang="zh-CN" sz="2000" dirty="0"/>
              <a:t>DECLARE</a:t>
            </a:r>
            <a:r>
              <a:rPr lang="zh-CN" altLang="zh-CN" sz="2000" dirty="0"/>
              <a:t>声明数据类型如果需要长度，可以用括号指明长度，比如：</a:t>
            </a:r>
            <a:r>
              <a:rPr lang="en-US" altLang="zh-CN" sz="2000" dirty="0"/>
              <a:t>varchar2(20)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54572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12.5</a:t>
            </a:r>
            <a:r>
              <a:rPr lang="en-US" altLang="zh-CN" sz="4400" b="1" dirty="0"/>
              <a:t>  </a:t>
            </a:r>
            <a:r>
              <a:rPr lang="zh-CN" altLang="zh-CN" sz="4400" dirty="0"/>
              <a:t>自定义</a:t>
            </a:r>
            <a:r>
              <a:rPr lang="zh-CN" altLang="zh-CN" sz="4400" dirty="0" smtClean="0"/>
              <a:t>函数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718" y="1484784"/>
            <a:ext cx="10873208" cy="50405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800" dirty="0"/>
              <a:t>2)</a:t>
            </a:r>
            <a:r>
              <a:rPr lang="zh-CN" altLang="zh-CN" sz="2800" dirty="0"/>
              <a:t>名称表示法</a:t>
            </a:r>
          </a:p>
          <a:p>
            <a:pPr marL="0" indent="0" hangingPunct="0">
              <a:buNone/>
            </a:pPr>
            <a:r>
              <a:rPr lang="zh-CN" altLang="zh-CN" sz="2800" dirty="0"/>
              <a:t>名称表示法即在调用时按形参的名称与实参的名称，写出实参对应的形参，而将形参与实参关联起来进行传递。这种方法，形参与实参的名称是相互独立、没有关系的，名称的对应关系才是最重要的，次序并不重要。</a:t>
            </a:r>
          </a:p>
          <a:p>
            <a:pPr marL="0" indent="0" hangingPunct="0">
              <a:buNone/>
            </a:pPr>
            <a:r>
              <a:rPr lang="zh-CN" altLang="zh-CN" sz="2800" dirty="0"/>
              <a:t>格式为：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argument1=&gt;value1 [</a:t>
            </a:r>
            <a:r>
              <a:rPr lang="zh-CN" altLang="zh-CN" sz="2800" dirty="0">
                <a:highlight>
                  <a:srgbClr val="C0C0C0"/>
                </a:highlight>
              </a:rPr>
              <a:t>，</a:t>
            </a:r>
            <a:r>
              <a:rPr lang="en-US" altLang="zh-CN" sz="2800" dirty="0">
                <a:highlight>
                  <a:srgbClr val="C0C0C0"/>
                </a:highlight>
              </a:rPr>
              <a:t>…]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zh-CN" altLang="zh-CN" sz="2800" dirty="0"/>
              <a:t>其中：</a:t>
            </a:r>
            <a:r>
              <a:rPr lang="en-US" altLang="zh-CN" sz="2800" dirty="0"/>
              <a:t>argument1</a:t>
            </a:r>
            <a:r>
              <a:rPr lang="zh-CN" altLang="zh-CN" sz="2800" dirty="0"/>
              <a:t>为形式参数，它必须与函数定义时所声明的形式参数名称相同，</a:t>
            </a:r>
            <a:r>
              <a:rPr lang="en-US" altLang="zh-CN" sz="2800" dirty="0"/>
              <a:t>value1</a:t>
            </a:r>
            <a:r>
              <a:rPr lang="zh-CN" altLang="zh-CN" sz="2800" dirty="0"/>
              <a:t>为实际参数。在这种格式中，形势参数与实际参数成对出现，相互间关系唯一确定，所以参数的顺序可以任意排列。显然，这种方式更直观。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86311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821" y="188640"/>
            <a:ext cx="9601200" cy="864096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12.5</a:t>
            </a:r>
            <a:r>
              <a:rPr lang="en-US" altLang="zh-CN" sz="4400" b="1" dirty="0"/>
              <a:t>  </a:t>
            </a:r>
            <a:r>
              <a:rPr lang="zh-CN" altLang="zh-CN" sz="4400" dirty="0"/>
              <a:t>自定义函数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052736"/>
            <a:ext cx="11161240" cy="551521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12-28</a:t>
            </a:r>
            <a:r>
              <a:rPr lang="zh-CN" altLang="zh-CN" b="1" dirty="0"/>
              <a:t>】</a:t>
            </a:r>
            <a:r>
              <a:rPr lang="en-US" altLang="zh-CN" b="1" dirty="0" err="1"/>
              <a:t>get_salary</a:t>
            </a:r>
            <a:r>
              <a:rPr lang="en-US" altLang="zh-CN" b="1" dirty="0"/>
              <a:t>()</a:t>
            </a:r>
            <a:r>
              <a:rPr lang="zh-CN" altLang="zh-CN" b="1" dirty="0"/>
              <a:t>函数的两种参数传递方式</a:t>
            </a:r>
          </a:p>
          <a:p>
            <a:pPr marL="0" indent="0" hangingPunct="0">
              <a:buNone/>
            </a:pPr>
            <a:r>
              <a:rPr lang="zh-CN" altLang="zh-CN" dirty="0"/>
              <a:t>本示例在</a:t>
            </a:r>
            <a:r>
              <a:rPr lang="en-US" altLang="zh-CN" dirty="0"/>
              <a:t>PL/SQL</a:t>
            </a:r>
            <a:r>
              <a:rPr lang="zh-CN" altLang="zh-CN" dirty="0"/>
              <a:t>中使用函数，并使用了两种参数传传递方式。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v NUMBER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v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</a:t>
            </a:r>
            <a:r>
              <a:rPr lang="en-US" altLang="zh-CN" dirty="0" err="1">
                <a:highlight>
                  <a:srgbClr val="C0C0C0"/>
                </a:highlight>
              </a:rPr>
              <a:t>get_salary</a:t>
            </a:r>
            <a:r>
              <a:rPr lang="en-US" altLang="zh-CN" dirty="0">
                <a:highlight>
                  <a:srgbClr val="C0C0C0"/>
                </a:highlight>
              </a:rPr>
              <a:t>(10)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v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</a:t>
            </a:r>
            <a:r>
              <a:rPr lang="en-US" altLang="zh-CN" dirty="0" err="1">
                <a:highlight>
                  <a:srgbClr val="C0C0C0"/>
                </a:highlight>
              </a:rPr>
              <a:t>get_salary</a:t>
            </a:r>
            <a:r>
              <a:rPr lang="en-US" altLang="zh-CN" dirty="0">
                <a:highlight>
                  <a:srgbClr val="C0C0C0"/>
                </a:highlight>
              </a:rPr>
              <a:t>(</a:t>
            </a:r>
            <a:r>
              <a:rPr lang="en-US" altLang="zh-CN" dirty="0" err="1">
                <a:highlight>
                  <a:srgbClr val="C0C0C0"/>
                </a:highlight>
              </a:rPr>
              <a:t>dept_no</a:t>
            </a:r>
            <a:r>
              <a:rPr lang="en-US" altLang="zh-CN" dirty="0">
                <a:highlight>
                  <a:srgbClr val="C0C0C0"/>
                </a:highlight>
              </a:rPr>
              <a:t>=&gt;10)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dirty="0"/>
              <a:t>位置表示法和名称表示法还可以组合使用，但不提倡，容易引起混淆。</a:t>
            </a:r>
          </a:p>
        </p:txBody>
      </p:sp>
    </p:spTree>
    <p:extLst>
      <p:ext uri="{BB962C8B-B14F-4D97-AF65-F5344CB8AC3E}">
        <p14:creationId xmlns:p14="http://schemas.microsoft.com/office/powerpoint/2010/main" xmlns="" val="40177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12.6  </a:t>
            </a:r>
            <a:r>
              <a:rPr lang="zh-CN" altLang="zh-CN" sz="4400" b="1" dirty="0"/>
              <a:t>删除过程和函数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617" y="1484785"/>
            <a:ext cx="10873208" cy="45365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 smtClean="0"/>
              <a:t>删除</a:t>
            </a:r>
            <a:r>
              <a:rPr lang="zh-CN" altLang="zh-CN" sz="2800" dirty="0"/>
              <a:t>过程可以使用</a:t>
            </a:r>
            <a:r>
              <a:rPr lang="en-US" altLang="zh-CN" sz="2800" dirty="0"/>
              <a:t>DROP PROCEDURE</a:t>
            </a:r>
            <a:r>
              <a:rPr lang="zh-CN" altLang="zh-CN" sz="2800" dirty="0"/>
              <a:t>，语法如下：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DROP PROCEDURE [user.]</a:t>
            </a:r>
            <a:r>
              <a:rPr lang="en-US" altLang="zh-CN" sz="2800" dirty="0" err="1">
                <a:highlight>
                  <a:srgbClr val="C0C0C0"/>
                </a:highlight>
              </a:rPr>
              <a:t>Procudure_name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800" dirty="0"/>
              <a:t>删除函数可以使用</a:t>
            </a:r>
            <a:r>
              <a:rPr lang="en-US" altLang="zh-CN" sz="2800" dirty="0"/>
              <a:t>DROP FUNCTION</a:t>
            </a:r>
            <a:r>
              <a:rPr lang="zh-CN" altLang="zh-CN" sz="2800" dirty="0"/>
              <a:t>，语法如下：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DROP FUNCTION [user.]</a:t>
            </a:r>
            <a:r>
              <a:rPr lang="en-US" altLang="zh-CN" sz="2800" dirty="0" err="1">
                <a:highlight>
                  <a:srgbClr val="C0C0C0"/>
                </a:highlight>
              </a:rPr>
              <a:t>Function_name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xmlns="" val="236360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000" b="1" dirty="0"/>
              <a:t>12.7  </a:t>
            </a:r>
            <a:r>
              <a:rPr lang="zh-CN" altLang="zh-CN" sz="4000" b="1" dirty="0"/>
              <a:t>块内存储过程和函数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4599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 smtClean="0"/>
              <a:t>在</a:t>
            </a:r>
            <a:r>
              <a:rPr lang="en-US" altLang="zh-CN" dirty="0"/>
              <a:t>PL/SQL</a:t>
            </a:r>
            <a:r>
              <a:rPr lang="zh-CN" altLang="zh-CN" dirty="0"/>
              <a:t>程序中还可以在块内建立本地函数和过程，这些函数和过程不存储在数据库中，但可以在创建它们的</a:t>
            </a:r>
            <a:r>
              <a:rPr lang="en-US" altLang="zh-CN" dirty="0"/>
              <a:t>PL/SQL</a:t>
            </a:r>
            <a:r>
              <a:rPr lang="zh-CN" altLang="zh-CN" dirty="0"/>
              <a:t>程序中被调用。本地函数和过程在</a:t>
            </a:r>
            <a:r>
              <a:rPr lang="en-US" altLang="zh-CN" dirty="0"/>
              <a:t>PL/SQL</a:t>
            </a:r>
            <a:r>
              <a:rPr lang="zh-CN" altLang="zh-CN" dirty="0"/>
              <a:t>块的声明部分定义，语法格式相同，但不能使用“</a:t>
            </a:r>
            <a:r>
              <a:rPr lang="en-US" altLang="zh-CN" dirty="0"/>
              <a:t>CREATE OR REPLACE</a:t>
            </a:r>
            <a:r>
              <a:rPr lang="zh-CN" altLang="zh-CN" dirty="0"/>
              <a:t>”关键字。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0777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12.7  </a:t>
            </a:r>
            <a:r>
              <a:rPr lang="zh-CN" altLang="zh-CN" sz="4400" b="1" dirty="0"/>
              <a:t>块内存储过程和</a:t>
            </a:r>
            <a:r>
              <a:rPr lang="zh-CN" altLang="zh-CN" sz="4400" b="1" dirty="0" smtClean="0"/>
              <a:t>函数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zh-CN" altLang="zh-CN" sz="2800" b="1" dirty="0" smtClean="0"/>
              <a:t>【</a:t>
            </a:r>
            <a:r>
              <a:rPr lang="zh-CN" altLang="zh-CN" sz="2800" b="1" dirty="0"/>
              <a:t>示例</a:t>
            </a:r>
            <a:r>
              <a:rPr lang="en-US" altLang="zh-CN" sz="2800" b="1" dirty="0"/>
              <a:t>12-29</a:t>
            </a:r>
            <a:r>
              <a:rPr lang="zh-CN" altLang="zh-CN" sz="2800" b="1" dirty="0"/>
              <a:t>】定义块内的存储过程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551521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建立</a:t>
            </a:r>
            <a:r>
              <a:rPr lang="zh-CN" altLang="zh-CN" dirty="0"/>
              <a:t>本地过程，用于计算指定部门的工资总和，并统计其中的职工数量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V_num</a:t>
            </a:r>
            <a:r>
              <a:rPr lang="en-US" altLang="zh-CN" dirty="0">
                <a:highlight>
                  <a:srgbClr val="C0C0C0"/>
                </a:highlight>
              </a:rPr>
              <a:t> NUMBER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V_sum</a:t>
            </a:r>
            <a:r>
              <a:rPr lang="en-US" altLang="zh-CN" dirty="0">
                <a:highlight>
                  <a:srgbClr val="C0C0C0"/>
                </a:highlight>
              </a:rPr>
              <a:t> NUMBER(8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2)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PROCEDURE </a:t>
            </a:r>
            <a:r>
              <a:rPr lang="en-US" altLang="zh-CN" dirty="0" err="1">
                <a:highlight>
                  <a:srgbClr val="C0C0C0"/>
                </a:highlight>
              </a:rPr>
              <a:t>proc_demo</a:t>
            </a:r>
            <a:r>
              <a:rPr lang="en-US" altLang="zh-CN" dirty="0">
                <a:highlight>
                  <a:srgbClr val="C0C0C0"/>
                </a:highlight>
              </a:rPr>
              <a:t>(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</a:t>
            </a:r>
            <a:r>
              <a:rPr lang="en-US" altLang="zh-CN" dirty="0" err="1">
                <a:highlight>
                  <a:srgbClr val="C0C0C0"/>
                </a:highlight>
              </a:rPr>
              <a:t>Dept_no</a:t>
            </a:r>
            <a:r>
              <a:rPr lang="en-US" altLang="zh-CN" dirty="0">
                <a:highlight>
                  <a:srgbClr val="C0C0C0"/>
                </a:highlight>
              </a:rPr>
              <a:t> NUMBER DEFAULT 10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</a:t>
            </a:r>
            <a:r>
              <a:rPr lang="en-US" altLang="zh-CN" dirty="0" err="1">
                <a:highlight>
                  <a:srgbClr val="C0C0C0"/>
                </a:highlight>
              </a:rPr>
              <a:t>Sal_sum</a:t>
            </a:r>
            <a:r>
              <a:rPr lang="en-US" altLang="zh-CN" dirty="0">
                <a:highlight>
                  <a:srgbClr val="C0C0C0"/>
                </a:highlight>
              </a:rPr>
              <a:t> OUT NUMBER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</a:t>
            </a:r>
            <a:r>
              <a:rPr lang="en-US" altLang="zh-CN" dirty="0" err="1">
                <a:highlight>
                  <a:srgbClr val="C0C0C0"/>
                </a:highlight>
              </a:rPr>
              <a:t>Emp_count</a:t>
            </a:r>
            <a:r>
              <a:rPr lang="en-US" altLang="zh-CN" dirty="0">
                <a:highlight>
                  <a:srgbClr val="C0C0C0"/>
                </a:highlight>
              </a:rPr>
              <a:t> OUT NUMBER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IS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endParaRPr lang="zh-CN" altLang="zh-CN" dirty="0"/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176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12.7  </a:t>
            </a:r>
            <a:r>
              <a:rPr lang="zh-CN" altLang="zh-CN" sz="4400" b="1" dirty="0"/>
              <a:t>块内存储过程和</a:t>
            </a:r>
            <a:r>
              <a:rPr lang="zh-CN" altLang="zh-CN" sz="4400" b="1" dirty="0" smtClean="0"/>
              <a:t>函数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503168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 </a:t>
            </a: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SELECT SUM(salary)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COUNT(*)INTO </a:t>
            </a:r>
            <a:r>
              <a:rPr lang="en-US" altLang="zh-CN" dirty="0" err="1">
                <a:highlight>
                  <a:srgbClr val="C0C0C0"/>
                </a:highlight>
              </a:rPr>
              <a:t>sal_sum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emp_count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FROM employees WHERE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en-US" altLang="zh-CN" dirty="0">
                <a:highlight>
                  <a:srgbClr val="C0C0C0"/>
                </a:highlight>
              </a:rPr>
              <a:t>=</a:t>
            </a:r>
            <a:r>
              <a:rPr lang="en-US" altLang="zh-CN" dirty="0" err="1">
                <a:highlight>
                  <a:srgbClr val="C0C0C0"/>
                </a:highlight>
              </a:rPr>
              <a:t>dept_no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EXCEPTION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WHEN NO_DATA_FOUND THEN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DBMS_OUTPUT.PUT_LINE('</a:t>
            </a:r>
            <a:r>
              <a:rPr lang="zh-CN" altLang="zh-CN" dirty="0">
                <a:highlight>
                  <a:srgbClr val="C0C0C0"/>
                </a:highlight>
              </a:rPr>
              <a:t>你需要的数据不存在</a:t>
            </a:r>
            <a:r>
              <a:rPr lang="en-US" altLang="zh-CN" dirty="0">
                <a:highlight>
                  <a:srgbClr val="C0C0C0"/>
                </a:highlight>
              </a:rPr>
              <a:t>!')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WHEN OTHERS THEN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DBMS_OUTPUT.PUT_LINE(SQLCODE||'---'||SQLERRM)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END </a:t>
            </a:r>
            <a:r>
              <a:rPr lang="en-US" altLang="zh-CN" dirty="0" err="1">
                <a:highlight>
                  <a:srgbClr val="C0C0C0"/>
                </a:highlight>
              </a:rPr>
              <a:t>proc_demo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22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88640"/>
            <a:ext cx="9601200" cy="648072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12.7  </a:t>
            </a:r>
            <a:r>
              <a:rPr lang="zh-CN" altLang="zh-CN" sz="4400" b="1" dirty="0"/>
              <a:t>块内存储过程和函数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864689"/>
            <a:ext cx="10873208" cy="5876679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BEGIN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--</a:t>
            </a:r>
            <a:r>
              <a:rPr lang="zh-CN" altLang="zh-CN" sz="2200" dirty="0">
                <a:highlight>
                  <a:srgbClr val="C0C0C0"/>
                </a:highlight>
              </a:rPr>
              <a:t>调用块内过程</a:t>
            </a:r>
            <a:r>
              <a:rPr lang="en-US" altLang="zh-CN" sz="2200" dirty="0" err="1">
                <a:highlight>
                  <a:srgbClr val="C0C0C0"/>
                </a:highlight>
              </a:rPr>
              <a:t>Proc_demo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Proc_demo</a:t>
            </a:r>
            <a:r>
              <a:rPr lang="en-US" altLang="zh-CN" sz="2200" dirty="0">
                <a:highlight>
                  <a:srgbClr val="C0C0C0"/>
                </a:highlight>
              </a:rPr>
              <a:t>(30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v_sum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v_num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DBMS_OUTPUT.PUT_LINE('30</a:t>
            </a:r>
            <a:r>
              <a:rPr lang="zh-CN" altLang="zh-CN" sz="2200" dirty="0">
                <a:highlight>
                  <a:srgbClr val="C0C0C0"/>
                </a:highlight>
              </a:rPr>
              <a:t>号部门工资总和：</a:t>
            </a:r>
            <a:r>
              <a:rPr lang="en-US" altLang="zh-CN" sz="2200" dirty="0">
                <a:highlight>
                  <a:srgbClr val="C0C0C0"/>
                </a:highlight>
              </a:rPr>
              <a:t>'||</a:t>
            </a:r>
            <a:r>
              <a:rPr lang="en-US" altLang="zh-CN" sz="2200" dirty="0" err="1">
                <a:highlight>
                  <a:srgbClr val="C0C0C0"/>
                </a:highlight>
              </a:rPr>
              <a:t>v_sum</a:t>
            </a:r>
            <a:r>
              <a:rPr lang="en-US" altLang="zh-CN" sz="2200" dirty="0">
                <a:highlight>
                  <a:srgbClr val="C0C0C0"/>
                </a:highlight>
              </a:rPr>
              <a:t>||'</a:t>
            </a:r>
            <a:r>
              <a:rPr lang="zh-CN" altLang="zh-CN" sz="2200" dirty="0">
                <a:highlight>
                  <a:srgbClr val="C0C0C0"/>
                </a:highlight>
              </a:rPr>
              <a:t>，人数：</a:t>
            </a:r>
            <a:r>
              <a:rPr lang="en-US" altLang="zh-CN" sz="2200" dirty="0">
                <a:highlight>
                  <a:srgbClr val="C0C0C0"/>
                </a:highlight>
              </a:rPr>
              <a:t>'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||</a:t>
            </a:r>
            <a:r>
              <a:rPr lang="en-US" altLang="zh-CN" sz="2200" dirty="0" err="1">
                <a:highlight>
                  <a:srgbClr val="C0C0C0"/>
                </a:highlight>
              </a:rPr>
              <a:t>v_num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Proc_demo</a:t>
            </a:r>
            <a:r>
              <a:rPr lang="en-US" altLang="zh-CN" sz="2200" dirty="0">
                <a:highlight>
                  <a:srgbClr val="C0C0C0"/>
                </a:highlight>
              </a:rPr>
              <a:t>(</a:t>
            </a:r>
            <a:r>
              <a:rPr lang="en-US" altLang="zh-CN" sz="2200" dirty="0" err="1">
                <a:highlight>
                  <a:srgbClr val="C0C0C0"/>
                </a:highlight>
              </a:rPr>
              <a:t>sal_sum</a:t>
            </a:r>
            <a:r>
              <a:rPr lang="en-US" altLang="zh-CN" sz="2200" dirty="0">
                <a:highlight>
                  <a:srgbClr val="C0C0C0"/>
                </a:highlight>
              </a:rPr>
              <a:t> =&gt; </a:t>
            </a:r>
            <a:r>
              <a:rPr lang="en-US" altLang="zh-CN" sz="2200" dirty="0" err="1">
                <a:highlight>
                  <a:srgbClr val="C0C0C0"/>
                </a:highlight>
              </a:rPr>
              <a:t>v_sum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emp_count</a:t>
            </a:r>
            <a:r>
              <a:rPr lang="en-US" altLang="zh-CN" sz="2200" dirty="0">
                <a:highlight>
                  <a:srgbClr val="C0C0C0"/>
                </a:highlight>
              </a:rPr>
              <a:t> =&gt; </a:t>
            </a:r>
            <a:r>
              <a:rPr lang="en-US" altLang="zh-CN" sz="2200" dirty="0" err="1">
                <a:highlight>
                  <a:srgbClr val="C0C0C0"/>
                </a:highlight>
              </a:rPr>
              <a:t>v_num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DBMS_OUTPUT.PUT_LINE('10</a:t>
            </a:r>
            <a:r>
              <a:rPr lang="zh-CN" altLang="zh-CN" sz="2200" dirty="0">
                <a:highlight>
                  <a:srgbClr val="C0C0C0"/>
                </a:highlight>
              </a:rPr>
              <a:t>号部门工资总和：</a:t>
            </a:r>
            <a:r>
              <a:rPr lang="en-US" altLang="zh-CN" sz="2200" dirty="0">
                <a:highlight>
                  <a:srgbClr val="C0C0C0"/>
                </a:highlight>
              </a:rPr>
              <a:t>'||</a:t>
            </a:r>
            <a:r>
              <a:rPr lang="en-US" altLang="zh-CN" sz="2200" dirty="0" err="1">
                <a:highlight>
                  <a:srgbClr val="C0C0C0"/>
                </a:highlight>
              </a:rPr>
              <a:t>v_sum</a:t>
            </a:r>
            <a:r>
              <a:rPr lang="en-US" altLang="zh-CN" sz="2200" dirty="0">
                <a:highlight>
                  <a:srgbClr val="C0C0C0"/>
                </a:highlight>
              </a:rPr>
              <a:t>||'</a:t>
            </a:r>
            <a:r>
              <a:rPr lang="zh-CN" altLang="zh-CN" sz="2200" dirty="0">
                <a:highlight>
                  <a:srgbClr val="C0C0C0"/>
                </a:highlight>
              </a:rPr>
              <a:t>，人数：</a:t>
            </a:r>
            <a:r>
              <a:rPr lang="en-US" altLang="zh-CN" sz="2200" dirty="0">
                <a:highlight>
                  <a:srgbClr val="C0C0C0"/>
                </a:highlight>
              </a:rPr>
              <a:t>'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||</a:t>
            </a:r>
            <a:r>
              <a:rPr lang="en-US" altLang="zh-CN" sz="2200" dirty="0" err="1">
                <a:highlight>
                  <a:srgbClr val="C0C0C0"/>
                </a:highlight>
              </a:rPr>
              <a:t>v_num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/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dirty="0"/>
              <a:t>30</a:t>
            </a:r>
            <a:r>
              <a:rPr lang="zh-CN" altLang="zh-CN" dirty="0"/>
              <a:t>号部门工资总和：</a:t>
            </a:r>
            <a:r>
              <a:rPr lang="en-US" altLang="zh-CN" dirty="0"/>
              <a:t>29700</a:t>
            </a:r>
            <a:r>
              <a:rPr lang="zh-CN" altLang="zh-CN" dirty="0"/>
              <a:t>，人数：</a:t>
            </a:r>
            <a:r>
              <a:rPr lang="en-US" altLang="zh-CN" dirty="0"/>
              <a:t>6</a:t>
            </a:r>
            <a:endParaRPr lang="zh-CN" altLang="zh-CN" dirty="0"/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dirty="0"/>
              <a:t>10</a:t>
            </a:r>
            <a:r>
              <a:rPr lang="zh-CN" altLang="zh-CN" dirty="0"/>
              <a:t>号部门工资总和：</a:t>
            </a:r>
            <a:r>
              <a:rPr lang="en-US" altLang="zh-CN" dirty="0"/>
              <a:t>4400</a:t>
            </a:r>
            <a:r>
              <a:rPr lang="zh-CN" altLang="zh-CN" dirty="0"/>
              <a:t>，人数：</a:t>
            </a:r>
            <a:r>
              <a:rPr lang="en-US" altLang="zh-CN" dirty="0"/>
              <a:t>1</a:t>
            </a:r>
            <a:endParaRPr lang="zh-CN" altLang="zh-CN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dirty="0"/>
              <a:t>PL/SQL </a:t>
            </a:r>
            <a:r>
              <a:rPr lang="zh-CN" altLang="zh-CN" dirty="0"/>
              <a:t>过程已成功完成。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8847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000" b="1" dirty="0"/>
              <a:t>12.8  </a:t>
            </a:r>
            <a:r>
              <a:rPr lang="zh-CN" altLang="zh-CN" sz="4000" b="1" dirty="0"/>
              <a:t>过程与函数的比较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551521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/>
              <a:t>1)</a:t>
            </a:r>
            <a:r>
              <a:rPr lang="zh-CN" altLang="zh-CN" sz="2000" dirty="0"/>
              <a:t>过程与函数的优点</a:t>
            </a:r>
          </a:p>
          <a:p>
            <a:pPr marL="0" indent="0" hangingPunct="0">
              <a:buNone/>
            </a:pPr>
            <a:r>
              <a:rPr lang="en-US" altLang="zh-CN" sz="2000" dirty="0"/>
              <a:t>(1)</a:t>
            </a:r>
            <a:r>
              <a:rPr lang="zh-CN" altLang="zh-CN" sz="2000" dirty="0"/>
              <a:t>共同使用的代码可以只需要被编写和测试一次，可被需要该代码的任何应用程序</a:t>
            </a:r>
            <a:r>
              <a:rPr lang="en-US" altLang="zh-CN" sz="2000" dirty="0"/>
              <a:t>(</a:t>
            </a:r>
            <a:r>
              <a:rPr lang="zh-CN" altLang="zh-CN" sz="2000" dirty="0"/>
              <a:t>如：</a:t>
            </a:r>
            <a:r>
              <a:rPr lang="en-US" altLang="zh-CN" sz="2000" dirty="0"/>
              <a:t>.NET</a:t>
            </a:r>
            <a:r>
              <a:rPr lang="zh-CN" altLang="zh-CN" sz="2000" dirty="0"/>
              <a:t>、</a:t>
            </a:r>
            <a:r>
              <a:rPr lang="en-US" altLang="zh-CN" sz="2000" dirty="0"/>
              <a:t>C++</a:t>
            </a:r>
            <a:r>
              <a:rPr lang="zh-CN" altLang="zh-CN" sz="2000" dirty="0"/>
              <a:t>、</a:t>
            </a:r>
            <a:r>
              <a:rPr lang="en-US" altLang="zh-CN" sz="2000" dirty="0"/>
              <a:t>JAVA</a:t>
            </a:r>
            <a:r>
              <a:rPr lang="zh-CN" altLang="zh-CN" sz="2000" dirty="0"/>
              <a:t>、</a:t>
            </a:r>
            <a:r>
              <a:rPr lang="en-US" altLang="zh-CN" sz="2000" dirty="0"/>
              <a:t>VB</a:t>
            </a:r>
            <a:r>
              <a:rPr lang="zh-CN" altLang="zh-CN" sz="2000" dirty="0"/>
              <a:t>程序，也可以是</a:t>
            </a:r>
            <a:r>
              <a:rPr lang="en-US" altLang="zh-CN" sz="2000" dirty="0"/>
              <a:t>DLL</a:t>
            </a:r>
            <a:r>
              <a:rPr lang="zh-CN" altLang="zh-CN" sz="2000" dirty="0"/>
              <a:t>库</a:t>
            </a:r>
            <a:r>
              <a:rPr lang="en-US" altLang="zh-CN" sz="2000" dirty="0"/>
              <a:t>)</a:t>
            </a:r>
            <a:r>
              <a:rPr lang="zh-CN" altLang="zh-CN" sz="2000" dirty="0"/>
              <a:t>调用。</a:t>
            </a:r>
          </a:p>
          <a:p>
            <a:pPr marL="0" indent="0" hangingPunct="0">
              <a:buNone/>
            </a:pPr>
            <a:r>
              <a:rPr lang="en-US" altLang="zh-CN" sz="2000" dirty="0"/>
              <a:t>(2)</a:t>
            </a:r>
            <a:r>
              <a:rPr lang="zh-CN" altLang="zh-CN" sz="2000" dirty="0"/>
              <a:t>集中编写、集中维护更新、大家共享</a:t>
            </a:r>
            <a:r>
              <a:rPr lang="en-US" altLang="zh-CN" sz="2000" dirty="0"/>
              <a:t>(</a:t>
            </a:r>
            <a:r>
              <a:rPr lang="zh-CN" altLang="zh-CN" sz="2000" dirty="0"/>
              <a:t>或重用</a:t>
            </a:r>
            <a:r>
              <a:rPr lang="en-US" altLang="zh-CN" sz="2000" dirty="0"/>
              <a:t>)</a:t>
            </a:r>
            <a:r>
              <a:rPr lang="zh-CN" altLang="zh-CN" sz="2000" dirty="0"/>
              <a:t>的方法，简化了应用程序的开发和维护，提高了效率与性能。</a:t>
            </a:r>
          </a:p>
          <a:p>
            <a:pPr marL="0" indent="0" hangingPunct="0">
              <a:buNone/>
            </a:pPr>
            <a:r>
              <a:rPr lang="en-US" altLang="zh-CN" sz="2000" dirty="0"/>
              <a:t>(3)</a:t>
            </a:r>
            <a:r>
              <a:rPr lang="zh-CN" altLang="zh-CN" sz="2000" dirty="0"/>
              <a:t>这种模块化的方法，使得可以将一个复杂的问题、大的程序逐步简化成几个简单的、小的程序部分，进行分别编写、调试。使程序的结构变得清晰、简单，也容易实现。</a:t>
            </a:r>
          </a:p>
          <a:p>
            <a:pPr marL="0" indent="0" hangingPunct="0">
              <a:buNone/>
            </a:pPr>
            <a:r>
              <a:rPr lang="en-US" altLang="zh-CN" sz="2000" dirty="0"/>
              <a:t>(4)</a:t>
            </a:r>
            <a:r>
              <a:rPr lang="zh-CN" altLang="zh-CN" sz="2000" dirty="0"/>
              <a:t>可以保证在开发者之间提供处理数据、控制流程和提示信息等方面的一致性。</a:t>
            </a:r>
          </a:p>
          <a:p>
            <a:pPr marL="0" indent="0" hangingPunct="0">
              <a:buNone/>
            </a:pPr>
            <a:r>
              <a:rPr lang="en-US" altLang="zh-CN" sz="2000" dirty="0"/>
              <a:t>(5)</a:t>
            </a:r>
            <a:r>
              <a:rPr lang="zh-CN" altLang="zh-CN" sz="2000" dirty="0"/>
              <a:t>节省内存空间。它们以一种压缩的形式被存储在外存中，当被调用时才被放入内存进行处理。并且，如果多个用户要执行相同的过程或函数时，就只需要在内存中加载一个该过程或函数。</a:t>
            </a:r>
          </a:p>
          <a:p>
            <a:pPr marL="0" indent="0">
              <a:buNone/>
            </a:pPr>
            <a:r>
              <a:rPr lang="en-US" altLang="zh-CN" sz="2000" dirty="0"/>
              <a:t>(6)</a:t>
            </a:r>
            <a:r>
              <a:rPr lang="zh-CN" altLang="zh-CN" sz="2000" dirty="0"/>
              <a:t>提高数据的安全性与完整性。通过把一些对数据的操作放到过程或函数中，就可以通过是否授予用户有执行该过程或的权限，来限制某些用户对数据进行这些操作。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184307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88640"/>
            <a:ext cx="9601200" cy="504056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12.8  </a:t>
            </a:r>
            <a:r>
              <a:rPr lang="zh-CN" altLang="zh-CN" sz="4400" b="1" dirty="0"/>
              <a:t>过程与函数的比较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62" y="702782"/>
            <a:ext cx="10873208" cy="6038586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2)</a:t>
            </a:r>
            <a:r>
              <a:rPr lang="zh-CN" altLang="zh-CN" sz="1800" dirty="0"/>
              <a:t>过程与函数的相同功能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(1)</a:t>
            </a:r>
            <a:r>
              <a:rPr lang="zh-CN" altLang="zh-CN" sz="1800" dirty="0"/>
              <a:t>都使用</a:t>
            </a:r>
            <a:r>
              <a:rPr lang="en-US" altLang="zh-CN" sz="1800" dirty="0"/>
              <a:t>IN</a:t>
            </a:r>
            <a:r>
              <a:rPr lang="zh-CN" altLang="zh-CN" sz="1800" dirty="0"/>
              <a:t>模式的参数传入数据、</a:t>
            </a:r>
            <a:r>
              <a:rPr lang="en-US" altLang="zh-CN" sz="1800" dirty="0"/>
              <a:t>OUT</a:t>
            </a:r>
            <a:r>
              <a:rPr lang="zh-CN" altLang="zh-CN" sz="1800" dirty="0"/>
              <a:t>模式的参数返回数据。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(2)</a:t>
            </a:r>
            <a:r>
              <a:rPr lang="zh-CN" altLang="zh-CN" sz="1800" dirty="0"/>
              <a:t>输入参数都可以接受默认值，都可以传值或传引导。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(3)</a:t>
            </a:r>
            <a:r>
              <a:rPr lang="zh-CN" altLang="zh-CN" sz="1800" dirty="0"/>
              <a:t>调用时的实际参数都可以使用位置表示法、名称表示法或组合方法。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(4)</a:t>
            </a:r>
            <a:r>
              <a:rPr lang="zh-CN" altLang="zh-CN" sz="1800" dirty="0"/>
              <a:t>都有声明部分、执行部分和异常处理部分。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(5)</a:t>
            </a:r>
            <a:r>
              <a:rPr lang="zh-CN" altLang="zh-CN" sz="1800" dirty="0"/>
              <a:t>其管理过程都有创建、编译、授权、删除、显示依赖关系等。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3)</a:t>
            </a:r>
            <a:r>
              <a:rPr lang="zh-CN" altLang="zh-CN" sz="1800" dirty="0"/>
              <a:t>过程与函数的主要区别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(1)</a:t>
            </a:r>
            <a:r>
              <a:rPr lang="zh-CN" altLang="zh-CN" sz="1800" dirty="0"/>
              <a:t>标识符不同。函数的标识符为</a:t>
            </a:r>
            <a:r>
              <a:rPr lang="en-US" altLang="zh-CN" sz="1800" dirty="0"/>
              <a:t>FUNCTION</a:t>
            </a:r>
            <a:r>
              <a:rPr lang="zh-CN" altLang="zh-CN" sz="1800" dirty="0"/>
              <a:t>，过程为</a:t>
            </a:r>
            <a:r>
              <a:rPr lang="en-US" altLang="zh-CN" sz="1800" dirty="0"/>
              <a:t>PROCEDURE</a:t>
            </a:r>
            <a:r>
              <a:rPr lang="zh-CN" altLang="zh-CN" sz="1800" dirty="0"/>
              <a:t>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(2)</a:t>
            </a:r>
            <a:r>
              <a:rPr lang="zh-CN" altLang="zh-CN" sz="1800" dirty="0"/>
              <a:t>函数中一般不用变量形参，用函数名直接返回函数值；而过程如有返回值，则必须用变量形参返回。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(3)</a:t>
            </a:r>
            <a:r>
              <a:rPr lang="zh-CN" altLang="zh-CN" sz="1800" dirty="0"/>
              <a:t>过程无类型，不能给过程名赋值；函数有类型，最终要将函数值传送给函数名。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(4)</a:t>
            </a:r>
            <a:r>
              <a:rPr lang="zh-CN" altLang="zh-CN" sz="1800" dirty="0"/>
              <a:t>函数在定义时一定要进行函数的类型说明，过程则不进行过程的类型说明。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(5)</a:t>
            </a:r>
            <a:r>
              <a:rPr lang="zh-CN" altLang="zh-CN" sz="1800" dirty="0"/>
              <a:t>调用方式不同。函数的调用出现在表达式中，过程调用，由独立的过程调用语句来完成。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(6)</a:t>
            </a:r>
            <a:r>
              <a:rPr lang="zh-CN" altLang="zh-CN" sz="1800" dirty="0"/>
              <a:t>过程一般会被设计成求若干个运算结果，完成一系列的数据处理，或与计算无关的各种操作；而函数往往只为了求得一个函数值。</a:t>
            </a:r>
            <a:endParaRPr lang="en-US" altLang="zh-CN" sz="1800" dirty="0"/>
          </a:p>
        </p:txBody>
      </p:sp>
      <p:sp>
        <p:nvSpPr>
          <p:cNvPr id="5" name="卷形: 水平 7">
            <a:extLst>
              <a:ext uri="{FF2B5EF4-FFF2-40B4-BE49-F238E27FC236}">
                <a16:creationId xmlns="" xmlns:a16="http://schemas.microsoft.com/office/drawing/2014/main" id="{5E8F8728-ECF3-4536-B3BF-46E1B09039E7}"/>
              </a:ext>
            </a:extLst>
          </p:cNvPr>
          <p:cNvSpPr/>
          <p:nvPr/>
        </p:nvSpPr>
        <p:spPr>
          <a:xfrm>
            <a:off x="5662364" y="3281900"/>
            <a:ext cx="6408712" cy="34290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</a:t>
            </a:r>
          </a:p>
          <a:p>
            <a:pPr hangingPunct="0"/>
            <a:r>
              <a:rPr lang="zh-CN" altLang="zh-CN" sz="2000" dirty="0"/>
              <a:t>函数可以在表达式中使用</a:t>
            </a:r>
            <a:r>
              <a:rPr lang="en-US" altLang="zh-CN" sz="2000" dirty="0"/>
              <a:t>x:= 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()</a:t>
            </a:r>
            <a:r>
              <a:rPr lang="zh-CN" altLang="zh-CN" sz="2000" dirty="0"/>
              <a:t>；过程不能。</a:t>
            </a:r>
          </a:p>
          <a:p>
            <a:r>
              <a:rPr lang="zh-CN" altLang="zh-CN" sz="2000" dirty="0"/>
              <a:t>函数可以作为列计算表达式</a:t>
            </a:r>
            <a:r>
              <a:rPr lang="en-US" altLang="zh-CN" sz="2000" dirty="0"/>
              <a:t> select 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() from dual</a:t>
            </a:r>
            <a:r>
              <a:rPr lang="zh-CN" altLang="zh-CN" sz="2000" dirty="0"/>
              <a:t>；过程不能。</a:t>
            </a:r>
          </a:p>
        </p:txBody>
      </p:sp>
    </p:spTree>
    <p:extLst>
      <p:ext uri="{BB962C8B-B14F-4D97-AF65-F5344CB8AC3E}">
        <p14:creationId xmlns:p14="http://schemas.microsoft.com/office/powerpoint/2010/main" xmlns="" val="177497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16632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12.8  </a:t>
            </a:r>
            <a:r>
              <a:rPr lang="zh-CN" altLang="zh-CN" sz="4400" b="1" dirty="0"/>
              <a:t>过程与函数的</a:t>
            </a:r>
            <a:r>
              <a:rPr lang="zh-CN" altLang="zh-CN" sz="4400" b="1" dirty="0" smtClean="0"/>
              <a:t>比较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zh-CN" altLang="zh-CN" sz="2800" dirty="0" smtClean="0"/>
              <a:t>如</a:t>
            </a:r>
            <a:r>
              <a:rPr lang="zh-CN" altLang="zh-CN" sz="2800" dirty="0"/>
              <a:t>表</a:t>
            </a:r>
            <a:r>
              <a:rPr lang="en-US" altLang="zh-CN" sz="2800" dirty="0"/>
              <a:t>12-4</a:t>
            </a:r>
            <a:r>
              <a:rPr lang="zh-CN" altLang="zh-CN" sz="2800" dirty="0"/>
              <a:t>说明了它们之间的区别。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026926"/>
              </p:ext>
            </p:extLst>
          </p:nvPr>
        </p:nvGraphicFramePr>
        <p:xfrm>
          <a:off x="909836" y="1916832"/>
          <a:ext cx="10400076" cy="417646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200038"/>
                <a:gridCol w="5200038"/>
              </a:tblGrid>
              <a:tr h="348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过程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函数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</a:tr>
              <a:tr h="6259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用于在数据库中完成特定的操作或者任务</a:t>
                      </a:r>
                      <a:r>
                        <a:rPr lang="en-US" sz="1700" kern="100">
                          <a:effectLst/>
                        </a:rPr>
                        <a:t>(</a:t>
                      </a:r>
                      <a:r>
                        <a:rPr lang="zh-CN" sz="1700" kern="100">
                          <a:effectLst/>
                        </a:rPr>
                        <a:t>如插入、更新、删除等</a:t>
                      </a:r>
                      <a:r>
                        <a:rPr lang="en-US" sz="1700" kern="100">
                          <a:effectLst/>
                        </a:rPr>
                        <a:t>)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只用于特定的数据</a:t>
                      </a:r>
                      <a:r>
                        <a:rPr lang="en-US" sz="1700" kern="100">
                          <a:effectLst/>
                        </a:rPr>
                        <a:t>(</a:t>
                      </a:r>
                      <a:r>
                        <a:rPr lang="zh-CN" sz="1700" kern="100">
                          <a:effectLst/>
                        </a:rPr>
                        <a:t>如选择等</a:t>
                      </a:r>
                      <a:r>
                        <a:rPr lang="en-US" sz="1700" kern="100">
                          <a:effectLst/>
                        </a:rPr>
                        <a:t>)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</a:tr>
              <a:tr h="348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头部声明用</a:t>
                      </a:r>
                      <a:r>
                        <a:rPr lang="en-US" sz="1700" kern="100">
                          <a:effectLst/>
                        </a:rPr>
                        <a:t>procedure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头部声明用</a:t>
                      </a:r>
                      <a:r>
                        <a:rPr lang="en-US" sz="1700" kern="100">
                          <a:effectLst/>
                        </a:rPr>
                        <a:t>function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</a:tr>
              <a:tr h="6259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头部申明时不需要描述返回类型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头部申明时需要描述返回类型，而且</a:t>
                      </a:r>
                      <a:r>
                        <a:rPr lang="en-US" sz="1700" kern="100">
                          <a:effectLst/>
                        </a:rPr>
                        <a:t>PL/SQL</a:t>
                      </a:r>
                      <a:r>
                        <a:rPr lang="zh-CN" sz="1700" kern="100">
                          <a:effectLst/>
                        </a:rPr>
                        <a:t>至少要包含一个有效的</a:t>
                      </a:r>
                      <a:r>
                        <a:rPr lang="en-US" sz="1700" kern="100">
                          <a:effectLst/>
                        </a:rPr>
                        <a:t>return</a:t>
                      </a:r>
                      <a:r>
                        <a:rPr lang="zh-CN" sz="1700" kern="100">
                          <a:effectLst/>
                        </a:rPr>
                        <a:t>语句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</a:tr>
              <a:tr h="348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可以使用</a:t>
                      </a:r>
                      <a:r>
                        <a:rPr lang="en-US" sz="1700" kern="100">
                          <a:effectLst/>
                        </a:rPr>
                        <a:t>int/out/in out </a:t>
                      </a:r>
                      <a:r>
                        <a:rPr lang="zh-CN" sz="1700" kern="100">
                          <a:effectLst/>
                        </a:rPr>
                        <a:t>三种模式的参数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可以使用</a:t>
                      </a:r>
                      <a:r>
                        <a:rPr lang="en-US" sz="1700" kern="100">
                          <a:effectLst/>
                        </a:rPr>
                        <a:t>int/out/in out </a:t>
                      </a:r>
                      <a:r>
                        <a:rPr lang="zh-CN" sz="1700" kern="100">
                          <a:effectLst/>
                        </a:rPr>
                        <a:t>三种模式的参数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</a:tr>
              <a:tr h="348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可作为一个独立的</a:t>
                      </a:r>
                      <a:r>
                        <a:rPr lang="en-US" sz="1700" kern="100">
                          <a:effectLst/>
                        </a:rPr>
                        <a:t>PL/SQL</a:t>
                      </a:r>
                      <a:r>
                        <a:rPr lang="zh-CN" sz="1700" kern="100">
                          <a:effectLst/>
                        </a:rPr>
                        <a:t>语句来执行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不能独立执行，必须作为表达式的一部分调用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</a:tr>
              <a:tr h="903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可以通过</a:t>
                      </a:r>
                      <a:r>
                        <a:rPr lang="en-US" sz="1700" kern="100">
                          <a:effectLst/>
                        </a:rPr>
                        <a:t>out/int out</a:t>
                      </a:r>
                      <a:r>
                        <a:rPr lang="zh-CN" sz="1700" kern="100">
                          <a:effectLst/>
                        </a:rPr>
                        <a:t>返回零个或多个值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通过</a:t>
                      </a:r>
                      <a:r>
                        <a:rPr lang="en-US" sz="1700" kern="100">
                          <a:effectLst/>
                        </a:rPr>
                        <a:t>return</a:t>
                      </a:r>
                      <a:r>
                        <a:rPr lang="zh-CN" sz="1700" kern="100">
                          <a:effectLst/>
                        </a:rPr>
                        <a:t>语句返回一个值，而且该值要与声明部分一致，也可以是通过</a:t>
                      </a:r>
                      <a:r>
                        <a:rPr lang="en-US" sz="1700" kern="100">
                          <a:effectLst/>
                        </a:rPr>
                        <a:t>OUT</a:t>
                      </a:r>
                      <a:r>
                        <a:rPr lang="zh-CN" sz="1700" kern="100">
                          <a:effectLst/>
                        </a:rPr>
                        <a:t>类型的参数带出的变量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</a:tr>
              <a:tr h="6259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SQL</a:t>
                      </a:r>
                      <a:r>
                        <a:rPr lang="zh-CN" sz="1700" kern="100">
                          <a:effectLst/>
                        </a:rPr>
                        <a:t>语句</a:t>
                      </a:r>
                      <a:r>
                        <a:rPr lang="en-US" sz="1700" kern="100">
                          <a:effectLst/>
                        </a:rPr>
                        <a:t>(DML</a:t>
                      </a:r>
                      <a:r>
                        <a:rPr lang="zh-CN" sz="1700" kern="100">
                          <a:effectLst/>
                        </a:rPr>
                        <a:t>或</a:t>
                      </a:r>
                      <a:r>
                        <a:rPr lang="en-US" sz="1700" kern="100">
                          <a:effectLst/>
                        </a:rPr>
                        <a:t>SELECT)</a:t>
                      </a:r>
                      <a:r>
                        <a:rPr lang="zh-CN" sz="1700" kern="100">
                          <a:effectLst/>
                        </a:rPr>
                        <a:t>中不可以调用任何存储过程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</a:rPr>
                        <a:t>而函数中的</a:t>
                      </a:r>
                      <a:r>
                        <a:rPr lang="en-US" sz="1700" kern="100" dirty="0">
                          <a:effectLst/>
                        </a:rPr>
                        <a:t>SQL(DML</a:t>
                      </a:r>
                      <a:r>
                        <a:rPr lang="zh-CN" sz="1700" kern="100" dirty="0">
                          <a:effectLst/>
                        </a:rPr>
                        <a:t>或</a:t>
                      </a:r>
                      <a:r>
                        <a:rPr lang="en-US" sz="1700" kern="100" dirty="0">
                          <a:effectLst/>
                        </a:rPr>
                        <a:t>SELECT)</a:t>
                      </a:r>
                      <a:r>
                        <a:rPr lang="zh-CN" sz="1700" kern="100" dirty="0">
                          <a:effectLst/>
                        </a:rPr>
                        <a:t>语句中可以调用函数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006180" y="1340768"/>
            <a:ext cx="3779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12-4  </a:t>
            </a: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过程和函数区别对比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25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_9532160_TF02801109" id="{64D9660F-F553-40F5-B9B2-F16A6361E136}" vid="{B595E204-AB5B-4593-8B71-C0919E13EC0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2132E7-496B-4457-95B8-9F9F48D2D001}">
  <we:reference id="wa104379997" version="1.0.0.2" store="zh-CN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12431</TotalTime>
  <Words>17945</Words>
  <Application>Microsoft Office PowerPoint</Application>
  <PresentationFormat>自定义</PresentationFormat>
  <Paragraphs>1417</Paragraphs>
  <Slides>134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134</vt:i4>
      </vt:variant>
    </vt:vector>
  </HeadingPairs>
  <TitlesOfParts>
    <vt:vector size="135" baseType="lpstr">
      <vt:lpstr>静谧 16x9</vt:lpstr>
      <vt:lpstr>Oracle 12c 基础教程</vt:lpstr>
      <vt:lpstr>第12章  PL/SQL语言</vt:lpstr>
      <vt:lpstr>12.1  PL/SQL简介</vt:lpstr>
      <vt:lpstr>12.1  PL/SQL简介</vt:lpstr>
      <vt:lpstr>12.1  PL/SQL简介</vt:lpstr>
      <vt:lpstr>12.1  PL/SQL简介</vt:lpstr>
      <vt:lpstr>12.1  PL/SQL简介 12.1.1  PL/SQL基本结构</vt:lpstr>
      <vt:lpstr>12.1  PL/SQL简介</vt:lpstr>
      <vt:lpstr>12.1  PL/SQL简介 12.1.2  变量和常量</vt:lpstr>
      <vt:lpstr>12.1  PL/SQL简介</vt:lpstr>
      <vt:lpstr>12.1  PL/SQL简介</vt:lpstr>
      <vt:lpstr>12.1  PL/SQL简介</vt:lpstr>
      <vt:lpstr>12.1  PL/SQL简介</vt:lpstr>
      <vt:lpstr>12.1  PL/SQL简介</vt:lpstr>
      <vt:lpstr>12.1  PL/SQL简介</vt:lpstr>
      <vt:lpstr>12.1  PL/SQL简介 【示例12-4】已知圆半径为3，圆周率为3.14，计算圆面积。</vt:lpstr>
      <vt:lpstr>12.1  PL/SQL简介 12.1.3  可变数组</vt:lpstr>
      <vt:lpstr>12.1  PL/SQL简介 </vt:lpstr>
      <vt:lpstr>12.1  PL/SQL简介 【示例12-5】用可变数组实现杨辉三角形的打印。</vt:lpstr>
      <vt:lpstr>12.1  PL/SQL简介</vt:lpstr>
      <vt:lpstr>12.1  PL/SQL简介</vt:lpstr>
      <vt:lpstr>12.1  PL/SQL简介</vt:lpstr>
      <vt:lpstr> 12.1  PL/SQL简介 12.1.4  运算符</vt:lpstr>
      <vt:lpstr>12.1  PL/SQL简介</vt:lpstr>
      <vt:lpstr>12.1  PL/SQL简介</vt:lpstr>
      <vt:lpstr>12.1  PL/SQL简介</vt:lpstr>
      <vt:lpstr>12.1  PL/SQL简介 12.1.5  条件</vt:lpstr>
      <vt:lpstr>12.1  PL/SQL简介 【示例12-7】查询Den的工资，如果大于5000元，则发奖金800元。</vt:lpstr>
      <vt:lpstr>12.1  PL/SQL简介</vt:lpstr>
      <vt:lpstr>12.1  PL/SQL简介</vt:lpstr>
      <vt:lpstr>12.1  PL/SQL简介    【示例12-8】查询Den的工资，如果大于8000元，则发奖金1000元，如果大于5000元，则发奖金800元，否则发奖金400元。</vt:lpstr>
      <vt:lpstr>12.1  PL/SQL简介</vt:lpstr>
      <vt:lpstr>12.1  PL/SQL简介</vt:lpstr>
      <vt:lpstr>12.1  PL/SQL简介</vt:lpstr>
      <vt:lpstr>12.1  PL/SQL简介</vt:lpstr>
      <vt:lpstr>12.1  PL/SQL简介    12.1.6  循环</vt:lpstr>
      <vt:lpstr>12.1  PL/SQL简介    【示例12-10】用LOOP循环结构计算1+2+3+…+100的值。</vt:lpstr>
      <vt:lpstr>12.1  PL/SQL简介</vt:lpstr>
      <vt:lpstr>12.1  PL/SQL简介</vt:lpstr>
      <vt:lpstr>12.1  PL/SQL简介 【示例12-11】用WHILE循环结构计算1+2+3+…+100的值。</vt:lpstr>
      <vt:lpstr>12.1  PL/SQL简介</vt:lpstr>
      <vt:lpstr>12.1  PL/SQL简介 【示例12-12】用FOR循环结构计算1+2+3+…+100的值。</vt:lpstr>
      <vt:lpstr>12.2  异 常 处 理    12.2.1  预定义异常</vt:lpstr>
      <vt:lpstr>12.2  异 常 处 理</vt:lpstr>
      <vt:lpstr>12.2  异 常 处 理</vt:lpstr>
      <vt:lpstr>12.2  异 常 处 理 异常发生时，进入异常处理部分，具体的异常与若干个WHEN子句中指明的异常名匹配，匹配成功就进入对应的异常处理部分，如果对应不成功，则进入OTHERS进行处理。</vt:lpstr>
      <vt:lpstr>12.2  异 常 处 理 12.2.2  自定义异常</vt:lpstr>
      <vt:lpstr>12.2  异 常 处 理    【示例12-14】自定义异常</vt:lpstr>
      <vt:lpstr>12.2  异 常 处 理</vt:lpstr>
      <vt:lpstr>12.2  异 常 处 理 12.2.3  引发应用程序异常</vt:lpstr>
      <vt:lpstr>12.2  异 常 处 理    【示例12-15】引发系统异常</vt:lpstr>
      <vt:lpstr>12.2  异 常 处 理</vt:lpstr>
      <vt:lpstr>12.2  异 常 处 理</vt:lpstr>
      <vt:lpstr>12.2  异 常 处 理 【示例12-16】PRAGMA EXCEPTION_INIT异常</vt:lpstr>
      <vt:lpstr>12.2  异 常 处 理</vt:lpstr>
      <vt:lpstr>12.2  异 常 处 理</vt:lpstr>
      <vt:lpstr>12.2  异 常 处 理</vt:lpstr>
      <vt:lpstr>12.3  游    标</vt:lpstr>
      <vt:lpstr>12.3  游    标    12.3.1  游标的基本操作</vt:lpstr>
      <vt:lpstr>12.3  游    标</vt:lpstr>
      <vt:lpstr>12.3  游    标</vt:lpstr>
      <vt:lpstr>12.3  游    标</vt:lpstr>
      <vt:lpstr>12.3  游    标</vt:lpstr>
      <vt:lpstr>12.3  游    标    【示例12-17】用游标提取EMPLOYEES表中一个职员信息。</vt:lpstr>
      <vt:lpstr>12.3  游    标</vt:lpstr>
      <vt:lpstr>12.3  游    标 【示例12-18】提取EMPLOYEES表中所有职员信息。</vt:lpstr>
      <vt:lpstr>12.3  游    标</vt:lpstr>
      <vt:lpstr>12.3  游    标    12.3.2  游标FOR循环</vt:lpstr>
      <vt:lpstr>12.3  游    标 12.3.3  引用游标</vt:lpstr>
      <vt:lpstr>12.3  游    标</vt:lpstr>
      <vt:lpstr>12.3  游    标</vt:lpstr>
      <vt:lpstr>12.3  游    标 12.3.4  修改或删除游标结果集</vt:lpstr>
      <vt:lpstr>【示例12-21】使用游标修改MYEMP表的记录。</vt:lpstr>
      <vt:lpstr>12.3  游    标</vt:lpstr>
      <vt:lpstr>12.3  游    标</vt:lpstr>
      <vt:lpstr>12.4  存 储 过 程</vt:lpstr>
      <vt:lpstr>12.4  存 储 过 程 12.4.1  创建存储过程</vt:lpstr>
      <vt:lpstr>12.4  存 储 过 程    【示例12-23】删除指定员工记录。</vt:lpstr>
      <vt:lpstr>12.4  存 储 过 程    【示例12-24】插入员工记录</vt:lpstr>
      <vt:lpstr>12.4  存 储 过 程</vt:lpstr>
      <vt:lpstr>12.4  存 储 过 程 【示例12-25】使用存储过程向DEPARTMENTS表中插入数据。</vt:lpstr>
      <vt:lpstr>12.4  存 储 过 程</vt:lpstr>
      <vt:lpstr>12.4  存 储 过 程 12.4.2  调用存储过程</vt:lpstr>
      <vt:lpstr>12.4  存 储 过 程 【示例12-26】查询指定员工记录的存储过程的创建与调用</vt:lpstr>
      <vt:lpstr>12.4  存 储 过 程</vt:lpstr>
      <vt:lpstr>12.5  自定义函数 12.5.1  函数的创建与调用</vt:lpstr>
      <vt:lpstr>12.5  自定义函数 【示例12-27】使用函数获取某部门的工资总和</vt:lpstr>
      <vt:lpstr>12.5  自定义函数</vt:lpstr>
      <vt:lpstr>12.5  自定义函数 12.5.2  函数参数的调用形式</vt:lpstr>
      <vt:lpstr>12.5  自定义函数</vt:lpstr>
      <vt:lpstr>12.5  自定义函数</vt:lpstr>
      <vt:lpstr>12.6  删除过程和函数</vt:lpstr>
      <vt:lpstr>12.7  块内存储过程和函数</vt:lpstr>
      <vt:lpstr>12.7  块内存储过程和函数 【示例12-29】定义块内的存储过程</vt:lpstr>
      <vt:lpstr>12.7  块内存储过程和函数</vt:lpstr>
      <vt:lpstr>12.7  块内存储过程和函数</vt:lpstr>
      <vt:lpstr>12.8  过程与函数的比较</vt:lpstr>
      <vt:lpstr>12.8  过程与函数的比较</vt:lpstr>
      <vt:lpstr>12.8  过程与函数的比较 如表12-4说明了它们之间的区别。</vt:lpstr>
      <vt:lpstr>12.9  包</vt:lpstr>
      <vt:lpstr>12.9  包 12.9.1  创建包</vt:lpstr>
      <vt:lpstr>12.9  包    【示例12-30】定义test_pkg包的声明部分</vt:lpstr>
      <vt:lpstr>12.9  包</vt:lpstr>
      <vt:lpstr>12.9  包    【示例12-31】实现test_pkg包体部分</vt:lpstr>
      <vt:lpstr>12.9  包</vt:lpstr>
      <vt:lpstr>12.9  包 12.9.2  调用包</vt:lpstr>
      <vt:lpstr>12.9  包</vt:lpstr>
      <vt:lpstr>12.10  触 发 器</vt:lpstr>
      <vt:lpstr>12.10  触 发 器</vt:lpstr>
      <vt:lpstr>12.10  触 发 器 12.10.1  创建触发器</vt:lpstr>
      <vt:lpstr>12.10  触 发 器</vt:lpstr>
      <vt:lpstr>12.10  触 发 器</vt:lpstr>
      <vt:lpstr>12.10  触 发 器 【示例12-32】用触发器限制对表的修改 本示例创建表级触发器tr_dept_time，只允许对DEPARTMENTS表在工作时间内进行DML操作(包括INSERT，DELETE，UPDATE)，如果在非工作时间进行操作，将会产生异常。</vt:lpstr>
      <vt:lpstr>12.10  触 发 器</vt:lpstr>
      <vt:lpstr>12.10  触 发 器</vt:lpstr>
      <vt:lpstr>12.10  触 发 器 【示例12-33】实现在视图上完成DELETE操作 本示例创建视图emp_view，通过删除视图记录，自动删除对应的EMPLOYEES表中的记录。</vt:lpstr>
      <vt:lpstr>12.10  触 发 器 </vt:lpstr>
      <vt:lpstr>12.10  触 发 器 【示例12-34】向复杂视图插入数据。</vt:lpstr>
      <vt:lpstr>12.10  触 发 器 创建触发器：</vt:lpstr>
      <vt:lpstr>12.10  触 发 器</vt:lpstr>
      <vt:lpstr>12.10  触 发 器 3)创建DDL触发器 DDL触发器在DDL语句(CREATE、ALTER或DROP等)之前或之后触发。</vt:lpstr>
      <vt:lpstr>12.10  触 发 器</vt:lpstr>
      <vt:lpstr>12.10  触 发 器 12.10.2  触发器的管理 1)查看触发器</vt:lpstr>
      <vt:lpstr>12.10  触 发 器</vt:lpstr>
      <vt:lpstr>12.10  触 发 器 12.10.3  行级触发器</vt:lpstr>
      <vt:lpstr>12.10  触 发 器    【示例12-37】行级触发器示例1</vt:lpstr>
      <vt:lpstr>12.10  触 发 器</vt:lpstr>
      <vt:lpstr>12.10  触 发 器</vt:lpstr>
      <vt:lpstr>12.10  触 发 器</vt:lpstr>
      <vt:lpstr>12.10  触 发 器 【示例12-38】行级触发器示例2</vt:lpstr>
      <vt:lpstr>12.10  触 发 器 12.10.4  系统级触发器</vt:lpstr>
      <vt:lpstr>12.10  触 发 器 【示例12-39】创建系统级触发器，记录用户登录情况</vt:lpstr>
      <vt:lpstr>12.10  触 发 器 接下来再以SYSTEM身份创建了两个数据库级事件触发器INIT_LOGON和DATABASE_LOGON，其中，INIT_LOGON在数据库启动时触发，清除USERLOG表中记录的数据；DATABASE_LOGON在用户登录时触发，向表USERLOG中增加一条记录，记录登录用户名和登录时间。</vt:lpstr>
      <vt:lpstr>12.10  触 发 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box</dc:creator>
  <cp:lastModifiedBy>box</cp:lastModifiedBy>
  <cp:revision>113</cp:revision>
  <dcterms:created xsi:type="dcterms:W3CDTF">2017-06-29T08:41:34Z</dcterms:created>
  <dcterms:modified xsi:type="dcterms:W3CDTF">2018-12-03T02:16:16Z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