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4"/>
  </p:sldMasterIdLst>
  <p:notesMasterIdLst>
    <p:notesMasterId r:id="rId97"/>
  </p:notesMasterIdLst>
  <p:handoutMasterIdLst>
    <p:handoutMasterId r:id="rId98"/>
  </p:handoutMasterIdLst>
  <p:sldIdLst>
    <p:sldId id="257" r:id="rId5"/>
    <p:sldId id="485" r:id="rId6"/>
    <p:sldId id="486" r:id="rId7"/>
    <p:sldId id="530" r:id="rId8"/>
    <p:sldId id="531" r:id="rId9"/>
    <p:sldId id="532" r:id="rId10"/>
    <p:sldId id="533" r:id="rId11"/>
    <p:sldId id="534" r:id="rId12"/>
    <p:sldId id="535" r:id="rId13"/>
    <p:sldId id="536" r:id="rId14"/>
    <p:sldId id="537" r:id="rId15"/>
    <p:sldId id="538" r:id="rId16"/>
    <p:sldId id="539" r:id="rId17"/>
    <p:sldId id="540" r:id="rId18"/>
    <p:sldId id="541" r:id="rId19"/>
    <p:sldId id="542" r:id="rId20"/>
    <p:sldId id="543" r:id="rId21"/>
    <p:sldId id="544" r:id="rId22"/>
    <p:sldId id="546" r:id="rId23"/>
    <p:sldId id="545" r:id="rId24"/>
    <p:sldId id="547" r:id="rId25"/>
    <p:sldId id="548" r:id="rId26"/>
    <p:sldId id="549" r:id="rId27"/>
    <p:sldId id="551" r:id="rId28"/>
    <p:sldId id="550" r:id="rId29"/>
    <p:sldId id="552" r:id="rId30"/>
    <p:sldId id="553" r:id="rId31"/>
    <p:sldId id="554" r:id="rId32"/>
    <p:sldId id="555" r:id="rId33"/>
    <p:sldId id="556" r:id="rId34"/>
    <p:sldId id="557" r:id="rId35"/>
    <p:sldId id="558" r:id="rId36"/>
    <p:sldId id="559" r:id="rId37"/>
    <p:sldId id="560" r:id="rId38"/>
    <p:sldId id="561" r:id="rId39"/>
    <p:sldId id="562" r:id="rId40"/>
    <p:sldId id="563" r:id="rId41"/>
    <p:sldId id="564" r:id="rId42"/>
    <p:sldId id="566" r:id="rId43"/>
    <p:sldId id="565" r:id="rId44"/>
    <p:sldId id="567" r:id="rId45"/>
    <p:sldId id="569" r:id="rId46"/>
    <p:sldId id="570" r:id="rId47"/>
    <p:sldId id="568" r:id="rId48"/>
    <p:sldId id="571" r:id="rId49"/>
    <p:sldId id="572" r:id="rId50"/>
    <p:sldId id="573" r:id="rId51"/>
    <p:sldId id="574" r:id="rId52"/>
    <p:sldId id="575" r:id="rId53"/>
    <p:sldId id="576" r:id="rId54"/>
    <p:sldId id="577" r:id="rId55"/>
    <p:sldId id="578" r:id="rId56"/>
    <p:sldId id="579" r:id="rId57"/>
    <p:sldId id="580" r:id="rId58"/>
    <p:sldId id="581" r:id="rId59"/>
    <p:sldId id="582" r:id="rId60"/>
    <p:sldId id="583" r:id="rId61"/>
    <p:sldId id="584" r:id="rId62"/>
    <p:sldId id="585" r:id="rId63"/>
    <p:sldId id="586" r:id="rId64"/>
    <p:sldId id="587" r:id="rId65"/>
    <p:sldId id="588" r:id="rId66"/>
    <p:sldId id="589" r:id="rId67"/>
    <p:sldId id="590" r:id="rId68"/>
    <p:sldId id="592" r:id="rId69"/>
    <p:sldId id="591" r:id="rId70"/>
    <p:sldId id="593" r:id="rId71"/>
    <p:sldId id="594" r:id="rId72"/>
    <p:sldId id="595" r:id="rId73"/>
    <p:sldId id="596" r:id="rId74"/>
    <p:sldId id="597" r:id="rId75"/>
    <p:sldId id="598" r:id="rId76"/>
    <p:sldId id="599" r:id="rId77"/>
    <p:sldId id="600" r:id="rId78"/>
    <p:sldId id="601" r:id="rId79"/>
    <p:sldId id="602" r:id="rId80"/>
    <p:sldId id="603" r:id="rId81"/>
    <p:sldId id="604" r:id="rId82"/>
    <p:sldId id="605" r:id="rId83"/>
    <p:sldId id="606" r:id="rId84"/>
    <p:sldId id="607" r:id="rId85"/>
    <p:sldId id="608" r:id="rId86"/>
    <p:sldId id="609" r:id="rId87"/>
    <p:sldId id="610" r:id="rId88"/>
    <p:sldId id="611" r:id="rId89"/>
    <p:sldId id="612" r:id="rId90"/>
    <p:sldId id="613" r:id="rId91"/>
    <p:sldId id="614" r:id="rId92"/>
    <p:sldId id="615" r:id="rId93"/>
    <p:sldId id="616" r:id="rId94"/>
    <p:sldId id="617" r:id="rId95"/>
    <p:sldId id="618" r:id="rId96"/>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6353" autoAdjust="0"/>
  </p:normalViewPr>
  <p:slideViewPr>
    <p:cSldViewPr>
      <p:cViewPr varScale="1">
        <p:scale>
          <a:sx n="110" d="100"/>
          <a:sy n="110" d="100"/>
        </p:scale>
        <p:origin x="552"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D6AC307-9A4E-426E-95C8-F52C81CF89B7}" type="datetime1">
              <a:rPr lang="zh-CN" altLang="en-US" smtClean="0">
                <a:latin typeface="微软雅黑" panose="020B0503020204020204" pitchFamily="34" charset="-122"/>
                <a:ea typeface="微软雅黑" panose="020B0503020204020204" pitchFamily="34" charset="-122"/>
              </a:rPr>
              <a:pPr algn="r" rtl="0"/>
              <a:t>2017/10/9</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3D6AC307-9A4E-426E-95C8-F52C81CF89B7}" type="datetime1">
              <a:rPr lang="zh-CN" altLang="en-US" smtClean="0"/>
              <a:pPr algn="r"/>
              <a:t>2017/10/9</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9C567D4A-04CB-4EDF-8FB1-342A02FC8EC5}" type="slidenum">
              <a:rPr lang="en-US" altLang="zh-CN" smtClean="0"/>
              <a:pPr algn="r"/>
              <a:t>‹#›</a:t>
            </a:fld>
            <a:endParaRPr lang="zh-CN" altLang="en-US"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2E61351F-DBB1-4664-ADA9-83BC7CB8848D}" type="slidenum">
              <a:rPr lang="en-US" altLang="zh-CN" smtClean="0"/>
              <a:pPr algn="r" rtl="0"/>
              <a:t>1</a:t>
            </a:fld>
            <a:endParaRPr lang="zh-CN" altLang="en-US" dirty="0"/>
          </a:p>
        </p:txBody>
      </p:sp>
    </p:spTree>
    <p:extLst>
      <p:ext uri="{BB962C8B-B14F-4D97-AF65-F5344CB8AC3E}">
        <p14:creationId xmlns:p14="http://schemas.microsoft.com/office/powerpoint/2010/main" val="348111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pPr algn="r" rtl="0"/>
              <a:t>2</a:t>
            </a:fld>
            <a:endParaRPr lang="zh-CN" altLang="en-US" dirty="0"/>
          </a:p>
        </p:txBody>
      </p:sp>
    </p:spTree>
    <p:extLst>
      <p:ext uri="{BB962C8B-B14F-4D97-AF65-F5344CB8AC3E}">
        <p14:creationId xmlns:p14="http://schemas.microsoft.com/office/powerpoint/2010/main" val="4163599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rtlCol="0">
            <a:normAutofit/>
          </a:bodyPr>
          <a:lstStyle>
            <a:lvl1pPr algn="l" rtl="0">
              <a:defRPr sz="60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74111F9-5C57-4623-99A8-181903929449}" type="datetime1">
              <a:rPr lang="zh-CN" altLang="en-US" smtClean="0"/>
              <a:pPr/>
              <a:t>2017/10/9</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pic>
        <p:nvPicPr>
          <p:cNvPr id="8" name="图片 7">
            <a:extLst>
              <a:ext uri="{FF2B5EF4-FFF2-40B4-BE49-F238E27FC236}">
                <a16:creationId xmlns:a16="http://schemas.microsoft.com/office/drawing/2014/main" id="{4DC9EEE2-7E8D-4509-B95D-3A86927A3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9" name="图片 8">
            <a:extLst>
              <a:ext uri="{FF2B5EF4-FFF2-40B4-BE49-F238E27FC236}">
                <a16:creationId xmlns:a16="http://schemas.microsoft.com/office/drawing/2014/main" id="{C149D8AA-AD13-4B28-9947-0E730FD47038}"/>
              </a:ext>
            </a:extLst>
          </p:cNvPr>
          <p:cNvPicPr>
            <a:picLocks noChangeAspect="1"/>
          </p:cNvPicPr>
          <p:nvPr userDrawn="1"/>
        </p:nvPicPr>
        <p:blipFill>
          <a:blip r:embed="rId4"/>
          <a:stretch>
            <a:fillRect/>
          </a:stretch>
        </p:blipFill>
        <p:spPr>
          <a:xfrm>
            <a:off x="9262764" y="-4710"/>
            <a:ext cx="2926061" cy="627517"/>
          </a:xfrm>
          <a:prstGeom prst="rect">
            <a:avLst/>
          </a:prstGeom>
        </p:spPr>
      </p:pic>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lgn="l" rtl="0">
              <a:defRPr sz="1100"/>
            </a:lvl1pPr>
          </a:lstStyle>
          <a:p>
            <a:fld id="{801F4328-2F09-4436-A1E0-EF4F2AD9324F}" type="datetime1">
              <a:rPr lang="zh-CN" altLang="en-US" smtClean="0"/>
              <a:pPr/>
              <a:t>2017/10/9</a:t>
            </a:fld>
            <a:endParaRPr lang="zh-CN" altLang="en-US" dirty="0"/>
          </a:p>
        </p:txBody>
      </p:sp>
      <p:sp>
        <p:nvSpPr>
          <p:cNvPr id="3" name="页脚占位符 2"/>
          <p:cNvSpPr>
            <a:spLocks noGrp="1"/>
          </p:cNvSpPr>
          <p:nvPr>
            <p:ph type="ftr" sz="quarter" idx="11"/>
          </p:nvPr>
        </p:nvSpPr>
        <p:spPr/>
        <p:txBody>
          <a:bodyPr rtlCol="0"/>
          <a:lstStyle>
            <a:lvl1pPr algn="ctr" rtl="0">
              <a:defRPr sz="1100"/>
            </a:lvl1pPr>
          </a:lstStyle>
          <a:p>
            <a:endParaRPr lang="zh-CN" altLang="en-US" dirty="0"/>
          </a:p>
        </p:txBody>
      </p:sp>
      <p:sp>
        <p:nvSpPr>
          <p:cNvPr id="5"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41ECF2E2-BD61-495B-96F4-3E4D6638FA44}" type="datetime1">
              <a:rPr lang="zh-CN" altLang="en-US" smtClean="0"/>
              <a:pPr/>
              <a:t>2017/10/9</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4" y="381000"/>
            <a:ext cx="1904998" cy="57912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lgn="l" rtl="0">
              <a:defRPr sz="1100"/>
            </a:lvl1pPr>
          </a:lstStyle>
          <a:p>
            <a:fld id="{DEEDE603-9836-44AF-B60C-0D32FC94055C}" type="datetime1">
              <a:rPr lang="zh-CN" altLang="en-US" smtClean="0"/>
              <a:pPr/>
              <a:t>2017/10/9</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r" rtl="0">
              <a:defRPr sz="1100"/>
            </a:lvl1pPr>
          </a:lstStyle>
          <a:p>
            <a:fld id="{81FEFA0A-2F20-4B60-98C6-5FFDA469AA1C}" type="slidenum">
              <a:rPr lang="en-US" altLang="zh-CN" smtClean="0"/>
              <a:pPr/>
              <a:t>‹#›</a:t>
            </a:fld>
            <a:endParaRPr lang="zh-CN" altLang="en-US"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每章的第一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2017/10/9</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
        <p:nvSpPr>
          <p:cNvPr id="14" name="标题 13">
            <a:extLst>
              <a:ext uri="{FF2B5EF4-FFF2-40B4-BE49-F238E27FC236}">
                <a16:creationId xmlns:a16="http://schemas.microsoft.com/office/drawing/2014/main" id="{479415E7-94E2-4138-813E-CC77E8238340}"/>
              </a:ext>
            </a:extLst>
          </p:cNvPr>
          <p:cNvSpPr>
            <a:spLocks noGrp="1"/>
          </p:cNvSpPr>
          <p:nvPr>
            <p:ph type="title" hasCustomPrompt="1"/>
          </p:nvPr>
        </p:nvSpPr>
        <p:spPr>
          <a:xfrm>
            <a:off x="1293812" y="675196"/>
            <a:ext cx="9601200" cy="1143000"/>
          </a:xfrm>
        </p:spPr>
        <p:txBody>
          <a:bodyPr/>
          <a:lstStyle>
            <a:lvl1pPr>
              <a:defRPr/>
            </a:lvl1pPr>
          </a:lstStyle>
          <a:p>
            <a:r>
              <a:rPr lang="zh-CN" altLang="en-US" dirty="0"/>
              <a:t>第</a:t>
            </a:r>
            <a:r>
              <a:rPr lang="en-US" altLang="zh-CN" dirty="0"/>
              <a:t>1</a:t>
            </a:r>
            <a:r>
              <a:rPr lang="zh-CN" altLang="en-US" dirty="0"/>
              <a:t>章 ****</a:t>
            </a:r>
          </a:p>
        </p:txBody>
      </p:sp>
      <p:sp>
        <p:nvSpPr>
          <p:cNvPr id="16" name="表格占位符 15">
            <a:extLst>
              <a:ext uri="{FF2B5EF4-FFF2-40B4-BE49-F238E27FC236}">
                <a16:creationId xmlns:a16="http://schemas.microsoft.com/office/drawing/2014/main" id="{F4ECDF7E-DB6F-48E6-AAA3-D21ED8DC9712}"/>
              </a:ext>
            </a:extLst>
          </p:cNvPr>
          <p:cNvSpPr>
            <a:spLocks noGrp="1"/>
          </p:cNvSpPr>
          <p:nvPr>
            <p:ph type="tbl" sz="quarter" idx="13"/>
          </p:nvPr>
        </p:nvSpPr>
        <p:spPr>
          <a:xfrm>
            <a:off x="1293813" y="1916831"/>
            <a:ext cx="10201275" cy="3815631"/>
          </a:xfrm>
        </p:spPr>
        <p:txBody>
          <a:bodyPr/>
          <a:lstStyle>
            <a:lvl1pPr marL="0" indent="0">
              <a:buNone/>
              <a:defRPr/>
            </a:lvl1pPr>
          </a:lstStyle>
          <a:p>
            <a:endParaRPr lang="zh-CN" altLang="en-US" dirty="0"/>
          </a:p>
        </p:txBody>
      </p:sp>
      <p:pic>
        <p:nvPicPr>
          <p:cNvPr id="17" name="图片 16">
            <a:extLst>
              <a:ext uri="{FF2B5EF4-FFF2-40B4-BE49-F238E27FC236}">
                <a16:creationId xmlns:a16="http://schemas.microsoft.com/office/drawing/2014/main" id="{4DC3906B-7777-4F39-B436-4096C79E5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18" name="图片 17">
            <a:extLst>
              <a:ext uri="{FF2B5EF4-FFF2-40B4-BE49-F238E27FC236}">
                <a16:creationId xmlns:a16="http://schemas.microsoft.com/office/drawing/2014/main" id="{FCD6F0BF-E9DB-40F8-8E3D-3EF15C03E516}"/>
              </a:ext>
            </a:extLst>
          </p:cNvPr>
          <p:cNvPicPr>
            <a:picLocks noChangeAspect="1"/>
          </p:cNvPicPr>
          <p:nvPr userDrawn="1"/>
        </p:nvPicPr>
        <p:blipFill>
          <a:blip r:embed="rId3"/>
          <a:stretch>
            <a:fillRect/>
          </a:stretch>
        </p:blipFill>
        <p:spPr>
          <a:xfrm>
            <a:off x="9262764" y="-4710"/>
            <a:ext cx="2926061" cy="627517"/>
          </a:xfrm>
          <a:prstGeom prst="rect">
            <a:avLst/>
          </a:prstGeom>
        </p:spPr>
      </p:pic>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B6D6324-D6E1-4361-840C-AFD324E8DE20}" type="datetime1">
              <a:rPr lang="zh-CN" altLang="en-US" smtClean="0"/>
              <a:pPr/>
              <a:t>2017/10/9</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重点图片">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zh-CN" altLang="en-US" dirty="0"/>
              <a:t>单击此处编辑母版标题样式</a:t>
            </a:r>
          </a:p>
        </p:txBody>
      </p:sp>
      <p:sp>
        <p:nvSpPr>
          <p:cNvPr id="4" name="文本占位符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a:t>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正文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2017/10/9</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61846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重点文本">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lgn="l" rtl="0">
              <a:defRPr sz="1100"/>
            </a:lvl1pPr>
          </a:lstStyle>
          <a:p>
            <a:fld id="{B7DFAF75-A946-4F40-AF19-416AABC467DA}" type="datetime1">
              <a:rPr lang="zh-CN" altLang="en-US" smtClean="0"/>
              <a:pPr/>
              <a:t>2017/10/9</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a:t>编辑母版文本样式</a:t>
            </a:r>
          </a:p>
        </p:txBody>
      </p:sp>
      <p:sp>
        <p:nvSpPr>
          <p:cNvPr id="4" name="日期占位符 3"/>
          <p:cNvSpPr>
            <a:spLocks noGrp="1"/>
          </p:cNvSpPr>
          <p:nvPr>
            <p:ph type="dt" sz="half" idx="10"/>
          </p:nvPr>
        </p:nvSpPr>
        <p:spPr/>
        <p:txBody>
          <a:bodyPr rtlCol="0"/>
          <a:lstStyle>
            <a:lvl1pPr algn="l" rtl="0">
              <a:defRPr sz="1100"/>
            </a:lvl1pPr>
          </a:lstStyle>
          <a:p>
            <a:fld id="{55B4BA9F-6607-4DF4-83A0-720CFF1F75F6}" type="datetime1">
              <a:rPr lang="zh-CN" altLang="en-US" smtClean="0"/>
              <a:pPr/>
              <a:t>2017/10/9</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lgn="l" rtl="0">
              <a:defRPr sz="1100"/>
            </a:lvl1pPr>
          </a:lstStyle>
          <a:p>
            <a:fld id="{9DCB5994-13D6-44A4-A45F-84B2984A08F2}" type="datetime1">
              <a:rPr lang="zh-CN" altLang="en-US" smtClean="0"/>
              <a:pPr/>
              <a:t>2017/10/9</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4" name="内容占位符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6" name="内容占位符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lgn="l" rtl="0">
              <a:defRPr sz="1100"/>
            </a:lvl1pPr>
          </a:lstStyle>
          <a:p>
            <a:fld id="{77753520-0FC2-4366-A01D-A16346380C30}" type="datetime1">
              <a:rPr lang="zh-CN" altLang="en-US" smtClean="0"/>
              <a:pPr/>
              <a:t>2017/10/9</a:t>
            </a:fld>
            <a:endParaRPr lang="zh-CN" altLang="en-US" dirty="0"/>
          </a:p>
        </p:txBody>
      </p:sp>
      <p:sp>
        <p:nvSpPr>
          <p:cNvPr id="8" name="页脚占位符 7"/>
          <p:cNvSpPr>
            <a:spLocks noGrp="1"/>
          </p:cNvSpPr>
          <p:nvPr>
            <p:ph type="ftr" sz="quarter" idx="11"/>
          </p:nvPr>
        </p:nvSpPr>
        <p:spPr/>
        <p:txBody>
          <a:bodyPr rtlCol="0"/>
          <a:lstStyle>
            <a:lvl1pPr algn="ctr" rtl="0">
              <a:defRPr sz="1100"/>
            </a:lvl1pPr>
          </a:lstStyle>
          <a:p>
            <a:endParaRPr lang="zh-CN" altLang="en-US" dirty="0"/>
          </a:p>
        </p:txBody>
      </p:sp>
      <p:sp>
        <p:nvSpPr>
          <p:cNvPr id="10"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DFDAEC8-B7FF-4265-A2FF-00BAA80C0462}" type="datetime1">
              <a:rPr lang="zh-CN" altLang="en-US" smtClean="0"/>
              <a:pPr/>
              <a:t>2017/10/9</a:t>
            </a:fld>
            <a:endParaRPr lang="zh-CN" alt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灯片编号占位符 5"/>
          <p:cNvSpPr>
            <a:spLocks noGrp="1"/>
          </p:cNvSpPr>
          <p:nvPr>
            <p:ph type="sldNum" sz="quarter" idx="4"/>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7" r:id="rId4"/>
    <p:sldLayoutId id="2147483660" r:id="rId5"/>
    <p:sldLayoutId id="2147483656" r:id="rId6"/>
    <p:sldLayoutId id="2147483651" r:id="rId7"/>
    <p:sldLayoutId id="2147483652" r:id="rId8"/>
    <p:sldLayoutId id="2147483653" r:id="rId9"/>
    <p:sldLayoutId id="2147483655"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panose="020B0503020204020204" pitchFamily="34" charset="-122"/>
                <a:ea typeface="Microsoft YaHei" panose="020B0503020204020204" pitchFamily="34" charset="-122"/>
              </a:rPr>
              <a:t>Oracle 12c </a:t>
            </a:r>
            <a:r>
              <a:rPr lang="zh-CN" altLang="en-US" dirty="0">
                <a:latin typeface="Microsoft YaHei" panose="020B0503020204020204" pitchFamily="34" charset="-122"/>
                <a:ea typeface="Microsoft YaHei" panose="020B0503020204020204" pitchFamily="34" charset="-122"/>
              </a:rPr>
              <a:t>基础教程</a:t>
            </a:r>
          </a:p>
        </p:txBody>
      </p:sp>
      <p:sp>
        <p:nvSpPr>
          <p:cNvPr id="3" name="副标题 2"/>
          <p:cNvSpPr>
            <a:spLocks noGrp="1"/>
          </p:cNvSpPr>
          <p:nvPr>
            <p:ph type="subTitle" idx="1"/>
          </p:nvPr>
        </p:nvSpPr>
        <p:spPr/>
        <p:txBody>
          <a:bodyPr rtlCol="0"/>
          <a:lstStyle/>
          <a:p>
            <a:pPr rtl="0"/>
            <a:r>
              <a:rPr lang="zh-CN" altLang="en-US" dirty="0">
                <a:latin typeface="Microsoft YaHei" panose="020B0503020204020204" pitchFamily="34" charset="-122"/>
                <a:ea typeface="Microsoft YaHei" panose="020B0503020204020204" pitchFamily="34" charset="-122"/>
              </a:rPr>
              <a:t>赵卫东 刘永红 李立</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13.2</a:t>
            </a:r>
            <a:r>
              <a:rPr lang="zh-CN" altLang="en-US" b="1" dirty="0">
                <a:latin typeface="Times New Roman" panose="02020603050405020304" pitchFamily="18" charset="0"/>
                <a:ea typeface="黑体" panose="02010609060101010101" pitchFamily="49" charset="-122"/>
                <a:cs typeface="宋体" panose="02010600030101010101" pitchFamily="2" charset="-122"/>
              </a:rPr>
              <a:t>脱机备份与恢复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81704" y="1340768"/>
            <a:ext cx="9601200" cy="5472608"/>
          </a:xfrm>
        </p:spPr>
        <p:txBody>
          <a:bodyPr>
            <a:noAutofit/>
          </a:bodyPr>
          <a:lstStyle/>
          <a:p>
            <a:pPr marL="0" indent="0" hangingPunct="0">
              <a:lnSpc>
                <a:spcPct val="120000"/>
              </a:lnSpc>
              <a:spcBef>
                <a:spcPts val="0"/>
              </a:spcBef>
              <a:buNone/>
            </a:pPr>
            <a:r>
              <a:rPr lang="en-US" altLang="zh-CN" dirty="0"/>
              <a:t>【</a:t>
            </a:r>
            <a:r>
              <a:rPr lang="zh-CN" altLang="en-US" dirty="0"/>
              <a:t>示例</a:t>
            </a:r>
            <a:r>
              <a:rPr lang="en-US" altLang="zh-CN" dirty="0"/>
              <a:t>13-1】</a:t>
            </a:r>
            <a:r>
              <a:rPr lang="zh-CN" altLang="en-US" dirty="0"/>
              <a:t>查询所有的数据文件、控制文件和联机重做日志文件</a:t>
            </a:r>
          </a:p>
          <a:p>
            <a:pPr marL="0" indent="0" hangingPunct="0">
              <a:lnSpc>
                <a:spcPct val="120000"/>
              </a:lnSpc>
              <a:spcBef>
                <a:spcPts val="0"/>
              </a:spcBef>
              <a:buNone/>
            </a:pPr>
            <a:r>
              <a:rPr lang="en-US" altLang="zh-CN" dirty="0"/>
              <a:t>$ </a:t>
            </a:r>
            <a:r>
              <a:rPr lang="en-US" altLang="zh-CN" dirty="0" err="1"/>
              <a:t>sqlplus</a:t>
            </a:r>
            <a:r>
              <a:rPr lang="en-US" altLang="zh-CN" dirty="0"/>
              <a:t> / as </a:t>
            </a:r>
            <a:r>
              <a:rPr lang="en-US" altLang="zh-CN" dirty="0" err="1"/>
              <a:t>sysdba</a:t>
            </a:r>
            <a:endParaRPr lang="en-US" altLang="zh-CN" dirty="0"/>
          </a:p>
          <a:p>
            <a:pPr marL="0" indent="0" hangingPunct="0">
              <a:lnSpc>
                <a:spcPct val="120000"/>
              </a:lnSpc>
              <a:spcBef>
                <a:spcPts val="0"/>
              </a:spcBef>
              <a:buNone/>
            </a:pPr>
            <a:r>
              <a:rPr lang="en-US" altLang="zh-CN" dirty="0"/>
              <a:t>SQL&gt; SELECT NAME FROM </a:t>
            </a:r>
            <a:r>
              <a:rPr lang="en-US" altLang="zh-CN" dirty="0" err="1"/>
              <a:t>v$datafile</a:t>
            </a:r>
            <a:endParaRPr lang="en-US" altLang="zh-CN" dirty="0"/>
          </a:p>
          <a:p>
            <a:pPr marL="0" indent="0" hangingPunct="0">
              <a:lnSpc>
                <a:spcPct val="120000"/>
              </a:lnSpc>
              <a:spcBef>
                <a:spcPts val="0"/>
              </a:spcBef>
              <a:buNone/>
            </a:pPr>
            <a:r>
              <a:rPr lang="en-US" altLang="zh-CN" dirty="0"/>
              <a:t>    UNION ALL</a:t>
            </a:r>
          </a:p>
          <a:p>
            <a:pPr marL="0" indent="0" hangingPunct="0">
              <a:lnSpc>
                <a:spcPct val="120000"/>
              </a:lnSpc>
              <a:spcBef>
                <a:spcPts val="0"/>
              </a:spcBef>
              <a:buNone/>
            </a:pPr>
            <a:r>
              <a:rPr lang="en-US" altLang="zh-CN" dirty="0"/>
              <a:t>    SELECT MEMBER as NAME FROM </a:t>
            </a:r>
            <a:r>
              <a:rPr lang="en-US" altLang="zh-CN" dirty="0" err="1"/>
              <a:t>v$logfile</a:t>
            </a:r>
            <a:endParaRPr lang="en-US" altLang="zh-CN" dirty="0"/>
          </a:p>
          <a:p>
            <a:pPr marL="0" indent="0" hangingPunct="0">
              <a:lnSpc>
                <a:spcPct val="120000"/>
              </a:lnSpc>
              <a:spcBef>
                <a:spcPts val="0"/>
              </a:spcBef>
              <a:buNone/>
            </a:pPr>
            <a:r>
              <a:rPr lang="en-US" altLang="zh-CN" dirty="0"/>
              <a:t>    UNION ALL</a:t>
            </a:r>
          </a:p>
          <a:p>
            <a:pPr marL="0" indent="0" hangingPunct="0">
              <a:lnSpc>
                <a:spcPct val="120000"/>
              </a:lnSpc>
              <a:spcBef>
                <a:spcPts val="0"/>
              </a:spcBef>
              <a:buNone/>
            </a:pPr>
            <a:r>
              <a:rPr lang="en-US" altLang="zh-CN" dirty="0"/>
              <a:t>    SELECT NAME FROM </a:t>
            </a:r>
            <a:r>
              <a:rPr lang="en-US" altLang="zh-CN" dirty="0" err="1"/>
              <a:t>v$controlfile</a:t>
            </a:r>
            <a:r>
              <a:rPr lang="zh-CN" altLang="en-US" dirty="0"/>
              <a:t>；</a:t>
            </a:r>
            <a:endParaRPr lang="en-US" altLang="zh-CN" dirty="0"/>
          </a:p>
          <a:p>
            <a:pPr marL="0" indent="0" hangingPunct="0">
              <a:lnSpc>
                <a:spcPct val="120000"/>
              </a:lnSpc>
              <a:spcBef>
                <a:spcPts val="0"/>
              </a:spcBef>
              <a:buNone/>
            </a:pPr>
            <a:r>
              <a:rPr lang="zh-CN" altLang="en-US" dirty="0"/>
              <a:t>以上查询出的所有文件都是必须复制的，另外，最好也备份初始化文件</a:t>
            </a:r>
            <a:r>
              <a:rPr lang="en-US" altLang="zh-CN" dirty="0"/>
              <a:t>$ORACLE_HOME/</a:t>
            </a:r>
            <a:r>
              <a:rPr lang="en-US" altLang="zh-CN" dirty="0" err="1"/>
              <a:t>dbs</a:t>
            </a:r>
            <a:r>
              <a:rPr lang="zh-CN" altLang="en-US" dirty="0"/>
              <a:t>目录中的</a:t>
            </a:r>
            <a:r>
              <a:rPr lang="en-US" altLang="zh-CN" dirty="0" err="1"/>
              <a:t>init.ora</a:t>
            </a:r>
            <a:r>
              <a:rPr lang="zh-CN" altLang="en-US" dirty="0"/>
              <a:t>和</a:t>
            </a:r>
            <a:r>
              <a:rPr lang="en-US" altLang="zh-CN" dirty="0" err="1"/>
              <a:t>initorcl.ora</a:t>
            </a:r>
            <a:r>
              <a:rPr lang="zh-CN" altLang="en-US" dirty="0"/>
              <a:t>。脱机备份之后，如果遇到数据损坏或者需要恢复到备份时的数据，可以进行脱机恢复。过程是首先停机，然后将所有脱机备份的所有文件复制到原来的目录中，最后再重启数据库</a:t>
            </a:r>
            <a:r>
              <a:rPr lang="en-US" altLang="zh-CN" dirty="0"/>
              <a:t>(startup)</a:t>
            </a:r>
            <a:r>
              <a:rPr lang="zh-CN" altLang="en-US" dirty="0"/>
              <a:t>即可。</a:t>
            </a:r>
          </a:p>
        </p:txBody>
      </p:sp>
      <p:sp>
        <p:nvSpPr>
          <p:cNvPr id="4" name="卷形: 水平 3">
            <a:extLst>
              <a:ext uri="{FF2B5EF4-FFF2-40B4-BE49-F238E27FC236}">
                <a16:creationId xmlns:a16="http://schemas.microsoft.com/office/drawing/2014/main" id="{D29AFB52-7C18-459D-A670-E411D242AD7F}"/>
              </a:ext>
            </a:extLst>
          </p:cNvPr>
          <p:cNvSpPr/>
          <p:nvPr/>
        </p:nvSpPr>
        <p:spPr>
          <a:xfrm>
            <a:off x="2582799" y="1363349"/>
            <a:ext cx="6900575" cy="34855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注意：脱机备份后只能做不完全恢复，只能将数据库恢复到脱机备份的时刻，备份之后的数据修改是无法恢复的。另外，脱机备份和恢复都需要停机，对于需要</a:t>
            </a:r>
            <a:r>
              <a:rPr lang="en-US" altLang="zh-CN" sz="2400" dirty="0"/>
              <a:t>24</a:t>
            </a:r>
            <a:r>
              <a:rPr lang="zh-CN" altLang="en-US" sz="2400" dirty="0"/>
              <a:t>小时不停机的数据库系统，这样做是不能接受的。</a:t>
            </a:r>
          </a:p>
        </p:txBody>
      </p:sp>
    </p:spTree>
    <p:extLst>
      <p:ext uri="{BB962C8B-B14F-4D97-AF65-F5344CB8AC3E}">
        <p14:creationId xmlns:p14="http://schemas.microsoft.com/office/powerpoint/2010/main" val="35665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7572256" y="881316"/>
            <a:ext cx="4210788" cy="5168145"/>
          </a:xfrm>
        </p:spPr>
        <p:txBody>
          <a:bodyPr>
            <a:noAutofit/>
          </a:bodyPr>
          <a:lstStyle/>
          <a:p>
            <a:pPr marL="0" indent="0" hangingPunct="0">
              <a:lnSpc>
                <a:spcPct val="120000"/>
              </a:lnSpc>
              <a:spcBef>
                <a:spcPts val="0"/>
              </a:spcBef>
              <a:buNone/>
            </a:pPr>
            <a:r>
              <a:rPr lang="zh-CN" altLang="zh-CN" dirty="0"/>
              <a:t>图</a:t>
            </a:r>
            <a:r>
              <a:rPr lang="en-US" altLang="zh-CN" dirty="0"/>
              <a:t>13-3  </a:t>
            </a:r>
            <a:r>
              <a:rPr lang="zh-CN" altLang="zh-CN" dirty="0"/>
              <a:t>用户管理备份流程</a:t>
            </a:r>
            <a:endParaRPr lang="en-US" altLang="zh-CN" sz="2000" dirty="0"/>
          </a:p>
          <a:p>
            <a:pPr marL="0" indent="0" hangingPunct="0">
              <a:lnSpc>
                <a:spcPct val="120000"/>
              </a:lnSpc>
              <a:spcBef>
                <a:spcPts val="0"/>
              </a:spcBef>
              <a:buNone/>
            </a:pPr>
            <a:endParaRPr lang="en-US" altLang="zh-CN" sz="2000" dirty="0"/>
          </a:p>
          <a:p>
            <a:pPr marL="0" indent="0" hangingPunct="0">
              <a:lnSpc>
                <a:spcPct val="120000"/>
              </a:lnSpc>
              <a:spcBef>
                <a:spcPts val="0"/>
              </a:spcBef>
              <a:buNone/>
            </a:pPr>
            <a:r>
              <a:rPr lang="zh-CN" altLang="en-US" sz="2000" dirty="0"/>
              <a:t>用户管理备份是一种联机备份，不需要停机，备份期间数据库可以正常读写，在恢复的时候可以做完全恢复，不丢失备份之后的数据。同脱机备份一样，用户管理备份也需要复制文件，但过程却完全不同。</a:t>
            </a:r>
          </a:p>
        </p:txBody>
      </p:sp>
      <p:grpSp>
        <p:nvGrpSpPr>
          <p:cNvPr id="4" name="画布 609">
            <a:extLst>
              <a:ext uri="{FF2B5EF4-FFF2-40B4-BE49-F238E27FC236}">
                <a16:creationId xmlns:a16="http://schemas.microsoft.com/office/drawing/2014/main" id="{4C058789-0DCA-4E54-9DB9-0B0FF0C4D4D5}"/>
              </a:ext>
            </a:extLst>
          </p:cNvPr>
          <p:cNvGrpSpPr/>
          <p:nvPr/>
        </p:nvGrpSpPr>
        <p:grpSpPr>
          <a:xfrm>
            <a:off x="693812" y="776955"/>
            <a:ext cx="6408712" cy="6120680"/>
            <a:chOff x="0" y="0"/>
            <a:chExt cx="3462655" cy="3742055"/>
          </a:xfrm>
        </p:grpSpPr>
        <p:sp>
          <p:nvSpPr>
            <p:cNvPr id="5" name="矩形 4">
              <a:extLst>
                <a:ext uri="{FF2B5EF4-FFF2-40B4-BE49-F238E27FC236}">
                  <a16:creationId xmlns:a16="http://schemas.microsoft.com/office/drawing/2014/main" id="{FF55CA71-64B5-4277-87F8-2DE7756700ED}"/>
                </a:ext>
              </a:extLst>
            </p:cNvPr>
            <p:cNvSpPr/>
            <p:nvPr/>
          </p:nvSpPr>
          <p:spPr>
            <a:xfrm>
              <a:off x="0" y="0"/>
              <a:ext cx="3462655" cy="3742055"/>
            </a:xfrm>
            <a:prstGeom prst="rect">
              <a:avLst/>
            </a:prstGeom>
          </p:spPr>
        </p:sp>
        <p:grpSp>
          <p:nvGrpSpPr>
            <p:cNvPr id="6" name="组合 5">
              <a:extLst>
                <a:ext uri="{FF2B5EF4-FFF2-40B4-BE49-F238E27FC236}">
                  <a16:creationId xmlns:a16="http://schemas.microsoft.com/office/drawing/2014/main" id="{83D26661-4BB7-4CA7-A706-E3289AEBD902}"/>
                </a:ext>
              </a:extLst>
            </p:cNvPr>
            <p:cNvGrpSpPr/>
            <p:nvPr/>
          </p:nvGrpSpPr>
          <p:grpSpPr>
            <a:xfrm>
              <a:off x="121245" y="28879"/>
              <a:ext cx="3188691" cy="3649522"/>
              <a:chOff x="121232" y="43261"/>
              <a:chExt cx="3188691" cy="4549832"/>
            </a:xfrm>
          </p:grpSpPr>
          <p:sp>
            <p:nvSpPr>
              <p:cNvPr id="7" name="矩形 6">
                <a:extLst>
                  <a:ext uri="{FF2B5EF4-FFF2-40B4-BE49-F238E27FC236}">
                    <a16:creationId xmlns:a16="http://schemas.microsoft.com/office/drawing/2014/main" id="{9E2D1427-27CA-4818-B3F8-79138E52B66D}"/>
                  </a:ext>
                </a:extLst>
              </p:cNvPr>
              <p:cNvSpPr/>
              <p:nvPr/>
            </p:nvSpPr>
            <p:spPr>
              <a:xfrm>
                <a:off x="581711" y="43261"/>
                <a:ext cx="2553005" cy="40233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72000" tIns="0" rIns="72000" bIns="0" numCol="1" spcCol="0" rtlCol="0" fromWordArt="0" anchor="ctr" anchorCtr="0" forceAA="0" compatLnSpc="1">
                <a:prstTxWarp prst="textNoShape">
                  <a:avLst/>
                </a:prstTxWarp>
                <a:noAutofit/>
              </a:bodyPr>
              <a:lstStyle/>
              <a:p>
                <a:pPr algn="ctr">
                  <a:spcAft>
                    <a:spcPts val="0"/>
                  </a:spcAft>
                </a:pPr>
                <a:r>
                  <a:rPr lang="zh-CN" kern="100" dirty="0">
                    <a:solidFill>
                      <a:srgbClr val="000000"/>
                    </a:solidFill>
                    <a:effectLst/>
                    <a:latin typeface="Times New Roman" panose="02020603050405020304" pitchFamily="18" charset="0"/>
                    <a:ea typeface="宋体" panose="02010600030101010101" pitchFamily="2" charset="-122"/>
                  </a:rPr>
                  <a:t>让表空间进入备份模式</a:t>
                </a:r>
              </a:p>
              <a:p>
                <a:pPr algn="ctr">
                  <a:spcAft>
                    <a:spcPts val="0"/>
                  </a:spcAft>
                </a:pPr>
                <a:r>
                  <a:rPr lang="en-US" kern="100" dirty="0">
                    <a:solidFill>
                      <a:srgbClr val="000000"/>
                    </a:solidFill>
                    <a:effectLst/>
                    <a:latin typeface="Times New Roman" panose="02020603050405020304" pitchFamily="18" charset="0"/>
                    <a:ea typeface="宋体" panose="02010600030101010101" pitchFamily="2" charset="-122"/>
                  </a:rPr>
                  <a:t>ALTER TABLESPACE *** BEGIN BACKUP</a:t>
                </a:r>
                <a:endParaRPr lang="zh-CN" kern="100" dirty="0">
                  <a:solidFill>
                    <a:srgbClr val="000000"/>
                  </a:solidFill>
                  <a:effectLst/>
                  <a:latin typeface="Times New Roman" panose="02020603050405020304" pitchFamily="18" charset="0"/>
                  <a:ea typeface="宋体" panose="02010600030101010101" pitchFamily="2" charset="-122"/>
                </a:endParaRPr>
              </a:p>
            </p:txBody>
          </p:sp>
          <p:sp>
            <p:nvSpPr>
              <p:cNvPr id="8" name="矩形 7">
                <a:extLst>
                  <a:ext uri="{FF2B5EF4-FFF2-40B4-BE49-F238E27FC236}">
                    <a16:creationId xmlns:a16="http://schemas.microsoft.com/office/drawing/2014/main" id="{722563CF-4BFF-4B11-80CB-4E8EDB8D6812}"/>
                  </a:ext>
                </a:extLst>
              </p:cNvPr>
              <p:cNvSpPr/>
              <p:nvPr/>
            </p:nvSpPr>
            <p:spPr>
              <a:xfrm>
                <a:off x="1068020" y="723732"/>
                <a:ext cx="1580083" cy="40233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72000" tIns="0" rIns="72000" bIns="0" numCol="1" spcCol="0" rtlCol="0" fromWordArt="0" anchor="ctr"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复制表空间文件</a:t>
                </a:r>
              </a:p>
            </p:txBody>
          </p:sp>
          <p:sp>
            <p:nvSpPr>
              <p:cNvPr id="9" name="矩形 8">
                <a:extLst>
                  <a:ext uri="{FF2B5EF4-FFF2-40B4-BE49-F238E27FC236}">
                    <a16:creationId xmlns:a16="http://schemas.microsoft.com/office/drawing/2014/main" id="{69B6F03C-1F92-4437-8DDD-154D7D27A8C4}"/>
                  </a:ext>
                </a:extLst>
              </p:cNvPr>
              <p:cNvSpPr/>
              <p:nvPr/>
            </p:nvSpPr>
            <p:spPr>
              <a:xfrm>
                <a:off x="870739" y="2025821"/>
                <a:ext cx="1975104" cy="40233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72000" tIns="0" rIns="72000" bIns="0" numCol="1" spcCol="0" rtlCol="0" fromWordArt="0" anchor="ctr"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复制控制文件和初始化文件</a:t>
                </a:r>
              </a:p>
            </p:txBody>
          </p:sp>
          <p:sp>
            <p:nvSpPr>
              <p:cNvPr id="10" name="矩形 9">
                <a:extLst>
                  <a:ext uri="{FF2B5EF4-FFF2-40B4-BE49-F238E27FC236}">
                    <a16:creationId xmlns:a16="http://schemas.microsoft.com/office/drawing/2014/main" id="{0D9A71E4-830F-4660-9D02-8A518C48B489}"/>
                  </a:ext>
                </a:extLst>
              </p:cNvPr>
              <p:cNvSpPr/>
              <p:nvPr/>
            </p:nvSpPr>
            <p:spPr>
              <a:xfrm>
                <a:off x="405790" y="2712810"/>
                <a:ext cx="2904133" cy="600503"/>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72000" tIns="0" rIns="72000" bIns="0" numCol="1" spcCol="0" rtlCol="0" fromWordArt="0" anchor="ctr"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临时停止归档</a:t>
                </a:r>
              </a:p>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ALTER SYSTEM SWITCH LOGFILE;</a:t>
                </a:r>
                <a:endParaRPr lang="zh-CN"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ALTER SYSTEM ARCHIVE LOG STOP;</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11" name="矩形 10">
                <a:extLst>
                  <a:ext uri="{FF2B5EF4-FFF2-40B4-BE49-F238E27FC236}">
                    <a16:creationId xmlns:a16="http://schemas.microsoft.com/office/drawing/2014/main" id="{01B659E3-79B8-469C-8565-59ACB3002E34}"/>
                  </a:ext>
                </a:extLst>
              </p:cNvPr>
              <p:cNvSpPr/>
              <p:nvPr/>
            </p:nvSpPr>
            <p:spPr>
              <a:xfrm>
                <a:off x="870840" y="3561679"/>
                <a:ext cx="1975104" cy="40233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72000" tIns="0" rIns="72000" bIns="0" numCol="1" spcCol="0" rtlCol="0" fromWordArt="0" anchor="ctr"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复制归档日志文件</a:t>
                </a:r>
              </a:p>
            </p:txBody>
          </p:sp>
          <p:sp>
            <p:nvSpPr>
              <p:cNvPr id="12" name="矩形 11">
                <a:extLst>
                  <a:ext uri="{FF2B5EF4-FFF2-40B4-BE49-F238E27FC236}">
                    <a16:creationId xmlns:a16="http://schemas.microsoft.com/office/drawing/2014/main" id="{2BB1786D-FF71-445E-B123-DD75FB33B547}"/>
                  </a:ext>
                </a:extLst>
              </p:cNvPr>
              <p:cNvSpPr/>
              <p:nvPr/>
            </p:nvSpPr>
            <p:spPr>
              <a:xfrm>
                <a:off x="530528" y="4190758"/>
                <a:ext cx="2655417" cy="40233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72000" tIns="0" rIns="72000" bIns="0" numCol="1" spcCol="0" rtlCol="0" fromWordArt="0" anchor="ctr"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重新开启归档</a:t>
                </a:r>
              </a:p>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ALTER SYSTEM ARCHIVE LOG START;</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13" name="矩形 12">
                <a:extLst>
                  <a:ext uri="{FF2B5EF4-FFF2-40B4-BE49-F238E27FC236}">
                    <a16:creationId xmlns:a16="http://schemas.microsoft.com/office/drawing/2014/main" id="{B9B45C6E-EA09-412E-BDCC-AF02D7C6260E}"/>
                  </a:ext>
                </a:extLst>
              </p:cNvPr>
              <p:cNvSpPr/>
              <p:nvPr/>
            </p:nvSpPr>
            <p:spPr>
              <a:xfrm>
                <a:off x="581686" y="1359997"/>
                <a:ext cx="2553005" cy="40233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72000" tIns="0" rIns="72000" bIns="0" numCol="1" spcCol="0" rtlCol="0" fromWordArt="0" anchor="ctr"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让表空间结束备份模式</a:t>
                </a:r>
              </a:p>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ALTER TABLESPACE *** END BACKUP</a:t>
                </a:r>
                <a:endParaRPr lang="zh-CN" kern="100">
                  <a:solidFill>
                    <a:srgbClr val="000000"/>
                  </a:solidFill>
                  <a:effectLst/>
                  <a:latin typeface="Times New Roman" panose="02020603050405020304" pitchFamily="18" charset="0"/>
                  <a:ea typeface="宋体" panose="02010600030101010101" pitchFamily="2" charset="-122"/>
                </a:endParaRPr>
              </a:p>
            </p:txBody>
          </p:sp>
          <p:cxnSp>
            <p:nvCxnSpPr>
              <p:cNvPr id="14" name="直接箭头连接符 13">
                <a:extLst>
                  <a:ext uri="{FF2B5EF4-FFF2-40B4-BE49-F238E27FC236}">
                    <a16:creationId xmlns:a16="http://schemas.microsoft.com/office/drawing/2014/main" id="{231E34F6-26D2-4B48-9018-9BC7DC07C3B3}"/>
                  </a:ext>
                </a:extLst>
              </p:cNvPr>
              <p:cNvCxnSpPr/>
              <p:nvPr/>
            </p:nvCxnSpPr>
            <p:spPr>
              <a:xfrm flipH="1">
                <a:off x="1858062" y="445596"/>
                <a:ext cx="152" cy="27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83BE7398-17AD-438E-BE78-2FBD9029C2F7}"/>
                  </a:ext>
                </a:extLst>
              </p:cNvPr>
              <p:cNvCxnSpPr/>
              <p:nvPr/>
            </p:nvCxnSpPr>
            <p:spPr>
              <a:xfrm flipH="1">
                <a:off x="1858237" y="3964014"/>
                <a:ext cx="155" cy="226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B13FFEFC-C001-419D-8C17-EC504A087DAD}"/>
                  </a:ext>
                </a:extLst>
              </p:cNvPr>
              <p:cNvCxnSpPr/>
              <p:nvPr/>
            </p:nvCxnSpPr>
            <p:spPr>
              <a:xfrm>
                <a:off x="1857857" y="3313028"/>
                <a:ext cx="535" cy="248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32F998E0-A213-4294-964B-459A1815F81B}"/>
                  </a:ext>
                </a:extLst>
              </p:cNvPr>
              <p:cNvCxnSpPr/>
              <p:nvPr/>
            </p:nvCxnSpPr>
            <p:spPr>
              <a:xfrm flipH="1">
                <a:off x="1857857" y="2427946"/>
                <a:ext cx="434" cy="28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E4E40F9C-EA2B-43D8-9C13-BCED3C5A198E}"/>
                  </a:ext>
                </a:extLst>
              </p:cNvPr>
              <p:cNvCxnSpPr/>
              <p:nvPr/>
            </p:nvCxnSpPr>
            <p:spPr>
              <a:xfrm>
                <a:off x="1858062" y="1126067"/>
                <a:ext cx="127" cy="233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51EA30F1-9662-45C2-89CD-7A0837EEFA1C}"/>
                  </a:ext>
                </a:extLst>
              </p:cNvPr>
              <p:cNvCxnSpPr/>
              <p:nvPr/>
            </p:nvCxnSpPr>
            <p:spPr>
              <a:xfrm>
                <a:off x="1858189" y="1762332"/>
                <a:ext cx="102" cy="263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任意多边形: 形状 19">
                <a:extLst>
                  <a:ext uri="{FF2B5EF4-FFF2-40B4-BE49-F238E27FC236}">
                    <a16:creationId xmlns:a16="http://schemas.microsoft.com/office/drawing/2014/main" id="{A205200B-7D91-4C9B-8FD8-ABD92D18ED97}"/>
                  </a:ext>
                </a:extLst>
              </p:cNvPr>
              <p:cNvSpPr/>
              <p:nvPr/>
            </p:nvSpPr>
            <p:spPr>
              <a:xfrm>
                <a:off x="121232" y="248245"/>
                <a:ext cx="460858" cy="1309421"/>
              </a:xfrm>
              <a:custGeom>
                <a:avLst/>
                <a:gdLst>
                  <a:gd name="connsiteX0" fmla="*/ 460858 w 460858"/>
                  <a:gd name="connsiteY0" fmla="*/ 1309421 h 1309421"/>
                  <a:gd name="connsiteX1" fmla="*/ 0 w 460858"/>
                  <a:gd name="connsiteY1" fmla="*/ 1309421 h 1309421"/>
                  <a:gd name="connsiteX2" fmla="*/ 0 w 460858"/>
                  <a:gd name="connsiteY2" fmla="*/ 0 h 1309421"/>
                  <a:gd name="connsiteX3" fmla="*/ 460858 w 460858"/>
                  <a:gd name="connsiteY3" fmla="*/ 0 h 1309421"/>
                </a:gdLst>
                <a:ahLst/>
                <a:cxnLst>
                  <a:cxn ang="0">
                    <a:pos x="connsiteX0" y="connsiteY0"/>
                  </a:cxn>
                  <a:cxn ang="0">
                    <a:pos x="connsiteX1" y="connsiteY1"/>
                  </a:cxn>
                  <a:cxn ang="0">
                    <a:pos x="connsiteX2" y="connsiteY2"/>
                  </a:cxn>
                  <a:cxn ang="0">
                    <a:pos x="connsiteX3" y="connsiteY3"/>
                  </a:cxn>
                </a:cxnLst>
                <a:rect l="l" t="t" r="r" b="b"/>
                <a:pathLst>
                  <a:path w="460858" h="1309421">
                    <a:moveTo>
                      <a:pt x="460858" y="1309421"/>
                    </a:moveTo>
                    <a:lnTo>
                      <a:pt x="0" y="1309421"/>
                    </a:lnTo>
                    <a:lnTo>
                      <a:pt x="0" y="0"/>
                    </a:lnTo>
                    <a:lnTo>
                      <a:pt x="460858" y="0"/>
                    </a:ln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72000" tIns="0" rIns="72000" bIns="0" numCol="1" spcCol="0" rtlCol="0" fromWordArt="0" anchor="ctr" anchorCtr="0" forceAA="0" compatLnSpc="1">
                <a:prstTxWarp prst="textNoShape">
                  <a:avLst/>
                </a:prstTxWarp>
                <a:noAutofit/>
              </a:bodyPr>
              <a:lstStyle/>
              <a:p>
                <a:endParaRPr lang="zh-CN" altLang="en-US"/>
              </a:p>
            </p:txBody>
          </p:sp>
          <p:sp>
            <p:nvSpPr>
              <p:cNvPr id="21" name="矩形 20">
                <a:extLst>
                  <a:ext uri="{FF2B5EF4-FFF2-40B4-BE49-F238E27FC236}">
                    <a16:creationId xmlns:a16="http://schemas.microsoft.com/office/drawing/2014/main" id="{DC85E388-CBBC-4136-B6A8-E7C20EC88CCF}"/>
                  </a:ext>
                </a:extLst>
              </p:cNvPr>
              <p:cNvSpPr/>
              <p:nvPr/>
            </p:nvSpPr>
            <p:spPr>
              <a:xfrm>
                <a:off x="128550" y="604867"/>
                <a:ext cx="793496" cy="40233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72000" tIns="0" rIns="72000" bIns="0" numCol="1" spcCol="0" rtlCol="0" fromWordArt="0" anchor="ctr" anchorCtr="0" forceAA="0" compatLnSpc="1">
                <a:prstTxWarp prst="textNoShape">
                  <a:avLst/>
                </a:prstTxWarp>
                <a:noAutofit/>
              </a:bodyPr>
              <a:lstStyle/>
              <a:p>
                <a:pPr algn="l">
                  <a:spcAft>
                    <a:spcPts val="0"/>
                  </a:spcAft>
                </a:pPr>
                <a:r>
                  <a:rPr lang="zh-CN" kern="100">
                    <a:solidFill>
                      <a:srgbClr val="000000"/>
                    </a:solidFill>
                    <a:effectLst/>
                    <a:latin typeface="Times New Roman" panose="02020603050405020304" pitchFamily="18" charset="0"/>
                    <a:ea typeface="宋体" panose="02010600030101010101" pitchFamily="2" charset="-122"/>
                  </a:rPr>
                  <a:t>循环所有</a:t>
                </a:r>
              </a:p>
              <a:p>
                <a:pPr algn="l">
                  <a:spcAft>
                    <a:spcPts val="0"/>
                  </a:spcAft>
                </a:pPr>
                <a:r>
                  <a:rPr lang="zh-CN" kern="100">
                    <a:solidFill>
                      <a:srgbClr val="000000"/>
                    </a:solidFill>
                    <a:effectLst/>
                    <a:latin typeface="Times New Roman" panose="02020603050405020304" pitchFamily="18" charset="0"/>
                    <a:ea typeface="宋体" panose="02010600030101010101" pitchFamily="2" charset="-122"/>
                  </a:rPr>
                  <a:t>表空间</a:t>
                </a:r>
              </a:p>
            </p:txBody>
          </p:sp>
        </p:grpSp>
      </p:grpSp>
    </p:spTree>
    <p:extLst>
      <p:ext uri="{BB962C8B-B14F-4D97-AF65-F5344CB8AC3E}">
        <p14:creationId xmlns:p14="http://schemas.microsoft.com/office/powerpoint/2010/main" val="377114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69876" y="1052736"/>
            <a:ext cx="10585176" cy="5168145"/>
          </a:xfrm>
        </p:spPr>
        <p:txBody>
          <a:bodyPr>
            <a:noAutofit/>
          </a:bodyPr>
          <a:lstStyle/>
          <a:p>
            <a:pPr marL="0" indent="0" hangingPunct="0">
              <a:lnSpc>
                <a:spcPct val="120000"/>
              </a:lnSpc>
              <a:spcBef>
                <a:spcPts val="0"/>
              </a:spcBef>
              <a:buNone/>
            </a:pPr>
            <a:r>
              <a:rPr lang="zh-CN" altLang="en-US" dirty="0"/>
              <a:t>用户管理备份之所以可以做到完全恢复，不丢失数据，是因为</a:t>
            </a:r>
            <a:r>
              <a:rPr lang="en-US" altLang="zh-CN" dirty="0"/>
              <a:t>Begin Backup</a:t>
            </a:r>
            <a:r>
              <a:rPr lang="zh-CN" altLang="en-US" dirty="0"/>
              <a:t>会锁住表空间对应的数据文件头的</a:t>
            </a:r>
            <a:r>
              <a:rPr lang="en-US" altLang="zh-CN" dirty="0" err="1"/>
              <a:t>scn</a:t>
            </a:r>
            <a:r>
              <a:rPr lang="zh-CN" altLang="en-US" dirty="0"/>
              <a:t>，不管后来怎么改变，恢复都会从这个</a:t>
            </a:r>
            <a:r>
              <a:rPr lang="en-US" altLang="zh-CN" dirty="0" err="1"/>
              <a:t>scn</a:t>
            </a:r>
            <a:r>
              <a:rPr lang="zh-CN" altLang="en-US" dirty="0"/>
              <a:t>开始。同时，备份过程中和备份之后，任何数据的改变都会被写入重做日志文件和归档日志文件中，在恢复的时候只要这些文件不损失，数据库就可以自动从日志文件中恢复所有修改后的数据。所以联机备份的前提是数据库必须工作在归档日志</a:t>
            </a:r>
            <a:r>
              <a:rPr lang="en-US" altLang="zh-CN" dirty="0"/>
              <a:t>(</a:t>
            </a:r>
            <a:r>
              <a:rPr lang="en-US" altLang="zh-CN" dirty="0" err="1"/>
              <a:t>Archivelog</a:t>
            </a:r>
            <a:r>
              <a:rPr lang="en-US" altLang="zh-CN" dirty="0"/>
              <a:t>)</a:t>
            </a:r>
            <a:r>
              <a:rPr lang="zh-CN" altLang="en-US" dirty="0"/>
              <a:t>模式下，备份的时候数据库必须是打开的。可以通过命令“</a:t>
            </a:r>
            <a:r>
              <a:rPr lang="en-US" altLang="zh-CN" dirty="0"/>
              <a:t>archive log list</a:t>
            </a:r>
            <a:r>
              <a:rPr lang="zh-CN" altLang="en-US" dirty="0"/>
              <a:t>；”查看数据库是否工作在归档日志模式下。</a:t>
            </a:r>
            <a:endParaRPr lang="zh-CN" altLang="en-US" sz="2000" dirty="0"/>
          </a:p>
        </p:txBody>
      </p:sp>
    </p:spTree>
    <p:extLst>
      <p:ext uri="{BB962C8B-B14F-4D97-AF65-F5344CB8AC3E}">
        <p14:creationId xmlns:p14="http://schemas.microsoft.com/office/powerpoint/2010/main" val="1158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69876" y="1052736"/>
            <a:ext cx="10585176" cy="5168145"/>
          </a:xfrm>
        </p:spPr>
        <p:txBody>
          <a:bodyPr>
            <a:noAutofit/>
          </a:bodyPr>
          <a:lstStyle/>
          <a:p>
            <a:pPr marL="0" indent="0" hangingPunct="0">
              <a:lnSpc>
                <a:spcPct val="120000"/>
              </a:lnSpc>
              <a:spcBef>
                <a:spcPts val="0"/>
              </a:spcBef>
              <a:buNone/>
            </a:pPr>
            <a:r>
              <a:rPr lang="en-US" altLang="zh-CN" dirty="0"/>
              <a:t>【</a:t>
            </a:r>
            <a:r>
              <a:rPr lang="zh-CN" altLang="en-US" dirty="0"/>
              <a:t>示例</a:t>
            </a:r>
            <a:r>
              <a:rPr lang="en-US" altLang="zh-CN" dirty="0"/>
              <a:t>13-2】</a:t>
            </a:r>
            <a:r>
              <a:rPr lang="zh-CN" altLang="en-US" dirty="0"/>
              <a:t>用户管理备份：备份</a:t>
            </a:r>
            <a:r>
              <a:rPr lang="en-US" altLang="zh-CN" dirty="0"/>
              <a:t>USERS</a:t>
            </a:r>
            <a:r>
              <a:rPr lang="zh-CN" altLang="en-US" dirty="0"/>
              <a:t>表空间</a:t>
            </a:r>
          </a:p>
          <a:p>
            <a:pPr marL="0" indent="0" hangingPunct="0">
              <a:lnSpc>
                <a:spcPct val="120000"/>
              </a:lnSpc>
              <a:spcBef>
                <a:spcPts val="0"/>
              </a:spcBef>
              <a:buNone/>
            </a:pPr>
            <a:r>
              <a:rPr lang="zh-CN" altLang="en-US" dirty="0"/>
              <a:t>本例用</a:t>
            </a:r>
            <a:r>
              <a:rPr lang="en-US" altLang="zh-CN" dirty="0"/>
              <a:t>SYSTEM</a:t>
            </a:r>
            <a:r>
              <a:rPr lang="zh-CN" altLang="en-US" dirty="0"/>
              <a:t>用户联机备份</a:t>
            </a:r>
            <a:r>
              <a:rPr lang="en-US" altLang="zh-CN" dirty="0"/>
              <a:t>USERS</a:t>
            </a:r>
            <a:r>
              <a:rPr lang="zh-CN" altLang="en-US" dirty="0"/>
              <a:t>表空间，通过命令“</a:t>
            </a:r>
            <a:r>
              <a:rPr lang="en-US" altLang="zh-CN" dirty="0"/>
              <a:t>SELECT </a:t>
            </a:r>
            <a:r>
              <a:rPr lang="en-US" altLang="zh-CN" dirty="0" err="1"/>
              <a:t>file_name</a:t>
            </a:r>
            <a:r>
              <a:rPr lang="en-US" altLang="zh-CN" dirty="0"/>
              <a:t> FROM </a:t>
            </a:r>
            <a:r>
              <a:rPr lang="en-US" altLang="zh-CN" dirty="0" err="1"/>
              <a:t>dba_data_files</a:t>
            </a:r>
            <a:r>
              <a:rPr lang="en-US" altLang="zh-CN" dirty="0"/>
              <a:t> WHERE  </a:t>
            </a:r>
            <a:r>
              <a:rPr lang="en-US" altLang="zh-CN" dirty="0" err="1"/>
              <a:t>tablespace_name</a:t>
            </a:r>
            <a:r>
              <a:rPr lang="en-US" altLang="zh-CN" dirty="0"/>
              <a:t>='USERS'</a:t>
            </a:r>
            <a:r>
              <a:rPr lang="zh-CN" altLang="en-US" dirty="0"/>
              <a:t>；”查询出表空间的数据文件，表空间</a:t>
            </a:r>
            <a:r>
              <a:rPr lang="en-US" altLang="zh-CN" dirty="0"/>
              <a:t>users</a:t>
            </a:r>
            <a:r>
              <a:rPr lang="zh-CN" altLang="en-US" dirty="0"/>
              <a:t>进入备份模式之后，通过调用</a:t>
            </a:r>
            <a:r>
              <a:rPr lang="en-US" altLang="zh-CN" dirty="0" err="1"/>
              <a:t>cp</a:t>
            </a:r>
            <a:r>
              <a:rPr lang="zh-CN" altLang="en-US" dirty="0"/>
              <a:t>命令复制数据文件</a:t>
            </a:r>
            <a:r>
              <a:rPr lang="en-US" altLang="zh-CN" dirty="0"/>
              <a:t>SAMPLE_SCHEMA_users01.dbf</a:t>
            </a:r>
            <a:r>
              <a:rPr lang="zh-CN" altLang="en-US" dirty="0"/>
              <a:t>到目录</a:t>
            </a:r>
            <a:r>
              <a:rPr lang="en-US" altLang="zh-CN" dirty="0"/>
              <a:t>/home/oracle</a:t>
            </a:r>
            <a:r>
              <a:rPr lang="zh-CN" altLang="en-US" dirty="0"/>
              <a:t>，然后修改数据，这是模拟联机备份，备份结束之后，退出</a:t>
            </a:r>
            <a:r>
              <a:rPr lang="en-US" altLang="zh-CN" dirty="0" err="1"/>
              <a:t>Sqlplus</a:t>
            </a:r>
            <a:r>
              <a:rPr lang="zh-CN" altLang="en-US" dirty="0"/>
              <a:t>，转到备份目录，通过</a:t>
            </a:r>
            <a:r>
              <a:rPr lang="en-US" altLang="zh-CN" dirty="0"/>
              <a:t>ls</a:t>
            </a:r>
            <a:r>
              <a:rPr lang="zh-CN" altLang="en-US" dirty="0"/>
              <a:t>查看备份文件。</a:t>
            </a:r>
          </a:p>
        </p:txBody>
      </p:sp>
    </p:spTree>
    <p:extLst>
      <p:ext uri="{BB962C8B-B14F-4D97-AF65-F5344CB8AC3E}">
        <p14:creationId xmlns:p14="http://schemas.microsoft.com/office/powerpoint/2010/main" val="287860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69876" y="1052736"/>
            <a:ext cx="10585176" cy="5168145"/>
          </a:xfrm>
        </p:spPr>
        <p:txBody>
          <a:bodyPr>
            <a:noAutofit/>
          </a:bodyPr>
          <a:lstStyle/>
          <a:p>
            <a:pPr marL="0" indent="0" hangingPunct="0">
              <a:lnSpc>
                <a:spcPct val="120000"/>
              </a:lnSpc>
              <a:spcBef>
                <a:spcPts val="0"/>
              </a:spcBef>
              <a:buNone/>
            </a:pPr>
            <a:r>
              <a:rPr lang="en-US" altLang="zh-CN" sz="2000" dirty="0"/>
              <a:t>$ </a:t>
            </a:r>
            <a:r>
              <a:rPr lang="en-US" altLang="zh-CN" sz="2000" dirty="0" err="1"/>
              <a:t>sqlplus</a:t>
            </a:r>
            <a:r>
              <a:rPr lang="en-US" altLang="zh-CN" sz="2000" dirty="0"/>
              <a:t> system/***@</a:t>
            </a:r>
            <a:r>
              <a:rPr lang="en-US" altLang="zh-CN" sz="2000" dirty="0" err="1"/>
              <a:t>pdborcl</a:t>
            </a:r>
            <a:endParaRPr lang="en-US" altLang="zh-CN" sz="2000" dirty="0"/>
          </a:p>
          <a:p>
            <a:pPr marL="0" indent="0" hangingPunct="0">
              <a:lnSpc>
                <a:spcPct val="120000"/>
              </a:lnSpc>
              <a:spcBef>
                <a:spcPts val="0"/>
              </a:spcBef>
              <a:buNone/>
            </a:pPr>
            <a:r>
              <a:rPr lang="en-US" altLang="zh-CN" sz="2000" dirty="0"/>
              <a:t>SQL&gt; </a:t>
            </a:r>
            <a:r>
              <a:rPr lang="en-US" altLang="zh-CN" sz="2000" dirty="0">
                <a:highlight>
                  <a:srgbClr val="C0C0C0"/>
                </a:highlight>
              </a:rPr>
              <a:t>SELECT </a:t>
            </a:r>
            <a:r>
              <a:rPr lang="en-US" altLang="zh-CN" sz="2000" dirty="0" err="1">
                <a:highlight>
                  <a:srgbClr val="C0C0C0"/>
                </a:highlight>
              </a:rPr>
              <a:t>file_name</a:t>
            </a:r>
            <a:r>
              <a:rPr lang="en-US" altLang="zh-CN" sz="2000" dirty="0">
                <a:highlight>
                  <a:srgbClr val="C0C0C0"/>
                </a:highlight>
              </a:rPr>
              <a:t> FROM </a:t>
            </a:r>
            <a:r>
              <a:rPr lang="en-US" altLang="zh-CN" sz="2000" dirty="0" err="1">
                <a:highlight>
                  <a:srgbClr val="C0C0C0"/>
                </a:highlight>
              </a:rPr>
              <a:t>dba_data_files</a:t>
            </a:r>
            <a:r>
              <a:rPr lang="en-US" altLang="zh-CN" sz="2000" dirty="0">
                <a:highlight>
                  <a:srgbClr val="C0C0C0"/>
                </a:highlight>
              </a:rPr>
              <a:t> WHERE  </a:t>
            </a:r>
            <a:r>
              <a:rPr lang="en-US" altLang="zh-CN" sz="2000" dirty="0" err="1">
                <a:highlight>
                  <a:srgbClr val="C0C0C0"/>
                </a:highlight>
              </a:rPr>
              <a:t>tablespace_name</a:t>
            </a:r>
            <a:r>
              <a:rPr lang="en-US" altLang="zh-CN" sz="2000" dirty="0">
                <a:highlight>
                  <a:srgbClr val="C0C0C0"/>
                </a:highlight>
              </a:rPr>
              <a:t>='USERS'</a:t>
            </a:r>
            <a:r>
              <a:rPr lang="zh-CN" altLang="en-US" sz="2000" dirty="0">
                <a:highlight>
                  <a:srgbClr val="C0C0C0"/>
                </a:highlight>
              </a:rPr>
              <a:t>；</a:t>
            </a:r>
          </a:p>
          <a:p>
            <a:pPr marL="0" indent="0" hangingPunct="0">
              <a:lnSpc>
                <a:spcPct val="120000"/>
              </a:lnSpc>
              <a:spcBef>
                <a:spcPts val="0"/>
              </a:spcBef>
              <a:buNone/>
            </a:pPr>
            <a:r>
              <a:rPr lang="en-US" altLang="zh-CN" sz="2000" dirty="0"/>
              <a:t>SQL&gt; </a:t>
            </a:r>
            <a:r>
              <a:rPr lang="en-US" altLang="zh-CN" sz="2000" dirty="0">
                <a:highlight>
                  <a:srgbClr val="FFFF00"/>
                </a:highlight>
              </a:rPr>
              <a:t>ALTER tablespace users begin backup</a:t>
            </a:r>
            <a:r>
              <a:rPr lang="zh-CN" altLang="en-US" sz="2000" dirty="0"/>
              <a:t>；</a:t>
            </a:r>
          </a:p>
          <a:p>
            <a:pPr marL="0" indent="0" hangingPunct="0">
              <a:lnSpc>
                <a:spcPct val="120000"/>
              </a:lnSpc>
              <a:spcBef>
                <a:spcPts val="0"/>
              </a:spcBef>
              <a:buNone/>
            </a:pPr>
            <a:r>
              <a:rPr lang="en-US" altLang="zh-CN" sz="2000" dirty="0"/>
              <a:t>SQL&gt; </a:t>
            </a:r>
            <a:r>
              <a:rPr lang="en-US" altLang="zh-CN" sz="2000" dirty="0">
                <a:highlight>
                  <a:srgbClr val="FFFF00"/>
                </a:highlight>
              </a:rPr>
              <a:t>!</a:t>
            </a:r>
            <a:r>
              <a:rPr lang="en-US" altLang="zh-CN" sz="2000" dirty="0" err="1">
                <a:highlight>
                  <a:srgbClr val="FFFF00"/>
                </a:highlight>
              </a:rPr>
              <a:t>cp</a:t>
            </a:r>
            <a:r>
              <a:rPr lang="en-US" altLang="zh-CN" sz="2000" dirty="0">
                <a:highlight>
                  <a:srgbClr val="FFFF00"/>
                </a:highlight>
              </a:rPr>
              <a:t> </a:t>
            </a:r>
          </a:p>
          <a:p>
            <a:pPr marL="0" indent="0" hangingPunct="0">
              <a:lnSpc>
                <a:spcPct val="120000"/>
              </a:lnSpc>
              <a:spcBef>
                <a:spcPts val="0"/>
              </a:spcBef>
              <a:buNone/>
            </a:pPr>
            <a:r>
              <a:rPr lang="en-US" altLang="zh-CN" sz="2000" dirty="0">
                <a:highlight>
                  <a:srgbClr val="C0C0C0"/>
                </a:highlight>
              </a:rPr>
              <a:t>/home/oracle/app/oracle/</a:t>
            </a:r>
            <a:r>
              <a:rPr lang="en-US" altLang="zh-CN" sz="2000" dirty="0" err="1">
                <a:highlight>
                  <a:srgbClr val="C0C0C0"/>
                </a:highlight>
              </a:rPr>
              <a:t>oradata</a:t>
            </a:r>
            <a:r>
              <a:rPr lang="en-US" altLang="zh-CN" sz="2000" dirty="0">
                <a:highlight>
                  <a:srgbClr val="C0C0C0"/>
                </a:highlight>
              </a:rPr>
              <a:t>/</a:t>
            </a:r>
            <a:r>
              <a:rPr lang="en-US" altLang="zh-CN" sz="2000" dirty="0" err="1">
                <a:highlight>
                  <a:srgbClr val="C0C0C0"/>
                </a:highlight>
              </a:rPr>
              <a:t>orcl</a:t>
            </a:r>
            <a:r>
              <a:rPr lang="en-US" altLang="zh-CN" sz="2000" dirty="0">
                <a:highlight>
                  <a:srgbClr val="C0C0C0"/>
                </a:highlight>
              </a:rPr>
              <a:t>/</a:t>
            </a:r>
            <a:r>
              <a:rPr lang="en-US" altLang="zh-CN" sz="2000" dirty="0" err="1">
                <a:highlight>
                  <a:srgbClr val="C0C0C0"/>
                </a:highlight>
              </a:rPr>
              <a:t>pdborcl</a:t>
            </a:r>
            <a:r>
              <a:rPr lang="en-US" altLang="zh-CN" sz="2000" dirty="0">
                <a:highlight>
                  <a:srgbClr val="C0C0C0"/>
                </a:highlight>
              </a:rPr>
              <a:t>/SAMPLE_SCHEMA_users01.dbf /home/oracle/SAMPLE_SCHEMA_users01.dbf</a:t>
            </a:r>
          </a:p>
          <a:p>
            <a:pPr marL="0" indent="0" hangingPunct="0">
              <a:lnSpc>
                <a:spcPct val="120000"/>
              </a:lnSpc>
              <a:spcBef>
                <a:spcPts val="0"/>
              </a:spcBef>
              <a:buNone/>
            </a:pPr>
            <a:r>
              <a:rPr lang="en-US" altLang="zh-CN" sz="2000" dirty="0"/>
              <a:t>SQL&gt; </a:t>
            </a:r>
            <a:r>
              <a:rPr lang="en-US" altLang="zh-CN" sz="2000" dirty="0">
                <a:highlight>
                  <a:srgbClr val="FFFF00"/>
                </a:highlight>
              </a:rPr>
              <a:t>!</a:t>
            </a:r>
            <a:r>
              <a:rPr lang="en-US" altLang="zh-CN" sz="2000" dirty="0" err="1">
                <a:highlight>
                  <a:srgbClr val="FFFF00"/>
                </a:highlight>
              </a:rPr>
              <a:t>cp</a:t>
            </a:r>
            <a:r>
              <a:rPr lang="en-US" altLang="zh-CN" sz="2000" dirty="0">
                <a:highlight>
                  <a:srgbClr val="FFFF00"/>
                </a:highlight>
              </a:rPr>
              <a:t> </a:t>
            </a:r>
          </a:p>
          <a:p>
            <a:pPr marL="0" indent="0" hangingPunct="0">
              <a:lnSpc>
                <a:spcPct val="120000"/>
              </a:lnSpc>
              <a:spcBef>
                <a:spcPts val="0"/>
              </a:spcBef>
              <a:buNone/>
            </a:pPr>
            <a:r>
              <a:rPr lang="en-US" altLang="zh-CN" sz="2000" dirty="0">
                <a:highlight>
                  <a:srgbClr val="C0C0C0"/>
                </a:highlight>
              </a:rPr>
              <a:t>/home/oracle/app/oracle/</a:t>
            </a:r>
            <a:r>
              <a:rPr lang="en-US" altLang="zh-CN" sz="2000" dirty="0" err="1">
                <a:highlight>
                  <a:srgbClr val="C0C0C0"/>
                </a:highlight>
              </a:rPr>
              <a:t>oradata</a:t>
            </a:r>
            <a:r>
              <a:rPr lang="en-US" altLang="zh-CN" sz="2000" dirty="0">
                <a:highlight>
                  <a:srgbClr val="C0C0C0"/>
                </a:highlight>
              </a:rPr>
              <a:t>/</a:t>
            </a:r>
            <a:r>
              <a:rPr lang="en-US" altLang="zh-CN" sz="2000" dirty="0" err="1">
                <a:highlight>
                  <a:srgbClr val="C0C0C0"/>
                </a:highlight>
              </a:rPr>
              <a:t>orcl</a:t>
            </a:r>
            <a:r>
              <a:rPr lang="en-US" altLang="zh-CN" sz="2000" dirty="0">
                <a:highlight>
                  <a:srgbClr val="C0C0C0"/>
                </a:highlight>
              </a:rPr>
              <a:t>/control01.ctl /home/oracle/control01.ctl</a:t>
            </a:r>
          </a:p>
          <a:p>
            <a:pPr marL="0" indent="0" hangingPunct="0">
              <a:lnSpc>
                <a:spcPct val="120000"/>
              </a:lnSpc>
              <a:spcBef>
                <a:spcPts val="0"/>
              </a:spcBef>
              <a:buNone/>
            </a:pPr>
            <a:r>
              <a:rPr lang="en-US" altLang="zh-CN" sz="2000" dirty="0">
                <a:highlight>
                  <a:srgbClr val="C0C0C0"/>
                </a:highlight>
              </a:rPr>
              <a:t>SQL&gt; SELECT </a:t>
            </a:r>
            <a:r>
              <a:rPr lang="en-US" altLang="zh-CN" sz="2000" dirty="0" err="1">
                <a:highlight>
                  <a:srgbClr val="C0C0C0"/>
                </a:highlight>
              </a:rPr>
              <a:t>employee_id</a:t>
            </a:r>
            <a:r>
              <a:rPr lang="zh-CN" altLang="en-US" sz="2000" dirty="0">
                <a:highlight>
                  <a:srgbClr val="C0C0C0"/>
                </a:highlight>
              </a:rPr>
              <a:t>，</a:t>
            </a:r>
            <a:r>
              <a:rPr lang="en-US" altLang="zh-CN" sz="2000" dirty="0">
                <a:highlight>
                  <a:srgbClr val="C0C0C0"/>
                </a:highlight>
              </a:rPr>
              <a:t>salary FROM </a:t>
            </a:r>
            <a:r>
              <a:rPr lang="en-US" altLang="zh-CN" sz="2000" dirty="0" err="1">
                <a:highlight>
                  <a:srgbClr val="C0C0C0"/>
                </a:highlight>
              </a:rPr>
              <a:t>study.employees</a:t>
            </a:r>
            <a:r>
              <a:rPr lang="en-US" altLang="zh-CN" sz="2000" dirty="0">
                <a:highlight>
                  <a:srgbClr val="C0C0C0"/>
                </a:highlight>
              </a:rPr>
              <a:t> WHERE  </a:t>
            </a:r>
            <a:r>
              <a:rPr lang="en-US" altLang="zh-CN" sz="2000" dirty="0" err="1">
                <a:highlight>
                  <a:srgbClr val="C0C0C0"/>
                </a:highlight>
              </a:rPr>
              <a:t>employee_id</a:t>
            </a:r>
            <a:r>
              <a:rPr lang="en-US" altLang="zh-CN" sz="2000" dirty="0">
                <a:highlight>
                  <a:srgbClr val="C0C0C0"/>
                </a:highlight>
              </a:rPr>
              <a:t>=1</a:t>
            </a:r>
            <a:r>
              <a:rPr lang="zh-CN" altLang="en-US" sz="2000" dirty="0">
                <a:highlight>
                  <a:srgbClr val="C0C0C0"/>
                </a:highlight>
              </a:rPr>
              <a:t>；</a:t>
            </a:r>
          </a:p>
          <a:p>
            <a:pPr marL="0" indent="0" hangingPunct="0">
              <a:lnSpc>
                <a:spcPct val="120000"/>
              </a:lnSpc>
              <a:spcBef>
                <a:spcPts val="0"/>
              </a:spcBef>
              <a:buNone/>
            </a:pPr>
            <a:r>
              <a:rPr lang="en-US" altLang="zh-CN" sz="2000" dirty="0"/>
              <a:t>EMPLOYEE_ID  SALARY</a:t>
            </a:r>
          </a:p>
          <a:p>
            <a:pPr marL="0" indent="0" hangingPunct="0">
              <a:lnSpc>
                <a:spcPct val="120000"/>
              </a:lnSpc>
              <a:spcBef>
                <a:spcPts val="0"/>
              </a:spcBef>
              <a:buNone/>
            </a:pPr>
            <a:r>
              <a:rPr lang="en-US" altLang="zh-CN" sz="2000" dirty="0"/>
              <a:t>-----------	----------</a:t>
            </a:r>
          </a:p>
          <a:p>
            <a:pPr marL="0" indent="0" hangingPunct="0">
              <a:lnSpc>
                <a:spcPct val="120000"/>
              </a:lnSpc>
              <a:spcBef>
                <a:spcPts val="0"/>
              </a:spcBef>
              <a:buNone/>
            </a:pPr>
            <a:r>
              <a:rPr lang="en-US" altLang="zh-CN" sz="2000" dirty="0"/>
              <a:t>          1		50000</a:t>
            </a:r>
          </a:p>
          <a:p>
            <a:pPr marL="0" indent="0" hangingPunct="0">
              <a:lnSpc>
                <a:spcPct val="120000"/>
              </a:lnSpc>
              <a:spcBef>
                <a:spcPts val="0"/>
              </a:spcBef>
              <a:buNone/>
            </a:pPr>
            <a:r>
              <a:rPr lang="en-US" altLang="zh-CN" sz="2000" dirty="0"/>
              <a:t>SQL&gt; </a:t>
            </a:r>
            <a:r>
              <a:rPr lang="en-US" altLang="zh-CN" sz="2000" dirty="0">
                <a:highlight>
                  <a:srgbClr val="C0C0C0"/>
                </a:highlight>
              </a:rPr>
              <a:t>UPDATE </a:t>
            </a:r>
            <a:r>
              <a:rPr lang="en-US" altLang="zh-CN" sz="2000" dirty="0" err="1">
                <a:highlight>
                  <a:srgbClr val="C0C0C0"/>
                </a:highlight>
              </a:rPr>
              <a:t>study.employees</a:t>
            </a:r>
            <a:r>
              <a:rPr lang="en-US" altLang="zh-CN" sz="2000" dirty="0">
                <a:highlight>
                  <a:srgbClr val="C0C0C0"/>
                </a:highlight>
              </a:rPr>
              <a:t> SET salary=salary+100 WHERE  </a:t>
            </a:r>
            <a:r>
              <a:rPr lang="en-US" altLang="zh-CN" sz="2000" dirty="0" err="1">
                <a:highlight>
                  <a:srgbClr val="C0C0C0"/>
                </a:highlight>
              </a:rPr>
              <a:t>employee_id</a:t>
            </a:r>
            <a:r>
              <a:rPr lang="en-US" altLang="zh-CN" sz="2000" dirty="0">
                <a:highlight>
                  <a:srgbClr val="C0C0C0"/>
                </a:highlight>
              </a:rPr>
              <a:t>=1</a:t>
            </a:r>
            <a:r>
              <a:rPr lang="zh-CN" altLang="en-US" sz="2000" dirty="0">
                <a:highlight>
                  <a:srgbClr val="C0C0C0"/>
                </a:highlight>
              </a:rPr>
              <a:t>；</a:t>
            </a:r>
          </a:p>
          <a:p>
            <a:pPr marL="0" indent="0" hangingPunct="0">
              <a:lnSpc>
                <a:spcPct val="120000"/>
              </a:lnSpc>
              <a:spcBef>
                <a:spcPts val="0"/>
              </a:spcBef>
              <a:buNone/>
            </a:pPr>
            <a:r>
              <a:rPr lang="en-US" altLang="zh-CN" sz="2000" dirty="0"/>
              <a:t>SQL&gt; </a:t>
            </a:r>
            <a:r>
              <a:rPr lang="en-US" altLang="zh-CN" sz="2000" dirty="0">
                <a:highlight>
                  <a:srgbClr val="C0C0C0"/>
                </a:highlight>
              </a:rPr>
              <a:t>commit</a:t>
            </a:r>
            <a:r>
              <a:rPr lang="zh-CN" altLang="en-US" sz="2000" dirty="0">
                <a:highlight>
                  <a:srgbClr val="C0C0C0"/>
                </a:highlight>
              </a:rPr>
              <a:t>；</a:t>
            </a:r>
          </a:p>
        </p:txBody>
      </p:sp>
    </p:spTree>
    <p:extLst>
      <p:ext uri="{BB962C8B-B14F-4D97-AF65-F5344CB8AC3E}">
        <p14:creationId xmlns:p14="http://schemas.microsoft.com/office/powerpoint/2010/main" val="54448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69876" y="1052736"/>
            <a:ext cx="10585176" cy="5688632"/>
          </a:xfrm>
        </p:spPr>
        <p:txBody>
          <a:bodyPr>
            <a:noAutofit/>
          </a:bodyPr>
          <a:lstStyle/>
          <a:p>
            <a:pPr marL="0" indent="0" hangingPunct="0">
              <a:lnSpc>
                <a:spcPct val="120000"/>
              </a:lnSpc>
              <a:spcBef>
                <a:spcPts val="0"/>
              </a:spcBef>
              <a:buNone/>
            </a:pPr>
            <a:r>
              <a:rPr lang="en-US" altLang="zh-CN" sz="2000" dirty="0"/>
              <a:t>SQL&gt; </a:t>
            </a:r>
            <a:r>
              <a:rPr lang="en-US" altLang="zh-CN" sz="2000" dirty="0">
                <a:highlight>
                  <a:srgbClr val="FFFF00"/>
                </a:highlight>
              </a:rPr>
              <a:t>ALTER tablespace users end backup</a:t>
            </a:r>
            <a:r>
              <a:rPr lang="zh-CN" altLang="en-US" sz="2000" dirty="0">
                <a:highlight>
                  <a:srgbClr val="FFFF00"/>
                </a:highlight>
              </a:rPr>
              <a:t>；</a:t>
            </a:r>
          </a:p>
          <a:p>
            <a:pPr marL="0" indent="0" hangingPunct="0">
              <a:lnSpc>
                <a:spcPct val="120000"/>
              </a:lnSpc>
              <a:spcBef>
                <a:spcPts val="0"/>
              </a:spcBef>
              <a:buNone/>
            </a:pPr>
            <a:r>
              <a:rPr lang="en-US" altLang="zh-CN" sz="2000" dirty="0"/>
              <a:t>SQL&gt; </a:t>
            </a:r>
            <a:r>
              <a:rPr lang="en-US" altLang="zh-CN" sz="2000" dirty="0">
                <a:highlight>
                  <a:srgbClr val="C0C0C0"/>
                </a:highlight>
              </a:rPr>
              <a:t>SELECT </a:t>
            </a:r>
            <a:r>
              <a:rPr lang="en-US" altLang="zh-CN" sz="2000" dirty="0" err="1">
                <a:highlight>
                  <a:srgbClr val="C0C0C0"/>
                </a:highlight>
              </a:rPr>
              <a:t>employee_id</a:t>
            </a:r>
            <a:r>
              <a:rPr lang="zh-CN" altLang="en-US" sz="2000" dirty="0">
                <a:highlight>
                  <a:srgbClr val="C0C0C0"/>
                </a:highlight>
              </a:rPr>
              <a:t>，</a:t>
            </a:r>
            <a:r>
              <a:rPr lang="en-US" altLang="zh-CN" sz="2000" dirty="0">
                <a:highlight>
                  <a:srgbClr val="C0C0C0"/>
                </a:highlight>
              </a:rPr>
              <a:t>salary FROM </a:t>
            </a:r>
            <a:r>
              <a:rPr lang="en-US" altLang="zh-CN" sz="2000" dirty="0" err="1">
                <a:highlight>
                  <a:srgbClr val="C0C0C0"/>
                </a:highlight>
              </a:rPr>
              <a:t>study.employees</a:t>
            </a:r>
            <a:r>
              <a:rPr lang="en-US" altLang="zh-CN" sz="2000" dirty="0">
                <a:highlight>
                  <a:srgbClr val="C0C0C0"/>
                </a:highlight>
              </a:rPr>
              <a:t> WHERE  </a:t>
            </a:r>
            <a:r>
              <a:rPr lang="en-US" altLang="zh-CN" sz="2000" dirty="0" err="1">
                <a:highlight>
                  <a:srgbClr val="C0C0C0"/>
                </a:highlight>
              </a:rPr>
              <a:t>employee_id</a:t>
            </a:r>
            <a:r>
              <a:rPr lang="en-US" altLang="zh-CN" sz="2000" dirty="0">
                <a:highlight>
                  <a:srgbClr val="C0C0C0"/>
                </a:highlight>
              </a:rPr>
              <a:t>=1</a:t>
            </a:r>
            <a:r>
              <a:rPr lang="zh-CN" altLang="en-US" sz="2000" dirty="0">
                <a:highlight>
                  <a:srgbClr val="C0C0C0"/>
                </a:highlight>
              </a:rPr>
              <a:t>；</a:t>
            </a:r>
          </a:p>
          <a:p>
            <a:pPr marL="0" indent="0" hangingPunct="0">
              <a:lnSpc>
                <a:spcPct val="120000"/>
              </a:lnSpc>
              <a:spcBef>
                <a:spcPts val="0"/>
              </a:spcBef>
              <a:buNone/>
            </a:pPr>
            <a:r>
              <a:rPr lang="en-US" altLang="zh-CN" sz="2000" dirty="0">
                <a:highlight>
                  <a:srgbClr val="C0C0C0"/>
                </a:highlight>
              </a:rPr>
              <a:t>EMPLOYEE_ID    SALARY</a:t>
            </a:r>
          </a:p>
          <a:p>
            <a:pPr marL="0" indent="0" hangingPunct="0">
              <a:lnSpc>
                <a:spcPct val="120000"/>
              </a:lnSpc>
              <a:spcBef>
                <a:spcPts val="0"/>
              </a:spcBef>
              <a:buNone/>
            </a:pPr>
            <a:r>
              <a:rPr lang="en-US" altLang="zh-CN" sz="2000" dirty="0"/>
              <a:t>-----------          ----------</a:t>
            </a:r>
          </a:p>
          <a:p>
            <a:pPr marL="0" indent="0" hangingPunct="0">
              <a:lnSpc>
                <a:spcPct val="120000"/>
              </a:lnSpc>
              <a:spcBef>
                <a:spcPts val="0"/>
              </a:spcBef>
              <a:buNone/>
            </a:pPr>
            <a:r>
              <a:rPr lang="en-US" altLang="zh-CN" sz="2000" dirty="0"/>
              <a:t>          1              50100</a:t>
            </a:r>
          </a:p>
          <a:p>
            <a:pPr marL="0" indent="0" hangingPunct="0">
              <a:lnSpc>
                <a:spcPct val="120000"/>
              </a:lnSpc>
              <a:spcBef>
                <a:spcPts val="0"/>
              </a:spcBef>
              <a:buNone/>
            </a:pPr>
            <a:r>
              <a:rPr lang="en-US" altLang="zh-CN" sz="2000" dirty="0"/>
              <a:t>SQL&gt; </a:t>
            </a:r>
            <a:r>
              <a:rPr lang="en-US" altLang="zh-CN" sz="2000" dirty="0">
                <a:highlight>
                  <a:srgbClr val="C0C0C0"/>
                </a:highlight>
              </a:rPr>
              <a:t>exit</a:t>
            </a:r>
          </a:p>
          <a:p>
            <a:pPr marL="0" indent="0" hangingPunct="0">
              <a:lnSpc>
                <a:spcPct val="120000"/>
              </a:lnSpc>
              <a:spcBef>
                <a:spcPts val="0"/>
              </a:spcBef>
              <a:buNone/>
            </a:pPr>
            <a:r>
              <a:rPr lang="en-US" altLang="zh-CN" sz="2000" dirty="0"/>
              <a:t>$ </a:t>
            </a:r>
            <a:r>
              <a:rPr lang="en-US" altLang="zh-CN" sz="2000" dirty="0">
                <a:highlight>
                  <a:srgbClr val="C0C0C0"/>
                </a:highlight>
              </a:rPr>
              <a:t>cd /home/oracle/</a:t>
            </a:r>
          </a:p>
          <a:p>
            <a:pPr marL="0" indent="0" hangingPunct="0">
              <a:lnSpc>
                <a:spcPct val="120000"/>
              </a:lnSpc>
              <a:spcBef>
                <a:spcPts val="0"/>
              </a:spcBef>
              <a:buNone/>
            </a:pPr>
            <a:r>
              <a:rPr lang="en-US" altLang="zh-CN" sz="2000" dirty="0"/>
              <a:t>$ </a:t>
            </a:r>
            <a:r>
              <a:rPr lang="en-US" altLang="zh-CN" sz="2000" dirty="0">
                <a:highlight>
                  <a:srgbClr val="C0C0C0"/>
                </a:highlight>
              </a:rPr>
              <a:t>ls -l SAMPLE_SCHEMA_users01.dbf control01.ctl</a:t>
            </a:r>
          </a:p>
          <a:p>
            <a:pPr marL="0" indent="0" hangingPunct="0">
              <a:lnSpc>
                <a:spcPct val="120000"/>
              </a:lnSpc>
              <a:spcBef>
                <a:spcPts val="0"/>
              </a:spcBef>
              <a:buNone/>
            </a:pPr>
            <a:r>
              <a:rPr lang="en-US" altLang="zh-CN" sz="2000" dirty="0"/>
              <a:t>-</a:t>
            </a:r>
            <a:r>
              <a:rPr lang="en-US" altLang="zh-CN" sz="2000" dirty="0" err="1"/>
              <a:t>rw</a:t>
            </a:r>
            <a:r>
              <a:rPr lang="en-US" altLang="zh-CN" sz="2000" dirty="0"/>
              <a:t>-r-----. 1 oracle </a:t>
            </a:r>
            <a:r>
              <a:rPr lang="en-US" altLang="zh-CN" sz="2000" dirty="0" err="1"/>
              <a:t>oracle</a:t>
            </a:r>
            <a:r>
              <a:rPr lang="en-US" altLang="zh-CN" sz="2000" dirty="0"/>
              <a:t> 17973248 4</a:t>
            </a:r>
            <a:r>
              <a:rPr lang="zh-CN" altLang="en-US" sz="2000" dirty="0"/>
              <a:t>月  </a:t>
            </a:r>
            <a:r>
              <a:rPr lang="en-US" altLang="zh-CN" sz="2000" dirty="0"/>
              <a:t>16 07</a:t>
            </a:r>
            <a:r>
              <a:rPr lang="zh-CN" altLang="en-US" sz="2000" dirty="0"/>
              <a:t>：</a:t>
            </a:r>
            <a:r>
              <a:rPr lang="en-US" altLang="zh-CN" sz="2000" dirty="0"/>
              <a:t>06 control01.ctl</a:t>
            </a:r>
          </a:p>
          <a:p>
            <a:pPr marL="0" indent="0" hangingPunct="0">
              <a:lnSpc>
                <a:spcPct val="120000"/>
              </a:lnSpc>
              <a:spcBef>
                <a:spcPts val="0"/>
              </a:spcBef>
              <a:buNone/>
            </a:pPr>
            <a:r>
              <a:rPr lang="en-US" altLang="zh-CN" sz="2000" dirty="0"/>
              <a:t>-</a:t>
            </a:r>
            <a:r>
              <a:rPr lang="en-US" altLang="zh-CN" sz="2000" dirty="0" err="1"/>
              <a:t>rw</a:t>
            </a:r>
            <a:r>
              <a:rPr lang="en-US" altLang="zh-CN" sz="2000" dirty="0"/>
              <a:t>-r-----. 1 oracle </a:t>
            </a:r>
            <a:r>
              <a:rPr lang="en-US" altLang="zh-CN" sz="2000" dirty="0" err="1"/>
              <a:t>oracle</a:t>
            </a:r>
            <a:r>
              <a:rPr lang="en-US" altLang="zh-CN" sz="2000" dirty="0"/>
              <a:t> 32776192 4</a:t>
            </a:r>
            <a:r>
              <a:rPr lang="zh-CN" altLang="en-US" sz="2000" dirty="0"/>
              <a:t>月  </a:t>
            </a:r>
            <a:r>
              <a:rPr lang="en-US" altLang="zh-CN" sz="2000" dirty="0"/>
              <a:t>16 07</a:t>
            </a:r>
            <a:r>
              <a:rPr lang="zh-CN" altLang="en-US" sz="2000" dirty="0"/>
              <a:t>：</a:t>
            </a:r>
            <a:r>
              <a:rPr lang="en-US" altLang="zh-CN" sz="2000" dirty="0"/>
              <a:t>05 SAMPLE_SCHEMA_users01.dbf</a:t>
            </a:r>
          </a:p>
          <a:p>
            <a:pPr marL="0" indent="0" hangingPunct="0">
              <a:lnSpc>
                <a:spcPct val="120000"/>
              </a:lnSpc>
              <a:spcBef>
                <a:spcPts val="0"/>
              </a:spcBef>
              <a:buNone/>
            </a:pPr>
            <a:endParaRPr lang="en-US" altLang="zh-CN" sz="2000" dirty="0"/>
          </a:p>
          <a:p>
            <a:pPr marL="0" indent="0" hangingPunct="0">
              <a:lnSpc>
                <a:spcPct val="120000"/>
              </a:lnSpc>
              <a:spcBef>
                <a:spcPts val="0"/>
              </a:spcBef>
              <a:buNone/>
            </a:pPr>
            <a:r>
              <a:rPr lang="en-US" altLang="zh-CN" sz="2000" dirty="0"/>
              <a:t>1</a:t>
            </a:r>
            <a:r>
              <a:rPr lang="zh-CN" altLang="en-US" sz="2000" dirty="0"/>
              <a:t>号员工新的</a:t>
            </a:r>
            <a:r>
              <a:rPr lang="en-US" altLang="zh-CN" sz="2000" dirty="0"/>
              <a:t>salary</a:t>
            </a:r>
            <a:r>
              <a:rPr lang="zh-CN" altLang="en-US" sz="2000" dirty="0"/>
              <a:t>由</a:t>
            </a:r>
            <a:r>
              <a:rPr lang="en-US" altLang="zh-CN" sz="2000" dirty="0">
                <a:highlight>
                  <a:srgbClr val="FFFF00"/>
                </a:highlight>
              </a:rPr>
              <a:t>50000</a:t>
            </a:r>
            <a:r>
              <a:rPr lang="zh-CN" altLang="en-US" sz="2000" dirty="0">
                <a:highlight>
                  <a:srgbClr val="FFFF00"/>
                </a:highlight>
              </a:rPr>
              <a:t>修改为</a:t>
            </a:r>
            <a:r>
              <a:rPr lang="en-US" altLang="zh-CN" sz="2000" dirty="0">
                <a:highlight>
                  <a:srgbClr val="FFFF00"/>
                </a:highlight>
              </a:rPr>
              <a:t>50100</a:t>
            </a:r>
            <a:r>
              <a:rPr lang="zh-CN" altLang="en-US" sz="2000" dirty="0"/>
              <a:t>，由于是在复制文件之后修改的，所以备份文件</a:t>
            </a:r>
            <a:r>
              <a:rPr lang="en-US" altLang="zh-CN" sz="2000" dirty="0"/>
              <a:t>/home/oracle/SAMPLE_SCHEMA_users01.dbf</a:t>
            </a:r>
            <a:r>
              <a:rPr lang="zh-CN" altLang="en-US" sz="2000" dirty="0"/>
              <a:t>中肯定没有新数据，新数据在日志文件</a:t>
            </a:r>
            <a:r>
              <a:rPr lang="en-US" altLang="zh-CN" sz="2000" dirty="0"/>
              <a:t>(</a:t>
            </a:r>
            <a:r>
              <a:rPr lang="zh-CN" altLang="en-US" sz="2000" dirty="0"/>
              <a:t>重做日志文件和归档日志文件</a:t>
            </a:r>
            <a:r>
              <a:rPr lang="en-US" altLang="zh-CN" sz="2000" dirty="0"/>
              <a:t>)</a:t>
            </a:r>
            <a:r>
              <a:rPr lang="zh-CN" altLang="en-US" sz="2000" dirty="0"/>
              <a:t>中。如果这时原数据文件损坏，而日志文件没有损坏，就可以通过</a:t>
            </a:r>
            <a:r>
              <a:rPr lang="en-US" altLang="zh-CN" sz="2000" dirty="0"/>
              <a:t>Recover Database</a:t>
            </a:r>
            <a:r>
              <a:rPr lang="zh-CN" altLang="en-US" sz="2000" dirty="0"/>
              <a:t>完全恢复。</a:t>
            </a:r>
            <a:endParaRPr lang="en-US" altLang="zh-CN" sz="2000" dirty="0"/>
          </a:p>
        </p:txBody>
      </p:sp>
      <p:sp>
        <p:nvSpPr>
          <p:cNvPr id="4" name="卷形: 水平 3">
            <a:extLst>
              <a:ext uri="{FF2B5EF4-FFF2-40B4-BE49-F238E27FC236}">
                <a16:creationId xmlns:a16="http://schemas.microsoft.com/office/drawing/2014/main" id="{B445DE46-387A-4934-9B96-693E281D73DF}"/>
              </a:ext>
            </a:extLst>
          </p:cNvPr>
          <p:cNvSpPr/>
          <p:nvPr/>
        </p:nvSpPr>
        <p:spPr>
          <a:xfrm>
            <a:off x="2154429" y="1700808"/>
            <a:ext cx="7544061" cy="34855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注意：在</a:t>
            </a:r>
            <a:r>
              <a:rPr lang="en-US" altLang="zh-CN" sz="2400" dirty="0"/>
              <a:t>backup</a:t>
            </a:r>
            <a:r>
              <a:rPr lang="zh-CN" altLang="en-US" sz="2400" dirty="0"/>
              <a:t>模式下，可能导致</a:t>
            </a:r>
            <a:r>
              <a:rPr lang="en-US" altLang="zh-CN" sz="2400" dirty="0"/>
              <a:t>redo log file</a:t>
            </a:r>
            <a:r>
              <a:rPr lang="zh-CN" altLang="en-US" sz="2400" dirty="0"/>
              <a:t>中的信息量大增</a:t>
            </a:r>
            <a:r>
              <a:rPr lang="en-US" altLang="zh-CN" sz="2400" dirty="0"/>
              <a:t>(</a:t>
            </a:r>
            <a:r>
              <a:rPr lang="zh-CN" altLang="en-US" sz="2400" dirty="0"/>
              <a:t>有用户写数据等</a:t>
            </a:r>
            <a:r>
              <a:rPr lang="en-US" altLang="zh-CN" sz="2400" dirty="0"/>
              <a:t>)</a:t>
            </a:r>
            <a:r>
              <a:rPr lang="zh-CN" altLang="en-US" sz="2400" dirty="0"/>
              <a:t>，影响性能，所以备份完以后，应该立即</a:t>
            </a:r>
            <a:r>
              <a:rPr lang="en-US" altLang="zh-CN" sz="2400" dirty="0"/>
              <a:t>END BACKUP</a:t>
            </a:r>
            <a:r>
              <a:rPr lang="zh-CN" altLang="en-US" sz="2400" dirty="0"/>
              <a:t>，也不推荐使用</a:t>
            </a:r>
            <a:r>
              <a:rPr lang="en-US" altLang="zh-CN" sz="2400" dirty="0"/>
              <a:t>ALTER DATABASE BEGIN BACKUP</a:t>
            </a:r>
            <a:r>
              <a:rPr lang="zh-CN" altLang="en-US" sz="2400" dirty="0"/>
              <a:t>命令，以免等待备份的表空间过多。</a:t>
            </a:r>
          </a:p>
        </p:txBody>
      </p:sp>
    </p:spTree>
    <p:extLst>
      <p:ext uri="{BB962C8B-B14F-4D97-AF65-F5344CB8AC3E}">
        <p14:creationId xmlns:p14="http://schemas.microsoft.com/office/powerpoint/2010/main" val="212955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69876" y="1052736"/>
            <a:ext cx="10585176" cy="5472608"/>
          </a:xfrm>
        </p:spPr>
        <p:txBody>
          <a:bodyPr>
            <a:noAutofit/>
          </a:bodyPr>
          <a:lstStyle/>
          <a:p>
            <a:pPr marL="0" indent="0" hangingPunct="0">
              <a:lnSpc>
                <a:spcPct val="120000"/>
              </a:lnSpc>
              <a:spcBef>
                <a:spcPts val="0"/>
              </a:spcBef>
              <a:buNone/>
            </a:pPr>
            <a:r>
              <a:rPr lang="en-US" altLang="zh-CN" dirty="0"/>
              <a:t>【</a:t>
            </a:r>
            <a:r>
              <a:rPr lang="zh-CN" altLang="en-US" dirty="0"/>
              <a:t>示例</a:t>
            </a:r>
            <a:r>
              <a:rPr lang="en-US" altLang="zh-CN" dirty="0"/>
              <a:t>13-3】</a:t>
            </a:r>
            <a:r>
              <a:rPr lang="zh-CN" altLang="en-US" dirty="0"/>
              <a:t>用户管理备份：完全恢复</a:t>
            </a:r>
          </a:p>
          <a:p>
            <a:pPr marL="0" indent="0" hangingPunct="0">
              <a:lnSpc>
                <a:spcPct val="120000"/>
              </a:lnSpc>
              <a:spcBef>
                <a:spcPts val="0"/>
              </a:spcBef>
              <a:buNone/>
            </a:pPr>
            <a:r>
              <a:rPr lang="zh-CN" altLang="en-US" dirty="0"/>
              <a:t>首先关闭数据库，通过删除数据文件模拟数据库损坏。再通过普通的</a:t>
            </a:r>
            <a:r>
              <a:rPr lang="en-US" altLang="zh-CN" dirty="0"/>
              <a:t>startup</a:t>
            </a:r>
            <a:r>
              <a:rPr lang="zh-CN" altLang="en-US" dirty="0"/>
              <a:t>命令启动数据库，再打开</a:t>
            </a:r>
            <a:r>
              <a:rPr lang="en-US" altLang="zh-CN" dirty="0"/>
              <a:t>PDBORCL</a:t>
            </a:r>
            <a:r>
              <a:rPr lang="zh-CN" altLang="en-US" dirty="0"/>
              <a:t>插接式数据库，就会出现</a:t>
            </a:r>
            <a:r>
              <a:rPr lang="en-US" altLang="zh-CN" dirty="0"/>
              <a:t>ORA-01157</a:t>
            </a:r>
            <a:r>
              <a:rPr lang="zh-CN" altLang="en-US" dirty="0"/>
              <a:t>错误，提示找不到数据文件。</a:t>
            </a:r>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shutdown immediate</a:t>
            </a:r>
          </a:p>
          <a:p>
            <a:pPr marL="0" indent="0" hangingPunct="0">
              <a:lnSpc>
                <a:spcPct val="120000"/>
              </a:lnSpc>
              <a:spcBef>
                <a:spcPts val="0"/>
              </a:spcBef>
              <a:buNone/>
            </a:pPr>
            <a:r>
              <a:rPr lang="en-US" altLang="zh-CN" dirty="0"/>
              <a:t>SQL</a:t>
            </a:r>
            <a:r>
              <a:rPr lang="en-US" altLang="zh-CN" dirty="0">
                <a:highlight>
                  <a:srgbClr val="C0C0C0"/>
                </a:highlight>
              </a:rPr>
              <a:t>&gt; !</a:t>
            </a:r>
            <a:r>
              <a:rPr lang="en-US" altLang="zh-CN" dirty="0" err="1">
                <a:highlight>
                  <a:srgbClr val="C0C0C0"/>
                </a:highlight>
              </a:rPr>
              <a:t>rm</a:t>
            </a:r>
            <a:r>
              <a:rPr lang="en-US" altLang="zh-CN" dirty="0">
                <a:highlight>
                  <a:srgbClr val="C0C0C0"/>
                </a:highlight>
              </a:rPr>
              <a:t> </a:t>
            </a:r>
          </a:p>
          <a:p>
            <a:pPr marL="0" indent="0" hangingPunct="0">
              <a:lnSpc>
                <a:spcPct val="120000"/>
              </a:lnSpc>
              <a:spcBef>
                <a:spcPts val="0"/>
              </a:spcBef>
              <a:buNone/>
            </a:pPr>
            <a:r>
              <a:rPr lang="en-US" altLang="zh-CN" dirty="0">
                <a:highlight>
                  <a:srgbClr val="C0C0C0"/>
                </a:highlight>
              </a:rPr>
              <a:t>/home/oracle/app/oracle/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a:t>
            </a:r>
            <a:r>
              <a:rPr lang="en-US" altLang="zh-CN" dirty="0" err="1">
                <a:highlight>
                  <a:srgbClr val="C0C0C0"/>
                </a:highlight>
              </a:rPr>
              <a:t>pdborcl</a:t>
            </a:r>
            <a:r>
              <a:rPr lang="en-US" altLang="zh-CN" dirty="0">
                <a:highlight>
                  <a:srgbClr val="C0C0C0"/>
                </a:highlight>
              </a:rPr>
              <a:t>/SAMPLE_SCHEMA_users01.dbf</a:t>
            </a:r>
          </a:p>
          <a:p>
            <a:pPr marL="0" indent="0" hangingPunct="0">
              <a:lnSpc>
                <a:spcPct val="120000"/>
              </a:lnSpc>
              <a:spcBef>
                <a:spcPts val="0"/>
              </a:spcBef>
              <a:buNone/>
            </a:pPr>
            <a:r>
              <a:rPr lang="en-US" altLang="zh-CN" dirty="0"/>
              <a:t>SQL&gt; </a:t>
            </a:r>
            <a:r>
              <a:rPr lang="en-US" altLang="zh-CN" dirty="0">
                <a:highlight>
                  <a:srgbClr val="C0C0C0"/>
                </a:highlight>
              </a:rPr>
              <a:t>startup</a:t>
            </a:r>
          </a:p>
          <a:p>
            <a:pPr marL="0" indent="0" hangingPunct="0">
              <a:lnSpc>
                <a:spcPct val="120000"/>
              </a:lnSpc>
              <a:spcBef>
                <a:spcPts val="0"/>
              </a:spcBef>
              <a:buNone/>
            </a:pPr>
            <a:endParaRPr lang="zh-CN" altLang="en-US" dirty="0"/>
          </a:p>
        </p:txBody>
      </p:sp>
    </p:spTree>
    <p:extLst>
      <p:ext uri="{BB962C8B-B14F-4D97-AF65-F5344CB8AC3E}">
        <p14:creationId xmlns:p14="http://schemas.microsoft.com/office/powerpoint/2010/main" val="335250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69876" y="1052736"/>
            <a:ext cx="10585176" cy="6192688"/>
          </a:xfrm>
        </p:spPr>
        <p:txBody>
          <a:bodyPr>
            <a:noAutofit/>
          </a:bodyPr>
          <a:lstStyle/>
          <a:p>
            <a:pPr marL="0" indent="0" hangingPunct="0">
              <a:lnSpc>
                <a:spcPct val="120000"/>
              </a:lnSpc>
              <a:spcBef>
                <a:spcPts val="0"/>
              </a:spcBef>
              <a:buNone/>
            </a:pPr>
            <a:r>
              <a:rPr lang="en-US" altLang="zh-CN" dirty="0"/>
              <a:t>SQL&gt; </a:t>
            </a:r>
            <a:r>
              <a:rPr lang="en-US" altLang="zh-CN" dirty="0">
                <a:highlight>
                  <a:srgbClr val="C0C0C0"/>
                </a:highlight>
              </a:rPr>
              <a:t>ALTER pluggable database </a:t>
            </a:r>
            <a:r>
              <a:rPr lang="en-US" altLang="zh-CN" dirty="0" err="1">
                <a:highlight>
                  <a:srgbClr val="C0C0C0"/>
                </a:highlight>
              </a:rPr>
              <a:t>pdborcl</a:t>
            </a:r>
            <a:r>
              <a:rPr lang="en-US" altLang="zh-CN" dirty="0">
                <a:highlight>
                  <a:srgbClr val="C0C0C0"/>
                </a:highlight>
              </a:rPr>
              <a:t> open</a:t>
            </a:r>
            <a:r>
              <a:rPr lang="zh-CN" altLang="en-US" dirty="0">
                <a:highlight>
                  <a:srgbClr val="C0C0C0"/>
                </a:highlight>
              </a:rPr>
              <a:t>；</a:t>
            </a:r>
          </a:p>
          <a:p>
            <a:pPr marL="0" indent="0" hangingPunct="0">
              <a:lnSpc>
                <a:spcPct val="120000"/>
              </a:lnSpc>
              <a:spcBef>
                <a:spcPts val="0"/>
              </a:spcBef>
              <a:buNone/>
            </a:pPr>
            <a:r>
              <a:rPr lang="en-US" altLang="zh-CN" dirty="0"/>
              <a:t>ALTER pluggable database </a:t>
            </a:r>
            <a:r>
              <a:rPr lang="en-US" altLang="zh-CN" dirty="0" err="1"/>
              <a:t>pdborcl</a:t>
            </a:r>
            <a:r>
              <a:rPr lang="en-US" altLang="zh-CN" dirty="0"/>
              <a:t> open</a:t>
            </a:r>
            <a:r>
              <a:rPr lang="zh-CN" altLang="en-US" dirty="0"/>
              <a:t>；</a:t>
            </a:r>
          </a:p>
          <a:p>
            <a:pPr marL="0" indent="0" hangingPunct="0">
              <a:lnSpc>
                <a:spcPct val="120000"/>
              </a:lnSpc>
              <a:spcBef>
                <a:spcPts val="0"/>
              </a:spcBef>
              <a:buNone/>
            </a:pPr>
            <a:r>
              <a:rPr lang="en-US" altLang="zh-CN" dirty="0"/>
              <a:t>ERROR at line 1</a:t>
            </a:r>
            <a:r>
              <a:rPr lang="zh-CN" altLang="en-US" dirty="0"/>
              <a:t>：</a:t>
            </a:r>
          </a:p>
          <a:p>
            <a:pPr marL="0" indent="0" hangingPunct="0">
              <a:lnSpc>
                <a:spcPct val="120000"/>
              </a:lnSpc>
              <a:spcBef>
                <a:spcPts val="0"/>
              </a:spcBef>
              <a:buNone/>
            </a:pPr>
            <a:r>
              <a:rPr lang="en-US" altLang="zh-CN" dirty="0"/>
              <a:t>ORA-01157</a:t>
            </a:r>
            <a:r>
              <a:rPr lang="zh-CN" altLang="en-US" dirty="0"/>
              <a:t>：无法标识</a:t>
            </a:r>
            <a:r>
              <a:rPr lang="en-US" altLang="zh-CN" dirty="0"/>
              <a:t>/</a:t>
            </a:r>
            <a:r>
              <a:rPr lang="zh-CN" altLang="en-US" dirty="0"/>
              <a:t>锁定数据文件 </a:t>
            </a:r>
            <a:r>
              <a:rPr lang="en-US" altLang="zh-CN" dirty="0"/>
              <a:t>10 - </a:t>
            </a:r>
            <a:r>
              <a:rPr lang="zh-CN" altLang="en-US" dirty="0"/>
              <a:t>请参阅 </a:t>
            </a:r>
            <a:r>
              <a:rPr lang="en-US" altLang="zh-CN" dirty="0"/>
              <a:t>DBWR </a:t>
            </a:r>
            <a:r>
              <a:rPr lang="zh-CN" altLang="en-US" dirty="0"/>
              <a:t>跟踪文件 </a:t>
            </a:r>
            <a:r>
              <a:rPr lang="en-US" altLang="zh-CN" dirty="0"/>
              <a:t>ORA-01110</a:t>
            </a:r>
            <a:r>
              <a:rPr lang="zh-CN" altLang="en-US" dirty="0"/>
              <a:t>：</a:t>
            </a:r>
          </a:p>
          <a:p>
            <a:pPr marL="0" indent="0" hangingPunct="0">
              <a:lnSpc>
                <a:spcPct val="120000"/>
              </a:lnSpc>
              <a:spcBef>
                <a:spcPts val="0"/>
              </a:spcBef>
              <a:buNone/>
            </a:pPr>
            <a:r>
              <a:rPr lang="zh-CN" altLang="en-US" dirty="0"/>
              <a:t>数据文件 </a:t>
            </a:r>
            <a:r>
              <a:rPr lang="en-US" altLang="zh-CN" dirty="0"/>
              <a:t>10</a:t>
            </a:r>
            <a:r>
              <a:rPr lang="zh-CN" altLang="en-US" dirty="0"/>
              <a:t>：</a:t>
            </a:r>
          </a:p>
          <a:p>
            <a:pPr marL="0" indent="0" hangingPunct="0">
              <a:lnSpc>
                <a:spcPct val="120000"/>
              </a:lnSpc>
              <a:spcBef>
                <a:spcPts val="0"/>
              </a:spcBef>
              <a:buNone/>
            </a:pPr>
            <a:r>
              <a:rPr lang="en-US" altLang="zh-CN" dirty="0"/>
              <a:t>'/home/oracle/app/oracle/</a:t>
            </a:r>
            <a:r>
              <a:rPr lang="en-US" altLang="zh-CN" dirty="0" err="1"/>
              <a:t>oradata</a:t>
            </a:r>
            <a:r>
              <a:rPr lang="en-US" altLang="zh-CN" dirty="0"/>
              <a:t>/</a:t>
            </a:r>
            <a:r>
              <a:rPr lang="en-US" altLang="zh-CN" dirty="0" err="1"/>
              <a:t>orcl</a:t>
            </a:r>
            <a:r>
              <a:rPr lang="en-US" altLang="zh-CN" dirty="0"/>
              <a:t>/</a:t>
            </a:r>
            <a:r>
              <a:rPr lang="en-US" altLang="zh-CN" dirty="0" err="1"/>
              <a:t>pdborcl</a:t>
            </a:r>
            <a:r>
              <a:rPr lang="en-US" altLang="zh-CN" dirty="0"/>
              <a:t>/SAMPLE_SCHEMA_users01.dbf'</a:t>
            </a:r>
          </a:p>
          <a:p>
            <a:pPr marL="0" indent="0" hangingPunct="0">
              <a:lnSpc>
                <a:spcPct val="120000"/>
              </a:lnSpc>
              <a:spcBef>
                <a:spcPts val="0"/>
              </a:spcBef>
              <a:buNone/>
            </a:pPr>
            <a:endParaRPr lang="zh-CN" altLang="en-US" dirty="0"/>
          </a:p>
        </p:txBody>
      </p:sp>
    </p:spTree>
    <p:extLst>
      <p:ext uri="{BB962C8B-B14F-4D97-AF65-F5344CB8AC3E}">
        <p14:creationId xmlns:p14="http://schemas.microsoft.com/office/powerpoint/2010/main" val="140051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41778" y="874657"/>
            <a:ext cx="11233248" cy="6192688"/>
          </a:xfrm>
        </p:spPr>
        <p:txBody>
          <a:bodyPr>
            <a:noAutofit/>
          </a:bodyPr>
          <a:lstStyle/>
          <a:p>
            <a:pPr marL="0" indent="0" hangingPunct="0">
              <a:lnSpc>
                <a:spcPct val="100000"/>
              </a:lnSpc>
              <a:spcBef>
                <a:spcPts val="600"/>
              </a:spcBef>
              <a:buNone/>
            </a:pPr>
            <a:r>
              <a:rPr lang="zh-CN" altLang="en-US" dirty="0"/>
              <a:t>接下来，将原数据库文件的备份文件复制回原来的目录，然后进行数据恢复，这之前要重新关闭数据库，并以</a:t>
            </a:r>
            <a:r>
              <a:rPr lang="en-US" altLang="zh-CN" dirty="0"/>
              <a:t>startup mount</a:t>
            </a:r>
            <a:r>
              <a:rPr lang="zh-CN" altLang="en-US" dirty="0"/>
              <a:t>方式启动</a:t>
            </a:r>
            <a:r>
              <a:rPr lang="en-US" altLang="zh-CN" dirty="0"/>
              <a:t>CDB</a:t>
            </a:r>
            <a:r>
              <a:rPr lang="zh-CN" altLang="en-US" dirty="0"/>
              <a:t>，该方式只是读取控制文件，不打开数据文件，然后再运行</a:t>
            </a:r>
            <a:r>
              <a:rPr lang="en-US" altLang="zh-CN" dirty="0"/>
              <a:t>recover database</a:t>
            </a:r>
            <a:r>
              <a:rPr lang="zh-CN" altLang="en-US" dirty="0"/>
              <a:t>命令从日志中恢复最新数据，在运行</a:t>
            </a:r>
            <a:r>
              <a:rPr lang="en-US" altLang="zh-CN" dirty="0"/>
              <a:t>recover database</a:t>
            </a:r>
            <a:r>
              <a:rPr lang="zh-CN" altLang="en-US" dirty="0"/>
              <a:t>命令后，</a:t>
            </a:r>
            <a:r>
              <a:rPr lang="en-US" altLang="zh-CN" dirty="0"/>
              <a:t>Oracle</a:t>
            </a:r>
            <a:r>
              <a:rPr lang="zh-CN" altLang="en-US" dirty="0"/>
              <a:t>建议从归档日志文件</a:t>
            </a:r>
            <a:r>
              <a:rPr lang="en-US" altLang="zh-CN" dirty="0"/>
              <a:t>(*.arc)</a:t>
            </a:r>
            <a:r>
              <a:rPr lang="zh-CN" altLang="en-US" dirty="0"/>
              <a:t>中恢复数据，用户可以选择</a:t>
            </a:r>
            <a:r>
              <a:rPr lang="en-US" altLang="zh-CN" dirty="0"/>
              <a:t>4</a:t>
            </a:r>
            <a:r>
              <a:rPr lang="zh-CN" altLang="en-US" dirty="0"/>
              <a:t>种恢复方式：</a:t>
            </a:r>
            <a:r>
              <a:rPr lang="en-US" altLang="zh-CN" dirty="0"/>
              <a:t>{&lt;RET&gt;=suggested | filename | AUTO | CANCEL}</a:t>
            </a:r>
            <a:r>
              <a:rPr lang="zh-CN" altLang="en-US" dirty="0"/>
              <a:t>，即直接按“回车”键使用建议的</a:t>
            </a:r>
            <a:r>
              <a:rPr lang="en-US" altLang="zh-CN" dirty="0"/>
              <a:t>arc</a:t>
            </a:r>
            <a:r>
              <a:rPr lang="zh-CN" altLang="en-US" dirty="0"/>
              <a:t>文件恢复，或者指定文件名，或者输入“</a:t>
            </a:r>
            <a:r>
              <a:rPr lang="en-US" altLang="zh-CN" dirty="0"/>
              <a:t>AUTO”</a:t>
            </a:r>
            <a:r>
              <a:rPr lang="zh-CN" altLang="en-US" dirty="0"/>
              <a:t>，或者输入“</a:t>
            </a:r>
            <a:r>
              <a:rPr lang="en-US" altLang="zh-CN" dirty="0"/>
              <a:t>CANCEL”</a:t>
            </a:r>
            <a:r>
              <a:rPr lang="zh-CN" altLang="en-US" dirty="0"/>
              <a:t>取消这个更改的恢复。下面全部直接按“回车键”进行建议的恢复：</a:t>
            </a:r>
            <a:endParaRPr lang="en-US" altLang="zh-CN" dirty="0"/>
          </a:p>
          <a:p>
            <a:pPr marL="0" indent="0" hangingPunct="0">
              <a:lnSpc>
                <a:spcPct val="100000"/>
              </a:lnSpc>
              <a:spcBef>
                <a:spcPts val="600"/>
              </a:spcBef>
              <a:buNone/>
            </a:pPr>
            <a:r>
              <a:rPr lang="en-US" altLang="zh-CN" dirty="0"/>
              <a:t>SQL&gt; </a:t>
            </a:r>
            <a:r>
              <a:rPr lang="en-US" altLang="zh-CN" dirty="0">
                <a:highlight>
                  <a:srgbClr val="C0C0C0"/>
                </a:highlight>
              </a:rPr>
              <a:t>!</a:t>
            </a:r>
            <a:r>
              <a:rPr lang="en-US" altLang="zh-CN" dirty="0" err="1">
                <a:highlight>
                  <a:srgbClr val="C0C0C0"/>
                </a:highlight>
              </a:rPr>
              <a:t>cp</a:t>
            </a:r>
            <a:r>
              <a:rPr lang="en-US" altLang="zh-CN" dirty="0">
                <a:highlight>
                  <a:srgbClr val="C0C0C0"/>
                </a:highlight>
              </a:rPr>
              <a:t> /home/oracle/SAMPLE_SCHEMA_users01.dbf</a:t>
            </a:r>
            <a:endParaRPr lang="zh-CN" altLang="zh-CN" dirty="0">
              <a:highlight>
                <a:srgbClr val="C0C0C0"/>
              </a:highlight>
            </a:endParaRPr>
          </a:p>
          <a:p>
            <a:pPr marL="0" indent="0" hangingPunct="0">
              <a:lnSpc>
                <a:spcPct val="100000"/>
              </a:lnSpc>
              <a:spcBef>
                <a:spcPts val="600"/>
              </a:spcBef>
              <a:buNone/>
            </a:pPr>
            <a:r>
              <a:rPr lang="en-US" altLang="zh-CN" dirty="0">
                <a:highlight>
                  <a:srgbClr val="C0C0C0"/>
                </a:highlight>
              </a:rPr>
              <a:t>/home/oracle/app/oracle/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a:t>
            </a:r>
            <a:r>
              <a:rPr lang="en-US" altLang="zh-CN" dirty="0" err="1">
                <a:highlight>
                  <a:srgbClr val="C0C0C0"/>
                </a:highlight>
              </a:rPr>
              <a:t>pdborcl</a:t>
            </a:r>
            <a:r>
              <a:rPr lang="en-US" altLang="zh-CN" dirty="0">
                <a:highlight>
                  <a:srgbClr val="C0C0C0"/>
                </a:highlight>
              </a:rPr>
              <a:t>/SAMPLE_SCHEMA_users01.dbf</a:t>
            </a:r>
            <a:endParaRPr lang="zh-CN" altLang="zh-CN" dirty="0">
              <a:highlight>
                <a:srgbClr val="C0C0C0"/>
              </a:highlight>
            </a:endParaRPr>
          </a:p>
          <a:p>
            <a:pPr marL="0" indent="0" hangingPunct="0">
              <a:lnSpc>
                <a:spcPct val="100000"/>
              </a:lnSpc>
              <a:spcBef>
                <a:spcPts val="600"/>
              </a:spcBef>
              <a:buNone/>
            </a:pPr>
            <a:r>
              <a:rPr lang="en-US" altLang="zh-CN" dirty="0"/>
              <a:t>SQL</a:t>
            </a:r>
            <a:r>
              <a:rPr lang="en-US" altLang="zh-CN" dirty="0">
                <a:highlight>
                  <a:srgbClr val="C0C0C0"/>
                </a:highlight>
              </a:rPr>
              <a:t>&gt; shutdown immediate</a:t>
            </a:r>
            <a:endParaRPr lang="zh-CN" altLang="zh-CN"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startup mount</a:t>
            </a:r>
            <a:endParaRPr lang="zh-CN" altLang="zh-CN" dirty="0">
              <a:highlight>
                <a:srgbClr val="C0C0C0"/>
              </a:highlight>
            </a:endParaRPr>
          </a:p>
          <a:p>
            <a:pPr marL="0" indent="0" hangingPunct="0">
              <a:lnSpc>
                <a:spcPct val="100000"/>
              </a:lnSpc>
              <a:spcBef>
                <a:spcPts val="600"/>
              </a:spcBef>
              <a:buNone/>
            </a:pPr>
            <a:r>
              <a:rPr lang="en-US" altLang="zh-CN" dirty="0"/>
              <a:t>Database mounted.</a:t>
            </a:r>
            <a:endParaRPr lang="zh-CN" altLang="zh-CN" dirty="0"/>
          </a:p>
          <a:p>
            <a:pPr marL="0" indent="0" hangingPunct="0">
              <a:lnSpc>
                <a:spcPct val="100000"/>
              </a:lnSpc>
              <a:spcBef>
                <a:spcPts val="600"/>
              </a:spcBef>
              <a:buNone/>
            </a:pPr>
            <a:endParaRPr lang="zh-CN" altLang="en-US" dirty="0"/>
          </a:p>
        </p:txBody>
      </p:sp>
    </p:spTree>
    <p:extLst>
      <p:ext uri="{BB962C8B-B14F-4D97-AF65-F5344CB8AC3E}">
        <p14:creationId xmlns:p14="http://schemas.microsoft.com/office/powerpoint/2010/main" val="171414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41778" y="874657"/>
            <a:ext cx="11233248" cy="5794703"/>
          </a:xfrm>
        </p:spPr>
        <p:txBody>
          <a:bodyPr>
            <a:noAutofit/>
          </a:bodyPr>
          <a:lstStyle/>
          <a:p>
            <a:pPr marL="0" indent="0" hangingPunct="0">
              <a:lnSpc>
                <a:spcPct val="100000"/>
              </a:lnSpc>
              <a:spcBef>
                <a:spcPts val="0"/>
              </a:spcBef>
              <a:buNone/>
            </a:pPr>
            <a:r>
              <a:rPr lang="en-US" altLang="zh-CN" sz="1800" dirty="0"/>
              <a:t>SQL&gt; </a:t>
            </a:r>
            <a:r>
              <a:rPr lang="en-US" altLang="zh-CN" sz="1800" dirty="0">
                <a:highlight>
                  <a:srgbClr val="C0C0C0"/>
                </a:highlight>
              </a:rPr>
              <a:t>recover database</a:t>
            </a:r>
            <a:r>
              <a:rPr lang="zh-CN" altLang="en-US" sz="1800" dirty="0">
                <a:highlight>
                  <a:srgbClr val="C0C0C0"/>
                </a:highlight>
              </a:rPr>
              <a:t>；</a:t>
            </a:r>
          </a:p>
          <a:p>
            <a:pPr marL="0" indent="0" hangingPunct="0">
              <a:lnSpc>
                <a:spcPct val="100000"/>
              </a:lnSpc>
              <a:spcBef>
                <a:spcPts val="0"/>
              </a:spcBef>
              <a:buNone/>
            </a:pPr>
            <a:r>
              <a:rPr lang="en-US" altLang="zh-CN" sz="1800" dirty="0"/>
              <a:t>ORA-00279</a:t>
            </a:r>
            <a:r>
              <a:rPr lang="zh-CN" altLang="en-US" sz="1800" dirty="0"/>
              <a:t>：更改 </a:t>
            </a:r>
            <a:r>
              <a:rPr lang="en-US" altLang="zh-CN" sz="1800" dirty="0"/>
              <a:t>8376635 (</a:t>
            </a:r>
            <a:r>
              <a:rPr lang="zh-CN" altLang="en-US" sz="1800" dirty="0"/>
              <a:t>在 </a:t>
            </a:r>
            <a:r>
              <a:rPr lang="en-US" altLang="zh-CN" sz="1800" dirty="0"/>
              <a:t>04/14/2017 08</a:t>
            </a:r>
            <a:r>
              <a:rPr lang="zh-CN" altLang="en-US" sz="1800" dirty="0"/>
              <a:t>：</a:t>
            </a:r>
            <a:r>
              <a:rPr lang="en-US" altLang="zh-CN" sz="1800" dirty="0"/>
              <a:t>54</a:t>
            </a:r>
            <a:r>
              <a:rPr lang="zh-CN" altLang="en-US" sz="1800" dirty="0"/>
              <a:t>：</a:t>
            </a:r>
            <a:r>
              <a:rPr lang="en-US" altLang="zh-CN" sz="1800" dirty="0"/>
              <a:t>08 </a:t>
            </a:r>
            <a:r>
              <a:rPr lang="zh-CN" altLang="en-US" sz="1800" dirty="0"/>
              <a:t>生成</a:t>
            </a:r>
            <a:r>
              <a:rPr lang="en-US" altLang="zh-CN" sz="1800" dirty="0"/>
              <a:t>)</a:t>
            </a:r>
            <a:r>
              <a:rPr lang="zh-CN" altLang="en-US" sz="1800" dirty="0"/>
              <a:t>对于线程 </a:t>
            </a:r>
            <a:r>
              <a:rPr lang="en-US" altLang="zh-CN" sz="1800" dirty="0"/>
              <a:t>1 </a:t>
            </a:r>
            <a:r>
              <a:rPr lang="zh-CN" altLang="en-US" sz="1800" dirty="0"/>
              <a:t>是必需的 </a:t>
            </a:r>
            <a:r>
              <a:rPr lang="en-US" altLang="zh-CN" sz="1800" dirty="0"/>
              <a:t>ORA-00289</a:t>
            </a:r>
            <a:r>
              <a:rPr lang="zh-CN" altLang="en-US" sz="1800" dirty="0"/>
              <a:t>：</a:t>
            </a:r>
          </a:p>
          <a:p>
            <a:pPr marL="0" indent="0" hangingPunct="0">
              <a:lnSpc>
                <a:spcPct val="100000"/>
              </a:lnSpc>
              <a:spcBef>
                <a:spcPts val="0"/>
              </a:spcBef>
              <a:buNone/>
            </a:pPr>
            <a:r>
              <a:rPr lang="zh-CN" altLang="en-US" sz="1800" dirty="0"/>
              <a:t>建议：</a:t>
            </a:r>
          </a:p>
          <a:p>
            <a:pPr marL="0" indent="0" hangingPunct="0">
              <a:lnSpc>
                <a:spcPct val="100000"/>
              </a:lnSpc>
              <a:spcBef>
                <a:spcPts val="0"/>
              </a:spcBef>
              <a:buNone/>
            </a:pPr>
            <a:r>
              <a:rPr lang="en-US" altLang="zh-CN" sz="1800" dirty="0"/>
              <a:t>/home/oracle/app/oracle/</a:t>
            </a:r>
            <a:r>
              <a:rPr lang="en-US" altLang="zh-CN" sz="1800" dirty="0" err="1"/>
              <a:t>fast_recovery_area</a:t>
            </a:r>
            <a:r>
              <a:rPr lang="en-US" altLang="zh-CN" sz="1800" dirty="0"/>
              <a:t>/ORCL/</a:t>
            </a:r>
            <a:r>
              <a:rPr lang="en-US" altLang="zh-CN" sz="1800" dirty="0" err="1"/>
              <a:t>archivelog</a:t>
            </a:r>
            <a:r>
              <a:rPr lang="en-US" altLang="zh-CN" sz="1800" dirty="0"/>
              <a:t>/2017_04_14/o1_mf_1_216_dh0ots4p_.arc</a:t>
            </a:r>
          </a:p>
          <a:p>
            <a:pPr marL="0" indent="0" hangingPunct="0">
              <a:lnSpc>
                <a:spcPct val="100000"/>
              </a:lnSpc>
              <a:spcBef>
                <a:spcPts val="0"/>
              </a:spcBef>
              <a:buNone/>
            </a:pPr>
            <a:r>
              <a:rPr lang="en-US" altLang="zh-CN" sz="1800" dirty="0"/>
              <a:t>ORA-00280</a:t>
            </a:r>
            <a:r>
              <a:rPr lang="zh-CN" altLang="en-US" sz="1800" dirty="0"/>
              <a:t>：更改 </a:t>
            </a:r>
            <a:r>
              <a:rPr lang="en-US" altLang="zh-CN" sz="1800" dirty="0"/>
              <a:t>8376635 (</a:t>
            </a:r>
            <a:r>
              <a:rPr lang="zh-CN" altLang="en-US" sz="1800" dirty="0"/>
              <a:t>用于线程 </a:t>
            </a:r>
            <a:r>
              <a:rPr lang="en-US" altLang="zh-CN" sz="1800" dirty="0"/>
              <a:t>1)</a:t>
            </a:r>
            <a:r>
              <a:rPr lang="zh-CN" altLang="en-US" sz="1800" dirty="0"/>
              <a:t>在序列 </a:t>
            </a:r>
            <a:r>
              <a:rPr lang="en-US" altLang="zh-CN" sz="1800" dirty="0"/>
              <a:t>#216 </a:t>
            </a:r>
            <a:r>
              <a:rPr lang="zh-CN" altLang="en-US" sz="1800" dirty="0"/>
              <a:t>中</a:t>
            </a:r>
          </a:p>
          <a:p>
            <a:pPr marL="0" indent="0" hangingPunct="0">
              <a:lnSpc>
                <a:spcPct val="100000"/>
              </a:lnSpc>
              <a:spcBef>
                <a:spcPts val="0"/>
              </a:spcBef>
              <a:buNone/>
            </a:pPr>
            <a:r>
              <a:rPr lang="en-US" altLang="zh-CN" sz="1800" dirty="0"/>
              <a:t>Specify log</a:t>
            </a:r>
            <a:r>
              <a:rPr lang="zh-CN" altLang="en-US" sz="1800" dirty="0"/>
              <a:t>：</a:t>
            </a:r>
            <a:r>
              <a:rPr lang="en-US" altLang="zh-CN" sz="1800" dirty="0">
                <a:highlight>
                  <a:srgbClr val="C0C0C0"/>
                </a:highlight>
              </a:rPr>
              <a:t>{&lt;RET&gt;=suggested | filename | AUTO | CANCEL</a:t>
            </a:r>
            <a:r>
              <a:rPr lang="en-US" altLang="zh-CN" sz="1800" dirty="0"/>
              <a:t>}</a:t>
            </a:r>
          </a:p>
          <a:p>
            <a:pPr marL="0" indent="0" hangingPunct="0">
              <a:lnSpc>
                <a:spcPct val="100000"/>
              </a:lnSpc>
              <a:spcBef>
                <a:spcPts val="0"/>
              </a:spcBef>
              <a:buNone/>
            </a:pPr>
            <a:r>
              <a:rPr lang="en-US" altLang="zh-CN" sz="1800" dirty="0"/>
              <a:t>ORA-00279</a:t>
            </a:r>
            <a:r>
              <a:rPr lang="zh-CN" altLang="en-US" sz="1800" dirty="0"/>
              <a:t>：更改 </a:t>
            </a:r>
            <a:r>
              <a:rPr lang="en-US" altLang="zh-CN" sz="1800" dirty="0"/>
              <a:t>8386363 (</a:t>
            </a:r>
            <a:r>
              <a:rPr lang="zh-CN" altLang="en-US" sz="1800" dirty="0"/>
              <a:t>在 </a:t>
            </a:r>
            <a:r>
              <a:rPr lang="en-US" altLang="zh-CN" sz="1800" dirty="0"/>
              <a:t>04/14/2017 13</a:t>
            </a:r>
            <a:r>
              <a:rPr lang="zh-CN" altLang="en-US" sz="1800" dirty="0"/>
              <a:t>：</a:t>
            </a:r>
            <a:r>
              <a:rPr lang="en-US" altLang="zh-CN" sz="1800" dirty="0"/>
              <a:t>00</a:t>
            </a:r>
            <a:r>
              <a:rPr lang="zh-CN" altLang="en-US" sz="1800" dirty="0"/>
              <a:t>：</a:t>
            </a:r>
            <a:r>
              <a:rPr lang="en-US" altLang="zh-CN" sz="1800" dirty="0"/>
              <a:t>09 </a:t>
            </a:r>
            <a:r>
              <a:rPr lang="zh-CN" altLang="en-US" sz="1800" dirty="0"/>
              <a:t>生成</a:t>
            </a:r>
            <a:r>
              <a:rPr lang="en-US" altLang="zh-CN" sz="1800" dirty="0"/>
              <a:t>)</a:t>
            </a:r>
            <a:r>
              <a:rPr lang="zh-CN" altLang="en-US" sz="1800" dirty="0"/>
              <a:t>对于线程 </a:t>
            </a:r>
            <a:r>
              <a:rPr lang="en-US" altLang="zh-CN" sz="1800" dirty="0"/>
              <a:t>1 </a:t>
            </a:r>
            <a:r>
              <a:rPr lang="zh-CN" altLang="en-US" sz="1800" dirty="0"/>
              <a:t>是必需的 </a:t>
            </a:r>
            <a:r>
              <a:rPr lang="en-US" altLang="zh-CN" sz="1800" dirty="0"/>
              <a:t>ORA-00289</a:t>
            </a:r>
            <a:r>
              <a:rPr lang="zh-CN" altLang="en-US" sz="1800" dirty="0"/>
              <a:t>：</a:t>
            </a:r>
          </a:p>
          <a:p>
            <a:pPr marL="0" indent="0" hangingPunct="0">
              <a:lnSpc>
                <a:spcPct val="100000"/>
              </a:lnSpc>
              <a:spcBef>
                <a:spcPts val="0"/>
              </a:spcBef>
              <a:buNone/>
            </a:pPr>
            <a:r>
              <a:rPr lang="zh-CN" altLang="en-US" sz="1800" dirty="0"/>
              <a:t>建议：</a:t>
            </a:r>
          </a:p>
          <a:p>
            <a:pPr marL="0" indent="0" hangingPunct="0">
              <a:lnSpc>
                <a:spcPct val="100000"/>
              </a:lnSpc>
              <a:spcBef>
                <a:spcPts val="0"/>
              </a:spcBef>
              <a:buNone/>
            </a:pPr>
            <a:r>
              <a:rPr lang="en-US" altLang="zh-CN" sz="1800" dirty="0"/>
              <a:t>/home/oracle/app/oracle/</a:t>
            </a:r>
            <a:r>
              <a:rPr lang="en-US" altLang="zh-CN" sz="1800" dirty="0" err="1"/>
              <a:t>fast_recovery_area</a:t>
            </a:r>
            <a:r>
              <a:rPr lang="en-US" altLang="zh-CN" sz="1800" dirty="0"/>
              <a:t>/ORCL/</a:t>
            </a:r>
            <a:r>
              <a:rPr lang="en-US" altLang="zh-CN" sz="1800" dirty="0" err="1"/>
              <a:t>archivelog</a:t>
            </a:r>
            <a:r>
              <a:rPr lang="en-US" altLang="zh-CN" sz="1800" dirty="0"/>
              <a:t>/2017_04_14/o1_mf_1_217_dh1knx83_.arc</a:t>
            </a:r>
          </a:p>
          <a:p>
            <a:pPr marL="0" indent="0" hangingPunct="0">
              <a:lnSpc>
                <a:spcPct val="100000"/>
              </a:lnSpc>
              <a:spcBef>
                <a:spcPts val="0"/>
              </a:spcBef>
              <a:buNone/>
            </a:pPr>
            <a:r>
              <a:rPr lang="en-US" altLang="zh-CN" sz="1800" dirty="0"/>
              <a:t>ORA-00280</a:t>
            </a:r>
            <a:r>
              <a:rPr lang="zh-CN" altLang="en-US" sz="1800" dirty="0"/>
              <a:t>：更改 </a:t>
            </a:r>
            <a:r>
              <a:rPr lang="en-US" altLang="zh-CN" sz="1800" dirty="0"/>
              <a:t>8386363 (</a:t>
            </a:r>
            <a:r>
              <a:rPr lang="zh-CN" altLang="en-US" sz="1800" dirty="0"/>
              <a:t>用于线程 </a:t>
            </a:r>
            <a:r>
              <a:rPr lang="en-US" altLang="zh-CN" sz="1800" dirty="0"/>
              <a:t>1)</a:t>
            </a:r>
            <a:r>
              <a:rPr lang="zh-CN" altLang="en-US" sz="1800" dirty="0"/>
              <a:t>在序列 </a:t>
            </a:r>
            <a:r>
              <a:rPr lang="en-US" altLang="zh-CN" sz="1800" dirty="0"/>
              <a:t>#217 </a:t>
            </a:r>
            <a:r>
              <a:rPr lang="zh-CN" altLang="en-US" sz="1800" dirty="0"/>
              <a:t>中</a:t>
            </a:r>
          </a:p>
          <a:p>
            <a:pPr marL="0" indent="0" hangingPunct="0">
              <a:lnSpc>
                <a:spcPct val="100000"/>
              </a:lnSpc>
              <a:spcBef>
                <a:spcPts val="0"/>
              </a:spcBef>
              <a:buNone/>
            </a:pPr>
            <a:r>
              <a:rPr lang="en-US" altLang="zh-CN" sz="1800" dirty="0"/>
              <a:t>Specify log</a:t>
            </a:r>
            <a:r>
              <a:rPr lang="zh-CN" altLang="en-US" sz="1800" dirty="0"/>
              <a:t>：</a:t>
            </a:r>
            <a:r>
              <a:rPr lang="en-US" altLang="zh-CN" sz="1800" dirty="0">
                <a:highlight>
                  <a:srgbClr val="C0C0C0"/>
                </a:highlight>
              </a:rPr>
              <a:t>{&lt;RET&gt;=suggested | filename | AUTO | CANCEL</a:t>
            </a:r>
            <a:r>
              <a:rPr lang="en-US" altLang="zh-CN" sz="1800" dirty="0"/>
              <a:t>}</a:t>
            </a:r>
          </a:p>
          <a:p>
            <a:pPr marL="0" indent="0" hangingPunct="0">
              <a:lnSpc>
                <a:spcPct val="100000"/>
              </a:lnSpc>
              <a:spcBef>
                <a:spcPts val="0"/>
              </a:spcBef>
              <a:buNone/>
            </a:pPr>
            <a:r>
              <a:rPr lang="en-US" altLang="zh-CN" sz="1800" dirty="0"/>
              <a:t>ORA-00279</a:t>
            </a:r>
            <a:r>
              <a:rPr lang="zh-CN" altLang="en-US" sz="1800" dirty="0"/>
              <a:t>：更改 </a:t>
            </a:r>
            <a:r>
              <a:rPr lang="en-US" altLang="zh-CN" sz="1800" dirty="0"/>
              <a:t>8496297 (</a:t>
            </a:r>
            <a:r>
              <a:rPr lang="zh-CN" altLang="en-US" sz="1800" dirty="0"/>
              <a:t>在 </a:t>
            </a:r>
            <a:r>
              <a:rPr lang="en-US" altLang="zh-CN" sz="1800" dirty="0"/>
              <a:t>04/14/2017 20</a:t>
            </a:r>
            <a:r>
              <a:rPr lang="zh-CN" altLang="en-US" sz="1800" dirty="0"/>
              <a:t>：</a:t>
            </a:r>
            <a:r>
              <a:rPr lang="en-US" altLang="zh-CN" sz="1800" dirty="0"/>
              <a:t>54</a:t>
            </a:r>
            <a:r>
              <a:rPr lang="zh-CN" altLang="en-US" sz="1800" dirty="0"/>
              <a:t>：</a:t>
            </a:r>
            <a:r>
              <a:rPr lang="en-US" altLang="zh-CN" sz="1800" dirty="0"/>
              <a:t>53 </a:t>
            </a:r>
            <a:r>
              <a:rPr lang="zh-CN" altLang="en-US" sz="1800" dirty="0"/>
              <a:t>生成</a:t>
            </a:r>
            <a:r>
              <a:rPr lang="en-US" altLang="zh-CN" sz="1800" dirty="0"/>
              <a:t>)</a:t>
            </a:r>
            <a:r>
              <a:rPr lang="zh-CN" altLang="en-US" sz="1800" dirty="0"/>
              <a:t>对于线程 </a:t>
            </a:r>
            <a:r>
              <a:rPr lang="en-US" altLang="zh-CN" sz="1800" dirty="0"/>
              <a:t>1 </a:t>
            </a:r>
            <a:r>
              <a:rPr lang="zh-CN" altLang="en-US" sz="1800" dirty="0"/>
              <a:t>是必需的 </a:t>
            </a:r>
            <a:r>
              <a:rPr lang="en-US" altLang="zh-CN" sz="1800" dirty="0"/>
              <a:t>ORA-00289</a:t>
            </a:r>
            <a:r>
              <a:rPr lang="zh-CN" altLang="en-US" sz="1800" dirty="0"/>
              <a:t>：</a:t>
            </a:r>
          </a:p>
          <a:p>
            <a:pPr marL="0" indent="0" hangingPunct="0">
              <a:lnSpc>
                <a:spcPct val="100000"/>
              </a:lnSpc>
              <a:spcBef>
                <a:spcPts val="0"/>
              </a:spcBef>
              <a:buNone/>
            </a:pPr>
            <a:r>
              <a:rPr lang="zh-CN" altLang="en-US" sz="1800" dirty="0"/>
              <a:t>建议：</a:t>
            </a:r>
          </a:p>
          <a:p>
            <a:pPr marL="0" indent="0" hangingPunct="0">
              <a:lnSpc>
                <a:spcPct val="100000"/>
              </a:lnSpc>
              <a:spcBef>
                <a:spcPts val="0"/>
              </a:spcBef>
              <a:buNone/>
            </a:pPr>
            <a:r>
              <a:rPr lang="en-US" altLang="zh-CN" sz="1800" dirty="0"/>
              <a:t>/home/oracle/app/oracle/</a:t>
            </a:r>
            <a:r>
              <a:rPr lang="en-US" altLang="zh-CN" sz="1800" dirty="0" err="1"/>
              <a:t>fast_recovery_area</a:t>
            </a:r>
            <a:r>
              <a:rPr lang="en-US" altLang="zh-CN" sz="1800" dirty="0"/>
              <a:t>/ORCL/</a:t>
            </a:r>
            <a:r>
              <a:rPr lang="en-US" altLang="zh-CN" sz="1800" dirty="0" err="1"/>
              <a:t>archivelog</a:t>
            </a:r>
            <a:r>
              <a:rPr lang="en-US" altLang="zh-CN" sz="1800" dirty="0"/>
              <a:t>/2017_04_14/o1_mf_1_218_dh1om5q8_.arc</a:t>
            </a:r>
          </a:p>
          <a:p>
            <a:pPr marL="0" indent="0" hangingPunct="0">
              <a:lnSpc>
                <a:spcPct val="100000"/>
              </a:lnSpc>
              <a:spcBef>
                <a:spcPts val="0"/>
              </a:spcBef>
              <a:buNone/>
            </a:pPr>
            <a:r>
              <a:rPr lang="en-US" altLang="zh-CN" sz="1800" dirty="0"/>
              <a:t>ORA-00280</a:t>
            </a:r>
            <a:r>
              <a:rPr lang="zh-CN" altLang="en-US" sz="1800" dirty="0"/>
              <a:t>：更改 </a:t>
            </a:r>
            <a:r>
              <a:rPr lang="en-US" altLang="zh-CN" sz="1800" dirty="0"/>
              <a:t>8496297 (</a:t>
            </a:r>
            <a:r>
              <a:rPr lang="zh-CN" altLang="en-US" sz="1800" dirty="0"/>
              <a:t>用于线程 </a:t>
            </a:r>
            <a:r>
              <a:rPr lang="en-US" altLang="zh-CN" sz="1800" dirty="0"/>
              <a:t>1)</a:t>
            </a:r>
            <a:r>
              <a:rPr lang="zh-CN" altLang="en-US" sz="1800" dirty="0"/>
              <a:t>在序列 </a:t>
            </a:r>
            <a:r>
              <a:rPr lang="en-US" altLang="zh-CN" sz="1800" dirty="0"/>
              <a:t>#218 </a:t>
            </a:r>
            <a:r>
              <a:rPr lang="zh-CN" altLang="en-US" sz="1800" dirty="0"/>
              <a:t>中</a:t>
            </a:r>
          </a:p>
          <a:p>
            <a:pPr marL="0" indent="0" hangingPunct="0">
              <a:lnSpc>
                <a:spcPct val="100000"/>
              </a:lnSpc>
              <a:spcBef>
                <a:spcPts val="0"/>
              </a:spcBef>
              <a:buNone/>
            </a:pPr>
            <a:r>
              <a:rPr lang="en-US" altLang="zh-CN" sz="1800" dirty="0"/>
              <a:t>Specify log</a:t>
            </a:r>
            <a:r>
              <a:rPr lang="zh-CN" altLang="en-US" sz="1800" dirty="0"/>
              <a:t>：</a:t>
            </a:r>
            <a:r>
              <a:rPr lang="en-US" altLang="zh-CN" sz="1800" dirty="0">
                <a:highlight>
                  <a:srgbClr val="C0C0C0"/>
                </a:highlight>
              </a:rPr>
              <a:t>{&lt;RET&gt;=suggested | filename | AUTO | CANCEL</a:t>
            </a:r>
            <a:r>
              <a:rPr lang="en-US" altLang="zh-CN" sz="1800" dirty="0"/>
              <a:t>}</a:t>
            </a:r>
          </a:p>
        </p:txBody>
      </p:sp>
    </p:spTree>
    <p:extLst>
      <p:ext uri="{BB962C8B-B14F-4D97-AF65-F5344CB8AC3E}">
        <p14:creationId xmlns:p14="http://schemas.microsoft.com/office/powerpoint/2010/main" val="115407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304449" y="260648"/>
            <a:ext cx="9601200" cy="1143000"/>
          </a:xfrm>
        </p:spPr>
        <p:txBody>
          <a:bodyPr/>
          <a:lstStyle/>
          <a:p>
            <a:pPr lvl="0"/>
            <a:r>
              <a:rPr lang="zh-CN" altLang="en-US" dirty="0"/>
              <a:t>第</a:t>
            </a:r>
            <a:r>
              <a:rPr lang="en-US" altLang="zh-CN" dirty="0"/>
              <a:t>13</a:t>
            </a:r>
            <a:r>
              <a:rPr lang="zh-CN" altLang="en-US" dirty="0"/>
              <a:t>章 备份与恢复</a:t>
            </a:r>
            <a:endParaRPr lang="zh-CN" altLang="zh-CN" dirty="0"/>
          </a:p>
        </p:txBody>
      </p:sp>
      <p:graphicFrame>
        <p:nvGraphicFramePr>
          <p:cNvPr id="9" name="表格占位符 8">
            <a:extLst>
              <a:ext uri="{FF2B5EF4-FFF2-40B4-BE49-F238E27FC236}">
                <a16:creationId xmlns:a16="http://schemas.microsoft.com/office/drawing/2014/main" id="{FBE4E13B-FC60-4B55-B0C4-BD88FFEBFAAC}"/>
              </a:ext>
            </a:extLst>
          </p:cNvPr>
          <p:cNvGraphicFramePr>
            <a:graphicFrameLocks noGrp="1"/>
          </p:cNvGraphicFramePr>
          <p:nvPr>
            <p:ph type="tbl" sz="quarter" idx="13"/>
            <p:extLst>
              <p:ext uri="{D42A27DB-BD31-4B8C-83A1-F6EECF244321}">
                <p14:modId xmlns:p14="http://schemas.microsoft.com/office/powerpoint/2010/main" val="2419730771"/>
              </p:ext>
            </p:extLst>
          </p:nvPr>
        </p:nvGraphicFramePr>
        <p:xfrm>
          <a:off x="1304449" y="1403648"/>
          <a:ext cx="10201276" cy="4897264"/>
        </p:xfrm>
        <a:graphic>
          <a:graphicData uri="http://schemas.openxmlformats.org/drawingml/2006/table">
            <a:tbl>
              <a:tblPr firstRow="1" bandRow="1">
                <a:tableStyleId>{69CF1AB2-1976-4502-BF36-3FF5EA218861}</a:tableStyleId>
              </a:tblPr>
              <a:tblGrid>
                <a:gridCol w="5582051">
                  <a:extLst>
                    <a:ext uri="{9D8B030D-6E8A-4147-A177-3AD203B41FA5}">
                      <a16:colId xmlns:a16="http://schemas.microsoft.com/office/drawing/2014/main" val="1687794500"/>
                    </a:ext>
                  </a:extLst>
                </a:gridCol>
                <a:gridCol w="1584176">
                  <a:extLst>
                    <a:ext uri="{9D8B030D-6E8A-4147-A177-3AD203B41FA5}">
                      <a16:colId xmlns:a16="http://schemas.microsoft.com/office/drawing/2014/main" val="140452743"/>
                    </a:ext>
                  </a:extLst>
                </a:gridCol>
                <a:gridCol w="1954852">
                  <a:extLst>
                    <a:ext uri="{9D8B030D-6E8A-4147-A177-3AD203B41FA5}">
                      <a16:colId xmlns:a16="http://schemas.microsoft.com/office/drawing/2014/main" val="233578474"/>
                    </a:ext>
                  </a:extLst>
                </a:gridCol>
                <a:gridCol w="1080197">
                  <a:extLst>
                    <a:ext uri="{9D8B030D-6E8A-4147-A177-3AD203B41FA5}">
                      <a16:colId xmlns:a16="http://schemas.microsoft.com/office/drawing/2014/main" val="3590362711"/>
                    </a:ext>
                  </a:extLst>
                </a:gridCol>
              </a:tblGrid>
              <a:tr h="612158">
                <a:tc>
                  <a:txBody>
                    <a:bodyPr/>
                    <a:lstStyle/>
                    <a:p>
                      <a:pPr>
                        <a:spcAft>
                          <a:spcPts val="0"/>
                        </a:spcAft>
                      </a:pP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知识点</a:t>
                      </a:r>
                    </a:p>
                  </a:txBody>
                  <a:tcPr marL="68580" marR="68580" marT="0" marB="0"/>
                </a:tc>
                <a:tc>
                  <a:txBody>
                    <a:bodyPr/>
                    <a:lstStyle/>
                    <a:p>
                      <a:pPr algn="ctr">
                        <a:spcAft>
                          <a:spcPts val="0"/>
                        </a:spcAft>
                      </a:pP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理解</a:t>
                      </a:r>
                    </a:p>
                  </a:txBody>
                  <a:tcPr marL="68580" marR="68580" marT="0" marB="0"/>
                </a:tc>
                <a:tc>
                  <a:txBody>
                    <a:bodyPr/>
                    <a:lstStyle/>
                    <a:p>
                      <a:pPr algn="ctr">
                        <a:spcAft>
                          <a:spcPts val="0"/>
                        </a:spcAft>
                      </a:pP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p>
                  </a:txBody>
                  <a:tcPr marL="68580" marR="68580" marT="0" marB="0"/>
                </a:tc>
                <a:tc>
                  <a:txBody>
                    <a:bodyPr/>
                    <a:lstStyle/>
                    <a:p>
                      <a:pPr algn="ctr">
                        <a:spcAft>
                          <a:spcPts val="0"/>
                        </a:spcAft>
                      </a:pP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应用</a:t>
                      </a:r>
                    </a:p>
                  </a:txBody>
                  <a:tcPr marL="68580" marR="68580" marT="0" marB="0"/>
                </a:tc>
                <a:extLst>
                  <a:ext uri="{0D108BD9-81ED-4DB2-BD59-A6C34878D82A}">
                    <a16:rowId xmlns:a16="http://schemas.microsoft.com/office/drawing/2014/main" val="2286555741"/>
                  </a:ext>
                </a:extLst>
              </a:tr>
              <a:tr h="61215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归档模式</a:t>
                      </a:r>
                    </a:p>
                  </a:txBody>
                  <a:tcPr marL="68580" marR="68580" marT="36195" marB="36195" anchor="ctr"/>
                </a:tc>
                <a:tc>
                  <a:txBody>
                    <a:bodyPr/>
                    <a:lstStyle/>
                    <a:p>
                      <a:pPr algn="ctr">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855571122"/>
                  </a:ext>
                </a:extLst>
              </a:tr>
              <a:tr h="612158">
                <a:tc>
                  <a:txBody>
                    <a:bodyPr/>
                    <a:lstStyle/>
                    <a:p>
                      <a:pPr>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冷备份和热备份</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1827779781"/>
                  </a:ext>
                </a:extLst>
              </a:tr>
              <a:tr h="61215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完全恢复和不完全恢复</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683203084"/>
                  </a:ext>
                </a:extLst>
              </a:tr>
              <a:tr h="61215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备份失效与备份过期</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666305100"/>
                  </a:ext>
                </a:extLst>
              </a:tr>
              <a:tr h="61215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5.rman</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072997283"/>
                  </a:ext>
                </a:extLst>
              </a:tr>
              <a:tr h="61215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6.flashback</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157896866"/>
                  </a:ext>
                </a:extLst>
              </a:tr>
              <a:tr h="61215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7.</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导出与导入</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17909354"/>
                  </a:ext>
                </a:extLst>
              </a:tr>
            </a:tbl>
          </a:graphicData>
        </a:graphic>
      </p:graphicFrame>
    </p:spTree>
    <p:extLst>
      <p:ext uri="{BB962C8B-B14F-4D97-AF65-F5344CB8AC3E}">
        <p14:creationId xmlns:p14="http://schemas.microsoft.com/office/powerpoint/2010/main" val="1699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41778" y="874657"/>
            <a:ext cx="11233248" cy="6192688"/>
          </a:xfrm>
        </p:spPr>
        <p:txBody>
          <a:bodyPr>
            <a:noAutofit/>
          </a:bodyPr>
          <a:lstStyle/>
          <a:p>
            <a:pPr marL="0" indent="0" hangingPunct="0">
              <a:lnSpc>
                <a:spcPct val="100000"/>
              </a:lnSpc>
              <a:spcBef>
                <a:spcPts val="0"/>
              </a:spcBef>
              <a:buNone/>
            </a:pPr>
            <a:r>
              <a:rPr lang="en-US" altLang="zh-CN" sz="2000" dirty="0"/>
              <a:t>ORA-00279</a:t>
            </a:r>
            <a:r>
              <a:rPr lang="zh-CN" altLang="en-US" sz="2000" dirty="0"/>
              <a:t>：更改 </a:t>
            </a:r>
            <a:r>
              <a:rPr lang="en-US" altLang="zh-CN" sz="2000" dirty="0"/>
              <a:t>8506305 (</a:t>
            </a:r>
            <a:r>
              <a:rPr lang="zh-CN" altLang="en-US" sz="2000" dirty="0"/>
              <a:t>在 </a:t>
            </a:r>
            <a:r>
              <a:rPr lang="en-US" altLang="zh-CN" sz="2000" dirty="0"/>
              <a:t>04/14/2017 22</a:t>
            </a:r>
            <a:r>
              <a:rPr lang="zh-CN" altLang="en-US" sz="2000" dirty="0"/>
              <a:t>：</a:t>
            </a:r>
            <a:r>
              <a:rPr lang="en-US" altLang="zh-CN" sz="2000" dirty="0"/>
              <a:t>02</a:t>
            </a:r>
            <a:r>
              <a:rPr lang="zh-CN" altLang="en-US" sz="2000" dirty="0"/>
              <a:t>：</a:t>
            </a:r>
            <a:r>
              <a:rPr lang="en-US" altLang="zh-CN" sz="2000" dirty="0"/>
              <a:t>13 </a:t>
            </a:r>
            <a:r>
              <a:rPr lang="zh-CN" altLang="en-US" sz="2000" dirty="0"/>
              <a:t>生成</a:t>
            </a:r>
            <a:r>
              <a:rPr lang="en-US" altLang="zh-CN" sz="2000" dirty="0"/>
              <a:t>)</a:t>
            </a:r>
            <a:r>
              <a:rPr lang="zh-CN" altLang="en-US" sz="2000" dirty="0"/>
              <a:t>对于线程 </a:t>
            </a:r>
            <a:r>
              <a:rPr lang="en-US" altLang="zh-CN" sz="2000" dirty="0"/>
              <a:t>1 </a:t>
            </a:r>
            <a:r>
              <a:rPr lang="zh-CN" altLang="en-US" sz="2000" dirty="0"/>
              <a:t>是必需的 </a:t>
            </a:r>
            <a:r>
              <a:rPr lang="en-US" altLang="zh-CN" sz="2000" dirty="0"/>
              <a:t>ORA-00289</a:t>
            </a:r>
            <a:r>
              <a:rPr lang="zh-CN" altLang="en-US" sz="2000" dirty="0"/>
              <a:t>：</a:t>
            </a:r>
          </a:p>
          <a:p>
            <a:pPr marL="0" indent="0" hangingPunct="0">
              <a:lnSpc>
                <a:spcPct val="100000"/>
              </a:lnSpc>
              <a:spcBef>
                <a:spcPts val="0"/>
              </a:spcBef>
              <a:buNone/>
            </a:pPr>
            <a:r>
              <a:rPr lang="zh-CN" altLang="en-US" sz="2000" dirty="0"/>
              <a:t>建议：</a:t>
            </a:r>
          </a:p>
          <a:p>
            <a:pPr marL="0" indent="0" hangingPunct="0">
              <a:lnSpc>
                <a:spcPct val="100000"/>
              </a:lnSpc>
              <a:spcBef>
                <a:spcPts val="0"/>
              </a:spcBef>
              <a:buNone/>
            </a:pPr>
            <a:r>
              <a:rPr lang="en-US" altLang="zh-CN" sz="2000" dirty="0"/>
              <a:t>/home/oracle/app/oracle/</a:t>
            </a:r>
            <a:r>
              <a:rPr lang="en-US" altLang="zh-CN" sz="2000" dirty="0" err="1"/>
              <a:t>fast_recovery_area</a:t>
            </a:r>
            <a:r>
              <a:rPr lang="en-US" altLang="zh-CN" sz="2000" dirty="0"/>
              <a:t>/ORCL/</a:t>
            </a:r>
            <a:r>
              <a:rPr lang="en-US" altLang="zh-CN" sz="2000" dirty="0" err="1"/>
              <a:t>archivelog</a:t>
            </a:r>
            <a:r>
              <a:rPr lang="en-US" altLang="zh-CN" sz="2000" dirty="0"/>
              <a:t>/2017_04_15/o1_mf_1_219_dh2blmxh_.arc</a:t>
            </a:r>
          </a:p>
          <a:p>
            <a:pPr marL="0" indent="0" hangingPunct="0">
              <a:lnSpc>
                <a:spcPct val="100000"/>
              </a:lnSpc>
              <a:spcBef>
                <a:spcPts val="0"/>
              </a:spcBef>
              <a:buNone/>
            </a:pPr>
            <a:r>
              <a:rPr lang="en-US" altLang="zh-CN" sz="2000" dirty="0"/>
              <a:t>ORA-00280</a:t>
            </a:r>
            <a:r>
              <a:rPr lang="zh-CN" altLang="en-US" sz="2000" dirty="0"/>
              <a:t>：更改 </a:t>
            </a:r>
            <a:r>
              <a:rPr lang="en-US" altLang="zh-CN" sz="2000" dirty="0"/>
              <a:t>8506305 (</a:t>
            </a:r>
            <a:r>
              <a:rPr lang="zh-CN" altLang="en-US" sz="2000" dirty="0"/>
              <a:t>用于线程 </a:t>
            </a:r>
            <a:r>
              <a:rPr lang="en-US" altLang="zh-CN" sz="2000" dirty="0"/>
              <a:t>1)</a:t>
            </a:r>
            <a:r>
              <a:rPr lang="zh-CN" altLang="en-US" sz="2000" dirty="0"/>
              <a:t>在序列 </a:t>
            </a:r>
            <a:r>
              <a:rPr lang="en-US" altLang="zh-CN" sz="2000" dirty="0"/>
              <a:t>#219 </a:t>
            </a:r>
            <a:r>
              <a:rPr lang="zh-CN" altLang="en-US" sz="2000" dirty="0"/>
              <a:t>中</a:t>
            </a:r>
          </a:p>
          <a:p>
            <a:pPr marL="0" indent="0" hangingPunct="0">
              <a:lnSpc>
                <a:spcPct val="100000"/>
              </a:lnSpc>
              <a:spcBef>
                <a:spcPts val="0"/>
              </a:spcBef>
              <a:buNone/>
            </a:pPr>
            <a:r>
              <a:rPr lang="en-US" altLang="zh-CN" sz="2000" dirty="0"/>
              <a:t>Specify log</a:t>
            </a:r>
            <a:r>
              <a:rPr lang="zh-CN" altLang="en-US" sz="2000" dirty="0"/>
              <a:t>：</a:t>
            </a:r>
            <a:r>
              <a:rPr lang="en-US" altLang="zh-CN" sz="2000" dirty="0">
                <a:highlight>
                  <a:srgbClr val="C0C0C0"/>
                </a:highlight>
              </a:rPr>
              <a:t>{&lt;RET&gt;=suggested | filename | AUTO | CANCEL</a:t>
            </a:r>
            <a:r>
              <a:rPr lang="en-US" altLang="zh-CN" sz="2000" dirty="0"/>
              <a:t>}</a:t>
            </a:r>
          </a:p>
          <a:p>
            <a:pPr marL="0" indent="0" hangingPunct="0">
              <a:lnSpc>
                <a:spcPct val="100000"/>
              </a:lnSpc>
              <a:spcBef>
                <a:spcPts val="0"/>
              </a:spcBef>
              <a:buNone/>
            </a:pPr>
            <a:endParaRPr lang="en-US" altLang="zh-CN" sz="2000" dirty="0"/>
          </a:p>
          <a:p>
            <a:pPr marL="0" indent="0" hangingPunct="0">
              <a:lnSpc>
                <a:spcPct val="100000"/>
              </a:lnSpc>
              <a:spcBef>
                <a:spcPts val="0"/>
              </a:spcBef>
              <a:buNone/>
            </a:pPr>
            <a:r>
              <a:rPr lang="en-US" altLang="zh-CN" sz="2000" dirty="0"/>
              <a:t>ORA-00279</a:t>
            </a:r>
            <a:r>
              <a:rPr lang="zh-CN" altLang="en-US" sz="2000" dirty="0"/>
              <a:t>：更改 </a:t>
            </a:r>
            <a:r>
              <a:rPr lang="en-US" altLang="zh-CN" sz="2000" dirty="0"/>
              <a:t>8517918 (</a:t>
            </a:r>
            <a:r>
              <a:rPr lang="zh-CN" altLang="en-US" sz="2000" dirty="0"/>
              <a:t>在 </a:t>
            </a:r>
            <a:r>
              <a:rPr lang="en-US" altLang="zh-CN" sz="2000" dirty="0"/>
              <a:t>04/15/2017 04</a:t>
            </a:r>
            <a:r>
              <a:rPr lang="zh-CN" altLang="en-US" sz="2000" dirty="0"/>
              <a:t>：</a:t>
            </a:r>
            <a:r>
              <a:rPr lang="en-US" altLang="zh-CN" sz="2000" dirty="0"/>
              <a:t>00</a:t>
            </a:r>
            <a:r>
              <a:rPr lang="zh-CN" altLang="en-US" sz="2000" dirty="0"/>
              <a:t>：</a:t>
            </a:r>
            <a:r>
              <a:rPr lang="en-US" altLang="zh-CN" sz="2000" dirty="0"/>
              <a:t>19 </a:t>
            </a:r>
            <a:r>
              <a:rPr lang="zh-CN" altLang="en-US" sz="2000" dirty="0"/>
              <a:t>生成</a:t>
            </a:r>
            <a:r>
              <a:rPr lang="en-US" altLang="zh-CN" sz="2000" dirty="0"/>
              <a:t>)</a:t>
            </a:r>
            <a:r>
              <a:rPr lang="zh-CN" altLang="en-US" sz="2000" dirty="0"/>
              <a:t>对于线程 </a:t>
            </a:r>
            <a:r>
              <a:rPr lang="en-US" altLang="zh-CN" sz="2000" dirty="0"/>
              <a:t>1 </a:t>
            </a:r>
            <a:r>
              <a:rPr lang="zh-CN" altLang="en-US" sz="2000" dirty="0"/>
              <a:t>是必需的 </a:t>
            </a:r>
            <a:r>
              <a:rPr lang="en-US" altLang="zh-CN" sz="2000" dirty="0"/>
              <a:t>ORA-00289</a:t>
            </a:r>
            <a:r>
              <a:rPr lang="zh-CN" altLang="en-US" sz="2000" dirty="0"/>
              <a:t>：</a:t>
            </a:r>
          </a:p>
          <a:p>
            <a:pPr marL="0" indent="0" hangingPunct="0">
              <a:lnSpc>
                <a:spcPct val="100000"/>
              </a:lnSpc>
              <a:spcBef>
                <a:spcPts val="0"/>
              </a:spcBef>
              <a:buNone/>
            </a:pPr>
            <a:r>
              <a:rPr lang="zh-CN" altLang="en-US" sz="2000" dirty="0"/>
              <a:t>建议：</a:t>
            </a:r>
          </a:p>
          <a:p>
            <a:pPr marL="0" indent="0" hangingPunct="0">
              <a:lnSpc>
                <a:spcPct val="100000"/>
              </a:lnSpc>
              <a:spcBef>
                <a:spcPts val="0"/>
              </a:spcBef>
              <a:buNone/>
            </a:pPr>
            <a:r>
              <a:rPr lang="en-US" altLang="zh-CN" sz="2000" dirty="0"/>
              <a:t>/home/oracle/app/oracle/</a:t>
            </a:r>
            <a:r>
              <a:rPr lang="en-US" altLang="zh-CN" sz="2000" dirty="0" err="1"/>
              <a:t>fast_recovery_area</a:t>
            </a:r>
            <a:r>
              <a:rPr lang="en-US" altLang="zh-CN" sz="2000" dirty="0"/>
              <a:t>/ORCL/</a:t>
            </a:r>
            <a:r>
              <a:rPr lang="en-US" altLang="zh-CN" sz="2000" dirty="0" err="1"/>
              <a:t>archivelog</a:t>
            </a:r>
            <a:r>
              <a:rPr lang="en-US" altLang="zh-CN" sz="2000" dirty="0"/>
              <a:t>/2017_04_15/o1_mf_1_220_dh2kq950_.arc</a:t>
            </a:r>
          </a:p>
          <a:p>
            <a:pPr marL="0" indent="0" hangingPunct="0">
              <a:lnSpc>
                <a:spcPct val="100000"/>
              </a:lnSpc>
              <a:spcBef>
                <a:spcPts val="0"/>
              </a:spcBef>
              <a:buNone/>
            </a:pPr>
            <a:r>
              <a:rPr lang="en-US" altLang="zh-CN" sz="2000" dirty="0"/>
              <a:t>ORA-00280</a:t>
            </a:r>
            <a:r>
              <a:rPr lang="zh-CN" altLang="en-US" sz="2000" dirty="0"/>
              <a:t>：更改 </a:t>
            </a:r>
            <a:r>
              <a:rPr lang="en-US" altLang="zh-CN" sz="2000" dirty="0"/>
              <a:t>8517918 (</a:t>
            </a:r>
            <a:r>
              <a:rPr lang="zh-CN" altLang="en-US" sz="2000" dirty="0"/>
              <a:t>用于线程 </a:t>
            </a:r>
            <a:r>
              <a:rPr lang="en-US" altLang="zh-CN" sz="2000" dirty="0"/>
              <a:t>1)</a:t>
            </a:r>
            <a:r>
              <a:rPr lang="zh-CN" altLang="en-US" sz="2000" dirty="0"/>
              <a:t>在序列 </a:t>
            </a:r>
            <a:r>
              <a:rPr lang="en-US" altLang="zh-CN" sz="2000" dirty="0"/>
              <a:t>#220 </a:t>
            </a:r>
            <a:r>
              <a:rPr lang="zh-CN" altLang="en-US" sz="2000" dirty="0"/>
              <a:t>中</a:t>
            </a:r>
          </a:p>
          <a:p>
            <a:pPr marL="0" indent="0" hangingPunct="0">
              <a:lnSpc>
                <a:spcPct val="100000"/>
              </a:lnSpc>
              <a:spcBef>
                <a:spcPts val="0"/>
              </a:spcBef>
              <a:buNone/>
            </a:pPr>
            <a:r>
              <a:rPr lang="zh-CN" altLang="en-US" sz="2000" dirty="0"/>
              <a:t>	</a:t>
            </a:r>
          </a:p>
          <a:p>
            <a:pPr marL="0" indent="0" hangingPunct="0">
              <a:lnSpc>
                <a:spcPct val="100000"/>
              </a:lnSpc>
              <a:spcBef>
                <a:spcPts val="0"/>
              </a:spcBef>
              <a:buNone/>
            </a:pPr>
            <a:r>
              <a:rPr lang="en-US" altLang="zh-CN" sz="2000" dirty="0"/>
              <a:t>Specify log</a:t>
            </a:r>
            <a:r>
              <a:rPr lang="zh-CN" altLang="en-US" sz="2000" dirty="0"/>
              <a:t>：</a:t>
            </a:r>
            <a:r>
              <a:rPr lang="en-US" altLang="zh-CN" sz="2000" dirty="0">
                <a:highlight>
                  <a:srgbClr val="C0C0C0"/>
                </a:highlight>
              </a:rPr>
              <a:t>{&lt;RET&gt;=suggested | filename | AUTO | CANCEL</a:t>
            </a:r>
            <a:r>
              <a:rPr lang="en-US" altLang="zh-CN" sz="2000" dirty="0"/>
              <a:t>}</a:t>
            </a:r>
          </a:p>
          <a:p>
            <a:pPr marL="0" indent="0" hangingPunct="0">
              <a:lnSpc>
                <a:spcPct val="100000"/>
              </a:lnSpc>
              <a:spcBef>
                <a:spcPts val="0"/>
              </a:spcBef>
              <a:buNone/>
            </a:pPr>
            <a:r>
              <a:rPr lang="en-US" altLang="zh-CN" sz="2000" dirty="0"/>
              <a:t>Log applied.</a:t>
            </a:r>
          </a:p>
          <a:p>
            <a:pPr marL="0" indent="0" hangingPunct="0">
              <a:lnSpc>
                <a:spcPct val="100000"/>
              </a:lnSpc>
              <a:spcBef>
                <a:spcPts val="0"/>
              </a:spcBef>
              <a:buNone/>
            </a:pPr>
            <a:r>
              <a:rPr lang="en-US" altLang="zh-CN" sz="2000" dirty="0">
                <a:highlight>
                  <a:srgbClr val="FFFF00"/>
                </a:highlight>
              </a:rPr>
              <a:t>Media recovery complete.</a:t>
            </a:r>
          </a:p>
        </p:txBody>
      </p:sp>
      <p:sp>
        <p:nvSpPr>
          <p:cNvPr id="4" name="对话气泡: 圆角矩形 3">
            <a:extLst>
              <a:ext uri="{FF2B5EF4-FFF2-40B4-BE49-F238E27FC236}">
                <a16:creationId xmlns:a16="http://schemas.microsoft.com/office/drawing/2014/main" id="{D83DDE2B-2048-4F19-8067-25A2CD1BF720}"/>
              </a:ext>
            </a:extLst>
          </p:cNvPr>
          <p:cNvSpPr/>
          <p:nvPr/>
        </p:nvSpPr>
        <p:spPr>
          <a:xfrm>
            <a:off x="4798268" y="3717032"/>
            <a:ext cx="6048672" cy="2736304"/>
          </a:xfrm>
          <a:prstGeom prst="wedgeRoundRectCallout">
            <a:avLst>
              <a:gd name="adj1" fmla="val -59547"/>
              <a:gd name="adj2" fmla="val 39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当看到“</a:t>
            </a:r>
            <a:r>
              <a:rPr lang="en-US" altLang="zh-CN" sz="2400" dirty="0"/>
              <a:t>Log applied.”</a:t>
            </a:r>
            <a:r>
              <a:rPr lang="zh-CN" altLang="en-US" sz="2400" dirty="0"/>
              <a:t>和“</a:t>
            </a:r>
            <a:r>
              <a:rPr lang="en-US" altLang="zh-CN" sz="2400" dirty="0"/>
              <a:t>Media recovery complete.”</a:t>
            </a:r>
            <a:r>
              <a:rPr lang="zh-CN" altLang="en-US" sz="2400" dirty="0"/>
              <a:t>就表示日志文件应用成功，介质恢复成功。这样就可以打开数据库了。打开后，通过</a:t>
            </a:r>
            <a:r>
              <a:rPr lang="en-US" altLang="zh-CN" sz="2400" dirty="0"/>
              <a:t>show </a:t>
            </a:r>
            <a:r>
              <a:rPr lang="en-US" altLang="zh-CN" sz="2400" dirty="0" err="1"/>
              <a:t>pdbs</a:t>
            </a:r>
            <a:r>
              <a:rPr lang="zh-CN" altLang="en-US" sz="2400" dirty="0"/>
              <a:t>命令可以看出，</a:t>
            </a:r>
            <a:r>
              <a:rPr lang="en-US" altLang="zh-CN" sz="2400" dirty="0"/>
              <a:t>PDBORCL</a:t>
            </a:r>
            <a:r>
              <a:rPr lang="zh-CN" altLang="en-US" sz="2400" dirty="0"/>
              <a:t>插接式数据库的打开模式为正常值“</a:t>
            </a:r>
            <a:r>
              <a:rPr lang="en-US" altLang="zh-CN" sz="2400" dirty="0"/>
              <a:t>READ WRITE”</a:t>
            </a:r>
            <a:r>
              <a:rPr lang="zh-CN" altLang="en-US" sz="2400" dirty="0"/>
              <a:t>。</a:t>
            </a:r>
          </a:p>
        </p:txBody>
      </p:sp>
    </p:spTree>
    <p:extLst>
      <p:ext uri="{BB962C8B-B14F-4D97-AF65-F5344CB8AC3E}">
        <p14:creationId xmlns:p14="http://schemas.microsoft.com/office/powerpoint/2010/main" val="35812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41778" y="874657"/>
            <a:ext cx="11233248" cy="5983343"/>
          </a:xfrm>
        </p:spPr>
        <p:txBody>
          <a:bodyPr>
            <a:noAutofit/>
          </a:bodyPr>
          <a:lstStyle/>
          <a:p>
            <a:pPr marL="0" indent="0" hangingPunct="0">
              <a:lnSpc>
                <a:spcPct val="100000"/>
              </a:lnSpc>
              <a:spcBef>
                <a:spcPts val="0"/>
              </a:spcBef>
              <a:buNone/>
            </a:pPr>
            <a:r>
              <a:rPr lang="en-US" altLang="zh-CN" sz="2000" dirty="0"/>
              <a:t>SQL&gt; ALTER database open</a:t>
            </a:r>
            <a:r>
              <a:rPr lang="zh-CN" altLang="en-US" sz="2000" dirty="0"/>
              <a:t>；</a:t>
            </a:r>
          </a:p>
          <a:p>
            <a:pPr marL="0" indent="0" hangingPunct="0">
              <a:lnSpc>
                <a:spcPct val="100000"/>
              </a:lnSpc>
              <a:spcBef>
                <a:spcPts val="0"/>
              </a:spcBef>
              <a:buNone/>
            </a:pPr>
            <a:r>
              <a:rPr lang="en-US" altLang="zh-CN" sz="2000" dirty="0"/>
              <a:t>Database altered.</a:t>
            </a:r>
          </a:p>
          <a:p>
            <a:pPr marL="0" indent="0" hangingPunct="0">
              <a:lnSpc>
                <a:spcPct val="100000"/>
              </a:lnSpc>
              <a:spcBef>
                <a:spcPts val="0"/>
              </a:spcBef>
              <a:buNone/>
            </a:pPr>
            <a:r>
              <a:rPr lang="en-US" altLang="zh-CN" sz="2000" dirty="0"/>
              <a:t>SQL&gt; show </a:t>
            </a:r>
            <a:r>
              <a:rPr lang="en-US" altLang="zh-CN" sz="2000" dirty="0" err="1"/>
              <a:t>pdbs</a:t>
            </a:r>
            <a:r>
              <a:rPr lang="zh-CN" altLang="en-US" sz="2000" dirty="0"/>
              <a:t>；</a:t>
            </a:r>
          </a:p>
          <a:p>
            <a:pPr marL="0" indent="0" hangingPunct="0">
              <a:lnSpc>
                <a:spcPct val="100000"/>
              </a:lnSpc>
              <a:spcBef>
                <a:spcPts val="0"/>
              </a:spcBef>
              <a:buNone/>
            </a:pPr>
            <a:r>
              <a:rPr lang="zh-CN" altLang="en-US" sz="2000" dirty="0"/>
              <a:t>    </a:t>
            </a:r>
            <a:r>
              <a:rPr lang="en-US" altLang="zh-CN" sz="2000" dirty="0"/>
              <a:t>CON_ID  CON_NAME		OPEN MODE  RESTRICTED</a:t>
            </a:r>
          </a:p>
          <a:p>
            <a:pPr marL="0" indent="0" hangingPunct="0">
              <a:lnSpc>
                <a:spcPct val="100000"/>
              </a:lnSpc>
              <a:spcBef>
                <a:spcPts val="0"/>
              </a:spcBef>
              <a:buNone/>
            </a:pPr>
            <a:r>
              <a:rPr lang="en-US" altLang="zh-CN" sz="2000" dirty="0"/>
              <a:t>------------ ---------------------------- --------------- ----------</a:t>
            </a:r>
          </a:p>
          <a:p>
            <a:pPr marL="0" indent="0" hangingPunct="0">
              <a:lnSpc>
                <a:spcPct val="100000"/>
              </a:lnSpc>
              <a:spcBef>
                <a:spcPts val="0"/>
              </a:spcBef>
              <a:buNone/>
            </a:pPr>
            <a:r>
              <a:rPr lang="en-US" altLang="zh-CN" sz="2000" dirty="0"/>
              <a:t>         2	     PDB$SEED			READ ONLY    NO</a:t>
            </a:r>
          </a:p>
          <a:p>
            <a:pPr marL="0" indent="0" hangingPunct="0">
              <a:lnSpc>
                <a:spcPct val="100000"/>
              </a:lnSpc>
              <a:spcBef>
                <a:spcPts val="0"/>
              </a:spcBef>
              <a:buNone/>
            </a:pPr>
            <a:r>
              <a:rPr lang="en-US" altLang="zh-CN" sz="2000" dirty="0"/>
              <a:t>         3	     PDBORCL			READ WRITE   NO</a:t>
            </a:r>
          </a:p>
          <a:p>
            <a:pPr marL="0" indent="0" hangingPunct="0">
              <a:lnSpc>
                <a:spcPct val="100000"/>
              </a:lnSpc>
              <a:spcBef>
                <a:spcPts val="0"/>
              </a:spcBef>
              <a:buNone/>
            </a:pPr>
            <a:r>
              <a:rPr lang="en-US" altLang="zh-CN" sz="2000" dirty="0"/>
              <a:t>SQL&gt;</a:t>
            </a:r>
          </a:p>
          <a:p>
            <a:pPr marL="0" indent="0" hangingPunct="0">
              <a:lnSpc>
                <a:spcPct val="100000"/>
              </a:lnSpc>
              <a:spcBef>
                <a:spcPts val="0"/>
              </a:spcBef>
              <a:buNone/>
            </a:pPr>
            <a:r>
              <a:rPr lang="zh-CN" altLang="en-US" sz="2000" dirty="0"/>
              <a:t>最后，观察完全恢复的效果：</a:t>
            </a:r>
            <a:r>
              <a:rPr lang="en-US" altLang="zh-CN" sz="2000" dirty="0"/>
              <a:t>1</a:t>
            </a:r>
            <a:r>
              <a:rPr lang="zh-CN" altLang="en-US" sz="2000" dirty="0"/>
              <a:t>号员工的工资确实是最新值</a:t>
            </a:r>
            <a:r>
              <a:rPr lang="en-US" altLang="zh-CN" sz="2000" dirty="0"/>
              <a:t>50100</a:t>
            </a:r>
            <a:r>
              <a:rPr lang="zh-CN" altLang="en-US" sz="2000" dirty="0"/>
              <a:t>，而不是备份之前的</a:t>
            </a:r>
            <a:r>
              <a:rPr lang="en-US" altLang="zh-CN" sz="2000" dirty="0"/>
              <a:t>50000</a:t>
            </a:r>
            <a:r>
              <a:rPr lang="zh-CN" altLang="en-US" sz="2000" dirty="0"/>
              <a:t>。</a:t>
            </a:r>
          </a:p>
          <a:p>
            <a:pPr marL="0" indent="0" hangingPunct="0">
              <a:lnSpc>
                <a:spcPct val="100000"/>
              </a:lnSpc>
              <a:spcBef>
                <a:spcPts val="0"/>
              </a:spcBef>
              <a:buNone/>
            </a:pPr>
            <a:r>
              <a:rPr lang="en-US" altLang="zh-CN" sz="2000" dirty="0"/>
              <a:t>$ </a:t>
            </a:r>
            <a:r>
              <a:rPr lang="en-US" altLang="zh-CN" sz="2000" dirty="0" err="1"/>
              <a:t>sqlplus</a:t>
            </a:r>
            <a:r>
              <a:rPr lang="en-US" altLang="zh-CN" sz="2000" dirty="0"/>
              <a:t> system/***@</a:t>
            </a:r>
            <a:r>
              <a:rPr lang="en-US" altLang="zh-CN" sz="2000" dirty="0" err="1"/>
              <a:t>pdborcl</a:t>
            </a:r>
            <a:endParaRPr lang="en-US" altLang="zh-CN" sz="2000" dirty="0"/>
          </a:p>
          <a:p>
            <a:pPr marL="0" indent="0" hangingPunct="0">
              <a:lnSpc>
                <a:spcPct val="100000"/>
              </a:lnSpc>
              <a:spcBef>
                <a:spcPts val="0"/>
              </a:spcBef>
              <a:buNone/>
            </a:pPr>
            <a:r>
              <a:rPr lang="en-US" altLang="zh-CN" sz="2000" dirty="0"/>
              <a:t>SQL&gt; SELECT </a:t>
            </a:r>
            <a:r>
              <a:rPr lang="en-US" altLang="zh-CN" sz="2000" dirty="0" err="1"/>
              <a:t>employee_id</a:t>
            </a:r>
            <a:r>
              <a:rPr lang="zh-CN" altLang="en-US" sz="2000" dirty="0"/>
              <a:t>，</a:t>
            </a:r>
            <a:r>
              <a:rPr lang="en-US" altLang="zh-CN" sz="2000" dirty="0"/>
              <a:t>salary FROM </a:t>
            </a:r>
            <a:r>
              <a:rPr lang="en-US" altLang="zh-CN" sz="2000" dirty="0" err="1"/>
              <a:t>study.employees</a:t>
            </a:r>
            <a:r>
              <a:rPr lang="en-US" altLang="zh-CN" sz="2000" dirty="0"/>
              <a:t> WHERE  </a:t>
            </a:r>
            <a:r>
              <a:rPr lang="en-US" altLang="zh-CN" sz="2000" dirty="0" err="1"/>
              <a:t>employee_id</a:t>
            </a:r>
            <a:r>
              <a:rPr lang="en-US" altLang="zh-CN" sz="2000" dirty="0"/>
              <a:t>=1</a:t>
            </a:r>
            <a:r>
              <a:rPr lang="zh-CN" altLang="en-US" sz="2000" dirty="0"/>
              <a:t>；</a:t>
            </a:r>
          </a:p>
          <a:p>
            <a:pPr marL="0" indent="0" hangingPunct="0">
              <a:lnSpc>
                <a:spcPct val="100000"/>
              </a:lnSpc>
              <a:spcBef>
                <a:spcPts val="0"/>
              </a:spcBef>
              <a:buNone/>
            </a:pPr>
            <a:r>
              <a:rPr lang="en-US" altLang="zh-CN" sz="2000" dirty="0"/>
              <a:t>EMPLOYEE_ID   SALARY</a:t>
            </a:r>
          </a:p>
          <a:p>
            <a:pPr marL="0" indent="0" hangingPunct="0">
              <a:lnSpc>
                <a:spcPct val="100000"/>
              </a:lnSpc>
              <a:spcBef>
                <a:spcPts val="0"/>
              </a:spcBef>
              <a:buNone/>
            </a:pPr>
            <a:r>
              <a:rPr lang="en-US" altLang="zh-CN" sz="2000" dirty="0"/>
              <a:t>-----------         ----------</a:t>
            </a:r>
          </a:p>
          <a:p>
            <a:pPr marL="0" indent="0" hangingPunct="0">
              <a:lnSpc>
                <a:spcPct val="100000"/>
              </a:lnSpc>
              <a:spcBef>
                <a:spcPts val="0"/>
              </a:spcBef>
              <a:buNone/>
            </a:pPr>
            <a:r>
              <a:rPr lang="en-US" altLang="zh-CN" sz="2000" dirty="0"/>
              <a:t>          1	            50100</a:t>
            </a:r>
          </a:p>
          <a:p>
            <a:pPr marL="0" indent="0" hangingPunct="0">
              <a:lnSpc>
                <a:spcPct val="100000"/>
              </a:lnSpc>
              <a:spcBef>
                <a:spcPts val="0"/>
              </a:spcBef>
              <a:buNone/>
            </a:pPr>
            <a:r>
              <a:rPr lang="zh-CN" altLang="en-US" sz="2000" dirty="0"/>
              <a:t>本例只是备份了</a:t>
            </a:r>
            <a:r>
              <a:rPr lang="en-US" altLang="zh-CN" sz="2000" dirty="0"/>
              <a:t>PDBORCL</a:t>
            </a:r>
            <a:r>
              <a:rPr lang="zh-CN" altLang="en-US" sz="2000" dirty="0"/>
              <a:t>插接式数据库的</a:t>
            </a:r>
            <a:r>
              <a:rPr lang="en-US" altLang="zh-CN" sz="2000" dirty="0"/>
              <a:t>USERS</a:t>
            </a:r>
            <a:r>
              <a:rPr lang="zh-CN" altLang="en-US" sz="2000" dirty="0"/>
              <a:t>表空间，并没有走完图</a:t>
            </a:r>
            <a:r>
              <a:rPr lang="en-US" altLang="zh-CN" sz="2000" dirty="0"/>
              <a:t>13-3</a:t>
            </a:r>
            <a:r>
              <a:rPr lang="zh-CN" altLang="en-US" sz="2000" dirty="0"/>
              <a:t>的所有流程，既没有备份</a:t>
            </a:r>
            <a:r>
              <a:rPr lang="en-US" altLang="zh-CN" sz="2000" dirty="0"/>
              <a:t>CDB</a:t>
            </a:r>
            <a:r>
              <a:rPr lang="zh-CN" altLang="en-US" sz="2000" dirty="0"/>
              <a:t>根数据库以及其他表空间，也没有备份控制文件，初始化文件与归档日志文件。因此，当没有备份的表空间或者其他文件损坏以后，就无法恢复相应的表空间或者数据库了。另外，既然备份了文件，就必须保证备份后的所有文件不损失，否则就跟没有备份一样。</a:t>
            </a:r>
          </a:p>
        </p:txBody>
      </p:sp>
    </p:spTree>
    <p:extLst>
      <p:ext uri="{BB962C8B-B14F-4D97-AF65-F5344CB8AC3E}">
        <p14:creationId xmlns:p14="http://schemas.microsoft.com/office/powerpoint/2010/main" val="303169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13.3 </a:t>
            </a:r>
            <a:r>
              <a:rPr lang="zh-CN" altLang="en-US" b="1" dirty="0">
                <a:latin typeface="Times New Roman" panose="02020603050405020304" pitchFamily="18" charset="0"/>
                <a:ea typeface="黑体" panose="02010609060101010101" pitchFamily="49" charset="-122"/>
                <a:cs typeface="宋体" panose="02010600030101010101" pitchFamily="2" charset="-122"/>
              </a:rPr>
              <a:t>用户管理备份与恢复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41778" y="874657"/>
            <a:ext cx="11233248" cy="5983343"/>
          </a:xfrm>
        </p:spPr>
        <p:txBody>
          <a:bodyPr>
            <a:noAutofit/>
          </a:bodyPr>
          <a:lstStyle/>
          <a:p>
            <a:pPr marL="0" indent="0" hangingPunct="0">
              <a:lnSpc>
                <a:spcPct val="100000"/>
              </a:lnSpc>
              <a:spcBef>
                <a:spcPts val="0"/>
              </a:spcBef>
              <a:buNone/>
            </a:pPr>
            <a:r>
              <a:rPr lang="zh-CN" altLang="en-US" dirty="0"/>
              <a:t>在联机备份方式中，对于日志文件，我们一般只会备份归档日志文件，不会备份重做日志文件，但这并不意味着重做日志文件不重要，相反，重做日志文件更重要，在进行完全恢复时，系统总是先恢复重做日志，再恢复归档日志。之所以不手工备份重做日志文件，完全是因为重做日志文件有“动态备份”的机制：“重做日志文件组”，重做日志文件被分为多个组，每一组中包含多个重做日志文件。同一组中的文件是互为备份的，即文件内容和大小完全相同，因此不需要手工备份重做日志文件，只要这些文件不同时损坏即可。</a:t>
            </a:r>
          </a:p>
        </p:txBody>
      </p:sp>
    </p:spTree>
    <p:extLst>
      <p:ext uri="{BB962C8B-B14F-4D97-AF65-F5344CB8AC3E}">
        <p14:creationId xmlns:p14="http://schemas.microsoft.com/office/powerpoint/2010/main" val="189432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42489"/>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41778" y="874657"/>
            <a:ext cx="11233248" cy="5983343"/>
          </a:xfrm>
        </p:spPr>
        <p:txBody>
          <a:bodyPr>
            <a:noAutofit/>
          </a:bodyPr>
          <a:lstStyle/>
          <a:p>
            <a:pPr marL="0" indent="0" hangingPunct="0">
              <a:lnSpc>
                <a:spcPct val="100000"/>
              </a:lnSpc>
              <a:spcBef>
                <a:spcPts val="0"/>
              </a:spcBef>
              <a:buNone/>
            </a:pPr>
            <a:r>
              <a:rPr lang="en-US" altLang="zh-CN" dirty="0"/>
              <a:t>RMAN</a:t>
            </a:r>
            <a:r>
              <a:rPr lang="zh-CN" altLang="en-US" dirty="0"/>
              <a:t>是</a:t>
            </a:r>
            <a:r>
              <a:rPr lang="en-US" altLang="zh-CN" dirty="0"/>
              <a:t>Recovery Manager</a:t>
            </a:r>
            <a:r>
              <a:rPr lang="zh-CN" altLang="en-US" dirty="0"/>
              <a:t>的缩写，是</a:t>
            </a:r>
            <a:r>
              <a:rPr lang="en-US" altLang="zh-CN" dirty="0"/>
              <a:t>Oracle</a:t>
            </a:r>
            <a:r>
              <a:rPr lang="zh-CN" altLang="en-US" dirty="0"/>
              <a:t>的主要备份和恢复工具。可以备份和恢复数据文件、日志文件、控制文件及参数文件。可以进行完全恢复和不完全恢复。</a:t>
            </a:r>
            <a:r>
              <a:rPr lang="en-US" altLang="zh-CN" dirty="0"/>
              <a:t>RMAN</a:t>
            </a:r>
            <a:r>
              <a:rPr lang="zh-CN" altLang="en-US" dirty="0"/>
              <a:t>是</a:t>
            </a:r>
            <a:r>
              <a:rPr lang="en-US" altLang="zh-CN" dirty="0"/>
              <a:t>Oracle</a:t>
            </a:r>
            <a:r>
              <a:rPr lang="zh-CN" altLang="en-US" dirty="0"/>
              <a:t>管理备份工具，比起用户管理备份方式，</a:t>
            </a:r>
            <a:r>
              <a:rPr lang="en-US" altLang="zh-CN" dirty="0"/>
              <a:t>RMAN</a:t>
            </a:r>
            <a:r>
              <a:rPr lang="zh-CN" altLang="en-US" dirty="0"/>
              <a:t>有方便、高效、可选择方式多的特点，在逻辑上</a:t>
            </a:r>
            <a:r>
              <a:rPr lang="en-US" altLang="zh-CN" dirty="0"/>
              <a:t>RMAN</a:t>
            </a:r>
            <a:r>
              <a:rPr lang="zh-CN" altLang="en-US" dirty="0"/>
              <a:t>可以备份</a:t>
            </a:r>
            <a:r>
              <a:rPr lang="en-US" altLang="zh-CN" dirty="0"/>
              <a:t>/</a:t>
            </a:r>
            <a:r>
              <a:rPr lang="zh-CN" altLang="en-US" dirty="0"/>
              <a:t>恢复整个数据库，也可以只备份</a:t>
            </a:r>
            <a:r>
              <a:rPr lang="en-US" altLang="zh-CN" dirty="0"/>
              <a:t>/</a:t>
            </a:r>
            <a:r>
              <a:rPr lang="zh-CN" altLang="en-US" dirty="0"/>
              <a:t>恢复</a:t>
            </a:r>
            <a:r>
              <a:rPr lang="en-US" altLang="zh-CN" dirty="0"/>
              <a:t>CDB</a:t>
            </a:r>
            <a:r>
              <a:rPr lang="zh-CN" altLang="en-US" dirty="0"/>
              <a:t>；可以只备份</a:t>
            </a:r>
            <a:r>
              <a:rPr lang="en-US" altLang="zh-CN" dirty="0"/>
              <a:t>/</a:t>
            </a:r>
            <a:r>
              <a:rPr lang="zh-CN" altLang="en-US" dirty="0"/>
              <a:t>恢复部分</a:t>
            </a:r>
            <a:r>
              <a:rPr lang="en-US" altLang="zh-CN" dirty="0"/>
              <a:t>PDB</a:t>
            </a:r>
            <a:r>
              <a:rPr lang="zh-CN" altLang="en-US" dirty="0"/>
              <a:t>、部分表空间、部分数据文件、部分归档日志文件，也可以备份</a:t>
            </a:r>
            <a:r>
              <a:rPr lang="en-US" altLang="zh-CN" dirty="0"/>
              <a:t>/</a:t>
            </a:r>
            <a:r>
              <a:rPr lang="zh-CN" altLang="en-US" dirty="0"/>
              <a:t>恢复控制文件和参数文件</a:t>
            </a:r>
            <a:r>
              <a:rPr lang="en-US" altLang="zh-CN" dirty="0" err="1"/>
              <a:t>spfile</a:t>
            </a:r>
            <a:r>
              <a:rPr lang="zh-CN" altLang="en-US" dirty="0"/>
              <a:t>，因此</a:t>
            </a:r>
            <a:r>
              <a:rPr lang="en-US" altLang="zh-CN" dirty="0"/>
              <a:t>RMAN</a:t>
            </a:r>
            <a:r>
              <a:rPr lang="zh-CN" altLang="en-US" dirty="0"/>
              <a:t>是日常备份和恢复数据库的主要手段。</a:t>
            </a:r>
          </a:p>
        </p:txBody>
      </p:sp>
    </p:spTree>
    <p:extLst>
      <p:ext uri="{BB962C8B-B14F-4D97-AF65-F5344CB8AC3E}">
        <p14:creationId xmlns:p14="http://schemas.microsoft.com/office/powerpoint/2010/main" val="237067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13.4.1  </a:t>
            </a:r>
            <a:r>
              <a:rPr lang="zh-CN" altLang="zh-CN" sz="2400" b="1" dirty="0"/>
              <a:t>备份集与镜像复制</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472608"/>
          </a:xfrm>
        </p:spPr>
        <p:txBody>
          <a:bodyPr>
            <a:noAutofit/>
          </a:bodyPr>
          <a:lstStyle/>
          <a:p>
            <a:pPr marL="0" indent="0" hangingPunct="0">
              <a:lnSpc>
                <a:spcPct val="100000"/>
              </a:lnSpc>
              <a:spcBef>
                <a:spcPts val="600"/>
              </a:spcBef>
              <a:buNone/>
            </a:pPr>
            <a:r>
              <a:rPr lang="en-US" altLang="zh-CN" dirty="0"/>
              <a:t>RMAN</a:t>
            </a:r>
            <a:r>
              <a:rPr lang="zh-CN" altLang="en-US" dirty="0"/>
              <a:t>有两种不同类型的备份方式：创建镜像复制和创建备份集。</a:t>
            </a:r>
          </a:p>
          <a:p>
            <a:pPr marL="0" indent="0" hangingPunct="0">
              <a:lnSpc>
                <a:spcPct val="100000"/>
              </a:lnSpc>
              <a:spcBef>
                <a:spcPts val="600"/>
              </a:spcBef>
              <a:buNone/>
            </a:pPr>
            <a:r>
              <a:rPr lang="en-US" altLang="zh-CN" dirty="0"/>
              <a:t>1)</a:t>
            </a:r>
            <a:r>
              <a:rPr lang="zh-CN" altLang="en-US" dirty="0"/>
              <a:t>备份集</a:t>
            </a:r>
            <a:r>
              <a:rPr lang="en-US" altLang="zh-CN" dirty="0"/>
              <a:t>(Backup Sets)</a:t>
            </a:r>
          </a:p>
          <a:p>
            <a:pPr marL="0" indent="0" hangingPunct="0">
              <a:lnSpc>
                <a:spcPct val="100000"/>
              </a:lnSpc>
              <a:spcBef>
                <a:spcPts val="600"/>
              </a:spcBef>
              <a:buNone/>
            </a:pPr>
            <a:r>
              <a:rPr lang="zh-CN" altLang="en-US" dirty="0"/>
              <a:t>备份集为</a:t>
            </a:r>
            <a:r>
              <a:rPr lang="en-US" altLang="zh-CN" dirty="0"/>
              <a:t>RMAN</a:t>
            </a:r>
            <a:r>
              <a:rPr lang="zh-CN" altLang="en-US" dirty="0"/>
              <a:t>默认备份选项。备份集是</a:t>
            </a:r>
            <a:r>
              <a:rPr lang="en-US" altLang="zh-CN" dirty="0"/>
              <a:t>RMAN</a:t>
            </a:r>
            <a:r>
              <a:rPr lang="zh-CN" altLang="en-US" dirty="0"/>
              <a:t>创建的具有特定格式的逻辑备份对象，备份集在逻辑上由一个或多个备份片段</a:t>
            </a:r>
            <a:r>
              <a:rPr lang="en-US" altLang="zh-CN" dirty="0"/>
              <a:t>(Backup Piece)</a:t>
            </a:r>
            <a:r>
              <a:rPr lang="zh-CN" altLang="en-US" dirty="0"/>
              <a:t>组成，每个备份片段在物理上对应一个操作系统文件，一个备份片段中可能包含多个数据文件、控制文件或归档文件。通过</a:t>
            </a:r>
            <a:r>
              <a:rPr lang="en-US" altLang="zh-CN" dirty="0"/>
              <a:t>RMAN</a:t>
            </a:r>
            <a:r>
              <a:rPr lang="zh-CN" altLang="en-US" dirty="0"/>
              <a:t>创建备份集的优势在于，备份时只读取数据库中已经使用的数据块，因此不管是从备份效率，或是从节省存储空间的角度，创建备份集的方式都更有优势。</a:t>
            </a:r>
          </a:p>
          <a:p>
            <a:pPr marL="0" indent="0" hangingPunct="0">
              <a:lnSpc>
                <a:spcPct val="100000"/>
              </a:lnSpc>
              <a:spcBef>
                <a:spcPts val="600"/>
              </a:spcBef>
              <a:buNone/>
            </a:pPr>
            <a:endParaRPr lang="zh-CN" altLang="en-US" dirty="0"/>
          </a:p>
        </p:txBody>
      </p:sp>
    </p:spTree>
    <p:extLst>
      <p:ext uri="{BB962C8B-B14F-4D97-AF65-F5344CB8AC3E}">
        <p14:creationId xmlns:p14="http://schemas.microsoft.com/office/powerpoint/2010/main" val="213959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13.4.1  </a:t>
            </a:r>
            <a:r>
              <a:rPr lang="zh-CN" altLang="zh-CN" sz="2400" b="1" dirty="0"/>
              <a:t>备份集与镜像复制</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0"/>
            <a:ext cx="11233248" cy="5983343"/>
          </a:xfrm>
        </p:spPr>
        <p:txBody>
          <a:bodyPr>
            <a:noAutofit/>
          </a:bodyPr>
          <a:lstStyle/>
          <a:p>
            <a:pPr marL="0" indent="0" hangingPunct="0">
              <a:lnSpc>
                <a:spcPct val="100000"/>
              </a:lnSpc>
              <a:spcBef>
                <a:spcPts val="600"/>
              </a:spcBef>
              <a:buNone/>
            </a:pPr>
            <a:r>
              <a:rPr lang="en-US" altLang="zh-CN" dirty="0"/>
              <a:t>2)</a:t>
            </a:r>
            <a:r>
              <a:rPr lang="zh-CN" altLang="en-US" dirty="0"/>
              <a:t>镜像复制</a:t>
            </a:r>
            <a:r>
              <a:rPr lang="en-US" altLang="zh-CN" dirty="0"/>
              <a:t>(Image Copies)</a:t>
            </a:r>
          </a:p>
          <a:p>
            <a:pPr marL="0" indent="0" hangingPunct="0">
              <a:lnSpc>
                <a:spcPct val="100000"/>
              </a:lnSpc>
              <a:spcBef>
                <a:spcPts val="600"/>
              </a:spcBef>
              <a:buNone/>
            </a:pPr>
            <a:r>
              <a:rPr lang="zh-CN" altLang="en-US" dirty="0"/>
              <a:t>镜像复制实际上就是创建数据文件、控制文件或归档文件的备份文件，与用户管理备份方式的过程相似，只不过</a:t>
            </a:r>
            <a:r>
              <a:rPr lang="en-US" altLang="zh-CN" dirty="0"/>
              <a:t>RMAN</a:t>
            </a:r>
            <a:r>
              <a:rPr lang="zh-CN" altLang="en-US" dirty="0"/>
              <a:t>是利用目标数据库中的服务进程来完成文件复制，而用户管理备份方式则是用操作系统命令。这种方式本质仍是复制数据库中的物理文件，包括数据文件、控制文件等，复制出的文件与原始文件一模一样，所以镜像复制的方式体现不出</a:t>
            </a:r>
            <a:r>
              <a:rPr lang="en-US" altLang="zh-CN" dirty="0"/>
              <a:t>RMAN</a:t>
            </a:r>
            <a:r>
              <a:rPr lang="zh-CN" altLang="en-US" dirty="0"/>
              <a:t>的优势。</a:t>
            </a:r>
          </a:p>
          <a:p>
            <a:pPr marL="0" indent="0" hangingPunct="0">
              <a:lnSpc>
                <a:spcPct val="100000"/>
              </a:lnSpc>
              <a:spcBef>
                <a:spcPts val="600"/>
              </a:spcBef>
              <a:buNone/>
            </a:pPr>
            <a:r>
              <a:rPr lang="zh-CN" altLang="en-US" dirty="0"/>
              <a:t>通过</a:t>
            </a:r>
            <a:r>
              <a:rPr lang="en-US" altLang="zh-CN" dirty="0"/>
              <a:t>RMAN</a:t>
            </a:r>
            <a:r>
              <a:rPr lang="zh-CN" altLang="en-US" dirty="0"/>
              <a:t>中的命令“</a:t>
            </a:r>
            <a:r>
              <a:rPr lang="en-US" altLang="zh-CN" dirty="0"/>
              <a:t>show device type”</a:t>
            </a:r>
            <a:r>
              <a:rPr lang="zh-CN" altLang="en-US" dirty="0"/>
              <a:t>可以查看当前的默认的备份方式，</a:t>
            </a:r>
            <a:r>
              <a:rPr lang="en-US" altLang="zh-CN" dirty="0"/>
              <a:t>Oracle</a:t>
            </a:r>
            <a:r>
              <a:rPr lang="zh-CN" altLang="en-US" dirty="0"/>
              <a:t>默认的备份方式是备份集。通过“</a:t>
            </a:r>
            <a:r>
              <a:rPr lang="en-US" altLang="zh-CN" dirty="0"/>
              <a:t>show all”</a:t>
            </a:r>
            <a:r>
              <a:rPr lang="zh-CN" altLang="en-US" dirty="0"/>
              <a:t>可以查看所有</a:t>
            </a:r>
            <a:r>
              <a:rPr lang="en-US" altLang="zh-CN" dirty="0"/>
              <a:t>RMAN</a:t>
            </a:r>
            <a:r>
              <a:rPr lang="zh-CN" altLang="en-US" dirty="0"/>
              <a:t>配置参数。</a:t>
            </a:r>
          </a:p>
        </p:txBody>
      </p:sp>
    </p:spTree>
    <p:extLst>
      <p:ext uri="{BB962C8B-B14F-4D97-AF65-F5344CB8AC3E}">
        <p14:creationId xmlns:p14="http://schemas.microsoft.com/office/powerpoint/2010/main" val="14143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13.4.2  </a:t>
            </a:r>
            <a:r>
              <a:rPr lang="zh-CN" altLang="en-US" sz="2400" b="1" dirty="0"/>
              <a:t>启动</a:t>
            </a:r>
            <a:r>
              <a:rPr lang="en-US" altLang="zh-CN" sz="2400" b="1" dirty="0"/>
              <a:t>RMAN</a:t>
            </a:r>
            <a:r>
              <a:rPr lang="zh-CN" altLang="en-US" sz="2400" b="1" dirty="0"/>
              <a:t>并连接到数据库</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0"/>
            <a:ext cx="11233248" cy="5983343"/>
          </a:xfrm>
        </p:spPr>
        <p:txBody>
          <a:bodyPr>
            <a:noAutofit/>
          </a:bodyPr>
          <a:lstStyle/>
          <a:p>
            <a:pPr marL="0" indent="0" hangingPunct="0">
              <a:lnSpc>
                <a:spcPct val="100000"/>
              </a:lnSpc>
              <a:spcBef>
                <a:spcPts val="600"/>
              </a:spcBef>
              <a:buNone/>
            </a:pPr>
            <a:r>
              <a:rPr lang="en-US" altLang="zh-CN" dirty="0"/>
              <a:t>Oracle</a:t>
            </a:r>
            <a:r>
              <a:rPr lang="zh-CN" altLang="en-US" dirty="0"/>
              <a:t>提供了命令</a:t>
            </a:r>
            <a:r>
              <a:rPr lang="en-US" altLang="zh-CN" dirty="0"/>
              <a:t>RMAN</a:t>
            </a:r>
            <a:r>
              <a:rPr lang="zh-CN" altLang="en-US" dirty="0"/>
              <a:t>用以启动</a:t>
            </a:r>
            <a:r>
              <a:rPr lang="en-US" altLang="zh-CN" dirty="0"/>
              <a:t>RMAN</a:t>
            </a:r>
            <a:r>
              <a:rPr lang="zh-CN" altLang="en-US" dirty="0"/>
              <a:t>并连接到数据库。</a:t>
            </a:r>
            <a:r>
              <a:rPr lang="en-US" altLang="zh-CN" dirty="0"/>
              <a:t>Oracle</a:t>
            </a:r>
            <a:r>
              <a:rPr lang="zh-CN" altLang="en-US" dirty="0"/>
              <a:t>提供了两种方式登录和管理备份，一种是恢复目录方式</a:t>
            </a:r>
            <a:r>
              <a:rPr lang="en-US" altLang="zh-CN" dirty="0"/>
              <a:t>(Catalog)</a:t>
            </a:r>
            <a:r>
              <a:rPr lang="zh-CN" altLang="en-US" dirty="0"/>
              <a:t>，另一种是非恢复目录方式</a:t>
            </a:r>
            <a:r>
              <a:rPr lang="en-US" altLang="zh-CN" dirty="0"/>
              <a:t>(</a:t>
            </a:r>
            <a:r>
              <a:rPr lang="en-US" altLang="zh-CN" dirty="0" err="1"/>
              <a:t>Nocatalog</a:t>
            </a:r>
            <a:r>
              <a:rPr lang="en-US" altLang="zh-CN" dirty="0"/>
              <a:t>)</a:t>
            </a:r>
            <a:r>
              <a:rPr lang="zh-CN" altLang="en-US" dirty="0"/>
              <a:t>，默认是</a:t>
            </a:r>
            <a:r>
              <a:rPr lang="en-US" altLang="zh-CN" dirty="0" err="1"/>
              <a:t>Nocatalog</a:t>
            </a:r>
            <a:r>
              <a:rPr lang="zh-CN" altLang="en-US" dirty="0"/>
              <a:t>方式。</a:t>
            </a:r>
            <a:r>
              <a:rPr lang="en-US" altLang="zh-CN" dirty="0"/>
              <a:t>RMAN</a:t>
            </a:r>
            <a:r>
              <a:rPr lang="zh-CN" altLang="en-US" dirty="0"/>
              <a:t>需要有一个地方存储备份和恢复需要的元数据信息。在</a:t>
            </a:r>
            <a:r>
              <a:rPr lang="en-US" altLang="zh-CN" dirty="0"/>
              <a:t>Catalog</a:t>
            </a:r>
            <a:r>
              <a:rPr lang="zh-CN" altLang="en-US" dirty="0"/>
              <a:t>方式，元数据信息存储在单独的数据库中，在</a:t>
            </a:r>
            <a:r>
              <a:rPr lang="en-US" altLang="zh-CN" dirty="0" err="1"/>
              <a:t>Nocatalog</a:t>
            </a:r>
            <a:r>
              <a:rPr lang="zh-CN" altLang="en-US" dirty="0"/>
              <a:t>方式，元数据信息存储在控制文件中。这里只介绍以</a:t>
            </a:r>
            <a:r>
              <a:rPr lang="en-US" altLang="zh-CN" dirty="0" err="1"/>
              <a:t>Nocatalog</a:t>
            </a:r>
            <a:r>
              <a:rPr lang="zh-CN" altLang="en-US" dirty="0"/>
              <a:t>方式启动</a:t>
            </a:r>
            <a:r>
              <a:rPr lang="en-US" altLang="zh-CN" dirty="0"/>
              <a:t>RMAN</a:t>
            </a:r>
            <a:r>
              <a:rPr lang="zh-CN" altLang="en-US" dirty="0"/>
              <a:t>。</a:t>
            </a:r>
          </a:p>
          <a:p>
            <a:pPr marL="0" indent="0" hangingPunct="0">
              <a:lnSpc>
                <a:spcPct val="100000"/>
              </a:lnSpc>
              <a:spcBef>
                <a:spcPts val="600"/>
              </a:spcBef>
              <a:buNone/>
            </a:pPr>
            <a:r>
              <a:rPr lang="zh-CN" altLang="en-US" dirty="0"/>
              <a:t>连接到本地数据库的命令是“</a:t>
            </a:r>
            <a:r>
              <a:rPr lang="en-US" altLang="zh-CN" dirty="0" err="1"/>
              <a:t>rman</a:t>
            </a:r>
            <a:r>
              <a:rPr lang="en-US" altLang="zh-CN" dirty="0"/>
              <a:t> target /”</a:t>
            </a:r>
            <a:r>
              <a:rPr lang="zh-CN" altLang="en-US" dirty="0"/>
              <a:t>，连接到其他数据库的方式是“</a:t>
            </a:r>
            <a:r>
              <a:rPr lang="en-US" altLang="zh-CN" dirty="0" err="1"/>
              <a:t>rman</a:t>
            </a:r>
            <a:r>
              <a:rPr lang="en-US" altLang="zh-CN" dirty="0"/>
              <a:t> target sys/password@</a:t>
            </a:r>
            <a:r>
              <a:rPr lang="zh-CN" altLang="en-US" dirty="0"/>
              <a:t>连接字符串”。</a:t>
            </a:r>
          </a:p>
        </p:txBody>
      </p:sp>
    </p:spTree>
    <p:extLst>
      <p:ext uri="{BB962C8B-B14F-4D97-AF65-F5344CB8AC3E}">
        <p14:creationId xmlns:p14="http://schemas.microsoft.com/office/powerpoint/2010/main" val="405957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13.4.2  </a:t>
            </a:r>
            <a:r>
              <a:rPr lang="zh-CN" altLang="en-US" sz="2400" b="1" dirty="0"/>
              <a:t>启动</a:t>
            </a:r>
            <a:r>
              <a:rPr lang="en-US" altLang="zh-CN" sz="2400" b="1" dirty="0"/>
              <a:t>RMAN</a:t>
            </a:r>
            <a:r>
              <a:rPr lang="zh-CN" altLang="en-US" sz="2400" b="1" dirty="0"/>
              <a:t>并连接到数据库</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400600"/>
          </a:xfrm>
        </p:spPr>
        <p:txBody>
          <a:bodyPr>
            <a:noAutofit/>
          </a:bodyPr>
          <a:lstStyle/>
          <a:p>
            <a:pPr marL="0" indent="0" hangingPunct="0">
              <a:lnSpc>
                <a:spcPct val="100000"/>
              </a:lnSpc>
              <a:spcBef>
                <a:spcPts val="600"/>
              </a:spcBef>
              <a:buNone/>
            </a:pPr>
            <a:r>
              <a:rPr lang="en-US" altLang="zh-CN" dirty="0"/>
              <a:t>【</a:t>
            </a:r>
            <a:r>
              <a:rPr lang="zh-CN" altLang="en-US" dirty="0"/>
              <a:t>示例</a:t>
            </a:r>
            <a:r>
              <a:rPr lang="en-US" altLang="zh-CN" dirty="0"/>
              <a:t>13-4】 </a:t>
            </a:r>
            <a:r>
              <a:rPr lang="zh-CN" altLang="en-US" dirty="0"/>
              <a:t>连接本地数据库，查看所有配置。</a:t>
            </a:r>
          </a:p>
          <a:p>
            <a:pPr marL="0" indent="0" hangingPunct="0">
              <a:lnSpc>
                <a:spcPct val="100000"/>
              </a:lnSpc>
              <a:spcBef>
                <a:spcPts val="600"/>
              </a:spcBef>
              <a:buNone/>
            </a:pPr>
            <a:r>
              <a:rPr lang="en-US" altLang="zh-CN" dirty="0"/>
              <a:t>$ </a:t>
            </a:r>
            <a:r>
              <a:rPr lang="en-US" altLang="zh-CN" dirty="0" err="1">
                <a:highlight>
                  <a:srgbClr val="C0C0C0"/>
                </a:highlight>
              </a:rPr>
              <a:t>rman</a:t>
            </a:r>
            <a:r>
              <a:rPr lang="en-US" altLang="zh-CN" dirty="0">
                <a:highlight>
                  <a:srgbClr val="C0C0C0"/>
                </a:highlight>
              </a:rPr>
              <a:t> target / </a:t>
            </a:r>
          </a:p>
          <a:p>
            <a:pPr marL="0" indent="0" hangingPunct="0">
              <a:lnSpc>
                <a:spcPct val="100000"/>
              </a:lnSpc>
              <a:spcBef>
                <a:spcPts val="600"/>
              </a:spcBef>
              <a:buNone/>
            </a:pPr>
            <a:r>
              <a:rPr lang="en-US" altLang="zh-CN" dirty="0"/>
              <a:t>RMAN&gt; </a:t>
            </a:r>
            <a:r>
              <a:rPr lang="en-US" altLang="zh-CN" dirty="0">
                <a:highlight>
                  <a:srgbClr val="C0C0C0"/>
                </a:highlight>
              </a:rPr>
              <a:t>show all</a:t>
            </a:r>
            <a:r>
              <a:rPr lang="zh-CN" altLang="en-US" dirty="0">
                <a:highlight>
                  <a:srgbClr val="C0C0C0"/>
                </a:highlight>
              </a:rPr>
              <a:t>；</a:t>
            </a:r>
          </a:p>
          <a:p>
            <a:pPr marL="0" indent="0" hangingPunct="0">
              <a:lnSpc>
                <a:spcPct val="100000"/>
              </a:lnSpc>
              <a:spcBef>
                <a:spcPts val="600"/>
              </a:spcBef>
              <a:buNone/>
            </a:pPr>
            <a:r>
              <a:rPr lang="en-US" altLang="zh-CN" sz="1800" dirty="0"/>
              <a:t>RMAN configuration parameters for database with </a:t>
            </a:r>
            <a:r>
              <a:rPr lang="en-US" altLang="zh-CN" sz="1800" dirty="0" err="1"/>
              <a:t>db_unique_name</a:t>
            </a:r>
            <a:r>
              <a:rPr lang="en-US" altLang="zh-CN" sz="1800" dirty="0"/>
              <a:t> ORCL are</a:t>
            </a:r>
            <a:r>
              <a:rPr lang="zh-CN" altLang="en-US" sz="1800" dirty="0"/>
              <a:t>：</a:t>
            </a:r>
          </a:p>
          <a:p>
            <a:pPr marL="0" indent="0" hangingPunct="0">
              <a:lnSpc>
                <a:spcPct val="100000"/>
              </a:lnSpc>
              <a:spcBef>
                <a:spcPts val="600"/>
              </a:spcBef>
              <a:buNone/>
            </a:pPr>
            <a:r>
              <a:rPr lang="en-US" altLang="zh-CN" sz="1800" dirty="0"/>
              <a:t>CONFIGURE RETENTION POLICY TO REDUNDANCY 1</a:t>
            </a:r>
            <a:r>
              <a:rPr lang="zh-CN" altLang="en-US" sz="1800" dirty="0"/>
              <a:t>； </a:t>
            </a:r>
            <a:r>
              <a:rPr lang="en-US" altLang="zh-CN" sz="1800" dirty="0"/>
              <a:t># default</a:t>
            </a:r>
          </a:p>
          <a:p>
            <a:pPr marL="0" indent="0" hangingPunct="0">
              <a:lnSpc>
                <a:spcPct val="100000"/>
              </a:lnSpc>
              <a:spcBef>
                <a:spcPts val="600"/>
              </a:spcBef>
              <a:buNone/>
            </a:pPr>
            <a:r>
              <a:rPr lang="en-US" altLang="zh-CN" sz="1800" dirty="0"/>
              <a:t>CONFIGURE BACKUP OPTIMIZATION OFF</a:t>
            </a:r>
            <a:r>
              <a:rPr lang="zh-CN" altLang="en-US" sz="1800" dirty="0"/>
              <a:t>； </a:t>
            </a:r>
            <a:r>
              <a:rPr lang="en-US" altLang="zh-CN" sz="1800" dirty="0"/>
              <a:t># default</a:t>
            </a:r>
          </a:p>
          <a:p>
            <a:pPr marL="0" indent="0" hangingPunct="0">
              <a:lnSpc>
                <a:spcPct val="100000"/>
              </a:lnSpc>
              <a:spcBef>
                <a:spcPts val="600"/>
              </a:spcBef>
              <a:buNone/>
            </a:pPr>
            <a:r>
              <a:rPr lang="en-US" altLang="zh-CN" sz="1800" dirty="0"/>
              <a:t>CONFIGURE DEFAULT DEVICE TYPE TO DISK</a:t>
            </a:r>
            <a:r>
              <a:rPr lang="zh-CN" altLang="en-US" sz="1800" dirty="0"/>
              <a:t>； </a:t>
            </a:r>
            <a:r>
              <a:rPr lang="en-US" altLang="zh-CN" sz="1800" dirty="0"/>
              <a:t># default</a:t>
            </a:r>
          </a:p>
          <a:p>
            <a:pPr marL="0" indent="0" hangingPunct="0">
              <a:lnSpc>
                <a:spcPct val="100000"/>
              </a:lnSpc>
              <a:spcBef>
                <a:spcPts val="600"/>
              </a:spcBef>
              <a:buNone/>
            </a:pPr>
            <a:r>
              <a:rPr lang="en-US" altLang="zh-CN" sz="1800" dirty="0"/>
              <a:t>CONFIGURE CONTROLFILE AUTOBACKUP ON</a:t>
            </a:r>
            <a:r>
              <a:rPr lang="zh-CN" altLang="en-US" sz="1800" dirty="0"/>
              <a:t>； </a:t>
            </a:r>
            <a:r>
              <a:rPr lang="en-US" altLang="zh-CN" sz="1800" dirty="0"/>
              <a:t># default</a:t>
            </a:r>
          </a:p>
          <a:p>
            <a:pPr marL="0" indent="0" hangingPunct="0">
              <a:lnSpc>
                <a:spcPct val="100000"/>
              </a:lnSpc>
              <a:spcBef>
                <a:spcPts val="600"/>
              </a:spcBef>
              <a:buNone/>
            </a:pPr>
            <a:r>
              <a:rPr lang="en-US" altLang="zh-CN" sz="1800" dirty="0"/>
              <a:t>…</a:t>
            </a:r>
          </a:p>
          <a:p>
            <a:pPr marL="0" indent="0" hangingPunct="0">
              <a:lnSpc>
                <a:spcPct val="100000"/>
              </a:lnSpc>
              <a:spcBef>
                <a:spcPts val="600"/>
              </a:spcBef>
              <a:buNone/>
            </a:pPr>
            <a:r>
              <a:rPr lang="zh-CN" altLang="en-US" dirty="0"/>
              <a:t>在本例中，命令“</a:t>
            </a:r>
            <a:r>
              <a:rPr lang="en-US" altLang="zh-CN" dirty="0" err="1"/>
              <a:t>rman</a:t>
            </a:r>
            <a:r>
              <a:rPr lang="en-US" altLang="zh-CN" dirty="0"/>
              <a:t> target /”</a:t>
            </a:r>
            <a:r>
              <a:rPr lang="zh-CN" altLang="en-US" dirty="0"/>
              <a:t>等价于“</a:t>
            </a:r>
            <a:r>
              <a:rPr lang="en-US" altLang="zh-CN" dirty="0" err="1"/>
              <a:t>rman</a:t>
            </a:r>
            <a:r>
              <a:rPr lang="en-US" altLang="zh-CN" dirty="0"/>
              <a:t> target / </a:t>
            </a:r>
            <a:r>
              <a:rPr lang="en-US" altLang="zh-CN" dirty="0" err="1"/>
              <a:t>nocatalog</a:t>
            </a:r>
            <a:r>
              <a:rPr lang="en-US" altLang="zh-CN" dirty="0"/>
              <a:t>”</a:t>
            </a:r>
            <a:r>
              <a:rPr lang="zh-CN" altLang="en-US" dirty="0"/>
              <a:t>，表示以</a:t>
            </a:r>
            <a:r>
              <a:rPr lang="en-US" altLang="zh-CN" dirty="0" err="1"/>
              <a:t>Nocatalog</a:t>
            </a:r>
            <a:r>
              <a:rPr lang="zh-CN" altLang="en-US" dirty="0"/>
              <a:t>模式启动</a:t>
            </a:r>
            <a:r>
              <a:rPr lang="en-US" altLang="zh-CN" dirty="0"/>
              <a:t>RMAN</a:t>
            </a:r>
            <a:r>
              <a:rPr lang="zh-CN" altLang="en-US" dirty="0"/>
              <a:t>。因为</a:t>
            </a:r>
            <a:r>
              <a:rPr lang="en-US" altLang="zh-CN" dirty="0" err="1"/>
              <a:t>Nocatalog</a:t>
            </a:r>
            <a:r>
              <a:rPr lang="zh-CN" altLang="en-US" dirty="0"/>
              <a:t>是默认的模式，所以这个选项可以省略。查看所有配置的命令是“</a:t>
            </a:r>
            <a:r>
              <a:rPr lang="en-US" altLang="zh-CN" dirty="0"/>
              <a:t>show all”</a:t>
            </a:r>
            <a:r>
              <a:rPr lang="zh-CN" altLang="en-US" dirty="0"/>
              <a:t>，注意，</a:t>
            </a:r>
            <a:r>
              <a:rPr lang="en-US" altLang="zh-CN" dirty="0"/>
              <a:t>RMAN</a:t>
            </a:r>
            <a:r>
              <a:rPr lang="zh-CN" altLang="en-US" dirty="0"/>
              <a:t>要求命令以分号结束。</a:t>
            </a:r>
          </a:p>
        </p:txBody>
      </p:sp>
    </p:spTree>
    <p:extLst>
      <p:ext uri="{BB962C8B-B14F-4D97-AF65-F5344CB8AC3E}">
        <p14:creationId xmlns:p14="http://schemas.microsoft.com/office/powerpoint/2010/main" val="255531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13.4.3  </a:t>
            </a:r>
            <a:r>
              <a:rPr lang="zh-CN" altLang="en-US" sz="2400" b="1" dirty="0"/>
              <a:t>备份失效</a:t>
            </a:r>
            <a:r>
              <a:rPr lang="en-US" altLang="zh-CN" sz="2400" b="1" dirty="0"/>
              <a:t>(Expired)</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400600"/>
          </a:xfrm>
        </p:spPr>
        <p:txBody>
          <a:bodyPr>
            <a:noAutofit/>
          </a:bodyPr>
          <a:lstStyle/>
          <a:p>
            <a:pPr marL="0" indent="0" hangingPunct="0">
              <a:lnSpc>
                <a:spcPct val="100000"/>
              </a:lnSpc>
              <a:spcBef>
                <a:spcPts val="600"/>
              </a:spcBef>
              <a:buNone/>
            </a:pPr>
            <a:r>
              <a:rPr lang="en-US" altLang="zh-CN" dirty="0"/>
              <a:t>Oracle</a:t>
            </a:r>
            <a:r>
              <a:rPr lang="zh-CN" altLang="en-US" dirty="0"/>
              <a:t>的备份可能失效</a:t>
            </a:r>
            <a:r>
              <a:rPr lang="en-US" altLang="zh-CN" dirty="0"/>
              <a:t>(Expired)</a:t>
            </a:r>
            <a:r>
              <a:rPr lang="zh-CN" altLang="en-US" dirty="0"/>
              <a:t>。失效是指备份文件丢失了，但元数据信息还在。在</a:t>
            </a:r>
            <a:r>
              <a:rPr lang="en-US" altLang="zh-CN" dirty="0"/>
              <a:t>RMAN</a:t>
            </a:r>
            <a:r>
              <a:rPr lang="zh-CN" altLang="en-US" dirty="0"/>
              <a:t>之外，通过操作系统命令删除备份文件，就会产生备份失效，因为删除文件之后，在</a:t>
            </a:r>
            <a:r>
              <a:rPr lang="en-US" altLang="zh-CN" dirty="0"/>
              <a:t>RMAN</a:t>
            </a:r>
            <a:r>
              <a:rPr lang="zh-CN" altLang="en-US" dirty="0"/>
              <a:t>中还保留了这些文件的元数据信息，换句话说，</a:t>
            </a:r>
            <a:r>
              <a:rPr lang="en-US" altLang="zh-CN" dirty="0"/>
              <a:t>RMAN</a:t>
            </a:r>
            <a:r>
              <a:rPr lang="zh-CN" altLang="en-US" dirty="0"/>
              <a:t>认为这些被删除的文件还存在。</a:t>
            </a:r>
          </a:p>
          <a:p>
            <a:pPr marL="0" indent="0" hangingPunct="0">
              <a:lnSpc>
                <a:spcPct val="100000"/>
              </a:lnSpc>
              <a:spcBef>
                <a:spcPts val="600"/>
              </a:spcBef>
              <a:buNone/>
            </a:pPr>
            <a:r>
              <a:rPr lang="zh-CN" altLang="en-US" dirty="0"/>
              <a:t>可以通过</a:t>
            </a:r>
            <a:r>
              <a:rPr lang="en-US" altLang="zh-CN" dirty="0"/>
              <a:t>crosscheck</a:t>
            </a:r>
            <a:r>
              <a:rPr lang="zh-CN" altLang="en-US" dirty="0"/>
              <a:t>发现并标记这些失效的文件，通过“</a:t>
            </a:r>
            <a:r>
              <a:rPr lang="en-US" altLang="zh-CN" dirty="0"/>
              <a:t>delete expired backup”</a:t>
            </a:r>
            <a:r>
              <a:rPr lang="zh-CN" altLang="en-US" dirty="0"/>
              <a:t>删除失效的备份元数据。常用的操作是：</a:t>
            </a:r>
          </a:p>
          <a:p>
            <a:pPr marL="0" indent="0" hangingPunct="0">
              <a:lnSpc>
                <a:spcPct val="100000"/>
              </a:lnSpc>
              <a:spcBef>
                <a:spcPts val="600"/>
              </a:spcBef>
              <a:buNone/>
            </a:pPr>
            <a:r>
              <a:rPr lang="en-US" altLang="zh-CN" dirty="0"/>
              <a:t>RMAN&gt; </a:t>
            </a:r>
            <a:r>
              <a:rPr lang="en-US" altLang="zh-CN" dirty="0">
                <a:highlight>
                  <a:srgbClr val="C0C0C0"/>
                </a:highlight>
              </a:rPr>
              <a:t>CROSSCHECK BACKUP</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DELETE EXPIRED BACKUP</a:t>
            </a:r>
            <a:r>
              <a:rPr lang="zh-CN" altLang="en-US" dirty="0">
                <a:highlight>
                  <a:srgbClr val="C0C0C0"/>
                </a:highlight>
              </a:rPr>
              <a:t>；</a:t>
            </a:r>
          </a:p>
          <a:p>
            <a:pPr marL="0" indent="0" hangingPunct="0">
              <a:lnSpc>
                <a:spcPct val="100000"/>
              </a:lnSpc>
              <a:spcBef>
                <a:spcPts val="600"/>
              </a:spcBef>
              <a:buNone/>
            </a:pPr>
            <a:r>
              <a:rPr lang="zh-CN" altLang="en-US" dirty="0"/>
              <a:t>所以，最好养成在</a:t>
            </a:r>
            <a:r>
              <a:rPr lang="en-US" altLang="zh-CN" dirty="0"/>
              <a:t>RMAN</a:t>
            </a:r>
            <a:r>
              <a:rPr lang="zh-CN" altLang="en-US" dirty="0"/>
              <a:t>中删除备份文件的习惯，比如使用命令“</a:t>
            </a:r>
            <a:r>
              <a:rPr lang="en-US" altLang="zh-CN" dirty="0"/>
              <a:t>delete backup”</a:t>
            </a:r>
            <a:r>
              <a:rPr lang="zh-CN" altLang="en-US" dirty="0"/>
              <a:t>，这样就不会产生失效的备份。</a:t>
            </a:r>
          </a:p>
        </p:txBody>
      </p:sp>
    </p:spTree>
    <p:extLst>
      <p:ext uri="{BB962C8B-B14F-4D97-AF65-F5344CB8AC3E}">
        <p14:creationId xmlns:p14="http://schemas.microsoft.com/office/powerpoint/2010/main" val="71531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13.4.4  </a:t>
            </a:r>
            <a:r>
              <a:rPr lang="zh-CN" altLang="en-US" sz="2400" b="1" dirty="0"/>
              <a:t>备份过期</a:t>
            </a:r>
            <a:r>
              <a:rPr lang="en-US" altLang="zh-CN" sz="2400" b="1" dirty="0"/>
              <a:t>(Obsolete)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400600"/>
          </a:xfrm>
        </p:spPr>
        <p:txBody>
          <a:bodyPr>
            <a:noAutofit/>
          </a:bodyPr>
          <a:lstStyle/>
          <a:p>
            <a:pPr marL="0" indent="0" hangingPunct="0">
              <a:lnSpc>
                <a:spcPct val="100000"/>
              </a:lnSpc>
              <a:spcBef>
                <a:spcPts val="600"/>
              </a:spcBef>
              <a:buNone/>
            </a:pPr>
            <a:r>
              <a:rPr lang="en-US" altLang="zh-CN" dirty="0"/>
              <a:t>Oracle</a:t>
            </a:r>
            <a:r>
              <a:rPr lang="zh-CN" altLang="en-US" dirty="0"/>
              <a:t>的备份可能过期</a:t>
            </a:r>
            <a:r>
              <a:rPr lang="en-US" altLang="zh-CN" dirty="0"/>
              <a:t>(Obsolete)</a:t>
            </a:r>
            <a:r>
              <a:rPr lang="zh-CN" altLang="en-US" dirty="0"/>
              <a:t>。过期是指备份文件没有被删除，是以前备份的，但现在不再需要它了。比如，在前后两个时间点完整备份了数据库，很明显，后面备份集中的数据才是最新的，而前面备份的数据就过期了。</a:t>
            </a:r>
          </a:p>
          <a:p>
            <a:pPr marL="0" indent="0" hangingPunct="0">
              <a:lnSpc>
                <a:spcPct val="100000"/>
              </a:lnSpc>
              <a:spcBef>
                <a:spcPts val="600"/>
              </a:spcBef>
              <a:buNone/>
            </a:pPr>
            <a:r>
              <a:rPr lang="en-US" altLang="zh-CN" dirty="0"/>
              <a:t>Oracle</a:t>
            </a:r>
            <a:r>
              <a:rPr lang="zh-CN" altLang="en-US" dirty="0"/>
              <a:t>通过备份保留策略“</a:t>
            </a:r>
            <a:r>
              <a:rPr lang="en-US" altLang="zh-CN" dirty="0"/>
              <a:t>CONFIGURE RETENTION POLICY”</a:t>
            </a:r>
            <a:r>
              <a:rPr lang="zh-CN" altLang="en-US" dirty="0"/>
              <a:t>来设置备份过期的规则。可以使用配置命令“</a:t>
            </a:r>
            <a:r>
              <a:rPr lang="en-US" altLang="zh-CN" dirty="0"/>
              <a:t>CONFIGURE RETENTION POLICY”</a:t>
            </a:r>
            <a:r>
              <a:rPr lang="zh-CN" altLang="en-US" dirty="0"/>
              <a:t>创建一个永久的和自动的备份保留策略。当设置一个备份保留策略有效以后，</a:t>
            </a:r>
            <a:r>
              <a:rPr lang="en-US" altLang="zh-CN" dirty="0"/>
              <a:t>RMAN</a:t>
            </a:r>
            <a:r>
              <a:rPr lang="zh-CN" altLang="en-US" dirty="0"/>
              <a:t>根据配置命令指定的规则，将数据文件、归档日志文件或者控制文件的备份认为是过期的备份</a:t>
            </a:r>
            <a:r>
              <a:rPr lang="en-US" altLang="zh-CN" dirty="0"/>
              <a:t>(</a:t>
            </a:r>
            <a:r>
              <a:rPr lang="zh-CN" altLang="en-US" dirty="0"/>
              <a:t>即不再需要恢复的备份</a:t>
            </a:r>
            <a:r>
              <a:rPr lang="en-US" altLang="zh-CN" dirty="0"/>
              <a:t>)</a:t>
            </a:r>
            <a:r>
              <a:rPr lang="zh-CN" altLang="en-US" dirty="0"/>
              <a:t>。</a:t>
            </a:r>
          </a:p>
          <a:p>
            <a:pPr marL="0" indent="0" hangingPunct="0">
              <a:lnSpc>
                <a:spcPct val="100000"/>
              </a:lnSpc>
              <a:spcBef>
                <a:spcPts val="600"/>
              </a:spcBef>
              <a:buNone/>
            </a:pPr>
            <a:r>
              <a:rPr lang="zh-CN" altLang="en-US" dirty="0"/>
              <a:t>可以使用命令“</a:t>
            </a:r>
            <a:r>
              <a:rPr lang="en-US" altLang="zh-CN" dirty="0"/>
              <a:t>REPORT OBSOLETE”</a:t>
            </a:r>
            <a:r>
              <a:rPr lang="zh-CN" altLang="en-US" dirty="0"/>
              <a:t>查看过期的文件和命令“</a:t>
            </a:r>
            <a:r>
              <a:rPr lang="en-US" altLang="zh-CN" dirty="0"/>
              <a:t>DELETE OBSOLETE”</a:t>
            </a:r>
            <a:r>
              <a:rPr lang="zh-CN" altLang="en-US" dirty="0"/>
              <a:t>删除它们，</a:t>
            </a:r>
            <a:r>
              <a:rPr lang="en-US" altLang="zh-CN" dirty="0"/>
              <a:t>Oracle</a:t>
            </a:r>
            <a:r>
              <a:rPr lang="zh-CN" altLang="en-US" dirty="0"/>
              <a:t>不会自动删除过期的备份。</a:t>
            </a:r>
          </a:p>
        </p:txBody>
      </p:sp>
    </p:spTree>
    <p:extLst>
      <p:ext uri="{BB962C8B-B14F-4D97-AF65-F5344CB8AC3E}">
        <p14:creationId xmlns:p14="http://schemas.microsoft.com/office/powerpoint/2010/main" val="40987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13.1 </a:t>
            </a:r>
            <a:r>
              <a:rPr lang="zh-CN" altLang="en-US" b="1" dirty="0">
                <a:latin typeface="Times New Roman" panose="02020603050405020304" pitchFamily="18" charset="0"/>
                <a:ea typeface="黑体" panose="02010609060101010101" pitchFamily="49" charset="-122"/>
                <a:cs typeface="宋体" panose="02010600030101010101" pitchFamily="2" charset="-122"/>
              </a:rPr>
              <a:t>备份与恢复概述</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p:txBody>
          <a:bodyPr>
            <a:normAutofit fontScale="85000" lnSpcReduction="20000"/>
          </a:bodyPr>
          <a:lstStyle/>
          <a:p>
            <a:pPr marL="0" indent="0" hangingPunct="0">
              <a:lnSpc>
                <a:spcPct val="120000"/>
              </a:lnSpc>
              <a:spcBef>
                <a:spcPts val="0"/>
              </a:spcBef>
              <a:buNone/>
            </a:pPr>
            <a:r>
              <a:rPr lang="zh-CN" altLang="en-US" sz="3200" dirty="0"/>
              <a:t>备份与恢复是数据库管理中最重要的方面之一。如果数据库崩溃却没有办法恢复它，那么对企业造成的毁灭性结果可能会是数据丢失、收入减少、客户不满等。在任何情况下，无论数据库服务器有多稳定，可靠，我们都需要制订一个备份与恢复方案来备份重要数据并使自身免于灾难。</a:t>
            </a:r>
          </a:p>
          <a:p>
            <a:pPr marL="0" indent="0" hangingPunct="0">
              <a:lnSpc>
                <a:spcPct val="120000"/>
              </a:lnSpc>
              <a:spcBef>
                <a:spcPts val="0"/>
              </a:spcBef>
              <a:buNone/>
            </a:pPr>
            <a:r>
              <a:rPr lang="zh-CN" altLang="en-US" sz="3200" dirty="0"/>
              <a:t>备份就是把数据库复制到永久转储设备的过程，是备份时间点的数据库的副本。恢复就是备份的逆向过程，是把数据库的备份数据重新转储到数据库中的过程。</a:t>
            </a:r>
            <a:r>
              <a:rPr lang="en-US" altLang="zh-CN" sz="3200" dirty="0"/>
              <a:t>Oracle</a:t>
            </a:r>
            <a:r>
              <a:rPr lang="zh-CN" altLang="en-US" sz="3200" dirty="0"/>
              <a:t>的备份方式分为物理备份和逻辑备份两大类，其中物理备份又分为脱机备份</a:t>
            </a:r>
            <a:r>
              <a:rPr lang="en-US" altLang="zh-CN" sz="3200" dirty="0"/>
              <a:t>(</a:t>
            </a:r>
            <a:r>
              <a:rPr lang="zh-CN" altLang="en-US" sz="3200" dirty="0"/>
              <a:t>也叫冷备份</a:t>
            </a:r>
            <a:r>
              <a:rPr lang="en-US" altLang="zh-CN" sz="3200" dirty="0"/>
              <a:t>)</a:t>
            </a:r>
            <a:r>
              <a:rPr lang="zh-CN" altLang="en-US" sz="3200" dirty="0"/>
              <a:t>和联机备份</a:t>
            </a:r>
            <a:r>
              <a:rPr lang="en-US" altLang="zh-CN" sz="3200" dirty="0"/>
              <a:t>(</a:t>
            </a:r>
            <a:r>
              <a:rPr lang="zh-CN" altLang="en-US" sz="3200" dirty="0"/>
              <a:t>也叫热备份</a:t>
            </a:r>
            <a:r>
              <a:rPr lang="en-US" altLang="zh-CN" sz="3200" dirty="0"/>
              <a:t>)</a:t>
            </a:r>
            <a:r>
              <a:rPr lang="zh-CN" altLang="en-US" sz="3200" dirty="0"/>
              <a:t>，见图</a:t>
            </a:r>
            <a:r>
              <a:rPr lang="en-US" altLang="zh-CN" sz="3200" dirty="0"/>
              <a:t>13-1</a:t>
            </a:r>
            <a:r>
              <a:rPr lang="zh-CN" altLang="en-US" sz="3200" dirty="0"/>
              <a:t>。</a:t>
            </a:r>
            <a:endParaRPr lang="en-US" altLang="zh-CN" sz="3200" dirty="0"/>
          </a:p>
        </p:txBody>
      </p:sp>
    </p:spTree>
    <p:extLst>
      <p:ext uri="{BB962C8B-B14F-4D97-AF65-F5344CB8AC3E}">
        <p14:creationId xmlns:p14="http://schemas.microsoft.com/office/powerpoint/2010/main" val="362150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13.4.4  </a:t>
            </a:r>
            <a:r>
              <a:rPr lang="zh-CN" altLang="en-US" sz="2400" b="1" dirty="0"/>
              <a:t>备份过期</a:t>
            </a:r>
            <a:r>
              <a:rPr lang="en-US" altLang="zh-CN" sz="2400" b="1" dirty="0"/>
              <a:t>(Obsolete)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400600"/>
          </a:xfrm>
        </p:spPr>
        <p:txBody>
          <a:bodyPr>
            <a:noAutofit/>
          </a:bodyPr>
          <a:lstStyle/>
          <a:p>
            <a:pPr marL="0" indent="0" hangingPunct="0">
              <a:lnSpc>
                <a:spcPct val="100000"/>
              </a:lnSpc>
              <a:spcBef>
                <a:spcPts val="600"/>
              </a:spcBef>
              <a:buNone/>
            </a:pPr>
            <a:r>
              <a:rPr lang="en-US" altLang="zh-CN" dirty="0"/>
              <a:t>Oracle</a:t>
            </a:r>
            <a:r>
              <a:rPr lang="zh-CN" altLang="en-US" dirty="0"/>
              <a:t>实现备份保留策略有两个互斥选项：冗余度</a:t>
            </a:r>
            <a:r>
              <a:rPr lang="en-US" altLang="zh-CN" dirty="0"/>
              <a:t>(Redundancy)</a:t>
            </a:r>
            <a:r>
              <a:rPr lang="zh-CN" altLang="en-US" dirty="0"/>
              <a:t>和恢复窗口期</a:t>
            </a:r>
            <a:r>
              <a:rPr lang="en-US" altLang="zh-CN" dirty="0"/>
              <a:t>(Recovery Window)</a:t>
            </a:r>
            <a:r>
              <a:rPr lang="zh-CN" altLang="en-US" dirty="0"/>
              <a:t>，两个选项只能选择其一。</a:t>
            </a:r>
          </a:p>
          <a:p>
            <a:pPr marL="0" indent="0" hangingPunct="0">
              <a:lnSpc>
                <a:spcPct val="100000"/>
              </a:lnSpc>
              <a:spcBef>
                <a:spcPts val="600"/>
              </a:spcBef>
              <a:buNone/>
            </a:pPr>
            <a:r>
              <a:rPr lang="en-US" altLang="zh-CN" dirty="0"/>
              <a:t>1)</a:t>
            </a:r>
            <a:r>
              <a:rPr lang="zh-CN" altLang="en-US" dirty="0"/>
              <a:t>冗余度</a:t>
            </a:r>
            <a:r>
              <a:rPr lang="en-US" altLang="zh-CN" dirty="0"/>
              <a:t>(Redundancy)</a:t>
            </a:r>
          </a:p>
          <a:p>
            <a:pPr marL="0" indent="0" hangingPunct="0">
              <a:lnSpc>
                <a:spcPct val="100000"/>
              </a:lnSpc>
              <a:spcBef>
                <a:spcPts val="600"/>
              </a:spcBef>
              <a:buNone/>
            </a:pPr>
            <a:r>
              <a:rPr lang="en-US" altLang="zh-CN" dirty="0"/>
              <a:t>Oracle</a:t>
            </a:r>
            <a:r>
              <a:rPr lang="zh-CN" altLang="en-US" dirty="0"/>
              <a:t>默认的备份保留策略是冗余度为</a:t>
            </a:r>
            <a:r>
              <a:rPr lang="en-US" altLang="zh-CN" dirty="0"/>
              <a:t>1(redundancy=1)</a:t>
            </a:r>
            <a:r>
              <a:rPr lang="zh-CN" altLang="en-US" dirty="0"/>
              <a:t>的方式，即每个备份文件的副本数量为</a:t>
            </a:r>
            <a:r>
              <a:rPr lang="en-US" altLang="zh-CN" dirty="0"/>
              <a:t>1</a:t>
            </a:r>
            <a:r>
              <a:rPr lang="zh-CN" altLang="en-US" dirty="0"/>
              <a:t>，只保留最近一次的备份，以前的副本将被视为过期</a:t>
            </a:r>
            <a:r>
              <a:rPr lang="en-US" altLang="zh-CN" dirty="0"/>
              <a:t>(Obsolete)</a:t>
            </a:r>
            <a:r>
              <a:rPr lang="zh-CN" altLang="en-US" dirty="0"/>
              <a:t>。</a:t>
            </a:r>
            <a:r>
              <a:rPr lang="en-US" altLang="zh-CN" dirty="0"/>
              <a:t>RMAN</a:t>
            </a:r>
            <a:r>
              <a:rPr lang="zh-CN" altLang="en-US" dirty="0"/>
              <a:t>配置冗余度为</a:t>
            </a:r>
            <a:r>
              <a:rPr lang="en-US" altLang="zh-CN" dirty="0"/>
              <a:t>1</a:t>
            </a:r>
            <a:r>
              <a:rPr lang="zh-CN" altLang="en-US" dirty="0"/>
              <a:t>的命令是：</a:t>
            </a:r>
          </a:p>
          <a:p>
            <a:pPr marL="0" indent="0" hangingPunct="0">
              <a:lnSpc>
                <a:spcPct val="100000"/>
              </a:lnSpc>
              <a:spcBef>
                <a:spcPts val="600"/>
              </a:spcBef>
              <a:buNone/>
            </a:pPr>
            <a:r>
              <a:rPr lang="en-US" altLang="zh-CN" dirty="0"/>
              <a:t>RMAN</a:t>
            </a:r>
            <a:r>
              <a:rPr lang="en-US" altLang="zh-CN" dirty="0">
                <a:highlight>
                  <a:srgbClr val="C0C0C0"/>
                </a:highlight>
              </a:rPr>
              <a:t>&gt; CONFIGURE RETENTION POLICY TO REDUNDANCY 1</a:t>
            </a:r>
            <a:r>
              <a:rPr lang="zh-CN" altLang="en-US" dirty="0">
                <a:highlight>
                  <a:srgbClr val="C0C0C0"/>
                </a:highlight>
              </a:rPr>
              <a:t>；</a:t>
            </a:r>
          </a:p>
          <a:p>
            <a:pPr marL="0" indent="0" hangingPunct="0">
              <a:lnSpc>
                <a:spcPct val="100000"/>
              </a:lnSpc>
              <a:spcBef>
                <a:spcPts val="600"/>
              </a:spcBef>
              <a:buNone/>
            </a:pPr>
            <a:r>
              <a:rPr lang="zh-CN" altLang="en-US" dirty="0"/>
              <a:t>在保留冗余度为</a:t>
            </a:r>
            <a:r>
              <a:rPr lang="en-US" altLang="zh-CN" dirty="0"/>
              <a:t>1</a:t>
            </a:r>
            <a:r>
              <a:rPr lang="zh-CN" altLang="en-US" dirty="0"/>
              <a:t>的情况下，当做了一次完整备份或者</a:t>
            </a:r>
            <a:r>
              <a:rPr lang="en-US" altLang="zh-CN" dirty="0"/>
              <a:t>0</a:t>
            </a:r>
            <a:r>
              <a:rPr lang="zh-CN" altLang="en-US" dirty="0"/>
              <a:t>级备份之后，以前的完整备份、</a:t>
            </a:r>
            <a:r>
              <a:rPr lang="en-US" altLang="zh-CN" dirty="0"/>
              <a:t>0</a:t>
            </a:r>
            <a:r>
              <a:rPr lang="zh-CN" altLang="en-US" dirty="0"/>
              <a:t>级备份以及归档日志文件就过期了，可以删除。</a:t>
            </a:r>
          </a:p>
        </p:txBody>
      </p:sp>
    </p:spTree>
    <p:extLst>
      <p:ext uri="{BB962C8B-B14F-4D97-AF65-F5344CB8AC3E}">
        <p14:creationId xmlns:p14="http://schemas.microsoft.com/office/powerpoint/2010/main" val="333534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13.4.4  </a:t>
            </a:r>
            <a:r>
              <a:rPr lang="zh-CN" altLang="en-US" sz="2400" b="1" dirty="0"/>
              <a:t>备份过期</a:t>
            </a:r>
            <a:r>
              <a:rPr lang="en-US" altLang="zh-CN" sz="2400" b="1" dirty="0"/>
              <a:t>(Obsolete)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1224135"/>
          </a:xfrm>
        </p:spPr>
        <p:txBody>
          <a:bodyPr>
            <a:noAutofit/>
          </a:bodyPr>
          <a:lstStyle/>
          <a:p>
            <a:pPr marL="0" indent="0" hangingPunct="0">
              <a:lnSpc>
                <a:spcPct val="100000"/>
              </a:lnSpc>
              <a:spcBef>
                <a:spcPts val="600"/>
              </a:spcBef>
              <a:buNone/>
            </a:pPr>
            <a:r>
              <a:rPr lang="zh-CN" altLang="en-US" dirty="0"/>
              <a:t>如图</a:t>
            </a:r>
            <a:r>
              <a:rPr lang="en-US" altLang="zh-CN" dirty="0"/>
              <a:t>13-4</a:t>
            </a:r>
            <a:r>
              <a:rPr lang="zh-CN" altLang="en-US" dirty="0"/>
              <a:t>所示，当前时间是</a:t>
            </a:r>
            <a:r>
              <a:rPr lang="en-US" altLang="zh-CN" dirty="0"/>
              <a:t>1</a:t>
            </a:r>
            <a:r>
              <a:rPr lang="zh-CN" altLang="en-US" dirty="0"/>
              <a:t>月</a:t>
            </a:r>
            <a:r>
              <a:rPr lang="en-US" altLang="zh-CN" dirty="0"/>
              <a:t>30</a:t>
            </a:r>
            <a:r>
              <a:rPr lang="zh-CN" altLang="en-US" dirty="0"/>
              <a:t>日，之前在</a:t>
            </a:r>
            <a:r>
              <a:rPr lang="en-US" altLang="zh-CN" dirty="0"/>
              <a:t>3</a:t>
            </a:r>
            <a:r>
              <a:rPr lang="zh-CN" altLang="en-US" dirty="0"/>
              <a:t>个时间点都进行了完整备份，最近一次的备份是</a:t>
            </a:r>
            <a:r>
              <a:rPr lang="en-US" altLang="zh-CN" dirty="0"/>
              <a:t>t3</a:t>
            </a:r>
            <a:r>
              <a:rPr lang="zh-CN" altLang="en-US" dirty="0"/>
              <a:t>时间点</a:t>
            </a:r>
            <a:r>
              <a:rPr lang="en-US" altLang="zh-CN" dirty="0"/>
              <a:t>(1</a:t>
            </a:r>
            <a:r>
              <a:rPr lang="zh-CN" altLang="en-US" dirty="0"/>
              <a:t>月</a:t>
            </a:r>
            <a:r>
              <a:rPr lang="en-US" altLang="zh-CN" dirty="0"/>
              <a:t>28</a:t>
            </a:r>
            <a:r>
              <a:rPr lang="zh-CN" altLang="en-US" dirty="0"/>
              <a:t>日</a:t>
            </a:r>
            <a:r>
              <a:rPr lang="en-US" altLang="zh-CN" dirty="0"/>
              <a:t>)</a:t>
            </a:r>
            <a:r>
              <a:rPr lang="zh-CN" altLang="en-US" dirty="0"/>
              <a:t>。那么</a:t>
            </a:r>
            <a:r>
              <a:rPr lang="en-US" altLang="zh-CN" dirty="0"/>
              <a:t>t3</a:t>
            </a:r>
            <a:r>
              <a:rPr lang="zh-CN" altLang="en-US" dirty="0"/>
              <a:t>时间点之前的备份和归档日志</a:t>
            </a:r>
            <a:r>
              <a:rPr lang="zh-CN" altLang="zh-CN" dirty="0"/>
              <a:t>图</a:t>
            </a:r>
            <a:r>
              <a:rPr lang="en-US" altLang="zh-CN" dirty="0"/>
              <a:t>13-4  </a:t>
            </a:r>
            <a:r>
              <a:rPr lang="zh-CN" altLang="zh-CN" dirty="0"/>
              <a:t>冗余度为</a:t>
            </a:r>
            <a:r>
              <a:rPr lang="en-US" altLang="zh-CN" dirty="0"/>
              <a:t>1</a:t>
            </a:r>
            <a:r>
              <a:rPr lang="zh-CN" altLang="zh-CN" dirty="0"/>
              <a:t>方式下的备份过期</a:t>
            </a:r>
            <a:r>
              <a:rPr lang="zh-CN" altLang="en-US" dirty="0"/>
              <a:t>文件将过期。如果要进行数据库的恢复，只能从</a:t>
            </a:r>
            <a:r>
              <a:rPr lang="en-US" altLang="zh-CN" dirty="0"/>
              <a:t>t3</a:t>
            </a:r>
            <a:r>
              <a:rPr lang="zh-CN" altLang="en-US" dirty="0"/>
              <a:t>点开始恢复到当前日期。</a:t>
            </a:r>
          </a:p>
        </p:txBody>
      </p:sp>
      <p:grpSp>
        <p:nvGrpSpPr>
          <p:cNvPr id="4" name="画布 671">
            <a:extLst>
              <a:ext uri="{FF2B5EF4-FFF2-40B4-BE49-F238E27FC236}">
                <a16:creationId xmlns:a16="http://schemas.microsoft.com/office/drawing/2014/main" id="{144F6466-5829-4BD4-ABD1-848395A46E4F}"/>
              </a:ext>
            </a:extLst>
          </p:cNvPr>
          <p:cNvGrpSpPr/>
          <p:nvPr/>
        </p:nvGrpSpPr>
        <p:grpSpPr>
          <a:xfrm>
            <a:off x="955577" y="2467638"/>
            <a:ext cx="10539435" cy="3913689"/>
            <a:chOff x="0" y="0"/>
            <a:chExt cx="4761865" cy="2401810"/>
          </a:xfrm>
        </p:grpSpPr>
        <p:sp>
          <p:nvSpPr>
            <p:cNvPr id="5" name="矩形 4">
              <a:extLst>
                <a:ext uri="{FF2B5EF4-FFF2-40B4-BE49-F238E27FC236}">
                  <a16:creationId xmlns:a16="http://schemas.microsoft.com/office/drawing/2014/main" id="{E1E2074E-8C59-4862-9B50-05D6BD546B38}"/>
                </a:ext>
              </a:extLst>
            </p:cNvPr>
            <p:cNvSpPr/>
            <p:nvPr/>
          </p:nvSpPr>
          <p:spPr>
            <a:xfrm>
              <a:off x="0" y="0"/>
              <a:ext cx="4761865" cy="1579880"/>
            </a:xfrm>
            <a:prstGeom prst="rect">
              <a:avLst/>
            </a:prstGeom>
          </p:spPr>
        </p:sp>
        <p:grpSp>
          <p:nvGrpSpPr>
            <p:cNvPr id="6" name="组合 5">
              <a:extLst>
                <a:ext uri="{FF2B5EF4-FFF2-40B4-BE49-F238E27FC236}">
                  <a16:creationId xmlns:a16="http://schemas.microsoft.com/office/drawing/2014/main" id="{145F064D-82E4-4ECC-A2C3-1E57CCADB06D}"/>
                </a:ext>
              </a:extLst>
            </p:cNvPr>
            <p:cNvGrpSpPr/>
            <p:nvPr/>
          </p:nvGrpSpPr>
          <p:grpSpPr>
            <a:xfrm>
              <a:off x="147154" y="16069"/>
              <a:ext cx="4452073" cy="2385741"/>
              <a:chOff x="147141" y="16065"/>
              <a:chExt cx="4452073" cy="2385741"/>
            </a:xfrm>
          </p:grpSpPr>
          <p:cxnSp>
            <p:nvCxnSpPr>
              <p:cNvPr id="7" name="直接箭头连接符 6">
                <a:extLst>
                  <a:ext uri="{FF2B5EF4-FFF2-40B4-BE49-F238E27FC236}">
                    <a16:creationId xmlns:a16="http://schemas.microsoft.com/office/drawing/2014/main" id="{AA4E0375-4137-4F1B-AA02-B9B320713132}"/>
                  </a:ext>
                </a:extLst>
              </p:cNvPr>
              <p:cNvCxnSpPr/>
              <p:nvPr/>
            </p:nvCxnSpPr>
            <p:spPr>
              <a:xfrm>
                <a:off x="452806" y="2041071"/>
                <a:ext cx="41238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6BAD571-4B47-44C2-8E9A-95A85C183D20}"/>
                  </a:ext>
                </a:extLst>
              </p:cNvPr>
              <p:cNvCxnSpPr/>
              <p:nvPr/>
            </p:nvCxnSpPr>
            <p:spPr>
              <a:xfrm>
                <a:off x="444023" y="1884969"/>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EDC26B9-D479-442F-9138-E8A6E438AFF8}"/>
                  </a:ext>
                </a:extLst>
              </p:cNvPr>
              <p:cNvCxnSpPr/>
              <p:nvPr/>
            </p:nvCxnSpPr>
            <p:spPr>
              <a:xfrm>
                <a:off x="1180962" y="1884969"/>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01A7E77-95C2-477E-8D57-92E8F35D95B1}"/>
                  </a:ext>
                </a:extLst>
              </p:cNvPr>
              <p:cNvCxnSpPr/>
              <p:nvPr/>
            </p:nvCxnSpPr>
            <p:spPr>
              <a:xfrm>
                <a:off x="1918271" y="1884780"/>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0B8358C-818E-49E7-BED3-2768B7930779}"/>
                  </a:ext>
                </a:extLst>
              </p:cNvPr>
              <p:cNvCxnSpPr/>
              <p:nvPr/>
            </p:nvCxnSpPr>
            <p:spPr>
              <a:xfrm>
                <a:off x="2655548" y="1884780"/>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52DAFA2-241E-4011-B43D-5348F9ED3C38}"/>
                  </a:ext>
                </a:extLst>
              </p:cNvPr>
              <p:cNvCxnSpPr/>
              <p:nvPr/>
            </p:nvCxnSpPr>
            <p:spPr>
              <a:xfrm>
                <a:off x="3392816" y="1884780"/>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7BAC65B-B469-4994-9AB9-4E983F9B6BF9}"/>
                  </a:ext>
                </a:extLst>
              </p:cNvPr>
              <p:cNvCxnSpPr/>
              <p:nvPr/>
            </p:nvCxnSpPr>
            <p:spPr>
              <a:xfrm>
                <a:off x="4130042" y="1885448"/>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651">
                <a:extLst>
                  <a:ext uri="{FF2B5EF4-FFF2-40B4-BE49-F238E27FC236}">
                    <a16:creationId xmlns:a16="http://schemas.microsoft.com/office/drawing/2014/main" id="{A448D49E-1FB0-487A-8736-977A22BE13C3}"/>
                  </a:ext>
                </a:extLst>
              </p:cNvPr>
              <p:cNvSpPr txBox="1"/>
              <p:nvPr/>
            </p:nvSpPr>
            <p:spPr>
              <a:xfrm>
                <a:off x="147141" y="2138364"/>
                <a:ext cx="478400" cy="263442"/>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b="1" kern="100">
                    <a:solidFill>
                      <a:srgbClr val="000000"/>
                    </a:solidFill>
                    <a:effectLst/>
                    <a:latin typeface="Times New Roman" panose="02020603050405020304" pitchFamily="18" charset="0"/>
                    <a:ea typeface="宋体" panose="02010600030101010101" pitchFamily="2" charset="-122"/>
                  </a:rPr>
                  <a:t>t1:01-01</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15" name="文本框 652">
                <a:extLst>
                  <a:ext uri="{FF2B5EF4-FFF2-40B4-BE49-F238E27FC236}">
                    <a16:creationId xmlns:a16="http://schemas.microsoft.com/office/drawing/2014/main" id="{C1D3428B-BB91-4F2C-B4B5-F206DC36C2C9}"/>
                  </a:ext>
                </a:extLst>
              </p:cNvPr>
              <p:cNvSpPr txBox="1"/>
              <p:nvPr/>
            </p:nvSpPr>
            <p:spPr>
              <a:xfrm>
                <a:off x="984352" y="2138651"/>
                <a:ext cx="345050" cy="222247"/>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01-07</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16" name="文本框 653">
                <a:extLst>
                  <a:ext uri="{FF2B5EF4-FFF2-40B4-BE49-F238E27FC236}">
                    <a16:creationId xmlns:a16="http://schemas.microsoft.com/office/drawing/2014/main" id="{171F6ECB-9E3A-418D-8595-357A2A0EF03B}"/>
                  </a:ext>
                </a:extLst>
              </p:cNvPr>
              <p:cNvSpPr txBox="1"/>
              <p:nvPr/>
            </p:nvSpPr>
            <p:spPr>
              <a:xfrm>
                <a:off x="1619681" y="2138663"/>
                <a:ext cx="478400" cy="222981"/>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b="1" kern="100">
                    <a:solidFill>
                      <a:srgbClr val="000000"/>
                    </a:solidFill>
                    <a:effectLst/>
                    <a:latin typeface="Times New Roman" panose="02020603050405020304" pitchFamily="18" charset="0"/>
                    <a:ea typeface="宋体" panose="02010600030101010101" pitchFamily="2" charset="-122"/>
                  </a:rPr>
                  <a:t>t2:01-14</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17" name="文本框 654">
                <a:extLst>
                  <a:ext uri="{FF2B5EF4-FFF2-40B4-BE49-F238E27FC236}">
                    <a16:creationId xmlns:a16="http://schemas.microsoft.com/office/drawing/2014/main" id="{A5C06CE3-0121-4EE4-B8A2-F11B889E5D62}"/>
                  </a:ext>
                </a:extLst>
              </p:cNvPr>
              <p:cNvSpPr txBox="1"/>
              <p:nvPr/>
            </p:nvSpPr>
            <p:spPr>
              <a:xfrm>
                <a:off x="2445016" y="2144963"/>
                <a:ext cx="345050" cy="217426"/>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01-21</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18" name="文本框 655">
                <a:extLst>
                  <a:ext uri="{FF2B5EF4-FFF2-40B4-BE49-F238E27FC236}">
                    <a16:creationId xmlns:a16="http://schemas.microsoft.com/office/drawing/2014/main" id="{775EC247-6BB5-4FE5-B76A-7697C78A5673}"/>
                  </a:ext>
                </a:extLst>
              </p:cNvPr>
              <p:cNvSpPr txBox="1"/>
              <p:nvPr/>
            </p:nvSpPr>
            <p:spPr>
              <a:xfrm>
                <a:off x="3092221" y="2144035"/>
                <a:ext cx="478400" cy="194248"/>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b="1" kern="100">
                    <a:solidFill>
                      <a:srgbClr val="000000"/>
                    </a:solidFill>
                    <a:effectLst/>
                    <a:latin typeface="Times New Roman" panose="02020603050405020304" pitchFamily="18" charset="0"/>
                    <a:ea typeface="宋体" panose="02010600030101010101" pitchFamily="2" charset="-122"/>
                  </a:rPr>
                  <a:t>t3:01-28</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19" name="文本框 656">
                <a:extLst>
                  <a:ext uri="{FF2B5EF4-FFF2-40B4-BE49-F238E27FC236}">
                    <a16:creationId xmlns:a16="http://schemas.microsoft.com/office/drawing/2014/main" id="{9A92FF53-709F-4426-82A9-1A71DEE90FF7}"/>
                  </a:ext>
                </a:extLst>
              </p:cNvPr>
              <p:cNvSpPr txBox="1"/>
              <p:nvPr/>
            </p:nvSpPr>
            <p:spPr>
              <a:xfrm>
                <a:off x="3751302" y="2135684"/>
                <a:ext cx="605400" cy="186529"/>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当前</a:t>
                </a:r>
                <a:r>
                  <a:rPr lang="en-US" kern="100">
                    <a:solidFill>
                      <a:srgbClr val="000000"/>
                    </a:solidFill>
                    <a:effectLst/>
                    <a:latin typeface="Times New Roman" panose="02020603050405020304" pitchFamily="18" charset="0"/>
                    <a:ea typeface="宋体" panose="02010600030101010101" pitchFamily="2" charset="-122"/>
                  </a:rPr>
                  <a:t>:01-30</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20" name="流程图: 磁盘 19">
                <a:extLst>
                  <a:ext uri="{FF2B5EF4-FFF2-40B4-BE49-F238E27FC236}">
                    <a16:creationId xmlns:a16="http://schemas.microsoft.com/office/drawing/2014/main" id="{BF3B23D1-8F7B-4114-B0CC-2B497E6B97AC}"/>
                  </a:ext>
                </a:extLst>
              </p:cNvPr>
              <p:cNvSpPr/>
              <p:nvPr/>
            </p:nvSpPr>
            <p:spPr>
              <a:xfrm>
                <a:off x="206518" y="1133775"/>
                <a:ext cx="516576" cy="668636"/>
              </a:xfrm>
              <a:prstGeom prst="flowChartMagneticDisk">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kern="100">
                    <a:solidFill>
                      <a:srgbClr val="808080"/>
                    </a:solidFill>
                    <a:effectLst/>
                    <a:latin typeface="Times New Roman" panose="02020603050405020304" pitchFamily="18" charset="0"/>
                    <a:ea typeface="宋体" panose="02010600030101010101" pitchFamily="2" charset="-122"/>
                  </a:rPr>
                  <a:t>backup</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21" name="流程图: 磁盘 20">
                <a:extLst>
                  <a:ext uri="{FF2B5EF4-FFF2-40B4-BE49-F238E27FC236}">
                    <a16:creationId xmlns:a16="http://schemas.microsoft.com/office/drawing/2014/main" id="{AB89CF49-A4E9-4DA7-86BB-A199BE4DFC04}"/>
                  </a:ext>
                </a:extLst>
              </p:cNvPr>
              <p:cNvSpPr/>
              <p:nvPr/>
            </p:nvSpPr>
            <p:spPr>
              <a:xfrm>
                <a:off x="1637495" y="1127837"/>
                <a:ext cx="516576" cy="668636"/>
              </a:xfrm>
              <a:prstGeom prst="flowChartMagneticDisk">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kern="100">
                    <a:solidFill>
                      <a:srgbClr val="808080"/>
                    </a:solidFill>
                    <a:effectLst/>
                    <a:latin typeface="Times New Roman" panose="02020603050405020304" pitchFamily="18" charset="0"/>
                    <a:ea typeface="宋体" panose="02010600030101010101" pitchFamily="2" charset="-122"/>
                  </a:rPr>
                  <a:t>backup</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22" name="流程图: 磁盘 21">
                <a:extLst>
                  <a:ext uri="{FF2B5EF4-FFF2-40B4-BE49-F238E27FC236}">
                    <a16:creationId xmlns:a16="http://schemas.microsoft.com/office/drawing/2014/main" id="{3822AB70-A93F-4165-8160-7C112D26AA20}"/>
                  </a:ext>
                </a:extLst>
              </p:cNvPr>
              <p:cNvSpPr/>
              <p:nvPr/>
            </p:nvSpPr>
            <p:spPr>
              <a:xfrm>
                <a:off x="3110035" y="1110024"/>
                <a:ext cx="516576" cy="668636"/>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backup</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23" name="流程图: 多文档 22">
                <a:extLst>
                  <a:ext uri="{FF2B5EF4-FFF2-40B4-BE49-F238E27FC236}">
                    <a16:creationId xmlns:a16="http://schemas.microsoft.com/office/drawing/2014/main" id="{7C5AAB45-8AE1-4076-B0B6-78411E620D79}"/>
                  </a:ext>
                </a:extLst>
              </p:cNvPr>
              <p:cNvSpPr/>
              <p:nvPr/>
            </p:nvSpPr>
            <p:spPr>
              <a:xfrm>
                <a:off x="188697" y="397823"/>
                <a:ext cx="564077" cy="682351"/>
              </a:xfrm>
              <a:prstGeom prst="flowChartMultidocumen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kern="100">
                    <a:solidFill>
                      <a:srgbClr val="808080"/>
                    </a:solidFill>
                    <a:effectLst/>
                    <a:latin typeface="Times New Roman" panose="02020603050405020304" pitchFamily="18" charset="0"/>
                    <a:ea typeface="宋体" panose="02010600030101010101" pitchFamily="2" charset="-122"/>
                  </a:rPr>
                  <a:t>日志</a:t>
                </a:r>
                <a:endParaRPr lang="zh-CN"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kern="100">
                    <a:solidFill>
                      <a:srgbClr val="808080"/>
                    </a:solidFill>
                    <a:effectLst/>
                    <a:latin typeface="Times New Roman" panose="02020603050405020304" pitchFamily="18" charset="0"/>
                    <a:ea typeface="宋体" panose="02010600030101010101" pitchFamily="2" charset="-122"/>
                  </a:rPr>
                  <a:t>100</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24" name="流程图: 多文档 23">
                <a:extLst>
                  <a:ext uri="{FF2B5EF4-FFF2-40B4-BE49-F238E27FC236}">
                    <a16:creationId xmlns:a16="http://schemas.microsoft.com/office/drawing/2014/main" id="{D39F65B7-2471-4AA6-A8CC-F2CD68BB942F}"/>
                  </a:ext>
                </a:extLst>
              </p:cNvPr>
              <p:cNvSpPr/>
              <p:nvPr/>
            </p:nvSpPr>
            <p:spPr>
              <a:xfrm>
                <a:off x="936820" y="397823"/>
                <a:ext cx="564077" cy="682351"/>
              </a:xfrm>
              <a:prstGeom prst="flowChartMultidocumen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kern="100">
                    <a:solidFill>
                      <a:srgbClr val="808080"/>
                    </a:solidFill>
                    <a:effectLst/>
                    <a:latin typeface="Times New Roman" panose="02020603050405020304" pitchFamily="18" charset="0"/>
                    <a:ea typeface="宋体" panose="02010600030101010101" pitchFamily="2" charset="-122"/>
                  </a:rPr>
                  <a:t>日志</a:t>
                </a:r>
                <a:endParaRPr lang="zh-CN"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kern="100">
                    <a:solidFill>
                      <a:srgbClr val="808080"/>
                    </a:solidFill>
                    <a:effectLst/>
                    <a:latin typeface="Times New Roman" panose="02020603050405020304" pitchFamily="18" charset="0"/>
                    <a:ea typeface="宋体" panose="02010600030101010101" pitchFamily="2" charset="-122"/>
                  </a:rPr>
                  <a:t>250</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25" name="流程图: 多文档 24">
                <a:extLst>
                  <a:ext uri="{FF2B5EF4-FFF2-40B4-BE49-F238E27FC236}">
                    <a16:creationId xmlns:a16="http://schemas.microsoft.com/office/drawing/2014/main" id="{E4EB64B1-80A4-4BF1-B16B-C08A8B78F6F2}"/>
                  </a:ext>
                </a:extLst>
              </p:cNvPr>
              <p:cNvSpPr/>
              <p:nvPr/>
            </p:nvSpPr>
            <p:spPr>
              <a:xfrm>
                <a:off x="1649323" y="397823"/>
                <a:ext cx="564077" cy="682351"/>
              </a:xfrm>
              <a:prstGeom prst="flowChartMultidocumen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kern="100">
                    <a:solidFill>
                      <a:srgbClr val="808080"/>
                    </a:solidFill>
                    <a:effectLst/>
                    <a:latin typeface="Times New Roman" panose="02020603050405020304" pitchFamily="18" charset="0"/>
                    <a:ea typeface="宋体" panose="02010600030101010101" pitchFamily="2" charset="-122"/>
                  </a:rPr>
                  <a:t>日志</a:t>
                </a:r>
                <a:endParaRPr lang="zh-CN"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kern="100">
                    <a:solidFill>
                      <a:srgbClr val="808080"/>
                    </a:solidFill>
                    <a:effectLst/>
                    <a:latin typeface="Times New Roman" panose="02020603050405020304" pitchFamily="18" charset="0"/>
                    <a:ea typeface="宋体" panose="02010600030101010101" pitchFamily="2" charset="-122"/>
                  </a:rPr>
                  <a:t>500</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26" name="流程图: 多文档 25">
                <a:extLst>
                  <a:ext uri="{FF2B5EF4-FFF2-40B4-BE49-F238E27FC236}">
                    <a16:creationId xmlns:a16="http://schemas.microsoft.com/office/drawing/2014/main" id="{84C3D42D-5442-4A5B-A3B4-E740CDE1DCED}"/>
                  </a:ext>
                </a:extLst>
              </p:cNvPr>
              <p:cNvSpPr/>
              <p:nvPr/>
            </p:nvSpPr>
            <p:spPr>
              <a:xfrm>
                <a:off x="2385564" y="397823"/>
                <a:ext cx="564077" cy="682351"/>
              </a:xfrm>
              <a:prstGeom prst="flowChartMultidocumen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kern="100">
                    <a:solidFill>
                      <a:srgbClr val="808080"/>
                    </a:solidFill>
                    <a:effectLst/>
                    <a:latin typeface="Times New Roman" panose="02020603050405020304" pitchFamily="18" charset="0"/>
                    <a:ea typeface="宋体" panose="02010600030101010101" pitchFamily="2" charset="-122"/>
                  </a:rPr>
                  <a:t>日志</a:t>
                </a:r>
                <a:endParaRPr lang="zh-CN"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kern="100">
                    <a:solidFill>
                      <a:srgbClr val="808080"/>
                    </a:solidFill>
                    <a:effectLst/>
                    <a:latin typeface="Times New Roman" panose="02020603050405020304" pitchFamily="18" charset="0"/>
                    <a:ea typeface="宋体" panose="02010600030101010101" pitchFamily="2" charset="-122"/>
                  </a:rPr>
                  <a:t>750</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27" name="流程图: 多文档 26">
                <a:extLst>
                  <a:ext uri="{FF2B5EF4-FFF2-40B4-BE49-F238E27FC236}">
                    <a16:creationId xmlns:a16="http://schemas.microsoft.com/office/drawing/2014/main" id="{234A3044-2E30-4167-8B16-EDE8236B6820}"/>
                  </a:ext>
                </a:extLst>
              </p:cNvPr>
              <p:cNvSpPr/>
              <p:nvPr/>
            </p:nvSpPr>
            <p:spPr>
              <a:xfrm>
                <a:off x="3121818" y="397823"/>
                <a:ext cx="564077" cy="682351"/>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日志</a:t>
                </a:r>
              </a:p>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1000</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28" name="流程图: 多文档 27">
                <a:extLst>
                  <a:ext uri="{FF2B5EF4-FFF2-40B4-BE49-F238E27FC236}">
                    <a16:creationId xmlns:a16="http://schemas.microsoft.com/office/drawing/2014/main" id="{D737BBCD-AF31-4548-8E8B-3DED124FC2F9}"/>
                  </a:ext>
                </a:extLst>
              </p:cNvPr>
              <p:cNvSpPr/>
              <p:nvPr/>
            </p:nvSpPr>
            <p:spPr>
              <a:xfrm>
                <a:off x="3864004" y="397823"/>
                <a:ext cx="564077" cy="682351"/>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日志</a:t>
                </a:r>
              </a:p>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1050</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29" name="文本框 666">
                <a:extLst>
                  <a:ext uri="{FF2B5EF4-FFF2-40B4-BE49-F238E27FC236}">
                    <a16:creationId xmlns:a16="http://schemas.microsoft.com/office/drawing/2014/main" id="{AA1FFA05-9E6A-4D55-88BD-E6CEEFC3ED1A}"/>
                  </a:ext>
                </a:extLst>
              </p:cNvPr>
              <p:cNvSpPr txBox="1"/>
              <p:nvPr/>
            </p:nvSpPr>
            <p:spPr>
              <a:xfrm>
                <a:off x="4291629" y="1826878"/>
                <a:ext cx="307585" cy="160020"/>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日期</a:t>
                </a:r>
              </a:p>
            </p:txBody>
          </p:sp>
          <p:cxnSp>
            <p:nvCxnSpPr>
              <p:cNvPr id="30" name="直接箭头连接符 29">
                <a:extLst>
                  <a:ext uri="{FF2B5EF4-FFF2-40B4-BE49-F238E27FC236}">
                    <a16:creationId xmlns:a16="http://schemas.microsoft.com/office/drawing/2014/main" id="{8782F53E-FD2D-4178-86CE-3D16C1F78024}"/>
                  </a:ext>
                </a:extLst>
              </p:cNvPr>
              <p:cNvCxnSpPr/>
              <p:nvPr/>
            </p:nvCxnSpPr>
            <p:spPr>
              <a:xfrm>
                <a:off x="225631" y="290946"/>
                <a:ext cx="2761013" cy="0"/>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B877304-B1F2-46C6-BE2E-C30056536A4C}"/>
                  </a:ext>
                </a:extLst>
              </p:cNvPr>
              <p:cNvCxnSpPr/>
              <p:nvPr/>
            </p:nvCxnSpPr>
            <p:spPr>
              <a:xfrm>
                <a:off x="3044719" y="290888"/>
                <a:ext cx="1466603" cy="0"/>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文本框 669">
                <a:extLst>
                  <a:ext uri="{FF2B5EF4-FFF2-40B4-BE49-F238E27FC236}">
                    <a16:creationId xmlns:a16="http://schemas.microsoft.com/office/drawing/2014/main" id="{0785C96D-5E05-4790-A1F3-D06E21C4EE09}"/>
                  </a:ext>
                </a:extLst>
              </p:cNvPr>
              <p:cNvSpPr txBox="1"/>
              <p:nvPr/>
            </p:nvSpPr>
            <p:spPr>
              <a:xfrm>
                <a:off x="1382175" y="24101"/>
                <a:ext cx="307585" cy="210243"/>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过期</a:t>
                </a:r>
              </a:p>
            </p:txBody>
          </p:sp>
          <p:sp>
            <p:nvSpPr>
              <p:cNvPr id="33" name="文本框 670">
                <a:extLst>
                  <a:ext uri="{FF2B5EF4-FFF2-40B4-BE49-F238E27FC236}">
                    <a16:creationId xmlns:a16="http://schemas.microsoft.com/office/drawing/2014/main" id="{A2D65BE5-30A6-43BE-8F8C-C0A62D8AB31E}"/>
                  </a:ext>
                </a:extLst>
              </p:cNvPr>
              <p:cNvSpPr txBox="1"/>
              <p:nvPr/>
            </p:nvSpPr>
            <p:spPr>
              <a:xfrm>
                <a:off x="3567235" y="16065"/>
                <a:ext cx="421885" cy="218235"/>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未过期</a:t>
                </a:r>
              </a:p>
            </p:txBody>
          </p:sp>
        </p:grpSp>
      </p:grpSp>
      <p:sp>
        <p:nvSpPr>
          <p:cNvPr id="34" name="矩形 33">
            <a:extLst>
              <a:ext uri="{FF2B5EF4-FFF2-40B4-BE49-F238E27FC236}">
                <a16:creationId xmlns:a16="http://schemas.microsoft.com/office/drawing/2014/main" id="{C1F5C10C-D7B1-4FCD-9AF0-30EF8E06C8AD}"/>
              </a:ext>
            </a:extLst>
          </p:cNvPr>
          <p:cNvSpPr/>
          <p:nvPr/>
        </p:nvSpPr>
        <p:spPr>
          <a:xfrm>
            <a:off x="3430116" y="6376774"/>
            <a:ext cx="5288627" cy="461665"/>
          </a:xfrm>
          <a:prstGeom prst="rect">
            <a:avLst/>
          </a:prstGeom>
        </p:spPr>
        <p:txBody>
          <a:bodyPr wrap="none">
            <a:spAutoFit/>
          </a:bodyPr>
          <a:lstStyle/>
          <a:p>
            <a:pPr indent="228600" algn="ctr" hangingPunct="0">
              <a:spcAft>
                <a:spcPts val="600"/>
              </a:spcAft>
            </a:pPr>
            <a:r>
              <a:rPr lang="zh-CN" altLang="zh-CN" sz="2400" dirty="0">
                <a:latin typeface="Times New Roman" panose="02020603050405020304" pitchFamily="18" charset="0"/>
                <a:ea typeface="宋体" panose="02010600030101010101" pitchFamily="2" charset="-122"/>
                <a:cs typeface="宋体" panose="02010600030101010101" pitchFamily="2" charset="-122"/>
              </a:rPr>
              <a:t>图</a:t>
            </a:r>
            <a:r>
              <a:rPr lang="en-US" altLang="zh-CN" sz="2400" dirty="0">
                <a:latin typeface="Times New Roman" panose="02020603050405020304" pitchFamily="18" charset="0"/>
                <a:ea typeface="宋体" panose="02010600030101010101" pitchFamily="2" charset="-122"/>
                <a:cs typeface="宋体" panose="02010600030101010101" pitchFamily="2" charset="-122"/>
              </a:rPr>
              <a:t>13-4  </a:t>
            </a:r>
            <a:r>
              <a:rPr lang="zh-CN" altLang="zh-CN" sz="2400" dirty="0">
                <a:latin typeface="Times New Roman" panose="02020603050405020304" pitchFamily="18" charset="0"/>
                <a:ea typeface="宋体" panose="02010600030101010101" pitchFamily="2" charset="-122"/>
                <a:cs typeface="宋体" panose="02010600030101010101" pitchFamily="2" charset="-122"/>
              </a:rPr>
              <a:t>冗余度为</a:t>
            </a:r>
            <a:r>
              <a:rPr lang="en-US" altLang="zh-CN" sz="2400" dirty="0">
                <a:latin typeface="Times New Roman" panose="02020603050405020304" pitchFamily="18" charset="0"/>
                <a:ea typeface="宋体" panose="02010600030101010101" pitchFamily="2" charset="-122"/>
                <a:cs typeface="宋体" panose="02010600030101010101" pitchFamily="2" charset="-122"/>
              </a:rPr>
              <a:t>1</a:t>
            </a:r>
            <a:r>
              <a:rPr lang="zh-CN" altLang="zh-CN" sz="2400" dirty="0">
                <a:latin typeface="Times New Roman" panose="02020603050405020304" pitchFamily="18" charset="0"/>
                <a:ea typeface="宋体" panose="02010600030101010101" pitchFamily="2" charset="-122"/>
                <a:cs typeface="宋体" panose="02010600030101010101" pitchFamily="2" charset="-122"/>
              </a:rPr>
              <a:t>方式下的备份过期</a:t>
            </a:r>
          </a:p>
        </p:txBody>
      </p:sp>
    </p:spTree>
    <p:extLst>
      <p:ext uri="{BB962C8B-B14F-4D97-AF65-F5344CB8AC3E}">
        <p14:creationId xmlns:p14="http://schemas.microsoft.com/office/powerpoint/2010/main" val="204300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13.4.4  </a:t>
            </a:r>
            <a:r>
              <a:rPr lang="zh-CN" altLang="en-US" sz="2400" b="1" dirty="0"/>
              <a:t>备份过期</a:t>
            </a:r>
            <a:r>
              <a:rPr lang="en-US" altLang="zh-CN" sz="2400" b="1" dirty="0"/>
              <a:t>(Obsolete)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1224135"/>
          </a:xfrm>
        </p:spPr>
        <p:txBody>
          <a:bodyPr>
            <a:noAutofit/>
          </a:bodyPr>
          <a:lstStyle/>
          <a:p>
            <a:pPr marL="0" indent="0" hangingPunct="0">
              <a:lnSpc>
                <a:spcPct val="100000"/>
              </a:lnSpc>
              <a:spcBef>
                <a:spcPts val="600"/>
              </a:spcBef>
              <a:buNone/>
            </a:pPr>
            <a:r>
              <a:rPr lang="en-US" altLang="zh-CN" dirty="0"/>
              <a:t>2)</a:t>
            </a:r>
            <a:r>
              <a:rPr lang="zh-CN" altLang="en-US" dirty="0"/>
              <a:t>恢复窗口期</a:t>
            </a:r>
            <a:r>
              <a:rPr lang="en-US" altLang="zh-CN" dirty="0"/>
              <a:t>(Recovery Window)</a:t>
            </a:r>
          </a:p>
          <a:p>
            <a:pPr marL="0" indent="0" hangingPunct="0">
              <a:lnSpc>
                <a:spcPct val="100000"/>
              </a:lnSpc>
              <a:spcBef>
                <a:spcPts val="600"/>
              </a:spcBef>
              <a:buNone/>
            </a:pPr>
            <a:r>
              <a:rPr lang="zh-CN" altLang="en-US" dirty="0"/>
              <a:t>恢复窗口是指从当前时间开始倒退到以前的一个时间长度范围。恢复窗口的目的是为了让备份晚一点过期，保持一段时间再过期，以便可以恢复到更早的时间点。如图</a:t>
            </a:r>
            <a:r>
              <a:rPr lang="en-US" altLang="zh-CN" dirty="0"/>
              <a:t>13-4</a:t>
            </a:r>
            <a:r>
              <a:rPr lang="zh-CN" altLang="en-US" dirty="0"/>
              <a:t>所示，一旦</a:t>
            </a:r>
            <a:r>
              <a:rPr lang="en-US" altLang="zh-CN" dirty="0"/>
              <a:t>t3</a:t>
            </a:r>
            <a:r>
              <a:rPr lang="zh-CN" altLang="en-US" dirty="0"/>
              <a:t>时间点备份完成后，之前时间的备份和归档日志就过期了，不能恢复了。如果设置为恢复窗口方式，比如设置为</a:t>
            </a:r>
            <a:r>
              <a:rPr lang="en-US" altLang="zh-CN" dirty="0"/>
              <a:t>7</a:t>
            </a:r>
            <a:r>
              <a:rPr lang="zh-CN" altLang="en-US" dirty="0"/>
              <a:t>天，命令如下：</a:t>
            </a:r>
          </a:p>
          <a:p>
            <a:pPr marL="0" indent="0" hangingPunct="0">
              <a:lnSpc>
                <a:spcPct val="100000"/>
              </a:lnSpc>
              <a:spcBef>
                <a:spcPts val="600"/>
              </a:spcBef>
              <a:buNone/>
            </a:pPr>
            <a:r>
              <a:rPr lang="en-US" altLang="zh-CN" dirty="0"/>
              <a:t>RMAN&gt; CONFIGURE RETENTION POLICY TO RECOVERY WINDOW OF 7 DAYS</a:t>
            </a:r>
            <a:r>
              <a:rPr lang="zh-CN" altLang="en-US" dirty="0"/>
              <a:t>；</a:t>
            </a:r>
          </a:p>
        </p:txBody>
      </p:sp>
    </p:spTree>
    <p:extLst>
      <p:ext uri="{BB962C8B-B14F-4D97-AF65-F5344CB8AC3E}">
        <p14:creationId xmlns:p14="http://schemas.microsoft.com/office/powerpoint/2010/main" val="20173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13.4.4  </a:t>
            </a:r>
            <a:r>
              <a:rPr lang="zh-CN" altLang="en-US" sz="2400" b="1" dirty="0"/>
              <a:t>备份过期</a:t>
            </a:r>
            <a:r>
              <a:rPr lang="en-US" altLang="zh-CN" sz="2400" b="1" dirty="0"/>
              <a:t>(Obsolete)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1224135"/>
          </a:xfrm>
        </p:spPr>
        <p:txBody>
          <a:bodyPr>
            <a:noAutofit/>
          </a:bodyPr>
          <a:lstStyle/>
          <a:p>
            <a:pPr marL="0" indent="0" hangingPunct="0">
              <a:lnSpc>
                <a:spcPct val="100000"/>
              </a:lnSpc>
              <a:spcBef>
                <a:spcPts val="600"/>
              </a:spcBef>
              <a:buNone/>
            </a:pPr>
            <a:r>
              <a:rPr lang="zh-CN" altLang="en-US" dirty="0"/>
              <a:t>如果当前时间是</a:t>
            </a:r>
            <a:r>
              <a:rPr lang="en-US" altLang="zh-CN" dirty="0"/>
              <a:t>01-30</a:t>
            </a:r>
            <a:r>
              <a:rPr lang="zh-CN" altLang="en-US" dirty="0"/>
              <a:t>，那么</a:t>
            </a:r>
            <a:r>
              <a:rPr lang="en-US" altLang="zh-CN" dirty="0"/>
              <a:t>t3</a:t>
            </a:r>
            <a:r>
              <a:rPr lang="zh-CN" altLang="en-US" dirty="0"/>
              <a:t>之前</a:t>
            </a:r>
            <a:r>
              <a:rPr lang="en-US" altLang="zh-CN" dirty="0"/>
              <a:t>5</a:t>
            </a:r>
            <a:r>
              <a:rPr lang="zh-CN" altLang="en-US" dirty="0"/>
              <a:t>天的范围以及</a:t>
            </a:r>
            <a:r>
              <a:rPr lang="en-US" altLang="zh-CN" dirty="0"/>
              <a:t>t3</a:t>
            </a:r>
            <a:r>
              <a:rPr lang="zh-CN" altLang="en-US" dirty="0"/>
              <a:t>之后的所有时间都是可以恢复的，如图</a:t>
            </a:r>
            <a:r>
              <a:rPr lang="en-US" altLang="zh-CN" dirty="0"/>
              <a:t>13-5</a:t>
            </a:r>
            <a:r>
              <a:rPr lang="zh-CN" altLang="en-US" dirty="0"/>
              <a:t>所示。由于窗口期也在</a:t>
            </a:r>
            <a:r>
              <a:rPr lang="en-US" altLang="zh-CN" dirty="0"/>
              <a:t>t2</a:t>
            </a:r>
            <a:r>
              <a:rPr lang="zh-CN" altLang="en-US" dirty="0"/>
              <a:t>到</a:t>
            </a:r>
            <a:r>
              <a:rPr lang="en-US" altLang="zh-CN" dirty="0"/>
              <a:t>t3</a:t>
            </a:r>
            <a:r>
              <a:rPr lang="zh-CN" altLang="en-US" dirty="0"/>
              <a:t>时间范围之内，所以</a:t>
            </a:r>
            <a:r>
              <a:rPr lang="en-US" altLang="zh-CN" dirty="0"/>
              <a:t>t2</a:t>
            </a:r>
            <a:r>
              <a:rPr lang="zh-CN" altLang="en-US" dirty="0"/>
              <a:t>时间点的备份，以及</a:t>
            </a:r>
            <a:r>
              <a:rPr lang="en-US" altLang="zh-CN" dirty="0"/>
              <a:t>t2</a:t>
            </a:r>
            <a:r>
              <a:rPr lang="zh-CN" altLang="en-US" dirty="0"/>
              <a:t>到</a:t>
            </a:r>
            <a:r>
              <a:rPr lang="en-US" altLang="zh-CN" dirty="0"/>
              <a:t>t3</a:t>
            </a:r>
            <a:r>
              <a:rPr lang="zh-CN" altLang="en-US" dirty="0"/>
              <a:t>之间的所有归档日志文件也是有效的，不会过期。</a:t>
            </a:r>
          </a:p>
        </p:txBody>
      </p:sp>
      <p:grpSp>
        <p:nvGrpSpPr>
          <p:cNvPr id="4" name="画布 912">
            <a:extLst>
              <a:ext uri="{FF2B5EF4-FFF2-40B4-BE49-F238E27FC236}">
                <a16:creationId xmlns:a16="http://schemas.microsoft.com/office/drawing/2014/main" id="{A127A7C2-17FD-4979-9970-04F841A052D0}"/>
              </a:ext>
            </a:extLst>
          </p:cNvPr>
          <p:cNvGrpSpPr/>
          <p:nvPr/>
        </p:nvGrpSpPr>
        <p:grpSpPr>
          <a:xfrm>
            <a:off x="1053852" y="2518334"/>
            <a:ext cx="10657184" cy="3790986"/>
            <a:chOff x="0" y="0"/>
            <a:chExt cx="4761865" cy="1913255"/>
          </a:xfrm>
        </p:grpSpPr>
        <p:sp>
          <p:nvSpPr>
            <p:cNvPr id="5" name="矩形 4">
              <a:extLst>
                <a:ext uri="{FF2B5EF4-FFF2-40B4-BE49-F238E27FC236}">
                  <a16:creationId xmlns:a16="http://schemas.microsoft.com/office/drawing/2014/main" id="{524976EA-56E8-4A53-A719-B4C44EF353FB}"/>
                </a:ext>
              </a:extLst>
            </p:cNvPr>
            <p:cNvSpPr/>
            <p:nvPr/>
          </p:nvSpPr>
          <p:spPr>
            <a:xfrm>
              <a:off x="0" y="0"/>
              <a:ext cx="4761865" cy="1913255"/>
            </a:xfrm>
            <a:prstGeom prst="rect">
              <a:avLst/>
            </a:prstGeom>
          </p:spPr>
        </p:sp>
        <p:cxnSp>
          <p:nvCxnSpPr>
            <p:cNvPr id="6" name="直接箭头连接符 5">
              <a:extLst>
                <a:ext uri="{FF2B5EF4-FFF2-40B4-BE49-F238E27FC236}">
                  <a16:creationId xmlns:a16="http://schemas.microsoft.com/office/drawing/2014/main" id="{5FC0CA83-B9CC-464E-932A-55D324485731}"/>
                </a:ext>
              </a:extLst>
            </p:cNvPr>
            <p:cNvCxnSpPr/>
            <p:nvPr/>
          </p:nvCxnSpPr>
          <p:spPr>
            <a:xfrm>
              <a:off x="452820" y="1664217"/>
              <a:ext cx="41238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5B992E5-D450-453D-9802-4CC3FECD8539}"/>
                </a:ext>
              </a:extLst>
            </p:cNvPr>
            <p:cNvCxnSpPr/>
            <p:nvPr/>
          </p:nvCxnSpPr>
          <p:spPr>
            <a:xfrm>
              <a:off x="444037" y="1561209"/>
              <a:ext cx="0" cy="16847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A367B5D-C879-411A-A6AD-CBCB20DD2353}"/>
                </a:ext>
              </a:extLst>
            </p:cNvPr>
            <p:cNvCxnSpPr/>
            <p:nvPr/>
          </p:nvCxnSpPr>
          <p:spPr>
            <a:xfrm>
              <a:off x="1180976" y="1561209"/>
              <a:ext cx="0" cy="16847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961C9FA-93A8-42A8-90E3-E3AA6641EC41}"/>
                </a:ext>
              </a:extLst>
            </p:cNvPr>
            <p:cNvCxnSpPr/>
            <p:nvPr/>
          </p:nvCxnSpPr>
          <p:spPr>
            <a:xfrm>
              <a:off x="1918285" y="1561085"/>
              <a:ext cx="0" cy="16847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3C4AA37-BD65-40C7-824A-23725FF79626}"/>
                </a:ext>
              </a:extLst>
            </p:cNvPr>
            <p:cNvCxnSpPr/>
            <p:nvPr/>
          </p:nvCxnSpPr>
          <p:spPr>
            <a:xfrm>
              <a:off x="2655562" y="1561085"/>
              <a:ext cx="0" cy="16847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8572001-35A8-427A-880C-1535312D3DA2}"/>
                </a:ext>
              </a:extLst>
            </p:cNvPr>
            <p:cNvCxnSpPr/>
            <p:nvPr/>
          </p:nvCxnSpPr>
          <p:spPr>
            <a:xfrm>
              <a:off x="3392830" y="1561085"/>
              <a:ext cx="0" cy="16847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9ABA2E3-2E3D-4801-90D7-86BF857A4042}"/>
                </a:ext>
              </a:extLst>
            </p:cNvPr>
            <p:cNvCxnSpPr/>
            <p:nvPr/>
          </p:nvCxnSpPr>
          <p:spPr>
            <a:xfrm>
              <a:off x="4130056" y="1561525"/>
              <a:ext cx="0" cy="16847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721">
              <a:extLst>
                <a:ext uri="{FF2B5EF4-FFF2-40B4-BE49-F238E27FC236}">
                  <a16:creationId xmlns:a16="http://schemas.microsoft.com/office/drawing/2014/main" id="{5813EA4E-5199-4F05-9EF2-AC7430AB8E86}"/>
                </a:ext>
              </a:extLst>
            </p:cNvPr>
            <p:cNvSpPr txBox="1"/>
            <p:nvPr/>
          </p:nvSpPr>
          <p:spPr>
            <a:xfrm>
              <a:off x="147155" y="1729271"/>
              <a:ext cx="478400" cy="150735"/>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t1:01-01</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4" name="文本框 722">
              <a:extLst>
                <a:ext uri="{FF2B5EF4-FFF2-40B4-BE49-F238E27FC236}">
                  <a16:creationId xmlns:a16="http://schemas.microsoft.com/office/drawing/2014/main" id="{99F22FEB-EB58-4786-A1F7-E5AD2FE35351}"/>
                </a:ext>
              </a:extLst>
            </p:cNvPr>
            <p:cNvSpPr txBox="1"/>
            <p:nvPr/>
          </p:nvSpPr>
          <p:spPr>
            <a:xfrm>
              <a:off x="984366" y="1729462"/>
              <a:ext cx="345050" cy="176239"/>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01-07</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5" name="文本框 723">
              <a:extLst>
                <a:ext uri="{FF2B5EF4-FFF2-40B4-BE49-F238E27FC236}">
                  <a16:creationId xmlns:a16="http://schemas.microsoft.com/office/drawing/2014/main" id="{93F06975-2213-4444-909A-713C2E66740F}"/>
                </a:ext>
              </a:extLst>
            </p:cNvPr>
            <p:cNvSpPr txBox="1"/>
            <p:nvPr/>
          </p:nvSpPr>
          <p:spPr>
            <a:xfrm>
              <a:off x="1619695" y="1729022"/>
              <a:ext cx="478400" cy="176567"/>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t2:01-14</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6" name="文本框 724">
              <a:extLst>
                <a:ext uri="{FF2B5EF4-FFF2-40B4-BE49-F238E27FC236}">
                  <a16:creationId xmlns:a16="http://schemas.microsoft.com/office/drawing/2014/main" id="{62FB8C25-A898-4F86-BC60-E92D7F2F9868}"/>
                </a:ext>
              </a:extLst>
            </p:cNvPr>
            <p:cNvSpPr txBox="1"/>
            <p:nvPr/>
          </p:nvSpPr>
          <p:spPr>
            <a:xfrm>
              <a:off x="2445030" y="1733184"/>
              <a:ext cx="345050" cy="161453"/>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01-21</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7" name="文本框 725">
              <a:extLst>
                <a:ext uri="{FF2B5EF4-FFF2-40B4-BE49-F238E27FC236}">
                  <a16:creationId xmlns:a16="http://schemas.microsoft.com/office/drawing/2014/main" id="{7F2411F4-D4F2-4CAA-A7E0-6F96A518C492}"/>
                </a:ext>
              </a:extLst>
            </p:cNvPr>
            <p:cNvSpPr txBox="1"/>
            <p:nvPr/>
          </p:nvSpPr>
          <p:spPr>
            <a:xfrm>
              <a:off x="3092235" y="1732572"/>
              <a:ext cx="478400" cy="180683"/>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t3:01-28</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8" name="文本框 726">
              <a:extLst>
                <a:ext uri="{FF2B5EF4-FFF2-40B4-BE49-F238E27FC236}">
                  <a16:creationId xmlns:a16="http://schemas.microsoft.com/office/drawing/2014/main" id="{374B5B01-9002-459D-9548-4A4B1DAE9B4A}"/>
                </a:ext>
              </a:extLst>
            </p:cNvPr>
            <p:cNvSpPr txBox="1"/>
            <p:nvPr/>
          </p:nvSpPr>
          <p:spPr>
            <a:xfrm>
              <a:off x="3751316" y="1726954"/>
              <a:ext cx="605400" cy="178860"/>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当前</a:t>
              </a:r>
              <a:r>
                <a:rPr lang="en-US" sz="2000" kern="100">
                  <a:solidFill>
                    <a:srgbClr val="000000"/>
                  </a:solidFill>
                  <a:effectLst/>
                  <a:latin typeface="Times New Roman" panose="02020603050405020304" pitchFamily="18" charset="0"/>
                  <a:ea typeface="宋体" panose="02010600030101010101" pitchFamily="2" charset="-122"/>
                </a:rPr>
                <a:t>:01-30</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9" name="流程图: 磁盘 18">
              <a:extLst>
                <a:ext uri="{FF2B5EF4-FFF2-40B4-BE49-F238E27FC236}">
                  <a16:creationId xmlns:a16="http://schemas.microsoft.com/office/drawing/2014/main" id="{3CEB9997-ED84-4E8B-9BF6-82D903AF36C6}"/>
                </a:ext>
              </a:extLst>
            </p:cNvPr>
            <p:cNvSpPr/>
            <p:nvPr/>
          </p:nvSpPr>
          <p:spPr>
            <a:xfrm>
              <a:off x="206532" y="1065516"/>
              <a:ext cx="516576" cy="441215"/>
            </a:xfrm>
            <a:prstGeom prst="flowChartMagneticDisk">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808080"/>
                  </a:solidFill>
                  <a:effectLst/>
                  <a:latin typeface="Times New Roman" panose="02020603050405020304" pitchFamily="18" charset="0"/>
                  <a:ea typeface="宋体" panose="02010600030101010101" pitchFamily="2" charset="-122"/>
                </a:rPr>
                <a:t>backup</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0" name="流程图: 磁盘 19">
              <a:extLst>
                <a:ext uri="{FF2B5EF4-FFF2-40B4-BE49-F238E27FC236}">
                  <a16:creationId xmlns:a16="http://schemas.microsoft.com/office/drawing/2014/main" id="{B20863C3-2ED8-4227-A637-85771304E739}"/>
                </a:ext>
              </a:extLst>
            </p:cNvPr>
            <p:cNvSpPr/>
            <p:nvPr/>
          </p:nvSpPr>
          <p:spPr>
            <a:xfrm>
              <a:off x="1637509" y="1061598"/>
              <a:ext cx="516576" cy="441215"/>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backup</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1" name="流程图: 磁盘 20">
              <a:extLst>
                <a:ext uri="{FF2B5EF4-FFF2-40B4-BE49-F238E27FC236}">
                  <a16:creationId xmlns:a16="http://schemas.microsoft.com/office/drawing/2014/main" id="{59F74029-E3E1-45AD-8CF9-EF85EFC3360A}"/>
                </a:ext>
              </a:extLst>
            </p:cNvPr>
            <p:cNvSpPr/>
            <p:nvPr/>
          </p:nvSpPr>
          <p:spPr>
            <a:xfrm>
              <a:off x="3110049" y="1049844"/>
              <a:ext cx="516576" cy="441215"/>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backup</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2" name="流程图: 多文档 21">
              <a:extLst>
                <a:ext uri="{FF2B5EF4-FFF2-40B4-BE49-F238E27FC236}">
                  <a16:creationId xmlns:a16="http://schemas.microsoft.com/office/drawing/2014/main" id="{59A47FE3-3DE6-444F-A74D-8BB4DC01395C}"/>
                </a:ext>
              </a:extLst>
            </p:cNvPr>
            <p:cNvSpPr/>
            <p:nvPr/>
          </p:nvSpPr>
          <p:spPr>
            <a:xfrm>
              <a:off x="188711" y="579881"/>
              <a:ext cx="564077" cy="450265"/>
            </a:xfrm>
            <a:prstGeom prst="flowChartMultidocumen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808080"/>
                  </a:solidFill>
                  <a:effectLst/>
                  <a:latin typeface="Times New Roman" panose="02020603050405020304" pitchFamily="18" charset="0"/>
                  <a:ea typeface="宋体" panose="02010600030101010101" pitchFamily="2" charset="-122"/>
                </a:rPr>
                <a:t>日志</a:t>
              </a:r>
              <a:endParaRPr lang="zh-CN" sz="20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000" kern="100">
                  <a:solidFill>
                    <a:srgbClr val="808080"/>
                  </a:solidFill>
                  <a:effectLst/>
                  <a:latin typeface="Times New Roman" panose="02020603050405020304" pitchFamily="18" charset="0"/>
                  <a:ea typeface="宋体" panose="02010600030101010101" pitchFamily="2" charset="-122"/>
                </a:rPr>
                <a:t>100</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3" name="流程图: 多文档 22">
              <a:extLst>
                <a:ext uri="{FF2B5EF4-FFF2-40B4-BE49-F238E27FC236}">
                  <a16:creationId xmlns:a16="http://schemas.microsoft.com/office/drawing/2014/main" id="{2BEC6829-41A0-4CDE-936E-4C87DEB9A806}"/>
                </a:ext>
              </a:extLst>
            </p:cNvPr>
            <p:cNvSpPr/>
            <p:nvPr/>
          </p:nvSpPr>
          <p:spPr>
            <a:xfrm>
              <a:off x="936834" y="579881"/>
              <a:ext cx="564077" cy="450265"/>
            </a:xfrm>
            <a:prstGeom prst="flowChartMultidocumen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808080"/>
                  </a:solidFill>
                  <a:effectLst/>
                  <a:latin typeface="Times New Roman" panose="02020603050405020304" pitchFamily="18" charset="0"/>
                  <a:ea typeface="宋体" panose="02010600030101010101" pitchFamily="2" charset="-122"/>
                </a:rPr>
                <a:t>日志</a:t>
              </a:r>
              <a:endParaRPr lang="zh-CN" sz="20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000" kern="100">
                  <a:solidFill>
                    <a:srgbClr val="808080"/>
                  </a:solidFill>
                  <a:effectLst/>
                  <a:latin typeface="Times New Roman" panose="02020603050405020304" pitchFamily="18" charset="0"/>
                  <a:ea typeface="宋体" panose="02010600030101010101" pitchFamily="2" charset="-122"/>
                </a:rPr>
                <a:t>250</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4" name="流程图: 多文档 23">
              <a:extLst>
                <a:ext uri="{FF2B5EF4-FFF2-40B4-BE49-F238E27FC236}">
                  <a16:creationId xmlns:a16="http://schemas.microsoft.com/office/drawing/2014/main" id="{C07F3D93-E74E-483C-8915-75DDE9CB2433}"/>
                </a:ext>
              </a:extLst>
            </p:cNvPr>
            <p:cNvSpPr/>
            <p:nvPr/>
          </p:nvSpPr>
          <p:spPr>
            <a:xfrm>
              <a:off x="1649337" y="579881"/>
              <a:ext cx="564077" cy="450265"/>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日志</a:t>
              </a: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500</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5" name="流程图: 多文档 24">
              <a:extLst>
                <a:ext uri="{FF2B5EF4-FFF2-40B4-BE49-F238E27FC236}">
                  <a16:creationId xmlns:a16="http://schemas.microsoft.com/office/drawing/2014/main" id="{B748B1C1-AFD6-4529-8122-9A50B9213965}"/>
                </a:ext>
              </a:extLst>
            </p:cNvPr>
            <p:cNvSpPr/>
            <p:nvPr/>
          </p:nvSpPr>
          <p:spPr>
            <a:xfrm>
              <a:off x="2379640" y="579881"/>
              <a:ext cx="564077" cy="450265"/>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日志</a:t>
              </a:r>
            </a:p>
            <a:p>
              <a:pPr algn="ctr">
                <a:spcAft>
                  <a:spcPts val="0"/>
                </a:spcAft>
              </a:pPr>
              <a:r>
                <a:rPr lang="en-US" sz="2000" kern="100" dirty="0">
                  <a:solidFill>
                    <a:srgbClr val="000000"/>
                  </a:solidFill>
                  <a:effectLst/>
                  <a:latin typeface="Times New Roman" panose="02020603050405020304" pitchFamily="18" charset="0"/>
                  <a:ea typeface="宋体" panose="02010600030101010101" pitchFamily="2" charset="-122"/>
                </a:rPr>
                <a:t>750</a:t>
              </a:r>
              <a:endParaRPr lang="zh-CN" sz="2000" kern="100" dirty="0">
                <a:solidFill>
                  <a:srgbClr val="000000"/>
                </a:solidFill>
                <a:effectLst/>
                <a:latin typeface="Times New Roman" panose="02020603050405020304" pitchFamily="18" charset="0"/>
                <a:ea typeface="宋体" panose="02010600030101010101" pitchFamily="2" charset="-122"/>
              </a:endParaRPr>
            </a:p>
          </p:txBody>
        </p:sp>
        <p:sp>
          <p:nvSpPr>
            <p:cNvPr id="26" name="流程图: 多文档 25">
              <a:extLst>
                <a:ext uri="{FF2B5EF4-FFF2-40B4-BE49-F238E27FC236}">
                  <a16:creationId xmlns:a16="http://schemas.microsoft.com/office/drawing/2014/main" id="{ADA75BA6-C3A1-4820-85D1-C6C045D96B44}"/>
                </a:ext>
              </a:extLst>
            </p:cNvPr>
            <p:cNvSpPr/>
            <p:nvPr/>
          </p:nvSpPr>
          <p:spPr>
            <a:xfrm>
              <a:off x="3121832" y="579881"/>
              <a:ext cx="564077" cy="450265"/>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日志</a:t>
              </a: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1000</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7" name="文本框 735">
              <a:extLst>
                <a:ext uri="{FF2B5EF4-FFF2-40B4-BE49-F238E27FC236}">
                  <a16:creationId xmlns:a16="http://schemas.microsoft.com/office/drawing/2014/main" id="{3E432489-D8D8-41D1-A8CB-25339806642F}"/>
                </a:ext>
              </a:extLst>
            </p:cNvPr>
            <p:cNvSpPr txBox="1"/>
            <p:nvPr/>
          </p:nvSpPr>
          <p:spPr>
            <a:xfrm>
              <a:off x="4291643" y="1522976"/>
              <a:ext cx="307585" cy="105593"/>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日期</a:t>
              </a:r>
            </a:p>
          </p:txBody>
        </p:sp>
        <p:grpSp>
          <p:nvGrpSpPr>
            <p:cNvPr id="28" name="组合 27">
              <a:extLst>
                <a:ext uri="{FF2B5EF4-FFF2-40B4-BE49-F238E27FC236}">
                  <a16:creationId xmlns:a16="http://schemas.microsoft.com/office/drawing/2014/main" id="{4E0B2643-2616-417C-AC58-DF6BA208B762}"/>
                </a:ext>
              </a:extLst>
            </p:cNvPr>
            <p:cNvGrpSpPr/>
            <p:nvPr/>
          </p:nvGrpSpPr>
          <p:grpSpPr>
            <a:xfrm>
              <a:off x="3051975" y="444117"/>
              <a:ext cx="1078085" cy="145162"/>
              <a:chOff x="3051959" y="318803"/>
              <a:chExt cx="1060340" cy="145162"/>
            </a:xfrm>
          </p:grpSpPr>
          <p:cxnSp>
            <p:nvCxnSpPr>
              <p:cNvPr id="38" name="直接连接符 37">
                <a:extLst>
                  <a:ext uri="{FF2B5EF4-FFF2-40B4-BE49-F238E27FC236}">
                    <a16:creationId xmlns:a16="http://schemas.microsoft.com/office/drawing/2014/main" id="{51726551-ABD2-45C5-867B-DB3815C2E89F}"/>
                  </a:ext>
                </a:extLst>
              </p:cNvPr>
              <p:cNvCxnSpPr/>
              <p:nvPr/>
            </p:nvCxnSpPr>
            <p:spPr>
              <a:xfrm>
                <a:off x="3051959" y="385887"/>
                <a:ext cx="105690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F272B687-07D5-463D-941A-336FE8E882DD}"/>
                  </a:ext>
                </a:extLst>
              </p:cNvPr>
              <p:cNvCxnSpPr/>
              <p:nvPr/>
            </p:nvCxnSpPr>
            <p:spPr>
              <a:xfrm>
                <a:off x="3051959" y="319014"/>
                <a:ext cx="0" cy="1449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F4970EC-D430-4D0F-979E-8EE5B8D0F5B0}"/>
                  </a:ext>
                </a:extLst>
              </p:cNvPr>
              <p:cNvCxnSpPr/>
              <p:nvPr/>
            </p:nvCxnSpPr>
            <p:spPr>
              <a:xfrm>
                <a:off x="4112299" y="318803"/>
                <a:ext cx="0" cy="144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B3325DDD-67A0-4FDB-A94E-204E2530E8EA}"/>
                  </a:ext>
                </a:extLst>
              </p:cNvPr>
              <p:cNvCxnSpPr/>
              <p:nvPr/>
            </p:nvCxnSpPr>
            <p:spPr>
              <a:xfrm>
                <a:off x="3198155" y="319043"/>
                <a:ext cx="0" cy="144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73B8D3E3-9692-48E1-80FC-31B97AE94426}"/>
                  </a:ext>
                </a:extLst>
              </p:cNvPr>
              <p:cNvCxnSpPr/>
              <p:nvPr/>
            </p:nvCxnSpPr>
            <p:spPr>
              <a:xfrm>
                <a:off x="3350506" y="318833"/>
                <a:ext cx="0" cy="144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0FD84812-CD82-4B46-8EEA-365C434E2B9D}"/>
                  </a:ext>
                </a:extLst>
              </p:cNvPr>
              <p:cNvCxnSpPr/>
              <p:nvPr/>
            </p:nvCxnSpPr>
            <p:spPr>
              <a:xfrm>
                <a:off x="3502790" y="319043"/>
                <a:ext cx="0" cy="144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68888F2-5EBF-4B6D-A3C5-C55E14B54934}"/>
                  </a:ext>
                </a:extLst>
              </p:cNvPr>
              <p:cNvCxnSpPr/>
              <p:nvPr/>
            </p:nvCxnSpPr>
            <p:spPr>
              <a:xfrm>
                <a:off x="3655233" y="319043"/>
                <a:ext cx="0" cy="144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4909574-3F4A-493A-A19C-83F8AF126135}"/>
                  </a:ext>
                </a:extLst>
              </p:cNvPr>
              <p:cNvCxnSpPr/>
              <p:nvPr/>
            </p:nvCxnSpPr>
            <p:spPr>
              <a:xfrm>
                <a:off x="3807482" y="319185"/>
                <a:ext cx="0" cy="144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B4F1F8B-5D3A-4711-BE38-3D94DC2359BA}"/>
                  </a:ext>
                </a:extLst>
              </p:cNvPr>
              <p:cNvCxnSpPr/>
              <p:nvPr/>
            </p:nvCxnSpPr>
            <p:spPr>
              <a:xfrm>
                <a:off x="3960303" y="318863"/>
                <a:ext cx="0" cy="144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直接连接符 28">
              <a:extLst>
                <a:ext uri="{FF2B5EF4-FFF2-40B4-BE49-F238E27FC236}">
                  <a16:creationId xmlns:a16="http://schemas.microsoft.com/office/drawing/2014/main" id="{6EA1588C-DAC5-43E2-906F-42F7DE7FFA74}"/>
                </a:ext>
              </a:extLst>
            </p:cNvPr>
            <p:cNvCxnSpPr/>
            <p:nvPr/>
          </p:nvCxnSpPr>
          <p:spPr>
            <a:xfrm>
              <a:off x="3051973" y="458368"/>
              <a:ext cx="0" cy="1205361"/>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8B8D7CF-1F30-46ED-8D36-870D562E11F9}"/>
                </a:ext>
              </a:extLst>
            </p:cNvPr>
            <p:cNvCxnSpPr/>
            <p:nvPr/>
          </p:nvCxnSpPr>
          <p:spPr>
            <a:xfrm>
              <a:off x="4130056" y="458421"/>
              <a:ext cx="0" cy="1115651"/>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文本框 828">
              <a:extLst>
                <a:ext uri="{FF2B5EF4-FFF2-40B4-BE49-F238E27FC236}">
                  <a16:creationId xmlns:a16="http://schemas.microsoft.com/office/drawing/2014/main" id="{10A9480C-63DC-438C-9AF7-57D1DF7D3B74}"/>
                </a:ext>
              </a:extLst>
            </p:cNvPr>
            <p:cNvSpPr txBox="1"/>
            <p:nvPr/>
          </p:nvSpPr>
          <p:spPr>
            <a:xfrm>
              <a:off x="2841694" y="1522924"/>
              <a:ext cx="345050" cy="105593"/>
            </a:xfrm>
            <a:prstGeom prst="rect">
              <a:avLst/>
            </a:prstGeom>
            <a:solidFill>
              <a:schemeClr val="bg1"/>
            </a:solid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01-23</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32" name="文本框 829">
              <a:extLst>
                <a:ext uri="{FF2B5EF4-FFF2-40B4-BE49-F238E27FC236}">
                  <a16:creationId xmlns:a16="http://schemas.microsoft.com/office/drawing/2014/main" id="{052FF659-2BA1-44F4-80F7-455A0A0804B9}"/>
                </a:ext>
              </a:extLst>
            </p:cNvPr>
            <p:cNvSpPr txBox="1"/>
            <p:nvPr/>
          </p:nvSpPr>
          <p:spPr>
            <a:xfrm>
              <a:off x="3281791" y="490560"/>
              <a:ext cx="621910" cy="154104"/>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kern="100" dirty="0">
                  <a:solidFill>
                    <a:srgbClr val="000000"/>
                  </a:solidFill>
                  <a:effectLst/>
                  <a:latin typeface="Times New Roman" panose="02020603050405020304" pitchFamily="18" charset="0"/>
                  <a:ea typeface="宋体" panose="02010600030101010101" pitchFamily="2" charset="-122"/>
                </a:rPr>
                <a:t>7</a:t>
              </a:r>
              <a:r>
                <a:rPr lang="zh-CN" sz="2000" kern="100" dirty="0">
                  <a:solidFill>
                    <a:srgbClr val="000000"/>
                  </a:solidFill>
                  <a:effectLst/>
                  <a:latin typeface="Times New Roman" panose="02020603050405020304" pitchFamily="18" charset="0"/>
                  <a:ea typeface="宋体" panose="02010600030101010101" pitchFamily="2" charset="-122"/>
                </a:rPr>
                <a:t>天窗口期</a:t>
              </a:r>
            </a:p>
          </p:txBody>
        </p:sp>
        <p:cxnSp>
          <p:nvCxnSpPr>
            <p:cNvPr id="33" name="直接箭头连接符 32">
              <a:extLst>
                <a:ext uri="{FF2B5EF4-FFF2-40B4-BE49-F238E27FC236}">
                  <a16:creationId xmlns:a16="http://schemas.microsoft.com/office/drawing/2014/main" id="{B999915A-D250-4753-BC05-7B86136C4CD3}"/>
                </a:ext>
              </a:extLst>
            </p:cNvPr>
            <p:cNvCxnSpPr/>
            <p:nvPr/>
          </p:nvCxnSpPr>
          <p:spPr>
            <a:xfrm>
              <a:off x="206532" y="224660"/>
              <a:ext cx="1355087" cy="0"/>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文本框 762">
              <a:extLst>
                <a:ext uri="{FF2B5EF4-FFF2-40B4-BE49-F238E27FC236}">
                  <a16:creationId xmlns:a16="http://schemas.microsoft.com/office/drawing/2014/main" id="{634AC18B-F9C0-4C22-83C1-15B88ABAC1F3}"/>
                </a:ext>
              </a:extLst>
            </p:cNvPr>
            <p:cNvSpPr txBox="1"/>
            <p:nvPr/>
          </p:nvSpPr>
          <p:spPr>
            <a:xfrm>
              <a:off x="782484" y="72546"/>
              <a:ext cx="307585" cy="105174"/>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过期</a:t>
              </a:r>
            </a:p>
          </p:txBody>
        </p:sp>
        <p:sp>
          <p:nvSpPr>
            <p:cNvPr id="35" name="文本框 762">
              <a:extLst>
                <a:ext uri="{FF2B5EF4-FFF2-40B4-BE49-F238E27FC236}">
                  <a16:creationId xmlns:a16="http://schemas.microsoft.com/office/drawing/2014/main" id="{EE9FDAFC-3DAE-4339-8B02-C7F9E4E75947}"/>
                </a:ext>
              </a:extLst>
            </p:cNvPr>
            <p:cNvSpPr txBox="1"/>
            <p:nvPr/>
          </p:nvSpPr>
          <p:spPr>
            <a:xfrm>
              <a:off x="2932119" y="64701"/>
              <a:ext cx="421885" cy="105174"/>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未过期</a:t>
              </a:r>
            </a:p>
          </p:txBody>
        </p:sp>
        <p:sp>
          <p:nvSpPr>
            <p:cNvPr id="36" name="流程图: 多文档 35">
              <a:extLst>
                <a:ext uri="{FF2B5EF4-FFF2-40B4-BE49-F238E27FC236}">
                  <a16:creationId xmlns:a16="http://schemas.microsoft.com/office/drawing/2014/main" id="{D1471550-2F0B-4FCC-AFCD-1FDFC991E48B}"/>
                </a:ext>
              </a:extLst>
            </p:cNvPr>
            <p:cNvSpPr/>
            <p:nvPr/>
          </p:nvSpPr>
          <p:spPr>
            <a:xfrm>
              <a:off x="3864018" y="579881"/>
              <a:ext cx="564077" cy="450265"/>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日志</a:t>
              </a: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1050</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37" name="直接箭头连接符 36">
              <a:extLst>
                <a:ext uri="{FF2B5EF4-FFF2-40B4-BE49-F238E27FC236}">
                  <a16:creationId xmlns:a16="http://schemas.microsoft.com/office/drawing/2014/main" id="{28455ACC-0376-4DBB-9BE9-A3345B6E3A8F}"/>
                </a:ext>
              </a:extLst>
            </p:cNvPr>
            <p:cNvCxnSpPr/>
            <p:nvPr/>
          </p:nvCxnSpPr>
          <p:spPr>
            <a:xfrm>
              <a:off x="1588630" y="224653"/>
              <a:ext cx="2870569" cy="0"/>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7" name="矩形 46">
            <a:extLst>
              <a:ext uri="{FF2B5EF4-FFF2-40B4-BE49-F238E27FC236}">
                <a16:creationId xmlns:a16="http://schemas.microsoft.com/office/drawing/2014/main" id="{A9A84E4C-3B2F-43E1-89CF-70F97A1FC341}"/>
              </a:ext>
            </a:extLst>
          </p:cNvPr>
          <p:cNvSpPr/>
          <p:nvPr/>
        </p:nvSpPr>
        <p:spPr>
          <a:xfrm>
            <a:off x="3348512" y="6397159"/>
            <a:ext cx="5981125" cy="461665"/>
          </a:xfrm>
          <a:prstGeom prst="rect">
            <a:avLst/>
          </a:prstGeom>
        </p:spPr>
        <p:txBody>
          <a:bodyPr wrap="none">
            <a:spAutoFit/>
          </a:bodyPr>
          <a:lstStyle/>
          <a:p>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400" kern="100" dirty="0">
                <a:latin typeface="Times New Roman" panose="02020603050405020304" pitchFamily="18" charset="0"/>
                <a:ea typeface="宋体" panose="02010600030101010101" pitchFamily="2" charset="-122"/>
              </a:rPr>
              <a:t>13-5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恢复窗口期为</a:t>
            </a:r>
            <a:r>
              <a:rPr lang="en-US" altLang="zh-CN" sz="2400" kern="100" dirty="0">
                <a:latin typeface="Times New Roman" panose="02020603050405020304" pitchFamily="18" charset="0"/>
                <a:ea typeface="宋体" panose="02010600030101010101" pitchFamily="2" charset="-122"/>
              </a:rPr>
              <a:t>7</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天方式下的备份过期</a:t>
            </a:r>
            <a:endParaRPr lang="zh-CN" altLang="en-US" sz="2400" dirty="0"/>
          </a:p>
        </p:txBody>
      </p:sp>
    </p:spTree>
    <p:extLst>
      <p:ext uri="{BB962C8B-B14F-4D97-AF65-F5344CB8AC3E}">
        <p14:creationId xmlns:p14="http://schemas.microsoft.com/office/powerpoint/2010/main" val="119572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13.4.4  </a:t>
            </a:r>
            <a:r>
              <a:rPr lang="zh-CN" altLang="en-US" sz="2400" b="1" dirty="0"/>
              <a:t>备份过期</a:t>
            </a:r>
            <a:r>
              <a:rPr lang="en-US" altLang="zh-CN" sz="2400" b="1" dirty="0"/>
              <a:t>(Obsolete)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在删除过期备份之前，可以自由配置不同的冗余度</a:t>
            </a:r>
            <a:r>
              <a:rPr lang="en-US" altLang="zh-CN" dirty="0"/>
              <a:t>(Redundancy)</a:t>
            </a:r>
            <a:r>
              <a:rPr lang="zh-CN" altLang="en-US" dirty="0"/>
              <a:t>，也可以自由地在冗余度和恢复窗口期</a:t>
            </a:r>
            <a:r>
              <a:rPr lang="en-US" altLang="zh-CN" dirty="0"/>
              <a:t>(Recovery Window)</a:t>
            </a:r>
            <a:r>
              <a:rPr lang="zh-CN" altLang="en-US" dirty="0"/>
              <a:t>之间切换，更改配置之后，可以通过命令“</a:t>
            </a:r>
            <a:r>
              <a:rPr lang="en-US" altLang="zh-CN" dirty="0"/>
              <a:t>report obsolete”</a:t>
            </a:r>
            <a:r>
              <a:rPr lang="zh-CN" altLang="en-US" dirty="0"/>
              <a:t>随时查看过期备份的变化情况。当然，配置改变之后，命令“</a:t>
            </a:r>
            <a:r>
              <a:rPr lang="en-US" altLang="zh-CN" dirty="0"/>
              <a:t>delete obsolete”</a:t>
            </a:r>
            <a:r>
              <a:rPr lang="zh-CN" altLang="en-US" dirty="0"/>
              <a:t>删除过期备份文件的范围也会相应改变。通常，应该先执行</a:t>
            </a:r>
            <a:r>
              <a:rPr lang="en-US" altLang="zh-CN" dirty="0"/>
              <a:t>report</a:t>
            </a:r>
            <a:r>
              <a:rPr lang="zh-CN" altLang="en-US" dirty="0"/>
              <a:t>，看清楚之后再执行</a:t>
            </a:r>
            <a:r>
              <a:rPr lang="en-US" altLang="zh-CN" dirty="0"/>
              <a:t>delete</a:t>
            </a:r>
            <a:r>
              <a:rPr lang="zh-CN" altLang="en-US" dirty="0"/>
              <a:t>。</a:t>
            </a:r>
          </a:p>
          <a:p>
            <a:pPr marL="0" indent="0" hangingPunct="0">
              <a:lnSpc>
                <a:spcPct val="100000"/>
              </a:lnSpc>
              <a:spcBef>
                <a:spcPts val="600"/>
              </a:spcBef>
              <a:buNone/>
            </a:pPr>
            <a:r>
              <a:rPr lang="en-US" altLang="zh-CN" dirty="0"/>
              <a:t>RMAN&gt; </a:t>
            </a:r>
            <a:r>
              <a:rPr lang="en-US" altLang="zh-CN" dirty="0">
                <a:highlight>
                  <a:srgbClr val="C0C0C0"/>
                </a:highlight>
              </a:rPr>
              <a:t>REPORT OBSOLETE</a:t>
            </a:r>
            <a:r>
              <a:rPr lang="zh-CN" altLang="en-US" dirty="0"/>
              <a:t>；</a:t>
            </a:r>
          </a:p>
          <a:p>
            <a:pPr marL="0" indent="0" hangingPunct="0">
              <a:lnSpc>
                <a:spcPct val="100000"/>
              </a:lnSpc>
              <a:spcBef>
                <a:spcPts val="600"/>
              </a:spcBef>
              <a:buNone/>
            </a:pPr>
            <a:r>
              <a:rPr lang="en-US" altLang="zh-CN" dirty="0"/>
              <a:t>RMAN&gt; </a:t>
            </a:r>
            <a:r>
              <a:rPr lang="en-US" altLang="zh-CN" dirty="0">
                <a:highlight>
                  <a:srgbClr val="C0C0C0"/>
                </a:highlight>
              </a:rPr>
              <a:t>DELETE OBSOLETE</a:t>
            </a:r>
            <a:r>
              <a:rPr lang="zh-CN" altLang="en-US" dirty="0"/>
              <a:t>；</a:t>
            </a:r>
          </a:p>
          <a:p>
            <a:pPr marL="0" indent="0" hangingPunct="0">
              <a:lnSpc>
                <a:spcPct val="100000"/>
              </a:lnSpc>
              <a:spcBef>
                <a:spcPts val="600"/>
              </a:spcBef>
              <a:buNone/>
            </a:pPr>
            <a:r>
              <a:rPr lang="en-US" altLang="zh-CN" dirty="0"/>
              <a:t>RMAN</a:t>
            </a:r>
            <a:r>
              <a:rPr lang="zh-CN" altLang="en-US" dirty="0"/>
              <a:t>在执行命令“</a:t>
            </a:r>
            <a:r>
              <a:rPr lang="en-US" altLang="zh-CN" dirty="0"/>
              <a:t>delete obsolete</a:t>
            </a:r>
            <a:r>
              <a:rPr lang="zh-CN" altLang="en-US" dirty="0"/>
              <a:t>；”时，要提示手工输入</a:t>
            </a:r>
            <a:r>
              <a:rPr lang="en-US" altLang="zh-CN" dirty="0"/>
              <a:t>yes</a:t>
            </a:r>
            <a:r>
              <a:rPr lang="zh-CN" altLang="en-US" dirty="0"/>
              <a:t>或者</a:t>
            </a:r>
            <a:r>
              <a:rPr lang="en-US" altLang="zh-CN" dirty="0"/>
              <a:t>no</a:t>
            </a:r>
            <a:r>
              <a:rPr lang="zh-CN" altLang="en-US" dirty="0"/>
              <a:t>，如果使用“</a:t>
            </a:r>
            <a:r>
              <a:rPr lang="en-US" altLang="zh-CN" dirty="0"/>
              <a:t>delete </a:t>
            </a:r>
            <a:r>
              <a:rPr lang="en-US" altLang="zh-CN" dirty="0" err="1"/>
              <a:t>noprompt</a:t>
            </a:r>
            <a:r>
              <a:rPr lang="en-US" altLang="zh-CN" dirty="0"/>
              <a:t> obsolete</a:t>
            </a:r>
            <a:r>
              <a:rPr lang="zh-CN" altLang="en-US" dirty="0"/>
              <a:t>；”就不会提示，直接删除。了解备份过期的原理，对于进行数据库的完全恢复和不完全恢复都非常重要。</a:t>
            </a:r>
          </a:p>
        </p:txBody>
      </p:sp>
    </p:spTree>
    <p:extLst>
      <p:ext uri="{BB962C8B-B14F-4D97-AF65-F5344CB8AC3E}">
        <p14:creationId xmlns:p14="http://schemas.microsoft.com/office/powerpoint/2010/main" val="391221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1656183"/>
          </a:xfrm>
        </p:spPr>
        <p:txBody>
          <a:bodyPr>
            <a:noAutofit/>
          </a:bodyPr>
          <a:lstStyle/>
          <a:p>
            <a:pPr marL="0" indent="0" hangingPunct="0">
              <a:lnSpc>
                <a:spcPct val="100000"/>
              </a:lnSpc>
              <a:spcBef>
                <a:spcPts val="600"/>
              </a:spcBef>
              <a:buNone/>
            </a:pPr>
            <a:r>
              <a:rPr lang="en-US" altLang="zh-CN" dirty="0"/>
              <a:t>RMAN</a:t>
            </a:r>
            <a:r>
              <a:rPr lang="zh-CN" altLang="en-US" dirty="0"/>
              <a:t>工具中的备份命令是</a:t>
            </a:r>
            <a:r>
              <a:rPr lang="en-US" altLang="zh-CN" dirty="0"/>
              <a:t>backup</a:t>
            </a:r>
            <a:r>
              <a:rPr lang="zh-CN" altLang="en-US" dirty="0"/>
              <a:t>，恢复命令是</a:t>
            </a:r>
            <a:r>
              <a:rPr lang="en-US" altLang="zh-CN" dirty="0"/>
              <a:t>restore</a:t>
            </a:r>
            <a:r>
              <a:rPr lang="zh-CN" altLang="en-US" dirty="0"/>
              <a:t>和</a:t>
            </a:r>
            <a:r>
              <a:rPr lang="en-US" altLang="zh-CN" dirty="0"/>
              <a:t>recover</a:t>
            </a:r>
            <a:r>
              <a:rPr lang="zh-CN" altLang="en-US" dirty="0"/>
              <a:t>，查看备份的命令是</a:t>
            </a:r>
            <a:r>
              <a:rPr lang="en-US" altLang="zh-CN" dirty="0"/>
              <a:t>list backup</a:t>
            </a:r>
            <a:r>
              <a:rPr lang="zh-CN" altLang="en-US" dirty="0"/>
              <a:t>，删除备份的命令是</a:t>
            </a:r>
            <a:r>
              <a:rPr lang="en-US" altLang="zh-CN" dirty="0"/>
              <a:t>delete backup</a:t>
            </a:r>
            <a:r>
              <a:rPr lang="zh-CN" altLang="en-US" dirty="0"/>
              <a:t>。这些命令的选项非常多，常见的命令如表</a:t>
            </a:r>
            <a:r>
              <a:rPr lang="en-US" altLang="zh-CN" dirty="0"/>
              <a:t>13-1</a:t>
            </a:r>
            <a:r>
              <a:rPr lang="zh-CN" altLang="en-US" dirty="0"/>
              <a:t>所示。</a:t>
            </a:r>
          </a:p>
          <a:p>
            <a:pPr marL="0" indent="0" hangingPunct="0">
              <a:lnSpc>
                <a:spcPct val="100000"/>
              </a:lnSpc>
              <a:spcBef>
                <a:spcPts val="600"/>
              </a:spcBef>
              <a:buNone/>
            </a:pPr>
            <a:r>
              <a:rPr lang="zh-CN" altLang="en-US" dirty="0"/>
              <a:t>                          表</a:t>
            </a:r>
            <a:r>
              <a:rPr lang="en-US" altLang="zh-CN" dirty="0"/>
              <a:t>13-1 RMAN</a:t>
            </a:r>
            <a:r>
              <a:rPr lang="zh-CN" altLang="en-US" dirty="0"/>
              <a:t>部分常用命令一览表 </a:t>
            </a:r>
          </a:p>
        </p:txBody>
      </p:sp>
      <p:graphicFrame>
        <p:nvGraphicFramePr>
          <p:cNvPr id="4" name="表格 3">
            <a:extLst>
              <a:ext uri="{FF2B5EF4-FFF2-40B4-BE49-F238E27FC236}">
                <a16:creationId xmlns:a16="http://schemas.microsoft.com/office/drawing/2014/main" id="{F921FC9E-631B-4928-A088-8E33B7C3D125}"/>
              </a:ext>
            </a:extLst>
          </p:cNvPr>
          <p:cNvGraphicFramePr>
            <a:graphicFrameLocks noGrp="1"/>
          </p:cNvGraphicFramePr>
          <p:nvPr>
            <p:extLst>
              <p:ext uri="{D42A27DB-BD31-4B8C-83A1-F6EECF244321}">
                <p14:modId xmlns:p14="http://schemas.microsoft.com/office/powerpoint/2010/main" val="2942249831"/>
              </p:ext>
            </p:extLst>
          </p:nvPr>
        </p:nvGraphicFramePr>
        <p:xfrm>
          <a:off x="1485900" y="2888974"/>
          <a:ext cx="9649072" cy="3613808"/>
        </p:xfrm>
        <a:graphic>
          <a:graphicData uri="http://schemas.openxmlformats.org/drawingml/2006/table">
            <a:tbl>
              <a:tblPr firstRow="1" firstCol="1" bandRow="1">
                <a:tableStyleId>{3B4B98B0-60AC-42C2-AFA5-B58CD77FA1E5}</a:tableStyleId>
              </a:tblPr>
              <a:tblGrid>
                <a:gridCol w="2088232">
                  <a:extLst>
                    <a:ext uri="{9D8B030D-6E8A-4147-A177-3AD203B41FA5}">
                      <a16:colId xmlns:a16="http://schemas.microsoft.com/office/drawing/2014/main" val="1331323483"/>
                    </a:ext>
                  </a:extLst>
                </a:gridCol>
                <a:gridCol w="7560840">
                  <a:extLst>
                    <a:ext uri="{9D8B030D-6E8A-4147-A177-3AD203B41FA5}">
                      <a16:colId xmlns:a16="http://schemas.microsoft.com/office/drawing/2014/main" val="2339564887"/>
                    </a:ext>
                  </a:extLst>
                </a:gridCol>
              </a:tblGrid>
              <a:tr h="110927">
                <a:tc>
                  <a:txBody>
                    <a:bodyPr/>
                    <a:lstStyle/>
                    <a:p>
                      <a:pPr>
                        <a:spcAft>
                          <a:spcPts val="0"/>
                        </a:spcAft>
                      </a:pPr>
                      <a:r>
                        <a:rPr lang="en-US" sz="2000" kern="100">
                          <a:effectLst/>
                        </a:rPr>
                        <a:t>RMAN</a:t>
                      </a:r>
                      <a:r>
                        <a:rPr lang="zh-CN" sz="2000" kern="100">
                          <a:effectLst/>
                        </a:rPr>
                        <a:t>命令</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说明</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235324504"/>
                  </a:ext>
                </a:extLst>
              </a:tr>
              <a:tr h="110927">
                <a:tc>
                  <a:txBody>
                    <a:bodyPr/>
                    <a:lstStyle/>
                    <a:p>
                      <a:pPr>
                        <a:spcAft>
                          <a:spcPts val="0"/>
                        </a:spcAft>
                      </a:pPr>
                      <a:r>
                        <a:rPr lang="en-US" sz="2000" kern="100">
                          <a:effectLst/>
                        </a:rPr>
                        <a:t>show all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查看所有参数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267886636"/>
                  </a:ext>
                </a:extLst>
              </a:tr>
              <a:tr h="110927">
                <a:tc>
                  <a:txBody>
                    <a:bodyPr/>
                    <a:lstStyle/>
                    <a:p>
                      <a:pPr>
                        <a:spcAft>
                          <a:spcPts val="0"/>
                        </a:spcAft>
                      </a:pPr>
                      <a:r>
                        <a:rPr lang="en-US" sz="2000" kern="100">
                          <a:effectLst/>
                        </a:rPr>
                        <a:t>configure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配置参数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793494901"/>
                  </a:ext>
                </a:extLst>
              </a:tr>
              <a:tr h="189228">
                <a:tc>
                  <a:txBody>
                    <a:bodyPr/>
                    <a:lstStyle/>
                    <a:p>
                      <a:pPr>
                        <a:spcAft>
                          <a:spcPts val="0"/>
                        </a:spcAft>
                      </a:pPr>
                      <a:r>
                        <a:rPr lang="en-US" sz="2000" kern="100">
                          <a:effectLst/>
                        </a:rPr>
                        <a:t>report schema</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报告整个数据库</a:t>
                      </a:r>
                      <a:r>
                        <a:rPr lang="en-US" sz="2000" kern="100">
                          <a:effectLst/>
                        </a:rPr>
                        <a:t>(CDB+PDBs)</a:t>
                      </a:r>
                      <a:r>
                        <a:rPr lang="zh-CN" sz="2000" kern="100">
                          <a:effectLst/>
                        </a:rPr>
                        <a:t>的所有表空间和所有数据文件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360883518"/>
                  </a:ext>
                </a:extLst>
              </a:tr>
              <a:tr h="110927">
                <a:tc>
                  <a:txBody>
                    <a:bodyPr/>
                    <a:lstStyle/>
                    <a:p>
                      <a:pPr>
                        <a:spcAft>
                          <a:spcPts val="0"/>
                        </a:spcAft>
                      </a:pPr>
                      <a:r>
                        <a:rPr lang="en-US" sz="2000" kern="100" dirty="0">
                          <a:effectLst/>
                        </a:rPr>
                        <a:t>report need backup</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dirty="0">
                          <a:effectLst/>
                        </a:rPr>
                        <a:t>报告哪些数据库文件需要备份</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3673141961"/>
                  </a:ext>
                </a:extLst>
              </a:tr>
              <a:tr h="110927">
                <a:tc>
                  <a:txBody>
                    <a:bodyPr/>
                    <a:lstStyle/>
                    <a:p>
                      <a:pPr>
                        <a:spcAft>
                          <a:spcPts val="0"/>
                        </a:spcAft>
                      </a:pPr>
                      <a:r>
                        <a:rPr lang="en-US" sz="2000" kern="100">
                          <a:effectLst/>
                        </a:rPr>
                        <a:t>report obsolete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报告过期的备份</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342899582"/>
                  </a:ext>
                </a:extLst>
              </a:tr>
              <a:tr h="189228">
                <a:tc>
                  <a:txBody>
                    <a:bodyPr/>
                    <a:lstStyle/>
                    <a:p>
                      <a:pPr>
                        <a:spcAft>
                          <a:spcPts val="0"/>
                        </a:spcAft>
                      </a:pPr>
                      <a:r>
                        <a:rPr lang="en-US" sz="2000" kern="100">
                          <a:effectLst/>
                        </a:rPr>
                        <a:t>list backup</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显示所有备份集，含数据文件，控制文件，参数文件，归档日志文件的备份集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780682195"/>
                  </a:ext>
                </a:extLst>
              </a:tr>
              <a:tr h="110927">
                <a:tc>
                  <a:txBody>
                    <a:bodyPr/>
                    <a:lstStyle/>
                    <a:p>
                      <a:pPr>
                        <a:spcAft>
                          <a:spcPts val="0"/>
                        </a:spcAft>
                      </a:pPr>
                      <a:r>
                        <a:rPr lang="en-US" sz="2000" kern="100">
                          <a:effectLst/>
                        </a:rPr>
                        <a:t>list backup of archivelog all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dirty="0">
                          <a:effectLst/>
                        </a:rPr>
                        <a:t>只显示归档日志文件的备份集</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08362030"/>
                  </a:ext>
                </a:extLst>
              </a:tr>
            </a:tbl>
          </a:graphicData>
        </a:graphic>
      </p:graphicFrame>
    </p:spTree>
    <p:extLst>
      <p:ext uri="{BB962C8B-B14F-4D97-AF65-F5344CB8AC3E}">
        <p14:creationId xmlns:p14="http://schemas.microsoft.com/office/powerpoint/2010/main" val="157384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432047"/>
          </a:xfrm>
        </p:spPr>
        <p:txBody>
          <a:bodyPr>
            <a:noAutofit/>
          </a:bodyPr>
          <a:lstStyle/>
          <a:p>
            <a:pPr marL="0" indent="0" hangingPunct="0">
              <a:lnSpc>
                <a:spcPct val="100000"/>
              </a:lnSpc>
              <a:spcBef>
                <a:spcPts val="600"/>
              </a:spcBef>
              <a:buNone/>
            </a:pPr>
            <a:r>
              <a:rPr lang="zh-CN" altLang="en-US" dirty="0"/>
              <a:t>                     表</a:t>
            </a:r>
            <a:r>
              <a:rPr lang="en-US" altLang="zh-CN" dirty="0"/>
              <a:t>13-1 RMAN</a:t>
            </a:r>
            <a:r>
              <a:rPr lang="zh-CN" altLang="en-US" dirty="0"/>
              <a:t>部分常用命令一览表 </a:t>
            </a:r>
          </a:p>
        </p:txBody>
      </p:sp>
      <p:graphicFrame>
        <p:nvGraphicFramePr>
          <p:cNvPr id="4" name="表格 3">
            <a:extLst>
              <a:ext uri="{FF2B5EF4-FFF2-40B4-BE49-F238E27FC236}">
                <a16:creationId xmlns:a16="http://schemas.microsoft.com/office/drawing/2014/main" id="{F921FC9E-631B-4928-A088-8E33B7C3D125}"/>
              </a:ext>
            </a:extLst>
          </p:cNvPr>
          <p:cNvGraphicFramePr>
            <a:graphicFrameLocks noGrp="1"/>
          </p:cNvGraphicFramePr>
          <p:nvPr>
            <p:extLst>
              <p:ext uri="{D42A27DB-BD31-4B8C-83A1-F6EECF244321}">
                <p14:modId xmlns:p14="http://schemas.microsoft.com/office/powerpoint/2010/main" val="644707325"/>
              </p:ext>
            </p:extLst>
          </p:nvPr>
        </p:nvGraphicFramePr>
        <p:xfrm>
          <a:off x="1341884" y="1700808"/>
          <a:ext cx="9649072" cy="4560834"/>
        </p:xfrm>
        <a:graphic>
          <a:graphicData uri="http://schemas.openxmlformats.org/drawingml/2006/table">
            <a:tbl>
              <a:tblPr firstRow="1" firstCol="1" bandRow="1">
                <a:tableStyleId>{3B4B98B0-60AC-42C2-AFA5-B58CD77FA1E5}</a:tableStyleId>
              </a:tblPr>
              <a:tblGrid>
                <a:gridCol w="3600400">
                  <a:extLst>
                    <a:ext uri="{9D8B030D-6E8A-4147-A177-3AD203B41FA5}">
                      <a16:colId xmlns:a16="http://schemas.microsoft.com/office/drawing/2014/main" val="1331323483"/>
                    </a:ext>
                  </a:extLst>
                </a:gridCol>
                <a:gridCol w="6048672">
                  <a:extLst>
                    <a:ext uri="{9D8B030D-6E8A-4147-A177-3AD203B41FA5}">
                      <a16:colId xmlns:a16="http://schemas.microsoft.com/office/drawing/2014/main" val="2339564887"/>
                    </a:ext>
                  </a:extLst>
                </a:gridCol>
              </a:tblGrid>
              <a:tr h="110927">
                <a:tc>
                  <a:txBody>
                    <a:bodyPr/>
                    <a:lstStyle/>
                    <a:p>
                      <a:pPr>
                        <a:spcAft>
                          <a:spcPts val="0"/>
                        </a:spcAft>
                      </a:pPr>
                      <a:r>
                        <a:rPr lang="en-US" sz="2000" kern="100">
                          <a:effectLst/>
                        </a:rPr>
                        <a:t>RMAN</a:t>
                      </a:r>
                      <a:r>
                        <a:rPr lang="zh-CN" sz="2000" kern="100">
                          <a:effectLst/>
                        </a:rPr>
                        <a:t>命令</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dirty="0">
                          <a:effectLst/>
                        </a:rPr>
                        <a:t>说明</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235324504"/>
                  </a:ext>
                </a:extLst>
              </a:tr>
              <a:tr h="110927">
                <a:tc>
                  <a:txBody>
                    <a:bodyPr/>
                    <a:lstStyle/>
                    <a:p>
                      <a:pPr>
                        <a:spcAft>
                          <a:spcPts val="0"/>
                        </a:spcAft>
                      </a:pPr>
                      <a:r>
                        <a:rPr lang="en-US" sz="2000" kern="100" dirty="0">
                          <a:effectLst/>
                        </a:rPr>
                        <a:t>list </a:t>
                      </a:r>
                      <a:r>
                        <a:rPr lang="en-US" sz="2000" kern="100" dirty="0" err="1">
                          <a:effectLst/>
                        </a:rPr>
                        <a:t>archivelog</a:t>
                      </a:r>
                      <a:r>
                        <a:rPr lang="en-US" sz="2000" kern="100" dirty="0">
                          <a:effectLst/>
                        </a:rPr>
                        <a:t> all</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查看所有归档日志文件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169757486"/>
                  </a:ext>
                </a:extLst>
              </a:tr>
              <a:tr h="110927">
                <a:tc>
                  <a:txBody>
                    <a:bodyPr/>
                    <a:lstStyle/>
                    <a:p>
                      <a:pPr>
                        <a:spcAft>
                          <a:spcPts val="0"/>
                        </a:spcAft>
                      </a:pPr>
                      <a:r>
                        <a:rPr lang="en-US" sz="2000" kern="100" dirty="0">
                          <a:effectLst/>
                        </a:rPr>
                        <a:t>backup database</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备份整个数据库</a:t>
                      </a:r>
                      <a:r>
                        <a:rPr lang="en-US" sz="2000" kern="100">
                          <a:effectLst/>
                        </a:rPr>
                        <a:t>(CDB+PDBs)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129263360"/>
                  </a:ext>
                </a:extLst>
              </a:tr>
              <a:tr h="110927">
                <a:tc>
                  <a:txBody>
                    <a:bodyPr/>
                    <a:lstStyle/>
                    <a:p>
                      <a:pPr>
                        <a:spcAft>
                          <a:spcPts val="0"/>
                        </a:spcAft>
                      </a:pPr>
                      <a:r>
                        <a:rPr lang="en-US" sz="2000" kern="100">
                          <a:effectLst/>
                        </a:rPr>
                        <a:t>backup as compressed backupset database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dirty="0">
                          <a:effectLst/>
                        </a:rPr>
                        <a:t>压缩方式备份整个数据库</a:t>
                      </a:r>
                      <a:r>
                        <a:rPr lang="en-US" sz="2000" kern="100" dirty="0">
                          <a:effectLst/>
                        </a:rPr>
                        <a:t>(CDB+PDBs)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387557642"/>
                  </a:ext>
                </a:extLst>
              </a:tr>
              <a:tr h="110927">
                <a:tc>
                  <a:txBody>
                    <a:bodyPr/>
                    <a:lstStyle/>
                    <a:p>
                      <a:pPr>
                        <a:spcAft>
                          <a:spcPts val="0"/>
                        </a:spcAft>
                      </a:pPr>
                      <a:r>
                        <a:rPr lang="en-US" sz="2000" kern="100">
                          <a:effectLst/>
                        </a:rPr>
                        <a:t>backup database root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只备份</a:t>
                      </a:r>
                      <a:r>
                        <a:rPr lang="en-US" sz="2000" kern="100">
                          <a:effectLst/>
                        </a:rPr>
                        <a:t>CDB</a:t>
                      </a:r>
                      <a:r>
                        <a:rPr lang="zh-CN" sz="2000" kern="100">
                          <a:effectLst/>
                        </a:rPr>
                        <a:t>根数据库</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823170855"/>
                  </a:ext>
                </a:extLst>
              </a:tr>
              <a:tr h="110927">
                <a:tc>
                  <a:txBody>
                    <a:bodyPr/>
                    <a:lstStyle/>
                    <a:p>
                      <a:pPr>
                        <a:spcAft>
                          <a:spcPts val="0"/>
                        </a:spcAft>
                      </a:pPr>
                      <a:r>
                        <a:rPr lang="en-US" sz="2000" kern="100">
                          <a:effectLst/>
                        </a:rPr>
                        <a:t>backup pluggable database pdb1</a:t>
                      </a:r>
                      <a:r>
                        <a:rPr lang="zh-CN" sz="2000" kern="100">
                          <a:effectLst/>
                        </a:rPr>
                        <a:t>，</a:t>
                      </a:r>
                      <a:r>
                        <a:rPr lang="en-US" sz="2000" kern="100">
                          <a:effectLst/>
                        </a:rPr>
                        <a:t>pdb2</a:t>
                      </a:r>
                      <a:r>
                        <a:rPr lang="zh-CN" sz="2000" kern="100">
                          <a:effectLst/>
                        </a:rPr>
                        <a:t>，</a:t>
                      </a: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只备份部分</a:t>
                      </a:r>
                      <a:r>
                        <a:rPr lang="en-US" sz="2000" kern="100">
                          <a:effectLst/>
                        </a:rPr>
                        <a:t>PDB</a:t>
                      </a:r>
                      <a:r>
                        <a:rPr lang="zh-CN" sz="2000" kern="100">
                          <a:effectLst/>
                        </a:rPr>
                        <a:t>数据库</a:t>
                      </a:r>
                      <a:r>
                        <a:rPr lang="en-US" sz="2000" kern="100">
                          <a:effectLst/>
                        </a:rPr>
                        <a:t>pdbl</a:t>
                      </a:r>
                      <a:r>
                        <a:rPr lang="zh-CN" sz="2000" kern="100">
                          <a:effectLst/>
                        </a:rPr>
                        <a:t>，</a:t>
                      </a:r>
                      <a:r>
                        <a:rPr lang="en-US" sz="2000" kern="100">
                          <a:effectLst/>
                        </a:rPr>
                        <a:t>pdb2</a:t>
                      </a:r>
                      <a:r>
                        <a:rPr lang="zh-CN" sz="2000" kern="100">
                          <a:effectLst/>
                        </a:rPr>
                        <a:t>，</a:t>
                      </a: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32500127"/>
                  </a:ext>
                </a:extLst>
              </a:tr>
              <a:tr h="110927">
                <a:tc>
                  <a:txBody>
                    <a:bodyPr/>
                    <a:lstStyle/>
                    <a:p>
                      <a:pPr>
                        <a:spcAft>
                          <a:spcPts val="0"/>
                        </a:spcAft>
                      </a:pPr>
                      <a:r>
                        <a:rPr lang="en-US" sz="2000" kern="100">
                          <a:effectLst/>
                        </a:rPr>
                        <a:t>backup incremental level 0 database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en-US" sz="2000" kern="100">
                          <a:effectLst/>
                        </a:rPr>
                        <a:t>0</a:t>
                      </a:r>
                      <a:r>
                        <a:rPr lang="zh-CN" sz="2000" kern="100">
                          <a:effectLst/>
                        </a:rPr>
                        <a:t>级备份整个数据库</a:t>
                      </a:r>
                      <a:r>
                        <a:rPr lang="en-US" sz="2000" kern="100">
                          <a:effectLst/>
                        </a:rPr>
                        <a:t>(CDB+PDBs)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336733781"/>
                  </a:ext>
                </a:extLst>
              </a:tr>
              <a:tr h="110927">
                <a:tc>
                  <a:txBody>
                    <a:bodyPr/>
                    <a:lstStyle/>
                    <a:p>
                      <a:pPr>
                        <a:spcAft>
                          <a:spcPts val="0"/>
                        </a:spcAft>
                      </a:pPr>
                      <a:r>
                        <a:rPr lang="en-US" sz="2000" kern="100">
                          <a:effectLst/>
                        </a:rPr>
                        <a:t>backup incremental level 1 database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en-US" sz="2000" kern="100">
                          <a:effectLst/>
                        </a:rPr>
                        <a:t>1</a:t>
                      </a:r>
                      <a:r>
                        <a:rPr lang="zh-CN" sz="2000" kern="100">
                          <a:effectLst/>
                        </a:rPr>
                        <a:t>级差异增量备份备份整个数据库</a:t>
                      </a:r>
                      <a:r>
                        <a:rPr lang="en-US" sz="2000" kern="100">
                          <a:effectLst/>
                        </a:rPr>
                        <a:t>(CDB+PDBs)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716370513"/>
                  </a:ext>
                </a:extLst>
              </a:tr>
              <a:tr h="189228">
                <a:tc>
                  <a:txBody>
                    <a:bodyPr/>
                    <a:lstStyle/>
                    <a:p>
                      <a:pPr>
                        <a:spcAft>
                          <a:spcPts val="0"/>
                        </a:spcAft>
                      </a:pPr>
                      <a:r>
                        <a:rPr lang="en-US" sz="2000" kern="100">
                          <a:effectLst/>
                        </a:rPr>
                        <a:t>backup incremental level 1 cumulative database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en-US" sz="2000" kern="100" dirty="0">
                          <a:effectLst/>
                        </a:rPr>
                        <a:t>1</a:t>
                      </a:r>
                      <a:r>
                        <a:rPr lang="zh-CN" sz="2000" kern="100" dirty="0">
                          <a:effectLst/>
                        </a:rPr>
                        <a:t>级累积增量备份备份整个数据库</a:t>
                      </a:r>
                      <a:r>
                        <a:rPr lang="en-US" sz="2000" kern="100" dirty="0">
                          <a:effectLst/>
                        </a:rPr>
                        <a:t>(CDB+PDBs)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3524817314"/>
                  </a:ext>
                </a:extLst>
              </a:tr>
            </a:tbl>
          </a:graphicData>
        </a:graphic>
      </p:graphicFrame>
    </p:spTree>
    <p:extLst>
      <p:ext uri="{BB962C8B-B14F-4D97-AF65-F5344CB8AC3E}">
        <p14:creationId xmlns:p14="http://schemas.microsoft.com/office/powerpoint/2010/main" val="34939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432047"/>
          </a:xfrm>
        </p:spPr>
        <p:txBody>
          <a:bodyPr>
            <a:noAutofit/>
          </a:bodyPr>
          <a:lstStyle/>
          <a:p>
            <a:pPr marL="0" indent="0" hangingPunct="0">
              <a:lnSpc>
                <a:spcPct val="100000"/>
              </a:lnSpc>
              <a:spcBef>
                <a:spcPts val="600"/>
              </a:spcBef>
              <a:buNone/>
            </a:pPr>
            <a:r>
              <a:rPr lang="zh-CN" altLang="en-US" dirty="0"/>
              <a:t>                     表</a:t>
            </a:r>
            <a:r>
              <a:rPr lang="en-US" altLang="zh-CN" dirty="0"/>
              <a:t>13-1 RMAN</a:t>
            </a:r>
            <a:r>
              <a:rPr lang="zh-CN" altLang="en-US" dirty="0"/>
              <a:t>部分常用命令一览表 </a:t>
            </a:r>
          </a:p>
        </p:txBody>
      </p:sp>
      <p:graphicFrame>
        <p:nvGraphicFramePr>
          <p:cNvPr id="4" name="表格 3">
            <a:extLst>
              <a:ext uri="{FF2B5EF4-FFF2-40B4-BE49-F238E27FC236}">
                <a16:creationId xmlns:a16="http://schemas.microsoft.com/office/drawing/2014/main" id="{F921FC9E-631B-4928-A088-8E33B7C3D125}"/>
              </a:ext>
            </a:extLst>
          </p:cNvPr>
          <p:cNvGraphicFramePr>
            <a:graphicFrameLocks noGrp="1"/>
          </p:cNvGraphicFramePr>
          <p:nvPr>
            <p:extLst>
              <p:ext uri="{D42A27DB-BD31-4B8C-83A1-F6EECF244321}">
                <p14:modId xmlns:p14="http://schemas.microsoft.com/office/powerpoint/2010/main" val="400965545"/>
              </p:ext>
            </p:extLst>
          </p:nvPr>
        </p:nvGraphicFramePr>
        <p:xfrm>
          <a:off x="1341884" y="1700808"/>
          <a:ext cx="9649072" cy="4288660"/>
        </p:xfrm>
        <a:graphic>
          <a:graphicData uri="http://schemas.openxmlformats.org/drawingml/2006/table">
            <a:tbl>
              <a:tblPr firstRow="1" firstCol="1" bandRow="1">
                <a:tableStyleId>{3B4B98B0-60AC-42C2-AFA5-B58CD77FA1E5}</a:tableStyleId>
              </a:tblPr>
              <a:tblGrid>
                <a:gridCol w="3600400">
                  <a:extLst>
                    <a:ext uri="{9D8B030D-6E8A-4147-A177-3AD203B41FA5}">
                      <a16:colId xmlns:a16="http://schemas.microsoft.com/office/drawing/2014/main" val="1331323483"/>
                    </a:ext>
                  </a:extLst>
                </a:gridCol>
                <a:gridCol w="6048672">
                  <a:extLst>
                    <a:ext uri="{9D8B030D-6E8A-4147-A177-3AD203B41FA5}">
                      <a16:colId xmlns:a16="http://schemas.microsoft.com/office/drawing/2014/main" val="2339564887"/>
                    </a:ext>
                  </a:extLst>
                </a:gridCol>
              </a:tblGrid>
              <a:tr h="110927">
                <a:tc>
                  <a:txBody>
                    <a:bodyPr/>
                    <a:lstStyle/>
                    <a:p>
                      <a:pPr>
                        <a:spcAft>
                          <a:spcPts val="0"/>
                        </a:spcAft>
                      </a:pPr>
                      <a:r>
                        <a:rPr lang="en-US" sz="2000" kern="100">
                          <a:effectLst/>
                        </a:rPr>
                        <a:t>RMAN</a:t>
                      </a:r>
                      <a:r>
                        <a:rPr lang="zh-CN" sz="2000" kern="100">
                          <a:effectLst/>
                        </a:rPr>
                        <a:t>命令</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dirty="0">
                          <a:effectLst/>
                        </a:rPr>
                        <a:t>说明</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235324504"/>
                  </a:ext>
                </a:extLst>
              </a:tr>
              <a:tr h="110927">
                <a:tc>
                  <a:txBody>
                    <a:bodyPr/>
                    <a:lstStyle/>
                    <a:p>
                      <a:pPr>
                        <a:spcAft>
                          <a:spcPts val="0"/>
                        </a:spcAft>
                      </a:pPr>
                      <a:r>
                        <a:rPr lang="en-US" sz="2000" kern="100" dirty="0">
                          <a:effectLst/>
                        </a:rPr>
                        <a:t>backup as copy database</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直接以镜像复制的方式备份整个数据库</a:t>
                      </a:r>
                      <a:r>
                        <a:rPr lang="en-US" sz="2000" kern="100">
                          <a:effectLst/>
                        </a:rPr>
                        <a:t>(CDB+PDBs)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95504000"/>
                  </a:ext>
                </a:extLst>
              </a:tr>
              <a:tr h="189228">
                <a:tc>
                  <a:txBody>
                    <a:bodyPr/>
                    <a:lstStyle/>
                    <a:p>
                      <a:pPr>
                        <a:spcAft>
                          <a:spcPts val="0"/>
                        </a:spcAft>
                      </a:pPr>
                      <a:r>
                        <a:rPr lang="en-US" sz="2000" kern="100" dirty="0">
                          <a:effectLst/>
                        </a:rPr>
                        <a:t>backup as copy pluggable database pdb1</a:t>
                      </a:r>
                      <a:r>
                        <a:rPr lang="zh-CN" sz="2000" kern="100" dirty="0">
                          <a:effectLst/>
                        </a:rPr>
                        <a:t>，</a:t>
                      </a:r>
                      <a:r>
                        <a:rPr lang="en-US" sz="2000" kern="100" dirty="0">
                          <a:effectLst/>
                        </a:rPr>
                        <a:t>pdb2</a:t>
                      </a:r>
                      <a:r>
                        <a:rPr lang="zh-CN" sz="2000" kern="100" dirty="0">
                          <a:effectLst/>
                        </a:rPr>
                        <a:t>，</a:t>
                      </a:r>
                      <a:r>
                        <a:rPr lang="en-US" sz="20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直接以镜像复制的方式备份部分</a:t>
                      </a:r>
                      <a:r>
                        <a:rPr lang="en-US" sz="2000" kern="100">
                          <a:effectLst/>
                        </a:rPr>
                        <a:t>PDB</a:t>
                      </a:r>
                      <a:r>
                        <a:rPr lang="zh-CN" sz="2000" kern="100">
                          <a:effectLst/>
                        </a:rPr>
                        <a:t>数据库</a:t>
                      </a:r>
                      <a:r>
                        <a:rPr lang="en-US" sz="2000" kern="100">
                          <a:effectLst/>
                        </a:rPr>
                        <a:t>pdb1</a:t>
                      </a:r>
                      <a:r>
                        <a:rPr lang="zh-CN" sz="2000" kern="100">
                          <a:effectLst/>
                        </a:rPr>
                        <a:t>，</a:t>
                      </a:r>
                      <a:r>
                        <a:rPr lang="en-US" sz="2000" kern="100">
                          <a:effectLst/>
                        </a:rPr>
                        <a:t>pdb2</a:t>
                      </a:r>
                      <a:r>
                        <a:rPr lang="zh-CN" sz="2000" kern="100">
                          <a:effectLst/>
                        </a:rPr>
                        <a:t>，</a:t>
                      </a: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3465924894"/>
                  </a:ext>
                </a:extLst>
              </a:tr>
              <a:tr h="110927">
                <a:tc>
                  <a:txBody>
                    <a:bodyPr/>
                    <a:lstStyle/>
                    <a:p>
                      <a:pPr>
                        <a:spcAft>
                          <a:spcPts val="0"/>
                        </a:spcAft>
                      </a:pPr>
                      <a:r>
                        <a:rPr lang="en-US" sz="2000" kern="100">
                          <a:effectLst/>
                        </a:rPr>
                        <a:t>restore database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装载整个数据库</a:t>
                      </a:r>
                      <a:r>
                        <a:rPr lang="en-US" sz="2000" kern="100">
                          <a:effectLst/>
                        </a:rPr>
                        <a:t>(CDB+PDBs)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999186065"/>
                  </a:ext>
                </a:extLst>
              </a:tr>
              <a:tr h="110927">
                <a:tc>
                  <a:txBody>
                    <a:bodyPr/>
                    <a:lstStyle/>
                    <a:p>
                      <a:pPr>
                        <a:spcAft>
                          <a:spcPts val="0"/>
                        </a:spcAft>
                      </a:pPr>
                      <a:r>
                        <a:rPr lang="en-US" sz="2000" kern="100">
                          <a:effectLst/>
                        </a:rPr>
                        <a:t>restore database root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只装载</a:t>
                      </a:r>
                      <a:r>
                        <a:rPr lang="en-US" sz="2000" kern="100">
                          <a:effectLst/>
                        </a:rPr>
                        <a:t>CDB</a:t>
                      </a:r>
                      <a:r>
                        <a:rPr lang="zh-CN" sz="2000" kern="100">
                          <a:effectLst/>
                        </a:rPr>
                        <a:t>根数据库</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838490930"/>
                  </a:ext>
                </a:extLst>
              </a:tr>
              <a:tr h="110927">
                <a:tc>
                  <a:txBody>
                    <a:bodyPr/>
                    <a:lstStyle/>
                    <a:p>
                      <a:pPr>
                        <a:spcAft>
                          <a:spcPts val="0"/>
                        </a:spcAft>
                      </a:pPr>
                      <a:r>
                        <a:rPr lang="en-US" sz="2000" kern="100">
                          <a:effectLst/>
                        </a:rPr>
                        <a:t>restore pluggable database pdb1</a:t>
                      </a:r>
                      <a:r>
                        <a:rPr lang="zh-CN" sz="2000" kern="100">
                          <a:effectLst/>
                        </a:rPr>
                        <a:t>，</a:t>
                      </a:r>
                      <a:r>
                        <a:rPr lang="en-US" sz="2000" kern="100">
                          <a:effectLst/>
                        </a:rPr>
                        <a:t>pdb2</a:t>
                      </a:r>
                      <a:r>
                        <a:rPr lang="zh-CN" sz="2000" kern="100">
                          <a:effectLst/>
                        </a:rPr>
                        <a:t>，</a:t>
                      </a: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只装载部分</a:t>
                      </a:r>
                      <a:r>
                        <a:rPr lang="en-US" sz="2000" kern="100">
                          <a:effectLst/>
                        </a:rPr>
                        <a:t>PDB</a:t>
                      </a:r>
                      <a:r>
                        <a:rPr lang="zh-CN" sz="2000" kern="100">
                          <a:effectLst/>
                        </a:rPr>
                        <a:t>数据库</a:t>
                      </a:r>
                      <a:r>
                        <a:rPr lang="en-US" sz="2000" kern="100">
                          <a:effectLst/>
                        </a:rPr>
                        <a:t>pdbl</a:t>
                      </a:r>
                      <a:r>
                        <a:rPr lang="zh-CN" sz="2000" kern="100">
                          <a:effectLst/>
                        </a:rPr>
                        <a:t>，</a:t>
                      </a:r>
                      <a:r>
                        <a:rPr lang="en-US" sz="2000" kern="100">
                          <a:effectLst/>
                        </a:rPr>
                        <a:t>pdb2</a:t>
                      </a:r>
                      <a:r>
                        <a:rPr lang="zh-CN" sz="2000" kern="100">
                          <a:effectLst/>
                        </a:rPr>
                        <a:t>，</a:t>
                      </a: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65623315"/>
                  </a:ext>
                </a:extLst>
              </a:tr>
              <a:tr h="110927">
                <a:tc>
                  <a:txBody>
                    <a:bodyPr/>
                    <a:lstStyle/>
                    <a:p>
                      <a:pPr>
                        <a:spcAft>
                          <a:spcPts val="0"/>
                        </a:spcAft>
                      </a:pPr>
                      <a:r>
                        <a:rPr lang="en-US" sz="2000" kern="100">
                          <a:effectLst/>
                        </a:rPr>
                        <a:t>recover database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恢复整个数据库</a:t>
                      </a:r>
                      <a:r>
                        <a:rPr lang="en-US" sz="2000" kern="100">
                          <a:effectLst/>
                        </a:rPr>
                        <a:t>(CDB+PDBs)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378760042"/>
                  </a:ext>
                </a:extLst>
              </a:tr>
              <a:tr h="110927">
                <a:tc>
                  <a:txBody>
                    <a:bodyPr/>
                    <a:lstStyle/>
                    <a:p>
                      <a:pPr>
                        <a:spcAft>
                          <a:spcPts val="0"/>
                        </a:spcAft>
                      </a:pPr>
                      <a:r>
                        <a:rPr lang="en-US" sz="2000" kern="100">
                          <a:effectLst/>
                        </a:rPr>
                        <a:t>recover database root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只恢复</a:t>
                      </a:r>
                      <a:r>
                        <a:rPr lang="en-US" sz="2000" kern="100">
                          <a:effectLst/>
                        </a:rPr>
                        <a:t>CDB</a:t>
                      </a:r>
                      <a:r>
                        <a:rPr lang="zh-CN" sz="2000" kern="100">
                          <a:effectLst/>
                        </a:rPr>
                        <a:t>根数据库</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3558693413"/>
                  </a:ext>
                </a:extLst>
              </a:tr>
              <a:tr h="110927">
                <a:tc>
                  <a:txBody>
                    <a:bodyPr/>
                    <a:lstStyle/>
                    <a:p>
                      <a:pPr>
                        <a:spcAft>
                          <a:spcPts val="0"/>
                        </a:spcAft>
                      </a:pPr>
                      <a:r>
                        <a:rPr lang="en-US" sz="2000" kern="100">
                          <a:effectLst/>
                        </a:rPr>
                        <a:t>recover pluggable database pdb1</a:t>
                      </a:r>
                      <a:r>
                        <a:rPr lang="zh-CN" sz="2000" kern="100">
                          <a:effectLst/>
                        </a:rPr>
                        <a:t>，</a:t>
                      </a:r>
                      <a:r>
                        <a:rPr lang="en-US" sz="2000" kern="100">
                          <a:effectLst/>
                        </a:rPr>
                        <a:t>pdb2</a:t>
                      </a:r>
                      <a:r>
                        <a:rPr lang="zh-CN" sz="2000" kern="100">
                          <a:effectLst/>
                        </a:rPr>
                        <a:t>，</a:t>
                      </a: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只恢复部分</a:t>
                      </a:r>
                      <a:r>
                        <a:rPr lang="en-US" sz="2000" kern="100">
                          <a:effectLst/>
                        </a:rPr>
                        <a:t>PDB</a:t>
                      </a:r>
                      <a:r>
                        <a:rPr lang="zh-CN" sz="2000" kern="100">
                          <a:effectLst/>
                        </a:rPr>
                        <a:t>数据库</a:t>
                      </a:r>
                      <a:r>
                        <a:rPr lang="en-US" sz="2000" kern="100">
                          <a:effectLst/>
                        </a:rPr>
                        <a:t>pdbl</a:t>
                      </a:r>
                      <a:r>
                        <a:rPr lang="zh-CN" sz="2000" kern="100">
                          <a:effectLst/>
                        </a:rPr>
                        <a:t>，</a:t>
                      </a:r>
                      <a:r>
                        <a:rPr lang="en-US" sz="2000" kern="100">
                          <a:effectLst/>
                        </a:rPr>
                        <a:t>pdb2</a:t>
                      </a:r>
                      <a:r>
                        <a:rPr lang="zh-CN" sz="2000" kern="100">
                          <a:effectLst/>
                        </a:rPr>
                        <a:t>，</a:t>
                      </a: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858444133"/>
                  </a:ext>
                </a:extLst>
              </a:tr>
              <a:tr h="110927">
                <a:tc>
                  <a:txBody>
                    <a:bodyPr/>
                    <a:lstStyle/>
                    <a:p>
                      <a:pPr>
                        <a:spcAft>
                          <a:spcPts val="0"/>
                        </a:spcAft>
                      </a:pPr>
                      <a:r>
                        <a:rPr lang="en-US" sz="2000" kern="100">
                          <a:effectLst/>
                        </a:rPr>
                        <a:t>set until time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en-US" sz="2000" kern="100" dirty="0">
                          <a:effectLst/>
                        </a:rPr>
                        <a:t>restore</a:t>
                      </a:r>
                      <a:r>
                        <a:rPr lang="zh-CN" sz="2000" kern="100" dirty="0">
                          <a:effectLst/>
                        </a:rPr>
                        <a:t>或者</a:t>
                      </a:r>
                      <a:r>
                        <a:rPr lang="en-US" sz="2000" kern="100" dirty="0">
                          <a:effectLst/>
                        </a:rPr>
                        <a:t>recover</a:t>
                      </a:r>
                      <a:r>
                        <a:rPr lang="zh-CN" sz="2000" kern="100" dirty="0">
                          <a:effectLst/>
                        </a:rPr>
                        <a:t>到指定的时间点</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3578908159"/>
                  </a:ext>
                </a:extLst>
              </a:tr>
            </a:tbl>
          </a:graphicData>
        </a:graphic>
      </p:graphicFrame>
    </p:spTree>
    <p:extLst>
      <p:ext uri="{BB962C8B-B14F-4D97-AF65-F5344CB8AC3E}">
        <p14:creationId xmlns:p14="http://schemas.microsoft.com/office/powerpoint/2010/main" val="308011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432047"/>
          </a:xfrm>
        </p:spPr>
        <p:txBody>
          <a:bodyPr>
            <a:noAutofit/>
          </a:bodyPr>
          <a:lstStyle/>
          <a:p>
            <a:pPr marL="0" indent="0" hangingPunct="0">
              <a:lnSpc>
                <a:spcPct val="100000"/>
              </a:lnSpc>
              <a:spcBef>
                <a:spcPts val="600"/>
              </a:spcBef>
              <a:buNone/>
            </a:pPr>
            <a:r>
              <a:rPr lang="zh-CN" altLang="en-US" dirty="0"/>
              <a:t>                     表</a:t>
            </a:r>
            <a:r>
              <a:rPr lang="en-US" altLang="zh-CN" dirty="0"/>
              <a:t>13-1 RMAN</a:t>
            </a:r>
            <a:r>
              <a:rPr lang="zh-CN" altLang="en-US" dirty="0"/>
              <a:t>部分常用命令一览表 </a:t>
            </a:r>
          </a:p>
        </p:txBody>
      </p:sp>
      <p:graphicFrame>
        <p:nvGraphicFramePr>
          <p:cNvPr id="4" name="表格 3">
            <a:extLst>
              <a:ext uri="{FF2B5EF4-FFF2-40B4-BE49-F238E27FC236}">
                <a16:creationId xmlns:a16="http://schemas.microsoft.com/office/drawing/2014/main" id="{F921FC9E-631B-4928-A088-8E33B7C3D125}"/>
              </a:ext>
            </a:extLst>
          </p:cNvPr>
          <p:cNvGraphicFramePr>
            <a:graphicFrameLocks noGrp="1"/>
          </p:cNvGraphicFramePr>
          <p:nvPr>
            <p:extLst>
              <p:ext uri="{D42A27DB-BD31-4B8C-83A1-F6EECF244321}">
                <p14:modId xmlns:p14="http://schemas.microsoft.com/office/powerpoint/2010/main" val="2576489431"/>
              </p:ext>
            </p:extLst>
          </p:nvPr>
        </p:nvGraphicFramePr>
        <p:xfrm>
          <a:off x="1341884" y="1700808"/>
          <a:ext cx="9649072" cy="4353912"/>
        </p:xfrm>
        <a:graphic>
          <a:graphicData uri="http://schemas.openxmlformats.org/drawingml/2006/table">
            <a:tbl>
              <a:tblPr firstRow="1" firstCol="1" bandRow="1">
                <a:tableStyleId>{3B4B98B0-60AC-42C2-AFA5-B58CD77FA1E5}</a:tableStyleId>
              </a:tblPr>
              <a:tblGrid>
                <a:gridCol w="3600400">
                  <a:extLst>
                    <a:ext uri="{9D8B030D-6E8A-4147-A177-3AD203B41FA5}">
                      <a16:colId xmlns:a16="http://schemas.microsoft.com/office/drawing/2014/main" val="1331323483"/>
                    </a:ext>
                  </a:extLst>
                </a:gridCol>
                <a:gridCol w="6048672">
                  <a:extLst>
                    <a:ext uri="{9D8B030D-6E8A-4147-A177-3AD203B41FA5}">
                      <a16:colId xmlns:a16="http://schemas.microsoft.com/office/drawing/2014/main" val="2339564887"/>
                    </a:ext>
                  </a:extLst>
                </a:gridCol>
              </a:tblGrid>
              <a:tr h="110927">
                <a:tc>
                  <a:txBody>
                    <a:bodyPr/>
                    <a:lstStyle/>
                    <a:p>
                      <a:pPr>
                        <a:spcAft>
                          <a:spcPts val="0"/>
                        </a:spcAft>
                      </a:pPr>
                      <a:r>
                        <a:rPr lang="en-US" sz="2000" kern="100">
                          <a:effectLst/>
                        </a:rPr>
                        <a:t>RMAN</a:t>
                      </a:r>
                      <a:r>
                        <a:rPr lang="zh-CN" sz="2000" kern="100">
                          <a:effectLst/>
                        </a:rPr>
                        <a:t>命令</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dirty="0">
                          <a:effectLst/>
                        </a:rPr>
                        <a:t>说明</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235324504"/>
                  </a:ext>
                </a:extLst>
              </a:tr>
              <a:tr h="110927">
                <a:tc>
                  <a:txBody>
                    <a:bodyPr/>
                    <a:lstStyle/>
                    <a:p>
                      <a:pPr>
                        <a:spcAft>
                          <a:spcPts val="0"/>
                        </a:spcAft>
                      </a:pPr>
                      <a:r>
                        <a:rPr lang="en-US" sz="2000" kern="100" dirty="0">
                          <a:effectLst/>
                        </a:rPr>
                        <a:t>crosscheck backup</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交叉检查备份集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238726651"/>
                  </a:ext>
                </a:extLst>
              </a:tr>
              <a:tr h="110927">
                <a:tc>
                  <a:txBody>
                    <a:bodyPr/>
                    <a:lstStyle/>
                    <a:p>
                      <a:pPr>
                        <a:spcAft>
                          <a:spcPts val="0"/>
                        </a:spcAft>
                      </a:pPr>
                      <a:r>
                        <a:rPr lang="en-US" sz="2000" kern="100">
                          <a:effectLst/>
                        </a:rPr>
                        <a:t>crosscheck copy</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交叉检查镜像复制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848582577"/>
                  </a:ext>
                </a:extLst>
              </a:tr>
              <a:tr h="110927">
                <a:tc>
                  <a:txBody>
                    <a:bodyPr/>
                    <a:lstStyle/>
                    <a:p>
                      <a:pPr>
                        <a:spcAft>
                          <a:spcPts val="0"/>
                        </a:spcAft>
                      </a:pPr>
                      <a:r>
                        <a:rPr lang="en-US" sz="2000" kern="100">
                          <a:effectLst/>
                        </a:rPr>
                        <a:t>crosscheck archivelog all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交叉检查归档日志文件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3488812411"/>
                  </a:ext>
                </a:extLst>
              </a:tr>
              <a:tr h="189228">
                <a:tc>
                  <a:txBody>
                    <a:bodyPr/>
                    <a:lstStyle/>
                    <a:p>
                      <a:pPr>
                        <a:spcAft>
                          <a:spcPts val="0"/>
                        </a:spcAft>
                      </a:pPr>
                      <a:r>
                        <a:rPr lang="en-US" sz="2000" kern="100">
                          <a:effectLst/>
                        </a:rPr>
                        <a:t>backup validate check logical database archivelog all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检查所有数据库文件和归档重做日志文件是否存在物理和逻辑损坏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926791390"/>
                  </a:ext>
                </a:extLst>
              </a:tr>
              <a:tr h="110927">
                <a:tc>
                  <a:txBody>
                    <a:bodyPr/>
                    <a:lstStyle/>
                    <a:p>
                      <a:pPr>
                        <a:spcAft>
                          <a:spcPts val="0"/>
                        </a:spcAft>
                      </a:pPr>
                      <a:r>
                        <a:rPr lang="en-US" sz="2000" kern="100">
                          <a:effectLst/>
                        </a:rPr>
                        <a:t>delete backup</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删除所有备份集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643892372"/>
                  </a:ext>
                </a:extLst>
              </a:tr>
              <a:tr h="110927">
                <a:tc>
                  <a:txBody>
                    <a:bodyPr/>
                    <a:lstStyle/>
                    <a:p>
                      <a:pPr>
                        <a:spcAft>
                          <a:spcPts val="0"/>
                        </a:spcAft>
                      </a:pPr>
                      <a:r>
                        <a:rPr lang="en-US" sz="2000" kern="100">
                          <a:effectLst/>
                        </a:rPr>
                        <a:t>delete expired backup</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删除失效的备份集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310769110"/>
                  </a:ext>
                </a:extLst>
              </a:tr>
              <a:tr h="110927">
                <a:tc>
                  <a:txBody>
                    <a:bodyPr/>
                    <a:lstStyle/>
                    <a:p>
                      <a:pPr>
                        <a:spcAft>
                          <a:spcPts val="0"/>
                        </a:spcAft>
                      </a:pPr>
                      <a:r>
                        <a:rPr lang="en-US" sz="2000" kern="100">
                          <a:effectLst/>
                        </a:rPr>
                        <a:t>delete copy</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删除镜像复制文件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3669682400"/>
                  </a:ext>
                </a:extLst>
              </a:tr>
              <a:tr h="110927">
                <a:tc>
                  <a:txBody>
                    <a:bodyPr/>
                    <a:lstStyle/>
                    <a:p>
                      <a:pPr>
                        <a:spcAft>
                          <a:spcPts val="0"/>
                        </a:spcAft>
                      </a:pPr>
                      <a:r>
                        <a:rPr lang="en-US" sz="2000" kern="100">
                          <a:effectLst/>
                        </a:rPr>
                        <a:t>delete expired copy</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删除失效的镜像复制文件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443232161"/>
                  </a:ext>
                </a:extLst>
              </a:tr>
              <a:tr h="110927">
                <a:tc>
                  <a:txBody>
                    <a:bodyPr/>
                    <a:lstStyle/>
                    <a:p>
                      <a:pPr>
                        <a:spcAft>
                          <a:spcPts val="0"/>
                        </a:spcAft>
                      </a:pPr>
                      <a:r>
                        <a:rPr lang="en-US" sz="2000" kern="100">
                          <a:effectLst/>
                        </a:rPr>
                        <a:t>delete archivelog all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删除所有归档日志文件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491685428"/>
                  </a:ext>
                </a:extLst>
              </a:tr>
              <a:tr h="110927">
                <a:tc>
                  <a:txBody>
                    <a:bodyPr/>
                    <a:lstStyle/>
                    <a:p>
                      <a:pPr>
                        <a:spcAft>
                          <a:spcPts val="0"/>
                        </a:spcAft>
                      </a:pPr>
                      <a:r>
                        <a:rPr lang="en-US" sz="2000" kern="100">
                          <a:effectLst/>
                        </a:rPr>
                        <a:t>delete expired archivelog all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a:effectLst/>
                        </a:rPr>
                        <a:t>删除失效的归档日志文件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1088101352"/>
                  </a:ext>
                </a:extLst>
              </a:tr>
              <a:tr h="110927">
                <a:tc>
                  <a:txBody>
                    <a:bodyPr/>
                    <a:lstStyle/>
                    <a:p>
                      <a:pPr>
                        <a:spcAft>
                          <a:spcPts val="0"/>
                        </a:spcAft>
                      </a:pPr>
                      <a:r>
                        <a:rPr lang="en-US" sz="2000" kern="100">
                          <a:effectLst/>
                        </a:rPr>
                        <a:t>delete obsolete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tc>
                  <a:txBody>
                    <a:bodyPr/>
                    <a:lstStyle/>
                    <a:p>
                      <a:pPr>
                        <a:spcAft>
                          <a:spcPts val="0"/>
                        </a:spcAft>
                      </a:pPr>
                      <a:r>
                        <a:rPr lang="zh-CN" sz="2000" kern="100" dirty="0">
                          <a:effectLst/>
                        </a:rPr>
                        <a:t>删除过期的备份</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9151" marR="39151" marT="16313" marB="16313" anchor="ctr"/>
                </a:tc>
                <a:extLst>
                  <a:ext uri="{0D108BD9-81ED-4DB2-BD59-A6C34878D82A}">
                    <a16:rowId xmlns:a16="http://schemas.microsoft.com/office/drawing/2014/main" val="2328603182"/>
                  </a:ext>
                </a:extLst>
              </a:tr>
            </a:tbl>
          </a:graphicData>
        </a:graphic>
      </p:graphicFrame>
    </p:spTree>
    <p:extLst>
      <p:ext uri="{BB962C8B-B14F-4D97-AF65-F5344CB8AC3E}">
        <p14:creationId xmlns:p14="http://schemas.microsoft.com/office/powerpoint/2010/main" val="198545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400599"/>
          </a:xfrm>
        </p:spPr>
        <p:txBody>
          <a:bodyPr>
            <a:noAutofit/>
          </a:bodyPr>
          <a:lstStyle/>
          <a:p>
            <a:pPr marL="0" indent="0" hangingPunct="0">
              <a:lnSpc>
                <a:spcPct val="100000"/>
              </a:lnSpc>
              <a:spcBef>
                <a:spcPts val="600"/>
              </a:spcBef>
              <a:buNone/>
            </a:pPr>
            <a:r>
              <a:rPr lang="zh-CN" altLang="en-US" dirty="0"/>
              <a:t>在</a:t>
            </a:r>
            <a:r>
              <a:rPr lang="en-US" altLang="zh-CN" dirty="0"/>
              <a:t>configure</a:t>
            </a:r>
            <a:r>
              <a:rPr lang="zh-CN" altLang="en-US" dirty="0"/>
              <a:t>命令中经常使用格式串，在</a:t>
            </a:r>
            <a:r>
              <a:rPr lang="en-US" altLang="zh-CN" dirty="0"/>
              <a:t>backup</a:t>
            </a:r>
            <a:r>
              <a:rPr lang="zh-CN" altLang="en-US" dirty="0"/>
              <a:t>，</a:t>
            </a:r>
            <a:r>
              <a:rPr lang="en-US" altLang="zh-CN" dirty="0"/>
              <a:t>restore</a:t>
            </a:r>
            <a:r>
              <a:rPr lang="zh-CN" altLang="en-US" dirty="0"/>
              <a:t>，</a:t>
            </a:r>
            <a:r>
              <a:rPr lang="en-US" altLang="zh-CN" dirty="0"/>
              <a:t>allocate channel</a:t>
            </a:r>
            <a:r>
              <a:rPr lang="zh-CN" altLang="en-US" dirty="0"/>
              <a:t>等其他</a:t>
            </a:r>
            <a:r>
              <a:rPr lang="en-US" altLang="zh-CN" dirty="0"/>
              <a:t>RMAN</a:t>
            </a:r>
            <a:r>
              <a:rPr lang="zh-CN" altLang="en-US" dirty="0"/>
              <a:t>命令中也会经常看到格式串。</a:t>
            </a:r>
            <a:r>
              <a:rPr lang="en-US" altLang="zh-CN" dirty="0"/>
              <a:t>RMAN </a:t>
            </a:r>
            <a:r>
              <a:rPr lang="zh-CN" altLang="en-US" dirty="0"/>
              <a:t>提供了与格式串关联的一些语法元素。这些元素可以看作是占位符，</a:t>
            </a:r>
            <a:r>
              <a:rPr lang="en-US" altLang="zh-CN" dirty="0"/>
              <a:t>RMAN</a:t>
            </a:r>
            <a:r>
              <a:rPr lang="zh-CN" altLang="en-US" dirty="0"/>
              <a:t>将使用相应的定义值来替换他们。如下所示</a:t>
            </a:r>
            <a:r>
              <a:rPr lang="en-US" altLang="zh-CN" dirty="0"/>
              <a:t>(</a:t>
            </a:r>
            <a:r>
              <a:rPr lang="zh-CN" altLang="en-US" dirty="0"/>
              <a:t>注意大小写有区别</a:t>
            </a:r>
            <a:r>
              <a:rPr lang="en-US" altLang="zh-CN" dirty="0"/>
              <a:t>)</a:t>
            </a:r>
            <a:r>
              <a:rPr lang="zh-CN" altLang="en-US" dirty="0"/>
              <a:t>：</a:t>
            </a:r>
          </a:p>
          <a:p>
            <a:pPr marL="0" indent="0" hangingPunct="0">
              <a:lnSpc>
                <a:spcPct val="100000"/>
              </a:lnSpc>
              <a:spcBef>
                <a:spcPts val="600"/>
              </a:spcBef>
              <a:buNone/>
            </a:pPr>
            <a:r>
              <a:rPr lang="en-US" altLang="zh-CN" dirty="0"/>
              <a:t>%a</a:t>
            </a:r>
            <a:r>
              <a:rPr lang="zh-CN" altLang="en-US" dirty="0"/>
              <a:t>：</a:t>
            </a:r>
            <a:r>
              <a:rPr lang="en-US" altLang="zh-CN" dirty="0"/>
              <a:t>Oracle</a:t>
            </a:r>
            <a:r>
              <a:rPr lang="zh-CN" altLang="en-US" dirty="0"/>
              <a:t>数据库的</a:t>
            </a:r>
            <a:r>
              <a:rPr lang="en-US" altLang="zh-CN" dirty="0"/>
              <a:t>activation ID</a:t>
            </a:r>
            <a:r>
              <a:rPr lang="zh-CN" altLang="en-US" dirty="0"/>
              <a:t>即</a:t>
            </a:r>
            <a:r>
              <a:rPr lang="en-US" altLang="zh-CN" dirty="0"/>
              <a:t>RESETLOG_ID</a:t>
            </a:r>
            <a:r>
              <a:rPr lang="zh-CN" altLang="en-US" dirty="0"/>
              <a:t>。</a:t>
            </a:r>
          </a:p>
          <a:p>
            <a:pPr marL="0" indent="0" hangingPunct="0">
              <a:lnSpc>
                <a:spcPct val="100000"/>
              </a:lnSpc>
              <a:spcBef>
                <a:spcPts val="600"/>
              </a:spcBef>
              <a:buNone/>
            </a:pPr>
            <a:r>
              <a:rPr lang="en-US" altLang="zh-CN" dirty="0"/>
              <a:t>%c</a:t>
            </a:r>
            <a:r>
              <a:rPr lang="zh-CN" altLang="en-US" dirty="0"/>
              <a:t>：备份片段的复制数</a:t>
            </a:r>
            <a:r>
              <a:rPr lang="en-US" altLang="zh-CN" dirty="0"/>
              <a:t>(</a:t>
            </a:r>
            <a:r>
              <a:rPr lang="zh-CN" altLang="en-US" dirty="0"/>
              <a:t>从</a:t>
            </a:r>
            <a:r>
              <a:rPr lang="en-US" altLang="zh-CN" dirty="0"/>
              <a:t>1</a:t>
            </a:r>
            <a:r>
              <a:rPr lang="zh-CN" altLang="en-US" dirty="0"/>
              <a:t>开始编号，最大不超过</a:t>
            </a:r>
            <a:r>
              <a:rPr lang="en-US" altLang="zh-CN" dirty="0"/>
              <a:t>256)</a:t>
            </a:r>
            <a:r>
              <a:rPr lang="zh-CN" altLang="en-US" dirty="0"/>
              <a:t>。</a:t>
            </a:r>
          </a:p>
          <a:p>
            <a:pPr marL="0" indent="0" hangingPunct="0">
              <a:lnSpc>
                <a:spcPct val="100000"/>
              </a:lnSpc>
              <a:spcBef>
                <a:spcPts val="600"/>
              </a:spcBef>
              <a:buNone/>
            </a:pPr>
            <a:r>
              <a:rPr lang="en-US" altLang="zh-CN" dirty="0"/>
              <a:t>%d</a:t>
            </a:r>
            <a:r>
              <a:rPr lang="zh-CN" altLang="en-US" dirty="0"/>
              <a:t>：</a:t>
            </a:r>
            <a:r>
              <a:rPr lang="en-US" altLang="zh-CN" dirty="0"/>
              <a:t>Oracle</a:t>
            </a:r>
            <a:r>
              <a:rPr lang="zh-CN" altLang="en-US" dirty="0"/>
              <a:t>数据库名称。</a:t>
            </a:r>
          </a:p>
          <a:p>
            <a:pPr marL="0" indent="0" hangingPunct="0">
              <a:lnSpc>
                <a:spcPct val="100000"/>
              </a:lnSpc>
              <a:spcBef>
                <a:spcPts val="600"/>
              </a:spcBef>
              <a:buNone/>
            </a:pPr>
            <a:r>
              <a:rPr lang="en-US" altLang="zh-CN" dirty="0"/>
              <a:t>%D</a:t>
            </a:r>
            <a:r>
              <a:rPr lang="zh-CN" altLang="en-US" dirty="0"/>
              <a:t>：当前时间中的日，格式为</a:t>
            </a:r>
            <a:r>
              <a:rPr lang="en-US" altLang="zh-CN" dirty="0"/>
              <a:t>DD</a:t>
            </a:r>
            <a:r>
              <a:rPr lang="zh-CN" altLang="en-US" dirty="0"/>
              <a:t>。</a:t>
            </a:r>
          </a:p>
          <a:p>
            <a:pPr marL="0" indent="0" hangingPunct="0">
              <a:lnSpc>
                <a:spcPct val="100000"/>
              </a:lnSpc>
              <a:spcBef>
                <a:spcPts val="600"/>
              </a:spcBef>
              <a:buNone/>
            </a:pPr>
            <a:r>
              <a:rPr lang="en-US" altLang="zh-CN" dirty="0"/>
              <a:t>%e</a:t>
            </a:r>
            <a:r>
              <a:rPr lang="zh-CN" altLang="en-US" dirty="0"/>
              <a:t>：归档序号。</a:t>
            </a:r>
          </a:p>
          <a:p>
            <a:pPr marL="0" indent="0" hangingPunct="0">
              <a:lnSpc>
                <a:spcPct val="100000"/>
              </a:lnSpc>
              <a:spcBef>
                <a:spcPts val="600"/>
              </a:spcBef>
              <a:buNone/>
            </a:pPr>
            <a:r>
              <a:rPr lang="en-US" altLang="zh-CN" dirty="0"/>
              <a:t>%f</a:t>
            </a:r>
            <a:r>
              <a:rPr lang="zh-CN" altLang="en-US" dirty="0"/>
              <a:t>：绝对文件编号。</a:t>
            </a:r>
          </a:p>
          <a:p>
            <a:pPr marL="0" indent="0" hangingPunct="0">
              <a:lnSpc>
                <a:spcPct val="100000"/>
              </a:lnSpc>
              <a:spcBef>
                <a:spcPts val="600"/>
              </a:spcBef>
              <a:buNone/>
            </a:pPr>
            <a:r>
              <a:rPr lang="en-US" altLang="zh-CN" dirty="0"/>
              <a:t>%F</a:t>
            </a:r>
            <a:r>
              <a:rPr lang="zh-CN" altLang="en-US" dirty="0"/>
              <a:t>：基于“</a:t>
            </a:r>
            <a:r>
              <a:rPr lang="en-US" altLang="zh-CN" dirty="0"/>
              <a:t>DBID+</a:t>
            </a:r>
            <a:r>
              <a:rPr lang="zh-CN" altLang="en-US" dirty="0"/>
              <a:t>时间”确定的唯一名称，格式的形式为</a:t>
            </a:r>
            <a:r>
              <a:rPr lang="en-US" altLang="zh-CN" dirty="0"/>
              <a:t>c-IIIIIIIIII-YYYYMMDD-QQ</a:t>
            </a:r>
            <a:r>
              <a:rPr lang="zh-CN" altLang="en-US" dirty="0"/>
              <a:t>，其中</a:t>
            </a:r>
            <a:r>
              <a:rPr lang="en-US" altLang="zh-CN" dirty="0"/>
              <a:t>IIIIIIIIII </a:t>
            </a:r>
            <a:r>
              <a:rPr lang="zh-CN" altLang="en-US" dirty="0"/>
              <a:t>为该数据库的</a:t>
            </a:r>
            <a:r>
              <a:rPr lang="en-US" altLang="zh-CN" dirty="0"/>
              <a:t>DBID</a:t>
            </a:r>
            <a:r>
              <a:rPr lang="zh-CN" altLang="en-US" dirty="0"/>
              <a:t>，</a:t>
            </a:r>
            <a:r>
              <a:rPr lang="en-US" altLang="zh-CN" dirty="0"/>
              <a:t>YYYYMMDD</a:t>
            </a:r>
            <a:r>
              <a:rPr lang="zh-CN" altLang="en-US" dirty="0"/>
              <a:t>为日期，</a:t>
            </a:r>
            <a:r>
              <a:rPr lang="en-US" altLang="zh-CN" dirty="0"/>
              <a:t>QQ</a:t>
            </a:r>
            <a:r>
              <a:rPr lang="zh-CN" altLang="en-US" dirty="0"/>
              <a:t>是一个</a:t>
            </a:r>
            <a:r>
              <a:rPr lang="en-US" altLang="zh-CN" dirty="0"/>
              <a:t>1</a:t>
            </a:r>
            <a:r>
              <a:rPr lang="zh-CN" altLang="en-US" dirty="0"/>
              <a:t>～</a:t>
            </a:r>
            <a:r>
              <a:rPr lang="en-US" altLang="zh-CN" dirty="0"/>
              <a:t>256</a:t>
            </a:r>
            <a:r>
              <a:rPr lang="zh-CN" altLang="en-US" dirty="0"/>
              <a:t>的序列。</a:t>
            </a:r>
          </a:p>
        </p:txBody>
      </p:sp>
    </p:spTree>
    <p:extLst>
      <p:ext uri="{BB962C8B-B14F-4D97-AF65-F5344CB8AC3E}">
        <p14:creationId xmlns:p14="http://schemas.microsoft.com/office/powerpoint/2010/main" val="24633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00165" y="4070"/>
            <a:ext cx="9601200" cy="700065"/>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13.1 </a:t>
            </a:r>
            <a:r>
              <a:rPr lang="zh-CN" altLang="en-US" b="1" dirty="0">
                <a:latin typeface="Times New Roman" panose="02020603050405020304" pitchFamily="18" charset="0"/>
                <a:ea typeface="黑体" panose="02010609060101010101" pitchFamily="49" charset="-122"/>
                <a:cs typeface="宋体" panose="02010600030101010101" pitchFamily="2" charset="-122"/>
              </a:rPr>
              <a:t>备份与恢复概述</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088977" y="6084208"/>
            <a:ext cx="9601200" cy="672480"/>
          </a:xfrm>
        </p:spPr>
        <p:txBody>
          <a:bodyPr>
            <a:normAutofit/>
          </a:bodyPr>
          <a:lstStyle/>
          <a:p>
            <a:pPr marL="0" indent="0" algn="ctr" hangingPunct="0">
              <a:lnSpc>
                <a:spcPct val="120000"/>
              </a:lnSpc>
              <a:spcBef>
                <a:spcPts val="0"/>
              </a:spcBef>
              <a:buNone/>
            </a:pPr>
            <a:r>
              <a:rPr lang="zh-CN" altLang="en-US" dirty="0"/>
              <a:t>图</a:t>
            </a:r>
            <a:r>
              <a:rPr lang="en-US" altLang="zh-CN" dirty="0"/>
              <a:t>13-1  </a:t>
            </a:r>
            <a:r>
              <a:rPr lang="zh-CN" altLang="en-US" dirty="0"/>
              <a:t>备份的分类</a:t>
            </a:r>
            <a:endParaRPr lang="en-US" altLang="zh-CN" dirty="0"/>
          </a:p>
        </p:txBody>
      </p:sp>
      <p:grpSp>
        <p:nvGrpSpPr>
          <p:cNvPr id="4" name="画布 439">
            <a:extLst>
              <a:ext uri="{FF2B5EF4-FFF2-40B4-BE49-F238E27FC236}">
                <a16:creationId xmlns:a16="http://schemas.microsoft.com/office/drawing/2014/main" id="{A7FFC46D-356C-4761-A21D-1AA8AC068BDD}"/>
              </a:ext>
            </a:extLst>
          </p:cNvPr>
          <p:cNvGrpSpPr/>
          <p:nvPr/>
        </p:nvGrpSpPr>
        <p:grpSpPr>
          <a:xfrm>
            <a:off x="966490" y="940124"/>
            <a:ext cx="10983630" cy="4937148"/>
            <a:chOff x="0" y="0"/>
            <a:chExt cx="5149215" cy="2314575"/>
          </a:xfrm>
        </p:grpSpPr>
        <p:sp>
          <p:nvSpPr>
            <p:cNvPr id="5" name="矩形 4">
              <a:extLst>
                <a:ext uri="{FF2B5EF4-FFF2-40B4-BE49-F238E27FC236}">
                  <a16:creationId xmlns:a16="http://schemas.microsoft.com/office/drawing/2014/main" id="{1F1D585A-EFBB-4D2E-AEF0-8DCF20DA374A}"/>
                </a:ext>
              </a:extLst>
            </p:cNvPr>
            <p:cNvSpPr/>
            <p:nvPr/>
          </p:nvSpPr>
          <p:spPr>
            <a:xfrm>
              <a:off x="0" y="0"/>
              <a:ext cx="5149215" cy="2314575"/>
            </a:xfrm>
            <a:prstGeom prst="rect">
              <a:avLst/>
            </a:prstGeom>
          </p:spPr>
        </p:sp>
        <p:sp>
          <p:nvSpPr>
            <p:cNvPr id="6" name="文本框 243">
              <a:extLst>
                <a:ext uri="{FF2B5EF4-FFF2-40B4-BE49-F238E27FC236}">
                  <a16:creationId xmlns:a16="http://schemas.microsoft.com/office/drawing/2014/main" id="{E3707E8E-5120-4F8A-A8E2-64BEBE628FB7}"/>
                </a:ext>
              </a:extLst>
            </p:cNvPr>
            <p:cNvSpPr txBox="1"/>
            <p:nvPr/>
          </p:nvSpPr>
          <p:spPr>
            <a:xfrm>
              <a:off x="2602095" y="35444"/>
              <a:ext cx="1100423" cy="211103"/>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Oracle</a:t>
              </a:r>
              <a:r>
                <a:rPr lang="zh-CN" sz="2400" kern="100">
                  <a:solidFill>
                    <a:srgbClr val="000000"/>
                  </a:solidFill>
                  <a:effectLst/>
                  <a:latin typeface="Times New Roman" panose="02020603050405020304" pitchFamily="18" charset="0"/>
                  <a:ea typeface="宋体" panose="02010600030101010101" pitchFamily="2" charset="-122"/>
                </a:rPr>
                <a:t>备份</a:t>
              </a:r>
            </a:p>
          </p:txBody>
        </p:sp>
        <p:cxnSp>
          <p:nvCxnSpPr>
            <p:cNvPr id="7" name="直接箭头连接符 6">
              <a:extLst>
                <a:ext uri="{FF2B5EF4-FFF2-40B4-BE49-F238E27FC236}">
                  <a16:creationId xmlns:a16="http://schemas.microsoft.com/office/drawing/2014/main" id="{7FE11287-783B-40A3-8553-C7EC353BCA24}"/>
                </a:ext>
              </a:extLst>
            </p:cNvPr>
            <p:cNvCxnSpPr/>
            <p:nvPr/>
          </p:nvCxnSpPr>
          <p:spPr>
            <a:xfrm flipH="1">
              <a:off x="1462870" y="246547"/>
              <a:ext cx="1689436" cy="25629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 name="文本框 243">
              <a:extLst>
                <a:ext uri="{FF2B5EF4-FFF2-40B4-BE49-F238E27FC236}">
                  <a16:creationId xmlns:a16="http://schemas.microsoft.com/office/drawing/2014/main" id="{F7341C32-6200-4AAF-9B3F-E286E5E607BE}"/>
                </a:ext>
              </a:extLst>
            </p:cNvPr>
            <p:cNvSpPr txBox="1"/>
            <p:nvPr/>
          </p:nvSpPr>
          <p:spPr>
            <a:xfrm>
              <a:off x="912658" y="502838"/>
              <a:ext cx="1100423" cy="211103"/>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物理备份</a:t>
              </a:r>
            </a:p>
          </p:txBody>
        </p:sp>
        <p:sp>
          <p:nvSpPr>
            <p:cNvPr id="9" name="文本框 243">
              <a:extLst>
                <a:ext uri="{FF2B5EF4-FFF2-40B4-BE49-F238E27FC236}">
                  <a16:creationId xmlns:a16="http://schemas.microsoft.com/office/drawing/2014/main" id="{EF6CDAF1-281A-411B-BE9D-B82282A9E829}"/>
                </a:ext>
              </a:extLst>
            </p:cNvPr>
            <p:cNvSpPr txBox="1"/>
            <p:nvPr/>
          </p:nvSpPr>
          <p:spPr>
            <a:xfrm>
              <a:off x="4154177" y="502638"/>
              <a:ext cx="982448" cy="211103"/>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逻辑备份</a:t>
              </a:r>
            </a:p>
          </p:txBody>
        </p:sp>
        <p:cxnSp>
          <p:nvCxnSpPr>
            <p:cNvPr id="10" name="直接箭头连接符 9">
              <a:extLst>
                <a:ext uri="{FF2B5EF4-FFF2-40B4-BE49-F238E27FC236}">
                  <a16:creationId xmlns:a16="http://schemas.microsoft.com/office/drawing/2014/main" id="{BD620F12-F591-4DE7-971A-383FB23415BE}"/>
                </a:ext>
              </a:extLst>
            </p:cNvPr>
            <p:cNvCxnSpPr/>
            <p:nvPr/>
          </p:nvCxnSpPr>
          <p:spPr>
            <a:xfrm>
              <a:off x="3152306" y="246547"/>
              <a:ext cx="1493094" cy="25609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文本框 243">
              <a:extLst>
                <a:ext uri="{FF2B5EF4-FFF2-40B4-BE49-F238E27FC236}">
                  <a16:creationId xmlns:a16="http://schemas.microsoft.com/office/drawing/2014/main" id="{42C6FBCF-CB53-4786-9A75-32274FEE50A9}"/>
                </a:ext>
              </a:extLst>
            </p:cNvPr>
            <p:cNvSpPr txBox="1"/>
            <p:nvPr/>
          </p:nvSpPr>
          <p:spPr>
            <a:xfrm>
              <a:off x="57423" y="950314"/>
              <a:ext cx="777139" cy="211103"/>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脱机备份</a:t>
              </a:r>
            </a:p>
          </p:txBody>
        </p:sp>
        <p:sp>
          <p:nvSpPr>
            <p:cNvPr id="12" name="文本框 243">
              <a:extLst>
                <a:ext uri="{FF2B5EF4-FFF2-40B4-BE49-F238E27FC236}">
                  <a16:creationId xmlns:a16="http://schemas.microsoft.com/office/drawing/2014/main" id="{D0BE7F87-6243-4A29-852B-547BFE76D800}"/>
                </a:ext>
              </a:extLst>
            </p:cNvPr>
            <p:cNvSpPr txBox="1"/>
            <p:nvPr/>
          </p:nvSpPr>
          <p:spPr>
            <a:xfrm>
              <a:off x="2011232" y="953713"/>
              <a:ext cx="931479" cy="211103"/>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联机备份</a:t>
              </a:r>
            </a:p>
          </p:txBody>
        </p:sp>
        <p:cxnSp>
          <p:nvCxnSpPr>
            <p:cNvPr id="13" name="直接箭头连接符 12">
              <a:extLst>
                <a:ext uri="{FF2B5EF4-FFF2-40B4-BE49-F238E27FC236}">
                  <a16:creationId xmlns:a16="http://schemas.microsoft.com/office/drawing/2014/main" id="{B5A68549-FF9A-46CD-AF61-CF73D81651CC}"/>
                </a:ext>
              </a:extLst>
            </p:cNvPr>
            <p:cNvCxnSpPr/>
            <p:nvPr/>
          </p:nvCxnSpPr>
          <p:spPr>
            <a:xfrm>
              <a:off x="1462870" y="713941"/>
              <a:ext cx="1014103" cy="23977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697004EB-4068-49FB-825C-13C7A66288CD}"/>
                </a:ext>
              </a:extLst>
            </p:cNvPr>
            <p:cNvCxnSpPr/>
            <p:nvPr/>
          </p:nvCxnSpPr>
          <p:spPr>
            <a:xfrm flipH="1">
              <a:off x="445992" y="713941"/>
              <a:ext cx="1016878" cy="23637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17AE53EE-71CF-491E-9B1F-14ECB0D4E600}"/>
                </a:ext>
              </a:extLst>
            </p:cNvPr>
            <p:cNvCxnSpPr/>
            <p:nvPr/>
          </p:nvCxnSpPr>
          <p:spPr>
            <a:xfrm flipH="1">
              <a:off x="4645349" y="713741"/>
              <a:ext cx="51" cy="21250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 name="文本框 243">
              <a:extLst>
                <a:ext uri="{FF2B5EF4-FFF2-40B4-BE49-F238E27FC236}">
                  <a16:creationId xmlns:a16="http://schemas.microsoft.com/office/drawing/2014/main" id="{A997BB83-0349-4D8B-BAFC-D4159CA8CB53}"/>
                </a:ext>
              </a:extLst>
            </p:cNvPr>
            <p:cNvSpPr txBox="1"/>
            <p:nvPr/>
          </p:nvSpPr>
          <p:spPr>
            <a:xfrm>
              <a:off x="4151032" y="926248"/>
              <a:ext cx="988633" cy="211082"/>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逻辑备份</a:t>
              </a:r>
            </a:p>
          </p:txBody>
        </p:sp>
        <p:sp>
          <p:nvSpPr>
            <p:cNvPr id="17" name="文本框 243">
              <a:extLst>
                <a:ext uri="{FF2B5EF4-FFF2-40B4-BE49-F238E27FC236}">
                  <a16:creationId xmlns:a16="http://schemas.microsoft.com/office/drawing/2014/main" id="{B1629C88-ABAB-4AA8-9E03-1E014FD2B937}"/>
                </a:ext>
              </a:extLst>
            </p:cNvPr>
            <p:cNvSpPr txBox="1"/>
            <p:nvPr/>
          </p:nvSpPr>
          <p:spPr>
            <a:xfrm>
              <a:off x="1250397" y="1407380"/>
              <a:ext cx="1162330" cy="211103"/>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用户管理备份</a:t>
              </a:r>
            </a:p>
          </p:txBody>
        </p:sp>
        <p:sp>
          <p:nvSpPr>
            <p:cNvPr id="18" name="文本框 243">
              <a:extLst>
                <a:ext uri="{FF2B5EF4-FFF2-40B4-BE49-F238E27FC236}">
                  <a16:creationId xmlns:a16="http://schemas.microsoft.com/office/drawing/2014/main" id="{BBD8EE1F-49BD-4AB2-8E7A-4ADC91F29047}"/>
                </a:ext>
              </a:extLst>
            </p:cNvPr>
            <p:cNvSpPr txBox="1"/>
            <p:nvPr/>
          </p:nvSpPr>
          <p:spPr>
            <a:xfrm>
              <a:off x="2595334" y="1407380"/>
              <a:ext cx="1316105" cy="211103"/>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Oracle</a:t>
              </a:r>
              <a:r>
                <a:rPr lang="zh-CN" sz="2400" kern="100">
                  <a:solidFill>
                    <a:srgbClr val="000000"/>
                  </a:solidFill>
                  <a:effectLst/>
                  <a:latin typeface="Times New Roman" panose="02020603050405020304" pitchFamily="18" charset="0"/>
                  <a:ea typeface="宋体" panose="02010600030101010101" pitchFamily="2" charset="-122"/>
                </a:rPr>
                <a:t>管理备份</a:t>
              </a:r>
            </a:p>
          </p:txBody>
        </p:sp>
        <p:sp>
          <p:nvSpPr>
            <p:cNvPr id="19" name="矩形: 剪去单角 18">
              <a:extLst>
                <a:ext uri="{FF2B5EF4-FFF2-40B4-BE49-F238E27FC236}">
                  <a16:creationId xmlns:a16="http://schemas.microsoft.com/office/drawing/2014/main" id="{5B26E81C-4C8F-45BD-8A5A-B5517FD1DEBD}"/>
                </a:ext>
              </a:extLst>
            </p:cNvPr>
            <p:cNvSpPr/>
            <p:nvPr/>
          </p:nvSpPr>
          <p:spPr>
            <a:xfrm>
              <a:off x="37769" y="1416062"/>
              <a:ext cx="817685" cy="218818"/>
            </a:xfrm>
            <a:prstGeom prst="snip1Rect">
              <a:avLst/>
            </a:prstGeom>
            <a:solidFill>
              <a:schemeClr val="lt1"/>
            </a:solidFill>
            <a:ln w="6350">
              <a:solidFill>
                <a:prstClr val="black"/>
              </a:solidFill>
              <a:prstDash val="dash"/>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文件复制</a:t>
              </a:r>
            </a:p>
          </p:txBody>
        </p:sp>
        <p:cxnSp>
          <p:nvCxnSpPr>
            <p:cNvPr id="20" name="直接箭头连接符 19">
              <a:extLst>
                <a:ext uri="{FF2B5EF4-FFF2-40B4-BE49-F238E27FC236}">
                  <a16:creationId xmlns:a16="http://schemas.microsoft.com/office/drawing/2014/main" id="{449D9681-D1E5-49F2-883B-B623549B5A60}"/>
                </a:ext>
              </a:extLst>
            </p:cNvPr>
            <p:cNvCxnSpPr/>
            <p:nvPr/>
          </p:nvCxnSpPr>
          <p:spPr>
            <a:xfrm>
              <a:off x="445992" y="1161417"/>
              <a:ext cx="620" cy="25464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1" name="矩形: 剪去单角 20">
              <a:extLst>
                <a:ext uri="{FF2B5EF4-FFF2-40B4-BE49-F238E27FC236}">
                  <a16:creationId xmlns:a16="http://schemas.microsoft.com/office/drawing/2014/main" id="{1D395FA1-A9D9-40A6-BC3D-A4B08DA66EB6}"/>
                </a:ext>
              </a:extLst>
            </p:cNvPr>
            <p:cNvSpPr/>
            <p:nvPr/>
          </p:nvSpPr>
          <p:spPr>
            <a:xfrm>
              <a:off x="2645538" y="1813599"/>
              <a:ext cx="1216392" cy="284465"/>
            </a:xfrm>
            <a:prstGeom prst="snip1Rect">
              <a:avLst/>
            </a:prstGeom>
            <a:solidFill>
              <a:schemeClr val="lt1"/>
            </a:solidFill>
            <a:ln w="6350">
              <a:solidFill>
                <a:prstClr val="black"/>
              </a:solidFill>
              <a:prstDash val="dash"/>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rman</a:t>
              </a:r>
              <a:endParaRPr lang="zh-CN" sz="2400" kern="100">
                <a:solidFill>
                  <a:srgbClr val="000000"/>
                </a:solidFill>
                <a:effectLst/>
                <a:latin typeface="Times New Roman" panose="02020603050405020304" pitchFamily="18" charset="0"/>
                <a:ea typeface="宋体" panose="02010600030101010101" pitchFamily="2" charset="-122"/>
              </a:endParaRPr>
            </a:p>
          </p:txBody>
        </p:sp>
        <p:sp>
          <p:nvSpPr>
            <p:cNvPr id="22" name="矩形: 剪去单角 21">
              <a:extLst>
                <a:ext uri="{FF2B5EF4-FFF2-40B4-BE49-F238E27FC236}">
                  <a16:creationId xmlns:a16="http://schemas.microsoft.com/office/drawing/2014/main" id="{5D7CFE3E-7781-4469-BBB4-0786217389D9}"/>
                </a:ext>
              </a:extLst>
            </p:cNvPr>
            <p:cNvSpPr/>
            <p:nvPr/>
          </p:nvSpPr>
          <p:spPr>
            <a:xfrm>
              <a:off x="4142857" y="1398943"/>
              <a:ext cx="1006358" cy="342882"/>
            </a:xfrm>
            <a:prstGeom prst="snip1Rect">
              <a:avLst/>
            </a:prstGeom>
            <a:solidFill>
              <a:schemeClr val="lt1"/>
            </a:solidFill>
            <a:ln w="6350">
              <a:solidFill>
                <a:prstClr val="black"/>
              </a:solidFill>
              <a:prstDash val="dash"/>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expdp/impdp</a:t>
              </a:r>
              <a:endParaRPr lang="zh-CN" sz="24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exp/imp</a:t>
              </a:r>
              <a:endParaRPr lang="zh-CN" sz="2400" kern="100">
                <a:solidFill>
                  <a:srgbClr val="000000"/>
                </a:solidFill>
                <a:effectLst/>
                <a:latin typeface="Times New Roman" panose="02020603050405020304" pitchFamily="18" charset="0"/>
                <a:ea typeface="宋体" panose="02010600030101010101" pitchFamily="2" charset="-122"/>
              </a:endParaRPr>
            </a:p>
          </p:txBody>
        </p:sp>
        <p:cxnSp>
          <p:nvCxnSpPr>
            <p:cNvPr id="23" name="直接箭头连接符 22">
              <a:extLst>
                <a:ext uri="{FF2B5EF4-FFF2-40B4-BE49-F238E27FC236}">
                  <a16:creationId xmlns:a16="http://schemas.microsoft.com/office/drawing/2014/main" id="{30C7BB31-177F-4768-B4A5-1C68E58EB7F4}"/>
                </a:ext>
              </a:extLst>
            </p:cNvPr>
            <p:cNvCxnSpPr/>
            <p:nvPr/>
          </p:nvCxnSpPr>
          <p:spPr>
            <a:xfrm>
              <a:off x="4645349" y="1137330"/>
              <a:ext cx="687" cy="26161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FEEAB54-B903-46F1-AF67-C90F282DB421}"/>
                </a:ext>
              </a:extLst>
            </p:cNvPr>
            <p:cNvCxnSpPr/>
            <p:nvPr/>
          </p:nvCxnSpPr>
          <p:spPr>
            <a:xfrm>
              <a:off x="2476973" y="1164816"/>
              <a:ext cx="776414" cy="24256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FDACAB2B-033D-4ECC-A193-3B8827716600}"/>
                </a:ext>
              </a:extLst>
            </p:cNvPr>
            <p:cNvCxnSpPr/>
            <p:nvPr/>
          </p:nvCxnSpPr>
          <p:spPr>
            <a:xfrm>
              <a:off x="3253387" y="1618483"/>
              <a:ext cx="347" cy="195116"/>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0093DEAB-21DE-4B56-A311-2CD183D9681B}"/>
                </a:ext>
              </a:extLst>
            </p:cNvPr>
            <p:cNvCxnSpPr/>
            <p:nvPr/>
          </p:nvCxnSpPr>
          <p:spPr>
            <a:xfrm>
              <a:off x="1831562" y="1618483"/>
              <a:ext cx="150" cy="19510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20650DB7-1483-4575-8C3C-7464D576AE0C}"/>
                </a:ext>
              </a:extLst>
            </p:cNvPr>
            <p:cNvCxnSpPr/>
            <p:nvPr/>
          </p:nvCxnSpPr>
          <p:spPr>
            <a:xfrm flipH="1">
              <a:off x="1831562" y="1164816"/>
              <a:ext cx="645411" cy="24256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8" name="矩形: 剪去单角 27">
              <a:extLst>
                <a:ext uri="{FF2B5EF4-FFF2-40B4-BE49-F238E27FC236}">
                  <a16:creationId xmlns:a16="http://schemas.microsoft.com/office/drawing/2014/main" id="{6000277B-8A1D-4156-BB48-1A7411C6AB77}"/>
                </a:ext>
              </a:extLst>
            </p:cNvPr>
            <p:cNvSpPr/>
            <p:nvPr/>
          </p:nvSpPr>
          <p:spPr>
            <a:xfrm>
              <a:off x="1209999" y="1749517"/>
              <a:ext cx="1243425" cy="506929"/>
            </a:xfrm>
            <a:prstGeom prst="snip1Rect">
              <a:avLst/>
            </a:prstGeom>
            <a:solidFill>
              <a:schemeClr val="lt1"/>
            </a:solidFill>
            <a:ln w="6350">
              <a:solidFill>
                <a:prstClr val="black"/>
              </a:solidFill>
              <a:prstDash val="dash"/>
            </a:ln>
          </p:spPr>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alter database</a:t>
              </a:r>
              <a:endParaRPr lang="zh-CN" sz="24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begin backup</a:t>
              </a:r>
              <a:endParaRPr lang="zh-CN" sz="24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end backup</a:t>
              </a:r>
              <a:endParaRPr lang="zh-CN" sz="2400" kern="100">
                <a:solidFill>
                  <a:srgbClr val="000000"/>
                </a:solidFill>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94049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en-US" altLang="zh-CN" dirty="0"/>
              <a:t>%h</a:t>
            </a:r>
            <a:r>
              <a:rPr lang="zh-CN" altLang="en-US" dirty="0"/>
              <a:t>：归档日志线程号。</a:t>
            </a:r>
          </a:p>
          <a:p>
            <a:pPr marL="0" indent="0" hangingPunct="0">
              <a:lnSpc>
                <a:spcPct val="100000"/>
              </a:lnSpc>
              <a:spcBef>
                <a:spcPts val="600"/>
              </a:spcBef>
              <a:buNone/>
            </a:pPr>
            <a:r>
              <a:rPr lang="en-US" altLang="zh-CN" dirty="0"/>
              <a:t>%I</a:t>
            </a:r>
            <a:r>
              <a:rPr lang="zh-CN" altLang="en-US" dirty="0"/>
              <a:t>：</a:t>
            </a:r>
            <a:r>
              <a:rPr lang="en-US" altLang="zh-CN" dirty="0"/>
              <a:t>Oracle</a:t>
            </a:r>
            <a:r>
              <a:rPr lang="zh-CN" altLang="en-US" dirty="0"/>
              <a:t>数据库的</a:t>
            </a:r>
            <a:r>
              <a:rPr lang="en-US" altLang="zh-CN" dirty="0"/>
              <a:t>DBID</a:t>
            </a:r>
            <a:r>
              <a:rPr lang="zh-CN" altLang="en-US" dirty="0"/>
              <a:t>。</a:t>
            </a:r>
          </a:p>
          <a:p>
            <a:pPr marL="0" indent="0" hangingPunct="0">
              <a:lnSpc>
                <a:spcPct val="100000"/>
              </a:lnSpc>
              <a:spcBef>
                <a:spcPts val="600"/>
              </a:spcBef>
              <a:buNone/>
            </a:pPr>
            <a:r>
              <a:rPr lang="en-US" altLang="zh-CN" dirty="0"/>
              <a:t>%M</a:t>
            </a:r>
            <a:r>
              <a:rPr lang="zh-CN" altLang="en-US" dirty="0"/>
              <a:t>：当前时间中的月，格式为</a:t>
            </a:r>
            <a:r>
              <a:rPr lang="en-US" altLang="zh-CN" dirty="0"/>
              <a:t>MM</a:t>
            </a:r>
            <a:r>
              <a:rPr lang="zh-CN" altLang="en-US" dirty="0"/>
              <a:t>。</a:t>
            </a:r>
          </a:p>
          <a:p>
            <a:pPr marL="0" indent="0" hangingPunct="0">
              <a:lnSpc>
                <a:spcPct val="100000"/>
              </a:lnSpc>
              <a:spcBef>
                <a:spcPts val="600"/>
              </a:spcBef>
              <a:buNone/>
            </a:pPr>
            <a:r>
              <a:rPr lang="en-US" altLang="zh-CN" dirty="0"/>
              <a:t>%N</a:t>
            </a:r>
            <a:r>
              <a:rPr lang="zh-CN" altLang="en-US" dirty="0"/>
              <a:t>：表空间名称。</a:t>
            </a:r>
          </a:p>
          <a:p>
            <a:pPr marL="0" indent="0" hangingPunct="0">
              <a:lnSpc>
                <a:spcPct val="100000"/>
              </a:lnSpc>
              <a:spcBef>
                <a:spcPts val="600"/>
              </a:spcBef>
              <a:buNone/>
            </a:pPr>
            <a:r>
              <a:rPr lang="en-US" altLang="zh-CN" dirty="0"/>
              <a:t>%n</a:t>
            </a:r>
            <a:r>
              <a:rPr lang="zh-CN" altLang="en-US" dirty="0"/>
              <a:t>：数据库名称，并且会在右侧用</a:t>
            </a:r>
            <a:r>
              <a:rPr lang="en-US" altLang="zh-CN" dirty="0"/>
              <a:t>x</a:t>
            </a:r>
            <a:r>
              <a:rPr lang="zh-CN" altLang="en-US" dirty="0"/>
              <a:t>字符进行填充，使其保持长度为</a:t>
            </a:r>
            <a:r>
              <a:rPr lang="en-US" altLang="zh-CN" dirty="0"/>
              <a:t>8</a:t>
            </a:r>
            <a:r>
              <a:rPr lang="zh-CN" altLang="en-US" dirty="0"/>
              <a:t>。比如数据库名</a:t>
            </a:r>
            <a:r>
              <a:rPr lang="en-US" altLang="zh-CN" dirty="0"/>
              <a:t>JSSBOOK</a:t>
            </a:r>
            <a:r>
              <a:rPr lang="zh-CN" altLang="en-US" dirty="0"/>
              <a:t>，则生成的名称则是</a:t>
            </a:r>
            <a:r>
              <a:rPr lang="en-US" altLang="zh-CN" dirty="0" err="1"/>
              <a:t>JSSBOOKx</a:t>
            </a:r>
            <a:r>
              <a:rPr lang="zh-CN" altLang="en-US" dirty="0"/>
              <a:t>。</a:t>
            </a:r>
          </a:p>
          <a:p>
            <a:pPr marL="0" indent="0" hangingPunct="0">
              <a:lnSpc>
                <a:spcPct val="100000"/>
              </a:lnSpc>
              <a:spcBef>
                <a:spcPts val="600"/>
              </a:spcBef>
              <a:buNone/>
            </a:pPr>
            <a:r>
              <a:rPr lang="en-US" altLang="zh-CN" dirty="0"/>
              <a:t>%p</a:t>
            </a:r>
            <a:r>
              <a:rPr lang="zh-CN" altLang="en-US" dirty="0"/>
              <a:t>：备份集中备份片段的编号，从</a:t>
            </a:r>
            <a:r>
              <a:rPr lang="en-US" altLang="zh-CN" dirty="0"/>
              <a:t>1</a:t>
            </a:r>
            <a:r>
              <a:rPr lang="zh-CN" altLang="en-US" dirty="0"/>
              <a:t>开始。</a:t>
            </a:r>
          </a:p>
          <a:p>
            <a:pPr marL="0" indent="0" hangingPunct="0">
              <a:lnSpc>
                <a:spcPct val="100000"/>
              </a:lnSpc>
              <a:spcBef>
                <a:spcPts val="600"/>
              </a:spcBef>
              <a:buNone/>
            </a:pPr>
            <a:r>
              <a:rPr lang="en-US" altLang="zh-CN" dirty="0"/>
              <a:t>%s</a:t>
            </a:r>
            <a:r>
              <a:rPr lang="zh-CN" altLang="en-US" dirty="0"/>
              <a:t>：备份集号。</a:t>
            </a:r>
          </a:p>
          <a:p>
            <a:pPr marL="0" indent="0" hangingPunct="0">
              <a:lnSpc>
                <a:spcPct val="100000"/>
              </a:lnSpc>
              <a:spcBef>
                <a:spcPts val="600"/>
              </a:spcBef>
              <a:buNone/>
            </a:pPr>
            <a:r>
              <a:rPr lang="en-US" altLang="zh-CN" dirty="0"/>
              <a:t>%t</a:t>
            </a:r>
            <a:r>
              <a:rPr lang="zh-CN" altLang="en-US" dirty="0"/>
              <a:t>：备份集时间戳。</a:t>
            </a:r>
          </a:p>
          <a:p>
            <a:pPr marL="0" indent="0" hangingPunct="0">
              <a:lnSpc>
                <a:spcPct val="100000"/>
              </a:lnSpc>
              <a:spcBef>
                <a:spcPts val="600"/>
              </a:spcBef>
              <a:buNone/>
            </a:pPr>
            <a:r>
              <a:rPr lang="en-US" altLang="zh-CN" dirty="0"/>
              <a:t>%T</a:t>
            </a:r>
            <a:r>
              <a:rPr lang="zh-CN" altLang="en-US" dirty="0"/>
              <a:t>：当前时间的年月日格式</a:t>
            </a:r>
            <a:r>
              <a:rPr lang="en-US" altLang="zh-CN" dirty="0"/>
              <a:t>(YYYYMMDD)</a:t>
            </a:r>
            <a:r>
              <a:rPr lang="zh-CN" altLang="en-US" dirty="0"/>
              <a:t>。</a:t>
            </a:r>
          </a:p>
          <a:p>
            <a:pPr marL="0" indent="0" hangingPunct="0">
              <a:lnSpc>
                <a:spcPct val="100000"/>
              </a:lnSpc>
              <a:spcBef>
                <a:spcPts val="600"/>
              </a:spcBef>
              <a:buNone/>
            </a:pPr>
            <a:r>
              <a:rPr lang="en-US" altLang="zh-CN" dirty="0"/>
              <a:t>%u</a:t>
            </a:r>
            <a:r>
              <a:rPr lang="zh-CN" altLang="en-US" dirty="0"/>
              <a:t>：是一个由备份集编号和建立时间压缩后组成的</a:t>
            </a:r>
            <a:r>
              <a:rPr lang="en-US" altLang="zh-CN" dirty="0"/>
              <a:t>8</a:t>
            </a:r>
            <a:r>
              <a:rPr lang="zh-CN" altLang="en-US" dirty="0"/>
              <a:t>字符名称。利用</a:t>
            </a:r>
            <a:r>
              <a:rPr lang="en-US" altLang="zh-CN" dirty="0"/>
              <a:t>%u</a:t>
            </a:r>
            <a:r>
              <a:rPr lang="zh-CN" altLang="en-US" dirty="0"/>
              <a:t>可以为每个备份集生成一个唯一的名称。</a:t>
            </a:r>
          </a:p>
        </p:txBody>
      </p:sp>
    </p:spTree>
    <p:extLst>
      <p:ext uri="{BB962C8B-B14F-4D97-AF65-F5344CB8AC3E}">
        <p14:creationId xmlns:p14="http://schemas.microsoft.com/office/powerpoint/2010/main" val="9358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en-US" altLang="zh-CN" dirty="0"/>
              <a:t>%U</a:t>
            </a:r>
            <a:r>
              <a:rPr lang="zh-CN" altLang="en-US" dirty="0"/>
              <a:t>：默认是</a:t>
            </a:r>
            <a:r>
              <a:rPr lang="en-US" altLang="zh-CN" dirty="0"/>
              <a:t>%</a:t>
            </a:r>
            <a:r>
              <a:rPr lang="en-US" altLang="zh-CN" dirty="0" err="1"/>
              <a:t>u_%p_%c</a:t>
            </a:r>
            <a:r>
              <a:rPr lang="zh-CN" altLang="en-US" dirty="0"/>
              <a:t>的简写形式，利用它可以为每一个备份片段</a:t>
            </a:r>
            <a:r>
              <a:rPr lang="en-US" altLang="zh-CN" dirty="0"/>
              <a:t>(</a:t>
            </a:r>
            <a:r>
              <a:rPr lang="zh-CN" altLang="en-US" dirty="0"/>
              <a:t>即磁盘文件</a:t>
            </a:r>
            <a:r>
              <a:rPr lang="en-US" altLang="zh-CN" dirty="0"/>
              <a:t>)</a:t>
            </a:r>
            <a:r>
              <a:rPr lang="zh-CN" altLang="en-US" dirty="0"/>
              <a:t>生成一个唯一名称，这是最常用的命名方式，执行不同备份操作时，生成的规则也不同，如下所示：</a:t>
            </a:r>
          </a:p>
          <a:p>
            <a:pPr marL="0" indent="0" hangingPunct="0">
              <a:lnSpc>
                <a:spcPct val="100000"/>
              </a:lnSpc>
              <a:spcBef>
                <a:spcPts val="600"/>
              </a:spcBef>
              <a:buNone/>
            </a:pPr>
            <a:r>
              <a:rPr lang="zh-CN" altLang="en-US" dirty="0"/>
              <a:t>生成备份片段时，</a:t>
            </a:r>
            <a:r>
              <a:rPr lang="en-US" altLang="zh-CN" dirty="0"/>
              <a:t>%U=%</a:t>
            </a:r>
            <a:r>
              <a:rPr lang="en-US" altLang="zh-CN" dirty="0" err="1"/>
              <a:t>u_%p_%c</a:t>
            </a:r>
            <a:r>
              <a:rPr lang="zh-CN" altLang="en-US" dirty="0"/>
              <a:t>。</a:t>
            </a:r>
          </a:p>
          <a:p>
            <a:pPr marL="0" indent="0" hangingPunct="0">
              <a:lnSpc>
                <a:spcPct val="100000"/>
              </a:lnSpc>
              <a:spcBef>
                <a:spcPts val="600"/>
              </a:spcBef>
              <a:buNone/>
            </a:pPr>
            <a:r>
              <a:rPr lang="zh-CN" altLang="en-US" dirty="0"/>
              <a:t>生成数据文件镜像复制时，</a:t>
            </a:r>
            <a:r>
              <a:rPr lang="en-US" altLang="zh-CN" dirty="0"/>
              <a:t>%U=data-D-%</a:t>
            </a:r>
            <a:r>
              <a:rPr lang="en-US" altLang="zh-CN" dirty="0" err="1"/>
              <a:t>d_id</a:t>
            </a:r>
            <a:r>
              <a:rPr lang="en-US" altLang="zh-CN" dirty="0"/>
              <a:t>-%I_TS-%N_FNO-%</a:t>
            </a:r>
            <a:r>
              <a:rPr lang="en-US" altLang="zh-CN" dirty="0" err="1"/>
              <a:t>f_%u</a:t>
            </a:r>
            <a:r>
              <a:rPr lang="zh-CN" altLang="en-US" dirty="0"/>
              <a:t>。</a:t>
            </a:r>
          </a:p>
          <a:p>
            <a:pPr marL="0" indent="0" hangingPunct="0">
              <a:lnSpc>
                <a:spcPct val="100000"/>
              </a:lnSpc>
              <a:spcBef>
                <a:spcPts val="600"/>
              </a:spcBef>
              <a:buNone/>
            </a:pPr>
            <a:r>
              <a:rPr lang="zh-CN" altLang="en-US" dirty="0"/>
              <a:t>生成归档文件镜像复制时，</a:t>
            </a:r>
            <a:r>
              <a:rPr lang="en-US" altLang="zh-CN" dirty="0"/>
              <a:t>%U=</a:t>
            </a:r>
            <a:r>
              <a:rPr lang="en-US" altLang="zh-CN" dirty="0" err="1"/>
              <a:t>arch-D_%d-id</a:t>
            </a:r>
            <a:r>
              <a:rPr lang="en-US" altLang="zh-CN" dirty="0"/>
              <a:t>-%I_S-%</a:t>
            </a:r>
            <a:r>
              <a:rPr lang="en-US" altLang="zh-CN" dirty="0" err="1"/>
              <a:t>e_T</a:t>
            </a:r>
            <a:r>
              <a:rPr lang="en-US" altLang="zh-CN" dirty="0"/>
              <a:t>-%</a:t>
            </a:r>
            <a:r>
              <a:rPr lang="en-US" altLang="zh-CN" dirty="0" err="1"/>
              <a:t>h_A</a:t>
            </a:r>
            <a:r>
              <a:rPr lang="en-US" altLang="zh-CN" dirty="0"/>
              <a:t>-%</a:t>
            </a:r>
            <a:r>
              <a:rPr lang="en-US" altLang="zh-CN" dirty="0" err="1"/>
              <a:t>a_%u</a:t>
            </a:r>
            <a:r>
              <a:rPr lang="zh-CN" altLang="en-US" dirty="0"/>
              <a:t>。</a:t>
            </a:r>
          </a:p>
          <a:p>
            <a:pPr marL="0" indent="0" hangingPunct="0">
              <a:lnSpc>
                <a:spcPct val="100000"/>
              </a:lnSpc>
              <a:spcBef>
                <a:spcPts val="600"/>
              </a:spcBef>
              <a:buNone/>
            </a:pPr>
            <a:r>
              <a:rPr lang="zh-CN" altLang="en-US" dirty="0"/>
              <a:t>生成控制文件镜像复制时，</a:t>
            </a:r>
            <a:r>
              <a:rPr lang="en-US" altLang="zh-CN" dirty="0"/>
              <a:t>%U=</a:t>
            </a:r>
            <a:r>
              <a:rPr lang="en-US" altLang="zh-CN" dirty="0" err="1"/>
              <a:t>cf</a:t>
            </a:r>
            <a:r>
              <a:rPr lang="en-US" altLang="zh-CN" dirty="0"/>
              <a:t>-</a:t>
            </a:r>
            <a:r>
              <a:rPr lang="en-US" altLang="zh-CN" dirty="0" err="1"/>
              <a:t>D_%d-id</a:t>
            </a:r>
            <a:r>
              <a:rPr lang="en-US" altLang="zh-CN" dirty="0"/>
              <a:t>-%</a:t>
            </a:r>
            <a:r>
              <a:rPr lang="en-US" altLang="zh-CN" dirty="0" err="1"/>
              <a:t>I_%u</a:t>
            </a:r>
            <a:r>
              <a:rPr lang="zh-CN" altLang="en-US" dirty="0"/>
              <a:t>。</a:t>
            </a:r>
          </a:p>
          <a:p>
            <a:pPr marL="0" indent="0" hangingPunct="0">
              <a:lnSpc>
                <a:spcPct val="100000"/>
              </a:lnSpc>
              <a:spcBef>
                <a:spcPts val="600"/>
              </a:spcBef>
              <a:buNone/>
            </a:pPr>
            <a:r>
              <a:rPr lang="en-US" altLang="zh-CN" dirty="0"/>
              <a:t>%Y</a:t>
            </a:r>
            <a:r>
              <a:rPr lang="zh-CN" altLang="en-US" dirty="0"/>
              <a:t>：当前时间中的年，格式为</a:t>
            </a:r>
            <a:r>
              <a:rPr lang="en-US" altLang="zh-CN" dirty="0"/>
              <a:t>YYYY</a:t>
            </a:r>
            <a:r>
              <a:rPr lang="zh-CN" altLang="en-US" dirty="0"/>
              <a:t>。</a:t>
            </a:r>
          </a:p>
        </p:txBody>
      </p:sp>
      <p:sp>
        <p:nvSpPr>
          <p:cNvPr id="4" name="卷形: 水平 3">
            <a:extLst>
              <a:ext uri="{FF2B5EF4-FFF2-40B4-BE49-F238E27FC236}">
                <a16:creationId xmlns:a16="http://schemas.microsoft.com/office/drawing/2014/main" id="{E10AE628-A9BA-465C-97C4-28BF9BB84E04}"/>
              </a:ext>
            </a:extLst>
          </p:cNvPr>
          <p:cNvSpPr/>
          <p:nvPr/>
        </p:nvSpPr>
        <p:spPr>
          <a:xfrm>
            <a:off x="2494012" y="1772816"/>
            <a:ext cx="5956207" cy="34855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注意：如果在</a:t>
            </a:r>
            <a:r>
              <a:rPr lang="en-US" altLang="zh-CN" sz="2400" dirty="0"/>
              <a:t>BACKUP</a:t>
            </a:r>
            <a:r>
              <a:rPr lang="zh-CN" altLang="en-US" sz="2400" dirty="0"/>
              <a:t>命令中没有指定</a:t>
            </a:r>
            <a:r>
              <a:rPr lang="en-US" altLang="zh-CN" sz="2400" dirty="0"/>
              <a:t>FORMAT</a:t>
            </a:r>
            <a:r>
              <a:rPr lang="zh-CN" altLang="en-US" sz="2400" dirty="0"/>
              <a:t>选项，则</a:t>
            </a:r>
            <a:r>
              <a:rPr lang="en-US" altLang="zh-CN" sz="2400" dirty="0"/>
              <a:t>RMAN</a:t>
            </a:r>
            <a:r>
              <a:rPr lang="zh-CN" altLang="en-US" sz="2400" dirty="0"/>
              <a:t>默认使用</a:t>
            </a:r>
            <a:r>
              <a:rPr lang="en-US" altLang="zh-CN" sz="2400" dirty="0"/>
              <a:t>%U</a:t>
            </a:r>
            <a:r>
              <a:rPr lang="zh-CN" altLang="en-US" sz="2400" dirty="0"/>
              <a:t>为备份片段命名。</a:t>
            </a:r>
          </a:p>
        </p:txBody>
      </p:sp>
    </p:spTree>
    <p:extLst>
      <p:ext uri="{BB962C8B-B14F-4D97-AF65-F5344CB8AC3E}">
        <p14:creationId xmlns:p14="http://schemas.microsoft.com/office/powerpoint/2010/main" val="426847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en-US" altLang="zh-CN" dirty="0"/>
              <a:t>【</a:t>
            </a:r>
            <a:r>
              <a:rPr lang="zh-CN" altLang="en-US" dirty="0"/>
              <a:t>示例</a:t>
            </a:r>
            <a:r>
              <a:rPr lang="en-US" altLang="zh-CN" dirty="0"/>
              <a:t>13-5】</a:t>
            </a:r>
            <a:r>
              <a:rPr lang="zh-CN" altLang="en-US" dirty="0"/>
              <a:t>典型的完整备份和完全恢复案例</a:t>
            </a:r>
          </a:p>
          <a:p>
            <a:pPr marL="0" indent="0" hangingPunct="0">
              <a:lnSpc>
                <a:spcPct val="100000"/>
              </a:lnSpc>
              <a:spcBef>
                <a:spcPts val="600"/>
              </a:spcBef>
              <a:buNone/>
            </a:pPr>
            <a:r>
              <a:rPr lang="zh-CN" altLang="en-US" dirty="0"/>
              <a:t>本例演示一个典型的备份和恢复过程：首先完整备份数据库</a:t>
            </a:r>
            <a:r>
              <a:rPr lang="en-US" altLang="zh-CN" dirty="0"/>
              <a:t>(CDB+</a:t>
            </a:r>
            <a:r>
              <a:rPr lang="zh-CN" altLang="en-US" dirty="0"/>
              <a:t>所有</a:t>
            </a:r>
            <a:r>
              <a:rPr lang="en-US" altLang="zh-CN" dirty="0"/>
              <a:t>PDB)</a:t>
            </a:r>
            <a:r>
              <a:rPr lang="zh-CN" altLang="en-US" dirty="0"/>
              <a:t>，备份之后，删除一些数据文件</a:t>
            </a:r>
            <a:r>
              <a:rPr lang="en-US" altLang="zh-CN" dirty="0"/>
              <a:t>(</a:t>
            </a:r>
            <a:r>
              <a:rPr lang="zh-CN" altLang="en-US" dirty="0"/>
              <a:t>模拟数据丢失</a:t>
            </a:r>
            <a:r>
              <a:rPr lang="en-US" altLang="zh-CN" dirty="0"/>
              <a:t>)</a:t>
            </a:r>
            <a:r>
              <a:rPr lang="zh-CN" altLang="en-US" dirty="0"/>
              <a:t>，最后完全恢复整个数据库，恢复之后，打开数据库，数据不会有任何损失。</a:t>
            </a:r>
          </a:p>
          <a:p>
            <a:pPr marL="0" indent="0" hangingPunct="0">
              <a:lnSpc>
                <a:spcPct val="100000"/>
              </a:lnSpc>
              <a:spcBef>
                <a:spcPts val="600"/>
              </a:spcBef>
              <a:buNone/>
            </a:pPr>
            <a:endParaRPr lang="en-US" altLang="zh-CN" dirty="0"/>
          </a:p>
          <a:p>
            <a:pPr marL="0" indent="0" hangingPunct="0">
              <a:lnSpc>
                <a:spcPct val="100000"/>
              </a:lnSpc>
              <a:spcBef>
                <a:spcPts val="600"/>
              </a:spcBef>
              <a:buNone/>
            </a:pPr>
            <a:r>
              <a:rPr lang="zh-CN" altLang="en-US" dirty="0"/>
              <a:t>本例执行的前题是：数据库在归档方式下正常运行，</a:t>
            </a:r>
            <a:r>
              <a:rPr lang="en-US" altLang="zh-CN" dirty="0"/>
              <a:t>RMAN</a:t>
            </a:r>
            <a:r>
              <a:rPr lang="zh-CN" altLang="en-US" dirty="0"/>
              <a:t>配置为自动备份控制文件，即“</a:t>
            </a:r>
            <a:r>
              <a:rPr lang="en-US" altLang="zh-CN" dirty="0"/>
              <a:t>CONFIGURE CONTROLFILE AUTOBACKUP ON</a:t>
            </a:r>
            <a:r>
              <a:rPr lang="zh-CN" altLang="en-US" dirty="0"/>
              <a:t>；”。</a:t>
            </a:r>
          </a:p>
          <a:p>
            <a:pPr marL="0" indent="0" hangingPunct="0">
              <a:lnSpc>
                <a:spcPct val="100000"/>
              </a:lnSpc>
              <a:spcBef>
                <a:spcPts val="600"/>
              </a:spcBef>
              <a:buNone/>
            </a:pPr>
            <a:r>
              <a:rPr lang="zh-CN" altLang="en-US" dirty="0"/>
              <a:t>首先</a:t>
            </a:r>
            <a:r>
              <a:rPr lang="en-US" altLang="zh-CN" dirty="0"/>
              <a:t>RMAN</a:t>
            </a:r>
            <a:r>
              <a:rPr lang="zh-CN" altLang="en-US" dirty="0"/>
              <a:t>连接数据库，然后完全备份，备份后查看备份结果：</a:t>
            </a:r>
          </a:p>
        </p:txBody>
      </p:sp>
    </p:spTree>
    <p:extLst>
      <p:ext uri="{BB962C8B-B14F-4D97-AF65-F5344CB8AC3E}">
        <p14:creationId xmlns:p14="http://schemas.microsoft.com/office/powerpoint/2010/main" val="377824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en-US" altLang="zh-CN" dirty="0">
                <a:highlight>
                  <a:srgbClr val="C0C0C0"/>
                </a:highlight>
              </a:rPr>
              <a:t>$ </a:t>
            </a:r>
            <a:r>
              <a:rPr lang="en-US" altLang="zh-CN" dirty="0" err="1">
                <a:highlight>
                  <a:srgbClr val="C0C0C0"/>
                </a:highlight>
              </a:rPr>
              <a:t>rman</a:t>
            </a:r>
            <a:r>
              <a:rPr lang="en-US" altLang="zh-CN" dirty="0">
                <a:highlight>
                  <a:srgbClr val="C0C0C0"/>
                </a:highlight>
              </a:rPr>
              <a:t> target /</a:t>
            </a:r>
          </a:p>
          <a:p>
            <a:pPr marL="0" indent="0" hangingPunct="0">
              <a:lnSpc>
                <a:spcPct val="100000"/>
              </a:lnSpc>
              <a:spcBef>
                <a:spcPts val="600"/>
              </a:spcBef>
              <a:buNone/>
            </a:pPr>
            <a:r>
              <a:rPr lang="en-US" altLang="zh-CN" dirty="0"/>
              <a:t>RMAN&gt; </a:t>
            </a:r>
            <a:r>
              <a:rPr lang="en-US" altLang="zh-CN" dirty="0">
                <a:highlight>
                  <a:srgbClr val="C0C0C0"/>
                </a:highlight>
              </a:rPr>
              <a:t>SHOW ALL</a:t>
            </a:r>
            <a:r>
              <a:rPr lang="zh-CN" altLang="en-US" dirty="0">
                <a:highlight>
                  <a:srgbClr val="C0C0C0"/>
                </a:highlight>
              </a:rPr>
              <a:t>；</a:t>
            </a:r>
          </a:p>
          <a:p>
            <a:pPr marL="0" indent="0" hangingPunct="0">
              <a:lnSpc>
                <a:spcPct val="100000"/>
              </a:lnSpc>
              <a:spcBef>
                <a:spcPts val="600"/>
              </a:spcBef>
              <a:buNone/>
            </a:pPr>
            <a:r>
              <a:rPr lang="en-US" altLang="zh-CN" dirty="0"/>
              <a:t>CONFIGURE RETENTION POLICY TO REDUNDANCY 1</a:t>
            </a:r>
            <a:r>
              <a:rPr lang="zh-CN" altLang="en-US" dirty="0"/>
              <a:t>；</a:t>
            </a:r>
          </a:p>
          <a:p>
            <a:pPr marL="0" indent="0" hangingPunct="0">
              <a:lnSpc>
                <a:spcPct val="100000"/>
              </a:lnSpc>
              <a:spcBef>
                <a:spcPts val="600"/>
              </a:spcBef>
              <a:buNone/>
            </a:pPr>
            <a:r>
              <a:rPr lang="en-US" altLang="zh-CN" dirty="0"/>
              <a:t>CONFIGURE CONTROLFILE AUTOBACKUP ON</a:t>
            </a:r>
            <a:r>
              <a:rPr lang="zh-CN" altLang="en-US" dirty="0"/>
              <a:t>；</a:t>
            </a:r>
          </a:p>
          <a:p>
            <a:pPr marL="0" indent="0" hangingPunct="0">
              <a:lnSpc>
                <a:spcPct val="100000"/>
              </a:lnSpc>
              <a:spcBef>
                <a:spcPts val="600"/>
              </a:spcBef>
              <a:buNone/>
            </a:pPr>
            <a:r>
              <a:rPr lang="en-US" altLang="zh-CN" dirty="0"/>
              <a:t>RMAN&gt; </a:t>
            </a:r>
            <a:r>
              <a:rPr lang="en-US" altLang="zh-CN" dirty="0">
                <a:highlight>
                  <a:srgbClr val="C0C0C0"/>
                </a:highlight>
              </a:rPr>
              <a:t>BACKUP DATABASE</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LIST BACKUP</a:t>
            </a:r>
            <a:r>
              <a:rPr lang="zh-CN" altLang="en-US" dirty="0">
                <a:highlight>
                  <a:srgbClr val="C0C0C0"/>
                </a:highlight>
              </a:rPr>
              <a:t>；</a:t>
            </a:r>
          </a:p>
          <a:p>
            <a:pPr marL="0" indent="0" hangingPunct="0">
              <a:lnSpc>
                <a:spcPct val="100000"/>
              </a:lnSpc>
              <a:spcBef>
                <a:spcPts val="600"/>
              </a:spcBef>
              <a:buNone/>
            </a:pPr>
            <a:r>
              <a:rPr lang="zh-CN" altLang="en-US" dirty="0"/>
              <a:t>通过</a:t>
            </a:r>
            <a:r>
              <a:rPr lang="en-US" altLang="zh-CN" dirty="0"/>
              <a:t>list backup</a:t>
            </a:r>
            <a:r>
              <a:rPr lang="zh-CN" altLang="en-US" dirty="0"/>
              <a:t>可以看到备份文件所在的目录和名称，缺省的文件名称是按参数</a:t>
            </a:r>
            <a:r>
              <a:rPr lang="en-US" altLang="zh-CN" dirty="0"/>
              <a:t>%U</a:t>
            </a:r>
            <a:r>
              <a:rPr lang="zh-CN" altLang="en-US" dirty="0"/>
              <a:t>格式生成的。还可以看到备份文件的类型以及备份文件中包含的备份信息。</a:t>
            </a:r>
          </a:p>
        </p:txBody>
      </p:sp>
    </p:spTree>
    <p:extLst>
      <p:ext uri="{BB962C8B-B14F-4D97-AF65-F5344CB8AC3E}">
        <p14:creationId xmlns:p14="http://schemas.microsoft.com/office/powerpoint/2010/main" val="294196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现在，删除一些或者全部数据文件，模拟数据丢失。这些文件名会在</a:t>
            </a:r>
            <a:r>
              <a:rPr lang="en-US" altLang="zh-CN" dirty="0"/>
              <a:t>list backup</a:t>
            </a:r>
            <a:r>
              <a:rPr lang="zh-CN" altLang="en-US" dirty="0"/>
              <a:t>命令的输出中显示出来。通过</a:t>
            </a:r>
            <a:r>
              <a:rPr lang="en-US" altLang="zh-CN" dirty="0"/>
              <a:t>host</a:t>
            </a:r>
            <a:r>
              <a:rPr lang="zh-CN" altLang="en-US" dirty="0"/>
              <a:t>运行操作系统的删除文件命令：</a:t>
            </a:r>
          </a:p>
          <a:p>
            <a:pPr marL="0" indent="0" hangingPunct="0">
              <a:lnSpc>
                <a:spcPct val="100000"/>
              </a:lnSpc>
              <a:spcBef>
                <a:spcPts val="600"/>
              </a:spcBef>
              <a:buNone/>
            </a:pPr>
            <a:r>
              <a:rPr lang="en-US" altLang="zh-CN" dirty="0"/>
              <a:t>RMAN&gt; </a:t>
            </a:r>
            <a:r>
              <a:rPr lang="en-US" altLang="zh-CN" dirty="0">
                <a:highlight>
                  <a:srgbClr val="C0C0C0"/>
                </a:highlight>
              </a:rPr>
              <a:t>host "</a:t>
            </a:r>
            <a:r>
              <a:rPr lang="en-US" altLang="zh-CN" dirty="0" err="1">
                <a:highlight>
                  <a:srgbClr val="C0C0C0"/>
                </a:highlight>
              </a:rPr>
              <a:t>rm</a:t>
            </a:r>
            <a:r>
              <a:rPr lang="en-US" altLang="zh-CN" dirty="0">
                <a:highlight>
                  <a:srgbClr val="C0C0C0"/>
                </a:highlight>
              </a:rPr>
              <a:t> /home/oracle/app/oracle/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a:t>
            </a:r>
            <a:r>
              <a:rPr lang="en-US" altLang="zh-CN" dirty="0" err="1">
                <a:highlight>
                  <a:srgbClr val="C0C0C0"/>
                </a:highlight>
              </a:rPr>
              <a:t>dbf</a:t>
            </a:r>
            <a:r>
              <a:rPr lang="en-US" altLang="zh-CN" dirty="0">
                <a:highlight>
                  <a:srgbClr val="C0C0C0"/>
                </a:highlight>
              </a:rPr>
              <a:t>"</a:t>
            </a:r>
            <a:r>
              <a:rPr lang="zh-CN" altLang="en-US" dirty="0">
                <a:highlight>
                  <a:srgbClr val="C0C0C0"/>
                </a:highlight>
              </a:rPr>
              <a:t>；</a:t>
            </a:r>
          </a:p>
          <a:p>
            <a:pPr marL="0" indent="0" hangingPunct="0">
              <a:lnSpc>
                <a:spcPct val="100000"/>
              </a:lnSpc>
              <a:spcBef>
                <a:spcPts val="600"/>
              </a:spcBef>
              <a:buNone/>
            </a:pPr>
            <a:r>
              <a:rPr lang="en-US" altLang="zh-CN" dirty="0"/>
              <a:t>host command complete</a:t>
            </a:r>
          </a:p>
          <a:p>
            <a:pPr marL="0" indent="0" hangingPunct="0">
              <a:lnSpc>
                <a:spcPct val="100000"/>
              </a:lnSpc>
              <a:spcBef>
                <a:spcPts val="600"/>
              </a:spcBef>
              <a:buNone/>
            </a:pPr>
            <a:r>
              <a:rPr lang="en-US" altLang="zh-CN" dirty="0"/>
              <a:t>RMAN&gt; </a:t>
            </a:r>
            <a:r>
              <a:rPr lang="en-US" altLang="zh-CN" dirty="0">
                <a:highlight>
                  <a:srgbClr val="C0C0C0"/>
                </a:highlight>
              </a:rPr>
              <a:t>host "ls /home/oracle/app/oracle/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a:t>
            </a:r>
            <a:r>
              <a:rPr lang="en-US" altLang="zh-CN" dirty="0" err="1">
                <a:highlight>
                  <a:srgbClr val="C0C0C0"/>
                </a:highlight>
              </a:rPr>
              <a:t>dbf</a:t>
            </a:r>
            <a:r>
              <a:rPr lang="en-US" altLang="zh-CN" dirty="0">
                <a:highlight>
                  <a:srgbClr val="C0C0C0"/>
                </a:highlight>
              </a:rPr>
              <a:t>"</a:t>
            </a:r>
            <a:r>
              <a:rPr lang="zh-CN" altLang="en-US" dirty="0">
                <a:highlight>
                  <a:srgbClr val="C0C0C0"/>
                </a:highlight>
              </a:rPr>
              <a:t>；</a:t>
            </a:r>
          </a:p>
          <a:p>
            <a:pPr marL="0" indent="0" hangingPunct="0">
              <a:lnSpc>
                <a:spcPct val="100000"/>
              </a:lnSpc>
              <a:spcBef>
                <a:spcPts val="600"/>
              </a:spcBef>
              <a:buNone/>
            </a:pPr>
            <a:r>
              <a:rPr lang="en-US" altLang="zh-CN" dirty="0"/>
              <a:t>ls</a:t>
            </a:r>
            <a:r>
              <a:rPr lang="zh-CN" altLang="en-US" dirty="0"/>
              <a:t>：无法访问</a:t>
            </a:r>
            <a:r>
              <a:rPr lang="en-US" altLang="zh-CN" dirty="0"/>
              <a:t>/home/oracle/app/oracle/</a:t>
            </a:r>
            <a:r>
              <a:rPr lang="en-US" altLang="zh-CN" dirty="0" err="1"/>
              <a:t>oradata</a:t>
            </a:r>
            <a:r>
              <a:rPr lang="en-US" altLang="zh-CN" dirty="0"/>
              <a:t>/</a:t>
            </a:r>
            <a:r>
              <a:rPr lang="en-US" altLang="zh-CN" dirty="0" err="1"/>
              <a:t>orcl</a:t>
            </a:r>
            <a:r>
              <a:rPr lang="en-US" altLang="zh-CN" dirty="0"/>
              <a:t>/*.</a:t>
            </a:r>
            <a:r>
              <a:rPr lang="en-US" altLang="zh-CN" dirty="0" err="1"/>
              <a:t>dbf</a:t>
            </a:r>
            <a:r>
              <a:rPr lang="zh-CN" altLang="en-US" dirty="0"/>
              <a:t>：没有那个文件或目录</a:t>
            </a:r>
          </a:p>
          <a:p>
            <a:pPr marL="0" indent="0" hangingPunct="0">
              <a:lnSpc>
                <a:spcPct val="100000"/>
              </a:lnSpc>
              <a:spcBef>
                <a:spcPts val="600"/>
              </a:spcBef>
              <a:buNone/>
            </a:pPr>
            <a:r>
              <a:rPr lang="en-US" altLang="zh-CN" dirty="0"/>
              <a:t>host command complete</a:t>
            </a:r>
          </a:p>
          <a:p>
            <a:pPr marL="0" indent="0" hangingPunct="0">
              <a:lnSpc>
                <a:spcPct val="100000"/>
              </a:lnSpc>
              <a:spcBef>
                <a:spcPts val="600"/>
              </a:spcBef>
              <a:buNone/>
            </a:pPr>
            <a:r>
              <a:rPr lang="zh-CN" altLang="en-US" dirty="0"/>
              <a:t>可以看见，删除文件之后，文件就没有了。注意，删除文件的工作是在数据库联机的情况下完成的。这时候，数据库仍然是联机的，但与这些被删除文件相关的读写操作都会失败。</a:t>
            </a:r>
          </a:p>
        </p:txBody>
      </p:sp>
    </p:spTree>
    <p:extLst>
      <p:ext uri="{BB962C8B-B14F-4D97-AF65-F5344CB8AC3E}">
        <p14:creationId xmlns:p14="http://schemas.microsoft.com/office/powerpoint/2010/main" val="318892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需要进行数据恢复了，数据恢复的步骤是，</a:t>
            </a:r>
            <a:r>
              <a:rPr lang="en-US" altLang="zh-CN" dirty="0"/>
              <a:t>SHUTDOWN</a:t>
            </a:r>
            <a:r>
              <a:rPr lang="en-US" altLang="zh-CN" dirty="0">
                <a:sym typeface="Wingdings" panose="05000000000000000000" pitchFamily="2" charset="2"/>
              </a:rPr>
              <a:t></a:t>
            </a:r>
            <a:r>
              <a:rPr lang="en-US" altLang="zh-CN" dirty="0"/>
              <a:t>STARTUP MOUNT</a:t>
            </a:r>
            <a:r>
              <a:rPr lang="en-US" altLang="zh-CN" dirty="0">
                <a:sym typeface="Wingdings" panose="05000000000000000000" pitchFamily="2" charset="2"/>
              </a:rPr>
              <a:t>  </a:t>
            </a:r>
            <a:r>
              <a:rPr lang="en-US" altLang="zh-CN" dirty="0"/>
              <a:t>RESTORE</a:t>
            </a:r>
            <a:r>
              <a:rPr lang="en-US" altLang="zh-CN" dirty="0">
                <a:sym typeface="Wingdings" panose="05000000000000000000" pitchFamily="2" charset="2"/>
              </a:rPr>
              <a:t>  </a:t>
            </a:r>
            <a:r>
              <a:rPr lang="en-US" altLang="zh-CN" dirty="0"/>
              <a:t>RECOVER</a:t>
            </a:r>
            <a:r>
              <a:rPr lang="en-US" altLang="zh-CN" dirty="0">
                <a:sym typeface="Wingdings" panose="05000000000000000000" pitchFamily="2" charset="2"/>
              </a:rPr>
              <a:t>  </a:t>
            </a:r>
            <a:r>
              <a:rPr lang="en-US" altLang="zh-CN" dirty="0"/>
              <a:t>OPEN DATABASE</a:t>
            </a:r>
            <a:r>
              <a:rPr lang="zh-CN" altLang="en-US" dirty="0"/>
              <a:t>，实际的命令是：</a:t>
            </a:r>
          </a:p>
          <a:p>
            <a:pPr marL="0" indent="0" hangingPunct="0">
              <a:lnSpc>
                <a:spcPct val="100000"/>
              </a:lnSpc>
              <a:spcBef>
                <a:spcPts val="600"/>
              </a:spcBef>
              <a:buNone/>
            </a:pPr>
            <a:r>
              <a:rPr lang="en-US" altLang="zh-CN" dirty="0"/>
              <a:t>RMAN&gt; </a:t>
            </a:r>
            <a:r>
              <a:rPr lang="en-US" altLang="zh-CN" dirty="0">
                <a:highlight>
                  <a:srgbClr val="C0C0C0"/>
                </a:highlight>
              </a:rPr>
              <a:t>SHUTDOWN IMMEDIATE</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SHUTDOWN ABORT</a:t>
            </a:r>
            <a:r>
              <a:rPr lang="zh-CN" altLang="en-US" dirty="0">
                <a:highlight>
                  <a:srgbClr val="C0C0C0"/>
                </a:highlight>
              </a:rPr>
              <a:t>；</a:t>
            </a:r>
          </a:p>
          <a:p>
            <a:pPr marL="0" indent="0" hangingPunct="0">
              <a:lnSpc>
                <a:spcPct val="100000"/>
              </a:lnSpc>
              <a:spcBef>
                <a:spcPts val="600"/>
              </a:spcBef>
              <a:buNone/>
            </a:pPr>
            <a:r>
              <a:rPr lang="en-US" altLang="zh-CN" dirty="0"/>
              <a:t>Oracle instance shut down</a:t>
            </a:r>
          </a:p>
          <a:p>
            <a:pPr marL="0" indent="0" hangingPunct="0">
              <a:lnSpc>
                <a:spcPct val="100000"/>
              </a:lnSpc>
              <a:spcBef>
                <a:spcPts val="600"/>
              </a:spcBef>
              <a:buNone/>
            </a:pPr>
            <a:r>
              <a:rPr lang="en-US" altLang="zh-CN" dirty="0"/>
              <a:t>RMAN&gt; </a:t>
            </a:r>
            <a:r>
              <a:rPr lang="en-US" altLang="zh-CN" dirty="0">
                <a:highlight>
                  <a:srgbClr val="C0C0C0"/>
                </a:highlight>
              </a:rPr>
              <a:t>STARTUP MOUNT</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RESTORE DATABASE</a:t>
            </a:r>
            <a:r>
              <a:rPr lang="zh-CN" altLang="en-US" dirty="0">
                <a:highlight>
                  <a:srgbClr val="C0C0C0"/>
                </a:highlight>
              </a:rPr>
              <a:t>；</a:t>
            </a:r>
          </a:p>
          <a:p>
            <a:pPr marL="0" indent="0" hangingPunct="0">
              <a:lnSpc>
                <a:spcPct val="100000"/>
              </a:lnSpc>
              <a:spcBef>
                <a:spcPts val="600"/>
              </a:spcBef>
              <a:buNone/>
            </a:pPr>
            <a:r>
              <a:rPr lang="en-US" altLang="zh-CN" dirty="0"/>
              <a:t>Finished restore at 28-4</a:t>
            </a:r>
            <a:r>
              <a:rPr lang="zh-CN" altLang="en-US" dirty="0"/>
              <a:t>月 </a:t>
            </a:r>
            <a:r>
              <a:rPr lang="en-US" altLang="zh-CN" dirty="0"/>
              <a:t>-17</a:t>
            </a:r>
          </a:p>
          <a:p>
            <a:pPr marL="0" indent="0" hangingPunct="0">
              <a:lnSpc>
                <a:spcPct val="100000"/>
              </a:lnSpc>
              <a:spcBef>
                <a:spcPts val="600"/>
              </a:spcBef>
              <a:buNone/>
            </a:pPr>
            <a:r>
              <a:rPr lang="en-US" altLang="zh-CN" dirty="0"/>
              <a:t>RMAN&gt; </a:t>
            </a:r>
            <a:r>
              <a:rPr lang="en-US" altLang="zh-CN" dirty="0">
                <a:highlight>
                  <a:srgbClr val="C0C0C0"/>
                </a:highlight>
              </a:rPr>
              <a:t>recover database</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ALTER DATABASE OPEN</a:t>
            </a:r>
            <a:r>
              <a:rPr lang="zh-CN" altLang="en-US" dirty="0">
                <a:highlight>
                  <a:srgbClr val="C0C0C0"/>
                </a:highlight>
              </a:rPr>
              <a:t>；</a:t>
            </a:r>
          </a:p>
          <a:p>
            <a:pPr marL="0" indent="0" hangingPunct="0">
              <a:lnSpc>
                <a:spcPct val="100000"/>
              </a:lnSpc>
              <a:spcBef>
                <a:spcPts val="600"/>
              </a:spcBef>
              <a:buNone/>
            </a:pPr>
            <a:r>
              <a:rPr lang="en-US" altLang="zh-CN" dirty="0"/>
              <a:t>Statement processed</a:t>
            </a:r>
          </a:p>
        </p:txBody>
      </p:sp>
      <p:sp>
        <p:nvSpPr>
          <p:cNvPr id="4" name="对话气泡: 圆角矩形 3">
            <a:extLst>
              <a:ext uri="{FF2B5EF4-FFF2-40B4-BE49-F238E27FC236}">
                <a16:creationId xmlns:a16="http://schemas.microsoft.com/office/drawing/2014/main" id="{0AA4E6D5-0119-4A86-A3F8-E97275814E15}"/>
              </a:ext>
            </a:extLst>
          </p:cNvPr>
          <p:cNvSpPr/>
          <p:nvPr/>
        </p:nvSpPr>
        <p:spPr>
          <a:xfrm>
            <a:off x="6958508" y="26623"/>
            <a:ext cx="4968552" cy="1602177"/>
          </a:xfrm>
          <a:prstGeom prst="wedgeRoundRectCallout">
            <a:avLst>
              <a:gd name="adj1" fmla="val -93493"/>
              <a:gd name="adj2" fmla="val 889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上面的实际操作中“</a:t>
            </a:r>
            <a:r>
              <a:rPr lang="en-US" altLang="zh-CN" dirty="0"/>
              <a:t>SHUTDOWN IMMEDIATE</a:t>
            </a:r>
            <a:r>
              <a:rPr lang="zh-CN" altLang="en-US" dirty="0"/>
              <a:t>；”失败了，无法正常关闭，原因是正好删除了</a:t>
            </a:r>
            <a:r>
              <a:rPr lang="en-US" altLang="zh-CN" dirty="0"/>
              <a:t>CDB</a:t>
            </a:r>
            <a:r>
              <a:rPr lang="zh-CN" altLang="en-US" dirty="0"/>
              <a:t>的数据文件，所以不得不使用“</a:t>
            </a:r>
            <a:r>
              <a:rPr lang="en-US" altLang="zh-CN" dirty="0"/>
              <a:t>SHUTDOWN ABORT</a:t>
            </a:r>
            <a:r>
              <a:rPr lang="zh-CN" altLang="en-US" dirty="0"/>
              <a:t>；”强制关闭数据库。</a:t>
            </a:r>
          </a:p>
        </p:txBody>
      </p:sp>
      <p:sp>
        <p:nvSpPr>
          <p:cNvPr id="5" name="对话气泡: 圆角矩形 4">
            <a:extLst>
              <a:ext uri="{FF2B5EF4-FFF2-40B4-BE49-F238E27FC236}">
                <a16:creationId xmlns:a16="http://schemas.microsoft.com/office/drawing/2014/main" id="{0934B6CD-A10D-4203-A333-9ADF8E18455F}"/>
              </a:ext>
            </a:extLst>
          </p:cNvPr>
          <p:cNvSpPr/>
          <p:nvPr/>
        </p:nvSpPr>
        <p:spPr>
          <a:xfrm>
            <a:off x="6886500" y="1654238"/>
            <a:ext cx="4968552" cy="1901173"/>
          </a:xfrm>
          <a:prstGeom prst="wedgeRoundRectCallout">
            <a:avLst>
              <a:gd name="adj1" fmla="val -83853"/>
              <a:gd name="adj2" fmla="val 427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a:t>
            </a:r>
            <a:r>
              <a:rPr lang="en-US" altLang="zh-CN" dirty="0"/>
              <a:t>STARTUP MOUNT</a:t>
            </a:r>
            <a:r>
              <a:rPr lang="zh-CN" altLang="en-US" dirty="0"/>
              <a:t>；”方式启动数据库</a:t>
            </a:r>
            <a:r>
              <a:rPr lang="en-US" altLang="zh-CN" dirty="0"/>
              <a:t>(</a:t>
            </a:r>
            <a:r>
              <a:rPr lang="zh-CN" altLang="en-US" dirty="0"/>
              <a:t>只需要读取控制文件，不读数据文件</a:t>
            </a:r>
            <a:r>
              <a:rPr lang="en-US" altLang="zh-CN" dirty="0"/>
              <a:t>)</a:t>
            </a:r>
            <a:r>
              <a:rPr lang="zh-CN" altLang="en-US" dirty="0"/>
              <a:t>。这一步必须要求控制文件是正常的。当然如果控制文件丢失，也不要紧，就必须先从备份集中恢复控制文件，因为在备份的时候自动备份了控制文件。</a:t>
            </a:r>
          </a:p>
        </p:txBody>
      </p:sp>
      <p:sp>
        <p:nvSpPr>
          <p:cNvPr id="6" name="对话气泡: 圆角矩形 5">
            <a:extLst>
              <a:ext uri="{FF2B5EF4-FFF2-40B4-BE49-F238E27FC236}">
                <a16:creationId xmlns:a16="http://schemas.microsoft.com/office/drawing/2014/main" id="{DBC68A35-F995-419A-BF38-E4024C6D6D5C}"/>
              </a:ext>
            </a:extLst>
          </p:cNvPr>
          <p:cNvSpPr/>
          <p:nvPr/>
        </p:nvSpPr>
        <p:spPr>
          <a:xfrm>
            <a:off x="6886500" y="3580849"/>
            <a:ext cx="4968552" cy="1386154"/>
          </a:xfrm>
          <a:prstGeom prst="wedgeRoundRectCallout">
            <a:avLst>
              <a:gd name="adj1" fmla="val -75439"/>
              <a:gd name="adj2" fmla="val -290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a:t>
            </a:r>
            <a:r>
              <a:rPr lang="en-US" altLang="zh-CN" dirty="0"/>
              <a:t>RESTORE DATABASE</a:t>
            </a:r>
            <a:r>
              <a:rPr lang="zh-CN" altLang="en-US" dirty="0"/>
              <a:t>；”是指装载数据库，将备份集还原为数据文件。所以，备份集文件是千万不能丢失的，否则这个命令会失败，那么也无法进行下面的操作。</a:t>
            </a:r>
          </a:p>
        </p:txBody>
      </p:sp>
      <p:sp>
        <p:nvSpPr>
          <p:cNvPr id="7" name="对话气泡: 圆角矩形 6">
            <a:extLst>
              <a:ext uri="{FF2B5EF4-FFF2-40B4-BE49-F238E27FC236}">
                <a16:creationId xmlns:a16="http://schemas.microsoft.com/office/drawing/2014/main" id="{46C04599-05C1-4FD4-B39F-E0CB1CACA06D}"/>
              </a:ext>
            </a:extLst>
          </p:cNvPr>
          <p:cNvSpPr/>
          <p:nvPr/>
        </p:nvSpPr>
        <p:spPr>
          <a:xfrm>
            <a:off x="6886500" y="4992441"/>
            <a:ext cx="4968552" cy="1771235"/>
          </a:xfrm>
          <a:prstGeom prst="wedgeRoundRectCallout">
            <a:avLst>
              <a:gd name="adj1" fmla="val -80697"/>
              <a:gd name="adj2" fmla="val -527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a:t>
            </a:r>
            <a:r>
              <a:rPr lang="en-US" altLang="zh-CN" dirty="0"/>
              <a:t>RECOVER DATABASE</a:t>
            </a:r>
            <a:r>
              <a:rPr lang="zh-CN" altLang="en-US" dirty="0"/>
              <a:t>；”是指恢复数据库，将备份之后的数据库修改</a:t>
            </a:r>
            <a:r>
              <a:rPr lang="en-US" altLang="zh-CN" dirty="0"/>
              <a:t>(</a:t>
            </a:r>
            <a:r>
              <a:rPr lang="zh-CN" altLang="en-US" dirty="0"/>
              <a:t>存储在重做日志文件或者归档文件中</a:t>
            </a:r>
            <a:r>
              <a:rPr lang="en-US" altLang="zh-CN" dirty="0"/>
              <a:t>)</a:t>
            </a:r>
            <a:r>
              <a:rPr lang="zh-CN" altLang="en-US" dirty="0"/>
              <a:t>应用到数据文件中。所以，从这里可以看出，即使做了数据文件的完全备份，重做日志文件和归档日志文件也是不能丢失的，否则下面的数据库打开也无法完成。</a:t>
            </a:r>
          </a:p>
        </p:txBody>
      </p:sp>
    </p:spTree>
    <p:extLst>
      <p:ext uri="{BB962C8B-B14F-4D97-AF65-F5344CB8AC3E}">
        <p14:creationId xmlns:p14="http://schemas.microsoft.com/office/powerpoint/2010/main" val="54997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en-US" altLang="zh-CN" dirty="0"/>
              <a:t>RMAN&gt; </a:t>
            </a:r>
            <a:r>
              <a:rPr lang="en-US" altLang="zh-CN" dirty="0">
                <a:highlight>
                  <a:srgbClr val="C0C0C0"/>
                </a:highlight>
              </a:rPr>
              <a:t>host "ls /home/oracle/app/oracle/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a:t>
            </a:r>
            <a:r>
              <a:rPr lang="en-US" altLang="zh-CN" dirty="0" err="1">
                <a:highlight>
                  <a:srgbClr val="C0C0C0"/>
                </a:highlight>
              </a:rPr>
              <a:t>dbf</a:t>
            </a:r>
            <a:r>
              <a:rPr lang="en-US" altLang="zh-CN" dirty="0">
                <a:highlight>
                  <a:srgbClr val="C0C0C0"/>
                </a:highlight>
              </a:rPr>
              <a:t>"</a:t>
            </a:r>
            <a:r>
              <a:rPr lang="zh-CN" altLang="en-US" dirty="0"/>
              <a:t>；</a:t>
            </a:r>
          </a:p>
          <a:p>
            <a:pPr marL="0" indent="0" hangingPunct="0">
              <a:lnSpc>
                <a:spcPct val="100000"/>
              </a:lnSpc>
              <a:spcBef>
                <a:spcPts val="600"/>
              </a:spcBef>
              <a:buNone/>
            </a:pPr>
            <a:r>
              <a:rPr lang="en-US" altLang="zh-CN" dirty="0"/>
              <a:t>/home/oracle/app/oracle/</a:t>
            </a:r>
            <a:r>
              <a:rPr lang="en-US" altLang="zh-CN" dirty="0" err="1"/>
              <a:t>oradata</a:t>
            </a:r>
            <a:r>
              <a:rPr lang="en-US" altLang="zh-CN" dirty="0"/>
              <a:t>/</a:t>
            </a:r>
            <a:r>
              <a:rPr lang="en-US" altLang="zh-CN" dirty="0" err="1"/>
              <a:t>orcl</a:t>
            </a:r>
            <a:r>
              <a:rPr lang="en-US" altLang="zh-CN" dirty="0"/>
              <a:t>/sysaux01.dbf</a:t>
            </a:r>
          </a:p>
          <a:p>
            <a:pPr marL="0" indent="0" hangingPunct="0">
              <a:lnSpc>
                <a:spcPct val="100000"/>
              </a:lnSpc>
              <a:spcBef>
                <a:spcPts val="600"/>
              </a:spcBef>
              <a:buNone/>
            </a:pPr>
            <a:r>
              <a:rPr lang="en-US" altLang="zh-CN" dirty="0"/>
              <a:t>/home/oracle/app/oracle/</a:t>
            </a:r>
            <a:r>
              <a:rPr lang="en-US" altLang="zh-CN" dirty="0" err="1"/>
              <a:t>oradata</a:t>
            </a:r>
            <a:r>
              <a:rPr lang="en-US" altLang="zh-CN" dirty="0"/>
              <a:t>/</a:t>
            </a:r>
            <a:r>
              <a:rPr lang="en-US" altLang="zh-CN" dirty="0" err="1"/>
              <a:t>orcl</a:t>
            </a:r>
            <a:r>
              <a:rPr lang="en-US" altLang="zh-CN" dirty="0"/>
              <a:t>/system01.dbf</a:t>
            </a:r>
          </a:p>
          <a:p>
            <a:pPr marL="0" indent="0" hangingPunct="0">
              <a:lnSpc>
                <a:spcPct val="100000"/>
              </a:lnSpc>
              <a:spcBef>
                <a:spcPts val="600"/>
              </a:spcBef>
              <a:buNone/>
            </a:pPr>
            <a:r>
              <a:rPr lang="en-US" altLang="zh-CN" dirty="0"/>
              <a:t>/home/oracle/app/oracle/</a:t>
            </a:r>
            <a:r>
              <a:rPr lang="en-US" altLang="zh-CN" dirty="0" err="1"/>
              <a:t>oradata</a:t>
            </a:r>
            <a:r>
              <a:rPr lang="en-US" altLang="zh-CN" dirty="0"/>
              <a:t>/</a:t>
            </a:r>
            <a:r>
              <a:rPr lang="en-US" altLang="zh-CN" dirty="0" err="1"/>
              <a:t>orcl</a:t>
            </a:r>
            <a:r>
              <a:rPr lang="en-US" altLang="zh-CN" dirty="0"/>
              <a:t>/temp01.dbf</a:t>
            </a:r>
          </a:p>
          <a:p>
            <a:pPr marL="0" indent="0" hangingPunct="0">
              <a:lnSpc>
                <a:spcPct val="100000"/>
              </a:lnSpc>
              <a:spcBef>
                <a:spcPts val="600"/>
              </a:spcBef>
              <a:buNone/>
            </a:pPr>
            <a:r>
              <a:rPr lang="en-US" altLang="zh-CN" dirty="0"/>
              <a:t>/home/oracle/app/oracle/</a:t>
            </a:r>
            <a:r>
              <a:rPr lang="en-US" altLang="zh-CN" dirty="0" err="1"/>
              <a:t>oradata</a:t>
            </a:r>
            <a:r>
              <a:rPr lang="en-US" altLang="zh-CN" dirty="0"/>
              <a:t>/</a:t>
            </a:r>
            <a:r>
              <a:rPr lang="en-US" altLang="zh-CN" dirty="0" err="1"/>
              <a:t>orcl</a:t>
            </a:r>
            <a:r>
              <a:rPr lang="en-US" altLang="zh-CN" dirty="0"/>
              <a:t>/undotbs01.dbf</a:t>
            </a:r>
          </a:p>
          <a:p>
            <a:pPr marL="0" indent="0" hangingPunct="0">
              <a:lnSpc>
                <a:spcPct val="100000"/>
              </a:lnSpc>
              <a:spcBef>
                <a:spcPts val="600"/>
              </a:spcBef>
              <a:buNone/>
            </a:pPr>
            <a:r>
              <a:rPr lang="en-US" altLang="zh-CN" dirty="0"/>
              <a:t>/home/oracle/app/oracle/</a:t>
            </a:r>
            <a:r>
              <a:rPr lang="en-US" altLang="zh-CN" dirty="0" err="1"/>
              <a:t>oradata</a:t>
            </a:r>
            <a:r>
              <a:rPr lang="en-US" altLang="zh-CN" dirty="0"/>
              <a:t>/</a:t>
            </a:r>
            <a:r>
              <a:rPr lang="en-US" altLang="zh-CN" dirty="0" err="1"/>
              <a:t>orcl</a:t>
            </a:r>
            <a:r>
              <a:rPr lang="en-US" altLang="zh-CN" dirty="0"/>
              <a:t>/users01.dbf</a:t>
            </a:r>
          </a:p>
          <a:p>
            <a:pPr marL="0" indent="0" hangingPunct="0">
              <a:lnSpc>
                <a:spcPct val="100000"/>
              </a:lnSpc>
              <a:spcBef>
                <a:spcPts val="600"/>
              </a:spcBef>
              <a:buNone/>
            </a:pPr>
            <a:r>
              <a:rPr lang="en-US" altLang="zh-CN" dirty="0"/>
              <a:t>host command complete</a:t>
            </a:r>
          </a:p>
        </p:txBody>
      </p:sp>
    </p:spTree>
    <p:extLst>
      <p:ext uri="{BB962C8B-B14F-4D97-AF65-F5344CB8AC3E}">
        <p14:creationId xmlns:p14="http://schemas.microsoft.com/office/powerpoint/2010/main" val="230039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a:t>
            </a:r>
            <a:r>
              <a:rPr lang="en-US" altLang="zh-CN" dirty="0">
                <a:highlight>
                  <a:srgbClr val="FFFF00"/>
                </a:highlight>
              </a:rPr>
              <a:t>ALTER DATABASE OPEN</a:t>
            </a:r>
            <a:r>
              <a:rPr lang="zh-CN" altLang="en-US" dirty="0">
                <a:highlight>
                  <a:srgbClr val="FFFF00"/>
                </a:highlight>
              </a:rPr>
              <a:t>；</a:t>
            </a:r>
            <a:r>
              <a:rPr lang="zh-CN" altLang="en-US" dirty="0"/>
              <a:t>”这个命令运行成功，没有出现错误，就说明了数据已经完全恢复，没有任何损失。与完全恢复相反，如果这个命令带了参数</a:t>
            </a:r>
            <a:r>
              <a:rPr lang="en-US" altLang="zh-CN" dirty="0"/>
              <a:t>RESETLOGS(</a:t>
            </a:r>
            <a:r>
              <a:rPr lang="zh-CN" altLang="en-US" dirty="0"/>
              <a:t>重置日志</a:t>
            </a:r>
            <a:r>
              <a:rPr lang="en-US" altLang="zh-CN" dirty="0"/>
              <a:t>)</a:t>
            </a:r>
            <a:r>
              <a:rPr lang="zh-CN" altLang="en-US" dirty="0"/>
              <a:t>，变成“</a:t>
            </a:r>
            <a:r>
              <a:rPr lang="en-US" altLang="zh-CN" dirty="0"/>
              <a:t>ALTER DATABASE OPEN RESETLOGS</a:t>
            </a:r>
            <a:r>
              <a:rPr lang="zh-CN" altLang="en-US" dirty="0"/>
              <a:t>；”，那么就是不完全恢复，会有数据损失。</a:t>
            </a:r>
          </a:p>
          <a:p>
            <a:pPr marL="0" indent="0" hangingPunct="0">
              <a:lnSpc>
                <a:spcPct val="100000"/>
              </a:lnSpc>
              <a:spcBef>
                <a:spcPts val="600"/>
              </a:spcBef>
              <a:buNone/>
            </a:pPr>
            <a:r>
              <a:rPr lang="zh-CN" altLang="en-US" dirty="0"/>
              <a:t>数据库打开之后，通过命令“</a:t>
            </a:r>
            <a:r>
              <a:rPr lang="en-US" altLang="zh-CN" dirty="0">
                <a:highlight>
                  <a:srgbClr val="FFFF00"/>
                </a:highlight>
              </a:rPr>
              <a:t>host ls</a:t>
            </a:r>
            <a:r>
              <a:rPr lang="en-US" altLang="zh-CN" dirty="0"/>
              <a:t>”</a:t>
            </a:r>
            <a:r>
              <a:rPr lang="zh-CN" altLang="en-US" dirty="0"/>
              <a:t>可以看出，被删除的数据文件又出现了。</a:t>
            </a:r>
          </a:p>
          <a:p>
            <a:pPr marL="0" indent="0" hangingPunct="0">
              <a:lnSpc>
                <a:spcPct val="100000"/>
              </a:lnSpc>
              <a:spcBef>
                <a:spcPts val="600"/>
              </a:spcBef>
              <a:buNone/>
            </a:pPr>
            <a:r>
              <a:rPr lang="zh-CN" altLang="en-US" dirty="0"/>
              <a:t>本例的优点是操作简单易用，只需要在</a:t>
            </a:r>
            <a:r>
              <a:rPr lang="en-US" altLang="zh-CN" dirty="0"/>
              <a:t>RMAN</a:t>
            </a:r>
            <a:r>
              <a:rPr lang="zh-CN" altLang="en-US" dirty="0"/>
              <a:t>一个工具中就可以完成。另外，本例安全可靠。在备份之后的任何时期，只要做到：不丢失备份集文件、控制文件、重做日志文件和归档日志文件，并且归档日志空间没有溢出，都能完全恢复，不损失数据。</a:t>
            </a:r>
          </a:p>
        </p:txBody>
      </p:sp>
    </p:spTree>
    <p:extLst>
      <p:ext uri="{BB962C8B-B14F-4D97-AF65-F5344CB8AC3E}">
        <p14:creationId xmlns:p14="http://schemas.microsoft.com/office/powerpoint/2010/main" val="37870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13.4.5  RMAN</a:t>
            </a:r>
            <a:r>
              <a:rPr lang="zh-CN" altLang="en-US" sz="2400" b="1" dirty="0"/>
              <a:t>备份和恢复命令</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但本例也有两个比较明显的缺点：</a:t>
            </a:r>
          </a:p>
          <a:p>
            <a:pPr marL="0" indent="0" hangingPunct="0">
              <a:lnSpc>
                <a:spcPct val="100000"/>
              </a:lnSpc>
              <a:spcBef>
                <a:spcPts val="600"/>
              </a:spcBef>
              <a:buNone/>
            </a:pPr>
            <a:r>
              <a:rPr lang="zh-CN" altLang="en-US" dirty="0"/>
              <a:t>缺点</a:t>
            </a:r>
            <a:r>
              <a:rPr lang="en-US" altLang="zh-CN" dirty="0"/>
              <a:t>1</a:t>
            </a:r>
            <a:r>
              <a:rPr lang="zh-CN" altLang="en-US" dirty="0"/>
              <a:t>：备份空间大，容易生产归档日志溢出。完整备份所需要空间较大，也没有压缩备份。另外由于没有备份归档日志文件，随着时间推移，会造成归档日志文件越来越多，最后可能超出</a:t>
            </a:r>
            <a:r>
              <a:rPr lang="en-US" altLang="zh-CN" dirty="0"/>
              <a:t>Oracle</a:t>
            </a:r>
            <a:r>
              <a:rPr lang="zh-CN" altLang="en-US" dirty="0"/>
              <a:t>的允许空间范围</a:t>
            </a:r>
            <a:r>
              <a:rPr lang="en-US" altLang="zh-CN" dirty="0"/>
              <a:t>(</a:t>
            </a:r>
            <a:r>
              <a:rPr lang="en-US" altLang="zh-CN" dirty="0" err="1"/>
              <a:t>db_recovery_file_dest_size</a:t>
            </a:r>
            <a:r>
              <a:rPr lang="en-US" altLang="zh-CN" dirty="0"/>
              <a:t>)</a:t>
            </a:r>
            <a:r>
              <a:rPr lang="zh-CN" altLang="en-US" dirty="0"/>
              <a:t>。</a:t>
            </a:r>
          </a:p>
          <a:p>
            <a:pPr marL="0" indent="0" hangingPunct="0">
              <a:lnSpc>
                <a:spcPct val="100000"/>
              </a:lnSpc>
              <a:spcBef>
                <a:spcPts val="600"/>
              </a:spcBef>
              <a:buNone/>
            </a:pPr>
            <a:r>
              <a:rPr lang="zh-CN" altLang="en-US" dirty="0"/>
              <a:t>缺点</a:t>
            </a:r>
            <a:r>
              <a:rPr lang="en-US" altLang="zh-CN" dirty="0"/>
              <a:t>2</a:t>
            </a:r>
            <a:r>
              <a:rPr lang="zh-CN" altLang="en-US" dirty="0"/>
              <a:t>：数据库整体恢复。本例是恢复</a:t>
            </a:r>
            <a:r>
              <a:rPr lang="en-US" altLang="zh-CN" dirty="0"/>
              <a:t>CDB</a:t>
            </a:r>
            <a:r>
              <a:rPr lang="zh-CN" altLang="en-US" dirty="0"/>
              <a:t>和所有的</a:t>
            </a:r>
            <a:r>
              <a:rPr lang="en-US" altLang="zh-CN" dirty="0"/>
              <a:t>PDB</a:t>
            </a:r>
            <a:r>
              <a:rPr lang="zh-CN" altLang="en-US" dirty="0"/>
              <a:t>，在恢复之前需要将整个数据库停机。实际情况可能是只需要恢复部分丢失数据的</a:t>
            </a:r>
            <a:r>
              <a:rPr lang="en-US" altLang="zh-CN" dirty="0"/>
              <a:t>PDB</a:t>
            </a:r>
            <a:r>
              <a:rPr lang="zh-CN" altLang="en-US" dirty="0"/>
              <a:t>，在这样的情况下，更好的方法应该是只需要将需要恢复的</a:t>
            </a:r>
            <a:r>
              <a:rPr lang="en-US" altLang="zh-CN" dirty="0"/>
              <a:t>PDB</a:t>
            </a:r>
            <a:r>
              <a:rPr lang="zh-CN" altLang="en-US" dirty="0"/>
              <a:t>停机，然后只恢复这些</a:t>
            </a:r>
            <a:r>
              <a:rPr lang="en-US" altLang="zh-CN" dirty="0"/>
              <a:t>PDB</a:t>
            </a:r>
            <a:r>
              <a:rPr lang="zh-CN" altLang="en-US" dirty="0"/>
              <a:t>，不影响未出故障的</a:t>
            </a:r>
            <a:r>
              <a:rPr lang="en-US" altLang="zh-CN" dirty="0"/>
              <a:t>PDB</a:t>
            </a:r>
            <a:r>
              <a:rPr lang="zh-CN" altLang="en-US" dirty="0"/>
              <a:t>的正常运行，数据库不会整体停机。</a:t>
            </a:r>
          </a:p>
        </p:txBody>
      </p:sp>
    </p:spTree>
    <p:extLst>
      <p:ext uri="{BB962C8B-B14F-4D97-AF65-F5344CB8AC3E}">
        <p14:creationId xmlns:p14="http://schemas.microsoft.com/office/powerpoint/2010/main" val="389087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13.4.6</a:t>
            </a:r>
            <a:r>
              <a:rPr lang="zh-CN" altLang="en-US" sz="2400" b="1" dirty="0"/>
              <a:t>实用案例：完全恢复一个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本节将提供一个比较接近实用场景的备份和恢复案例。</a:t>
            </a:r>
          </a:p>
          <a:p>
            <a:pPr marL="0" indent="0" hangingPunct="0">
              <a:lnSpc>
                <a:spcPct val="100000"/>
              </a:lnSpc>
              <a:spcBef>
                <a:spcPts val="600"/>
              </a:spcBef>
              <a:buNone/>
            </a:pPr>
            <a:r>
              <a:rPr lang="zh-CN" altLang="en-US" dirty="0"/>
              <a:t>在备份的策略上，采用完整的压缩备份集方式备份，并且备份完成之后，删除过期的备份文件和归档日志文件，从而节约出</a:t>
            </a:r>
            <a:r>
              <a:rPr lang="en-US" altLang="zh-CN" dirty="0" err="1"/>
              <a:t>db_recovery_file_dest_size</a:t>
            </a:r>
            <a:r>
              <a:rPr lang="zh-CN" altLang="en-US" dirty="0"/>
              <a:t>允许的空间，这样数据库运行期间就不会产生归档日志满的错误。</a:t>
            </a:r>
          </a:p>
          <a:p>
            <a:pPr marL="0" indent="0" hangingPunct="0">
              <a:lnSpc>
                <a:spcPct val="100000"/>
              </a:lnSpc>
              <a:spcBef>
                <a:spcPts val="600"/>
              </a:spcBef>
              <a:buNone/>
            </a:pPr>
            <a:r>
              <a:rPr lang="zh-CN" altLang="en-US" dirty="0"/>
              <a:t>在恢复的时候，只模拟一个</a:t>
            </a:r>
            <a:r>
              <a:rPr lang="en-US" altLang="zh-CN" dirty="0"/>
              <a:t>PDB</a:t>
            </a:r>
            <a:r>
              <a:rPr lang="zh-CN" altLang="en-US" dirty="0"/>
              <a:t>数据库损坏，只完全恢复一个</a:t>
            </a:r>
            <a:r>
              <a:rPr lang="en-US" altLang="zh-CN" dirty="0"/>
              <a:t>PDB</a:t>
            </a:r>
            <a:r>
              <a:rPr lang="zh-CN" altLang="en-US" dirty="0"/>
              <a:t>数据库。这样的好处是在恢复的时候只需要使用这个</a:t>
            </a:r>
            <a:r>
              <a:rPr lang="en-US" altLang="zh-CN" dirty="0"/>
              <a:t>PDB</a:t>
            </a:r>
            <a:r>
              <a:rPr lang="zh-CN" altLang="en-US" dirty="0"/>
              <a:t>停机，而不会将整个数据库停机，保证其他数据库一直保持正常使用。</a:t>
            </a:r>
          </a:p>
          <a:p>
            <a:pPr marL="0" indent="0" hangingPunct="0">
              <a:lnSpc>
                <a:spcPct val="100000"/>
              </a:lnSpc>
              <a:spcBef>
                <a:spcPts val="600"/>
              </a:spcBef>
              <a:buNone/>
            </a:pPr>
            <a:r>
              <a:rPr lang="zh-CN" altLang="en-US" dirty="0"/>
              <a:t>首先</a:t>
            </a:r>
            <a:r>
              <a:rPr lang="en-US" altLang="zh-CN" dirty="0"/>
              <a:t>RMAN</a:t>
            </a:r>
            <a:r>
              <a:rPr lang="zh-CN" altLang="en-US" dirty="0"/>
              <a:t>连接数据库，然后完整压缩备份整个数据库，删除过期的备份和归档日志，查看备份结果，主要查看</a:t>
            </a:r>
            <a:r>
              <a:rPr lang="en-US" altLang="zh-CN" dirty="0"/>
              <a:t>PDBORCL</a:t>
            </a:r>
            <a:r>
              <a:rPr lang="zh-CN" altLang="en-US" dirty="0"/>
              <a:t>的备份集，然后删除</a:t>
            </a:r>
            <a:r>
              <a:rPr lang="en-US" altLang="zh-CN" dirty="0"/>
              <a:t>PDBORCL</a:t>
            </a:r>
            <a:r>
              <a:rPr lang="zh-CN" altLang="en-US" dirty="0"/>
              <a:t>插接式数据库的所有文件，模拟</a:t>
            </a:r>
            <a:r>
              <a:rPr lang="en-US" altLang="zh-CN" dirty="0"/>
              <a:t>PDBORCL</a:t>
            </a:r>
            <a:r>
              <a:rPr lang="zh-CN" altLang="en-US" dirty="0"/>
              <a:t>出故障。</a:t>
            </a:r>
          </a:p>
        </p:txBody>
      </p:sp>
    </p:spTree>
    <p:extLst>
      <p:ext uri="{BB962C8B-B14F-4D97-AF65-F5344CB8AC3E}">
        <p14:creationId xmlns:p14="http://schemas.microsoft.com/office/powerpoint/2010/main" val="96055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13.1 </a:t>
            </a:r>
            <a:r>
              <a:rPr lang="zh-CN" altLang="en-US" b="1" dirty="0">
                <a:latin typeface="Times New Roman" panose="02020603050405020304" pitchFamily="18" charset="0"/>
                <a:ea typeface="黑体" panose="02010609060101010101" pitchFamily="49" charset="-122"/>
                <a:cs typeface="宋体" panose="02010600030101010101" pitchFamily="2" charset="-122"/>
              </a:rPr>
              <a:t>备份与恢复概述</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81704" y="1340768"/>
            <a:ext cx="9601200" cy="4495800"/>
          </a:xfrm>
        </p:spPr>
        <p:txBody>
          <a:bodyPr>
            <a:normAutofit/>
          </a:bodyPr>
          <a:lstStyle/>
          <a:p>
            <a:pPr marL="0" indent="0" hangingPunct="0">
              <a:lnSpc>
                <a:spcPct val="120000"/>
              </a:lnSpc>
              <a:spcBef>
                <a:spcPts val="0"/>
              </a:spcBef>
              <a:buNone/>
            </a:pPr>
            <a:r>
              <a:rPr lang="en-US" altLang="zh-CN" sz="3200" dirty="0"/>
              <a:t>1)</a:t>
            </a:r>
            <a:r>
              <a:rPr lang="zh-CN" altLang="en-US" sz="3200" dirty="0"/>
              <a:t>物理备份</a:t>
            </a:r>
          </a:p>
          <a:p>
            <a:pPr marL="0" indent="0" hangingPunct="0">
              <a:lnSpc>
                <a:spcPct val="120000"/>
              </a:lnSpc>
              <a:spcBef>
                <a:spcPts val="0"/>
              </a:spcBef>
              <a:buNone/>
            </a:pPr>
            <a:r>
              <a:rPr lang="zh-CN" altLang="en-US" sz="3200" dirty="0"/>
              <a:t>物理备份是指将数据库的各种操作系统中的文件</a:t>
            </a:r>
            <a:r>
              <a:rPr lang="en-US" altLang="zh-CN" sz="3200" dirty="0"/>
              <a:t>(</a:t>
            </a:r>
            <a:r>
              <a:rPr lang="zh-CN" altLang="en-US" sz="3200" dirty="0"/>
              <a:t>如数据文件、控制文件、归档日志文件和系统参数文件等</a:t>
            </a:r>
            <a:r>
              <a:rPr lang="en-US" altLang="zh-CN" sz="3200" dirty="0"/>
              <a:t>)</a:t>
            </a:r>
            <a:r>
              <a:rPr lang="zh-CN" altLang="en-US" sz="3200" dirty="0"/>
              <a:t>从一处复制到另一处的过程，一旦数据库发生故障，可以利用这些文件进行还原。进行物理备份的工具可以是操作系统的复制工具，也可以是</a:t>
            </a:r>
            <a:r>
              <a:rPr lang="en-US" altLang="zh-CN" sz="3200" dirty="0"/>
              <a:t>Oracle</a:t>
            </a:r>
            <a:r>
              <a:rPr lang="zh-CN" altLang="en-US" sz="3200" dirty="0"/>
              <a:t>提供的</a:t>
            </a:r>
            <a:r>
              <a:rPr lang="en-US" altLang="zh-CN" sz="3200" dirty="0" err="1"/>
              <a:t>rman</a:t>
            </a:r>
            <a:r>
              <a:rPr lang="zh-CN" altLang="en-US" sz="3200" dirty="0"/>
              <a:t>等。</a:t>
            </a:r>
          </a:p>
        </p:txBody>
      </p:sp>
    </p:spTree>
    <p:extLst>
      <p:ext uri="{BB962C8B-B14F-4D97-AF65-F5344CB8AC3E}">
        <p14:creationId xmlns:p14="http://schemas.microsoft.com/office/powerpoint/2010/main" val="290859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13.4.6</a:t>
            </a:r>
            <a:r>
              <a:rPr lang="zh-CN" altLang="en-US" sz="2400" b="1" dirty="0"/>
              <a:t>实用案例：完全恢复一个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en-US" altLang="zh-CN" dirty="0"/>
              <a:t>$ </a:t>
            </a:r>
            <a:r>
              <a:rPr lang="en-US" altLang="zh-CN" dirty="0" err="1">
                <a:highlight>
                  <a:srgbClr val="C0C0C0"/>
                </a:highlight>
              </a:rPr>
              <a:t>rman</a:t>
            </a:r>
            <a:r>
              <a:rPr lang="en-US" altLang="zh-CN" dirty="0">
                <a:highlight>
                  <a:srgbClr val="C0C0C0"/>
                </a:highlight>
              </a:rPr>
              <a:t> target /</a:t>
            </a:r>
          </a:p>
          <a:p>
            <a:pPr marL="0" indent="0" hangingPunct="0">
              <a:lnSpc>
                <a:spcPct val="100000"/>
              </a:lnSpc>
              <a:spcBef>
                <a:spcPts val="600"/>
              </a:spcBef>
              <a:buNone/>
            </a:pPr>
            <a:r>
              <a:rPr lang="en-US" altLang="zh-CN" dirty="0"/>
              <a:t>RMAN&gt; </a:t>
            </a:r>
            <a:r>
              <a:rPr lang="en-US" altLang="zh-CN" dirty="0">
                <a:highlight>
                  <a:srgbClr val="C0C0C0"/>
                </a:highlight>
              </a:rPr>
              <a:t>SHOW ALL</a:t>
            </a:r>
            <a:r>
              <a:rPr lang="zh-CN" altLang="en-US" dirty="0">
                <a:highlight>
                  <a:srgbClr val="C0C0C0"/>
                </a:highlight>
              </a:rPr>
              <a:t>；</a:t>
            </a:r>
          </a:p>
          <a:p>
            <a:pPr marL="0" indent="0" hangingPunct="0">
              <a:lnSpc>
                <a:spcPct val="100000"/>
              </a:lnSpc>
              <a:spcBef>
                <a:spcPts val="600"/>
              </a:spcBef>
              <a:buNone/>
            </a:pPr>
            <a:r>
              <a:rPr lang="en-US" altLang="zh-CN" dirty="0"/>
              <a:t>CONFIGURE RETENTION POLICY TO REDUNDANCY 1</a:t>
            </a:r>
            <a:r>
              <a:rPr lang="zh-CN" altLang="en-US" dirty="0"/>
              <a:t>；</a:t>
            </a:r>
          </a:p>
          <a:p>
            <a:pPr marL="0" indent="0" hangingPunct="0">
              <a:lnSpc>
                <a:spcPct val="100000"/>
              </a:lnSpc>
              <a:spcBef>
                <a:spcPts val="600"/>
              </a:spcBef>
              <a:buNone/>
            </a:pPr>
            <a:r>
              <a:rPr lang="en-US" altLang="zh-CN" dirty="0"/>
              <a:t>CONFIGURE CONTROLFILE AUTOBACKUP ON</a:t>
            </a:r>
            <a:r>
              <a:rPr lang="zh-CN" altLang="en-US" dirty="0"/>
              <a:t>；</a:t>
            </a:r>
          </a:p>
          <a:p>
            <a:pPr marL="0" indent="0" hangingPunct="0">
              <a:lnSpc>
                <a:spcPct val="100000"/>
              </a:lnSpc>
              <a:spcBef>
                <a:spcPts val="600"/>
              </a:spcBef>
              <a:buNone/>
            </a:pPr>
            <a:r>
              <a:rPr lang="en-US" altLang="zh-CN" dirty="0"/>
              <a:t>RMAN&gt; </a:t>
            </a:r>
            <a:r>
              <a:rPr lang="en-US" altLang="zh-CN" dirty="0">
                <a:highlight>
                  <a:srgbClr val="C0C0C0"/>
                </a:highlight>
              </a:rPr>
              <a:t>BACKUP AS COMPRESSED BACKUPSET DATABASE</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LIST BACKUP</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REPORT OBSOLETE</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DELETE OBSOLETE</a:t>
            </a:r>
            <a:r>
              <a:rPr lang="zh-CN" altLang="en-US" dirty="0"/>
              <a:t>；</a:t>
            </a:r>
          </a:p>
          <a:p>
            <a:pPr marL="0" indent="0" hangingPunct="0">
              <a:lnSpc>
                <a:spcPct val="100000"/>
              </a:lnSpc>
              <a:spcBef>
                <a:spcPts val="600"/>
              </a:spcBef>
              <a:buNone/>
            </a:pPr>
            <a:r>
              <a:rPr lang="en-US" altLang="zh-CN" dirty="0"/>
              <a:t>RMAN&gt; </a:t>
            </a:r>
            <a:r>
              <a:rPr lang="en-US" altLang="zh-CN" dirty="0">
                <a:highlight>
                  <a:srgbClr val="C0C0C0"/>
                </a:highlight>
              </a:rPr>
              <a:t>host "</a:t>
            </a:r>
            <a:r>
              <a:rPr lang="en-US" altLang="zh-CN" dirty="0" err="1">
                <a:highlight>
                  <a:srgbClr val="C0C0C0"/>
                </a:highlight>
              </a:rPr>
              <a:t>rm</a:t>
            </a:r>
            <a:r>
              <a:rPr lang="en-US" altLang="zh-CN" dirty="0">
                <a:highlight>
                  <a:srgbClr val="C0C0C0"/>
                </a:highlight>
              </a:rPr>
              <a:t> /home/oracle/app/oracle/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a:t>
            </a:r>
            <a:r>
              <a:rPr lang="en-US" altLang="zh-CN" dirty="0" err="1">
                <a:highlight>
                  <a:srgbClr val="C0C0C0"/>
                </a:highlight>
              </a:rPr>
              <a:t>pdborcl</a:t>
            </a:r>
            <a:r>
              <a:rPr lang="en-US" altLang="zh-CN" dirty="0">
                <a:highlight>
                  <a:srgbClr val="C0C0C0"/>
                </a:highlight>
              </a:rPr>
              <a:t>/*.</a:t>
            </a:r>
            <a:r>
              <a:rPr lang="en-US" altLang="zh-CN" dirty="0" err="1">
                <a:highlight>
                  <a:srgbClr val="C0C0C0"/>
                </a:highlight>
              </a:rPr>
              <a:t>dbf</a:t>
            </a:r>
            <a:r>
              <a:rPr lang="en-US" altLang="zh-CN" dirty="0">
                <a:highlight>
                  <a:srgbClr val="C0C0C0"/>
                </a:highlight>
              </a:rPr>
              <a:t>"</a:t>
            </a:r>
            <a:r>
              <a:rPr lang="zh-CN" altLang="en-US" dirty="0">
                <a:highlight>
                  <a:srgbClr val="C0C0C0"/>
                </a:highlight>
              </a:rPr>
              <a:t>；</a:t>
            </a:r>
          </a:p>
          <a:p>
            <a:pPr marL="0" indent="0" hangingPunct="0">
              <a:lnSpc>
                <a:spcPct val="100000"/>
              </a:lnSpc>
              <a:spcBef>
                <a:spcPts val="600"/>
              </a:spcBef>
              <a:buNone/>
            </a:pPr>
            <a:r>
              <a:rPr lang="en-US" altLang="zh-CN" dirty="0"/>
              <a:t>host command complete</a:t>
            </a:r>
          </a:p>
        </p:txBody>
      </p:sp>
    </p:spTree>
    <p:extLst>
      <p:ext uri="{BB962C8B-B14F-4D97-AF65-F5344CB8AC3E}">
        <p14:creationId xmlns:p14="http://schemas.microsoft.com/office/powerpoint/2010/main" val="398536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13.4.6</a:t>
            </a:r>
            <a:r>
              <a:rPr lang="zh-CN" altLang="en-US" sz="2400" b="1" dirty="0"/>
              <a:t>实用案例：完全恢复一个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en-US" altLang="zh-CN" dirty="0"/>
              <a:t>RMAN&gt; </a:t>
            </a:r>
            <a:r>
              <a:rPr lang="en-US" altLang="zh-CN" dirty="0">
                <a:highlight>
                  <a:srgbClr val="C0C0C0"/>
                </a:highlight>
              </a:rPr>
              <a:t>host "ls /home/oracle/app/oracle/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a:t>
            </a:r>
            <a:r>
              <a:rPr lang="en-US" altLang="zh-CN" dirty="0" err="1">
                <a:highlight>
                  <a:srgbClr val="C0C0C0"/>
                </a:highlight>
              </a:rPr>
              <a:t>pdborcl</a:t>
            </a:r>
            <a:r>
              <a:rPr lang="en-US" altLang="zh-CN" dirty="0">
                <a:highlight>
                  <a:srgbClr val="C0C0C0"/>
                </a:highlight>
              </a:rPr>
              <a:t>/*.</a:t>
            </a:r>
            <a:r>
              <a:rPr lang="en-US" altLang="zh-CN" dirty="0" err="1">
                <a:highlight>
                  <a:srgbClr val="C0C0C0"/>
                </a:highlight>
              </a:rPr>
              <a:t>dbf</a:t>
            </a:r>
            <a:r>
              <a:rPr lang="en-US" altLang="zh-CN" dirty="0">
                <a:highlight>
                  <a:srgbClr val="C0C0C0"/>
                </a:highlight>
              </a:rPr>
              <a:t>"</a:t>
            </a:r>
            <a:r>
              <a:rPr lang="zh-CN" altLang="en-US" dirty="0">
                <a:highlight>
                  <a:srgbClr val="C0C0C0"/>
                </a:highlight>
              </a:rPr>
              <a:t>；</a:t>
            </a:r>
          </a:p>
          <a:p>
            <a:pPr marL="0" indent="0" hangingPunct="0">
              <a:lnSpc>
                <a:spcPct val="100000"/>
              </a:lnSpc>
              <a:spcBef>
                <a:spcPts val="600"/>
              </a:spcBef>
              <a:buNone/>
            </a:pPr>
            <a:r>
              <a:rPr lang="en-US" altLang="zh-CN" dirty="0"/>
              <a:t>ls</a:t>
            </a:r>
            <a:r>
              <a:rPr lang="zh-CN" altLang="en-US" dirty="0"/>
              <a:t>：无法访问</a:t>
            </a:r>
            <a:r>
              <a:rPr lang="en-US" altLang="zh-CN" dirty="0"/>
              <a:t>/home/oracle/app/oracle/</a:t>
            </a:r>
            <a:r>
              <a:rPr lang="en-US" altLang="zh-CN" dirty="0" err="1"/>
              <a:t>oradata</a:t>
            </a:r>
            <a:r>
              <a:rPr lang="en-US" altLang="zh-CN" dirty="0"/>
              <a:t>/</a:t>
            </a:r>
            <a:r>
              <a:rPr lang="en-US" altLang="zh-CN" dirty="0" err="1"/>
              <a:t>orcl</a:t>
            </a:r>
            <a:r>
              <a:rPr lang="en-US" altLang="zh-CN" dirty="0"/>
              <a:t>/</a:t>
            </a:r>
            <a:r>
              <a:rPr lang="en-US" altLang="zh-CN" dirty="0" err="1"/>
              <a:t>pdborcl</a:t>
            </a:r>
            <a:r>
              <a:rPr lang="en-US" altLang="zh-CN" dirty="0"/>
              <a:t>/*.</a:t>
            </a:r>
            <a:r>
              <a:rPr lang="en-US" altLang="zh-CN" dirty="0" err="1"/>
              <a:t>dbf</a:t>
            </a:r>
            <a:r>
              <a:rPr lang="zh-CN" altLang="en-US" dirty="0"/>
              <a:t>：没有那个文件或目录</a:t>
            </a:r>
          </a:p>
          <a:p>
            <a:pPr marL="0" indent="0" hangingPunct="0">
              <a:lnSpc>
                <a:spcPct val="100000"/>
              </a:lnSpc>
              <a:spcBef>
                <a:spcPts val="600"/>
              </a:spcBef>
              <a:buNone/>
            </a:pPr>
            <a:r>
              <a:rPr lang="en-US" altLang="zh-CN" dirty="0"/>
              <a:t>host command complete</a:t>
            </a:r>
          </a:p>
          <a:p>
            <a:pPr marL="0" indent="0" hangingPunct="0">
              <a:lnSpc>
                <a:spcPct val="100000"/>
              </a:lnSpc>
              <a:spcBef>
                <a:spcPts val="600"/>
              </a:spcBef>
              <a:buNone/>
            </a:pPr>
            <a:r>
              <a:rPr lang="zh-CN" altLang="en-US" dirty="0"/>
              <a:t>这时，</a:t>
            </a:r>
            <a:r>
              <a:rPr lang="en-US" altLang="zh-CN" dirty="0"/>
              <a:t>PDBORCL</a:t>
            </a:r>
            <a:r>
              <a:rPr lang="zh-CN" altLang="en-US" dirty="0"/>
              <a:t>的数据文件被全部删除了，</a:t>
            </a:r>
            <a:r>
              <a:rPr lang="en-US" altLang="zh-CN" dirty="0"/>
              <a:t>PDBORCL</a:t>
            </a:r>
            <a:r>
              <a:rPr lang="zh-CN" altLang="en-US" dirty="0"/>
              <a:t>已经不能正常工作了，需要进行仅针对</a:t>
            </a:r>
            <a:r>
              <a:rPr lang="en-US" altLang="zh-CN" dirty="0"/>
              <a:t>PDBORCL</a:t>
            </a:r>
            <a:r>
              <a:rPr lang="zh-CN" altLang="en-US" dirty="0"/>
              <a:t>的完全恢复。在恢复之前，必须先关闭</a:t>
            </a:r>
            <a:r>
              <a:rPr lang="en-US" altLang="zh-CN" dirty="0"/>
              <a:t>PDBORCL</a:t>
            </a:r>
            <a:r>
              <a:rPr lang="zh-CN" altLang="en-US" dirty="0"/>
              <a:t>，仅关闭</a:t>
            </a:r>
            <a:r>
              <a:rPr lang="en-US" altLang="zh-CN" dirty="0"/>
              <a:t>PDB</a:t>
            </a:r>
            <a:r>
              <a:rPr lang="zh-CN" altLang="en-US" dirty="0"/>
              <a:t>的操作只能在</a:t>
            </a:r>
            <a:r>
              <a:rPr lang="en-US" altLang="zh-CN" dirty="0" err="1"/>
              <a:t>Sqlplus</a:t>
            </a:r>
            <a:r>
              <a:rPr lang="zh-CN" altLang="en-US" dirty="0"/>
              <a:t>工具中完成，打开一个新的操作系统命令窗口，运行</a:t>
            </a:r>
            <a:r>
              <a:rPr lang="en-US" altLang="zh-CN" dirty="0" err="1"/>
              <a:t>sqlplus</a:t>
            </a:r>
            <a:r>
              <a:rPr lang="zh-CN" altLang="en-US" dirty="0"/>
              <a:t>：</a:t>
            </a:r>
          </a:p>
        </p:txBody>
      </p:sp>
    </p:spTree>
    <p:extLst>
      <p:ext uri="{BB962C8B-B14F-4D97-AF65-F5344CB8AC3E}">
        <p14:creationId xmlns:p14="http://schemas.microsoft.com/office/powerpoint/2010/main" val="26216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13.4.6</a:t>
            </a:r>
            <a:r>
              <a:rPr lang="zh-CN" altLang="en-US" sz="2400" b="1" dirty="0"/>
              <a:t>实用案例：完全恢复一个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show </a:t>
            </a:r>
            <a:r>
              <a:rPr lang="en-US" altLang="zh-CN" dirty="0" err="1">
                <a:highlight>
                  <a:srgbClr val="C0C0C0"/>
                </a:highlight>
              </a:rPr>
              <a:t>pdbs</a:t>
            </a:r>
            <a:r>
              <a:rPr lang="zh-CN" altLang="en-US" dirty="0">
                <a:highlight>
                  <a:srgbClr val="C0C0C0"/>
                </a:highlight>
              </a:rPr>
              <a:t>；</a:t>
            </a:r>
          </a:p>
          <a:p>
            <a:pPr marL="0" indent="0" hangingPunct="0">
              <a:lnSpc>
                <a:spcPct val="100000"/>
              </a:lnSpc>
              <a:spcBef>
                <a:spcPts val="600"/>
              </a:spcBef>
              <a:buNone/>
            </a:pPr>
            <a:r>
              <a:rPr lang="zh-CN" altLang="en-US" dirty="0"/>
              <a:t>    </a:t>
            </a:r>
            <a:r>
              <a:rPr lang="en-US" altLang="zh-CN" dirty="0"/>
              <a:t>CON_ID	CON_NAME			OPEN MODE RESTRICTED</a:t>
            </a:r>
          </a:p>
          <a:p>
            <a:pPr marL="0" indent="0" hangingPunct="0">
              <a:lnSpc>
                <a:spcPct val="100000"/>
              </a:lnSpc>
              <a:spcBef>
                <a:spcPts val="600"/>
              </a:spcBef>
              <a:buNone/>
            </a:pPr>
            <a:r>
              <a:rPr lang="en-US" altLang="zh-CN" dirty="0"/>
              <a:t>----------	---------------------------	----------	  ----------</a:t>
            </a:r>
          </a:p>
          <a:p>
            <a:pPr marL="0" indent="0" hangingPunct="0">
              <a:lnSpc>
                <a:spcPct val="100000"/>
              </a:lnSpc>
              <a:spcBef>
                <a:spcPts val="600"/>
              </a:spcBef>
              <a:buNone/>
            </a:pPr>
            <a:r>
              <a:rPr lang="en-US" altLang="zh-CN" dirty="0"/>
              <a:t>         2	PDB$SEED			READ ONLY	  NO</a:t>
            </a:r>
          </a:p>
          <a:p>
            <a:pPr marL="0" indent="0" hangingPunct="0">
              <a:lnSpc>
                <a:spcPct val="100000"/>
              </a:lnSpc>
              <a:spcBef>
                <a:spcPts val="600"/>
              </a:spcBef>
              <a:buNone/>
            </a:pPr>
            <a:r>
              <a:rPr lang="en-US" altLang="zh-CN" dirty="0"/>
              <a:t>         3	PDBORCL			READ WRITE  NO</a:t>
            </a:r>
          </a:p>
          <a:p>
            <a:pPr marL="0" indent="0" hangingPunct="0">
              <a:lnSpc>
                <a:spcPct val="100000"/>
              </a:lnSpc>
              <a:spcBef>
                <a:spcPts val="600"/>
              </a:spcBef>
              <a:buNone/>
            </a:pPr>
            <a:r>
              <a:rPr lang="en-US" altLang="zh-CN" dirty="0"/>
              <a:t>SQL&gt; </a:t>
            </a:r>
            <a:r>
              <a:rPr lang="en-US" altLang="zh-CN" dirty="0">
                <a:highlight>
                  <a:srgbClr val="C0C0C0"/>
                </a:highlight>
              </a:rPr>
              <a:t>ALTER SESSION SET CONTAINER =</a:t>
            </a:r>
            <a:r>
              <a:rPr lang="en-US" altLang="zh-CN" dirty="0" err="1">
                <a:highlight>
                  <a:srgbClr val="C0C0C0"/>
                </a:highlight>
              </a:rPr>
              <a:t>pdborcl</a:t>
            </a:r>
            <a:r>
              <a:rPr lang="zh-CN" altLang="en-US" dirty="0">
                <a:highlight>
                  <a:srgbClr val="C0C0C0"/>
                </a:highlight>
              </a:rPr>
              <a:t>；</a:t>
            </a:r>
          </a:p>
          <a:p>
            <a:pPr marL="0" indent="0" hangingPunct="0">
              <a:lnSpc>
                <a:spcPct val="100000"/>
              </a:lnSpc>
              <a:spcBef>
                <a:spcPts val="600"/>
              </a:spcBef>
              <a:buNone/>
            </a:pPr>
            <a:r>
              <a:rPr lang="en-US" altLang="zh-CN" dirty="0"/>
              <a:t>Session altered.</a:t>
            </a:r>
          </a:p>
        </p:txBody>
      </p:sp>
    </p:spTree>
    <p:extLst>
      <p:ext uri="{BB962C8B-B14F-4D97-AF65-F5344CB8AC3E}">
        <p14:creationId xmlns:p14="http://schemas.microsoft.com/office/powerpoint/2010/main" val="207186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13.4.6</a:t>
            </a:r>
            <a:r>
              <a:rPr lang="zh-CN" altLang="en-US" sz="2400" b="1" dirty="0"/>
              <a:t>实用案例：完全恢复一个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en-US" altLang="zh-CN" dirty="0"/>
              <a:t>SQL&gt; </a:t>
            </a:r>
            <a:r>
              <a:rPr lang="en-US" altLang="zh-CN" dirty="0">
                <a:highlight>
                  <a:srgbClr val="C0C0C0"/>
                </a:highlight>
              </a:rPr>
              <a:t>UPDATE hr.jobs SET </a:t>
            </a:r>
            <a:r>
              <a:rPr lang="en-US" altLang="zh-CN" dirty="0" err="1">
                <a:highlight>
                  <a:srgbClr val="C0C0C0"/>
                </a:highlight>
              </a:rPr>
              <a:t>min_salary</a:t>
            </a:r>
            <a:r>
              <a:rPr lang="en-US" altLang="zh-CN" dirty="0">
                <a:highlight>
                  <a:srgbClr val="C0C0C0"/>
                </a:highlight>
              </a:rPr>
              <a:t>=min_salary+10</a:t>
            </a:r>
            <a:r>
              <a:rPr lang="zh-CN" altLang="en-US" dirty="0">
                <a:highlight>
                  <a:srgbClr val="C0C0C0"/>
                </a:highlight>
              </a:rPr>
              <a:t>；</a:t>
            </a:r>
          </a:p>
          <a:p>
            <a:pPr marL="0" indent="0" hangingPunct="0">
              <a:lnSpc>
                <a:spcPct val="100000"/>
              </a:lnSpc>
              <a:spcBef>
                <a:spcPts val="600"/>
              </a:spcBef>
              <a:buNone/>
            </a:pPr>
            <a:r>
              <a:rPr lang="en-US" altLang="zh-CN" dirty="0"/>
              <a:t>UPDATE hr.jobs SET </a:t>
            </a:r>
            <a:r>
              <a:rPr lang="en-US" altLang="zh-CN" dirty="0" err="1"/>
              <a:t>min_salary</a:t>
            </a:r>
            <a:r>
              <a:rPr lang="en-US" altLang="zh-CN" dirty="0"/>
              <a:t>=min_salary+10</a:t>
            </a:r>
          </a:p>
          <a:p>
            <a:pPr marL="0" indent="0" hangingPunct="0">
              <a:lnSpc>
                <a:spcPct val="100000"/>
              </a:lnSpc>
              <a:spcBef>
                <a:spcPts val="600"/>
              </a:spcBef>
              <a:buNone/>
            </a:pPr>
            <a:r>
              <a:rPr lang="en-US" altLang="zh-CN" dirty="0"/>
              <a:t>          *</a:t>
            </a:r>
          </a:p>
          <a:p>
            <a:pPr marL="0" indent="0" hangingPunct="0">
              <a:lnSpc>
                <a:spcPct val="100000"/>
              </a:lnSpc>
              <a:spcBef>
                <a:spcPts val="600"/>
              </a:spcBef>
              <a:buNone/>
            </a:pPr>
            <a:r>
              <a:rPr lang="en-US" altLang="zh-CN" dirty="0"/>
              <a:t>ERROR at line 1</a:t>
            </a:r>
            <a:r>
              <a:rPr lang="zh-CN" altLang="en-US" dirty="0"/>
              <a:t>：</a:t>
            </a:r>
          </a:p>
          <a:p>
            <a:pPr marL="0" indent="0" hangingPunct="0">
              <a:lnSpc>
                <a:spcPct val="100000"/>
              </a:lnSpc>
              <a:spcBef>
                <a:spcPts val="600"/>
              </a:spcBef>
              <a:buNone/>
            </a:pPr>
            <a:r>
              <a:rPr lang="en-US" altLang="zh-CN" dirty="0"/>
              <a:t>ORA-00604</a:t>
            </a:r>
            <a:r>
              <a:rPr lang="zh-CN" altLang="en-US" dirty="0"/>
              <a:t>：递归 </a:t>
            </a:r>
            <a:r>
              <a:rPr lang="en-US" altLang="zh-CN" dirty="0"/>
              <a:t>SQL </a:t>
            </a:r>
            <a:r>
              <a:rPr lang="zh-CN" altLang="en-US" dirty="0"/>
              <a:t>级别 </a:t>
            </a:r>
            <a:r>
              <a:rPr lang="en-US" altLang="zh-CN" dirty="0"/>
              <a:t>1 </a:t>
            </a:r>
            <a:r>
              <a:rPr lang="zh-CN" altLang="en-US" dirty="0"/>
              <a:t>出现错误</a:t>
            </a:r>
          </a:p>
          <a:p>
            <a:pPr marL="0" indent="0" hangingPunct="0">
              <a:lnSpc>
                <a:spcPct val="100000"/>
              </a:lnSpc>
              <a:spcBef>
                <a:spcPts val="600"/>
              </a:spcBef>
              <a:buNone/>
            </a:pPr>
            <a:r>
              <a:rPr lang="en-US" altLang="zh-CN" dirty="0"/>
              <a:t>ORA-01116</a:t>
            </a:r>
            <a:r>
              <a:rPr lang="zh-CN" altLang="en-US" dirty="0"/>
              <a:t>：打开数据库文件 </a:t>
            </a:r>
            <a:r>
              <a:rPr lang="en-US" altLang="zh-CN" dirty="0"/>
              <a:t>8 </a:t>
            </a:r>
            <a:r>
              <a:rPr lang="zh-CN" altLang="en-US" dirty="0"/>
              <a:t>时出错 </a:t>
            </a:r>
            <a:r>
              <a:rPr lang="en-US" altLang="zh-CN" dirty="0"/>
              <a:t>ORA-01110</a:t>
            </a:r>
            <a:r>
              <a:rPr lang="zh-CN" altLang="en-US" dirty="0"/>
              <a:t>：</a:t>
            </a:r>
          </a:p>
          <a:p>
            <a:pPr marL="0" indent="0" hangingPunct="0">
              <a:lnSpc>
                <a:spcPct val="100000"/>
              </a:lnSpc>
              <a:spcBef>
                <a:spcPts val="600"/>
              </a:spcBef>
              <a:buNone/>
            </a:pPr>
            <a:r>
              <a:rPr lang="zh-CN" altLang="en-US" dirty="0"/>
              <a:t>数据文件 </a:t>
            </a:r>
            <a:r>
              <a:rPr lang="en-US" altLang="zh-CN" dirty="0"/>
              <a:t>8</a:t>
            </a:r>
            <a:r>
              <a:rPr lang="zh-CN" altLang="en-US" dirty="0"/>
              <a:t>：</a:t>
            </a:r>
            <a:r>
              <a:rPr lang="en-US" altLang="zh-CN" dirty="0"/>
              <a:t>'/home/oracle/app/oracle/</a:t>
            </a:r>
            <a:r>
              <a:rPr lang="en-US" altLang="zh-CN" dirty="0" err="1"/>
              <a:t>oradata</a:t>
            </a:r>
            <a:r>
              <a:rPr lang="en-US" altLang="zh-CN" dirty="0"/>
              <a:t>/</a:t>
            </a:r>
            <a:r>
              <a:rPr lang="en-US" altLang="zh-CN" dirty="0" err="1"/>
              <a:t>orcl</a:t>
            </a:r>
            <a:r>
              <a:rPr lang="en-US" altLang="zh-CN" dirty="0"/>
              <a:t>/</a:t>
            </a:r>
            <a:r>
              <a:rPr lang="en-US" altLang="zh-CN" dirty="0" err="1"/>
              <a:t>pdborcl</a:t>
            </a:r>
            <a:r>
              <a:rPr lang="en-US" altLang="zh-CN" dirty="0"/>
              <a:t>/system01.dbf'</a:t>
            </a:r>
          </a:p>
          <a:p>
            <a:pPr marL="0" indent="0" hangingPunct="0">
              <a:lnSpc>
                <a:spcPct val="100000"/>
              </a:lnSpc>
              <a:spcBef>
                <a:spcPts val="600"/>
              </a:spcBef>
              <a:buNone/>
            </a:pPr>
            <a:r>
              <a:rPr lang="en-US" altLang="zh-CN" dirty="0"/>
              <a:t>ORA-27041</a:t>
            </a:r>
            <a:r>
              <a:rPr lang="zh-CN" altLang="en-US" dirty="0"/>
              <a:t>：无法打开文件</a:t>
            </a:r>
          </a:p>
          <a:p>
            <a:pPr marL="0" indent="0" hangingPunct="0">
              <a:lnSpc>
                <a:spcPct val="100000"/>
              </a:lnSpc>
              <a:spcBef>
                <a:spcPts val="600"/>
              </a:spcBef>
              <a:buNone/>
            </a:pPr>
            <a:r>
              <a:rPr lang="en-US" altLang="zh-CN" dirty="0"/>
              <a:t>SQL&gt; shutdown immediate</a:t>
            </a:r>
            <a:r>
              <a:rPr lang="zh-CN" altLang="en-US" dirty="0"/>
              <a:t>；</a:t>
            </a:r>
          </a:p>
          <a:p>
            <a:pPr marL="0" indent="0" hangingPunct="0">
              <a:lnSpc>
                <a:spcPct val="100000"/>
              </a:lnSpc>
              <a:spcBef>
                <a:spcPts val="600"/>
              </a:spcBef>
              <a:buNone/>
            </a:pPr>
            <a:r>
              <a:rPr lang="en-US" altLang="zh-CN" dirty="0"/>
              <a:t>Pluggable Database closed.</a:t>
            </a:r>
          </a:p>
          <a:p>
            <a:pPr marL="0" indent="0" hangingPunct="0">
              <a:lnSpc>
                <a:spcPct val="100000"/>
              </a:lnSpc>
              <a:spcBef>
                <a:spcPts val="600"/>
              </a:spcBef>
              <a:buNone/>
            </a:pPr>
            <a:r>
              <a:rPr lang="en-US" altLang="zh-CN" dirty="0"/>
              <a:t>SQL&gt; exit</a:t>
            </a:r>
          </a:p>
        </p:txBody>
      </p:sp>
    </p:spTree>
    <p:extLst>
      <p:ext uri="{BB962C8B-B14F-4D97-AF65-F5344CB8AC3E}">
        <p14:creationId xmlns:p14="http://schemas.microsoft.com/office/powerpoint/2010/main" val="357605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13.4.6</a:t>
            </a:r>
            <a:r>
              <a:rPr lang="zh-CN" altLang="en-US" sz="2400" b="1" dirty="0"/>
              <a:t>实用案例：完全恢复一个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通过“</a:t>
            </a:r>
            <a:r>
              <a:rPr lang="en-US" altLang="zh-CN" dirty="0"/>
              <a:t>show </a:t>
            </a:r>
            <a:r>
              <a:rPr lang="en-US" altLang="zh-CN" dirty="0" err="1"/>
              <a:t>pdbs</a:t>
            </a:r>
            <a:r>
              <a:rPr lang="zh-CN" altLang="en-US" dirty="0"/>
              <a:t>；”可以看出，虽然数据文件都被删除了，但是</a:t>
            </a:r>
            <a:r>
              <a:rPr lang="en-US" altLang="zh-CN" dirty="0"/>
              <a:t>PDBORCL</a:t>
            </a:r>
            <a:r>
              <a:rPr lang="zh-CN" altLang="en-US" dirty="0"/>
              <a:t>的状态仍然是正常的读写状态</a:t>
            </a:r>
            <a:r>
              <a:rPr lang="en-US" altLang="zh-CN" dirty="0"/>
              <a:t>(READ WRITE)</a:t>
            </a:r>
            <a:r>
              <a:rPr lang="zh-CN" altLang="en-US" dirty="0"/>
              <a:t>，但当</a:t>
            </a:r>
            <a:r>
              <a:rPr lang="en-US" altLang="zh-CN" dirty="0"/>
              <a:t>session</a:t>
            </a:r>
            <a:r>
              <a:rPr lang="zh-CN" altLang="en-US" dirty="0"/>
              <a:t>切换到</a:t>
            </a:r>
            <a:r>
              <a:rPr lang="en-US" altLang="zh-CN" dirty="0"/>
              <a:t>PDBORCL</a:t>
            </a:r>
            <a:r>
              <a:rPr lang="zh-CN" altLang="en-US" dirty="0"/>
              <a:t>里，执行</a:t>
            </a:r>
            <a:r>
              <a:rPr lang="en-US" altLang="zh-CN" dirty="0"/>
              <a:t>UPDATE</a:t>
            </a:r>
            <a:r>
              <a:rPr lang="zh-CN" altLang="en-US" dirty="0"/>
              <a:t>语句的时候，就会报“无法打开文件”的错误了。最后执行“</a:t>
            </a:r>
            <a:r>
              <a:rPr lang="en-US" altLang="zh-CN" dirty="0"/>
              <a:t>shutdown immediate</a:t>
            </a:r>
            <a:r>
              <a:rPr lang="zh-CN" altLang="en-US" dirty="0"/>
              <a:t>；”看见“</a:t>
            </a:r>
            <a:r>
              <a:rPr lang="en-US" altLang="zh-CN" dirty="0"/>
              <a:t>Pluggable Database closed.”</a:t>
            </a:r>
            <a:r>
              <a:rPr lang="zh-CN" altLang="en-US" dirty="0"/>
              <a:t>的时候，就表示</a:t>
            </a:r>
            <a:r>
              <a:rPr lang="en-US" altLang="zh-CN" dirty="0"/>
              <a:t>PDBORCL</a:t>
            </a:r>
            <a:r>
              <a:rPr lang="zh-CN" altLang="en-US" dirty="0"/>
              <a:t>被关闭了。这时候，就可以回到</a:t>
            </a:r>
            <a:r>
              <a:rPr lang="en-US" altLang="zh-CN" dirty="0"/>
              <a:t>RMAN</a:t>
            </a:r>
            <a:r>
              <a:rPr lang="zh-CN" altLang="en-US" dirty="0"/>
              <a:t>中单独恢复</a:t>
            </a:r>
            <a:r>
              <a:rPr lang="en-US" altLang="zh-CN" dirty="0"/>
              <a:t>PDBORCL</a:t>
            </a:r>
            <a:r>
              <a:rPr lang="zh-CN" altLang="en-US" dirty="0"/>
              <a:t>了：</a:t>
            </a:r>
            <a:endParaRPr lang="en-US" altLang="zh-CN" dirty="0"/>
          </a:p>
          <a:p>
            <a:pPr marL="0" indent="0" hangingPunct="0">
              <a:lnSpc>
                <a:spcPct val="100000"/>
              </a:lnSpc>
              <a:spcBef>
                <a:spcPts val="600"/>
              </a:spcBef>
              <a:buNone/>
            </a:pPr>
            <a:r>
              <a:rPr lang="en-US" altLang="zh-CN" dirty="0"/>
              <a:t>RMAN&gt; </a:t>
            </a:r>
            <a:r>
              <a:rPr lang="en-US" altLang="zh-CN" dirty="0">
                <a:highlight>
                  <a:srgbClr val="C0C0C0"/>
                </a:highlight>
              </a:rPr>
              <a:t>restore pluggable database </a:t>
            </a:r>
            <a:r>
              <a:rPr lang="en-US" altLang="zh-CN" dirty="0" err="1">
                <a:highlight>
                  <a:srgbClr val="C0C0C0"/>
                </a:highlight>
              </a:rPr>
              <a:t>pdborcl</a:t>
            </a:r>
            <a:r>
              <a:rPr lang="zh-CN" altLang="en-US" dirty="0"/>
              <a:t>；</a:t>
            </a:r>
          </a:p>
          <a:p>
            <a:pPr marL="0" indent="0" hangingPunct="0">
              <a:lnSpc>
                <a:spcPct val="100000"/>
              </a:lnSpc>
              <a:spcBef>
                <a:spcPts val="600"/>
              </a:spcBef>
              <a:buNone/>
            </a:pPr>
            <a:r>
              <a:rPr lang="en-US" altLang="zh-CN" dirty="0"/>
              <a:t>RMAN&gt; </a:t>
            </a:r>
            <a:r>
              <a:rPr lang="en-US" altLang="zh-CN" dirty="0">
                <a:highlight>
                  <a:srgbClr val="C0C0C0"/>
                </a:highlight>
              </a:rPr>
              <a:t>recover pluggable database </a:t>
            </a:r>
            <a:r>
              <a:rPr lang="en-US" altLang="zh-CN" dirty="0" err="1">
                <a:highlight>
                  <a:srgbClr val="C0C0C0"/>
                </a:highlight>
              </a:rPr>
              <a:t>pdborcl</a:t>
            </a:r>
            <a:r>
              <a:rPr lang="zh-CN" altLang="en-US" dirty="0"/>
              <a:t>；</a:t>
            </a:r>
          </a:p>
          <a:p>
            <a:pPr marL="0" indent="0" hangingPunct="0">
              <a:lnSpc>
                <a:spcPct val="100000"/>
              </a:lnSpc>
              <a:spcBef>
                <a:spcPts val="600"/>
              </a:spcBef>
              <a:buNone/>
            </a:pPr>
            <a:r>
              <a:rPr lang="en-US" altLang="zh-CN" dirty="0"/>
              <a:t>starting media recovery</a:t>
            </a:r>
          </a:p>
          <a:p>
            <a:pPr marL="0" indent="0" hangingPunct="0">
              <a:lnSpc>
                <a:spcPct val="100000"/>
              </a:lnSpc>
              <a:spcBef>
                <a:spcPts val="600"/>
              </a:spcBef>
              <a:buNone/>
            </a:pPr>
            <a:r>
              <a:rPr lang="en-US" altLang="zh-CN" dirty="0"/>
              <a:t>media recovery complete</a:t>
            </a:r>
            <a:r>
              <a:rPr lang="zh-CN" altLang="en-US" dirty="0"/>
              <a:t>，</a:t>
            </a:r>
            <a:r>
              <a:rPr lang="en-US" altLang="zh-CN" dirty="0"/>
              <a:t>elapsed time</a:t>
            </a:r>
            <a:r>
              <a:rPr lang="zh-CN" altLang="en-US" dirty="0"/>
              <a:t>：</a:t>
            </a:r>
            <a:r>
              <a:rPr lang="en-US" altLang="zh-CN" dirty="0"/>
              <a:t>00</a:t>
            </a:r>
            <a:r>
              <a:rPr lang="zh-CN" altLang="en-US" dirty="0"/>
              <a:t>：</a:t>
            </a:r>
            <a:r>
              <a:rPr lang="en-US" altLang="zh-CN" dirty="0"/>
              <a:t>00</a:t>
            </a:r>
            <a:r>
              <a:rPr lang="zh-CN" altLang="en-US" dirty="0"/>
              <a:t>：</a:t>
            </a:r>
            <a:r>
              <a:rPr lang="en-US" altLang="zh-CN" dirty="0"/>
              <a:t>00</a:t>
            </a:r>
          </a:p>
          <a:p>
            <a:pPr marL="0" indent="0" hangingPunct="0">
              <a:lnSpc>
                <a:spcPct val="100000"/>
              </a:lnSpc>
              <a:spcBef>
                <a:spcPts val="600"/>
              </a:spcBef>
              <a:buNone/>
            </a:pPr>
            <a:r>
              <a:rPr lang="en-US" altLang="zh-CN" dirty="0"/>
              <a:t>Finished recover at 28-4</a:t>
            </a:r>
            <a:r>
              <a:rPr lang="zh-CN" altLang="en-US" dirty="0"/>
              <a:t>月 </a:t>
            </a:r>
            <a:r>
              <a:rPr lang="en-US" altLang="zh-CN" dirty="0"/>
              <a:t>-17</a:t>
            </a:r>
          </a:p>
          <a:p>
            <a:pPr marL="0" indent="0" hangingPunct="0">
              <a:lnSpc>
                <a:spcPct val="100000"/>
              </a:lnSpc>
              <a:spcBef>
                <a:spcPts val="600"/>
              </a:spcBef>
              <a:buNone/>
            </a:pPr>
            <a:r>
              <a:rPr lang="en-US" altLang="zh-CN" dirty="0"/>
              <a:t>RMAN&gt; </a:t>
            </a:r>
            <a:r>
              <a:rPr lang="en-US" altLang="zh-CN" dirty="0">
                <a:highlight>
                  <a:srgbClr val="C0C0C0"/>
                </a:highlight>
              </a:rPr>
              <a:t>ALTER pluggable database </a:t>
            </a:r>
            <a:r>
              <a:rPr lang="en-US" altLang="zh-CN" dirty="0" err="1">
                <a:highlight>
                  <a:srgbClr val="C0C0C0"/>
                </a:highlight>
              </a:rPr>
              <a:t>pdborcl</a:t>
            </a:r>
            <a:r>
              <a:rPr lang="en-US" altLang="zh-CN" dirty="0">
                <a:highlight>
                  <a:srgbClr val="C0C0C0"/>
                </a:highlight>
              </a:rPr>
              <a:t> open</a:t>
            </a:r>
            <a:r>
              <a:rPr lang="zh-CN" altLang="en-US" dirty="0"/>
              <a:t>；</a:t>
            </a:r>
          </a:p>
          <a:p>
            <a:pPr marL="0" indent="0" hangingPunct="0">
              <a:lnSpc>
                <a:spcPct val="100000"/>
              </a:lnSpc>
              <a:spcBef>
                <a:spcPts val="600"/>
              </a:spcBef>
              <a:buNone/>
            </a:pPr>
            <a:r>
              <a:rPr lang="en-US" altLang="zh-CN" dirty="0"/>
              <a:t>Statement processed</a:t>
            </a:r>
          </a:p>
        </p:txBody>
      </p:sp>
    </p:spTree>
    <p:extLst>
      <p:ext uri="{BB962C8B-B14F-4D97-AF65-F5344CB8AC3E}">
        <p14:creationId xmlns:p14="http://schemas.microsoft.com/office/powerpoint/2010/main" val="52117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13.4.6 </a:t>
            </a:r>
            <a:r>
              <a:rPr lang="zh-CN" altLang="en-US" sz="2400" b="1" dirty="0"/>
              <a:t>实用案例：完全恢复一个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最后“</a:t>
            </a:r>
            <a:r>
              <a:rPr lang="en-US" altLang="zh-CN" dirty="0"/>
              <a:t>ALTER pluggable database </a:t>
            </a:r>
            <a:r>
              <a:rPr lang="en-US" altLang="zh-CN" dirty="0" err="1"/>
              <a:t>pdborcl</a:t>
            </a:r>
            <a:r>
              <a:rPr lang="en-US" altLang="zh-CN" dirty="0"/>
              <a:t> open</a:t>
            </a:r>
            <a:r>
              <a:rPr lang="zh-CN" altLang="en-US" dirty="0"/>
              <a:t>；”命令打开</a:t>
            </a:r>
            <a:r>
              <a:rPr lang="en-US" altLang="zh-CN" dirty="0"/>
              <a:t>PDBORCL</a:t>
            </a:r>
            <a:r>
              <a:rPr lang="zh-CN" altLang="en-US" dirty="0"/>
              <a:t>没有报错，也没有加</a:t>
            </a:r>
            <a:r>
              <a:rPr lang="en-US" altLang="zh-CN" dirty="0" err="1"/>
              <a:t>resetlogs</a:t>
            </a:r>
            <a:r>
              <a:rPr lang="zh-CN" altLang="en-US" dirty="0"/>
              <a:t>选项，这就说明了</a:t>
            </a:r>
            <a:r>
              <a:rPr lang="en-US" altLang="zh-CN" dirty="0"/>
              <a:t>PDBORCL</a:t>
            </a:r>
            <a:r>
              <a:rPr lang="zh-CN" altLang="en-US" dirty="0"/>
              <a:t>完全恢复成功，没有损失数据。</a:t>
            </a:r>
          </a:p>
          <a:p>
            <a:pPr marL="0" indent="0" hangingPunct="0">
              <a:lnSpc>
                <a:spcPct val="100000"/>
              </a:lnSpc>
              <a:spcBef>
                <a:spcPts val="600"/>
              </a:spcBef>
              <a:buNone/>
            </a:pPr>
            <a:r>
              <a:rPr lang="zh-CN" altLang="en-US" dirty="0"/>
              <a:t>除了精准恢复</a:t>
            </a:r>
            <a:r>
              <a:rPr lang="en-US" altLang="zh-CN" dirty="0"/>
              <a:t>PDB</a:t>
            </a:r>
            <a:r>
              <a:rPr lang="zh-CN" altLang="en-US" dirty="0"/>
              <a:t>之外，</a:t>
            </a:r>
            <a:r>
              <a:rPr lang="en-US" altLang="zh-CN" dirty="0"/>
              <a:t>Oracle</a:t>
            </a:r>
            <a:r>
              <a:rPr lang="zh-CN" altLang="en-US" dirty="0"/>
              <a:t>还支持精准恢复一个表空间，在这样的方式下，连</a:t>
            </a:r>
            <a:r>
              <a:rPr lang="en-US" altLang="zh-CN" dirty="0"/>
              <a:t>PDB</a:t>
            </a:r>
            <a:r>
              <a:rPr lang="zh-CN" altLang="en-US" dirty="0"/>
              <a:t>都不用停机，只需要将要恢复的表空间离线，再恢复表空间，恢复成功后将表空间在线即可。</a:t>
            </a:r>
          </a:p>
          <a:p>
            <a:pPr marL="0" indent="0" hangingPunct="0">
              <a:lnSpc>
                <a:spcPct val="100000"/>
              </a:lnSpc>
              <a:spcBef>
                <a:spcPts val="600"/>
              </a:spcBef>
              <a:buNone/>
            </a:pPr>
            <a:endParaRPr lang="en-US" altLang="zh-CN" dirty="0"/>
          </a:p>
        </p:txBody>
      </p:sp>
    </p:spTree>
    <p:extLst>
      <p:ext uri="{BB962C8B-B14F-4D97-AF65-F5344CB8AC3E}">
        <p14:creationId xmlns:p14="http://schemas.microsoft.com/office/powerpoint/2010/main" val="385861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13.4.7 </a:t>
            </a:r>
            <a:r>
              <a:rPr lang="zh-CN" altLang="en-US" sz="2400" b="1" dirty="0"/>
              <a:t>实用案例：不完全恢复一个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所谓不完全恢复就是指将数据库恢复到备份后的一个指定的时间点。这种情况的应用场景之一是：数据文件并没有损坏，数据库本身没有故障，但由于用户在修改数据的时候进行了错误的操作，比如错误删除了一些记录，甚至删除了数据表，错误修改了表中的数据等。这时，用户希望将数据库恢复到误操作之前的时间点，这就是不完全恢复。</a:t>
            </a:r>
          </a:p>
          <a:p>
            <a:pPr marL="0" indent="0" hangingPunct="0">
              <a:lnSpc>
                <a:spcPct val="100000"/>
              </a:lnSpc>
              <a:spcBef>
                <a:spcPts val="600"/>
              </a:spcBef>
              <a:buNone/>
            </a:pPr>
            <a:r>
              <a:rPr lang="zh-CN" altLang="en-US" dirty="0"/>
              <a:t>关于不完全恢复的时间点是有限制的，不是指可以恢复到任何的时间点。这个时间点只能是未过期的备份时间点开始之后的所有时间点，见图</a:t>
            </a:r>
            <a:r>
              <a:rPr lang="en-US" altLang="zh-CN" dirty="0"/>
              <a:t>13-4</a:t>
            </a:r>
            <a:r>
              <a:rPr lang="zh-CN" altLang="en-US" dirty="0"/>
              <a:t>和图</a:t>
            </a:r>
            <a:r>
              <a:rPr lang="en-US" altLang="zh-CN" dirty="0"/>
              <a:t>13-5</a:t>
            </a:r>
            <a:r>
              <a:rPr lang="zh-CN" altLang="en-US" dirty="0"/>
              <a:t>。如果试图恢复备份时间点之前的时间点，恢复过程将无法进行，并提示错误。</a:t>
            </a:r>
          </a:p>
        </p:txBody>
      </p:sp>
    </p:spTree>
    <p:extLst>
      <p:ext uri="{BB962C8B-B14F-4D97-AF65-F5344CB8AC3E}">
        <p14:creationId xmlns:p14="http://schemas.microsoft.com/office/powerpoint/2010/main" val="9668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13.4.7 </a:t>
            </a:r>
            <a:r>
              <a:rPr lang="zh-CN" altLang="en-US" sz="2400" b="1" dirty="0"/>
              <a:t>实用案例：不完全恢复一个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下面以误修改</a:t>
            </a:r>
            <a:r>
              <a:rPr lang="en-US" altLang="zh-CN" dirty="0"/>
              <a:t>HR.JOBS</a:t>
            </a:r>
            <a:r>
              <a:rPr lang="zh-CN" altLang="en-US" dirty="0"/>
              <a:t>表的数据为例，演示恢复到时间点的操作。</a:t>
            </a:r>
            <a:r>
              <a:rPr lang="en-US" altLang="zh-CN" dirty="0" err="1"/>
              <a:t>jobs_id</a:t>
            </a:r>
            <a:r>
              <a:rPr lang="en-US" altLang="zh-CN" dirty="0"/>
              <a:t>='JOB_REP'</a:t>
            </a:r>
            <a:r>
              <a:rPr lang="zh-CN" altLang="en-US" dirty="0"/>
              <a:t>的工作的最低工资</a:t>
            </a:r>
            <a:r>
              <a:rPr lang="en-US" altLang="zh-CN" dirty="0" err="1"/>
              <a:t>min_salary</a:t>
            </a:r>
            <a:r>
              <a:rPr lang="zh-CN" altLang="en-US" dirty="0"/>
              <a:t>是</a:t>
            </a:r>
            <a:r>
              <a:rPr lang="en-US" altLang="zh-CN" dirty="0"/>
              <a:t>4500</a:t>
            </a:r>
            <a:r>
              <a:rPr lang="zh-CN" altLang="en-US" dirty="0"/>
              <a:t>元，我们在时间点</a:t>
            </a:r>
            <a:r>
              <a:rPr lang="en-US" altLang="zh-CN" dirty="0"/>
              <a:t>t1</a:t>
            </a:r>
            <a:r>
              <a:rPr lang="zh-CN" altLang="en-US" dirty="0"/>
              <a:t>增加</a:t>
            </a:r>
            <a:r>
              <a:rPr lang="en-US" altLang="zh-CN" dirty="0"/>
              <a:t>100</a:t>
            </a:r>
            <a:r>
              <a:rPr lang="zh-CN" altLang="en-US" dirty="0"/>
              <a:t>元，变成</a:t>
            </a:r>
            <a:r>
              <a:rPr lang="en-US" altLang="zh-CN" dirty="0"/>
              <a:t>4600</a:t>
            </a:r>
            <a:r>
              <a:rPr lang="zh-CN" altLang="en-US" dirty="0"/>
              <a:t>元，在随后的时间点</a:t>
            </a:r>
            <a:r>
              <a:rPr lang="en-US" altLang="zh-CN" dirty="0"/>
              <a:t>t2</a:t>
            </a:r>
            <a:r>
              <a:rPr lang="zh-CN" altLang="en-US" dirty="0"/>
              <a:t>增加</a:t>
            </a:r>
            <a:r>
              <a:rPr lang="en-US" altLang="zh-CN" dirty="0"/>
              <a:t>1000</a:t>
            </a:r>
            <a:r>
              <a:rPr lang="zh-CN" altLang="en-US" dirty="0"/>
              <a:t>元，变成</a:t>
            </a:r>
            <a:r>
              <a:rPr lang="en-US" altLang="zh-CN" dirty="0"/>
              <a:t>5600</a:t>
            </a:r>
            <a:r>
              <a:rPr lang="zh-CN" altLang="en-US" dirty="0"/>
              <a:t>元。我们将</a:t>
            </a:r>
            <a:r>
              <a:rPr lang="en-US" altLang="zh-CN" dirty="0"/>
              <a:t>t2</a:t>
            </a:r>
            <a:r>
              <a:rPr lang="zh-CN" altLang="en-US" dirty="0"/>
              <a:t>的修改看作是误操作，希望恢复到</a:t>
            </a:r>
            <a:r>
              <a:rPr lang="en-US" altLang="zh-CN" dirty="0"/>
              <a:t>t1</a:t>
            </a:r>
            <a:r>
              <a:rPr lang="zh-CN" altLang="en-US" dirty="0"/>
              <a:t>时刻的值</a:t>
            </a:r>
            <a:r>
              <a:rPr lang="en-US" altLang="zh-CN" dirty="0"/>
              <a:t>4600</a:t>
            </a:r>
            <a:r>
              <a:rPr lang="zh-CN" altLang="en-US" dirty="0"/>
              <a:t>元，见图</a:t>
            </a:r>
            <a:r>
              <a:rPr lang="en-US" altLang="zh-CN" dirty="0"/>
              <a:t>13-6</a:t>
            </a:r>
            <a:r>
              <a:rPr lang="zh-CN" altLang="en-US" dirty="0"/>
              <a:t>。</a:t>
            </a:r>
          </a:p>
        </p:txBody>
      </p:sp>
      <p:grpSp>
        <p:nvGrpSpPr>
          <p:cNvPr id="4" name="画布 977">
            <a:extLst>
              <a:ext uri="{FF2B5EF4-FFF2-40B4-BE49-F238E27FC236}">
                <a16:creationId xmlns:a16="http://schemas.microsoft.com/office/drawing/2014/main" id="{DBCF8F53-F55A-44E6-872F-55AEB8F1A691}"/>
              </a:ext>
            </a:extLst>
          </p:cNvPr>
          <p:cNvGrpSpPr/>
          <p:nvPr/>
        </p:nvGrpSpPr>
        <p:grpSpPr>
          <a:xfrm>
            <a:off x="1269876" y="2915459"/>
            <a:ext cx="10081120" cy="3240360"/>
            <a:chOff x="0" y="0"/>
            <a:chExt cx="4761865" cy="1816963"/>
          </a:xfrm>
        </p:grpSpPr>
        <p:sp>
          <p:nvSpPr>
            <p:cNvPr id="5" name="矩形 4">
              <a:extLst>
                <a:ext uri="{FF2B5EF4-FFF2-40B4-BE49-F238E27FC236}">
                  <a16:creationId xmlns:a16="http://schemas.microsoft.com/office/drawing/2014/main" id="{4414708E-A95E-4793-A327-1E672BFF5F98}"/>
                </a:ext>
              </a:extLst>
            </p:cNvPr>
            <p:cNvSpPr/>
            <p:nvPr/>
          </p:nvSpPr>
          <p:spPr>
            <a:xfrm>
              <a:off x="0" y="0"/>
              <a:ext cx="4761865" cy="1495425"/>
            </a:xfrm>
            <a:prstGeom prst="rect">
              <a:avLst/>
            </a:prstGeom>
          </p:spPr>
        </p:sp>
        <p:grpSp>
          <p:nvGrpSpPr>
            <p:cNvPr id="6" name="组合 5">
              <a:extLst>
                <a:ext uri="{FF2B5EF4-FFF2-40B4-BE49-F238E27FC236}">
                  <a16:creationId xmlns:a16="http://schemas.microsoft.com/office/drawing/2014/main" id="{814FB2ED-794F-4935-AD3A-B515322F5639}"/>
                </a:ext>
              </a:extLst>
            </p:cNvPr>
            <p:cNvGrpSpPr/>
            <p:nvPr/>
          </p:nvGrpSpPr>
          <p:grpSpPr>
            <a:xfrm>
              <a:off x="55116" y="64730"/>
              <a:ext cx="4549384" cy="1752233"/>
              <a:chOff x="49830" y="123569"/>
              <a:chExt cx="4549384" cy="1752233"/>
            </a:xfrm>
          </p:grpSpPr>
          <p:cxnSp>
            <p:nvCxnSpPr>
              <p:cNvPr id="7" name="直接箭头连接符 6">
                <a:extLst>
                  <a:ext uri="{FF2B5EF4-FFF2-40B4-BE49-F238E27FC236}">
                    <a16:creationId xmlns:a16="http://schemas.microsoft.com/office/drawing/2014/main" id="{BCF2D43B-4CD1-48F0-BC72-A1F0E1325B9C}"/>
                  </a:ext>
                </a:extLst>
              </p:cNvPr>
              <p:cNvCxnSpPr/>
              <p:nvPr/>
            </p:nvCxnSpPr>
            <p:spPr>
              <a:xfrm>
                <a:off x="452806" y="1619497"/>
                <a:ext cx="41238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0EDE788-B3A8-4A68-B4F3-E88C6E0404B0}"/>
                  </a:ext>
                </a:extLst>
              </p:cNvPr>
              <p:cNvCxnSpPr/>
              <p:nvPr/>
            </p:nvCxnSpPr>
            <p:spPr>
              <a:xfrm>
                <a:off x="444023" y="1463395"/>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251F7EE-F8E0-4C43-BDF4-D36D685298FD}"/>
                  </a:ext>
                </a:extLst>
              </p:cNvPr>
              <p:cNvCxnSpPr/>
              <p:nvPr/>
            </p:nvCxnSpPr>
            <p:spPr>
              <a:xfrm>
                <a:off x="1180962" y="1463395"/>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50E1104-2900-4C61-88B5-8FE9479475AE}"/>
                  </a:ext>
                </a:extLst>
              </p:cNvPr>
              <p:cNvCxnSpPr/>
              <p:nvPr/>
            </p:nvCxnSpPr>
            <p:spPr>
              <a:xfrm>
                <a:off x="1918271" y="1463206"/>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DCB98D0-98E6-4886-80BE-9B7802344B81}"/>
                  </a:ext>
                </a:extLst>
              </p:cNvPr>
              <p:cNvCxnSpPr/>
              <p:nvPr/>
            </p:nvCxnSpPr>
            <p:spPr>
              <a:xfrm>
                <a:off x="2655548" y="1463206"/>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32C91DA-9597-42C6-9792-ED3ABCA79386}"/>
                  </a:ext>
                </a:extLst>
              </p:cNvPr>
              <p:cNvCxnSpPr/>
              <p:nvPr/>
            </p:nvCxnSpPr>
            <p:spPr>
              <a:xfrm>
                <a:off x="3392816" y="1463206"/>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93F9BB2-4178-4C5D-99F6-6FAE2813ABA6}"/>
                  </a:ext>
                </a:extLst>
              </p:cNvPr>
              <p:cNvCxnSpPr/>
              <p:nvPr/>
            </p:nvCxnSpPr>
            <p:spPr>
              <a:xfrm>
                <a:off x="4130042" y="1463874"/>
                <a:ext cx="0" cy="25531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969">
                <a:extLst>
                  <a:ext uri="{FF2B5EF4-FFF2-40B4-BE49-F238E27FC236}">
                    <a16:creationId xmlns:a16="http://schemas.microsoft.com/office/drawing/2014/main" id="{19BC46B1-02B0-4A03-94FA-E4068F4820EC}"/>
                  </a:ext>
                </a:extLst>
              </p:cNvPr>
              <p:cNvSpPr txBox="1"/>
              <p:nvPr/>
            </p:nvSpPr>
            <p:spPr>
              <a:xfrm>
                <a:off x="49830" y="361915"/>
                <a:ext cx="625085" cy="386715"/>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min_salary</a:t>
                </a:r>
                <a:endParaRPr lang="zh-CN" sz="20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4500</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5" name="文本框 970">
                <a:extLst>
                  <a:ext uri="{FF2B5EF4-FFF2-40B4-BE49-F238E27FC236}">
                    <a16:creationId xmlns:a16="http://schemas.microsoft.com/office/drawing/2014/main" id="{3DA01B07-C496-405A-831C-C551D702AA24}"/>
                  </a:ext>
                </a:extLst>
              </p:cNvPr>
              <p:cNvSpPr txBox="1"/>
              <p:nvPr/>
            </p:nvSpPr>
            <p:spPr>
              <a:xfrm>
                <a:off x="1779998" y="1716417"/>
                <a:ext cx="173600" cy="159385"/>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t1</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6" name="文本框 971">
                <a:extLst>
                  <a:ext uri="{FF2B5EF4-FFF2-40B4-BE49-F238E27FC236}">
                    <a16:creationId xmlns:a16="http://schemas.microsoft.com/office/drawing/2014/main" id="{A1117925-C64E-423A-AD1C-39998BB31C5C}"/>
                  </a:ext>
                </a:extLst>
              </p:cNvPr>
              <p:cNvSpPr txBox="1"/>
              <p:nvPr/>
            </p:nvSpPr>
            <p:spPr>
              <a:xfrm>
                <a:off x="3282227" y="1714208"/>
                <a:ext cx="173600" cy="160020"/>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t2</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7" name="流程图: 磁盘 16">
                <a:extLst>
                  <a:ext uri="{FF2B5EF4-FFF2-40B4-BE49-F238E27FC236}">
                    <a16:creationId xmlns:a16="http://schemas.microsoft.com/office/drawing/2014/main" id="{8318CEE6-7974-42E8-B3D3-E6C603DF4510}"/>
                  </a:ext>
                </a:extLst>
              </p:cNvPr>
              <p:cNvSpPr/>
              <p:nvPr/>
            </p:nvSpPr>
            <p:spPr>
              <a:xfrm>
                <a:off x="164955" y="783452"/>
                <a:ext cx="516576" cy="668636"/>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6000" rIns="0" bIns="3600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backup</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8" name="文本框 973">
                <a:extLst>
                  <a:ext uri="{FF2B5EF4-FFF2-40B4-BE49-F238E27FC236}">
                    <a16:creationId xmlns:a16="http://schemas.microsoft.com/office/drawing/2014/main" id="{94B35791-4161-4D9B-AA5B-CFD8458F90E9}"/>
                  </a:ext>
                </a:extLst>
              </p:cNvPr>
              <p:cNvSpPr txBox="1"/>
              <p:nvPr/>
            </p:nvSpPr>
            <p:spPr>
              <a:xfrm>
                <a:off x="4291629" y="1404969"/>
                <a:ext cx="307585" cy="160020"/>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日期</a:t>
                </a:r>
              </a:p>
            </p:txBody>
          </p:sp>
          <p:sp>
            <p:nvSpPr>
              <p:cNvPr id="19" name="文本框 974">
                <a:extLst>
                  <a:ext uri="{FF2B5EF4-FFF2-40B4-BE49-F238E27FC236}">
                    <a16:creationId xmlns:a16="http://schemas.microsoft.com/office/drawing/2014/main" id="{7C466343-804E-4322-8D64-6F2FD73453EC}"/>
                  </a:ext>
                </a:extLst>
              </p:cNvPr>
              <p:cNvSpPr txBox="1"/>
              <p:nvPr/>
            </p:nvSpPr>
            <p:spPr>
              <a:xfrm>
                <a:off x="1522370" y="385603"/>
                <a:ext cx="625085" cy="386715"/>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b="1" kern="100" dirty="0" err="1">
                    <a:solidFill>
                      <a:srgbClr val="000000"/>
                    </a:solidFill>
                    <a:effectLst/>
                    <a:latin typeface="Times New Roman" panose="02020603050405020304" pitchFamily="18" charset="0"/>
                    <a:ea typeface="宋体" panose="02010600030101010101" pitchFamily="2" charset="-122"/>
                  </a:rPr>
                  <a:t>min_salary</a:t>
                </a:r>
                <a:endParaRPr lang="zh-CN" sz="2000" kern="100" dirty="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000" b="1" kern="100" dirty="0">
                    <a:solidFill>
                      <a:srgbClr val="000000"/>
                    </a:solidFill>
                    <a:effectLst/>
                    <a:latin typeface="Times New Roman" panose="02020603050405020304" pitchFamily="18" charset="0"/>
                    <a:ea typeface="宋体" panose="02010600030101010101" pitchFamily="2" charset="-122"/>
                  </a:rPr>
                  <a:t>4600</a:t>
                </a:r>
                <a:endParaRPr lang="zh-CN" sz="2000" kern="100" dirty="0">
                  <a:solidFill>
                    <a:srgbClr val="000000"/>
                  </a:solidFill>
                  <a:effectLst/>
                  <a:latin typeface="Times New Roman" panose="02020603050405020304" pitchFamily="18" charset="0"/>
                  <a:ea typeface="宋体" panose="02010600030101010101" pitchFamily="2" charset="-122"/>
                </a:endParaRPr>
              </a:p>
            </p:txBody>
          </p:sp>
          <p:sp>
            <p:nvSpPr>
              <p:cNvPr id="20" name="文本框 975">
                <a:extLst>
                  <a:ext uri="{FF2B5EF4-FFF2-40B4-BE49-F238E27FC236}">
                    <a16:creationId xmlns:a16="http://schemas.microsoft.com/office/drawing/2014/main" id="{D6AEFF10-C618-4411-8D99-FD0E04506F62}"/>
                  </a:ext>
                </a:extLst>
              </p:cNvPr>
              <p:cNvSpPr txBox="1"/>
              <p:nvPr/>
            </p:nvSpPr>
            <p:spPr>
              <a:xfrm>
                <a:off x="3006786" y="396343"/>
                <a:ext cx="625085" cy="541020"/>
              </a:xfrm>
              <a:prstGeom prst="rect">
                <a:avLst/>
              </a:prstGeom>
              <a:noFill/>
              <a:ln w="6350">
                <a:noFill/>
              </a:ln>
            </p:spPr>
            <p:txBody>
              <a:bodyPr rot="0" spcFirstLastPara="0" vert="horz" wrap="none" lIns="36000" tIns="0" rIns="36000" bIns="0" numCol="1" spcCol="0" rtlCol="0" fromWordArt="0" anchor="t" anchorCtr="0" forceAA="0" compatLnSpc="1">
                <a:prstTxWarp prst="textNoShape">
                  <a:avLst/>
                </a:prstTxWarp>
                <a:noAutofit/>
              </a:bodyPr>
              <a:lstStyle/>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min_salary</a:t>
                </a:r>
                <a:endParaRPr lang="zh-CN" sz="20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5600</a:t>
                </a:r>
                <a:endParaRPr lang="zh-CN" sz="20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zh-CN" sz="2000" b="1" kern="100">
                    <a:solidFill>
                      <a:srgbClr val="000000"/>
                    </a:solidFill>
                    <a:effectLst/>
                    <a:latin typeface="Times New Roman" panose="02020603050405020304" pitchFamily="18" charset="0"/>
                    <a:ea typeface="宋体" panose="02010600030101010101" pitchFamily="2" charset="-122"/>
                  </a:rPr>
                  <a:t>误操作</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1" name="箭头: 上弧形 20">
                <a:extLst>
                  <a:ext uri="{FF2B5EF4-FFF2-40B4-BE49-F238E27FC236}">
                    <a16:creationId xmlns:a16="http://schemas.microsoft.com/office/drawing/2014/main" id="{A30A0203-B049-4F36-A449-2F015E38E138}"/>
                  </a:ext>
                </a:extLst>
              </p:cNvPr>
              <p:cNvSpPr/>
              <p:nvPr/>
            </p:nvSpPr>
            <p:spPr>
              <a:xfrm flipH="1">
                <a:off x="2143498" y="123569"/>
                <a:ext cx="1062842" cy="273079"/>
              </a:xfrm>
              <a:prstGeom prst="curvedDown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grpSp>
      </p:grpSp>
      <p:sp>
        <p:nvSpPr>
          <p:cNvPr id="22" name="矩形 21">
            <a:extLst>
              <a:ext uri="{FF2B5EF4-FFF2-40B4-BE49-F238E27FC236}">
                <a16:creationId xmlns:a16="http://schemas.microsoft.com/office/drawing/2014/main" id="{45CA0713-3718-4283-9D8B-31392F7EB20D}"/>
              </a:ext>
            </a:extLst>
          </p:cNvPr>
          <p:cNvSpPr/>
          <p:nvPr/>
        </p:nvSpPr>
        <p:spPr>
          <a:xfrm>
            <a:off x="3358108" y="6289342"/>
            <a:ext cx="5304658" cy="461665"/>
          </a:xfrm>
          <a:prstGeom prst="rect">
            <a:avLst/>
          </a:prstGeom>
        </p:spPr>
        <p:txBody>
          <a:bodyPr wrap="none">
            <a:spAutoFit/>
          </a:bodyPr>
          <a:lstStyle/>
          <a:p>
            <a:pPr indent="228600" algn="ctr" hangingPunct="0"/>
            <a:r>
              <a:rPr lang="zh-CN" altLang="zh-CN" sz="2400" dirty="0">
                <a:latin typeface="Times New Roman" panose="02020603050405020304" pitchFamily="18" charset="0"/>
                <a:ea typeface="宋体" panose="02010600030101010101" pitchFamily="2" charset="-122"/>
                <a:cs typeface="宋体" panose="02010600030101010101" pitchFamily="2" charset="-122"/>
              </a:rPr>
              <a:t>图</a:t>
            </a:r>
            <a:r>
              <a:rPr lang="en-US" altLang="zh-CN" sz="2400" dirty="0">
                <a:latin typeface="Times New Roman" panose="02020603050405020304" pitchFamily="18" charset="0"/>
                <a:ea typeface="宋体" panose="02010600030101010101" pitchFamily="2" charset="-122"/>
                <a:cs typeface="宋体" panose="02010600030101010101" pitchFamily="2" charset="-122"/>
              </a:rPr>
              <a:t>13-6  </a:t>
            </a:r>
            <a:r>
              <a:rPr lang="zh-CN" altLang="zh-CN" sz="2400" dirty="0">
                <a:latin typeface="Times New Roman" panose="02020603050405020304" pitchFamily="18" charset="0"/>
                <a:ea typeface="宋体" panose="02010600030101010101" pitchFamily="2" charset="-122"/>
                <a:cs typeface="宋体" panose="02010600030101010101" pitchFamily="2" charset="-122"/>
              </a:rPr>
              <a:t>从</a:t>
            </a:r>
            <a:r>
              <a:rPr lang="en-US" altLang="zh-CN" sz="2400" dirty="0">
                <a:latin typeface="Times New Roman" panose="02020603050405020304" pitchFamily="18" charset="0"/>
                <a:ea typeface="宋体" panose="02010600030101010101" pitchFamily="2" charset="-122"/>
                <a:cs typeface="宋体" panose="02010600030101010101" pitchFamily="2" charset="-122"/>
              </a:rPr>
              <a:t>t2</a:t>
            </a:r>
            <a:r>
              <a:rPr lang="zh-CN" altLang="zh-CN" sz="2400" dirty="0">
                <a:latin typeface="Times New Roman" panose="02020603050405020304" pitchFamily="18" charset="0"/>
                <a:ea typeface="宋体" panose="02010600030101010101" pitchFamily="2" charset="-122"/>
                <a:cs typeface="宋体" panose="02010600030101010101" pitchFamily="2" charset="-122"/>
              </a:rPr>
              <a:t>时刻不完全恢复到</a:t>
            </a:r>
            <a:r>
              <a:rPr lang="en-US" altLang="zh-CN" sz="2400" dirty="0">
                <a:latin typeface="Times New Roman" panose="02020603050405020304" pitchFamily="18" charset="0"/>
                <a:ea typeface="宋体" panose="02010600030101010101" pitchFamily="2" charset="-122"/>
                <a:cs typeface="宋体" panose="02010600030101010101" pitchFamily="2" charset="-122"/>
              </a:rPr>
              <a:t>t1</a:t>
            </a:r>
            <a:r>
              <a:rPr lang="zh-CN" altLang="zh-CN" sz="2400" dirty="0">
                <a:latin typeface="Times New Roman" panose="02020603050405020304" pitchFamily="18" charset="0"/>
                <a:ea typeface="宋体" panose="02010600030101010101" pitchFamily="2" charset="-122"/>
                <a:cs typeface="宋体" panose="02010600030101010101" pitchFamily="2" charset="-122"/>
              </a:rPr>
              <a:t>时刻</a:t>
            </a:r>
          </a:p>
        </p:txBody>
      </p:sp>
    </p:spTree>
    <p:extLst>
      <p:ext uri="{BB962C8B-B14F-4D97-AF65-F5344CB8AC3E}">
        <p14:creationId xmlns:p14="http://schemas.microsoft.com/office/powerpoint/2010/main" val="330938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13.4.7 </a:t>
            </a:r>
            <a:r>
              <a:rPr lang="zh-CN" altLang="en-US" sz="2400" b="1" dirty="0"/>
              <a:t>实用案例：不完全恢复一个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184575"/>
          </a:xfrm>
        </p:spPr>
        <p:txBody>
          <a:bodyPr>
            <a:noAutofit/>
          </a:bodyPr>
          <a:lstStyle/>
          <a:p>
            <a:pPr marL="0" indent="0" hangingPunct="0">
              <a:lnSpc>
                <a:spcPct val="100000"/>
              </a:lnSpc>
              <a:spcBef>
                <a:spcPts val="600"/>
              </a:spcBef>
              <a:buNone/>
            </a:pPr>
            <a:r>
              <a:rPr lang="zh-CN" altLang="en-US" dirty="0"/>
              <a:t>在做这个实验之前，必须先备份数据库，否则无法恢复到时间点，备份之后，删除过期备份</a:t>
            </a:r>
            <a:r>
              <a:rPr lang="en-US" altLang="zh-CN" dirty="0"/>
              <a:t>(</a:t>
            </a:r>
            <a:r>
              <a:rPr lang="zh-CN" altLang="en-US" dirty="0"/>
              <a:t>可选</a:t>
            </a:r>
            <a:r>
              <a:rPr lang="en-US" altLang="zh-CN" dirty="0"/>
              <a:t>)</a:t>
            </a:r>
            <a:r>
              <a:rPr lang="zh-CN" altLang="en-US" dirty="0"/>
              <a:t>。</a:t>
            </a:r>
          </a:p>
          <a:p>
            <a:pPr marL="0" indent="0" hangingPunct="0">
              <a:lnSpc>
                <a:spcPct val="100000"/>
              </a:lnSpc>
              <a:spcBef>
                <a:spcPts val="600"/>
              </a:spcBef>
              <a:buNone/>
            </a:pPr>
            <a:r>
              <a:rPr lang="en-US" altLang="zh-CN" dirty="0"/>
              <a:t>RMAN&gt; </a:t>
            </a:r>
            <a:r>
              <a:rPr lang="en-US" altLang="zh-CN" dirty="0">
                <a:highlight>
                  <a:srgbClr val="C0C0C0"/>
                </a:highlight>
              </a:rPr>
              <a:t>backup as compressed </a:t>
            </a:r>
            <a:r>
              <a:rPr lang="en-US" altLang="zh-CN" dirty="0" err="1">
                <a:highlight>
                  <a:srgbClr val="C0C0C0"/>
                </a:highlight>
              </a:rPr>
              <a:t>backupset</a:t>
            </a:r>
            <a:r>
              <a:rPr lang="en-US" altLang="zh-CN" dirty="0">
                <a:highlight>
                  <a:srgbClr val="C0C0C0"/>
                </a:highlight>
              </a:rPr>
              <a:t> database</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list backup</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delete obsolete</a:t>
            </a:r>
            <a:r>
              <a:rPr lang="zh-CN" altLang="en-US" dirty="0">
                <a:highlight>
                  <a:srgbClr val="C0C0C0"/>
                </a:highlight>
              </a:rPr>
              <a:t>；</a:t>
            </a:r>
          </a:p>
          <a:p>
            <a:pPr marL="0" indent="0" hangingPunct="0">
              <a:lnSpc>
                <a:spcPct val="100000"/>
              </a:lnSpc>
              <a:spcBef>
                <a:spcPts val="600"/>
              </a:spcBef>
              <a:buNone/>
            </a:pPr>
            <a:r>
              <a:rPr lang="en-US" altLang="zh-CN" dirty="0"/>
              <a:t>RMAN&gt; </a:t>
            </a:r>
            <a:r>
              <a:rPr lang="en-US" altLang="zh-CN" dirty="0">
                <a:highlight>
                  <a:srgbClr val="C0C0C0"/>
                </a:highlight>
              </a:rPr>
              <a:t>report obsolete</a:t>
            </a:r>
            <a:r>
              <a:rPr lang="zh-CN" altLang="en-US" dirty="0">
                <a:highlight>
                  <a:srgbClr val="C0C0C0"/>
                </a:highlight>
              </a:rPr>
              <a:t>；</a:t>
            </a:r>
          </a:p>
        </p:txBody>
      </p:sp>
    </p:spTree>
    <p:extLst>
      <p:ext uri="{BB962C8B-B14F-4D97-AF65-F5344CB8AC3E}">
        <p14:creationId xmlns:p14="http://schemas.microsoft.com/office/powerpoint/2010/main" val="146945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13.4.7 </a:t>
            </a:r>
            <a:r>
              <a:rPr lang="zh-CN" altLang="en-US" sz="2400" b="1" dirty="0"/>
              <a:t>实用案例：不完全恢复一个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zh-CN" altLang="en-US" dirty="0"/>
              <a:t>备份之后，可以修改数据了，新开一个</a:t>
            </a:r>
            <a:r>
              <a:rPr lang="en-US" altLang="zh-CN" dirty="0" err="1"/>
              <a:t>sqlplus</a:t>
            </a:r>
            <a:r>
              <a:rPr lang="zh-CN" altLang="en-US" dirty="0"/>
              <a:t>窗口修改数据，修改数据的时候一定要注意当前时间，通过“</a:t>
            </a:r>
            <a:r>
              <a:rPr lang="en-US" altLang="zh-CN" dirty="0"/>
              <a:t>set time on”</a:t>
            </a:r>
            <a:r>
              <a:rPr lang="zh-CN" altLang="en-US" dirty="0"/>
              <a:t>打开当前时间提示：</a:t>
            </a:r>
          </a:p>
          <a:p>
            <a:pPr marL="0" indent="0" hangingPunct="0">
              <a:lnSpc>
                <a:spcPct val="100000"/>
              </a:lnSpc>
              <a:spcBef>
                <a:spcPts val="600"/>
              </a:spcBef>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a:t>
            </a:r>
            <a:r>
              <a:rPr lang="en-US" altLang="zh-CN" dirty="0" err="1">
                <a:highlight>
                  <a:srgbClr val="C0C0C0"/>
                </a:highlight>
              </a:rPr>
              <a:t>pdborcl</a:t>
            </a:r>
            <a:r>
              <a:rPr lang="zh-CN" altLang="en-US" dirty="0">
                <a:highlight>
                  <a:srgbClr val="C0C0C0"/>
                </a:highlight>
              </a:rPr>
              <a:t>；</a:t>
            </a:r>
          </a:p>
          <a:p>
            <a:pPr marL="0" indent="0" hangingPunct="0">
              <a:lnSpc>
                <a:spcPct val="100000"/>
              </a:lnSpc>
              <a:spcBef>
                <a:spcPts val="600"/>
              </a:spcBef>
              <a:buNone/>
            </a:pPr>
            <a:r>
              <a:rPr lang="en-US" altLang="zh-CN" dirty="0"/>
              <a:t>SQL&gt; </a:t>
            </a:r>
            <a:r>
              <a:rPr lang="en-US" altLang="zh-CN" dirty="0">
                <a:highlight>
                  <a:srgbClr val="C0C0C0"/>
                </a:highlight>
              </a:rPr>
              <a:t>set time on</a:t>
            </a:r>
          </a:p>
          <a:p>
            <a:pPr marL="0" indent="0" hangingPunct="0">
              <a:lnSpc>
                <a:spcPct val="100000"/>
              </a:lnSpc>
              <a:spcBef>
                <a:spcPts val="600"/>
              </a:spcBef>
              <a:buNone/>
            </a:pPr>
            <a:r>
              <a:rPr lang="en-US" altLang="zh-CN" dirty="0"/>
              <a:t>03</a:t>
            </a:r>
            <a:r>
              <a:rPr lang="zh-CN" altLang="en-US" dirty="0"/>
              <a:t>：</a:t>
            </a:r>
            <a:r>
              <a:rPr lang="en-US" altLang="zh-CN" dirty="0"/>
              <a:t>15</a:t>
            </a:r>
            <a:r>
              <a:rPr lang="zh-CN" altLang="en-US" dirty="0"/>
              <a:t>：</a:t>
            </a:r>
            <a:r>
              <a:rPr lang="en-US" altLang="zh-CN" dirty="0"/>
              <a:t>04 SQL&gt; </a:t>
            </a:r>
            <a:r>
              <a:rPr lang="en-US" altLang="zh-CN" dirty="0">
                <a:highlight>
                  <a:srgbClr val="C0C0C0"/>
                </a:highlight>
              </a:rPr>
              <a:t>SELECT </a:t>
            </a:r>
            <a:r>
              <a:rPr lang="en-US" altLang="zh-CN" dirty="0" err="1">
                <a:highlight>
                  <a:srgbClr val="C0C0C0"/>
                </a:highlight>
              </a:rPr>
              <a:t>job_id</a:t>
            </a:r>
            <a:r>
              <a:rPr lang="zh-CN" altLang="en-US" dirty="0">
                <a:highlight>
                  <a:srgbClr val="C0C0C0"/>
                </a:highlight>
              </a:rPr>
              <a:t>，</a:t>
            </a:r>
            <a:r>
              <a:rPr lang="en-US" altLang="zh-CN" dirty="0" err="1">
                <a:highlight>
                  <a:srgbClr val="C0C0C0"/>
                </a:highlight>
              </a:rPr>
              <a:t>min_salary</a:t>
            </a:r>
            <a:r>
              <a:rPr lang="en-US" altLang="zh-CN" dirty="0">
                <a:highlight>
                  <a:srgbClr val="C0C0C0"/>
                </a:highlight>
              </a:rPr>
              <a:t> FROM jobs WHERE  </a:t>
            </a:r>
            <a:r>
              <a:rPr lang="en-US" altLang="zh-CN" dirty="0" err="1">
                <a:highlight>
                  <a:srgbClr val="C0C0C0"/>
                </a:highlight>
              </a:rPr>
              <a:t>job_id</a:t>
            </a:r>
            <a:r>
              <a:rPr lang="en-US" altLang="zh-CN" dirty="0">
                <a:highlight>
                  <a:srgbClr val="C0C0C0"/>
                </a:highlight>
              </a:rPr>
              <a:t>='PR_REP'</a:t>
            </a:r>
            <a:r>
              <a:rPr lang="zh-CN" altLang="en-US" dirty="0">
                <a:highlight>
                  <a:srgbClr val="C0C0C0"/>
                </a:highlight>
              </a:rPr>
              <a:t>；</a:t>
            </a:r>
          </a:p>
          <a:p>
            <a:pPr marL="0" indent="0" hangingPunct="0">
              <a:lnSpc>
                <a:spcPct val="100000"/>
              </a:lnSpc>
              <a:spcBef>
                <a:spcPts val="600"/>
              </a:spcBef>
              <a:buNone/>
            </a:pPr>
            <a:r>
              <a:rPr lang="en-US" altLang="zh-CN" dirty="0"/>
              <a:t>JOB_ID	MIN_SALARY</a:t>
            </a:r>
          </a:p>
          <a:p>
            <a:pPr marL="0" indent="0" hangingPunct="0">
              <a:lnSpc>
                <a:spcPct val="100000"/>
              </a:lnSpc>
              <a:spcBef>
                <a:spcPts val="600"/>
              </a:spcBef>
              <a:buNone/>
            </a:pPr>
            <a:r>
              <a:rPr lang="en-US" altLang="zh-CN" dirty="0"/>
              <a:t>----------	----------</a:t>
            </a:r>
          </a:p>
          <a:p>
            <a:pPr marL="0" indent="0" hangingPunct="0">
              <a:lnSpc>
                <a:spcPct val="100000"/>
              </a:lnSpc>
              <a:spcBef>
                <a:spcPts val="600"/>
              </a:spcBef>
              <a:buNone/>
            </a:pPr>
            <a:r>
              <a:rPr lang="en-US" altLang="zh-CN" dirty="0"/>
              <a:t>PR_REP	4500</a:t>
            </a:r>
          </a:p>
          <a:p>
            <a:pPr marL="0" indent="0" hangingPunct="0">
              <a:lnSpc>
                <a:spcPct val="100000"/>
              </a:lnSpc>
              <a:spcBef>
                <a:spcPts val="600"/>
              </a:spcBef>
              <a:buNone/>
            </a:pPr>
            <a:r>
              <a:rPr lang="en-US" altLang="zh-CN" dirty="0"/>
              <a:t>03</a:t>
            </a:r>
            <a:r>
              <a:rPr lang="zh-CN" altLang="en-US" dirty="0"/>
              <a:t>：</a:t>
            </a:r>
            <a:r>
              <a:rPr lang="en-US" altLang="zh-CN" dirty="0"/>
              <a:t>15</a:t>
            </a:r>
            <a:r>
              <a:rPr lang="zh-CN" altLang="en-US" dirty="0"/>
              <a:t>：</a:t>
            </a:r>
            <a:r>
              <a:rPr lang="en-US" altLang="zh-CN" dirty="0"/>
              <a:t>13 SQL&gt; </a:t>
            </a:r>
            <a:r>
              <a:rPr lang="en-US" altLang="zh-CN" dirty="0">
                <a:highlight>
                  <a:srgbClr val="C0C0C0"/>
                </a:highlight>
              </a:rPr>
              <a:t>UPDATE jobs SET </a:t>
            </a:r>
            <a:r>
              <a:rPr lang="en-US" altLang="zh-CN" dirty="0" err="1">
                <a:highlight>
                  <a:srgbClr val="C0C0C0"/>
                </a:highlight>
              </a:rPr>
              <a:t>min_salary</a:t>
            </a:r>
            <a:r>
              <a:rPr lang="en-US" altLang="zh-CN" dirty="0">
                <a:highlight>
                  <a:srgbClr val="C0C0C0"/>
                </a:highlight>
              </a:rPr>
              <a:t>=min_salary+100 WHERE  </a:t>
            </a:r>
            <a:r>
              <a:rPr lang="en-US" altLang="zh-CN" dirty="0" err="1">
                <a:highlight>
                  <a:srgbClr val="C0C0C0"/>
                </a:highlight>
              </a:rPr>
              <a:t>job_id</a:t>
            </a:r>
            <a:r>
              <a:rPr lang="en-US" altLang="zh-CN" dirty="0">
                <a:highlight>
                  <a:srgbClr val="C0C0C0"/>
                </a:highlight>
              </a:rPr>
              <a:t>='PR_REP'</a:t>
            </a:r>
            <a:r>
              <a:rPr lang="zh-CN" altLang="en-US" dirty="0">
                <a:highlight>
                  <a:srgbClr val="C0C0C0"/>
                </a:highlight>
              </a:rPr>
              <a:t>；</a:t>
            </a:r>
          </a:p>
          <a:p>
            <a:pPr marL="0" indent="0" hangingPunct="0">
              <a:lnSpc>
                <a:spcPct val="100000"/>
              </a:lnSpc>
              <a:spcBef>
                <a:spcPts val="600"/>
              </a:spcBef>
              <a:buNone/>
            </a:pPr>
            <a:r>
              <a:rPr lang="en-US" altLang="zh-CN" dirty="0"/>
              <a:t>1 rows updated.</a:t>
            </a:r>
          </a:p>
        </p:txBody>
      </p:sp>
    </p:spTree>
    <p:extLst>
      <p:ext uri="{BB962C8B-B14F-4D97-AF65-F5344CB8AC3E}">
        <p14:creationId xmlns:p14="http://schemas.microsoft.com/office/powerpoint/2010/main" val="311285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13.1 </a:t>
            </a:r>
            <a:r>
              <a:rPr lang="zh-CN" altLang="en-US" b="1" dirty="0">
                <a:latin typeface="Times New Roman" panose="02020603050405020304" pitchFamily="18" charset="0"/>
                <a:ea typeface="黑体" panose="02010609060101010101" pitchFamily="49" charset="-122"/>
                <a:cs typeface="宋体" panose="02010600030101010101" pitchFamily="2" charset="-122"/>
              </a:rPr>
              <a:t>备份与恢复概述</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81704" y="1340768"/>
            <a:ext cx="9601200" cy="4495800"/>
          </a:xfrm>
        </p:spPr>
        <p:txBody>
          <a:bodyPr>
            <a:normAutofit fontScale="85000" lnSpcReduction="10000"/>
          </a:bodyPr>
          <a:lstStyle/>
          <a:p>
            <a:pPr marL="0" indent="0" hangingPunct="0">
              <a:lnSpc>
                <a:spcPct val="120000"/>
              </a:lnSpc>
              <a:spcBef>
                <a:spcPts val="0"/>
              </a:spcBef>
              <a:buNone/>
            </a:pPr>
            <a:r>
              <a:rPr lang="en-US" altLang="zh-CN" sz="3200" dirty="0"/>
              <a:t>2)</a:t>
            </a:r>
            <a:r>
              <a:rPr lang="zh-CN" altLang="en-US" sz="3200" dirty="0"/>
              <a:t>逻辑备份</a:t>
            </a:r>
          </a:p>
          <a:p>
            <a:pPr marL="0" indent="0" hangingPunct="0">
              <a:lnSpc>
                <a:spcPct val="120000"/>
              </a:lnSpc>
              <a:spcBef>
                <a:spcPts val="0"/>
              </a:spcBef>
              <a:buNone/>
            </a:pPr>
            <a:r>
              <a:rPr lang="zh-CN" altLang="en-US" sz="3200" dirty="0"/>
              <a:t>逻辑备份就是对数据库对象</a:t>
            </a:r>
            <a:r>
              <a:rPr lang="en-US" altLang="zh-CN" sz="3200" dirty="0"/>
              <a:t>(</a:t>
            </a:r>
            <a:r>
              <a:rPr lang="zh-CN" altLang="en-US" sz="3200" dirty="0"/>
              <a:t>如用户、表、存储过程等对象</a:t>
            </a:r>
            <a:r>
              <a:rPr lang="en-US" altLang="zh-CN" sz="3200" dirty="0"/>
              <a:t>)</a:t>
            </a:r>
            <a:r>
              <a:rPr lang="zh-CN" altLang="en-US" sz="3200" dirty="0"/>
              <a:t>利用</a:t>
            </a:r>
            <a:r>
              <a:rPr lang="en-US" altLang="zh-CN" sz="3200" dirty="0" err="1"/>
              <a:t>expdp</a:t>
            </a:r>
            <a:r>
              <a:rPr lang="zh-CN" altLang="en-US" sz="3200" dirty="0"/>
              <a:t>等工具进行导出工作，可以利用</a:t>
            </a:r>
            <a:r>
              <a:rPr lang="en-US" altLang="zh-CN" sz="3200" dirty="0" err="1"/>
              <a:t>impdp</a:t>
            </a:r>
            <a:r>
              <a:rPr lang="zh-CN" altLang="en-US" sz="3200" dirty="0"/>
              <a:t>等工具把逻辑备份文件导入到数据库。</a:t>
            </a:r>
          </a:p>
          <a:p>
            <a:pPr marL="0" indent="0" hangingPunct="0">
              <a:lnSpc>
                <a:spcPct val="120000"/>
              </a:lnSpc>
              <a:spcBef>
                <a:spcPts val="0"/>
              </a:spcBef>
              <a:buNone/>
            </a:pPr>
            <a:r>
              <a:rPr lang="zh-CN" altLang="en-US" sz="3200" dirty="0"/>
              <a:t>物理备份的优点是备份速度快，可以进行完全恢复，缺点就是平台移植性差。逻辑备份的优点是备份集的可移植性比较强，可以把数据库的逻辑备份恢复到不同版本不同平台的数据库上，但缺点是备份时间长，另外备份之后的数据库更改不能反映到逻辑备份中，只能恢复到备份的时间点。</a:t>
            </a:r>
          </a:p>
        </p:txBody>
      </p:sp>
    </p:spTree>
    <p:extLst>
      <p:ext uri="{BB962C8B-B14F-4D97-AF65-F5344CB8AC3E}">
        <p14:creationId xmlns:p14="http://schemas.microsoft.com/office/powerpoint/2010/main" val="26263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13.4.7 </a:t>
            </a:r>
            <a:r>
              <a:rPr lang="zh-CN" altLang="en-US" sz="2400" b="1" dirty="0"/>
              <a:t>实用案例：不完全恢复一个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en-US" altLang="zh-CN" dirty="0"/>
              <a:t>03</a:t>
            </a:r>
            <a:r>
              <a:rPr lang="zh-CN" altLang="en-US" dirty="0"/>
              <a:t>：</a:t>
            </a:r>
            <a:r>
              <a:rPr lang="en-US" altLang="zh-CN" dirty="0"/>
              <a:t>16</a:t>
            </a:r>
            <a:r>
              <a:rPr lang="zh-CN" altLang="en-US" dirty="0"/>
              <a:t>：</a:t>
            </a:r>
            <a:r>
              <a:rPr lang="en-US" altLang="zh-CN" dirty="0"/>
              <a:t>51 SQL&gt; </a:t>
            </a:r>
            <a:r>
              <a:rPr lang="en-US" altLang="zh-CN" dirty="0">
                <a:highlight>
                  <a:srgbClr val="C0C0C0"/>
                </a:highlight>
              </a:rPr>
              <a:t>commit</a:t>
            </a:r>
            <a:r>
              <a:rPr lang="zh-CN" altLang="en-US" dirty="0">
                <a:highlight>
                  <a:srgbClr val="C0C0C0"/>
                </a:highlight>
              </a:rPr>
              <a:t>；</a:t>
            </a:r>
          </a:p>
          <a:p>
            <a:pPr marL="0" indent="0" hangingPunct="0">
              <a:lnSpc>
                <a:spcPct val="100000"/>
              </a:lnSpc>
              <a:spcBef>
                <a:spcPts val="600"/>
              </a:spcBef>
              <a:buNone/>
            </a:pPr>
            <a:r>
              <a:rPr lang="en-US" altLang="zh-CN" dirty="0"/>
              <a:t>Commit complete.</a:t>
            </a:r>
          </a:p>
          <a:p>
            <a:pPr marL="0" indent="0" hangingPunct="0">
              <a:lnSpc>
                <a:spcPct val="100000"/>
              </a:lnSpc>
              <a:spcBef>
                <a:spcPts val="600"/>
              </a:spcBef>
              <a:buNone/>
            </a:pPr>
            <a:r>
              <a:rPr lang="en-US" altLang="zh-CN" dirty="0"/>
              <a:t>03</a:t>
            </a:r>
            <a:r>
              <a:rPr lang="zh-CN" altLang="en-US" dirty="0"/>
              <a:t>：</a:t>
            </a:r>
            <a:r>
              <a:rPr lang="en-US" altLang="zh-CN" dirty="0"/>
              <a:t>17</a:t>
            </a:r>
            <a:r>
              <a:rPr lang="zh-CN" altLang="en-US" dirty="0"/>
              <a:t>：</a:t>
            </a:r>
            <a:r>
              <a:rPr lang="en-US" altLang="zh-CN" dirty="0"/>
              <a:t>00 SQL&gt; </a:t>
            </a:r>
            <a:r>
              <a:rPr lang="en-US" altLang="zh-CN" dirty="0">
                <a:highlight>
                  <a:srgbClr val="C0C0C0"/>
                </a:highlight>
              </a:rPr>
              <a:t>UPDATE jobs SET </a:t>
            </a:r>
            <a:r>
              <a:rPr lang="en-US" altLang="zh-CN" dirty="0" err="1">
                <a:highlight>
                  <a:srgbClr val="C0C0C0"/>
                </a:highlight>
              </a:rPr>
              <a:t>min_salary</a:t>
            </a:r>
            <a:r>
              <a:rPr lang="en-US" altLang="zh-CN" dirty="0">
                <a:highlight>
                  <a:srgbClr val="C0C0C0"/>
                </a:highlight>
              </a:rPr>
              <a:t>=min_salary+1000 WHERE  </a:t>
            </a:r>
            <a:r>
              <a:rPr lang="en-US" altLang="zh-CN" dirty="0" err="1">
                <a:highlight>
                  <a:srgbClr val="C0C0C0"/>
                </a:highlight>
              </a:rPr>
              <a:t>job_id</a:t>
            </a:r>
            <a:r>
              <a:rPr lang="en-US" altLang="zh-CN" dirty="0">
                <a:highlight>
                  <a:srgbClr val="C0C0C0"/>
                </a:highlight>
              </a:rPr>
              <a:t>='PR_REP'</a:t>
            </a:r>
            <a:r>
              <a:rPr lang="zh-CN" altLang="en-US" dirty="0">
                <a:highlight>
                  <a:srgbClr val="C0C0C0"/>
                </a:highlight>
              </a:rPr>
              <a:t>；</a:t>
            </a:r>
          </a:p>
          <a:p>
            <a:pPr marL="0" indent="0" hangingPunct="0">
              <a:lnSpc>
                <a:spcPct val="100000"/>
              </a:lnSpc>
              <a:spcBef>
                <a:spcPts val="600"/>
              </a:spcBef>
              <a:buNone/>
            </a:pPr>
            <a:r>
              <a:rPr lang="en-US" altLang="zh-CN" dirty="0"/>
              <a:t>1 rows updated.</a:t>
            </a:r>
          </a:p>
          <a:p>
            <a:pPr marL="0" indent="0" hangingPunct="0">
              <a:lnSpc>
                <a:spcPct val="100000"/>
              </a:lnSpc>
              <a:spcBef>
                <a:spcPts val="600"/>
              </a:spcBef>
              <a:buNone/>
            </a:pPr>
            <a:r>
              <a:rPr lang="en-US" altLang="zh-CN" dirty="0"/>
              <a:t>03</a:t>
            </a:r>
            <a:r>
              <a:rPr lang="zh-CN" altLang="en-US" dirty="0"/>
              <a:t>：</a:t>
            </a:r>
            <a:r>
              <a:rPr lang="en-US" altLang="zh-CN" dirty="0"/>
              <a:t>17</a:t>
            </a:r>
            <a:r>
              <a:rPr lang="zh-CN" altLang="en-US" dirty="0"/>
              <a:t>：</a:t>
            </a:r>
            <a:r>
              <a:rPr lang="en-US" altLang="zh-CN" dirty="0"/>
              <a:t>04 SQL&gt; </a:t>
            </a:r>
            <a:r>
              <a:rPr lang="en-US" altLang="zh-CN" dirty="0">
                <a:highlight>
                  <a:srgbClr val="C0C0C0"/>
                </a:highlight>
              </a:rPr>
              <a:t>commit</a:t>
            </a:r>
            <a:r>
              <a:rPr lang="zh-CN" altLang="en-US" dirty="0">
                <a:highlight>
                  <a:srgbClr val="C0C0C0"/>
                </a:highlight>
              </a:rPr>
              <a:t>；</a:t>
            </a:r>
          </a:p>
          <a:p>
            <a:pPr marL="0" indent="0" hangingPunct="0">
              <a:lnSpc>
                <a:spcPct val="100000"/>
              </a:lnSpc>
              <a:spcBef>
                <a:spcPts val="600"/>
              </a:spcBef>
              <a:buNone/>
            </a:pPr>
            <a:r>
              <a:rPr lang="en-US" altLang="zh-CN" dirty="0"/>
              <a:t>Commit complete.</a:t>
            </a:r>
          </a:p>
          <a:p>
            <a:pPr marL="0" indent="0" hangingPunct="0">
              <a:lnSpc>
                <a:spcPct val="100000"/>
              </a:lnSpc>
              <a:spcBef>
                <a:spcPts val="600"/>
              </a:spcBef>
              <a:buNone/>
            </a:pPr>
            <a:r>
              <a:rPr lang="en-US" altLang="zh-CN" dirty="0"/>
              <a:t>03</a:t>
            </a:r>
            <a:r>
              <a:rPr lang="zh-CN" altLang="en-US" dirty="0"/>
              <a:t>：</a:t>
            </a:r>
            <a:r>
              <a:rPr lang="en-US" altLang="zh-CN" dirty="0"/>
              <a:t>17</a:t>
            </a:r>
            <a:r>
              <a:rPr lang="zh-CN" altLang="en-US" dirty="0"/>
              <a:t>：</a:t>
            </a:r>
            <a:r>
              <a:rPr lang="en-US" altLang="zh-CN" dirty="0"/>
              <a:t>08 SQL&gt; </a:t>
            </a:r>
            <a:r>
              <a:rPr lang="en-US" altLang="zh-CN" dirty="0">
                <a:highlight>
                  <a:srgbClr val="C0C0C0"/>
                </a:highlight>
              </a:rPr>
              <a:t>SELECT </a:t>
            </a:r>
            <a:r>
              <a:rPr lang="en-US" altLang="zh-CN" dirty="0" err="1">
                <a:highlight>
                  <a:srgbClr val="C0C0C0"/>
                </a:highlight>
              </a:rPr>
              <a:t>job_id</a:t>
            </a:r>
            <a:r>
              <a:rPr lang="zh-CN" altLang="en-US" dirty="0">
                <a:highlight>
                  <a:srgbClr val="C0C0C0"/>
                </a:highlight>
              </a:rPr>
              <a:t>，</a:t>
            </a:r>
            <a:r>
              <a:rPr lang="en-US" altLang="zh-CN" dirty="0" err="1">
                <a:highlight>
                  <a:srgbClr val="C0C0C0"/>
                </a:highlight>
              </a:rPr>
              <a:t>min_salary</a:t>
            </a:r>
            <a:r>
              <a:rPr lang="en-US" altLang="zh-CN" dirty="0">
                <a:highlight>
                  <a:srgbClr val="C0C0C0"/>
                </a:highlight>
              </a:rPr>
              <a:t> FROM jobs WHERE  </a:t>
            </a:r>
            <a:r>
              <a:rPr lang="en-US" altLang="zh-CN" dirty="0" err="1">
                <a:highlight>
                  <a:srgbClr val="C0C0C0"/>
                </a:highlight>
              </a:rPr>
              <a:t>job_id</a:t>
            </a:r>
            <a:r>
              <a:rPr lang="en-US" altLang="zh-CN" dirty="0">
                <a:highlight>
                  <a:srgbClr val="C0C0C0"/>
                </a:highlight>
              </a:rPr>
              <a:t>='PR_REP'</a:t>
            </a:r>
            <a:r>
              <a:rPr lang="zh-CN" altLang="en-US" dirty="0">
                <a:highlight>
                  <a:srgbClr val="C0C0C0"/>
                </a:highlight>
              </a:rPr>
              <a:t>；</a:t>
            </a:r>
          </a:p>
          <a:p>
            <a:pPr marL="0" indent="0" hangingPunct="0">
              <a:lnSpc>
                <a:spcPct val="100000"/>
              </a:lnSpc>
              <a:spcBef>
                <a:spcPts val="600"/>
              </a:spcBef>
              <a:buNone/>
            </a:pPr>
            <a:r>
              <a:rPr lang="en-US" altLang="zh-CN" dirty="0"/>
              <a:t>JOB_ID	MIN_SALARY</a:t>
            </a:r>
          </a:p>
          <a:p>
            <a:pPr marL="0" indent="0" hangingPunct="0">
              <a:lnSpc>
                <a:spcPct val="100000"/>
              </a:lnSpc>
              <a:spcBef>
                <a:spcPts val="600"/>
              </a:spcBef>
              <a:buNone/>
            </a:pPr>
            <a:r>
              <a:rPr lang="en-US" altLang="zh-CN" dirty="0"/>
              <a:t>----------	----------</a:t>
            </a:r>
          </a:p>
          <a:p>
            <a:pPr marL="0" indent="0" hangingPunct="0">
              <a:lnSpc>
                <a:spcPct val="100000"/>
              </a:lnSpc>
              <a:spcBef>
                <a:spcPts val="600"/>
              </a:spcBef>
              <a:buNone/>
            </a:pPr>
            <a:r>
              <a:rPr lang="en-US" altLang="zh-CN" dirty="0"/>
              <a:t>PR_REP	5600</a:t>
            </a:r>
          </a:p>
          <a:p>
            <a:pPr marL="0" indent="0" hangingPunct="0">
              <a:lnSpc>
                <a:spcPct val="100000"/>
              </a:lnSpc>
              <a:spcBef>
                <a:spcPts val="600"/>
              </a:spcBef>
              <a:buNone/>
            </a:pPr>
            <a:r>
              <a:rPr lang="en-US" altLang="zh-CN" dirty="0"/>
              <a:t>03</a:t>
            </a:r>
            <a:r>
              <a:rPr lang="zh-CN" altLang="en-US" dirty="0"/>
              <a:t>：</a:t>
            </a:r>
            <a:r>
              <a:rPr lang="en-US" altLang="zh-CN" dirty="0"/>
              <a:t>19</a:t>
            </a:r>
            <a:r>
              <a:rPr lang="zh-CN" altLang="en-US" dirty="0"/>
              <a:t>：</a:t>
            </a:r>
            <a:r>
              <a:rPr lang="en-US" altLang="zh-CN" dirty="0"/>
              <a:t>00 SQL&gt; </a:t>
            </a:r>
            <a:r>
              <a:rPr lang="en-US" altLang="zh-CN" dirty="0">
                <a:highlight>
                  <a:srgbClr val="C0C0C0"/>
                </a:highlight>
              </a:rPr>
              <a:t>exit</a:t>
            </a:r>
          </a:p>
        </p:txBody>
      </p:sp>
    </p:spTree>
    <p:extLst>
      <p:ext uri="{BB962C8B-B14F-4D97-AF65-F5344CB8AC3E}">
        <p14:creationId xmlns:p14="http://schemas.microsoft.com/office/powerpoint/2010/main" val="39527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13.4.7 </a:t>
            </a:r>
            <a:r>
              <a:rPr lang="zh-CN" altLang="en-US" sz="2400" b="1" dirty="0"/>
              <a:t>实用案例：不完全恢复一个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zh-CN" altLang="en-US" dirty="0"/>
              <a:t>从上面的修改操作可以看出，第一次修改的时间点</a:t>
            </a:r>
            <a:r>
              <a:rPr lang="en-US" altLang="zh-CN" dirty="0"/>
              <a:t>t1=03:16:51</a:t>
            </a:r>
            <a:r>
              <a:rPr lang="zh-CN" altLang="en-US" dirty="0"/>
              <a:t>，第二次修改的时间是</a:t>
            </a:r>
            <a:r>
              <a:rPr lang="en-US" altLang="zh-CN" dirty="0"/>
              <a:t>t2=03:17:04</a:t>
            </a:r>
            <a:r>
              <a:rPr lang="zh-CN" altLang="en-US" dirty="0"/>
              <a:t>。为了确保恢复时间点正确，往往延后</a:t>
            </a:r>
            <a:r>
              <a:rPr lang="en-US" altLang="zh-CN" dirty="0"/>
              <a:t>1</a:t>
            </a:r>
            <a:r>
              <a:rPr lang="zh-CN" altLang="en-US" dirty="0"/>
              <a:t>秒以上计时，比如我要希望恢复到</a:t>
            </a:r>
            <a:r>
              <a:rPr lang="en-US" altLang="zh-CN" dirty="0"/>
              <a:t>t1</a:t>
            </a:r>
            <a:r>
              <a:rPr lang="zh-CN" altLang="en-US" dirty="0"/>
              <a:t>，</a:t>
            </a:r>
            <a:r>
              <a:rPr lang="en-US" altLang="zh-CN" dirty="0"/>
              <a:t>t1</a:t>
            </a:r>
            <a:r>
              <a:rPr lang="zh-CN" altLang="en-US" dirty="0"/>
              <a:t>的时间最好在</a:t>
            </a:r>
            <a:r>
              <a:rPr lang="en-US" altLang="zh-CN" dirty="0"/>
              <a:t>03:16:51</a:t>
            </a:r>
            <a:r>
              <a:rPr lang="zh-CN" altLang="en-US" dirty="0"/>
              <a:t>之后，在</a:t>
            </a:r>
            <a:r>
              <a:rPr lang="en-US" altLang="zh-CN" dirty="0"/>
              <a:t>t2</a:t>
            </a:r>
            <a:r>
              <a:rPr lang="zh-CN" altLang="en-US" dirty="0"/>
              <a:t>之前。这里就取</a:t>
            </a:r>
            <a:r>
              <a:rPr lang="en-US" altLang="zh-CN" dirty="0"/>
              <a:t>t1=03:16:55</a:t>
            </a:r>
            <a:r>
              <a:rPr lang="zh-CN" altLang="en-US" dirty="0"/>
              <a:t>，在实际的命令中，还要在</a:t>
            </a:r>
            <a:r>
              <a:rPr lang="en-US" altLang="zh-CN" dirty="0"/>
              <a:t>t1</a:t>
            </a:r>
            <a:r>
              <a:rPr lang="zh-CN" altLang="en-US" dirty="0"/>
              <a:t>中加上年月日。</a:t>
            </a:r>
          </a:p>
          <a:p>
            <a:pPr marL="0" indent="0" hangingPunct="0">
              <a:lnSpc>
                <a:spcPct val="100000"/>
              </a:lnSpc>
              <a:spcBef>
                <a:spcPts val="600"/>
              </a:spcBef>
              <a:buNone/>
            </a:pPr>
            <a:r>
              <a:rPr lang="zh-CN" altLang="en-US" dirty="0"/>
              <a:t>在回到</a:t>
            </a:r>
            <a:r>
              <a:rPr lang="en-US" altLang="zh-CN" dirty="0"/>
              <a:t>RMAN</a:t>
            </a:r>
            <a:r>
              <a:rPr lang="zh-CN" altLang="en-US" dirty="0"/>
              <a:t>中做不完全恢复之前，必须在以</a:t>
            </a:r>
            <a:r>
              <a:rPr lang="en-US" altLang="zh-CN" dirty="0"/>
              <a:t>sys</a:t>
            </a:r>
            <a:r>
              <a:rPr lang="zh-CN" altLang="en-US" dirty="0"/>
              <a:t>身份登录后，关闭</a:t>
            </a:r>
            <a:r>
              <a:rPr lang="en-US" altLang="zh-CN" dirty="0"/>
              <a:t>PDBORCL</a:t>
            </a:r>
            <a:r>
              <a:rPr lang="zh-CN" altLang="en-US" dirty="0"/>
              <a:t>：</a:t>
            </a:r>
          </a:p>
          <a:p>
            <a:pPr marL="0" indent="0" hangingPunct="0">
              <a:lnSpc>
                <a:spcPct val="100000"/>
              </a:lnSpc>
              <a:spcBef>
                <a:spcPts val="60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ALTER SESSION SET CONTAINER =</a:t>
            </a:r>
            <a:r>
              <a:rPr lang="en-US" altLang="zh-CN" dirty="0" err="1">
                <a:highlight>
                  <a:srgbClr val="C0C0C0"/>
                </a:highlight>
              </a:rPr>
              <a:t>pdborcl</a:t>
            </a:r>
            <a:r>
              <a:rPr lang="zh-CN" altLang="en-US" dirty="0">
                <a:highlight>
                  <a:srgbClr val="C0C0C0"/>
                </a:highlight>
              </a:rPr>
              <a:t>；</a:t>
            </a:r>
          </a:p>
          <a:p>
            <a:pPr marL="0" indent="0" hangingPunct="0">
              <a:lnSpc>
                <a:spcPct val="100000"/>
              </a:lnSpc>
              <a:spcBef>
                <a:spcPts val="600"/>
              </a:spcBef>
              <a:buNone/>
            </a:pPr>
            <a:r>
              <a:rPr lang="en-US" altLang="zh-CN" dirty="0"/>
              <a:t>Session altered.</a:t>
            </a:r>
          </a:p>
          <a:p>
            <a:pPr marL="0" indent="0" hangingPunct="0">
              <a:lnSpc>
                <a:spcPct val="100000"/>
              </a:lnSpc>
              <a:spcBef>
                <a:spcPts val="600"/>
              </a:spcBef>
              <a:buNone/>
            </a:pPr>
            <a:r>
              <a:rPr lang="en-US" altLang="zh-CN" dirty="0"/>
              <a:t>SQL&gt; </a:t>
            </a:r>
            <a:r>
              <a:rPr lang="en-US" altLang="zh-CN" dirty="0">
                <a:highlight>
                  <a:srgbClr val="C0C0C0"/>
                </a:highlight>
              </a:rPr>
              <a:t>shutdown immediate</a:t>
            </a:r>
            <a:r>
              <a:rPr lang="zh-CN" altLang="en-US" dirty="0">
                <a:highlight>
                  <a:srgbClr val="C0C0C0"/>
                </a:highlight>
              </a:rPr>
              <a:t>；</a:t>
            </a:r>
          </a:p>
          <a:p>
            <a:pPr marL="0" indent="0" hangingPunct="0">
              <a:lnSpc>
                <a:spcPct val="100000"/>
              </a:lnSpc>
              <a:spcBef>
                <a:spcPts val="600"/>
              </a:spcBef>
              <a:buNone/>
            </a:pPr>
            <a:r>
              <a:rPr lang="en-US" altLang="zh-CN" dirty="0"/>
              <a:t>Pluggable Database closed.</a:t>
            </a:r>
          </a:p>
          <a:p>
            <a:pPr marL="0" indent="0" hangingPunct="0">
              <a:lnSpc>
                <a:spcPct val="100000"/>
              </a:lnSpc>
              <a:spcBef>
                <a:spcPts val="600"/>
              </a:spcBef>
              <a:buNone/>
            </a:pPr>
            <a:r>
              <a:rPr lang="en-US" altLang="zh-CN" dirty="0"/>
              <a:t>SQL&gt; </a:t>
            </a:r>
            <a:r>
              <a:rPr lang="en-US" altLang="zh-CN" dirty="0">
                <a:highlight>
                  <a:srgbClr val="C0C0C0"/>
                </a:highlight>
              </a:rPr>
              <a:t>exit</a:t>
            </a:r>
          </a:p>
        </p:txBody>
      </p:sp>
    </p:spTree>
    <p:extLst>
      <p:ext uri="{BB962C8B-B14F-4D97-AF65-F5344CB8AC3E}">
        <p14:creationId xmlns:p14="http://schemas.microsoft.com/office/powerpoint/2010/main" val="94734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13.4.7 </a:t>
            </a:r>
            <a:r>
              <a:rPr lang="zh-CN" altLang="en-US" sz="2400" b="1" dirty="0"/>
              <a:t>实用案例：不完全恢复一个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zh-CN" altLang="en-US" dirty="0"/>
              <a:t>关闭</a:t>
            </a:r>
            <a:r>
              <a:rPr lang="en-US" altLang="zh-CN" dirty="0"/>
              <a:t>PDBORCL</a:t>
            </a:r>
            <a:r>
              <a:rPr lang="zh-CN" altLang="en-US" dirty="0"/>
              <a:t>之后，就可以回到</a:t>
            </a:r>
            <a:r>
              <a:rPr lang="en-US" altLang="zh-CN" dirty="0"/>
              <a:t>RMAN</a:t>
            </a:r>
            <a:r>
              <a:rPr lang="zh-CN" altLang="en-US" dirty="0"/>
              <a:t>中做数据库的不完全恢复了：</a:t>
            </a:r>
          </a:p>
          <a:p>
            <a:pPr marL="0" indent="0" hangingPunct="0">
              <a:lnSpc>
                <a:spcPct val="100000"/>
              </a:lnSpc>
              <a:spcBef>
                <a:spcPts val="600"/>
              </a:spcBef>
              <a:buNone/>
            </a:pPr>
            <a:r>
              <a:rPr lang="en-US" altLang="zh-CN" dirty="0"/>
              <a:t>RMAN&gt; </a:t>
            </a:r>
            <a:r>
              <a:rPr lang="en-US" altLang="zh-CN" dirty="0">
                <a:highlight>
                  <a:srgbClr val="C0C0C0"/>
                </a:highlight>
              </a:rPr>
              <a:t>restore pluggable database </a:t>
            </a:r>
            <a:r>
              <a:rPr lang="en-US" altLang="zh-CN" dirty="0" err="1">
                <a:highlight>
                  <a:srgbClr val="C0C0C0"/>
                </a:highlight>
              </a:rPr>
              <a:t>pdborcl</a:t>
            </a:r>
            <a:r>
              <a:rPr lang="en-US" altLang="zh-CN" dirty="0">
                <a:highlight>
                  <a:srgbClr val="C0C0C0"/>
                </a:highlight>
              </a:rPr>
              <a:t> until time "</a:t>
            </a:r>
            <a:r>
              <a:rPr lang="en-US" altLang="zh-CN" dirty="0" err="1">
                <a:highlight>
                  <a:srgbClr val="C0C0C0"/>
                </a:highlight>
              </a:rPr>
              <a:t>to_date</a:t>
            </a:r>
            <a:r>
              <a:rPr lang="en-US" altLang="zh-CN" dirty="0">
                <a:highlight>
                  <a:srgbClr val="C0C0C0"/>
                </a:highlight>
              </a:rPr>
              <a:t>('2017-04-28 03</a:t>
            </a:r>
            <a:r>
              <a:rPr lang="zh-CN" altLang="en-US" dirty="0">
                <a:highlight>
                  <a:srgbClr val="C0C0C0"/>
                </a:highlight>
              </a:rPr>
              <a:t>：</a:t>
            </a:r>
            <a:r>
              <a:rPr lang="en-US" altLang="zh-CN" dirty="0">
                <a:highlight>
                  <a:srgbClr val="C0C0C0"/>
                </a:highlight>
              </a:rPr>
              <a:t>16</a:t>
            </a:r>
            <a:r>
              <a:rPr lang="zh-CN" altLang="en-US" dirty="0">
                <a:highlight>
                  <a:srgbClr val="C0C0C0"/>
                </a:highlight>
              </a:rPr>
              <a:t>：</a:t>
            </a:r>
            <a:r>
              <a:rPr lang="en-US" altLang="zh-CN" dirty="0">
                <a:highlight>
                  <a:srgbClr val="C0C0C0"/>
                </a:highlight>
              </a:rPr>
              <a:t>55'</a:t>
            </a:r>
            <a:r>
              <a:rPr lang="zh-CN" altLang="en-US" dirty="0">
                <a:highlight>
                  <a:srgbClr val="C0C0C0"/>
                </a:highlight>
              </a:rPr>
              <a:t>，</a:t>
            </a:r>
            <a:r>
              <a:rPr lang="en-US" altLang="zh-CN" dirty="0">
                <a:highlight>
                  <a:srgbClr val="C0C0C0"/>
                </a:highlight>
              </a:rPr>
              <a:t>'</a:t>
            </a:r>
            <a:r>
              <a:rPr lang="en-US" altLang="zh-CN" dirty="0" err="1">
                <a:highlight>
                  <a:srgbClr val="C0C0C0"/>
                </a:highlight>
              </a:rPr>
              <a:t>yyyy</a:t>
            </a:r>
            <a:r>
              <a:rPr lang="en-US" altLang="zh-CN" dirty="0">
                <a:highlight>
                  <a:srgbClr val="C0C0C0"/>
                </a:highlight>
              </a:rPr>
              <a:t>-mm-</a:t>
            </a:r>
            <a:r>
              <a:rPr lang="en-US" altLang="zh-CN" dirty="0" err="1">
                <a:highlight>
                  <a:srgbClr val="C0C0C0"/>
                </a:highlight>
              </a:rPr>
              <a:t>dd</a:t>
            </a:r>
            <a:r>
              <a:rPr lang="en-US" altLang="zh-CN" dirty="0">
                <a:highlight>
                  <a:srgbClr val="C0C0C0"/>
                </a:highlight>
              </a:rPr>
              <a:t> hh24</a:t>
            </a:r>
            <a:r>
              <a:rPr lang="zh-CN" altLang="en-US" dirty="0">
                <a:highlight>
                  <a:srgbClr val="C0C0C0"/>
                </a:highlight>
              </a:rPr>
              <a:t>：</a:t>
            </a:r>
            <a:r>
              <a:rPr lang="en-US" altLang="zh-CN" dirty="0">
                <a:highlight>
                  <a:srgbClr val="C0C0C0"/>
                </a:highlight>
              </a:rPr>
              <a:t>mi</a:t>
            </a:r>
            <a:r>
              <a:rPr lang="zh-CN" altLang="en-US" dirty="0">
                <a:highlight>
                  <a:srgbClr val="C0C0C0"/>
                </a:highlight>
              </a:rPr>
              <a:t>：</a:t>
            </a:r>
            <a:r>
              <a:rPr lang="en-US" altLang="zh-CN" dirty="0" err="1">
                <a:highlight>
                  <a:srgbClr val="C0C0C0"/>
                </a:highlight>
              </a:rPr>
              <a:t>ss'</a:t>
            </a:r>
            <a:r>
              <a:rPr lang="en-US" altLang="zh-CN" dirty="0">
                <a:highlight>
                  <a:srgbClr val="C0C0C0"/>
                </a:highlight>
              </a:rPr>
              <a:t>)"</a:t>
            </a:r>
            <a:r>
              <a:rPr lang="zh-CN" altLang="en-US" dirty="0">
                <a:highlight>
                  <a:srgbClr val="C0C0C0"/>
                </a:highlight>
              </a:rPr>
              <a:t>；</a:t>
            </a:r>
          </a:p>
          <a:p>
            <a:pPr marL="0" indent="0" hangingPunct="0">
              <a:lnSpc>
                <a:spcPct val="100000"/>
              </a:lnSpc>
              <a:spcBef>
                <a:spcPts val="600"/>
              </a:spcBef>
              <a:buNone/>
            </a:pPr>
            <a:r>
              <a:rPr lang="en-US" altLang="zh-CN" dirty="0"/>
              <a:t>Finished restore at 28-4</a:t>
            </a:r>
            <a:r>
              <a:rPr lang="zh-CN" altLang="en-US" dirty="0"/>
              <a:t>月 </a:t>
            </a:r>
            <a:r>
              <a:rPr lang="en-US" altLang="zh-CN" dirty="0"/>
              <a:t>-17</a:t>
            </a:r>
          </a:p>
          <a:p>
            <a:pPr marL="0" indent="0" hangingPunct="0">
              <a:lnSpc>
                <a:spcPct val="100000"/>
              </a:lnSpc>
              <a:spcBef>
                <a:spcPts val="600"/>
              </a:spcBef>
              <a:buNone/>
            </a:pPr>
            <a:r>
              <a:rPr lang="en-US" altLang="zh-CN" dirty="0"/>
              <a:t>RMAN&gt; </a:t>
            </a:r>
            <a:r>
              <a:rPr lang="en-US" altLang="zh-CN" dirty="0">
                <a:highlight>
                  <a:srgbClr val="C0C0C0"/>
                </a:highlight>
              </a:rPr>
              <a:t>recover pluggable database </a:t>
            </a:r>
            <a:r>
              <a:rPr lang="en-US" altLang="zh-CN" dirty="0" err="1">
                <a:highlight>
                  <a:srgbClr val="C0C0C0"/>
                </a:highlight>
              </a:rPr>
              <a:t>pdborcl</a:t>
            </a:r>
            <a:r>
              <a:rPr lang="en-US" altLang="zh-CN" dirty="0">
                <a:highlight>
                  <a:srgbClr val="C0C0C0"/>
                </a:highlight>
              </a:rPr>
              <a:t> until time "</a:t>
            </a:r>
            <a:r>
              <a:rPr lang="en-US" altLang="zh-CN" dirty="0" err="1">
                <a:highlight>
                  <a:srgbClr val="C0C0C0"/>
                </a:highlight>
              </a:rPr>
              <a:t>to_date</a:t>
            </a:r>
            <a:r>
              <a:rPr lang="en-US" altLang="zh-CN" dirty="0">
                <a:highlight>
                  <a:srgbClr val="C0C0C0"/>
                </a:highlight>
              </a:rPr>
              <a:t>('2017-04-28 03</a:t>
            </a:r>
            <a:r>
              <a:rPr lang="zh-CN" altLang="en-US" dirty="0">
                <a:highlight>
                  <a:srgbClr val="C0C0C0"/>
                </a:highlight>
              </a:rPr>
              <a:t>：</a:t>
            </a:r>
            <a:r>
              <a:rPr lang="en-US" altLang="zh-CN" dirty="0">
                <a:highlight>
                  <a:srgbClr val="C0C0C0"/>
                </a:highlight>
              </a:rPr>
              <a:t>16</a:t>
            </a:r>
            <a:r>
              <a:rPr lang="zh-CN" altLang="en-US" dirty="0">
                <a:highlight>
                  <a:srgbClr val="C0C0C0"/>
                </a:highlight>
              </a:rPr>
              <a:t>：</a:t>
            </a:r>
            <a:r>
              <a:rPr lang="en-US" altLang="zh-CN" dirty="0">
                <a:highlight>
                  <a:srgbClr val="C0C0C0"/>
                </a:highlight>
              </a:rPr>
              <a:t>55'</a:t>
            </a:r>
            <a:r>
              <a:rPr lang="zh-CN" altLang="en-US" dirty="0">
                <a:highlight>
                  <a:srgbClr val="C0C0C0"/>
                </a:highlight>
              </a:rPr>
              <a:t>，</a:t>
            </a:r>
            <a:r>
              <a:rPr lang="en-US" altLang="zh-CN" dirty="0">
                <a:highlight>
                  <a:srgbClr val="C0C0C0"/>
                </a:highlight>
              </a:rPr>
              <a:t>'</a:t>
            </a:r>
            <a:r>
              <a:rPr lang="en-US" altLang="zh-CN" dirty="0" err="1">
                <a:highlight>
                  <a:srgbClr val="C0C0C0"/>
                </a:highlight>
              </a:rPr>
              <a:t>yyyy</a:t>
            </a:r>
            <a:r>
              <a:rPr lang="en-US" altLang="zh-CN" dirty="0">
                <a:highlight>
                  <a:srgbClr val="C0C0C0"/>
                </a:highlight>
              </a:rPr>
              <a:t>-mm-</a:t>
            </a:r>
            <a:r>
              <a:rPr lang="en-US" altLang="zh-CN" dirty="0" err="1">
                <a:highlight>
                  <a:srgbClr val="C0C0C0"/>
                </a:highlight>
              </a:rPr>
              <a:t>dd</a:t>
            </a:r>
            <a:r>
              <a:rPr lang="en-US" altLang="zh-CN" dirty="0">
                <a:highlight>
                  <a:srgbClr val="C0C0C0"/>
                </a:highlight>
              </a:rPr>
              <a:t> hh24</a:t>
            </a:r>
            <a:r>
              <a:rPr lang="zh-CN" altLang="en-US" dirty="0">
                <a:highlight>
                  <a:srgbClr val="C0C0C0"/>
                </a:highlight>
              </a:rPr>
              <a:t>：</a:t>
            </a:r>
            <a:r>
              <a:rPr lang="en-US" altLang="zh-CN" dirty="0">
                <a:highlight>
                  <a:srgbClr val="C0C0C0"/>
                </a:highlight>
              </a:rPr>
              <a:t>mi</a:t>
            </a:r>
            <a:r>
              <a:rPr lang="zh-CN" altLang="en-US" dirty="0">
                <a:highlight>
                  <a:srgbClr val="C0C0C0"/>
                </a:highlight>
              </a:rPr>
              <a:t>：</a:t>
            </a:r>
            <a:r>
              <a:rPr lang="en-US" altLang="zh-CN" dirty="0" err="1">
                <a:highlight>
                  <a:srgbClr val="C0C0C0"/>
                </a:highlight>
              </a:rPr>
              <a:t>ss'</a:t>
            </a:r>
            <a:r>
              <a:rPr lang="en-US" altLang="zh-CN" dirty="0">
                <a:highlight>
                  <a:srgbClr val="C0C0C0"/>
                </a:highlight>
              </a:rPr>
              <a:t>)"</a:t>
            </a:r>
            <a:r>
              <a:rPr lang="zh-CN" altLang="en-US" dirty="0">
                <a:highlight>
                  <a:srgbClr val="C0C0C0"/>
                </a:highlight>
              </a:rPr>
              <a:t>；</a:t>
            </a:r>
          </a:p>
          <a:p>
            <a:pPr marL="0" indent="0" hangingPunct="0">
              <a:lnSpc>
                <a:spcPct val="100000"/>
              </a:lnSpc>
              <a:spcBef>
                <a:spcPts val="600"/>
              </a:spcBef>
              <a:buNone/>
            </a:pPr>
            <a:r>
              <a:rPr lang="en-US" altLang="zh-CN" dirty="0"/>
              <a:t>Finished recover at 28-4</a:t>
            </a:r>
            <a:r>
              <a:rPr lang="zh-CN" altLang="en-US" dirty="0"/>
              <a:t>月 </a:t>
            </a:r>
            <a:r>
              <a:rPr lang="en-US" altLang="zh-CN" dirty="0"/>
              <a:t>-17</a:t>
            </a:r>
          </a:p>
          <a:p>
            <a:pPr marL="0" indent="0" hangingPunct="0">
              <a:lnSpc>
                <a:spcPct val="100000"/>
              </a:lnSpc>
              <a:spcBef>
                <a:spcPts val="600"/>
              </a:spcBef>
              <a:buNone/>
            </a:pPr>
            <a:r>
              <a:rPr lang="en-US" altLang="zh-CN" dirty="0"/>
              <a:t>RMAN&gt; </a:t>
            </a:r>
            <a:r>
              <a:rPr lang="en-US" altLang="zh-CN" dirty="0">
                <a:highlight>
                  <a:srgbClr val="C0C0C0"/>
                </a:highlight>
              </a:rPr>
              <a:t>ALTER pluggable database </a:t>
            </a:r>
            <a:r>
              <a:rPr lang="en-US" altLang="zh-CN" dirty="0" err="1">
                <a:highlight>
                  <a:srgbClr val="C0C0C0"/>
                </a:highlight>
              </a:rPr>
              <a:t>pdborcl</a:t>
            </a:r>
            <a:r>
              <a:rPr lang="en-US" altLang="zh-CN" dirty="0">
                <a:highlight>
                  <a:srgbClr val="C0C0C0"/>
                </a:highlight>
              </a:rPr>
              <a:t> open </a:t>
            </a:r>
            <a:r>
              <a:rPr lang="en-US" altLang="zh-CN" dirty="0" err="1">
                <a:highlight>
                  <a:srgbClr val="C0C0C0"/>
                </a:highlight>
              </a:rPr>
              <a:t>resetlogs</a:t>
            </a:r>
            <a:r>
              <a:rPr lang="zh-CN" altLang="en-US" dirty="0">
                <a:highlight>
                  <a:srgbClr val="C0C0C0"/>
                </a:highlight>
              </a:rPr>
              <a:t>；</a:t>
            </a:r>
          </a:p>
          <a:p>
            <a:pPr marL="0" indent="0" hangingPunct="0">
              <a:lnSpc>
                <a:spcPct val="100000"/>
              </a:lnSpc>
              <a:spcBef>
                <a:spcPts val="600"/>
              </a:spcBef>
              <a:buNone/>
            </a:pPr>
            <a:r>
              <a:rPr lang="en-US" altLang="zh-CN" dirty="0"/>
              <a:t>Statement processed</a:t>
            </a:r>
          </a:p>
        </p:txBody>
      </p:sp>
      <p:sp>
        <p:nvSpPr>
          <p:cNvPr id="4" name="卷形: 水平 3">
            <a:extLst>
              <a:ext uri="{FF2B5EF4-FFF2-40B4-BE49-F238E27FC236}">
                <a16:creationId xmlns:a16="http://schemas.microsoft.com/office/drawing/2014/main" id="{C1E6D9D4-B85A-4EB4-8B5E-7F738FF04952}"/>
              </a:ext>
            </a:extLst>
          </p:cNvPr>
          <p:cNvSpPr/>
          <p:nvPr/>
        </p:nvSpPr>
        <p:spPr>
          <a:xfrm>
            <a:off x="2494012" y="1772816"/>
            <a:ext cx="5956207" cy="34855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注意，“</a:t>
            </a:r>
            <a:r>
              <a:rPr lang="en-US" altLang="zh-CN" sz="2400" dirty="0"/>
              <a:t>ALTER pluggable database </a:t>
            </a:r>
            <a:r>
              <a:rPr lang="en-US" altLang="zh-CN" sz="2400" dirty="0" err="1"/>
              <a:t>pdborcl</a:t>
            </a:r>
            <a:r>
              <a:rPr lang="en-US" altLang="zh-CN" sz="2400" dirty="0"/>
              <a:t> open </a:t>
            </a:r>
            <a:r>
              <a:rPr lang="en-US" altLang="zh-CN" sz="2400" dirty="0" err="1"/>
              <a:t>resetlogs</a:t>
            </a:r>
            <a:r>
              <a:rPr lang="zh-CN" altLang="en-US" sz="2400" dirty="0"/>
              <a:t>；”中的</a:t>
            </a:r>
            <a:r>
              <a:rPr lang="en-US" altLang="zh-CN" sz="2400" dirty="0" err="1"/>
              <a:t>resetlogs</a:t>
            </a:r>
            <a:r>
              <a:rPr lang="zh-CN" altLang="en-US" sz="2400" dirty="0"/>
              <a:t>表示重置日志，这是不完全恢复后必须的选项，否则无法打开数据库。</a:t>
            </a:r>
          </a:p>
        </p:txBody>
      </p:sp>
    </p:spTree>
    <p:extLst>
      <p:ext uri="{BB962C8B-B14F-4D97-AF65-F5344CB8AC3E}">
        <p14:creationId xmlns:p14="http://schemas.microsoft.com/office/powerpoint/2010/main" val="381678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13.4.7 </a:t>
            </a:r>
            <a:r>
              <a:rPr lang="zh-CN" altLang="en-US" sz="2400" b="1" dirty="0"/>
              <a:t>实用案例：不完全恢复一个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zh-CN" altLang="en-US" dirty="0"/>
              <a:t>打开数据库成功之后，看看数据是否恢复到了</a:t>
            </a:r>
            <a:r>
              <a:rPr lang="en-US" altLang="zh-CN" dirty="0"/>
              <a:t>t1</a:t>
            </a:r>
            <a:r>
              <a:rPr lang="zh-CN" altLang="en-US" dirty="0"/>
              <a:t>时刻：</a:t>
            </a:r>
          </a:p>
          <a:p>
            <a:pPr marL="0" indent="0" hangingPunct="0">
              <a:lnSpc>
                <a:spcPct val="100000"/>
              </a:lnSpc>
              <a:spcBef>
                <a:spcPts val="600"/>
              </a:spcBef>
              <a:buNone/>
            </a:pPr>
            <a:r>
              <a:rPr lang="en-US" altLang="zh-CN" dirty="0"/>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a:t>
            </a:r>
            <a:r>
              <a:rPr lang="en-US" altLang="zh-CN" dirty="0" err="1">
                <a:highlight>
                  <a:srgbClr val="C0C0C0"/>
                </a:highlight>
              </a:rPr>
              <a:t>pdborcl</a:t>
            </a:r>
            <a:r>
              <a:rPr lang="zh-CN" altLang="en-US" dirty="0">
                <a:highlight>
                  <a:srgbClr val="C0C0C0"/>
                </a:highlight>
              </a:rPr>
              <a:t>；</a:t>
            </a:r>
          </a:p>
          <a:p>
            <a:pPr marL="0" indent="0" hangingPunct="0">
              <a:lnSpc>
                <a:spcPct val="100000"/>
              </a:lnSpc>
              <a:spcBef>
                <a:spcPts val="600"/>
              </a:spcBef>
              <a:buNone/>
            </a:pPr>
            <a:r>
              <a:rPr lang="en-US" altLang="zh-CN" dirty="0"/>
              <a:t>SQL&gt; </a:t>
            </a:r>
            <a:r>
              <a:rPr lang="en-US" altLang="zh-CN" dirty="0">
                <a:highlight>
                  <a:srgbClr val="C0C0C0"/>
                </a:highlight>
              </a:rPr>
              <a:t>SELECT </a:t>
            </a:r>
            <a:r>
              <a:rPr lang="en-US" altLang="zh-CN" dirty="0" err="1">
                <a:highlight>
                  <a:srgbClr val="C0C0C0"/>
                </a:highlight>
              </a:rPr>
              <a:t>job_id</a:t>
            </a:r>
            <a:r>
              <a:rPr lang="zh-CN" altLang="en-US" dirty="0">
                <a:highlight>
                  <a:srgbClr val="C0C0C0"/>
                </a:highlight>
              </a:rPr>
              <a:t>，</a:t>
            </a:r>
            <a:r>
              <a:rPr lang="en-US" altLang="zh-CN" dirty="0" err="1">
                <a:highlight>
                  <a:srgbClr val="C0C0C0"/>
                </a:highlight>
              </a:rPr>
              <a:t>min_salary</a:t>
            </a:r>
            <a:r>
              <a:rPr lang="en-US" altLang="zh-CN" dirty="0">
                <a:highlight>
                  <a:srgbClr val="C0C0C0"/>
                </a:highlight>
              </a:rPr>
              <a:t> FROM jobs WHERE  </a:t>
            </a:r>
            <a:r>
              <a:rPr lang="en-US" altLang="zh-CN" dirty="0" err="1">
                <a:highlight>
                  <a:srgbClr val="C0C0C0"/>
                </a:highlight>
              </a:rPr>
              <a:t>job_id</a:t>
            </a:r>
            <a:r>
              <a:rPr lang="en-US" altLang="zh-CN" dirty="0">
                <a:highlight>
                  <a:srgbClr val="C0C0C0"/>
                </a:highlight>
              </a:rPr>
              <a:t>='PR_REP'</a:t>
            </a:r>
            <a:r>
              <a:rPr lang="zh-CN" altLang="en-US" dirty="0">
                <a:highlight>
                  <a:srgbClr val="C0C0C0"/>
                </a:highlight>
              </a:rPr>
              <a:t>；</a:t>
            </a:r>
          </a:p>
          <a:p>
            <a:pPr marL="0" indent="0" hangingPunct="0">
              <a:lnSpc>
                <a:spcPct val="100000"/>
              </a:lnSpc>
              <a:spcBef>
                <a:spcPts val="600"/>
              </a:spcBef>
              <a:buNone/>
            </a:pPr>
            <a:r>
              <a:rPr lang="en-US" altLang="zh-CN" dirty="0"/>
              <a:t>JOB_ID	MIN_SALARY</a:t>
            </a:r>
          </a:p>
          <a:p>
            <a:pPr marL="0" indent="0" hangingPunct="0">
              <a:lnSpc>
                <a:spcPct val="100000"/>
              </a:lnSpc>
              <a:spcBef>
                <a:spcPts val="600"/>
              </a:spcBef>
              <a:buNone/>
            </a:pPr>
            <a:r>
              <a:rPr lang="en-US" altLang="zh-CN" dirty="0"/>
              <a:t>----------	----------</a:t>
            </a:r>
          </a:p>
          <a:p>
            <a:pPr marL="0" indent="0" hangingPunct="0">
              <a:lnSpc>
                <a:spcPct val="100000"/>
              </a:lnSpc>
              <a:spcBef>
                <a:spcPts val="600"/>
              </a:spcBef>
              <a:buNone/>
            </a:pPr>
            <a:r>
              <a:rPr lang="en-US" altLang="zh-CN" dirty="0"/>
              <a:t>PR_REP	4600</a:t>
            </a:r>
          </a:p>
          <a:p>
            <a:pPr marL="0" indent="0" hangingPunct="0">
              <a:lnSpc>
                <a:spcPct val="100000"/>
              </a:lnSpc>
              <a:spcBef>
                <a:spcPts val="600"/>
              </a:spcBef>
              <a:buNone/>
            </a:pPr>
            <a:r>
              <a:rPr lang="zh-CN" altLang="en-US" dirty="0"/>
              <a:t>从这个结果可以看出，实验成功，确实恢复到了</a:t>
            </a:r>
            <a:r>
              <a:rPr lang="en-US" altLang="zh-CN" dirty="0"/>
              <a:t>t1</a:t>
            </a:r>
            <a:r>
              <a:rPr lang="zh-CN" altLang="en-US" dirty="0"/>
              <a:t>时间的</a:t>
            </a:r>
            <a:r>
              <a:rPr lang="en-US" altLang="zh-CN" dirty="0"/>
              <a:t>4600</a:t>
            </a:r>
            <a:r>
              <a:rPr lang="zh-CN" altLang="en-US" dirty="0"/>
              <a:t>元。</a:t>
            </a:r>
          </a:p>
        </p:txBody>
      </p:sp>
    </p:spTree>
    <p:extLst>
      <p:ext uri="{BB962C8B-B14F-4D97-AF65-F5344CB8AC3E}">
        <p14:creationId xmlns:p14="http://schemas.microsoft.com/office/powerpoint/2010/main" val="381856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13.4.7 </a:t>
            </a:r>
            <a:r>
              <a:rPr lang="zh-CN" altLang="en-US" sz="2400" b="1" dirty="0"/>
              <a:t>实用案例：不完全恢复一个</a:t>
            </a:r>
            <a:r>
              <a:rPr lang="en-US" altLang="zh-CN" sz="2400" b="1" dirty="0"/>
              <a:t>PDB</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zh-CN" altLang="en-US" sz="2800" dirty="0"/>
              <a:t>这里要特别强调的是，不完全恢复是不可逆的，由于使用了</a:t>
            </a:r>
            <a:r>
              <a:rPr lang="en-US" altLang="zh-CN" sz="2800" dirty="0" err="1"/>
              <a:t>resetlogs</a:t>
            </a:r>
            <a:r>
              <a:rPr lang="zh-CN" altLang="en-US" sz="2800" dirty="0"/>
              <a:t>打开数据库，重置了日志文件，恢复到</a:t>
            </a:r>
            <a:r>
              <a:rPr lang="en-US" altLang="zh-CN" sz="2800" dirty="0"/>
              <a:t>t1</a:t>
            </a:r>
            <a:r>
              <a:rPr lang="zh-CN" altLang="en-US" sz="2800" dirty="0"/>
              <a:t>时间点之后，最新的数据就是</a:t>
            </a:r>
            <a:r>
              <a:rPr lang="en-US" altLang="zh-CN" sz="2800" dirty="0"/>
              <a:t>4600</a:t>
            </a:r>
            <a:r>
              <a:rPr lang="zh-CN" altLang="en-US" sz="2800" dirty="0"/>
              <a:t>了，不再有恢复之前</a:t>
            </a:r>
            <a:r>
              <a:rPr lang="en-US" altLang="zh-CN" sz="2800" dirty="0"/>
              <a:t>t2</a:t>
            </a:r>
            <a:r>
              <a:rPr lang="zh-CN" altLang="en-US" sz="2800" dirty="0"/>
              <a:t>时刻的</a:t>
            </a:r>
            <a:r>
              <a:rPr lang="en-US" altLang="zh-CN" sz="2800" dirty="0"/>
              <a:t>5600</a:t>
            </a:r>
            <a:r>
              <a:rPr lang="zh-CN" altLang="en-US" sz="2800" dirty="0"/>
              <a:t>的痕迹，数据无法恢复到原来</a:t>
            </a:r>
            <a:r>
              <a:rPr lang="en-US" altLang="zh-CN" sz="2800" dirty="0"/>
              <a:t>t2</a:t>
            </a:r>
            <a:r>
              <a:rPr lang="zh-CN" altLang="en-US" sz="2800" dirty="0"/>
              <a:t>时刻的数据，所以做不完全恢复的时候要特别小心，不要把</a:t>
            </a:r>
            <a:r>
              <a:rPr lang="en-US" altLang="zh-CN" sz="2800" dirty="0"/>
              <a:t>until time</a:t>
            </a:r>
            <a:r>
              <a:rPr lang="zh-CN" altLang="en-US" sz="2800" dirty="0"/>
              <a:t>的时间点搞错了。</a:t>
            </a:r>
          </a:p>
          <a:p>
            <a:pPr marL="0" indent="0" hangingPunct="0">
              <a:lnSpc>
                <a:spcPct val="100000"/>
              </a:lnSpc>
              <a:spcBef>
                <a:spcPts val="600"/>
              </a:spcBef>
              <a:buNone/>
            </a:pPr>
            <a:r>
              <a:rPr lang="zh-CN" altLang="en-US" sz="2800" dirty="0"/>
              <a:t>另外，不完全恢复还可以应用在丢失了部分归档日志文件、重做日志文件、控制文件、甚至丢失了备份集文件的情况下，这种情况的恢复就要困难得多，而且不保证一定成功，所以要保护好数据库中各种文件的安全。</a:t>
            </a:r>
          </a:p>
        </p:txBody>
      </p:sp>
    </p:spTree>
    <p:extLst>
      <p:ext uri="{BB962C8B-B14F-4D97-AF65-F5344CB8AC3E}">
        <p14:creationId xmlns:p14="http://schemas.microsoft.com/office/powerpoint/2010/main" val="387449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13.4.8 RMAN</a:t>
            </a:r>
            <a:r>
              <a:rPr lang="zh-CN" altLang="en-US" sz="2400" b="1" dirty="0"/>
              <a:t>批处理</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en-US" altLang="zh-CN" sz="2800" dirty="0"/>
              <a:t>RMAN</a:t>
            </a:r>
            <a:r>
              <a:rPr lang="zh-CN" altLang="en-US" sz="2800" dirty="0"/>
              <a:t>执行备份和恢复的时候，可以使用</a:t>
            </a:r>
            <a:r>
              <a:rPr lang="en-US" altLang="zh-CN" sz="2800" dirty="0"/>
              <a:t>run</a:t>
            </a:r>
            <a:r>
              <a:rPr lang="zh-CN" altLang="en-US" sz="2800" dirty="0"/>
              <a:t>定义一组需要执行的语句，以批处理的方式运行。这种方式的好处是所有批处理中的命令被视为一个作业，如果作业中任何一条命令执行失败，则整个命令停止住下执行。</a:t>
            </a:r>
            <a:r>
              <a:rPr lang="en-US" altLang="zh-CN" sz="2800" dirty="0"/>
              <a:t>run</a:t>
            </a:r>
            <a:r>
              <a:rPr lang="zh-CN" altLang="en-US" sz="2800" dirty="0"/>
              <a:t>命令一个最大的用处是手工分配连接通道</a:t>
            </a:r>
            <a:r>
              <a:rPr lang="en-US" altLang="zh-CN" sz="2800" dirty="0"/>
              <a:t>(Channel)</a:t>
            </a:r>
            <a:r>
              <a:rPr lang="zh-CN" altLang="en-US" sz="2800" dirty="0"/>
              <a:t>，如果希望增加备份的效率，可以分配多个通道。</a:t>
            </a:r>
          </a:p>
        </p:txBody>
      </p:sp>
    </p:spTree>
    <p:extLst>
      <p:ext uri="{BB962C8B-B14F-4D97-AF65-F5344CB8AC3E}">
        <p14:creationId xmlns:p14="http://schemas.microsoft.com/office/powerpoint/2010/main" val="227551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1101649"/>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13.4 RMAN</a:t>
            </a:r>
            <a:r>
              <a:rPr lang="zh-CN" altLang="en-US" b="1" dirty="0">
                <a:latin typeface="Times New Roman" panose="02020603050405020304" pitchFamily="18" charset="0"/>
                <a:ea typeface="黑体" panose="02010609060101010101" pitchFamily="49" charset="-122"/>
                <a:cs typeface="宋体" panose="02010600030101010101" pitchFamily="2" charset="-122"/>
              </a:rPr>
              <a:t>工具</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2400" b="1" dirty="0"/>
              <a:t>13.4.8 RMAN</a:t>
            </a:r>
            <a:r>
              <a:rPr lang="zh-CN" altLang="en-US" sz="2400" b="1" dirty="0"/>
              <a:t>批处理</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en-US" altLang="zh-CN" dirty="0"/>
              <a:t>【</a:t>
            </a:r>
            <a:r>
              <a:rPr lang="zh-CN" altLang="en-US" dirty="0"/>
              <a:t>示例</a:t>
            </a:r>
            <a:r>
              <a:rPr lang="en-US" altLang="zh-CN" dirty="0"/>
              <a:t>13-6】</a:t>
            </a:r>
            <a:r>
              <a:rPr lang="zh-CN" altLang="en-US" dirty="0"/>
              <a:t>使用</a:t>
            </a:r>
            <a:r>
              <a:rPr lang="en-US" altLang="zh-CN" dirty="0"/>
              <a:t>run</a:t>
            </a:r>
            <a:r>
              <a:rPr lang="zh-CN" altLang="en-US" dirty="0"/>
              <a:t>批处理备份</a:t>
            </a:r>
          </a:p>
          <a:p>
            <a:pPr marL="0" indent="0" hangingPunct="0">
              <a:lnSpc>
                <a:spcPct val="100000"/>
              </a:lnSpc>
              <a:spcBef>
                <a:spcPts val="600"/>
              </a:spcBef>
              <a:buNone/>
            </a:pPr>
            <a:r>
              <a:rPr lang="zh-CN" altLang="en-US" dirty="0"/>
              <a:t>本例设置恢复窗口期为</a:t>
            </a:r>
            <a:r>
              <a:rPr lang="en-US" altLang="zh-CN" dirty="0"/>
              <a:t>8</a:t>
            </a:r>
            <a:r>
              <a:rPr lang="zh-CN" altLang="en-US" dirty="0"/>
              <a:t>天，自动备份控制文件，分配通道</a:t>
            </a:r>
            <a:r>
              <a:rPr lang="en-US" altLang="zh-CN" dirty="0"/>
              <a:t>ch1</a:t>
            </a:r>
            <a:r>
              <a:rPr lang="zh-CN" altLang="en-US" dirty="0"/>
              <a:t>，备份到磁盘文件，然后开始以压缩方式</a:t>
            </a:r>
            <a:r>
              <a:rPr lang="en-US" altLang="zh-CN" dirty="0"/>
              <a:t>0</a:t>
            </a:r>
            <a:r>
              <a:rPr lang="zh-CN" altLang="en-US" dirty="0"/>
              <a:t>级备份整个数据库，最后释放通道</a:t>
            </a:r>
            <a:r>
              <a:rPr lang="en-US" altLang="zh-CN" dirty="0"/>
              <a:t>ch1</a:t>
            </a:r>
            <a:r>
              <a:rPr lang="zh-CN" altLang="en-US" dirty="0"/>
              <a:t>。</a:t>
            </a:r>
          </a:p>
          <a:p>
            <a:pPr marL="0" indent="0" hangingPunct="0">
              <a:lnSpc>
                <a:spcPct val="100000"/>
              </a:lnSpc>
              <a:spcBef>
                <a:spcPts val="600"/>
              </a:spcBef>
              <a:buNone/>
            </a:pPr>
            <a:r>
              <a:rPr lang="en-US" altLang="zh-CN" dirty="0"/>
              <a:t>$ </a:t>
            </a:r>
            <a:r>
              <a:rPr lang="en-US" altLang="zh-CN" dirty="0" err="1">
                <a:highlight>
                  <a:srgbClr val="C0C0C0"/>
                </a:highlight>
              </a:rPr>
              <a:t>rman</a:t>
            </a:r>
            <a:r>
              <a:rPr lang="en-US" altLang="zh-CN" dirty="0">
                <a:highlight>
                  <a:srgbClr val="C0C0C0"/>
                </a:highlight>
              </a:rPr>
              <a:t> target /</a:t>
            </a:r>
          </a:p>
          <a:p>
            <a:pPr marL="0" indent="0" hangingPunct="0">
              <a:lnSpc>
                <a:spcPct val="100000"/>
              </a:lnSpc>
              <a:spcBef>
                <a:spcPts val="600"/>
              </a:spcBef>
              <a:buNone/>
            </a:pPr>
            <a:r>
              <a:rPr lang="en-US" altLang="zh-CN" dirty="0"/>
              <a:t>RMAN&gt;</a:t>
            </a:r>
            <a:r>
              <a:rPr lang="en-US" altLang="zh-CN" dirty="0">
                <a:highlight>
                  <a:srgbClr val="C0C0C0"/>
                </a:highlight>
              </a:rPr>
              <a:t> run</a:t>
            </a:r>
          </a:p>
          <a:p>
            <a:pPr marL="0" indent="0" hangingPunct="0">
              <a:lnSpc>
                <a:spcPct val="100000"/>
              </a:lnSpc>
              <a:spcBef>
                <a:spcPts val="600"/>
              </a:spcBef>
              <a:buNone/>
            </a:pPr>
            <a:r>
              <a:rPr lang="en-US" altLang="zh-CN" dirty="0">
                <a:highlight>
                  <a:srgbClr val="C0C0C0"/>
                </a:highlight>
              </a:rPr>
              <a:t>{</a:t>
            </a:r>
          </a:p>
          <a:p>
            <a:pPr marL="0" indent="0" hangingPunct="0">
              <a:lnSpc>
                <a:spcPct val="100000"/>
              </a:lnSpc>
              <a:spcBef>
                <a:spcPts val="600"/>
              </a:spcBef>
              <a:buNone/>
            </a:pPr>
            <a:r>
              <a:rPr lang="en-US" altLang="zh-CN" dirty="0">
                <a:highlight>
                  <a:srgbClr val="C0C0C0"/>
                </a:highlight>
              </a:rPr>
              <a:t>  configure retention policy to recovery window of 8 days</a:t>
            </a:r>
            <a:r>
              <a:rPr lang="zh-CN" altLang="en-US" dirty="0">
                <a:highlight>
                  <a:srgbClr val="C0C0C0"/>
                </a:highlight>
              </a:rPr>
              <a:t>；</a:t>
            </a:r>
          </a:p>
          <a:p>
            <a:pPr marL="0" indent="0" hangingPunct="0">
              <a:lnSpc>
                <a:spcPct val="100000"/>
              </a:lnSpc>
              <a:spcBef>
                <a:spcPts val="600"/>
              </a:spcBef>
              <a:buNone/>
            </a:pPr>
            <a:r>
              <a:rPr lang="en-US" altLang="zh-CN" dirty="0">
                <a:highlight>
                  <a:srgbClr val="C0C0C0"/>
                </a:highlight>
              </a:rPr>
              <a:t>  configure </a:t>
            </a:r>
            <a:r>
              <a:rPr lang="en-US" altLang="zh-CN" dirty="0" err="1">
                <a:highlight>
                  <a:srgbClr val="C0C0C0"/>
                </a:highlight>
              </a:rPr>
              <a:t>controlfile</a:t>
            </a:r>
            <a:r>
              <a:rPr lang="en-US" altLang="zh-CN" dirty="0">
                <a:highlight>
                  <a:srgbClr val="C0C0C0"/>
                </a:highlight>
              </a:rPr>
              <a:t> </a:t>
            </a:r>
            <a:r>
              <a:rPr lang="en-US" altLang="zh-CN" dirty="0" err="1">
                <a:highlight>
                  <a:srgbClr val="C0C0C0"/>
                </a:highlight>
              </a:rPr>
              <a:t>autobackup</a:t>
            </a:r>
            <a:r>
              <a:rPr lang="en-US" altLang="zh-CN" dirty="0">
                <a:highlight>
                  <a:srgbClr val="C0C0C0"/>
                </a:highlight>
              </a:rPr>
              <a:t> on</a:t>
            </a:r>
            <a:r>
              <a:rPr lang="zh-CN" altLang="en-US" dirty="0">
                <a:highlight>
                  <a:srgbClr val="C0C0C0"/>
                </a:highlight>
              </a:rPr>
              <a:t>；</a:t>
            </a:r>
          </a:p>
          <a:p>
            <a:pPr marL="0" indent="0" hangingPunct="0">
              <a:lnSpc>
                <a:spcPct val="100000"/>
              </a:lnSpc>
              <a:spcBef>
                <a:spcPts val="600"/>
              </a:spcBef>
              <a:buNone/>
            </a:pPr>
            <a:r>
              <a:rPr lang="en-US" altLang="zh-CN" dirty="0">
                <a:highlight>
                  <a:srgbClr val="C0C0C0"/>
                </a:highlight>
              </a:rPr>
              <a:t>  allocate channel ch1 device type disk</a:t>
            </a:r>
            <a:r>
              <a:rPr lang="zh-CN" altLang="en-US" dirty="0">
                <a:highlight>
                  <a:srgbClr val="C0C0C0"/>
                </a:highlight>
              </a:rPr>
              <a:t>；</a:t>
            </a:r>
          </a:p>
          <a:p>
            <a:pPr marL="0" indent="0" hangingPunct="0">
              <a:lnSpc>
                <a:spcPct val="100000"/>
              </a:lnSpc>
              <a:spcBef>
                <a:spcPts val="600"/>
              </a:spcBef>
              <a:buNone/>
            </a:pPr>
            <a:r>
              <a:rPr lang="en-US" altLang="zh-CN" dirty="0">
                <a:highlight>
                  <a:srgbClr val="C0C0C0"/>
                </a:highlight>
              </a:rPr>
              <a:t>  backup as compressed </a:t>
            </a:r>
            <a:r>
              <a:rPr lang="en-US" altLang="zh-CN" dirty="0" err="1">
                <a:highlight>
                  <a:srgbClr val="C0C0C0"/>
                </a:highlight>
              </a:rPr>
              <a:t>backupset</a:t>
            </a:r>
            <a:r>
              <a:rPr lang="en-US" altLang="zh-CN" dirty="0">
                <a:highlight>
                  <a:srgbClr val="C0C0C0"/>
                </a:highlight>
              </a:rPr>
              <a:t> incremental level 0 database </a:t>
            </a:r>
            <a:r>
              <a:rPr lang="zh-CN" altLang="en-US" dirty="0">
                <a:highlight>
                  <a:srgbClr val="C0C0C0"/>
                </a:highlight>
              </a:rPr>
              <a:t>；</a:t>
            </a:r>
          </a:p>
          <a:p>
            <a:pPr marL="0" indent="0" hangingPunct="0">
              <a:lnSpc>
                <a:spcPct val="100000"/>
              </a:lnSpc>
              <a:spcBef>
                <a:spcPts val="600"/>
              </a:spcBef>
              <a:buNone/>
            </a:pPr>
            <a:r>
              <a:rPr lang="en-US" altLang="zh-CN" dirty="0">
                <a:highlight>
                  <a:srgbClr val="C0C0C0"/>
                </a:highlight>
              </a:rPr>
              <a:t>  release channel ch1</a:t>
            </a:r>
            <a:r>
              <a:rPr lang="zh-CN" altLang="en-US" dirty="0">
                <a:highlight>
                  <a:srgbClr val="C0C0C0"/>
                </a:highlight>
              </a:rPr>
              <a:t>；</a:t>
            </a:r>
          </a:p>
          <a:p>
            <a:pPr marL="0" indent="0" hangingPunct="0">
              <a:lnSpc>
                <a:spcPct val="100000"/>
              </a:lnSpc>
              <a:spcBef>
                <a:spcPts val="600"/>
              </a:spcBef>
              <a:buNone/>
            </a:pPr>
            <a:r>
              <a:rPr lang="en-US" altLang="zh-CN" dirty="0">
                <a:highlight>
                  <a:srgbClr val="C0C0C0"/>
                </a:highlight>
              </a:rPr>
              <a:t>}</a:t>
            </a:r>
          </a:p>
        </p:txBody>
      </p:sp>
    </p:spTree>
    <p:extLst>
      <p:ext uri="{BB962C8B-B14F-4D97-AF65-F5344CB8AC3E}">
        <p14:creationId xmlns:p14="http://schemas.microsoft.com/office/powerpoint/2010/main" val="15069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5"/>
            <a:ext cx="9601200" cy="767046"/>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zh-CN" altLang="en-US" dirty="0"/>
              <a:t>为了简化对备份和恢复的日常操作，</a:t>
            </a:r>
            <a:r>
              <a:rPr lang="en-US" altLang="zh-CN" dirty="0"/>
              <a:t>Oracle</a:t>
            </a:r>
            <a:r>
              <a:rPr lang="zh-CN" altLang="en-US" dirty="0"/>
              <a:t>提供了闪回技术</a:t>
            </a:r>
            <a:r>
              <a:rPr lang="en-US" altLang="zh-CN" dirty="0"/>
              <a:t>(Flashback)</a:t>
            </a:r>
            <a:r>
              <a:rPr lang="zh-CN" altLang="en-US" dirty="0"/>
              <a:t>，该技术自动管理快速恢复区，实现自动备份与恢复，大大减小了管理开销。当</a:t>
            </a:r>
            <a:r>
              <a:rPr lang="en-US" altLang="zh-CN" dirty="0"/>
              <a:t>Oracle</a:t>
            </a:r>
            <a:r>
              <a:rPr lang="zh-CN" altLang="en-US" dirty="0"/>
              <a:t>发生人为误操作的时候，不需要事先备份数据库，就可以快速而方便地进行恢复。</a:t>
            </a:r>
          </a:p>
          <a:p>
            <a:pPr marL="0" indent="0" hangingPunct="0">
              <a:lnSpc>
                <a:spcPct val="100000"/>
              </a:lnSpc>
              <a:spcBef>
                <a:spcPts val="600"/>
              </a:spcBef>
              <a:buNone/>
            </a:pPr>
            <a:r>
              <a:rPr lang="en-US" altLang="zh-CN" dirty="0"/>
              <a:t>Oracle</a:t>
            </a:r>
            <a:r>
              <a:rPr lang="zh-CN" altLang="en-US" dirty="0"/>
              <a:t>有</a:t>
            </a:r>
            <a:r>
              <a:rPr lang="en-US" altLang="zh-CN" dirty="0"/>
              <a:t>3</a:t>
            </a:r>
            <a:r>
              <a:rPr lang="zh-CN" altLang="en-US" dirty="0"/>
              <a:t>个参数与</a:t>
            </a:r>
            <a:r>
              <a:rPr lang="en-US" altLang="zh-CN" dirty="0"/>
              <a:t>flashback</a:t>
            </a:r>
            <a:r>
              <a:rPr lang="zh-CN" altLang="en-US" dirty="0"/>
              <a:t>有关，它们是：</a:t>
            </a:r>
          </a:p>
          <a:p>
            <a:pPr marL="0" indent="0" hangingPunct="0">
              <a:lnSpc>
                <a:spcPct val="100000"/>
              </a:lnSpc>
              <a:spcBef>
                <a:spcPts val="600"/>
              </a:spcBef>
              <a:buNone/>
            </a:pPr>
            <a:r>
              <a:rPr lang="en-US" altLang="zh-CN" dirty="0" err="1"/>
              <a:t>db_recovery_file_dest</a:t>
            </a:r>
            <a:r>
              <a:rPr lang="zh-CN" altLang="en-US" dirty="0"/>
              <a:t>：快速恢复区的位置。</a:t>
            </a:r>
          </a:p>
          <a:p>
            <a:pPr marL="0" indent="0" hangingPunct="0">
              <a:lnSpc>
                <a:spcPct val="100000"/>
              </a:lnSpc>
              <a:spcBef>
                <a:spcPts val="600"/>
              </a:spcBef>
              <a:buNone/>
            </a:pPr>
            <a:r>
              <a:rPr lang="en-US" altLang="zh-CN" dirty="0" err="1"/>
              <a:t>db_recovery_file_dest_size</a:t>
            </a:r>
            <a:r>
              <a:rPr lang="zh-CN" altLang="en-US" dirty="0"/>
              <a:t>：快速恢复区的大小。</a:t>
            </a:r>
          </a:p>
          <a:p>
            <a:pPr marL="0" indent="0" hangingPunct="0">
              <a:lnSpc>
                <a:spcPct val="100000"/>
              </a:lnSpc>
              <a:spcBef>
                <a:spcPts val="600"/>
              </a:spcBef>
              <a:buNone/>
            </a:pPr>
            <a:r>
              <a:rPr lang="en-US" altLang="zh-CN" dirty="0" err="1"/>
              <a:t>db_flashback_retention_target</a:t>
            </a:r>
            <a:r>
              <a:rPr lang="zh-CN" altLang="en-US" dirty="0"/>
              <a:t>：闪回数据保留时间，单位是分钟。</a:t>
            </a:r>
          </a:p>
          <a:p>
            <a:pPr marL="0" indent="0" hangingPunct="0">
              <a:lnSpc>
                <a:spcPct val="100000"/>
              </a:lnSpc>
              <a:spcBef>
                <a:spcPts val="600"/>
              </a:spcBef>
              <a:buNone/>
            </a:pPr>
            <a:r>
              <a:rPr lang="en-US" altLang="zh-CN" dirty="0"/>
              <a:t>Oracle</a:t>
            </a:r>
            <a:r>
              <a:rPr lang="zh-CN" altLang="en-US" dirty="0"/>
              <a:t>安装的时候默认没有打开</a:t>
            </a:r>
            <a:r>
              <a:rPr lang="en-US" altLang="zh-CN" dirty="0"/>
              <a:t>Flashback</a:t>
            </a:r>
            <a:r>
              <a:rPr lang="zh-CN" altLang="en-US" dirty="0"/>
              <a:t>功能，如果需要这个功能，必须手工打开，打开</a:t>
            </a:r>
            <a:r>
              <a:rPr lang="en-US" altLang="zh-CN" dirty="0"/>
              <a:t>Flashback</a:t>
            </a:r>
            <a:r>
              <a:rPr lang="zh-CN" altLang="en-US" dirty="0"/>
              <a:t>功能的命令是：“</a:t>
            </a:r>
            <a:r>
              <a:rPr lang="en-US" altLang="zh-CN" dirty="0"/>
              <a:t>ALTER database flashback on</a:t>
            </a:r>
            <a:r>
              <a:rPr lang="zh-CN" altLang="en-US" dirty="0"/>
              <a:t>；”。</a:t>
            </a:r>
          </a:p>
        </p:txBody>
      </p:sp>
    </p:spTree>
    <p:extLst>
      <p:ext uri="{BB962C8B-B14F-4D97-AF65-F5344CB8AC3E}">
        <p14:creationId xmlns:p14="http://schemas.microsoft.com/office/powerpoint/2010/main" val="360618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5"/>
            <a:ext cx="9601200" cy="767046"/>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en-US" altLang="zh-CN" dirty="0"/>
              <a:t>【</a:t>
            </a:r>
            <a:r>
              <a:rPr lang="zh-CN" altLang="en-US" dirty="0"/>
              <a:t>示例</a:t>
            </a:r>
            <a:r>
              <a:rPr lang="en-US" altLang="zh-CN" dirty="0"/>
              <a:t>13-7】</a:t>
            </a:r>
            <a:r>
              <a:rPr lang="zh-CN" altLang="en-US" dirty="0"/>
              <a:t>打开</a:t>
            </a:r>
            <a:r>
              <a:rPr lang="en-US" altLang="zh-CN" dirty="0"/>
              <a:t>Flashback</a:t>
            </a:r>
            <a:r>
              <a:rPr lang="zh-CN" altLang="en-US" dirty="0"/>
              <a:t>功能，并查询相关参数</a:t>
            </a:r>
          </a:p>
          <a:p>
            <a:pPr marL="0" indent="0" hangingPunct="0">
              <a:lnSpc>
                <a:spcPct val="100000"/>
              </a:lnSpc>
              <a:spcBef>
                <a:spcPts val="600"/>
              </a:spcBef>
              <a:buNone/>
            </a:pPr>
            <a:r>
              <a:rPr lang="en-US" altLang="zh-CN" dirty="0"/>
              <a:t>$ </a:t>
            </a:r>
            <a:r>
              <a:rPr lang="en-US" altLang="zh-CN" dirty="0" err="1"/>
              <a:t>sqlplus</a:t>
            </a:r>
            <a:r>
              <a:rPr lang="en-US" altLang="zh-CN" dirty="0"/>
              <a:t> / as </a:t>
            </a:r>
            <a:r>
              <a:rPr lang="en-US" altLang="zh-CN" dirty="0" err="1"/>
              <a:t>sysdba</a:t>
            </a:r>
            <a:endParaRPr lang="en-US" altLang="zh-CN" dirty="0"/>
          </a:p>
          <a:p>
            <a:pPr marL="0" indent="0" hangingPunct="0">
              <a:lnSpc>
                <a:spcPct val="100000"/>
              </a:lnSpc>
              <a:spcBef>
                <a:spcPts val="600"/>
              </a:spcBef>
              <a:buNone/>
            </a:pPr>
            <a:r>
              <a:rPr lang="en-US" altLang="zh-CN" dirty="0"/>
              <a:t>SQL&gt; </a:t>
            </a:r>
            <a:r>
              <a:rPr lang="en-US" altLang="zh-CN" dirty="0">
                <a:highlight>
                  <a:srgbClr val="C0C0C0"/>
                </a:highlight>
              </a:rPr>
              <a:t>ALTER database flashback on</a:t>
            </a:r>
            <a:r>
              <a:rPr lang="zh-CN" altLang="en-US" dirty="0">
                <a:highlight>
                  <a:srgbClr val="C0C0C0"/>
                </a:highlight>
              </a:rPr>
              <a:t>；</a:t>
            </a:r>
          </a:p>
          <a:p>
            <a:pPr marL="0" indent="0" hangingPunct="0">
              <a:lnSpc>
                <a:spcPct val="100000"/>
              </a:lnSpc>
              <a:spcBef>
                <a:spcPts val="600"/>
              </a:spcBef>
              <a:buNone/>
            </a:pPr>
            <a:r>
              <a:rPr lang="en-US" altLang="zh-CN" dirty="0"/>
              <a:t>Database altered.</a:t>
            </a:r>
          </a:p>
          <a:p>
            <a:pPr marL="0" indent="0" hangingPunct="0">
              <a:lnSpc>
                <a:spcPct val="100000"/>
              </a:lnSpc>
              <a:spcBef>
                <a:spcPts val="600"/>
              </a:spcBef>
              <a:buNone/>
            </a:pPr>
            <a:r>
              <a:rPr lang="en-US" altLang="zh-CN" dirty="0"/>
              <a:t>SQL&gt; </a:t>
            </a:r>
            <a:r>
              <a:rPr lang="en-US" altLang="zh-CN" dirty="0">
                <a:highlight>
                  <a:srgbClr val="C0C0C0"/>
                </a:highlight>
              </a:rPr>
              <a:t>show parameter </a:t>
            </a:r>
            <a:r>
              <a:rPr lang="en-US" altLang="zh-CN" dirty="0" err="1">
                <a:highlight>
                  <a:srgbClr val="C0C0C0"/>
                </a:highlight>
              </a:rPr>
              <a:t>db_recovery</a:t>
            </a:r>
            <a:endParaRPr lang="en-US" altLang="zh-CN" dirty="0">
              <a:highlight>
                <a:srgbClr val="C0C0C0"/>
              </a:highlight>
            </a:endParaRPr>
          </a:p>
          <a:p>
            <a:pPr marL="0" indent="0" hangingPunct="0">
              <a:lnSpc>
                <a:spcPct val="100000"/>
              </a:lnSpc>
              <a:spcBef>
                <a:spcPts val="600"/>
              </a:spcBef>
              <a:buNone/>
            </a:pPr>
            <a:r>
              <a:rPr lang="en-US" altLang="zh-CN" sz="2000" dirty="0"/>
              <a:t>NAME		                     TYPE            VALUE</a:t>
            </a:r>
          </a:p>
          <a:p>
            <a:pPr marL="0" indent="0" hangingPunct="0">
              <a:lnSpc>
                <a:spcPct val="100000"/>
              </a:lnSpc>
              <a:spcBef>
                <a:spcPts val="600"/>
              </a:spcBef>
              <a:buNone/>
            </a:pPr>
            <a:r>
              <a:rPr lang="en-US" altLang="zh-CN" sz="2000" dirty="0"/>
              <a:t>-----------------------------   ------------  ---------------</a:t>
            </a:r>
          </a:p>
          <a:p>
            <a:pPr marL="0" indent="0" hangingPunct="0">
              <a:lnSpc>
                <a:spcPct val="100000"/>
              </a:lnSpc>
              <a:spcBef>
                <a:spcPts val="600"/>
              </a:spcBef>
              <a:buNone/>
            </a:pPr>
            <a:r>
              <a:rPr lang="en-US" altLang="zh-CN" sz="2000" dirty="0" err="1"/>
              <a:t>db_recovery_file_dest</a:t>
            </a:r>
            <a:r>
              <a:rPr lang="en-US" altLang="zh-CN" sz="2000" dirty="0"/>
              <a:t>          string            /home/oracle/app/oracle/ </a:t>
            </a:r>
            <a:r>
              <a:rPr lang="en-US" altLang="zh-CN" sz="2000" dirty="0" err="1"/>
              <a:t>fast_recovery_area</a:t>
            </a:r>
            <a:endParaRPr lang="en-US" altLang="zh-CN" sz="2000" dirty="0"/>
          </a:p>
          <a:p>
            <a:pPr marL="0" indent="0" hangingPunct="0">
              <a:lnSpc>
                <a:spcPct val="100000"/>
              </a:lnSpc>
              <a:spcBef>
                <a:spcPts val="600"/>
              </a:spcBef>
              <a:buNone/>
            </a:pPr>
            <a:r>
              <a:rPr lang="en-US" altLang="zh-CN" sz="2000" dirty="0" err="1"/>
              <a:t>db_recovery_file_dest_size</a:t>
            </a:r>
            <a:r>
              <a:rPr lang="en-US" altLang="zh-CN" sz="2000" dirty="0"/>
              <a:t>  big integer   4560M</a:t>
            </a:r>
          </a:p>
          <a:p>
            <a:pPr marL="0" indent="0" hangingPunct="0">
              <a:lnSpc>
                <a:spcPct val="100000"/>
              </a:lnSpc>
              <a:spcBef>
                <a:spcPts val="600"/>
              </a:spcBef>
              <a:buNone/>
            </a:pPr>
            <a:r>
              <a:rPr lang="en-US" altLang="zh-CN" dirty="0"/>
              <a:t>SQL&gt; </a:t>
            </a:r>
            <a:r>
              <a:rPr lang="en-US" altLang="zh-CN" dirty="0">
                <a:highlight>
                  <a:srgbClr val="C0C0C0"/>
                </a:highlight>
              </a:rPr>
              <a:t>show parameter </a:t>
            </a:r>
            <a:r>
              <a:rPr lang="en-US" altLang="zh-CN" dirty="0" err="1">
                <a:highlight>
                  <a:srgbClr val="C0C0C0"/>
                </a:highlight>
              </a:rPr>
              <a:t>db_flashback</a:t>
            </a:r>
            <a:endParaRPr lang="en-US" altLang="zh-CN" dirty="0">
              <a:highlight>
                <a:srgbClr val="C0C0C0"/>
              </a:highlight>
            </a:endParaRPr>
          </a:p>
          <a:p>
            <a:pPr marL="0" indent="0" hangingPunct="0">
              <a:lnSpc>
                <a:spcPct val="100000"/>
              </a:lnSpc>
              <a:spcBef>
                <a:spcPts val="600"/>
              </a:spcBef>
              <a:buNone/>
            </a:pPr>
            <a:r>
              <a:rPr lang="en-US" altLang="zh-CN" sz="2000" dirty="0"/>
              <a:t>NAME				  TYPE	     VALUE</a:t>
            </a:r>
          </a:p>
          <a:p>
            <a:pPr marL="0" indent="0" hangingPunct="0">
              <a:lnSpc>
                <a:spcPct val="100000"/>
              </a:lnSpc>
              <a:spcBef>
                <a:spcPts val="600"/>
              </a:spcBef>
              <a:buNone/>
            </a:pPr>
            <a:r>
              <a:rPr lang="en-US" altLang="zh-CN" sz="2000" dirty="0"/>
              <a:t>---------------------------------- ----------  -------------------</a:t>
            </a:r>
          </a:p>
          <a:p>
            <a:pPr marL="0" indent="0" hangingPunct="0">
              <a:lnSpc>
                <a:spcPct val="100000"/>
              </a:lnSpc>
              <a:spcBef>
                <a:spcPts val="600"/>
              </a:spcBef>
              <a:buNone/>
            </a:pPr>
            <a:r>
              <a:rPr lang="en-US" altLang="zh-CN" sz="2000" dirty="0" err="1"/>
              <a:t>db_flashback_retention_target</a:t>
            </a:r>
            <a:r>
              <a:rPr lang="en-US" altLang="zh-CN" sz="2000" dirty="0"/>
              <a:t>	   integer    1440</a:t>
            </a:r>
          </a:p>
        </p:txBody>
      </p:sp>
    </p:spTree>
    <p:extLst>
      <p:ext uri="{BB962C8B-B14F-4D97-AF65-F5344CB8AC3E}">
        <p14:creationId xmlns:p14="http://schemas.microsoft.com/office/powerpoint/2010/main" val="149285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13.5.1  Flashback Database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268761"/>
            <a:ext cx="11233248" cy="5589239"/>
          </a:xfrm>
        </p:spPr>
        <p:txBody>
          <a:bodyPr>
            <a:noAutofit/>
          </a:bodyPr>
          <a:lstStyle/>
          <a:p>
            <a:pPr marL="0" indent="0" hangingPunct="0">
              <a:lnSpc>
                <a:spcPct val="100000"/>
              </a:lnSpc>
              <a:spcBef>
                <a:spcPts val="600"/>
              </a:spcBef>
              <a:buNone/>
            </a:pPr>
            <a:r>
              <a:rPr lang="en-US" altLang="zh-CN" dirty="0"/>
              <a:t>Flashback Database(</a:t>
            </a:r>
            <a:r>
              <a:rPr lang="zh-CN" altLang="en-US" dirty="0"/>
              <a:t>闪回数据库</a:t>
            </a:r>
            <a:r>
              <a:rPr lang="en-US" altLang="zh-CN" dirty="0"/>
              <a:t>)</a:t>
            </a:r>
            <a:r>
              <a:rPr lang="zh-CN" altLang="en-US" dirty="0"/>
              <a:t>可以方便地让整个数据库前滚到当前的前一个时间点或者</a:t>
            </a:r>
            <a:r>
              <a:rPr lang="en-US" altLang="zh-CN" dirty="0"/>
              <a:t>SCN</a:t>
            </a:r>
            <a:r>
              <a:rPr lang="zh-CN" altLang="en-US" dirty="0"/>
              <a:t>，而不需要做时间点的恢复。闪回数据库可以迅速将数据库回到误操作或人为错误的前一个时间点，不利用备份就快速地实现基于时间点的恢复。</a:t>
            </a:r>
            <a:r>
              <a:rPr lang="en-US" altLang="zh-CN" dirty="0"/>
              <a:t>Oracle</a:t>
            </a:r>
            <a:r>
              <a:rPr lang="zh-CN" altLang="en-US" dirty="0"/>
              <a:t>通过创建新的</a:t>
            </a:r>
            <a:r>
              <a:rPr lang="en-US" altLang="zh-CN" dirty="0"/>
              <a:t>Flashback Logs(</a:t>
            </a:r>
            <a:r>
              <a:rPr lang="zh-CN" altLang="en-US" dirty="0"/>
              <a:t>闪回日志</a:t>
            </a:r>
            <a:r>
              <a:rPr lang="en-US" altLang="zh-CN" dirty="0"/>
              <a:t>)</a:t>
            </a:r>
            <a:r>
              <a:rPr lang="zh-CN" altLang="en-US" dirty="0"/>
              <a:t>，记录数据库的闪回操作。</a:t>
            </a:r>
          </a:p>
          <a:p>
            <a:pPr marL="0" indent="0" hangingPunct="0">
              <a:lnSpc>
                <a:spcPct val="100000"/>
              </a:lnSpc>
              <a:spcBef>
                <a:spcPts val="600"/>
              </a:spcBef>
              <a:buNone/>
            </a:pPr>
            <a:r>
              <a:rPr lang="en-US" altLang="zh-CN" dirty="0"/>
              <a:t>【</a:t>
            </a:r>
            <a:r>
              <a:rPr lang="zh-CN" altLang="en-US" dirty="0"/>
              <a:t>示例</a:t>
            </a:r>
            <a:r>
              <a:rPr lang="en-US" altLang="zh-CN" dirty="0"/>
              <a:t>13-8】</a:t>
            </a:r>
            <a:r>
              <a:rPr lang="zh-CN" altLang="en-US" dirty="0"/>
              <a:t>闪回数据库</a:t>
            </a:r>
          </a:p>
          <a:p>
            <a:pPr marL="0" indent="0" hangingPunct="0">
              <a:lnSpc>
                <a:spcPct val="100000"/>
              </a:lnSpc>
              <a:spcBef>
                <a:spcPts val="600"/>
              </a:spcBef>
              <a:buNone/>
            </a:pPr>
            <a:r>
              <a:rPr lang="zh-CN" altLang="en-US" dirty="0"/>
              <a:t>本示例在打开了</a:t>
            </a:r>
            <a:r>
              <a:rPr lang="en-US" altLang="zh-CN" dirty="0"/>
              <a:t>Flashback</a:t>
            </a:r>
            <a:r>
              <a:rPr lang="zh-CN" altLang="en-US" dirty="0"/>
              <a:t>的情况下，通过</a:t>
            </a:r>
            <a:r>
              <a:rPr lang="en-US" altLang="zh-CN" dirty="0"/>
              <a:t>Flashback Database</a:t>
            </a:r>
            <a:r>
              <a:rPr lang="zh-CN" altLang="en-US" dirty="0"/>
              <a:t>命令将恢复到修改之前的时间点。</a:t>
            </a:r>
          </a:p>
          <a:p>
            <a:pPr marL="0" indent="0" hangingPunct="0">
              <a:lnSpc>
                <a:spcPct val="100000"/>
              </a:lnSpc>
              <a:spcBef>
                <a:spcPts val="600"/>
              </a:spcBef>
              <a:buNone/>
            </a:pPr>
            <a:r>
              <a:rPr lang="zh-CN" altLang="en-US" dirty="0"/>
              <a:t>首先用</a:t>
            </a:r>
            <a:r>
              <a:rPr lang="en-US" altLang="zh-CN" dirty="0"/>
              <a:t>SYSTEM</a:t>
            </a:r>
            <a:r>
              <a:rPr lang="zh-CN" altLang="en-US" dirty="0"/>
              <a:t>登录到</a:t>
            </a:r>
            <a:r>
              <a:rPr lang="en-US" altLang="zh-CN" dirty="0"/>
              <a:t>PDBORCL</a:t>
            </a:r>
            <a:r>
              <a:rPr lang="zh-CN" altLang="en-US" dirty="0"/>
              <a:t>，修改一些数据，并记录下修改之前的时间。</a:t>
            </a:r>
          </a:p>
        </p:txBody>
      </p:sp>
    </p:spTree>
    <p:extLst>
      <p:ext uri="{BB962C8B-B14F-4D97-AF65-F5344CB8AC3E}">
        <p14:creationId xmlns:p14="http://schemas.microsoft.com/office/powerpoint/2010/main" val="381204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13.1 </a:t>
            </a:r>
            <a:r>
              <a:rPr lang="zh-CN" altLang="en-US" b="1" dirty="0">
                <a:latin typeface="Times New Roman" panose="02020603050405020304" pitchFamily="18" charset="0"/>
                <a:ea typeface="黑体" panose="02010609060101010101" pitchFamily="49" charset="-122"/>
                <a:cs typeface="宋体" panose="02010600030101010101" pitchFamily="2" charset="-122"/>
              </a:rPr>
              <a:t>备份与恢复概述</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81704" y="1340768"/>
            <a:ext cx="9601200" cy="5472608"/>
          </a:xfrm>
        </p:spPr>
        <p:txBody>
          <a:bodyPr>
            <a:noAutofit/>
          </a:bodyPr>
          <a:lstStyle/>
          <a:p>
            <a:pPr marL="0" indent="0" hangingPunct="0">
              <a:lnSpc>
                <a:spcPct val="120000"/>
              </a:lnSpc>
              <a:spcBef>
                <a:spcPts val="0"/>
              </a:spcBef>
              <a:buNone/>
            </a:pPr>
            <a:r>
              <a:rPr lang="zh-CN" altLang="en-US" dirty="0"/>
              <a:t>数据库的恢复方式有完全恢复和不完全恢复两种。</a:t>
            </a:r>
          </a:p>
          <a:p>
            <a:pPr marL="0" indent="0" hangingPunct="0">
              <a:lnSpc>
                <a:spcPct val="120000"/>
              </a:lnSpc>
              <a:spcBef>
                <a:spcPts val="0"/>
              </a:spcBef>
              <a:buNone/>
            </a:pPr>
            <a:endParaRPr lang="zh-CN" altLang="en-US" dirty="0"/>
          </a:p>
          <a:p>
            <a:pPr marL="0" indent="0" hangingPunct="0">
              <a:lnSpc>
                <a:spcPct val="120000"/>
              </a:lnSpc>
              <a:spcBef>
                <a:spcPts val="0"/>
              </a:spcBef>
              <a:buNone/>
            </a:pPr>
            <a:r>
              <a:rPr lang="en-US" altLang="zh-CN" dirty="0"/>
              <a:t>1)</a:t>
            </a:r>
            <a:r>
              <a:rPr lang="zh-CN" altLang="en-US" dirty="0"/>
              <a:t>完全恢复</a:t>
            </a:r>
          </a:p>
          <a:p>
            <a:pPr marL="0" indent="0" hangingPunct="0">
              <a:lnSpc>
                <a:spcPct val="120000"/>
              </a:lnSpc>
              <a:spcBef>
                <a:spcPts val="0"/>
              </a:spcBef>
              <a:buNone/>
            </a:pPr>
            <a:r>
              <a:rPr lang="zh-CN" altLang="en-US" dirty="0"/>
              <a:t>完全恢复是指将数据库恢复到数据库失败时的状态，数据没有损失，这种恢复是通过装载</a:t>
            </a:r>
            <a:r>
              <a:rPr lang="en-US" altLang="zh-CN" dirty="0"/>
              <a:t>(Restore)</a:t>
            </a:r>
            <a:r>
              <a:rPr lang="zh-CN" altLang="en-US" dirty="0"/>
              <a:t>备份文件与恢复</a:t>
            </a:r>
            <a:r>
              <a:rPr lang="en-US" altLang="zh-CN" dirty="0"/>
              <a:t>(Recover)</a:t>
            </a:r>
            <a:r>
              <a:rPr lang="zh-CN" altLang="en-US" dirty="0"/>
              <a:t>全部的日志文件实现的。</a:t>
            </a:r>
            <a:endParaRPr lang="en-US" altLang="zh-CN" dirty="0"/>
          </a:p>
          <a:p>
            <a:pPr marL="0" indent="0" hangingPunct="0">
              <a:lnSpc>
                <a:spcPct val="120000"/>
              </a:lnSpc>
              <a:spcBef>
                <a:spcPts val="0"/>
              </a:spcBef>
              <a:buNone/>
            </a:pPr>
            <a:endParaRPr lang="zh-CN" altLang="en-US" dirty="0"/>
          </a:p>
          <a:p>
            <a:pPr marL="0" indent="0" hangingPunct="0">
              <a:lnSpc>
                <a:spcPct val="120000"/>
              </a:lnSpc>
              <a:spcBef>
                <a:spcPts val="0"/>
              </a:spcBef>
              <a:buNone/>
            </a:pPr>
            <a:r>
              <a:rPr lang="en-US" altLang="zh-CN" dirty="0"/>
              <a:t>2)</a:t>
            </a:r>
            <a:r>
              <a:rPr lang="zh-CN" altLang="en-US" dirty="0"/>
              <a:t>不完全恢复</a:t>
            </a:r>
          </a:p>
          <a:p>
            <a:pPr marL="0" indent="0" hangingPunct="0">
              <a:lnSpc>
                <a:spcPct val="120000"/>
              </a:lnSpc>
              <a:spcBef>
                <a:spcPts val="0"/>
              </a:spcBef>
              <a:buNone/>
            </a:pPr>
            <a:r>
              <a:rPr lang="zh-CN" altLang="en-US" dirty="0"/>
              <a:t>不完全恢复是指将数据库恢复到数据库失败前的某一时间点的状态，这种方法只应用了部分重做日志文件或者不使用重做日志文件。不完全恢复会丢失恢复时间点之后的修改数据。进行不完全恢复之后，必须用</a:t>
            </a:r>
            <a:r>
              <a:rPr lang="en-US" altLang="zh-CN" dirty="0" err="1"/>
              <a:t>resetlogs</a:t>
            </a:r>
            <a:r>
              <a:rPr lang="zh-CN" altLang="en-US" dirty="0"/>
              <a:t>选项重新设置重做日志。</a:t>
            </a:r>
          </a:p>
        </p:txBody>
      </p:sp>
    </p:spTree>
    <p:extLst>
      <p:ext uri="{BB962C8B-B14F-4D97-AF65-F5344CB8AC3E}">
        <p14:creationId xmlns:p14="http://schemas.microsoft.com/office/powerpoint/2010/main" val="360467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13.5.1  Flashback Database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0"/>
              </a:spcBef>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00000"/>
              </a:lnSpc>
              <a:spcBef>
                <a:spcPts val="0"/>
              </a:spcBef>
              <a:buNone/>
            </a:pPr>
            <a:r>
              <a:rPr lang="en-US" altLang="zh-CN" dirty="0"/>
              <a:t>SQL&gt; </a:t>
            </a:r>
            <a:r>
              <a:rPr lang="en-US" altLang="zh-CN" dirty="0">
                <a:highlight>
                  <a:srgbClr val="C0C0C0"/>
                </a:highlight>
              </a:rPr>
              <a:t>set time on</a:t>
            </a:r>
          </a:p>
          <a:p>
            <a:pPr marL="0" indent="0" hangingPunct="0">
              <a:lnSpc>
                <a:spcPct val="100000"/>
              </a:lnSpc>
              <a:spcBef>
                <a:spcPts val="0"/>
              </a:spcBef>
              <a:buNone/>
            </a:pPr>
            <a:r>
              <a:rPr lang="en-US" altLang="zh-CN" dirty="0"/>
              <a:t>08</a:t>
            </a:r>
            <a:r>
              <a:rPr lang="zh-CN" altLang="en-US" dirty="0"/>
              <a:t>：</a:t>
            </a:r>
            <a:r>
              <a:rPr lang="en-US" altLang="zh-CN" dirty="0"/>
              <a:t>56</a:t>
            </a:r>
            <a:r>
              <a:rPr lang="zh-CN" altLang="en-US" dirty="0"/>
              <a:t>：</a:t>
            </a:r>
            <a:r>
              <a:rPr lang="en-US" altLang="zh-CN" dirty="0"/>
              <a:t>57 SQL&gt; </a:t>
            </a:r>
            <a:r>
              <a:rPr lang="en-US" altLang="zh-CN" dirty="0">
                <a:highlight>
                  <a:srgbClr val="C0C0C0"/>
                </a:highlight>
              </a:rPr>
              <a:t>SELECT </a:t>
            </a:r>
            <a:r>
              <a:rPr lang="en-US" altLang="zh-CN" dirty="0" err="1">
                <a:highlight>
                  <a:srgbClr val="C0C0C0"/>
                </a:highlight>
              </a:rPr>
              <a:t>job_id</a:t>
            </a:r>
            <a:r>
              <a:rPr lang="zh-CN" altLang="en-US" dirty="0">
                <a:highlight>
                  <a:srgbClr val="C0C0C0"/>
                </a:highlight>
              </a:rPr>
              <a:t>，</a:t>
            </a:r>
            <a:r>
              <a:rPr lang="en-US" altLang="zh-CN" dirty="0" err="1">
                <a:highlight>
                  <a:srgbClr val="C0C0C0"/>
                </a:highlight>
              </a:rPr>
              <a:t>min_salary</a:t>
            </a:r>
            <a:r>
              <a:rPr lang="en-US" altLang="zh-CN" dirty="0">
                <a:highlight>
                  <a:srgbClr val="C0C0C0"/>
                </a:highlight>
              </a:rPr>
              <a:t> FROM hr.jobs WHERE  </a:t>
            </a:r>
            <a:r>
              <a:rPr lang="en-US" altLang="zh-CN" dirty="0" err="1">
                <a:highlight>
                  <a:srgbClr val="C0C0C0"/>
                </a:highlight>
              </a:rPr>
              <a:t>job_id</a:t>
            </a:r>
            <a:r>
              <a:rPr lang="en-US" altLang="zh-CN" dirty="0">
                <a:highlight>
                  <a:srgbClr val="C0C0C0"/>
                </a:highlight>
              </a:rPr>
              <a:t>='PR_REP'</a:t>
            </a:r>
            <a:r>
              <a:rPr lang="zh-CN" altLang="en-US" dirty="0">
                <a:highlight>
                  <a:srgbClr val="C0C0C0"/>
                </a:highlight>
              </a:rPr>
              <a:t>；</a:t>
            </a:r>
          </a:p>
          <a:p>
            <a:pPr marL="0" indent="0" hangingPunct="0">
              <a:lnSpc>
                <a:spcPct val="100000"/>
              </a:lnSpc>
              <a:spcBef>
                <a:spcPts val="0"/>
              </a:spcBef>
              <a:buNone/>
            </a:pPr>
            <a:r>
              <a:rPr lang="en-US" altLang="zh-CN" dirty="0"/>
              <a:t>JOB_ID	MIN_SALARY</a:t>
            </a:r>
          </a:p>
          <a:p>
            <a:pPr marL="0" indent="0" hangingPunct="0">
              <a:lnSpc>
                <a:spcPct val="100000"/>
              </a:lnSpc>
              <a:spcBef>
                <a:spcPts val="0"/>
              </a:spcBef>
              <a:buNone/>
            </a:pPr>
            <a:r>
              <a:rPr lang="en-US" altLang="zh-CN" dirty="0"/>
              <a:t>----------	----------</a:t>
            </a:r>
          </a:p>
          <a:p>
            <a:pPr marL="0" indent="0" hangingPunct="0">
              <a:lnSpc>
                <a:spcPct val="100000"/>
              </a:lnSpc>
              <a:spcBef>
                <a:spcPts val="0"/>
              </a:spcBef>
              <a:buNone/>
            </a:pPr>
            <a:r>
              <a:rPr lang="en-US" altLang="zh-CN" dirty="0"/>
              <a:t>PR_REP	</a:t>
            </a:r>
            <a:r>
              <a:rPr lang="en-US" altLang="zh-CN" dirty="0">
                <a:highlight>
                  <a:srgbClr val="FFFF00"/>
                </a:highlight>
              </a:rPr>
              <a:t>4500</a:t>
            </a:r>
          </a:p>
          <a:p>
            <a:pPr marL="0" indent="0" hangingPunct="0">
              <a:lnSpc>
                <a:spcPct val="100000"/>
              </a:lnSpc>
              <a:spcBef>
                <a:spcPts val="0"/>
              </a:spcBef>
              <a:buNone/>
            </a:pPr>
            <a:r>
              <a:rPr lang="en-US" altLang="zh-CN" dirty="0"/>
              <a:t>08</a:t>
            </a:r>
            <a:r>
              <a:rPr lang="zh-CN" altLang="en-US" dirty="0"/>
              <a:t>：</a:t>
            </a:r>
            <a:r>
              <a:rPr lang="en-US" altLang="zh-CN" dirty="0"/>
              <a:t>57</a:t>
            </a:r>
            <a:r>
              <a:rPr lang="zh-CN" altLang="en-US" dirty="0"/>
              <a:t>：</a:t>
            </a:r>
            <a:r>
              <a:rPr lang="en-US" altLang="zh-CN" dirty="0"/>
              <a:t>01 SQL&gt; </a:t>
            </a:r>
            <a:r>
              <a:rPr lang="en-US" altLang="zh-CN" dirty="0">
                <a:highlight>
                  <a:srgbClr val="C0C0C0"/>
                </a:highlight>
              </a:rPr>
              <a:t>UPDATE hr.jobs SET </a:t>
            </a:r>
            <a:r>
              <a:rPr lang="en-US" altLang="zh-CN" dirty="0" err="1">
                <a:highlight>
                  <a:srgbClr val="C0C0C0"/>
                </a:highlight>
              </a:rPr>
              <a:t>min_salary</a:t>
            </a:r>
            <a:r>
              <a:rPr lang="en-US" altLang="zh-CN" dirty="0">
                <a:highlight>
                  <a:srgbClr val="C0C0C0"/>
                </a:highlight>
              </a:rPr>
              <a:t>=min_salary+100</a:t>
            </a:r>
            <a:r>
              <a:rPr lang="zh-CN" altLang="en-US" dirty="0">
                <a:highlight>
                  <a:srgbClr val="C0C0C0"/>
                </a:highlight>
              </a:rPr>
              <a:t>；</a:t>
            </a:r>
          </a:p>
          <a:p>
            <a:pPr marL="0" indent="0" hangingPunct="0">
              <a:lnSpc>
                <a:spcPct val="100000"/>
              </a:lnSpc>
              <a:spcBef>
                <a:spcPts val="0"/>
              </a:spcBef>
              <a:buNone/>
            </a:pPr>
            <a:r>
              <a:rPr lang="en-US" altLang="zh-CN" dirty="0"/>
              <a:t>08</a:t>
            </a:r>
            <a:r>
              <a:rPr lang="zh-CN" altLang="en-US" dirty="0"/>
              <a:t>：</a:t>
            </a:r>
            <a:r>
              <a:rPr lang="en-US" altLang="zh-CN" dirty="0"/>
              <a:t>57</a:t>
            </a:r>
            <a:r>
              <a:rPr lang="zh-CN" altLang="en-US" dirty="0"/>
              <a:t>：</a:t>
            </a:r>
            <a:r>
              <a:rPr lang="en-US" altLang="zh-CN" dirty="0"/>
              <a:t>06 SQL&gt; </a:t>
            </a:r>
            <a:r>
              <a:rPr lang="en-US" altLang="zh-CN" dirty="0">
                <a:highlight>
                  <a:srgbClr val="C0C0C0"/>
                </a:highlight>
              </a:rPr>
              <a:t>commit</a:t>
            </a:r>
            <a:r>
              <a:rPr lang="zh-CN" altLang="en-US" dirty="0">
                <a:highlight>
                  <a:srgbClr val="C0C0C0"/>
                </a:highlight>
              </a:rPr>
              <a:t>；</a:t>
            </a:r>
          </a:p>
          <a:p>
            <a:pPr marL="0" indent="0" hangingPunct="0">
              <a:lnSpc>
                <a:spcPct val="100000"/>
              </a:lnSpc>
              <a:spcBef>
                <a:spcPts val="0"/>
              </a:spcBef>
              <a:buNone/>
            </a:pPr>
            <a:r>
              <a:rPr lang="en-US" altLang="zh-CN" dirty="0"/>
              <a:t>08</a:t>
            </a:r>
            <a:r>
              <a:rPr lang="zh-CN" altLang="en-US" dirty="0"/>
              <a:t>：</a:t>
            </a:r>
            <a:r>
              <a:rPr lang="en-US" altLang="zh-CN" dirty="0"/>
              <a:t>57</a:t>
            </a:r>
            <a:r>
              <a:rPr lang="zh-CN" altLang="en-US" dirty="0"/>
              <a:t>：</a:t>
            </a:r>
            <a:r>
              <a:rPr lang="en-US" altLang="zh-CN" dirty="0"/>
              <a:t>10 SQL&gt; </a:t>
            </a:r>
            <a:r>
              <a:rPr lang="en-US" altLang="zh-CN" dirty="0">
                <a:highlight>
                  <a:srgbClr val="C0C0C0"/>
                </a:highlight>
              </a:rPr>
              <a:t>SELECT </a:t>
            </a:r>
            <a:r>
              <a:rPr lang="en-US" altLang="zh-CN" dirty="0" err="1">
                <a:highlight>
                  <a:srgbClr val="C0C0C0"/>
                </a:highlight>
              </a:rPr>
              <a:t>job_id</a:t>
            </a:r>
            <a:r>
              <a:rPr lang="zh-CN" altLang="en-US" dirty="0">
                <a:highlight>
                  <a:srgbClr val="C0C0C0"/>
                </a:highlight>
              </a:rPr>
              <a:t>，</a:t>
            </a:r>
            <a:r>
              <a:rPr lang="en-US" altLang="zh-CN" dirty="0" err="1">
                <a:highlight>
                  <a:srgbClr val="C0C0C0"/>
                </a:highlight>
              </a:rPr>
              <a:t>min_salary</a:t>
            </a:r>
            <a:r>
              <a:rPr lang="en-US" altLang="zh-CN" dirty="0">
                <a:highlight>
                  <a:srgbClr val="C0C0C0"/>
                </a:highlight>
              </a:rPr>
              <a:t> FROM hr.jobs WHERE  </a:t>
            </a:r>
            <a:r>
              <a:rPr lang="en-US" altLang="zh-CN" dirty="0" err="1">
                <a:highlight>
                  <a:srgbClr val="C0C0C0"/>
                </a:highlight>
              </a:rPr>
              <a:t>job_id</a:t>
            </a:r>
            <a:r>
              <a:rPr lang="en-US" altLang="zh-CN" dirty="0">
                <a:highlight>
                  <a:srgbClr val="C0C0C0"/>
                </a:highlight>
              </a:rPr>
              <a:t>='PR_REP'</a:t>
            </a:r>
            <a:r>
              <a:rPr lang="zh-CN" altLang="en-US" dirty="0">
                <a:highlight>
                  <a:srgbClr val="C0C0C0"/>
                </a:highlight>
              </a:rPr>
              <a:t>；</a:t>
            </a:r>
          </a:p>
          <a:p>
            <a:pPr marL="0" indent="0" hangingPunct="0">
              <a:lnSpc>
                <a:spcPct val="100000"/>
              </a:lnSpc>
              <a:spcBef>
                <a:spcPts val="0"/>
              </a:spcBef>
              <a:buNone/>
            </a:pPr>
            <a:r>
              <a:rPr lang="en-US" altLang="zh-CN" dirty="0"/>
              <a:t>JOB_ID	MIN_SALARY</a:t>
            </a:r>
          </a:p>
          <a:p>
            <a:pPr marL="0" indent="0" hangingPunct="0">
              <a:lnSpc>
                <a:spcPct val="100000"/>
              </a:lnSpc>
              <a:spcBef>
                <a:spcPts val="0"/>
              </a:spcBef>
              <a:buNone/>
            </a:pPr>
            <a:r>
              <a:rPr lang="en-US" altLang="zh-CN" dirty="0"/>
              <a:t>----------	----------</a:t>
            </a:r>
          </a:p>
          <a:p>
            <a:pPr marL="0" indent="0" hangingPunct="0">
              <a:lnSpc>
                <a:spcPct val="100000"/>
              </a:lnSpc>
              <a:spcBef>
                <a:spcPts val="0"/>
              </a:spcBef>
              <a:buNone/>
            </a:pPr>
            <a:r>
              <a:rPr lang="en-US" altLang="zh-CN" dirty="0"/>
              <a:t>PR_REP	</a:t>
            </a:r>
            <a:r>
              <a:rPr lang="en-US" altLang="zh-CN" dirty="0">
                <a:highlight>
                  <a:srgbClr val="FFFF00"/>
                </a:highlight>
              </a:rPr>
              <a:t>4600</a:t>
            </a:r>
          </a:p>
          <a:p>
            <a:pPr marL="0" indent="0" hangingPunct="0">
              <a:lnSpc>
                <a:spcPct val="100000"/>
              </a:lnSpc>
              <a:spcBef>
                <a:spcPts val="0"/>
              </a:spcBef>
              <a:buNone/>
            </a:pPr>
            <a:r>
              <a:rPr lang="zh-CN" altLang="en-US" dirty="0"/>
              <a:t>可以看出，在时间点“</a:t>
            </a:r>
            <a:r>
              <a:rPr lang="en-US" altLang="zh-CN" dirty="0"/>
              <a:t>08</a:t>
            </a:r>
            <a:r>
              <a:rPr lang="zh-CN" altLang="en-US" dirty="0"/>
              <a:t>：</a:t>
            </a:r>
            <a:r>
              <a:rPr lang="en-US" altLang="zh-CN" dirty="0"/>
              <a:t>57</a:t>
            </a:r>
            <a:r>
              <a:rPr lang="zh-CN" altLang="en-US" dirty="0"/>
              <a:t>：</a:t>
            </a:r>
            <a:r>
              <a:rPr lang="en-US" altLang="zh-CN" dirty="0"/>
              <a:t>06”</a:t>
            </a:r>
            <a:r>
              <a:rPr lang="zh-CN" altLang="en-US" dirty="0"/>
              <a:t>将</a:t>
            </a:r>
            <a:r>
              <a:rPr lang="en-US" altLang="zh-CN" dirty="0"/>
              <a:t>MIN_SALARY</a:t>
            </a:r>
            <a:r>
              <a:rPr lang="zh-CN" altLang="en-US" dirty="0"/>
              <a:t>的值从</a:t>
            </a:r>
            <a:r>
              <a:rPr lang="en-US" altLang="zh-CN" dirty="0">
                <a:highlight>
                  <a:srgbClr val="FFFF00"/>
                </a:highlight>
              </a:rPr>
              <a:t>4500</a:t>
            </a:r>
            <a:r>
              <a:rPr lang="zh-CN" altLang="en-US" dirty="0">
                <a:highlight>
                  <a:srgbClr val="FFFF00"/>
                </a:highlight>
              </a:rPr>
              <a:t>修改成了</a:t>
            </a:r>
            <a:r>
              <a:rPr lang="en-US" altLang="zh-CN" dirty="0">
                <a:highlight>
                  <a:srgbClr val="FFFF00"/>
                </a:highlight>
              </a:rPr>
              <a:t>4600</a:t>
            </a:r>
            <a:endParaRPr lang="zh-CN" altLang="en-US" dirty="0">
              <a:highlight>
                <a:srgbClr val="FFFF00"/>
              </a:highlight>
            </a:endParaRPr>
          </a:p>
        </p:txBody>
      </p:sp>
    </p:spTree>
    <p:extLst>
      <p:ext uri="{BB962C8B-B14F-4D97-AF65-F5344CB8AC3E}">
        <p14:creationId xmlns:p14="http://schemas.microsoft.com/office/powerpoint/2010/main" val="85431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13.5.1  Flashback Database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dirty="0"/>
              <a:t>现在我们将通过</a:t>
            </a:r>
            <a:r>
              <a:rPr lang="en-US" altLang="zh-CN" dirty="0"/>
              <a:t>Flashback Database</a:t>
            </a:r>
            <a:r>
              <a:rPr lang="zh-CN" altLang="en-US" dirty="0"/>
              <a:t>命令把这个值恢复回</a:t>
            </a:r>
            <a:r>
              <a:rPr lang="en-US" altLang="zh-CN" dirty="0"/>
              <a:t>4500</a:t>
            </a:r>
            <a:r>
              <a:rPr lang="zh-CN" altLang="en-US" dirty="0"/>
              <a:t>，恢复的时间点是“</a:t>
            </a:r>
            <a:r>
              <a:rPr lang="en-US" altLang="zh-CN" dirty="0"/>
              <a:t>08</a:t>
            </a:r>
            <a:r>
              <a:rPr lang="zh-CN" altLang="en-US" dirty="0"/>
              <a:t>：</a:t>
            </a:r>
            <a:r>
              <a:rPr lang="en-US" altLang="zh-CN" dirty="0"/>
              <a:t>56</a:t>
            </a:r>
            <a:r>
              <a:rPr lang="zh-CN" altLang="en-US" dirty="0"/>
              <a:t>：</a:t>
            </a:r>
            <a:r>
              <a:rPr lang="en-US" altLang="zh-CN" dirty="0"/>
              <a:t>57”</a:t>
            </a:r>
            <a:r>
              <a:rPr lang="zh-CN" altLang="en-US" dirty="0"/>
              <a:t>。首先以</a:t>
            </a:r>
            <a:r>
              <a:rPr lang="en-US" altLang="zh-CN" dirty="0"/>
              <a:t>sys</a:t>
            </a:r>
            <a:r>
              <a:rPr lang="zh-CN" altLang="en-US" dirty="0"/>
              <a:t>用户登录，恢复的过程必须按下面的顺序依次完成：</a:t>
            </a:r>
          </a:p>
          <a:p>
            <a:pPr marL="0" indent="0" hangingPunct="0">
              <a:lnSpc>
                <a:spcPct val="100000"/>
              </a:lnSpc>
              <a:spcBef>
                <a:spcPts val="60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shutdown immediate</a:t>
            </a:r>
          </a:p>
          <a:p>
            <a:pPr marL="0" indent="0" hangingPunct="0">
              <a:lnSpc>
                <a:spcPct val="100000"/>
              </a:lnSpc>
              <a:spcBef>
                <a:spcPts val="600"/>
              </a:spcBef>
              <a:buNone/>
            </a:pPr>
            <a:r>
              <a:rPr lang="en-US" altLang="zh-CN" dirty="0"/>
              <a:t>SQL&gt; </a:t>
            </a:r>
            <a:r>
              <a:rPr lang="en-US" altLang="zh-CN" dirty="0">
                <a:highlight>
                  <a:srgbClr val="C0C0C0"/>
                </a:highlight>
              </a:rPr>
              <a:t>startup mount</a:t>
            </a:r>
          </a:p>
          <a:p>
            <a:pPr marL="0" indent="0" hangingPunct="0">
              <a:lnSpc>
                <a:spcPct val="100000"/>
              </a:lnSpc>
              <a:spcBef>
                <a:spcPts val="600"/>
              </a:spcBef>
              <a:buNone/>
            </a:pPr>
            <a:r>
              <a:rPr lang="en-US" altLang="zh-CN" dirty="0"/>
              <a:t>Database mounted.</a:t>
            </a:r>
          </a:p>
          <a:p>
            <a:pPr marL="0" indent="0" hangingPunct="0">
              <a:lnSpc>
                <a:spcPct val="100000"/>
              </a:lnSpc>
              <a:spcBef>
                <a:spcPts val="600"/>
              </a:spcBef>
              <a:buNone/>
            </a:pPr>
            <a:r>
              <a:rPr lang="en-US" altLang="zh-CN" dirty="0"/>
              <a:t>SQL&gt; </a:t>
            </a:r>
            <a:r>
              <a:rPr lang="en-US" altLang="zh-CN" dirty="0">
                <a:highlight>
                  <a:srgbClr val="C0C0C0"/>
                </a:highlight>
              </a:rPr>
              <a:t>flashback database to timestamp </a:t>
            </a:r>
            <a:r>
              <a:rPr lang="en-US" altLang="zh-CN" dirty="0" err="1">
                <a:highlight>
                  <a:srgbClr val="C0C0C0"/>
                </a:highlight>
              </a:rPr>
              <a:t>to_timestamp</a:t>
            </a:r>
            <a:r>
              <a:rPr lang="en-US" altLang="zh-CN" dirty="0">
                <a:highlight>
                  <a:srgbClr val="C0C0C0"/>
                </a:highlight>
              </a:rPr>
              <a:t>(</a:t>
            </a:r>
          </a:p>
          <a:p>
            <a:pPr marL="0" indent="0" hangingPunct="0">
              <a:lnSpc>
                <a:spcPct val="100000"/>
              </a:lnSpc>
              <a:spcBef>
                <a:spcPts val="600"/>
              </a:spcBef>
              <a:buNone/>
            </a:pPr>
            <a:r>
              <a:rPr lang="en-US" altLang="zh-CN" dirty="0">
                <a:highlight>
                  <a:srgbClr val="C0C0C0"/>
                </a:highlight>
              </a:rPr>
              <a:t>2  '2017-04-28 08</a:t>
            </a:r>
            <a:r>
              <a:rPr lang="zh-CN" altLang="en-US" dirty="0">
                <a:highlight>
                  <a:srgbClr val="C0C0C0"/>
                </a:highlight>
              </a:rPr>
              <a:t>：</a:t>
            </a:r>
            <a:r>
              <a:rPr lang="en-US" altLang="zh-CN" dirty="0">
                <a:highlight>
                  <a:srgbClr val="C0C0C0"/>
                </a:highlight>
              </a:rPr>
              <a:t>56</a:t>
            </a:r>
            <a:r>
              <a:rPr lang="zh-CN" altLang="en-US" dirty="0">
                <a:highlight>
                  <a:srgbClr val="C0C0C0"/>
                </a:highlight>
              </a:rPr>
              <a:t>：</a:t>
            </a:r>
            <a:r>
              <a:rPr lang="en-US" altLang="zh-CN" dirty="0">
                <a:highlight>
                  <a:srgbClr val="C0C0C0"/>
                </a:highlight>
              </a:rPr>
              <a:t>57'</a:t>
            </a:r>
            <a:r>
              <a:rPr lang="zh-CN" altLang="en-US" dirty="0">
                <a:highlight>
                  <a:srgbClr val="C0C0C0"/>
                </a:highlight>
              </a:rPr>
              <a:t>，</a:t>
            </a:r>
            <a:r>
              <a:rPr lang="en-US" altLang="zh-CN" dirty="0">
                <a:highlight>
                  <a:srgbClr val="C0C0C0"/>
                </a:highlight>
              </a:rPr>
              <a:t>'</a:t>
            </a:r>
            <a:r>
              <a:rPr lang="en-US" altLang="zh-CN" dirty="0" err="1">
                <a:highlight>
                  <a:srgbClr val="C0C0C0"/>
                </a:highlight>
              </a:rPr>
              <a:t>yyyy</a:t>
            </a:r>
            <a:r>
              <a:rPr lang="en-US" altLang="zh-CN" dirty="0">
                <a:highlight>
                  <a:srgbClr val="C0C0C0"/>
                </a:highlight>
              </a:rPr>
              <a:t>-mm-</a:t>
            </a:r>
            <a:r>
              <a:rPr lang="en-US" altLang="zh-CN" dirty="0" err="1">
                <a:highlight>
                  <a:srgbClr val="C0C0C0"/>
                </a:highlight>
              </a:rPr>
              <a:t>dd</a:t>
            </a:r>
            <a:r>
              <a:rPr lang="en-US" altLang="zh-CN" dirty="0">
                <a:highlight>
                  <a:srgbClr val="C0C0C0"/>
                </a:highlight>
              </a:rPr>
              <a:t> hh24</a:t>
            </a:r>
            <a:r>
              <a:rPr lang="zh-CN" altLang="en-US" dirty="0">
                <a:highlight>
                  <a:srgbClr val="C0C0C0"/>
                </a:highlight>
              </a:rPr>
              <a:t>：</a:t>
            </a:r>
            <a:r>
              <a:rPr lang="en-US" altLang="zh-CN" dirty="0">
                <a:highlight>
                  <a:srgbClr val="C0C0C0"/>
                </a:highlight>
              </a:rPr>
              <a:t>mi</a:t>
            </a:r>
            <a:r>
              <a:rPr lang="zh-CN" altLang="en-US" dirty="0">
                <a:highlight>
                  <a:srgbClr val="C0C0C0"/>
                </a:highlight>
              </a:rPr>
              <a:t>：</a:t>
            </a:r>
            <a:r>
              <a:rPr lang="en-US" altLang="zh-CN" dirty="0" err="1">
                <a:highlight>
                  <a:srgbClr val="C0C0C0"/>
                </a:highlight>
              </a:rPr>
              <a:t>ss'</a:t>
            </a:r>
            <a:r>
              <a:rPr lang="en-US" altLang="zh-CN" dirty="0">
                <a:highlight>
                  <a:srgbClr val="C0C0C0"/>
                </a:highlight>
              </a:rPr>
              <a:t>)</a:t>
            </a:r>
            <a:r>
              <a:rPr lang="zh-CN" altLang="en-US" dirty="0">
                <a:highlight>
                  <a:srgbClr val="C0C0C0"/>
                </a:highlight>
              </a:rPr>
              <a:t>；</a:t>
            </a:r>
          </a:p>
          <a:p>
            <a:pPr marL="0" indent="0" hangingPunct="0">
              <a:lnSpc>
                <a:spcPct val="100000"/>
              </a:lnSpc>
              <a:spcBef>
                <a:spcPts val="600"/>
              </a:spcBef>
              <a:buNone/>
            </a:pPr>
            <a:r>
              <a:rPr lang="en-US" altLang="zh-CN" dirty="0"/>
              <a:t>Flashback complete.</a:t>
            </a:r>
          </a:p>
          <a:p>
            <a:pPr marL="0" indent="0" hangingPunct="0">
              <a:lnSpc>
                <a:spcPct val="100000"/>
              </a:lnSpc>
              <a:spcBef>
                <a:spcPts val="600"/>
              </a:spcBef>
              <a:buNone/>
            </a:pPr>
            <a:r>
              <a:rPr lang="en-US" altLang="zh-CN" dirty="0"/>
              <a:t>SQL&gt; </a:t>
            </a:r>
            <a:r>
              <a:rPr lang="en-US" altLang="zh-CN" dirty="0">
                <a:highlight>
                  <a:srgbClr val="C0C0C0"/>
                </a:highlight>
              </a:rPr>
              <a:t>ALTER database open </a:t>
            </a:r>
            <a:r>
              <a:rPr lang="en-US" altLang="zh-CN" dirty="0" err="1">
                <a:highlight>
                  <a:srgbClr val="C0C0C0"/>
                </a:highlight>
              </a:rPr>
              <a:t>resetlogs</a:t>
            </a:r>
            <a:r>
              <a:rPr lang="zh-CN" altLang="en-US" dirty="0">
                <a:highlight>
                  <a:srgbClr val="C0C0C0"/>
                </a:highlight>
              </a:rPr>
              <a:t>；</a:t>
            </a:r>
          </a:p>
          <a:p>
            <a:pPr marL="0" indent="0" hangingPunct="0">
              <a:lnSpc>
                <a:spcPct val="100000"/>
              </a:lnSpc>
              <a:spcBef>
                <a:spcPts val="600"/>
              </a:spcBef>
              <a:buNone/>
            </a:pPr>
            <a:r>
              <a:rPr lang="en-US" altLang="zh-CN" dirty="0"/>
              <a:t>Database altered.</a:t>
            </a:r>
          </a:p>
          <a:p>
            <a:pPr marL="0" indent="0" hangingPunct="0">
              <a:lnSpc>
                <a:spcPct val="100000"/>
              </a:lnSpc>
              <a:spcBef>
                <a:spcPts val="600"/>
              </a:spcBef>
              <a:buNone/>
            </a:pPr>
            <a:r>
              <a:rPr lang="en-US" altLang="zh-CN" dirty="0"/>
              <a:t>SQL&gt; </a:t>
            </a:r>
            <a:r>
              <a:rPr lang="en-US" altLang="zh-CN" dirty="0">
                <a:highlight>
                  <a:srgbClr val="C0C0C0"/>
                </a:highlight>
              </a:rPr>
              <a:t>exit</a:t>
            </a:r>
            <a:r>
              <a:rPr lang="zh-CN" altLang="en-US" dirty="0">
                <a:highlight>
                  <a:srgbClr val="C0C0C0"/>
                </a:highlight>
              </a:rPr>
              <a:t>；</a:t>
            </a:r>
          </a:p>
        </p:txBody>
      </p:sp>
    </p:spTree>
    <p:extLst>
      <p:ext uri="{BB962C8B-B14F-4D97-AF65-F5344CB8AC3E}">
        <p14:creationId xmlns:p14="http://schemas.microsoft.com/office/powerpoint/2010/main" val="158516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13.5.1  Flashback Database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dirty="0"/>
              <a:t>恢复完成后，查询一下</a:t>
            </a:r>
            <a:r>
              <a:rPr lang="en-US" altLang="zh-CN" dirty="0"/>
              <a:t>MIN_SALARY</a:t>
            </a:r>
            <a:r>
              <a:rPr lang="zh-CN" altLang="en-US" dirty="0"/>
              <a:t>的值是否恢复到了</a:t>
            </a:r>
            <a:r>
              <a:rPr lang="en-US" altLang="zh-CN" dirty="0"/>
              <a:t>4500</a:t>
            </a:r>
            <a:r>
              <a:rPr lang="zh-CN" altLang="en-US" dirty="0"/>
              <a:t>：</a:t>
            </a:r>
          </a:p>
          <a:p>
            <a:pPr marL="0" indent="0" hangingPunct="0">
              <a:lnSpc>
                <a:spcPct val="100000"/>
              </a:lnSpc>
              <a:spcBef>
                <a:spcPts val="60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SELECT </a:t>
            </a:r>
            <a:r>
              <a:rPr lang="en-US" altLang="zh-CN" dirty="0" err="1">
                <a:highlight>
                  <a:srgbClr val="C0C0C0"/>
                </a:highlight>
              </a:rPr>
              <a:t>job_id</a:t>
            </a:r>
            <a:r>
              <a:rPr lang="zh-CN" altLang="en-US" dirty="0">
                <a:highlight>
                  <a:srgbClr val="C0C0C0"/>
                </a:highlight>
              </a:rPr>
              <a:t>，</a:t>
            </a:r>
            <a:r>
              <a:rPr lang="en-US" altLang="zh-CN" dirty="0" err="1">
                <a:highlight>
                  <a:srgbClr val="C0C0C0"/>
                </a:highlight>
              </a:rPr>
              <a:t>min_salary</a:t>
            </a:r>
            <a:r>
              <a:rPr lang="en-US" altLang="zh-CN" dirty="0">
                <a:highlight>
                  <a:srgbClr val="C0C0C0"/>
                </a:highlight>
              </a:rPr>
              <a:t> FROM hr.jobs WHERE  </a:t>
            </a:r>
            <a:r>
              <a:rPr lang="en-US" altLang="zh-CN" dirty="0" err="1">
                <a:highlight>
                  <a:srgbClr val="C0C0C0"/>
                </a:highlight>
              </a:rPr>
              <a:t>job_id</a:t>
            </a:r>
            <a:r>
              <a:rPr lang="en-US" altLang="zh-CN" dirty="0">
                <a:highlight>
                  <a:srgbClr val="C0C0C0"/>
                </a:highlight>
              </a:rPr>
              <a:t>='PR_REP'</a:t>
            </a:r>
            <a:r>
              <a:rPr lang="zh-CN" altLang="en-US" dirty="0">
                <a:highlight>
                  <a:srgbClr val="C0C0C0"/>
                </a:highlight>
              </a:rPr>
              <a:t>；</a:t>
            </a:r>
          </a:p>
          <a:p>
            <a:pPr marL="0" indent="0" hangingPunct="0">
              <a:lnSpc>
                <a:spcPct val="100000"/>
              </a:lnSpc>
              <a:spcBef>
                <a:spcPts val="600"/>
              </a:spcBef>
              <a:buNone/>
            </a:pPr>
            <a:r>
              <a:rPr lang="en-US" altLang="zh-CN" dirty="0"/>
              <a:t>JOB_ID     MIN_SALARY</a:t>
            </a:r>
          </a:p>
          <a:p>
            <a:pPr marL="0" indent="0" hangingPunct="0">
              <a:lnSpc>
                <a:spcPct val="100000"/>
              </a:lnSpc>
              <a:spcBef>
                <a:spcPts val="600"/>
              </a:spcBef>
              <a:buNone/>
            </a:pPr>
            <a:r>
              <a:rPr lang="en-US" altLang="zh-CN" dirty="0"/>
              <a:t>---------- ----------</a:t>
            </a:r>
          </a:p>
          <a:p>
            <a:pPr marL="0" indent="0" hangingPunct="0">
              <a:lnSpc>
                <a:spcPct val="100000"/>
              </a:lnSpc>
              <a:spcBef>
                <a:spcPts val="600"/>
              </a:spcBef>
              <a:buNone/>
            </a:pPr>
            <a:r>
              <a:rPr lang="en-US" altLang="zh-CN" dirty="0"/>
              <a:t>PR_REP     </a:t>
            </a:r>
            <a:r>
              <a:rPr lang="en-US" altLang="zh-CN" dirty="0">
                <a:highlight>
                  <a:srgbClr val="FFFF00"/>
                </a:highlight>
              </a:rPr>
              <a:t>4500</a:t>
            </a:r>
          </a:p>
          <a:p>
            <a:pPr marL="0" indent="0" hangingPunct="0">
              <a:lnSpc>
                <a:spcPct val="100000"/>
              </a:lnSpc>
              <a:spcBef>
                <a:spcPts val="600"/>
              </a:spcBef>
              <a:buNone/>
            </a:pPr>
            <a:endParaRPr lang="en-US" altLang="zh-CN" dirty="0"/>
          </a:p>
          <a:p>
            <a:pPr marL="0" indent="0" hangingPunct="0">
              <a:lnSpc>
                <a:spcPct val="100000"/>
              </a:lnSpc>
              <a:spcBef>
                <a:spcPts val="600"/>
              </a:spcBef>
              <a:buNone/>
            </a:pPr>
            <a:r>
              <a:rPr lang="zh-CN" altLang="en-US" dirty="0"/>
              <a:t>可以看出，恢复成功。</a:t>
            </a:r>
          </a:p>
        </p:txBody>
      </p:sp>
    </p:spTree>
    <p:extLst>
      <p:ext uri="{BB962C8B-B14F-4D97-AF65-F5344CB8AC3E}">
        <p14:creationId xmlns:p14="http://schemas.microsoft.com/office/powerpoint/2010/main" val="363059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13.5.1  Flashback Database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en-US" altLang="zh-CN" sz="2800" dirty="0"/>
              <a:t>Flashback Database</a:t>
            </a:r>
            <a:r>
              <a:rPr lang="zh-CN" altLang="en-US" sz="2800" dirty="0"/>
              <a:t>的优点是操作简便</a:t>
            </a:r>
            <a:r>
              <a:rPr lang="en-US" altLang="zh-CN" sz="2800" dirty="0"/>
              <a:t>(</a:t>
            </a:r>
            <a:r>
              <a:rPr lang="zh-CN" altLang="en-US" sz="2800" dirty="0"/>
              <a:t>相对</a:t>
            </a:r>
            <a:r>
              <a:rPr lang="en-US" altLang="zh-CN" sz="2800" dirty="0"/>
              <a:t>RMAN)</a:t>
            </a:r>
            <a:r>
              <a:rPr lang="zh-CN" altLang="en-US" sz="2800" dirty="0"/>
              <a:t>，可以在</a:t>
            </a:r>
            <a:r>
              <a:rPr lang="en-US" altLang="zh-CN" sz="2800" dirty="0" err="1"/>
              <a:t>Sqlplus</a:t>
            </a:r>
            <a:r>
              <a:rPr lang="zh-CN" altLang="en-US" sz="2800" dirty="0"/>
              <a:t>中操作，不必通过</a:t>
            </a:r>
            <a:r>
              <a:rPr lang="en-US" altLang="zh-CN" sz="2800" dirty="0" err="1"/>
              <a:t>rman</a:t>
            </a:r>
            <a:r>
              <a:rPr lang="zh-CN" altLang="en-US" sz="2800" dirty="0"/>
              <a:t>操作。但也有一些局限性：</a:t>
            </a:r>
          </a:p>
          <a:p>
            <a:pPr marL="0" indent="0" hangingPunct="0">
              <a:lnSpc>
                <a:spcPct val="100000"/>
              </a:lnSpc>
              <a:spcBef>
                <a:spcPts val="600"/>
              </a:spcBef>
              <a:buNone/>
            </a:pPr>
            <a:r>
              <a:rPr lang="en-US" altLang="zh-CN" sz="2800" dirty="0"/>
              <a:t>(1)</a:t>
            </a:r>
            <a:r>
              <a:rPr lang="zh-CN" altLang="en-US" sz="2800" dirty="0"/>
              <a:t>打开这个功能会增加数据库的闪回写入负担，降低数据库性能。</a:t>
            </a:r>
          </a:p>
          <a:p>
            <a:pPr marL="0" indent="0" hangingPunct="0">
              <a:lnSpc>
                <a:spcPct val="100000"/>
              </a:lnSpc>
              <a:spcBef>
                <a:spcPts val="600"/>
              </a:spcBef>
              <a:buNone/>
            </a:pPr>
            <a:r>
              <a:rPr lang="en-US" altLang="zh-CN" sz="2800" dirty="0"/>
              <a:t>(2)</a:t>
            </a:r>
            <a:r>
              <a:rPr lang="zh-CN" altLang="en-US" sz="2800" dirty="0"/>
              <a:t>恢复的时候必须使整个数据库停机。</a:t>
            </a:r>
          </a:p>
          <a:p>
            <a:pPr marL="0" indent="0" hangingPunct="0">
              <a:lnSpc>
                <a:spcPct val="100000"/>
              </a:lnSpc>
              <a:spcBef>
                <a:spcPts val="600"/>
              </a:spcBef>
              <a:buNone/>
            </a:pPr>
            <a:r>
              <a:rPr lang="en-US" altLang="zh-CN" sz="2800" dirty="0"/>
              <a:t>(3)</a:t>
            </a:r>
            <a:r>
              <a:rPr lang="zh-CN" altLang="en-US" sz="2800" dirty="0"/>
              <a:t>只能对整个数据库</a:t>
            </a:r>
            <a:r>
              <a:rPr lang="en-US" altLang="zh-CN" sz="2800" dirty="0"/>
              <a:t>(CDB+</a:t>
            </a:r>
            <a:r>
              <a:rPr lang="zh-CN" altLang="en-US" sz="2800" dirty="0"/>
              <a:t>所有</a:t>
            </a:r>
            <a:r>
              <a:rPr lang="en-US" altLang="zh-CN" sz="2800" dirty="0"/>
              <a:t>PDB)</a:t>
            </a:r>
            <a:r>
              <a:rPr lang="zh-CN" altLang="en-US" sz="2800" dirty="0"/>
              <a:t>一起恢复，在恢复误操作的时候，很可能将其他用户的正常数据修改恢复到修改之前，这就是所谓的“误恢复”。</a:t>
            </a:r>
          </a:p>
        </p:txBody>
      </p:sp>
    </p:spTree>
    <p:extLst>
      <p:ext uri="{BB962C8B-B14F-4D97-AF65-F5344CB8AC3E}">
        <p14:creationId xmlns:p14="http://schemas.microsoft.com/office/powerpoint/2010/main" val="388839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13.5.2  Flashback Table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en-US" altLang="zh-CN" sz="2800" dirty="0"/>
              <a:t>Flashback Table(</a:t>
            </a:r>
            <a:r>
              <a:rPr lang="zh-CN" altLang="en-US" sz="2800" dirty="0"/>
              <a:t>闪回表</a:t>
            </a:r>
            <a:r>
              <a:rPr lang="en-US" altLang="zh-CN" sz="2800" dirty="0"/>
              <a:t>)</a:t>
            </a:r>
            <a:r>
              <a:rPr lang="zh-CN" altLang="en-US" sz="2800" dirty="0"/>
              <a:t>是指只恢复一个表，而不是整个数据库。闪回数据库是将整个数据库恢复到指定的时间点，但有时仅仅是对一个表做了误操作，就没有必要恢复整个数据库，而只需要恢复这个表。必须设置某个表为行移动</a:t>
            </a:r>
            <a:r>
              <a:rPr lang="en-US" altLang="zh-CN" sz="2800" dirty="0"/>
              <a:t>(Row Movement)</a:t>
            </a:r>
            <a:r>
              <a:rPr lang="zh-CN" altLang="en-US" sz="2800" dirty="0"/>
              <a:t>方式，这个表才可以进行闪回操作。任何一个表的缺省方式都没有这个属性，必须手工设置，设置行移动的命令是“</a:t>
            </a:r>
            <a:r>
              <a:rPr lang="en-US" altLang="zh-CN" sz="2800" dirty="0"/>
              <a:t>ALTER table </a:t>
            </a:r>
            <a:r>
              <a:rPr lang="zh-CN" altLang="en-US" sz="2800" dirty="0"/>
              <a:t>表名 </a:t>
            </a:r>
            <a:r>
              <a:rPr lang="en-US" altLang="zh-CN" sz="2800" dirty="0"/>
              <a:t>enable row movement</a:t>
            </a:r>
            <a:r>
              <a:rPr lang="zh-CN" altLang="en-US" sz="2800" dirty="0"/>
              <a:t>；”，取消行移动的命令是“</a:t>
            </a:r>
            <a:r>
              <a:rPr lang="en-US" altLang="zh-CN" sz="2800" dirty="0"/>
              <a:t>ALTER table </a:t>
            </a:r>
            <a:r>
              <a:rPr lang="zh-CN" altLang="en-US" sz="2800" dirty="0"/>
              <a:t>表名 </a:t>
            </a:r>
            <a:r>
              <a:rPr lang="en-US" altLang="zh-CN" sz="2800" dirty="0"/>
              <a:t>disable row movement</a:t>
            </a:r>
            <a:r>
              <a:rPr lang="zh-CN" altLang="en-US" sz="2800" dirty="0"/>
              <a:t>；”，例如：</a:t>
            </a:r>
          </a:p>
          <a:p>
            <a:pPr marL="0" indent="0" hangingPunct="0">
              <a:lnSpc>
                <a:spcPct val="100000"/>
              </a:lnSpc>
              <a:spcBef>
                <a:spcPts val="600"/>
              </a:spcBef>
              <a:buNone/>
            </a:pPr>
            <a:r>
              <a:rPr lang="en-US" altLang="zh-CN" sz="2800" dirty="0"/>
              <a:t>SQL&gt; </a:t>
            </a:r>
            <a:r>
              <a:rPr lang="en-US" altLang="zh-CN" sz="2800" dirty="0">
                <a:highlight>
                  <a:srgbClr val="C0C0C0"/>
                </a:highlight>
              </a:rPr>
              <a:t>ALTER table hr.jobs enable row movement</a:t>
            </a:r>
            <a:r>
              <a:rPr lang="zh-CN" altLang="en-US" sz="2800" dirty="0">
                <a:highlight>
                  <a:srgbClr val="C0C0C0"/>
                </a:highlight>
              </a:rPr>
              <a:t>；</a:t>
            </a:r>
          </a:p>
          <a:p>
            <a:pPr marL="0" indent="0" hangingPunct="0">
              <a:lnSpc>
                <a:spcPct val="100000"/>
              </a:lnSpc>
              <a:spcBef>
                <a:spcPts val="600"/>
              </a:spcBef>
              <a:buNone/>
            </a:pPr>
            <a:r>
              <a:rPr lang="en-US" altLang="zh-CN" sz="2800" dirty="0"/>
              <a:t>Table altered.</a:t>
            </a:r>
          </a:p>
        </p:txBody>
      </p:sp>
    </p:spTree>
    <p:extLst>
      <p:ext uri="{BB962C8B-B14F-4D97-AF65-F5344CB8AC3E}">
        <p14:creationId xmlns:p14="http://schemas.microsoft.com/office/powerpoint/2010/main" val="33829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13.5.2  Flashback Table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en-US" altLang="zh-CN" sz="2800" dirty="0"/>
              <a:t>【</a:t>
            </a:r>
            <a:r>
              <a:rPr lang="zh-CN" altLang="en-US" sz="2800" dirty="0"/>
              <a:t>示例</a:t>
            </a:r>
            <a:r>
              <a:rPr lang="en-US" altLang="zh-CN" sz="2800" dirty="0"/>
              <a:t>13-9】</a:t>
            </a:r>
            <a:r>
              <a:rPr lang="zh-CN" altLang="en-US" sz="2800" dirty="0"/>
              <a:t>闪回表</a:t>
            </a:r>
          </a:p>
          <a:p>
            <a:pPr marL="0" indent="0" hangingPunct="0">
              <a:lnSpc>
                <a:spcPct val="100000"/>
              </a:lnSpc>
              <a:spcBef>
                <a:spcPts val="600"/>
              </a:spcBef>
              <a:buNone/>
            </a:pPr>
            <a:r>
              <a:rPr lang="zh-CN" altLang="en-US" sz="2800" dirty="0"/>
              <a:t>本例以</a:t>
            </a:r>
            <a:r>
              <a:rPr lang="en-US" altLang="zh-CN" sz="2800" dirty="0"/>
              <a:t>HR</a:t>
            </a:r>
            <a:r>
              <a:rPr lang="zh-CN" altLang="en-US" sz="2800" dirty="0"/>
              <a:t>身份登录，修改表</a:t>
            </a:r>
            <a:r>
              <a:rPr lang="en-US" altLang="zh-CN" sz="2800" dirty="0"/>
              <a:t>JOBS</a:t>
            </a:r>
            <a:r>
              <a:rPr lang="zh-CN" altLang="en-US" sz="2800" dirty="0"/>
              <a:t>，然后闪回到修改之前的状态。</a:t>
            </a:r>
          </a:p>
          <a:p>
            <a:pPr marL="0" indent="0" hangingPunct="0">
              <a:lnSpc>
                <a:spcPct val="100000"/>
              </a:lnSpc>
              <a:spcBef>
                <a:spcPts val="600"/>
              </a:spcBef>
              <a:buNone/>
            </a:pPr>
            <a:r>
              <a:rPr lang="en-US" altLang="zh-CN" dirty="0"/>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a:t>
            </a:r>
            <a:r>
              <a:rPr lang="en-US" altLang="zh-CN" dirty="0" err="1">
                <a:highlight>
                  <a:srgbClr val="C0C0C0"/>
                </a:highlight>
              </a:rPr>
              <a:t>pdborcl</a:t>
            </a:r>
            <a:endParaRPr lang="en-US" altLang="zh-CN"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ALTER table jobs enable row movement</a:t>
            </a:r>
            <a:r>
              <a:rPr lang="zh-CN" altLang="en-US" dirty="0">
                <a:highlight>
                  <a:srgbClr val="C0C0C0"/>
                </a:highlight>
              </a:rPr>
              <a:t>；</a:t>
            </a:r>
          </a:p>
          <a:p>
            <a:pPr marL="0" indent="0" hangingPunct="0">
              <a:lnSpc>
                <a:spcPct val="100000"/>
              </a:lnSpc>
              <a:spcBef>
                <a:spcPts val="600"/>
              </a:spcBef>
              <a:buNone/>
            </a:pPr>
            <a:r>
              <a:rPr lang="en-US" altLang="zh-CN" dirty="0"/>
              <a:t>Table altered.</a:t>
            </a:r>
          </a:p>
          <a:p>
            <a:pPr marL="0" indent="0" hangingPunct="0">
              <a:lnSpc>
                <a:spcPct val="100000"/>
              </a:lnSpc>
              <a:spcBef>
                <a:spcPts val="600"/>
              </a:spcBef>
              <a:buNone/>
            </a:pPr>
            <a:r>
              <a:rPr lang="en-US" altLang="zh-CN" dirty="0"/>
              <a:t>SQL&gt; </a:t>
            </a:r>
            <a:r>
              <a:rPr lang="en-US" altLang="zh-CN" dirty="0">
                <a:highlight>
                  <a:srgbClr val="C0C0C0"/>
                </a:highlight>
              </a:rPr>
              <a:t>set time on</a:t>
            </a:r>
          </a:p>
          <a:p>
            <a:pPr marL="0" indent="0" hangingPunct="0">
              <a:lnSpc>
                <a:spcPct val="100000"/>
              </a:lnSpc>
              <a:spcBef>
                <a:spcPts val="600"/>
              </a:spcBef>
              <a:buNone/>
            </a:pPr>
            <a:r>
              <a:rPr lang="en-US" altLang="zh-CN" dirty="0"/>
              <a:t>15</a:t>
            </a:r>
            <a:r>
              <a:rPr lang="zh-CN" altLang="en-US" dirty="0"/>
              <a:t>：</a:t>
            </a:r>
            <a:r>
              <a:rPr lang="en-US" altLang="zh-CN" dirty="0"/>
              <a:t>26</a:t>
            </a:r>
            <a:r>
              <a:rPr lang="zh-CN" altLang="en-US" dirty="0"/>
              <a:t>：</a:t>
            </a:r>
            <a:r>
              <a:rPr lang="en-US" altLang="zh-CN" dirty="0"/>
              <a:t>34 SQL&gt; </a:t>
            </a:r>
            <a:r>
              <a:rPr lang="en-US" altLang="zh-CN" dirty="0">
                <a:highlight>
                  <a:srgbClr val="C0C0C0"/>
                </a:highlight>
              </a:rPr>
              <a:t>UPDATE hr.jobs SET </a:t>
            </a:r>
            <a:r>
              <a:rPr lang="en-US" altLang="zh-CN" dirty="0" err="1">
                <a:highlight>
                  <a:srgbClr val="C0C0C0"/>
                </a:highlight>
              </a:rPr>
              <a:t>min_salary</a:t>
            </a:r>
            <a:r>
              <a:rPr lang="en-US" altLang="zh-CN" dirty="0">
                <a:highlight>
                  <a:srgbClr val="C0C0C0"/>
                </a:highlight>
              </a:rPr>
              <a:t>=min_salary+10</a:t>
            </a:r>
            <a:r>
              <a:rPr lang="zh-CN" altLang="en-US" dirty="0">
                <a:highlight>
                  <a:srgbClr val="C0C0C0"/>
                </a:highlight>
              </a:rPr>
              <a:t>；</a:t>
            </a:r>
          </a:p>
          <a:p>
            <a:pPr marL="0" indent="0" hangingPunct="0">
              <a:lnSpc>
                <a:spcPct val="100000"/>
              </a:lnSpc>
              <a:spcBef>
                <a:spcPts val="600"/>
              </a:spcBef>
              <a:buNone/>
            </a:pPr>
            <a:r>
              <a:rPr lang="en-US" altLang="zh-CN" dirty="0"/>
              <a:t>19 rows updated.</a:t>
            </a:r>
          </a:p>
          <a:p>
            <a:pPr marL="0" indent="0" hangingPunct="0">
              <a:lnSpc>
                <a:spcPct val="100000"/>
              </a:lnSpc>
              <a:spcBef>
                <a:spcPts val="600"/>
              </a:spcBef>
              <a:buNone/>
            </a:pPr>
            <a:r>
              <a:rPr lang="en-US" altLang="zh-CN" dirty="0"/>
              <a:t>15</a:t>
            </a:r>
            <a:r>
              <a:rPr lang="zh-CN" altLang="en-US" dirty="0"/>
              <a:t>：</a:t>
            </a:r>
            <a:r>
              <a:rPr lang="en-US" altLang="zh-CN" dirty="0"/>
              <a:t>26</a:t>
            </a:r>
            <a:r>
              <a:rPr lang="zh-CN" altLang="en-US" dirty="0"/>
              <a:t>：</a:t>
            </a:r>
            <a:r>
              <a:rPr lang="en-US" altLang="zh-CN" dirty="0"/>
              <a:t>45 SQL&gt; </a:t>
            </a:r>
            <a:r>
              <a:rPr lang="en-US" altLang="zh-CN" dirty="0">
                <a:highlight>
                  <a:srgbClr val="C0C0C0"/>
                </a:highlight>
              </a:rPr>
              <a:t>commit</a:t>
            </a:r>
            <a:r>
              <a:rPr lang="zh-CN" altLang="en-US" dirty="0">
                <a:highlight>
                  <a:srgbClr val="C0C0C0"/>
                </a:highlight>
              </a:rPr>
              <a:t>；</a:t>
            </a:r>
          </a:p>
          <a:p>
            <a:pPr marL="0" indent="0" hangingPunct="0">
              <a:lnSpc>
                <a:spcPct val="100000"/>
              </a:lnSpc>
              <a:spcBef>
                <a:spcPts val="600"/>
              </a:spcBef>
              <a:buNone/>
            </a:pPr>
            <a:r>
              <a:rPr lang="en-US" altLang="zh-CN" dirty="0"/>
              <a:t>Commit complete.</a:t>
            </a:r>
          </a:p>
        </p:txBody>
      </p:sp>
    </p:spTree>
    <p:extLst>
      <p:ext uri="{BB962C8B-B14F-4D97-AF65-F5344CB8AC3E}">
        <p14:creationId xmlns:p14="http://schemas.microsoft.com/office/powerpoint/2010/main" val="86262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13.5.2  Flashback Table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en-US" altLang="zh-CN" dirty="0"/>
              <a:t>15</a:t>
            </a:r>
            <a:r>
              <a:rPr lang="zh-CN" altLang="en-US" dirty="0"/>
              <a:t>：</a:t>
            </a:r>
            <a:r>
              <a:rPr lang="en-US" altLang="zh-CN" dirty="0"/>
              <a:t>26</a:t>
            </a:r>
            <a:r>
              <a:rPr lang="zh-CN" altLang="en-US" dirty="0"/>
              <a:t>：</a:t>
            </a:r>
            <a:r>
              <a:rPr lang="en-US" altLang="zh-CN" dirty="0"/>
              <a:t>47 SQL&gt; </a:t>
            </a:r>
            <a:r>
              <a:rPr lang="en-US" altLang="zh-CN" dirty="0">
                <a:highlight>
                  <a:srgbClr val="C0C0C0"/>
                </a:highlight>
              </a:rPr>
              <a:t>SELECT * FROM hr.jobs WHERE  </a:t>
            </a:r>
            <a:r>
              <a:rPr lang="en-US" altLang="zh-CN" dirty="0" err="1">
                <a:highlight>
                  <a:srgbClr val="C0C0C0"/>
                </a:highlight>
              </a:rPr>
              <a:t>rownum</a:t>
            </a:r>
            <a:r>
              <a:rPr lang="en-US" altLang="zh-CN" dirty="0">
                <a:highlight>
                  <a:srgbClr val="C0C0C0"/>
                </a:highlight>
              </a:rPr>
              <a:t>&lt;3</a:t>
            </a:r>
            <a:r>
              <a:rPr lang="zh-CN" altLang="en-US" dirty="0">
                <a:highlight>
                  <a:srgbClr val="C0C0C0"/>
                </a:highlight>
              </a:rPr>
              <a:t>；</a:t>
            </a:r>
          </a:p>
          <a:p>
            <a:pPr marL="0" indent="0" hangingPunct="0">
              <a:lnSpc>
                <a:spcPct val="100000"/>
              </a:lnSpc>
              <a:spcBef>
                <a:spcPts val="600"/>
              </a:spcBef>
              <a:buNone/>
            </a:pPr>
            <a:r>
              <a:rPr lang="en-US" altLang="zh-CN" dirty="0"/>
              <a:t>JOB_ID	JOB_TITLE	     	                    MIN_SALAR	MAX_SALARY</a:t>
            </a:r>
          </a:p>
          <a:p>
            <a:pPr marL="0" indent="0" hangingPunct="0">
              <a:lnSpc>
                <a:spcPct val="100000"/>
              </a:lnSpc>
              <a:spcBef>
                <a:spcPts val="600"/>
              </a:spcBef>
              <a:buNone/>
            </a:pPr>
            <a:r>
              <a:rPr lang="en-US" altLang="zh-CN" dirty="0"/>
              <a:t>----------	--------------------------------	-------------	----------</a:t>
            </a:r>
          </a:p>
          <a:p>
            <a:pPr marL="0" indent="0" hangingPunct="0">
              <a:lnSpc>
                <a:spcPct val="100000"/>
              </a:lnSpc>
              <a:spcBef>
                <a:spcPts val="600"/>
              </a:spcBef>
              <a:buNone/>
            </a:pPr>
            <a:r>
              <a:rPr lang="en-US" altLang="zh-CN" dirty="0"/>
              <a:t>AD_PRES	President		                    </a:t>
            </a:r>
            <a:r>
              <a:rPr lang="en-US" altLang="zh-CN" dirty="0">
                <a:highlight>
                  <a:srgbClr val="FFFF00"/>
                </a:highlight>
              </a:rPr>
              <a:t>20090	</a:t>
            </a:r>
            <a:r>
              <a:rPr lang="en-US" altLang="zh-CN" dirty="0"/>
              <a:t>          40000</a:t>
            </a:r>
          </a:p>
          <a:p>
            <a:pPr marL="0" indent="0" hangingPunct="0">
              <a:lnSpc>
                <a:spcPct val="100000"/>
              </a:lnSpc>
              <a:spcBef>
                <a:spcPts val="600"/>
              </a:spcBef>
              <a:buNone/>
            </a:pPr>
            <a:r>
              <a:rPr lang="en-US" altLang="zh-CN" dirty="0"/>
              <a:t>AD_VP	Administration Vice President	</a:t>
            </a:r>
            <a:r>
              <a:rPr lang="en-US" altLang="zh-CN" dirty="0">
                <a:highlight>
                  <a:srgbClr val="FFFF00"/>
                </a:highlight>
              </a:rPr>
              <a:t>15010</a:t>
            </a:r>
            <a:r>
              <a:rPr lang="en-US" altLang="zh-CN" dirty="0"/>
              <a:t>	          30000</a:t>
            </a:r>
          </a:p>
          <a:p>
            <a:pPr marL="0" indent="0" hangingPunct="0">
              <a:lnSpc>
                <a:spcPct val="100000"/>
              </a:lnSpc>
              <a:spcBef>
                <a:spcPts val="600"/>
              </a:spcBef>
              <a:buNone/>
            </a:pPr>
            <a:r>
              <a:rPr lang="en-US" altLang="zh-CN" dirty="0"/>
              <a:t>SQL&gt; </a:t>
            </a:r>
            <a:r>
              <a:rPr lang="en-US" altLang="zh-CN" dirty="0">
                <a:highlight>
                  <a:srgbClr val="C0C0C0"/>
                </a:highlight>
              </a:rPr>
              <a:t>flashback table jobs to timestamp </a:t>
            </a:r>
          </a:p>
          <a:p>
            <a:pPr marL="0" indent="0" hangingPunct="0">
              <a:lnSpc>
                <a:spcPct val="100000"/>
              </a:lnSpc>
              <a:spcBef>
                <a:spcPts val="600"/>
              </a:spcBef>
              <a:buNone/>
            </a:pPr>
            <a:r>
              <a:rPr lang="en-US" altLang="zh-CN" dirty="0"/>
              <a:t>   </a:t>
            </a:r>
            <a:r>
              <a:rPr lang="en-US" altLang="zh-CN" dirty="0" err="1">
                <a:highlight>
                  <a:srgbClr val="C0C0C0"/>
                </a:highlight>
              </a:rPr>
              <a:t>to_timestamp</a:t>
            </a:r>
            <a:r>
              <a:rPr lang="en-US" altLang="zh-CN" dirty="0">
                <a:highlight>
                  <a:srgbClr val="C0C0C0"/>
                </a:highlight>
              </a:rPr>
              <a:t>('2017-04-28 15</a:t>
            </a:r>
            <a:r>
              <a:rPr lang="zh-CN" altLang="en-US" dirty="0">
                <a:highlight>
                  <a:srgbClr val="C0C0C0"/>
                </a:highlight>
              </a:rPr>
              <a:t>：</a:t>
            </a:r>
            <a:r>
              <a:rPr lang="en-US" altLang="zh-CN" dirty="0">
                <a:highlight>
                  <a:srgbClr val="C0C0C0"/>
                </a:highlight>
              </a:rPr>
              <a:t>26</a:t>
            </a:r>
            <a:r>
              <a:rPr lang="zh-CN" altLang="en-US" dirty="0">
                <a:highlight>
                  <a:srgbClr val="C0C0C0"/>
                </a:highlight>
              </a:rPr>
              <a:t>：</a:t>
            </a:r>
            <a:r>
              <a:rPr lang="en-US" altLang="zh-CN" dirty="0">
                <a:highlight>
                  <a:srgbClr val="C0C0C0"/>
                </a:highlight>
              </a:rPr>
              <a:t>33'</a:t>
            </a:r>
            <a:r>
              <a:rPr lang="zh-CN" altLang="en-US" dirty="0">
                <a:highlight>
                  <a:srgbClr val="C0C0C0"/>
                </a:highlight>
              </a:rPr>
              <a:t>，</a:t>
            </a:r>
            <a:r>
              <a:rPr lang="en-US" altLang="zh-CN" dirty="0">
                <a:highlight>
                  <a:srgbClr val="C0C0C0"/>
                </a:highlight>
              </a:rPr>
              <a:t>'</a:t>
            </a:r>
            <a:r>
              <a:rPr lang="en-US" altLang="zh-CN" dirty="0" err="1">
                <a:highlight>
                  <a:srgbClr val="C0C0C0"/>
                </a:highlight>
              </a:rPr>
              <a:t>yyyy</a:t>
            </a:r>
            <a:r>
              <a:rPr lang="en-US" altLang="zh-CN" dirty="0">
                <a:highlight>
                  <a:srgbClr val="C0C0C0"/>
                </a:highlight>
              </a:rPr>
              <a:t>-mm-</a:t>
            </a:r>
            <a:r>
              <a:rPr lang="en-US" altLang="zh-CN" dirty="0" err="1">
                <a:highlight>
                  <a:srgbClr val="C0C0C0"/>
                </a:highlight>
              </a:rPr>
              <a:t>dd</a:t>
            </a:r>
            <a:r>
              <a:rPr lang="en-US" altLang="zh-CN" dirty="0">
                <a:highlight>
                  <a:srgbClr val="C0C0C0"/>
                </a:highlight>
              </a:rPr>
              <a:t> hh24</a:t>
            </a:r>
            <a:r>
              <a:rPr lang="zh-CN" altLang="en-US" dirty="0">
                <a:highlight>
                  <a:srgbClr val="C0C0C0"/>
                </a:highlight>
              </a:rPr>
              <a:t>：</a:t>
            </a:r>
            <a:r>
              <a:rPr lang="en-US" altLang="zh-CN" dirty="0">
                <a:highlight>
                  <a:srgbClr val="C0C0C0"/>
                </a:highlight>
              </a:rPr>
              <a:t>mi</a:t>
            </a:r>
            <a:r>
              <a:rPr lang="zh-CN" altLang="en-US" dirty="0">
                <a:highlight>
                  <a:srgbClr val="C0C0C0"/>
                </a:highlight>
              </a:rPr>
              <a:t>：</a:t>
            </a:r>
            <a:r>
              <a:rPr lang="en-US" altLang="zh-CN" dirty="0" err="1">
                <a:highlight>
                  <a:srgbClr val="C0C0C0"/>
                </a:highlight>
              </a:rPr>
              <a:t>ss'</a:t>
            </a:r>
            <a:r>
              <a:rPr lang="en-US" altLang="zh-CN" dirty="0">
                <a:highlight>
                  <a:srgbClr val="C0C0C0"/>
                </a:highlight>
              </a:rPr>
              <a:t>)</a:t>
            </a:r>
            <a:r>
              <a:rPr lang="zh-CN" altLang="en-US" dirty="0">
                <a:highlight>
                  <a:srgbClr val="C0C0C0"/>
                </a:highlight>
              </a:rPr>
              <a:t>；</a:t>
            </a:r>
          </a:p>
          <a:p>
            <a:pPr marL="0" indent="0" hangingPunct="0">
              <a:lnSpc>
                <a:spcPct val="100000"/>
              </a:lnSpc>
              <a:spcBef>
                <a:spcPts val="600"/>
              </a:spcBef>
              <a:buNone/>
            </a:pPr>
            <a:r>
              <a:rPr lang="en-US" altLang="zh-CN" dirty="0"/>
              <a:t>Flashback complete.</a:t>
            </a:r>
          </a:p>
          <a:p>
            <a:pPr marL="0" indent="0" hangingPunct="0">
              <a:lnSpc>
                <a:spcPct val="100000"/>
              </a:lnSpc>
              <a:spcBef>
                <a:spcPts val="600"/>
              </a:spcBef>
              <a:buNone/>
            </a:pPr>
            <a:r>
              <a:rPr lang="en-US" altLang="zh-CN" dirty="0"/>
              <a:t>SQL&gt; SELECT * FROM hr.jobs WHERE  </a:t>
            </a:r>
            <a:r>
              <a:rPr lang="en-US" altLang="zh-CN" dirty="0" err="1"/>
              <a:t>rownum</a:t>
            </a:r>
            <a:r>
              <a:rPr lang="en-US" altLang="zh-CN" dirty="0"/>
              <a:t>&lt;3</a:t>
            </a:r>
            <a:r>
              <a:rPr lang="zh-CN" altLang="en-US" dirty="0"/>
              <a:t>；</a:t>
            </a:r>
            <a:endParaRPr lang="en-US" altLang="zh-CN" dirty="0"/>
          </a:p>
          <a:p>
            <a:pPr marL="0" indent="0" hangingPunct="0">
              <a:lnSpc>
                <a:spcPct val="100000"/>
              </a:lnSpc>
              <a:spcBef>
                <a:spcPts val="600"/>
              </a:spcBef>
              <a:buNone/>
            </a:pPr>
            <a:r>
              <a:rPr lang="en-US" altLang="zh-CN" dirty="0"/>
              <a:t>JOB_ID	JOB_TITLE	     	                    MIN_SALAR	MAX_SALARY</a:t>
            </a:r>
          </a:p>
          <a:p>
            <a:pPr marL="0" indent="0" hangingPunct="0">
              <a:lnSpc>
                <a:spcPct val="100000"/>
              </a:lnSpc>
              <a:spcBef>
                <a:spcPts val="600"/>
              </a:spcBef>
              <a:buNone/>
            </a:pPr>
            <a:r>
              <a:rPr lang="en-US" altLang="zh-CN" dirty="0"/>
              <a:t>----------	--------------------------------	-------------	----------</a:t>
            </a:r>
          </a:p>
          <a:p>
            <a:pPr marL="0" indent="0" hangingPunct="0">
              <a:lnSpc>
                <a:spcPct val="100000"/>
              </a:lnSpc>
              <a:spcBef>
                <a:spcPts val="600"/>
              </a:spcBef>
              <a:buNone/>
            </a:pPr>
            <a:r>
              <a:rPr lang="en-US" altLang="zh-CN" dirty="0"/>
              <a:t>AD_PRES	President		                    </a:t>
            </a:r>
            <a:r>
              <a:rPr lang="en-US" altLang="zh-CN" dirty="0">
                <a:highlight>
                  <a:srgbClr val="FFFF00"/>
                </a:highlight>
              </a:rPr>
              <a:t>20080</a:t>
            </a:r>
            <a:r>
              <a:rPr lang="en-US" altLang="zh-CN" dirty="0"/>
              <a:t>	          40000</a:t>
            </a:r>
          </a:p>
          <a:p>
            <a:pPr marL="0" indent="0" hangingPunct="0">
              <a:lnSpc>
                <a:spcPct val="100000"/>
              </a:lnSpc>
              <a:spcBef>
                <a:spcPts val="600"/>
              </a:spcBef>
              <a:buNone/>
            </a:pPr>
            <a:r>
              <a:rPr lang="en-US" altLang="zh-CN" dirty="0"/>
              <a:t>AD_VP	Administration Vice President	</a:t>
            </a:r>
            <a:r>
              <a:rPr lang="en-US" altLang="zh-CN" dirty="0">
                <a:highlight>
                  <a:srgbClr val="FFFF00"/>
                </a:highlight>
              </a:rPr>
              <a:t>15000</a:t>
            </a:r>
            <a:r>
              <a:rPr lang="en-US" altLang="zh-CN" dirty="0"/>
              <a:t>	          30000</a:t>
            </a:r>
          </a:p>
        </p:txBody>
      </p:sp>
    </p:spTree>
    <p:extLst>
      <p:ext uri="{BB962C8B-B14F-4D97-AF65-F5344CB8AC3E}">
        <p14:creationId xmlns:p14="http://schemas.microsoft.com/office/powerpoint/2010/main" val="175035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13.5.2  Flashback Table</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sz="2800" dirty="0"/>
              <a:t>本例在时间点“</a:t>
            </a:r>
            <a:r>
              <a:rPr lang="en-US" altLang="zh-CN" sz="2800" dirty="0"/>
              <a:t>15</a:t>
            </a:r>
            <a:r>
              <a:rPr lang="zh-CN" altLang="en-US" sz="2800" dirty="0"/>
              <a:t>：</a:t>
            </a:r>
            <a:r>
              <a:rPr lang="en-US" altLang="zh-CN" sz="2800" dirty="0"/>
              <a:t>26</a:t>
            </a:r>
            <a:r>
              <a:rPr lang="zh-CN" altLang="en-US" sz="2800" dirty="0"/>
              <a:t>：</a:t>
            </a:r>
            <a:r>
              <a:rPr lang="en-US" altLang="zh-CN" sz="2800" dirty="0"/>
              <a:t>34”</a:t>
            </a:r>
            <a:r>
              <a:rPr lang="zh-CN" altLang="en-US" sz="2800" dirty="0"/>
              <a:t>修改了数据，</a:t>
            </a:r>
            <a:r>
              <a:rPr lang="en-US" altLang="zh-CN" sz="2800" dirty="0"/>
              <a:t>Flashback Table</a:t>
            </a:r>
            <a:r>
              <a:rPr lang="zh-CN" altLang="en-US" sz="2800" dirty="0"/>
              <a:t>的时间点是前一秒，即“</a:t>
            </a:r>
            <a:r>
              <a:rPr lang="en-US" altLang="zh-CN" sz="2800" dirty="0"/>
              <a:t>15</a:t>
            </a:r>
            <a:r>
              <a:rPr lang="zh-CN" altLang="en-US" sz="2800" dirty="0"/>
              <a:t>：</a:t>
            </a:r>
            <a:r>
              <a:rPr lang="en-US" altLang="zh-CN" sz="2800" dirty="0"/>
              <a:t>26</a:t>
            </a:r>
            <a:r>
              <a:rPr lang="zh-CN" altLang="en-US" sz="2800" dirty="0"/>
              <a:t>：</a:t>
            </a:r>
            <a:r>
              <a:rPr lang="en-US" altLang="zh-CN" sz="2800" dirty="0"/>
              <a:t>33”</a:t>
            </a:r>
            <a:r>
              <a:rPr lang="zh-CN" altLang="en-US" sz="2800" dirty="0"/>
              <a:t>，可以看出当闪回成功后，数据又恢复到了修改前的值。为了说明的简洁，本例在查询的时候只查询前两行</a:t>
            </a:r>
            <a:r>
              <a:rPr lang="en-US" altLang="zh-CN" sz="2800" dirty="0"/>
              <a:t>(where </a:t>
            </a:r>
            <a:r>
              <a:rPr lang="en-US" altLang="zh-CN" sz="2800" dirty="0" err="1"/>
              <a:t>rownum</a:t>
            </a:r>
            <a:r>
              <a:rPr lang="en-US" altLang="zh-CN" sz="2800" dirty="0"/>
              <a:t>&lt;3)</a:t>
            </a:r>
            <a:r>
              <a:rPr lang="zh-CN" altLang="en-US" sz="2800" dirty="0"/>
              <a:t>。</a:t>
            </a:r>
          </a:p>
        </p:txBody>
      </p:sp>
    </p:spTree>
    <p:extLst>
      <p:ext uri="{BB962C8B-B14F-4D97-AF65-F5344CB8AC3E}">
        <p14:creationId xmlns:p14="http://schemas.microsoft.com/office/powerpoint/2010/main" val="75749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13.5.3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回收站</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en-US" altLang="zh-CN" dirty="0"/>
              <a:t>Flashback Table</a:t>
            </a:r>
            <a:r>
              <a:rPr lang="zh-CN" altLang="en-US" dirty="0"/>
              <a:t>除了可以恢复表到某个时间点之外，还可以恢复表的删除</a:t>
            </a:r>
            <a:r>
              <a:rPr lang="en-US" altLang="zh-CN" dirty="0"/>
              <a:t>(To Before Drop)</a:t>
            </a:r>
            <a:r>
              <a:rPr lang="zh-CN" altLang="en-US" dirty="0"/>
              <a:t>，这样，删除表以后也能快速恢复。所以，当启用了数据库闪回之后，</a:t>
            </a:r>
            <a:r>
              <a:rPr lang="en-US" altLang="zh-CN" dirty="0"/>
              <a:t>Oracle</a:t>
            </a:r>
            <a:r>
              <a:rPr lang="zh-CN" altLang="en-US" dirty="0"/>
              <a:t>会将删除的表保存到回收站中，回收站中的表可以被恢复出来。</a:t>
            </a:r>
          </a:p>
          <a:p>
            <a:pPr marL="0" indent="0" hangingPunct="0">
              <a:lnSpc>
                <a:spcPct val="100000"/>
              </a:lnSpc>
              <a:spcBef>
                <a:spcPts val="600"/>
              </a:spcBef>
              <a:buNone/>
            </a:pPr>
            <a:r>
              <a:rPr lang="en-US" altLang="zh-CN" dirty="0"/>
              <a:t>【</a:t>
            </a:r>
            <a:r>
              <a:rPr lang="zh-CN" altLang="en-US" dirty="0"/>
              <a:t>示例</a:t>
            </a:r>
            <a:r>
              <a:rPr lang="en-US" altLang="zh-CN" dirty="0"/>
              <a:t>13-10】</a:t>
            </a:r>
            <a:r>
              <a:rPr lang="zh-CN" altLang="en-US" dirty="0"/>
              <a:t>删除表并恢复。</a:t>
            </a:r>
          </a:p>
          <a:p>
            <a:pPr marL="0" indent="0" hangingPunct="0">
              <a:lnSpc>
                <a:spcPct val="100000"/>
              </a:lnSpc>
              <a:spcBef>
                <a:spcPts val="600"/>
              </a:spcBef>
              <a:buNone/>
            </a:pPr>
            <a:r>
              <a:rPr lang="zh-CN" altLang="en-US" dirty="0"/>
              <a:t>本例先创建一个表</a:t>
            </a:r>
            <a:r>
              <a:rPr lang="en-US" altLang="zh-CN" dirty="0"/>
              <a:t>MYJOBS</a:t>
            </a:r>
            <a:r>
              <a:rPr lang="zh-CN" altLang="en-US" dirty="0"/>
              <a:t>，然后删除这个表。</a:t>
            </a:r>
          </a:p>
          <a:p>
            <a:pPr marL="0" indent="0" hangingPunct="0">
              <a:lnSpc>
                <a:spcPct val="10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a:t>
            </a:r>
            <a:r>
              <a:rPr lang="en-US" altLang="zh-CN" dirty="0" err="1">
                <a:highlight>
                  <a:srgbClr val="C0C0C0"/>
                </a:highlight>
              </a:rPr>
              <a:t>pdborcl</a:t>
            </a:r>
            <a:endParaRPr lang="en-US" altLang="zh-CN" dirty="0">
              <a:highlight>
                <a:srgbClr val="C0C0C0"/>
              </a:highlight>
            </a:endParaRPr>
          </a:p>
          <a:p>
            <a:pPr marL="0" indent="0" hangingPunct="0">
              <a:lnSpc>
                <a:spcPct val="100000"/>
              </a:lnSpc>
              <a:spcBef>
                <a:spcPts val="0"/>
              </a:spcBef>
              <a:buNone/>
            </a:pPr>
            <a:r>
              <a:rPr lang="en-US" altLang="zh-CN" dirty="0"/>
              <a:t>SQL&gt; </a:t>
            </a:r>
            <a:r>
              <a:rPr lang="en-US" altLang="zh-CN" dirty="0">
                <a:highlight>
                  <a:srgbClr val="C0C0C0"/>
                </a:highlight>
              </a:rPr>
              <a:t>CREATE TABLE </a:t>
            </a:r>
            <a:r>
              <a:rPr lang="en-US" altLang="zh-CN" dirty="0" err="1">
                <a:highlight>
                  <a:srgbClr val="C0C0C0"/>
                </a:highlight>
              </a:rPr>
              <a:t>myjobs</a:t>
            </a:r>
            <a:r>
              <a:rPr lang="en-US" altLang="zh-CN" dirty="0">
                <a:highlight>
                  <a:srgbClr val="C0C0C0"/>
                </a:highlight>
              </a:rPr>
              <a:t> as SELECT * FROM jobs</a:t>
            </a:r>
            <a:r>
              <a:rPr lang="zh-CN" altLang="en-US" dirty="0">
                <a:highlight>
                  <a:srgbClr val="C0C0C0"/>
                </a:highlight>
              </a:rPr>
              <a:t>；</a:t>
            </a:r>
          </a:p>
          <a:p>
            <a:pPr marL="0" indent="0" hangingPunct="0">
              <a:lnSpc>
                <a:spcPct val="100000"/>
              </a:lnSpc>
              <a:spcBef>
                <a:spcPts val="0"/>
              </a:spcBef>
              <a:buNone/>
            </a:pPr>
            <a:r>
              <a:rPr lang="en-US" altLang="zh-CN" dirty="0"/>
              <a:t>Table created.</a:t>
            </a:r>
          </a:p>
          <a:p>
            <a:pPr marL="0" indent="0" hangingPunct="0">
              <a:lnSpc>
                <a:spcPct val="100000"/>
              </a:lnSpc>
              <a:spcBef>
                <a:spcPts val="0"/>
              </a:spcBef>
              <a:buNone/>
            </a:pPr>
            <a:r>
              <a:rPr lang="en-US" altLang="zh-CN" dirty="0"/>
              <a:t>SQL&gt; </a:t>
            </a:r>
            <a:r>
              <a:rPr lang="en-US" altLang="zh-CN" dirty="0">
                <a:highlight>
                  <a:srgbClr val="C0C0C0"/>
                </a:highlight>
              </a:rPr>
              <a:t>SELECT count(*)FROM </a:t>
            </a:r>
            <a:r>
              <a:rPr lang="en-US" altLang="zh-CN" dirty="0" err="1">
                <a:highlight>
                  <a:srgbClr val="C0C0C0"/>
                </a:highlight>
              </a:rPr>
              <a:t>myjobs</a:t>
            </a:r>
            <a:r>
              <a:rPr lang="zh-CN" altLang="en-US" dirty="0">
                <a:highlight>
                  <a:srgbClr val="C0C0C0"/>
                </a:highlight>
              </a:rPr>
              <a:t>；</a:t>
            </a:r>
          </a:p>
          <a:p>
            <a:pPr marL="0" indent="0" hangingPunct="0">
              <a:lnSpc>
                <a:spcPct val="100000"/>
              </a:lnSpc>
              <a:spcBef>
                <a:spcPts val="0"/>
              </a:spcBef>
              <a:buNone/>
            </a:pPr>
            <a:r>
              <a:rPr lang="zh-CN" altLang="en-US" dirty="0"/>
              <a:t>  </a:t>
            </a:r>
            <a:r>
              <a:rPr lang="en-US" altLang="zh-CN" dirty="0"/>
              <a:t>COUNT(*)</a:t>
            </a:r>
          </a:p>
          <a:p>
            <a:pPr marL="0" indent="0" hangingPunct="0">
              <a:lnSpc>
                <a:spcPct val="100000"/>
              </a:lnSpc>
              <a:spcBef>
                <a:spcPts val="0"/>
              </a:spcBef>
              <a:buNone/>
            </a:pPr>
            <a:r>
              <a:rPr lang="en-US" altLang="zh-CN" dirty="0"/>
              <a:t>----------</a:t>
            </a:r>
          </a:p>
          <a:p>
            <a:pPr marL="0" indent="0" hangingPunct="0">
              <a:lnSpc>
                <a:spcPct val="100000"/>
              </a:lnSpc>
              <a:spcBef>
                <a:spcPts val="0"/>
              </a:spcBef>
              <a:buNone/>
            </a:pPr>
            <a:r>
              <a:rPr lang="en-US" altLang="zh-CN" dirty="0"/>
              <a:t>	19</a:t>
            </a:r>
          </a:p>
          <a:p>
            <a:pPr marL="0" indent="0" hangingPunct="0">
              <a:lnSpc>
                <a:spcPct val="100000"/>
              </a:lnSpc>
              <a:spcBef>
                <a:spcPts val="0"/>
              </a:spcBef>
              <a:buNone/>
            </a:pPr>
            <a:r>
              <a:rPr lang="en-US" altLang="zh-CN" dirty="0"/>
              <a:t>SQL&gt; </a:t>
            </a:r>
            <a:r>
              <a:rPr lang="en-US" altLang="zh-CN" dirty="0">
                <a:highlight>
                  <a:srgbClr val="C0C0C0"/>
                </a:highlight>
              </a:rPr>
              <a:t>drop table </a:t>
            </a:r>
            <a:r>
              <a:rPr lang="en-US" altLang="zh-CN" dirty="0" err="1">
                <a:highlight>
                  <a:srgbClr val="C0C0C0"/>
                </a:highlight>
              </a:rPr>
              <a:t>myjobs</a:t>
            </a:r>
            <a:r>
              <a:rPr lang="zh-CN" altLang="en-US" dirty="0">
                <a:highlight>
                  <a:srgbClr val="C0C0C0"/>
                </a:highlight>
              </a:rPr>
              <a:t>；</a:t>
            </a:r>
          </a:p>
          <a:p>
            <a:pPr marL="0" indent="0" hangingPunct="0">
              <a:lnSpc>
                <a:spcPct val="100000"/>
              </a:lnSpc>
              <a:spcBef>
                <a:spcPts val="0"/>
              </a:spcBef>
              <a:buNone/>
            </a:pPr>
            <a:r>
              <a:rPr lang="en-US" altLang="zh-CN" dirty="0"/>
              <a:t>Table dropped.</a:t>
            </a:r>
          </a:p>
        </p:txBody>
      </p:sp>
    </p:spTree>
    <p:extLst>
      <p:ext uri="{BB962C8B-B14F-4D97-AF65-F5344CB8AC3E}">
        <p14:creationId xmlns:p14="http://schemas.microsoft.com/office/powerpoint/2010/main" val="160023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13.5.3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回收站</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dirty="0"/>
              <a:t>删除表</a:t>
            </a:r>
            <a:r>
              <a:rPr lang="en-US" altLang="zh-CN" dirty="0"/>
              <a:t>MYJOBS</a:t>
            </a:r>
            <a:r>
              <a:rPr lang="zh-CN" altLang="en-US" dirty="0"/>
              <a:t>之后，</a:t>
            </a:r>
            <a:r>
              <a:rPr lang="en-US" altLang="zh-CN" dirty="0"/>
              <a:t>MYJOBS</a:t>
            </a:r>
            <a:r>
              <a:rPr lang="zh-CN" altLang="en-US" dirty="0"/>
              <a:t>就放到了回收站中，通过查询</a:t>
            </a:r>
            <a:r>
              <a:rPr lang="en-US" altLang="zh-CN" dirty="0" err="1"/>
              <a:t>user_recyclebin</a:t>
            </a:r>
            <a:r>
              <a:rPr lang="zh-CN" altLang="en-US" dirty="0"/>
              <a:t>视图可以查询该用户回收站中的表，运行</a:t>
            </a:r>
            <a:r>
              <a:rPr lang="en-US" altLang="zh-CN" dirty="0"/>
              <a:t>flashback table</a:t>
            </a:r>
            <a:r>
              <a:rPr lang="zh-CN" altLang="en-US" dirty="0"/>
              <a:t>恢复</a:t>
            </a:r>
            <a:r>
              <a:rPr lang="en-US" altLang="zh-CN" dirty="0"/>
              <a:t>MYJOBS</a:t>
            </a:r>
            <a:r>
              <a:rPr lang="zh-CN" altLang="en-US" dirty="0"/>
              <a:t>表：</a:t>
            </a:r>
          </a:p>
          <a:p>
            <a:pPr marL="0" indent="0" hangingPunct="0">
              <a:lnSpc>
                <a:spcPct val="100000"/>
              </a:lnSpc>
              <a:spcBef>
                <a:spcPts val="600"/>
              </a:spcBef>
              <a:buNone/>
            </a:pPr>
            <a:r>
              <a:rPr lang="en-US" altLang="zh-CN" dirty="0"/>
              <a:t>SQL&gt; SELECT </a:t>
            </a:r>
            <a:r>
              <a:rPr lang="en-US" altLang="zh-CN" dirty="0" err="1"/>
              <a:t>object_name</a:t>
            </a:r>
            <a:r>
              <a:rPr lang="zh-CN" altLang="en-US" dirty="0"/>
              <a:t>，</a:t>
            </a:r>
            <a:r>
              <a:rPr lang="en-US" altLang="zh-CN" dirty="0" err="1"/>
              <a:t>original_name</a:t>
            </a:r>
            <a:r>
              <a:rPr lang="en-US" altLang="zh-CN" dirty="0"/>
              <a:t> FROM </a:t>
            </a:r>
            <a:r>
              <a:rPr lang="en-US" altLang="zh-CN" dirty="0" err="1"/>
              <a:t>user_recyclebin</a:t>
            </a:r>
            <a:r>
              <a:rPr lang="zh-CN" altLang="en-US" dirty="0"/>
              <a:t>；</a:t>
            </a:r>
          </a:p>
          <a:p>
            <a:pPr marL="0" indent="0" hangingPunct="0">
              <a:lnSpc>
                <a:spcPct val="100000"/>
              </a:lnSpc>
              <a:spcBef>
                <a:spcPts val="600"/>
              </a:spcBef>
              <a:buNone/>
            </a:pPr>
            <a:r>
              <a:rPr lang="en-US" altLang="zh-CN" dirty="0"/>
              <a:t>OBJECT_NAME					ORIGINAL_NAME</a:t>
            </a:r>
          </a:p>
          <a:p>
            <a:pPr marL="0" indent="0" hangingPunct="0">
              <a:lnSpc>
                <a:spcPct val="100000"/>
              </a:lnSpc>
              <a:spcBef>
                <a:spcPts val="600"/>
              </a:spcBef>
              <a:buNone/>
            </a:pPr>
            <a:r>
              <a:rPr lang="en-US" altLang="zh-CN" dirty="0"/>
              <a:t>---------------------------------------------	---------------</a:t>
            </a:r>
          </a:p>
          <a:p>
            <a:pPr marL="0" indent="0" hangingPunct="0">
              <a:lnSpc>
                <a:spcPct val="100000"/>
              </a:lnSpc>
              <a:spcBef>
                <a:spcPts val="600"/>
              </a:spcBef>
              <a:buNone/>
            </a:pPr>
            <a:r>
              <a:rPr lang="en-US" altLang="zh-CN" dirty="0" err="1"/>
              <a:t>BIN$TjZNNLvxLjDgUwEAAH</a:t>
            </a:r>
            <a:r>
              <a:rPr lang="en-US" altLang="zh-CN" dirty="0"/>
              <a:t>/</a:t>
            </a:r>
            <a:r>
              <a:rPr lang="en-US" altLang="zh-CN" dirty="0" err="1"/>
              <a:t>dbA</a:t>
            </a:r>
            <a:r>
              <a:rPr lang="en-US" altLang="zh-CN" dirty="0"/>
              <a:t>==$0	MYJOBS</a:t>
            </a:r>
          </a:p>
          <a:p>
            <a:pPr marL="0" indent="0" hangingPunct="0">
              <a:lnSpc>
                <a:spcPct val="100000"/>
              </a:lnSpc>
              <a:spcBef>
                <a:spcPts val="600"/>
              </a:spcBef>
              <a:buNone/>
            </a:pPr>
            <a:r>
              <a:rPr lang="en-US" altLang="zh-CN" dirty="0"/>
              <a:t>SQL&gt; flashback table </a:t>
            </a:r>
            <a:r>
              <a:rPr lang="en-US" altLang="zh-CN" dirty="0" err="1"/>
              <a:t>myjobs</a:t>
            </a:r>
            <a:r>
              <a:rPr lang="en-US" altLang="zh-CN" dirty="0"/>
              <a:t> to before drop</a:t>
            </a:r>
            <a:r>
              <a:rPr lang="zh-CN" altLang="en-US" dirty="0"/>
              <a:t>；</a:t>
            </a:r>
          </a:p>
          <a:p>
            <a:pPr marL="0" indent="0" hangingPunct="0">
              <a:lnSpc>
                <a:spcPct val="100000"/>
              </a:lnSpc>
              <a:spcBef>
                <a:spcPts val="600"/>
              </a:spcBef>
              <a:buNone/>
            </a:pPr>
            <a:r>
              <a:rPr lang="en-US" altLang="zh-CN" dirty="0"/>
              <a:t>Flashback complete.</a:t>
            </a:r>
          </a:p>
          <a:p>
            <a:pPr marL="0" indent="0" hangingPunct="0">
              <a:lnSpc>
                <a:spcPct val="100000"/>
              </a:lnSpc>
              <a:spcBef>
                <a:spcPts val="600"/>
              </a:spcBef>
              <a:buNone/>
            </a:pPr>
            <a:r>
              <a:rPr lang="en-US" altLang="zh-CN" dirty="0"/>
              <a:t>SQL&gt; SELECT count(*)FROM </a:t>
            </a:r>
            <a:r>
              <a:rPr lang="en-US" altLang="zh-CN" dirty="0" err="1"/>
              <a:t>myjobs</a:t>
            </a:r>
            <a:r>
              <a:rPr lang="zh-CN" altLang="en-US" dirty="0"/>
              <a:t>；</a:t>
            </a:r>
          </a:p>
          <a:p>
            <a:pPr marL="0" indent="0" hangingPunct="0">
              <a:lnSpc>
                <a:spcPct val="100000"/>
              </a:lnSpc>
              <a:spcBef>
                <a:spcPts val="600"/>
              </a:spcBef>
              <a:buNone/>
            </a:pPr>
            <a:r>
              <a:rPr lang="zh-CN" altLang="en-US" dirty="0"/>
              <a:t>  </a:t>
            </a:r>
            <a:r>
              <a:rPr lang="en-US" altLang="zh-CN" dirty="0"/>
              <a:t>COUNT(*)</a:t>
            </a:r>
          </a:p>
          <a:p>
            <a:pPr marL="0" indent="0" hangingPunct="0">
              <a:lnSpc>
                <a:spcPct val="100000"/>
              </a:lnSpc>
              <a:spcBef>
                <a:spcPts val="600"/>
              </a:spcBef>
              <a:buNone/>
            </a:pPr>
            <a:r>
              <a:rPr lang="en-US" altLang="zh-CN" dirty="0"/>
              <a:t>----------</a:t>
            </a:r>
          </a:p>
          <a:p>
            <a:pPr marL="0" indent="0" hangingPunct="0">
              <a:lnSpc>
                <a:spcPct val="100000"/>
              </a:lnSpc>
              <a:spcBef>
                <a:spcPts val="600"/>
              </a:spcBef>
              <a:buNone/>
            </a:pPr>
            <a:r>
              <a:rPr lang="en-US" altLang="zh-CN" dirty="0"/>
              <a:t>        19</a:t>
            </a:r>
          </a:p>
        </p:txBody>
      </p:sp>
    </p:spTree>
    <p:extLst>
      <p:ext uri="{BB962C8B-B14F-4D97-AF65-F5344CB8AC3E}">
        <p14:creationId xmlns:p14="http://schemas.microsoft.com/office/powerpoint/2010/main" val="9451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59336" y="134294"/>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13.1 </a:t>
            </a:r>
            <a:r>
              <a:rPr lang="zh-CN" altLang="en-US" b="1" dirty="0">
                <a:latin typeface="Times New Roman" panose="02020603050405020304" pitchFamily="18" charset="0"/>
                <a:ea typeface="黑体" panose="02010609060101010101" pitchFamily="49" charset="-122"/>
                <a:cs typeface="宋体" panose="02010600030101010101" pitchFamily="2" charset="-122"/>
              </a:rPr>
              <a:t>备份与恢复概述</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75320" y="1008292"/>
            <a:ext cx="10800985" cy="1368152"/>
          </a:xfrm>
        </p:spPr>
        <p:txBody>
          <a:bodyPr>
            <a:noAutofit/>
          </a:bodyPr>
          <a:lstStyle/>
          <a:p>
            <a:pPr marL="0" indent="0" hangingPunct="0">
              <a:lnSpc>
                <a:spcPct val="120000"/>
              </a:lnSpc>
              <a:spcBef>
                <a:spcPts val="0"/>
              </a:spcBef>
              <a:buNone/>
            </a:pPr>
            <a:r>
              <a:rPr lang="zh-CN" altLang="en-US" dirty="0"/>
              <a:t>备份之后的完全恢复与不完全恢复的总体流程，如图</a:t>
            </a:r>
            <a:r>
              <a:rPr lang="en-US" altLang="zh-CN" dirty="0"/>
              <a:t>13-2</a:t>
            </a:r>
            <a:r>
              <a:rPr lang="zh-CN" altLang="en-US" dirty="0"/>
              <a:t>所示。如果只进行数据文件的复制或者只运行</a:t>
            </a:r>
            <a:r>
              <a:rPr lang="en-US" altLang="zh-CN" dirty="0"/>
              <a:t>restore</a:t>
            </a:r>
            <a:r>
              <a:rPr lang="zh-CN" altLang="en-US" dirty="0"/>
              <a:t>命令装载数据文件，只是进行了不完全恢复。如果再运行</a:t>
            </a:r>
            <a:r>
              <a:rPr lang="en-US" altLang="zh-CN" dirty="0"/>
              <a:t>recover</a:t>
            </a:r>
            <a:r>
              <a:rPr lang="zh-CN" altLang="en-US" dirty="0"/>
              <a:t>命令，则可以进行完全恢复。</a:t>
            </a:r>
          </a:p>
        </p:txBody>
      </p:sp>
      <p:grpSp>
        <p:nvGrpSpPr>
          <p:cNvPr id="4" name="画布 523">
            <a:extLst>
              <a:ext uri="{FF2B5EF4-FFF2-40B4-BE49-F238E27FC236}">
                <a16:creationId xmlns:a16="http://schemas.microsoft.com/office/drawing/2014/main" id="{F3C79029-64D1-41D0-BEDD-6EC66ED286CF}"/>
              </a:ext>
            </a:extLst>
          </p:cNvPr>
          <p:cNvGrpSpPr/>
          <p:nvPr/>
        </p:nvGrpSpPr>
        <p:grpSpPr>
          <a:xfrm>
            <a:off x="996355" y="2376444"/>
            <a:ext cx="10366673" cy="4073881"/>
            <a:chOff x="0" y="0"/>
            <a:chExt cx="4666615" cy="1833880"/>
          </a:xfrm>
        </p:grpSpPr>
        <p:sp>
          <p:nvSpPr>
            <p:cNvPr id="5" name="矩形 4">
              <a:extLst>
                <a:ext uri="{FF2B5EF4-FFF2-40B4-BE49-F238E27FC236}">
                  <a16:creationId xmlns:a16="http://schemas.microsoft.com/office/drawing/2014/main" id="{3EA44248-8361-4C8E-B3A1-813846485BCB}"/>
                </a:ext>
              </a:extLst>
            </p:cNvPr>
            <p:cNvSpPr/>
            <p:nvPr/>
          </p:nvSpPr>
          <p:spPr>
            <a:xfrm>
              <a:off x="0" y="0"/>
              <a:ext cx="4666615" cy="1833880"/>
            </a:xfrm>
            <a:prstGeom prst="rect">
              <a:avLst/>
            </a:prstGeom>
          </p:spPr>
        </p:sp>
        <p:grpSp>
          <p:nvGrpSpPr>
            <p:cNvPr id="6" name="组合 5">
              <a:extLst>
                <a:ext uri="{FF2B5EF4-FFF2-40B4-BE49-F238E27FC236}">
                  <a16:creationId xmlns:a16="http://schemas.microsoft.com/office/drawing/2014/main" id="{A47CCAFB-9070-4997-9740-2BC38E9CCA51}"/>
                </a:ext>
              </a:extLst>
            </p:cNvPr>
            <p:cNvGrpSpPr/>
            <p:nvPr/>
          </p:nvGrpSpPr>
          <p:grpSpPr>
            <a:xfrm>
              <a:off x="40085" y="40925"/>
              <a:ext cx="4626529" cy="1787875"/>
              <a:chOff x="44201" y="56452"/>
              <a:chExt cx="5175473" cy="2844810"/>
            </a:xfrm>
          </p:grpSpPr>
          <p:sp>
            <p:nvSpPr>
              <p:cNvPr id="7" name="流程图: 磁盘 6">
                <a:extLst>
                  <a:ext uri="{FF2B5EF4-FFF2-40B4-BE49-F238E27FC236}">
                    <a16:creationId xmlns:a16="http://schemas.microsoft.com/office/drawing/2014/main" id="{D306DBA2-3937-4575-B387-891454C4A5D5}"/>
                  </a:ext>
                </a:extLst>
              </p:cNvPr>
              <p:cNvSpPr/>
              <p:nvPr/>
            </p:nvSpPr>
            <p:spPr>
              <a:xfrm>
                <a:off x="132546" y="1783851"/>
                <a:ext cx="766782" cy="811801"/>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不完整的</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数据库</a:t>
                </a:r>
              </a:p>
            </p:txBody>
          </p:sp>
          <p:sp>
            <p:nvSpPr>
              <p:cNvPr id="8" name="流程图: 多文档 7">
                <a:extLst>
                  <a:ext uri="{FF2B5EF4-FFF2-40B4-BE49-F238E27FC236}">
                    <a16:creationId xmlns:a16="http://schemas.microsoft.com/office/drawing/2014/main" id="{AD2DA7B6-1A88-4C36-8BEB-ADF55387094F}"/>
                  </a:ext>
                </a:extLst>
              </p:cNvPr>
              <p:cNvSpPr/>
              <p:nvPr/>
            </p:nvSpPr>
            <p:spPr>
              <a:xfrm>
                <a:off x="44201" y="56452"/>
                <a:ext cx="1106335" cy="920010"/>
              </a:xfrm>
              <a:prstGeom prst="flowChartMultidocumen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数据文件</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控制文件</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的备份</a:t>
                </a:r>
              </a:p>
            </p:txBody>
          </p:sp>
          <p:grpSp>
            <p:nvGrpSpPr>
              <p:cNvPr id="9" name="组合 8">
                <a:extLst>
                  <a:ext uri="{FF2B5EF4-FFF2-40B4-BE49-F238E27FC236}">
                    <a16:creationId xmlns:a16="http://schemas.microsoft.com/office/drawing/2014/main" id="{E285F141-D5D1-4394-9B44-AC291DDD9CF3}"/>
                  </a:ext>
                </a:extLst>
              </p:cNvPr>
              <p:cNvGrpSpPr/>
              <p:nvPr/>
            </p:nvGrpSpPr>
            <p:grpSpPr>
              <a:xfrm>
                <a:off x="1817568" y="619738"/>
                <a:ext cx="2428850" cy="1019638"/>
                <a:chOff x="1435731" y="643334"/>
                <a:chExt cx="2428850" cy="1019638"/>
              </a:xfrm>
            </p:grpSpPr>
            <p:sp>
              <p:nvSpPr>
                <p:cNvPr id="25" name="矩形 24">
                  <a:extLst>
                    <a:ext uri="{FF2B5EF4-FFF2-40B4-BE49-F238E27FC236}">
                      <a16:creationId xmlns:a16="http://schemas.microsoft.com/office/drawing/2014/main" id="{BBBFB2A3-D1BF-4E82-8A6C-36A5EA764EA9}"/>
                    </a:ext>
                  </a:extLst>
                </p:cNvPr>
                <p:cNvSpPr/>
                <p:nvPr/>
              </p:nvSpPr>
              <p:spPr>
                <a:xfrm>
                  <a:off x="1435731" y="643334"/>
                  <a:ext cx="2428850" cy="1019638"/>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26" name="流程图: 多文档 25">
                  <a:extLst>
                    <a:ext uri="{FF2B5EF4-FFF2-40B4-BE49-F238E27FC236}">
                      <a16:creationId xmlns:a16="http://schemas.microsoft.com/office/drawing/2014/main" id="{C8D83C60-23F1-4421-A88B-982E9198F831}"/>
                    </a:ext>
                  </a:extLst>
                </p:cNvPr>
                <p:cNvSpPr/>
                <p:nvPr/>
              </p:nvSpPr>
              <p:spPr>
                <a:xfrm>
                  <a:off x="1506070" y="724875"/>
                  <a:ext cx="1057971" cy="896866"/>
                </a:xfrm>
                <a:prstGeom prst="flowChartMultidocumen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重做日志</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文件</a:t>
                  </a:r>
                </a:p>
              </p:txBody>
            </p:sp>
            <p:sp>
              <p:nvSpPr>
                <p:cNvPr id="27" name="流程图: 多文档 26">
                  <a:extLst>
                    <a:ext uri="{FF2B5EF4-FFF2-40B4-BE49-F238E27FC236}">
                      <a16:creationId xmlns:a16="http://schemas.microsoft.com/office/drawing/2014/main" id="{6506ECB0-8A61-4229-BCD3-8152479DC4AF}"/>
                    </a:ext>
                  </a:extLst>
                </p:cNvPr>
                <p:cNvSpPr/>
                <p:nvPr/>
              </p:nvSpPr>
              <p:spPr>
                <a:xfrm>
                  <a:off x="2704567" y="724955"/>
                  <a:ext cx="1077161" cy="875925"/>
                </a:xfrm>
                <a:prstGeom prst="flowChartMultidocumen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归档日志文件或备份</a:t>
                  </a: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a:t>
                  </a:r>
                  <a:r>
                    <a:rPr lang="zh-CN" sz="2000" kern="100">
                      <a:solidFill>
                        <a:srgbClr val="000000"/>
                      </a:solidFill>
                      <a:effectLst/>
                      <a:latin typeface="Times New Roman" panose="02020603050405020304" pitchFamily="18" charset="0"/>
                      <a:ea typeface="宋体" panose="02010600030101010101" pitchFamily="2" charset="-122"/>
                    </a:rPr>
                    <a:t>可选</a:t>
                  </a:r>
                  <a:r>
                    <a:rPr lang="en-US" sz="2000" kern="100">
                      <a:solidFill>
                        <a:srgbClr val="000000"/>
                      </a:solidFill>
                      <a:effectLst/>
                      <a:latin typeface="Times New Roman" panose="02020603050405020304" pitchFamily="18" charset="0"/>
                      <a:ea typeface="宋体" panose="02010600030101010101" pitchFamily="2" charset="-122"/>
                    </a:rPr>
                    <a:t>)</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sp>
            <p:nvSpPr>
              <p:cNvPr id="10" name="箭头: 下 9">
                <a:extLst>
                  <a:ext uri="{FF2B5EF4-FFF2-40B4-BE49-F238E27FC236}">
                    <a16:creationId xmlns:a16="http://schemas.microsoft.com/office/drawing/2014/main" id="{9B31F288-3866-49E4-AC0D-8DE128C28DE8}"/>
                  </a:ext>
                </a:extLst>
              </p:cNvPr>
              <p:cNvSpPr/>
              <p:nvPr/>
            </p:nvSpPr>
            <p:spPr>
              <a:xfrm>
                <a:off x="473983" y="1004981"/>
                <a:ext cx="88679" cy="790508"/>
              </a:xfrm>
              <a:prstGeom prst="downArrow">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grpSp>
            <p:nvGrpSpPr>
              <p:cNvPr id="11" name="组合 10">
                <a:extLst>
                  <a:ext uri="{FF2B5EF4-FFF2-40B4-BE49-F238E27FC236}">
                    <a16:creationId xmlns:a16="http://schemas.microsoft.com/office/drawing/2014/main" id="{FF566B5E-5C54-4664-9FAB-330F28A0B354}"/>
                  </a:ext>
                </a:extLst>
              </p:cNvPr>
              <p:cNvGrpSpPr/>
              <p:nvPr/>
            </p:nvGrpSpPr>
            <p:grpSpPr>
              <a:xfrm>
                <a:off x="924448" y="2664338"/>
                <a:ext cx="3491803" cy="162165"/>
                <a:chOff x="550295" y="2701639"/>
                <a:chExt cx="4127844" cy="162165"/>
              </a:xfrm>
              <a:solidFill>
                <a:schemeClr val="bg1">
                  <a:lumMod val="65000"/>
                </a:schemeClr>
              </a:solidFill>
            </p:grpSpPr>
            <p:sp>
              <p:nvSpPr>
                <p:cNvPr id="20" name="箭头: 右 19">
                  <a:extLst>
                    <a:ext uri="{FF2B5EF4-FFF2-40B4-BE49-F238E27FC236}">
                      <a16:creationId xmlns:a16="http://schemas.microsoft.com/office/drawing/2014/main" id="{37E9997D-522D-413A-B1EE-2F314B1EB99F}"/>
                    </a:ext>
                  </a:extLst>
                </p:cNvPr>
                <p:cNvSpPr/>
                <p:nvPr/>
              </p:nvSpPr>
              <p:spPr>
                <a:xfrm>
                  <a:off x="550295" y="2704285"/>
                  <a:ext cx="4121006" cy="157075"/>
                </a:xfrm>
                <a:prstGeom prst="rightArrow">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cxnSp>
              <p:nvCxnSpPr>
                <p:cNvPr id="21" name="直接连接符 20">
                  <a:extLst>
                    <a:ext uri="{FF2B5EF4-FFF2-40B4-BE49-F238E27FC236}">
                      <a16:creationId xmlns:a16="http://schemas.microsoft.com/office/drawing/2014/main" id="{F03BD9CF-4BD6-4BC7-9BA5-6684A457482F}"/>
                    </a:ext>
                  </a:extLst>
                </p:cNvPr>
                <p:cNvCxnSpPr/>
                <p:nvPr/>
              </p:nvCxnSpPr>
              <p:spPr>
                <a:xfrm>
                  <a:off x="550295" y="2701754"/>
                  <a:ext cx="0" cy="162050"/>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C8EA4D9-0364-47BA-82FC-3B99F8138BFD}"/>
                    </a:ext>
                  </a:extLst>
                </p:cNvPr>
                <p:cNvCxnSpPr/>
                <p:nvPr/>
              </p:nvCxnSpPr>
              <p:spPr>
                <a:xfrm>
                  <a:off x="1926419" y="2701745"/>
                  <a:ext cx="0" cy="161925"/>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1CC0EB7-C6F1-4523-8EE9-B0E3964369DD}"/>
                    </a:ext>
                  </a:extLst>
                </p:cNvPr>
                <p:cNvCxnSpPr/>
                <p:nvPr/>
              </p:nvCxnSpPr>
              <p:spPr>
                <a:xfrm>
                  <a:off x="3302513" y="2701639"/>
                  <a:ext cx="0" cy="161925"/>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05B8BEC-0BFD-4D8C-B7F6-5ACEDB58C04C}"/>
                    </a:ext>
                  </a:extLst>
                </p:cNvPr>
                <p:cNvCxnSpPr/>
                <p:nvPr/>
              </p:nvCxnSpPr>
              <p:spPr>
                <a:xfrm>
                  <a:off x="4678139" y="2701754"/>
                  <a:ext cx="0" cy="161925"/>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直接箭头连接符 11">
                <a:extLst>
                  <a:ext uri="{FF2B5EF4-FFF2-40B4-BE49-F238E27FC236}">
                    <a16:creationId xmlns:a16="http://schemas.microsoft.com/office/drawing/2014/main" id="{24C891D0-133F-4681-9A09-C7520A07C6FF}"/>
                  </a:ext>
                </a:extLst>
              </p:cNvPr>
              <p:cNvCxnSpPr/>
              <p:nvPr/>
            </p:nvCxnSpPr>
            <p:spPr>
              <a:xfrm flipH="1">
                <a:off x="2088531" y="1639702"/>
                <a:ext cx="725009" cy="1005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F35AF66A-C750-4E7B-BFE9-CB65437D1DCC}"/>
                  </a:ext>
                </a:extLst>
              </p:cNvPr>
              <p:cNvCxnSpPr/>
              <p:nvPr/>
            </p:nvCxnSpPr>
            <p:spPr>
              <a:xfrm>
                <a:off x="3275763" y="1654478"/>
                <a:ext cx="1120391" cy="1001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F2C94693-3D19-4AD9-A6DE-7DF52198EA0E}"/>
                  </a:ext>
                </a:extLst>
              </p:cNvPr>
              <p:cNvCxnSpPr/>
              <p:nvPr/>
            </p:nvCxnSpPr>
            <p:spPr>
              <a:xfrm>
                <a:off x="3004457" y="1649454"/>
                <a:ext cx="241161" cy="984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流程图: 磁盘 14">
                <a:extLst>
                  <a:ext uri="{FF2B5EF4-FFF2-40B4-BE49-F238E27FC236}">
                    <a16:creationId xmlns:a16="http://schemas.microsoft.com/office/drawing/2014/main" id="{A8411922-48BE-47BF-B2C5-0AACA9963DEF}"/>
                  </a:ext>
                </a:extLst>
              </p:cNvPr>
              <p:cNvSpPr/>
              <p:nvPr/>
            </p:nvSpPr>
            <p:spPr>
              <a:xfrm>
                <a:off x="4416253" y="1639518"/>
                <a:ext cx="738554" cy="846813"/>
              </a:xfrm>
              <a:prstGeom prst="flowChartMagneticDisk">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完整的</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数据库</a:t>
                </a:r>
              </a:p>
            </p:txBody>
          </p:sp>
          <p:sp>
            <p:nvSpPr>
              <p:cNvPr id="16" name="文本框 519">
                <a:extLst>
                  <a:ext uri="{FF2B5EF4-FFF2-40B4-BE49-F238E27FC236}">
                    <a16:creationId xmlns:a16="http://schemas.microsoft.com/office/drawing/2014/main" id="{7EAF2EAD-5FF4-4877-AFA4-A4702C775DDA}"/>
                  </a:ext>
                </a:extLst>
              </p:cNvPr>
              <p:cNvSpPr txBox="1"/>
              <p:nvPr/>
            </p:nvSpPr>
            <p:spPr>
              <a:xfrm>
                <a:off x="517448" y="1031481"/>
                <a:ext cx="1210827" cy="572756"/>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zh-CN" sz="2000" kern="100">
                    <a:solidFill>
                      <a:srgbClr val="000000"/>
                    </a:solidFill>
                    <a:effectLst/>
                    <a:latin typeface="Times New Roman" panose="02020603050405020304" pitchFamily="18" charset="0"/>
                    <a:ea typeface="宋体" panose="02010600030101010101" pitchFamily="2" charset="-122"/>
                  </a:rPr>
                  <a:t>文件复制</a:t>
                </a:r>
                <a:r>
                  <a:rPr lang="en-US" sz="2000" kern="100">
                    <a:solidFill>
                      <a:srgbClr val="000000"/>
                    </a:solidFill>
                    <a:effectLst/>
                    <a:latin typeface="Times New Roman" panose="02020603050405020304" pitchFamily="18" charset="0"/>
                    <a:ea typeface="宋体" panose="02010600030101010101" pitchFamily="2" charset="-122"/>
                  </a:rPr>
                  <a:t>cp</a:t>
                </a:r>
                <a:endParaRPr lang="zh-CN" sz="2000" kern="100">
                  <a:solidFill>
                    <a:srgbClr val="000000"/>
                  </a:solidFill>
                  <a:effectLst/>
                  <a:latin typeface="Times New Roman" panose="02020603050405020304" pitchFamily="18" charset="0"/>
                  <a:ea typeface="宋体" panose="02010600030101010101" pitchFamily="2" charset="-122"/>
                </a:endParaRPr>
              </a:p>
              <a:p>
                <a:pPr algn="l">
                  <a:spcAft>
                    <a:spcPts val="0"/>
                  </a:spcAft>
                </a:pPr>
                <a:r>
                  <a:rPr lang="zh-CN" sz="2000" kern="100">
                    <a:solidFill>
                      <a:srgbClr val="000000"/>
                    </a:solidFill>
                    <a:effectLst/>
                    <a:latin typeface="Times New Roman" panose="02020603050405020304" pitchFamily="18" charset="0"/>
                    <a:ea typeface="宋体" panose="02010600030101010101" pitchFamily="2" charset="-122"/>
                  </a:rPr>
                  <a:t>装载</a:t>
                </a:r>
                <a:r>
                  <a:rPr lang="en-US" sz="2000" kern="100">
                    <a:solidFill>
                      <a:srgbClr val="000000"/>
                    </a:solidFill>
                    <a:effectLst/>
                    <a:latin typeface="Times New Roman" panose="02020603050405020304" pitchFamily="18" charset="0"/>
                    <a:ea typeface="宋体" panose="02010600030101010101" pitchFamily="2" charset="-122"/>
                  </a:rPr>
                  <a:t>restore</a:t>
                </a:r>
                <a:endParaRPr lang="zh-CN" sz="2000" kern="100">
                  <a:solidFill>
                    <a:srgbClr val="000000"/>
                  </a:solidFill>
                  <a:effectLst/>
                  <a:latin typeface="Times New Roman" panose="02020603050405020304" pitchFamily="18" charset="0"/>
                  <a:ea typeface="宋体" panose="02010600030101010101" pitchFamily="2" charset="-122"/>
                </a:endParaRPr>
              </a:p>
              <a:p>
                <a:pPr algn="l">
                  <a:spcAft>
                    <a:spcPts val="0"/>
                  </a:spcAft>
                </a:pPr>
                <a:r>
                  <a:rPr lang="zh-CN" sz="2000" kern="100">
                    <a:solidFill>
                      <a:srgbClr val="000000"/>
                    </a:solidFill>
                    <a:effectLst/>
                    <a:latin typeface="Times New Roman" panose="02020603050405020304" pitchFamily="18" charset="0"/>
                    <a:ea typeface="宋体" panose="02010600030101010101" pitchFamily="2" charset="-122"/>
                  </a:rPr>
                  <a:t>导入</a:t>
                </a:r>
                <a:r>
                  <a:rPr lang="en-US" sz="2000" kern="100">
                    <a:solidFill>
                      <a:srgbClr val="000000"/>
                    </a:solidFill>
                    <a:effectLst/>
                    <a:latin typeface="Times New Roman" panose="02020603050405020304" pitchFamily="18" charset="0"/>
                    <a:ea typeface="宋体" panose="02010600030101010101" pitchFamily="2" charset="-122"/>
                  </a:rPr>
                  <a:t>impdp</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7" name="文本框 520">
                <a:extLst>
                  <a:ext uri="{FF2B5EF4-FFF2-40B4-BE49-F238E27FC236}">
                    <a16:creationId xmlns:a16="http://schemas.microsoft.com/office/drawing/2014/main" id="{ED88DC3F-74BD-4F18-A7AE-82D78F35B79E}"/>
                  </a:ext>
                </a:extLst>
              </p:cNvPr>
              <p:cNvSpPr txBox="1"/>
              <p:nvPr/>
            </p:nvSpPr>
            <p:spPr>
              <a:xfrm>
                <a:off x="2440555" y="2458179"/>
                <a:ext cx="688313" cy="226089"/>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2000" kern="100">
                    <a:solidFill>
                      <a:srgbClr val="000000"/>
                    </a:solidFill>
                    <a:effectLst/>
                    <a:latin typeface="Times New Roman" panose="02020603050405020304" pitchFamily="18" charset="0"/>
                    <a:ea typeface="宋体" panose="02010600030101010101" pitchFamily="2" charset="-122"/>
                  </a:rPr>
                  <a:t>recover</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8" name="文本框 521">
                <a:extLst>
                  <a:ext uri="{FF2B5EF4-FFF2-40B4-BE49-F238E27FC236}">
                    <a16:creationId xmlns:a16="http://schemas.microsoft.com/office/drawing/2014/main" id="{0712EF6B-5664-4708-ABE3-B08ED133069D}"/>
                  </a:ext>
                </a:extLst>
              </p:cNvPr>
              <p:cNvSpPr txBox="1"/>
              <p:nvPr/>
            </p:nvSpPr>
            <p:spPr>
              <a:xfrm>
                <a:off x="168868" y="2608474"/>
                <a:ext cx="773901" cy="250736"/>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l">
                  <a:spcAft>
                    <a:spcPts val="0"/>
                  </a:spcAft>
                </a:pPr>
                <a:r>
                  <a:rPr lang="zh-CN" sz="2000" kern="100">
                    <a:solidFill>
                      <a:srgbClr val="000000"/>
                    </a:solidFill>
                    <a:effectLst/>
                    <a:latin typeface="Times New Roman" panose="02020603050405020304" pitchFamily="18" charset="0"/>
                    <a:ea typeface="宋体" panose="02010600030101010101" pitchFamily="2" charset="-122"/>
                  </a:rPr>
                  <a:t>不完全恢复</a:t>
                </a:r>
              </a:p>
            </p:txBody>
          </p:sp>
          <p:sp>
            <p:nvSpPr>
              <p:cNvPr id="19" name="文本框 522">
                <a:extLst>
                  <a:ext uri="{FF2B5EF4-FFF2-40B4-BE49-F238E27FC236}">
                    <a16:creationId xmlns:a16="http://schemas.microsoft.com/office/drawing/2014/main" id="{9D3C371A-5E41-46AA-B9D9-82A31AED9FC6}"/>
                  </a:ext>
                </a:extLst>
              </p:cNvPr>
              <p:cNvSpPr txBox="1"/>
              <p:nvPr/>
            </p:nvSpPr>
            <p:spPr>
              <a:xfrm>
                <a:off x="4520167" y="2564564"/>
                <a:ext cx="699507" cy="336698"/>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l">
                  <a:spcAft>
                    <a:spcPts val="0"/>
                  </a:spcAft>
                </a:pPr>
                <a:r>
                  <a:rPr lang="zh-CN" sz="2000" kern="100">
                    <a:solidFill>
                      <a:srgbClr val="000000"/>
                    </a:solidFill>
                    <a:effectLst/>
                    <a:latin typeface="Times New Roman" panose="02020603050405020304" pitchFamily="18" charset="0"/>
                    <a:ea typeface="宋体" panose="02010600030101010101" pitchFamily="2" charset="-122"/>
                  </a:rPr>
                  <a:t>完全恢复</a:t>
                </a:r>
              </a:p>
            </p:txBody>
          </p:sp>
        </p:grpSp>
      </p:grpSp>
      <p:sp>
        <p:nvSpPr>
          <p:cNvPr id="28" name="内容占位符 2">
            <a:extLst>
              <a:ext uri="{FF2B5EF4-FFF2-40B4-BE49-F238E27FC236}">
                <a16:creationId xmlns:a16="http://schemas.microsoft.com/office/drawing/2014/main" id="{815EF190-7409-45EB-B901-F539E0ABA8E0}"/>
              </a:ext>
            </a:extLst>
          </p:cNvPr>
          <p:cNvSpPr txBox="1">
            <a:spLocks/>
          </p:cNvSpPr>
          <p:nvPr/>
        </p:nvSpPr>
        <p:spPr>
          <a:xfrm>
            <a:off x="1075755" y="6440447"/>
            <a:ext cx="10800985" cy="426668"/>
          </a:xfrm>
          <a:prstGeom prst="rect">
            <a:avLst/>
          </a:prstGeom>
        </p:spPr>
        <p:txBody>
          <a:bodyPr vert="horz" lIns="91440" tIns="45720" rIns="91440" bIns="45720" rtlCol="0">
            <a:noAutofit/>
          </a:bodyPr>
          <a:lst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algn="ctr">
              <a:buNone/>
            </a:pPr>
            <a:r>
              <a:rPr lang="zh-CN" altLang="zh-CN" dirty="0"/>
              <a:t>图</a:t>
            </a:r>
            <a:r>
              <a:rPr lang="en-US" altLang="zh-CN" dirty="0"/>
              <a:t>13-2  </a:t>
            </a:r>
            <a:r>
              <a:rPr lang="zh-CN" altLang="zh-CN" dirty="0"/>
              <a:t>数据库的恢复流程</a:t>
            </a:r>
          </a:p>
        </p:txBody>
      </p:sp>
      <p:sp>
        <p:nvSpPr>
          <p:cNvPr id="29" name="卷形: 水平 28">
            <a:extLst>
              <a:ext uri="{FF2B5EF4-FFF2-40B4-BE49-F238E27FC236}">
                <a16:creationId xmlns:a16="http://schemas.microsoft.com/office/drawing/2014/main" id="{119FEFD1-0BA1-409B-91A9-26C67C36C6C0}"/>
              </a:ext>
            </a:extLst>
          </p:cNvPr>
          <p:cNvSpPr/>
          <p:nvPr/>
        </p:nvSpPr>
        <p:spPr>
          <a:xfrm>
            <a:off x="2582799" y="1363349"/>
            <a:ext cx="6900575" cy="34855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数据库的恢复方式与备份方式密切相关，通常，采用什么样的备份方式，就应该采用对应的恢复方式，比如用</a:t>
            </a:r>
            <a:r>
              <a:rPr lang="en-US" altLang="zh-CN" sz="2400" dirty="0" err="1"/>
              <a:t>empdp</a:t>
            </a:r>
            <a:r>
              <a:rPr lang="zh-CN" altLang="en-US" sz="2400" dirty="0"/>
              <a:t>方式导出数据，就应该用</a:t>
            </a:r>
            <a:r>
              <a:rPr lang="en-US" altLang="zh-CN" sz="2400" dirty="0" err="1"/>
              <a:t>impdp</a:t>
            </a:r>
            <a:r>
              <a:rPr lang="zh-CN" altLang="en-US" sz="2400" dirty="0"/>
              <a:t>方式导入数据；用</a:t>
            </a:r>
            <a:r>
              <a:rPr lang="en-US" altLang="zh-CN" sz="2400" dirty="0" err="1"/>
              <a:t>rman</a:t>
            </a:r>
            <a:r>
              <a:rPr lang="zh-CN" altLang="en-US" sz="2400" dirty="0"/>
              <a:t>的</a:t>
            </a:r>
            <a:r>
              <a:rPr lang="en-US" altLang="zh-CN" sz="2400" dirty="0"/>
              <a:t>backup</a:t>
            </a:r>
            <a:r>
              <a:rPr lang="zh-CN" altLang="en-US" sz="2400" dirty="0"/>
              <a:t>命令备份数据，就应该用</a:t>
            </a:r>
            <a:r>
              <a:rPr lang="en-US" altLang="zh-CN" sz="2400" dirty="0" err="1"/>
              <a:t>rman</a:t>
            </a:r>
            <a:r>
              <a:rPr lang="zh-CN" altLang="en-US" sz="2400" dirty="0"/>
              <a:t>的</a:t>
            </a:r>
            <a:r>
              <a:rPr lang="en-US" altLang="zh-CN" sz="2400" dirty="0"/>
              <a:t>restore</a:t>
            </a:r>
            <a:r>
              <a:rPr lang="zh-CN" altLang="en-US" sz="2400" dirty="0"/>
              <a:t>和</a:t>
            </a:r>
            <a:r>
              <a:rPr lang="en-US" altLang="zh-CN" sz="2400" dirty="0"/>
              <a:t>recover</a:t>
            </a:r>
            <a:r>
              <a:rPr lang="zh-CN" altLang="en-US" sz="2400" dirty="0"/>
              <a:t>恢复数据。</a:t>
            </a:r>
          </a:p>
        </p:txBody>
      </p:sp>
    </p:spTree>
    <p:extLst>
      <p:ext uri="{BB962C8B-B14F-4D97-AF65-F5344CB8AC3E}">
        <p14:creationId xmlns:p14="http://schemas.microsoft.com/office/powerpoint/2010/main" val="277442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out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13.5.3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回收站</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3"/>
            <a:ext cx="11233248" cy="1226828"/>
          </a:xfrm>
        </p:spPr>
        <p:txBody>
          <a:bodyPr>
            <a:noAutofit/>
          </a:bodyPr>
          <a:lstStyle/>
          <a:p>
            <a:pPr marL="0" indent="0" hangingPunct="0">
              <a:lnSpc>
                <a:spcPct val="100000"/>
              </a:lnSpc>
              <a:spcBef>
                <a:spcPts val="600"/>
              </a:spcBef>
              <a:buNone/>
            </a:pPr>
            <a:r>
              <a:rPr lang="zh-CN" altLang="en-US" dirty="0"/>
              <a:t>可以看到，恢复后可以查询出数据了，表示恢复成功。除了通过查询</a:t>
            </a:r>
            <a:r>
              <a:rPr lang="en-US" altLang="zh-CN" dirty="0" err="1"/>
              <a:t>user_recyclebin</a:t>
            </a:r>
            <a:r>
              <a:rPr lang="zh-CN" altLang="en-US" dirty="0"/>
              <a:t>查询回收站之外，还可以通过</a:t>
            </a:r>
            <a:r>
              <a:rPr lang="en-US" altLang="zh-CN" dirty="0"/>
              <a:t>SQL Developer</a:t>
            </a:r>
            <a:r>
              <a:rPr lang="zh-CN" altLang="en-US" dirty="0"/>
              <a:t>工具在</a:t>
            </a:r>
            <a:r>
              <a:rPr lang="en-US" altLang="zh-CN" dirty="0"/>
              <a:t>GUI</a:t>
            </a:r>
            <a:r>
              <a:rPr lang="zh-CN" altLang="en-US" dirty="0"/>
              <a:t>界面中操作回收站，如图</a:t>
            </a:r>
            <a:r>
              <a:rPr lang="en-US" altLang="zh-CN" dirty="0"/>
              <a:t>13-7</a:t>
            </a:r>
            <a:r>
              <a:rPr lang="zh-CN" altLang="en-US" dirty="0"/>
              <a:t>所示：</a:t>
            </a:r>
            <a:endParaRPr lang="en-US" altLang="zh-CN" dirty="0"/>
          </a:p>
        </p:txBody>
      </p:sp>
      <p:pic>
        <p:nvPicPr>
          <p:cNvPr id="4" name="图片 3">
            <a:extLst>
              <a:ext uri="{FF2B5EF4-FFF2-40B4-BE49-F238E27FC236}">
                <a16:creationId xmlns:a16="http://schemas.microsoft.com/office/drawing/2014/main" id="{1B19D7CC-A6C9-4503-BB0C-58F023FD0246}"/>
              </a:ext>
            </a:extLst>
          </p:cNvPr>
          <p:cNvPicPr/>
          <p:nvPr/>
        </p:nvPicPr>
        <p:blipFill>
          <a:blip r:embed="rId2"/>
          <a:stretch>
            <a:fillRect/>
          </a:stretch>
        </p:blipFill>
        <p:spPr>
          <a:xfrm>
            <a:off x="2494012" y="2357495"/>
            <a:ext cx="5274310" cy="3952240"/>
          </a:xfrm>
          <a:prstGeom prst="rect">
            <a:avLst/>
          </a:prstGeom>
        </p:spPr>
      </p:pic>
      <p:sp>
        <p:nvSpPr>
          <p:cNvPr id="5" name="矩形 4">
            <a:extLst>
              <a:ext uri="{FF2B5EF4-FFF2-40B4-BE49-F238E27FC236}">
                <a16:creationId xmlns:a16="http://schemas.microsoft.com/office/drawing/2014/main" id="{1576A7B6-BF0A-4F1B-BECA-E65A83E769EF}"/>
              </a:ext>
            </a:extLst>
          </p:cNvPr>
          <p:cNvSpPr/>
          <p:nvPr/>
        </p:nvSpPr>
        <p:spPr>
          <a:xfrm>
            <a:off x="3007316" y="6381328"/>
            <a:ext cx="4247701" cy="297517"/>
          </a:xfrm>
          <a:prstGeom prst="rect">
            <a:avLst/>
          </a:prstGeom>
        </p:spPr>
        <p:txBody>
          <a:bodyPr wrap="none">
            <a:spAutoFit/>
          </a:bodyPr>
          <a:lstStyle/>
          <a:p>
            <a:pPr indent="228600" algn="ctr" hangingPunct="0">
              <a:lnSpc>
                <a:spcPts val="1600"/>
              </a:lnSpc>
              <a:spcBef>
                <a:spcPts val="400"/>
              </a:spcBef>
              <a:spcAft>
                <a:spcPts val="240"/>
              </a:spcAft>
            </a:pPr>
            <a:r>
              <a:rPr lang="zh-CN" altLang="zh-CN" dirty="0">
                <a:latin typeface="Times New Roman" panose="02020603050405020304" pitchFamily="18" charset="0"/>
                <a:ea typeface="黑体" panose="02010609060101010101" pitchFamily="49" charset="-122"/>
                <a:cs typeface="宋体" panose="02010600030101010101" pitchFamily="2" charset="-122"/>
              </a:rPr>
              <a:t>图</a:t>
            </a:r>
            <a:r>
              <a:rPr lang="en-US" altLang="zh-CN" dirty="0">
                <a:latin typeface="Times New Roman" panose="02020603050405020304" pitchFamily="18" charset="0"/>
                <a:ea typeface="黑体" panose="02010609060101010101" pitchFamily="49" charset="-122"/>
                <a:cs typeface="宋体" panose="02010600030101010101" pitchFamily="2" charset="-122"/>
              </a:rPr>
              <a:t>13-7  </a:t>
            </a:r>
            <a:r>
              <a:rPr lang="zh-CN" altLang="zh-CN" dirty="0">
                <a:latin typeface="Times New Roman" panose="02020603050405020304" pitchFamily="18" charset="0"/>
                <a:ea typeface="黑体" panose="02010609060101010101" pitchFamily="49" charset="-122"/>
                <a:cs typeface="宋体" panose="02010600030101010101" pitchFamily="2" charset="-122"/>
              </a:rPr>
              <a:t>在</a:t>
            </a:r>
            <a:r>
              <a:rPr lang="en-US" altLang="zh-CN" dirty="0">
                <a:latin typeface="Times New Roman" panose="02020603050405020304" pitchFamily="18" charset="0"/>
                <a:ea typeface="黑体" panose="02010609060101010101" pitchFamily="49" charset="-122"/>
                <a:cs typeface="宋体" panose="02010600030101010101" pitchFamily="2" charset="-122"/>
              </a:rPr>
              <a:t>SQL Developer</a:t>
            </a:r>
            <a:r>
              <a:rPr lang="zh-CN" altLang="zh-CN" dirty="0">
                <a:latin typeface="Times New Roman" panose="02020603050405020304" pitchFamily="18" charset="0"/>
                <a:ea typeface="黑体" panose="02010609060101010101" pitchFamily="49" charset="-122"/>
                <a:cs typeface="宋体" panose="02010600030101010101" pitchFamily="2" charset="-122"/>
              </a:rPr>
              <a:t>中查看回收站</a:t>
            </a:r>
          </a:p>
        </p:txBody>
      </p:sp>
    </p:spTree>
    <p:extLst>
      <p:ext uri="{BB962C8B-B14F-4D97-AF65-F5344CB8AC3E}">
        <p14:creationId xmlns:p14="http://schemas.microsoft.com/office/powerpoint/2010/main" val="87886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3069"/>
          </a:xfrm>
        </p:spPr>
        <p:txBody>
          <a:bodyPr>
            <a:normAutofit fontScale="90000"/>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13.5 </a:t>
            </a:r>
            <a:r>
              <a:rPr lang="zh-CN" altLang="en-US" b="1" dirty="0">
                <a:latin typeface="Times New Roman" panose="02020603050405020304" pitchFamily="18" charset="0"/>
                <a:ea typeface="黑体" panose="02010609060101010101" pitchFamily="49" charset="-122"/>
                <a:cs typeface="宋体" panose="02010600030101010101" pitchFamily="2" charset="-122"/>
              </a:rPr>
              <a:t>闪回技术</a:t>
            </a:r>
            <a:r>
              <a:rPr lang="en-US" altLang="zh-CN" b="1" dirty="0">
                <a:latin typeface="Times New Roman" panose="02020603050405020304" pitchFamily="18" charset="0"/>
                <a:ea typeface="黑体" panose="02010609060101010101" pitchFamily="49" charset="-122"/>
                <a:cs typeface="宋体" panose="02010600030101010101" pitchFamily="2" charset="-122"/>
              </a:rPr>
              <a:t>Flashback</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13.5.3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回收站</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sz="2800" dirty="0"/>
              <a:t>如果在删除一个表的时候加上</a:t>
            </a:r>
            <a:r>
              <a:rPr lang="en-US" altLang="zh-CN" sz="2800" dirty="0"/>
              <a:t>PURGE</a:t>
            </a:r>
            <a:r>
              <a:rPr lang="zh-CN" altLang="en-US" sz="2800" dirty="0"/>
              <a:t>选项，该表就直接删除，不会进入回收站，当然也就不能通过回收站的方式恢复：</a:t>
            </a:r>
          </a:p>
          <a:p>
            <a:pPr marL="0" indent="0" hangingPunct="0">
              <a:lnSpc>
                <a:spcPct val="100000"/>
              </a:lnSpc>
              <a:spcBef>
                <a:spcPts val="600"/>
              </a:spcBef>
              <a:buNone/>
            </a:pPr>
            <a:r>
              <a:rPr lang="en-US" altLang="zh-CN" sz="2800" dirty="0"/>
              <a:t>SQL&gt; </a:t>
            </a:r>
            <a:r>
              <a:rPr lang="en-US" altLang="zh-CN" sz="2800" dirty="0">
                <a:highlight>
                  <a:srgbClr val="C0C0C0"/>
                </a:highlight>
              </a:rPr>
              <a:t>DROP TABLE </a:t>
            </a:r>
            <a:r>
              <a:rPr lang="en-US" altLang="zh-CN" sz="2800" dirty="0" err="1">
                <a:highlight>
                  <a:srgbClr val="C0C0C0"/>
                </a:highlight>
              </a:rPr>
              <a:t>myjobs</a:t>
            </a:r>
            <a:r>
              <a:rPr lang="en-US" altLang="zh-CN" sz="2800" dirty="0">
                <a:highlight>
                  <a:srgbClr val="C0C0C0"/>
                </a:highlight>
              </a:rPr>
              <a:t> PURGE</a:t>
            </a:r>
            <a:r>
              <a:rPr lang="zh-CN" altLang="en-US" sz="2800" dirty="0"/>
              <a:t>；</a:t>
            </a:r>
          </a:p>
        </p:txBody>
      </p:sp>
    </p:spTree>
    <p:extLst>
      <p:ext uri="{BB962C8B-B14F-4D97-AF65-F5344CB8AC3E}">
        <p14:creationId xmlns:p14="http://schemas.microsoft.com/office/powerpoint/2010/main" val="193476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5"/>
            <a:ext cx="9601200" cy="695038"/>
          </a:xfrm>
        </p:spPr>
        <p:txBody>
          <a:bodyPr>
            <a:normAutofit/>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en-US" altLang="zh-CN" sz="2800" dirty="0"/>
              <a:t>Oracle</a:t>
            </a:r>
            <a:r>
              <a:rPr lang="zh-CN" altLang="en-US" sz="2800" dirty="0"/>
              <a:t>的数据导出与导入功能是通过数据泵</a:t>
            </a:r>
            <a:r>
              <a:rPr lang="en-US" altLang="zh-CN" sz="2800" dirty="0"/>
              <a:t>(</a:t>
            </a:r>
            <a:r>
              <a:rPr lang="en-US" altLang="zh-CN" sz="2800" dirty="0" err="1"/>
              <a:t>DataPump</a:t>
            </a:r>
            <a:r>
              <a:rPr lang="en-US" altLang="zh-CN" sz="2800" dirty="0"/>
              <a:t>)</a:t>
            </a:r>
            <a:r>
              <a:rPr lang="zh-CN" altLang="en-US" sz="2800" dirty="0"/>
              <a:t>技术实现的，导出的命令是</a:t>
            </a:r>
            <a:r>
              <a:rPr lang="en-US" altLang="zh-CN" sz="2800" dirty="0" err="1"/>
              <a:t>expdp</a:t>
            </a:r>
            <a:r>
              <a:rPr lang="zh-CN" altLang="en-US" sz="2800" dirty="0"/>
              <a:t>，导入的命令是</a:t>
            </a:r>
            <a:r>
              <a:rPr lang="en-US" altLang="zh-CN" sz="2800" dirty="0" err="1"/>
              <a:t>impdp</a:t>
            </a:r>
            <a:r>
              <a:rPr lang="zh-CN" altLang="en-US" sz="2800" dirty="0"/>
              <a:t>。数据库泵技术提供快速数据迁移功能，其主要特性有：</a:t>
            </a:r>
          </a:p>
          <a:p>
            <a:pPr marL="0" indent="0" hangingPunct="0">
              <a:lnSpc>
                <a:spcPct val="100000"/>
              </a:lnSpc>
              <a:spcBef>
                <a:spcPts val="600"/>
              </a:spcBef>
              <a:buNone/>
            </a:pPr>
            <a:r>
              <a:rPr lang="en-US" altLang="zh-CN" sz="2800" dirty="0"/>
              <a:t>(1)</a:t>
            </a:r>
            <a:r>
              <a:rPr lang="zh-CN" altLang="en-US" sz="2800" dirty="0"/>
              <a:t>支持并行处理导入、导出任务。</a:t>
            </a:r>
          </a:p>
          <a:p>
            <a:pPr marL="0" indent="0" hangingPunct="0">
              <a:lnSpc>
                <a:spcPct val="100000"/>
              </a:lnSpc>
              <a:spcBef>
                <a:spcPts val="600"/>
              </a:spcBef>
              <a:buNone/>
            </a:pPr>
            <a:r>
              <a:rPr lang="en-US" altLang="zh-CN" sz="2800" dirty="0"/>
              <a:t>(2)</a:t>
            </a:r>
            <a:r>
              <a:rPr lang="zh-CN" altLang="en-US" sz="2800" dirty="0"/>
              <a:t>支持暂停和重启动导入、导出任务。</a:t>
            </a:r>
          </a:p>
          <a:p>
            <a:pPr marL="0" indent="0" hangingPunct="0">
              <a:lnSpc>
                <a:spcPct val="100000"/>
              </a:lnSpc>
              <a:spcBef>
                <a:spcPts val="600"/>
              </a:spcBef>
              <a:buNone/>
            </a:pPr>
            <a:r>
              <a:rPr lang="en-US" altLang="zh-CN" sz="2800" dirty="0"/>
              <a:t>(3)</a:t>
            </a:r>
            <a:r>
              <a:rPr lang="zh-CN" altLang="en-US" sz="2800" dirty="0"/>
              <a:t>支持通过</a:t>
            </a:r>
            <a:r>
              <a:rPr lang="en-US" altLang="zh-CN" sz="2800" dirty="0"/>
              <a:t>Database Link</a:t>
            </a:r>
            <a:r>
              <a:rPr lang="zh-CN" altLang="en-US" sz="2800" dirty="0"/>
              <a:t>的方式导出或导入远端数据库中的对象。</a:t>
            </a:r>
          </a:p>
          <a:p>
            <a:pPr marL="0" indent="0" hangingPunct="0">
              <a:lnSpc>
                <a:spcPct val="100000"/>
              </a:lnSpc>
              <a:spcBef>
                <a:spcPts val="600"/>
              </a:spcBef>
              <a:buNone/>
            </a:pPr>
            <a:r>
              <a:rPr lang="en-US" altLang="zh-CN" sz="2800" dirty="0"/>
              <a:t>(4)</a:t>
            </a:r>
            <a:r>
              <a:rPr lang="zh-CN" altLang="en-US" sz="2800" dirty="0"/>
              <a:t>支持在导入时通过</a:t>
            </a:r>
            <a:r>
              <a:rPr lang="en-US" altLang="zh-CN" sz="2800" dirty="0" err="1"/>
              <a:t>Remap_schema</a:t>
            </a:r>
            <a:r>
              <a:rPr lang="zh-CN" altLang="en-US" sz="2800" dirty="0"/>
              <a:t>、</a:t>
            </a:r>
            <a:r>
              <a:rPr lang="en-US" altLang="zh-CN" sz="2800" dirty="0" err="1"/>
              <a:t>Remap_datafile</a:t>
            </a:r>
            <a:r>
              <a:rPr lang="zh-CN" altLang="en-US" sz="2800" dirty="0"/>
              <a:t>、</a:t>
            </a:r>
            <a:r>
              <a:rPr lang="en-US" altLang="zh-CN" sz="2800" dirty="0" err="1"/>
              <a:t>Remap_tablespace</a:t>
            </a:r>
            <a:r>
              <a:rPr lang="zh-CN" altLang="en-US" sz="2800" dirty="0"/>
              <a:t>几个参数实现导入过程中自动修改对象属主、数据文件或数据所在表空间。</a:t>
            </a:r>
          </a:p>
          <a:p>
            <a:pPr marL="0" indent="0" hangingPunct="0">
              <a:lnSpc>
                <a:spcPct val="100000"/>
              </a:lnSpc>
              <a:spcBef>
                <a:spcPts val="600"/>
              </a:spcBef>
              <a:buNone/>
            </a:pPr>
            <a:r>
              <a:rPr lang="en-US" altLang="zh-CN" sz="2800" dirty="0"/>
              <a:t>(5)</a:t>
            </a:r>
            <a:r>
              <a:rPr lang="zh-CN" altLang="en-US" sz="2800" dirty="0"/>
              <a:t>导入</a:t>
            </a:r>
            <a:r>
              <a:rPr lang="en-US" altLang="zh-CN" sz="2800" dirty="0"/>
              <a:t>/</a:t>
            </a:r>
            <a:r>
              <a:rPr lang="zh-CN" altLang="en-US" sz="2800" dirty="0"/>
              <a:t>导出时提供了非常细粒度的对象控制。通过</a:t>
            </a:r>
            <a:r>
              <a:rPr lang="en-US" altLang="zh-CN" sz="2800" dirty="0"/>
              <a:t>Include</a:t>
            </a:r>
            <a:r>
              <a:rPr lang="zh-CN" altLang="en-US" sz="2800" dirty="0"/>
              <a:t>、</a:t>
            </a:r>
            <a:r>
              <a:rPr lang="en-US" altLang="zh-CN" sz="2800" dirty="0"/>
              <a:t>Exclude</a:t>
            </a:r>
            <a:r>
              <a:rPr lang="zh-CN" altLang="en-US" sz="2800" dirty="0"/>
              <a:t>两个参数，甚至可以详细制定是否包含或不包含某个对象。</a:t>
            </a:r>
          </a:p>
        </p:txBody>
      </p:sp>
    </p:spTree>
    <p:extLst>
      <p:ext uri="{BB962C8B-B14F-4D97-AF65-F5344CB8AC3E}">
        <p14:creationId xmlns:p14="http://schemas.microsoft.com/office/powerpoint/2010/main" val="12345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0377"/>
          </a:xfrm>
        </p:spPr>
        <p:txBody>
          <a:bodyPr>
            <a:normAutofit fontScale="90000"/>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13.6.1  Oracle</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目录对象</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dirty="0"/>
              <a:t>数据库的导出与导入的原理是：</a:t>
            </a:r>
            <a:r>
              <a:rPr lang="en-US" altLang="zh-CN" dirty="0" err="1"/>
              <a:t>expdp</a:t>
            </a:r>
            <a:r>
              <a:rPr lang="zh-CN" altLang="en-US" dirty="0"/>
              <a:t>命令将用户的对象从数据库导出到文件中保存，</a:t>
            </a:r>
            <a:r>
              <a:rPr lang="en-US" altLang="zh-CN" dirty="0" err="1"/>
              <a:t>impdp</a:t>
            </a:r>
            <a:r>
              <a:rPr lang="zh-CN" altLang="en-US" dirty="0"/>
              <a:t>命令将这个文件导入回数据库中。导出文件存储的目录必须首先在操作系统中创建好，然后再到</a:t>
            </a:r>
            <a:r>
              <a:rPr lang="en-US" altLang="zh-CN" dirty="0"/>
              <a:t>Oracle</a:t>
            </a:r>
            <a:r>
              <a:rPr lang="zh-CN" altLang="en-US" dirty="0"/>
              <a:t>中创建一个“链接”，这个“链接”在</a:t>
            </a:r>
            <a:r>
              <a:rPr lang="en-US" altLang="zh-CN" dirty="0"/>
              <a:t>Oracle</a:t>
            </a:r>
            <a:r>
              <a:rPr lang="zh-CN" altLang="en-US" dirty="0"/>
              <a:t>中仍然叫目录</a:t>
            </a:r>
            <a:r>
              <a:rPr lang="en-US" altLang="zh-CN" dirty="0"/>
              <a:t>(Directory)</a:t>
            </a:r>
            <a:r>
              <a:rPr lang="zh-CN" altLang="en-US" dirty="0"/>
              <a:t>。</a:t>
            </a:r>
          </a:p>
          <a:p>
            <a:pPr marL="0" indent="0" hangingPunct="0">
              <a:lnSpc>
                <a:spcPct val="100000"/>
              </a:lnSpc>
              <a:spcBef>
                <a:spcPts val="600"/>
              </a:spcBef>
              <a:buNone/>
            </a:pPr>
            <a:r>
              <a:rPr lang="zh-CN" altLang="en-US" dirty="0"/>
              <a:t>因此，</a:t>
            </a:r>
            <a:r>
              <a:rPr lang="en-US" altLang="zh-CN" dirty="0"/>
              <a:t>Oracle</a:t>
            </a:r>
            <a:r>
              <a:rPr lang="zh-CN" altLang="en-US" dirty="0"/>
              <a:t>的目录</a:t>
            </a:r>
            <a:r>
              <a:rPr lang="en-US" altLang="zh-CN" dirty="0"/>
              <a:t>(Directory)</a:t>
            </a:r>
            <a:r>
              <a:rPr lang="zh-CN" altLang="en-US" dirty="0"/>
              <a:t>对象是一个操作系统目录在</a:t>
            </a:r>
            <a:r>
              <a:rPr lang="en-US" altLang="zh-CN" dirty="0"/>
              <a:t>Oracle</a:t>
            </a:r>
            <a:r>
              <a:rPr lang="zh-CN" altLang="en-US" dirty="0"/>
              <a:t>中的一个代名词，一个目录对象只是指向操作系统的一个路径。每个</a:t>
            </a:r>
            <a:r>
              <a:rPr lang="en-US" altLang="zh-CN" dirty="0"/>
              <a:t>Oracle Directory</a:t>
            </a:r>
            <a:r>
              <a:rPr lang="zh-CN" altLang="en-US" dirty="0"/>
              <a:t>都包含 </a:t>
            </a:r>
            <a:r>
              <a:rPr lang="en-US" altLang="zh-CN" dirty="0"/>
              <a:t>Read</a:t>
            </a:r>
            <a:r>
              <a:rPr lang="zh-CN" altLang="en-US" dirty="0"/>
              <a:t>，</a:t>
            </a:r>
            <a:r>
              <a:rPr lang="en-US" altLang="zh-CN" dirty="0"/>
              <a:t>Write</a:t>
            </a:r>
            <a:r>
              <a:rPr lang="zh-CN" altLang="en-US" dirty="0"/>
              <a:t>两个权限，可以通过</a:t>
            </a:r>
            <a:r>
              <a:rPr lang="en-US" altLang="zh-CN" dirty="0"/>
              <a:t>Grant</a:t>
            </a:r>
            <a:r>
              <a:rPr lang="zh-CN" altLang="en-US" dirty="0"/>
              <a:t>命令授权给指定的用户或角色。拥有读写权限的用户才可以读写该</a:t>
            </a:r>
            <a:r>
              <a:rPr lang="en-US" altLang="zh-CN" dirty="0"/>
              <a:t>Directory</a:t>
            </a:r>
            <a:r>
              <a:rPr lang="zh-CN" altLang="en-US" dirty="0"/>
              <a:t>对象指定的操作系统路径下的文件。</a:t>
            </a:r>
          </a:p>
          <a:p>
            <a:pPr marL="0" indent="0" hangingPunct="0">
              <a:lnSpc>
                <a:spcPct val="100000"/>
              </a:lnSpc>
              <a:spcBef>
                <a:spcPts val="600"/>
              </a:spcBef>
              <a:buNone/>
            </a:pPr>
            <a:r>
              <a:rPr lang="en-US" altLang="zh-CN" dirty="0"/>
              <a:t>Oracle</a:t>
            </a:r>
            <a:r>
              <a:rPr lang="zh-CN" altLang="en-US" dirty="0"/>
              <a:t>用户要具有“</a:t>
            </a:r>
            <a:r>
              <a:rPr lang="en-US" altLang="zh-CN" dirty="0"/>
              <a:t>CREATE ANY DIRECTORY”</a:t>
            </a:r>
            <a:r>
              <a:rPr lang="zh-CN" altLang="en-US" dirty="0"/>
              <a:t>的系统权限才创建目录对象，普通用户不具有创建目录的权限。一般来说，</a:t>
            </a:r>
            <a:r>
              <a:rPr lang="zh-CN" altLang="en-US" dirty="0">
                <a:highlight>
                  <a:srgbClr val="FFFF00"/>
                </a:highlight>
              </a:rPr>
              <a:t>创建</a:t>
            </a:r>
            <a:r>
              <a:rPr lang="en-US" altLang="zh-CN" dirty="0">
                <a:highlight>
                  <a:srgbClr val="FFFF00"/>
                </a:highlight>
              </a:rPr>
              <a:t>Oracle Directory</a:t>
            </a:r>
            <a:r>
              <a:rPr lang="zh-CN" altLang="en-US" dirty="0">
                <a:highlight>
                  <a:srgbClr val="FFFF00"/>
                </a:highlight>
              </a:rPr>
              <a:t>的流程是以下三步</a:t>
            </a:r>
            <a:r>
              <a:rPr lang="zh-CN" altLang="en-US" dirty="0"/>
              <a:t>：首先在操作系统中创建一个目录，再由</a:t>
            </a:r>
            <a:r>
              <a:rPr lang="en-US" altLang="zh-CN" dirty="0"/>
              <a:t>system</a:t>
            </a:r>
            <a:r>
              <a:rPr lang="zh-CN" altLang="en-US" dirty="0"/>
              <a:t>用户创建指向操作系统目录的</a:t>
            </a:r>
            <a:r>
              <a:rPr lang="en-US" altLang="zh-CN" dirty="0"/>
              <a:t>Oracle</a:t>
            </a:r>
            <a:r>
              <a:rPr lang="zh-CN" altLang="en-US" dirty="0"/>
              <a:t>目录对象，最后将目录对象授权给其他用户读写</a:t>
            </a:r>
            <a:r>
              <a:rPr lang="en-US" altLang="zh-CN" dirty="0"/>
              <a:t>(Read</a:t>
            </a:r>
            <a:r>
              <a:rPr lang="zh-CN" altLang="en-US" dirty="0"/>
              <a:t>，</a:t>
            </a:r>
            <a:r>
              <a:rPr lang="en-US" altLang="zh-CN" dirty="0"/>
              <a:t>Write)</a:t>
            </a:r>
            <a:r>
              <a:rPr lang="zh-CN" altLang="en-US" dirty="0"/>
              <a:t>。</a:t>
            </a:r>
          </a:p>
        </p:txBody>
      </p:sp>
    </p:spTree>
    <p:extLst>
      <p:ext uri="{BB962C8B-B14F-4D97-AF65-F5344CB8AC3E}">
        <p14:creationId xmlns:p14="http://schemas.microsoft.com/office/powerpoint/2010/main" val="50896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0377"/>
          </a:xfrm>
        </p:spPr>
        <p:txBody>
          <a:bodyPr>
            <a:normAutofit fontScale="90000"/>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13.6.1  Oracle</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目录对象</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en-US" altLang="zh-CN" dirty="0"/>
              <a:t>【</a:t>
            </a:r>
            <a:r>
              <a:rPr lang="zh-CN" altLang="en-US" dirty="0"/>
              <a:t>示例</a:t>
            </a:r>
            <a:r>
              <a:rPr lang="en-US" altLang="zh-CN" dirty="0"/>
              <a:t>13-11】</a:t>
            </a:r>
            <a:r>
              <a:rPr lang="zh-CN" altLang="en-US" dirty="0"/>
              <a:t>创建</a:t>
            </a:r>
            <a:r>
              <a:rPr lang="en-US" altLang="zh-CN" dirty="0"/>
              <a:t>Oracle</a:t>
            </a:r>
            <a:r>
              <a:rPr lang="zh-CN" altLang="en-US" dirty="0"/>
              <a:t>目录</a:t>
            </a:r>
            <a:r>
              <a:rPr lang="en-US" altLang="zh-CN" dirty="0" err="1"/>
              <a:t>expdir</a:t>
            </a:r>
            <a:endParaRPr lang="en-US" altLang="zh-CN" dirty="0"/>
          </a:p>
          <a:p>
            <a:pPr marL="0" indent="0" hangingPunct="0">
              <a:lnSpc>
                <a:spcPct val="100000"/>
              </a:lnSpc>
              <a:spcBef>
                <a:spcPts val="600"/>
              </a:spcBef>
              <a:buNone/>
            </a:pPr>
            <a:r>
              <a:rPr lang="zh-CN" altLang="en-US" dirty="0"/>
              <a:t>本示例创建一个操作系统目录“</a:t>
            </a:r>
            <a:r>
              <a:rPr lang="en-US" altLang="zh-CN" dirty="0"/>
              <a:t>/home/oracle/</a:t>
            </a:r>
            <a:r>
              <a:rPr lang="en-US" altLang="zh-CN" dirty="0" err="1"/>
              <a:t>expdir</a:t>
            </a:r>
            <a:r>
              <a:rPr lang="en-US" altLang="zh-CN" dirty="0"/>
              <a:t>”</a:t>
            </a:r>
            <a:r>
              <a:rPr lang="zh-CN" altLang="en-US" dirty="0"/>
              <a:t>，由</a:t>
            </a:r>
            <a:r>
              <a:rPr lang="en-US" altLang="zh-CN" dirty="0"/>
              <a:t>SYSTEM</a:t>
            </a:r>
            <a:r>
              <a:rPr lang="zh-CN" altLang="en-US" dirty="0"/>
              <a:t>用户创建一个对应的</a:t>
            </a:r>
            <a:r>
              <a:rPr lang="en-US" altLang="zh-CN" dirty="0"/>
              <a:t>Oracle</a:t>
            </a:r>
            <a:r>
              <a:rPr lang="zh-CN" altLang="en-US" dirty="0"/>
              <a:t>目录</a:t>
            </a:r>
            <a:r>
              <a:rPr lang="en-US" altLang="zh-CN" dirty="0" err="1"/>
              <a:t>expdir</a:t>
            </a:r>
            <a:r>
              <a:rPr lang="zh-CN" altLang="en-US" dirty="0"/>
              <a:t>，再将它授权给</a:t>
            </a:r>
            <a:r>
              <a:rPr lang="en-US" altLang="zh-CN" dirty="0"/>
              <a:t>HR</a:t>
            </a:r>
            <a:r>
              <a:rPr lang="zh-CN" altLang="en-US" dirty="0"/>
              <a:t>和</a:t>
            </a:r>
            <a:r>
              <a:rPr lang="en-US" altLang="zh-CN" dirty="0"/>
              <a:t>STUDY</a:t>
            </a:r>
            <a:r>
              <a:rPr lang="zh-CN" altLang="en-US" dirty="0"/>
              <a:t>两个用户，权限是读加写。</a:t>
            </a:r>
          </a:p>
          <a:p>
            <a:pPr marL="0" indent="0" hangingPunct="0">
              <a:lnSpc>
                <a:spcPct val="100000"/>
              </a:lnSpc>
              <a:spcBef>
                <a:spcPts val="600"/>
              </a:spcBef>
              <a:buNone/>
            </a:pPr>
            <a:r>
              <a:rPr lang="en-US" altLang="zh-CN" dirty="0"/>
              <a:t>$ </a:t>
            </a:r>
            <a:r>
              <a:rPr lang="en-US" altLang="zh-CN" dirty="0" err="1">
                <a:highlight>
                  <a:srgbClr val="C0C0C0"/>
                </a:highlight>
              </a:rPr>
              <a:t>mkdir</a:t>
            </a:r>
            <a:r>
              <a:rPr lang="en-US" altLang="zh-CN" dirty="0">
                <a:highlight>
                  <a:srgbClr val="C0C0C0"/>
                </a:highlight>
              </a:rPr>
              <a:t> </a:t>
            </a:r>
            <a:r>
              <a:rPr lang="en-US" altLang="zh-CN" dirty="0" err="1">
                <a:highlight>
                  <a:srgbClr val="C0C0C0"/>
                </a:highlight>
              </a:rPr>
              <a:t>expdir</a:t>
            </a:r>
            <a:endParaRPr lang="en-US" altLang="zh-CN" dirty="0">
              <a:highlight>
                <a:srgbClr val="C0C0C0"/>
              </a:highlight>
            </a:endParaRPr>
          </a:p>
          <a:p>
            <a:pPr marL="0" indent="0" hangingPunct="0">
              <a:lnSpc>
                <a:spcPct val="100000"/>
              </a:lnSpc>
              <a:spcBef>
                <a:spcPts val="600"/>
              </a:spcBef>
              <a:buNone/>
            </a:pPr>
            <a:r>
              <a:rPr lang="en-US" altLang="zh-CN" dirty="0"/>
              <a:t>$ </a:t>
            </a:r>
            <a:r>
              <a:rPr lang="en-US" altLang="zh-CN" dirty="0">
                <a:highlight>
                  <a:srgbClr val="C0C0C0"/>
                </a:highlight>
              </a:rPr>
              <a:t>cd </a:t>
            </a:r>
            <a:r>
              <a:rPr lang="en-US" altLang="zh-CN" dirty="0" err="1">
                <a:highlight>
                  <a:srgbClr val="C0C0C0"/>
                </a:highlight>
              </a:rPr>
              <a:t>expdir</a:t>
            </a:r>
            <a:endParaRPr lang="en-US" altLang="zh-CN" dirty="0">
              <a:highlight>
                <a:srgbClr val="C0C0C0"/>
              </a:highlight>
            </a:endParaRPr>
          </a:p>
          <a:p>
            <a:pPr marL="0" indent="0" hangingPunct="0">
              <a:lnSpc>
                <a:spcPct val="100000"/>
              </a:lnSpc>
              <a:spcBef>
                <a:spcPts val="600"/>
              </a:spcBef>
              <a:buNone/>
            </a:pPr>
            <a:r>
              <a:rPr lang="en-US" altLang="zh-CN" dirty="0"/>
              <a:t>$ </a:t>
            </a:r>
            <a:r>
              <a:rPr lang="en-US" altLang="zh-CN" dirty="0" err="1">
                <a:highlight>
                  <a:srgbClr val="C0C0C0"/>
                </a:highlight>
              </a:rPr>
              <a:t>pwd</a:t>
            </a:r>
            <a:endParaRPr lang="en-US" altLang="zh-CN" dirty="0">
              <a:highlight>
                <a:srgbClr val="C0C0C0"/>
              </a:highlight>
            </a:endParaRPr>
          </a:p>
          <a:p>
            <a:pPr marL="0" indent="0" hangingPunct="0">
              <a:lnSpc>
                <a:spcPct val="100000"/>
              </a:lnSpc>
              <a:spcBef>
                <a:spcPts val="600"/>
              </a:spcBef>
              <a:buNone/>
            </a:pPr>
            <a:r>
              <a:rPr lang="en-US" altLang="zh-CN" dirty="0"/>
              <a:t>/home/oracle/</a:t>
            </a:r>
            <a:r>
              <a:rPr lang="en-US" altLang="zh-CN" dirty="0" err="1"/>
              <a:t>expdir</a:t>
            </a:r>
            <a:endParaRPr lang="en-US" altLang="zh-CN" dirty="0"/>
          </a:p>
          <a:p>
            <a:pPr marL="0" indent="0" hangingPunct="0">
              <a:lnSpc>
                <a:spcPct val="100000"/>
              </a:lnSpc>
              <a:spcBef>
                <a:spcPts val="60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create or replace directory </a:t>
            </a:r>
            <a:r>
              <a:rPr lang="en-US" altLang="zh-CN" dirty="0" err="1">
                <a:highlight>
                  <a:srgbClr val="C0C0C0"/>
                </a:highlight>
              </a:rPr>
              <a:t>expdir</a:t>
            </a:r>
            <a:r>
              <a:rPr lang="en-US" altLang="zh-CN" dirty="0">
                <a:highlight>
                  <a:srgbClr val="C0C0C0"/>
                </a:highlight>
              </a:rPr>
              <a:t> as '/home/oracle/</a:t>
            </a:r>
            <a:r>
              <a:rPr lang="en-US" altLang="zh-CN" dirty="0" err="1">
                <a:highlight>
                  <a:srgbClr val="C0C0C0"/>
                </a:highlight>
              </a:rPr>
              <a:t>expdir</a:t>
            </a:r>
            <a:r>
              <a:rPr lang="en-US" altLang="zh-CN" dirty="0">
                <a:highlight>
                  <a:srgbClr val="C0C0C0"/>
                </a:highlight>
              </a:rPr>
              <a:t>'</a:t>
            </a:r>
            <a:r>
              <a:rPr lang="zh-CN" altLang="en-US" dirty="0">
                <a:highlight>
                  <a:srgbClr val="C0C0C0"/>
                </a:highlight>
              </a:rPr>
              <a:t>；</a:t>
            </a:r>
          </a:p>
          <a:p>
            <a:pPr marL="0" indent="0" hangingPunct="0">
              <a:lnSpc>
                <a:spcPct val="100000"/>
              </a:lnSpc>
              <a:spcBef>
                <a:spcPts val="600"/>
              </a:spcBef>
              <a:buNone/>
            </a:pPr>
            <a:r>
              <a:rPr lang="en-US" altLang="zh-CN" dirty="0"/>
              <a:t>Directory created.</a:t>
            </a:r>
          </a:p>
          <a:p>
            <a:pPr marL="0" indent="0" hangingPunct="0">
              <a:lnSpc>
                <a:spcPct val="100000"/>
              </a:lnSpc>
              <a:spcBef>
                <a:spcPts val="600"/>
              </a:spcBef>
              <a:buNone/>
            </a:pPr>
            <a:r>
              <a:rPr lang="en-US" altLang="zh-CN" dirty="0"/>
              <a:t>SQL&gt; </a:t>
            </a:r>
            <a:r>
              <a:rPr lang="en-US" altLang="zh-CN" dirty="0">
                <a:highlight>
                  <a:srgbClr val="C0C0C0"/>
                </a:highlight>
              </a:rPr>
              <a:t>GRANT read</a:t>
            </a:r>
            <a:r>
              <a:rPr lang="zh-CN" altLang="en-US" dirty="0">
                <a:highlight>
                  <a:srgbClr val="C0C0C0"/>
                </a:highlight>
              </a:rPr>
              <a:t>，</a:t>
            </a:r>
            <a:r>
              <a:rPr lang="en-US" altLang="zh-CN" dirty="0">
                <a:highlight>
                  <a:srgbClr val="C0C0C0"/>
                </a:highlight>
              </a:rPr>
              <a:t>write on directory </a:t>
            </a:r>
            <a:r>
              <a:rPr lang="en-US" altLang="zh-CN" dirty="0" err="1">
                <a:highlight>
                  <a:srgbClr val="C0C0C0"/>
                </a:highlight>
              </a:rPr>
              <a:t>expdir</a:t>
            </a:r>
            <a:r>
              <a:rPr lang="en-US" altLang="zh-CN" dirty="0">
                <a:highlight>
                  <a:srgbClr val="C0C0C0"/>
                </a:highlight>
              </a:rPr>
              <a:t> to </a:t>
            </a:r>
            <a:r>
              <a:rPr lang="en-US" altLang="zh-CN" dirty="0" err="1">
                <a:highlight>
                  <a:srgbClr val="C0C0C0"/>
                </a:highlight>
              </a:rPr>
              <a:t>hr</a:t>
            </a:r>
            <a:r>
              <a:rPr lang="zh-CN" altLang="en-US" dirty="0">
                <a:highlight>
                  <a:srgbClr val="C0C0C0"/>
                </a:highlight>
              </a:rPr>
              <a:t>，</a:t>
            </a:r>
            <a:r>
              <a:rPr lang="en-US" altLang="zh-CN" dirty="0">
                <a:highlight>
                  <a:srgbClr val="C0C0C0"/>
                </a:highlight>
              </a:rPr>
              <a:t>study</a:t>
            </a:r>
            <a:r>
              <a:rPr lang="zh-CN" altLang="en-US" dirty="0">
                <a:highlight>
                  <a:srgbClr val="C0C0C0"/>
                </a:highlight>
              </a:rPr>
              <a:t>；</a:t>
            </a:r>
          </a:p>
          <a:p>
            <a:pPr marL="0" indent="0" hangingPunct="0">
              <a:lnSpc>
                <a:spcPct val="100000"/>
              </a:lnSpc>
              <a:spcBef>
                <a:spcPts val="600"/>
              </a:spcBef>
              <a:buNone/>
            </a:pPr>
            <a:r>
              <a:rPr lang="en-US" altLang="zh-CN" dirty="0"/>
              <a:t>Grant succeeded.</a:t>
            </a:r>
          </a:p>
        </p:txBody>
      </p:sp>
    </p:spTree>
    <p:extLst>
      <p:ext uri="{BB962C8B-B14F-4D97-AF65-F5344CB8AC3E}">
        <p14:creationId xmlns:p14="http://schemas.microsoft.com/office/powerpoint/2010/main" val="4276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0377"/>
          </a:xfrm>
        </p:spPr>
        <p:txBody>
          <a:bodyPr>
            <a:normAutofit fontScale="90000"/>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13.6.1  Oracle</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目录对象</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sz="2800" dirty="0"/>
              <a:t>注意，</a:t>
            </a:r>
            <a:r>
              <a:rPr lang="en-US" altLang="zh-CN" sz="2800" dirty="0"/>
              <a:t>Oracle</a:t>
            </a:r>
            <a:r>
              <a:rPr lang="zh-CN" altLang="en-US" sz="2800" dirty="0"/>
              <a:t>的目录对象是数据库级别的对象，表对象是用户级别的对象。比如，同一个数据库中有两个用户</a:t>
            </a:r>
            <a:r>
              <a:rPr lang="en-US" altLang="zh-CN" sz="2800" dirty="0"/>
              <a:t>A</a:t>
            </a:r>
            <a:r>
              <a:rPr lang="zh-CN" altLang="en-US" sz="2800" dirty="0"/>
              <a:t>和</a:t>
            </a:r>
            <a:r>
              <a:rPr lang="en-US" altLang="zh-CN" sz="2800" dirty="0"/>
              <a:t>B</a:t>
            </a:r>
            <a:r>
              <a:rPr lang="zh-CN" altLang="en-US" sz="2800" dirty="0"/>
              <a:t>，都允许</a:t>
            </a:r>
            <a:r>
              <a:rPr lang="en-US" altLang="zh-CN" sz="2800" dirty="0"/>
              <a:t>A</a:t>
            </a:r>
            <a:r>
              <a:rPr lang="zh-CN" altLang="en-US" sz="2800" dirty="0"/>
              <a:t>，</a:t>
            </a:r>
            <a:r>
              <a:rPr lang="en-US" altLang="zh-CN" sz="2800" dirty="0"/>
              <a:t>B</a:t>
            </a:r>
            <a:r>
              <a:rPr lang="zh-CN" altLang="en-US" sz="2800" dirty="0"/>
              <a:t>用户各有一张表，表名都叫</a:t>
            </a:r>
            <a:r>
              <a:rPr lang="en-US" altLang="zh-CN" sz="2800" dirty="0"/>
              <a:t>T</a:t>
            </a:r>
            <a:r>
              <a:rPr lang="zh-CN" altLang="en-US" sz="2800" dirty="0"/>
              <a:t>，表</a:t>
            </a:r>
            <a:r>
              <a:rPr lang="en-US" altLang="zh-CN" sz="2800" dirty="0"/>
              <a:t>T</a:t>
            </a:r>
            <a:r>
              <a:rPr lang="zh-CN" altLang="en-US" sz="2800" dirty="0"/>
              <a:t>虽然名称相同，但其实在物理上是两个不相同的表。但对于目录对象，在一个数据库中，就不允许出现同名的目录对象。</a:t>
            </a:r>
          </a:p>
          <a:p>
            <a:pPr marL="0" indent="0" hangingPunct="0">
              <a:lnSpc>
                <a:spcPct val="100000"/>
              </a:lnSpc>
              <a:spcBef>
                <a:spcPts val="600"/>
              </a:spcBef>
              <a:buNone/>
            </a:pPr>
            <a:r>
              <a:rPr lang="zh-CN" altLang="en-US" sz="2800" dirty="0"/>
              <a:t>这里说的同一个数据库是指</a:t>
            </a:r>
            <a:r>
              <a:rPr lang="en-US" altLang="zh-CN" sz="2800" dirty="0"/>
              <a:t>CDB</a:t>
            </a:r>
            <a:r>
              <a:rPr lang="zh-CN" altLang="en-US" sz="2800" dirty="0"/>
              <a:t>或者同一个</a:t>
            </a:r>
            <a:r>
              <a:rPr lang="en-US" altLang="zh-CN" sz="2800" dirty="0"/>
              <a:t>PDB</a:t>
            </a:r>
            <a:r>
              <a:rPr lang="zh-CN" altLang="en-US" sz="2800" dirty="0"/>
              <a:t>。也就是说，在同一个</a:t>
            </a:r>
            <a:r>
              <a:rPr lang="en-US" altLang="zh-CN" sz="2800" dirty="0"/>
              <a:t>PDB</a:t>
            </a:r>
            <a:r>
              <a:rPr lang="zh-CN" altLang="en-US" sz="2800" dirty="0"/>
              <a:t>中不允许同名的目录对象，但在不同的</a:t>
            </a:r>
            <a:r>
              <a:rPr lang="en-US" altLang="zh-CN" sz="2800" dirty="0"/>
              <a:t>PDB</a:t>
            </a:r>
            <a:r>
              <a:rPr lang="zh-CN" altLang="en-US" sz="2800" dirty="0"/>
              <a:t>中，还是允许同名的。</a:t>
            </a:r>
          </a:p>
          <a:p>
            <a:pPr marL="0" indent="0" hangingPunct="0">
              <a:lnSpc>
                <a:spcPct val="100000"/>
              </a:lnSpc>
              <a:spcBef>
                <a:spcPts val="600"/>
              </a:spcBef>
              <a:buNone/>
            </a:pPr>
            <a:r>
              <a:rPr lang="zh-CN" altLang="en-US" sz="2800" dirty="0"/>
              <a:t>要删除一个目录对象，可以使用命令“</a:t>
            </a:r>
            <a:r>
              <a:rPr lang="en-US" altLang="zh-CN" sz="2800" dirty="0"/>
              <a:t>drop directory </a:t>
            </a:r>
            <a:r>
              <a:rPr lang="zh-CN" altLang="en-US" sz="2800" dirty="0"/>
              <a:t>目录对象名；”，删除目录对象不会删除操作系统中的目录和文件。</a:t>
            </a:r>
          </a:p>
        </p:txBody>
      </p:sp>
    </p:spTree>
    <p:extLst>
      <p:ext uri="{BB962C8B-B14F-4D97-AF65-F5344CB8AC3E}">
        <p14:creationId xmlns:p14="http://schemas.microsoft.com/office/powerpoint/2010/main" val="321493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0377"/>
          </a:xfrm>
        </p:spPr>
        <p:txBody>
          <a:bodyPr>
            <a:normAutofit fontScale="90000"/>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13.6.2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数据导出</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en-US" altLang="zh-CN" dirty="0" err="1">
                <a:highlight>
                  <a:srgbClr val="FFFF00"/>
                </a:highlight>
              </a:rPr>
              <a:t>expdp</a:t>
            </a:r>
            <a:r>
              <a:rPr lang="zh-CN" altLang="en-US" dirty="0"/>
              <a:t>命令导出数据，可以一次性导出整个数据库，或者导出一个数据库，或者导出几个用户，也可以导出指定的表。默认的情况是导出用户自已的所有对象。</a:t>
            </a:r>
          </a:p>
          <a:p>
            <a:pPr marL="0" indent="0" hangingPunct="0">
              <a:lnSpc>
                <a:spcPct val="100000"/>
              </a:lnSpc>
              <a:spcBef>
                <a:spcPts val="600"/>
              </a:spcBef>
              <a:buNone/>
            </a:pPr>
            <a:r>
              <a:rPr lang="en-US" altLang="zh-CN" dirty="0"/>
              <a:t>【</a:t>
            </a:r>
            <a:r>
              <a:rPr lang="zh-CN" altLang="en-US" dirty="0"/>
              <a:t>示例</a:t>
            </a:r>
            <a:r>
              <a:rPr lang="en-US" altLang="zh-CN" dirty="0"/>
              <a:t>13-12】</a:t>
            </a:r>
            <a:r>
              <a:rPr lang="zh-CN" altLang="en-US" dirty="0"/>
              <a:t>导出用户所有对象</a:t>
            </a:r>
          </a:p>
          <a:p>
            <a:pPr marL="0" indent="0" hangingPunct="0">
              <a:lnSpc>
                <a:spcPct val="100000"/>
              </a:lnSpc>
              <a:spcBef>
                <a:spcPts val="600"/>
              </a:spcBef>
              <a:buNone/>
            </a:pPr>
            <a:r>
              <a:rPr lang="zh-CN" altLang="en-US" dirty="0"/>
              <a:t>本示例导出</a:t>
            </a:r>
            <a:r>
              <a:rPr lang="en-US" altLang="zh-CN" dirty="0"/>
              <a:t>study</a:t>
            </a:r>
            <a:r>
              <a:rPr lang="zh-CN" altLang="en-US" dirty="0"/>
              <a:t>用户的所有对象，导出文件名是</a:t>
            </a:r>
            <a:r>
              <a:rPr lang="en-US" altLang="zh-CN" dirty="0" err="1"/>
              <a:t>study.dmp</a:t>
            </a:r>
            <a:r>
              <a:rPr lang="zh-CN" altLang="en-US" dirty="0"/>
              <a:t>，目录是</a:t>
            </a:r>
            <a:r>
              <a:rPr lang="en-US" altLang="zh-CN" dirty="0" err="1"/>
              <a:t>expdir</a:t>
            </a:r>
            <a:r>
              <a:rPr lang="zh-CN" altLang="en-US" dirty="0"/>
              <a:t>。</a:t>
            </a:r>
          </a:p>
          <a:p>
            <a:pPr marL="0" indent="0" hangingPunct="0">
              <a:lnSpc>
                <a:spcPct val="100000"/>
              </a:lnSpc>
              <a:spcBef>
                <a:spcPts val="600"/>
              </a:spcBef>
              <a:buNone/>
            </a:pPr>
            <a:r>
              <a:rPr lang="en-US" altLang="zh-CN" dirty="0"/>
              <a:t>$ </a:t>
            </a:r>
            <a:r>
              <a:rPr lang="en-US" altLang="zh-CN" dirty="0" err="1">
                <a:highlight>
                  <a:srgbClr val="C0C0C0"/>
                </a:highlight>
              </a:rPr>
              <a:t>expdp</a:t>
            </a:r>
            <a:r>
              <a:rPr lang="en-US" altLang="zh-CN" dirty="0">
                <a:highlight>
                  <a:srgbClr val="C0C0C0"/>
                </a:highlight>
              </a:rPr>
              <a:t> study/***@</a:t>
            </a:r>
            <a:r>
              <a:rPr lang="en-US" altLang="zh-CN" dirty="0" err="1">
                <a:highlight>
                  <a:srgbClr val="C0C0C0"/>
                </a:highlight>
              </a:rPr>
              <a:t>pdborcl</a:t>
            </a:r>
            <a:r>
              <a:rPr lang="en-US" altLang="zh-CN" dirty="0">
                <a:highlight>
                  <a:srgbClr val="C0C0C0"/>
                </a:highlight>
              </a:rPr>
              <a:t> directory=</a:t>
            </a:r>
            <a:r>
              <a:rPr lang="en-US" altLang="zh-CN" dirty="0" err="1">
                <a:highlight>
                  <a:srgbClr val="C0C0C0"/>
                </a:highlight>
              </a:rPr>
              <a:t>expdir</a:t>
            </a:r>
            <a:r>
              <a:rPr lang="en-US" altLang="zh-CN" dirty="0">
                <a:highlight>
                  <a:srgbClr val="C0C0C0"/>
                </a:highlight>
              </a:rPr>
              <a:t> </a:t>
            </a:r>
            <a:r>
              <a:rPr lang="en-US" altLang="zh-CN" dirty="0" err="1">
                <a:highlight>
                  <a:srgbClr val="C0C0C0"/>
                </a:highlight>
              </a:rPr>
              <a:t>dumpfile</a:t>
            </a:r>
            <a:r>
              <a:rPr lang="en-US" altLang="zh-CN" dirty="0">
                <a:highlight>
                  <a:srgbClr val="C0C0C0"/>
                </a:highlight>
              </a:rPr>
              <a:t>=</a:t>
            </a:r>
            <a:r>
              <a:rPr lang="en-US" altLang="zh-CN" dirty="0" err="1">
                <a:highlight>
                  <a:srgbClr val="C0C0C0"/>
                </a:highlight>
              </a:rPr>
              <a:t>study.dmp</a:t>
            </a:r>
            <a:endParaRPr lang="en-US" altLang="zh-CN" dirty="0">
              <a:highlight>
                <a:srgbClr val="C0C0C0"/>
              </a:highlight>
            </a:endParaRPr>
          </a:p>
          <a:p>
            <a:pPr marL="0" indent="0" hangingPunct="0">
              <a:lnSpc>
                <a:spcPct val="100000"/>
              </a:lnSpc>
              <a:spcBef>
                <a:spcPts val="600"/>
              </a:spcBef>
              <a:buNone/>
            </a:pPr>
            <a:r>
              <a:rPr lang="en-US" altLang="zh-CN" dirty="0"/>
              <a:t>…</a:t>
            </a:r>
          </a:p>
          <a:p>
            <a:pPr marL="0" indent="0" hangingPunct="0">
              <a:lnSpc>
                <a:spcPct val="100000"/>
              </a:lnSpc>
              <a:spcBef>
                <a:spcPts val="600"/>
              </a:spcBef>
              <a:buNone/>
            </a:pPr>
            <a:r>
              <a:rPr lang="en-US" altLang="zh-CN" dirty="0"/>
              <a:t>********************************************************************</a:t>
            </a:r>
          </a:p>
          <a:p>
            <a:pPr marL="0" indent="0" hangingPunct="0">
              <a:lnSpc>
                <a:spcPct val="100000"/>
              </a:lnSpc>
              <a:spcBef>
                <a:spcPts val="600"/>
              </a:spcBef>
              <a:buNone/>
            </a:pPr>
            <a:r>
              <a:rPr lang="en-US" altLang="zh-CN" dirty="0"/>
              <a:t>STUDY.SYS_EXPORT_SCHEMA_01 </a:t>
            </a:r>
            <a:r>
              <a:rPr lang="zh-CN" altLang="en-US" dirty="0"/>
              <a:t>的转储文件集为：</a:t>
            </a:r>
          </a:p>
          <a:p>
            <a:pPr marL="0" indent="0" hangingPunct="0">
              <a:lnSpc>
                <a:spcPct val="100000"/>
              </a:lnSpc>
              <a:spcBef>
                <a:spcPts val="600"/>
              </a:spcBef>
              <a:buNone/>
            </a:pPr>
            <a:r>
              <a:rPr lang="zh-CN" altLang="en-US" dirty="0"/>
              <a:t>  </a:t>
            </a:r>
            <a:r>
              <a:rPr lang="en-US" altLang="zh-CN" dirty="0"/>
              <a:t>/home/oracle/</a:t>
            </a:r>
            <a:r>
              <a:rPr lang="en-US" altLang="zh-CN" dirty="0" err="1"/>
              <a:t>expdir</a:t>
            </a:r>
            <a:r>
              <a:rPr lang="en-US" altLang="zh-CN" dirty="0"/>
              <a:t>/</a:t>
            </a:r>
            <a:r>
              <a:rPr lang="en-US" altLang="zh-CN" dirty="0" err="1"/>
              <a:t>study.dmp</a:t>
            </a:r>
            <a:endParaRPr lang="en-US" altLang="zh-CN" dirty="0"/>
          </a:p>
          <a:p>
            <a:pPr marL="0" indent="0" hangingPunct="0">
              <a:lnSpc>
                <a:spcPct val="100000"/>
              </a:lnSpc>
              <a:spcBef>
                <a:spcPts val="600"/>
              </a:spcBef>
              <a:buNone/>
            </a:pPr>
            <a:r>
              <a:rPr lang="zh-CN" altLang="en-US" dirty="0"/>
              <a:t>作业 </a:t>
            </a:r>
            <a:r>
              <a:rPr lang="en-US" altLang="zh-CN" dirty="0"/>
              <a:t>"STUDY"."SYS_EXPORT_SCHEMA_01" </a:t>
            </a:r>
            <a:r>
              <a:rPr lang="zh-CN" altLang="en-US" dirty="0"/>
              <a:t>已于 星期六 </a:t>
            </a:r>
            <a:r>
              <a:rPr lang="en-US" altLang="zh-CN" dirty="0"/>
              <a:t>4</a:t>
            </a:r>
            <a:r>
              <a:rPr lang="zh-CN" altLang="en-US" dirty="0"/>
              <a:t>月 </a:t>
            </a:r>
            <a:r>
              <a:rPr lang="en-US" altLang="zh-CN" dirty="0"/>
              <a:t>29 10</a:t>
            </a:r>
            <a:r>
              <a:rPr lang="zh-CN" altLang="en-US" dirty="0"/>
              <a:t>：</a:t>
            </a:r>
            <a:r>
              <a:rPr lang="en-US" altLang="zh-CN" dirty="0"/>
              <a:t>58</a:t>
            </a:r>
            <a:r>
              <a:rPr lang="zh-CN" altLang="en-US" dirty="0"/>
              <a:t>：</a:t>
            </a:r>
            <a:r>
              <a:rPr lang="en-US" altLang="zh-CN" dirty="0"/>
              <a:t>38 2017 elapsed 0 00</a:t>
            </a:r>
            <a:r>
              <a:rPr lang="zh-CN" altLang="en-US" dirty="0"/>
              <a:t>：</a:t>
            </a:r>
            <a:r>
              <a:rPr lang="en-US" altLang="zh-CN" dirty="0"/>
              <a:t>00</a:t>
            </a:r>
            <a:r>
              <a:rPr lang="zh-CN" altLang="en-US" dirty="0"/>
              <a:t>：</a:t>
            </a:r>
            <a:r>
              <a:rPr lang="en-US" altLang="zh-CN" dirty="0"/>
              <a:t>48 </a:t>
            </a:r>
            <a:r>
              <a:rPr lang="zh-CN" altLang="en-US" dirty="0"/>
              <a:t>成功完成</a:t>
            </a:r>
          </a:p>
        </p:txBody>
      </p:sp>
    </p:spTree>
    <p:extLst>
      <p:ext uri="{BB962C8B-B14F-4D97-AF65-F5344CB8AC3E}">
        <p14:creationId xmlns:p14="http://schemas.microsoft.com/office/powerpoint/2010/main" val="266078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0377"/>
          </a:xfrm>
        </p:spPr>
        <p:txBody>
          <a:bodyPr>
            <a:normAutofit fontScale="90000"/>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13.6.3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数据导入</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dirty="0">
                <a:highlight>
                  <a:srgbClr val="FFFF00"/>
                </a:highlight>
              </a:rPr>
              <a:t>使用</a:t>
            </a:r>
            <a:r>
              <a:rPr lang="en-US" altLang="zh-CN" dirty="0" err="1">
                <a:highlight>
                  <a:srgbClr val="FFFF00"/>
                </a:highlight>
              </a:rPr>
              <a:t>expdp</a:t>
            </a:r>
            <a:r>
              <a:rPr lang="zh-CN" altLang="en-US" dirty="0">
                <a:highlight>
                  <a:srgbClr val="FFFF00"/>
                </a:highlight>
              </a:rPr>
              <a:t>导出后，可以使用</a:t>
            </a:r>
            <a:r>
              <a:rPr lang="en-US" altLang="zh-CN" dirty="0" err="1">
                <a:highlight>
                  <a:srgbClr val="FFFF00"/>
                </a:highlight>
              </a:rPr>
              <a:t>impdp</a:t>
            </a:r>
            <a:r>
              <a:rPr lang="zh-CN" altLang="en-US" dirty="0">
                <a:highlight>
                  <a:srgbClr val="FFFF00"/>
                </a:highlight>
              </a:rPr>
              <a:t>导入</a:t>
            </a:r>
            <a:r>
              <a:rPr lang="zh-CN" altLang="en-US" dirty="0"/>
              <a:t>。导入的操作就是根据导出文件中的内容在数据库的用户中创建对象和插入数据。因此，在导入之前，要保证用户中没有这些对象和数据，否则就要报错。</a:t>
            </a:r>
          </a:p>
          <a:p>
            <a:pPr marL="0" indent="0" hangingPunct="0">
              <a:lnSpc>
                <a:spcPct val="100000"/>
              </a:lnSpc>
              <a:spcBef>
                <a:spcPts val="600"/>
              </a:spcBef>
              <a:buNone/>
            </a:pPr>
            <a:r>
              <a:rPr lang="zh-CN" altLang="en-US" dirty="0"/>
              <a:t>如果用户导入之前已经存在这些对象，就要删除，如果对象很多，这种删除对象的操作是很麻烦的。常见的办法是先把整个用户连同对象一起删除，然后再重建用户，重新授权。删除用户及其所有对象的命令是：</a:t>
            </a:r>
            <a:endParaRPr lang="en-US" altLang="zh-CN" dirty="0"/>
          </a:p>
          <a:p>
            <a:pPr marL="0" indent="0" hangingPunct="0">
              <a:lnSpc>
                <a:spcPct val="100000"/>
              </a:lnSpc>
              <a:spcBef>
                <a:spcPts val="600"/>
              </a:spcBef>
              <a:buNone/>
            </a:pPr>
            <a:r>
              <a:rPr lang="zh-CN" altLang="en-US" dirty="0"/>
              <a:t>“</a:t>
            </a:r>
            <a:r>
              <a:rPr lang="en-US" altLang="zh-CN" dirty="0"/>
              <a:t>DROP USER </a:t>
            </a:r>
            <a:r>
              <a:rPr lang="zh-CN" altLang="en-US" dirty="0"/>
              <a:t>用户名 </a:t>
            </a:r>
            <a:r>
              <a:rPr lang="en-US" altLang="zh-CN" dirty="0"/>
              <a:t>CASCADE</a:t>
            </a:r>
            <a:r>
              <a:rPr lang="zh-CN" altLang="en-US" dirty="0"/>
              <a:t>；”。</a:t>
            </a:r>
          </a:p>
          <a:p>
            <a:pPr marL="0" indent="0" hangingPunct="0">
              <a:lnSpc>
                <a:spcPct val="100000"/>
              </a:lnSpc>
              <a:spcBef>
                <a:spcPts val="600"/>
              </a:spcBef>
              <a:buNone/>
            </a:pPr>
            <a:endParaRPr lang="zh-CN" altLang="en-US" dirty="0"/>
          </a:p>
        </p:txBody>
      </p:sp>
    </p:spTree>
    <p:extLst>
      <p:ext uri="{BB962C8B-B14F-4D97-AF65-F5344CB8AC3E}">
        <p14:creationId xmlns:p14="http://schemas.microsoft.com/office/powerpoint/2010/main" val="40252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0377"/>
          </a:xfrm>
        </p:spPr>
        <p:txBody>
          <a:bodyPr>
            <a:normAutofit fontScale="90000"/>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13.6.3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数据导入</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en-US" altLang="zh-CN" sz="2000" dirty="0"/>
              <a:t>【</a:t>
            </a:r>
            <a:r>
              <a:rPr lang="zh-CN" altLang="en-US" sz="2000" dirty="0"/>
              <a:t>示例</a:t>
            </a:r>
            <a:r>
              <a:rPr lang="en-US" altLang="zh-CN" sz="2000" dirty="0"/>
              <a:t>13-13】</a:t>
            </a:r>
            <a:r>
              <a:rPr lang="zh-CN" altLang="en-US" sz="2000" dirty="0"/>
              <a:t>导入自己的文件</a:t>
            </a:r>
          </a:p>
          <a:p>
            <a:pPr marL="0" indent="0" hangingPunct="0">
              <a:lnSpc>
                <a:spcPct val="100000"/>
              </a:lnSpc>
              <a:spcBef>
                <a:spcPts val="600"/>
              </a:spcBef>
              <a:buNone/>
            </a:pPr>
            <a:r>
              <a:rPr lang="zh-CN" altLang="en-US" sz="2000" dirty="0"/>
              <a:t>本示例是用户</a:t>
            </a:r>
            <a:r>
              <a:rPr lang="en-US" altLang="zh-CN" sz="2000" dirty="0"/>
              <a:t>STUDY</a:t>
            </a:r>
            <a:r>
              <a:rPr lang="zh-CN" altLang="en-US" sz="2000" dirty="0"/>
              <a:t>导入由自己导出生成的文件。导入之前先由</a:t>
            </a:r>
            <a:r>
              <a:rPr lang="en-US" altLang="zh-CN" sz="2000" dirty="0"/>
              <a:t>SYSTEM</a:t>
            </a:r>
            <a:r>
              <a:rPr lang="zh-CN" altLang="en-US" sz="2000" dirty="0"/>
              <a:t>用户删除和重建用户</a:t>
            </a:r>
            <a:r>
              <a:rPr lang="en-US" altLang="zh-CN" sz="2000" dirty="0"/>
              <a:t>STUDY</a:t>
            </a:r>
            <a:r>
              <a:rPr lang="zh-CN" altLang="en-US" sz="2000" dirty="0"/>
              <a:t>用户，不然导入的时候因为对象的存在而引发错误：</a:t>
            </a:r>
          </a:p>
          <a:p>
            <a:pPr marL="0" indent="0" hangingPunct="0">
              <a:lnSpc>
                <a:spcPct val="100000"/>
              </a:lnSpc>
              <a:spcBef>
                <a:spcPts val="600"/>
              </a:spcBef>
              <a:buNone/>
            </a:pPr>
            <a:r>
              <a:rPr lang="en-US" altLang="zh-CN" sz="2000" dirty="0"/>
              <a:t>$ </a:t>
            </a:r>
            <a:r>
              <a:rPr lang="en-US" altLang="zh-CN" sz="2000" dirty="0" err="1">
                <a:highlight>
                  <a:srgbClr val="C0C0C0"/>
                </a:highlight>
              </a:rPr>
              <a:t>sqlplus</a:t>
            </a:r>
            <a:r>
              <a:rPr lang="en-US" altLang="zh-CN" sz="2000" dirty="0">
                <a:highlight>
                  <a:srgbClr val="C0C0C0"/>
                </a:highlight>
              </a:rPr>
              <a:t> system/***@</a:t>
            </a:r>
            <a:r>
              <a:rPr lang="en-US" altLang="zh-CN" sz="2000" dirty="0" err="1">
                <a:highlight>
                  <a:srgbClr val="C0C0C0"/>
                </a:highlight>
              </a:rPr>
              <a:t>pdborcl</a:t>
            </a:r>
            <a:endParaRPr lang="en-US" altLang="zh-CN" sz="2000" dirty="0">
              <a:highlight>
                <a:srgbClr val="C0C0C0"/>
              </a:highlight>
            </a:endParaRPr>
          </a:p>
          <a:p>
            <a:pPr marL="0" indent="0" hangingPunct="0">
              <a:lnSpc>
                <a:spcPct val="100000"/>
              </a:lnSpc>
              <a:spcBef>
                <a:spcPts val="600"/>
              </a:spcBef>
              <a:buNone/>
            </a:pPr>
            <a:r>
              <a:rPr lang="en-US" altLang="zh-CN" sz="2000" dirty="0"/>
              <a:t>SQL&gt; </a:t>
            </a:r>
            <a:r>
              <a:rPr lang="en-US" altLang="zh-CN" sz="2000" dirty="0">
                <a:highlight>
                  <a:srgbClr val="C0C0C0"/>
                </a:highlight>
              </a:rPr>
              <a:t>DROP USER study CASCADE</a:t>
            </a:r>
            <a:r>
              <a:rPr lang="zh-CN" altLang="en-US" sz="2000" dirty="0">
                <a:highlight>
                  <a:srgbClr val="C0C0C0"/>
                </a:highlight>
              </a:rPr>
              <a:t>；</a:t>
            </a:r>
          </a:p>
          <a:p>
            <a:pPr marL="0" indent="0" hangingPunct="0">
              <a:lnSpc>
                <a:spcPct val="100000"/>
              </a:lnSpc>
              <a:spcBef>
                <a:spcPts val="600"/>
              </a:spcBef>
              <a:buNone/>
            </a:pPr>
            <a:r>
              <a:rPr lang="en-US" altLang="zh-CN" sz="2000" dirty="0"/>
              <a:t>SQL&gt; </a:t>
            </a:r>
            <a:r>
              <a:rPr lang="en-US" altLang="zh-CN" sz="2000" dirty="0">
                <a:highlight>
                  <a:srgbClr val="C0C0C0"/>
                </a:highlight>
              </a:rPr>
              <a:t>CREATE USER study IDENTIFIED BY 123 default </a:t>
            </a:r>
          </a:p>
          <a:p>
            <a:pPr marL="0" indent="0" hangingPunct="0">
              <a:lnSpc>
                <a:spcPct val="100000"/>
              </a:lnSpc>
              <a:spcBef>
                <a:spcPts val="600"/>
              </a:spcBef>
              <a:buNone/>
            </a:pPr>
            <a:r>
              <a:rPr lang="en-US" altLang="zh-CN" sz="2000" dirty="0">
                <a:highlight>
                  <a:srgbClr val="C0C0C0"/>
                </a:highlight>
              </a:rPr>
              <a:t>  tablespace "USERS" temporary tablespace "TEMP"</a:t>
            </a:r>
            <a:r>
              <a:rPr lang="zh-CN" altLang="en-US" sz="2000" dirty="0">
                <a:highlight>
                  <a:srgbClr val="C0C0C0"/>
                </a:highlight>
              </a:rPr>
              <a:t>；</a:t>
            </a:r>
          </a:p>
          <a:p>
            <a:pPr marL="0" indent="0" hangingPunct="0">
              <a:lnSpc>
                <a:spcPct val="100000"/>
              </a:lnSpc>
              <a:spcBef>
                <a:spcPts val="600"/>
              </a:spcBef>
              <a:buNone/>
            </a:pPr>
            <a:r>
              <a:rPr lang="en-US" altLang="zh-CN" sz="2000" dirty="0"/>
              <a:t>SQL&gt; </a:t>
            </a:r>
            <a:r>
              <a:rPr lang="en-US" altLang="zh-CN" sz="2000" dirty="0">
                <a:highlight>
                  <a:srgbClr val="C0C0C0"/>
                </a:highlight>
              </a:rPr>
              <a:t>ALTER USER study quota unlimited on USERS</a:t>
            </a:r>
            <a:r>
              <a:rPr lang="zh-CN" altLang="en-US" sz="2000" dirty="0">
                <a:highlight>
                  <a:srgbClr val="C0C0C0"/>
                </a:highlight>
              </a:rPr>
              <a:t>；</a:t>
            </a:r>
          </a:p>
          <a:p>
            <a:pPr marL="0" indent="0" hangingPunct="0">
              <a:lnSpc>
                <a:spcPct val="100000"/>
              </a:lnSpc>
              <a:spcBef>
                <a:spcPts val="600"/>
              </a:spcBef>
              <a:buNone/>
            </a:pPr>
            <a:r>
              <a:rPr lang="en-US" altLang="zh-CN" sz="2000" dirty="0"/>
              <a:t>SQL&gt; </a:t>
            </a:r>
            <a:r>
              <a:rPr lang="en-US" altLang="zh-CN" sz="2000" dirty="0">
                <a:highlight>
                  <a:srgbClr val="C0C0C0"/>
                </a:highlight>
              </a:rPr>
              <a:t>ALTER USER study quota unlimited on USERS02</a:t>
            </a:r>
            <a:r>
              <a:rPr lang="zh-CN" altLang="en-US" sz="2000" dirty="0">
                <a:highlight>
                  <a:srgbClr val="C0C0C0"/>
                </a:highlight>
              </a:rPr>
              <a:t>；</a:t>
            </a:r>
          </a:p>
          <a:p>
            <a:pPr marL="0" indent="0" hangingPunct="0">
              <a:lnSpc>
                <a:spcPct val="100000"/>
              </a:lnSpc>
              <a:spcBef>
                <a:spcPts val="600"/>
              </a:spcBef>
              <a:buNone/>
            </a:pPr>
            <a:r>
              <a:rPr lang="en-US" altLang="zh-CN" sz="2000" dirty="0"/>
              <a:t>SQL&gt; </a:t>
            </a:r>
            <a:r>
              <a:rPr lang="en-US" altLang="zh-CN" sz="2000" dirty="0">
                <a:highlight>
                  <a:srgbClr val="C0C0C0"/>
                </a:highlight>
              </a:rPr>
              <a:t>GRANT "CONNECT" to study with admin option</a:t>
            </a:r>
            <a:r>
              <a:rPr lang="zh-CN" altLang="en-US" sz="2000" dirty="0">
                <a:highlight>
                  <a:srgbClr val="C0C0C0"/>
                </a:highlight>
              </a:rPr>
              <a:t>；</a:t>
            </a:r>
          </a:p>
          <a:p>
            <a:pPr marL="0" indent="0" hangingPunct="0">
              <a:lnSpc>
                <a:spcPct val="100000"/>
              </a:lnSpc>
              <a:spcBef>
                <a:spcPts val="600"/>
              </a:spcBef>
              <a:buNone/>
            </a:pPr>
            <a:r>
              <a:rPr lang="en-US" altLang="zh-CN" sz="2000" dirty="0"/>
              <a:t>SQL&gt; </a:t>
            </a:r>
            <a:r>
              <a:rPr lang="en-US" altLang="zh-CN" sz="2000" dirty="0">
                <a:highlight>
                  <a:srgbClr val="C0C0C0"/>
                </a:highlight>
              </a:rPr>
              <a:t>GRANT "RESOURCE" to study with admin option</a:t>
            </a:r>
            <a:r>
              <a:rPr lang="zh-CN" altLang="en-US" sz="2000" dirty="0">
                <a:highlight>
                  <a:srgbClr val="C0C0C0"/>
                </a:highlight>
              </a:rPr>
              <a:t>；</a:t>
            </a:r>
          </a:p>
          <a:p>
            <a:pPr marL="0" indent="0" hangingPunct="0">
              <a:lnSpc>
                <a:spcPct val="100000"/>
              </a:lnSpc>
              <a:spcBef>
                <a:spcPts val="600"/>
              </a:spcBef>
              <a:buNone/>
            </a:pPr>
            <a:r>
              <a:rPr lang="en-US" altLang="zh-CN" sz="2000" dirty="0"/>
              <a:t>SQL&gt; </a:t>
            </a:r>
            <a:r>
              <a:rPr lang="en-US" altLang="zh-CN" sz="2000" dirty="0">
                <a:highlight>
                  <a:srgbClr val="C0C0C0"/>
                </a:highlight>
              </a:rPr>
              <a:t>ALTER USER study default role "CONNECT"</a:t>
            </a:r>
            <a:r>
              <a:rPr lang="zh-CN" altLang="en-US" sz="2000" dirty="0">
                <a:highlight>
                  <a:srgbClr val="C0C0C0"/>
                </a:highlight>
              </a:rPr>
              <a:t>，</a:t>
            </a:r>
            <a:r>
              <a:rPr lang="en-US" altLang="zh-CN" sz="2000" dirty="0">
                <a:highlight>
                  <a:srgbClr val="C0C0C0"/>
                </a:highlight>
              </a:rPr>
              <a:t>"RESOURCE"</a:t>
            </a:r>
            <a:r>
              <a:rPr lang="zh-CN" altLang="en-US" sz="2000" dirty="0">
                <a:highlight>
                  <a:srgbClr val="C0C0C0"/>
                </a:highlight>
              </a:rPr>
              <a:t>；</a:t>
            </a:r>
          </a:p>
          <a:p>
            <a:pPr marL="0" indent="0" hangingPunct="0">
              <a:lnSpc>
                <a:spcPct val="100000"/>
              </a:lnSpc>
              <a:spcBef>
                <a:spcPts val="600"/>
              </a:spcBef>
              <a:buNone/>
            </a:pPr>
            <a:r>
              <a:rPr lang="en-US" altLang="zh-CN" sz="2000" dirty="0"/>
              <a:t>SQL&gt; </a:t>
            </a:r>
            <a:r>
              <a:rPr lang="en-US" altLang="zh-CN" sz="2000" dirty="0">
                <a:highlight>
                  <a:srgbClr val="C0C0C0"/>
                </a:highlight>
              </a:rPr>
              <a:t>GRANT CREATE JOB TO study with admin option</a:t>
            </a:r>
            <a:r>
              <a:rPr lang="zh-CN" altLang="en-US" sz="2000" dirty="0">
                <a:highlight>
                  <a:srgbClr val="C0C0C0"/>
                </a:highlight>
              </a:rPr>
              <a:t>；</a:t>
            </a:r>
          </a:p>
          <a:p>
            <a:pPr marL="0" indent="0" hangingPunct="0">
              <a:lnSpc>
                <a:spcPct val="100000"/>
              </a:lnSpc>
              <a:spcBef>
                <a:spcPts val="600"/>
              </a:spcBef>
              <a:buNone/>
            </a:pPr>
            <a:r>
              <a:rPr lang="en-US" altLang="zh-CN" sz="2000" dirty="0"/>
              <a:t>SQL&gt; </a:t>
            </a:r>
            <a:r>
              <a:rPr lang="en-US" altLang="zh-CN" sz="2000" dirty="0">
                <a:highlight>
                  <a:srgbClr val="C0C0C0"/>
                </a:highlight>
              </a:rPr>
              <a:t>GRANT CREATE VIEW TO study with admin option</a:t>
            </a:r>
            <a:r>
              <a:rPr lang="zh-CN" altLang="en-US" sz="2000" dirty="0">
                <a:highlight>
                  <a:srgbClr val="C0C0C0"/>
                </a:highlight>
              </a:rPr>
              <a:t>；</a:t>
            </a:r>
          </a:p>
          <a:p>
            <a:pPr marL="0" indent="0" hangingPunct="0">
              <a:lnSpc>
                <a:spcPct val="100000"/>
              </a:lnSpc>
              <a:spcBef>
                <a:spcPts val="600"/>
              </a:spcBef>
              <a:buNone/>
            </a:pPr>
            <a:r>
              <a:rPr lang="en-US" altLang="zh-CN" sz="2000" dirty="0"/>
              <a:t>SQL&gt; </a:t>
            </a:r>
            <a:r>
              <a:rPr lang="en-US" altLang="zh-CN" sz="2000" dirty="0">
                <a:highlight>
                  <a:srgbClr val="C0C0C0"/>
                </a:highlight>
              </a:rPr>
              <a:t>GRANT READ</a:t>
            </a:r>
            <a:r>
              <a:rPr lang="zh-CN" altLang="en-US" sz="2000" dirty="0">
                <a:highlight>
                  <a:srgbClr val="C0C0C0"/>
                </a:highlight>
              </a:rPr>
              <a:t>，</a:t>
            </a:r>
            <a:r>
              <a:rPr lang="en-US" altLang="zh-CN" sz="2000" dirty="0">
                <a:highlight>
                  <a:srgbClr val="C0C0C0"/>
                </a:highlight>
              </a:rPr>
              <a:t>WRITE ON DIRECTORY </a:t>
            </a:r>
            <a:r>
              <a:rPr lang="en-US" altLang="zh-CN" sz="2000" dirty="0" err="1">
                <a:highlight>
                  <a:srgbClr val="C0C0C0"/>
                </a:highlight>
              </a:rPr>
              <a:t>expdir</a:t>
            </a:r>
            <a:r>
              <a:rPr lang="en-US" altLang="zh-CN" sz="2000" dirty="0">
                <a:highlight>
                  <a:srgbClr val="C0C0C0"/>
                </a:highlight>
              </a:rPr>
              <a:t> TO study</a:t>
            </a:r>
            <a:r>
              <a:rPr lang="zh-CN" altLang="en-US" sz="2000" dirty="0">
                <a:highlight>
                  <a:srgbClr val="C0C0C0"/>
                </a:highlight>
              </a:rPr>
              <a:t>；</a:t>
            </a:r>
          </a:p>
        </p:txBody>
      </p:sp>
      <p:sp>
        <p:nvSpPr>
          <p:cNvPr id="4" name="卷形: 水平 3">
            <a:extLst>
              <a:ext uri="{FF2B5EF4-FFF2-40B4-BE49-F238E27FC236}">
                <a16:creationId xmlns:a16="http://schemas.microsoft.com/office/drawing/2014/main" id="{593D979B-56E4-41BD-ADB8-BC38AE651E02}"/>
              </a:ext>
            </a:extLst>
          </p:cNvPr>
          <p:cNvSpPr/>
          <p:nvPr/>
        </p:nvSpPr>
        <p:spPr>
          <a:xfrm>
            <a:off x="2638028" y="1916832"/>
            <a:ext cx="5956207" cy="34855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在给用户授权及分配表空间的时候，应该根据导出文件中的对象类型选择不同的权限和存储限额，如果权限没有给够，导入的时候要报错。</a:t>
            </a:r>
          </a:p>
        </p:txBody>
      </p:sp>
    </p:spTree>
    <p:extLst>
      <p:ext uri="{BB962C8B-B14F-4D97-AF65-F5344CB8AC3E}">
        <p14:creationId xmlns:p14="http://schemas.microsoft.com/office/powerpoint/2010/main" val="62946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0377"/>
          </a:xfrm>
        </p:spPr>
        <p:txBody>
          <a:bodyPr>
            <a:normAutofit fontScale="90000"/>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13.6.3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数据导入</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dirty="0"/>
              <a:t>在给用户授权及分配表空间的时候，应该根据导出文件中的对象类型选择不同的权限和存储限额，如果权限没有给够，导入的时候要报错。接下来，</a:t>
            </a:r>
            <a:r>
              <a:rPr lang="en-US" altLang="zh-CN" dirty="0"/>
              <a:t>STUDY</a:t>
            </a:r>
            <a:r>
              <a:rPr lang="zh-CN" altLang="en-US" dirty="0"/>
              <a:t>用户可以导入整个方案了。</a:t>
            </a:r>
          </a:p>
          <a:p>
            <a:pPr marL="0" indent="0" hangingPunct="0">
              <a:lnSpc>
                <a:spcPct val="100000"/>
              </a:lnSpc>
              <a:spcBef>
                <a:spcPts val="600"/>
              </a:spcBef>
              <a:buNone/>
            </a:pPr>
            <a:r>
              <a:rPr lang="en-US" altLang="zh-CN" dirty="0"/>
              <a:t>$ </a:t>
            </a:r>
            <a:r>
              <a:rPr lang="en-US" altLang="zh-CN" dirty="0" err="1">
                <a:highlight>
                  <a:srgbClr val="C0C0C0"/>
                </a:highlight>
              </a:rPr>
              <a:t>impdp</a:t>
            </a:r>
            <a:r>
              <a:rPr lang="en-US" altLang="zh-CN" dirty="0">
                <a:highlight>
                  <a:srgbClr val="C0C0C0"/>
                </a:highlight>
              </a:rPr>
              <a:t> study/***@</a:t>
            </a:r>
            <a:r>
              <a:rPr lang="en-US" altLang="zh-CN" dirty="0" err="1">
                <a:highlight>
                  <a:srgbClr val="C0C0C0"/>
                </a:highlight>
              </a:rPr>
              <a:t>pdborcl</a:t>
            </a:r>
            <a:r>
              <a:rPr lang="en-US" altLang="zh-CN" dirty="0">
                <a:highlight>
                  <a:srgbClr val="C0C0C0"/>
                </a:highlight>
              </a:rPr>
              <a:t> directory=</a:t>
            </a:r>
            <a:r>
              <a:rPr lang="en-US" altLang="zh-CN" dirty="0" err="1">
                <a:highlight>
                  <a:srgbClr val="C0C0C0"/>
                </a:highlight>
              </a:rPr>
              <a:t>expdir</a:t>
            </a:r>
            <a:r>
              <a:rPr lang="en-US" altLang="zh-CN" dirty="0">
                <a:highlight>
                  <a:srgbClr val="C0C0C0"/>
                </a:highlight>
              </a:rPr>
              <a:t> </a:t>
            </a:r>
            <a:r>
              <a:rPr lang="en-US" altLang="zh-CN" dirty="0" err="1">
                <a:highlight>
                  <a:srgbClr val="C0C0C0"/>
                </a:highlight>
              </a:rPr>
              <a:t>dumpfile</a:t>
            </a:r>
            <a:r>
              <a:rPr lang="en-US" altLang="zh-CN" dirty="0">
                <a:highlight>
                  <a:srgbClr val="C0C0C0"/>
                </a:highlight>
              </a:rPr>
              <a:t>=</a:t>
            </a:r>
            <a:r>
              <a:rPr lang="en-US" altLang="zh-CN" dirty="0" err="1">
                <a:highlight>
                  <a:srgbClr val="C0C0C0"/>
                </a:highlight>
              </a:rPr>
              <a:t>study.dmp</a:t>
            </a:r>
            <a:endParaRPr lang="en-US" altLang="zh-CN" dirty="0">
              <a:highlight>
                <a:srgbClr val="C0C0C0"/>
              </a:highlight>
            </a:endParaRPr>
          </a:p>
          <a:p>
            <a:pPr marL="0" indent="0" hangingPunct="0">
              <a:lnSpc>
                <a:spcPct val="100000"/>
              </a:lnSpc>
              <a:spcBef>
                <a:spcPts val="600"/>
              </a:spcBef>
              <a:buNone/>
            </a:pPr>
            <a:r>
              <a:rPr lang="en-US" altLang="zh-CN" dirty="0"/>
              <a:t>...</a:t>
            </a:r>
          </a:p>
          <a:p>
            <a:pPr marL="0" indent="0" hangingPunct="0">
              <a:lnSpc>
                <a:spcPct val="100000"/>
              </a:lnSpc>
              <a:spcBef>
                <a:spcPts val="600"/>
              </a:spcBef>
              <a:buNone/>
            </a:pPr>
            <a:endParaRPr lang="en-US" altLang="zh-CN" dirty="0"/>
          </a:p>
          <a:p>
            <a:pPr marL="0" indent="0" hangingPunct="0">
              <a:lnSpc>
                <a:spcPct val="100000"/>
              </a:lnSpc>
              <a:spcBef>
                <a:spcPts val="600"/>
              </a:spcBef>
              <a:buNone/>
            </a:pPr>
            <a:r>
              <a:rPr lang="zh-CN" altLang="en-US" dirty="0"/>
              <a:t>处理对象类型 </a:t>
            </a:r>
            <a:r>
              <a:rPr lang="en-US" altLang="zh-CN" dirty="0"/>
              <a:t>SCHEMA_EXPORT/TABLE/STATISTICS/TABLE_STATISTICS</a:t>
            </a:r>
          </a:p>
          <a:p>
            <a:pPr marL="0" indent="0" hangingPunct="0">
              <a:lnSpc>
                <a:spcPct val="100000"/>
              </a:lnSpc>
              <a:spcBef>
                <a:spcPts val="600"/>
              </a:spcBef>
              <a:buNone/>
            </a:pPr>
            <a:r>
              <a:rPr lang="zh-CN" altLang="en-US" dirty="0"/>
              <a:t>处理对象类型 </a:t>
            </a:r>
            <a:r>
              <a:rPr lang="en-US" altLang="zh-CN" dirty="0"/>
              <a:t>SCHEMA_EXPORT/STATISTICS/MARKER</a:t>
            </a:r>
          </a:p>
          <a:p>
            <a:pPr marL="0" indent="0" hangingPunct="0">
              <a:lnSpc>
                <a:spcPct val="100000"/>
              </a:lnSpc>
              <a:spcBef>
                <a:spcPts val="600"/>
              </a:spcBef>
              <a:buNone/>
            </a:pPr>
            <a:r>
              <a:rPr lang="zh-CN" altLang="en-US" dirty="0"/>
              <a:t>处理对象类型 </a:t>
            </a:r>
            <a:r>
              <a:rPr lang="en-US" altLang="zh-CN" dirty="0"/>
              <a:t>SCHEMA_EXPORT/POST_SCHEMA/PROCOBJ</a:t>
            </a:r>
          </a:p>
          <a:p>
            <a:pPr marL="0" indent="0" hangingPunct="0">
              <a:lnSpc>
                <a:spcPct val="100000"/>
              </a:lnSpc>
              <a:spcBef>
                <a:spcPts val="600"/>
              </a:spcBef>
              <a:buNone/>
            </a:pPr>
            <a:r>
              <a:rPr lang="zh-CN" altLang="en-US" dirty="0"/>
              <a:t>作业 </a:t>
            </a:r>
            <a:r>
              <a:rPr lang="en-US" altLang="zh-CN" dirty="0"/>
              <a:t>"STUDY"."SYS_IMPORT_FULL_01" </a:t>
            </a:r>
            <a:r>
              <a:rPr lang="zh-CN" altLang="en-US" dirty="0"/>
              <a:t>已于 星期六 </a:t>
            </a:r>
            <a:r>
              <a:rPr lang="en-US" altLang="zh-CN" dirty="0"/>
              <a:t>4</a:t>
            </a:r>
            <a:r>
              <a:rPr lang="zh-CN" altLang="en-US" dirty="0"/>
              <a:t>月 </a:t>
            </a:r>
            <a:r>
              <a:rPr lang="en-US" altLang="zh-CN" dirty="0"/>
              <a:t>29 12</a:t>
            </a:r>
            <a:r>
              <a:rPr lang="zh-CN" altLang="en-US" dirty="0"/>
              <a:t>：</a:t>
            </a:r>
            <a:r>
              <a:rPr lang="en-US" altLang="zh-CN" dirty="0"/>
              <a:t>56</a:t>
            </a:r>
            <a:r>
              <a:rPr lang="zh-CN" altLang="en-US" dirty="0"/>
              <a:t>：</a:t>
            </a:r>
            <a:r>
              <a:rPr lang="en-US" altLang="zh-CN" dirty="0"/>
              <a:t>29 2017 elapsed 0 00</a:t>
            </a:r>
            <a:r>
              <a:rPr lang="zh-CN" altLang="en-US" dirty="0"/>
              <a:t>：</a:t>
            </a:r>
            <a:r>
              <a:rPr lang="en-US" altLang="zh-CN" dirty="0"/>
              <a:t>00</a:t>
            </a:r>
            <a:r>
              <a:rPr lang="zh-CN" altLang="en-US" dirty="0"/>
              <a:t>：</a:t>
            </a:r>
            <a:r>
              <a:rPr lang="en-US" altLang="zh-CN" dirty="0"/>
              <a:t>03 </a:t>
            </a:r>
            <a:r>
              <a:rPr lang="zh-CN" altLang="en-US" dirty="0"/>
              <a:t>成功完成</a:t>
            </a:r>
          </a:p>
        </p:txBody>
      </p:sp>
    </p:spTree>
    <p:extLst>
      <p:ext uri="{BB962C8B-B14F-4D97-AF65-F5344CB8AC3E}">
        <p14:creationId xmlns:p14="http://schemas.microsoft.com/office/powerpoint/2010/main" val="33861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15752"/>
          </a:xfrm>
        </p:spPr>
        <p:txBody>
          <a:bodyPr>
            <a:normAutofit/>
          </a:bodyPr>
          <a:lstStyle/>
          <a:p>
            <a:r>
              <a:rPr lang="en-US" altLang="zh-CN" b="1" dirty="0">
                <a:latin typeface="Times New Roman" panose="02020603050405020304" pitchFamily="18" charset="0"/>
                <a:ea typeface="黑体" panose="02010609060101010101" pitchFamily="49" charset="-122"/>
                <a:cs typeface="宋体" panose="02010600030101010101" pitchFamily="2" charset="-122"/>
              </a:rPr>
              <a:t>13.2</a:t>
            </a:r>
            <a:r>
              <a:rPr lang="zh-CN" altLang="en-US" b="1" dirty="0">
                <a:latin typeface="Times New Roman" panose="02020603050405020304" pitchFamily="18" charset="0"/>
                <a:ea typeface="黑体" panose="02010609060101010101" pitchFamily="49" charset="-122"/>
                <a:cs typeface="宋体" panose="02010600030101010101" pitchFamily="2" charset="-122"/>
              </a:rPr>
              <a:t>脱机备份与恢复</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81704" y="1340768"/>
            <a:ext cx="9601200" cy="5472608"/>
          </a:xfrm>
        </p:spPr>
        <p:txBody>
          <a:bodyPr>
            <a:noAutofit/>
          </a:bodyPr>
          <a:lstStyle/>
          <a:p>
            <a:pPr marL="0" indent="0" hangingPunct="0">
              <a:lnSpc>
                <a:spcPct val="120000"/>
              </a:lnSpc>
              <a:spcBef>
                <a:spcPts val="0"/>
              </a:spcBef>
              <a:buNone/>
            </a:pPr>
            <a:r>
              <a:rPr lang="zh-CN" altLang="en-US" dirty="0"/>
              <a:t>脱机备份是物理备份的一种，由于脱机备份时必须关闭数据库，所以也叫冷备份。冷备份操作的过程是先一致性停机</a:t>
            </a:r>
            <a:r>
              <a:rPr lang="en-US" altLang="zh-CN" dirty="0"/>
              <a:t>(Shutdown</a:t>
            </a:r>
            <a:r>
              <a:rPr lang="zh-CN" altLang="en-US" dirty="0"/>
              <a:t>或者</a:t>
            </a:r>
            <a:r>
              <a:rPr lang="en-US" altLang="zh-CN" dirty="0"/>
              <a:t>Shutdown Immediate)</a:t>
            </a:r>
            <a:r>
              <a:rPr lang="zh-CN" altLang="en-US" dirty="0"/>
              <a:t>，然后将所有数据文件、控制文件、联机重做日志文件和归档日志文件</a:t>
            </a:r>
            <a:r>
              <a:rPr lang="en-US" altLang="zh-CN" dirty="0"/>
              <a:t>(</a:t>
            </a:r>
            <a:r>
              <a:rPr lang="zh-CN" altLang="en-US" dirty="0"/>
              <a:t>可选</a:t>
            </a:r>
            <a:r>
              <a:rPr lang="en-US" altLang="zh-CN" dirty="0"/>
              <a:t>)</a:t>
            </a:r>
            <a:r>
              <a:rPr lang="zh-CN" altLang="en-US" dirty="0"/>
              <a:t>拷贝到另一目录保存。</a:t>
            </a:r>
          </a:p>
          <a:p>
            <a:pPr marL="0" indent="0" hangingPunct="0">
              <a:lnSpc>
                <a:spcPct val="120000"/>
              </a:lnSpc>
              <a:spcBef>
                <a:spcPts val="0"/>
              </a:spcBef>
              <a:buNone/>
            </a:pPr>
            <a:r>
              <a:rPr lang="zh-CN" altLang="en-US" dirty="0"/>
              <a:t>这里需要注意的是必须将数据库里所有的数据文件、控制文件和联机重做日志文件拷贝到另一目录保存，如果遗漏任何一个文件，恢复的时候都会遇到错误，且是致命的错误，它将会使数据库无法打开，无法继续任何操作。为了确保所有文件被复制，首先可以在停机前查询这些文件及存储位置，主要通过三个视图：</a:t>
            </a:r>
            <a:r>
              <a:rPr lang="en-US" altLang="zh-CN" dirty="0" err="1"/>
              <a:t>v$datafile</a:t>
            </a:r>
            <a:r>
              <a:rPr lang="zh-CN" altLang="en-US" dirty="0"/>
              <a:t>、</a:t>
            </a:r>
            <a:r>
              <a:rPr lang="en-US" altLang="zh-CN" dirty="0" err="1"/>
              <a:t>v$logfile</a:t>
            </a:r>
            <a:r>
              <a:rPr lang="zh-CN" altLang="en-US" dirty="0"/>
              <a:t>和</a:t>
            </a:r>
            <a:r>
              <a:rPr lang="en-US" altLang="zh-CN" dirty="0" err="1"/>
              <a:t>v$controlfile</a:t>
            </a:r>
            <a:r>
              <a:rPr lang="zh-CN" altLang="en-US" dirty="0"/>
              <a:t>。</a:t>
            </a:r>
          </a:p>
        </p:txBody>
      </p:sp>
    </p:spTree>
    <p:extLst>
      <p:ext uri="{BB962C8B-B14F-4D97-AF65-F5344CB8AC3E}">
        <p14:creationId xmlns:p14="http://schemas.microsoft.com/office/powerpoint/2010/main" val="66370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0377"/>
          </a:xfrm>
        </p:spPr>
        <p:txBody>
          <a:bodyPr>
            <a:normAutofit fontScale="90000"/>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13.6.3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数据导入</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en-US" altLang="zh-CN" dirty="0"/>
              <a:t>【</a:t>
            </a:r>
            <a:r>
              <a:rPr lang="zh-CN" altLang="en-US" dirty="0"/>
              <a:t>示例</a:t>
            </a:r>
            <a:r>
              <a:rPr lang="en-US" altLang="zh-CN" dirty="0"/>
              <a:t>13-14】</a:t>
            </a:r>
            <a:r>
              <a:rPr lang="zh-CN" altLang="en-US" dirty="0"/>
              <a:t>导入到其他用户</a:t>
            </a:r>
          </a:p>
          <a:p>
            <a:pPr marL="0" indent="0" hangingPunct="0">
              <a:lnSpc>
                <a:spcPct val="100000"/>
              </a:lnSpc>
              <a:spcBef>
                <a:spcPts val="600"/>
              </a:spcBef>
              <a:buNone/>
            </a:pPr>
            <a:r>
              <a:rPr lang="en-US" altLang="zh-CN" dirty="0" err="1"/>
              <a:t>expdp</a:t>
            </a:r>
            <a:r>
              <a:rPr lang="zh-CN" altLang="en-US" dirty="0"/>
              <a:t>和</a:t>
            </a:r>
            <a:r>
              <a:rPr lang="en-US" altLang="zh-CN" dirty="0" err="1"/>
              <a:t>impdp</a:t>
            </a:r>
            <a:r>
              <a:rPr lang="zh-CN" altLang="en-US" dirty="0"/>
              <a:t>的一个重要用途之一就是做数据迁移，比如将数据迁移到其他服务器或者用户之中。</a:t>
            </a:r>
            <a:r>
              <a:rPr lang="en-US" altLang="zh-CN" dirty="0"/>
              <a:t>STUDY.DMP</a:t>
            </a:r>
            <a:r>
              <a:rPr lang="zh-CN" altLang="en-US" dirty="0"/>
              <a:t>中的对象是由</a:t>
            </a:r>
            <a:r>
              <a:rPr lang="en-US" altLang="zh-CN" dirty="0"/>
              <a:t>STUDY</a:t>
            </a:r>
            <a:r>
              <a:rPr lang="zh-CN" altLang="en-US" dirty="0"/>
              <a:t>用户创建的，本示例就是将</a:t>
            </a:r>
            <a:r>
              <a:rPr lang="en-US" altLang="zh-CN" dirty="0"/>
              <a:t>STUDY.DMP</a:t>
            </a:r>
            <a:r>
              <a:rPr lang="zh-CN" altLang="en-US" dirty="0"/>
              <a:t>导入到</a:t>
            </a:r>
            <a:r>
              <a:rPr lang="en-US" altLang="zh-CN" dirty="0"/>
              <a:t>STUDY1</a:t>
            </a:r>
            <a:r>
              <a:rPr lang="zh-CN" altLang="en-US" dirty="0"/>
              <a:t>新用户中，导入成功之后，所有对象的用户会由</a:t>
            </a:r>
            <a:r>
              <a:rPr lang="en-US" altLang="zh-CN" dirty="0"/>
              <a:t>STUDY</a:t>
            </a:r>
            <a:r>
              <a:rPr lang="zh-CN" altLang="en-US" dirty="0"/>
              <a:t>变为</a:t>
            </a:r>
            <a:r>
              <a:rPr lang="en-US" altLang="zh-CN" dirty="0"/>
              <a:t>STUDY1</a:t>
            </a:r>
            <a:r>
              <a:rPr lang="zh-CN" altLang="en-US" dirty="0"/>
              <a:t>。</a:t>
            </a:r>
          </a:p>
        </p:txBody>
      </p:sp>
    </p:spTree>
    <p:extLst>
      <p:ext uri="{BB962C8B-B14F-4D97-AF65-F5344CB8AC3E}">
        <p14:creationId xmlns:p14="http://schemas.microsoft.com/office/powerpoint/2010/main" val="349403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0377"/>
          </a:xfrm>
        </p:spPr>
        <p:txBody>
          <a:bodyPr>
            <a:normAutofit fontScale="90000"/>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13.6.3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数据导入</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dirty="0"/>
              <a:t>下面首先创建用户</a:t>
            </a:r>
            <a:r>
              <a:rPr lang="en-US" altLang="zh-CN" dirty="0"/>
              <a:t>STUDY1</a:t>
            </a:r>
            <a:r>
              <a:rPr lang="zh-CN" altLang="en-US" dirty="0"/>
              <a:t>：</a:t>
            </a:r>
          </a:p>
          <a:p>
            <a:pPr marL="0" indent="0" hangingPunct="0">
              <a:lnSpc>
                <a:spcPct val="100000"/>
              </a:lnSpc>
              <a:spcBef>
                <a:spcPts val="60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CREATE USER study1 IDENTIFIED BY 123 default </a:t>
            </a:r>
          </a:p>
          <a:p>
            <a:pPr marL="0" indent="0" hangingPunct="0">
              <a:lnSpc>
                <a:spcPct val="100000"/>
              </a:lnSpc>
              <a:spcBef>
                <a:spcPts val="600"/>
              </a:spcBef>
              <a:buNone/>
            </a:pPr>
            <a:r>
              <a:rPr lang="en-US" altLang="zh-CN" dirty="0">
                <a:highlight>
                  <a:srgbClr val="C0C0C0"/>
                </a:highlight>
              </a:rPr>
              <a:t>   tablespace "USERS" temporary SQL&gt; tablespace "TEMP"</a:t>
            </a:r>
            <a:r>
              <a:rPr lang="en-US" altLang="zh-CN" dirty="0"/>
              <a:t> ;</a:t>
            </a:r>
            <a:endParaRPr lang="zh-CN" altLang="en-US" dirty="0"/>
          </a:p>
          <a:p>
            <a:pPr marL="0" indent="0" hangingPunct="0">
              <a:lnSpc>
                <a:spcPct val="100000"/>
              </a:lnSpc>
              <a:spcBef>
                <a:spcPts val="600"/>
              </a:spcBef>
              <a:buNone/>
            </a:pPr>
            <a:r>
              <a:rPr lang="en-US" altLang="zh-CN" dirty="0"/>
              <a:t>SQL&gt; </a:t>
            </a:r>
            <a:r>
              <a:rPr lang="en-US" altLang="zh-CN" dirty="0">
                <a:highlight>
                  <a:srgbClr val="C0C0C0"/>
                </a:highlight>
              </a:rPr>
              <a:t>ALTER USER study1 quota unlimited on USERS ;</a:t>
            </a:r>
            <a:endParaRPr lang="zh-CN" altLang="en-US"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ALTER USER study1 quota unlimited on USERS02 ;</a:t>
            </a:r>
            <a:endParaRPr lang="zh-CN" altLang="en-US"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GRANT "CONNECT" to study1 with admin option ;</a:t>
            </a:r>
            <a:endParaRPr lang="zh-CN" altLang="en-US"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GRANT "RESOURCE" to study1 with admin option ;</a:t>
            </a:r>
            <a:endParaRPr lang="zh-CN" altLang="en-US"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ALTER USER study1 default role "CONNECT"</a:t>
            </a:r>
            <a:r>
              <a:rPr lang="zh-CN" altLang="en-US" dirty="0">
                <a:highlight>
                  <a:srgbClr val="C0C0C0"/>
                </a:highlight>
              </a:rPr>
              <a:t>，</a:t>
            </a:r>
            <a:r>
              <a:rPr lang="en-US" altLang="zh-CN" dirty="0">
                <a:highlight>
                  <a:srgbClr val="C0C0C0"/>
                </a:highlight>
              </a:rPr>
              <a:t>"RESOURCE" ;</a:t>
            </a:r>
            <a:endParaRPr lang="zh-CN" altLang="en-US" dirty="0">
              <a:highlight>
                <a:srgbClr val="C0C0C0"/>
              </a:highlight>
            </a:endParaRPr>
          </a:p>
          <a:p>
            <a:pPr marL="0" indent="0" hangingPunct="0">
              <a:lnSpc>
                <a:spcPct val="100000"/>
              </a:lnSpc>
              <a:spcBef>
                <a:spcPts val="600"/>
              </a:spcBef>
              <a:buNone/>
            </a:pPr>
            <a:r>
              <a:rPr lang="en-US" altLang="zh-CN" dirty="0"/>
              <a:t>SQL&gt; </a:t>
            </a:r>
            <a:r>
              <a:rPr lang="en-US" altLang="zh-CN" dirty="0">
                <a:highlight>
                  <a:srgbClr val="C0C0C0"/>
                </a:highlight>
              </a:rPr>
              <a:t>GRANT CREATE JOB TO study1 with admin option ; </a:t>
            </a:r>
          </a:p>
          <a:p>
            <a:pPr marL="0" indent="0" hangingPunct="0">
              <a:lnSpc>
                <a:spcPct val="100000"/>
              </a:lnSpc>
              <a:spcBef>
                <a:spcPts val="600"/>
              </a:spcBef>
              <a:buNone/>
            </a:pPr>
            <a:r>
              <a:rPr lang="en-US" altLang="zh-CN" dirty="0"/>
              <a:t>SQL&gt; </a:t>
            </a:r>
            <a:r>
              <a:rPr lang="en-US" altLang="zh-CN" dirty="0">
                <a:highlight>
                  <a:srgbClr val="C0C0C0"/>
                </a:highlight>
              </a:rPr>
              <a:t>GRANT CREATE VIEW TO study1 with admin option ; </a:t>
            </a:r>
          </a:p>
          <a:p>
            <a:pPr marL="0" indent="0" hangingPunct="0">
              <a:lnSpc>
                <a:spcPct val="100000"/>
              </a:lnSpc>
              <a:spcBef>
                <a:spcPts val="600"/>
              </a:spcBef>
              <a:buNone/>
            </a:pPr>
            <a:r>
              <a:rPr lang="en-US" altLang="zh-CN" dirty="0"/>
              <a:t>SQL&gt; </a:t>
            </a:r>
            <a:r>
              <a:rPr lang="en-US" altLang="zh-CN" dirty="0">
                <a:highlight>
                  <a:srgbClr val="C0C0C0"/>
                </a:highlight>
              </a:rPr>
              <a:t>GRANT READ</a:t>
            </a:r>
            <a:r>
              <a:rPr lang="zh-CN" altLang="en-US" dirty="0">
                <a:highlight>
                  <a:srgbClr val="C0C0C0"/>
                </a:highlight>
              </a:rPr>
              <a:t>，</a:t>
            </a:r>
            <a:r>
              <a:rPr lang="en-US" altLang="zh-CN" dirty="0">
                <a:highlight>
                  <a:srgbClr val="C0C0C0"/>
                </a:highlight>
              </a:rPr>
              <a:t>WRITE ON DIRECTORY </a:t>
            </a:r>
            <a:r>
              <a:rPr lang="en-US" altLang="zh-CN" dirty="0" err="1">
                <a:highlight>
                  <a:srgbClr val="C0C0C0"/>
                </a:highlight>
              </a:rPr>
              <a:t>expdir</a:t>
            </a:r>
            <a:r>
              <a:rPr lang="en-US" altLang="zh-CN" dirty="0">
                <a:highlight>
                  <a:srgbClr val="C0C0C0"/>
                </a:highlight>
              </a:rPr>
              <a:t> TO study1;</a:t>
            </a:r>
            <a:endParaRPr lang="zh-CN" altLang="en-US" dirty="0">
              <a:highlight>
                <a:srgbClr val="C0C0C0"/>
              </a:highlight>
            </a:endParaRPr>
          </a:p>
        </p:txBody>
      </p:sp>
    </p:spTree>
    <p:extLst>
      <p:ext uri="{BB962C8B-B14F-4D97-AF65-F5344CB8AC3E}">
        <p14:creationId xmlns:p14="http://schemas.microsoft.com/office/powerpoint/2010/main" val="49257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41674"/>
            <a:ext cx="9601200" cy="980377"/>
          </a:xfrm>
        </p:spPr>
        <p:txBody>
          <a:bodyPr>
            <a:normAutofit fontScale="90000"/>
          </a:bodyPr>
          <a:lstStyle/>
          <a:p>
            <a:pPr>
              <a:lnSpc>
                <a:spcPct val="100000"/>
              </a:lnSpc>
            </a:pPr>
            <a:r>
              <a:rPr lang="en-US" altLang="zh-CN" b="1" dirty="0">
                <a:latin typeface="Times New Roman" panose="02020603050405020304" pitchFamily="18" charset="0"/>
                <a:ea typeface="黑体" panose="02010609060101010101" pitchFamily="49" charset="-122"/>
                <a:cs typeface="宋体" panose="02010600030101010101" pitchFamily="2" charset="-122"/>
              </a:rPr>
              <a:t>13.6 </a:t>
            </a:r>
            <a:r>
              <a:rPr lang="zh-CN" altLang="en-US" b="1" dirty="0">
                <a:latin typeface="Times New Roman" panose="02020603050405020304" pitchFamily="18" charset="0"/>
                <a:ea typeface="黑体" panose="02010609060101010101" pitchFamily="49" charset="-122"/>
                <a:cs typeface="宋体" panose="02010600030101010101" pitchFamily="2" charset="-122"/>
              </a:rPr>
              <a:t>数据导出与导入</a:t>
            </a:r>
            <a:br>
              <a:rPr lang="en-US" altLang="zh-CN" b="1" dirty="0">
                <a:latin typeface="Times New Roman" panose="02020603050405020304" pitchFamily="18" charset="0"/>
                <a:ea typeface="黑体" panose="02010609060101010101" pitchFamily="49" charset="-122"/>
                <a:cs typeface="宋体" panose="02010600030101010101" pitchFamily="2" charset="-122"/>
              </a:rPr>
            </a:br>
            <a:r>
              <a:rPr lang="en-US" altLang="zh-CN" b="1" dirty="0">
                <a:latin typeface="Times New Roman" panose="02020603050405020304" pitchFamily="18" charset="0"/>
                <a:ea typeface="黑体" panose="02010609060101010101" pitchFamily="49" charset="-122"/>
                <a:cs typeface="宋体" panose="02010600030101010101" pitchFamily="2" charset="-122"/>
              </a:rPr>
              <a:t>   </a:t>
            </a:r>
            <a:r>
              <a:rPr lang="en-US" altLang="zh-CN" sz="3100" b="1" dirty="0">
                <a:latin typeface="Times New Roman" panose="02020603050405020304" pitchFamily="18" charset="0"/>
                <a:ea typeface="黑体" panose="02010609060101010101" pitchFamily="49" charset="-122"/>
                <a:cs typeface="宋体" panose="02010600030101010101" pitchFamily="2" charset="-122"/>
              </a:rPr>
              <a:t>13.6.3 </a:t>
            </a:r>
            <a:r>
              <a:rPr lang="zh-CN" altLang="en-US" sz="3100" b="1" dirty="0">
                <a:latin typeface="Times New Roman" panose="02020603050405020304" pitchFamily="18" charset="0"/>
                <a:ea typeface="黑体" panose="02010609060101010101" pitchFamily="49" charset="-122"/>
                <a:cs typeface="宋体" panose="02010600030101010101" pitchFamily="2" charset="-122"/>
              </a:rPr>
              <a:t>数据导入</a:t>
            </a:r>
            <a:endParaRPr lang="zh-CN" altLang="en-US" sz="2400" b="1" dirty="0">
              <a:latin typeface="Times New Roman" panose="02020603050405020304" pitchFamily="18" charset="0"/>
              <a:ea typeface="黑体" panose="02010609060101010101" pitchFamily="49" charset="-122"/>
              <a:cs typeface="宋体" panose="02010600030101010101" pitchFamily="2" charset="-122"/>
            </a:endParaRP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22052"/>
            <a:ext cx="11233248" cy="5589239"/>
          </a:xfrm>
        </p:spPr>
        <p:txBody>
          <a:bodyPr>
            <a:noAutofit/>
          </a:bodyPr>
          <a:lstStyle/>
          <a:p>
            <a:pPr marL="0" indent="0" hangingPunct="0">
              <a:lnSpc>
                <a:spcPct val="100000"/>
              </a:lnSpc>
              <a:spcBef>
                <a:spcPts val="600"/>
              </a:spcBef>
              <a:buNone/>
            </a:pPr>
            <a:r>
              <a:rPr lang="zh-CN" altLang="en-US" dirty="0"/>
              <a:t>用户</a:t>
            </a:r>
            <a:r>
              <a:rPr lang="en-US" altLang="zh-CN" dirty="0"/>
              <a:t>STUDY1</a:t>
            </a:r>
            <a:r>
              <a:rPr lang="zh-CN" altLang="en-US" dirty="0"/>
              <a:t>创建成功后，可以由</a:t>
            </a:r>
            <a:r>
              <a:rPr lang="en-US" altLang="zh-CN" dirty="0"/>
              <a:t>SYSTEM</a:t>
            </a:r>
            <a:r>
              <a:rPr lang="zh-CN" altLang="en-US" dirty="0"/>
              <a:t>用户来做导入操作</a:t>
            </a:r>
            <a:r>
              <a:rPr lang="en-US" altLang="zh-CN" dirty="0"/>
              <a:t>(STUDY</a:t>
            </a:r>
            <a:r>
              <a:rPr lang="zh-CN" altLang="en-US" dirty="0"/>
              <a:t>用户的权限不够</a:t>
            </a:r>
            <a:r>
              <a:rPr lang="en-US" altLang="zh-CN" dirty="0"/>
              <a:t>)</a:t>
            </a:r>
            <a:r>
              <a:rPr lang="zh-CN" altLang="en-US" dirty="0"/>
              <a:t>，导入命令中使用参数“</a:t>
            </a:r>
            <a:r>
              <a:rPr lang="en-US" altLang="zh-CN" dirty="0" err="1"/>
              <a:t>remap_schema</a:t>
            </a:r>
            <a:r>
              <a:rPr lang="en-US" altLang="zh-CN" dirty="0"/>
              <a:t>=study</a:t>
            </a:r>
            <a:r>
              <a:rPr lang="zh-CN" altLang="en-US" dirty="0"/>
              <a:t>：</a:t>
            </a:r>
            <a:r>
              <a:rPr lang="en-US" altLang="zh-CN" dirty="0"/>
              <a:t>study1”</a:t>
            </a:r>
            <a:r>
              <a:rPr lang="zh-CN" altLang="en-US" dirty="0"/>
              <a:t>将</a:t>
            </a:r>
            <a:r>
              <a:rPr lang="en-US" altLang="zh-CN" dirty="0"/>
              <a:t>STUDY</a:t>
            </a:r>
            <a:r>
              <a:rPr lang="zh-CN" altLang="en-US" dirty="0"/>
              <a:t>用户对象改变为</a:t>
            </a:r>
            <a:r>
              <a:rPr lang="en-US" altLang="zh-CN" dirty="0"/>
              <a:t>STUDY1</a:t>
            </a:r>
            <a:r>
              <a:rPr lang="zh-CN" altLang="en-US" dirty="0"/>
              <a:t>的对象，使用参数“</a:t>
            </a:r>
            <a:r>
              <a:rPr lang="en-US" altLang="zh-CN" dirty="0"/>
              <a:t>transform=</a:t>
            </a:r>
            <a:r>
              <a:rPr lang="en-US" altLang="zh-CN" dirty="0" err="1"/>
              <a:t>disable_archive_logging</a:t>
            </a:r>
            <a:r>
              <a:rPr lang="zh-CN" altLang="en-US" dirty="0"/>
              <a:t>：</a:t>
            </a:r>
            <a:r>
              <a:rPr lang="en-US" altLang="zh-CN" dirty="0"/>
              <a:t>y”</a:t>
            </a:r>
            <a:r>
              <a:rPr lang="zh-CN" altLang="en-US" dirty="0"/>
              <a:t>在导入时禁用归档日志，提高导入的速度。</a:t>
            </a:r>
          </a:p>
          <a:p>
            <a:pPr marL="0" indent="0" hangingPunct="0">
              <a:lnSpc>
                <a:spcPct val="100000"/>
              </a:lnSpc>
              <a:spcBef>
                <a:spcPts val="600"/>
              </a:spcBef>
              <a:buNone/>
            </a:pPr>
            <a:r>
              <a:rPr lang="en-US" altLang="zh-CN" dirty="0"/>
              <a:t>$ </a:t>
            </a:r>
            <a:r>
              <a:rPr lang="en-US" altLang="zh-CN" dirty="0" err="1"/>
              <a:t>impdp</a:t>
            </a:r>
            <a:r>
              <a:rPr lang="en-US" altLang="zh-CN" dirty="0"/>
              <a:t> system/***@</a:t>
            </a:r>
            <a:r>
              <a:rPr lang="en-US" altLang="zh-CN" dirty="0" err="1"/>
              <a:t>pdborcl</a:t>
            </a:r>
            <a:r>
              <a:rPr lang="en-US" altLang="zh-CN" dirty="0"/>
              <a:t> directory=</a:t>
            </a:r>
            <a:r>
              <a:rPr lang="en-US" altLang="zh-CN" dirty="0" err="1"/>
              <a:t>expdir</a:t>
            </a:r>
            <a:r>
              <a:rPr lang="en-US" altLang="zh-CN" dirty="0"/>
              <a:t> </a:t>
            </a:r>
            <a:r>
              <a:rPr lang="en-US" altLang="zh-CN" dirty="0" err="1"/>
              <a:t>dumpfile</a:t>
            </a:r>
            <a:r>
              <a:rPr lang="en-US" altLang="zh-CN" dirty="0"/>
              <a:t>=</a:t>
            </a:r>
            <a:r>
              <a:rPr lang="en-US" altLang="zh-CN" dirty="0" err="1"/>
              <a:t>study.dmp</a:t>
            </a:r>
            <a:r>
              <a:rPr lang="en-US" altLang="zh-CN" dirty="0"/>
              <a:t> </a:t>
            </a:r>
            <a:r>
              <a:rPr lang="en-US" altLang="zh-CN" dirty="0" err="1"/>
              <a:t>remap_schema</a:t>
            </a:r>
            <a:r>
              <a:rPr lang="en-US" altLang="zh-CN" dirty="0"/>
              <a:t>=study</a:t>
            </a:r>
            <a:r>
              <a:rPr lang="zh-CN" altLang="en-US" dirty="0"/>
              <a:t>：</a:t>
            </a:r>
            <a:r>
              <a:rPr lang="en-US" altLang="zh-CN" dirty="0"/>
              <a:t>study1 transform=</a:t>
            </a:r>
            <a:r>
              <a:rPr lang="en-US" altLang="zh-CN" dirty="0" err="1"/>
              <a:t>disable_archive_logging</a:t>
            </a:r>
            <a:r>
              <a:rPr lang="zh-CN" altLang="en-US" dirty="0"/>
              <a:t>：</a:t>
            </a:r>
            <a:r>
              <a:rPr lang="en-US" altLang="zh-CN" dirty="0"/>
              <a:t>y</a:t>
            </a:r>
          </a:p>
          <a:p>
            <a:pPr marL="0" indent="0" hangingPunct="0">
              <a:lnSpc>
                <a:spcPct val="100000"/>
              </a:lnSpc>
              <a:spcBef>
                <a:spcPts val="600"/>
              </a:spcBef>
              <a:buNone/>
            </a:pPr>
            <a:r>
              <a:rPr lang="en-US" altLang="zh-CN" dirty="0"/>
              <a:t>...</a:t>
            </a:r>
          </a:p>
          <a:p>
            <a:pPr marL="0" indent="0" hangingPunct="0">
              <a:lnSpc>
                <a:spcPct val="100000"/>
              </a:lnSpc>
              <a:spcBef>
                <a:spcPts val="600"/>
              </a:spcBef>
              <a:buNone/>
            </a:pPr>
            <a:r>
              <a:rPr lang="en-US" altLang="zh-CN" dirty="0"/>
              <a:t>. . </a:t>
            </a:r>
            <a:r>
              <a:rPr lang="zh-CN" altLang="en-US" dirty="0"/>
              <a:t>导入了 </a:t>
            </a:r>
            <a:r>
              <a:rPr lang="en-US" altLang="zh-CN" dirty="0"/>
              <a:t>"STUDY1"."ORDERS"</a:t>
            </a:r>
            <a:r>
              <a:rPr lang="zh-CN" altLang="en-US" dirty="0"/>
              <a:t>：</a:t>
            </a:r>
            <a:r>
              <a:rPr lang="en-US" altLang="zh-CN" dirty="0"/>
              <a:t>"PARTITION_BEFORE_2016"   268.4 KB    5000 </a:t>
            </a:r>
            <a:r>
              <a:rPr lang="zh-CN" altLang="en-US" dirty="0"/>
              <a:t>行</a:t>
            </a:r>
          </a:p>
          <a:p>
            <a:pPr marL="0" indent="0" hangingPunct="0">
              <a:lnSpc>
                <a:spcPct val="100000"/>
              </a:lnSpc>
              <a:spcBef>
                <a:spcPts val="600"/>
              </a:spcBef>
              <a:buNone/>
            </a:pPr>
            <a:r>
              <a:rPr lang="zh-CN" altLang="en-US" dirty="0"/>
              <a:t>处理对象类型 </a:t>
            </a:r>
            <a:r>
              <a:rPr lang="en-US" altLang="zh-CN" dirty="0"/>
              <a:t>SCHEMA_EXPORT/TABLE/STATISTICS/TABLE_STATISTICS</a:t>
            </a:r>
          </a:p>
          <a:p>
            <a:pPr marL="0" indent="0" hangingPunct="0">
              <a:lnSpc>
                <a:spcPct val="100000"/>
              </a:lnSpc>
              <a:spcBef>
                <a:spcPts val="600"/>
              </a:spcBef>
              <a:buNone/>
            </a:pPr>
            <a:r>
              <a:rPr lang="zh-CN" altLang="en-US" dirty="0"/>
              <a:t>处理对象类型 </a:t>
            </a:r>
            <a:r>
              <a:rPr lang="en-US" altLang="zh-CN" dirty="0"/>
              <a:t>SCHEMA_EXPORT/STATISTICS/MARKER</a:t>
            </a:r>
          </a:p>
          <a:p>
            <a:pPr marL="0" indent="0" hangingPunct="0">
              <a:lnSpc>
                <a:spcPct val="100000"/>
              </a:lnSpc>
              <a:spcBef>
                <a:spcPts val="600"/>
              </a:spcBef>
              <a:buNone/>
            </a:pPr>
            <a:r>
              <a:rPr lang="zh-CN" altLang="en-US" dirty="0"/>
              <a:t>处理对象类型 </a:t>
            </a:r>
            <a:r>
              <a:rPr lang="en-US" altLang="zh-CN" dirty="0"/>
              <a:t>SCHEMA_EXPORT/POST_SCHEMA/PROCOBJ</a:t>
            </a:r>
          </a:p>
          <a:p>
            <a:pPr marL="0" indent="0" hangingPunct="0">
              <a:lnSpc>
                <a:spcPct val="100000"/>
              </a:lnSpc>
              <a:spcBef>
                <a:spcPts val="600"/>
              </a:spcBef>
              <a:buNone/>
            </a:pPr>
            <a:r>
              <a:rPr lang="zh-CN" altLang="en-US" dirty="0"/>
              <a:t>作业 </a:t>
            </a:r>
            <a:r>
              <a:rPr lang="en-US" altLang="zh-CN" dirty="0"/>
              <a:t>"SYSTEM"."SYS_IMPORT_FULL_01" </a:t>
            </a:r>
            <a:r>
              <a:rPr lang="zh-CN" altLang="en-US" dirty="0"/>
              <a:t>已于 星期六 </a:t>
            </a:r>
            <a:r>
              <a:rPr lang="en-US" altLang="zh-CN" dirty="0"/>
              <a:t>4</a:t>
            </a:r>
            <a:r>
              <a:rPr lang="zh-CN" altLang="en-US" dirty="0"/>
              <a:t>月 </a:t>
            </a:r>
            <a:r>
              <a:rPr lang="en-US" altLang="zh-CN" dirty="0"/>
              <a:t>29 12</a:t>
            </a:r>
            <a:r>
              <a:rPr lang="zh-CN" altLang="en-US" dirty="0"/>
              <a:t>：</a:t>
            </a:r>
            <a:r>
              <a:rPr lang="en-US" altLang="zh-CN" dirty="0"/>
              <a:t>08</a:t>
            </a:r>
            <a:r>
              <a:rPr lang="zh-CN" altLang="en-US" dirty="0"/>
              <a:t>：</a:t>
            </a:r>
            <a:r>
              <a:rPr lang="en-US" altLang="zh-CN" dirty="0"/>
              <a:t>17 2017 elapsed 0 00</a:t>
            </a:r>
            <a:r>
              <a:rPr lang="zh-CN" altLang="en-US" dirty="0"/>
              <a:t>：</a:t>
            </a:r>
            <a:r>
              <a:rPr lang="en-US" altLang="zh-CN" dirty="0"/>
              <a:t>00</a:t>
            </a:r>
            <a:r>
              <a:rPr lang="zh-CN" altLang="en-US" dirty="0"/>
              <a:t>：</a:t>
            </a:r>
            <a:r>
              <a:rPr lang="en-US" altLang="zh-CN" dirty="0"/>
              <a:t>03 </a:t>
            </a:r>
            <a:r>
              <a:rPr lang="zh-CN" altLang="en-US" dirty="0"/>
              <a:t>成功完成</a:t>
            </a:r>
          </a:p>
        </p:txBody>
      </p:sp>
      <p:sp>
        <p:nvSpPr>
          <p:cNvPr id="4" name="卷形: 水平 3">
            <a:extLst>
              <a:ext uri="{FF2B5EF4-FFF2-40B4-BE49-F238E27FC236}">
                <a16:creationId xmlns:a16="http://schemas.microsoft.com/office/drawing/2014/main" id="{43B146AD-6FB7-443D-AF4E-B5B265B89427}"/>
              </a:ext>
            </a:extLst>
          </p:cNvPr>
          <p:cNvSpPr/>
          <p:nvPr/>
        </p:nvSpPr>
        <p:spPr>
          <a:xfrm>
            <a:off x="2638028" y="1916832"/>
            <a:ext cx="5956207" cy="34855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注意：</a:t>
            </a:r>
            <a:r>
              <a:rPr lang="en-US" altLang="zh-CN" sz="2400" dirty="0" err="1"/>
              <a:t>expdp</a:t>
            </a:r>
            <a:r>
              <a:rPr lang="zh-CN" altLang="en-US" sz="2400" dirty="0"/>
              <a:t>和</a:t>
            </a:r>
            <a:r>
              <a:rPr lang="en-US" altLang="zh-CN" sz="2400" dirty="0" err="1"/>
              <a:t>impdp</a:t>
            </a:r>
            <a:r>
              <a:rPr lang="zh-CN" altLang="en-US" sz="2400" dirty="0"/>
              <a:t>有很多选择项，可以通过</a:t>
            </a:r>
            <a:r>
              <a:rPr lang="en-US" altLang="zh-CN" sz="2400" dirty="0" err="1"/>
              <a:t>expdp</a:t>
            </a:r>
            <a:r>
              <a:rPr lang="en-US" altLang="zh-CN" sz="2400" dirty="0"/>
              <a:t> -help</a:t>
            </a:r>
            <a:r>
              <a:rPr lang="zh-CN" altLang="en-US" sz="2400" dirty="0"/>
              <a:t>和</a:t>
            </a:r>
            <a:r>
              <a:rPr lang="en-US" altLang="zh-CN" sz="2400" dirty="0" err="1"/>
              <a:t>impdp</a:t>
            </a:r>
            <a:r>
              <a:rPr lang="en-US" altLang="zh-CN" sz="2400" dirty="0"/>
              <a:t> -help</a:t>
            </a:r>
            <a:r>
              <a:rPr lang="zh-CN" altLang="en-US" sz="2400" dirty="0"/>
              <a:t>获取更多的帮助。</a:t>
            </a:r>
          </a:p>
        </p:txBody>
      </p:sp>
    </p:spTree>
    <p:extLst>
      <p:ext uri="{BB962C8B-B14F-4D97-AF65-F5344CB8AC3E}">
        <p14:creationId xmlns:p14="http://schemas.microsoft.com/office/powerpoint/2010/main" val="347433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静谧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Office_9532160_TF02801109" id="{64D9660F-F553-40F5-B9B2-F16A6361E136}" vid="{B595E204-AB5B-4593-8B71-C0919E13EC0A}"/>
    </a:ext>
  </a:extLst>
</a:theme>
</file>

<file path=ppt/theme/theme2.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2132E7-496B-4457-95B8-9F9F48D2D001}">
  <we:reference id="wa104379997" version="1.0.0.2" store="zh-CN" storeType="OMEX"/>
  <we:alternateReferences>
    <we:reference id="WA104379997" version="1.0.0.2"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0F249165-F638-412C-8E0A-DFB7045CA2E0}">
  <ds:schemaRef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静谧自然演示文稿（宽屏）</Template>
  <TotalTime>6452</TotalTime>
  <Words>11465</Words>
  <Application>Microsoft Office PowerPoint</Application>
  <PresentationFormat>自定义</PresentationFormat>
  <Paragraphs>865</Paragraphs>
  <Slides>92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92</vt:i4>
      </vt:variant>
    </vt:vector>
  </HeadingPairs>
  <TitlesOfParts>
    <vt:vector size="102" baseType="lpstr">
      <vt:lpstr>黑体</vt:lpstr>
      <vt:lpstr>宋体</vt:lpstr>
      <vt:lpstr>微软雅黑</vt:lpstr>
      <vt:lpstr>微软雅黑</vt:lpstr>
      <vt:lpstr>Arial</vt:lpstr>
      <vt:lpstr>Euphemia</vt:lpstr>
      <vt:lpstr>Times New Roman</vt:lpstr>
      <vt:lpstr>Wingdings</vt:lpstr>
      <vt:lpstr>Wingdings 2</vt:lpstr>
      <vt:lpstr>静谧 16x9</vt:lpstr>
      <vt:lpstr>Oracle 12c 基础教程</vt:lpstr>
      <vt:lpstr>第13章 备份与恢复</vt:lpstr>
      <vt:lpstr>13.1 备份与恢复概述</vt:lpstr>
      <vt:lpstr>13.1 备份与恢复概述</vt:lpstr>
      <vt:lpstr>13.1 备份与恢复概述</vt:lpstr>
      <vt:lpstr>13.1 备份与恢复概述</vt:lpstr>
      <vt:lpstr>13.1 备份与恢复概述</vt:lpstr>
      <vt:lpstr>13.1 备份与恢复概述</vt:lpstr>
      <vt:lpstr>13.2脱机备份与恢复</vt:lpstr>
      <vt:lpstr>13.2脱机备份与恢复</vt:lpstr>
      <vt:lpstr>13.3 用户管理备份与恢复</vt:lpstr>
      <vt:lpstr>13.3 用户管理备份与恢复</vt:lpstr>
      <vt:lpstr>13.3 用户管理备份与恢复</vt:lpstr>
      <vt:lpstr>13.3 用户管理备份与恢复</vt:lpstr>
      <vt:lpstr>13.3 用户管理备份与恢复</vt:lpstr>
      <vt:lpstr>13.3 用户管理备份与恢复</vt:lpstr>
      <vt:lpstr>13.3 用户管理备份与恢复</vt:lpstr>
      <vt:lpstr>13.3 用户管理备份与恢复</vt:lpstr>
      <vt:lpstr>13.3 用户管理备份与恢复</vt:lpstr>
      <vt:lpstr>13.3 用户管理备份与恢复</vt:lpstr>
      <vt:lpstr>13.3 用户管理备份与恢复</vt:lpstr>
      <vt:lpstr>13.3 用户管理备份与恢复</vt:lpstr>
      <vt:lpstr>13.4 RMAN工具</vt:lpstr>
      <vt:lpstr>13.4 RMAN工具   13.4.1  备份集与镜像复制</vt:lpstr>
      <vt:lpstr>13.4 RMAN工具   13.4.1  备份集与镜像复制</vt:lpstr>
      <vt:lpstr>13.4 RMAN工具   13.4.2  启动RMAN并连接到数据库</vt:lpstr>
      <vt:lpstr>13.4 RMAN工具   13.4.2  启动RMAN并连接到数据库</vt:lpstr>
      <vt:lpstr>13.4 RMAN工具   13.4.3  备份失效(Expired)</vt:lpstr>
      <vt:lpstr>13.4 RMAN工具   13.4.4  备份过期(Obsolete)</vt:lpstr>
      <vt:lpstr>13.4 RMAN工具   13.4.4  备份过期(Obsolete)</vt:lpstr>
      <vt:lpstr>13.4 RMAN工具   13.4.4  备份过期(Obsolete)</vt:lpstr>
      <vt:lpstr>13.4 RMAN工具   13.4.4  备份过期(Obsolete)</vt:lpstr>
      <vt:lpstr>13.4 RMAN工具   13.4.4  备份过期(Obsolete)</vt:lpstr>
      <vt:lpstr>13.4 RMAN工具   13.4.4  备份过期(Obsolete)</vt:lpstr>
      <vt:lpstr>13.4 RMAN工具   13.4.5  RMAN备份和恢复命令</vt:lpstr>
      <vt:lpstr>13.4 RMAN工具   13.4.5  RMAN备份和恢复命令</vt:lpstr>
      <vt:lpstr>13.4 RMAN工具   13.4.5  RMAN备份和恢复命令</vt:lpstr>
      <vt:lpstr>13.4 RMAN工具   13.4.5  RMAN备份和恢复命令</vt:lpstr>
      <vt:lpstr>13.4 RMAN工具   13.4.5  RMAN备份和恢复命令</vt:lpstr>
      <vt:lpstr>13.4 RMAN工具   13.4.5  RMAN备份和恢复命令</vt:lpstr>
      <vt:lpstr>13.4 RMAN工具   13.4.5  RMAN备份和恢复命令</vt:lpstr>
      <vt:lpstr>13.4 RMAN工具   13.4.5  RMAN备份和恢复命令</vt:lpstr>
      <vt:lpstr>13.4 RMAN工具   13.4.5  RMAN备份和恢复命令</vt:lpstr>
      <vt:lpstr>13.4 RMAN工具   13.4.5  RMAN备份和恢复命令</vt:lpstr>
      <vt:lpstr>13.4 RMAN工具   13.4.5  RMAN备份和恢复命令</vt:lpstr>
      <vt:lpstr>13.4 RMAN工具   13.4.5  RMAN备份和恢复命令</vt:lpstr>
      <vt:lpstr>13.4 RMAN工具   13.4.5  RMAN备份和恢复命令</vt:lpstr>
      <vt:lpstr>13.4 RMAN工具   13.4.5  RMAN备份和恢复命令</vt:lpstr>
      <vt:lpstr>13.4 RMAN工具   13.4.6实用案例：完全恢复一个PDB</vt:lpstr>
      <vt:lpstr>13.4 RMAN工具   13.4.6实用案例：完全恢复一个PDB</vt:lpstr>
      <vt:lpstr>13.4 RMAN工具   13.4.6实用案例：完全恢复一个PDB</vt:lpstr>
      <vt:lpstr>13.4 RMAN工具   13.4.6实用案例：完全恢复一个PDB</vt:lpstr>
      <vt:lpstr>13.4 RMAN工具   13.4.6实用案例：完全恢复一个PDB</vt:lpstr>
      <vt:lpstr>13.4 RMAN工具   13.4.6实用案例：完全恢复一个PDB</vt:lpstr>
      <vt:lpstr>13.4 RMAN工具   13.4.6 实用案例：完全恢复一个PDB</vt:lpstr>
      <vt:lpstr>13.4 RMAN工具   13.4.7 实用案例：不完全恢复一个PDB</vt:lpstr>
      <vt:lpstr>13.4 RMAN工具   13.4.7 实用案例：不完全恢复一个PDB</vt:lpstr>
      <vt:lpstr>13.4 RMAN工具   13.4.7 实用案例：不完全恢复一个PDB</vt:lpstr>
      <vt:lpstr>13.4 RMAN工具   13.4.7 实用案例：不完全恢复一个PDB</vt:lpstr>
      <vt:lpstr>13.4 RMAN工具   13.4.7 实用案例：不完全恢复一个PDB</vt:lpstr>
      <vt:lpstr>13.4 RMAN工具   13.4.7 实用案例：不完全恢复一个PDB</vt:lpstr>
      <vt:lpstr>13.4 RMAN工具   13.4.7 实用案例：不完全恢复一个PDB</vt:lpstr>
      <vt:lpstr>13.4 RMAN工具   13.4.7 实用案例：不完全恢复一个PDB</vt:lpstr>
      <vt:lpstr>13.4 RMAN工具   13.4.7 实用案例：不完全恢复一个PDB</vt:lpstr>
      <vt:lpstr>13.4 RMAN工具   13.4.8 RMAN批处理</vt:lpstr>
      <vt:lpstr>13.4 RMAN工具   13.4.8 RMAN批处理</vt:lpstr>
      <vt:lpstr>13.5 闪回技术Flashback</vt:lpstr>
      <vt:lpstr>13.5 闪回技术Flashback</vt:lpstr>
      <vt:lpstr>13.5 闪回技术Flashback    13.5.1  Flashback Database</vt:lpstr>
      <vt:lpstr>13.5 闪回技术Flashback    13.5.1  Flashback Database</vt:lpstr>
      <vt:lpstr>13.5 闪回技术Flashback    13.5.1  Flashback Database</vt:lpstr>
      <vt:lpstr>13.5 闪回技术Flashback    13.5.1  Flashback Database</vt:lpstr>
      <vt:lpstr>13.5 闪回技术Flashback    13.5.1  Flashback Database</vt:lpstr>
      <vt:lpstr>13.5 闪回技术Flashback    13.5.2  Flashback Table</vt:lpstr>
      <vt:lpstr>13.5 闪回技术Flashback    13.5.2  Flashback Table</vt:lpstr>
      <vt:lpstr>13.5 闪回技术Flashback    13.5.2  Flashback Table</vt:lpstr>
      <vt:lpstr>13.5 闪回技术Flashback    13.5.2  Flashback Table</vt:lpstr>
      <vt:lpstr>13.5 闪回技术Flashback    13.5.3 回收站</vt:lpstr>
      <vt:lpstr>13.5 闪回技术Flashback    13.5.3 回收站</vt:lpstr>
      <vt:lpstr>13.5 闪回技术Flashback    13.5.3 回收站</vt:lpstr>
      <vt:lpstr>13.5 闪回技术Flashback    13.5.3 回收站</vt:lpstr>
      <vt:lpstr>13.6 数据导出与导入</vt:lpstr>
      <vt:lpstr>13.6 数据导出与导入    13.6.1  Oracle目录对象</vt:lpstr>
      <vt:lpstr>13.6 数据导出与导入    13.6.1  Oracle目录对象</vt:lpstr>
      <vt:lpstr>13.6 数据导出与导入    13.6.1  Oracle目录对象</vt:lpstr>
      <vt:lpstr>13.6 数据导出与导入    13.6.2 数据导出</vt:lpstr>
      <vt:lpstr>13.6 数据导出与导入    13.6.3 数据导入</vt:lpstr>
      <vt:lpstr>13.6 数据导出与导入    13.6.3 数据导入</vt:lpstr>
      <vt:lpstr>13.6 数据导出与导入    13.6.3 数据导入</vt:lpstr>
      <vt:lpstr>13.6 数据导出与导入    13.6.3 数据导入</vt:lpstr>
      <vt:lpstr>13.6 数据导出与导入    13.6.3 数据导入</vt:lpstr>
      <vt:lpstr>13.6 数据导出与导入    13.6.3 数据导入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box</dc:creator>
  <cp:lastModifiedBy>box</cp:lastModifiedBy>
  <cp:revision>199</cp:revision>
  <dcterms:created xsi:type="dcterms:W3CDTF">2017-06-29T08:41:34Z</dcterms:created>
  <dcterms:modified xsi:type="dcterms:W3CDTF">2017-10-10T05:05:34Z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