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7" r:id="rId5"/>
    <p:sldId id="485" r:id="rId6"/>
    <p:sldId id="486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516" r:id="rId28"/>
    <p:sldId id="517" r:id="rId29"/>
    <p:sldId id="518" r:id="rId30"/>
    <p:sldId id="519" r:id="rId31"/>
    <p:sldId id="520" r:id="rId32"/>
    <p:sldId id="521" r:id="rId33"/>
    <p:sldId id="522" r:id="rId34"/>
    <p:sldId id="523" r:id="rId35"/>
    <p:sldId id="524" r:id="rId36"/>
    <p:sldId id="525" r:id="rId37"/>
    <p:sldId id="526" r:id="rId38"/>
    <p:sldId id="527" r:id="rId39"/>
    <p:sldId id="528" r:id="rId40"/>
    <p:sldId id="529" r:id="rId4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6353" autoAdjust="0"/>
  </p:normalViewPr>
  <p:slideViewPr>
    <p:cSldViewPr>
      <p:cViewPr varScale="1">
        <p:scale>
          <a:sx n="110" d="100"/>
          <a:sy n="110" d="100"/>
        </p:scale>
        <p:origin x="552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D6AC307-9A4E-426E-95C8-F52C81CF89B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2017/10/10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3D6AC307-9A4E-426E-95C8-F52C81CF89B7}" type="datetime1">
              <a:rPr lang="zh-CN" altLang="en-US" smtClean="0"/>
              <a:pPr algn="r"/>
              <a:t>2017/10/10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9C567D4A-04CB-4EDF-8FB1-342A02FC8EC5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11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59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4111F9-5C57-4623-99A8-181903929449}" type="datetime1">
              <a:rPr lang="zh-CN" altLang="en-US" smtClean="0"/>
              <a:pPr/>
              <a:t>2017/10/10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C9EEE2-7E8D-4509-B95D-3A86927A30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49D8AA-AD13-4B28-9947-0E730FD470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01F4328-2F09-4436-A1E0-EF4F2AD9324F}" type="datetime1">
              <a:rPr lang="zh-CN" altLang="en-US" smtClean="0"/>
              <a:pPr/>
              <a:t>2017/10/10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1ECF2E2-BD61-495B-96F4-3E4D6638FA44}" type="datetime1">
              <a:rPr lang="zh-CN" altLang="en-US" smtClean="0"/>
              <a:pPr/>
              <a:t>2017/10/10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DEEDE603-9836-44AF-B60C-0D32FC94055C}" type="datetime1">
              <a:rPr lang="zh-CN" altLang="en-US" smtClean="0"/>
              <a:pPr/>
              <a:t>2017/10/10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章的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2017/10/10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79415E7-94E2-4138-813E-CC77E8238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3812" y="675196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****</a:t>
            </a:r>
          </a:p>
        </p:txBody>
      </p:sp>
      <p:sp>
        <p:nvSpPr>
          <p:cNvPr id="16" name="表格占位符 15">
            <a:extLst>
              <a:ext uri="{FF2B5EF4-FFF2-40B4-BE49-F238E27FC236}">
                <a16:creationId xmlns:a16="http://schemas.microsoft.com/office/drawing/2014/main" id="{F4ECDF7E-DB6F-48E6-AAA3-D21ED8DC971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93813" y="1916831"/>
            <a:ext cx="10201275" cy="3815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DC3906B-7777-4F39-B436-4096C79E5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CD6F0BF-E9DB-40F8-8E3D-3EF15C03E5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B6D6324-D6E1-4361-840C-AFD324E8DE20}" type="datetime1">
              <a:rPr lang="zh-CN" altLang="en-US" smtClean="0"/>
              <a:pPr/>
              <a:t>2017/10/10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正文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2017/10/10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4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重点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B7DFAF75-A946-4F40-AF19-416AABC467DA}" type="datetime1">
              <a:rPr lang="zh-CN" altLang="en-US" smtClean="0"/>
              <a:pPr/>
              <a:t>2017/10/10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55B4BA9F-6607-4DF4-83A0-720CFF1F75F6}" type="datetime1">
              <a:rPr lang="zh-CN" altLang="en-US" smtClean="0"/>
              <a:pPr/>
              <a:t>2017/10/10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9DCB5994-13D6-44A4-A45F-84B2984A08F2}" type="datetime1">
              <a:rPr lang="zh-CN" altLang="en-US" smtClean="0"/>
              <a:pPr/>
              <a:t>2017/10/10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753520-0FC2-4366-A01D-A16346380C30}" type="datetime1">
              <a:rPr lang="zh-CN" altLang="en-US" smtClean="0"/>
              <a:pPr/>
              <a:t>2017/10/10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DFDAEC8-B7FF-4265-A2FF-00BAA80C0462}" type="datetime1">
              <a:rPr lang="zh-CN" altLang="en-US" smtClean="0"/>
              <a:pPr/>
              <a:t>2017/10/10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7" r:id="rId4"/>
    <p:sldLayoutId id="2147483660" r:id="rId5"/>
    <p:sldLayoutId id="2147483656" r:id="rId6"/>
    <p:sldLayoutId id="2147483651" r:id="rId7"/>
    <p:sldLayoutId id="2147483652" r:id="rId8"/>
    <p:sldLayoutId id="2147483653" r:id="rId9"/>
    <p:sldLayoutId id="2147483655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Oracle 12c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基础教程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赵卫东 刘永红 李立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14.2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数据表的设计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944173"/>
            <a:ext cx="10728636" cy="1404708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产品表</a:t>
            </a:r>
            <a:r>
              <a:rPr lang="en-US" altLang="zh-CN" dirty="0"/>
              <a:t>PRODUCTS</a:t>
            </a:r>
            <a:r>
              <a:rPr lang="zh-CN" altLang="en-US" dirty="0"/>
              <a:t>包括产品</a:t>
            </a:r>
            <a:r>
              <a:rPr lang="en-US" altLang="zh-CN" dirty="0"/>
              <a:t>ID(PRODUCT_ID)</a:t>
            </a:r>
            <a:r>
              <a:rPr lang="zh-CN" altLang="en-US" dirty="0"/>
              <a:t>、产品名称</a:t>
            </a:r>
            <a:r>
              <a:rPr lang="en-US" altLang="zh-CN" dirty="0"/>
              <a:t>(PRODUCT_NAME)</a:t>
            </a:r>
            <a:r>
              <a:rPr lang="zh-CN" altLang="en-US" dirty="0"/>
              <a:t>和产品类型</a:t>
            </a:r>
            <a:r>
              <a:rPr lang="en-US" altLang="zh-CN" dirty="0"/>
              <a:t>(PRODUCT_TYPE)</a:t>
            </a:r>
            <a:r>
              <a:rPr lang="zh-CN" altLang="en-US" dirty="0"/>
              <a:t>，见表</a:t>
            </a:r>
            <a:r>
              <a:rPr lang="en-US" altLang="zh-CN" dirty="0"/>
              <a:t>14-2</a:t>
            </a:r>
            <a:r>
              <a:rPr lang="zh-CN" altLang="en-US" dirty="0"/>
              <a:t>。注意产品表中的产品类型只能取值：耗材，手机，电脑。</a:t>
            </a:r>
            <a:endParaRPr lang="en-US" altLang="zh-C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FE5CD0-3DF0-4BC8-8ECE-295ED8D32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148" y="2462122"/>
            <a:ext cx="4248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14-2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产品表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PRODUCT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E0A9016-2EDE-4502-9074-EDC3433D9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71360"/>
              </p:ext>
            </p:extLst>
          </p:nvPr>
        </p:nvGraphicFramePr>
        <p:xfrm>
          <a:off x="1125860" y="3052182"/>
          <a:ext cx="10400892" cy="252189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322858">
                  <a:extLst>
                    <a:ext uri="{9D8B030D-6E8A-4147-A177-3AD203B41FA5}">
                      <a16:colId xmlns:a16="http://schemas.microsoft.com/office/drawing/2014/main" val="1827079489"/>
                    </a:ext>
                  </a:extLst>
                </a:gridCol>
                <a:gridCol w="2679543">
                  <a:extLst>
                    <a:ext uri="{9D8B030D-6E8A-4147-A177-3AD203B41FA5}">
                      <a16:colId xmlns:a16="http://schemas.microsoft.com/office/drawing/2014/main" val="1172605503"/>
                    </a:ext>
                  </a:extLst>
                </a:gridCol>
                <a:gridCol w="1436820">
                  <a:extLst>
                    <a:ext uri="{9D8B030D-6E8A-4147-A177-3AD203B41FA5}">
                      <a16:colId xmlns:a16="http://schemas.microsoft.com/office/drawing/2014/main" val="2632831403"/>
                    </a:ext>
                  </a:extLst>
                </a:gridCol>
                <a:gridCol w="3752116">
                  <a:extLst>
                    <a:ext uri="{9D8B030D-6E8A-4147-A177-3AD203B41FA5}">
                      <a16:colId xmlns:a16="http://schemas.microsoft.com/office/drawing/2014/main" val="3174257727"/>
                    </a:ext>
                  </a:extLst>
                </a:gridCol>
                <a:gridCol w="209555">
                  <a:extLst>
                    <a:ext uri="{9D8B030D-6E8A-4147-A177-3AD203B41FA5}">
                      <a16:colId xmlns:a16="http://schemas.microsoft.com/office/drawing/2014/main" val="1420555187"/>
                    </a:ext>
                  </a:extLst>
                </a:gridCol>
              </a:tblGrid>
              <a:tr h="4936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字段名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8116" marR="138116" marT="108702" marB="10870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数据类型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8116" marR="138116" marT="108702" marB="10870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可以为空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8116" marR="138116" marT="108702" marB="10870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注释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8116" marR="138116" marT="108702" marB="108702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 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16603553"/>
                  </a:ext>
                </a:extLst>
              </a:tr>
              <a:tr h="4936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PRODUCT_ID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8116" marR="138116" marT="108702" marB="10870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VARCHAR2(40 BYTE)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8116" marR="138116" marT="108702" marB="10870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8116" marR="138116" marT="108702" marB="108702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产品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r>
                        <a:rPr lang="zh-CN" sz="1800" kern="100">
                          <a:effectLst/>
                        </a:rPr>
                        <a:t>号，产品表的主键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4155" marR="184155" marT="92077" marB="92077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052942"/>
                  </a:ext>
                </a:extLst>
              </a:tr>
              <a:tr h="4936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PRODUCT_NAME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8116" marR="138116" marT="108702" marB="10870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VARCHAR2(40 BYTE)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8116" marR="138116" marT="108702" marB="10870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8116" marR="138116" marT="108702" marB="108702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产品名称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4155" marR="184155" marT="92077" marB="92077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99023"/>
                  </a:ext>
                </a:extLst>
              </a:tr>
              <a:tr h="1040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PRODUCT_TYPE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8116" marR="138116" marT="108702" marB="10870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VARCHAR2(40 BYTE)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8116" marR="138116" marT="108702" marB="10870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8116" marR="138116" marT="108702" marB="108702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产品类型，只能取值：耗材，手机，电脑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4155" marR="184155" marT="92077" marB="92077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8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31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14.2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数据表的设计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944173"/>
            <a:ext cx="10728636" cy="1404708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/>
              <a:t>员工表</a:t>
            </a:r>
            <a:r>
              <a:rPr lang="en-US" altLang="zh-CN" b="1" dirty="0"/>
              <a:t>EMPLOYEES</a:t>
            </a:r>
            <a:r>
              <a:rPr lang="zh-CN" altLang="en-US" dirty="0"/>
              <a:t>包括员工的属性，要注意</a:t>
            </a:r>
            <a:r>
              <a:rPr lang="en-US" altLang="zh-CN" dirty="0"/>
              <a:t>MANAGER_ID</a:t>
            </a:r>
            <a:r>
              <a:rPr lang="zh-CN" altLang="en-US" dirty="0"/>
              <a:t>是员工的上司，是员工表</a:t>
            </a:r>
            <a:r>
              <a:rPr lang="en-US" altLang="zh-CN" dirty="0"/>
              <a:t>EMPOLYEE_ID</a:t>
            </a:r>
            <a:r>
              <a:rPr lang="zh-CN" altLang="en-US" dirty="0"/>
              <a:t>的外键，</a:t>
            </a:r>
            <a:r>
              <a:rPr lang="en-US" altLang="zh-CN" dirty="0"/>
              <a:t>MANAGER_ID</a:t>
            </a:r>
            <a:r>
              <a:rPr lang="zh-CN" altLang="en-US" dirty="0"/>
              <a:t>不能等于</a:t>
            </a:r>
            <a:r>
              <a:rPr lang="en-US" altLang="zh-CN" dirty="0"/>
              <a:t>EMPLOYEE_ID</a:t>
            </a:r>
            <a:r>
              <a:rPr lang="zh-CN" altLang="en-US" dirty="0"/>
              <a:t>，即员工的领导不能是自己。主键删除时</a:t>
            </a:r>
            <a:r>
              <a:rPr lang="en-US" altLang="zh-CN" dirty="0"/>
              <a:t>MANAGER_ID</a:t>
            </a:r>
            <a:r>
              <a:rPr lang="zh-CN" altLang="en-US" dirty="0"/>
              <a:t>设置为空值。</a:t>
            </a:r>
            <a:endParaRPr lang="en-US" altLang="zh-C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FE5CD0-3DF0-4BC8-8ECE-295ED8D32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148" y="2306430"/>
            <a:ext cx="4248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14-3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员工表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EMPLOYEES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EB61A61-F72F-445E-9007-E0DB42B88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30231"/>
              </p:ext>
            </p:extLst>
          </p:nvPr>
        </p:nvGraphicFramePr>
        <p:xfrm>
          <a:off x="1161863" y="2762276"/>
          <a:ext cx="10512613" cy="409572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44119">
                  <a:extLst>
                    <a:ext uri="{9D8B030D-6E8A-4147-A177-3AD203B41FA5}">
                      <a16:colId xmlns:a16="http://schemas.microsoft.com/office/drawing/2014/main" val="4257449396"/>
                    </a:ext>
                  </a:extLst>
                </a:gridCol>
                <a:gridCol w="2482145">
                  <a:extLst>
                    <a:ext uri="{9D8B030D-6E8A-4147-A177-3AD203B41FA5}">
                      <a16:colId xmlns:a16="http://schemas.microsoft.com/office/drawing/2014/main" val="466636922"/>
                    </a:ext>
                  </a:extLst>
                </a:gridCol>
                <a:gridCol w="1314077">
                  <a:extLst>
                    <a:ext uri="{9D8B030D-6E8A-4147-A177-3AD203B41FA5}">
                      <a16:colId xmlns:a16="http://schemas.microsoft.com/office/drawing/2014/main" val="3211438138"/>
                    </a:ext>
                  </a:extLst>
                </a:gridCol>
                <a:gridCol w="4455328">
                  <a:extLst>
                    <a:ext uri="{9D8B030D-6E8A-4147-A177-3AD203B41FA5}">
                      <a16:colId xmlns:a16="http://schemas.microsoft.com/office/drawing/2014/main" val="530596277"/>
                    </a:ext>
                  </a:extLst>
                </a:gridCol>
                <a:gridCol w="216944">
                  <a:extLst>
                    <a:ext uri="{9D8B030D-6E8A-4147-A177-3AD203B41FA5}">
                      <a16:colId xmlns:a16="http://schemas.microsoft.com/office/drawing/2014/main" val="183030057"/>
                    </a:ext>
                  </a:extLst>
                </a:gridCol>
              </a:tblGrid>
              <a:tr h="2899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字段名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数据类型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可以为空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注释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4728655"/>
                  </a:ext>
                </a:extLst>
              </a:tr>
              <a:tr h="2899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EMPLOYEE_ID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NUMBER(6</a:t>
                      </a:r>
                      <a:r>
                        <a:rPr lang="zh-CN" sz="1500" kern="100">
                          <a:effectLst/>
                        </a:rPr>
                        <a:t>，</a:t>
                      </a:r>
                      <a:r>
                        <a:rPr lang="en-US" sz="1500" kern="100">
                          <a:effectLst/>
                        </a:rPr>
                        <a:t>0)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NO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员工</a:t>
                      </a:r>
                      <a:r>
                        <a:rPr lang="en-US" sz="1500" kern="100">
                          <a:effectLst/>
                        </a:rPr>
                        <a:t>ID</a:t>
                      </a:r>
                      <a:r>
                        <a:rPr lang="zh-CN" sz="1500" kern="100">
                          <a:effectLst/>
                        </a:rPr>
                        <a:t>，员工表的主键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3514" marR="153514" marT="76757" marB="76757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65608"/>
                  </a:ext>
                </a:extLst>
              </a:tr>
              <a:tr h="336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NAME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VARCHAR2(40 BYTE)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NO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员工姓名，不能为空，创建不唯一</a:t>
                      </a:r>
                      <a:r>
                        <a:rPr lang="en-US" sz="1500" kern="100">
                          <a:effectLst/>
                        </a:rPr>
                        <a:t>B</a:t>
                      </a:r>
                      <a:r>
                        <a:rPr lang="zh-CN" sz="1500" kern="100">
                          <a:effectLst/>
                        </a:rPr>
                        <a:t>树索引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3514" marR="153514" marT="76757" marB="76757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732076"/>
                  </a:ext>
                </a:extLst>
              </a:tr>
              <a:tr h="2899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EMAIL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VARCHAR2(40 BYTE)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YES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电子信箱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3514" marR="153514" marT="76757" marB="76757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61604"/>
                  </a:ext>
                </a:extLst>
              </a:tr>
              <a:tr h="1997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PHONE_NUMBER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VARCHAR2(40 BYTE)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YES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电话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3514" marR="153514" marT="76757" marB="76757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41212"/>
                  </a:ext>
                </a:extLst>
              </a:tr>
              <a:tr h="2899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HIRE_DATE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DATE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NO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雇佣日期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3514" marR="153514" marT="76757" marB="76757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040939"/>
                  </a:ext>
                </a:extLst>
              </a:tr>
              <a:tr h="2899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SALARY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NUMBER(8</a:t>
                      </a:r>
                      <a:r>
                        <a:rPr lang="zh-CN" sz="1500" kern="100">
                          <a:effectLst/>
                        </a:rPr>
                        <a:t>，</a:t>
                      </a:r>
                      <a:r>
                        <a:rPr lang="en-US" sz="1500" kern="100">
                          <a:effectLst/>
                        </a:rPr>
                        <a:t>2)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YES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月薪，必须</a:t>
                      </a:r>
                      <a:r>
                        <a:rPr lang="en-US" sz="1500" kern="100">
                          <a:effectLst/>
                        </a:rPr>
                        <a:t>&gt;0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3514" marR="153514" marT="76757" marB="76757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55537"/>
                  </a:ext>
                </a:extLst>
              </a:tr>
              <a:tr h="5856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MANAGER_ID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NUMBER(6</a:t>
                      </a:r>
                      <a:r>
                        <a:rPr lang="zh-CN" sz="1500" kern="100">
                          <a:effectLst/>
                        </a:rPr>
                        <a:t>，</a:t>
                      </a:r>
                      <a:r>
                        <a:rPr lang="en-US" sz="1500" kern="100">
                          <a:effectLst/>
                        </a:rPr>
                        <a:t>0)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YES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员工的上司，员工表</a:t>
                      </a:r>
                      <a:r>
                        <a:rPr lang="en-US" sz="1500" kern="100">
                          <a:effectLst/>
                        </a:rPr>
                        <a:t>EMPOLYEE_ID</a:t>
                      </a:r>
                      <a:r>
                        <a:rPr lang="zh-CN" sz="1500" kern="100">
                          <a:effectLst/>
                        </a:rPr>
                        <a:t>的外键，</a:t>
                      </a:r>
                      <a:r>
                        <a:rPr lang="en-US" sz="1500" kern="100">
                          <a:effectLst/>
                        </a:rPr>
                        <a:t>MANAGER_ID</a:t>
                      </a:r>
                      <a:r>
                        <a:rPr lang="zh-CN" sz="1500" kern="100">
                          <a:effectLst/>
                        </a:rPr>
                        <a:t>不能等于</a:t>
                      </a:r>
                      <a:r>
                        <a:rPr lang="en-US" sz="1500" kern="100">
                          <a:effectLst/>
                        </a:rPr>
                        <a:t>EMPLOYEE_ID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3514" marR="153514" marT="76757" marB="76757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22734"/>
                  </a:ext>
                </a:extLst>
              </a:tr>
              <a:tr h="520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DEPARTMENT_ID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NUMBER(6</a:t>
                      </a:r>
                      <a:r>
                        <a:rPr lang="zh-CN" sz="1500" kern="100">
                          <a:effectLst/>
                        </a:rPr>
                        <a:t>，</a:t>
                      </a:r>
                      <a:r>
                        <a:rPr lang="en-US" sz="1500" kern="100">
                          <a:effectLst/>
                        </a:rPr>
                        <a:t>0)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YES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员工所在部门，是部门表</a:t>
                      </a:r>
                      <a:r>
                        <a:rPr lang="en-US" sz="1500" kern="100">
                          <a:effectLst/>
                        </a:rPr>
                        <a:t>DEPARTMENTS</a:t>
                      </a:r>
                      <a:r>
                        <a:rPr lang="zh-CN" sz="1500" kern="100">
                          <a:effectLst/>
                        </a:rPr>
                        <a:t>的外键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3514" marR="153514" marT="76757" marB="76757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23387"/>
                  </a:ext>
                </a:extLst>
              </a:tr>
              <a:tr h="2899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PHOTO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BLOB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YES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5135" marR="115135" marT="29850" marB="2985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员工照片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3514" marR="153514" marT="76757" marB="76757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138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66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14.2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数据表的设计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944173"/>
            <a:ext cx="10873208" cy="1404708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/>
              <a:t>订单表</a:t>
            </a:r>
            <a:r>
              <a:rPr lang="en-US" altLang="zh-CN" b="1" dirty="0"/>
              <a:t>ORDERS</a:t>
            </a:r>
            <a:r>
              <a:rPr lang="zh-CN" altLang="en-US" dirty="0"/>
              <a:t>是订货信息，见表</a:t>
            </a:r>
            <a:r>
              <a:rPr lang="en-US" altLang="zh-CN" dirty="0"/>
              <a:t>14-4</a:t>
            </a:r>
            <a:r>
              <a:rPr lang="zh-CN" altLang="en-US" dirty="0"/>
              <a:t>。表中</a:t>
            </a:r>
            <a:r>
              <a:rPr lang="en-US" altLang="zh-CN" dirty="0"/>
              <a:t>TRADE_RECEIVABLE</a:t>
            </a:r>
            <a:r>
              <a:rPr lang="zh-CN" altLang="en-US" dirty="0"/>
              <a:t>是订单的应收货款，是从订单详单表中自动汇总过来的。计算公式是：</a:t>
            </a:r>
            <a:r>
              <a:rPr lang="en-US" altLang="zh-CN" dirty="0" err="1"/>
              <a:t>Trade_Receivable</a:t>
            </a:r>
            <a:r>
              <a:rPr lang="en-US" altLang="zh-CN" dirty="0"/>
              <a:t>= sum(</a:t>
            </a:r>
            <a:r>
              <a:rPr lang="zh-CN" altLang="en-US" dirty="0"/>
              <a:t>订单详单表</a:t>
            </a:r>
            <a:r>
              <a:rPr lang="en-US" altLang="zh-CN" dirty="0"/>
              <a:t>.</a:t>
            </a:r>
            <a:r>
              <a:rPr lang="en-US" altLang="zh-CN" dirty="0" err="1"/>
              <a:t>Product_Num</a:t>
            </a:r>
            <a:r>
              <a:rPr lang="en-US" altLang="zh-CN" dirty="0"/>
              <a:t>*</a:t>
            </a:r>
            <a:r>
              <a:rPr lang="zh-CN" altLang="en-US" dirty="0"/>
              <a:t>订单详单表</a:t>
            </a:r>
            <a:r>
              <a:rPr lang="en-US" altLang="zh-CN" dirty="0"/>
              <a:t>.</a:t>
            </a:r>
            <a:r>
              <a:rPr lang="en-US" altLang="zh-CN" dirty="0" err="1"/>
              <a:t>Product_Price</a:t>
            </a:r>
            <a:r>
              <a:rPr lang="en-US" altLang="zh-CN" dirty="0"/>
              <a:t>)-Discount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FE5CD0-3DF0-4BC8-8ECE-295ED8D32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204" y="2306429"/>
            <a:ext cx="4248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14-4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订单表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ORDERS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CF740F8-2A85-46AF-9247-98175B0D9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285368"/>
              </p:ext>
            </p:extLst>
          </p:nvPr>
        </p:nvGraphicFramePr>
        <p:xfrm>
          <a:off x="1051831" y="2714734"/>
          <a:ext cx="10875229" cy="414326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437484">
                  <a:extLst>
                    <a:ext uri="{9D8B030D-6E8A-4147-A177-3AD203B41FA5}">
                      <a16:colId xmlns:a16="http://schemas.microsoft.com/office/drawing/2014/main" val="222955285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95025281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188246719"/>
                    </a:ext>
                  </a:extLst>
                </a:gridCol>
                <a:gridCol w="4336337">
                  <a:extLst>
                    <a:ext uri="{9D8B030D-6E8A-4147-A177-3AD203B41FA5}">
                      <a16:colId xmlns:a16="http://schemas.microsoft.com/office/drawing/2014/main" val="2916295064"/>
                    </a:ext>
                  </a:extLst>
                </a:gridCol>
                <a:gridCol w="212976">
                  <a:extLst>
                    <a:ext uri="{9D8B030D-6E8A-4147-A177-3AD203B41FA5}">
                      <a16:colId xmlns:a16="http://schemas.microsoft.com/office/drawing/2014/main" val="4008561420"/>
                    </a:ext>
                  </a:extLst>
                </a:gridCol>
              </a:tblGrid>
              <a:tr h="3543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字段名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数据类型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可以为空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576" marR="187576" marT="93788" marB="93788" anchor="ctr"/>
                </a:tc>
                <a:tc>
                  <a:txBody>
                    <a:bodyPr/>
                    <a:lstStyle/>
                    <a:p>
                      <a:r>
                        <a:rPr lang="zh-CN" sz="1800" kern="100" dirty="0">
                          <a:effectLst/>
                        </a:rPr>
                        <a:t>注释</a:t>
                      </a:r>
                      <a:endParaRPr lang="zh-CN" altLang="en-US" dirty="0"/>
                    </a:p>
                  </a:txBody>
                  <a:tcPr marL="140682" marR="140682" marT="36473" marB="36473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 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72449189"/>
                  </a:ext>
                </a:extLst>
              </a:tr>
              <a:tr h="635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ORDER_ID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NUMBER(10</a:t>
                      </a:r>
                      <a:r>
                        <a:rPr lang="zh-CN" sz="1800" kern="100" dirty="0">
                          <a:effectLst/>
                        </a:rPr>
                        <a:t>，</a:t>
                      </a:r>
                      <a:r>
                        <a:rPr lang="en-US" sz="1800" kern="100" dirty="0">
                          <a:effectLst/>
                        </a:rPr>
                        <a:t>0)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订单编号，主键，值来自于序列：</a:t>
                      </a:r>
                      <a:r>
                        <a:rPr lang="en-US" sz="1800" kern="100">
                          <a:effectLst/>
                        </a:rPr>
                        <a:t>SEQ_ORDER_ID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576" marR="187576" marT="93788" marB="93788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7021"/>
                  </a:ext>
                </a:extLst>
              </a:tr>
              <a:tr h="3543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CUSTOMER_NAME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VARCHAR2(40 BYTE)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客户名称，</a:t>
                      </a:r>
                      <a:r>
                        <a:rPr lang="en-US" sz="1800" kern="100">
                          <a:effectLst/>
                        </a:rPr>
                        <a:t>B</a:t>
                      </a:r>
                      <a:r>
                        <a:rPr lang="zh-CN" sz="1800" kern="100">
                          <a:effectLst/>
                        </a:rPr>
                        <a:t>树索引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576" marR="187576" marT="93788" marB="93788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041013"/>
                  </a:ext>
                </a:extLst>
              </a:tr>
              <a:tr h="3543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CUSTOMER_TEL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VARCHAR2(40 BYTE)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客户电话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576" marR="187576" marT="93788" marB="93788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38796"/>
                  </a:ext>
                </a:extLst>
              </a:tr>
              <a:tr h="3543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ORDER_DATE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订货日期，应该采用分区存储方式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576" marR="187576" marT="93788" marB="93788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35948"/>
                  </a:ext>
                </a:extLst>
              </a:tr>
              <a:tr h="635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EMPLOYEE_ID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NUMBER(6</a:t>
                      </a:r>
                      <a:r>
                        <a:rPr lang="zh-CN" sz="1800" kern="100">
                          <a:effectLst/>
                        </a:rPr>
                        <a:t>，</a:t>
                      </a:r>
                      <a:r>
                        <a:rPr lang="en-US" sz="1800" kern="100">
                          <a:effectLst/>
                        </a:rPr>
                        <a:t>0)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订单经手人，员工表</a:t>
                      </a:r>
                      <a:r>
                        <a:rPr lang="en-US" sz="1800" kern="100">
                          <a:effectLst/>
                        </a:rPr>
                        <a:t>EMPLOYEES</a:t>
                      </a:r>
                      <a:r>
                        <a:rPr lang="zh-CN" sz="1800" kern="100">
                          <a:effectLst/>
                        </a:rPr>
                        <a:t>的外键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576" marR="187576" marT="93788" marB="93788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604468"/>
                  </a:ext>
                </a:extLst>
              </a:tr>
              <a:tr h="3543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DISCOUNT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Number(8</a:t>
                      </a:r>
                      <a:r>
                        <a:rPr lang="zh-CN" sz="1800" kern="100">
                          <a:effectLst/>
                        </a:rPr>
                        <a:t>，</a:t>
                      </a:r>
                      <a:r>
                        <a:rPr lang="en-US" sz="1800" kern="100">
                          <a:effectLst/>
                        </a:rPr>
                        <a:t>2)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YES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订单整体优惠金额。默认值为</a:t>
                      </a: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576" marR="187576" marT="93788" marB="93788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22071"/>
                  </a:ext>
                </a:extLst>
              </a:tr>
              <a:tr h="3543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TRADE_RECEIVABLE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Number(8</a:t>
                      </a:r>
                      <a:r>
                        <a:rPr lang="zh-CN" sz="1800" kern="100">
                          <a:effectLst/>
                        </a:rPr>
                        <a:t>，</a:t>
                      </a:r>
                      <a:r>
                        <a:rPr lang="en-US" sz="1800" kern="100">
                          <a:effectLst/>
                        </a:rPr>
                        <a:t>2)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YES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682" marR="140682" marT="36473" marB="36473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订单应收货款，默认为</a:t>
                      </a: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7576" marR="187576" marT="93788" marB="93788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89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88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14.2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数据表的设计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944173"/>
            <a:ext cx="10873208" cy="1404708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/>
              <a:t>订单详单表</a:t>
            </a:r>
            <a:r>
              <a:rPr lang="en-US" altLang="zh-CN" b="1" dirty="0"/>
              <a:t>ORDER_DETAILS</a:t>
            </a:r>
            <a:r>
              <a:rPr lang="zh-CN" altLang="en-US" dirty="0"/>
              <a:t>包含订单中全部产品的信息，见表</a:t>
            </a:r>
            <a:r>
              <a:rPr lang="en-US" altLang="zh-CN" dirty="0"/>
              <a:t>14-5</a:t>
            </a:r>
            <a:r>
              <a:rPr lang="zh-CN" altLang="en-US" dirty="0"/>
              <a:t>。要注意，软件系统要通过触发器将产品的金额汇总到订单表中的</a:t>
            </a:r>
            <a:r>
              <a:rPr lang="en-US" altLang="zh-CN" dirty="0"/>
              <a:t>TRADE_RECEIVABLE</a:t>
            </a:r>
            <a:r>
              <a:rPr lang="zh-CN" altLang="en-US" dirty="0"/>
              <a:t>属性。</a:t>
            </a:r>
            <a:endParaRPr lang="en-US" altLang="zh-C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FE5CD0-3DF0-4BC8-8ECE-295ED8D32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140" y="2348881"/>
            <a:ext cx="5832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14-5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订单详单表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ORDER_DETAILS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8D40702-1A0B-48F6-AEBA-91E25FDDE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03129"/>
              </p:ext>
            </p:extLst>
          </p:nvPr>
        </p:nvGraphicFramePr>
        <p:xfrm>
          <a:off x="1061107" y="2852936"/>
          <a:ext cx="10814589" cy="332153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224993">
                  <a:extLst>
                    <a:ext uri="{9D8B030D-6E8A-4147-A177-3AD203B41FA5}">
                      <a16:colId xmlns:a16="http://schemas.microsoft.com/office/drawing/2014/main" val="2679786662"/>
                    </a:ext>
                  </a:extLst>
                </a:gridCol>
                <a:gridCol w="2809443">
                  <a:extLst>
                    <a:ext uri="{9D8B030D-6E8A-4147-A177-3AD203B41FA5}">
                      <a16:colId xmlns:a16="http://schemas.microsoft.com/office/drawing/2014/main" val="1062608402"/>
                    </a:ext>
                  </a:extLst>
                </a:gridCol>
                <a:gridCol w="1295013">
                  <a:extLst>
                    <a:ext uri="{9D8B030D-6E8A-4147-A177-3AD203B41FA5}">
                      <a16:colId xmlns:a16="http://schemas.microsoft.com/office/drawing/2014/main" val="3827489227"/>
                    </a:ext>
                  </a:extLst>
                </a:gridCol>
                <a:gridCol w="4267719">
                  <a:extLst>
                    <a:ext uri="{9D8B030D-6E8A-4147-A177-3AD203B41FA5}">
                      <a16:colId xmlns:a16="http://schemas.microsoft.com/office/drawing/2014/main" val="4029415946"/>
                    </a:ext>
                  </a:extLst>
                </a:gridCol>
                <a:gridCol w="217421">
                  <a:extLst>
                    <a:ext uri="{9D8B030D-6E8A-4147-A177-3AD203B41FA5}">
                      <a16:colId xmlns:a16="http://schemas.microsoft.com/office/drawing/2014/main" val="1510254697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字段名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016" marR="144016" marT="60007" marB="6000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</a:rPr>
                        <a:t>数据类型</a:t>
                      </a:r>
                      <a:endParaRPr lang="zh-CN" sz="1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016" marR="144016" marT="60007" marB="6000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</a:rPr>
                        <a:t>可以为空</a:t>
                      </a:r>
                      <a:endParaRPr lang="zh-CN" sz="1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016" marR="144016" marT="60007" marB="6000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</a:rPr>
                        <a:t>注释</a:t>
                      </a:r>
                      <a:endParaRPr lang="zh-CN" sz="1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016" marR="144016" marT="60007" marB="60007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 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206906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ID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016" marR="144016" marT="60007" marB="6000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NUMBER(10</a:t>
                      </a:r>
                      <a:r>
                        <a:rPr lang="zh-CN" sz="1900" kern="100">
                          <a:effectLst/>
                        </a:rPr>
                        <a:t>，</a:t>
                      </a:r>
                      <a:r>
                        <a:rPr lang="en-US" sz="1900" kern="100">
                          <a:effectLst/>
                        </a:rPr>
                        <a:t>0)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016" marR="144016" marT="60007" marB="6000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NO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016" marR="144016" marT="60007" marB="60007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本表的主键，值来自于序列：</a:t>
                      </a:r>
                      <a:r>
                        <a:rPr lang="en-US" sz="1900" kern="100">
                          <a:effectLst/>
                        </a:rPr>
                        <a:t>SEQ_ORDER_DETAILS_ID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2021" marR="192021" marT="96011" marB="9601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13680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ORDER_ID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016" marR="144016" marT="60007" marB="6000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NUMBER(10</a:t>
                      </a:r>
                      <a:r>
                        <a:rPr lang="zh-CN" sz="1900" kern="100">
                          <a:effectLst/>
                        </a:rPr>
                        <a:t>，</a:t>
                      </a:r>
                      <a:r>
                        <a:rPr lang="en-US" sz="1900" kern="100">
                          <a:effectLst/>
                        </a:rPr>
                        <a:t>0)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016" marR="144016" marT="60007" marB="6000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NO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016" marR="144016" marT="60007" marB="60007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所属的订单号，订单表</a:t>
                      </a:r>
                      <a:r>
                        <a:rPr lang="en-US" sz="1900" kern="100">
                          <a:effectLst/>
                        </a:rPr>
                        <a:t>ORDERS</a:t>
                      </a:r>
                      <a:r>
                        <a:rPr lang="zh-CN" sz="1900" kern="100">
                          <a:effectLst/>
                        </a:rPr>
                        <a:t>的外键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2021" marR="192021" marT="96011" marB="9601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13313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PRODUCT_ID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016" marR="144016" marT="60007" marB="6000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VARCHAR2(40 BYTE)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016" marR="144016" marT="60007" marB="6000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NO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016" marR="144016" marT="60007" marB="60007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产品</a:t>
                      </a:r>
                      <a:r>
                        <a:rPr lang="en-US" sz="1900" kern="100">
                          <a:effectLst/>
                        </a:rPr>
                        <a:t>ID</a:t>
                      </a:r>
                      <a:r>
                        <a:rPr lang="zh-CN" sz="1900" kern="100">
                          <a:effectLst/>
                        </a:rPr>
                        <a:t>，是产品表</a:t>
                      </a:r>
                      <a:r>
                        <a:rPr lang="en-US" sz="1900" kern="100">
                          <a:effectLst/>
                        </a:rPr>
                        <a:t>PRODUCTS</a:t>
                      </a:r>
                      <a:r>
                        <a:rPr lang="zh-CN" sz="1900" kern="100">
                          <a:effectLst/>
                        </a:rPr>
                        <a:t>的外键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2021" marR="192021" marT="96011" marB="9601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07818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PRODUCT_NUM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016" marR="144016" marT="60007" marB="6000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NUMBER(8</a:t>
                      </a:r>
                      <a:r>
                        <a:rPr lang="zh-CN" sz="1900" kern="100">
                          <a:effectLst/>
                        </a:rPr>
                        <a:t>，</a:t>
                      </a:r>
                      <a:r>
                        <a:rPr lang="en-US" sz="1900" kern="100">
                          <a:effectLst/>
                        </a:rPr>
                        <a:t>2)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016" marR="144016" marT="60007" marB="6000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NO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016" marR="144016" marT="60007" marB="60007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产品销售数量，必须</a:t>
                      </a:r>
                      <a:r>
                        <a:rPr lang="en-US" sz="1900" kern="100">
                          <a:effectLst/>
                        </a:rPr>
                        <a:t>&gt;0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2021" marR="192021" marT="96011" marB="9601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27148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PRODUCT_PRICE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016" marR="144016" marT="60007" marB="6000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NUMBER(8</a:t>
                      </a:r>
                      <a:r>
                        <a:rPr lang="zh-CN" sz="1900" kern="100">
                          <a:effectLst/>
                        </a:rPr>
                        <a:t>，</a:t>
                      </a:r>
                      <a:r>
                        <a:rPr lang="en-US" sz="1900" kern="100">
                          <a:effectLst/>
                        </a:rPr>
                        <a:t>2)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016" marR="144016" marT="60007" marB="6000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NO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4016" marR="144016" marT="60007" marB="60007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</a:rPr>
                        <a:t>产品销售价格</a:t>
                      </a:r>
                      <a:endParaRPr lang="zh-CN" sz="1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2021" marR="192021" marT="96011" marB="9601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26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3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14.2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数据表的设计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944173"/>
            <a:ext cx="10873208" cy="1116675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为了使用触发器计算订单的应收货款，需要创建一个临时表</a:t>
            </a:r>
            <a:r>
              <a:rPr lang="en-US" altLang="zh-CN" dirty="0"/>
              <a:t>ORDER_ID_TEMP</a:t>
            </a:r>
            <a:r>
              <a:rPr lang="zh-CN" altLang="en-US" dirty="0"/>
              <a:t>，这个表的目的是暂时存储</a:t>
            </a:r>
            <a:r>
              <a:rPr lang="en-US" altLang="zh-CN" dirty="0"/>
              <a:t>ORDER_ID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FE5CD0-3DF0-4BC8-8ECE-295ED8D32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140" y="2348881"/>
            <a:ext cx="5832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14-6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订单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临时表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ORDER_ID_TEMP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A081BF1-AB3D-433B-9D22-0AFFABD28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24433"/>
              </p:ext>
            </p:extLst>
          </p:nvPr>
        </p:nvGraphicFramePr>
        <p:xfrm>
          <a:off x="1125859" y="2996952"/>
          <a:ext cx="10846344" cy="102310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214739">
                  <a:extLst>
                    <a:ext uri="{9D8B030D-6E8A-4147-A177-3AD203B41FA5}">
                      <a16:colId xmlns:a16="http://schemas.microsoft.com/office/drawing/2014/main" val="3426814449"/>
                    </a:ext>
                  </a:extLst>
                </a:gridCol>
                <a:gridCol w="2779205">
                  <a:extLst>
                    <a:ext uri="{9D8B030D-6E8A-4147-A177-3AD203B41FA5}">
                      <a16:colId xmlns:a16="http://schemas.microsoft.com/office/drawing/2014/main" val="4167703275"/>
                    </a:ext>
                  </a:extLst>
                </a:gridCol>
                <a:gridCol w="2536170">
                  <a:extLst>
                    <a:ext uri="{9D8B030D-6E8A-4147-A177-3AD203B41FA5}">
                      <a16:colId xmlns:a16="http://schemas.microsoft.com/office/drawing/2014/main" val="2014776596"/>
                    </a:ext>
                  </a:extLst>
                </a:gridCol>
                <a:gridCol w="3100636">
                  <a:extLst>
                    <a:ext uri="{9D8B030D-6E8A-4147-A177-3AD203B41FA5}">
                      <a16:colId xmlns:a16="http://schemas.microsoft.com/office/drawing/2014/main" val="1171794822"/>
                    </a:ext>
                  </a:extLst>
                </a:gridCol>
                <a:gridCol w="215594">
                  <a:extLst>
                    <a:ext uri="{9D8B030D-6E8A-4147-A177-3AD203B41FA5}">
                      <a16:colId xmlns:a16="http://schemas.microsoft.com/office/drawing/2014/main" val="405186189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字段名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031" marR="141031" marT="110997" marB="11099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数据类型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031" marR="141031" marT="110997" marB="11099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可以为空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031" marR="141031" marT="110997" marB="11099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注释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031" marR="141031" marT="110997" marB="110997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 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528975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ORDER_ID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031" marR="141031" marT="110997" marB="11099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NUMBER(10</a:t>
                      </a:r>
                      <a:r>
                        <a:rPr lang="zh-CN" sz="1900" kern="100">
                          <a:effectLst/>
                        </a:rPr>
                        <a:t>，</a:t>
                      </a:r>
                      <a:r>
                        <a:rPr lang="en-US" sz="1900" kern="100">
                          <a:effectLst/>
                        </a:rPr>
                        <a:t>0)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031" marR="141031" marT="110997" marB="110997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NO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031" marR="141031" marT="110997" marB="110997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</a:rPr>
                        <a:t>主键</a:t>
                      </a:r>
                      <a:endParaRPr lang="zh-CN" sz="1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8042" marR="188042" marT="94021" marB="9402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4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69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14.2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数据表的设计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944173"/>
            <a:ext cx="10873208" cy="1866373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当所有表创建成功后，通过</a:t>
            </a:r>
            <a:r>
              <a:rPr lang="en-US" altLang="zh-CN" dirty="0"/>
              <a:t>SQL-Developer</a:t>
            </a:r>
            <a:r>
              <a:rPr lang="zh-CN" altLang="en-US" dirty="0"/>
              <a:t>的</a:t>
            </a:r>
            <a:r>
              <a:rPr lang="en-US" altLang="zh-CN" dirty="0"/>
              <a:t>Data Modeler</a:t>
            </a:r>
            <a:r>
              <a:rPr lang="zh-CN" altLang="en-US" dirty="0"/>
              <a:t>工具生成数据库关系图，见图</a:t>
            </a:r>
            <a:r>
              <a:rPr lang="en-US" altLang="zh-CN" dirty="0"/>
              <a:t>14-6</a:t>
            </a:r>
            <a:r>
              <a:rPr lang="zh-CN" altLang="en-US" dirty="0"/>
              <a:t>。打开</a:t>
            </a:r>
            <a:r>
              <a:rPr lang="en-US" altLang="zh-CN" dirty="0"/>
              <a:t>SQL-Developer</a:t>
            </a:r>
            <a:r>
              <a:rPr lang="zh-CN" altLang="en-US" dirty="0"/>
              <a:t>的</a:t>
            </a:r>
            <a:r>
              <a:rPr lang="en-US" altLang="zh-CN" dirty="0"/>
              <a:t>Data Modeler</a:t>
            </a:r>
            <a:r>
              <a:rPr lang="zh-CN" altLang="en-US" dirty="0"/>
              <a:t>工具方法是，从菜单：“文件”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“</a:t>
            </a:r>
            <a:r>
              <a:rPr lang="en-US" altLang="zh-CN" dirty="0"/>
              <a:t>Data Modeler”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“</a:t>
            </a:r>
            <a:r>
              <a:rPr lang="zh-CN" altLang="en-US" dirty="0"/>
              <a:t>导入”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“数据字典” 。</a:t>
            </a:r>
            <a:endParaRPr lang="en-US" altLang="zh-C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FE5CD0-3DF0-4BC8-8ECE-295ED8D32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596" y="3532366"/>
            <a:ext cx="30243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14-6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商品销售系统的数据库关系图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F7E11C-583F-44A4-B0CA-0A16F7B914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5860" y="2132856"/>
            <a:ext cx="6488543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14.3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用户创建与空间分配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944173"/>
            <a:ext cx="10873208" cy="2700851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表的结构设计好之后，还要考虑用户和空间分配问题。我们需要为系统新建一个用户</a:t>
            </a:r>
            <a:r>
              <a:rPr lang="en-US" altLang="zh-CN" dirty="0"/>
              <a:t>(STUDY)</a:t>
            </a:r>
            <a:r>
              <a:rPr lang="zh-CN" altLang="en-US" dirty="0"/>
              <a:t>，在磁盘空间方面，考虑将数据存储在</a:t>
            </a:r>
            <a:r>
              <a:rPr lang="en-US" altLang="zh-CN" dirty="0"/>
              <a:t>PDB</a:t>
            </a:r>
            <a:r>
              <a:rPr lang="zh-CN" altLang="en-US" dirty="0"/>
              <a:t>上，这里选择</a:t>
            </a:r>
            <a:r>
              <a:rPr lang="en-US" altLang="zh-CN" dirty="0"/>
              <a:t>Oracle 12c</a:t>
            </a:r>
            <a:r>
              <a:rPr lang="zh-CN" altLang="en-US" dirty="0"/>
              <a:t>安装时默认的</a:t>
            </a:r>
            <a:r>
              <a:rPr lang="en-US" altLang="zh-CN" dirty="0"/>
              <a:t>PDBORCL</a:t>
            </a:r>
            <a:r>
              <a:rPr lang="zh-CN" altLang="en-US" dirty="0"/>
              <a:t>数据库，另外，还需要为销售系统创建一个新表空间</a:t>
            </a:r>
            <a:r>
              <a:rPr lang="en-US" altLang="zh-CN" dirty="0"/>
              <a:t>USERS02</a:t>
            </a:r>
            <a:r>
              <a:rPr lang="zh-CN" altLang="en-US" dirty="0"/>
              <a:t>用于存储订单记录。</a:t>
            </a:r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下面是</a:t>
            </a:r>
            <a:r>
              <a:rPr lang="en-US" altLang="zh-CN" dirty="0"/>
              <a:t>SYSTEM</a:t>
            </a:r>
            <a:r>
              <a:rPr lang="zh-CN" altLang="en-US" dirty="0"/>
              <a:t>用户创建的一个表空间</a:t>
            </a:r>
            <a:r>
              <a:rPr lang="en-US" altLang="zh-CN" dirty="0"/>
              <a:t>USERS02</a:t>
            </a:r>
            <a:r>
              <a:rPr lang="zh-CN" altLang="en-US" dirty="0"/>
              <a:t>的命令，注意给</a:t>
            </a:r>
            <a:r>
              <a:rPr lang="en-US" altLang="zh-CN" dirty="0"/>
              <a:t>USERS02</a:t>
            </a:r>
            <a:r>
              <a:rPr lang="zh-CN" altLang="en-US" dirty="0"/>
              <a:t>表空间分配了两个数据文件：</a:t>
            </a:r>
            <a:r>
              <a:rPr lang="en-US" altLang="zh-CN" dirty="0"/>
              <a:t>pdbtest_users02_1.dbf</a:t>
            </a:r>
            <a:r>
              <a:rPr lang="zh-CN" altLang="en-US" dirty="0"/>
              <a:t>和</a:t>
            </a:r>
            <a:r>
              <a:rPr lang="en-US" altLang="zh-CN" dirty="0"/>
              <a:t>pdbtest_users02_2.dbf</a:t>
            </a:r>
            <a:r>
              <a:rPr lang="zh-CN" altLang="en-US" dirty="0"/>
              <a:t>，这两个数据文件初始大小都是</a:t>
            </a:r>
            <a:r>
              <a:rPr lang="en-US" altLang="zh-CN" dirty="0"/>
              <a:t>100M</a:t>
            </a:r>
            <a:r>
              <a:rPr lang="zh-CN" altLang="en-US" dirty="0"/>
              <a:t>，所以表空间的初始大小是</a:t>
            </a:r>
            <a:r>
              <a:rPr lang="en-US" altLang="zh-CN" dirty="0"/>
              <a:t>200M</a:t>
            </a:r>
            <a:r>
              <a:rPr lang="zh-CN" altLang="en-US" dirty="0"/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AFA637-E320-482D-BF01-540324468984}"/>
              </a:ext>
            </a:extLst>
          </p:cNvPr>
          <p:cNvSpPr/>
          <p:nvPr/>
        </p:nvSpPr>
        <p:spPr>
          <a:xfrm>
            <a:off x="1089856" y="3717032"/>
            <a:ext cx="10801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 hangingPunct="0">
              <a:spcAft>
                <a:spcPts val="0"/>
              </a:spcAft>
            </a:pPr>
            <a:r>
              <a:rPr lang="en-US" altLang="zh-CN" sz="2400" dirty="0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</a:rPr>
              <a:t>CREATE TABLESPACE Users02 </a:t>
            </a:r>
            <a:endParaRPr lang="zh-CN" altLang="zh-CN" sz="2400" dirty="0">
              <a:highlight>
                <a:srgbClr val="C0C0C0"/>
              </a:highlight>
              <a:latin typeface="Abadi" panose="020B0604020104020204" pitchFamily="34" charset="0"/>
              <a:ea typeface="宋体" panose="02010600030101010101" pitchFamily="2" charset="-122"/>
            </a:endParaRPr>
          </a:p>
          <a:p>
            <a:pPr indent="228600" algn="just" hangingPunct="0">
              <a:spcAft>
                <a:spcPts val="0"/>
              </a:spcAft>
            </a:pPr>
            <a:r>
              <a:rPr lang="en-US" altLang="zh-CN" sz="2400" dirty="0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</a:rPr>
              <a:t>DATAFILE </a:t>
            </a:r>
            <a:endParaRPr lang="zh-CN" altLang="zh-CN" sz="2400" dirty="0">
              <a:highlight>
                <a:srgbClr val="C0C0C0"/>
              </a:highlight>
              <a:latin typeface="Abadi" panose="020B0604020104020204" pitchFamily="34" charset="0"/>
              <a:ea typeface="宋体" panose="02010600030101010101" pitchFamily="2" charset="-122"/>
            </a:endParaRPr>
          </a:p>
          <a:p>
            <a:pPr indent="228600" algn="just" hangingPunct="0">
              <a:spcAft>
                <a:spcPts val="0"/>
              </a:spcAft>
            </a:pPr>
            <a:r>
              <a:rPr lang="en-US" altLang="zh-CN" sz="2400" dirty="0">
                <a:highlight>
                  <a:srgbClr val="C0C0C0"/>
                </a:highlight>
                <a:latin typeface="Abadi" panose="020B0604020104020204" pitchFamily="34" charset="0"/>
                <a:ea typeface="Adobe Gothic Std B"/>
              </a:rPr>
              <a:t>'</a:t>
            </a:r>
            <a:r>
              <a:rPr lang="en-US" altLang="zh-CN" sz="2400" dirty="0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</a:rPr>
              <a:t>/home/oracle/app/oracle/</a:t>
            </a:r>
            <a:r>
              <a:rPr lang="en-US" altLang="zh-CN" sz="2400" dirty="0" err="1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</a:rPr>
              <a:t>oradata</a:t>
            </a:r>
            <a:r>
              <a:rPr lang="en-US" altLang="zh-CN" sz="2400" dirty="0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</a:rPr>
              <a:t>orcl</a:t>
            </a:r>
            <a:r>
              <a:rPr lang="en-US" altLang="zh-CN" sz="2400" dirty="0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</a:rPr>
              <a:t>pdborcl</a:t>
            </a:r>
            <a:r>
              <a:rPr lang="en-US" altLang="zh-CN" sz="2400" dirty="0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</a:rPr>
              <a:t>/pdbtest_users02_1.dbf</a:t>
            </a:r>
            <a:r>
              <a:rPr lang="en-US" altLang="zh-CN" sz="2400" dirty="0">
                <a:highlight>
                  <a:srgbClr val="C0C0C0"/>
                </a:highlight>
                <a:latin typeface="Abadi" panose="020B0604020104020204" pitchFamily="34" charset="0"/>
                <a:ea typeface="Adobe Gothic Std B"/>
              </a:rPr>
              <a:t>'</a:t>
            </a:r>
            <a:endParaRPr lang="zh-CN" altLang="zh-CN" sz="2400" dirty="0">
              <a:highlight>
                <a:srgbClr val="C0C0C0"/>
              </a:highlight>
              <a:latin typeface="Abadi" panose="020B0604020104020204" pitchFamily="34" charset="0"/>
              <a:ea typeface="宋体" panose="02010600030101010101" pitchFamily="2" charset="-122"/>
            </a:endParaRPr>
          </a:p>
          <a:p>
            <a:pPr indent="228600" algn="just" hangingPunct="0">
              <a:spcAft>
                <a:spcPts val="0"/>
              </a:spcAft>
            </a:pPr>
            <a:r>
              <a:rPr lang="en-US" altLang="zh-CN" sz="2400" dirty="0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</a:rPr>
              <a:t>  SIZE 100M AUTOEXTEND ON NEXT 256M MAXSIZE UNLIMITED</a:t>
            </a:r>
            <a:r>
              <a:rPr lang="zh-CN" altLang="zh-CN" sz="2400" dirty="0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</a:rPr>
              <a:t>，</a:t>
            </a:r>
          </a:p>
          <a:p>
            <a:pPr indent="228600" algn="just" hangingPunct="0">
              <a:spcAft>
                <a:spcPts val="0"/>
              </a:spcAft>
            </a:pPr>
            <a:r>
              <a:rPr lang="en-US" altLang="zh-CN" sz="2400" dirty="0">
                <a:highlight>
                  <a:srgbClr val="C0C0C0"/>
                </a:highlight>
                <a:latin typeface="Abadi" panose="020B0604020104020204" pitchFamily="34" charset="0"/>
                <a:ea typeface="Adobe Gothic Std B"/>
              </a:rPr>
              <a:t>'</a:t>
            </a:r>
            <a:r>
              <a:rPr lang="en-US" altLang="zh-CN" sz="2400" dirty="0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</a:rPr>
              <a:t>/home/oracle/app/oracle/</a:t>
            </a:r>
            <a:r>
              <a:rPr lang="en-US" altLang="zh-CN" sz="2400" dirty="0" err="1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</a:rPr>
              <a:t>oradata</a:t>
            </a:r>
            <a:r>
              <a:rPr lang="en-US" altLang="zh-CN" sz="2400" dirty="0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</a:rPr>
              <a:t>orcl</a:t>
            </a:r>
            <a:r>
              <a:rPr lang="en-US" altLang="zh-CN" sz="2400" dirty="0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</a:rPr>
              <a:t>pdborcl</a:t>
            </a:r>
            <a:r>
              <a:rPr lang="en-US" altLang="zh-CN" sz="2400" dirty="0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</a:rPr>
              <a:t>/pdbtest_users02_2.dbf</a:t>
            </a:r>
            <a:r>
              <a:rPr lang="en-US" altLang="zh-CN" sz="2400" dirty="0">
                <a:highlight>
                  <a:srgbClr val="C0C0C0"/>
                </a:highlight>
                <a:latin typeface="Abadi" panose="020B0604020104020204" pitchFamily="34" charset="0"/>
                <a:ea typeface="Adobe Gothic Std B"/>
              </a:rPr>
              <a:t>'</a:t>
            </a:r>
            <a:r>
              <a:rPr lang="en-US" altLang="zh-CN" sz="2400" dirty="0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</a:rPr>
              <a:t> </a:t>
            </a:r>
            <a:endParaRPr lang="zh-CN" altLang="zh-CN" sz="2400" dirty="0">
              <a:highlight>
                <a:srgbClr val="C0C0C0"/>
              </a:highlight>
              <a:latin typeface="Abadi" panose="020B0604020104020204" pitchFamily="34" charset="0"/>
              <a:ea typeface="宋体" panose="02010600030101010101" pitchFamily="2" charset="-122"/>
            </a:endParaRPr>
          </a:p>
          <a:p>
            <a:pPr indent="228600" algn="just" hangingPunct="0">
              <a:spcAft>
                <a:spcPts val="0"/>
              </a:spcAft>
            </a:pPr>
            <a:r>
              <a:rPr lang="en-US" altLang="zh-CN" sz="2400" dirty="0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</a:rPr>
              <a:t>  SIZE 100M AUTOEXTEND ON NEXT 256M MAXSIZE UNLIMITED</a:t>
            </a:r>
            <a:endParaRPr lang="zh-CN" altLang="zh-CN" sz="2400" dirty="0">
              <a:highlight>
                <a:srgbClr val="C0C0C0"/>
              </a:highlight>
              <a:latin typeface="Abadi" panose="020B0604020104020204" pitchFamily="34" charset="0"/>
              <a:ea typeface="宋体" panose="02010600030101010101" pitchFamily="2" charset="-122"/>
            </a:endParaRPr>
          </a:p>
          <a:p>
            <a:r>
              <a:rPr lang="en-US" altLang="zh-CN" sz="2400" kern="100" dirty="0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</a:rPr>
              <a:t>    EXTENT MANAGEMENT LOCAL SEGMENT SPACE MANAGEMENT AUTO</a:t>
            </a:r>
            <a:r>
              <a:rPr lang="zh-CN" altLang="zh-CN" sz="2400" kern="100" dirty="0">
                <a:highlight>
                  <a:srgbClr val="C0C0C0"/>
                </a:highlight>
                <a:latin typeface="Abadi" panose="020B0604020104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highlight>
                <a:srgbClr val="C0C0C0"/>
              </a:highlight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6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14.3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用户创建与空间分配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944173"/>
            <a:ext cx="10873208" cy="1866373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表空间</a:t>
            </a:r>
            <a:r>
              <a:rPr lang="en-US" altLang="zh-CN" dirty="0"/>
              <a:t>USERS02</a:t>
            </a:r>
            <a:r>
              <a:rPr lang="zh-CN" altLang="en-US" dirty="0"/>
              <a:t>创建完成之后，就可以创建用户了。我们为本系统设计的用户名称是</a:t>
            </a:r>
            <a:r>
              <a:rPr lang="en-US" altLang="zh-CN" dirty="0"/>
              <a:t>STUDY</a:t>
            </a:r>
            <a:r>
              <a:rPr lang="zh-CN" altLang="en-US" dirty="0"/>
              <a:t>。用户创建之后，给用户</a:t>
            </a:r>
            <a:r>
              <a:rPr lang="en-US" altLang="zh-CN" dirty="0"/>
              <a:t>STUDY</a:t>
            </a:r>
            <a:r>
              <a:rPr lang="zh-CN" altLang="en-US" dirty="0"/>
              <a:t>分配表空间</a:t>
            </a:r>
            <a:r>
              <a:rPr lang="en-US" altLang="zh-CN" dirty="0"/>
              <a:t>USERS</a:t>
            </a:r>
            <a:r>
              <a:rPr lang="zh-CN" altLang="en-US" dirty="0"/>
              <a:t>和</a:t>
            </a:r>
            <a:r>
              <a:rPr lang="en-US" altLang="zh-CN" dirty="0"/>
              <a:t>USERS02</a:t>
            </a:r>
            <a:r>
              <a:rPr lang="zh-CN" altLang="en-US" dirty="0"/>
              <a:t>的使用配额，再分配角色</a:t>
            </a:r>
            <a:r>
              <a:rPr lang="en-US" altLang="zh-CN" dirty="0"/>
              <a:t>CONNECT</a:t>
            </a:r>
            <a:r>
              <a:rPr lang="zh-CN" altLang="en-US" dirty="0"/>
              <a:t>和</a:t>
            </a:r>
            <a:r>
              <a:rPr lang="en-US" altLang="zh-CN" dirty="0"/>
              <a:t>RESOURCE</a:t>
            </a:r>
            <a:r>
              <a:rPr lang="zh-CN" altLang="en-US" dirty="0"/>
              <a:t>，以便该用户可以连接数据库，可以创建资源</a:t>
            </a:r>
            <a:r>
              <a:rPr lang="en-US" altLang="zh-CN" dirty="0"/>
              <a:t>(</a:t>
            </a:r>
            <a:r>
              <a:rPr lang="zh-CN" altLang="en-US" dirty="0"/>
              <a:t>表，过程，序列等资源对象</a:t>
            </a:r>
            <a:r>
              <a:rPr lang="en-US" altLang="zh-CN" dirty="0"/>
              <a:t>)</a:t>
            </a:r>
            <a:r>
              <a:rPr lang="zh-CN" altLang="en-US" dirty="0"/>
              <a:t>，最后再分配一个系统权限：“</a:t>
            </a:r>
            <a:r>
              <a:rPr lang="en-US" altLang="zh-CN" dirty="0"/>
              <a:t>CREATE VIEW”</a:t>
            </a:r>
            <a:r>
              <a:rPr lang="zh-CN" altLang="en-US" dirty="0"/>
              <a:t>，以便该用户可以创建视图。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AFA637-E320-482D-BF01-540324468984}"/>
              </a:ext>
            </a:extLst>
          </p:cNvPr>
          <p:cNvSpPr/>
          <p:nvPr/>
        </p:nvSpPr>
        <p:spPr>
          <a:xfrm>
            <a:off x="1557908" y="2923787"/>
            <a:ext cx="1080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altLang="zh-CN" sz="2000" dirty="0">
                <a:highlight>
                  <a:srgbClr val="C0C0C0"/>
                </a:highlight>
              </a:rPr>
              <a:t>CREATE USER STUDY IDENTIFIED BY 123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hangingPunct="0"/>
            <a:r>
              <a:rPr lang="en-US" altLang="zh-CN" sz="2000" dirty="0">
                <a:highlight>
                  <a:srgbClr val="C0C0C0"/>
                </a:highlight>
              </a:rPr>
              <a:t>DEFAULT TABLESPACE "USERS"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hangingPunct="0"/>
            <a:r>
              <a:rPr lang="en-US" altLang="zh-CN" sz="2000" dirty="0">
                <a:highlight>
                  <a:srgbClr val="C0C0C0"/>
                </a:highlight>
              </a:rPr>
              <a:t>TEMPORARY TABLESPACE "TEMP"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hangingPunct="0"/>
            <a:r>
              <a:rPr lang="en-US" altLang="zh-CN" sz="2000" dirty="0">
                <a:highlight>
                  <a:srgbClr val="C0C0C0"/>
                </a:highlight>
              </a:rPr>
              <a:t>-- QUOTAS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hangingPunct="0"/>
            <a:r>
              <a:rPr lang="en-US" altLang="zh-CN" sz="2000" dirty="0">
                <a:highlight>
                  <a:srgbClr val="C0C0C0"/>
                </a:highlight>
              </a:rPr>
              <a:t>ALTER USER STUDY QUOTA UNLIMITED ON USERS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hangingPunct="0"/>
            <a:r>
              <a:rPr lang="en-US" altLang="zh-CN" sz="2000" dirty="0">
                <a:highlight>
                  <a:srgbClr val="C0C0C0"/>
                </a:highlight>
              </a:rPr>
              <a:t>ALTER USER STUDY QUOTA UNLIMITED ON USERS02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hangingPunct="0"/>
            <a:r>
              <a:rPr lang="en-US" altLang="zh-CN" sz="2000" dirty="0">
                <a:highlight>
                  <a:srgbClr val="C0C0C0"/>
                </a:highlight>
              </a:rPr>
              <a:t>-- ROLES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hangingPunct="0"/>
            <a:r>
              <a:rPr lang="en-US" altLang="zh-CN" sz="2000" dirty="0">
                <a:highlight>
                  <a:srgbClr val="C0C0C0"/>
                </a:highlight>
              </a:rPr>
              <a:t>GRANT "CONNECT" TO STUDY WITH ADMIN OPTION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hangingPunct="0"/>
            <a:r>
              <a:rPr lang="en-US" altLang="zh-CN" sz="2000" dirty="0">
                <a:highlight>
                  <a:srgbClr val="C0C0C0"/>
                </a:highlight>
              </a:rPr>
              <a:t>GRANT "RESOURCE" TO STUDY WITH ADMIN OPTION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hangingPunct="0"/>
            <a:r>
              <a:rPr lang="en-US" altLang="zh-CN" sz="2000" dirty="0">
                <a:highlight>
                  <a:srgbClr val="C0C0C0"/>
                </a:highlight>
              </a:rPr>
              <a:t>ALTER USER STUDY DEFAULT ROLE "CONNECT"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"RESOURCE"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hangingPunct="0"/>
            <a:r>
              <a:rPr lang="en-US" altLang="zh-CN" sz="2000" dirty="0">
                <a:highlight>
                  <a:srgbClr val="C0C0C0"/>
                </a:highlight>
              </a:rPr>
              <a:t>-- SYSTEM PRIVILEGES</a:t>
            </a:r>
            <a:endParaRPr lang="zh-CN" altLang="zh-CN" sz="2000" dirty="0">
              <a:highlight>
                <a:srgbClr val="C0C0C0"/>
              </a:highlight>
            </a:endParaRPr>
          </a:p>
          <a:p>
            <a:r>
              <a:rPr lang="en-US" altLang="zh-CN" sz="2000" dirty="0">
                <a:highlight>
                  <a:srgbClr val="C0C0C0"/>
                </a:highlight>
              </a:rPr>
              <a:t>GRANT CREATE VIEW TO STUDY WITH ADMIN OPTION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endParaRPr lang="zh-CN" altLang="en-US" sz="2000" dirty="0">
              <a:highlight>
                <a:srgbClr val="C0C0C0"/>
              </a:highlight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87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14.3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用户创建与空间分配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944173"/>
            <a:ext cx="10873208" cy="1866373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到现在，我们有了两个表空间</a:t>
            </a:r>
            <a:r>
              <a:rPr lang="en-US" altLang="zh-CN" dirty="0"/>
              <a:t>USERS(</a:t>
            </a:r>
            <a:r>
              <a:rPr lang="zh-CN" altLang="en-US" dirty="0"/>
              <a:t>原有的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USERS02(</a:t>
            </a:r>
            <a:r>
              <a:rPr lang="zh-CN" altLang="en-US" dirty="0"/>
              <a:t>新建的</a:t>
            </a:r>
            <a:r>
              <a:rPr lang="en-US" altLang="zh-CN" dirty="0"/>
              <a:t>)</a:t>
            </a:r>
            <a:r>
              <a:rPr lang="zh-CN" altLang="en-US" dirty="0"/>
              <a:t>。这里我们假定企业的销售订单非常多，订单表和订单详单表的记录数量非常大，可能上千万条记录，所以我们把</a:t>
            </a:r>
            <a:r>
              <a:rPr lang="en-US" altLang="zh-CN" dirty="0"/>
              <a:t>ORDERS</a:t>
            </a:r>
            <a:r>
              <a:rPr lang="zh-CN" altLang="en-US" dirty="0"/>
              <a:t>和</a:t>
            </a:r>
            <a:r>
              <a:rPr lang="en-US" altLang="zh-CN" dirty="0"/>
              <a:t>ORDER_DETAILS</a:t>
            </a:r>
            <a:r>
              <a:rPr lang="zh-CN" altLang="en-US" dirty="0"/>
              <a:t>两张表设计为基于</a:t>
            </a:r>
            <a:r>
              <a:rPr lang="en-US" altLang="zh-CN" dirty="0"/>
              <a:t>ORDER_DATE</a:t>
            </a:r>
            <a:r>
              <a:rPr lang="zh-CN" altLang="en-US" dirty="0"/>
              <a:t>的分区表，以加快局部时间范围的查询速度。存储空间的分配规划如表</a:t>
            </a:r>
            <a:r>
              <a:rPr lang="en-US" altLang="zh-CN" dirty="0"/>
              <a:t>14-7</a:t>
            </a:r>
            <a:r>
              <a:rPr lang="zh-CN" altLang="en-US" dirty="0"/>
              <a:t>所示。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9CF1D2-2F66-4C72-B991-7E5B4B3AE4BA}"/>
              </a:ext>
            </a:extLst>
          </p:cNvPr>
          <p:cNvSpPr/>
          <p:nvPr/>
        </p:nvSpPr>
        <p:spPr>
          <a:xfrm>
            <a:off x="4066396" y="2816962"/>
            <a:ext cx="3288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 hangingPunct="0"/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14-7 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存储空间分配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E636569-E443-4D75-BAF1-E92AAA272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13381"/>
              </p:ext>
            </p:extLst>
          </p:nvPr>
        </p:nvGraphicFramePr>
        <p:xfrm>
          <a:off x="1053852" y="3378596"/>
          <a:ext cx="10729191" cy="321297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576397">
                  <a:extLst>
                    <a:ext uri="{9D8B030D-6E8A-4147-A177-3AD203B41FA5}">
                      <a16:colId xmlns:a16="http://schemas.microsoft.com/office/drawing/2014/main" val="2144210909"/>
                    </a:ext>
                  </a:extLst>
                </a:gridCol>
                <a:gridCol w="3576397">
                  <a:extLst>
                    <a:ext uri="{9D8B030D-6E8A-4147-A177-3AD203B41FA5}">
                      <a16:colId xmlns:a16="http://schemas.microsoft.com/office/drawing/2014/main" val="2789982960"/>
                    </a:ext>
                  </a:extLst>
                </a:gridCol>
                <a:gridCol w="3576397">
                  <a:extLst>
                    <a:ext uri="{9D8B030D-6E8A-4147-A177-3AD203B41FA5}">
                      <a16:colId xmlns:a16="http://schemas.microsoft.com/office/drawing/2014/main" val="1592854407"/>
                    </a:ext>
                  </a:extLst>
                </a:gridCol>
              </a:tblGrid>
              <a:tr h="5354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表空间</a:t>
                      </a:r>
                      <a:r>
                        <a:rPr lang="en-US" sz="2000" kern="100">
                          <a:effectLst/>
                        </a:rPr>
                        <a:t>USERS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表空间</a:t>
                      </a:r>
                      <a:r>
                        <a:rPr lang="en-US" sz="2000" kern="100">
                          <a:effectLst/>
                        </a:rPr>
                        <a:t>USERS02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3844152508"/>
                  </a:ext>
                </a:extLst>
              </a:tr>
              <a:tr h="5354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DEPARTMENTS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存储全部数据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3555724675"/>
                  </a:ext>
                </a:extLst>
              </a:tr>
              <a:tr h="5354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EMPLOYEES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存储全部数据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2712160715"/>
                  </a:ext>
                </a:extLst>
              </a:tr>
              <a:tr h="5354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PRODUCTS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存储全部数据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1113233672"/>
                  </a:ext>
                </a:extLst>
              </a:tr>
              <a:tr h="5354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ORDERS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存储</a:t>
                      </a:r>
                      <a:r>
                        <a:rPr lang="en-US" sz="2000" kern="100">
                          <a:effectLst/>
                        </a:rPr>
                        <a:t>2016</a:t>
                      </a:r>
                      <a:r>
                        <a:rPr lang="zh-CN" sz="2000" kern="100">
                          <a:effectLst/>
                        </a:rPr>
                        <a:t>年之前</a:t>
                      </a:r>
                      <a:r>
                        <a:rPr lang="en-US" sz="2000" kern="100">
                          <a:effectLst/>
                        </a:rPr>
                        <a:t>(</a:t>
                      </a:r>
                      <a:r>
                        <a:rPr lang="zh-CN" sz="2000" kern="100">
                          <a:effectLst/>
                        </a:rPr>
                        <a:t>不含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r>
                        <a:rPr lang="zh-CN" sz="2000" kern="100">
                          <a:effectLst/>
                        </a:rPr>
                        <a:t>的数据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存储</a:t>
                      </a:r>
                      <a:r>
                        <a:rPr lang="en-US" sz="2000" kern="100">
                          <a:effectLst/>
                        </a:rPr>
                        <a:t>2016</a:t>
                      </a:r>
                      <a:r>
                        <a:rPr lang="zh-CN" sz="2000" kern="100">
                          <a:effectLst/>
                        </a:rPr>
                        <a:t>年之后</a:t>
                      </a:r>
                      <a:r>
                        <a:rPr lang="en-US" sz="2000" kern="100">
                          <a:effectLst/>
                        </a:rPr>
                        <a:t>(</a:t>
                      </a:r>
                      <a:r>
                        <a:rPr lang="zh-CN" sz="2000" kern="100">
                          <a:effectLst/>
                        </a:rPr>
                        <a:t>含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r>
                        <a:rPr lang="zh-CN" sz="2000" kern="100">
                          <a:effectLst/>
                        </a:rPr>
                        <a:t>的数据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2612348465"/>
                  </a:ext>
                </a:extLst>
              </a:tr>
              <a:tr h="5354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ORDER_DETAILS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存储</a:t>
                      </a:r>
                      <a:r>
                        <a:rPr lang="en-US" sz="2000" kern="100">
                          <a:effectLst/>
                        </a:rPr>
                        <a:t>2016</a:t>
                      </a:r>
                      <a:r>
                        <a:rPr lang="zh-CN" sz="2000" kern="100">
                          <a:effectLst/>
                        </a:rPr>
                        <a:t>年之前</a:t>
                      </a:r>
                      <a:r>
                        <a:rPr lang="en-US" sz="2000" kern="100">
                          <a:effectLst/>
                        </a:rPr>
                        <a:t>(</a:t>
                      </a:r>
                      <a:r>
                        <a:rPr lang="zh-CN" sz="2000" kern="100">
                          <a:effectLst/>
                        </a:rPr>
                        <a:t>不含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r>
                        <a:rPr lang="zh-CN" sz="2000" kern="100">
                          <a:effectLst/>
                        </a:rPr>
                        <a:t>的数据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存储</a:t>
                      </a:r>
                      <a:r>
                        <a:rPr lang="en-US" sz="2000" kern="100" dirty="0">
                          <a:effectLst/>
                        </a:rPr>
                        <a:t>2016</a:t>
                      </a:r>
                      <a:r>
                        <a:rPr lang="zh-CN" sz="2000" kern="100" dirty="0">
                          <a:effectLst/>
                        </a:rPr>
                        <a:t>年之后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zh-CN" sz="2000" kern="100" dirty="0">
                          <a:effectLst/>
                        </a:rPr>
                        <a:t>含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r>
                        <a:rPr lang="zh-CN" sz="2000" kern="100" dirty="0">
                          <a:effectLst/>
                        </a:rPr>
                        <a:t>的数据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2352663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4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14.4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创建表，约束和索引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944173"/>
            <a:ext cx="10873208" cy="1866373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dirty="0"/>
              <a:t>用户和空间分配完成后，可以创建表，约束和索引了。创建表的命令是</a:t>
            </a:r>
            <a:r>
              <a:rPr lang="en-US" altLang="zh-CN" dirty="0"/>
              <a:t>CREATE TABLE</a:t>
            </a:r>
            <a:r>
              <a:rPr lang="zh-CN" altLang="zh-CN" dirty="0"/>
              <a:t>，由于命令参数和选项很复杂，命令行数非常多，所以这里就不将创建表的</a:t>
            </a:r>
            <a:r>
              <a:rPr lang="en-US" altLang="zh-CN" dirty="0"/>
              <a:t>DDL</a:t>
            </a:r>
            <a:r>
              <a:rPr lang="zh-CN" altLang="zh-CN" dirty="0"/>
              <a:t>语句全部写出来，读者可以下载本书中完整代码。这里仅对</a:t>
            </a:r>
            <a:r>
              <a:rPr lang="en-US" altLang="zh-CN" dirty="0"/>
              <a:t>ORDERS</a:t>
            </a:r>
            <a:r>
              <a:rPr lang="zh-CN" altLang="zh-CN" dirty="0"/>
              <a:t>和</a:t>
            </a:r>
            <a:r>
              <a:rPr lang="en-US" altLang="zh-CN" dirty="0"/>
              <a:t>ORDER_DETAILS</a:t>
            </a:r>
            <a:r>
              <a:rPr lang="zh-CN" altLang="zh-CN" dirty="0"/>
              <a:t>两个表的创建作一些说明，</a:t>
            </a:r>
            <a:r>
              <a:rPr lang="en-US" altLang="zh-CN" dirty="0"/>
              <a:t>ORDERS</a:t>
            </a:r>
            <a:r>
              <a:rPr lang="zh-CN" altLang="zh-CN" dirty="0"/>
              <a:t>表按分区存储，分区类型选择“</a:t>
            </a:r>
            <a:r>
              <a:rPr lang="en-US" altLang="zh-CN" dirty="0"/>
              <a:t>RANG</a:t>
            </a:r>
            <a:r>
              <a:rPr lang="zh-CN" altLang="zh-CN" dirty="0"/>
              <a:t>”范围分区，创建</a:t>
            </a:r>
            <a:r>
              <a:rPr lang="en-US" altLang="zh-CN" dirty="0"/>
              <a:t>ORDERS</a:t>
            </a:r>
            <a:r>
              <a:rPr lang="zh-CN" altLang="zh-CN" dirty="0"/>
              <a:t>表的部分语句是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8BBD57-F245-42EB-AB49-E5A2AF99B4FB}"/>
              </a:ext>
            </a:extLst>
          </p:cNvPr>
          <p:cNvSpPr/>
          <p:nvPr/>
        </p:nvSpPr>
        <p:spPr>
          <a:xfrm>
            <a:off x="1341884" y="2810546"/>
            <a:ext cx="93610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 hangingPunct="0">
              <a:spcAft>
                <a:spcPts val="0"/>
              </a:spcAf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CREATE TABLE ORDERS 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28600" algn="just" hangingPunct="0">
              <a:spcAft>
                <a:spcPts val="0"/>
              </a:spcAf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28600" algn="just" hangingPunct="0">
              <a:spcAft>
                <a:spcPts val="0"/>
              </a:spcAf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ORDER_ID NUMBER(10</a:t>
            </a: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0)NOT NULL 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28600" algn="just" hangingPunct="0">
              <a:spcAft>
                <a:spcPts val="0"/>
              </a:spcAft>
            </a:pP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CUSTOMER_NAME VARCHAR2(40 BYTE)NOT NULL 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28600" algn="just" hangingPunct="0">
              <a:spcAft>
                <a:spcPts val="0"/>
              </a:spcAft>
            </a:pP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CUSTOMER_TEL VARCHAR2(40 BYTE)NOT NULL 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28600" algn="just" hangingPunct="0">
              <a:spcAft>
                <a:spcPts val="0"/>
              </a:spcAft>
            </a:pP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ORDER_DATE DATE NOT NULL 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28600" algn="just" hangingPunct="0">
              <a:spcAft>
                <a:spcPts val="0"/>
              </a:spcAft>
            </a:pP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EMPLOYEE_ID NUMBER(6</a:t>
            </a: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0)NOT NULL 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28600" algn="just" hangingPunct="0">
              <a:spcAft>
                <a:spcPts val="0"/>
              </a:spcAft>
            </a:pP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DISCOUNT NUMBER(8</a:t>
            </a: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2)DEFAULT 0 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28600" algn="just" hangingPunct="0">
              <a:spcAft>
                <a:spcPts val="0"/>
              </a:spcAft>
            </a:pP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TRADE_RECEIVABLE NUMBER(8</a:t>
            </a: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2)DEFAULT 0 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28600" algn="just" hangingPunct="0">
              <a:spcAft>
                <a:spcPts val="0"/>
              </a:spcAf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28600" algn="just" hangingPunct="0">
              <a:spcAft>
                <a:spcPts val="0"/>
              </a:spcAf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TABLESPACE USERS 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28600" algn="just" hangingPunct="0">
              <a:spcAft>
                <a:spcPts val="0"/>
              </a:spcAf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PCTFREE 10 INITRANS 1 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28600" algn="just" hangingPunct="0">
              <a:spcAft>
                <a:spcPts val="0"/>
              </a:spcAft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STORAGE (BUFFER_POOL DEFAULT) NOCOMPRESS NOPARALLEL 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34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304449" y="260648"/>
            <a:ext cx="9601200" cy="1143000"/>
          </a:xfrm>
        </p:spPr>
        <p:txBody>
          <a:bodyPr/>
          <a:lstStyle/>
          <a:p>
            <a:pPr lvl="0"/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小型商品销售系统</a:t>
            </a:r>
            <a:endParaRPr lang="zh-CN" altLang="zh-CN" dirty="0"/>
          </a:p>
        </p:txBody>
      </p:sp>
      <p:graphicFrame>
        <p:nvGraphicFramePr>
          <p:cNvPr id="9" name="表格占位符 8">
            <a:extLst>
              <a:ext uri="{FF2B5EF4-FFF2-40B4-BE49-F238E27FC236}">
                <a16:creationId xmlns:a16="http://schemas.microsoft.com/office/drawing/2014/main" id="{FBE4E13B-FC60-4B55-B0C4-BD88FFEBFAA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879305115"/>
              </p:ext>
            </p:extLst>
          </p:nvPr>
        </p:nvGraphicFramePr>
        <p:xfrm>
          <a:off x="1304449" y="1403648"/>
          <a:ext cx="10201276" cy="50521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12767">
                  <a:extLst>
                    <a:ext uri="{9D8B030D-6E8A-4147-A177-3AD203B41FA5}">
                      <a16:colId xmlns:a16="http://schemas.microsoft.com/office/drawing/2014/main" val="16877945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045274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33578474"/>
                    </a:ext>
                  </a:extLst>
                </a:gridCol>
                <a:gridCol w="1080197">
                  <a:extLst>
                    <a:ext uri="{9D8B030D-6E8A-4147-A177-3AD203B41FA5}">
                      <a16:colId xmlns:a16="http://schemas.microsoft.com/office/drawing/2014/main" val="3590362711"/>
                    </a:ext>
                  </a:extLst>
                </a:gridCol>
              </a:tblGrid>
              <a:tr h="6121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知识点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理解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掌握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6555741"/>
                  </a:ext>
                </a:extLst>
              </a:tr>
              <a:tr h="6121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熟悉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E-R 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图到关系模型的转换方法</a:t>
                      </a: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extLst>
                  <a:ext uri="{0D108BD9-81ED-4DB2-BD59-A6C34878D82A}">
                    <a16:rowId xmlns:a16="http://schemas.microsoft.com/office/drawing/2014/main" val="2855571122"/>
                  </a:ext>
                </a:extLst>
              </a:tr>
              <a:tr h="6121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掌握系统所需的表空间和用户的创建</a:t>
                      </a: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extLst>
                  <a:ext uri="{0D108BD9-81ED-4DB2-BD59-A6C34878D82A}">
                    <a16:rowId xmlns:a16="http://schemas.microsoft.com/office/drawing/2014/main" val="1827779781"/>
                  </a:ext>
                </a:extLst>
              </a:tr>
              <a:tr h="6121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掌握指定表名、列名、数据类型约束的方法</a:t>
                      </a: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extLst>
                  <a:ext uri="{0D108BD9-81ED-4DB2-BD59-A6C34878D82A}">
                    <a16:rowId xmlns:a16="http://schemas.microsoft.com/office/drawing/2014/main" val="683203084"/>
                  </a:ext>
                </a:extLst>
              </a:tr>
              <a:tr h="6121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掌握分区表的创建方法</a:t>
                      </a: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extLst>
                  <a:ext uri="{0D108BD9-81ED-4DB2-BD59-A6C34878D82A}">
                    <a16:rowId xmlns:a16="http://schemas.microsoft.com/office/drawing/2014/main" val="2666305100"/>
                  </a:ext>
                </a:extLst>
              </a:tr>
              <a:tr h="6121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掌握视图、普通存储过程和带参数存储过程</a:t>
                      </a: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extLst>
                  <a:ext uri="{0D108BD9-81ED-4DB2-BD59-A6C34878D82A}">
                    <a16:rowId xmlns:a16="http://schemas.microsoft.com/office/drawing/2014/main" val="2072997283"/>
                  </a:ext>
                </a:extLst>
              </a:tr>
              <a:tr h="6121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掌握触发器的创建和使用</a:t>
                      </a: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extLst>
                  <a:ext uri="{0D108BD9-81ED-4DB2-BD59-A6C34878D82A}">
                    <a16:rowId xmlns:a16="http://schemas.microsoft.com/office/drawing/2014/main" val="2157896866"/>
                  </a:ext>
                </a:extLst>
              </a:tr>
              <a:tr h="6121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掌握基于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Oracle+JSP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开发一套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Web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管理系统的过程和方法</a:t>
                      </a: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extLst>
                  <a:ext uri="{0D108BD9-81ED-4DB2-BD59-A6C34878D82A}">
                    <a16:rowId xmlns:a16="http://schemas.microsoft.com/office/drawing/2014/main" val="1790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14.4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创建表，约束和索引</a:t>
            </a:r>
            <a:endParaRPr lang="zh-CN" altLang="zh-CN" sz="2800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17A3D-D287-4C39-830C-74C9694E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908720"/>
            <a:ext cx="10657184" cy="5949280"/>
          </a:xfrm>
        </p:spPr>
        <p:txBody>
          <a:bodyPr>
            <a:noAutofit/>
          </a:bodyPr>
          <a:lstStyle/>
          <a:p>
            <a:pPr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PARTITION BY RANGE (ORDER_DATE)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PARTITION </a:t>
            </a:r>
            <a:r>
              <a:rPr lang="en-US" altLang="zh-CN" sz="2000" b="1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PARTITION_BEFORE_2016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VALUES LESS THAN (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TO_DATE(</a:t>
            </a:r>
            <a:r>
              <a:rPr lang="en-US" altLang="zh-CN" sz="2000" b="1" dirty="0">
                <a:latin typeface="Courier New" panose="02070309020205020404" pitchFamily="49" charset="0"/>
                <a:ea typeface="Adobe Gothic Std B"/>
              </a:rPr>
              <a:t>'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2016-01-01 00</a:t>
            </a: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00</a:t>
            </a: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00</a:t>
            </a:r>
            <a:r>
              <a:rPr lang="en-US" altLang="zh-CN" sz="2000" b="1" dirty="0">
                <a:latin typeface="Courier New" panose="02070309020205020404" pitchFamily="49" charset="0"/>
                <a:ea typeface="Adobe Gothic Std B"/>
              </a:rPr>
              <a:t>'</a:t>
            </a: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  <a:ea typeface="Adobe Gothic Std B"/>
              </a:rPr>
              <a:t>'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SYYYY-MM-DD HH24</a:t>
            </a: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MI</a:t>
            </a: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SS</a:t>
            </a:r>
            <a:r>
              <a:rPr lang="en-US" altLang="zh-CN" sz="2000" b="1" dirty="0">
                <a:latin typeface="Courier New" panose="02070309020205020404" pitchFamily="49" charset="0"/>
                <a:ea typeface="Adobe Gothic Std B"/>
              </a:rPr>
              <a:t>'</a:t>
            </a: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latin typeface="Courier New" panose="02070309020205020404" pitchFamily="49" charset="0"/>
                <a:ea typeface="Adobe Gothic Std B"/>
              </a:rPr>
              <a:t>'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NLS_CALENDAR=GREGORIAN'))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NOLOGGING   TABLESPACE USERS   PCTFREE 10   INITRANS 1 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STORAGE 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(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INITIAL 8388608 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NEXT 1048576  MINEXTENTS 1 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MAXEXTENTS UNLIMITED BUFFER_POOL DEFAULT 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)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NOCOMPRESS NO INMEMORY  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latin typeface="Courier New" panose="02070309020205020404" pitchFamily="49" charset="0"/>
                <a:ea typeface="Adobe Gothic Std B"/>
              </a:rPr>
              <a:t>'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PARTITION </a:t>
            </a:r>
            <a:r>
              <a:rPr lang="en-US" altLang="zh-CN" sz="2000" b="1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PARTITION_BEFORE_2017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VALUES LESS THAN (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TO_DATE(' 2017-01-01 00</a:t>
            </a: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00</a:t>
            </a: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00'</a:t>
            </a: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'SYYYY-MM-DD HH24</a:t>
            </a: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MI</a:t>
            </a: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SS</a:t>
            </a:r>
            <a:r>
              <a:rPr lang="en-US" altLang="zh-CN" sz="2000" b="1" dirty="0">
                <a:latin typeface="Courier New" panose="02070309020205020404" pitchFamily="49" charset="0"/>
                <a:ea typeface="Adobe Gothic Std B"/>
              </a:rPr>
              <a:t>'</a:t>
            </a:r>
            <a:r>
              <a:rPr lang="zh-CN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latin typeface="Courier New" panose="02070309020205020404" pitchFamily="49" charset="0"/>
                <a:ea typeface="Adobe Gothic Std B"/>
              </a:rPr>
              <a:t>'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NLS_CALENDAR=GREGORIAN'))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NOLOGGING   TABLESPACE USERS02 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...</a:t>
            </a:r>
            <a:endParaRPr lang="zh-CN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b="1" dirty="0"/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83949970-FDB7-4380-B579-BD2C37AF2DE3}"/>
              </a:ext>
            </a:extLst>
          </p:cNvPr>
          <p:cNvSpPr/>
          <p:nvPr/>
        </p:nvSpPr>
        <p:spPr>
          <a:xfrm>
            <a:off x="4726260" y="2348880"/>
            <a:ext cx="6839172" cy="2966020"/>
          </a:xfrm>
          <a:prstGeom prst="wedgeRectCallout">
            <a:avLst>
              <a:gd name="adj1" fmla="val -42901"/>
              <a:gd name="adj2" fmla="val -66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在这个命令中，核心的语句是“</a:t>
            </a:r>
            <a:r>
              <a:rPr lang="en-US" altLang="zh-CN" sz="2000" dirty="0"/>
              <a:t>PARTITION BY RANGE (ORDER_DATE)”</a:t>
            </a:r>
            <a:r>
              <a:rPr lang="zh-CN" altLang="zh-CN" sz="2000" dirty="0"/>
              <a:t>，表示按订单时间</a:t>
            </a:r>
            <a:r>
              <a:rPr lang="en-US" altLang="zh-CN" sz="2000" dirty="0"/>
              <a:t>ORDER_DATE</a:t>
            </a:r>
            <a:r>
              <a:rPr lang="zh-CN" altLang="zh-CN" sz="2000" dirty="0"/>
              <a:t>的范围进行分区。分区</a:t>
            </a:r>
            <a:r>
              <a:rPr lang="en-US" altLang="zh-CN" sz="2000" dirty="0"/>
              <a:t>PARTITION_BEFORE_2016</a:t>
            </a:r>
            <a:r>
              <a:rPr lang="zh-CN" altLang="zh-CN" sz="2000" dirty="0"/>
              <a:t>存储订单时间小于</a:t>
            </a:r>
            <a:r>
              <a:rPr lang="en-US" altLang="zh-CN" sz="2000" dirty="0"/>
              <a:t>2016</a:t>
            </a:r>
            <a:r>
              <a:rPr lang="zh-CN" altLang="zh-CN" sz="2000" dirty="0"/>
              <a:t>年的订单记录，这个分区存储在表空间</a:t>
            </a:r>
            <a:r>
              <a:rPr lang="en-US" altLang="zh-CN" sz="2000" dirty="0"/>
              <a:t>USERS</a:t>
            </a:r>
            <a:r>
              <a:rPr lang="zh-CN" altLang="zh-CN" sz="2000" dirty="0"/>
              <a:t>中，而分区</a:t>
            </a:r>
            <a:r>
              <a:rPr lang="en-US" altLang="zh-CN" sz="2000" dirty="0"/>
              <a:t>PARTITION_BEFORE_2017</a:t>
            </a:r>
            <a:r>
              <a:rPr lang="zh-CN" altLang="zh-CN" sz="2000" dirty="0"/>
              <a:t>存储的是订单时间小于</a:t>
            </a:r>
            <a:r>
              <a:rPr lang="en-US" altLang="zh-CN" sz="2000" dirty="0"/>
              <a:t>2017</a:t>
            </a:r>
            <a:r>
              <a:rPr lang="zh-CN" altLang="zh-CN" sz="2000" dirty="0"/>
              <a:t>年的订单记录，由于有分区</a:t>
            </a:r>
            <a:r>
              <a:rPr lang="en-US" altLang="zh-CN" sz="2000" dirty="0"/>
              <a:t>PARTITION_BEFORE_2016</a:t>
            </a:r>
            <a:r>
              <a:rPr lang="zh-CN" altLang="zh-CN" sz="2000" dirty="0"/>
              <a:t>的存在，</a:t>
            </a:r>
            <a:r>
              <a:rPr lang="en-US" altLang="zh-CN" sz="2000" dirty="0"/>
              <a:t>PARTITION_BEFORE_2017</a:t>
            </a:r>
            <a:r>
              <a:rPr lang="zh-CN" altLang="zh-CN" sz="2000" dirty="0"/>
              <a:t>分区实际只存储</a:t>
            </a:r>
            <a:r>
              <a:rPr lang="en-US" altLang="zh-CN" sz="2000" dirty="0"/>
              <a:t>2016</a:t>
            </a:r>
            <a:r>
              <a:rPr lang="zh-CN" altLang="zh-CN" sz="2000" dirty="0"/>
              <a:t>年一年的记录。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7456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14.4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创建表，约束和索引</a:t>
            </a:r>
            <a:endParaRPr lang="zh-CN" altLang="zh-CN" sz="2800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17A3D-D287-4C39-830C-74C9694E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908720"/>
            <a:ext cx="10657184" cy="5949280"/>
          </a:xfrm>
        </p:spPr>
        <p:txBody>
          <a:bodyPr>
            <a:noAutofit/>
          </a:bodyPr>
          <a:lstStyle/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dirty="0"/>
              <a:t>由于</a:t>
            </a:r>
            <a:r>
              <a:rPr lang="en-US" altLang="zh-CN" dirty="0"/>
              <a:t>ORDER_DETAILS</a:t>
            </a:r>
            <a:r>
              <a:rPr lang="zh-CN" altLang="zh-CN" dirty="0"/>
              <a:t>是</a:t>
            </a:r>
            <a:r>
              <a:rPr lang="en-US" altLang="zh-CN" dirty="0"/>
              <a:t>ORDERS</a:t>
            </a:r>
            <a:r>
              <a:rPr lang="zh-CN" altLang="zh-CN" dirty="0"/>
              <a:t>的从表，</a:t>
            </a:r>
            <a:r>
              <a:rPr lang="en-US" altLang="zh-CN" dirty="0"/>
              <a:t>ORDER_DETAILS</a:t>
            </a:r>
            <a:r>
              <a:rPr lang="zh-CN" altLang="zh-CN" dirty="0"/>
              <a:t>的记录数量比</a:t>
            </a:r>
            <a:r>
              <a:rPr lang="en-US" altLang="zh-CN" dirty="0"/>
              <a:t>ORDERS</a:t>
            </a:r>
            <a:r>
              <a:rPr lang="zh-CN" altLang="zh-CN" dirty="0"/>
              <a:t>还多，所以</a:t>
            </a:r>
            <a:r>
              <a:rPr lang="en-US" altLang="zh-CN" dirty="0"/>
              <a:t>ORDER_DETAILS</a:t>
            </a:r>
            <a:r>
              <a:rPr lang="zh-CN" altLang="zh-CN" dirty="0"/>
              <a:t>表也必须分区存储，但由于</a:t>
            </a:r>
            <a:r>
              <a:rPr lang="en-US" altLang="zh-CN" dirty="0"/>
              <a:t>ORDER_DETAILS</a:t>
            </a:r>
            <a:r>
              <a:rPr lang="zh-CN" altLang="zh-CN" dirty="0"/>
              <a:t>表中没有订单时间，所以不能按时间分区进行存储。好在</a:t>
            </a:r>
            <a:r>
              <a:rPr lang="en-US" altLang="zh-CN" dirty="0"/>
              <a:t>ORACLE</a:t>
            </a:r>
            <a:r>
              <a:rPr lang="zh-CN" altLang="zh-CN" dirty="0"/>
              <a:t>提供了引用分区的功能，引用分区功能就是将外键连接到主键，将从表按主表的分区方案与主表存储在同一分区中。创建</a:t>
            </a:r>
            <a:r>
              <a:rPr lang="en-US" altLang="zh-CN" dirty="0"/>
              <a:t>ORDER_DETAILS</a:t>
            </a:r>
            <a:r>
              <a:rPr lang="zh-CN" altLang="zh-CN" dirty="0"/>
              <a:t>表的部分语句如下</a:t>
            </a:r>
            <a:r>
              <a:rPr lang="zh-CN" altLang="en-US" dirty="0"/>
              <a:t>：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altLang="zh-CN" dirty="0"/>
              <a:t>  CREATE TABLE ORDER_DETAILS 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  (</a:t>
            </a:r>
          </a:p>
          <a:p>
            <a:pPr marL="0" indent="0" hangingPunct="0">
              <a:buNone/>
            </a:pPr>
            <a:r>
              <a:rPr lang="en-US" altLang="zh-CN" dirty="0"/>
              <a:t>    ID NUMBER(10</a:t>
            </a:r>
            <a:r>
              <a:rPr lang="zh-CN" altLang="zh-CN" dirty="0"/>
              <a:t>，</a:t>
            </a:r>
            <a:r>
              <a:rPr lang="en-US" altLang="zh-CN" dirty="0"/>
              <a:t>0)NOT NULL 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   </a:t>
            </a:r>
            <a:r>
              <a:rPr lang="zh-CN" altLang="zh-CN" dirty="0"/>
              <a:t>，</a:t>
            </a:r>
            <a:r>
              <a:rPr lang="en-US" altLang="zh-CN" dirty="0"/>
              <a:t>ORDER_ID NUMBER(10</a:t>
            </a:r>
            <a:r>
              <a:rPr lang="zh-CN" altLang="zh-CN" dirty="0"/>
              <a:t>，</a:t>
            </a:r>
            <a:r>
              <a:rPr lang="en-US" altLang="zh-CN" dirty="0"/>
              <a:t>0)NOT NULL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   </a:t>
            </a:r>
            <a:r>
              <a:rPr lang="zh-CN" altLang="zh-CN" dirty="0"/>
              <a:t>，</a:t>
            </a:r>
            <a:r>
              <a:rPr lang="en-US" altLang="zh-CN" dirty="0"/>
              <a:t>PRODUCT_ID VARCHAR2(40 BYTE)NOT NULL </a:t>
            </a: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/>
              <a:t>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0130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14.4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创建表，约束和索引</a:t>
            </a:r>
            <a:endParaRPr lang="zh-CN" altLang="zh-CN" sz="2800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17A3D-D287-4C39-830C-74C9694E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908720"/>
            <a:ext cx="10657184" cy="594928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PARTITION </a:t>
            </a:r>
            <a:r>
              <a:rPr lang="en-US" altLang="zh-CN" dirty="0">
                <a:highlight>
                  <a:srgbClr val="FFFF00"/>
                </a:highlight>
              </a:rPr>
              <a:t>BY REFERENCE (ORDER_DETAILS_FK1)</a:t>
            </a:r>
            <a:endParaRPr lang="zh-CN" altLang="zh-CN" dirty="0">
              <a:highlight>
                <a:srgbClr val="FFFF00"/>
              </a:highlight>
            </a:endParaRPr>
          </a:p>
          <a:p>
            <a:pPr marL="0" indent="0" hangingPunct="0">
              <a:buNone/>
            </a:pPr>
            <a:r>
              <a:rPr lang="en-US" altLang="zh-CN" dirty="0"/>
              <a:t>(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  PARTITION PARTITION_BEFORE_2016 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  NOLOGGING 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  TABLESPACE USERS --</a:t>
            </a:r>
            <a:r>
              <a:rPr lang="zh-CN" altLang="zh-CN" dirty="0"/>
              <a:t>必须指定表空间，否则会将分区存储在用户的默认表空间中</a:t>
            </a:r>
          </a:p>
          <a:p>
            <a:pPr marL="0" indent="0" hangingPunct="0">
              <a:buNone/>
            </a:pPr>
            <a:r>
              <a:rPr lang="en-US" altLang="zh-CN" dirty="0"/>
              <a:t>  )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  NOCOMPRESS NO INMEMORY</a:t>
            </a:r>
            <a:r>
              <a:rPr lang="zh-CN" altLang="zh-CN" dirty="0"/>
              <a:t>，</a:t>
            </a:r>
          </a:p>
          <a:p>
            <a:pPr marL="0" indent="0" hangingPunct="0">
              <a:buNone/>
            </a:pPr>
            <a:r>
              <a:rPr lang="en-US" altLang="zh-CN" dirty="0"/>
              <a:t>  PARTITION PARTITION_BEFORE_2017 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  NOLOGGING 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  TABLESPACE USERS02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  ...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  )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  NOCOMPRESS NO INMEMORY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)</a:t>
            </a:r>
            <a:endParaRPr lang="zh-CN" altLang="en-US" sz="2000" b="1" dirty="0"/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83949970-FDB7-4380-B579-BD2C37AF2DE3}"/>
              </a:ext>
            </a:extLst>
          </p:cNvPr>
          <p:cNvSpPr/>
          <p:nvPr/>
        </p:nvSpPr>
        <p:spPr>
          <a:xfrm>
            <a:off x="5158308" y="1628800"/>
            <a:ext cx="6192688" cy="2592288"/>
          </a:xfrm>
          <a:prstGeom prst="wedgeRectCallout">
            <a:avLst>
              <a:gd name="adj1" fmla="val -36218"/>
              <a:gd name="adj2" fmla="val -66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en-US" sz="2000" dirty="0"/>
              <a:t>创建从表</a:t>
            </a:r>
            <a:r>
              <a:rPr lang="en-US" altLang="zh-CN" sz="2000" dirty="0"/>
              <a:t>ORDER_DETAILS</a:t>
            </a:r>
            <a:r>
              <a:rPr lang="zh-CN" altLang="en-US" sz="2000" dirty="0"/>
              <a:t>的语句中的关键语句是“</a:t>
            </a:r>
            <a:r>
              <a:rPr lang="en-US" altLang="zh-CN" sz="2000" dirty="0"/>
              <a:t>PARTITION BY REFERENCE (ORDER_DETAILS_FK1)”</a:t>
            </a:r>
            <a:r>
              <a:rPr lang="zh-CN" altLang="en-US" sz="2000" dirty="0"/>
              <a:t>，表示利用外键</a:t>
            </a:r>
            <a:r>
              <a:rPr lang="en-US" altLang="zh-CN" sz="2000" dirty="0"/>
              <a:t>ORDER_DETAILS_FK1</a:t>
            </a:r>
            <a:r>
              <a:rPr lang="zh-CN" altLang="en-US" sz="2000" dirty="0"/>
              <a:t>关联到</a:t>
            </a:r>
            <a:r>
              <a:rPr lang="en-US" altLang="zh-CN" sz="2000" dirty="0"/>
              <a:t>ORDERS</a:t>
            </a:r>
            <a:r>
              <a:rPr lang="zh-CN" altLang="en-US" sz="2000" dirty="0"/>
              <a:t>表，使用</a:t>
            </a:r>
            <a:r>
              <a:rPr lang="en-US" altLang="zh-CN" sz="2000" dirty="0"/>
              <a:t>ORDERS</a:t>
            </a:r>
            <a:r>
              <a:rPr lang="zh-CN" altLang="en-US" sz="2000" dirty="0"/>
              <a:t>表的分区方案。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9753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14.4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创建表，约束和索引</a:t>
            </a:r>
            <a:endParaRPr lang="zh-CN" altLang="zh-CN" sz="2800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17A3D-D287-4C39-830C-74C9694E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908720"/>
            <a:ext cx="10657184" cy="594928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/>
              <a:t>使用</a:t>
            </a:r>
            <a:r>
              <a:rPr lang="en-US" altLang="zh-CN" sz="2800" dirty="0"/>
              <a:t>CREATE GLOBAL TEMPORARY TABLE</a:t>
            </a:r>
            <a:r>
              <a:rPr lang="zh-CN" altLang="zh-CN" sz="2800" dirty="0"/>
              <a:t>可以创建全局临时表，创建临时表</a:t>
            </a:r>
            <a:r>
              <a:rPr lang="en-US" altLang="zh-CN" sz="2800" dirty="0"/>
              <a:t>ORDER_ID_TEMP</a:t>
            </a:r>
            <a:r>
              <a:rPr lang="zh-CN" altLang="zh-CN" sz="2800" dirty="0"/>
              <a:t>的语句如下：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--  DDL for Table ORDER_ID_TEMP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CREATE GLOBAL TEMPORARY TABLE "ORDER_ID_TEMP"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( "ORDER_ID" NUMBER(10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0)NOT NULL ENABLE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CONSTRAINT "ORDER_ID_TEMP_PK" PRIMARY KEY ("ORDER_ID")ENABLE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)ON COMMIT DELETE ROWS 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COMMENT ON TABLE "ORDER_ID_TEMP"  IS '</a:t>
            </a:r>
            <a:r>
              <a:rPr lang="zh-CN" altLang="zh-CN" sz="2000" dirty="0">
                <a:highlight>
                  <a:srgbClr val="C0C0C0"/>
                </a:highlight>
              </a:rPr>
              <a:t>用于触发器存储临时</a:t>
            </a:r>
            <a:r>
              <a:rPr lang="en-US" altLang="zh-CN" sz="2000" dirty="0">
                <a:highlight>
                  <a:srgbClr val="C0C0C0"/>
                </a:highlight>
              </a:rPr>
              <a:t>ORDER_ID'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endParaRPr lang="zh-CN" altLang="en-US" sz="2000" b="1" dirty="0">
              <a:highlight>
                <a:srgbClr val="C0C0C0"/>
              </a:highlight>
            </a:endParaRPr>
          </a:p>
        </p:txBody>
      </p:sp>
      <p:sp>
        <p:nvSpPr>
          <p:cNvPr id="3" name="卷形: 水平 2">
            <a:extLst>
              <a:ext uri="{FF2B5EF4-FFF2-40B4-BE49-F238E27FC236}">
                <a16:creationId xmlns:a16="http://schemas.microsoft.com/office/drawing/2014/main" id="{F4F847C1-5779-46BA-8724-95BF99FCF78E}"/>
              </a:ext>
            </a:extLst>
          </p:cNvPr>
          <p:cNvSpPr/>
          <p:nvPr/>
        </p:nvSpPr>
        <p:spPr>
          <a:xfrm>
            <a:off x="2926060" y="2060848"/>
            <a:ext cx="6336704" cy="316835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注意：</a:t>
            </a:r>
            <a:r>
              <a:rPr lang="en-US" altLang="zh-CN" sz="2400" dirty="0"/>
              <a:t>ORDER_ID_TEMP</a:t>
            </a:r>
            <a:r>
              <a:rPr lang="zh-CN" altLang="en-US" sz="2400" dirty="0"/>
              <a:t>表存储在临时表空间中，而不是存储在</a:t>
            </a:r>
            <a:r>
              <a:rPr lang="en-US" altLang="zh-CN" sz="2400" dirty="0"/>
              <a:t>USERS</a:t>
            </a:r>
            <a:r>
              <a:rPr lang="zh-CN" altLang="en-US" sz="2400" dirty="0"/>
              <a:t>和</a:t>
            </a:r>
            <a:r>
              <a:rPr lang="en-US" altLang="zh-CN" sz="2400" dirty="0"/>
              <a:t>USERS02</a:t>
            </a:r>
            <a:r>
              <a:rPr lang="zh-CN" altLang="en-US" sz="2400" dirty="0"/>
              <a:t>表空间中。</a:t>
            </a:r>
          </a:p>
        </p:txBody>
      </p:sp>
    </p:spTree>
    <p:extLst>
      <p:ext uri="{BB962C8B-B14F-4D97-AF65-F5344CB8AC3E}">
        <p14:creationId xmlns:p14="http://schemas.microsoft.com/office/powerpoint/2010/main" val="341926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14.5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创建触发器、序列和视图</a:t>
            </a:r>
            <a:endParaRPr lang="zh-CN" altLang="zh-CN" sz="2800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17A3D-D287-4C39-830C-74C9694E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908720"/>
            <a:ext cx="10657184" cy="5949280"/>
          </a:xfrm>
        </p:spPr>
        <p:txBody>
          <a:bodyPr>
            <a:noAutofit/>
          </a:bodyPr>
          <a:lstStyle/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本销售系统中订单表</a:t>
            </a:r>
            <a:r>
              <a:rPr lang="en-US" altLang="zh-CN" dirty="0"/>
              <a:t>ORDERS</a:t>
            </a:r>
            <a:r>
              <a:rPr lang="zh-CN" altLang="en-US" dirty="0"/>
              <a:t>的</a:t>
            </a:r>
            <a:r>
              <a:rPr lang="en-US" altLang="zh-CN" dirty="0"/>
              <a:t>TRADE_RECEIVABLE</a:t>
            </a:r>
            <a:r>
              <a:rPr lang="zh-CN" altLang="en-US" dirty="0"/>
              <a:t>是应收货款，是自动计算字段，它的计算公式是：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/>
              <a:t>Trade_Receivable</a:t>
            </a:r>
            <a:r>
              <a:rPr lang="en-US" altLang="zh-CN" dirty="0"/>
              <a:t>=sum(</a:t>
            </a:r>
            <a:r>
              <a:rPr lang="en-US" altLang="zh-CN" dirty="0" err="1"/>
              <a:t>ORDER_DETAILS.Product_Num</a:t>
            </a:r>
            <a:r>
              <a:rPr lang="en-US" altLang="zh-CN" dirty="0"/>
              <a:t>*</a:t>
            </a:r>
            <a:r>
              <a:rPr lang="en-US" altLang="zh-CN" dirty="0" err="1"/>
              <a:t>ORDER_DETAILS.Product_Price</a:t>
            </a:r>
            <a:r>
              <a:rPr lang="en-US" altLang="zh-CN" dirty="0"/>
              <a:t>)- Discount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从这个公式可以看出，当修改订单表的折扣</a:t>
            </a:r>
            <a:r>
              <a:rPr lang="en-US" altLang="zh-CN" dirty="0"/>
              <a:t>Discount</a:t>
            </a:r>
            <a:r>
              <a:rPr lang="zh-CN" altLang="en-US" dirty="0"/>
              <a:t>或者对订单详单表</a:t>
            </a:r>
            <a:r>
              <a:rPr lang="en-US" altLang="zh-CN" dirty="0"/>
              <a:t>ORDER_DETAILS</a:t>
            </a:r>
            <a:r>
              <a:rPr lang="zh-CN" altLang="en-US" dirty="0"/>
              <a:t>作任何增加，修改，删除的操作后，都可能需要重新计算</a:t>
            </a:r>
            <a:r>
              <a:rPr lang="en-US" altLang="zh-CN" dirty="0" err="1"/>
              <a:t>Trade_Receivable</a:t>
            </a:r>
            <a:endParaRPr lang="en-US" altLang="zh-CN" dirty="0"/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b="1" dirty="0"/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dirty="0"/>
              <a:t>所以我们设计了以下</a:t>
            </a:r>
            <a:r>
              <a:rPr lang="en-US" altLang="zh-CN" dirty="0"/>
              <a:t>3</a:t>
            </a:r>
            <a:r>
              <a:rPr lang="zh-CN" altLang="zh-CN" dirty="0"/>
              <a:t>个触发器来实现这个功能，完整的触发器代码如下：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919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14.5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创建触发器、序列和视图</a:t>
            </a:r>
            <a:endParaRPr lang="zh-CN" altLang="zh-CN" sz="2800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17A3D-D287-4C39-830C-74C9694E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908720"/>
            <a:ext cx="10657184" cy="5949280"/>
          </a:xfrm>
        </p:spPr>
        <p:txBody>
          <a:bodyPr>
            <a:noAutofit/>
          </a:bodyPr>
          <a:lstStyle/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触发器</a:t>
            </a:r>
            <a:r>
              <a:rPr lang="en-US" altLang="zh-CN" sz="2000" dirty="0"/>
              <a:t>1 </a:t>
            </a:r>
            <a:r>
              <a:rPr lang="en-US" altLang="zh-CN" sz="2000" dirty="0">
                <a:highlight>
                  <a:srgbClr val="FFFF00"/>
                </a:highlight>
              </a:rPr>
              <a:t>ORDERS_TRIG_ROW_LEVEL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CREATE OR REPLACE EDITIONABLE TRIGGER "ORDERS_TRIG_ROW_LEVEL"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BEFORE INSERT OR UPDATE OF DISCOUNT ON "ORDERS"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FOR EACH ROW --</a:t>
            </a:r>
            <a:r>
              <a:rPr lang="zh-CN" altLang="en-US" sz="2000" dirty="0"/>
              <a:t>行级触发器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declare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m number(8</a:t>
            </a:r>
            <a:r>
              <a:rPr lang="zh-CN" altLang="en-US" sz="2000" dirty="0"/>
              <a:t>，</a:t>
            </a:r>
            <a:r>
              <a:rPr lang="en-US" altLang="zh-CN" sz="2000" dirty="0"/>
              <a:t>2)</a:t>
            </a:r>
            <a:r>
              <a:rPr lang="zh-CN" altLang="en-US" sz="20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BEGIN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if inserting then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new.TRADE_RECEIVABLE</a:t>
            </a:r>
            <a:r>
              <a:rPr lang="zh-CN" altLang="en-US" sz="2000" dirty="0"/>
              <a:t>：</a:t>
            </a:r>
            <a:r>
              <a:rPr lang="en-US" altLang="zh-CN" sz="2000" dirty="0"/>
              <a:t>= -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new.discount</a:t>
            </a:r>
            <a:r>
              <a:rPr lang="zh-CN" altLang="en-US" sz="2000" dirty="0"/>
              <a:t>；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else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SELECT sum(PRODUCT_NUM*PRODUCT_PRICE)INTO m FROM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ORDER_DETAILS WHERE  ORDER_ID=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old.ORDER_ID</a:t>
            </a:r>
            <a:r>
              <a:rPr lang="zh-CN" altLang="en-US" sz="20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if m is null then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m</a:t>
            </a:r>
            <a:r>
              <a:rPr lang="zh-CN" altLang="en-US" sz="2000" dirty="0"/>
              <a:t>：</a:t>
            </a:r>
            <a:r>
              <a:rPr lang="en-US" altLang="zh-CN" sz="2000" dirty="0"/>
              <a:t>=0</a:t>
            </a:r>
            <a:r>
              <a:rPr lang="zh-CN" altLang="en-US" sz="20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end if</a:t>
            </a:r>
            <a:r>
              <a:rPr lang="zh-CN" altLang="en-US" sz="20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 ：</a:t>
            </a:r>
            <a:r>
              <a:rPr lang="en-US" altLang="zh-CN" sz="2000" dirty="0" err="1"/>
              <a:t>new.TRADE_RECEIVABLE</a:t>
            </a:r>
            <a:r>
              <a:rPr lang="zh-CN" altLang="en-US" sz="2000" dirty="0"/>
              <a:t>：</a:t>
            </a:r>
            <a:r>
              <a:rPr lang="en-US" altLang="zh-CN" sz="2000" dirty="0"/>
              <a:t>= m -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new.discount</a:t>
            </a:r>
            <a:r>
              <a:rPr lang="zh-CN" altLang="en-US" sz="20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end if</a:t>
            </a:r>
            <a:r>
              <a:rPr lang="zh-CN" altLang="en-US" sz="20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END</a:t>
            </a:r>
            <a:r>
              <a:rPr lang="zh-CN" altLang="en-US" sz="2000" dirty="0"/>
              <a:t>；</a:t>
            </a:r>
          </a:p>
        </p:txBody>
      </p:sp>
      <p:sp>
        <p:nvSpPr>
          <p:cNvPr id="4" name="卷形: 水平 3">
            <a:extLst>
              <a:ext uri="{FF2B5EF4-FFF2-40B4-BE49-F238E27FC236}">
                <a16:creationId xmlns:a16="http://schemas.microsoft.com/office/drawing/2014/main" id="{4FF60958-ACB5-4C93-8311-D5F80693693B}"/>
              </a:ext>
            </a:extLst>
          </p:cNvPr>
          <p:cNvSpPr/>
          <p:nvPr/>
        </p:nvSpPr>
        <p:spPr>
          <a:xfrm>
            <a:off x="3358108" y="2132856"/>
            <a:ext cx="6336704" cy="316835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触发器</a:t>
            </a:r>
            <a:r>
              <a:rPr lang="en-US" altLang="zh-CN" sz="2400" dirty="0"/>
              <a:t>1</a:t>
            </a:r>
            <a:r>
              <a:rPr lang="zh-CN" altLang="en-US" sz="2400" dirty="0"/>
              <a:t>的作用是对</a:t>
            </a:r>
            <a:r>
              <a:rPr lang="en-US" altLang="zh-CN" sz="2400" dirty="0"/>
              <a:t>Orders</a:t>
            </a:r>
            <a:r>
              <a:rPr lang="zh-CN" altLang="en-US" sz="2400" dirty="0"/>
              <a:t>表进行</a:t>
            </a:r>
            <a:r>
              <a:rPr lang="en-US" altLang="zh-CN" sz="2400" dirty="0" err="1"/>
              <a:t>Insert,Update</a:t>
            </a:r>
            <a:r>
              <a:rPr lang="zh-CN" altLang="en-US" sz="2400" dirty="0"/>
              <a:t>之前进行的行级触发器，作用是统计每个触发订单的应收货款。</a:t>
            </a:r>
          </a:p>
        </p:txBody>
      </p:sp>
    </p:spTree>
    <p:extLst>
      <p:ext uri="{BB962C8B-B14F-4D97-AF65-F5344CB8AC3E}">
        <p14:creationId xmlns:p14="http://schemas.microsoft.com/office/powerpoint/2010/main" val="3252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14.5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创建触发器、序列和视图</a:t>
            </a:r>
            <a:endParaRPr lang="zh-CN" altLang="zh-CN" sz="2800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17A3D-D287-4C39-830C-74C9694E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834130"/>
            <a:ext cx="10657184" cy="5907238"/>
          </a:xfrm>
        </p:spPr>
        <p:txBody>
          <a:bodyPr>
            <a:noAutofit/>
          </a:bodyPr>
          <a:lstStyle/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触发器</a:t>
            </a:r>
            <a:r>
              <a:rPr lang="en-US" altLang="zh-CN" sz="2000" dirty="0"/>
              <a:t>2 </a:t>
            </a:r>
            <a:r>
              <a:rPr lang="en-US" altLang="zh-CN" sz="2000" dirty="0">
                <a:highlight>
                  <a:srgbClr val="FFFF00"/>
                </a:highlight>
              </a:rPr>
              <a:t>ORDER_DETAILS_ROW_TRIG</a:t>
            </a:r>
            <a:r>
              <a:rPr lang="en-US" altLang="zh-CN" sz="2000" dirty="0"/>
              <a:t> 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CREATE OR REPLACE EDITIONABLE TRIGGER "ORDER_DETAILS_ROW_TRIG"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AFTER DELETE OR INSERT OR UPDATE  ON ORDER_DETAILS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FOR EACH ROW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BEGIN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--DBMS_OUTPUT.PUT_LINE(</a:t>
            </a:r>
            <a:r>
              <a:rPr lang="zh-CN" altLang="en-US" sz="1800" dirty="0"/>
              <a:t>：</a:t>
            </a:r>
            <a:r>
              <a:rPr lang="en-US" altLang="zh-CN" sz="1800" dirty="0"/>
              <a:t>NEW.ORDER_ID)</a:t>
            </a:r>
            <a:r>
              <a:rPr lang="zh-CN" altLang="en-US" sz="18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IF</a:t>
            </a:r>
            <a:r>
              <a:rPr lang="zh-CN" altLang="en-US" sz="1800" dirty="0"/>
              <a:t>：</a:t>
            </a:r>
            <a:r>
              <a:rPr lang="en-US" altLang="zh-CN" sz="1800" dirty="0"/>
              <a:t>NEW.ORDER_ID IS NOT NULL THEN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MERGE INTO ORDER_ID_TEMP A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USING (SELECT 1 FROM DUAL)B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ON (A.ORDER_ID=</a:t>
            </a:r>
            <a:r>
              <a:rPr lang="zh-CN" altLang="en-US" sz="1800" dirty="0"/>
              <a:t>：</a:t>
            </a:r>
            <a:r>
              <a:rPr lang="en-US" altLang="zh-CN" sz="1800" dirty="0"/>
              <a:t>NEW.ORDER_ID)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WHEN NOT MATCHED THEN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INSERT (ORDER_ID)VALUES(</a:t>
            </a:r>
            <a:r>
              <a:rPr lang="zh-CN" altLang="en-US" sz="1800" dirty="0"/>
              <a:t>：</a:t>
            </a:r>
            <a:r>
              <a:rPr lang="en-US" altLang="zh-CN" sz="1800" dirty="0"/>
              <a:t>NEW.ORDER_ID)</a:t>
            </a:r>
            <a:r>
              <a:rPr lang="zh-CN" altLang="en-US" sz="18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END IF</a:t>
            </a:r>
            <a:r>
              <a:rPr lang="zh-CN" altLang="en-US" sz="18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IF</a:t>
            </a:r>
            <a:r>
              <a:rPr lang="zh-CN" altLang="en-US" sz="1800" dirty="0"/>
              <a:t>：</a:t>
            </a:r>
            <a:r>
              <a:rPr lang="en-US" altLang="zh-CN" sz="1800" dirty="0"/>
              <a:t>OLD.ORDER_ID IS NOT NULL THEN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MERGE INTO ORDER_ID_TEMP A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USING (SELECT 1 FROM DUAL)B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ON (A.ORDER_ID=</a:t>
            </a:r>
            <a:r>
              <a:rPr lang="zh-CN" altLang="en-US" sz="1800" dirty="0"/>
              <a:t>：</a:t>
            </a:r>
            <a:r>
              <a:rPr lang="en-US" altLang="zh-CN" sz="1800" dirty="0"/>
              <a:t>OLD.ORDER_ID)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WHEN NOT MATCHED THEN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INSERT (ORDER_ID)VALUES(</a:t>
            </a:r>
            <a:r>
              <a:rPr lang="zh-CN" altLang="en-US" sz="1800" dirty="0"/>
              <a:t>：</a:t>
            </a:r>
            <a:r>
              <a:rPr lang="en-US" altLang="zh-CN" sz="1800" dirty="0"/>
              <a:t>OLD.ORDER_ID)</a:t>
            </a:r>
            <a:r>
              <a:rPr lang="zh-CN" altLang="en-US" sz="18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END IF</a:t>
            </a:r>
            <a:r>
              <a:rPr lang="zh-CN" altLang="en-US" sz="1800" dirty="0"/>
              <a:t>； 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END</a:t>
            </a:r>
            <a:r>
              <a:rPr lang="zh-CN" altLang="en-US" sz="18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</p:txBody>
      </p:sp>
      <p:sp>
        <p:nvSpPr>
          <p:cNvPr id="4" name="卷形: 水平 3">
            <a:extLst>
              <a:ext uri="{FF2B5EF4-FFF2-40B4-BE49-F238E27FC236}">
                <a16:creationId xmlns:a16="http://schemas.microsoft.com/office/drawing/2014/main" id="{4FF60958-ACB5-4C93-8311-D5F80693693B}"/>
              </a:ext>
            </a:extLst>
          </p:cNvPr>
          <p:cNvSpPr/>
          <p:nvPr/>
        </p:nvSpPr>
        <p:spPr>
          <a:xfrm>
            <a:off x="2638028" y="1844824"/>
            <a:ext cx="6336704" cy="316835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触发器</a:t>
            </a:r>
            <a:r>
              <a:rPr lang="en-US" altLang="zh-CN" sz="2400" dirty="0"/>
              <a:t>2</a:t>
            </a:r>
            <a:r>
              <a:rPr lang="zh-CN" altLang="en-US" sz="2400" dirty="0"/>
              <a:t>的作用是对</a:t>
            </a:r>
            <a:r>
              <a:rPr lang="en-US" altLang="zh-CN" sz="2400" dirty="0" err="1"/>
              <a:t>Order_Details</a:t>
            </a:r>
            <a:r>
              <a:rPr lang="zh-CN" altLang="en-US" sz="2400" dirty="0"/>
              <a:t>表进行</a:t>
            </a:r>
            <a:r>
              <a:rPr lang="en-US" altLang="zh-CN" sz="2400" dirty="0" err="1"/>
              <a:t>Delete,Insert</a:t>
            </a:r>
            <a:r>
              <a:rPr lang="zh-CN" altLang="en-US" sz="2400" dirty="0"/>
              <a:t>或者</a:t>
            </a:r>
            <a:r>
              <a:rPr lang="en-US" altLang="zh-CN" sz="2400" dirty="0"/>
              <a:t>Update</a:t>
            </a:r>
            <a:r>
              <a:rPr lang="zh-CN" altLang="en-US" sz="2400" dirty="0"/>
              <a:t>之后进行的行级触发器。将有改变的</a:t>
            </a:r>
            <a:r>
              <a:rPr lang="en-US" altLang="zh-CN" sz="2400" dirty="0"/>
              <a:t>ORDER_ID</a:t>
            </a:r>
            <a:r>
              <a:rPr lang="zh-CN" altLang="en-US" sz="2400" dirty="0"/>
              <a:t>写入临时表</a:t>
            </a:r>
            <a:r>
              <a:rPr lang="en-US" altLang="zh-CN" sz="2400" dirty="0"/>
              <a:t>ORDER_ID_TEMP </a:t>
            </a:r>
            <a:r>
              <a:rPr lang="zh-CN" altLang="en-US" sz="2400" dirty="0"/>
              <a:t>中，以便</a:t>
            </a:r>
            <a:r>
              <a:rPr lang="zh-CN" altLang="en-US" sz="2400" b="1" dirty="0">
                <a:solidFill>
                  <a:srgbClr val="FF0000"/>
                </a:solidFill>
              </a:rPr>
              <a:t>触发器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dirty="0"/>
              <a:t>统计应收货款。</a:t>
            </a:r>
          </a:p>
        </p:txBody>
      </p:sp>
    </p:spTree>
    <p:extLst>
      <p:ext uri="{BB962C8B-B14F-4D97-AF65-F5344CB8AC3E}">
        <p14:creationId xmlns:p14="http://schemas.microsoft.com/office/powerpoint/2010/main" val="33258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14.5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创建触发器、序列和视图</a:t>
            </a:r>
            <a:endParaRPr lang="zh-CN" altLang="zh-CN" sz="2800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17A3D-D287-4C39-830C-74C9694E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834130"/>
            <a:ext cx="10657184" cy="6483302"/>
          </a:xfrm>
        </p:spPr>
        <p:txBody>
          <a:bodyPr>
            <a:noAutofit/>
          </a:bodyPr>
          <a:lstStyle/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触发器</a:t>
            </a:r>
            <a:r>
              <a:rPr lang="en-US" altLang="zh-CN" sz="2000" dirty="0"/>
              <a:t>3 </a:t>
            </a:r>
            <a:r>
              <a:rPr lang="en-US" altLang="zh-CN" sz="2000" dirty="0">
                <a:highlight>
                  <a:srgbClr val="FFFF00"/>
                </a:highlight>
              </a:rPr>
              <a:t>ORDER_DETAILS_SNTNS_TRIG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CREATE OR REPLACE EDITIONABLE TRIGGER "ORDER_DETAILS_SNTNS_TRIG"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AFTER DELETE OR INSERT OR UPDATE ON ORDER_DETAILS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declare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m number(8</a:t>
            </a:r>
            <a:r>
              <a:rPr lang="zh-CN" altLang="en-US" sz="2000" dirty="0"/>
              <a:t>，</a:t>
            </a:r>
            <a:r>
              <a:rPr lang="en-US" altLang="zh-CN" sz="2000" dirty="0"/>
              <a:t>2)</a:t>
            </a:r>
            <a:r>
              <a:rPr lang="zh-CN" altLang="en-US" sz="20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BEGIN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FOR R IN (SELECT ORDER_ID FROM ORDER_ID_TEMP)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LOOP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--DBMS_OUTPUT.PUT_LINE(R.ORDER_ID)</a:t>
            </a:r>
            <a:r>
              <a:rPr lang="zh-CN" altLang="en-US" sz="20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SELECT sum(PRODUCT_NUM*PRODUCT_PRICE)INTO m FROM ORDER_DETAILS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WHERE  ORDER_ID=R.ORDER_ID</a:t>
            </a:r>
            <a:r>
              <a:rPr lang="zh-CN" altLang="en-US" sz="20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if m is null then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m</a:t>
            </a:r>
            <a:r>
              <a:rPr lang="zh-CN" altLang="en-US" sz="2000" dirty="0"/>
              <a:t>：</a:t>
            </a:r>
            <a:r>
              <a:rPr lang="en-US" altLang="zh-CN" sz="2000" dirty="0"/>
              <a:t>=0</a:t>
            </a:r>
            <a:r>
              <a:rPr lang="zh-CN" altLang="en-US" sz="20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end if</a:t>
            </a:r>
            <a:r>
              <a:rPr lang="zh-CN" altLang="en-US" sz="20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UPDATE ORDERS SET TRADE_RECEIVABLE = m - discount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WHERE ORDER_ID=R.ORDER_ID</a:t>
            </a:r>
            <a:r>
              <a:rPr lang="zh-CN" altLang="en-US" sz="2000" dirty="0"/>
              <a:t>；   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END LOOP</a:t>
            </a:r>
            <a:r>
              <a:rPr lang="zh-CN" altLang="en-US" sz="20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DELETE FROM ORDER_ID_TEMP</a:t>
            </a:r>
            <a:r>
              <a:rPr lang="zh-CN" altLang="en-US" sz="2000" dirty="0"/>
              <a:t>； </a:t>
            </a:r>
            <a:r>
              <a:rPr lang="en-US" altLang="zh-CN" sz="2000" dirty="0"/>
              <a:t>--</a:t>
            </a:r>
            <a:r>
              <a:rPr lang="zh-CN" altLang="en-US" sz="2000" dirty="0"/>
              <a:t>这句话很重要，否则可能一直不释放空间，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END;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</p:txBody>
      </p:sp>
      <p:sp>
        <p:nvSpPr>
          <p:cNvPr id="4" name="卷形: 水平 3">
            <a:extLst>
              <a:ext uri="{FF2B5EF4-FFF2-40B4-BE49-F238E27FC236}">
                <a16:creationId xmlns:a16="http://schemas.microsoft.com/office/drawing/2014/main" id="{4FF60958-ACB5-4C93-8311-D5F80693693B}"/>
              </a:ext>
            </a:extLst>
          </p:cNvPr>
          <p:cNvSpPr/>
          <p:nvPr/>
        </p:nvSpPr>
        <p:spPr>
          <a:xfrm>
            <a:off x="2542084" y="2060848"/>
            <a:ext cx="6648672" cy="316835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触发器</a:t>
            </a:r>
            <a:r>
              <a:rPr lang="en-US" altLang="zh-CN" sz="2400" dirty="0"/>
              <a:t>3</a:t>
            </a:r>
            <a:r>
              <a:rPr lang="zh-CN" altLang="en-US" sz="2400" dirty="0"/>
              <a:t>的作用是对</a:t>
            </a:r>
            <a:r>
              <a:rPr lang="en-US" altLang="zh-CN" sz="2400" dirty="0" err="1"/>
              <a:t>Order_Details</a:t>
            </a:r>
            <a:r>
              <a:rPr lang="zh-CN" altLang="en-US" sz="2400" dirty="0"/>
              <a:t>表进行</a:t>
            </a:r>
            <a:r>
              <a:rPr lang="en-US" altLang="zh-CN" sz="2400" dirty="0" err="1"/>
              <a:t>Delete,Insert</a:t>
            </a:r>
            <a:r>
              <a:rPr lang="zh-CN" altLang="en-US" sz="2400" dirty="0"/>
              <a:t>或者</a:t>
            </a:r>
            <a:r>
              <a:rPr lang="en-US" altLang="zh-CN" sz="2400" dirty="0"/>
              <a:t>Update</a:t>
            </a:r>
            <a:r>
              <a:rPr lang="zh-CN" altLang="en-US" sz="2400" dirty="0"/>
              <a:t>之后进行的统计应收货款的统计工作。该触发器代码中的</a:t>
            </a:r>
            <a:r>
              <a:rPr lang="en-US" altLang="zh-CN" sz="2400" dirty="0"/>
              <a:t>ORDER_ID_TEMP</a:t>
            </a:r>
            <a:r>
              <a:rPr lang="zh-CN" altLang="en-US" sz="2400" dirty="0"/>
              <a:t>表的数据来自于</a:t>
            </a:r>
            <a:r>
              <a:rPr lang="zh-CN" altLang="en-US" sz="2400" b="1" dirty="0">
                <a:solidFill>
                  <a:srgbClr val="FF0000"/>
                </a:solidFill>
              </a:rPr>
              <a:t>触发器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51470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14.5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创建触发器、序列和视图</a:t>
            </a:r>
            <a:endParaRPr lang="zh-CN" altLang="zh-CN" sz="2800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17A3D-D287-4C39-830C-74C9694E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908720"/>
            <a:ext cx="10657184" cy="5949280"/>
          </a:xfrm>
        </p:spPr>
        <p:txBody>
          <a:bodyPr>
            <a:noAutofit/>
          </a:bodyPr>
          <a:lstStyle/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在插入订单数据的时候，需要用到自增的</a:t>
            </a:r>
            <a:r>
              <a:rPr lang="en-US" altLang="zh-CN" dirty="0"/>
              <a:t>ID</a:t>
            </a:r>
            <a:r>
              <a:rPr lang="zh-CN" altLang="en-US" dirty="0"/>
              <a:t>，所以需要设计两个序列。</a:t>
            </a:r>
            <a:r>
              <a:rPr lang="en-US" altLang="zh-CN" dirty="0"/>
              <a:t>SEQ_ORDER_ID</a:t>
            </a:r>
            <a:r>
              <a:rPr lang="zh-CN" altLang="en-US" dirty="0"/>
              <a:t>用于给</a:t>
            </a:r>
            <a:r>
              <a:rPr lang="en-US" altLang="zh-CN" dirty="0"/>
              <a:t>ORDERS</a:t>
            </a:r>
            <a:r>
              <a:rPr lang="zh-CN" altLang="en-US" dirty="0"/>
              <a:t>表的</a:t>
            </a:r>
            <a:r>
              <a:rPr lang="en-US" altLang="zh-CN" dirty="0"/>
              <a:t>ORDER_ID</a:t>
            </a:r>
            <a:r>
              <a:rPr lang="zh-CN" altLang="en-US" dirty="0"/>
              <a:t>赋值，</a:t>
            </a:r>
            <a:r>
              <a:rPr lang="en-US" altLang="zh-CN" dirty="0"/>
              <a:t>SEQ_ORDER_DETAILS_ID</a:t>
            </a:r>
            <a:r>
              <a:rPr lang="zh-CN" altLang="en-US" dirty="0"/>
              <a:t>用于给</a:t>
            </a:r>
            <a:r>
              <a:rPr lang="en-US" altLang="zh-CN" dirty="0"/>
              <a:t>ORDER_DETAILS</a:t>
            </a:r>
            <a:r>
              <a:rPr lang="zh-CN" altLang="en-US" dirty="0"/>
              <a:t>表的</a:t>
            </a:r>
            <a:r>
              <a:rPr lang="en-US" altLang="zh-CN" dirty="0"/>
              <a:t>ID</a:t>
            </a:r>
            <a:r>
              <a:rPr lang="zh-CN" altLang="en-US" dirty="0"/>
              <a:t>赋值。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CREATE SEQUENCE  "</a:t>
            </a:r>
            <a:r>
              <a:rPr lang="en-US" altLang="zh-CN" dirty="0">
                <a:highlight>
                  <a:srgbClr val="FFFF00"/>
                </a:highlight>
              </a:rPr>
              <a:t>SEQ_ORDER_ID</a:t>
            </a:r>
            <a:r>
              <a:rPr lang="en-US" altLang="zh-CN" dirty="0"/>
              <a:t>"  MINVALUE 1 MAXVALUE 9999999999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INCREMENT BY 1 START WITH 1 CACHE 2000 ORDER  NOCYCLE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NOPARTITION </a:t>
            </a:r>
            <a:r>
              <a:rPr lang="zh-CN" altLang="en-US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CREATE SEQUENCE  "</a:t>
            </a:r>
            <a:r>
              <a:rPr lang="en-US" altLang="zh-CN" dirty="0">
                <a:highlight>
                  <a:srgbClr val="FFFF00"/>
                </a:highlight>
              </a:rPr>
              <a:t>SEQ_ORDER_DETAILS_ID</a:t>
            </a:r>
            <a:r>
              <a:rPr lang="en-US" altLang="zh-CN" dirty="0"/>
              <a:t>"  MINVALUE 1 MAXVALUE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9999999999 INCREMENT BY 1 START WITH 1 CACHE 2000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ORDER  NOCYCLE  NOPARTITION 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36783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14.5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创建触发器、序列和视图</a:t>
            </a:r>
            <a:endParaRPr lang="zh-CN" altLang="zh-CN" sz="2800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17A3D-D287-4C39-830C-74C9694E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908720"/>
            <a:ext cx="10657184" cy="5949280"/>
          </a:xfrm>
        </p:spPr>
        <p:txBody>
          <a:bodyPr>
            <a:noAutofit/>
          </a:bodyPr>
          <a:lstStyle/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为了方便地查询订单详单中的产品，需要设计一个视图</a:t>
            </a:r>
            <a:r>
              <a:rPr lang="en-US" altLang="zh-CN" dirty="0"/>
              <a:t>VIEW_ORDER_DETAILS</a:t>
            </a:r>
            <a:r>
              <a:rPr lang="zh-CN" altLang="en-US" dirty="0"/>
              <a:t>，这个视图的代码如下：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CREATE OR REPLACE VIEW </a:t>
            </a:r>
            <a:r>
              <a:rPr lang="en-US" altLang="zh-CN" dirty="0">
                <a:highlight>
                  <a:srgbClr val="FFFF00"/>
                </a:highlight>
              </a:rPr>
              <a:t>VIEW_ORDER_DETAILS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AS SELECT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d.ID</a:t>
            </a:r>
            <a:r>
              <a:rPr lang="zh-CN" altLang="en-US" dirty="0"/>
              <a:t>，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  </a:t>
            </a:r>
            <a:r>
              <a:rPr lang="en-US" altLang="zh-CN" dirty="0" err="1"/>
              <a:t>o.ORDER_ID</a:t>
            </a:r>
            <a:r>
              <a:rPr lang="zh-CN" altLang="en-US" dirty="0"/>
              <a:t>，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  </a:t>
            </a:r>
            <a:r>
              <a:rPr lang="en-US" altLang="zh-CN" dirty="0" err="1"/>
              <a:t>o.CUSTOMER_NAME</a:t>
            </a:r>
            <a:r>
              <a:rPr lang="zh-CN" altLang="en-US" dirty="0"/>
              <a:t>，</a:t>
            </a:r>
            <a:r>
              <a:rPr lang="en-US" altLang="zh-CN" dirty="0" err="1"/>
              <a:t>o.CUSTOMER_TEL</a:t>
            </a:r>
            <a:r>
              <a:rPr lang="zh-CN" altLang="en-US" dirty="0"/>
              <a:t>，</a:t>
            </a:r>
            <a:r>
              <a:rPr lang="en-US" altLang="zh-CN" dirty="0" err="1"/>
              <a:t>o.ORDER_DATE</a:t>
            </a:r>
            <a:r>
              <a:rPr lang="zh-CN" altLang="en-US" dirty="0"/>
              <a:t>，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  </a:t>
            </a:r>
            <a:r>
              <a:rPr lang="en-US" altLang="zh-CN" dirty="0" err="1"/>
              <a:t>d.PRODUCT_ID</a:t>
            </a:r>
            <a:r>
              <a:rPr lang="zh-CN" altLang="en-US" dirty="0"/>
              <a:t>，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  </a:t>
            </a:r>
            <a:r>
              <a:rPr lang="en-US" altLang="zh-CN" dirty="0" err="1"/>
              <a:t>p.PRODUCT_NAME</a:t>
            </a:r>
            <a:r>
              <a:rPr lang="zh-CN" altLang="en-US" dirty="0"/>
              <a:t>，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  </a:t>
            </a:r>
            <a:r>
              <a:rPr lang="en-US" altLang="zh-CN" dirty="0" err="1"/>
              <a:t>p.PRODUCT_TYPE</a:t>
            </a:r>
            <a:r>
              <a:rPr lang="zh-CN" altLang="en-US" dirty="0"/>
              <a:t>，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  </a:t>
            </a:r>
            <a:r>
              <a:rPr lang="en-US" altLang="zh-CN" dirty="0" err="1"/>
              <a:t>d.PRODUCT_NUM</a:t>
            </a:r>
            <a:r>
              <a:rPr lang="zh-CN" altLang="en-US" dirty="0"/>
              <a:t>，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  </a:t>
            </a:r>
            <a:r>
              <a:rPr lang="en-US" altLang="zh-CN" dirty="0" err="1"/>
              <a:t>d.PRODUCT_PRICE</a:t>
            </a:r>
            <a:endParaRPr lang="en-US" altLang="zh-CN" dirty="0"/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FROM ORDERS o</a:t>
            </a:r>
            <a:r>
              <a:rPr lang="zh-CN" altLang="en-US" dirty="0"/>
              <a:t>，</a:t>
            </a:r>
            <a:r>
              <a:rPr lang="en-US" altLang="zh-CN" dirty="0"/>
              <a:t>ORDER_DETAILS d</a:t>
            </a:r>
            <a:r>
              <a:rPr lang="zh-CN" altLang="en-US" dirty="0"/>
              <a:t>，</a:t>
            </a:r>
            <a:r>
              <a:rPr lang="en-US" altLang="zh-CN" dirty="0"/>
              <a:t>PRODUCTS p WHERE </a:t>
            </a:r>
            <a:r>
              <a:rPr lang="en-US" altLang="zh-CN" dirty="0" err="1"/>
              <a:t>d.ORDER_ID</a:t>
            </a:r>
            <a:r>
              <a:rPr lang="en-US" altLang="zh-CN" dirty="0"/>
              <a:t>=</a:t>
            </a:r>
            <a:r>
              <a:rPr lang="en-US" altLang="zh-CN" dirty="0" err="1"/>
              <a:t>o.ORDER_ID</a:t>
            </a:r>
            <a:endParaRPr lang="en-US" altLang="zh-CN" dirty="0"/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and </a:t>
            </a:r>
            <a:r>
              <a:rPr lang="en-US" altLang="zh-CN" dirty="0" err="1"/>
              <a:t>d.PRODUCT_ID</a:t>
            </a:r>
            <a:r>
              <a:rPr lang="en-US" altLang="zh-CN" dirty="0"/>
              <a:t>=</a:t>
            </a:r>
            <a:r>
              <a:rPr lang="en-US" altLang="zh-CN" dirty="0" err="1"/>
              <a:t>p.PRODUCT_ID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3870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14.1 </a:t>
            </a:r>
            <a:r>
              <a:rPr lang="zh-CN" altLang="zh-CN" dirty="0"/>
              <a:t>小型商品销售系统</a:t>
            </a:r>
            <a:r>
              <a:rPr lang="en-US" altLang="zh-CN" dirty="0"/>
              <a:t>E-R</a:t>
            </a:r>
            <a:r>
              <a:rPr lang="zh-CN" altLang="zh-CN" dirty="0"/>
              <a:t>模型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zh-CN" altLang="en-US" sz="3200" dirty="0"/>
              <a:t>本系统的应用场景是模拟一个企业销售其商品的过程。该企业的销售活动通过订单进行，企业员工要销售产品给客户，必须要新开一张订单，在订单中记录销售过程的关键信息。比如哪个客户购买了哪些产品，订单的经手员工是谁，何时销售的，订单的应收款是多少等等。</a:t>
            </a:r>
          </a:p>
        </p:txBody>
      </p:sp>
    </p:spTree>
    <p:extLst>
      <p:ext uri="{BB962C8B-B14F-4D97-AF65-F5344CB8AC3E}">
        <p14:creationId xmlns:p14="http://schemas.microsoft.com/office/powerpoint/2010/main" val="362150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14.6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创建程序包、函数和过程</a:t>
            </a:r>
            <a:endParaRPr lang="zh-CN" altLang="zh-CN" sz="2800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17A3D-D287-4C39-830C-74C9694E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908720"/>
            <a:ext cx="10657184" cy="5949280"/>
          </a:xfrm>
        </p:spPr>
        <p:txBody>
          <a:bodyPr>
            <a:noAutofit/>
          </a:bodyPr>
          <a:lstStyle/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本系统设计了一些函数和过程，放在程序包</a:t>
            </a:r>
            <a:r>
              <a:rPr lang="en-US" altLang="zh-CN" dirty="0" err="1"/>
              <a:t>MyPack</a:t>
            </a:r>
            <a:r>
              <a:rPr lang="zh-CN" altLang="en-US" dirty="0"/>
              <a:t>中。</a:t>
            </a:r>
            <a:r>
              <a:rPr lang="en-US" altLang="zh-CN" dirty="0" err="1"/>
              <a:t>Get_SaleAmount</a:t>
            </a:r>
            <a:r>
              <a:rPr lang="en-US" altLang="zh-CN" dirty="0"/>
              <a:t>()</a:t>
            </a:r>
            <a:r>
              <a:rPr lang="zh-CN" altLang="en-US" dirty="0"/>
              <a:t>函数的作用是计算并返回一个部门的销售总金额。</a:t>
            </a:r>
            <a:r>
              <a:rPr lang="en-US" altLang="zh-CN" dirty="0" err="1"/>
              <a:t>Get_Employees</a:t>
            </a:r>
            <a:r>
              <a:rPr lang="en-US" altLang="zh-CN" dirty="0"/>
              <a:t>()</a:t>
            </a:r>
            <a:r>
              <a:rPr lang="zh-CN" altLang="en-US" dirty="0"/>
              <a:t>过程的作用是打印出某个员工的所有下属，含下属的下属。</a:t>
            </a:r>
            <a:r>
              <a:rPr lang="en-US" altLang="zh-CN" dirty="0"/>
              <a:t>GET_EMPLOYEEBYPAGE_P()</a:t>
            </a:r>
            <a:r>
              <a:rPr lang="zh-CN" altLang="en-US" dirty="0"/>
              <a:t>过程的作用是分页查询员工表，返回游标变量。</a:t>
            </a:r>
            <a:r>
              <a:rPr lang="en-US" altLang="zh-CN" dirty="0" err="1"/>
              <a:t>Calc_All_TradeReceivable</a:t>
            </a:r>
            <a:r>
              <a:rPr lang="en-US" altLang="zh-CN" dirty="0"/>
              <a:t>()</a:t>
            </a:r>
            <a:r>
              <a:rPr lang="zh-CN" altLang="en-US" dirty="0"/>
              <a:t>过程的作用是更新订单表中每个订单的应收款。代码分为包头和包体两部分，包头如下：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create or replace PACKAGE </a:t>
            </a:r>
            <a:r>
              <a:rPr lang="en-US" altLang="zh-CN" sz="2000" dirty="0" err="1">
                <a:highlight>
                  <a:srgbClr val="FFFF00"/>
                </a:highlight>
              </a:rPr>
              <a:t>MyPack</a:t>
            </a:r>
            <a:r>
              <a:rPr lang="en-US" altLang="zh-CN" sz="2000" dirty="0"/>
              <a:t> IS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TYPE </a:t>
            </a:r>
            <a:r>
              <a:rPr lang="en-US" altLang="zh-CN" sz="2000" dirty="0" err="1"/>
              <a:t>refcur</a:t>
            </a:r>
            <a:r>
              <a:rPr lang="en-US" altLang="zh-CN" sz="2000" dirty="0"/>
              <a:t> is ref cursor</a:t>
            </a:r>
            <a:r>
              <a:rPr lang="zh-CN" altLang="en-US" sz="20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FUNCTION </a:t>
            </a:r>
            <a:r>
              <a:rPr lang="en-US" altLang="zh-CN" sz="2000" dirty="0" err="1"/>
              <a:t>Get_SaleAmount</a:t>
            </a:r>
            <a:r>
              <a:rPr lang="en-US" altLang="zh-CN" sz="2000" dirty="0"/>
              <a:t>(V_DEPARTMENT_ID NUMBER)RETURN NUMBER</a:t>
            </a:r>
            <a:r>
              <a:rPr lang="zh-CN" altLang="en-US" sz="20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PROCEDURE </a:t>
            </a:r>
            <a:r>
              <a:rPr lang="en-US" altLang="zh-CN" sz="2000" dirty="0" err="1"/>
              <a:t>Get_Employees</a:t>
            </a:r>
            <a:r>
              <a:rPr lang="en-US" altLang="zh-CN" sz="2000" dirty="0"/>
              <a:t>(V_EMPLOYEE_ID NUMBER)</a:t>
            </a:r>
            <a:r>
              <a:rPr lang="zh-CN" altLang="en-US" sz="20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FUNCTION </a:t>
            </a:r>
            <a:r>
              <a:rPr lang="en-US" altLang="zh-CN" sz="2000" dirty="0" err="1"/>
              <a:t>Get_EmployeeByPage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v_pageidx</a:t>
            </a:r>
            <a:r>
              <a:rPr lang="en-US" altLang="zh-CN" sz="2000" dirty="0"/>
              <a:t> number</a:t>
            </a:r>
            <a:r>
              <a:rPr lang="zh-CN" altLang="en-US" sz="2000" dirty="0"/>
              <a:t>，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  </a:t>
            </a:r>
            <a:r>
              <a:rPr lang="en-US" altLang="zh-CN" sz="2000" dirty="0" err="1"/>
              <a:t>v_pagesize</a:t>
            </a:r>
            <a:r>
              <a:rPr lang="en-US" altLang="zh-CN" sz="2000" dirty="0"/>
              <a:t> number)return </a:t>
            </a:r>
            <a:r>
              <a:rPr lang="en-US" altLang="zh-CN" sz="2000" dirty="0" err="1"/>
              <a:t>refcur</a:t>
            </a:r>
            <a:r>
              <a:rPr lang="zh-CN" altLang="en-US" sz="20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PROCEDURE </a:t>
            </a:r>
            <a:r>
              <a:rPr lang="en-US" altLang="zh-CN" sz="2000" dirty="0" err="1"/>
              <a:t>Get_EmployeeByPage_P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v_pageidx</a:t>
            </a:r>
            <a:r>
              <a:rPr lang="en-US" altLang="zh-CN" sz="2000" dirty="0"/>
              <a:t> number</a:t>
            </a:r>
            <a:r>
              <a:rPr lang="zh-CN" altLang="en-US" sz="2000" dirty="0"/>
              <a:t>，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    </a:t>
            </a:r>
            <a:r>
              <a:rPr lang="en-US" altLang="zh-CN" sz="2000" dirty="0" err="1"/>
              <a:t>v_pagesize</a:t>
            </a:r>
            <a:r>
              <a:rPr lang="en-US" altLang="zh-CN" sz="2000" dirty="0"/>
              <a:t> number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rc</a:t>
            </a:r>
            <a:r>
              <a:rPr lang="en-US" altLang="zh-CN" sz="2000" dirty="0"/>
              <a:t> out </a:t>
            </a:r>
            <a:r>
              <a:rPr lang="en-US" altLang="zh-CN" sz="2000" dirty="0" err="1"/>
              <a:t>refcur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PROCEDURE </a:t>
            </a:r>
            <a:r>
              <a:rPr lang="en-US" altLang="zh-CN" sz="2000" dirty="0" err="1"/>
              <a:t>Calc_All_TradeReceivable</a:t>
            </a:r>
            <a:r>
              <a:rPr lang="zh-CN" altLang="en-US" sz="2000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END </a:t>
            </a:r>
            <a:r>
              <a:rPr lang="en-US" altLang="zh-CN" sz="2000" dirty="0" err="1"/>
              <a:t>MyPack</a:t>
            </a:r>
            <a:r>
              <a:rPr lang="zh-CN" altLang="en-US" sz="20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7769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14.7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数据库测试</a:t>
            </a:r>
            <a:endParaRPr lang="zh-CN" altLang="zh-CN" sz="2800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17A3D-D287-4C39-830C-74C9694E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908720"/>
            <a:ext cx="10657184" cy="5949280"/>
          </a:xfrm>
        </p:spPr>
        <p:txBody>
          <a:bodyPr>
            <a:noAutofit/>
          </a:bodyPr>
          <a:lstStyle/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所有对象的创建工作完成之后，需要插入测试数据，然后就可以进行一些必要的测试。测试的时候以</a:t>
            </a:r>
            <a:r>
              <a:rPr lang="en-US" altLang="zh-CN" dirty="0"/>
              <a:t>STUDY</a:t>
            </a:r>
            <a:r>
              <a:rPr lang="zh-CN" altLang="en-US" dirty="0"/>
              <a:t>用户身份登录。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14-1】</a:t>
            </a:r>
            <a:r>
              <a:rPr lang="zh-CN" altLang="en-US" dirty="0"/>
              <a:t>调用程序包中的函数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调用</a:t>
            </a:r>
            <a:r>
              <a:rPr lang="en-US" altLang="zh-CN" dirty="0" err="1"/>
              <a:t>MyPack.Get_SaleAmount</a:t>
            </a:r>
            <a:r>
              <a:rPr lang="en-US" altLang="zh-CN" dirty="0"/>
              <a:t>()</a:t>
            </a:r>
            <a:r>
              <a:rPr lang="zh-CN" altLang="en-US" dirty="0"/>
              <a:t>函数，计算部门</a:t>
            </a:r>
            <a:r>
              <a:rPr lang="en-US" altLang="zh-CN" dirty="0"/>
              <a:t>11</a:t>
            </a:r>
            <a:r>
              <a:rPr lang="zh-CN" altLang="en-US" dirty="0"/>
              <a:t>的销售总金额。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$ </a:t>
            </a:r>
            <a:r>
              <a:rPr lang="en-US" altLang="zh-CN" dirty="0" err="1">
                <a:highlight>
                  <a:srgbClr val="C0C0C0"/>
                </a:highlight>
              </a:rPr>
              <a:t>sqlplus</a:t>
            </a:r>
            <a:r>
              <a:rPr lang="en-US" altLang="zh-CN" dirty="0">
                <a:highlight>
                  <a:srgbClr val="C0C0C0"/>
                </a:highlight>
              </a:rPr>
              <a:t> study/***@</a:t>
            </a:r>
            <a:r>
              <a:rPr lang="en-US" altLang="zh-CN" dirty="0" err="1">
                <a:highlight>
                  <a:srgbClr val="C0C0C0"/>
                </a:highlight>
              </a:rPr>
              <a:t>pdborcl</a:t>
            </a:r>
            <a:endParaRPr lang="en-US" altLang="zh-CN" dirty="0">
              <a:highlight>
                <a:srgbClr val="C0C0C0"/>
              </a:highlight>
            </a:endParaRP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SQL&gt; </a:t>
            </a:r>
            <a:r>
              <a:rPr lang="en-US" altLang="zh-CN" dirty="0">
                <a:highlight>
                  <a:srgbClr val="C0C0C0"/>
                </a:highlight>
              </a:rPr>
              <a:t>SELECT </a:t>
            </a:r>
            <a:r>
              <a:rPr lang="en-US" altLang="zh-CN" dirty="0" err="1">
                <a:highlight>
                  <a:srgbClr val="C0C0C0"/>
                </a:highlight>
              </a:rPr>
              <a:t>MyPack.Get_SaleAmount</a:t>
            </a:r>
            <a:r>
              <a:rPr lang="en-US" altLang="zh-CN" dirty="0">
                <a:highlight>
                  <a:srgbClr val="C0C0C0"/>
                </a:highlight>
              </a:rPr>
              <a:t>(11)AS </a:t>
            </a:r>
            <a:r>
              <a:rPr lang="zh-CN" altLang="en-US" dirty="0">
                <a:highlight>
                  <a:srgbClr val="C0C0C0"/>
                </a:highlight>
              </a:rPr>
              <a:t>部门</a:t>
            </a:r>
            <a:r>
              <a:rPr lang="en-US" altLang="zh-CN" dirty="0">
                <a:highlight>
                  <a:srgbClr val="C0C0C0"/>
                </a:highlight>
              </a:rPr>
              <a:t>11</a:t>
            </a:r>
            <a:r>
              <a:rPr lang="zh-CN" altLang="en-US" dirty="0">
                <a:highlight>
                  <a:srgbClr val="C0C0C0"/>
                </a:highlight>
              </a:rPr>
              <a:t>应收金额 </a:t>
            </a:r>
            <a:r>
              <a:rPr lang="en-US" altLang="zh-CN" dirty="0">
                <a:highlight>
                  <a:srgbClr val="C0C0C0"/>
                </a:highlight>
              </a:rPr>
              <a:t>FROM dual</a:t>
            </a:r>
            <a:r>
              <a:rPr lang="zh-CN" altLang="en-US" dirty="0">
                <a:highlight>
                  <a:srgbClr val="C0C0C0"/>
                </a:highlight>
              </a:rPr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部门</a:t>
            </a:r>
            <a:r>
              <a:rPr lang="en-US" altLang="zh-CN" dirty="0"/>
              <a:t>11</a:t>
            </a:r>
            <a:r>
              <a:rPr lang="zh-CN" altLang="en-US" dirty="0"/>
              <a:t>应收金额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--------------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 70327453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函数</a:t>
            </a:r>
            <a:r>
              <a:rPr lang="en-US" altLang="zh-CN" dirty="0" err="1"/>
              <a:t>Get_SaleAmount</a:t>
            </a:r>
            <a:r>
              <a:rPr lang="en-US" altLang="zh-CN" dirty="0"/>
              <a:t>()</a:t>
            </a:r>
            <a:r>
              <a:rPr lang="zh-CN" altLang="en-US" dirty="0"/>
              <a:t>测试方法：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SELECT count(*)FROM orders</a:t>
            </a:r>
            <a:r>
              <a:rPr lang="zh-CN" altLang="en-US" dirty="0">
                <a:highlight>
                  <a:srgbClr val="C0C0C0"/>
                </a:highlight>
              </a:rPr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SELECT </a:t>
            </a:r>
            <a:r>
              <a:rPr lang="en-US" altLang="zh-CN" dirty="0" err="1">
                <a:highlight>
                  <a:srgbClr val="C0C0C0"/>
                </a:highlight>
              </a:rPr>
              <a:t>MyPack.Get_SaleAmount</a:t>
            </a:r>
            <a:r>
              <a:rPr lang="en-US" altLang="zh-CN" dirty="0">
                <a:highlight>
                  <a:srgbClr val="C0C0C0"/>
                </a:highlight>
              </a:rPr>
              <a:t>(11)AS </a:t>
            </a:r>
            <a:r>
              <a:rPr lang="zh-CN" altLang="en-US" dirty="0">
                <a:highlight>
                  <a:srgbClr val="C0C0C0"/>
                </a:highlight>
              </a:rPr>
              <a:t>部门</a:t>
            </a:r>
            <a:r>
              <a:rPr lang="en-US" altLang="zh-CN" dirty="0">
                <a:highlight>
                  <a:srgbClr val="C0C0C0"/>
                </a:highlight>
              </a:rPr>
              <a:t>11</a:t>
            </a:r>
            <a:r>
              <a:rPr lang="zh-CN" altLang="en-US" dirty="0">
                <a:highlight>
                  <a:srgbClr val="C0C0C0"/>
                </a:highlight>
              </a:rPr>
              <a:t>应收金额，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highlight>
                  <a:srgbClr val="C0C0C0"/>
                </a:highlight>
              </a:rPr>
              <a:t>  </a:t>
            </a:r>
            <a:r>
              <a:rPr lang="en-US" altLang="zh-CN" dirty="0" err="1">
                <a:highlight>
                  <a:srgbClr val="C0C0C0"/>
                </a:highlight>
              </a:rPr>
              <a:t>MyPack.Get_SaleAmount</a:t>
            </a:r>
            <a:r>
              <a:rPr lang="en-US" altLang="zh-CN" dirty="0">
                <a:highlight>
                  <a:srgbClr val="C0C0C0"/>
                </a:highlight>
              </a:rPr>
              <a:t>(12)AS </a:t>
            </a:r>
            <a:r>
              <a:rPr lang="zh-CN" altLang="en-US" dirty="0">
                <a:highlight>
                  <a:srgbClr val="C0C0C0"/>
                </a:highlight>
              </a:rPr>
              <a:t>部门</a:t>
            </a:r>
            <a:r>
              <a:rPr lang="en-US" altLang="zh-CN" dirty="0">
                <a:highlight>
                  <a:srgbClr val="C0C0C0"/>
                </a:highlight>
              </a:rPr>
              <a:t>12</a:t>
            </a:r>
            <a:r>
              <a:rPr lang="zh-CN" altLang="en-US" dirty="0">
                <a:highlight>
                  <a:srgbClr val="C0C0C0"/>
                </a:highlight>
              </a:rPr>
              <a:t>应收金额 </a:t>
            </a:r>
            <a:r>
              <a:rPr lang="en-US" altLang="zh-CN" dirty="0">
                <a:highlight>
                  <a:srgbClr val="C0C0C0"/>
                </a:highlight>
              </a:rPr>
              <a:t>FROM dual</a:t>
            </a:r>
            <a:r>
              <a:rPr lang="zh-CN" altLang="en-US" dirty="0">
                <a:highlight>
                  <a:srgbClr val="C0C0C0"/>
                </a:highlight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409605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14.7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数据库测试</a:t>
            </a:r>
            <a:endParaRPr lang="zh-CN" altLang="zh-CN" sz="2800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17A3D-D287-4C39-830C-74C9694E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908720"/>
            <a:ext cx="10657184" cy="5949280"/>
          </a:xfrm>
        </p:spPr>
        <p:txBody>
          <a:bodyPr>
            <a:noAutofit/>
          </a:bodyPr>
          <a:lstStyle/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14-2】</a:t>
            </a:r>
            <a:r>
              <a:rPr lang="zh-CN" altLang="en-US" dirty="0"/>
              <a:t>调用程序包中的过程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在</a:t>
            </a:r>
            <a:r>
              <a:rPr lang="en-US" altLang="zh-CN" dirty="0"/>
              <a:t>SQL-DEVELOPER</a:t>
            </a:r>
            <a:r>
              <a:rPr lang="zh-CN" altLang="en-US" dirty="0"/>
              <a:t>中调用</a:t>
            </a:r>
            <a:r>
              <a:rPr lang="en-US" altLang="zh-CN" dirty="0" err="1"/>
              <a:t>MYPACK.Get_Employees</a:t>
            </a:r>
            <a:r>
              <a:rPr lang="en-US" altLang="zh-CN" dirty="0"/>
              <a:t>()</a:t>
            </a:r>
            <a:r>
              <a:rPr lang="zh-CN" altLang="en-US" dirty="0"/>
              <a:t>过程，输出</a:t>
            </a:r>
            <a:r>
              <a:rPr lang="en-US" altLang="zh-CN" dirty="0"/>
              <a:t>1</a:t>
            </a:r>
            <a:r>
              <a:rPr lang="zh-CN" altLang="en-US" dirty="0"/>
              <a:t>号员工的所有下属及子下属。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set </a:t>
            </a:r>
            <a:r>
              <a:rPr lang="en-US" altLang="zh-CN" dirty="0" err="1"/>
              <a:t>serveroutput</a:t>
            </a:r>
            <a:r>
              <a:rPr lang="en-US" altLang="zh-CN" dirty="0"/>
              <a:t> on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DECLARE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V_EMPLOYEE_ID NUMBER</a:t>
            </a:r>
            <a:r>
              <a:rPr lang="zh-CN" altLang="en-US" dirty="0"/>
              <a:t>；   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BEGIN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V_EMPLOYEE_ID</a:t>
            </a:r>
            <a:r>
              <a:rPr lang="zh-CN" altLang="en-US" dirty="0"/>
              <a:t>：</a:t>
            </a:r>
            <a:r>
              <a:rPr lang="en-US" altLang="zh-CN" dirty="0"/>
              <a:t>= 1</a:t>
            </a:r>
            <a:r>
              <a:rPr lang="zh-CN" altLang="en-US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  </a:t>
            </a:r>
            <a:r>
              <a:rPr lang="en-US" altLang="zh-CN" dirty="0" err="1"/>
              <a:t>MYPACK.Get_Employees</a:t>
            </a:r>
            <a:r>
              <a:rPr lang="en-US" altLang="zh-CN" dirty="0"/>
              <a:t> (V_EMPLOYEE_ID =&gt; V_EMPLOYEE_ID)</a:t>
            </a:r>
            <a:r>
              <a:rPr lang="zh-CN" altLang="en-US" dirty="0"/>
              <a:t>； 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  </a:t>
            </a:r>
            <a:r>
              <a:rPr lang="en-US" altLang="zh-CN" dirty="0"/>
              <a:t>V_EMPLOYEE_ID</a:t>
            </a:r>
            <a:r>
              <a:rPr lang="zh-CN" altLang="en-US" dirty="0"/>
              <a:t>：</a:t>
            </a:r>
            <a:r>
              <a:rPr lang="en-US" altLang="zh-CN" dirty="0"/>
              <a:t>= 11</a:t>
            </a:r>
            <a:r>
              <a:rPr lang="zh-CN" altLang="en-US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  </a:t>
            </a:r>
            <a:r>
              <a:rPr lang="en-US" altLang="zh-CN" dirty="0" err="1"/>
              <a:t>MYPACK.Get_Employees</a:t>
            </a:r>
            <a:r>
              <a:rPr lang="en-US" altLang="zh-CN" dirty="0"/>
              <a:t> (V_EMPLOYEE_ID =&gt; V_EMPLOYEE_ID)</a:t>
            </a:r>
            <a:r>
              <a:rPr lang="zh-CN" altLang="en-US" dirty="0"/>
              <a:t>；   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END</a:t>
            </a:r>
            <a:r>
              <a:rPr lang="zh-CN" altLang="en-US" dirty="0"/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/</a:t>
            </a:r>
          </a:p>
        </p:txBody>
      </p:sp>
      <p:sp>
        <p:nvSpPr>
          <p:cNvPr id="4" name="卷形: 水平 3">
            <a:extLst>
              <a:ext uri="{FF2B5EF4-FFF2-40B4-BE49-F238E27FC236}">
                <a16:creationId xmlns:a16="http://schemas.microsoft.com/office/drawing/2014/main" id="{21B4DAAB-2E54-42C1-8181-6B59080A1A5A}"/>
              </a:ext>
            </a:extLst>
          </p:cNvPr>
          <p:cNvSpPr/>
          <p:nvPr/>
        </p:nvSpPr>
        <p:spPr>
          <a:xfrm>
            <a:off x="3790156" y="548680"/>
            <a:ext cx="4104456" cy="561662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输出的结果是：</a:t>
            </a:r>
          </a:p>
          <a:p>
            <a:r>
              <a:rPr lang="en-US" altLang="zh-CN" sz="2400" dirty="0"/>
              <a:t>1 </a:t>
            </a:r>
            <a:r>
              <a:rPr lang="zh-CN" altLang="en-US" sz="2400" dirty="0"/>
              <a:t>李董事长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11 </a:t>
            </a:r>
            <a:r>
              <a:rPr lang="zh-CN" altLang="en-US" sz="2400" dirty="0"/>
              <a:t>张总</a:t>
            </a:r>
          </a:p>
          <a:p>
            <a:r>
              <a:rPr lang="zh-CN" altLang="en-US" sz="2400" dirty="0"/>
              <a:t>        </a:t>
            </a:r>
            <a:r>
              <a:rPr lang="en-US" altLang="zh-CN" sz="2400" dirty="0"/>
              <a:t>111 </a:t>
            </a:r>
            <a:r>
              <a:rPr lang="zh-CN" altLang="en-US" sz="2400" dirty="0"/>
              <a:t>吴经理</a:t>
            </a:r>
          </a:p>
          <a:p>
            <a:r>
              <a:rPr lang="zh-CN" altLang="en-US" sz="2400" dirty="0"/>
              <a:t>        </a:t>
            </a:r>
            <a:r>
              <a:rPr lang="en-US" altLang="zh-CN" sz="2400" dirty="0"/>
              <a:t>112 </a:t>
            </a:r>
            <a:r>
              <a:rPr lang="zh-CN" altLang="en-US" sz="2400" dirty="0"/>
              <a:t>白经理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12 </a:t>
            </a:r>
            <a:r>
              <a:rPr lang="zh-CN" altLang="en-US" sz="2400" dirty="0"/>
              <a:t>王总</a:t>
            </a:r>
          </a:p>
          <a:p>
            <a:r>
              <a:rPr lang="zh-CN" altLang="en-US" sz="2400" dirty="0"/>
              <a:t>        </a:t>
            </a:r>
            <a:r>
              <a:rPr lang="en-US" altLang="zh-CN" sz="2400" dirty="0"/>
              <a:t>121 </a:t>
            </a:r>
            <a:r>
              <a:rPr lang="zh-CN" altLang="en-US" sz="2400" dirty="0"/>
              <a:t>赵经理</a:t>
            </a:r>
          </a:p>
          <a:p>
            <a:r>
              <a:rPr lang="zh-CN" altLang="en-US" sz="2400" dirty="0"/>
              <a:t>        </a:t>
            </a:r>
            <a:r>
              <a:rPr lang="en-US" altLang="zh-CN" sz="2400" dirty="0"/>
              <a:t>122 </a:t>
            </a:r>
            <a:r>
              <a:rPr lang="zh-CN" altLang="en-US" sz="2400" dirty="0"/>
              <a:t>刘经理</a:t>
            </a:r>
          </a:p>
          <a:p>
            <a:r>
              <a:rPr lang="en-US" altLang="zh-CN" sz="2400" dirty="0"/>
              <a:t>11 </a:t>
            </a:r>
            <a:r>
              <a:rPr lang="zh-CN" altLang="en-US" sz="2400" dirty="0"/>
              <a:t>张总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111 </a:t>
            </a:r>
            <a:r>
              <a:rPr lang="zh-CN" altLang="en-US" sz="2400" dirty="0"/>
              <a:t>吴经理</a:t>
            </a:r>
          </a:p>
          <a:p>
            <a:r>
              <a:rPr lang="en-US" altLang="zh-CN" sz="2400" dirty="0"/>
              <a:t>112 </a:t>
            </a:r>
            <a:r>
              <a:rPr lang="zh-CN" altLang="en-US" sz="2400" dirty="0"/>
              <a:t>白经理</a:t>
            </a:r>
          </a:p>
        </p:txBody>
      </p:sp>
    </p:spTree>
    <p:extLst>
      <p:ext uri="{BB962C8B-B14F-4D97-AF65-F5344CB8AC3E}">
        <p14:creationId xmlns:p14="http://schemas.microsoft.com/office/powerpoint/2010/main" val="285518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14.7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数据库测试</a:t>
            </a:r>
            <a:endParaRPr lang="zh-CN" altLang="zh-CN" sz="2800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17A3D-D287-4C39-830C-74C9694E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908720"/>
            <a:ext cx="10657184" cy="5949280"/>
          </a:xfrm>
        </p:spPr>
        <p:txBody>
          <a:bodyPr>
            <a:noAutofit/>
          </a:bodyPr>
          <a:lstStyle/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示例</a:t>
            </a:r>
            <a:r>
              <a:rPr lang="en-US" altLang="zh-CN" sz="2000" dirty="0"/>
              <a:t>14-4】</a:t>
            </a:r>
            <a:r>
              <a:rPr lang="zh-CN" altLang="en-US" sz="2000" dirty="0"/>
              <a:t>直方图统计前后的对比查询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本示例要查询</a:t>
            </a:r>
            <a:r>
              <a:rPr lang="en-US" altLang="zh-CN" sz="2000" dirty="0"/>
              <a:t>ORDERS</a:t>
            </a:r>
            <a:r>
              <a:rPr lang="zh-CN" altLang="en-US" sz="2000" dirty="0"/>
              <a:t>表，查询</a:t>
            </a:r>
            <a:r>
              <a:rPr lang="en-US" altLang="zh-CN" sz="2000" dirty="0"/>
              <a:t>TRADE_RECEIVABLE</a:t>
            </a:r>
            <a:r>
              <a:rPr lang="zh-CN" altLang="en-US" sz="2000" dirty="0"/>
              <a:t>在</a:t>
            </a:r>
            <a:r>
              <a:rPr lang="en-US" altLang="zh-CN" sz="2000" dirty="0"/>
              <a:t>10000</a:t>
            </a:r>
            <a:r>
              <a:rPr lang="zh-CN" altLang="en-US" sz="2000" dirty="0"/>
              <a:t>到</a:t>
            </a:r>
            <a:r>
              <a:rPr lang="en-US" altLang="zh-CN" sz="2000" dirty="0"/>
              <a:t>11000</a:t>
            </a:r>
            <a:r>
              <a:rPr lang="zh-CN" altLang="en-US" sz="2000" dirty="0"/>
              <a:t>之间的订单记录，由于对字段</a:t>
            </a:r>
            <a:r>
              <a:rPr lang="en-US" altLang="zh-CN" sz="2000" dirty="0"/>
              <a:t>TRADE_RECEIVABLE</a:t>
            </a:r>
            <a:r>
              <a:rPr lang="zh-CN" altLang="en-US" sz="2000" dirty="0"/>
              <a:t>没有建立索引，因此最坏的情况下，要做全表搜索，最可能的情况是做动态采样</a:t>
            </a:r>
            <a:r>
              <a:rPr lang="en-US" altLang="zh-CN" sz="2000" dirty="0"/>
              <a:t>(Dynamic Statistics)</a:t>
            </a:r>
            <a:r>
              <a:rPr lang="zh-CN" altLang="en-US" sz="2000" dirty="0"/>
              <a:t>。直方图统计可以更准确地找到比动态采样更准确的执行计划。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下面首先查询统计前的执行计划，为了对比直方图统计前后的结果，这里先调用</a:t>
            </a:r>
            <a:r>
              <a:rPr lang="en-US" altLang="zh-CN" sz="2000" dirty="0" err="1"/>
              <a:t>dbms_stats.delete_schema_stats</a:t>
            </a:r>
            <a:r>
              <a:rPr lang="zh-CN" altLang="en-US" sz="2000" dirty="0"/>
              <a:t>删除以前的统计信息：</a:t>
            </a:r>
            <a:endParaRPr lang="en-US" altLang="zh-CN" sz="2000" dirty="0"/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>
                <a:highlight>
                  <a:srgbClr val="C0C0C0"/>
                </a:highlight>
              </a:rPr>
              <a:t>sqlplus</a:t>
            </a:r>
            <a:r>
              <a:rPr lang="en-US" altLang="zh-CN" sz="2000" dirty="0">
                <a:highlight>
                  <a:srgbClr val="C0C0C0"/>
                </a:highlight>
              </a:rPr>
              <a:t> study/***@</a:t>
            </a:r>
            <a:r>
              <a:rPr lang="en-US" altLang="zh-CN" sz="2000" dirty="0" err="1">
                <a:highlight>
                  <a:srgbClr val="C0C0C0"/>
                </a:highlight>
              </a:rPr>
              <a:t>pdborcl</a:t>
            </a:r>
            <a:endParaRPr lang="en-US" altLang="zh-CN" sz="2000" dirty="0">
              <a:highlight>
                <a:srgbClr val="C0C0C0"/>
              </a:highlight>
            </a:endParaRP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SQL&gt; </a:t>
            </a:r>
            <a:r>
              <a:rPr lang="en-US" altLang="zh-CN" sz="2000" dirty="0">
                <a:highlight>
                  <a:srgbClr val="C0C0C0"/>
                </a:highlight>
              </a:rPr>
              <a:t>EXEC </a:t>
            </a:r>
            <a:r>
              <a:rPr lang="en-US" altLang="zh-CN" sz="2000" dirty="0" err="1">
                <a:highlight>
                  <a:srgbClr val="C0C0C0"/>
                </a:highlight>
              </a:rPr>
              <a:t>dbms_stats.delete_schema_stats</a:t>
            </a:r>
            <a:r>
              <a:rPr lang="en-US" altLang="zh-CN" sz="2000" dirty="0">
                <a:highlight>
                  <a:srgbClr val="C0C0C0"/>
                </a:highlight>
              </a:rPr>
              <a:t>(User)</a:t>
            </a:r>
            <a:r>
              <a:rPr lang="zh-CN" altLang="en-US" sz="2000" dirty="0">
                <a:highlight>
                  <a:srgbClr val="C0C0C0"/>
                </a:highlight>
              </a:rPr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PL/SQL procedure successfully completed.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SQL&gt; </a:t>
            </a:r>
            <a:r>
              <a:rPr lang="en-US" altLang="zh-CN" sz="2000" dirty="0">
                <a:highlight>
                  <a:srgbClr val="C0C0C0"/>
                </a:highlight>
              </a:rPr>
              <a:t>SELECT ORDER_ID</a:t>
            </a:r>
            <a:r>
              <a:rPr lang="zh-CN" altLang="en-US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ORDER_DATE</a:t>
            </a:r>
            <a:r>
              <a:rPr lang="zh-CN" altLang="en-US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TRADE_RECEIVABLE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FROM ORDERS WHERE TRADE_RECEIVABLE BETWEEN 10000 AND 11000</a:t>
            </a:r>
            <a:r>
              <a:rPr lang="zh-CN" altLang="en-US" sz="2000" dirty="0">
                <a:highlight>
                  <a:srgbClr val="C0C0C0"/>
                </a:highlight>
              </a:rPr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SQL&gt; </a:t>
            </a:r>
            <a:r>
              <a:rPr lang="en-US" altLang="zh-CN" sz="2000" dirty="0">
                <a:highlight>
                  <a:srgbClr val="C0C0C0"/>
                </a:highlight>
              </a:rPr>
              <a:t>explain plan for SELECT ORDER_ID</a:t>
            </a:r>
            <a:r>
              <a:rPr lang="zh-CN" altLang="en-US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ORDER_DATE</a:t>
            </a:r>
            <a:r>
              <a:rPr lang="zh-CN" altLang="en-US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TRADE_RECEIVABLE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FROM ORDERS WHERE TRADE_RECEIVABLE BETWEEN 10000 AND 11000</a:t>
            </a:r>
            <a:r>
              <a:rPr lang="zh-CN" altLang="en-US" sz="2000" dirty="0">
                <a:highlight>
                  <a:srgbClr val="C0C0C0"/>
                </a:highlight>
              </a:rPr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Explained.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30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14.7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数据库测试</a:t>
            </a:r>
            <a:endParaRPr lang="zh-CN" altLang="zh-CN" sz="2800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17A3D-D287-4C39-830C-74C9694E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908720"/>
            <a:ext cx="10657184" cy="5949280"/>
          </a:xfrm>
        </p:spPr>
        <p:txBody>
          <a:bodyPr>
            <a:noAutofit/>
          </a:bodyPr>
          <a:lstStyle/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SQL&gt; SELECT * FROM table(</a:t>
            </a:r>
            <a:r>
              <a:rPr lang="en-US" altLang="zh-CN" sz="2000" dirty="0" err="1"/>
              <a:t>dbms_xplan.display</a:t>
            </a:r>
            <a:r>
              <a:rPr lang="en-US" altLang="zh-CN" sz="2000" dirty="0"/>
              <a:t>)</a:t>
            </a:r>
            <a:r>
              <a:rPr lang="zh-CN" altLang="en-US" sz="2000" dirty="0"/>
              <a:t>；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Plan hash value</a:t>
            </a:r>
            <a:r>
              <a:rPr lang="zh-CN" altLang="en-US" sz="2000" dirty="0"/>
              <a:t>：</a:t>
            </a:r>
            <a:r>
              <a:rPr lang="en-US" altLang="zh-CN" sz="2000" dirty="0"/>
              <a:t>3601361376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--------------------------------------------------------------------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| Id | Operation  | Name  | Rows  | Bytes | Cost (%CPU)| Time  | </a:t>
            </a:r>
            <a:r>
              <a:rPr lang="en-US" altLang="zh-CN" sz="2000" dirty="0" err="1"/>
              <a:t>Pstart</a:t>
            </a:r>
            <a:r>
              <a:rPr lang="en-US" altLang="zh-CN" sz="2000" dirty="0"/>
              <a:t>| </a:t>
            </a:r>
            <a:r>
              <a:rPr lang="en-US" altLang="zh-CN" sz="2000" dirty="0" err="1"/>
              <a:t>Pstop</a:t>
            </a:r>
            <a:r>
              <a:rPr lang="en-US" altLang="zh-CN" sz="2000" dirty="0"/>
              <a:t> |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--------------------------------------------------------------------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|   0 | SELECT STATEMENT    |      |   </a:t>
            </a:r>
            <a:r>
              <a:rPr lang="en-US" altLang="zh-CN" sz="2000" dirty="0">
                <a:highlight>
                  <a:srgbClr val="FFFF00"/>
                </a:highlight>
              </a:rPr>
              <a:t>33</a:t>
            </a:r>
            <a:r>
              <a:rPr lang="en-US" altLang="zh-CN" sz="2000" dirty="0"/>
              <a:t> | </a:t>
            </a:r>
            <a:r>
              <a:rPr lang="en-US" altLang="zh-CN" sz="2000" dirty="0">
                <a:highlight>
                  <a:srgbClr val="FFFF00"/>
                </a:highlight>
              </a:rPr>
              <a:t>1155</a:t>
            </a:r>
            <a:r>
              <a:rPr lang="en-US" altLang="zh-CN" sz="2000" dirty="0"/>
              <a:t> |  </a:t>
            </a:r>
            <a:r>
              <a:rPr lang="en-US" altLang="zh-CN" sz="2000" dirty="0">
                <a:highlight>
                  <a:srgbClr val="FFFF00"/>
                </a:highlight>
              </a:rPr>
              <a:t>547</a:t>
            </a:r>
            <a:r>
              <a:rPr lang="en-US" altLang="zh-CN" sz="2000" dirty="0"/>
              <a:t>   (0)| 00</a:t>
            </a:r>
            <a:r>
              <a:rPr lang="zh-CN" altLang="en-US" sz="2000" dirty="0"/>
              <a:t>：</a:t>
            </a:r>
            <a:r>
              <a:rPr lang="en-US" altLang="zh-CN" sz="2000" dirty="0"/>
              <a:t>00</a:t>
            </a:r>
            <a:r>
              <a:rPr lang="zh-CN" altLang="en-US" sz="2000" dirty="0"/>
              <a:t>：</a:t>
            </a:r>
            <a:r>
              <a:rPr lang="en-US" altLang="zh-CN" sz="2000" dirty="0"/>
              <a:t>01 |      |      |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|   1 |  PARTITION RANGE ALL|      |   33 | 1155 |  547   (0)| 00</a:t>
            </a:r>
            <a:r>
              <a:rPr lang="zh-CN" altLang="en-US" sz="2000" dirty="0"/>
              <a:t>：</a:t>
            </a:r>
            <a:r>
              <a:rPr lang="en-US" altLang="zh-CN" sz="2000" dirty="0"/>
              <a:t>00</a:t>
            </a:r>
            <a:r>
              <a:rPr lang="zh-CN" altLang="en-US" sz="2000" dirty="0"/>
              <a:t>：</a:t>
            </a:r>
            <a:r>
              <a:rPr lang="en-US" altLang="zh-CN" sz="2000" dirty="0"/>
              <a:t>01 |    1 |    3 |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|*  2 |   TABLE ACCESS FULL | ORDERS |   33 | 1155 |  547   (0)| 00</a:t>
            </a:r>
            <a:r>
              <a:rPr lang="zh-CN" altLang="en-US" sz="2000" dirty="0"/>
              <a:t>：</a:t>
            </a:r>
            <a:r>
              <a:rPr lang="en-US" altLang="zh-CN" sz="2000" dirty="0"/>
              <a:t>00</a:t>
            </a:r>
            <a:r>
              <a:rPr lang="zh-CN" altLang="en-US" sz="2000" dirty="0"/>
              <a:t>：</a:t>
            </a:r>
            <a:r>
              <a:rPr lang="en-US" altLang="zh-CN" sz="2000" dirty="0"/>
              <a:t>01 |    1 |    3 |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Predicate Information (IDENTIFIED BY operation id)</a:t>
            </a:r>
            <a:r>
              <a:rPr lang="zh-CN" altLang="en-US" sz="2000" dirty="0"/>
              <a:t>：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---------------------------------------------------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2 - filter("TRADE_RECEIVABLE"&gt;=10000 AND "TRADE_RECEIVABLE"&lt;=11000)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Note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-----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- dynamic statistics used</a:t>
            </a:r>
            <a:r>
              <a:rPr lang="zh-CN" altLang="en-US" sz="2000" dirty="0"/>
              <a:t>：</a:t>
            </a:r>
            <a:r>
              <a:rPr lang="en-US" altLang="zh-CN" sz="2000" dirty="0">
                <a:highlight>
                  <a:srgbClr val="FFFF00"/>
                </a:highlight>
              </a:rPr>
              <a:t>dynamic sampling (level=2)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SQL&gt;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从统计前的结果可以看出，实际</a:t>
            </a:r>
            <a:r>
              <a:rPr lang="en-US" altLang="zh-CN" sz="2000" dirty="0"/>
              <a:t>ORDERS</a:t>
            </a:r>
            <a:r>
              <a:rPr lang="zh-CN" altLang="en-US" sz="2000" dirty="0"/>
              <a:t>表共有</a:t>
            </a:r>
            <a:r>
              <a:rPr lang="en-US" altLang="zh-CN" sz="2000" dirty="0"/>
              <a:t>5</a:t>
            </a:r>
            <a:r>
              <a:rPr lang="zh-CN" altLang="en-US" sz="2000" dirty="0"/>
              <a:t>行记录满足条件，执行计划的</a:t>
            </a:r>
            <a:r>
              <a:rPr lang="en-US" altLang="zh-CN" sz="2000" dirty="0"/>
              <a:t>Rows</a:t>
            </a:r>
            <a:r>
              <a:rPr lang="zh-CN" altLang="en-US" sz="2000" dirty="0"/>
              <a:t>为</a:t>
            </a:r>
            <a:r>
              <a:rPr lang="en-US" altLang="zh-CN" sz="2000" dirty="0"/>
              <a:t>33</a:t>
            </a:r>
            <a:r>
              <a:rPr lang="zh-CN" altLang="en-US" sz="2000" dirty="0"/>
              <a:t>行，字节数为</a:t>
            </a:r>
            <a:r>
              <a:rPr lang="en-US" altLang="zh-CN" sz="2000" dirty="0"/>
              <a:t>1155</a:t>
            </a:r>
            <a:r>
              <a:rPr lang="zh-CN" altLang="en-US" sz="2000" dirty="0"/>
              <a:t>，</a:t>
            </a:r>
            <a:r>
              <a:rPr lang="en-US" altLang="zh-CN" sz="2000" dirty="0"/>
              <a:t>Cost</a:t>
            </a:r>
            <a:r>
              <a:rPr lang="zh-CN" altLang="en-US" sz="2000" dirty="0"/>
              <a:t>为</a:t>
            </a:r>
            <a:r>
              <a:rPr lang="en-US" altLang="zh-CN" sz="2000" dirty="0"/>
              <a:t>547</a:t>
            </a:r>
            <a:r>
              <a:rPr lang="zh-CN" altLang="en-US" sz="2000" dirty="0"/>
              <a:t>，使用了动态采样。</a:t>
            </a:r>
          </a:p>
        </p:txBody>
      </p:sp>
    </p:spTree>
    <p:extLst>
      <p:ext uri="{BB962C8B-B14F-4D97-AF65-F5344CB8AC3E}">
        <p14:creationId xmlns:p14="http://schemas.microsoft.com/office/powerpoint/2010/main" val="242941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14.7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数据库测试</a:t>
            </a:r>
            <a:endParaRPr lang="zh-CN" altLang="zh-CN" sz="2800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17A3D-D287-4C39-830C-74C9694E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908720"/>
            <a:ext cx="11017224" cy="5949280"/>
          </a:xfrm>
        </p:spPr>
        <p:txBody>
          <a:bodyPr>
            <a:noAutofit/>
          </a:bodyPr>
          <a:lstStyle/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下面是使用了直方图统计的结果：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SQL&gt; </a:t>
            </a:r>
            <a:r>
              <a:rPr lang="en-US" altLang="zh-CN" sz="2000" dirty="0">
                <a:highlight>
                  <a:srgbClr val="C0C0C0"/>
                </a:highlight>
              </a:rPr>
              <a:t>EXEC </a:t>
            </a:r>
            <a:r>
              <a:rPr lang="en-US" altLang="zh-CN" sz="2000" dirty="0" err="1">
                <a:highlight>
                  <a:srgbClr val="C0C0C0"/>
                </a:highlight>
              </a:rPr>
              <a:t>dbms_stats.gather_schema_stats</a:t>
            </a:r>
            <a:r>
              <a:rPr lang="en-US" altLang="zh-CN" sz="2000" dirty="0">
                <a:highlight>
                  <a:srgbClr val="C0C0C0"/>
                </a:highlight>
              </a:rPr>
              <a:t>(User</a:t>
            </a:r>
            <a:r>
              <a:rPr lang="zh-CN" altLang="en-US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 err="1">
                <a:highlight>
                  <a:srgbClr val="C0C0C0"/>
                </a:highlight>
              </a:rPr>
              <a:t>method_opt</a:t>
            </a:r>
            <a:r>
              <a:rPr lang="en-US" altLang="zh-CN" sz="2000" dirty="0">
                <a:highlight>
                  <a:srgbClr val="C0C0C0"/>
                </a:highlight>
              </a:rPr>
              <a:t>=&gt;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'for all columns SIZE 250'</a:t>
            </a:r>
            <a:r>
              <a:rPr lang="zh-CN" altLang="en-US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cascade=&gt;TRUE)</a:t>
            </a:r>
            <a:r>
              <a:rPr lang="zh-CN" altLang="en-US" sz="2000" dirty="0">
                <a:highlight>
                  <a:srgbClr val="C0C0C0"/>
                </a:highlight>
              </a:rPr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SQL&gt; </a:t>
            </a:r>
            <a:r>
              <a:rPr lang="en-US" altLang="zh-CN" sz="2000" dirty="0">
                <a:highlight>
                  <a:srgbClr val="C0C0C0"/>
                </a:highlight>
              </a:rPr>
              <a:t>explain plan for SELECT ORDER_ID</a:t>
            </a:r>
            <a:r>
              <a:rPr lang="zh-CN" altLang="en-US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ORDER_DATE</a:t>
            </a:r>
            <a:r>
              <a:rPr lang="zh-CN" altLang="en-US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TRADE_RECEIVABLE 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FROM ORDERS WHERE TRADE_RECEIVABLE BETWEEN 10000 AND 11000</a:t>
            </a:r>
            <a:r>
              <a:rPr lang="zh-CN" altLang="en-US" sz="2000" dirty="0">
                <a:highlight>
                  <a:srgbClr val="C0C0C0"/>
                </a:highlight>
              </a:rPr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SQL&gt; </a:t>
            </a:r>
            <a:r>
              <a:rPr lang="en-US" altLang="zh-CN" sz="2000" dirty="0">
                <a:highlight>
                  <a:srgbClr val="C0C0C0"/>
                </a:highlight>
              </a:rPr>
              <a:t>SELECT * FROM table(</a:t>
            </a:r>
            <a:r>
              <a:rPr lang="en-US" altLang="zh-CN" sz="2000" dirty="0" err="1">
                <a:highlight>
                  <a:srgbClr val="C0C0C0"/>
                </a:highlight>
              </a:rPr>
              <a:t>dbms_xplan.display</a:t>
            </a:r>
            <a:r>
              <a:rPr lang="en-US" altLang="zh-CN" sz="2000" dirty="0">
                <a:highlight>
                  <a:srgbClr val="C0C0C0"/>
                </a:highlight>
              </a:rPr>
              <a:t>)</a:t>
            </a:r>
            <a:r>
              <a:rPr lang="zh-CN" altLang="en-US" sz="2000" dirty="0">
                <a:highlight>
                  <a:srgbClr val="C0C0C0"/>
                </a:highlight>
              </a:rPr>
              <a:t>；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| Id  | Operation  | Name   | Rows  | Bytes | Cost (%CPU)| Time | </a:t>
            </a:r>
            <a:r>
              <a:rPr lang="en-US" altLang="zh-CN" sz="2000" dirty="0" err="1"/>
              <a:t>Pstart</a:t>
            </a:r>
            <a:r>
              <a:rPr lang="en-US" altLang="zh-CN" sz="2000" dirty="0"/>
              <a:t>| </a:t>
            </a:r>
            <a:r>
              <a:rPr lang="en-US" altLang="zh-CN" sz="2000" dirty="0" err="1"/>
              <a:t>Pstop</a:t>
            </a:r>
            <a:r>
              <a:rPr lang="en-US" altLang="zh-CN" sz="2000" dirty="0"/>
              <a:t> |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--------------------------------------------------------------------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|   0 | SELECT STATEMENT    |      |    9 |  162 |  547   (0)| 00</a:t>
            </a:r>
            <a:r>
              <a:rPr lang="zh-CN" altLang="en-US" sz="2000" dirty="0"/>
              <a:t>：</a:t>
            </a:r>
            <a:r>
              <a:rPr lang="en-US" altLang="zh-CN" sz="2000" dirty="0"/>
              <a:t>00</a:t>
            </a:r>
            <a:r>
              <a:rPr lang="zh-CN" altLang="en-US" sz="2000" dirty="0"/>
              <a:t>：</a:t>
            </a:r>
            <a:r>
              <a:rPr lang="en-US" altLang="zh-CN" sz="2000" dirty="0"/>
              <a:t>01 |      |      |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|   1 |  PARTITION RANGE ALL|      |    9 |  162 |  547   (0)| 00</a:t>
            </a:r>
            <a:r>
              <a:rPr lang="zh-CN" altLang="en-US" sz="2000" dirty="0"/>
              <a:t>：</a:t>
            </a:r>
            <a:r>
              <a:rPr lang="en-US" altLang="zh-CN" sz="2000" dirty="0"/>
              <a:t>00</a:t>
            </a:r>
            <a:r>
              <a:rPr lang="zh-CN" altLang="en-US" sz="2000" dirty="0"/>
              <a:t>：</a:t>
            </a:r>
            <a:r>
              <a:rPr lang="en-US" altLang="zh-CN" sz="2000" dirty="0"/>
              <a:t>01 |    1 |    3 |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|*  2 |   TABLE ACCESS FULL | ORDERS |    9 |  162 |  547   (0)| 00</a:t>
            </a:r>
            <a:r>
              <a:rPr lang="zh-CN" altLang="en-US" sz="2000" dirty="0"/>
              <a:t>：</a:t>
            </a:r>
            <a:r>
              <a:rPr lang="en-US" altLang="zh-CN" sz="2000" dirty="0"/>
              <a:t>00</a:t>
            </a:r>
            <a:r>
              <a:rPr lang="zh-CN" altLang="en-US" sz="2000" dirty="0"/>
              <a:t>：</a:t>
            </a:r>
            <a:r>
              <a:rPr lang="en-US" altLang="zh-CN" sz="2000" dirty="0"/>
              <a:t>01 |    1 |    3 |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Predicate Information (IDENTIFIED BY operation id)</a:t>
            </a:r>
            <a:r>
              <a:rPr lang="zh-CN" altLang="en-US" sz="2000" dirty="0"/>
              <a:t>：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---------------------------------------------------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2 - filter("TRADE_RECEIVABLE"&lt;=11000 AND "TRADE_RECEIVABLE"&gt;=10000)</a:t>
            </a:r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上述</a:t>
            </a:r>
            <a:r>
              <a:rPr lang="en-US" altLang="zh-CN" sz="2000" dirty="0" err="1"/>
              <a:t>dbms_stats.gather_schema_stats</a:t>
            </a:r>
            <a:r>
              <a:rPr lang="zh-CN" altLang="en-US" sz="2000" dirty="0"/>
              <a:t>的命令中“</a:t>
            </a:r>
            <a:r>
              <a:rPr lang="en-US" altLang="zh-CN" sz="2000" dirty="0" err="1"/>
              <a:t>method_opt</a:t>
            </a:r>
            <a:r>
              <a:rPr lang="en-US" altLang="zh-CN" sz="2000" dirty="0"/>
              <a:t>=&gt;'for all columns SIZE 250'”</a:t>
            </a:r>
            <a:r>
              <a:rPr lang="zh-CN" altLang="en-US" sz="2000" dirty="0"/>
              <a:t>参数的含义是对所有字段进行直方图统计，</a:t>
            </a:r>
            <a:r>
              <a:rPr lang="en-US" altLang="zh-CN" sz="2000" dirty="0"/>
              <a:t>SIZE=250</a:t>
            </a:r>
            <a:r>
              <a:rPr lang="zh-CN" altLang="en-US" sz="2000" dirty="0"/>
              <a:t>表示</a:t>
            </a:r>
            <a:r>
              <a:rPr lang="en-US" altLang="zh-CN" sz="2000" dirty="0"/>
              <a:t>250</a:t>
            </a:r>
            <a:r>
              <a:rPr lang="zh-CN" altLang="en-US" sz="2000" dirty="0"/>
              <a:t>个分组桶</a:t>
            </a:r>
            <a:r>
              <a:rPr lang="en-US" altLang="zh-CN" sz="2000" dirty="0"/>
              <a:t>(Bucket)</a:t>
            </a:r>
            <a:r>
              <a:rPr lang="zh-CN" altLang="en-US" sz="2000" dirty="0"/>
              <a:t>。</a:t>
            </a:r>
            <a:r>
              <a:rPr lang="en-US" altLang="zh-CN" sz="2000" dirty="0"/>
              <a:t>Bucket</a:t>
            </a:r>
            <a:r>
              <a:rPr lang="zh-CN" altLang="en-US" sz="2000" dirty="0"/>
              <a:t>可以理解为存储数据的容器，这个容器会按照数据的分布将数据尽量平均到各个桶里。</a:t>
            </a:r>
          </a:p>
        </p:txBody>
      </p:sp>
    </p:spTree>
    <p:extLst>
      <p:ext uri="{BB962C8B-B14F-4D97-AF65-F5344CB8AC3E}">
        <p14:creationId xmlns:p14="http://schemas.microsoft.com/office/powerpoint/2010/main" val="305292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14.7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数据库测试</a:t>
            </a:r>
            <a:endParaRPr lang="zh-CN" altLang="zh-CN" sz="2800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17A3D-D287-4C39-830C-74C9694E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908720"/>
            <a:ext cx="11017224" cy="432048"/>
          </a:xfrm>
        </p:spPr>
        <p:txBody>
          <a:bodyPr>
            <a:noAutofit/>
          </a:bodyPr>
          <a:lstStyle/>
          <a:p>
            <a:pPr indent="0" algn="ctr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表</a:t>
            </a:r>
            <a:r>
              <a:rPr lang="en-US" altLang="zh-CN" sz="2000" dirty="0"/>
              <a:t>14-8  </a:t>
            </a:r>
            <a:r>
              <a:rPr lang="zh-CN" altLang="en-US" sz="2000" dirty="0"/>
              <a:t>直方图统计前后的执行计划对比</a:t>
            </a:r>
            <a:endParaRPr lang="en-US" altLang="zh-CN" sz="2000" dirty="0"/>
          </a:p>
          <a:p>
            <a:pPr indent="0" algn="just" hangingPunc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1B8F55B-53E2-499E-828A-4AE20192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367136"/>
              </p:ext>
            </p:extLst>
          </p:nvPr>
        </p:nvGraphicFramePr>
        <p:xfrm>
          <a:off x="1197868" y="1418556"/>
          <a:ext cx="10801200" cy="136237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53346">
                  <a:extLst>
                    <a:ext uri="{9D8B030D-6E8A-4147-A177-3AD203B41FA5}">
                      <a16:colId xmlns:a16="http://schemas.microsoft.com/office/drawing/2014/main" val="3586400269"/>
                    </a:ext>
                  </a:extLst>
                </a:gridCol>
                <a:gridCol w="1959717">
                  <a:extLst>
                    <a:ext uri="{9D8B030D-6E8A-4147-A177-3AD203B41FA5}">
                      <a16:colId xmlns:a16="http://schemas.microsoft.com/office/drawing/2014/main" val="1058453911"/>
                    </a:ext>
                  </a:extLst>
                </a:gridCol>
                <a:gridCol w="2149576">
                  <a:extLst>
                    <a:ext uri="{9D8B030D-6E8A-4147-A177-3AD203B41FA5}">
                      <a16:colId xmlns:a16="http://schemas.microsoft.com/office/drawing/2014/main" val="1700550786"/>
                    </a:ext>
                  </a:extLst>
                </a:gridCol>
                <a:gridCol w="2198992">
                  <a:extLst>
                    <a:ext uri="{9D8B030D-6E8A-4147-A177-3AD203B41FA5}">
                      <a16:colId xmlns:a16="http://schemas.microsoft.com/office/drawing/2014/main" val="947013471"/>
                    </a:ext>
                  </a:extLst>
                </a:gridCol>
                <a:gridCol w="2439569">
                  <a:extLst>
                    <a:ext uri="{9D8B030D-6E8A-4147-A177-3AD203B41FA5}">
                      <a16:colId xmlns:a16="http://schemas.microsoft.com/office/drawing/2014/main" val="743457504"/>
                    </a:ext>
                  </a:extLst>
                </a:gridCol>
              </a:tblGrid>
              <a:tr h="4541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直方图统计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动态采样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Rows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Bytes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Cost(%CPU)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3899266127"/>
                  </a:ext>
                </a:extLst>
              </a:tr>
              <a:tr h="4541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统计前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级别</a:t>
                      </a: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1155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547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4101791304"/>
                  </a:ext>
                </a:extLst>
              </a:tr>
              <a:tr h="4541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统计后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未使用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162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547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2187011394"/>
                  </a:ext>
                </a:extLst>
              </a:tr>
            </a:tbl>
          </a:graphicData>
        </a:graphic>
      </p:graphicFrame>
      <p:sp>
        <p:nvSpPr>
          <p:cNvPr id="5" name="内容占位符 5">
            <a:extLst>
              <a:ext uri="{FF2B5EF4-FFF2-40B4-BE49-F238E27FC236}">
                <a16:creationId xmlns:a16="http://schemas.microsoft.com/office/drawing/2014/main" id="{26A660B2-30C2-4FCB-8AF0-A5D7ECB16E6E}"/>
              </a:ext>
            </a:extLst>
          </p:cNvPr>
          <p:cNvSpPr txBox="1">
            <a:spLocks/>
          </p:cNvSpPr>
          <p:nvPr/>
        </p:nvSpPr>
        <p:spPr>
          <a:xfrm>
            <a:off x="1089856" y="2924944"/>
            <a:ext cx="11017224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从直方图统计后的结果可以看出，实际</a:t>
            </a:r>
            <a:r>
              <a:rPr lang="en-US" altLang="zh-CN" sz="2000" dirty="0"/>
              <a:t>ORDERS</a:t>
            </a:r>
            <a:r>
              <a:rPr lang="zh-CN" altLang="en-US" sz="2000" dirty="0"/>
              <a:t>表共有</a:t>
            </a:r>
            <a:r>
              <a:rPr lang="en-US" altLang="zh-CN" sz="2000" dirty="0"/>
              <a:t>5</a:t>
            </a:r>
            <a:r>
              <a:rPr lang="zh-CN" altLang="en-US" sz="2000" dirty="0"/>
              <a:t>行记录满足条件，执行计划的</a:t>
            </a:r>
            <a:r>
              <a:rPr lang="en-US" altLang="zh-CN" sz="2000" dirty="0"/>
              <a:t>Rows</a:t>
            </a:r>
            <a:r>
              <a:rPr lang="zh-CN" altLang="en-US" sz="2000" dirty="0"/>
              <a:t>为</a:t>
            </a:r>
            <a:r>
              <a:rPr lang="en-US" altLang="zh-CN" sz="2000" dirty="0"/>
              <a:t>9</a:t>
            </a:r>
            <a:r>
              <a:rPr lang="zh-CN" altLang="en-US" sz="2000" dirty="0"/>
              <a:t>行，字节数为</a:t>
            </a:r>
            <a:r>
              <a:rPr lang="en-US" altLang="zh-CN" sz="2000" dirty="0"/>
              <a:t>162</a:t>
            </a:r>
            <a:r>
              <a:rPr lang="zh-CN" altLang="en-US" sz="2000" dirty="0"/>
              <a:t>，</a:t>
            </a:r>
            <a:r>
              <a:rPr lang="en-US" altLang="zh-CN" sz="2000" dirty="0"/>
              <a:t>Cost</a:t>
            </a:r>
            <a:r>
              <a:rPr lang="zh-CN" altLang="en-US" sz="2000" dirty="0"/>
              <a:t>为</a:t>
            </a:r>
            <a:r>
              <a:rPr lang="en-US" altLang="zh-CN" sz="2000" dirty="0"/>
              <a:t>547</a:t>
            </a:r>
            <a:r>
              <a:rPr lang="zh-CN" altLang="en-US" sz="2000" dirty="0"/>
              <a:t>，没有使用动态采样。因此可以得出结论：直观图统计显著改善了对非索引字段的查询计划。</a:t>
            </a:r>
          </a:p>
        </p:txBody>
      </p:sp>
    </p:spTree>
    <p:extLst>
      <p:ext uri="{BB962C8B-B14F-4D97-AF65-F5344CB8AC3E}">
        <p14:creationId xmlns:p14="http://schemas.microsoft.com/office/powerpoint/2010/main" val="145512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14.7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数据库测试</a:t>
            </a:r>
            <a:endParaRPr lang="zh-CN" altLang="zh-CN" sz="2800" b="1" dirty="0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26A660B2-30C2-4FCB-8AF0-A5D7ECB16E6E}"/>
              </a:ext>
            </a:extLst>
          </p:cNvPr>
          <p:cNvSpPr txBox="1">
            <a:spLocks/>
          </p:cNvSpPr>
          <p:nvPr/>
        </p:nvSpPr>
        <p:spPr>
          <a:xfrm>
            <a:off x="1089856" y="2924944"/>
            <a:ext cx="1101722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8BB99A6-8436-4D22-82DC-6D326991D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862" y="893068"/>
            <a:ext cx="9601200" cy="5920308"/>
          </a:xfrm>
        </p:spPr>
        <p:txBody>
          <a:bodyPr>
            <a:normAutofit fontScale="77500" lnSpcReduction="20000"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在本例最后，通过查询</a:t>
            </a:r>
            <a:r>
              <a:rPr lang="en-US" altLang="zh-CN" dirty="0" err="1"/>
              <a:t>user_tables</a:t>
            </a:r>
            <a:r>
              <a:rPr lang="zh-CN" altLang="en-US" dirty="0"/>
              <a:t>查看每个用户表的统计情况：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SQL&gt; </a:t>
            </a:r>
            <a:r>
              <a:rPr lang="en-US" altLang="zh-CN" dirty="0">
                <a:highlight>
                  <a:srgbClr val="C0C0C0"/>
                </a:highlight>
              </a:rPr>
              <a:t>COL TABLE_NAME FORMAT A20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SQL&gt; </a:t>
            </a:r>
            <a:r>
              <a:rPr lang="en-US" altLang="zh-CN" dirty="0">
                <a:highlight>
                  <a:srgbClr val="C0C0C0"/>
                </a:highlight>
              </a:rPr>
              <a:t>COL TABLESPACE_NAME FORMAT A20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SQL&gt; </a:t>
            </a:r>
            <a:r>
              <a:rPr lang="en-US" altLang="zh-CN" dirty="0">
                <a:highlight>
                  <a:srgbClr val="C0C0C0"/>
                </a:highlight>
              </a:rPr>
              <a:t>SELECT </a:t>
            </a:r>
            <a:r>
              <a:rPr lang="en-US" altLang="zh-CN" dirty="0" err="1">
                <a:highlight>
                  <a:srgbClr val="C0C0C0"/>
                </a:highlight>
              </a:rPr>
              <a:t>table_name</a:t>
            </a:r>
            <a:r>
              <a:rPr lang="zh-CN" altLang="en-US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tablespace_name</a:t>
            </a:r>
            <a:r>
              <a:rPr lang="zh-CN" altLang="en-US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num_rows</a:t>
            </a:r>
            <a:r>
              <a:rPr lang="en-US" altLang="zh-CN" dirty="0">
                <a:highlight>
                  <a:srgbClr val="C0C0C0"/>
                </a:highlight>
              </a:rPr>
              <a:t> FROM </a:t>
            </a:r>
            <a:r>
              <a:rPr lang="en-US" altLang="zh-CN" dirty="0" err="1">
                <a:highlight>
                  <a:srgbClr val="C0C0C0"/>
                </a:highlight>
              </a:rPr>
              <a:t>user_tables</a:t>
            </a:r>
            <a:r>
              <a:rPr lang="zh-CN" altLang="en-US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TABLE_NAME		TABLESPACE_NAME	NUM_ROWS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------------------ -------------------------------	-----------------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DEPARTMENTS	</a:t>
            </a:r>
            <a:r>
              <a:rPr lang="zh-CN" altLang="en-US" dirty="0"/>
              <a:t>　</a:t>
            </a:r>
            <a:r>
              <a:rPr lang="en-US" altLang="zh-CN" dirty="0"/>
              <a:t>	USERS			3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EMPLOYEES		USERS			7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PRODUCTS		USERS			9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ORDERS					10000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ORDER_DETAILS				30000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ORDER_ID_TEMP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6 rows selected.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SQL&gt;</a:t>
            </a:r>
          </a:p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从查询结果来看，各个表的总行数</a:t>
            </a:r>
            <a:r>
              <a:rPr lang="en-US" altLang="zh-CN" dirty="0"/>
              <a:t>NUM_ROWS</a:t>
            </a:r>
            <a:r>
              <a:rPr lang="zh-CN" altLang="en-US" dirty="0"/>
              <a:t>准确查询出来了，这有利于准确制订</a:t>
            </a:r>
            <a:r>
              <a:rPr lang="en-US" altLang="zh-CN" dirty="0"/>
              <a:t>SQL</a:t>
            </a:r>
            <a:r>
              <a:rPr lang="zh-CN" altLang="en-US" dirty="0"/>
              <a:t>语句的执行计划。另外，查询结果中</a:t>
            </a:r>
            <a:r>
              <a:rPr lang="en-US" altLang="zh-CN" dirty="0"/>
              <a:t>DEPARTMENTS</a:t>
            </a:r>
            <a:r>
              <a:rPr lang="zh-CN" altLang="en-US" dirty="0"/>
              <a:t>、</a:t>
            </a:r>
            <a:r>
              <a:rPr lang="en-US" altLang="zh-CN" dirty="0"/>
              <a:t>EMPLOYEES</a:t>
            </a:r>
            <a:r>
              <a:rPr lang="zh-CN" altLang="en-US" dirty="0"/>
              <a:t>和</a:t>
            </a:r>
            <a:r>
              <a:rPr lang="en-US" altLang="zh-CN" dirty="0"/>
              <a:t>PRODUCTS</a:t>
            </a:r>
            <a:r>
              <a:rPr lang="zh-CN" altLang="en-US" dirty="0"/>
              <a:t>的表空间都是</a:t>
            </a:r>
            <a:r>
              <a:rPr lang="en-US" altLang="zh-CN" dirty="0"/>
              <a:t>USERS</a:t>
            </a:r>
            <a:r>
              <a:rPr lang="zh-CN" altLang="en-US" dirty="0"/>
              <a:t>，而其他表的表空间显示为空，这并不是说这些表没有占用表空间，而是其他表空间，比如</a:t>
            </a:r>
            <a:r>
              <a:rPr lang="en-US" altLang="zh-CN" dirty="0"/>
              <a:t>ORDERS</a:t>
            </a:r>
            <a:r>
              <a:rPr lang="zh-CN" altLang="en-US" dirty="0"/>
              <a:t>和</a:t>
            </a:r>
            <a:r>
              <a:rPr lang="en-US" altLang="zh-CN" dirty="0"/>
              <a:t>ORDER_DETAILS</a:t>
            </a:r>
            <a:r>
              <a:rPr lang="zh-CN" altLang="en-US" dirty="0"/>
              <a:t>占用了两个表空间：</a:t>
            </a:r>
            <a:r>
              <a:rPr lang="en-US" altLang="zh-CN" dirty="0"/>
              <a:t>USERS</a:t>
            </a:r>
            <a:r>
              <a:rPr lang="zh-CN" altLang="en-US" dirty="0"/>
              <a:t>和</a:t>
            </a:r>
            <a:r>
              <a:rPr lang="en-US" altLang="zh-CN" dirty="0"/>
              <a:t>USERS02</a:t>
            </a:r>
            <a:r>
              <a:rPr lang="zh-CN" altLang="en-US" dirty="0"/>
              <a:t>，而</a:t>
            </a:r>
            <a:r>
              <a:rPr lang="en-US" altLang="zh-CN" dirty="0"/>
              <a:t>ORDER_ID_TEMP</a:t>
            </a:r>
            <a:r>
              <a:rPr lang="zh-CN" altLang="en-US" dirty="0"/>
              <a:t>占用的是临时表空间。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46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14.1 </a:t>
            </a:r>
            <a:r>
              <a:rPr lang="zh-CN" altLang="zh-CN" dirty="0"/>
              <a:t>小型商品销售系统</a:t>
            </a:r>
            <a:r>
              <a:rPr lang="en-US" altLang="zh-CN" dirty="0"/>
              <a:t>E-R</a:t>
            </a:r>
            <a:r>
              <a:rPr lang="zh-CN" altLang="zh-CN" dirty="0"/>
              <a:t>模型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2800" dirty="0"/>
              <a:t>14.1.1  </a:t>
            </a:r>
            <a:r>
              <a:rPr lang="zh-CN" altLang="en-US" sz="2800" dirty="0"/>
              <a:t>实体模型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1176536"/>
          </a:xfrm>
        </p:spPr>
        <p:txBody>
          <a:bodyPr>
            <a:normAutofit fontScale="92500"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根据应用场景分析，共有</a:t>
            </a:r>
            <a:r>
              <a:rPr lang="en-US" altLang="zh-CN" dirty="0"/>
              <a:t>3</a:t>
            </a:r>
            <a:r>
              <a:rPr lang="zh-CN" altLang="en-US" dirty="0"/>
              <a:t>个原始的实体</a:t>
            </a:r>
            <a:r>
              <a:rPr lang="en-US" altLang="zh-CN" dirty="0"/>
              <a:t>(Entity)</a:t>
            </a:r>
            <a:r>
              <a:rPr lang="zh-CN" altLang="en-US" dirty="0"/>
              <a:t>，它们是部门、员工和产品。</a:t>
            </a:r>
            <a:r>
              <a:rPr lang="zh-CN" altLang="en-US" b="1" dirty="0"/>
              <a:t>部门</a:t>
            </a:r>
            <a:r>
              <a:rPr lang="en-US" altLang="zh-CN" b="1" dirty="0"/>
              <a:t>(DEPARTMENTS)</a:t>
            </a:r>
            <a:r>
              <a:rPr lang="zh-CN" altLang="en-US" dirty="0"/>
              <a:t>：部门包括部门</a:t>
            </a:r>
            <a:r>
              <a:rPr lang="en-US" altLang="zh-CN" dirty="0"/>
              <a:t>ID(DEPARTMENT_ID)</a:t>
            </a:r>
            <a:r>
              <a:rPr lang="zh-CN" altLang="en-US" dirty="0"/>
              <a:t>和部门名称</a:t>
            </a:r>
            <a:r>
              <a:rPr lang="en-US" altLang="zh-CN" dirty="0"/>
              <a:t>(DEPARTMENT_NAME)</a:t>
            </a:r>
            <a:r>
              <a:rPr lang="zh-CN" altLang="en-US" dirty="0"/>
              <a:t>，如图</a:t>
            </a:r>
            <a:r>
              <a:rPr lang="en-US" altLang="zh-CN" dirty="0"/>
              <a:t>14-1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4" name="画布 985">
            <a:extLst>
              <a:ext uri="{FF2B5EF4-FFF2-40B4-BE49-F238E27FC236}">
                <a16:creationId xmlns:a16="http://schemas.microsoft.com/office/drawing/2014/main" id="{D2A45516-2721-47F0-89C0-E01CAC065B8C}"/>
              </a:ext>
            </a:extLst>
          </p:cNvPr>
          <p:cNvGrpSpPr/>
          <p:nvPr/>
        </p:nvGrpSpPr>
        <p:grpSpPr>
          <a:xfrm>
            <a:off x="405780" y="3005336"/>
            <a:ext cx="10873208" cy="2880320"/>
            <a:chOff x="0" y="0"/>
            <a:chExt cx="5149215" cy="101473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1C8D13-B8D8-4168-8006-3AFB040F7322}"/>
                </a:ext>
              </a:extLst>
            </p:cNvPr>
            <p:cNvSpPr/>
            <p:nvPr/>
          </p:nvSpPr>
          <p:spPr>
            <a:xfrm>
              <a:off x="0" y="0"/>
              <a:ext cx="5149215" cy="1014730"/>
            </a:xfrm>
            <a:prstGeom prst="rect">
              <a:avLst/>
            </a:prstGeom>
          </p:spPr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E862AA2-17AA-49EE-8C5C-A8F11AFB5DC4}"/>
                </a:ext>
              </a:extLst>
            </p:cNvPr>
            <p:cNvGrpSpPr/>
            <p:nvPr/>
          </p:nvGrpSpPr>
          <p:grpSpPr>
            <a:xfrm>
              <a:off x="992036" y="15357"/>
              <a:ext cx="3447825" cy="988570"/>
              <a:chOff x="992036" y="20571"/>
              <a:chExt cx="3447825" cy="1324359"/>
            </a:xfrm>
          </p:grpSpPr>
          <p:sp>
            <p:nvSpPr>
              <p:cNvPr id="7" name="文本框 980">
                <a:extLst>
                  <a:ext uri="{FF2B5EF4-FFF2-40B4-BE49-F238E27FC236}">
                    <a16:creationId xmlns:a16="http://schemas.microsoft.com/office/drawing/2014/main" id="{8D57AE2F-91FD-4EE0-9A14-B8E70DDFCD8C}"/>
                  </a:ext>
                </a:extLst>
              </p:cNvPr>
              <p:cNvSpPr txBox="1"/>
              <p:nvPr/>
            </p:nvSpPr>
            <p:spPr>
              <a:xfrm>
                <a:off x="1833110" y="20571"/>
                <a:ext cx="1595889" cy="431416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20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DEPARTMENTS</a:t>
                </a:r>
                <a:r>
                  <a:rPr lang="zh-CN" sz="20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（部门）</a:t>
                </a: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343AC22-2F28-4617-B70C-DD3B4DB609A8}"/>
                  </a:ext>
                </a:extLst>
              </p:cNvPr>
              <p:cNvSpPr/>
              <p:nvPr/>
            </p:nvSpPr>
            <p:spPr>
              <a:xfrm>
                <a:off x="992036" y="803889"/>
                <a:ext cx="1440612" cy="535404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20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DEPARTMENT_ID</a:t>
                </a:r>
                <a:endParaRPr lang="zh-CN" sz="20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C5934A6-BE42-486C-BA9C-50D441349EB1}"/>
                  </a:ext>
                </a:extLst>
              </p:cNvPr>
              <p:cNvSpPr/>
              <p:nvPr/>
            </p:nvSpPr>
            <p:spPr>
              <a:xfrm>
                <a:off x="2717321" y="812511"/>
                <a:ext cx="1722540" cy="532419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20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DEPARTMENT_NAME</a:t>
                </a:r>
                <a:endParaRPr lang="zh-CN" sz="20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D383EC8F-A1F8-4819-87A5-75306CF45DBF}"/>
                  </a:ext>
                </a:extLst>
              </p:cNvPr>
              <p:cNvCxnSpPr/>
              <p:nvPr/>
            </p:nvCxnSpPr>
            <p:spPr>
              <a:xfrm flipH="1">
                <a:off x="1789980" y="451987"/>
                <a:ext cx="841075" cy="35210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BBA53608-736D-4F5E-A253-D1B472614F9A}"/>
                  </a:ext>
                </a:extLst>
              </p:cNvPr>
              <p:cNvCxnSpPr/>
              <p:nvPr/>
            </p:nvCxnSpPr>
            <p:spPr>
              <a:xfrm>
                <a:off x="2631055" y="451987"/>
                <a:ext cx="854016" cy="360728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1200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14.1 </a:t>
            </a:r>
            <a:r>
              <a:rPr lang="zh-CN" altLang="zh-CN" dirty="0"/>
              <a:t>小型商品销售系统</a:t>
            </a:r>
            <a:r>
              <a:rPr lang="en-US" altLang="zh-CN" dirty="0"/>
              <a:t>E-R</a:t>
            </a:r>
            <a:r>
              <a:rPr lang="zh-CN" altLang="zh-CN" dirty="0"/>
              <a:t>模型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2800" dirty="0"/>
              <a:t>14.1.1  </a:t>
            </a:r>
            <a:r>
              <a:rPr lang="zh-CN" altLang="en-US" sz="2800" dirty="0"/>
              <a:t>实体模型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399"/>
            <a:ext cx="9601200" cy="1310663"/>
          </a:xfrm>
        </p:spPr>
        <p:txBody>
          <a:bodyPr>
            <a:normAutofit fontScale="77500" lnSpcReduction="20000"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/>
              <a:t>员工</a:t>
            </a:r>
            <a:r>
              <a:rPr lang="en-US" altLang="zh-CN" b="1" dirty="0"/>
              <a:t>(EMPLOYEES)</a:t>
            </a:r>
            <a:r>
              <a:rPr lang="zh-CN" altLang="en-US" b="1" dirty="0"/>
              <a:t>：</a:t>
            </a:r>
            <a:r>
              <a:rPr lang="zh-CN" altLang="en-US" dirty="0"/>
              <a:t>员工包括员工</a:t>
            </a:r>
            <a:r>
              <a:rPr lang="en-US" altLang="zh-CN" dirty="0"/>
              <a:t>ID(EMPLOYEE_ID)</a:t>
            </a:r>
            <a:r>
              <a:rPr lang="zh-CN" altLang="en-US" dirty="0"/>
              <a:t>，姓名</a:t>
            </a:r>
            <a:r>
              <a:rPr lang="en-US" altLang="zh-CN" dirty="0"/>
              <a:t>(NAME)</a:t>
            </a:r>
            <a:r>
              <a:rPr lang="zh-CN" altLang="en-US" dirty="0"/>
              <a:t>，照片</a:t>
            </a:r>
            <a:r>
              <a:rPr lang="en-US" altLang="zh-CN" dirty="0"/>
              <a:t>(PHOTO)</a:t>
            </a:r>
            <a:r>
              <a:rPr lang="zh-CN" altLang="en-US" dirty="0"/>
              <a:t>，工资</a:t>
            </a:r>
            <a:r>
              <a:rPr lang="en-US" altLang="zh-CN" dirty="0"/>
              <a:t>(SALARY)</a:t>
            </a:r>
            <a:r>
              <a:rPr lang="zh-CN" altLang="en-US" dirty="0"/>
              <a:t>等。员工的属性中还应包括员工所属的部门</a:t>
            </a:r>
            <a:r>
              <a:rPr lang="en-US" altLang="zh-CN" dirty="0"/>
              <a:t>ID(DEPARTMENT_ID)</a:t>
            </a:r>
            <a:r>
              <a:rPr lang="zh-CN" altLang="en-US" dirty="0"/>
              <a:t>，部门</a:t>
            </a:r>
            <a:r>
              <a:rPr lang="en-US" altLang="zh-CN" dirty="0"/>
              <a:t>ID</a:t>
            </a:r>
            <a:r>
              <a:rPr lang="zh-CN" altLang="en-US" dirty="0"/>
              <a:t>不能为空，表示员工必须属于某一个部门。员工的属性中还有员工的上司</a:t>
            </a:r>
            <a:r>
              <a:rPr lang="en-US" altLang="zh-CN" dirty="0"/>
              <a:t>(MANAGER_ID)</a:t>
            </a:r>
            <a:r>
              <a:rPr lang="zh-CN" altLang="en-US" dirty="0"/>
              <a:t>，该属性可以为空，表示没有上司。员工的实体如图</a:t>
            </a:r>
            <a:r>
              <a:rPr lang="en-US" altLang="zh-CN" dirty="0"/>
              <a:t>14-2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2" name="画布 1166">
            <a:extLst>
              <a:ext uri="{FF2B5EF4-FFF2-40B4-BE49-F238E27FC236}">
                <a16:creationId xmlns:a16="http://schemas.microsoft.com/office/drawing/2014/main" id="{387826A1-ACA1-42FD-8FC3-D304146CD2BE}"/>
              </a:ext>
            </a:extLst>
          </p:cNvPr>
          <p:cNvGrpSpPr/>
          <p:nvPr/>
        </p:nvGrpSpPr>
        <p:grpSpPr>
          <a:xfrm>
            <a:off x="801825" y="3068960"/>
            <a:ext cx="10585176" cy="3632040"/>
            <a:chOff x="0" y="0"/>
            <a:chExt cx="5149215" cy="221932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1D3F1D4-D3A9-45C9-9AAF-892E9214284E}"/>
                </a:ext>
              </a:extLst>
            </p:cNvPr>
            <p:cNvSpPr/>
            <p:nvPr/>
          </p:nvSpPr>
          <p:spPr>
            <a:xfrm>
              <a:off x="0" y="0"/>
              <a:ext cx="5149215" cy="2219325"/>
            </a:xfrm>
            <a:prstGeom prst="rect">
              <a:avLst/>
            </a:prstGeom>
          </p:spPr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6E5BAFC-BE91-4866-B9BB-94C4B70AF6CE}"/>
                </a:ext>
              </a:extLst>
            </p:cNvPr>
            <p:cNvGrpSpPr/>
            <p:nvPr/>
          </p:nvGrpSpPr>
          <p:grpSpPr>
            <a:xfrm>
              <a:off x="290706" y="61264"/>
              <a:ext cx="4799278" cy="2126618"/>
              <a:chOff x="290706" y="76544"/>
              <a:chExt cx="4799278" cy="2657060"/>
            </a:xfrm>
          </p:grpSpPr>
          <p:sp>
            <p:nvSpPr>
              <p:cNvPr id="15" name="文本框 986">
                <a:extLst>
                  <a:ext uri="{FF2B5EF4-FFF2-40B4-BE49-F238E27FC236}">
                    <a16:creationId xmlns:a16="http://schemas.microsoft.com/office/drawing/2014/main" id="{97F48EE9-C0E2-4CD7-98DF-FD7092620A7F}"/>
                  </a:ext>
                </a:extLst>
              </p:cNvPr>
              <p:cNvSpPr txBox="1"/>
              <p:nvPr/>
            </p:nvSpPr>
            <p:spPr>
              <a:xfrm>
                <a:off x="1908511" y="1245052"/>
                <a:ext cx="1332781" cy="431416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EMPLOYEES</a:t>
                </a:r>
                <a:r>
                  <a:rPr lang="zh-CN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（员工）</a:t>
                </a: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25169217-1EFA-483A-B5C3-93F13D05B35F}"/>
                  </a:ext>
                </a:extLst>
              </p:cNvPr>
              <p:cNvSpPr/>
              <p:nvPr/>
            </p:nvSpPr>
            <p:spPr>
              <a:xfrm>
                <a:off x="322420" y="77023"/>
                <a:ext cx="1169950" cy="535404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EMPLOYEE_ID</a:t>
                </a:r>
                <a:endParaRPr lang="zh-CN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71AF72E1-A9EA-43A6-8DEC-4B8D342AB3FC}"/>
                  </a:ext>
                </a:extLst>
              </p:cNvPr>
              <p:cNvSpPr/>
              <p:nvPr/>
            </p:nvSpPr>
            <p:spPr>
              <a:xfrm>
                <a:off x="1777042" y="76646"/>
                <a:ext cx="785003" cy="535404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NAME</a:t>
                </a:r>
                <a:endParaRPr lang="zh-CN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C04F856-6D4E-4270-BCA0-CCD21D4B1DE1}"/>
                  </a:ext>
                </a:extLst>
              </p:cNvPr>
              <p:cNvSpPr/>
              <p:nvPr/>
            </p:nvSpPr>
            <p:spPr>
              <a:xfrm>
                <a:off x="2812213" y="76544"/>
                <a:ext cx="767750" cy="535404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EMAIL</a:t>
                </a:r>
                <a:endParaRPr lang="zh-CN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D1EA676-8881-49D2-8781-6A9367BD6608}"/>
                  </a:ext>
                </a:extLst>
              </p:cNvPr>
              <p:cNvSpPr/>
              <p:nvPr/>
            </p:nvSpPr>
            <p:spPr>
              <a:xfrm>
                <a:off x="3763311" y="76994"/>
                <a:ext cx="1326673" cy="535404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PHONE_NUMBER</a:t>
                </a:r>
                <a:endParaRPr lang="zh-CN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A162F1C-1DAE-4D77-966D-4E0C8A1F2452}"/>
                  </a:ext>
                </a:extLst>
              </p:cNvPr>
              <p:cNvSpPr/>
              <p:nvPr/>
            </p:nvSpPr>
            <p:spPr>
              <a:xfrm>
                <a:off x="982257" y="2198195"/>
                <a:ext cx="983411" cy="535404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HIRE_DATE</a:t>
                </a:r>
                <a:endParaRPr lang="zh-CN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F165116D-9669-4C3F-88D6-8C6A968881FF}"/>
                  </a:ext>
                </a:extLst>
              </p:cNvPr>
              <p:cNvSpPr/>
              <p:nvPr/>
            </p:nvSpPr>
            <p:spPr>
              <a:xfrm>
                <a:off x="2147667" y="2198200"/>
                <a:ext cx="854014" cy="535404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SALARY</a:t>
                </a:r>
                <a:endParaRPr lang="zh-CN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6CA62C76-B2DE-4F70-A794-F440E3990AEE}"/>
                  </a:ext>
                </a:extLst>
              </p:cNvPr>
              <p:cNvSpPr/>
              <p:nvPr/>
            </p:nvSpPr>
            <p:spPr>
              <a:xfrm>
                <a:off x="3239231" y="2197458"/>
                <a:ext cx="836760" cy="535404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PHOTO</a:t>
                </a:r>
                <a:endParaRPr lang="zh-CN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3FEB740F-A3B6-4AE8-BAAF-1892BEEEA777}"/>
                  </a:ext>
                </a:extLst>
              </p:cNvPr>
              <p:cNvCxnSpPr/>
              <p:nvPr/>
            </p:nvCxnSpPr>
            <p:spPr>
              <a:xfrm flipH="1" flipV="1">
                <a:off x="940279" y="612433"/>
                <a:ext cx="1634623" cy="63261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DDD50D5F-2F1D-4CBC-8351-98C3C81D1D99}"/>
                  </a:ext>
                </a:extLst>
              </p:cNvPr>
              <p:cNvCxnSpPr/>
              <p:nvPr/>
            </p:nvCxnSpPr>
            <p:spPr>
              <a:xfrm flipV="1">
                <a:off x="2574902" y="611948"/>
                <a:ext cx="621186" cy="63310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D094468C-6D53-4C4F-B137-611B7B8D1DBC}"/>
                  </a:ext>
                </a:extLst>
              </p:cNvPr>
              <p:cNvCxnSpPr/>
              <p:nvPr/>
            </p:nvCxnSpPr>
            <p:spPr>
              <a:xfrm flipV="1">
                <a:off x="2574902" y="612422"/>
                <a:ext cx="1856548" cy="63263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5711876B-CB69-431B-AEBE-064893680ED4}"/>
                  </a:ext>
                </a:extLst>
              </p:cNvPr>
              <p:cNvCxnSpPr/>
              <p:nvPr/>
            </p:nvCxnSpPr>
            <p:spPr>
              <a:xfrm>
                <a:off x="2574902" y="1676468"/>
                <a:ext cx="1082709" cy="52099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74FAA081-FCEA-4263-88B4-927D57F38D00}"/>
                  </a:ext>
                </a:extLst>
              </p:cNvPr>
              <p:cNvCxnSpPr/>
              <p:nvPr/>
            </p:nvCxnSpPr>
            <p:spPr>
              <a:xfrm flipH="1">
                <a:off x="2574674" y="1676468"/>
                <a:ext cx="228" cy="52173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695E9A9A-D29E-426A-8DCA-5D163EF9A751}"/>
                  </a:ext>
                </a:extLst>
              </p:cNvPr>
              <p:cNvCxnSpPr/>
              <p:nvPr/>
            </p:nvCxnSpPr>
            <p:spPr>
              <a:xfrm flipH="1">
                <a:off x="1473963" y="1676468"/>
                <a:ext cx="1100939" cy="52172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298E32E8-4425-4C47-8C64-F42338973608}"/>
                  </a:ext>
                </a:extLst>
              </p:cNvPr>
              <p:cNvCxnSpPr/>
              <p:nvPr/>
            </p:nvCxnSpPr>
            <p:spPr>
              <a:xfrm flipH="1" flipV="1">
                <a:off x="2169544" y="612050"/>
                <a:ext cx="405358" cy="63300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9C5C8C86-6AE6-49E3-B1CE-10F3BB5078FE}"/>
                  </a:ext>
                </a:extLst>
              </p:cNvPr>
              <p:cNvSpPr/>
              <p:nvPr/>
            </p:nvSpPr>
            <p:spPr>
              <a:xfrm>
                <a:off x="290706" y="1193068"/>
                <a:ext cx="1167159" cy="535404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MANAGER_ID</a:t>
                </a:r>
                <a:endParaRPr lang="zh-CN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48418C14-F893-4A1D-A9C4-1C62264C520F}"/>
                  </a:ext>
                </a:extLst>
              </p:cNvPr>
              <p:cNvSpPr/>
              <p:nvPr/>
            </p:nvSpPr>
            <p:spPr>
              <a:xfrm>
                <a:off x="3692104" y="1192510"/>
                <a:ext cx="1334453" cy="535404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DEPARTMENT_ID</a:t>
                </a:r>
                <a:endParaRPr lang="zh-CN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32FF5FA7-FB44-4F16-99F9-CB6B46FA7DCB}"/>
                  </a:ext>
                </a:extLst>
              </p:cNvPr>
              <p:cNvCxnSpPr/>
              <p:nvPr/>
            </p:nvCxnSpPr>
            <p:spPr>
              <a:xfrm flipV="1">
                <a:off x="3241292" y="1460297"/>
                <a:ext cx="450813" cy="463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6C8FC493-7695-4C82-A499-1055BF8819B0}"/>
                  </a:ext>
                </a:extLst>
              </p:cNvPr>
              <p:cNvCxnSpPr/>
              <p:nvPr/>
            </p:nvCxnSpPr>
            <p:spPr>
              <a:xfrm flipH="1">
                <a:off x="1457865" y="1460760"/>
                <a:ext cx="450646" cy="9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1876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237242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14.1 </a:t>
            </a:r>
            <a:r>
              <a:rPr lang="zh-CN" altLang="zh-CN" dirty="0"/>
              <a:t>小型商品销售系统</a:t>
            </a:r>
            <a:r>
              <a:rPr lang="en-US" altLang="zh-CN" dirty="0"/>
              <a:t>E-R</a:t>
            </a:r>
            <a:r>
              <a:rPr lang="zh-CN" altLang="zh-CN" dirty="0"/>
              <a:t>模型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2800" dirty="0"/>
              <a:t>14.1.1  </a:t>
            </a:r>
            <a:r>
              <a:rPr lang="zh-CN" altLang="en-US" sz="2800" dirty="0"/>
              <a:t>实体模型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676399"/>
            <a:ext cx="10201199" cy="1310663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/>
              <a:t>产品</a:t>
            </a:r>
            <a:r>
              <a:rPr lang="en-US" altLang="zh-CN" b="1" dirty="0"/>
              <a:t>(PRODUCTS)</a:t>
            </a:r>
            <a:r>
              <a:rPr lang="zh-CN" altLang="en-US" b="1" dirty="0"/>
              <a:t>：</a:t>
            </a:r>
            <a:r>
              <a:rPr lang="zh-CN" altLang="en-US" dirty="0"/>
              <a:t>产品包括</a:t>
            </a:r>
            <a:r>
              <a:rPr lang="en-US" altLang="zh-CN" dirty="0"/>
              <a:t>3</a:t>
            </a:r>
            <a:r>
              <a:rPr lang="zh-CN" altLang="en-US" dirty="0"/>
              <a:t>个属性：产品</a:t>
            </a:r>
            <a:r>
              <a:rPr lang="en-US" altLang="zh-CN" dirty="0"/>
              <a:t>ID(PRODUCT_ID)</a:t>
            </a:r>
            <a:r>
              <a:rPr lang="zh-CN" altLang="en-US" dirty="0"/>
              <a:t>，产品名称</a:t>
            </a:r>
            <a:r>
              <a:rPr lang="en-US" altLang="zh-CN" dirty="0"/>
              <a:t>(PRODUCT_NAME)</a:t>
            </a:r>
            <a:r>
              <a:rPr lang="zh-CN" altLang="en-US" dirty="0"/>
              <a:t>和产品类型</a:t>
            </a:r>
            <a:r>
              <a:rPr lang="en-US" altLang="zh-CN" dirty="0"/>
              <a:t>(PRODUCT_TYPE)</a:t>
            </a:r>
            <a:r>
              <a:rPr lang="zh-CN" altLang="en-US" dirty="0"/>
              <a:t>，见图</a:t>
            </a:r>
            <a:r>
              <a:rPr lang="en-US" altLang="zh-CN" dirty="0"/>
              <a:t>14-3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34" name="画布 1176">
            <a:extLst>
              <a:ext uri="{FF2B5EF4-FFF2-40B4-BE49-F238E27FC236}">
                <a16:creationId xmlns:a16="http://schemas.microsoft.com/office/drawing/2014/main" id="{8C515E87-E2B4-48C5-AD97-98C715624418}"/>
              </a:ext>
            </a:extLst>
          </p:cNvPr>
          <p:cNvGrpSpPr/>
          <p:nvPr/>
        </p:nvGrpSpPr>
        <p:grpSpPr>
          <a:xfrm>
            <a:off x="1127085" y="3030627"/>
            <a:ext cx="10534651" cy="2918653"/>
            <a:chOff x="0" y="0"/>
            <a:chExt cx="4203700" cy="91948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EC9D238-1C98-4488-BFE5-B3D3B4E61030}"/>
                </a:ext>
              </a:extLst>
            </p:cNvPr>
            <p:cNvSpPr/>
            <p:nvPr/>
          </p:nvSpPr>
          <p:spPr>
            <a:xfrm>
              <a:off x="0" y="0"/>
              <a:ext cx="4203700" cy="919480"/>
            </a:xfrm>
            <a:prstGeom prst="rect">
              <a:avLst/>
            </a:prstGeom>
          </p:spPr>
        </p:sp>
        <p:sp>
          <p:nvSpPr>
            <p:cNvPr id="36" name="文本框 228">
              <a:extLst>
                <a:ext uri="{FF2B5EF4-FFF2-40B4-BE49-F238E27FC236}">
                  <a16:creationId xmlns:a16="http://schemas.microsoft.com/office/drawing/2014/main" id="{480871BB-373B-435C-9CFD-D6F422C106C0}"/>
                </a:ext>
              </a:extLst>
            </p:cNvPr>
            <p:cNvSpPr txBox="1"/>
            <p:nvPr/>
          </p:nvSpPr>
          <p:spPr>
            <a:xfrm>
              <a:off x="1272423" y="28399"/>
              <a:ext cx="1440611" cy="28514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20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PRODUCTS</a:t>
              </a:r>
              <a:r>
                <a:rPr lang="zh-CN" sz="20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（产品）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CA797E2-93F5-486D-806E-9D297B6E84DE}"/>
                </a:ext>
              </a:extLst>
            </p:cNvPr>
            <p:cNvSpPr/>
            <p:nvPr/>
          </p:nvSpPr>
          <p:spPr>
            <a:xfrm>
              <a:off x="1301837" y="546613"/>
              <a:ext cx="1381570" cy="354016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20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PRODUCT_NAME</a:t>
              </a:r>
              <a:endParaRPr lang="zh-CN" sz="20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E2BD3EF-9E20-4075-863C-6F7FFD951EAD}"/>
                </a:ext>
              </a:extLst>
            </p:cNvPr>
            <p:cNvSpPr/>
            <p:nvPr/>
          </p:nvSpPr>
          <p:spPr>
            <a:xfrm>
              <a:off x="2722439" y="546686"/>
              <a:ext cx="1440289" cy="354016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20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PRODUCT_TYPE</a:t>
              </a:r>
              <a:endParaRPr 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EC7983BC-3D6B-4402-B0ED-EEBE4F980A1E}"/>
                </a:ext>
              </a:extLst>
            </p:cNvPr>
            <p:cNvCxnSpPr/>
            <p:nvPr/>
          </p:nvCxnSpPr>
          <p:spPr>
            <a:xfrm flipH="1">
              <a:off x="1992326" y="313542"/>
              <a:ext cx="95" cy="233071"/>
            </a:xfrm>
            <a:prstGeom prst="straightConnector1">
              <a:avLst/>
            </a:prstGeom>
            <a:ln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31917679-70AD-41AE-9154-936BEF3529F9}"/>
                </a:ext>
              </a:extLst>
            </p:cNvPr>
            <p:cNvCxnSpPr/>
            <p:nvPr/>
          </p:nvCxnSpPr>
          <p:spPr>
            <a:xfrm>
              <a:off x="1992729" y="313543"/>
              <a:ext cx="1449855" cy="233142"/>
            </a:xfrm>
            <a:prstGeom prst="straightConnector1">
              <a:avLst/>
            </a:prstGeom>
            <a:ln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C05689F-A021-4486-9038-78C0AC33F08E}"/>
                </a:ext>
              </a:extLst>
            </p:cNvPr>
            <p:cNvSpPr/>
            <p:nvPr/>
          </p:nvSpPr>
          <p:spPr>
            <a:xfrm>
              <a:off x="39737" y="546613"/>
              <a:ext cx="1190321" cy="354016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20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PRODUCT_ID</a:t>
              </a:r>
              <a:endParaRPr lang="zh-CN" sz="20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0246D5A-EBA8-49F4-82B3-718566A49BCE}"/>
                </a:ext>
              </a:extLst>
            </p:cNvPr>
            <p:cNvCxnSpPr/>
            <p:nvPr/>
          </p:nvCxnSpPr>
          <p:spPr>
            <a:xfrm flipH="1">
              <a:off x="634898" y="313542"/>
              <a:ext cx="1357831" cy="233071"/>
            </a:xfrm>
            <a:prstGeom prst="straightConnector1">
              <a:avLst/>
            </a:prstGeom>
            <a:ln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412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1296144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14.1 </a:t>
            </a:r>
            <a:r>
              <a:rPr lang="zh-CN" altLang="zh-CN" dirty="0"/>
              <a:t>小型商品销售系统</a:t>
            </a:r>
            <a:r>
              <a:rPr lang="en-US" altLang="zh-CN" dirty="0"/>
              <a:t>E-R</a:t>
            </a:r>
            <a:r>
              <a:rPr lang="zh-CN" altLang="zh-CN" dirty="0"/>
              <a:t>模型</a:t>
            </a:r>
            <a:br>
              <a:rPr lang="en-US" altLang="zh-CN" b="1" dirty="0"/>
            </a:br>
            <a:r>
              <a:rPr lang="en-US" altLang="zh-CN" b="1" dirty="0"/>
              <a:t>   </a:t>
            </a:r>
            <a:r>
              <a:rPr lang="en-US" altLang="zh-CN" sz="2800" b="1" dirty="0"/>
              <a:t>14.1.2  </a:t>
            </a:r>
            <a:r>
              <a:rPr lang="zh-CN" altLang="zh-CN" sz="2800" b="1" dirty="0"/>
              <a:t>实体联系模型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416" y="1396632"/>
            <a:ext cx="10201199" cy="1310663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企业员工的工作是销售产品，因此员工和产品之间就有一个“销售”的联系，如图</a:t>
            </a:r>
            <a:r>
              <a:rPr lang="en-US" altLang="zh-CN" dirty="0"/>
              <a:t>14-4</a:t>
            </a:r>
            <a:r>
              <a:rPr lang="zh-CN" altLang="en-US" dirty="0"/>
              <a:t>所示，员工与产品之间的关系是多对多的关系，如图</a:t>
            </a:r>
            <a:r>
              <a:rPr lang="en-US" altLang="zh-CN" dirty="0"/>
              <a:t>14-4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4" name="画布 1206">
            <a:extLst>
              <a:ext uri="{FF2B5EF4-FFF2-40B4-BE49-F238E27FC236}">
                <a16:creationId xmlns:a16="http://schemas.microsoft.com/office/drawing/2014/main" id="{CDAD8DDD-3CDD-47F8-83CF-8D255E36A6F1}"/>
              </a:ext>
            </a:extLst>
          </p:cNvPr>
          <p:cNvGrpSpPr/>
          <p:nvPr/>
        </p:nvGrpSpPr>
        <p:grpSpPr>
          <a:xfrm>
            <a:off x="1413892" y="2742941"/>
            <a:ext cx="9979853" cy="1190115"/>
            <a:chOff x="0" y="0"/>
            <a:chExt cx="4073525" cy="4857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3DCBA5D-B406-4F81-87E8-A97BA06F080B}"/>
                </a:ext>
              </a:extLst>
            </p:cNvPr>
            <p:cNvSpPr/>
            <p:nvPr/>
          </p:nvSpPr>
          <p:spPr>
            <a:xfrm>
              <a:off x="0" y="0"/>
              <a:ext cx="4073525" cy="485775"/>
            </a:xfrm>
            <a:prstGeom prst="rect">
              <a:avLst/>
            </a:prstGeom>
          </p:spPr>
        </p:sp>
        <p:sp>
          <p:nvSpPr>
            <p:cNvPr id="16" name="文本框 228">
              <a:extLst>
                <a:ext uri="{FF2B5EF4-FFF2-40B4-BE49-F238E27FC236}">
                  <a16:creationId xmlns:a16="http://schemas.microsoft.com/office/drawing/2014/main" id="{9422ED56-C8AB-4E4F-B264-B85BCBA2979D}"/>
                </a:ext>
              </a:extLst>
            </p:cNvPr>
            <p:cNvSpPr txBox="1"/>
            <p:nvPr/>
          </p:nvSpPr>
          <p:spPr>
            <a:xfrm>
              <a:off x="16358" y="75053"/>
              <a:ext cx="829291" cy="33573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员工</a:t>
              </a:r>
            </a:p>
          </p:txBody>
        </p:sp>
        <p:sp>
          <p:nvSpPr>
            <p:cNvPr id="17" name="流程图: 决策 16">
              <a:extLst>
                <a:ext uri="{FF2B5EF4-FFF2-40B4-BE49-F238E27FC236}">
                  <a16:creationId xmlns:a16="http://schemas.microsoft.com/office/drawing/2014/main" id="{8673215F-B9B6-468B-948C-EB9A7BE143C2}"/>
                </a:ext>
              </a:extLst>
            </p:cNvPr>
            <p:cNvSpPr/>
            <p:nvPr/>
          </p:nvSpPr>
          <p:spPr>
            <a:xfrm>
              <a:off x="1587514" y="17728"/>
              <a:ext cx="1047390" cy="450711"/>
            </a:xfrm>
            <a:prstGeom prst="flowChartDecisi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销售</a:t>
              </a:r>
            </a:p>
          </p:txBody>
        </p:sp>
        <p:sp>
          <p:nvSpPr>
            <p:cNvPr id="18" name="文本框 228">
              <a:extLst>
                <a:ext uri="{FF2B5EF4-FFF2-40B4-BE49-F238E27FC236}">
                  <a16:creationId xmlns:a16="http://schemas.microsoft.com/office/drawing/2014/main" id="{C6E397CD-DC27-4A6B-BDC0-6FBAAA2E069A}"/>
                </a:ext>
              </a:extLst>
            </p:cNvPr>
            <p:cNvSpPr txBox="1"/>
            <p:nvPr/>
          </p:nvSpPr>
          <p:spPr>
            <a:xfrm>
              <a:off x="3225383" y="75381"/>
              <a:ext cx="829291" cy="33573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产品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1879451-5958-4307-A77A-04D0EEFF2E3B}"/>
                </a:ext>
              </a:extLst>
            </p:cNvPr>
            <p:cNvCxnSpPr/>
            <p:nvPr/>
          </p:nvCxnSpPr>
          <p:spPr>
            <a:xfrm>
              <a:off x="845649" y="242921"/>
              <a:ext cx="741871" cy="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0388132-0AA2-4C6F-9F86-FCDD085EC8B5}"/>
                </a:ext>
              </a:extLst>
            </p:cNvPr>
            <p:cNvCxnSpPr/>
            <p:nvPr/>
          </p:nvCxnSpPr>
          <p:spPr>
            <a:xfrm>
              <a:off x="2634910" y="243086"/>
              <a:ext cx="590473" cy="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28">
              <a:extLst>
                <a:ext uri="{FF2B5EF4-FFF2-40B4-BE49-F238E27FC236}">
                  <a16:creationId xmlns:a16="http://schemas.microsoft.com/office/drawing/2014/main" id="{CC2C63D3-C2FB-469D-84D3-2DF6D375DCDF}"/>
                </a:ext>
              </a:extLst>
            </p:cNvPr>
            <p:cNvSpPr txBox="1"/>
            <p:nvPr/>
          </p:nvSpPr>
          <p:spPr>
            <a:xfrm>
              <a:off x="904879" y="31172"/>
              <a:ext cx="285825" cy="16816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zh-CN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文本框 228">
              <a:extLst>
                <a:ext uri="{FF2B5EF4-FFF2-40B4-BE49-F238E27FC236}">
                  <a16:creationId xmlns:a16="http://schemas.microsoft.com/office/drawing/2014/main" id="{9A77675E-7B96-4ED0-9B1A-47727BB3BA8C}"/>
                </a:ext>
              </a:extLst>
            </p:cNvPr>
            <p:cNvSpPr txBox="1"/>
            <p:nvPr/>
          </p:nvSpPr>
          <p:spPr>
            <a:xfrm>
              <a:off x="2794066" y="17731"/>
              <a:ext cx="285825" cy="16816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zh-CN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27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1296144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14.1 </a:t>
            </a:r>
            <a:r>
              <a:rPr lang="zh-CN" altLang="zh-CN" dirty="0"/>
              <a:t>小型商品销售系统</a:t>
            </a:r>
            <a:r>
              <a:rPr lang="en-US" altLang="zh-CN" dirty="0"/>
              <a:t>E-R</a:t>
            </a:r>
            <a:r>
              <a:rPr lang="zh-CN" altLang="zh-CN" dirty="0"/>
              <a:t>模型</a:t>
            </a:r>
            <a:br>
              <a:rPr lang="en-US" altLang="zh-CN" b="1" dirty="0"/>
            </a:br>
            <a:r>
              <a:rPr lang="en-US" altLang="zh-CN" b="1" dirty="0"/>
              <a:t>   </a:t>
            </a:r>
            <a:r>
              <a:rPr lang="en-US" altLang="zh-CN" sz="2800" b="1" dirty="0"/>
              <a:t>14.1.2  </a:t>
            </a:r>
            <a:r>
              <a:rPr lang="zh-CN" altLang="zh-CN" sz="2800" b="1" dirty="0"/>
              <a:t>实体联系模型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408" y="1170412"/>
            <a:ext cx="10728636" cy="153018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考虑到销售活动中有一些重要属性，比如折扣，客户信息，销售时间，产品的销售数量和销售价格，我们把销售关系细分为订单和订单详单两个实体，订单中存储：订单</a:t>
            </a:r>
            <a:r>
              <a:rPr lang="en-US" altLang="zh-CN" sz="1800" dirty="0"/>
              <a:t>ID(ORDER_ID)</a:t>
            </a:r>
            <a:r>
              <a:rPr lang="zh-CN" altLang="en-US" sz="1800" dirty="0"/>
              <a:t>、折扣</a:t>
            </a:r>
            <a:r>
              <a:rPr lang="en-US" altLang="zh-CN" sz="1800" dirty="0"/>
              <a:t>(DISCOUNT)</a:t>
            </a:r>
            <a:r>
              <a:rPr lang="zh-CN" altLang="en-US" sz="1800" dirty="0"/>
              <a:t>、客户信息</a:t>
            </a:r>
            <a:r>
              <a:rPr lang="en-US" altLang="zh-CN" sz="1800" dirty="0"/>
              <a:t>(CUSTOMER_NAME</a:t>
            </a:r>
            <a:r>
              <a:rPr lang="zh-CN" altLang="en-US" sz="1800" dirty="0"/>
              <a:t>，</a:t>
            </a:r>
            <a:r>
              <a:rPr lang="en-US" altLang="zh-CN" sz="1800" dirty="0"/>
              <a:t>CUSTOMER_TEL)</a:t>
            </a:r>
            <a:r>
              <a:rPr lang="zh-CN" altLang="en-US" sz="1800" dirty="0"/>
              <a:t>、订单时间</a:t>
            </a:r>
            <a:r>
              <a:rPr lang="en-US" altLang="zh-CN" sz="1800" dirty="0"/>
              <a:t>(ORDER_DATE)</a:t>
            </a:r>
            <a:r>
              <a:rPr lang="zh-CN" altLang="en-US" sz="1800" dirty="0"/>
              <a:t>以及应收货款总额</a:t>
            </a:r>
            <a:r>
              <a:rPr lang="en-US" altLang="zh-CN" sz="1800" dirty="0"/>
              <a:t>(TRADE_RECEIVABLE)</a:t>
            </a:r>
            <a:r>
              <a:rPr lang="zh-CN" altLang="en-US" sz="1800" dirty="0"/>
              <a:t>，订单详单中存储订单详单的</a:t>
            </a:r>
            <a:r>
              <a:rPr lang="en-US" altLang="zh-CN" sz="1800" dirty="0"/>
              <a:t>ID</a:t>
            </a:r>
            <a:r>
              <a:rPr lang="zh-CN" altLang="en-US" sz="1800" dirty="0"/>
              <a:t>，以及订单中的全部产品信息，包括：销售数量</a:t>
            </a:r>
            <a:r>
              <a:rPr lang="en-US" altLang="zh-CN" sz="1800" dirty="0"/>
              <a:t>(PRODUCT_NUM)</a:t>
            </a:r>
            <a:r>
              <a:rPr lang="zh-CN" altLang="en-US" sz="1800" dirty="0"/>
              <a:t>和销售价格</a:t>
            </a:r>
            <a:r>
              <a:rPr lang="en-US" altLang="zh-CN" sz="1800" dirty="0"/>
              <a:t>(PRODUCT_PRICE)</a:t>
            </a:r>
            <a:r>
              <a:rPr lang="zh-CN" altLang="en-US" sz="1800" dirty="0"/>
              <a:t>，见图</a:t>
            </a:r>
            <a:r>
              <a:rPr lang="en-US" altLang="zh-CN" sz="1800" dirty="0"/>
              <a:t>14-5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grpSp>
        <p:nvGrpSpPr>
          <p:cNvPr id="13" name="画布 1257">
            <a:extLst>
              <a:ext uri="{FF2B5EF4-FFF2-40B4-BE49-F238E27FC236}">
                <a16:creationId xmlns:a16="http://schemas.microsoft.com/office/drawing/2014/main" id="{EB011236-38D7-4E83-A204-F9C4C158260C}"/>
              </a:ext>
            </a:extLst>
          </p:cNvPr>
          <p:cNvGrpSpPr/>
          <p:nvPr/>
        </p:nvGrpSpPr>
        <p:grpSpPr>
          <a:xfrm>
            <a:off x="1269876" y="3068960"/>
            <a:ext cx="9577064" cy="3573016"/>
            <a:chOff x="0" y="0"/>
            <a:chExt cx="5026025" cy="237807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DE3CFA7-BDC1-4EC4-9841-C750B573C96C}"/>
                </a:ext>
              </a:extLst>
            </p:cNvPr>
            <p:cNvSpPr/>
            <p:nvPr/>
          </p:nvSpPr>
          <p:spPr>
            <a:xfrm>
              <a:off x="0" y="0"/>
              <a:ext cx="5026025" cy="2378075"/>
            </a:xfrm>
            <a:prstGeom prst="rect">
              <a:avLst/>
            </a:prstGeom>
          </p:spPr>
        </p:sp>
        <p:sp>
          <p:nvSpPr>
            <p:cNvPr id="24" name="文本框 228">
              <a:extLst>
                <a:ext uri="{FF2B5EF4-FFF2-40B4-BE49-F238E27FC236}">
                  <a16:creationId xmlns:a16="http://schemas.microsoft.com/office/drawing/2014/main" id="{5AC6FD5C-54B5-45E3-A1FF-6C3C0DDA3A37}"/>
                </a:ext>
              </a:extLst>
            </p:cNvPr>
            <p:cNvSpPr txBox="1"/>
            <p:nvPr/>
          </p:nvSpPr>
          <p:spPr>
            <a:xfrm>
              <a:off x="175713" y="96221"/>
              <a:ext cx="628488" cy="33187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员工</a:t>
              </a:r>
              <a:endParaRPr 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流程图: 决策 24">
              <a:extLst>
                <a:ext uri="{FF2B5EF4-FFF2-40B4-BE49-F238E27FC236}">
                  <a16:creationId xmlns:a16="http://schemas.microsoft.com/office/drawing/2014/main" id="{96260BC1-AFFA-453F-8580-FE9E0E85CE00}"/>
                </a:ext>
              </a:extLst>
            </p:cNvPr>
            <p:cNvSpPr/>
            <p:nvPr/>
          </p:nvSpPr>
          <p:spPr>
            <a:xfrm>
              <a:off x="1305077" y="39070"/>
              <a:ext cx="960155" cy="446091"/>
            </a:xfrm>
            <a:prstGeom prst="flowChartDecisi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订单</a:t>
              </a:r>
              <a:endParaRPr 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文本框 228">
              <a:extLst>
                <a:ext uri="{FF2B5EF4-FFF2-40B4-BE49-F238E27FC236}">
                  <a16:creationId xmlns:a16="http://schemas.microsoft.com/office/drawing/2014/main" id="{AA3C2351-0A05-4393-90D3-1482FDFB2384}"/>
                </a:ext>
              </a:extLst>
            </p:cNvPr>
            <p:cNvSpPr txBox="1"/>
            <p:nvPr/>
          </p:nvSpPr>
          <p:spPr>
            <a:xfrm>
              <a:off x="3132580" y="96077"/>
              <a:ext cx="750333" cy="33187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订单详单</a:t>
              </a:r>
              <a:endParaRPr 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E803E44-8850-443D-BFCA-427EE8686682}"/>
                </a:ext>
              </a:extLst>
            </p:cNvPr>
            <p:cNvCxnSpPr/>
            <p:nvPr/>
          </p:nvCxnSpPr>
          <p:spPr>
            <a:xfrm flipV="1">
              <a:off x="804201" y="259174"/>
              <a:ext cx="500876" cy="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29C696D-B064-4137-A2F7-74E38C79379D}"/>
                </a:ext>
              </a:extLst>
            </p:cNvPr>
            <p:cNvCxnSpPr/>
            <p:nvPr/>
          </p:nvCxnSpPr>
          <p:spPr>
            <a:xfrm flipV="1">
              <a:off x="2265231" y="262014"/>
              <a:ext cx="867349" cy="1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28">
              <a:extLst>
                <a:ext uri="{FF2B5EF4-FFF2-40B4-BE49-F238E27FC236}">
                  <a16:creationId xmlns:a16="http://schemas.microsoft.com/office/drawing/2014/main" id="{E6998A8E-3899-4D4C-AA9F-34B94BA12CCD}"/>
                </a:ext>
              </a:extLst>
            </p:cNvPr>
            <p:cNvSpPr txBox="1"/>
            <p:nvPr/>
          </p:nvSpPr>
          <p:spPr>
            <a:xfrm>
              <a:off x="748335" y="78135"/>
              <a:ext cx="295860" cy="16618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文本框 228">
              <a:extLst>
                <a:ext uri="{FF2B5EF4-FFF2-40B4-BE49-F238E27FC236}">
                  <a16:creationId xmlns:a16="http://schemas.microsoft.com/office/drawing/2014/main" id="{05A8DD5A-0DF3-410C-9A21-996A74EEE2DC}"/>
                </a:ext>
              </a:extLst>
            </p:cNvPr>
            <p:cNvSpPr txBox="1"/>
            <p:nvPr/>
          </p:nvSpPr>
          <p:spPr>
            <a:xfrm>
              <a:off x="1009216" y="78135"/>
              <a:ext cx="295860" cy="16618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文本框 228">
              <a:extLst>
                <a:ext uri="{FF2B5EF4-FFF2-40B4-BE49-F238E27FC236}">
                  <a16:creationId xmlns:a16="http://schemas.microsoft.com/office/drawing/2014/main" id="{BE862540-9B1A-4A75-B891-2C8A7FB0F665}"/>
                </a:ext>
              </a:extLst>
            </p:cNvPr>
            <p:cNvSpPr txBox="1"/>
            <p:nvPr/>
          </p:nvSpPr>
          <p:spPr>
            <a:xfrm>
              <a:off x="4387304" y="96103"/>
              <a:ext cx="567688" cy="33187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产品</a:t>
              </a:r>
              <a:endParaRPr 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文本框 228">
              <a:extLst>
                <a:ext uri="{FF2B5EF4-FFF2-40B4-BE49-F238E27FC236}">
                  <a16:creationId xmlns:a16="http://schemas.microsoft.com/office/drawing/2014/main" id="{91964925-4663-4EE2-A9B3-3524AF74D981}"/>
                </a:ext>
              </a:extLst>
            </p:cNvPr>
            <p:cNvSpPr txBox="1"/>
            <p:nvPr/>
          </p:nvSpPr>
          <p:spPr>
            <a:xfrm>
              <a:off x="2769355" y="91455"/>
              <a:ext cx="295860" cy="16618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文本框 228">
              <a:extLst>
                <a:ext uri="{FF2B5EF4-FFF2-40B4-BE49-F238E27FC236}">
                  <a16:creationId xmlns:a16="http://schemas.microsoft.com/office/drawing/2014/main" id="{2C1470A9-A981-4C27-A5E0-BCA244458B5F}"/>
                </a:ext>
              </a:extLst>
            </p:cNvPr>
            <p:cNvSpPr txBox="1"/>
            <p:nvPr/>
          </p:nvSpPr>
          <p:spPr>
            <a:xfrm>
              <a:off x="2280944" y="91455"/>
              <a:ext cx="295860" cy="16618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E7935BF8-A1A3-4185-AEAD-BB241BE62EA2}"/>
                </a:ext>
              </a:extLst>
            </p:cNvPr>
            <p:cNvCxnSpPr/>
            <p:nvPr/>
          </p:nvCxnSpPr>
          <p:spPr>
            <a:xfrm>
              <a:off x="3882913" y="262014"/>
              <a:ext cx="504391" cy="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228">
              <a:extLst>
                <a:ext uri="{FF2B5EF4-FFF2-40B4-BE49-F238E27FC236}">
                  <a16:creationId xmlns:a16="http://schemas.microsoft.com/office/drawing/2014/main" id="{4032A1D9-7A71-4BAA-8507-A730FEDA36AF}"/>
                </a:ext>
              </a:extLst>
            </p:cNvPr>
            <p:cNvSpPr txBox="1"/>
            <p:nvPr/>
          </p:nvSpPr>
          <p:spPr>
            <a:xfrm>
              <a:off x="3890382" y="80833"/>
              <a:ext cx="295860" cy="16618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文本框 228">
              <a:extLst>
                <a:ext uri="{FF2B5EF4-FFF2-40B4-BE49-F238E27FC236}">
                  <a16:creationId xmlns:a16="http://schemas.microsoft.com/office/drawing/2014/main" id="{85EB63E2-08D1-42A2-8480-CF644DC48F9F}"/>
                </a:ext>
              </a:extLst>
            </p:cNvPr>
            <p:cNvSpPr txBox="1"/>
            <p:nvPr/>
          </p:nvSpPr>
          <p:spPr>
            <a:xfrm>
              <a:off x="4117834" y="80833"/>
              <a:ext cx="295860" cy="16618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D6C801C-6E6D-4121-8228-D7A8291302A6}"/>
                </a:ext>
              </a:extLst>
            </p:cNvPr>
            <p:cNvGrpSpPr/>
            <p:nvPr/>
          </p:nvGrpSpPr>
          <p:grpSpPr>
            <a:xfrm>
              <a:off x="303154" y="836740"/>
              <a:ext cx="2745222" cy="1505037"/>
              <a:chOff x="77638" y="1127006"/>
              <a:chExt cx="2812211" cy="1949569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02D8AD32-F923-4F00-BC8D-AF1A430074D9}"/>
                  </a:ext>
                </a:extLst>
              </p:cNvPr>
              <p:cNvSpPr/>
              <p:nvPr/>
            </p:nvSpPr>
            <p:spPr>
              <a:xfrm>
                <a:off x="111115" y="1212380"/>
                <a:ext cx="1124737" cy="535305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16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ORDER_ID</a:t>
                </a:r>
                <a:endParaRPr lang="zh-CN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E854253F-B76F-4A05-8658-204879064F85}"/>
                  </a:ext>
                </a:extLst>
              </p:cNvPr>
              <p:cNvSpPr/>
              <p:nvPr/>
            </p:nvSpPr>
            <p:spPr>
              <a:xfrm>
                <a:off x="1265828" y="1212163"/>
                <a:ext cx="1587691" cy="535305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16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CUSTOMER_NAME</a:t>
                </a:r>
                <a:endParaRPr lang="zh-CN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A68F09DA-CCC2-402D-83BD-6E87D6F7F0E5}"/>
                  </a:ext>
                </a:extLst>
              </p:cNvPr>
              <p:cNvSpPr/>
              <p:nvPr/>
            </p:nvSpPr>
            <p:spPr>
              <a:xfrm>
                <a:off x="111287" y="1811892"/>
                <a:ext cx="1299430" cy="535305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CUSTOMER_TEL</a:t>
                </a:r>
                <a:endParaRPr lang="zh-CN" sz="16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CA38DA5B-7DFD-4D23-8AC9-82E1464164BB}"/>
                  </a:ext>
                </a:extLst>
              </p:cNvPr>
              <p:cNvSpPr/>
              <p:nvPr/>
            </p:nvSpPr>
            <p:spPr>
              <a:xfrm>
                <a:off x="1749167" y="2457913"/>
                <a:ext cx="1109965" cy="535305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ORDER_DATE</a:t>
                </a:r>
                <a:endParaRPr lang="zh-CN" sz="16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841D5B6-D63B-4C60-8331-E1063D8CB516}"/>
                  </a:ext>
                </a:extLst>
              </p:cNvPr>
              <p:cNvSpPr/>
              <p:nvPr/>
            </p:nvSpPr>
            <p:spPr>
              <a:xfrm>
                <a:off x="1555175" y="1811892"/>
                <a:ext cx="1181735" cy="535305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DISCOUNT</a:t>
                </a:r>
                <a:endParaRPr lang="zh-CN" sz="16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F9037E77-E3B8-4294-9088-6DD1DCF8A649}"/>
                  </a:ext>
                </a:extLst>
              </p:cNvPr>
              <p:cNvSpPr/>
              <p:nvPr/>
            </p:nvSpPr>
            <p:spPr>
              <a:xfrm>
                <a:off x="77638" y="2458435"/>
                <a:ext cx="1655672" cy="535305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TRADE_RECEIVABLE</a:t>
                </a:r>
                <a:endParaRPr lang="zh-CN" sz="16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C637ACC-4DFE-482E-A787-415FABF42439}"/>
                  </a:ext>
                </a:extLst>
              </p:cNvPr>
              <p:cNvSpPr/>
              <p:nvPr/>
            </p:nvSpPr>
            <p:spPr>
              <a:xfrm>
                <a:off x="77638" y="1127006"/>
                <a:ext cx="2812211" cy="19495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3CC3454-8470-4EC6-98D5-09A7BA88FF0B}"/>
                </a:ext>
              </a:extLst>
            </p:cNvPr>
            <p:cNvGrpSpPr/>
            <p:nvPr/>
          </p:nvGrpSpPr>
          <p:grpSpPr>
            <a:xfrm>
              <a:off x="3229512" y="849903"/>
              <a:ext cx="1642081" cy="1504792"/>
              <a:chOff x="3183147" y="1221698"/>
              <a:chExt cx="1682151" cy="1949252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474B3C1-FA18-4242-9548-51AAAD11558D}"/>
                  </a:ext>
                </a:extLst>
              </p:cNvPr>
              <p:cNvSpPr/>
              <p:nvPr/>
            </p:nvSpPr>
            <p:spPr>
              <a:xfrm>
                <a:off x="3336187" y="1906724"/>
                <a:ext cx="1268083" cy="535305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PRODUCT_NUM</a:t>
                </a:r>
                <a:endParaRPr lang="zh-CN" sz="16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6FE79577-5408-4E1C-953F-912578B7CE5E}"/>
                  </a:ext>
                </a:extLst>
              </p:cNvPr>
              <p:cNvSpPr/>
              <p:nvPr/>
            </p:nvSpPr>
            <p:spPr>
              <a:xfrm>
                <a:off x="3307954" y="2553334"/>
                <a:ext cx="1396633" cy="535305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PRODUCT_PRICE</a:t>
                </a:r>
                <a:endParaRPr lang="zh-CN" sz="16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26BEE28C-72E9-4ED1-BE92-763F72D9C0C5}"/>
                  </a:ext>
                </a:extLst>
              </p:cNvPr>
              <p:cNvSpPr/>
              <p:nvPr/>
            </p:nvSpPr>
            <p:spPr>
              <a:xfrm>
                <a:off x="3335895" y="1307428"/>
                <a:ext cx="1268083" cy="535305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16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ID</a:t>
                </a:r>
                <a:endParaRPr lang="zh-CN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F103823-4771-484A-A178-C96E77BFC4A8}"/>
                  </a:ext>
                </a:extLst>
              </p:cNvPr>
              <p:cNvSpPr/>
              <p:nvPr/>
            </p:nvSpPr>
            <p:spPr>
              <a:xfrm>
                <a:off x="3183147" y="1221698"/>
                <a:ext cx="1682151" cy="19492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</p:grp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F550FA9-E9FC-4204-9D77-6ECD0EA375E2}"/>
                </a:ext>
              </a:extLst>
            </p:cNvPr>
            <p:cNvCxnSpPr/>
            <p:nvPr/>
          </p:nvCxnSpPr>
          <p:spPr>
            <a:xfrm flipH="1">
              <a:off x="1675766" y="485161"/>
              <a:ext cx="109388" cy="3515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4189E72-6D71-48F5-B425-711C948E7811}"/>
                </a:ext>
              </a:extLst>
            </p:cNvPr>
            <p:cNvCxnSpPr/>
            <p:nvPr/>
          </p:nvCxnSpPr>
          <p:spPr>
            <a:xfrm>
              <a:off x="3507746" y="427949"/>
              <a:ext cx="542807" cy="42195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6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0343"/>
            <a:ext cx="9601200" cy="820589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14.2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数据表的设计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1" y="944172"/>
            <a:ext cx="10873209" cy="1844011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E-R</a:t>
            </a:r>
            <a:r>
              <a:rPr lang="zh-CN" altLang="en-US" sz="2000" dirty="0"/>
              <a:t>模型建立好以后，就可以设计</a:t>
            </a:r>
            <a:r>
              <a:rPr lang="en-US" altLang="zh-CN" sz="2000" dirty="0"/>
              <a:t>Oracle</a:t>
            </a:r>
            <a:r>
              <a:rPr lang="zh-CN" altLang="en-US" sz="2000" dirty="0"/>
              <a:t>的关系表了。在独立实体中找出主要属性设置为主键，比如在产品表中，产品名称</a:t>
            </a:r>
            <a:r>
              <a:rPr lang="en-US" altLang="zh-CN" sz="2000" dirty="0"/>
              <a:t>(PRODUCT_NAME)</a:t>
            </a:r>
            <a:r>
              <a:rPr lang="zh-CN" altLang="en-US" sz="2000" dirty="0"/>
              <a:t>是主键。由关系派生出的实体中要加入外键关系，比如在图</a:t>
            </a:r>
            <a:r>
              <a:rPr lang="en-US" altLang="zh-CN" sz="2000" dirty="0"/>
              <a:t>14-5</a:t>
            </a:r>
            <a:r>
              <a:rPr lang="zh-CN" altLang="en-US" sz="2000" dirty="0"/>
              <a:t>中有两个一对多的关系，需要增加外键属性，即在订单表中增加员工</a:t>
            </a:r>
            <a:r>
              <a:rPr lang="en-US" altLang="zh-CN" sz="2000" dirty="0"/>
              <a:t>ID</a:t>
            </a:r>
            <a:r>
              <a:rPr lang="zh-CN" altLang="en-US" sz="2000" dirty="0"/>
              <a:t>属性</a:t>
            </a:r>
            <a:r>
              <a:rPr lang="en-US" altLang="zh-CN" sz="2000" dirty="0"/>
              <a:t>(EMPLOYEE_ID)</a:t>
            </a:r>
            <a:r>
              <a:rPr lang="zh-CN" altLang="en-US" sz="2000" dirty="0"/>
              <a:t>，在订单详单中增加产品</a:t>
            </a:r>
            <a:r>
              <a:rPr lang="en-US" altLang="zh-CN" sz="2000" dirty="0"/>
              <a:t>ID</a:t>
            </a:r>
            <a:r>
              <a:rPr lang="zh-CN" altLang="en-US" sz="2000" dirty="0"/>
              <a:t>属性</a:t>
            </a:r>
            <a:r>
              <a:rPr lang="en-US" altLang="zh-CN" sz="2000" dirty="0"/>
              <a:t>(PRODUCT_ID)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/>
          </a:p>
          <a:p>
            <a:pPr mar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/>
              <a:t>部门表</a:t>
            </a:r>
            <a:r>
              <a:rPr lang="en-US" altLang="zh-CN" sz="2000" b="1" dirty="0"/>
              <a:t>(DEPARTMENTS)</a:t>
            </a:r>
            <a:r>
              <a:rPr lang="zh-CN" altLang="en-US" sz="2000" dirty="0"/>
              <a:t>包括</a:t>
            </a:r>
            <a:r>
              <a:rPr lang="en-US" altLang="zh-CN" sz="2000" dirty="0"/>
              <a:t>DEPARTMENT_ID</a:t>
            </a:r>
            <a:r>
              <a:rPr lang="zh-CN" altLang="en-US" sz="2000" dirty="0"/>
              <a:t>和</a:t>
            </a:r>
            <a:r>
              <a:rPr lang="en-US" altLang="zh-CN" sz="2000" dirty="0"/>
              <a:t>DEPARTMENT_NAME</a:t>
            </a:r>
            <a:r>
              <a:rPr lang="zh-CN" altLang="en-US" sz="2000" dirty="0"/>
              <a:t>两个属性。</a:t>
            </a: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4ED9C88-D9A0-4B01-A3B9-41B749F28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753072"/>
              </p:ext>
            </p:extLst>
          </p:nvPr>
        </p:nvGraphicFramePr>
        <p:xfrm>
          <a:off x="1053852" y="3501008"/>
          <a:ext cx="10612219" cy="153562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18558">
                  <a:extLst>
                    <a:ext uri="{9D8B030D-6E8A-4147-A177-3AD203B41FA5}">
                      <a16:colId xmlns:a16="http://schemas.microsoft.com/office/drawing/2014/main" val="4195781945"/>
                    </a:ext>
                  </a:extLst>
                </a:gridCol>
                <a:gridCol w="2894939">
                  <a:extLst>
                    <a:ext uri="{9D8B030D-6E8A-4147-A177-3AD203B41FA5}">
                      <a16:colId xmlns:a16="http://schemas.microsoft.com/office/drawing/2014/main" val="2758278615"/>
                    </a:ext>
                  </a:extLst>
                </a:gridCol>
                <a:gridCol w="1321574">
                  <a:extLst>
                    <a:ext uri="{9D8B030D-6E8A-4147-A177-3AD203B41FA5}">
                      <a16:colId xmlns:a16="http://schemas.microsoft.com/office/drawing/2014/main" val="3164108012"/>
                    </a:ext>
                  </a:extLst>
                </a:gridCol>
                <a:gridCol w="3677148">
                  <a:extLst>
                    <a:ext uri="{9D8B030D-6E8A-4147-A177-3AD203B41FA5}">
                      <a16:colId xmlns:a16="http://schemas.microsoft.com/office/drawing/2014/main" val="48026431"/>
                    </a:ext>
                  </a:extLst>
                </a:gridCol>
              </a:tblGrid>
              <a:tr h="504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字段名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235" marR="141235" marT="111157" marB="11115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数据类型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235" marR="141235" marT="111157" marB="11115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可以为空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235" marR="141235" marT="111157" marB="11115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注释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235" marR="141235" marT="111157" marB="111157" anchor="ctr"/>
                </a:tc>
                <a:extLst>
                  <a:ext uri="{0D108BD9-81ED-4DB2-BD59-A6C34878D82A}">
                    <a16:rowId xmlns:a16="http://schemas.microsoft.com/office/drawing/2014/main" val="2103821558"/>
                  </a:ext>
                </a:extLst>
              </a:tr>
              <a:tr h="504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DEPARTMENT_ID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235" marR="141235" marT="111157" marB="11115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NUMBER(6</a:t>
                      </a:r>
                      <a:r>
                        <a:rPr lang="zh-CN" sz="1900" kern="100">
                          <a:effectLst/>
                        </a:rPr>
                        <a:t>，</a:t>
                      </a:r>
                      <a:r>
                        <a:rPr lang="en-US" sz="1900" kern="100">
                          <a:effectLst/>
                        </a:rPr>
                        <a:t>0)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235" marR="141235" marT="111157" marB="11115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NO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235" marR="141235" marT="111157" marB="11115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部门</a:t>
                      </a:r>
                      <a:r>
                        <a:rPr lang="en-US" sz="1900" kern="100">
                          <a:effectLst/>
                        </a:rPr>
                        <a:t>ID</a:t>
                      </a:r>
                      <a:r>
                        <a:rPr lang="zh-CN" sz="1900" kern="100">
                          <a:effectLst/>
                        </a:rPr>
                        <a:t>，主键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235" marR="141235" marT="111157" marB="111157" anchor="ctr"/>
                </a:tc>
                <a:extLst>
                  <a:ext uri="{0D108BD9-81ED-4DB2-BD59-A6C34878D82A}">
                    <a16:rowId xmlns:a16="http://schemas.microsoft.com/office/drawing/2014/main" val="364379640"/>
                  </a:ext>
                </a:extLst>
              </a:tr>
              <a:tr h="504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DEPARTMENT_NAME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235" marR="141235" marT="111157" marB="11115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VARCHAR2(40 BYTE)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235" marR="141235" marT="111157" marB="11115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NO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235" marR="141235" marT="111157" marB="111157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</a:rPr>
                        <a:t>部门名称，非空</a:t>
                      </a:r>
                      <a:endParaRPr lang="zh-CN" sz="1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1235" marR="141235" marT="111157" marB="111157" anchor="ctr"/>
                </a:tc>
                <a:extLst>
                  <a:ext uri="{0D108BD9-81ED-4DB2-BD59-A6C34878D82A}">
                    <a16:rowId xmlns:a16="http://schemas.microsoft.com/office/drawing/2014/main" val="13673818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BFE5CD0-3DF0-4BC8-8ECE-295ED8D32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140" y="3039343"/>
            <a:ext cx="5256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14-1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部门表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DEPARTMENTS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静谧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2160_TF02801109" id="{64D9660F-F553-40F5-B9B2-F16A6361E136}" vid="{B595E204-AB5B-4593-8B71-C0919E13EC0A}"/>
    </a:ext>
  </a:extLst>
</a:theme>
</file>

<file path=ppt/theme/theme2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2132E7-496B-4457-95B8-9F9F48D2D001}">
  <we:reference id="wa104379997" version="1.0.0.2" store="zh-CN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249165-F638-412C-8E0A-DFB7045CA2E0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静谧自然演示文稿（宽屏）</Template>
  <TotalTime>4648</TotalTime>
  <Words>5388</Words>
  <Application>Microsoft Office PowerPoint</Application>
  <PresentationFormat>自定义</PresentationFormat>
  <Paragraphs>591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Adobe Gothic Std B</vt:lpstr>
      <vt:lpstr>黑体</vt:lpstr>
      <vt:lpstr>宋体</vt:lpstr>
      <vt:lpstr>Microsoft YaHei</vt:lpstr>
      <vt:lpstr>Microsoft YaHei</vt:lpstr>
      <vt:lpstr>Abadi</vt:lpstr>
      <vt:lpstr>Arial</vt:lpstr>
      <vt:lpstr>Courier New</vt:lpstr>
      <vt:lpstr>Euphemia</vt:lpstr>
      <vt:lpstr>Times New Roman</vt:lpstr>
      <vt:lpstr>Wingdings</vt:lpstr>
      <vt:lpstr>Wingdings 2</vt:lpstr>
      <vt:lpstr>静谧 16x9</vt:lpstr>
      <vt:lpstr>Oracle 12c 基础教程</vt:lpstr>
      <vt:lpstr>第14章 小型商品销售系统</vt:lpstr>
      <vt:lpstr>14.1 小型商品销售系统E-R模型</vt:lpstr>
      <vt:lpstr>14.1 小型商品销售系统E-R模型     14.1.1  实体模型</vt:lpstr>
      <vt:lpstr>14.1 小型商品销售系统E-R模型     14.1.1  实体模型</vt:lpstr>
      <vt:lpstr>14.1 小型商品销售系统E-R模型     14.1.1  实体模型</vt:lpstr>
      <vt:lpstr>14.1 小型商品销售系统E-R模型    14.1.2  实体联系模型</vt:lpstr>
      <vt:lpstr>14.1 小型商品销售系统E-R模型    14.1.2  实体联系模型</vt:lpstr>
      <vt:lpstr>14.2数据表的设计</vt:lpstr>
      <vt:lpstr>14.2数据表的设计</vt:lpstr>
      <vt:lpstr>14.2数据表的设计</vt:lpstr>
      <vt:lpstr>14.2数据表的设计</vt:lpstr>
      <vt:lpstr>14.2数据表的设计</vt:lpstr>
      <vt:lpstr>14.2数据表的设计</vt:lpstr>
      <vt:lpstr>14.2数据表的设计</vt:lpstr>
      <vt:lpstr>14.3 用户创建与空间分配</vt:lpstr>
      <vt:lpstr>14.3 用户创建与空间分配</vt:lpstr>
      <vt:lpstr>14.3 用户创建与空间分配</vt:lpstr>
      <vt:lpstr>14.4 创建表，约束和索引</vt:lpstr>
      <vt:lpstr>14.4 创建表，约束和索引</vt:lpstr>
      <vt:lpstr>14.4 创建表，约束和索引</vt:lpstr>
      <vt:lpstr>14.4 创建表，约束和索引</vt:lpstr>
      <vt:lpstr>14.4 创建表，约束和索引</vt:lpstr>
      <vt:lpstr>14.5 创建触发器、序列和视图</vt:lpstr>
      <vt:lpstr>14.5 创建触发器、序列和视图</vt:lpstr>
      <vt:lpstr>14.5 创建触发器、序列和视图</vt:lpstr>
      <vt:lpstr>14.5 创建触发器、序列和视图</vt:lpstr>
      <vt:lpstr>14.5 创建触发器、序列和视图</vt:lpstr>
      <vt:lpstr>14.5 创建触发器、序列和视图</vt:lpstr>
      <vt:lpstr>14.6 创建程序包、函数和过程</vt:lpstr>
      <vt:lpstr>14.7 数据库测试</vt:lpstr>
      <vt:lpstr>14.7 数据库测试</vt:lpstr>
      <vt:lpstr>14.7 数据库测试</vt:lpstr>
      <vt:lpstr>14.7 数据库测试</vt:lpstr>
      <vt:lpstr>14.7 数据库测试</vt:lpstr>
      <vt:lpstr>14.7 数据库测试</vt:lpstr>
      <vt:lpstr>14.7 数据库测试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box</dc:creator>
  <cp:lastModifiedBy>box</cp:lastModifiedBy>
  <cp:revision>178</cp:revision>
  <dcterms:created xsi:type="dcterms:W3CDTF">2017-06-29T08:41:34Z</dcterms:created>
  <dcterms:modified xsi:type="dcterms:W3CDTF">2017-10-10T08:00:35Z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