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7" r:id="rId5"/>
    <p:sldId id="272" r:id="rId6"/>
    <p:sldId id="673" r:id="rId7"/>
    <p:sldId id="277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90" r:id="rId24"/>
    <p:sldId id="689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56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2017/10/8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5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 Spring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1" y="1268760"/>
            <a:ext cx="9601200" cy="5544616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&lt;property name="</a:t>
            </a:r>
            <a:r>
              <a:rPr lang="en-US" altLang="zh-CN" dirty="0" err="1">
                <a:highlight>
                  <a:srgbClr val="C0C0C0"/>
                </a:highlight>
              </a:rPr>
              <a:t>hibernateProperties</a:t>
            </a:r>
            <a:r>
              <a:rPr lang="en-US" altLang="zh-CN" dirty="0">
                <a:highlight>
                  <a:srgbClr val="C0C0C0"/>
                </a:highlight>
              </a:rPr>
              <a:t>"&gt;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&lt;props&gt;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</a:t>
            </a:r>
            <a:r>
              <a:rPr lang="en-US" altLang="zh-CN" dirty="0" err="1">
                <a:highlight>
                  <a:srgbClr val="C0C0C0"/>
                </a:highlight>
              </a:rPr>
              <a:t>hibernate.dialect</a:t>
            </a:r>
            <a:r>
              <a:rPr lang="en-US" altLang="zh-CN" dirty="0">
                <a:highlight>
                  <a:srgbClr val="C0C0C0"/>
                </a:highlight>
              </a:rPr>
              <a:t>"&gt;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org.hibernate.dialect.OracleDialect</a:t>
            </a:r>
            <a:r>
              <a:rPr lang="en-US" altLang="zh-CN" dirty="0">
                <a:highlight>
                  <a:srgbClr val="C0C0C0"/>
                </a:highlight>
              </a:rPr>
              <a:t>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</a:t>
            </a:r>
            <a:r>
              <a:rPr lang="en-US" altLang="zh-CN" dirty="0" err="1">
                <a:highlight>
                  <a:srgbClr val="C0C0C0"/>
                </a:highlight>
              </a:rPr>
              <a:t>hibernate.show_sql</a:t>
            </a:r>
            <a:r>
              <a:rPr lang="en-US" altLang="zh-CN" dirty="0">
                <a:highlight>
                  <a:srgbClr val="C0C0C0"/>
                </a:highlight>
              </a:rPr>
              <a:t>"&gt;true&lt;/prop&gt;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</a:t>
            </a:r>
            <a:r>
              <a:rPr lang="en-US" altLang="zh-CN" dirty="0" err="1">
                <a:highlight>
                  <a:srgbClr val="C0C0C0"/>
                </a:highlight>
              </a:rPr>
              <a:t>hibernate.format_sql</a:t>
            </a:r>
            <a:r>
              <a:rPr lang="en-US" altLang="zh-CN" dirty="0">
                <a:highlight>
                  <a:srgbClr val="C0C0C0"/>
                </a:highlight>
              </a:rPr>
              <a:t>"&gt;true&lt;/prop&gt;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key="hibernate.hbm2ddl.auto"&gt;UPDATE&lt;/prop&gt;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</a:t>
            </a:r>
            <a:r>
              <a:rPr lang="en-US" altLang="zh-CN" dirty="0" err="1">
                <a:highlight>
                  <a:srgbClr val="C0C0C0"/>
                </a:highlight>
              </a:rPr>
              <a:t>hibernate.connection.autocommit</a:t>
            </a:r>
            <a:r>
              <a:rPr lang="en-US" altLang="zh-CN" dirty="0">
                <a:highlight>
                  <a:srgbClr val="C0C0C0"/>
                </a:highlight>
              </a:rPr>
              <a:t>"&gt;false&lt;/prop&gt;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&lt;!--</a:t>
            </a:r>
            <a:r>
              <a:rPr lang="en-US" altLang="zh-CN" dirty="0" err="1">
                <a:highlight>
                  <a:srgbClr val="C0C0C0"/>
                </a:highlight>
              </a:rPr>
              <a:t>getCurrentSession</a:t>
            </a:r>
            <a:r>
              <a:rPr lang="zh-CN" altLang="zh-CN" dirty="0">
                <a:highlight>
                  <a:srgbClr val="C0C0C0"/>
                </a:highlight>
              </a:rPr>
              <a:t>的配置</a:t>
            </a:r>
            <a:r>
              <a:rPr lang="en-US" altLang="zh-CN" dirty="0">
                <a:highlight>
                  <a:srgbClr val="C0C0C0"/>
                </a:highlight>
              </a:rPr>
              <a:t>--&gt;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&lt;prop key="</a:t>
            </a:r>
            <a:r>
              <a:rPr lang="en-US" altLang="zh-CN" dirty="0" err="1">
                <a:highlight>
                  <a:srgbClr val="C0C0C0"/>
                </a:highlight>
              </a:rPr>
              <a:t>hibernate.current_session_context_class</a:t>
            </a:r>
            <a:r>
              <a:rPr lang="en-US" altLang="zh-CN" dirty="0">
                <a:highlight>
                  <a:srgbClr val="C0C0C0"/>
                </a:highlight>
              </a:rPr>
              <a:t>"&gt;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thread&lt;/prop&gt;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&lt;/props&gt;</a:t>
            </a:r>
            <a:endParaRPr lang="zh-CN" altLang="zh-CN" dirty="0">
              <a:highlight>
                <a:srgbClr val="C0C0C0"/>
              </a:highlight>
            </a:endParaRPr>
          </a:p>
        </p:txBody>
      </p:sp>
      <p:sp>
        <p:nvSpPr>
          <p:cNvPr id="4" name="卷形: 水平 5">
            <a:extLst>
              <a:ext uri="{FF2B5EF4-FFF2-40B4-BE49-F238E27FC236}">
                <a16:creationId xmlns:a16="http://schemas.microsoft.com/office/drawing/2014/main" id="{9B2B371A-0369-44DF-B1C8-2FE0EDD1B37F}"/>
              </a:ext>
            </a:extLst>
          </p:cNvPr>
          <p:cNvSpPr/>
          <p:nvPr/>
        </p:nvSpPr>
        <p:spPr>
          <a:xfrm>
            <a:off x="1348228" y="1268760"/>
            <a:ext cx="8706623" cy="547260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上述代码主要配置</a:t>
            </a:r>
            <a:r>
              <a:rPr lang="en-US" altLang="zh-CN" sz="2000" dirty="0"/>
              <a:t>Hibernate</a:t>
            </a:r>
            <a:r>
              <a:rPr lang="zh-CN" altLang="zh-CN" sz="2000" dirty="0"/>
              <a:t>的一些常用属性，</a:t>
            </a:r>
            <a:r>
              <a:rPr lang="en-US" altLang="zh-CN" sz="2000" dirty="0" err="1"/>
              <a:t>hibernate.dialect</a:t>
            </a:r>
            <a:r>
              <a:rPr lang="zh-CN" altLang="zh-CN" sz="2000" dirty="0"/>
              <a:t>指数据库方言是什么，即底层用什么数据库语句，</a:t>
            </a:r>
            <a:r>
              <a:rPr lang="en-US" altLang="zh-CN" sz="2000" dirty="0" err="1"/>
              <a:t>show_sql</a:t>
            </a:r>
            <a:r>
              <a:rPr lang="zh-CN" altLang="zh-CN" sz="2000" dirty="0"/>
              <a:t>指是否需要展示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语句，只有</a:t>
            </a:r>
            <a:r>
              <a:rPr lang="en-US" altLang="zh-CN" sz="2000" dirty="0"/>
              <a:t>true</a:t>
            </a:r>
            <a:r>
              <a:rPr lang="zh-CN" altLang="zh-CN" sz="2000" dirty="0"/>
              <a:t>和</a:t>
            </a:r>
            <a:r>
              <a:rPr lang="en-US" altLang="zh-CN" sz="2000" dirty="0"/>
              <a:t>false</a:t>
            </a:r>
            <a:r>
              <a:rPr lang="zh-CN" altLang="zh-CN" sz="2000" dirty="0"/>
              <a:t>两个值，</a:t>
            </a:r>
            <a:r>
              <a:rPr lang="en-US" altLang="zh-CN" sz="2000" dirty="0" err="1"/>
              <a:t>format_sql</a:t>
            </a:r>
            <a:r>
              <a:rPr lang="zh-CN" altLang="zh-CN" sz="2000" dirty="0"/>
              <a:t>指是否需要有格式化的输出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语句，同样只有</a:t>
            </a:r>
            <a:r>
              <a:rPr lang="en-US" altLang="zh-CN" sz="2000" dirty="0"/>
              <a:t>true</a:t>
            </a:r>
            <a:r>
              <a:rPr lang="zh-CN" altLang="zh-CN" sz="2000" dirty="0"/>
              <a:t>和</a:t>
            </a:r>
            <a:r>
              <a:rPr lang="en-US" altLang="zh-CN" sz="2000" dirty="0"/>
              <a:t>false</a:t>
            </a:r>
            <a:r>
              <a:rPr lang="zh-CN" altLang="zh-CN" sz="2000" dirty="0"/>
              <a:t>两个值，</a:t>
            </a:r>
            <a:r>
              <a:rPr lang="en-US" altLang="zh-CN" sz="2000" dirty="0"/>
              <a:t>hbm2ddl.auto</a:t>
            </a:r>
            <a:r>
              <a:rPr lang="zh-CN" altLang="zh-CN" sz="2000" dirty="0"/>
              <a:t>代表数据表的生成策略，此处选用如果没有数据表就生成新的数据表，有的话不再生成策略，</a:t>
            </a:r>
            <a:r>
              <a:rPr lang="en-US" altLang="zh-CN" sz="2000" dirty="0" err="1"/>
              <a:t>connection.autocommit</a:t>
            </a:r>
            <a:r>
              <a:rPr lang="zh-CN" altLang="zh-CN" sz="2000" dirty="0"/>
              <a:t>指是否自动提交，此处选择</a:t>
            </a:r>
            <a:r>
              <a:rPr lang="en-US" altLang="zh-CN" sz="2000" dirty="0"/>
              <a:t>false</a:t>
            </a:r>
            <a:r>
              <a:rPr lang="zh-CN" altLang="zh-CN" sz="2000" dirty="0"/>
              <a:t>手动提交事务。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51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 Spring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&lt;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config&gt;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pointcut expression=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"execution(* </a:t>
            </a:r>
            <a:r>
              <a:rPr lang="en-US" altLang="zh-CN" dirty="0" err="1">
                <a:highlight>
                  <a:srgbClr val="C0C0C0"/>
                </a:highlight>
              </a:rPr>
              <a:t>com.panda.serviceImpl</a:t>
            </a:r>
            <a:r>
              <a:rPr lang="en-US" altLang="zh-CN" dirty="0">
                <a:highlight>
                  <a:srgbClr val="C0C0C0"/>
                </a:highlight>
              </a:rPr>
              <a:t>.*.*(..))" 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id="</a:t>
            </a:r>
            <a:r>
              <a:rPr lang="en-US" altLang="zh-CN" dirty="0" err="1">
                <a:highlight>
                  <a:srgbClr val="C0C0C0"/>
                </a:highlight>
              </a:rPr>
              <a:t>exceptionAspj</a:t>
            </a:r>
            <a:r>
              <a:rPr lang="en-US" altLang="zh-CN" dirty="0">
                <a:highlight>
                  <a:srgbClr val="C0C0C0"/>
                </a:highlight>
              </a:rPr>
              <a:t>"/&gt;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advisor advice-ref="</a:t>
            </a:r>
            <a:r>
              <a:rPr lang="en-US" altLang="zh-CN" dirty="0" err="1">
                <a:highlight>
                  <a:srgbClr val="C0C0C0"/>
                </a:highlight>
              </a:rPr>
              <a:t>tx</a:t>
            </a:r>
            <a:r>
              <a:rPr lang="en-US" altLang="zh-CN" dirty="0">
                <a:highlight>
                  <a:srgbClr val="C0C0C0"/>
                </a:highlight>
              </a:rPr>
              <a:t>" pointcut-ref="</a:t>
            </a:r>
            <a:r>
              <a:rPr lang="en-US" altLang="zh-CN" dirty="0" err="1">
                <a:highlight>
                  <a:srgbClr val="C0C0C0"/>
                </a:highlight>
              </a:rPr>
              <a:t>exceptionAspj</a:t>
            </a:r>
            <a:r>
              <a:rPr lang="en-US" altLang="zh-CN" dirty="0">
                <a:highlight>
                  <a:srgbClr val="C0C0C0"/>
                </a:highlight>
              </a:rPr>
              <a:t>"/&gt;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aspect ref="</a:t>
            </a:r>
            <a:r>
              <a:rPr lang="en-US" altLang="zh-CN" dirty="0" err="1">
                <a:highlight>
                  <a:srgbClr val="C0C0C0"/>
                </a:highlight>
              </a:rPr>
              <a:t>exceptionTransaction</a:t>
            </a:r>
            <a:r>
              <a:rPr lang="en-US" altLang="zh-CN" dirty="0">
                <a:highlight>
                  <a:srgbClr val="C0C0C0"/>
                </a:highlight>
              </a:rPr>
              <a:t>"&gt;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&lt;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after-throwing method="</a:t>
            </a:r>
            <a:r>
              <a:rPr lang="en-US" altLang="zh-CN" dirty="0" err="1">
                <a:highlight>
                  <a:srgbClr val="C0C0C0"/>
                </a:highlight>
              </a:rPr>
              <a:t>throwException</a:t>
            </a:r>
            <a:r>
              <a:rPr lang="en-US" altLang="zh-CN" dirty="0">
                <a:highlight>
                  <a:srgbClr val="C0C0C0"/>
                </a:highlight>
              </a:rPr>
              <a:t>" 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throwing="e" pointcut-ref="</a:t>
            </a:r>
            <a:r>
              <a:rPr lang="en-US" altLang="zh-CN" dirty="0" err="1">
                <a:highlight>
                  <a:srgbClr val="C0C0C0"/>
                </a:highlight>
              </a:rPr>
              <a:t>exceptionAspj</a:t>
            </a:r>
            <a:r>
              <a:rPr lang="en-US" altLang="zh-CN" dirty="0">
                <a:highlight>
                  <a:srgbClr val="C0C0C0"/>
                </a:highlight>
              </a:rPr>
              <a:t>"/&gt;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&lt;/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aspect&gt;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&lt;/</a:t>
            </a:r>
            <a:r>
              <a:rPr lang="en-US" altLang="zh-CN" dirty="0" err="1">
                <a:highlight>
                  <a:srgbClr val="C0C0C0"/>
                </a:highlight>
              </a:rPr>
              <a:t>aop</a:t>
            </a:r>
            <a:r>
              <a:rPr lang="zh-CN" altLang="en-US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config&gt;</a:t>
            </a:r>
          </a:p>
        </p:txBody>
      </p:sp>
      <p:sp>
        <p:nvSpPr>
          <p:cNvPr id="4" name="卷形: 水平 5">
            <a:extLst>
              <a:ext uri="{FF2B5EF4-FFF2-40B4-BE49-F238E27FC236}">
                <a16:creationId xmlns:a16="http://schemas.microsoft.com/office/drawing/2014/main" id="{9B2B371A-0369-44DF-B1C8-2FE0EDD1B37F}"/>
              </a:ext>
            </a:extLst>
          </p:cNvPr>
          <p:cNvSpPr/>
          <p:nvPr/>
        </p:nvSpPr>
        <p:spPr>
          <a:xfrm>
            <a:off x="1845940" y="1196752"/>
            <a:ext cx="8121664" cy="45365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上述代码是</a:t>
            </a:r>
            <a:r>
              <a:rPr lang="en-US" altLang="zh-CN" sz="2800" dirty="0"/>
              <a:t>Spring</a:t>
            </a:r>
            <a:r>
              <a:rPr lang="zh-CN" altLang="en-US" sz="2800" dirty="0"/>
              <a:t>中一个很关键的知识点，即</a:t>
            </a:r>
            <a:r>
              <a:rPr lang="en-US" altLang="zh-CN" sz="2800" dirty="0"/>
              <a:t>Spring</a:t>
            </a:r>
            <a:r>
              <a:rPr lang="zh-CN" altLang="en-US" sz="2800" dirty="0"/>
              <a:t>的</a:t>
            </a:r>
            <a:r>
              <a:rPr lang="en-US" altLang="zh-CN" sz="2800" dirty="0"/>
              <a:t>AOP</a:t>
            </a:r>
            <a:r>
              <a:rPr lang="zh-CN" altLang="en-US" sz="2800" dirty="0"/>
              <a:t>操作，此处主要是利用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aop</a:t>
            </a:r>
            <a:r>
              <a:rPr lang="zh-CN" altLang="en-US" sz="2800" dirty="0"/>
              <a:t>：</a:t>
            </a:r>
            <a:r>
              <a:rPr lang="en-US" altLang="zh-CN" sz="2800" dirty="0"/>
              <a:t>aspect ref=“</a:t>
            </a:r>
            <a:r>
              <a:rPr lang="en-US" altLang="zh-CN" sz="2800" dirty="0" err="1"/>
              <a:t>exceptionTransaction</a:t>
            </a:r>
            <a:r>
              <a:rPr lang="en-US" altLang="zh-CN" sz="2800" dirty="0"/>
              <a:t>”&gt;</a:t>
            </a:r>
            <a:r>
              <a:rPr lang="zh-CN" altLang="en-US" sz="2800" dirty="0"/>
              <a:t>来进行的统一的异常处理。</a:t>
            </a:r>
          </a:p>
        </p:txBody>
      </p:sp>
    </p:spTree>
    <p:extLst>
      <p:ext uri="{BB962C8B-B14F-4D97-AF65-F5344CB8AC3E}">
        <p14:creationId xmlns:p14="http://schemas.microsoft.com/office/powerpoint/2010/main" val="9047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4) Struts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40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200" dirty="0"/>
              <a:t>Struts</a:t>
            </a:r>
            <a:r>
              <a:rPr lang="zh-CN" altLang="en-US" sz="4200" dirty="0"/>
              <a:t>的配置文件主要在</a:t>
            </a:r>
            <a:r>
              <a:rPr lang="en-US" altLang="zh-CN" sz="4200" dirty="0">
                <a:highlight>
                  <a:srgbClr val="FFFF00"/>
                </a:highlight>
              </a:rPr>
              <a:t>config/struts</a:t>
            </a:r>
            <a:r>
              <a:rPr lang="zh-CN" altLang="en-US" sz="4200" dirty="0"/>
              <a:t>下，需要指明的是，</a:t>
            </a:r>
            <a:r>
              <a:rPr lang="en-US" altLang="zh-CN" sz="4200" dirty="0">
                <a:highlight>
                  <a:srgbClr val="FFFF00"/>
                </a:highlight>
              </a:rPr>
              <a:t>struts.xml</a:t>
            </a:r>
            <a:r>
              <a:rPr lang="zh-CN" altLang="en-US" sz="4200" dirty="0"/>
              <a:t>只能放在</a:t>
            </a:r>
            <a:r>
              <a:rPr lang="en-US" altLang="zh-CN" sz="4200" dirty="0"/>
              <a:t>config</a:t>
            </a:r>
            <a:r>
              <a:rPr lang="zh-CN" altLang="en-US" sz="4200" dirty="0"/>
              <a:t>的根目录下，不能放在</a:t>
            </a:r>
            <a:r>
              <a:rPr lang="en-US" altLang="zh-CN" sz="4200" dirty="0"/>
              <a:t>config/struts</a:t>
            </a:r>
            <a:r>
              <a:rPr lang="zh-CN" altLang="en-US" sz="4200" dirty="0"/>
              <a:t>，在</a:t>
            </a:r>
            <a:r>
              <a:rPr lang="en-US" altLang="zh-CN" sz="4200" dirty="0"/>
              <a:t>struts.xml</a:t>
            </a:r>
            <a:r>
              <a:rPr lang="zh-CN" altLang="en-US" sz="4200" dirty="0"/>
              <a:t>中，主要代码如下：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&lt;struts&gt;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&lt;constant name="</a:t>
            </a:r>
            <a:r>
              <a:rPr lang="en-US" altLang="zh-CN" sz="2900" dirty="0" err="1"/>
              <a:t>struts.objectFactory</a:t>
            </a:r>
            <a:r>
              <a:rPr lang="en-US" altLang="zh-CN" sz="2900" dirty="0"/>
              <a:t>" value="spring" /&gt;   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&lt;constant name="</a:t>
            </a:r>
            <a:r>
              <a:rPr lang="en-US" altLang="zh-CN" sz="2900" dirty="0" err="1"/>
              <a:t>struts.devMode</a:t>
            </a:r>
            <a:r>
              <a:rPr lang="en-US" altLang="zh-CN" sz="2900" dirty="0"/>
              <a:t>" value="true"/&gt;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&lt;constant name="</a:t>
            </a:r>
            <a:r>
              <a:rPr lang="en-US" altLang="zh-CN" sz="2900" dirty="0" err="1"/>
              <a:t>struts.multipart.saveDir</a:t>
            </a:r>
            <a:r>
              <a:rPr lang="en-US" altLang="zh-CN" sz="2900" dirty="0"/>
              <a:t>" value="/</a:t>
            </a:r>
            <a:r>
              <a:rPr lang="en-US" altLang="zh-CN" sz="2900" dirty="0" err="1"/>
              <a:t>tmp</a:t>
            </a:r>
            <a:r>
              <a:rPr lang="en-US" altLang="zh-CN" sz="2900" dirty="0"/>
              <a:t>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&lt;include file="struts/struts-login.xml"/&gt;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&lt;include file="struts/struts-employee.xml"/&gt;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&lt;include file="struts/struts-product.xml"/&gt;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&lt;include file="struts/struts-order.xml"/&gt;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&lt;package name="struts-global" extends="struts-default"&gt;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&lt;global-results&gt;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&lt;result name="</a:t>
            </a:r>
            <a:r>
              <a:rPr lang="en-US" altLang="zh-CN" sz="2900" b="1" dirty="0" err="1"/>
              <a:t>errHandler</a:t>
            </a:r>
            <a:r>
              <a:rPr lang="en-US" altLang="zh-CN" sz="2900" b="1" dirty="0"/>
              <a:t>" type="chain"&gt;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   &lt;</a:t>
            </a:r>
            <a:r>
              <a:rPr lang="en-US" altLang="zh-CN" sz="2900" b="1" dirty="0" err="1"/>
              <a:t>param</a:t>
            </a:r>
            <a:r>
              <a:rPr lang="en-US" altLang="zh-CN" sz="2900" b="1" dirty="0"/>
              <a:t> name="</a:t>
            </a:r>
            <a:r>
              <a:rPr lang="en-US" altLang="zh-CN" sz="2900" b="1" dirty="0" err="1"/>
              <a:t>actionName</a:t>
            </a:r>
            <a:r>
              <a:rPr lang="en-US" altLang="zh-CN" sz="2900" b="1" dirty="0"/>
              <a:t>"&gt;</a:t>
            </a:r>
            <a:r>
              <a:rPr lang="en-US" altLang="zh-CN" sz="2900" b="1" dirty="0" err="1"/>
              <a:t>errorProcessor</a:t>
            </a:r>
            <a:r>
              <a:rPr lang="en-US" altLang="zh-CN" sz="2900" b="1" dirty="0"/>
              <a:t>&lt;/</a:t>
            </a:r>
            <a:r>
              <a:rPr lang="en-US" altLang="zh-CN" sz="2900" b="1" dirty="0" err="1"/>
              <a:t>param</a:t>
            </a:r>
            <a:r>
              <a:rPr lang="en-US" altLang="zh-CN" sz="2900" b="1" dirty="0"/>
              <a:t>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&lt;/result&gt;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&lt;/global-results&gt;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&lt;global-exception-mappings&gt;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&lt;exception-mapping result="</a:t>
            </a:r>
            <a:r>
              <a:rPr lang="en-US" altLang="zh-CN" sz="2900" b="1" dirty="0" err="1"/>
              <a:t>errHandler</a:t>
            </a:r>
            <a:r>
              <a:rPr lang="en-US" altLang="zh-CN" sz="2900" b="1" dirty="0"/>
              <a:t>"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 exception="</a:t>
            </a:r>
            <a:r>
              <a:rPr lang="en-US" altLang="zh-CN" sz="2900" b="1" dirty="0" err="1"/>
              <a:t>java.lang.Exception</a:t>
            </a:r>
            <a:r>
              <a:rPr lang="en-US" altLang="zh-CN" sz="2900" b="1" dirty="0"/>
              <a:t>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&lt;/exception-mapping&gt;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&lt;/global-exception-mappings&gt;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&lt;action name="</a:t>
            </a:r>
            <a:r>
              <a:rPr lang="en-US" altLang="zh-CN" sz="2900" b="1" dirty="0" err="1"/>
              <a:t>errorProcessor</a:t>
            </a:r>
            <a:r>
              <a:rPr lang="en-US" altLang="zh-CN" sz="2900" b="1" dirty="0"/>
              <a:t>"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class="</a:t>
            </a:r>
            <a:r>
              <a:rPr lang="en-US" altLang="zh-CN" sz="2900" b="1" dirty="0" err="1"/>
              <a:t>com.panda.error.ErrorProcessor</a:t>
            </a:r>
            <a:r>
              <a:rPr lang="en-US" altLang="zh-CN" sz="2900" b="1" dirty="0"/>
              <a:t>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   &lt;result name="error"&gt;</a:t>
            </a:r>
            <a:r>
              <a:rPr lang="en-US" altLang="zh-CN" sz="2900" b="1" dirty="0" err="1"/>
              <a:t>error.jsp</a:t>
            </a:r>
            <a:r>
              <a:rPr lang="en-US" altLang="zh-CN" sz="2900" b="1" dirty="0"/>
              <a:t>&lt;/result&gt;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b="1" dirty="0"/>
              <a:t>        &lt;/action&gt;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&lt;/package&gt;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&lt;/struts&gt;</a:t>
            </a:r>
            <a:endParaRPr lang="en-US" altLang="zh-CN" dirty="0"/>
          </a:p>
        </p:txBody>
      </p:sp>
      <p:sp>
        <p:nvSpPr>
          <p:cNvPr id="4" name="卷形: 水平 5">
            <a:extLst>
              <a:ext uri="{FF2B5EF4-FFF2-40B4-BE49-F238E27FC236}">
                <a16:creationId xmlns:a16="http://schemas.microsoft.com/office/drawing/2014/main" id="{9B2B371A-0369-44DF-B1C8-2FE0EDD1B37F}"/>
              </a:ext>
            </a:extLst>
          </p:cNvPr>
          <p:cNvSpPr/>
          <p:nvPr/>
        </p:nvSpPr>
        <p:spPr>
          <a:xfrm>
            <a:off x="1989956" y="1412776"/>
            <a:ext cx="8121664" cy="45365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在上述代码中，首先用</a:t>
            </a:r>
            <a:r>
              <a:rPr lang="en-US" altLang="zh-CN" sz="2800" dirty="0"/>
              <a:t>include</a:t>
            </a:r>
            <a:r>
              <a:rPr lang="zh-CN" altLang="en-US" sz="2800" dirty="0"/>
              <a:t>指令引入了其他</a:t>
            </a:r>
            <a:r>
              <a:rPr lang="en-US" altLang="zh-CN" sz="2800" dirty="0"/>
              <a:t>xml</a:t>
            </a:r>
            <a:r>
              <a:rPr lang="zh-CN" altLang="en-US" sz="2800" dirty="0"/>
              <a:t>文件，其次是定义了全局的异常结果处理，即</a:t>
            </a:r>
            <a:r>
              <a:rPr lang="en-US" altLang="zh-CN" sz="2800" dirty="0"/>
              <a:t>&lt;global-result&gt;&lt;/global-result&gt;</a:t>
            </a:r>
            <a:r>
              <a:rPr lang="zh-CN" altLang="en-US" sz="2800" dirty="0"/>
              <a:t>标签内的部分，指定出错之后统一跳转到</a:t>
            </a:r>
            <a:r>
              <a:rPr lang="en-US" altLang="zh-CN" sz="2800" dirty="0" err="1"/>
              <a:t>error.jsp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80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管理主界面与登录程序设计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设计管理主界面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本系统的管理主界面是</a:t>
            </a:r>
            <a:r>
              <a:rPr lang="en-US" altLang="zh-CN" dirty="0" err="1"/>
              <a:t>index.jsp</a:t>
            </a:r>
            <a:r>
              <a:rPr lang="zh-CN" altLang="zh-CN" dirty="0"/>
              <a:t>，它的功能是显示商品销售系统的管理链接。</a:t>
            </a:r>
            <a:r>
              <a:rPr lang="en-US" altLang="zh-CN" dirty="0" err="1"/>
              <a:t>index.jsp</a:t>
            </a:r>
            <a:r>
              <a:rPr lang="zh-CN" altLang="zh-CN" dirty="0"/>
              <a:t>的主界面如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8DD4F9-39A7-414C-8FAF-FFD407683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9916" y="2492896"/>
            <a:ext cx="9533331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7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管理主界面与登录程序设计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设计管理主界面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在</a:t>
            </a:r>
            <a:r>
              <a:rPr lang="en-US" altLang="zh-CN" dirty="0" err="1"/>
              <a:t>index.jsp</a:t>
            </a:r>
            <a:r>
              <a:rPr lang="zh-CN" altLang="zh-CN" dirty="0"/>
              <a:t>中使用框架将网页分为左右两侧，在左侧框架打开</a:t>
            </a:r>
            <a:r>
              <a:rPr lang="en-US" altLang="zh-CN" dirty="0" err="1"/>
              <a:t>left.jsp</a:t>
            </a:r>
            <a:r>
              <a:rPr lang="zh-CN" altLang="zh-CN" dirty="0"/>
              <a:t>网页，用于显示管理链接，在右侧框架中打开</a:t>
            </a:r>
            <a:r>
              <a:rPr lang="en-US" altLang="zh-CN" dirty="0" err="1"/>
              <a:t>right.jsp</a:t>
            </a:r>
            <a:r>
              <a:rPr lang="zh-CN" altLang="zh-CN" dirty="0"/>
              <a:t>，用于显示链接网页的内容。</a:t>
            </a:r>
            <a:r>
              <a:rPr lang="en-US" altLang="zh-CN" dirty="0" err="1"/>
              <a:t>left.jsp</a:t>
            </a:r>
            <a:r>
              <a:rPr lang="zh-CN" altLang="zh-CN" dirty="0"/>
              <a:t>用于显示界面的左侧部分，主要有以下链接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B459FE-783A-45DE-BB76-B1C7DB4CD89A}"/>
              </a:ext>
            </a:extLst>
          </p:cNvPr>
          <p:cNvSpPr/>
          <p:nvPr/>
        </p:nvSpPr>
        <p:spPr>
          <a:xfrm>
            <a:off x="2926060" y="2801355"/>
            <a:ext cx="532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 hangingPunct="0"/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表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14-10  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left.jsp</a:t>
            </a: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的链接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8E3687F-841A-44D7-BBF1-D0BCBCD8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90577"/>
              </p:ext>
            </p:extLst>
          </p:nvPr>
        </p:nvGraphicFramePr>
        <p:xfrm>
          <a:off x="1634646" y="3458138"/>
          <a:ext cx="9572334" cy="31392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99526">
                  <a:extLst>
                    <a:ext uri="{9D8B030D-6E8A-4147-A177-3AD203B41FA5}">
                      <a16:colId xmlns:a16="http://schemas.microsoft.com/office/drawing/2014/main" val="3556844864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1429633115"/>
                    </a:ext>
                  </a:extLst>
                </a:gridCol>
              </a:tblGrid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管理项目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链接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2221579244"/>
                  </a:ext>
                </a:extLst>
              </a:tr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添加员工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employyAdd.jsp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2544206386"/>
                  </a:ext>
                </a:extLst>
              </a:tr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员工列表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employeeAction2.action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2862667811"/>
                  </a:ext>
                </a:extLst>
              </a:tr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商品列表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productListAction.action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38422323"/>
                  </a:ext>
                </a:extLst>
              </a:tr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添加订单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orderAdd.jsp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171775191"/>
                  </a:ext>
                </a:extLst>
              </a:tr>
              <a:tr h="523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订单管理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orderShow.action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8575" marB="28575" anchor="ctr"/>
                </a:tc>
                <a:extLst>
                  <a:ext uri="{0D108BD9-81ED-4DB2-BD59-A6C34878D82A}">
                    <a16:rowId xmlns:a16="http://schemas.microsoft.com/office/drawing/2014/main" val="37458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管理主界面与登录程序设计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用户登录程序设计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85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900" dirty="0"/>
              <a:t>系统管理界面只能是管理员进入，管理员输入账号和密码时</a:t>
            </a:r>
            <a:r>
              <a:rPr lang="en-US" altLang="zh-CN" sz="900" dirty="0"/>
              <a:t>(</a:t>
            </a:r>
            <a:r>
              <a:rPr lang="zh-CN" altLang="zh-CN" sz="900" dirty="0"/>
              <a:t>默认为</a:t>
            </a:r>
            <a:r>
              <a:rPr lang="en-US" altLang="zh-CN" sz="900" dirty="0"/>
              <a:t>admin</a:t>
            </a:r>
            <a:r>
              <a:rPr lang="zh-CN" altLang="zh-CN" sz="900" dirty="0"/>
              <a:t>，</a:t>
            </a:r>
            <a:r>
              <a:rPr lang="en-US" altLang="zh-CN" sz="900" dirty="0"/>
              <a:t>admin)</a:t>
            </a:r>
            <a:r>
              <a:rPr lang="zh-CN" altLang="zh-CN" sz="900" dirty="0"/>
              <a:t>，后台将进行判断，判断密码和账号是否正确，如果正确，将进入管理页面，失败则返回登录页面。判断代码如下：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(username == null || password == null){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addActionError</a:t>
            </a:r>
            <a:r>
              <a:rPr lang="en-US" altLang="zh-CN" sz="900" dirty="0"/>
              <a:t>("</a:t>
            </a:r>
            <a:r>
              <a:rPr lang="zh-CN" altLang="zh-CN" sz="900" dirty="0"/>
              <a:t>用户名或密码为空</a:t>
            </a:r>
            <a:r>
              <a:rPr lang="en-US" altLang="zh-CN" sz="900" dirty="0"/>
              <a:t>")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return  INPUT </a:t>
            </a:r>
            <a:r>
              <a:rPr lang="zh-CN" altLang="zh-CN" sz="900" dirty="0"/>
              <a:t>；</a:t>
            </a:r>
            <a:r>
              <a:rPr lang="zh-CN" altLang="en-US" sz="900" dirty="0"/>
              <a:t>系统管理界面只能是管理员进入，管理员输入账号和密码时</a:t>
            </a:r>
            <a:r>
              <a:rPr lang="en-US" altLang="zh-CN" sz="900" dirty="0"/>
              <a:t>(</a:t>
            </a:r>
            <a:r>
              <a:rPr lang="zh-CN" altLang="en-US" sz="900" dirty="0"/>
              <a:t>默认为</a:t>
            </a:r>
            <a:r>
              <a:rPr lang="en-US" altLang="zh-CN" sz="900" dirty="0"/>
              <a:t>admin</a:t>
            </a:r>
            <a:r>
              <a:rPr lang="zh-CN" altLang="en-US" sz="900" dirty="0"/>
              <a:t>，</a:t>
            </a:r>
            <a:r>
              <a:rPr lang="en-US" altLang="zh-CN" sz="900" dirty="0"/>
              <a:t>admin)</a:t>
            </a:r>
            <a:r>
              <a:rPr lang="zh-CN" altLang="en-US" sz="900" dirty="0"/>
              <a:t>，后台将进行判断，判断密码和账号是否正确，如果正确，将进入管理页面，失败则返回登录页面。判断代码如下：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(username == null || password == null){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addActionError</a:t>
            </a:r>
            <a:r>
              <a:rPr lang="en-US" altLang="zh-CN" sz="900" dirty="0"/>
              <a:t>("</a:t>
            </a:r>
            <a:r>
              <a:rPr lang="zh-CN" altLang="en-US" sz="900" dirty="0"/>
              <a:t>用户名或密码为空</a:t>
            </a:r>
            <a:r>
              <a:rPr lang="en-US" altLang="zh-CN" sz="900" dirty="0"/>
              <a:t>")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/>
              <a:t>return  INPUT 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("".equals(username)|| "".equals(password)){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addActionError</a:t>
            </a:r>
            <a:r>
              <a:rPr lang="en-US" altLang="zh-CN" sz="900" dirty="0"/>
              <a:t>("</a:t>
            </a:r>
            <a:r>
              <a:rPr lang="zh-CN" altLang="en-US" sz="900" dirty="0"/>
              <a:t>用户名或密码为空</a:t>
            </a:r>
            <a:r>
              <a:rPr lang="en-US" altLang="zh-CN" sz="900" dirty="0"/>
              <a:t>")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/>
              <a:t>return  INPUT 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("</a:t>
            </a:r>
            <a:r>
              <a:rPr lang="en-US" altLang="zh-CN" sz="900" dirty="0" err="1"/>
              <a:t>admin".equals</a:t>
            </a:r>
            <a:r>
              <a:rPr lang="en-US" altLang="zh-CN" sz="900" dirty="0"/>
              <a:t>(username)&amp;&amp;"</a:t>
            </a:r>
            <a:r>
              <a:rPr lang="en-US" altLang="zh-CN" sz="900" dirty="0" err="1"/>
              <a:t>admin".equals</a:t>
            </a:r>
            <a:r>
              <a:rPr lang="en-US" altLang="zh-CN" sz="900" dirty="0"/>
              <a:t>(password)){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request = </a:t>
            </a:r>
            <a:r>
              <a:rPr lang="en-US" altLang="zh-CN" sz="900" dirty="0" err="1"/>
              <a:t>ServletActionContext.getRequest</a:t>
            </a:r>
            <a:r>
              <a:rPr lang="en-US" altLang="zh-CN" sz="900" dirty="0"/>
              <a:t>()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("user"</a:t>
            </a:r>
            <a:r>
              <a:rPr lang="zh-CN" altLang="en-US" sz="900" dirty="0"/>
              <a:t>，</a:t>
            </a:r>
            <a:r>
              <a:rPr lang="en-US" altLang="zh-CN" sz="900" dirty="0"/>
              <a:t>username)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/>
              <a:t>List&lt;</a:t>
            </a:r>
            <a:r>
              <a:rPr lang="en-US" altLang="zh-CN" sz="900" dirty="0" err="1"/>
              <a:t>EmployeesEntity</a:t>
            </a:r>
            <a:r>
              <a:rPr lang="en-US" altLang="zh-CN" sz="900" dirty="0"/>
              <a:t>&gt; lists = </a:t>
            </a:r>
            <a:r>
              <a:rPr lang="en-US" altLang="zh-CN" sz="900" dirty="0" err="1"/>
              <a:t>employeeService.queryEmployee</a:t>
            </a:r>
            <a:r>
              <a:rPr lang="en-US" altLang="zh-CN" sz="900" dirty="0"/>
              <a:t>()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/>
              <a:t>List&lt;</a:t>
            </a:r>
            <a:r>
              <a:rPr lang="en-US" altLang="zh-CN" sz="900" dirty="0" err="1"/>
              <a:t>DepartmentsEntity</a:t>
            </a:r>
            <a:r>
              <a:rPr lang="en-US" altLang="zh-CN" sz="900" dirty="0"/>
              <a:t>&gt; list2 =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</a:t>
            </a:r>
            <a:r>
              <a:rPr lang="en-US" altLang="zh-CN" sz="900" dirty="0" err="1"/>
              <a:t>departmentService.queryDepartments</a:t>
            </a:r>
            <a:r>
              <a:rPr lang="en-US" altLang="zh-CN" sz="900" dirty="0"/>
              <a:t>()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("employees"</a:t>
            </a:r>
            <a:r>
              <a:rPr lang="zh-CN" altLang="en-US" sz="900" dirty="0"/>
              <a:t>，</a:t>
            </a:r>
            <a:r>
              <a:rPr lang="en-US" altLang="zh-CN" sz="900" dirty="0"/>
              <a:t>lists)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("departments"</a:t>
            </a:r>
            <a:r>
              <a:rPr lang="zh-CN" altLang="en-US" sz="900" dirty="0"/>
              <a:t>，</a:t>
            </a:r>
            <a:r>
              <a:rPr lang="en-US" altLang="zh-CN" sz="900" dirty="0"/>
              <a:t>list2)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 err="1"/>
              <a:t>System.out.print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getAttribute</a:t>
            </a:r>
            <a:r>
              <a:rPr lang="en-US" altLang="zh-CN" sz="900" dirty="0"/>
              <a:t>("user"))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00" dirty="0"/>
              <a:t>    </a:t>
            </a:r>
            <a:r>
              <a:rPr lang="en-US" altLang="zh-CN" sz="900" dirty="0"/>
              <a:t>return  SUCCESS 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 else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return ERROR</a:t>
            </a:r>
            <a:r>
              <a:rPr lang="zh-CN" altLang="en-US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("".equals(username)|| "".equals(password)){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addActionError</a:t>
            </a:r>
            <a:r>
              <a:rPr lang="en-US" altLang="zh-CN" sz="900" dirty="0"/>
              <a:t>("</a:t>
            </a:r>
            <a:r>
              <a:rPr lang="zh-CN" altLang="zh-CN" sz="900" dirty="0"/>
              <a:t>用户名或密码为空</a:t>
            </a:r>
            <a:r>
              <a:rPr lang="en-US" altLang="zh-CN" sz="900" dirty="0"/>
              <a:t>")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return  INPUT 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if ("</a:t>
            </a:r>
            <a:r>
              <a:rPr lang="en-US" altLang="zh-CN" sz="900" dirty="0" err="1"/>
              <a:t>admin".equals</a:t>
            </a:r>
            <a:r>
              <a:rPr lang="en-US" altLang="zh-CN" sz="900" dirty="0"/>
              <a:t>(username)&amp;&amp;"</a:t>
            </a:r>
            <a:r>
              <a:rPr lang="en-US" altLang="zh-CN" sz="900" dirty="0" err="1"/>
              <a:t>admin".equals</a:t>
            </a:r>
            <a:r>
              <a:rPr lang="en-US" altLang="zh-CN" sz="900" dirty="0"/>
              <a:t>(password)){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request = </a:t>
            </a:r>
            <a:r>
              <a:rPr lang="en-US" altLang="zh-CN" sz="900" dirty="0" err="1"/>
              <a:t>ServletActionContext.getRequest</a:t>
            </a:r>
            <a:r>
              <a:rPr lang="en-US" altLang="zh-CN" sz="900" dirty="0"/>
              <a:t>()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("user"</a:t>
            </a:r>
            <a:r>
              <a:rPr lang="zh-CN" altLang="zh-CN" sz="900" dirty="0"/>
              <a:t>，</a:t>
            </a:r>
            <a:r>
              <a:rPr lang="en-US" altLang="zh-CN" sz="900" dirty="0"/>
              <a:t>username)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List&lt;</a:t>
            </a:r>
            <a:r>
              <a:rPr lang="en-US" altLang="zh-CN" sz="900" dirty="0" err="1"/>
              <a:t>EmployeesEntity</a:t>
            </a:r>
            <a:r>
              <a:rPr lang="en-US" altLang="zh-CN" sz="900" dirty="0"/>
              <a:t>&gt; lists = </a:t>
            </a:r>
            <a:r>
              <a:rPr lang="en-US" altLang="zh-CN" sz="900" dirty="0" err="1"/>
              <a:t>employeeService.queryEmployee</a:t>
            </a:r>
            <a:r>
              <a:rPr lang="en-US" altLang="zh-CN" sz="900" dirty="0"/>
              <a:t>()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List&lt;</a:t>
            </a:r>
            <a:r>
              <a:rPr lang="en-US" altLang="zh-CN" sz="900" dirty="0" err="1"/>
              <a:t>DepartmentsEntity</a:t>
            </a:r>
            <a:r>
              <a:rPr lang="en-US" altLang="zh-CN" sz="900" dirty="0"/>
              <a:t>&gt; list2 =</a:t>
            </a:r>
            <a:endParaRPr lang="zh-CN" altLang="zh-CN" sz="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</a:t>
            </a:r>
            <a:r>
              <a:rPr lang="en-US" altLang="zh-CN" sz="900" dirty="0" err="1"/>
              <a:t>departmentService.queryDepartments</a:t>
            </a:r>
            <a:r>
              <a:rPr lang="en-US" altLang="zh-CN" sz="900" dirty="0"/>
              <a:t>()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("employees"</a:t>
            </a:r>
            <a:r>
              <a:rPr lang="zh-CN" altLang="zh-CN" sz="900" dirty="0"/>
              <a:t>，</a:t>
            </a:r>
            <a:r>
              <a:rPr lang="en-US" altLang="zh-CN" sz="900" dirty="0"/>
              <a:t>lists)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setAttribute</a:t>
            </a:r>
            <a:r>
              <a:rPr lang="en-US" altLang="zh-CN" sz="900" dirty="0"/>
              <a:t>("departments"</a:t>
            </a:r>
            <a:r>
              <a:rPr lang="zh-CN" altLang="zh-CN" sz="900" dirty="0"/>
              <a:t>，</a:t>
            </a:r>
            <a:r>
              <a:rPr lang="en-US" altLang="zh-CN" sz="900" dirty="0"/>
              <a:t>list2)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System.out.print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request.getSession</a:t>
            </a:r>
            <a:r>
              <a:rPr lang="en-US" altLang="zh-CN" sz="900" dirty="0"/>
              <a:t>().</a:t>
            </a:r>
            <a:r>
              <a:rPr lang="en-US" altLang="zh-CN" sz="900" dirty="0" err="1"/>
              <a:t>getAttribute</a:t>
            </a:r>
            <a:r>
              <a:rPr lang="en-US" altLang="zh-CN" sz="900" dirty="0"/>
              <a:t>("user"))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return  SUCCESS </a:t>
            </a:r>
            <a:r>
              <a:rPr lang="zh-CN" altLang="zh-CN" sz="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} else</a:t>
            </a:r>
            <a:endParaRPr lang="zh-CN" altLang="zh-CN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/>
              <a:t>    return ERROR</a:t>
            </a:r>
            <a:r>
              <a:rPr lang="zh-CN" altLang="zh-CN" sz="900" dirty="0"/>
              <a:t>；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41488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管理主界面与登录程序设计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用户登录程序设计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系统管理界面只能是管理员进入，管理员输入账号和密码时</a:t>
            </a:r>
            <a:r>
              <a:rPr lang="en-US" altLang="zh-CN" sz="1900" dirty="0"/>
              <a:t>(</a:t>
            </a:r>
            <a:r>
              <a:rPr lang="zh-CN" altLang="en-US" sz="1900" dirty="0"/>
              <a:t>默认为</a:t>
            </a:r>
            <a:r>
              <a:rPr lang="en-US" altLang="zh-CN" sz="1900" dirty="0"/>
              <a:t>admin</a:t>
            </a:r>
            <a:r>
              <a:rPr lang="zh-CN" altLang="en-US" sz="1900" dirty="0"/>
              <a:t>，</a:t>
            </a:r>
            <a:r>
              <a:rPr lang="en-US" altLang="zh-CN" sz="1900" dirty="0"/>
              <a:t>admin)</a:t>
            </a:r>
            <a:r>
              <a:rPr lang="zh-CN" altLang="en-US" sz="1900" dirty="0"/>
              <a:t>，后台将进行判断，判断密码和账号是否正确，如果正确，将进入管理页面，失败则返回登录页面。判断代码如下：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if (username == null || password == null){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addActionError</a:t>
            </a:r>
            <a:r>
              <a:rPr lang="en-US" altLang="zh-CN" sz="1600" dirty="0"/>
              <a:t>("</a:t>
            </a:r>
            <a:r>
              <a:rPr lang="zh-CN" altLang="en-US" sz="1600" dirty="0"/>
              <a:t>用户名或密码为空</a:t>
            </a:r>
            <a:r>
              <a:rPr lang="en-US" altLang="zh-CN" sz="1600" dirty="0"/>
              <a:t>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return  INPUT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if ("".equals(username)|| "".equals(password)){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addActionError</a:t>
            </a:r>
            <a:r>
              <a:rPr lang="en-US" altLang="zh-CN" sz="1600" dirty="0"/>
              <a:t>("</a:t>
            </a:r>
            <a:r>
              <a:rPr lang="zh-CN" altLang="en-US" sz="1600" dirty="0"/>
              <a:t>用户名或密码为空</a:t>
            </a:r>
            <a:r>
              <a:rPr lang="en-US" altLang="zh-CN" sz="1600" dirty="0"/>
              <a:t>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return  INPUT </a:t>
            </a:r>
            <a:r>
              <a:rPr lang="zh-CN" altLang="en-US" sz="16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if ("</a:t>
            </a:r>
            <a:r>
              <a:rPr lang="en-US" altLang="zh-CN" sz="1600" dirty="0" err="1"/>
              <a:t>admin".equals</a:t>
            </a:r>
            <a:r>
              <a:rPr lang="en-US" altLang="zh-CN" sz="1600" dirty="0"/>
              <a:t>(username)&amp;&amp;"</a:t>
            </a:r>
            <a:r>
              <a:rPr lang="en-US" altLang="zh-CN" sz="1600" dirty="0" err="1"/>
              <a:t>admin".equals</a:t>
            </a:r>
            <a:r>
              <a:rPr lang="en-US" altLang="zh-CN" sz="1600" dirty="0"/>
              <a:t>(password)){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request = </a:t>
            </a:r>
            <a:r>
              <a:rPr lang="en-US" altLang="zh-CN" sz="1600" dirty="0" err="1"/>
              <a:t>ServletActionContext.getRequest</a:t>
            </a:r>
            <a:r>
              <a:rPr lang="en-US" altLang="zh-CN" sz="1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request.getSession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setAttribute</a:t>
            </a:r>
            <a:r>
              <a:rPr lang="en-US" altLang="zh-CN" sz="1600" dirty="0"/>
              <a:t>("user"</a:t>
            </a:r>
            <a:r>
              <a:rPr lang="zh-CN" altLang="en-US" sz="1600" dirty="0"/>
              <a:t>，</a:t>
            </a:r>
            <a:r>
              <a:rPr lang="en-US" altLang="zh-CN" sz="1600" dirty="0"/>
              <a:t>username)</a:t>
            </a:r>
            <a:r>
              <a:rPr lang="zh-CN" altLang="en-US" sz="16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List&lt;</a:t>
            </a:r>
            <a:r>
              <a:rPr lang="en-US" altLang="zh-CN" sz="1600" dirty="0" err="1"/>
              <a:t>EmployeesEntity</a:t>
            </a:r>
            <a:r>
              <a:rPr lang="en-US" altLang="zh-CN" sz="1600" dirty="0"/>
              <a:t>&gt; lists = </a:t>
            </a:r>
            <a:r>
              <a:rPr lang="en-US" altLang="zh-CN" sz="1600" dirty="0" err="1"/>
              <a:t>employeeService.queryEmployee</a:t>
            </a:r>
            <a:r>
              <a:rPr lang="en-US" altLang="zh-CN" sz="1600" dirty="0"/>
              <a:t>()</a:t>
            </a:r>
            <a:r>
              <a:rPr lang="zh-CN" altLang="en-US" sz="16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List&lt;</a:t>
            </a:r>
            <a:r>
              <a:rPr lang="en-US" altLang="zh-CN" sz="1600" dirty="0" err="1"/>
              <a:t>DepartmentsEntity</a:t>
            </a:r>
            <a:r>
              <a:rPr lang="en-US" altLang="zh-CN" sz="1600" dirty="0"/>
              <a:t>&gt; list2 =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departmentService.queryDepartments</a:t>
            </a:r>
            <a:r>
              <a:rPr lang="en-US" altLang="zh-CN" sz="1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request.getSession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setAttribute</a:t>
            </a:r>
            <a:r>
              <a:rPr lang="en-US" altLang="zh-CN" sz="1600" dirty="0"/>
              <a:t>("employees"</a:t>
            </a:r>
            <a:r>
              <a:rPr lang="zh-CN" altLang="en-US" sz="1600" dirty="0"/>
              <a:t>，</a:t>
            </a:r>
            <a:r>
              <a:rPr lang="en-US" altLang="zh-CN" sz="1600" dirty="0"/>
              <a:t>lists);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request.getSession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setAttribute</a:t>
            </a:r>
            <a:r>
              <a:rPr lang="en-US" altLang="zh-CN" sz="1600" dirty="0"/>
              <a:t>("departments"</a:t>
            </a:r>
            <a:r>
              <a:rPr lang="zh-CN" altLang="en-US" sz="1600" dirty="0"/>
              <a:t>，</a:t>
            </a:r>
            <a:r>
              <a:rPr lang="en-US" altLang="zh-CN" sz="1600" dirty="0"/>
              <a:t>list2);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request.getSession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getAttribute</a:t>
            </a:r>
            <a:r>
              <a:rPr lang="en-US" altLang="zh-CN" sz="1600" dirty="0"/>
              <a:t>("user"));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return  SUCCESS;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} else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return ERROR;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32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员工管理模块主要有如下功能：添加员工、删除员工、编辑员工以及查看员工详细信息。</a:t>
            </a:r>
          </a:p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/>
              <a:t>添加员工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添加员工页面为</a:t>
            </a:r>
            <a:r>
              <a:rPr lang="en-US" altLang="zh-CN" sz="1900" dirty="0" err="1"/>
              <a:t>employeeAdd.jsp</a:t>
            </a:r>
            <a:r>
              <a:rPr lang="zh-CN" altLang="en-US" sz="1900" dirty="0"/>
              <a:t>，页面如下图所示。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15F33-0E69-45C7-A4AB-FA298F89DC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7908" y="2492896"/>
            <a:ext cx="8631356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10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775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在进行员工的添加之前，会对员工数据进行判断，查看是否合法，如果不合法，将会返回添加界面，如果合法，就将数据保存进数据库，关键代码如下：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Date </a:t>
            </a:r>
            <a:r>
              <a:rPr lang="en-US" altLang="zh-CN" sz="1900" dirty="0" err="1"/>
              <a:t>date</a:t>
            </a:r>
            <a:r>
              <a:rPr lang="en-US" altLang="zh-CN" sz="1900" dirty="0"/>
              <a:t> = new Date(</a:t>
            </a:r>
            <a:r>
              <a:rPr lang="en-US" altLang="zh-CN" sz="1900" dirty="0" err="1"/>
              <a:t>hireDate</a:t>
            </a:r>
            <a:r>
              <a:rPr lang="en-US" altLang="zh-CN" sz="1900" dirty="0"/>
              <a:t>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SimpleDateFormat</a:t>
            </a:r>
            <a:r>
              <a:rPr lang="en-US" altLang="zh-CN" sz="1900" dirty="0"/>
              <a:t> format = new </a:t>
            </a:r>
            <a:r>
              <a:rPr lang="en-US" altLang="zh-CN" sz="1900" dirty="0" err="1"/>
              <a:t>SimpleDateFormat</a:t>
            </a:r>
            <a:r>
              <a:rPr lang="en-US" altLang="zh-CN" sz="1900" dirty="0"/>
              <a:t>("</a:t>
            </a:r>
            <a:r>
              <a:rPr lang="en-US" altLang="zh-CN" sz="1900" dirty="0" err="1"/>
              <a:t>yyyy</a:t>
            </a:r>
            <a:r>
              <a:rPr lang="en-US" altLang="zh-CN" sz="1900" dirty="0"/>
              <a:t>-MM-</a:t>
            </a:r>
            <a:r>
              <a:rPr lang="en-US" altLang="zh-CN" sz="1900" dirty="0" err="1"/>
              <a:t>dd</a:t>
            </a:r>
            <a:r>
              <a:rPr lang="en-US" altLang="zh-CN" sz="1900" dirty="0"/>
              <a:t>")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format.format</a:t>
            </a:r>
            <a:r>
              <a:rPr lang="en-US" altLang="zh-CN" sz="1900" dirty="0"/>
              <a:t>(date)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employeesEntity.setHireDate</a:t>
            </a:r>
            <a:r>
              <a:rPr lang="en-US" altLang="zh-CN" sz="1900" dirty="0"/>
              <a:t>(date)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System.out.print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hireDate</a:t>
            </a:r>
            <a:r>
              <a:rPr lang="en-US" altLang="zh-CN" sz="1900" dirty="0"/>
              <a:t>+"  " + date)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if (photo != null){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FileInputStream</a:t>
            </a:r>
            <a:r>
              <a:rPr lang="en-US" altLang="zh-CN" sz="1900" dirty="0"/>
              <a:t> in = new </a:t>
            </a:r>
            <a:r>
              <a:rPr lang="en-US" altLang="zh-CN" sz="1900" dirty="0" err="1"/>
              <a:t>FileInputStream</a:t>
            </a:r>
            <a:r>
              <a:rPr lang="en-US" altLang="zh-CN" sz="1900" dirty="0"/>
              <a:t>(photo)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/>
              <a:t>bytes = new byte[</a:t>
            </a:r>
            <a:r>
              <a:rPr lang="en-US" altLang="zh-CN" sz="1900" dirty="0" err="1"/>
              <a:t>in.available</a:t>
            </a:r>
            <a:r>
              <a:rPr lang="en-US" altLang="zh-CN" sz="1900" dirty="0"/>
              <a:t>()]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in.read</a:t>
            </a:r>
            <a:r>
              <a:rPr lang="en-US" altLang="zh-CN" sz="1900" dirty="0"/>
              <a:t>(bytes)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//</a:t>
            </a:r>
            <a:r>
              <a:rPr lang="zh-CN" altLang="en-US" sz="1900" dirty="0"/>
              <a:t>如果有文件，并且成功写入</a:t>
            </a:r>
            <a:r>
              <a:rPr lang="en-US" altLang="zh-CN" sz="1900" dirty="0"/>
              <a:t>byte[]</a:t>
            </a:r>
            <a:r>
              <a:rPr lang="zh-CN" altLang="en-US" sz="1900" dirty="0"/>
              <a:t>数组，那么</a:t>
            </a:r>
            <a:r>
              <a:rPr lang="en-US" altLang="zh-CN" sz="1900" dirty="0" err="1"/>
              <a:t>employeesEntity</a:t>
            </a:r>
            <a:r>
              <a:rPr lang="zh-CN" altLang="en-US" sz="1900" dirty="0"/>
              <a:t>对象的属性都赋值完成，即可插入数据库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if 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&gt; 0){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employeesEntity.setPhoto</a:t>
            </a:r>
            <a:r>
              <a:rPr lang="en-US" altLang="zh-CN" sz="1900" dirty="0"/>
              <a:t>(bytes)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 err="1"/>
              <a:t>employeeService.addEmployee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employeesEntity</a:t>
            </a:r>
            <a:r>
              <a:rPr lang="en-US" altLang="zh-CN" sz="1900" dirty="0"/>
              <a:t>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/>
              <a:t>return  SUCCESS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else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this.addActionError</a:t>
            </a:r>
            <a:r>
              <a:rPr lang="en-US" altLang="zh-CN" sz="1900" dirty="0"/>
              <a:t>("</a:t>
            </a:r>
            <a:r>
              <a:rPr lang="zh-CN" altLang="en-US" sz="1900" dirty="0"/>
              <a:t>请传入空缺参数</a:t>
            </a:r>
            <a:r>
              <a:rPr lang="en-US" altLang="zh-CN" sz="1900" dirty="0"/>
              <a:t>")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/>
              <a:t>return INPUT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</p:txBody>
      </p:sp>
      <p:sp>
        <p:nvSpPr>
          <p:cNvPr id="6" name="卷形: 水平 5">
            <a:extLst>
              <a:ext uri="{FF2B5EF4-FFF2-40B4-BE49-F238E27FC236}">
                <a16:creationId xmlns:a16="http://schemas.microsoft.com/office/drawing/2014/main" id="{252F361D-9A58-4DFF-A160-CFC40AA3ECDF}"/>
              </a:ext>
            </a:extLst>
          </p:cNvPr>
          <p:cNvSpPr/>
          <p:nvPr/>
        </p:nvSpPr>
        <p:spPr>
          <a:xfrm>
            <a:off x="1989956" y="1412776"/>
            <a:ext cx="8121664" cy="45365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此代码的逻辑是先转换页面输入的员工就职日期字符串，再判断是否上传员工照片，如果上传了照片，那么就调用</a:t>
            </a:r>
            <a:r>
              <a:rPr lang="en-US" altLang="zh-CN" sz="2800" dirty="0" err="1"/>
              <a:t>dao</a:t>
            </a:r>
            <a:r>
              <a:rPr lang="zh-CN" altLang="en-US" sz="2800" dirty="0"/>
              <a:t>层的保存员工方法，保存员工数据。</a:t>
            </a:r>
          </a:p>
        </p:txBody>
      </p:sp>
    </p:spTree>
    <p:extLst>
      <p:ext uri="{BB962C8B-B14F-4D97-AF65-F5344CB8AC3E}">
        <p14:creationId xmlns:p14="http://schemas.microsoft.com/office/powerpoint/2010/main" val="39207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/>
              <a:t>删除员工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dirty="0"/>
              <a:t>删除员工、更新员工、查看员工信息都是属于员工列表的链接，都统一在</a:t>
            </a:r>
            <a:r>
              <a:rPr lang="en-US" altLang="zh-CN" sz="2000" dirty="0" err="1"/>
              <a:t>employeeList.jsp</a:t>
            </a:r>
            <a:r>
              <a:rPr lang="zh-CN" altLang="zh-CN" sz="2000" dirty="0"/>
              <a:t>，</a:t>
            </a:r>
            <a:r>
              <a:rPr lang="zh-CN" altLang="en-US" sz="2000" dirty="0"/>
              <a:t>页面如图</a:t>
            </a:r>
            <a:r>
              <a:rPr lang="en-US" altLang="zh-CN" sz="2000" dirty="0"/>
              <a:t>14-10</a:t>
            </a:r>
            <a:r>
              <a:rPr lang="zh-CN" altLang="en-US" sz="2000" dirty="0"/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6A956-6B30-46B3-8E48-07D0C89987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7040" y="2564904"/>
            <a:ext cx="10176269" cy="3816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22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小型商品销售系统</a:t>
            </a:r>
            <a:br>
              <a:rPr lang="en-US" altLang="zh-CN" dirty="0"/>
            </a:br>
            <a:r>
              <a:rPr lang="en-US" altLang="zh-CN" dirty="0"/>
              <a:t>  14.8 </a:t>
            </a:r>
            <a:r>
              <a:rPr lang="zh-CN" altLang="en-US" dirty="0"/>
              <a:t>应用程序开发</a:t>
            </a:r>
            <a:endParaRPr lang="zh-CN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9BFF95-5679-4467-8463-C08B097373FD}"/>
              </a:ext>
            </a:extLst>
          </p:cNvPr>
          <p:cNvSpPr/>
          <p:nvPr/>
        </p:nvSpPr>
        <p:spPr>
          <a:xfrm>
            <a:off x="1629916" y="1916832"/>
            <a:ext cx="986509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hangingPunct="0">
              <a:spcBef>
                <a:spcPts val="60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“小型商品销售系统”采用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语言开发，根据数据表生成实体类时需要在开发工具中配置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，有两款主流的开发工具可供选择，第一种是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，但是由于数据库是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12c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，而目前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数据库版本是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10i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，不支持指定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数据库的方式。第二种是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，它支持指定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访问的方式，所以开发工具选择</a:t>
            </a:r>
            <a:r>
              <a:rPr lang="en-US" altLang="zh-CN" sz="2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，连接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 hangingPunct="0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jdbc:oracle:thin</a:t>
            </a:r>
            <a:r>
              <a:rPr lang="en-US" altLang="zh-CN" sz="2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:@//OracleServer:1521/</a:t>
            </a:r>
            <a:r>
              <a:rPr lang="en-US" altLang="zh-CN" sz="2800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pdborcl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 hangingPunct="0">
              <a:spcBef>
                <a:spcPts val="60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OracleServer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12c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的主机地址。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925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页面首先需要分页显示企业员工，呈现的关键代码如下：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&lt;table width="95%"&gt;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align="center"&gt;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&lt;td &gt;</a:t>
            </a:r>
            <a:r>
              <a:rPr lang="zh-CN" altLang="en-US" sz="1400" dirty="0"/>
              <a:t>员工</a:t>
            </a:r>
            <a:r>
              <a:rPr lang="en-US" altLang="zh-CN" sz="1400" dirty="0"/>
              <a:t>ID&lt;/td&gt;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highlight>
                  <a:srgbClr val="FFFF00"/>
                </a:highlight>
              </a:rPr>
              <a:t>&lt;s</a:t>
            </a:r>
            <a:r>
              <a:rPr lang="zh-CN" altLang="en-US" sz="1400" dirty="0">
                <a:highlight>
                  <a:srgbClr val="FFFF00"/>
                </a:highlight>
              </a:rPr>
              <a:t>：</a:t>
            </a:r>
            <a:r>
              <a:rPr lang="en-US" altLang="zh-CN" sz="1400" dirty="0">
                <a:highlight>
                  <a:srgbClr val="FFFF00"/>
                </a:highlight>
              </a:rPr>
              <a:t>iterator value="#session.employees1" </a:t>
            </a:r>
            <a:r>
              <a:rPr lang="en-US" altLang="zh-CN" sz="1400" dirty="0" err="1">
                <a:highlight>
                  <a:srgbClr val="FFFF00"/>
                </a:highlight>
              </a:rPr>
              <a:t>var</a:t>
            </a:r>
            <a:r>
              <a:rPr lang="en-US" altLang="zh-CN" sz="1400" dirty="0">
                <a:highlight>
                  <a:srgbClr val="FFFF00"/>
                </a:highlight>
              </a:rPr>
              <a:t>="list"&gt;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align="center"&gt;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&lt;td&gt;&lt;s</a:t>
            </a:r>
            <a:r>
              <a:rPr lang="zh-CN" altLang="en-US" sz="1400" dirty="0"/>
              <a:t>：</a:t>
            </a:r>
            <a:r>
              <a:rPr lang="en-US" altLang="zh-CN" sz="1400" dirty="0"/>
              <a:t>property value="#</a:t>
            </a:r>
            <a:r>
              <a:rPr lang="en-US" altLang="zh-CN" sz="1400" dirty="0" err="1"/>
              <a:t>list.employeeId</a:t>
            </a:r>
            <a:r>
              <a:rPr lang="en-US" altLang="zh-CN" sz="1400" dirty="0"/>
              <a:t>"/&gt;&lt;/td&gt;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&lt;td&gt;&lt;s</a:t>
            </a:r>
            <a:r>
              <a:rPr lang="zh-CN" altLang="en-US" sz="1400" dirty="0"/>
              <a:t>：</a:t>
            </a:r>
            <a:r>
              <a:rPr lang="en-US" altLang="zh-CN" sz="1400" dirty="0"/>
              <a:t>property value="#list.name"/&gt;&lt;/td&gt;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…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="employeeAction3.action?  </a:t>
            </a:r>
            <a:r>
              <a:rPr lang="en-US" altLang="zh-CN" sz="1400" dirty="0" err="1"/>
              <a:t>employeeId</a:t>
            </a:r>
            <a:r>
              <a:rPr lang="en-US" altLang="zh-CN" sz="1400" dirty="0"/>
              <a:t>=&lt;s</a:t>
            </a:r>
            <a:r>
              <a:rPr lang="zh-CN" altLang="en-US" sz="1400" dirty="0"/>
              <a:t>：</a:t>
            </a:r>
            <a:r>
              <a:rPr lang="en-US" altLang="zh-CN" sz="1400" dirty="0"/>
              <a:t>property value="#</a:t>
            </a:r>
            <a:r>
              <a:rPr lang="en-US" altLang="zh-CN" sz="1400" dirty="0" err="1"/>
              <a:t>list.employeeId</a:t>
            </a:r>
            <a:r>
              <a:rPr lang="en-US" altLang="zh-CN" sz="1400" dirty="0"/>
              <a:t>"/&gt;"&gt;  </a:t>
            </a:r>
            <a:r>
              <a:rPr lang="zh-CN" altLang="en-US" sz="1400" dirty="0"/>
              <a:t>详情</a:t>
            </a:r>
            <a:r>
              <a:rPr lang="en-US" altLang="zh-CN" sz="1400" dirty="0"/>
              <a:t>&lt;/a&gt;&lt;/td&gt;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="employeeAction5.action?   </a:t>
            </a:r>
            <a:r>
              <a:rPr lang="en-US" altLang="zh-CN" sz="1400" dirty="0" err="1"/>
              <a:t>employeeId</a:t>
            </a:r>
            <a:r>
              <a:rPr lang="en-US" altLang="zh-CN" sz="1400" dirty="0"/>
              <a:t>=&lt;s</a:t>
            </a:r>
            <a:r>
              <a:rPr lang="zh-CN" altLang="en-US" sz="1400" dirty="0"/>
              <a:t>：</a:t>
            </a:r>
            <a:r>
              <a:rPr lang="en-US" altLang="zh-CN" sz="1400" dirty="0"/>
              <a:t>property value="#</a:t>
            </a:r>
            <a:r>
              <a:rPr lang="en-US" altLang="zh-CN" sz="1400" dirty="0" err="1"/>
              <a:t>list.employeeId</a:t>
            </a:r>
            <a:r>
              <a:rPr lang="en-US" altLang="zh-CN" sz="1400" dirty="0"/>
              <a:t>"/&gt;"&gt;   </a:t>
            </a:r>
            <a:r>
              <a:rPr lang="zh-CN" altLang="en-US" sz="1400" dirty="0"/>
              <a:t>编辑</a:t>
            </a:r>
            <a:r>
              <a:rPr lang="en-US" altLang="zh-CN" sz="1400" dirty="0"/>
              <a:t>&lt;/a&gt;&lt;/td&gt;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&lt;s</a:t>
            </a:r>
            <a:r>
              <a:rPr lang="zh-CN" altLang="en-US" sz="1400" dirty="0"/>
              <a:t>：</a:t>
            </a:r>
            <a:r>
              <a:rPr lang="en-US" altLang="zh-CN" sz="1400" dirty="0"/>
              <a:t>if test="#</a:t>
            </a:r>
            <a:r>
              <a:rPr lang="en-US" altLang="zh-CN" sz="1400" dirty="0" err="1"/>
              <a:t>list.hasEmployee</a:t>
            </a:r>
            <a:r>
              <a:rPr lang="en-US" altLang="zh-CN" sz="1400" dirty="0"/>
              <a:t> == 1"&gt;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：</a:t>
            </a:r>
            <a:r>
              <a:rPr lang="en-US" altLang="zh-CN" sz="1400" dirty="0"/>
              <a:t>void(0)"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="fun1()</a:t>
            </a:r>
            <a:r>
              <a:rPr lang="zh-CN" altLang="en-US" sz="1400" dirty="0"/>
              <a:t>；</a:t>
            </a:r>
            <a:r>
              <a:rPr lang="en-US" altLang="zh-CN" sz="1400" dirty="0"/>
              <a:t>"&gt;  </a:t>
            </a:r>
            <a:r>
              <a:rPr lang="zh-CN" altLang="en-US" sz="1400" dirty="0"/>
              <a:t>删除</a:t>
            </a:r>
            <a:r>
              <a:rPr lang="en-US" altLang="zh-CN" sz="1400" dirty="0"/>
              <a:t>&lt;/a&gt;&lt;/td&gt;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&lt;/s</a:t>
            </a:r>
            <a:r>
              <a:rPr lang="zh-CN" altLang="en-US" sz="1400" dirty="0"/>
              <a:t>：</a:t>
            </a:r>
            <a:r>
              <a:rPr lang="en-US" altLang="zh-CN" sz="1400" dirty="0"/>
              <a:t>if&gt;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&lt;s</a:t>
            </a:r>
            <a:r>
              <a:rPr lang="zh-CN" altLang="en-US" sz="1400" dirty="0"/>
              <a:t>：</a:t>
            </a:r>
            <a:r>
              <a:rPr lang="en-US" altLang="zh-CN" sz="14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="employeeAction7?employeeId=&lt;s</a:t>
            </a:r>
            <a:r>
              <a:rPr lang="zh-CN" altLang="en-US" sz="1400" dirty="0"/>
              <a:t>：</a:t>
            </a:r>
            <a:r>
              <a:rPr lang="en-US" altLang="zh-CN" sz="1400" dirty="0"/>
              <a:t>property  value="#</a:t>
            </a:r>
            <a:r>
              <a:rPr lang="en-US" altLang="zh-CN" sz="1400" dirty="0" err="1"/>
              <a:t>list.employeeId</a:t>
            </a:r>
            <a:r>
              <a:rPr lang="en-US" altLang="zh-CN" sz="1400" dirty="0"/>
              <a:t>"/&gt;"&gt;</a:t>
            </a:r>
            <a:r>
              <a:rPr lang="zh-CN" altLang="en-US" sz="1400" dirty="0"/>
              <a:t>删除</a:t>
            </a:r>
            <a:r>
              <a:rPr lang="en-US" altLang="zh-CN" sz="1400" dirty="0"/>
              <a:t>&lt;/a&gt;&lt;/td&gt;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&lt;/s</a:t>
            </a:r>
            <a:r>
              <a:rPr lang="zh-CN" altLang="en-US" sz="1400" dirty="0"/>
              <a:t>：</a:t>
            </a:r>
            <a:r>
              <a:rPr lang="en-US" altLang="zh-CN" sz="14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>
                <a:highlight>
                  <a:srgbClr val="FFFF00"/>
                </a:highlight>
              </a:rPr>
              <a:t>     &lt;/s</a:t>
            </a:r>
            <a:r>
              <a:rPr lang="zh-CN" altLang="en-US" sz="1400" dirty="0">
                <a:highlight>
                  <a:srgbClr val="FFFF00"/>
                </a:highlight>
              </a:rPr>
              <a:t>：</a:t>
            </a:r>
            <a:r>
              <a:rPr lang="en-US" altLang="zh-CN" sz="1400" dirty="0">
                <a:highlight>
                  <a:srgbClr val="FFFF00"/>
                </a:highlight>
              </a:rPr>
              <a:t>iterator&gt;   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endParaRPr lang="en-US" altLang="zh-CN" sz="1100" dirty="0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82AA47F8-548A-44E3-9350-7546EE81A4BE}"/>
              </a:ext>
            </a:extLst>
          </p:cNvPr>
          <p:cNvSpPr/>
          <p:nvPr/>
        </p:nvSpPr>
        <p:spPr>
          <a:xfrm>
            <a:off x="7030516" y="2420888"/>
            <a:ext cx="4536504" cy="1296144"/>
          </a:xfrm>
          <a:prstGeom prst="wedgeRectCallout">
            <a:avLst>
              <a:gd name="adj1" fmla="val -73846"/>
              <a:gd name="adj2" fmla="val -24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其中比较重要的是利用</a:t>
            </a:r>
            <a:r>
              <a:rPr lang="en-US" altLang="zh-CN" dirty="0"/>
              <a:t>&lt;s</a:t>
            </a:r>
            <a:r>
              <a:rPr lang="zh-CN" altLang="zh-CN" dirty="0"/>
              <a:t>：</a:t>
            </a:r>
            <a:r>
              <a:rPr lang="en-US" altLang="zh-CN" dirty="0"/>
              <a:t>iterator value="#session.employees1" </a:t>
            </a:r>
            <a:r>
              <a:rPr lang="en-US" altLang="zh-CN" dirty="0" err="1"/>
              <a:t>var</a:t>
            </a:r>
            <a:r>
              <a:rPr lang="en-US" altLang="zh-CN" dirty="0"/>
              <a:t>="list"&gt;</a:t>
            </a:r>
            <a:r>
              <a:rPr lang="zh-CN" altLang="zh-CN" dirty="0"/>
              <a:t>来循环输出员工列表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8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55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&lt;td </a:t>
            </a:r>
            <a:r>
              <a:rPr lang="en-US" altLang="zh-CN" sz="2600" dirty="0" err="1"/>
              <a:t>colspan</a:t>
            </a:r>
            <a:r>
              <a:rPr lang="en-US" altLang="zh-CN" sz="2600" dirty="0"/>
              <a:t>="6" align="center"&gt;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</a:t>
            </a:r>
            <a:r>
              <a:rPr lang="zh-CN" altLang="en-US" sz="2600" dirty="0"/>
              <a:t>共</a:t>
            </a:r>
            <a:r>
              <a:rPr lang="en-US" altLang="zh-CN" sz="2600" dirty="0"/>
              <a:t>${</a:t>
            </a:r>
            <a:r>
              <a:rPr lang="en-US" altLang="zh-CN" sz="2600" dirty="0" err="1"/>
              <a:t>pager.totalSize</a:t>
            </a:r>
            <a:r>
              <a:rPr lang="en-US" altLang="zh-CN" sz="2600" dirty="0"/>
              <a:t>}</a:t>
            </a:r>
            <a:r>
              <a:rPr lang="zh-CN" altLang="en-US" sz="2600" dirty="0"/>
              <a:t>条纪录，当前第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     </a:t>
            </a:r>
            <a:r>
              <a:rPr lang="en-US" altLang="zh-CN" sz="2600" dirty="0"/>
              <a:t>${</a:t>
            </a:r>
            <a:r>
              <a:rPr lang="en-US" altLang="zh-CN" sz="2600" dirty="0" err="1"/>
              <a:t>pager.pageNow</a:t>
            </a:r>
            <a:r>
              <a:rPr lang="en-US" altLang="zh-CN" sz="2600" dirty="0"/>
              <a:t>}/${</a:t>
            </a:r>
            <a:r>
              <a:rPr lang="en-US" altLang="zh-CN" sz="2600" dirty="0" err="1"/>
              <a:t>pager.totalPage</a:t>
            </a:r>
            <a:r>
              <a:rPr lang="en-US" altLang="zh-CN" sz="2600" dirty="0"/>
              <a:t>}</a:t>
            </a:r>
            <a:r>
              <a:rPr lang="zh-CN" altLang="en-US" sz="2600" dirty="0"/>
              <a:t>页，每页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     </a:t>
            </a:r>
            <a:r>
              <a:rPr lang="en-US" altLang="zh-CN" sz="2600" dirty="0"/>
              <a:t>${</a:t>
            </a:r>
            <a:r>
              <a:rPr lang="en-US" altLang="zh-CN" sz="2600" dirty="0" err="1"/>
              <a:t>pager.pageSize</a:t>
            </a:r>
            <a:r>
              <a:rPr lang="en-US" altLang="zh-CN" sz="2600" dirty="0"/>
              <a:t>}</a:t>
            </a:r>
            <a:r>
              <a:rPr lang="zh-CN" altLang="en-US" sz="2600" dirty="0"/>
              <a:t>条纪录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</a:t>
            </a:r>
            <a:r>
              <a:rPr lang="en-US" altLang="zh-CN" sz="2600" dirty="0"/>
              <a:t>&lt;s</a:t>
            </a:r>
            <a:r>
              <a:rPr lang="zh-CN" altLang="en-US" sz="2600" dirty="0"/>
              <a:t>：</a:t>
            </a:r>
            <a:r>
              <a:rPr lang="en-US" altLang="zh-CN" sz="2600" dirty="0"/>
              <a:t>if test="#</a:t>
            </a:r>
            <a:r>
              <a:rPr lang="en-US" altLang="zh-CN" sz="2600" dirty="0" err="1"/>
              <a:t>session.pager.hasPre</a:t>
            </a:r>
            <a:r>
              <a:rPr lang="en-US" altLang="zh-CN" sz="2600" dirty="0"/>
              <a:t>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="employeeAction2.action?pageNow=1"&gt;</a:t>
            </a:r>
            <a:r>
              <a:rPr lang="zh-CN" altLang="en-US" sz="2600" dirty="0"/>
              <a:t>首页</a:t>
            </a:r>
            <a:r>
              <a:rPr lang="en-US" altLang="zh-CN" sz="2600" dirty="0"/>
              <a:t>&lt;/a&gt; |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="employeeAction2.action?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</a:t>
            </a:r>
            <a:r>
              <a:rPr lang="en-US" altLang="zh-CN" sz="2600" dirty="0" err="1"/>
              <a:t>pageNow</a:t>
            </a:r>
            <a:r>
              <a:rPr lang="en-US" altLang="zh-CN" sz="2600" dirty="0"/>
              <a:t>=${</a:t>
            </a:r>
            <a:r>
              <a:rPr lang="en-US" altLang="zh-CN" sz="2600" dirty="0" err="1"/>
              <a:t>pager.pageNow</a:t>
            </a:r>
            <a:r>
              <a:rPr lang="en-US" altLang="zh-CN" sz="2600" dirty="0"/>
              <a:t> - 1}"&gt;</a:t>
            </a:r>
            <a:r>
              <a:rPr lang="zh-CN" altLang="en-US" sz="2600" dirty="0"/>
              <a:t>上一页</a:t>
            </a:r>
            <a:r>
              <a:rPr lang="en-US" altLang="zh-CN" sz="2600" dirty="0"/>
              <a:t>&lt;/a&gt; |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&lt;/s</a:t>
            </a:r>
            <a:r>
              <a:rPr lang="zh-CN" altLang="en-US" sz="2600" dirty="0"/>
              <a:t>：</a:t>
            </a:r>
            <a:r>
              <a:rPr lang="en-US" altLang="zh-CN" sz="2600" dirty="0"/>
              <a:t>if&gt;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&lt;s</a:t>
            </a:r>
            <a:r>
              <a:rPr lang="zh-CN" altLang="en-US" sz="2600" dirty="0"/>
              <a:t>：</a:t>
            </a:r>
            <a:r>
              <a:rPr lang="en-US" altLang="zh-CN" sz="26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</a:t>
            </a:r>
            <a:r>
              <a:rPr lang="zh-CN" altLang="en-US" sz="2600" dirty="0"/>
              <a:t>首页 </a:t>
            </a:r>
            <a:r>
              <a:rPr lang="en-US" altLang="zh-CN" sz="2600" dirty="0"/>
              <a:t>| </a:t>
            </a:r>
            <a:r>
              <a:rPr lang="zh-CN" altLang="en-US" sz="2600" dirty="0"/>
              <a:t>上一页 </a:t>
            </a:r>
            <a:r>
              <a:rPr lang="en-US" altLang="zh-CN" sz="2600" dirty="0"/>
              <a:t>|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&lt;/s</a:t>
            </a:r>
            <a:r>
              <a:rPr lang="zh-CN" altLang="en-US" sz="2600" dirty="0"/>
              <a:t>：</a:t>
            </a:r>
            <a:r>
              <a:rPr lang="en-US" altLang="zh-CN" sz="26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&lt;s</a:t>
            </a:r>
            <a:r>
              <a:rPr lang="zh-CN" altLang="en-US" sz="2600" dirty="0"/>
              <a:t>：</a:t>
            </a:r>
            <a:r>
              <a:rPr lang="en-US" altLang="zh-CN" sz="2600" dirty="0"/>
              <a:t>if test="#</a:t>
            </a:r>
            <a:r>
              <a:rPr lang="en-US" altLang="zh-CN" sz="2600" dirty="0" err="1"/>
              <a:t>session.pager.hasNext</a:t>
            </a:r>
            <a:r>
              <a:rPr lang="en-US" altLang="zh-CN" sz="2600" dirty="0"/>
              <a:t>"&gt;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="employeeAction2.action?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</a:t>
            </a:r>
            <a:r>
              <a:rPr lang="en-US" altLang="zh-CN" sz="2600" dirty="0" err="1"/>
              <a:t>pageNow</a:t>
            </a:r>
            <a:r>
              <a:rPr lang="en-US" altLang="zh-CN" sz="2600" dirty="0"/>
              <a:t>=${</a:t>
            </a:r>
            <a:r>
              <a:rPr lang="en-US" altLang="zh-CN" sz="2600" dirty="0" err="1"/>
              <a:t>pager.pageNow</a:t>
            </a:r>
            <a:r>
              <a:rPr lang="en-US" altLang="zh-CN" sz="2600" dirty="0"/>
              <a:t> + 1}"&gt;</a:t>
            </a:r>
            <a:r>
              <a:rPr lang="zh-CN" altLang="en-US" sz="2600" dirty="0"/>
              <a:t>下一页</a:t>
            </a:r>
            <a:r>
              <a:rPr lang="en-US" altLang="zh-CN" sz="2600" dirty="0"/>
              <a:t>&lt;/a&gt; |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="employeeAction2.action?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</a:t>
            </a:r>
            <a:r>
              <a:rPr lang="en-US" altLang="zh-CN" sz="2600" dirty="0" err="1"/>
              <a:t>pageNow</a:t>
            </a:r>
            <a:r>
              <a:rPr lang="en-US" altLang="zh-CN" sz="2600" dirty="0"/>
              <a:t>=${</a:t>
            </a:r>
            <a:r>
              <a:rPr lang="en-US" altLang="zh-CN" sz="2600" dirty="0" err="1"/>
              <a:t>pager.totalPage</a:t>
            </a:r>
            <a:r>
              <a:rPr lang="en-US" altLang="zh-CN" sz="2600" dirty="0"/>
              <a:t>}"&gt;</a:t>
            </a:r>
            <a:r>
              <a:rPr lang="zh-CN" altLang="en-US" sz="2600" dirty="0"/>
              <a:t>尾页</a:t>
            </a:r>
            <a:r>
              <a:rPr lang="en-US" altLang="zh-CN" sz="2600" dirty="0"/>
              <a:t>&lt;/a&gt;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&lt;/s</a:t>
            </a:r>
            <a:r>
              <a:rPr lang="zh-CN" altLang="en-US" sz="2600" dirty="0"/>
              <a:t>：</a:t>
            </a:r>
            <a:r>
              <a:rPr lang="en-US" altLang="zh-CN" sz="2600" dirty="0"/>
              <a:t>if&gt;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&lt;s</a:t>
            </a:r>
            <a:r>
              <a:rPr lang="zh-CN" altLang="en-US" sz="2600" dirty="0"/>
              <a:t>：</a:t>
            </a:r>
            <a:r>
              <a:rPr lang="en-US" altLang="zh-CN" sz="26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</a:t>
            </a:r>
            <a:r>
              <a:rPr lang="zh-CN" altLang="en-US" sz="2600" dirty="0"/>
              <a:t>下一页 </a:t>
            </a:r>
            <a:r>
              <a:rPr lang="en-US" altLang="zh-CN" sz="2600" dirty="0"/>
              <a:t>| </a:t>
            </a:r>
            <a:r>
              <a:rPr lang="zh-CN" altLang="en-US" sz="2600" dirty="0"/>
              <a:t>尾页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            </a:t>
            </a:r>
            <a:r>
              <a:rPr lang="en-US" altLang="zh-CN" sz="2600" dirty="0"/>
              <a:t>&lt;/s</a:t>
            </a:r>
            <a:r>
              <a:rPr lang="zh-CN" altLang="en-US" sz="2600" dirty="0"/>
              <a:t>：</a:t>
            </a:r>
            <a:r>
              <a:rPr lang="en-US" altLang="zh-CN" sz="2600" dirty="0"/>
              <a:t>else&gt;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&lt;/td&gt;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&lt;/</a:t>
            </a:r>
            <a:r>
              <a:rPr lang="en-US" altLang="zh-CN" sz="2600" dirty="0" err="1"/>
              <a:t>tr</a:t>
            </a:r>
            <a:r>
              <a:rPr lang="en-US" altLang="zh-CN" sz="2600" dirty="0"/>
              <a:t>&gt;     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&lt;/table&gt; 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0241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7200" dirty="0"/>
              <a:t>保存在</a:t>
            </a:r>
            <a:r>
              <a:rPr lang="en-US" altLang="zh-CN" sz="7200" dirty="0"/>
              <a:t>session</a:t>
            </a:r>
            <a:r>
              <a:rPr lang="zh-CN" altLang="zh-CN" sz="7200" dirty="0"/>
              <a:t>中的</a:t>
            </a:r>
            <a:r>
              <a:rPr lang="en-US" altLang="zh-CN" sz="7200" dirty="0"/>
              <a:t>employees1</a:t>
            </a:r>
            <a:r>
              <a:rPr lang="zh-CN" altLang="zh-CN" sz="7200" dirty="0"/>
              <a:t>主要通过后台调用存储过程得到，调用存储过程的代码如下：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public void execute(Connection connection)throws </a:t>
            </a:r>
            <a:r>
              <a:rPr lang="en-US" altLang="zh-CN" dirty="0" err="1"/>
              <a:t>SQLException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statement = </a:t>
            </a:r>
            <a:r>
              <a:rPr lang="en-US" altLang="zh-CN" dirty="0" err="1"/>
              <a:t>connection.prepareCall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"Call </a:t>
            </a:r>
            <a:r>
              <a:rPr lang="en-US" altLang="zh-CN" dirty="0" err="1"/>
              <a:t>MyPack.Get_EmployeeByPage_P</a:t>
            </a:r>
            <a:r>
              <a:rPr lang="en-US" altLang="zh-CN" dirty="0"/>
              <a:t>(?</a:t>
            </a:r>
            <a:r>
              <a:rPr lang="zh-CN" altLang="zh-CN" dirty="0"/>
              <a:t>，</a:t>
            </a:r>
            <a:r>
              <a:rPr lang="en-US" altLang="zh-CN" dirty="0"/>
              <a:t>?</a:t>
            </a:r>
            <a:r>
              <a:rPr lang="zh-CN" altLang="zh-CN" dirty="0"/>
              <a:t>，</a:t>
            </a:r>
            <a:r>
              <a:rPr lang="en-US" altLang="zh-CN" dirty="0"/>
              <a:t>?)")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statement.setInt</a:t>
            </a:r>
            <a:r>
              <a:rPr lang="en-US" altLang="zh-CN" dirty="0"/>
              <a:t>(1</a:t>
            </a:r>
            <a:r>
              <a:rPr lang="zh-CN" altLang="zh-CN" dirty="0"/>
              <a:t>，</a:t>
            </a:r>
            <a:r>
              <a:rPr lang="en-US" altLang="zh-CN" dirty="0" err="1"/>
              <a:t>pageNow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statement.setInt</a:t>
            </a:r>
            <a:r>
              <a:rPr lang="en-US" altLang="zh-CN" dirty="0"/>
              <a:t>(2</a:t>
            </a:r>
            <a:r>
              <a:rPr lang="zh-CN" altLang="zh-CN" dirty="0"/>
              <a:t>，</a:t>
            </a:r>
            <a:r>
              <a:rPr lang="en-US" altLang="zh-CN" dirty="0" err="1"/>
              <a:t>pageSize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statement.registerOutParameter</a:t>
            </a:r>
            <a:r>
              <a:rPr lang="en-US" altLang="zh-CN" dirty="0"/>
              <a:t>(3</a:t>
            </a:r>
            <a:r>
              <a:rPr lang="zh-CN" altLang="zh-CN" dirty="0"/>
              <a:t>，</a:t>
            </a:r>
            <a:r>
              <a:rPr lang="en-US" altLang="zh-CN" dirty="0" err="1"/>
              <a:t>OracleTypes.CURSOR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statement.execute</a:t>
            </a:r>
            <a:r>
              <a:rPr lang="en-US" altLang="zh-CN" dirty="0"/>
              <a:t>()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resultSet</a:t>
            </a:r>
            <a:r>
              <a:rPr lang="en-US" altLang="zh-CN" dirty="0"/>
              <a:t> = (</a:t>
            </a:r>
            <a:r>
              <a:rPr lang="en-US" altLang="zh-CN" dirty="0" err="1"/>
              <a:t>ResultSet</a:t>
            </a:r>
            <a:r>
              <a:rPr lang="en-US" altLang="zh-CN" dirty="0"/>
              <a:t>)</a:t>
            </a:r>
            <a:r>
              <a:rPr lang="en-US" altLang="zh-CN" dirty="0" err="1"/>
              <a:t>statement.getObject</a:t>
            </a:r>
            <a:r>
              <a:rPr lang="en-US" altLang="zh-CN" dirty="0"/>
              <a:t>(3)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while (</a:t>
            </a:r>
            <a:r>
              <a:rPr lang="en-US" altLang="zh-CN" dirty="0" err="1"/>
              <a:t>resultSet.next</a:t>
            </a:r>
            <a:r>
              <a:rPr lang="en-US" altLang="zh-CN" dirty="0"/>
              <a:t>()){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</a:t>
            </a:r>
            <a:r>
              <a:rPr lang="en-US" altLang="zh-CN" dirty="0"/>
              <a:t>  = new </a:t>
            </a:r>
            <a:r>
              <a:rPr lang="en-US" altLang="zh-CN" dirty="0" err="1"/>
              <a:t>EmployeesEntity</a:t>
            </a:r>
            <a:r>
              <a:rPr lang="en-US" altLang="zh-CN" dirty="0"/>
              <a:t>()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employeesEntity.setEmployeeId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resultSet.getLong</a:t>
            </a:r>
            <a:r>
              <a:rPr lang="en-US" altLang="zh-CN" dirty="0"/>
              <a:t>("EMPLOYEE_ID"))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employeesEntity.setPhoneNumber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resultSet.getString</a:t>
            </a:r>
            <a:r>
              <a:rPr lang="en-US" altLang="zh-CN" dirty="0"/>
              <a:t>("PHONE_NUMBER"))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employeesEntity.setName</a:t>
            </a:r>
            <a:r>
              <a:rPr lang="en-US" altLang="zh-CN" dirty="0"/>
              <a:t>(</a:t>
            </a:r>
            <a:r>
              <a:rPr lang="en-US" altLang="zh-CN" dirty="0" err="1"/>
              <a:t>resultSet.getString</a:t>
            </a:r>
            <a:r>
              <a:rPr lang="en-US" altLang="zh-CN" dirty="0"/>
              <a:t>("NAME"))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employeesEntity.setHireDate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resultSet.getDate</a:t>
            </a:r>
            <a:r>
              <a:rPr lang="en-US" altLang="zh-CN" dirty="0"/>
              <a:t>("HIRE_DATE"))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employeesEntity.setDepartmentId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resultSet.getLong</a:t>
            </a:r>
            <a:r>
              <a:rPr lang="en-US" altLang="zh-CN" dirty="0"/>
              <a:t>("DEPARTMENT_ID"))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employeesEntity.setEmail</a:t>
            </a:r>
            <a:r>
              <a:rPr lang="en-US" altLang="zh-CN" dirty="0"/>
              <a:t>(</a:t>
            </a:r>
            <a:r>
              <a:rPr lang="en-US" altLang="zh-CN" dirty="0" err="1"/>
              <a:t>resultSet.getString</a:t>
            </a:r>
            <a:r>
              <a:rPr lang="en-US" altLang="zh-CN" dirty="0"/>
              <a:t>("EMAIL"))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employeesEntity.setSalary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resultSet.getLong</a:t>
            </a:r>
            <a:r>
              <a:rPr lang="en-US" altLang="zh-CN" dirty="0"/>
              <a:t>("SALARY"))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employeesEntity.setManagerId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resultSet.getLong</a:t>
            </a:r>
            <a:r>
              <a:rPr lang="en-US" altLang="zh-CN" dirty="0"/>
              <a:t>("MANAGER_ID"))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employeesEntity.setPhoto</a:t>
            </a:r>
            <a:r>
              <a:rPr lang="en-US" altLang="zh-CN" dirty="0"/>
              <a:t>(</a:t>
            </a:r>
            <a:r>
              <a:rPr lang="en-US" altLang="zh-CN" dirty="0" err="1"/>
              <a:t>resultSet.getBytes</a:t>
            </a:r>
            <a:r>
              <a:rPr lang="en-US" altLang="zh-CN" dirty="0"/>
              <a:t>("PHOTO"))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dirty="0" err="1"/>
              <a:t>employeesEntity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此后点击图中的删除链接之后跳转到</a:t>
            </a:r>
            <a:r>
              <a:rPr lang="en-US" altLang="zh-CN" dirty="0"/>
              <a:t>employeeAction3.action</a:t>
            </a:r>
            <a:r>
              <a:rPr lang="zh-CN" altLang="zh-CN" dirty="0"/>
              <a:t>，代码主要如下：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("Action</a:t>
            </a:r>
            <a:r>
              <a:rPr lang="zh-CN" altLang="zh-CN" dirty="0"/>
              <a:t>得到的员工</a:t>
            </a:r>
            <a:r>
              <a:rPr lang="en-US" altLang="zh-CN" dirty="0"/>
              <a:t>ID</a:t>
            </a:r>
            <a:r>
              <a:rPr lang="zh-CN" altLang="zh-CN" dirty="0"/>
              <a:t>是：</a:t>
            </a:r>
            <a:r>
              <a:rPr lang="en-US" altLang="zh-CN" dirty="0"/>
              <a:t>"+</a:t>
            </a:r>
            <a:r>
              <a:rPr lang="en-US" altLang="zh-CN" dirty="0" err="1"/>
              <a:t>employeeId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getEmployeeId</a:t>
            </a:r>
            <a:r>
              <a:rPr lang="en-US" altLang="zh-CN" dirty="0"/>
              <a:t>()== 0)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return ERROR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employeeService.deleteEmployee</a:t>
            </a:r>
            <a:r>
              <a:rPr lang="en-US" altLang="zh-CN" dirty="0"/>
              <a:t>(</a:t>
            </a:r>
            <a:r>
              <a:rPr lang="en-US" altLang="zh-CN" dirty="0" err="1"/>
              <a:t>employeeId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return SUCCESS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 catch (Exception e){</a:t>
            </a:r>
            <a:endParaRPr lang="zh-CN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return ERROR</a:t>
            </a:r>
            <a:r>
              <a:rPr lang="zh-CN" altLang="zh-CN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首先判断是否得到了参数</a:t>
            </a:r>
            <a:r>
              <a:rPr lang="en-US" altLang="zh-CN" dirty="0" err="1"/>
              <a:t>employeeId</a:t>
            </a:r>
            <a:r>
              <a:rPr lang="zh-CN" altLang="zh-CN" dirty="0"/>
              <a:t>，如果没有得到，跳转到异常界面，如果得到了，调用</a:t>
            </a:r>
            <a:r>
              <a:rPr lang="en-US" altLang="zh-CN" dirty="0"/>
              <a:t>service</a:t>
            </a:r>
            <a:r>
              <a:rPr lang="zh-CN" altLang="zh-CN" dirty="0"/>
              <a:t>层的</a:t>
            </a:r>
            <a:r>
              <a:rPr lang="en-US" altLang="zh-CN" dirty="0" err="1"/>
              <a:t>deleteEmployee</a:t>
            </a:r>
            <a:r>
              <a:rPr lang="en-US" altLang="zh-CN" dirty="0"/>
              <a:t>(</a:t>
            </a:r>
            <a:r>
              <a:rPr lang="en-US" altLang="zh-CN" dirty="0" err="1"/>
              <a:t>employeeId</a:t>
            </a:r>
            <a:r>
              <a:rPr lang="en-US" altLang="zh-CN" dirty="0"/>
              <a:t>)</a:t>
            </a:r>
            <a:r>
              <a:rPr lang="zh-CN" altLang="zh-CN" dirty="0"/>
              <a:t>方法，根据员工</a:t>
            </a:r>
            <a:r>
              <a:rPr lang="en-US" altLang="zh-CN" dirty="0"/>
              <a:t>Id</a:t>
            </a:r>
            <a:r>
              <a:rPr lang="zh-CN" altLang="zh-CN" dirty="0"/>
              <a:t>删除员工。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0320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6048672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7200" dirty="0"/>
              <a:t>保存在</a:t>
            </a:r>
            <a:r>
              <a:rPr lang="en-US" altLang="zh-CN" sz="7200" dirty="0"/>
              <a:t>session</a:t>
            </a:r>
            <a:r>
              <a:rPr lang="zh-CN" altLang="zh-CN" sz="7200" dirty="0"/>
              <a:t>中的</a:t>
            </a:r>
            <a:r>
              <a:rPr lang="en-US" altLang="zh-CN" sz="7200" dirty="0"/>
              <a:t>employees1</a:t>
            </a:r>
            <a:r>
              <a:rPr lang="zh-CN" altLang="zh-CN" sz="7200" dirty="0"/>
              <a:t>主要通过后台调用存储过程得到，调用存储过程的代码如下：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public List&lt;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&gt; </a:t>
            </a:r>
            <a:r>
              <a:rPr lang="en-US" altLang="zh-CN" sz="5600" dirty="0" err="1"/>
              <a:t>queryEmployeeByProcedure</a:t>
            </a:r>
            <a:r>
              <a:rPr lang="en-US" altLang="zh-CN" sz="5600" dirty="0"/>
              <a:t>(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pageSize</a:t>
            </a:r>
            <a:r>
              <a:rPr lang="en-US" altLang="zh-CN" sz="5600" dirty="0"/>
              <a:t>, 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pageNow</a:t>
            </a:r>
            <a:r>
              <a:rPr lang="en-US" altLang="zh-CN" sz="5600" dirty="0"/>
              <a:t>)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SessionFactory</a:t>
            </a:r>
            <a:r>
              <a:rPr lang="en-US" altLang="zh-CN" sz="5600" dirty="0"/>
              <a:t> </a:t>
            </a:r>
            <a:r>
              <a:rPr lang="en-US" altLang="zh-CN" sz="5600" dirty="0" err="1"/>
              <a:t>sessionFactory</a:t>
            </a:r>
            <a:r>
              <a:rPr lang="en-US" altLang="zh-CN" sz="5600" dirty="0"/>
              <a:t> = </a:t>
            </a:r>
            <a:r>
              <a:rPr lang="en-US" altLang="zh-CN" sz="5600" dirty="0" err="1"/>
              <a:t>this.getSessionFactory</a:t>
            </a:r>
            <a:r>
              <a:rPr lang="en-US" altLang="zh-CN" sz="5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List&lt;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&gt; list = new </a:t>
            </a:r>
            <a:r>
              <a:rPr lang="en-US" altLang="zh-CN" sz="5600" dirty="0" err="1"/>
              <a:t>ArrayList</a:t>
            </a:r>
            <a:r>
              <a:rPr lang="en-US" altLang="zh-CN" sz="5600" dirty="0"/>
              <a:t>&lt;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&gt;();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Session </a:t>
            </a:r>
            <a:r>
              <a:rPr lang="en-US" altLang="zh-CN" sz="5600" dirty="0" err="1"/>
              <a:t>session</a:t>
            </a:r>
            <a:r>
              <a:rPr lang="en-US" altLang="zh-CN" sz="5600" dirty="0"/>
              <a:t> = </a:t>
            </a:r>
            <a:r>
              <a:rPr lang="en-US" altLang="zh-CN" sz="5600" dirty="0" err="1"/>
              <a:t>this.getSessionFactory</a:t>
            </a:r>
            <a:r>
              <a:rPr lang="en-US" altLang="zh-CN" sz="5600" dirty="0"/>
              <a:t>().</a:t>
            </a:r>
            <a:r>
              <a:rPr lang="en-US" altLang="zh-CN" sz="5600" dirty="0" err="1"/>
              <a:t>getCurrentSession</a:t>
            </a:r>
            <a:r>
              <a:rPr lang="en-US" altLang="zh-CN" sz="5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Connection conn=null;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conn = </a:t>
            </a:r>
            <a:r>
              <a:rPr lang="en-US" altLang="zh-CN" sz="5600" dirty="0" err="1"/>
              <a:t>SessionFactoryUtils.getDataSource</a:t>
            </a:r>
            <a:r>
              <a:rPr lang="en-US" altLang="zh-CN" sz="5600" dirty="0"/>
              <a:t>(</a:t>
            </a:r>
            <a:r>
              <a:rPr lang="en-US" altLang="zh-CN" sz="5600" dirty="0" err="1"/>
              <a:t>this.getSessionFactory</a:t>
            </a:r>
            <a:r>
              <a:rPr lang="en-US" altLang="zh-CN" sz="5600" dirty="0"/>
              <a:t>()).</a:t>
            </a:r>
            <a:r>
              <a:rPr lang="en-US" altLang="zh-CN" sz="5600" dirty="0" err="1"/>
              <a:t>getConnection</a:t>
            </a:r>
            <a:r>
              <a:rPr lang="en-US" altLang="zh-CN" sz="5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6400" dirty="0" err="1"/>
              <a:t>CallableStatement</a:t>
            </a:r>
            <a:r>
              <a:rPr lang="en-US" altLang="zh-CN" sz="6400" dirty="0"/>
              <a:t>   statement = </a:t>
            </a:r>
            <a:r>
              <a:rPr lang="en-US" altLang="zh-CN" sz="6400" dirty="0" err="1"/>
              <a:t>conn.prepareCall</a:t>
            </a:r>
            <a:r>
              <a:rPr lang="en-US" altLang="zh-CN" sz="6400" dirty="0"/>
              <a:t>("{</a:t>
            </a:r>
            <a:r>
              <a:rPr lang="en-US" altLang="zh-CN" sz="6400" dirty="0">
                <a:highlight>
                  <a:srgbClr val="FFFF00"/>
                </a:highlight>
              </a:rPr>
              <a:t>Call </a:t>
            </a:r>
            <a:r>
              <a:rPr lang="en-US" altLang="zh-CN" sz="6400" dirty="0" err="1">
                <a:highlight>
                  <a:srgbClr val="FFFF00"/>
                </a:highlight>
              </a:rPr>
              <a:t>MyPack.Get_EmployeeByPage_P</a:t>
            </a:r>
            <a:r>
              <a:rPr lang="en-US" altLang="zh-CN" sz="6400" dirty="0"/>
              <a:t>(?,?,?) }");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statement.setInt</a:t>
            </a:r>
            <a:r>
              <a:rPr lang="en-US" altLang="zh-CN" sz="5600" dirty="0"/>
              <a:t>(1, </a:t>
            </a:r>
            <a:r>
              <a:rPr lang="en-US" altLang="zh-CN" sz="5600" dirty="0" err="1"/>
              <a:t>pageNow</a:t>
            </a:r>
            <a:r>
              <a:rPr lang="en-US" altLang="zh-CN" sz="56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statement.setInt</a:t>
            </a:r>
            <a:r>
              <a:rPr lang="en-US" altLang="zh-CN" sz="5600" dirty="0"/>
              <a:t>(2, </a:t>
            </a:r>
            <a:r>
              <a:rPr lang="en-US" altLang="zh-CN" sz="5600" dirty="0" err="1"/>
              <a:t>pageSize</a:t>
            </a:r>
            <a:r>
              <a:rPr lang="en-US" altLang="zh-CN" sz="56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statement.registerOutParameter</a:t>
            </a:r>
            <a:r>
              <a:rPr lang="en-US" altLang="zh-CN" sz="5600" dirty="0"/>
              <a:t>(3, </a:t>
            </a:r>
            <a:r>
              <a:rPr lang="en-US" altLang="zh-CN" sz="5600" dirty="0" err="1"/>
              <a:t>OracleTypes.CURSOR</a:t>
            </a:r>
            <a:r>
              <a:rPr lang="en-US" altLang="zh-CN" sz="56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statement.execute</a:t>
            </a:r>
            <a:r>
              <a:rPr lang="en-US" altLang="zh-CN" sz="5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ResultSet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resultSet</a:t>
            </a:r>
            <a:r>
              <a:rPr lang="en-US" altLang="zh-CN" sz="5600" dirty="0"/>
              <a:t> = (</a:t>
            </a:r>
            <a:r>
              <a:rPr lang="en-US" altLang="zh-CN" sz="5600" dirty="0" err="1"/>
              <a:t>ResultSet</a:t>
            </a:r>
            <a:r>
              <a:rPr lang="en-US" altLang="zh-CN" sz="5600" dirty="0"/>
              <a:t>) </a:t>
            </a:r>
            <a:r>
              <a:rPr lang="en-US" altLang="zh-CN" sz="5600" dirty="0" err="1"/>
              <a:t>statement.getObject</a:t>
            </a:r>
            <a:r>
              <a:rPr lang="en-US" altLang="zh-CN" sz="5600" dirty="0"/>
              <a:t>(3);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 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while (</a:t>
            </a:r>
            <a:r>
              <a:rPr lang="en-US" altLang="zh-CN" sz="5600" dirty="0" err="1"/>
              <a:t>resultSet</a:t>
            </a:r>
            <a:r>
              <a:rPr lang="en-US" altLang="zh-CN" sz="5600" dirty="0"/>
              <a:t>!=null &amp;&amp; </a:t>
            </a:r>
            <a:r>
              <a:rPr lang="en-US" altLang="zh-CN" sz="5600" dirty="0" err="1"/>
              <a:t>resultSet.next</a:t>
            </a:r>
            <a:r>
              <a:rPr lang="en-US" altLang="zh-CN" sz="5600" dirty="0"/>
              <a:t>())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 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 = new 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 </a:t>
            </a:r>
            <a:r>
              <a:rPr lang="en-US" altLang="zh-CN" sz="5600" dirty="0" err="1"/>
              <a:t>employeesEntity.setEmployeeId</a:t>
            </a:r>
            <a:r>
              <a:rPr lang="en-US" altLang="zh-CN" sz="5600" dirty="0"/>
              <a:t>(</a:t>
            </a:r>
            <a:r>
              <a:rPr lang="en-US" altLang="zh-CN" sz="5600" dirty="0" err="1"/>
              <a:t>resultSet.getLong</a:t>
            </a:r>
            <a:r>
              <a:rPr lang="en-US" altLang="zh-CN" sz="5600" dirty="0"/>
              <a:t>("EMPLOYEE_ID"));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 ...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</a:t>
            </a:r>
            <a:r>
              <a:rPr lang="en-US" altLang="zh-CN" sz="5600" dirty="0" err="1"/>
              <a:t>employeesEntity.setManagerId</a:t>
            </a:r>
            <a:r>
              <a:rPr lang="en-US" altLang="zh-CN" sz="5600" dirty="0"/>
              <a:t>(</a:t>
            </a:r>
            <a:r>
              <a:rPr lang="en-US" altLang="zh-CN" sz="5600" dirty="0" err="1"/>
              <a:t>resultSet.getLong</a:t>
            </a:r>
            <a:r>
              <a:rPr lang="en-US" altLang="zh-CN" sz="5600" dirty="0"/>
              <a:t>("MANAGER_ID"));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 </a:t>
            </a:r>
            <a:r>
              <a:rPr lang="en-US" altLang="zh-CN" sz="5600" dirty="0" err="1"/>
              <a:t>employeesEntity.setPhoto</a:t>
            </a:r>
            <a:r>
              <a:rPr lang="en-US" altLang="zh-CN" sz="5600" dirty="0"/>
              <a:t>(</a:t>
            </a:r>
            <a:r>
              <a:rPr lang="en-US" altLang="zh-CN" sz="5600" dirty="0" err="1"/>
              <a:t>resultSet.getBytes</a:t>
            </a:r>
            <a:r>
              <a:rPr lang="en-US" altLang="zh-CN" sz="5600" dirty="0"/>
              <a:t>("PHOTO"));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    </a:t>
            </a:r>
            <a:r>
              <a:rPr lang="en-US" altLang="zh-CN" sz="5600" dirty="0" err="1"/>
              <a:t>list.add</a:t>
            </a:r>
            <a:r>
              <a:rPr lang="en-US" altLang="zh-CN" sz="5600" dirty="0"/>
              <a:t>(</a:t>
            </a:r>
            <a:r>
              <a:rPr lang="en-US" altLang="zh-CN" sz="5600" dirty="0" err="1"/>
              <a:t>employeesEntity</a:t>
            </a:r>
            <a:r>
              <a:rPr lang="en-US" altLang="zh-CN" sz="56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...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  return list;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600" dirty="0"/>
              <a:t>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4652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268760"/>
            <a:ext cx="10729191" cy="6048672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此后点击图中的删除链接之后跳转到</a:t>
            </a:r>
            <a:r>
              <a:rPr lang="en-US" altLang="zh-CN" dirty="0"/>
              <a:t>employeeAction3.action</a:t>
            </a:r>
            <a:r>
              <a:rPr lang="zh-CN" altLang="en-US" dirty="0"/>
              <a:t>，代码主要如下：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//</a:t>
            </a:r>
            <a:r>
              <a:rPr lang="zh-CN" altLang="zh-CN" dirty="0">
                <a:highlight>
                  <a:srgbClr val="C0C0C0"/>
                </a:highlight>
              </a:rPr>
              <a:t>删除员工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public String </a:t>
            </a:r>
            <a:r>
              <a:rPr lang="en-US" altLang="zh-CN" dirty="0" err="1">
                <a:highlight>
                  <a:srgbClr val="C0C0C0"/>
                </a:highlight>
              </a:rPr>
              <a:t>deleteEmployee</a:t>
            </a:r>
            <a:r>
              <a:rPr lang="en-US" altLang="zh-CN" dirty="0">
                <a:highlight>
                  <a:srgbClr val="C0C0C0"/>
                </a:highlight>
              </a:rPr>
              <a:t>() throws Exception {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</a:t>
            </a:r>
            <a:r>
              <a:rPr lang="en-US" altLang="zh-CN" dirty="0" err="1">
                <a:highlight>
                  <a:srgbClr val="C0C0C0"/>
                </a:highlight>
              </a:rPr>
              <a:t>System.out.println</a:t>
            </a:r>
            <a:r>
              <a:rPr lang="en-US" altLang="zh-CN" dirty="0">
                <a:highlight>
                  <a:srgbClr val="C0C0C0"/>
                </a:highlight>
              </a:rPr>
              <a:t>("Action</a:t>
            </a:r>
            <a:r>
              <a:rPr lang="zh-CN" altLang="zh-CN" dirty="0">
                <a:highlight>
                  <a:srgbClr val="C0C0C0"/>
                </a:highlight>
              </a:rPr>
              <a:t>得到的员工</a:t>
            </a:r>
            <a:r>
              <a:rPr lang="en-US" altLang="zh-CN" dirty="0">
                <a:highlight>
                  <a:srgbClr val="C0C0C0"/>
                </a:highlight>
              </a:rPr>
              <a:t>ID</a:t>
            </a:r>
            <a:r>
              <a:rPr lang="zh-CN" altLang="zh-CN" dirty="0">
                <a:highlight>
                  <a:srgbClr val="C0C0C0"/>
                </a:highlight>
              </a:rPr>
              <a:t>是</a:t>
            </a:r>
            <a:r>
              <a:rPr lang="en-US" altLang="zh-CN" dirty="0">
                <a:highlight>
                  <a:srgbClr val="C0C0C0"/>
                </a:highlight>
              </a:rPr>
              <a:t>:"+</a:t>
            </a:r>
            <a:r>
              <a:rPr lang="en-US" altLang="zh-CN" dirty="0" err="1">
                <a:highlight>
                  <a:srgbClr val="C0C0C0"/>
                </a:highlight>
              </a:rPr>
              <a:t>employeeId</a:t>
            </a:r>
            <a:r>
              <a:rPr lang="en-US" altLang="zh-CN" dirty="0">
                <a:highlight>
                  <a:srgbClr val="C0C0C0"/>
                </a:highlight>
              </a:rPr>
              <a:t>);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if (</a:t>
            </a:r>
            <a:r>
              <a:rPr lang="en-US" altLang="zh-CN" dirty="0" err="1">
                <a:highlight>
                  <a:srgbClr val="C0C0C0"/>
                </a:highlight>
              </a:rPr>
              <a:t>getEmployeeId</a:t>
            </a:r>
            <a:r>
              <a:rPr lang="en-US" altLang="zh-CN" dirty="0">
                <a:highlight>
                  <a:srgbClr val="C0C0C0"/>
                </a:highlight>
              </a:rPr>
              <a:t>() == 0) {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throw new Exception("</a:t>
            </a:r>
            <a:r>
              <a:rPr lang="zh-CN" altLang="zh-CN" dirty="0">
                <a:highlight>
                  <a:srgbClr val="C0C0C0"/>
                </a:highlight>
              </a:rPr>
              <a:t>员工</a:t>
            </a:r>
            <a:r>
              <a:rPr lang="en-US" altLang="zh-CN" dirty="0">
                <a:highlight>
                  <a:srgbClr val="C0C0C0"/>
                </a:highlight>
              </a:rPr>
              <a:t>ID</a:t>
            </a:r>
            <a:r>
              <a:rPr lang="zh-CN" altLang="zh-CN" dirty="0">
                <a:highlight>
                  <a:srgbClr val="C0C0C0"/>
                </a:highlight>
              </a:rPr>
              <a:t>不能为</a:t>
            </a:r>
            <a:r>
              <a:rPr lang="en-US" altLang="zh-CN" dirty="0">
                <a:highlight>
                  <a:srgbClr val="C0C0C0"/>
                </a:highlight>
              </a:rPr>
              <a:t>0");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</a:t>
            </a:r>
            <a:r>
              <a:rPr lang="en-US" altLang="zh-CN" dirty="0" err="1">
                <a:highlight>
                  <a:srgbClr val="C0C0C0"/>
                </a:highlight>
              </a:rPr>
              <a:t>employeeService.deleteEmployee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employeeId</a:t>
            </a:r>
            <a:r>
              <a:rPr lang="en-US" altLang="zh-CN" dirty="0">
                <a:highlight>
                  <a:srgbClr val="C0C0C0"/>
                </a:highlight>
              </a:rPr>
              <a:t>);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return SUCCESS;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首先判断是否得到了参数</a:t>
            </a:r>
            <a:r>
              <a:rPr lang="en-US" altLang="zh-CN" dirty="0" err="1"/>
              <a:t>employeeId</a:t>
            </a:r>
            <a:r>
              <a:rPr lang="zh-CN" altLang="en-US" dirty="0"/>
              <a:t>，如果没有得到，跳转到异常界面，如果得到了，调用</a:t>
            </a:r>
            <a:r>
              <a:rPr lang="en-US" altLang="zh-CN" dirty="0"/>
              <a:t>service</a:t>
            </a:r>
            <a:r>
              <a:rPr lang="zh-CN" altLang="en-US" dirty="0"/>
              <a:t>层的</a:t>
            </a:r>
            <a:r>
              <a:rPr lang="en-US" altLang="zh-CN" dirty="0" err="1"/>
              <a:t>deleteEmployee</a:t>
            </a:r>
            <a:r>
              <a:rPr lang="en-US" altLang="zh-CN" dirty="0"/>
              <a:t>(</a:t>
            </a:r>
            <a:r>
              <a:rPr lang="en-US" altLang="zh-CN" dirty="0" err="1"/>
              <a:t>employeeId</a:t>
            </a:r>
            <a:r>
              <a:rPr lang="en-US" altLang="zh-CN" dirty="0"/>
              <a:t>)</a:t>
            </a:r>
            <a:r>
              <a:rPr lang="zh-CN" altLang="en-US" dirty="0"/>
              <a:t>方法，根据员工</a:t>
            </a:r>
            <a:r>
              <a:rPr lang="en-US" altLang="zh-CN" dirty="0"/>
              <a:t>Id</a:t>
            </a:r>
            <a:r>
              <a:rPr lang="zh-CN" altLang="en-US" dirty="0"/>
              <a:t>删除员工。</a:t>
            </a:r>
          </a:p>
        </p:txBody>
      </p:sp>
    </p:spTree>
    <p:extLst>
      <p:ext uri="{BB962C8B-B14F-4D97-AF65-F5344CB8AC3E}">
        <p14:creationId xmlns:p14="http://schemas.microsoft.com/office/powerpoint/2010/main" val="7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/>
              <a:t>更新员工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点击图</a:t>
            </a:r>
            <a:r>
              <a:rPr lang="en-US" altLang="zh-CN" sz="2000" dirty="0"/>
              <a:t>14-10</a:t>
            </a:r>
            <a:r>
              <a:rPr lang="zh-CN" altLang="en-US" sz="2000" dirty="0"/>
              <a:t>中的编辑链接跳转到编辑界面（如图</a:t>
            </a:r>
            <a:r>
              <a:rPr lang="en-US" altLang="zh-CN" sz="2000" dirty="0"/>
              <a:t>14-11</a:t>
            </a:r>
            <a:r>
              <a:rPr lang="zh-CN" altLang="en-US" sz="2000" dirty="0"/>
              <a:t>所示）。更新代码如下：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updateEmployee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EmployeesEntity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employeesEntity</a:t>
            </a:r>
            <a:r>
              <a:rPr lang="en-US" altLang="zh-CN" sz="2000" dirty="0"/>
              <a:t>)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...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updateSql</a:t>
            </a:r>
            <a:r>
              <a:rPr lang="en-US" altLang="zh-CN" sz="2000" dirty="0"/>
              <a:t> = "update EMPLOYEES set NAME=? ...";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public void execute(Connection connection) throws </a:t>
            </a:r>
            <a:r>
              <a:rPr lang="en-US" altLang="zh-CN" sz="2000" dirty="0" err="1"/>
              <a:t>SQLException</a:t>
            </a:r>
            <a:r>
              <a:rPr lang="en-US" altLang="zh-CN" sz="2000" dirty="0"/>
              <a:t>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preparedStatement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connection.prepareStatement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updateSql</a:t>
            </a:r>
            <a:r>
              <a:rPr lang="en-US" altLang="zh-CN" sz="20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preparedStatement.setString</a:t>
            </a:r>
            <a:r>
              <a:rPr lang="en-US" altLang="zh-CN" sz="2000" dirty="0"/>
              <a:t>(1,employeesEntity.getName());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...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preparedStatement.executeUpdate</a:t>
            </a:r>
            <a:r>
              <a:rPr lang="en-US" altLang="zh-CN" sz="20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...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9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9DED6-A4EA-4C04-81B9-D7C3190D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196752"/>
            <a:ext cx="9601200" cy="4975448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14-11 </a:t>
            </a:r>
            <a:r>
              <a:rPr lang="en-US" altLang="zh-CN" dirty="0" err="1"/>
              <a:t>employeeEdit.jsp</a:t>
            </a:r>
            <a:r>
              <a:rPr lang="zh-CN" altLang="zh-CN" dirty="0"/>
              <a:t>的运行界面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C7D02-8A5F-4EA7-948E-7C51534428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9915" y="1841706"/>
            <a:ext cx="9721633" cy="4179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41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/>
              <a:t>查看员工详情</a:t>
            </a:r>
            <a:endParaRPr lang="en-US" altLang="zh-CN" sz="1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点击图</a:t>
            </a:r>
            <a:r>
              <a:rPr lang="en-US" altLang="zh-CN" sz="2000" dirty="0"/>
              <a:t>14-10</a:t>
            </a:r>
            <a:r>
              <a:rPr lang="zh-CN" altLang="en-US" sz="2000" dirty="0"/>
              <a:t>中的显示出的员工列表后的详情链接，跳转到</a:t>
            </a:r>
            <a:r>
              <a:rPr lang="en-US" altLang="zh-CN" sz="2000" dirty="0" err="1"/>
              <a:t>employeeShow.jsp</a:t>
            </a:r>
            <a:r>
              <a:rPr lang="zh-CN" altLang="en-US" sz="2000" dirty="0"/>
              <a:t>，页面效果如图</a:t>
            </a:r>
            <a:r>
              <a:rPr lang="en-US" altLang="zh-CN" sz="2000" dirty="0"/>
              <a:t>14-12</a:t>
            </a:r>
            <a:r>
              <a:rPr lang="zh-CN" altLang="en-US" sz="2000" dirty="0"/>
              <a:t>所示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E3E0E-456B-424F-A3C0-69044FD7F1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892" y="2420888"/>
            <a:ext cx="9852881" cy="4104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4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员工管理模块设计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在该页面，会将保存在</a:t>
            </a:r>
            <a:r>
              <a:rPr lang="en-US" altLang="zh-CN" dirty="0"/>
              <a:t>session</a:t>
            </a:r>
            <a:r>
              <a:rPr lang="zh-CN" altLang="en-US" dirty="0"/>
              <a:t>中的</a:t>
            </a:r>
            <a:r>
              <a:rPr lang="en-US" altLang="zh-CN" dirty="0"/>
              <a:t>EMPLOYEE</a:t>
            </a:r>
            <a:r>
              <a:rPr lang="zh-CN" altLang="en-US" dirty="0"/>
              <a:t>对象的属性显示出来，重点是点击链接之后如何获得该对象？逻辑很简单，就是通过链接传入的</a:t>
            </a:r>
            <a:r>
              <a:rPr lang="en-US" altLang="zh-CN" dirty="0" err="1"/>
              <a:t>employeeId</a:t>
            </a:r>
            <a:r>
              <a:rPr lang="zh-CN" altLang="en-US" dirty="0"/>
              <a:t>去数据库中查询对应的</a:t>
            </a:r>
            <a:r>
              <a:rPr lang="en-US" altLang="zh-CN" dirty="0"/>
              <a:t>EMPLOYEE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String </a:t>
            </a:r>
            <a:r>
              <a:rPr lang="en-US" altLang="zh-CN" sz="1900" dirty="0" err="1"/>
              <a:t>hql</a:t>
            </a:r>
            <a:r>
              <a:rPr lang="en-US" altLang="zh-CN" sz="1900" dirty="0"/>
              <a:t> = "from </a:t>
            </a:r>
            <a:r>
              <a:rPr lang="en-US" altLang="zh-CN" sz="1900" dirty="0" err="1"/>
              <a:t>EmployeesEntity</a:t>
            </a:r>
            <a:r>
              <a:rPr lang="en-US" altLang="zh-CN" sz="1900" dirty="0"/>
              <a:t> WHERE  </a:t>
            </a:r>
            <a:r>
              <a:rPr lang="en-US" altLang="zh-CN" sz="1900" dirty="0" err="1"/>
              <a:t>employeeId</a:t>
            </a:r>
            <a:r>
              <a:rPr lang="en-US" altLang="zh-CN" sz="1900" dirty="0"/>
              <a:t> = ?"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SessionFactory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sessionFactory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this.getSessionFactory</a:t>
            </a:r>
            <a:r>
              <a:rPr lang="en-US" altLang="zh-CN" sz="1900" dirty="0"/>
              <a:t>()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Session </a:t>
            </a:r>
            <a:r>
              <a:rPr lang="en-US" altLang="zh-CN" sz="1900" dirty="0" err="1"/>
              <a:t>session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sessionFactory.getCurrentSession</a:t>
            </a:r>
            <a:r>
              <a:rPr lang="en-US" altLang="zh-CN" sz="1900" dirty="0"/>
              <a:t>()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Transaction </a:t>
            </a:r>
            <a:r>
              <a:rPr lang="en-US" altLang="zh-CN" sz="1900" dirty="0" err="1"/>
              <a:t>transaction</a:t>
            </a:r>
            <a:r>
              <a:rPr lang="en-US" altLang="zh-CN" sz="1900" dirty="0"/>
              <a:t> = null 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transaction = </a:t>
            </a:r>
            <a:r>
              <a:rPr lang="en-US" altLang="zh-CN" sz="1900" dirty="0" err="1"/>
              <a:t>session.beginTransaction</a:t>
            </a:r>
            <a:r>
              <a:rPr lang="en-US" altLang="zh-CN" sz="1900" dirty="0"/>
              <a:t>()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 err="1"/>
              <a:t>EmployeesEntity</a:t>
            </a:r>
            <a:r>
              <a:rPr lang="en-US" altLang="zh-CN" sz="1900" dirty="0"/>
              <a:t> </a:t>
            </a:r>
            <a:r>
              <a:rPr lang="en-US" altLang="zh-CN" sz="1900" dirty="0" err="1"/>
              <a:t>employeesEntity</a:t>
            </a:r>
            <a:r>
              <a:rPr lang="en-US" altLang="zh-CN" sz="1900" dirty="0"/>
              <a:t> = (</a:t>
            </a:r>
            <a:r>
              <a:rPr lang="en-US" altLang="zh-CN" sz="1900" dirty="0" err="1"/>
              <a:t>EmployeesEntity</a:t>
            </a:r>
            <a:r>
              <a:rPr lang="en-US" altLang="zh-CN" sz="1900" dirty="0"/>
              <a:t>)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</a:t>
            </a:r>
            <a:r>
              <a:rPr lang="en-US" altLang="zh-CN" sz="1900" dirty="0" err="1"/>
              <a:t>session.createQuery</a:t>
            </a:r>
            <a:r>
              <a:rPr lang="en-US" altLang="zh-CN" sz="1900" dirty="0"/>
              <a:t>(</a:t>
            </a:r>
            <a:r>
              <a:rPr lang="en-US" altLang="zh-CN" sz="1900" dirty="0" err="1"/>
              <a:t>hql</a:t>
            </a:r>
            <a:r>
              <a:rPr lang="en-US" altLang="zh-CN" sz="1900" dirty="0"/>
              <a:t>).</a:t>
            </a:r>
            <a:r>
              <a:rPr lang="en-US" altLang="zh-CN" sz="1900" dirty="0" err="1"/>
              <a:t>setParameter</a:t>
            </a:r>
            <a:r>
              <a:rPr lang="en-US" altLang="zh-CN" sz="1900" dirty="0"/>
              <a:t>(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0</a:t>
            </a:r>
            <a:r>
              <a:rPr lang="zh-CN" altLang="en-US" sz="1900" dirty="0"/>
              <a:t>，</a:t>
            </a:r>
            <a:r>
              <a:rPr lang="en-US" altLang="zh-CN" sz="1900" dirty="0" err="1"/>
              <a:t>employeeId</a:t>
            </a:r>
            <a:r>
              <a:rPr lang="en-US" altLang="zh-CN" sz="1900" dirty="0"/>
              <a:t>).</a:t>
            </a:r>
            <a:r>
              <a:rPr lang="en-US" altLang="zh-CN" sz="1900" dirty="0" err="1"/>
              <a:t>uniqueResult</a:t>
            </a:r>
            <a:r>
              <a:rPr lang="en-US" altLang="zh-CN" sz="1900" dirty="0"/>
              <a:t>()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 err="1"/>
              <a:t>transaction.commit</a:t>
            </a:r>
            <a:r>
              <a:rPr lang="en-US" altLang="zh-CN" sz="1900" dirty="0"/>
              <a:t>()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</a:t>
            </a:r>
            <a:r>
              <a:rPr lang="en-US" altLang="zh-CN" sz="1900" dirty="0"/>
              <a:t>return </a:t>
            </a:r>
            <a:r>
              <a:rPr lang="en-US" altLang="zh-CN" sz="1900" dirty="0" err="1"/>
              <a:t>employeesEntity</a:t>
            </a:r>
            <a:r>
              <a:rPr lang="zh-CN" altLang="en-US" sz="1900" dirty="0"/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/>
              <a:t>商品列表显示</a:t>
            </a:r>
            <a:endParaRPr lang="en-US" altLang="zh-CN" sz="1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本模块对商品的操作均是在</a:t>
            </a:r>
            <a:r>
              <a:rPr lang="en-US" altLang="zh-CN" dirty="0" err="1"/>
              <a:t>productList.jsp</a:t>
            </a:r>
            <a:r>
              <a:rPr lang="zh-CN" altLang="zh-CN" dirty="0"/>
              <a:t>上，页面如图</a:t>
            </a:r>
            <a:r>
              <a:rPr lang="en-US" altLang="zh-CN" dirty="0"/>
              <a:t>14-13</a:t>
            </a:r>
            <a:r>
              <a:rPr lang="zh-CN" altLang="zh-CN" dirty="0"/>
              <a:t>所示：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3B562-E964-4DB4-918F-284DBC7A1E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852" y="2348880"/>
            <a:ext cx="10522400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7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32706" y="404664"/>
            <a:ext cx="9601200" cy="108012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14.8.1 IDE </a:t>
            </a:r>
            <a:r>
              <a:rPr lang="zh-CN" altLang="en-US" dirty="0"/>
              <a:t>选择</a:t>
            </a:r>
            <a:br>
              <a:rPr lang="en-US" altLang="zh-CN" dirty="0"/>
            </a:br>
            <a:r>
              <a:rPr lang="en-US" altLang="zh-CN" dirty="0"/>
              <a:t>IntelliJ IDEA 2017</a:t>
            </a:r>
            <a:r>
              <a:rPr lang="zh-CN" altLang="en-US" dirty="0"/>
              <a:t>版主界面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3C3F5-1BC2-4B96-87DF-10CDA570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628800"/>
            <a:ext cx="9406780" cy="50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70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900" dirty="0"/>
              <a:t>可以看到，页面上有添加商品按钮，编辑和删除链接，由于商品的属性不多，可以直接看到所有，故不再有详情链接。该页面的关键操作是将</a:t>
            </a:r>
            <a:r>
              <a:rPr lang="en-US" altLang="zh-CN" sz="1900" dirty="0"/>
              <a:t>session</a:t>
            </a:r>
            <a:r>
              <a:rPr lang="zh-CN" altLang="en-US" sz="1900" dirty="0"/>
              <a:t>中的</a:t>
            </a:r>
            <a:r>
              <a:rPr lang="en-US" altLang="zh-CN" sz="1900" dirty="0" err="1"/>
              <a:t>productList</a:t>
            </a:r>
            <a:r>
              <a:rPr lang="zh-CN" altLang="en-US" sz="1900" dirty="0"/>
              <a:t>的</a:t>
            </a:r>
            <a:r>
              <a:rPr lang="en-US" altLang="zh-CN" sz="1900" dirty="0"/>
              <a:t>product</a:t>
            </a:r>
            <a:r>
              <a:rPr lang="zh-CN" altLang="en-US" sz="1900" dirty="0"/>
              <a:t>对象的属性显示在页面上，而</a:t>
            </a:r>
            <a:r>
              <a:rPr lang="en-US" altLang="zh-CN" sz="1900" dirty="0" err="1"/>
              <a:t>productList</a:t>
            </a:r>
            <a:r>
              <a:rPr lang="zh-CN" altLang="en-US" sz="1900" dirty="0"/>
              <a:t>又是如何得到呢？答案是分页查询数据库中的数据，此后把查询出的数据添加进</a:t>
            </a:r>
            <a:r>
              <a:rPr lang="en-US" altLang="zh-CN" sz="1900" dirty="0"/>
              <a:t>List</a:t>
            </a:r>
            <a:r>
              <a:rPr lang="zh-CN" altLang="en-US" sz="1900" dirty="0"/>
              <a:t>中，实现代码如下：</a:t>
            </a:r>
            <a:endParaRPr lang="en-US" altLang="zh-CN" sz="19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List&lt;</a:t>
            </a:r>
            <a:r>
              <a:rPr lang="en-US" altLang="zh-CN" sz="2600" dirty="0" err="1"/>
              <a:t>OrdersEntity</a:t>
            </a:r>
            <a:r>
              <a:rPr lang="en-US" altLang="zh-CN" sz="2600" dirty="0"/>
              <a:t>&gt; </a:t>
            </a:r>
            <a:r>
              <a:rPr lang="en-US" altLang="zh-CN" sz="2600" dirty="0" err="1"/>
              <a:t>queryOrder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pageSize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pageNow</a:t>
            </a:r>
            <a:r>
              <a:rPr lang="en-US" altLang="zh-CN" sz="2600" dirty="0"/>
              <a:t>)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List&lt;</a:t>
            </a:r>
            <a:r>
              <a:rPr lang="en-US" altLang="zh-CN" sz="2300" dirty="0" err="1"/>
              <a:t>OrdersEntity</a:t>
            </a:r>
            <a:r>
              <a:rPr lang="en-US" altLang="zh-CN" sz="2300" dirty="0"/>
              <a:t>&gt; list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Session </a:t>
            </a:r>
            <a:r>
              <a:rPr lang="en-US" altLang="zh-CN" sz="2300" dirty="0" err="1"/>
              <a:t>session</a:t>
            </a:r>
            <a:r>
              <a:rPr lang="en-US" altLang="zh-CN" sz="23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String </a:t>
            </a:r>
            <a:r>
              <a:rPr lang="en-US" altLang="zh-CN" sz="2300" dirty="0" err="1"/>
              <a:t>sql</a:t>
            </a:r>
            <a:r>
              <a:rPr lang="en-US" altLang="zh-CN" sz="2300" dirty="0"/>
              <a:t> = "from </a:t>
            </a:r>
            <a:r>
              <a:rPr lang="en-US" altLang="zh-CN" sz="2300" dirty="0" err="1"/>
              <a:t>OrdersEntity</a:t>
            </a:r>
            <a:r>
              <a:rPr lang="en-US" altLang="zh-CN" sz="2300" dirty="0"/>
              <a:t> 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Transaction </a:t>
            </a:r>
            <a:r>
              <a:rPr lang="en-US" altLang="zh-CN" sz="2300" dirty="0" err="1"/>
              <a:t>transaction</a:t>
            </a:r>
            <a:r>
              <a:rPr lang="en-US" altLang="zh-CN" sz="23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session = </a:t>
            </a:r>
            <a:r>
              <a:rPr lang="en-US" altLang="zh-CN" sz="2300" dirty="0" err="1"/>
              <a:t>getMySession</a:t>
            </a:r>
            <a:r>
              <a:rPr lang="en-US" altLang="zh-CN" sz="23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transaction = </a:t>
            </a:r>
            <a:r>
              <a:rPr lang="en-US" altLang="zh-CN" sz="2300" dirty="0" err="1"/>
              <a:t>session.beginTransaction</a:t>
            </a:r>
            <a:r>
              <a:rPr lang="en-US" altLang="zh-CN" sz="23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Query </a:t>
            </a:r>
            <a:r>
              <a:rPr lang="en-US" altLang="zh-CN" sz="2300" dirty="0" err="1"/>
              <a:t>querys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session.createQuery</a:t>
            </a:r>
            <a:r>
              <a:rPr lang="en-US" altLang="zh-CN" sz="2300" dirty="0"/>
              <a:t>(</a:t>
            </a:r>
            <a:r>
              <a:rPr lang="en-US" altLang="zh-CN" sz="2300" dirty="0" err="1"/>
              <a:t>sql</a:t>
            </a:r>
            <a:r>
              <a:rPr lang="en-US" altLang="zh-CN" sz="23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</a:t>
            </a:r>
            <a:r>
              <a:rPr lang="en-US" altLang="zh-CN" sz="2300" dirty="0" err="1"/>
              <a:t>querys.setFirstResult</a:t>
            </a:r>
            <a:r>
              <a:rPr lang="en-US" altLang="zh-CN" sz="2300" dirty="0"/>
              <a:t>((pageNow-1)*</a:t>
            </a:r>
            <a:r>
              <a:rPr lang="en-US" altLang="zh-CN" sz="2300" dirty="0" err="1"/>
              <a:t>pageSize</a:t>
            </a:r>
            <a:r>
              <a:rPr lang="en-US" altLang="zh-CN" sz="2300" dirty="0"/>
              <a:t>);//</a:t>
            </a:r>
            <a:r>
              <a:rPr lang="zh-CN" altLang="en-US" sz="2300" dirty="0"/>
              <a:t>设置一次查询的数量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300" dirty="0"/>
              <a:t>            </a:t>
            </a:r>
            <a:r>
              <a:rPr lang="en-US" altLang="zh-CN" sz="2300" dirty="0" err="1"/>
              <a:t>querys.setMaxResults</a:t>
            </a:r>
            <a:r>
              <a:rPr lang="en-US" altLang="zh-CN" sz="2300" dirty="0"/>
              <a:t>(</a:t>
            </a:r>
            <a:r>
              <a:rPr lang="en-US" altLang="zh-CN" sz="2300" dirty="0" err="1"/>
              <a:t>pageSize</a:t>
            </a:r>
            <a:r>
              <a:rPr lang="en-US" altLang="zh-CN" sz="2300" dirty="0"/>
              <a:t>);//</a:t>
            </a:r>
            <a:r>
              <a:rPr lang="zh-CN" altLang="en-US" sz="2300" dirty="0"/>
              <a:t>设置查询的起始序号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300" dirty="0"/>
              <a:t>            </a:t>
            </a:r>
            <a:r>
              <a:rPr lang="en-US" altLang="zh-CN" sz="2300" dirty="0"/>
              <a:t>list = </a:t>
            </a:r>
            <a:r>
              <a:rPr lang="en-US" altLang="zh-CN" sz="2300" dirty="0" err="1"/>
              <a:t>querys.list</a:t>
            </a:r>
            <a:r>
              <a:rPr lang="en-US" altLang="zh-CN" sz="23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</a:t>
            </a:r>
            <a:r>
              <a:rPr lang="en-US" altLang="zh-CN" sz="2300" dirty="0" err="1"/>
              <a:t>transaction.commit</a:t>
            </a:r>
            <a:r>
              <a:rPr lang="en-US" altLang="zh-CN" sz="23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return  list;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} catch (Exception e)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</a:t>
            </a:r>
            <a:r>
              <a:rPr lang="en-US" altLang="zh-CN" sz="2300" dirty="0" err="1"/>
              <a:t>transaction.rollback</a:t>
            </a:r>
            <a:r>
              <a:rPr lang="en-US" altLang="zh-CN" sz="23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    throw(e);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 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3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在这段代码中，会使用到两个关键的参数</a:t>
            </a:r>
            <a:r>
              <a:rPr lang="en-US" altLang="zh-CN" sz="2000" dirty="0" err="1"/>
              <a:t>pageNow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pageSize</a:t>
            </a:r>
            <a:r>
              <a:rPr lang="zh-CN" altLang="en-US" sz="2000" dirty="0"/>
              <a:t>，这两个参数决定查询的数据的起始序号以及一次查询的数量。底层的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语句中的</a:t>
            </a:r>
            <a:r>
              <a:rPr lang="en-US" altLang="zh-CN" sz="2000" dirty="0" err="1"/>
              <a:t>rownum</a:t>
            </a:r>
            <a:r>
              <a:rPr lang="zh-CN" altLang="en-US" sz="2000" dirty="0"/>
              <a:t>后面的参数值就取决于这两个关键参数。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SELECT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FROM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( SELECT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productsen0_.PRODUCT_ID as PRODUCT_1_5_</a:t>
            </a:r>
            <a:r>
              <a:rPr lang="zh-CN" altLang="en-US" sz="2000" dirty="0"/>
              <a:t>，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productsen0_.PRODUCT_NAME as PRODUCT_2_5_</a:t>
            </a:r>
            <a:r>
              <a:rPr lang="zh-CN" altLang="en-US" sz="2000" dirty="0"/>
              <a:t>，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productsen0_.PRODUCT_TYPE as PRODUCT_3_5_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FROM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STUDY.PRODUCTS productsen0_ )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WHERE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rownum</a:t>
            </a:r>
            <a:r>
              <a:rPr lang="en-US" altLang="zh-CN" sz="2000" dirty="0"/>
              <a:t> &lt;= ?</a:t>
            </a:r>
          </a:p>
        </p:txBody>
      </p:sp>
    </p:spTree>
    <p:extLst>
      <p:ext uri="{BB962C8B-B14F-4D97-AF65-F5344CB8AC3E}">
        <p14:creationId xmlns:p14="http://schemas.microsoft.com/office/powerpoint/2010/main" val="37542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添加商品</a:t>
            </a:r>
            <a:endParaRPr lang="en-US" altLang="zh-CN" sz="28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点击图</a:t>
            </a:r>
            <a:r>
              <a:rPr lang="en-US" altLang="zh-CN" dirty="0"/>
              <a:t>14-13</a:t>
            </a:r>
            <a:r>
              <a:rPr lang="zh-CN" altLang="en-US" dirty="0"/>
              <a:t>中的添加商品按钮，跳转到</a:t>
            </a:r>
            <a:r>
              <a:rPr lang="en-US" altLang="zh-CN" dirty="0" err="1"/>
              <a:t>productAdd.jsp</a:t>
            </a:r>
            <a:r>
              <a:rPr lang="zh-CN" altLang="en-US" dirty="0"/>
              <a:t>，页面如图</a:t>
            </a:r>
            <a:r>
              <a:rPr lang="en-US" altLang="zh-CN" dirty="0"/>
              <a:t>14-14</a:t>
            </a:r>
            <a:r>
              <a:rPr lang="zh-CN" altLang="en-US" dirty="0"/>
              <a:t>所示：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B4126-16ED-4DE6-9613-FCF157DCF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6204" y="2780928"/>
            <a:ext cx="10158897" cy="34563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06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70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点击录入按钮之后，将用户提交的数据提交到后台进行保存，由于在添加员工模块已经阐述过字段验证，故不再赘述，保存</a:t>
            </a:r>
            <a:r>
              <a:rPr lang="en-US" altLang="zh-CN" sz="2000" dirty="0"/>
              <a:t>PRODUCT</a:t>
            </a:r>
            <a:r>
              <a:rPr lang="zh-CN" altLang="en-US" sz="2000" dirty="0"/>
              <a:t>的代码如下</a:t>
            </a:r>
            <a:r>
              <a:rPr lang="en-US" altLang="zh-CN" sz="2000" dirty="0"/>
              <a:t>: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600" dirty="0"/>
              <a:t>public void </a:t>
            </a:r>
            <a:r>
              <a:rPr lang="en-US" altLang="zh-CN" sz="2600" dirty="0" err="1"/>
              <a:t>addProduct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ProductsEntity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productsEntity</a:t>
            </a:r>
            <a:r>
              <a:rPr lang="en-US" altLang="zh-CN" sz="2600" dirty="0"/>
              <a:t>)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Session </a:t>
            </a:r>
            <a:r>
              <a:rPr lang="en-US" altLang="zh-CN" sz="2000" dirty="0" err="1"/>
              <a:t>session</a:t>
            </a:r>
            <a:r>
              <a:rPr lang="en-US" altLang="zh-CN" sz="20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Transaction </a:t>
            </a:r>
            <a:r>
              <a:rPr lang="en-US" altLang="zh-CN" sz="2000" dirty="0" err="1"/>
              <a:t>transaction</a:t>
            </a:r>
            <a:r>
              <a:rPr lang="en-US" altLang="zh-CN" sz="20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if (</a:t>
            </a:r>
            <a:r>
              <a:rPr lang="en-US" altLang="zh-CN" sz="2000" dirty="0" err="1"/>
              <a:t>productsEntity</a:t>
            </a:r>
            <a:r>
              <a:rPr lang="en-US" altLang="zh-CN" sz="2000" dirty="0"/>
              <a:t> == null)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throw new </a:t>
            </a:r>
            <a:r>
              <a:rPr lang="en-US" altLang="zh-CN" sz="2000" dirty="0" err="1"/>
              <a:t>NullPointerException</a:t>
            </a:r>
            <a:r>
              <a:rPr lang="en-US" altLang="zh-CN" sz="2000" dirty="0"/>
              <a:t>("</a:t>
            </a:r>
            <a:r>
              <a:rPr lang="zh-CN" altLang="en-US" sz="2000" dirty="0"/>
              <a:t>传入对象为空</a:t>
            </a:r>
            <a:r>
              <a:rPr lang="en-US" altLang="zh-CN" sz="2000" dirty="0"/>
              <a:t>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else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try{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session = </a:t>
            </a:r>
            <a:r>
              <a:rPr lang="en-US" altLang="zh-CN" sz="2000" dirty="0" err="1"/>
              <a:t>this.getSessionFactory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getCurrentSession</a:t>
            </a:r>
            <a:r>
              <a:rPr lang="en-US" altLang="zh-CN" sz="20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transaction = </a:t>
            </a:r>
            <a:r>
              <a:rPr lang="en-US" altLang="zh-CN" sz="2000" dirty="0" err="1"/>
              <a:t>session.beginTransaction</a:t>
            </a:r>
            <a:r>
              <a:rPr lang="en-US" altLang="zh-CN" sz="20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</a:t>
            </a:r>
            <a:r>
              <a:rPr lang="en-US" altLang="zh-CN" sz="2600" dirty="0" err="1">
                <a:highlight>
                  <a:srgbClr val="FFFF00"/>
                </a:highlight>
              </a:rPr>
              <a:t>session.save</a:t>
            </a:r>
            <a:r>
              <a:rPr lang="en-US" altLang="zh-CN" sz="2600" dirty="0">
                <a:highlight>
                  <a:srgbClr val="FFFF00"/>
                </a:highlight>
              </a:rPr>
              <a:t>(</a:t>
            </a:r>
            <a:r>
              <a:rPr lang="en-US" altLang="zh-CN" sz="2600" dirty="0" err="1">
                <a:highlight>
                  <a:srgbClr val="FFFF00"/>
                </a:highlight>
              </a:rPr>
              <a:t>productsEntity</a:t>
            </a:r>
            <a:r>
              <a:rPr lang="en-US" altLang="zh-CN" sz="2600" dirty="0">
                <a:highlight>
                  <a:srgbClr val="FFFF00"/>
                </a:highlight>
              </a:rPr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transaction.commit</a:t>
            </a:r>
            <a:r>
              <a:rPr lang="en-US" altLang="zh-CN" sz="20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}catch (Exception e) {//</a:t>
            </a:r>
            <a:r>
              <a:rPr lang="zh-CN" altLang="en-US" sz="2000" dirty="0"/>
              <a:t>出现异常，事务回滚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if (transaction != null)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    </a:t>
            </a:r>
            <a:r>
              <a:rPr lang="en-US" altLang="zh-CN" sz="2000" dirty="0" err="1"/>
              <a:t>transaction.rollback</a:t>
            </a:r>
            <a:r>
              <a:rPr lang="en-US" altLang="zh-CN" sz="20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throw (e);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3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40000" lnSpcReduction="20000"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5000" dirty="0"/>
              <a:t>商品编辑</a:t>
            </a:r>
            <a:endParaRPr lang="en-US" altLang="zh-CN" sz="50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5000" dirty="0"/>
              <a:t>点击商品编辑链接，跳转到</a:t>
            </a:r>
            <a:r>
              <a:rPr lang="en-US" altLang="zh-CN" sz="5000" dirty="0" err="1"/>
              <a:t>productEdit.jsp</a:t>
            </a:r>
            <a:r>
              <a:rPr lang="zh-CN" altLang="zh-CN" sz="5000" dirty="0"/>
              <a:t>，代码如下，页面如图</a:t>
            </a:r>
            <a:r>
              <a:rPr lang="en-US" altLang="zh-CN" sz="5000" dirty="0"/>
              <a:t>14-15</a:t>
            </a:r>
            <a:r>
              <a:rPr lang="zh-CN" altLang="zh-CN" sz="5000" dirty="0"/>
              <a:t>所示</a:t>
            </a:r>
            <a:r>
              <a:rPr lang="zh-CN" altLang="en-US" sz="5000" dirty="0"/>
              <a:t>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public void </a:t>
            </a:r>
            <a:r>
              <a:rPr lang="en-US" altLang="zh-CN" sz="4000" dirty="0" err="1"/>
              <a:t>updateProduct</a:t>
            </a:r>
            <a:r>
              <a:rPr lang="en-US" altLang="zh-CN" sz="4000" dirty="0"/>
              <a:t>(</a:t>
            </a:r>
            <a:r>
              <a:rPr lang="en-US" altLang="zh-CN" sz="4000" dirty="0" err="1"/>
              <a:t>ProductsEntity</a:t>
            </a:r>
            <a:r>
              <a:rPr lang="en-US" altLang="zh-CN" sz="4000" dirty="0"/>
              <a:t> </a:t>
            </a:r>
            <a:r>
              <a:rPr lang="en-US" altLang="zh-CN" sz="4000" dirty="0" err="1"/>
              <a:t>productsEntity</a:t>
            </a:r>
            <a:r>
              <a:rPr lang="en-US" altLang="zh-CN" sz="4000" dirty="0"/>
              <a:t>)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</a:t>
            </a:r>
            <a:r>
              <a:rPr lang="en-US" altLang="zh-CN" sz="2900" dirty="0" err="1"/>
              <a:t>System.out.println</a:t>
            </a:r>
            <a:r>
              <a:rPr lang="en-US" altLang="zh-CN" sz="2900" dirty="0"/>
              <a:t>("</a:t>
            </a:r>
            <a:r>
              <a:rPr lang="zh-CN" altLang="en-US" sz="2900" dirty="0"/>
              <a:t>进入</a:t>
            </a:r>
            <a:r>
              <a:rPr lang="en-US" altLang="zh-CN" sz="2900" dirty="0"/>
              <a:t>"+</a:t>
            </a:r>
            <a:r>
              <a:rPr lang="en-US" altLang="zh-CN" sz="2900" dirty="0" err="1"/>
              <a:t>productsEntity.getProductId</a:t>
            </a:r>
            <a:r>
              <a:rPr lang="en-US" altLang="zh-CN" sz="2900" dirty="0"/>
              <a:t>()+</a:t>
            </a:r>
            <a:r>
              <a:rPr lang="en-US" altLang="zh-CN" sz="2900" dirty="0" err="1"/>
              <a:t>productsEntity.getProductName</a:t>
            </a:r>
            <a:r>
              <a:rPr lang="en-US" altLang="zh-CN" sz="2900" dirty="0"/>
              <a:t>()+</a:t>
            </a:r>
            <a:r>
              <a:rPr lang="en-US" altLang="zh-CN" sz="2900" dirty="0" err="1"/>
              <a:t>productsEntity.getProductType</a:t>
            </a:r>
            <a:r>
              <a:rPr lang="en-US" altLang="zh-CN" sz="2900" dirty="0"/>
              <a:t>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Session </a:t>
            </a:r>
            <a:r>
              <a:rPr lang="en-US" altLang="zh-CN" sz="2900" dirty="0" err="1"/>
              <a:t>session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this.getSessionFactory</a:t>
            </a:r>
            <a:r>
              <a:rPr lang="en-US" altLang="zh-CN" sz="2900" dirty="0"/>
              <a:t>().</a:t>
            </a:r>
            <a:r>
              <a:rPr lang="en-US" altLang="zh-CN" sz="2900" dirty="0" err="1"/>
              <a:t>getCurrentSession</a:t>
            </a:r>
            <a:r>
              <a:rPr lang="en-US" altLang="zh-CN" sz="29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Transaction </a:t>
            </a:r>
            <a:r>
              <a:rPr lang="en-US" altLang="zh-CN" sz="2900" dirty="0" err="1"/>
              <a:t>transaction</a:t>
            </a:r>
            <a:r>
              <a:rPr lang="en-US" altLang="zh-CN" sz="29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String </a:t>
            </a:r>
            <a:r>
              <a:rPr lang="en-US" altLang="zh-CN" sz="2900" dirty="0" err="1"/>
              <a:t>updateSql</a:t>
            </a:r>
            <a:r>
              <a:rPr lang="en-US" altLang="zh-CN" sz="2900" dirty="0"/>
              <a:t> = "update PRODUCTS set PRODUCT_NAME=? ,PRODUCT_TYPE=? WHERE PRODUCT_ID = ? 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transaction = </a:t>
            </a:r>
            <a:r>
              <a:rPr lang="en-US" altLang="zh-CN" sz="2900" dirty="0" err="1"/>
              <a:t>session.beginTransaction</a:t>
            </a:r>
            <a:r>
              <a:rPr lang="en-US" altLang="zh-CN" sz="29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</a:t>
            </a:r>
            <a:r>
              <a:rPr lang="en-US" altLang="zh-CN" sz="2900" dirty="0" err="1"/>
              <a:t>session.doWork</a:t>
            </a:r>
            <a:r>
              <a:rPr lang="en-US" altLang="zh-CN" sz="2900" dirty="0"/>
              <a:t>(new Work()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</a:t>
            </a:r>
            <a:r>
              <a:rPr lang="en-US" altLang="zh-CN" sz="2900" dirty="0" err="1"/>
              <a:t>PreparedStatement</a:t>
            </a:r>
            <a:r>
              <a:rPr lang="en-US" altLang="zh-CN" sz="2900" dirty="0"/>
              <a:t> </a:t>
            </a:r>
            <a:r>
              <a:rPr lang="en-US" altLang="zh-CN" sz="2900" dirty="0" err="1"/>
              <a:t>preparedStatement</a:t>
            </a:r>
            <a:r>
              <a:rPr lang="en-US" altLang="zh-CN" sz="29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@Override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public void execute(Connection connection) throws </a:t>
            </a:r>
            <a:r>
              <a:rPr lang="en-US" altLang="zh-CN" sz="2900" dirty="0" err="1"/>
              <a:t>SQLException</a:t>
            </a:r>
            <a:r>
              <a:rPr lang="en-US" altLang="zh-CN" sz="2900" dirty="0"/>
              <a:t>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    </a:t>
            </a:r>
            <a:r>
              <a:rPr lang="en-US" altLang="zh-CN" sz="2900" dirty="0" err="1"/>
              <a:t>preparedStatement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connection.prepareStatement</a:t>
            </a:r>
            <a:r>
              <a:rPr lang="en-US" altLang="zh-CN" sz="2900" dirty="0"/>
              <a:t>(</a:t>
            </a:r>
            <a:r>
              <a:rPr lang="en-US" altLang="zh-CN" sz="2900" dirty="0" err="1"/>
              <a:t>updateSql</a:t>
            </a:r>
            <a:r>
              <a:rPr lang="en-US" altLang="zh-CN" sz="29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    </a:t>
            </a:r>
            <a:r>
              <a:rPr lang="en-US" altLang="zh-CN" sz="2900" dirty="0" err="1"/>
              <a:t>preparedStatement.setString</a:t>
            </a:r>
            <a:r>
              <a:rPr lang="en-US" altLang="zh-CN" sz="2900" dirty="0"/>
              <a:t>(1,productsEntity.getProductName());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    </a:t>
            </a:r>
            <a:r>
              <a:rPr lang="en-US" altLang="zh-CN" sz="2900" dirty="0" err="1"/>
              <a:t>preparedStatement.setString</a:t>
            </a:r>
            <a:r>
              <a:rPr lang="en-US" altLang="zh-CN" sz="2900" dirty="0"/>
              <a:t>(2,productsEntity.getProductType());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    </a:t>
            </a:r>
            <a:r>
              <a:rPr lang="en-US" altLang="zh-CN" sz="2900" dirty="0" err="1"/>
              <a:t>preparedStatement.setString</a:t>
            </a:r>
            <a:r>
              <a:rPr lang="en-US" altLang="zh-CN" sz="2900" dirty="0"/>
              <a:t>(3,productsEntity.getProductId().trim());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    </a:t>
            </a:r>
            <a:r>
              <a:rPr lang="en-US" altLang="zh-CN" sz="2900" dirty="0" err="1"/>
              <a:t>preparedStatement.executeUpdate</a:t>
            </a:r>
            <a:r>
              <a:rPr lang="en-US" altLang="zh-CN" sz="29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});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</a:t>
            </a:r>
            <a:r>
              <a:rPr lang="en-US" altLang="zh-CN" sz="2900" dirty="0" err="1"/>
              <a:t>transaction.commit</a:t>
            </a:r>
            <a:r>
              <a:rPr lang="en-US" altLang="zh-CN" sz="29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} catch (Exception e)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if (transaction != null)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    </a:t>
            </a:r>
            <a:r>
              <a:rPr lang="en-US" altLang="zh-CN" sz="2900" dirty="0" err="1"/>
              <a:t>transaction.rollback</a:t>
            </a:r>
            <a:r>
              <a:rPr lang="en-US" altLang="zh-CN" sz="29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 throw(e);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}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42194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648072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900" dirty="0"/>
              <a:t>图</a:t>
            </a:r>
            <a:r>
              <a:rPr lang="en-US" altLang="zh-CN" sz="2900" dirty="0"/>
              <a:t>14-15 </a:t>
            </a:r>
            <a:r>
              <a:rPr lang="en-US" altLang="zh-CN" sz="2900" dirty="0" err="1"/>
              <a:t>productEdit.jsp</a:t>
            </a:r>
            <a:endParaRPr lang="zh-CN" altLang="en-US" sz="29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1659C2-02F7-4C06-A22B-4124C7A6E2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8457" y="2060848"/>
            <a:ext cx="10612578" cy="34563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95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商品列表模块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92500" lnSpcReduction="20000"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商品删除</a:t>
            </a:r>
            <a:endParaRPr lang="en-US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点击图</a:t>
            </a:r>
            <a:r>
              <a:rPr lang="en-US" altLang="zh-CN" dirty="0"/>
              <a:t>14-13</a:t>
            </a:r>
            <a:r>
              <a:rPr lang="zh-CN" altLang="en-US" dirty="0"/>
              <a:t>中的删除链接，传入商品</a:t>
            </a:r>
            <a:r>
              <a:rPr lang="en-US" altLang="zh-CN" dirty="0"/>
              <a:t>Id</a:t>
            </a:r>
            <a:r>
              <a:rPr lang="zh-CN" altLang="en-US" dirty="0"/>
              <a:t>到后台，根据商品</a:t>
            </a:r>
            <a:r>
              <a:rPr lang="en-US" altLang="zh-CN" dirty="0"/>
              <a:t>Id</a:t>
            </a:r>
            <a:r>
              <a:rPr lang="zh-CN" altLang="en-US" dirty="0"/>
              <a:t>删除商品。</a:t>
            </a:r>
            <a:endParaRPr lang="en-US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sz="2600" b="1" dirty="0"/>
              <a:t>public void </a:t>
            </a:r>
            <a:r>
              <a:rPr lang="en-US" altLang="zh-CN" sz="2600" b="1" dirty="0" err="1"/>
              <a:t>deleteProduct</a:t>
            </a:r>
            <a:r>
              <a:rPr lang="en-US" altLang="zh-CN" sz="2600" b="1" dirty="0"/>
              <a:t>(String </a:t>
            </a:r>
            <a:r>
              <a:rPr lang="en-US" altLang="zh-CN" sz="2600" b="1" dirty="0" err="1"/>
              <a:t>productId</a:t>
            </a:r>
            <a:r>
              <a:rPr lang="en-US" altLang="zh-CN" sz="2600" b="1" dirty="0"/>
              <a:t>) throws Exception {</a:t>
            </a:r>
            <a:endParaRPr lang="en-US" altLang="zh-CN" b="1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productId</a:t>
            </a:r>
            <a:r>
              <a:rPr lang="en-US" altLang="zh-CN" dirty="0"/>
              <a:t> == null || "".equals(</a:t>
            </a:r>
            <a:r>
              <a:rPr lang="en-US" altLang="zh-CN" dirty="0" err="1"/>
              <a:t>productId</a:t>
            </a:r>
            <a:r>
              <a:rPr lang="en-US" altLang="zh-CN" dirty="0"/>
              <a:t>))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throw new </a:t>
            </a:r>
            <a:r>
              <a:rPr lang="en-US" altLang="zh-CN" dirty="0" err="1"/>
              <a:t>NullPointerException</a:t>
            </a:r>
            <a:r>
              <a:rPr lang="en-US" altLang="zh-CN" dirty="0"/>
              <a:t>("</a:t>
            </a:r>
            <a:r>
              <a:rPr lang="zh-CN" altLang="en-US" dirty="0"/>
              <a:t>传入员工</a:t>
            </a:r>
            <a:r>
              <a:rPr lang="en-US" altLang="zh-CN" dirty="0"/>
              <a:t>id</a:t>
            </a:r>
            <a:r>
              <a:rPr lang="zh-CN" altLang="en-US" dirty="0"/>
              <a:t>为空</a:t>
            </a:r>
            <a:r>
              <a:rPr lang="en-US" altLang="zh-CN" dirty="0"/>
              <a:t>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采用</a:t>
            </a:r>
            <a:r>
              <a:rPr lang="en-US" altLang="zh-CN" dirty="0" err="1"/>
              <a:t>sql</a:t>
            </a:r>
            <a:r>
              <a:rPr lang="zh-CN" altLang="en-US" dirty="0"/>
              <a:t>语句删除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String hql2 = "from </a:t>
            </a:r>
            <a:r>
              <a:rPr lang="en-US" altLang="zh-CN" dirty="0" err="1"/>
              <a:t>ProductsEntity</a:t>
            </a:r>
            <a:r>
              <a:rPr lang="en-US" altLang="zh-CN" dirty="0"/>
              <a:t> where </a:t>
            </a:r>
            <a:r>
              <a:rPr lang="en-US" altLang="zh-CN" dirty="0" err="1"/>
              <a:t>productId</a:t>
            </a:r>
            <a:r>
              <a:rPr lang="en-US" altLang="zh-CN" dirty="0"/>
              <a:t> = ?";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SessionFactory</a:t>
            </a:r>
            <a:r>
              <a:rPr lang="en-US" altLang="zh-CN" dirty="0"/>
              <a:t> </a:t>
            </a:r>
            <a:r>
              <a:rPr lang="en-US" altLang="zh-CN" dirty="0" err="1"/>
              <a:t>sessionFactory</a:t>
            </a:r>
            <a:r>
              <a:rPr lang="en-US" altLang="zh-CN" dirty="0"/>
              <a:t> = </a:t>
            </a:r>
            <a:r>
              <a:rPr lang="en-US" altLang="zh-CN" dirty="0" err="1"/>
              <a:t>this.getSessionFactory</a:t>
            </a:r>
            <a:r>
              <a:rPr lang="en-US" altLang="zh-CN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Session </a:t>
            </a:r>
            <a:r>
              <a:rPr lang="en-US" altLang="zh-CN" dirty="0" err="1"/>
              <a:t>session</a:t>
            </a:r>
            <a:r>
              <a:rPr lang="en-US" altLang="zh-CN" dirty="0"/>
              <a:t> = </a:t>
            </a:r>
            <a:r>
              <a:rPr lang="en-US" altLang="zh-CN" dirty="0" err="1"/>
              <a:t>sessionFactory.getCurrentSession</a:t>
            </a:r>
            <a:r>
              <a:rPr lang="en-US" altLang="zh-CN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Transaction </a:t>
            </a:r>
            <a:r>
              <a:rPr lang="en-US" altLang="zh-CN" dirty="0" err="1"/>
              <a:t>transaction</a:t>
            </a:r>
            <a:r>
              <a:rPr lang="en-US" altLang="zh-CN" dirty="0"/>
              <a:t> = </a:t>
            </a:r>
            <a:r>
              <a:rPr lang="en-US" altLang="zh-CN" dirty="0" err="1"/>
              <a:t>session.beginTransaction</a:t>
            </a:r>
            <a:r>
              <a:rPr lang="en-US" altLang="zh-CN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ProductsEntity</a:t>
            </a:r>
            <a:r>
              <a:rPr lang="en-US" altLang="zh-CN" dirty="0"/>
              <a:t> </a:t>
            </a:r>
            <a:r>
              <a:rPr lang="en-US" altLang="zh-CN" dirty="0" err="1"/>
              <a:t>productsEntity</a:t>
            </a:r>
            <a:r>
              <a:rPr lang="en-US" altLang="zh-CN" dirty="0"/>
              <a:t> = (</a:t>
            </a:r>
            <a:r>
              <a:rPr lang="en-US" altLang="zh-CN" dirty="0" err="1"/>
              <a:t>ProductsEntity</a:t>
            </a:r>
            <a:r>
              <a:rPr lang="en-US" altLang="zh-CN" dirty="0"/>
              <a:t>) </a:t>
            </a:r>
            <a:r>
              <a:rPr lang="en-US" altLang="zh-CN" dirty="0" err="1"/>
              <a:t>session.createQuery</a:t>
            </a:r>
            <a:r>
              <a:rPr lang="en-US" altLang="zh-CN" dirty="0"/>
              <a:t>(hql2).</a:t>
            </a:r>
            <a:r>
              <a:rPr lang="en-US" altLang="zh-CN" dirty="0" err="1"/>
              <a:t>setParameter</a:t>
            </a:r>
            <a:r>
              <a:rPr lang="en-US" altLang="zh-CN" dirty="0"/>
              <a:t>(0,productId).</a:t>
            </a:r>
            <a:r>
              <a:rPr lang="en-US" altLang="zh-CN" dirty="0" err="1"/>
              <a:t>uniqueResult</a:t>
            </a:r>
            <a:r>
              <a:rPr lang="en-US" altLang="zh-CN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session.delete</a:t>
            </a:r>
            <a:r>
              <a:rPr lang="en-US" altLang="zh-CN" dirty="0"/>
              <a:t>(</a:t>
            </a:r>
            <a:r>
              <a:rPr lang="en-US" altLang="zh-CN" dirty="0" err="1"/>
              <a:t>productsEntity</a:t>
            </a:r>
            <a:r>
              <a:rPr lang="en-US" altLang="zh-CN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transaction.commit</a:t>
            </a:r>
            <a:r>
              <a:rPr lang="en-US" altLang="zh-CN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3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92500" lnSpcReduction="20000"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添加订单</a:t>
            </a:r>
            <a:endParaRPr lang="en-US" altLang="zh-CN" sz="26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public void </a:t>
            </a:r>
            <a:r>
              <a:rPr lang="en-US" altLang="zh-CN" sz="2600" dirty="0" err="1"/>
              <a:t>addOrder</a:t>
            </a:r>
            <a:r>
              <a:rPr lang="en-US" altLang="zh-CN" sz="2600" dirty="0"/>
              <a:t>(</a:t>
            </a:r>
            <a:r>
              <a:rPr lang="en-US" altLang="zh-CN" sz="2600" dirty="0" err="1"/>
              <a:t>OrdersEntity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ordersEntity</a:t>
            </a:r>
            <a:r>
              <a:rPr lang="en-US" altLang="zh-CN" sz="2600" dirty="0"/>
              <a:t>)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("</a:t>
            </a:r>
            <a:r>
              <a:rPr lang="zh-CN" altLang="en-US" sz="1200" dirty="0"/>
              <a:t>进入商品添加的</a:t>
            </a:r>
            <a:r>
              <a:rPr lang="en-US" altLang="zh-CN" sz="1200" dirty="0"/>
              <a:t>Dao"+</a:t>
            </a:r>
            <a:r>
              <a:rPr lang="en-US" altLang="zh-CN" sz="1200" dirty="0" err="1"/>
              <a:t>ordersEntity.getOrderId</a:t>
            </a:r>
            <a:r>
              <a:rPr lang="en-US" altLang="zh-CN" sz="1200" dirty="0"/>
              <a:t>()+</a:t>
            </a:r>
            <a:r>
              <a:rPr lang="en-US" altLang="zh-CN" sz="1200" dirty="0" err="1"/>
              <a:t>ordersEntity.getCustomerName</a:t>
            </a:r>
            <a:r>
              <a:rPr lang="en-US" altLang="zh-CN" sz="1200" dirty="0"/>
              <a:t>()+</a:t>
            </a:r>
            <a:r>
              <a:rPr lang="en-US" altLang="zh-CN" sz="1200" dirty="0" err="1"/>
              <a:t>ordersEntity.getTradeReceivable</a:t>
            </a:r>
            <a:r>
              <a:rPr lang="en-US" altLang="zh-CN" sz="1200" dirty="0"/>
              <a:t>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Session </a:t>
            </a:r>
            <a:r>
              <a:rPr lang="en-US" altLang="zh-CN" sz="1200" dirty="0" err="1"/>
              <a:t>session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this.getSessionFactory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getCurrentSession</a:t>
            </a:r>
            <a:r>
              <a:rPr lang="en-US" altLang="zh-CN" sz="1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Transaction </a:t>
            </a:r>
            <a:r>
              <a:rPr lang="en-US" altLang="zh-CN" sz="1200" dirty="0" err="1"/>
              <a:t>transaction</a:t>
            </a:r>
            <a:r>
              <a:rPr lang="en-US" altLang="zh-CN" sz="12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String </a:t>
            </a:r>
            <a:r>
              <a:rPr lang="en-US" altLang="zh-CN" sz="1200" dirty="0" err="1"/>
              <a:t>updateSql</a:t>
            </a:r>
            <a:r>
              <a:rPr lang="en-US" altLang="zh-CN" sz="1200" dirty="0"/>
              <a:t> = "INSERT INTO ORDERS(ORDER_ID,CUSTOMER_NAME,CUSTOMER_TEL,ORDER_DATE,EMPLOYEE_ID,DISCOUNT) VALUES (?,?,?,?,?,?)";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transaction = </a:t>
            </a:r>
            <a:r>
              <a:rPr lang="en-US" altLang="zh-CN" sz="1200" dirty="0" err="1"/>
              <a:t>session.beginTransaction</a:t>
            </a:r>
            <a:r>
              <a:rPr lang="en-US" altLang="zh-CN" sz="1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session.doWork</a:t>
            </a:r>
            <a:r>
              <a:rPr lang="en-US" altLang="zh-CN" sz="1200" dirty="0"/>
              <a:t>(new Work()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</a:t>
            </a:r>
            <a:r>
              <a:rPr lang="en-US" altLang="zh-CN" sz="1200" dirty="0" err="1"/>
              <a:t>PreparedStatement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preparedStatement</a:t>
            </a:r>
            <a:r>
              <a:rPr lang="en-US" altLang="zh-CN" sz="12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@Override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public void execute(Connection connection) throws </a:t>
            </a:r>
            <a:r>
              <a:rPr lang="en-US" altLang="zh-CN" sz="1200" dirty="0" err="1"/>
              <a:t>SQLException</a:t>
            </a:r>
            <a:r>
              <a:rPr lang="en-US" altLang="zh-CN" sz="1200" dirty="0"/>
              <a:t>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connection.prepareStatement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updateSql</a:t>
            </a:r>
            <a:r>
              <a:rPr lang="en-US" altLang="zh-CN" sz="12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preparedStatement.setLong</a:t>
            </a:r>
            <a:r>
              <a:rPr lang="en-US" altLang="zh-CN" sz="1200" dirty="0"/>
              <a:t>(1,ordersEntity.getOrderId());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preparedStatement.setString</a:t>
            </a:r>
            <a:r>
              <a:rPr lang="en-US" altLang="zh-CN" sz="1200" dirty="0"/>
              <a:t>(2,ordersEntity.getCustomerName());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preparedStatement.setString</a:t>
            </a:r>
            <a:r>
              <a:rPr lang="en-US" altLang="zh-CN" sz="1200" dirty="0"/>
              <a:t>(3,ordersEntity.getCustomerTel());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preparedStatement.setDate</a:t>
            </a:r>
            <a:r>
              <a:rPr lang="en-US" altLang="zh-CN" sz="1200" dirty="0"/>
              <a:t>(4,new </a:t>
            </a:r>
            <a:r>
              <a:rPr lang="en-US" altLang="zh-CN" sz="1200" dirty="0" err="1"/>
              <a:t>java.sql.Date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ordersEntity.getOrderDate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getTime</a:t>
            </a:r>
            <a:r>
              <a:rPr lang="en-US" altLang="zh-CN" sz="1200" dirty="0"/>
              <a:t>()));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preparedStatement.setLong</a:t>
            </a:r>
            <a:r>
              <a:rPr lang="en-US" altLang="zh-CN" sz="1200" dirty="0"/>
              <a:t>(5,ordersEntity.getEmployeeId());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preparedStatement.setLong</a:t>
            </a:r>
            <a:r>
              <a:rPr lang="en-US" altLang="zh-CN" sz="1200" dirty="0"/>
              <a:t>(6,ordersEntity.getDiscount());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preparedStatement.execute</a:t>
            </a:r>
            <a:r>
              <a:rPr lang="en-US" altLang="zh-CN" sz="1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("</a:t>
            </a:r>
            <a:r>
              <a:rPr lang="zh-CN" altLang="en-US" sz="1200" dirty="0"/>
              <a:t>更改成功</a:t>
            </a:r>
            <a:r>
              <a:rPr lang="en-US" altLang="zh-CN" sz="1200" dirty="0"/>
              <a:t>");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});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transaction.commit</a:t>
            </a:r>
            <a:r>
              <a:rPr lang="en-US" altLang="zh-CN" sz="1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} catch (Exception e)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transaction.rollback</a:t>
            </a:r>
            <a:r>
              <a:rPr lang="en-US" altLang="zh-CN" sz="1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throw(e);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21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76064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图</a:t>
            </a:r>
            <a:r>
              <a:rPr lang="en-US" altLang="zh-CN" sz="2600" dirty="0"/>
              <a:t>14-16 </a:t>
            </a:r>
            <a:r>
              <a:rPr lang="en-US" altLang="zh-CN" sz="2600" dirty="0" err="1"/>
              <a:t>orderAdd.jsp</a:t>
            </a:r>
            <a:endParaRPr lang="en-US" altLang="zh-CN" sz="26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732CDA-E8F0-4E6A-91C9-D9E49C9D62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844" y="2060848"/>
            <a:ext cx="10850664" cy="4248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16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订单列表</a:t>
            </a:r>
            <a:endParaRPr lang="en-US" altLang="zh-CN" sz="26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订单列表界面将数据库中保存的所有订单全部显示出来，页面如图</a:t>
            </a:r>
            <a:r>
              <a:rPr lang="en-US" altLang="zh-CN" sz="2600" dirty="0"/>
              <a:t>14-17</a:t>
            </a:r>
            <a:r>
              <a:rPr lang="zh-CN" altLang="en-US" sz="2600" dirty="0"/>
              <a:t>所示。在每条订单之后会有编辑、查看和删除链接，点击不同的链接实现不同的功能，与商品和员工的列表显示一样，都是循环输出保存在</a:t>
            </a:r>
            <a:r>
              <a:rPr lang="en-US" altLang="zh-CN" sz="2600" dirty="0"/>
              <a:t>session</a:t>
            </a:r>
            <a:r>
              <a:rPr lang="zh-CN" altLang="en-US" sz="2600" dirty="0"/>
              <a:t>中的</a:t>
            </a:r>
            <a:r>
              <a:rPr lang="en-US" altLang="zh-CN" sz="2600" dirty="0"/>
              <a:t>List</a:t>
            </a:r>
            <a:r>
              <a:rPr lang="zh-CN" altLang="en-US" sz="2600" dirty="0"/>
              <a:t>对象。取出数据库中所有订单数据的代码如下：</a:t>
            </a:r>
            <a:endParaRPr lang="en-US" altLang="zh-CN" sz="26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43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程序目录结构和通用模块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）目录结构             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）文件组成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942857-A546-4A9C-93E4-C81CA904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023813"/>
            <a:ext cx="3623333" cy="5688632"/>
          </a:xfrm>
          <a:prstGeom prst="rect">
            <a:avLst/>
          </a:prstGeom>
        </p:spPr>
      </p:pic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5F05C4E9-C292-4D2F-9FE7-5FDE77F3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44682"/>
              </p:ext>
            </p:extLst>
          </p:nvPr>
        </p:nvGraphicFramePr>
        <p:xfrm>
          <a:off x="4798268" y="1124744"/>
          <a:ext cx="7056784" cy="53601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85396">
                  <a:extLst>
                    <a:ext uri="{9D8B030D-6E8A-4147-A177-3AD203B41FA5}">
                      <a16:colId xmlns:a16="http://schemas.microsoft.com/office/drawing/2014/main" val="3835161199"/>
                    </a:ext>
                  </a:extLst>
                </a:gridCol>
                <a:gridCol w="5971388">
                  <a:extLst>
                    <a:ext uri="{9D8B030D-6E8A-4147-A177-3AD203B41FA5}">
                      <a16:colId xmlns:a16="http://schemas.microsoft.com/office/drawing/2014/main" val="491832323"/>
                    </a:ext>
                  </a:extLst>
                </a:gridCol>
              </a:tblGrid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配置项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说明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486187483"/>
                  </a:ext>
                </a:extLst>
              </a:tr>
              <a:tr h="1120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config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用于保存系统的配置文件，主要配置文件有连接数据库的参数、</a:t>
                      </a:r>
                      <a:r>
                        <a:rPr lang="en-US" sz="2400" kern="100" dirty="0">
                          <a:effectLst/>
                        </a:rPr>
                        <a:t>struts</a:t>
                      </a:r>
                      <a:r>
                        <a:rPr lang="zh-CN" sz="2400" kern="100" dirty="0">
                          <a:effectLst/>
                        </a:rPr>
                        <a:t>的</a:t>
                      </a:r>
                      <a:r>
                        <a:rPr lang="en-US" sz="2400" kern="100" dirty="0">
                          <a:effectLst/>
                        </a:rPr>
                        <a:t>action</a:t>
                      </a:r>
                      <a:r>
                        <a:rPr lang="zh-CN" sz="2400" kern="100" dirty="0">
                          <a:effectLst/>
                        </a:rPr>
                        <a:t>管理、</a:t>
                      </a:r>
                      <a:r>
                        <a:rPr lang="en-US" sz="2400" kern="100" dirty="0">
                          <a:effectLst/>
                        </a:rPr>
                        <a:t>spring</a:t>
                      </a:r>
                      <a:r>
                        <a:rPr lang="zh-CN" sz="2400" kern="100" dirty="0">
                          <a:effectLst/>
                        </a:rPr>
                        <a:t>的</a:t>
                      </a:r>
                      <a:r>
                        <a:rPr lang="en-US" sz="2400" kern="100" dirty="0">
                          <a:effectLst/>
                        </a:rPr>
                        <a:t>bean</a:t>
                      </a:r>
                      <a:r>
                        <a:rPr lang="zh-CN" sz="2400" kern="100" dirty="0">
                          <a:effectLst/>
                        </a:rPr>
                        <a:t>的获取以及日志管理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710165547"/>
                  </a:ext>
                </a:extLst>
              </a:tr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lib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库文件目录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098779380"/>
                  </a:ext>
                </a:extLst>
              </a:tr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out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用于存储发布的网站文件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592371387"/>
                  </a:ext>
                </a:extLst>
              </a:tr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src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用于保存系统实现的所有</a:t>
                      </a:r>
                      <a:r>
                        <a:rPr lang="en-US" sz="2400" kern="100">
                          <a:effectLst/>
                        </a:rPr>
                        <a:t>Java</a:t>
                      </a:r>
                      <a:r>
                        <a:rPr lang="zh-CN" sz="2400" kern="100">
                          <a:effectLst/>
                        </a:rPr>
                        <a:t>代码文件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406060815"/>
                  </a:ext>
                </a:extLst>
              </a:tr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test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用于保存测试系统功能实现情况的</a:t>
                      </a:r>
                      <a:r>
                        <a:rPr lang="en-US" sz="2400" kern="100">
                          <a:effectLst/>
                        </a:rPr>
                        <a:t>Java</a:t>
                      </a:r>
                      <a:r>
                        <a:rPr lang="zh-CN" sz="2400" kern="100">
                          <a:effectLst/>
                        </a:rPr>
                        <a:t>代码文件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00631129"/>
                  </a:ext>
                </a:extLst>
              </a:tr>
              <a:tr h="677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web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用于保存系统实现的所有</a:t>
                      </a:r>
                      <a:r>
                        <a:rPr lang="en-US" sz="2400" kern="100" dirty="0" err="1">
                          <a:effectLst/>
                        </a:rPr>
                        <a:t>Jsp</a:t>
                      </a:r>
                      <a:r>
                        <a:rPr lang="zh-CN" sz="2400" kern="100" dirty="0">
                          <a:effectLst/>
                        </a:rPr>
                        <a:t>文件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70879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544616"/>
          </a:xfrm>
        </p:spPr>
        <p:txBody>
          <a:bodyPr>
            <a:normAutofit fontScale="625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/>
              <a:t> public List&lt;</a:t>
            </a:r>
            <a:r>
              <a:rPr lang="en-US" altLang="zh-CN" sz="3200" b="1" dirty="0" err="1"/>
              <a:t>OrdersEntity</a:t>
            </a:r>
            <a:r>
              <a:rPr lang="en-US" altLang="zh-CN" sz="3200" b="1" dirty="0"/>
              <a:t>&gt; </a:t>
            </a:r>
            <a:r>
              <a:rPr lang="en-US" altLang="zh-CN" sz="3200" b="1" dirty="0" err="1"/>
              <a:t>queryOrder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pageSize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pageNow</a:t>
            </a:r>
            <a:r>
              <a:rPr lang="en-US" altLang="zh-CN" sz="3200" b="1" dirty="0"/>
              <a:t>)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/>
              <a:t>    throws Exception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List&lt;</a:t>
            </a:r>
            <a:r>
              <a:rPr lang="en-US" altLang="zh-CN" sz="2600" dirty="0" err="1"/>
              <a:t>OrdersEntity</a:t>
            </a:r>
            <a:r>
              <a:rPr lang="en-US" altLang="zh-CN" sz="2600" dirty="0"/>
              <a:t>&gt; list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Session </a:t>
            </a:r>
            <a:r>
              <a:rPr lang="en-US" altLang="zh-CN" sz="2600" dirty="0" err="1"/>
              <a:t>session</a:t>
            </a:r>
            <a:r>
              <a:rPr lang="en-US" altLang="zh-CN" sz="26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String </a:t>
            </a:r>
            <a:r>
              <a:rPr lang="en-US" altLang="zh-CN" sz="2600" dirty="0" err="1"/>
              <a:t>sql</a:t>
            </a:r>
            <a:r>
              <a:rPr lang="en-US" altLang="zh-CN" sz="2600" dirty="0"/>
              <a:t> = "from </a:t>
            </a:r>
            <a:r>
              <a:rPr lang="en-US" altLang="zh-CN" sz="2600" dirty="0" err="1"/>
              <a:t>OrdersEntity</a:t>
            </a:r>
            <a:r>
              <a:rPr lang="en-US" altLang="zh-CN" sz="2600" dirty="0"/>
              <a:t> 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Transaction </a:t>
            </a:r>
            <a:r>
              <a:rPr lang="en-US" altLang="zh-CN" sz="2600" dirty="0" err="1"/>
              <a:t>transaction</a:t>
            </a:r>
            <a:r>
              <a:rPr lang="en-US" altLang="zh-CN" sz="2600" dirty="0"/>
              <a:t> = null 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session = </a:t>
            </a:r>
            <a:r>
              <a:rPr lang="en-US" altLang="zh-CN" sz="2600" dirty="0" err="1"/>
              <a:t>getMySession</a:t>
            </a:r>
            <a:r>
              <a:rPr lang="en-US" altLang="zh-CN" sz="2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transaction = </a:t>
            </a:r>
            <a:r>
              <a:rPr lang="en-US" altLang="zh-CN" sz="2600" dirty="0" err="1"/>
              <a:t>session.beginTransaction</a:t>
            </a:r>
            <a:r>
              <a:rPr lang="en-US" altLang="zh-CN" sz="2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Query </a:t>
            </a:r>
            <a:r>
              <a:rPr lang="en-US" altLang="zh-CN" sz="2600" dirty="0" err="1"/>
              <a:t>querys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session.createQuery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sql</a:t>
            </a:r>
            <a:r>
              <a:rPr lang="en-US" altLang="zh-CN" sz="26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</a:t>
            </a:r>
            <a:r>
              <a:rPr lang="en-US" altLang="zh-CN" sz="2600" dirty="0" err="1"/>
              <a:t>querys.setFirstResult</a:t>
            </a:r>
            <a:r>
              <a:rPr lang="en-US" altLang="zh-CN" sz="2600" dirty="0"/>
              <a:t>((pageNow-1)*</a:t>
            </a:r>
            <a:r>
              <a:rPr lang="en-US" altLang="zh-CN" sz="2600" dirty="0" err="1"/>
              <a:t>pageSize</a:t>
            </a:r>
            <a:r>
              <a:rPr lang="en-US" altLang="zh-CN" sz="2600" dirty="0"/>
              <a:t>);//</a:t>
            </a:r>
            <a:r>
              <a:rPr lang="zh-CN" altLang="en-US" sz="2600" dirty="0"/>
              <a:t>设置一次查询的数量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      </a:t>
            </a:r>
            <a:r>
              <a:rPr lang="en-US" altLang="zh-CN" sz="2600" dirty="0" err="1"/>
              <a:t>querys.setMaxResults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pageSize</a:t>
            </a:r>
            <a:r>
              <a:rPr lang="en-US" altLang="zh-CN" sz="2600" dirty="0"/>
              <a:t>);//</a:t>
            </a:r>
            <a:r>
              <a:rPr lang="zh-CN" altLang="en-US" sz="2600" dirty="0"/>
              <a:t>设置查询的起始序号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            </a:t>
            </a:r>
            <a:r>
              <a:rPr lang="en-US" altLang="zh-CN" sz="2600" dirty="0"/>
              <a:t>list = </a:t>
            </a:r>
            <a:r>
              <a:rPr lang="en-US" altLang="zh-CN" sz="2600" dirty="0" err="1"/>
              <a:t>querys.list</a:t>
            </a:r>
            <a:r>
              <a:rPr lang="en-US" altLang="zh-CN" sz="2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</a:t>
            </a:r>
            <a:r>
              <a:rPr lang="en-US" altLang="zh-CN" sz="2600" dirty="0" err="1"/>
              <a:t>transaction.commit</a:t>
            </a:r>
            <a:r>
              <a:rPr lang="en-US" altLang="zh-CN" sz="2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return  list;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} catch (Exception e)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</a:t>
            </a:r>
            <a:r>
              <a:rPr lang="en-US" altLang="zh-CN" sz="2600" dirty="0" err="1"/>
              <a:t>transaction.rollback</a:t>
            </a:r>
            <a:r>
              <a:rPr lang="en-US" altLang="zh-CN" sz="26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throw(e);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}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99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576064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图</a:t>
            </a:r>
            <a:r>
              <a:rPr lang="en-US" altLang="zh-CN" sz="2600" dirty="0"/>
              <a:t>14-17 </a:t>
            </a:r>
            <a:r>
              <a:rPr lang="en-US" altLang="zh-CN" sz="2600" dirty="0" err="1"/>
              <a:t>orderList.jsp</a:t>
            </a:r>
            <a:endParaRPr lang="en-US" altLang="zh-CN" sz="2600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12E29-E998-4E31-B079-D9B7F8B1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916832"/>
            <a:ext cx="11049368" cy="43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0" y="1268760"/>
            <a:ext cx="10403995" cy="12961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由于数据库记录很多，还需要分页查询数据库记录。在订单列表中随意选取一个订单，点击详情链接，会在数据库中查出该订单相应的订单详单表，页面如图</a:t>
            </a:r>
            <a:r>
              <a:rPr lang="en-US" altLang="zh-CN" dirty="0"/>
              <a:t>14-18</a:t>
            </a:r>
            <a:r>
              <a:rPr lang="zh-CN" altLang="zh-CN" dirty="0"/>
              <a:t>所示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2D95B4-76A3-4678-B862-F3E620B4D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843" y="2780928"/>
            <a:ext cx="10761073" cy="38884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65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37493"/>
            <a:ext cx="10403995" cy="5544616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7200" b="1" dirty="0"/>
              <a:t>点击详情链接之后，会将相应的</a:t>
            </a:r>
            <a:r>
              <a:rPr lang="en-US" altLang="zh-CN" sz="7200" b="1" dirty="0" err="1"/>
              <a:t>orderId</a:t>
            </a:r>
            <a:r>
              <a:rPr lang="zh-CN" altLang="en-US" sz="7200" b="1" dirty="0"/>
              <a:t>传入后台，后台根据传入的</a:t>
            </a:r>
            <a:r>
              <a:rPr lang="en-US" altLang="zh-CN" sz="7200" b="1" dirty="0" err="1"/>
              <a:t>orderId</a:t>
            </a:r>
            <a:r>
              <a:rPr lang="zh-CN" altLang="en-US" sz="7200" b="1" dirty="0"/>
              <a:t>在</a:t>
            </a:r>
            <a:r>
              <a:rPr lang="en-US" altLang="zh-CN" sz="7200" b="1" dirty="0" err="1"/>
              <a:t>OrderDetails</a:t>
            </a:r>
            <a:r>
              <a:rPr lang="zh-CN" altLang="en-US" sz="7200" b="1" dirty="0"/>
              <a:t>表中去查询，查询订单详单产品的代码如下：</a:t>
            </a:r>
            <a:endParaRPr lang="en-US" altLang="zh-CN" sz="7200" b="1" dirty="0"/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public List&lt;</a:t>
            </a:r>
            <a:r>
              <a:rPr lang="en-US" altLang="zh-CN" sz="7200" dirty="0" err="1"/>
              <a:t>ViewOrderDetailsEntity</a:t>
            </a:r>
            <a:r>
              <a:rPr lang="en-US" altLang="zh-CN" sz="7200" dirty="0"/>
              <a:t>&gt; </a:t>
            </a:r>
            <a:r>
              <a:rPr lang="en-US" altLang="zh-CN" sz="7200" dirty="0" err="1"/>
              <a:t>queryOrderDetail</a:t>
            </a:r>
            <a:r>
              <a:rPr lang="en-US" altLang="zh-CN" sz="7200" dirty="0"/>
              <a:t>(</a:t>
            </a:r>
            <a:r>
              <a:rPr lang="en-US" altLang="zh-CN" sz="7200" dirty="0" err="1"/>
              <a:t>int</a:t>
            </a:r>
            <a:r>
              <a:rPr lang="en-US" altLang="zh-CN" sz="7200" dirty="0"/>
              <a:t> </a:t>
            </a:r>
            <a:r>
              <a:rPr lang="en-US" altLang="zh-CN" sz="7200" dirty="0" err="1"/>
              <a:t>orderId,int</a:t>
            </a:r>
            <a:r>
              <a:rPr lang="en-US" altLang="zh-CN" sz="7200" dirty="0"/>
              <a:t> </a:t>
            </a:r>
            <a:r>
              <a:rPr lang="en-US" altLang="zh-CN" sz="7200" dirty="0" err="1"/>
              <a:t>pageSize,int</a:t>
            </a:r>
            <a:r>
              <a:rPr lang="en-US" altLang="zh-CN" sz="7200" dirty="0"/>
              <a:t> </a:t>
            </a:r>
            <a:r>
              <a:rPr lang="en-US" altLang="zh-CN" sz="7200" dirty="0" err="1"/>
              <a:t>pageNow</a:t>
            </a:r>
            <a:r>
              <a:rPr lang="en-US" altLang="zh-CN" sz="7200" dirty="0"/>
              <a:t>)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…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</a:t>
            </a:r>
            <a:r>
              <a:rPr lang="en-US" altLang="zh-CN" sz="7200" dirty="0">
                <a:highlight>
                  <a:srgbClr val="FFFF00"/>
                </a:highlight>
              </a:rPr>
              <a:t>String </a:t>
            </a:r>
            <a:r>
              <a:rPr lang="en-US" altLang="zh-CN" sz="7200" dirty="0" err="1">
                <a:highlight>
                  <a:srgbClr val="FFFF00"/>
                </a:highlight>
              </a:rPr>
              <a:t>sql</a:t>
            </a:r>
            <a:r>
              <a:rPr lang="en-US" altLang="zh-CN" sz="7200" dirty="0">
                <a:highlight>
                  <a:srgbClr val="FFFF00"/>
                </a:highlight>
              </a:rPr>
              <a:t> = "SELECT * FROM VIEW_ORDER_DETAILS WHERE ORDER_ID = ?";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try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transaction = </a:t>
            </a:r>
            <a:r>
              <a:rPr lang="en-US" altLang="zh-CN" sz="7200" dirty="0" err="1"/>
              <a:t>session.beginTransaction</a:t>
            </a:r>
            <a:r>
              <a:rPr lang="en-US" altLang="zh-CN" sz="7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</a:t>
            </a:r>
            <a:r>
              <a:rPr lang="en-US" altLang="zh-CN" sz="7200" dirty="0" err="1">
                <a:highlight>
                  <a:srgbClr val="FFFF00"/>
                </a:highlight>
              </a:rPr>
              <a:t>session.doWork</a:t>
            </a:r>
            <a:r>
              <a:rPr lang="en-US" altLang="zh-CN" sz="7200" dirty="0">
                <a:highlight>
                  <a:srgbClr val="FFFF00"/>
                </a:highlight>
              </a:rPr>
              <a:t>(new Work()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</a:t>
            </a:r>
            <a:r>
              <a:rPr lang="en-US" altLang="zh-CN" sz="7200" dirty="0" err="1"/>
              <a:t>ViewOrderDetailsEntity</a:t>
            </a:r>
            <a:r>
              <a:rPr lang="en-US" altLang="zh-CN" sz="7200" dirty="0"/>
              <a:t> </a:t>
            </a:r>
            <a:r>
              <a:rPr lang="en-US" altLang="zh-CN" sz="7200" dirty="0" err="1"/>
              <a:t>orderDetailsEntity</a:t>
            </a:r>
            <a:r>
              <a:rPr lang="en-US" altLang="zh-CN" sz="7200" dirty="0"/>
              <a:t> = null;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</a:t>
            </a:r>
            <a:r>
              <a:rPr lang="en-US" altLang="zh-CN" sz="7200" dirty="0">
                <a:highlight>
                  <a:srgbClr val="FFFF00"/>
                </a:highlight>
              </a:rPr>
              <a:t>public void execute(Connection connection) throws </a:t>
            </a:r>
            <a:r>
              <a:rPr lang="en-US" altLang="zh-CN" sz="7200" dirty="0" err="1">
                <a:highlight>
                  <a:srgbClr val="FFFF00"/>
                </a:highlight>
              </a:rPr>
              <a:t>SQLException</a:t>
            </a:r>
            <a:r>
              <a:rPr lang="en-US" altLang="zh-CN" sz="7200" dirty="0">
                <a:highlight>
                  <a:srgbClr val="FFFF00"/>
                </a:highlight>
              </a:rPr>
              <a:t>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</a:t>
            </a:r>
            <a:r>
              <a:rPr lang="en-US" altLang="zh-CN" sz="7200" dirty="0" err="1"/>
              <a:t>PreparedStatement</a:t>
            </a:r>
            <a:r>
              <a:rPr lang="en-US" altLang="zh-CN" sz="7200" dirty="0"/>
              <a:t> statement = </a:t>
            </a:r>
            <a:r>
              <a:rPr lang="en-US" altLang="zh-CN" sz="7200" dirty="0" err="1"/>
              <a:t>connection.prepareStatement</a:t>
            </a:r>
            <a:r>
              <a:rPr lang="en-US" altLang="zh-CN" sz="7200" dirty="0"/>
              <a:t>(</a:t>
            </a:r>
            <a:r>
              <a:rPr lang="en-US" altLang="zh-CN" sz="7200" dirty="0" err="1"/>
              <a:t>sql</a:t>
            </a:r>
            <a:r>
              <a:rPr lang="en-US" altLang="zh-CN" sz="72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</a:t>
            </a:r>
            <a:r>
              <a:rPr lang="en-US" altLang="zh-CN" sz="7200" dirty="0" err="1"/>
              <a:t>statement.setInt</a:t>
            </a:r>
            <a:r>
              <a:rPr lang="en-US" altLang="zh-CN" sz="7200" dirty="0"/>
              <a:t>(1,orderId);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</a:t>
            </a:r>
            <a:r>
              <a:rPr lang="en-US" altLang="zh-CN" sz="7200" dirty="0" err="1"/>
              <a:t>ResultSet</a:t>
            </a:r>
            <a:r>
              <a:rPr lang="en-US" altLang="zh-CN" sz="7200" dirty="0"/>
              <a:t> </a:t>
            </a:r>
            <a:r>
              <a:rPr lang="en-US" altLang="zh-CN" sz="7200" dirty="0" err="1"/>
              <a:t>resultSet</a:t>
            </a:r>
            <a:r>
              <a:rPr lang="en-US" altLang="zh-CN" sz="7200" dirty="0"/>
              <a:t> = </a:t>
            </a:r>
            <a:r>
              <a:rPr lang="en-US" altLang="zh-CN" sz="7200" dirty="0" err="1"/>
              <a:t>statement.executeQuery</a:t>
            </a:r>
            <a:r>
              <a:rPr lang="en-US" altLang="zh-CN" sz="7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while (</a:t>
            </a:r>
            <a:r>
              <a:rPr lang="en-US" altLang="zh-CN" sz="7200" dirty="0" err="1"/>
              <a:t>resultSet.next</a:t>
            </a:r>
            <a:r>
              <a:rPr lang="en-US" altLang="zh-CN" sz="7200" dirty="0"/>
              <a:t>()) {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    </a:t>
            </a:r>
            <a:r>
              <a:rPr lang="en-US" altLang="zh-CN" sz="7200" dirty="0" err="1"/>
              <a:t>orderDetailsEntity</a:t>
            </a:r>
            <a:r>
              <a:rPr lang="en-US" altLang="zh-CN" sz="7200" dirty="0"/>
              <a:t>  = new </a:t>
            </a:r>
            <a:r>
              <a:rPr lang="en-US" altLang="zh-CN" sz="7200" dirty="0" err="1"/>
              <a:t>ViewOrderDetailsEntity</a:t>
            </a:r>
            <a:r>
              <a:rPr lang="en-US" altLang="zh-CN" sz="7200" dirty="0"/>
              <a:t>();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    </a:t>
            </a:r>
            <a:r>
              <a:rPr lang="en-US" altLang="zh-CN" sz="7200" dirty="0" err="1"/>
              <a:t>orderDetailsEntity.setId</a:t>
            </a:r>
            <a:r>
              <a:rPr lang="en-US" altLang="zh-CN" sz="7200" dirty="0"/>
              <a:t>(</a:t>
            </a:r>
            <a:r>
              <a:rPr lang="en-US" altLang="zh-CN" sz="7200" dirty="0" err="1"/>
              <a:t>resultSet.getInt</a:t>
            </a:r>
            <a:r>
              <a:rPr lang="en-US" altLang="zh-CN" sz="7200" dirty="0"/>
              <a:t>("ID"));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    </a:t>
            </a:r>
            <a:r>
              <a:rPr lang="en-US" altLang="zh-CN" sz="7200" dirty="0" err="1"/>
              <a:t>orderDetailsEntity.setOrderId</a:t>
            </a:r>
            <a:r>
              <a:rPr lang="en-US" altLang="zh-CN" sz="7200" dirty="0"/>
              <a:t>(</a:t>
            </a:r>
            <a:r>
              <a:rPr lang="en-US" altLang="zh-CN" sz="7200" dirty="0" err="1"/>
              <a:t>resultSet.getInt</a:t>
            </a:r>
            <a:r>
              <a:rPr lang="en-US" altLang="zh-CN" sz="7200" dirty="0"/>
              <a:t>("ORDER_ID"));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    </a:t>
            </a:r>
            <a:r>
              <a:rPr lang="en-US" altLang="zh-CN" sz="7200" dirty="0" err="1"/>
              <a:t>orderDetailsEntity.setProductId</a:t>
            </a:r>
            <a:r>
              <a:rPr lang="en-US" altLang="zh-CN" sz="7200" dirty="0"/>
              <a:t>(</a:t>
            </a:r>
            <a:r>
              <a:rPr lang="en-US" altLang="zh-CN" sz="7200" dirty="0" err="1"/>
              <a:t>resultSet.getString</a:t>
            </a:r>
            <a:r>
              <a:rPr lang="en-US" altLang="zh-CN" sz="7200" dirty="0"/>
              <a:t>("PRODUCT_ID"));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…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                        </a:t>
            </a:r>
            <a:r>
              <a:rPr lang="en-US" altLang="zh-CN" sz="7200" dirty="0" err="1"/>
              <a:t>list.add</a:t>
            </a:r>
            <a:r>
              <a:rPr lang="en-US" altLang="zh-CN" sz="7200" dirty="0"/>
              <a:t>(</a:t>
            </a:r>
            <a:r>
              <a:rPr lang="en-US" altLang="zh-CN" sz="7200" dirty="0" err="1"/>
              <a:t>orderDetailsEntity</a:t>
            </a:r>
            <a:r>
              <a:rPr lang="en-US" altLang="zh-CN" sz="7200" dirty="0"/>
              <a:t>);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83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订单列表模块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37493"/>
            <a:ext cx="10403995" cy="1543435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在上面的代码中，未采用框架的方式去查询，而是直接使用原生的</a:t>
            </a:r>
            <a:r>
              <a:rPr lang="en-US" altLang="zh-CN" sz="2000" b="1" dirty="0" err="1"/>
              <a:t>jdbc</a:t>
            </a:r>
            <a:r>
              <a:rPr lang="zh-CN" altLang="en-US" sz="2000" b="1" dirty="0"/>
              <a:t>去进行操作，通过获得</a:t>
            </a:r>
            <a:r>
              <a:rPr lang="en-US" altLang="zh-CN" sz="2000" b="1" dirty="0" err="1"/>
              <a:t>PrepareStatement</a:t>
            </a:r>
            <a:r>
              <a:rPr lang="zh-CN" altLang="en-US" sz="2000" b="1" dirty="0"/>
              <a:t>对象，动态注入参数值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避免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注入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，再执行查询操作。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点击增加订单产品按钮，跳转到</a:t>
            </a:r>
            <a:r>
              <a:rPr lang="en-US" altLang="zh-CN" sz="2000" b="1" dirty="0" err="1"/>
              <a:t>orderDetailAdd.jsp</a:t>
            </a:r>
            <a:r>
              <a:rPr lang="zh-CN" altLang="en-US" sz="2000" b="1" dirty="0"/>
              <a:t>页面，如图</a:t>
            </a:r>
            <a:r>
              <a:rPr lang="en-US" altLang="zh-CN" sz="2000" b="1" dirty="0"/>
              <a:t>14-19 </a:t>
            </a:r>
            <a:r>
              <a:rPr lang="en-US" altLang="zh-CN" sz="2000" b="1" dirty="0" err="1"/>
              <a:t>orderDetailAdd.jsp</a:t>
            </a:r>
            <a:r>
              <a:rPr lang="zh-CN" altLang="en-US" sz="2000" b="1" dirty="0"/>
              <a:t>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DD8B7-10CA-4EE2-88B7-239E65ABC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843" y="2813530"/>
            <a:ext cx="11006651" cy="4044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7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4)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部门管理模块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37493"/>
            <a:ext cx="10403995" cy="1399419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部门列表的界面如图</a:t>
            </a:r>
            <a:r>
              <a:rPr lang="en-US" altLang="zh-CN" dirty="0"/>
              <a:t>14-20</a:t>
            </a:r>
            <a:r>
              <a:rPr lang="zh-CN" altLang="zh-CN" dirty="0"/>
              <a:t>所示。点击编辑链接，可以对部门的信息进行修改，由于部门</a:t>
            </a:r>
            <a:r>
              <a:rPr lang="en-US" altLang="zh-CN" dirty="0"/>
              <a:t>ID</a:t>
            </a:r>
            <a:r>
              <a:rPr lang="zh-CN" altLang="zh-CN" dirty="0"/>
              <a:t>不能变动，所以只能更改部门名称。点击删除按钮，可以实现对部门的删除，但是如果部门有员工，就不允许删除这个部门</a:t>
            </a:r>
            <a:r>
              <a:rPr lang="zh-CN" altLang="en-US" dirty="0"/>
              <a:t>。</a:t>
            </a:r>
            <a:endParaRPr lang="en-US" altLang="zh-CN" sz="7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08C62-53F1-485D-A261-7B7549B3DC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868" y="2677653"/>
            <a:ext cx="10722552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55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14.8.5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程序主要模块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4)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部门管理模块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37493"/>
            <a:ext cx="10403995" cy="607331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点击新增部门，跳转至部门添加界面，如图</a:t>
            </a:r>
            <a:r>
              <a:rPr lang="en-US" altLang="zh-CN" dirty="0"/>
              <a:t>14-21</a:t>
            </a:r>
            <a:r>
              <a:rPr lang="zh-CN" altLang="en-US" dirty="0"/>
              <a:t>所</a:t>
            </a:r>
            <a:endParaRPr lang="en-US" altLang="zh-CN" sz="7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CB8024-35B7-4A48-8A0C-E8A039EBB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2204864"/>
            <a:ext cx="10744087" cy="3487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9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程序目录结构和通用模块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3)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通用模块</a:t>
            </a:r>
            <a:endParaRPr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23AE5-6668-41A6-AFDA-F8F877FF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700808"/>
            <a:ext cx="9937104" cy="4495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/>
              <a:t>除</a:t>
            </a:r>
            <a:r>
              <a:rPr lang="en-US" altLang="zh-CN" sz="3200" dirty="0" err="1"/>
              <a:t>login.jsp</a:t>
            </a:r>
            <a:r>
              <a:rPr lang="zh-CN" altLang="en-US" sz="3200" dirty="0"/>
              <a:t>外，每个页面都有一段判定用户是否登录的代码，如果没有登录，则直接跳转到登录页面，代码如下：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&lt;</a:t>
            </a:r>
            <a:r>
              <a:rPr lang="en-US" altLang="zh-CN" sz="3200" dirty="0" err="1"/>
              <a:t>s:if</a:t>
            </a:r>
            <a:r>
              <a:rPr lang="en-US" altLang="zh-CN" sz="3200" dirty="0"/>
              <a:t> test="#</a:t>
            </a:r>
            <a:r>
              <a:rPr lang="en-US" altLang="zh-CN" sz="3200" dirty="0" err="1"/>
              <a:t>session.user</a:t>
            </a:r>
            <a:r>
              <a:rPr lang="en-US" altLang="zh-CN" sz="3200" dirty="0"/>
              <a:t>==null"&gt;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    &lt;script type="text/</a:t>
            </a:r>
            <a:r>
              <a:rPr lang="en-US" altLang="zh-CN" sz="3200" dirty="0" err="1"/>
              <a:t>javascript</a:t>
            </a:r>
            <a:r>
              <a:rPr lang="en-US" altLang="zh-CN" sz="3200" dirty="0"/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        </a:t>
            </a:r>
            <a:r>
              <a:rPr lang="en-US" altLang="zh-CN" sz="3200" dirty="0" err="1"/>
              <a:t>window.location</a:t>
            </a:r>
            <a:r>
              <a:rPr lang="en-US" altLang="zh-CN" sz="3200" dirty="0"/>
              <a:t> = "/</a:t>
            </a:r>
            <a:r>
              <a:rPr lang="en-US" altLang="zh-CN" sz="3200" dirty="0" err="1"/>
              <a:t>login.jsp</a:t>
            </a:r>
            <a:r>
              <a:rPr lang="en-US" altLang="zh-CN" sz="3200" dirty="0"/>
              <a:t>"</a:t>
            </a:r>
            <a:r>
              <a:rPr lang="zh-CN" altLang="en-US" sz="3200" dirty="0"/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&lt;/</a:t>
            </a:r>
            <a:r>
              <a:rPr lang="en-US" altLang="zh-CN" sz="3200" dirty="0" err="1"/>
              <a:t>s:if</a:t>
            </a:r>
            <a:r>
              <a:rPr lang="en-US" altLang="zh-CN" sz="32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00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1" y="1196752"/>
            <a:ext cx="960120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数据库配置文件主要在</a:t>
            </a:r>
            <a:r>
              <a:rPr lang="en-US" altLang="zh-CN" dirty="0">
                <a:highlight>
                  <a:srgbClr val="FFFF00"/>
                </a:highlight>
              </a:rPr>
              <a:t>config/</a:t>
            </a:r>
            <a:r>
              <a:rPr lang="en-US" altLang="zh-CN" dirty="0" err="1">
                <a:highlight>
                  <a:srgbClr val="FFFF00"/>
                </a:highlight>
              </a:rPr>
              <a:t>jdbc.properties</a:t>
            </a:r>
            <a:r>
              <a:rPr lang="zh-CN" altLang="en-US" dirty="0"/>
              <a:t>中，配置代码如下：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jdbc.driver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oracle.jdbc.OracleDriver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jdbc.url=</a:t>
            </a:r>
            <a:r>
              <a:rPr lang="en-US" altLang="zh-CN" dirty="0" err="1">
                <a:highlight>
                  <a:srgbClr val="C0C0C0"/>
                </a:highlight>
              </a:rPr>
              <a:t>jdbc:oracle:thin</a:t>
            </a:r>
            <a:r>
              <a:rPr lang="en-US" altLang="zh-CN" dirty="0">
                <a:highlight>
                  <a:srgbClr val="C0C0C0"/>
                </a:highlight>
              </a:rPr>
              <a:t>:@//OracleServer:1521/</a:t>
            </a:r>
            <a:r>
              <a:rPr lang="en-US" altLang="zh-CN" dirty="0" err="1">
                <a:highlight>
                  <a:srgbClr val="C0C0C0"/>
                </a:highlight>
              </a:rPr>
              <a:t>pdborcl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jdbc.user</a:t>
            </a:r>
            <a:r>
              <a:rPr lang="en-US" altLang="zh-CN" dirty="0">
                <a:highlight>
                  <a:srgbClr val="C0C0C0"/>
                </a:highlight>
              </a:rPr>
              <a:t>=study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jdbc.password</a:t>
            </a:r>
            <a:r>
              <a:rPr lang="en-US" altLang="zh-CN" dirty="0">
                <a:highlight>
                  <a:srgbClr val="C0C0C0"/>
                </a:highlight>
              </a:rPr>
              <a:t>=123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jdbc.checkoutTimeout</a:t>
            </a:r>
            <a:r>
              <a:rPr lang="en-US" altLang="zh-CN" dirty="0">
                <a:highlight>
                  <a:srgbClr val="C0C0C0"/>
                </a:highlight>
              </a:rPr>
              <a:t>=2000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jdbc.initialPoolSize</a:t>
            </a:r>
            <a:r>
              <a:rPr lang="en-US" altLang="zh-CN" dirty="0">
                <a:highlight>
                  <a:srgbClr val="C0C0C0"/>
                </a:highlight>
              </a:rPr>
              <a:t>=6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jdbc.idleConnectionTestPeriod</a:t>
            </a:r>
            <a:r>
              <a:rPr lang="en-US" altLang="zh-CN" dirty="0">
                <a:highlight>
                  <a:srgbClr val="C0C0C0"/>
                </a:highlight>
              </a:rPr>
              <a:t>=30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jdbc.maxPoolSize</a:t>
            </a:r>
            <a:r>
              <a:rPr lang="en-US" altLang="zh-CN" dirty="0">
                <a:highlight>
                  <a:srgbClr val="C0C0C0"/>
                </a:highlight>
              </a:rPr>
              <a:t>=30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jdbc.minPoolSize</a:t>
            </a:r>
            <a:r>
              <a:rPr lang="en-US" altLang="zh-CN" dirty="0">
                <a:highlight>
                  <a:srgbClr val="C0C0C0"/>
                </a:highlight>
              </a:rPr>
              <a:t>=5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C0C0C0"/>
                </a:highlight>
              </a:rPr>
              <a:t>jdbc.maxStatements</a:t>
            </a:r>
            <a:r>
              <a:rPr lang="en-US" altLang="zh-CN" dirty="0">
                <a:highlight>
                  <a:srgbClr val="C0C0C0"/>
                </a:highlight>
              </a:rPr>
              <a:t>=100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8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1)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数据库配置文件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1" y="1268760"/>
            <a:ext cx="9601200" cy="5328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上述代码中的</a:t>
            </a:r>
            <a:r>
              <a:rPr lang="en-US" altLang="zh-CN" dirty="0" err="1"/>
              <a:t>jdbc.driver</a:t>
            </a:r>
            <a:r>
              <a:rPr lang="zh-CN" altLang="en-US" dirty="0"/>
              <a:t>代表的含义是</a:t>
            </a:r>
            <a:r>
              <a:rPr lang="en-US" altLang="zh-CN" dirty="0"/>
              <a:t>Oracle</a:t>
            </a:r>
            <a:r>
              <a:rPr lang="zh-CN" altLang="en-US" dirty="0"/>
              <a:t>的数据库驱动名，</a:t>
            </a:r>
            <a:r>
              <a:rPr lang="en-US" altLang="zh-CN" dirty="0" err="1"/>
              <a:t>Mysql</a:t>
            </a:r>
            <a:r>
              <a:rPr lang="zh-CN" altLang="en-US" dirty="0"/>
              <a:t>的驱动名是</a:t>
            </a:r>
            <a:r>
              <a:rPr lang="en-US" altLang="zh-CN" dirty="0" err="1">
                <a:highlight>
                  <a:srgbClr val="FFFF00"/>
                </a:highlight>
              </a:rPr>
              <a:t>com.mysql.jdbc.Driver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代表的是连接的数据库的</a:t>
            </a:r>
            <a:r>
              <a:rPr lang="en-US" altLang="zh-CN" dirty="0" err="1"/>
              <a:t>url</a:t>
            </a:r>
            <a:r>
              <a:rPr lang="zh-CN" altLang="en-US" dirty="0"/>
              <a:t>，需要指出的是，此处的</a:t>
            </a:r>
            <a:r>
              <a:rPr lang="en-US" altLang="zh-CN" dirty="0" err="1"/>
              <a:t>pdborcl</a:t>
            </a:r>
            <a:r>
              <a:rPr lang="zh-CN" altLang="en-US" dirty="0"/>
              <a:t>代表的是服务名，</a:t>
            </a:r>
            <a:r>
              <a:rPr lang="en-US" altLang="zh-CN" dirty="0"/>
              <a:t>user</a:t>
            </a:r>
            <a:r>
              <a:rPr lang="zh-CN" altLang="en-US" dirty="0"/>
              <a:t>代表用户名，</a:t>
            </a:r>
            <a:r>
              <a:rPr lang="en-US" altLang="zh-CN" dirty="0"/>
              <a:t>password</a:t>
            </a:r>
            <a:r>
              <a:rPr lang="zh-CN" altLang="en-US" dirty="0"/>
              <a:t>指的是密码，</a:t>
            </a:r>
            <a:r>
              <a:rPr lang="en-US" altLang="zh-CN" dirty="0" err="1"/>
              <a:t>checkoutTimeout</a:t>
            </a:r>
            <a:r>
              <a:rPr lang="zh-CN" altLang="en-US" dirty="0"/>
              <a:t>指的是当连接池用完时客户端调用</a:t>
            </a:r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en-US" dirty="0"/>
              <a:t>后等待获取新连接的时间，此处指定</a:t>
            </a:r>
            <a:r>
              <a:rPr lang="en-US" altLang="zh-CN" dirty="0"/>
              <a:t>2000</a:t>
            </a:r>
            <a:r>
              <a:rPr lang="zh-CN" altLang="en-US" dirty="0"/>
              <a:t>毫秒，</a:t>
            </a:r>
            <a:r>
              <a:rPr lang="en-US" altLang="zh-CN" dirty="0" err="1"/>
              <a:t>initialPoolSize</a:t>
            </a:r>
            <a:r>
              <a:rPr lang="zh-CN" altLang="en-US" dirty="0"/>
              <a:t>指的是初始化数据库连接池时连接的数量，此处指定为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 err="1"/>
              <a:t>idleConnectionTestPeriod</a:t>
            </a:r>
            <a:r>
              <a:rPr lang="zh-CN" altLang="en-US" dirty="0"/>
              <a:t>指的是每隔多少秒检查所有连接池中的空闲连接，</a:t>
            </a:r>
            <a:r>
              <a:rPr lang="en-US" altLang="zh-CN" dirty="0" err="1"/>
              <a:t>minPoolSize</a:t>
            </a:r>
            <a:r>
              <a:rPr lang="zh-CN" altLang="en-US" dirty="0"/>
              <a:t>指的是数据库连接池中的最小的数据库连接数，</a:t>
            </a:r>
            <a:r>
              <a:rPr lang="en-US" altLang="zh-CN" dirty="0" err="1"/>
              <a:t>maxPoolSize</a:t>
            </a:r>
            <a:r>
              <a:rPr lang="zh-CN" altLang="en-US" dirty="0"/>
              <a:t>指的是数据库连接池中的最大的数据库连接数，</a:t>
            </a:r>
            <a:r>
              <a:rPr lang="en-US" altLang="zh-CN" dirty="0" err="1"/>
              <a:t>maxStatements</a:t>
            </a:r>
            <a:r>
              <a:rPr lang="zh-CN" altLang="en-US" dirty="0"/>
              <a:t>指的是最多可以创建多少个</a:t>
            </a:r>
            <a:r>
              <a:rPr lang="en-US" altLang="zh-CN" dirty="0"/>
              <a:t>Statement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7922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2)Log4J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1" y="1268760"/>
            <a:ext cx="96012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Log4j</a:t>
            </a:r>
            <a:r>
              <a:rPr lang="zh-CN" altLang="en-US" sz="2200" b="1" dirty="0"/>
              <a:t>日志管理主要用于输出系统运行时的一些日志信息，便于开发人员调试程序。该配置文件在</a:t>
            </a:r>
            <a:r>
              <a:rPr lang="en-US" altLang="zh-CN" sz="2200" b="1" dirty="0">
                <a:highlight>
                  <a:srgbClr val="FFFF00"/>
                </a:highlight>
              </a:rPr>
              <a:t>config/log4j.properties</a:t>
            </a:r>
            <a:r>
              <a:rPr lang="zh-CN" altLang="en-US" sz="2200" b="1" dirty="0"/>
              <a:t>，主要参数及含义如下：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#debug-&gt;info-&gt;warn-&gt;error-&gt;fetal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定义输出级别为</a:t>
            </a:r>
            <a:r>
              <a:rPr lang="en-US" altLang="zh-CN" sz="1700" dirty="0">
                <a:highlight>
                  <a:srgbClr val="C0C0C0"/>
                </a:highlight>
              </a:rPr>
              <a:t>debug</a:t>
            </a:r>
            <a:r>
              <a:rPr lang="zh-CN" altLang="en-US" sz="1700" dirty="0">
                <a:highlight>
                  <a:srgbClr val="C0C0C0"/>
                </a:highlight>
              </a:rPr>
              <a:t>级别，为最高级，同时定义输出的位置为控制台和文件中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log4j.rootLogger=info</a:t>
            </a:r>
            <a:r>
              <a:rPr lang="zh-CN" altLang="en-US" sz="1700" dirty="0">
                <a:highlight>
                  <a:srgbClr val="C0C0C0"/>
                </a:highlight>
              </a:rPr>
              <a:t>，</a:t>
            </a:r>
            <a:r>
              <a:rPr lang="en-US" altLang="zh-CN" sz="1700" dirty="0">
                <a:highlight>
                  <a:srgbClr val="C0C0C0"/>
                </a:highlight>
              </a:rPr>
              <a:t>console</a:t>
            </a:r>
            <a:r>
              <a:rPr lang="zh-CN" altLang="en-US" sz="1700" dirty="0">
                <a:highlight>
                  <a:srgbClr val="C0C0C0"/>
                </a:highlight>
              </a:rPr>
              <a:t>，</a:t>
            </a:r>
            <a:r>
              <a:rPr lang="en-US" altLang="zh-CN" sz="1700" dirty="0">
                <a:highlight>
                  <a:srgbClr val="C0C0C0"/>
                </a:highlight>
              </a:rPr>
              <a:t>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配置输出源为控制台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log4j.appender.console=org.apache.log4j.ConsoleAppender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log4j.appender.console.Target=</a:t>
            </a:r>
            <a:r>
              <a:rPr lang="en-US" altLang="zh-CN" sz="1700" dirty="0" err="1">
                <a:highlight>
                  <a:srgbClr val="C0C0C0"/>
                </a:highlight>
              </a:rPr>
              <a:t>System.out</a:t>
            </a:r>
            <a:endParaRPr lang="en-US" altLang="zh-CN" sz="1700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配置输出源的布局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log4j.appender.console.layout=org.apache.log4j.PatternLayout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配置输出格式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log4j.appender.console.layout.ConversionPattern=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  [%</a:t>
            </a:r>
            <a:r>
              <a:rPr lang="en-US" altLang="zh-CN" sz="1700" dirty="0" err="1">
                <a:highlight>
                  <a:srgbClr val="C0C0C0"/>
                </a:highlight>
              </a:rPr>
              <a:t>c.%p</a:t>
            </a:r>
            <a:r>
              <a:rPr lang="en-US" altLang="zh-CN" sz="1700" dirty="0">
                <a:highlight>
                  <a:srgbClr val="C0C0C0"/>
                </a:highlight>
              </a:rPr>
              <a:t>]%</a:t>
            </a:r>
            <a:r>
              <a:rPr lang="en-US" altLang="zh-CN" sz="1700" dirty="0" err="1">
                <a:highlight>
                  <a:srgbClr val="C0C0C0"/>
                </a:highlight>
              </a:rPr>
              <a:t>m%d</a:t>
            </a:r>
            <a:r>
              <a:rPr lang="en-US" altLang="zh-CN" sz="1700" dirty="0">
                <a:highlight>
                  <a:srgbClr val="C0C0C0"/>
                </a:highlight>
              </a:rPr>
              <a:t>{</a:t>
            </a:r>
            <a:r>
              <a:rPr lang="en-US" altLang="zh-CN" sz="1700" dirty="0" err="1">
                <a:highlight>
                  <a:srgbClr val="C0C0C0"/>
                </a:highlight>
              </a:rPr>
              <a:t>yyyy</a:t>
            </a:r>
            <a:r>
              <a:rPr lang="en-US" altLang="zh-CN" sz="1700" dirty="0">
                <a:highlight>
                  <a:srgbClr val="C0C0C0"/>
                </a:highlight>
              </a:rPr>
              <a:t>-MM-</a:t>
            </a:r>
            <a:r>
              <a:rPr lang="en-US" altLang="zh-CN" sz="1700" dirty="0" err="1">
                <a:highlight>
                  <a:srgbClr val="C0C0C0"/>
                </a:highlight>
              </a:rPr>
              <a:t>dd</a:t>
            </a:r>
            <a:r>
              <a:rPr lang="en-US" altLang="zh-CN" sz="1700" dirty="0">
                <a:highlight>
                  <a:srgbClr val="C0C0C0"/>
                </a:highlight>
              </a:rPr>
              <a:t> HH</a:t>
            </a:r>
            <a:r>
              <a:rPr lang="zh-CN" altLang="en-US" sz="1700" dirty="0">
                <a:highlight>
                  <a:srgbClr val="C0C0C0"/>
                </a:highlight>
              </a:rPr>
              <a:t>：</a:t>
            </a:r>
            <a:r>
              <a:rPr lang="en-US" altLang="zh-CN" sz="1700" dirty="0">
                <a:highlight>
                  <a:srgbClr val="C0C0C0"/>
                </a:highlight>
              </a:rPr>
              <a:t>mm</a:t>
            </a:r>
            <a:r>
              <a:rPr lang="zh-CN" altLang="en-US" sz="1700" dirty="0">
                <a:highlight>
                  <a:srgbClr val="C0C0C0"/>
                </a:highlight>
              </a:rPr>
              <a:t>：</a:t>
            </a:r>
            <a:r>
              <a:rPr lang="en-US" altLang="zh-CN" sz="1700" dirty="0" err="1">
                <a:highlight>
                  <a:srgbClr val="C0C0C0"/>
                </a:highlight>
              </a:rPr>
              <a:t>ss</a:t>
            </a:r>
            <a:r>
              <a:rPr lang="zh-CN" altLang="en-US" sz="1700" dirty="0">
                <a:highlight>
                  <a:srgbClr val="C0C0C0"/>
                </a:highlight>
              </a:rPr>
              <a:t>，</a:t>
            </a:r>
            <a:r>
              <a:rPr lang="en-US" altLang="zh-CN" sz="1700" dirty="0">
                <a:highlight>
                  <a:srgbClr val="C0C0C0"/>
                </a:highlight>
              </a:rPr>
              <a:t>SSS}%n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配置输出源，指定为到达一定大小就另外生辰一个文件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log4j.appender.file=org.apache.log4j.RollingFileAppender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指定文件名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log4j.appender.file.File=E</a:t>
            </a:r>
            <a:r>
              <a:rPr lang="zh-CN" altLang="en-US" sz="1700" dirty="0">
                <a:highlight>
                  <a:srgbClr val="C0C0C0"/>
                </a:highlight>
              </a:rPr>
              <a:t>：</a:t>
            </a:r>
            <a:r>
              <a:rPr lang="en-US" altLang="zh-CN" sz="1700" dirty="0">
                <a:highlight>
                  <a:srgbClr val="C0C0C0"/>
                </a:highlight>
              </a:rPr>
              <a:t>/Log4jLog/Oracle.log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#</a:t>
            </a:r>
            <a:r>
              <a:rPr lang="zh-CN" altLang="en-US" sz="1700" dirty="0">
                <a:highlight>
                  <a:srgbClr val="C0C0C0"/>
                </a:highlight>
              </a:rPr>
              <a:t>指定文件大小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log4j.appender.file.MaxFileSize=10MB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700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log4j.appender.file.Threshold=ALL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>
                <a:highlight>
                  <a:srgbClr val="C0C0C0"/>
                </a:highlight>
              </a:rPr>
              <a:t>log4j.appender.file.layout.ConversionPattern=  [%p][%d{</a:t>
            </a:r>
            <a:r>
              <a:rPr lang="en-US" altLang="zh-CN" sz="1700" dirty="0" err="1">
                <a:highlight>
                  <a:srgbClr val="C0C0C0"/>
                </a:highlight>
              </a:rPr>
              <a:t>yyyy</a:t>
            </a:r>
            <a:r>
              <a:rPr lang="en-US" altLang="zh-CN" sz="1700" dirty="0">
                <a:highlight>
                  <a:srgbClr val="C0C0C0"/>
                </a:highlight>
              </a:rPr>
              <a:t>-MM-</a:t>
            </a:r>
            <a:r>
              <a:rPr lang="en-US" altLang="zh-CN" sz="1700" dirty="0" err="1">
                <a:highlight>
                  <a:srgbClr val="C0C0C0"/>
                </a:highlight>
              </a:rPr>
              <a:t>dd</a:t>
            </a:r>
            <a:r>
              <a:rPr lang="en-US" altLang="zh-CN" sz="1700" dirty="0">
                <a:highlight>
                  <a:srgbClr val="C0C0C0"/>
                </a:highlight>
              </a:rPr>
              <a:t> HH\</a:t>
            </a:r>
            <a:r>
              <a:rPr lang="zh-CN" altLang="en-US" sz="1700" dirty="0">
                <a:highlight>
                  <a:srgbClr val="C0C0C0"/>
                </a:highlight>
              </a:rPr>
              <a:t>：</a:t>
            </a:r>
            <a:r>
              <a:rPr lang="en-US" altLang="zh-CN" sz="1700" dirty="0">
                <a:highlight>
                  <a:srgbClr val="C0C0C0"/>
                </a:highlight>
              </a:rPr>
              <a:t>mm\</a:t>
            </a:r>
            <a:r>
              <a:rPr lang="zh-CN" altLang="en-US" sz="1700" dirty="0">
                <a:highlight>
                  <a:srgbClr val="C0C0C0"/>
                </a:highlight>
              </a:rPr>
              <a:t>：</a:t>
            </a:r>
            <a:r>
              <a:rPr lang="en-US" altLang="zh-CN" sz="1700" dirty="0" err="1">
                <a:highlight>
                  <a:srgbClr val="C0C0C0"/>
                </a:highlight>
              </a:rPr>
              <a:t>ss</a:t>
            </a:r>
            <a:r>
              <a:rPr lang="zh-CN" altLang="en-US" sz="1700" dirty="0">
                <a:highlight>
                  <a:srgbClr val="C0C0C0"/>
                </a:highlight>
              </a:rPr>
              <a:t>，</a:t>
            </a:r>
            <a:r>
              <a:rPr lang="en-US" altLang="zh-CN" sz="1700" dirty="0">
                <a:highlight>
                  <a:srgbClr val="C0C0C0"/>
                </a:highlight>
              </a:rPr>
              <a:t>SSS}][%c]%</a:t>
            </a:r>
            <a:r>
              <a:rPr lang="en-US" altLang="zh-CN" sz="1700" dirty="0" err="1">
                <a:highlight>
                  <a:srgbClr val="C0C0C0"/>
                </a:highlight>
              </a:rPr>
              <a:t>m%n</a:t>
            </a:r>
            <a:endParaRPr lang="en-US" altLang="zh-CN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6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081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14.8.3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配置文件详述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3) Spring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配置文件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9B843-16D3-451B-9EE7-6B11F80C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041" y="1268760"/>
            <a:ext cx="9601200" cy="5400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本系统所有的类都是交给</a:t>
            </a:r>
            <a:r>
              <a:rPr lang="en-US" altLang="zh-CN" sz="2800" dirty="0"/>
              <a:t>Spring</a:t>
            </a:r>
            <a:r>
              <a:rPr lang="zh-CN" altLang="en-US" sz="2800" dirty="0"/>
              <a:t>管理，</a:t>
            </a:r>
            <a:r>
              <a:rPr lang="en-US" altLang="zh-CN" sz="2800" dirty="0"/>
              <a:t>Spring</a:t>
            </a:r>
            <a:r>
              <a:rPr lang="zh-CN" altLang="en-US" sz="2800" dirty="0"/>
              <a:t>配置文件在</a:t>
            </a:r>
            <a:r>
              <a:rPr lang="en-US" altLang="zh-CN" sz="2800" dirty="0"/>
              <a:t>config/spring</a:t>
            </a:r>
            <a:r>
              <a:rPr lang="zh-CN" altLang="en-US" sz="2800" dirty="0"/>
              <a:t>下，有多个配置文件，但含义基本相同，本处主要讲</a:t>
            </a:r>
            <a:r>
              <a:rPr lang="en-US" altLang="zh-CN" sz="2800" dirty="0">
                <a:highlight>
                  <a:srgbClr val="FFFF00"/>
                </a:highlight>
              </a:rPr>
              <a:t>applicationContext-db.xml</a:t>
            </a:r>
            <a:r>
              <a:rPr lang="zh-CN" altLang="en-US" sz="2800" dirty="0"/>
              <a:t>，在该</a:t>
            </a:r>
            <a:r>
              <a:rPr lang="en-US" altLang="zh-CN" sz="2800" dirty="0"/>
              <a:t>xml</a:t>
            </a:r>
            <a:r>
              <a:rPr lang="zh-CN" altLang="en-US" sz="2800" dirty="0"/>
              <a:t>中，主要配置了</a:t>
            </a:r>
            <a:r>
              <a:rPr lang="en-US" altLang="zh-CN" sz="2800" dirty="0"/>
              <a:t>Spring</a:t>
            </a:r>
            <a:r>
              <a:rPr lang="zh-CN" altLang="en-US" sz="2800" dirty="0"/>
              <a:t>和</a:t>
            </a:r>
            <a:r>
              <a:rPr lang="en-US" altLang="zh-CN" sz="2800" dirty="0"/>
              <a:t>Hibernate</a:t>
            </a:r>
            <a:r>
              <a:rPr lang="zh-CN" altLang="en-US" sz="2800" dirty="0"/>
              <a:t>的整合以及</a:t>
            </a:r>
            <a:r>
              <a:rPr lang="en-US" altLang="zh-CN" sz="2800" dirty="0"/>
              <a:t>Spring</a:t>
            </a:r>
            <a:r>
              <a:rPr lang="zh-CN" altLang="en-US" sz="2800" dirty="0"/>
              <a:t>的一些基本配置。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&lt;context</a:t>
            </a:r>
            <a:r>
              <a:rPr lang="zh-CN" altLang="en-US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property-placeholder location="</a:t>
            </a:r>
            <a:r>
              <a:rPr lang="en-US" altLang="zh-CN" sz="2800" dirty="0" err="1">
                <a:highlight>
                  <a:srgbClr val="C0C0C0"/>
                </a:highlight>
              </a:rPr>
              <a:t>classpath</a:t>
            </a:r>
            <a:r>
              <a:rPr lang="zh-CN" altLang="en-US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 err="1">
                <a:highlight>
                  <a:srgbClr val="C0C0C0"/>
                </a:highlight>
              </a:rPr>
              <a:t>jdbc.properties</a:t>
            </a:r>
            <a:r>
              <a:rPr lang="en-US" altLang="zh-CN" sz="2800" dirty="0">
                <a:highlight>
                  <a:srgbClr val="C0C0C0"/>
                </a:highlight>
              </a:rPr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该行代码加载刚才的数据库配置文件，用于</a:t>
            </a:r>
            <a:r>
              <a:rPr lang="en-US" altLang="zh-CN" sz="2800" dirty="0"/>
              <a:t>c3p0</a:t>
            </a:r>
            <a:r>
              <a:rPr lang="zh-CN" altLang="en-US" sz="2800" dirty="0"/>
              <a:t>数据库连接池连接。</a:t>
            </a:r>
          </a:p>
        </p:txBody>
      </p:sp>
    </p:spTree>
    <p:extLst>
      <p:ext uri="{BB962C8B-B14F-4D97-AF65-F5344CB8AC3E}">
        <p14:creationId xmlns:p14="http://schemas.microsoft.com/office/powerpoint/2010/main" val="31036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3808</TotalTime>
  <Words>5993</Words>
  <Application>Microsoft Office PowerPoint</Application>
  <PresentationFormat>自定义</PresentationFormat>
  <Paragraphs>600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黑体</vt:lpstr>
      <vt:lpstr>宋体</vt:lpstr>
      <vt:lpstr>微软雅黑</vt:lpstr>
      <vt:lpstr>微软雅黑</vt:lpstr>
      <vt:lpstr>Arial</vt:lpstr>
      <vt:lpstr>Euphemia</vt:lpstr>
      <vt:lpstr>Times New Roman</vt:lpstr>
      <vt:lpstr>Wingdings</vt:lpstr>
      <vt:lpstr>静谧 16x9</vt:lpstr>
      <vt:lpstr>Oracle 12c 基础教程</vt:lpstr>
      <vt:lpstr>第14章  小型商品销售系统   14.8 应用程序开发</vt:lpstr>
      <vt:lpstr>14.8.1 IDE 选择 IntelliJ IDEA 2017版主界面</vt:lpstr>
      <vt:lpstr>14.8.2 程序目录结构和通用模块    1）目录结构                2）文件组成</vt:lpstr>
      <vt:lpstr>14.8.2 程序目录结构和通用模块 3)通用模块</vt:lpstr>
      <vt:lpstr>14.8.3 配置文件详述    1)数据库配置文件</vt:lpstr>
      <vt:lpstr>14.8.3 配置文件详述    1)数据库配置文件</vt:lpstr>
      <vt:lpstr>14.8.3 配置文件详述    2)Log4J文件</vt:lpstr>
      <vt:lpstr>14.8.3 配置文件详述    3) Spring配置文件</vt:lpstr>
      <vt:lpstr>14.8.3 配置文件详述    3) Spring配置文件</vt:lpstr>
      <vt:lpstr>14.8.3 配置文件详述    3) Spring配置文件</vt:lpstr>
      <vt:lpstr>14.8.3 配置文件详述    4) Struts配置文件</vt:lpstr>
      <vt:lpstr>14.8.4 管理主界面与登录程序设计    1)设计管理主界面</vt:lpstr>
      <vt:lpstr>14.8.4 管理主界面与登录程序设计    1)设计管理主界面</vt:lpstr>
      <vt:lpstr>14.8.4 管理主界面与登录程序设计    2)用户登录程序设计</vt:lpstr>
      <vt:lpstr>14.8.4 管理主界面与登录程序设计    2)用户登录程序设计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1)员工管理模块设计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2)商品列表模块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3)订单列表模块</vt:lpstr>
      <vt:lpstr>14.8.5程序主要模块    4)部门管理模块</vt:lpstr>
      <vt:lpstr>14.8.5程序主要模块    4)部门管理模块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340</cp:revision>
  <dcterms:created xsi:type="dcterms:W3CDTF">2017-06-29T08:41:34Z</dcterms:created>
  <dcterms:modified xsi:type="dcterms:W3CDTF">2017-10-08T12:48:53Z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