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7" r:id="rId5"/>
    <p:sldId id="673" r:id="rId6"/>
    <p:sldId id="277" r:id="rId7"/>
    <p:sldId id="716" r:id="rId8"/>
    <p:sldId id="717" r:id="rId9"/>
    <p:sldId id="719" r:id="rId10"/>
    <p:sldId id="720" r:id="rId11"/>
    <p:sldId id="721" r:id="rId12"/>
    <p:sldId id="722" r:id="rId13"/>
    <p:sldId id="723" r:id="rId14"/>
    <p:sldId id="724" r:id="rId15"/>
    <p:sldId id="725" r:id="rId16"/>
    <p:sldId id="726" r:id="rId17"/>
    <p:sldId id="727" r:id="rId18"/>
    <p:sldId id="728" r:id="rId19"/>
    <p:sldId id="729" r:id="rId20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6" autoAdjust="0"/>
    <p:restoredTop sz="96353" autoAdjust="0"/>
  </p:normalViewPr>
  <p:slideViewPr>
    <p:cSldViewPr>
      <p:cViewPr varScale="1">
        <p:scale>
          <a:sx n="106" d="100"/>
          <a:sy n="106" d="100"/>
        </p:scale>
        <p:origin x="564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82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D6AC307-9A4E-426E-95C8-F52C81CF89B7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2017/9/25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9C567D4A-04CB-4EDF-8FB1-342A02FC8EC5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3D6AC307-9A4E-426E-95C8-F52C81CF89B7}" type="datetime1">
              <a:rPr lang="zh-CN" altLang="en-US" smtClean="0"/>
              <a:pPr algn="r"/>
              <a:t>2017/9/25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9C567D4A-04CB-4EDF-8FB1-342A02FC8EC5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  <a:pPr algn="r"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112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  <a:pPr algn="r"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4852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首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 rtlCol="0">
            <a:normAutofit/>
          </a:bodyPr>
          <a:lstStyle>
            <a:lvl1pPr algn="l" rtl="0"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74111F9-5C57-4623-99A8-181903929449}" type="datetime1">
              <a:rPr lang="zh-CN" altLang="en-US" smtClean="0"/>
              <a:pPr/>
              <a:t>2017/9/25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DC9EEE2-7E8D-4509-B95D-3A86927A30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709" y="3175"/>
            <a:ext cx="3295316" cy="6196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149D8AA-AD13-4B28-9947-0E730FD470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62764" y="-4710"/>
            <a:ext cx="2926061" cy="62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801F4328-2F09-4436-A1E0-EF4F2AD9324F}" type="datetime1">
              <a:rPr lang="zh-CN" altLang="en-US" smtClean="0"/>
              <a:pPr/>
              <a:t>2017/9/25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marL="1600200" algn="l" rtl="0">
              <a:defRPr/>
            </a:lvl6pPr>
            <a:lvl7pPr marL="1874520" algn="l" rtl="0">
              <a:defRPr/>
            </a:lvl7pPr>
            <a:lvl8pPr marL="2148840" algn="l" rtl="0">
              <a:defRPr/>
            </a:lvl8pPr>
            <a:lvl9pPr marL="2423160"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41ECF2E2-BD61-495B-96F4-3E4D6638FA44}" type="datetime1">
              <a:rPr lang="zh-CN" altLang="en-US" smtClean="0"/>
              <a:pPr/>
              <a:t>2017/9/25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DEEDE603-9836-44AF-B60C-0D32FC94055C}" type="datetime1">
              <a:rPr lang="zh-CN" altLang="en-US" smtClean="0"/>
              <a:pPr/>
              <a:t>2017/9/25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每章的第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2C227164-3D85-435C-AA12-AD66153CE41E}" type="datetime1">
              <a:rPr lang="zh-CN" altLang="en-US" smtClean="0"/>
              <a:pPr/>
              <a:t>2017/9/25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479415E7-94E2-4138-813E-CC77E8238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3812" y="675196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****</a:t>
            </a:r>
          </a:p>
        </p:txBody>
      </p:sp>
      <p:sp>
        <p:nvSpPr>
          <p:cNvPr id="16" name="表格占位符 15">
            <a:extLst>
              <a:ext uri="{FF2B5EF4-FFF2-40B4-BE49-F238E27FC236}">
                <a16:creationId xmlns:a16="http://schemas.microsoft.com/office/drawing/2014/main" id="{F4ECDF7E-DB6F-48E6-AAA3-D21ED8DC9712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93813" y="1916831"/>
            <a:ext cx="10201275" cy="38156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DC3906B-7777-4F39-B436-4096C79E54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709" y="3175"/>
            <a:ext cx="3295316" cy="61963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CD6F0BF-E9DB-40F8-8E3D-3EF15C03E5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2764" y="-4710"/>
            <a:ext cx="2926061" cy="62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B6D6324-D6E1-4361-840C-AFD324E8DE20}" type="datetime1">
              <a:rPr lang="zh-CN" altLang="en-US" smtClean="0"/>
              <a:pPr/>
              <a:t>2017/9/25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正文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2C227164-3D85-435C-AA12-AD66153CE41E}" type="datetime1">
              <a:rPr lang="zh-CN" altLang="en-US" smtClean="0"/>
              <a:pPr/>
              <a:t>2017/9/25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46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重点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B7DFAF75-A946-4F40-AF19-416AABC467DA}" type="datetime1">
              <a:rPr lang="zh-CN" altLang="en-US" smtClean="0"/>
              <a:pPr/>
              <a:t>2017/9/25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rtlCol="0" anchor="b">
            <a:normAutofit/>
          </a:bodyPr>
          <a:lstStyle>
            <a:lvl1pPr algn="l" rtl="0">
              <a:defRPr sz="4800" b="0" i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55B4BA9F-6607-4DF4-83A0-720CFF1F75F6}" type="datetime1">
              <a:rPr lang="zh-CN" altLang="en-US" smtClean="0"/>
              <a:pPr/>
              <a:t>2017/9/25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9DCB5994-13D6-44A4-A45F-84B2984A08F2}" type="datetime1">
              <a:rPr lang="zh-CN" altLang="en-US" smtClean="0"/>
              <a:pPr/>
              <a:t>2017/9/25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7753520-0FC2-4366-A01D-A16346380C30}" type="datetime1">
              <a:rPr lang="zh-CN" altLang="en-US" smtClean="0"/>
              <a:pPr/>
              <a:t>2017/9/25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DFDAEC8-B7FF-4265-A2FF-00BAA80C0462}" type="datetime1">
              <a:rPr lang="zh-CN" altLang="en-US" smtClean="0"/>
              <a:pPr/>
              <a:t>2017/9/25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7" r:id="rId4"/>
    <p:sldLayoutId id="2147483660" r:id="rId5"/>
    <p:sldLayoutId id="2147483656" r:id="rId6"/>
    <p:sldLayoutId id="2147483651" r:id="rId7"/>
    <p:sldLayoutId id="2147483652" r:id="rId8"/>
    <p:sldLayoutId id="2147483653" r:id="rId9"/>
    <p:sldLayoutId id="2147483655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&#20027;&#26426;&#22320;&#22336;:8080/HssProject/login.jsp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Oracle 12c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基础教程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赵卫东 刘永红 李立</a:t>
            </a:r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260648"/>
            <a:ext cx="9601200" cy="100811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持久化</a:t>
            </a: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-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生成每个数据库表的持久化文件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2.2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手工增加生成的</a:t>
            </a: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java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类中的自定义变量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2B0455-FC2D-4033-A3C4-193F01D33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1556792"/>
            <a:ext cx="8798641" cy="429011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55C7CB0-4AC7-41B3-87CF-464E6E4E9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937" y="1412776"/>
            <a:ext cx="8516550" cy="422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6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260648"/>
            <a:ext cx="9601200" cy="100811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3.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通用异常处理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3.1 struts.xml</a:t>
            </a:r>
            <a:endParaRPr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2F44F66-FE98-442A-8331-FDEA19991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1556792"/>
            <a:ext cx="10628571" cy="4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5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260648"/>
            <a:ext cx="9601200" cy="100811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3.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通用异常处理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3.2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调用</a:t>
            </a: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ErrorProcessor.java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DFDF4A-5345-4CAC-BED6-2677D139A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08" y="1412776"/>
            <a:ext cx="9467066" cy="474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0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260648"/>
            <a:ext cx="9601200" cy="100811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3.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通用异常处理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3.2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显示页面</a:t>
            </a:r>
            <a:r>
              <a:rPr lang="en-US" altLang="zh-CN" sz="2800" b="1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error.jsp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79F457-20BD-4FA7-8021-BD2DF8345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1556792"/>
            <a:ext cx="10130003" cy="462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1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260648"/>
            <a:ext cx="9601200" cy="100811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4.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网页输入验证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4.1 </a:t>
            </a:r>
            <a:r>
              <a:rPr lang="en-US" altLang="zh-CN" sz="2800" b="1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jsp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页面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0A4106-438C-423D-98B0-F8DB43F66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12" y="1556792"/>
            <a:ext cx="9982844" cy="483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1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260648"/>
            <a:ext cx="9601200" cy="100811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4.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网页输入验证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4.2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*</a:t>
            </a: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.action.java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文件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1D4F90-F971-48DD-A4B4-1A5DFF10D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1412776"/>
            <a:ext cx="10180952" cy="4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5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260648"/>
            <a:ext cx="9601200" cy="100811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5.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单元测试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运行</a:t>
            </a: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test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目录下的每个</a:t>
            </a: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java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文件，观察运行结果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BC18D1-9DFC-47C4-A3BC-C0E07A42F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26" y="1268760"/>
            <a:ext cx="9244673" cy="539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9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269876" y="2060848"/>
            <a:ext cx="9865096" cy="2592288"/>
          </a:xfrm>
        </p:spPr>
        <p:txBody>
          <a:bodyPr>
            <a:noAutofit/>
          </a:bodyPr>
          <a:lstStyle/>
          <a:p>
            <a:pPr lvl="0" algn="ctr">
              <a:lnSpc>
                <a:spcPct val="150000"/>
              </a:lnSpc>
              <a:spcBef>
                <a:spcPts val="1800"/>
              </a:spcBef>
            </a:pPr>
            <a:r>
              <a:rPr lang="en-US" altLang="zh-CN" sz="4800" dirty="0"/>
              <a:t>IntelliJ IDEA 2017 </a:t>
            </a:r>
            <a:br>
              <a:rPr lang="en-US" altLang="zh-CN" sz="4800" dirty="0"/>
            </a:br>
            <a:r>
              <a:rPr lang="zh-CN" altLang="en-US" sz="4800" dirty="0"/>
              <a:t>开发指南与注意事项</a:t>
            </a:r>
            <a:endParaRPr lang="zh-CN" altLang="zh-CN" sz="4800" dirty="0"/>
          </a:p>
        </p:txBody>
      </p:sp>
    </p:spTree>
    <p:extLst>
      <p:ext uri="{BB962C8B-B14F-4D97-AF65-F5344CB8AC3E}">
        <p14:creationId xmlns:p14="http://schemas.microsoft.com/office/powerpoint/2010/main" val="166828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116648"/>
            <a:ext cx="9601200" cy="720080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1.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发布到</a:t>
            </a: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Tomcat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1.1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项目发布设置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EE5F90-B0D8-4DD1-8982-41922D5D3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908720"/>
            <a:ext cx="8448675" cy="57054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BCE417B-D449-4544-9399-42FA455D1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401" y="820975"/>
            <a:ext cx="8448675" cy="57054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780A7BB-EF2E-48F7-AB1E-394932CCB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926" y="548680"/>
            <a:ext cx="8448675" cy="5705475"/>
          </a:xfrm>
          <a:prstGeom prst="rect">
            <a:avLst/>
          </a:prstGeom>
        </p:spPr>
      </p:pic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22EADB40-8301-4CDA-8A8E-F0FD46BD636A}"/>
              </a:ext>
            </a:extLst>
          </p:cNvPr>
          <p:cNvSpPr/>
          <p:nvPr/>
        </p:nvSpPr>
        <p:spPr>
          <a:xfrm>
            <a:off x="8398668" y="2348880"/>
            <a:ext cx="2808312" cy="1224136"/>
          </a:xfrm>
          <a:prstGeom prst="wedgeRectCallout">
            <a:avLst>
              <a:gd name="adj1" fmla="val -30969"/>
              <a:gd name="adj2" fmla="val -118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war</a:t>
            </a:r>
            <a:r>
              <a:rPr lang="zh-CN" altLang="en-US" sz="2400" dirty="0"/>
              <a:t>包文件</a:t>
            </a:r>
            <a:r>
              <a:rPr lang="en-US" altLang="zh-CN" sz="2400" dirty="0" err="1"/>
              <a:t>HssProject</a:t>
            </a:r>
            <a:r>
              <a:rPr lang="zh-CN" altLang="en-US" sz="2400" dirty="0"/>
              <a:t>将生成到这个目录</a:t>
            </a:r>
          </a:p>
        </p:txBody>
      </p:sp>
    </p:spTree>
    <p:extLst>
      <p:ext uri="{BB962C8B-B14F-4D97-AF65-F5344CB8AC3E}">
        <p14:creationId xmlns:p14="http://schemas.microsoft.com/office/powerpoint/2010/main" val="149481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116648"/>
            <a:ext cx="9601200" cy="720080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1.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发布到</a:t>
            </a: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Tomcat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1.2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生成</a:t>
            </a: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war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包文件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E2777A-8F2E-4F3A-9C38-6940D372D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2276872"/>
            <a:ext cx="8457143" cy="3590476"/>
          </a:xfrm>
          <a:prstGeom prst="rect">
            <a:avLst/>
          </a:prstGeom>
        </p:spPr>
      </p:pic>
      <p:sp>
        <p:nvSpPr>
          <p:cNvPr id="7" name="内容占位符 3">
            <a:extLst>
              <a:ext uri="{FF2B5EF4-FFF2-40B4-BE49-F238E27FC236}">
                <a16:creationId xmlns:a16="http://schemas.microsoft.com/office/drawing/2014/main" id="{BDA2BFCE-F825-40C1-BDB6-D95E0986C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876" y="836728"/>
            <a:ext cx="9937104" cy="13681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3200" dirty="0"/>
              <a:t>按下面的菜单</a:t>
            </a:r>
            <a:r>
              <a:rPr lang="en-US" altLang="zh-CN" sz="3200" dirty="0"/>
              <a:t>Build</a:t>
            </a:r>
            <a:r>
              <a:rPr lang="zh-CN" altLang="en-US" sz="3200" dirty="0"/>
              <a:t>项目，生成</a:t>
            </a:r>
            <a:r>
              <a:rPr lang="en-US" altLang="zh-CN" sz="3200" dirty="0"/>
              <a:t>war</a:t>
            </a:r>
            <a:r>
              <a:rPr lang="zh-CN" altLang="en-US" sz="3200" dirty="0"/>
              <a:t>包文件：</a:t>
            </a:r>
            <a:endParaRPr lang="en-US" altLang="zh-CN" sz="32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200" dirty="0"/>
              <a:t>D:\HssProject\out\HssProject.war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5E9A1B-D50E-4790-A3B1-81CD03B65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076" y="1988840"/>
            <a:ext cx="4619048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116648"/>
            <a:ext cx="9601200" cy="720080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1.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发布到</a:t>
            </a: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Tomcat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1.3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将</a:t>
            </a: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war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包文件复制到</a:t>
            </a: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Tomcat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所在服务器发布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E71F0B-C820-4617-A3B4-F1C34FBCD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433" y="1340768"/>
            <a:ext cx="9601200" cy="4495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将</a:t>
            </a:r>
            <a:r>
              <a:rPr lang="en-US" altLang="zh-CN" dirty="0"/>
              <a:t>War</a:t>
            </a:r>
            <a:r>
              <a:rPr lang="zh-CN" altLang="en-US" dirty="0"/>
              <a:t>包文件复制到</a:t>
            </a:r>
            <a:r>
              <a:rPr lang="en-US" altLang="zh-CN" dirty="0"/>
              <a:t>Tomcat</a:t>
            </a:r>
            <a:r>
              <a:rPr lang="zh-CN" altLang="en-US" dirty="0"/>
              <a:t>服务器上</a:t>
            </a:r>
            <a:r>
              <a:rPr lang="en-US" altLang="zh-CN" dirty="0" err="1"/>
              <a:t>webapps</a:t>
            </a:r>
            <a:r>
              <a:rPr lang="zh-CN" altLang="en-US" dirty="0"/>
              <a:t>目录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pwd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/local/apache-tomcat-8.5.20/</a:t>
            </a:r>
            <a:r>
              <a:rPr lang="en-US" altLang="zh-CN" dirty="0" err="1"/>
              <a:t>webapps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$ ls</a:t>
            </a:r>
          </a:p>
          <a:p>
            <a:pPr marL="0" indent="0">
              <a:buNone/>
            </a:pPr>
            <a:r>
              <a:rPr lang="en-US" altLang="zh-CN" dirty="0" err="1">
                <a:highlight>
                  <a:srgbClr val="FFFF00"/>
                </a:highlight>
              </a:rPr>
              <a:t>HssProject</a:t>
            </a:r>
            <a:r>
              <a:rPr lang="en-US" altLang="zh-CN" dirty="0">
                <a:highlight>
                  <a:srgbClr val="FFFF00"/>
                </a:highlight>
              </a:rPr>
              <a:t> </a:t>
            </a:r>
            <a:r>
              <a:rPr lang="en-US" altLang="zh-CN" dirty="0"/>
              <a:t> </a:t>
            </a:r>
            <a:r>
              <a:rPr lang="en-US" altLang="zh-CN" dirty="0" err="1"/>
              <a:t>HssProject.war</a:t>
            </a:r>
            <a:r>
              <a:rPr lang="en-US" altLang="zh-CN" dirty="0"/>
              <a:t> </a:t>
            </a:r>
          </a:p>
        </p:txBody>
      </p: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26B2DA63-5398-4E05-880E-D0234EF8D127}"/>
              </a:ext>
            </a:extLst>
          </p:cNvPr>
          <p:cNvSpPr/>
          <p:nvPr/>
        </p:nvSpPr>
        <p:spPr>
          <a:xfrm>
            <a:off x="1773932" y="4869160"/>
            <a:ext cx="4248472" cy="1224136"/>
          </a:xfrm>
          <a:prstGeom prst="wedgeRectCallout">
            <a:avLst>
              <a:gd name="adj1" fmla="val -30969"/>
              <a:gd name="adj2" fmla="val -118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/>
              <a:t>HssProject</a:t>
            </a:r>
            <a:r>
              <a:rPr lang="zh-CN" altLang="en-US" sz="2400" dirty="0"/>
              <a:t>目录是由</a:t>
            </a:r>
            <a:r>
              <a:rPr lang="en-US" altLang="zh-CN" sz="2400" dirty="0"/>
              <a:t>Tomcat</a:t>
            </a:r>
            <a:r>
              <a:rPr lang="zh-CN" altLang="en-US" sz="2400" dirty="0"/>
              <a:t>服务自动生成的。</a:t>
            </a:r>
          </a:p>
        </p:txBody>
      </p:sp>
    </p:spTree>
    <p:extLst>
      <p:ext uri="{BB962C8B-B14F-4D97-AF65-F5344CB8AC3E}">
        <p14:creationId xmlns:p14="http://schemas.microsoft.com/office/powerpoint/2010/main" val="225315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116648"/>
            <a:ext cx="9601200" cy="720080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1.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发布到</a:t>
            </a: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Tomcat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1.4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修改</a:t>
            </a:r>
            <a:r>
              <a:rPr lang="en-US" altLang="zh-CN" sz="2800" b="1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jdbc.properties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E71F0B-C820-4617-A3B4-F1C34FBCD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433" y="1340768"/>
            <a:ext cx="9601200" cy="551723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由于发布的</a:t>
            </a:r>
            <a:r>
              <a:rPr lang="en-US" altLang="zh-CN" dirty="0" err="1"/>
              <a:t>jdbc.properties</a:t>
            </a:r>
            <a:r>
              <a:rPr lang="zh-CN" altLang="en-US" dirty="0"/>
              <a:t>中的数据库地址不是服务器本机地址，所以需要在目录</a:t>
            </a:r>
            <a:r>
              <a:rPr lang="en-US" altLang="zh-CN" dirty="0" err="1"/>
              <a:t>HssProject</a:t>
            </a:r>
            <a:r>
              <a:rPr lang="zh-CN" altLang="en-US" dirty="0"/>
              <a:t>自动生成后，进入到目录：</a:t>
            </a:r>
            <a:r>
              <a:rPr lang="en-US" altLang="zh-CN" dirty="0" err="1"/>
              <a:t>HssProject</a:t>
            </a:r>
            <a:r>
              <a:rPr lang="en-US" altLang="zh-CN" dirty="0"/>
              <a:t>/WEB-INF/classes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中修改</a:t>
            </a:r>
            <a:r>
              <a:rPr lang="en-US" altLang="zh-CN" dirty="0" err="1"/>
              <a:t>jdbc.properties</a:t>
            </a:r>
            <a:r>
              <a:rPr lang="en-US" altLang="zh-CN" dirty="0"/>
              <a:t> </a:t>
            </a:r>
            <a:r>
              <a:rPr lang="zh-CN" altLang="en-US" dirty="0"/>
              <a:t>文件中的数据库地址。比如，修改结果如下：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root@oracle-pc</a:t>
            </a:r>
            <a:r>
              <a:rPr lang="en-US" altLang="zh-CN" dirty="0"/>
              <a:t> classes]# </a:t>
            </a:r>
            <a:r>
              <a:rPr lang="en-US" altLang="zh-CN" dirty="0" err="1"/>
              <a:t>pwd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/local/apache-tomcat-8.5.20/</a:t>
            </a:r>
            <a:r>
              <a:rPr lang="en-US" altLang="zh-CN" dirty="0" err="1"/>
              <a:t>webapps</a:t>
            </a:r>
            <a:r>
              <a:rPr lang="en-US" altLang="zh-CN" dirty="0"/>
              <a:t>/</a:t>
            </a:r>
            <a:r>
              <a:rPr lang="en-US" altLang="zh-CN" dirty="0" err="1"/>
              <a:t>HssProject</a:t>
            </a:r>
            <a:r>
              <a:rPr lang="en-US" altLang="zh-CN" dirty="0"/>
              <a:t>/WEB-INF/classes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root@oracle-pc</a:t>
            </a:r>
            <a:r>
              <a:rPr lang="en-US" altLang="zh-CN" dirty="0"/>
              <a:t> classes]# 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com  hibernate.cfg.xml  </a:t>
            </a:r>
            <a:r>
              <a:rPr lang="en-US" altLang="zh-CN" dirty="0" err="1">
                <a:highlight>
                  <a:srgbClr val="FFFF00"/>
                </a:highlight>
              </a:rPr>
              <a:t>jdbc.properties</a:t>
            </a:r>
            <a:r>
              <a:rPr lang="en-US" altLang="zh-CN" dirty="0">
                <a:highlight>
                  <a:srgbClr val="FFFF00"/>
                </a:highlight>
              </a:rPr>
              <a:t>  </a:t>
            </a:r>
            <a:r>
              <a:rPr lang="en-US" altLang="zh-CN" dirty="0"/>
              <a:t>log4j.properties  spring  struts  struts.xml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root@oracle-pc</a:t>
            </a:r>
            <a:r>
              <a:rPr lang="en-US" altLang="zh-CN" dirty="0"/>
              <a:t> classes]# cat </a:t>
            </a:r>
            <a:r>
              <a:rPr lang="en-US" altLang="zh-CN" dirty="0" err="1"/>
              <a:t>jdbc.properties</a:t>
            </a:r>
            <a:r>
              <a:rPr lang="en-US" altLang="zh-CN" dirty="0"/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err="1"/>
              <a:t>jdbc.driver</a:t>
            </a:r>
            <a:r>
              <a:rPr lang="en-US" altLang="zh-CN" dirty="0"/>
              <a:t>=</a:t>
            </a:r>
            <a:r>
              <a:rPr lang="en-US" altLang="zh-CN" dirty="0" err="1"/>
              <a:t>oracle.jdbc.OracleDriver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jdbc.url=</a:t>
            </a:r>
            <a:r>
              <a:rPr lang="en-US" altLang="zh-CN" dirty="0" err="1"/>
              <a:t>jdbc:oracle:thin</a:t>
            </a:r>
            <a:r>
              <a:rPr lang="en-US" altLang="zh-CN" dirty="0"/>
              <a:t>:@//</a:t>
            </a:r>
            <a:r>
              <a:rPr lang="en-US" altLang="zh-CN" dirty="0">
                <a:highlight>
                  <a:srgbClr val="FFFF00"/>
                </a:highlight>
              </a:rPr>
              <a:t>localhost</a:t>
            </a:r>
            <a:r>
              <a:rPr lang="en-US" altLang="zh-CN" dirty="0"/>
              <a:t>/</a:t>
            </a:r>
            <a:r>
              <a:rPr lang="en-US" altLang="zh-CN" dirty="0" err="1"/>
              <a:t>pdborcl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err="1"/>
              <a:t>jdbc.user</a:t>
            </a:r>
            <a:r>
              <a:rPr lang="en-US" altLang="zh-CN" dirty="0"/>
              <a:t>=study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9EC3480D-3DB5-49B9-BC6E-8352DB701565}"/>
              </a:ext>
            </a:extLst>
          </p:cNvPr>
          <p:cNvSpPr/>
          <p:nvPr/>
        </p:nvSpPr>
        <p:spPr>
          <a:xfrm>
            <a:off x="7462564" y="4869160"/>
            <a:ext cx="4464496" cy="1224136"/>
          </a:xfrm>
          <a:prstGeom prst="wedgeRectCallout">
            <a:avLst>
              <a:gd name="adj1" fmla="val -72310"/>
              <a:gd name="adj2" fmla="val -2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/>
              <a:t>localhost</a:t>
            </a:r>
            <a:r>
              <a:rPr lang="zh-CN" altLang="en-US" sz="2400" dirty="0"/>
              <a:t>表示数据库服务和</a:t>
            </a:r>
            <a:r>
              <a:rPr lang="en-US" altLang="zh-CN" sz="2400" dirty="0"/>
              <a:t>tomcat</a:t>
            </a:r>
            <a:r>
              <a:rPr lang="zh-CN" altLang="en-US" sz="2400" dirty="0"/>
              <a:t>服务运行在同一台主机！</a:t>
            </a:r>
          </a:p>
        </p:txBody>
      </p:sp>
    </p:spTree>
    <p:extLst>
      <p:ext uri="{BB962C8B-B14F-4D97-AF65-F5344CB8AC3E}">
        <p14:creationId xmlns:p14="http://schemas.microsoft.com/office/powerpoint/2010/main" val="191413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116648"/>
            <a:ext cx="9601200" cy="720080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1.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发布到</a:t>
            </a: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Tomcat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1.5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前台测试</a:t>
            </a: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tomcat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服务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E71F0B-C820-4617-A3B4-F1C34FBCD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433" y="1340768"/>
            <a:ext cx="9601200" cy="551723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由于发布的</a:t>
            </a:r>
            <a:r>
              <a:rPr lang="en-US" altLang="zh-CN" dirty="0"/>
              <a:t>war</a:t>
            </a:r>
            <a:r>
              <a:rPr lang="zh-CN" altLang="en-US" dirty="0"/>
              <a:t>包可能运行不正常，所以在正式后台运行</a:t>
            </a:r>
            <a:r>
              <a:rPr lang="en-US" altLang="zh-CN" dirty="0"/>
              <a:t>tomcat</a:t>
            </a:r>
            <a:r>
              <a:rPr lang="zh-CN" altLang="en-US" dirty="0"/>
              <a:t>服务之前，先在前台测试运行一下，方法是打开一个</a:t>
            </a:r>
            <a:r>
              <a:rPr lang="en-US" altLang="zh-CN" dirty="0"/>
              <a:t>shell</a:t>
            </a:r>
            <a:r>
              <a:rPr lang="zh-CN" altLang="en-US" dirty="0"/>
              <a:t>终端，以</a:t>
            </a:r>
            <a:r>
              <a:rPr lang="en-US" altLang="zh-CN" dirty="0"/>
              <a:t>root</a:t>
            </a:r>
            <a:r>
              <a:rPr lang="zh-CN" altLang="en-US" dirty="0"/>
              <a:t>用户运行以下命令：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#service tomcat stop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Stopping tomcat (via </a:t>
            </a:r>
            <a:r>
              <a:rPr lang="en-US" altLang="zh-CN" dirty="0" err="1"/>
              <a:t>systemctl</a:t>
            </a:r>
            <a:r>
              <a:rPr lang="en-US" altLang="zh-CN" dirty="0"/>
              <a:t>):                           [  </a:t>
            </a:r>
            <a:r>
              <a:rPr lang="zh-CN" altLang="en-US" dirty="0"/>
              <a:t>确定  </a:t>
            </a:r>
            <a:r>
              <a:rPr lang="en-US" altLang="zh-CN" dirty="0"/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#cd /</a:t>
            </a:r>
            <a:r>
              <a:rPr lang="en-US" altLang="zh-CN" dirty="0" err="1">
                <a:highlight>
                  <a:srgbClr val="C0C0C0"/>
                </a:highlight>
              </a:rPr>
              <a:t>usr</a:t>
            </a:r>
            <a:r>
              <a:rPr lang="en-US" altLang="zh-CN" dirty="0">
                <a:highlight>
                  <a:srgbClr val="C0C0C0"/>
                </a:highlight>
              </a:rPr>
              <a:t>/local/apache-tomcat-8.5.20/bin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./catalina.sh run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这种方式运行，</a:t>
            </a:r>
            <a:r>
              <a:rPr lang="en-US" altLang="zh-CN" dirty="0"/>
              <a:t>tomcat</a:t>
            </a:r>
            <a:r>
              <a:rPr lang="zh-CN" altLang="en-US" dirty="0"/>
              <a:t>的所有输出都会在终端上显示出来，便 于查看启动和运行中的问题。运行成功后，可以打开网页进行测试了，一边测试一边观察</a:t>
            </a:r>
            <a:r>
              <a:rPr lang="en-US" altLang="zh-CN" dirty="0"/>
              <a:t>shell</a:t>
            </a:r>
            <a:r>
              <a:rPr lang="zh-CN" altLang="en-US" dirty="0"/>
              <a:t>终端窗口的提示。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测试网站是：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http://</a:t>
            </a:r>
            <a:r>
              <a:rPr lang="zh-CN" altLang="en-US" dirty="0"/>
              <a:t>主机地址</a:t>
            </a:r>
            <a:r>
              <a:rPr lang="en-US" altLang="zh-CN" dirty="0"/>
              <a:t>:8080/HssProject/login.jsp</a:t>
            </a:r>
          </a:p>
        </p:txBody>
      </p:sp>
    </p:spTree>
    <p:extLst>
      <p:ext uri="{BB962C8B-B14F-4D97-AF65-F5344CB8AC3E}">
        <p14:creationId xmlns:p14="http://schemas.microsoft.com/office/powerpoint/2010/main" val="37845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116648"/>
            <a:ext cx="9601200" cy="720080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1.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发布到</a:t>
            </a: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Tomcat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1.6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后台运行</a:t>
            </a: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tomcat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服务</a:t>
            </a:r>
            <a:endParaRPr lang="zh-CN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E71F0B-C820-4617-A3B4-F1C34FBCD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433" y="1340768"/>
            <a:ext cx="9601200" cy="551723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打开一个</a:t>
            </a:r>
            <a:r>
              <a:rPr lang="en-US" altLang="zh-CN" dirty="0"/>
              <a:t>shell</a:t>
            </a:r>
            <a:r>
              <a:rPr lang="zh-CN" altLang="en-US" dirty="0"/>
              <a:t>终端，运行以下命令：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#service tomcat start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err="1"/>
              <a:t>HssProject</a:t>
            </a:r>
            <a:r>
              <a:rPr lang="zh-CN" altLang="en-US" dirty="0"/>
              <a:t>的日志文件生成到了</a:t>
            </a:r>
            <a:r>
              <a:rPr lang="en-US" altLang="zh-CN" dirty="0"/>
              <a:t>tomcat</a:t>
            </a:r>
            <a:r>
              <a:rPr lang="zh-CN" altLang="en-US" dirty="0"/>
              <a:t>的 </a:t>
            </a:r>
            <a:r>
              <a:rPr lang="en-US" altLang="zh-CN" dirty="0"/>
              <a:t>logs</a:t>
            </a:r>
            <a:r>
              <a:rPr lang="zh-CN" altLang="en-US" dirty="0"/>
              <a:t>目录下：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#</a:t>
            </a:r>
            <a:r>
              <a:rPr lang="en-US" altLang="zh-CN" dirty="0" err="1">
                <a:highlight>
                  <a:srgbClr val="C0C0C0"/>
                </a:highlight>
              </a:rPr>
              <a:t>pwd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/local/apache-tomcat-8.5.20/logs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# ls </a:t>
            </a:r>
            <a:r>
              <a:rPr lang="en-US" altLang="zh-CN" dirty="0" err="1">
                <a:highlight>
                  <a:srgbClr val="C0C0C0"/>
                </a:highlight>
              </a:rPr>
              <a:t>Hss</a:t>
            </a:r>
            <a:r>
              <a:rPr lang="en-US" altLang="zh-CN" dirty="0">
                <a:highlight>
                  <a:srgbClr val="C0C0C0"/>
                </a:highlight>
              </a:rPr>
              <a:t>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HssProject.log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项目网页地址是：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hlinkClick r:id="rId2"/>
              </a:rPr>
              <a:t>http://</a:t>
            </a:r>
            <a:r>
              <a:rPr lang="zh-CN" altLang="en-US" dirty="0">
                <a:hlinkClick r:id="rId2"/>
              </a:rPr>
              <a:t>主机地址</a:t>
            </a:r>
            <a:r>
              <a:rPr lang="en-US" altLang="zh-CN" dirty="0">
                <a:hlinkClick r:id="rId2"/>
              </a:rPr>
              <a:t>:8080/HssProject/login.jsp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AC1C52-1067-40D3-9EF7-947A8CB9A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695" y="908720"/>
            <a:ext cx="9552381" cy="5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7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260648"/>
            <a:ext cx="9601200" cy="100811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2.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持久化</a:t>
            </a: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-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生成每个数据库表的持久化文件</a:t>
            </a:r>
            <a:b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2.1 </a:t>
            </a:r>
            <a:r>
              <a:rPr lang="zh-CN" altLang="en-US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自动生成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853A06A-20FB-421F-84B9-587CDC1A0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511" y="770279"/>
            <a:ext cx="4511983" cy="59141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CD31FCA-94B6-426A-8CF6-4BC8EB6E6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988" y="1124744"/>
            <a:ext cx="7003030" cy="54149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61A55B7-6212-4EAC-B63D-E7145BCE6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148" y="836712"/>
            <a:ext cx="3380952" cy="4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6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静谧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2160_TF02801109" id="{64D9660F-F553-40F5-B9B2-F16A6361E136}" vid="{B595E204-AB5B-4593-8B71-C0919E13EC0A}"/>
    </a:ext>
  </a:extLst>
</a:theme>
</file>

<file path=ppt/theme/theme2.xml><?xml version="1.0" encoding="utf-8"?>
<a:theme xmlns:a="http://schemas.openxmlformats.org/drawingml/2006/main" name="办公室主题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42132E7-496B-4457-95B8-9F9F48D2D001}">
  <we:reference id="wa104379997" version="1.0.0.2" store="zh-CN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249165-F638-412C-8E0A-DFB7045CA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4873beb7-5857-4685-be1f-d57550cc96cc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静谧自然演示文稿（宽屏）</Template>
  <TotalTime>3900</TotalTime>
  <Words>504</Words>
  <Application>Microsoft Office PowerPoint</Application>
  <PresentationFormat>自定义</PresentationFormat>
  <Paragraphs>60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Microsoft YaHei</vt:lpstr>
      <vt:lpstr>Microsoft YaHei</vt:lpstr>
      <vt:lpstr>Arial</vt:lpstr>
      <vt:lpstr>Euphemia</vt:lpstr>
      <vt:lpstr>静谧 16x9</vt:lpstr>
      <vt:lpstr>Oracle 12c 基础教程</vt:lpstr>
      <vt:lpstr>IntelliJ IDEA 2017  开发指南与注意事项</vt:lpstr>
      <vt:lpstr>1. 发布到Tomcat    1.1 项目发布设置</vt:lpstr>
      <vt:lpstr>1. 发布到Tomcat    1.2 生成war包文件</vt:lpstr>
      <vt:lpstr>1. 发布到Tomcat    1.3 将war包文件复制到Tomcat所在服务器发布</vt:lpstr>
      <vt:lpstr>1. 发布到Tomcat    1.4 修改jdbc.properties</vt:lpstr>
      <vt:lpstr>1. 发布到Tomcat    1.5 前台测试tomcat服务</vt:lpstr>
      <vt:lpstr>1. 发布到Tomcat    1.6 后台运行tomcat服务</vt:lpstr>
      <vt:lpstr>2. 持久化-生成每个数据库表的持久化文件    2.1 自动生成</vt:lpstr>
      <vt:lpstr>2. 持久化-生成每个数据库表的持久化文件    2.2 手工增加生成的java类中的自定义变量</vt:lpstr>
      <vt:lpstr>3. 通用异常处理    3.1 struts.xml</vt:lpstr>
      <vt:lpstr>3. 通用异常处理    3.2 调用ErrorProcessor.java</vt:lpstr>
      <vt:lpstr>3. 通用异常处理    3.2 显示页面error.jsp</vt:lpstr>
      <vt:lpstr>4. 网页输入验证    4.1 jsp页面</vt:lpstr>
      <vt:lpstr>4. 网页输入验证    4.2 *.action.java文件</vt:lpstr>
      <vt:lpstr>5. 单元测试    运行test目录下的每个java文件，观察运行结果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box</dc:creator>
  <cp:lastModifiedBy>box</cp:lastModifiedBy>
  <cp:revision>355</cp:revision>
  <dcterms:created xsi:type="dcterms:W3CDTF">2017-06-29T08:41:34Z</dcterms:created>
  <dcterms:modified xsi:type="dcterms:W3CDTF">2017-09-24T19:18:13Z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