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5"/>
  </p:notesMasterIdLst>
  <p:handoutMasterIdLst>
    <p:handoutMasterId r:id="rId66"/>
  </p:handoutMasterIdLst>
  <p:sldIdLst>
    <p:sldId id="257" r:id="rId5"/>
    <p:sldId id="272" r:id="rId6"/>
    <p:sldId id="27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282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43" r:id="rId54"/>
    <p:sldId id="344" r:id="rId55"/>
    <p:sldId id="345" r:id="rId56"/>
    <p:sldId id="346" r:id="rId57"/>
    <p:sldId id="347" r:id="rId58"/>
    <p:sldId id="348" r:id="rId59"/>
    <p:sldId id="349" r:id="rId60"/>
    <p:sldId id="350" r:id="rId61"/>
    <p:sldId id="351" r:id="rId62"/>
    <p:sldId id="352" r:id="rId63"/>
    <p:sldId id="353" r:id="rId64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23" autoAdjust="0"/>
    <p:restoredTop sz="96353" autoAdjust="0"/>
  </p:normalViewPr>
  <p:slideViewPr>
    <p:cSldViewPr>
      <p:cViewPr varScale="1">
        <p:scale>
          <a:sx n="78" d="100"/>
          <a:sy n="78" d="100"/>
        </p:scale>
        <p:origin x="144" y="9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82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D6AC307-9A4E-426E-95C8-F52C81CF89B7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2018-10-11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9C567D4A-04CB-4EDF-8FB1-342A02FC8EC5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3D6AC307-9A4E-426E-95C8-F52C81CF89B7}" type="datetime1">
              <a:rPr lang="zh-CN" altLang="en-US" smtClean="0"/>
              <a:pPr algn="r"/>
              <a:t>2018-10-11</a:t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9C567D4A-04CB-4EDF-8FB1-342A02FC8EC5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  <a:pPr algn="r"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112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  <a:pPr algn="r"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71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首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 rtlCol="0">
            <a:normAutofit/>
          </a:bodyPr>
          <a:lstStyle>
            <a:lvl1pPr algn="l" rtl="0"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74111F9-5C57-4623-99A8-181903929449}" type="datetime1">
              <a:rPr lang="zh-CN" altLang="en-US" smtClean="0"/>
              <a:pPr/>
              <a:t>2018-10-11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DC9EEE2-7E8D-4509-B95D-3A86927A30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709" y="3175"/>
            <a:ext cx="3295316" cy="6196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149D8AA-AD13-4B28-9947-0E730FD470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62764" y="-4710"/>
            <a:ext cx="2926061" cy="62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801F4328-2F09-4436-A1E0-EF4F2AD9324F}" type="datetime1">
              <a:rPr lang="zh-CN" altLang="en-US" smtClean="0"/>
              <a:pPr/>
              <a:t>2018-10-11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marL="1600200" algn="l" rtl="0">
              <a:defRPr/>
            </a:lvl6pPr>
            <a:lvl7pPr marL="1874520" algn="l" rtl="0">
              <a:defRPr/>
            </a:lvl7pPr>
            <a:lvl8pPr marL="2148840" algn="l" rtl="0">
              <a:defRPr/>
            </a:lvl8pPr>
            <a:lvl9pPr marL="2423160"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41ECF2E2-BD61-495B-96F4-3E4D6638FA44}" type="datetime1">
              <a:rPr lang="zh-CN" altLang="en-US" smtClean="0"/>
              <a:pPr/>
              <a:t>2018-10-11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DEEDE603-9836-44AF-B60C-0D32FC94055C}" type="datetime1">
              <a:rPr lang="zh-CN" altLang="en-US" smtClean="0"/>
              <a:pPr/>
              <a:t>2018-10-11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r" rtl="0">
              <a:defRPr sz="1100"/>
            </a:lvl1pPr>
          </a:lstStyle>
          <a:p>
            <a:fld id="{81FEFA0A-2F20-4B60-98C6-5FFDA469AA1C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每章的第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2C227164-3D85-435C-AA12-AD66153CE41E}" type="datetime1">
              <a:rPr lang="zh-CN" altLang="en-US" smtClean="0"/>
              <a:pPr/>
              <a:t>2018-10-11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479415E7-94E2-4138-813E-CC77E8238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3812" y="675196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****</a:t>
            </a:r>
          </a:p>
        </p:txBody>
      </p:sp>
      <p:sp>
        <p:nvSpPr>
          <p:cNvPr id="16" name="表格占位符 15">
            <a:extLst>
              <a:ext uri="{FF2B5EF4-FFF2-40B4-BE49-F238E27FC236}">
                <a16:creationId xmlns:a16="http://schemas.microsoft.com/office/drawing/2014/main" id="{F4ECDF7E-DB6F-48E6-AAA3-D21ED8DC9712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93813" y="1916831"/>
            <a:ext cx="10201275" cy="38156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DC3906B-7777-4F39-B436-4096C79E54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709" y="3175"/>
            <a:ext cx="3295316" cy="61963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CD6F0BF-E9DB-40F8-8E3D-3EF15C03E5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2764" y="-4710"/>
            <a:ext cx="2926061" cy="62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B6D6324-D6E1-4361-840C-AFD324E8DE20}" type="datetime1">
              <a:rPr lang="zh-CN" altLang="en-US" smtClean="0"/>
              <a:pPr/>
              <a:t>2018-10-11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重点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正文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2C227164-3D85-435C-AA12-AD66153CE41E}" type="datetime1">
              <a:rPr lang="zh-CN" altLang="en-US" smtClean="0"/>
              <a:pPr/>
              <a:t>2018-10-11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846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重点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B7DFAF75-A946-4F40-AF19-416AABC467DA}" type="datetime1">
              <a:rPr lang="zh-CN" altLang="en-US" smtClean="0"/>
              <a:pPr/>
              <a:t>2018-10-11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rtlCol="0" anchor="b">
            <a:normAutofit/>
          </a:bodyPr>
          <a:lstStyle>
            <a:lvl1pPr algn="l" rtl="0">
              <a:defRPr sz="4800" b="0" i="0" cap="none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55B4BA9F-6607-4DF4-83A0-720CFF1F75F6}" type="datetime1">
              <a:rPr lang="zh-CN" altLang="en-US" smtClean="0"/>
              <a:pPr/>
              <a:t>2018-10-11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9DCB5994-13D6-44A4-A45F-84B2984A08F2}" type="datetime1">
              <a:rPr lang="zh-CN" altLang="en-US" smtClean="0"/>
              <a:pPr/>
              <a:t>2018-10-11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 rtlCol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 rtlCol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7753520-0FC2-4366-A01D-A16346380C30}" type="datetime1">
              <a:rPr lang="zh-CN" altLang="en-US" smtClean="0"/>
              <a:pPr/>
              <a:t>2018-10-11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DFDAEC8-B7FF-4265-A2FF-00BAA80C0462}" type="datetime1">
              <a:rPr lang="zh-CN" altLang="en-US" smtClean="0"/>
              <a:pPr/>
              <a:t>2018-10-11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7" r:id="rId4"/>
    <p:sldLayoutId id="2147483660" r:id="rId5"/>
    <p:sldLayoutId id="2147483656" r:id="rId6"/>
    <p:sldLayoutId id="2147483651" r:id="rId7"/>
    <p:sldLayoutId id="2147483652" r:id="rId8"/>
    <p:sldLayoutId id="2147483653" r:id="rId9"/>
    <p:sldLayoutId id="2147483655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roduct.enet.com.cn/price/plist74.s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Oracle 12c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基础教程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赵卫东 刘永红 李立</a:t>
            </a:r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887760"/>
          </a:xfrm>
        </p:spPr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2.2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安装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Oracle 12c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412776"/>
            <a:ext cx="10129191" cy="4968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dirty="0"/>
              <a:t>可以在</a:t>
            </a:r>
            <a:r>
              <a:rPr lang="en-US" altLang="zh-CN" dirty="0"/>
              <a:t>Oracle</a:t>
            </a:r>
            <a:r>
              <a:rPr lang="zh-CN" altLang="zh-CN" dirty="0"/>
              <a:t>官方网站下载</a:t>
            </a:r>
            <a:r>
              <a:rPr lang="en-US" altLang="zh-CN" dirty="0"/>
              <a:t>Oracle 12c</a:t>
            </a:r>
            <a:r>
              <a:rPr lang="zh-CN" altLang="zh-CN" dirty="0"/>
              <a:t>的</a:t>
            </a:r>
            <a:r>
              <a:rPr lang="en-US" altLang="zh-CN" dirty="0"/>
              <a:t>Linux</a:t>
            </a:r>
            <a:r>
              <a:rPr lang="zh-CN" altLang="zh-CN" dirty="0"/>
              <a:t>安装文件，一共有两个：</a:t>
            </a:r>
          </a:p>
          <a:p>
            <a:pPr marL="0" indent="0">
              <a:buNone/>
            </a:pPr>
            <a:r>
              <a:rPr lang="en-US" altLang="zh-CN" dirty="0"/>
              <a:t>linuxamd64_12102_database_1of2.zip</a:t>
            </a:r>
            <a:r>
              <a:rPr lang="zh-CN" altLang="zh-CN" dirty="0"/>
              <a:t>和</a:t>
            </a:r>
          </a:p>
          <a:p>
            <a:pPr marL="0" indent="0">
              <a:buNone/>
            </a:pPr>
            <a:r>
              <a:rPr lang="en-US" altLang="zh-CN" dirty="0"/>
              <a:t>linuxamd64_12102_database_2of2.zip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r>
              <a:rPr lang="zh-CN" altLang="zh-CN" dirty="0"/>
              <a:t>以创建的</a:t>
            </a:r>
            <a:r>
              <a:rPr lang="en-US" altLang="zh-CN" dirty="0"/>
              <a:t>Oracle</a:t>
            </a:r>
            <a:r>
              <a:rPr lang="zh-CN" altLang="zh-CN" dirty="0"/>
              <a:t>用户登录后，将这两个安装文件都解压到同一个目录，然后运行“</a:t>
            </a:r>
            <a:r>
              <a:rPr lang="en-US" altLang="zh-CN" dirty="0"/>
              <a:t>./</a:t>
            </a:r>
            <a:r>
              <a:rPr lang="en-US" altLang="zh-CN" dirty="0" err="1"/>
              <a:t>runInstaller</a:t>
            </a:r>
            <a:r>
              <a:rPr lang="zh-CN" altLang="zh-CN" dirty="0"/>
              <a:t>”就开始安装了。</a:t>
            </a:r>
          </a:p>
          <a:p>
            <a:pPr marL="0" indent="0">
              <a:buNone/>
            </a:pPr>
            <a:r>
              <a:rPr lang="en-US" altLang="zh-CN" dirty="0"/>
              <a:t>$ unzip linuxamd64_12102_database_1of2.zip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$ unzip linuxamd64_12102_database_2of2.zip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$ cd database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>
                <a:highlight>
                  <a:srgbClr val="FFFF00"/>
                </a:highlight>
              </a:rPr>
              <a:t>$ ./</a:t>
            </a:r>
            <a:r>
              <a:rPr lang="en-US" altLang="zh-CN" dirty="0" err="1">
                <a:highlight>
                  <a:srgbClr val="FFFF00"/>
                </a:highlight>
              </a:rPr>
              <a:t>runInstaller</a:t>
            </a:r>
            <a:r>
              <a:rPr lang="en-US" altLang="zh-CN" dirty="0">
                <a:highlight>
                  <a:srgbClr val="FFFF00"/>
                </a:highlight>
              </a:rPr>
              <a:t> </a:t>
            </a:r>
            <a:endParaRPr lang="zh-CN" altLang="zh-CN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zh-CN" altLang="zh-CN" dirty="0"/>
              <a:t>正在启动</a:t>
            </a:r>
            <a:r>
              <a:rPr lang="en-US" altLang="zh-CN" dirty="0"/>
              <a:t> Oracle Universal Installer...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6328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1096" y="476672"/>
            <a:ext cx="4320480" cy="16085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安装过程图片</a:t>
            </a:r>
            <a:r>
              <a:rPr lang="en-US" altLang="zh-CN" sz="2800" dirty="0"/>
              <a:t>1.(a)</a:t>
            </a:r>
            <a:endParaRPr lang="zh-CN" altLang="zh-CN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A7CDD6-F6BF-49CF-8AAD-71D0E50400F2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9876" y="548680"/>
            <a:ext cx="6480720" cy="4839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CA0C2-1ED2-4775-8036-6018627E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345" y="908720"/>
            <a:ext cx="4320480" cy="16085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安装过程图片</a:t>
            </a:r>
            <a:r>
              <a:rPr lang="en-US" altLang="zh-CN" sz="2800" dirty="0"/>
              <a:t>1.(b)</a:t>
            </a:r>
            <a:endParaRPr lang="zh-CN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CA0C2-1ED2-4775-8036-6018627E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8495" y="2852936"/>
            <a:ext cx="3810000" cy="1524000"/>
          </a:xfrm>
        </p:spPr>
        <p:txBody>
          <a:bodyPr/>
          <a:lstStyle/>
          <a:p>
            <a:r>
              <a:rPr lang="zh-CN" altLang="en-US" dirty="0"/>
              <a:t>选择：创建和配置数据库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8D7855-F1FF-4A4B-BF41-0A90B80D13BE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3891" y="620688"/>
            <a:ext cx="6333003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386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345" y="908720"/>
            <a:ext cx="4320480" cy="16085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安装过程图片</a:t>
            </a:r>
            <a:r>
              <a:rPr lang="en-US" altLang="zh-CN" sz="2800" dirty="0"/>
              <a:t>2.(a)</a:t>
            </a:r>
            <a:endParaRPr lang="zh-CN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CA0C2-1ED2-4775-8036-6018627E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8495" y="2852936"/>
            <a:ext cx="3810000" cy="1524000"/>
          </a:xfrm>
        </p:spPr>
        <p:txBody>
          <a:bodyPr/>
          <a:lstStyle/>
          <a:p>
            <a:r>
              <a:rPr lang="zh-CN" altLang="zh-CN" dirty="0"/>
              <a:t>选择服务器类，这是要进行自定义安装，有更多选项，同时也可以安装</a:t>
            </a:r>
            <a:r>
              <a:rPr lang="en-US" altLang="zh-CN" dirty="0"/>
              <a:t>Oracle</a:t>
            </a:r>
            <a:r>
              <a:rPr lang="zh-CN" altLang="zh-CN" dirty="0"/>
              <a:t>提供的示例数据库，如果要快捷安装，可以选择“桌面类”。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D5C703-F843-47DA-912B-215A5880AC0C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6919" y="476672"/>
            <a:ext cx="6531426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367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345" y="908720"/>
            <a:ext cx="4320480" cy="16085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安装过程图片</a:t>
            </a:r>
            <a:r>
              <a:rPr lang="en-US" altLang="zh-CN" sz="2800" dirty="0"/>
              <a:t>2.(b)</a:t>
            </a:r>
            <a:endParaRPr lang="zh-CN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CA0C2-1ED2-4775-8036-6018627E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8495" y="2852936"/>
            <a:ext cx="3810000" cy="1524000"/>
          </a:xfrm>
        </p:spPr>
        <p:txBody>
          <a:bodyPr/>
          <a:lstStyle/>
          <a:p>
            <a:r>
              <a:rPr lang="zh-CN" altLang="zh-CN" dirty="0"/>
              <a:t>选择</a:t>
            </a:r>
            <a:r>
              <a:rPr lang="zh-CN" altLang="en-US" dirty="0"/>
              <a:t>单实例数据库安装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462D23-378E-46BF-B863-56CE5D9962FB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900" y="332656"/>
            <a:ext cx="6327265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63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345" y="908720"/>
            <a:ext cx="4320480" cy="16085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安装过程图片</a:t>
            </a:r>
            <a:r>
              <a:rPr lang="en-US" altLang="zh-CN" sz="2800" dirty="0"/>
              <a:t>3.(a)</a:t>
            </a:r>
            <a:endParaRPr lang="zh-CN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CA0C2-1ED2-4775-8036-6018627E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8495" y="2852936"/>
            <a:ext cx="3810000" cy="1524000"/>
          </a:xfrm>
        </p:spPr>
        <p:txBody>
          <a:bodyPr/>
          <a:lstStyle/>
          <a:p>
            <a:r>
              <a:rPr lang="zh-CN" altLang="zh-CN" dirty="0"/>
              <a:t>选择</a:t>
            </a:r>
            <a:r>
              <a:rPr lang="zh-CN" altLang="en-US" dirty="0"/>
              <a:t>高级安装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E77E1F-7A6B-415E-9C13-1FA8D19BB64B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7868" y="188640"/>
            <a:ext cx="672130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40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345" y="908720"/>
            <a:ext cx="4320480" cy="16085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安装过程图片</a:t>
            </a:r>
            <a:r>
              <a:rPr lang="en-US" altLang="zh-CN" sz="2800" dirty="0"/>
              <a:t>3.(b)</a:t>
            </a:r>
            <a:endParaRPr lang="zh-CN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CA0C2-1ED2-4775-8036-6018627E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8495" y="2852936"/>
            <a:ext cx="3810000" cy="1524000"/>
          </a:xfrm>
        </p:spPr>
        <p:txBody>
          <a:bodyPr/>
          <a:lstStyle/>
          <a:p>
            <a:r>
              <a:rPr lang="zh-CN" altLang="zh-CN" dirty="0"/>
              <a:t>选择</a:t>
            </a:r>
            <a:r>
              <a:rPr lang="zh-CN" altLang="en-US" dirty="0"/>
              <a:t>安装语言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5BA3D1-7586-408B-85A7-C93CD8961492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6567" y="404664"/>
            <a:ext cx="691618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710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345" y="908720"/>
            <a:ext cx="4320480" cy="16085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安装过程图片</a:t>
            </a:r>
            <a:r>
              <a:rPr lang="en-US" altLang="zh-CN" sz="2800" dirty="0"/>
              <a:t>4.(a)</a:t>
            </a:r>
            <a:endParaRPr lang="zh-CN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CA0C2-1ED2-4775-8036-6018627E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8495" y="2852936"/>
            <a:ext cx="3810000" cy="1524000"/>
          </a:xfrm>
        </p:spPr>
        <p:txBody>
          <a:bodyPr/>
          <a:lstStyle/>
          <a:p>
            <a:r>
              <a:rPr lang="zh-CN" altLang="zh-CN" dirty="0"/>
              <a:t>选择</a:t>
            </a:r>
            <a:r>
              <a:rPr lang="zh-CN" altLang="en-US" dirty="0"/>
              <a:t>安装版本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BF86A3-7410-43A0-AF54-586426FCBE35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1884" y="332656"/>
            <a:ext cx="6532475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452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345" y="908720"/>
            <a:ext cx="4320480" cy="16085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安装过程图片</a:t>
            </a:r>
            <a:r>
              <a:rPr lang="en-US" altLang="zh-CN" sz="2800" dirty="0"/>
              <a:t>4.(b)</a:t>
            </a:r>
            <a:endParaRPr lang="zh-CN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CA0C2-1ED2-4775-8036-6018627E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8495" y="2852936"/>
            <a:ext cx="3810000" cy="1524000"/>
          </a:xfrm>
        </p:spPr>
        <p:txBody>
          <a:bodyPr/>
          <a:lstStyle/>
          <a:p>
            <a:r>
              <a:rPr lang="zh-CN" altLang="zh-CN" dirty="0"/>
              <a:t>选择</a:t>
            </a:r>
            <a:r>
              <a:rPr lang="zh-CN" altLang="en-US" dirty="0"/>
              <a:t>安装目录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C46606-2495-4E02-907E-224B8CDF18C7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7867" y="332656"/>
            <a:ext cx="6626923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540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345" y="908720"/>
            <a:ext cx="4320480" cy="16085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安装过程图片</a:t>
            </a:r>
            <a:r>
              <a:rPr lang="en-US" altLang="zh-CN" sz="2800" dirty="0"/>
              <a:t>5.(a)</a:t>
            </a:r>
            <a:endParaRPr lang="zh-CN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CA0C2-1ED2-4775-8036-6018627E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8495" y="2852936"/>
            <a:ext cx="3810000" cy="1524000"/>
          </a:xfrm>
        </p:spPr>
        <p:txBody>
          <a:bodyPr/>
          <a:lstStyle/>
          <a:p>
            <a:r>
              <a:rPr lang="zh-CN" altLang="zh-CN" dirty="0"/>
              <a:t>输入产品清单目录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37D756-3F1A-4019-8F62-CEC6643B4C2B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1884" y="620688"/>
            <a:ext cx="6407264" cy="474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070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/>
              <a:t>Oracle 12c</a:t>
            </a:r>
            <a:r>
              <a:rPr lang="zh-CN" altLang="en-US" dirty="0"/>
              <a:t>的安装</a:t>
            </a:r>
            <a:endParaRPr lang="zh-CN" altLang="zh-CN" dirty="0"/>
          </a:p>
        </p:txBody>
      </p:sp>
      <p:graphicFrame>
        <p:nvGraphicFramePr>
          <p:cNvPr id="9" name="表格占位符 8">
            <a:extLst>
              <a:ext uri="{FF2B5EF4-FFF2-40B4-BE49-F238E27FC236}">
                <a16:creationId xmlns:a16="http://schemas.microsoft.com/office/drawing/2014/main" id="{FBE4E13B-FC60-4B55-B0C4-BD88FFEBFAAC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953023397"/>
              </p:ext>
            </p:extLst>
          </p:nvPr>
        </p:nvGraphicFramePr>
        <p:xfrm>
          <a:off x="1293813" y="1916112"/>
          <a:ext cx="10201276" cy="331309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312767">
                  <a:extLst>
                    <a:ext uri="{9D8B030D-6E8A-4147-A177-3AD203B41FA5}">
                      <a16:colId xmlns:a16="http://schemas.microsoft.com/office/drawing/2014/main" val="16877945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4045274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33578474"/>
                    </a:ext>
                  </a:extLst>
                </a:gridCol>
                <a:gridCol w="1080197">
                  <a:extLst>
                    <a:ext uri="{9D8B030D-6E8A-4147-A177-3AD203B41FA5}">
                      <a16:colId xmlns:a16="http://schemas.microsoft.com/office/drawing/2014/main" val="3590362711"/>
                    </a:ext>
                  </a:extLst>
                </a:gridCol>
              </a:tblGrid>
              <a:tr h="6626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知识点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理解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掌握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应用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6555741"/>
                  </a:ext>
                </a:extLst>
              </a:tr>
              <a:tr h="6626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alt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安装前配置</a:t>
                      </a:r>
                      <a:r>
                        <a:rPr 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Linux</a:t>
                      </a:r>
                      <a:endParaRPr lang="zh-CN" altLang="en-US" sz="2400" b="1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1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altLang="en-US" sz="2400" b="1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altLang="en-US" sz="2400" b="1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5571122"/>
                  </a:ext>
                </a:extLst>
              </a:tr>
              <a:tr h="6626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alt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安装</a:t>
                      </a:r>
                      <a:r>
                        <a:rPr 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Oracle 12c</a:t>
                      </a:r>
                      <a:endParaRPr lang="zh-CN" altLang="en-US" sz="2400" b="1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1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1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1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7779781"/>
                  </a:ext>
                </a:extLst>
              </a:tr>
              <a:tr h="6626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CN" alt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安装后的数据库连接测试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altLang="en-US" sz="2400" b="1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1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1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3203084"/>
                  </a:ext>
                </a:extLst>
              </a:tr>
              <a:tr h="6626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zh-CN" alt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安装后的检测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altLang="en-US" sz="2400" b="1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1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1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6305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345" y="908720"/>
            <a:ext cx="4320480" cy="16085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安装过程图片</a:t>
            </a:r>
            <a:r>
              <a:rPr lang="en-US" altLang="zh-CN" sz="2800" dirty="0"/>
              <a:t>5.(b)</a:t>
            </a:r>
            <a:endParaRPr lang="zh-CN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CA0C2-1ED2-4775-8036-6018627E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8495" y="2852936"/>
            <a:ext cx="3810000" cy="1524000"/>
          </a:xfrm>
        </p:spPr>
        <p:txBody>
          <a:bodyPr/>
          <a:lstStyle/>
          <a:p>
            <a:r>
              <a:rPr lang="zh-CN" altLang="zh-CN" dirty="0"/>
              <a:t>选择要创建的数据库类型。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A66DDD-0C0F-4E8E-8E9D-F3E0365A3326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4295" y="548680"/>
            <a:ext cx="6687001" cy="5011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352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345" y="908720"/>
            <a:ext cx="4320480" cy="16085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安装过程图片</a:t>
            </a:r>
            <a:r>
              <a:rPr lang="en-US" altLang="zh-CN" sz="2800" dirty="0"/>
              <a:t>6.(a)</a:t>
            </a:r>
            <a:endParaRPr lang="zh-CN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CA0C2-1ED2-4775-8036-6018627E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8495" y="2852936"/>
            <a:ext cx="3810000" cy="1524000"/>
          </a:xfrm>
        </p:spPr>
        <p:txBody>
          <a:bodyPr/>
          <a:lstStyle/>
          <a:p>
            <a:r>
              <a:rPr lang="zh-CN" altLang="en-US" dirty="0"/>
              <a:t>输入全局数据库名称</a:t>
            </a:r>
            <a:endParaRPr lang="en-US" altLang="zh-CN" dirty="0"/>
          </a:p>
          <a:p>
            <a:r>
              <a:rPr lang="zh-CN" altLang="en-US" dirty="0"/>
              <a:t>选择创建为容器数据库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DFC0AE-2FE4-4EFF-9CF1-E8855957E16D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5861" y="108248"/>
            <a:ext cx="6723290" cy="5039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413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345" y="908720"/>
            <a:ext cx="4320480" cy="16085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安装过程图片</a:t>
            </a:r>
            <a:r>
              <a:rPr lang="en-US" altLang="zh-CN" sz="2800" dirty="0"/>
              <a:t>6.(b)</a:t>
            </a:r>
            <a:endParaRPr lang="zh-CN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CA0C2-1ED2-4775-8036-6018627E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8495" y="2852936"/>
            <a:ext cx="3810000" cy="1524000"/>
          </a:xfrm>
        </p:spPr>
        <p:txBody>
          <a:bodyPr/>
          <a:lstStyle/>
          <a:p>
            <a:r>
              <a:rPr lang="zh-CN" altLang="en-US" dirty="0"/>
              <a:t>内存使用规划</a:t>
            </a: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EBF00E25-9636-4CE0-A2F9-F9991ED6E3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341884" y="404664"/>
            <a:ext cx="6391984" cy="4816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314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345" y="908720"/>
            <a:ext cx="4320480" cy="16085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安装过程图片</a:t>
            </a:r>
            <a:r>
              <a:rPr lang="en-US" altLang="zh-CN" sz="2800" dirty="0"/>
              <a:t>7.(a)</a:t>
            </a:r>
            <a:endParaRPr lang="zh-CN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CA0C2-1ED2-4775-8036-6018627E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8495" y="2852936"/>
            <a:ext cx="3810000" cy="1524000"/>
          </a:xfrm>
        </p:spPr>
        <p:txBody>
          <a:bodyPr/>
          <a:lstStyle/>
          <a:p>
            <a:r>
              <a:rPr lang="zh-CN" altLang="en-US" dirty="0"/>
              <a:t>选择字符集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B1C3E6C-CB89-41BD-8E3D-B3C53C4D4E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13892" y="260648"/>
            <a:ext cx="6277178" cy="470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9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345" y="908720"/>
            <a:ext cx="4320480" cy="16085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安装过程图片</a:t>
            </a:r>
            <a:r>
              <a:rPr lang="en-US" altLang="zh-CN" sz="2800" dirty="0"/>
              <a:t>7.(b)</a:t>
            </a:r>
            <a:endParaRPr lang="zh-CN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CA0C2-1ED2-4775-8036-6018627E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8495" y="2852936"/>
            <a:ext cx="3810000" cy="1524000"/>
          </a:xfrm>
        </p:spPr>
        <p:txBody>
          <a:bodyPr/>
          <a:lstStyle/>
          <a:p>
            <a:r>
              <a:rPr lang="zh-CN" altLang="en-US" dirty="0"/>
              <a:t>选择安装过程自动创建示例方案</a:t>
            </a: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301AA7BF-141C-4515-9F72-46D932675C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413892" y="404664"/>
            <a:ext cx="6189930" cy="4667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8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345" y="908720"/>
            <a:ext cx="4320480" cy="16085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安装过程图片</a:t>
            </a:r>
            <a:r>
              <a:rPr lang="en-US" altLang="zh-CN" sz="2800" dirty="0"/>
              <a:t>8.(a)</a:t>
            </a:r>
            <a:endParaRPr lang="zh-CN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CA0C2-1ED2-4775-8036-6018627E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8495" y="2852936"/>
            <a:ext cx="3810000" cy="1524000"/>
          </a:xfrm>
        </p:spPr>
        <p:txBody>
          <a:bodyPr/>
          <a:lstStyle/>
          <a:p>
            <a:r>
              <a:rPr lang="zh-CN" altLang="en-US" dirty="0"/>
              <a:t>选择是否注册到</a:t>
            </a:r>
            <a:r>
              <a:rPr lang="en-US" altLang="zh-CN" dirty="0"/>
              <a:t>EM Cloud Control</a:t>
            </a:r>
          </a:p>
          <a:p>
            <a:r>
              <a:rPr lang="en-US" altLang="zh-CN" dirty="0"/>
              <a:t>EMCC</a:t>
            </a:r>
            <a:r>
              <a:rPr lang="zh-CN" altLang="en-US" dirty="0"/>
              <a:t>是</a:t>
            </a:r>
            <a:r>
              <a:rPr lang="en-US" altLang="zh-CN" dirty="0"/>
              <a:t>Oracle</a:t>
            </a:r>
            <a:r>
              <a:rPr lang="zh-CN" altLang="en-US" dirty="0"/>
              <a:t>的数据库集中管理控制软件。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9B1F20-BE69-422F-93C3-713C57D1D922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7868" y="392572"/>
            <a:ext cx="6563629" cy="4920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121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345" y="908720"/>
            <a:ext cx="4320480" cy="16085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安装过程图片</a:t>
            </a:r>
            <a:r>
              <a:rPr lang="en-US" altLang="zh-CN" sz="2800" dirty="0"/>
              <a:t>8.(b)</a:t>
            </a:r>
            <a:endParaRPr lang="zh-CN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CA0C2-1ED2-4775-8036-6018627E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8495" y="2852936"/>
            <a:ext cx="3810000" cy="1524000"/>
          </a:xfrm>
        </p:spPr>
        <p:txBody>
          <a:bodyPr/>
          <a:lstStyle/>
          <a:p>
            <a:r>
              <a:rPr lang="zh-CN" altLang="en-US" dirty="0"/>
              <a:t>选择是否启用恢复，输入恢复区的位置目录。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08EDD1-C2D3-4E82-8214-787A3887E682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0188" y="437902"/>
            <a:ext cx="6441134" cy="4830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615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345" y="908720"/>
            <a:ext cx="4320480" cy="16085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安装过程图片</a:t>
            </a:r>
            <a:r>
              <a:rPr lang="en-US" altLang="zh-CN" sz="2800" dirty="0"/>
              <a:t>9.(a)</a:t>
            </a:r>
            <a:endParaRPr lang="zh-CN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CA0C2-1ED2-4775-8036-6018627E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8495" y="2852936"/>
            <a:ext cx="3810000" cy="1524000"/>
          </a:xfrm>
        </p:spPr>
        <p:txBody>
          <a:bodyPr/>
          <a:lstStyle/>
          <a:p>
            <a:r>
              <a:rPr lang="zh-CN" altLang="en-US" dirty="0"/>
              <a:t>输入各用户口令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8EFB45-7C5E-4206-9DFC-DD7B5B854E5F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9876" y="659808"/>
            <a:ext cx="6463357" cy="484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385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345" y="908720"/>
            <a:ext cx="4320480" cy="16085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安装过程图片</a:t>
            </a:r>
            <a:r>
              <a:rPr lang="en-US" altLang="zh-CN" sz="2800" dirty="0"/>
              <a:t>9.(b)</a:t>
            </a:r>
            <a:endParaRPr lang="zh-CN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CA0C2-1ED2-4775-8036-6018627E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8495" y="2852936"/>
            <a:ext cx="3810000" cy="1524000"/>
          </a:xfrm>
        </p:spPr>
        <p:txBody>
          <a:bodyPr/>
          <a:lstStyle/>
          <a:p>
            <a:r>
              <a:rPr lang="zh-CN" altLang="en-US" dirty="0"/>
              <a:t>选择各类用户所属的库。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6C07EB-457D-4208-AE2D-1FB7000D684E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3892" y="149538"/>
            <a:ext cx="6454453" cy="484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对话气泡: 矩形 2">
            <a:extLst>
              <a:ext uri="{FF2B5EF4-FFF2-40B4-BE49-F238E27FC236}">
                <a16:creationId xmlns:a16="http://schemas.microsoft.com/office/drawing/2014/main" id="{CE26BCE8-C886-44CE-9DF2-3ACC9F205CA1}"/>
              </a:ext>
            </a:extLst>
          </p:cNvPr>
          <p:cNvSpPr/>
          <p:nvPr/>
        </p:nvSpPr>
        <p:spPr>
          <a:xfrm>
            <a:off x="4294212" y="2600471"/>
            <a:ext cx="3240360" cy="1069887"/>
          </a:xfrm>
          <a:prstGeom prst="wedgeRectCallout">
            <a:avLst>
              <a:gd name="adj1" fmla="val -17276"/>
              <a:gd name="adj2" fmla="val -623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这里的</a:t>
            </a:r>
            <a:r>
              <a:rPr lang="en-US" altLang="zh-CN" sz="2400" dirty="0"/>
              <a:t>dba</a:t>
            </a:r>
            <a:r>
              <a:rPr lang="zh-CN" altLang="en-US" sz="2400" dirty="0"/>
              <a:t>是安装</a:t>
            </a:r>
            <a:r>
              <a:rPr lang="en-US" altLang="zh-CN" sz="2400" dirty="0"/>
              <a:t>2.1.2</a:t>
            </a:r>
            <a:r>
              <a:rPr lang="zh-CN" altLang="en-US" sz="2400" dirty="0"/>
              <a:t>节创建的用户组。</a:t>
            </a:r>
          </a:p>
        </p:txBody>
      </p:sp>
    </p:spTree>
    <p:extLst>
      <p:ext uri="{BB962C8B-B14F-4D97-AF65-F5344CB8AC3E}">
        <p14:creationId xmlns:p14="http://schemas.microsoft.com/office/powerpoint/2010/main" val="172006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345" y="908720"/>
            <a:ext cx="4320480" cy="16085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安装过程图片</a:t>
            </a:r>
            <a:r>
              <a:rPr lang="en-US" altLang="zh-CN" sz="2800" dirty="0"/>
              <a:t>10.(a)</a:t>
            </a:r>
            <a:endParaRPr lang="zh-CN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CA0C2-1ED2-4775-8036-6018627E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8495" y="2852936"/>
            <a:ext cx="3810000" cy="1524000"/>
          </a:xfrm>
        </p:spPr>
        <p:txBody>
          <a:bodyPr/>
          <a:lstStyle/>
          <a:p>
            <a:r>
              <a:rPr lang="zh-CN" altLang="en-US" dirty="0"/>
              <a:t>参数设置完毕，准备就绪。最后检查、确认一下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091714-0FBF-4B7D-BE88-BAC102E53841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3180" y="620688"/>
            <a:ext cx="6701606" cy="502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351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2.1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安装前配置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Linux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系统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Oracle 12c</a:t>
            </a:r>
            <a:r>
              <a:rPr lang="zh-CN" altLang="zh-CN" dirty="0"/>
              <a:t>只支持</a:t>
            </a:r>
            <a:r>
              <a:rPr lang="en-US" altLang="zh-CN" dirty="0"/>
              <a:t>64</a:t>
            </a:r>
            <a:r>
              <a:rPr lang="zh-CN" altLang="zh-CN" dirty="0"/>
              <a:t>位的</a:t>
            </a:r>
            <a:r>
              <a:rPr lang="en-US" altLang="zh-CN" dirty="0"/>
              <a:t>Linux</a:t>
            </a:r>
            <a:r>
              <a:rPr lang="zh-CN" altLang="zh-CN" dirty="0"/>
              <a:t>系统，不支持</a:t>
            </a:r>
            <a:r>
              <a:rPr lang="en-US" altLang="zh-CN" dirty="0"/>
              <a:t>32</a:t>
            </a:r>
            <a:r>
              <a:rPr lang="zh-CN" altLang="zh-CN" dirty="0"/>
              <a:t>位</a:t>
            </a:r>
            <a:r>
              <a:rPr lang="en-US" altLang="zh-CN" dirty="0"/>
              <a:t>Linux</a:t>
            </a:r>
            <a:r>
              <a:rPr lang="zh-CN" altLang="zh-CN" dirty="0"/>
              <a:t>平台。本书使用的</a:t>
            </a:r>
            <a:r>
              <a:rPr lang="en-US" altLang="zh-CN" dirty="0"/>
              <a:t>Linux</a:t>
            </a:r>
            <a:r>
              <a:rPr lang="zh-CN" altLang="zh-CN" dirty="0"/>
              <a:t>版本是</a:t>
            </a:r>
            <a:r>
              <a:rPr lang="en-US" altLang="zh-CN" dirty="0"/>
              <a:t>CentOS release 6.5 (Final)</a:t>
            </a:r>
            <a:r>
              <a:rPr lang="zh-CN" altLang="zh-CN" dirty="0"/>
              <a:t>，内核版本号是</a:t>
            </a:r>
            <a:r>
              <a:rPr lang="en-US" altLang="zh-CN" dirty="0"/>
              <a:t>2.6.32-431.el6.x86_64</a:t>
            </a:r>
            <a:r>
              <a:rPr lang="zh-CN" altLang="zh-CN" dirty="0"/>
              <a:t>。</a:t>
            </a:r>
            <a:r>
              <a:rPr lang="en-US" altLang="zh-CN" dirty="0"/>
              <a:t>Oracle 12c</a:t>
            </a:r>
            <a:r>
              <a:rPr lang="zh-CN" altLang="zh-CN" dirty="0"/>
              <a:t>对系统内存的最低要求为</a:t>
            </a:r>
            <a:r>
              <a:rPr lang="en-US" altLang="zh-CN" dirty="0"/>
              <a:t>1G</a:t>
            </a:r>
            <a:r>
              <a:rPr lang="zh-CN" altLang="zh-CN" dirty="0"/>
              <a:t>，推荐</a:t>
            </a:r>
            <a:r>
              <a:rPr lang="en-US" altLang="zh-CN" dirty="0"/>
              <a:t>2G</a:t>
            </a:r>
            <a:r>
              <a:rPr lang="zh-CN" altLang="zh-CN" dirty="0"/>
              <a:t>或更大的内存。</a:t>
            </a:r>
            <a:r>
              <a:rPr lang="en-US" altLang="zh-CN" dirty="0"/>
              <a:t>Oracle 12c</a:t>
            </a:r>
            <a:r>
              <a:rPr lang="zh-CN" altLang="zh-CN" dirty="0"/>
              <a:t>大约需要</a:t>
            </a:r>
            <a:r>
              <a:rPr lang="en-US" altLang="zh-CN" dirty="0"/>
              <a:t>6G</a:t>
            </a:r>
            <a:r>
              <a:rPr lang="zh-CN" altLang="zh-CN" dirty="0"/>
              <a:t>的磁盘空间，建议在学习时使用</a:t>
            </a:r>
            <a:r>
              <a:rPr lang="en-US" altLang="zh-CN" dirty="0"/>
              <a:t>50G</a:t>
            </a:r>
            <a:r>
              <a:rPr lang="zh-CN" altLang="zh-CN" dirty="0"/>
              <a:t>以上的硬盘空间。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81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345" y="908720"/>
            <a:ext cx="4320480" cy="16085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安装过程图片</a:t>
            </a:r>
            <a:r>
              <a:rPr lang="en-US" altLang="zh-CN" sz="2800" dirty="0"/>
              <a:t>10.(b)</a:t>
            </a:r>
            <a:endParaRPr lang="zh-CN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CA0C2-1ED2-4775-8036-6018627E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8495" y="2852936"/>
            <a:ext cx="3810000" cy="1524000"/>
          </a:xfrm>
        </p:spPr>
        <p:txBody>
          <a:bodyPr/>
          <a:lstStyle/>
          <a:p>
            <a:r>
              <a:rPr lang="zh-CN" altLang="en-US" dirty="0"/>
              <a:t>安装过程中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CBEB1E-B020-4FF6-9647-66AFE6F3E570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1884" y="480987"/>
            <a:ext cx="6382445" cy="4743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35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345" y="908720"/>
            <a:ext cx="4320480" cy="16085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安装过程图片</a:t>
            </a:r>
            <a:r>
              <a:rPr lang="en-US" altLang="zh-CN" sz="2800" dirty="0"/>
              <a:t>11</a:t>
            </a:r>
            <a:endParaRPr lang="zh-CN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CA0C2-1ED2-4775-8036-6018627E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8495" y="2852936"/>
            <a:ext cx="3810000" cy="1524000"/>
          </a:xfrm>
        </p:spPr>
        <p:txBody>
          <a:bodyPr/>
          <a:lstStyle/>
          <a:p>
            <a:r>
              <a:rPr lang="zh-CN" altLang="en-US" dirty="0"/>
              <a:t>安装过程中的临时中断。</a:t>
            </a:r>
            <a:endParaRPr lang="en-US" altLang="zh-CN" dirty="0"/>
          </a:p>
          <a:p>
            <a:r>
              <a:rPr lang="zh-CN" altLang="en-US" dirty="0"/>
              <a:t>需要以</a:t>
            </a:r>
            <a:r>
              <a:rPr lang="en-US" altLang="zh-CN" dirty="0"/>
              <a:t>root</a:t>
            </a:r>
            <a:r>
              <a:rPr lang="zh-CN" altLang="en-US" dirty="0"/>
              <a:t>身份运行两行命令。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A5CAF5-B97B-45F0-A37F-072E9CE629C0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5860" y="376270"/>
            <a:ext cx="6652334" cy="469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990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345" y="908720"/>
            <a:ext cx="4320480" cy="16085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安装过程图片</a:t>
            </a:r>
            <a:r>
              <a:rPr lang="en-US" altLang="zh-CN" sz="2800" dirty="0"/>
              <a:t>12.(a)</a:t>
            </a:r>
            <a:endParaRPr lang="zh-CN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CA0C2-1ED2-4775-8036-6018627E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8495" y="2852936"/>
            <a:ext cx="3810000" cy="1524000"/>
          </a:xfrm>
        </p:spPr>
        <p:txBody>
          <a:bodyPr/>
          <a:lstStyle/>
          <a:p>
            <a:r>
              <a:rPr lang="zh-CN" altLang="en-US" dirty="0"/>
              <a:t>安装过程继续</a:t>
            </a:r>
            <a:r>
              <a:rPr lang="en-US" altLang="zh-CN" dirty="0"/>
              <a:t>…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8F08AF-E66E-4AB2-B667-5907B0217C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1884" y="303717"/>
            <a:ext cx="6378902" cy="442717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29824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345" y="908720"/>
            <a:ext cx="4320480" cy="16085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安装过程图片</a:t>
            </a:r>
            <a:r>
              <a:rPr lang="en-US" altLang="zh-CN" sz="2800" dirty="0"/>
              <a:t>12.(b)</a:t>
            </a:r>
            <a:endParaRPr lang="zh-CN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CA0C2-1ED2-4775-8036-6018627E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8495" y="2852936"/>
            <a:ext cx="3810000" cy="1524000"/>
          </a:xfrm>
        </p:spPr>
        <p:txBody>
          <a:bodyPr/>
          <a:lstStyle/>
          <a:p>
            <a:r>
              <a:rPr lang="zh-CN" altLang="en-US" dirty="0"/>
              <a:t>安装结束。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90F4EC-9B36-4AFE-B131-D77D4AF3839F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7868" y="673133"/>
            <a:ext cx="6569784" cy="4124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672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345" y="908720"/>
            <a:ext cx="4320480" cy="16085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安装过程图片</a:t>
            </a:r>
            <a:r>
              <a:rPr lang="en-US" altLang="zh-CN" sz="2800" dirty="0"/>
              <a:t>13</a:t>
            </a:r>
            <a:endParaRPr lang="zh-CN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CA0C2-1ED2-4775-8036-6018627E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8495" y="2852936"/>
            <a:ext cx="3810000" cy="1524000"/>
          </a:xfrm>
        </p:spPr>
        <p:txBody>
          <a:bodyPr/>
          <a:lstStyle/>
          <a:p>
            <a:r>
              <a:rPr lang="zh-CN" altLang="en-US" dirty="0"/>
              <a:t>安装成功。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8B4E24-82FE-4DD2-8034-0CBB1A0EF272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7120" y="516596"/>
            <a:ext cx="6231225" cy="4672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354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887760"/>
          </a:xfrm>
        </p:spPr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2.2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安装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Oracle 12c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412776"/>
            <a:ext cx="10129191" cy="17281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/>
              <a:t>安装成功后，在关闭窗口之前，一定要仔细分析并记住界面上的信息。比如界面上的数据库实例名称是</a:t>
            </a:r>
            <a:r>
              <a:rPr lang="en-US" altLang="zh-CN" dirty="0" err="1"/>
              <a:t>orcl</a:t>
            </a:r>
            <a:r>
              <a:rPr lang="zh-CN" altLang="en-US" dirty="0"/>
              <a:t>，企业管理器的地址是“</a:t>
            </a:r>
            <a:r>
              <a:rPr lang="en-US" altLang="zh-CN" dirty="0"/>
              <a:t>https://localhost:5500/</a:t>
            </a:r>
            <a:r>
              <a:rPr lang="en-US" altLang="zh-CN" dirty="0" err="1"/>
              <a:t>em</a:t>
            </a:r>
            <a:r>
              <a:rPr lang="en-US" altLang="zh-CN" dirty="0"/>
              <a:t>”</a:t>
            </a:r>
            <a:r>
              <a:rPr lang="zh-CN" altLang="en-US" dirty="0"/>
              <a:t>。安装完成后一共有</a:t>
            </a:r>
            <a:r>
              <a:rPr lang="en-US" altLang="zh-CN" dirty="0"/>
              <a:t>3</a:t>
            </a:r>
            <a:r>
              <a:rPr lang="zh-CN" altLang="en-US" dirty="0"/>
              <a:t>个数据库，如图所示，</a:t>
            </a:r>
            <a:r>
              <a:rPr lang="en-US" altLang="zh-CN" dirty="0"/>
              <a:t>CDB</a:t>
            </a:r>
            <a:r>
              <a:rPr lang="zh-CN" altLang="en-US" dirty="0"/>
              <a:t>和两个</a:t>
            </a:r>
            <a:r>
              <a:rPr lang="en-US" altLang="zh-CN" dirty="0"/>
              <a:t>PDB: PDB$SEED</a:t>
            </a:r>
            <a:r>
              <a:rPr lang="zh-CN" altLang="en-US" dirty="0"/>
              <a:t>和</a:t>
            </a:r>
            <a:r>
              <a:rPr lang="en-US" altLang="zh-CN" dirty="0"/>
              <a:t>PDBORCL</a:t>
            </a:r>
            <a:r>
              <a:rPr lang="zh-CN" altLang="en-US" dirty="0"/>
              <a:t>，示例方案存储在</a:t>
            </a:r>
            <a:r>
              <a:rPr lang="en-US" altLang="zh-CN" dirty="0"/>
              <a:t>PDBORCL</a:t>
            </a:r>
            <a:r>
              <a:rPr lang="zh-CN" altLang="en-US" dirty="0"/>
              <a:t>中</a:t>
            </a:r>
            <a:endParaRPr lang="zh-CN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84EABA-C7A2-4B5B-B4EB-716D14247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036" y="3284818"/>
            <a:ext cx="7194127" cy="324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88776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2.2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安装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Oracle 12c</a:t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zh-CN" altLang="en-US" sz="2800" dirty="0"/>
              <a:t>静默安装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412776"/>
            <a:ext cx="10129191" cy="511256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静默安装：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有些</a:t>
            </a:r>
            <a:r>
              <a:rPr lang="en-US" altLang="zh-CN" dirty="0"/>
              <a:t>Linux</a:t>
            </a:r>
            <a:r>
              <a:rPr lang="zh-CN" altLang="en-US" dirty="0"/>
              <a:t>没有安装</a:t>
            </a:r>
            <a:r>
              <a:rPr lang="en-US" altLang="zh-CN" dirty="0"/>
              <a:t>GUI</a:t>
            </a:r>
            <a:r>
              <a:rPr lang="zh-CN" altLang="en-US" dirty="0"/>
              <a:t>图形界面，就不能通过上述步骤安装，只能通过“静默”方式安装。方法是将图形安装过程的选择项和输入值写入文件中，这种文件称为响应文件，让</a:t>
            </a:r>
            <a:r>
              <a:rPr lang="en-US" altLang="zh-CN" dirty="0" err="1"/>
              <a:t>runInstaller</a:t>
            </a:r>
            <a:r>
              <a:rPr lang="zh-CN" altLang="en-US" dirty="0"/>
              <a:t>安装程序去读这个文件，就不用一步一步选择或者输入参数了。</a:t>
            </a:r>
            <a:r>
              <a:rPr lang="en-US" altLang="zh-CN" dirty="0"/>
              <a:t>Oracle 12c</a:t>
            </a:r>
            <a:r>
              <a:rPr lang="zh-CN" altLang="en-US" dirty="0"/>
              <a:t>的安装包里有安装响应文件：</a:t>
            </a:r>
            <a:r>
              <a:rPr lang="en-US" altLang="zh-CN" dirty="0"/>
              <a:t>database/response/</a:t>
            </a:r>
            <a:r>
              <a:rPr lang="en-US" altLang="zh-CN" dirty="0" err="1"/>
              <a:t>db_install.rsp</a:t>
            </a:r>
            <a:r>
              <a:rPr lang="zh-CN" altLang="en-US" dirty="0"/>
              <a:t>，典型的静默安装命令是：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$./</a:t>
            </a:r>
            <a:r>
              <a:rPr lang="en-US" altLang="zh-CN" dirty="0" err="1"/>
              <a:t>runInstaller</a:t>
            </a:r>
            <a:r>
              <a:rPr lang="en-US" altLang="zh-CN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-silent</a:t>
            </a:r>
            <a:r>
              <a:rPr lang="en-US" altLang="zh-CN" dirty="0"/>
              <a:t> -</a:t>
            </a:r>
            <a:r>
              <a:rPr lang="en-US" altLang="zh-CN" dirty="0" err="1"/>
              <a:t>showProgress</a:t>
            </a:r>
            <a:r>
              <a:rPr lang="en-US" altLang="zh-CN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-</a:t>
            </a:r>
            <a:r>
              <a:rPr lang="en-US" altLang="zh-CN" dirty="0" err="1">
                <a:highlight>
                  <a:srgbClr val="FFFF00"/>
                </a:highlight>
              </a:rPr>
              <a:t>responseFile</a:t>
            </a:r>
            <a:r>
              <a:rPr lang="en-US" altLang="zh-CN" dirty="0">
                <a:highlight>
                  <a:srgbClr val="FFFF00"/>
                </a:highlight>
              </a:rPr>
              <a:t> </a:t>
            </a:r>
            <a:r>
              <a:rPr lang="en-US" altLang="zh-CN" dirty="0"/>
              <a:t>/home/oracle/Downloads/database/response/</a:t>
            </a:r>
            <a:r>
              <a:rPr lang="en-US" altLang="zh-CN" dirty="0" err="1"/>
              <a:t>db_install.rsp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027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88776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2.3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数据库连接测试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31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zh-CN" altLang="zh-CN" sz="3100" dirty="0"/>
              <a:t>【示例</a:t>
            </a:r>
            <a:r>
              <a:rPr lang="en-US" altLang="zh-CN" sz="3100" dirty="0"/>
              <a:t>2‑4</a:t>
            </a:r>
            <a:r>
              <a:rPr lang="zh-CN" altLang="zh-CN" sz="3100" dirty="0"/>
              <a:t>】</a:t>
            </a:r>
            <a:r>
              <a:rPr lang="en-US" altLang="zh-CN" sz="3100" dirty="0" err="1"/>
              <a:t>sqlplus</a:t>
            </a:r>
            <a:r>
              <a:rPr lang="zh-CN" altLang="zh-CN" sz="3100" dirty="0"/>
              <a:t>测试连接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412776"/>
            <a:ext cx="10129191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800" dirty="0"/>
              <a:t>本示例使用安装</a:t>
            </a:r>
            <a:r>
              <a:rPr lang="en-US" altLang="zh-CN" sz="2800" dirty="0"/>
              <a:t>Oracle</a:t>
            </a:r>
            <a:r>
              <a:rPr lang="zh-CN" altLang="zh-CN" sz="2800" dirty="0"/>
              <a:t>时候创建的</a:t>
            </a:r>
            <a:r>
              <a:rPr lang="en-US" altLang="zh-CN" sz="2800" dirty="0"/>
              <a:t>oracle</a:t>
            </a:r>
            <a:r>
              <a:rPr lang="zh-CN" altLang="zh-CN" sz="2800" dirty="0"/>
              <a:t>用户登录，在</a:t>
            </a:r>
            <a:r>
              <a:rPr lang="en-US" altLang="zh-CN" sz="2800" dirty="0"/>
              <a:t>Linux</a:t>
            </a:r>
            <a:r>
              <a:rPr lang="zh-CN" altLang="zh-CN" sz="2800" dirty="0"/>
              <a:t>命令行下运行</a:t>
            </a:r>
            <a:r>
              <a:rPr lang="en-US" altLang="zh-CN" sz="2800" dirty="0" err="1"/>
              <a:t>sqlplus</a:t>
            </a:r>
            <a:r>
              <a:rPr lang="zh-CN" altLang="zh-CN" sz="2800" dirty="0"/>
              <a:t>命令。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$ </a:t>
            </a:r>
            <a:r>
              <a:rPr lang="en-US" altLang="zh-CN" sz="2800" dirty="0" err="1">
                <a:highlight>
                  <a:srgbClr val="C0C0C0"/>
                </a:highlight>
              </a:rPr>
              <a:t>sqlplus</a:t>
            </a:r>
            <a:r>
              <a:rPr lang="en-US" altLang="zh-CN" sz="2800" dirty="0">
                <a:highlight>
                  <a:srgbClr val="C0C0C0"/>
                </a:highlight>
              </a:rPr>
              <a:t> / as </a:t>
            </a:r>
            <a:r>
              <a:rPr lang="en-US" altLang="zh-CN" sz="2800" dirty="0" err="1">
                <a:highlight>
                  <a:srgbClr val="C0C0C0"/>
                </a:highlight>
              </a:rPr>
              <a:t>sysdba</a:t>
            </a:r>
            <a:endParaRPr lang="zh-CN" altLang="zh-CN" sz="2800" dirty="0">
              <a:highlight>
                <a:srgbClr val="C0C0C0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SQL&gt; SELECT </a:t>
            </a:r>
            <a:r>
              <a:rPr lang="en-US" altLang="zh-CN" sz="2800" dirty="0" err="1">
                <a:highlight>
                  <a:srgbClr val="C0C0C0"/>
                </a:highlight>
              </a:rPr>
              <a:t>con_id,name</a:t>
            </a:r>
            <a:r>
              <a:rPr lang="en-US" altLang="zh-CN" sz="2800" dirty="0">
                <a:highlight>
                  <a:srgbClr val="C0C0C0"/>
                </a:highlight>
              </a:rPr>
              <a:t> FROM </a:t>
            </a:r>
            <a:r>
              <a:rPr lang="en-US" altLang="zh-CN" sz="2800" dirty="0" err="1">
                <a:highlight>
                  <a:srgbClr val="C0C0C0"/>
                </a:highlight>
              </a:rPr>
              <a:t>v$database</a:t>
            </a:r>
            <a:r>
              <a:rPr lang="en-US" altLang="zh-CN" sz="2800" dirty="0">
                <a:highlight>
                  <a:srgbClr val="C0C0C0"/>
                </a:highlight>
              </a:rPr>
              <a:t>;</a:t>
            </a:r>
            <a:endParaRPr lang="zh-CN" altLang="zh-CN" sz="2800" dirty="0">
              <a:highlight>
                <a:srgbClr val="C0C0C0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dirty="0"/>
              <a:t> CON_ID     NAME</a:t>
            </a:r>
            <a:endParaRPr lang="zh-CN" altLang="zh-CN" sz="28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dirty="0"/>
              <a:t>---------- ---------</a:t>
            </a:r>
            <a:endParaRPr lang="zh-CN" altLang="zh-CN" sz="28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dirty="0"/>
              <a:t>	 0       ORCL</a:t>
            </a:r>
            <a:endParaRPr lang="zh-CN" altLang="zh-CN" sz="28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dirty="0"/>
              <a:t>SQL&gt; exit</a:t>
            </a:r>
            <a:endParaRPr lang="zh-CN" altLang="zh-CN" sz="28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dirty="0"/>
              <a:t>$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altLang="zh-CN" sz="2800" dirty="0"/>
              <a:t>本例的测试过程是这样的：用</a:t>
            </a:r>
            <a:r>
              <a:rPr lang="en-US" altLang="zh-CN" sz="2800" dirty="0" err="1"/>
              <a:t>sqlplus</a:t>
            </a:r>
            <a:r>
              <a:rPr lang="zh-CN" altLang="zh-CN" sz="2800" dirty="0"/>
              <a:t>命令以操作系统认证方式登录</a:t>
            </a:r>
            <a:r>
              <a:rPr lang="en-US" altLang="zh-CN" sz="2800" dirty="0"/>
              <a:t>Oracle</a:t>
            </a:r>
            <a:r>
              <a:rPr lang="zh-CN" altLang="zh-CN" sz="2800" dirty="0"/>
              <a:t>，然后通过</a:t>
            </a:r>
            <a:r>
              <a:rPr lang="en-US" altLang="zh-CN" sz="2800" dirty="0"/>
              <a:t>SELECT</a:t>
            </a:r>
            <a:r>
              <a:rPr lang="zh-CN" altLang="zh-CN" sz="2800" dirty="0"/>
              <a:t>查询语句查询容器数据库的</a:t>
            </a:r>
            <a:r>
              <a:rPr lang="en-US" altLang="zh-CN" sz="2800" dirty="0"/>
              <a:t>ID</a:t>
            </a:r>
            <a:r>
              <a:rPr lang="zh-CN" altLang="zh-CN" sz="2800" dirty="0"/>
              <a:t>和</a:t>
            </a:r>
            <a:r>
              <a:rPr lang="en-US" altLang="zh-CN" sz="2800" dirty="0"/>
              <a:t>NAME</a:t>
            </a:r>
            <a:r>
              <a:rPr lang="zh-CN" altLang="zh-CN" sz="2800" dirty="0"/>
              <a:t>，最后执行</a:t>
            </a:r>
            <a:r>
              <a:rPr lang="en-US" altLang="zh-CN" sz="2800" dirty="0"/>
              <a:t>exit</a:t>
            </a:r>
            <a:r>
              <a:rPr lang="zh-CN" altLang="zh-CN" sz="2800" dirty="0"/>
              <a:t>退出</a:t>
            </a:r>
            <a:r>
              <a:rPr lang="en-US" altLang="zh-CN" sz="2800" dirty="0" err="1"/>
              <a:t>Sqlplus</a:t>
            </a:r>
            <a:r>
              <a:rPr lang="zh-CN" altLang="zh-CN" sz="2800" dirty="0"/>
              <a:t>返回操作系统。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81930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88776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2.3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数据库连接测试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31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zh-CN" altLang="zh-CN" sz="3100" dirty="0"/>
              <a:t>【示例</a:t>
            </a:r>
            <a:r>
              <a:rPr lang="en-US" altLang="zh-CN" sz="3100" dirty="0"/>
              <a:t>2‑5-1</a:t>
            </a:r>
            <a:r>
              <a:rPr lang="zh-CN" altLang="zh-CN" sz="3100" dirty="0"/>
              <a:t>】</a:t>
            </a:r>
            <a:r>
              <a:rPr lang="zh-CN" altLang="en-US" sz="3100" dirty="0"/>
              <a:t>解锁</a:t>
            </a:r>
            <a:r>
              <a:rPr lang="en-US" altLang="zh-CN" sz="3100" dirty="0"/>
              <a:t>HR</a:t>
            </a:r>
            <a:r>
              <a:rPr lang="zh-CN" altLang="en-US" sz="3100" dirty="0"/>
              <a:t>用户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412776"/>
            <a:ext cx="10129191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dirty="0"/>
              <a:t>由于在安装的时候选择了安装样例数据库，所以现在可以查询一下样例数据的信息，样例数据存储在</a:t>
            </a:r>
            <a:r>
              <a:rPr lang="en-US" altLang="zh-CN" dirty="0" err="1"/>
              <a:t>pdborcl</a:t>
            </a:r>
            <a:r>
              <a:rPr lang="zh-CN" altLang="zh-CN" dirty="0"/>
              <a:t>接插式数据库中，按用户不同又分别存储在</a:t>
            </a:r>
            <a:r>
              <a:rPr lang="en-US" altLang="zh-CN" dirty="0"/>
              <a:t>HR</a:t>
            </a:r>
            <a:r>
              <a:rPr lang="zh-CN" altLang="zh-CN" dirty="0"/>
              <a:t>、</a:t>
            </a:r>
            <a:r>
              <a:rPr lang="en-US" altLang="zh-CN" dirty="0"/>
              <a:t>SCOTT</a:t>
            </a:r>
            <a:r>
              <a:rPr lang="zh-CN" altLang="zh-CN" dirty="0"/>
              <a:t>、</a:t>
            </a:r>
            <a:r>
              <a:rPr lang="en-US" altLang="zh-CN" dirty="0"/>
              <a:t>OE</a:t>
            </a:r>
            <a:r>
              <a:rPr lang="zh-CN" altLang="zh-CN" dirty="0"/>
              <a:t>、</a:t>
            </a:r>
            <a:r>
              <a:rPr lang="en-US" altLang="zh-CN" dirty="0"/>
              <a:t>IX</a:t>
            </a:r>
            <a:r>
              <a:rPr lang="zh-CN" altLang="zh-CN" dirty="0"/>
              <a:t>、</a:t>
            </a:r>
            <a:r>
              <a:rPr lang="en-US" altLang="zh-CN" dirty="0"/>
              <a:t>BI</a:t>
            </a:r>
            <a:r>
              <a:rPr lang="zh-CN" altLang="zh-CN" dirty="0"/>
              <a:t>、</a:t>
            </a:r>
            <a:r>
              <a:rPr lang="en-US" altLang="zh-CN" dirty="0"/>
              <a:t>PM</a:t>
            </a:r>
            <a:r>
              <a:rPr lang="zh-CN" altLang="zh-CN" dirty="0"/>
              <a:t>和</a:t>
            </a:r>
            <a:r>
              <a:rPr lang="en-US" altLang="zh-CN" dirty="0"/>
              <a:t>SH</a:t>
            </a:r>
            <a:r>
              <a:rPr lang="zh-CN" altLang="zh-CN" dirty="0"/>
              <a:t>方案中。在安装完成后，这些方案用户处在过期并且锁定的状态，不能直接登录，我们可以用</a:t>
            </a:r>
            <a:r>
              <a:rPr lang="en-US" altLang="zh-CN" dirty="0"/>
              <a:t>system</a:t>
            </a:r>
            <a:r>
              <a:rPr lang="zh-CN" altLang="zh-CN" dirty="0"/>
              <a:t>用户将这些用户解锁，然后可以登录了。</a:t>
            </a:r>
          </a:p>
          <a:p>
            <a:pPr marL="0" inden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$ </a:t>
            </a:r>
            <a:r>
              <a:rPr lang="en-US" altLang="zh-CN" dirty="0" err="1">
                <a:highlight>
                  <a:srgbClr val="C0C0C0"/>
                </a:highlight>
              </a:rPr>
              <a:t>sqlplus</a:t>
            </a:r>
            <a:r>
              <a:rPr lang="en-US" altLang="zh-CN" dirty="0">
                <a:highlight>
                  <a:srgbClr val="C0C0C0"/>
                </a:highlight>
              </a:rPr>
              <a:t> system/***@localhost:1521/</a:t>
            </a:r>
            <a:r>
              <a:rPr lang="en-US" altLang="zh-CN" dirty="0" err="1">
                <a:highlight>
                  <a:srgbClr val="C0C0C0"/>
                </a:highlight>
              </a:rPr>
              <a:t>pdborcl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</a:t>
            </a:r>
            <a:r>
              <a:rPr lang="en-US" altLang="zh-CN" dirty="0" err="1">
                <a:highlight>
                  <a:srgbClr val="C0C0C0"/>
                </a:highlight>
              </a:rPr>
              <a:t>username,user_id,account_status</a:t>
            </a:r>
            <a:r>
              <a:rPr lang="en-US" altLang="zh-CN" dirty="0">
                <a:highlight>
                  <a:srgbClr val="C0C0C0"/>
                </a:highlight>
              </a:rPr>
              <a:t> FROM </a:t>
            </a:r>
            <a:r>
              <a:rPr lang="en-US" altLang="zh-CN" dirty="0" err="1">
                <a:highlight>
                  <a:srgbClr val="C0C0C0"/>
                </a:highlight>
              </a:rPr>
              <a:t>dba_users</a:t>
            </a:r>
            <a:r>
              <a:rPr lang="en-US" altLang="zh-CN" dirty="0">
                <a:highlight>
                  <a:srgbClr val="C0C0C0"/>
                </a:highlight>
              </a:rPr>
              <a:t>;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altLang="zh-CN" dirty="0"/>
              <a:t>USERNAME	USER_ID   ACCOUNT_STATUS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------------- --------    -------------------------------------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BI		 108         EXPIRED &amp; LOCKED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PM	           105         EXPIRED &amp; LOCKED</a:t>
            </a:r>
            <a:endParaRPr lang="zh-CN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…</a:t>
            </a:r>
            <a:endParaRPr lang="zh-CN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4" name="卷形: 水平 3">
            <a:extLst>
              <a:ext uri="{FF2B5EF4-FFF2-40B4-BE49-F238E27FC236}">
                <a16:creationId xmlns:a16="http://schemas.microsoft.com/office/drawing/2014/main" id="{9A0B911C-8F54-46DC-97D7-81456E32F5AA}"/>
              </a:ext>
            </a:extLst>
          </p:cNvPr>
          <p:cNvSpPr/>
          <p:nvPr/>
        </p:nvSpPr>
        <p:spPr>
          <a:xfrm>
            <a:off x="2494013" y="980728"/>
            <a:ext cx="7200800" cy="4392488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注意：登录命令“</a:t>
            </a:r>
            <a:r>
              <a:rPr lang="en-US" altLang="zh-CN" sz="2400" dirty="0" err="1"/>
              <a:t>sqlplus</a:t>
            </a:r>
            <a:r>
              <a:rPr lang="en-US" altLang="zh-CN" sz="2400" dirty="0"/>
              <a:t> system/***@localhost:1521/</a:t>
            </a:r>
            <a:r>
              <a:rPr lang="en-US" altLang="zh-CN" sz="2400" dirty="0" err="1"/>
              <a:t>pdborcl</a:t>
            </a:r>
            <a:r>
              <a:rPr lang="en-US" altLang="zh-CN" sz="2400" dirty="0"/>
              <a:t>”</a:t>
            </a:r>
            <a:r>
              <a:rPr lang="zh-CN" altLang="en-US" sz="2400" dirty="0"/>
              <a:t>中的***表示</a:t>
            </a:r>
            <a:r>
              <a:rPr lang="en-US" altLang="zh-CN" sz="2400" dirty="0"/>
              <a:t>system</a:t>
            </a:r>
            <a:r>
              <a:rPr lang="zh-CN" altLang="en-US" sz="2400" dirty="0"/>
              <a:t>用户的密码，这是安装数据库时候设置的，应该用真实的密码代替。本书后面的样例也这样约定。</a:t>
            </a:r>
          </a:p>
        </p:txBody>
      </p:sp>
    </p:spTree>
    <p:extLst>
      <p:ext uri="{BB962C8B-B14F-4D97-AF65-F5344CB8AC3E}">
        <p14:creationId xmlns:p14="http://schemas.microsoft.com/office/powerpoint/2010/main" val="265797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88776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2.3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数据库连接测试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31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zh-CN" altLang="zh-CN" sz="3100" dirty="0"/>
              <a:t>【示例</a:t>
            </a:r>
            <a:r>
              <a:rPr lang="en-US" altLang="zh-CN" sz="3100" dirty="0"/>
              <a:t>2‑5-2</a:t>
            </a:r>
            <a:r>
              <a:rPr lang="zh-CN" altLang="zh-CN" sz="3100" dirty="0"/>
              <a:t>】</a:t>
            </a:r>
            <a:r>
              <a:rPr lang="zh-CN" altLang="en-US" sz="3100" dirty="0"/>
              <a:t>解锁</a:t>
            </a:r>
            <a:r>
              <a:rPr lang="en-US" altLang="zh-CN" sz="3100" dirty="0"/>
              <a:t>HR</a:t>
            </a:r>
            <a:r>
              <a:rPr lang="zh-CN" altLang="en-US" sz="3100" dirty="0"/>
              <a:t>用户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412776"/>
            <a:ext cx="10129191" cy="5112568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ALTER USER </a:t>
            </a:r>
            <a:r>
              <a:rPr lang="en-US" altLang="zh-CN" dirty="0" err="1">
                <a:highlight>
                  <a:srgbClr val="C0C0C0"/>
                </a:highlight>
              </a:rPr>
              <a:t>hr</a:t>
            </a:r>
            <a:r>
              <a:rPr lang="en-US" altLang="zh-CN" dirty="0">
                <a:highlight>
                  <a:srgbClr val="C0C0C0"/>
                </a:highlight>
              </a:rPr>
              <a:t> ACCOUNT UNLOCK;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zh-CN" dirty="0"/>
              <a:t>用户已更改。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</a:t>
            </a:r>
            <a:r>
              <a:rPr lang="en-US" altLang="zh-CN" dirty="0" err="1">
                <a:highlight>
                  <a:srgbClr val="C0C0C0"/>
                </a:highlight>
              </a:rPr>
              <a:t>username,user_id,account_status</a:t>
            </a:r>
            <a:r>
              <a:rPr lang="en-US" altLang="zh-CN" dirty="0">
                <a:highlight>
                  <a:srgbClr val="C0C0C0"/>
                </a:highlight>
              </a:rPr>
              <a:t> FROM </a:t>
            </a:r>
            <a:r>
              <a:rPr lang="en-US" altLang="zh-CN" dirty="0" err="1">
                <a:highlight>
                  <a:srgbClr val="C0C0C0"/>
                </a:highlight>
              </a:rPr>
              <a:t>dba_users</a:t>
            </a:r>
            <a:r>
              <a:rPr lang="en-US" altLang="zh-CN" dirty="0">
                <a:highlight>
                  <a:srgbClr val="C0C0C0"/>
                </a:highlight>
              </a:rPr>
              <a:t> WHERE  username='HR';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USERNAME		USER_ID   ACCOUNT_STATUS</a:t>
            </a:r>
            <a:endParaRPr lang="zh-CN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------------- --------  -------------------------------------</a:t>
            </a:r>
            <a:endParaRPr lang="zh-CN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HR			    103       EXPIRED</a:t>
            </a:r>
            <a:endParaRPr lang="zh-CN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ALTER USER </a:t>
            </a:r>
            <a:r>
              <a:rPr lang="en-US" altLang="zh-CN" dirty="0" err="1">
                <a:highlight>
                  <a:srgbClr val="C0C0C0"/>
                </a:highlight>
              </a:rPr>
              <a:t>hr</a:t>
            </a:r>
            <a:r>
              <a:rPr lang="en-US" altLang="zh-CN" dirty="0">
                <a:highlight>
                  <a:srgbClr val="C0C0C0"/>
                </a:highlight>
              </a:rPr>
              <a:t> IDENTIFIED BY 123;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</a:t>
            </a:r>
            <a:r>
              <a:rPr lang="en-US" altLang="zh-CN" dirty="0" err="1">
                <a:highlight>
                  <a:srgbClr val="C0C0C0"/>
                </a:highlight>
              </a:rPr>
              <a:t>username,user_id,account_status</a:t>
            </a:r>
            <a:r>
              <a:rPr lang="en-US" altLang="zh-CN" dirty="0">
                <a:highlight>
                  <a:srgbClr val="C0C0C0"/>
                </a:highlight>
              </a:rPr>
              <a:t> FROM </a:t>
            </a:r>
            <a:r>
              <a:rPr lang="en-US" altLang="zh-CN" dirty="0" err="1">
                <a:highlight>
                  <a:srgbClr val="C0C0C0"/>
                </a:highlight>
              </a:rPr>
              <a:t>dba_users</a:t>
            </a:r>
            <a:r>
              <a:rPr lang="en-US" altLang="zh-CN" dirty="0">
                <a:highlight>
                  <a:srgbClr val="C0C0C0"/>
                </a:highlight>
              </a:rPr>
              <a:t> WHERE username='HR';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USERNAME		USER_ID   ACCOUNT_STATUS</a:t>
            </a:r>
            <a:endParaRPr lang="zh-CN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------------- --------  -------------------------------------</a:t>
            </a:r>
            <a:endParaRPr lang="zh-CN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HR			    103       OPEN</a:t>
            </a:r>
            <a:endParaRPr lang="zh-CN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exit</a:t>
            </a:r>
            <a:endParaRPr lang="zh-CN" altLang="zh-CN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8207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2.1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安装前配置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Linux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系统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31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2.1.1</a:t>
            </a:r>
            <a:r>
              <a:rPr lang="zh-CN" altLang="zh-CN" sz="31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配置</a:t>
            </a:r>
            <a:r>
              <a:rPr lang="en-US" altLang="zh-CN" sz="31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Linux</a:t>
            </a:r>
            <a:r>
              <a:rPr lang="zh-CN" altLang="zh-CN" sz="31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交换空间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Oracle</a:t>
            </a:r>
            <a:r>
              <a:rPr lang="zh-CN" altLang="zh-CN" dirty="0"/>
              <a:t>需要使用操作系统部的交换空间，建议的交换空间大小与内存有关，如果内存是</a:t>
            </a:r>
            <a:r>
              <a:rPr lang="en-US" altLang="zh-CN" dirty="0"/>
              <a:t>1GB</a:t>
            </a:r>
            <a:r>
              <a:rPr lang="zh-CN" altLang="zh-CN" dirty="0"/>
              <a:t>到</a:t>
            </a:r>
            <a:r>
              <a:rPr lang="en-US" altLang="zh-CN" dirty="0"/>
              <a:t>2GB</a:t>
            </a:r>
            <a:r>
              <a:rPr lang="zh-CN" altLang="zh-CN" dirty="0"/>
              <a:t>，交换空间是内存的</a:t>
            </a:r>
            <a:r>
              <a:rPr lang="en-US" altLang="zh-CN" dirty="0"/>
              <a:t>1.5</a:t>
            </a:r>
            <a:r>
              <a:rPr lang="zh-CN" altLang="zh-CN" dirty="0"/>
              <a:t>倍，如果内存是</a:t>
            </a:r>
            <a:r>
              <a:rPr lang="en-US" altLang="zh-CN" dirty="0"/>
              <a:t>2GB</a:t>
            </a:r>
            <a:r>
              <a:rPr lang="zh-CN" altLang="zh-CN" dirty="0"/>
              <a:t>到</a:t>
            </a:r>
            <a:r>
              <a:rPr lang="en-US" altLang="zh-CN" dirty="0"/>
              <a:t>16GB</a:t>
            </a:r>
            <a:r>
              <a:rPr lang="zh-CN" altLang="zh-CN" dirty="0"/>
              <a:t>，交换空间等于内存大小，如果内存超过</a:t>
            </a:r>
            <a:r>
              <a:rPr lang="en-US" altLang="zh-CN" dirty="0"/>
              <a:t>16GB</a:t>
            </a:r>
            <a:r>
              <a:rPr lang="zh-CN" altLang="zh-CN" dirty="0"/>
              <a:t>，交换空间等于</a:t>
            </a:r>
            <a:r>
              <a:rPr lang="en-US" altLang="zh-CN" dirty="0"/>
              <a:t>16GB</a:t>
            </a:r>
            <a:r>
              <a:rPr lang="zh-CN" altLang="zh-CN" dirty="0"/>
              <a:t>。</a:t>
            </a:r>
            <a:r>
              <a:rPr lang="en-US" altLang="zh-CN" dirty="0"/>
              <a:t>Linux</a:t>
            </a:r>
            <a:r>
              <a:rPr lang="zh-CN" altLang="zh-CN" dirty="0"/>
              <a:t>系统的交换空间通常都比较小，不能满足</a:t>
            </a:r>
            <a:r>
              <a:rPr lang="en-US" altLang="zh-CN" dirty="0"/>
              <a:t>Oracle 12c</a:t>
            </a:r>
            <a:r>
              <a:rPr lang="zh-CN" altLang="zh-CN" dirty="0"/>
              <a:t>的要求，在</a:t>
            </a:r>
            <a:r>
              <a:rPr lang="en-US" altLang="zh-CN" dirty="0"/>
              <a:t>Oracle</a:t>
            </a:r>
            <a:r>
              <a:rPr lang="zh-CN" altLang="zh-CN" dirty="0"/>
              <a:t>的安装和运行时可能出现警告或异常。下面是一个增加</a:t>
            </a:r>
            <a:r>
              <a:rPr lang="en-US" altLang="zh-CN" dirty="0"/>
              <a:t>Linux</a:t>
            </a:r>
            <a:r>
              <a:rPr lang="zh-CN" altLang="zh-CN" dirty="0"/>
              <a:t>交换空间的示例，将原有交换空间</a:t>
            </a:r>
            <a:r>
              <a:rPr lang="en-US" altLang="zh-CN" dirty="0"/>
              <a:t>5GB</a:t>
            </a:r>
            <a:r>
              <a:rPr lang="zh-CN" altLang="zh-CN" dirty="0"/>
              <a:t>（</a:t>
            </a:r>
            <a:r>
              <a:rPr lang="en-US" altLang="zh-CN" dirty="0"/>
              <a:t>5119MB</a:t>
            </a:r>
            <a:r>
              <a:rPr lang="zh-CN" altLang="zh-CN" dirty="0"/>
              <a:t>），增加到了</a:t>
            </a:r>
            <a:r>
              <a:rPr lang="en-US" altLang="zh-CN" dirty="0"/>
              <a:t>9GB</a:t>
            </a:r>
            <a:r>
              <a:rPr lang="zh-CN" altLang="zh-CN" dirty="0"/>
              <a:t>（</a:t>
            </a:r>
            <a:r>
              <a:rPr lang="en-US" altLang="zh-CN" dirty="0"/>
              <a:t>9119MB</a:t>
            </a:r>
            <a:r>
              <a:rPr lang="zh-CN" altLang="zh-CN" dirty="0"/>
              <a:t>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856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88776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2.3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数据库连接测试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【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示例</a:t>
            </a:r>
            <a:r>
              <a:rPr lang="en-US" altLang="zh-CN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2-6】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给所有样例用户设定密码并解锁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570" y="1412776"/>
            <a:ext cx="10129191" cy="5112568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ALTER USER "HR" ACCOUNT UNLOCK ;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ALTER USER "HR" IDENTIFIED BY 123 ;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ALTER USER "SCOTT" ACCOUNT UNLOCK ;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ALTER USER "SCOTT" IDENTIFIED BY 123 ;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ALTER USER "SH" ACCOUNT UNLOCK ;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ALTER USER "SH" IDENTIFIED BY 123 ;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ALTER USER "BI" ACCOUNT UNLOCK ;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ALTER USER "BI" IDENTIFIED BY 123 ;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ALTER USER "OE" ACCOUNT UNLOCK ;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ALTER USER "OE" IDENTIFIED BY 123 ;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ALTER USER "IX" ACCOUNT UNLOCK ;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ALTER USER "IX" IDENTIFIED BY 123 ;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ALTER USER "PM" ACCOUNT UNLOCK ;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ALTER USER "PM" IDENTIFIED BY 123 ;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7633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88776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2.3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数据库连接测试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【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示例</a:t>
            </a:r>
            <a:r>
              <a:rPr lang="en-US" altLang="zh-CN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2-7】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用</a:t>
            </a:r>
            <a:r>
              <a:rPr lang="en-US" altLang="zh-CN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HR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用户登录，查询样例数据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1484784"/>
            <a:ext cx="10129191" cy="5112568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$ </a:t>
            </a:r>
            <a:r>
              <a:rPr lang="en-US" altLang="zh-CN" sz="1800" dirty="0" err="1">
                <a:highlight>
                  <a:srgbClr val="C0C0C0"/>
                </a:highlight>
              </a:rPr>
              <a:t>sqlplus</a:t>
            </a:r>
            <a:r>
              <a:rPr lang="en-US" altLang="zh-CN" sz="1800" dirty="0">
                <a:highlight>
                  <a:srgbClr val="C0C0C0"/>
                </a:highlight>
              </a:rPr>
              <a:t> </a:t>
            </a:r>
            <a:r>
              <a:rPr lang="en-US" altLang="zh-CN" sz="1800" dirty="0" err="1">
                <a:highlight>
                  <a:srgbClr val="C0C0C0"/>
                </a:highlight>
              </a:rPr>
              <a:t>hr</a:t>
            </a:r>
            <a:r>
              <a:rPr lang="en-US" altLang="zh-CN" sz="1800" dirty="0">
                <a:highlight>
                  <a:srgbClr val="C0C0C0"/>
                </a:highlight>
              </a:rPr>
              <a:t>/123@localhost:1521/</a:t>
            </a:r>
            <a:r>
              <a:rPr lang="en-US" altLang="zh-CN" sz="1800" dirty="0" err="1">
                <a:highlight>
                  <a:srgbClr val="C0C0C0"/>
                </a:highlight>
              </a:rPr>
              <a:t>pdborcl</a:t>
            </a:r>
            <a:endParaRPr lang="en-US" altLang="zh-CN" sz="1800" dirty="0">
              <a:highlight>
                <a:srgbClr val="C0C0C0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SQL&gt; SELECT </a:t>
            </a:r>
            <a:r>
              <a:rPr lang="en-US" altLang="zh-CN" sz="1800" dirty="0" err="1">
                <a:highlight>
                  <a:srgbClr val="C0C0C0"/>
                </a:highlight>
              </a:rPr>
              <a:t>table_name</a:t>
            </a:r>
            <a:r>
              <a:rPr lang="en-US" altLang="zh-CN" sz="1800" dirty="0">
                <a:highlight>
                  <a:srgbClr val="C0C0C0"/>
                </a:highlight>
              </a:rPr>
              <a:t> FROM </a:t>
            </a:r>
            <a:r>
              <a:rPr lang="en-US" altLang="zh-CN" sz="1800" dirty="0" err="1">
                <a:highlight>
                  <a:srgbClr val="C0C0C0"/>
                </a:highlight>
              </a:rPr>
              <a:t>user_tables</a:t>
            </a:r>
            <a:r>
              <a:rPr lang="en-US" altLang="zh-CN" sz="1800" dirty="0">
                <a:highlight>
                  <a:srgbClr val="C0C0C0"/>
                </a:highlight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/>
              <a:t>TABLE_NAME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/>
              <a:t>---------------------------------------------------------------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/>
              <a:t>REGIONS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/>
              <a:t>COUNTRIES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/>
              <a:t>LOCATIONS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/>
              <a:t>DEPARTMENTS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/>
              <a:t>JOBS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/>
              <a:t>EMPLOYEES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/>
              <a:t>JOB_HISTORY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1800" dirty="0"/>
              <a:t>已选择 </a:t>
            </a:r>
            <a:r>
              <a:rPr lang="en-US" altLang="zh-CN" sz="1800" dirty="0"/>
              <a:t>7 </a:t>
            </a:r>
            <a:r>
              <a:rPr lang="zh-CN" altLang="en-US" sz="1800" dirty="0"/>
              <a:t>行。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SQL&gt; SELECT * FROM regions WHERE  </a:t>
            </a:r>
            <a:r>
              <a:rPr lang="en-US" altLang="zh-CN" sz="1800" dirty="0" err="1">
                <a:highlight>
                  <a:srgbClr val="C0C0C0"/>
                </a:highlight>
              </a:rPr>
              <a:t>region_id</a:t>
            </a:r>
            <a:r>
              <a:rPr lang="en-US" altLang="zh-CN" sz="1800" dirty="0">
                <a:highlight>
                  <a:srgbClr val="C0C0C0"/>
                </a:highlight>
              </a:rPr>
              <a:t>=1;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/>
              <a:t> REGION_ID REGION_NAME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/>
              <a:t>---------- -------------------------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/>
              <a:t>1           Europe</a:t>
            </a:r>
          </a:p>
        </p:txBody>
      </p:sp>
    </p:spTree>
    <p:extLst>
      <p:ext uri="{BB962C8B-B14F-4D97-AF65-F5344CB8AC3E}">
        <p14:creationId xmlns:p14="http://schemas.microsoft.com/office/powerpoint/2010/main" val="245577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88776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2.3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数据库连接测试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【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示例</a:t>
            </a:r>
            <a:r>
              <a:rPr lang="en-US" altLang="zh-CN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2-7-2】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用</a:t>
            </a:r>
            <a:r>
              <a:rPr lang="en-US" altLang="zh-CN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HR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用户登录，查询样例数据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1484784"/>
            <a:ext cx="10129191" cy="511256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zh-CN" sz="2800" dirty="0"/>
              <a:t>上述操作通过</a:t>
            </a:r>
            <a:r>
              <a:rPr lang="en-US" altLang="zh-CN" sz="2800" dirty="0" err="1"/>
              <a:t>user_tables</a:t>
            </a:r>
            <a:r>
              <a:rPr lang="zh-CN" altLang="zh-CN" sz="2800" dirty="0"/>
              <a:t>查询用户能访问的所有表。在</a:t>
            </a:r>
            <a:r>
              <a:rPr lang="en-US" altLang="zh-CN" sz="2800" dirty="0"/>
              <a:t>Oracle</a:t>
            </a:r>
            <a:r>
              <a:rPr lang="zh-CN" altLang="zh-CN" sz="2800" dirty="0"/>
              <a:t>中有一些以</a:t>
            </a:r>
            <a:r>
              <a:rPr lang="en-US" altLang="zh-CN" sz="2800" dirty="0"/>
              <a:t>user_</a:t>
            </a:r>
            <a:r>
              <a:rPr lang="zh-CN" altLang="zh-CN" sz="2800" dirty="0"/>
              <a:t>开头的视图，表示用户可以访问的对象视图，除了</a:t>
            </a:r>
            <a:r>
              <a:rPr lang="en-US" altLang="zh-CN" sz="2800" dirty="0" err="1"/>
              <a:t>user_tables</a:t>
            </a:r>
            <a:r>
              <a:rPr lang="zh-CN" altLang="zh-CN" sz="2800" dirty="0"/>
              <a:t>外，还有</a:t>
            </a:r>
            <a:r>
              <a:rPr lang="en-US" altLang="zh-CN" sz="2800" dirty="0" err="1"/>
              <a:t>user_triggers</a:t>
            </a:r>
            <a:r>
              <a:rPr lang="zh-CN" altLang="zh-CN" sz="2800" dirty="0"/>
              <a:t>、</a:t>
            </a:r>
            <a:r>
              <a:rPr lang="en-US" altLang="zh-CN" sz="2800" dirty="0" err="1"/>
              <a:t>user_queues</a:t>
            </a:r>
            <a:r>
              <a:rPr lang="zh-CN" altLang="zh-CN" sz="2800" dirty="0"/>
              <a:t>、</a:t>
            </a:r>
            <a:r>
              <a:rPr lang="en-US" altLang="zh-CN" sz="2800" dirty="0" err="1"/>
              <a:t>user_sequences</a:t>
            </a:r>
            <a:r>
              <a:rPr lang="zh-CN" altLang="zh-CN" sz="2800" dirty="0"/>
              <a:t>、</a:t>
            </a:r>
            <a:r>
              <a:rPr lang="en-US" altLang="zh-CN" sz="2800" dirty="0" err="1"/>
              <a:t>user_indexes</a:t>
            </a:r>
            <a:r>
              <a:rPr lang="zh-CN" altLang="zh-CN" sz="2800" dirty="0"/>
              <a:t>、</a:t>
            </a:r>
            <a:r>
              <a:rPr lang="en-US" altLang="zh-CN" sz="2800" dirty="0" err="1"/>
              <a:t>user_views</a:t>
            </a:r>
            <a:r>
              <a:rPr lang="zh-CN" altLang="zh-CN" sz="2800" dirty="0"/>
              <a:t>以及</a:t>
            </a:r>
            <a:r>
              <a:rPr lang="en-US" altLang="zh-CN" sz="2800" dirty="0" err="1"/>
              <a:t>user_procedures</a:t>
            </a:r>
            <a:r>
              <a:rPr lang="zh-CN" altLang="zh-CN" sz="2800" dirty="0"/>
              <a:t>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2265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887760"/>
          </a:xfrm>
        </p:spPr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2.4 Oracle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企业管理器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1484784"/>
            <a:ext cx="10129191" cy="511256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dirty="0"/>
              <a:t>Oracle</a:t>
            </a:r>
            <a:r>
              <a:rPr lang="zh-CN" altLang="zh-CN" dirty="0"/>
              <a:t>企业管理器是基于浏览器的</a:t>
            </a:r>
            <a:r>
              <a:rPr lang="en-US" altLang="zh-CN" dirty="0"/>
              <a:t>Oracle</a:t>
            </a:r>
            <a:r>
              <a:rPr lang="zh-CN" altLang="zh-CN" dirty="0"/>
              <a:t>管理工具，直观、方便。在安装完成后的界面中有企业管理器地址的提示：</a:t>
            </a:r>
            <a:r>
              <a:rPr lang="en-US" altLang="zh-CN" dirty="0"/>
              <a:t>https://localhost:5500/em</a:t>
            </a:r>
            <a:r>
              <a:rPr lang="zh-CN" altLang="zh-CN" dirty="0"/>
              <a:t>，打开这个地址，输入用户名</a:t>
            </a:r>
            <a:r>
              <a:rPr lang="en-US" altLang="zh-CN" dirty="0"/>
              <a:t>sys</a:t>
            </a:r>
            <a:r>
              <a:rPr lang="zh-CN" altLang="zh-CN" dirty="0"/>
              <a:t>或者</a:t>
            </a:r>
            <a:r>
              <a:rPr lang="en-US" altLang="zh-CN" dirty="0"/>
              <a:t>system</a:t>
            </a:r>
            <a:r>
              <a:rPr lang="zh-CN" altLang="zh-CN" dirty="0"/>
              <a:t>，以及安装时候设置的密码就可以登录到管理器了</a:t>
            </a:r>
            <a:r>
              <a:rPr lang="zh-CN" altLang="en-US" dirty="0"/>
              <a:t>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4343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4652" y="888769"/>
            <a:ext cx="4320480" cy="16085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企业管理器</a:t>
            </a:r>
            <a:r>
              <a:rPr lang="en-US" altLang="zh-CN" sz="2800" dirty="0"/>
              <a:t>EM</a:t>
            </a:r>
            <a:endParaRPr lang="zh-CN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CA0C2-1ED2-4775-8036-6018627E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54652" y="2924944"/>
            <a:ext cx="3810000" cy="1524000"/>
          </a:xfrm>
        </p:spPr>
        <p:txBody>
          <a:bodyPr/>
          <a:lstStyle/>
          <a:p>
            <a:r>
              <a:rPr lang="zh-CN" altLang="en-US" dirty="0"/>
              <a:t>登录界面</a:t>
            </a:r>
            <a:endParaRPr lang="en-US" altLang="zh-CN" dirty="0"/>
          </a:p>
          <a:p>
            <a:r>
              <a:rPr lang="en-US" altLang="zh-CN" dirty="0"/>
              <a:t>https</a:t>
            </a:r>
            <a:r>
              <a:rPr lang="zh-CN" altLang="en-US" dirty="0"/>
              <a:t>方式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0A7C43-4478-4F2C-8C8D-B8B61151EC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57908" y="888769"/>
            <a:ext cx="6634472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8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4652" y="888769"/>
            <a:ext cx="3240360" cy="16085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企业管理器</a:t>
            </a:r>
            <a:r>
              <a:rPr lang="en-US" altLang="zh-CN" sz="2800" dirty="0"/>
              <a:t>EM</a:t>
            </a:r>
            <a:endParaRPr lang="zh-CN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CA0C2-1ED2-4775-8036-6018627E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54652" y="2924944"/>
            <a:ext cx="3810000" cy="1524000"/>
          </a:xfrm>
        </p:spPr>
        <p:txBody>
          <a:bodyPr/>
          <a:lstStyle/>
          <a:p>
            <a:r>
              <a:rPr lang="zh-CN" altLang="en-US" dirty="0"/>
              <a:t>登录之后，主页面</a:t>
            </a:r>
            <a:endParaRPr lang="en-US" altLang="zh-CN" dirty="0"/>
          </a:p>
          <a:p>
            <a:r>
              <a:rPr lang="en-US" altLang="zh-CN" dirty="0"/>
              <a:t>https</a:t>
            </a:r>
            <a:r>
              <a:rPr lang="zh-CN" altLang="en-US" dirty="0"/>
              <a:t>方式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8FEA7D-959C-4B47-9821-5D9C0466E7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97868" y="809260"/>
            <a:ext cx="6721014" cy="4231367"/>
          </a:xfrm>
          <a:prstGeom prst="rect">
            <a:avLst/>
          </a:prstGeom>
        </p:spPr>
      </p:pic>
      <p:sp>
        <p:nvSpPr>
          <p:cNvPr id="6" name="卷形: 水平 5">
            <a:extLst>
              <a:ext uri="{FF2B5EF4-FFF2-40B4-BE49-F238E27FC236}">
                <a16:creationId xmlns:a16="http://schemas.microsoft.com/office/drawing/2014/main" id="{C69195DA-037D-48DE-BD43-068BE585B5B9}"/>
              </a:ext>
            </a:extLst>
          </p:cNvPr>
          <p:cNvSpPr/>
          <p:nvPr/>
        </p:nvSpPr>
        <p:spPr>
          <a:xfrm>
            <a:off x="2422004" y="1196752"/>
            <a:ext cx="7200800" cy="424847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注意：</a:t>
            </a:r>
            <a:r>
              <a:rPr lang="en-US" altLang="zh-CN" sz="2400" dirty="0"/>
              <a:t>Oracle 12c</a:t>
            </a:r>
            <a:r>
              <a:rPr lang="zh-CN" altLang="en-US" sz="2400" dirty="0"/>
              <a:t>的企业管理器与</a:t>
            </a:r>
            <a:r>
              <a:rPr lang="en-US" altLang="zh-CN" sz="2400" dirty="0"/>
              <a:t>11g</a:t>
            </a:r>
            <a:r>
              <a:rPr lang="zh-CN" altLang="en-US" sz="2400" dirty="0"/>
              <a:t>的功能和界面都完全不同了。</a:t>
            </a:r>
            <a:r>
              <a:rPr lang="en-US" altLang="zh-CN" sz="2400" dirty="0"/>
              <a:t>Oracle 11g</a:t>
            </a:r>
            <a:r>
              <a:rPr lang="zh-CN" altLang="en-US" sz="2400" dirty="0"/>
              <a:t>的企业管理器的默认端口号是</a:t>
            </a:r>
            <a:r>
              <a:rPr lang="en-US" altLang="zh-CN" sz="2400" dirty="0"/>
              <a:t>1158</a:t>
            </a:r>
            <a:r>
              <a:rPr lang="zh-CN" altLang="en-US" sz="2400" dirty="0"/>
              <a:t>，而</a:t>
            </a:r>
            <a:r>
              <a:rPr lang="en-US" altLang="zh-CN" sz="2400" dirty="0"/>
              <a:t>Oracle 12c</a:t>
            </a:r>
            <a:r>
              <a:rPr lang="zh-CN" altLang="en-US" sz="2400" dirty="0"/>
              <a:t>的是</a:t>
            </a:r>
            <a:r>
              <a:rPr lang="en-US" altLang="zh-CN" sz="2400" dirty="0"/>
              <a:t>5500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8175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88776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2.4 Oracle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企业管理器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【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示例</a:t>
            </a:r>
            <a:r>
              <a:rPr lang="en-US" altLang="zh-CN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2-8】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设置登录到</a:t>
            </a:r>
            <a:r>
              <a:rPr lang="en-US" altLang="zh-CN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CDB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的企业管理器的端口号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92" y="1412776"/>
            <a:ext cx="10129191" cy="511256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800" dirty="0"/>
              <a:t>本示例为容器数据库</a:t>
            </a:r>
            <a:r>
              <a:rPr lang="en-US" altLang="zh-CN" sz="2800" dirty="0"/>
              <a:t>CDB</a:t>
            </a:r>
            <a:r>
              <a:rPr lang="zh-CN" altLang="en-US" sz="2800" dirty="0"/>
              <a:t>分配两个企业管理器端口号：</a:t>
            </a:r>
            <a:r>
              <a:rPr lang="en-US" altLang="zh-CN" sz="2800" dirty="0"/>
              <a:t>https</a:t>
            </a:r>
            <a:r>
              <a:rPr lang="zh-CN" altLang="en-US" sz="2800" dirty="0"/>
              <a:t>的</a:t>
            </a:r>
            <a:r>
              <a:rPr lang="en-US" altLang="zh-CN" sz="2800" dirty="0"/>
              <a:t>5500</a:t>
            </a:r>
            <a:r>
              <a:rPr lang="zh-CN" altLang="en-US" sz="2800" dirty="0"/>
              <a:t>和</a:t>
            </a:r>
            <a:r>
              <a:rPr lang="en-US" altLang="zh-CN" sz="2800" dirty="0"/>
              <a:t>http</a:t>
            </a:r>
            <a:r>
              <a:rPr lang="zh-CN" altLang="en-US" sz="2800" dirty="0"/>
              <a:t>的</a:t>
            </a:r>
            <a:r>
              <a:rPr lang="en-US" altLang="zh-CN" sz="2800" dirty="0"/>
              <a:t>5502</a:t>
            </a:r>
            <a:r>
              <a:rPr lang="zh-CN" altLang="en-US" sz="2800" dirty="0"/>
              <a:t>。其中的</a:t>
            </a:r>
            <a:r>
              <a:rPr lang="en-US" altLang="zh-CN" sz="2800" dirty="0"/>
              <a:t>EXEC</a:t>
            </a:r>
            <a:r>
              <a:rPr lang="zh-CN" altLang="en-US" sz="2800" dirty="0"/>
              <a:t>表示执行</a:t>
            </a:r>
            <a:r>
              <a:rPr lang="en-US" altLang="zh-CN" sz="2800" dirty="0"/>
              <a:t>Oracle</a:t>
            </a:r>
            <a:r>
              <a:rPr lang="zh-CN" altLang="en-US" sz="2800" dirty="0"/>
              <a:t>的存储过程。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$ </a:t>
            </a:r>
            <a:r>
              <a:rPr lang="en-US" altLang="zh-CN" sz="2800" dirty="0" err="1">
                <a:highlight>
                  <a:srgbClr val="C0C0C0"/>
                </a:highlight>
              </a:rPr>
              <a:t>sqlplus</a:t>
            </a:r>
            <a:r>
              <a:rPr lang="en-US" altLang="zh-CN" sz="2800" dirty="0">
                <a:highlight>
                  <a:srgbClr val="C0C0C0"/>
                </a:highlight>
              </a:rPr>
              <a:t> / as </a:t>
            </a:r>
            <a:r>
              <a:rPr lang="en-US" altLang="zh-CN" sz="2800" dirty="0" err="1">
                <a:highlight>
                  <a:srgbClr val="C0C0C0"/>
                </a:highlight>
              </a:rPr>
              <a:t>sysdba</a:t>
            </a:r>
            <a:endParaRPr lang="en-US" altLang="zh-CN" sz="2800" dirty="0">
              <a:highlight>
                <a:srgbClr val="C0C0C0"/>
              </a:highlight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800" dirty="0"/>
              <a:t>SQL&gt; </a:t>
            </a:r>
            <a:r>
              <a:rPr lang="en-US" altLang="zh-CN" sz="2800" dirty="0">
                <a:highlight>
                  <a:srgbClr val="FFFF00"/>
                </a:highlight>
              </a:rPr>
              <a:t>EXEC DBMS_XDB_CONFIG.SETHTTPSPORT(5500);  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800" dirty="0"/>
              <a:t>PL/SQL procedure successfully completed.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800" dirty="0"/>
              <a:t>SQL&gt; </a:t>
            </a:r>
            <a:r>
              <a:rPr lang="en-US" altLang="zh-CN" sz="2800" dirty="0">
                <a:highlight>
                  <a:srgbClr val="FFFF00"/>
                </a:highlight>
              </a:rPr>
              <a:t>EXEC DBMS_XDB_CONFIG.SETHTTPPORT(5502);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800" dirty="0"/>
              <a:t>PL/SQL procedure successfully completed.</a:t>
            </a:r>
          </a:p>
        </p:txBody>
      </p:sp>
    </p:spTree>
    <p:extLst>
      <p:ext uri="{BB962C8B-B14F-4D97-AF65-F5344CB8AC3E}">
        <p14:creationId xmlns:p14="http://schemas.microsoft.com/office/powerpoint/2010/main" val="390615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88776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2.4 Oracle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企业管理器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【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示例</a:t>
            </a:r>
            <a:r>
              <a:rPr lang="en-US" altLang="zh-CN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2-9】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设置登录到</a:t>
            </a:r>
            <a:r>
              <a:rPr lang="en-US" altLang="zh-CN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PDB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的企业管理器的端口号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92" y="1412776"/>
            <a:ext cx="10129191" cy="511256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800" dirty="0"/>
              <a:t>本示例为插接式数据库</a:t>
            </a:r>
            <a:r>
              <a:rPr lang="en-US" altLang="zh-CN" sz="2800" dirty="0" err="1"/>
              <a:t>pdborcl</a:t>
            </a:r>
            <a:r>
              <a:rPr lang="zh-CN" altLang="en-US" sz="2800" dirty="0"/>
              <a:t>分配两个企业管理器端口号：</a:t>
            </a:r>
            <a:r>
              <a:rPr lang="en-US" altLang="zh-CN" sz="2800" dirty="0"/>
              <a:t>https</a:t>
            </a:r>
            <a:r>
              <a:rPr lang="zh-CN" altLang="en-US" sz="2800" dirty="0"/>
              <a:t>的</a:t>
            </a:r>
            <a:r>
              <a:rPr lang="en-US" altLang="zh-CN" sz="2800" dirty="0"/>
              <a:t>5501</a:t>
            </a:r>
            <a:r>
              <a:rPr lang="zh-CN" altLang="en-US" sz="2800" dirty="0"/>
              <a:t>和</a:t>
            </a:r>
            <a:r>
              <a:rPr lang="en-US" altLang="zh-CN" sz="2800" dirty="0"/>
              <a:t>http</a:t>
            </a:r>
            <a:r>
              <a:rPr lang="zh-CN" altLang="en-US" sz="2800" dirty="0"/>
              <a:t>的</a:t>
            </a:r>
            <a:r>
              <a:rPr lang="en-US" altLang="zh-CN" sz="2800" dirty="0"/>
              <a:t>5505</a:t>
            </a:r>
            <a:r>
              <a:rPr lang="zh-CN" altLang="en-US" sz="2800" dirty="0"/>
              <a:t>，注意，通过命令“</a:t>
            </a:r>
            <a:r>
              <a:rPr lang="en-US" altLang="zh-CN" sz="2800" dirty="0"/>
              <a:t>ALTER SESSION SET CONTAINER=</a:t>
            </a:r>
            <a:r>
              <a:rPr lang="en-US" altLang="zh-CN" sz="2800" dirty="0" err="1"/>
              <a:t>pdborcl</a:t>
            </a:r>
            <a:r>
              <a:rPr lang="en-US" altLang="zh-CN" sz="2800" dirty="0"/>
              <a:t>;”</a:t>
            </a:r>
            <a:r>
              <a:rPr lang="zh-CN" altLang="en-US" sz="2800" dirty="0"/>
              <a:t>从</a:t>
            </a:r>
            <a:r>
              <a:rPr lang="en-US" altLang="zh-CN" sz="2800" dirty="0"/>
              <a:t>CDB</a:t>
            </a:r>
            <a:r>
              <a:rPr lang="zh-CN" altLang="en-US" sz="2800" dirty="0"/>
              <a:t>切换到数据库</a:t>
            </a:r>
            <a:r>
              <a:rPr lang="en-US" altLang="zh-CN" sz="2800" dirty="0" err="1"/>
              <a:t>pdborcl</a:t>
            </a:r>
            <a:r>
              <a:rPr lang="zh-CN" altLang="en-US" sz="2800" dirty="0"/>
              <a:t>。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$ </a:t>
            </a:r>
            <a:r>
              <a:rPr lang="en-US" altLang="zh-CN" sz="2800" dirty="0" err="1">
                <a:highlight>
                  <a:srgbClr val="C0C0C0"/>
                </a:highlight>
              </a:rPr>
              <a:t>sqlplus</a:t>
            </a:r>
            <a:r>
              <a:rPr lang="en-US" altLang="zh-CN" sz="2800" dirty="0">
                <a:highlight>
                  <a:srgbClr val="C0C0C0"/>
                </a:highlight>
              </a:rPr>
              <a:t> / as </a:t>
            </a:r>
            <a:r>
              <a:rPr lang="en-US" altLang="zh-CN" sz="2800" dirty="0" err="1">
                <a:highlight>
                  <a:srgbClr val="C0C0C0"/>
                </a:highlight>
              </a:rPr>
              <a:t>sysdba</a:t>
            </a:r>
            <a:endParaRPr lang="en-US" altLang="zh-CN" sz="2800" dirty="0">
              <a:highlight>
                <a:srgbClr val="C0C0C0"/>
              </a:highlight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SQL&gt; ALTER SESSION SET CONTAINER=</a:t>
            </a:r>
            <a:r>
              <a:rPr lang="en-US" altLang="zh-CN" sz="2800" dirty="0" err="1">
                <a:highlight>
                  <a:srgbClr val="C0C0C0"/>
                </a:highlight>
              </a:rPr>
              <a:t>pdborcl</a:t>
            </a:r>
            <a:r>
              <a:rPr lang="en-US" altLang="zh-CN" sz="2800" dirty="0">
                <a:highlight>
                  <a:srgbClr val="C0C0C0"/>
                </a:highlight>
              </a:rPr>
              <a:t>;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800" dirty="0"/>
              <a:t>Session altered.</a:t>
            </a:r>
          </a:p>
        </p:txBody>
      </p:sp>
    </p:spTree>
    <p:extLst>
      <p:ext uri="{BB962C8B-B14F-4D97-AF65-F5344CB8AC3E}">
        <p14:creationId xmlns:p14="http://schemas.microsoft.com/office/powerpoint/2010/main" val="35057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88776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2.4 Oracle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企业管理器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【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示例</a:t>
            </a:r>
            <a:r>
              <a:rPr lang="en-US" altLang="zh-CN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2-9】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设置登录到</a:t>
            </a:r>
            <a:r>
              <a:rPr lang="en-US" altLang="zh-CN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PDB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的企业管理器的端口号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92" y="1412776"/>
            <a:ext cx="10129191" cy="511256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EXEC DBMS_XDB_CONFIG.SETHTTPSPORT(5501);  </a:t>
            </a:r>
            <a:r>
              <a:rPr lang="en-US" altLang="zh-CN" dirty="0"/>
              <a:t>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/>
              <a:t>PL/SQL procedure successfully completed.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EXEC DBMS_XDB_CONFIG.SETHTTPPORT(5505);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/>
              <a:t>PL/SQL procedure successfully completed.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/>
              <a:t>SQL&gt;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dirty="0"/>
              <a:t>如果端口号是</a:t>
            </a:r>
            <a:r>
              <a:rPr lang="en-US" altLang="zh-CN" dirty="0"/>
              <a:t>0</a:t>
            </a:r>
            <a:r>
              <a:rPr lang="zh-CN" altLang="en-US" dirty="0"/>
              <a:t>，则表示取消这个端口的监听，网站就无法访问了，比如：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/>
              <a:t>SQL&gt; </a:t>
            </a:r>
            <a:r>
              <a:rPr lang="en-US" altLang="zh-CN" dirty="0">
                <a:highlight>
                  <a:srgbClr val="FFFF00"/>
                </a:highlight>
              </a:rPr>
              <a:t>EXEC DBMS_XDB_CONFIG.SETHTTPPORT(0);</a:t>
            </a:r>
          </a:p>
        </p:txBody>
      </p:sp>
    </p:spTree>
    <p:extLst>
      <p:ext uri="{BB962C8B-B14F-4D97-AF65-F5344CB8AC3E}">
        <p14:creationId xmlns:p14="http://schemas.microsoft.com/office/powerpoint/2010/main" val="350239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88776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2.4 Oracle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企业管理器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【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示例</a:t>
            </a:r>
            <a:r>
              <a:rPr lang="en-US" altLang="zh-CN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2-10】</a:t>
            </a:r>
            <a:r>
              <a:rPr lang="zh-CN" altLang="zh-CN" dirty="0"/>
              <a:t>查看已经分配的</a:t>
            </a:r>
            <a:r>
              <a:rPr lang="en-US" altLang="zh-CN" dirty="0"/>
              <a:t>HTTPS</a:t>
            </a:r>
            <a:r>
              <a:rPr lang="zh-CN" altLang="zh-CN" dirty="0"/>
              <a:t>端口号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92" y="1412776"/>
            <a:ext cx="10129191" cy="511256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dirty="0"/>
              <a:t>如果数据库的</a:t>
            </a:r>
            <a:r>
              <a:rPr lang="en-US" altLang="zh-CN" dirty="0"/>
              <a:t>CDB</a:t>
            </a:r>
            <a:r>
              <a:rPr lang="zh-CN" altLang="en-US" dirty="0"/>
              <a:t>中分配了两个企业管理器端口号：</a:t>
            </a:r>
            <a:r>
              <a:rPr lang="en-US" altLang="zh-CN" dirty="0"/>
              <a:t>https</a:t>
            </a:r>
            <a:r>
              <a:rPr lang="zh-CN" altLang="en-US" dirty="0"/>
              <a:t>的</a:t>
            </a:r>
            <a:r>
              <a:rPr lang="en-US" altLang="zh-CN" dirty="0"/>
              <a:t>5500</a:t>
            </a:r>
            <a:r>
              <a:rPr lang="zh-CN" altLang="en-US" dirty="0"/>
              <a:t>和</a:t>
            </a:r>
            <a:r>
              <a:rPr lang="en-US" altLang="zh-CN" dirty="0"/>
              <a:t>http</a:t>
            </a:r>
            <a:r>
              <a:rPr lang="zh-CN" altLang="en-US" dirty="0"/>
              <a:t>的</a:t>
            </a:r>
            <a:r>
              <a:rPr lang="en-US" altLang="zh-CN" dirty="0"/>
              <a:t>5502</a:t>
            </a:r>
            <a:r>
              <a:rPr lang="zh-CN" altLang="en-US" dirty="0"/>
              <a:t>，</a:t>
            </a:r>
            <a:r>
              <a:rPr lang="en-US" altLang="zh-CN" dirty="0"/>
              <a:t>CDB</a:t>
            </a:r>
            <a:r>
              <a:rPr lang="zh-CN" altLang="en-US" dirty="0"/>
              <a:t>包含的插接式数据库也有两个企业管理器端口号：</a:t>
            </a:r>
            <a:r>
              <a:rPr lang="en-US" altLang="zh-CN" dirty="0"/>
              <a:t>https</a:t>
            </a:r>
            <a:r>
              <a:rPr lang="zh-CN" altLang="en-US" dirty="0"/>
              <a:t>的</a:t>
            </a:r>
            <a:r>
              <a:rPr lang="en-US" altLang="zh-CN" dirty="0"/>
              <a:t>5501</a:t>
            </a:r>
            <a:r>
              <a:rPr lang="zh-CN" altLang="en-US" dirty="0"/>
              <a:t>和</a:t>
            </a:r>
            <a:r>
              <a:rPr lang="en-US" altLang="zh-CN" dirty="0"/>
              <a:t>http</a:t>
            </a:r>
            <a:r>
              <a:rPr lang="zh-CN" altLang="en-US" dirty="0"/>
              <a:t>的</a:t>
            </a:r>
            <a:r>
              <a:rPr lang="en-US" altLang="zh-CN" dirty="0"/>
              <a:t>5505</a:t>
            </a:r>
            <a:r>
              <a:rPr lang="zh-CN" altLang="en-US" dirty="0"/>
              <a:t>，那么可以通过以下命令查询出来。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$ </a:t>
            </a:r>
            <a:r>
              <a:rPr lang="en-US" altLang="zh-CN" dirty="0" err="1">
                <a:highlight>
                  <a:srgbClr val="C0C0C0"/>
                </a:highlight>
              </a:rPr>
              <a:t>sqlplus</a:t>
            </a:r>
            <a:r>
              <a:rPr lang="en-US" altLang="zh-CN" dirty="0">
                <a:highlight>
                  <a:srgbClr val="C0C0C0"/>
                </a:highlight>
              </a:rPr>
              <a:t> / as </a:t>
            </a:r>
            <a:r>
              <a:rPr lang="en-US" altLang="zh-CN" dirty="0" err="1">
                <a:highlight>
                  <a:srgbClr val="C0C0C0"/>
                </a:highlight>
              </a:rPr>
              <a:t>sysdba</a:t>
            </a: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</a:t>
            </a:r>
            <a:r>
              <a:rPr lang="en-US" altLang="zh-CN" dirty="0" err="1">
                <a:highlight>
                  <a:srgbClr val="C0C0C0"/>
                </a:highlight>
              </a:rPr>
              <a:t>dbms_xdb_config.gethttpsport</a:t>
            </a:r>
            <a:r>
              <a:rPr lang="en-US" altLang="zh-CN" dirty="0">
                <a:highlight>
                  <a:srgbClr val="C0C0C0"/>
                </a:highlight>
              </a:rPr>
              <a:t> FROM DUAL;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dirty="0"/>
              <a:t>得到：</a:t>
            </a:r>
            <a:r>
              <a:rPr lang="en-US" altLang="zh-CN" dirty="0"/>
              <a:t>5500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</a:t>
            </a:r>
            <a:r>
              <a:rPr lang="en-US" altLang="zh-CN" dirty="0" err="1">
                <a:highlight>
                  <a:srgbClr val="C0C0C0"/>
                </a:highlight>
              </a:rPr>
              <a:t>dbms_xdb_config.gethttpport</a:t>
            </a:r>
            <a:r>
              <a:rPr lang="en-US" altLang="zh-CN" dirty="0">
                <a:highlight>
                  <a:srgbClr val="C0C0C0"/>
                </a:highlight>
              </a:rPr>
              <a:t> FROM DUAL;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dirty="0"/>
              <a:t>得到：</a:t>
            </a:r>
            <a:r>
              <a:rPr lang="en-US" altLang="zh-CN" dirty="0"/>
              <a:t>5502</a:t>
            </a:r>
          </a:p>
        </p:txBody>
      </p:sp>
    </p:spTree>
    <p:extLst>
      <p:ext uri="{BB962C8B-B14F-4D97-AF65-F5344CB8AC3E}">
        <p14:creationId xmlns:p14="http://schemas.microsoft.com/office/powerpoint/2010/main" val="114271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2.1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安装前配置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Linux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系统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31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2.1.1</a:t>
            </a:r>
            <a:r>
              <a:rPr lang="zh-CN" altLang="zh-CN" sz="31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配置</a:t>
            </a:r>
            <a:r>
              <a:rPr lang="en-US" altLang="zh-CN" sz="31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Linux</a:t>
            </a:r>
            <a:r>
              <a:rPr lang="zh-CN" altLang="zh-CN" sz="31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交换空间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492095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zh-CN" dirty="0"/>
              <a:t>【示例</a:t>
            </a:r>
            <a:r>
              <a:rPr lang="en-US" altLang="zh-CN" dirty="0"/>
              <a:t>2‑1</a:t>
            </a:r>
            <a:r>
              <a:rPr lang="zh-CN" altLang="zh-CN" dirty="0"/>
              <a:t>】增加</a:t>
            </a:r>
            <a:r>
              <a:rPr lang="en-US" altLang="zh-CN" dirty="0"/>
              <a:t>Linux</a:t>
            </a:r>
            <a:r>
              <a:rPr lang="zh-CN" altLang="zh-CN" dirty="0"/>
              <a:t>的交换空间</a:t>
            </a:r>
          </a:p>
          <a:p>
            <a:pPr marL="0" indent="0">
              <a:buNone/>
            </a:pPr>
            <a:r>
              <a:rPr lang="zh-CN" altLang="zh-CN" dirty="0"/>
              <a:t>本例中使用目录</a:t>
            </a:r>
            <a:r>
              <a:rPr lang="en-US" altLang="zh-CN" dirty="0"/>
              <a:t>/opt/swap</a:t>
            </a:r>
            <a:r>
              <a:rPr lang="zh-CN" altLang="zh-CN" dirty="0"/>
              <a:t>来作为新增交换空间的目录。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9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#free -m</a:t>
            </a:r>
            <a:endParaRPr lang="zh-CN" altLang="zh-CN" sz="2900" dirty="0"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9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Swap:         5119          0       5119</a:t>
            </a:r>
            <a:endParaRPr lang="zh-CN" altLang="zh-CN" sz="2900" dirty="0"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9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altLang="zh-CN" sz="29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en-US" altLang="zh-CN" sz="29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if=/dev/zero of=/opt/swap </a:t>
            </a:r>
            <a:r>
              <a:rPr lang="en-US" altLang="zh-CN" sz="29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bs</a:t>
            </a:r>
            <a:r>
              <a:rPr lang="en-US" altLang="zh-CN" sz="29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=1024 </a:t>
            </a:r>
            <a:r>
              <a:rPr lang="en-US" altLang="zh-CN" sz="2900" dirty="0" smtClean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count=10240000</a:t>
            </a:r>
            <a:endParaRPr lang="zh-CN" altLang="zh-CN" sz="2900" dirty="0"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9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altLang="zh-CN" sz="29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mkswap</a:t>
            </a:r>
            <a:r>
              <a:rPr lang="en-US" altLang="zh-CN" sz="29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/opt/swap</a:t>
            </a:r>
            <a:endParaRPr lang="zh-CN" altLang="zh-CN" sz="2900" dirty="0"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9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altLang="zh-CN" sz="29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swapon</a:t>
            </a:r>
            <a:r>
              <a:rPr lang="en-US" altLang="zh-CN" sz="29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/opt/swap</a:t>
            </a:r>
            <a:endParaRPr lang="zh-CN" altLang="zh-CN" sz="2900" dirty="0"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9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#free -m</a:t>
            </a:r>
            <a:endParaRPr lang="zh-CN" altLang="zh-CN" sz="2900" dirty="0"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9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Swap:         9119          0       9119</a:t>
            </a:r>
            <a:endParaRPr lang="zh-CN" altLang="zh-CN" sz="2900" dirty="0"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zh-CN" altLang="zh-CN" dirty="0"/>
              <a:t>上述操作第一次</a:t>
            </a:r>
            <a:r>
              <a:rPr lang="en-US" altLang="zh-CN" dirty="0"/>
              <a:t>free -m</a:t>
            </a:r>
            <a:r>
              <a:rPr lang="zh-CN" altLang="zh-CN" dirty="0"/>
              <a:t>命令看到当前的交换空间大小是</a:t>
            </a:r>
            <a:r>
              <a:rPr lang="en-US" altLang="zh-CN" dirty="0"/>
              <a:t>5119MB</a:t>
            </a:r>
            <a:r>
              <a:rPr lang="zh-CN" altLang="zh-CN" dirty="0"/>
              <a:t>，经过增加后，最后再用</a:t>
            </a:r>
            <a:r>
              <a:rPr lang="en-US" altLang="zh-CN" dirty="0"/>
              <a:t>free -m</a:t>
            </a:r>
            <a:r>
              <a:rPr lang="zh-CN" altLang="zh-CN" dirty="0"/>
              <a:t>命令可以看见交换空间已经增到了</a:t>
            </a:r>
            <a:r>
              <a:rPr lang="en-US" altLang="zh-CN" dirty="0"/>
              <a:t>9119MB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1446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88776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2.4 Oracle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企业管理器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【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示例</a:t>
            </a:r>
            <a:r>
              <a:rPr lang="en-US" altLang="zh-CN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2-10】</a:t>
            </a:r>
            <a:r>
              <a:rPr lang="zh-CN" altLang="zh-CN" dirty="0"/>
              <a:t>查看已经分配的</a:t>
            </a:r>
            <a:r>
              <a:rPr lang="en-US" altLang="zh-CN" dirty="0"/>
              <a:t>HTTPS</a:t>
            </a:r>
            <a:r>
              <a:rPr lang="zh-CN" altLang="zh-CN" dirty="0"/>
              <a:t>端口号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92" y="1412776"/>
            <a:ext cx="10129191" cy="511256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dirty="0"/>
              <a:t>从</a:t>
            </a:r>
            <a:r>
              <a:rPr lang="en-US" altLang="zh-CN" dirty="0"/>
              <a:t>CDB</a:t>
            </a:r>
            <a:r>
              <a:rPr lang="zh-CN" altLang="en-US" dirty="0"/>
              <a:t>切换会话到</a:t>
            </a:r>
            <a:r>
              <a:rPr lang="en-US" altLang="zh-CN" dirty="0" err="1"/>
              <a:t>pdborcl</a:t>
            </a:r>
            <a:r>
              <a:rPr lang="zh-CN" altLang="en-US" dirty="0"/>
              <a:t>：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/>
              <a:t>SQL&gt; </a:t>
            </a:r>
            <a:r>
              <a:rPr lang="en-US" altLang="zh-CN" dirty="0">
                <a:highlight>
                  <a:srgbClr val="FFFF00"/>
                </a:highlight>
              </a:rPr>
              <a:t>ALTER SESSION SET CONTAINER =</a:t>
            </a:r>
            <a:r>
              <a:rPr lang="en-US" altLang="zh-CN" dirty="0" err="1">
                <a:highlight>
                  <a:srgbClr val="FFFF00"/>
                </a:highlight>
              </a:rPr>
              <a:t>pdborcl</a:t>
            </a:r>
            <a:r>
              <a:rPr lang="en-US" altLang="zh-CN" dirty="0">
                <a:highlight>
                  <a:srgbClr val="FFFF00"/>
                </a:highlight>
              </a:rPr>
              <a:t>;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/>
              <a:t>SQL&gt; SELECT </a:t>
            </a:r>
            <a:r>
              <a:rPr lang="en-US" altLang="zh-CN" dirty="0" err="1"/>
              <a:t>dbms_xdb_config.gethttpsport</a:t>
            </a:r>
            <a:r>
              <a:rPr lang="en-US" altLang="zh-CN" dirty="0"/>
              <a:t> FROM DUAL;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/>
              <a:t>GETHTTPSPORT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dirty="0"/>
              <a:t>得到：</a:t>
            </a:r>
            <a:r>
              <a:rPr lang="en-US" altLang="zh-CN" dirty="0"/>
              <a:t>5501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/>
              <a:t>SQL&gt; SELECT </a:t>
            </a:r>
            <a:r>
              <a:rPr lang="en-US" altLang="zh-CN" dirty="0" err="1"/>
              <a:t>dbms_xdb_config.gethttpport</a:t>
            </a:r>
            <a:r>
              <a:rPr lang="en-US" altLang="zh-CN" dirty="0"/>
              <a:t> FROM DUAL;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dirty="0"/>
              <a:t>得到：</a:t>
            </a:r>
            <a:r>
              <a:rPr lang="en-US" altLang="zh-CN" dirty="0"/>
              <a:t>5505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dirty="0"/>
              <a:t>也可以通过</a:t>
            </a:r>
            <a:r>
              <a:rPr lang="en-US" altLang="zh-CN" dirty="0"/>
              <a:t>Oracle</a:t>
            </a:r>
            <a:r>
              <a:rPr lang="zh-CN" altLang="en-US" dirty="0"/>
              <a:t>的操作系统命令“</a:t>
            </a:r>
            <a:r>
              <a:rPr lang="en-US" altLang="zh-CN" dirty="0" err="1"/>
              <a:t>lsnrctl</a:t>
            </a:r>
            <a:r>
              <a:rPr lang="en-US" altLang="zh-CN" dirty="0"/>
              <a:t> status”</a:t>
            </a:r>
            <a:r>
              <a:rPr lang="zh-CN" altLang="en-US" dirty="0"/>
              <a:t>查看端口占用情况。</a:t>
            </a:r>
          </a:p>
        </p:txBody>
      </p:sp>
    </p:spTree>
    <p:extLst>
      <p:ext uri="{BB962C8B-B14F-4D97-AF65-F5344CB8AC3E}">
        <p14:creationId xmlns:p14="http://schemas.microsoft.com/office/powerpoint/2010/main" val="364889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88776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2.5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安装后的检测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2.5.1 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查看环境变量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92" y="1412776"/>
            <a:ext cx="10129191" cy="511256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000" dirty="0"/>
              <a:t>Oracle</a:t>
            </a:r>
            <a:r>
              <a:rPr lang="zh-CN" altLang="en-US" sz="2000" dirty="0"/>
              <a:t>的环境变量极其重要，必须有正确的值才能正常运行和访问。在安装成功后，</a:t>
            </a:r>
            <a:r>
              <a:rPr lang="en-US" altLang="zh-CN" sz="2000" dirty="0"/>
              <a:t>Oracle</a:t>
            </a:r>
            <a:r>
              <a:rPr lang="zh-CN" altLang="en-US" sz="2000" dirty="0"/>
              <a:t>环境变量有：</a:t>
            </a:r>
            <a:r>
              <a:rPr lang="en-US" altLang="zh-CN" sz="2000" dirty="0"/>
              <a:t>ORACLE_OWNER</a:t>
            </a:r>
            <a:r>
              <a:rPr lang="zh-CN" altLang="en-US" sz="2000" dirty="0"/>
              <a:t>、</a:t>
            </a:r>
            <a:r>
              <a:rPr lang="en-US" altLang="zh-CN" sz="2000" dirty="0"/>
              <a:t>ORACLE_HOME</a:t>
            </a:r>
            <a:r>
              <a:rPr lang="zh-CN" altLang="en-US" sz="2000" dirty="0"/>
              <a:t>、</a:t>
            </a:r>
            <a:r>
              <a:rPr lang="en-US" altLang="zh-CN" sz="2000" dirty="0"/>
              <a:t>ORACLE_SID</a:t>
            </a:r>
            <a:r>
              <a:rPr lang="zh-CN" altLang="en-US" sz="2000" dirty="0"/>
              <a:t>以及</a:t>
            </a:r>
            <a:r>
              <a:rPr lang="en-US" altLang="zh-CN" sz="2000" dirty="0"/>
              <a:t>NLS_LANG</a:t>
            </a:r>
            <a:r>
              <a:rPr lang="zh-CN" altLang="en-US" sz="2000" dirty="0"/>
              <a:t>。环境变量存储在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/profile</a:t>
            </a:r>
            <a:r>
              <a:rPr lang="zh-CN" altLang="en-US" sz="2000" dirty="0"/>
              <a:t>文件中，如果没有变量，或者变量的值不正确，可以进行修改。下面是安装成功后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/profile</a:t>
            </a:r>
            <a:r>
              <a:rPr lang="zh-CN" altLang="en-US" sz="2000" dirty="0"/>
              <a:t>文件的部分内容：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000" dirty="0"/>
              <a:t>export ORACLE_OWNER=oracle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000" dirty="0"/>
              <a:t>export ORACLE_HOME=/home/oracle/app/oracle/product/12.1.0/dbhome_1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000" dirty="0"/>
              <a:t>export ORACLE_SID=</a:t>
            </a:r>
            <a:r>
              <a:rPr lang="en-US" altLang="zh-CN" sz="2000" dirty="0" err="1"/>
              <a:t>orcl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000" dirty="0"/>
              <a:t>export PATH=$ORACLE_HOME/bin:/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/bin:$PATH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000" dirty="0"/>
              <a:t>export NLS_LANG='SIMPLIFIED CHINESE_CHINA.AL32UTF8'</a:t>
            </a:r>
          </a:p>
        </p:txBody>
      </p:sp>
    </p:spTree>
    <p:extLst>
      <p:ext uri="{BB962C8B-B14F-4D97-AF65-F5344CB8AC3E}">
        <p14:creationId xmlns:p14="http://schemas.microsoft.com/office/powerpoint/2010/main" val="225039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88776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2.5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安装后的检测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2.5.1 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查看环境变量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694" y="1412776"/>
            <a:ext cx="10129191" cy="511256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dirty="0"/>
              <a:t>其中，</a:t>
            </a:r>
            <a:r>
              <a:rPr lang="en-US" altLang="zh-CN" dirty="0"/>
              <a:t>ORACLE_OWNER</a:t>
            </a:r>
            <a:r>
              <a:rPr lang="zh-CN" altLang="en-US" dirty="0"/>
              <a:t>表示</a:t>
            </a:r>
            <a:r>
              <a:rPr lang="en-US" altLang="zh-CN" dirty="0"/>
              <a:t>Oracle</a:t>
            </a:r>
            <a:r>
              <a:rPr lang="zh-CN" altLang="en-US" dirty="0"/>
              <a:t>进程的所有者用户，</a:t>
            </a:r>
            <a:r>
              <a:rPr lang="en-US" altLang="zh-CN" dirty="0"/>
              <a:t>ORACLE_HOME</a:t>
            </a:r>
            <a:r>
              <a:rPr lang="zh-CN" altLang="en-US" dirty="0"/>
              <a:t>是</a:t>
            </a:r>
            <a:r>
              <a:rPr lang="en-US" altLang="zh-CN" dirty="0"/>
              <a:t>Oracle</a:t>
            </a:r>
            <a:r>
              <a:rPr lang="zh-CN" altLang="en-US" dirty="0"/>
              <a:t>的安装目录，</a:t>
            </a:r>
            <a:r>
              <a:rPr lang="en-US" altLang="zh-CN" dirty="0"/>
              <a:t>ORACLE_SID</a:t>
            </a:r>
            <a:r>
              <a:rPr lang="zh-CN" altLang="en-US" dirty="0"/>
              <a:t>是</a:t>
            </a:r>
            <a:r>
              <a:rPr lang="en-US" altLang="zh-CN" dirty="0"/>
              <a:t>Oracle</a:t>
            </a:r>
            <a:r>
              <a:rPr lang="zh-CN" altLang="en-US" dirty="0"/>
              <a:t>的默认实例名称，如果在本机中安装了多个实例，</a:t>
            </a:r>
            <a:r>
              <a:rPr lang="en-US" altLang="zh-CN" dirty="0"/>
              <a:t>ORACLE_SID</a:t>
            </a:r>
            <a:r>
              <a:rPr lang="zh-CN" altLang="en-US" dirty="0"/>
              <a:t>的值就非常重要了，它表示客户端默认登录的实例。到目前为止，只有一个数据库实例</a:t>
            </a:r>
            <a:r>
              <a:rPr lang="en-US" altLang="zh-CN" dirty="0" err="1"/>
              <a:t>orcl</a:t>
            </a:r>
            <a:r>
              <a:rPr lang="zh-CN" altLang="en-US" dirty="0"/>
              <a:t>。</a:t>
            </a:r>
            <a:r>
              <a:rPr lang="en-US" altLang="zh-CN" dirty="0"/>
              <a:t>PATH</a:t>
            </a:r>
            <a:r>
              <a:rPr lang="zh-CN" altLang="en-US" dirty="0"/>
              <a:t>变量是设置搜索路径，可以让</a:t>
            </a:r>
            <a:r>
              <a:rPr lang="en-US" altLang="zh-CN" dirty="0"/>
              <a:t>Linux</a:t>
            </a:r>
            <a:r>
              <a:rPr lang="zh-CN" altLang="en-US" dirty="0"/>
              <a:t>找到</a:t>
            </a:r>
            <a:r>
              <a:rPr lang="en-US" altLang="zh-CN" dirty="0"/>
              <a:t>Oracle</a:t>
            </a:r>
            <a:r>
              <a:rPr lang="zh-CN" altLang="en-US" dirty="0"/>
              <a:t>命令。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dirty="0"/>
              <a:t>尤其值得关注的是</a:t>
            </a:r>
            <a:r>
              <a:rPr lang="en-US" altLang="zh-CN" dirty="0"/>
              <a:t>NLS_LANG</a:t>
            </a:r>
            <a:r>
              <a:rPr lang="zh-CN" altLang="en-US" dirty="0"/>
              <a:t>，它表示访问数据库的客户端的国家字符集，这个值决定</a:t>
            </a:r>
            <a:r>
              <a:rPr lang="en-US" altLang="zh-CN" dirty="0"/>
              <a:t>Linux</a:t>
            </a:r>
            <a:r>
              <a:rPr lang="zh-CN" altLang="en-US" dirty="0"/>
              <a:t>客户端上使用的消息语言，日期，数字格式以及实际数据的字符编码，这个值必须和安装时选择的数据库字符集相同，如果不相同，终端上显示汉字的数据或者提示的时候，可能为“乱码”，简言之，就是要求客户端字符集与数据库端字符集相同才会避免乱码。</a:t>
            </a:r>
          </a:p>
        </p:txBody>
      </p:sp>
    </p:spTree>
    <p:extLst>
      <p:ext uri="{BB962C8B-B14F-4D97-AF65-F5344CB8AC3E}">
        <p14:creationId xmlns:p14="http://schemas.microsoft.com/office/powerpoint/2010/main" val="146528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88776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2.5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安装后的检测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2.5.1 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查看环境变量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694" y="1412776"/>
            <a:ext cx="10129191" cy="511256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dirty="0"/>
              <a:t>NLS_LANG</a:t>
            </a:r>
            <a:r>
              <a:rPr lang="zh-CN" altLang="en-US" dirty="0"/>
              <a:t>由</a:t>
            </a:r>
            <a:r>
              <a:rPr lang="en-US" altLang="zh-CN" dirty="0"/>
              <a:t>3</a:t>
            </a:r>
            <a:r>
              <a:rPr lang="zh-CN" altLang="en-US" dirty="0"/>
              <a:t>部分组成，整体格式是：</a:t>
            </a:r>
            <a:r>
              <a:rPr lang="en-US" altLang="zh-CN" dirty="0"/>
              <a:t>&lt;language&gt;_&lt;territory&gt;.&lt;client character set&gt; </a:t>
            </a:r>
            <a:r>
              <a:rPr lang="zh-CN" altLang="en-US" dirty="0"/>
              <a:t>，其中：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dirty="0"/>
              <a:t>language</a:t>
            </a:r>
            <a:r>
              <a:rPr lang="zh-CN" altLang="en-US" dirty="0"/>
              <a:t>：显示</a:t>
            </a:r>
            <a:r>
              <a:rPr lang="en-US" altLang="zh-CN" dirty="0"/>
              <a:t>Oracle</a:t>
            </a:r>
            <a:r>
              <a:rPr lang="zh-CN" altLang="en-US" dirty="0"/>
              <a:t>消息，校验，日期命名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dirty="0"/>
              <a:t>territory</a:t>
            </a:r>
            <a:r>
              <a:rPr lang="zh-CN" altLang="en-US" dirty="0"/>
              <a:t>：指定默认日期、数字、货币等格式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dirty="0"/>
              <a:t>client character set</a:t>
            </a:r>
            <a:r>
              <a:rPr lang="zh-CN" altLang="en-US" dirty="0"/>
              <a:t>：指定客户端将使用的字符集，这是最重要的配置，必须和服务器端的字符集完全相同。查看服务器端字符集的命令是：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dirty="0"/>
              <a:t>SQL&gt; </a:t>
            </a:r>
            <a:r>
              <a:rPr lang="en-US" altLang="zh-CN" dirty="0">
                <a:highlight>
                  <a:srgbClr val="FFFF00"/>
                </a:highlight>
              </a:rPr>
              <a:t>SELECT * FROM V$NLS_PARAMETERS;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zh-CN" dirty="0"/>
              <a:t>上述查询结果中，</a:t>
            </a:r>
            <a:r>
              <a:rPr lang="en-US" altLang="zh-CN" dirty="0"/>
              <a:t>NLS_LANGUAGE</a:t>
            </a:r>
            <a:r>
              <a:rPr lang="zh-CN" altLang="zh-CN" dirty="0"/>
              <a:t>、</a:t>
            </a:r>
            <a:r>
              <a:rPr lang="en-US" altLang="zh-CN" dirty="0"/>
              <a:t>NLS_TERRITORY </a:t>
            </a:r>
            <a:r>
              <a:rPr lang="zh-CN" altLang="zh-CN" dirty="0"/>
              <a:t>和</a:t>
            </a:r>
            <a:r>
              <a:rPr lang="en-US" altLang="zh-CN" dirty="0"/>
              <a:t>NLS_CHARACTERSET </a:t>
            </a:r>
            <a:r>
              <a:rPr lang="zh-CN" altLang="zh-CN" dirty="0"/>
              <a:t>这</a:t>
            </a:r>
            <a:r>
              <a:rPr lang="en-US" altLang="zh-CN" dirty="0"/>
              <a:t>3</a:t>
            </a:r>
            <a:r>
              <a:rPr lang="zh-CN" altLang="zh-CN" dirty="0"/>
              <a:t>行组合起来就是</a:t>
            </a:r>
            <a:r>
              <a:rPr lang="en-US" altLang="zh-CN" dirty="0"/>
              <a:t>$NLS_LANG</a:t>
            </a:r>
            <a:r>
              <a:rPr lang="zh-CN" altLang="zh-CN" dirty="0"/>
              <a:t>。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099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88776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2.5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安装后的检测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2.5.2 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查看目录及文件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694" y="1412776"/>
            <a:ext cx="10129191" cy="5112568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000" dirty="0"/>
              <a:t>1)Oracle</a:t>
            </a:r>
            <a:r>
              <a:rPr lang="zh-CN" altLang="zh-CN" sz="2000" dirty="0"/>
              <a:t>主目录</a:t>
            </a:r>
          </a:p>
          <a:p>
            <a:pPr marL="0" indent="0" hangingPunct="0">
              <a:buNone/>
            </a:pPr>
            <a:r>
              <a:rPr lang="en-US" altLang="zh-CN" sz="2000" dirty="0"/>
              <a:t>Oracle</a:t>
            </a:r>
            <a:r>
              <a:rPr lang="zh-CN" altLang="zh-CN" sz="2000" dirty="0"/>
              <a:t>的主目录由环境变量</a:t>
            </a:r>
            <a:r>
              <a:rPr lang="en-US" altLang="zh-CN" sz="2000" dirty="0"/>
              <a:t>$ORACLE_HOME</a:t>
            </a:r>
            <a:r>
              <a:rPr lang="zh-CN" altLang="zh-CN" sz="2000" dirty="0"/>
              <a:t>决定，多数文件都放在主目录下。</a:t>
            </a:r>
            <a:r>
              <a:rPr lang="en-US" altLang="zh-CN" sz="2000" dirty="0"/>
              <a:t>Oracle</a:t>
            </a:r>
            <a:r>
              <a:rPr lang="zh-CN" altLang="zh-CN" sz="2000" dirty="0"/>
              <a:t>的数据库启动日志文件和监听器启动日志文件也存储在此。</a:t>
            </a:r>
          </a:p>
          <a:p>
            <a:pPr marL="0" indent="0" hangingPunct="0">
              <a:buNone/>
            </a:pPr>
            <a:r>
              <a:rPr lang="en-US" altLang="zh-CN" sz="2000" dirty="0"/>
              <a:t>2)</a:t>
            </a:r>
            <a:r>
              <a:rPr lang="zh-CN" altLang="zh-CN" sz="2000" dirty="0"/>
              <a:t>执行程序目录</a:t>
            </a:r>
          </a:p>
          <a:p>
            <a:pPr marL="0" indent="0" hangingPunct="0">
              <a:buNone/>
            </a:pPr>
            <a:r>
              <a:rPr lang="zh-CN" altLang="zh-CN" sz="2000" dirty="0"/>
              <a:t>执行程序目录是</a:t>
            </a:r>
            <a:r>
              <a:rPr lang="en-US" altLang="zh-CN" sz="2000" dirty="0"/>
              <a:t>$ORACLE_HOME/bin</a:t>
            </a:r>
            <a:r>
              <a:rPr lang="zh-CN" altLang="zh-CN" sz="2000" dirty="0"/>
              <a:t>，在这个目录中存储了</a:t>
            </a:r>
            <a:r>
              <a:rPr lang="en-US" altLang="zh-CN" sz="2000" dirty="0" err="1"/>
              <a:t>sqlplus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dbca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lsnrctl</a:t>
            </a:r>
            <a:r>
              <a:rPr lang="zh-CN" altLang="zh-CN" sz="2000" dirty="0"/>
              <a:t>等所有的可执行文件</a:t>
            </a:r>
          </a:p>
          <a:p>
            <a:pPr marL="0" indent="0" hangingPunct="0">
              <a:buNone/>
            </a:pPr>
            <a:r>
              <a:rPr lang="en-US" altLang="zh-CN" sz="2000" dirty="0"/>
              <a:t>3)</a:t>
            </a:r>
            <a:r>
              <a:rPr lang="zh-CN" altLang="zh-CN" sz="2000" dirty="0"/>
              <a:t>网络配置文件目录</a:t>
            </a:r>
          </a:p>
          <a:p>
            <a:pPr marL="0" indent="0" hangingPunct="0">
              <a:buNone/>
            </a:pPr>
            <a:r>
              <a:rPr lang="zh-CN" altLang="zh-CN" sz="2000" dirty="0"/>
              <a:t>网络配置文件目录是</a:t>
            </a:r>
            <a:r>
              <a:rPr lang="en-US" altLang="zh-CN" sz="2000" dirty="0"/>
              <a:t>$ORACLE_HOME/network/admin</a:t>
            </a:r>
            <a:r>
              <a:rPr lang="zh-CN" altLang="zh-CN" sz="2000" dirty="0"/>
              <a:t>，这个目录中包件</a:t>
            </a:r>
            <a:r>
              <a:rPr lang="en-US" altLang="zh-CN" sz="2000" dirty="0" err="1"/>
              <a:t>listener.ora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tnsnames.ora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sqlnet.ora</a:t>
            </a:r>
            <a:r>
              <a:rPr lang="zh-CN" altLang="zh-CN" sz="2000" dirty="0"/>
              <a:t>等网络配置文件。只有正确配置网络配置文件，才能成功访问</a:t>
            </a:r>
            <a:r>
              <a:rPr lang="en-US" altLang="zh-CN" sz="2000" dirty="0"/>
              <a:t>Oracle</a:t>
            </a:r>
            <a:r>
              <a:rPr lang="zh-CN" altLang="zh-CN" sz="2000" dirty="0"/>
              <a:t>的各个数据库。</a:t>
            </a:r>
          </a:p>
          <a:p>
            <a:pPr marL="0" indent="0" hangingPunct="0">
              <a:buNone/>
            </a:pPr>
            <a:r>
              <a:rPr lang="en-US" altLang="zh-CN" sz="2000" dirty="0"/>
              <a:t>4)</a:t>
            </a:r>
            <a:r>
              <a:rPr lang="zh-CN" altLang="zh-CN" sz="2000" dirty="0"/>
              <a:t>初始化文件目录</a:t>
            </a:r>
          </a:p>
          <a:p>
            <a:pPr marL="0" indent="0" hangingPunct="0">
              <a:buNone/>
            </a:pPr>
            <a:r>
              <a:rPr lang="zh-CN" altLang="zh-CN" sz="2000" dirty="0"/>
              <a:t>初始化文件存储的目录是</a:t>
            </a:r>
            <a:r>
              <a:rPr lang="en-US" altLang="zh-CN" sz="2000" dirty="0"/>
              <a:t>$ORACLE_HOME/</a:t>
            </a:r>
            <a:r>
              <a:rPr lang="en-US" altLang="zh-CN" sz="2000" dirty="0" err="1"/>
              <a:t>dbs</a:t>
            </a:r>
            <a:r>
              <a:rPr lang="zh-CN" altLang="zh-CN" sz="2000" dirty="0"/>
              <a:t>，在这个目录里面，存放了</a:t>
            </a:r>
            <a:r>
              <a:rPr lang="en-US" altLang="zh-CN" sz="2000" dirty="0"/>
              <a:t>Oracle</a:t>
            </a:r>
            <a:r>
              <a:rPr lang="zh-CN" altLang="zh-CN" sz="2000" dirty="0"/>
              <a:t>实例启动时候的参数值。这些文件有：</a:t>
            </a:r>
            <a:r>
              <a:rPr lang="en-US" altLang="zh-CN" sz="2000" dirty="0" err="1"/>
              <a:t>init.ora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spfile$ORACLE_SID.ora</a:t>
            </a:r>
            <a:r>
              <a:rPr lang="zh-CN" altLang="zh-CN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3427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88776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2.5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安装后的检测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2.5.2 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查看目录及文件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694" y="1412776"/>
            <a:ext cx="10129191" cy="5112568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200" dirty="0"/>
              <a:t>5)</a:t>
            </a:r>
            <a:r>
              <a:rPr lang="zh-CN" altLang="en-US" sz="2200" dirty="0"/>
              <a:t>数据文件目录</a:t>
            </a:r>
          </a:p>
          <a:p>
            <a:pPr marL="0" indent="0" hangingPunct="0">
              <a:buNone/>
            </a:pPr>
            <a:r>
              <a:rPr lang="zh-CN" altLang="en-US" sz="2200" dirty="0"/>
              <a:t>数据文件目录是</a:t>
            </a:r>
            <a:r>
              <a:rPr lang="en-US" altLang="zh-CN" sz="2200" dirty="0"/>
              <a:t>app/oracle/</a:t>
            </a:r>
            <a:r>
              <a:rPr lang="en-US" altLang="zh-CN" sz="2200" dirty="0" err="1"/>
              <a:t>oradata</a:t>
            </a:r>
            <a:r>
              <a:rPr lang="en-US" altLang="zh-CN" sz="2200" dirty="0"/>
              <a:t>/$ORACLE_SID</a:t>
            </a:r>
            <a:r>
              <a:rPr lang="zh-CN" altLang="en-US" sz="2200" dirty="0"/>
              <a:t>，默认安装的情况下，数据文件目录没有放在</a:t>
            </a:r>
            <a:r>
              <a:rPr lang="en-US" altLang="zh-CN" sz="2200" dirty="0"/>
              <a:t>$ORACLE_HOME</a:t>
            </a:r>
            <a:r>
              <a:rPr lang="zh-CN" altLang="en-US" sz="2200" dirty="0"/>
              <a:t>目录下面，每个数据库实例单独一个子目录。</a:t>
            </a:r>
          </a:p>
          <a:p>
            <a:pPr marL="0" indent="0" hangingPunct="0">
              <a:buNone/>
            </a:pPr>
            <a:r>
              <a:rPr lang="en-US" altLang="zh-CN" sz="2200" dirty="0"/>
              <a:t>6)</a:t>
            </a:r>
            <a:r>
              <a:rPr lang="zh-CN" altLang="en-US" sz="2200" dirty="0"/>
              <a:t>控制文件目录</a:t>
            </a:r>
          </a:p>
          <a:p>
            <a:pPr marL="0" indent="0" hangingPunct="0">
              <a:buNone/>
            </a:pPr>
            <a:r>
              <a:rPr lang="zh-CN" altLang="en-US" sz="2200" dirty="0"/>
              <a:t>默认安装的情况下，控制文件目录和数据文件目录相同。</a:t>
            </a:r>
          </a:p>
          <a:p>
            <a:pPr marL="0" indent="0" hangingPunct="0">
              <a:buNone/>
            </a:pPr>
            <a:r>
              <a:rPr lang="en-US" altLang="zh-CN" sz="2200" dirty="0"/>
              <a:t>7)</a:t>
            </a:r>
            <a:r>
              <a:rPr lang="zh-CN" altLang="en-US" sz="2200" dirty="0"/>
              <a:t>重做日志文件目录</a:t>
            </a:r>
          </a:p>
          <a:p>
            <a:pPr marL="0" indent="0" hangingPunct="0">
              <a:buNone/>
            </a:pPr>
            <a:r>
              <a:rPr lang="zh-CN" altLang="en-US" sz="2200" dirty="0"/>
              <a:t>默认安装的情况下，重做日志文件目录和数据文件目录相同。</a:t>
            </a:r>
          </a:p>
          <a:p>
            <a:pPr marL="0" indent="0" hangingPunct="0">
              <a:buNone/>
            </a:pPr>
            <a:r>
              <a:rPr lang="en-US" altLang="zh-CN" sz="2200" dirty="0"/>
              <a:t>8)</a:t>
            </a:r>
            <a:r>
              <a:rPr lang="zh-CN" altLang="en-US" sz="2200" dirty="0"/>
              <a:t>自动备份目录</a:t>
            </a:r>
          </a:p>
          <a:p>
            <a:pPr marL="0" indent="0" hangingPunct="0">
              <a:buNone/>
            </a:pPr>
            <a:r>
              <a:rPr lang="zh-CN" altLang="en-US" sz="2200" dirty="0"/>
              <a:t>自动备份及恢复目录是</a:t>
            </a:r>
            <a:r>
              <a:rPr lang="en-US" altLang="zh-CN" sz="2200" dirty="0"/>
              <a:t>app/oracle/</a:t>
            </a:r>
            <a:r>
              <a:rPr lang="en-US" altLang="zh-CN" sz="2200" dirty="0" err="1"/>
              <a:t>fast_recovery_area</a:t>
            </a:r>
            <a:r>
              <a:rPr lang="zh-CN" altLang="en-US" sz="2200" dirty="0"/>
              <a:t>。默认情况下这个目录中存储</a:t>
            </a:r>
            <a:r>
              <a:rPr lang="en-US" altLang="zh-CN" sz="2200" dirty="0"/>
              <a:t>Oracle</a:t>
            </a:r>
            <a:r>
              <a:rPr lang="zh-CN" altLang="en-US" sz="2200" dirty="0"/>
              <a:t>的归档日志文件，控制文件的备份，在线重做日志文件组的克隆文件。</a:t>
            </a:r>
          </a:p>
        </p:txBody>
      </p:sp>
    </p:spTree>
    <p:extLst>
      <p:ext uri="{BB962C8B-B14F-4D97-AF65-F5344CB8AC3E}">
        <p14:creationId xmlns:p14="http://schemas.microsoft.com/office/powerpoint/2010/main" val="54168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88776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2.5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安装后的检测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2.5.3 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查看</a:t>
            </a:r>
            <a:r>
              <a:rPr lang="en-US" altLang="zh-CN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Oracle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进程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694" y="1412776"/>
            <a:ext cx="10129191" cy="5112568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Oracle</a:t>
            </a:r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中的进程名称是以“</a:t>
            </a:r>
            <a:r>
              <a:rPr lang="en-US" altLang="zh-CN" dirty="0" err="1"/>
              <a:t>ora</a:t>
            </a:r>
            <a:r>
              <a:rPr lang="en-US" altLang="zh-CN" dirty="0"/>
              <a:t>_”</a:t>
            </a:r>
            <a:r>
              <a:rPr lang="zh-CN" altLang="en-US" dirty="0"/>
              <a:t>开头的，可以通过</a:t>
            </a:r>
            <a:r>
              <a:rPr lang="en-US" altLang="zh-CN" dirty="0" err="1"/>
              <a:t>ps</a:t>
            </a:r>
            <a:r>
              <a:rPr lang="zh-CN" altLang="en-US" dirty="0"/>
              <a:t>命令查看。</a:t>
            </a:r>
            <a:endParaRPr lang="en-US" altLang="zh-CN" dirty="0"/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endParaRPr lang="zh-CN" altLang="en-US" dirty="0"/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$ </a:t>
            </a:r>
            <a:r>
              <a:rPr lang="en-US" altLang="zh-CN" dirty="0" err="1">
                <a:highlight>
                  <a:srgbClr val="C0C0C0"/>
                </a:highlight>
              </a:rPr>
              <a:t>ps</a:t>
            </a:r>
            <a:r>
              <a:rPr lang="en-US" altLang="zh-CN" dirty="0">
                <a:highlight>
                  <a:srgbClr val="C0C0C0"/>
                </a:highlight>
              </a:rPr>
              <a:t> -</a:t>
            </a:r>
            <a:r>
              <a:rPr lang="en-US" altLang="zh-CN" dirty="0" err="1">
                <a:highlight>
                  <a:srgbClr val="C0C0C0"/>
                </a:highlight>
              </a:rPr>
              <a:t>ef</a:t>
            </a:r>
            <a:r>
              <a:rPr lang="en-US" altLang="zh-CN" dirty="0">
                <a:highlight>
                  <a:srgbClr val="C0C0C0"/>
                </a:highlight>
              </a:rPr>
              <a:t> | grep </a:t>
            </a:r>
            <a:r>
              <a:rPr lang="en-US" altLang="zh-CN" dirty="0" err="1">
                <a:highlight>
                  <a:srgbClr val="C0C0C0"/>
                </a:highlight>
              </a:rPr>
              <a:t>ora</a:t>
            </a:r>
            <a:r>
              <a:rPr lang="en-US" altLang="zh-CN" dirty="0">
                <a:highlight>
                  <a:srgbClr val="C0C0C0"/>
                </a:highlight>
              </a:rPr>
              <a:t>_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oracle    6808     1  0 May31 ?        00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：</a:t>
            </a:r>
            <a:r>
              <a:rPr lang="en-US" altLang="zh-CN" dirty="0"/>
              <a:t>07 </a:t>
            </a:r>
            <a:r>
              <a:rPr lang="en-US" altLang="zh-CN" dirty="0" err="1"/>
              <a:t>ora_pmon_orcl</a:t>
            </a:r>
            <a:endParaRPr lang="en-US" altLang="zh-CN" dirty="0"/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oracle    6810     1  0 May31 ?        00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：</a:t>
            </a:r>
            <a:r>
              <a:rPr lang="en-US" altLang="zh-CN" dirty="0"/>
              <a:t>28 ora_psp0_orcl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oracle    6812     1  3 May31 ?        00</a:t>
            </a:r>
            <a:r>
              <a:rPr lang="zh-CN" altLang="en-US" dirty="0"/>
              <a:t>：</a:t>
            </a:r>
            <a:r>
              <a:rPr lang="en-US" altLang="zh-CN" dirty="0"/>
              <a:t>46</a:t>
            </a:r>
            <a:r>
              <a:rPr lang="zh-CN" altLang="en-US" dirty="0"/>
              <a:t>：</a:t>
            </a:r>
            <a:r>
              <a:rPr lang="en-US" altLang="zh-CN" dirty="0"/>
              <a:t>51 </a:t>
            </a:r>
            <a:r>
              <a:rPr lang="en-US" altLang="zh-CN" dirty="0" err="1"/>
              <a:t>ora_vktm_orcl</a:t>
            </a:r>
            <a:endParaRPr lang="en-US" altLang="zh-CN" dirty="0"/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oracle    6816     1  0 May31 ?        00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：</a:t>
            </a:r>
            <a:r>
              <a:rPr lang="en-US" altLang="zh-CN" dirty="0"/>
              <a:t>07 ora_gen0_orcl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oracle    6818     1  0 May31 ?        00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：</a:t>
            </a:r>
            <a:r>
              <a:rPr lang="en-US" altLang="zh-CN" dirty="0"/>
              <a:t>05 </a:t>
            </a:r>
            <a:r>
              <a:rPr lang="en-US" altLang="zh-CN" dirty="0" err="1"/>
              <a:t>ora_mman_orcl</a:t>
            </a:r>
            <a:endParaRPr lang="en-US" altLang="zh-CN" dirty="0"/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72151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88776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2.5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安装后的检测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2.5.4 </a:t>
            </a:r>
            <a:r>
              <a:rPr lang="zh-CN" altLang="en-US" sz="3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查看监听器状态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694" y="1412776"/>
            <a:ext cx="10129191" cy="5112568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200" dirty="0"/>
              <a:t>Oracle</a:t>
            </a:r>
            <a:r>
              <a:rPr lang="zh-CN" altLang="en-US" sz="2200" dirty="0"/>
              <a:t>安装成功后，除了启动</a:t>
            </a:r>
            <a:r>
              <a:rPr lang="en-US" altLang="zh-CN" sz="2200" dirty="0"/>
              <a:t>Oracle</a:t>
            </a:r>
            <a:r>
              <a:rPr lang="zh-CN" altLang="en-US" sz="2200" dirty="0"/>
              <a:t>进程之外，还会启动监听进程，监听进程的作用是提供外部应用访问</a:t>
            </a:r>
            <a:r>
              <a:rPr lang="en-US" altLang="zh-CN" sz="2200" dirty="0"/>
              <a:t>Oracle</a:t>
            </a:r>
            <a:r>
              <a:rPr lang="zh-CN" altLang="en-US" sz="2200" dirty="0"/>
              <a:t>服务的接口。查看监听器状态的命令是</a:t>
            </a:r>
            <a:r>
              <a:rPr lang="en-US" altLang="zh-CN" sz="2200" dirty="0" err="1"/>
              <a:t>lsnrctl</a:t>
            </a:r>
            <a:r>
              <a:rPr lang="en-US" altLang="zh-CN" sz="2200" dirty="0"/>
              <a:t> status</a:t>
            </a:r>
            <a:r>
              <a:rPr lang="zh-CN" altLang="en-US" sz="2200" dirty="0"/>
              <a:t>。</a:t>
            </a:r>
          </a:p>
          <a:p>
            <a:pPr marL="0" indent="0" hangingPunct="0"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$ </a:t>
            </a:r>
            <a:r>
              <a:rPr lang="en-US" altLang="zh-CN" sz="2200" dirty="0" err="1">
                <a:highlight>
                  <a:srgbClr val="C0C0C0"/>
                </a:highlight>
              </a:rPr>
              <a:t>lsnrctl</a:t>
            </a:r>
            <a:r>
              <a:rPr lang="en-US" altLang="zh-CN" sz="2200" dirty="0">
                <a:highlight>
                  <a:srgbClr val="C0C0C0"/>
                </a:highlight>
              </a:rPr>
              <a:t> status</a:t>
            </a:r>
          </a:p>
          <a:p>
            <a:pPr marL="0" indent="0" hangingPunct="0">
              <a:buNone/>
            </a:pPr>
            <a:r>
              <a:rPr lang="en-US" altLang="zh-CN" sz="2200" dirty="0"/>
              <a:t>(DESCRIPTION=(ADDRESS=(PROTOCOL=</a:t>
            </a:r>
            <a:r>
              <a:rPr lang="en-US" altLang="zh-CN" sz="2200" dirty="0" err="1"/>
              <a:t>tcps</a:t>
            </a:r>
            <a:r>
              <a:rPr lang="en-US" altLang="zh-CN" sz="2200" dirty="0"/>
              <a:t>)(HOST=deep02)(PORT=</a:t>
            </a:r>
            <a:r>
              <a:rPr lang="en-US" altLang="zh-CN" sz="2200" dirty="0">
                <a:highlight>
                  <a:srgbClr val="FFFF00"/>
                </a:highlight>
              </a:rPr>
              <a:t>5500</a:t>
            </a:r>
            <a:r>
              <a:rPr lang="en-US" altLang="zh-CN" sz="2200" dirty="0"/>
              <a:t>))(Security=(</a:t>
            </a:r>
            <a:r>
              <a:rPr lang="en-US" altLang="zh-CN" sz="2200" dirty="0" err="1"/>
              <a:t>my_wallet_directory</a:t>
            </a:r>
            <a:r>
              <a:rPr lang="en-US" altLang="zh-CN" sz="2200" dirty="0"/>
              <a:t>=/home/oracle/app/oracle/admin/</a:t>
            </a:r>
            <a:r>
              <a:rPr lang="en-US" altLang="zh-CN" sz="2200" dirty="0" err="1"/>
              <a:t>orcl</a:t>
            </a:r>
            <a:r>
              <a:rPr lang="en-US" altLang="zh-CN" sz="2200" dirty="0"/>
              <a:t>/</a:t>
            </a:r>
            <a:r>
              <a:rPr lang="en-US" altLang="zh-CN" sz="2200" dirty="0" err="1"/>
              <a:t>xdb_wallet</a:t>
            </a:r>
            <a:r>
              <a:rPr lang="en-US" altLang="zh-CN" sz="2200" dirty="0"/>
              <a:t>))(Presentation=HTTP)(Session=RAW))</a:t>
            </a:r>
          </a:p>
          <a:p>
            <a:pPr marL="0" indent="0" hangingPunct="0">
              <a:buNone/>
            </a:pPr>
            <a:r>
              <a:rPr lang="zh-CN" altLang="en-US" sz="2200" dirty="0"/>
              <a:t>服务摘要</a:t>
            </a:r>
            <a:r>
              <a:rPr lang="en-US" altLang="zh-CN" sz="2200" dirty="0"/>
              <a:t>..</a:t>
            </a:r>
          </a:p>
          <a:p>
            <a:pPr marL="0" indent="0" hangingPunct="0">
              <a:buNone/>
            </a:pPr>
            <a:r>
              <a:rPr lang="zh-CN" altLang="en-US" sz="2200" dirty="0"/>
              <a:t>服务 </a:t>
            </a:r>
            <a:r>
              <a:rPr lang="en-US" altLang="zh-CN" sz="2200" dirty="0"/>
              <a:t>"</a:t>
            </a:r>
            <a:r>
              <a:rPr lang="en-US" altLang="zh-CN" sz="2200" dirty="0" err="1">
                <a:highlight>
                  <a:srgbClr val="FFFF00"/>
                </a:highlight>
              </a:rPr>
              <a:t>orcl</a:t>
            </a:r>
            <a:r>
              <a:rPr lang="en-US" altLang="zh-CN" sz="2200" dirty="0"/>
              <a:t>" </a:t>
            </a:r>
            <a:r>
              <a:rPr lang="zh-CN" altLang="en-US" sz="2200" dirty="0"/>
              <a:t>包含 </a:t>
            </a:r>
            <a:r>
              <a:rPr lang="en-US" altLang="zh-CN" sz="2200" dirty="0"/>
              <a:t>2 </a:t>
            </a:r>
            <a:r>
              <a:rPr lang="zh-CN" altLang="en-US" sz="2200" dirty="0"/>
              <a:t>个实例。</a:t>
            </a:r>
          </a:p>
          <a:p>
            <a:pPr marL="0" indent="0" hangingPunct="0">
              <a:buNone/>
            </a:pPr>
            <a:r>
              <a:rPr lang="zh-CN" altLang="en-US" sz="2200" dirty="0"/>
              <a:t>  实例 </a:t>
            </a:r>
            <a:r>
              <a:rPr lang="en-US" altLang="zh-CN" sz="2200" dirty="0"/>
              <a:t>"</a:t>
            </a:r>
            <a:r>
              <a:rPr lang="en-US" altLang="zh-CN" sz="2200" dirty="0" err="1">
                <a:highlight>
                  <a:srgbClr val="FFFF00"/>
                </a:highlight>
              </a:rPr>
              <a:t>orcl</a:t>
            </a:r>
            <a:r>
              <a:rPr lang="en-US" altLang="zh-CN" sz="2200" dirty="0"/>
              <a:t>"</a:t>
            </a:r>
            <a:r>
              <a:rPr lang="zh-CN" altLang="en-US" sz="2200" dirty="0"/>
              <a:t>，状态 </a:t>
            </a:r>
            <a:r>
              <a:rPr lang="en-US" altLang="zh-CN" sz="2200" dirty="0"/>
              <a:t>UNKNOWN</a:t>
            </a:r>
            <a:r>
              <a:rPr lang="zh-CN" altLang="en-US" sz="2200" dirty="0"/>
              <a:t>，包含此服务的 </a:t>
            </a:r>
            <a:r>
              <a:rPr lang="en-US" altLang="zh-CN" sz="2200" dirty="0"/>
              <a:t>1 </a:t>
            </a:r>
            <a:r>
              <a:rPr lang="zh-CN" altLang="en-US" sz="2200" dirty="0"/>
              <a:t>个处理程序</a:t>
            </a:r>
            <a:r>
              <a:rPr lang="en-US" altLang="zh-CN" sz="2200" dirty="0"/>
              <a:t>...</a:t>
            </a:r>
          </a:p>
          <a:p>
            <a:pPr marL="0" indent="0" hangingPunct="0">
              <a:buNone/>
            </a:pPr>
            <a:r>
              <a:rPr lang="en-US" altLang="zh-CN" sz="2200" dirty="0"/>
              <a:t>  </a:t>
            </a:r>
            <a:r>
              <a:rPr lang="zh-CN" altLang="en-US" sz="2200" dirty="0"/>
              <a:t>实例 </a:t>
            </a:r>
            <a:r>
              <a:rPr lang="en-US" altLang="zh-CN" sz="2200" dirty="0"/>
              <a:t>"</a:t>
            </a:r>
            <a:r>
              <a:rPr lang="en-US" altLang="zh-CN" sz="2200" dirty="0" err="1"/>
              <a:t>orcl</a:t>
            </a:r>
            <a:r>
              <a:rPr lang="en-US" altLang="zh-CN" sz="2200" dirty="0"/>
              <a:t>"</a:t>
            </a:r>
            <a:r>
              <a:rPr lang="zh-CN" altLang="en-US" sz="2200" dirty="0"/>
              <a:t>，状态 </a:t>
            </a:r>
            <a:r>
              <a:rPr lang="en-US" altLang="zh-CN" sz="2200" dirty="0"/>
              <a:t>READY</a:t>
            </a:r>
            <a:r>
              <a:rPr lang="zh-CN" altLang="en-US" sz="2200" dirty="0"/>
              <a:t>，包含此服务的 </a:t>
            </a:r>
            <a:r>
              <a:rPr lang="en-US" altLang="zh-CN" sz="2200" dirty="0"/>
              <a:t>1 </a:t>
            </a:r>
            <a:r>
              <a:rPr lang="zh-CN" altLang="en-US" sz="2200" dirty="0"/>
              <a:t>个处理程序</a:t>
            </a:r>
            <a:r>
              <a:rPr lang="en-US" altLang="zh-CN" sz="2200" dirty="0"/>
              <a:t>...</a:t>
            </a:r>
          </a:p>
          <a:p>
            <a:pPr marL="0" indent="0" hangingPunct="0">
              <a:buNone/>
            </a:pP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87871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887760"/>
          </a:xfrm>
        </p:spPr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2.6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设置开机启动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694" y="1412776"/>
            <a:ext cx="10129191" cy="5112568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en-US" sz="2200" dirty="0"/>
              <a:t>设置开机启动数据库实例，如果有多个实例，文件</a:t>
            </a:r>
            <a:r>
              <a:rPr lang="en-US" altLang="zh-CN" sz="2200" dirty="0"/>
              <a:t>/</a:t>
            </a:r>
            <a:r>
              <a:rPr lang="en-US" altLang="zh-CN" sz="2200" dirty="0" err="1"/>
              <a:t>etc</a:t>
            </a:r>
            <a:r>
              <a:rPr lang="en-US" altLang="zh-CN" sz="2200" dirty="0"/>
              <a:t>/</a:t>
            </a:r>
            <a:r>
              <a:rPr lang="en-US" altLang="zh-CN" sz="2200" dirty="0" err="1"/>
              <a:t>oratab</a:t>
            </a:r>
            <a:r>
              <a:rPr lang="zh-CN" altLang="en-US" sz="2200" dirty="0"/>
              <a:t>就应该有多行。该文件要被</a:t>
            </a:r>
            <a:r>
              <a:rPr lang="en-US" altLang="zh-CN" sz="2200" dirty="0" err="1"/>
              <a:t>dbstart</a:t>
            </a:r>
            <a:r>
              <a:rPr lang="zh-CN" altLang="en-US" sz="2200" dirty="0"/>
              <a:t>和</a:t>
            </a:r>
            <a:r>
              <a:rPr lang="en-US" altLang="zh-CN" sz="2200" dirty="0" err="1"/>
              <a:t>dbshut</a:t>
            </a:r>
            <a:r>
              <a:rPr lang="zh-CN" altLang="en-US" sz="2200" dirty="0"/>
              <a:t>命令调用，每一行的结尾有</a:t>
            </a:r>
            <a:r>
              <a:rPr lang="en-US" altLang="zh-CN" sz="2200" dirty="0"/>
              <a:t>Y/N</a:t>
            </a:r>
            <a:r>
              <a:rPr lang="zh-CN" altLang="en-US" sz="2200" dirty="0"/>
              <a:t>两个选项，</a:t>
            </a:r>
            <a:r>
              <a:rPr lang="en-US" altLang="zh-CN" sz="2200" dirty="0"/>
              <a:t>Y</a:t>
            </a:r>
            <a:r>
              <a:rPr lang="zh-CN" altLang="en-US" sz="2200" dirty="0"/>
              <a:t>表示</a:t>
            </a:r>
            <a:r>
              <a:rPr lang="en-US" altLang="zh-CN" sz="2200" dirty="0" err="1"/>
              <a:t>dbstart</a:t>
            </a:r>
            <a:r>
              <a:rPr lang="zh-CN" altLang="en-US" sz="2200" dirty="0"/>
              <a:t>和</a:t>
            </a:r>
            <a:r>
              <a:rPr lang="en-US" altLang="zh-CN" sz="2200" dirty="0" err="1"/>
              <a:t>dbshut</a:t>
            </a:r>
            <a:r>
              <a:rPr lang="zh-CN" altLang="en-US" sz="2200" dirty="0"/>
              <a:t>命令要启动或者停止该行实例，</a:t>
            </a:r>
            <a:r>
              <a:rPr lang="en-US" altLang="zh-CN" sz="2200" dirty="0"/>
              <a:t>N</a:t>
            </a:r>
            <a:r>
              <a:rPr lang="zh-CN" altLang="en-US" sz="2200" dirty="0"/>
              <a:t>则表示不影响该实例。以下操作需要以</a:t>
            </a:r>
            <a:r>
              <a:rPr lang="en-US" altLang="zh-CN" sz="2200" dirty="0"/>
              <a:t>root</a:t>
            </a:r>
            <a:r>
              <a:rPr lang="zh-CN" altLang="en-US" sz="2200" dirty="0"/>
              <a:t>身份进行。</a:t>
            </a:r>
          </a:p>
          <a:p>
            <a:pPr marL="0" indent="0" hangingPunct="0"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# vi /</a:t>
            </a:r>
            <a:r>
              <a:rPr lang="en-US" altLang="zh-CN" sz="2200" dirty="0" err="1">
                <a:highlight>
                  <a:srgbClr val="C0C0C0"/>
                </a:highlight>
              </a:rPr>
              <a:t>etc</a:t>
            </a:r>
            <a:r>
              <a:rPr lang="en-US" altLang="zh-CN" sz="2200" dirty="0">
                <a:highlight>
                  <a:srgbClr val="C0C0C0"/>
                </a:highlight>
              </a:rPr>
              <a:t>/</a:t>
            </a:r>
            <a:r>
              <a:rPr lang="en-US" altLang="zh-CN" sz="2200" dirty="0" err="1">
                <a:highlight>
                  <a:srgbClr val="C0C0C0"/>
                </a:highlight>
              </a:rPr>
              <a:t>oratab</a:t>
            </a:r>
            <a:endParaRPr lang="en-US" altLang="zh-CN" sz="22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200" dirty="0" err="1"/>
              <a:t>orcl</a:t>
            </a:r>
            <a:r>
              <a:rPr lang="zh-CN" altLang="en-US" sz="2200" dirty="0"/>
              <a:t>：</a:t>
            </a:r>
            <a:r>
              <a:rPr lang="en-US" altLang="zh-CN" sz="2200" dirty="0"/>
              <a:t>/home/oracle/app/oracle/product/12.1.0/dbhome_1</a:t>
            </a:r>
            <a:r>
              <a:rPr lang="zh-CN" altLang="en-US" sz="2200" dirty="0"/>
              <a:t>：</a:t>
            </a:r>
            <a:r>
              <a:rPr lang="en-US" altLang="zh-CN" sz="2200" dirty="0"/>
              <a:t>N</a:t>
            </a:r>
          </a:p>
          <a:p>
            <a:pPr marL="0" indent="0" hangingPunct="0">
              <a:buNone/>
            </a:pPr>
            <a:r>
              <a:rPr lang="en-US" altLang="zh-CN" sz="2200" dirty="0"/>
              <a:t>orcl2</a:t>
            </a:r>
            <a:r>
              <a:rPr lang="zh-CN" altLang="en-US" sz="2200" dirty="0"/>
              <a:t>：</a:t>
            </a:r>
            <a:r>
              <a:rPr lang="en-US" altLang="zh-CN" sz="2200" dirty="0"/>
              <a:t>/home/oracle/app/oracle/product/12.1.0/dbhome_1</a:t>
            </a:r>
            <a:r>
              <a:rPr lang="zh-CN" altLang="en-US" sz="2200" dirty="0"/>
              <a:t>：</a:t>
            </a:r>
            <a:r>
              <a:rPr lang="en-US" altLang="zh-CN" sz="2200" dirty="0"/>
              <a:t>N</a:t>
            </a:r>
          </a:p>
          <a:p>
            <a:pPr marL="0" indent="0" hangingPunct="0">
              <a:buNone/>
            </a:pPr>
            <a:r>
              <a:rPr lang="zh-CN" altLang="en-US" sz="2200" dirty="0"/>
              <a:t>改为：</a:t>
            </a:r>
          </a:p>
          <a:p>
            <a:pPr marL="0" indent="0" hangingPunct="0">
              <a:buNone/>
            </a:pPr>
            <a:r>
              <a:rPr lang="en-US" altLang="zh-CN" sz="2200" dirty="0" err="1"/>
              <a:t>orcl</a:t>
            </a:r>
            <a:r>
              <a:rPr lang="zh-CN" altLang="en-US" sz="2200" dirty="0"/>
              <a:t>：</a:t>
            </a:r>
            <a:r>
              <a:rPr lang="en-US" altLang="zh-CN" sz="2200" dirty="0"/>
              <a:t>/home/oracle/app/oracle/product/12.1.0/dbhome_1</a:t>
            </a:r>
            <a:r>
              <a:rPr lang="zh-CN" altLang="en-US" sz="2200" dirty="0"/>
              <a:t>：</a:t>
            </a:r>
            <a:r>
              <a:rPr lang="en-US" altLang="zh-CN" sz="2200" dirty="0">
                <a:highlight>
                  <a:srgbClr val="FFFF00"/>
                </a:highlight>
              </a:rPr>
              <a:t>Y</a:t>
            </a:r>
          </a:p>
          <a:p>
            <a:pPr marL="0" indent="0" hangingPunct="0">
              <a:buNone/>
            </a:pPr>
            <a:r>
              <a:rPr lang="en-US" altLang="zh-CN" sz="2200" dirty="0"/>
              <a:t>orcl2</a:t>
            </a:r>
            <a:r>
              <a:rPr lang="zh-CN" altLang="en-US" sz="2200" dirty="0"/>
              <a:t>：</a:t>
            </a:r>
            <a:r>
              <a:rPr lang="en-US" altLang="zh-CN" sz="2200" dirty="0"/>
              <a:t>/home/oracle/app/oracle/product/12.1.0/dbhome_1</a:t>
            </a:r>
            <a:r>
              <a:rPr lang="zh-CN" altLang="en-US" sz="2200" dirty="0"/>
              <a:t>：</a:t>
            </a:r>
            <a:r>
              <a:rPr lang="en-US" altLang="zh-CN" sz="2200" dirty="0">
                <a:highlight>
                  <a:srgbClr val="FFFF00"/>
                </a:highlight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36414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887760"/>
          </a:xfrm>
        </p:spPr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2.6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设置开机启动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694" y="1412776"/>
            <a:ext cx="10129191" cy="5112568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en-US" sz="2200" dirty="0"/>
              <a:t>在</a:t>
            </a:r>
            <a:r>
              <a:rPr lang="en-US" altLang="zh-CN" sz="2200" dirty="0"/>
              <a:t>/</a:t>
            </a:r>
            <a:r>
              <a:rPr lang="en-US" altLang="zh-CN" sz="2200" dirty="0" err="1"/>
              <a:t>etc</a:t>
            </a:r>
            <a:r>
              <a:rPr lang="en-US" altLang="zh-CN" sz="2200" dirty="0"/>
              <a:t>/</a:t>
            </a:r>
            <a:r>
              <a:rPr lang="en-US" altLang="zh-CN" sz="2200" dirty="0" err="1"/>
              <a:t>init.d</a:t>
            </a:r>
            <a:r>
              <a:rPr lang="zh-CN" altLang="en-US" sz="2200" dirty="0"/>
              <a:t>中创建文件</a:t>
            </a:r>
            <a:r>
              <a:rPr lang="en-US" altLang="zh-CN" sz="2200" dirty="0" err="1"/>
              <a:t>dbora</a:t>
            </a:r>
            <a:r>
              <a:rPr lang="zh-CN" altLang="en-US" sz="2200" dirty="0"/>
              <a:t>，内容参见教材。</a:t>
            </a:r>
            <a:endParaRPr lang="en-US" altLang="zh-CN" sz="2200" dirty="0"/>
          </a:p>
          <a:p>
            <a:pPr marL="0" indent="0" hangingPunct="0">
              <a:buNone/>
            </a:pPr>
            <a:endParaRPr lang="en-US" altLang="zh-CN" sz="2200" dirty="0"/>
          </a:p>
          <a:p>
            <a:pPr marL="0" indent="0" hangingPunct="0">
              <a:buNone/>
            </a:pPr>
            <a:r>
              <a:rPr lang="zh-CN" altLang="en-US" dirty="0"/>
              <a:t>创建文件</a:t>
            </a:r>
            <a:r>
              <a:rPr lang="en-US" altLang="zh-CN" dirty="0" err="1"/>
              <a:t>dbora</a:t>
            </a:r>
            <a:r>
              <a:rPr lang="zh-CN" altLang="zh-CN" dirty="0"/>
              <a:t>后设置开机自动启动：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# </a:t>
            </a:r>
            <a:r>
              <a:rPr lang="en-US" altLang="zh-CN" dirty="0" err="1">
                <a:highlight>
                  <a:srgbClr val="C0C0C0"/>
                </a:highlight>
              </a:rPr>
              <a:t>chgrp</a:t>
            </a:r>
            <a:r>
              <a:rPr lang="en-US" altLang="zh-CN" dirty="0">
                <a:highlight>
                  <a:srgbClr val="C0C0C0"/>
                </a:highlight>
              </a:rPr>
              <a:t> dba </a:t>
            </a:r>
            <a:r>
              <a:rPr lang="en-US" altLang="zh-CN" dirty="0" err="1">
                <a:highlight>
                  <a:srgbClr val="C0C0C0"/>
                </a:highlight>
              </a:rPr>
              <a:t>dbora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# </a:t>
            </a:r>
            <a:r>
              <a:rPr lang="en-US" altLang="zh-CN" dirty="0" err="1">
                <a:highlight>
                  <a:srgbClr val="C0C0C0"/>
                </a:highlight>
              </a:rPr>
              <a:t>chmod</a:t>
            </a:r>
            <a:r>
              <a:rPr lang="en-US" altLang="zh-CN" dirty="0">
                <a:highlight>
                  <a:srgbClr val="C0C0C0"/>
                </a:highlight>
              </a:rPr>
              <a:t> 750 </a:t>
            </a:r>
            <a:r>
              <a:rPr lang="en-US" altLang="zh-CN" dirty="0" err="1">
                <a:highlight>
                  <a:srgbClr val="C0C0C0"/>
                </a:highlight>
              </a:rPr>
              <a:t>dbora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# ln -s /</a:t>
            </a:r>
            <a:r>
              <a:rPr lang="en-US" altLang="zh-CN" dirty="0" err="1">
                <a:highlight>
                  <a:srgbClr val="C0C0C0"/>
                </a:highlight>
              </a:rPr>
              <a:t>etc</a:t>
            </a:r>
            <a:r>
              <a:rPr lang="en-US" altLang="zh-CN" dirty="0">
                <a:highlight>
                  <a:srgbClr val="C0C0C0"/>
                </a:highlight>
              </a:rPr>
              <a:t>/</a:t>
            </a:r>
            <a:r>
              <a:rPr lang="en-US" altLang="zh-CN" dirty="0" err="1">
                <a:highlight>
                  <a:srgbClr val="C0C0C0"/>
                </a:highlight>
              </a:rPr>
              <a:t>init.d</a:t>
            </a:r>
            <a:r>
              <a:rPr lang="en-US" altLang="zh-CN" dirty="0">
                <a:highlight>
                  <a:srgbClr val="C0C0C0"/>
                </a:highlight>
              </a:rPr>
              <a:t>/</a:t>
            </a:r>
            <a:r>
              <a:rPr lang="en-US" altLang="zh-CN" dirty="0" err="1">
                <a:highlight>
                  <a:srgbClr val="C0C0C0"/>
                </a:highlight>
              </a:rPr>
              <a:t>dbora</a:t>
            </a:r>
            <a:r>
              <a:rPr lang="en-US" altLang="zh-CN" dirty="0">
                <a:highlight>
                  <a:srgbClr val="C0C0C0"/>
                </a:highlight>
              </a:rPr>
              <a:t> /</a:t>
            </a:r>
            <a:r>
              <a:rPr lang="en-US" altLang="zh-CN" dirty="0" err="1">
                <a:highlight>
                  <a:srgbClr val="C0C0C0"/>
                </a:highlight>
              </a:rPr>
              <a:t>etc</a:t>
            </a:r>
            <a:r>
              <a:rPr lang="en-US" altLang="zh-CN" dirty="0">
                <a:highlight>
                  <a:srgbClr val="C0C0C0"/>
                </a:highlight>
              </a:rPr>
              <a:t>/</a:t>
            </a:r>
            <a:r>
              <a:rPr lang="en-US" altLang="zh-CN" dirty="0" err="1">
                <a:highlight>
                  <a:srgbClr val="C0C0C0"/>
                </a:highlight>
              </a:rPr>
              <a:t>rc.d</a:t>
            </a:r>
            <a:r>
              <a:rPr lang="en-US" altLang="zh-CN" dirty="0">
                <a:highlight>
                  <a:srgbClr val="C0C0C0"/>
                </a:highlight>
              </a:rPr>
              <a:t>/rc0.d/K01dbora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# ln -s /</a:t>
            </a:r>
            <a:r>
              <a:rPr lang="en-US" altLang="zh-CN" dirty="0" err="1">
                <a:highlight>
                  <a:srgbClr val="C0C0C0"/>
                </a:highlight>
              </a:rPr>
              <a:t>etc</a:t>
            </a:r>
            <a:r>
              <a:rPr lang="en-US" altLang="zh-CN" dirty="0">
                <a:highlight>
                  <a:srgbClr val="C0C0C0"/>
                </a:highlight>
              </a:rPr>
              <a:t>/</a:t>
            </a:r>
            <a:r>
              <a:rPr lang="en-US" altLang="zh-CN" dirty="0" err="1">
                <a:highlight>
                  <a:srgbClr val="C0C0C0"/>
                </a:highlight>
              </a:rPr>
              <a:t>init.d</a:t>
            </a:r>
            <a:r>
              <a:rPr lang="en-US" altLang="zh-CN" dirty="0">
                <a:highlight>
                  <a:srgbClr val="C0C0C0"/>
                </a:highlight>
              </a:rPr>
              <a:t>/</a:t>
            </a:r>
            <a:r>
              <a:rPr lang="en-US" altLang="zh-CN" dirty="0" err="1">
                <a:highlight>
                  <a:srgbClr val="C0C0C0"/>
                </a:highlight>
              </a:rPr>
              <a:t>dbora</a:t>
            </a:r>
            <a:r>
              <a:rPr lang="en-US" altLang="zh-CN" dirty="0">
                <a:highlight>
                  <a:srgbClr val="C0C0C0"/>
                </a:highlight>
              </a:rPr>
              <a:t> /</a:t>
            </a:r>
            <a:r>
              <a:rPr lang="en-US" altLang="zh-CN" dirty="0" err="1">
                <a:highlight>
                  <a:srgbClr val="C0C0C0"/>
                </a:highlight>
              </a:rPr>
              <a:t>etc</a:t>
            </a:r>
            <a:r>
              <a:rPr lang="en-US" altLang="zh-CN" dirty="0">
                <a:highlight>
                  <a:srgbClr val="C0C0C0"/>
                </a:highlight>
              </a:rPr>
              <a:t>/</a:t>
            </a:r>
            <a:r>
              <a:rPr lang="en-US" altLang="zh-CN" dirty="0" err="1">
                <a:highlight>
                  <a:srgbClr val="C0C0C0"/>
                </a:highlight>
              </a:rPr>
              <a:t>rc.d</a:t>
            </a:r>
            <a:r>
              <a:rPr lang="en-US" altLang="zh-CN" dirty="0">
                <a:highlight>
                  <a:srgbClr val="C0C0C0"/>
                </a:highlight>
              </a:rPr>
              <a:t>/rc3.d/S99dbora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# ln -s /</a:t>
            </a:r>
            <a:r>
              <a:rPr lang="en-US" altLang="zh-CN" dirty="0" err="1">
                <a:highlight>
                  <a:srgbClr val="C0C0C0"/>
                </a:highlight>
              </a:rPr>
              <a:t>etc</a:t>
            </a:r>
            <a:r>
              <a:rPr lang="en-US" altLang="zh-CN" dirty="0">
                <a:highlight>
                  <a:srgbClr val="C0C0C0"/>
                </a:highlight>
              </a:rPr>
              <a:t>/</a:t>
            </a:r>
            <a:r>
              <a:rPr lang="en-US" altLang="zh-CN" dirty="0" err="1">
                <a:highlight>
                  <a:srgbClr val="C0C0C0"/>
                </a:highlight>
              </a:rPr>
              <a:t>init.d</a:t>
            </a:r>
            <a:r>
              <a:rPr lang="en-US" altLang="zh-CN" dirty="0">
                <a:highlight>
                  <a:srgbClr val="C0C0C0"/>
                </a:highlight>
              </a:rPr>
              <a:t>/</a:t>
            </a:r>
            <a:r>
              <a:rPr lang="en-US" altLang="zh-CN" dirty="0" err="1">
                <a:highlight>
                  <a:srgbClr val="C0C0C0"/>
                </a:highlight>
              </a:rPr>
              <a:t>dbora</a:t>
            </a:r>
            <a:r>
              <a:rPr lang="en-US" altLang="zh-CN" dirty="0">
                <a:highlight>
                  <a:srgbClr val="C0C0C0"/>
                </a:highlight>
              </a:rPr>
              <a:t> /</a:t>
            </a:r>
            <a:r>
              <a:rPr lang="en-US" altLang="zh-CN" dirty="0" err="1">
                <a:highlight>
                  <a:srgbClr val="C0C0C0"/>
                </a:highlight>
              </a:rPr>
              <a:t>etc</a:t>
            </a:r>
            <a:r>
              <a:rPr lang="en-US" altLang="zh-CN" dirty="0">
                <a:highlight>
                  <a:srgbClr val="C0C0C0"/>
                </a:highlight>
              </a:rPr>
              <a:t>/</a:t>
            </a:r>
            <a:r>
              <a:rPr lang="en-US" altLang="zh-CN" dirty="0" err="1">
                <a:highlight>
                  <a:srgbClr val="C0C0C0"/>
                </a:highlight>
              </a:rPr>
              <a:t>rc.d</a:t>
            </a:r>
            <a:r>
              <a:rPr lang="en-US" altLang="zh-CN" dirty="0">
                <a:highlight>
                  <a:srgbClr val="C0C0C0"/>
                </a:highlight>
              </a:rPr>
              <a:t>/rc5.d/S99dbora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endParaRPr lang="en-US" altLang="zh-CN" sz="2200" dirty="0"/>
          </a:p>
          <a:p>
            <a:pPr marL="0" indent="0" hangingPunct="0">
              <a:buNone/>
            </a:pP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7001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2.1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安装前配置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Linux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系统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2.1.2</a:t>
            </a:r>
            <a:r>
              <a:rPr lang="zh-CN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创建</a:t>
            </a: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Oracle</a:t>
            </a:r>
            <a:r>
              <a:rPr lang="zh-CN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用户和用户组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024" y="1496016"/>
            <a:ext cx="10129191" cy="536198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zh-CN" sz="2200" dirty="0"/>
              <a:t>在安装</a:t>
            </a:r>
            <a:r>
              <a:rPr lang="en-US" altLang="zh-CN" sz="2200" dirty="0"/>
              <a:t>Oracle</a:t>
            </a:r>
            <a:r>
              <a:rPr lang="zh-CN" altLang="zh-CN" sz="2200" dirty="0"/>
              <a:t>之前，需要在</a:t>
            </a:r>
            <a:r>
              <a:rPr lang="en-US" altLang="zh-CN" sz="2200" dirty="0"/>
              <a:t>Linux</a:t>
            </a:r>
            <a:r>
              <a:rPr lang="zh-CN" altLang="zh-CN" sz="2200" dirty="0"/>
              <a:t>中创建安装和管理</a:t>
            </a:r>
            <a:r>
              <a:rPr lang="en-US" altLang="zh-CN" sz="2200" dirty="0"/>
              <a:t>Oracle</a:t>
            </a:r>
            <a:r>
              <a:rPr lang="zh-CN" altLang="zh-CN" sz="2200" dirty="0"/>
              <a:t>的用户以及用户组，以便以新用户身份安装。安装后，新用户也自然拥有数据库的管理权限。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200" dirty="0"/>
              <a:t>【示例</a:t>
            </a:r>
            <a:r>
              <a:rPr lang="en-US" altLang="zh-CN" sz="2200" dirty="0"/>
              <a:t>2‑2</a:t>
            </a:r>
            <a:r>
              <a:rPr lang="zh-CN" altLang="zh-CN" sz="2200" dirty="0"/>
              <a:t>】创建用户</a:t>
            </a:r>
            <a:r>
              <a:rPr lang="en-US" altLang="zh-CN" sz="2200" dirty="0"/>
              <a:t>oracle</a:t>
            </a:r>
            <a:r>
              <a:rPr lang="zh-CN" altLang="zh-CN" sz="2200" dirty="0"/>
              <a:t>和用户组</a:t>
            </a:r>
            <a:r>
              <a:rPr lang="en-US" altLang="zh-CN" sz="2200" dirty="0" err="1"/>
              <a:t>dba,oinstall</a:t>
            </a:r>
            <a:r>
              <a:rPr lang="en-US" altLang="zh-CN" sz="2200" dirty="0"/>
              <a:t> </a:t>
            </a:r>
            <a:endParaRPr lang="zh-CN" altLang="zh-CN" sz="22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#</a:t>
            </a:r>
            <a:r>
              <a:rPr lang="en-US" altLang="zh-CN" sz="2200" dirty="0" err="1">
                <a:highlight>
                  <a:srgbClr val="C0C0C0"/>
                </a:highlight>
              </a:rPr>
              <a:t>groupadd</a:t>
            </a:r>
            <a:r>
              <a:rPr lang="en-US" altLang="zh-CN" sz="2200" dirty="0">
                <a:highlight>
                  <a:srgbClr val="C0C0C0"/>
                </a:highlight>
              </a:rPr>
              <a:t> dba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#</a:t>
            </a:r>
            <a:r>
              <a:rPr lang="en-US" altLang="zh-CN" sz="2200" dirty="0" err="1">
                <a:highlight>
                  <a:srgbClr val="C0C0C0"/>
                </a:highlight>
              </a:rPr>
              <a:t>groupadd</a:t>
            </a:r>
            <a:r>
              <a:rPr lang="en-US" altLang="zh-CN" sz="2200" dirty="0">
                <a:highlight>
                  <a:srgbClr val="C0C0C0"/>
                </a:highlight>
              </a:rPr>
              <a:t> </a:t>
            </a:r>
            <a:r>
              <a:rPr lang="en-US" altLang="zh-CN" sz="2200" dirty="0" err="1">
                <a:highlight>
                  <a:srgbClr val="C0C0C0"/>
                </a:highlight>
              </a:rPr>
              <a:t>oinstall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#</a:t>
            </a:r>
            <a:r>
              <a:rPr lang="en-US" altLang="zh-CN" sz="2200" dirty="0" err="1">
                <a:highlight>
                  <a:srgbClr val="C0C0C0"/>
                </a:highlight>
              </a:rPr>
              <a:t>useradd</a:t>
            </a:r>
            <a:r>
              <a:rPr lang="en-US" altLang="zh-CN" sz="2200" dirty="0">
                <a:highlight>
                  <a:srgbClr val="C0C0C0"/>
                </a:highlight>
              </a:rPr>
              <a:t> -g </a:t>
            </a:r>
            <a:r>
              <a:rPr lang="en-US" altLang="zh-CN" sz="2200" dirty="0" err="1">
                <a:highlight>
                  <a:srgbClr val="C0C0C0"/>
                </a:highlight>
              </a:rPr>
              <a:t>oinstall</a:t>
            </a:r>
            <a:r>
              <a:rPr lang="en-US" altLang="zh-CN" sz="2200" dirty="0">
                <a:highlight>
                  <a:srgbClr val="C0C0C0"/>
                </a:highlight>
              </a:rPr>
              <a:t> -G dba oracle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#id oracle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200" dirty="0" err="1">
                <a:highlight>
                  <a:srgbClr val="C0C0C0"/>
                </a:highlight>
              </a:rPr>
              <a:t>uid</a:t>
            </a:r>
            <a:r>
              <a:rPr lang="en-US" altLang="zh-CN" sz="2200" dirty="0">
                <a:highlight>
                  <a:srgbClr val="C0C0C0"/>
                </a:highlight>
              </a:rPr>
              <a:t>=503(oracle) </a:t>
            </a:r>
            <a:r>
              <a:rPr lang="en-US" altLang="zh-CN" sz="2200" dirty="0" err="1">
                <a:highlight>
                  <a:srgbClr val="C0C0C0"/>
                </a:highlight>
              </a:rPr>
              <a:t>gid</a:t>
            </a:r>
            <a:r>
              <a:rPr lang="en-US" altLang="zh-CN" sz="2200" dirty="0">
                <a:highlight>
                  <a:srgbClr val="C0C0C0"/>
                </a:highlight>
              </a:rPr>
              <a:t>=503(</a:t>
            </a:r>
            <a:r>
              <a:rPr lang="en-US" altLang="zh-CN" sz="2200" dirty="0" err="1">
                <a:highlight>
                  <a:srgbClr val="C0C0C0"/>
                </a:highlight>
              </a:rPr>
              <a:t>oinstall</a:t>
            </a:r>
            <a:r>
              <a:rPr lang="en-US" altLang="zh-CN" sz="2200" dirty="0">
                <a:highlight>
                  <a:srgbClr val="C0C0C0"/>
                </a:highlight>
              </a:rPr>
              <a:t>) </a:t>
            </a:r>
            <a:r>
              <a:rPr lang="zh-CN" altLang="zh-CN" sz="2200" dirty="0">
                <a:highlight>
                  <a:srgbClr val="C0C0C0"/>
                </a:highlight>
              </a:rPr>
              <a:t>组</a:t>
            </a:r>
            <a:r>
              <a:rPr lang="en-US" altLang="zh-CN" sz="2200" dirty="0">
                <a:highlight>
                  <a:srgbClr val="C0C0C0"/>
                </a:highlight>
              </a:rPr>
              <a:t>=503(</a:t>
            </a:r>
            <a:r>
              <a:rPr lang="en-US" altLang="zh-CN" sz="2200" dirty="0" err="1">
                <a:highlight>
                  <a:srgbClr val="C0C0C0"/>
                </a:highlight>
              </a:rPr>
              <a:t>oinstall</a:t>
            </a:r>
            <a:r>
              <a:rPr lang="en-US" altLang="zh-CN" sz="2200" dirty="0">
                <a:highlight>
                  <a:srgbClr val="C0C0C0"/>
                </a:highlight>
              </a:rPr>
              <a:t>),504(dba)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#</a:t>
            </a:r>
            <a:r>
              <a:rPr lang="en-US" altLang="zh-CN" sz="2200" dirty="0" err="1">
                <a:highlight>
                  <a:srgbClr val="C0C0C0"/>
                </a:highlight>
              </a:rPr>
              <a:t>passwd</a:t>
            </a:r>
            <a:r>
              <a:rPr lang="en-US" altLang="zh-CN" sz="2200" dirty="0">
                <a:highlight>
                  <a:srgbClr val="C0C0C0"/>
                </a:highlight>
              </a:rPr>
              <a:t> oracle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200" dirty="0"/>
              <a:t>创建了</a:t>
            </a:r>
            <a:r>
              <a:rPr lang="en-US" altLang="zh-CN" sz="2200" dirty="0"/>
              <a:t>oracle</a:t>
            </a:r>
            <a:r>
              <a:rPr lang="zh-CN" altLang="zh-CN" sz="2200" dirty="0"/>
              <a:t>用户以及相关用户组后，需要设置</a:t>
            </a:r>
            <a:r>
              <a:rPr lang="en-US" altLang="zh-CN" sz="2200" dirty="0"/>
              <a:t>oracle</a:t>
            </a:r>
            <a:r>
              <a:rPr lang="zh-CN" altLang="zh-CN" sz="2200" dirty="0"/>
              <a:t>用户密码。创建过程产生的用户号和组号不一定是</a:t>
            </a:r>
            <a:r>
              <a:rPr lang="en-US" altLang="zh-CN" sz="2200" dirty="0"/>
              <a:t>503</a:t>
            </a:r>
            <a:r>
              <a:rPr lang="zh-CN" altLang="zh-CN" sz="2200" dirty="0"/>
              <a:t>，</a:t>
            </a:r>
            <a:r>
              <a:rPr lang="en-US" altLang="zh-CN" sz="2200" dirty="0"/>
              <a:t>504</a:t>
            </a:r>
            <a:r>
              <a:rPr lang="zh-CN" altLang="zh-CN" sz="2200" dirty="0"/>
              <a:t>，要以实际产生的号为准。注意</a:t>
            </a:r>
            <a:r>
              <a:rPr lang="en-US" altLang="zh-CN" sz="2200" dirty="0"/>
              <a:t>dba</a:t>
            </a:r>
            <a:r>
              <a:rPr lang="zh-CN" altLang="zh-CN" sz="2200" dirty="0"/>
              <a:t>组号要在下面的</a:t>
            </a:r>
            <a:r>
              <a:rPr lang="en-US" altLang="zh-CN" sz="2200" dirty="0" err="1"/>
              <a:t>sysctl.conf</a:t>
            </a:r>
            <a:r>
              <a:rPr lang="zh-CN" altLang="zh-CN" sz="2200" dirty="0"/>
              <a:t>文件中使用。</a:t>
            </a:r>
          </a:p>
        </p:txBody>
      </p:sp>
    </p:spTree>
    <p:extLst>
      <p:ext uri="{BB962C8B-B14F-4D97-AF65-F5344CB8AC3E}">
        <p14:creationId xmlns:p14="http://schemas.microsoft.com/office/powerpoint/2010/main" val="56647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887760"/>
          </a:xfrm>
        </p:spPr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2.6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设置开机启动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694" y="1412776"/>
            <a:ext cx="10129191" cy="5112568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en-US" sz="2200" dirty="0"/>
              <a:t>手工启动或者停止</a:t>
            </a:r>
            <a:r>
              <a:rPr lang="en-US" altLang="zh-CN" sz="2200" dirty="0"/>
              <a:t>Oracle</a:t>
            </a:r>
            <a:r>
              <a:rPr lang="zh-CN" altLang="en-US" sz="2200" dirty="0"/>
              <a:t>的命令是：</a:t>
            </a:r>
          </a:p>
          <a:p>
            <a:pPr marL="0" indent="0" hangingPunct="0">
              <a:buNone/>
            </a:pPr>
            <a:r>
              <a:rPr lang="en-US" altLang="zh-CN" sz="2200" dirty="0"/>
              <a:t>service </a:t>
            </a:r>
            <a:r>
              <a:rPr lang="en-US" altLang="zh-CN" sz="2200" dirty="0" err="1"/>
              <a:t>dbora</a:t>
            </a:r>
            <a:r>
              <a:rPr lang="en-US" altLang="zh-CN" sz="2200" dirty="0"/>
              <a:t> [start / stop / restart / status]</a:t>
            </a:r>
            <a:r>
              <a:rPr lang="zh-CN" altLang="en-US" sz="2200" dirty="0"/>
              <a:t>，比如：</a:t>
            </a:r>
          </a:p>
          <a:p>
            <a:pPr marL="0" indent="0" hangingPunct="0"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# service </a:t>
            </a:r>
            <a:r>
              <a:rPr lang="en-US" altLang="zh-CN" sz="2200" dirty="0" err="1">
                <a:highlight>
                  <a:srgbClr val="C0C0C0"/>
                </a:highlight>
              </a:rPr>
              <a:t>dbora</a:t>
            </a:r>
            <a:r>
              <a:rPr lang="en-US" altLang="zh-CN" sz="2200" dirty="0">
                <a:highlight>
                  <a:srgbClr val="C0C0C0"/>
                </a:highlight>
              </a:rPr>
              <a:t> start</a:t>
            </a:r>
          </a:p>
          <a:p>
            <a:pPr marL="0" indent="0" hangingPunct="0"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# service </a:t>
            </a:r>
            <a:r>
              <a:rPr lang="en-US" altLang="zh-CN" sz="2200" dirty="0" err="1">
                <a:highlight>
                  <a:srgbClr val="C0C0C0"/>
                </a:highlight>
              </a:rPr>
              <a:t>dbora</a:t>
            </a:r>
            <a:r>
              <a:rPr lang="en-US" altLang="zh-CN" sz="2200" dirty="0">
                <a:highlight>
                  <a:srgbClr val="C0C0C0"/>
                </a:highlight>
              </a:rPr>
              <a:t> stop</a:t>
            </a:r>
          </a:p>
          <a:p>
            <a:pPr marL="0" indent="0" hangingPunct="0"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# service </a:t>
            </a:r>
            <a:r>
              <a:rPr lang="en-US" altLang="zh-CN" sz="2200" dirty="0" err="1">
                <a:highlight>
                  <a:srgbClr val="C0C0C0"/>
                </a:highlight>
              </a:rPr>
              <a:t>dbora</a:t>
            </a:r>
            <a:r>
              <a:rPr lang="en-US" altLang="zh-CN" sz="2200" dirty="0">
                <a:highlight>
                  <a:srgbClr val="C0C0C0"/>
                </a:highlight>
              </a:rPr>
              <a:t> restart</a:t>
            </a:r>
          </a:p>
          <a:p>
            <a:pPr marL="0" indent="0" hangingPunct="0"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# service </a:t>
            </a:r>
            <a:r>
              <a:rPr lang="en-US" altLang="zh-CN" sz="2200" dirty="0" err="1">
                <a:highlight>
                  <a:srgbClr val="C0C0C0"/>
                </a:highlight>
              </a:rPr>
              <a:t>dbora</a:t>
            </a:r>
            <a:r>
              <a:rPr lang="en-US" altLang="zh-CN" sz="2200" dirty="0">
                <a:highlight>
                  <a:srgbClr val="C0C0C0"/>
                </a:highlight>
              </a:rPr>
              <a:t> status</a:t>
            </a:r>
          </a:p>
          <a:p>
            <a:pPr marL="0" indent="0" hangingPunct="0">
              <a:buNone/>
            </a:pPr>
            <a:r>
              <a:rPr lang="zh-CN" altLang="en-US" sz="2200" dirty="0"/>
              <a:t>所有工作完成后重启</a:t>
            </a:r>
            <a:r>
              <a:rPr lang="en-US" altLang="zh-CN" sz="2200" dirty="0"/>
              <a:t>Linux</a:t>
            </a:r>
            <a:r>
              <a:rPr lang="zh-CN" altLang="en-US" sz="2200" dirty="0"/>
              <a:t>，</a:t>
            </a:r>
            <a:r>
              <a:rPr lang="en-US" altLang="zh-CN" sz="2200" dirty="0"/>
              <a:t>Oracle 12c</a:t>
            </a:r>
            <a:r>
              <a:rPr lang="zh-CN" altLang="en-US" sz="2200" dirty="0"/>
              <a:t>可自动启动，启动过程信息保存在启动日志文件</a:t>
            </a:r>
            <a:r>
              <a:rPr lang="en-US" altLang="zh-CN" sz="2200" dirty="0"/>
              <a:t>$ORACLE_HOME/startup.log</a:t>
            </a:r>
            <a:r>
              <a:rPr lang="zh-CN" altLang="en-US" sz="2200" dirty="0"/>
              <a:t>中，可以查看启动过程是否正常。</a:t>
            </a:r>
            <a:endParaRPr lang="en-US" altLang="zh-CN" sz="2200" dirty="0"/>
          </a:p>
        </p:txBody>
      </p:sp>
      <p:sp>
        <p:nvSpPr>
          <p:cNvPr id="4" name="卷形: 水平 3">
            <a:extLst>
              <a:ext uri="{FF2B5EF4-FFF2-40B4-BE49-F238E27FC236}">
                <a16:creationId xmlns:a16="http://schemas.microsoft.com/office/drawing/2014/main" id="{67434C1A-AD84-4449-A195-8F402F1953EE}"/>
              </a:ext>
            </a:extLst>
          </p:cNvPr>
          <p:cNvSpPr/>
          <p:nvPr/>
        </p:nvSpPr>
        <p:spPr>
          <a:xfrm>
            <a:off x="2494013" y="1382274"/>
            <a:ext cx="7200800" cy="424847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zh-CN" altLang="zh-CN" sz="2400" dirty="0"/>
              <a:t>注意：通过</a:t>
            </a:r>
            <a:r>
              <a:rPr lang="en-US" altLang="zh-CN" sz="2400" dirty="0"/>
              <a:t>Linux</a:t>
            </a:r>
            <a:r>
              <a:rPr lang="zh-CN" altLang="zh-CN" sz="2400" dirty="0"/>
              <a:t>命令</a:t>
            </a:r>
            <a:r>
              <a:rPr lang="en-US" altLang="zh-CN" sz="2400" dirty="0"/>
              <a:t>service </a:t>
            </a:r>
            <a:r>
              <a:rPr lang="en-US" altLang="zh-CN" sz="2400" dirty="0" err="1"/>
              <a:t>dbora</a:t>
            </a:r>
            <a:r>
              <a:rPr lang="en-US" altLang="zh-CN" sz="2400" dirty="0"/>
              <a:t> start</a:t>
            </a:r>
            <a:r>
              <a:rPr lang="zh-CN" altLang="zh-CN" sz="2400" dirty="0"/>
              <a:t>启动</a:t>
            </a:r>
            <a:r>
              <a:rPr lang="en-US" altLang="zh-CN" sz="2400" dirty="0"/>
              <a:t>oracle</a:t>
            </a:r>
            <a:r>
              <a:rPr lang="zh-CN" altLang="zh-CN" sz="2400" dirty="0"/>
              <a:t>只能启动外层的根容器数据库</a:t>
            </a:r>
            <a:r>
              <a:rPr lang="en-US" altLang="zh-CN" sz="2400" dirty="0"/>
              <a:t>CDB</a:t>
            </a:r>
            <a:r>
              <a:rPr lang="zh-CN" altLang="zh-CN" sz="2400" dirty="0"/>
              <a:t>，不能自动启动</a:t>
            </a:r>
            <a:r>
              <a:rPr lang="en-US" altLang="zh-CN" sz="2400" dirty="0"/>
              <a:t>CDB</a:t>
            </a:r>
            <a:r>
              <a:rPr lang="zh-CN" altLang="zh-CN" sz="2400" dirty="0"/>
              <a:t>内部的插接式数据库</a:t>
            </a:r>
            <a:r>
              <a:rPr lang="en-US" altLang="zh-CN" sz="2400" dirty="0"/>
              <a:t>PDBs</a:t>
            </a:r>
            <a:r>
              <a:rPr lang="zh-CN" altLang="zh-CN" sz="2400" dirty="0"/>
              <a:t>，如果要启动</a:t>
            </a:r>
            <a:r>
              <a:rPr lang="en-US" altLang="zh-CN" sz="2400" dirty="0"/>
              <a:t>PDBs</a:t>
            </a:r>
            <a:r>
              <a:rPr lang="zh-CN" altLang="zh-CN" sz="2400" dirty="0"/>
              <a:t>，需要在</a:t>
            </a:r>
            <a:r>
              <a:rPr lang="en-US" altLang="zh-CN" sz="2400" dirty="0"/>
              <a:t>CDB</a:t>
            </a:r>
            <a:r>
              <a:rPr lang="zh-CN" altLang="zh-CN" sz="2400" dirty="0"/>
              <a:t>中创建一个启动触发器。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22177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2.1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安装前配置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Linux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系统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2.1.3 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配置</a:t>
            </a: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/</a:t>
            </a:r>
            <a:r>
              <a:rPr lang="en-US" altLang="zh-CN" sz="2800" b="1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etc</a:t>
            </a: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/</a:t>
            </a:r>
            <a:r>
              <a:rPr lang="en-US" altLang="zh-CN" sz="2800" b="1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sysctl.conf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文件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271" y="1524000"/>
            <a:ext cx="10129191" cy="593744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1800" dirty="0"/>
              <a:t>【示例</a:t>
            </a:r>
            <a:r>
              <a:rPr lang="en-US" altLang="zh-CN" sz="1800" dirty="0"/>
              <a:t>2‑3</a:t>
            </a:r>
            <a:r>
              <a:rPr lang="zh-CN" altLang="zh-CN" sz="1800" dirty="0"/>
              <a:t>】 配置</a:t>
            </a:r>
            <a:r>
              <a:rPr lang="en-US" altLang="zh-CN" sz="1800" dirty="0"/>
              <a:t>/</a:t>
            </a:r>
            <a:r>
              <a:rPr lang="en-US" altLang="zh-CN" sz="1800" dirty="0" err="1"/>
              <a:t>etc</a:t>
            </a:r>
            <a:r>
              <a:rPr lang="en-US" altLang="zh-CN" sz="1800" dirty="0"/>
              <a:t>/</a:t>
            </a:r>
            <a:r>
              <a:rPr lang="en-US" altLang="zh-CN" sz="1800" dirty="0" err="1"/>
              <a:t>sysctl.conf</a:t>
            </a:r>
            <a:r>
              <a:rPr lang="zh-CN" altLang="zh-CN" sz="1800" dirty="0"/>
              <a:t>文件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# Controls the maximum shared segment size, in bytes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kernel.shmmax</a:t>
            </a:r>
            <a:r>
              <a:rPr lang="en-US" altLang="zh-CN" sz="1800" dirty="0"/>
              <a:t> = 68719476736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# Controls the maximum number of shared memory segments, in pages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kernel.shmall</a:t>
            </a:r>
            <a:r>
              <a:rPr lang="en-US" altLang="zh-CN" sz="1800" dirty="0"/>
              <a:t> = 4294967296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kernel.sem</a:t>
            </a:r>
            <a:r>
              <a:rPr lang="en-US" altLang="zh-CN" sz="1800" dirty="0"/>
              <a:t> =250 32000 100 128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kernel.shmmni</a:t>
            </a:r>
            <a:r>
              <a:rPr lang="en-US" altLang="zh-CN" sz="1800" dirty="0"/>
              <a:t> = 4096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net.core.wmem_default</a:t>
            </a:r>
            <a:r>
              <a:rPr lang="en-US" altLang="zh-CN" sz="1800" dirty="0"/>
              <a:t> = 262144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net.core.wmem_max</a:t>
            </a:r>
            <a:r>
              <a:rPr lang="en-US" altLang="zh-CN" sz="1800" dirty="0"/>
              <a:t> = 1048576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net.core.rmem_default</a:t>
            </a:r>
            <a:r>
              <a:rPr lang="en-US" altLang="zh-CN" sz="1800" dirty="0"/>
              <a:t> = 262144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net.core.rmem_max</a:t>
            </a:r>
            <a:r>
              <a:rPr lang="en-US" altLang="zh-CN" sz="1800" dirty="0"/>
              <a:t> = 4194304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fs.file</a:t>
            </a:r>
            <a:r>
              <a:rPr lang="en-US" altLang="zh-CN" sz="1800" dirty="0"/>
              <a:t>-max=6815744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fs.aio</a:t>
            </a:r>
            <a:r>
              <a:rPr lang="en-US" altLang="zh-CN" sz="1800" dirty="0"/>
              <a:t>-max-</a:t>
            </a:r>
            <a:r>
              <a:rPr lang="en-US" altLang="zh-CN" sz="1800" dirty="0" err="1"/>
              <a:t>nr</a:t>
            </a:r>
            <a:r>
              <a:rPr lang="en-US" altLang="zh-CN" sz="1800" dirty="0"/>
              <a:t>=1048576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ip_local_port_range</a:t>
            </a:r>
            <a:r>
              <a:rPr lang="en-US" altLang="zh-CN" sz="1800" dirty="0"/>
              <a:t>=9000 65535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#id oracle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#</a:t>
            </a:r>
            <a:r>
              <a:rPr lang="en-US" altLang="zh-CN" sz="1800" dirty="0" err="1"/>
              <a:t>uid</a:t>
            </a:r>
            <a:r>
              <a:rPr lang="en-US" altLang="zh-CN" sz="1800" dirty="0"/>
              <a:t>=503(oracle) </a:t>
            </a:r>
            <a:r>
              <a:rPr lang="en-US" altLang="zh-CN" sz="1800" dirty="0" err="1"/>
              <a:t>gid</a:t>
            </a:r>
            <a:r>
              <a:rPr lang="en-US" altLang="zh-CN" sz="1800" dirty="0"/>
              <a:t>=503(</a:t>
            </a:r>
            <a:r>
              <a:rPr lang="en-US" altLang="zh-CN" sz="1800" dirty="0" err="1"/>
              <a:t>oinstall</a:t>
            </a:r>
            <a:r>
              <a:rPr lang="en-US" altLang="zh-CN" sz="1800" dirty="0"/>
              <a:t>) </a:t>
            </a:r>
            <a:r>
              <a:rPr lang="zh-CN" altLang="zh-CN" sz="1800" dirty="0"/>
              <a:t>组</a:t>
            </a:r>
            <a:r>
              <a:rPr lang="en-US" altLang="zh-CN" sz="1800" dirty="0"/>
              <a:t>=503(</a:t>
            </a:r>
            <a:r>
              <a:rPr lang="en-US" altLang="zh-CN" sz="1800" dirty="0" err="1"/>
              <a:t>oinstall</a:t>
            </a:r>
            <a:r>
              <a:rPr lang="en-US" altLang="zh-CN" sz="1800" dirty="0"/>
              <a:t>),</a:t>
            </a:r>
            <a:r>
              <a:rPr lang="en-US" altLang="zh-CN" sz="1800" dirty="0">
                <a:highlight>
                  <a:srgbClr val="FFFF00"/>
                </a:highlight>
              </a:rPr>
              <a:t>504</a:t>
            </a:r>
            <a:r>
              <a:rPr lang="en-US" altLang="zh-CN" sz="1800" dirty="0"/>
              <a:t>(dba)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vm.hugetlb_shm_group</a:t>
            </a:r>
            <a:r>
              <a:rPr lang="en-US" altLang="zh-CN" sz="1800" dirty="0"/>
              <a:t> = </a:t>
            </a:r>
            <a:r>
              <a:rPr lang="en-US" altLang="zh-CN" sz="1800" dirty="0">
                <a:highlight>
                  <a:srgbClr val="FFFF00"/>
                </a:highlight>
              </a:rPr>
              <a:t>504</a:t>
            </a:r>
            <a:endParaRPr lang="zh-CN" altLang="zh-CN" sz="1800" dirty="0">
              <a:highlight>
                <a:srgbClr val="FFFF00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1800" dirty="0"/>
              <a:t>注意，参数修改完成后，运行下面的命令才能使修改生效：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highlight>
                  <a:srgbClr val="FFFF00"/>
                </a:highlight>
                <a:hlinkClick r:id="rId2"/>
              </a:rPr>
              <a:t># </a:t>
            </a:r>
            <a:r>
              <a:rPr lang="en-US" altLang="zh-CN" sz="1800" dirty="0" err="1">
                <a:highlight>
                  <a:srgbClr val="FFFF00"/>
                </a:highlight>
                <a:hlinkClick r:id="rId2"/>
              </a:rPr>
              <a:t>sysctl</a:t>
            </a:r>
            <a:r>
              <a:rPr lang="en-US" altLang="zh-CN" sz="1800" dirty="0">
                <a:highlight>
                  <a:srgbClr val="FFFF00"/>
                </a:highlight>
                <a:hlinkClick r:id="rId2"/>
              </a:rPr>
              <a:t> –p</a:t>
            </a:r>
            <a:endParaRPr lang="zh-CN" altLang="zh-CN" sz="1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7104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2.1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安装前配置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Linux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系统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2.1.4 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其他配置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2" y="1676400"/>
            <a:ext cx="10129191" cy="48489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800" dirty="0"/>
              <a:t>为了在安装界面中显示为中文，应该将</a:t>
            </a:r>
            <a:r>
              <a:rPr lang="en-US" altLang="zh-CN" sz="2800" dirty="0"/>
              <a:t>/</a:t>
            </a:r>
            <a:r>
              <a:rPr lang="en-US" altLang="zh-CN" sz="2800" dirty="0" err="1"/>
              <a:t>etc</a:t>
            </a:r>
            <a:r>
              <a:rPr lang="en-US" altLang="zh-CN" sz="2800" dirty="0"/>
              <a:t>/</a:t>
            </a:r>
            <a:r>
              <a:rPr lang="en-US" altLang="zh-CN" sz="2800" dirty="0" err="1"/>
              <a:t>sysconfig</a:t>
            </a:r>
            <a:r>
              <a:rPr lang="en-US" altLang="zh-CN" sz="2800" dirty="0"/>
              <a:t>/i18n</a:t>
            </a:r>
            <a:r>
              <a:rPr lang="zh-CN" altLang="zh-CN" sz="2800" dirty="0"/>
              <a:t>文件中的</a:t>
            </a:r>
            <a:r>
              <a:rPr lang="en-US" altLang="zh-CN" sz="2800" dirty="0"/>
              <a:t>LANG="en_US.UTF-8" </a:t>
            </a:r>
            <a:r>
              <a:rPr lang="zh-CN" altLang="zh-CN" sz="2800" dirty="0"/>
              <a:t>换成</a:t>
            </a:r>
            <a:r>
              <a:rPr lang="en-US" altLang="zh-CN" sz="2800" dirty="0"/>
              <a:t> LANG="zh_CN.UTF-8"</a:t>
            </a:r>
            <a:r>
              <a:rPr lang="zh-CN" altLang="zh-CN" sz="2800" dirty="0"/>
              <a:t>，然后重启系统。另外，还可能需要安装一些其他依赖库：</a:t>
            </a:r>
          </a:p>
          <a:p>
            <a:pPr marL="0" inden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# yum install compat-libcap1-1.10</a:t>
            </a:r>
            <a:endParaRPr lang="zh-CN" altLang="zh-CN" sz="2800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# yum install </a:t>
            </a:r>
            <a:r>
              <a:rPr lang="en-US" altLang="zh-CN" sz="2800" dirty="0" err="1">
                <a:highlight>
                  <a:srgbClr val="C0C0C0"/>
                </a:highlight>
              </a:rPr>
              <a:t>compat-libstdc</a:t>
            </a:r>
            <a:r>
              <a:rPr lang="en-US" altLang="zh-CN" sz="2800" dirty="0">
                <a:highlight>
                  <a:srgbClr val="C0C0C0"/>
                </a:highlight>
              </a:rPr>
              <a:t>++-33-3.2.3</a:t>
            </a:r>
            <a:endParaRPr lang="zh-CN" altLang="zh-CN" sz="2800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# yum install </a:t>
            </a:r>
            <a:r>
              <a:rPr lang="en-US" altLang="zh-CN" sz="2800" dirty="0" err="1">
                <a:highlight>
                  <a:srgbClr val="C0C0C0"/>
                </a:highlight>
              </a:rPr>
              <a:t>ksh</a:t>
            </a:r>
            <a:endParaRPr lang="zh-CN" altLang="zh-CN" sz="2800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# yum install libaio-devel-0.3.107</a:t>
            </a:r>
            <a:endParaRPr lang="zh-CN" altLang="zh-CN" sz="2800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# yum install </a:t>
            </a:r>
            <a:r>
              <a:rPr lang="en-US" altLang="zh-CN" sz="2800" dirty="0" err="1">
                <a:highlight>
                  <a:srgbClr val="C0C0C0"/>
                </a:highlight>
              </a:rPr>
              <a:t>gcc-c</a:t>
            </a:r>
            <a:r>
              <a:rPr lang="en-US" altLang="zh-CN" sz="2800" dirty="0">
                <a:highlight>
                  <a:srgbClr val="C0C0C0"/>
                </a:highlight>
              </a:rPr>
              <a:t>++</a:t>
            </a:r>
            <a:endParaRPr lang="zh-CN" altLang="zh-CN" sz="20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1267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2.1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安装前配置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Linux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系统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2.1.4 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其他配置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2" y="1676400"/>
            <a:ext cx="10129191" cy="48489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dirty="0"/>
              <a:t>由于服务器的</a:t>
            </a:r>
            <a:r>
              <a:rPr lang="en-US" altLang="zh-CN" dirty="0"/>
              <a:t>IP</a:t>
            </a:r>
            <a:r>
              <a:rPr lang="zh-CN" altLang="zh-CN" dirty="0"/>
              <a:t>地址可能会变动，最好设置固定的主机名</a:t>
            </a:r>
            <a:r>
              <a:rPr lang="en-US" altLang="zh-CN" dirty="0"/>
              <a:t>hostname</a:t>
            </a:r>
            <a:r>
              <a:rPr lang="zh-CN" altLang="zh-CN" dirty="0"/>
              <a:t>，在</a:t>
            </a:r>
            <a:r>
              <a:rPr lang="en-US" altLang="zh-CN" dirty="0"/>
              <a:t>Oracle</a:t>
            </a:r>
            <a:r>
              <a:rPr lang="zh-CN" altLang="zh-CN" dirty="0"/>
              <a:t>监听器内部用</a:t>
            </a:r>
            <a:r>
              <a:rPr lang="en-US" altLang="zh-CN" dirty="0"/>
              <a:t>hostname</a:t>
            </a:r>
            <a:r>
              <a:rPr lang="zh-CN" altLang="zh-CN" dirty="0"/>
              <a:t>代替</a:t>
            </a:r>
            <a:r>
              <a:rPr lang="en-US" altLang="zh-CN" dirty="0"/>
              <a:t>IP</a:t>
            </a:r>
            <a:r>
              <a:rPr lang="zh-CN" altLang="zh-CN" dirty="0"/>
              <a:t>地址，从而方便数据库的访问。下面两个步骤将</a:t>
            </a:r>
            <a:r>
              <a:rPr lang="en-US" altLang="zh-CN" dirty="0"/>
              <a:t>hostname</a:t>
            </a:r>
            <a:r>
              <a:rPr lang="zh-CN" altLang="zh-CN" dirty="0"/>
              <a:t>名称设置为</a:t>
            </a:r>
            <a:r>
              <a:rPr lang="en-US" altLang="zh-CN" dirty="0"/>
              <a:t>oracle-server</a:t>
            </a:r>
            <a:r>
              <a:rPr lang="zh-CN" altLang="zh-CN" dirty="0"/>
              <a:t>：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zh-CN" dirty="0"/>
              <a:t>在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/hosts</a:t>
            </a:r>
            <a:r>
              <a:rPr lang="zh-CN" altLang="zh-CN" dirty="0"/>
              <a:t>文件中增加一行：</a:t>
            </a:r>
            <a:r>
              <a:rPr lang="en-US" altLang="zh-CN" dirty="0"/>
              <a:t>127.0.0.1</a:t>
            </a:r>
            <a:endParaRPr lang="zh-CN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zh-CN" dirty="0"/>
              <a:t>在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sysconfig</a:t>
            </a:r>
            <a:r>
              <a:rPr lang="en-US" altLang="zh-CN" dirty="0"/>
              <a:t>/network</a:t>
            </a:r>
            <a:r>
              <a:rPr lang="zh-CN" altLang="zh-CN" dirty="0"/>
              <a:t>文件设置</a:t>
            </a:r>
            <a:r>
              <a:rPr lang="en-US" altLang="zh-CN" dirty="0"/>
              <a:t>HOSTNAME=oracle-server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最后，因为</a:t>
            </a:r>
            <a:r>
              <a:rPr lang="en-US" altLang="zh-CN" dirty="0"/>
              <a:t>Oracle</a:t>
            </a:r>
            <a:r>
              <a:rPr lang="zh-CN" altLang="zh-CN" dirty="0"/>
              <a:t>的监听服务要用到</a:t>
            </a:r>
            <a:r>
              <a:rPr lang="en-US" altLang="zh-CN" dirty="0"/>
              <a:t>1521</a:t>
            </a:r>
            <a:r>
              <a:rPr lang="zh-CN" altLang="zh-CN" dirty="0"/>
              <a:t>端口，所以安装前必须确保</a:t>
            </a:r>
            <a:r>
              <a:rPr lang="en-US" altLang="zh-CN" dirty="0"/>
              <a:t>1521</a:t>
            </a:r>
            <a:r>
              <a:rPr lang="zh-CN" altLang="zh-CN" dirty="0"/>
              <a:t>端口没有被其他程序占用。</a:t>
            </a:r>
            <a:endParaRPr lang="zh-CN" altLang="zh-CN" sz="1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485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静谧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2160_TF02801109" id="{64D9660F-F553-40F5-B9B2-F16A6361E136}" vid="{B595E204-AB5B-4593-8B71-C0919E13EC0A}"/>
    </a:ext>
  </a:extLst>
</a:theme>
</file>

<file path=ppt/theme/theme2.xml><?xml version="1.0" encoding="utf-8"?>
<a:theme xmlns:a="http://schemas.openxmlformats.org/drawingml/2006/main" name="办公室主题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42132E7-496B-4457-95B8-9F9F48D2D001}">
  <we:reference id="wa104379997" version="1.0.0.2" store="zh-CN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249165-F638-412C-8E0A-DFB7045CA2E0}">
  <ds:schemaRefs>
    <ds:schemaRef ds:uri="http://purl.org/dc/elements/1.1/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静谧自然演示文稿（宽屏）</Template>
  <TotalTime>1332</TotalTime>
  <Words>3381</Words>
  <Application>Microsoft Office PowerPoint</Application>
  <PresentationFormat>自定义</PresentationFormat>
  <Paragraphs>341</Paragraphs>
  <Slides>60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8" baseType="lpstr">
      <vt:lpstr>Euphemia</vt:lpstr>
      <vt:lpstr>宋体</vt:lpstr>
      <vt:lpstr>微软雅黑</vt:lpstr>
      <vt:lpstr>微软雅黑</vt:lpstr>
      <vt:lpstr>Arial</vt:lpstr>
      <vt:lpstr>Times New Roman</vt:lpstr>
      <vt:lpstr>Wingdings 2</vt:lpstr>
      <vt:lpstr>静谧 16x9</vt:lpstr>
      <vt:lpstr>Oracle 12c 基础教程</vt:lpstr>
      <vt:lpstr>第2章 Oracle 12c的安装</vt:lpstr>
      <vt:lpstr>2.1 安装前配置Linux系统</vt:lpstr>
      <vt:lpstr>2.1 安装前配置Linux系统    2.1.1配置Linux交换空间</vt:lpstr>
      <vt:lpstr>2.1 安装前配置Linux系统    2.1.1配置Linux交换空间</vt:lpstr>
      <vt:lpstr>2.1 安装前配置Linux系统    2.1.2创建Oracle用户和用户组</vt:lpstr>
      <vt:lpstr>2.1 安装前配置Linux系统    2.1.3 配置/etc/sysctl.conf文件</vt:lpstr>
      <vt:lpstr>2.1 安装前配置Linux系统    2.1.4 其他配置</vt:lpstr>
      <vt:lpstr>2.1 安装前配置Linux系统    2.1.4 其他配置</vt:lpstr>
      <vt:lpstr>2.2 安装Oracle 12c</vt:lpstr>
      <vt:lpstr>安装过程图片1.(a)</vt:lpstr>
      <vt:lpstr>安装过程图片1.(b)</vt:lpstr>
      <vt:lpstr>安装过程图片2.(a)</vt:lpstr>
      <vt:lpstr>安装过程图片2.(b)</vt:lpstr>
      <vt:lpstr>安装过程图片3.(a)</vt:lpstr>
      <vt:lpstr>安装过程图片3.(b)</vt:lpstr>
      <vt:lpstr>安装过程图片4.(a)</vt:lpstr>
      <vt:lpstr>安装过程图片4.(b)</vt:lpstr>
      <vt:lpstr>安装过程图片5.(a)</vt:lpstr>
      <vt:lpstr>安装过程图片5.(b)</vt:lpstr>
      <vt:lpstr>安装过程图片6.(a)</vt:lpstr>
      <vt:lpstr>安装过程图片6.(b)</vt:lpstr>
      <vt:lpstr>安装过程图片7.(a)</vt:lpstr>
      <vt:lpstr>安装过程图片7.(b)</vt:lpstr>
      <vt:lpstr>安装过程图片8.(a)</vt:lpstr>
      <vt:lpstr>安装过程图片8.(b)</vt:lpstr>
      <vt:lpstr>安装过程图片9.(a)</vt:lpstr>
      <vt:lpstr>安装过程图片9.(b)</vt:lpstr>
      <vt:lpstr>安装过程图片10.(a)</vt:lpstr>
      <vt:lpstr>安装过程图片10.(b)</vt:lpstr>
      <vt:lpstr>安装过程图片11</vt:lpstr>
      <vt:lpstr>安装过程图片12.(a)</vt:lpstr>
      <vt:lpstr>安装过程图片12.(b)</vt:lpstr>
      <vt:lpstr>安装过程图片13</vt:lpstr>
      <vt:lpstr>2.2 安装Oracle 12c</vt:lpstr>
      <vt:lpstr>2.2 安装Oracle 12c    静默安装</vt:lpstr>
      <vt:lpstr>2.3 数据库连接测试    【示例2‑4】sqlplus测试连接</vt:lpstr>
      <vt:lpstr>2.3 数据库连接测试    【示例2‑5-1】解锁HR用户</vt:lpstr>
      <vt:lpstr>2.3 数据库连接测试    【示例2‑5-2】解锁HR用户</vt:lpstr>
      <vt:lpstr>2.3 数据库连接测试    【示例2-6】给所有样例用户设定密码并解锁</vt:lpstr>
      <vt:lpstr>2.3 数据库连接测试    【示例2-7】用HR用户登录，查询样例数据</vt:lpstr>
      <vt:lpstr>2.3 数据库连接测试    【示例2-7-2】用HR用户登录，查询样例数据</vt:lpstr>
      <vt:lpstr>2.4 Oracle企业管理器</vt:lpstr>
      <vt:lpstr>企业管理器EM</vt:lpstr>
      <vt:lpstr>企业管理器EM</vt:lpstr>
      <vt:lpstr>2.4 Oracle企业管理器    【示例2-8】设置登录到CDB的企业管理器的端口号</vt:lpstr>
      <vt:lpstr>2.4 Oracle企业管理器    【示例2-9】设置登录到PDB的企业管理器的端口号</vt:lpstr>
      <vt:lpstr>2.4 Oracle企业管理器    【示例2-9】设置登录到PDB的企业管理器的端口号</vt:lpstr>
      <vt:lpstr>2.4 Oracle企业管理器    【示例2-10】查看已经分配的HTTPS端口号</vt:lpstr>
      <vt:lpstr>2.4 Oracle企业管理器    【示例2-10】查看已经分配的HTTPS端口号</vt:lpstr>
      <vt:lpstr>2.5  安装后的检测    2.5.1 查看环境变量</vt:lpstr>
      <vt:lpstr>2.5  安装后的检测    2.5.1 查看环境变量</vt:lpstr>
      <vt:lpstr>2.5  安装后的检测    2.5.1 查看环境变量</vt:lpstr>
      <vt:lpstr>2.5  安装后的检测    2.5.2 查看目录及文件</vt:lpstr>
      <vt:lpstr>2.5  安装后的检测    2.5.2 查看目录及文件</vt:lpstr>
      <vt:lpstr>2.5  安装后的检测    2.5.3 查看Oracle进程</vt:lpstr>
      <vt:lpstr>2.5  安装后的检测    2.5.4 查看监听器状态</vt:lpstr>
      <vt:lpstr>2.6  设置开机启动</vt:lpstr>
      <vt:lpstr>2.6  设置开机启动</vt:lpstr>
      <vt:lpstr>2.6  设置开机启动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box</dc:creator>
  <cp:lastModifiedBy>box</cp:lastModifiedBy>
  <cp:revision>72</cp:revision>
  <dcterms:created xsi:type="dcterms:W3CDTF">2017-06-29T08:41:34Z</dcterms:created>
  <dcterms:modified xsi:type="dcterms:W3CDTF">2018-10-11T09:42:45Z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