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7" r:id="rId5"/>
    <p:sldId id="272" r:id="rId6"/>
    <p:sldId id="277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22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3" autoAdjust="0"/>
    <p:restoredTop sz="96353" autoAdjust="0"/>
  </p:normalViewPr>
  <p:slideViewPr>
    <p:cSldViewPr>
      <p:cViewPr varScale="1">
        <p:scale>
          <a:sx n="62" d="100"/>
          <a:sy n="62" d="100"/>
        </p:scale>
        <p:origin x="90" y="4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2017/10/20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2017/10/20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</a:t>
            </a:r>
            <a:r>
              <a:rPr lang="en-US" altLang="zh-CN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dbca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管理数据库实例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4-3】dbca</a:t>
            </a:r>
            <a:r>
              <a:rPr lang="zh-CN" altLang="en-US" sz="2800" dirty="0"/>
              <a:t>静默新建数据库实例 运行结果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以上操作创建了一个新的</a:t>
            </a:r>
            <a:r>
              <a:rPr lang="en-US" altLang="zh-CN" dirty="0"/>
              <a:t>orcl2</a:t>
            </a:r>
            <a:r>
              <a:rPr lang="zh-CN" altLang="en-US" dirty="0"/>
              <a:t>数据库实例，命令行中所有参数含义依次是：使用</a:t>
            </a:r>
            <a:r>
              <a:rPr lang="en-US" altLang="zh-CN" dirty="0" err="1"/>
              <a:t>General_Purpose.dbc</a:t>
            </a:r>
            <a:r>
              <a:rPr lang="zh-CN" altLang="en-US" dirty="0"/>
              <a:t>模板、全局数据库名称和数据库的系统标识符名称都叫</a:t>
            </a:r>
            <a:r>
              <a:rPr lang="en-US" altLang="zh-CN" dirty="0"/>
              <a:t>orcl2</a:t>
            </a:r>
            <a:r>
              <a:rPr lang="zh-CN" altLang="en-US" dirty="0"/>
              <a:t>、</a:t>
            </a:r>
            <a:r>
              <a:rPr lang="en-US" altLang="zh-CN" dirty="0" err="1"/>
              <a:t>createAsContainerDatabase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表示创建为容器型数据库</a:t>
            </a:r>
            <a:r>
              <a:rPr lang="en-US" altLang="zh-CN" dirty="0"/>
              <a:t>CDB</a:t>
            </a:r>
            <a:r>
              <a:rPr lang="zh-CN" altLang="en-US" dirty="0"/>
              <a:t>、不使用响应文件、数据库端字符集采用</a:t>
            </a:r>
            <a:r>
              <a:rPr lang="en-US" altLang="zh-CN" dirty="0"/>
              <a:t>AL32UTF8</a:t>
            </a:r>
            <a:r>
              <a:rPr lang="zh-CN" altLang="en-US" dirty="0"/>
              <a:t>、</a:t>
            </a:r>
            <a:r>
              <a:rPr lang="en-US" altLang="zh-CN" dirty="0"/>
              <a:t>Oracle </a:t>
            </a:r>
            <a:r>
              <a:rPr lang="zh-CN" altLang="en-US" dirty="0"/>
              <a:t>的物理内存百分比为</a:t>
            </a:r>
            <a:r>
              <a:rPr lang="en-US" altLang="zh-CN" dirty="0"/>
              <a:t>10%</a:t>
            </a:r>
            <a:r>
              <a:rPr lang="zh-CN" altLang="en-US" dirty="0"/>
              <a:t>、企业管理器配置为本地、</a:t>
            </a:r>
            <a:r>
              <a:rPr lang="en-US" altLang="zh-CN" dirty="0"/>
              <a:t>sys</a:t>
            </a:r>
            <a:r>
              <a:rPr lang="zh-CN" altLang="en-US" dirty="0"/>
              <a:t>和</a:t>
            </a:r>
            <a:r>
              <a:rPr lang="en-US" altLang="zh-CN" dirty="0"/>
              <a:t>system</a:t>
            </a:r>
            <a:r>
              <a:rPr lang="zh-CN" altLang="en-US" dirty="0"/>
              <a:t>用户密码都是</a:t>
            </a:r>
            <a:r>
              <a:rPr lang="en-US" altLang="zh-CN" dirty="0"/>
              <a:t>123</a:t>
            </a:r>
            <a:r>
              <a:rPr lang="zh-CN" altLang="en-US" dirty="0"/>
              <a:t>。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98212EA6-8C40-4E45-9E16-5A10F0D976DB}"/>
              </a:ext>
            </a:extLst>
          </p:cNvPr>
          <p:cNvSpPr/>
          <p:nvPr/>
        </p:nvSpPr>
        <p:spPr>
          <a:xfrm>
            <a:off x="2494013" y="1916832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注意：在创建</a:t>
            </a:r>
            <a:r>
              <a:rPr lang="en-US" altLang="zh-CN" sz="2400" dirty="0"/>
              <a:t>CDB</a:t>
            </a:r>
            <a:r>
              <a:rPr lang="zh-CN" altLang="en-US" sz="2400" dirty="0"/>
              <a:t>实例的过程中，可能会遇到这样的错误：</a:t>
            </a:r>
            <a:r>
              <a:rPr lang="en-US" altLang="zh-CN" sz="2400" dirty="0"/>
              <a:t>ORA27125 unable to create shared memory segment</a:t>
            </a:r>
            <a:r>
              <a:rPr lang="zh-CN" altLang="en-US" sz="2400" dirty="0"/>
              <a:t>。遇到这个错误很可能是因为安装参数没有设置正确。见</a:t>
            </a:r>
            <a:r>
              <a:rPr lang="en-US" altLang="zh-CN" sz="2400" dirty="0"/>
              <a:t>2.1.3</a:t>
            </a:r>
            <a:r>
              <a:rPr lang="zh-CN" altLang="en-US" sz="2400" dirty="0"/>
              <a:t>配置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sysctl.conf</a:t>
            </a:r>
            <a:r>
              <a:rPr lang="zh-CN" altLang="en-US" sz="2400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297331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</a:t>
            </a:r>
            <a:r>
              <a:rPr lang="en-US" altLang="zh-CN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dbca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管理数据库实例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4.2.2 </a:t>
            </a:r>
            <a:r>
              <a:rPr lang="zh-CN" altLang="zh-CN" sz="3200" dirty="0"/>
              <a:t>删除一个容器数据库</a:t>
            </a:r>
            <a:r>
              <a:rPr lang="en-US" altLang="zh-CN" sz="3200" dirty="0"/>
              <a:t>CDB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8164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dbca</a:t>
            </a:r>
            <a:r>
              <a:rPr lang="en-US" altLang="zh-CN" sz="2800" dirty="0">
                <a:highlight>
                  <a:srgbClr val="C0C0C0"/>
                </a:highlight>
              </a:rPr>
              <a:t> -silent -</a:t>
            </a:r>
            <a:r>
              <a:rPr lang="en-US" altLang="zh-CN" sz="2800" dirty="0" err="1">
                <a:highlight>
                  <a:srgbClr val="C0C0C0"/>
                </a:highlight>
              </a:rPr>
              <a:t>deleteDatabase</a:t>
            </a:r>
            <a:r>
              <a:rPr lang="en-US" altLang="zh-CN" sz="2800" dirty="0">
                <a:highlight>
                  <a:srgbClr val="C0C0C0"/>
                </a:highlight>
              </a:rPr>
              <a:t>  -</a:t>
            </a:r>
            <a:r>
              <a:rPr lang="en-US" altLang="zh-CN" sz="2800" dirty="0" err="1">
                <a:highlight>
                  <a:srgbClr val="C0C0C0"/>
                </a:highlight>
              </a:rPr>
              <a:t>sourceDB</a:t>
            </a:r>
            <a:r>
              <a:rPr lang="en-US" altLang="zh-CN" sz="2800" dirty="0">
                <a:highlight>
                  <a:srgbClr val="C0C0C0"/>
                </a:highlight>
              </a:rPr>
              <a:t> orcl2</a:t>
            </a:r>
            <a:endParaRPr lang="zh-CN" altLang="zh-CN" sz="28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7AFD16B3-1DCE-4B5C-B595-D30183FA60CA}"/>
              </a:ext>
            </a:extLst>
          </p:cNvPr>
          <p:cNvSpPr/>
          <p:nvPr/>
        </p:nvSpPr>
        <p:spPr>
          <a:xfrm>
            <a:off x="2494013" y="1916832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r>
              <a:rPr lang="en-US" altLang="zh-CN" sz="2400" dirty="0" err="1"/>
              <a:t>dbca</a:t>
            </a:r>
            <a:r>
              <a:rPr lang="en-US" altLang="zh-CN" sz="2400" dirty="0"/>
              <a:t> -silent </a:t>
            </a:r>
            <a:r>
              <a:rPr lang="zh-CN" altLang="en-US" sz="2400" dirty="0"/>
              <a:t>命令会无警告直接运行到最后的任务完成，因此在执行这样的命令之前一定要认真确认，否则可能会误删除数据库。</a:t>
            </a:r>
          </a:p>
        </p:txBody>
      </p:sp>
    </p:spTree>
    <p:extLst>
      <p:ext uri="{BB962C8B-B14F-4D97-AF65-F5344CB8AC3E}">
        <p14:creationId xmlns:p14="http://schemas.microsoft.com/office/powerpoint/2010/main" val="458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在数据库实例之间切换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56091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zh-CN" altLang="en-US" dirty="0"/>
              <a:t>在一台服务器硬件上可以安装运行多个数据库实例。当前访问的实例名称是由环境变量</a:t>
            </a:r>
            <a:r>
              <a:rPr lang="en-US" altLang="zh-CN" dirty="0"/>
              <a:t>$ORACLE_SID</a:t>
            </a:r>
            <a:r>
              <a:rPr lang="zh-CN" altLang="en-US" dirty="0"/>
              <a:t>的值决定的，要在服务器的</a:t>
            </a:r>
            <a:r>
              <a:rPr lang="en-US" altLang="zh-CN" dirty="0"/>
              <a:t>Shell</a:t>
            </a:r>
            <a:r>
              <a:rPr lang="zh-CN" altLang="en-US" dirty="0"/>
              <a:t>中切换实例，必须临时改变</a:t>
            </a:r>
            <a:r>
              <a:rPr lang="en-US" altLang="zh-CN" dirty="0"/>
              <a:t>$ORACLE_SID</a:t>
            </a:r>
            <a:r>
              <a:rPr lang="zh-CN" altLang="en-US" dirty="0"/>
              <a:t>的值为目标实例的</a:t>
            </a:r>
            <a:r>
              <a:rPr lang="en-US" altLang="zh-CN" dirty="0"/>
              <a:t>SID</a:t>
            </a:r>
            <a:r>
              <a:rPr lang="zh-CN" altLang="en-US" dirty="0"/>
              <a:t>。如果要永久改变默认的</a:t>
            </a:r>
            <a:r>
              <a:rPr lang="en-US" altLang="zh-CN" dirty="0"/>
              <a:t>$ORACLE_SID</a:t>
            </a:r>
            <a:r>
              <a:rPr lang="zh-CN" altLang="en-US" dirty="0"/>
              <a:t>，可以在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中进行修改。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00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在数据库实例之间切换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800" b="1" dirty="0"/>
              <a:t>【示例</a:t>
            </a:r>
            <a:r>
              <a:rPr lang="en-US" altLang="zh-CN" sz="2800" b="1" dirty="0"/>
              <a:t>4-4</a:t>
            </a:r>
            <a:r>
              <a:rPr lang="zh-CN" altLang="zh-CN" sz="2800" b="1" dirty="0"/>
              <a:t>】切换实例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本例在</a:t>
            </a:r>
            <a:r>
              <a:rPr lang="en-US" altLang="zh-CN" dirty="0" err="1"/>
              <a:t>orcl</a:t>
            </a:r>
            <a:r>
              <a:rPr lang="zh-CN" altLang="en-US" dirty="0"/>
              <a:t>和</a:t>
            </a:r>
            <a:r>
              <a:rPr lang="en-US" altLang="zh-CN" dirty="0"/>
              <a:t>orcl2</a:t>
            </a:r>
            <a:r>
              <a:rPr lang="zh-CN" altLang="en-US" dirty="0"/>
              <a:t>两个实例之间进行登录切换。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export ORACLE_SID=orcl2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instance_name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status FROM </a:t>
            </a:r>
            <a:r>
              <a:rPr lang="en-US" altLang="zh-CN" dirty="0" err="1">
                <a:highlight>
                  <a:srgbClr val="C0C0C0"/>
                </a:highlight>
              </a:rPr>
              <a:t>v$instance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INSTANCE_NAME   STATUS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-------------------- 	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orcl2     		 OPEN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SQL&gt;exit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export ORACLE_SID=</a:t>
            </a:r>
            <a:r>
              <a:rPr lang="en-US" altLang="zh-CN" dirty="0" err="1">
                <a:highlight>
                  <a:srgbClr val="C0C0C0"/>
                </a:highlight>
              </a:rPr>
              <a:t>orcl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instance_name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status FROM </a:t>
            </a:r>
            <a:r>
              <a:rPr lang="en-US" altLang="zh-CN" dirty="0" err="1">
                <a:highlight>
                  <a:srgbClr val="C0C0C0"/>
                </a:highlight>
              </a:rPr>
              <a:t>v$instance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INSTANCE_NAME  STATUS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--------------------	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Orcl</a:t>
            </a:r>
            <a:r>
              <a:rPr lang="en-US" altLang="zh-CN" dirty="0"/>
              <a:t>      		OPEN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D4D5E374-FE50-4FB2-86DD-E92D3B3E9C61}"/>
              </a:ext>
            </a:extLst>
          </p:cNvPr>
          <p:cNvSpPr/>
          <p:nvPr/>
        </p:nvSpPr>
        <p:spPr>
          <a:xfrm>
            <a:off x="2422004" y="1412776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注意：登录时，一定要确保实例是正确的，即确保正在管理的数据库是想要管理的数据库，否则就会张冠李戴，造成工作失误。</a:t>
            </a:r>
          </a:p>
        </p:txBody>
      </p:sp>
    </p:spTree>
    <p:extLst>
      <p:ext uri="{BB962C8B-B14F-4D97-AF65-F5344CB8AC3E}">
        <p14:creationId xmlns:p14="http://schemas.microsoft.com/office/powerpoint/2010/main" val="23687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在数据库实例之间切换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为了尽量避免在多实例的服务器上不犯实例名称的错误，可以修改</a:t>
            </a:r>
            <a:r>
              <a:rPr lang="en-US" altLang="zh-CN" dirty="0" err="1"/>
              <a:t>sqlplus</a:t>
            </a:r>
            <a:r>
              <a:rPr lang="zh-CN" altLang="en-US" dirty="0"/>
              <a:t>的提示符“</a:t>
            </a:r>
            <a:r>
              <a:rPr lang="en-US" altLang="zh-CN" dirty="0"/>
              <a:t>SQL&gt;”</a:t>
            </a:r>
            <a:r>
              <a:rPr lang="zh-CN" altLang="en-US" dirty="0"/>
              <a:t>为“用户名</a:t>
            </a:r>
            <a:r>
              <a:rPr lang="en-US" altLang="zh-CN" dirty="0"/>
              <a:t>@</a:t>
            </a:r>
            <a:r>
              <a:rPr lang="zh-CN" altLang="en-US" dirty="0"/>
              <a:t>实例名</a:t>
            </a:r>
            <a:r>
              <a:rPr lang="en-US" altLang="zh-CN" dirty="0"/>
              <a:t>&gt;”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方法是：只需在下面文件</a:t>
            </a:r>
            <a:r>
              <a:rPr lang="en-US" altLang="zh-CN" dirty="0"/>
              <a:t>$ORACLE_HOME/</a:t>
            </a:r>
            <a:r>
              <a:rPr lang="en-US" altLang="zh-CN" dirty="0" err="1"/>
              <a:t>sqlplus</a:t>
            </a:r>
            <a:r>
              <a:rPr lang="en-US" altLang="zh-CN" dirty="0"/>
              <a:t>/admin/</a:t>
            </a:r>
            <a:r>
              <a:rPr lang="en-US" altLang="zh-CN" dirty="0" err="1"/>
              <a:t>glogin.sql</a:t>
            </a:r>
            <a:r>
              <a:rPr lang="zh-CN" altLang="en-US" dirty="0"/>
              <a:t>中添加一行：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sqlprompt</a:t>
            </a:r>
            <a:r>
              <a:rPr lang="en-US" altLang="zh-CN" dirty="0"/>
              <a:t> "_user'@'_</a:t>
            </a:r>
            <a:r>
              <a:rPr lang="en-US" altLang="zh-CN" dirty="0" err="1"/>
              <a:t>connect_identifier</a:t>
            </a:r>
            <a:r>
              <a:rPr lang="en-US" altLang="zh-CN" dirty="0"/>
              <a:t>&gt;"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即可实现这样的目的。下面是这样设置以后，登录后的效果：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SYS@orcl2&gt;</a:t>
            </a:r>
          </a:p>
        </p:txBody>
      </p:sp>
    </p:spTree>
    <p:extLst>
      <p:ext uri="{BB962C8B-B14F-4D97-AF65-F5344CB8AC3E}">
        <p14:creationId xmlns:p14="http://schemas.microsoft.com/office/powerpoint/2010/main" val="15313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4.4.1  </a:t>
            </a:r>
            <a:r>
              <a:rPr lang="zh-CN" altLang="zh-CN" sz="2800" b="1" dirty="0"/>
              <a:t>通过</a:t>
            </a:r>
            <a:r>
              <a:rPr lang="en-US" altLang="zh-CN" sz="2800" b="1" dirty="0"/>
              <a:t>SQL</a:t>
            </a:r>
            <a:r>
              <a:rPr lang="zh-CN" altLang="zh-CN" sz="2800" b="1" dirty="0"/>
              <a:t>语句创建插接式数据库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可以通过</a:t>
            </a:r>
            <a:r>
              <a:rPr lang="en-US" altLang="zh-CN" dirty="0"/>
              <a:t>SQL</a:t>
            </a:r>
            <a:r>
              <a:rPr lang="zh-CN" altLang="en-US" dirty="0"/>
              <a:t>语句来创建一个可插接式数据库</a:t>
            </a:r>
            <a:r>
              <a:rPr lang="en-US" altLang="zh-CN" dirty="0"/>
              <a:t>PDB</a:t>
            </a:r>
            <a:r>
              <a:rPr lang="zh-CN" altLang="en-US" dirty="0"/>
              <a:t>，在创建时可以选择创建一个新的空的</a:t>
            </a:r>
            <a:r>
              <a:rPr lang="en-US" altLang="zh-CN" dirty="0"/>
              <a:t>PDB</a:t>
            </a:r>
            <a:r>
              <a:rPr lang="zh-CN" altLang="en-US" dirty="0"/>
              <a:t>，不包含任何数据；也可以选择将一个现有的</a:t>
            </a:r>
            <a:r>
              <a:rPr lang="en-US" altLang="zh-CN" dirty="0"/>
              <a:t>PDB</a:t>
            </a:r>
            <a:r>
              <a:rPr lang="zh-CN" altLang="en-US" dirty="0"/>
              <a:t>克隆成另一个</a:t>
            </a:r>
            <a:r>
              <a:rPr lang="en-US" altLang="zh-CN" dirty="0"/>
              <a:t>PDB</a:t>
            </a:r>
            <a:r>
              <a:rPr lang="zh-CN" altLang="en-US" dirty="0"/>
              <a:t>，所谓克隆，是指将原</a:t>
            </a:r>
            <a:r>
              <a:rPr lang="en-US" altLang="zh-CN" dirty="0"/>
              <a:t>PDB</a:t>
            </a:r>
            <a:r>
              <a:rPr lang="zh-CN" altLang="en-US" dirty="0"/>
              <a:t>的用户信息和数据信息一起复制到新的</a:t>
            </a:r>
            <a:r>
              <a:rPr lang="en-US" altLang="zh-CN" dirty="0"/>
              <a:t>PDB.</a:t>
            </a:r>
            <a:r>
              <a:rPr lang="zh-CN" altLang="en-US" dirty="0"/>
              <a:t>中，这也是</a:t>
            </a:r>
            <a:r>
              <a:rPr lang="en-US" altLang="zh-CN" dirty="0"/>
              <a:t>Oracle 12c</a:t>
            </a:r>
            <a:r>
              <a:rPr lang="zh-CN" altLang="en-US" dirty="0"/>
              <a:t>的重要新特性。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5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4-5】</a:t>
            </a:r>
            <a:r>
              <a:rPr lang="zh-CN" altLang="en-US" sz="2800" b="1" dirty="0"/>
              <a:t>创建插接式数据库</a:t>
            </a:r>
            <a:r>
              <a:rPr lang="en-US" altLang="zh-CN" sz="2800" b="1" dirty="0" err="1"/>
              <a:t>pdbtest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本示例创建一个插接式数据库</a:t>
            </a:r>
            <a:r>
              <a:rPr lang="en-US" altLang="zh-CN" dirty="0" err="1"/>
              <a:t>pdbtest</a:t>
            </a:r>
            <a:r>
              <a:rPr lang="zh-CN" altLang="en-US" dirty="0"/>
              <a:t>，指定</a:t>
            </a:r>
            <a:r>
              <a:rPr lang="en-US" altLang="zh-CN" dirty="0" err="1"/>
              <a:t>pdbtest</a:t>
            </a:r>
            <a:r>
              <a:rPr lang="zh-CN" altLang="en-US" dirty="0"/>
              <a:t>的管理用户名为</a:t>
            </a:r>
            <a:r>
              <a:rPr lang="en-US" altLang="zh-CN" dirty="0"/>
              <a:t>user1</a:t>
            </a:r>
            <a:r>
              <a:rPr lang="zh-CN" altLang="en-US" dirty="0"/>
              <a:t>，指定将</a:t>
            </a:r>
            <a:r>
              <a:rPr lang="en-US" altLang="zh-CN" dirty="0" err="1"/>
              <a:t>pdbseed</a:t>
            </a:r>
            <a:r>
              <a:rPr lang="zh-CN" altLang="en-US" dirty="0"/>
              <a:t>的文件作为基础，应用于</a:t>
            </a:r>
            <a:r>
              <a:rPr lang="en-US" altLang="zh-CN" dirty="0" err="1"/>
              <a:t>pdbtest</a:t>
            </a:r>
            <a:r>
              <a:rPr lang="zh-CN" altLang="en-US" dirty="0"/>
              <a:t>的文件。</a:t>
            </a:r>
            <a:r>
              <a:rPr lang="en-US" altLang="zh-CN" dirty="0" err="1"/>
              <a:t>pdbseed</a:t>
            </a:r>
            <a:r>
              <a:rPr lang="zh-CN" altLang="en-US" dirty="0"/>
              <a:t>目录源于</a:t>
            </a:r>
            <a:r>
              <a:rPr lang="en-US" altLang="zh-CN" dirty="0"/>
              <a:t>PDB$SEED</a:t>
            </a:r>
            <a:r>
              <a:rPr lang="zh-CN" altLang="en-US" dirty="0"/>
              <a:t>种子数据库。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CREATE PLUGGABLE DATABASE </a:t>
            </a:r>
            <a:r>
              <a:rPr lang="en-US" altLang="zh-CN" dirty="0" err="1">
                <a:highlight>
                  <a:srgbClr val="C0C0C0"/>
                </a:highlight>
              </a:rPr>
              <a:t>pdbtest</a:t>
            </a:r>
            <a:r>
              <a:rPr lang="en-US" altLang="zh-CN" dirty="0">
                <a:highlight>
                  <a:srgbClr val="C0C0C0"/>
                </a:highlight>
              </a:rPr>
              <a:t> ADMIN USER user1 IDENTIFIED BY 123 FILE_NAME_CONVERT=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('/home/oracle/app/oracle/</a:t>
            </a:r>
            <a:r>
              <a:rPr lang="en-US" altLang="zh-CN" dirty="0" err="1">
                <a:highlight>
                  <a:srgbClr val="C0C0C0"/>
                </a:highlight>
              </a:rPr>
              <a:t>oradata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orcl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pdbseed</a:t>
            </a:r>
            <a:r>
              <a:rPr lang="en-US" altLang="zh-CN" dirty="0">
                <a:highlight>
                  <a:srgbClr val="C0C0C0"/>
                </a:highlight>
              </a:rPr>
              <a:t>/'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'/home/oracle/app/oracle/</a:t>
            </a:r>
            <a:r>
              <a:rPr lang="en-US" altLang="zh-CN" dirty="0" err="1">
                <a:highlight>
                  <a:srgbClr val="C0C0C0"/>
                </a:highlight>
              </a:rPr>
              <a:t>oradata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orcl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pdbtest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5875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4.4.2 </a:t>
            </a:r>
            <a:r>
              <a:rPr lang="zh-CN" altLang="en-US" sz="2800" b="1" dirty="0"/>
              <a:t>通过</a:t>
            </a:r>
            <a:r>
              <a:rPr lang="en-US" altLang="zh-CN" sz="2800" b="1" dirty="0" err="1"/>
              <a:t>dbca</a:t>
            </a:r>
            <a:r>
              <a:rPr lang="zh-CN" altLang="en-US" sz="2800" b="1" dirty="0"/>
              <a:t>创建插接式数据库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841159" cy="12485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可以通过</a:t>
            </a:r>
            <a:r>
              <a:rPr lang="en-US" altLang="zh-CN" dirty="0" err="1"/>
              <a:t>dbca</a:t>
            </a:r>
            <a:r>
              <a:rPr lang="zh-CN" altLang="en-US" dirty="0"/>
              <a:t>工具创建插接式数据库，首先以</a:t>
            </a:r>
            <a:r>
              <a:rPr lang="en-US" altLang="zh-CN" dirty="0"/>
              <a:t>Oracle</a:t>
            </a:r>
            <a:r>
              <a:rPr lang="zh-CN" altLang="en-US" dirty="0"/>
              <a:t>用户登录，运行</a:t>
            </a:r>
            <a:r>
              <a:rPr lang="en-US" altLang="zh-CN" dirty="0" err="1"/>
              <a:t>dbca</a:t>
            </a:r>
            <a:r>
              <a:rPr lang="zh-CN" altLang="en-US" dirty="0"/>
              <a:t>命令，然后根据提示操作，详细过程如图</a:t>
            </a:r>
            <a:r>
              <a:rPr lang="en-US" altLang="zh-CN" dirty="0"/>
              <a:t>4-1</a:t>
            </a:r>
            <a:r>
              <a:rPr lang="zh-CN" altLang="en-US" dirty="0"/>
              <a:t>～图</a:t>
            </a:r>
            <a:r>
              <a:rPr lang="en-US" altLang="zh-CN" dirty="0"/>
              <a:t>4-4</a:t>
            </a:r>
            <a:r>
              <a:rPr lang="zh-CN" altLang="en-US" dirty="0"/>
              <a:t>。在图</a:t>
            </a:r>
            <a:r>
              <a:rPr lang="en-US" altLang="zh-CN" dirty="0"/>
              <a:t>4-3(a)</a:t>
            </a:r>
            <a:r>
              <a:rPr lang="zh-CN" altLang="en-US" dirty="0"/>
              <a:t>中要注意输入正确的数据库目录、</a:t>
            </a:r>
            <a:r>
              <a:rPr lang="en-US" altLang="zh-CN" dirty="0"/>
              <a:t>PDB</a:t>
            </a:r>
            <a:r>
              <a:rPr lang="zh-CN" altLang="en-US" dirty="0"/>
              <a:t>数据库名称以管理员账号信息。</a:t>
            </a:r>
            <a:endParaRPr lang="en-US" altLang="zh-CN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31ABF7B-6EA8-4AB1-A676-AFA0CBB51D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908" y="2940788"/>
            <a:ext cx="4339308" cy="306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F66347AE-288E-4106-8DBB-F78A422C30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1311" y="2936006"/>
            <a:ext cx="4392488" cy="311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A3AC75-B7E1-4568-AB9B-4CF6B4F5F87B}"/>
              </a:ext>
            </a:extLst>
          </p:cNvPr>
          <p:cNvSpPr txBox="1"/>
          <p:nvPr/>
        </p:nvSpPr>
        <p:spPr>
          <a:xfrm>
            <a:off x="3338673" y="6115873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E1B12-51AA-4A9B-85D4-0C690F24A6ED}"/>
              </a:ext>
            </a:extLst>
          </p:cNvPr>
          <p:cNvSpPr txBox="1"/>
          <p:nvPr/>
        </p:nvSpPr>
        <p:spPr>
          <a:xfrm>
            <a:off x="7894612" y="6132188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67D2E2-9B83-4517-92D8-A24C30E6F3A0}"/>
              </a:ext>
            </a:extLst>
          </p:cNvPr>
          <p:cNvSpPr txBox="1"/>
          <p:nvPr/>
        </p:nvSpPr>
        <p:spPr>
          <a:xfrm>
            <a:off x="4250542" y="6457505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4-1  </a:t>
            </a:r>
            <a:r>
              <a:rPr lang="en-US" altLang="zh-CN" dirty="0" err="1"/>
              <a:t>dbca</a:t>
            </a:r>
            <a:r>
              <a:rPr lang="zh-CN" altLang="zh-CN" dirty="0"/>
              <a:t>创建插接式数据库图</a:t>
            </a:r>
            <a:r>
              <a:rPr lang="en-US" altLang="zh-CN" dirty="0"/>
              <a:t>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471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4.4.2 </a:t>
            </a:r>
            <a:r>
              <a:rPr lang="zh-CN" altLang="en-US" sz="2800" b="1" dirty="0"/>
              <a:t>通过</a:t>
            </a:r>
            <a:r>
              <a:rPr lang="en-US" altLang="zh-CN" sz="2800" b="1" dirty="0" err="1"/>
              <a:t>dbca</a:t>
            </a:r>
            <a:r>
              <a:rPr lang="zh-CN" altLang="en-US" sz="2800" b="1" dirty="0"/>
              <a:t>创建插接式数据库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A3AC75-B7E1-4568-AB9B-4CF6B4F5F87B}"/>
              </a:ext>
            </a:extLst>
          </p:cNvPr>
          <p:cNvSpPr txBox="1"/>
          <p:nvPr/>
        </p:nvSpPr>
        <p:spPr>
          <a:xfrm>
            <a:off x="3064878" y="5591586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E1B12-51AA-4A9B-85D4-0C690F24A6ED}"/>
              </a:ext>
            </a:extLst>
          </p:cNvPr>
          <p:cNvSpPr txBox="1"/>
          <p:nvPr/>
        </p:nvSpPr>
        <p:spPr>
          <a:xfrm>
            <a:off x="8614692" y="5591586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67D2E2-9B83-4517-92D8-A24C30E6F3A0}"/>
              </a:ext>
            </a:extLst>
          </p:cNvPr>
          <p:cNvSpPr txBox="1"/>
          <p:nvPr/>
        </p:nvSpPr>
        <p:spPr>
          <a:xfrm>
            <a:off x="4250541" y="6093296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4-2  </a:t>
            </a:r>
            <a:r>
              <a:rPr lang="en-US" altLang="zh-CN" dirty="0" err="1"/>
              <a:t>dbca</a:t>
            </a:r>
            <a:r>
              <a:rPr lang="zh-CN" altLang="zh-CN" dirty="0"/>
              <a:t>创建插接式数据库图</a:t>
            </a:r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8554933F-1766-4711-A7F5-2228280998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123" y="1729344"/>
            <a:ext cx="5281289" cy="37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60037151-7CF1-4585-B2E5-843DD7E980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428" y="1729344"/>
            <a:ext cx="5281681" cy="37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9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4.4.2 </a:t>
            </a:r>
            <a:r>
              <a:rPr lang="zh-CN" altLang="en-US" sz="2800" b="1" dirty="0"/>
              <a:t>通过</a:t>
            </a:r>
            <a:r>
              <a:rPr lang="en-US" altLang="zh-CN" sz="2800" b="1" dirty="0" err="1"/>
              <a:t>dbca</a:t>
            </a:r>
            <a:r>
              <a:rPr lang="zh-CN" altLang="en-US" sz="2800" b="1" dirty="0"/>
              <a:t>创建插接式数据库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A3AC75-B7E1-4568-AB9B-4CF6B4F5F87B}"/>
              </a:ext>
            </a:extLst>
          </p:cNvPr>
          <p:cNvSpPr txBox="1"/>
          <p:nvPr/>
        </p:nvSpPr>
        <p:spPr>
          <a:xfrm>
            <a:off x="3064878" y="5591586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E1B12-51AA-4A9B-85D4-0C690F24A6ED}"/>
              </a:ext>
            </a:extLst>
          </p:cNvPr>
          <p:cNvSpPr txBox="1"/>
          <p:nvPr/>
        </p:nvSpPr>
        <p:spPr>
          <a:xfrm>
            <a:off x="8614692" y="5591586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67D2E2-9B83-4517-92D8-A24C30E6F3A0}"/>
              </a:ext>
            </a:extLst>
          </p:cNvPr>
          <p:cNvSpPr txBox="1"/>
          <p:nvPr/>
        </p:nvSpPr>
        <p:spPr>
          <a:xfrm>
            <a:off x="4250541" y="6093296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4-3  </a:t>
            </a:r>
            <a:r>
              <a:rPr lang="en-US" altLang="zh-CN" dirty="0" err="1"/>
              <a:t>dbca</a:t>
            </a:r>
            <a:r>
              <a:rPr lang="zh-CN" altLang="zh-CN" dirty="0"/>
              <a:t>创建插接式数据库图</a:t>
            </a:r>
            <a:r>
              <a:rPr lang="en-US" altLang="zh-CN" dirty="0"/>
              <a:t>3</a:t>
            </a:r>
            <a:endParaRPr lang="zh-CN" altLang="zh-CN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D19AB5CD-D7DD-4AE1-AE28-C671820077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828" y="1727920"/>
            <a:ext cx="5038566" cy="377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44B06F70-EC35-4CAB-A166-CE26D6A284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428" y="1727920"/>
            <a:ext cx="5040560" cy="377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29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476672"/>
            <a:ext cx="9601200" cy="1143000"/>
          </a:xfrm>
        </p:spPr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zh-CN" altLang="zh-CN" dirty="0"/>
              <a:t>数据库管理与配置</a:t>
            </a:r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64874667"/>
              </p:ext>
            </p:extLst>
          </p:nvPr>
        </p:nvGraphicFramePr>
        <p:xfrm>
          <a:off x="1293813" y="1916112"/>
          <a:ext cx="10201276" cy="39757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:a16="http://schemas.microsoft.com/office/drawing/2014/main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掌握数据库参数查询方法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数据库配置助手</a:t>
                      </a: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dbca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的使用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创建插接式数据库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数据库的启动与关闭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666305100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数据库的参数配置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07299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4.4.2 </a:t>
            </a:r>
            <a:r>
              <a:rPr lang="zh-CN" altLang="en-US" sz="2800" b="1" dirty="0"/>
              <a:t>通过</a:t>
            </a:r>
            <a:r>
              <a:rPr lang="en-US" altLang="zh-CN" sz="2800" b="1" dirty="0" err="1"/>
              <a:t>dbca</a:t>
            </a:r>
            <a:r>
              <a:rPr lang="zh-CN" altLang="en-US" sz="2800" b="1" dirty="0"/>
              <a:t>创建插接式数据库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A3AC75-B7E1-4568-AB9B-4CF6B4F5F87B}"/>
              </a:ext>
            </a:extLst>
          </p:cNvPr>
          <p:cNvSpPr txBox="1"/>
          <p:nvPr/>
        </p:nvSpPr>
        <p:spPr>
          <a:xfrm>
            <a:off x="3064878" y="5591586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E1B12-51AA-4A9B-85D4-0C690F24A6ED}"/>
              </a:ext>
            </a:extLst>
          </p:cNvPr>
          <p:cNvSpPr txBox="1"/>
          <p:nvPr/>
        </p:nvSpPr>
        <p:spPr>
          <a:xfrm>
            <a:off x="8614692" y="5591586"/>
            <a:ext cx="7777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67D2E2-9B83-4517-92D8-A24C30E6F3A0}"/>
              </a:ext>
            </a:extLst>
          </p:cNvPr>
          <p:cNvSpPr txBox="1"/>
          <p:nvPr/>
        </p:nvSpPr>
        <p:spPr>
          <a:xfrm>
            <a:off x="4250541" y="6093296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4-4  </a:t>
            </a:r>
            <a:r>
              <a:rPr lang="en-US" altLang="zh-CN" dirty="0" err="1"/>
              <a:t>dbca</a:t>
            </a:r>
            <a:r>
              <a:rPr lang="zh-CN" altLang="zh-CN" dirty="0"/>
              <a:t>创建插接式数据库图</a:t>
            </a:r>
            <a:r>
              <a:rPr lang="en-US" altLang="zh-CN" dirty="0"/>
              <a:t>4</a:t>
            </a:r>
            <a:endParaRPr lang="zh-CN" altLang="zh-CN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8CAB0414-B172-4887-826C-3C005884A8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836" y="1727920"/>
            <a:ext cx="5041301" cy="377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32B6E275-2733-4616-914D-0DAEEF8A85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436" y="1727920"/>
            <a:ext cx="5040534" cy="377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1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4.4.3 </a:t>
            </a:r>
            <a:r>
              <a:rPr lang="zh-CN" altLang="en-US" sz="2800" b="1" dirty="0"/>
              <a:t>克隆插接式数据库</a:t>
            </a:r>
            <a:r>
              <a:rPr lang="en-US" altLang="zh-CN" sz="2800" b="1" dirty="0" err="1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841159" cy="492095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除了允许以</a:t>
            </a:r>
            <a:r>
              <a:rPr lang="en-US" altLang="zh-CN" dirty="0"/>
              <a:t>PDB$SEED</a:t>
            </a:r>
            <a:r>
              <a:rPr lang="zh-CN" altLang="en-US" dirty="0"/>
              <a:t>数据库为基础创建一个空的</a:t>
            </a:r>
            <a:r>
              <a:rPr lang="en-US" altLang="zh-CN" dirty="0"/>
              <a:t>PDB</a:t>
            </a:r>
            <a:r>
              <a:rPr lang="zh-CN" altLang="en-US" dirty="0"/>
              <a:t>之外，</a:t>
            </a:r>
            <a:r>
              <a:rPr lang="en-US" altLang="zh-CN" dirty="0"/>
              <a:t>Oracle</a:t>
            </a:r>
            <a:r>
              <a:rPr lang="zh-CN" altLang="en-US" dirty="0"/>
              <a:t>还允许以已有的</a:t>
            </a:r>
            <a:r>
              <a:rPr lang="en-US" altLang="zh-CN" dirty="0"/>
              <a:t>PDB</a:t>
            </a:r>
            <a:r>
              <a:rPr lang="zh-CN" altLang="en-US" dirty="0"/>
              <a:t>为模板创建一个结构和数据都完全相同的新数据库，相当于克隆了数据库。新旧数据库虽然数据相同，但是各自的文件名称不相同，对于</a:t>
            </a:r>
            <a:r>
              <a:rPr lang="en-US" altLang="zh-CN" dirty="0"/>
              <a:t>CDB</a:t>
            </a:r>
            <a:r>
              <a:rPr lang="zh-CN" altLang="en-US" dirty="0"/>
              <a:t>来说，是两个完全独立的数据库。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4-6】</a:t>
            </a:r>
            <a:r>
              <a:rPr lang="zh-CN" altLang="en-US" dirty="0"/>
              <a:t>创建</a:t>
            </a:r>
            <a:r>
              <a:rPr lang="en-US" altLang="zh-CN" dirty="0" err="1"/>
              <a:t>pdborcl</a:t>
            </a:r>
            <a:r>
              <a:rPr lang="zh-CN" altLang="en-US" dirty="0"/>
              <a:t>的克隆数据库</a:t>
            </a:r>
            <a:r>
              <a:rPr lang="en-US" altLang="zh-CN" dirty="0" err="1"/>
              <a:t>clonedb</a:t>
            </a:r>
            <a:endParaRPr lang="en-US" altLang="zh-CN" dirty="0"/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本示例将</a:t>
            </a:r>
            <a:r>
              <a:rPr lang="en-US" altLang="zh-CN" dirty="0" err="1"/>
              <a:t>pdborcl</a:t>
            </a:r>
            <a:r>
              <a:rPr lang="zh-CN" altLang="en-US" dirty="0"/>
              <a:t>克隆成了</a:t>
            </a:r>
            <a:r>
              <a:rPr lang="en-US" altLang="zh-CN" dirty="0" err="1"/>
              <a:t>clonedb</a:t>
            </a:r>
            <a:r>
              <a:rPr lang="zh-CN" altLang="en-US" dirty="0"/>
              <a:t>。注意，在克隆之前，需要首先关闭</a:t>
            </a:r>
            <a:r>
              <a:rPr lang="en-US" altLang="zh-CN" dirty="0" err="1"/>
              <a:t>pdborcl</a:t>
            </a:r>
            <a:r>
              <a:rPr lang="zh-CN" altLang="en-US" dirty="0"/>
              <a:t>，然后打开为只读状态，这样避免了在克隆过程中</a:t>
            </a:r>
            <a:r>
              <a:rPr lang="en-US" altLang="zh-CN" dirty="0" err="1"/>
              <a:t>pdborcl</a:t>
            </a:r>
            <a:r>
              <a:rPr lang="zh-CN" altLang="en-US" dirty="0"/>
              <a:t>有数据修改。克隆完成后，需要打开</a:t>
            </a:r>
            <a:r>
              <a:rPr lang="en-US" altLang="zh-CN" dirty="0" err="1"/>
              <a:t>pdborcl</a:t>
            </a:r>
            <a:r>
              <a:rPr lang="zh-CN" altLang="en-US" dirty="0"/>
              <a:t>和</a:t>
            </a:r>
            <a:r>
              <a:rPr lang="en-US" altLang="zh-CN" dirty="0" err="1"/>
              <a:t>clonedb</a:t>
            </a:r>
            <a:r>
              <a:rPr lang="zh-CN" altLang="en-US" dirty="0"/>
              <a:t>为正常的读写模式。</a:t>
            </a:r>
          </a:p>
        </p:txBody>
      </p:sp>
    </p:spTree>
    <p:extLst>
      <p:ext uri="{BB962C8B-B14F-4D97-AF65-F5344CB8AC3E}">
        <p14:creationId xmlns:p14="http://schemas.microsoft.com/office/powerpoint/2010/main" val="18271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4-6】</a:t>
            </a:r>
            <a:r>
              <a:rPr lang="zh-CN" altLang="en-US" sz="2800" b="1" dirty="0"/>
              <a:t>创建</a:t>
            </a:r>
            <a:r>
              <a:rPr lang="en-US" altLang="zh-CN" sz="2800" b="1" dirty="0" err="1"/>
              <a:t>pdborcl</a:t>
            </a:r>
            <a:r>
              <a:rPr lang="zh-CN" altLang="en-US" sz="2800" b="1" dirty="0"/>
              <a:t>的克隆数据库</a:t>
            </a:r>
            <a:r>
              <a:rPr lang="en-US" altLang="zh-CN" sz="2800" b="1" dirty="0" err="1"/>
              <a:t>clonedb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841159" cy="492095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$ </a:t>
            </a:r>
            <a:r>
              <a:rPr lang="en-US" altLang="zh-CN" sz="2000" dirty="0" err="1">
                <a:highlight>
                  <a:srgbClr val="C0C0C0"/>
                </a:highlight>
              </a:rPr>
              <a:t>sqlplus</a:t>
            </a:r>
            <a:r>
              <a:rPr lang="en-US" altLang="zh-CN" sz="2000" dirty="0">
                <a:highlight>
                  <a:srgbClr val="C0C0C0"/>
                </a:highlight>
              </a:rPr>
              <a:t> / as </a:t>
            </a:r>
            <a:r>
              <a:rPr lang="en-US" altLang="zh-CN" sz="2000" dirty="0" err="1">
                <a:highlight>
                  <a:srgbClr val="C0C0C0"/>
                </a:highlight>
              </a:rPr>
              <a:t>sysdba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en-US" altLang="zh-CN" sz="2000" dirty="0">
                <a:highlight>
                  <a:srgbClr val="C0C0C0"/>
                </a:highlight>
              </a:rPr>
              <a:t> CLOSE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en-US" altLang="zh-CN" sz="2000" dirty="0">
                <a:highlight>
                  <a:srgbClr val="C0C0C0"/>
                </a:highlight>
              </a:rPr>
              <a:t> OPEN READ ONLY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SQL&gt;CREATE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clonedb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 err="1">
                <a:highlight>
                  <a:srgbClr val="C0C0C0"/>
                </a:highlight>
              </a:rPr>
              <a:t>file_name_convert</a:t>
            </a:r>
            <a:r>
              <a:rPr lang="en-US" altLang="zh-CN" sz="2000" dirty="0">
                <a:highlight>
                  <a:srgbClr val="C0C0C0"/>
                </a:highlight>
              </a:rPr>
              <a:t>=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('/home/oracle/app/oracle/</a:t>
            </a:r>
            <a:r>
              <a:rPr lang="en-US" altLang="zh-CN" sz="2000" dirty="0" err="1">
                <a:highlight>
                  <a:srgbClr val="C0C0C0"/>
                </a:highlight>
              </a:rPr>
              <a:t>oradata</a:t>
            </a: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r>
              <a:rPr lang="en-US" altLang="zh-CN" sz="2000" dirty="0" err="1">
                <a:highlight>
                  <a:srgbClr val="C0C0C0"/>
                </a:highlight>
              </a:rPr>
              <a:t>orcl</a:t>
            </a: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'/home/oracle/app/oracle/</a:t>
            </a:r>
            <a:r>
              <a:rPr lang="en-US" altLang="zh-CN" sz="2000" dirty="0" err="1">
                <a:highlight>
                  <a:srgbClr val="C0C0C0"/>
                </a:highlight>
              </a:rPr>
              <a:t>oradata</a:t>
            </a: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r>
              <a:rPr lang="en-US" altLang="zh-CN" sz="2000" dirty="0" err="1">
                <a:highlight>
                  <a:srgbClr val="C0C0C0"/>
                </a:highlight>
              </a:rPr>
              <a:t>orcl</a:t>
            </a: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r>
              <a:rPr lang="en-US" altLang="zh-CN" sz="2000" dirty="0" err="1">
                <a:highlight>
                  <a:srgbClr val="C0C0C0"/>
                </a:highlight>
              </a:rPr>
              <a:t>clonedb</a:t>
            </a:r>
            <a:r>
              <a:rPr lang="en-US" altLang="zh-CN" sz="2000" dirty="0">
                <a:highlight>
                  <a:srgbClr val="C0C0C0"/>
                </a:highlight>
              </a:rPr>
              <a:t>/')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en-US" altLang="zh-CN" sz="2000" dirty="0">
                <a:highlight>
                  <a:srgbClr val="C0C0C0"/>
                </a:highlight>
              </a:rPr>
              <a:t> CLOSE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en-US" altLang="zh-CN" sz="2000" dirty="0">
                <a:highlight>
                  <a:srgbClr val="C0C0C0"/>
                </a:highlight>
              </a:rPr>
              <a:t> OPEN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clonedb</a:t>
            </a:r>
            <a:r>
              <a:rPr lang="en-US" altLang="zh-CN" sz="2000" dirty="0">
                <a:highlight>
                  <a:srgbClr val="C0C0C0"/>
                </a:highlight>
              </a:rPr>
              <a:t> OPEN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SQL&gt;show </a:t>
            </a:r>
            <a:r>
              <a:rPr lang="en-US" altLang="zh-CN" sz="2000" dirty="0" err="1">
                <a:highlight>
                  <a:srgbClr val="C0C0C0"/>
                </a:highlight>
              </a:rPr>
              <a:t>pdbs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CON_ID	CON_NAME	OPEN MODE	RESTRICTED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	-------------	-------------------	-------------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2		PDB$SEED	READ ONLY	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3		PDBORCL	READ WRITE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4		</a:t>
            </a:r>
            <a:r>
              <a:rPr lang="en-US" altLang="zh-CN" sz="2000" dirty="0">
                <a:highlight>
                  <a:srgbClr val="FFFF00"/>
                </a:highlight>
              </a:rPr>
              <a:t>CLONEDB</a:t>
            </a:r>
            <a:r>
              <a:rPr lang="en-US" altLang="zh-CN" sz="2000" dirty="0"/>
              <a:t>	READ WRITE	NO</a:t>
            </a:r>
          </a:p>
        </p:txBody>
      </p:sp>
    </p:spTree>
    <p:extLst>
      <p:ext uri="{BB962C8B-B14F-4D97-AF65-F5344CB8AC3E}">
        <p14:creationId xmlns:p14="http://schemas.microsoft.com/office/powerpoint/2010/main" val="6650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4.4.4 </a:t>
            </a:r>
            <a:r>
              <a:rPr lang="zh-CN" altLang="en-US" sz="2800" b="1" dirty="0"/>
              <a:t>删除插接式数据库</a:t>
            </a:r>
            <a:r>
              <a:rPr lang="en-US" altLang="zh-CN" sz="2800" b="1" dirty="0" err="1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841159" cy="492095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删除插接式数据库的命令是“</a:t>
            </a:r>
            <a:r>
              <a:rPr lang="en-US" altLang="zh-CN" dirty="0"/>
              <a:t>drop pluggable database …”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4-7】</a:t>
            </a:r>
            <a:r>
              <a:rPr lang="zh-CN" altLang="en-US" dirty="0"/>
              <a:t>删除插接式数据库</a:t>
            </a:r>
            <a:r>
              <a:rPr lang="en-US" altLang="zh-CN" dirty="0" err="1"/>
              <a:t>clonedb</a:t>
            </a:r>
            <a:endParaRPr lang="en-US" altLang="zh-CN" dirty="0"/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dirty="0" err="1">
                <a:highlight>
                  <a:srgbClr val="C0C0C0"/>
                </a:highlight>
              </a:rPr>
              <a:t>clonedb</a:t>
            </a:r>
            <a:r>
              <a:rPr lang="en-US" altLang="zh-CN" dirty="0">
                <a:highlight>
                  <a:srgbClr val="C0C0C0"/>
                </a:highlight>
              </a:rPr>
              <a:t> CLOSE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SQL&gt;DROP PLUGGABLE DATABASE </a:t>
            </a:r>
            <a:r>
              <a:rPr lang="en-US" altLang="zh-CN" dirty="0" err="1">
                <a:highlight>
                  <a:srgbClr val="C0C0C0"/>
                </a:highlight>
              </a:rPr>
              <a:t>clonedb</a:t>
            </a:r>
            <a:r>
              <a:rPr lang="en-US" altLang="zh-CN" dirty="0">
                <a:highlight>
                  <a:srgbClr val="C0C0C0"/>
                </a:highlight>
              </a:rPr>
              <a:t> INCLUDING DATAFILES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插接式数据库已删除。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B3426AED-E497-4F7A-B3A4-E75AA839AA69}"/>
              </a:ext>
            </a:extLst>
          </p:cNvPr>
          <p:cNvSpPr/>
          <p:nvPr/>
        </p:nvSpPr>
        <p:spPr>
          <a:xfrm>
            <a:off x="2422004" y="1412776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注意：也可以通过操作系统命令</a:t>
            </a:r>
            <a:r>
              <a:rPr lang="en-US" altLang="zh-CN" sz="2400" dirty="0" err="1"/>
              <a:t>dbca</a:t>
            </a:r>
            <a:r>
              <a:rPr lang="zh-CN" altLang="en-US" sz="2400" dirty="0"/>
              <a:t>删除</a:t>
            </a:r>
            <a:r>
              <a:rPr lang="en-US" altLang="zh-CN" sz="2400" dirty="0"/>
              <a:t>PDB</a:t>
            </a:r>
            <a:r>
              <a:rPr lang="zh-CN" altLang="en-US" sz="2400" dirty="0"/>
              <a:t>。命令是：</a:t>
            </a:r>
            <a:r>
              <a:rPr lang="en-US" altLang="zh-CN" sz="2400" dirty="0"/>
              <a:t>$ </a:t>
            </a:r>
            <a:r>
              <a:rPr lang="en-US" altLang="zh-CN" sz="2400" dirty="0" err="1"/>
              <a:t>dbca</a:t>
            </a:r>
            <a:r>
              <a:rPr lang="en-US" altLang="zh-CN" sz="2400" dirty="0"/>
              <a:t> -silent -</a:t>
            </a:r>
            <a:r>
              <a:rPr lang="en-US" altLang="zh-CN" sz="2400" dirty="0" err="1"/>
              <a:t>deletePluggableDatabase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sourceDB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orcl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pdbName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clonedb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9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4.4.5 </a:t>
            </a:r>
            <a:r>
              <a:rPr lang="zh-CN" altLang="en-US" sz="2800" b="1" dirty="0"/>
              <a:t>插接式数据库的拔出与插入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841159" cy="492095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Oracle 12c</a:t>
            </a:r>
            <a:r>
              <a:rPr lang="zh-CN" altLang="en-US" sz="2800" dirty="0"/>
              <a:t>的一个重要功能就是可以将</a:t>
            </a:r>
            <a:r>
              <a:rPr lang="en-US" altLang="zh-CN" sz="2800" dirty="0"/>
              <a:t>PDB</a:t>
            </a:r>
            <a:r>
              <a:rPr lang="zh-CN" altLang="en-US" sz="2800" dirty="0"/>
              <a:t>从一个数据库中拔出，然后插入到另一个数据库中，方便数据库的转移。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4-8】</a:t>
            </a:r>
            <a:r>
              <a:rPr lang="zh-CN" altLang="en-US" sz="2800" dirty="0"/>
              <a:t>拔出和插入</a:t>
            </a:r>
            <a:r>
              <a:rPr lang="en-US" altLang="zh-CN" sz="2800" dirty="0"/>
              <a:t>PDB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本示例首先拔出</a:t>
            </a:r>
            <a:r>
              <a:rPr lang="en-US" altLang="zh-CN" sz="2800" dirty="0" err="1"/>
              <a:t>clonedb</a:t>
            </a:r>
            <a:r>
              <a:rPr lang="zh-CN" altLang="en-US" sz="2800" dirty="0"/>
              <a:t>，然后再插入</a:t>
            </a:r>
            <a:r>
              <a:rPr lang="en-US" altLang="zh-CN" sz="2800" dirty="0" err="1"/>
              <a:t>clonedb</a:t>
            </a:r>
            <a:r>
              <a:rPr lang="zh-CN" altLang="en-US" sz="2800" dirty="0"/>
              <a:t>，插入后改变名称为</a:t>
            </a:r>
            <a:r>
              <a:rPr lang="en-US" altLang="zh-CN" sz="2800" dirty="0"/>
              <a:t>clonedb2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84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4-8】</a:t>
            </a:r>
            <a:r>
              <a:rPr lang="zh-CN" altLang="en-US" sz="2800" b="1" dirty="0"/>
              <a:t>拔出和插入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841159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$ </a:t>
            </a:r>
            <a:r>
              <a:rPr lang="en-US" altLang="zh-CN" sz="1800" dirty="0" err="1">
                <a:highlight>
                  <a:srgbClr val="C0C0C0"/>
                </a:highlight>
              </a:rPr>
              <a:t>sqlplus</a:t>
            </a:r>
            <a:r>
              <a:rPr lang="en-US" altLang="zh-CN" sz="1800" dirty="0">
                <a:highlight>
                  <a:srgbClr val="C0C0C0"/>
                </a:highlight>
              </a:rPr>
              <a:t> / as </a:t>
            </a:r>
            <a:r>
              <a:rPr lang="en-US" altLang="zh-CN" sz="1800" dirty="0" err="1">
                <a:highlight>
                  <a:srgbClr val="C0C0C0"/>
                </a:highlight>
              </a:rPr>
              <a:t>sysdba</a:t>
            </a:r>
            <a:endParaRPr lang="en-US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1800" dirty="0" err="1">
                <a:highlight>
                  <a:srgbClr val="C0C0C0"/>
                </a:highlight>
              </a:rPr>
              <a:t>clonedb</a:t>
            </a:r>
            <a:r>
              <a:rPr lang="en-US" altLang="zh-CN" sz="1800" dirty="0">
                <a:highlight>
                  <a:srgbClr val="C0C0C0"/>
                </a:highlight>
              </a:rPr>
              <a:t> CLOSE</a:t>
            </a:r>
            <a:r>
              <a:rPr lang="zh-CN" altLang="en-US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SQL&gt;ALTER PLUGGABLE DATABASE </a:t>
            </a:r>
            <a:r>
              <a:rPr lang="en-US" altLang="zh-CN" sz="1800" dirty="0" err="1">
                <a:highlight>
                  <a:srgbClr val="C0C0C0"/>
                </a:highlight>
              </a:rPr>
              <a:t>clonedb</a:t>
            </a:r>
            <a:r>
              <a:rPr lang="en-US" altLang="zh-CN" sz="1800" dirty="0">
                <a:highlight>
                  <a:srgbClr val="C0C0C0"/>
                </a:highlight>
              </a:rPr>
              <a:t> UNPLUG INTO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'/home/oracle/app/oracle/</a:t>
            </a:r>
            <a:r>
              <a:rPr lang="en-US" altLang="zh-CN" sz="1800" dirty="0" err="1">
                <a:highlight>
                  <a:srgbClr val="C0C0C0"/>
                </a:highlight>
              </a:rPr>
              <a:t>oradata</a:t>
            </a: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r>
              <a:rPr lang="en-US" altLang="zh-CN" sz="1800" dirty="0" err="1">
                <a:highlight>
                  <a:srgbClr val="C0C0C0"/>
                </a:highlight>
              </a:rPr>
              <a:t>orcl</a:t>
            </a: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r>
              <a:rPr lang="en-US" altLang="zh-CN" sz="1800" dirty="0" err="1">
                <a:highlight>
                  <a:srgbClr val="C0C0C0"/>
                </a:highlight>
              </a:rPr>
              <a:t>clonedb</a:t>
            </a:r>
            <a:r>
              <a:rPr lang="en-US" altLang="zh-CN" sz="1800" dirty="0">
                <a:highlight>
                  <a:srgbClr val="C0C0C0"/>
                </a:highlight>
              </a:rPr>
              <a:t>/clonedb.xml'</a:t>
            </a:r>
            <a:r>
              <a:rPr lang="zh-CN" altLang="en-US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show </a:t>
            </a:r>
            <a:r>
              <a:rPr lang="en-US" altLang="zh-CN" sz="1800" dirty="0" err="1">
                <a:highlight>
                  <a:srgbClr val="C0C0C0"/>
                </a:highlight>
              </a:rPr>
              <a:t>pdbs</a:t>
            </a:r>
            <a:r>
              <a:rPr lang="zh-CN" altLang="en-US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CON_ID   CON_NAME	OPEN MODE	RESTRICTED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------- 	  ------------	-----------	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2 	  PDB$SEED	READ ONLY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3 	  PDBORCL	READ WRITE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4 	 CLONEDB	MOUNTED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col </a:t>
            </a:r>
            <a:r>
              <a:rPr lang="en-US" altLang="zh-CN" sz="1800" dirty="0" err="1">
                <a:highlight>
                  <a:srgbClr val="C0C0C0"/>
                </a:highlight>
              </a:rPr>
              <a:t>pdb_name</a:t>
            </a:r>
            <a:r>
              <a:rPr lang="en-US" altLang="zh-CN" sz="1800" dirty="0">
                <a:highlight>
                  <a:srgbClr val="C0C0C0"/>
                </a:highlight>
              </a:rPr>
              <a:t> format a15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SELECT </a:t>
            </a:r>
            <a:r>
              <a:rPr lang="en-US" altLang="zh-CN" sz="1800" dirty="0" err="1">
                <a:highlight>
                  <a:srgbClr val="C0C0C0"/>
                </a:highlight>
              </a:rPr>
              <a:t>pdb_id,pdb_name,STATUS</a:t>
            </a:r>
            <a:r>
              <a:rPr lang="en-US" altLang="zh-CN" sz="1800" dirty="0">
                <a:highlight>
                  <a:srgbClr val="C0C0C0"/>
                </a:highlight>
              </a:rPr>
              <a:t> FROM </a:t>
            </a:r>
            <a:r>
              <a:rPr lang="en-US" altLang="zh-CN" sz="1800" dirty="0" err="1">
                <a:highlight>
                  <a:srgbClr val="C0C0C0"/>
                </a:highlight>
              </a:rPr>
              <a:t>dba_pdbs</a:t>
            </a:r>
            <a:r>
              <a:rPr lang="en-US" altLang="zh-CN" sz="1800" dirty="0">
                <a:highlight>
                  <a:srgbClr val="C0C0C0"/>
                </a:highlight>
              </a:rPr>
              <a:t>;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PDB_ID	PDB_NAME	STATUS   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---------	--------------	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3	PDBORCL	NORMAL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2	PDB$SEED	NORMAL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4	CLONEDB	</a:t>
            </a:r>
            <a:r>
              <a:rPr lang="en-US" altLang="zh-CN" sz="1800" dirty="0">
                <a:highlight>
                  <a:srgbClr val="FFFF00"/>
                </a:highlight>
              </a:rPr>
              <a:t>UNPLUGGED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SQL&gt;DROP PLUGGABLE DATABASE </a:t>
            </a:r>
            <a:r>
              <a:rPr lang="en-US" altLang="zh-CN" sz="1800" dirty="0" err="1">
                <a:highlight>
                  <a:srgbClr val="C0C0C0"/>
                </a:highlight>
              </a:rPr>
              <a:t>clonedb</a:t>
            </a:r>
            <a:r>
              <a:rPr lang="en-US" altLang="zh-CN" sz="1800" dirty="0">
                <a:highlight>
                  <a:srgbClr val="C0C0C0"/>
                </a:highlight>
              </a:rPr>
              <a:t>;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SQL&gt;exit</a:t>
            </a:r>
          </a:p>
        </p:txBody>
      </p:sp>
    </p:spTree>
    <p:extLst>
      <p:ext uri="{BB962C8B-B14F-4D97-AF65-F5344CB8AC3E}">
        <p14:creationId xmlns:p14="http://schemas.microsoft.com/office/powerpoint/2010/main" val="39595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4.4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配置插接式数据库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4-8】</a:t>
            </a:r>
            <a:r>
              <a:rPr lang="zh-CN" altLang="en-US" sz="2800" b="1" dirty="0"/>
              <a:t>拔出和插入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841159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上面的命令使用于关键字</a:t>
            </a:r>
            <a:r>
              <a:rPr lang="en-US" altLang="zh-CN" sz="2800" dirty="0"/>
              <a:t>unplug</a:t>
            </a:r>
            <a:r>
              <a:rPr lang="zh-CN" altLang="en-US" sz="2800" dirty="0"/>
              <a:t>，将</a:t>
            </a:r>
            <a:r>
              <a:rPr lang="en-US" altLang="zh-CN" sz="2800" dirty="0" err="1"/>
              <a:t>clonedb</a:t>
            </a:r>
            <a:r>
              <a:rPr lang="zh-CN" altLang="en-US" sz="2800" dirty="0"/>
              <a:t>插出，并生成</a:t>
            </a:r>
            <a:r>
              <a:rPr lang="en-US" altLang="zh-CN" sz="2800" dirty="0"/>
              <a:t>clonedb.xml</a:t>
            </a:r>
            <a:r>
              <a:rPr lang="zh-CN" altLang="en-US" sz="2800" dirty="0"/>
              <a:t>文件，最后调用</a:t>
            </a:r>
            <a:r>
              <a:rPr lang="en-US" altLang="zh-CN" sz="2800" dirty="0"/>
              <a:t>drop</a:t>
            </a:r>
            <a:r>
              <a:rPr lang="zh-CN" altLang="en-US" sz="2800" dirty="0"/>
              <a:t>命令删除这个</a:t>
            </a:r>
            <a:r>
              <a:rPr lang="en-US" altLang="zh-CN" sz="2800" dirty="0" err="1"/>
              <a:t>pdb</a:t>
            </a:r>
            <a:r>
              <a:rPr lang="zh-CN" altLang="en-US" sz="2800" dirty="0"/>
              <a:t>，要注意的是，由于删除的时候没有使用选项“</a:t>
            </a:r>
            <a:r>
              <a:rPr lang="en-US" altLang="zh-CN" sz="2800" dirty="0"/>
              <a:t>INCLUDING DATAFILES”</a:t>
            </a:r>
            <a:r>
              <a:rPr lang="zh-CN" altLang="en-US" sz="2800" dirty="0"/>
              <a:t>，所以并未删除数据文件，</a:t>
            </a:r>
            <a:r>
              <a:rPr lang="en-US" altLang="zh-CN" sz="2800" dirty="0" err="1"/>
              <a:t>clonedb</a:t>
            </a:r>
            <a:r>
              <a:rPr lang="zh-CN" altLang="en-US" sz="2800" dirty="0"/>
              <a:t>的结构和数据都完好无损。在此基础上，可以将</a:t>
            </a:r>
            <a:r>
              <a:rPr lang="en-US" altLang="zh-CN" sz="2800" dirty="0" err="1"/>
              <a:t>clonedb</a:t>
            </a:r>
            <a:r>
              <a:rPr lang="zh-CN" altLang="en-US" sz="2800" dirty="0"/>
              <a:t>重新插入到</a:t>
            </a:r>
            <a:r>
              <a:rPr lang="en-US" altLang="zh-CN" sz="2800" dirty="0"/>
              <a:t>CDB</a:t>
            </a:r>
            <a:r>
              <a:rPr lang="zh-CN" altLang="en-US" sz="2800" dirty="0"/>
              <a:t>中。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SQL&gt;</a:t>
            </a:r>
            <a:r>
              <a:rPr lang="en-US" altLang="zh-CN" sz="2800" dirty="0">
                <a:highlight>
                  <a:srgbClr val="C0C0C0"/>
                </a:highlight>
              </a:rPr>
              <a:t>CREATE PLUGGABLE DATABASE clonedb2 USING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'/home/oracle/app/oracle/</a:t>
            </a:r>
            <a:r>
              <a:rPr lang="en-US" altLang="zh-CN" sz="2800" dirty="0" err="1">
                <a:highlight>
                  <a:srgbClr val="C0C0C0"/>
                </a:highlight>
              </a:rPr>
              <a:t>oradata</a:t>
            </a:r>
            <a:r>
              <a:rPr lang="en-US" altLang="zh-CN" sz="2800" dirty="0">
                <a:highlight>
                  <a:srgbClr val="C0C0C0"/>
                </a:highlight>
              </a:rPr>
              <a:t>/</a:t>
            </a:r>
            <a:r>
              <a:rPr lang="en-US" altLang="zh-CN" sz="2800" dirty="0" err="1">
                <a:highlight>
                  <a:srgbClr val="C0C0C0"/>
                </a:highlight>
              </a:rPr>
              <a:t>orcl</a:t>
            </a:r>
            <a:r>
              <a:rPr lang="en-US" altLang="zh-CN" sz="2800" dirty="0">
                <a:highlight>
                  <a:srgbClr val="C0C0C0"/>
                </a:highlight>
              </a:rPr>
              <a:t>/</a:t>
            </a:r>
            <a:r>
              <a:rPr lang="en-US" altLang="zh-CN" sz="2800" dirty="0" err="1">
                <a:highlight>
                  <a:srgbClr val="C0C0C0"/>
                </a:highlight>
              </a:rPr>
              <a:t>clonedb</a:t>
            </a:r>
            <a:r>
              <a:rPr lang="en-US" altLang="zh-CN" sz="2800" dirty="0">
                <a:highlight>
                  <a:srgbClr val="C0C0C0"/>
                </a:highlight>
              </a:rPr>
              <a:t>/clonedb.xml' </a:t>
            </a:r>
            <a:r>
              <a:rPr lang="en-US" altLang="zh-CN" sz="2800" dirty="0" err="1">
                <a:highlight>
                  <a:srgbClr val="C0C0C0"/>
                </a:highlight>
              </a:rPr>
              <a:t>nocopy</a:t>
            </a:r>
            <a:r>
              <a:rPr lang="en-US" altLang="zh-CN" sz="2800" dirty="0">
                <a:highlight>
                  <a:srgbClr val="C0C0C0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45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4.5.1  </a:t>
            </a:r>
            <a:r>
              <a:rPr lang="zh-CN" altLang="en-US" sz="2800" b="1" dirty="0"/>
              <a:t>启动数据库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Oracle 12c</a:t>
            </a:r>
            <a:r>
              <a:rPr lang="zh-CN" altLang="en-US" sz="2000" dirty="0"/>
              <a:t>的数据库有容器数据库</a:t>
            </a:r>
            <a:r>
              <a:rPr lang="en-US" altLang="zh-CN" sz="2000" dirty="0"/>
              <a:t>CDB</a:t>
            </a:r>
            <a:r>
              <a:rPr lang="zh-CN" altLang="en-US" sz="2000" dirty="0"/>
              <a:t>和插接式数据库</a:t>
            </a:r>
            <a:r>
              <a:rPr lang="en-US" altLang="zh-CN" sz="2000" dirty="0"/>
              <a:t>PDB</a:t>
            </a:r>
            <a:r>
              <a:rPr lang="zh-CN" altLang="en-US" sz="2000" dirty="0"/>
              <a:t>之分。启动数据库的时候要先启动</a:t>
            </a:r>
            <a:r>
              <a:rPr lang="en-US" altLang="zh-CN" sz="2000" dirty="0"/>
              <a:t>CDB</a:t>
            </a:r>
            <a:r>
              <a:rPr lang="zh-CN" altLang="en-US" sz="2000" dirty="0"/>
              <a:t>，然后启动</a:t>
            </a:r>
            <a:r>
              <a:rPr lang="en-US" altLang="zh-CN" sz="2000" dirty="0"/>
              <a:t>PDB</a:t>
            </a:r>
            <a:r>
              <a:rPr lang="zh-CN" altLang="en-US" sz="2000" dirty="0"/>
              <a:t>，缺省的情况是启动</a:t>
            </a:r>
            <a:r>
              <a:rPr lang="en-US" altLang="zh-CN" sz="2000" dirty="0"/>
              <a:t>CDB</a:t>
            </a:r>
            <a:r>
              <a:rPr lang="zh-CN" altLang="en-US" sz="2000" dirty="0"/>
              <a:t>以后不会启动任何</a:t>
            </a:r>
            <a:r>
              <a:rPr lang="en-US" altLang="zh-CN" sz="2000" dirty="0"/>
              <a:t>PDB</a:t>
            </a:r>
            <a:r>
              <a:rPr lang="zh-CN" altLang="en-US" sz="2000" dirty="0"/>
              <a:t>数据库，只有靠手工逐个去启动</a:t>
            </a:r>
            <a:r>
              <a:rPr lang="en-US" altLang="zh-CN" sz="2000" dirty="0"/>
              <a:t>PDB</a:t>
            </a:r>
            <a:r>
              <a:rPr lang="zh-CN" altLang="en-US" sz="2000" dirty="0"/>
              <a:t>数据库。如果需要在启动</a:t>
            </a:r>
            <a:r>
              <a:rPr lang="en-US" altLang="zh-CN" sz="2000" dirty="0"/>
              <a:t>CDB</a:t>
            </a:r>
            <a:r>
              <a:rPr lang="zh-CN" altLang="en-US" sz="2000" dirty="0"/>
              <a:t>之后启动</a:t>
            </a:r>
            <a:r>
              <a:rPr lang="en-US" altLang="zh-CN" sz="2000" dirty="0"/>
              <a:t>PDB</a:t>
            </a:r>
            <a:r>
              <a:rPr lang="zh-CN" altLang="en-US" sz="2000" dirty="0"/>
              <a:t>，可以创建一个启动触发器，在触发器中启动部分</a:t>
            </a:r>
            <a:r>
              <a:rPr lang="en-US" altLang="zh-CN" sz="2000" dirty="0"/>
              <a:t>PDB</a:t>
            </a:r>
            <a:r>
              <a:rPr lang="zh-CN" altLang="en-US" sz="2000" dirty="0"/>
              <a:t>或者全部</a:t>
            </a:r>
            <a:r>
              <a:rPr lang="en-US" altLang="zh-CN" sz="2000" dirty="0"/>
              <a:t>PDB</a:t>
            </a:r>
            <a:r>
              <a:rPr lang="zh-CN" altLang="en-US" sz="2000" dirty="0"/>
              <a:t>。</a:t>
            </a:r>
            <a:r>
              <a:rPr lang="en-US" altLang="zh-CN" sz="2000" dirty="0"/>
              <a:t>startup</a:t>
            </a:r>
            <a:r>
              <a:rPr lang="zh-CN" altLang="en-US" sz="2000" dirty="0"/>
              <a:t>命令有三个大的选项：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STARTUP </a:t>
            </a:r>
            <a:r>
              <a:rPr lang="en-US" altLang="zh-CN" sz="2000" dirty="0" err="1"/>
              <a:t>db_options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cdb_options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upgrade_options</a:t>
            </a:r>
            <a:endParaRPr lang="en-US" altLang="zh-CN" sz="2000" dirty="0"/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其中：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db_options</a:t>
            </a:r>
            <a:r>
              <a:rPr lang="zh-CN" altLang="en-US" sz="2000" dirty="0"/>
              <a:t>的语法如下：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[FORCE] [RESTRICT] [PFILE=filename] [QUIET] [ MOUNT [</a:t>
            </a:r>
            <a:r>
              <a:rPr lang="en-US" altLang="zh-CN" sz="2000" dirty="0" err="1"/>
              <a:t>dbname</a:t>
            </a:r>
            <a:r>
              <a:rPr lang="en-US" altLang="zh-CN" sz="2000" dirty="0"/>
              <a:t>]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[ OPEN [</a:t>
            </a:r>
            <a:r>
              <a:rPr lang="en-US" altLang="zh-CN" sz="2000" dirty="0" err="1"/>
              <a:t>open_db_options</a:t>
            </a:r>
            <a:r>
              <a:rPr lang="en-US" altLang="zh-CN" sz="2000" dirty="0"/>
              <a:t>] [</a:t>
            </a:r>
            <a:r>
              <a:rPr lang="en-US" altLang="zh-CN" sz="2000" dirty="0" err="1"/>
              <a:t>dbname</a:t>
            </a:r>
            <a:r>
              <a:rPr lang="en-US" altLang="zh-CN" sz="2000" dirty="0"/>
              <a:t>] ] | NOMOUNT ]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其中</a:t>
            </a:r>
            <a:r>
              <a:rPr lang="en-US" altLang="zh-CN" sz="2000" dirty="0" err="1"/>
              <a:t>open_db_options</a:t>
            </a:r>
            <a:r>
              <a:rPr lang="zh-CN" altLang="en-US" sz="2000" dirty="0"/>
              <a:t>的语法如下：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READ {ONLY | WRITE [RECOVER]} | RECOVER</a:t>
            </a:r>
          </a:p>
        </p:txBody>
      </p:sp>
    </p:spTree>
    <p:extLst>
      <p:ext uri="{BB962C8B-B14F-4D97-AF65-F5344CB8AC3E}">
        <p14:creationId xmlns:p14="http://schemas.microsoft.com/office/powerpoint/2010/main" val="6369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4.5.1  </a:t>
            </a:r>
            <a:r>
              <a:rPr lang="zh-CN" altLang="en-US" sz="2800" b="1" dirty="0"/>
              <a:t>启动数据库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cdb_options</a:t>
            </a:r>
            <a:r>
              <a:rPr lang="zh-CN" altLang="en-US" sz="2000" dirty="0"/>
              <a:t>的语法如下：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root_connection_options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pdb_connection_options</a:t>
            </a:r>
            <a:endParaRPr lang="en-US" altLang="zh-CN" sz="2000" dirty="0"/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其中</a:t>
            </a:r>
            <a:r>
              <a:rPr lang="en-US" altLang="zh-CN" sz="2000" dirty="0" err="1"/>
              <a:t>root_connection_options</a:t>
            </a:r>
            <a:r>
              <a:rPr lang="zh-CN" altLang="en-US" sz="2000" dirty="0"/>
              <a:t>的语法如下：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PLUGGABLE DATABASE </a:t>
            </a:r>
            <a:r>
              <a:rPr lang="en-US" altLang="zh-CN" sz="2000" dirty="0" err="1"/>
              <a:t>pdbname</a:t>
            </a:r>
            <a:endParaRPr lang="en-US" altLang="zh-CN" sz="2000" dirty="0"/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[FORCE] [RESTRICT] | [OPEN [</a:t>
            </a:r>
            <a:r>
              <a:rPr lang="en-US" altLang="zh-CN" sz="2000" dirty="0" err="1"/>
              <a:t>open_pdb_options</a:t>
            </a:r>
            <a:r>
              <a:rPr lang="en-US" altLang="zh-CN" sz="2000" dirty="0"/>
              <a:t>]]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pdb_connection_options</a:t>
            </a:r>
            <a:r>
              <a:rPr lang="zh-CN" altLang="en-US" sz="2000" dirty="0"/>
              <a:t>的语法如下：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[FORCE] [RESTRICT] | [OPEN [</a:t>
            </a:r>
            <a:r>
              <a:rPr lang="en-US" altLang="zh-CN" sz="2000" dirty="0" err="1"/>
              <a:t>open_pdb_options</a:t>
            </a:r>
            <a:r>
              <a:rPr lang="en-US" altLang="zh-CN" sz="2000" dirty="0"/>
              <a:t>]]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其中</a:t>
            </a:r>
            <a:r>
              <a:rPr lang="en-US" altLang="zh-CN" sz="2000" dirty="0" err="1"/>
              <a:t>open_pdb_options</a:t>
            </a:r>
            <a:r>
              <a:rPr lang="zh-CN" altLang="en-US" sz="2000" dirty="0"/>
              <a:t>的选项有：</a:t>
            </a:r>
            <a:r>
              <a:rPr lang="en-US" altLang="zh-CN" sz="2000" dirty="0"/>
              <a:t>READ WRITE | READ ONLY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upgrade_options</a:t>
            </a:r>
            <a:r>
              <a:rPr lang="zh-CN" altLang="en-US" sz="2000" dirty="0"/>
              <a:t>的语法如下：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[PFILE=filename] {UPGRADE | DOWNGRADE} [QUIET]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NOMOUNT</a:t>
            </a:r>
            <a:r>
              <a:rPr lang="zh-CN" altLang="en-US" sz="2000" dirty="0"/>
              <a:t>：启动实例，但不装入数据库。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MOUNT</a:t>
            </a:r>
            <a:r>
              <a:rPr lang="zh-CN" altLang="en-US" sz="2000" dirty="0"/>
              <a:t>：启动实例，装入数据库，但不打开数据库。</a:t>
            </a:r>
          </a:p>
        </p:txBody>
      </p:sp>
    </p:spTree>
    <p:extLst>
      <p:ext uri="{BB962C8B-B14F-4D97-AF65-F5344CB8AC3E}">
        <p14:creationId xmlns:p14="http://schemas.microsoft.com/office/powerpoint/2010/main" val="21118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4.5.1  </a:t>
            </a:r>
            <a:r>
              <a:rPr lang="zh-CN" altLang="en-US" sz="2800" b="1" dirty="0"/>
              <a:t>启动数据库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用户可以启动实例并装入数据库但不打开数据库，允许用户执行特定的维护操作。例如：重命名数据文件；添加、撤消或重命名重做日志文件；启动和禁止重做日志归档；执行数据库恢复。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RESTRICT</a:t>
            </a:r>
            <a:r>
              <a:rPr lang="zh-CN" altLang="en-US" sz="2000" dirty="0"/>
              <a:t>：限制在启动时对数据库的访问。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用户可以在严格的模式下启动实例并装入数据库，这样的模式只允许</a:t>
            </a:r>
            <a:r>
              <a:rPr lang="en-US" altLang="zh-CN" sz="2000" dirty="0"/>
              <a:t>DBA</a:t>
            </a:r>
            <a:r>
              <a:rPr lang="zh-CN" altLang="en-US" sz="2000" dirty="0"/>
              <a:t>做以下的工作：执行结构维护，如重建索引；执行数据库文件的导入导出；执行数据装载；临时阻止典型用户使用数据。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FORCE</a:t>
            </a:r>
            <a:r>
              <a:rPr lang="zh-CN" altLang="en-US" sz="2000" dirty="0"/>
              <a:t>：强制实例启动。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强行启动实例，即如果一个实例已经启动，则</a:t>
            </a:r>
            <a:r>
              <a:rPr lang="en-US" altLang="zh-CN" sz="2000" dirty="0"/>
              <a:t>STARTUP FORCE </a:t>
            </a:r>
            <a:r>
              <a:rPr lang="zh-CN" altLang="en-US" sz="2000" dirty="0"/>
              <a:t>重新启动。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RECOVER</a:t>
            </a:r>
            <a:r>
              <a:rPr lang="zh-CN" altLang="en-US" sz="2000" dirty="0"/>
              <a:t>：启动一个实例，装入数据库，并启动全部的介质恢复。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如果用户要求介质恢复，可以启动一个实例，装入指向实例的数据库，并自动地启动恢复程序。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PFILE</a:t>
            </a:r>
            <a:r>
              <a:rPr lang="zh-CN" altLang="en-US" sz="2000" dirty="0"/>
              <a:t>：从参数文件启动。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可以指定参数文件启动数据库，在数据库以参数错误无法启动的情况下特别有用。</a:t>
            </a:r>
          </a:p>
        </p:txBody>
      </p:sp>
    </p:spTree>
    <p:extLst>
      <p:ext uri="{BB962C8B-B14F-4D97-AF65-F5344CB8AC3E}">
        <p14:creationId xmlns:p14="http://schemas.microsoft.com/office/powerpoint/2010/main" val="4229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4.1 </a:t>
            </a:r>
            <a:r>
              <a:rPr lang="zh-CN" altLang="zh-CN" dirty="0"/>
              <a:t>常用的数据库配置查询方法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zh-CN" sz="2800" dirty="0"/>
              <a:t>【示例</a:t>
            </a:r>
            <a:r>
              <a:rPr lang="en-US" altLang="zh-CN" sz="2800" dirty="0"/>
              <a:t>4-1</a:t>
            </a:r>
            <a:r>
              <a:rPr lang="zh-CN" altLang="zh-CN" sz="2800" dirty="0"/>
              <a:t>】查看所有数据库实例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None/>
            </a:pPr>
            <a:r>
              <a:rPr lang="zh-CN" altLang="en-US" dirty="0"/>
              <a:t>本例通过</a:t>
            </a:r>
            <a:r>
              <a:rPr lang="en-US" altLang="zh-CN" dirty="0" err="1"/>
              <a:t>ps</a:t>
            </a:r>
            <a:r>
              <a:rPr lang="zh-CN" altLang="en-US" dirty="0"/>
              <a:t>和</a:t>
            </a:r>
            <a:r>
              <a:rPr lang="en-US" altLang="zh-CN" dirty="0"/>
              <a:t>ls</a:t>
            </a:r>
            <a:r>
              <a:rPr lang="zh-CN" altLang="en-US" dirty="0"/>
              <a:t>两个</a:t>
            </a:r>
            <a:r>
              <a:rPr lang="en-US" altLang="zh-CN" dirty="0" err="1"/>
              <a:t>linux</a:t>
            </a:r>
            <a:r>
              <a:rPr lang="zh-CN" altLang="en-US" dirty="0"/>
              <a:t>命令查看有哪些</a:t>
            </a:r>
            <a:r>
              <a:rPr lang="en-US" altLang="zh-CN" dirty="0"/>
              <a:t>Oracle</a:t>
            </a:r>
            <a:r>
              <a:rPr lang="zh-CN" altLang="en-US" dirty="0"/>
              <a:t>实例。</a:t>
            </a:r>
            <a:r>
              <a:rPr lang="en-US" altLang="zh-CN" dirty="0" err="1"/>
              <a:t>ps</a:t>
            </a:r>
            <a:r>
              <a:rPr lang="zh-CN" altLang="en-US" dirty="0"/>
              <a:t>命令查看正在运行的实例，</a:t>
            </a:r>
            <a:r>
              <a:rPr lang="en-US" altLang="zh-CN" dirty="0"/>
              <a:t>ls</a:t>
            </a:r>
            <a:r>
              <a:rPr lang="zh-CN" altLang="en-US" dirty="0"/>
              <a:t>查看已经安装的实例，不管是否正在运行。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ps</a:t>
            </a:r>
            <a:r>
              <a:rPr lang="en-US" altLang="zh-CN" dirty="0">
                <a:highlight>
                  <a:srgbClr val="C0C0C0"/>
                </a:highlight>
              </a:rPr>
              <a:t> -</a:t>
            </a:r>
            <a:r>
              <a:rPr lang="en-US" altLang="zh-CN" dirty="0" err="1">
                <a:highlight>
                  <a:srgbClr val="C0C0C0"/>
                </a:highlight>
              </a:rPr>
              <a:t>ef</a:t>
            </a:r>
            <a:r>
              <a:rPr lang="en-US" altLang="zh-CN" dirty="0">
                <a:highlight>
                  <a:srgbClr val="C0C0C0"/>
                </a:highlight>
              </a:rPr>
              <a:t> | grep -</a:t>
            </a:r>
            <a:r>
              <a:rPr lang="en-US" altLang="zh-CN" dirty="0" err="1">
                <a:highlight>
                  <a:srgbClr val="C0C0C0"/>
                </a:highlight>
              </a:rPr>
              <a:t>i</a:t>
            </a:r>
            <a:r>
              <a:rPr lang="en-US" altLang="zh-CN" dirty="0">
                <a:highlight>
                  <a:srgbClr val="C0C0C0"/>
                </a:highlight>
              </a:rPr>
              <a:t> "</a:t>
            </a:r>
            <a:r>
              <a:rPr lang="en-US" altLang="zh-CN" dirty="0" err="1">
                <a:highlight>
                  <a:srgbClr val="C0C0C0"/>
                </a:highlight>
              </a:rPr>
              <a:t>ora_pmon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</a:p>
          <a:p>
            <a:pPr marL="0" indent="0" hangingPunct="0">
              <a:buNone/>
            </a:pPr>
            <a:r>
              <a:rPr lang="en-US" altLang="zh-CN" dirty="0"/>
              <a:t>oracle    5834     1  0 May26 ?        00</a:t>
            </a:r>
            <a:r>
              <a:rPr lang="zh-CN" altLang="en-US" dirty="0"/>
              <a:t>：</a:t>
            </a:r>
            <a:r>
              <a:rPr lang="en-US" altLang="zh-CN" dirty="0"/>
              <a:t>01</a:t>
            </a:r>
            <a:r>
              <a:rPr lang="zh-CN" altLang="en-US" dirty="0"/>
              <a:t>：</a:t>
            </a:r>
            <a:r>
              <a:rPr lang="en-US" altLang="zh-CN" dirty="0"/>
              <a:t>12 </a:t>
            </a:r>
            <a:r>
              <a:rPr lang="en-US" altLang="zh-CN" dirty="0" err="1"/>
              <a:t>ora_pmon_</a:t>
            </a:r>
            <a:r>
              <a:rPr lang="en-US" altLang="zh-CN" dirty="0" err="1">
                <a:highlight>
                  <a:srgbClr val="FFFF00"/>
                </a:highlight>
              </a:rPr>
              <a:t>orcl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oracle    5834     1  0 May27 ?        00</a:t>
            </a:r>
            <a:r>
              <a:rPr lang="zh-CN" altLang="en-US" dirty="0"/>
              <a:t>：</a:t>
            </a:r>
            <a:r>
              <a:rPr lang="en-US" altLang="zh-CN" dirty="0"/>
              <a:t>01</a:t>
            </a:r>
            <a:r>
              <a:rPr lang="zh-CN" altLang="en-US" dirty="0"/>
              <a:t>：</a:t>
            </a:r>
            <a:r>
              <a:rPr lang="en-US" altLang="zh-CN" dirty="0"/>
              <a:t>12 ora_pmon_</a:t>
            </a:r>
            <a:r>
              <a:rPr lang="en-US" altLang="zh-CN" dirty="0">
                <a:highlight>
                  <a:srgbClr val="FFFF00"/>
                </a:highlight>
              </a:rPr>
              <a:t>orcl2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cd $ORACLE_HOME/</a:t>
            </a:r>
            <a:r>
              <a:rPr lang="en-US" altLang="zh-CN" dirty="0" err="1">
                <a:highlight>
                  <a:srgbClr val="C0C0C0"/>
                </a:highlight>
              </a:rPr>
              <a:t>dbs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ls </a:t>
            </a:r>
            <a:r>
              <a:rPr lang="en-US" altLang="zh-CN" dirty="0" err="1">
                <a:highlight>
                  <a:srgbClr val="C0C0C0"/>
                </a:highlight>
              </a:rPr>
              <a:t>spfile</a:t>
            </a:r>
            <a:r>
              <a:rPr lang="en-US" altLang="zh-CN" dirty="0">
                <a:highlight>
                  <a:srgbClr val="C0C0C0"/>
                </a:highlight>
              </a:rPr>
              <a:t>*.</a:t>
            </a:r>
            <a:r>
              <a:rPr lang="en-US" altLang="zh-CN" dirty="0" err="1">
                <a:highlight>
                  <a:srgbClr val="C0C0C0"/>
                </a:highlight>
              </a:rPr>
              <a:t>ora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spfile</a:t>
            </a:r>
            <a:r>
              <a:rPr lang="en-US" altLang="zh-CN" dirty="0">
                <a:highlight>
                  <a:srgbClr val="FFFF00"/>
                </a:highlight>
              </a:rPr>
              <a:t>orcl2</a:t>
            </a:r>
            <a:r>
              <a:rPr lang="en-US" altLang="zh-CN" dirty="0"/>
              <a:t>.ora  </a:t>
            </a:r>
            <a:r>
              <a:rPr lang="en-US" altLang="zh-CN" dirty="0" err="1"/>
              <a:t>spfile</a:t>
            </a:r>
            <a:r>
              <a:rPr lang="en-US" altLang="zh-CN" dirty="0" err="1">
                <a:highlight>
                  <a:srgbClr val="FFFF00"/>
                </a:highlight>
              </a:rPr>
              <a:t>orcl</a:t>
            </a:r>
            <a:r>
              <a:rPr lang="en-US" altLang="zh-CN" dirty="0" err="1"/>
              <a:t>.ora</a:t>
            </a:r>
            <a:endParaRPr lang="en-US" altLang="zh-CN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0581A8C7-2A3E-43F5-8E7F-50E37F70316A}"/>
              </a:ext>
            </a:extLst>
          </p:cNvPr>
          <p:cNvSpPr/>
          <p:nvPr/>
        </p:nvSpPr>
        <p:spPr>
          <a:xfrm>
            <a:off x="6670476" y="4365104"/>
            <a:ext cx="3816424" cy="1256928"/>
          </a:xfrm>
          <a:prstGeom prst="wedgeRectCallout">
            <a:avLst>
              <a:gd name="adj1" fmla="val -78044"/>
              <a:gd name="adj2" fmla="val 22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可以看出，当前服务器上共安装了两个数据库：</a:t>
            </a:r>
            <a:r>
              <a:rPr lang="en-US" altLang="zh-CN" dirty="0" err="1"/>
              <a:t>orcl</a:t>
            </a:r>
            <a:r>
              <a:rPr lang="zh-CN" altLang="zh-CN" dirty="0"/>
              <a:t>和</a:t>
            </a:r>
            <a:r>
              <a:rPr lang="en-US" altLang="zh-CN" dirty="0"/>
              <a:t>orcl2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4-9】</a:t>
            </a:r>
            <a:r>
              <a:rPr lang="zh-CN" altLang="en-US" sz="2800" b="1" dirty="0"/>
              <a:t>启动一个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本例假设数据库当前处于关闭状态，并且还没有创建数据库的启动触发器，首先启动</a:t>
            </a:r>
            <a:r>
              <a:rPr lang="en-US" altLang="zh-CN" sz="2000" dirty="0"/>
              <a:t>CDB</a:t>
            </a:r>
            <a:r>
              <a:rPr lang="zh-CN" altLang="en-US" sz="2000" dirty="0"/>
              <a:t>，然后手工启动</a:t>
            </a:r>
            <a:r>
              <a:rPr lang="en-US" altLang="zh-CN" sz="2000" dirty="0" err="1"/>
              <a:t>pdborcl</a:t>
            </a:r>
            <a:r>
              <a:rPr lang="zh-CN" altLang="en-US" sz="2000" dirty="0"/>
              <a:t>数据库。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$ </a:t>
            </a:r>
            <a:r>
              <a:rPr lang="en-US" altLang="zh-CN" sz="2000" dirty="0" err="1">
                <a:highlight>
                  <a:srgbClr val="C0C0C0"/>
                </a:highlight>
              </a:rPr>
              <a:t>sqlplus</a:t>
            </a:r>
            <a:r>
              <a:rPr lang="en-US" altLang="zh-CN" sz="2000" dirty="0">
                <a:highlight>
                  <a:srgbClr val="C0C0C0"/>
                </a:highlight>
              </a:rPr>
              <a:t> / as </a:t>
            </a:r>
            <a:r>
              <a:rPr lang="en-US" altLang="zh-CN" sz="2000" dirty="0" err="1">
                <a:highlight>
                  <a:srgbClr val="C0C0C0"/>
                </a:highlight>
              </a:rPr>
              <a:t>sysdba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STARTUP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ORACLE instance started.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Total System Global Area 1610612736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Fixed Size      2924928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Variable Size    520097408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Database Buffers  1073741824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Redo Buffers     13848576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Database mounted.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Database opened.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show </a:t>
            </a:r>
            <a:r>
              <a:rPr lang="en-US" altLang="zh-CN" sz="2000" dirty="0" err="1">
                <a:highlight>
                  <a:srgbClr val="C0C0C0"/>
                </a:highlight>
              </a:rPr>
              <a:t>pdbs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CON_ID CON_NAME  OPEN MODE    RESTRICTED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	-------------	----------------	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2	PDB$SEED	READ ONLY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3	PDBORCL	MOUNTED</a:t>
            </a:r>
          </a:p>
        </p:txBody>
      </p:sp>
    </p:spTree>
    <p:extLst>
      <p:ext uri="{BB962C8B-B14F-4D97-AF65-F5344CB8AC3E}">
        <p14:creationId xmlns:p14="http://schemas.microsoft.com/office/powerpoint/2010/main" val="23889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4-9】</a:t>
            </a:r>
            <a:r>
              <a:rPr lang="zh-CN" altLang="en-US" sz="2800" b="1" dirty="0"/>
              <a:t>启动一个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第一次运行</a:t>
            </a:r>
            <a:r>
              <a:rPr lang="en-US" altLang="zh-CN" sz="2000" dirty="0"/>
              <a:t>startup</a:t>
            </a:r>
            <a:r>
              <a:rPr lang="zh-CN" altLang="en-US" sz="2000" dirty="0"/>
              <a:t>时，只启动了</a:t>
            </a:r>
            <a:r>
              <a:rPr lang="en-US" altLang="zh-CN" sz="2000" dirty="0"/>
              <a:t>CDB</a:t>
            </a:r>
            <a:r>
              <a:rPr lang="zh-CN" altLang="en-US" sz="2000" dirty="0"/>
              <a:t>，通过</a:t>
            </a:r>
            <a:r>
              <a:rPr lang="en-US" altLang="zh-CN" sz="2000" dirty="0"/>
              <a:t>show </a:t>
            </a:r>
            <a:r>
              <a:rPr lang="en-US" altLang="zh-CN" sz="2000" dirty="0" err="1"/>
              <a:t>pdbs</a:t>
            </a:r>
            <a:r>
              <a:rPr lang="zh-CN" altLang="en-US" sz="2000" dirty="0"/>
              <a:t>命令可以看出</a:t>
            </a:r>
            <a:r>
              <a:rPr lang="en-US" altLang="zh-CN" sz="2000" dirty="0" err="1"/>
              <a:t>pdborcl</a:t>
            </a:r>
            <a:r>
              <a:rPr lang="zh-CN" altLang="en-US" sz="2000" dirty="0"/>
              <a:t>数据库在</a:t>
            </a:r>
            <a:r>
              <a:rPr lang="en-US" altLang="zh-CN" sz="2000" dirty="0"/>
              <a:t>MOUNTED</a:t>
            </a:r>
            <a:r>
              <a:rPr lang="zh-CN" altLang="en-US" sz="2000" dirty="0"/>
              <a:t>状态，还没有启动。下面通过两种不种的方式启动</a:t>
            </a:r>
            <a:r>
              <a:rPr lang="en-US" altLang="zh-CN" sz="2000" dirty="0" err="1"/>
              <a:t>pdborcl</a:t>
            </a:r>
            <a:r>
              <a:rPr lang="zh-CN" altLang="en-US" sz="2000" dirty="0"/>
              <a:t>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方法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STARTUP PLUGGABLE DATABASE 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Pluggable Database opened.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方法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SESSION SET CONTAINER=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Session altered.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STARTUP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Pluggable Database opened.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show </a:t>
            </a:r>
            <a:r>
              <a:rPr lang="en-US" altLang="zh-CN" sz="2000" dirty="0" err="1">
                <a:highlight>
                  <a:srgbClr val="C0C0C0"/>
                </a:highlight>
              </a:rPr>
              <a:t>pdbs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 CON_ID	CON_NAME	OPEN MODE	RESTRICTED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-------		-------------	----------------	----------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  3		PDBORCL	READ		WRITE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789DB15E-02B6-4678-B66B-A118F3707F54}"/>
              </a:ext>
            </a:extLst>
          </p:cNvPr>
          <p:cNvSpPr/>
          <p:nvPr/>
        </p:nvSpPr>
        <p:spPr>
          <a:xfrm>
            <a:off x="5878388" y="4079776"/>
            <a:ext cx="5862155" cy="1224136"/>
          </a:xfrm>
          <a:prstGeom prst="wedgeRectCallout">
            <a:avLst>
              <a:gd name="adj1" fmla="val -67184"/>
              <a:gd name="adj2" fmla="val -5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通过命令“</a:t>
            </a:r>
            <a:r>
              <a:rPr lang="en-US" altLang="zh-CN" dirty="0"/>
              <a:t>ALTER SESSION SET CONTAINER=</a:t>
            </a:r>
            <a:r>
              <a:rPr lang="en-US" altLang="zh-CN" dirty="0" err="1"/>
              <a:t>pdborcl</a:t>
            </a:r>
            <a:r>
              <a:rPr lang="zh-CN" altLang="en-US" dirty="0"/>
              <a:t>；”将会话切换到</a:t>
            </a:r>
            <a:r>
              <a:rPr lang="en-US" altLang="zh-CN" dirty="0" err="1"/>
              <a:t>pdborcl</a:t>
            </a:r>
            <a:r>
              <a:rPr lang="zh-CN" altLang="en-US" dirty="0"/>
              <a:t>数据库，再执行</a:t>
            </a:r>
            <a:r>
              <a:rPr lang="en-US" altLang="zh-CN" dirty="0"/>
              <a:t>startup</a:t>
            </a:r>
            <a:r>
              <a:rPr lang="zh-CN" altLang="en-US" dirty="0"/>
              <a:t>单独启动</a:t>
            </a:r>
            <a:r>
              <a:rPr lang="en-US" altLang="zh-CN" dirty="0" err="1"/>
              <a:t>pdborcl</a:t>
            </a:r>
            <a:r>
              <a:rPr lang="zh-CN" altLang="en-US" dirty="0"/>
              <a:t>数据库，启动后，数据库</a:t>
            </a:r>
            <a:r>
              <a:rPr lang="en-US" altLang="zh-CN" dirty="0" err="1"/>
              <a:t>pdborcl</a:t>
            </a:r>
            <a:r>
              <a:rPr lang="zh-CN" altLang="en-US" dirty="0"/>
              <a:t>就处于正常的读写状态</a:t>
            </a:r>
            <a:r>
              <a:rPr lang="en-US" altLang="zh-CN" dirty="0"/>
              <a:t>(READ WRITE)</a:t>
            </a:r>
            <a:r>
              <a:rPr lang="zh-CN" altLang="en-US" dirty="0"/>
              <a:t>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68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4-10】</a:t>
            </a:r>
            <a:r>
              <a:rPr lang="zh-CN" altLang="en-US" sz="2800" b="1" dirty="0"/>
              <a:t>一次性启动所有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如果希望一次性启动所有</a:t>
            </a:r>
            <a:r>
              <a:rPr lang="en-US" altLang="zh-CN" sz="2000" dirty="0"/>
              <a:t>PDB</a:t>
            </a:r>
            <a:r>
              <a:rPr lang="zh-CN" altLang="en-US" sz="2000" dirty="0"/>
              <a:t>，只需要运行一次“</a:t>
            </a:r>
            <a:r>
              <a:rPr lang="en-US" altLang="zh-CN" sz="2000" dirty="0"/>
              <a:t>ALTER PLUGGABLE DATABASE ALL OPEN</a:t>
            </a:r>
            <a:r>
              <a:rPr lang="zh-CN" altLang="en-US" sz="2000" dirty="0"/>
              <a:t>；”。如果希望在启动</a:t>
            </a:r>
            <a:r>
              <a:rPr lang="en-US" altLang="zh-CN" sz="2000" dirty="0"/>
              <a:t>CDB</a:t>
            </a:r>
            <a:r>
              <a:rPr lang="zh-CN" altLang="en-US" sz="2000" dirty="0"/>
              <a:t>之后自动执行该语句，打开所有</a:t>
            </a:r>
            <a:r>
              <a:rPr lang="en-US" altLang="zh-CN" sz="2000" dirty="0"/>
              <a:t>PDB</a:t>
            </a:r>
            <a:r>
              <a:rPr lang="zh-CN" altLang="en-US" sz="2000" dirty="0"/>
              <a:t>，就必须像本示例这样创建一个触发器：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$ </a:t>
            </a:r>
            <a:r>
              <a:rPr lang="en-US" altLang="zh-CN" sz="2000" dirty="0" err="1">
                <a:highlight>
                  <a:srgbClr val="C0C0C0"/>
                </a:highlight>
              </a:rPr>
              <a:t>sqlplus</a:t>
            </a:r>
            <a:r>
              <a:rPr lang="en-US" altLang="zh-CN" sz="2000" dirty="0">
                <a:highlight>
                  <a:srgbClr val="C0C0C0"/>
                </a:highlight>
              </a:rPr>
              <a:t> / as </a:t>
            </a:r>
            <a:r>
              <a:rPr lang="en-US" altLang="zh-CN" sz="2000" dirty="0" err="1">
                <a:highlight>
                  <a:srgbClr val="C0C0C0"/>
                </a:highlight>
              </a:rPr>
              <a:t>sysdba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CREATE OR REPLACE TRIGGER </a:t>
            </a:r>
            <a:r>
              <a:rPr lang="en-US" altLang="zh-CN" sz="2000" dirty="0" err="1">
                <a:highlight>
                  <a:srgbClr val="C0C0C0"/>
                </a:highlight>
              </a:rPr>
              <a:t>open_all_pdbs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AFTER STARTUP ON DATABASE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BEGIN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EXECUTE IMMEDIATE 'ALTER PLUGGABLE DATABASE </a:t>
            </a:r>
            <a:r>
              <a:rPr lang="en-US" altLang="zh-CN" sz="2000" dirty="0">
                <a:highlight>
                  <a:srgbClr val="FFFF00"/>
                </a:highlight>
              </a:rPr>
              <a:t>ALL</a:t>
            </a:r>
            <a:r>
              <a:rPr lang="en-US" altLang="zh-CN" sz="2000" dirty="0">
                <a:highlight>
                  <a:srgbClr val="C0C0C0"/>
                </a:highlight>
              </a:rPr>
              <a:t> OPEN'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highlight>
                  <a:srgbClr val="C0C0C0"/>
                </a:highlight>
              </a:rPr>
              <a:t>  </a:t>
            </a:r>
            <a:r>
              <a:rPr lang="en-US" altLang="zh-CN" sz="2000" dirty="0">
                <a:highlight>
                  <a:srgbClr val="C0C0C0"/>
                </a:highlight>
              </a:rPr>
              <a:t>  END </a:t>
            </a:r>
            <a:r>
              <a:rPr lang="en-US" altLang="zh-CN" sz="2000" dirty="0" err="1">
                <a:highlight>
                  <a:srgbClr val="C0C0C0"/>
                </a:highlight>
              </a:rPr>
              <a:t>open_all_pdbs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highlight>
                  <a:srgbClr val="C0C0C0"/>
                </a:highlight>
              </a:rPr>
              <a:t>  </a:t>
            </a:r>
            <a:r>
              <a:rPr lang="en-US" altLang="zh-CN" sz="2000" dirty="0">
                <a:highlight>
                  <a:srgbClr val="C0C0C0"/>
                </a:highlight>
              </a:rPr>
              <a:t>  /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Trigger created.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trigger_name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FFFF00"/>
                </a:highlight>
              </a:rPr>
              <a:t>user_triggers</a:t>
            </a:r>
            <a:r>
              <a:rPr lang="zh-CN" altLang="en-US" sz="2000" dirty="0"/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TRIGGER_NAME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-------------------------------------------------------------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OPEN_ALL_PDBS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12 rows selected.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789DB15E-02B6-4678-B66B-A118F3707F54}"/>
              </a:ext>
            </a:extLst>
          </p:cNvPr>
          <p:cNvSpPr/>
          <p:nvPr/>
        </p:nvSpPr>
        <p:spPr>
          <a:xfrm>
            <a:off x="5518348" y="5229200"/>
            <a:ext cx="4320480" cy="1224136"/>
          </a:xfrm>
          <a:prstGeom prst="wedgeRectCallout">
            <a:avLst>
              <a:gd name="adj1" fmla="val -74752"/>
              <a:gd name="adj2" fmla="val -44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通过命令“</a:t>
            </a:r>
            <a:r>
              <a:rPr lang="en-US" altLang="zh-CN" dirty="0"/>
              <a:t>SELECT </a:t>
            </a:r>
            <a:r>
              <a:rPr lang="en-US" altLang="zh-CN" dirty="0" err="1"/>
              <a:t>trigger_name</a:t>
            </a:r>
            <a:r>
              <a:rPr lang="en-US" altLang="zh-CN" dirty="0"/>
              <a:t> FROM </a:t>
            </a:r>
            <a:r>
              <a:rPr lang="en-US" altLang="zh-CN" dirty="0" err="1"/>
              <a:t>user_triggers</a:t>
            </a:r>
            <a:r>
              <a:rPr lang="zh-CN" altLang="en-US" dirty="0"/>
              <a:t>；”可以查看所有触发器。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10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4-10】</a:t>
            </a:r>
            <a:r>
              <a:rPr lang="zh-CN" altLang="en-US" sz="2800" b="1" dirty="0"/>
              <a:t>一次性启动所有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触发器创建好后，可以关闭数据库，再打开数据库进行测试，看是否自动打开了所有的</a:t>
            </a:r>
            <a:r>
              <a:rPr lang="en-US" altLang="zh-CN" sz="2000" dirty="0"/>
              <a:t>PDB</a:t>
            </a:r>
            <a:r>
              <a:rPr lang="zh-CN" altLang="en-US" sz="2000" dirty="0"/>
              <a:t>：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$ </a:t>
            </a:r>
            <a:r>
              <a:rPr lang="en-US" altLang="zh-CN" sz="2000" dirty="0" err="1">
                <a:highlight>
                  <a:srgbClr val="C0C0C0"/>
                </a:highlight>
              </a:rPr>
              <a:t>sqlplus</a:t>
            </a:r>
            <a:r>
              <a:rPr lang="en-US" altLang="zh-CN" sz="2000" dirty="0">
                <a:highlight>
                  <a:srgbClr val="C0C0C0"/>
                </a:highlight>
              </a:rPr>
              <a:t> / as </a:t>
            </a:r>
            <a:r>
              <a:rPr lang="en-US" altLang="zh-CN" sz="2000" dirty="0" err="1">
                <a:highlight>
                  <a:srgbClr val="C0C0C0"/>
                </a:highlight>
              </a:rPr>
              <a:t>sysdba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SHUTDOWN IMMEDIATE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STARTUP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show </a:t>
            </a:r>
            <a:r>
              <a:rPr lang="en-US" altLang="zh-CN" sz="2000" dirty="0" err="1">
                <a:highlight>
                  <a:srgbClr val="C0C0C0"/>
                </a:highlight>
              </a:rPr>
              <a:t>pdbs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CON_ID CON_NAME	OPEN MODE	RESTRICTED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	-------------	----------------	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2	  PDB$SEED	READ ONLY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3	  PDBORCL	MOUNTED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可以看见，只需要在</a:t>
            </a:r>
            <a:r>
              <a:rPr lang="en-US" altLang="zh-CN" sz="2000" dirty="0"/>
              <a:t>CDB</a:t>
            </a:r>
            <a:r>
              <a:rPr lang="zh-CN" altLang="en-US" sz="2000" dirty="0"/>
              <a:t>运行一次</a:t>
            </a:r>
            <a:r>
              <a:rPr lang="en-US" altLang="zh-CN" sz="2000" dirty="0"/>
              <a:t>startup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pdborcl</a:t>
            </a:r>
            <a:r>
              <a:rPr lang="zh-CN" altLang="en-US" sz="2000" dirty="0"/>
              <a:t>也打开了</a:t>
            </a:r>
            <a:r>
              <a:rPr lang="en-US" altLang="zh-CN" sz="2000" dirty="0"/>
              <a:t>(OPEN MODE=READ WRITE)</a:t>
            </a:r>
            <a:r>
              <a:rPr lang="zh-CN" altLang="en-US" sz="2000" dirty="0"/>
              <a:t>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如果要删除触发器，可以使用命令“</a:t>
            </a:r>
            <a:r>
              <a:rPr lang="en-US" altLang="zh-CN" sz="2000" dirty="0"/>
              <a:t>DROP TRIGGER </a:t>
            </a:r>
            <a:r>
              <a:rPr lang="en-US" altLang="zh-CN" sz="2000" dirty="0" err="1"/>
              <a:t>open_all_pdbs</a:t>
            </a:r>
            <a:r>
              <a:rPr lang="zh-CN" altLang="en-US" sz="2000" dirty="0"/>
              <a:t>；”。</a:t>
            </a:r>
          </a:p>
        </p:txBody>
      </p:sp>
    </p:spTree>
    <p:extLst>
      <p:ext uri="{BB962C8B-B14F-4D97-AF65-F5344CB8AC3E}">
        <p14:creationId xmlns:p14="http://schemas.microsoft.com/office/powerpoint/2010/main" val="406907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4.5.2  </a:t>
            </a:r>
            <a:r>
              <a:rPr lang="zh-CN" altLang="en-US" sz="2800" b="1" dirty="0"/>
              <a:t>启动异常处理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435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如果在启动中出现异常，可以根据错误代码找到相应的解决办法。</a:t>
            </a:r>
            <a:r>
              <a:rPr lang="en-US" altLang="zh-CN" sz="2000" dirty="0"/>
              <a:t>Oracle</a:t>
            </a:r>
            <a:r>
              <a:rPr lang="zh-CN" altLang="en-US" sz="2000" dirty="0"/>
              <a:t>的错误代码格式通常是“</a:t>
            </a:r>
            <a:r>
              <a:rPr lang="en-US" altLang="zh-CN" sz="2000" dirty="0"/>
              <a:t>ORA-</a:t>
            </a:r>
            <a:r>
              <a:rPr lang="zh-CN" altLang="en-US" sz="2000" dirty="0"/>
              <a:t>数字”，比如：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STARTUP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Oracle instance started.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ORA-03113</a:t>
            </a:r>
            <a:r>
              <a:rPr lang="zh-CN" altLang="en-US" sz="2000" dirty="0"/>
              <a:t>：通信通道的文件结尾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进程 </a:t>
            </a: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/>
              <a:t>5801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会话 </a:t>
            </a: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/>
              <a:t>1 </a:t>
            </a:r>
            <a:r>
              <a:rPr lang="zh-CN" altLang="en-US" sz="2000" dirty="0"/>
              <a:t>序列号：</a:t>
            </a:r>
            <a:r>
              <a:rPr lang="en-US" altLang="zh-CN" sz="2000" dirty="0"/>
              <a:t>5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如果没有错误代码，或者错误代码不明确，可以进入跟踪目录：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/home/oracle/app/oracle/</a:t>
            </a:r>
            <a:r>
              <a:rPr lang="en-US" altLang="zh-CN" sz="2000" dirty="0" err="1"/>
              <a:t>diag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rdbms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orcl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orcl</a:t>
            </a:r>
            <a:r>
              <a:rPr lang="en-US" altLang="zh-CN" sz="2000" dirty="0"/>
              <a:t>/trace/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查看目录中的*</a:t>
            </a:r>
            <a:r>
              <a:rPr lang="en-US" altLang="zh-CN" sz="2000" dirty="0"/>
              <a:t>.log</a:t>
            </a:r>
            <a:r>
              <a:rPr lang="zh-CN" altLang="en-US" sz="2000" dirty="0"/>
              <a:t>和*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trc</a:t>
            </a:r>
            <a:r>
              <a:rPr lang="zh-CN" altLang="en-US" sz="2000" dirty="0"/>
              <a:t>类型文件，这些文件中有更详细的错误说明，其中比较重要的文件是</a:t>
            </a:r>
            <a:r>
              <a:rPr lang="en-US" altLang="zh-CN" sz="2000" dirty="0"/>
              <a:t>alert_orcl.log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99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4.5.3  </a:t>
            </a:r>
            <a:r>
              <a:rPr lang="zh-CN" altLang="en-US" sz="2800" b="1" dirty="0"/>
              <a:t>关闭数据库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435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200" dirty="0"/>
              <a:t>数据库的关闭使用</a:t>
            </a:r>
            <a:r>
              <a:rPr lang="en-US" altLang="zh-CN" sz="2200" dirty="0"/>
              <a:t>shutdown</a:t>
            </a:r>
            <a:r>
              <a:rPr lang="zh-CN" altLang="en-US" sz="2200" dirty="0"/>
              <a:t>命令，可以只关闭单个的</a:t>
            </a:r>
            <a:r>
              <a:rPr lang="en-US" altLang="zh-CN" sz="2200" dirty="0"/>
              <a:t>PDB</a:t>
            </a:r>
            <a:r>
              <a:rPr lang="zh-CN" altLang="en-US" sz="2200" dirty="0"/>
              <a:t>，也可以通过关闭</a:t>
            </a:r>
            <a:r>
              <a:rPr lang="en-US" altLang="zh-CN" sz="2200" dirty="0"/>
              <a:t>CDB</a:t>
            </a:r>
            <a:r>
              <a:rPr lang="zh-CN" altLang="en-US" sz="2200" dirty="0"/>
              <a:t>将所有</a:t>
            </a:r>
            <a:r>
              <a:rPr lang="en-US" altLang="zh-CN" sz="2200" dirty="0"/>
              <a:t>PDB</a:t>
            </a:r>
            <a:r>
              <a:rPr lang="zh-CN" altLang="en-US" sz="2200" dirty="0"/>
              <a:t>关闭。</a:t>
            </a:r>
            <a:r>
              <a:rPr lang="en-US" altLang="zh-CN" sz="2200" dirty="0"/>
              <a:t>shutdown</a:t>
            </a:r>
            <a:r>
              <a:rPr lang="zh-CN" altLang="en-US" sz="2200" dirty="0"/>
              <a:t>的命令参数是：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/>
              <a:t>SHUTDOWN [NORMAL|TRANSACTIONAL [LOCAL]|IMMEDIATE|ABORT]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FFFF00"/>
                </a:highlight>
              </a:rPr>
              <a:t>SHUTDOWN NORMAL</a:t>
            </a:r>
            <a:r>
              <a:rPr lang="zh-CN" altLang="en-US" sz="2200" dirty="0"/>
              <a:t>：不允许新的连接、等待会话结束、等待事务结束、做一个检查点并关闭数据文件。启动时不需要实例恢复。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FFFF00"/>
                </a:highlight>
              </a:rPr>
              <a:t>SHUTDOWN TRANSACTIONAL</a:t>
            </a:r>
            <a:r>
              <a:rPr lang="zh-CN" altLang="en-US" sz="2200" dirty="0"/>
              <a:t>：不允许新的连接、不等待会话结束、等待事务结束、做一个检查点并关闭数据文件。启动时不需要实例恢复。</a:t>
            </a:r>
            <a:r>
              <a:rPr lang="en-US" altLang="zh-CN" sz="2200" dirty="0"/>
              <a:t>local</a:t>
            </a:r>
            <a:r>
              <a:rPr lang="zh-CN" altLang="en-US" sz="2200" dirty="0"/>
              <a:t>子选项在多实例的时候有效，可以同时打开一个数据库形成多实例，</a:t>
            </a:r>
            <a:r>
              <a:rPr lang="en-US" altLang="zh-CN" sz="2200" dirty="0"/>
              <a:t>local</a:t>
            </a:r>
            <a:r>
              <a:rPr lang="zh-CN" altLang="en-US" sz="2200" dirty="0"/>
              <a:t>表示关闭一个实例不会影响其他正在运行的实例。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b="1" dirty="0">
                <a:highlight>
                  <a:srgbClr val="FFFF00"/>
                </a:highlight>
              </a:rPr>
              <a:t>SHUTDOWN IMMEDIATE</a:t>
            </a:r>
            <a:r>
              <a:rPr lang="zh-CN" altLang="en-US" sz="2200" dirty="0"/>
              <a:t>：不允许新的连接、不等待会话结束、不等待事务结束、做一个检查点并关闭数据文件。没有结束的事务是自动</a:t>
            </a:r>
            <a:r>
              <a:rPr lang="en-US" altLang="zh-CN" sz="2200" dirty="0"/>
              <a:t>rollback</a:t>
            </a:r>
            <a:r>
              <a:rPr lang="zh-CN" altLang="en-US" sz="2200" dirty="0"/>
              <a:t>。启动时不需要实例恢复。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FFFF00"/>
                </a:highlight>
              </a:rPr>
              <a:t>SHUTDOWN ABORT</a:t>
            </a:r>
            <a:r>
              <a:rPr lang="zh-CN" altLang="en-US" sz="2200" dirty="0"/>
              <a:t>：不允许新的连接、不等待会话结束、不等待事务结束、不做检查点且不关闭数据文件。启动时自动进行实例恢复。</a:t>
            </a:r>
          </a:p>
        </p:txBody>
      </p:sp>
    </p:spTree>
    <p:extLst>
      <p:ext uri="{BB962C8B-B14F-4D97-AF65-F5344CB8AC3E}">
        <p14:creationId xmlns:p14="http://schemas.microsoft.com/office/powerpoint/2010/main" val="35951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4-11】</a:t>
            </a:r>
            <a:r>
              <a:rPr lang="zh-CN" altLang="en-US" sz="2800" b="1" dirty="0"/>
              <a:t>关闭所有数据库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435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/>
              <a:t>以管理员身份登录数据库，在</a:t>
            </a:r>
            <a:r>
              <a:rPr lang="en-US" altLang="zh-CN" sz="2800" dirty="0"/>
              <a:t>CDB</a:t>
            </a:r>
            <a:r>
              <a:rPr lang="zh-CN" altLang="en-US" sz="2800" dirty="0"/>
              <a:t>中运行</a:t>
            </a:r>
            <a:r>
              <a:rPr lang="en-US" altLang="zh-CN" sz="2800" dirty="0"/>
              <a:t>shutdown immediate</a:t>
            </a:r>
            <a:r>
              <a:rPr lang="zh-CN" altLang="en-US" sz="2800" dirty="0"/>
              <a:t>可以关闭所有数据库，同时关闭所有</a:t>
            </a:r>
            <a:r>
              <a:rPr lang="en-US" altLang="zh-CN" sz="2800" dirty="0"/>
              <a:t>PDB</a:t>
            </a:r>
            <a:r>
              <a:rPr lang="zh-CN" altLang="en-US" sz="2800" dirty="0"/>
              <a:t>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SHUTDOWN IMMEDIATE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Database closed.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Database dismounted.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ORACLE instance shut down.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SQL&gt;</a:t>
            </a:r>
          </a:p>
        </p:txBody>
      </p:sp>
    </p:spTree>
    <p:extLst>
      <p:ext uri="{BB962C8B-B14F-4D97-AF65-F5344CB8AC3E}">
        <p14:creationId xmlns:p14="http://schemas.microsoft.com/office/powerpoint/2010/main" val="38611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4.5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数据库的启动与关闭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4-12】</a:t>
            </a:r>
            <a:r>
              <a:rPr lang="zh-CN" altLang="en-US" sz="2800" b="1" dirty="0"/>
              <a:t>关闭一个</a:t>
            </a:r>
            <a:r>
              <a:rPr lang="en-US" altLang="zh-CN" sz="2800" b="1" dirty="0"/>
              <a:t>PDB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435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/>
              <a:t>本示例以管理员身份登录数据库，只关闭</a:t>
            </a:r>
            <a:r>
              <a:rPr lang="en-US" altLang="zh-CN" sz="2800" dirty="0" err="1"/>
              <a:t>pdborcl</a:t>
            </a:r>
            <a:r>
              <a:rPr lang="zh-CN" altLang="en-US" sz="2800" dirty="0"/>
              <a:t>，不会关闭其他</a:t>
            </a:r>
            <a:r>
              <a:rPr lang="en-US" altLang="zh-CN" sz="2800" dirty="0"/>
              <a:t>PDB</a:t>
            </a:r>
            <a:r>
              <a:rPr lang="zh-CN" altLang="en-US" sz="2800" dirty="0"/>
              <a:t>，也不会关闭</a:t>
            </a:r>
            <a:r>
              <a:rPr lang="en-US" altLang="zh-CN" sz="2800" dirty="0"/>
              <a:t>CDB</a:t>
            </a:r>
            <a:r>
              <a:rPr lang="zh-CN" altLang="en-US" sz="2800" dirty="0"/>
              <a:t>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ALTER SESSION SET CONTAINER=</a:t>
            </a:r>
            <a:r>
              <a:rPr lang="en-US" altLang="zh-CN" sz="2800" dirty="0" err="1">
                <a:highlight>
                  <a:srgbClr val="C0C0C0"/>
                </a:highlight>
              </a:rPr>
              <a:t>pdborcl</a:t>
            </a:r>
            <a:r>
              <a:rPr lang="zh-CN" altLang="en-US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Session altered.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SHUTDOWN IMMEDIATE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Pluggable Database closed.</a:t>
            </a:r>
          </a:p>
        </p:txBody>
      </p:sp>
    </p:spTree>
    <p:extLst>
      <p:ext uri="{BB962C8B-B14F-4D97-AF65-F5344CB8AC3E}">
        <p14:creationId xmlns:p14="http://schemas.microsoft.com/office/powerpoint/2010/main" val="13748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数据库参数配置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435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/>
              <a:t>数据库管理员可以对数据库的参数进行配置，包括设置内存参数，归档路径和部分初始化参数。通过优化参数配置，可以提高数据库的效能。修改数据库参数的命令是：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ALTER SYSTEM SET</a:t>
            </a:r>
            <a:r>
              <a:rPr lang="zh-CN" altLang="en-US" sz="2800" dirty="0"/>
              <a:t>参数名</a:t>
            </a:r>
            <a:r>
              <a:rPr lang="en-US" altLang="zh-CN" sz="2800" dirty="0"/>
              <a:t>=</a:t>
            </a:r>
            <a:r>
              <a:rPr lang="zh-CN" altLang="en-US" sz="2800" dirty="0"/>
              <a:t>参数值 </a:t>
            </a:r>
            <a:r>
              <a:rPr lang="en-US" altLang="zh-CN" sz="2800" dirty="0"/>
              <a:t>[SCOPE=BOTH|SPFILE|MEMORY]</a:t>
            </a:r>
            <a:r>
              <a:rPr lang="zh-CN" altLang="en-US" sz="2800" dirty="0"/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/>
              <a:t>其中</a:t>
            </a:r>
            <a:r>
              <a:rPr lang="en-US" altLang="zh-CN" sz="2800" dirty="0"/>
              <a:t>SCOPE</a:t>
            </a:r>
            <a:r>
              <a:rPr lang="zh-CN" altLang="en-US" sz="2800" dirty="0"/>
              <a:t>有三个参数，分别为：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SCOPE=BOTH </a:t>
            </a:r>
            <a:r>
              <a:rPr lang="zh-CN" altLang="en-US" sz="2800" dirty="0"/>
              <a:t>立即并永久生效，这是默认模式。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SCOPE=SPFILE </a:t>
            </a:r>
            <a:r>
              <a:rPr lang="zh-CN" altLang="en-US" sz="2800" dirty="0"/>
              <a:t>下次启动才能生效。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/>
              <a:t>SCOPE=MEMORY </a:t>
            </a:r>
            <a:r>
              <a:rPr lang="zh-CN" altLang="en-US" sz="2800" dirty="0"/>
              <a:t>立即生效但下次启动时失效。</a:t>
            </a:r>
          </a:p>
        </p:txBody>
      </p:sp>
    </p:spTree>
    <p:extLst>
      <p:ext uri="{BB962C8B-B14F-4D97-AF65-F5344CB8AC3E}">
        <p14:creationId xmlns:p14="http://schemas.microsoft.com/office/powerpoint/2010/main" val="8893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数据库参数配置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4-13】</a:t>
            </a:r>
            <a:r>
              <a:rPr lang="zh-CN" altLang="en-US" sz="2800" b="1" dirty="0"/>
              <a:t>修改</a:t>
            </a:r>
            <a:r>
              <a:rPr lang="en-US" altLang="zh-CN" sz="2800" b="1" dirty="0" err="1"/>
              <a:t>sga_target</a:t>
            </a:r>
            <a:r>
              <a:rPr lang="zh-CN" altLang="en-US" sz="2800" b="1" dirty="0"/>
              <a:t>系统参数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435"/>
            <a:ext cx="10273207" cy="53340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本例是通过增加</a:t>
            </a:r>
            <a:r>
              <a:rPr lang="en-US" altLang="zh-CN" dirty="0" err="1"/>
              <a:t>sga_target</a:t>
            </a:r>
            <a:r>
              <a:rPr lang="zh-CN" altLang="en-US" dirty="0"/>
              <a:t>参数的值改善</a:t>
            </a:r>
            <a:r>
              <a:rPr lang="en-US" altLang="zh-CN" dirty="0"/>
              <a:t>Oracle</a:t>
            </a:r>
            <a:r>
              <a:rPr lang="zh-CN" altLang="en-US" dirty="0"/>
              <a:t>的</a:t>
            </a:r>
            <a:r>
              <a:rPr lang="en-US" altLang="zh-CN" dirty="0"/>
              <a:t>SGA</a:t>
            </a:r>
            <a:r>
              <a:rPr lang="zh-CN" altLang="en-US" dirty="0"/>
              <a:t>性能。通过“</a:t>
            </a:r>
            <a:r>
              <a:rPr lang="en-US" altLang="zh-CN" dirty="0"/>
              <a:t>ALTER SYSTEM SET </a:t>
            </a:r>
            <a:r>
              <a:rPr lang="en-US" altLang="zh-CN" dirty="0" err="1"/>
              <a:t>sga_target</a:t>
            </a:r>
            <a:r>
              <a:rPr lang="en-US" altLang="zh-CN" dirty="0"/>
              <a:t>=1600M scope=</a:t>
            </a:r>
            <a:r>
              <a:rPr lang="en-US" altLang="zh-CN" dirty="0" err="1"/>
              <a:t>spfile</a:t>
            </a:r>
            <a:r>
              <a:rPr lang="zh-CN" altLang="en-US" dirty="0"/>
              <a:t>；”命令将原来的</a:t>
            </a:r>
            <a:r>
              <a:rPr lang="en-US" altLang="zh-CN" dirty="0" err="1"/>
              <a:t>sga_target</a:t>
            </a:r>
            <a:r>
              <a:rPr lang="zh-CN" altLang="en-US" dirty="0"/>
              <a:t>内存从</a:t>
            </a:r>
            <a:r>
              <a:rPr lang="en-US" altLang="zh-CN" dirty="0"/>
              <a:t>1536M</a:t>
            </a:r>
            <a:r>
              <a:rPr lang="zh-CN" altLang="en-US" dirty="0"/>
              <a:t>增加到</a:t>
            </a:r>
            <a:r>
              <a:rPr lang="en-US" altLang="zh-CN" dirty="0"/>
              <a:t>1600M</a:t>
            </a:r>
            <a:r>
              <a:rPr lang="zh-CN" altLang="en-US" dirty="0"/>
              <a:t>。由于选择的选项是“</a:t>
            </a:r>
            <a:r>
              <a:rPr lang="en-US" altLang="zh-CN" dirty="0"/>
              <a:t>scope=</a:t>
            </a:r>
            <a:r>
              <a:rPr lang="en-US" altLang="zh-CN" dirty="0" err="1"/>
              <a:t>spfile</a:t>
            </a:r>
            <a:r>
              <a:rPr lang="zh-CN" altLang="en-US" dirty="0"/>
              <a:t>；”，所以需要重启才能生效。通过命令“</a:t>
            </a:r>
            <a:r>
              <a:rPr lang="en-US" altLang="zh-CN" dirty="0"/>
              <a:t>show parameter </a:t>
            </a:r>
            <a:r>
              <a:rPr lang="en-US" altLang="zh-CN" dirty="0" err="1"/>
              <a:t>sga</a:t>
            </a:r>
            <a:r>
              <a:rPr lang="en-US" altLang="zh-CN" dirty="0"/>
              <a:t>_</a:t>
            </a:r>
            <a:r>
              <a:rPr lang="zh-CN" altLang="en-US" dirty="0"/>
              <a:t>；”可以查询包含</a:t>
            </a:r>
            <a:r>
              <a:rPr lang="en-US" altLang="zh-CN" dirty="0" err="1"/>
              <a:t>sga</a:t>
            </a:r>
            <a:r>
              <a:rPr lang="en-US" altLang="zh-CN" dirty="0"/>
              <a:t>_</a:t>
            </a:r>
            <a:r>
              <a:rPr lang="zh-CN" altLang="en-US" dirty="0"/>
              <a:t>的所有参数。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show parameter </a:t>
            </a:r>
            <a:r>
              <a:rPr lang="en-US" altLang="zh-CN" dirty="0" err="1">
                <a:highlight>
                  <a:srgbClr val="C0C0C0"/>
                </a:highlight>
              </a:rPr>
              <a:t>sga</a:t>
            </a:r>
            <a:r>
              <a:rPr lang="en-US" altLang="zh-CN" dirty="0">
                <a:highlight>
                  <a:srgbClr val="C0C0C0"/>
                </a:highlight>
              </a:rPr>
              <a:t>_;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NAME				TYPE			VALUE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---------------------------------	----------------	---------------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sga_max_size</a:t>
            </a:r>
            <a:r>
              <a:rPr lang="en-US" altLang="zh-CN" dirty="0"/>
              <a:t>			big integer		1536M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sga_target</a:t>
            </a:r>
            <a:r>
              <a:rPr lang="en-US" altLang="zh-CN" dirty="0"/>
              <a:t>				big integer		1536M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unified_audit_sga_queue_size</a:t>
            </a:r>
            <a:r>
              <a:rPr lang="en-US" altLang="zh-CN" dirty="0"/>
              <a:t>	integer		1048576</a:t>
            </a:r>
          </a:p>
        </p:txBody>
      </p:sp>
    </p:spTree>
    <p:extLst>
      <p:ext uri="{BB962C8B-B14F-4D97-AF65-F5344CB8AC3E}">
        <p14:creationId xmlns:p14="http://schemas.microsoft.com/office/powerpoint/2010/main" val="106066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4.1 </a:t>
            </a:r>
            <a:r>
              <a:rPr lang="zh-CN" altLang="zh-CN" dirty="0"/>
              <a:t>常用的数据库配置查询方法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4-2】</a:t>
            </a:r>
            <a:r>
              <a:rPr lang="zh-CN" altLang="en-US" sz="2800" dirty="0"/>
              <a:t>查看当前实例名称及状态以及参数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本示例通过</a:t>
            </a:r>
            <a:r>
              <a:rPr lang="en-US" altLang="zh-CN" sz="2000" dirty="0" err="1"/>
              <a:t>v$instance</a:t>
            </a:r>
            <a:r>
              <a:rPr lang="zh-CN" altLang="en-US" sz="2000" dirty="0"/>
              <a:t>查询当前实例，通过</a:t>
            </a:r>
            <a:r>
              <a:rPr lang="en-US" altLang="zh-CN" sz="2000" dirty="0" err="1"/>
              <a:t>dba_pdbs</a:t>
            </a:r>
            <a:r>
              <a:rPr lang="zh-CN" altLang="en-US" sz="2000" dirty="0"/>
              <a:t>查询所有</a:t>
            </a:r>
            <a:r>
              <a:rPr lang="en-US" altLang="zh-CN" sz="2000" dirty="0"/>
              <a:t>PDB</a:t>
            </a:r>
            <a:r>
              <a:rPr lang="zh-CN" altLang="en-US" sz="2000" dirty="0"/>
              <a:t>的状态，通过</a:t>
            </a:r>
            <a:r>
              <a:rPr lang="en-US" altLang="zh-CN" sz="2000" dirty="0"/>
              <a:t>show </a:t>
            </a:r>
            <a:r>
              <a:rPr lang="en-US" altLang="zh-CN" sz="2000" dirty="0" err="1"/>
              <a:t>pdbs</a:t>
            </a:r>
            <a:r>
              <a:rPr lang="zh-CN" altLang="en-US" sz="2000" dirty="0"/>
              <a:t>快速查询所有</a:t>
            </a:r>
            <a:r>
              <a:rPr lang="en-US" altLang="zh-CN" sz="2000" dirty="0"/>
              <a:t>PDB</a:t>
            </a:r>
            <a:r>
              <a:rPr lang="zh-CN" altLang="en-US" sz="2000" dirty="0"/>
              <a:t>的状态。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$ </a:t>
            </a:r>
            <a:r>
              <a:rPr lang="en-US" altLang="zh-CN" sz="2000" dirty="0" err="1">
                <a:highlight>
                  <a:srgbClr val="C0C0C0"/>
                </a:highlight>
              </a:rPr>
              <a:t>sqlplus</a:t>
            </a:r>
            <a:r>
              <a:rPr lang="en-US" altLang="zh-CN" sz="2000" dirty="0">
                <a:highlight>
                  <a:srgbClr val="C0C0C0"/>
                </a:highlight>
              </a:rPr>
              <a:t> / as </a:t>
            </a:r>
            <a:r>
              <a:rPr lang="en-US" altLang="zh-CN" sz="2000" dirty="0" err="1">
                <a:highlight>
                  <a:srgbClr val="C0C0C0"/>
                </a:highlight>
              </a:rPr>
              <a:t>sysdba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instance_name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status FROM </a:t>
            </a:r>
            <a:r>
              <a:rPr lang="en-US" altLang="zh-CN" sz="2000" dirty="0" err="1">
                <a:highlight>
                  <a:srgbClr val="C0C0C0"/>
                </a:highlight>
              </a:rPr>
              <a:t>v$instance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INSTANCE_NAME  	STATUS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	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orcl2    			OPEN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show </a:t>
            </a:r>
            <a:r>
              <a:rPr lang="en-US" altLang="zh-CN" sz="2000" dirty="0" err="1">
                <a:highlight>
                  <a:srgbClr val="C0C0C0"/>
                </a:highlight>
              </a:rPr>
              <a:t>pdbs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CON_ID	CON_NAME	OPEN MODE	RESTRICTED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	----------------	---------------	----------------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2		PDB$SEED	READ ONLY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3		PDBORCL	READ WRITE	NO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pdb_id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pdb_name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STATUS FROM </a:t>
            </a:r>
            <a:r>
              <a:rPr lang="en-US" altLang="zh-CN" sz="2000" dirty="0" err="1">
                <a:highlight>
                  <a:srgbClr val="C0C0C0"/>
                </a:highlight>
              </a:rPr>
              <a:t>dba_pdbs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PDB_ID	PDB_NAME	STATUS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 	---------------	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3		PDBORCL	NORMAL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2		PDB$SEED	NORMAL</a:t>
            </a:r>
          </a:p>
        </p:txBody>
      </p:sp>
    </p:spTree>
    <p:extLst>
      <p:ext uri="{BB962C8B-B14F-4D97-AF65-F5344CB8AC3E}">
        <p14:creationId xmlns:p14="http://schemas.microsoft.com/office/powerpoint/2010/main" val="34249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数据库参数配置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4-13】</a:t>
            </a:r>
            <a:r>
              <a:rPr lang="zh-CN" altLang="en-US" sz="2800" b="1" dirty="0"/>
              <a:t>修改</a:t>
            </a:r>
            <a:r>
              <a:rPr lang="en-US" altLang="zh-CN" sz="2800" b="1" dirty="0" err="1"/>
              <a:t>sga_target</a:t>
            </a:r>
            <a:r>
              <a:rPr lang="zh-CN" altLang="en-US" sz="2800" b="1" dirty="0"/>
              <a:t>系统参数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87152"/>
            <a:ext cx="10273207" cy="567024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ALTER SYSTEM SET </a:t>
            </a:r>
            <a:r>
              <a:rPr lang="en-US" altLang="zh-CN" sz="2800" dirty="0" err="1">
                <a:highlight>
                  <a:srgbClr val="C0C0C0"/>
                </a:highlight>
              </a:rPr>
              <a:t>sga_target</a:t>
            </a:r>
            <a:r>
              <a:rPr lang="en-US" altLang="zh-CN" sz="2800" dirty="0">
                <a:highlight>
                  <a:srgbClr val="C0C0C0"/>
                </a:highlight>
              </a:rPr>
              <a:t>=1600M SCOPE=SPFILE;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System altered.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SHUTDOWN IMMEDIATE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STARTUP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ORACLE instance started.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Total System Global Area 1677721600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Fixed Size		    2925120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Variable Size		  469765568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Database Buffers	 1191182336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Redo Buffers		   13848576 bytes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Database mounted.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Database opened.</a:t>
            </a:r>
          </a:p>
        </p:txBody>
      </p:sp>
    </p:spTree>
    <p:extLst>
      <p:ext uri="{BB962C8B-B14F-4D97-AF65-F5344CB8AC3E}">
        <p14:creationId xmlns:p14="http://schemas.microsoft.com/office/powerpoint/2010/main" val="34080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数据库参数配置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示例</a:t>
            </a:r>
            <a:r>
              <a:rPr lang="en-US" altLang="zh-CN" sz="2800" b="1" dirty="0"/>
              <a:t>4-13】</a:t>
            </a:r>
            <a:r>
              <a:rPr lang="zh-CN" altLang="en-US" sz="2800" b="1" dirty="0"/>
              <a:t>修改</a:t>
            </a:r>
            <a:r>
              <a:rPr lang="en-US" altLang="zh-CN" sz="2800" b="1" dirty="0" err="1"/>
              <a:t>sga_target</a:t>
            </a:r>
            <a:r>
              <a:rPr lang="zh-CN" altLang="en-US" sz="2800" b="1" dirty="0"/>
              <a:t>系统参数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87152"/>
            <a:ext cx="10273207" cy="567024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show parameter </a:t>
            </a:r>
            <a:r>
              <a:rPr lang="en-US" altLang="zh-CN" sz="2800" dirty="0" err="1">
                <a:highlight>
                  <a:srgbClr val="FFFF00"/>
                </a:highlight>
              </a:rPr>
              <a:t>sga</a:t>
            </a:r>
            <a:r>
              <a:rPr lang="en-US" altLang="zh-CN" sz="2800" dirty="0">
                <a:highlight>
                  <a:srgbClr val="FFFF00"/>
                </a:highlight>
              </a:rPr>
              <a:t>_</a:t>
            </a:r>
            <a:r>
              <a:rPr lang="en-US" altLang="zh-CN" sz="2800" dirty="0">
                <a:highlight>
                  <a:srgbClr val="C0C0C0"/>
                </a:highlight>
              </a:rPr>
              <a:t>;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NAME			TYPE			VALUE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----------------------	----------------	---------------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sga_max_size</a:t>
            </a:r>
            <a:r>
              <a:rPr lang="en-US" altLang="zh-CN" sz="2800" dirty="0"/>
              <a:t>		big integer	1600M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sga_target</a:t>
            </a:r>
            <a:r>
              <a:rPr lang="en-US" altLang="zh-CN" sz="2800" dirty="0"/>
              <a:t>			big integer	1600M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unified_audit_sga_queue_size</a:t>
            </a:r>
            <a:r>
              <a:rPr lang="en-US" altLang="zh-CN" sz="2800" dirty="0"/>
              <a:t> integer 1048576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CD74C251-3CA3-4754-8D04-0315D065A190}"/>
              </a:ext>
            </a:extLst>
          </p:cNvPr>
          <p:cNvSpPr/>
          <p:nvPr/>
        </p:nvSpPr>
        <p:spPr>
          <a:xfrm>
            <a:off x="5950396" y="3933056"/>
            <a:ext cx="4320480" cy="1224136"/>
          </a:xfrm>
          <a:prstGeom prst="wedgeRectCallout">
            <a:avLst>
              <a:gd name="adj1" fmla="val -50235"/>
              <a:gd name="adj2" fmla="val -215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sga</a:t>
            </a:r>
            <a:r>
              <a:rPr lang="en-US" altLang="zh-CN" sz="2400" dirty="0"/>
              <a:t>_</a:t>
            </a:r>
            <a:r>
              <a:rPr lang="zh-CN" altLang="en-US" sz="2400" dirty="0"/>
              <a:t>表示希望显示所有包含“</a:t>
            </a:r>
            <a:r>
              <a:rPr lang="en-US" altLang="zh-CN" sz="2400" dirty="0" err="1"/>
              <a:t>sga</a:t>
            </a:r>
            <a:r>
              <a:rPr lang="en-US" altLang="zh-CN" sz="2400" dirty="0"/>
              <a:t>_</a:t>
            </a:r>
            <a:r>
              <a:rPr lang="zh-CN" altLang="en-US" sz="2400" dirty="0"/>
              <a:t>”的参数值。</a:t>
            </a:r>
          </a:p>
        </p:txBody>
      </p:sp>
    </p:spTree>
    <p:extLst>
      <p:ext uri="{BB962C8B-B14F-4D97-AF65-F5344CB8AC3E}">
        <p14:creationId xmlns:p14="http://schemas.microsoft.com/office/powerpoint/2010/main" val="22763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4.1 </a:t>
            </a:r>
            <a:r>
              <a:rPr lang="zh-CN" altLang="zh-CN" dirty="0"/>
              <a:t>常用的数据库配置查询方法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4-2】</a:t>
            </a:r>
            <a:r>
              <a:rPr lang="zh-CN" altLang="en-US" sz="2800" dirty="0"/>
              <a:t>查看当前实例名称及状态以及参数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数据库的参数查询命令是</a:t>
            </a:r>
            <a:r>
              <a:rPr lang="en-US" altLang="zh-CN" dirty="0"/>
              <a:t>show parameter </a:t>
            </a:r>
            <a:r>
              <a:rPr lang="zh-CN" altLang="en-US" dirty="0"/>
              <a:t>参数名，可以查询出包含参数名的所有参数。比如</a:t>
            </a:r>
            <a:r>
              <a:rPr lang="en-US" altLang="zh-CN" dirty="0"/>
              <a:t>show parameter </a:t>
            </a:r>
            <a:r>
              <a:rPr lang="en-US" altLang="zh-CN" dirty="0" err="1"/>
              <a:t>db_block</a:t>
            </a:r>
            <a:r>
              <a:rPr lang="zh-CN" altLang="en-US" dirty="0"/>
              <a:t>可以查询出所有参数名称中包含有</a:t>
            </a:r>
            <a:r>
              <a:rPr lang="en-US" altLang="zh-CN" dirty="0" err="1"/>
              <a:t>db_block</a:t>
            </a:r>
            <a:r>
              <a:rPr lang="zh-CN" altLang="en-US" dirty="0"/>
              <a:t>的参数值。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show parameter </a:t>
            </a:r>
            <a:r>
              <a:rPr lang="en-US" altLang="zh-CN" dirty="0" err="1">
                <a:highlight>
                  <a:srgbClr val="C0C0C0"/>
                </a:highlight>
              </a:rPr>
              <a:t>db_name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show parameter </a:t>
            </a:r>
            <a:r>
              <a:rPr lang="en-US" altLang="zh-CN" dirty="0" err="1">
                <a:highlight>
                  <a:srgbClr val="C0C0C0"/>
                </a:highlight>
              </a:rPr>
              <a:t>db_block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NAME          		TYPE   	VALUE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------------------------- 	-------------	-------------------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db_block_buffers</a:t>
            </a:r>
            <a:r>
              <a:rPr lang="en-US" altLang="zh-CN" dirty="0"/>
              <a:t> 	 	integer   	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db_block_checking</a:t>
            </a:r>
            <a:r>
              <a:rPr lang="en-US" altLang="zh-CN" dirty="0"/>
              <a:t>  	string   	FALSE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db_block_checksum</a:t>
            </a:r>
            <a:r>
              <a:rPr lang="en-US" altLang="zh-CN" dirty="0"/>
              <a:t>  	string   	TYPICAL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db_block_size</a:t>
            </a:r>
            <a:r>
              <a:rPr lang="en-US" altLang="zh-CN" dirty="0"/>
              <a:t>   		integer   	8192</a:t>
            </a:r>
          </a:p>
        </p:txBody>
      </p:sp>
    </p:spTree>
    <p:extLst>
      <p:ext uri="{BB962C8B-B14F-4D97-AF65-F5344CB8AC3E}">
        <p14:creationId xmlns:p14="http://schemas.microsoft.com/office/powerpoint/2010/main" val="38600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</a:t>
            </a:r>
            <a:r>
              <a:rPr lang="en-US" altLang="zh-CN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dbca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管理数据库实例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在实际的数据库应用环境中，可能需要增加多个数据库实例，每个实例独立存储和运行，每个实例都有彼此独立的</a:t>
            </a:r>
            <a:r>
              <a:rPr lang="en-US" altLang="zh-CN" dirty="0"/>
              <a:t>CDB</a:t>
            </a:r>
            <a:r>
              <a:rPr lang="zh-CN" altLang="en-US" dirty="0"/>
              <a:t>。也可能需要在一个</a:t>
            </a:r>
            <a:r>
              <a:rPr lang="en-US" altLang="zh-CN" dirty="0"/>
              <a:t>CDB</a:t>
            </a:r>
            <a:r>
              <a:rPr lang="zh-CN" altLang="en-US" dirty="0"/>
              <a:t>实例中增加多个不同的</a:t>
            </a:r>
            <a:r>
              <a:rPr lang="en-US" altLang="zh-CN" dirty="0"/>
              <a:t>PDB</a:t>
            </a:r>
            <a:r>
              <a:rPr lang="zh-CN" altLang="en-US" dirty="0"/>
              <a:t>可插接式数据库。</a:t>
            </a:r>
            <a:r>
              <a:rPr lang="en-US" altLang="zh-CN" dirty="0"/>
              <a:t>Oracle</a:t>
            </a:r>
            <a:r>
              <a:rPr lang="zh-CN" altLang="en-US" dirty="0"/>
              <a:t>提供了</a:t>
            </a:r>
            <a:r>
              <a:rPr lang="en-US" altLang="zh-CN" dirty="0"/>
              <a:t>SQL</a:t>
            </a:r>
            <a:r>
              <a:rPr lang="zh-CN" altLang="en-US" dirty="0"/>
              <a:t>命令和工具</a:t>
            </a:r>
            <a:r>
              <a:rPr lang="en-US" altLang="zh-CN" dirty="0" err="1"/>
              <a:t>dbca</a:t>
            </a:r>
            <a:r>
              <a:rPr lang="en-US" altLang="zh-CN" dirty="0"/>
              <a:t> (Database Configuration Assistant)</a:t>
            </a:r>
            <a:r>
              <a:rPr lang="zh-CN" altLang="en-US" dirty="0"/>
              <a:t>来完成这个工作。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dbca</a:t>
            </a:r>
            <a:r>
              <a:rPr lang="zh-CN" altLang="en-US" dirty="0"/>
              <a:t>有两种工作方式，一种是</a:t>
            </a:r>
            <a:r>
              <a:rPr lang="zh-CN" altLang="en-US" dirty="0">
                <a:highlight>
                  <a:srgbClr val="FFFF00"/>
                </a:highlight>
              </a:rPr>
              <a:t>界面方式</a:t>
            </a:r>
            <a:r>
              <a:rPr lang="zh-CN" altLang="en-US" dirty="0"/>
              <a:t>，另一个种是</a:t>
            </a:r>
            <a:r>
              <a:rPr lang="zh-CN" altLang="en-US" dirty="0">
                <a:highlight>
                  <a:srgbClr val="FFFF00"/>
                </a:highlight>
              </a:rPr>
              <a:t>静默方式</a:t>
            </a:r>
            <a:r>
              <a:rPr lang="zh-CN" altLang="en-US" dirty="0"/>
              <a:t>。界面方式会弹出类似于安装</a:t>
            </a:r>
            <a:r>
              <a:rPr lang="en-US" altLang="zh-CN" dirty="0"/>
              <a:t>Oracle</a:t>
            </a:r>
            <a:r>
              <a:rPr lang="zh-CN" altLang="en-US" dirty="0"/>
              <a:t>时的界面，引导用户一步一步配置数据库，静默方式也称为命令行方式，不会弹出图形界面。界面方式的优点是直观、方便，缺点是需要一步一步确认，比较烦琐。而静默方式正好相反，由于没有图形界面，所以不直观，而优点是只要预先写好命令，就可以立即执行，工作效率非常高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dbca</a:t>
            </a:r>
            <a:r>
              <a:rPr lang="zh-CN" altLang="en-US" dirty="0"/>
              <a:t>静默方式的命令行参数非常多，可以使用</a:t>
            </a:r>
            <a:r>
              <a:rPr lang="en-US" altLang="zh-CN" dirty="0" err="1"/>
              <a:t>dbca</a:t>
            </a:r>
            <a:r>
              <a:rPr lang="en-US" altLang="zh-CN" dirty="0"/>
              <a:t> -help</a:t>
            </a:r>
            <a:r>
              <a:rPr lang="zh-CN" altLang="en-US" dirty="0"/>
              <a:t>或者</a:t>
            </a:r>
            <a:r>
              <a:rPr lang="en-US" altLang="zh-CN" dirty="0" err="1"/>
              <a:t>dbca</a:t>
            </a:r>
            <a:r>
              <a:rPr lang="en-US" altLang="zh-CN" dirty="0"/>
              <a:t> -&lt;command&gt; -help</a:t>
            </a:r>
            <a:r>
              <a:rPr lang="zh-CN" altLang="en-US" dirty="0"/>
              <a:t>的方式查看命令参数各选项的信息。</a:t>
            </a:r>
          </a:p>
        </p:txBody>
      </p:sp>
    </p:spTree>
    <p:extLst>
      <p:ext uri="{BB962C8B-B14F-4D97-AF65-F5344CB8AC3E}">
        <p14:creationId xmlns:p14="http://schemas.microsoft.com/office/powerpoint/2010/main" val="11142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</a:t>
            </a:r>
            <a:r>
              <a:rPr lang="en-US" altLang="zh-CN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dbca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管理数据库实例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dbca</a:t>
            </a:r>
            <a:r>
              <a:rPr lang="en-US" altLang="zh-CN" sz="2800" dirty="0">
                <a:highlight>
                  <a:srgbClr val="C0C0C0"/>
                </a:highlight>
              </a:rPr>
              <a:t> -help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dbca</a:t>
            </a:r>
            <a:r>
              <a:rPr lang="en-US" altLang="zh-CN" sz="2800" dirty="0"/>
              <a:t>  [-silent | -</a:t>
            </a:r>
            <a:r>
              <a:rPr lang="en-US" altLang="zh-CN" sz="2800" dirty="0" err="1"/>
              <a:t>progressOnly</a:t>
            </a:r>
            <a:r>
              <a:rPr lang="en-US" altLang="zh-CN" sz="2800" dirty="0"/>
              <a:t>] {&lt;command&gt; &lt;options&gt; }  | 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Enter "</a:t>
            </a:r>
            <a:r>
              <a:rPr lang="en-US" altLang="zh-CN" sz="2800" dirty="0" err="1"/>
              <a:t>dbca</a:t>
            </a:r>
            <a:r>
              <a:rPr lang="en-US" altLang="zh-CN" sz="2800" dirty="0"/>
              <a:t> -&lt;command&gt; -help" for more option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$ </a:t>
            </a:r>
            <a:r>
              <a:rPr lang="en-US" altLang="zh-CN" sz="2800" dirty="0" err="1"/>
              <a:t>dbca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createPluggableDatabase</a:t>
            </a:r>
            <a:r>
              <a:rPr lang="en-US" altLang="zh-CN" sz="2800" dirty="0"/>
              <a:t> -help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通过指定以下参数创建插接式数据库：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createPluggableDatabase</a:t>
            </a:r>
            <a:r>
              <a:rPr lang="en-US" altLang="zh-CN" sz="2800" dirty="0"/>
              <a:t>  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91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</a:t>
            </a:r>
            <a:r>
              <a:rPr lang="en-US" altLang="zh-CN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dbca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管理数据库实例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4.2.1  </a:t>
            </a:r>
            <a:r>
              <a:rPr lang="zh-CN" altLang="zh-CN" sz="2800" b="1" dirty="0"/>
              <a:t>新建数据库实例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Oracle</a:t>
            </a:r>
            <a:r>
              <a:rPr lang="zh-CN" altLang="en-US" dirty="0"/>
              <a:t>采用</a:t>
            </a:r>
            <a:r>
              <a:rPr lang="en-US" altLang="zh-CN" dirty="0" err="1"/>
              <a:t>dbca</a:t>
            </a:r>
            <a:r>
              <a:rPr lang="zh-CN" altLang="en-US" dirty="0"/>
              <a:t>命令新建容器数据库，其他的命令是“</a:t>
            </a:r>
            <a:r>
              <a:rPr lang="en-US" altLang="zh-CN" dirty="0" err="1"/>
              <a:t>dbca</a:t>
            </a:r>
            <a:r>
              <a:rPr lang="en-US" altLang="zh-CN" dirty="0"/>
              <a:t> -silent -</a:t>
            </a:r>
            <a:r>
              <a:rPr lang="en-US" altLang="zh-CN" dirty="0" err="1"/>
              <a:t>createDatabase</a:t>
            </a:r>
            <a:r>
              <a:rPr lang="en-US" altLang="zh-CN" dirty="0"/>
              <a:t> …”</a:t>
            </a:r>
            <a:r>
              <a:rPr lang="zh-CN" altLang="en-US" dirty="0"/>
              <a:t>。其中</a:t>
            </a:r>
            <a:r>
              <a:rPr lang="en-US" altLang="zh-CN" dirty="0"/>
              <a:t>-silent</a:t>
            </a:r>
            <a:r>
              <a:rPr lang="zh-CN" altLang="en-US" dirty="0"/>
              <a:t>表示静默方式，直接生成，如果没有这个选项，将弹出对话框界面，在界面上直观选择各个参数。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4-3】dbca</a:t>
            </a:r>
            <a:r>
              <a:rPr lang="zh-CN" altLang="en-US" dirty="0"/>
              <a:t>静默新建数据库实例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本例以命令行静默方式为例，新建一个数据库实例</a:t>
            </a:r>
            <a:r>
              <a:rPr lang="en-US" altLang="zh-CN" dirty="0"/>
              <a:t>orcl2</a:t>
            </a:r>
            <a:r>
              <a:rPr lang="zh-CN" altLang="en-US" dirty="0"/>
              <a:t>，最重要的选项是“</a:t>
            </a:r>
            <a:r>
              <a:rPr lang="en-US" altLang="zh-CN" dirty="0"/>
              <a:t>-</a:t>
            </a:r>
            <a:r>
              <a:rPr lang="en-US" altLang="zh-CN" dirty="0" err="1"/>
              <a:t>sid</a:t>
            </a:r>
            <a:r>
              <a:rPr lang="en-US" altLang="zh-CN" dirty="0"/>
              <a:t> orcl2 -</a:t>
            </a:r>
            <a:r>
              <a:rPr lang="en-US" altLang="zh-CN" dirty="0" err="1"/>
              <a:t>createAsContainerDatabase</a:t>
            </a:r>
            <a:r>
              <a:rPr lang="en-US" altLang="zh-CN" dirty="0"/>
              <a:t> true”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hangingPunct="0">
              <a:buNone/>
            </a:pPr>
            <a:r>
              <a:rPr lang="en-US" altLang="zh-CN" dirty="0"/>
              <a:t>$ </a:t>
            </a:r>
            <a:r>
              <a:rPr lang="en-US" altLang="zh-CN" dirty="0" err="1">
                <a:highlight>
                  <a:srgbClr val="FFFF00"/>
                </a:highlight>
              </a:rPr>
              <a:t>dbca</a:t>
            </a:r>
            <a:r>
              <a:rPr lang="en-US" altLang="zh-CN" dirty="0">
                <a:highlight>
                  <a:srgbClr val="FFFF00"/>
                </a:highlight>
              </a:rPr>
              <a:t> -silent </a:t>
            </a:r>
            <a:r>
              <a:rPr lang="en-US" altLang="zh-CN" dirty="0">
                <a:highlight>
                  <a:srgbClr val="C0C0C0"/>
                </a:highlight>
              </a:rPr>
              <a:t>-</a:t>
            </a:r>
            <a:r>
              <a:rPr lang="en-US" altLang="zh-CN" dirty="0" err="1">
                <a:highlight>
                  <a:srgbClr val="C0C0C0"/>
                </a:highlight>
              </a:rPr>
              <a:t>createDatabase</a:t>
            </a:r>
            <a:r>
              <a:rPr lang="en-US" altLang="zh-CN" dirty="0">
                <a:highlight>
                  <a:srgbClr val="C0C0C0"/>
                </a:highlight>
              </a:rPr>
              <a:t> –</a:t>
            </a:r>
            <a:r>
              <a:rPr lang="en-US" altLang="zh-CN" dirty="0" err="1">
                <a:highlight>
                  <a:srgbClr val="C0C0C0"/>
                </a:highlight>
              </a:rPr>
              <a:t>templateName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General_Purpose.dbc</a:t>
            </a:r>
            <a:r>
              <a:rPr lang="en-US" altLang="zh-CN" dirty="0">
                <a:highlight>
                  <a:srgbClr val="C0C0C0"/>
                </a:highlight>
              </a:rPr>
              <a:t> -</a:t>
            </a:r>
            <a:r>
              <a:rPr lang="en-US" altLang="zh-CN" dirty="0" err="1">
                <a:highlight>
                  <a:srgbClr val="C0C0C0"/>
                </a:highlight>
              </a:rPr>
              <a:t>gdbname</a:t>
            </a:r>
            <a:r>
              <a:rPr lang="en-US" altLang="zh-CN" dirty="0">
                <a:highlight>
                  <a:srgbClr val="C0C0C0"/>
                </a:highlight>
              </a:rPr>
              <a:t> orcl2 -</a:t>
            </a:r>
            <a:r>
              <a:rPr lang="en-US" altLang="zh-CN" dirty="0" err="1">
                <a:highlight>
                  <a:srgbClr val="C0C0C0"/>
                </a:highlight>
              </a:rPr>
              <a:t>sid</a:t>
            </a:r>
            <a:r>
              <a:rPr lang="en-US" altLang="zh-CN" dirty="0">
                <a:highlight>
                  <a:srgbClr val="C0C0C0"/>
                </a:highlight>
              </a:rPr>
              <a:t> orcl2 -</a:t>
            </a:r>
            <a:r>
              <a:rPr lang="en-US" altLang="zh-CN" dirty="0" err="1">
                <a:highlight>
                  <a:srgbClr val="C0C0C0"/>
                </a:highlight>
              </a:rPr>
              <a:t>createAsContainerDatabase</a:t>
            </a:r>
            <a:r>
              <a:rPr lang="en-US" altLang="zh-CN" dirty="0">
                <a:highlight>
                  <a:srgbClr val="C0C0C0"/>
                </a:highlight>
              </a:rPr>
              <a:t> true -</a:t>
            </a:r>
            <a:r>
              <a:rPr lang="en-US" altLang="zh-CN" dirty="0" err="1">
                <a:highlight>
                  <a:srgbClr val="C0C0C0"/>
                </a:highlight>
              </a:rPr>
              <a:t>responseFile</a:t>
            </a:r>
            <a:r>
              <a:rPr lang="en-US" altLang="zh-CN" dirty="0">
                <a:highlight>
                  <a:srgbClr val="C0C0C0"/>
                </a:highlight>
              </a:rPr>
              <a:t> NO_VALUE -</a:t>
            </a:r>
            <a:r>
              <a:rPr lang="en-US" altLang="zh-CN" dirty="0" err="1">
                <a:highlight>
                  <a:srgbClr val="C0C0C0"/>
                </a:highlight>
              </a:rPr>
              <a:t>characterSet</a:t>
            </a:r>
            <a:r>
              <a:rPr lang="en-US" altLang="zh-CN" dirty="0">
                <a:highlight>
                  <a:srgbClr val="C0C0C0"/>
                </a:highlight>
              </a:rPr>
              <a:t> AL32UTF8 -</a:t>
            </a:r>
            <a:r>
              <a:rPr lang="en-US" altLang="zh-CN" dirty="0" err="1">
                <a:highlight>
                  <a:srgbClr val="C0C0C0"/>
                </a:highlight>
              </a:rPr>
              <a:t>memoryPercentage</a:t>
            </a:r>
            <a:r>
              <a:rPr lang="en-US" altLang="zh-CN" dirty="0">
                <a:highlight>
                  <a:srgbClr val="C0C0C0"/>
                </a:highlight>
              </a:rPr>
              <a:t> 10 -</a:t>
            </a:r>
            <a:r>
              <a:rPr lang="en-US" altLang="zh-CN" dirty="0" err="1">
                <a:highlight>
                  <a:srgbClr val="C0C0C0"/>
                </a:highlight>
              </a:rPr>
              <a:t>emConfiguration</a:t>
            </a:r>
            <a:r>
              <a:rPr lang="en-US" altLang="zh-CN" dirty="0">
                <a:highlight>
                  <a:srgbClr val="C0C0C0"/>
                </a:highlight>
              </a:rPr>
              <a:t> LOCAL -</a:t>
            </a:r>
            <a:r>
              <a:rPr lang="en-US" altLang="zh-CN" dirty="0" err="1">
                <a:highlight>
                  <a:srgbClr val="C0C0C0"/>
                </a:highlight>
              </a:rPr>
              <a:t>sysPassword</a:t>
            </a:r>
            <a:r>
              <a:rPr lang="en-US" altLang="zh-CN" dirty="0">
                <a:highlight>
                  <a:srgbClr val="C0C0C0"/>
                </a:highlight>
              </a:rPr>
              <a:t> 123 -</a:t>
            </a:r>
            <a:r>
              <a:rPr lang="en-US" altLang="zh-CN" dirty="0" err="1">
                <a:highlight>
                  <a:srgbClr val="C0C0C0"/>
                </a:highlight>
              </a:rPr>
              <a:t>systemPassword</a:t>
            </a:r>
            <a:r>
              <a:rPr lang="en-US" altLang="zh-CN" dirty="0">
                <a:highlight>
                  <a:srgbClr val="C0C0C0"/>
                </a:highlight>
              </a:rPr>
              <a:t> 123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</a:t>
            </a:r>
            <a:r>
              <a:rPr lang="en-US" altLang="zh-CN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dbca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管理数据库实例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4-3】dbca</a:t>
            </a:r>
            <a:r>
              <a:rPr lang="zh-CN" altLang="en-US" sz="2800" dirty="0"/>
              <a:t>静默新建数据库实例 运行结果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复制数据库文件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1% </a:t>
            </a:r>
            <a:r>
              <a:rPr lang="zh-CN" altLang="en-US" dirty="0"/>
              <a:t>已完成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37% </a:t>
            </a:r>
            <a:r>
              <a:rPr lang="zh-CN" altLang="en-US" dirty="0"/>
              <a:t>已完成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正在创建并启动 </a:t>
            </a:r>
            <a:r>
              <a:rPr lang="en-US" altLang="zh-CN" dirty="0"/>
              <a:t>Oracle </a:t>
            </a:r>
            <a:r>
              <a:rPr lang="zh-CN" altLang="en-US" dirty="0"/>
              <a:t>实例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62% </a:t>
            </a:r>
            <a:r>
              <a:rPr lang="zh-CN" altLang="en-US" dirty="0"/>
              <a:t>已完成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正在进行数据库创建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...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100% </a:t>
            </a:r>
            <a:r>
              <a:rPr lang="zh-CN" altLang="en-US" dirty="0"/>
              <a:t>已完成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有关详细信息，请参阅日志文件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/>
              <a:t>"/home/oracle/app/oracle/</a:t>
            </a:r>
            <a:r>
              <a:rPr lang="en-US" altLang="zh-CN" dirty="0" err="1"/>
              <a:t>cfgtoollogs</a:t>
            </a:r>
            <a:r>
              <a:rPr lang="en-US" altLang="zh-CN" dirty="0"/>
              <a:t>/</a:t>
            </a:r>
            <a:r>
              <a:rPr lang="en-US" altLang="zh-CN" dirty="0" err="1"/>
              <a:t>dbca</a:t>
            </a:r>
            <a:r>
              <a:rPr lang="en-US" altLang="zh-CN" dirty="0"/>
              <a:t>/orcl2/orcl2.log"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7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1544</TotalTime>
  <Words>3803</Words>
  <Application>Microsoft Office PowerPoint</Application>
  <PresentationFormat>自定义</PresentationFormat>
  <Paragraphs>376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微软雅黑</vt:lpstr>
      <vt:lpstr>微软雅黑</vt:lpstr>
      <vt:lpstr>Arial</vt:lpstr>
      <vt:lpstr>Euphemia</vt:lpstr>
      <vt:lpstr>Times New Roman</vt:lpstr>
      <vt:lpstr>Wingdings 2</vt:lpstr>
      <vt:lpstr>静谧 16x9</vt:lpstr>
      <vt:lpstr>Oracle 12c 基础教程</vt:lpstr>
      <vt:lpstr>第4章 数据库管理与配置</vt:lpstr>
      <vt:lpstr>4.1 常用的数据库配置查询方法    【示例4-1】查看所有数据库实例</vt:lpstr>
      <vt:lpstr>4.1 常用的数据库配置查询方法    【示例4-2】查看当前实例名称及状态以及参数</vt:lpstr>
      <vt:lpstr>4.1 常用的数据库配置查询方法    【示例4-2】查看当前实例名称及状态以及参数</vt:lpstr>
      <vt:lpstr>4.2 使用dbca管理数据库实例</vt:lpstr>
      <vt:lpstr>4.2 使用dbca管理数据库实例</vt:lpstr>
      <vt:lpstr>4.2 使用dbca管理数据库实例    4.2.1  新建数据库实例</vt:lpstr>
      <vt:lpstr>4.2 使用dbca管理数据库实例    【示例4-3】dbca静默新建数据库实例 运行结果</vt:lpstr>
      <vt:lpstr>4.2 使用dbca管理数据库实例    【示例4-3】dbca静默新建数据库实例 运行结果</vt:lpstr>
      <vt:lpstr>4.2 使用dbca管理数据库实例     4.2.2 删除一个容器数据库CDB</vt:lpstr>
      <vt:lpstr>4.3 在数据库实例之间切换</vt:lpstr>
      <vt:lpstr>4.3 在数据库实例之间切换    【示例4-4】切换实例</vt:lpstr>
      <vt:lpstr>4.3 在数据库实例之间切换</vt:lpstr>
      <vt:lpstr>4.4 配置插接式数据库PDB    4.4.1  通过SQL语句创建插接式数据库</vt:lpstr>
      <vt:lpstr>4.4 配置插接式数据库PDB    【示例4-5】创建插接式数据库pdbtest</vt:lpstr>
      <vt:lpstr>4.4 配置插接式数据库PDB    4.4.2 通过dbca创建插接式数据库</vt:lpstr>
      <vt:lpstr>4.4 配置插接式数据库PDB    4.4.2 通过dbca创建插接式数据库</vt:lpstr>
      <vt:lpstr>4.4 配置插接式数据库PDB    4.4.2 通过dbca创建插接式数据库</vt:lpstr>
      <vt:lpstr>4.4 配置插接式数据库PDB    4.4.2 通过dbca创建插接式数据库</vt:lpstr>
      <vt:lpstr>4.4 配置插接式数据库PDB    4.4.3 克隆插接式数据库pdb</vt:lpstr>
      <vt:lpstr>4.4 配置插接式数据库PDB    【示例4-6】创建pdborcl的克隆数据库clonedb</vt:lpstr>
      <vt:lpstr>4.4 配置插接式数据库PDB    4.4.4 删除插接式数据库pdb</vt:lpstr>
      <vt:lpstr>4.4 配置插接式数据库PDB    4.4.5 插接式数据库的拔出与插入</vt:lpstr>
      <vt:lpstr>4.4 配置插接式数据库PDB    【示例4-8】拔出和插入PDB</vt:lpstr>
      <vt:lpstr>4.4 配置插接式数据库PDB    【示例4-8】拔出和插入PDB</vt:lpstr>
      <vt:lpstr>4.5 数据库的启动与关闭    4.5.1  启动数据库</vt:lpstr>
      <vt:lpstr>4.5 数据库的启动与关闭    4.5.1  启动数据库</vt:lpstr>
      <vt:lpstr>4.5 数据库的启动与关闭    4.5.1  启动数据库</vt:lpstr>
      <vt:lpstr>4.5 数据库的启动与关闭    【示例4-9】启动一个PDB</vt:lpstr>
      <vt:lpstr>4.5 数据库的启动与关闭    【示例4-9】启动一个PDB</vt:lpstr>
      <vt:lpstr>4.5 数据库的启动与关闭    【示例4-10】一次性启动所有PDB</vt:lpstr>
      <vt:lpstr>4.5 数据库的启动与关闭    【示例4-10】一次性启动所有PDB</vt:lpstr>
      <vt:lpstr>4.5 数据库的启动与关闭     4.5.2  启动异常处理</vt:lpstr>
      <vt:lpstr>4.5 数据库的启动与关闭     4.5.3  关闭数据库</vt:lpstr>
      <vt:lpstr>4.5 数据库的启动与关闭     【示例4-11】关闭所有数据库</vt:lpstr>
      <vt:lpstr>4.5 数据库的启动与关闭     【示例4-12】关闭一个PDB</vt:lpstr>
      <vt:lpstr>4.6  数据库参数配置</vt:lpstr>
      <vt:lpstr>4.6  数据库参数配置     【示例4-13】修改sga_target系统参数</vt:lpstr>
      <vt:lpstr>4.6  数据库参数配置     【示例4-13】修改sga_target系统参数</vt:lpstr>
      <vt:lpstr>4.6  数据库参数配置     【示例4-13】修改sga_target系统参数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115</cp:revision>
  <dcterms:created xsi:type="dcterms:W3CDTF">2017-06-29T08:41:34Z</dcterms:created>
  <dcterms:modified xsi:type="dcterms:W3CDTF">2017-10-20T03:50:24Z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