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4"/>
  </p:sldMasterIdLst>
  <p:notesMasterIdLst>
    <p:notesMasterId r:id="rId61"/>
  </p:notesMasterIdLst>
  <p:handoutMasterIdLst>
    <p:handoutMasterId r:id="rId62"/>
  </p:handoutMasterIdLst>
  <p:sldIdLst>
    <p:sldId id="257" r:id="rId5"/>
    <p:sldId id="272" r:id="rId6"/>
    <p:sldId id="277" r:id="rId7"/>
    <p:sldId id="521" r:id="rId8"/>
    <p:sldId id="522" r:id="rId9"/>
    <p:sldId id="523" r:id="rId10"/>
    <p:sldId id="524" r:id="rId11"/>
    <p:sldId id="525" r:id="rId12"/>
    <p:sldId id="526" r:id="rId13"/>
    <p:sldId id="527" r:id="rId14"/>
    <p:sldId id="491" r:id="rId15"/>
    <p:sldId id="528" r:id="rId16"/>
    <p:sldId id="529" r:id="rId17"/>
    <p:sldId id="530" r:id="rId18"/>
    <p:sldId id="531" r:id="rId19"/>
    <p:sldId id="532" r:id="rId20"/>
    <p:sldId id="533" r:id="rId21"/>
    <p:sldId id="534" r:id="rId22"/>
    <p:sldId id="535" r:id="rId23"/>
    <p:sldId id="536" r:id="rId24"/>
    <p:sldId id="537" r:id="rId25"/>
    <p:sldId id="538" r:id="rId26"/>
    <p:sldId id="539" r:id="rId27"/>
    <p:sldId id="540" r:id="rId28"/>
    <p:sldId id="541" r:id="rId29"/>
    <p:sldId id="542" r:id="rId30"/>
    <p:sldId id="543" r:id="rId31"/>
    <p:sldId id="544" r:id="rId32"/>
    <p:sldId id="545" r:id="rId33"/>
    <p:sldId id="546" r:id="rId34"/>
    <p:sldId id="547" r:id="rId35"/>
    <p:sldId id="548" r:id="rId36"/>
    <p:sldId id="549" r:id="rId37"/>
    <p:sldId id="550" r:id="rId38"/>
    <p:sldId id="551" r:id="rId39"/>
    <p:sldId id="552" r:id="rId40"/>
    <p:sldId id="553" r:id="rId41"/>
    <p:sldId id="554" r:id="rId42"/>
    <p:sldId id="555" r:id="rId43"/>
    <p:sldId id="556" r:id="rId44"/>
    <p:sldId id="557" r:id="rId45"/>
    <p:sldId id="558" r:id="rId46"/>
    <p:sldId id="559" r:id="rId47"/>
    <p:sldId id="560" r:id="rId48"/>
    <p:sldId id="561" r:id="rId49"/>
    <p:sldId id="562" r:id="rId50"/>
    <p:sldId id="563" r:id="rId51"/>
    <p:sldId id="564" r:id="rId52"/>
    <p:sldId id="565" r:id="rId53"/>
    <p:sldId id="566" r:id="rId54"/>
    <p:sldId id="567" r:id="rId55"/>
    <p:sldId id="568" r:id="rId56"/>
    <p:sldId id="569" r:id="rId57"/>
    <p:sldId id="570" r:id="rId58"/>
    <p:sldId id="571" r:id="rId59"/>
    <p:sldId id="572" r:id="rId60"/>
  </p:sldIdLst>
  <p:sldSz cx="12188825"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4B1156A-380E-4F78-BDF5-A606A8083BF9}" styleName="中度样式 4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中度样式 4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923" autoAdjust="0"/>
    <p:restoredTop sz="96353" autoAdjust="0"/>
  </p:normalViewPr>
  <p:slideViewPr>
    <p:cSldViewPr>
      <p:cViewPr varScale="1">
        <p:scale>
          <a:sx n="106" d="100"/>
          <a:sy n="106" d="100"/>
        </p:scale>
        <p:origin x="144" y="90"/>
      </p:cViewPr>
      <p:guideLst>
        <p:guide pos="3839"/>
        <p:guide orient="horz" pos="2160"/>
      </p:guideLst>
    </p:cSldViewPr>
  </p:slideViewPr>
  <p:outlineViewPr>
    <p:cViewPr>
      <p:scale>
        <a:sx n="33" d="100"/>
        <a:sy n="33" d="100"/>
      </p:scale>
      <p:origin x="0" y="0"/>
    </p:cViewPr>
  </p:outlineViewPr>
  <p:notesTextViewPr>
    <p:cViewPr>
      <p:scale>
        <a:sx n="3" d="2"/>
        <a:sy n="3" d="2"/>
      </p:scale>
      <p:origin x="0" y="0"/>
    </p:cViewPr>
  </p:notesTextViewPr>
  <p:notesViewPr>
    <p:cSldViewPr>
      <p:cViewPr varScale="1">
        <p:scale>
          <a:sx n="84" d="100"/>
          <a:sy n="84" d="100"/>
        </p:scale>
        <p:origin x="3828"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microsoft.com/office/2015/10/relationships/revisionInfo" Target="revisionInfo.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l" rtl="0">
              <a:defRPr sz="1200"/>
            </a:lvl1pPr>
          </a:lstStyle>
          <a:p>
            <a:pPr algn="r" rtl="0"/>
            <a:fld id="{3D6AC307-9A4E-426E-95C8-F52C81CF89B7}" type="datetime1">
              <a:rPr lang="zh-CN" altLang="en-US" smtClean="0">
                <a:latin typeface="微软雅黑" panose="020B0503020204020204" pitchFamily="34" charset="-122"/>
                <a:ea typeface="微软雅黑" panose="020B0503020204020204" pitchFamily="34" charset="-122"/>
              </a:rPr>
              <a:pPr algn="r" rtl="0"/>
              <a:t>2017/10/26</a:t>
            </a:fld>
            <a:endParaRPr lang="zh-CN" altLang="en-US" dirty="0">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l" rtl="0">
              <a:defRPr sz="1200"/>
            </a:lvl1pPr>
          </a:lstStyle>
          <a:p>
            <a:pPr algn="r" rtl="0"/>
            <a:fld id="{9C567D4A-04CB-4EDF-8FB1-342A02FC8EC5}" type="slidenum">
              <a:rPr lang="en-US" altLang="zh-CN" smtClean="0">
                <a:latin typeface="微软雅黑" panose="020B0503020204020204" pitchFamily="34" charset="-122"/>
                <a:ea typeface="微软雅黑" panose="020B0503020204020204" pitchFamily="34" charset="-122"/>
              </a:rPr>
              <a:pPr algn="r" rtl="0"/>
              <a:t>‹#›</a:t>
            </a:fld>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801253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lang="zh-CN" altLang="en-US" dirty="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zh-CN" altLang="en-US" dirty="0"/>
              <a:t>单击此处编辑母版文本样式</a:t>
            </a:r>
          </a:p>
          <a:p>
            <a:pPr lvl="1" rtl="0"/>
            <a:r>
              <a:rPr lang="zh-CN" altLang="en-US" dirty="0"/>
              <a:t>第二级</a:t>
            </a:r>
          </a:p>
          <a:p>
            <a:pPr lvl="2" rtl="0"/>
            <a:r>
              <a:rPr lang="zh-CN" altLang="en-US" dirty="0"/>
              <a:t>第三级</a:t>
            </a:r>
          </a:p>
          <a:p>
            <a:pPr lvl="3" rtl="0"/>
            <a:r>
              <a:rPr lang="zh-CN" altLang="en-US" dirty="0"/>
              <a:t>第四级</a:t>
            </a:r>
          </a:p>
          <a:p>
            <a:pPr lvl="4" rtl="0"/>
            <a:r>
              <a:rPr lang="zh-CN" altLang="en-US" dirty="0"/>
              <a:t>第五级</a:t>
            </a:r>
          </a:p>
        </p:txBody>
      </p:sp>
      <p:sp>
        <p:nvSpPr>
          <p:cNvPr id="8"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atin typeface="微软雅黑" panose="020B0503020204020204" pitchFamily="34" charset="-122"/>
                <a:ea typeface="微软雅黑" panose="020B0503020204020204" pitchFamily="34" charset="-122"/>
              </a:defRPr>
            </a:lvl1pPr>
          </a:lstStyle>
          <a:p>
            <a:endParaRPr lang="zh-CN" altLang="en-US" dirty="0"/>
          </a:p>
        </p:txBody>
      </p:sp>
      <p:sp>
        <p:nvSpPr>
          <p:cNvPr id="9"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l" rtl="0">
              <a:defRPr sz="1200">
                <a:latin typeface="微软雅黑" panose="020B0503020204020204" pitchFamily="34" charset="-122"/>
                <a:ea typeface="微软雅黑" panose="020B0503020204020204" pitchFamily="34" charset="-122"/>
              </a:defRPr>
            </a:lvl1pPr>
          </a:lstStyle>
          <a:p>
            <a:pPr algn="r"/>
            <a:fld id="{3D6AC307-9A4E-426E-95C8-F52C81CF89B7}" type="datetime1">
              <a:rPr lang="zh-CN" altLang="en-US" smtClean="0"/>
              <a:pPr algn="r"/>
              <a:t>2017/10/26</a:t>
            </a:fld>
            <a:endParaRPr lang="zh-CN" altLang="en-US" dirty="0"/>
          </a:p>
        </p:txBody>
      </p:sp>
      <p:sp>
        <p:nvSpPr>
          <p:cNvPr id="10" name="页脚占位符 3"/>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rtl="0">
              <a:defRPr sz="1200">
                <a:latin typeface="微软雅黑" panose="020B0503020204020204" pitchFamily="34" charset="-122"/>
                <a:ea typeface="微软雅黑" panose="020B0503020204020204" pitchFamily="34" charset="-122"/>
              </a:defRPr>
            </a:lvl1pPr>
          </a:lstStyle>
          <a:p>
            <a:endParaRPr lang="zh-CN" altLang="en-US" dirty="0"/>
          </a:p>
        </p:txBody>
      </p:sp>
      <p:sp>
        <p:nvSpPr>
          <p:cNvPr id="11" name="灯片编号占位符 4"/>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l" rtl="0">
              <a:defRPr sz="1200">
                <a:latin typeface="微软雅黑" panose="020B0503020204020204" pitchFamily="34" charset="-122"/>
                <a:ea typeface="微软雅黑" panose="020B0503020204020204" pitchFamily="34" charset="-122"/>
              </a:defRPr>
            </a:lvl1pPr>
          </a:lstStyle>
          <a:p>
            <a:pPr algn="r"/>
            <a:fld id="{9C567D4A-04CB-4EDF-8FB1-342A02FC8EC5}" type="slidenum">
              <a:rPr lang="en-US" altLang="zh-CN" smtClean="0"/>
              <a:pPr algn="r"/>
              <a:t>‹#›</a:t>
            </a:fld>
            <a:endParaRPr lang="zh-CN" altLang="en-US" dirty="0"/>
          </a:p>
        </p:txBody>
      </p:sp>
    </p:spTree>
    <p:extLst>
      <p:ext uri="{BB962C8B-B14F-4D97-AF65-F5344CB8AC3E}">
        <p14:creationId xmlns:p14="http://schemas.microsoft.com/office/powerpoint/2010/main" val="36423620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a:xfrm>
            <a:off x="3884613" y="8685213"/>
            <a:ext cx="2971800" cy="457200"/>
          </a:xfrm>
          <a:prstGeom prst="rect">
            <a:avLst/>
          </a:prstGeom>
        </p:spPr>
        <p:txBody>
          <a:bodyPr/>
          <a:lstStyle/>
          <a:p>
            <a:pPr algn="r" rtl="0"/>
            <a:fld id="{2E61351F-DBB1-4664-ADA9-83BC7CB8848D}" type="slidenum">
              <a:rPr lang="en-US" altLang="zh-CN" smtClean="0"/>
              <a:pPr algn="r" rtl="0"/>
              <a:t>1</a:t>
            </a:fld>
            <a:endParaRPr lang="zh-CN" altLang="en-US" dirty="0"/>
          </a:p>
        </p:txBody>
      </p:sp>
    </p:spTree>
    <p:extLst>
      <p:ext uri="{BB962C8B-B14F-4D97-AF65-F5344CB8AC3E}">
        <p14:creationId xmlns:p14="http://schemas.microsoft.com/office/powerpoint/2010/main" val="34811127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5" name="灯片编号占位符 3"/>
          <p:cNvSpPr>
            <a:spLocks noGrp="1"/>
          </p:cNvSpPr>
          <p:nvPr>
            <p:ph type="sldNum" sz="quarter" idx="5"/>
          </p:nvPr>
        </p:nvSpPr>
        <p:spPr>
          <a:xfrm>
            <a:off x="3884613" y="8685213"/>
            <a:ext cx="2971800" cy="457200"/>
          </a:xfrm>
          <a:prstGeom prst="rect">
            <a:avLst/>
          </a:prstGeom>
        </p:spPr>
        <p:txBody>
          <a:bodyPr/>
          <a:lstStyle/>
          <a:p>
            <a:pPr algn="r" rtl="0"/>
            <a:fld id="{2E61351F-DBB1-4664-ADA9-83BC7CB8848D}" type="slidenum">
              <a:rPr lang="en-US" altLang="zh-CN" smtClean="0"/>
              <a:pPr algn="r" rtl="0"/>
              <a:t>2</a:t>
            </a:fld>
            <a:endParaRPr lang="zh-CN" altLang="en-US" dirty="0"/>
          </a:p>
        </p:txBody>
      </p:sp>
    </p:spTree>
    <p:extLst>
      <p:ext uri="{BB962C8B-B14F-4D97-AF65-F5344CB8AC3E}">
        <p14:creationId xmlns:p14="http://schemas.microsoft.com/office/powerpoint/2010/main" val="423371497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首页">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293814" y="990600"/>
            <a:ext cx="8458200" cy="3200400"/>
          </a:xfrm>
        </p:spPr>
        <p:txBody>
          <a:bodyPr rtlCol="0">
            <a:normAutofit/>
          </a:bodyPr>
          <a:lstStyle>
            <a:lvl1pPr algn="l" rtl="0">
              <a:defRPr sz="6000"/>
            </a:lvl1pPr>
          </a:lstStyle>
          <a:p>
            <a:pPr rtl="0"/>
            <a:r>
              <a:rPr lang="zh-CN" altLang="en-US" noProof="0"/>
              <a:t>单击此处编辑母版标题样式</a:t>
            </a:r>
            <a:endParaRPr lang="zh-CN" altLang="en-US" noProof="0" dirty="0"/>
          </a:p>
        </p:txBody>
      </p:sp>
      <p:sp>
        <p:nvSpPr>
          <p:cNvPr id="3" name="副标题 2"/>
          <p:cNvSpPr>
            <a:spLocks noGrp="1"/>
          </p:cNvSpPr>
          <p:nvPr>
            <p:ph type="subTitle" idx="1"/>
          </p:nvPr>
        </p:nvSpPr>
        <p:spPr>
          <a:xfrm>
            <a:off x="1293813" y="4267200"/>
            <a:ext cx="8458200" cy="1371600"/>
          </a:xfrm>
        </p:spPr>
        <p:txBody>
          <a:bodyPr rtlCol="0">
            <a:normAutofit/>
          </a:bodyPr>
          <a:lstStyle>
            <a:lvl1pPr marL="0" indent="0" algn="l" rtl="0">
              <a:spcBef>
                <a:spcPts val="0"/>
              </a:spcBef>
              <a:buNone/>
              <a:defRPr sz="2400">
                <a:solidFill>
                  <a:schemeClr val="tx1"/>
                </a:solidFill>
              </a:defRPr>
            </a:lvl1pPr>
            <a:lvl2pPr marL="457200" indent="0" algn="ctr" rtl="0">
              <a:buNone/>
              <a:defRPr>
                <a:solidFill>
                  <a:schemeClr val="tx1">
                    <a:tint val="75000"/>
                  </a:schemeClr>
                </a:solidFill>
              </a:defRPr>
            </a:lvl2pPr>
            <a:lvl3pPr marL="914400" indent="0" algn="ctr" rtl="0">
              <a:buNone/>
              <a:defRPr>
                <a:solidFill>
                  <a:schemeClr val="tx1">
                    <a:tint val="75000"/>
                  </a:schemeClr>
                </a:solidFill>
              </a:defRPr>
            </a:lvl3pPr>
            <a:lvl4pPr marL="1371600" indent="0" algn="ctr" rtl="0">
              <a:buNone/>
              <a:defRPr>
                <a:solidFill>
                  <a:schemeClr val="tx1">
                    <a:tint val="75000"/>
                  </a:schemeClr>
                </a:solidFill>
              </a:defRPr>
            </a:lvl4pPr>
            <a:lvl5pPr marL="1828800" indent="0" algn="ctr" rtl="0">
              <a:buNone/>
              <a:defRPr>
                <a:solidFill>
                  <a:schemeClr val="tx1">
                    <a:tint val="75000"/>
                  </a:schemeClr>
                </a:solidFill>
              </a:defRPr>
            </a:lvl5pPr>
            <a:lvl6pPr marL="2286000" indent="0" algn="ctr" rtl="0">
              <a:buNone/>
              <a:defRPr>
                <a:solidFill>
                  <a:schemeClr val="tx1">
                    <a:tint val="75000"/>
                  </a:schemeClr>
                </a:solidFill>
              </a:defRPr>
            </a:lvl6pPr>
            <a:lvl7pPr marL="2743200" indent="0" algn="ctr" rtl="0">
              <a:buNone/>
              <a:defRPr>
                <a:solidFill>
                  <a:schemeClr val="tx1">
                    <a:tint val="75000"/>
                  </a:schemeClr>
                </a:solidFill>
              </a:defRPr>
            </a:lvl7pPr>
            <a:lvl8pPr marL="3200400" indent="0" algn="ctr" rtl="0">
              <a:buNone/>
              <a:defRPr>
                <a:solidFill>
                  <a:schemeClr val="tx1">
                    <a:tint val="75000"/>
                  </a:schemeClr>
                </a:solidFill>
              </a:defRPr>
            </a:lvl8pPr>
            <a:lvl9pPr marL="3657600" indent="0" algn="ctr" rtl="0">
              <a:buNone/>
              <a:defRPr>
                <a:solidFill>
                  <a:schemeClr val="tx1">
                    <a:tint val="75000"/>
                  </a:schemeClr>
                </a:solidFill>
              </a:defRPr>
            </a:lvl9pPr>
          </a:lstStyle>
          <a:p>
            <a:pPr rtl="0"/>
            <a:r>
              <a:rPr lang="zh-CN" altLang="en-US" noProof="0"/>
              <a:t>单击以编辑母版副标题样式</a:t>
            </a:r>
            <a:endParaRPr lang="zh-CN" altLang="en-US" noProof="0" dirty="0"/>
          </a:p>
        </p:txBody>
      </p:sp>
      <p:sp>
        <p:nvSpPr>
          <p:cNvPr id="4" name="日期占位符 3"/>
          <p:cNvSpPr>
            <a:spLocks noGrp="1"/>
          </p:cNvSpPr>
          <p:nvPr>
            <p:ph type="dt" sz="half" idx="10"/>
          </p:nvPr>
        </p:nvSpPr>
        <p:spPr/>
        <p:txBody>
          <a:bodyPr rtlCol="0"/>
          <a:lstStyle>
            <a:lvl1pPr algn="l" rtl="0">
              <a:defRPr sz="1100"/>
            </a:lvl1pPr>
          </a:lstStyle>
          <a:p>
            <a:fld id="{774111F9-5C57-4623-99A8-181903929449}" type="datetime1">
              <a:rPr lang="zh-CN" altLang="en-US" smtClean="0"/>
              <a:pPr/>
              <a:t>2017/10/26</a:t>
            </a:fld>
            <a:endParaRPr lang="zh-CN" altLang="en-US" dirty="0"/>
          </a:p>
        </p:txBody>
      </p:sp>
      <p:sp>
        <p:nvSpPr>
          <p:cNvPr id="5" name="页脚占位符 4"/>
          <p:cNvSpPr>
            <a:spLocks noGrp="1"/>
          </p:cNvSpPr>
          <p:nvPr>
            <p:ph type="ftr" sz="quarter" idx="11"/>
          </p:nvPr>
        </p:nvSpPr>
        <p:spPr/>
        <p:txBody>
          <a:bodyPr rtlCol="0"/>
          <a:lstStyle>
            <a:lvl1pPr algn="ctr" rtl="0">
              <a:defRPr sz="1100"/>
            </a:lvl1pPr>
          </a:lstStyle>
          <a:p>
            <a:endParaRPr lang="zh-CN" altLang="en-US" dirty="0"/>
          </a:p>
        </p:txBody>
      </p:sp>
      <p:sp>
        <p:nvSpPr>
          <p:cNvPr id="7" name="灯片编号占位符 5"/>
          <p:cNvSpPr>
            <a:spLocks noGrp="1"/>
          </p:cNvSpPr>
          <p:nvPr>
            <p:ph type="sldNum" sz="quarter" idx="12"/>
          </p:nvPr>
        </p:nvSpPr>
        <p:spPr>
          <a:xfrm>
            <a:off x="8051225" y="6356351"/>
            <a:ext cx="2844059" cy="365125"/>
          </a:xfrm>
          <a:prstGeom prst="rect">
            <a:avLst/>
          </a:prstGeom>
        </p:spPr>
        <p:txBody>
          <a:bodyPr rtlCol="0"/>
          <a:lstStyle>
            <a:lvl1pPr algn="l" rtl="0">
              <a:defRPr sz="1100"/>
            </a:lvl1pPr>
          </a:lstStyle>
          <a:p>
            <a:pPr algn="r"/>
            <a:fld id="{81FEFA0A-2F20-4B60-98C6-5FFDA469AA1C}" type="slidenum">
              <a:rPr lang="en-US" altLang="zh-CN" smtClean="0"/>
              <a:pPr algn="r"/>
              <a:t>‹#›</a:t>
            </a:fld>
            <a:endParaRPr lang="zh-CN" altLang="en-US" dirty="0"/>
          </a:p>
        </p:txBody>
      </p:sp>
      <p:pic>
        <p:nvPicPr>
          <p:cNvPr id="8" name="图片 7">
            <a:extLst>
              <a:ext uri="{FF2B5EF4-FFF2-40B4-BE49-F238E27FC236}">
                <a16:creationId xmlns:a16="http://schemas.microsoft.com/office/drawing/2014/main" id="{4DC9EEE2-7E8D-4509-B95D-3A86927A306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958709" y="3175"/>
            <a:ext cx="3295316" cy="619632"/>
          </a:xfrm>
          <a:prstGeom prst="rect">
            <a:avLst/>
          </a:prstGeom>
        </p:spPr>
      </p:pic>
      <p:pic>
        <p:nvPicPr>
          <p:cNvPr id="9" name="图片 8">
            <a:extLst>
              <a:ext uri="{FF2B5EF4-FFF2-40B4-BE49-F238E27FC236}">
                <a16:creationId xmlns:a16="http://schemas.microsoft.com/office/drawing/2014/main" id="{C149D8AA-AD13-4B28-9947-0E730FD47038}"/>
              </a:ext>
            </a:extLst>
          </p:cNvPr>
          <p:cNvPicPr>
            <a:picLocks noChangeAspect="1"/>
          </p:cNvPicPr>
          <p:nvPr userDrawn="1"/>
        </p:nvPicPr>
        <p:blipFill>
          <a:blip r:embed="rId4"/>
          <a:stretch>
            <a:fillRect/>
          </a:stretch>
        </p:blipFill>
        <p:spPr>
          <a:xfrm>
            <a:off x="9262764" y="-4710"/>
            <a:ext cx="2926061" cy="627517"/>
          </a:xfrm>
          <a:prstGeom prst="rect">
            <a:avLst/>
          </a:prstGeom>
        </p:spPr>
      </p:pic>
    </p:spTree>
    <p:extLst>
      <p:ext uri="{BB962C8B-B14F-4D97-AF65-F5344CB8AC3E}">
        <p14:creationId xmlns:p14="http://schemas.microsoft.com/office/powerpoint/2010/main" val="2413538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userDrawn="1">
          <p15:clr>
            <a:srgbClr val="FBAE40"/>
          </p15:clr>
        </p15:guide>
        <p15:guide id="2" pos="3839"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blank" preserve="1">
  <p:cSld name="空">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rtlCol="0"/>
          <a:lstStyle>
            <a:lvl1pPr algn="l" rtl="0">
              <a:defRPr sz="1100"/>
            </a:lvl1pPr>
          </a:lstStyle>
          <a:p>
            <a:fld id="{801F4328-2F09-4436-A1E0-EF4F2AD9324F}" type="datetime1">
              <a:rPr lang="zh-CN" altLang="en-US" smtClean="0"/>
              <a:pPr/>
              <a:t>2017/10/26</a:t>
            </a:fld>
            <a:endParaRPr lang="zh-CN" altLang="en-US" dirty="0"/>
          </a:p>
        </p:txBody>
      </p:sp>
      <p:sp>
        <p:nvSpPr>
          <p:cNvPr id="3" name="页脚占位符 2"/>
          <p:cNvSpPr>
            <a:spLocks noGrp="1"/>
          </p:cNvSpPr>
          <p:nvPr>
            <p:ph type="ftr" sz="quarter" idx="11"/>
          </p:nvPr>
        </p:nvSpPr>
        <p:spPr/>
        <p:txBody>
          <a:bodyPr rtlCol="0"/>
          <a:lstStyle>
            <a:lvl1pPr algn="ctr" rtl="0">
              <a:defRPr sz="1100"/>
            </a:lvl1pPr>
          </a:lstStyle>
          <a:p>
            <a:endParaRPr lang="zh-CN" altLang="en-US" dirty="0"/>
          </a:p>
        </p:txBody>
      </p:sp>
      <p:sp>
        <p:nvSpPr>
          <p:cNvPr id="5" name="灯片编号占位符 5"/>
          <p:cNvSpPr>
            <a:spLocks noGrp="1"/>
          </p:cNvSpPr>
          <p:nvPr>
            <p:ph type="sldNum" sz="quarter" idx="12"/>
          </p:nvPr>
        </p:nvSpPr>
        <p:spPr>
          <a:xfrm>
            <a:off x="8051225" y="6356351"/>
            <a:ext cx="2844059" cy="365125"/>
          </a:xfrm>
          <a:prstGeom prst="rect">
            <a:avLst/>
          </a:prstGeom>
        </p:spPr>
        <p:txBody>
          <a:bodyPr rtlCol="0"/>
          <a:lstStyle>
            <a:lvl1pPr algn="l" rtl="0">
              <a:defRPr sz="1100"/>
            </a:lvl1pPr>
          </a:lstStyle>
          <a:p>
            <a:pPr algn="r"/>
            <a:fld id="{81FEFA0A-2F20-4B60-98C6-5FFDA469AA1C}" type="slidenum">
              <a:rPr lang="en-US" altLang="zh-CN" smtClean="0"/>
              <a:pPr algn="r"/>
              <a:t>‹#›</a:t>
            </a:fld>
            <a:endParaRPr lang="zh-CN" altLang="en-US" dirty="0"/>
          </a:p>
        </p:txBody>
      </p:sp>
    </p:spTree>
    <p:extLst>
      <p:ext uri="{BB962C8B-B14F-4D97-AF65-F5344CB8AC3E}">
        <p14:creationId xmlns:p14="http://schemas.microsoft.com/office/powerpoint/2010/main" val="743399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3" name="垂直文本占位符 2"/>
          <p:cNvSpPr>
            <a:spLocks noGrp="1"/>
          </p:cNvSpPr>
          <p:nvPr>
            <p:ph type="body" orient="vert" idx="1"/>
          </p:nvPr>
        </p:nvSpPr>
        <p:spPr/>
        <p:txBody>
          <a:bodyPr vert="eaVert" rtlCol="0"/>
          <a:lstStyle>
            <a:lvl5pPr algn="l" rtl="0">
              <a:defRPr/>
            </a:lvl5pPr>
            <a:lvl6pPr marL="1600200" algn="l" rtl="0">
              <a:defRPr/>
            </a:lvl6pPr>
            <a:lvl7pPr marL="1874520" algn="l" rtl="0">
              <a:defRPr/>
            </a:lvl7pPr>
            <a:lvl8pPr marL="2148840" algn="l" rtl="0">
              <a:defRPr/>
            </a:lvl8pPr>
            <a:lvl9pPr marL="2423160" algn="l" rtl="0">
              <a:defRPr/>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日期占位符 3"/>
          <p:cNvSpPr>
            <a:spLocks noGrp="1"/>
          </p:cNvSpPr>
          <p:nvPr>
            <p:ph type="dt" sz="half" idx="10"/>
          </p:nvPr>
        </p:nvSpPr>
        <p:spPr/>
        <p:txBody>
          <a:bodyPr rtlCol="0"/>
          <a:lstStyle>
            <a:lvl1pPr algn="l" rtl="0">
              <a:defRPr sz="1100"/>
            </a:lvl1pPr>
          </a:lstStyle>
          <a:p>
            <a:fld id="{41ECF2E2-BD61-495B-96F4-3E4D6638FA44}" type="datetime1">
              <a:rPr lang="zh-CN" altLang="en-US" smtClean="0"/>
              <a:pPr/>
              <a:t>2017/10/26</a:t>
            </a:fld>
            <a:endParaRPr lang="zh-CN" altLang="en-US" dirty="0"/>
          </a:p>
        </p:txBody>
      </p:sp>
      <p:sp>
        <p:nvSpPr>
          <p:cNvPr id="5" name="页脚占位符 4"/>
          <p:cNvSpPr>
            <a:spLocks noGrp="1"/>
          </p:cNvSpPr>
          <p:nvPr>
            <p:ph type="ftr" sz="quarter" idx="11"/>
          </p:nvPr>
        </p:nvSpPr>
        <p:spPr/>
        <p:txBody>
          <a:bodyPr rtlCol="0"/>
          <a:lstStyle>
            <a:lvl1pPr algn="ctr" rtl="0">
              <a:defRPr sz="1100"/>
            </a:lvl1pPr>
          </a:lstStyle>
          <a:p>
            <a:endParaRPr lang="zh-CN" altLang="en-US" dirty="0"/>
          </a:p>
        </p:txBody>
      </p:sp>
      <p:sp>
        <p:nvSpPr>
          <p:cNvPr id="6" name="灯片编号占位符 5"/>
          <p:cNvSpPr>
            <a:spLocks noGrp="1"/>
          </p:cNvSpPr>
          <p:nvPr>
            <p:ph type="sldNum" sz="quarter" idx="12"/>
          </p:nvPr>
        </p:nvSpPr>
        <p:spPr>
          <a:xfrm>
            <a:off x="8051225" y="6356351"/>
            <a:ext cx="2844059" cy="365125"/>
          </a:xfrm>
          <a:prstGeom prst="rect">
            <a:avLst/>
          </a:prstGeom>
        </p:spPr>
        <p:txBody>
          <a:bodyPr rtlCol="0"/>
          <a:lstStyle>
            <a:lvl1pPr algn="l" rtl="0">
              <a:defRPr sz="1100"/>
            </a:lvl1pPr>
          </a:lstStyle>
          <a:p>
            <a:pPr algn="r"/>
            <a:fld id="{81FEFA0A-2F20-4B60-98C6-5FFDA469AA1C}" type="slidenum">
              <a:rPr lang="en-US" altLang="zh-CN" smtClean="0"/>
              <a:pPr algn="r"/>
              <a:t>‹#›</a:t>
            </a:fld>
            <a:endParaRPr lang="zh-CN" altLang="en-US" dirty="0"/>
          </a:p>
        </p:txBody>
      </p:sp>
    </p:spTree>
    <p:extLst>
      <p:ext uri="{BB962C8B-B14F-4D97-AF65-F5344CB8AC3E}">
        <p14:creationId xmlns:p14="http://schemas.microsoft.com/office/powerpoint/2010/main" val="2857575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垂直标题 1"/>
          <p:cNvSpPr>
            <a:spLocks noGrp="1"/>
          </p:cNvSpPr>
          <p:nvPr>
            <p:ph type="title" orient="vert"/>
          </p:nvPr>
        </p:nvSpPr>
        <p:spPr>
          <a:xfrm>
            <a:off x="9752014" y="381000"/>
            <a:ext cx="1904998" cy="5791200"/>
          </a:xfrm>
        </p:spPr>
        <p:txBody>
          <a:bodyPr vert="eaVert" rtlCol="0"/>
          <a:lstStyle/>
          <a:p>
            <a:pPr rtl="0"/>
            <a:r>
              <a:rPr lang="zh-CN" altLang="en-US"/>
              <a:t>单击此处编辑母版标题样式</a:t>
            </a:r>
            <a:endParaRPr lang="zh-CN" altLang="en-US" dirty="0"/>
          </a:p>
        </p:txBody>
      </p:sp>
      <p:sp>
        <p:nvSpPr>
          <p:cNvPr id="3" name="垂直文本占位符 2"/>
          <p:cNvSpPr>
            <a:spLocks noGrp="1"/>
          </p:cNvSpPr>
          <p:nvPr>
            <p:ph type="body" orient="vert" idx="1"/>
          </p:nvPr>
        </p:nvSpPr>
        <p:spPr>
          <a:xfrm>
            <a:off x="1293814" y="381000"/>
            <a:ext cx="8305800" cy="5791200"/>
          </a:xfrm>
        </p:spPr>
        <p:txBody>
          <a:bodyPr vert="eaVert" rtlCol="0"/>
          <a:lstStyle>
            <a:lvl5pPr algn="l" rtl="0">
              <a:defRPr/>
            </a:lvl5pPr>
            <a:lvl6pPr algn="l" rtl="0">
              <a:defRPr/>
            </a:lvl6pPr>
            <a:lvl7pPr algn="l" rtl="0">
              <a:defRPr/>
            </a:lvl7pPr>
            <a:lvl8pPr algn="l" rtl="0">
              <a:defRPr/>
            </a:lvl8pPr>
            <a:lvl9pPr algn="l" rtl="0">
              <a:defRPr/>
            </a:lvl9pPr>
          </a:lstStyle>
          <a:p>
            <a:pPr lvl="0" rtl="0"/>
            <a:r>
              <a:rPr lang="zh-CN" altLang="en-US"/>
              <a:t>编辑母版文本样式</a:t>
            </a:r>
          </a:p>
          <a:p>
            <a:pPr lvl="1" rtl="0"/>
            <a:r>
              <a:rPr lang="zh-CN" altLang="en-US"/>
              <a:t>第二级</a:t>
            </a:r>
          </a:p>
          <a:p>
            <a:pPr lvl="2" rtl="0"/>
            <a:r>
              <a:rPr lang="zh-CN" altLang="en-US"/>
              <a:t>第三级</a:t>
            </a:r>
          </a:p>
          <a:p>
            <a:pPr lvl="3" rtl="0"/>
            <a:r>
              <a:rPr lang="zh-CN" altLang="en-US"/>
              <a:t>第四级</a:t>
            </a:r>
          </a:p>
          <a:p>
            <a:pPr lvl="4" rtl="0"/>
            <a:r>
              <a:rPr lang="zh-CN" altLang="en-US"/>
              <a:t>第五级</a:t>
            </a:r>
            <a:endParaRPr lang="zh-CN" altLang="en-US" dirty="0"/>
          </a:p>
        </p:txBody>
      </p:sp>
      <p:sp>
        <p:nvSpPr>
          <p:cNvPr id="4" name="日期占位符 3"/>
          <p:cNvSpPr>
            <a:spLocks noGrp="1"/>
          </p:cNvSpPr>
          <p:nvPr>
            <p:ph type="dt" sz="half" idx="10"/>
          </p:nvPr>
        </p:nvSpPr>
        <p:spPr/>
        <p:txBody>
          <a:bodyPr rtlCol="0"/>
          <a:lstStyle>
            <a:lvl1pPr algn="l" rtl="0">
              <a:defRPr sz="1100"/>
            </a:lvl1pPr>
          </a:lstStyle>
          <a:p>
            <a:fld id="{DEEDE603-9836-44AF-B60C-0D32FC94055C}" type="datetime1">
              <a:rPr lang="zh-CN" altLang="en-US" smtClean="0"/>
              <a:pPr/>
              <a:t>2017/10/26</a:t>
            </a:fld>
            <a:endParaRPr lang="zh-CN" altLang="en-US" dirty="0"/>
          </a:p>
        </p:txBody>
      </p:sp>
      <p:sp>
        <p:nvSpPr>
          <p:cNvPr id="5" name="页脚占位符 4"/>
          <p:cNvSpPr>
            <a:spLocks noGrp="1"/>
          </p:cNvSpPr>
          <p:nvPr>
            <p:ph type="ftr" sz="quarter" idx="11"/>
          </p:nvPr>
        </p:nvSpPr>
        <p:spPr/>
        <p:txBody>
          <a:bodyPr rtlCol="0"/>
          <a:lstStyle>
            <a:lvl1pPr algn="ctr" rtl="0">
              <a:defRPr sz="1100"/>
            </a:lvl1pPr>
          </a:lstStyle>
          <a:p>
            <a:endParaRPr lang="zh-CN" altLang="en-US" dirty="0"/>
          </a:p>
        </p:txBody>
      </p:sp>
      <p:sp>
        <p:nvSpPr>
          <p:cNvPr id="6" name="灯片编号占位符 5"/>
          <p:cNvSpPr>
            <a:spLocks noGrp="1"/>
          </p:cNvSpPr>
          <p:nvPr>
            <p:ph type="sldNum" sz="quarter" idx="12"/>
          </p:nvPr>
        </p:nvSpPr>
        <p:spPr>
          <a:xfrm>
            <a:off x="8051225" y="6356351"/>
            <a:ext cx="2844059" cy="365125"/>
          </a:xfrm>
          <a:prstGeom prst="rect">
            <a:avLst/>
          </a:prstGeom>
        </p:spPr>
        <p:txBody>
          <a:bodyPr rtlCol="0"/>
          <a:lstStyle>
            <a:lvl1pPr algn="r" rtl="0">
              <a:defRPr sz="1100"/>
            </a:lvl1pPr>
          </a:lstStyle>
          <a:p>
            <a:fld id="{81FEFA0A-2F20-4B60-98C6-5FFDA469AA1C}" type="slidenum">
              <a:rPr lang="en-US" altLang="zh-CN" smtClean="0"/>
              <a:pPr/>
              <a:t>‹#›</a:t>
            </a:fld>
            <a:endParaRPr lang="zh-CN" altLang="en-US" dirty="0"/>
          </a:p>
        </p:txBody>
      </p:sp>
    </p:spTree>
    <p:extLst>
      <p:ext uri="{BB962C8B-B14F-4D97-AF65-F5344CB8AC3E}">
        <p14:creationId xmlns:p14="http://schemas.microsoft.com/office/powerpoint/2010/main" val="2132264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每章的第一页">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rtlCol="0"/>
          <a:lstStyle>
            <a:lvl1pPr algn="l" rtl="0">
              <a:defRPr sz="1100"/>
            </a:lvl1pPr>
          </a:lstStyle>
          <a:p>
            <a:fld id="{2C227164-3D85-435C-AA12-AD66153CE41E}" type="datetime1">
              <a:rPr lang="zh-CN" altLang="en-US" smtClean="0"/>
              <a:pPr/>
              <a:t>2017/10/26</a:t>
            </a:fld>
            <a:endParaRPr lang="zh-CN" altLang="en-US" dirty="0"/>
          </a:p>
        </p:txBody>
      </p:sp>
      <p:sp>
        <p:nvSpPr>
          <p:cNvPr id="4" name="页脚占位符 3"/>
          <p:cNvSpPr>
            <a:spLocks noGrp="1"/>
          </p:cNvSpPr>
          <p:nvPr>
            <p:ph type="ftr" sz="quarter" idx="11"/>
          </p:nvPr>
        </p:nvSpPr>
        <p:spPr/>
        <p:txBody>
          <a:bodyPr rtlCol="0"/>
          <a:lstStyle>
            <a:lvl1pPr algn="ctr" rtl="0">
              <a:defRPr sz="1100"/>
            </a:lvl1pPr>
          </a:lstStyle>
          <a:p>
            <a:endParaRPr lang="zh-CN" altLang="en-US" dirty="0"/>
          </a:p>
        </p:txBody>
      </p:sp>
      <p:sp>
        <p:nvSpPr>
          <p:cNvPr id="6" name="灯片编号占位符 5"/>
          <p:cNvSpPr>
            <a:spLocks noGrp="1"/>
          </p:cNvSpPr>
          <p:nvPr>
            <p:ph type="sldNum" sz="quarter" idx="12"/>
          </p:nvPr>
        </p:nvSpPr>
        <p:spPr>
          <a:xfrm>
            <a:off x="8051225" y="6356351"/>
            <a:ext cx="2844059" cy="365125"/>
          </a:xfrm>
          <a:prstGeom prst="rect">
            <a:avLst/>
          </a:prstGeom>
        </p:spPr>
        <p:txBody>
          <a:bodyPr rtlCol="0"/>
          <a:lstStyle>
            <a:lvl1pPr algn="l" rtl="0">
              <a:defRPr sz="1100"/>
            </a:lvl1pPr>
          </a:lstStyle>
          <a:p>
            <a:pPr algn="r"/>
            <a:fld id="{81FEFA0A-2F20-4B60-98C6-5FFDA469AA1C}" type="slidenum">
              <a:rPr lang="en-US" altLang="zh-CN" smtClean="0"/>
              <a:pPr algn="r"/>
              <a:t>‹#›</a:t>
            </a:fld>
            <a:endParaRPr lang="zh-CN" altLang="en-US" dirty="0"/>
          </a:p>
        </p:txBody>
      </p:sp>
      <p:sp>
        <p:nvSpPr>
          <p:cNvPr id="14" name="标题 13">
            <a:extLst>
              <a:ext uri="{FF2B5EF4-FFF2-40B4-BE49-F238E27FC236}">
                <a16:creationId xmlns:a16="http://schemas.microsoft.com/office/drawing/2014/main" id="{479415E7-94E2-4138-813E-CC77E8238340}"/>
              </a:ext>
            </a:extLst>
          </p:cNvPr>
          <p:cNvSpPr>
            <a:spLocks noGrp="1"/>
          </p:cNvSpPr>
          <p:nvPr>
            <p:ph type="title" hasCustomPrompt="1"/>
          </p:nvPr>
        </p:nvSpPr>
        <p:spPr>
          <a:xfrm>
            <a:off x="1293812" y="675196"/>
            <a:ext cx="9601200" cy="1143000"/>
          </a:xfrm>
        </p:spPr>
        <p:txBody>
          <a:bodyPr/>
          <a:lstStyle>
            <a:lvl1pPr>
              <a:defRPr/>
            </a:lvl1pPr>
          </a:lstStyle>
          <a:p>
            <a:r>
              <a:rPr lang="zh-CN" altLang="en-US" dirty="0"/>
              <a:t>第</a:t>
            </a:r>
            <a:r>
              <a:rPr lang="en-US" altLang="zh-CN" dirty="0"/>
              <a:t>1</a:t>
            </a:r>
            <a:r>
              <a:rPr lang="zh-CN" altLang="en-US" dirty="0"/>
              <a:t>章 ****</a:t>
            </a:r>
          </a:p>
        </p:txBody>
      </p:sp>
      <p:sp>
        <p:nvSpPr>
          <p:cNvPr id="16" name="表格占位符 15">
            <a:extLst>
              <a:ext uri="{FF2B5EF4-FFF2-40B4-BE49-F238E27FC236}">
                <a16:creationId xmlns:a16="http://schemas.microsoft.com/office/drawing/2014/main" id="{F4ECDF7E-DB6F-48E6-AAA3-D21ED8DC9712}"/>
              </a:ext>
            </a:extLst>
          </p:cNvPr>
          <p:cNvSpPr>
            <a:spLocks noGrp="1"/>
          </p:cNvSpPr>
          <p:nvPr>
            <p:ph type="tbl" sz="quarter" idx="13"/>
          </p:nvPr>
        </p:nvSpPr>
        <p:spPr>
          <a:xfrm>
            <a:off x="1293813" y="1916831"/>
            <a:ext cx="10201275" cy="3815631"/>
          </a:xfrm>
        </p:spPr>
        <p:txBody>
          <a:bodyPr/>
          <a:lstStyle>
            <a:lvl1pPr marL="0" indent="0">
              <a:buNone/>
              <a:defRPr/>
            </a:lvl1pPr>
          </a:lstStyle>
          <a:p>
            <a:endParaRPr lang="zh-CN" altLang="en-US" dirty="0"/>
          </a:p>
        </p:txBody>
      </p:sp>
      <p:pic>
        <p:nvPicPr>
          <p:cNvPr id="17" name="图片 16">
            <a:extLst>
              <a:ext uri="{FF2B5EF4-FFF2-40B4-BE49-F238E27FC236}">
                <a16:creationId xmlns:a16="http://schemas.microsoft.com/office/drawing/2014/main" id="{4DC3906B-7777-4F39-B436-4096C79E54D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958709" y="3175"/>
            <a:ext cx="3295316" cy="619632"/>
          </a:xfrm>
          <a:prstGeom prst="rect">
            <a:avLst/>
          </a:prstGeom>
        </p:spPr>
      </p:pic>
      <p:pic>
        <p:nvPicPr>
          <p:cNvPr id="18" name="图片 17">
            <a:extLst>
              <a:ext uri="{FF2B5EF4-FFF2-40B4-BE49-F238E27FC236}">
                <a16:creationId xmlns:a16="http://schemas.microsoft.com/office/drawing/2014/main" id="{FCD6F0BF-E9DB-40F8-8E3D-3EF15C03E516}"/>
              </a:ext>
            </a:extLst>
          </p:cNvPr>
          <p:cNvPicPr>
            <a:picLocks noChangeAspect="1"/>
          </p:cNvPicPr>
          <p:nvPr userDrawn="1"/>
        </p:nvPicPr>
        <p:blipFill>
          <a:blip r:embed="rId3"/>
          <a:stretch>
            <a:fillRect/>
          </a:stretch>
        </p:blipFill>
        <p:spPr>
          <a:xfrm>
            <a:off x="9262764" y="-4710"/>
            <a:ext cx="2926061" cy="627517"/>
          </a:xfrm>
          <a:prstGeom prst="rect">
            <a:avLst/>
          </a:prstGeom>
        </p:spPr>
      </p:pic>
    </p:spTree>
    <p:extLst>
      <p:ext uri="{BB962C8B-B14F-4D97-AF65-F5344CB8AC3E}">
        <p14:creationId xmlns:p14="http://schemas.microsoft.com/office/powerpoint/2010/main" val="3261595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正文">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3" name="内容占位符 2"/>
          <p:cNvSpPr>
            <a:spLocks noGrp="1"/>
          </p:cNvSpPr>
          <p:nvPr>
            <p:ph idx="1"/>
          </p:nvPr>
        </p:nvSpPr>
        <p:spPr/>
        <p:txBody>
          <a:bodyPr rtlCol="0"/>
          <a:lstStyle>
            <a:lvl5pPr algn="l" rtl="0">
              <a:defRPr/>
            </a:lvl5pPr>
            <a:lvl6pPr algn="l" rtl="0">
              <a:defRPr/>
            </a:lvl6pPr>
            <a:lvl7pPr algn="l" rtl="0">
              <a:defRPr/>
            </a:lvl7pPr>
            <a:lvl8pPr algn="l" rtl="0">
              <a:defRPr/>
            </a:lvl8pPr>
            <a:lvl9pPr algn="l" rtl="0">
              <a:defRPr/>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日期占位符 3"/>
          <p:cNvSpPr>
            <a:spLocks noGrp="1"/>
          </p:cNvSpPr>
          <p:nvPr>
            <p:ph type="dt" sz="half" idx="10"/>
          </p:nvPr>
        </p:nvSpPr>
        <p:spPr/>
        <p:txBody>
          <a:bodyPr rtlCol="0"/>
          <a:lstStyle>
            <a:lvl1pPr algn="l" rtl="0">
              <a:defRPr sz="1100"/>
            </a:lvl1pPr>
          </a:lstStyle>
          <a:p>
            <a:fld id="{7B6D6324-D6E1-4361-840C-AFD324E8DE20}" type="datetime1">
              <a:rPr lang="zh-CN" altLang="en-US" smtClean="0"/>
              <a:pPr/>
              <a:t>2017/10/26</a:t>
            </a:fld>
            <a:endParaRPr lang="zh-CN" altLang="en-US" dirty="0"/>
          </a:p>
        </p:txBody>
      </p:sp>
      <p:sp>
        <p:nvSpPr>
          <p:cNvPr id="5" name="页脚占位符 4"/>
          <p:cNvSpPr>
            <a:spLocks noGrp="1"/>
          </p:cNvSpPr>
          <p:nvPr>
            <p:ph type="ftr" sz="quarter" idx="11"/>
          </p:nvPr>
        </p:nvSpPr>
        <p:spPr/>
        <p:txBody>
          <a:bodyPr rtlCol="0"/>
          <a:lstStyle>
            <a:lvl1pPr algn="ctr" rtl="0">
              <a:defRPr sz="1100"/>
            </a:lvl1pPr>
          </a:lstStyle>
          <a:p>
            <a:endParaRPr lang="zh-CN" altLang="en-US" dirty="0"/>
          </a:p>
        </p:txBody>
      </p:sp>
      <p:sp>
        <p:nvSpPr>
          <p:cNvPr id="7" name="灯片编号占位符 5"/>
          <p:cNvSpPr>
            <a:spLocks noGrp="1"/>
          </p:cNvSpPr>
          <p:nvPr>
            <p:ph type="sldNum" sz="quarter" idx="12"/>
          </p:nvPr>
        </p:nvSpPr>
        <p:spPr>
          <a:xfrm>
            <a:off x="8051225" y="6356351"/>
            <a:ext cx="2844059" cy="365125"/>
          </a:xfrm>
          <a:prstGeom prst="rect">
            <a:avLst/>
          </a:prstGeom>
        </p:spPr>
        <p:txBody>
          <a:bodyPr rtlCol="0"/>
          <a:lstStyle>
            <a:lvl1pPr algn="l" rtl="0">
              <a:defRPr sz="1100"/>
            </a:lvl1pPr>
          </a:lstStyle>
          <a:p>
            <a:pPr algn="r"/>
            <a:fld id="{81FEFA0A-2F20-4B60-98C6-5FFDA469AA1C}" type="slidenum">
              <a:rPr lang="en-US" altLang="zh-CN" smtClean="0"/>
              <a:pPr algn="r"/>
              <a:t>‹#›</a:t>
            </a:fld>
            <a:endParaRPr lang="zh-CN" altLang="en-US" dirty="0"/>
          </a:p>
        </p:txBody>
      </p:sp>
    </p:spTree>
    <p:extLst>
      <p:ext uri="{BB962C8B-B14F-4D97-AF65-F5344CB8AC3E}">
        <p14:creationId xmlns:p14="http://schemas.microsoft.com/office/powerpoint/2010/main" val="1594768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重点图片">
    <p:spTree>
      <p:nvGrpSpPr>
        <p:cNvPr id="1" name=""/>
        <p:cNvGrpSpPr/>
        <p:nvPr/>
      </p:nvGrpSpPr>
      <p:grpSpPr>
        <a:xfrm>
          <a:off x="0" y="0"/>
          <a:ext cx="0" cy="0"/>
          <a:chOff x="0" y="0"/>
          <a:chExt cx="0" cy="0"/>
        </a:xfrm>
      </p:grpSpPr>
      <p:sp>
        <p:nvSpPr>
          <p:cNvPr id="2" name="标题 1"/>
          <p:cNvSpPr>
            <a:spLocks noGrp="1"/>
          </p:cNvSpPr>
          <p:nvPr>
            <p:ph type="title"/>
          </p:nvPr>
        </p:nvSpPr>
        <p:spPr>
          <a:xfrm>
            <a:off x="7770812" y="1676400"/>
            <a:ext cx="3810000" cy="2438400"/>
          </a:xfrm>
        </p:spPr>
        <p:txBody>
          <a:bodyPr rtlCol="0" anchor="b">
            <a:noAutofit/>
          </a:bodyPr>
          <a:lstStyle>
            <a:lvl1pPr algn="l" rtl="0">
              <a:defRPr sz="3200" b="0"/>
            </a:lvl1pPr>
          </a:lstStyle>
          <a:p>
            <a:pPr rtl="0"/>
            <a:r>
              <a:rPr lang="zh-CN" altLang="en-US" dirty="0"/>
              <a:t>单击此处编辑母版标题样式</a:t>
            </a:r>
          </a:p>
        </p:txBody>
      </p:sp>
      <p:sp>
        <p:nvSpPr>
          <p:cNvPr id="4" name="文本占位符 3"/>
          <p:cNvSpPr>
            <a:spLocks noGrp="1"/>
          </p:cNvSpPr>
          <p:nvPr>
            <p:ph type="body" sz="half" idx="2"/>
          </p:nvPr>
        </p:nvSpPr>
        <p:spPr>
          <a:xfrm>
            <a:off x="7770812" y="4191000"/>
            <a:ext cx="3810000" cy="1524000"/>
          </a:xfrm>
        </p:spPr>
        <p:txBody>
          <a:bodyPr rtlCol="0">
            <a:normAutofit/>
          </a:bodyPr>
          <a:lstStyle>
            <a:lvl1pPr marL="0" indent="0" algn="l" rtl="0">
              <a:buNone/>
              <a:defRPr sz="1800"/>
            </a:lvl1pPr>
            <a:lvl2pPr marL="457200" indent="0" algn="l" rtl="0">
              <a:buNone/>
              <a:defRPr sz="1200"/>
            </a:lvl2pPr>
            <a:lvl3pPr marL="914400" indent="0" algn="l" rtl="0">
              <a:buNone/>
              <a:defRPr sz="1000"/>
            </a:lvl3pPr>
            <a:lvl4pPr marL="1371600" indent="0" algn="l" rtl="0">
              <a:buNone/>
              <a:defRPr sz="900"/>
            </a:lvl4pPr>
            <a:lvl5pPr marL="1828800" indent="0" algn="l" rtl="0">
              <a:buNone/>
              <a:defRPr sz="900"/>
            </a:lvl5pPr>
            <a:lvl6pPr marL="2286000" indent="0" algn="l" rtl="0">
              <a:buNone/>
              <a:defRPr sz="900"/>
            </a:lvl6pPr>
            <a:lvl7pPr marL="2743200" indent="0" algn="l" rtl="0">
              <a:buNone/>
              <a:defRPr sz="900"/>
            </a:lvl7pPr>
            <a:lvl8pPr marL="3200400" indent="0" algn="l" rtl="0">
              <a:buNone/>
              <a:defRPr sz="900"/>
            </a:lvl8pPr>
            <a:lvl9pPr marL="3657600" indent="0" algn="l" rtl="0">
              <a:buNone/>
              <a:defRPr sz="900"/>
            </a:lvl9pPr>
          </a:lstStyle>
          <a:p>
            <a:pPr lvl="0" rtl="0"/>
            <a:r>
              <a:rPr lang="zh-CN" altLang="en-US"/>
              <a:t>编辑母版文本样式</a:t>
            </a:r>
          </a:p>
        </p:txBody>
      </p:sp>
    </p:spTree>
    <p:extLst>
      <p:ext uri="{BB962C8B-B14F-4D97-AF65-F5344CB8AC3E}">
        <p14:creationId xmlns:p14="http://schemas.microsoft.com/office/powerpoint/2010/main" val="3839490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1_正文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zh-CN" altLang="en-US" dirty="0"/>
          </a:p>
        </p:txBody>
      </p:sp>
      <p:sp>
        <p:nvSpPr>
          <p:cNvPr id="3" name="日期占位符 2"/>
          <p:cNvSpPr>
            <a:spLocks noGrp="1"/>
          </p:cNvSpPr>
          <p:nvPr>
            <p:ph type="dt" sz="half" idx="10"/>
          </p:nvPr>
        </p:nvSpPr>
        <p:spPr/>
        <p:txBody>
          <a:bodyPr rtlCol="0"/>
          <a:lstStyle>
            <a:lvl1pPr algn="l" rtl="0">
              <a:defRPr sz="1100"/>
            </a:lvl1pPr>
          </a:lstStyle>
          <a:p>
            <a:fld id="{2C227164-3D85-435C-AA12-AD66153CE41E}" type="datetime1">
              <a:rPr lang="zh-CN" altLang="en-US" smtClean="0"/>
              <a:pPr/>
              <a:t>2017/10/26</a:t>
            </a:fld>
            <a:endParaRPr lang="zh-CN" altLang="en-US" dirty="0"/>
          </a:p>
        </p:txBody>
      </p:sp>
      <p:sp>
        <p:nvSpPr>
          <p:cNvPr id="4" name="页脚占位符 3"/>
          <p:cNvSpPr>
            <a:spLocks noGrp="1"/>
          </p:cNvSpPr>
          <p:nvPr>
            <p:ph type="ftr" sz="quarter" idx="11"/>
          </p:nvPr>
        </p:nvSpPr>
        <p:spPr/>
        <p:txBody>
          <a:bodyPr rtlCol="0"/>
          <a:lstStyle>
            <a:lvl1pPr algn="ctr" rtl="0">
              <a:defRPr sz="1100"/>
            </a:lvl1pPr>
          </a:lstStyle>
          <a:p>
            <a:endParaRPr lang="zh-CN" altLang="en-US" dirty="0"/>
          </a:p>
        </p:txBody>
      </p:sp>
      <p:sp>
        <p:nvSpPr>
          <p:cNvPr id="6" name="灯片编号占位符 5"/>
          <p:cNvSpPr>
            <a:spLocks noGrp="1"/>
          </p:cNvSpPr>
          <p:nvPr>
            <p:ph type="sldNum" sz="quarter" idx="12"/>
          </p:nvPr>
        </p:nvSpPr>
        <p:spPr>
          <a:xfrm>
            <a:off x="8051225" y="6356351"/>
            <a:ext cx="2844059" cy="365125"/>
          </a:xfrm>
          <a:prstGeom prst="rect">
            <a:avLst/>
          </a:prstGeom>
        </p:spPr>
        <p:txBody>
          <a:bodyPr rtlCol="0"/>
          <a:lstStyle>
            <a:lvl1pPr algn="l" rtl="0">
              <a:defRPr sz="1100"/>
            </a:lvl1pPr>
          </a:lstStyle>
          <a:p>
            <a:pPr algn="r"/>
            <a:fld id="{81FEFA0A-2F20-4B60-98C6-5FFDA469AA1C}" type="slidenum">
              <a:rPr lang="en-US" altLang="zh-CN" smtClean="0"/>
              <a:pPr algn="r"/>
              <a:t>‹#›</a:t>
            </a:fld>
            <a:endParaRPr lang="zh-CN" altLang="en-US" dirty="0"/>
          </a:p>
        </p:txBody>
      </p:sp>
    </p:spTree>
    <p:extLst>
      <p:ext uri="{BB962C8B-B14F-4D97-AF65-F5344CB8AC3E}">
        <p14:creationId xmlns:p14="http://schemas.microsoft.com/office/powerpoint/2010/main" val="618461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重点文本">
    <p:spTree>
      <p:nvGrpSpPr>
        <p:cNvPr id="1" name=""/>
        <p:cNvGrpSpPr/>
        <p:nvPr/>
      </p:nvGrpSpPr>
      <p:grpSpPr>
        <a:xfrm>
          <a:off x="0" y="0"/>
          <a:ext cx="0" cy="0"/>
          <a:chOff x="0" y="0"/>
          <a:chExt cx="0" cy="0"/>
        </a:xfrm>
      </p:grpSpPr>
      <p:sp>
        <p:nvSpPr>
          <p:cNvPr id="2" name="标题 1"/>
          <p:cNvSpPr>
            <a:spLocks noGrp="1"/>
          </p:cNvSpPr>
          <p:nvPr>
            <p:ph type="title"/>
          </p:nvPr>
        </p:nvSpPr>
        <p:spPr>
          <a:xfrm>
            <a:off x="7770811" y="1676400"/>
            <a:ext cx="3810000" cy="2438400"/>
          </a:xfrm>
        </p:spPr>
        <p:txBody>
          <a:bodyPr rtlCol="0" anchor="b">
            <a:normAutofit/>
          </a:bodyPr>
          <a:lstStyle>
            <a:lvl1pPr algn="l" rtl="0">
              <a:defRPr sz="3200" b="0"/>
            </a:lvl1pPr>
          </a:lstStyle>
          <a:p>
            <a:pPr rtl="0"/>
            <a:r>
              <a:rPr lang="zh-CN" altLang="en-US" noProof="0"/>
              <a:t>单击此处编辑母版标题样式</a:t>
            </a:r>
            <a:endParaRPr lang="zh-CN" altLang="en-US" noProof="0" dirty="0"/>
          </a:p>
        </p:txBody>
      </p:sp>
      <p:sp>
        <p:nvSpPr>
          <p:cNvPr id="3" name="内容占位符 2"/>
          <p:cNvSpPr>
            <a:spLocks noGrp="1"/>
          </p:cNvSpPr>
          <p:nvPr>
            <p:ph idx="1"/>
          </p:nvPr>
        </p:nvSpPr>
        <p:spPr>
          <a:xfrm>
            <a:off x="1293813" y="685800"/>
            <a:ext cx="6172200" cy="5486400"/>
          </a:xfrm>
        </p:spPr>
        <p:txBody>
          <a:bodyPr rtlCol="0">
            <a:normAutofit/>
          </a:bodyPr>
          <a:lstStyle>
            <a:lvl1pPr algn="l" rtl="0">
              <a:defRPr sz="2400"/>
            </a:lvl1pPr>
            <a:lvl2pPr algn="l" rtl="0">
              <a:defRPr sz="2000"/>
            </a:lvl2pPr>
            <a:lvl3pPr algn="l" rtl="0">
              <a:defRPr sz="1800"/>
            </a:lvl3pPr>
            <a:lvl4pPr algn="l" rtl="0">
              <a:defRPr sz="1600"/>
            </a:lvl4pPr>
            <a:lvl5pPr algn="l" rtl="0">
              <a:defRPr sz="1600"/>
            </a:lvl5pPr>
            <a:lvl6pPr algn="l" rtl="0">
              <a:defRPr sz="1600"/>
            </a:lvl6pPr>
            <a:lvl7pPr algn="l" rtl="0">
              <a:defRPr sz="1600"/>
            </a:lvl7pPr>
            <a:lvl8pPr algn="l" rtl="0">
              <a:defRPr sz="1600"/>
            </a:lvl8pPr>
            <a:lvl9pPr algn="l" rtl="0">
              <a:defRPr sz="1600"/>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文本占位符 3"/>
          <p:cNvSpPr>
            <a:spLocks noGrp="1"/>
          </p:cNvSpPr>
          <p:nvPr>
            <p:ph type="body" sz="half" idx="2"/>
          </p:nvPr>
        </p:nvSpPr>
        <p:spPr>
          <a:xfrm>
            <a:off x="7770811" y="4191000"/>
            <a:ext cx="3810000" cy="1524000"/>
          </a:xfrm>
        </p:spPr>
        <p:txBody>
          <a:bodyPr rtlCol="0">
            <a:normAutofit/>
          </a:bodyPr>
          <a:lstStyle>
            <a:lvl1pPr marL="0" indent="0" algn="l" rtl="0">
              <a:buNone/>
              <a:defRPr sz="1800"/>
            </a:lvl1pPr>
            <a:lvl2pPr marL="457200" indent="0" algn="l" rtl="0">
              <a:buNone/>
              <a:defRPr sz="1200"/>
            </a:lvl2pPr>
            <a:lvl3pPr marL="914400" indent="0" algn="l" rtl="0">
              <a:buNone/>
              <a:defRPr sz="1000"/>
            </a:lvl3pPr>
            <a:lvl4pPr marL="1371600" indent="0" algn="l" rtl="0">
              <a:buNone/>
              <a:defRPr sz="900"/>
            </a:lvl4pPr>
            <a:lvl5pPr marL="1828800" indent="0" algn="l" rtl="0">
              <a:buNone/>
              <a:defRPr sz="900"/>
            </a:lvl5pPr>
            <a:lvl6pPr marL="2286000" indent="0" algn="l" rtl="0">
              <a:buNone/>
              <a:defRPr sz="900"/>
            </a:lvl6pPr>
            <a:lvl7pPr marL="2743200" indent="0" algn="l" rtl="0">
              <a:buNone/>
              <a:defRPr sz="900"/>
            </a:lvl7pPr>
            <a:lvl8pPr marL="3200400" indent="0" algn="l" rtl="0">
              <a:buNone/>
              <a:defRPr sz="900"/>
            </a:lvl8pPr>
            <a:lvl9pPr marL="3657600" indent="0" algn="l" rtl="0">
              <a:buNone/>
              <a:defRPr sz="900"/>
            </a:lvl9pPr>
          </a:lstStyle>
          <a:p>
            <a:pPr lvl="0" rtl="0"/>
            <a:r>
              <a:rPr lang="zh-CN" altLang="en-US" noProof="0"/>
              <a:t>编辑母版文本样式</a:t>
            </a:r>
          </a:p>
        </p:txBody>
      </p:sp>
      <p:sp>
        <p:nvSpPr>
          <p:cNvPr id="5" name="日期占位符 4"/>
          <p:cNvSpPr>
            <a:spLocks noGrp="1"/>
          </p:cNvSpPr>
          <p:nvPr>
            <p:ph type="dt" sz="half" idx="10"/>
          </p:nvPr>
        </p:nvSpPr>
        <p:spPr/>
        <p:txBody>
          <a:bodyPr rtlCol="0"/>
          <a:lstStyle>
            <a:lvl1pPr algn="l" rtl="0">
              <a:defRPr sz="1100"/>
            </a:lvl1pPr>
          </a:lstStyle>
          <a:p>
            <a:fld id="{B7DFAF75-A946-4F40-AF19-416AABC467DA}" type="datetime1">
              <a:rPr lang="zh-CN" altLang="en-US" smtClean="0"/>
              <a:pPr/>
              <a:t>2017/10/26</a:t>
            </a:fld>
            <a:endParaRPr lang="zh-CN" altLang="en-US" dirty="0"/>
          </a:p>
        </p:txBody>
      </p:sp>
      <p:sp>
        <p:nvSpPr>
          <p:cNvPr id="6" name="页脚占位符 5"/>
          <p:cNvSpPr>
            <a:spLocks noGrp="1"/>
          </p:cNvSpPr>
          <p:nvPr>
            <p:ph type="ftr" sz="quarter" idx="11"/>
          </p:nvPr>
        </p:nvSpPr>
        <p:spPr/>
        <p:txBody>
          <a:bodyPr rtlCol="0"/>
          <a:lstStyle>
            <a:lvl1pPr algn="ctr" rtl="0">
              <a:defRPr sz="1100"/>
            </a:lvl1pPr>
          </a:lstStyle>
          <a:p>
            <a:endParaRPr lang="zh-CN" altLang="en-US" dirty="0"/>
          </a:p>
        </p:txBody>
      </p:sp>
      <p:sp>
        <p:nvSpPr>
          <p:cNvPr id="8" name="灯片编号占位符 5"/>
          <p:cNvSpPr>
            <a:spLocks noGrp="1"/>
          </p:cNvSpPr>
          <p:nvPr>
            <p:ph type="sldNum" sz="quarter" idx="12"/>
          </p:nvPr>
        </p:nvSpPr>
        <p:spPr>
          <a:xfrm>
            <a:off x="8051225" y="6356351"/>
            <a:ext cx="2844059" cy="365125"/>
          </a:xfrm>
          <a:prstGeom prst="rect">
            <a:avLst/>
          </a:prstGeom>
        </p:spPr>
        <p:txBody>
          <a:bodyPr rtlCol="0"/>
          <a:lstStyle>
            <a:lvl1pPr algn="l" rtl="0">
              <a:defRPr sz="1100"/>
            </a:lvl1pPr>
          </a:lstStyle>
          <a:p>
            <a:pPr algn="r"/>
            <a:fld id="{81FEFA0A-2F20-4B60-98C6-5FFDA469AA1C}" type="slidenum">
              <a:rPr lang="en-US" altLang="zh-CN" smtClean="0"/>
              <a:pPr algn="r"/>
              <a:t>‹#›</a:t>
            </a:fld>
            <a:endParaRPr lang="zh-CN" altLang="en-US" dirty="0"/>
          </a:p>
        </p:txBody>
      </p:sp>
    </p:spTree>
    <p:extLst>
      <p:ext uri="{BB962C8B-B14F-4D97-AF65-F5344CB8AC3E}">
        <p14:creationId xmlns:p14="http://schemas.microsoft.com/office/powerpoint/2010/main" val="828858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293813" y="2057400"/>
            <a:ext cx="8458201" cy="2666999"/>
          </a:xfrm>
        </p:spPr>
        <p:txBody>
          <a:bodyPr rtlCol="0" anchor="b">
            <a:normAutofit/>
          </a:bodyPr>
          <a:lstStyle>
            <a:lvl1pPr algn="l" rtl="0">
              <a:defRPr sz="4800" b="0" i="0" cap="none" baseline="0"/>
            </a:lvl1pPr>
          </a:lstStyle>
          <a:p>
            <a:pPr rtl="0"/>
            <a:r>
              <a:rPr lang="zh-CN" altLang="en-US"/>
              <a:t>单击此处编辑母版标题样式</a:t>
            </a:r>
            <a:endParaRPr lang="zh-CN" altLang="en-US" dirty="0"/>
          </a:p>
        </p:txBody>
      </p:sp>
      <p:sp>
        <p:nvSpPr>
          <p:cNvPr id="3" name="文本占位符 2"/>
          <p:cNvSpPr>
            <a:spLocks noGrp="1"/>
          </p:cNvSpPr>
          <p:nvPr>
            <p:ph type="body" idx="1"/>
          </p:nvPr>
        </p:nvSpPr>
        <p:spPr>
          <a:xfrm>
            <a:off x="1293813" y="4876800"/>
            <a:ext cx="8458201" cy="1143000"/>
          </a:xfrm>
        </p:spPr>
        <p:txBody>
          <a:bodyPr rtlCol="0" anchor="t">
            <a:normAutofit/>
          </a:bodyPr>
          <a:lstStyle>
            <a:lvl1pPr marL="0" indent="0" algn="l" rtl="0">
              <a:spcBef>
                <a:spcPts val="0"/>
              </a:spcBef>
              <a:buNone/>
              <a:defRPr sz="2400">
                <a:solidFill>
                  <a:schemeClr val="tx1"/>
                </a:solidFill>
              </a:defRPr>
            </a:lvl1pPr>
            <a:lvl2pPr marL="457200" indent="0" algn="l" rtl="0">
              <a:buNone/>
              <a:defRPr sz="1800">
                <a:solidFill>
                  <a:schemeClr val="tx1">
                    <a:tint val="75000"/>
                  </a:schemeClr>
                </a:solidFill>
              </a:defRPr>
            </a:lvl2pPr>
            <a:lvl3pPr marL="914400" indent="0" algn="l" rtl="0">
              <a:buNone/>
              <a:defRPr sz="1600">
                <a:solidFill>
                  <a:schemeClr val="tx1">
                    <a:tint val="75000"/>
                  </a:schemeClr>
                </a:solidFill>
              </a:defRPr>
            </a:lvl3pPr>
            <a:lvl4pPr marL="1371600" indent="0" algn="l" rtl="0">
              <a:buNone/>
              <a:defRPr sz="1400">
                <a:solidFill>
                  <a:schemeClr val="tx1">
                    <a:tint val="75000"/>
                  </a:schemeClr>
                </a:solidFill>
              </a:defRPr>
            </a:lvl4pPr>
            <a:lvl5pPr marL="1828800" indent="0" algn="l" rtl="0">
              <a:buNone/>
              <a:defRPr sz="1400">
                <a:solidFill>
                  <a:schemeClr val="tx1">
                    <a:tint val="75000"/>
                  </a:schemeClr>
                </a:solidFill>
              </a:defRPr>
            </a:lvl5pPr>
            <a:lvl6pPr marL="2286000" indent="0" algn="l" rtl="0">
              <a:buNone/>
              <a:defRPr sz="1400">
                <a:solidFill>
                  <a:schemeClr val="tx1">
                    <a:tint val="75000"/>
                  </a:schemeClr>
                </a:solidFill>
              </a:defRPr>
            </a:lvl6pPr>
            <a:lvl7pPr marL="2743200" indent="0" algn="l" rtl="0">
              <a:buNone/>
              <a:defRPr sz="1400">
                <a:solidFill>
                  <a:schemeClr val="tx1">
                    <a:tint val="75000"/>
                  </a:schemeClr>
                </a:solidFill>
              </a:defRPr>
            </a:lvl7pPr>
            <a:lvl8pPr marL="3200400" indent="0" algn="l" rtl="0">
              <a:buNone/>
              <a:defRPr sz="1400">
                <a:solidFill>
                  <a:schemeClr val="tx1">
                    <a:tint val="75000"/>
                  </a:schemeClr>
                </a:solidFill>
              </a:defRPr>
            </a:lvl8pPr>
            <a:lvl9pPr marL="3657600" indent="0" algn="l" rtl="0">
              <a:buNone/>
              <a:defRPr sz="1400">
                <a:solidFill>
                  <a:schemeClr val="tx1">
                    <a:tint val="75000"/>
                  </a:schemeClr>
                </a:solidFill>
              </a:defRPr>
            </a:lvl9pPr>
          </a:lstStyle>
          <a:p>
            <a:pPr lvl="0" rtl="0"/>
            <a:r>
              <a:rPr lang="zh-CN" altLang="en-US"/>
              <a:t>编辑母版文本样式</a:t>
            </a:r>
          </a:p>
        </p:txBody>
      </p:sp>
      <p:sp>
        <p:nvSpPr>
          <p:cNvPr id="4" name="日期占位符 3"/>
          <p:cNvSpPr>
            <a:spLocks noGrp="1"/>
          </p:cNvSpPr>
          <p:nvPr>
            <p:ph type="dt" sz="half" idx="10"/>
          </p:nvPr>
        </p:nvSpPr>
        <p:spPr/>
        <p:txBody>
          <a:bodyPr rtlCol="0"/>
          <a:lstStyle>
            <a:lvl1pPr algn="l" rtl="0">
              <a:defRPr sz="1100"/>
            </a:lvl1pPr>
          </a:lstStyle>
          <a:p>
            <a:fld id="{55B4BA9F-6607-4DF4-83A0-720CFF1F75F6}" type="datetime1">
              <a:rPr lang="zh-CN" altLang="en-US" smtClean="0"/>
              <a:pPr/>
              <a:t>2017/10/26</a:t>
            </a:fld>
            <a:endParaRPr lang="zh-CN" altLang="en-US" dirty="0"/>
          </a:p>
        </p:txBody>
      </p:sp>
      <p:sp>
        <p:nvSpPr>
          <p:cNvPr id="5" name="页脚占位符 4"/>
          <p:cNvSpPr>
            <a:spLocks noGrp="1"/>
          </p:cNvSpPr>
          <p:nvPr>
            <p:ph type="ftr" sz="quarter" idx="11"/>
          </p:nvPr>
        </p:nvSpPr>
        <p:spPr/>
        <p:txBody>
          <a:bodyPr rtlCol="0"/>
          <a:lstStyle>
            <a:lvl1pPr algn="ctr" rtl="0">
              <a:defRPr sz="1100"/>
            </a:lvl1pPr>
          </a:lstStyle>
          <a:p>
            <a:endParaRPr lang="zh-CN" altLang="en-US" dirty="0"/>
          </a:p>
        </p:txBody>
      </p:sp>
      <p:sp>
        <p:nvSpPr>
          <p:cNvPr id="7" name="灯片编号占位符 5"/>
          <p:cNvSpPr>
            <a:spLocks noGrp="1"/>
          </p:cNvSpPr>
          <p:nvPr>
            <p:ph type="sldNum" sz="quarter" idx="12"/>
          </p:nvPr>
        </p:nvSpPr>
        <p:spPr>
          <a:xfrm>
            <a:off x="8051225" y="6356351"/>
            <a:ext cx="2844059" cy="365125"/>
          </a:xfrm>
          <a:prstGeom prst="rect">
            <a:avLst/>
          </a:prstGeom>
        </p:spPr>
        <p:txBody>
          <a:bodyPr rtlCol="0"/>
          <a:lstStyle>
            <a:lvl1pPr algn="l" rtl="0">
              <a:defRPr sz="1100"/>
            </a:lvl1pPr>
          </a:lstStyle>
          <a:p>
            <a:pPr algn="r"/>
            <a:fld id="{81FEFA0A-2F20-4B60-98C6-5FFDA469AA1C}" type="slidenum">
              <a:rPr lang="en-US" altLang="zh-CN" smtClean="0"/>
              <a:pPr algn="r"/>
              <a:t>‹#›</a:t>
            </a:fld>
            <a:endParaRPr lang="zh-CN" altLang="en-US" dirty="0"/>
          </a:p>
        </p:txBody>
      </p:sp>
    </p:spTree>
    <p:extLst>
      <p:ext uri="{BB962C8B-B14F-4D97-AF65-F5344CB8AC3E}">
        <p14:creationId xmlns:p14="http://schemas.microsoft.com/office/powerpoint/2010/main" val="3378620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3" name="内容占位符 2"/>
          <p:cNvSpPr>
            <a:spLocks noGrp="1"/>
          </p:cNvSpPr>
          <p:nvPr>
            <p:ph sz="half" idx="1"/>
          </p:nvPr>
        </p:nvSpPr>
        <p:spPr>
          <a:xfrm>
            <a:off x="1293812" y="1676400"/>
            <a:ext cx="4700016" cy="4495800"/>
          </a:xfrm>
        </p:spPr>
        <p:txBody>
          <a:bodyPr rtlCol="0">
            <a:normAutofit/>
          </a:bodyPr>
          <a:lstStyle>
            <a:lvl1pPr algn="l" rtl="0">
              <a:defRPr sz="2400"/>
            </a:lvl1pPr>
            <a:lvl2pPr algn="l" rtl="0">
              <a:defRPr sz="2000"/>
            </a:lvl2pPr>
            <a:lvl3pPr algn="l" rtl="0">
              <a:defRPr sz="1800"/>
            </a:lvl3pPr>
            <a:lvl4pPr algn="l" rtl="0">
              <a:defRPr sz="1600"/>
            </a:lvl4pPr>
            <a:lvl5pPr algn="l" rtl="0">
              <a:defRPr sz="1600"/>
            </a:lvl5pPr>
            <a:lvl6pPr marL="1600200" algn="l" rtl="0">
              <a:defRPr sz="1600"/>
            </a:lvl6pPr>
            <a:lvl7pPr marL="1874520" algn="l" rtl="0">
              <a:defRPr sz="1600"/>
            </a:lvl7pPr>
            <a:lvl8pPr marL="2148840" algn="l" rtl="0">
              <a:defRPr sz="1600"/>
            </a:lvl8pPr>
            <a:lvl9pPr marL="2423160" algn="l" rtl="0">
              <a:defRPr sz="1600"/>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内容占位符 3"/>
          <p:cNvSpPr>
            <a:spLocks noGrp="1"/>
          </p:cNvSpPr>
          <p:nvPr>
            <p:ph sz="half" idx="2"/>
          </p:nvPr>
        </p:nvSpPr>
        <p:spPr>
          <a:xfrm>
            <a:off x="6202035" y="1676401"/>
            <a:ext cx="4700016" cy="4495800"/>
          </a:xfrm>
        </p:spPr>
        <p:txBody>
          <a:bodyPr rtlCol="0">
            <a:normAutofit/>
          </a:bodyPr>
          <a:lstStyle>
            <a:lvl1pPr algn="l" rtl="0">
              <a:defRPr sz="2400"/>
            </a:lvl1pPr>
            <a:lvl2pPr algn="l" rtl="0">
              <a:defRPr sz="2000"/>
            </a:lvl2pPr>
            <a:lvl3pPr algn="l" rtl="0">
              <a:defRPr sz="1800"/>
            </a:lvl3pPr>
            <a:lvl4pPr algn="l" rtl="0">
              <a:defRPr sz="1600"/>
            </a:lvl4pPr>
            <a:lvl5pPr algn="l" rtl="0">
              <a:defRPr sz="1600"/>
            </a:lvl5pPr>
            <a:lvl6pPr marL="1600200" algn="l" rtl="0">
              <a:defRPr sz="1600"/>
            </a:lvl6pPr>
            <a:lvl7pPr marL="1874520" algn="l" rtl="0">
              <a:defRPr sz="1600"/>
            </a:lvl7pPr>
            <a:lvl8pPr marL="2148840" algn="l" rtl="0">
              <a:defRPr sz="1600"/>
            </a:lvl8pPr>
            <a:lvl9pPr marL="2423160" algn="l" rtl="0">
              <a:defRPr sz="1600"/>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5" name="日期占位符 4"/>
          <p:cNvSpPr>
            <a:spLocks noGrp="1"/>
          </p:cNvSpPr>
          <p:nvPr>
            <p:ph type="dt" sz="half" idx="10"/>
          </p:nvPr>
        </p:nvSpPr>
        <p:spPr/>
        <p:txBody>
          <a:bodyPr rtlCol="0"/>
          <a:lstStyle>
            <a:lvl1pPr algn="l" rtl="0">
              <a:defRPr sz="1100"/>
            </a:lvl1pPr>
          </a:lstStyle>
          <a:p>
            <a:fld id="{9DCB5994-13D6-44A4-A45F-84B2984A08F2}" type="datetime1">
              <a:rPr lang="zh-CN" altLang="en-US" smtClean="0"/>
              <a:pPr/>
              <a:t>2017/10/26</a:t>
            </a:fld>
            <a:endParaRPr lang="zh-CN" altLang="en-US" dirty="0"/>
          </a:p>
        </p:txBody>
      </p:sp>
      <p:sp>
        <p:nvSpPr>
          <p:cNvPr id="6" name="页脚占位符 5"/>
          <p:cNvSpPr>
            <a:spLocks noGrp="1"/>
          </p:cNvSpPr>
          <p:nvPr>
            <p:ph type="ftr" sz="quarter" idx="11"/>
          </p:nvPr>
        </p:nvSpPr>
        <p:spPr/>
        <p:txBody>
          <a:bodyPr rtlCol="0"/>
          <a:lstStyle>
            <a:lvl1pPr algn="ctr" rtl="0">
              <a:defRPr sz="1100"/>
            </a:lvl1pPr>
          </a:lstStyle>
          <a:p>
            <a:endParaRPr lang="zh-CN" altLang="en-US" dirty="0"/>
          </a:p>
        </p:txBody>
      </p:sp>
      <p:sp>
        <p:nvSpPr>
          <p:cNvPr id="8" name="灯片编号占位符 5"/>
          <p:cNvSpPr>
            <a:spLocks noGrp="1"/>
          </p:cNvSpPr>
          <p:nvPr>
            <p:ph type="sldNum" sz="quarter" idx="12"/>
          </p:nvPr>
        </p:nvSpPr>
        <p:spPr>
          <a:xfrm>
            <a:off x="8051225" y="6356351"/>
            <a:ext cx="2844059" cy="365125"/>
          </a:xfrm>
          <a:prstGeom prst="rect">
            <a:avLst/>
          </a:prstGeom>
        </p:spPr>
        <p:txBody>
          <a:bodyPr rtlCol="0"/>
          <a:lstStyle>
            <a:lvl1pPr algn="l" rtl="0">
              <a:defRPr sz="1100"/>
            </a:lvl1pPr>
          </a:lstStyle>
          <a:p>
            <a:pPr algn="r"/>
            <a:fld id="{81FEFA0A-2F20-4B60-98C6-5FFDA469AA1C}" type="slidenum">
              <a:rPr lang="en-US" altLang="zh-CN" smtClean="0"/>
              <a:pPr algn="r"/>
              <a:t>‹#›</a:t>
            </a:fld>
            <a:endParaRPr lang="zh-CN" altLang="en-US" dirty="0"/>
          </a:p>
        </p:txBody>
      </p:sp>
    </p:spTree>
    <p:extLst>
      <p:ext uri="{BB962C8B-B14F-4D97-AF65-F5344CB8AC3E}">
        <p14:creationId xmlns:p14="http://schemas.microsoft.com/office/powerpoint/2010/main" val="3107462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lgn="l" rtl="0">
              <a:defRPr/>
            </a:lvl1pPr>
          </a:lstStyle>
          <a:p>
            <a:pPr rtl="0"/>
            <a:r>
              <a:rPr lang="zh-CN" altLang="en-US"/>
              <a:t>单击此处编辑母版标题样式</a:t>
            </a:r>
            <a:endParaRPr lang="zh-CN" altLang="en-US" dirty="0"/>
          </a:p>
        </p:txBody>
      </p:sp>
      <p:sp>
        <p:nvSpPr>
          <p:cNvPr id="3" name="文本占位符 2"/>
          <p:cNvSpPr>
            <a:spLocks noGrp="1"/>
          </p:cNvSpPr>
          <p:nvPr>
            <p:ph type="body" idx="1"/>
          </p:nvPr>
        </p:nvSpPr>
        <p:spPr>
          <a:xfrm>
            <a:off x="1293813" y="1676399"/>
            <a:ext cx="4701142" cy="762001"/>
          </a:xfrm>
        </p:spPr>
        <p:txBody>
          <a:bodyPr rtlCol="0" anchor="ctr">
            <a:noAutofit/>
          </a:bodyPr>
          <a:lstStyle>
            <a:lvl1pPr marL="0" indent="0" algn="l" rtl="0">
              <a:spcBef>
                <a:spcPts val="0"/>
              </a:spcBef>
              <a:buNone/>
              <a:defRPr sz="2400" b="0"/>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zh-CN" altLang="en-US"/>
              <a:t>编辑母版文本样式</a:t>
            </a:r>
          </a:p>
        </p:txBody>
      </p:sp>
      <p:sp>
        <p:nvSpPr>
          <p:cNvPr id="4" name="内容占位符 3"/>
          <p:cNvSpPr>
            <a:spLocks noGrp="1"/>
          </p:cNvSpPr>
          <p:nvPr>
            <p:ph sz="half" idx="2"/>
          </p:nvPr>
        </p:nvSpPr>
        <p:spPr>
          <a:xfrm>
            <a:off x="1293813" y="2516457"/>
            <a:ext cx="4701142" cy="3655743"/>
          </a:xfrm>
        </p:spPr>
        <p:txBody>
          <a:bodyPr rtlCol="0"/>
          <a:lstStyle>
            <a:lvl1pPr algn="l" rtl="0">
              <a:defRPr sz="2200"/>
            </a:lvl1pPr>
            <a:lvl2pPr algn="l" rtl="0">
              <a:defRPr sz="2000"/>
            </a:lvl2pPr>
            <a:lvl3pPr algn="l" rtl="0">
              <a:defRPr sz="1800"/>
            </a:lvl3pPr>
            <a:lvl4pPr algn="l" rtl="0">
              <a:defRPr sz="1600"/>
            </a:lvl4pPr>
            <a:lvl5pPr algn="l" rtl="0">
              <a:defRPr sz="1600"/>
            </a:lvl5pPr>
            <a:lvl6pPr marL="1600200" algn="l" rtl="0">
              <a:defRPr sz="1600"/>
            </a:lvl6pPr>
            <a:lvl7pPr marL="1874520" algn="l" rtl="0">
              <a:defRPr sz="1600"/>
            </a:lvl7pPr>
            <a:lvl8pPr marL="2148840" algn="l" rtl="0">
              <a:defRPr sz="1600"/>
            </a:lvl8pPr>
            <a:lvl9pPr marL="2423160" algn="l" rtl="0">
              <a:defRPr sz="1600"/>
            </a:lvl9pPr>
          </a:lstStyle>
          <a:p>
            <a:pPr lvl="0" rtl="0"/>
            <a:r>
              <a:rPr lang="zh-CN" altLang="en-US"/>
              <a:t>编辑母版文本样式</a:t>
            </a:r>
          </a:p>
          <a:p>
            <a:pPr lvl="1" rtl="0"/>
            <a:r>
              <a:rPr lang="zh-CN" altLang="en-US"/>
              <a:t>第二级</a:t>
            </a:r>
          </a:p>
          <a:p>
            <a:pPr lvl="2" rtl="0"/>
            <a:r>
              <a:rPr lang="zh-CN" altLang="en-US"/>
              <a:t>第三级</a:t>
            </a:r>
          </a:p>
          <a:p>
            <a:pPr lvl="3" rtl="0"/>
            <a:r>
              <a:rPr lang="zh-CN" altLang="en-US"/>
              <a:t>第四级</a:t>
            </a:r>
          </a:p>
          <a:p>
            <a:pPr lvl="4" rtl="0"/>
            <a:r>
              <a:rPr lang="zh-CN" altLang="en-US"/>
              <a:t>第五级</a:t>
            </a:r>
            <a:endParaRPr lang="zh-CN" altLang="en-US" dirty="0"/>
          </a:p>
        </p:txBody>
      </p:sp>
      <p:sp>
        <p:nvSpPr>
          <p:cNvPr id="5" name="文本占位符 4"/>
          <p:cNvSpPr>
            <a:spLocks noGrp="1"/>
          </p:cNvSpPr>
          <p:nvPr>
            <p:ph type="body" sz="quarter" idx="3"/>
          </p:nvPr>
        </p:nvSpPr>
        <p:spPr>
          <a:xfrm>
            <a:off x="6191754" y="1676399"/>
            <a:ext cx="4703259" cy="762001"/>
          </a:xfrm>
        </p:spPr>
        <p:txBody>
          <a:bodyPr rtlCol="0" anchor="ctr">
            <a:noAutofit/>
          </a:bodyPr>
          <a:lstStyle>
            <a:lvl1pPr marL="0" indent="0" algn="l" rtl="0">
              <a:spcBef>
                <a:spcPts val="0"/>
              </a:spcBef>
              <a:buNone/>
              <a:defRPr sz="2400" b="0"/>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zh-CN" altLang="en-US"/>
              <a:t>编辑母版文本样式</a:t>
            </a:r>
          </a:p>
        </p:txBody>
      </p:sp>
      <p:sp>
        <p:nvSpPr>
          <p:cNvPr id="6" name="内容占位符 5"/>
          <p:cNvSpPr>
            <a:spLocks noGrp="1"/>
          </p:cNvSpPr>
          <p:nvPr>
            <p:ph sz="quarter" idx="4"/>
          </p:nvPr>
        </p:nvSpPr>
        <p:spPr>
          <a:xfrm>
            <a:off x="6191754" y="2516457"/>
            <a:ext cx="4703259" cy="3655743"/>
          </a:xfrm>
        </p:spPr>
        <p:txBody>
          <a:bodyPr rtlCol="0"/>
          <a:lstStyle>
            <a:lvl1pPr algn="l" rtl="0">
              <a:defRPr sz="2200"/>
            </a:lvl1pPr>
            <a:lvl2pPr algn="l" rtl="0">
              <a:defRPr sz="2000"/>
            </a:lvl2pPr>
            <a:lvl3pPr algn="l" rtl="0">
              <a:defRPr sz="1800"/>
            </a:lvl3pPr>
            <a:lvl4pPr algn="l" rtl="0">
              <a:defRPr sz="1600"/>
            </a:lvl4pPr>
            <a:lvl5pPr algn="l" rtl="0">
              <a:defRPr sz="1600"/>
            </a:lvl5pPr>
            <a:lvl6pPr marL="1600200" algn="l" rtl="0">
              <a:defRPr sz="1600"/>
            </a:lvl6pPr>
            <a:lvl7pPr marL="1874520" algn="l" rtl="0">
              <a:defRPr sz="1600"/>
            </a:lvl7pPr>
            <a:lvl8pPr marL="2148840" algn="l" rtl="0">
              <a:defRPr sz="1600"/>
            </a:lvl8pPr>
            <a:lvl9pPr marL="2423160" algn="l" rtl="0">
              <a:defRPr sz="1600"/>
            </a:lvl9pPr>
          </a:lstStyle>
          <a:p>
            <a:pPr lvl="0" rtl="0"/>
            <a:r>
              <a:rPr lang="zh-CN" altLang="en-US"/>
              <a:t>编辑母版文本样式</a:t>
            </a:r>
          </a:p>
          <a:p>
            <a:pPr lvl="1" rtl="0"/>
            <a:r>
              <a:rPr lang="zh-CN" altLang="en-US"/>
              <a:t>第二级</a:t>
            </a:r>
          </a:p>
          <a:p>
            <a:pPr lvl="2" rtl="0"/>
            <a:r>
              <a:rPr lang="zh-CN" altLang="en-US"/>
              <a:t>第三级</a:t>
            </a:r>
          </a:p>
          <a:p>
            <a:pPr lvl="3" rtl="0"/>
            <a:r>
              <a:rPr lang="zh-CN" altLang="en-US"/>
              <a:t>第四级</a:t>
            </a:r>
          </a:p>
          <a:p>
            <a:pPr lvl="4" rtl="0"/>
            <a:r>
              <a:rPr lang="zh-CN" altLang="en-US"/>
              <a:t>第五级</a:t>
            </a:r>
            <a:endParaRPr lang="zh-CN" altLang="en-US" dirty="0"/>
          </a:p>
        </p:txBody>
      </p:sp>
      <p:sp>
        <p:nvSpPr>
          <p:cNvPr id="7" name="日期占位符 6"/>
          <p:cNvSpPr>
            <a:spLocks noGrp="1"/>
          </p:cNvSpPr>
          <p:nvPr>
            <p:ph type="dt" sz="half" idx="10"/>
          </p:nvPr>
        </p:nvSpPr>
        <p:spPr/>
        <p:txBody>
          <a:bodyPr rtlCol="0"/>
          <a:lstStyle>
            <a:lvl1pPr algn="l" rtl="0">
              <a:defRPr sz="1100"/>
            </a:lvl1pPr>
          </a:lstStyle>
          <a:p>
            <a:fld id="{77753520-0FC2-4366-A01D-A16346380C30}" type="datetime1">
              <a:rPr lang="zh-CN" altLang="en-US" smtClean="0"/>
              <a:pPr/>
              <a:t>2017/10/26</a:t>
            </a:fld>
            <a:endParaRPr lang="zh-CN" altLang="en-US" dirty="0"/>
          </a:p>
        </p:txBody>
      </p:sp>
      <p:sp>
        <p:nvSpPr>
          <p:cNvPr id="8" name="页脚占位符 7"/>
          <p:cNvSpPr>
            <a:spLocks noGrp="1"/>
          </p:cNvSpPr>
          <p:nvPr>
            <p:ph type="ftr" sz="quarter" idx="11"/>
          </p:nvPr>
        </p:nvSpPr>
        <p:spPr/>
        <p:txBody>
          <a:bodyPr rtlCol="0"/>
          <a:lstStyle>
            <a:lvl1pPr algn="ctr" rtl="0">
              <a:defRPr sz="1100"/>
            </a:lvl1pPr>
          </a:lstStyle>
          <a:p>
            <a:endParaRPr lang="zh-CN" altLang="en-US" dirty="0"/>
          </a:p>
        </p:txBody>
      </p:sp>
      <p:sp>
        <p:nvSpPr>
          <p:cNvPr id="10" name="灯片编号占位符 5"/>
          <p:cNvSpPr>
            <a:spLocks noGrp="1"/>
          </p:cNvSpPr>
          <p:nvPr>
            <p:ph type="sldNum" sz="quarter" idx="12"/>
          </p:nvPr>
        </p:nvSpPr>
        <p:spPr>
          <a:xfrm>
            <a:off x="8051225" y="6356351"/>
            <a:ext cx="2844059" cy="365125"/>
          </a:xfrm>
          <a:prstGeom prst="rect">
            <a:avLst/>
          </a:prstGeom>
        </p:spPr>
        <p:txBody>
          <a:bodyPr rtlCol="0"/>
          <a:lstStyle>
            <a:lvl1pPr algn="l" rtl="0">
              <a:defRPr sz="1100"/>
            </a:lvl1pPr>
          </a:lstStyle>
          <a:p>
            <a:pPr algn="r"/>
            <a:fld id="{81FEFA0A-2F20-4B60-98C6-5FFDA469AA1C}" type="slidenum">
              <a:rPr lang="en-US" altLang="zh-CN" smtClean="0"/>
              <a:pPr algn="r"/>
              <a:t>‹#›</a:t>
            </a:fld>
            <a:endParaRPr lang="zh-CN" altLang="en-US" dirty="0"/>
          </a:p>
        </p:txBody>
      </p:sp>
    </p:spTree>
    <p:extLst>
      <p:ext uri="{BB962C8B-B14F-4D97-AF65-F5344CB8AC3E}">
        <p14:creationId xmlns:p14="http://schemas.microsoft.com/office/powerpoint/2010/main" val="1688552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7" name="矩形 6"/>
          <p:cNvSpPr/>
          <p:nvPr/>
        </p:nvSpPr>
        <p:spPr>
          <a:xfrm>
            <a:off x="836614" y="0"/>
            <a:ext cx="11352212" cy="6858000"/>
          </a:xfrm>
          <a:prstGeom prst="rect">
            <a:avLst/>
          </a:prstGeom>
          <a:gradFill>
            <a:gsLst>
              <a:gs pos="0">
                <a:schemeClr val="bg1">
                  <a:alpha val="60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2" name="标题占位符 1"/>
          <p:cNvSpPr>
            <a:spLocks noGrp="1"/>
          </p:cNvSpPr>
          <p:nvPr>
            <p:ph type="title"/>
          </p:nvPr>
        </p:nvSpPr>
        <p:spPr>
          <a:xfrm>
            <a:off x="1293813" y="381000"/>
            <a:ext cx="9601200" cy="1143000"/>
          </a:xfrm>
          <a:prstGeom prst="rect">
            <a:avLst/>
          </a:prstGeom>
        </p:spPr>
        <p:txBody>
          <a:bodyPr vert="horz" lIns="91440" tIns="45720" rIns="91440" bIns="45720" rtlCol="0" anchor="b">
            <a:normAutofit/>
          </a:bodyPr>
          <a:lstStyle/>
          <a:p>
            <a:pPr rtl="0"/>
            <a:r>
              <a:rPr lang="zh-CN" altLang="en-US" noProof="0" dirty="0"/>
              <a:t>单击此处编辑母版标题样式</a:t>
            </a:r>
          </a:p>
        </p:txBody>
      </p:sp>
      <p:sp>
        <p:nvSpPr>
          <p:cNvPr id="3" name="文本占位符 2"/>
          <p:cNvSpPr>
            <a:spLocks noGrp="1"/>
          </p:cNvSpPr>
          <p:nvPr>
            <p:ph type="body" idx="1"/>
          </p:nvPr>
        </p:nvSpPr>
        <p:spPr>
          <a:xfrm>
            <a:off x="1293813" y="1676400"/>
            <a:ext cx="9601200" cy="4495800"/>
          </a:xfrm>
          <a:prstGeom prst="rect">
            <a:avLst/>
          </a:prstGeom>
        </p:spPr>
        <p:txBody>
          <a:bodyPr vert="horz" lIns="91440" tIns="45720" rIns="91440" bIns="45720" rtlCol="0">
            <a:normAutofit/>
          </a:bodyPr>
          <a:lstStyle/>
          <a:p>
            <a:pPr lvl="0" rtl="0"/>
            <a:r>
              <a:rPr lang="zh-CN" altLang="en-US" noProof="0" dirty="0"/>
              <a:t>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4" name="日期占位符 3"/>
          <p:cNvSpPr>
            <a:spLocks noGrp="1"/>
          </p:cNvSpPr>
          <p:nvPr>
            <p:ph type="dt" sz="half" idx="2"/>
          </p:nvPr>
        </p:nvSpPr>
        <p:spPr>
          <a:xfrm>
            <a:off x="1271781" y="6356351"/>
            <a:ext cx="2844059" cy="365125"/>
          </a:xfrm>
          <a:prstGeom prst="rect">
            <a:avLst/>
          </a:prstGeom>
        </p:spPr>
        <p:txBody>
          <a:bodyPr vert="horz" lIns="91440" tIns="45720" rIns="91440" bIns="45720" rtlCol="0" anchor="ctr"/>
          <a:lstStyle>
            <a:lvl1pPr algn="l" rtl="0">
              <a:defRPr sz="1100">
                <a:solidFill>
                  <a:schemeClr val="tx1">
                    <a:lumMod val="90000"/>
                    <a:lumOff val="10000"/>
                  </a:schemeClr>
                </a:solidFill>
                <a:latin typeface="微软雅黑" panose="020B0503020204020204" pitchFamily="34" charset="-122"/>
                <a:ea typeface="微软雅黑" panose="020B0503020204020204" pitchFamily="34" charset="-122"/>
              </a:defRPr>
            </a:lvl1pPr>
          </a:lstStyle>
          <a:p>
            <a:fld id="{3DFDAEC8-B7FF-4265-A2FF-00BAA80C0462}" type="datetime1">
              <a:rPr lang="zh-CN" altLang="en-US" smtClean="0"/>
              <a:pPr/>
              <a:t>2017/10/26</a:t>
            </a:fld>
            <a:endParaRPr lang="zh-CN" altLang="en-US" dirty="0"/>
          </a:p>
        </p:txBody>
      </p:sp>
      <p:sp>
        <p:nvSpPr>
          <p:cNvPr id="5" name="页脚占位符 4"/>
          <p:cNvSpPr>
            <a:spLocks noGrp="1"/>
          </p:cNvSpPr>
          <p:nvPr>
            <p:ph type="ftr" sz="quarter" idx="3"/>
          </p:nvPr>
        </p:nvSpPr>
        <p:spPr>
          <a:xfrm>
            <a:off x="4164515" y="6356351"/>
            <a:ext cx="3859795" cy="365125"/>
          </a:xfrm>
          <a:prstGeom prst="rect">
            <a:avLst/>
          </a:prstGeom>
        </p:spPr>
        <p:txBody>
          <a:bodyPr vert="horz" lIns="91440" tIns="45720" rIns="91440" bIns="45720" rtlCol="0" anchor="ctr"/>
          <a:lstStyle>
            <a:lvl1pPr algn="ctr" rtl="0">
              <a:defRPr sz="1100">
                <a:solidFill>
                  <a:schemeClr val="tx1">
                    <a:lumMod val="90000"/>
                    <a:lumOff val="10000"/>
                  </a:schemeClr>
                </a:solidFill>
                <a:latin typeface="微软雅黑" panose="020B0503020204020204" pitchFamily="34" charset="-122"/>
                <a:ea typeface="微软雅黑" panose="020B0503020204020204" pitchFamily="34" charset="-122"/>
              </a:defRPr>
            </a:lvl1pPr>
          </a:lstStyle>
          <a:p>
            <a:endParaRPr lang="zh-CN" altLang="en-US" noProof="0" dirty="0"/>
          </a:p>
        </p:txBody>
      </p:sp>
      <p:sp>
        <p:nvSpPr>
          <p:cNvPr id="8" name="灯片编号占位符 5"/>
          <p:cNvSpPr>
            <a:spLocks noGrp="1"/>
          </p:cNvSpPr>
          <p:nvPr>
            <p:ph type="sldNum" sz="quarter" idx="4"/>
          </p:nvPr>
        </p:nvSpPr>
        <p:spPr>
          <a:xfrm>
            <a:off x="8051225" y="6356351"/>
            <a:ext cx="2844059" cy="365125"/>
          </a:xfrm>
          <a:prstGeom prst="rect">
            <a:avLst/>
          </a:prstGeom>
        </p:spPr>
        <p:txBody>
          <a:bodyPr rtlCol="0"/>
          <a:lstStyle>
            <a:lvl1pPr algn="l" rtl="0">
              <a:defRPr sz="1100"/>
            </a:lvl1pPr>
          </a:lstStyle>
          <a:p>
            <a:pPr algn="r"/>
            <a:fld id="{81FEFA0A-2F20-4B60-98C6-5FFDA469AA1C}" type="slidenum">
              <a:rPr lang="en-US" altLang="zh-CN" smtClean="0"/>
              <a:pPr algn="r"/>
              <a:t>‹#›</a:t>
            </a:fld>
            <a:endParaRPr lang="zh-CN" altLang="en-US" dirty="0"/>
          </a:p>
        </p:txBody>
      </p:sp>
    </p:spTree>
    <p:extLst>
      <p:ext uri="{BB962C8B-B14F-4D97-AF65-F5344CB8AC3E}">
        <p14:creationId xmlns:p14="http://schemas.microsoft.com/office/powerpoint/2010/main" val="3528721427"/>
      </p:ext>
    </p:extLst>
  </p:cSld>
  <p:clrMap bg1="lt1" tx1="dk1" bg2="lt2" tx2="dk2" accent1="accent1" accent2="accent2" accent3="accent3" accent4="accent4" accent5="accent5" accent6="accent6" hlink="hlink" folHlink="folHlink"/>
  <p:sldLayoutIdLst>
    <p:sldLayoutId id="2147483649" r:id="rId1"/>
    <p:sldLayoutId id="2147483654" r:id="rId2"/>
    <p:sldLayoutId id="2147483650" r:id="rId3"/>
    <p:sldLayoutId id="2147483657" r:id="rId4"/>
    <p:sldLayoutId id="2147483660" r:id="rId5"/>
    <p:sldLayoutId id="2147483656" r:id="rId6"/>
    <p:sldLayoutId id="2147483651" r:id="rId7"/>
    <p:sldLayoutId id="2147483652" r:id="rId8"/>
    <p:sldLayoutId id="2147483653" r:id="rId9"/>
    <p:sldLayoutId id="2147483655"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tx1"/>
          </a:solidFill>
          <a:latin typeface="微软雅黑" panose="020B0503020204020204" pitchFamily="34" charset="-122"/>
          <a:ea typeface="微软雅黑" panose="020B0503020204020204" pitchFamily="34" charset="-122"/>
          <a:cs typeface="+mj-cs"/>
        </a:defRPr>
      </a:lvl1pPr>
    </p:titleStyle>
    <p:bodyStyle>
      <a:lvl1pPr marL="223838" indent="-228600" algn="l" defTabSz="914400" rtl="0" eaLnBrk="1" latinLnBrk="0" hangingPunct="1">
        <a:lnSpc>
          <a:spcPct val="90000"/>
        </a:lnSpc>
        <a:spcBef>
          <a:spcPts val="1600"/>
        </a:spcBef>
        <a:buFont typeface="Arial"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1pPr>
      <a:lvl2pPr marL="502920" indent="-228600" algn="l" defTabSz="914400" rtl="0" eaLnBrk="1" latinLnBrk="0" hangingPunct="1">
        <a:lnSpc>
          <a:spcPct val="90000"/>
        </a:lnSpc>
        <a:spcBef>
          <a:spcPts val="600"/>
        </a:spcBef>
        <a:buFont typeface="Euphemia"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2pPr>
      <a:lvl3pPr marL="777240" indent="-228600" algn="l" defTabSz="914400" rtl="0" eaLnBrk="1" latinLnBrk="0" hangingPunct="1">
        <a:lnSpc>
          <a:spcPct val="90000"/>
        </a:lnSpc>
        <a:spcBef>
          <a:spcPts val="600"/>
        </a:spcBef>
        <a:buFont typeface="Euphemia"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3pPr>
      <a:lvl4pPr marL="1051560" indent="-228600" algn="l" defTabSz="914400" rtl="0" eaLnBrk="1" latinLnBrk="0" hangingPunct="1">
        <a:lnSpc>
          <a:spcPct val="90000"/>
        </a:lnSpc>
        <a:spcBef>
          <a:spcPts val="600"/>
        </a:spcBef>
        <a:buFont typeface="Euphemia"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4pPr>
      <a:lvl5pPr marL="1325880" indent="-228600" algn="l" defTabSz="914400" rtl="0" eaLnBrk="1" latinLnBrk="0" hangingPunct="1">
        <a:lnSpc>
          <a:spcPct val="90000"/>
        </a:lnSpc>
        <a:spcBef>
          <a:spcPts val="600"/>
        </a:spcBef>
        <a:buFont typeface="Euphemia"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5pPr>
      <a:lvl6pPr marL="160020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6pPr>
      <a:lvl7pPr marL="187452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7pPr>
      <a:lvl8pPr marL="214884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8pPr>
      <a:lvl9pPr marL="242316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rtlCol="0"/>
          <a:lstStyle/>
          <a:p>
            <a:pPr rtl="0"/>
            <a:r>
              <a:rPr lang="en-US" altLang="zh-CN" dirty="0">
                <a:latin typeface="Microsoft YaHei" panose="020B0503020204020204" pitchFamily="34" charset="-122"/>
                <a:ea typeface="Microsoft YaHei" panose="020B0503020204020204" pitchFamily="34" charset="-122"/>
              </a:rPr>
              <a:t>Oracle 12c </a:t>
            </a:r>
            <a:r>
              <a:rPr lang="zh-CN" altLang="en-US" dirty="0">
                <a:latin typeface="Microsoft YaHei" panose="020B0503020204020204" pitchFamily="34" charset="-122"/>
                <a:ea typeface="Microsoft YaHei" panose="020B0503020204020204" pitchFamily="34" charset="-122"/>
              </a:rPr>
              <a:t>基础教程</a:t>
            </a:r>
          </a:p>
        </p:txBody>
      </p:sp>
      <p:sp>
        <p:nvSpPr>
          <p:cNvPr id="3" name="副标题 2"/>
          <p:cNvSpPr>
            <a:spLocks noGrp="1"/>
          </p:cNvSpPr>
          <p:nvPr>
            <p:ph type="subTitle" idx="1"/>
          </p:nvPr>
        </p:nvSpPr>
        <p:spPr/>
        <p:txBody>
          <a:bodyPr rtlCol="0"/>
          <a:lstStyle/>
          <a:p>
            <a:pPr rtl="0"/>
            <a:r>
              <a:rPr lang="zh-CN" altLang="en-US" dirty="0">
                <a:latin typeface="Microsoft YaHei" panose="020B0503020204020204" pitchFamily="34" charset="-122"/>
                <a:ea typeface="Microsoft YaHei" panose="020B0503020204020204" pitchFamily="34" charset="-122"/>
              </a:rPr>
              <a:t>赵卫东 刘永红 李立</a:t>
            </a:r>
          </a:p>
        </p:txBody>
      </p:sp>
    </p:spTree>
    <p:extLst>
      <p:ext uri="{BB962C8B-B14F-4D97-AF65-F5344CB8AC3E}">
        <p14:creationId xmlns:p14="http://schemas.microsoft.com/office/powerpoint/2010/main" val="3198176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293813" y="381000"/>
            <a:ext cx="9601200" cy="887760"/>
          </a:xfrm>
        </p:spPr>
        <p:txBody>
          <a:bodyPr>
            <a:normAutofit fontScale="90000"/>
          </a:bodyPr>
          <a:lstStyle/>
          <a:p>
            <a:r>
              <a:rPr lang="en-US" altLang="zh-CN" b="1" dirty="0">
                <a:effectLst>
                  <a:glow>
                    <a:srgbClr val="000000"/>
                  </a:glow>
                  <a:outerShdw sx="0" sy="0">
                    <a:srgbClr val="000000"/>
                  </a:outerShdw>
                  <a:reflection stA="0" endPos="0" fadeDir="0" sx="0" sy="0"/>
                </a:effectLst>
              </a:rPr>
              <a:t>5.1 </a:t>
            </a:r>
            <a:r>
              <a:rPr lang="en-US" altLang="zh-CN" dirty="0"/>
              <a:t>Oracle 12c </a:t>
            </a:r>
            <a:r>
              <a:rPr lang="zh-CN" altLang="en-US" dirty="0"/>
              <a:t>体系结构</a:t>
            </a:r>
            <a:br>
              <a:rPr lang="en-US" altLang="zh-CN" dirty="0"/>
            </a:br>
            <a:r>
              <a:rPr lang="en-US" altLang="zh-CN" dirty="0"/>
              <a:t>   </a:t>
            </a:r>
            <a:r>
              <a:rPr lang="en-US" altLang="zh-CN" sz="3100" dirty="0"/>
              <a:t>5.1.2 </a:t>
            </a:r>
            <a:r>
              <a:rPr lang="zh-CN" altLang="en-US" sz="3100" dirty="0"/>
              <a:t>逻辑存储结构</a:t>
            </a:r>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1293812" y="1412776"/>
            <a:ext cx="10129191" cy="5445224"/>
          </a:xfrm>
        </p:spPr>
        <p:txBody>
          <a:bodyPr>
            <a:normAutofit fontScale="92500" lnSpcReduction="20000"/>
          </a:bodyPr>
          <a:lstStyle/>
          <a:p>
            <a:pPr marL="0" indent="0" hangingPunct="0">
              <a:lnSpc>
                <a:spcPct val="120000"/>
              </a:lnSpc>
              <a:spcBef>
                <a:spcPts val="600"/>
              </a:spcBef>
              <a:buNone/>
            </a:pPr>
            <a:r>
              <a:rPr lang="en-US" altLang="zh-CN" dirty="0"/>
              <a:t>3)</a:t>
            </a:r>
            <a:r>
              <a:rPr lang="zh-CN" altLang="en-US" dirty="0"/>
              <a:t>区</a:t>
            </a:r>
            <a:r>
              <a:rPr lang="en-US" altLang="zh-CN" dirty="0"/>
              <a:t>(Extents)</a:t>
            </a:r>
          </a:p>
          <a:p>
            <a:pPr marL="0" indent="0" hangingPunct="0">
              <a:lnSpc>
                <a:spcPct val="120000"/>
              </a:lnSpc>
              <a:spcBef>
                <a:spcPts val="600"/>
              </a:spcBef>
              <a:buNone/>
            </a:pPr>
            <a:r>
              <a:rPr lang="zh-CN" altLang="en-US" dirty="0"/>
              <a:t>区是磁盘空间分配的最小单位。磁盘按区划分，每次至少分配一个区。区存储于段中，它由连续的数据块组成。可以通过字典</a:t>
            </a:r>
            <a:r>
              <a:rPr lang="en-US" altLang="zh-CN" dirty="0" err="1"/>
              <a:t>dba_tablespaces</a:t>
            </a:r>
            <a:r>
              <a:rPr lang="zh-CN" altLang="en-US" dirty="0"/>
              <a:t>查询表空间中区的信息。可以通过字典</a:t>
            </a:r>
            <a:r>
              <a:rPr lang="en-US" altLang="zh-CN" dirty="0" err="1"/>
              <a:t>user_tables</a:t>
            </a:r>
            <a:r>
              <a:rPr lang="zh-CN" altLang="en-US" dirty="0"/>
              <a:t>查询段中区的信息。可以通过字典</a:t>
            </a:r>
            <a:r>
              <a:rPr lang="en-US" altLang="zh-CN" dirty="0" err="1"/>
              <a:t>user_extents</a:t>
            </a:r>
            <a:r>
              <a:rPr lang="zh-CN" altLang="en-US" dirty="0"/>
              <a:t>查询区的分配状况。我们可以通过以下</a:t>
            </a:r>
            <a:r>
              <a:rPr lang="en-US" altLang="zh-CN" dirty="0"/>
              <a:t>SQL</a:t>
            </a:r>
            <a:r>
              <a:rPr lang="zh-CN" altLang="en-US" dirty="0"/>
              <a:t>语句分别查询用户表、段、区的分配信息。</a:t>
            </a:r>
          </a:p>
          <a:p>
            <a:pPr marL="0" indent="0" hangingPunct="0">
              <a:lnSpc>
                <a:spcPct val="120000"/>
              </a:lnSpc>
              <a:spcBef>
                <a:spcPts val="600"/>
              </a:spcBef>
              <a:buNone/>
            </a:pPr>
            <a:r>
              <a:rPr lang="en-US" altLang="zh-CN" dirty="0">
                <a:highlight>
                  <a:srgbClr val="C0C0C0"/>
                </a:highlight>
              </a:rPr>
              <a:t>SQL&gt;SELECT </a:t>
            </a:r>
            <a:r>
              <a:rPr lang="en-US" altLang="zh-CN" dirty="0" err="1">
                <a:highlight>
                  <a:srgbClr val="C0C0C0"/>
                </a:highlight>
              </a:rPr>
              <a:t>table_name</a:t>
            </a:r>
            <a:r>
              <a:rPr lang="zh-CN" altLang="en-US" dirty="0">
                <a:highlight>
                  <a:srgbClr val="C0C0C0"/>
                </a:highlight>
              </a:rPr>
              <a:t>，</a:t>
            </a:r>
            <a:r>
              <a:rPr lang="en-US" altLang="zh-CN" dirty="0" err="1">
                <a:highlight>
                  <a:srgbClr val="C0C0C0"/>
                </a:highlight>
              </a:rPr>
              <a:t>tablespace_name</a:t>
            </a:r>
            <a:r>
              <a:rPr lang="zh-CN" altLang="en-US" dirty="0">
                <a:highlight>
                  <a:srgbClr val="C0C0C0"/>
                </a:highlight>
              </a:rPr>
              <a:t>，</a:t>
            </a:r>
            <a:r>
              <a:rPr lang="en-US" altLang="zh-CN" dirty="0" err="1">
                <a:highlight>
                  <a:srgbClr val="C0C0C0"/>
                </a:highlight>
              </a:rPr>
              <a:t>min_extents</a:t>
            </a:r>
            <a:r>
              <a:rPr lang="zh-CN" altLang="en-US" dirty="0">
                <a:highlight>
                  <a:srgbClr val="C0C0C0"/>
                </a:highlight>
              </a:rPr>
              <a:t>，</a:t>
            </a:r>
            <a:r>
              <a:rPr lang="en-US" altLang="zh-CN" dirty="0" err="1">
                <a:highlight>
                  <a:srgbClr val="C0C0C0"/>
                </a:highlight>
              </a:rPr>
              <a:t>max_extents</a:t>
            </a:r>
            <a:r>
              <a:rPr lang="en-US" altLang="zh-CN" dirty="0">
                <a:highlight>
                  <a:srgbClr val="C0C0C0"/>
                </a:highlight>
              </a:rPr>
              <a:t> FROM </a:t>
            </a:r>
            <a:r>
              <a:rPr lang="en-US" altLang="zh-CN" dirty="0" err="1">
                <a:highlight>
                  <a:srgbClr val="C0C0C0"/>
                </a:highlight>
              </a:rPr>
              <a:t>user_tables</a:t>
            </a:r>
            <a:r>
              <a:rPr lang="zh-CN" altLang="en-US" dirty="0">
                <a:highlight>
                  <a:srgbClr val="C0C0C0"/>
                </a:highlight>
              </a:rPr>
              <a:t>；</a:t>
            </a:r>
          </a:p>
          <a:p>
            <a:pPr marL="0" indent="0" hangingPunct="0">
              <a:lnSpc>
                <a:spcPct val="120000"/>
              </a:lnSpc>
              <a:spcBef>
                <a:spcPts val="600"/>
              </a:spcBef>
              <a:buNone/>
            </a:pPr>
            <a:r>
              <a:rPr lang="en-US" altLang="zh-CN" dirty="0">
                <a:highlight>
                  <a:srgbClr val="C0C0C0"/>
                </a:highlight>
              </a:rPr>
              <a:t>SQL&gt;SELECT * FROM </a:t>
            </a:r>
            <a:r>
              <a:rPr lang="en-US" altLang="zh-CN" dirty="0" err="1">
                <a:highlight>
                  <a:srgbClr val="C0C0C0"/>
                </a:highlight>
              </a:rPr>
              <a:t>user_extents</a:t>
            </a:r>
            <a:r>
              <a:rPr lang="zh-CN" altLang="en-US" dirty="0">
                <a:highlight>
                  <a:srgbClr val="C0C0C0"/>
                </a:highlight>
              </a:rPr>
              <a:t>；</a:t>
            </a:r>
          </a:p>
          <a:p>
            <a:pPr marL="0" indent="0" hangingPunct="0">
              <a:lnSpc>
                <a:spcPct val="120000"/>
              </a:lnSpc>
              <a:spcBef>
                <a:spcPts val="600"/>
              </a:spcBef>
              <a:buNone/>
            </a:pPr>
            <a:r>
              <a:rPr lang="en-US" altLang="zh-CN" dirty="0"/>
              <a:t>4)</a:t>
            </a:r>
            <a:r>
              <a:rPr lang="zh-CN" altLang="en-US" dirty="0"/>
              <a:t>块</a:t>
            </a:r>
            <a:r>
              <a:rPr lang="en-US" altLang="zh-CN" dirty="0"/>
              <a:t>(Block)</a:t>
            </a:r>
          </a:p>
          <a:p>
            <a:pPr marL="0" indent="0" hangingPunct="0">
              <a:lnSpc>
                <a:spcPct val="120000"/>
              </a:lnSpc>
              <a:spcBef>
                <a:spcPts val="600"/>
              </a:spcBef>
              <a:buNone/>
            </a:pPr>
            <a:r>
              <a:rPr lang="zh-CN" altLang="en-US" dirty="0"/>
              <a:t>数据块是数据库的最小数据组织单位与管理单位，是数据文件磁盘存储空间单位，也是数据库</a:t>
            </a:r>
            <a:r>
              <a:rPr lang="en-US" altLang="zh-CN" dirty="0"/>
              <a:t>I/O</a:t>
            </a:r>
            <a:r>
              <a:rPr lang="zh-CN" altLang="en-US" dirty="0"/>
              <a:t>的最小单位，数据块大小由</a:t>
            </a:r>
            <a:r>
              <a:rPr lang="en-US" altLang="zh-CN" dirty="0"/>
              <a:t>DB_BLOCK_SIZE</a:t>
            </a:r>
            <a:r>
              <a:rPr lang="zh-CN" altLang="en-US" dirty="0"/>
              <a:t>参数决定。一个数据块对应于磁盘上特定的字节数，</a:t>
            </a:r>
            <a:r>
              <a:rPr lang="en-US" altLang="zh-CN" dirty="0"/>
              <a:t>Oracle 12c</a:t>
            </a:r>
            <a:r>
              <a:rPr lang="zh-CN" altLang="en-US" dirty="0"/>
              <a:t>默认的</a:t>
            </a:r>
            <a:r>
              <a:rPr lang="en-US" altLang="zh-CN" dirty="0"/>
              <a:t>DB_BLOCK_SIZE</a:t>
            </a:r>
            <a:r>
              <a:rPr lang="zh-CN" altLang="en-US" dirty="0"/>
              <a:t>是</a:t>
            </a:r>
            <a:r>
              <a:rPr lang="en-US" altLang="zh-CN" dirty="0"/>
              <a:t>8192</a:t>
            </a:r>
            <a:r>
              <a:rPr lang="zh-CN" altLang="en-US" dirty="0"/>
              <a:t>字节。</a:t>
            </a:r>
          </a:p>
        </p:txBody>
      </p:sp>
    </p:spTree>
    <p:extLst>
      <p:ext uri="{BB962C8B-B14F-4D97-AF65-F5344CB8AC3E}">
        <p14:creationId xmlns:p14="http://schemas.microsoft.com/office/powerpoint/2010/main" val="2038469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293813" y="381000"/>
            <a:ext cx="9601200" cy="959768"/>
          </a:xfrm>
        </p:spPr>
        <p:txBody>
          <a:bodyPr>
            <a:normAutofit/>
          </a:bodyPr>
          <a:lstStyle/>
          <a:p>
            <a:r>
              <a:rPr lang="en-US" altLang="zh-CN" b="1" dirty="0">
                <a:effectLst>
                  <a:glow>
                    <a:srgbClr val="000000"/>
                  </a:glow>
                  <a:outerShdw sx="0" sy="0">
                    <a:srgbClr val="000000"/>
                  </a:outerShdw>
                  <a:reflection stA="0" endPos="0" fadeDir="0" sx="0" sy="0"/>
                </a:effectLst>
              </a:rPr>
              <a:t>5.2 Oracle 12c </a:t>
            </a:r>
            <a:r>
              <a:rPr lang="zh-CN" altLang="en-US" b="1" dirty="0">
                <a:effectLst>
                  <a:glow>
                    <a:srgbClr val="000000"/>
                  </a:glow>
                  <a:outerShdw sx="0" sy="0">
                    <a:srgbClr val="000000"/>
                  </a:outerShdw>
                  <a:reflection stA="0" endPos="0" fadeDir="0" sx="0" sy="0"/>
                </a:effectLst>
              </a:rPr>
              <a:t>内存结构</a:t>
            </a:r>
            <a:endParaRPr lang="zh-CN" altLang="en-US" dirty="0"/>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1293813" y="1556792"/>
            <a:ext cx="9601200" cy="5184576"/>
          </a:xfrm>
        </p:spPr>
        <p:txBody>
          <a:bodyPr>
            <a:noAutofit/>
          </a:bodyPr>
          <a:lstStyle/>
          <a:p>
            <a:pPr marL="0" indent="0" hangingPunct="0">
              <a:lnSpc>
                <a:spcPct val="100000"/>
              </a:lnSpc>
              <a:spcBef>
                <a:spcPts val="0"/>
              </a:spcBef>
              <a:buNone/>
            </a:pPr>
            <a:r>
              <a:rPr lang="zh-CN" altLang="en-US" sz="3200" dirty="0"/>
              <a:t>当实例启动时，</a:t>
            </a:r>
            <a:r>
              <a:rPr lang="en-US" altLang="zh-CN" sz="3200" dirty="0"/>
              <a:t>Oracle</a:t>
            </a:r>
            <a:r>
              <a:rPr lang="zh-CN" altLang="en-US" sz="3200" dirty="0"/>
              <a:t>数据库分配内存区域并启动后台进程。内存区存储下列信息：</a:t>
            </a:r>
          </a:p>
          <a:p>
            <a:pPr marL="0" indent="0" hangingPunct="0">
              <a:lnSpc>
                <a:spcPct val="100000"/>
              </a:lnSpc>
              <a:spcBef>
                <a:spcPts val="0"/>
              </a:spcBef>
              <a:buNone/>
            </a:pPr>
            <a:r>
              <a:rPr lang="en-US" altLang="zh-CN" sz="3200" dirty="0"/>
              <a:t>(1)</a:t>
            </a:r>
            <a:r>
              <a:rPr lang="zh-CN" altLang="en-US" sz="3200" dirty="0"/>
              <a:t>程序代码。</a:t>
            </a:r>
          </a:p>
          <a:p>
            <a:pPr marL="0" indent="0" hangingPunct="0">
              <a:lnSpc>
                <a:spcPct val="100000"/>
              </a:lnSpc>
              <a:spcBef>
                <a:spcPts val="0"/>
              </a:spcBef>
              <a:buNone/>
            </a:pPr>
            <a:r>
              <a:rPr lang="en-US" altLang="zh-CN" sz="3200" dirty="0"/>
              <a:t>(2)</a:t>
            </a:r>
            <a:r>
              <a:rPr lang="zh-CN" altLang="en-US" sz="3200" dirty="0"/>
              <a:t>每个连接会话</a:t>
            </a:r>
            <a:r>
              <a:rPr lang="en-US" altLang="zh-CN" sz="3200" dirty="0"/>
              <a:t>(Session)</a:t>
            </a:r>
            <a:r>
              <a:rPr lang="zh-CN" altLang="en-US" sz="3200" dirty="0"/>
              <a:t>的信息，不管它当前是不是活动的。</a:t>
            </a:r>
          </a:p>
          <a:p>
            <a:pPr marL="0" indent="0" hangingPunct="0">
              <a:lnSpc>
                <a:spcPct val="100000"/>
              </a:lnSpc>
              <a:spcBef>
                <a:spcPts val="0"/>
              </a:spcBef>
              <a:buNone/>
            </a:pPr>
            <a:r>
              <a:rPr lang="en-US" altLang="zh-CN" sz="3200" dirty="0"/>
              <a:t>(3)</a:t>
            </a:r>
            <a:r>
              <a:rPr lang="zh-CN" altLang="en-US" sz="3200" dirty="0"/>
              <a:t>在程序执行过程中所需要的信息，例如一个提取数据行的查询语句的当前状态。</a:t>
            </a:r>
          </a:p>
          <a:p>
            <a:pPr marL="0" indent="0" hangingPunct="0">
              <a:lnSpc>
                <a:spcPct val="100000"/>
              </a:lnSpc>
              <a:spcBef>
                <a:spcPts val="0"/>
              </a:spcBef>
              <a:buNone/>
            </a:pPr>
            <a:r>
              <a:rPr lang="en-US" altLang="zh-CN" sz="3200" dirty="0"/>
              <a:t>(4)</a:t>
            </a:r>
            <a:r>
              <a:rPr lang="zh-CN" altLang="en-US" sz="3200" dirty="0"/>
              <a:t>在进程间共享和传递的锁定数据信息。</a:t>
            </a:r>
          </a:p>
          <a:p>
            <a:pPr marL="0" indent="0" hangingPunct="0">
              <a:lnSpc>
                <a:spcPct val="100000"/>
              </a:lnSpc>
              <a:spcBef>
                <a:spcPts val="0"/>
              </a:spcBef>
              <a:buNone/>
            </a:pPr>
            <a:r>
              <a:rPr lang="en-US" altLang="zh-CN" sz="3200" dirty="0"/>
              <a:t>(5)</a:t>
            </a:r>
            <a:r>
              <a:rPr lang="zh-CN" altLang="en-US" sz="3200" dirty="0"/>
              <a:t>缓存数据，如数据块和重做记录</a:t>
            </a:r>
            <a:r>
              <a:rPr lang="en-US" altLang="zh-CN" sz="3200" dirty="0"/>
              <a:t>(</a:t>
            </a:r>
            <a:r>
              <a:rPr lang="zh-CN" altLang="en-US" sz="3200" dirty="0"/>
              <a:t>这些数据也同时存在于磁盘上</a:t>
            </a:r>
            <a:r>
              <a:rPr lang="en-US" altLang="zh-CN" sz="3200" dirty="0"/>
              <a:t>)</a:t>
            </a:r>
          </a:p>
        </p:txBody>
      </p:sp>
    </p:spTree>
    <p:extLst>
      <p:ext uri="{BB962C8B-B14F-4D97-AF65-F5344CB8AC3E}">
        <p14:creationId xmlns:p14="http://schemas.microsoft.com/office/powerpoint/2010/main" val="2973316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293813" y="381000"/>
            <a:ext cx="9601200" cy="959768"/>
          </a:xfrm>
        </p:spPr>
        <p:txBody>
          <a:bodyPr>
            <a:normAutofit fontScale="90000"/>
          </a:bodyPr>
          <a:lstStyle/>
          <a:p>
            <a:r>
              <a:rPr lang="en-US" altLang="zh-CN" b="1" dirty="0">
                <a:effectLst>
                  <a:glow>
                    <a:srgbClr val="000000"/>
                  </a:glow>
                  <a:outerShdw sx="0" sy="0">
                    <a:srgbClr val="000000"/>
                  </a:outerShdw>
                  <a:reflection stA="0" endPos="0" fadeDir="0" sx="0" sy="0"/>
                </a:effectLst>
              </a:rPr>
              <a:t>5.2 Oracle 12c </a:t>
            </a:r>
            <a:r>
              <a:rPr lang="zh-CN" altLang="en-US" b="1" dirty="0">
                <a:effectLst>
                  <a:glow>
                    <a:srgbClr val="000000"/>
                  </a:glow>
                  <a:outerShdw sx="0" sy="0">
                    <a:srgbClr val="000000"/>
                  </a:outerShdw>
                  <a:reflection stA="0" endPos="0" fadeDir="0" sx="0" sy="0"/>
                </a:effectLst>
              </a:rPr>
              <a:t>内存结构</a:t>
            </a:r>
            <a:br>
              <a:rPr lang="en-US" altLang="zh-CN" b="1" dirty="0">
                <a:effectLst>
                  <a:glow>
                    <a:srgbClr val="000000"/>
                  </a:glow>
                  <a:outerShdw sx="0" sy="0">
                    <a:srgbClr val="000000"/>
                  </a:outerShdw>
                  <a:reflection stA="0" endPos="0" fadeDir="0" sx="0" sy="0"/>
                </a:effectLst>
              </a:rPr>
            </a:br>
            <a:r>
              <a:rPr lang="en-US" altLang="zh-CN" b="1" dirty="0">
                <a:effectLst>
                  <a:glow>
                    <a:srgbClr val="000000"/>
                  </a:glow>
                  <a:outerShdw sx="0" sy="0">
                    <a:srgbClr val="000000"/>
                  </a:outerShdw>
                  <a:reflection stA="0" endPos="0" fadeDir="0" sx="0" sy="0"/>
                </a:effectLst>
              </a:rPr>
              <a:t>   </a:t>
            </a:r>
            <a:r>
              <a:rPr lang="en-US" altLang="zh-CN" sz="3100" dirty="0"/>
              <a:t>5.2.1</a:t>
            </a:r>
            <a:r>
              <a:rPr lang="en-US" altLang="zh-CN" sz="3100" b="1" dirty="0"/>
              <a:t>  </a:t>
            </a:r>
            <a:r>
              <a:rPr lang="zh-CN" altLang="zh-CN" sz="3100" dirty="0"/>
              <a:t>基本内存结构</a:t>
            </a:r>
            <a:endParaRPr lang="zh-CN" altLang="en-US" dirty="0"/>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1293812" y="1556792"/>
            <a:ext cx="10129191" cy="5184576"/>
          </a:xfrm>
        </p:spPr>
        <p:txBody>
          <a:bodyPr>
            <a:noAutofit/>
          </a:bodyPr>
          <a:lstStyle/>
          <a:p>
            <a:pPr marL="0" indent="0" hangingPunct="0">
              <a:lnSpc>
                <a:spcPct val="100000"/>
              </a:lnSpc>
              <a:spcBef>
                <a:spcPts val="0"/>
              </a:spcBef>
              <a:buNone/>
            </a:pPr>
            <a:r>
              <a:rPr lang="en-US" altLang="zh-CN" sz="3200" dirty="0"/>
              <a:t>Oracle</a:t>
            </a:r>
            <a:r>
              <a:rPr lang="zh-CN" altLang="en-US" sz="3200" dirty="0"/>
              <a:t>数据库包含多个内存区域，其中每个都包含多个子区域组件，如图</a:t>
            </a:r>
            <a:r>
              <a:rPr lang="en-US" altLang="zh-CN" sz="3200" dirty="0"/>
              <a:t>5 1</a:t>
            </a:r>
            <a:r>
              <a:rPr lang="zh-CN" altLang="en-US" sz="3200" dirty="0"/>
              <a:t>所示，与</a:t>
            </a:r>
            <a:r>
              <a:rPr lang="en-US" altLang="zh-CN" sz="3200" dirty="0"/>
              <a:t>Oracle</a:t>
            </a:r>
            <a:r>
              <a:rPr lang="zh-CN" altLang="en-US" sz="3200" dirty="0"/>
              <a:t>数据库相关联的基本内存结构包括：</a:t>
            </a:r>
          </a:p>
          <a:p>
            <a:pPr marL="0" indent="0" hangingPunct="0">
              <a:lnSpc>
                <a:spcPct val="100000"/>
              </a:lnSpc>
              <a:spcBef>
                <a:spcPts val="0"/>
              </a:spcBef>
              <a:buNone/>
            </a:pPr>
            <a:r>
              <a:rPr lang="en-US" altLang="zh-CN" sz="3200" dirty="0"/>
              <a:t>1)</a:t>
            </a:r>
            <a:r>
              <a:rPr lang="zh-CN" altLang="en-US" sz="3200" dirty="0"/>
              <a:t>系统全局区</a:t>
            </a:r>
            <a:r>
              <a:rPr lang="en-US" altLang="zh-CN" sz="3200" dirty="0"/>
              <a:t>(SGA)</a:t>
            </a:r>
          </a:p>
          <a:p>
            <a:pPr marL="0" indent="0" hangingPunct="0">
              <a:lnSpc>
                <a:spcPct val="100000"/>
              </a:lnSpc>
              <a:spcBef>
                <a:spcPts val="0"/>
              </a:spcBef>
              <a:buNone/>
            </a:pPr>
            <a:r>
              <a:rPr lang="en-US" altLang="zh-CN" sz="3200" dirty="0"/>
              <a:t>SGA</a:t>
            </a:r>
            <a:r>
              <a:rPr lang="zh-CN" altLang="en-US" sz="3200" dirty="0"/>
              <a:t>是一组共享内存结构，称为</a:t>
            </a:r>
            <a:r>
              <a:rPr lang="en-US" altLang="zh-CN" sz="3200" dirty="0"/>
              <a:t>SGA</a:t>
            </a:r>
            <a:r>
              <a:rPr lang="zh-CN" altLang="en-US" sz="3200" dirty="0"/>
              <a:t>组件，它包含</a:t>
            </a:r>
            <a:r>
              <a:rPr lang="en-US" altLang="zh-CN" sz="3200" dirty="0"/>
              <a:t>Oracle</a:t>
            </a:r>
            <a:r>
              <a:rPr lang="zh-CN" altLang="en-US" sz="3200" dirty="0"/>
              <a:t>数据库进程</a:t>
            </a:r>
            <a:r>
              <a:rPr lang="en-US" altLang="zh-CN" sz="3200" dirty="0"/>
              <a:t>(Process)</a:t>
            </a:r>
            <a:r>
              <a:rPr lang="zh-CN" altLang="en-US" sz="3200" dirty="0"/>
              <a:t>专用的数据和控制信息。所有服务器和后台进程共享</a:t>
            </a:r>
            <a:r>
              <a:rPr lang="en-US" altLang="zh-CN" sz="3200" dirty="0"/>
              <a:t>SGA</a:t>
            </a:r>
            <a:r>
              <a:rPr lang="zh-CN" altLang="en-US" sz="3200" dirty="0"/>
              <a:t>。</a:t>
            </a:r>
            <a:r>
              <a:rPr lang="en-US" altLang="zh-CN" sz="3200" dirty="0"/>
              <a:t>SGA</a:t>
            </a:r>
            <a:r>
              <a:rPr lang="zh-CN" altLang="en-US" sz="3200" dirty="0"/>
              <a:t>中存储的数据包括缓存数据块</a:t>
            </a:r>
            <a:r>
              <a:rPr lang="en-US" altLang="zh-CN" sz="3200" dirty="0"/>
              <a:t>(Cached Data Blocks)</a:t>
            </a:r>
            <a:r>
              <a:rPr lang="zh-CN" altLang="en-US" sz="3200" dirty="0"/>
              <a:t>和共享</a:t>
            </a:r>
            <a:r>
              <a:rPr lang="en-US" altLang="zh-CN" sz="3200" dirty="0"/>
              <a:t>SQL</a:t>
            </a:r>
            <a:r>
              <a:rPr lang="zh-CN" altLang="en-US" sz="3200" dirty="0"/>
              <a:t>区</a:t>
            </a:r>
            <a:r>
              <a:rPr lang="en-US" altLang="zh-CN" sz="3200" dirty="0"/>
              <a:t>(Shared SQL Areas)</a:t>
            </a:r>
            <a:r>
              <a:rPr lang="zh-CN" altLang="en-US" sz="3200" dirty="0"/>
              <a:t>等。</a:t>
            </a:r>
          </a:p>
        </p:txBody>
      </p:sp>
    </p:spTree>
    <p:extLst>
      <p:ext uri="{BB962C8B-B14F-4D97-AF65-F5344CB8AC3E}">
        <p14:creationId xmlns:p14="http://schemas.microsoft.com/office/powerpoint/2010/main" val="1449502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293813" y="381000"/>
            <a:ext cx="9601200" cy="959768"/>
          </a:xfrm>
        </p:spPr>
        <p:txBody>
          <a:bodyPr>
            <a:normAutofit fontScale="90000"/>
          </a:bodyPr>
          <a:lstStyle/>
          <a:p>
            <a:r>
              <a:rPr lang="en-US" altLang="zh-CN" b="1" dirty="0">
                <a:effectLst>
                  <a:glow>
                    <a:srgbClr val="000000"/>
                  </a:glow>
                  <a:outerShdw sx="0" sy="0">
                    <a:srgbClr val="000000"/>
                  </a:outerShdw>
                  <a:reflection stA="0" endPos="0" fadeDir="0" sx="0" sy="0"/>
                </a:effectLst>
              </a:rPr>
              <a:t>5.2 Oracle 12c </a:t>
            </a:r>
            <a:r>
              <a:rPr lang="zh-CN" altLang="en-US" b="1" dirty="0">
                <a:effectLst>
                  <a:glow>
                    <a:srgbClr val="000000"/>
                  </a:glow>
                  <a:outerShdw sx="0" sy="0">
                    <a:srgbClr val="000000"/>
                  </a:outerShdw>
                  <a:reflection stA="0" endPos="0" fadeDir="0" sx="0" sy="0"/>
                </a:effectLst>
              </a:rPr>
              <a:t>内存结构</a:t>
            </a:r>
            <a:br>
              <a:rPr lang="en-US" altLang="zh-CN" b="1" dirty="0">
                <a:effectLst>
                  <a:glow>
                    <a:srgbClr val="000000"/>
                  </a:glow>
                  <a:outerShdw sx="0" sy="0">
                    <a:srgbClr val="000000"/>
                  </a:outerShdw>
                  <a:reflection stA="0" endPos="0" fadeDir="0" sx="0" sy="0"/>
                </a:effectLst>
              </a:rPr>
            </a:br>
            <a:r>
              <a:rPr lang="en-US" altLang="zh-CN" b="1" dirty="0">
                <a:effectLst>
                  <a:glow>
                    <a:srgbClr val="000000"/>
                  </a:glow>
                  <a:outerShdw sx="0" sy="0">
                    <a:srgbClr val="000000"/>
                  </a:outerShdw>
                  <a:reflection stA="0" endPos="0" fadeDir="0" sx="0" sy="0"/>
                </a:effectLst>
              </a:rPr>
              <a:t>   </a:t>
            </a:r>
            <a:r>
              <a:rPr lang="en-US" altLang="zh-CN" sz="3100" dirty="0"/>
              <a:t>5.2.1</a:t>
            </a:r>
            <a:r>
              <a:rPr lang="en-US" altLang="zh-CN" sz="3100" b="1" dirty="0"/>
              <a:t>  </a:t>
            </a:r>
            <a:r>
              <a:rPr lang="zh-CN" altLang="zh-CN" sz="3100" dirty="0"/>
              <a:t>基本内存结构</a:t>
            </a:r>
            <a:endParaRPr lang="zh-CN" altLang="en-US" dirty="0"/>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1293812" y="1556792"/>
            <a:ext cx="10129191" cy="5184576"/>
          </a:xfrm>
        </p:spPr>
        <p:txBody>
          <a:bodyPr>
            <a:noAutofit/>
          </a:bodyPr>
          <a:lstStyle/>
          <a:p>
            <a:pPr marL="0" indent="0" hangingPunct="0">
              <a:lnSpc>
                <a:spcPct val="100000"/>
              </a:lnSpc>
              <a:spcBef>
                <a:spcPts val="0"/>
              </a:spcBef>
              <a:buNone/>
            </a:pPr>
            <a:r>
              <a:rPr lang="en-US" altLang="zh-CN" sz="3200" dirty="0"/>
              <a:t>2)</a:t>
            </a:r>
            <a:r>
              <a:rPr lang="zh-CN" altLang="en-US" sz="3200" dirty="0"/>
              <a:t>程序全局区</a:t>
            </a:r>
            <a:r>
              <a:rPr lang="en-US" altLang="zh-CN" sz="3200" dirty="0"/>
              <a:t>(PGA)</a:t>
            </a:r>
          </a:p>
          <a:p>
            <a:pPr marL="0" indent="0" hangingPunct="0">
              <a:lnSpc>
                <a:spcPct val="100000"/>
              </a:lnSpc>
              <a:spcBef>
                <a:spcPts val="0"/>
              </a:spcBef>
              <a:buNone/>
            </a:pPr>
            <a:r>
              <a:rPr lang="en-US" altLang="zh-CN" sz="3200" dirty="0"/>
              <a:t>PGA</a:t>
            </a:r>
            <a:r>
              <a:rPr lang="zh-CN" altLang="en-US" sz="3200" dirty="0"/>
              <a:t>是一个非共享内存区，包含数据和控制专用的</a:t>
            </a:r>
            <a:r>
              <a:rPr lang="en-US" altLang="zh-CN" sz="3200" dirty="0"/>
              <a:t>Oracle</a:t>
            </a:r>
            <a:r>
              <a:rPr lang="zh-CN" altLang="en-US" sz="3200" dirty="0"/>
              <a:t>进程信息。当</a:t>
            </a:r>
            <a:r>
              <a:rPr lang="en-US" altLang="zh-CN" sz="3200" dirty="0"/>
              <a:t>Oracle</a:t>
            </a:r>
            <a:r>
              <a:rPr lang="zh-CN" altLang="en-US" sz="3200" dirty="0"/>
              <a:t>进程启动时才会创建</a:t>
            </a:r>
            <a:r>
              <a:rPr lang="en-US" altLang="zh-CN" sz="3200" dirty="0"/>
              <a:t>PGA</a:t>
            </a:r>
            <a:r>
              <a:rPr lang="zh-CN" altLang="en-US" sz="3200" dirty="0"/>
              <a:t>区域。每个服务器进程</a:t>
            </a:r>
            <a:r>
              <a:rPr lang="en-US" altLang="zh-CN" sz="3200" dirty="0"/>
              <a:t>(Server Process)</a:t>
            </a:r>
            <a:r>
              <a:rPr lang="zh-CN" altLang="en-US" sz="3200" dirty="0"/>
              <a:t>和后台进程</a:t>
            </a:r>
            <a:r>
              <a:rPr lang="en-US" altLang="zh-CN" sz="3200" dirty="0"/>
              <a:t>(Background Process)</a:t>
            </a:r>
            <a:r>
              <a:rPr lang="zh-CN" altLang="en-US" sz="3200" dirty="0"/>
              <a:t>都存在一个</a:t>
            </a:r>
            <a:r>
              <a:rPr lang="en-US" altLang="zh-CN" sz="3200" dirty="0"/>
              <a:t>PGA</a:t>
            </a:r>
            <a:r>
              <a:rPr lang="zh-CN" altLang="en-US" sz="3200" dirty="0"/>
              <a:t>。</a:t>
            </a:r>
          </a:p>
          <a:p>
            <a:pPr marL="0" indent="0" hangingPunct="0">
              <a:lnSpc>
                <a:spcPct val="100000"/>
              </a:lnSpc>
              <a:spcBef>
                <a:spcPts val="0"/>
              </a:spcBef>
              <a:buNone/>
            </a:pPr>
            <a:r>
              <a:rPr lang="zh-CN" altLang="en-US" sz="3200" dirty="0"/>
              <a:t>所有</a:t>
            </a:r>
            <a:r>
              <a:rPr lang="en-US" altLang="zh-CN" sz="3200" dirty="0"/>
              <a:t>PGA</a:t>
            </a:r>
            <a:r>
              <a:rPr lang="zh-CN" altLang="en-US" sz="3200" dirty="0"/>
              <a:t>的集合称为</a:t>
            </a:r>
            <a:r>
              <a:rPr lang="en-US" altLang="zh-CN" sz="3200" dirty="0"/>
              <a:t>PGA</a:t>
            </a:r>
            <a:r>
              <a:rPr lang="zh-CN" altLang="en-US" sz="3200" dirty="0"/>
              <a:t>总实例，或</a:t>
            </a:r>
            <a:r>
              <a:rPr lang="en-US" altLang="zh-CN" sz="3200" dirty="0"/>
              <a:t>PGA</a:t>
            </a:r>
            <a:r>
              <a:rPr lang="zh-CN" altLang="en-US" sz="3200" dirty="0"/>
              <a:t>实例。数据库初始化参数</a:t>
            </a:r>
            <a:r>
              <a:rPr lang="en-US" altLang="zh-CN" sz="3200" dirty="0" err="1"/>
              <a:t>pga_aggregate_limit</a:t>
            </a:r>
            <a:r>
              <a:rPr lang="zh-CN" altLang="en-US" sz="3200" dirty="0"/>
              <a:t>和</a:t>
            </a:r>
            <a:r>
              <a:rPr lang="en-US" altLang="zh-CN" sz="3200" dirty="0" err="1"/>
              <a:t>pga_aggregate_target</a:t>
            </a:r>
            <a:r>
              <a:rPr lang="zh-CN" altLang="en-US" sz="3200" dirty="0"/>
              <a:t>设置</a:t>
            </a:r>
            <a:r>
              <a:rPr lang="en-US" altLang="zh-CN" sz="3200" dirty="0"/>
              <a:t>PGA</a:t>
            </a:r>
            <a:r>
              <a:rPr lang="zh-CN" altLang="en-US" sz="3200" dirty="0"/>
              <a:t>实例的总的大小，而不是单个</a:t>
            </a:r>
            <a:r>
              <a:rPr lang="en-US" altLang="zh-CN" sz="3200" dirty="0"/>
              <a:t>PGA</a:t>
            </a:r>
            <a:r>
              <a:rPr lang="zh-CN" altLang="en-US" sz="3200" dirty="0"/>
              <a:t>的大小。</a:t>
            </a:r>
          </a:p>
        </p:txBody>
      </p:sp>
    </p:spTree>
    <p:extLst>
      <p:ext uri="{BB962C8B-B14F-4D97-AF65-F5344CB8AC3E}">
        <p14:creationId xmlns:p14="http://schemas.microsoft.com/office/powerpoint/2010/main" val="3083603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293813" y="381000"/>
            <a:ext cx="9601200" cy="959768"/>
          </a:xfrm>
        </p:spPr>
        <p:txBody>
          <a:bodyPr>
            <a:normAutofit fontScale="90000"/>
          </a:bodyPr>
          <a:lstStyle/>
          <a:p>
            <a:r>
              <a:rPr lang="en-US" altLang="zh-CN" b="1" dirty="0">
                <a:effectLst>
                  <a:glow>
                    <a:srgbClr val="000000"/>
                  </a:glow>
                  <a:outerShdw sx="0" sy="0">
                    <a:srgbClr val="000000"/>
                  </a:outerShdw>
                  <a:reflection stA="0" endPos="0" fadeDir="0" sx="0" sy="0"/>
                </a:effectLst>
              </a:rPr>
              <a:t>5.2 Oracle 12c </a:t>
            </a:r>
            <a:r>
              <a:rPr lang="zh-CN" altLang="en-US" b="1" dirty="0">
                <a:effectLst>
                  <a:glow>
                    <a:srgbClr val="000000"/>
                  </a:glow>
                  <a:outerShdw sx="0" sy="0">
                    <a:srgbClr val="000000"/>
                  </a:outerShdw>
                  <a:reflection stA="0" endPos="0" fadeDir="0" sx="0" sy="0"/>
                </a:effectLst>
              </a:rPr>
              <a:t>内存结构</a:t>
            </a:r>
            <a:br>
              <a:rPr lang="en-US" altLang="zh-CN" b="1" dirty="0">
                <a:effectLst>
                  <a:glow>
                    <a:srgbClr val="000000"/>
                  </a:glow>
                  <a:outerShdw sx="0" sy="0">
                    <a:srgbClr val="000000"/>
                  </a:outerShdw>
                  <a:reflection stA="0" endPos="0" fadeDir="0" sx="0" sy="0"/>
                </a:effectLst>
              </a:rPr>
            </a:br>
            <a:r>
              <a:rPr lang="en-US" altLang="zh-CN" b="1" dirty="0">
                <a:effectLst>
                  <a:glow>
                    <a:srgbClr val="000000"/>
                  </a:glow>
                  <a:outerShdw sx="0" sy="0">
                    <a:srgbClr val="000000"/>
                  </a:outerShdw>
                  <a:reflection stA="0" endPos="0" fadeDir="0" sx="0" sy="0"/>
                </a:effectLst>
              </a:rPr>
              <a:t>   </a:t>
            </a:r>
            <a:r>
              <a:rPr lang="en-US" altLang="zh-CN" sz="3100" dirty="0"/>
              <a:t>5.2.1</a:t>
            </a:r>
            <a:r>
              <a:rPr lang="en-US" altLang="zh-CN" sz="3100" b="1" dirty="0"/>
              <a:t>  </a:t>
            </a:r>
            <a:r>
              <a:rPr lang="zh-CN" altLang="zh-CN" sz="3100" dirty="0"/>
              <a:t>基本内存结构</a:t>
            </a:r>
            <a:endParaRPr lang="zh-CN" altLang="en-US" dirty="0"/>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1293812" y="1556792"/>
            <a:ext cx="10129191" cy="5184576"/>
          </a:xfrm>
        </p:spPr>
        <p:txBody>
          <a:bodyPr>
            <a:noAutofit/>
          </a:bodyPr>
          <a:lstStyle/>
          <a:p>
            <a:pPr marL="0" indent="0" hangingPunct="0">
              <a:lnSpc>
                <a:spcPct val="100000"/>
              </a:lnSpc>
              <a:spcBef>
                <a:spcPts val="0"/>
              </a:spcBef>
              <a:buNone/>
            </a:pPr>
            <a:r>
              <a:rPr lang="en-US" altLang="zh-CN" sz="3200" dirty="0"/>
              <a:t>3)</a:t>
            </a:r>
            <a:r>
              <a:rPr lang="zh-CN" altLang="en-US" sz="3200" dirty="0"/>
              <a:t>用户全局区</a:t>
            </a:r>
            <a:r>
              <a:rPr lang="en-US" altLang="zh-CN" sz="3200" dirty="0"/>
              <a:t>(UGA)</a:t>
            </a:r>
          </a:p>
          <a:p>
            <a:pPr marL="0" indent="0" hangingPunct="0">
              <a:lnSpc>
                <a:spcPct val="100000"/>
              </a:lnSpc>
              <a:spcBef>
                <a:spcPts val="0"/>
              </a:spcBef>
              <a:buNone/>
            </a:pPr>
            <a:r>
              <a:rPr lang="en-US" altLang="zh-CN" sz="3200" dirty="0"/>
              <a:t>UGA</a:t>
            </a:r>
            <a:r>
              <a:rPr lang="zh-CN" altLang="en-US" sz="3200" dirty="0"/>
              <a:t>是与用户会话</a:t>
            </a:r>
            <a:r>
              <a:rPr lang="en-US" altLang="zh-CN" sz="3200" dirty="0"/>
              <a:t>(Session)</a:t>
            </a:r>
            <a:r>
              <a:rPr lang="zh-CN" altLang="en-US" sz="3200" dirty="0"/>
              <a:t>关联的内存区，存储会话的信息，比如用户的登录信息以及数据库会话所需的其他信息。</a:t>
            </a:r>
          </a:p>
          <a:p>
            <a:pPr marL="0" indent="0" hangingPunct="0">
              <a:lnSpc>
                <a:spcPct val="100000"/>
              </a:lnSpc>
              <a:spcBef>
                <a:spcPts val="0"/>
              </a:spcBef>
              <a:buNone/>
            </a:pPr>
            <a:r>
              <a:rPr lang="zh-CN" altLang="en-US" sz="3200" dirty="0"/>
              <a:t>如果一个会话加载一个</a:t>
            </a:r>
            <a:r>
              <a:rPr lang="en-US" altLang="zh-CN" sz="3200" dirty="0"/>
              <a:t>PL/SQL</a:t>
            </a:r>
            <a:r>
              <a:rPr lang="zh-CN" altLang="en-US" sz="3200" dirty="0"/>
              <a:t>包</a:t>
            </a:r>
            <a:r>
              <a:rPr lang="en-US" altLang="zh-CN" sz="3200" dirty="0"/>
              <a:t>(Package)</a:t>
            </a:r>
            <a:r>
              <a:rPr lang="zh-CN" altLang="en-US" sz="3200" dirty="0"/>
              <a:t>到内存中，那么</a:t>
            </a:r>
            <a:r>
              <a:rPr lang="en-US" altLang="zh-CN" sz="3200" dirty="0"/>
              <a:t>UGA</a:t>
            </a:r>
            <a:r>
              <a:rPr lang="zh-CN" altLang="en-US" sz="3200" dirty="0"/>
              <a:t>就存储包的状态，即包中的所有变量的值。当包中的子程序更改变量时，包状态会也发生变化。默认情况下，在一个会话生命周期内，包中的变量值是唯一的并且是持久的。</a:t>
            </a:r>
          </a:p>
        </p:txBody>
      </p:sp>
    </p:spTree>
    <p:extLst>
      <p:ext uri="{BB962C8B-B14F-4D97-AF65-F5344CB8AC3E}">
        <p14:creationId xmlns:p14="http://schemas.microsoft.com/office/powerpoint/2010/main" val="3855875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293813" y="381000"/>
            <a:ext cx="9601200" cy="959768"/>
          </a:xfrm>
        </p:spPr>
        <p:txBody>
          <a:bodyPr>
            <a:normAutofit fontScale="90000"/>
          </a:bodyPr>
          <a:lstStyle/>
          <a:p>
            <a:r>
              <a:rPr lang="en-US" altLang="zh-CN" b="1" dirty="0">
                <a:effectLst>
                  <a:glow>
                    <a:srgbClr val="000000"/>
                  </a:glow>
                  <a:outerShdw sx="0" sy="0">
                    <a:srgbClr val="000000"/>
                  </a:outerShdw>
                  <a:reflection stA="0" endPos="0" fadeDir="0" sx="0" sy="0"/>
                </a:effectLst>
              </a:rPr>
              <a:t>5.2 Oracle 12c </a:t>
            </a:r>
            <a:r>
              <a:rPr lang="zh-CN" altLang="en-US" b="1" dirty="0">
                <a:effectLst>
                  <a:glow>
                    <a:srgbClr val="000000"/>
                  </a:glow>
                  <a:outerShdw sx="0" sy="0">
                    <a:srgbClr val="000000"/>
                  </a:outerShdw>
                  <a:reflection stA="0" endPos="0" fadeDir="0" sx="0" sy="0"/>
                </a:effectLst>
              </a:rPr>
              <a:t>内存结构</a:t>
            </a:r>
            <a:br>
              <a:rPr lang="en-US" altLang="zh-CN" b="1" dirty="0">
                <a:effectLst>
                  <a:glow>
                    <a:srgbClr val="000000"/>
                  </a:glow>
                  <a:outerShdw sx="0" sy="0">
                    <a:srgbClr val="000000"/>
                  </a:outerShdw>
                  <a:reflection stA="0" endPos="0" fadeDir="0" sx="0" sy="0"/>
                </a:effectLst>
              </a:rPr>
            </a:br>
            <a:r>
              <a:rPr lang="en-US" altLang="zh-CN" b="1" dirty="0">
                <a:effectLst>
                  <a:glow>
                    <a:srgbClr val="000000"/>
                  </a:glow>
                  <a:outerShdw sx="0" sy="0">
                    <a:srgbClr val="000000"/>
                  </a:outerShdw>
                  <a:reflection stA="0" endPos="0" fadeDir="0" sx="0" sy="0"/>
                </a:effectLst>
              </a:rPr>
              <a:t>   </a:t>
            </a:r>
            <a:r>
              <a:rPr lang="en-US" altLang="zh-CN" sz="3100" dirty="0"/>
              <a:t>5.2.1</a:t>
            </a:r>
            <a:r>
              <a:rPr lang="en-US" altLang="zh-CN" sz="3100" b="1" dirty="0"/>
              <a:t>  </a:t>
            </a:r>
            <a:r>
              <a:rPr lang="zh-CN" altLang="zh-CN" sz="3100" dirty="0"/>
              <a:t>基本内存结构</a:t>
            </a:r>
            <a:endParaRPr lang="zh-CN" altLang="en-US" dirty="0"/>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1293812" y="1556792"/>
            <a:ext cx="10345216" cy="5184576"/>
          </a:xfrm>
        </p:spPr>
        <p:txBody>
          <a:bodyPr>
            <a:noAutofit/>
          </a:bodyPr>
          <a:lstStyle/>
          <a:p>
            <a:pPr marL="0" indent="0" hangingPunct="0">
              <a:lnSpc>
                <a:spcPct val="100000"/>
              </a:lnSpc>
              <a:spcBef>
                <a:spcPts val="0"/>
              </a:spcBef>
              <a:buNone/>
            </a:pPr>
            <a:r>
              <a:rPr lang="en-US" altLang="zh-CN" sz="3200" dirty="0"/>
              <a:t>OLAP</a:t>
            </a:r>
            <a:r>
              <a:rPr lang="zh-CN" altLang="en-US" sz="3200" dirty="0"/>
              <a:t>页面缓冲池</a:t>
            </a:r>
            <a:r>
              <a:rPr lang="en-US" altLang="zh-CN" sz="3200" dirty="0"/>
              <a:t>(OLAP Page Pool)</a:t>
            </a:r>
            <a:r>
              <a:rPr lang="zh-CN" altLang="en-US" sz="3200" dirty="0"/>
              <a:t>也存储在</a:t>
            </a:r>
            <a:r>
              <a:rPr lang="en-US" altLang="zh-CN" sz="3200" dirty="0"/>
              <a:t>UGA</a:t>
            </a:r>
            <a:r>
              <a:rPr lang="zh-CN" altLang="en-US" sz="3200" dirty="0"/>
              <a:t>中。它管理</a:t>
            </a:r>
            <a:r>
              <a:rPr lang="en-US" altLang="zh-CN" sz="3200" dirty="0"/>
              <a:t>OLAP</a:t>
            </a:r>
            <a:r>
              <a:rPr lang="zh-CN" altLang="en-US" sz="3200" dirty="0"/>
              <a:t>数据页，该数据页相当于数据块。页面缓冲池在</a:t>
            </a:r>
            <a:r>
              <a:rPr lang="en-US" altLang="zh-CN" sz="3200" dirty="0"/>
              <a:t>OLAP</a:t>
            </a:r>
            <a:r>
              <a:rPr lang="zh-CN" altLang="en-US" sz="3200" dirty="0"/>
              <a:t>会话开始时分配并在会话结束时释放。每当用户查询多维对象</a:t>
            </a:r>
            <a:r>
              <a:rPr lang="en-US" altLang="zh-CN" sz="3200" dirty="0"/>
              <a:t>(</a:t>
            </a:r>
            <a:r>
              <a:rPr lang="zh-CN" altLang="en-US" sz="3200" dirty="0"/>
              <a:t>如</a:t>
            </a:r>
            <a:r>
              <a:rPr lang="en-US" altLang="zh-CN" sz="3200" dirty="0"/>
              <a:t>cube)</a:t>
            </a:r>
            <a:r>
              <a:rPr lang="zh-CN" altLang="en-US" sz="3200" dirty="0"/>
              <a:t>时，就会自动打开</a:t>
            </a:r>
            <a:r>
              <a:rPr lang="en-US" altLang="zh-CN" sz="3200" dirty="0"/>
              <a:t>OLAP</a:t>
            </a:r>
            <a:r>
              <a:rPr lang="zh-CN" altLang="en-US" sz="3200" dirty="0"/>
              <a:t>会话。</a:t>
            </a:r>
          </a:p>
          <a:p>
            <a:pPr marL="0" indent="0" hangingPunct="0">
              <a:lnSpc>
                <a:spcPct val="100000"/>
              </a:lnSpc>
              <a:spcBef>
                <a:spcPts val="0"/>
              </a:spcBef>
              <a:buNone/>
            </a:pPr>
            <a:r>
              <a:rPr lang="zh-CN" altLang="en-US" sz="3200" dirty="0"/>
              <a:t>在一个会话生命周期内，</a:t>
            </a:r>
            <a:r>
              <a:rPr lang="en-US" altLang="zh-CN" sz="3200" dirty="0"/>
              <a:t>UGA</a:t>
            </a:r>
            <a:r>
              <a:rPr lang="zh-CN" altLang="en-US" sz="3200" dirty="0"/>
              <a:t>都必须有效。因为这个原因，在使用共享服务连接</a:t>
            </a:r>
            <a:r>
              <a:rPr lang="en-US" altLang="zh-CN" sz="3200" dirty="0"/>
              <a:t>(Shared Server)</a:t>
            </a:r>
            <a:r>
              <a:rPr lang="zh-CN" altLang="en-US" sz="3200" dirty="0"/>
              <a:t>时，由于</a:t>
            </a:r>
            <a:r>
              <a:rPr lang="en-US" altLang="zh-CN" sz="3200" dirty="0"/>
              <a:t>PGA</a:t>
            </a:r>
            <a:r>
              <a:rPr lang="zh-CN" altLang="en-US" sz="3200" dirty="0"/>
              <a:t>服务于单进程，</a:t>
            </a:r>
            <a:r>
              <a:rPr lang="en-US" altLang="zh-CN" sz="3200" dirty="0"/>
              <a:t>UGA</a:t>
            </a:r>
            <a:r>
              <a:rPr lang="zh-CN" altLang="en-US" sz="3200" dirty="0"/>
              <a:t>不能存储在</a:t>
            </a:r>
            <a:r>
              <a:rPr lang="en-US" altLang="zh-CN" sz="3200" dirty="0"/>
              <a:t>PGA</a:t>
            </a:r>
            <a:r>
              <a:rPr lang="zh-CN" altLang="en-US" sz="3200" dirty="0"/>
              <a:t>中，而只能存储在</a:t>
            </a:r>
            <a:r>
              <a:rPr lang="en-US" altLang="zh-CN" sz="3200" dirty="0"/>
              <a:t>SGA</a:t>
            </a:r>
            <a:r>
              <a:rPr lang="zh-CN" altLang="en-US" sz="3200" dirty="0"/>
              <a:t>中，允许任何共享的服务器进程访问它。当使用专用服务连接</a:t>
            </a:r>
            <a:r>
              <a:rPr lang="en-US" altLang="zh-CN" sz="3200" dirty="0"/>
              <a:t>(Dedicated Server)</a:t>
            </a:r>
            <a:r>
              <a:rPr lang="zh-CN" altLang="en-US" sz="3200" dirty="0"/>
              <a:t>时，</a:t>
            </a:r>
            <a:r>
              <a:rPr lang="en-US" altLang="zh-CN" sz="3200" dirty="0"/>
              <a:t>UGA</a:t>
            </a:r>
            <a:r>
              <a:rPr lang="zh-CN" altLang="en-US" sz="3200" dirty="0"/>
              <a:t>存储在</a:t>
            </a:r>
            <a:r>
              <a:rPr lang="en-US" altLang="zh-CN" sz="3200" dirty="0"/>
              <a:t>PGA</a:t>
            </a:r>
            <a:r>
              <a:rPr lang="zh-CN" altLang="en-US" sz="3200" dirty="0"/>
              <a:t>中。</a:t>
            </a:r>
          </a:p>
        </p:txBody>
      </p:sp>
    </p:spTree>
    <p:extLst>
      <p:ext uri="{BB962C8B-B14F-4D97-AF65-F5344CB8AC3E}">
        <p14:creationId xmlns:p14="http://schemas.microsoft.com/office/powerpoint/2010/main" val="2252497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293813" y="381000"/>
            <a:ext cx="9601200" cy="959768"/>
          </a:xfrm>
        </p:spPr>
        <p:txBody>
          <a:bodyPr>
            <a:normAutofit fontScale="90000"/>
          </a:bodyPr>
          <a:lstStyle/>
          <a:p>
            <a:r>
              <a:rPr lang="en-US" altLang="zh-CN" b="1" dirty="0">
                <a:effectLst>
                  <a:glow>
                    <a:srgbClr val="000000"/>
                  </a:glow>
                  <a:outerShdw sx="0" sy="0">
                    <a:srgbClr val="000000"/>
                  </a:outerShdw>
                  <a:reflection stA="0" endPos="0" fadeDir="0" sx="0" sy="0"/>
                </a:effectLst>
              </a:rPr>
              <a:t>5.2 Oracle 12c </a:t>
            </a:r>
            <a:r>
              <a:rPr lang="zh-CN" altLang="en-US" b="1" dirty="0">
                <a:effectLst>
                  <a:glow>
                    <a:srgbClr val="000000"/>
                  </a:glow>
                  <a:outerShdw sx="0" sy="0">
                    <a:srgbClr val="000000"/>
                  </a:outerShdw>
                  <a:reflection stA="0" endPos="0" fadeDir="0" sx="0" sy="0"/>
                </a:effectLst>
              </a:rPr>
              <a:t>内存结构</a:t>
            </a:r>
            <a:br>
              <a:rPr lang="en-US" altLang="zh-CN" b="1" dirty="0">
                <a:effectLst>
                  <a:glow>
                    <a:srgbClr val="000000"/>
                  </a:glow>
                  <a:outerShdw sx="0" sy="0">
                    <a:srgbClr val="000000"/>
                  </a:outerShdw>
                  <a:reflection stA="0" endPos="0" fadeDir="0" sx="0" sy="0"/>
                </a:effectLst>
              </a:rPr>
            </a:br>
            <a:r>
              <a:rPr lang="en-US" altLang="zh-CN" b="1" dirty="0">
                <a:effectLst>
                  <a:glow>
                    <a:srgbClr val="000000"/>
                  </a:glow>
                  <a:outerShdw sx="0" sy="0">
                    <a:srgbClr val="000000"/>
                  </a:outerShdw>
                  <a:reflection stA="0" endPos="0" fadeDir="0" sx="0" sy="0"/>
                </a:effectLst>
              </a:rPr>
              <a:t>   </a:t>
            </a:r>
            <a:r>
              <a:rPr lang="en-US" altLang="zh-CN" sz="3100" dirty="0"/>
              <a:t>5.2.1</a:t>
            </a:r>
            <a:r>
              <a:rPr lang="en-US" altLang="zh-CN" sz="3100" b="1" dirty="0"/>
              <a:t>  </a:t>
            </a:r>
            <a:r>
              <a:rPr lang="zh-CN" altLang="zh-CN" sz="3100" dirty="0"/>
              <a:t>基本内存结构</a:t>
            </a:r>
            <a:endParaRPr lang="zh-CN" altLang="en-US" dirty="0"/>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1293812" y="1556792"/>
            <a:ext cx="10345216" cy="5184576"/>
          </a:xfrm>
        </p:spPr>
        <p:txBody>
          <a:bodyPr>
            <a:noAutofit/>
          </a:bodyPr>
          <a:lstStyle/>
          <a:p>
            <a:pPr marL="0" indent="0" hangingPunct="0">
              <a:lnSpc>
                <a:spcPct val="100000"/>
              </a:lnSpc>
              <a:spcBef>
                <a:spcPts val="0"/>
              </a:spcBef>
              <a:buNone/>
            </a:pPr>
            <a:r>
              <a:rPr lang="en-US" altLang="zh-CN" sz="3200" dirty="0"/>
              <a:t>4)</a:t>
            </a:r>
            <a:r>
              <a:rPr lang="zh-CN" altLang="en-US" sz="3200" dirty="0"/>
              <a:t>软件代码区</a:t>
            </a:r>
            <a:r>
              <a:rPr lang="en-US" altLang="zh-CN" sz="3200" dirty="0"/>
              <a:t>(Software Code Areas)</a:t>
            </a:r>
          </a:p>
          <a:p>
            <a:pPr marL="0" indent="0" hangingPunct="0">
              <a:lnSpc>
                <a:spcPct val="100000"/>
              </a:lnSpc>
              <a:spcBef>
                <a:spcPts val="0"/>
              </a:spcBef>
              <a:buNone/>
            </a:pPr>
            <a:r>
              <a:rPr lang="zh-CN" altLang="en-US" sz="3200" dirty="0"/>
              <a:t>软件代码区是用来存储正在运行或可以运行的</a:t>
            </a:r>
            <a:r>
              <a:rPr lang="en-US" altLang="zh-CN" sz="3200" dirty="0"/>
              <a:t>Oracle</a:t>
            </a:r>
            <a:r>
              <a:rPr lang="zh-CN" altLang="en-US" sz="3200" dirty="0"/>
              <a:t>自身代码的内存区。</a:t>
            </a:r>
            <a:r>
              <a:rPr lang="en-US" altLang="zh-CN" sz="3200" dirty="0"/>
              <a:t>Oracle</a:t>
            </a:r>
            <a:r>
              <a:rPr lang="zh-CN" altLang="en-US" sz="3200" dirty="0"/>
              <a:t>自身代码的存储区不同于用户程序的存储区，它更独立并且更受保护。软件代码区的大小通常是静态的，只有当软件升级或重新安装后才会变化。这些区域所需的大小因操作系统而异。</a:t>
            </a:r>
          </a:p>
        </p:txBody>
      </p:sp>
    </p:spTree>
    <p:extLst>
      <p:ext uri="{BB962C8B-B14F-4D97-AF65-F5344CB8AC3E}">
        <p14:creationId xmlns:p14="http://schemas.microsoft.com/office/powerpoint/2010/main" val="540807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293813" y="381000"/>
            <a:ext cx="9601200" cy="959768"/>
          </a:xfrm>
        </p:spPr>
        <p:txBody>
          <a:bodyPr>
            <a:normAutofit fontScale="90000"/>
          </a:bodyPr>
          <a:lstStyle/>
          <a:p>
            <a:r>
              <a:rPr lang="en-US" altLang="zh-CN" b="1" dirty="0">
                <a:effectLst>
                  <a:glow>
                    <a:srgbClr val="000000"/>
                  </a:glow>
                  <a:outerShdw sx="0" sy="0">
                    <a:srgbClr val="000000"/>
                  </a:outerShdw>
                  <a:reflection stA="0" endPos="0" fadeDir="0" sx="0" sy="0"/>
                </a:effectLst>
              </a:rPr>
              <a:t>5.2 Oracle 12c </a:t>
            </a:r>
            <a:r>
              <a:rPr lang="zh-CN" altLang="en-US" b="1" dirty="0">
                <a:effectLst>
                  <a:glow>
                    <a:srgbClr val="000000"/>
                  </a:glow>
                  <a:outerShdw sx="0" sy="0">
                    <a:srgbClr val="000000"/>
                  </a:outerShdw>
                  <a:reflection stA="0" endPos="0" fadeDir="0" sx="0" sy="0"/>
                </a:effectLst>
              </a:rPr>
              <a:t>内存结构</a:t>
            </a:r>
            <a:br>
              <a:rPr lang="en-US" altLang="zh-CN" b="1" dirty="0">
                <a:effectLst>
                  <a:glow>
                    <a:srgbClr val="000000"/>
                  </a:glow>
                  <a:outerShdw sx="0" sy="0">
                    <a:srgbClr val="000000"/>
                  </a:outerShdw>
                  <a:reflection stA="0" endPos="0" fadeDir="0" sx="0" sy="0"/>
                </a:effectLst>
              </a:rPr>
            </a:br>
            <a:r>
              <a:rPr lang="en-US" altLang="zh-CN" b="1" dirty="0">
                <a:effectLst>
                  <a:glow>
                    <a:srgbClr val="000000"/>
                  </a:glow>
                  <a:outerShdw sx="0" sy="0">
                    <a:srgbClr val="000000"/>
                  </a:outerShdw>
                  <a:reflection stA="0" endPos="0" fadeDir="0" sx="0" sy="0"/>
                </a:effectLst>
              </a:rPr>
              <a:t>   </a:t>
            </a:r>
            <a:r>
              <a:rPr lang="en-US" altLang="zh-CN" sz="3100" dirty="0"/>
              <a:t>5.2.2</a:t>
            </a:r>
            <a:r>
              <a:rPr lang="en-US" altLang="zh-CN" sz="3100" b="1" dirty="0"/>
              <a:t>  </a:t>
            </a:r>
            <a:r>
              <a:rPr lang="en-US" altLang="zh-CN" sz="3100" dirty="0"/>
              <a:t>PGA</a:t>
            </a:r>
            <a:r>
              <a:rPr lang="zh-CN" altLang="en-US" sz="3100" dirty="0"/>
              <a:t>概述</a:t>
            </a:r>
            <a:endParaRPr lang="zh-CN" altLang="en-US" dirty="0"/>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1293812" y="1556792"/>
            <a:ext cx="10345216" cy="1512168"/>
          </a:xfrm>
        </p:spPr>
        <p:txBody>
          <a:bodyPr>
            <a:noAutofit/>
          </a:bodyPr>
          <a:lstStyle/>
          <a:p>
            <a:pPr marL="0" indent="0" hangingPunct="0">
              <a:lnSpc>
                <a:spcPct val="100000"/>
              </a:lnSpc>
              <a:spcBef>
                <a:spcPts val="0"/>
              </a:spcBef>
              <a:buNone/>
            </a:pPr>
            <a:r>
              <a:rPr lang="en-US" altLang="zh-CN" dirty="0"/>
              <a:t>PGA</a:t>
            </a:r>
            <a:r>
              <a:rPr lang="zh-CN" altLang="en-US" dirty="0"/>
              <a:t>分为两个不同的区域：</a:t>
            </a:r>
            <a:r>
              <a:rPr lang="en-US" altLang="zh-CN" dirty="0"/>
              <a:t>SQL</a:t>
            </a:r>
            <a:r>
              <a:rPr lang="zh-CN" altLang="en-US" dirty="0"/>
              <a:t>工作区</a:t>
            </a:r>
            <a:r>
              <a:rPr lang="en-US" altLang="zh-CN" dirty="0"/>
              <a:t>(SQL Work Areas)</a:t>
            </a:r>
            <a:r>
              <a:rPr lang="zh-CN" altLang="en-US" dirty="0"/>
              <a:t>和私有</a:t>
            </a:r>
            <a:r>
              <a:rPr lang="en-US" altLang="zh-CN" dirty="0"/>
              <a:t>SQL</a:t>
            </a:r>
            <a:r>
              <a:rPr lang="zh-CN" altLang="en-US" dirty="0"/>
              <a:t>区</a:t>
            </a:r>
            <a:r>
              <a:rPr lang="en-US" altLang="zh-CN" dirty="0"/>
              <a:t>(Private SQL Area)</a:t>
            </a:r>
            <a:r>
              <a:rPr lang="zh-CN" altLang="en-US" dirty="0"/>
              <a:t>，每个区域的作用也不同。图</a:t>
            </a:r>
            <a:r>
              <a:rPr lang="en-US" altLang="zh-CN" dirty="0"/>
              <a:t>5-3</a:t>
            </a:r>
            <a:r>
              <a:rPr lang="zh-CN" altLang="en-US" dirty="0"/>
              <a:t>描述了</a:t>
            </a:r>
            <a:r>
              <a:rPr lang="en-US" altLang="zh-CN" dirty="0"/>
              <a:t>PGA</a:t>
            </a:r>
            <a:r>
              <a:rPr lang="zh-CN" altLang="en-US" dirty="0"/>
              <a:t>内存区的结构，以及</a:t>
            </a:r>
            <a:r>
              <a:rPr lang="en-US" altLang="zh-CN" dirty="0"/>
              <a:t>PGA</a:t>
            </a:r>
            <a:r>
              <a:rPr lang="zh-CN" altLang="en-US" dirty="0"/>
              <a:t>内存区与客户端进程的数据区之间的联系，图中的</a:t>
            </a:r>
            <a:r>
              <a:rPr lang="en-US" altLang="zh-CN" dirty="0"/>
              <a:t>PGA</a:t>
            </a:r>
            <a:r>
              <a:rPr lang="zh-CN" altLang="en-US" dirty="0"/>
              <a:t>是专用服务器会话的结构，共享服务器会话有所不同。</a:t>
            </a:r>
          </a:p>
        </p:txBody>
      </p:sp>
      <p:grpSp>
        <p:nvGrpSpPr>
          <p:cNvPr id="4" name="画布 99">
            <a:extLst>
              <a:ext uri="{FF2B5EF4-FFF2-40B4-BE49-F238E27FC236}">
                <a16:creationId xmlns:a16="http://schemas.microsoft.com/office/drawing/2014/main" id="{D4A6F62A-DBE0-4E4C-9FB2-15A7410CF66D}"/>
              </a:ext>
            </a:extLst>
          </p:cNvPr>
          <p:cNvGrpSpPr/>
          <p:nvPr/>
        </p:nvGrpSpPr>
        <p:grpSpPr>
          <a:xfrm>
            <a:off x="2205980" y="2996952"/>
            <a:ext cx="9145016" cy="3236075"/>
            <a:chOff x="0" y="0"/>
            <a:chExt cx="4882792" cy="1727835"/>
          </a:xfrm>
        </p:grpSpPr>
        <p:sp>
          <p:nvSpPr>
            <p:cNvPr id="5" name="矩形 4">
              <a:extLst>
                <a:ext uri="{FF2B5EF4-FFF2-40B4-BE49-F238E27FC236}">
                  <a16:creationId xmlns:a16="http://schemas.microsoft.com/office/drawing/2014/main" id="{E36BDB64-8C56-43A5-95CC-A723636DB4E5}"/>
                </a:ext>
              </a:extLst>
            </p:cNvPr>
            <p:cNvSpPr/>
            <p:nvPr/>
          </p:nvSpPr>
          <p:spPr>
            <a:xfrm>
              <a:off x="0" y="0"/>
              <a:ext cx="4882515" cy="1727835"/>
            </a:xfrm>
            <a:prstGeom prst="rect">
              <a:avLst/>
            </a:prstGeom>
          </p:spPr>
        </p:sp>
        <p:grpSp>
          <p:nvGrpSpPr>
            <p:cNvPr id="6" name="组合 5">
              <a:extLst>
                <a:ext uri="{FF2B5EF4-FFF2-40B4-BE49-F238E27FC236}">
                  <a16:creationId xmlns:a16="http://schemas.microsoft.com/office/drawing/2014/main" id="{5C3023B6-30B1-4C77-B369-93B5023C09BE}"/>
                </a:ext>
              </a:extLst>
            </p:cNvPr>
            <p:cNvGrpSpPr/>
            <p:nvPr/>
          </p:nvGrpSpPr>
          <p:grpSpPr>
            <a:xfrm>
              <a:off x="36000" y="1"/>
              <a:ext cx="4846792" cy="1668871"/>
              <a:chOff x="36000" y="0"/>
              <a:chExt cx="4846792" cy="2250832"/>
            </a:xfrm>
          </p:grpSpPr>
          <p:sp>
            <p:nvSpPr>
              <p:cNvPr id="7" name="文本框 228">
                <a:extLst>
                  <a:ext uri="{FF2B5EF4-FFF2-40B4-BE49-F238E27FC236}">
                    <a16:creationId xmlns:a16="http://schemas.microsoft.com/office/drawing/2014/main" id="{2124B35F-5815-489F-9EE9-25E881E8876B}"/>
                  </a:ext>
                </a:extLst>
              </p:cNvPr>
              <p:cNvSpPr txBox="1"/>
              <p:nvPr/>
            </p:nvSpPr>
            <p:spPr>
              <a:xfrm>
                <a:off x="94141" y="569691"/>
                <a:ext cx="3181844" cy="512699"/>
              </a:xfrm>
              <a:prstGeom prst="rect">
                <a:avLst/>
              </a:prstGeom>
              <a:solidFill>
                <a:schemeClr val="lt1"/>
              </a:solidFill>
              <a:ln w="6350">
                <a:solidFill>
                  <a:prstClr val="black"/>
                </a:solidFill>
              </a:ln>
            </p:spPr>
            <p:txBody>
              <a:bodyPr rot="0" spcFirstLastPara="0" vert="horz" wrap="square" lIns="91440" tIns="0" rIns="91440" bIns="0" numCol="1" spcCol="0" rtlCol="0" fromWordArt="0" anchor="ctr" anchorCtr="0" forceAA="0" compatLnSpc="1">
                <a:prstTxWarp prst="textNoShape">
                  <a:avLst/>
                </a:prstTxWarp>
                <a:noAutofit/>
              </a:bodyPr>
              <a:lstStyle/>
              <a:p>
                <a:pPr algn="l">
                  <a:spcAft>
                    <a:spcPts val="0"/>
                  </a:spcAft>
                </a:pPr>
                <a:r>
                  <a:rPr lang="en-US" sz="2000" kern="100">
                    <a:effectLst/>
                    <a:latin typeface="Times New Roman" panose="02020603050405020304" pitchFamily="18" charset="0"/>
                    <a:ea typeface="宋体" panose="02010600030101010101" pitchFamily="2" charset="-122"/>
                  </a:rPr>
                  <a:t>Session Memory</a:t>
                </a:r>
                <a:endParaRPr lang="zh-CN" sz="2000" kern="100">
                  <a:effectLst/>
                  <a:latin typeface="Times New Roman" panose="02020603050405020304" pitchFamily="18" charset="0"/>
                  <a:ea typeface="宋体" panose="02010600030101010101" pitchFamily="2" charset="-122"/>
                </a:endParaRPr>
              </a:p>
            </p:txBody>
          </p:sp>
          <p:sp>
            <p:nvSpPr>
              <p:cNvPr id="8" name="文本框 228">
                <a:extLst>
                  <a:ext uri="{FF2B5EF4-FFF2-40B4-BE49-F238E27FC236}">
                    <a16:creationId xmlns:a16="http://schemas.microsoft.com/office/drawing/2014/main" id="{81871AFC-4D3A-4495-9E6A-67D7FAC926A7}"/>
                  </a:ext>
                </a:extLst>
              </p:cNvPr>
              <p:cNvSpPr txBox="1"/>
              <p:nvPr/>
            </p:nvSpPr>
            <p:spPr>
              <a:xfrm>
                <a:off x="1420759" y="569984"/>
                <a:ext cx="908821" cy="496548"/>
              </a:xfrm>
              <a:prstGeom prst="rect">
                <a:avLst/>
              </a:prstGeom>
              <a:pattFill prst="pct60">
                <a:fgClr>
                  <a:schemeClr val="lt1"/>
                </a:fgClr>
                <a:bgClr>
                  <a:schemeClr val="bg1"/>
                </a:bgClr>
              </a:pattFill>
              <a:ln w="6350">
                <a:solidFill>
                  <a:prstClr val="black"/>
                </a:solidFill>
              </a:ln>
            </p:spPr>
            <p:txBody>
              <a:bodyPr rot="0" spcFirstLastPara="0" vert="horz" wrap="square" lIns="91440" tIns="0" rIns="91440" bIns="0" numCol="1" spcCol="0" rtlCol="0" fromWordArt="0" anchor="ctr" anchorCtr="0" forceAA="0" compatLnSpc="1">
                <a:prstTxWarp prst="textNoShape">
                  <a:avLst/>
                </a:prstTxWarp>
                <a:noAutofit/>
              </a:bodyPr>
              <a:lstStyle/>
              <a:p>
                <a:pPr algn="ctr">
                  <a:spcAft>
                    <a:spcPts val="0"/>
                  </a:spcAft>
                </a:pPr>
                <a:r>
                  <a:rPr lang="en-US" sz="2000" kern="100">
                    <a:solidFill>
                      <a:srgbClr val="000000"/>
                    </a:solidFill>
                    <a:effectLst/>
                    <a:latin typeface="Times New Roman" panose="02020603050405020304" pitchFamily="18" charset="0"/>
                    <a:ea typeface="宋体" panose="02010600030101010101" pitchFamily="2" charset="-122"/>
                  </a:rPr>
                  <a:t>Persistent</a:t>
                </a:r>
                <a:endParaRPr lang="zh-CN" sz="2000" kern="100">
                  <a:solidFill>
                    <a:srgbClr val="000000"/>
                  </a:solidFill>
                  <a:effectLst/>
                  <a:latin typeface="Times New Roman" panose="02020603050405020304" pitchFamily="18" charset="0"/>
                  <a:ea typeface="宋体" panose="02010600030101010101" pitchFamily="2" charset="-122"/>
                </a:endParaRPr>
              </a:p>
              <a:p>
                <a:pPr algn="ctr">
                  <a:spcAft>
                    <a:spcPts val="0"/>
                  </a:spcAft>
                </a:pPr>
                <a:r>
                  <a:rPr lang="en-US" sz="2000" kern="100">
                    <a:solidFill>
                      <a:srgbClr val="000000"/>
                    </a:solidFill>
                    <a:effectLst/>
                    <a:latin typeface="Times New Roman" panose="02020603050405020304" pitchFamily="18" charset="0"/>
                    <a:ea typeface="宋体" panose="02010600030101010101" pitchFamily="2" charset="-122"/>
                  </a:rPr>
                  <a:t>Area</a:t>
                </a:r>
                <a:endParaRPr lang="zh-CN" sz="2000" kern="100">
                  <a:solidFill>
                    <a:srgbClr val="000000"/>
                  </a:solidFill>
                  <a:effectLst/>
                  <a:latin typeface="Times New Roman" panose="02020603050405020304" pitchFamily="18" charset="0"/>
                  <a:ea typeface="宋体" panose="02010600030101010101" pitchFamily="2" charset="-122"/>
                </a:endParaRPr>
              </a:p>
            </p:txBody>
          </p:sp>
          <p:sp>
            <p:nvSpPr>
              <p:cNvPr id="9" name="文本框 228">
                <a:extLst>
                  <a:ext uri="{FF2B5EF4-FFF2-40B4-BE49-F238E27FC236}">
                    <a16:creationId xmlns:a16="http://schemas.microsoft.com/office/drawing/2014/main" id="{B49E4485-95FC-4E29-A0EC-B158C6AA7A8A}"/>
                  </a:ext>
                </a:extLst>
              </p:cNvPr>
              <p:cNvSpPr txBox="1"/>
              <p:nvPr/>
            </p:nvSpPr>
            <p:spPr>
              <a:xfrm>
                <a:off x="94086" y="258136"/>
                <a:ext cx="866830" cy="311556"/>
              </a:xfrm>
              <a:prstGeom prst="rect">
                <a:avLst/>
              </a:prstGeom>
              <a:solidFill>
                <a:schemeClr val="lt1"/>
              </a:solidFill>
              <a:ln w="6350">
                <a:solidFill>
                  <a:prstClr val="black"/>
                </a:solidFill>
              </a:ln>
            </p:spPr>
            <p:txBody>
              <a:bodyPr rot="0" spcFirstLastPara="0" vert="horz" wrap="square" lIns="91440" tIns="0" rIns="91440" bIns="0" numCol="1" spcCol="0" rtlCol="0" fromWordArt="0" anchor="ctr" anchorCtr="0" forceAA="0" compatLnSpc="1">
                <a:prstTxWarp prst="textNoShape">
                  <a:avLst/>
                </a:prstTxWarp>
                <a:noAutofit/>
              </a:bodyPr>
              <a:lstStyle/>
              <a:p>
                <a:pPr algn="ctr">
                  <a:spcAft>
                    <a:spcPts val="0"/>
                  </a:spcAft>
                </a:pPr>
                <a:r>
                  <a:rPr lang="en-US" sz="2000" kern="100">
                    <a:solidFill>
                      <a:srgbClr val="000000"/>
                    </a:solidFill>
                    <a:effectLst/>
                    <a:latin typeface="Times New Roman" panose="02020603050405020304" pitchFamily="18" charset="0"/>
                    <a:ea typeface="宋体" panose="02010600030101010101" pitchFamily="2" charset="-122"/>
                  </a:rPr>
                  <a:t>Sort Area</a:t>
                </a:r>
                <a:endParaRPr lang="zh-CN" sz="2000" kern="100">
                  <a:solidFill>
                    <a:srgbClr val="000000"/>
                  </a:solidFill>
                  <a:effectLst/>
                  <a:latin typeface="Times New Roman" panose="02020603050405020304" pitchFamily="18" charset="0"/>
                  <a:ea typeface="宋体" panose="02010600030101010101" pitchFamily="2" charset="-122"/>
                </a:endParaRPr>
              </a:p>
            </p:txBody>
          </p:sp>
          <p:sp>
            <p:nvSpPr>
              <p:cNvPr id="10" name="文本框 228">
                <a:extLst>
                  <a:ext uri="{FF2B5EF4-FFF2-40B4-BE49-F238E27FC236}">
                    <a16:creationId xmlns:a16="http://schemas.microsoft.com/office/drawing/2014/main" id="{EBEFCF2D-0BCB-47A0-A826-59FD6E04080F}"/>
                  </a:ext>
                </a:extLst>
              </p:cNvPr>
              <p:cNvSpPr txBox="1"/>
              <p:nvPr/>
            </p:nvSpPr>
            <p:spPr>
              <a:xfrm>
                <a:off x="960916" y="258136"/>
                <a:ext cx="908821" cy="311556"/>
              </a:xfrm>
              <a:prstGeom prst="rect">
                <a:avLst/>
              </a:prstGeom>
              <a:solidFill>
                <a:schemeClr val="lt1"/>
              </a:solidFill>
              <a:ln w="6350">
                <a:solidFill>
                  <a:prstClr val="black"/>
                </a:solidFill>
              </a:ln>
            </p:spPr>
            <p:txBody>
              <a:bodyPr rot="0" spcFirstLastPara="0" vert="horz" wrap="square" lIns="91440" tIns="0" rIns="91440" bIns="0" numCol="1" spcCol="0" rtlCol="0" fromWordArt="0" anchor="ctr" anchorCtr="0" forceAA="0" compatLnSpc="1">
                <a:prstTxWarp prst="textNoShape">
                  <a:avLst/>
                </a:prstTxWarp>
                <a:noAutofit/>
              </a:bodyPr>
              <a:lstStyle/>
              <a:p>
                <a:pPr algn="ctr">
                  <a:spcAft>
                    <a:spcPts val="0"/>
                  </a:spcAft>
                </a:pPr>
                <a:r>
                  <a:rPr lang="en-US" sz="2000" kern="100">
                    <a:solidFill>
                      <a:srgbClr val="000000"/>
                    </a:solidFill>
                    <a:effectLst/>
                    <a:latin typeface="Times New Roman" panose="02020603050405020304" pitchFamily="18" charset="0"/>
                    <a:ea typeface="宋体" panose="02010600030101010101" pitchFamily="2" charset="-122"/>
                  </a:rPr>
                  <a:t>Hash Area</a:t>
                </a:r>
                <a:endParaRPr lang="zh-CN" sz="2000" kern="100">
                  <a:solidFill>
                    <a:srgbClr val="000000"/>
                  </a:solidFill>
                  <a:effectLst/>
                  <a:latin typeface="Times New Roman" panose="02020603050405020304" pitchFamily="18" charset="0"/>
                  <a:ea typeface="宋体" panose="02010600030101010101" pitchFamily="2" charset="-122"/>
                </a:endParaRPr>
              </a:p>
            </p:txBody>
          </p:sp>
          <p:sp>
            <p:nvSpPr>
              <p:cNvPr id="11" name="文本框 228">
                <a:extLst>
                  <a:ext uri="{FF2B5EF4-FFF2-40B4-BE49-F238E27FC236}">
                    <a16:creationId xmlns:a16="http://schemas.microsoft.com/office/drawing/2014/main" id="{E68C98D9-BF1B-4F3F-A22A-8EC8586A7BF7}"/>
                  </a:ext>
                </a:extLst>
              </p:cNvPr>
              <p:cNvSpPr txBox="1"/>
              <p:nvPr/>
            </p:nvSpPr>
            <p:spPr>
              <a:xfrm>
                <a:off x="1869736" y="258136"/>
                <a:ext cx="1416821" cy="311556"/>
              </a:xfrm>
              <a:prstGeom prst="rect">
                <a:avLst/>
              </a:prstGeom>
              <a:solidFill>
                <a:schemeClr val="lt1"/>
              </a:solidFill>
              <a:ln w="6350">
                <a:solidFill>
                  <a:prstClr val="black"/>
                </a:solidFill>
              </a:ln>
            </p:spPr>
            <p:txBody>
              <a:bodyPr rot="0" spcFirstLastPara="0" vert="horz" wrap="square" lIns="91440" tIns="0" rIns="91440" bIns="0" numCol="1" spcCol="0" rtlCol="0" fromWordArt="0" anchor="ctr" anchorCtr="0" forceAA="0" compatLnSpc="1">
                <a:prstTxWarp prst="textNoShape">
                  <a:avLst/>
                </a:prstTxWarp>
                <a:noAutofit/>
              </a:bodyPr>
              <a:lstStyle/>
              <a:p>
                <a:pPr algn="ctr">
                  <a:spcAft>
                    <a:spcPts val="0"/>
                  </a:spcAft>
                </a:pPr>
                <a:r>
                  <a:rPr lang="en-US" sz="2000" kern="100">
                    <a:solidFill>
                      <a:srgbClr val="000000"/>
                    </a:solidFill>
                    <a:effectLst/>
                    <a:latin typeface="Times New Roman" panose="02020603050405020304" pitchFamily="18" charset="0"/>
                    <a:ea typeface="宋体" panose="02010600030101010101" pitchFamily="2" charset="-122"/>
                  </a:rPr>
                  <a:t>Bitmap Merge Area</a:t>
                </a:r>
                <a:endParaRPr lang="zh-CN" sz="2000" kern="100">
                  <a:solidFill>
                    <a:srgbClr val="000000"/>
                  </a:solidFill>
                  <a:effectLst/>
                  <a:latin typeface="Times New Roman" panose="02020603050405020304" pitchFamily="18" charset="0"/>
                  <a:ea typeface="宋体" panose="02010600030101010101" pitchFamily="2" charset="-122"/>
                </a:endParaRPr>
              </a:p>
            </p:txBody>
          </p:sp>
          <p:sp>
            <p:nvSpPr>
              <p:cNvPr id="12" name="文本框 228">
                <a:extLst>
                  <a:ext uri="{FF2B5EF4-FFF2-40B4-BE49-F238E27FC236}">
                    <a16:creationId xmlns:a16="http://schemas.microsoft.com/office/drawing/2014/main" id="{5039C934-3AD6-4E18-8FA5-8CA824B99BDD}"/>
                  </a:ext>
                </a:extLst>
              </p:cNvPr>
              <p:cNvSpPr txBox="1"/>
              <p:nvPr/>
            </p:nvSpPr>
            <p:spPr>
              <a:xfrm>
                <a:off x="2319008" y="569984"/>
                <a:ext cx="946405" cy="496548"/>
              </a:xfrm>
              <a:prstGeom prst="rect">
                <a:avLst/>
              </a:prstGeom>
              <a:pattFill prst="pct5">
                <a:fgClr>
                  <a:schemeClr val="lt1"/>
                </a:fgClr>
                <a:bgClr>
                  <a:schemeClr val="bg1"/>
                </a:bgClr>
              </a:pattFill>
              <a:ln w="6350">
                <a:solidFill>
                  <a:prstClr val="black"/>
                </a:solidFill>
              </a:ln>
            </p:spPr>
            <p:txBody>
              <a:bodyPr rot="0" spcFirstLastPara="0" vert="horz" wrap="square" lIns="91440" tIns="0" rIns="91440" bIns="0" numCol="1" spcCol="0" rtlCol="0" fromWordArt="0" anchor="ctr" anchorCtr="0" forceAA="0" compatLnSpc="1">
                <a:prstTxWarp prst="textNoShape">
                  <a:avLst/>
                </a:prstTxWarp>
                <a:noAutofit/>
              </a:bodyPr>
              <a:lstStyle/>
              <a:p>
                <a:pPr algn="ctr">
                  <a:spcAft>
                    <a:spcPts val="0"/>
                  </a:spcAft>
                </a:pPr>
                <a:r>
                  <a:rPr lang="en-US" sz="2000" kern="100">
                    <a:solidFill>
                      <a:srgbClr val="000000"/>
                    </a:solidFill>
                    <a:effectLst/>
                    <a:latin typeface="Times New Roman" panose="02020603050405020304" pitchFamily="18" charset="0"/>
                    <a:ea typeface="宋体" panose="02010600030101010101" pitchFamily="2" charset="-122"/>
                  </a:rPr>
                  <a:t>Runtime</a:t>
                </a:r>
                <a:endParaRPr lang="zh-CN" sz="2000" kern="100">
                  <a:solidFill>
                    <a:srgbClr val="000000"/>
                  </a:solidFill>
                  <a:effectLst/>
                  <a:latin typeface="Times New Roman" panose="02020603050405020304" pitchFamily="18" charset="0"/>
                  <a:ea typeface="宋体" panose="02010600030101010101" pitchFamily="2" charset="-122"/>
                </a:endParaRPr>
              </a:p>
              <a:p>
                <a:pPr algn="ctr">
                  <a:spcAft>
                    <a:spcPts val="0"/>
                  </a:spcAft>
                </a:pPr>
                <a:r>
                  <a:rPr lang="en-US" sz="2000" kern="100">
                    <a:solidFill>
                      <a:srgbClr val="000000"/>
                    </a:solidFill>
                    <a:effectLst/>
                    <a:latin typeface="Times New Roman" panose="02020603050405020304" pitchFamily="18" charset="0"/>
                    <a:ea typeface="宋体" panose="02010600030101010101" pitchFamily="2" charset="-122"/>
                  </a:rPr>
                  <a:t>Area</a:t>
                </a:r>
                <a:endParaRPr lang="zh-CN" sz="2000" kern="100">
                  <a:solidFill>
                    <a:srgbClr val="000000"/>
                  </a:solidFill>
                  <a:effectLst/>
                  <a:latin typeface="Times New Roman" panose="02020603050405020304" pitchFamily="18" charset="0"/>
                  <a:ea typeface="宋体" panose="02010600030101010101" pitchFamily="2" charset="-122"/>
                </a:endParaRPr>
              </a:p>
            </p:txBody>
          </p:sp>
          <p:sp>
            <p:nvSpPr>
              <p:cNvPr id="13" name="矩形 12">
                <a:extLst>
                  <a:ext uri="{FF2B5EF4-FFF2-40B4-BE49-F238E27FC236}">
                    <a16:creationId xmlns:a16="http://schemas.microsoft.com/office/drawing/2014/main" id="{BEC4C12D-173F-4BF9-AF24-ABC659AE3BE1}"/>
                  </a:ext>
                </a:extLst>
              </p:cNvPr>
              <p:cNvSpPr/>
              <p:nvPr/>
            </p:nvSpPr>
            <p:spPr>
              <a:xfrm>
                <a:off x="1415473" y="585548"/>
                <a:ext cx="1860512" cy="486271"/>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0" rIns="91440" bIns="0" numCol="1" spcCol="0" rtlCol="0" fromWordArt="0" anchor="ctr" anchorCtr="0" forceAA="0" compatLnSpc="1">
                <a:prstTxWarp prst="textNoShape">
                  <a:avLst/>
                </a:prstTxWarp>
                <a:noAutofit/>
              </a:bodyPr>
              <a:lstStyle/>
              <a:p>
                <a:endParaRPr lang="zh-CN" altLang="en-US" sz="2000"/>
              </a:p>
            </p:txBody>
          </p:sp>
          <p:sp>
            <p:nvSpPr>
              <p:cNvPr id="14" name="矩形 13">
                <a:extLst>
                  <a:ext uri="{FF2B5EF4-FFF2-40B4-BE49-F238E27FC236}">
                    <a16:creationId xmlns:a16="http://schemas.microsoft.com/office/drawing/2014/main" id="{923EAB0B-CA83-4A81-9B7B-0B0856119D65}"/>
                  </a:ext>
                </a:extLst>
              </p:cNvPr>
              <p:cNvSpPr/>
              <p:nvPr/>
            </p:nvSpPr>
            <p:spPr>
              <a:xfrm>
                <a:off x="109941" y="263421"/>
                <a:ext cx="3166043" cy="322127"/>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0" rIns="91440" bIns="0" numCol="1" spcCol="0" rtlCol="0" fromWordArt="0" anchor="ctr" anchorCtr="0" forceAA="0" compatLnSpc="1">
                <a:prstTxWarp prst="textNoShape">
                  <a:avLst/>
                </a:prstTxWarp>
                <a:noAutofit/>
              </a:bodyPr>
              <a:lstStyle/>
              <a:p>
                <a:endParaRPr lang="zh-CN" altLang="en-US" sz="2000"/>
              </a:p>
            </p:txBody>
          </p:sp>
          <p:sp>
            <p:nvSpPr>
              <p:cNvPr id="15" name="文本框 228">
                <a:extLst>
                  <a:ext uri="{FF2B5EF4-FFF2-40B4-BE49-F238E27FC236}">
                    <a16:creationId xmlns:a16="http://schemas.microsoft.com/office/drawing/2014/main" id="{D9B348EE-5E4B-4BD7-AF73-B9C43B566EC7}"/>
                  </a:ext>
                </a:extLst>
              </p:cNvPr>
              <p:cNvSpPr txBox="1"/>
              <p:nvPr/>
            </p:nvSpPr>
            <p:spPr>
              <a:xfrm>
                <a:off x="3462284" y="301277"/>
                <a:ext cx="1193231" cy="246226"/>
              </a:xfrm>
              <a:prstGeom prst="rect">
                <a:avLst/>
              </a:prstGeom>
              <a:noFill/>
              <a:ln w="6350">
                <a:noFill/>
              </a:ln>
            </p:spPr>
            <p:txBody>
              <a:bodyPr rot="0" spcFirstLastPara="0" vert="horz" wrap="square" lIns="91440" tIns="0" rIns="91440" bIns="0" numCol="1" spcCol="0" rtlCol="0" fromWordArt="0" anchor="ctr" anchorCtr="0" forceAA="0" compatLnSpc="1">
                <a:prstTxWarp prst="textNoShape">
                  <a:avLst/>
                </a:prstTxWarp>
                <a:noAutofit/>
              </a:bodyPr>
              <a:lstStyle/>
              <a:p>
                <a:pPr algn="l">
                  <a:spcAft>
                    <a:spcPts val="0"/>
                  </a:spcAft>
                </a:pPr>
                <a:r>
                  <a:rPr lang="en-US" sz="2000" kern="100">
                    <a:solidFill>
                      <a:srgbClr val="000000"/>
                    </a:solidFill>
                    <a:effectLst/>
                    <a:latin typeface="Times New Roman" panose="02020603050405020304" pitchFamily="18" charset="0"/>
                    <a:ea typeface="宋体" panose="02010600030101010101" pitchFamily="2" charset="-122"/>
                  </a:rPr>
                  <a:t>SQL Work Areas</a:t>
                </a:r>
                <a:endParaRPr lang="zh-CN" sz="2000" kern="100">
                  <a:solidFill>
                    <a:srgbClr val="000000"/>
                  </a:solidFill>
                  <a:effectLst/>
                  <a:latin typeface="Times New Roman" panose="02020603050405020304" pitchFamily="18" charset="0"/>
                  <a:ea typeface="宋体" panose="02010600030101010101" pitchFamily="2" charset="-122"/>
                </a:endParaRPr>
              </a:p>
            </p:txBody>
          </p:sp>
          <p:sp>
            <p:nvSpPr>
              <p:cNvPr id="16" name="文本框 228">
                <a:extLst>
                  <a:ext uri="{FF2B5EF4-FFF2-40B4-BE49-F238E27FC236}">
                    <a16:creationId xmlns:a16="http://schemas.microsoft.com/office/drawing/2014/main" id="{0E61CB0B-45BD-4A3B-8AB4-0B9CE9B60D77}"/>
                  </a:ext>
                </a:extLst>
              </p:cNvPr>
              <p:cNvSpPr txBox="1"/>
              <p:nvPr/>
            </p:nvSpPr>
            <p:spPr>
              <a:xfrm>
                <a:off x="3472855" y="694452"/>
                <a:ext cx="1409937" cy="246226"/>
              </a:xfrm>
              <a:prstGeom prst="rect">
                <a:avLst/>
              </a:prstGeom>
              <a:noFill/>
              <a:ln w="6350">
                <a:noFill/>
              </a:ln>
            </p:spPr>
            <p:txBody>
              <a:bodyPr rot="0" spcFirstLastPara="0" vert="horz" wrap="square" lIns="91440" tIns="0" rIns="91440" bIns="0" numCol="1" spcCol="0" rtlCol="0" fromWordArt="0" anchor="ctr" anchorCtr="0" forceAA="0" compatLnSpc="1">
                <a:prstTxWarp prst="textNoShape">
                  <a:avLst/>
                </a:prstTxWarp>
                <a:noAutofit/>
              </a:bodyPr>
              <a:lstStyle/>
              <a:p>
                <a:pPr algn="l">
                  <a:spcAft>
                    <a:spcPts val="0"/>
                  </a:spcAft>
                </a:pPr>
                <a:r>
                  <a:rPr lang="en-US" sz="2000" kern="100">
                    <a:solidFill>
                      <a:srgbClr val="000000"/>
                    </a:solidFill>
                    <a:effectLst/>
                    <a:latin typeface="Times New Roman" panose="02020603050405020304" pitchFamily="18" charset="0"/>
                    <a:ea typeface="宋体" panose="02010600030101010101" pitchFamily="2" charset="-122"/>
                  </a:rPr>
                  <a:t>Private SQL Area</a:t>
                </a:r>
                <a:endParaRPr lang="zh-CN" sz="2000" kern="100">
                  <a:solidFill>
                    <a:srgbClr val="000000"/>
                  </a:solidFill>
                  <a:effectLst/>
                  <a:latin typeface="Times New Roman" panose="02020603050405020304" pitchFamily="18" charset="0"/>
                  <a:ea typeface="宋体" panose="02010600030101010101" pitchFamily="2" charset="-122"/>
                </a:endParaRPr>
              </a:p>
            </p:txBody>
          </p:sp>
          <p:cxnSp>
            <p:nvCxnSpPr>
              <p:cNvPr id="17" name="直接连接符 16">
                <a:extLst>
                  <a:ext uri="{FF2B5EF4-FFF2-40B4-BE49-F238E27FC236}">
                    <a16:creationId xmlns:a16="http://schemas.microsoft.com/office/drawing/2014/main" id="{87927CBA-02E0-40BB-8E90-1597BDA802E5}"/>
                  </a:ext>
                </a:extLst>
              </p:cNvPr>
              <p:cNvCxnSpPr>
                <a:stCxn id="14" idx="3"/>
                <a:endCxn id="15" idx="1"/>
              </p:cNvCxnSpPr>
              <p:nvPr/>
            </p:nvCxnSpPr>
            <p:spPr>
              <a:xfrm flipV="1">
                <a:off x="3275984" y="424390"/>
                <a:ext cx="186300" cy="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115FC25D-ACFA-46CC-BD84-FC9F4369C251}"/>
                  </a:ext>
                </a:extLst>
              </p:cNvPr>
              <p:cNvCxnSpPr>
                <a:stCxn id="12" idx="3"/>
                <a:endCxn id="16" idx="1"/>
              </p:cNvCxnSpPr>
              <p:nvPr/>
            </p:nvCxnSpPr>
            <p:spPr>
              <a:xfrm flipV="1">
                <a:off x="3265413" y="817565"/>
                <a:ext cx="207442" cy="69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文本框 228">
                <a:extLst>
                  <a:ext uri="{FF2B5EF4-FFF2-40B4-BE49-F238E27FC236}">
                    <a16:creationId xmlns:a16="http://schemas.microsoft.com/office/drawing/2014/main" id="{925C8AB5-3818-4726-8C88-EB296F53B672}"/>
                  </a:ext>
                </a:extLst>
              </p:cNvPr>
              <p:cNvSpPr txBox="1"/>
              <p:nvPr/>
            </p:nvSpPr>
            <p:spPr>
              <a:xfrm>
                <a:off x="36000" y="0"/>
                <a:ext cx="1589647" cy="246226"/>
              </a:xfrm>
              <a:prstGeom prst="rect">
                <a:avLst/>
              </a:prstGeom>
              <a:noFill/>
              <a:ln w="6350">
                <a:noFill/>
              </a:ln>
            </p:spPr>
            <p:txBody>
              <a:bodyPr rot="0" spcFirstLastPara="0" vert="horz" wrap="square" lIns="91440" tIns="0" rIns="91440" bIns="0" numCol="1" spcCol="0" rtlCol="0" fromWordArt="0" anchor="ctr" anchorCtr="0" forceAA="0" compatLnSpc="1">
                <a:prstTxWarp prst="textNoShape">
                  <a:avLst/>
                </a:prstTxWarp>
                <a:noAutofit/>
              </a:bodyPr>
              <a:lstStyle/>
              <a:p>
                <a:pPr algn="l">
                  <a:spcAft>
                    <a:spcPts val="0"/>
                  </a:spcAft>
                </a:pPr>
                <a:r>
                  <a:rPr lang="en-US" sz="2000" kern="100">
                    <a:solidFill>
                      <a:srgbClr val="000000"/>
                    </a:solidFill>
                    <a:effectLst/>
                    <a:latin typeface="Times New Roman" panose="02020603050405020304" pitchFamily="18" charset="0"/>
                    <a:ea typeface="宋体" panose="02010600030101010101" pitchFamily="2" charset="-122"/>
                  </a:rPr>
                  <a:t>PGA</a:t>
                </a:r>
                <a:r>
                  <a:rPr lang="zh-CN" sz="2000" kern="100">
                    <a:solidFill>
                      <a:srgbClr val="000000"/>
                    </a:solidFill>
                    <a:effectLst/>
                    <a:latin typeface="Times New Roman" panose="02020603050405020304" pitchFamily="18" charset="0"/>
                    <a:ea typeface="宋体" panose="02010600030101010101" pitchFamily="2" charset="-122"/>
                  </a:rPr>
                  <a:t>（</a:t>
                </a:r>
                <a:r>
                  <a:rPr lang="en-US" sz="2000" kern="100">
                    <a:solidFill>
                      <a:srgbClr val="000000"/>
                    </a:solidFill>
                    <a:effectLst/>
                    <a:latin typeface="Times New Roman" panose="02020603050405020304" pitchFamily="18" charset="0"/>
                    <a:ea typeface="宋体" panose="02010600030101010101" pitchFamily="2" charset="-122"/>
                  </a:rPr>
                  <a:t>Server Process</a:t>
                </a:r>
                <a:r>
                  <a:rPr lang="zh-CN" sz="2000" kern="100">
                    <a:solidFill>
                      <a:srgbClr val="000000"/>
                    </a:solidFill>
                    <a:effectLst/>
                    <a:latin typeface="Times New Roman" panose="02020603050405020304" pitchFamily="18" charset="0"/>
                    <a:ea typeface="宋体" panose="02010600030101010101" pitchFamily="2" charset="-122"/>
                  </a:rPr>
                  <a:t>）</a:t>
                </a:r>
              </a:p>
            </p:txBody>
          </p:sp>
          <p:sp>
            <p:nvSpPr>
              <p:cNvPr id="20" name="文本框 228">
                <a:extLst>
                  <a:ext uri="{FF2B5EF4-FFF2-40B4-BE49-F238E27FC236}">
                    <a16:creationId xmlns:a16="http://schemas.microsoft.com/office/drawing/2014/main" id="{C5481551-B748-4EA8-A325-49CF78D77185}"/>
                  </a:ext>
                </a:extLst>
              </p:cNvPr>
              <p:cNvSpPr txBox="1"/>
              <p:nvPr/>
            </p:nvSpPr>
            <p:spPr>
              <a:xfrm>
                <a:off x="791776" y="1699690"/>
                <a:ext cx="2352071" cy="551142"/>
              </a:xfrm>
              <a:prstGeom prst="rect">
                <a:avLst/>
              </a:prstGeom>
              <a:solidFill>
                <a:schemeClr val="lt1"/>
              </a:solidFill>
              <a:ln w="6350">
                <a:solidFill>
                  <a:prstClr val="black"/>
                </a:solidFill>
              </a:ln>
            </p:spPr>
            <p:txBody>
              <a:bodyPr rot="0" spcFirstLastPara="0" vert="horz" wrap="square" lIns="91440" tIns="0" rIns="91440" bIns="0" numCol="1" spcCol="0" rtlCol="0" fromWordArt="0" anchor="ctr" anchorCtr="0" forceAA="0" compatLnSpc="1">
                <a:prstTxWarp prst="textNoShape">
                  <a:avLst/>
                </a:prstTxWarp>
                <a:noAutofit/>
              </a:bodyPr>
              <a:lstStyle/>
              <a:p>
                <a:pPr algn="l">
                  <a:spcAft>
                    <a:spcPts val="0"/>
                  </a:spcAft>
                </a:pPr>
                <a:r>
                  <a:rPr lang="en-US" sz="2000" kern="100">
                    <a:effectLst/>
                    <a:latin typeface="Times New Roman" panose="02020603050405020304" pitchFamily="18" charset="0"/>
                    <a:ea typeface="宋体" panose="02010600030101010101" pitchFamily="2" charset="-122"/>
                  </a:rPr>
                  <a:t> </a:t>
                </a:r>
                <a:endParaRPr lang="zh-CN" sz="2000" kern="100">
                  <a:effectLst/>
                  <a:latin typeface="Times New Roman" panose="02020603050405020304" pitchFamily="18" charset="0"/>
                  <a:ea typeface="宋体" panose="02010600030101010101" pitchFamily="2" charset="-122"/>
                </a:endParaRPr>
              </a:p>
            </p:txBody>
          </p:sp>
          <p:sp>
            <p:nvSpPr>
              <p:cNvPr id="21" name="文本框 228">
                <a:extLst>
                  <a:ext uri="{FF2B5EF4-FFF2-40B4-BE49-F238E27FC236}">
                    <a16:creationId xmlns:a16="http://schemas.microsoft.com/office/drawing/2014/main" id="{E65C67FE-4144-463C-89EE-947F864002BA}"/>
                  </a:ext>
                </a:extLst>
              </p:cNvPr>
              <p:cNvSpPr txBox="1"/>
              <p:nvPr/>
            </p:nvSpPr>
            <p:spPr>
              <a:xfrm>
                <a:off x="692656" y="1442528"/>
                <a:ext cx="2667898" cy="246226"/>
              </a:xfrm>
              <a:prstGeom prst="rect">
                <a:avLst/>
              </a:prstGeom>
              <a:noFill/>
              <a:ln w="6350">
                <a:noFill/>
              </a:ln>
            </p:spPr>
            <p:txBody>
              <a:bodyPr rot="0" spcFirstLastPara="0" vert="horz" wrap="square" lIns="91440" tIns="0" rIns="91440" bIns="0" numCol="1" spcCol="0" rtlCol="0" fromWordArt="0" anchor="ctr" anchorCtr="0" forceAA="0" compatLnSpc="1">
                <a:prstTxWarp prst="textNoShape">
                  <a:avLst/>
                </a:prstTxWarp>
                <a:noAutofit/>
              </a:bodyPr>
              <a:lstStyle/>
              <a:p>
                <a:pPr algn="l">
                  <a:spcAft>
                    <a:spcPts val="0"/>
                  </a:spcAft>
                </a:pPr>
                <a:r>
                  <a:rPr lang="en-US" sz="2000" kern="100">
                    <a:solidFill>
                      <a:srgbClr val="000000"/>
                    </a:solidFill>
                    <a:effectLst/>
                    <a:latin typeface="Times New Roman" panose="02020603050405020304" pitchFamily="18" charset="0"/>
                    <a:ea typeface="宋体" panose="02010600030101010101" pitchFamily="2" charset="-122"/>
                  </a:rPr>
                  <a:t>Data Area</a:t>
                </a:r>
                <a:r>
                  <a:rPr lang="zh-CN" sz="2000" kern="100">
                    <a:solidFill>
                      <a:srgbClr val="000000"/>
                    </a:solidFill>
                    <a:effectLst/>
                    <a:latin typeface="Times New Roman" panose="02020603050405020304" pitchFamily="18" charset="0"/>
                    <a:ea typeface="宋体" panose="02010600030101010101" pitchFamily="2" charset="-122"/>
                  </a:rPr>
                  <a:t>（</a:t>
                </a:r>
                <a:r>
                  <a:rPr lang="en-US" sz="2000" kern="100">
                    <a:solidFill>
                      <a:srgbClr val="000000"/>
                    </a:solidFill>
                    <a:effectLst/>
                    <a:latin typeface="Times New Roman" panose="02020603050405020304" pitchFamily="18" charset="0"/>
                    <a:ea typeface="宋体" panose="02010600030101010101" pitchFamily="2" charset="-122"/>
                  </a:rPr>
                  <a:t>Client Process</a:t>
                </a:r>
                <a:r>
                  <a:rPr lang="zh-CN" sz="2000" kern="100">
                    <a:solidFill>
                      <a:srgbClr val="000000"/>
                    </a:solidFill>
                    <a:effectLst/>
                    <a:latin typeface="Times New Roman" panose="02020603050405020304" pitchFamily="18" charset="0"/>
                    <a:ea typeface="宋体" panose="02010600030101010101" pitchFamily="2" charset="-122"/>
                  </a:rPr>
                  <a:t>）</a:t>
                </a:r>
              </a:p>
            </p:txBody>
          </p:sp>
          <p:sp>
            <p:nvSpPr>
              <p:cNvPr id="22" name="文本框 228">
                <a:extLst>
                  <a:ext uri="{FF2B5EF4-FFF2-40B4-BE49-F238E27FC236}">
                    <a16:creationId xmlns:a16="http://schemas.microsoft.com/office/drawing/2014/main" id="{A7328035-84B8-4BCC-996D-C3BC13E4A5A1}"/>
                  </a:ext>
                </a:extLst>
              </p:cNvPr>
              <p:cNvSpPr txBox="1"/>
              <p:nvPr/>
            </p:nvSpPr>
            <p:spPr>
              <a:xfrm>
                <a:off x="2293166" y="1842938"/>
                <a:ext cx="755541" cy="289422"/>
              </a:xfrm>
              <a:prstGeom prst="rect">
                <a:avLst/>
              </a:prstGeom>
              <a:pattFill prst="pct60">
                <a:fgClr>
                  <a:schemeClr val="lt1"/>
                </a:fgClr>
                <a:bgClr>
                  <a:schemeClr val="bg1"/>
                </a:bgClr>
              </a:pattFill>
              <a:ln w="6350">
                <a:solidFill>
                  <a:prstClr val="black"/>
                </a:solidFill>
              </a:ln>
            </p:spPr>
            <p:txBody>
              <a:bodyPr rot="0" spcFirstLastPara="0" vert="horz" wrap="square" lIns="91440" tIns="0" rIns="91440" bIns="0" numCol="1" spcCol="0" rtlCol="0" fromWordArt="0" anchor="ctr" anchorCtr="0" forceAA="0" compatLnSpc="1">
                <a:prstTxWarp prst="textNoShape">
                  <a:avLst/>
                </a:prstTxWarp>
                <a:noAutofit/>
              </a:bodyPr>
              <a:lstStyle/>
              <a:p>
                <a:pPr algn="ctr">
                  <a:spcAft>
                    <a:spcPts val="0"/>
                  </a:spcAft>
                </a:pPr>
                <a:r>
                  <a:rPr lang="en-US" sz="2000" kern="100">
                    <a:effectLst/>
                    <a:latin typeface="Times New Roman" panose="02020603050405020304" pitchFamily="18" charset="0"/>
                    <a:ea typeface="宋体" panose="02010600030101010101" pitchFamily="2" charset="-122"/>
                  </a:rPr>
                  <a:t>Pointer</a:t>
                </a:r>
                <a:endParaRPr lang="zh-CN" sz="2000" kern="100">
                  <a:effectLst/>
                  <a:latin typeface="Times New Roman" panose="02020603050405020304" pitchFamily="18" charset="0"/>
                  <a:ea typeface="宋体" panose="02010600030101010101" pitchFamily="2" charset="-122"/>
                </a:endParaRPr>
              </a:p>
            </p:txBody>
          </p:sp>
          <p:cxnSp>
            <p:nvCxnSpPr>
              <p:cNvPr id="23" name="直接箭头连接符 22">
                <a:extLst>
                  <a:ext uri="{FF2B5EF4-FFF2-40B4-BE49-F238E27FC236}">
                    <a16:creationId xmlns:a16="http://schemas.microsoft.com/office/drawing/2014/main" id="{051E3426-A463-4E57-AB0B-CBBEF45F9E15}"/>
                  </a:ext>
                </a:extLst>
              </p:cNvPr>
              <p:cNvCxnSpPr>
                <a:stCxn id="22" idx="0"/>
              </p:cNvCxnSpPr>
              <p:nvPr/>
            </p:nvCxnSpPr>
            <p:spPr>
              <a:xfrm flipH="1" flipV="1">
                <a:off x="2668149" y="1082048"/>
                <a:ext cx="2788" cy="76089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文本框 228">
                <a:extLst>
                  <a:ext uri="{FF2B5EF4-FFF2-40B4-BE49-F238E27FC236}">
                    <a16:creationId xmlns:a16="http://schemas.microsoft.com/office/drawing/2014/main" id="{C5B00E8C-42B2-4E4F-83BC-946F772BABC9}"/>
                  </a:ext>
                </a:extLst>
              </p:cNvPr>
              <p:cNvSpPr txBox="1"/>
              <p:nvPr/>
            </p:nvSpPr>
            <p:spPr>
              <a:xfrm>
                <a:off x="2644150" y="1296425"/>
                <a:ext cx="631835" cy="246226"/>
              </a:xfrm>
              <a:prstGeom prst="rect">
                <a:avLst/>
              </a:prstGeom>
              <a:noFill/>
              <a:ln w="6350">
                <a:noFill/>
              </a:ln>
            </p:spPr>
            <p:txBody>
              <a:bodyPr rot="0" spcFirstLastPara="0" vert="horz" wrap="square" lIns="91440" tIns="0" rIns="91440" bIns="0" numCol="1" spcCol="0" rtlCol="0" fromWordArt="0" anchor="ctr" anchorCtr="0" forceAA="0" compatLnSpc="1">
                <a:prstTxWarp prst="textNoShape">
                  <a:avLst/>
                </a:prstTxWarp>
                <a:noAutofit/>
              </a:bodyPr>
              <a:lstStyle/>
              <a:p>
                <a:pPr algn="l">
                  <a:spcAft>
                    <a:spcPts val="0"/>
                  </a:spcAft>
                </a:pPr>
                <a:r>
                  <a:rPr lang="en-US" sz="2000" kern="100">
                    <a:solidFill>
                      <a:srgbClr val="000000"/>
                    </a:solidFill>
                    <a:effectLst/>
                    <a:latin typeface="Times New Roman" panose="02020603050405020304" pitchFamily="18" charset="0"/>
                    <a:ea typeface="宋体" panose="02010600030101010101" pitchFamily="2" charset="-122"/>
                  </a:rPr>
                  <a:t>Cursor</a:t>
                </a:r>
                <a:endParaRPr lang="zh-CN" sz="2000" kern="100">
                  <a:solidFill>
                    <a:srgbClr val="000000"/>
                  </a:solidFill>
                  <a:effectLst/>
                  <a:latin typeface="Times New Roman" panose="02020603050405020304" pitchFamily="18" charset="0"/>
                  <a:ea typeface="宋体" panose="02010600030101010101" pitchFamily="2" charset="-122"/>
                </a:endParaRPr>
              </a:p>
            </p:txBody>
          </p:sp>
        </p:grpSp>
      </p:grpSp>
      <p:sp>
        <p:nvSpPr>
          <p:cNvPr id="25" name="矩形 24">
            <a:extLst>
              <a:ext uri="{FF2B5EF4-FFF2-40B4-BE49-F238E27FC236}">
                <a16:creationId xmlns:a16="http://schemas.microsoft.com/office/drawing/2014/main" id="{7FAF59C2-FF4C-4014-91CC-09C1931E1711}"/>
              </a:ext>
            </a:extLst>
          </p:cNvPr>
          <p:cNvSpPr/>
          <p:nvPr/>
        </p:nvSpPr>
        <p:spPr>
          <a:xfrm>
            <a:off x="3024548" y="6450299"/>
            <a:ext cx="5590144" cy="297517"/>
          </a:xfrm>
          <a:prstGeom prst="rect">
            <a:avLst/>
          </a:prstGeom>
        </p:spPr>
        <p:txBody>
          <a:bodyPr wrap="square">
            <a:spAutoFit/>
          </a:bodyPr>
          <a:lstStyle/>
          <a:p>
            <a:pPr indent="228600" algn="ctr" hangingPunct="0">
              <a:lnSpc>
                <a:spcPts val="1600"/>
              </a:lnSpc>
              <a:spcAft>
                <a:spcPts val="600"/>
              </a:spcAft>
            </a:pPr>
            <a:r>
              <a:rPr lang="zh-CN" altLang="zh-CN" sz="2400" dirty="0">
                <a:latin typeface="Times New Roman" panose="02020603050405020304" pitchFamily="18" charset="0"/>
                <a:ea typeface="宋体" panose="02010600030101010101" pitchFamily="2" charset="-122"/>
                <a:cs typeface="宋体" panose="02010600030101010101" pitchFamily="2" charset="-122"/>
              </a:rPr>
              <a:t>图</a:t>
            </a:r>
            <a:r>
              <a:rPr lang="en-US" altLang="zh-CN" sz="2400" dirty="0">
                <a:latin typeface="Times New Roman" panose="02020603050405020304" pitchFamily="18" charset="0"/>
                <a:ea typeface="宋体" panose="02010600030101010101" pitchFamily="2" charset="-122"/>
                <a:cs typeface="宋体" panose="02010600030101010101" pitchFamily="2" charset="-122"/>
              </a:rPr>
              <a:t>5-3  PGA</a:t>
            </a:r>
            <a:r>
              <a:rPr lang="zh-CN" altLang="zh-CN" sz="2400" dirty="0">
                <a:latin typeface="Times New Roman" panose="02020603050405020304" pitchFamily="18" charset="0"/>
                <a:ea typeface="宋体" panose="02010600030101010101" pitchFamily="2" charset="-122"/>
                <a:cs typeface="宋体" panose="02010600030101010101" pitchFamily="2" charset="-122"/>
              </a:rPr>
              <a:t>内存区与客户端数据区</a:t>
            </a:r>
          </a:p>
        </p:txBody>
      </p:sp>
    </p:spTree>
    <p:extLst>
      <p:ext uri="{BB962C8B-B14F-4D97-AF65-F5344CB8AC3E}">
        <p14:creationId xmlns:p14="http://schemas.microsoft.com/office/powerpoint/2010/main" val="1802168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293813" y="381000"/>
            <a:ext cx="9601200" cy="959768"/>
          </a:xfrm>
        </p:spPr>
        <p:txBody>
          <a:bodyPr>
            <a:normAutofit fontScale="90000"/>
          </a:bodyPr>
          <a:lstStyle/>
          <a:p>
            <a:r>
              <a:rPr lang="en-US" altLang="zh-CN" b="1" dirty="0">
                <a:effectLst>
                  <a:glow>
                    <a:srgbClr val="000000"/>
                  </a:glow>
                  <a:outerShdw sx="0" sy="0">
                    <a:srgbClr val="000000"/>
                  </a:outerShdw>
                  <a:reflection stA="0" endPos="0" fadeDir="0" sx="0" sy="0"/>
                </a:effectLst>
              </a:rPr>
              <a:t>5.2 Oracle 12c </a:t>
            </a:r>
            <a:r>
              <a:rPr lang="zh-CN" altLang="en-US" b="1" dirty="0">
                <a:effectLst>
                  <a:glow>
                    <a:srgbClr val="000000"/>
                  </a:glow>
                  <a:outerShdw sx="0" sy="0">
                    <a:srgbClr val="000000"/>
                  </a:outerShdw>
                  <a:reflection stA="0" endPos="0" fadeDir="0" sx="0" sy="0"/>
                </a:effectLst>
              </a:rPr>
              <a:t>内存结构</a:t>
            </a:r>
            <a:br>
              <a:rPr lang="en-US" altLang="zh-CN" b="1" dirty="0">
                <a:effectLst>
                  <a:glow>
                    <a:srgbClr val="000000"/>
                  </a:glow>
                  <a:outerShdw sx="0" sy="0">
                    <a:srgbClr val="000000"/>
                  </a:outerShdw>
                  <a:reflection stA="0" endPos="0" fadeDir="0" sx="0" sy="0"/>
                </a:effectLst>
              </a:rPr>
            </a:br>
            <a:r>
              <a:rPr lang="en-US" altLang="zh-CN" b="1" dirty="0">
                <a:effectLst>
                  <a:glow>
                    <a:srgbClr val="000000"/>
                  </a:glow>
                  <a:outerShdw sx="0" sy="0">
                    <a:srgbClr val="000000"/>
                  </a:outerShdw>
                  <a:reflection stA="0" endPos="0" fadeDir="0" sx="0" sy="0"/>
                </a:effectLst>
              </a:rPr>
              <a:t>   </a:t>
            </a:r>
            <a:r>
              <a:rPr lang="en-US" altLang="zh-CN" sz="3100" dirty="0"/>
              <a:t>5.2.2</a:t>
            </a:r>
            <a:r>
              <a:rPr lang="en-US" altLang="zh-CN" sz="3100" b="1" dirty="0"/>
              <a:t>  </a:t>
            </a:r>
            <a:r>
              <a:rPr lang="en-US" altLang="zh-CN" sz="3100" dirty="0"/>
              <a:t>PGA</a:t>
            </a:r>
            <a:r>
              <a:rPr lang="zh-CN" altLang="en-US" sz="3100" dirty="0"/>
              <a:t>概述</a:t>
            </a:r>
            <a:endParaRPr lang="zh-CN" altLang="en-US" dirty="0"/>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1293812" y="1556792"/>
            <a:ext cx="10345216" cy="5301208"/>
          </a:xfrm>
        </p:spPr>
        <p:txBody>
          <a:bodyPr>
            <a:noAutofit/>
          </a:bodyPr>
          <a:lstStyle/>
          <a:p>
            <a:pPr marL="0" indent="0" hangingPunct="0">
              <a:buNone/>
            </a:pPr>
            <a:r>
              <a:rPr lang="en-US" altLang="zh-CN" sz="3200" dirty="0"/>
              <a:t>SGA</a:t>
            </a:r>
            <a:r>
              <a:rPr lang="zh-CN" altLang="en-US" sz="3200" dirty="0"/>
              <a:t>是一个读</a:t>
            </a:r>
            <a:r>
              <a:rPr lang="en-US" altLang="zh-CN" sz="3200" dirty="0"/>
              <a:t>/</a:t>
            </a:r>
            <a:r>
              <a:rPr lang="zh-CN" altLang="en-US" sz="3200" dirty="0"/>
              <a:t>写内存区，与</a:t>
            </a:r>
            <a:r>
              <a:rPr lang="en-US" altLang="zh-CN" sz="3200" dirty="0"/>
              <a:t>Oracle</a:t>
            </a:r>
            <a:r>
              <a:rPr lang="zh-CN" altLang="en-US" sz="3200" dirty="0"/>
              <a:t>后台进程一起形成一个数据库实例。一些服务器进程在数据库操作过程中读写</a:t>
            </a:r>
            <a:r>
              <a:rPr lang="en-US" altLang="zh-CN" sz="3200" dirty="0"/>
              <a:t>SGA</a:t>
            </a:r>
            <a:r>
              <a:rPr lang="zh-CN" altLang="en-US" sz="3200" dirty="0"/>
              <a:t>。</a:t>
            </a:r>
          </a:p>
          <a:p>
            <a:pPr marL="0" indent="0" hangingPunct="0">
              <a:buNone/>
            </a:pPr>
            <a:r>
              <a:rPr lang="zh-CN" altLang="en-US" sz="3200" dirty="0"/>
              <a:t>每个数据库实例都有自己的</a:t>
            </a:r>
            <a:r>
              <a:rPr lang="en-US" altLang="zh-CN" sz="3200" dirty="0"/>
              <a:t>SGA</a:t>
            </a:r>
            <a:r>
              <a:rPr lang="zh-CN" altLang="en-US" sz="3200" dirty="0"/>
              <a:t>。</a:t>
            </a:r>
            <a:r>
              <a:rPr lang="en-US" altLang="zh-CN" sz="3200" dirty="0"/>
              <a:t>Oracle</a:t>
            </a:r>
            <a:r>
              <a:rPr lang="zh-CN" altLang="en-US" sz="3200" dirty="0"/>
              <a:t>数据库在实例启动时自动为</a:t>
            </a:r>
            <a:r>
              <a:rPr lang="en-US" altLang="zh-CN" sz="3200" dirty="0"/>
              <a:t>SGA</a:t>
            </a:r>
            <a:r>
              <a:rPr lang="zh-CN" altLang="en-US" sz="3200" dirty="0"/>
              <a:t>分配内存，并在实例关闭时回收内存。</a:t>
            </a:r>
          </a:p>
        </p:txBody>
      </p:sp>
    </p:spTree>
    <p:extLst>
      <p:ext uri="{BB962C8B-B14F-4D97-AF65-F5344CB8AC3E}">
        <p14:creationId xmlns:p14="http://schemas.microsoft.com/office/powerpoint/2010/main" val="1317470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293813" y="381000"/>
            <a:ext cx="9601200" cy="959768"/>
          </a:xfrm>
        </p:spPr>
        <p:txBody>
          <a:bodyPr>
            <a:normAutofit fontScale="90000"/>
          </a:bodyPr>
          <a:lstStyle/>
          <a:p>
            <a:r>
              <a:rPr lang="en-US" altLang="zh-CN" b="1" dirty="0">
                <a:effectLst>
                  <a:glow>
                    <a:srgbClr val="000000"/>
                  </a:glow>
                  <a:outerShdw sx="0" sy="0">
                    <a:srgbClr val="000000"/>
                  </a:outerShdw>
                  <a:reflection stA="0" endPos="0" fadeDir="0" sx="0" sy="0"/>
                </a:effectLst>
              </a:rPr>
              <a:t>5.2 Oracle 12c </a:t>
            </a:r>
            <a:r>
              <a:rPr lang="zh-CN" altLang="en-US" b="1" dirty="0">
                <a:effectLst>
                  <a:glow>
                    <a:srgbClr val="000000"/>
                  </a:glow>
                  <a:outerShdw sx="0" sy="0">
                    <a:srgbClr val="000000"/>
                  </a:outerShdw>
                  <a:reflection stA="0" endPos="0" fadeDir="0" sx="0" sy="0"/>
                </a:effectLst>
              </a:rPr>
              <a:t>内存结构</a:t>
            </a:r>
            <a:br>
              <a:rPr lang="en-US" altLang="zh-CN" b="1" dirty="0">
                <a:effectLst>
                  <a:glow>
                    <a:srgbClr val="000000"/>
                  </a:glow>
                  <a:outerShdw sx="0" sy="0">
                    <a:srgbClr val="000000"/>
                  </a:outerShdw>
                  <a:reflection stA="0" endPos="0" fadeDir="0" sx="0" sy="0"/>
                </a:effectLst>
              </a:rPr>
            </a:br>
            <a:r>
              <a:rPr lang="en-US" altLang="zh-CN" b="1" dirty="0">
                <a:effectLst>
                  <a:glow>
                    <a:srgbClr val="000000"/>
                  </a:glow>
                  <a:outerShdw sx="0" sy="0">
                    <a:srgbClr val="000000"/>
                  </a:outerShdw>
                  <a:reflection stA="0" endPos="0" fadeDir="0" sx="0" sy="0"/>
                </a:effectLst>
              </a:rPr>
              <a:t>   </a:t>
            </a:r>
            <a:r>
              <a:rPr lang="en-US" altLang="zh-CN" sz="3100" dirty="0"/>
              <a:t>5.2.3</a:t>
            </a:r>
            <a:r>
              <a:rPr lang="en-US" altLang="zh-CN" sz="3100" b="1" dirty="0"/>
              <a:t>  </a:t>
            </a:r>
            <a:r>
              <a:rPr lang="en-US" altLang="zh-CN" sz="3100" dirty="0"/>
              <a:t>SGA</a:t>
            </a:r>
            <a:r>
              <a:rPr lang="zh-CN" altLang="en-US" sz="3100" dirty="0"/>
              <a:t>概述</a:t>
            </a:r>
            <a:endParaRPr lang="zh-CN" altLang="en-US" dirty="0"/>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1293812" y="1556792"/>
            <a:ext cx="10345216" cy="5301208"/>
          </a:xfrm>
        </p:spPr>
        <p:txBody>
          <a:bodyPr>
            <a:noAutofit/>
          </a:bodyPr>
          <a:lstStyle/>
          <a:p>
            <a:pPr marL="0" indent="0" hangingPunct="0">
              <a:buNone/>
            </a:pPr>
            <a:r>
              <a:rPr lang="zh-CN" altLang="zh-CN" dirty="0"/>
              <a:t>私有</a:t>
            </a:r>
            <a:r>
              <a:rPr lang="en-US" altLang="zh-CN" dirty="0"/>
              <a:t>SQL</a:t>
            </a:r>
            <a:r>
              <a:rPr lang="zh-CN" altLang="zh-CN" dirty="0"/>
              <a:t>区</a:t>
            </a:r>
            <a:r>
              <a:rPr lang="en-US" altLang="zh-CN" dirty="0"/>
              <a:t>(Private SQL Area)</a:t>
            </a:r>
            <a:r>
              <a:rPr lang="zh-CN" altLang="zh-CN" dirty="0"/>
              <a:t>保存待执行的已解析</a:t>
            </a:r>
            <a:r>
              <a:rPr lang="en-US" altLang="zh-CN" dirty="0"/>
              <a:t>SQL</a:t>
            </a:r>
            <a:r>
              <a:rPr lang="zh-CN" altLang="zh-CN" dirty="0"/>
              <a:t>语句和其他特定会话信息的信息。当服务器进程执行</a:t>
            </a:r>
            <a:r>
              <a:rPr lang="en-US" altLang="zh-CN" dirty="0"/>
              <a:t>SQL</a:t>
            </a:r>
            <a:r>
              <a:rPr lang="zh-CN" altLang="zh-CN" dirty="0"/>
              <a:t>或</a:t>
            </a:r>
            <a:r>
              <a:rPr lang="en-US" altLang="zh-CN" dirty="0"/>
              <a:t>PL/SQL</a:t>
            </a:r>
            <a:r>
              <a:rPr lang="zh-CN" altLang="zh-CN" dirty="0"/>
              <a:t>代码时，进程使用私有</a:t>
            </a:r>
            <a:r>
              <a:rPr lang="en-US" altLang="zh-CN" dirty="0"/>
              <a:t>SQL</a:t>
            </a:r>
            <a:r>
              <a:rPr lang="zh-CN" altLang="zh-CN" dirty="0"/>
              <a:t>区域存储绑定变量值、查询执行状态信息和查询执行工作区。</a:t>
            </a:r>
          </a:p>
          <a:p>
            <a:pPr marL="0" indent="0" hangingPunct="0">
              <a:buNone/>
            </a:pPr>
            <a:r>
              <a:rPr lang="zh-CN" altLang="zh-CN" dirty="0"/>
              <a:t>不要将</a:t>
            </a:r>
            <a:r>
              <a:rPr lang="en-US" altLang="zh-CN" dirty="0"/>
              <a:t>PGA</a:t>
            </a:r>
            <a:r>
              <a:rPr lang="zh-CN" altLang="zh-CN" dirty="0"/>
              <a:t>中的私有</a:t>
            </a:r>
            <a:r>
              <a:rPr lang="en-US" altLang="zh-CN" dirty="0"/>
              <a:t>SQL</a:t>
            </a:r>
            <a:r>
              <a:rPr lang="zh-CN" altLang="zh-CN" dirty="0"/>
              <a:t>区与</a:t>
            </a:r>
            <a:r>
              <a:rPr lang="en-US" altLang="zh-CN" dirty="0"/>
              <a:t>SGA</a:t>
            </a:r>
            <a:r>
              <a:rPr lang="zh-CN" altLang="zh-CN" dirty="0"/>
              <a:t>中的共享</a:t>
            </a:r>
            <a:r>
              <a:rPr lang="en-US" altLang="zh-CN" dirty="0"/>
              <a:t>SQL</a:t>
            </a:r>
            <a:r>
              <a:rPr lang="zh-CN" altLang="zh-CN" dirty="0"/>
              <a:t>区</a:t>
            </a:r>
            <a:r>
              <a:rPr lang="en-US" altLang="zh-CN" dirty="0"/>
              <a:t>(Shared SQL Area)</a:t>
            </a:r>
            <a:r>
              <a:rPr lang="zh-CN" altLang="zh-CN" dirty="0"/>
              <a:t>混淆，前者存储</a:t>
            </a:r>
            <a:r>
              <a:rPr lang="en-US" altLang="zh-CN" dirty="0"/>
              <a:t>SQL</a:t>
            </a:r>
            <a:r>
              <a:rPr lang="zh-CN" altLang="zh-CN" dirty="0"/>
              <a:t>查询执行结果的值和数据，后者将执行计划存储在</a:t>
            </a:r>
            <a:r>
              <a:rPr lang="en-US" altLang="zh-CN" dirty="0"/>
              <a:t>SGA</a:t>
            </a:r>
            <a:r>
              <a:rPr lang="zh-CN" altLang="zh-CN" dirty="0"/>
              <a:t>中，相同或不同会话中的多个私有</a:t>
            </a:r>
            <a:r>
              <a:rPr lang="en-US" altLang="zh-CN" dirty="0"/>
              <a:t>SQL</a:t>
            </a:r>
            <a:r>
              <a:rPr lang="zh-CN" altLang="zh-CN" dirty="0"/>
              <a:t>区域可以指向</a:t>
            </a:r>
            <a:r>
              <a:rPr lang="en-US" altLang="zh-CN" dirty="0"/>
              <a:t>SGA</a:t>
            </a:r>
            <a:r>
              <a:rPr lang="zh-CN" altLang="zh-CN" dirty="0"/>
              <a:t>中的单个执行计划。例如，一个会话中执行</a:t>
            </a:r>
            <a:r>
              <a:rPr lang="en-US" altLang="zh-CN" dirty="0"/>
              <a:t>20</a:t>
            </a:r>
            <a:r>
              <a:rPr lang="zh-CN" altLang="zh-CN" dirty="0"/>
              <a:t>次“</a:t>
            </a:r>
            <a:r>
              <a:rPr lang="en-US" altLang="zh-CN" dirty="0"/>
              <a:t>SELECT * FROM sales</a:t>
            </a:r>
            <a:r>
              <a:rPr lang="zh-CN" altLang="zh-CN" dirty="0"/>
              <a:t>；”和在不同的会话中执行同一个查询</a:t>
            </a:r>
            <a:r>
              <a:rPr lang="en-US" altLang="zh-CN" dirty="0"/>
              <a:t>10</a:t>
            </a:r>
            <a:r>
              <a:rPr lang="zh-CN" altLang="zh-CN" dirty="0"/>
              <a:t>次可以共享相同的执行计划，但每次执行的私有</a:t>
            </a:r>
            <a:r>
              <a:rPr lang="en-US" altLang="zh-CN" dirty="0"/>
              <a:t>SQL</a:t>
            </a:r>
            <a:r>
              <a:rPr lang="zh-CN" altLang="zh-CN" dirty="0"/>
              <a:t>区是不共享的，并且可能包含不同的值和数据。</a:t>
            </a:r>
          </a:p>
          <a:p>
            <a:pPr marL="0" indent="0">
              <a:buNone/>
            </a:pPr>
            <a:r>
              <a:rPr lang="zh-CN" altLang="zh-CN" dirty="0"/>
              <a:t>游标</a:t>
            </a:r>
            <a:r>
              <a:rPr lang="en-US" altLang="zh-CN" dirty="0"/>
              <a:t>(Cursor)</a:t>
            </a:r>
            <a:r>
              <a:rPr lang="zh-CN" altLang="zh-CN" dirty="0"/>
              <a:t>是指向某个私有</a:t>
            </a:r>
            <a:r>
              <a:rPr lang="en-US" altLang="zh-CN" dirty="0"/>
              <a:t>SQL</a:t>
            </a:r>
            <a:r>
              <a:rPr lang="zh-CN" altLang="zh-CN" dirty="0"/>
              <a:t>区的名称或句柄。在客户端，游标可以看作指针，在服务器端，游标可以看作是私有</a:t>
            </a:r>
            <a:r>
              <a:rPr lang="en-US" altLang="zh-CN" dirty="0"/>
              <a:t>SQL</a:t>
            </a:r>
            <a:r>
              <a:rPr lang="zh-CN" altLang="zh-CN" dirty="0"/>
              <a:t>区的状态，所以，也经常把私有</a:t>
            </a:r>
            <a:r>
              <a:rPr lang="en-US" altLang="zh-CN" dirty="0"/>
              <a:t>SQL</a:t>
            </a:r>
            <a:r>
              <a:rPr lang="zh-CN" altLang="zh-CN" dirty="0"/>
              <a:t>区看作游标。</a:t>
            </a:r>
            <a:endParaRPr lang="zh-CN" altLang="en-US" dirty="0"/>
          </a:p>
        </p:txBody>
      </p:sp>
    </p:spTree>
    <p:extLst>
      <p:ext uri="{BB962C8B-B14F-4D97-AF65-F5344CB8AC3E}">
        <p14:creationId xmlns:p14="http://schemas.microsoft.com/office/powerpoint/2010/main" val="3740306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a:xfrm>
            <a:off x="1293813" y="476672"/>
            <a:ext cx="9601200" cy="1143000"/>
          </a:xfrm>
        </p:spPr>
        <p:txBody>
          <a:bodyPr/>
          <a:lstStyle/>
          <a:p>
            <a:pPr lvl="0"/>
            <a:r>
              <a:rPr lang="zh-CN" altLang="en-US" dirty="0"/>
              <a:t>第</a:t>
            </a:r>
            <a:r>
              <a:rPr lang="en-US" altLang="zh-CN" dirty="0"/>
              <a:t>5</a:t>
            </a:r>
            <a:r>
              <a:rPr lang="zh-CN" altLang="en-US" dirty="0"/>
              <a:t>章 </a:t>
            </a:r>
            <a:r>
              <a:rPr lang="en-US" altLang="zh-CN" dirty="0"/>
              <a:t>Oracle 12c </a:t>
            </a:r>
            <a:r>
              <a:rPr lang="zh-CN" altLang="en-US" dirty="0"/>
              <a:t>数据库结构</a:t>
            </a:r>
            <a:endParaRPr lang="zh-CN" altLang="zh-CN" dirty="0"/>
          </a:p>
        </p:txBody>
      </p:sp>
      <p:graphicFrame>
        <p:nvGraphicFramePr>
          <p:cNvPr id="9" name="表格占位符 8">
            <a:extLst>
              <a:ext uri="{FF2B5EF4-FFF2-40B4-BE49-F238E27FC236}">
                <a16:creationId xmlns:a16="http://schemas.microsoft.com/office/drawing/2014/main" id="{FBE4E13B-FC60-4B55-B0C4-BD88FFEBFAAC}"/>
              </a:ext>
            </a:extLst>
          </p:cNvPr>
          <p:cNvGraphicFramePr>
            <a:graphicFrameLocks noGrp="1"/>
          </p:cNvGraphicFramePr>
          <p:nvPr>
            <p:ph type="tbl" sz="quarter" idx="13"/>
            <p:extLst>
              <p:ext uri="{D42A27DB-BD31-4B8C-83A1-F6EECF244321}">
                <p14:modId xmlns:p14="http://schemas.microsoft.com/office/powerpoint/2010/main" val="1128220051"/>
              </p:ext>
            </p:extLst>
          </p:nvPr>
        </p:nvGraphicFramePr>
        <p:xfrm>
          <a:off x="1293813" y="1916112"/>
          <a:ext cx="10201276" cy="3975708"/>
        </p:xfrm>
        <a:graphic>
          <a:graphicData uri="http://schemas.openxmlformats.org/drawingml/2006/table">
            <a:tbl>
              <a:tblPr firstRow="1" bandRow="1">
                <a:tableStyleId>{69CF1AB2-1976-4502-BF36-3FF5EA218861}</a:tableStyleId>
              </a:tblPr>
              <a:tblGrid>
                <a:gridCol w="6312767">
                  <a:extLst>
                    <a:ext uri="{9D8B030D-6E8A-4147-A177-3AD203B41FA5}">
                      <a16:colId xmlns:a16="http://schemas.microsoft.com/office/drawing/2014/main" val="1687794500"/>
                    </a:ext>
                  </a:extLst>
                </a:gridCol>
                <a:gridCol w="1224136">
                  <a:extLst>
                    <a:ext uri="{9D8B030D-6E8A-4147-A177-3AD203B41FA5}">
                      <a16:colId xmlns:a16="http://schemas.microsoft.com/office/drawing/2014/main" val="140452743"/>
                    </a:ext>
                  </a:extLst>
                </a:gridCol>
                <a:gridCol w="1584176">
                  <a:extLst>
                    <a:ext uri="{9D8B030D-6E8A-4147-A177-3AD203B41FA5}">
                      <a16:colId xmlns:a16="http://schemas.microsoft.com/office/drawing/2014/main" val="233578474"/>
                    </a:ext>
                  </a:extLst>
                </a:gridCol>
                <a:gridCol w="1080197">
                  <a:extLst>
                    <a:ext uri="{9D8B030D-6E8A-4147-A177-3AD203B41FA5}">
                      <a16:colId xmlns:a16="http://schemas.microsoft.com/office/drawing/2014/main" val="3590362711"/>
                    </a:ext>
                  </a:extLst>
                </a:gridCol>
              </a:tblGrid>
              <a:tr h="662618">
                <a:tc>
                  <a:txBody>
                    <a:bodyPr/>
                    <a:lstStyle/>
                    <a:p>
                      <a:pPr>
                        <a:spcAft>
                          <a:spcPts val="0"/>
                        </a:spcAft>
                      </a:pPr>
                      <a:r>
                        <a:rPr lang="zh-CN" altLang="en-US" sz="2400" b="1"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知识点</a:t>
                      </a:r>
                    </a:p>
                  </a:txBody>
                  <a:tcPr marL="68580" marR="68580" marT="0" marB="0"/>
                </a:tc>
                <a:tc>
                  <a:txBody>
                    <a:bodyPr/>
                    <a:lstStyle/>
                    <a:p>
                      <a:pPr>
                        <a:spcAft>
                          <a:spcPts val="0"/>
                        </a:spcAft>
                      </a:pPr>
                      <a:r>
                        <a:rPr lang="zh-CN" altLang="en-US" sz="2400" b="1"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理解</a:t>
                      </a:r>
                    </a:p>
                  </a:txBody>
                  <a:tcPr marL="68580" marR="68580" marT="0" marB="0"/>
                </a:tc>
                <a:tc>
                  <a:txBody>
                    <a:bodyPr/>
                    <a:lstStyle/>
                    <a:p>
                      <a:pPr>
                        <a:spcAft>
                          <a:spcPts val="0"/>
                        </a:spcAft>
                      </a:pPr>
                      <a:r>
                        <a:rPr lang="zh-CN" altLang="en-US" sz="2400" b="1"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掌握</a:t>
                      </a:r>
                    </a:p>
                  </a:txBody>
                  <a:tcPr marL="68580" marR="68580" marT="0" marB="0"/>
                </a:tc>
                <a:tc>
                  <a:txBody>
                    <a:bodyPr/>
                    <a:lstStyle/>
                    <a:p>
                      <a:pPr>
                        <a:spcAft>
                          <a:spcPts val="0"/>
                        </a:spcAft>
                      </a:pPr>
                      <a:r>
                        <a:rPr lang="zh-CN" altLang="en-US" sz="2400" b="1"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应用</a:t>
                      </a:r>
                    </a:p>
                  </a:txBody>
                  <a:tcPr marL="68580" marR="68580" marT="0" marB="0"/>
                </a:tc>
                <a:extLst>
                  <a:ext uri="{0D108BD9-81ED-4DB2-BD59-A6C34878D82A}">
                    <a16:rowId xmlns:a16="http://schemas.microsoft.com/office/drawing/2014/main" val="2286555741"/>
                  </a:ext>
                </a:extLst>
              </a:tr>
              <a:tr h="662618">
                <a:tc>
                  <a:txBody>
                    <a:bodyPr/>
                    <a:lstStyle/>
                    <a:p>
                      <a:pPr>
                        <a:spcAft>
                          <a:spcPts val="0"/>
                        </a:spcAft>
                      </a:pPr>
                      <a:r>
                        <a:rPr lang="en-US" sz="2400" kern="100" dirty="0">
                          <a:effectLst/>
                          <a:latin typeface="Times New Roman" panose="02020603050405020304" pitchFamily="18" charset="0"/>
                          <a:ea typeface="宋体" panose="02010600030101010101" pitchFamily="2" charset="-122"/>
                          <a:cs typeface="Times New Roman" panose="02020603050405020304" pitchFamily="18" charset="0"/>
                        </a:rPr>
                        <a:t>1.Oracle 12c</a:t>
                      </a:r>
                      <a:r>
                        <a:rPr lang="zh-CN" sz="2400" kern="100" dirty="0">
                          <a:effectLst/>
                          <a:latin typeface="Times New Roman" panose="02020603050405020304" pitchFamily="18" charset="0"/>
                          <a:ea typeface="宋体" panose="02010600030101010101" pitchFamily="2" charset="-122"/>
                          <a:cs typeface="Times New Roman" panose="02020603050405020304" pitchFamily="18" charset="0"/>
                        </a:rPr>
                        <a:t>体系结构</a:t>
                      </a:r>
                    </a:p>
                  </a:txBody>
                  <a:tcPr marL="68580" marR="68580" marT="36195" marB="36195" anchor="ctr"/>
                </a:tc>
                <a:tc>
                  <a:txBody>
                    <a:bodyPr/>
                    <a:lstStyle/>
                    <a:p>
                      <a:pPr algn="ctr">
                        <a:spcAft>
                          <a:spcPts val="0"/>
                        </a:spcAft>
                      </a:pPr>
                      <a:r>
                        <a:rPr lang="en-US" sz="2400" kern="100">
                          <a:effectLst/>
                          <a:latin typeface="Times New Roman" panose="02020603050405020304" pitchFamily="18" charset="0"/>
                          <a:ea typeface="宋体" panose="02010600030101010101" pitchFamily="2" charset="-122"/>
                          <a:cs typeface="Times New Roman" panose="02020603050405020304" pitchFamily="18" charset="0"/>
                          <a:sym typeface="Wingdings 2" panose="05020102010507070707" pitchFamily="18" charset="2"/>
                        </a:rPr>
                        <a:t></a:t>
                      </a:r>
                      <a:endParaRPr lang="zh-CN" sz="2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36195" marB="36195" anchor="ctr"/>
                </a:tc>
                <a:tc>
                  <a:txBody>
                    <a:bodyPr/>
                    <a:lstStyle/>
                    <a:p>
                      <a:pPr algn="ctr">
                        <a:spcAft>
                          <a:spcPts val="0"/>
                        </a:spcAft>
                      </a:pPr>
                      <a:r>
                        <a:rPr lang="en-US" sz="2400" kern="100">
                          <a:effectLst/>
                          <a:latin typeface="Times New Roman" panose="02020603050405020304" pitchFamily="18" charset="0"/>
                          <a:ea typeface="宋体" panose="02010600030101010101" pitchFamily="2" charset="-122"/>
                          <a:cs typeface="Times New Roman" panose="02020603050405020304" pitchFamily="18" charset="0"/>
                          <a:sym typeface="Wingdings 2" panose="05020102010507070707" pitchFamily="18" charset="2"/>
                        </a:rPr>
                        <a:t></a:t>
                      </a:r>
                      <a:endParaRPr lang="zh-CN" sz="2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36195" marB="36195" anchor="ctr"/>
                </a:tc>
                <a:tc>
                  <a:txBody>
                    <a:bodyPr/>
                    <a:lstStyle/>
                    <a:p>
                      <a:pPr algn="ctr">
                        <a:spcAft>
                          <a:spcPts val="0"/>
                        </a:spcAft>
                      </a:pPr>
                      <a:r>
                        <a:rPr lang="en-US" sz="2400" kern="100">
                          <a:effectLst/>
                          <a:latin typeface="Times New Roman" panose="02020603050405020304" pitchFamily="18" charset="0"/>
                          <a:ea typeface="宋体" panose="02010600030101010101" pitchFamily="2" charset="-122"/>
                          <a:cs typeface="Times New Roman" panose="02020603050405020304" pitchFamily="18" charset="0"/>
                        </a:rPr>
                        <a:t> </a:t>
                      </a:r>
                      <a:endParaRPr lang="zh-CN" sz="2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36195" marB="36195" anchor="ctr"/>
                </a:tc>
                <a:extLst>
                  <a:ext uri="{0D108BD9-81ED-4DB2-BD59-A6C34878D82A}">
                    <a16:rowId xmlns:a16="http://schemas.microsoft.com/office/drawing/2014/main" val="2855571122"/>
                  </a:ext>
                </a:extLst>
              </a:tr>
              <a:tr h="662618">
                <a:tc>
                  <a:txBody>
                    <a:bodyPr/>
                    <a:lstStyle/>
                    <a:p>
                      <a:pPr>
                        <a:spcAft>
                          <a:spcPts val="0"/>
                        </a:spcAft>
                      </a:pPr>
                      <a:r>
                        <a:rPr lang="en-US" sz="2400" kern="100">
                          <a:effectLst/>
                          <a:latin typeface="Times New Roman" panose="02020603050405020304" pitchFamily="18" charset="0"/>
                          <a:ea typeface="宋体" panose="02010600030101010101" pitchFamily="2" charset="-122"/>
                          <a:cs typeface="Times New Roman" panose="02020603050405020304" pitchFamily="18" charset="0"/>
                        </a:rPr>
                        <a:t>2.Oracle 12c</a:t>
                      </a:r>
                      <a:r>
                        <a:rPr lang="zh-CN" sz="2400" kern="100">
                          <a:effectLst/>
                          <a:latin typeface="Times New Roman" panose="02020603050405020304" pitchFamily="18" charset="0"/>
                          <a:ea typeface="宋体" panose="02010600030101010101" pitchFamily="2" charset="-122"/>
                          <a:cs typeface="Times New Roman" panose="02020603050405020304" pitchFamily="18" charset="0"/>
                        </a:rPr>
                        <a:t>内存结构</a:t>
                      </a:r>
                    </a:p>
                  </a:txBody>
                  <a:tcPr marL="68580" marR="68580" marT="36195" marB="36195" anchor="ctr"/>
                </a:tc>
                <a:tc>
                  <a:txBody>
                    <a:bodyPr/>
                    <a:lstStyle/>
                    <a:p>
                      <a:pPr algn="ctr">
                        <a:spcAft>
                          <a:spcPts val="0"/>
                        </a:spcAft>
                      </a:pPr>
                      <a:r>
                        <a:rPr lang="en-US" sz="2400" kern="100">
                          <a:effectLst/>
                          <a:latin typeface="Times New Roman" panose="02020603050405020304" pitchFamily="18" charset="0"/>
                          <a:ea typeface="宋体" panose="02010600030101010101" pitchFamily="2" charset="-122"/>
                          <a:cs typeface="Times New Roman" panose="02020603050405020304" pitchFamily="18" charset="0"/>
                          <a:sym typeface="Wingdings 2" panose="05020102010507070707" pitchFamily="18" charset="2"/>
                        </a:rPr>
                        <a:t></a:t>
                      </a:r>
                      <a:endParaRPr lang="zh-CN" sz="2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36195" marB="36195" anchor="ctr"/>
                </a:tc>
                <a:tc>
                  <a:txBody>
                    <a:bodyPr/>
                    <a:lstStyle/>
                    <a:p>
                      <a:pPr algn="ctr">
                        <a:spcAft>
                          <a:spcPts val="0"/>
                        </a:spcAft>
                      </a:pPr>
                      <a:r>
                        <a:rPr lang="en-US" sz="2400" kern="100">
                          <a:effectLst/>
                          <a:latin typeface="Times New Roman" panose="02020603050405020304" pitchFamily="18" charset="0"/>
                          <a:ea typeface="宋体" panose="02010600030101010101" pitchFamily="2" charset="-122"/>
                          <a:cs typeface="Times New Roman" panose="02020603050405020304" pitchFamily="18" charset="0"/>
                          <a:sym typeface="Wingdings 2" panose="05020102010507070707" pitchFamily="18" charset="2"/>
                        </a:rPr>
                        <a:t></a:t>
                      </a:r>
                      <a:endParaRPr lang="zh-CN" sz="2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36195" marB="36195" anchor="ctr"/>
                </a:tc>
                <a:tc>
                  <a:txBody>
                    <a:bodyPr/>
                    <a:lstStyle/>
                    <a:p>
                      <a:pPr algn="ctr">
                        <a:spcAft>
                          <a:spcPts val="0"/>
                        </a:spcAft>
                      </a:pPr>
                      <a:r>
                        <a:rPr lang="en-US" sz="2400" kern="100">
                          <a:effectLst/>
                          <a:latin typeface="Times New Roman" panose="02020603050405020304" pitchFamily="18" charset="0"/>
                          <a:ea typeface="宋体" panose="02010600030101010101" pitchFamily="2" charset="-122"/>
                          <a:cs typeface="Times New Roman" panose="02020603050405020304" pitchFamily="18" charset="0"/>
                          <a:sym typeface="Wingdings 2" panose="05020102010507070707" pitchFamily="18" charset="2"/>
                        </a:rPr>
                        <a:t></a:t>
                      </a:r>
                      <a:endParaRPr lang="zh-CN" sz="2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36195" marB="36195" anchor="ctr"/>
                </a:tc>
                <a:extLst>
                  <a:ext uri="{0D108BD9-81ED-4DB2-BD59-A6C34878D82A}">
                    <a16:rowId xmlns:a16="http://schemas.microsoft.com/office/drawing/2014/main" val="1827779781"/>
                  </a:ext>
                </a:extLst>
              </a:tr>
              <a:tr h="662618">
                <a:tc>
                  <a:txBody>
                    <a:bodyPr/>
                    <a:lstStyle/>
                    <a:p>
                      <a:pPr>
                        <a:spcAft>
                          <a:spcPts val="0"/>
                        </a:spcAft>
                      </a:pPr>
                      <a:r>
                        <a:rPr lang="en-US" sz="2400" kern="100">
                          <a:effectLst/>
                          <a:latin typeface="Times New Roman" panose="02020603050405020304" pitchFamily="18" charset="0"/>
                          <a:ea typeface="宋体" panose="02010600030101010101" pitchFamily="2" charset="-122"/>
                          <a:cs typeface="Times New Roman" panose="02020603050405020304" pitchFamily="18" charset="0"/>
                        </a:rPr>
                        <a:t>3.In-Memory</a:t>
                      </a:r>
                      <a:r>
                        <a:rPr lang="zh-CN" sz="2400" kern="100">
                          <a:effectLst/>
                          <a:latin typeface="Times New Roman" panose="02020603050405020304" pitchFamily="18" charset="0"/>
                          <a:ea typeface="宋体" panose="02010600030101010101" pitchFamily="2" charset="-122"/>
                          <a:cs typeface="Times New Roman" panose="02020603050405020304" pitchFamily="18" charset="0"/>
                        </a:rPr>
                        <a:t>列存储</a:t>
                      </a:r>
                    </a:p>
                  </a:txBody>
                  <a:tcPr marL="68580" marR="68580" marT="36195" marB="36195" anchor="ctr"/>
                </a:tc>
                <a:tc>
                  <a:txBody>
                    <a:bodyPr/>
                    <a:lstStyle/>
                    <a:p>
                      <a:pPr algn="ctr">
                        <a:spcAft>
                          <a:spcPts val="0"/>
                        </a:spcAft>
                      </a:pPr>
                      <a:r>
                        <a:rPr lang="en-US" sz="2400" kern="100">
                          <a:effectLst/>
                          <a:latin typeface="Times New Roman" panose="02020603050405020304" pitchFamily="18" charset="0"/>
                          <a:ea typeface="宋体" panose="02010600030101010101" pitchFamily="2" charset="-122"/>
                          <a:cs typeface="Times New Roman" panose="02020603050405020304" pitchFamily="18" charset="0"/>
                          <a:sym typeface="Wingdings 2" panose="05020102010507070707" pitchFamily="18" charset="2"/>
                        </a:rPr>
                        <a:t></a:t>
                      </a:r>
                      <a:endParaRPr lang="zh-CN" sz="2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36195" marB="36195" anchor="ctr"/>
                </a:tc>
                <a:tc>
                  <a:txBody>
                    <a:bodyPr/>
                    <a:lstStyle/>
                    <a:p>
                      <a:pPr algn="ctr">
                        <a:spcAft>
                          <a:spcPts val="0"/>
                        </a:spcAft>
                      </a:pPr>
                      <a:r>
                        <a:rPr lang="en-US" sz="2400" kern="100">
                          <a:effectLst/>
                          <a:latin typeface="Times New Roman" panose="02020603050405020304" pitchFamily="18" charset="0"/>
                          <a:ea typeface="宋体" panose="02010600030101010101" pitchFamily="2" charset="-122"/>
                          <a:cs typeface="Times New Roman" panose="02020603050405020304" pitchFamily="18" charset="0"/>
                          <a:sym typeface="Wingdings 2" panose="05020102010507070707" pitchFamily="18" charset="2"/>
                        </a:rPr>
                        <a:t></a:t>
                      </a:r>
                      <a:endParaRPr lang="zh-CN" sz="2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36195" marB="36195" anchor="ctr"/>
                </a:tc>
                <a:tc>
                  <a:txBody>
                    <a:bodyPr/>
                    <a:lstStyle/>
                    <a:p>
                      <a:pPr algn="ctr">
                        <a:spcAft>
                          <a:spcPts val="0"/>
                        </a:spcAft>
                      </a:pPr>
                      <a:r>
                        <a:rPr lang="en-US" sz="2400" kern="100">
                          <a:effectLst/>
                          <a:latin typeface="Times New Roman" panose="02020603050405020304" pitchFamily="18" charset="0"/>
                          <a:ea typeface="宋体" panose="02010600030101010101" pitchFamily="2" charset="-122"/>
                          <a:cs typeface="Times New Roman" panose="02020603050405020304" pitchFamily="18" charset="0"/>
                          <a:sym typeface="Wingdings 2" panose="05020102010507070707" pitchFamily="18" charset="2"/>
                        </a:rPr>
                        <a:t></a:t>
                      </a:r>
                      <a:endParaRPr lang="zh-CN" sz="2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36195" marB="36195" anchor="ctr"/>
                </a:tc>
                <a:extLst>
                  <a:ext uri="{0D108BD9-81ED-4DB2-BD59-A6C34878D82A}">
                    <a16:rowId xmlns:a16="http://schemas.microsoft.com/office/drawing/2014/main" val="683203084"/>
                  </a:ext>
                </a:extLst>
              </a:tr>
              <a:tr h="662618">
                <a:tc>
                  <a:txBody>
                    <a:bodyPr/>
                    <a:lstStyle/>
                    <a:p>
                      <a:pPr>
                        <a:spcAft>
                          <a:spcPts val="0"/>
                        </a:spcAft>
                      </a:pPr>
                      <a:r>
                        <a:rPr lang="en-US" sz="2400" kern="100">
                          <a:effectLst/>
                          <a:latin typeface="Times New Roman" panose="02020603050405020304" pitchFamily="18" charset="0"/>
                          <a:ea typeface="宋体" panose="02010600030101010101" pitchFamily="2" charset="-122"/>
                          <a:cs typeface="Times New Roman" panose="02020603050405020304" pitchFamily="18" charset="0"/>
                        </a:rPr>
                        <a:t>4.</a:t>
                      </a:r>
                      <a:r>
                        <a:rPr lang="zh-CN" sz="2400" kern="100">
                          <a:effectLst/>
                          <a:latin typeface="Times New Roman" panose="02020603050405020304" pitchFamily="18" charset="0"/>
                          <a:ea typeface="宋体" panose="02010600030101010101" pitchFamily="2" charset="-122"/>
                          <a:cs typeface="Times New Roman" panose="02020603050405020304" pitchFamily="18" charset="0"/>
                        </a:rPr>
                        <a:t>服务器进程</a:t>
                      </a:r>
                    </a:p>
                  </a:txBody>
                  <a:tcPr marL="68580" marR="68580" marT="36195" marB="36195" anchor="ctr"/>
                </a:tc>
                <a:tc>
                  <a:txBody>
                    <a:bodyPr/>
                    <a:lstStyle/>
                    <a:p>
                      <a:pPr algn="ctr">
                        <a:spcAft>
                          <a:spcPts val="0"/>
                        </a:spcAft>
                      </a:pPr>
                      <a:r>
                        <a:rPr lang="en-US" sz="2400" kern="100">
                          <a:effectLst/>
                          <a:latin typeface="Times New Roman" panose="02020603050405020304" pitchFamily="18" charset="0"/>
                          <a:ea typeface="宋体" panose="02010600030101010101" pitchFamily="2" charset="-122"/>
                          <a:cs typeface="Times New Roman" panose="02020603050405020304" pitchFamily="18" charset="0"/>
                          <a:sym typeface="Wingdings 2" panose="05020102010507070707" pitchFamily="18" charset="2"/>
                        </a:rPr>
                        <a:t></a:t>
                      </a:r>
                      <a:endParaRPr lang="zh-CN" sz="2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36195" marB="36195" anchor="ctr"/>
                </a:tc>
                <a:tc>
                  <a:txBody>
                    <a:bodyPr/>
                    <a:lstStyle/>
                    <a:p>
                      <a:pPr algn="ctr">
                        <a:spcAft>
                          <a:spcPts val="0"/>
                        </a:spcAft>
                      </a:pPr>
                      <a:r>
                        <a:rPr lang="en-US" sz="2400" kern="100">
                          <a:effectLst/>
                          <a:latin typeface="Times New Roman" panose="02020603050405020304" pitchFamily="18" charset="0"/>
                          <a:ea typeface="宋体" panose="02010600030101010101" pitchFamily="2" charset="-122"/>
                          <a:cs typeface="Times New Roman" panose="02020603050405020304" pitchFamily="18" charset="0"/>
                        </a:rPr>
                        <a:t> </a:t>
                      </a:r>
                      <a:endParaRPr lang="zh-CN" sz="2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36195" marB="36195" anchor="ctr"/>
                </a:tc>
                <a:tc>
                  <a:txBody>
                    <a:bodyPr/>
                    <a:lstStyle/>
                    <a:p>
                      <a:pPr algn="ctr">
                        <a:spcAft>
                          <a:spcPts val="0"/>
                        </a:spcAft>
                      </a:pPr>
                      <a:r>
                        <a:rPr lang="en-US" sz="2400" kern="100">
                          <a:effectLst/>
                          <a:latin typeface="Times New Roman" panose="02020603050405020304" pitchFamily="18" charset="0"/>
                          <a:ea typeface="宋体" panose="02010600030101010101" pitchFamily="2" charset="-122"/>
                          <a:cs typeface="Times New Roman" panose="02020603050405020304" pitchFamily="18" charset="0"/>
                        </a:rPr>
                        <a:t> </a:t>
                      </a:r>
                      <a:endParaRPr lang="zh-CN" sz="2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36195" marB="36195" anchor="ctr"/>
                </a:tc>
                <a:extLst>
                  <a:ext uri="{0D108BD9-81ED-4DB2-BD59-A6C34878D82A}">
                    <a16:rowId xmlns:a16="http://schemas.microsoft.com/office/drawing/2014/main" val="2666305100"/>
                  </a:ext>
                </a:extLst>
              </a:tr>
              <a:tr h="662618">
                <a:tc>
                  <a:txBody>
                    <a:bodyPr/>
                    <a:lstStyle/>
                    <a:p>
                      <a:pPr>
                        <a:spcAft>
                          <a:spcPts val="0"/>
                        </a:spcAft>
                      </a:pPr>
                      <a:r>
                        <a:rPr lang="en-US" sz="2400" kern="100">
                          <a:effectLst/>
                          <a:latin typeface="Times New Roman" panose="02020603050405020304" pitchFamily="18" charset="0"/>
                          <a:ea typeface="宋体" panose="02010600030101010101" pitchFamily="2" charset="-122"/>
                          <a:cs typeface="Times New Roman" panose="02020603050405020304" pitchFamily="18" charset="0"/>
                        </a:rPr>
                        <a:t>5.</a:t>
                      </a:r>
                      <a:r>
                        <a:rPr lang="zh-CN" sz="2400" kern="100">
                          <a:effectLst/>
                          <a:latin typeface="Times New Roman" panose="02020603050405020304" pitchFamily="18" charset="0"/>
                          <a:ea typeface="宋体" panose="02010600030101010101" pitchFamily="2" charset="-122"/>
                          <a:cs typeface="Times New Roman" panose="02020603050405020304" pitchFamily="18" charset="0"/>
                        </a:rPr>
                        <a:t>定时作业任务</a:t>
                      </a:r>
                    </a:p>
                  </a:txBody>
                  <a:tcPr marL="68580" marR="68580" marT="36195" marB="36195" anchor="ctr"/>
                </a:tc>
                <a:tc>
                  <a:txBody>
                    <a:bodyPr/>
                    <a:lstStyle/>
                    <a:p>
                      <a:pPr algn="ctr">
                        <a:spcAft>
                          <a:spcPts val="0"/>
                        </a:spcAft>
                      </a:pPr>
                      <a:r>
                        <a:rPr lang="en-US" sz="2400" kern="100">
                          <a:effectLst/>
                          <a:latin typeface="Times New Roman" panose="02020603050405020304" pitchFamily="18" charset="0"/>
                          <a:ea typeface="宋体" panose="02010600030101010101" pitchFamily="2" charset="-122"/>
                          <a:cs typeface="Times New Roman" panose="02020603050405020304" pitchFamily="18" charset="0"/>
                        </a:rPr>
                        <a:t> </a:t>
                      </a:r>
                      <a:endParaRPr lang="zh-CN" sz="2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36195" marB="36195" anchor="ctr"/>
                </a:tc>
                <a:tc>
                  <a:txBody>
                    <a:bodyPr/>
                    <a:lstStyle/>
                    <a:p>
                      <a:pPr algn="ctr">
                        <a:spcAft>
                          <a:spcPts val="0"/>
                        </a:spcAft>
                      </a:pPr>
                      <a:r>
                        <a:rPr lang="en-US" sz="2400" kern="100">
                          <a:effectLst/>
                          <a:latin typeface="Times New Roman" panose="02020603050405020304" pitchFamily="18" charset="0"/>
                          <a:ea typeface="宋体" panose="02010600030101010101" pitchFamily="2" charset="-122"/>
                          <a:cs typeface="Times New Roman" panose="02020603050405020304" pitchFamily="18" charset="0"/>
                          <a:sym typeface="Wingdings 2" panose="05020102010507070707" pitchFamily="18" charset="2"/>
                        </a:rPr>
                        <a:t></a:t>
                      </a:r>
                      <a:endParaRPr lang="zh-CN" sz="2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36195" marB="36195" anchor="ctr"/>
                </a:tc>
                <a:tc>
                  <a:txBody>
                    <a:bodyPr/>
                    <a:lstStyle/>
                    <a:p>
                      <a:pPr algn="ctr">
                        <a:spcAft>
                          <a:spcPts val="0"/>
                        </a:spcAft>
                      </a:pPr>
                      <a:r>
                        <a:rPr lang="en-US" sz="2400" kern="100" dirty="0">
                          <a:effectLst/>
                          <a:latin typeface="Times New Roman" panose="02020603050405020304" pitchFamily="18" charset="0"/>
                          <a:ea typeface="宋体" panose="02010600030101010101" pitchFamily="2" charset="-122"/>
                          <a:cs typeface="Times New Roman" panose="02020603050405020304" pitchFamily="18" charset="0"/>
                          <a:sym typeface="Wingdings 2" panose="05020102010507070707" pitchFamily="18" charset="2"/>
                        </a:rPr>
                        <a:t></a:t>
                      </a:r>
                      <a:endParaRPr 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36195" marB="36195" anchor="ctr"/>
                </a:tc>
                <a:extLst>
                  <a:ext uri="{0D108BD9-81ED-4DB2-BD59-A6C34878D82A}">
                    <a16:rowId xmlns:a16="http://schemas.microsoft.com/office/drawing/2014/main" val="2072997283"/>
                  </a:ext>
                </a:extLst>
              </a:tr>
            </a:tbl>
          </a:graphicData>
        </a:graphic>
      </p:graphicFrame>
    </p:spTree>
    <p:extLst>
      <p:ext uri="{BB962C8B-B14F-4D97-AF65-F5344CB8AC3E}">
        <p14:creationId xmlns:p14="http://schemas.microsoft.com/office/powerpoint/2010/main" val="1270821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293813" y="381000"/>
            <a:ext cx="9601200" cy="959768"/>
          </a:xfrm>
        </p:spPr>
        <p:txBody>
          <a:bodyPr>
            <a:normAutofit fontScale="90000"/>
          </a:bodyPr>
          <a:lstStyle/>
          <a:p>
            <a:r>
              <a:rPr lang="en-US" altLang="zh-CN" b="1" dirty="0">
                <a:effectLst>
                  <a:glow>
                    <a:srgbClr val="000000"/>
                  </a:glow>
                  <a:outerShdw sx="0" sy="0">
                    <a:srgbClr val="000000"/>
                  </a:outerShdw>
                  <a:reflection stA="0" endPos="0" fadeDir="0" sx="0" sy="0"/>
                </a:effectLst>
              </a:rPr>
              <a:t>5.2 Oracle 12c </a:t>
            </a:r>
            <a:r>
              <a:rPr lang="zh-CN" altLang="en-US" b="1" dirty="0">
                <a:effectLst>
                  <a:glow>
                    <a:srgbClr val="000000"/>
                  </a:glow>
                  <a:outerShdw sx="0" sy="0">
                    <a:srgbClr val="000000"/>
                  </a:outerShdw>
                  <a:reflection stA="0" endPos="0" fadeDir="0" sx="0" sy="0"/>
                </a:effectLst>
              </a:rPr>
              <a:t>内存结构</a:t>
            </a:r>
            <a:br>
              <a:rPr lang="en-US" altLang="zh-CN" b="1" dirty="0">
                <a:effectLst>
                  <a:glow>
                    <a:srgbClr val="000000"/>
                  </a:glow>
                  <a:outerShdw sx="0" sy="0">
                    <a:srgbClr val="000000"/>
                  </a:outerShdw>
                  <a:reflection stA="0" endPos="0" fadeDir="0" sx="0" sy="0"/>
                </a:effectLst>
              </a:rPr>
            </a:br>
            <a:r>
              <a:rPr lang="en-US" altLang="zh-CN" b="1" dirty="0">
                <a:effectLst>
                  <a:glow>
                    <a:srgbClr val="000000"/>
                  </a:glow>
                  <a:outerShdw sx="0" sy="0">
                    <a:srgbClr val="000000"/>
                  </a:outerShdw>
                  <a:reflection stA="0" endPos="0" fadeDir="0" sx="0" sy="0"/>
                </a:effectLst>
              </a:rPr>
              <a:t> </a:t>
            </a:r>
            <a:r>
              <a:rPr lang="en-US" altLang="zh-CN" sz="3100" b="1" dirty="0">
                <a:effectLst>
                  <a:glow>
                    <a:srgbClr val="000000"/>
                  </a:glow>
                  <a:outerShdw sx="0" sy="0">
                    <a:srgbClr val="000000"/>
                  </a:outerShdw>
                  <a:reflection stA="0" endPos="0" fadeDir="0" sx="0" sy="0"/>
                </a:effectLst>
              </a:rPr>
              <a:t>【</a:t>
            </a:r>
            <a:r>
              <a:rPr lang="zh-CN" altLang="en-US" sz="3100" b="1" dirty="0">
                <a:effectLst>
                  <a:glow>
                    <a:srgbClr val="000000"/>
                  </a:glow>
                  <a:outerShdw sx="0" sy="0">
                    <a:srgbClr val="000000"/>
                  </a:outerShdw>
                  <a:reflection stA="0" endPos="0" fadeDir="0" sx="0" sy="0"/>
                </a:effectLst>
              </a:rPr>
              <a:t>示例</a:t>
            </a:r>
            <a:r>
              <a:rPr lang="en-US" altLang="zh-CN" sz="3100" b="1" dirty="0">
                <a:effectLst>
                  <a:glow>
                    <a:srgbClr val="000000"/>
                  </a:glow>
                  <a:outerShdw sx="0" sy="0">
                    <a:srgbClr val="000000"/>
                  </a:outerShdw>
                  <a:reflection stA="0" endPos="0" fadeDir="0" sx="0" sy="0"/>
                </a:effectLst>
              </a:rPr>
              <a:t>5-1】</a:t>
            </a:r>
            <a:r>
              <a:rPr lang="zh-CN" altLang="en-US" sz="3100" b="1" dirty="0">
                <a:effectLst>
                  <a:glow>
                    <a:srgbClr val="000000"/>
                  </a:glow>
                  <a:outerShdw sx="0" sy="0">
                    <a:srgbClr val="000000"/>
                  </a:outerShdw>
                  <a:reflection stA="0" endPos="0" fadeDir="0" sx="0" sy="0"/>
                </a:effectLst>
              </a:rPr>
              <a:t>启动数据库并观察</a:t>
            </a:r>
            <a:r>
              <a:rPr lang="en-US" altLang="zh-CN" sz="3100" b="1" dirty="0">
                <a:effectLst>
                  <a:glow>
                    <a:srgbClr val="000000"/>
                  </a:glow>
                  <a:outerShdw sx="0" sy="0">
                    <a:srgbClr val="000000"/>
                  </a:outerShdw>
                  <a:reflection stA="0" endPos="0" fadeDir="0" sx="0" sy="0"/>
                </a:effectLst>
              </a:rPr>
              <a:t>SGA</a:t>
            </a:r>
            <a:r>
              <a:rPr lang="zh-CN" altLang="en-US" sz="3100" b="1" dirty="0">
                <a:effectLst>
                  <a:glow>
                    <a:srgbClr val="000000"/>
                  </a:glow>
                  <a:outerShdw sx="0" sy="0">
                    <a:srgbClr val="000000"/>
                  </a:outerShdw>
                  <a:reflection stA="0" endPos="0" fadeDir="0" sx="0" sy="0"/>
                </a:effectLst>
              </a:rPr>
              <a:t>分配</a:t>
            </a:r>
            <a:endParaRPr lang="zh-CN" altLang="en-US" sz="3100" dirty="0"/>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1293813" y="1412776"/>
            <a:ext cx="10345216" cy="5301208"/>
          </a:xfrm>
        </p:spPr>
        <p:txBody>
          <a:bodyPr>
            <a:noAutofit/>
          </a:bodyPr>
          <a:lstStyle/>
          <a:p>
            <a:pPr marL="0" indent="0" hangingPunct="0">
              <a:lnSpc>
                <a:spcPct val="100000"/>
              </a:lnSpc>
              <a:spcBef>
                <a:spcPts val="0"/>
              </a:spcBef>
              <a:buNone/>
            </a:pPr>
            <a:r>
              <a:rPr lang="en-US" altLang="zh-CN" sz="2800" dirty="0">
                <a:highlight>
                  <a:srgbClr val="C0C0C0"/>
                </a:highlight>
              </a:rPr>
              <a:t>$ </a:t>
            </a:r>
            <a:r>
              <a:rPr lang="en-US" altLang="zh-CN" sz="2800" dirty="0" err="1">
                <a:highlight>
                  <a:srgbClr val="C0C0C0"/>
                </a:highlight>
              </a:rPr>
              <a:t>sqlplus</a:t>
            </a:r>
            <a:r>
              <a:rPr lang="en-US" altLang="zh-CN" sz="2800" dirty="0">
                <a:highlight>
                  <a:srgbClr val="C0C0C0"/>
                </a:highlight>
              </a:rPr>
              <a:t> /  as </a:t>
            </a:r>
            <a:r>
              <a:rPr lang="en-US" altLang="zh-CN" sz="2800" dirty="0" err="1">
                <a:highlight>
                  <a:srgbClr val="C0C0C0"/>
                </a:highlight>
              </a:rPr>
              <a:t>sysdba</a:t>
            </a:r>
            <a:endParaRPr lang="en-US" altLang="zh-CN" sz="2800" dirty="0">
              <a:highlight>
                <a:srgbClr val="C0C0C0"/>
              </a:highlight>
            </a:endParaRPr>
          </a:p>
          <a:p>
            <a:pPr marL="0" indent="0" hangingPunct="0">
              <a:lnSpc>
                <a:spcPct val="100000"/>
              </a:lnSpc>
              <a:spcBef>
                <a:spcPts val="0"/>
              </a:spcBef>
              <a:buNone/>
            </a:pPr>
            <a:r>
              <a:rPr lang="en-US" altLang="zh-CN" sz="2800" dirty="0">
                <a:highlight>
                  <a:srgbClr val="C0C0C0"/>
                </a:highlight>
              </a:rPr>
              <a:t>SQL&gt; startup</a:t>
            </a:r>
          </a:p>
          <a:p>
            <a:pPr marL="0" indent="0" hangingPunct="0">
              <a:lnSpc>
                <a:spcPct val="100000"/>
              </a:lnSpc>
              <a:spcBef>
                <a:spcPts val="0"/>
              </a:spcBef>
              <a:buNone/>
            </a:pPr>
            <a:r>
              <a:rPr lang="en-US" altLang="zh-CN" sz="2800" dirty="0"/>
              <a:t>ORACLE instance started.</a:t>
            </a:r>
          </a:p>
          <a:p>
            <a:pPr marL="0" indent="0" hangingPunct="0">
              <a:lnSpc>
                <a:spcPct val="100000"/>
              </a:lnSpc>
              <a:spcBef>
                <a:spcPts val="0"/>
              </a:spcBef>
              <a:buNone/>
            </a:pPr>
            <a:endParaRPr lang="en-US" altLang="zh-CN" sz="2800" dirty="0"/>
          </a:p>
          <a:p>
            <a:pPr marL="0" indent="0" hangingPunct="0">
              <a:lnSpc>
                <a:spcPct val="100000"/>
              </a:lnSpc>
              <a:spcBef>
                <a:spcPts val="0"/>
              </a:spcBef>
              <a:buNone/>
            </a:pPr>
            <a:r>
              <a:rPr lang="en-US" altLang="zh-CN" sz="2800" dirty="0"/>
              <a:t>Total System Global Area 1577058304 bytes</a:t>
            </a:r>
          </a:p>
          <a:p>
            <a:pPr marL="0" indent="0" hangingPunct="0">
              <a:lnSpc>
                <a:spcPct val="100000"/>
              </a:lnSpc>
              <a:spcBef>
                <a:spcPts val="0"/>
              </a:spcBef>
              <a:buNone/>
            </a:pPr>
            <a:r>
              <a:rPr lang="en-US" altLang="zh-CN" sz="2800" dirty="0"/>
              <a:t>Fixed Size		            2924832 bytes</a:t>
            </a:r>
          </a:p>
          <a:p>
            <a:pPr marL="0" indent="0" hangingPunct="0">
              <a:lnSpc>
                <a:spcPct val="100000"/>
              </a:lnSpc>
              <a:spcBef>
                <a:spcPts val="0"/>
              </a:spcBef>
              <a:buNone/>
            </a:pPr>
            <a:r>
              <a:rPr lang="en-US" altLang="zh-CN" sz="2800" dirty="0"/>
              <a:t>Variable Size		          469765856 bytes</a:t>
            </a:r>
          </a:p>
          <a:p>
            <a:pPr marL="0" indent="0" hangingPunct="0">
              <a:lnSpc>
                <a:spcPct val="100000"/>
              </a:lnSpc>
              <a:spcBef>
                <a:spcPts val="0"/>
              </a:spcBef>
              <a:buNone/>
            </a:pPr>
            <a:r>
              <a:rPr lang="en-US" altLang="zh-CN" sz="2800" dirty="0"/>
              <a:t>Database Buffers	          922746880 bytes</a:t>
            </a:r>
          </a:p>
          <a:p>
            <a:pPr marL="0" indent="0" hangingPunct="0">
              <a:lnSpc>
                <a:spcPct val="100000"/>
              </a:lnSpc>
              <a:spcBef>
                <a:spcPts val="0"/>
              </a:spcBef>
              <a:buNone/>
            </a:pPr>
            <a:r>
              <a:rPr lang="en-US" altLang="zh-CN" sz="2800" dirty="0"/>
              <a:t>Redo Buffers		           13848576 bytes</a:t>
            </a:r>
          </a:p>
          <a:p>
            <a:pPr marL="0" indent="0" hangingPunct="0">
              <a:lnSpc>
                <a:spcPct val="100000"/>
              </a:lnSpc>
              <a:spcBef>
                <a:spcPts val="0"/>
              </a:spcBef>
              <a:buNone/>
            </a:pPr>
            <a:r>
              <a:rPr lang="en-US" altLang="zh-CN" sz="2800" dirty="0"/>
              <a:t>In-Memory Area		      167772160 bytes</a:t>
            </a:r>
          </a:p>
          <a:p>
            <a:pPr marL="0" indent="0" hangingPunct="0">
              <a:lnSpc>
                <a:spcPct val="100000"/>
              </a:lnSpc>
              <a:spcBef>
                <a:spcPts val="0"/>
              </a:spcBef>
              <a:buNone/>
            </a:pPr>
            <a:r>
              <a:rPr lang="en-US" altLang="zh-CN" sz="2800" dirty="0"/>
              <a:t>Database mounted.</a:t>
            </a:r>
          </a:p>
          <a:p>
            <a:pPr marL="0" indent="0" hangingPunct="0">
              <a:lnSpc>
                <a:spcPct val="100000"/>
              </a:lnSpc>
              <a:spcBef>
                <a:spcPts val="0"/>
              </a:spcBef>
              <a:buNone/>
            </a:pPr>
            <a:r>
              <a:rPr lang="en-US" altLang="zh-CN" sz="2800" dirty="0"/>
              <a:t>Database opened.</a:t>
            </a:r>
          </a:p>
        </p:txBody>
      </p:sp>
    </p:spTree>
    <p:extLst>
      <p:ext uri="{BB962C8B-B14F-4D97-AF65-F5344CB8AC3E}">
        <p14:creationId xmlns:p14="http://schemas.microsoft.com/office/powerpoint/2010/main" val="257174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293813" y="381000"/>
            <a:ext cx="9601200" cy="959768"/>
          </a:xfrm>
        </p:spPr>
        <p:txBody>
          <a:bodyPr>
            <a:normAutofit fontScale="90000"/>
          </a:bodyPr>
          <a:lstStyle/>
          <a:p>
            <a:r>
              <a:rPr lang="en-US" altLang="zh-CN" b="1" dirty="0">
                <a:effectLst>
                  <a:glow>
                    <a:srgbClr val="000000"/>
                  </a:glow>
                  <a:outerShdw sx="0" sy="0">
                    <a:srgbClr val="000000"/>
                  </a:outerShdw>
                  <a:reflection stA="0" endPos="0" fadeDir="0" sx="0" sy="0"/>
                </a:effectLst>
              </a:rPr>
              <a:t>5.2 Oracle 12c </a:t>
            </a:r>
            <a:r>
              <a:rPr lang="zh-CN" altLang="en-US" b="1" dirty="0">
                <a:effectLst>
                  <a:glow>
                    <a:srgbClr val="000000"/>
                  </a:glow>
                  <a:outerShdw sx="0" sy="0">
                    <a:srgbClr val="000000"/>
                  </a:outerShdw>
                  <a:reflection stA="0" endPos="0" fadeDir="0" sx="0" sy="0"/>
                </a:effectLst>
              </a:rPr>
              <a:t>内存结构</a:t>
            </a:r>
            <a:br>
              <a:rPr lang="en-US" altLang="zh-CN" b="1" dirty="0">
                <a:effectLst>
                  <a:glow>
                    <a:srgbClr val="000000"/>
                  </a:glow>
                  <a:outerShdw sx="0" sy="0">
                    <a:srgbClr val="000000"/>
                  </a:outerShdw>
                  <a:reflection stA="0" endPos="0" fadeDir="0" sx="0" sy="0"/>
                </a:effectLst>
              </a:rPr>
            </a:br>
            <a:r>
              <a:rPr lang="en-US" altLang="zh-CN" b="1" dirty="0">
                <a:effectLst>
                  <a:glow>
                    <a:srgbClr val="000000"/>
                  </a:glow>
                  <a:outerShdw sx="0" sy="0">
                    <a:srgbClr val="000000"/>
                  </a:outerShdw>
                  <a:reflection stA="0" endPos="0" fadeDir="0" sx="0" sy="0"/>
                </a:effectLst>
              </a:rPr>
              <a:t> </a:t>
            </a:r>
            <a:r>
              <a:rPr lang="en-US" altLang="zh-CN" sz="3100" b="1" dirty="0">
                <a:effectLst>
                  <a:glow>
                    <a:srgbClr val="000000"/>
                  </a:glow>
                  <a:outerShdw sx="0" sy="0">
                    <a:srgbClr val="000000"/>
                  </a:outerShdw>
                  <a:reflection stA="0" endPos="0" fadeDir="0" sx="0" sy="0"/>
                </a:effectLst>
              </a:rPr>
              <a:t>【</a:t>
            </a:r>
            <a:r>
              <a:rPr lang="zh-CN" altLang="en-US" sz="3100" b="1" dirty="0">
                <a:effectLst>
                  <a:glow>
                    <a:srgbClr val="000000"/>
                  </a:glow>
                  <a:outerShdw sx="0" sy="0">
                    <a:srgbClr val="000000"/>
                  </a:outerShdw>
                  <a:reflection stA="0" endPos="0" fadeDir="0" sx="0" sy="0"/>
                </a:effectLst>
              </a:rPr>
              <a:t>示例</a:t>
            </a:r>
            <a:r>
              <a:rPr lang="en-US" altLang="zh-CN" sz="3100" b="1" dirty="0">
                <a:effectLst>
                  <a:glow>
                    <a:srgbClr val="000000"/>
                  </a:glow>
                  <a:outerShdw sx="0" sy="0">
                    <a:srgbClr val="000000"/>
                  </a:outerShdw>
                  <a:reflection stA="0" endPos="0" fadeDir="0" sx="0" sy="0"/>
                </a:effectLst>
              </a:rPr>
              <a:t>5-1】</a:t>
            </a:r>
            <a:r>
              <a:rPr lang="zh-CN" altLang="en-US" sz="3100" b="1" dirty="0">
                <a:effectLst>
                  <a:glow>
                    <a:srgbClr val="000000"/>
                  </a:glow>
                  <a:outerShdw sx="0" sy="0">
                    <a:srgbClr val="000000"/>
                  </a:outerShdw>
                  <a:reflection stA="0" endPos="0" fadeDir="0" sx="0" sy="0"/>
                </a:effectLst>
              </a:rPr>
              <a:t>启动数据库并观察</a:t>
            </a:r>
            <a:r>
              <a:rPr lang="en-US" altLang="zh-CN" sz="3100" b="1" dirty="0">
                <a:effectLst>
                  <a:glow>
                    <a:srgbClr val="000000"/>
                  </a:glow>
                  <a:outerShdw sx="0" sy="0">
                    <a:srgbClr val="000000"/>
                  </a:outerShdw>
                  <a:reflection stA="0" endPos="0" fadeDir="0" sx="0" sy="0"/>
                </a:effectLst>
              </a:rPr>
              <a:t>SGA</a:t>
            </a:r>
            <a:r>
              <a:rPr lang="zh-CN" altLang="en-US" sz="3100" b="1" dirty="0">
                <a:effectLst>
                  <a:glow>
                    <a:srgbClr val="000000"/>
                  </a:glow>
                  <a:outerShdw sx="0" sy="0">
                    <a:srgbClr val="000000"/>
                  </a:outerShdw>
                  <a:reflection stA="0" endPos="0" fadeDir="0" sx="0" sy="0"/>
                </a:effectLst>
              </a:rPr>
              <a:t>分配</a:t>
            </a:r>
            <a:endParaRPr lang="zh-CN" altLang="en-US" sz="3100" dirty="0"/>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1293813" y="1412776"/>
            <a:ext cx="10345216" cy="5328592"/>
          </a:xfrm>
        </p:spPr>
        <p:txBody>
          <a:bodyPr>
            <a:noAutofit/>
          </a:bodyPr>
          <a:lstStyle/>
          <a:p>
            <a:pPr marL="0" indent="0" hangingPunct="0">
              <a:lnSpc>
                <a:spcPct val="100000"/>
              </a:lnSpc>
              <a:spcBef>
                <a:spcPts val="0"/>
              </a:spcBef>
              <a:buNone/>
            </a:pPr>
            <a:r>
              <a:rPr lang="en-US" altLang="zh-CN" sz="2800" dirty="0">
                <a:highlight>
                  <a:srgbClr val="C0C0C0"/>
                </a:highlight>
              </a:rPr>
              <a:t>SQL&gt; show parameter </a:t>
            </a:r>
            <a:r>
              <a:rPr lang="en-US" altLang="zh-CN" sz="2800" dirty="0" err="1">
                <a:highlight>
                  <a:srgbClr val="C0C0C0"/>
                </a:highlight>
              </a:rPr>
              <a:t>sga</a:t>
            </a:r>
            <a:r>
              <a:rPr lang="en-US" altLang="zh-CN" sz="2800" dirty="0">
                <a:highlight>
                  <a:srgbClr val="C0C0C0"/>
                </a:highlight>
              </a:rPr>
              <a:t>_</a:t>
            </a:r>
          </a:p>
          <a:p>
            <a:pPr marL="0" indent="0" hangingPunct="0">
              <a:lnSpc>
                <a:spcPct val="100000"/>
              </a:lnSpc>
              <a:spcBef>
                <a:spcPts val="0"/>
              </a:spcBef>
              <a:buNone/>
            </a:pPr>
            <a:r>
              <a:rPr lang="en-US" altLang="zh-CN" sz="2800" dirty="0"/>
              <a:t>NAME				TYPE			VALUE</a:t>
            </a:r>
          </a:p>
          <a:p>
            <a:pPr marL="0" indent="0" hangingPunct="0">
              <a:lnSpc>
                <a:spcPct val="100000"/>
              </a:lnSpc>
              <a:spcBef>
                <a:spcPts val="0"/>
              </a:spcBef>
              <a:buNone/>
            </a:pPr>
            <a:r>
              <a:rPr lang="en-US" altLang="zh-CN" sz="2800" dirty="0"/>
              <a:t>----------------------------	-------------	------------------</a:t>
            </a:r>
          </a:p>
          <a:p>
            <a:pPr marL="0" indent="0" hangingPunct="0">
              <a:lnSpc>
                <a:spcPct val="100000"/>
              </a:lnSpc>
              <a:spcBef>
                <a:spcPts val="0"/>
              </a:spcBef>
              <a:buNone/>
            </a:pPr>
            <a:r>
              <a:rPr lang="en-US" altLang="zh-CN" sz="2800" dirty="0" err="1"/>
              <a:t>sga_max_size</a:t>
            </a:r>
            <a:r>
              <a:rPr lang="en-US" altLang="zh-CN" sz="2800" dirty="0"/>
              <a:t>			big integer	1504M</a:t>
            </a:r>
          </a:p>
          <a:p>
            <a:pPr marL="0" indent="0" hangingPunct="0">
              <a:lnSpc>
                <a:spcPct val="100000"/>
              </a:lnSpc>
              <a:spcBef>
                <a:spcPts val="0"/>
              </a:spcBef>
              <a:buNone/>
            </a:pPr>
            <a:r>
              <a:rPr lang="en-US" altLang="zh-CN" sz="2800" dirty="0" err="1"/>
              <a:t>sga_target</a:t>
            </a:r>
            <a:r>
              <a:rPr lang="en-US" altLang="zh-CN" sz="2800" dirty="0"/>
              <a:t>				big integer	1504M</a:t>
            </a:r>
          </a:p>
          <a:p>
            <a:pPr marL="0" indent="0" hangingPunct="0">
              <a:lnSpc>
                <a:spcPct val="100000"/>
              </a:lnSpc>
              <a:spcBef>
                <a:spcPts val="0"/>
              </a:spcBef>
              <a:buNone/>
            </a:pPr>
            <a:r>
              <a:rPr lang="en-US" altLang="zh-CN" sz="2800" dirty="0" err="1"/>
              <a:t>unified_audit_sga_queue_size</a:t>
            </a:r>
            <a:r>
              <a:rPr lang="en-US" altLang="zh-CN" sz="2800" dirty="0"/>
              <a:t>	integer	1048576</a:t>
            </a:r>
          </a:p>
          <a:p>
            <a:pPr marL="0" indent="0" hangingPunct="0">
              <a:lnSpc>
                <a:spcPct val="100000"/>
              </a:lnSpc>
              <a:spcBef>
                <a:spcPts val="0"/>
              </a:spcBef>
              <a:buNone/>
            </a:pPr>
            <a:endParaRPr lang="en-US" altLang="zh-CN" dirty="0"/>
          </a:p>
          <a:p>
            <a:pPr marL="0" indent="0" hangingPunct="0">
              <a:lnSpc>
                <a:spcPct val="100000"/>
              </a:lnSpc>
              <a:spcBef>
                <a:spcPts val="0"/>
              </a:spcBef>
              <a:buNone/>
            </a:pPr>
            <a:r>
              <a:rPr lang="zh-CN" altLang="zh-CN" dirty="0"/>
              <a:t>从本示例可以看出：</a:t>
            </a:r>
            <a:r>
              <a:rPr lang="en-US" altLang="zh-CN" dirty="0"/>
              <a:t>SGA</a:t>
            </a:r>
            <a:r>
              <a:rPr lang="zh-CN" altLang="zh-CN" dirty="0"/>
              <a:t>的大小为</a:t>
            </a:r>
            <a:r>
              <a:rPr lang="en-US" altLang="zh-CN" dirty="0"/>
              <a:t>1.5G</a:t>
            </a:r>
            <a:r>
              <a:rPr lang="zh-CN" altLang="zh-CN" dirty="0"/>
              <a:t>。除了在启动的时候观察</a:t>
            </a:r>
            <a:r>
              <a:rPr lang="en-US" altLang="zh-CN" dirty="0"/>
              <a:t>SGA</a:t>
            </a:r>
            <a:r>
              <a:rPr lang="zh-CN" altLang="zh-CN" dirty="0"/>
              <a:t>之外，还可以通过系统参数</a:t>
            </a:r>
            <a:r>
              <a:rPr lang="en-US" altLang="zh-CN" dirty="0" err="1"/>
              <a:t>sga_target</a:t>
            </a:r>
            <a:r>
              <a:rPr lang="zh-CN" altLang="zh-CN" dirty="0"/>
              <a:t>，</a:t>
            </a:r>
            <a:r>
              <a:rPr lang="en-US" altLang="zh-CN" dirty="0" err="1"/>
              <a:t>sga_max_size</a:t>
            </a:r>
            <a:r>
              <a:rPr lang="zh-CN" altLang="zh-CN" dirty="0"/>
              <a:t>，或者通过视图</a:t>
            </a:r>
            <a:r>
              <a:rPr lang="en-US" altLang="zh-CN" dirty="0" err="1"/>
              <a:t>v$sga</a:t>
            </a:r>
            <a:r>
              <a:rPr lang="zh-CN" altLang="zh-CN" dirty="0"/>
              <a:t>和</a:t>
            </a:r>
            <a:r>
              <a:rPr lang="en-US" altLang="zh-CN" dirty="0" err="1"/>
              <a:t>v$sgastat</a:t>
            </a:r>
            <a:r>
              <a:rPr lang="zh-CN" altLang="zh-CN" dirty="0"/>
              <a:t>查看</a:t>
            </a:r>
            <a:r>
              <a:rPr lang="en-US" altLang="zh-CN" dirty="0"/>
              <a:t>SGA</a:t>
            </a:r>
            <a:r>
              <a:rPr lang="zh-CN" altLang="zh-CN" dirty="0"/>
              <a:t>大小以及</a:t>
            </a:r>
            <a:r>
              <a:rPr lang="en-US" altLang="zh-CN" dirty="0"/>
              <a:t>SGA</a:t>
            </a:r>
            <a:r>
              <a:rPr lang="zh-CN" altLang="zh-CN" dirty="0"/>
              <a:t>组件的全部信息。如图</a:t>
            </a:r>
            <a:r>
              <a:rPr lang="en-US" altLang="zh-CN" dirty="0"/>
              <a:t>5-1</a:t>
            </a:r>
            <a:r>
              <a:rPr lang="zh-CN" altLang="zh-CN" dirty="0"/>
              <a:t>所示，</a:t>
            </a:r>
            <a:r>
              <a:rPr lang="en-US" altLang="zh-CN" dirty="0"/>
              <a:t>SGA</a:t>
            </a:r>
            <a:r>
              <a:rPr lang="zh-CN" altLang="zh-CN" dirty="0"/>
              <a:t>的重要组件有：</a:t>
            </a:r>
          </a:p>
          <a:p>
            <a:pPr marL="0" indent="0" hangingPunct="0">
              <a:lnSpc>
                <a:spcPct val="100000"/>
              </a:lnSpc>
              <a:spcBef>
                <a:spcPts val="0"/>
              </a:spcBef>
              <a:buNone/>
            </a:pPr>
            <a:endParaRPr lang="en-US" altLang="zh-CN" sz="2800" dirty="0"/>
          </a:p>
        </p:txBody>
      </p:sp>
    </p:spTree>
    <p:extLst>
      <p:ext uri="{BB962C8B-B14F-4D97-AF65-F5344CB8AC3E}">
        <p14:creationId xmlns:p14="http://schemas.microsoft.com/office/powerpoint/2010/main" val="2319330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293813" y="381000"/>
            <a:ext cx="9601200" cy="959768"/>
          </a:xfrm>
        </p:spPr>
        <p:txBody>
          <a:bodyPr>
            <a:normAutofit fontScale="90000"/>
          </a:bodyPr>
          <a:lstStyle/>
          <a:p>
            <a:r>
              <a:rPr lang="en-US" altLang="zh-CN" b="1" dirty="0">
                <a:effectLst>
                  <a:glow>
                    <a:srgbClr val="000000"/>
                  </a:glow>
                  <a:outerShdw sx="0" sy="0">
                    <a:srgbClr val="000000"/>
                  </a:outerShdw>
                  <a:reflection stA="0" endPos="0" fadeDir="0" sx="0" sy="0"/>
                </a:effectLst>
              </a:rPr>
              <a:t>5.2 Oracle 12c </a:t>
            </a:r>
            <a:r>
              <a:rPr lang="zh-CN" altLang="en-US" b="1" dirty="0">
                <a:effectLst>
                  <a:glow>
                    <a:srgbClr val="000000"/>
                  </a:glow>
                  <a:outerShdw sx="0" sy="0">
                    <a:srgbClr val="000000"/>
                  </a:outerShdw>
                  <a:reflection stA="0" endPos="0" fadeDir="0" sx="0" sy="0"/>
                </a:effectLst>
              </a:rPr>
              <a:t>内存结构</a:t>
            </a:r>
            <a:br>
              <a:rPr lang="en-US" altLang="zh-CN" b="1" dirty="0">
                <a:effectLst>
                  <a:glow>
                    <a:srgbClr val="000000"/>
                  </a:glow>
                  <a:outerShdw sx="0" sy="0">
                    <a:srgbClr val="000000"/>
                  </a:outerShdw>
                  <a:reflection stA="0" endPos="0" fadeDir="0" sx="0" sy="0"/>
                </a:effectLst>
              </a:rPr>
            </a:br>
            <a:r>
              <a:rPr lang="en-US" altLang="zh-CN" b="1" dirty="0">
                <a:effectLst>
                  <a:glow>
                    <a:srgbClr val="000000"/>
                  </a:glow>
                  <a:outerShdw sx="0" sy="0">
                    <a:srgbClr val="000000"/>
                  </a:outerShdw>
                  <a:reflection stA="0" endPos="0" fadeDir="0" sx="0" sy="0"/>
                </a:effectLst>
              </a:rPr>
              <a:t>  </a:t>
            </a:r>
            <a:r>
              <a:rPr lang="en-US" altLang="zh-CN" sz="3100" b="1" dirty="0">
                <a:effectLst>
                  <a:glow>
                    <a:srgbClr val="000000"/>
                  </a:glow>
                  <a:outerShdw sx="0" sy="0">
                    <a:srgbClr val="000000"/>
                  </a:outerShdw>
                  <a:reflection stA="0" endPos="0" fadeDir="0" sx="0" sy="0"/>
                </a:effectLst>
              </a:rPr>
              <a:t>5.2.3  SGA</a:t>
            </a:r>
            <a:r>
              <a:rPr lang="zh-CN" altLang="en-US" sz="3100" b="1" dirty="0">
                <a:effectLst>
                  <a:glow>
                    <a:srgbClr val="000000"/>
                  </a:glow>
                  <a:outerShdw sx="0" sy="0">
                    <a:srgbClr val="000000"/>
                  </a:outerShdw>
                  <a:reflection stA="0" endPos="0" fadeDir="0" sx="0" sy="0"/>
                </a:effectLst>
              </a:rPr>
              <a:t>概述</a:t>
            </a:r>
            <a:endParaRPr lang="zh-CN" altLang="en-US" sz="3100" dirty="0"/>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1293813" y="1412776"/>
            <a:ext cx="10345216" cy="5328592"/>
          </a:xfrm>
        </p:spPr>
        <p:txBody>
          <a:bodyPr>
            <a:noAutofit/>
          </a:bodyPr>
          <a:lstStyle/>
          <a:p>
            <a:pPr marL="0" indent="0" hangingPunct="0">
              <a:lnSpc>
                <a:spcPct val="100000"/>
              </a:lnSpc>
              <a:spcBef>
                <a:spcPts val="0"/>
              </a:spcBef>
              <a:buNone/>
            </a:pPr>
            <a:r>
              <a:rPr lang="en-US" altLang="zh-CN" sz="3200" dirty="0"/>
              <a:t>1)</a:t>
            </a:r>
            <a:r>
              <a:rPr lang="zh-CN" altLang="en-US" sz="3200" dirty="0"/>
              <a:t>数据库缓冲区缓存</a:t>
            </a:r>
            <a:r>
              <a:rPr lang="en-US" altLang="zh-CN" sz="3200" dirty="0"/>
              <a:t>(Database Buffer Cache)</a:t>
            </a:r>
          </a:p>
          <a:p>
            <a:pPr marL="0" indent="0" hangingPunct="0">
              <a:lnSpc>
                <a:spcPct val="100000"/>
              </a:lnSpc>
              <a:spcBef>
                <a:spcPts val="0"/>
              </a:spcBef>
              <a:buNone/>
            </a:pPr>
            <a:r>
              <a:rPr lang="zh-CN" altLang="en-US" sz="3200" dirty="0"/>
              <a:t>数据库缓冲区缓存</a:t>
            </a:r>
            <a:r>
              <a:rPr lang="en-US" altLang="zh-CN" sz="3200" dirty="0"/>
              <a:t>(</a:t>
            </a:r>
            <a:r>
              <a:rPr lang="zh-CN" altLang="en-US" sz="3200" dirty="0"/>
              <a:t>也称为缓冲区高速缓存</a:t>
            </a:r>
            <a:r>
              <a:rPr lang="en-US" altLang="zh-CN" sz="3200" dirty="0"/>
              <a:t>)</a:t>
            </a:r>
            <a:r>
              <a:rPr lang="zh-CN" altLang="en-US" sz="3200" dirty="0"/>
              <a:t>是存储从数据文件中读取的数据块的副本的存储区域。缓冲区是缓冲区管理器临时缓存当前或最近使用的数据块的主内存地址。所有与数据库实例并发连接的用户共享访问缓冲区缓存。</a:t>
            </a:r>
          </a:p>
          <a:p>
            <a:pPr marL="0" indent="0" hangingPunct="0">
              <a:lnSpc>
                <a:spcPct val="100000"/>
              </a:lnSpc>
              <a:spcBef>
                <a:spcPts val="0"/>
              </a:spcBef>
              <a:buNone/>
            </a:pPr>
            <a:r>
              <a:rPr lang="zh-CN" altLang="en-US" sz="3200" dirty="0"/>
              <a:t>设计数据库缓冲区缓存的目的是优化物理输入输出，提高数据更新效率。具体的过程是：当有数据更新的时候，数据库更新该缓存中的数据块，并存储更改的数据到重做日志缓冲区</a:t>
            </a:r>
            <a:r>
              <a:rPr lang="en-US" altLang="zh-CN" sz="3200" dirty="0"/>
              <a:t>(Redo Log Buffer)</a:t>
            </a:r>
            <a:r>
              <a:rPr lang="zh-CN" altLang="en-US" sz="3200" dirty="0"/>
              <a:t>中。提交后，数据库将重做缓冲区写入联机重做日志文件中，但不会立即将数据块写入数据文件。</a:t>
            </a:r>
          </a:p>
        </p:txBody>
      </p:sp>
    </p:spTree>
    <p:extLst>
      <p:ext uri="{BB962C8B-B14F-4D97-AF65-F5344CB8AC3E}">
        <p14:creationId xmlns:p14="http://schemas.microsoft.com/office/powerpoint/2010/main" val="3066089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293813" y="381000"/>
            <a:ext cx="9601200" cy="959768"/>
          </a:xfrm>
        </p:spPr>
        <p:txBody>
          <a:bodyPr>
            <a:normAutofit fontScale="90000"/>
          </a:bodyPr>
          <a:lstStyle/>
          <a:p>
            <a:r>
              <a:rPr lang="en-US" altLang="zh-CN" b="1" dirty="0">
                <a:effectLst>
                  <a:glow>
                    <a:srgbClr val="000000"/>
                  </a:glow>
                  <a:outerShdw sx="0" sy="0">
                    <a:srgbClr val="000000"/>
                  </a:outerShdw>
                  <a:reflection stA="0" endPos="0" fadeDir="0" sx="0" sy="0"/>
                </a:effectLst>
              </a:rPr>
              <a:t>5.2 Oracle 12c </a:t>
            </a:r>
            <a:r>
              <a:rPr lang="zh-CN" altLang="en-US" b="1" dirty="0">
                <a:effectLst>
                  <a:glow>
                    <a:srgbClr val="000000"/>
                  </a:glow>
                  <a:outerShdw sx="0" sy="0">
                    <a:srgbClr val="000000"/>
                  </a:outerShdw>
                  <a:reflection stA="0" endPos="0" fadeDir="0" sx="0" sy="0"/>
                </a:effectLst>
              </a:rPr>
              <a:t>内存结构</a:t>
            </a:r>
            <a:br>
              <a:rPr lang="en-US" altLang="zh-CN" b="1" dirty="0">
                <a:effectLst>
                  <a:glow>
                    <a:srgbClr val="000000"/>
                  </a:glow>
                  <a:outerShdw sx="0" sy="0">
                    <a:srgbClr val="000000"/>
                  </a:outerShdw>
                  <a:reflection stA="0" endPos="0" fadeDir="0" sx="0" sy="0"/>
                </a:effectLst>
              </a:rPr>
            </a:br>
            <a:r>
              <a:rPr lang="en-US" altLang="zh-CN" b="1" dirty="0">
                <a:effectLst>
                  <a:glow>
                    <a:srgbClr val="000000"/>
                  </a:glow>
                  <a:outerShdw sx="0" sy="0">
                    <a:srgbClr val="000000"/>
                  </a:outerShdw>
                  <a:reflection stA="0" endPos="0" fadeDir="0" sx="0" sy="0"/>
                </a:effectLst>
              </a:rPr>
              <a:t>  </a:t>
            </a:r>
            <a:r>
              <a:rPr lang="en-US" altLang="zh-CN" sz="3100" b="1" dirty="0">
                <a:effectLst>
                  <a:glow>
                    <a:srgbClr val="000000"/>
                  </a:glow>
                  <a:outerShdw sx="0" sy="0">
                    <a:srgbClr val="000000"/>
                  </a:outerShdw>
                  <a:reflection stA="0" endPos="0" fadeDir="0" sx="0" sy="0"/>
                </a:effectLst>
              </a:rPr>
              <a:t>5.2.3  SGA</a:t>
            </a:r>
            <a:r>
              <a:rPr lang="zh-CN" altLang="en-US" sz="3100" b="1" dirty="0">
                <a:effectLst>
                  <a:glow>
                    <a:srgbClr val="000000"/>
                  </a:glow>
                  <a:outerShdw sx="0" sy="0">
                    <a:srgbClr val="000000"/>
                  </a:outerShdw>
                  <a:reflection stA="0" endPos="0" fadeDir="0" sx="0" sy="0"/>
                </a:effectLst>
              </a:rPr>
              <a:t>概述</a:t>
            </a:r>
            <a:endParaRPr lang="zh-CN" altLang="en-US" sz="3100" dirty="0"/>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1197868" y="1412776"/>
            <a:ext cx="10657183" cy="5328592"/>
          </a:xfrm>
        </p:spPr>
        <p:txBody>
          <a:bodyPr>
            <a:noAutofit/>
          </a:bodyPr>
          <a:lstStyle/>
          <a:p>
            <a:pPr marL="0" indent="0" hangingPunct="0">
              <a:lnSpc>
                <a:spcPct val="100000"/>
              </a:lnSpc>
              <a:spcBef>
                <a:spcPts val="0"/>
              </a:spcBef>
              <a:buNone/>
            </a:pPr>
            <a:r>
              <a:rPr lang="en-US" altLang="zh-CN" sz="3200" dirty="0"/>
              <a:t>2)</a:t>
            </a:r>
            <a:r>
              <a:rPr lang="zh-CN" altLang="en-US" sz="3200" dirty="0"/>
              <a:t>内存列存储</a:t>
            </a:r>
            <a:r>
              <a:rPr lang="en-US" altLang="zh-CN" sz="3200" dirty="0"/>
              <a:t>(In-Memory Column Store)</a:t>
            </a:r>
          </a:p>
          <a:p>
            <a:pPr marL="0" indent="0" hangingPunct="0">
              <a:lnSpc>
                <a:spcPct val="100000"/>
              </a:lnSpc>
              <a:spcBef>
                <a:spcPts val="0"/>
              </a:spcBef>
              <a:buNone/>
            </a:pPr>
            <a:r>
              <a:rPr lang="zh-CN" altLang="en-US" sz="3200" dirty="0"/>
              <a:t>内存列存储</a:t>
            </a:r>
            <a:r>
              <a:rPr lang="en-US" altLang="zh-CN" sz="3200" dirty="0"/>
              <a:t>In-Memory Column Store</a:t>
            </a:r>
            <a:r>
              <a:rPr lang="zh-CN" altLang="en-US" sz="3200" dirty="0"/>
              <a:t>是在内存中以列格式</a:t>
            </a:r>
            <a:r>
              <a:rPr lang="en-US" altLang="zh-CN" sz="3200" dirty="0"/>
              <a:t>(</a:t>
            </a:r>
            <a:r>
              <a:rPr lang="zh-CN" altLang="en-US" sz="3200" dirty="0"/>
              <a:t>而不是普通的行格式</a:t>
            </a:r>
            <a:r>
              <a:rPr lang="en-US" altLang="zh-CN" sz="3200" dirty="0"/>
              <a:t>)</a:t>
            </a:r>
            <a:r>
              <a:rPr lang="zh-CN" altLang="en-US" sz="3200" dirty="0"/>
              <a:t>存储表或者分区的一个副本，目的是提高扫描访问的速度。这种方式类似于内存数据库。</a:t>
            </a:r>
          </a:p>
          <a:p>
            <a:pPr marL="0" indent="0" hangingPunct="0">
              <a:lnSpc>
                <a:spcPct val="100000"/>
              </a:lnSpc>
              <a:spcBef>
                <a:spcPts val="0"/>
              </a:spcBef>
              <a:buNone/>
            </a:pPr>
            <a:r>
              <a:rPr lang="en-US" altLang="zh-CN" sz="3200" dirty="0"/>
              <a:t>3)</a:t>
            </a:r>
            <a:r>
              <a:rPr lang="zh-CN" altLang="en-US" sz="3200" dirty="0"/>
              <a:t>重做日志缓冲区</a:t>
            </a:r>
            <a:r>
              <a:rPr lang="en-US" altLang="zh-CN" sz="3200" dirty="0"/>
              <a:t>(Redo Log Buffer)</a:t>
            </a:r>
          </a:p>
          <a:p>
            <a:pPr marL="0" indent="0" hangingPunct="0">
              <a:lnSpc>
                <a:spcPct val="100000"/>
              </a:lnSpc>
              <a:spcBef>
                <a:spcPts val="0"/>
              </a:spcBef>
              <a:buNone/>
            </a:pPr>
            <a:r>
              <a:rPr lang="zh-CN" altLang="en-US" sz="3200" dirty="0"/>
              <a:t>重做日志缓冲区是</a:t>
            </a:r>
            <a:r>
              <a:rPr lang="en-US" altLang="zh-CN" sz="3200" dirty="0"/>
              <a:t>SGA</a:t>
            </a:r>
            <a:r>
              <a:rPr lang="zh-CN" altLang="en-US" sz="3200" dirty="0"/>
              <a:t>中的循环缓冲区，它存储数据库的修改项，也叫重做记录。重做记录包含必要的重构和恢复信息，数据库的恢复工作可以将重做记录应用到数据文件中，从而恢复丢失的数据。后台进程日志写入进程</a:t>
            </a:r>
            <a:r>
              <a:rPr lang="en-US" altLang="zh-CN" sz="3200" dirty="0"/>
              <a:t>(LGWR)</a:t>
            </a:r>
            <a:r>
              <a:rPr lang="zh-CN" altLang="en-US" sz="3200" dirty="0"/>
              <a:t>将重做日志缓冲区写入磁盘上的活动联机重做日志文件组中。</a:t>
            </a:r>
          </a:p>
        </p:txBody>
      </p:sp>
    </p:spTree>
    <p:extLst>
      <p:ext uri="{BB962C8B-B14F-4D97-AF65-F5344CB8AC3E}">
        <p14:creationId xmlns:p14="http://schemas.microsoft.com/office/powerpoint/2010/main" val="1928708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293813" y="381000"/>
            <a:ext cx="9601200" cy="959768"/>
          </a:xfrm>
        </p:spPr>
        <p:txBody>
          <a:bodyPr>
            <a:normAutofit fontScale="90000"/>
          </a:bodyPr>
          <a:lstStyle/>
          <a:p>
            <a:r>
              <a:rPr lang="en-US" altLang="zh-CN" b="1" dirty="0">
                <a:effectLst>
                  <a:glow>
                    <a:srgbClr val="000000"/>
                  </a:glow>
                  <a:outerShdw sx="0" sy="0">
                    <a:srgbClr val="000000"/>
                  </a:outerShdw>
                  <a:reflection stA="0" endPos="0" fadeDir="0" sx="0" sy="0"/>
                </a:effectLst>
              </a:rPr>
              <a:t>5.2 Oracle 12c </a:t>
            </a:r>
            <a:r>
              <a:rPr lang="zh-CN" altLang="en-US" b="1" dirty="0">
                <a:effectLst>
                  <a:glow>
                    <a:srgbClr val="000000"/>
                  </a:glow>
                  <a:outerShdw sx="0" sy="0">
                    <a:srgbClr val="000000"/>
                  </a:outerShdw>
                  <a:reflection stA="0" endPos="0" fadeDir="0" sx="0" sy="0"/>
                </a:effectLst>
              </a:rPr>
              <a:t>内存结构</a:t>
            </a:r>
            <a:br>
              <a:rPr lang="en-US" altLang="zh-CN" b="1" dirty="0">
                <a:effectLst>
                  <a:glow>
                    <a:srgbClr val="000000"/>
                  </a:glow>
                  <a:outerShdw sx="0" sy="0">
                    <a:srgbClr val="000000"/>
                  </a:outerShdw>
                  <a:reflection stA="0" endPos="0" fadeDir="0" sx="0" sy="0"/>
                </a:effectLst>
              </a:rPr>
            </a:br>
            <a:r>
              <a:rPr lang="en-US" altLang="zh-CN" b="1" dirty="0">
                <a:effectLst>
                  <a:glow>
                    <a:srgbClr val="000000"/>
                  </a:glow>
                  <a:outerShdw sx="0" sy="0">
                    <a:srgbClr val="000000"/>
                  </a:outerShdw>
                  <a:reflection stA="0" endPos="0" fadeDir="0" sx="0" sy="0"/>
                </a:effectLst>
              </a:rPr>
              <a:t>  </a:t>
            </a:r>
            <a:r>
              <a:rPr lang="en-US" altLang="zh-CN" sz="3100" b="1" dirty="0">
                <a:effectLst>
                  <a:glow>
                    <a:srgbClr val="000000"/>
                  </a:glow>
                  <a:outerShdw sx="0" sy="0">
                    <a:srgbClr val="000000"/>
                  </a:outerShdw>
                  <a:reflection stA="0" endPos="0" fadeDir="0" sx="0" sy="0"/>
                </a:effectLst>
              </a:rPr>
              <a:t>5.2.3  SGA</a:t>
            </a:r>
            <a:r>
              <a:rPr lang="zh-CN" altLang="en-US" sz="3100" b="1" dirty="0">
                <a:effectLst>
                  <a:glow>
                    <a:srgbClr val="000000"/>
                  </a:glow>
                  <a:outerShdw sx="0" sy="0">
                    <a:srgbClr val="000000"/>
                  </a:outerShdw>
                  <a:reflection stA="0" endPos="0" fadeDir="0" sx="0" sy="0"/>
                </a:effectLst>
              </a:rPr>
              <a:t>概述</a:t>
            </a:r>
            <a:endParaRPr lang="zh-CN" altLang="en-US" sz="3100" dirty="0"/>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1197868" y="1412776"/>
            <a:ext cx="10657183" cy="5328592"/>
          </a:xfrm>
        </p:spPr>
        <p:txBody>
          <a:bodyPr>
            <a:noAutofit/>
          </a:bodyPr>
          <a:lstStyle/>
          <a:p>
            <a:pPr marL="0" indent="0" hangingPunct="0">
              <a:lnSpc>
                <a:spcPct val="100000"/>
              </a:lnSpc>
              <a:spcBef>
                <a:spcPts val="600"/>
              </a:spcBef>
              <a:buNone/>
            </a:pPr>
            <a:r>
              <a:rPr lang="en-US" altLang="zh-CN" sz="2800" dirty="0"/>
              <a:t>4)</a:t>
            </a:r>
            <a:r>
              <a:rPr lang="zh-CN" altLang="en-US" sz="2800" dirty="0"/>
              <a:t>共享池</a:t>
            </a:r>
            <a:r>
              <a:rPr lang="en-US" altLang="zh-CN" sz="2800" dirty="0"/>
              <a:t>(Shared Pool)</a:t>
            </a:r>
          </a:p>
          <a:p>
            <a:pPr marL="0" indent="0" hangingPunct="0">
              <a:lnSpc>
                <a:spcPct val="100000"/>
              </a:lnSpc>
              <a:spcBef>
                <a:spcPts val="600"/>
              </a:spcBef>
              <a:buNone/>
            </a:pPr>
            <a:r>
              <a:rPr lang="zh-CN" altLang="en-US" sz="2800" dirty="0"/>
              <a:t>共享池缓存各种类型的程序数据。例如，共享池存储解析的</a:t>
            </a:r>
            <a:r>
              <a:rPr lang="en-US" altLang="zh-CN" sz="2800" dirty="0"/>
              <a:t>SQL</a:t>
            </a:r>
            <a:r>
              <a:rPr lang="zh-CN" altLang="en-US" sz="2800" dirty="0"/>
              <a:t>、</a:t>
            </a:r>
            <a:r>
              <a:rPr lang="en-US" altLang="zh-CN" sz="2800" dirty="0"/>
              <a:t>PL/SQL</a:t>
            </a:r>
            <a:r>
              <a:rPr lang="zh-CN" altLang="en-US" sz="2800" dirty="0"/>
              <a:t>代码、系统参数和数据字典信息。</a:t>
            </a:r>
          </a:p>
          <a:p>
            <a:pPr marL="0" indent="0" hangingPunct="0">
              <a:lnSpc>
                <a:spcPct val="100000"/>
              </a:lnSpc>
              <a:spcBef>
                <a:spcPts val="600"/>
              </a:spcBef>
              <a:buNone/>
            </a:pPr>
            <a:r>
              <a:rPr lang="en-US" altLang="zh-CN" sz="2800" dirty="0"/>
              <a:t>5)</a:t>
            </a:r>
            <a:r>
              <a:rPr lang="zh-CN" altLang="en-US" sz="2800" dirty="0"/>
              <a:t>大池</a:t>
            </a:r>
            <a:r>
              <a:rPr lang="en-US" altLang="zh-CN" sz="2800" dirty="0"/>
              <a:t>(Large Pool)</a:t>
            </a:r>
          </a:p>
          <a:p>
            <a:pPr marL="0" indent="0" hangingPunct="0">
              <a:lnSpc>
                <a:spcPct val="100000"/>
              </a:lnSpc>
              <a:spcBef>
                <a:spcPts val="600"/>
              </a:spcBef>
              <a:buNone/>
            </a:pPr>
            <a:r>
              <a:rPr lang="zh-CN" altLang="en-US" sz="2800" dirty="0"/>
              <a:t>大池比共享池有更大的区域，它是可选的。大池的大小是通过参数</a:t>
            </a:r>
            <a:r>
              <a:rPr lang="en-US" altLang="zh-CN" sz="2800" dirty="0"/>
              <a:t>LARGE_POOL_SIZE</a:t>
            </a:r>
            <a:r>
              <a:rPr lang="zh-CN" altLang="en-US" sz="2800" dirty="0"/>
              <a:t>来决定的。它所存储的信息有</a:t>
            </a:r>
            <a:r>
              <a:rPr lang="en-US" altLang="zh-CN" sz="2800" dirty="0"/>
              <a:t>RMAN</a:t>
            </a:r>
            <a:r>
              <a:rPr lang="zh-CN" altLang="en-US" sz="2800" dirty="0"/>
              <a:t>的</a:t>
            </a:r>
            <a:r>
              <a:rPr lang="en-US" altLang="zh-CN" sz="2800" dirty="0"/>
              <a:t>I/O</a:t>
            </a:r>
            <a:r>
              <a:rPr lang="zh-CN" altLang="en-US" sz="2800" dirty="0"/>
              <a:t>缓冲区、并行查询语句执行所需的消息缓冲区、用户全局区</a:t>
            </a:r>
            <a:r>
              <a:rPr lang="en-US" altLang="zh-CN" sz="2800" dirty="0"/>
              <a:t>UGA(</a:t>
            </a:r>
            <a:r>
              <a:rPr lang="zh-CN" altLang="en-US" sz="2800" dirty="0"/>
              <a:t>仅对共享服务器</a:t>
            </a:r>
            <a:r>
              <a:rPr lang="en-US" altLang="zh-CN" sz="2800" dirty="0"/>
              <a:t>)</a:t>
            </a:r>
            <a:r>
              <a:rPr lang="zh-CN" altLang="en-US" sz="2800" dirty="0"/>
              <a:t>和</a:t>
            </a:r>
            <a:r>
              <a:rPr lang="en-US" altLang="zh-CN" sz="2800" dirty="0"/>
              <a:t>Oracle XA</a:t>
            </a:r>
            <a:r>
              <a:rPr lang="zh-CN" altLang="en-US" sz="2800" dirty="0"/>
              <a:t>接口</a:t>
            </a:r>
            <a:r>
              <a:rPr lang="en-US" altLang="zh-CN" sz="2800" dirty="0"/>
              <a:t>(</a:t>
            </a:r>
            <a:r>
              <a:rPr lang="zh-CN" altLang="en-US" sz="2800" dirty="0"/>
              <a:t>用于多数据库的分布式事务</a:t>
            </a:r>
            <a:r>
              <a:rPr lang="en-US" altLang="zh-CN" sz="2800" dirty="0"/>
              <a:t>)</a:t>
            </a:r>
            <a:r>
              <a:rPr lang="zh-CN" altLang="en-US" sz="2800" dirty="0"/>
              <a:t>。</a:t>
            </a:r>
          </a:p>
          <a:p>
            <a:pPr marL="0" indent="0" hangingPunct="0">
              <a:lnSpc>
                <a:spcPct val="100000"/>
              </a:lnSpc>
              <a:spcBef>
                <a:spcPts val="600"/>
              </a:spcBef>
              <a:buNone/>
            </a:pPr>
            <a:r>
              <a:rPr lang="en-US" altLang="zh-CN" sz="2800" dirty="0"/>
              <a:t>6)Java</a:t>
            </a:r>
            <a:r>
              <a:rPr lang="zh-CN" altLang="en-US" sz="2800" dirty="0"/>
              <a:t>池</a:t>
            </a:r>
            <a:r>
              <a:rPr lang="en-US" altLang="zh-CN" sz="2800" dirty="0"/>
              <a:t>(Java Pool)</a:t>
            </a:r>
          </a:p>
          <a:p>
            <a:pPr marL="0" indent="0" hangingPunct="0">
              <a:lnSpc>
                <a:spcPct val="100000"/>
              </a:lnSpc>
              <a:spcBef>
                <a:spcPts val="600"/>
              </a:spcBef>
              <a:buNone/>
            </a:pPr>
            <a:r>
              <a:rPr lang="en-US" altLang="zh-CN" sz="2800" dirty="0"/>
              <a:t>Java</a:t>
            </a:r>
            <a:r>
              <a:rPr lang="zh-CN" altLang="en-US" sz="2800" dirty="0"/>
              <a:t>池内存区存储的是所有会话的</a:t>
            </a:r>
            <a:r>
              <a:rPr lang="en-US" altLang="zh-CN" sz="2800" dirty="0"/>
              <a:t>Java</a:t>
            </a:r>
            <a:r>
              <a:rPr lang="zh-CN" altLang="en-US" sz="2800" dirty="0"/>
              <a:t>代码和</a:t>
            </a:r>
            <a:r>
              <a:rPr lang="en-US" altLang="zh-CN" sz="2800" dirty="0"/>
              <a:t>Java</a:t>
            </a:r>
            <a:r>
              <a:rPr lang="zh-CN" altLang="en-US" sz="2800" dirty="0"/>
              <a:t>虚拟机</a:t>
            </a:r>
            <a:r>
              <a:rPr lang="en-US" altLang="zh-CN" sz="2800" dirty="0"/>
              <a:t>(JVM)</a:t>
            </a:r>
            <a:r>
              <a:rPr lang="zh-CN" altLang="en-US" sz="2800" dirty="0"/>
              <a:t>中的数据。</a:t>
            </a:r>
            <a:r>
              <a:rPr lang="en-US" altLang="zh-CN" sz="2800" dirty="0"/>
              <a:t>Java</a:t>
            </a:r>
            <a:r>
              <a:rPr lang="zh-CN" altLang="en-US" sz="2800" dirty="0"/>
              <a:t>池的大小由参数</a:t>
            </a:r>
            <a:r>
              <a:rPr lang="en-US" altLang="zh-CN" sz="2800" dirty="0"/>
              <a:t>JAVA_POOL_SIZE</a:t>
            </a:r>
            <a:r>
              <a:rPr lang="zh-CN" altLang="en-US" sz="2800" dirty="0"/>
              <a:t>设置。</a:t>
            </a:r>
          </a:p>
        </p:txBody>
      </p:sp>
    </p:spTree>
    <p:extLst>
      <p:ext uri="{BB962C8B-B14F-4D97-AF65-F5344CB8AC3E}">
        <p14:creationId xmlns:p14="http://schemas.microsoft.com/office/powerpoint/2010/main" val="2295996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293813" y="381000"/>
            <a:ext cx="9601200" cy="959768"/>
          </a:xfrm>
        </p:spPr>
        <p:txBody>
          <a:bodyPr>
            <a:normAutofit fontScale="90000"/>
          </a:bodyPr>
          <a:lstStyle/>
          <a:p>
            <a:r>
              <a:rPr lang="en-US" altLang="zh-CN" b="1" dirty="0">
                <a:effectLst>
                  <a:glow>
                    <a:srgbClr val="000000"/>
                  </a:glow>
                  <a:outerShdw sx="0" sy="0">
                    <a:srgbClr val="000000"/>
                  </a:outerShdw>
                  <a:reflection stA="0" endPos="0" fadeDir="0" sx="0" sy="0"/>
                </a:effectLst>
              </a:rPr>
              <a:t>5.2 Oracle 12c </a:t>
            </a:r>
            <a:r>
              <a:rPr lang="zh-CN" altLang="en-US" b="1" dirty="0">
                <a:effectLst>
                  <a:glow>
                    <a:srgbClr val="000000"/>
                  </a:glow>
                  <a:outerShdw sx="0" sy="0">
                    <a:srgbClr val="000000"/>
                  </a:outerShdw>
                  <a:reflection stA="0" endPos="0" fadeDir="0" sx="0" sy="0"/>
                </a:effectLst>
              </a:rPr>
              <a:t>内存结构</a:t>
            </a:r>
            <a:br>
              <a:rPr lang="en-US" altLang="zh-CN" b="1" dirty="0">
                <a:effectLst>
                  <a:glow>
                    <a:srgbClr val="000000"/>
                  </a:glow>
                  <a:outerShdw sx="0" sy="0">
                    <a:srgbClr val="000000"/>
                  </a:outerShdw>
                  <a:reflection stA="0" endPos="0" fadeDir="0" sx="0" sy="0"/>
                </a:effectLst>
              </a:rPr>
            </a:br>
            <a:r>
              <a:rPr lang="en-US" altLang="zh-CN" sz="3100" b="1" dirty="0">
                <a:effectLst>
                  <a:glow>
                    <a:srgbClr val="000000"/>
                  </a:glow>
                  <a:outerShdw sx="0" sy="0">
                    <a:srgbClr val="000000"/>
                  </a:outerShdw>
                  <a:reflection stA="0" endPos="0" fadeDir="0" sx="0" sy="0"/>
                </a:effectLst>
              </a:rPr>
              <a:t>  5.2.4  </a:t>
            </a:r>
            <a:r>
              <a:rPr lang="en-US" altLang="zh-CN" sz="3100" dirty="0"/>
              <a:t>In-Memory</a:t>
            </a:r>
            <a:r>
              <a:rPr lang="zh-CN" altLang="zh-CN" sz="3100" dirty="0"/>
              <a:t>列存储</a:t>
            </a:r>
            <a:endParaRPr lang="zh-CN" altLang="en-US" sz="3100" dirty="0"/>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1197868" y="1412776"/>
            <a:ext cx="10657183" cy="5328592"/>
          </a:xfrm>
        </p:spPr>
        <p:txBody>
          <a:bodyPr>
            <a:noAutofit/>
          </a:bodyPr>
          <a:lstStyle/>
          <a:p>
            <a:pPr marL="0" indent="0" hangingPunct="0">
              <a:lnSpc>
                <a:spcPct val="100000"/>
              </a:lnSpc>
              <a:spcBef>
                <a:spcPts val="600"/>
              </a:spcBef>
              <a:buNone/>
            </a:pPr>
            <a:r>
              <a:rPr lang="zh-CN" altLang="en-US" sz="3200" dirty="0"/>
              <a:t>在</a:t>
            </a:r>
            <a:r>
              <a:rPr lang="en-US" altLang="zh-CN" sz="3200" dirty="0"/>
              <a:t>Oracle 12c</a:t>
            </a:r>
            <a:r>
              <a:rPr lang="zh-CN" altLang="en-US" sz="3200" dirty="0"/>
              <a:t>中，</a:t>
            </a:r>
            <a:r>
              <a:rPr lang="en-US" altLang="zh-CN" sz="3200" dirty="0"/>
              <a:t>SGA</a:t>
            </a:r>
            <a:r>
              <a:rPr lang="zh-CN" altLang="en-US" sz="3200" dirty="0"/>
              <a:t>区可以有内存列存储</a:t>
            </a:r>
            <a:r>
              <a:rPr lang="en-US" altLang="zh-CN" sz="3200" dirty="0"/>
              <a:t>In-Memory Column Store</a:t>
            </a:r>
            <a:r>
              <a:rPr lang="zh-CN" altLang="en-US" sz="3200" dirty="0"/>
              <a:t>的可选内存块，它以柱状格式</a:t>
            </a:r>
            <a:r>
              <a:rPr lang="en-US" altLang="zh-CN" sz="3200" dirty="0"/>
              <a:t>(</a:t>
            </a:r>
            <a:r>
              <a:rPr lang="zh-CN" altLang="en-US" sz="3200" dirty="0"/>
              <a:t>即列格式而不是普通的行格式</a:t>
            </a:r>
            <a:r>
              <a:rPr lang="en-US" altLang="zh-CN" sz="3200" dirty="0"/>
              <a:t>)</a:t>
            </a:r>
            <a:r>
              <a:rPr lang="zh-CN" altLang="en-US" sz="3200" dirty="0"/>
              <a:t>存储表或者分区的一个副本，目的是提高扫描访问的速度。这种方式类似于内存数据库。</a:t>
            </a:r>
          </a:p>
          <a:p>
            <a:pPr marL="0" indent="0" hangingPunct="0">
              <a:lnSpc>
                <a:spcPct val="100000"/>
              </a:lnSpc>
              <a:spcBef>
                <a:spcPts val="600"/>
              </a:spcBef>
              <a:buNone/>
            </a:pPr>
            <a:r>
              <a:rPr lang="en-US" altLang="zh-CN" sz="3200" dirty="0"/>
              <a:t>In-Memory</a:t>
            </a:r>
            <a:r>
              <a:rPr lang="zh-CN" altLang="en-US" sz="3200" dirty="0"/>
              <a:t>列存储方式不会替换缓冲区缓存，而只是补充，这样两个内存区域可以以不同的格式存储相同的数据。默认情况下，对象只有在指定为</a:t>
            </a:r>
            <a:r>
              <a:rPr lang="en-US" altLang="zh-CN" sz="3200" dirty="0"/>
              <a:t>INMEMORY</a:t>
            </a:r>
            <a:r>
              <a:rPr lang="zh-CN" altLang="en-US" sz="3200" dirty="0"/>
              <a:t>时才会使用</a:t>
            </a:r>
            <a:r>
              <a:rPr lang="en-US" altLang="zh-CN" sz="3200" dirty="0"/>
              <a:t>In-Memory</a:t>
            </a:r>
            <a:r>
              <a:rPr lang="zh-CN" altLang="en-US" sz="3200" dirty="0"/>
              <a:t>列存储。</a:t>
            </a:r>
            <a:r>
              <a:rPr lang="en-US" altLang="zh-CN" sz="3200" dirty="0"/>
              <a:t>In-Memory</a:t>
            </a:r>
            <a:r>
              <a:rPr lang="zh-CN" altLang="en-US" sz="3200" dirty="0"/>
              <a:t>列存储结构如图</a:t>
            </a:r>
            <a:r>
              <a:rPr lang="en-US" altLang="zh-CN" sz="3200" dirty="0"/>
              <a:t>5-4</a:t>
            </a:r>
            <a:r>
              <a:rPr lang="zh-CN" altLang="en-US" sz="3200" dirty="0"/>
              <a:t>所示。</a:t>
            </a:r>
          </a:p>
        </p:txBody>
      </p:sp>
    </p:spTree>
    <p:extLst>
      <p:ext uri="{BB962C8B-B14F-4D97-AF65-F5344CB8AC3E}">
        <p14:creationId xmlns:p14="http://schemas.microsoft.com/office/powerpoint/2010/main" val="2469253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E9A64FD-D881-4F97-A5A4-1DCE4A5975C5}"/>
              </a:ext>
            </a:extLst>
          </p:cNvPr>
          <p:cNvSpPr>
            <a:spLocks noGrp="1"/>
          </p:cNvSpPr>
          <p:nvPr>
            <p:ph type="title"/>
          </p:nvPr>
        </p:nvSpPr>
        <p:spPr>
          <a:xfrm>
            <a:off x="8182583" y="544354"/>
            <a:ext cx="3810000" cy="1464568"/>
          </a:xfrm>
        </p:spPr>
        <p:txBody>
          <a:bodyPr/>
          <a:lstStyle/>
          <a:p>
            <a:r>
              <a:rPr lang="zh-CN" altLang="en-US" dirty="0"/>
              <a:t>图</a:t>
            </a:r>
            <a:r>
              <a:rPr lang="en-US" altLang="zh-CN" dirty="0"/>
              <a:t>5-4  </a:t>
            </a:r>
            <a:br>
              <a:rPr lang="en-US" altLang="zh-CN" dirty="0"/>
            </a:br>
            <a:r>
              <a:rPr lang="en-US" altLang="zh-CN" dirty="0"/>
              <a:t>In-Memory</a:t>
            </a:r>
            <a:r>
              <a:rPr lang="zh-CN" altLang="en-US" dirty="0"/>
              <a:t>列存储</a:t>
            </a:r>
          </a:p>
        </p:txBody>
      </p:sp>
      <p:sp>
        <p:nvSpPr>
          <p:cNvPr id="5" name="文本占位符 4">
            <a:extLst>
              <a:ext uri="{FF2B5EF4-FFF2-40B4-BE49-F238E27FC236}">
                <a16:creationId xmlns:a16="http://schemas.microsoft.com/office/drawing/2014/main" id="{86DF97C9-DE54-4EFF-8586-EFDAF57D2D90}"/>
              </a:ext>
            </a:extLst>
          </p:cNvPr>
          <p:cNvSpPr>
            <a:spLocks noGrp="1"/>
          </p:cNvSpPr>
          <p:nvPr>
            <p:ph type="body" sz="half" idx="2"/>
          </p:nvPr>
        </p:nvSpPr>
        <p:spPr>
          <a:xfrm>
            <a:off x="8120525" y="2315788"/>
            <a:ext cx="4104456" cy="4425579"/>
          </a:xfrm>
        </p:spPr>
        <p:txBody>
          <a:bodyPr>
            <a:normAutofit lnSpcReduction="10000"/>
          </a:bodyPr>
          <a:lstStyle/>
          <a:p>
            <a:pPr hangingPunct="0">
              <a:lnSpc>
                <a:spcPct val="120000"/>
              </a:lnSpc>
              <a:spcBef>
                <a:spcPts val="600"/>
              </a:spcBef>
            </a:pPr>
            <a:r>
              <a:rPr lang="zh-CN" altLang="en-US" dirty="0"/>
              <a:t>工作者进程</a:t>
            </a:r>
            <a:r>
              <a:rPr lang="en-US" altLang="zh-CN" dirty="0"/>
              <a:t>Worker Processes (</a:t>
            </a:r>
            <a:r>
              <a:rPr lang="en-US" altLang="zh-CN" dirty="0" err="1"/>
              <a:t>Wnnn</a:t>
            </a:r>
            <a:r>
              <a:rPr lang="en-US" altLang="zh-CN" dirty="0"/>
              <a:t>)</a:t>
            </a:r>
            <a:r>
              <a:rPr lang="zh-CN" altLang="en-US" dirty="0"/>
              <a:t>将数据存储到</a:t>
            </a:r>
            <a:r>
              <a:rPr lang="en-US" altLang="zh-CN" dirty="0"/>
              <a:t>In-Memory</a:t>
            </a:r>
            <a:r>
              <a:rPr lang="zh-CN" altLang="en-US" dirty="0"/>
              <a:t>列存储区，在存储数据期间，工作者进程将行转化为列，然后将数据进行压缩，并存储到内存压缩单元</a:t>
            </a:r>
            <a:r>
              <a:rPr lang="en-US" altLang="zh-CN" dirty="0"/>
              <a:t>In-Memory Compression Units (IMCUs)</a:t>
            </a:r>
            <a:r>
              <a:rPr lang="zh-CN" altLang="en-US" dirty="0"/>
              <a:t>中。</a:t>
            </a:r>
            <a:r>
              <a:rPr lang="en-US" altLang="zh-CN" dirty="0"/>
              <a:t>Oracle 12c</a:t>
            </a:r>
            <a:r>
              <a:rPr lang="zh-CN" altLang="en-US" dirty="0"/>
              <a:t>数据库必须在设置两个参数</a:t>
            </a:r>
            <a:r>
              <a:rPr lang="en-US" altLang="zh-CN" dirty="0" err="1"/>
              <a:t>inmemory_max_populate_servers</a:t>
            </a:r>
            <a:r>
              <a:rPr lang="zh-CN" altLang="en-US" dirty="0"/>
              <a:t>和</a:t>
            </a:r>
            <a:r>
              <a:rPr lang="en-US" altLang="zh-CN" dirty="0" err="1"/>
              <a:t>inmemory_size</a:t>
            </a:r>
            <a:r>
              <a:rPr lang="zh-CN" altLang="en-US" dirty="0"/>
              <a:t>的值之后才能启动</a:t>
            </a:r>
            <a:r>
              <a:rPr lang="en-US" altLang="zh-CN" dirty="0"/>
              <a:t>In-Memory column store</a:t>
            </a:r>
            <a:r>
              <a:rPr lang="zh-CN" altLang="en-US" dirty="0"/>
              <a:t>。其中</a:t>
            </a:r>
            <a:r>
              <a:rPr lang="en-US" altLang="zh-CN" dirty="0" err="1"/>
              <a:t>inmemory_max_populate_servers</a:t>
            </a:r>
            <a:r>
              <a:rPr lang="zh-CN" altLang="en-US" dirty="0"/>
              <a:t>参数是设置工作者进程的数量，而</a:t>
            </a:r>
            <a:r>
              <a:rPr lang="en-US" altLang="zh-CN" dirty="0" err="1"/>
              <a:t>inmemory_size</a:t>
            </a:r>
            <a:r>
              <a:rPr lang="zh-CN" altLang="en-US" dirty="0"/>
              <a:t>是设置分配的内存大小。</a:t>
            </a:r>
            <a:endParaRPr lang="zh-CN" altLang="zh-CN" dirty="0"/>
          </a:p>
        </p:txBody>
      </p:sp>
      <p:grpSp>
        <p:nvGrpSpPr>
          <p:cNvPr id="7" name="画布 89">
            <a:extLst>
              <a:ext uri="{FF2B5EF4-FFF2-40B4-BE49-F238E27FC236}">
                <a16:creationId xmlns:a16="http://schemas.microsoft.com/office/drawing/2014/main" id="{C2C902A3-7D62-4334-9200-833D0ECB899E}"/>
              </a:ext>
            </a:extLst>
          </p:cNvPr>
          <p:cNvGrpSpPr/>
          <p:nvPr/>
        </p:nvGrpSpPr>
        <p:grpSpPr>
          <a:xfrm>
            <a:off x="909835" y="1003974"/>
            <a:ext cx="7474411" cy="4297234"/>
            <a:chOff x="0" y="0"/>
            <a:chExt cx="4512945" cy="2594610"/>
          </a:xfrm>
        </p:grpSpPr>
        <p:sp>
          <p:nvSpPr>
            <p:cNvPr id="8" name="矩形 7">
              <a:extLst>
                <a:ext uri="{FF2B5EF4-FFF2-40B4-BE49-F238E27FC236}">
                  <a16:creationId xmlns:a16="http://schemas.microsoft.com/office/drawing/2014/main" id="{BDDC5D68-5057-472A-930E-9C2F8EE5C495}"/>
                </a:ext>
              </a:extLst>
            </p:cNvPr>
            <p:cNvSpPr/>
            <p:nvPr/>
          </p:nvSpPr>
          <p:spPr>
            <a:xfrm>
              <a:off x="0" y="0"/>
              <a:ext cx="4512945" cy="2594610"/>
            </a:xfrm>
            <a:prstGeom prst="rect">
              <a:avLst/>
            </a:prstGeom>
            <a:ln w="6350">
              <a:noFill/>
            </a:ln>
          </p:spPr>
        </p:sp>
        <p:grpSp>
          <p:nvGrpSpPr>
            <p:cNvPr id="9" name="组合 8">
              <a:extLst>
                <a:ext uri="{FF2B5EF4-FFF2-40B4-BE49-F238E27FC236}">
                  <a16:creationId xmlns:a16="http://schemas.microsoft.com/office/drawing/2014/main" id="{095425D1-5B1E-4096-A7FF-4D3027B2A2D5}"/>
                </a:ext>
              </a:extLst>
            </p:cNvPr>
            <p:cNvGrpSpPr/>
            <p:nvPr/>
          </p:nvGrpSpPr>
          <p:grpSpPr>
            <a:xfrm>
              <a:off x="64183" y="27942"/>
              <a:ext cx="4281046" cy="2518399"/>
              <a:chOff x="64183" y="33120"/>
              <a:chExt cx="4281046" cy="2985527"/>
            </a:xfrm>
          </p:grpSpPr>
          <p:sp>
            <p:nvSpPr>
              <p:cNvPr id="10" name="矩形 9">
                <a:extLst>
                  <a:ext uri="{FF2B5EF4-FFF2-40B4-BE49-F238E27FC236}">
                    <a16:creationId xmlns:a16="http://schemas.microsoft.com/office/drawing/2014/main" id="{408AEC4D-F748-4C4A-B275-7BD13ADE6562}"/>
                  </a:ext>
                </a:extLst>
              </p:cNvPr>
              <p:cNvSpPr/>
              <p:nvPr/>
            </p:nvSpPr>
            <p:spPr>
              <a:xfrm>
                <a:off x="230429" y="468808"/>
                <a:ext cx="1803196" cy="1448901"/>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11" name="矩形 10">
                <a:extLst>
                  <a:ext uri="{FF2B5EF4-FFF2-40B4-BE49-F238E27FC236}">
                    <a16:creationId xmlns:a16="http://schemas.microsoft.com/office/drawing/2014/main" id="{F3CADB28-39BE-4BE3-BE87-0BC7B3436B49}"/>
                  </a:ext>
                </a:extLst>
              </p:cNvPr>
              <p:cNvSpPr/>
              <p:nvPr/>
            </p:nvSpPr>
            <p:spPr>
              <a:xfrm>
                <a:off x="299273" y="496857"/>
                <a:ext cx="1625600" cy="2413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36000" tIns="0" rIns="36000" bIns="0" numCol="1" spcCol="0" rtlCol="0" fromWordArt="0" anchor="ctr" anchorCtr="0" forceAA="0" compatLnSpc="1">
                <a:prstTxWarp prst="textNoShape">
                  <a:avLst/>
                </a:prstTxWarp>
                <a:noAutofit/>
              </a:bodyPr>
              <a:lstStyle/>
              <a:p>
                <a:pPr algn="ctr">
                  <a:spcAft>
                    <a:spcPts val="0"/>
                  </a:spcAft>
                </a:pPr>
                <a:r>
                  <a:rPr lang="en-US" kern="100">
                    <a:solidFill>
                      <a:srgbClr val="000000"/>
                    </a:solidFill>
                    <a:effectLst/>
                    <a:latin typeface="Times New Roman" panose="02020603050405020304" pitchFamily="18" charset="0"/>
                    <a:ea typeface="宋体" panose="02010600030101010101" pitchFamily="2" charset="-122"/>
                  </a:rPr>
                  <a:t>Database Buffer Cache</a:t>
                </a:r>
                <a:endParaRPr lang="zh-CN" kern="100">
                  <a:solidFill>
                    <a:srgbClr val="000000"/>
                  </a:solidFill>
                  <a:effectLst/>
                  <a:latin typeface="Times New Roman" panose="02020603050405020304" pitchFamily="18" charset="0"/>
                  <a:ea typeface="宋体" panose="02010600030101010101" pitchFamily="2" charset="-122"/>
                </a:endParaRPr>
              </a:p>
            </p:txBody>
          </p:sp>
          <p:sp>
            <p:nvSpPr>
              <p:cNvPr id="12" name="矩形 11">
                <a:extLst>
                  <a:ext uri="{FF2B5EF4-FFF2-40B4-BE49-F238E27FC236}">
                    <a16:creationId xmlns:a16="http://schemas.microsoft.com/office/drawing/2014/main" id="{FE39B0F3-B1FE-478B-89C2-C1E35E755626}"/>
                  </a:ext>
                </a:extLst>
              </p:cNvPr>
              <p:cNvSpPr/>
              <p:nvPr/>
            </p:nvSpPr>
            <p:spPr>
              <a:xfrm>
                <a:off x="2397853" y="502960"/>
                <a:ext cx="1625600" cy="2413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36000" tIns="0" rIns="36000" bIns="0" numCol="1" spcCol="0" rtlCol="0" fromWordArt="0" anchor="ctr" anchorCtr="0" forceAA="0" compatLnSpc="1">
                <a:prstTxWarp prst="textNoShape">
                  <a:avLst/>
                </a:prstTxWarp>
                <a:noAutofit/>
              </a:bodyPr>
              <a:lstStyle/>
              <a:p>
                <a:pPr algn="ctr">
                  <a:spcAft>
                    <a:spcPts val="0"/>
                  </a:spcAft>
                </a:pPr>
                <a:r>
                  <a:rPr lang="en-US" kern="100">
                    <a:solidFill>
                      <a:srgbClr val="000000"/>
                    </a:solidFill>
                    <a:effectLst/>
                    <a:latin typeface="Times New Roman" panose="02020603050405020304" pitchFamily="18" charset="0"/>
                    <a:ea typeface="宋体" panose="02010600030101010101" pitchFamily="2" charset="-122"/>
                  </a:rPr>
                  <a:t>In-Memory Column Store</a:t>
                </a:r>
                <a:endParaRPr lang="zh-CN" kern="100">
                  <a:solidFill>
                    <a:srgbClr val="000000"/>
                  </a:solidFill>
                  <a:effectLst/>
                  <a:latin typeface="Times New Roman" panose="02020603050405020304" pitchFamily="18" charset="0"/>
                  <a:ea typeface="宋体" panose="02010600030101010101" pitchFamily="2" charset="-122"/>
                </a:endParaRPr>
              </a:p>
            </p:txBody>
          </p:sp>
          <p:grpSp>
            <p:nvGrpSpPr>
              <p:cNvPr id="13" name="组合 12">
                <a:extLst>
                  <a:ext uri="{FF2B5EF4-FFF2-40B4-BE49-F238E27FC236}">
                    <a16:creationId xmlns:a16="http://schemas.microsoft.com/office/drawing/2014/main" id="{293D301F-4E14-4862-A876-F377273A8ADE}"/>
                  </a:ext>
                </a:extLst>
              </p:cNvPr>
              <p:cNvGrpSpPr/>
              <p:nvPr/>
            </p:nvGrpSpPr>
            <p:grpSpPr>
              <a:xfrm>
                <a:off x="408433" y="912716"/>
                <a:ext cx="802150" cy="471617"/>
                <a:chOff x="554737" y="981083"/>
                <a:chExt cx="802150" cy="471617"/>
              </a:xfrm>
            </p:grpSpPr>
            <p:sp>
              <p:nvSpPr>
                <p:cNvPr id="186" name="矩形 185">
                  <a:extLst>
                    <a:ext uri="{FF2B5EF4-FFF2-40B4-BE49-F238E27FC236}">
                      <a16:creationId xmlns:a16="http://schemas.microsoft.com/office/drawing/2014/main" id="{A2C36C32-E1B9-4DFD-BAD6-0D035D615DF6}"/>
                    </a:ext>
                  </a:extLst>
                </p:cNvPr>
                <p:cNvSpPr/>
                <p:nvPr/>
              </p:nvSpPr>
              <p:spPr>
                <a:xfrm>
                  <a:off x="555372" y="981083"/>
                  <a:ext cx="67318" cy="67318"/>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187" name="矩形 186">
                  <a:extLst>
                    <a:ext uri="{FF2B5EF4-FFF2-40B4-BE49-F238E27FC236}">
                      <a16:creationId xmlns:a16="http://schemas.microsoft.com/office/drawing/2014/main" id="{60805D87-F6CA-49EB-A640-37CC59DF9E75}"/>
                    </a:ext>
                  </a:extLst>
                </p:cNvPr>
                <p:cNvSpPr/>
                <p:nvPr/>
              </p:nvSpPr>
              <p:spPr>
                <a:xfrm>
                  <a:off x="622055" y="981091"/>
                  <a:ext cx="67310" cy="67310"/>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188" name="矩形 187">
                  <a:extLst>
                    <a:ext uri="{FF2B5EF4-FFF2-40B4-BE49-F238E27FC236}">
                      <a16:creationId xmlns:a16="http://schemas.microsoft.com/office/drawing/2014/main" id="{38CBBD6A-BD26-4017-BF88-7F80B2CE29F7}"/>
                    </a:ext>
                  </a:extLst>
                </p:cNvPr>
                <p:cNvSpPr/>
                <p:nvPr/>
              </p:nvSpPr>
              <p:spPr>
                <a:xfrm>
                  <a:off x="688477" y="981336"/>
                  <a:ext cx="67310" cy="67310"/>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189" name="矩形 188">
                  <a:extLst>
                    <a:ext uri="{FF2B5EF4-FFF2-40B4-BE49-F238E27FC236}">
                      <a16:creationId xmlns:a16="http://schemas.microsoft.com/office/drawing/2014/main" id="{868FD4A8-4EF4-4984-9988-6B6F50BE50B4}"/>
                    </a:ext>
                  </a:extLst>
                </p:cNvPr>
                <p:cNvSpPr/>
                <p:nvPr/>
              </p:nvSpPr>
              <p:spPr>
                <a:xfrm>
                  <a:off x="755152" y="981336"/>
                  <a:ext cx="67310" cy="67310"/>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190" name="矩形 189">
                  <a:extLst>
                    <a:ext uri="{FF2B5EF4-FFF2-40B4-BE49-F238E27FC236}">
                      <a16:creationId xmlns:a16="http://schemas.microsoft.com/office/drawing/2014/main" id="{F3C5FE52-D706-4964-9171-BA1553477315}"/>
                    </a:ext>
                  </a:extLst>
                </p:cNvPr>
                <p:cNvSpPr/>
                <p:nvPr/>
              </p:nvSpPr>
              <p:spPr>
                <a:xfrm>
                  <a:off x="821827" y="981336"/>
                  <a:ext cx="67310" cy="67310"/>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191" name="矩形 190">
                  <a:extLst>
                    <a:ext uri="{FF2B5EF4-FFF2-40B4-BE49-F238E27FC236}">
                      <a16:creationId xmlns:a16="http://schemas.microsoft.com/office/drawing/2014/main" id="{2F7723E9-63C0-40A9-9CC0-314EC039ACBB}"/>
                    </a:ext>
                  </a:extLst>
                </p:cNvPr>
                <p:cNvSpPr/>
                <p:nvPr/>
              </p:nvSpPr>
              <p:spPr>
                <a:xfrm>
                  <a:off x="888502" y="981336"/>
                  <a:ext cx="67310" cy="67310"/>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192" name="矩形 191">
                  <a:extLst>
                    <a:ext uri="{FF2B5EF4-FFF2-40B4-BE49-F238E27FC236}">
                      <a16:creationId xmlns:a16="http://schemas.microsoft.com/office/drawing/2014/main" id="{978E680F-0660-49CE-AC0E-3EF6E2FC1B49}"/>
                    </a:ext>
                  </a:extLst>
                </p:cNvPr>
                <p:cNvSpPr/>
                <p:nvPr/>
              </p:nvSpPr>
              <p:spPr>
                <a:xfrm>
                  <a:off x="955177" y="981083"/>
                  <a:ext cx="67318" cy="67318"/>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193" name="矩形 192">
                  <a:extLst>
                    <a:ext uri="{FF2B5EF4-FFF2-40B4-BE49-F238E27FC236}">
                      <a16:creationId xmlns:a16="http://schemas.microsoft.com/office/drawing/2014/main" id="{43BDAA02-87FC-48AD-BF32-82764938E3F9}"/>
                    </a:ext>
                  </a:extLst>
                </p:cNvPr>
                <p:cNvSpPr/>
                <p:nvPr/>
              </p:nvSpPr>
              <p:spPr>
                <a:xfrm>
                  <a:off x="1021860" y="981091"/>
                  <a:ext cx="67310" cy="67310"/>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194" name="矩形 193">
                  <a:extLst>
                    <a:ext uri="{FF2B5EF4-FFF2-40B4-BE49-F238E27FC236}">
                      <a16:creationId xmlns:a16="http://schemas.microsoft.com/office/drawing/2014/main" id="{6ECC1B7B-2264-4E57-A9B4-357DF0AB984A}"/>
                    </a:ext>
                  </a:extLst>
                </p:cNvPr>
                <p:cNvSpPr/>
                <p:nvPr/>
              </p:nvSpPr>
              <p:spPr>
                <a:xfrm>
                  <a:off x="1088917" y="981336"/>
                  <a:ext cx="67310" cy="67310"/>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195" name="矩形 194">
                  <a:extLst>
                    <a:ext uri="{FF2B5EF4-FFF2-40B4-BE49-F238E27FC236}">
                      <a16:creationId xmlns:a16="http://schemas.microsoft.com/office/drawing/2014/main" id="{72C75034-CF0C-48F4-AE51-309637B06776}"/>
                    </a:ext>
                  </a:extLst>
                </p:cNvPr>
                <p:cNvSpPr/>
                <p:nvPr/>
              </p:nvSpPr>
              <p:spPr>
                <a:xfrm>
                  <a:off x="1155592" y="981336"/>
                  <a:ext cx="67310" cy="67310"/>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196" name="矩形 195">
                  <a:extLst>
                    <a:ext uri="{FF2B5EF4-FFF2-40B4-BE49-F238E27FC236}">
                      <a16:creationId xmlns:a16="http://schemas.microsoft.com/office/drawing/2014/main" id="{FDBE8F1F-DAA1-4531-B4FB-9A532C5474CA}"/>
                    </a:ext>
                  </a:extLst>
                </p:cNvPr>
                <p:cNvSpPr/>
                <p:nvPr/>
              </p:nvSpPr>
              <p:spPr>
                <a:xfrm>
                  <a:off x="1222267" y="981336"/>
                  <a:ext cx="67310" cy="67310"/>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197" name="矩形 196">
                  <a:extLst>
                    <a:ext uri="{FF2B5EF4-FFF2-40B4-BE49-F238E27FC236}">
                      <a16:creationId xmlns:a16="http://schemas.microsoft.com/office/drawing/2014/main" id="{6BB75644-06C1-4C2B-9518-4E09BF333950}"/>
                    </a:ext>
                  </a:extLst>
                </p:cNvPr>
                <p:cNvSpPr/>
                <p:nvPr/>
              </p:nvSpPr>
              <p:spPr>
                <a:xfrm>
                  <a:off x="1288942" y="981336"/>
                  <a:ext cx="67310" cy="67310"/>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198" name="矩形 197">
                  <a:extLst>
                    <a:ext uri="{FF2B5EF4-FFF2-40B4-BE49-F238E27FC236}">
                      <a16:creationId xmlns:a16="http://schemas.microsoft.com/office/drawing/2014/main" id="{8F216475-1A3B-41A3-8A5F-966803425B71}"/>
                    </a:ext>
                  </a:extLst>
                </p:cNvPr>
                <p:cNvSpPr/>
                <p:nvPr/>
              </p:nvSpPr>
              <p:spPr>
                <a:xfrm>
                  <a:off x="555372" y="1048148"/>
                  <a:ext cx="67318" cy="67318"/>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199" name="矩形 198">
                  <a:extLst>
                    <a:ext uri="{FF2B5EF4-FFF2-40B4-BE49-F238E27FC236}">
                      <a16:creationId xmlns:a16="http://schemas.microsoft.com/office/drawing/2014/main" id="{CE3C2A7F-AAF1-44B1-B58D-0C63AD880DBF}"/>
                    </a:ext>
                  </a:extLst>
                </p:cNvPr>
                <p:cNvSpPr/>
                <p:nvPr/>
              </p:nvSpPr>
              <p:spPr>
                <a:xfrm>
                  <a:off x="622055" y="1048156"/>
                  <a:ext cx="67310" cy="67310"/>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200" name="矩形 199">
                  <a:extLst>
                    <a:ext uri="{FF2B5EF4-FFF2-40B4-BE49-F238E27FC236}">
                      <a16:creationId xmlns:a16="http://schemas.microsoft.com/office/drawing/2014/main" id="{2CFF5946-2B35-470E-99C6-E58C86D22028}"/>
                    </a:ext>
                  </a:extLst>
                </p:cNvPr>
                <p:cNvSpPr/>
                <p:nvPr/>
              </p:nvSpPr>
              <p:spPr>
                <a:xfrm>
                  <a:off x="688477" y="1048401"/>
                  <a:ext cx="67310" cy="67310"/>
                </a:xfrm>
                <a:prstGeom prst="rect">
                  <a:avLst/>
                </a:prstGeom>
                <a:solidFill>
                  <a:schemeClr val="bg1">
                    <a:lumMod val="65000"/>
                  </a:schemeClr>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201" name="矩形 200">
                  <a:extLst>
                    <a:ext uri="{FF2B5EF4-FFF2-40B4-BE49-F238E27FC236}">
                      <a16:creationId xmlns:a16="http://schemas.microsoft.com/office/drawing/2014/main" id="{DAD19433-9637-4845-91DB-466008FEBED6}"/>
                    </a:ext>
                  </a:extLst>
                </p:cNvPr>
                <p:cNvSpPr/>
                <p:nvPr/>
              </p:nvSpPr>
              <p:spPr>
                <a:xfrm>
                  <a:off x="755152" y="1048401"/>
                  <a:ext cx="67310" cy="67310"/>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202" name="矩形 201">
                  <a:extLst>
                    <a:ext uri="{FF2B5EF4-FFF2-40B4-BE49-F238E27FC236}">
                      <a16:creationId xmlns:a16="http://schemas.microsoft.com/office/drawing/2014/main" id="{8853D024-8A63-4340-B59B-9156FDC9F7C2}"/>
                    </a:ext>
                  </a:extLst>
                </p:cNvPr>
                <p:cNvSpPr/>
                <p:nvPr/>
              </p:nvSpPr>
              <p:spPr>
                <a:xfrm>
                  <a:off x="821827" y="1048401"/>
                  <a:ext cx="67310" cy="67310"/>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203" name="矩形 202">
                  <a:extLst>
                    <a:ext uri="{FF2B5EF4-FFF2-40B4-BE49-F238E27FC236}">
                      <a16:creationId xmlns:a16="http://schemas.microsoft.com/office/drawing/2014/main" id="{1FE33275-4A53-40AC-9333-E222602A1BB0}"/>
                    </a:ext>
                  </a:extLst>
                </p:cNvPr>
                <p:cNvSpPr/>
                <p:nvPr/>
              </p:nvSpPr>
              <p:spPr>
                <a:xfrm>
                  <a:off x="888502" y="1048401"/>
                  <a:ext cx="67310" cy="67310"/>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204" name="矩形 203">
                  <a:extLst>
                    <a:ext uri="{FF2B5EF4-FFF2-40B4-BE49-F238E27FC236}">
                      <a16:creationId xmlns:a16="http://schemas.microsoft.com/office/drawing/2014/main" id="{CEF8A91C-E111-499D-B47A-4021E0E6B713}"/>
                    </a:ext>
                  </a:extLst>
                </p:cNvPr>
                <p:cNvSpPr/>
                <p:nvPr/>
              </p:nvSpPr>
              <p:spPr>
                <a:xfrm>
                  <a:off x="955177" y="1048148"/>
                  <a:ext cx="67318" cy="67318"/>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205" name="矩形 204">
                  <a:extLst>
                    <a:ext uri="{FF2B5EF4-FFF2-40B4-BE49-F238E27FC236}">
                      <a16:creationId xmlns:a16="http://schemas.microsoft.com/office/drawing/2014/main" id="{5618D046-6705-4A5E-BDB9-EB37631659FA}"/>
                    </a:ext>
                  </a:extLst>
                </p:cNvPr>
                <p:cNvSpPr/>
                <p:nvPr/>
              </p:nvSpPr>
              <p:spPr>
                <a:xfrm>
                  <a:off x="1021860" y="1048156"/>
                  <a:ext cx="67310" cy="67310"/>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206" name="矩形 205">
                  <a:extLst>
                    <a:ext uri="{FF2B5EF4-FFF2-40B4-BE49-F238E27FC236}">
                      <a16:creationId xmlns:a16="http://schemas.microsoft.com/office/drawing/2014/main" id="{46A36D99-72A4-4133-A352-76292D8E8C3A}"/>
                    </a:ext>
                  </a:extLst>
                </p:cNvPr>
                <p:cNvSpPr/>
                <p:nvPr/>
              </p:nvSpPr>
              <p:spPr>
                <a:xfrm>
                  <a:off x="1088917" y="1048401"/>
                  <a:ext cx="67310" cy="67310"/>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207" name="矩形 206">
                  <a:extLst>
                    <a:ext uri="{FF2B5EF4-FFF2-40B4-BE49-F238E27FC236}">
                      <a16:creationId xmlns:a16="http://schemas.microsoft.com/office/drawing/2014/main" id="{ABD3F8F7-B425-42D6-9285-ADA9BD85419B}"/>
                    </a:ext>
                  </a:extLst>
                </p:cNvPr>
                <p:cNvSpPr/>
                <p:nvPr/>
              </p:nvSpPr>
              <p:spPr>
                <a:xfrm>
                  <a:off x="1155592" y="1048401"/>
                  <a:ext cx="67310" cy="67310"/>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208" name="矩形 207">
                  <a:extLst>
                    <a:ext uri="{FF2B5EF4-FFF2-40B4-BE49-F238E27FC236}">
                      <a16:creationId xmlns:a16="http://schemas.microsoft.com/office/drawing/2014/main" id="{9189502A-2160-4F69-9489-C7DB25F2B55E}"/>
                    </a:ext>
                  </a:extLst>
                </p:cNvPr>
                <p:cNvSpPr/>
                <p:nvPr/>
              </p:nvSpPr>
              <p:spPr>
                <a:xfrm>
                  <a:off x="1222267" y="1048401"/>
                  <a:ext cx="67310" cy="67310"/>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209" name="矩形 208">
                  <a:extLst>
                    <a:ext uri="{FF2B5EF4-FFF2-40B4-BE49-F238E27FC236}">
                      <a16:creationId xmlns:a16="http://schemas.microsoft.com/office/drawing/2014/main" id="{FDE8C40F-652C-4012-A251-0F46D8899B41}"/>
                    </a:ext>
                  </a:extLst>
                </p:cNvPr>
                <p:cNvSpPr/>
                <p:nvPr/>
              </p:nvSpPr>
              <p:spPr>
                <a:xfrm>
                  <a:off x="1288942" y="1048401"/>
                  <a:ext cx="67310" cy="67310"/>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210" name="矩形 209">
                  <a:extLst>
                    <a:ext uri="{FF2B5EF4-FFF2-40B4-BE49-F238E27FC236}">
                      <a16:creationId xmlns:a16="http://schemas.microsoft.com/office/drawing/2014/main" id="{E40BA844-BE54-4600-AAFD-924B52D3A32C}"/>
                    </a:ext>
                  </a:extLst>
                </p:cNvPr>
                <p:cNvSpPr/>
                <p:nvPr/>
              </p:nvSpPr>
              <p:spPr>
                <a:xfrm>
                  <a:off x="554737" y="1117185"/>
                  <a:ext cx="67318" cy="67318"/>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211" name="矩形 210">
                  <a:extLst>
                    <a:ext uri="{FF2B5EF4-FFF2-40B4-BE49-F238E27FC236}">
                      <a16:creationId xmlns:a16="http://schemas.microsoft.com/office/drawing/2014/main" id="{7ABBCE2B-FE32-45E4-8530-06A3CE8B1B2E}"/>
                    </a:ext>
                  </a:extLst>
                </p:cNvPr>
                <p:cNvSpPr/>
                <p:nvPr/>
              </p:nvSpPr>
              <p:spPr>
                <a:xfrm>
                  <a:off x="621420" y="1117193"/>
                  <a:ext cx="67310" cy="67310"/>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212" name="矩形 211">
                  <a:extLst>
                    <a:ext uri="{FF2B5EF4-FFF2-40B4-BE49-F238E27FC236}">
                      <a16:creationId xmlns:a16="http://schemas.microsoft.com/office/drawing/2014/main" id="{CD9F0496-CA77-4719-8F73-ED56831DBD9C}"/>
                    </a:ext>
                  </a:extLst>
                </p:cNvPr>
                <p:cNvSpPr/>
                <p:nvPr/>
              </p:nvSpPr>
              <p:spPr>
                <a:xfrm>
                  <a:off x="687842" y="1117438"/>
                  <a:ext cx="67310" cy="67310"/>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213" name="矩形 212">
                  <a:extLst>
                    <a:ext uri="{FF2B5EF4-FFF2-40B4-BE49-F238E27FC236}">
                      <a16:creationId xmlns:a16="http://schemas.microsoft.com/office/drawing/2014/main" id="{2D82D052-540D-4619-A937-66581BA63EA3}"/>
                    </a:ext>
                  </a:extLst>
                </p:cNvPr>
                <p:cNvSpPr/>
                <p:nvPr/>
              </p:nvSpPr>
              <p:spPr>
                <a:xfrm>
                  <a:off x="754517" y="1117438"/>
                  <a:ext cx="67310" cy="67310"/>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214" name="矩形 213">
                  <a:extLst>
                    <a:ext uri="{FF2B5EF4-FFF2-40B4-BE49-F238E27FC236}">
                      <a16:creationId xmlns:a16="http://schemas.microsoft.com/office/drawing/2014/main" id="{EBC37837-4CD8-441A-A795-9C7965E2026D}"/>
                    </a:ext>
                  </a:extLst>
                </p:cNvPr>
                <p:cNvSpPr/>
                <p:nvPr/>
              </p:nvSpPr>
              <p:spPr>
                <a:xfrm>
                  <a:off x="821192" y="1117438"/>
                  <a:ext cx="67310" cy="67310"/>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215" name="矩形 214">
                  <a:extLst>
                    <a:ext uri="{FF2B5EF4-FFF2-40B4-BE49-F238E27FC236}">
                      <a16:creationId xmlns:a16="http://schemas.microsoft.com/office/drawing/2014/main" id="{38DEA4C4-B93F-4620-AC9B-6AF3D5ACF12B}"/>
                    </a:ext>
                  </a:extLst>
                </p:cNvPr>
                <p:cNvSpPr/>
                <p:nvPr/>
              </p:nvSpPr>
              <p:spPr>
                <a:xfrm>
                  <a:off x="887867" y="1117438"/>
                  <a:ext cx="67310" cy="67310"/>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216" name="矩形 215">
                  <a:extLst>
                    <a:ext uri="{FF2B5EF4-FFF2-40B4-BE49-F238E27FC236}">
                      <a16:creationId xmlns:a16="http://schemas.microsoft.com/office/drawing/2014/main" id="{8AB61E7C-76F6-41BE-9AA9-16AD8525047F}"/>
                    </a:ext>
                  </a:extLst>
                </p:cNvPr>
                <p:cNvSpPr/>
                <p:nvPr/>
              </p:nvSpPr>
              <p:spPr>
                <a:xfrm>
                  <a:off x="954542" y="1117185"/>
                  <a:ext cx="67318" cy="67318"/>
                </a:xfrm>
                <a:prstGeom prst="rect">
                  <a:avLst/>
                </a:prstGeom>
                <a:solidFill>
                  <a:schemeClr val="bg1">
                    <a:lumMod val="65000"/>
                  </a:schemeClr>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217" name="矩形 216">
                  <a:extLst>
                    <a:ext uri="{FF2B5EF4-FFF2-40B4-BE49-F238E27FC236}">
                      <a16:creationId xmlns:a16="http://schemas.microsoft.com/office/drawing/2014/main" id="{68DE1806-1FF2-4A89-8A9F-02C2F515B948}"/>
                    </a:ext>
                  </a:extLst>
                </p:cNvPr>
                <p:cNvSpPr/>
                <p:nvPr/>
              </p:nvSpPr>
              <p:spPr>
                <a:xfrm>
                  <a:off x="1021225" y="1117193"/>
                  <a:ext cx="67310" cy="67310"/>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218" name="矩形 217">
                  <a:extLst>
                    <a:ext uri="{FF2B5EF4-FFF2-40B4-BE49-F238E27FC236}">
                      <a16:creationId xmlns:a16="http://schemas.microsoft.com/office/drawing/2014/main" id="{545F4710-1ED4-403C-A18C-57C7F98EE3CE}"/>
                    </a:ext>
                  </a:extLst>
                </p:cNvPr>
                <p:cNvSpPr/>
                <p:nvPr/>
              </p:nvSpPr>
              <p:spPr>
                <a:xfrm>
                  <a:off x="1088282" y="1117438"/>
                  <a:ext cx="67310" cy="67310"/>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219" name="矩形 218">
                  <a:extLst>
                    <a:ext uri="{FF2B5EF4-FFF2-40B4-BE49-F238E27FC236}">
                      <a16:creationId xmlns:a16="http://schemas.microsoft.com/office/drawing/2014/main" id="{157E56FD-986D-49FB-A989-50D6DFAF9F4E}"/>
                    </a:ext>
                  </a:extLst>
                </p:cNvPr>
                <p:cNvSpPr/>
                <p:nvPr/>
              </p:nvSpPr>
              <p:spPr>
                <a:xfrm>
                  <a:off x="1154957" y="1117438"/>
                  <a:ext cx="67310" cy="67310"/>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220" name="矩形 219">
                  <a:extLst>
                    <a:ext uri="{FF2B5EF4-FFF2-40B4-BE49-F238E27FC236}">
                      <a16:creationId xmlns:a16="http://schemas.microsoft.com/office/drawing/2014/main" id="{A41FBFF5-47F0-42CC-A9B5-A95C9DF0C909}"/>
                    </a:ext>
                  </a:extLst>
                </p:cNvPr>
                <p:cNvSpPr/>
                <p:nvPr/>
              </p:nvSpPr>
              <p:spPr>
                <a:xfrm>
                  <a:off x="1221632" y="1117438"/>
                  <a:ext cx="67310" cy="67310"/>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221" name="矩形 220">
                  <a:extLst>
                    <a:ext uri="{FF2B5EF4-FFF2-40B4-BE49-F238E27FC236}">
                      <a16:creationId xmlns:a16="http://schemas.microsoft.com/office/drawing/2014/main" id="{8E0766BD-306E-45BD-94B4-DEF5942583B8}"/>
                    </a:ext>
                  </a:extLst>
                </p:cNvPr>
                <p:cNvSpPr/>
                <p:nvPr/>
              </p:nvSpPr>
              <p:spPr>
                <a:xfrm>
                  <a:off x="1288307" y="1117438"/>
                  <a:ext cx="67310" cy="67310"/>
                </a:xfrm>
                <a:prstGeom prst="rect">
                  <a:avLst/>
                </a:prstGeom>
                <a:solidFill>
                  <a:schemeClr val="bg1">
                    <a:lumMod val="65000"/>
                  </a:schemeClr>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222" name="矩形 221">
                  <a:extLst>
                    <a:ext uri="{FF2B5EF4-FFF2-40B4-BE49-F238E27FC236}">
                      <a16:creationId xmlns:a16="http://schemas.microsoft.com/office/drawing/2014/main" id="{F4009A62-FB56-43B5-BCF8-6D6247DDB814}"/>
                    </a:ext>
                  </a:extLst>
                </p:cNvPr>
                <p:cNvSpPr/>
                <p:nvPr/>
              </p:nvSpPr>
              <p:spPr>
                <a:xfrm>
                  <a:off x="554737" y="1184250"/>
                  <a:ext cx="67318" cy="67318"/>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223" name="矩形 222">
                  <a:extLst>
                    <a:ext uri="{FF2B5EF4-FFF2-40B4-BE49-F238E27FC236}">
                      <a16:creationId xmlns:a16="http://schemas.microsoft.com/office/drawing/2014/main" id="{E19163B8-AC83-4344-81E2-8AE042E5E326}"/>
                    </a:ext>
                  </a:extLst>
                </p:cNvPr>
                <p:cNvSpPr/>
                <p:nvPr/>
              </p:nvSpPr>
              <p:spPr>
                <a:xfrm>
                  <a:off x="621420" y="1184258"/>
                  <a:ext cx="67310" cy="67310"/>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224" name="矩形 223">
                  <a:extLst>
                    <a:ext uri="{FF2B5EF4-FFF2-40B4-BE49-F238E27FC236}">
                      <a16:creationId xmlns:a16="http://schemas.microsoft.com/office/drawing/2014/main" id="{FA029622-DC27-4A01-98AC-6A9A2BAEFDCC}"/>
                    </a:ext>
                  </a:extLst>
                </p:cNvPr>
                <p:cNvSpPr/>
                <p:nvPr/>
              </p:nvSpPr>
              <p:spPr>
                <a:xfrm>
                  <a:off x="687842" y="1184503"/>
                  <a:ext cx="67310" cy="67310"/>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225" name="矩形 224">
                  <a:extLst>
                    <a:ext uri="{FF2B5EF4-FFF2-40B4-BE49-F238E27FC236}">
                      <a16:creationId xmlns:a16="http://schemas.microsoft.com/office/drawing/2014/main" id="{A540306B-0103-40B9-BE60-6A8BEC2D1ABD}"/>
                    </a:ext>
                  </a:extLst>
                </p:cNvPr>
                <p:cNvSpPr/>
                <p:nvPr/>
              </p:nvSpPr>
              <p:spPr>
                <a:xfrm>
                  <a:off x="754517" y="1184503"/>
                  <a:ext cx="67310" cy="67310"/>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226" name="矩形 225">
                  <a:extLst>
                    <a:ext uri="{FF2B5EF4-FFF2-40B4-BE49-F238E27FC236}">
                      <a16:creationId xmlns:a16="http://schemas.microsoft.com/office/drawing/2014/main" id="{0C6BCFE8-5A4F-421C-99C8-3A2463BCEF22}"/>
                    </a:ext>
                  </a:extLst>
                </p:cNvPr>
                <p:cNvSpPr/>
                <p:nvPr/>
              </p:nvSpPr>
              <p:spPr>
                <a:xfrm>
                  <a:off x="821192" y="1184503"/>
                  <a:ext cx="67310" cy="67310"/>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227" name="矩形 226">
                  <a:extLst>
                    <a:ext uri="{FF2B5EF4-FFF2-40B4-BE49-F238E27FC236}">
                      <a16:creationId xmlns:a16="http://schemas.microsoft.com/office/drawing/2014/main" id="{E84E32EF-E1EB-4A5C-B639-0E7227A53AD2}"/>
                    </a:ext>
                  </a:extLst>
                </p:cNvPr>
                <p:cNvSpPr/>
                <p:nvPr/>
              </p:nvSpPr>
              <p:spPr>
                <a:xfrm>
                  <a:off x="887867" y="1184503"/>
                  <a:ext cx="67310" cy="67310"/>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228" name="矩形 227">
                  <a:extLst>
                    <a:ext uri="{FF2B5EF4-FFF2-40B4-BE49-F238E27FC236}">
                      <a16:creationId xmlns:a16="http://schemas.microsoft.com/office/drawing/2014/main" id="{3BE6B445-C041-466A-B54F-9ADE763E57A0}"/>
                    </a:ext>
                  </a:extLst>
                </p:cNvPr>
                <p:cNvSpPr/>
                <p:nvPr/>
              </p:nvSpPr>
              <p:spPr>
                <a:xfrm>
                  <a:off x="954542" y="1184250"/>
                  <a:ext cx="67318" cy="67318"/>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229" name="矩形 228">
                  <a:extLst>
                    <a:ext uri="{FF2B5EF4-FFF2-40B4-BE49-F238E27FC236}">
                      <a16:creationId xmlns:a16="http://schemas.microsoft.com/office/drawing/2014/main" id="{BDB2D179-5986-4EB9-9C79-4120BFE21B78}"/>
                    </a:ext>
                  </a:extLst>
                </p:cNvPr>
                <p:cNvSpPr/>
                <p:nvPr/>
              </p:nvSpPr>
              <p:spPr>
                <a:xfrm>
                  <a:off x="1021225" y="1184258"/>
                  <a:ext cx="67310" cy="67310"/>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230" name="矩形 229">
                  <a:extLst>
                    <a:ext uri="{FF2B5EF4-FFF2-40B4-BE49-F238E27FC236}">
                      <a16:creationId xmlns:a16="http://schemas.microsoft.com/office/drawing/2014/main" id="{A2098BC3-3BD7-4BD6-848A-981135022FFF}"/>
                    </a:ext>
                  </a:extLst>
                </p:cNvPr>
                <p:cNvSpPr/>
                <p:nvPr/>
              </p:nvSpPr>
              <p:spPr>
                <a:xfrm>
                  <a:off x="1088282" y="1184503"/>
                  <a:ext cx="67310" cy="67310"/>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231" name="矩形 230">
                  <a:extLst>
                    <a:ext uri="{FF2B5EF4-FFF2-40B4-BE49-F238E27FC236}">
                      <a16:creationId xmlns:a16="http://schemas.microsoft.com/office/drawing/2014/main" id="{991B56A8-1487-4449-80A5-C7D356955BA0}"/>
                    </a:ext>
                  </a:extLst>
                </p:cNvPr>
                <p:cNvSpPr/>
                <p:nvPr/>
              </p:nvSpPr>
              <p:spPr>
                <a:xfrm>
                  <a:off x="1154957" y="1184503"/>
                  <a:ext cx="67310" cy="67310"/>
                </a:xfrm>
                <a:prstGeom prst="rect">
                  <a:avLst/>
                </a:prstGeom>
                <a:solidFill>
                  <a:schemeClr val="bg1">
                    <a:lumMod val="65000"/>
                  </a:schemeClr>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232" name="矩形 231">
                  <a:extLst>
                    <a:ext uri="{FF2B5EF4-FFF2-40B4-BE49-F238E27FC236}">
                      <a16:creationId xmlns:a16="http://schemas.microsoft.com/office/drawing/2014/main" id="{A6AA71B6-CF48-46C1-AB20-31C19B5B687E}"/>
                    </a:ext>
                  </a:extLst>
                </p:cNvPr>
                <p:cNvSpPr/>
                <p:nvPr/>
              </p:nvSpPr>
              <p:spPr>
                <a:xfrm>
                  <a:off x="1221632" y="1184503"/>
                  <a:ext cx="67310" cy="67310"/>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233" name="矩形 232">
                  <a:extLst>
                    <a:ext uri="{FF2B5EF4-FFF2-40B4-BE49-F238E27FC236}">
                      <a16:creationId xmlns:a16="http://schemas.microsoft.com/office/drawing/2014/main" id="{38992164-68AA-4D93-B4ED-E36AE60071FD}"/>
                    </a:ext>
                  </a:extLst>
                </p:cNvPr>
                <p:cNvSpPr/>
                <p:nvPr/>
              </p:nvSpPr>
              <p:spPr>
                <a:xfrm>
                  <a:off x="1288307" y="1184503"/>
                  <a:ext cx="67310" cy="67310"/>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234" name="矩形 233">
                  <a:extLst>
                    <a:ext uri="{FF2B5EF4-FFF2-40B4-BE49-F238E27FC236}">
                      <a16:creationId xmlns:a16="http://schemas.microsoft.com/office/drawing/2014/main" id="{4E92ED0D-0A7D-42D2-BA47-3EA9A05B5892}"/>
                    </a:ext>
                  </a:extLst>
                </p:cNvPr>
                <p:cNvSpPr/>
                <p:nvPr/>
              </p:nvSpPr>
              <p:spPr>
                <a:xfrm>
                  <a:off x="556007" y="1249035"/>
                  <a:ext cx="67318" cy="67318"/>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235" name="矩形 234">
                  <a:extLst>
                    <a:ext uri="{FF2B5EF4-FFF2-40B4-BE49-F238E27FC236}">
                      <a16:creationId xmlns:a16="http://schemas.microsoft.com/office/drawing/2014/main" id="{DB07C9B8-0549-4595-AB92-47C5C07A93E9}"/>
                    </a:ext>
                  </a:extLst>
                </p:cNvPr>
                <p:cNvSpPr/>
                <p:nvPr/>
              </p:nvSpPr>
              <p:spPr>
                <a:xfrm>
                  <a:off x="622690" y="1249043"/>
                  <a:ext cx="67310" cy="67310"/>
                </a:xfrm>
                <a:prstGeom prst="rect">
                  <a:avLst/>
                </a:prstGeom>
                <a:solidFill>
                  <a:schemeClr val="bg1">
                    <a:lumMod val="65000"/>
                  </a:schemeClr>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236" name="矩形 235">
                  <a:extLst>
                    <a:ext uri="{FF2B5EF4-FFF2-40B4-BE49-F238E27FC236}">
                      <a16:creationId xmlns:a16="http://schemas.microsoft.com/office/drawing/2014/main" id="{BF98ECD7-8410-4ED1-8429-B5E5BAA4389D}"/>
                    </a:ext>
                  </a:extLst>
                </p:cNvPr>
                <p:cNvSpPr/>
                <p:nvPr/>
              </p:nvSpPr>
              <p:spPr>
                <a:xfrm>
                  <a:off x="689112" y="1249288"/>
                  <a:ext cx="67310" cy="67310"/>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237" name="矩形 236">
                  <a:extLst>
                    <a:ext uri="{FF2B5EF4-FFF2-40B4-BE49-F238E27FC236}">
                      <a16:creationId xmlns:a16="http://schemas.microsoft.com/office/drawing/2014/main" id="{5F624CD9-941D-4C4F-B339-8012B3C11EC7}"/>
                    </a:ext>
                  </a:extLst>
                </p:cNvPr>
                <p:cNvSpPr/>
                <p:nvPr/>
              </p:nvSpPr>
              <p:spPr>
                <a:xfrm>
                  <a:off x="755787" y="1249288"/>
                  <a:ext cx="67310" cy="67310"/>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238" name="矩形 237">
                  <a:extLst>
                    <a:ext uri="{FF2B5EF4-FFF2-40B4-BE49-F238E27FC236}">
                      <a16:creationId xmlns:a16="http://schemas.microsoft.com/office/drawing/2014/main" id="{4F71C318-71CF-4975-9968-DC44FF194A34}"/>
                    </a:ext>
                  </a:extLst>
                </p:cNvPr>
                <p:cNvSpPr/>
                <p:nvPr/>
              </p:nvSpPr>
              <p:spPr>
                <a:xfrm>
                  <a:off x="822462" y="1249288"/>
                  <a:ext cx="67310" cy="67310"/>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239" name="矩形 238">
                  <a:extLst>
                    <a:ext uri="{FF2B5EF4-FFF2-40B4-BE49-F238E27FC236}">
                      <a16:creationId xmlns:a16="http://schemas.microsoft.com/office/drawing/2014/main" id="{8093C4D9-C5D7-4B35-82EB-7CDB3A34EC1A}"/>
                    </a:ext>
                  </a:extLst>
                </p:cNvPr>
                <p:cNvSpPr/>
                <p:nvPr/>
              </p:nvSpPr>
              <p:spPr>
                <a:xfrm>
                  <a:off x="889137" y="1249288"/>
                  <a:ext cx="67310" cy="67310"/>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240" name="矩形 239">
                  <a:extLst>
                    <a:ext uri="{FF2B5EF4-FFF2-40B4-BE49-F238E27FC236}">
                      <a16:creationId xmlns:a16="http://schemas.microsoft.com/office/drawing/2014/main" id="{2C0D762B-3BB8-4E95-900F-A444211E1271}"/>
                    </a:ext>
                  </a:extLst>
                </p:cNvPr>
                <p:cNvSpPr/>
                <p:nvPr/>
              </p:nvSpPr>
              <p:spPr>
                <a:xfrm>
                  <a:off x="955812" y="1249035"/>
                  <a:ext cx="67318" cy="67318"/>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241" name="矩形 240">
                  <a:extLst>
                    <a:ext uri="{FF2B5EF4-FFF2-40B4-BE49-F238E27FC236}">
                      <a16:creationId xmlns:a16="http://schemas.microsoft.com/office/drawing/2014/main" id="{D7A3204C-3AF1-4A2D-8D88-B31FA720003A}"/>
                    </a:ext>
                  </a:extLst>
                </p:cNvPr>
                <p:cNvSpPr/>
                <p:nvPr/>
              </p:nvSpPr>
              <p:spPr>
                <a:xfrm>
                  <a:off x="1022495" y="1249043"/>
                  <a:ext cx="67310" cy="67310"/>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242" name="矩形 241">
                  <a:extLst>
                    <a:ext uri="{FF2B5EF4-FFF2-40B4-BE49-F238E27FC236}">
                      <a16:creationId xmlns:a16="http://schemas.microsoft.com/office/drawing/2014/main" id="{2871779E-1425-4F6C-BA54-84FC6EFDAC41}"/>
                    </a:ext>
                  </a:extLst>
                </p:cNvPr>
                <p:cNvSpPr/>
                <p:nvPr/>
              </p:nvSpPr>
              <p:spPr>
                <a:xfrm>
                  <a:off x="1089552" y="1249288"/>
                  <a:ext cx="67310" cy="67310"/>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243" name="矩形 242">
                  <a:extLst>
                    <a:ext uri="{FF2B5EF4-FFF2-40B4-BE49-F238E27FC236}">
                      <a16:creationId xmlns:a16="http://schemas.microsoft.com/office/drawing/2014/main" id="{718D45D4-D0DC-4280-9216-1FBBAA21EF96}"/>
                    </a:ext>
                  </a:extLst>
                </p:cNvPr>
                <p:cNvSpPr/>
                <p:nvPr/>
              </p:nvSpPr>
              <p:spPr>
                <a:xfrm>
                  <a:off x="1156227" y="1249288"/>
                  <a:ext cx="67310" cy="67310"/>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244" name="矩形 243">
                  <a:extLst>
                    <a:ext uri="{FF2B5EF4-FFF2-40B4-BE49-F238E27FC236}">
                      <a16:creationId xmlns:a16="http://schemas.microsoft.com/office/drawing/2014/main" id="{32F4CFFD-6280-4997-999D-45B058AA1D94}"/>
                    </a:ext>
                  </a:extLst>
                </p:cNvPr>
                <p:cNvSpPr/>
                <p:nvPr/>
              </p:nvSpPr>
              <p:spPr>
                <a:xfrm>
                  <a:off x="1222902" y="1249288"/>
                  <a:ext cx="67310" cy="67310"/>
                </a:xfrm>
                <a:prstGeom prst="rect">
                  <a:avLst/>
                </a:prstGeom>
                <a:solidFill>
                  <a:schemeClr val="bg1">
                    <a:lumMod val="65000"/>
                  </a:schemeClr>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245" name="矩形 244">
                  <a:extLst>
                    <a:ext uri="{FF2B5EF4-FFF2-40B4-BE49-F238E27FC236}">
                      <a16:creationId xmlns:a16="http://schemas.microsoft.com/office/drawing/2014/main" id="{2C74F917-38B9-4B55-86F0-2C9CF4F6108E}"/>
                    </a:ext>
                  </a:extLst>
                </p:cNvPr>
                <p:cNvSpPr/>
                <p:nvPr/>
              </p:nvSpPr>
              <p:spPr>
                <a:xfrm>
                  <a:off x="1289577" y="1249288"/>
                  <a:ext cx="67310" cy="67310"/>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246" name="矩形 245">
                  <a:extLst>
                    <a:ext uri="{FF2B5EF4-FFF2-40B4-BE49-F238E27FC236}">
                      <a16:creationId xmlns:a16="http://schemas.microsoft.com/office/drawing/2014/main" id="{C1534318-434D-4628-8D5D-DE66AC103C1D}"/>
                    </a:ext>
                  </a:extLst>
                </p:cNvPr>
                <p:cNvSpPr/>
                <p:nvPr/>
              </p:nvSpPr>
              <p:spPr>
                <a:xfrm>
                  <a:off x="556007" y="1316100"/>
                  <a:ext cx="67318" cy="67318"/>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247" name="矩形 246">
                  <a:extLst>
                    <a:ext uri="{FF2B5EF4-FFF2-40B4-BE49-F238E27FC236}">
                      <a16:creationId xmlns:a16="http://schemas.microsoft.com/office/drawing/2014/main" id="{387795D3-268A-4EBD-B5A3-243AD509E6FB}"/>
                    </a:ext>
                  </a:extLst>
                </p:cNvPr>
                <p:cNvSpPr/>
                <p:nvPr/>
              </p:nvSpPr>
              <p:spPr>
                <a:xfrm>
                  <a:off x="622690" y="1316108"/>
                  <a:ext cx="67310" cy="67310"/>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248" name="矩形 247">
                  <a:extLst>
                    <a:ext uri="{FF2B5EF4-FFF2-40B4-BE49-F238E27FC236}">
                      <a16:creationId xmlns:a16="http://schemas.microsoft.com/office/drawing/2014/main" id="{0237623E-5233-4103-8AA3-E304DD3C2690}"/>
                    </a:ext>
                  </a:extLst>
                </p:cNvPr>
                <p:cNvSpPr/>
                <p:nvPr/>
              </p:nvSpPr>
              <p:spPr>
                <a:xfrm>
                  <a:off x="689112" y="1316353"/>
                  <a:ext cx="67310" cy="67310"/>
                </a:xfrm>
                <a:prstGeom prst="rect">
                  <a:avLst/>
                </a:prstGeom>
                <a:solidFill>
                  <a:schemeClr val="bg1">
                    <a:lumMod val="65000"/>
                  </a:schemeClr>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249" name="矩形 248">
                  <a:extLst>
                    <a:ext uri="{FF2B5EF4-FFF2-40B4-BE49-F238E27FC236}">
                      <a16:creationId xmlns:a16="http://schemas.microsoft.com/office/drawing/2014/main" id="{C770AF34-CEDE-4E87-B4B7-56A19A9D074C}"/>
                    </a:ext>
                  </a:extLst>
                </p:cNvPr>
                <p:cNvSpPr/>
                <p:nvPr/>
              </p:nvSpPr>
              <p:spPr>
                <a:xfrm>
                  <a:off x="755787" y="1316353"/>
                  <a:ext cx="67310" cy="67310"/>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250" name="矩形 249">
                  <a:extLst>
                    <a:ext uri="{FF2B5EF4-FFF2-40B4-BE49-F238E27FC236}">
                      <a16:creationId xmlns:a16="http://schemas.microsoft.com/office/drawing/2014/main" id="{DDE3A862-B1E7-4010-B5DE-4C9E84297DE4}"/>
                    </a:ext>
                  </a:extLst>
                </p:cNvPr>
                <p:cNvSpPr/>
                <p:nvPr/>
              </p:nvSpPr>
              <p:spPr>
                <a:xfrm>
                  <a:off x="822462" y="1316353"/>
                  <a:ext cx="67310" cy="67310"/>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251" name="矩形 250">
                  <a:extLst>
                    <a:ext uri="{FF2B5EF4-FFF2-40B4-BE49-F238E27FC236}">
                      <a16:creationId xmlns:a16="http://schemas.microsoft.com/office/drawing/2014/main" id="{9875A59A-5F3A-4F09-8B4D-2F8BFB2E3462}"/>
                    </a:ext>
                  </a:extLst>
                </p:cNvPr>
                <p:cNvSpPr/>
                <p:nvPr/>
              </p:nvSpPr>
              <p:spPr>
                <a:xfrm>
                  <a:off x="889137" y="1316353"/>
                  <a:ext cx="67310" cy="67310"/>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252" name="矩形 251">
                  <a:extLst>
                    <a:ext uri="{FF2B5EF4-FFF2-40B4-BE49-F238E27FC236}">
                      <a16:creationId xmlns:a16="http://schemas.microsoft.com/office/drawing/2014/main" id="{F7A51F3A-708F-40B4-8401-2171DD7E5BDE}"/>
                    </a:ext>
                  </a:extLst>
                </p:cNvPr>
                <p:cNvSpPr/>
                <p:nvPr/>
              </p:nvSpPr>
              <p:spPr>
                <a:xfrm>
                  <a:off x="955812" y="1316100"/>
                  <a:ext cx="67318" cy="67318"/>
                </a:xfrm>
                <a:prstGeom prst="rect">
                  <a:avLst/>
                </a:prstGeom>
                <a:solidFill>
                  <a:schemeClr val="bg1">
                    <a:lumMod val="65000"/>
                  </a:schemeClr>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253" name="矩形 252">
                  <a:extLst>
                    <a:ext uri="{FF2B5EF4-FFF2-40B4-BE49-F238E27FC236}">
                      <a16:creationId xmlns:a16="http://schemas.microsoft.com/office/drawing/2014/main" id="{3E6F52AA-179D-41B4-A194-6205D521B758}"/>
                    </a:ext>
                  </a:extLst>
                </p:cNvPr>
                <p:cNvSpPr/>
                <p:nvPr/>
              </p:nvSpPr>
              <p:spPr>
                <a:xfrm>
                  <a:off x="1022495" y="1316108"/>
                  <a:ext cx="67310" cy="67310"/>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254" name="矩形 253">
                  <a:extLst>
                    <a:ext uri="{FF2B5EF4-FFF2-40B4-BE49-F238E27FC236}">
                      <a16:creationId xmlns:a16="http://schemas.microsoft.com/office/drawing/2014/main" id="{32CAAD30-9FCC-48AF-993D-513BCC8C074B}"/>
                    </a:ext>
                  </a:extLst>
                </p:cNvPr>
                <p:cNvSpPr/>
                <p:nvPr/>
              </p:nvSpPr>
              <p:spPr>
                <a:xfrm>
                  <a:off x="1089552" y="1316353"/>
                  <a:ext cx="67310" cy="67310"/>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255" name="矩形 254">
                  <a:extLst>
                    <a:ext uri="{FF2B5EF4-FFF2-40B4-BE49-F238E27FC236}">
                      <a16:creationId xmlns:a16="http://schemas.microsoft.com/office/drawing/2014/main" id="{82F4B938-8381-4AEA-9AE6-37EA7FB5E9E7}"/>
                    </a:ext>
                  </a:extLst>
                </p:cNvPr>
                <p:cNvSpPr/>
                <p:nvPr/>
              </p:nvSpPr>
              <p:spPr>
                <a:xfrm>
                  <a:off x="1156227" y="1316353"/>
                  <a:ext cx="67310" cy="67310"/>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256" name="矩形 255">
                  <a:extLst>
                    <a:ext uri="{FF2B5EF4-FFF2-40B4-BE49-F238E27FC236}">
                      <a16:creationId xmlns:a16="http://schemas.microsoft.com/office/drawing/2014/main" id="{355FC3E2-2658-41FB-8EA2-B687EFF07353}"/>
                    </a:ext>
                  </a:extLst>
                </p:cNvPr>
                <p:cNvSpPr/>
                <p:nvPr/>
              </p:nvSpPr>
              <p:spPr>
                <a:xfrm>
                  <a:off x="1222902" y="1316353"/>
                  <a:ext cx="67310" cy="67310"/>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257" name="矩形 256">
                  <a:extLst>
                    <a:ext uri="{FF2B5EF4-FFF2-40B4-BE49-F238E27FC236}">
                      <a16:creationId xmlns:a16="http://schemas.microsoft.com/office/drawing/2014/main" id="{E740EE10-EFEE-4327-BD3F-EA5CF74C553F}"/>
                    </a:ext>
                  </a:extLst>
                </p:cNvPr>
                <p:cNvSpPr/>
                <p:nvPr/>
              </p:nvSpPr>
              <p:spPr>
                <a:xfrm>
                  <a:off x="1289577" y="1316353"/>
                  <a:ext cx="67310" cy="67310"/>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258" name="矩形 257">
                  <a:extLst>
                    <a:ext uri="{FF2B5EF4-FFF2-40B4-BE49-F238E27FC236}">
                      <a16:creationId xmlns:a16="http://schemas.microsoft.com/office/drawing/2014/main" id="{105EF970-617E-4B7C-8680-5D4BF9BF8363}"/>
                    </a:ext>
                  </a:extLst>
                </p:cNvPr>
                <p:cNvSpPr/>
                <p:nvPr/>
              </p:nvSpPr>
              <p:spPr>
                <a:xfrm>
                  <a:off x="555372" y="1385137"/>
                  <a:ext cx="67318" cy="67318"/>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259" name="矩形 258">
                  <a:extLst>
                    <a:ext uri="{FF2B5EF4-FFF2-40B4-BE49-F238E27FC236}">
                      <a16:creationId xmlns:a16="http://schemas.microsoft.com/office/drawing/2014/main" id="{BBC4ADB7-DA34-4DE9-AFBE-224AC0F40744}"/>
                    </a:ext>
                  </a:extLst>
                </p:cNvPr>
                <p:cNvSpPr/>
                <p:nvPr/>
              </p:nvSpPr>
              <p:spPr>
                <a:xfrm>
                  <a:off x="622055" y="1385145"/>
                  <a:ext cx="67310" cy="67310"/>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260" name="矩形 259">
                  <a:extLst>
                    <a:ext uri="{FF2B5EF4-FFF2-40B4-BE49-F238E27FC236}">
                      <a16:creationId xmlns:a16="http://schemas.microsoft.com/office/drawing/2014/main" id="{903DF85E-4FCE-419E-9693-4E846C9880F9}"/>
                    </a:ext>
                  </a:extLst>
                </p:cNvPr>
                <p:cNvSpPr/>
                <p:nvPr/>
              </p:nvSpPr>
              <p:spPr>
                <a:xfrm>
                  <a:off x="688477" y="1385390"/>
                  <a:ext cx="67310" cy="67310"/>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261" name="矩形 260">
                  <a:extLst>
                    <a:ext uri="{FF2B5EF4-FFF2-40B4-BE49-F238E27FC236}">
                      <a16:creationId xmlns:a16="http://schemas.microsoft.com/office/drawing/2014/main" id="{A2B22021-4A30-4007-948F-B01F3331219D}"/>
                    </a:ext>
                  </a:extLst>
                </p:cNvPr>
                <p:cNvSpPr/>
                <p:nvPr/>
              </p:nvSpPr>
              <p:spPr>
                <a:xfrm>
                  <a:off x="755152" y="1385390"/>
                  <a:ext cx="67310" cy="67310"/>
                </a:xfrm>
                <a:prstGeom prst="rect">
                  <a:avLst/>
                </a:prstGeom>
                <a:solidFill>
                  <a:schemeClr val="bg1">
                    <a:lumMod val="65000"/>
                  </a:schemeClr>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262" name="矩形 261">
                  <a:extLst>
                    <a:ext uri="{FF2B5EF4-FFF2-40B4-BE49-F238E27FC236}">
                      <a16:creationId xmlns:a16="http://schemas.microsoft.com/office/drawing/2014/main" id="{C04AA28C-A553-491B-950E-C28B58842F20}"/>
                    </a:ext>
                  </a:extLst>
                </p:cNvPr>
                <p:cNvSpPr/>
                <p:nvPr/>
              </p:nvSpPr>
              <p:spPr>
                <a:xfrm>
                  <a:off x="821827" y="1385390"/>
                  <a:ext cx="67310" cy="67310"/>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263" name="矩形 262">
                  <a:extLst>
                    <a:ext uri="{FF2B5EF4-FFF2-40B4-BE49-F238E27FC236}">
                      <a16:creationId xmlns:a16="http://schemas.microsoft.com/office/drawing/2014/main" id="{02BD496A-265B-4855-BE0A-5C24B1D040E2}"/>
                    </a:ext>
                  </a:extLst>
                </p:cNvPr>
                <p:cNvSpPr/>
                <p:nvPr/>
              </p:nvSpPr>
              <p:spPr>
                <a:xfrm>
                  <a:off x="888502" y="1385390"/>
                  <a:ext cx="67310" cy="67310"/>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264" name="矩形 263">
                  <a:extLst>
                    <a:ext uri="{FF2B5EF4-FFF2-40B4-BE49-F238E27FC236}">
                      <a16:creationId xmlns:a16="http://schemas.microsoft.com/office/drawing/2014/main" id="{CFC68542-F2EF-4492-8122-25C03488238A}"/>
                    </a:ext>
                  </a:extLst>
                </p:cNvPr>
                <p:cNvSpPr/>
                <p:nvPr/>
              </p:nvSpPr>
              <p:spPr>
                <a:xfrm>
                  <a:off x="955177" y="1385137"/>
                  <a:ext cx="67318" cy="67318"/>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265" name="矩形 264">
                  <a:extLst>
                    <a:ext uri="{FF2B5EF4-FFF2-40B4-BE49-F238E27FC236}">
                      <a16:creationId xmlns:a16="http://schemas.microsoft.com/office/drawing/2014/main" id="{27F89D9C-B4A8-4197-92C0-14790B3D4F2E}"/>
                    </a:ext>
                  </a:extLst>
                </p:cNvPr>
                <p:cNvSpPr/>
                <p:nvPr/>
              </p:nvSpPr>
              <p:spPr>
                <a:xfrm>
                  <a:off x="1021860" y="1385145"/>
                  <a:ext cx="67310" cy="67310"/>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266" name="矩形 265">
                  <a:extLst>
                    <a:ext uri="{FF2B5EF4-FFF2-40B4-BE49-F238E27FC236}">
                      <a16:creationId xmlns:a16="http://schemas.microsoft.com/office/drawing/2014/main" id="{AF4B2F66-64A9-4F58-B9D9-1D5125B1C980}"/>
                    </a:ext>
                  </a:extLst>
                </p:cNvPr>
                <p:cNvSpPr/>
                <p:nvPr/>
              </p:nvSpPr>
              <p:spPr>
                <a:xfrm>
                  <a:off x="1088917" y="1385390"/>
                  <a:ext cx="67310" cy="67310"/>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267" name="矩形 266">
                  <a:extLst>
                    <a:ext uri="{FF2B5EF4-FFF2-40B4-BE49-F238E27FC236}">
                      <a16:creationId xmlns:a16="http://schemas.microsoft.com/office/drawing/2014/main" id="{C94C2472-B3A0-4C24-8EAB-0224CFFE53A5}"/>
                    </a:ext>
                  </a:extLst>
                </p:cNvPr>
                <p:cNvSpPr/>
                <p:nvPr/>
              </p:nvSpPr>
              <p:spPr>
                <a:xfrm>
                  <a:off x="1155592" y="1385390"/>
                  <a:ext cx="67310" cy="67310"/>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268" name="矩形 267">
                  <a:extLst>
                    <a:ext uri="{FF2B5EF4-FFF2-40B4-BE49-F238E27FC236}">
                      <a16:creationId xmlns:a16="http://schemas.microsoft.com/office/drawing/2014/main" id="{610AE3BC-013E-42E7-9EB4-9FF3E87AB11E}"/>
                    </a:ext>
                  </a:extLst>
                </p:cNvPr>
                <p:cNvSpPr/>
                <p:nvPr/>
              </p:nvSpPr>
              <p:spPr>
                <a:xfrm>
                  <a:off x="1222267" y="1385390"/>
                  <a:ext cx="67310" cy="67310"/>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269" name="矩形 268">
                  <a:extLst>
                    <a:ext uri="{FF2B5EF4-FFF2-40B4-BE49-F238E27FC236}">
                      <a16:creationId xmlns:a16="http://schemas.microsoft.com/office/drawing/2014/main" id="{89A5E4DE-2D57-4D9B-BD7F-2DCF818A6B5F}"/>
                    </a:ext>
                  </a:extLst>
                </p:cNvPr>
                <p:cNvSpPr/>
                <p:nvPr/>
              </p:nvSpPr>
              <p:spPr>
                <a:xfrm>
                  <a:off x="1288942" y="1385390"/>
                  <a:ext cx="67310" cy="67310"/>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grpSp>
          <p:grpSp>
            <p:nvGrpSpPr>
              <p:cNvPr id="14" name="组合 13">
                <a:extLst>
                  <a:ext uri="{FF2B5EF4-FFF2-40B4-BE49-F238E27FC236}">
                    <a16:creationId xmlns:a16="http://schemas.microsoft.com/office/drawing/2014/main" id="{E0733D8B-659F-4818-9C53-0AA8DBBBFEA7}"/>
                  </a:ext>
                </a:extLst>
              </p:cNvPr>
              <p:cNvGrpSpPr/>
              <p:nvPr/>
            </p:nvGrpSpPr>
            <p:grpSpPr>
              <a:xfrm>
                <a:off x="1408954" y="913181"/>
                <a:ext cx="267970" cy="203200"/>
                <a:chOff x="1555258" y="981548"/>
                <a:chExt cx="267970" cy="203200"/>
              </a:xfrm>
            </p:grpSpPr>
            <p:sp>
              <p:nvSpPr>
                <p:cNvPr id="174" name="矩形 173">
                  <a:extLst>
                    <a:ext uri="{FF2B5EF4-FFF2-40B4-BE49-F238E27FC236}">
                      <a16:creationId xmlns:a16="http://schemas.microsoft.com/office/drawing/2014/main" id="{8BC21347-132C-4691-9F2A-F687329EB962}"/>
                    </a:ext>
                  </a:extLst>
                </p:cNvPr>
                <p:cNvSpPr/>
                <p:nvPr/>
              </p:nvSpPr>
              <p:spPr>
                <a:xfrm>
                  <a:off x="1555893" y="981548"/>
                  <a:ext cx="67310" cy="67310"/>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175" name="矩形 174">
                  <a:extLst>
                    <a:ext uri="{FF2B5EF4-FFF2-40B4-BE49-F238E27FC236}">
                      <a16:creationId xmlns:a16="http://schemas.microsoft.com/office/drawing/2014/main" id="{7414CA85-C0B8-4535-B1F3-889B7139D0F1}"/>
                    </a:ext>
                  </a:extLst>
                </p:cNvPr>
                <p:cNvSpPr/>
                <p:nvPr/>
              </p:nvSpPr>
              <p:spPr>
                <a:xfrm>
                  <a:off x="1622568" y="981548"/>
                  <a:ext cx="67310" cy="67310"/>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176" name="矩形 175">
                  <a:extLst>
                    <a:ext uri="{FF2B5EF4-FFF2-40B4-BE49-F238E27FC236}">
                      <a16:creationId xmlns:a16="http://schemas.microsoft.com/office/drawing/2014/main" id="{F4A35CEB-CCF2-4D61-A981-ECC1E836028E}"/>
                    </a:ext>
                  </a:extLst>
                </p:cNvPr>
                <p:cNvSpPr/>
                <p:nvPr/>
              </p:nvSpPr>
              <p:spPr>
                <a:xfrm>
                  <a:off x="1689243" y="981548"/>
                  <a:ext cx="67310" cy="67310"/>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177" name="矩形 176">
                  <a:extLst>
                    <a:ext uri="{FF2B5EF4-FFF2-40B4-BE49-F238E27FC236}">
                      <a16:creationId xmlns:a16="http://schemas.microsoft.com/office/drawing/2014/main" id="{936AD08C-3022-4332-A993-CD92602A041D}"/>
                    </a:ext>
                  </a:extLst>
                </p:cNvPr>
                <p:cNvSpPr/>
                <p:nvPr/>
              </p:nvSpPr>
              <p:spPr>
                <a:xfrm>
                  <a:off x="1755918" y="981548"/>
                  <a:ext cx="67310" cy="67310"/>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178" name="矩形 177">
                  <a:extLst>
                    <a:ext uri="{FF2B5EF4-FFF2-40B4-BE49-F238E27FC236}">
                      <a16:creationId xmlns:a16="http://schemas.microsoft.com/office/drawing/2014/main" id="{1CE1F349-5581-4DDF-9A8E-AD40B363F29A}"/>
                    </a:ext>
                  </a:extLst>
                </p:cNvPr>
                <p:cNvSpPr/>
                <p:nvPr/>
              </p:nvSpPr>
              <p:spPr>
                <a:xfrm>
                  <a:off x="1555893" y="1048223"/>
                  <a:ext cx="67310" cy="67310"/>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179" name="矩形 178">
                  <a:extLst>
                    <a:ext uri="{FF2B5EF4-FFF2-40B4-BE49-F238E27FC236}">
                      <a16:creationId xmlns:a16="http://schemas.microsoft.com/office/drawing/2014/main" id="{153AC429-B177-45D3-B71F-C4837A42FE36}"/>
                    </a:ext>
                  </a:extLst>
                </p:cNvPr>
                <p:cNvSpPr/>
                <p:nvPr/>
              </p:nvSpPr>
              <p:spPr>
                <a:xfrm>
                  <a:off x="1622568" y="1048223"/>
                  <a:ext cx="67310" cy="67310"/>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180" name="矩形 179">
                  <a:extLst>
                    <a:ext uri="{FF2B5EF4-FFF2-40B4-BE49-F238E27FC236}">
                      <a16:creationId xmlns:a16="http://schemas.microsoft.com/office/drawing/2014/main" id="{A0AB8C36-B8EA-48CB-AD5B-0333DEB2C21E}"/>
                    </a:ext>
                  </a:extLst>
                </p:cNvPr>
                <p:cNvSpPr/>
                <p:nvPr/>
              </p:nvSpPr>
              <p:spPr>
                <a:xfrm>
                  <a:off x="1689243" y="1048858"/>
                  <a:ext cx="67310" cy="67310"/>
                </a:xfrm>
                <a:prstGeom prst="rect">
                  <a:avLst/>
                </a:prstGeom>
                <a:solidFill>
                  <a:schemeClr val="bg1">
                    <a:lumMod val="65000"/>
                  </a:schemeClr>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181" name="矩形 180">
                  <a:extLst>
                    <a:ext uri="{FF2B5EF4-FFF2-40B4-BE49-F238E27FC236}">
                      <a16:creationId xmlns:a16="http://schemas.microsoft.com/office/drawing/2014/main" id="{CFE0DDEF-CFE6-47EF-8538-04F263AAFE19}"/>
                    </a:ext>
                  </a:extLst>
                </p:cNvPr>
                <p:cNvSpPr/>
                <p:nvPr/>
              </p:nvSpPr>
              <p:spPr>
                <a:xfrm>
                  <a:off x="1755918" y="1048858"/>
                  <a:ext cx="67310" cy="67310"/>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182" name="矩形 181">
                  <a:extLst>
                    <a:ext uri="{FF2B5EF4-FFF2-40B4-BE49-F238E27FC236}">
                      <a16:creationId xmlns:a16="http://schemas.microsoft.com/office/drawing/2014/main" id="{C3EAB56B-7343-4A5F-B60A-8CBEC3CB0F30}"/>
                    </a:ext>
                  </a:extLst>
                </p:cNvPr>
                <p:cNvSpPr/>
                <p:nvPr/>
              </p:nvSpPr>
              <p:spPr>
                <a:xfrm>
                  <a:off x="1555258" y="1117438"/>
                  <a:ext cx="67310" cy="67310"/>
                </a:xfrm>
                <a:prstGeom prst="rect">
                  <a:avLst/>
                </a:prstGeom>
                <a:solidFill>
                  <a:schemeClr val="bg1">
                    <a:lumMod val="65000"/>
                  </a:schemeClr>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183" name="矩形 182">
                  <a:extLst>
                    <a:ext uri="{FF2B5EF4-FFF2-40B4-BE49-F238E27FC236}">
                      <a16:creationId xmlns:a16="http://schemas.microsoft.com/office/drawing/2014/main" id="{53C63109-70A7-401F-8B97-74C18601EAB3}"/>
                    </a:ext>
                  </a:extLst>
                </p:cNvPr>
                <p:cNvSpPr/>
                <p:nvPr/>
              </p:nvSpPr>
              <p:spPr>
                <a:xfrm>
                  <a:off x="1621933" y="1117438"/>
                  <a:ext cx="67310" cy="67310"/>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184" name="矩形 183">
                  <a:extLst>
                    <a:ext uri="{FF2B5EF4-FFF2-40B4-BE49-F238E27FC236}">
                      <a16:creationId xmlns:a16="http://schemas.microsoft.com/office/drawing/2014/main" id="{D1D95D44-F81D-496C-8450-CE8149FEB104}"/>
                    </a:ext>
                  </a:extLst>
                </p:cNvPr>
                <p:cNvSpPr/>
                <p:nvPr/>
              </p:nvSpPr>
              <p:spPr>
                <a:xfrm>
                  <a:off x="1688608" y="1117438"/>
                  <a:ext cx="67310" cy="67310"/>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185" name="矩形 184">
                  <a:extLst>
                    <a:ext uri="{FF2B5EF4-FFF2-40B4-BE49-F238E27FC236}">
                      <a16:creationId xmlns:a16="http://schemas.microsoft.com/office/drawing/2014/main" id="{58EB4A44-65BE-4263-9841-C5121F51E015}"/>
                    </a:ext>
                  </a:extLst>
                </p:cNvPr>
                <p:cNvSpPr/>
                <p:nvPr/>
              </p:nvSpPr>
              <p:spPr>
                <a:xfrm>
                  <a:off x="1755283" y="1117438"/>
                  <a:ext cx="67310" cy="67310"/>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grpSp>
          <p:grpSp>
            <p:nvGrpSpPr>
              <p:cNvPr id="15" name="组合 14">
                <a:extLst>
                  <a:ext uri="{FF2B5EF4-FFF2-40B4-BE49-F238E27FC236}">
                    <a16:creationId xmlns:a16="http://schemas.microsoft.com/office/drawing/2014/main" id="{255CA7B1-8C84-4E9C-8379-877520A35BFB}"/>
                  </a:ext>
                </a:extLst>
              </p:cNvPr>
              <p:cNvGrpSpPr/>
              <p:nvPr/>
            </p:nvGrpSpPr>
            <p:grpSpPr>
              <a:xfrm>
                <a:off x="1409589" y="1180635"/>
                <a:ext cx="267970" cy="203200"/>
                <a:chOff x="1555258" y="981548"/>
                <a:chExt cx="267970" cy="203200"/>
              </a:xfrm>
            </p:grpSpPr>
            <p:sp>
              <p:nvSpPr>
                <p:cNvPr id="162" name="矩形 161">
                  <a:extLst>
                    <a:ext uri="{FF2B5EF4-FFF2-40B4-BE49-F238E27FC236}">
                      <a16:creationId xmlns:a16="http://schemas.microsoft.com/office/drawing/2014/main" id="{D9D34826-ECB0-4979-AB37-FFC99DD882C2}"/>
                    </a:ext>
                  </a:extLst>
                </p:cNvPr>
                <p:cNvSpPr/>
                <p:nvPr/>
              </p:nvSpPr>
              <p:spPr>
                <a:xfrm>
                  <a:off x="1555893" y="981548"/>
                  <a:ext cx="67310" cy="67310"/>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163" name="矩形 162">
                  <a:extLst>
                    <a:ext uri="{FF2B5EF4-FFF2-40B4-BE49-F238E27FC236}">
                      <a16:creationId xmlns:a16="http://schemas.microsoft.com/office/drawing/2014/main" id="{47403157-772B-4072-9DBD-DC138AE861CC}"/>
                    </a:ext>
                  </a:extLst>
                </p:cNvPr>
                <p:cNvSpPr/>
                <p:nvPr/>
              </p:nvSpPr>
              <p:spPr>
                <a:xfrm>
                  <a:off x="1622568" y="981548"/>
                  <a:ext cx="67310" cy="67310"/>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164" name="矩形 163">
                  <a:extLst>
                    <a:ext uri="{FF2B5EF4-FFF2-40B4-BE49-F238E27FC236}">
                      <a16:creationId xmlns:a16="http://schemas.microsoft.com/office/drawing/2014/main" id="{B0E860E1-1D3A-4F59-928E-D2E366A6861D}"/>
                    </a:ext>
                  </a:extLst>
                </p:cNvPr>
                <p:cNvSpPr/>
                <p:nvPr/>
              </p:nvSpPr>
              <p:spPr>
                <a:xfrm>
                  <a:off x="1689243" y="981548"/>
                  <a:ext cx="67310" cy="67310"/>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165" name="矩形 164">
                  <a:extLst>
                    <a:ext uri="{FF2B5EF4-FFF2-40B4-BE49-F238E27FC236}">
                      <a16:creationId xmlns:a16="http://schemas.microsoft.com/office/drawing/2014/main" id="{DE741361-6BF2-4B40-92E3-86B96E07A305}"/>
                    </a:ext>
                  </a:extLst>
                </p:cNvPr>
                <p:cNvSpPr/>
                <p:nvPr/>
              </p:nvSpPr>
              <p:spPr>
                <a:xfrm>
                  <a:off x="1755918" y="981548"/>
                  <a:ext cx="67310" cy="67310"/>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166" name="矩形 165">
                  <a:extLst>
                    <a:ext uri="{FF2B5EF4-FFF2-40B4-BE49-F238E27FC236}">
                      <a16:creationId xmlns:a16="http://schemas.microsoft.com/office/drawing/2014/main" id="{755AFFF7-32A7-4A32-8A82-C7CAF90FD019}"/>
                    </a:ext>
                  </a:extLst>
                </p:cNvPr>
                <p:cNvSpPr/>
                <p:nvPr/>
              </p:nvSpPr>
              <p:spPr>
                <a:xfrm>
                  <a:off x="1555893" y="1048223"/>
                  <a:ext cx="67310" cy="67310"/>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167" name="矩形 166">
                  <a:extLst>
                    <a:ext uri="{FF2B5EF4-FFF2-40B4-BE49-F238E27FC236}">
                      <a16:creationId xmlns:a16="http://schemas.microsoft.com/office/drawing/2014/main" id="{6239BD8D-08D1-484A-9913-C0A8D39AC96B}"/>
                    </a:ext>
                  </a:extLst>
                </p:cNvPr>
                <p:cNvSpPr/>
                <p:nvPr/>
              </p:nvSpPr>
              <p:spPr>
                <a:xfrm>
                  <a:off x="1622568" y="1048223"/>
                  <a:ext cx="67310" cy="67310"/>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168" name="矩形 167">
                  <a:extLst>
                    <a:ext uri="{FF2B5EF4-FFF2-40B4-BE49-F238E27FC236}">
                      <a16:creationId xmlns:a16="http://schemas.microsoft.com/office/drawing/2014/main" id="{816E4A21-A830-47DC-A03D-9F9CCB797666}"/>
                    </a:ext>
                  </a:extLst>
                </p:cNvPr>
                <p:cNvSpPr/>
                <p:nvPr/>
              </p:nvSpPr>
              <p:spPr>
                <a:xfrm>
                  <a:off x="1689243" y="1048858"/>
                  <a:ext cx="67310" cy="67310"/>
                </a:xfrm>
                <a:prstGeom prst="rect">
                  <a:avLst/>
                </a:prstGeom>
                <a:solidFill>
                  <a:schemeClr val="bg1">
                    <a:lumMod val="65000"/>
                  </a:schemeClr>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169" name="矩形 168">
                  <a:extLst>
                    <a:ext uri="{FF2B5EF4-FFF2-40B4-BE49-F238E27FC236}">
                      <a16:creationId xmlns:a16="http://schemas.microsoft.com/office/drawing/2014/main" id="{E165F8DC-3428-47A7-981A-427D4DAA8618}"/>
                    </a:ext>
                  </a:extLst>
                </p:cNvPr>
                <p:cNvSpPr/>
                <p:nvPr/>
              </p:nvSpPr>
              <p:spPr>
                <a:xfrm>
                  <a:off x="1755918" y="1048858"/>
                  <a:ext cx="67310" cy="67310"/>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170" name="矩形 169">
                  <a:extLst>
                    <a:ext uri="{FF2B5EF4-FFF2-40B4-BE49-F238E27FC236}">
                      <a16:creationId xmlns:a16="http://schemas.microsoft.com/office/drawing/2014/main" id="{62FF0DF9-2DCF-4616-923F-ADAD0988C8AC}"/>
                    </a:ext>
                  </a:extLst>
                </p:cNvPr>
                <p:cNvSpPr/>
                <p:nvPr/>
              </p:nvSpPr>
              <p:spPr>
                <a:xfrm>
                  <a:off x="1555258" y="1117438"/>
                  <a:ext cx="67310" cy="67310"/>
                </a:xfrm>
                <a:prstGeom prst="rect">
                  <a:avLst/>
                </a:prstGeom>
                <a:solidFill>
                  <a:schemeClr val="bg1">
                    <a:lumMod val="65000"/>
                  </a:schemeClr>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171" name="矩形 170">
                  <a:extLst>
                    <a:ext uri="{FF2B5EF4-FFF2-40B4-BE49-F238E27FC236}">
                      <a16:creationId xmlns:a16="http://schemas.microsoft.com/office/drawing/2014/main" id="{6BF476E7-FE19-427D-89C1-1BDF49C02AC6}"/>
                    </a:ext>
                  </a:extLst>
                </p:cNvPr>
                <p:cNvSpPr/>
                <p:nvPr/>
              </p:nvSpPr>
              <p:spPr>
                <a:xfrm>
                  <a:off x="1621933" y="1117438"/>
                  <a:ext cx="67310" cy="67310"/>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172" name="矩形 171">
                  <a:extLst>
                    <a:ext uri="{FF2B5EF4-FFF2-40B4-BE49-F238E27FC236}">
                      <a16:creationId xmlns:a16="http://schemas.microsoft.com/office/drawing/2014/main" id="{8E2F8768-FB42-4B83-84F9-719F2C0495BC}"/>
                    </a:ext>
                  </a:extLst>
                </p:cNvPr>
                <p:cNvSpPr/>
                <p:nvPr/>
              </p:nvSpPr>
              <p:spPr>
                <a:xfrm>
                  <a:off x="1688608" y="1117438"/>
                  <a:ext cx="67310" cy="67310"/>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173" name="矩形 172">
                  <a:extLst>
                    <a:ext uri="{FF2B5EF4-FFF2-40B4-BE49-F238E27FC236}">
                      <a16:creationId xmlns:a16="http://schemas.microsoft.com/office/drawing/2014/main" id="{C29C4464-941C-4CD9-94CC-D8863B60B547}"/>
                    </a:ext>
                  </a:extLst>
                </p:cNvPr>
                <p:cNvSpPr/>
                <p:nvPr/>
              </p:nvSpPr>
              <p:spPr>
                <a:xfrm>
                  <a:off x="1755283" y="1117438"/>
                  <a:ext cx="67310" cy="67310"/>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grpSp>
          <p:grpSp>
            <p:nvGrpSpPr>
              <p:cNvPr id="16" name="组合 15">
                <a:extLst>
                  <a:ext uri="{FF2B5EF4-FFF2-40B4-BE49-F238E27FC236}">
                    <a16:creationId xmlns:a16="http://schemas.microsoft.com/office/drawing/2014/main" id="{22732F74-4D2D-4A0A-9414-03F251CA0C9B}"/>
                  </a:ext>
                </a:extLst>
              </p:cNvPr>
              <p:cNvGrpSpPr/>
              <p:nvPr/>
            </p:nvGrpSpPr>
            <p:grpSpPr>
              <a:xfrm>
                <a:off x="1410224" y="1450647"/>
                <a:ext cx="267970" cy="203200"/>
                <a:chOff x="1555258" y="981548"/>
                <a:chExt cx="267970" cy="203200"/>
              </a:xfrm>
            </p:grpSpPr>
            <p:sp>
              <p:nvSpPr>
                <p:cNvPr id="150" name="矩形 149">
                  <a:extLst>
                    <a:ext uri="{FF2B5EF4-FFF2-40B4-BE49-F238E27FC236}">
                      <a16:creationId xmlns:a16="http://schemas.microsoft.com/office/drawing/2014/main" id="{FD78BC59-F3DB-4677-8623-86C37192AAC1}"/>
                    </a:ext>
                  </a:extLst>
                </p:cNvPr>
                <p:cNvSpPr/>
                <p:nvPr/>
              </p:nvSpPr>
              <p:spPr>
                <a:xfrm>
                  <a:off x="1555893" y="981548"/>
                  <a:ext cx="67310" cy="67310"/>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151" name="矩形 150">
                  <a:extLst>
                    <a:ext uri="{FF2B5EF4-FFF2-40B4-BE49-F238E27FC236}">
                      <a16:creationId xmlns:a16="http://schemas.microsoft.com/office/drawing/2014/main" id="{DE0CC339-2863-42F9-B9F2-997F9DCDB382}"/>
                    </a:ext>
                  </a:extLst>
                </p:cNvPr>
                <p:cNvSpPr/>
                <p:nvPr/>
              </p:nvSpPr>
              <p:spPr>
                <a:xfrm>
                  <a:off x="1622568" y="981548"/>
                  <a:ext cx="67310" cy="67310"/>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152" name="矩形 151">
                  <a:extLst>
                    <a:ext uri="{FF2B5EF4-FFF2-40B4-BE49-F238E27FC236}">
                      <a16:creationId xmlns:a16="http://schemas.microsoft.com/office/drawing/2014/main" id="{685D1FFE-BBAC-4210-B98C-ED2C6A9BC3F6}"/>
                    </a:ext>
                  </a:extLst>
                </p:cNvPr>
                <p:cNvSpPr/>
                <p:nvPr/>
              </p:nvSpPr>
              <p:spPr>
                <a:xfrm>
                  <a:off x="1689243" y="981548"/>
                  <a:ext cx="67310" cy="67310"/>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153" name="矩形 152">
                  <a:extLst>
                    <a:ext uri="{FF2B5EF4-FFF2-40B4-BE49-F238E27FC236}">
                      <a16:creationId xmlns:a16="http://schemas.microsoft.com/office/drawing/2014/main" id="{C1D22E39-934A-4063-AF06-93F868D4998B}"/>
                    </a:ext>
                  </a:extLst>
                </p:cNvPr>
                <p:cNvSpPr/>
                <p:nvPr/>
              </p:nvSpPr>
              <p:spPr>
                <a:xfrm>
                  <a:off x="1755918" y="981548"/>
                  <a:ext cx="67310" cy="67310"/>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154" name="矩形 153">
                  <a:extLst>
                    <a:ext uri="{FF2B5EF4-FFF2-40B4-BE49-F238E27FC236}">
                      <a16:creationId xmlns:a16="http://schemas.microsoft.com/office/drawing/2014/main" id="{E1E07E82-D993-4501-8CFD-CD1D060B1748}"/>
                    </a:ext>
                  </a:extLst>
                </p:cNvPr>
                <p:cNvSpPr/>
                <p:nvPr/>
              </p:nvSpPr>
              <p:spPr>
                <a:xfrm>
                  <a:off x="1555893" y="1048223"/>
                  <a:ext cx="67310" cy="67310"/>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155" name="矩形 154">
                  <a:extLst>
                    <a:ext uri="{FF2B5EF4-FFF2-40B4-BE49-F238E27FC236}">
                      <a16:creationId xmlns:a16="http://schemas.microsoft.com/office/drawing/2014/main" id="{8C62DEAA-507A-4806-BF88-C96739D2D7C3}"/>
                    </a:ext>
                  </a:extLst>
                </p:cNvPr>
                <p:cNvSpPr/>
                <p:nvPr/>
              </p:nvSpPr>
              <p:spPr>
                <a:xfrm>
                  <a:off x="1622568" y="1048223"/>
                  <a:ext cx="67310" cy="67310"/>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156" name="矩形 155">
                  <a:extLst>
                    <a:ext uri="{FF2B5EF4-FFF2-40B4-BE49-F238E27FC236}">
                      <a16:creationId xmlns:a16="http://schemas.microsoft.com/office/drawing/2014/main" id="{70AD9A41-1EFA-428B-B91B-85CA832B8B6C}"/>
                    </a:ext>
                  </a:extLst>
                </p:cNvPr>
                <p:cNvSpPr/>
                <p:nvPr/>
              </p:nvSpPr>
              <p:spPr>
                <a:xfrm>
                  <a:off x="1689243" y="1048858"/>
                  <a:ext cx="67310" cy="67310"/>
                </a:xfrm>
                <a:prstGeom prst="rect">
                  <a:avLst/>
                </a:prstGeom>
                <a:solidFill>
                  <a:schemeClr val="bg1">
                    <a:lumMod val="65000"/>
                  </a:schemeClr>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157" name="矩形 156">
                  <a:extLst>
                    <a:ext uri="{FF2B5EF4-FFF2-40B4-BE49-F238E27FC236}">
                      <a16:creationId xmlns:a16="http://schemas.microsoft.com/office/drawing/2014/main" id="{0919DFF9-3534-48E6-88B7-894AF473D267}"/>
                    </a:ext>
                  </a:extLst>
                </p:cNvPr>
                <p:cNvSpPr/>
                <p:nvPr/>
              </p:nvSpPr>
              <p:spPr>
                <a:xfrm>
                  <a:off x="1755918" y="1048858"/>
                  <a:ext cx="67310" cy="67310"/>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158" name="矩形 157">
                  <a:extLst>
                    <a:ext uri="{FF2B5EF4-FFF2-40B4-BE49-F238E27FC236}">
                      <a16:creationId xmlns:a16="http://schemas.microsoft.com/office/drawing/2014/main" id="{7E192E03-D57F-4C9A-9FF7-28840B72DC8F}"/>
                    </a:ext>
                  </a:extLst>
                </p:cNvPr>
                <p:cNvSpPr/>
                <p:nvPr/>
              </p:nvSpPr>
              <p:spPr>
                <a:xfrm>
                  <a:off x="1555258" y="1117438"/>
                  <a:ext cx="67310" cy="67310"/>
                </a:xfrm>
                <a:prstGeom prst="rect">
                  <a:avLst/>
                </a:prstGeom>
                <a:solidFill>
                  <a:schemeClr val="bg1">
                    <a:lumMod val="65000"/>
                  </a:schemeClr>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159" name="矩形 158">
                  <a:extLst>
                    <a:ext uri="{FF2B5EF4-FFF2-40B4-BE49-F238E27FC236}">
                      <a16:creationId xmlns:a16="http://schemas.microsoft.com/office/drawing/2014/main" id="{F48602FB-CF1F-407A-8894-6A9FEAD339AC}"/>
                    </a:ext>
                  </a:extLst>
                </p:cNvPr>
                <p:cNvSpPr/>
                <p:nvPr/>
              </p:nvSpPr>
              <p:spPr>
                <a:xfrm>
                  <a:off x="1621933" y="1117438"/>
                  <a:ext cx="67310" cy="67310"/>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160" name="矩形 159">
                  <a:extLst>
                    <a:ext uri="{FF2B5EF4-FFF2-40B4-BE49-F238E27FC236}">
                      <a16:creationId xmlns:a16="http://schemas.microsoft.com/office/drawing/2014/main" id="{41CBDDC8-3FD9-43E7-AB3D-635A9E98FA70}"/>
                    </a:ext>
                  </a:extLst>
                </p:cNvPr>
                <p:cNvSpPr/>
                <p:nvPr/>
              </p:nvSpPr>
              <p:spPr>
                <a:xfrm>
                  <a:off x="1688608" y="1117438"/>
                  <a:ext cx="67310" cy="67310"/>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161" name="矩形 160">
                  <a:extLst>
                    <a:ext uri="{FF2B5EF4-FFF2-40B4-BE49-F238E27FC236}">
                      <a16:creationId xmlns:a16="http://schemas.microsoft.com/office/drawing/2014/main" id="{B32093E8-D25C-4FC2-ABC3-A72F7A931A21}"/>
                    </a:ext>
                  </a:extLst>
                </p:cNvPr>
                <p:cNvSpPr/>
                <p:nvPr/>
              </p:nvSpPr>
              <p:spPr>
                <a:xfrm>
                  <a:off x="1755283" y="1117438"/>
                  <a:ext cx="67310" cy="67310"/>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grpSp>
          <p:grpSp>
            <p:nvGrpSpPr>
              <p:cNvPr id="17" name="组合 16">
                <a:extLst>
                  <a:ext uri="{FF2B5EF4-FFF2-40B4-BE49-F238E27FC236}">
                    <a16:creationId xmlns:a16="http://schemas.microsoft.com/office/drawing/2014/main" id="{A3E8565E-D0CB-4CE5-B2B8-A9B7E086F49F}"/>
                  </a:ext>
                </a:extLst>
              </p:cNvPr>
              <p:cNvGrpSpPr/>
              <p:nvPr/>
            </p:nvGrpSpPr>
            <p:grpSpPr>
              <a:xfrm>
                <a:off x="941978" y="1451398"/>
                <a:ext cx="267970" cy="203200"/>
                <a:chOff x="1555258" y="981548"/>
                <a:chExt cx="267970" cy="203200"/>
              </a:xfrm>
            </p:grpSpPr>
            <p:sp>
              <p:nvSpPr>
                <p:cNvPr id="138" name="矩形 137">
                  <a:extLst>
                    <a:ext uri="{FF2B5EF4-FFF2-40B4-BE49-F238E27FC236}">
                      <a16:creationId xmlns:a16="http://schemas.microsoft.com/office/drawing/2014/main" id="{0944A5AF-700C-4D4F-B8BA-F52B01882733}"/>
                    </a:ext>
                  </a:extLst>
                </p:cNvPr>
                <p:cNvSpPr/>
                <p:nvPr/>
              </p:nvSpPr>
              <p:spPr>
                <a:xfrm>
                  <a:off x="1555893" y="981548"/>
                  <a:ext cx="67310" cy="67310"/>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139" name="矩形 138">
                  <a:extLst>
                    <a:ext uri="{FF2B5EF4-FFF2-40B4-BE49-F238E27FC236}">
                      <a16:creationId xmlns:a16="http://schemas.microsoft.com/office/drawing/2014/main" id="{391E5E7A-FD88-4CC5-8DBA-D91F6DFB0601}"/>
                    </a:ext>
                  </a:extLst>
                </p:cNvPr>
                <p:cNvSpPr/>
                <p:nvPr/>
              </p:nvSpPr>
              <p:spPr>
                <a:xfrm>
                  <a:off x="1622568" y="981548"/>
                  <a:ext cx="67310" cy="67310"/>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140" name="矩形 139">
                  <a:extLst>
                    <a:ext uri="{FF2B5EF4-FFF2-40B4-BE49-F238E27FC236}">
                      <a16:creationId xmlns:a16="http://schemas.microsoft.com/office/drawing/2014/main" id="{10AD9390-314A-4843-9CBD-571515B6483A}"/>
                    </a:ext>
                  </a:extLst>
                </p:cNvPr>
                <p:cNvSpPr/>
                <p:nvPr/>
              </p:nvSpPr>
              <p:spPr>
                <a:xfrm>
                  <a:off x="1689243" y="981548"/>
                  <a:ext cx="67310" cy="67310"/>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141" name="矩形 140">
                  <a:extLst>
                    <a:ext uri="{FF2B5EF4-FFF2-40B4-BE49-F238E27FC236}">
                      <a16:creationId xmlns:a16="http://schemas.microsoft.com/office/drawing/2014/main" id="{9F2A73F6-D9A1-4C62-9D7D-930283099789}"/>
                    </a:ext>
                  </a:extLst>
                </p:cNvPr>
                <p:cNvSpPr/>
                <p:nvPr/>
              </p:nvSpPr>
              <p:spPr>
                <a:xfrm>
                  <a:off x="1755918" y="981548"/>
                  <a:ext cx="67310" cy="67310"/>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142" name="矩形 141">
                  <a:extLst>
                    <a:ext uri="{FF2B5EF4-FFF2-40B4-BE49-F238E27FC236}">
                      <a16:creationId xmlns:a16="http://schemas.microsoft.com/office/drawing/2014/main" id="{84F20E98-4F29-46DB-A501-7CB548AA8E35}"/>
                    </a:ext>
                  </a:extLst>
                </p:cNvPr>
                <p:cNvSpPr/>
                <p:nvPr/>
              </p:nvSpPr>
              <p:spPr>
                <a:xfrm>
                  <a:off x="1555893" y="1048223"/>
                  <a:ext cx="67310" cy="67310"/>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143" name="矩形 142">
                  <a:extLst>
                    <a:ext uri="{FF2B5EF4-FFF2-40B4-BE49-F238E27FC236}">
                      <a16:creationId xmlns:a16="http://schemas.microsoft.com/office/drawing/2014/main" id="{3BD0833E-8F33-4F61-92D5-1BFA954014A1}"/>
                    </a:ext>
                  </a:extLst>
                </p:cNvPr>
                <p:cNvSpPr/>
                <p:nvPr/>
              </p:nvSpPr>
              <p:spPr>
                <a:xfrm>
                  <a:off x="1622568" y="1048223"/>
                  <a:ext cx="67310" cy="67310"/>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144" name="矩形 143">
                  <a:extLst>
                    <a:ext uri="{FF2B5EF4-FFF2-40B4-BE49-F238E27FC236}">
                      <a16:creationId xmlns:a16="http://schemas.microsoft.com/office/drawing/2014/main" id="{D478B046-06E3-419E-9688-EFD402CB3B40}"/>
                    </a:ext>
                  </a:extLst>
                </p:cNvPr>
                <p:cNvSpPr/>
                <p:nvPr/>
              </p:nvSpPr>
              <p:spPr>
                <a:xfrm>
                  <a:off x="1689243" y="1048858"/>
                  <a:ext cx="67310" cy="67310"/>
                </a:xfrm>
                <a:prstGeom prst="rect">
                  <a:avLst/>
                </a:prstGeom>
                <a:solidFill>
                  <a:schemeClr val="bg1">
                    <a:lumMod val="65000"/>
                  </a:schemeClr>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145" name="矩形 144">
                  <a:extLst>
                    <a:ext uri="{FF2B5EF4-FFF2-40B4-BE49-F238E27FC236}">
                      <a16:creationId xmlns:a16="http://schemas.microsoft.com/office/drawing/2014/main" id="{D07131AE-2682-4F9F-B8C3-CDBD84BC10D0}"/>
                    </a:ext>
                  </a:extLst>
                </p:cNvPr>
                <p:cNvSpPr/>
                <p:nvPr/>
              </p:nvSpPr>
              <p:spPr>
                <a:xfrm>
                  <a:off x="1755918" y="1048858"/>
                  <a:ext cx="67310" cy="67310"/>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146" name="矩形 145">
                  <a:extLst>
                    <a:ext uri="{FF2B5EF4-FFF2-40B4-BE49-F238E27FC236}">
                      <a16:creationId xmlns:a16="http://schemas.microsoft.com/office/drawing/2014/main" id="{41056A87-CA06-4190-AD5A-2CF1E52AFF8D}"/>
                    </a:ext>
                  </a:extLst>
                </p:cNvPr>
                <p:cNvSpPr/>
                <p:nvPr/>
              </p:nvSpPr>
              <p:spPr>
                <a:xfrm>
                  <a:off x="1555258" y="1117438"/>
                  <a:ext cx="67310" cy="67310"/>
                </a:xfrm>
                <a:prstGeom prst="rect">
                  <a:avLst/>
                </a:prstGeom>
                <a:solidFill>
                  <a:schemeClr val="bg1">
                    <a:lumMod val="65000"/>
                  </a:schemeClr>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147" name="矩形 146">
                  <a:extLst>
                    <a:ext uri="{FF2B5EF4-FFF2-40B4-BE49-F238E27FC236}">
                      <a16:creationId xmlns:a16="http://schemas.microsoft.com/office/drawing/2014/main" id="{2594DE2D-6699-4B20-924E-D4FDBDFADAC1}"/>
                    </a:ext>
                  </a:extLst>
                </p:cNvPr>
                <p:cNvSpPr/>
                <p:nvPr/>
              </p:nvSpPr>
              <p:spPr>
                <a:xfrm>
                  <a:off x="1621933" y="1117438"/>
                  <a:ext cx="67310" cy="67310"/>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148" name="矩形 147">
                  <a:extLst>
                    <a:ext uri="{FF2B5EF4-FFF2-40B4-BE49-F238E27FC236}">
                      <a16:creationId xmlns:a16="http://schemas.microsoft.com/office/drawing/2014/main" id="{D7A44223-23C3-46CC-A8D5-3559398BDFE5}"/>
                    </a:ext>
                  </a:extLst>
                </p:cNvPr>
                <p:cNvSpPr/>
                <p:nvPr/>
              </p:nvSpPr>
              <p:spPr>
                <a:xfrm>
                  <a:off x="1688608" y="1117438"/>
                  <a:ext cx="67310" cy="67310"/>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149" name="矩形 148">
                  <a:extLst>
                    <a:ext uri="{FF2B5EF4-FFF2-40B4-BE49-F238E27FC236}">
                      <a16:creationId xmlns:a16="http://schemas.microsoft.com/office/drawing/2014/main" id="{BEFBCF2E-E31D-4ADB-BD9A-6BB1A15350F9}"/>
                    </a:ext>
                  </a:extLst>
                </p:cNvPr>
                <p:cNvSpPr/>
                <p:nvPr/>
              </p:nvSpPr>
              <p:spPr>
                <a:xfrm>
                  <a:off x="1755283" y="1117438"/>
                  <a:ext cx="67310" cy="67310"/>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grpSp>
          <p:grpSp>
            <p:nvGrpSpPr>
              <p:cNvPr id="18" name="组合 17">
                <a:extLst>
                  <a:ext uri="{FF2B5EF4-FFF2-40B4-BE49-F238E27FC236}">
                    <a16:creationId xmlns:a16="http://schemas.microsoft.com/office/drawing/2014/main" id="{6F9DC0EC-9336-4C78-A7B4-5EA2808F2A9E}"/>
                  </a:ext>
                </a:extLst>
              </p:cNvPr>
              <p:cNvGrpSpPr/>
              <p:nvPr/>
            </p:nvGrpSpPr>
            <p:grpSpPr>
              <a:xfrm>
                <a:off x="553824" y="1451634"/>
                <a:ext cx="267970" cy="203200"/>
                <a:chOff x="1555258" y="981548"/>
                <a:chExt cx="267970" cy="203200"/>
              </a:xfrm>
            </p:grpSpPr>
            <p:sp>
              <p:nvSpPr>
                <p:cNvPr id="126" name="矩形 125">
                  <a:extLst>
                    <a:ext uri="{FF2B5EF4-FFF2-40B4-BE49-F238E27FC236}">
                      <a16:creationId xmlns:a16="http://schemas.microsoft.com/office/drawing/2014/main" id="{ACE92CD3-233F-48E1-9835-BB1634CD9DEC}"/>
                    </a:ext>
                  </a:extLst>
                </p:cNvPr>
                <p:cNvSpPr/>
                <p:nvPr/>
              </p:nvSpPr>
              <p:spPr>
                <a:xfrm>
                  <a:off x="1555893" y="981548"/>
                  <a:ext cx="67310" cy="67310"/>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127" name="矩形 126">
                  <a:extLst>
                    <a:ext uri="{FF2B5EF4-FFF2-40B4-BE49-F238E27FC236}">
                      <a16:creationId xmlns:a16="http://schemas.microsoft.com/office/drawing/2014/main" id="{202F8B02-31CE-4814-AD99-AEDF7672B3DD}"/>
                    </a:ext>
                  </a:extLst>
                </p:cNvPr>
                <p:cNvSpPr/>
                <p:nvPr/>
              </p:nvSpPr>
              <p:spPr>
                <a:xfrm>
                  <a:off x="1622568" y="981548"/>
                  <a:ext cx="67310" cy="67310"/>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128" name="矩形 127">
                  <a:extLst>
                    <a:ext uri="{FF2B5EF4-FFF2-40B4-BE49-F238E27FC236}">
                      <a16:creationId xmlns:a16="http://schemas.microsoft.com/office/drawing/2014/main" id="{0CB68456-585C-4784-BF0D-AC2EC7645163}"/>
                    </a:ext>
                  </a:extLst>
                </p:cNvPr>
                <p:cNvSpPr/>
                <p:nvPr/>
              </p:nvSpPr>
              <p:spPr>
                <a:xfrm>
                  <a:off x="1689243" y="981548"/>
                  <a:ext cx="67310" cy="67310"/>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129" name="矩形 128">
                  <a:extLst>
                    <a:ext uri="{FF2B5EF4-FFF2-40B4-BE49-F238E27FC236}">
                      <a16:creationId xmlns:a16="http://schemas.microsoft.com/office/drawing/2014/main" id="{51C1E538-916C-408E-ADAE-11F231E32C06}"/>
                    </a:ext>
                  </a:extLst>
                </p:cNvPr>
                <p:cNvSpPr/>
                <p:nvPr/>
              </p:nvSpPr>
              <p:spPr>
                <a:xfrm>
                  <a:off x="1755918" y="981548"/>
                  <a:ext cx="67310" cy="67310"/>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130" name="矩形 129">
                  <a:extLst>
                    <a:ext uri="{FF2B5EF4-FFF2-40B4-BE49-F238E27FC236}">
                      <a16:creationId xmlns:a16="http://schemas.microsoft.com/office/drawing/2014/main" id="{F441AE28-EA07-4773-953D-ADC65F0D5E11}"/>
                    </a:ext>
                  </a:extLst>
                </p:cNvPr>
                <p:cNvSpPr/>
                <p:nvPr/>
              </p:nvSpPr>
              <p:spPr>
                <a:xfrm>
                  <a:off x="1555893" y="1048223"/>
                  <a:ext cx="67310" cy="67310"/>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131" name="矩形 130">
                  <a:extLst>
                    <a:ext uri="{FF2B5EF4-FFF2-40B4-BE49-F238E27FC236}">
                      <a16:creationId xmlns:a16="http://schemas.microsoft.com/office/drawing/2014/main" id="{627829E3-B4C8-4E4D-87D6-ACE382893C1C}"/>
                    </a:ext>
                  </a:extLst>
                </p:cNvPr>
                <p:cNvSpPr/>
                <p:nvPr/>
              </p:nvSpPr>
              <p:spPr>
                <a:xfrm>
                  <a:off x="1622568" y="1048223"/>
                  <a:ext cx="67310" cy="67310"/>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132" name="矩形 131">
                  <a:extLst>
                    <a:ext uri="{FF2B5EF4-FFF2-40B4-BE49-F238E27FC236}">
                      <a16:creationId xmlns:a16="http://schemas.microsoft.com/office/drawing/2014/main" id="{A51B77C1-F991-4566-803B-18C8FF64708A}"/>
                    </a:ext>
                  </a:extLst>
                </p:cNvPr>
                <p:cNvSpPr/>
                <p:nvPr/>
              </p:nvSpPr>
              <p:spPr>
                <a:xfrm>
                  <a:off x="1689243" y="1048858"/>
                  <a:ext cx="67310" cy="67310"/>
                </a:xfrm>
                <a:prstGeom prst="rect">
                  <a:avLst/>
                </a:prstGeom>
                <a:solidFill>
                  <a:schemeClr val="bg1">
                    <a:lumMod val="65000"/>
                  </a:schemeClr>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133" name="矩形 132">
                  <a:extLst>
                    <a:ext uri="{FF2B5EF4-FFF2-40B4-BE49-F238E27FC236}">
                      <a16:creationId xmlns:a16="http://schemas.microsoft.com/office/drawing/2014/main" id="{F3C7E8FC-B3A3-4ABB-992A-6D7AF5E016A1}"/>
                    </a:ext>
                  </a:extLst>
                </p:cNvPr>
                <p:cNvSpPr/>
                <p:nvPr/>
              </p:nvSpPr>
              <p:spPr>
                <a:xfrm>
                  <a:off x="1755918" y="1048858"/>
                  <a:ext cx="67310" cy="67310"/>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134" name="矩形 133">
                  <a:extLst>
                    <a:ext uri="{FF2B5EF4-FFF2-40B4-BE49-F238E27FC236}">
                      <a16:creationId xmlns:a16="http://schemas.microsoft.com/office/drawing/2014/main" id="{01F6CDBF-9C35-4CFB-BB89-A8CF57BD97F6}"/>
                    </a:ext>
                  </a:extLst>
                </p:cNvPr>
                <p:cNvSpPr/>
                <p:nvPr/>
              </p:nvSpPr>
              <p:spPr>
                <a:xfrm>
                  <a:off x="1555258" y="1117438"/>
                  <a:ext cx="67310" cy="67310"/>
                </a:xfrm>
                <a:prstGeom prst="rect">
                  <a:avLst/>
                </a:prstGeom>
                <a:solidFill>
                  <a:schemeClr val="bg1">
                    <a:lumMod val="65000"/>
                  </a:schemeClr>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135" name="矩形 134">
                  <a:extLst>
                    <a:ext uri="{FF2B5EF4-FFF2-40B4-BE49-F238E27FC236}">
                      <a16:creationId xmlns:a16="http://schemas.microsoft.com/office/drawing/2014/main" id="{552ED063-5982-4CB0-88E3-19D0BB426E1C}"/>
                    </a:ext>
                  </a:extLst>
                </p:cNvPr>
                <p:cNvSpPr/>
                <p:nvPr/>
              </p:nvSpPr>
              <p:spPr>
                <a:xfrm>
                  <a:off x="1621933" y="1117438"/>
                  <a:ext cx="67310" cy="67310"/>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136" name="矩形 135">
                  <a:extLst>
                    <a:ext uri="{FF2B5EF4-FFF2-40B4-BE49-F238E27FC236}">
                      <a16:creationId xmlns:a16="http://schemas.microsoft.com/office/drawing/2014/main" id="{03041535-D053-4520-A484-0BA995691C15}"/>
                    </a:ext>
                  </a:extLst>
                </p:cNvPr>
                <p:cNvSpPr/>
                <p:nvPr/>
              </p:nvSpPr>
              <p:spPr>
                <a:xfrm>
                  <a:off x="1688608" y="1117438"/>
                  <a:ext cx="67310" cy="67310"/>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137" name="矩形 136">
                  <a:extLst>
                    <a:ext uri="{FF2B5EF4-FFF2-40B4-BE49-F238E27FC236}">
                      <a16:creationId xmlns:a16="http://schemas.microsoft.com/office/drawing/2014/main" id="{6BA018EE-38D2-4938-AD13-50137A5C566B}"/>
                    </a:ext>
                  </a:extLst>
                </p:cNvPr>
                <p:cNvSpPr/>
                <p:nvPr/>
              </p:nvSpPr>
              <p:spPr>
                <a:xfrm>
                  <a:off x="1755283" y="1117438"/>
                  <a:ext cx="67310" cy="67310"/>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grpSp>
          <p:grpSp>
            <p:nvGrpSpPr>
              <p:cNvPr id="19" name="组合 18">
                <a:extLst>
                  <a:ext uri="{FF2B5EF4-FFF2-40B4-BE49-F238E27FC236}">
                    <a16:creationId xmlns:a16="http://schemas.microsoft.com/office/drawing/2014/main" id="{30F36721-0632-402A-A82E-5FDE5A79683A}"/>
                  </a:ext>
                </a:extLst>
              </p:cNvPr>
              <p:cNvGrpSpPr/>
              <p:nvPr/>
            </p:nvGrpSpPr>
            <p:grpSpPr>
              <a:xfrm>
                <a:off x="2726036" y="948675"/>
                <a:ext cx="117676" cy="337715"/>
                <a:chOff x="2770067" y="1117438"/>
                <a:chExt cx="117676" cy="337715"/>
              </a:xfrm>
            </p:grpSpPr>
            <p:sp>
              <p:nvSpPr>
                <p:cNvPr id="121" name="矩形 120">
                  <a:extLst>
                    <a:ext uri="{FF2B5EF4-FFF2-40B4-BE49-F238E27FC236}">
                      <a16:creationId xmlns:a16="http://schemas.microsoft.com/office/drawing/2014/main" id="{F59DD307-DA04-40BD-9B91-804AF8FF2429}"/>
                    </a:ext>
                  </a:extLst>
                </p:cNvPr>
                <p:cNvSpPr/>
                <p:nvPr/>
              </p:nvSpPr>
              <p:spPr>
                <a:xfrm>
                  <a:off x="2770067" y="1117438"/>
                  <a:ext cx="117136" cy="67318"/>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122" name="矩形 121">
                  <a:extLst>
                    <a:ext uri="{FF2B5EF4-FFF2-40B4-BE49-F238E27FC236}">
                      <a16:creationId xmlns:a16="http://schemas.microsoft.com/office/drawing/2014/main" id="{09B03D4B-E553-4CC8-B511-EB540DE64FF6}"/>
                    </a:ext>
                  </a:extLst>
                </p:cNvPr>
                <p:cNvSpPr/>
                <p:nvPr/>
              </p:nvSpPr>
              <p:spPr>
                <a:xfrm>
                  <a:off x="2770067" y="1186948"/>
                  <a:ext cx="117136" cy="67318"/>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123" name="矩形 122">
                  <a:extLst>
                    <a:ext uri="{FF2B5EF4-FFF2-40B4-BE49-F238E27FC236}">
                      <a16:creationId xmlns:a16="http://schemas.microsoft.com/office/drawing/2014/main" id="{B1656FD0-F091-4FD2-B730-7F0084B27EC2}"/>
                    </a:ext>
                  </a:extLst>
                </p:cNvPr>
                <p:cNvSpPr/>
                <p:nvPr/>
              </p:nvSpPr>
              <p:spPr>
                <a:xfrm>
                  <a:off x="2770607" y="1253540"/>
                  <a:ext cx="117136" cy="67318"/>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124" name="矩形 123">
                  <a:extLst>
                    <a:ext uri="{FF2B5EF4-FFF2-40B4-BE49-F238E27FC236}">
                      <a16:creationId xmlns:a16="http://schemas.microsoft.com/office/drawing/2014/main" id="{C703F242-90DF-4B6A-8EC1-BEF6F1329E13}"/>
                    </a:ext>
                  </a:extLst>
                </p:cNvPr>
                <p:cNvSpPr/>
                <p:nvPr/>
              </p:nvSpPr>
              <p:spPr>
                <a:xfrm>
                  <a:off x="2770607" y="1320605"/>
                  <a:ext cx="117136" cy="67318"/>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125" name="矩形 124">
                  <a:extLst>
                    <a:ext uri="{FF2B5EF4-FFF2-40B4-BE49-F238E27FC236}">
                      <a16:creationId xmlns:a16="http://schemas.microsoft.com/office/drawing/2014/main" id="{78907794-8424-42C0-B0F9-18A1A1118BFB}"/>
                    </a:ext>
                  </a:extLst>
                </p:cNvPr>
                <p:cNvSpPr/>
                <p:nvPr/>
              </p:nvSpPr>
              <p:spPr>
                <a:xfrm>
                  <a:off x="2770067" y="1387835"/>
                  <a:ext cx="117136" cy="67318"/>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grpSp>
          <p:grpSp>
            <p:nvGrpSpPr>
              <p:cNvPr id="20" name="组合 19">
                <a:extLst>
                  <a:ext uri="{FF2B5EF4-FFF2-40B4-BE49-F238E27FC236}">
                    <a16:creationId xmlns:a16="http://schemas.microsoft.com/office/drawing/2014/main" id="{FBF6C336-1006-48B0-9C87-86B939785638}"/>
                  </a:ext>
                </a:extLst>
              </p:cNvPr>
              <p:cNvGrpSpPr/>
              <p:nvPr/>
            </p:nvGrpSpPr>
            <p:grpSpPr>
              <a:xfrm>
                <a:off x="2882511" y="946222"/>
                <a:ext cx="117676" cy="337715"/>
                <a:chOff x="2770067" y="1117438"/>
                <a:chExt cx="117676" cy="337715"/>
              </a:xfrm>
            </p:grpSpPr>
            <p:sp>
              <p:nvSpPr>
                <p:cNvPr id="116" name="矩形 115">
                  <a:extLst>
                    <a:ext uri="{FF2B5EF4-FFF2-40B4-BE49-F238E27FC236}">
                      <a16:creationId xmlns:a16="http://schemas.microsoft.com/office/drawing/2014/main" id="{76589646-E90D-4286-96DE-18A7EF160D73}"/>
                    </a:ext>
                  </a:extLst>
                </p:cNvPr>
                <p:cNvSpPr/>
                <p:nvPr/>
              </p:nvSpPr>
              <p:spPr>
                <a:xfrm>
                  <a:off x="2770067" y="1117438"/>
                  <a:ext cx="117136" cy="67318"/>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117" name="矩形 116">
                  <a:extLst>
                    <a:ext uri="{FF2B5EF4-FFF2-40B4-BE49-F238E27FC236}">
                      <a16:creationId xmlns:a16="http://schemas.microsoft.com/office/drawing/2014/main" id="{21F474E5-FF73-4712-A0DE-865E9284DE08}"/>
                    </a:ext>
                  </a:extLst>
                </p:cNvPr>
                <p:cNvSpPr/>
                <p:nvPr/>
              </p:nvSpPr>
              <p:spPr>
                <a:xfrm>
                  <a:off x="2770067" y="1186948"/>
                  <a:ext cx="117136" cy="67318"/>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118" name="矩形 117">
                  <a:extLst>
                    <a:ext uri="{FF2B5EF4-FFF2-40B4-BE49-F238E27FC236}">
                      <a16:creationId xmlns:a16="http://schemas.microsoft.com/office/drawing/2014/main" id="{4932C08A-801E-4AF8-B478-E7C8A2181EEC}"/>
                    </a:ext>
                  </a:extLst>
                </p:cNvPr>
                <p:cNvSpPr/>
                <p:nvPr/>
              </p:nvSpPr>
              <p:spPr>
                <a:xfrm>
                  <a:off x="2770607" y="1253540"/>
                  <a:ext cx="117136" cy="67318"/>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119" name="矩形 118">
                  <a:extLst>
                    <a:ext uri="{FF2B5EF4-FFF2-40B4-BE49-F238E27FC236}">
                      <a16:creationId xmlns:a16="http://schemas.microsoft.com/office/drawing/2014/main" id="{056AC671-B2A1-438D-9F40-410311AB691D}"/>
                    </a:ext>
                  </a:extLst>
                </p:cNvPr>
                <p:cNvSpPr/>
                <p:nvPr/>
              </p:nvSpPr>
              <p:spPr>
                <a:xfrm>
                  <a:off x="2770607" y="1320605"/>
                  <a:ext cx="117136" cy="67318"/>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120" name="矩形 119">
                  <a:extLst>
                    <a:ext uri="{FF2B5EF4-FFF2-40B4-BE49-F238E27FC236}">
                      <a16:creationId xmlns:a16="http://schemas.microsoft.com/office/drawing/2014/main" id="{60070A57-814F-4882-8C9C-BCF279565245}"/>
                    </a:ext>
                  </a:extLst>
                </p:cNvPr>
                <p:cNvSpPr/>
                <p:nvPr/>
              </p:nvSpPr>
              <p:spPr>
                <a:xfrm>
                  <a:off x="2770067" y="1387835"/>
                  <a:ext cx="117136" cy="67318"/>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grpSp>
          <p:grpSp>
            <p:nvGrpSpPr>
              <p:cNvPr id="21" name="组合 20">
                <a:extLst>
                  <a:ext uri="{FF2B5EF4-FFF2-40B4-BE49-F238E27FC236}">
                    <a16:creationId xmlns:a16="http://schemas.microsoft.com/office/drawing/2014/main" id="{04472EC5-AB9F-4CB0-AC58-2D846C6C95BA}"/>
                  </a:ext>
                </a:extLst>
              </p:cNvPr>
              <p:cNvGrpSpPr/>
              <p:nvPr/>
            </p:nvGrpSpPr>
            <p:grpSpPr>
              <a:xfrm>
                <a:off x="3034096" y="945724"/>
                <a:ext cx="117676" cy="337715"/>
                <a:chOff x="2770067" y="1117438"/>
                <a:chExt cx="117676" cy="337715"/>
              </a:xfrm>
            </p:grpSpPr>
            <p:sp>
              <p:nvSpPr>
                <p:cNvPr id="111" name="矩形 110">
                  <a:extLst>
                    <a:ext uri="{FF2B5EF4-FFF2-40B4-BE49-F238E27FC236}">
                      <a16:creationId xmlns:a16="http://schemas.microsoft.com/office/drawing/2014/main" id="{AC2F8965-31A8-4EA0-A135-DB34E3CC456E}"/>
                    </a:ext>
                  </a:extLst>
                </p:cNvPr>
                <p:cNvSpPr/>
                <p:nvPr/>
              </p:nvSpPr>
              <p:spPr>
                <a:xfrm>
                  <a:off x="2770067" y="1117438"/>
                  <a:ext cx="117136" cy="67318"/>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112" name="矩形 111">
                  <a:extLst>
                    <a:ext uri="{FF2B5EF4-FFF2-40B4-BE49-F238E27FC236}">
                      <a16:creationId xmlns:a16="http://schemas.microsoft.com/office/drawing/2014/main" id="{8A5DFE40-F16B-49A9-9F2D-1AA266C80AC6}"/>
                    </a:ext>
                  </a:extLst>
                </p:cNvPr>
                <p:cNvSpPr/>
                <p:nvPr/>
              </p:nvSpPr>
              <p:spPr>
                <a:xfrm>
                  <a:off x="2770067" y="1186948"/>
                  <a:ext cx="117136" cy="67318"/>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113" name="矩形 112">
                  <a:extLst>
                    <a:ext uri="{FF2B5EF4-FFF2-40B4-BE49-F238E27FC236}">
                      <a16:creationId xmlns:a16="http://schemas.microsoft.com/office/drawing/2014/main" id="{A1A17FF6-525C-4665-891E-19A0BF9065CB}"/>
                    </a:ext>
                  </a:extLst>
                </p:cNvPr>
                <p:cNvSpPr/>
                <p:nvPr/>
              </p:nvSpPr>
              <p:spPr>
                <a:xfrm>
                  <a:off x="2770607" y="1253540"/>
                  <a:ext cx="117136" cy="67318"/>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114" name="矩形 113">
                  <a:extLst>
                    <a:ext uri="{FF2B5EF4-FFF2-40B4-BE49-F238E27FC236}">
                      <a16:creationId xmlns:a16="http://schemas.microsoft.com/office/drawing/2014/main" id="{78D8DF4E-2A80-4237-96BE-31CA6F2DC747}"/>
                    </a:ext>
                  </a:extLst>
                </p:cNvPr>
                <p:cNvSpPr/>
                <p:nvPr/>
              </p:nvSpPr>
              <p:spPr>
                <a:xfrm>
                  <a:off x="2770607" y="1320605"/>
                  <a:ext cx="117136" cy="67318"/>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115" name="矩形 114">
                  <a:extLst>
                    <a:ext uri="{FF2B5EF4-FFF2-40B4-BE49-F238E27FC236}">
                      <a16:creationId xmlns:a16="http://schemas.microsoft.com/office/drawing/2014/main" id="{3F56DCE0-F338-4B2A-9AC9-87CB85E660EE}"/>
                    </a:ext>
                  </a:extLst>
                </p:cNvPr>
                <p:cNvSpPr/>
                <p:nvPr/>
              </p:nvSpPr>
              <p:spPr>
                <a:xfrm>
                  <a:off x="2770067" y="1387835"/>
                  <a:ext cx="117136" cy="67318"/>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grpSp>
          <p:grpSp>
            <p:nvGrpSpPr>
              <p:cNvPr id="22" name="组合 21">
                <a:extLst>
                  <a:ext uri="{FF2B5EF4-FFF2-40B4-BE49-F238E27FC236}">
                    <a16:creationId xmlns:a16="http://schemas.microsoft.com/office/drawing/2014/main" id="{72611ACD-E661-4C94-8EC7-5A8002DE9771}"/>
                  </a:ext>
                </a:extLst>
              </p:cNvPr>
              <p:cNvGrpSpPr/>
              <p:nvPr/>
            </p:nvGrpSpPr>
            <p:grpSpPr>
              <a:xfrm>
                <a:off x="3190571" y="943271"/>
                <a:ext cx="117676" cy="337715"/>
                <a:chOff x="2770067" y="1117438"/>
                <a:chExt cx="117676" cy="337715"/>
              </a:xfrm>
            </p:grpSpPr>
            <p:sp>
              <p:nvSpPr>
                <p:cNvPr id="106" name="矩形 105">
                  <a:extLst>
                    <a:ext uri="{FF2B5EF4-FFF2-40B4-BE49-F238E27FC236}">
                      <a16:creationId xmlns:a16="http://schemas.microsoft.com/office/drawing/2014/main" id="{89071CD3-5085-48FA-8C58-E7E30993BDA2}"/>
                    </a:ext>
                  </a:extLst>
                </p:cNvPr>
                <p:cNvSpPr/>
                <p:nvPr/>
              </p:nvSpPr>
              <p:spPr>
                <a:xfrm>
                  <a:off x="2770067" y="1117438"/>
                  <a:ext cx="117136" cy="67318"/>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107" name="矩形 106">
                  <a:extLst>
                    <a:ext uri="{FF2B5EF4-FFF2-40B4-BE49-F238E27FC236}">
                      <a16:creationId xmlns:a16="http://schemas.microsoft.com/office/drawing/2014/main" id="{07A8A74F-0227-43AD-80DF-92122801AF7F}"/>
                    </a:ext>
                  </a:extLst>
                </p:cNvPr>
                <p:cNvSpPr/>
                <p:nvPr/>
              </p:nvSpPr>
              <p:spPr>
                <a:xfrm>
                  <a:off x="2770067" y="1186948"/>
                  <a:ext cx="117136" cy="67318"/>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108" name="矩形 107">
                  <a:extLst>
                    <a:ext uri="{FF2B5EF4-FFF2-40B4-BE49-F238E27FC236}">
                      <a16:creationId xmlns:a16="http://schemas.microsoft.com/office/drawing/2014/main" id="{A8312438-0034-4BE5-B14C-34AC20E2B98B}"/>
                    </a:ext>
                  </a:extLst>
                </p:cNvPr>
                <p:cNvSpPr/>
                <p:nvPr/>
              </p:nvSpPr>
              <p:spPr>
                <a:xfrm>
                  <a:off x="2770607" y="1253540"/>
                  <a:ext cx="117136" cy="67318"/>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109" name="矩形 108">
                  <a:extLst>
                    <a:ext uri="{FF2B5EF4-FFF2-40B4-BE49-F238E27FC236}">
                      <a16:creationId xmlns:a16="http://schemas.microsoft.com/office/drawing/2014/main" id="{EC10A40F-3CE0-4260-A468-2CA10060CB11}"/>
                    </a:ext>
                  </a:extLst>
                </p:cNvPr>
                <p:cNvSpPr/>
                <p:nvPr/>
              </p:nvSpPr>
              <p:spPr>
                <a:xfrm>
                  <a:off x="2770607" y="1320605"/>
                  <a:ext cx="117136" cy="67318"/>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110" name="矩形 109">
                  <a:extLst>
                    <a:ext uri="{FF2B5EF4-FFF2-40B4-BE49-F238E27FC236}">
                      <a16:creationId xmlns:a16="http://schemas.microsoft.com/office/drawing/2014/main" id="{9DCCBFAA-DA05-47B6-8902-8AB889DF834E}"/>
                    </a:ext>
                  </a:extLst>
                </p:cNvPr>
                <p:cNvSpPr/>
                <p:nvPr/>
              </p:nvSpPr>
              <p:spPr>
                <a:xfrm>
                  <a:off x="2770067" y="1387835"/>
                  <a:ext cx="117136" cy="67318"/>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grpSp>
          <p:grpSp>
            <p:nvGrpSpPr>
              <p:cNvPr id="23" name="组合 22">
                <a:extLst>
                  <a:ext uri="{FF2B5EF4-FFF2-40B4-BE49-F238E27FC236}">
                    <a16:creationId xmlns:a16="http://schemas.microsoft.com/office/drawing/2014/main" id="{B248CD9C-47C5-408E-860A-9562878A8FDA}"/>
                  </a:ext>
                </a:extLst>
              </p:cNvPr>
              <p:cNvGrpSpPr/>
              <p:nvPr/>
            </p:nvGrpSpPr>
            <p:grpSpPr>
              <a:xfrm>
                <a:off x="3342156" y="943271"/>
                <a:ext cx="117676" cy="337715"/>
                <a:chOff x="2770067" y="1117438"/>
                <a:chExt cx="117676" cy="337715"/>
              </a:xfrm>
            </p:grpSpPr>
            <p:sp>
              <p:nvSpPr>
                <p:cNvPr id="101" name="矩形 100">
                  <a:extLst>
                    <a:ext uri="{FF2B5EF4-FFF2-40B4-BE49-F238E27FC236}">
                      <a16:creationId xmlns:a16="http://schemas.microsoft.com/office/drawing/2014/main" id="{0DA30052-A7AA-4118-B8CB-69C232279669}"/>
                    </a:ext>
                  </a:extLst>
                </p:cNvPr>
                <p:cNvSpPr/>
                <p:nvPr/>
              </p:nvSpPr>
              <p:spPr>
                <a:xfrm>
                  <a:off x="2770067" y="1117438"/>
                  <a:ext cx="117136" cy="67318"/>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102" name="矩形 101">
                  <a:extLst>
                    <a:ext uri="{FF2B5EF4-FFF2-40B4-BE49-F238E27FC236}">
                      <a16:creationId xmlns:a16="http://schemas.microsoft.com/office/drawing/2014/main" id="{2A4459DD-4310-42C3-9677-491503CEE889}"/>
                    </a:ext>
                  </a:extLst>
                </p:cNvPr>
                <p:cNvSpPr/>
                <p:nvPr/>
              </p:nvSpPr>
              <p:spPr>
                <a:xfrm>
                  <a:off x="2770067" y="1186948"/>
                  <a:ext cx="117136" cy="67318"/>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103" name="矩形 102">
                  <a:extLst>
                    <a:ext uri="{FF2B5EF4-FFF2-40B4-BE49-F238E27FC236}">
                      <a16:creationId xmlns:a16="http://schemas.microsoft.com/office/drawing/2014/main" id="{67B4D8E4-6969-4514-97D7-20BF1069BC51}"/>
                    </a:ext>
                  </a:extLst>
                </p:cNvPr>
                <p:cNvSpPr/>
                <p:nvPr/>
              </p:nvSpPr>
              <p:spPr>
                <a:xfrm>
                  <a:off x="2770607" y="1253540"/>
                  <a:ext cx="117136" cy="67318"/>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104" name="矩形 103">
                  <a:extLst>
                    <a:ext uri="{FF2B5EF4-FFF2-40B4-BE49-F238E27FC236}">
                      <a16:creationId xmlns:a16="http://schemas.microsoft.com/office/drawing/2014/main" id="{97D2C7E0-D30A-47BF-991D-A27854A9FD2F}"/>
                    </a:ext>
                  </a:extLst>
                </p:cNvPr>
                <p:cNvSpPr/>
                <p:nvPr/>
              </p:nvSpPr>
              <p:spPr>
                <a:xfrm>
                  <a:off x="2770607" y="1320605"/>
                  <a:ext cx="117136" cy="67318"/>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105" name="矩形 104">
                  <a:extLst>
                    <a:ext uri="{FF2B5EF4-FFF2-40B4-BE49-F238E27FC236}">
                      <a16:creationId xmlns:a16="http://schemas.microsoft.com/office/drawing/2014/main" id="{CB46EC3B-24DB-4633-8D5B-EDE0F13C347B}"/>
                    </a:ext>
                  </a:extLst>
                </p:cNvPr>
                <p:cNvSpPr/>
                <p:nvPr/>
              </p:nvSpPr>
              <p:spPr>
                <a:xfrm>
                  <a:off x="2770067" y="1387835"/>
                  <a:ext cx="117136" cy="67318"/>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grpSp>
          <p:grpSp>
            <p:nvGrpSpPr>
              <p:cNvPr id="24" name="组合 23">
                <a:extLst>
                  <a:ext uri="{FF2B5EF4-FFF2-40B4-BE49-F238E27FC236}">
                    <a16:creationId xmlns:a16="http://schemas.microsoft.com/office/drawing/2014/main" id="{E075309A-C9CA-41A9-9278-C7B105B5768B}"/>
                  </a:ext>
                </a:extLst>
              </p:cNvPr>
              <p:cNvGrpSpPr/>
              <p:nvPr/>
            </p:nvGrpSpPr>
            <p:grpSpPr>
              <a:xfrm>
                <a:off x="3498631" y="940818"/>
                <a:ext cx="117676" cy="337715"/>
                <a:chOff x="2770067" y="1117438"/>
                <a:chExt cx="117676" cy="337715"/>
              </a:xfrm>
            </p:grpSpPr>
            <p:sp>
              <p:nvSpPr>
                <p:cNvPr id="96" name="矩形 95">
                  <a:extLst>
                    <a:ext uri="{FF2B5EF4-FFF2-40B4-BE49-F238E27FC236}">
                      <a16:creationId xmlns:a16="http://schemas.microsoft.com/office/drawing/2014/main" id="{BA3A2F92-1D3B-46F3-A5A8-8C689BA8E871}"/>
                    </a:ext>
                  </a:extLst>
                </p:cNvPr>
                <p:cNvSpPr/>
                <p:nvPr/>
              </p:nvSpPr>
              <p:spPr>
                <a:xfrm>
                  <a:off x="2770067" y="1117438"/>
                  <a:ext cx="117136" cy="67318"/>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97" name="矩形 96">
                  <a:extLst>
                    <a:ext uri="{FF2B5EF4-FFF2-40B4-BE49-F238E27FC236}">
                      <a16:creationId xmlns:a16="http://schemas.microsoft.com/office/drawing/2014/main" id="{3F2FFFD0-BDDE-44C9-BEDA-3136941E1439}"/>
                    </a:ext>
                  </a:extLst>
                </p:cNvPr>
                <p:cNvSpPr/>
                <p:nvPr/>
              </p:nvSpPr>
              <p:spPr>
                <a:xfrm>
                  <a:off x="2770067" y="1186948"/>
                  <a:ext cx="117136" cy="67318"/>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98" name="矩形 97">
                  <a:extLst>
                    <a:ext uri="{FF2B5EF4-FFF2-40B4-BE49-F238E27FC236}">
                      <a16:creationId xmlns:a16="http://schemas.microsoft.com/office/drawing/2014/main" id="{94EACDE8-267E-47F2-A391-67F3A956F9F3}"/>
                    </a:ext>
                  </a:extLst>
                </p:cNvPr>
                <p:cNvSpPr/>
                <p:nvPr/>
              </p:nvSpPr>
              <p:spPr>
                <a:xfrm>
                  <a:off x="2770607" y="1253540"/>
                  <a:ext cx="117136" cy="67318"/>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99" name="矩形 98">
                  <a:extLst>
                    <a:ext uri="{FF2B5EF4-FFF2-40B4-BE49-F238E27FC236}">
                      <a16:creationId xmlns:a16="http://schemas.microsoft.com/office/drawing/2014/main" id="{B25F271E-AA63-43CC-A578-9FEECEFE4C25}"/>
                    </a:ext>
                  </a:extLst>
                </p:cNvPr>
                <p:cNvSpPr/>
                <p:nvPr/>
              </p:nvSpPr>
              <p:spPr>
                <a:xfrm>
                  <a:off x="2770607" y="1320605"/>
                  <a:ext cx="117136" cy="67318"/>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100" name="矩形 99">
                  <a:extLst>
                    <a:ext uri="{FF2B5EF4-FFF2-40B4-BE49-F238E27FC236}">
                      <a16:creationId xmlns:a16="http://schemas.microsoft.com/office/drawing/2014/main" id="{6A6F0A55-5BEC-49E2-9F34-171B0ADEE5B0}"/>
                    </a:ext>
                  </a:extLst>
                </p:cNvPr>
                <p:cNvSpPr/>
                <p:nvPr/>
              </p:nvSpPr>
              <p:spPr>
                <a:xfrm>
                  <a:off x="2770067" y="1387835"/>
                  <a:ext cx="117136" cy="67318"/>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grpSp>
          <p:grpSp>
            <p:nvGrpSpPr>
              <p:cNvPr id="25" name="组合 24">
                <a:extLst>
                  <a:ext uri="{FF2B5EF4-FFF2-40B4-BE49-F238E27FC236}">
                    <a16:creationId xmlns:a16="http://schemas.microsoft.com/office/drawing/2014/main" id="{1B0A04F9-C7B8-4567-80C2-EB594C8A0D0E}"/>
                  </a:ext>
                </a:extLst>
              </p:cNvPr>
              <p:cNvGrpSpPr/>
              <p:nvPr/>
            </p:nvGrpSpPr>
            <p:grpSpPr>
              <a:xfrm>
                <a:off x="3650216" y="940320"/>
                <a:ext cx="117676" cy="337715"/>
                <a:chOff x="2770067" y="1117438"/>
                <a:chExt cx="117676" cy="337715"/>
              </a:xfrm>
            </p:grpSpPr>
            <p:sp>
              <p:nvSpPr>
                <p:cNvPr id="91" name="矩形 90">
                  <a:extLst>
                    <a:ext uri="{FF2B5EF4-FFF2-40B4-BE49-F238E27FC236}">
                      <a16:creationId xmlns:a16="http://schemas.microsoft.com/office/drawing/2014/main" id="{F011DF09-8518-49F1-BF1C-0C5AC0F690F6}"/>
                    </a:ext>
                  </a:extLst>
                </p:cNvPr>
                <p:cNvSpPr/>
                <p:nvPr/>
              </p:nvSpPr>
              <p:spPr>
                <a:xfrm>
                  <a:off x="2770067" y="1117438"/>
                  <a:ext cx="117136" cy="67318"/>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92" name="矩形 91">
                  <a:extLst>
                    <a:ext uri="{FF2B5EF4-FFF2-40B4-BE49-F238E27FC236}">
                      <a16:creationId xmlns:a16="http://schemas.microsoft.com/office/drawing/2014/main" id="{09D99AE8-A735-40B4-AF7A-FD37266B389C}"/>
                    </a:ext>
                  </a:extLst>
                </p:cNvPr>
                <p:cNvSpPr/>
                <p:nvPr/>
              </p:nvSpPr>
              <p:spPr>
                <a:xfrm>
                  <a:off x="2770067" y="1186948"/>
                  <a:ext cx="117136" cy="67318"/>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93" name="矩形 92">
                  <a:extLst>
                    <a:ext uri="{FF2B5EF4-FFF2-40B4-BE49-F238E27FC236}">
                      <a16:creationId xmlns:a16="http://schemas.microsoft.com/office/drawing/2014/main" id="{A5482FAA-CFD4-4914-91D9-F27025232DE8}"/>
                    </a:ext>
                  </a:extLst>
                </p:cNvPr>
                <p:cNvSpPr/>
                <p:nvPr/>
              </p:nvSpPr>
              <p:spPr>
                <a:xfrm>
                  <a:off x="2770607" y="1253540"/>
                  <a:ext cx="117136" cy="67318"/>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94" name="矩形 93">
                  <a:extLst>
                    <a:ext uri="{FF2B5EF4-FFF2-40B4-BE49-F238E27FC236}">
                      <a16:creationId xmlns:a16="http://schemas.microsoft.com/office/drawing/2014/main" id="{F226A1A4-9AD1-4CAC-8B50-2A3BB7B94471}"/>
                    </a:ext>
                  </a:extLst>
                </p:cNvPr>
                <p:cNvSpPr/>
                <p:nvPr/>
              </p:nvSpPr>
              <p:spPr>
                <a:xfrm>
                  <a:off x="2770607" y="1320605"/>
                  <a:ext cx="117136" cy="67318"/>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95" name="矩形 94">
                  <a:extLst>
                    <a:ext uri="{FF2B5EF4-FFF2-40B4-BE49-F238E27FC236}">
                      <a16:creationId xmlns:a16="http://schemas.microsoft.com/office/drawing/2014/main" id="{277BA43C-0F38-4402-A438-7EBD0BE9965F}"/>
                    </a:ext>
                  </a:extLst>
                </p:cNvPr>
                <p:cNvSpPr/>
                <p:nvPr/>
              </p:nvSpPr>
              <p:spPr>
                <a:xfrm>
                  <a:off x="2770067" y="1387835"/>
                  <a:ext cx="117136" cy="67318"/>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grpSp>
          <p:grpSp>
            <p:nvGrpSpPr>
              <p:cNvPr id="26" name="组合 25">
                <a:extLst>
                  <a:ext uri="{FF2B5EF4-FFF2-40B4-BE49-F238E27FC236}">
                    <a16:creationId xmlns:a16="http://schemas.microsoft.com/office/drawing/2014/main" id="{864564AE-7700-4BF3-BD17-9E699DAD3B9D}"/>
                  </a:ext>
                </a:extLst>
              </p:cNvPr>
              <p:cNvGrpSpPr/>
              <p:nvPr/>
            </p:nvGrpSpPr>
            <p:grpSpPr>
              <a:xfrm>
                <a:off x="3806691" y="937867"/>
                <a:ext cx="117676" cy="337715"/>
                <a:chOff x="2770067" y="1117438"/>
                <a:chExt cx="117676" cy="337715"/>
              </a:xfrm>
            </p:grpSpPr>
            <p:sp>
              <p:nvSpPr>
                <p:cNvPr id="86" name="矩形 85">
                  <a:extLst>
                    <a:ext uri="{FF2B5EF4-FFF2-40B4-BE49-F238E27FC236}">
                      <a16:creationId xmlns:a16="http://schemas.microsoft.com/office/drawing/2014/main" id="{108BEDAF-0F8B-4170-B5CA-CC0AB6BACCA7}"/>
                    </a:ext>
                  </a:extLst>
                </p:cNvPr>
                <p:cNvSpPr/>
                <p:nvPr/>
              </p:nvSpPr>
              <p:spPr>
                <a:xfrm>
                  <a:off x="2770067" y="1117438"/>
                  <a:ext cx="117136" cy="67318"/>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87" name="矩形 86">
                  <a:extLst>
                    <a:ext uri="{FF2B5EF4-FFF2-40B4-BE49-F238E27FC236}">
                      <a16:creationId xmlns:a16="http://schemas.microsoft.com/office/drawing/2014/main" id="{8C3D89E7-7584-41D4-ACF7-64161DAD59EF}"/>
                    </a:ext>
                  </a:extLst>
                </p:cNvPr>
                <p:cNvSpPr/>
                <p:nvPr/>
              </p:nvSpPr>
              <p:spPr>
                <a:xfrm>
                  <a:off x="2770067" y="1186948"/>
                  <a:ext cx="117136" cy="67318"/>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88" name="矩形 87">
                  <a:extLst>
                    <a:ext uri="{FF2B5EF4-FFF2-40B4-BE49-F238E27FC236}">
                      <a16:creationId xmlns:a16="http://schemas.microsoft.com/office/drawing/2014/main" id="{DCEFC081-2F58-4DBC-82B9-344E299AD235}"/>
                    </a:ext>
                  </a:extLst>
                </p:cNvPr>
                <p:cNvSpPr/>
                <p:nvPr/>
              </p:nvSpPr>
              <p:spPr>
                <a:xfrm>
                  <a:off x="2770607" y="1253540"/>
                  <a:ext cx="117136" cy="67318"/>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89" name="矩形 88">
                  <a:extLst>
                    <a:ext uri="{FF2B5EF4-FFF2-40B4-BE49-F238E27FC236}">
                      <a16:creationId xmlns:a16="http://schemas.microsoft.com/office/drawing/2014/main" id="{299B06F3-937E-40BB-A90F-52B3514A867F}"/>
                    </a:ext>
                  </a:extLst>
                </p:cNvPr>
                <p:cNvSpPr/>
                <p:nvPr/>
              </p:nvSpPr>
              <p:spPr>
                <a:xfrm>
                  <a:off x="2770607" y="1320605"/>
                  <a:ext cx="117136" cy="67318"/>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90" name="矩形 89">
                  <a:extLst>
                    <a:ext uri="{FF2B5EF4-FFF2-40B4-BE49-F238E27FC236}">
                      <a16:creationId xmlns:a16="http://schemas.microsoft.com/office/drawing/2014/main" id="{B4889A13-5F77-4D16-90F2-9FE798AB2962}"/>
                    </a:ext>
                  </a:extLst>
                </p:cNvPr>
                <p:cNvSpPr/>
                <p:nvPr/>
              </p:nvSpPr>
              <p:spPr>
                <a:xfrm>
                  <a:off x="2770067" y="1387835"/>
                  <a:ext cx="117136" cy="67318"/>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grpSp>
          <p:grpSp>
            <p:nvGrpSpPr>
              <p:cNvPr id="27" name="组合 26">
                <a:extLst>
                  <a:ext uri="{FF2B5EF4-FFF2-40B4-BE49-F238E27FC236}">
                    <a16:creationId xmlns:a16="http://schemas.microsoft.com/office/drawing/2014/main" id="{AA1238F6-4087-4F2C-A180-84ACAC3E2F0A}"/>
                  </a:ext>
                </a:extLst>
              </p:cNvPr>
              <p:cNvGrpSpPr/>
              <p:nvPr/>
            </p:nvGrpSpPr>
            <p:grpSpPr>
              <a:xfrm>
                <a:off x="2726576" y="1362079"/>
                <a:ext cx="117676" cy="337715"/>
                <a:chOff x="2770067" y="1117438"/>
                <a:chExt cx="117676" cy="337715"/>
              </a:xfrm>
            </p:grpSpPr>
            <p:sp>
              <p:nvSpPr>
                <p:cNvPr id="81" name="矩形 80">
                  <a:extLst>
                    <a:ext uri="{FF2B5EF4-FFF2-40B4-BE49-F238E27FC236}">
                      <a16:creationId xmlns:a16="http://schemas.microsoft.com/office/drawing/2014/main" id="{B2ECBA7D-926C-462C-911E-8A512A270DCC}"/>
                    </a:ext>
                  </a:extLst>
                </p:cNvPr>
                <p:cNvSpPr/>
                <p:nvPr/>
              </p:nvSpPr>
              <p:spPr>
                <a:xfrm>
                  <a:off x="2770067" y="1117438"/>
                  <a:ext cx="117136" cy="67318"/>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82" name="矩形 81">
                  <a:extLst>
                    <a:ext uri="{FF2B5EF4-FFF2-40B4-BE49-F238E27FC236}">
                      <a16:creationId xmlns:a16="http://schemas.microsoft.com/office/drawing/2014/main" id="{A845A87B-1E07-46AB-904F-2957271B5A41}"/>
                    </a:ext>
                  </a:extLst>
                </p:cNvPr>
                <p:cNvSpPr/>
                <p:nvPr/>
              </p:nvSpPr>
              <p:spPr>
                <a:xfrm>
                  <a:off x="2770067" y="1186948"/>
                  <a:ext cx="117136" cy="67318"/>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83" name="矩形 82">
                  <a:extLst>
                    <a:ext uri="{FF2B5EF4-FFF2-40B4-BE49-F238E27FC236}">
                      <a16:creationId xmlns:a16="http://schemas.microsoft.com/office/drawing/2014/main" id="{39B431C0-0D45-4491-993D-80DA7403A4C0}"/>
                    </a:ext>
                  </a:extLst>
                </p:cNvPr>
                <p:cNvSpPr/>
                <p:nvPr/>
              </p:nvSpPr>
              <p:spPr>
                <a:xfrm>
                  <a:off x="2770607" y="1253540"/>
                  <a:ext cx="117136" cy="67318"/>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84" name="矩形 83">
                  <a:extLst>
                    <a:ext uri="{FF2B5EF4-FFF2-40B4-BE49-F238E27FC236}">
                      <a16:creationId xmlns:a16="http://schemas.microsoft.com/office/drawing/2014/main" id="{2FA280EB-D917-4603-A2A8-4DBE259397E8}"/>
                    </a:ext>
                  </a:extLst>
                </p:cNvPr>
                <p:cNvSpPr/>
                <p:nvPr/>
              </p:nvSpPr>
              <p:spPr>
                <a:xfrm>
                  <a:off x="2770607" y="1320605"/>
                  <a:ext cx="117136" cy="67318"/>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85" name="矩形 84">
                  <a:extLst>
                    <a:ext uri="{FF2B5EF4-FFF2-40B4-BE49-F238E27FC236}">
                      <a16:creationId xmlns:a16="http://schemas.microsoft.com/office/drawing/2014/main" id="{F2F3782C-240E-49AC-89EB-B837D5C8A5FF}"/>
                    </a:ext>
                  </a:extLst>
                </p:cNvPr>
                <p:cNvSpPr/>
                <p:nvPr/>
              </p:nvSpPr>
              <p:spPr>
                <a:xfrm>
                  <a:off x="2770067" y="1387835"/>
                  <a:ext cx="117136" cy="67318"/>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grpSp>
          <p:grpSp>
            <p:nvGrpSpPr>
              <p:cNvPr id="28" name="组合 27">
                <a:extLst>
                  <a:ext uri="{FF2B5EF4-FFF2-40B4-BE49-F238E27FC236}">
                    <a16:creationId xmlns:a16="http://schemas.microsoft.com/office/drawing/2014/main" id="{B528FEFA-E7BF-49CF-ADCF-D17A9E0E8707}"/>
                  </a:ext>
                </a:extLst>
              </p:cNvPr>
              <p:cNvGrpSpPr/>
              <p:nvPr/>
            </p:nvGrpSpPr>
            <p:grpSpPr>
              <a:xfrm>
                <a:off x="2883051" y="1359626"/>
                <a:ext cx="117676" cy="337715"/>
                <a:chOff x="2770067" y="1117438"/>
                <a:chExt cx="117676" cy="337715"/>
              </a:xfrm>
            </p:grpSpPr>
            <p:sp>
              <p:nvSpPr>
                <p:cNvPr id="76" name="矩形 75">
                  <a:extLst>
                    <a:ext uri="{FF2B5EF4-FFF2-40B4-BE49-F238E27FC236}">
                      <a16:creationId xmlns:a16="http://schemas.microsoft.com/office/drawing/2014/main" id="{65DBC6B2-ED0A-4C03-BEAF-F43C71BAAD04}"/>
                    </a:ext>
                  </a:extLst>
                </p:cNvPr>
                <p:cNvSpPr/>
                <p:nvPr/>
              </p:nvSpPr>
              <p:spPr>
                <a:xfrm>
                  <a:off x="2770067" y="1117438"/>
                  <a:ext cx="117136" cy="67318"/>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77" name="矩形 76">
                  <a:extLst>
                    <a:ext uri="{FF2B5EF4-FFF2-40B4-BE49-F238E27FC236}">
                      <a16:creationId xmlns:a16="http://schemas.microsoft.com/office/drawing/2014/main" id="{5C15F7A8-20DC-4B2E-92F4-05A20ED3FA97}"/>
                    </a:ext>
                  </a:extLst>
                </p:cNvPr>
                <p:cNvSpPr/>
                <p:nvPr/>
              </p:nvSpPr>
              <p:spPr>
                <a:xfrm>
                  <a:off x="2770067" y="1186948"/>
                  <a:ext cx="117136" cy="67318"/>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78" name="矩形 77">
                  <a:extLst>
                    <a:ext uri="{FF2B5EF4-FFF2-40B4-BE49-F238E27FC236}">
                      <a16:creationId xmlns:a16="http://schemas.microsoft.com/office/drawing/2014/main" id="{0C872AD0-779B-4096-9C1F-AF9BD9871B71}"/>
                    </a:ext>
                  </a:extLst>
                </p:cNvPr>
                <p:cNvSpPr/>
                <p:nvPr/>
              </p:nvSpPr>
              <p:spPr>
                <a:xfrm>
                  <a:off x="2770607" y="1253540"/>
                  <a:ext cx="117136" cy="67318"/>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79" name="矩形 78">
                  <a:extLst>
                    <a:ext uri="{FF2B5EF4-FFF2-40B4-BE49-F238E27FC236}">
                      <a16:creationId xmlns:a16="http://schemas.microsoft.com/office/drawing/2014/main" id="{04E556C5-9B69-47C4-B69A-C44436EDF4C1}"/>
                    </a:ext>
                  </a:extLst>
                </p:cNvPr>
                <p:cNvSpPr/>
                <p:nvPr/>
              </p:nvSpPr>
              <p:spPr>
                <a:xfrm>
                  <a:off x="2770607" y="1320605"/>
                  <a:ext cx="117136" cy="67318"/>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80" name="矩形 79">
                  <a:extLst>
                    <a:ext uri="{FF2B5EF4-FFF2-40B4-BE49-F238E27FC236}">
                      <a16:creationId xmlns:a16="http://schemas.microsoft.com/office/drawing/2014/main" id="{DB6805F9-ED11-48CF-8F19-E8F4A0155BC7}"/>
                    </a:ext>
                  </a:extLst>
                </p:cNvPr>
                <p:cNvSpPr/>
                <p:nvPr/>
              </p:nvSpPr>
              <p:spPr>
                <a:xfrm>
                  <a:off x="2770067" y="1387835"/>
                  <a:ext cx="117136" cy="67318"/>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grpSp>
          <p:grpSp>
            <p:nvGrpSpPr>
              <p:cNvPr id="29" name="组合 28">
                <a:extLst>
                  <a:ext uri="{FF2B5EF4-FFF2-40B4-BE49-F238E27FC236}">
                    <a16:creationId xmlns:a16="http://schemas.microsoft.com/office/drawing/2014/main" id="{1FA5EB91-587D-4737-9625-F65B9C72BE93}"/>
                  </a:ext>
                </a:extLst>
              </p:cNvPr>
              <p:cNvGrpSpPr/>
              <p:nvPr/>
            </p:nvGrpSpPr>
            <p:grpSpPr>
              <a:xfrm>
                <a:off x="3034636" y="1359128"/>
                <a:ext cx="117676" cy="337715"/>
                <a:chOff x="2770067" y="1117438"/>
                <a:chExt cx="117676" cy="337715"/>
              </a:xfrm>
            </p:grpSpPr>
            <p:sp>
              <p:nvSpPr>
                <p:cNvPr id="71" name="矩形 70">
                  <a:extLst>
                    <a:ext uri="{FF2B5EF4-FFF2-40B4-BE49-F238E27FC236}">
                      <a16:creationId xmlns:a16="http://schemas.microsoft.com/office/drawing/2014/main" id="{27025E5B-C861-45C3-A56D-8B5FB6676495}"/>
                    </a:ext>
                  </a:extLst>
                </p:cNvPr>
                <p:cNvSpPr/>
                <p:nvPr/>
              </p:nvSpPr>
              <p:spPr>
                <a:xfrm>
                  <a:off x="2770067" y="1117438"/>
                  <a:ext cx="117136" cy="67318"/>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72" name="矩形 71">
                  <a:extLst>
                    <a:ext uri="{FF2B5EF4-FFF2-40B4-BE49-F238E27FC236}">
                      <a16:creationId xmlns:a16="http://schemas.microsoft.com/office/drawing/2014/main" id="{1BD69E9B-31D1-4519-916E-FE6C358AE309}"/>
                    </a:ext>
                  </a:extLst>
                </p:cNvPr>
                <p:cNvSpPr/>
                <p:nvPr/>
              </p:nvSpPr>
              <p:spPr>
                <a:xfrm>
                  <a:off x="2770067" y="1186948"/>
                  <a:ext cx="117136" cy="67318"/>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73" name="矩形 72">
                  <a:extLst>
                    <a:ext uri="{FF2B5EF4-FFF2-40B4-BE49-F238E27FC236}">
                      <a16:creationId xmlns:a16="http://schemas.microsoft.com/office/drawing/2014/main" id="{50D99563-5763-4CB8-86B7-AC9656F044AD}"/>
                    </a:ext>
                  </a:extLst>
                </p:cNvPr>
                <p:cNvSpPr/>
                <p:nvPr/>
              </p:nvSpPr>
              <p:spPr>
                <a:xfrm>
                  <a:off x="2770607" y="1253540"/>
                  <a:ext cx="117136" cy="67318"/>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74" name="矩形 73">
                  <a:extLst>
                    <a:ext uri="{FF2B5EF4-FFF2-40B4-BE49-F238E27FC236}">
                      <a16:creationId xmlns:a16="http://schemas.microsoft.com/office/drawing/2014/main" id="{454949EF-DC7F-4BE0-B813-2A9EDA470C03}"/>
                    </a:ext>
                  </a:extLst>
                </p:cNvPr>
                <p:cNvSpPr/>
                <p:nvPr/>
              </p:nvSpPr>
              <p:spPr>
                <a:xfrm>
                  <a:off x="2770607" y="1320605"/>
                  <a:ext cx="117136" cy="67318"/>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75" name="矩形 74">
                  <a:extLst>
                    <a:ext uri="{FF2B5EF4-FFF2-40B4-BE49-F238E27FC236}">
                      <a16:creationId xmlns:a16="http://schemas.microsoft.com/office/drawing/2014/main" id="{AFA33B8F-CCAE-46AC-B65D-96A08D7D570D}"/>
                    </a:ext>
                  </a:extLst>
                </p:cNvPr>
                <p:cNvSpPr/>
                <p:nvPr/>
              </p:nvSpPr>
              <p:spPr>
                <a:xfrm>
                  <a:off x="2770067" y="1387835"/>
                  <a:ext cx="117136" cy="67318"/>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grpSp>
          <p:grpSp>
            <p:nvGrpSpPr>
              <p:cNvPr id="30" name="组合 29">
                <a:extLst>
                  <a:ext uri="{FF2B5EF4-FFF2-40B4-BE49-F238E27FC236}">
                    <a16:creationId xmlns:a16="http://schemas.microsoft.com/office/drawing/2014/main" id="{E83BE5C3-9EDD-4BE6-BC2D-6D3A4BFF412D}"/>
                  </a:ext>
                </a:extLst>
              </p:cNvPr>
              <p:cNvGrpSpPr/>
              <p:nvPr/>
            </p:nvGrpSpPr>
            <p:grpSpPr>
              <a:xfrm>
                <a:off x="3191111" y="1356675"/>
                <a:ext cx="117676" cy="337715"/>
                <a:chOff x="2770067" y="1117438"/>
                <a:chExt cx="117676" cy="337715"/>
              </a:xfrm>
            </p:grpSpPr>
            <p:sp>
              <p:nvSpPr>
                <p:cNvPr id="66" name="矩形 65">
                  <a:extLst>
                    <a:ext uri="{FF2B5EF4-FFF2-40B4-BE49-F238E27FC236}">
                      <a16:creationId xmlns:a16="http://schemas.microsoft.com/office/drawing/2014/main" id="{136B05E3-97E1-4E7E-93F8-5B50DD37E781}"/>
                    </a:ext>
                  </a:extLst>
                </p:cNvPr>
                <p:cNvSpPr/>
                <p:nvPr/>
              </p:nvSpPr>
              <p:spPr>
                <a:xfrm>
                  <a:off x="2770067" y="1117438"/>
                  <a:ext cx="117136" cy="67318"/>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67" name="矩形 66">
                  <a:extLst>
                    <a:ext uri="{FF2B5EF4-FFF2-40B4-BE49-F238E27FC236}">
                      <a16:creationId xmlns:a16="http://schemas.microsoft.com/office/drawing/2014/main" id="{7BE2E446-E12E-4918-B5C0-9B23592927E7}"/>
                    </a:ext>
                  </a:extLst>
                </p:cNvPr>
                <p:cNvSpPr/>
                <p:nvPr/>
              </p:nvSpPr>
              <p:spPr>
                <a:xfrm>
                  <a:off x="2770067" y="1186948"/>
                  <a:ext cx="117136" cy="67318"/>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68" name="矩形 67">
                  <a:extLst>
                    <a:ext uri="{FF2B5EF4-FFF2-40B4-BE49-F238E27FC236}">
                      <a16:creationId xmlns:a16="http://schemas.microsoft.com/office/drawing/2014/main" id="{B9864BDD-F81E-47C8-B8C2-4EF5CCF80864}"/>
                    </a:ext>
                  </a:extLst>
                </p:cNvPr>
                <p:cNvSpPr/>
                <p:nvPr/>
              </p:nvSpPr>
              <p:spPr>
                <a:xfrm>
                  <a:off x="2770607" y="1253540"/>
                  <a:ext cx="117136" cy="67318"/>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69" name="矩形 68">
                  <a:extLst>
                    <a:ext uri="{FF2B5EF4-FFF2-40B4-BE49-F238E27FC236}">
                      <a16:creationId xmlns:a16="http://schemas.microsoft.com/office/drawing/2014/main" id="{8C6B744C-CA0A-4C8D-B7BC-27732E746841}"/>
                    </a:ext>
                  </a:extLst>
                </p:cNvPr>
                <p:cNvSpPr/>
                <p:nvPr/>
              </p:nvSpPr>
              <p:spPr>
                <a:xfrm>
                  <a:off x="2770607" y="1320605"/>
                  <a:ext cx="117136" cy="67318"/>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70" name="矩形 69">
                  <a:extLst>
                    <a:ext uri="{FF2B5EF4-FFF2-40B4-BE49-F238E27FC236}">
                      <a16:creationId xmlns:a16="http://schemas.microsoft.com/office/drawing/2014/main" id="{203D76DE-09D8-48DD-B838-5F5D2531B713}"/>
                    </a:ext>
                  </a:extLst>
                </p:cNvPr>
                <p:cNvSpPr/>
                <p:nvPr/>
              </p:nvSpPr>
              <p:spPr>
                <a:xfrm>
                  <a:off x="2770067" y="1387835"/>
                  <a:ext cx="117136" cy="67318"/>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grpSp>
          <p:grpSp>
            <p:nvGrpSpPr>
              <p:cNvPr id="31" name="组合 30">
                <a:extLst>
                  <a:ext uri="{FF2B5EF4-FFF2-40B4-BE49-F238E27FC236}">
                    <a16:creationId xmlns:a16="http://schemas.microsoft.com/office/drawing/2014/main" id="{EA31F60A-C440-4E52-A861-1F199F8DD0E2}"/>
                  </a:ext>
                </a:extLst>
              </p:cNvPr>
              <p:cNvGrpSpPr/>
              <p:nvPr/>
            </p:nvGrpSpPr>
            <p:grpSpPr>
              <a:xfrm>
                <a:off x="3342696" y="1356675"/>
                <a:ext cx="117676" cy="337715"/>
                <a:chOff x="2770067" y="1117438"/>
                <a:chExt cx="117676" cy="337715"/>
              </a:xfrm>
            </p:grpSpPr>
            <p:sp>
              <p:nvSpPr>
                <p:cNvPr id="61" name="矩形 60">
                  <a:extLst>
                    <a:ext uri="{FF2B5EF4-FFF2-40B4-BE49-F238E27FC236}">
                      <a16:creationId xmlns:a16="http://schemas.microsoft.com/office/drawing/2014/main" id="{BFF6D55E-27EE-4A23-8C5C-364D763AC052}"/>
                    </a:ext>
                  </a:extLst>
                </p:cNvPr>
                <p:cNvSpPr/>
                <p:nvPr/>
              </p:nvSpPr>
              <p:spPr>
                <a:xfrm>
                  <a:off x="2770067" y="1117438"/>
                  <a:ext cx="117136" cy="67318"/>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62" name="矩形 61">
                  <a:extLst>
                    <a:ext uri="{FF2B5EF4-FFF2-40B4-BE49-F238E27FC236}">
                      <a16:creationId xmlns:a16="http://schemas.microsoft.com/office/drawing/2014/main" id="{5D6F9139-3483-4720-981E-A585FAF7049F}"/>
                    </a:ext>
                  </a:extLst>
                </p:cNvPr>
                <p:cNvSpPr/>
                <p:nvPr/>
              </p:nvSpPr>
              <p:spPr>
                <a:xfrm>
                  <a:off x="2770067" y="1186948"/>
                  <a:ext cx="117136" cy="67318"/>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63" name="矩形 62">
                  <a:extLst>
                    <a:ext uri="{FF2B5EF4-FFF2-40B4-BE49-F238E27FC236}">
                      <a16:creationId xmlns:a16="http://schemas.microsoft.com/office/drawing/2014/main" id="{5486A25A-658E-49E3-884C-3E3886279DC7}"/>
                    </a:ext>
                  </a:extLst>
                </p:cNvPr>
                <p:cNvSpPr/>
                <p:nvPr/>
              </p:nvSpPr>
              <p:spPr>
                <a:xfrm>
                  <a:off x="2770607" y="1253540"/>
                  <a:ext cx="117136" cy="67318"/>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64" name="矩形 63">
                  <a:extLst>
                    <a:ext uri="{FF2B5EF4-FFF2-40B4-BE49-F238E27FC236}">
                      <a16:creationId xmlns:a16="http://schemas.microsoft.com/office/drawing/2014/main" id="{E5C6C21A-BCFF-4BB6-9F6D-57E456838D48}"/>
                    </a:ext>
                  </a:extLst>
                </p:cNvPr>
                <p:cNvSpPr/>
                <p:nvPr/>
              </p:nvSpPr>
              <p:spPr>
                <a:xfrm>
                  <a:off x="2770607" y="1320605"/>
                  <a:ext cx="117136" cy="67318"/>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65" name="矩形 64">
                  <a:extLst>
                    <a:ext uri="{FF2B5EF4-FFF2-40B4-BE49-F238E27FC236}">
                      <a16:creationId xmlns:a16="http://schemas.microsoft.com/office/drawing/2014/main" id="{0E9CC4A5-3BD3-4BAB-ACEE-BC2F159FBCD8}"/>
                    </a:ext>
                  </a:extLst>
                </p:cNvPr>
                <p:cNvSpPr/>
                <p:nvPr/>
              </p:nvSpPr>
              <p:spPr>
                <a:xfrm>
                  <a:off x="2770067" y="1387835"/>
                  <a:ext cx="117136" cy="67318"/>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grpSp>
          <p:grpSp>
            <p:nvGrpSpPr>
              <p:cNvPr id="32" name="组合 31">
                <a:extLst>
                  <a:ext uri="{FF2B5EF4-FFF2-40B4-BE49-F238E27FC236}">
                    <a16:creationId xmlns:a16="http://schemas.microsoft.com/office/drawing/2014/main" id="{10478200-63F1-455D-8FD5-99D8D2D6EE9E}"/>
                  </a:ext>
                </a:extLst>
              </p:cNvPr>
              <p:cNvGrpSpPr/>
              <p:nvPr/>
            </p:nvGrpSpPr>
            <p:grpSpPr>
              <a:xfrm>
                <a:off x="3499171" y="1354222"/>
                <a:ext cx="117676" cy="337715"/>
                <a:chOff x="2770067" y="1117438"/>
                <a:chExt cx="117676" cy="337715"/>
              </a:xfrm>
            </p:grpSpPr>
            <p:sp>
              <p:nvSpPr>
                <p:cNvPr id="56" name="矩形 55">
                  <a:extLst>
                    <a:ext uri="{FF2B5EF4-FFF2-40B4-BE49-F238E27FC236}">
                      <a16:creationId xmlns:a16="http://schemas.microsoft.com/office/drawing/2014/main" id="{2CA9948C-6891-4F99-9FD9-4B31F247A947}"/>
                    </a:ext>
                  </a:extLst>
                </p:cNvPr>
                <p:cNvSpPr/>
                <p:nvPr/>
              </p:nvSpPr>
              <p:spPr>
                <a:xfrm>
                  <a:off x="2770067" y="1117438"/>
                  <a:ext cx="117136" cy="67318"/>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57" name="矩形 56">
                  <a:extLst>
                    <a:ext uri="{FF2B5EF4-FFF2-40B4-BE49-F238E27FC236}">
                      <a16:creationId xmlns:a16="http://schemas.microsoft.com/office/drawing/2014/main" id="{4589DC03-A268-40F7-816A-82EB94336A39}"/>
                    </a:ext>
                  </a:extLst>
                </p:cNvPr>
                <p:cNvSpPr/>
                <p:nvPr/>
              </p:nvSpPr>
              <p:spPr>
                <a:xfrm>
                  <a:off x="2770067" y="1186948"/>
                  <a:ext cx="117136" cy="67318"/>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58" name="矩形 57">
                  <a:extLst>
                    <a:ext uri="{FF2B5EF4-FFF2-40B4-BE49-F238E27FC236}">
                      <a16:creationId xmlns:a16="http://schemas.microsoft.com/office/drawing/2014/main" id="{7AFA7FCC-1C51-48F4-8ED6-9451E13E2F43}"/>
                    </a:ext>
                  </a:extLst>
                </p:cNvPr>
                <p:cNvSpPr/>
                <p:nvPr/>
              </p:nvSpPr>
              <p:spPr>
                <a:xfrm>
                  <a:off x="2770607" y="1253540"/>
                  <a:ext cx="117136" cy="67318"/>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59" name="矩形 58">
                  <a:extLst>
                    <a:ext uri="{FF2B5EF4-FFF2-40B4-BE49-F238E27FC236}">
                      <a16:creationId xmlns:a16="http://schemas.microsoft.com/office/drawing/2014/main" id="{D9170BF6-4324-4D69-86F9-6C21A7CCE3C5}"/>
                    </a:ext>
                  </a:extLst>
                </p:cNvPr>
                <p:cNvSpPr/>
                <p:nvPr/>
              </p:nvSpPr>
              <p:spPr>
                <a:xfrm>
                  <a:off x="2770607" y="1320605"/>
                  <a:ext cx="117136" cy="67318"/>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60" name="矩形 59">
                  <a:extLst>
                    <a:ext uri="{FF2B5EF4-FFF2-40B4-BE49-F238E27FC236}">
                      <a16:creationId xmlns:a16="http://schemas.microsoft.com/office/drawing/2014/main" id="{4C1F0B37-A2DB-47CF-9A61-21F6783ABA4D}"/>
                    </a:ext>
                  </a:extLst>
                </p:cNvPr>
                <p:cNvSpPr/>
                <p:nvPr/>
              </p:nvSpPr>
              <p:spPr>
                <a:xfrm>
                  <a:off x="2770067" y="1387835"/>
                  <a:ext cx="117136" cy="67318"/>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grpSp>
          <p:grpSp>
            <p:nvGrpSpPr>
              <p:cNvPr id="33" name="组合 32">
                <a:extLst>
                  <a:ext uri="{FF2B5EF4-FFF2-40B4-BE49-F238E27FC236}">
                    <a16:creationId xmlns:a16="http://schemas.microsoft.com/office/drawing/2014/main" id="{9E5D0539-180E-447E-89A4-12B4D77B236B}"/>
                  </a:ext>
                </a:extLst>
              </p:cNvPr>
              <p:cNvGrpSpPr/>
              <p:nvPr/>
            </p:nvGrpSpPr>
            <p:grpSpPr>
              <a:xfrm>
                <a:off x="3650756" y="1353724"/>
                <a:ext cx="117676" cy="337715"/>
                <a:chOff x="2770067" y="1117438"/>
                <a:chExt cx="117676" cy="337715"/>
              </a:xfrm>
            </p:grpSpPr>
            <p:sp>
              <p:nvSpPr>
                <p:cNvPr id="51" name="矩形 50">
                  <a:extLst>
                    <a:ext uri="{FF2B5EF4-FFF2-40B4-BE49-F238E27FC236}">
                      <a16:creationId xmlns:a16="http://schemas.microsoft.com/office/drawing/2014/main" id="{0E220927-557B-4B31-A6D3-A028E02AD871}"/>
                    </a:ext>
                  </a:extLst>
                </p:cNvPr>
                <p:cNvSpPr/>
                <p:nvPr/>
              </p:nvSpPr>
              <p:spPr>
                <a:xfrm>
                  <a:off x="2770067" y="1117438"/>
                  <a:ext cx="117136" cy="67318"/>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52" name="矩形 51">
                  <a:extLst>
                    <a:ext uri="{FF2B5EF4-FFF2-40B4-BE49-F238E27FC236}">
                      <a16:creationId xmlns:a16="http://schemas.microsoft.com/office/drawing/2014/main" id="{E0D74990-0306-46F2-870C-448481674A26}"/>
                    </a:ext>
                  </a:extLst>
                </p:cNvPr>
                <p:cNvSpPr/>
                <p:nvPr/>
              </p:nvSpPr>
              <p:spPr>
                <a:xfrm>
                  <a:off x="2770067" y="1186948"/>
                  <a:ext cx="117136" cy="67318"/>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53" name="矩形 52">
                  <a:extLst>
                    <a:ext uri="{FF2B5EF4-FFF2-40B4-BE49-F238E27FC236}">
                      <a16:creationId xmlns:a16="http://schemas.microsoft.com/office/drawing/2014/main" id="{79593FEE-8649-4B6E-A41A-BF934B43D294}"/>
                    </a:ext>
                  </a:extLst>
                </p:cNvPr>
                <p:cNvSpPr/>
                <p:nvPr/>
              </p:nvSpPr>
              <p:spPr>
                <a:xfrm>
                  <a:off x="2770607" y="1253540"/>
                  <a:ext cx="117136" cy="67318"/>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54" name="矩形 53">
                  <a:extLst>
                    <a:ext uri="{FF2B5EF4-FFF2-40B4-BE49-F238E27FC236}">
                      <a16:creationId xmlns:a16="http://schemas.microsoft.com/office/drawing/2014/main" id="{E66D26B2-9988-4FCA-B84A-7FEADDF6772B}"/>
                    </a:ext>
                  </a:extLst>
                </p:cNvPr>
                <p:cNvSpPr/>
                <p:nvPr/>
              </p:nvSpPr>
              <p:spPr>
                <a:xfrm>
                  <a:off x="2770607" y="1320605"/>
                  <a:ext cx="117136" cy="67318"/>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55" name="矩形 54">
                  <a:extLst>
                    <a:ext uri="{FF2B5EF4-FFF2-40B4-BE49-F238E27FC236}">
                      <a16:creationId xmlns:a16="http://schemas.microsoft.com/office/drawing/2014/main" id="{36ACAD44-568F-4D1D-AEFD-0C3F1FABB1E9}"/>
                    </a:ext>
                  </a:extLst>
                </p:cNvPr>
                <p:cNvSpPr/>
                <p:nvPr/>
              </p:nvSpPr>
              <p:spPr>
                <a:xfrm>
                  <a:off x="2770067" y="1387835"/>
                  <a:ext cx="117136" cy="67318"/>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grpSp>
          <p:grpSp>
            <p:nvGrpSpPr>
              <p:cNvPr id="34" name="组合 33">
                <a:extLst>
                  <a:ext uri="{FF2B5EF4-FFF2-40B4-BE49-F238E27FC236}">
                    <a16:creationId xmlns:a16="http://schemas.microsoft.com/office/drawing/2014/main" id="{92B9E902-4219-43A7-A441-E1E494D9A2EF}"/>
                  </a:ext>
                </a:extLst>
              </p:cNvPr>
              <p:cNvGrpSpPr/>
              <p:nvPr/>
            </p:nvGrpSpPr>
            <p:grpSpPr>
              <a:xfrm>
                <a:off x="3807231" y="1351271"/>
                <a:ext cx="117676" cy="337715"/>
                <a:chOff x="2770067" y="1117438"/>
                <a:chExt cx="117676" cy="337715"/>
              </a:xfrm>
            </p:grpSpPr>
            <p:sp>
              <p:nvSpPr>
                <p:cNvPr id="46" name="矩形 45">
                  <a:extLst>
                    <a:ext uri="{FF2B5EF4-FFF2-40B4-BE49-F238E27FC236}">
                      <a16:creationId xmlns:a16="http://schemas.microsoft.com/office/drawing/2014/main" id="{26DAF902-F3B8-4781-875F-D21B2FD2E766}"/>
                    </a:ext>
                  </a:extLst>
                </p:cNvPr>
                <p:cNvSpPr/>
                <p:nvPr/>
              </p:nvSpPr>
              <p:spPr>
                <a:xfrm>
                  <a:off x="2770067" y="1117438"/>
                  <a:ext cx="117136" cy="67318"/>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47" name="矩形 46">
                  <a:extLst>
                    <a:ext uri="{FF2B5EF4-FFF2-40B4-BE49-F238E27FC236}">
                      <a16:creationId xmlns:a16="http://schemas.microsoft.com/office/drawing/2014/main" id="{2DDE3194-895F-4FC9-9F86-959F45746E77}"/>
                    </a:ext>
                  </a:extLst>
                </p:cNvPr>
                <p:cNvSpPr/>
                <p:nvPr/>
              </p:nvSpPr>
              <p:spPr>
                <a:xfrm>
                  <a:off x="2770067" y="1186948"/>
                  <a:ext cx="117136" cy="67318"/>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48" name="矩形 47">
                  <a:extLst>
                    <a:ext uri="{FF2B5EF4-FFF2-40B4-BE49-F238E27FC236}">
                      <a16:creationId xmlns:a16="http://schemas.microsoft.com/office/drawing/2014/main" id="{9D63D517-3FA3-49C8-A5FA-F36BE9DD99AD}"/>
                    </a:ext>
                  </a:extLst>
                </p:cNvPr>
                <p:cNvSpPr/>
                <p:nvPr/>
              </p:nvSpPr>
              <p:spPr>
                <a:xfrm>
                  <a:off x="2770607" y="1253540"/>
                  <a:ext cx="117136" cy="67318"/>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49" name="矩形 48">
                  <a:extLst>
                    <a:ext uri="{FF2B5EF4-FFF2-40B4-BE49-F238E27FC236}">
                      <a16:creationId xmlns:a16="http://schemas.microsoft.com/office/drawing/2014/main" id="{0205E648-5D5B-4521-A527-DD30DA2D5382}"/>
                    </a:ext>
                  </a:extLst>
                </p:cNvPr>
                <p:cNvSpPr/>
                <p:nvPr/>
              </p:nvSpPr>
              <p:spPr>
                <a:xfrm>
                  <a:off x="2770607" y="1320605"/>
                  <a:ext cx="117136" cy="67318"/>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50" name="矩形 49">
                  <a:extLst>
                    <a:ext uri="{FF2B5EF4-FFF2-40B4-BE49-F238E27FC236}">
                      <a16:creationId xmlns:a16="http://schemas.microsoft.com/office/drawing/2014/main" id="{ECC4B820-D96C-492C-B12D-FC87390A8FA5}"/>
                    </a:ext>
                  </a:extLst>
                </p:cNvPr>
                <p:cNvSpPr/>
                <p:nvPr/>
              </p:nvSpPr>
              <p:spPr>
                <a:xfrm>
                  <a:off x="2770067" y="1387835"/>
                  <a:ext cx="117136" cy="67318"/>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grpSp>
          <p:sp>
            <p:nvSpPr>
              <p:cNvPr id="35" name="矩形 34">
                <a:extLst>
                  <a:ext uri="{FF2B5EF4-FFF2-40B4-BE49-F238E27FC236}">
                    <a16:creationId xmlns:a16="http://schemas.microsoft.com/office/drawing/2014/main" id="{035C1251-4514-417D-948B-87F26279E711}"/>
                  </a:ext>
                </a:extLst>
              </p:cNvPr>
              <p:cNvSpPr/>
              <p:nvPr/>
            </p:nvSpPr>
            <p:spPr>
              <a:xfrm>
                <a:off x="2275231" y="977860"/>
                <a:ext cx="416950" cy="2413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36000" tIns="0" rIns="36000" bIns="0" numCol="1" spcCol="0" rtlCol="0" fromWordArt="0" anchor="ctr" anchorCtr="0" forceAA="0" compatLnSpc="1">
                <a:prstTxWarp prst="textNoShape">
                  <a:avLst/>
                </a:prstTxWarp>
                <a:noAutofit/>
              </a:bodyPr>
              <a:lstStyle/>
              <a:p>
                <a:pPr algn="ctr">
                  <a:spcAft>
                    <a:spcPts val="0"/>
                  </a:spcAft>
                </a:pPr>
                <a:r>
                  <a:rPr lang="en-US" kern="100" dirty="0">
                    <a:solidFill>
                      <a:srgbClr val="000000"/>
                    </a:solidFill>
                    <a:effectLst/>
                    <a:latin typeface="Times New Roman" panose="02020603050405020304" pitchFamily="18" charset="0"/>
                    <a:ea typeface="宋体" panose="02010600030101010101" pitchFamily="2" charset="-122"/>
                  </a:rPr>
                  <a:t>IMCU</a:t>
                </a:r>
                <a:endParaRPr lang="zh-CN" kern="100" dirty="0">
                  <a:solidFill>
                    <a:srgbClr val="000000"/>
                  </a:solidFill>
                  <a:effectLst/>
                  <a:latin typeface="Times New Roman" panose="02020603050405020304" pitchFamily="18" charset="0"/>
                  <a:ea typeface="宋体" panose="02010600030101010101" pitchFamily="2" charset="-122"/>
                </a:endParaRPr>
              </a:p>
            </p:txBody>
          </p:sp>
          <p:sp>
            <p:nvSpPr>
              <p:cNvPr id="36" name="矩形 35">
                <a:extLst>
                  <a:ext uri="{FF2B5EF4-FFF2-40B4-BE49-F238E27FC236}">
                    <a16:creationId xmlns:a16="http://schemas.microsoft.com/office/drawing/2014/main" id="{7874A0D8-878C-41A2-BF9A-9A8EED4CDBC5}"/>
                  </a:ext>
                </a:extLst>
              </p:cNvPr>
              <p:cNvSpPr/>
              <p:nvPr/>
            </p:nvSpPr>
            <p:spPr>
              <a:xfrm>
                <a:off x="2265647" y="1391176"/>
                <a:ext cx="426534" cy="2413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36000" tIns="0" rIns="36000" bIns="0" numCol="1" spcCol="0" rtlCol="0" fromWordArt="0" anchor="ctr" anchorCtr="0" forceAA="0" compatLnSpc="1">
                <a:prstTxWarp prst="textNoShape">
                  <a:avLst/>
                </a:prstTxWarp>
                <a:noAutofit/>
              </a:bodyPr>
              <a:lstStyle/>
              <a:p>
                <a:pPr algn="ctr">
                  <a:spcAft>
                    <a:spcPts val="0"/>
                  </a:spcAft>
                </a:pPr>
                <a:r>
                  <a:rPr lang="en-US" kern="100" dirty="0">
                    <a:solidFill>
                      <a:srgbClr val="000000"/>
                    </a:solidFill>
                    <a:effectLst/>
                    <a:latin typeface="Times New Roman" panose="02020603050405020304" pitchFamily="18" charset="0"/>
                    <a:ea typeface="宋体" panose="02010600030101010101" pitchFamily="2" charset="-122"/>
                  </a:rPr>
                  <a:t>IMCU</a:t>
                </a:r>
                <a:endParaRPr lang="zh-CN" kern="100" dirty="0">
                  <a:solidFill>
                    <a:srgbClr val="000000"/>
                  </a:solidFill>
                  <a:effectLst/>
                  <a:latin typeface="Times New Roman" panose="02020603050405020304" pitchFamily="18" charset="0"/>
                  <a:ea typeface="宋体" panose="02010600030101010101" pitchFamily="2" charset="-122"/>
                </a:endParaRPr>
              </a:p>
            </p:txBody>
          </p:sp>
          <p:sp>
            <p:nvSpPr>
              <p:cNvPr id="37" name="矩形 36">
                <a:extLst>
                  <a:ext uri="{FF2B5EF4-FFF2-40B4-BE49-F238E27FC236}">
                    <a16:creationId xmlns:a16="http://schemas.microsoft.com/office/drawing/2014/main" id="{8D0F0FF4-7BF6-446A-8DF8-74FE2ABE52B2}"/>
                  </a:ext>
                </a:extLst>
              </p:cNvPr>
              <p:cNvSpPr/>
              <p:nvPr/>
            </p:nvSpPr>
            <p:spPr>
              <a:xfrm>
                <a:off x="2230028" y="468808"/>
                <a:ext cx="1874825" cy="1448901"/>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38" name="流程图: 磁盘 37">
                <a:extLst>
                  <a:ext uri="{FF2B5EF4-FFF2-40B4-BE49-F238E27FC236}">
                    <a16:creationId xmlns:a16="http://schemas.microsoft.com/office/drawing/2014/main" id="{6DAD72D4-EFE2-49E5-B0F7-7A4464414AC6}"/>
                  </a:ext>
                </a:extLst>
              </p:cNvPr>
              <p:cNvSpPr/>
              <p:nvPr/>
            </p:nvSpPr>
            <p:spPr>
              <a:xfrm>
                <a:off x="1750165" y="2382224"/>
                <a:ext cx="928055" cy="636423"/>
              </a:xfrm>
              <a:prstGeom prst="flowChartMagneticDisk">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0" rIns="91440" bIns="0" numCol="1" spcCol="0" rtlCol="0" fromWordArt="0" anchor="ctr" anchorCtr="0" forceAA="0" compatLnSpc="1">
                <a:prstTxWarp prst="textNoShape">
                  <a:avLst/>
                </a:prstTxWarp>
                <a:noAutofit/>
              </a:bodyPr>
              <a:lstStyle/>
              <a:p>
                <a:pPr algn="ctr">
                  <a:spcAft>
                    <a:spcPts val="0"/>
                  </a:spcAft>
                </a:pPr>
                <a:r>
                  <a:rPr lang="en-US" kern="100">
                    <a:solidFill>
                      <a:srgbClr val="000000"/>
                    </a:solidFill>
                    <a:effectLst/>
                    <a:latin typeface="Times New Roman" panose="02020603050405020304" pitchFamily="18" charset="0"/>
                    <a:ea typeface="宋体" panose="02010600030101010101" pitchFamily="2" charset="-122"/>
                  </a:rPr>
                  <a:t>Tables</a:t>
                </a:r>
                <a:endParaRPr lang="zh-CN" kern="100">
                  <a:solidFill>
                    <a:srgbClr val="000000"/>
                  </a:solidFill>
                  <a:effectLst/>
                  <a:latin typeface="Times New Roman" panose="02020603050405020304" pitchFamily="18" charset="0"/>
                  <a:ea typeface="宋体" panose="02010600030101010101" pitchFamily="2" charset="-122"/>
                </a:endParaRPr>
              </a:p>
            </p:txBody>
          </p:sp>
          <p:sp>
            <p:nvSpPr>
              <p:cNvPr id="39" name="矩形 38">
                <a:extLst>
                  <a:ext uri="{FF2B5EF4-FFF2-40B4-BE49-F238E27FC236}">
                    <a16:creationId xmlns:a16="http://schemas.microsoft.com/office/drawing/2014/main" id="{91C8B994-FB2B-4088-8D95-85F6A6032DDF}"/>
                  </a:ext>
                </a:extLst>
              </p:cNvPr>
              <p:cNvSpPr/>
              <p:nvPr/>
            </p:nvSpPr>
            <p:spPr>
              <a:xfrm>
                <a:off x="1924882" y="2379692"/>
                <a:ext cx="644584" cy="2413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36000" tIns="0" rIns="36000" bIns="0" numCol="1" spcCol="0" rtlCol="0" fromWordArt="0" anchor="ctr" anchorCtr="0" forceAA="0" compatLnSpc="1">
                <a:prstTxWarp prst="textNoShape">
                  <a:avLst/>
                </a:prstTxWarp>
                <a:noAutofit/>
              </a:bodyPr>
              <a:lstStyle/>
              <a:p>
                <a:pPr algn="ctr">
                  <a:spcAft>
                    <a:spcPts val="0"/>
                  </a:spcAft>
                </a:pPr>
                <a:r>
                  <a:rPr lang="zh-CN" kern="100">
                    <a:solidFill>
                      <a:srgbClr val="000000"/>
                    </a:solidFill>
                    <a:effectLst/>
                    <a:latin typeface="Times New Roman" panose="02020603050405020304" pitchFamily="18" charset="0"/>
                    <a:ea typeface="宋体" panose="02010600030101010101" pitchFamily="2" charset="-122"/>
                  </a:rPr>
                  <a:t>磁盘</a:t>
                </a:r>
              </a:p>
            </p:txBody>
          </p:sp>
          <p:sp>
            <p:nvSpPr>
              <p:cNvPr id="40" name="矩形 39">
                <a:extLst>
                  <a:ext uri="{FF2B5EF4-FFF2-40B4-BE49-F238E27FC236}">
                    <a16:creationId xmlns:a16="http://schemas.microsoft.com/office/drawing/2014/main" id="{CFA94156-ECFB-497C-9572-85D2BD771A05}"/>
                  </a:ext>
                </a:extLst>
              </p:cNvPr>
              <p:cNvSpPr/>
              <p:nvPr/>
            </p:nvSpPr>
            <p:spPr>
              <a:xfrm>
                <a:off x="1611519" y="36000"/>
                <a:ext cx="1625600" cy="2413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36000" tIns="0" rIns="36000" bIns="0" numCol="1" spcCol="0" rtlCol="0" fromWordArt="0" anchor="ctr" anchorCtr="0" forceAA="0" compatLnSpc="1">
                <a:prstTxWarp prst="textNoShape">
                  <a:avLst/>
                </a:prstTxWarp>
                <a:noAutofit/>
              </a:bodyPr>
              <a:lstStyle/>
              <a:p>
                <a:pPr algn="ctr">
                  <a:spcAft>
                    <a:spcPts val="0"/>
                  </a:spcAft>
                </a:pPr>
                <a:r>
                  <a:rPr lang="en-US" kern="100" dirty="0">
                    <a:solidFill>
                      <a:srgbClr val="000000"/>
                    </a:solidFill>
                    <a:effectLst/>
                    <a:latin typeface="Times New Roman" panose="02020603050405020304" pitchFamily="18" charset="0"/>
                    <a:ea typeface="宋体" panose="02010600030101010101" pitchFamily="2" charset="-122"/>
                  </a:rPr>
                  <a:t>System Global Area(SGA)</a:t>
                </a:r>
                <a:endParaRPr lang="zh-CN" kern="100" dirty="0">
                  <a:solidFill>
                    <a:srgbClr val="000000"/>
                  </a:solidFill>
                  <a:effectLst/>
                  <a:latin typeface="Times New Roman" panose="02020603050405020304" pitchFamily="18" charset="0"/>
                  <a:ea typeface="宋体" panose="02010600030101010101" pitchFamily="2" charset="-122"/>
                </a:endParaRPr>
              </a:p>
            </p:txBody>
          </p:sp>
          <p:cxnSp>
            <p:nvCxnSpPr>
              <p:cNvPr id="41" name="直接箭头连接符 40">
                <a:extLst>
                  <a:ext uri="{FF2B5EF4-FFF2-40B4-BE49-F238E27FC236}">
                    <a16:creationId xmlns:a16="http://schemas.microsoft.com/office/drawing/2014/main" id="{3D80F689-AA99-4F89-8DF4-120085343383}"/>
                  </a:ext>
                </a:extLst>
              </p:cNvPr>
              <p:cNvCxnSpPr>
                <a:stCxn id="38" idx="2"/>
                <a:endCxn id="10" idx="2"/>
              </p:cNvCxnSpPr>
              <p:nvPr/>
            </p:nvCxnSpPr>
            <p:spPr>
              <a:xfrm flipH="1" flipV="1">
                <a:off x="1132027" y="1917709"/>
                <a:ext cx="618138" cy="78272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接箭头连接符 41">
                <a:extLst>
                  <a:ext uri="{FF2B5EF4-FFF2-40B4-BE49-F238E27FC236}">
                    <a16:creationId xmlns:a16="http://schemas.microsoft.com/office/drawing/2014/main" id="{EDC7B239-E1A5-4128-899C-4416C483142A}"/>
                  </a:ext>
                </a:extLst>
              </p:cNvPr>
              <p:cNvCxnSpPr>
                <a:cxnSpLocks/>
                <a:stCxn id="38" idx="4"/>
                <a:endCxn id="37" idx="2"/>
              </p:cNvCxnSpPr>
              <p:nvPr/>
            </p:nvCxnSpPr>
            <p:spPr>
              <a:xfrm flipV="1">
                <a:off x="2678220" y="1917709"/>
                <a:ext cx="489221" cy="7827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矩形 42">
                <a:extLst>
                  <a:ext uri="{FF2B5EF4-FFF2-40B4-BE49-F238E27FC236}">
                    <a16:creationId xmlns:a16="http://schemas.microsoft.com/office/drawing/2014/main" id="{3D219DBE-6C2C-4166-9EC8-037C1CC74590}"/>
                  </a:ext>
                </a:extLst>
              </p:cNvPr>
              <p:cNvSpPr/>
              <p:nvPr/>
            </p:nvSpPr>
            <p:spPr>
              <a:xfrm>
                <a:off x="64183" y="33120"/>
                <a:ext cx="4281046" cy="2234592"/>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44" name="矩形 43">
                <a:extLst>
                  <a:ext uri="{FF2B5EF4-FFF2-40B4-BE49-F238E27FC236}">
                    <a16:creationId xmlns:a16="http://schemas.microsoft.com/office/drawing/2014/main" id="{95193ED0-FC18-40E7-B3A0-525285F78111}"/>
                  </a:ext>
                </a:extLst>
              </p:cNvPr>
              <p:cNvSpPr/>
              <p:nvPr/>
            </p:nvSpPr>
            <p:spPr>
              <a:xfrm>
                <a:off x="3251426" y="2529271"/>
                <a:ext cx="786272" cy="2413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36000" tIns="0" rIns="36000" bIns="0" numCol="1" spcCol="0" rtlCol="0" fromWordArt="0" anchor="ctr" anchorCtr="0" forceAA="0" compatLnSpc="1">
                <a:prstTxWarp prst="textNoShape">
                  <a:avLst/>
                </a:prstTxWarp>
                <a:noAutofit/>
              </a:bodyPr>
              <a:lstStyle/>
              <a:p>
                <a:pPr algn="ctr">
                  <a:spcAft>
                    <a:spcPts val="0"/>
                  </a:spcAft>
                </a:pPr>
                <a:r>
                  <a:rPr lang="en-US" kern="100">
                    <a:solidFill>
                      <a:srgbClr val="000000"/>
                    </a:solidFill>
                    <a:effectLst/>
                    <a:latin typeface="Times New Roman" panose="02020603050405020304" pitchFamily="18" charset="0"/>
                    <a:ea typeface="宋体" panose="02010600030101010101" pitchFamily="2" charset="-122"/>
                  </a:rPr>
                  <a:t>Wnnn</a:t>
                </a:r>
                <a:endParaRPr lang="zh-CN" kern="100">
                  <a:solidFill>
                    <a:srgbClr val="000000"/>
                  </a:solidFill>
                  <a:effectLst/>
                  <a:latin typeface="Times New Roman" panose="02020603050405020304" pitchFamily="18" charset="0"/>
                  <a:ea typeface="宋体" panose="02010600030101010101" pitchFamily="2" charset="-122"/>
                </a:endParaRPr>
              </a:p>
            </p:txBody>
          </p:sp>
          <p:cxnSp>
            <p:nvCxnSpPr>
              <p:cNvPr id="45" name="直接箭头连接符 44">
                <a:extLst>
                  <a:ext uri="{FF2B5EF4-FFF2-40B4-BE49-F238E27FC236}">
                    <a16:creationId xmlns:a16="http://schemas.microsoft.com/office/drawing/2014/main" id="{F7F46944-B4BC-4D19-BFCB-7C1864FCC01F}"/>
                  </a:ext>
                </a:extLst>
              </p:cNvPr>
              <p:cNvCxnSpPr/>
              <p:nvPr/>
            </p:nvCxnSpPr>
            <p:spPr>
              <a:xfrm flipH="1">
                <a:off x="3614582" y="1917709"/>
                <a:ext cx="1672" cy="6115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519057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293813" y="381000"/>
            <a:ext cx="9601200" cy="959768"/>
          </a:xfrm>
        </p:spPr>
        <p:txBody>
          <a:bodyPr>
            <a:normAutofit fontScale="90000"/>
          </a:bodyPr>
          <a:lstStyle/>
          <a:p>
            <a:r>
              <a:rPr lang="en-US" altLang="zh-CN" b="1" dirty="0">
                <a:effectLst>
                  <a:glow>
                    <a:srgbClr val="000000"/>
                  </a:glow>
                  <a:outerShdw sx="0" sy="0">
                    <a:srgbClr val="000000"/>
                  </a:outerShdw>
                  <a:reflection stA="0" endPos="0" fadeDir="0" sx="0" sy="0"/>
                </a:effectLst>
              </a:rPr>
              <a:t>5.2 Oracle 12c </a:t>
            </a:r>
            <a:r>
              <a:rPr lang="zh-CN" altLang="en-US" b="1" dirty="0">
                <a:effectLst>
                  <a:glow>
                    <a:srgbClr val="000000"/>
                  </a:glow>
                  <a:outerShdw sx="0" sy="0">
                    <a:srgbClr val="000000"/>
                  </a:outerShdw>
                  <a:reflection stA="0" endPos="0" fadeDir="0" sx="0" sy="0"/>
                </a:effectLst>
              </a:rPr>
              <a:t>内存结构</a:t>
            </a:r>
            <a:br>
              <a:rPr lang="en-US" altLang="zh-CN" b="1" dirty="0">
                <a:effectLst>
                  <a:glow>
                    <a:srgbClr val="000000"/>
                  </a:glow>
                  <a:outerShdw sx="0" sy="0">
                    <a:srgbClr val="000000"/>
                  </a:outerShdw>
                  <a:reflection stA="0" endPos="0" fadeDir="0" sx="0" sy="0"/>
                </a:effectLst>
              </a:rPr>
            </a:br>
            <a:r>
              <a:rPr lang="en-US" altLang="zh-CN" sz="3100" b="1" dirty="0">
                <a:effectLst>
                  <a:glow>
                    <a:srgbClr val="000000"/>
                  </a:glow>
                  <a:outerShdw sx="0" sy="0">
                    <a:srgbClr val="000000"/>
                  </a:outerShdw>
                  <a:reflection stA="0" endPos="0" fadeDir="0" sx="0" sy="0"/>
                </a:effectLst>
              </a:rPr>
              <a:t>  5.2.4  </a:t>
            </a:r>
            <a:r>
              <a:rPr lang="en-US" altLang="zh-CN" sz="3100" dirty="0"/>
              <a:t>In-Memory</a:t>
            </a:r>
            <a:r>
              <a:rPr lang="zh-CN" altLang="zh-CN" sz="3100" dirty="0"/>
              <a:t>列存储</a:t>
            </a:r>
            <a:endParaRPr lang="zh-CN" altLang="en-US" sz="3100" dirty="0"/>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837828" y="1412776"/>
            <a:ext cx="11233248" cy="5328592"/>
          </a:xfrm>
        </p:spPr>
        <p:txBody>
          <a:bodyPr>
            <a:noAutofit/>
          </a:bodyPr>
          <a:lstStyle/>
          <a:p>
            <a:pPr marL="0" indent="0" hangingPunct="0">
              <a:lnSpc>
                <a:spcPct val="100000"/>
              </a:lnSpc>
              <a:spcBef>
                <a:spcPts val="600"/>
              </a:spcBef>
              <a:buNone/>
            </a:pPr>
            <a:r>
              <a:rPr lang="en-US" altLang="zh-CN" sz="2800" dirty="0"/>
              <a:t>【</a:t>
            </a:r>
            <a:r>
              <a:rPr lang="zh-CN" altLang="en-US" sz="2800" dirty="0"/>
              <a:t>示例</a:t>
            </a:r>
            <a:r>
              <a:rPr lang="en-US" altLang="zh-CN" sz="2800" dirty="0"/>
              <a:t>5-2】</a:t>
            </a:r>
            <a:r>
              <a:rPr lang="zh-CN" altLang="en-US" sz="2800" dirty="0"/>
              <a:t>设置</a:t>
            </a:r>
            <a:r>
              <a:rPr lang="en-US" altLang="zh-CN" sz="2800" dirty="0"/>
              <a:t>In-Memory</a:t>
            </a:r>
            <a:r>
              <a:rPr lang="zh-CN" altLang="en-US" sz="2800" dirty="0"/>
              <a:t>内存大小</a:t>
            </a:r>
          </a:p>
          <a:p>
            <a:pPr marL="0" indent="0" hangingPunct="0">
              <a:lnSpc>
                <a:spcPct val="100000"/>
              </a:lnSpc>
              <a:spcBef>
                <a:spcPts val="600"/>
              </a:spcBef>
              <a:buNone/>
            </a:pPr>
            <a:r>
              <a:rPr lang="zh-CN" altLang="en-US" sz="2800" dirty="0"/>
              <a:t>本例设置</a:t>
            </a:r>
            <a:r>
              <a:rPr lang="en-US" altLang="zh-CN" sz="2800" dirty="0" err="1"/>
              <a:t>inmemory_size</a:t>
            </a:r>
            <a:r>
              <a:rPr lang="zh-CN" altLang="en-US" sz="2800" dirty="0"/>
              <a:t>为</a:t>
            </a:r>
            <a:r>
              <a:rPr lang="en-US" altLang="zh-CN" sz="2800" dirty="0"/>
              <a:t>150m</a:t>
            </a:r>
            <a:r>
              <a:rPr lang="zh-CN" altLang="en-US" sz="2800" dirty="0"/>
              <a:t>，如果设置内存允许，可以设置得更大一些。参数</a:t>
            </a:r>
            <a:r>
              <a:rPr lang="en-US" altLang="zh-CN" sz="2800" dirty="0" err="1"/>
              <a:t>inmemory_max_populate_servers</a:t>
            </a:r>
            <a:r>
              <a:rPr lang="zh-CN" altLang="en-US" sz="2800" dirty="0"/>
              <a:t>控制</a:t>
            </a:r>
            <a:r>
              <a:rPr lang="en-US" altLang="zh-CN" sz="2800" dirty="0"/>
              <a:t>In-Memory</a:t>
            </a:r>
            <a:r>
              <a:rPr lang="zh-CN" altLang="en-US" sz="2800" dirty="0"/>
              <a:t>后台工作者进程</a:t>
            </a:r>
            <a:r>
              <a:rPr lang="en-US" altLang="zh-CN" sz="2800" dirty="0" err="1"/>
              <a:t>Wnnn</a:t>
            </a:r>
            <a:r>
              <a:rPr lang="zh-CN" altLang="en-US" sz="2800" dirty="0"/>
              <a:t>的个数，进程数越多，装载速度越快，但消耗的资源也更多。</a:t>
            </a:r>
            <a:endParaRPr lang="en-US" altLang="zh-CN" sz="2800" dirty="0"/>
          </a:p>
          <a:p>
            <a:pPr marL="0" indent="0" hangingPunct="0">
              <a:lnSpc>
                <a:spcPct val="100000"/>
              </a:lnSpc>
              <a:spcBef>
                <a:spcPts val="600"/>
              </a:spcBef>
              <a:buNone/>
            </a:pPr>
            <a:r>
              <a:rPr lang="en-US" altLang="zh-CN" dirty="0"/>
              <a:t>SQL&gt; </a:t>
            </a:r>
            <a:r>
              <a:rPr lang="en-US" altLang="zh-CN" dirty="0">
                <a:highlight>
                  <a:srgbClr val="C0C0C0"/>
                </a:highlight>
              </a:rPr>
              <a:t>ALTER SYSTEM SET </a:t>
            </a:r>
            <a:r>
              <a:rPr lang="en-US" altLang="zh-CN" dirty="0" err="1">
                <a:highlight>
                  <a:srgbClr val="C0C0C0"/>
                </a:highlight>
              </a:rPr>
              <a:t>inmemory_max_populate_servers</a:t>
            </a:r>
            <a:r>
              <a:rPr lang="en-US" altLang="zh-CN" dirty="0">
                <a:highlight>
                  <a:srgbClr val="C0C0C0"/>
                </a:highlight>
              </a:rPr>
              <a:t>=2 SCOPE=SPFILE;</a:t>
            </a:r>
          </a:p>
          <a:p>
            <a:pPr marL="0" indent="0" hangingPunct="0">
              <a:lnSpc>
                <a:spcPct val="100000"/>
              </a:lnSpc>
              <a:spcBef>
                <a:spcPts val="600"/>
              </a:spcBef>
              <a:buNone/>
            </a:pPr>
            <a:r>
              <a:rPr lang="en-US" altLang="zh-CN" dirty="0"/>
              <a:t>SQL&gt; </a:t>
            </a:r>
            <a:r>
              <a:rPr lang="en-US" altLang="zh-CN" dirty="0">
                <a:highlight>
                  <a:srgbClr val="C0C0C0"/>
                </a:highlight>
              </a:rPr>
              <a:t>ALTER SYSTEM SET </a:t>
            </a:r>
            <a:r>
              <a:rPr lang="en-US" altLang="zh-CN" dirty="0" err="1">
                <a:highlight>
                  <a:srgbClr val="C0C0C0"/>
                </a:highlight>
              </a:rPr>
              <a:t>inmemory_size</a:t>
            </a:r>
            <a:r>
              <a:rPr lang="en-US" altLang="zh-CN" dirty="0">
                <a:highlight>
                  <a:srgbClr val="C0C0C0"/>
                </a:highlight>
              </a:rPr>
              <a:t>=150m SCOPE=SPFILE;</a:t>
            </a:r>
          </a:p>
          <a:p>
            <a:pPr marL="0" indent="0" hangingPunct="0">
              <a:lnSpc>
                <a:spcPct val="100000"/>
              </a:lnSpc>
              <a:spcBef>
                <a:spcPts val="600"/>
              </a:spcBef>
              <a:buNone/>
            </a:pPr>
            <a:r>
              <a:rPr lang="en-US" altLang="zh-CN" dirty="0"/>
              <a:t>SQL&gt; </a:t>
            </a:r>
            <a:r>
              <a:rPr lang="en-US" altLang="zh-CN" dirty="0">
                <a:highlight>
                  <a:srgbClr val="C0C0C0"/>
                </a:highlight>
              </a:rPr>
              <a:t>SHUTDOWN IMMEDIATE</a:t>
            </a:r>
          </a:p>
          <a:p>
            <a:pPr marL="0" indent="0" hangingPunct="0">
              <a:lnSpc>
                <a:spcPct val="100000"/>
              </a:lnSpc>
              <a:spcBef>
                <a:spcPts val="600"/>
              </a:spcBef>
              <a:buNone/>
            </a:pPr>
            <a:endParaRPr lang="zh-CN" altLang="en-US" sz="2800" dirty="0"/>
          </a:p>
        </p:txBody>
      </p:sp>
    </p:spTree>
    <p:extLst>
      <p:ext uri="{BB962C8B-B14F-4D97-AF65-F5344CB8AC3E}">
        <p14:creationId xmlns:p14="http://schemas.microsoft.com/office/powerpoint/2010/main" val="3357977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293813" y="381000"/>
            <a:ext cx="9601200" cy="959768"/>
          </a:xfrm>
        </p:spPr>
        <p:txBody>
          <a:bodyPr>
            <a:normAutofit fontScale="90000"/>
          </a:bodyPr>
          <a:lstStyle/>
          <a:p>
            <a:r>
              <a:rPr lang="en-US" altLang="zh-CN" b="1" dirty="0">
                <a:effectLst>
                  <a:glow>
                    <a:srgbClr val="000000"/>
                  </a:glow>
                  <a:outerShdw sx="0" sy="0">
                    <a:srgbClr val="000000"/>
                  </a:outerShdw>
                  <a:reflection stA="0" endPos="0" fadeDir="0" sx="0" sy="0"/>
                </a:effectLst>
              </a:rPr>
              <a:t>5.2 Oracle 12c </a:t>
            </a:r>
            <a:r>
              <a:rPr lang="zh-CN" altLang="en-US" b="1" dirty="0">
                <a:effectLst>
                  <a:glow>
                    <a:srgbClr val="000000"/>
                  </a:glow>
                  <a:outerShdw sx="0" sy="0">
                    <a:srgbClr val="000000"/>
                  </a:outerShdw>
                  <a:reflection stA="0" endPos="0" fadeDir="0" sx="0" sy="0"/>
                </a:effectLst>
              </a:rPr>
              <a:t>内存结构</a:t>
            </a:r>
            <a:br>
              <a:rPr lang="en-US" altLang="zh-CN" b="1" dirty="0">
                <a:effectLst>
                  <a:glow>
                    <a:srgbClr val="000000"/>
                  </a:glow>
                  <a:outerShdw sx="0" sy="0">
                    <a:srgbClr val="000000"/>
                  </a:outerShdw>
                  <a:reflection stA="0" endPos="0" fadeDir="0" sx="0" sy="0"/>
                </a:effectLst>
              </a:rPr>
            </a:br>
            <a:r>
              <a:rPr lang="en-US" altLang="zh-CN" sz="3100" b="1" dirty="0">
                <a:effectLst>
                  <a:glow>
                    <a:srgbClr val="000000"/>
                  </a:glow>
                  <a:outerShdw sx="0" sy="0">
                    <a:srgbClr val="000000"/>
                  </a:outerShdw>
                  <a:reflection stA="0" endPos="0" fadeDir="0" sx="0" sy="0"/>
                </a:effectLst>
              </a:rPr>
              <a:t>  5.2.4  </a:t>
            </a:r>
            <a:r>
              <a:rPr lang="en-US" altLang="zh-CN" sz="3100" dirty="0"/>
              <a:t>In-Memory</a:t>
            </a:r>
            <a:r>
              <a:rPr lang="zh-CN" altLang="zh-CN" sz="3100" dirty="0"/>
              <a:t>列存储</a:t>
            </a:r>
            <a:endParaRPr lang="zh-CN" altLang="en-US" sz="3100" dirty="0"/>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837828" y="1412776"/>
            <a:ext cx="11233248" cy="5328592"/>
          </a:xfrm>
        </p:spPr>
        <p:txBody>
          <a:bodyPr>
            <a:noAutofit/>
          </a:bodyPr>
          <a:lstStyle/>
          <a:p>
            <a:pPr marL="0" indent="0" hangingPunct="0">
              <a:lnSpc>
                <a:spcPct val="100000"/>
              </a:lnSpc>
              <a:spcBef>
                <a:spcPts val="600"/>
              </a:spcBef>
              <a:buNone/>
            </a:pPr>
            <a:r>
              <a:rPr lang="en-US" altLang="zh-CN" dirty="0"/>
              <a:t>SQL&gt; </a:t>
            </a:r>
            <a:r>
              <a:rPr lang="en-US" altLang="zh-CN" dirty="0">
                <a:highlight>
                  <a:srgbClr val="C0C0C0"/>
                </a:highlight>
              </a:rPr>
              <a:t>STARTUP</a:t>
            </a:r>
          </a:p>
          <a:p>
            <a:pPr marL="0" indent="0" hangingPunct="0">
              <a:lnSpc>
                <a:spcPct val="100000"/>
              </a:lnSpc>
              <a:spcBef>
                <a:spcPts val="600"/>
              </a:spcBef>
              <a:buNone/>
            </a:pPr>
            <a:r>
              <a:rPr lang="en-US" altLang="zh-CN" dirty="0"/>
              <a:t>ORACLE instance started.</a:t>
            </a:r>
          </a:p>
          <a:p>
            <a:pPr marL="0" indent="0" hangingPunct="0">
              <a:lnSpc>
                <a:spcPct val="100000"/>
              </a:lnSpc>
              <a:spcBef>
                <a:spcPts val="600"/>
              </a:spcBef>
              <a:buNone/>
            </a:pPr>
            <a:endParaRPr lang="en-US" altLang="zh-CN" dirty="0"/>
          </a:p>
          <a:p>
            <a:pPr marL="0" indent="0" hangingPunct="0">
              <a:lnSpc>
                <a:spcPct val="100000"/>
              </a:lnSpc>
              <a:spcBef>
                <a:spcPts val="600"/>
              </a:spcBef>
              <a:buNone/>
            </a:pPr>
            <a:r>
              <a:rPr lang="en-US" altLang="zh-CN" dirty="0"/>
              <a:t>Total System Global Area 1577058304 bytes</a:t>
            </a:r>
          </a:p>
          <a:p>
            <a:pPr marL="0" indent="0" hangingPunct="0">
              <a:lnSpc>
                <a:spcPct val="100000"/>
              </a:lnSpc>
              <a:spcBef>
                <a:spcPts val="600"/>
              </a:spcBef>
              <a:buNone/>
            </a:pPr>
            <a:r>
              <a:rPr lang="en-US" altLang="zh-CN" dirty="0"/>
              <a:t>Fixed Size          2924832 bytes</a:t>
            </a:r>
          </a:p>
          <a:p>
            <a:pPr marL="0" indent="0" hangingPunct="0">
              <a:lnSpc>
                <a:spcPct val="100000"/>
              </a:lnSpc>
              <a:spcBef>
                <a:spcPts val="600"/>
              </a:spcBef>
              <a:buNone/>
            </a:pPr>
            <a:r>
              <a:rPr lang="en-US" altLang="zh-CN" dirty="0"/>
              <a:t>Variable Size      469765856 bytes</a:t>
            </a:r>
          </a:p>
          <a:p>
            <a:pPr marL="0" indent="0" hangingPunct="0">
              <a:lnSpc>
                <a:spcPct val="100000"/>
              </a:lnSpc>
              <a:spcBef>
                <a:spcPts val="600"/>
              </a:spcBef>
              <a:buNone/>
            </a:pPr>
            <a:r>
              <a:rPr lang="en-US" altLang="zh-CN" dirty="0"/>
              <a:t>Database Buffers     922746880 bytes</a:t>
            </a:r>
          </a:p>
          <a:p>
            <a:pPr marL="0" indent="0" hangingPunct="0">
              <a:lnSpc>
                <a:spcPct val="100000"/>
              </a:lnSpc>
              <a:spcBef>
                <a:spcPts val="600"/>
              </a:spcBef>
              <a:buNone/>
            </a:pPr>
            <a:r>
              <a:rPr lang="en-US" altLang="zh-CN" dirty="0"/>
              <a:t>Redo Buffers      13848576 bytes</a:t>
            </a:r>
          </a:p>
          <a:p>
            <a:pPr marL="0" indent="0" hangingPunct="0">
              <a:lnSpc>
                <a:spcPct val="100000"/>
              </a:lnSpc>
              <a:spcBef>
                <a:spcPts val="600"/>
              </a:spcBef>
              <a:buNone/>
            </a:pPr>
            <a:r>
              <a:rPr lang="en-US" altLang="zh-CN" dirty="0">
                <a:highlight>
                  <a:srgbClr val="FFFF00"/>
                </a:highlight>
              </a:rPr>
              <a:t>In-Memory Area      167772160 bytes</a:t>
            </a:r>
          </a:p>
          <a:p>
            <a:pPr marL="0" indent="0" hangingPunct="0">
              <a:lnSpc>
                <a:spcPct val="100000"/>
              </a:lnSpc>
              <a:spcBef>
                <a:spcPts val="600"/>
              </a:spcBef>
              <a:buNone/>
            </a:pPr>
            <a:r>
              <a:rPr lang="en-US" altLang="zh-CN" dirty="0"/>
              <a:t>Database mounted.</a:t>
            </a:r>
          </a:p>
          <a:p>
            <a:pPr marL="0" indent="0" hangingPunct="0">
              <a:lnSpc>
                <a:spcPct val="100000"/>
              </a:lnSpc>
              <a:spcBef>
                <a:spcPts val="600"/>
              </a:spcBef>
              <a:buNone/>
            </a:pPr>
            <a:r>
              <a:rPr lang="en-US" altLang="zh-CN" dirty="0"/>
              <a:t>Database opened.</a:t>
            </a:r>
          </a:p>
          <a:p>
            <a:pPr marL="0" indent="0" hangingPunct="0">
              <a:lnSpc>
                <a:spcPct val="100000"/>
              </a:lnSpc>
              <a:spcBef>
                <a:spcPts val="600"/>
              </a:spcBef>
              <a:buNone/>
            </a:pPr>
            <a:endParaRPr lang="zh-CN" altLang="en-US" dirty="0"/>
          </a:p>
        </p:txBody>
      </p:sp>
      <p:sp>
        <p:nvSpPr>
          <p:cNvPr id="5" name="对话气泡: 圆角矩形 4">
            <a:extLst>
              <a:ext uri="{FF2B5EF4-FFF2-40B4-BE49-F238E27FC236}">
                <a16:creationId xmlns:a16="http://schemas.microsoft.com/office/drawing/2014/main" id="{71E98F2F-B730-40BC-B8DC-B68BA0491C05}"/>
              </a:ext>
            </a:extLst>
          </p:cNvPr>
          <p:cNvSpPr/>
          <p:nvPr/>
        </p:nvSpPr>
        <p:spPr>
          <a:xfrm>
            <a:off x="7318548" y="3140968"/>
            <a:ext cx="4536504" cy="1944216"/>
          </a:xfrm>
          <a:prstGeom prst="wedgeRoundRectCallout">
            <a:avLst>
              <a:gd name="adj1" fmla="val -70327"/>
              <a:gd name="adj2" fmla="val 4713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从</a:t>
            </a:r>
            <a:r>
              <a:rPr lang="en-US" altLang="zh-CN" sz="2400" dirty="0"/>
              <a:t>startup</a:t>
            </a:r>
            <a:r>
              <a:rPr lang="zh-CN" altLang="en-US" sz="2400" dirty="0"/>
              <a:t>启动结果来看，多了一行：“</a:t>
            </a:r>
            <a:r>
              <a:rPr lang="en-US" altLang="zh-CN" sz="2400" dirty="0"/>
              <a:t>In-Memory Area 167772160 bytes”</a:t>
            </a:r>
            <a:r>
              <a:rPr lang="zh-CN" altLang="en-US" sz="2400" dirty="0"/>
              <a:t>，表示分配了</a:t>
            </a:r>
            <a:r>
              <a:rPr lang="en-US" altLang="zh-CN" sz="2400" dirty="0"/>
              <a:t>In-Memory</a:t>
            </a:r>
            <a:r>
              <a:rPr lang="zh-CN" altLang="en-US" sz="2400" dirty="0"/>
              <a:t>列存储区。</a:t>
            </a:r>
          </a:p>
        </p:txBody>
      </p:sp>
    </p:spTree>
    <p:extLst>
      <p:ext uri="{BB962C8B-B14F-4D97-AF65-F5344CB8AC3E}">
        <p14:creationId xmlns:p14="http://schemas.microsoft.com/office/powerpoint/2010/main" val="2091419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293813" y="381000"/>
            <a:ext cx="9601200" cy="959768"/>
          </a:xfrm>
        </p:spPr>
        <p:txBody>
          <a:bodyPr>
            <a:normAutofit fontScale="90000"/>
          </a:bodyPr>
          <a:lstStyle/>
          <a:p>
            <a:r>
              <a:rPr lang="en-US" altLang="zh-CN" b="1" dirty="0">
                <a:effectLst>
                  <a:glow>
                    <a:srgbClr val="000000"/>
                  </a:glow>
                  <a:outerShdw sx="0" sy="0">
                    <a:srgbClr val="000000"/>
                  </a:outerShdw>
                  <a:reflection stA="0" endPos="0" fadeDir="0" sx="0" sy="0"/>
                </a:effectLst>
              </a:rPr>
              <a:t>5.2 Oracle 12c </a:t>
            </a:r>
            <a:r>
              <a:rPr lang="zh-CN" altLang="en-US" b="1" dirty="0">
                <a:effectLst>
                  <a:glow>
                    <a:srgbClr val="000000"/>
                  </a:glow>
                  <a:outerShdw sx="0" sy="0">
                    <a:srgbClr val="000000"/>
                  </a:outerShdw>
                  <a:reflection stA="0" endPos="0" fadeDir="0" sx="0" sy="0"/>
                </a:effectLst>
              </a:rPr>
              <a:t>内存结构</a:t>
            </a:r>
            <a:br>
              <a:rPr lang="en-US" altLang="zh-CN" b="1" dirty="0">
                <a:effectLst>
                  <a:glow>
                    <a:srgbClr val="000000"/>
                  </a:glow>
                  <a:outerShdw sx="0" sy="0">
                    <a:srgbClr val="000000"/>
                  </a:outerShdw>
                  <a:reflection stA="0" endPos="0" fadeDir="0" sx="0" sy="0"/>
                </a:effectLst>
              </a:rPr>
            </a:br>
            <a:r>
              <a:rPr lang="en-US" altLang="zh-CN" sz="3100" b="1" dirty="0">
                <a:effectLst>
                  <a:glow>
                    <a:srgbClr val="000000"/>
                  </a:glow>
                  <a:outerShdw sx="0" sy="0">
                    <a:srgbClr val="000000"/>
                  </a:outerShdw>
                  <a:reflection stA="0" endPos="0" fadeDir="0" sx="0" sy="0"/>
                </a:effectLst>
              </a:rPr>
              <a:t>  5.2.4  </a:t>
            </a:r>
            <a:r>
              <a:rPr lang="en-US" altLang="zh-CN" sz="3100" dirty="0"/>
              <a:t>In-Memory</a:t>
            </a:r>
            <a:r>
              <a:rPr lang="zh-CN" altLang="zh-CN" sz="3100" dirty="0"/>
              <a:t>列存储</a:t>
            </a:r>
            <a:endParaRPr lang="zh-CN" altLang="en-US" sz="3100" dirty="0"/>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837828" y="1412776"/>
            <a:ext cx="11233248" cy="5328592"/>
          </a:xfrm>
        </p:spPr>
        <p:txBody>
          <a:bodyPr>
            <a:noAutofit/>
          </a:bodyPr>
          <a:lstStyle/>
          <a:p>
            <a:pPr marL="0" indent="0" hangingPunct="0">
              <a:lnSpc>
                <a:spcPct val="100000"/>
              </a:lnSpc>
              <a:spcBef>
                <a:spcPts val="600"/>
              </a:spcBef>
              <a:buNone/>
            </a:pPr>
            <a:r>
              <a:rPr lang="en-US" altLang="zh-CN" dirty="0"/>
              <a:t>SQL&gt; show parameter </a:t>
            </a:r>
            <a:r>
              <a:rPr lang="en-US" altLang="zh-CN" dirty="0" err="1"/>
              <a:t>inmem</a:t>
            </a:r>
            <a:endParaRPr lang="en-US" altLang="zh-CN" dirty="0"/>
          </a:p>
          <a:p>
            <a:pPr marL="0" indent="0" hangingPunct="0">
              <a:lnSpc>
                <a:spcPct val="100000"/>
              </a:lnSpc>
              <a:spcBef>
                <a:spcPts val="600"/>
              </a:spcBef>
              <a:buNone/>
            </a:pPr>
            <a:r>
              <a:rPr lang="en-US" altLang="zh-CN" dirty="0"/>
              <a:t>NAME					TYPE			VALUE</a:t>
            </a:r>
          </a:p>
          <a:p>
            <a:pPr marL="0" indent="0" hangingPunct="0">
              <a:lnSpc>
                <a:spcPct val="100000"/>
              </a:lnSpc>
              <a:spcBef>
                <a:spcPts val="600"/>
              </a:spcBef>
              <a:buNone/>
            </a:pPr>
            <a:r>
              <a:rPr lang="en-US" altLang="zh-CN" dirty="0"/>
              <a:t>--------------------------------------	-----------		----------</a:t>
            </a:r>
          </a:p>
          <a:p>
            <a:pPr marL="0" indent="0" hangingPunct="0">
              <a:lnSpc>
                <a:spcPct val="100000"/>
              </a:lnSpc>
              <a:spcBef>
                <a:spcPts val="600"/>
              </a:spcBef>
              <a:buNone/>
            </a:pPr>
            <a:r>
              <a:rPr lang="en-US" altLang="zh-CN" dirty="0" err="1"/>
              <a:t>inmemory_clause_default</a:t>
            </a:r>
            <a:r>
              <a:rPr lang="en-US" altLang="zh-CN" dirty="0"/>
              <a:t>		string</a:t>
            </a:r>
          </a:p>
          <a:p>
            <a:pPr marL="0" indent="0" hangingPunct="0">
              <a:lnSpc>
                <a:spcPct val="100000"/>
              </a:lnSpc>
              <a:spcBef>
                <a:spcPts val="600"/>
              </a:spcBef>
              <a:buNone/>
            </a:pPr>
            <a:r>
              <a:rPr lang="en-US" altLang="zh-CN" dirty="0" err="1"/>
              <a:t>inmemory_force</a:t>
            </a:r>
            <a:r>
              <a:rPr lang="en-US" altLang="zh-CN" dirty="0"/>
              <a:t>				string			DEFAULT</a:t>
            </a:r>
          </a:p>
          <a:p>
            <a:pPr marL="0" indent="0" hangingPunct="0">
              <a:lnSpc>
                <a:spcPct val="100000"/>
              </a:lnSpc>
              <a:spcBef>
                <a:spcPts val="600"/>
              </a:spcBef>
              <a:buNone/>
            </a:pPr>
            <a:r>
              <a:rPr lang="en-US" altLang="zh-CN" dirty="0" err="1"/>
              <a:t>inmemory_max_populate_servers</a:t>
            </a:r>
            <a:r>
              <a:rPr lang="en-US" altLang="zh-CN" dirty="0"/>
              <a:t>	integer		0</a:t>
            </a:r>
          </a:p>
          <a:p>
            <a:pPr marL="0" indent="0" hangingPunct="0">
              <a:lnSpc>
                <a:spcPct val="100000"/>
              </a:lnSpc>
              <a:spcBef>
                <a:spcPts val="600"/>
              </a:spcBef>
              <a:buNone/>
            </a:pPr>
            <a:r>
              <a:rPr lang="en-US" altLang="zh-CN" dirty="0" err="1"/>
              <a:t>inmemory_query</a:t>
            </a:r>
            <a:r>
              <a:rPr lang="en-US" altLang="zh-CN" dirty="0"/>
              <a:t>				string			ENABLE</a:t>
            </a:r>
          </a:p>
          <a:p>
            <a:pPr marL="0" indent="0" hangingPunct="0">
              <a:lnSpc>
                <a:spcPct val="100000"/>
              </a:lnSpc>
              <a:spcBef>
                <a:spcPts val="600"/>
              </a:spcBef>
              <a:buNone/>
            </a:pPr>
            <a:r>
              <a:rPr lang="en-US" altLang="zh-CN" dirty="0" err="1"/>
              <a:t>inmemory_size</a:t>
            </a:r>
            <a:r>
              <a:rPr lang="en-US" altLang="zh-CN" dirty="0"/>
              <a:t>				big integer		</a:t>
            </a:r>
            <a:r>
              <a:rPr lang="en-US" altLang="zh-CN" dirty="0">
                <a:highlight>
                  <a:srgbClr val="FFFF00"/>
                </a:highlight>
              </a:rPr>
              <a:t>160M</a:t>
            </a:r>
          </a:p>
          <a:p>
            <a:pPr marL="0" indent="0" hangingPunct="0">
              <a:lnSpc>
                <a:spcPct val="100000"/>
              </a:lnSpc>
              <a:spcBef>
                <a:spcPts val="600"/>
              </a:spcBef>
              <a:buNone/>
            </a:pPr>
            <a:r>
              <a:rPr lang="en-US" altLang="zh-CN" dirty="0" err="1"/>
              <a:t>inmemory_trickle_repopulate_servers_percent</a:t>
            </a:r>
            <a:r>
              <a:rPr lang="en-US" altLang="zh-CN" dirty="0"/>
              <a:t> integer	1</a:t>
            </a:r>
          </a:p>
          <a:p>
            <a:pPr marL="0" indent="0" hangingPunct="0">
              <a:lnSpc>
                <a:spcPct val="100000"/>
              </a:lnSpc>
              <a:spcBef>
                <a:spcPts val="600"/>
              </a:spcBef>
              <a:buNone/>
            </a:pPr>
            <a:r>
              <a:rPr lang="en-US" altLang="zh-CN" dirty="0" err="1"/>
              <a:t>optimizer_inmemory_aware</a:t>
            </a:r>
            <a:r>
              <a:rPr lang="en-US" altLang="zh-CN" dirty="0"/>
              <a:t>		Boolean		TRUE</a:t>
            </a:r>
          </a:p>
          <a:p>
            <a:pPr marL="0" indent="0" hangingPunct="0">
              <a:lnSpc>
                <a:spcPct val="100000"/>
              </a:lnSpc>
              <a:spcBef>
                <a:spcPts val="600"/>
              </a:spcBef>
              <a:buNone/>
            </a:pPr>
            <a:endParaRPr lang="en-US" altLang="zh-CN" dirty="0"/>
          </a:p>
          <a:p>
            <a:pPr marL="0" indent="0" hangingPunct="0">
              <a:lnSpc>
                <a:spcPct val="100000"/>
              </a:lnSpc>
              <a:spcBef>
                <a:spcPts val="600"/>
              </a:spcBef>
              <a:buNone/>
            </a:pPr>
            <a:endParaRPr lang="en-US" altLang="zh-CN" dirty="0"/>
          </a:p>
        </p:txBody>
      </p:sp>
      <p:sp>
        <p:nvSpPr>
          <p:cNvPr id="4" name="卷形: 水平 3">
            <a:extLst>
              <a:ext uri="{FF2B5EF4-FFF2-40B4-BE49-F238E27FC236}">
                <a16:creationId xmlns:a16="http://schemas.microsoft.com/office/drawing/2014/main" id="{F463529B-616F-4946-AF0C-77B2662A9991}"/>
              </a:ext>
            </a:extLst>
          </p:cNvPr>
          <p:cNvSpPr/>
          <p:nvPr/>
        </p:nvSpPr>
        <p:spPr>
          <a:xfrm>
            <a:off x="2494012" y="980728"/>
            <a:ext cx="7776863" cy="5184576"/>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2400" dirty="0"/>
              <a:t>注意：</a:t>
            </a:r>
            <a:r>
              <a:rPr lang="en-US" altLang="zh-CN" sz="2400" dirty="0"/>
              <a:t>Oracle 12c</a:t>
            </a:r>
            <a:r>
              <a:rPr lang="zh-CN" altLang="en-US" sz="2400" dirty="0"/>
              <a:t>要求</a:t>
            </a:r>
            <a:r>
              <a:rPr lang="en-US" altLang="zh-CN" sz="2400" dirty="0" err="1"/>
              <a:t>inmemory_size</a:t>
            </a:r>
            <a:r>
              <a:rPr lang="zh-CN" altLang="en-US" sz="2400" dirty="0"/>
              <a:t>的值应该大于</a:t>
            </a:r>
            <a:r>
              <a:rPr lang="en-US" altLang="zh-CN" sz="2400" dirty="0"/>
              <a:t>100M</a:t>
            </a:r>
            <a:r>
              <a:rPr lang="zh-CN" altLang="en-US" sz="2400" dirty="0"/>
              <a:t>，如果设置的值小于</a:t>
            </a:r>
            <a:r>
              <a:rPr lang="en-US" altLang="zh-CN" sz="2400" dirty="0"/>
              <a:t>100M</a:t>
            </a:r>
            <a:r>
              <a:rPr lang="zh-CN" altLang="en-US" sz="2400" dirty="0"/>
              <a:t>，数据库无法启动</a:t>
            </a:r>
            <a:r>
              <a:rPr lang="en-US" altLang="zh-CN" sz="2400" dirty="0"/>
              <a:t>(Startup)</a:t>
            </a:r>
            <a:r>
              <a:rPr lang="zh-CN" altLang="en-US" sz="2400" dirty="0"/>
              <a:t>，要报</a:t>
            </a:r>
            <a:r>
              <a:rPr lang="en-US" altLang="zh-CN" sz="2400" dirty="0"/>
              <a:t>ORA-64353</a:t>
            </a:r>
            <a:r>
              <a:rPr lang="zh-CN" altLang="en-US" sz="2400" dirty="0"/>
              <a:t>错误。</a:t>
            </a:r>
            <a:r>
              <a:rPr lang="en-US" altLang="zh-CN" sz="2400" dirty="0" err="1"/>
              <a:t>Inmemory</a:t>
            </a:r>
            <a:r>
              <a:rPr lang="en-US" altLang="zh-CN" sz="2400" dirty="0"/>
              <a:t> area</a:t>
            </a:r>
            <a:r>
              <a:rPr lang="zh-CN" altLang="en-US" sz="2400" dirty="0"/>
              <a:t>是</a:t>
            </a:r>
            <a:r>
              <a:rPr lang="en-US" altLang="zh-CN" sz="2400" dirty="0"/>
              <a:t>SGA</a:t>
            </a:r>
            <a:r>
              <a:rPr lang="zh-CN" altLang="en-US" sz="2400" dirty="0"/>
              <a:t>中的一个静态子池，占用</a:t>
            </a:r>
            <a:r>
              <a:rPr lang="en-US" altLang="zh-CN" sz="2400" dirty="0"/>
              <a:t>SGA</a:t>
            </a:r>
            <a:r>
              <a:rPr lang="zh-CN" altLang="en-US" sz="2400" dirty="0"/>
              <a:t>，所以在加</a:t>
            </a:r>
            <a:r>
              <a:rPr lang="en-US" altLang="zh-CN" sz="2400" dirty="0" err="1"/>
              <a:t>inmemory_size</a:t>
            </a:r>
            <a:r>
              <a:rPr lang="zh-CN" altLang="en-US" sz="2400" dirty="0"/>
              <a:t>的时候应该相应调大</a:t>
            </a:r>
            <a:r>
              <a:rPr lang="en-US" altLang="zh-CN" sz="2400" dirty="0"/>
              <a:t>SGA</a:t>
            </a:r>
            <a:r>
              <a:rPr lang="zh-CN" altLang="en-US" sz="2400" dirty="0"/>
              <a:t>，以免挤掉其他子池的空间。</a:t>
            </a:r>
          </a:p>
        </p:txBody>
      </p:sp>
    </p:spTree>
    <p:extLst>
      <p:ext uri="{BB962C8B-B14F-4D97-AF65-F5344CB8AC3E}">
        <p14:creationId xmlns:p14="http://schemas.microsoft.com/office/powerpoint/2010/main" val="3579251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293813" y="381000"/>
            <a:ext cx="9601200" cy="887760"/>
          </a:xfrm>
        </p:spPr>
        <p:txBody>
          <a:bodyPr/>
          <a:lstStyle/>
          <a:p>
            <a:r>
              <a:rPr lang="en-US" altLang="zh-CN" b="1" dirty="0">
                <a:effectLst>
                  <a:glow>
                    <a:srgbClr val="000000"/>
                  </a:glow>
                  <a:outerShdw sx="0" sy="0">
                    <a:srgbClr val="000000"/>
                  </a:outerShdw>
                  <a:reflection stA="0" endPos="0" fadeDir="0" sx="0" sy="0"/>
                </a:effectLst>
              </a:rPr>
              <a:t>5.1 </a:t>
            </a:r>
            <a:r>
              <a:rPr lang="en-US" altLang="zh-CN" dirty="0"/>
              <a:t>Oracle 12c </a:t>
            </a:r>
            <a:r>
              <a:rPr lang="zh-CN" altLang="en-US" dirty="0"/>
              <a:t>体系结构</a:t>
            </a:r>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p:txBody>
          <a:bodyPr/>
          <a:lstStyle/>
          <a:p>
            <a:pPr marL="0" indent="0" hangingPunct="0">
              <a:buNone/>
            </a:pPr>
            <a:r>
              <a:rPr lang="zh-CN" altLang="en-US" dirty="0"/>
              <a:t>通常，服务器可靠地管理多用户环境中的大量数据，以便用户可以同时访问相同的数据。数据库服务器还可以防止未经授权的访问，并为故障恢复提供有效的解决方案。</a:t>
            </a:r>
          </a:p>
          <a:p>
            <a:pPr marL="0" indent="0" hangingPunct="0">
              <a:buNone/>
            </a:pPr>
            <a:r>
              <a:rPr lang="en-US" altLang="zh-CN" dirty="0"/>
              <a:t>Oracle</a:t>
            </a:r>
            <a:r>
              <a:rPr lang="zh-CN" altLang="en-US" dirty="0"/>
              <a:t>数据库服务器由一个数据库和至少一个数据库实例组成。数据库是一组位于磁盘上的文件，它存储数据。数据库实例是管理数据库文件的一组内存结构。实例由共享内存区，即系统全局区</a:t>
            </a:r>
            <a:r>
              <a:rPr lang="en-US" altLang="zh-CN" dirty="0"/>
              <a:t>System Global Area(SGA)</a:t>
            </a:r>
            <a:r>
              <a:rPr lang="zh-CN" altLang="en-US" dirty="0"/>
              <a:t>和一组后台进程组成。一个实例可以独立于数据库文件存在。</a:t>
            </a:r>
          </a:p>
          <a:p>
            <a:pPr marL="0" indent="0" hangingPunct="0">
              <a:buNone/>
            </a:pPr>
            <a:r>
              <a:rPr lang="zh-CN" altLang="en-US" dirty="0"/>
              <a:t>图</a:t>
            </a:r>
            <a:r>
              <a:rPr lang="en-US" altLang="zh-CN" dirty="0"/>
              <a:t>5-1</a:t>
            </a:r>
            <a:r>
              <a:rPr lang="zh-CN" altLang="en-US" dirty="0"/>
              <a:t>显示了一个数据库及其实例的关系。每个用户连接到实例的时候，客户端进程运行应用程序。每个客户端进程与它自己的服务器进程关联。服务器进程有自己的私有会话内存，称为程序全局区</a:t>
            </a:r>
            <a:r>
              <a:rPr lang="en-US" altLang="zh-CN" dirty="0"/>
              <a:t>(PGA)</a:t>
            </a:r>
            <a:r>
              <a:rPr lang="zh-CN" altLang="en-US" dirty="0"/>
              <a:t>。</a:t>
            </a:r>
          </a:p>
        </p:txBody>
      </p:sp>
    </p:spTree>
    <p:extLst>
      <p:ext uri="{BB962C8B-B14F-4D97-AF65-F5344CB8AC3E}">
        <p14:creationId xmlns:p14="http://schemas.microsoft.com/office/powerpoint/2010/main" val="1494815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293813" y="381000"/>
            <a:ext cx="9601200" cy="959768"/>
          </a:xfrm>
        </p:spPr>
        <p:txBody>
          <a:bodyPr>
            <a:normAutofit fontScale="90000"/>
          </a:bodyPr>
          <a:lstStyle/>
          <a:p>
            <a:r>
              <a:rPr lang="en-US" altLang="zh-CN" b="1" dirty="0">
                <a:effectLst>
                  <a:glow>
                    <a:srgbClr val="000000"/>
                  </a:glow>
                  <a:outerShdw sx="0" sy="0">
                    <a:srgbClr val="000000"/>
                  </a:outerShdw>
                  <a:reflection stA="0" endPos="0" fadeDir="0" sx="0" sy="0"/>
                </a:effectLst>
              </a:rPr>
              <a:t>5.2 Oracle 12c </a:t>
            </a:r>
            <a:r>
              <a:rPr lang="zh-CN" altLang="en-US" b="1" dirty="0">
                <a:effectLst>
                  <a:glow>
                    <a:srgbClr val="000000"/>
                  </a:glow>
                  <a:outerShdw sx="0" sy="0">
                    <a:srgbClr val="000000"/>
                  </a:outerShdw>
                  <a:reflection stA="0" endPos="0" fadeDir="0" sx="0" sy="0"/>
                </a:effectLst>
              </a:rPr>
              <a:t>内存结构</a:t>
            </a:r>
            <a:br>
              <a:rPr lang="en-US" altLang="zh-CN" b="1" dirty="0">
                <a:effectLst>
                  <a:glow>
                    <a:srgbClr val="000000"/>
                  </a:glow>
                  <a:outerShdw sx="0" sy="0">
                    <a:srgbClr val="000000"/>
                  </a:outerShdw>
                  <a:reflection stA="0" endPos="0" fadeDir="0" sx="0" sy="0"/>
                </a:effectLst>
              </a:rPr>
            </a:br>
            <a:r>
              <a:rPr lang="en-US" altLang="zh-CN" sz="3100" b="1" dirty="0">
                <a:effectLst>
                  <a:glow>
                    <a:srgbClr val="000000"/>
                  </a:glow>
                  <a:outerShdw sx="0" sy="0">
                    <a:srgbClr val="000000"/>
                  </a:outerShdw>
                  <a:reflection stA="0" endPos="0" fadeDir="0" sx="0" sy="0"/>
                </a:effectLst>
              </a:rPr>
              <a:t>  5.2.4  </a:t>
            </a:r>
            <a:r>
              <a:rPr lang="en-US" altLang="zh-CN" sz="3100" dirty="0"/>
              <a:t>In-Memory</a:t>
            </a:r>
            <a:r>
              <a:rPr lang="zh-CN" altLang="zh-CN" sz="3100" dirty="0"/>
              <a:t>列存储</a:t>
            </a:r>
            <a:endParaRPr lang="zh-CN" altLang="en-US" sz="3100" dirty="0"/>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837828" y="1412776"/>
            <a:ext cx="11233248" cy="5328592"/>
          </a:xfrm>
        </p:spPr>
        <p:txBody>
          <a:bodyPr>
            <a:noAutofit/>
          </a:bodyPr>
          <a:lstStyle/>
          <a:p>
            <a:pPr marL="0" indent="0" hangingPunct="0">
              <a:lnSpc>
                <a:spcPct val="100000"/>
              </a:lnSpc>
              <a:spcBef>
                <a:spcPts val="600"/>
              </a:spcBef>
              <a:buNone/>
            </a:pPr>
            <a:r>
              <a:rPr lang="zh-CN" altLang="en-US" sz="2800" dirty="0"/>
              <a:t>设置了数据库的</a:t>
            </a:r>
            <a:r>
              <a:rPr lang="en-US" altLang="zh-CN" sz="2800" dirty="0"/>
              <a:t>In-Memory</a:t>
            </a:r>
            <a:r>
              <a:rPr lang="zh-CN" altLang="en-US" sz="2800" dirty="0"/>
              <a:t>内存之后，如果要让一个表以</a:t>
            </a:r>
            <a:r>
              <a:rPr lang="en-US" altLang="zh-CN" sz="2800" dirty="0"/>
              <a:t>In-Memory</a:t>
            </a:r>
            <a:r>
              <a:rPr lang="zh-CN" altLang="en-US" sz="2800" dirty="0"/>
              <a:t>方式访问，必须执行“</a:t>
            </a:r>
            <a:r>
              <a:rPr lang="en-US" altLang="zh-CN" sz="2800" dirty="0"/>
              <a:t>ALTER table </a:t>
            </a:r>
            <a:r>
              <a:rPr lang="zh-CN" altLang="en-US" sz="2800" dirty="0"/>
              <a:t>表名</a:t>
            </a:r>
            <a:r>
              <a:rPr lang="en-US" altLang="zh-CN" sz="2800" dirty="0" err="1"/>
              <a:t>inmemory</a:t>
            </a:r>
            <a:r>
              <a:rPr lang="en-US" altLang="zh-CN" sz="2800" dirty="0"/>
              <a:t> </a:t>
            </a:r>
            <a:r>
              <a:rPr lang="zh-CN" altLang="en-US" sz="2800" dirty="0"/>
              <a:t>压缩方式”，如果要取消表的</a:t>
            </a:r>
            <a:r>
              <a:rPr lang="en-US" altLang="zh-CN" sz="2800" dirty="0"/>
              <a:t>In-Memory</a:t>
            </a:r>
            <a:r>
              <a:rPr lang="zh-CN" altLang="en-US" sz="2800" dirty="0"/>
              <a:t>方式，可以执行“</a:t>
            </a:r>
            <a:r>
              <a:rPr lang="en-US" altLang="zh-CN" sz="2800" dirty="0"/>
              <a:t>ALTER table </a:t>
            </a:r>
            <a:r>
              <a:rPr lang="zh-CN" altLang="en-US" sz="2800" dirty="0"/>
              <a:t>表名 </a:t>
            </a:r>
            <a:r>
              <a:rPr lang="en-US" altLang="zh-CN" sz="2800" dirty="0"/>
              <a:t>no </a:t>
            </a:r>
            <a:r>
              <a:rPr lang="en-US" altLang="zh-CN" sz="2800" dirty="0" err="1"/>
              <a:t>inmemory</a:t>
            </a:r>
            <a:r>
              <a:rPr lang="en-US" altLang="zh-CN" sz="2800" dirty="0"/>
              <a:t>”</a:t>
            </a:r>
            <a:r>
              <a:rPr lang="zh-CN" altLang="en-US" sz="2800" dirty="0"/>
              <a:t>。设置</a:t>
            </a:r>
            <a:r>
              <a:rPr lang="en-US" altLang="zh-CN" sz="2800" dirty="0"/>
              <a:t>In-Memory</a:t>
            </a:r>
            <a:r>
              <a:rPr lang="zh-CN" altLang="en-US" sz="2800" dirty="0"/>
              <a:t>方式之后，表的访问速度会明显提高。</a:t>
            </a:r>
            <a:endParaRPr lang="en-US" altLang="zh-CN" sz="2800" dirty="0"/>
          </a:p>
          <a:p>
            <a:pPr marL="0" indent="0" hangingPunct="0">
              <a:lnSpc>
                <a:spcPct val="100000"/>
              </a:lnSpc>
              <a:spcBef>
                <a:spcPts val="600"/>
              </a:spcBef>
              <a:buNone/>
            </a:pPr>
            <a:r>
              <a:rPr lang="en-US" altLang="zh-CN" sz="2800" dirty="0"/>
              <a:t>【</a:t>
            </a:r>
            <a:r>
              <a:rPr lang="zh-CN" altLang="en-US" sz="2800" dirty="0"/>
              <a:t>示例</a:t>
            </a:r>
            <a:r>
              <a:rPr lang="en-US" altLang="zh-CN" sz="2800" dirty="0"/>
              <a:t>5-3】</a:t>
            </a:r>
            <a:r>
              <a:rPr lang="zh-CN" altLang="en-US" sz="2800" dirty="0"/>
              <a:t>设置表</a:t>
            </a:r>
            <a:r>
              <a:rPr lang="en-US" altLang="zh-CN" sz="2800" dirty="0"/>
              <a:t>SALES</a:t>
            </a:r>
            <a:r>
              <a:rPr lang="zh-CN" altLang="en-US" sz="2800" dirty="0"/>
              <a:t>为</a:t>
            </a:r>
            <a:r>
              <a:rPr lang="en-US" altLang="zh-CN" sz="2800" dirty="0"/>
              <a:t>In-Memory</a:t>
            </a:r>
            <a:r>
              <a:rPr lang="zh-CN" altLang="en-US" sz="2800" dirty="0"/>
              <a:t>列存储表</a:t>
            </a:r>
          </a:p>
          <a:p>
            <a:pPr marL="0" indent="0" hangingPunct="0">
              <a:lnSpc>
                <a:spcPct val="100000"/>
              </a:lnSpc>
              <a:spcBef>
                <a:spcPts val="600"/>
              </a:spcBef>
              <a:buNone/>
            </a:pPr>
            <a:r>
              <a:rPr lang="zh-CN" altLang="en-US" sz="2800" dirty="0"/>
              <a:t>本例设置表</a:t>
            </a:r>
            <a:r>
              <a:rPr lang="en-US" altLang="zh-CN" sz="2800" dirty="0"/>
              <a:t>SH.SALES</a:t>
            </a:r>
            <a:r>
              <a:rPr lang="zh-CN" altLang="en-US" sz="2800" dirty="0"/>
              <a:t>为</a:t>
            </a:r>
            <a:r>
              <a:rPr lang="en-US" altLang="zh-CN" sz="2800" dirty="0"/>
              <a:t>In-Memory</a:t>
            </a:r>
            <a:r>
              <a:rPr lang="zh-CN" altLang="en-US" sz="2800" dirty="0"/>
              <a:t>列存储表，并通过执行计划观察查询效率的提高。首先观察没有将</a:t>
            </a:r>
            <a:r>
              <a:rPr lang="en-US" altLang="zh-CN" sz="2800" dirty="0"/>
              <a:t>SALES</a:t>
            </a:r>
            <a:r>
              <a:rPr lang="zh-CN" altLang="en-US" sz="2800" dirty="0"/>
              <a:t>表设置为</a:t>
            </a:r>
            <a:r>
              <a:rPr lang="en-US" altLang="zh-CN" sz="2800" dirty="0"/>
              <a:t>In-Memory</a:t>
            </a:r>
            <a:r>
              <a:rPr lang="zh-CN" altLang="en-US" sz="2800" dirty="0"/>
              <a:t>时的执行计划，以</a:t>
            </a:r>
            <a:r>
              <a:rPr lang="en-US" altLang="zh-CN" sz="2800" dirty="0"/>
              <a:t>SH</a:t>
            </a:r>
            <a:r>
              <a:rPr lang="zh-CN" altLang="en-US" sz="2800" dirty="0"/>
              <a:t>用户登录，然后查询：</a:t>
            </a:r>
          </a:p>
          <a:p>
            <a:pPr marL="0" indent="0" hangingPunct="0">
              <a:lnSpc>
                <a:spcPct val="100000"/>
              </a:lnSpc>
              <a:spcBef>
                <a:spcPts val="600"/>
              </a:spcBef>
              <a:buNone/>
            </a:pPr>
            <a:endParaRPr lang="zh-CN" altLang="en-US" sz="2800" dirty="0"/>
          </a:p>
        </p:txBody>
      </p:sp>
    </p:spTree>
    <p:extLst>
      <p:ext uri="{BB962C8B-B14F-4D97-AF65-F5344CB8AC3E}">
        <p14:creationId xmlns:p14="http://schemas.microsoft.com/office/powerpoint/2010/main" val="3130779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293813" y="381000"/>
            <a:ext cx="9601200" cy="959768"/>
          </a:xfrm>
        </p:spPr>
        <p:txBody>
          <a:bodyPr>
            <a:normAutofit fontScale="90000"/>
          </a:bodyPr>
          <a:lstStyle/>
          <a:p>
            <a:r>
              <a:rPr lang="en-US" altLang="zh-CN" b="1" dirty="0">
                <a:effectLst>
                  <a:glow>
                    <a:srgbClr val="000000"/>
                  </a:glow>
                  <a:outerShdw sx="0" sy="0">
                    <a:srgbClr val="000000"/>
                  </a:outerShdw>
                  <a:reflection stA="0" endPos="0" fadeDir="0" sx="0" sy="0"/>
                </a:effectLst>
              </a:rPr>
              <a:t>5.2 Oracle 12c </a:t>
            </a:r>
            <a:r>
              <a:rPr lang="zh-CN" altLang="en-US" b="1" dirty="0">
                <a:effectLst>
                  <a:glow>
                    <a:srgbClr val="000000"/>
                  </a:glow>
                  <a:outerShdw sx="0" sy="0">
                    <a:srgbClr val="000000"/>
                  </a:outerShdw>
                  <a:reflection stA="0" endPos="0" fadeDir="0" sx="0" sy="0"/>
                </a:effectLst>
              </a:rPr>
              <a:t>内存结构</a:t>
            </a:r>
            <a:br>
              <a:rPr lang="en-US" altLang="zh-CN" b="1" dirty="0">
                <a:effectLst>
                  <a:glow>
                    <a:srgbClr val="000000"/>
                  </a:glow>
                  <a:outerShdw sx="0" sy="0">
                    <a:srgbClr val="000000"/>
                  </a:outerShdw>
                  <a:reflection stA="0" endPos="0" fadeDir="0" sx="0" sy="0"/>
                </a:effectLst>
              </a:rPr>
            </a:br>
            <a:r>
              <a:rPr lang="en-US" altLang="zh-CN" sz="3100" b="1" dirty="0">
                <a:effectLst>
                  <a:glow>
                    <a:srgbClr val="000000"/>
                  </a:glow>
                  <a:outerShdw sx="0" sy="0">
                    <a:srgbClr val="000000"/>
                  </a:outerShdw>
                  <a:reflection stA="0" endPos="0" fadeDir="0" sx="0" sy="0"/>
                </a:effectLst>
              </a:rPr>
              <a:t>  5.2.4  </a:t>
            </a:r>
            <a:r>
              <a:rPr lang="en-US" altLang="zh-CN" sz="3100" dirty="0"/>
              <a:t>In-Memory</a:t>
            </a:r>
            <a:r>
              <a:rPr lang="zh-CN" altLang="zh-CN" sz="3100" dirty="0"/>
              <a:t>列存储</a:t>
            </a:r>
            <a:endParaRPr lang="zh-CN" altLang="en-US" sz="3100" dirty="0"/>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837828" y="1412776"/>
            <a:ext cx="11233248" cy="5328592"/>
          </a:xfrm>
        </p:spPr>
        <p:txBody>
          <a:bodyPr>
            <a:noAutofit/>
          </a:bodyPr>
          <a:lstStyle/>
          <a:p>
            <a:pPr marL="0" indent="0" hangingPunct="0">
              <a:lnSpc>
                <a:spcPct val="100000"/>
              </a:lnSpc>
              <a:spcBef>
                <a:spcPts val="0"/>
              </a:spcBef>
              <a:buNone/>
            </a:pPr>
            <a:r>
              <a:rPr lang="en-US" altLang="zh-CN" sz="2000" dirty="0"/>
              <a:t>SQL&gt; </a:t>
            </a:r>
            <a:r>
              <a:rPr lang="en-US" altLang="zh-CN" sz="2000" dirty="0">
                <a:highlight>
                  <a:srgbClr val="C0C0C0"/>
                </a:highlight>
              </a:rPr>
              <a:t>SET AUTOTRACE ON</a:t>
            </a:r>
          </a:p>
          <a:p>
            <a:pPr marL="0" indent="0" hangingPunct="0">
              <a:lnSpc>
                <a:spcPct val="100000"/>
              </a:lnSpc>
              <a:spcBef>
                <a:spcPts val="0"/>
              </a:spcBef>
              <a:buNone/>
            </a:pPr>
            <a:r>
              <a:rPr lang="en-US" altLang="zh-CN" sz="2000" dirty="0"/>
              <a:t>SQL&gt; </a:t>
            </a:r>
            <a:r>
              <a:rPr lang="en-US" altLang="zh-CN" sz="2000" dirty="0">
                <a:highlight>
                  <a:srgbClr val="C0C0C0"/>
                </a:highlight>
              </a:rPr>
              <a:t>SELECT * FROM </a:t>
            </a:r>
            <a:r>
              <a:rPr lang="en-US" altLang="zh-CN" sz="2000" dirty="0" err="1">
                <a:highlight>
                  <a:srgbClr val="C0C0C0"/>
                </a:highlight>
              </a:rPr>
              <a:t>sh.sales</a:t>
            </a:r>
            <a:r>
              <a:rPr lang="en-US" altLang="zh-CN" sz="2000" dirty="0">
                <a:highlight>
                  <a:srgbClr val="C0C0C0"/>
                </a:highlight>
              </a:rPr>
              <a:t> WHERE  </a:t>
            </a:r>
            <a:r>
              <a:rPr lang="en-US" altLang="zh-CN" sz="2000" dirty="0" err="1">
                <a:highlight>
                  <a:srgbClr val="C0C0C0"/>
                </a:highlight>
              </a:rPr>
              <a:t>amount_sold</a:t>
            </a:r>
            <a:r>
              <a:rPr lang="en-US" altLang="zh-CN" sz="2000" dirty="0">
                <a:highlight>
                  <a:srgbClr val="C0C0C0"/>
                </a:highlight>
              </a:rPr>
              <a:t>=23.43;</a:t>
            </a:r>
          </a:p>
          <a:p>
            <a:pPr marL="0" indent="0" hangingPunct="0">
              <a:lnSpc>
                <a:spcPct val="100000"/>
              </a:lnSpc>
              <a:spcBef>
                <a:spcPts val="0"/>
              </a:spcBef>
              <a:buNone/>
            </a:pPr>
            <a:r>
              <a:rPr lang="en-US" altLang="zh-CN" sz="2000" dirty="0"/>
              <a:t>...</a:t>
            </a:r>
          </a:p>
          <a:p>
            <a:pPr marL="0" indent="0" hangingPunct="0">
              <a:lnSpc>
                <a:spcPct val="100000"/>
              </a:lnSpc>
              <a:spcBef>
                <a:spcPts val="0"/>
              </a:spcBef>
              <a:buNone/>
            </a:pPr>
            <a:r>
              <a:rPr lang="en-US" altLang="zh-CN" sz="2000" dirty="0"/>
              <a:t>   2 - filter("AMOUNT_SOLD"=23.43)</a:t>
            </a:r>
          </a:p>
          <a:p>
            <a:pPr marL="0" indent="0" hangingPunct="0">
              <a:lnSpc>
                <a:spcPct val="100000"/>
              </a:lnSpc>
              <a:spcBef>
                <a:spcPts val="0"/>
              </a:spcBef>
              <a:buNone/>
            </a:pPr>
            <a:r>
              <a:rPr lang="en-US" altLang="zh-CN" sz="2000" dirty="0"/>
              <a:t>Statistics</a:t>
            </a:r>
          </a:p>
          <a:p>
            <a:pPr marL="0" indent="0" hangingPunct="0">
              <a:lnSpc>
                <a:spcPct val="100000"/>
              </a:lnSpc>
              <a:spcBef>
                <a:spcPts val="0"/>
              </a:spcBef>
              <a:buNone/>
            </a:pPr>
            <a:r>
              <a:rPr lang="en-US" altLang="zh-CN" sz="2000" dirty="0"/>
              <a:t>----------------------------------------------------------</a:t>
            </a:r>
          </a:p>
          <a:p>
            <a:pPr marL="0" indent="0" hangingPunct="0">
              <a:lnSpc>
                <a:spcPct val="100000"/>
              </a:lnSpc>
              <a:spcBef>
                <a:spcPts val="0"/>
              </a:spcBef>
              <a:buNone/>
            </a:pPr>
            <a:r>
              <a:rPr lang="en-US" altLang="zh-CN" sz="2000" dirty="0"/>
              <a:t>          0  recursive calls</a:t>
            </a:r>
          </a:p>
          <a:p>
            <a:pPr marL="0" indent="0" hangingPunct="0">
              <a:lnSpc>
                <a:spcPct val="100000"/>
              </a:lnSpc>
              <a:spcBef>
                <a:spcPts val="0"/>
              </a:spcBef>
              <a:buNone/>
            </a:pPr>
            <a:r>
              <a:rPr lang="en-US" altLang="zh-CN" sz="2000" dirty="0"/>
              <a:t>          0  </a:t>
            </a:r>
            <a:r>
              <a:rPr lang="en-US" altLang="zh-CN" sz="2000" dirty="0" err="1"/>
              <a:t>db</a:t>
            </a:r>
            <a:r>
              <a:rPr lang="en-US" altLang="zh-CN" sz="2000" dirty="0"/>
              <a:t> block gets</a:t>
            </a:r>
          </a:p>
          <a:p>
            <a:pPr marL="0" indent="0" hangingPunct="0">
              <a:lnSpc>
                <a:spcPct val="100000"/>
              </a:lnSpc>
              <a:spcBef>
                <a:spcPts val="0"/>
              </a:spcBef>
              <a:buNone/>
            </a:pPr>
            <a:r>
              <a:rPr lang="en-US" altLang="zh-CN" sz="2000" dirty="0">
                <a:highlight>
                  <a:srgbClr val="FFFF00"/>
                </a:highlight>
              </a:rPr>
              <a:t>       1648  consistent gets</a:t>
            </a:r>
          </a:p>
          <a:p>
            <a:pPr marL="0" indent="0" hangingPunct="0">
              <a:lnSpc>
                <a:spcPct val="100000"/>
              </a:lnSpc>
              <a:spcBef>
                <a:spcPts val="0"/>
              </a:spcBef>
              <a:buNone/>
            </a:pPr>
            <a:r>
              <a:rPr lang="en-US" altLang="zh-CN" sz="2000" dirty="0"/>
              <a:t>          0  physical reads</a:t>
            </a:r>
          </a:p>
          <a:p>
            <a:pPr marL="0" indent="0" hangingPunct="0">
              <a:lnSpc>
                <a:spcPct val="100000"/>
              </a:lnSpc>
              <a:spcBef>
                <a:spcPts val="0"/>
              </a:spcBef>
              <a:buNone/>
            </a:pPr>
            <a:r>
              <a:rPr lang="en-US" altLang="zh-CN" sz="2000" dirty="0"/>
              <a:t>          0  redo size</a:t>
            </a:r>
          </a:p>
          <a:p>
            <a:pPr marL="0" indent="0" hangingPunct="0">
              <a:lnSpc>
                <a:spcPct val="100000"/>
              </a:lnSpc>
              <a:spcBef>
                <a:spcPts val="0"/>
              </a:spcBef>
              <a:buNone/>
            </a:pPr>
            <a:r>
              <a:rPr lang="en-US" altLang="zh-CN" sz="2000" dirty="0"/>
              <a:t>      17857  bytes sent via SQL*Net to client</a:t>
            </a:r>
          </a:p>
          <a:p>
            <a:pPr marL="0" indent="0" hangingPunct="0">
              <a:lnSpc>
                <a:spcPct val="100000"/>
              </a:lnSpc>
              <a:spcBef>
                <a:spcPts val="0"/>
              </a:spcBef>
              <a:buNone/>
            </a:pPr>
            <a:r>
              <a:rPr lang="en-US" altLang="zh-CN" sz="2000" dirty="0"/>
              <a:t>        849  bytes received via SQL*Net FROM client</a:t>
            </a:r>
          </a:p>
          <a:p>
            <a:pPr marL="0" indent="0" hangingPunct="0">
              <a:lnSpc>
                <a:spcPct val="100000"/>
              </a:lnSpc>
              <a:spcBef>
                <a:spcPts val="0"/>
              </a:spcBef>
              <a:buNone/>
            </a:pPr>
            <a:r>
              <a:rPr lang="en-US" altLang="zh-CN" sz="2000" dirty="0"/>
              <a:t>         29  SQL*Net roundtrips to/from client</a:t>
            </a:r>
          </a:p>
          <a:p>
            <a:pPr marL="0" indent="0" hangingPunct="0">
              <a:lnSpc>
                <a:spcPct val="100000"/>
              </a:lnSpc>
              <a:spcBef>
                <a:spcPts val="0"/>
              </a:spcBef>
              <a:buNone/>
            </a:pPr>
            <a:r>
              <a:rPr lang="en-US" altLang="zh-CN" sz="2000" dirty="0"/>
              <a:t>          0  sorts (memory)</a:t>
            </a:r>
          </a:p>
          <a:p>
            <a:pPr marL="0" indent="0" hangingPunct="0">
              <a:lnSpc>
                <a:spcPct val="100000"/>
              </a:lnSpc>
              <a:spcBef>
                <a:spcPts val="0"/>
              </a:spcBef>
              <a:buNone/>
            </a:pPr>
            <a:r>
              <a:rPr lang="en-US" altLang="zh-CN" sz="2000" dirty="0"/>
              <a:t>          0  sorts (disk)</a:t>
            </a:r>
          </a:p>
          <a:p>
            <a:pPr marL="0" indent="0" hangingPunct="0">
              <a:lnSpc>
                <a:spcPct val="100000"/>
              </a:lnSpc>
              <a:spcBef>
                <a:spcPts val="0"/>
              </a:spcBef>
              <a:buNone/>
            </a:pPr>
            <a:r>
              <a:rPr lang="en-US" altLang="zh-CN" sz="2000" dirty="0"/>
              <a:t>        414  rows processed</a:t>
            </a:r>
          </a:p>
        </p:txBody>
      </p:sp>
      <p:sp>
        <p:nvSpPr>
          <p:cNvPr id="4" name="对话气泡: 圆角矩形 3">
            <a:extLst>
              <a:ext uri="{FF2B5EF4-FFF2-40B4-BE49-F238E27FC236}">
                <a16:creationId xmlns:a16="http://schemas.microsoft.com/office/drawing/2014/main" id="{517E9728-0E05-4EEC-B7B2-A58CE54459B9}"/>
              </a:ext>
            </a:extLst>
          </p:cNvPr>
          <p:cNvSpPr/>
          <p:nvPr/>
        </p:nvSpPr>
        <p:spPr>
          <a:xfrm>
            <a:off x="6238428" y="2276872"/>
            <a:ext cx="4536504" cy="1944216"/>
          </a:xfrm>
          <a:prstGeom prst="wedgeRoundRectCallout">
            <a:avLst>
              <a:gd name="adj1" fmla="val -80106"/>
              <a:gd name="adj2" fmla="val 3782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观察未将</a:t>
            </a:r>
            <a:r>
              <a:rPr lang="en-US" altLang="zh-CN" sz="2400" dirty="0"/>
              <a:t>SALES</a:t>
            </a:r>
            <a:r>
              <a:rPr lang="zh-CN" altLang="en-US" sz="2400" dirty="0"/>
              <a:t>表设置为</a:t>
            </a:r>
            <a:r>
              <a:rPr lang="en-US" altLang="zh-CN" sz="2400" dirty="0"/>
              <a:t>In-Memory</a:t>
            </a:r>
            <a:r>
              <a:rPr lang="zh-CN" altLang="en-US" sz="2400" dirty="0"/>
              <a:t>时的执行计划，</a:t>
            </a:r>
            <a:r>
              <a:rPr lang="en-US" altLang="zh-CN" sz="2400" dirty="0"/>
              <a:t>consistent gets</a:t>
            </a:r>
            <a:r>
              <a:rPr lang="zh-CN" altLang="en-US" sz="2400" dirty="0"/>
              <a:t>的值是</a:t>
            </a:r>
            <a:r>
              <a:rPr lang="en-US" altLang="zh-CN" sz="2400" dirty="0"/>
              <a:t>1648</a:t>
            </a:r>
            <a:endParaRPr lang="zh-CN" altLang="en-US" sz="2400" dirty="0"/>
          </a:p>
        </p:txBody>
      </p:sp>
    </p:spTree>
    <p:extLst>
      <p:ext uri="{BB962C8B-B14F-4D97-AF65-F5344CB8AC3E}">
        <p14:creationId xmlns:p14="http://schemas.microsoft.com/office/powerpoint/2010/main" val="4142328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125860" y="260648"/>
            <a:ext cx="9601200" cy="959768"/>
          </a:xfrm>
        </p:spPr>
        <p:txBody>
          <a:bodyPr>
            <a:normAutofit fontScale="90000"/>
          </a:bodyPr>
          <a:lstStyle/>
          <a:p>
            <a:r>
              <a:rPr lang="en-US" altLang="zh-CN" b="1" dirty="0">
                <a:effectLst>
                  <a:glow>
                    <a:srgbClr val="000000"/>
                  </a:glow>
                  <a:outerShdw sx="0" sy="0">
                    <a:srgbClr val="000000"/>
                  </a:outerShdw>
                  <a:reflection stA="0" endPos="0" fadeDir="0" sx="0" sy="0"/>
                </a:effectLst>
              </a:rPr>
              <a:t>5.2 Oracle 12c </a:t>
            </a:r>
            <a:r>
              <a:rPr lang="zh-CN" altLang="en-US" b="1" dirty="0">
                <a:effectLst>
                  <a:glow>
                    <a:srgbClr val="000000"/>
                  </a:glow>
                  <a:outerShdw sx="0" sy="0">
                    <a:srgbClr val="000000"/>
                  </a:outerShdw>
                  <a:reflection stA="0" endPos="0" fadeDir="0" sx="0" sy="0"/>
                </a:effectLst>
              </a:rPr>
              <a:t>内存结构</a:t>
            </a:r>
            <a:br>
              <a:rPr lang="en-US" altLang="zh-CN" b="1" dirty="0">
                <a:effectLst>
                  <a:glow>
                    <a:srgbClr val="000000"/>
                  </a:glow>
                  <a:outerShdw sx="0" sy="0">
                    <a:srgbClr val="000000"/>
                  </a:outerShdw>
                  <a:reflection stA="0" endPos="0" fadeDir="0" sx="0" sy="0"/>
                </a:effectLst>
              </a:rPr>
            </a:br>
            <a:r>
              <a:rPr lang="en-US" altLang="zh-CN" sz="3100" b="1" dirty="0">
                <a:effectLst>
                  <a:glow>
                    <a:srgbClr val="000000"/>
                  </a:glow>
                  <a:outerShdw sx="0" sy="0">
                    <a:srgbClr val="000000"/>
                  </a:outerShdw>
                  <a:reflection stA="0" endPos="0" fadeDir="0" sx="0" sy="0"/>
                </a:effectLst>
              </a:rPr>
              <a:t>  5.2.4  </a:t>
            </a:r>
            <a:r>
              <a:rPr lang="en-US" altLang="zh-CN" sz="3100" dirty="0"/>
              <a:t>In-Memory</a:t>
            </a:r>
            <a:r>
              <a:rPr lang="zh-CN" altLang="zh-CN" sz="3100" dirty="0"/>
              <a:t>列存储</a:t>
            </a:r>
            <a:endParaRPr lang="zh-CN" altLang="en-US" sz="3100" dirty="0"/>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837828" y="1412776"/>
            <a:ext cx="11233248" cy="5328592"/>
          </a:xfrm>
        </p:spPr>
        <p:txBody>
          <a:bodyPr>
            <a:noAutofit/>
          </a:bodyPr>
          <a:lstStyle/>
          <a:p>
            <a:pPr marL="0" indent="0" hangingPunct="0">
              <a:lnSpc>
                <a:spcPct val="100000"/>
              </a:lnSpc>
              <a:spcBef>
                <a:spcPts val="0"/>
              </a:spcBef>
              <a:buNone/>
            </a:pPr>
            <a:r>
              <a:rPr lang="zh-CN" altLang="en-US" sz="2000" dirty="0"/>
              <a:t>下面将</a:t>
            </a:r>
            <a:r>
              <a:rPr lang="en-US" altLang="zh-CN" sz="2000" dirty="0"/>
              <a:t>SALES</a:t>
            </a:r>
            <a:r>
              <a:rPr lang="zh-CN" altLang="en-US" sz="2000" dirty="0"/>
              <a:t>设置为</a:t>
            </a:r>
            <a:r>
              <a:rPr lang="en-US" altLang="zh-CN" sz="2000" dirty="0"/>
              <a:t>In-Memory</a:t>
            </a:r>
            <a:r>
              <a:rPr lang="zh-CN" altLang="en-US" sz="2000" dirty="0"/>
              <a:t>，并查看执行计划：</a:t>
            </a:r>
            <a:endParaRPr lang="en-US" altLang="zh-CN" sz="2000" dirty="0"/>
          </a:p>
          <a:p>
            <a:pPr marL="0" indent="0" hangingPunct="0">
              <a:lnSpc>
                <a:spcPct val="100000"/>
              </a:lnSpc>
              <a:spcBef>
                <a:spcPts val="0"/>
              </a:spcBef>
              <a:buNone/>
            </a:pPr>
            <a:r>
              <a:rPr lang="en-US" altLang="zh-CN" sz="2000" dirty="0"/>
              <a:t>SQL&gt; </a:t>
            </a:r>
            <a:r>
              <a:rPr lang="en-US" altLang="zh-CN" sz="2000" dirty="0">
                <a:highlight>
                  <a:srgbClr val="C0C0C0"/>
                </a:highlight>
              </a:rPr>
              <a:t>ALTER TABLE sales INMEMORY;</a:t>
            </a:r>
          </a:p>
          <a:p>
            <a:pPr marL="0" indent="0" hangingPunct="0">
              <a:lnSpc>
                <a:spcPct val="100000"/>
              </a:lnSpc>
              <a:spcBef>
                <a:spcPts val="0"/>
              </a:spcBef>
              <a:buNone/>
            </a:pPr>
            <a:r>
              <a:rPr lang="en-US" altLang="zh-CN" sz="2000" dirty="0"/>
              <a:t>Table altered.</a:t>
            </a:r>
          </a:p>
          <a:p>
            <a:pPr marL="0" indent="0" hangingPunct="0">
              <a:lnSpc>
                <a:spcPct val="100000"/>
              </a:lnSpc>
              <a:spcBef>
                <a:spcPts val="0"/>
              </a:spcBef>
              <a:buNone/>
            </a:pPr>
            <a:r>
              <a:rPr lang="en-US" altLang="zh-CN" sz="2000" dirty="0"/>
              <a:t>SQL&gt; </a:t>
            </a:r>
            <a:r>
              <a:rPr lang="en-US" altLang="zh-CN" sz="2000" dirty="0">
                <a:highlight>
                  <a:srgbClr val="C0C0C0"/>
                </a:highlight>
              </a:rPr>
              <a:t>SELECT * FROM </a:t>
            </a:r>
            <a:r>
              <a:rPr lang="en-US" altLang="zh-CN" sz="2000" dirty="0" err="1">
                <a:highlight>
                  <a:srgbClr val="C0C0C0"/>
                </a:highlight>
              </a:rPr>
              <a:t>sh.sales</a:t>
            </a:r>
            <a:r>
              <a:rPr lang="en-US" altLang="zh-CN" sz="2000" dirty="0">
                <a:highlight>
                  <a:srgbClr val="C0C0C0"/>
                </a:highlight>
              </a:rPr>
              <a:t> WHERE  </a:t>
            </a:r>
            <a:r>
              <a:rPr lang="en-US" altLang="zh-CN" sz="2000" dirty="0" err="1">
                <a:highlight>
                  <a:srgbClr val="C0C0C0"/>
                </a:highlight>
              </a:rPr>
              <a:t>amount_sold</a:t>
            </a:r>
            <a:r>
              <a:rPr lang="en-US" altLang="zh-CN" sz="2000" dirty="0">
                <a:highlight>
                  <a:srgbClr val="C0C0C0"/>
                </a:highlight>
              </a:rPr>
              <a:t>=23.43;</a:t>
            </a:r>
          </a:p>
          <a:p>
            <a:pPr marL="0" indent="0" hangingPunct="0">
              <a:lnSpc>
                <a:spcPct val="100000"/>
              </a:lnSpc>
              <a:spcBef>
                <a:spcPts val="0"/>
              </a:spcBef>
              <a:buNone/>
            </a:pPr>
            <a:r>
              <a:rPr lang="en-US" altLang="zh-CN" sz="2000" dirty="0"/>
              <a:t>...</a:t>
            </a:r>
          </a:p>
          <a:p>
            <a:pPr marL="0" indent="0" hangingPunct="0">
              <a:lnSpc>
                <a:spcPct val="100000"/>
              </a:lnSpc>
              <a:spcBef>
                <a:spcPts val="0"/>
              </a:spcBef>
              <a:buNone/>
            </a:pPr>
            <a:r>
              <a:rPr lang="en-US" altLang="zh-CN" sz="2000" dirty="0"/>
              <a:t>SQL&gt; </a:t>
            </a:r>
            <a:r>
              <a:rPr lang="en-US" altLang="zh-CN" sz="2000" dirty="0">
                <a:highlight>
                  <a:srgbClr val="C0C0C0"/>
                </a:highlight>
              </a:rPr>
              <a:t>SELECT * FROM </a:t>
            </a:r>
            <a:r>
              <a:rPr lang="en-US" altLang="zh-CN" sz="2000" dirty="0" err="1">
                <a:highlight>
                  <a:srgbClr val="C0C0C0"/>
                </a:highlight>
              </a:rPr>
              <a:t>sh.sales</a:t>
            </a:r>
            <a:r>
              <a:rPr lang="en-US" altLang="zh-CN" sz="2000" dirty="0">
                <a:highlight>
                  <a:srgbClr val="C0C0C0"/>
                </a:highlight>
              </a:rPr>
              <a:t> WHERE  </a:t>
            </a:r>
            <a:r>
              <a:rPr lang="en-US" altLang="zh-CN" sz="2000" dirty="0" err="1">
                <a:highlight>
                  <a:srgbClr val="C0C0C0"/>
                </a:highlight>
              </a:rPr>
              <a:t>amount_sold</a:t>
            </a:r>
            <a:r>
              <a:rPr lang="en-US" altLang="zh-CN" sz="2000" dirty="0">
                <a:highlight>
                  <a:srgbClr val="C0C0C0"/>
                </a:highlight>
              </a:rPr>
              <a:t>=23.43;</a:t>
            </a:r>
          </a:p>
          <a:p>
            <a:pPr marL="0" indent="0" hangingPunct="0">
              <a:lnSpc>
                <a:spcPct val="100000"/>
              </a:lnSpc>
              <a:spcBef>
                <a:spcPts val="0"/>
              </a:spcBef>
              <a:buNone/>
            </a:pPr>
            <a:r>
              <a:rPr lang="en-US" altLang="zh-CN" sz="2000" dirty="0"/>
              <a:t>…</a:t>
            </a:r>
          </a:p>
          <a:p>
            <a:pPr marL="0" indent="0" hangingPunct="0">
              <a:lnSpc>
                <a:spcPct val="100000"/>
              </a:lnSpc>
              <a:spcBef>
                <a:spcPts val="0"/>
              </a:spcBef>
              <a:buNone/>
            </a:pPr>
            <a:r>
              <a:rPr lang="en-US" altLang="zh-CN" sz="2000" dirty="0"/>
              <a:t>----------------------------------------------------------</a:t>
            </a:r>
          </a:p>
          <a:p>
            <a:pPr marL="0" indent="0" hangingPunct="0">
              <a:lnSpc>
                <a:spcPct val="100000"/>
              </a:lnSpc>
              <a:spcBef>
                <a:spcPts val="0"/>
              </a:spcBef>
              <a:buNone/>
            </a:pPr>
            <a:r>
              <a:rPr lang="en-US" altLang="zh-CN" sz="2000" dirty="0"/>
              <a:t>Plan hash value</a:t>
            </a:r>
            <a:r>
              <a:rPr lang="zh-CN" altLang="en-US" sz="2000" dirty="0"/>
              <a:t>：</a:t>
            </a:r>
            <a:r>
              <a:rPr lang="en-US" altLang="zh-CN" sz="2000" dirty="0"/>
              <a:t>1550251865</a:t>
            </a:r>
          </a:p>
          <a:p>
            <a:pPr marL="0" indent="0" hangingPunct="0">
              <a:lnSpc>
                <a:spcPct val="100000"/>
              </a:lnSpc>
              <a:spcBef>
                <a:spcPts val="0"/>
              </a:spcBef>
              <a:buNone/>
            </a:pPr>
            <a:r>
              <a:rPr lang="en-US" altLang="zh-CN" sz="2000" dirty="0"/>
              <a:t>| Id  | Operation                   | Name  | Rows  | Bytes | Cost (%CPU)| Time     | </a:t>
            </a:r>
            <a:r>
              <a:rPr lang="en-US" altLang="zh-CN" sz="2000" dirty="0" err="1"/>
              <a:t>Pstart</a:t>
            </a:r>
            <a:r>
              <a:rPr lang="en-US" altLang="zh-CN" sz="2000" dirty="0"/>
              <a:t>| </a:t>
            </a:r>
            <a:r>
              <a:rPr lang="en-US" altLang="zh-CN" sz="2000" dirty="0" err="1"/>
              <a:t>Pstop</a:t>
            </a:r>
            <a:r>
              <a:rPr lang="en-US" altLang="zh-CN" sz="2000" dirty="0"/>
              <a:t> |</a:t>
            </a:r>
          </a:p>
          <a:p>
            <a:pPr marL="0" indent="0" hangingPunct="0">
              <a:lnSpc>
                <a:spcPct val="100000"/>
              </a:lnSpc>
              <a:spcBef>
                <a:spcPts val="0"/>
              </a:spcBef>
              <a:buNone/>
            </a:pPr>
            <a:r>
              <a:rPr lang="en-US" altLang="zh-CN" sz="2000" dirty="0"/>
              <a:t>--------------------------------------------------------------------</a:t>
            </a:r>
          </a:p>
          <a:p>
            <a:pPr marL="0" indent="0" hangingPunct="0">
              <a:lnSpc>
                <a:spcPct val="100000"/>
              </a:lnSpc>
              <a:spcBef>
                <a:spcPts val="0"/>
              </a:spcBef>
              <a:buNone/>
            </a:pPr>
            <a:r>
              <a:rPr lang="en-US" altLang="zh-CN" sz="2000" dirty="0"/>
              <a:t>|   0 | SELECT STATEMENT            |       |   243 |  7776 |   123  (16)| 00</a:t>
            </a:r>
            <a:r>
              <a:rPr lang="zh-CN" altLang="en-US" sz="2000" dirty="0"/>
              <a:t>：</a:t>
            </a:r>
            <a:r>
              <a:rPr lang="en-US" altLang="zh-CN" sz="2000" dirty="0"/>
              <a:t>00</a:t>
            </a:r>
            <a:r>
              <a:rPr lang="zh-CN" altLang="en-US" sz="2000" dirty="0"/>
              <a:t>：</a:t>
            </a:r>
            <a:r>
              <a:rPr lang="en-US" altLang="zh-CN" sz="2000" dirty="0"/>
              <a:t>01 |       |       |</a:t>
            </a:r>
          </a:p>
          <a:p>
            <a:pPr marL="0" indent="0" hangingPunct="0">
              <a:lnSpc>
                <a:spcPct val="100000"/>
              </a:lnSpc>
              <a:spcBef>
                <a:spcPts val="0"/>
              </a:spcBef>
              <a:buNone/>
            </a:pPr>
            <a:r>
              <a:rPr lang="en-US" altLang="zh-CN" sz="2000" dirty="0"/>
              <a:t>|   1 |  PARTITION RANGE ALL        |       |   243 |  7776 |   123  (16)| 00</a:t>
            </a:r>
            <a:r>
              <a:rPr lang="zh-CN" altLang="en-US" sz="2000" dirty="0"/>
              <a:t>：</a:t>
            </a:r>
            <a:r>
              <a:rPr lang="en-US" altLang="zh-CN" sz="2000" dirty="0"/>
              <a:t>00</a:t>
            </a:r>
            <a:r>
              <a:rPr lang="zh-CN" altLang="en-US" sz="2000" dirty="0"/>
              <a:t>：</a:t>
            </a:r>
            <a:r>
              <a:rPr lang="en-US" altLang="zh-CN" sz="2000" dirty="0"/>
              <a:t>01 |     1 |    28 |</a:t>
            </a:r>
          </a:p>
          <a:p>
            <a:pPr marL="0" indent="0" hangingPunct="0">
              <a:lnSpc>
                <a:spcPct val="100000"/>
              </a:lnSpc>
              <a:spcBef>
                <a:spcPts val="0"/>
              </a:spcBef>
              <a:buNone/>
            </a:pPr>
            <a:r>
              <a:rPr lang="en-US" altLang="zh-CN" sz="2000" dirty="0"/>
              <a:t>|*  2 |   </a:t>
            </a:r>
            <a:r>
              <a:rPr lang="en-US" altLang="zh-CN" sz="2000" dirty="0">
                <a:highlight>
                  <a:srgbClr val="FFFF00"/>
                </a:highlight>
              </a:rPr>
              <a:t>TABLE ACCESS INMEMORY FULL</a:t>
            </a:r>
            <a:r>
              <a:rPr lang="en-US" altLang="zh-CN" sz="2000" dirty="0"/>
              <a:t>| SALES |   243 |  7776 |   123  (16)| 00</a:t>
            </a:r>
            <a:r>
              <a:rPr lang="zh-CN" altLang="en-US" sz="2000" dirty="0"/>
              <a:t>：</a:t>
            </a:r>
            <a:r>
              <a:rPr lang="en-US" altLang="zh-CN" sz="2000" dirty="0"/>
              <a:t>00</a:t>
            </a:r>
            <a:r>
              <a:rPr lang="zh-CN" altLang="en-US" sz="2000" dirty="0"/>
              <a:t>：</a:t>
            </a:r>
            <a:r>
              <a:rPr lang="en-US" altLang="zh-CN" sz="2000" dirty="0"/>
              <a:t>01 |     1 |    28 |</a:t>
            </a:r>
          </a:p>
          <a:p>
            <a:pPr marL="0" indent="0" hangingPunct="0">
              <a:lnSpc>
                <a:spcPct val="100000"/>
              </a:lnSpc>
              <a:spcBef>
                <a:spcPts val="0"/>
              </a:spcBef>
              <a:buNone/>
            </a:pPr>
            <a:endParaRPr lang="en-US" altLang="zh-CN" sz="2000" dirty="0"/>
          </a:p>
        </p:txBody>
      </p:sp>
      <p:sp>
        <p:nvSpPr>
          <p:cNvPr id="5" name="卷形: 水平 4">
            <a:extLst>
              <a:ext uri="{FF2B5EF4-FFF2-40B4-BE49-F238E27FC236}">
                <a16:creationId xmlns:a16="http://schemas.microsoft.com/office/drawing/2014/main" id="{5D62307E-A4A4-4663-AF50-AA7D9C9B7248}"/>
              </a:ext>
            </a:extLst>
          </p:cNvPr>
          <p:cNvSpPr/>
          <p:nvPr/>
        </p:nvSpPr>
        <p:spPr>
          <a:xfrm>
            <a:off x="2854052" y="404664"/>
            <a:ext cx="7776863" cy="5184576"/>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2400" dirty="0"/>
              <a:t>注意，语句“</a:t>
            </a:r>
            <a:r>
              <a:rPr lang="en-US" altLang="zh-CN" sz="2400" dirty="0"/>
              <a:t>SELECT * FROM </a:t>
            </a:r>
            <a:r>
              <a:rPr lang="en-US" altLang="zh-CN" sz="2400" dirty="0" err="1"/>
              <a:t>sh.sales</a:t>
            </a:r>
            <a:r>
              <a:rPr lang="en-US" altLang="zh-CN" sz="2400" dirty="0"/>
              <a:t> WHERE </a:t>
            </a:r>
            <a:r>
              <a:rPr lang="en-US" altLang="zh-CN" sz="2400" dirty="0" err="1"/>
              <a:t>amount_sold</a:t>
            </a:r>
            <a:r>
              <a:rPr lang="en-US" altLang="zh-CN" sz="2400" dirty="0"/>
              <a:t>=23.43;”</a:t>
            </a:r>
            <a:r>
              <a:rPr lang="zh-CN" altLang="en-US" sz="2400" dirty="0"/>
              <a:t>执行了两次，第一次查询后，</a:t>
            </a:r>
            <a:r>
              <a:rPr lang="en-US" altLang="zh-CN" sz="2400" dirty="0"/>
              <a:t>SALES</a:t>
            </a:r>
            <a:r>
              <a:rPr lang="zh-CN" altLang="en-US" sz="2400" dirty="0"/>
              <a:t>表才会被装载到</a:t>
            </a:r>
            <a:r>
              <a:rPr lang="en-US" altLang="zh-CN" sz="2400" dirty="0"/>
              <a:t>In-Memory</a:t>
            </a:r>
            <a:r>
              <a:rPr lang="zh-CN" altLang="en-US" sz="2400" dirty="0"/>
              <a:t>内存中。这是因为</a:t>
            </a:r>
            <a:r>
              <a:rPr lang="en-US" altLang="zh-CN" sz="2400" dirty="0"/>
              <a:t>SALES</a:t>
            </a:r>
            <a:r>
              <a:rPr lang="zh-CN" altLang="en-US" sz="2400" dirty="0"/>
              <a:t>的</a:t>
            </a:r>
            <a:r>
              <a:rPr lang="en-US" altLang="zh-CN" sz="2400" dirty="0"/>
              <a:t>In-Memory</a:t>
            </a:r>
            <a:r>
              <a:rPr lang="zh-CN" altLang="en-US" sz="2400" dirty="0"/>
              <a:t>优先级为默认的</a:t>
            </a:r>
            <a:r>
              <a:rPr lang="en-US" altLang="zh-CN" sz="2400" dirty="0"/>
              <a:t>NONE</a:t>
            </a:r>
            <a:r>
              <a:rPr lang="zh-CN" altLang="en-US" sz="2400" dirty="0"/>
              <a:t>，因此只有等第一次查询完成后，表才会被装载到</a:t>
            </a:r>
            <a:r>
              <a:rPr lang="en-US" altLang="zh-CN" sz="2400" dirty="0"/>
              <a:t>In-Memory</a:t>
            </a:r>
            <a:r>
              <a:rPr lang="zh-CN" altLang="en-US" sz="2400" dirty="0"/>
              <a:t>内存中。</a:t>
            </a:r>
          </a:p>
        </p:txBody>
      </p:sp>
    </p:spTree>
    <p:extLst>
      <p:ext uri="{BB962C8B-B14F-4D97-AF65-F5344CB8AC3E}">
        <p14:creationId xmlns:p14="http://schemas.microsoft.com/office/powerpoint/2010/main" val="1512017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053852" y="260648"/>
            <a:ext cx="9601200" cy="959768"/>
          </a:xfrm>
        </p:spPr>
        <p:txBody>
          <a:bodyPr>
            <a:normAutofit fontScale="90000"/>
          </a:bodyPr>
          <a:lstStyle/>
          <a:p>
            <a:r>
              <a:rPr lang="en-US" altLang="zh-CN" b="1" dirty="0">
                <a:effectLst>
                  <a:glow>
                    <a:srgbClr val="000000"/>
                  </a:glow>
                  <a:outerShdw sx="0" sy="0">
                    <a:srgbClr val="000000"/>
                  </a:outerShdw>
                  <a:reflection stA="0" endPos="0" fadeDir="0" sx="0" sy="0"/>
                </a:effectLst>
              </a:rPr>
              <a:t>5.2 Oracle 12c </a:t>
            </a:r>
            <a:r>
              <a:rPr lang="zh-CN" altLang="en-US" b="1" dirty="0">
                <a:effectLst>
                  <a:glow>
                    <a:srgbClr val="000000"/>
                  </a:glow>
                  <a:outerShdw sx="0" sy="0">
                    <a:srgbClr val="000000"/>
                  </a:outerShdw>
                  <a:reflection stA="0" endPos="0" fadeDir="0" sx="0" sy="0"/>
                </a:effectLst>
              </a:rPr>
              <a:t>内存结构</a:t>
            </a:r>
            <a:br>
              <a:rPr lang="en-US" altLang="zh-CN" b="1" dirty="0">
                <a:effectLst>
                  <a:glow>
                    <a:srgbClr val="000000"/>
                  </a:glow>
                  <a:outerShdw sx="0" sy="0">
                    <a:srgbClr val="000000"/>
                  </a:outerShdw>
                  <a:reflection stA="0" endPos="0" fadeDir="0" sx="0" sy="0"/>
                </a:effectLst>
              </a:rPr>
            </a:br>
            <a:r>
              <a:rPr lang="en-US" altLang="zh-CN" sz="3100" b="1" dirty="0">
                <a:effectLst>
                  <a:glow>
                    <a:srgbClr val="000000"/>
                  </a:glow>
                  <a:outerShdw sx="0" sy="0">
                    <a:srgbClr val="000000"/>
                  </a:outerShdw>
                  <a:reflection stA="0" endPos="0" fadeDir="0" sx="0" sy="0"/>
                </a:effectLst>
              </a:rPr>
              <a:t>  5.2.4  </a:t>
            </a:r>
            <a:r>
              <a:rPr lang="en-US" altLang="zh-CN" sz="3100" dirty="0"/>
              <a:t>In-Memory</a:t>
            </a:r>
            <a:r>
              <a:rPr lang="zh-CN" altLang="zh-CN" sz="3100" dirty="0"/>
              <a:t>列存储</a:t>
            </a:r>
            <a:endParaRPr lang="zh-CN" altLang="en-US" sz="3100" dirty="0"/>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837828" y="1220416"/>
            <a:ext cx="11233248" cy="5328592"/>
          </a:xfrm>
        </p:spPr>
        <p:txBody>
          <a:bodyPr>
            <a:noAutofit/>
          </a:bodyPr>
          <a:lstStyle/>
          <a:p>
            <a:pPr marL="0" indent="0" hangingPunct="0">
              <a:lnSpc>
                <a:spcPct val="100000"/>
              </a:lnSpc>
              <a:spcBef>
                <a:spcPts val="0"/>
              </a:spcBef>
              <a:buNone/>
            </a:pPr>
            <a:r>
              <a:rPr lang="en-US" altLang="zh-CN" sz="2000" dirty="0"/>
              <a:t>-------------------------------------------------------------</a:t>
            </a:r>
          </a:p>
          <a:p>
            <a:pPr marL="0" indent="0" hangingPunct="0">
              <a:lnSpc>
                <a:spcPct val="100000"/>
              </a:lnSpc>
              <a:spcBef>
                <a:spcPts val="0"/>
              </a:spcBef>
              <a:buNone/>
            </a:pPr>
            <a:r>
              <a:rPr lang="en-US" altLang="zh-CN" sz="2000" dirty="0"/>
              <a:t>Predicate Information (IDENTIFIED BY operation id)</a:t>
            </a:r>
            <a:r>
              <a:rPr lang="zh-CN" altLang="en-US" sz="2000" dirty="0"/>
              <a:t>：</a:t>
            </a:r>
          </a:p>
          <a:p>
            <a:pPr marL="0" indent="0" hangingPunct="0">
              <a:lnSpc>
                <a:spcPct val="100000"/>
              </a:lnSpc>
              <a:spcBef>
                <a:spcPts val="0"/>
              </a:spcBef>
              <a:buNone/>
            </a:pPr>
            <a:r>
              <a:rPr lang="en-US" altLang="zh-CN" sz="2000" dirty="0"/>
              <a:t>---------------------------------------------------</a:t>
            </a:r>
          </a:p>
          <a:p>
            <a:pPr marL="0" indent="0" hangingPunct="0">
              <a:lnSpc>
                <a:spcPct val="100000"/>
              </a:lnSpc>
              <a:spcBef>
                <a:spcPts val="0"/>
              </a:spcBef>
              <a:buNone/>
            </a:pPr>
            <a:r>
              <a:rPr lang="en-US" altLang="zh-CN" sz="2000" dirty="0"/>
              <a:t>   2 - </a:t>
            </a:r>
            <a:r>
              <a:rPr lang="en-US" altLang="zh-CN" sz="2000" dirty="0" err="1">
                <a:highlight>
                  <a:srgbClr val="FFFF00"/>
                </a:highlight>
              </a:rPr>
              <a:t>inmemory</a:t>
            </a:r>
            <a:r>
              <a:rPr lang="en-US" altLang="zh-CN" sz="2000" dirty="0">
                <a:highlight>
                  <a:srgbClr val="FFFF00"/>
                </a:highlight>
              </a:rPr>
              <a:t>("AMOUNT_SOLD"=23.43)</a:t>
            </a:r>
          </a:p>
          <a:p>
            <a:pPr marL="0" indent="0" hangingPunct="0">
              <a:lnSpc>
                <a:spcPct val="100000"/>
              </a:lnSpc>
              <a:spcBef>
                <a:spcPts val="0"/>
              </a:spcBef>
              <a:buNone/>
            </a:pPr>
            <a:r>
              <a:rPr lang="en-US" altLang="zh-CN" sz="2000" dirty="0"/>
              <a:t>       filter("AMOUNT_SOLD"=23.43)</a:t>
            </a:r>
          </a:p>
          <a:p>
            <a:pPr marL="0" indent="0" hangingPunct="0">
              <a:lnSpc>
                <a:spcPct val="100000"/>
              </a:lnSpc>
              <a:spcBef>
                <a:spcPts val="0"/>
              </a:spcBef>
              <a:buNone/>
            </a:pPr>
            <a:r>
              <a:rPr lang="en-US" altLang="zh-CN" sz="2000" dirty="0"/>
              <a:t>Statistics</a:t>
            </a:r>
          </a:p>
          <a:p>
            <a:pPr marL="0" indent="0" hangingPunct="0">
              <a:lnSpc>
                <a:spcPct val="100000"/>
              </a:lnSpc>
              <a:spcBef>
                <a:spcPts val="0"/>
              </a:spcBef>
              <a:buNone/>
            </a:pPr>
            <a:r>
              <a:rPr lang="en-US" altLang="zh-CN" sz="2000" dirty="0"/>
              <a:t>----------------------------------------------------------</a:t>
            </a:r>
          </a:p>
          <a:p>
            <a:pPr marL="0" indent="0" hangingPunct="0">
              <a:lnSpc>
                <a:spcPct val="100000"/>
              </a:lnSpc>
              <a:spcBef>
                <a:spcPts val="0"/>
              </a:spcBef>
              <a:buNone/>
            </a:pPr>
            <a:r>
              <a:rPr lang="en-US" altLang="zh-CN" sz="2000" dirty="0"/>
              <a:t>          0  recursive calls</a:t>
            </a:r>
          </a:p>
          <a:p>
            <a:pPr marL="0" indent="0" hangingPunct="0">
              <a:lnSpc>
                <a:spcPct val="100000"/>
              </a:lnSpc>
              <a:spcBef>
                <a:spcPts val="0"/>
              </a:spcBef>
              <a:buNone/>
            </a:pPr>
            <a:r>
              <a:rPr lang="en-US" altLang="zh-CN" sz="2000" dirty="0"/>
              <a:t>          0  </a:t>
            </a:r>
            <a:r>
              <a:rPr lang="en-US" altLang="zh-CN" sz="2000" dirty="0" err="1"/>
              <a:t>db</a:t>
            </a:r>
            <a:r>
              <a:rPr lang="en-US" altLang="zh-CN" sz="2000" dirty="0"/>
              <a:t> block gets</a:t>
            </a:r>
          </a:p>
          <a:p>
            <a:pPr marL="0" indent="0" hangingPunct="0">
              <a:lnSpc>
                <a:spcPct val="100000"/>
              </a:lnSpc>
              <a:spcBef>
                <a:spcPts val="0"/>
              </a:spcBef>
              <a:buNone/>
            </a:pPr>
            <a:r>
              <a:rPr lang="en-US" altLang="zh-CN" sz="2000" dirty="0"/>
              <a:t>         </a:t>
            </a:r>
            <a:r>
              <a:rPr lang="en-US" altLang="zh-CN" sz="2000" dirty="0">
                <a:highlight>
                  <a:srgbClr val="FFFF00"/>
                </a:highlight>
              </a:rPr>
              <a:t>32 </a:t>
            </a:r>
            <a:r>
              <a:rPr lang="en-US" altLang="zh-CN" sz="2000" dirty="0"/>
              <a:t> consistent gets</a:t>
            </a:r>
          </a:p>
          <a:p>
            <a:pPr marL="0" indent="0" hangingPunct="0">
              <a:lnSpc>
                <a:spcPct val="100000"/>
              </a:lnSpc>
              <a:spcBef>
                <a:spcPts val="0"/>
              </a:spcBef>
              <a:buNone/>
            </a:pPr>
            <a:r>
              <a:rPr lang="en-US" altLang="zh-CN" sz="2000" dirty="0"/>
              <a:t>          0  physical reads</a:t>
            </a:r>
          </a:p>
          <a:p>
            <a:pPr marL="0" indent="0" hangingPunct="0">
              <a:lnSpc>
                <a:spcPct val="100000"/>
              </a:lnSpc>
              <a:spcBef>
                <a:spcPts val="0"/>
              </a:spcBef>
              <a:buNone/>
            </a:pPr>
            <a:r>
              <a:rPr lang="en-US" altLang="zh-CN" sz="2000" dirty="0"/>
              <a:t>          0  redo size</a:t>
            </a:r>
          </a:p>
          <a:p>
            <a:pPr marL="0" indent="0" hangingPunct="0">
              <a:lnSpc>
                <a:spcPct val="100000"/>
              </a:lnSpc>
              <a:spcBef>
                <a:spcPts val="0"/>
              </a:spcBef>
              <a:buNone/>
            </a:pPr>
            <a:r>
              <a:rPr lang="en-US" altLang="zh-CN" sz="2000" dirty="0"/>
              <a:t>      17857  bytes sent via SQL*Net to client</a:t>
            </a:r>
          </a:p>
          <a:p>
            <a:pPr marL="0" indent="0" hangingPunct="0">
              <a:lnSpc>
                <a:spcPct val="100000"/>
              </a:lnSpc>
              <a:spcBef>
                <a:spcPts val="0"/>
              </a:spcBef>
              <a:buNone/>
            </a:pPr>
            <a:r>
              <a:rPr lang="en-US" altLang="zh-CN" sz="2000" dirty="0"/>
              <a:t>        849  bytes received via SQL*Net from client</a:t>
            </a:r>
          </a:p>
          <a:p>
            <a:pPr marL="0" indent="0" hangingPunct="0">
              <a:lnSpc>
                <a:spcPct val="100000"/>
              </a:lnSpc>
              <a:spcBef>
                <a:spcPts val="0"/>
              </a:spcBef>
              <a:buNone/>
            </a:pPr>
            <a:r>
              <a:rPr lang="en-US" altLang="zh-CN" sz="2000" dirty="0"/>
              <a:t>         29  SQL*Net roundtrips to/from client</a:t>
            </a:r>
          </a:p>
          <a:p>
            <a:pPr marL="0" indent="0" hangingPunct="0">
              <a:lnSpc>
                <a:spcPct val="100000"/>
              </a:lnSpc>
              <a:spcBef>
                <a:spcPts val="0"/>
              </a:spcBef>
              <a:buNone/>
            </a:pPr>
            <a:r>
              <a:rPr lang="en-US" altLang="zh-CN" sz="2000" dirty="0"/>
              <a:t>          0  sorts (memory)</a:t>
            </a:r>
          </a:p>
          <a:p>
            <a:pPr marL="0" indent="0" hangingPunct="0">
              <a:lnSpc>
                <a:spcPct val="100000"/>
              </a:lnSpc>
              <a:spcBef>
                <a:spcPts val="0"/>
              </a:spcBef>
              <a:buNone/>
            </a:pPr>
            <a:r>
              <a:rPr lang="en-US" altLang="zh-CN" sz="2000" dirty="0"/>
              <a:t>          0  sorts (disk)</a:t>
            </a:r>
          </a:p>
          <a:p>
            <a:pPr marL="0" indent="0" hangingPunct="0">
              <a:lnSpc>
                <a:spcPct val="100000"/>
              </a:lnSpc>
              <a:spcBef>
                <a:spcPts val="0"/>
              </a:spcBef>
              <a:buNone/>
            </a:pPr>
            <a:r>
              <a:rPr lang="en-US" altLang="zh-CN" sz="2000" dirty="0"/>
              <a:t>        414  rows processed</a:t>
            </a:r>
          </a:p>
        </p:txBody>
      </p:sp>
      <p:sp>
        <p:nvSpPr>
          <p:cNvPr id="4" name="对话气泡: 圆角矩形 3">
            <a:extLst>
              <a:ext uri="{FF2B5EF4-FFF2-40B4-BE49-F238E27FC236}">
                <a16:creationId xmlns:a16="http://schemas.microsoft.com/office/drawing/2014/main" id="{F6EEB614-5F5F-4768-8C91-B52740EF9A00}"/>
              </a:ext>
            </a:extLst>
          </p:cNvPr>
          <p:cNvSpPr/>
          <p:nvPr/>
        </p:nvSpPr>
        <p:spPr>
          <a:xfrm>
            <a:off x="6454452" y="2060848"/>
            <a:ext cx="5472608" cy="3000672"/>
          </a:xfrm>
          <a:prstGeom prst="wedgeRoundRectCallout">
            <a:avLst>
              <a:gd name="adj1" fmla="val -99051"/>
              <a:gd name="adj2" fmla="val 1941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对比观察已将</a:t>
            </a:r>
            <a:r>
              <a:rPr lang="en-US" altLang="zh-CN" sz="2400" dirty="0"/>
              <a:t>SALES</a:t>
            </a:r>
            <a:r>
              <a:rPr lang="zh-CN" altLang="en-US" sz="2400" dirty="0"/>
              <a:t>表设置为</a:t>
            </a:r>
            <a:r>
              <a:rPr lang="en-US" altLang="zh-CN" sz="2400" dirty="0"/>
              <a:t>In-Memory</a:t>
            </a:r>
            <a:r>
              <a:rPr lang="zh-CN" altLang="en-US" sz="2400" dirty="0"/>
              <a:t>时的执行计划，“</a:t>
            </a:r>
            <a:r>
              <a:rPr lang="en-US" altLang="zh-CN" sz="2400" dirty="0"/>
              <a:t>TABLE ACCESS FULL”</a:t>
            </a:r>
            <a:r>
              <a:rPr lang="zh-CN" altLang="en-US" sz="2400" dirty="0"/>
              <a:t>改成了“</a:t>
            </a:r>
            <a:r>
              <a:rPr lang="en-US" altLang="zh-CN" sz="2400" dirty="0"/>
              <a:t>TABLE ACCESS INMEMORY FULL”</a:t>
            </a:r>
            <a:r>
              <a:rPr lang="zh-CN" altLang="en-US" sz="2400" dirty="0"/>
              <a:t>，而“</a:t>
            </a:r>
            <a:r>
              <a:rPr lang="en-US" altLang="zh-CN" sz="2400" dirty="0"/>
              <a:t>consistent gets”</a:t>
            </a:r>
            <a:r>
              <a:rPr lang="zh-CN" altLang="en-US" sz="2400" dirty="0"/>
              <a:t>的值由原来的</a:t>
            </a:r>
            <a:r>
              <a:rPr lang="en-US" altLang="zh-CN" sz="2400" dirty="0"/>
              <a:t>1648</a:t>
            </a:r>
            <a:r>
              <a:rPr lang="zh-CN" altLang="en-US" sz="2400" dirty="0"/>
              <a:t>直降为</a:t>
            </a:r>
            <a:r>
              <a:rPr lang="en-US" altLang="zh-CN" sz="2400" dirty="0"/>
              <a:t>32</a:t>
            </a:r>
            <a:r>
              <a:rPr lang="zh-CN" altLang="en-US" sz="2400" dirty="0"/>
              <a:t>，查询效率显著提高了</a:t>
            </a:r>
          </a:p>
        </p:txBody>
      </p:sp>
    </p:spTree>
    <p:extLst>
      <p:ext uri="{BB962C8B-B14F-4D97-AF65-F5344CB8AC3E}">
        <p14:creationId xmlns:p14="http://schemas.microsoft.com/office/powerpoint/2010/main" val="1165997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834762" y="116632"/>
            <a:ext cx="9601200" cy="959768"/>
          </a:xfrm>
        </p:spPr>
        <p:txBody>
          <a:bodyPr>
            <a:normAutofit fontScale="90000"/>
          </a:bodyPr>
          <a:lstStyle/>
          <a:p>
            <a:r>
              <a:rPr lang="en-US" altLang="zh-CN" b="1" dirty="0">
                <a:effectLst>
                  <a:glow>
                    <a:srgbClr val="000000"/>
                  </a:glow>
                  <a:outerShdw sx="0" sy="0">
                    <a:srgbClr val="000000"/>
                  </a:outerShdw>
                  <a:reflection stA="0" endPos="0" fadeDir="0" sx="0" sy="0"/>
                </a:effectLst>
              </a:rPr>
              <a:t>5.2 Oracle 12c </a:t>
            </a:r>
            <a:r>
              <a:rPr lang="zh-CN" altLang="en-US" b="1" dirty="0">
                <a:effectLst>
                  <a:glow>
                    <a:srgbClr val="000000"/>
                  </a:glow>
                  <a:outerShdw sx="0" sy="0">
                    <a:srgbClr val="000000"/>
                  </a:outerShdw>
                  <a:reflection stA="0" endPos="0" fadeDir="0" sx="0" sy="0"/>
                </a:effectLst>
              </a:rPr>
              <a:t>内存结构</a:t>
            </a:r>
            <a:br>
              <a:rPr lang="en-US" altLang="zh-CN" b="1" dirty="0">
                <a:effectLst>
                  <a:glow>
                    <a:srgbClr val="000000"/>
                  </a:glow>
                  <a:outerShdw sx="0" sy="0">
                    <a:srgbClr val="000000"/>
                  </a:outerShdw>
                  <a:reflection stA="0" endPos="0" fadeDir="0" sx="0" sy="0"/>
                </a:effectLst>
              </a:rPr>
            </a:br>
            <a:r>
              <a:rPr lang="en-US" altLang="zh-CN" sz="3100" b="1" dirty="0">
                <a:effectLst>
                  <a:glow>
                    <a:srgbClr val="000000"/>
                  </a:glow>
                  <a:outerShdw sx="0" sy="0">
                    <a:srgbClr val="000000"/>
                  </a:outerShdw>
                  <a:reflection stA="0" endPos="0" fadeDir="0" sx="0" sy="0"/>
                </a:effectLst>
              </a:rPr>
              <a:t>  5.2.4  </a:t>
            </a:r>
            <a:r>
              <a:rPr lang="en-US" altLang="zh-CN" sz="3100" dirty="0"/>
              <a:t>In-Memory</a:t>
            </a:r>
            <a:r>
              <a:rPr lang="zh-CN" altLang="zh-CN" sz="3100" dirty="0"/>
              <a:t>列存储</a:t>
            </a:r>
            <a:endParaRPr lang="zh-CN" altLang="en-US" sz="3100" dirty="0"/>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798001" y="1094942"/>
            <a:ext cx="11233248" cy="1584176"/>
          </a:xfrm>
        </p:spPr>
        <p:txBody>
          <a:bodyPr>
            <a:noAutofit/>
          </a:bodyPr>
          <a:lstStyle/>
          <a:p>
            <a:pPr marL="0" indent="0" hangingPunct="0">
              <a:lnSpc>
                <a:spcPct val="100000"/>
              </a:lnSpc>
              <a:spcBef>
                <a:spcPts val="600"/>
              </a:spcBef>
              <a:buNone/>
            </a:pPr>
            <a:r>
              <a:rPr lang="zh-CN" altLang="en-US" dirty="0"/>
              <a:t>在</a:t>
            </a:r>
            <a:r>
              <a:rPr lang="en-US" altLang="zh-CN" dirty="0"/>
              <a:t>In-Memory</a:t>
            </a:r>
            <a:r>
              <a:rPr lang="zh-CN" altLang="en-US" dirty="0"/>
              <a:t>列存储时，可以选择内存压缩方式和优先级。</a:t>
            </a:r>
            <a:r>
              <a:rPr lang="en-US" altLang="zh-CN" dirty="0"/>
              <a:t>Oracle</a:t>
            </a:r>
            <a:r>
              <a:rPr lang="zh-CN" altLang="en-US" dirty="0"/>
              <a:t>为</a:t>
            </a:r>
            <a:r>
              <a:rPr lang="en-US" altLang="zh-CN" dirty="0"/>
              <a:t>In-Memory</a:t>
            </a:r>
            <a:r>
              <a:rPr lang="zh-CN" altLang="en-US" dirty="0"/>
              <a:t>中的对象提供了六种级别的压缩选项，可通过</a:t>
            </a:r>
            <a:r>
              <a:rPr lang="en-US" altLang="zh-CN" dirty="0"/>
              <a:t>MEMCOMPRESS</a:t>
            </a:r>
            <a:r>
              <a:rPr lang="zh-CN" altLang="en-US" dirty="0"/>
              <a:t>子句来指定，选择压缩方式的时候要注意压缩程度和访问速度成反比，比如，如果选择“不压缩”，数据查询速度最快，但需要的内存空间最大。</a:t>
            </a:r>
            <a:r>
              <a:rPr lang="en-US" altLang="zh-CN" dirty="0"/>
              <a:t>In-Memory</a:t>
            </a:r>
            <a:r>
              <a:rPr lang="zh-CN" altLang="en-US" dirty="0"/>
              <a:t>压缩方式见表</a:t>
            </a:r>
            <a:r>
              <a:rPr lang="en-US" altLang="zh-CN" dirty="0"/>
              <a:t>5-1</a:t>
            </a:r>
            <a:r>
              <a:rPr lang="zh-CN" altLang="en-US" dirty="0"/>
              <a:t>所示。</a:t>
            </a:r>
          </a:p>
        </p:txBody>
      </p:sp>
      <p:graphicFrame>
        <p:nvGraphicFramePr>
          <p:cNvPr id="4" name="表格 3">
            <a:extLst>
              <a:ext uri="{FF2B5EF4-FFF2-40B4-BE49-F238E27FC236}">
                <a16:creationId xmlns:a16="http://schemas.microsoft.com/office/drawing/2014/main" id="{28B9641A-AB19-47FD-924D-91B919C7D44D}"/>
              </a:ext>
            </a:extLst>
          </p:cNvPr>
          <p:cNvGraphicFramePr>
            <a:graphicFrameLocks noGrp="1"/>
          </p:cNvGraphicFramePr>
          <p:nvPr>
            <p:extLst>
              <p:ext uri="{D42A27DB-BD31-4B8C-83A1-F6EECF244321}">
                <p14:modId xmlns:p14="http://schemas.microsoft.com/office/powerpoint/2010/main" val="3304882966"/>
              </p:ext>
            </p:extLst>
          </p:nvPr>
        </p:nvGraphicFramePr>
        <p:xfrm>
          <a:off x="869169" y="3068960"/>
          <a:ext cx="10945216" cy="3485979"/>
        </p:xfrm>
        <a:graphic>
          <a:graphicData uri="http://schemas.openxmlformats.org/drawingml/2006/table">
            <a:tbl>
              <a:tblPr firstRow="1" firstCol="1" bandRow="1">
                <a:tableStyleId>{3B4B98B0-60AC-42C2-AFA5-B58CD77FA1E5}</a:tableStyleId>
              </a:tblPr>
              <a:tblGrid>
                <a:gridCol w="4865203">
                  <a:extLst>
                    <a:ext uri="{9D8B030D-6E8A-4147-A177-3AD203B41FA5}">
                      <a16:colId xmlns:a16="http://schemas.microsoft.com/office/drawing/2014/main" val="1206562889"/>
                    </a:ext>
                  </a:extLst>
                </a:gridCol>
                <a:gridCol w="6080013">
                  <a:extLst>
                    <a:ext uri="{9D8B030D-6E8A-4147-A177-3AD203B41FA5}">
                      <a16:colId xmlns:a16="http://schemas.microsoft.com/office/drawing/2014/main" val="1628288080"/>
                    </a:ext>
                  </a:extLst>
                </a:gridCol>
              </a:tblGrid>
              <a:tr h="497997">
                <a:tc>
                  <a:txBody>
                    <a:bodyPr/>
                    <a:lstStyle/>
                    <a:p>
                      <a:pPr>
                        <a:spcAft>
                          <a:spcPts val="0"/>
                        </a:spcAft>
                      </a:pPr>
                      <a:r>
                        <a:rPr lang="zh-CN" sz="2000" kern="100">
                          <a:effectLst/>
                        </a:rPr>
                        <a:t>压缩方式</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71755" marB="71755" anchor="ctr"/>
                </a:tc>
                <a:tc>
                  <a:txBody>
                    <a:bodyPr/>
                    <a:lstStyle/>
                    <a:p>
                      <a:pPr>
                        <a:spcAft>
                          <a:spcPts val="0"/>
                        </a:spcAft>
                      </a:pPr>
                      <a:r>
                        <a:rPr lang="zh-CN" sz="2000" kern="100">
                          <a:effectLst/>
                        </a:rPr>
                        <a:t>说明</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71755" marB="71755" anchor="ctr"/>
                </a:tc>
                <a:extLst>
                  <a:ext uri="{0D108BD9-81ED-4DB2-BD59-A6C34878D82A}">
                    <a16:rowId xmlns:a16="http://schemas.microsoft.com/office/drawing/2014/main" val="4084694307"/>
                  </a:ext>
                </a:extLst>
              </a:tr>
              <a:tr h="497997">
                <a:tc>
                  <a:txBody>
                    <a:bodyPr/>
                    <a:lstStyle/>
                    <a:p>
                      <a:pPr>
                        <a:spcAft>
                          <a:spcPts val="0"/>
                        </a:spcAft>
                      </a:pPr>
                      <a:r>
                        <a:rPr lang="en-US" sz="2000" kern="100">
                          <a:effectLst/>
                        </a:rPr>
                        <a:t>NO MEMCOMPRESS</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71755" marB="71755" anchor="ctr"/>
                </a:tc>
                <a:tc>
                  <a:txBody>
                    <a:bodyPr/>
                    <a:lstStyle/>
                    <a:p>
                      <a:pPr>
                        <a:spcAft>
                          <a:spcPts val="0"/>
                        </a:spcAft>
                      </a:pPr>
                      <a:r>
                        <a:rPr lang="zh-CN" sz="2000" kern="100">
                          <a:effectLst/>
                        </a:rPr>
                        <a:t>不压缩</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71755" marB="71755" anchor="ctr"/>
                </a:tc>
                <a:extLst>
                  <a:ext uri="{0D108BD9-81ED-4DB2-BD59-A6C34878D82A}">
                    <a16:rowId xmlns:a16="http://schemas.microsoft.com/office/drawing/2014/main" val="731650942"/>
                  </a:ext>
                </a:extLst>
              </a:tr>
              <a:tr h="497997">
                <a:tc>
                  <a:txBody>
                    <a:bodyPr/>
                    <a:lstStyle/>
                    <a:p>
                      <a:pPr>
                        <a:spcAft>
                          <a:spcPts val="0"/>
                        </a:spcAft>
                      </a:pPr>
                      <a:r>
                        <a:rPr lang="en-US" sz="2000" kern="100">
                          <a:effectLst/>
                        </a:rPr>
                        <a:t>MEMCOMPRESS FOR DML</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71755" marB="71755" anchor="ctr"/>
                </a:tc>
                <a:tc>
                  <a:txBody>
                    <a:bodyPr/>
                    <a:lstStyle/>
                    <a:p>
                      <a:pPr>
                        <a:spcAft>
                          <a:spcPts val="0"/>
                        </a:spcAft>
                      </a:pPr>
                      <a:r>
                        <a:rPr lang="zh-CN" sz="2000" kern="100">
                          <a:effectLst/>
                        </a:rPr>
                        <a:t>最小的压缩方式，最优的</a:t>
                      </a:r>
                      <a:r>
                        <a:rPr lang="en-US" sz="2000" kern="100">
                          <a:effectLst/>
                        </a:rPr>
                        <a:t>DML</a:t>
                      </a:r>
                      <a:r>
                        <a:rPr lang="zh-CN" sz="2000" kern="100">
                          <a:effectLst/>
                        </a:rPr>
                        <a:t>性能</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71755" marB="71755" anchor="ctr"/>
                </a:tc>
                <a:extLst>
                  <a:ext uri="{0D108BD9-81ED-4DB2-BD59-A6C34878D82A}">
                    <a16:rowId xmlns:a16="http://schemas.microsoft.com/office/drawing/2014/main" val="3537402089"/>
                  </a:ext>
                </a:extLst>
              </a:tr>
              <a:tr h="497997">
                <a:tc>
                  <a:txBody>
                    <a:bodyPr/>
                    <a:lstStyle/>
                    <a:p>
                      <a:pPr>
                        <a:spcAft>
                          <a:spcPts val="0"/>
                        </a:spcAft>
                      </a:pPr>
                      <a:r>
                        <a:rPr lang="en-US" sz="2000" kern="100">
                          <a:effectLst/>
                        </a:rPr>
                        <a:t>MEMCOMPRESS FOR QUERY LOW</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71755" marB="71755" anchor="ctr"/>
                </a:tc>
                <a:tc>
                  <a:txBody>
                    <a:bodyPr/>
                    <a:lstStyle/>
                    <a:p>
                      <a:pPr>
                        <a:spcAft>
                          <a:spcPts val="0"/>
                        </a:spcAft>
                      </a:pPr>
                      <a:r>
                        <a:rPr lang="zh-CN" sz="2000" kern="100">
                          <a:effectLst/>
                        </a:rPr>
                        <a:t>查询性能最优化</a:t>
                      </a:r>
                      <a:r>
                        <a:rPr lang="en-US" sz="2000" kern="100">
                          <a:effectLst/>
                        </a:rPr>
                        <a:t>(</a:t>
                      </a:r>
                      <a:r>
                        <a:rPr lang="zh-CN" sz="2000" kern="100">
                          <a:effectLst/>
                        </a:rPr>
                        <a:t>默认方式</a:t>
                      </a:r>
                      <a:r>
                        <a:rPr lang="en-US" sz="2000" kern="100">
                          <a:effectLst/>
                        </a:rPr>
                        <a:t>)</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71755" marB="71755" anchor="ctr"/>
                </a:tc>
                <a:extLst>
                  <a:ext uri="{0D108BD9-81ED-4DB2-BD59-A6C34878D82A}">
                    <a16:rowId xmlns:a16="http://schemas.microsoft.com/office/drawing/2014/main" val="2473827304"/>
                  </a:ext>
                </a:extLst>
              </a:tr>
              <a:tr h="497997">
                <a:tc>
                  <a:txBody>
                    <a:bodyPr/>
                    <a:lstStyle/>
                    <a:p>
                      <a:pPr>
                        <a:spcAft>
                          <a:spcPts val="0"/>
                        </a:spcAft>
                      </a:pPr>
                      <a:r>
                        <a:rPr lang="en-US" sz="2000" kern="100">
                          <a:effectLst/>
                        </a:rPr>
                        <a:t>MEMCOMPRESS FOR QUERY HIGH</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71755" marB="71755" anchor="ctr"/>
                </a:tc>
                <a:tc>
                  <a:txBody>
                    <a:bodyPr/>
                    <a:lstStyle/>
                    <a:p>
                      <a:pPr>
                        <a:spcAft>
                          <a:spcPts val="0"/>
                        </a:spcAft>
                      </a:pPr>
                      <a:r>
                        <a:rPr lang="zh-CN" sz="2000" kern="100">
                          <a:effectLst/>
                        </a:rPr>
                        <a:t>平衡查询性能与存储空间，更偏向查询性能优化</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71755" marB="71755" anchor="ctr"/>
                </a:tc>
                <a:extLst>
                  <a:ext uri="{0D108BD9-81ED-4DB2-BD59-A6C34878D82A}">
                    <a16:rowId xmlns:a16="http://schemas.microsoft.com/office/drawing/2014/main" val="1040642108"/>
                  </a:ext>
                </a:extLst>
              </a:tr>
              <a:tr h="497997">
                <a:tc>
                  <a:txBody>
                    <a:bodyPr/>
                    <a:lstStyle/>
                    <a:p>
                      <a:pPr>
                        <a:spcAft>
                          <a:spcPts val="0"/>
                        </a:spcAft>
                      </a:pPr>
                      <a:r>
                        <a:rPr lang="en-US" sz="2000" kern="100">
                          <a:effectLst/>
                        </a:rPr>
                        <a:t>MEMCOMPRESS FOR CAPACITY LOW</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71755" marB="71755" anchor="ctr"/>
                </a:tc>
                <a:tc>
                  <a:txBody>
                    <a:bodyPr/>
                    <a:lstStyle/>
                    <a:p>
                      <a:pPr>
                        <a:spcAft>
                          <a:spcPts val="0"/>
                        </a:spcAft>
                      </a:pPr>
                      <a:r>
                        <a:rPr lang="zh-CN" sz="2000" kern="100">
                          <a:effectLst/>
                        </a:rPr>
                        <a:t>平衡查询性能与存储空间，更偏重存储空间优化</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71755" marB="71755" anchor="ctr"/>
                </a:tc>
                <a:extLst>
                  <a:ext uri="{0D108BD9-81ED-4DB2-BD59-A6C34878D82A}">
                    <a16:rowId xmlns:a16="http://schemas.microsoft.com/office/drawing/2014/main" val="2264991025"/>
                  </a:ext>
                </a:extLst>
              </a:tr>
              <a:tr h="497997">
                <a:tc>
                  <a:txBody>
                    <a:bodyPr/>
                    <a:lstStyle/>
                    <a:p>
                      <a:pPr>
                        <a:spcAft>
                          <a:spcPts val="0"/>
                        </a:spcAft>
                      </a:pPr>
                      <a:r>
                        <a:rPr lang="en-US" sz="2000" kern="100" dirty="0">
                          <a:effectLst/>
                        </a:rPr>
                        <a:t>MEMCOMPRESS FOR CAPACITY HIGH</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71755" marB="71755" anchor="ctr"/>
                </a:tc>
                <a:tc>
                  <a:txBody>
                    <a:bodyPr/>
                    <a:lstStyle/>
                    <a:p>
                      <a:pPr>
                        <a:spcAft>
                          <a:spcPts val="0"/>
                        </a:spcAft>
                      </a:pPr>
                      <a:r>
                        <a:rPr lang="zh-CN" sz="2000" kern="100" dirty="0">
                          <a:effectLst/>
                        </a:rPr>
                        <a:t>只从空间节省出发进行优化</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71755" marB="71755" anchor="ctr"/>
                </a:tc>
                <a:extLst>
                  <a:ext uri="{0D108BD9-81ED-4DB2-BD59-A6C34878D82A}">
                    <a16:rowId xmlns:a16="http://schemas.microsoft.com/office/drawing/2014/main" val="1656499177"/>
                  </a:ext>
                </a:extLst>
              </a:tr>
            </a:tbl>
          </a:graphicData>
        </a:graphic>
      </p:graphicFrame>
      <p:sp>
        <p:nvSpPr>
          <p:cNvPr id="5" name="矩形 4">
            <a:extLst>
              <a:ext uri="{FF2B5EF4-FFF2-40B4-BE49-F238E27FC236}">
                <a16:creationId xmlns:a16="http://schemas.microsoft.com/office/drawing/2014/main" id="{1457B80B-A15D-49F7-BB62-DBE3E27A71AA}"/>
              </a:ext>
            </a:extLst>
          </p:cNvPr>
          <p:cNvSpPr/>
          <p:nvPr/>
        </p:nvSpPr>
        <p:spPr>
          <a:xfrm>
            <a:off x="4150196" y="2607295"/>
            <a:ext cx="4014240" cy="461665"/>
          </a:xfrm>
          <a:prstGeom prst="rect">
            <a:avLst/>
          </a:prstGeom>
        </p:spPr>
        <p:txBody>
          <a:bodyPr wrap="none">
            <a:spAutoFit/>
          </a:bodyPr>
          <a:lstStyle/>
          <a:p>
            <a:pPr indent="228600" algn="ctr" hangingPunct="0"/>
            <a:r>
              <a:rPr lang="zh-CN" altLang="zh-CN" sz="2400" dirty="0">
                <a:latin typeface="Times New Roman" panose="02020603050405020304" pitchFamily="18" charset="0"/>
                <a:ea typeface="黑体" panose="02010609060101010101" pitchFamily="49" charset="-122"/>
                <a:cs typeface="宋体" panose="02010600030101010101" pitchFamily="2" charset="-122"/>
              </a:rPr>
              <a:t>表</a:t>
            </a:r>
            <a:r>
              <a:rPr lang="en-US" altLang="zh-CN" sz="2400" dirty="0">
                <a:latin typeface="Times New Roman" panose="02020603050405020304" pitchFamily="18" charset="0"/>
                <a:ea typeface="黑体" panose="02010609060101010101" pitchFamily="49" charset="-122"/>
                <a:cs typeface="宋体" panose="02010600030101010101" pitchFamily="2" charset="-122"/>
              </a:rPr>
              <a:t>5-1  In-Memory </a:t>
            </a:r>
            <a:r>
              <a:rPr lang="zh-CN" altLang="zh-CN" sz="2400" dirty="0">
                <a:latin typeface="Times New Roman" panose="02020603050405020304" pitchFamily="18" charset="0"/>
                <a:ea typeface="黑体" panose="02010609060101010101" pitchFamily="49" charset="-122"/>
                <a:cs typeface="宋体" panose="02010600030101010101" pitchFamily="2" charset="-122"/>
              </a:rPr>
              <a:t>压缩方式</a:t>
            </a:r>
          </a:p>
        </p:txBody>
      </p:sp>
    </p:spTree>
    <p:extLst>
      <p:ext uri="{BB962C8B-B14F-4D97-AF65-F5344CB8AC3E}">
        <p14:creationId xmlns:p14="http://schemas.microsoft.com/office/powerpoint/2010/main" val="640197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834762" y="116632"/>
            <a:ext cx="9601200" cy="959768"/>
          </a:xfrm>
        </p:spPr>
        <p:txBody>
          <a:bodyPr>
            <a:normAutofit fontScale="90000"/>
          </a:bodyPr>
          <a:lstStyle/>
          <a:p>
            <a:r>
              <a:rPr lang="en-US" altLang="zh-CN" b="1" dirty="0">
                <a:effectLst>
                  <a:glow>
                    <a:srgbClr val="000000"/>
                  </a:glow>
                  <a:outerShdw sx="0" sy="0">
                    <a:srgbClr val="000000"/>
                  </a:outerShdw>
                  <a:reflection stA="0" endPos="0" fadeDir="0" sx="0" sy="0"/>
                </a:effectLst>
              </a:rPr>
              <a:t>5.2 Oracle 12c </a:t>
            </a:r>
            <a:r>
              <a:rPr lang="zh-CN" altLang="en-US" b="1" dirty="0">
                <a:effectLst>
                  <a:glow>
                    <a:srgbClr val="000000"/>
                  </a:glow>
                  <a:outerShdw sx="0" sy="0">
                    <a:srgbClr val="000000"/>
                  </a:outerShdw>
                  <a:reflection stA="0" endPos="0" fadeDir="0" sx="0" sy="0"/>
                </a:effectLst>
              </a:rPr>
              <a:t>内存结构</a:t>
            </a:r>
            <a:br>
              <a:rPr lang="en-US" altLang="zh-CN" b="1" dirty="0">
                <a:effectLst>
                  <a:glow>
                    <a:srgbClr val="000000"/>
                  </a:glow>
                  <a:outerShdw sx="0" sy="0">
                    <a:srgbClr val="000000"/>
                  </a:outerShdw>
                  <a:reflection stA="0" endPos="0" fadeDir="0" sx="0" sy="0"/>
                </a:effectLst>
              </a:rPr>
            </a:br>
            <a:r>
              <a:rPr lang="en-US" altLang="zh-CN" sz="3100" b="1" dirty="0">
                <a:effectLst>
                  <a:glow>
                    <a:srgbClr val="000000"/>
                  </a:glow>
                  <a:outerShdw sx="0" sy="0">
                    <a:srgbClr val="000000"/>
                  </a:outerShdw>
                  <a:reflection stA="0" endPos="0" fadeDir="0" sx="0" sy="0"/>
                </a:effectLst>
              </a:rPr>
              <a:t>  5.2.4  </a:t>
            </a:r>
            <a:r>
              <a:rPr lang="en-US" altLang="zh-CN" sz="3100" dirty="0"/>
              <a:t>In-Memory</a:t>
            </a:r>
            <a:r>
              <a:rPr lang="zh-CN" altLang="zh-CN" sz="3100" dirty="0"/>
              <a:t>列存储</a:t>
            </a:r>
            <a:endParaRPr lang="zh-CN" altLang="en-US" sz="3100" dirty="0"/>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798001" y="1094942"/>
            <a:ext cx="11233248" cy="1584176"/>
          </a:xfrm>
        </p:spPr>
        <p:txBody>
          <a:bodyPr>
            <a:noAutofit/>
          </a:bodyPr>
          <a:lstStyle/>
          <a:p>
            <a:pPr marL="0" indent="0" hangingPunct="0">
              <a:lnSpc>
                <a:spcPct val="100000"/>
              </a:lnSpc>
              <a:spcBef>
                <a:spcPts val="600"/>
              </a:spcBef>
              <a:buNone/>
            </a:pPr>
            <a:r>
              <a:rPr lang="zh-CN" altLang="en-US" dirty="0"/>
              <a:t>除了为对象提供压缩选项外，为了控制对象的装载顺序，</a:t>
            </a:r>
            <a:r>
              <a:rPr lang="en-US" altLang="zh-CN" dirty="0"/>
              <a:t>Oracle</a:t>
            </a:r>
            <a:r>
              <a:rPr lang="zh-CN" altLang="en-US" dirty="0"/>
              <a:t>定义了</a:t>
            </a:r>
            <a:r>
              <a:rPr lang="en-US" altLang="zh-CN" dirty="0"/>
              <a:t>5</a:t>
            </a:r>
            <a:r>
              <a:rPr lang="zh-CN" altLang="en-US" dirty="0"/>
              <a:t>种优先级来实现精细控制，通过</a:t>
            </a:r>
            <a:r>
              <a:rPr lang="en-US" altLang="zh-CN" dirty="0"/>
              <a:t>PRIORITY</a:t>
            </a:r>
            <a:r>
              <a:rPr lang="zh-CN" altLang="en-US" dirty="0"/>
              <a:t>子句来选择。详细信息见表</a:t>
            </a:r>
            <a:r>
              <a:rPr lang="en-US" altLang="zh-CN" dirty="0"/>
              <a:t>5-2</a:t>
            </a:r>
            <a:r>
              <a:rPr lang="zh-CN" altLang="en-US" dirty="0"/>
              <a:t>：</a:t>
            </a:r>
          </a:p>
        </p:txBody>
      </p:sp>
      <p:sp>
        <p:nvSpPr>
          <p:cNvPr id="5" name="矩形 4">
            <a:extLst>
              <a:ext uri="{FF2B5EF4-FFF2-40B4-BE49-F238E27FC236}">
                <a16:creationId xmlns:a16="http://schemas.microsoft.com/office/drawing/2014/main" id="{1457B80B-A15D-49F7-BB62-DBE3E27A71AA}"/>
              </a:ext>
            </a:extLst>
          </p:cNvPr>
          <p:cNvSpPr/>
          <p:nvPr/>
        </p:nvSpPr>
        <p:spPr>
          <a:xfrm>
            <a:off x="4078188" y="1988840"/>
            <a:ext cx="3706464" cy="461665"/>
          </a:xfrm>
          <a:prstGeom prst="rect">
            <a:avLst/>
          </a:prstGeom>
        </p:spPr>
        <p:txBody>
          <a:bodyPr wrap="none">
            <a:spAutoFit/>
          </a:bodyPr>
          <a:lstStyle/>
          <a:p>
            <a:pPr indent="228600" algn="ctr" hangingPunct="0"/>
            <a:r>
              <a:rPr lang="zh-CN" altLang="en-US" sz="2400" dirty="0">
                <a:latin typeface="Times New Roman" panose="02020603050405020304" pitchFamily="18" charset="0"/>
                <a:ea typeface="黑体" panose="02010609060101010101" pitchFamily="49" charset="-122"/>
                <a:cs typeface="宋体" panose="02010600030101010101" pitchFamily="2" charset="-122"/>
              </a:rPr>
              <a:t>表</a:t>
            </a:r>
            <a:r>
              <a:rPr lang="en-US" altLang="zh-CN" sz="2400" dirty="0">
                <a:latin typeface="Times New Roman" panose="02020603050405020304" pitchFamily="18" charset="0"/>
                <a:ea typeface="黑体" panose="02010609060101010101" pitchFamily="49" charset="-122"/>
                <a:cs typeface="宋体" panose="02010600030101010101" pitchFamily="2" charset="-122"/>
              </a:rPr>
              <a:t>5-2  In-Memory </a:t>
            </a:r>
            <a:r>
              <a:rPr lang="zh-CN" altLang="en-US" sz="2400" dirty="0">
                <a:latin typeface="Times New Roman" panose="02020603050405020304" pitchFamily="18" charset="0"/>
                <a:ea typeface="黑体" panose="02010609060101010101" pitchFamily="49" charset="-122"/>
                <a:cs typeface="宋体" panose="02010600030101010101" pitchFamily="2" charset="-122"/>
              </a:rPr>
              <a:t>优先级</a:t>
            </a:r>
            <a:endParaRPr lang="zh-CN" altLang="zh-CN" sz="2400" dirty="0">
              <a:latin typeface="Times New Roman" panose="02020603050405020304" pitchFamily="18" charset="0"/>
              <a:ea typeface="黑体" panose="02010609060101010101" pitchFamily="49" charset="-122"/>
              <a:cs typeface="宋体" panose="02010600030101010101" pitchFamily="2" charset="-122"/>
            </a:endParaRPr>
          </a:p>
        </p:txBody>
      </p:sp>
      <p:graphicFrame>
        <p:nvGraphicFramePr>
          <p:cNvPr id="6" name="表格 5">
            <a:extLst>
              <a:ext uri="{FF2B5EF4-FFF2-40B4-BE49-F238E27FC236}">
                <a16:creationId xmlns:a16="http://schemas.microsoft.com/office/drawing/2014/main" id="{CFA76960-D2ED-461E-B66C-95F41FB0B87E}"/>
              </a:ext>
            </a:extLst>
          </p:cNvPr>
          <p:cNvGraphicFramePr>
            <a:graphicFrameLocks noGrp="1"/>
          </p:cNvGraphicFramePr>
          <p:nvPr>
            <p:extLst>
              <p:ext uri="{D42A27DB-BD31-4B8C-83A1-F6EECF244321}">
                <p14:modId xmlns:p14="http://schemas.microsoft.com/office/powerpoint/2010/main" val="239419881"/>
              </p:ext>
            </p:extLst>
          </p:nvPr>
        </p:nvGraphicFramePr>
        <p:xfrm>
          <a:off x="1053851" y="2450504"/>
          <a:ext cx="10977397" cy="3930825"/>
        </p:xfrm>
        <a:graphic>
          <a:graphicData uri="http://schemas.openxmlformats.org/drawingml/2006/table">
            <a:tbl>
              <a:tblPr firstRow="1" firstCol="1" bandRow="1">
                <a:tableStyleId>{3B4B98B0-60AC-42C2-AFA5-B58CD77FA1E5}</a:tableStyleId>
              </a:tblPr>
              <a:tblGrid>
                <a:gridCol w="1440161">
                  <a:extLst>
                    <a:ext uri="{9D8B030D-6E8A-4147-A177-3AD203B41FA5}">
                      <a16:colId xmlns:a16="http://schemas.microsoft.com/office/drawing/2014/main" val="1224086668"/>
                    </a:ext>
                  </a:extLst>
                </a:gridCol>
                <a:gridCol w="9537236">
                  <a:extLst>
                    <a:ext uri="{9D8B030D-6E8A-4147-A177-3AD203B41FA5}">
                      <a16:colId xmlns:a16="http://schemas.microsoft.com/office/drawing/2014/main" val="1464099729"/>
                    </a:ext>
                  </a:extLst>
                </a:gridCol>
              </a:tblGrid>
              <a:tr h="511909">
                <a:tc>
                  <a:txBody>
                    <a:bodyPr/>
                    <a:lstStyle/>
                    <a:p>
                      <a:pPr>
                        <a:spcAft>
                          <a:spcPts val="0"/>
                        </a:spcAft>
                      </a:pPr>
                      <a:r>
                        <a:rPr lang="zh-CN" sz="2000" kern="100">
                          <a:effectLst/>
                        </a:rPr>
                        <a:t>装载优化级</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53975" marB="53975" anchor="ctr"/>
                </a:tc>
                <a:tc>
                  <a:txBody>
                    <a:bodyPr/>
                    <a:lstStyle/>
                    <a:p>
                      <a:pPr>
                        <a:spcAft>
                          <a:spcPts val="0"/>
                        </a:spcAft>
                      </a:pPr>
                      <a:r>
                        <a:rPr lang="zh-CN" sz="2000" kern="100" dirty="0">
                          <a:effectLst/>
                        </a:rPr>
                        <a:t>说明</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53975" marB="53975" anchor="ctr"/>
                </a:tc>
                <a:extLst>
                  <a:ext uri="{0D108BD9-81ED-4DB2-BD59-A6C34878D82A}">
                    <a16:rowId xmlns:a16="http://schemas.microsoft.com/office/drawing/2014/main" val="2357842250"/>
                  </a:ext>
                </a:extLst>
              </a:tr>
              <a:tr h="511909">
                <a:tc>
                  <a:txBody>
                    <a:bodyPr/>
                    <a:lstStyle/>
                    <a:p>
                      <a:pPr>
                        <a:spcAft>
                          <a:spcPts val="0"/>
                        </a:spcAft>
                      </a:pPr>
                      <a:r>
                        <a:rPr lang="en-US" sz="2000" kern="100">
                          <a:effectLst/>
                        </a:rPr>
                        <a:t>CRITICAL</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53975" marB="53975" anchor="ctr"/>
                </a:tc>
                <a:tc>
                  <a:txBody>
                    <a:bodyPr/>
                    <a:lstStyle/>
                    <a:p>
                      <a:pPr>
                        <a:spcAft>
                          <a:spcPts val="0"/>
                        </a:spcAft>
                      </a:pPr>
                      <a:r>
                        <a:rPr lang="zh-CN" sz="2000" kern="100">
                          <a:effectLst/>
                        </a:rPr>
                        <a:t>数据库打开的时候立即装载对象</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53975" marB="53975" anchor="ctr"/>
                </a:tc>
                <a:extLst>
                  <a:ext uri="{0D108BD9-81ED-4DB2-BD59-A6C34878D82A}">
                    <a16:rowId xmlns:a16="http://schemas.microsoft.com/office/drawing/2014/main" val="3295562314"/>
                  </a:ext>
                </a:extLst>
              </a:tr>
              <a:tr h="511909">
                <a:tc>
                  <a:txBody>
                    <a:bodyPr/>
                    <a:lstStyle/>
                    <a:p>
                      <a:pPr>
                        <a:spcAft>
                          <a:spcPts val="0"/>
                        </a:spcAft>
                      </a:pPr>
                      <a:r>
                        <a:rPr lang="en-US" sz="2000" kern="100">
                          <a:effectLst/>
                        </a:rPr>
                        <a:t>HIGH</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53975" marB="53975" anchor="ctr"/>
                </a:tc>
                <a:tc>
                  <a:txBody>
                    <a:bodyPr/>
                    <a:lstStyle/>
                    <a:p>
                      <a:pPr>
                        <a:spcAft>
                          <a:spcPts val="0"/>
                        </a:spcAft>
                      </a:pPr>
                      <a:r>
                        <a:rPr lang="zh-CN" sz="2000" kern="100">
                          <a:effectLst/>
                        </a:rPr>
                        <a:t>等所有的</a:t>
                      </a:r>
                      <a:r>
                        <a:rPr lang="en-US" sz="2000" kern="100">
                          <a:effectLst/>
                        </a:rPr>
                        <a:t>CRITICAL</a:t>
                      </a:r>
                      <a:r>
                        <a:rPr lang="zh-CN" sz="2000" kern="100">
                          <a:effectLst/>
                        </a:rPr>
                        <a:t>对象装载完毕后，如果</a:t>
                      </a:r>
                      <a:r>
                        <a:rPr lang="en-US" sz="2000" kern="100">
                          <a:effectLst/>
                        </a:rPr>
                        <a:t>IM</a:t>
                      </a:r>
                      <a:r>
                        <a:rPr lang="zh-CN" sz="2000" kern="100">
                          <a:effectLst/>
                        </a:rPr>
                        <a:t>内存空间还有空余，才装载该对象</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53975" marB="53975" anchor="ctr"/>
                </a:tc>
                <a:extLst>
                  <a:ext uri="{0D108BD9-81ED-4DB2-BD59-A6C34878D82A}">
                    <a16:rowId xmlns:a16="http://schemas.microsoft.com/office/drawing/2014/main" val="225309946"/>
                  </a:ext>
                </a:extLst>
              </a:tr>
              <a:tr h="798366">
                <a:tc>
                  <a:txBody>
                    <a:bodyPr/>
                    <a:lstStyle/>
                    <a:p>
                      <a:pPr>
                        <a:spcAft>
                          <a:spcPts val="0"/>
                        </a:spcAft>
                      </a:pPr>
                      <a:r>
                        <a:rPr lang="en-US" sz="2000" kern="100">
                          <a:effectLst/>
                        </a:rPr>
                        <a:t>MEDIUM</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53975" marB="53975" anchor="ctr"/>
                </a:tc>
                <a:tc>
                  <a:txBody>
                    <a:bodyPr/>
                    <a:lstStyle/>
                    <a:p>
                      <a:pPr>
                        <a:spcAft>
                          <a:spcPts val="0"/>
                        </a:spcAft>
                      </a:pPr>
                      <a:r>
                        <a:rPr lang="zh-CN" sz="2000" kern="100">
                          <a:effectLst/>
                        </a:rPr>
                        <a:t>等所有的</a:t>
                      </a:r>
                      <a:r>
                        <a:rPr lang="en-US" sz="2000" kern="100">
                          <a:effectLst/>
                        </a:rPr>
                        <a:t>CRITICAL</a:t>
                      </a:r>
                      <a:r>
                        <a:rPr lang="zh-CN" sz="2000" kern="100">
                          <a:effectLst/>
                        </a:rPr>
                        <a:t>和</a:t>
                      </a:r>
                      <a:r>
                        <a:rPr lang="en-US" sz="2000" kern="100">
                          <a:effectLst/>
                        </a:rPr>
                        <a:t>HIGH</a:t>
                      </a:r>
                      <a:r>
                        <a:rPr lang="zh-CN" sz="2000" kern="100">
                          <a:effectLst/>
                        </a:rPr>
                        <a:t>对象装载完毕后，如果</a:t>
                      </a:r>
                      <a:r>
                        <a:rPr lang="en-US" sz="2000" kern="100">
                          <a:effectLst/>
                        </a:rPr>
                        <a:t>IM</a:t>
                      </a:r>
                      <a:r>
                        <a:rPr lang="zh-CN" sz="2000" kern="100">
                          <a:effectLst/>
                        </a:rPr>
                        <a:t>内存空间还有空余，才装载该对象</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53975" marB="53975" anchor="ctr"/>
                </a:tc>
                <a:extLst>
                  <a:ext uri="{0D108BD9-81ED-4DB2-BD59-A6C34878D82A}">
                    <a16:rowId xmlns:a16="http://schemas.microsoft.com/office/drawing/2014/main" val="610837150"/>
                  </a:ext>
                </a:extLst>
              </a:tr>
              <a:tr h="798366">
                <a:tc>
                  <a:txBody>
                    <a:bodyPr/>
                    <a:lstStyle/>
                    <a:p>
                      <a:pPr>
                        <a:spcAft>
                          <a:spcPts val="0"/>
                        </a:spcAft>
                      </a:pPr>
                      <a:r>
                        <a:rPr lang="en-US" sz="2000" kern="100">
                          <a:effectLst/>
                        </a:rPr>
                        <a:t>LOW</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53975" marB="53975" anchor="ctr"/>
                </a:tc>
                <a:tc>
                  <a:txBody>
                    <a:bodyPr/>
                    <a:lstStyle/>
                    <a:p>
                      <a:pPr>
                        <a:spcAft>
                          <a:spcPts val="0"/>
                        </a:spcAft>
                      </a:pPr>
                      <a:r>
                        <a:rPr lang="zh-CN" sz="2000" kern="100">
                          <a:effectLst/>
                        </a:rPr>
                        <a:t>等所有的</a:t>
                      </a:r>
                      <a:r>
                        <a:rPr lang="en-US" sz="2000" kern="100">
                          <a:effectLst/>
                        </a:rPr>
                        <a:t>CRITICAL</a:t>
                      </a:r>
                      <a:r>
                        <a:rPr lang="zh-CN" sz="2000" kern="100">
                          <a:effectLst/>
                        </a:rPr>
                        <a:t>、</a:t>
                      </a:r>
                      <a:r>
                        <a:rPr lang="en-US" sz="2000" kern="100">
                          <a:effectLst/>
                        </a:rPr>
                        <a:t>HIGH</a:t>
                      </a:r>
                      <a:r>
                        <a:rPr lang="zh-CN" sz="2000" kern="100">
                          <a:effectLst/>
                        </a:rPr>
                        <a:t>和</a:t>
                      </a:r>
                      <a:r>
                        <a:rPr lang="en-US" sz="2000" kern="100">
                          <a:effectLst/>
                        </a:rPr>
                        <a:t>MEDIUM</a:t>
                      </a:r>
                      <a:r>
                        <a:rPr lang="zh-CN" sz="2000" kern="100">
                          <a:effectLst/>
                        </a:rPr>
                        <a:t>对象装载完毕后，如果</a:t>
                      </a:r>
                      <a:r>
                        <a:rPr lang="en-US" sz="2000" kern="100">
                          <a:effectLst/>
                        </a:rPr>
                        <a:t> In-Memory</a:t>
                      </a:r>
                      <a:r>
                        <a:rPr lang="zh-CN" sz="2000" kern="100">
                          <a:effectLst/>
                        </a:rPr>
                        <a:t>内存空间还有空余，才装载该对象</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53975" marB="53975" anchor="ctr"/>
                </a:tc>
                <a:extLst>
                  <a:ext uri="{0D108BD9-81ED-4DB2-BD59-A6C34878D82A}">
                    <a16:rowId xmlns:a16="http://schemas.microsoft.com/office/drawing/2014/main" val="2837791230"/>
                  </a:ext>
                </a:extLst>
              </a:tr>
              <a:tr h="798366">
                <a:tc>
                  <a:txBody>
                    <a:bodyPr/>
                    <a:lstStyle/>
                    <a:p>
                      <a:pPr>
                        <a:spcAft>
                          <a:spcPts val="0"/>
                        </a:spcAft>
                      </a:pPr>
                      <a:r>
                        <a:rPr lang="en-US" sz="2000" kern="100">
                          <a:effectLst/>
                        </a:rPr>
                        <a:t>NONE</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53975" marB="53975" anchor="ctr"/>
                </a:tc>
                <a:tc>
                  <a:txBody>
                    <a:bodyPr/>
                    <a:lstStyle/>
                    <a:p>
                      <a:pPr>
                        <a:spcAft>
                          <a:spcPts val="0"/>
                        </a:spcAft>
                      </a:pPr>
                      <a:r>
                        <a:rPr lang="zh-CN" sz="2000" kern="100" dirty="0">
                          <a:effectLst/>
                        </a:rPr>
                        <a:t>如果</a:t>
                      </a:r>
                      <a:r>
                        <a:rPr lang="en-US" sz="2000" kern="100" dirty="0">
                          <a:effectLst/>
                        </a:rPr>
                        <a:t> In-Memory</a:t>
                      </a:r>
                      <a:r>
                        <a:rPr lang="zh-CN" sz="2000" kern="100" dirty="0">
                          <a:effectLst/>
                        </a:rPr>
                        <a:t>内存空间还有空余，对象仅在被第一次扫描后才被装载</a:t>
                      </a:r>
                      <a:r>
                        <a:rPr lang="en-US" sz="2000" kern="100" dirty="0">
                          <a:effectLst/>
                        </a:rPr>
                        <a:t>(</a:t>
                      </a:r>
                      <a:r>
                        <a:rPr lang="zh-CN" sz="2000" kern="100" dirty="0">
                          <a:effectLst/>
                        </a:rPr>
                        <a:t>默认方式</a:t>
                      </a:r>
                      <a:r>
                        <a:rPr lang="en-US" sz="2000" kern="100" dirty="0">
                          <a:effectLst/>
                        </a:rPr>
                        <a:t>)</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53975" marB="53975" anchor="ctr"/>
                </a:tc>
                <a:extLst>
                  <a:ext uri="{0D108BD9-81ED-4DB2-BD59-A6C34878D82A}">
                    <a16:rowId xmlns:a16="http://schemas.microsoft.com/office/drawing/2014/main" val="1523867774"/>
                  </a:ext>
                </a:extLst>
              </a:tr>
            </a:tbl>
          </a:graphicData>
        </a:graphic>
      </p:graphicFrame>
    </p:spTree>
    <p:extLst>
      <p:ext uri="{BB962C8B-B14F-4D97-AF65-F5344CB8AC3E}">
        <p14:creationId xmlns:p14="http://schemas.microsoft.com/office/powerpoint/2010/main" val="3746493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834762" y="116632"/>
            <a:ext cx="9601200" cy="959768"/>
          </a:xfrm>
        </p:spPr>
        <p:txBody>
          <a:bodyPr>
            <a:normAutofit fontScale="90000"/>
          </a:bodyPr>
          <a:lstStyle/>
          <a:p>
            <a:r>
              <a:rPr lang="en-US" altLang="zh-CN" b="1" dirty="0">
                <a:effectLst>
                  <a:glow>
                    <a:srgbClr val="000000"/>
                  </a:glow>
                  <a:outerShdw sx="0" sy="0">
                    <a:srgbClr val="000000"/>
                  </a:outerShdw>
                  <a:reflection stA="0" endPos="0" fadeDir="0" sx="0" sy="0"/>
                </a:effectLst>
              </a:rPr>
              <a:t>5.2 Oracle 12c </a:t>
            </a:r>
            <a:r>
              <a:rPr lang="zh-CN" altLang="en-US" b="1" dirty="0">
                <a:effectLst>
                  <a:glow>
                    <a:srgbClr val="000000"/>
                  </a:glow>
                  <a:outerShdw sx="0" sy="0">
                    <a:srgbClr val="000000"/>
                  </a:outerShdw>
                  <a:reflection stA="0" endPos="0" fadeDir="0" sx="0" sy="0"/>
                </a:effectLst>
              </a:rPr>
              <a:t>内存结构</a:t>
            </a:r>
            <a:br>
              <a:rPr lang="en-US" altLang="zh-CN" b="1" dirty="0">
                <a:effectLst>
                  <a:glow>
                    <a:srgbClr val="000000"/>
                  </a:glow>
                  <a:outerShdw sx="0" sy="0">
                    <a:srgbClr val="000000"/>
                  </a:outerShdw>
                  <a:reflection stA="0" endPos="0" fadeDir="0" sx="0" sy="0"/>
                </a:effectLst>
              </a:rPr>
            </a:br>
            <a:r>
              <a:rPr lang="en-US" altLang="zh-CN" sz="3100" b="1" dirty="0">
                <a:effectLst>
                  <a:glow>
                    <a:srgbClr val="000000"/>
                  </a:glow>
                  <a:outerShdw sx="0" sy="0">
                    <a:srgbClr val="000000"/>
                  </a:outerShdw>
                  <a:reflection stA="0" endPos="0" fadeDir="0" sx="0" sy="0"/>
                </a:effectLst>
              </a:rPr>
              <a:t>  5.2.4  </a:t>
            </a:r>
            <a:r>
              <a:rPr lang="en-US" altLang="zh-CN" sz="3100" dirty="0"/>
              <a:t>In-Memory</a:t>
            </a:r>
            <a:r>
              <a:rPr lang="zh-CN" altLang="zh-CN" sz="3100" dirty="0"/>
              <a:t>列存储</a:t>
            </a:r>
            <a:endParaRPr lang="zh-CN" altLang="en-US" sz="3100" dirty="0"/>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834762" y="1196752"/>
            <a:ext cx="11233248" cy="5718434"/>
          </a:xfrm>
        </p:spPr>
        <p:txBody>
          <a:bodyPr>
            <a:noAutofit/>
          </a:bodyPr>
          <a:lstStyle/>
          <a:p>
            <a:pPr marL="0" indent="0" hangingPunct="0">
              <a:lnSpc>
                <a:spcPct val="100000"/>
              </a:lnSpc>
              <a:spcBef>
                <a:spcPts val="600"/>
              </a:spcBef>
              <a:buNone/>
            </a:pPr>
            <a:r>
              <a:rPr lang="zh-CN" altLang="en-US" dirty="0"/>
              <a:t>我们可以对表</a:t>
            </a:r>
            <a:r>
              <a:rPr lang="en-US" altLang="zh-CN" dirty="0"/>
              <a:t>SALES</a:t>
            </a:r>
            <a:r>
              <a:rPr lang="zh-CN" altLang="en-US" dirty="0"/>
              <a:t>重新设置压缩方式和优先级为：以最大的压缩方式存储，以最优先的方式访问：</a:t>
            </a:r>
            <a:endParaRPr lang="en-US" altLang="zh-CN" dirty="0"/>
          </a:p>
          <a:p>
            <a:pPr marL="0" indent="0" hangingPunct="0">
              <a:lnSpc>
                <a:spcPct val="100000"/>
              </a:lnSpc>
              <a:spcBef>
                <a:spcPts val="600"/>
              </a:spcBef>
              <a:buNone/>
            </a:pPr>
            <a:endParaRPr lang="zh-CN" altLang="en-US" dirty="0"/>
          </a:p>
          <a:p>
            <a:pPr marL="0" indent="0" hangingPunct="0">
              <a:lnSpc>
                <a:spcPct val="100000"/>
              </a:lnSpc>
              <a:spcBef>
                <a:spcPts val="600"/>
              </a:spcBef>
              <a:buNone/>
            </a:pPr>
            <a:r>
              <a:rPr lang="en-US" altLang="zh-CN" dirty="0">
                <a:highlight>
                  <a:srgbClr val="C0C0C0"/>
                </a:highlight>
              </a:rPr>
              <a:t>ALTER TABLE sales INMEMORY MEMCOMPRESS FOR CAPACITY HIGH PRIORITY CRITICAL;</a:t>
            </a:r>
          </a:p>
          <a:p>
            <a:pPr marL="0" indent="0" hangingPunct="0">
              <a:lnSpc>
                <a:spcPct val="100000"/>
              </a:lnSpc>
              <a:spcBef>
                <a:spcPts val="600"/>
              </a:spcBef>
              <a:buNone/>
            </a:pPr>
            <a:endParaRPr lang="en-US" altLang="zh-CN" dirty="0">
              <a:highlight>
                <a:srgbClr val="C0C0C0"/>
              </a:highlight>
            </a:endParaRPr>
          </a:p>
          <a:p>
            <a:pPr marL="0" indent="0" hangingPunct="0">
              <a:lnSpc>
                <a:spcPct val="100000"/>
              </a:lnSpc>
              <a:spcBef>
                <a:spcPts val="600"/>
              </a:spcBef>
              <a:buNone/>
            </a:pPr>
            <a:r>
              <a:rPr lang="en-US" altLang="zh-CN" dirty="0"/>
              <a:t>Oracle 12c</a:t>
            </a:r>
            <a:r>
              <a:rPr lang="zh-CN" altLang="en-US" dirty="0"/>
              <a:t>观察</a:t>
            </a:r>
            <a:r>
              <a:rPr lang="en-US" altLang="zh-CN" dirty="0"/>
              <a:t>In-Memory</a:t>
            </a:r>
            <a:r>
              <a:rPr lang="zh-CN" altLang="en-US" dirty="0"/>
              <a:t>列存储的主要视图有：</a:t>
            </a:r>
            <a:endParaRPr lang="en-US" altLang="zh-CN" dirty="0"/>
          </a:p>
          <a:p>
            <a:pPr marL="0" indent="0" hangingPunct="0">
              <a:lnSpc>
                <a:spcPct val="100000"/>
              </a:lnSpc>
              <a:spcBef>
                <a:spcPts val="600"/>
              </a:spcBef>
              <a:buNone/>
            </a:pPr>
            <a:r>
              <a:rPr lang="en-US" altLang="zh-CN" dirty="0" err="1"/>
              <a:t>v$im_segments</a:t>
            </a:r>
            <a:r>
              <a:rPr lang="zh-CN" altLang="en-US" dirty="0"/>
              <a:t>、</a:t>
            </a:r>
            <a:endParaRPr lang="en-US" altLang="zh-CN" dirty="0"/>
          </a:p>
          <a:p>
            <a:pPr marL="0" indent="0" hangingPunct="0">
              <a:lnSpc>
                <a:spcPct val="100000"/>
              </a:lnSpc>
              <a:spcBef>
                <a:spcPts val="600"/>
              </a:spcBef>
              <a:buNone/>
            </a:pPr>
            <a:r>
              <a:rPr lang="en-US" altLang="zh-CN" dirty="0" err="1"/>
              <a:t>v$im_user_segments</a:t>
            </a:r>
            <a:r>
              <a:rPr lang="zh-CN" altLang="en-US" dirty="0"/>
              <a:t>、</a:t>
            </a:r>
            <a:endParaRPr lang="en-US" altLang="zh-CN" dirty="0"/>
          </a:p>
          <a:p>
            <a:pPr marL="0" indent="0" hangingPunct="0">
              <a:lnSpc>
                <a:spcPct val="100000"/>
              </a:lnSpc>
              <a:spcBef>
                <a:spcPts val="600"/>
              </a:spcBef>
              <a:buNone/>
            </a:pPr>
            <a:r>
              <a:rPr lang="en-US" altLang="zh-CN" dirty="0" err="1"/>
              <a:t>v$im_column_level</a:t>
            </a:r>
            <a:r>
              <a:rPr lang="zh-CN" altLang="en-US" dirty="0"/>
              <a:t>、</a:t>
            </a:r>
            <a:endParaRPr lang="en-US" altLang="zh-CN" dirty="0"/>
          </a:p>
          <a:p>
            <a:pPr marL="0" indent="0" hangingPunct="0">
              <a:lnSpc>
                <a:spcPct val="100000"/>
              </a:lnSpc>
              <a:spcBef>
                <a:spcPts val="600"/>
              </a:spcBef>
              <a:buNone/>
            </a:pPr>
            <a:r>
              <a:rPr lang="en-US" altLang="zh-CN" dirty="0" err="1"/>
              <a:t>v$im_col_cu</a:t>
            </a:r>
            <a:r>
              <a:rPr lang="zh-CN" altLang="en-US" dirty="0"/>
              <a:t>和</a:t>
            </a:r>
            <a:endParaRPr lang="en-US" altLang="zh-CN" dirty="0"/>
          </a:p>
          <a:p>
            <a:pPr marL="0" indent="0" hangingPunct="0">
              <a:lnSpc>
                <a:spcPct val="100000"/>
              </a:lnSpc>
              <a:spcBef>
                <a:spcPts val="600"/>
              </a:spcBef>
              <a:buNone/>
            </a:pPr>
            <a:r>
              <a:rPr lang="en-US" altLang="zh-CN" dirty="0" err="1"/>
              <a:t>v$inmemory_area</a:t>
            </a:r>
            <a:r>
              <a:rPr lang="zh-CN" altLang="en-US" dirty="0"/>
              <a:t>。</a:t>
            </a:r>
          </a:p>
        </p:txBody>
      </p:sp>
    </p:spTree>
    <p:extLst>
      <p:ext uri="{BB962C8B-B14F-4D97-AF65-F5344CB8AC3E}">
        <p14:creationId xmlns:p14="http://schemas.microsoft.com/office/powerpoint/2010/main" val="3647833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834762" y="116632"/>
            <a:ext cx="9601200" cy="720080"/>
          </a:xfrm>
        </p:spPr>
        <p:txBody>
          <a:bodyPr>
            <a:normAutofit/>
          </a:bodyPr>
          <a:lstStyle/>
          <a:p>
            <a:r>
              <a:rPr lang="en-US" altLang="zh-CN" b="1" dirty="0">
                <a:effectLst>
                  <a:glow>
                    <a:srgbClr val="000000"/>
                  </a:glow>
                  <a:outerShdw sx="0" sy="0">
                    <a:srgbClr val="000000"/>
                  </a:outerShdw>
                  <a:reflection stA="0" endPos="0" fadeDir="0" sx="0" sy="0"/>
                </a:effectLst>
              </a:rPr>
              <a:t>5.3 </a:t>
            </a:r>
            <a:r>
              <a:rPr lang="zh-CN" altLang="en-US" b="1" dirty="0">
                <a:effectLst>
                  <a:glow>
                    <a:srgbClr val="000000"/>
                  </a:glow>
                  <a:outerShdw sx="0" sy="0">
                    <a:srgbClr val="000000"/>
                  </a:outerShdw>
                  <a:reflection stA="0" endPos="0" fadeDir="0" sx="0" sy="0"/>
                </a:effectLst>
              </a:rPr>
              <a:t>服务器进程</a:t>
            </a:r>
            <a:endParaRPr lang="zh-CN" altLang="en-US" sz="3100" dirty="0"/>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845006" y="908720"/>
            <a:ext cx="11233248" cy="5718434"/>
          </a:xfrm>
        </p:spPr>
        <p:txBody>
          <a:bodyPr>
            <a:noAutofit/>
          </a:bodyPr>
          <a:lstStyle/>
          <a:p>
            <a:pPr marL="0" indent="0" hangingPunct="0">
              <a:lnSpc>
                <a:spcPct val="100000"/>
              </a:lnSpc>
              <a:spcBef>
                <a:spcPts val="600"/>
              </a:spcBef>
              <a:buNone/>
            </a:pPr>
            <a:r>
              <a:rPr lang="zh-CN" altLang="en-US" dirty="0"/>
              <a:t>进程是操作系统中的一种机制，它可以运行程序的一系列步骤。进程执行架构依赖于操作系统。例如，在</a:t>
            </a:r>
            <a:r>
              <a:rPr lang="en-US" altLang="zh-CN" dirty="0"/>
              <a:t>Windows</a:t>
            </a:r>
            <a:r>
              <a:rPr lang="zh-CN" altLang="en-US" dirty="0"/>
              <a:t>上</a:t>
            </a:r>
            <a:r>
              <a:rPr lang="en-US" altLang="zh-CN" dirty="0"/>
              <a:t>Oracle</a:t>
            </a:r>
            <a:r>
              <a:rPr lang="zh-CN" altLang="en-US" dirty="0"/>
              <a:t>后台进程是进程内执行的线程。在</a:t>
            </a:r>
            <a:r>
              <a:rPr lang="en-US" altLang="zh-CN" dirty="0"/>
              <a:t>Linux</a:t>
            </a:r>
            <a:r>
              <a:rPr lang="zh-CN" altLang="en-US" dirty="0"/>
              <a:t>和</a:t>
            </a:r>
            <a:r>
              <a:rPr lang="en-US" altLang="zh-CN" dirty="0"/>
              <a:t>UNIX</a:t>
            </a:r>
            <a:r>
              <a:rPr lang="zh-CN" altLang="en-US" dirty="0"/>
              <a:t>中，</a:t>
            </a:r>
            <a:r>
              <a:rPr lang="en-US" altLang="zh-CN" dirty="0"/>
              <a:t>Oracle</a:t>
            </a:r>
            <a:r>
              <a:rPr lang="zh-CN" altLang="en-US" dirty="0"/>
              <a:t>进程是操作系统进程或操作系统进程中的线程。进程通常在其自己的私有内存区域中运行。大多数进程可以定期写入相关的跟踪文件，以便监控异常和进行异常处理。</a:t>
            </a:r>
          </a:p>
          <a:p>
            <a:pPr marL="0" indent="0" hangingPunct="0">
              <a:lnSpc>
                <a:spcPct val="100000"/>
              </a:lnSpc>
              <a:spcBef>
                <a:spcPts val="600"/>
              </a:spcBef>
              <a:buNone/>
            </a:pPr>
            <a:r>
              <a:rPr lang="zh-CN" altLang="en-US" dirty="0"/>
              <a:t>如图</a:t>
            </a:r>
            <a:r>
              <a:rPr lang="en-US" altLang="zh-CN" dirty="0"/>
              <a:t>5-1</a:t>
            </a:r>
            <a:r>
              <a:rPr lang="zh-CN" altLang="en-US" dirty="0"/>
              <a:t>所示，进程分为客户端进程</a:t>
            </a:r>
            <a:r>
              <a:rPr lang="en-US" altLang="zh-CN" dirty="0"/>
              <a:t>(Client Process)</a:t>
            </a:r>
            <a:r>
              <a:rPr lang="zh-CN" altLang="en-US" dirty="0"/>
              <a:t>和</a:t>
            </a:r>
            <a:r>
              <a:rPr lang="en-US" altLang="zh-CN" dirty="0"/>
              <a:t>Oracle</a:t>
            </a:r>
            <a:r>
              <a:rPr lang="zh-CN" altLang="en-US" dirty="0"/>
              <a:t>进程，</a:t>
            </a:r>
            <a:r>
              <a:rPr lang="en-US" altLang="zh-CN" dirty="0"/>
              <a:t>Oracle</a:t>
            </a:r>
            <a:r>
              <a:rPr lang="zh-CN" altLang="en-US" dirty="0"/>
              <a:t>进程又分为后台进程</a:t>
            </a:r>
            <a:r>
              <a:rPr lang="en-US" altLang="zh-CN" dirty="0"/>
              <a:t>(Background Process)</a:t>
            </a:r>
            <a:r>
              <a:rPr lang="zh-CN" altLang="en-US" dirty="0"/>
              <a:t>和服务器进程</a:t>
            </a:r>
            <a:r>
              <a:rPr lang="en-US" altLang="zh-CN" dirty="0"/>
              <a:t>(Server Process)</a:t>
            </a:r>
            <a:r>
              <a:rPr lang="zh-CN" altLang="en-US" dirty="0"/>
              <a:t>。</a:t>
            </a:r>
          </a:p>
          <a:p>
            <a:pPr marL="0" indent="0" hangingPunct="0">
              <a:lnSpc>
                <a:spcPct val="100000"/>
              </a:lnSpc>
              <a:spcBef>
                <a:spcPts val="600"/>
              </a:spcBef>
              <a:buNone/>
            </a:pPr>
            <a:r>
              <a:rPr lang="zh-CN" altLang="en-US" dirty="0"/>
              <a:t>后台进程随数据库实例的启动而启动，担任数据库的维护任务，比如实例恢复、进程清理、将重做缓冲区写入磁盘等。</a:t>
            </a:r>
          </a:p>
          <a:p>
            <a:pPr marL="0" indent="0" hangingPunct="0">
              <a:lnSpc>
                <a:spcPct val="100000"/>
              </a:lnSpc>
              <a:spcBef>
                <a:spcPts val="600"/>
              </a:spcBef>
              <a:buNone/>
            </a:pPr>
            <a:r>
              <a:rPr lang="zh-CN" altLang="en-US" dirty="0"/>
              <a:t>服务器进程是基于客户的请求而生产的。比如用于分析</a:t>
            </a:r>
            <a:r>
              <a:rPr lang="en-US" altLang="zh-CN" dirty="0"/>
              <a:t>SQL</a:t>
            </a:r>
            <a:r>
              <a:rPr lang="zh-CN" altLang="en-US" dirty="0"/>
              <a:t>查询语句，将分析结果存储到共享池</a:t>
            </a:r>
            <a:r>
              <a:rPr lang="en-US" altLang="zh-CN" dirty="0"/>
              <a:t>(Shared Pool)</a:t>
            </a:r>
            <a:r>
              <a:rPr lang="zh-CN" altLang="en-US" dirty="0"/>
              <a:t>中，为每个查询语句生成并执行“执行计划”，从磁盘或者数据库缓冲区缓存</a:t>
            </a:r>
            <a:r>
              <a:rPr lang="en-US" altLang="zh-CN" dirty="0"/>
              <a:t>(Database Buffer Cache)</a:t>
            </a:r>
            <a:r>
              <a:rPr lang="zh-CN" altLang="en-US" dirty="0"/>
              <a:t>中读数据等。</a:t>
            </a:r>
          </a:p>
        </p:txBody>
      </p:sp>
    </p:spTree>
    <p:extLst>
      <p:ext uri="{BB962C8B-B14F-4D97-AF65-F5344CB8AC3E}">
        <p14:creationId xmlns:p14="http://schemas.microsoft.com/office/powerpoint/2010/main" val="1437312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834762" y="116632"/>
            <a:ext cx="9601200" cy="720080"/>
          </a:xfrm>
        </p:spPr>
        <p:txBody>
          <a:bodyPr>
            <a:normAutofit/>
          </a:bodyPr>
          <a:lstStyle/>
          <a:p>
            <a:r>
              <a:rPr lang="en-US" altLang="zh-CN" b="1" dirty="0">
                <a:effectLst>
                  <a:glow>
                    <a:srgbClr val="000000"/>
                  </a:glow>
                  <a:outerShdw sx="0" sy="0">
                    <a:srgbClr val="000000"/>
                  </a:outerShdw>
                  <a:reflection stA="0" endPos="0" fadeDir="0" sx="0" sy="0"/>
                </a:effectLst>
              </a:rPr>
              <a:t>5.3 </a:t>
            </a:r>
            <a:r>
              <a:rPr lang="zh-CN" altLang="en-US" b="1" dirty="0">
                <a:effectLst>
                  <a:glow>
                    <a:srgbClr val="000000"/>
                  </a:glow>
                  <a:outerShdw sx="0" sy="0">
                    <a:srgbClr val="000000"/>
                  </a:outerShdw>
                  <a:reflection stA="0" endPos="0" fadeDir="0" sx="0" sy="0"/>
                </a:effectLst>
              </a:rPr>
              <a:t>服务器进程</a:t>
            </a:r>
            <a:endParaRPr lang="zh-CN" altLang="en-US" sz="3100" dirty="0"/>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845006" y="908720"/>
            <a:ext cx="11233248" cy="5718434"/>
          </a:xfrm>
        </p:spPr>
        <p:txBody>
          <a:bodyPr>
            <a:noAutofit/>
          </a:bodyPr>
          <a:lstStyle/>
          <a:p>
            <a:pPr marL="0" indent="0" hangingPunct="0">
              <a:lnSpc>
                <a:spcPct val="100000"/>
              </a:lnSpc>
              <a:spcBef>
                <a:spcPts val="600"/>
              </a:spcBef>
              <a:buNone/>
            </a:pPr>
            <a:r>
              <a:rPr lang="en-US" altLang="zh-CN" dirty="0"/>
              <a:t>Oracle 12c</a:t>
            </a:r>
            <a:r>
              <a:rPr lang="zh-CN" altLang="en-US" dirty="0"/>
              <a:t>可以在多进程模式或者多线程模式下工作，由初始化参数</a:t>
            </a:r>
            <a:r>
              <a:rPr lang="en-US" altLang="zh-CN" dirty="0"/>
              <a:t>THREADED_EXECUTION</a:t>
            </a:r>
            <a:r>
              <a:rPr lang="zh-CN" altLang="en-US" dirty="0"/>
              <a:t>指定。</a:t>
            </a:r>
            <a:r>
              <a:rPr lang="en-US" altLang="zh-CN" dirty="0"/>
              <a:t>THREADED_EXECUTION=FALSE</a:t>
            </a:r>
            <a:r>
              <a:rPr lang="zh-CN" altLang="en-US" dirty="0"/>
              <a:t>表示多进程模式，这是默认的模式，而</a:t>
            </a:r>
            <a:r>
              <a:rPr lang="en-US" altLang="zh-CN" dirty="0"/>
              <a:t>THREADED_EXECUTION=TRUE</a:t>
            </a:r>
            <a:r>
              <a:rPr lang="zh-CN" altLang="en-US" dirty="0"/>
              <a:t>表示多线程模式。</a:t>
            </a:r>
          </a:p>
          <a:p>
            <a:pPr marL="0" indent="0" hangingPunct="0">
              <a:lnSpc>
                <a:spcPct val="100000"/>
              </a:lnSpc>
              <a:spcBef>
                <a:spcPts val="600"/>
              </a:spcBef>
              <a:buNone/>
            </a:pPr>
            <a:r>
              <a:rPr lang="zh-CN" altLang="en-US" dirty="0"/>
              <a:t>在多线程模式下，许多线程会被合并到相应的进程中，因而会减少</a:t>
            </a:r>
            <a:r>
              <a:rPr lang="en-US" altLang="zh-CN" dirty="0"/>
              <a:t>Linux</a:t>
            </a:r>
            <a:r>
              <a:rPr lang="zh-CN" altLang="en-US" dirty="0"/>
              <a:t>中的进程数量，这在多个实例集成到一个服务器上的环境下会很适用，如果不用多线程模型，操作系统的进程数将会很高，进程切换的效率也比线程低。</a:t>
            </a:r>
          </a:p>
          <a:p>
            <a:pPr marL="0" indent="0" hangingPunct="0">
              <a:lnSpc>
                <a:spcPct val="100000"/>
              </a:lnSpc>
              <a:spcBef>
                <a:spcPts val="600"/>
              </a:spcBef>
              <a:buNone/>
            </a:pPr>
            <a:r>
              <a:rPr lang="zh-CN" altLang="en-US" dirty="0"/>
              <a:t>视图</a:t>
            </a:r>
            <a:r>
              <a:rPr lang="en-US" altLang="zh-CN" dirty="0"/>
              <a:t>V$PROCESS</a:t>
            </a:r>
            <a:r>
              <a:rPr lang="zh-CN" altLang="en-US" dirty="0"/>
              <a:t>可以查询</a:t>
            </a:r>
            <a:r>
              <a:rPr lang="en-US" altLang="zh-CN" dirty="0"/>
              <a:t>Oracle</a:t>
            </a:r>
            <a:r>
              <a:rPr lang="zh-CN" altLang="en-US" dirty="0"/>
              <a:t>的进程，每个进程一行。</a:t>
            </a:r>
          </a:p>
        </p:txBody>
      </p:sp>
    </p:spTree>
    <p:extLst>
      <p:ext uri="{BB962C8B-B14F-4D97-AF65-F5344CB8AC3E}">
        <p14:creationId xmlns:p14="http://schemas.microsoft.com/office/powerpoint/2010/main" val="3121990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834762" y="116632"/>
            <a:ext cx="9601200" cy="720080"/>
          </a:xfrm>
        </p:spPr>
        <p:txBody>
          <a:bodyPr>
            <a:normAutofit/>
          </a:bodyPr>
          <a:lstStyle/>
          <a:p>
            <a:r>
              <a:rPr lang="en-US" altLang="zh-CN" b="1" dirty="0">
                <a:effectLst>
                  <a:glow>
                    <a:srgbClr val="000000"/>
                  </a:glow>
                  <a:outerShdw sx="0" sy="0">
                    <a:srgbClr val="000000"/>
                  </a:outerShdw>
                  <a:reflection stA="0" endPos="0" fadeDir="0" sx="0" sy="0"/>
                </a:effectLst>
              </a:rPr>
              <a:t>5.3 </a:t>
            </a:r>
            <a:r>
              <a:rPr lang="zh-CN" altLang="en-US" b="1" dirty="0">
                <a:effectLst>
                  <a:glow>
                    <a:srgbClr val="000000"/>
                  </a:glow>
                  <a:outerShdw sx="0" sy="0">
                    <a:srgbClr val="000000"/>
                  </a:outerShdw>
                  <a:reflection stA="0" endPos="0" fadeDir="0" sx="0" sy="0"/>
                </a:effectLst>
              </a:rPr>
              <a:t>服务器进程</a:t>
            </a:r>
            <a:endParaRPr lang="zh-CN" altLang="en-US" sz="3100" dirty="0"/>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845006" y="908720"/>
            <a:ext cx="11233248" cy="5949280"/>
          </a:xfrm>
        </p:spPr>
        <p:txBody>
          <a:bodyPr>
            <a:noAutofit/>
          </a:bodyPr>
          <a:lstStyle/>
          <a:p>
            <a:pPr marL="0" indent="0" hangingPunct="0">
              <a:lnSpc>
                <a:spcPct val="100000"/>
              </a:lnSpc>
              <a:spcBef>
                <a:spcPts val="600"/>
              </a:spcBef>
              <a:buNone/>
            </a:pPr>
            <a:r>
              <a:rPr lang="en-US" altLang="zh-CN" dirty="0"/>
              <a:t>【</a:t>
            </a:r>
            <a:r>
              <a:rPr lang="zh-CN" altLang="en-US" dirty="0"/>
              <a:t>示例</a:t>
            </a:r>
            <a:r>
              <a:rPr lang="en-US" altLang="zh-CN" dirty="0"/>
              <a:t>5-4】</a:t>
            </a:r>
            <a:r>
              <a:rPr lang="zh-CN" altLang="en-US" dirty="0"/>
              <a:t>查询进程</a:t>
            </a:r>
          </a:p>
          <a:p>
            <a:pPr marL="0" indent="0" hangingPunct="0">
              <a:lnSpc>
                <a:spcPct val="100000"/>
              </a:lnSpc>
              <a:spcBef>
                <a:spcPts val="600"/>
              </a:spcBef>
              <a:buNone/>
            </a:pPr>
            <a:r>
              <a:rPr lang="zh-CN" altLang="en-US" dirty="0"/>
              <a:t>通过</a:t>
            </a:r>
            <a:r>
              <a:rPr lang="en-US" altLang="zh-CN" dirty="0"/>
              <a:t>V$PROCESS</a:t>
            </a:r>
            <a:r>
              <a:rPr lang="zh-CN" altLang="en-US" dirty="0"/>
              <a:t>查询操作系统的进程</a:t>
            </a:r>
            <a:r>
              <a:rPr lang="en-US" altLang="zh-CN" dirty="0"/>
              <a:t>ID(SPID)</a:t>
            </a:r>
            <a:r>
              <a:rPr lang="zh-CN" altLang="en-US" dirty="0"/>
              <a:t>，线程</a:t>
            </a:r>
            <a:r>
              <a:rPr lang="en-US" altLang="zh-CN" dirty="0"/>
              <a:t>ID(STID)</a:t>
            </a:r>
            <a:r>
              <a:rPr lang="zh-CN" altLang="en-US" dirty="0"/>
              <a:t>，进程名称</a:t>
            </a:r>
            <a:r>
              <a:rPr lang="en-US" altLang="zh-CN" dirty="0"/>
              <a:t>(PNAME)</a:t>
            </a:r>
            <a:r>
              <a:rPr lang="zh-CN" altLang="en-US" dirty="0"/>
              <a:t>。注意，</a:t>
            </a:r>
            <a:r>
              <a:rPr lang="en-US" altLang="zh-CN" dirty="0"/>
              <a:t>PNAME</a:t>
            </a:r>
            <a:r>
              <a:rPr lang="zh-CN" altLang="en-US" dirty="0"/>
              <a:t>非空的是后台进程，</a:t>
            </a:r>
            <a:r>
              <a:rPr lang="en-US" altLang="zh-CN" dirty="0"/>
              <a:t>PNAME</a:t>
            </a:r>
            <a:r>
              <a:rPr lang="zh-CN" altLang="en-US" dirty="0"/>
              <a:t>为空的行是与用户相关的服务器进程。还要注意</a:t>
            </a:r>
            <a:r>
              <a:rPr lang="en-US" altLang="zh-CN" dirty="0"/>
              <a:t>SPID</a:t>
            </a:r>
            <a:r>
              <a:rPr lang="zh-CN" altLang="en-US" dirty="0"/>
              <a:t>可能有重复，表示一个进程中包含了多个线程</a:t>
            </a:r>
            <a:r>
              <a:rPr lang="en-US" altLang="zh-CN" dirty="0"/>
              <a:t>(STID)</a:t>
            </a:r>
            <a:r>
              <a:rPr lang="zh-CN" altLang="en-US" dirty="0"/>
              <a:t>。</a:t>
            </a:r>
          </a:p>
          <a:p>
            <a:pPr marL="0" indent="0" hangingPunct="0">
              <a:lnSpc>
                <a:spcPct val="100000"/>
              </a:lnSpc>
              <a:spcBef>
                <a:spcPts val="600"/>
              </a:spcBef>
              <a:buNone/>
            </a:pPr>
            <a:r>
              <a:rPr lang="en-US" altLang="zh-CN" dirty="0"/>
              <a:t>SQL&gt; SELECT </a:t>
            </a:r>
            <a:r>
              <a:rPr lang="en-US" altLang="zh-CN" dirty="0" err="1"/>
              <a:t>spid,stid,pname</a:t>
            </a:r>
            <a:r>
              <a:rPr lang="en-US" altLang="zh-CN" dirty="0"/>
              <a:t> FROM </a:t>
            </a:r>
            <a:r>
              <a:rPr lang="en-US" altLang="zh-CN" dirty="0" err="1"/>
              <a:t>v$process</a:t>
            </a:r>
            <a:r>
              <a:rPr lang="en-US" altLang="zh-CN" dirty="0"/>
              <a:t> ORDER BY </a:t>
            </a:r>
            <a:r>
              <a:rPr lang="en-US" altLang="zh-CN" dirty="0" err="1"/>
              <a:t>spid</a:t>
            </a:r>
            <a:r>
              <a:rPr lang="en-US" altLang="zh-CN" dirty="0"/>
              <a:t>;</a:t>
            </a:r>
          </a:p>
          <a:p>
            <a:pPr marL="0" indent="0" hangingPunct="0">
              <a:lnSpc>
                <a:spcPct val="100000"/>
              </a:lnSpc>
              <a:spcBef>
                <a:spcPts val="600"/>
              </a:spcBef>
              <a:buNone/>
            </a:pPr>
            <a:r>
              <a:rPr lang="en-US" altLang="zh-CN" dirty="0"/>
              <a:t>SPID			STID				PNAME</a:t>
            </a:r>
          </a:p>
          <a:p>
            <a:pPr marL="0" indent="0" hangingPunct="0">
              <a:lnSpc>
                <a:spcPct val="100000"/>
              </a:lnSpc>
              <a:spcBef>
                <a:spcPts val="600"/>
              </a:spcBef>
              <a:buNone/>
            </a:pPr>
            <a:r>
              <a:rPr lang="en-US" altLang="zh-CN" dirty="0"/>
              <a:t>------------------	----------------------	-----</a:t>
            </a:r>
          </a:p>
          <a:p>
            <a:pPr marL="0" indent="0" hangingPunct="0">
              <a:lnSpc>
                <a:spcPct val="100000"/>
              </a:lnSpc>
              <a:spcBef>
                <a:spcPts val="600"/>
              </a:spcBef>
              <a:buNone/>
            </a:pPr>
            <a:r>
              <a:rPr lang="en-US" altLang="zh-CN" dirty="0"/>
              <a:t>10073			10073				W000</a:t>
            </a:r>
          </a:p>
          <a:p>
            <a:pPr marL="0" indent="0" hangingPunct="0">
              <a:lnSpc>
                <a:spcPct val="100000"/>
              </a:lnSpc>
              <a:spcBef>
                <a:spcPts val="600"/>
              </a:spcBef>
              <a:buNone/>
            </a:pPr>
            <a:r>
              <a:rPr lang="en-US" altLang="zh-CN" dirty="0"/>
              <a:t>10694			10694				W002</a:t>
            </a:r>
          </a:p>
          <a:p>
            <a:pPr marL="0" indent="0" hangingPunct="0">
              <a:lnSpc>
                <a:spcPct val="100000"/>
              </a:lnSpc>
              <a:spcBef>
                <a:spcPts val="600"/>
              </a:spcBef>
              <a:buNone/>
            </a:pPr>
            <a:r>
              <a:rPr lang="en-US" altLang="zh-CN" dirty="0"/>
              <a:t>10705			10705				W001</a:t>
            </a:r>
          </a:p>
          <a:p>
            <a:pPr marL="0" indent="0" hangingPunct="0">
              <a:lnSpc>
                <a:spcPct val="100000"/>
              </a:lnSpc>
              <a:spcBef>
                <a:spcPts val="600"/>
              </a:spcBef>
              <a:buNone/>
            </a:pPr>
            <a:r>
              <a:rPr lang="en-US" altLang="zh-CN" dirty="0"/>
              <a:t>10898			10898				W004</a:t>
            </a:r>
          </a:p>
          <a:p>
            <a:pPr marL="0" indent="0" hangingPunct="0">
              <a:lnSpc>
                <a:spcPct val="100000"/>
              </a:lnSpc>
              <a:spcBef>
                <a:spcPts val="600"/>
              </a:spcBef>
              <a:buNone/>
            </a:pPr>
            <a:r>
              <a:rPr lang="en-US" altLang="zh-CN" dirty="0"/>
              <a:t>11326			11326				W005</a:t>
            </a:r>
          </a:p>
          <a:p>
            <a:pPr marL="0" indent="0" hangingPunct="0">
              <a:lnSpc>
                <a:spcPct val="100000"/>
              </a:lnSpc>
              <a:spcBef>
                <a:spcPts val="600"/>
              </a:spcBef>
              <a:buNone/>
            </a:pPr>
            <a:r>
              <a:rPr lang="en-US" altLang="zh-CN" dirty="0"/>
              <a:t>...</a:t>
            </a:r>
          </a:p>
        </p:txBody>
      </p:sp>
    </p:spTree>
    <p:extLst>
      <p:ext uri="{BB962C8B-B14F-4D97-AF65-F5344CB8AC3E}">
        <p14:creationId xmlns:p14="http://schemas.microsoft.com/office/powerpoint/2010/main" val="3891317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E9A64FD-D881-4F97-A5A4-1DCE4A5975C5}"/>
              </a:ext>
            </a:extLst>
          </p:cNvPr>
          <p:cNvSpPr>
            <a:spLocks noGrp="1"/>
          </p:cNvSpPr>
          <p:nvPr>
            <p:ph type="title"/>
          </p:nvPr>
        </p:nvSpPr>
        <p:spPr>
          <a:xfrm>
            <a:off x="7688696" y="476672"/>
            <a:ext cx="3810000" cy="1464568"/>
          </a:xfrm>
        </p:spPr>
        <p:txBody>
          <a:bodyPr/>
          <a:lstStyle/>
          <a:p>
            <a:r>
              <a:rPr lang="zh-CN" altLang="en-US" dirty="0"/>
              <a:t>图</a:t>
            </a:r>
            <a:r>
              <a:rPr lang="en-US" altLang="zh-CN" dirty="0"/>
              <a:t>5.1 </a:t>
            </a:r>
            <a:r>
              <a:rPr lang="zh-CN" altLang="zh-CN" dirty="0"/>
              <a:t>数据库实例和数据库</a:t>
            </a:r>
            <a:endParaRPr lang="zh-CN" altLang="en-US" dirty="0"/>
          </a:p>
        </p:txBody>
      </p:sp>
      <p:sp>
        <p:nvSpPr>
          <p:cNvPr id="5" name="文本占位符 4">
            <a:extLst>
              <a:ext uri="{FF2B5EF4-FFF2-40B4-BE49-F238E27FC236}">
                <a16:creationId xmlns:a16="http://schemas.microsoft.com/office/drawing/2014/main" id="{86DF97C9-DE54-4EFF-8586-EFDAF57D2D90}"/>
              </a:ext>
            </a:extLst>
          </p:cNvPr>
          <p:cNvSpPr>
            <a:spLocks noGrp="1"/>
          </p:cNvSpPr>
          <p:nvPr>
            <p:ph type="body" sz="half" idx="2"/>
          </p:nvPr>
        </p:nvSpPr>
        <p:spPr>
          <a:xfrm>
            <a:off x="7606580" y="2301280"/>
            <a:ext cx="4104456" cy="4152056"/>
          </a:xfrm>
        </p:spPr>
        <p:txBody>
          <a:bodyPr>
            <a:normAutofit fontScale="92500" lnSpcReduction="10000"/>
          </a:bodyPr>
          <a:lstStyle/>
          <a:p>
            <a:pPr hangingPunct="0">
              <a:lnSpc>
                <a:spcPct val="120000"/>
              </a:lnSpc>
              <a:spcBef>
                <a:spcPts val="600"/>
              </a:spcBef>
            </a:pPr>
            <a:r>
              <a:rPr lang="zh-CN" altLang="zh-CN" dirty="0"/>
              <a:t>图</a:t>
            </a:r>
            <a:r>
              <a:rPr lang="en-US" altLang="zh-CN" dirty="0"/>
              <a:t>5-1</a:t>
            </a:r>
            <a:r>
              <a:rPr lang="zh-CN" altLang="zh-CN" dirty="0"/>
              <a:t>中，</a:t>
            </a:r>
            <a:r>
              <a:rPr lang="en-US" altLang="zh-CN" dirty="0"/>
              <a:t>SGA</a:t>
            </a:r>
            <a:r>
              <a:rPr lang="zh-CN" altLang="zh-CN" dirty="0"/>
              <a:t>包括数据库缓冲区高速缓存</a:t>
            </a:r>
            <a:r>
              <a:rPr lang="en-US" altLang="zh-CN" dirty="0"/>
              <a:t>(Database Buffer Cache)</a:t>
            </a:r>
            <a:r>
              <a:rPr lang="zh-CN" altLang="zh-CN" dirty="0"/>
              <a:t>，重做日志缓冲区</a:t>
            </a:r>
            <a:r>
              <a:rPr lang="en-US" altLang="zh-CN" dirty="0"/>
              <a:t>(Redo Log Buffer)</a:t>
            </a:r>
            <a:r>
              <a:rPr lang="zh-CN" altLang="zh-CN" dirty="0"/>
              <a:t>，共享池</a:t>
            </a:r>
            <a:r>
              <a:rPr lang="en-US" altLang="zh-CN" dirty="0"/>
              <a:t>(Shared Pool)</a:t>
            </a:r>
            <a:r>
              <a:rPr lang="zh-CN" altLang="zh-CN" dirty="0"/>
              <a:t>，大池</a:t>
            </a:r>
            <a:r>
              <a:rPr lang="en-US" altLang="zh-CN" dirty="0"/>
              <a:t>(Large Pool)</a:t>
            </a:r>
            <a:r>
              <a:rPr lang="zh-CN" altLang="zh-CN" dirty="0"/>
              <a:t>，固定</a:t>
            </a:r>
            <a:r>
              <a:rPr lang="en-US" altLang="zh-CN" dirty="0"/>
              <a:t>SGA(Fixed SGA)</a:t>
            </a:r>
            <a:r>
              <a:rPr lang="zh-CN" altLang="zh-CN" dirty="0"/>
              <a:t>，</a:t>
            </a:r>
            <a:r>
              <a:rPr lang="en-US" altLang="zh-CN" dirty="0"/>
              <a:t>Java</a:t>
            </a:r>
            <a:r>
              <a:rPr lang="zh-CN" altLang="zh-CN" dirty="0"/>
              <a:t>池</a:t>
            </a:r>
            <a:r>
              <a:rPr lang="en-US" altLang="zh-CN" dirty="0"/>
              <a:t>(Java Pool)</a:t>
            </a:r>
            <a:r>
              <a:rPr lang="zh-CN" altLang="zh-CN" dirty="0"/>
              <a:t>和流池</a:t>
            </a:r>
            <a:r>
              <a:rPr lang="en-US" altLang="zh-CN" dirty="0"/>
              <a:t>(Streams Pool)</a:t>
            </a:r>
            <a:r>
              <a:rPr lang="zh-CN" altLang="zh-CN" dirty="0"/>
              <a:t>。图中</a:t>
            </a:r>
            <a:r>
              <a:rPr lang="en-US" altLang="zh-CN" dirty="0"/>
              <a:t>SGA</a:t>
            </a:r>
            <a:r>
              <a:rPr lang="zh-CN" altLang="zh-CN" dirty="0"/>
              <a:t>的右边是后台进程</a:t>
            </a:r>
            <a:r>
              <a:rPr lang="en-US" altLang="zh-CN" dirty="0"/>
              <a:t>PMON</a:t>
            </a:r>
            <a:r>
              <a:rPr lang="zh-CN" altLang="zh-CN" dirty="0"/>
              <a:t>，</a:t>
            </a:r>
            <a:r>
              <a:rPr lang="en-US" altLang="zh-CN" dirty="0"/>
              <a:t>SMON</a:t>
            </a:r>
            <a:r>
              <a:rPr lang="zh-CN" altLang="zh-CN" dirty="0"/>
              <a:t>，</a:t>
            </a:r>
            <a:r>
              <a:rPr lang="en-US" altLang="zh-CN" dirty="0"/>
              <a:t>RECO</a:t>
            </a:r>
            <a:r>
              <a:rPr lang="zh-CN" altLang="zh-CN" dirty="0"/>
              <a:t>，</a:t>
            </a:r>
            <a:r>
              <a:rPr lang="en-US" altLang="zh-CN" dirty="0"/>
              <a:t>MMON</a:t>
            </a:r>
            <a:r>
              <a:rPr lang="zh-CN" altLang="zh-CN" dirty="0"/>
              <a:t>，</a:t>
            </a:r>
            <a:r>
              <a:rPr lang="en-US" altLang="zh-CN" dirty="0"/>
              <a:t>MMNL</a:t>
            </a:r>
            <a:r>
              <a:rPr lang="zh-CN" altLang="zh-CN" dirty="0"/>
              <a:t>等。在</a:t>
            </a:r>
            <a:r>
              <a:rPr lang="en-US" altLang="zh-CN" dirty="0"/>
              <a:t>SGA</a:t>
            </a:r>
            <a:r>
              <a:rPr lang="zh-CN" altLang="zh-CN" dirty="0"/>
              <a:t>下方有</a:t>
            </a:r>
            <a:r>
              <a:rPr lang="en-US" altLang="zh-CN" dirty="0" err="1"/>
              <a:t>DBWn</a:t>
            </a:r>
            <a:r>
              <a:rPr lang="zh-CN" altLang="zh-CN" dirty="0"/>
              <a:t>，</a:t>
            </a:r>
            <a:r>
              <a:rPr lang="en-US" altLang="zh-CN" dirty="0"/>
              <a:t>CKPT</a:t>
            </a:r>
            <a:r>
              <a:rPr lang="zh-CN" altLang="zh-CN" dirty="0"/>
              <a:t>，</a:t>
            </a:r>
            <a:r>
              <a:rPr lang="en-US" altLang="zh-CN" dirty="0"/>
              <a:t>LGWR</a:t>
            </a:r>
            <a:r>
              <a:rPr lang="zh-CN" altLang="zh-CN" dirty="0"/>
              <a:t>，</a:t>
            </a:r>
            <a:r>
              <a:rPr lang="en-US" altLang="zh-CN" dirty="0" err="1"/>
              <a:t>ARCn</a:t>
            </a:r>
            <a:r>
              <a:rPr lang="zh-CN" altLang="zh-CN" dirty="0"/>
              <a:t>和</a:t>
            </a:r>
            <a:r>
              <a:rPr lang="en-US" altLang="zh-CN" dirty="0"/>
              <a:t>RVWR</a:t>
            </a:r>
            <a:r>
              <a:rPr lang="zh-CN" altLang="zh-CN" dirty="0"/>
              <a:t>。</a:t>
            </a:r>
            <a:r>
              <a:rPr lang="en-US" altLang="zh-CN" dirty="0"/>
              <a:t>SGA</a:t>
            </a:r>
            <a:r>
              <a:rPr lang="zh-CN" altLang="zh-CN" dirty="0"/>
              <a:t>下方还有</a:t>
            </a:r>
            <a:r>
              <a:rPr lang="en-US" altLang="zh-CN" dirty="0"/>
              <a:t>PGA</a:t>
            </a:r>
            <a:r>
              <a:rPr lang="zh-CN" altLang="zh-CN" dirty="0"/>
              <a:t>和服务器进程。服务器进程连接到客户端进程。客户端进程的右侧是数据库文件</a:t>
            </a:r>
            <a:r>
              <a:rPr lang="en-US" altLang="zh-CN" dirty="0"/>
              <a:t>(</a:t>
            </a:r>
            <a:r>
              <a:rPr lang="zh-CN" altLang="zh-CN" dirty="0"/>
              <a:t>数据文件、控制文件、联机重做日志文件</a:t>
            </a:r>
            <a:r>
              <a:rPr lang="en-US" altLang="zh-CN" dirty="0"/>
              <a:t>)</a:t>
            </a:r>
            <a:r>
              <a:rPr lang="zh-CN" altLang="zh-CN" dirty="0"/>
              <a:t>、归档重做日志和闪回日志。</a:t>
            </a:r>
          </a:p>
        </p:txBody>
      </p:sp>
      <p:pic>
        <p:nvPicPr>
          <p:cNvPr id="6" name="图片 5">
            <a:extLst>
              <a:ext uri="{FF2B5EF4-FFF2-40B4-BE49-F238E27FC236}">
                <a16:creationId xmlns:a16="http://schemas.microsoft.com/office/drawing/2014/main" id="{4DF60572-6D11-4A57-B28A-565F75E211D1}"/>
              </a:ext>
            </a:extLst>
          </p:cNvPr>
          <p:cNvPicPr/>
          <p:nvPr/>
        </p:nvPicPr>
        <p:blipFill>
          <a:blip r:embed="rId2"/>
          <a:stretch>
            <a:fillRect/>
          </a:stretch>
        </p:blipFill>
        <p:spPr>
          <a:xfrm>
            <a:off x="1413892" y="188640"/>
            <a:ext cx="5904656" cy="6362564"/>
          </a:xfrm>
          <a:prstGeom prst="rect">
            <a:avLst/>
          </a:prstGeom>
        </p:spPr>
      </p:pic>
    </p:spTree>
    <p:extLst>
      <p:ext uri="{BB962C8B-B14F-4D97-AF65-F5344CB8AC3E}">
        <p14:creationId xmlns:p14="http://schemas.microsoft.com/office/powerpoint/2010/main" val="320904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834762" y="0"/>
            <a:ext cx="9601200" cy="1052736"/>
          </a:xfrm>
        </p:spPr>
        <p:txBody>
          <a:bodyPr>
            <a:normAutofit fontScale="90000"/>
          </a:bodyPr>
          <a:lstStyle/>
          <a:p>
            <a:r>
              <a:rPr lang="en-US" altLang="zh-CN" b="1" dirty="0">
                <a:effectLst>
                  <a:glow>
                    <a:srgbClr val="000000"/>
                  </a:glow>
                  <a:outerShdw sx="0" sy="0">
                    <a:srgbClr val="000000"/>
                  </a:outerShdw>
                  <a:reflection stA="0" endPos="0" fadeDir="0" sx="0" sy="0"/>
                </a:effectLst>
              </a:rPr>
              <a:t>5.3 </a:t>
            </a:r>
            <a:r>
              <a:rPr lang="zh-CN" altLang="en-US" b="1" dirty="0">
                <a:effectLst>
                  <a:glow>
                    <a:srgbClr val="000000"/>
                  </a:glow>
                  <a:outerShdw sx="0" sy="0">
                    <a:srgbClr val="000000"/>
                  </a:outerShdw>
                  <a:reflection stA="0" endPos="0" fadeDir="0" sx="0" sy="0"/>
                </a:effectLst>
              </a:rPr>
              <a:t>服务器进程</a:t>
            </a:r>
            <a:br>
              <a:rPr lang="en-US" altLang="zh-CN" b="1" dirty="0">
                <a:effectLst>
                  <a:glow>
                    <a:srgbClr val="000000"/>
                  </a:glow>
                  <a:outerShdw sx="0" sy="0">
                    <a:srgbClr val="000000"/>
                  </a:outerShdw>
                  <a:reflection stA="0" endPos="0" fadeDir="0" sx="0" sy="0"/>
                </a:effectLst>
              </a:rPr>
            </a:br>
            <a:r>
              <a:rPr lang="en-US" altLang="zh-CN" b="1" dirty="0">
                <a:effectLst>
                  <a:glow>
                    <a:srgbClr val="000000"/>
                  </a:glow>
                  <a:outerShdw sx="0" sy="0">
                    <a:srgbClr val="000000"/>
                  </a:outerShdw>
                  <a:reflection stA="0" endPos="0" fadeDir="0" sx="0" sy="0"/>
                </a:effectLst>
              </a:rPr>
              <a:t>   </a:t>
            </a:r>
            <a:r>
              <a:rPr lang="en-US" altLang="zh-CN" sz="3100" b="1" dirty="0">
                <a:effectLst>
                  <a:glow>
                    <a:srgbClr val="000000"/>
                  </a:glow>
                  <a:outerShdw sx="0" sy="0">
                    <a:srgbClr val="000000"/>
                  </a:outerShdw>
                  <a:reflection stA="0" endPos="0" fadeDir="0" sx="0" sy="0"/>
                </a:effectLst>
              </a:rPr>
              <a:t>5.3.1  </a:t>
            </a:r>
            <a:r>
              <a:rPr lang="zh-CN" altLang="en-US" sz="3100" b="1" dirty="0">
                <a:effectLst>
                  <a:glow>
                    <a:srgbClr val="000000"/>
                  </a:glow>
                  <a:outerShdw sx="0" sy="0">
                    <a:srgbClr val="000000"/>
                  </a:outerShdw>
                  <a:reflection stA="0" endPos="0" fadeDir="0" sx="0" sy="0"/>
                </a:effectLst>
              </a:rPr>
              <a:t>后台进程</a:t>
            </a:r>
            <a:endParaRPr lang="zh-CN" altLang="en-US" sz="3100" dirty="0"/>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834762" y="1124744"/>
            <a:ext cx="11233248" cy="5949280"/>
          </a:xfrm>
        </p:spPr>
        <p:txBody>
          <a:bodyPr>
            <a:noAutofit/>
          </a:bodyPr>
          <a:lstStyle/>
          <a:p>
            <a:pPr marL="0" indent="0" hangingPunct="0">
              <a:lnSpc>
                <a:spcPct val="100000"/>
              </a:lnSpc>
              <a:spcBef>
                <a:spcPts val="600"/>
              </a:spcBef>
              <a:buNone/>
            </a:pPr>
            <a:r>
              <a:rPr lang="en-US" altLang="zh-CN" dirty="0"/>
              <a:t>Oracle</a:t>
            </a:r>
            <a:r>
              <a:rPr lang="zh-CN" altLang="en-US" dirty="0"/>
              <a:t>的后台进程分为强制性的后台进程、可选的后台进程和从属进程。强制性的后台进程是数据库参数文件中必须配置的。主要的强制性后台进程有：</a:t>
            </a:r>
          </a:p>
          <a:p>
            <a:pPr marL="0" indent="0" hangingPunct="0">
              <a:lnSpc>
                <a:spcPct val="100000"/>
              </a:lnSpc>
              <a:spcBef>
                <a:spcPts val="600"/>
              </a:spcBef>
              <a:buNone/>
            </a:pPr>
            <a:r>
              <a:rPr lang="en-US" altLang="zh-CN" b="1" dirty="0"/>
              <a:t>1)</a:t>
            </a:r>
            <a:r>
              <a:rPr lang="zh-CN" altLang="en-US" b="1" dirty="0"/>
              <a:t>进程监控进程</a:t>
            </a:r>
            <a:r>
              <a:rPr lang="en-US" altLang="zh-CN" b="1" dirty="0"/>
              <a:t>(PMON)</a:t>
            </a:r>
          </a:p>
          <a:p>
            <a:pPr marL="0" indent="0" hangingPunct="0">
              <a:lnSpc>
                <a:spcPct val="100000"/>
              </a:lnSpc>
              <a:spcBef>
                <a:spcPts val="600"/>
              </a:spcBef>
              <a:buNone/>
            </a:pPr>
            <a:r>
              <a:rPr lang="en-US" altLang="zh-CN" dirty="0"/>
              <a:t>PMON</a:t>
            </a:r>
            <a:r>
              <a:rPr lang="zh-CN" altLang="en-US" dirty="0"/>
              <a:t>监控其他后台进程，当服务器或者调度进程异常关闭时，它能恢复进程。</a:t>
            </a:r>
            <a:r>
              <a:rPr lang="en-US" altLang="zh-CN" dirty="0"/>
              <a:t>PMON</a:t>
            </a:r>
            <a:r>
              <a:rPr lang="zh-CN" altLang="en-US" dirty="0"/>
              <a:t>还负责清理数据库缓冲区缓存，释放客户进程使用的资源，比如，</a:t>
            </a:r>
            <a:r>
              <a:rPr lang="en-US" altLang="zh-CN" dirty="0"/>
              <a:t>PMON</a:t>
            </a:r>
            <a:r>
              <a:rPr lang="zh-CN" altLang="en-US" dirty="0"/>
              <a:t>能重置活动事务表的状态，解除不再需要的锁，移除活动进程表中的进程</a:t>
            </a:r>
            <a:r>
              <a:rPr lang="en-US" altLang="zh-CN" dirty="0"/>
              <a:t>ID</a:t>
            </a:r>
            <a:r>
              <a:rPr lang="zh-CN" altLang="en-US" dirty="0"/>
              <a:t>。</a:t>
            </a:r>
          </a:p>
          <a:p>
            <a:pPr marL="0" indent="0" hangingPunct="0">
              <a:lnSpc>
                <a:spcPct val="100000"/>
              </a:lnSpc>
              <a:spcBef>
                <a:spcPts val="600"/>
              </a:spcBef>
              <a:buNone/>
            </a:pPr>
            <a:r>
              <a:rPr lang="en-US" altLang="zh-CN" b="1" dirty="0"/>
              <a:t>2)</a:t>
            </a:r>
            <a:r>
              <a:rPr lang="zh-CN" altLang="en-US" b="1" dirty="0"/>
              <a:t>系统监控进程</a:t>
            </a:r>
            <a:r>
              <a:rPr lang="en-US" altLang="zh-CN" b="1" dirty="0"/>
              <a:t>(SMON)</a:t>
            </a:r>
          </a:p>
          <a:p>
            <a:pPr marL="0" indent="0" hangingPunct="0">
              <a:lnSpc>
                <a:spcPct val="100000"/>
              </a:lnSpc>
              <a:spcBef>
                <a:spcPts val="600"/>
              </a:spcBef>
              <a:buNone/>
            </a:pPr>
            <a:r>
              <a:rPr lang="en-US" altLang="zh-CN" dirty="0"/>
              <a:t>SMON</a:t>
            </a:r>
            <a:r>
              <a:rPr lang="zh-CN" altLang="en-US" dirty="0"/>
              <a:t>负责多种系统级的清理。比如在实例启动时执行实例恢复、恢复由于文件读取或表空间脱机错误而在实例恢复期间跳过而终止的事务、清理未使用的临时段、合并相邻的数据字典所在的表空间中的空闲区</a:t>
            </a:r>
            <a:r>
              <a:rPr lang="en-US" altLang="zh-CN" dirty="0"/>
              <a:t>(Extents)</a:t>
            </a:r>
            <a:r>
              <a:rPr lang="zh-CN" altLang="en-US" dirty="0"/>
              <a:t>。</a:t>
            </a:r>
          </a:p>
          <a:p>
            <a:pPr marL="0" indent="0" hangingPunct="0">
              <a:lnSpc>
                <a:spcPct val="100000"/>
              </a:lnSpc>
              <a:spcBef>
                <a:spcPts val="600"/>
              </a:spcBef>
              <a:buNone/>
            </a:pPr>
            <a:r>
              <a:rPr lang="en-US" altLang="zh-CN" b="1" dirty="0"/>
              <a:t>3)</a:t>
            </a:r>
            <a:r>
              <a:rPr lang="zh-CN" altLang="en-US" b="1" dirty="0"/>
              <a:t>监听器注册进程</a:t>
            </a:r>
            <a:r>
              <a:rPr lang="en-US" altLang="zh-CN" b="1" dirty="0"/>
              <a:t>(LREG)</a:t>
            </a:r>
          </a:p>
          <a:p>
            <a:pPr marL="0" indent="0" hangingPunct="0">
              <a:lnSpc>
                <a:spcPct val="100000"/>
              </a:lnSpc>
              <a:spcBef>
                <a:spcPts val="600"/>
              </a:spcBef>
              <a:buNone/>
            </a:pPr>
            <a:r>
              <a:rPr lang="en-US" altLang="zh-CN" dirty="0"/>
              <a:t>LREG</a:t>
            </a:r>
            <a:r>
              <a:rPr lang="zh-CN" altLang="en-US" dirty="0"/>
              <a:t>进程通过“</a:t>
            </a:r>
            <a:r>
              <a:rPr lang="en-US" altLang="zh-CN" dirty="0"/>
              <a:t>Oracle Net Listener”</a:t>
            </a:r>
            <a:r>
              <a:rPr lang="zh-CN" altLang="en-US" dirty="0"/>
              <a:t>注册数据库实例和调度进程的信息。在实例启动时，</a:t>
            </a:r>
            <a:r>
              <a:rPr lang="en-US" altLang="zh-CN" dirty="0"/>
              <a:t>LREG</a:t>
            </a:r>
            <a:r>
              <a:rPr lang="zh-CN" altLang="en-US" dirty="0"/>
              <a:t>要查检监听器，确保监听器正在运行。如果监听器正在运行，</a:t>
            </a:r>
            <a:r>
              <a:rPr lang="en-US" altLang="zh-CN" dirty="0"/>
              <a:t>LREG</a:t>
            </a:r>
            <a:r>
              <a:rPr lang="zh-CN" altLang="en-US" dirty="0"/>
              <a:t>传递相关参数给监听器。如果监听器没有运行，</a:t>
            </a:r>
            <a:r>
              <a:rPr lang="en-US" altLang="zh-CN" dirty="0"/>
              <a:t>LREG</a:t>
            </a:r>
            <a:r>
              <a:rPr lang="zh-CN" altLang="en-US" dirty="0"/>
              <a:t>会定期监视它。</a:t>
            </a:r>
          </a:p>
        </p:txBody>
      </p:sp>
    </p:spTree>
    <p:extLst>
      <p:ext uri="{BB962C8B-B14F-4D97-AF65-F5344CB8AC3E}">
        <p14:creationId xmlns:p14="http://schemas.microsoft.com/office/powerpoint/2010/main" val="1394996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834762" y="0"/>
            <a:ext cx="9601200" cy="1052736"/>
          </a:xfrm>
        </p:spPr>
        <p:txBody>
          <a:bodyPr>
            <a:normAutofit fontScale="90000"/>
          </a:bodyPr>
          <a:lstStyle/>
          <a:p>
            <a:r>
              <a:rPr lang="en-US" altLang="zh-CN" b="1" dirty="0">
                <a:effectLst>
                  <a:glow>
                    <a:srgbClr val="000000"/>
                  </a:glow>
                  <a:outerShdw sx="0" sy="0">
                    <a:srgbClr val="000000"/>
                  </a:outerShdw>
                  <a:reflection stA="0" endPos="0" fadeDir="0" sx="0" sy="0"/>
                </a:effectLst>
              </a:rPr>
              <a:t>5.3 </a:t>
            </a:r>
            <a:r>
              <a:rPr lang="zh-CN" altLang="en-US" b="1" dirty="0">
                <a:effectLst>
                  <a:glow>
                    <a:srgbClr val="000000"/>
                  </a:glow>
                  <a:outerShdw sx="0" sy="0">
                    <a:srgbClr val="000000"/>
                  </a:outerShdw>
                  <a:reflection stA="0" endPos="0" fadeDir="0" sx="0" sy="0"/>
                </a:effectLst>
              </a:rPr>
              <a:t>服务器进程</a:t>
            </a:r>
            <a:br>
              <a:rPr lang="en-US" altLang="zh-CN" b="1" dirty="0">
                <a:effectLst>
                  <a:glow>
                    <a:srgbClr val="000000"/>
                  </a:glow>
                  <a:outerShdw sx="0" sy="0">
                    <a:srgbClr val="000000"/>
                  </a:outerShdw>
                  <a:reflection stA="0" endPos="0" fadeDir="0" sx="0" sy="0"/>
                </a:effectLst>
              </a:rPr>
            </a:br>
            <a:r>
              <a:rPr lang="en-US" altLang="zh-CN" b="1" dirty="0">
                <a:effectLst>
                  <a:glow>
                    <a:srgbClr val="000000"/>
                  </a:glow>
                  <a:outerShdw sx="0" sy="0">
                    <a:srgbClr val="000000"/>
                  </a:outerShdw>
                  <a:reflection stA="0" endPos="0" fadeDir="0" sx="0" sy="0"/>
                </a:effectLst>
              </a:rPr>
              <a:t>   </a:t>
            </a:r>
            <a:r>
              <a:rPr lang="en-US" altLang="zh-CN" sz="3100" b="1" dirty="0">
                <a:effectLst>
                  <a:glow>
                    <a:srgbClr val="000000"/>
                  </a:glow>
                  <a:outerShdw sx="0" sy="0">
                    <a:srgbClr val="000000"/>
                  </a:outerShdw>
                  <a:reflection stA="0" endPos="0" fadeDir="0" sx="0" sy="0"/>
                </a:effectLst>
              </a:rPr>
              <a:t>5.3.1  </a:t>
            </a:r>
            <a:r>
              <a:rPr lang="zh-CN" altLang="en-US" sz="3100" b="1" dirty="0">
                <a:effectLst>
                  <a:glow>
                    <a:srgbClr val="000000"/>
                  </a:glow>
                  <a:outerShdw sx="0" sy="0">
                    <a:srgbClr val="000000"/>
                  </a:outerShdw>
                  <a:reflection stA="0" endPos="0" fadeDir="0" sx="0" sy="0"/>
                </a:effectLst>
              </a:rPr>
              <a:t>后台进程</a:t>
            </a:r>
            <a:endParaRPr lang="zh-CN" altLang="en-US" sz="3100" dirty="0"/>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834762" y="1124744"/>
            <a:ext cx="11233248" cy="5949280"/>
          </a:xfrm>
        </p:spPr>
        <p:txBody>
          <a:bodyPr>
            <a:noAutofit/>
          </a:bodyPr>
          <a:lstStyle/>
          <a:p>
            <a:pPr marL="0" indent="0" hangingPunct="0">
              <a:lnSpc>
                <a:spcPct val="100000"/>
              </a:lnSpc>
              <a:spcBef>
                <a:spcPts val="600"/>
              </a:spcBef>
              <a:buNone/>
            </a:pPr>
            <a:r>
              <a:rPr lang="en-US" altLang="zh-CN" b="1" dirty="0"/>
              <a:t>4)</a:t>
            </a:r>
            <a:r>
              <a:rPr lang="zh-CN" altLang="en-US" b="1" dirty="0"/>
              <a:t>数据库写入进程</a:t>
            </a:r>
            <a:r>
              <a:rPr lang="en-US" altLang="zh-CN" b="1" dirty="0"/>
              <a:t>(DBW)</a:t>
            </a:r>
          </a:p>
          <a:p>
            <a:pPr marL="0" indent="0" hangingPunct="0">
              <a:lnSpc>
                <a:spcPct val="100000"/>
              </a:lnSpc>
              <a:spcBef>
                <a:spcPts val="600"/>
              </a:spcBef>
              <a:buNone/>
            </a:pPr>
            <a:r>
              <a:rPr lang="en-US" altLang="zh-CN" dirty="0"/>
              <a:t>DBW</a:t>
            </a:r>
            <a:r>
              <a:rPr lang="zh-CN" altLang="en-US" dirty="0"/>
              <a:t>进程将有修改的数据库缓冲区的内容写入数据文件。虽然对多数系统来说，只需要一个</a:t>
            </a:r>
            <a:r>
              <a:rPr lang="en-US" altLang="zh-CN" dirty="0"/>
              <a:t>DBW0</a:t>
            </a:r>
            <a:r>
              <a:rPr lang="zh-CN" altLang="en-US" dirty="0"/>
              <a:t>数据库写进程就够了，但为了提高写入性能，可以增加一些进程，从</a:t>
            </a:r>
            <a:r>
              <a:rPr lang="en-US" altLang="zh-CN" dirty="0"/>
              <a:t>DBW1</a:t>
            </a:r>
            <a:r>
              <a:rPr lang="zh-CN" altLang="en-US" dirty="0"/>
              <a:t>到</a:t>
            </a:r>
            <a:r>
              <a:rPr lang="en-US" altLang="zh-CN" dirty="0"/>
              <a:t>DBW9</a:t>
            </a:r>
            <a:r>
              <a:rPr lang="zh-CN" altLang="en-US" dirty="0"/>
              <a:t>，</a:t>
            </a:r>
            <a:r>
              <a:rPr lang="en-US" altLang="zh-CN" dirty="0" err="1"/>
              <a:t>DBWa</a:t>
            </a:r>
            <a:r>
              <a:rPr lang="zh-CN" altLang="en-US" dirty="0"/>
              <a:t>到</a:t>
            </a:r>
            <a:r>
              <a:rPr lang="en-US" altLang="zh-CN" dirty="0" err="1"/>
              <a:t>DBWz</a:t>
            </a:r>
            <a:r>
              <a:rPr lang="zh-CN" altLang="en-US" dirty="0"/>
              <a:t>，以及</a:t>
            </a:r>
            <a:r>
              <a:rPr lang="en-US" altLang="zh-CN" dirty="0"/>
              <a:t>BW36</a:t>
            </a:r>
            <a:r>
              <a:rPr lang="zh-CN" altLang="en-US" dirty="0"/>
              <a:t>到</a:t>
            </a:r>
            <a:r>
              <a:rPr lang="en-US" altLang="zh-CN" dirty="0"/>
              <a:t>BW99</a:t>
            </a:r>
            <a:r>
              <a:rPr lang="zh-CN" altLang="en-US" dirty="0"/>
              <a:t>。对于单处理器系统，增加的</a:t>
            </a:r>
            <a:r>
              <a:rPr lang="en-US" altLang="zh-CN" dirty="0"/>
              <a:t>DBW</a:t>
            </a:r>
            <a:r>
              <a:rPr lang="zh-CN" altLang="en-US" dirty="0"/>
              <a:t>进程没有用。我们把修改过的缓冲区称为“脏”缓冲区，</a:t>
            </a:r>
            <a:r>
              <a:rPr lang="en-US" altLang="zh-CN" dirty="0"/>
              <a:t>DBW</a:t>
            </a:r>
            <a:r>
              <a:rPr lang="zh-CN" altLang="en-US" dirty="0"/>
              <a:t>进程在下列条件下将脏缓冲区写入磁盘：</a:t>
            </a:r>
          </a:p>
          <a:p>
            <a:pPr marL="0" indent="0" hangingPunct="0">
              <a:lnSpc>
                <a:spcPct val="100000"/>
              </a:lnSpc>
              <a:spcBef>
                <a:spcPts val="600"/>
              </a:spcBef>
              <a:buNone/>
            </a:pPr>
            <a:r>
              <a:rPr lang="zh-CN" altLang="en-US" dirty="0"/>
              <a:t>当扫描一定数量</a:t>
            </a:r>
            <a:r>
              <a:rPr lang="en-US" altLang="zh-CN" dirty="0"/>
              <a:t>(</a:t>
            </a:r>
            <a:r>
              <a:rPr lang="zh-CN" altLang="en-US" dirty="0"/>
              <a:t>由阈值决定</a:t>
            </a:r>
            <a:r>
              <a:rPr lang="en-US" altLang="zh-CN" dirty="0"/>
              <a:t>)</a:t>
            </a:r>
            <a:r>
              <a:rPr lang="zh-CN" altLang="en-US" dirty="0"/>
              <a:t>的描缓冲区后，服务器进程无法找到一个干净的可使用的缓冲区，启动</a:t>
            </a:r>
            <a:r>
              <a:rPr lang="en-US" altLang="zh-CN" dirty="0"/>
              <a:t>DBW</a:t>
            </a:r>
            <a:r>
              <a:rPr lang="zh-CN" altLang="en-US" dirty="0"/>
              <a:t>进程将脏缓冲区异步写到磁盘文件中。</a:t>
            </a:r>
          </a:p>
          <a:p>
            <a:pPr marL="0" indent="0" hangingPunct="0">
              <a:lnSpc>
                <a:spcPct val="100000"/>
              </a:lnSpc>
              <a:spcBef>
                <a:spcPts val="600"/>
              </a:spcBef>
              <a:buNone/>
            </a:pPr>
            <a:r>
              <a:rPr lang="en-US" altLang="zh-CN" dirty="0"/>
              <a:t>DBW</a:t>
            </a:r>
            <a:r>
              <a:rPr lang="zh-CN" altLang="en-US" dirty="0"/>
              <a:t>定期写入缓冲区并推进检查点</a:t>
            </a:r>
            <a:r>
              <a:rPr lang="en-US" altLang="zh-CN" dirty="0"/>
              <a:t>(Checkpoint)</a:t>
            </a:r>
            <a:r>
              <a:rPr lang="zh-CN" altLang="en-US" dirty="0"/>
              <a:t>。检查点是重做线程进行实例恢复的开始位置，检查点的日志位置由时间最早的脏缓冲区位置决定。</a:t>
            </a:r>
          </a:p>
          <a:p>
            <a:pPr marL="0" indent="0" hangingPunct="0">
              <a:lnSpc>
                <a:spcPct val="100000"/>
              </a:lnSpc>
              <a:spcBef>
                <a:spcPts val="600"/>
              </a:spcBef>
              <a:buNone/>
            </a:pPr>
            <a:r>
              <a:rPr lang="zh-CN" altLang="en-US" dirty="0"/>
              <a:t>在许多情况下，</a:t>
            </a:r>
            <a:r>
              <a:rPr lang="en-US" altLang="zh-CN" dirty="0"/>
              <a:t>DBW</a:t>
            </a:r>
            <a:r>
              <a:rPr lang="zh-CN" altLang="en-US" dirty="0"/>
              <a:t>写入的磁盘块分散在磁盘中。因此，这种写操作往往比</a:t>
            </a:r>
            <a:r>
              <a:rPr lang="en-US" altLang="zh-CN" dirty="0"/>
              <a:t>LGWR</a:t>
            </a:r>
            <a:r>
              <a:rPr lang="zh-CN" altLang="en-US" dirty="0"/>
              <a:t>进程的顺序写操作慢。因此，为了提高写入性能，</a:t>
            </a:r>
            <a:r>
              <a:rPr lang="en-US" altLang="zh-CN" dirty="0"/>
              <a:t>DBW</a:t>
            </a:r>
            <a:r>
              <a:rPr lang="zh-CN" altLang="en-US" dirty="0"/>
              <a:t>会尽可能进行多块的整体写操作。</a:t>
            </a:r>
          </a:p>
        </p:txBody>
      </p:sp>
    </p:spTree>
    <p:extLst>
      <p:ext uri="{BB962C8B-B14F-4D97-AF65-F5344CB8AC3E}">
        <p14:creationId xmlns:p14="http://schemas.microsoft.com/office/powerpoint/2010/main" val="3432148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834762" y="0"/>
            <a:ext cx="9601200" cy="1052736"/>
          </a:xfrm>
        </p:spPr>
        <p:txBody>
          <a:bodyPr>
            <a:normAutofit fontScale="90000"/>
          </a:bodyPr>
          <a:lstStyle/>
          <a:p>
            <a:r>
              <a:rPr lang="en-US" altLang="zh-CN" b="1" dirty="0">
                <a:effectLst>
                  <a:glow>
                    <a:srgbClr val="000000"/>
                  </a:glow>
                  <a:outerShdw sx="0" sy="0">
                    <a:srgbClr val="000000"/>
                  </a:outerShdw>
                  <a:reflection stA="0" endPos="0" fadeDir="0" sx="0" sy="0"/>
                </a:effectLst>
              </a:rPr>
              <a:t>5.3 </a:t>
            </a:r>
            <a:r>
              <a:rPr lang="zh-CN" altLang="en-US" b="1" dirty="0">
                <a:effectLst>
                  <a:glow>
                    <a:srgbClr val="000000"/>
                  </a:glow>
                  <a:outerShdw sx="0" sy="0">
                    <a:srgbClr val="000000"/>
                  </a:outerShdw>
                  <a:reflection stA="0" endPos="0" fadeDir="0" sx="0" sy="0"/>
                </a:effectLst>
              </a:rPr>
              <a:t>服务器进程</a:t>
            </a:r>
            <a:br>
              <a:rPr lang="en-US" altLang="zh-CN" b="1" dirty="0">
                <a:effectLst>
                  <a:glow>
                    <a:srgbClr val="000000"/>
                  </a:glow>
                  <a:outerShdw sx="0" sy="0">
                    <a:srgbClr val="000000"/>
                  </a:outerShdw>
                  <a:reflection stA="0" endPos="0" fadeDir="0" sx="0" sy="0"/>
                </a:effectLst>
              </a:rPr>
            </a:br>
            <a:r>
              <a:rPr lang="en-US" altLang="zh-CN" b="1" dirty="0">
                <a:effectLst>
                  <a:glow>
                    <a:srgbClr val="000000"/>
                  </a:glow>
                  <a:outerShdw sx="0" sy="0">
                    <a:srgbClr val="000000"/>
                  </a:outerShdw>
                  <a:reflection stA="0" endPos="0" fadeDir="0" sx="0" sy="0"/>
                </a:effectLst>
              </a:rPr>
              <a:t>   </a:t>
            </a:r>
            <a:r>
              <a:rPr lang="en-US" altLang="zh-CN" sz="3100" b="1" dirty="0">
                <a:effectLst>
                  <a:glow>
                    <a:srgbClr val="000000"/>
                  </a:glow>
                  <a:outerShdw sx="0" sy="0">
                    <a:srgbClr val="000000"/>
                  </a:outerShdw>
                  <a:reflection stA="0" endPos="0" fadeDir="0" sx="0" sy="0"/>
                </a:effectLst>
              </a:rPr>
              <a:t>5.3.1  </a:t>
            </a:r>
            <a:r>
              <a:rPr lang="zh-CN" altLang="en-US" sz="3100" b="1" dirty="0">
                <a:effectLst>
                  <a:glow>
                    <a:srgbClr val="000000"/>
                  </a:glow>
                  <a:outerShdw sx="0" sy="0">
                    <a:srgbClr val="000000"/>
                  </a:outerShdw>
                  <a:reflection stA="0" endPos="0" fadeDir="0" sx="0" sy="0"/>
                </a:effectLst>
              </a:rPr>
              <a:t>后台进程</a:t>
            </a:r>
            <a:endParaRPr lang="zh-CN" altLang="en-US" sz="3100" dirty="0"/>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834762" y="1124744"/>
            <a:ext cx="11233248" cy="5949280"/>
          </a:xfrm>
        </p:spPr>
        <p:txBody>
          <a:bodyPr>
            <a:noAutofit/>
          </a:bodyPr>
          <a:lstStyle/>
          <a:p>
            <a:pPr marL="0" indent="0" hangingPunct="0">
              <a:lnSpc>
                <a:spcPct val="100000"/>
              </a:lnSpc>
              <a:spcBef>
                <a:spcPts val="600"/>
              </a:spcBef>
              <a:buNone/>
            </a:pPr>
            <a:r>
              <a:rPr lang="en-US" altLang="zh-CN" b="1" dirty="0"/>
              <a:t>5)</a:t>
            </a:r>
            <a:r>
              <a:rPr lang="zh-CN" altLang="en-US" b="1" dirty="0"/>
              <a:t>日志写入进程 </a:t>
            </a:r>
            <a:r>
              <a:rPr lang="en-US" altLang="zh-CN" b="1" dirty="0"/>
              <a:t>(LGWR)</a:t>
            </a:r>
          </a:p>
          <a:p>
            <a:pPr marL="0" indent="0" hangingPunct="0">
              <a:lnSpc>
                <a:spcPct val="100000"/>
              </a:lnSpc>
              <a:spcBef>
                <a:spcPts val="600"/>
              </a:spcBef>
              <a:buNone/>
            </a:pPr>
            <a:r>
              <a:rPr lang="zh-CN" altLang="en-US" dirty="0"/>
              <a:t>日志写入进程</a:t>
            </a:r>
            <a:r>
              <a:rPr lang="en-US" altLang="zh-CN" dirty="0"/>
              <a:t>(LGWR)</a:t>
            </a:r>
            <a:r>
              <a:rPr lang="zh-CN" altLang="en-US" dirty="0"/>
              <a:t>管理联机重做日志缓冲区。</a:t>
            </a:r>
            <a:r>
              <a:rPr lang="en-US" altLang="zh-CN" dirty="0"/>
              <a:t>LGWR</a:t>
            </a:r>
            <a:r>
              <a:rPr lang="zh-CN" altLang="en-US" dirty="0"/>
              <a:t>将一部份缓冲区写入到联机重做日志</a:t>
            </a:r>
            <a:r>
              <a:rPr lang="en-US" altLang="zh-CN" dirty="0"/>
              <a:t>(Online Redo Log)</a:t>
            </a:r>
            <a:r>
              <a:rPr lang="zh-CN" altLang="en-US" dirty="0"/>
              <a:t>文件中。通过分离修改数据库缓冲区的任务，将脏缓冲区分散写入磁盘和将重做日志快速顺序写入联机重做日志文件，提高数据库的性能。在下列情况下，</a:t>
            </a:r>
            <a:r>
              <a:rPr lang="en-US" altLang="zh-CN" dirty="0"/>
              <a:t>LGWR</a:t>
            </a:r>
            <a:r>
              <a:rPr lang="zh-CN" altLang="en-US" dirty="0"/>
              <a:t>将最近时间复制到重做日志缓冲区的重做记录写入联机重做日志文件：</a:t>
            </a:r>
          </a:p>
          <a:p>
            <a:pPr marL="342900" indent="-342900" hangingPunct="0">
              <a:lnSpc>
                <a:spcPct val="100000"/>
              </a:lnSpc>
              <a:spcBef>
                <a:spcPts val="600"/>
              </a:spcBef>
              <a:buFont typeface="Wingdings" panose="05000000000000000000" pitchFamily="2" charset="2"/>
              <a:buChar char="u"/>
            </a:pPr>
            <a:r>
              <a:rPr lang="zh-CN" altLang="en-US" dirty="0"/>
              <a:t>用户提交事务。</a:t>
            </a:r>
          </a:p>
          <a:p>
            <a:pPr marL="342900" indent="-342900" hangingPunct="0">
              <a:lnSpc>
                <a:spcPct val="100000"/>
              </a:lnSpc>
              <a:spcBef>
                <a:spcPts val="600"/>
              </a:spcBef>
              <a:buFont typeface="Wingdings" panose="05000000000000000000" pitchFamily="2" charset="2"/>
              <a:buChar char="u"/>
            </a:pPr>
            <a:r>
              <a:rPr lang="zh-CN" altLang="en-US" dirty="0"/>
              <a:t>发生重做日志切换。</a:t>
            </a:r>
          </a:p>
          <a:p>
            <a:pPr marL="342900" indent="-342900" hangingPunct="0">
              <a:lnSpc>
                <a:spcPct val="100000"/>
              </a:lnSpc>
              <a:spcBef>
                <a:spcPts val="600"/>
              </a:spcBef>
              <a:buFont typeface="Wingdings" panose="05000000000000000000" pitchFamily="2" charset="2"/>
              <a:buChar char="u"/>
            </a:pPr>
            <a:r>
              <a:rPr lang="zh-CN" altLang="en-US" dirty="0"/>
              <a:t>距离上次</a:t>
            </a:r>
            <a:r>
              <a:rPr lang="en-US" altLang="zh-CN" dirty="0"/>
              <a:t>LGWR</a:t>
            </a:r>
            <a:r>
              <a:rPr lang="zh-CN" altLang="en-US" dirty="0"/>
              <a:t>过了</a:t>
            </a:r>
            <a:r>
              <a:rPr lang="en-US" altLang="zh-CN" dirty="0"/>
              <a:t>3</a:t>
            </a:r>
            <a:r>
              <a:rPr lang="zh-CN" altLang="en-US" dirty="0"/>
              <a:t>秒钟。</a:t>
            </a:r>
          </a:p>
          <a:p>
            <a:pPr marL="342900" indent="-342900" hangingPunct="0">
              <a:lnSpc>
                <a:spcPct val="100000"/>
              </a:lnSpc>
              <a:spcBef>
                <a:spcPts val="600"/>
              </a:spcBef>
              <a:buFont typeface="Wingdings" panose="05000000000000000000" pitchFamily="2" charset="2"/>
              <a:buChar char="u"/>
            </a:pPr>
            <a:r>
              <a:rPr lang="zh-CN" altLang="en-US" dirty="0"/>
              <a:t>重做日志缓冲区写满了三分之一或包含了</a:t>
            </a:r>
            <a:r>
              <a:rPr lang="en-US" altLang="zh-CN" dirty="0"/>
              <a:t>1MB</a:t>
            </a:r>
            <a:r>
              <a:rPr lang="zh-CN" altLang="en-US" dirty="0"/>
              <a:t>的缓冲数据。</a:t>
            </a:r>
          </a:p>
          <a:p>
            <a:pPr marL="342900" indent="-342900" hangingPunct="0">
              <a:lnSpc>
                <a:spcPct val="100000"/>
              </a:lnSpc>
              <a:spcBef>
                <a:spcPts val="600"/>
              </a:spcBef>
              <a:buFont typeface="Wingdings" panose="05000000000000000000" pitchFamily="2" charset="2"/>
              <a:buChar char="u"/>
            </a:pPr>
            <a:r>
              <a:rPr lang="en-US" altLang="zh-CN" dirty="0"/>
              <a:t>DBW</a:t>
            </a:r>
            <a:r>
              <a:rPr lang="zh-CN" altLang="en-US" dirty="0"/>
              <a:t>进程将修改后的数据库缓冲区写入磁盘的时候。</a:t>
            </a:r>
          </a:p>
        </p:txBody>
      </p:sp>
    </p:spTree>
    <p:extLst>
      <p:ext uri="{BB962C8B-B14F-4D97-AF65-F5344CB8AC3E}">
        <p14:creationId xmlns:p14="http://schemas.microsoft.com/office/powerpoint/2010/main" val="690178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834762" y="0"/>
            <a:ext cx="9601200" cy="1052736"/>
          </a:xfrm>
        </p:spPr>
        <p:txBody>
          <a:bodyPr>
            <a:normAutofit fontScale="90000"/>
          </a:bodyPr>
          <a:lstStyle/>
          <a:p>
            <a:r>
              <a:rPr lang="en-US" altLang="zh-CN" b="1" dirty="0">
                <a:effectLst>
                  <a:glow>
                    <a:srgbClr val="000000"/>
                  </a:glow>
                  <a:outerShdw sx="0" sy="0">
                    <a:srgbClr val="000000"/>
                  </a:outerShdw>
                  <a:reflection stA="0" endPos="0" fadeDir="0" sx="0" sy="0"/>
                </a:effectLst>
              </a:rPr>
              <a:t>5.3 </a:t>
            </a:r>
            <a:r>
              <a:rPr lang="zh-CN" altLang="en-US" b="1" dirty="0">
                <a:effectLst>
                  <a:glow>
                    <a:srgbClr val="000000"/>
                  </a:glow>
                  <a:outerShdw sx="0" sy="0">
                    <a:srgbClr val="000000"/>
                  </a:outerShdw>
                  <a:reflection stA="0" endPos="0" fadeDir="0" sx="0" sy="0"/>
                </a:effectLst>
              </a:rPr>
              <a:t>服务器进程</a:t>
            </a:r>
            <a:br>
              <a:rPr lang="en-US" altLang="zh-CN" b="1" dirty="0">
                <a:effectLst>
                  <a:glow>
                    <a:srgbClr val="000000"/>
                  </a:glow>
                  <a:outerShdw sx="0" sy="0">
                    <a:srgbClr val="000000"/>
                  </a:outerShdw>
                  <a:reflection stA="0" endPos="0" fadeDir="0" sx="0" sy="0"/>
                </a:effectLst>
              </a:rPr>
            </a:br>
            <a:r>
              <a:rPr lang="en-US" altLang="zh-CN" b="1" dirty="0">
                <a:effectLst>
                  <a:glow>
                    <a:srgbClr val="000000"/>
                  </a:glow>
                  <a:outerShdw sx="0" sy="0">
                    <a:srgbClr val="000000"/>
                  </a:outerShdw>
                  <a:reflection stA="0" endPos="0" fadeDir="0" sx="0" sy="0"/>
                </a:effectLst>
              </a:rPr>
              <a:t>   </a:t>
            </a:r>
            <a:r>
              <a:rPr lang="en-US" altLang="zh-CN" sz="3100" b="1" dirty="0">
                <a:effectLst>
                  <a:glow>
                    <a:srgbClr val="000000"/>
                  </a:glow>
                  <a:outerShdw sx="0" sy="0">
                    <a:srgbClr val="000000"/>
                  </a:outerShdw>
                  <a:reflection stA="0" endPos="0" fadeDir="0" sx="0" sy="0"/>
                </a:effectLst>
              </a:rPr>
              <a:t>5.3.1  </a:t>
            </a:r>
            <a:r>
              <a:rPr lang="zh-CN" altLang="en-US" sz="3100" b="1" dirty="0">
                <a:effectLst>
                  <a:glow>
                    <a:srgbClr val="000000"/>
                  </a:glow>
                  <a:outerShdw sx="0" sy="0">
                    <a:srgbClr val="000000"/>
                  </a:outerShdw>
                  <a:reflection stA="0" endPos="0" fadeDir="0" sx="0" sy="0"/>
                </a:effectLst>
              </a:rPr>
              <a:t>后台进程</a:t>
            </a:r>
            <a:endParaRPr lang="zh-CN" altLang="en-US" sz="3100" dirty="0"/>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834762" y="1124744"/>
            <a:ext cx="11233248" cy="5949280"/>
          </a:xfrm>
        </p:spPr>
        <p:txBody>
          <a:bodyPr>
            <a:noAutofit/>
          </a:bodyPr>
          <a:lstStyle/>
          <a:p>
            <a:pPr marL="0" indent="0" hangingPunct="0">
              <a:lnSpc>
                <a:spcPct val="100000"/>
              </a:lnSpc>
              <a:spcBef>
                <a:spcPts val="600"/>
              </a:spcBef>
              <a:buNone/>
            </a:pPr>
            <a:r>
              <a:rPr lang="zh-CN" altLang="en-US" dirty="0"/>
              <a:t>在</a:t>
            </a:r>
            <a:r>
              <a:rPr lang="en-US" altLang="zh-CN" dirty="0"/>
              <a:t>DBW</a:t>
            </a:r>
            <a:r>
              <a:rPr lang="zh-CN" altLang="en-US" dirty="0"/>
              <a:t>进程将修改后的数据库缓冲区写入数据文件之前，数据库必须先将与脏缓冲区有关联的重做日志缓冲区记录写入到联机重做日志文件中，这称为先写协议</a:t>
            </a:r>
            <a:r>
              <a:rPr lang="en-US" altLang="zh-CN" dirty="0"/>
              <a:t>(Write-Ahead Protocol)</a:t>
            </a:r>
            <a:r>
              <a:rPr lang="zh-CN" altLang="en-US" dirty="0"/>
              <a:t>。如果</a:t>
            </a:r>
            <a:r>
              <a:rPr lang="en-US" altLang="zh-CN" dirty="0"/>
              <a:t>DBW</a:t>
            </a:r>
            <a:r>
              <a:rPr lang="zh-CN" altLang="en-US" dirty="0"/>
              <a:t>发现一些重做记录还没有写，它将通知</a:t>
            </a:r>
            <a:r>
              <a:rPr lang="en-US" altLang="zh-CN" dirty="0"/>
              <a:t>LGWR</a:t>
            </a:r>
            <a:r>
              <a:rPr lang="zh-CN" altLang="en-US" dirty="0"/>
              <a:t>先将重做记录写入磁盘，并等待</a:t>
            </a:r>
            <a:r>
              <a:rPr lang="en-US" altLang="zh-CN" dirty="0"/>
              <a:t>LGWR</a:t>
            </a:r>
            <a:r>
              <a:rPr lang="zh-CN" altLang="en-US" dirty="0"/>
              <a:t>写入磁盘完成。这就是说</a:t>
            </a:r>
            <a:r>
              <a:rPr lang="en-US" altLang="zh-CN" dirty="0"/>
              <a:t>DBW</a:t>
            </a:r>
            <a:r>
              <a:rPr lang="zh-CN" altLang="en-US" dirty="0"/>
              <a:t>与</a:t>
            </a:r>
            <a:r>
              <a:rPr lang="en-US" altLang="zh-CN" dirty="0"/>
              <a:t>LGWR</a:t>
            </a:r>
            <a:r>
              <a:rPr lang="zh-CN" altLang="en-US" dirty="0"/>
              <a:t>是两个同步的进程。</a:t>
            </a:r>
          </a:p>
          <a:p>
            <a:pPr marL="0" indent="0" hangingPunct="0">
              <a:lnSpc>
                <a:spcPct val="100000"/>
              </a:lnSpc>
              <a:spcBef>
                <a:spcPts val="600"/>
              </a:spcBef>
              <a:buNone/>
            </a:pPr>
            <a:endParaRPr lang="en-US" altLang="zh-CN" dirty="0"/>
          </a:p>
          <a:p>
            <a:pPr marL="0" indent="0" hangingPunct="0">
              <a:lnSpc>
                <a:spcPct val="100000"/>
              </a:lnSpc>
              <a:spcBef>
                <a:spcPts val="600"/>
              </a:spcBef>
              <a:buNone/>
            </a:pPr>
            <a:r>
              <a:rPr lang="en-US" altLang="zh-CN" dirty="0"/>
              <a:t>Oracle</a:t>
            </a:r>
            <a:r>
              <a:rPr lang="zh-CN" altLang="en-US" dirty="0"/>
              <a:t>数据库使用快速提交机制来提高提交事务的性能。当用户执行提交语句时，事务被分配一个系统改变号</a:t>
            </a:r>
            <a:r>
              <a:rPr lang="en-US" altLang="zh-CN" dirty="0"/>
              <a:t>SCN(System Change Number)</a:t>
            </a:r>
            <a:r>
              <a:rPr lang="zh-CN" altLang="en-US" dirty="0"/>
              <a:t>。</a:t>
            </a:r>
            <a:r>
              <a:rPr lang="en-US" altLang="zh-CN" dirty="0"/>
              <a:t>LGWR</a:t>
            </a:r>
            <a:r>
              <a:rPr lang="zh-CN" altLang="en-US" dirty="0"/>
              <a:t>将提交记录写入重做日志缓冲区，并立即将事务的重做日志记录连同提交的</a:t>
            </a:r>
            <a:r>
              <a:rPr lang="en-US" altLang="zh-CN" dirty="0"/>
              <a:t>SCN</a:t>
            </a:r>
            <a:r>
              <a:rPr lang="zh-CN" altLang="en-US" dirty="0"/>
              <a:t>写入到联机重做日志文件。尽管数据缓冲区尚未写入数据文件，</a:t>
            </a:r>
            <a:r>
              <a:rPr lang="en-US" altLang="zh-CN" dirty="0"/>
              <a:t>Oracle</a:t>
            </a:r>
            <a:r>
              <a:rPr lang="zh-CN" altLang="en-US" dirty="0"/>
              <a:t>数据库还是将成功代码返回到提交事务。</a:t>
            </a:r>
          </a:p>
        </p:txBody>
      </p:sp>
      <p:sp>
        <p:nvSpPr>
          <p:cNvPr id="4" name="卷形: 水平 3">
            <a:extLst>
              <a:ext uri="{FF2B5EF4-FFF2-40B4-BE49-F238E27FC236}">
                <a16:creationId xmlns:a16="http://schemas.microsoft.com/office/drawing/2014/main" id="{EA85FE5C-D36F-4D6D-8812-9C49CBCF2211}"/>
              </a:ext>
            </a:extLst>
          </p:cNvPr>
          <p:cNvSpPr/>
          <p:nvPr/>
        </p:nvSpPr>
        <p:spPr>
          <a:xfrm>
            <a:off x="2854052" y="404664"/>
            <a:ext cx="7776863" cy="5184576"/>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2400" dirty="0"/>
              <a:t>注意：事务提交成功后，只是成功将重做日志缓冲区的内容写入到了联机重做日志文件中，数据库缓冲区中的脏缓冲区还可能没有写入到数据文件中，相关的脏缓冲区的数据块要等待</a:t>
            </a:r>
            <a:r>
              <a:rPr lang="en-US" altLang="zh-CN" sz="2400" dirty="0"/>
              <a:t>DBW</a:t>
            </a:r>
            <a:r>
              <a:rPr lang="zh-CN" altLang="en-US" sz="2400" dirty="0"/>
              <a:t>进程写入到数据文件中。</a:t>
            </a:r>
          </a:p>
        </p:txBody>
      </p:sp>
    </p:spTree>
    <p:extLst>
      <p:ext uri="{BB962C8B-B14F-4D97-AF65-F5344CB8AC3E}">
        <p14:creationId xmlns:p14="http://schemas.microsoft.com/office/powerpoint/2010/main" val="3509606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834762" y="0"/>
            <a:ext cx="9601200" cy="1052736"/>
          </a:xfrm>
        </p:spPr>
        <p:txBody>
          <a:bodyPr>
            <a:normAutofit fontScale="90000"/>
          </a:bodyPr>
          <a:lstStyle/>
          <a:p>
            <a:r>
              <a:rPr lang="en-US" altLang="zh-CN" b="1" dirty="0">
                <a:effectLst>
                  <a:glow>
                    <a:srgbClr val="000000"/>
                  </a:glow>
                  <a:outerShdw sx="0" sy="0">
                    <a:srgbClr val="000000"/>
                  </a:outerShdw>
                  <a:reflection stA="0" endPos="0" fadeDir="0" sx="0" sy="0"/>
                </a:effectLst>
              </a:rPr>
              <a:t>5.3 </a:t>
            </a:r>
            <a:r>
              <a:rPr lang="zh-CN" altLang="en-US" b="1" dirty="0">
                <a:effectLst>
                  <a:glow>
                    <a:srgbClr val="000000"/>
                  </a:glow>
                  <a:outerShdw sx="0" sy="0">
                    <a:srgbClr val="000000"/>
                  </a:outerShdw>
                  <a:reflection stA="0" endPos="0" fadeDir="0" sx="0" sy="0"/>
                </a:effectLst>
              </a:rPr>
              <a:t>服务器进程</a:t>
            </a:r>
            <a:br>
              <a:rPr lang="en-US" altLang="zh-CN" b="1" dirty="0">
                <a:effectLst>
                  <a:glow>
                    <a:srgbClr val="000000"/>
                  </a:glow>
                  <a:outerShdw sx="0" sy="0">
                    <a:srgbClr val="000000"/>
                  </a:outerShdw>
                  <a:reflection stA="0" endPos="0" fadeDir="0" sx="0" sy="0"/>
                </a:effectLst>
              </a:rPr>
            </a:br>
            <a:r>
              <a:rPr lang="en-US" altLang="zh-CN" b="1" dirty="0">
                <a:effectLst>
                  <a:glow>
                    <a:srgbClr val="000000"/>
                  </a:glow>
                  <a:outerShdw sx="0" sy="0">
                    <a:srgbClr val="000000"/>
                  </a:outerShdw>
                  <a:reflection stA="0" endPos="0" fadeDir="0" sx="0" sy="0"/>
                </a:effectLst>
              </a:rPr>
              <a:t>   </a:t>
            </a:r>
            <a:r>
              <a:rPr lang="en-US" altLang="zh-CN" sz="3100" b="1" dirty="0">
                <a:effectLst>
                  <a:glow>
                    <a:srgbClr val="000000"/>
                  </a:glow>
                  <a:outerShdw sx="0" sy="0">
                    <a:srgbClr val="000000"/>
                  </a:outerShdw>
                  <a:reflection stA="0" endPos="0" fadeDir="0" sx="0" sy="0"/>
                </a:effectLst>
              </a:rPr>
              <a:t>5.3.1  </a:t>
            </a:r>
            <a:r>
              <a:rPr lang="zh-CN" altLang="en-US" sz="3100" b="1" dirty="0">
                <a:effectLst>
                  <a:glow>
                    <a:srgbClr val="000000"/>
                  </a:glow>
                  <a:outerShdw sx="0" sy="0">
                    <a:srgbClr val="000000"/>
                  </a:outerShdw>
                  <a:reflection stA="0" endPos="0" fadeDir="0" sx="0" sy="0"/>
                </a:effectLst>
              </a:rPr>
              <a:t>后台进程</a:t>
            </a:r>
            <a:endParaRPr lang="zh-CN" altLang="en-US" sz="3100" dirty="0"/>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834762" y="1124744"/>
            <a:ext cx="11233248" cy="5949280"/>
          </a:xfrm>
        </p:spPr>
        <p:txBody>
          <a:bodyPr>
            <a:noAutofit/>
          </a:bodyPr>
          <a:lstStyle/>
          <a:p>
            <a:pPr marL="0" indent="0" hangingPunct="0">
              <a:lnSpc>
                <a:spcPct val="100000"/>
              </a:lnSpc>
              <a:spcBef>
                <a:spcPts val="600"/>
              </a:spcBef>
              <a:buNone/>
            </a:pPr>
            <a:r>
              <a:rPr lang="en-US" altLang="zh-CN" b="1" dirty="0"/>
              <a:t>6)</a:t>
            </a:r>
            <a:r>
              <a:rPr lang="zh-CN" altLang="en-US" b="1" dirty="0"/>
              <a:t>检查点进程</a:t>
            </a:r>
            <a:r>
              <a:rPr lang="en-US" altLang="zh-CN" b="1" dirty="0"/>
              <a:t>(CKPT)</a:t>
            </a:r>
          </a:p>
          <a:p>
            <a:pPr marL="0" indent="0" hangingPunct="0">
              <a:lnSpc>
                <a:spcPct val="100000"/>
              </a:lnSpc>
              <a:spcBef>
                <a:spcPts val="600"/>
              </a:spcBef>
              <a:buNone/>
            </a:pPr>
            <a:r>
              <a:rPr lang="zh-CN" altLang="en-US" dirty="0"/>
              <a:t>检查点进程</a:t>
            </a:r>
            <a:r>
              <a:rPr lang="en-US" altLang="zh-CN" dirty="0"/>
              <a:t>(CKPT)</a:t>
            </a:r>
            <a:r>
              <a:rPr lang="zh-CN" altLang="en-US" dirty="0"/>
              <a:t>将检查点信息更新到控制文件和数据文件头，并通知</a:t>
            </a:r>
            <a:r>
              <a:rPr lang="en-US" altLang="zh-CN" dirty="0"/>
              <a:t>DBW</a:t>
            </a:r>
            <a:r>
              <a:rPr lang="zh-CN" altLang="en-US" dirty="0"/>
              <a:t>进程将脏数据块写入磁盘。检查点信息包括检查点位置、</a:t>
            </a:r>
            <a:r>
              <a:rPr lang="en-US" altLang="zh-CN" dirty="0"/>
              <a:t>SCN</a:t>
            </a:r>
            <a:r>
              <a:rPr lang="zh-CN" altLang="en-US" dirty="0"/>
              <a:t>号、联机重做日志文件的恢复位置等。如图</a:t>
            </a:r>
            <a:r>
              <a:rPr lang="en-US" altLang="zh-CN" dirty="0"/>
              <a:t>5-1</a:t>
            </a:r>
            <a:r>
              <a:rPr lang="zh-CN" altLang="en-US" dirty="0"/>
              <a:t>所示，</a:t>
            </a:r>
            <a:r>
              <a:rPr lang="en-US" altLang="zh-CN" dirty="0"/>
              <a:t>CKPT</a:t>
            </a:r>
            <a:r>
              <a:rPr lang="zh-CN" altLang="en-US" dirty="0"/>
              <a:t>不往数据文件中写入数据块，也不往联机重做日志文件中写入重做日志块。有许多情况可以产生检查点事件，比如数据库</a:t>
            </a:r>
            <a:r>
              <a:rPr lang="en-US" altLang="zh-CN" dirty="0"/>
              <a:t>shutdown</a:t>
            </a:r>
            <a:r>
              <a:rPr lang="zh-CN" altLang="en-US" dirty="0"/>
              <a:t>、日志切换数据库开始备份、数据文件或者表空间的联机或者离线等。也可以手工执行检查点事件，命令是：</a:t>
            </a:r>
          </a:p>
          <a:p>
            <a:pPr marL="0" indent="0" hangingPunct="0">
              <a:lnSpc>
                <a:spcPct val="100000"/>
              </a:lnSpc>
              <a:spcBef>
                <a:spcPts val="600"/>
              </a:spcBef>
              <a:buNone/>
            </a:pPr>
            <a:r>
              <a:rPr lang="en-US" altLang="zh-CN" dirty="0">
                <a:highlight>
                  <a:srgbClr val="C0C0C0"/>
                </a:highlight>
              </a:rPr>
              <a:t>ALTER SYSTEM CHECKPOINT;</a:t>
            </a:r>
          </a:p>
          <a:p>
            <a:pPr marL="0" indent="0" hangingPunct="0">
              <a:lnSpc>
                <a:spcPct val="100000"/>
              </a:lnSpc>
              <a:spcBef>
                <a:spcPts val="600"/>
              </a:spcBef>
              <a:buNone/>
            </a:pPr>
            <a:r>
              <a:rPr lang="en-US" altLang="zh-CN" b="1" dirty="0"/>
              <a:t>7)</a:t>
            </a:r>
            <a:r>
              <a:rPr lang="zh-CN" altLang="en-US" b="1" dirty="0"/>
              <a:t>归档进程</a:t>
            </a:r>
            <a:r>
              <a:rPr lang="en-US" altLang="zh-CN" b="1" dirty="0"/>
              <a:t>(</a:t>
            </a:r>
            <a:r>
              <a:rPr lang="en-US" altLang="zh-CN" b="1" dirty="0" err="1"/>
              <a:t>ARCn</a:t>
            </a:r>
            <a:r>
              <a:rPr lang="en-US" altLang="zh-CN" b="1" dirty="0"/>
              <a:t>)</a:t>
            </a:r>
          </a:p>
          <a:p>
            <a:pPr marL="0" indent="0" hangingPunct="0">
              <a:lnSpc>
                <a:spcPct val="100000"/>
              </a:lnSpc>
              <a:spcBef>
                <a:spcPts val="600"/>
              </a:spcBef>
              <a:buNone/>
            </a:pPr>
            <a:r>
              <a:rPr lang="zh-CN" altLang="en-US" dirty="0"/>
              <a:t>联机重做日志文件发生切换之后，归档进程</a:t>
            </a:r>
            <a:r>
              <a:rPr lang="en-US" altLang="zh-CN" dirty="0" err="1"/>
              <a:t>ARCn</a:t>
            </a:r>
            <a:r>
              <a:rPr lang="en-US" altLang="zh-CN" dirty="0"/>
              <a:t>(Archiver Process)</a:t>
            </a:r>
            <a:r>
              <a:rPr lang="zh-CN" altLang="en-US" dirty="0"/>
              <a:t>将联机重做日志文件复制到离线的归档日志文件中。这些进程收集事务重做数据并将其发送到备用数据库服务器中。只有当数据库运行在归档</a:t>
            </a:r>
            <a:r>
              <a:rPr lang="en-US" altLang="zh-CN" dirty="0"/>
              <a:t>(ARCHIVELOG)</a:t>
            </a:r>
            <a:r>
              <a:rPr lang="zh-CN" altLang="en-US" dirty="0"/>
              <a:t>模式下，并且设置为自动归档后，</a:t>
            </a:r>
            <a:r>
              <a:rPr lang="en-US" altLang="zh-CN" dirty="0" err="1"/>
              <a:t>ARCn</a:t>
            </a:r>
            <a:r>
              <a:rPr lang="zh-CN" altLang="en-US" dirty="0"/>
              <a:t>进程才会存在。</a:t>
            </a:r>
            <a:r>
              <a:rPr lang="en-US" altLang="zh-CN" dirty="0"/>
              <a:t>Oracle</a:t>
            </a:r>
            <a:r>
              <a:rPr lang="zh-CN" altLang="en-US" dirty="0"/>
              <a:t>默认在非归档模式下工作，要切换到在归档模式下工作，参见</a:t>
            </a:r>
            <a:r>
              <a:rPr lang="en-US" altLang="zh-CN" dirty="0"/>
              <a:t>6.7 </a:t>
            </a:r>
            <a:r>
              <a:rPr lang="zh-CN" altLang="en-US" dirty="0"/>
              <a:t>重做日志文件与归档日志文件。</a:t>
            </a:r>
          </a:p>
          <a:p>
            <a:pPr marL="0" indent="0" hangingPunct="0">
              <a:lnSpc>
                <a:spcPct val="100000"/>
              </a:lnSpc>
              <a:spcBef>
                <a:spcPts val="600"/>
              </a:spcBef>
              <a:buNone/>
            </a:pPr>
            <a:endParaRPr lang="en-US" altLang="zh-CN" dirty="0">
              <a:highlight>
                <a:srgbClr val="C0C0C0"/>
              </a:highlight>
            </a:endParaRPr>
          </a:p>
        </p:txBody>
      </p:sp>
    </p:spTree>
    <p:extLst>
      <p:ext uri="{BB962C8B-B14F-4D97-AF65-F5344CB8AC3E}">
        <p14:creationId xmlns:p14="http://schemas.microsoft.com/office/powerpoint/2010/main" val="599976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834762" y="0"/>
            <a:ext cx="9601200" cy="1052736"/>
          </a:xfrm>
        </p:spPr>
        <p:txBody>
          <a:bodyPr>
            <a:normAutofit fontScale="90000"/>
          </a:bodyPr>
          <a:lstStyle/>
          <a:p>
            <a:r>
              <a:rPr lang="en-US" altLang="zh-CN" b="1" dirty="0">
                <a:effectLst>
                  <a:glow>
                    <a:srgbClr val="000000"/>
                  </a:glow>
                  <a:outerShdw sx="0" sy="0">
                    <a:srgbClr val="000000"/>
                  </a:outerShdw>
                  <a:reflection stA="0" endPos="0" fadeDir="0" sx="0" sy="0"/>
                </a:effectLst>
              </a:rPr>
              <a:t>5.3 </a:t>
            </a:r>
            <a:r>
              <a:rPr lang="zh-CN" altLang="en-US" b="1" dirty="0">
                <a:effectLst>
                  <a:glow>
                    <a:srgbClr val="000000"/>
                  </a:glow>
                  <a:outerShdw sx="0" sy="0">
                    <a:srgbClr val="000000"/>
                  </a:outerShdw>
                  <a:reflection stA="0" endPos="0" fadeDir="0" sx="0" sy="0"/>
                </a:effectLst>
              </a:rPr>
              <a:t>服务器进程</a:t>
            </a:r>
            <a:br>
              <a:rPr lang="en-US" altLang="zh-CN" b="1" dirty="0">
                <a:effectLst>
                  <a:glow>
                    <a:srgbClr val="000000"/>
                  </a:glow>
                  <a:outerShdw sx="0" sy="0">
                    <a:srgbClr val="000000"/>
                  </a:outerShdw>
                  <a:reflection stA="0" endPos="0" fadeDir="0" sx="0" sy="0"/>
                </a:effectLst>
              </a:rPr>
            </a:br>
            <a:r>
              <a:rPr lang="en-US" altLang="zh-CN" b="1" dirty="0">
                <a:effectLst>
                  <a:glow>
                    <a:srgbClr val="000000"/>
                  </a:glow>
                  <a:outerShdw sx="0" sy="0">
                    <a:srgbClr val="000000"/>
                  </a:outerShdw>
                  <a:reflection stA="0" endPos="0" fadeDir="0" sx="0" sy="0"/>
                </a:effectLst>
              </a:rPr>
              <a:t>   </a:t>
            </a:r>
            <a:r>
              <a:rPr lang="en-US" altLang="zh-CN" sz="3100" b="1" dirty="0">
                <a:effectLst>
                  <a:glow>
                    <a:srgbClr val="000000"/>
                  </a:glow>
                  <a:outerShdw sx="0" sy="0">
                    <a:srgbClr val="000000"/>
                  </a:outerShdw>
                  <a:reflection stA="0" endPos="0" fadeDir="0" sx="0" sy="0"/>
                </a:effectLst>
              </a:rPr>
              <a:t>5.3.1  </a:t>
            </a:r>
            <a:r>
              <a:rPr lang="zh-CN" altLang="en-US" sz="3100" b="1" dirty="0">
                <a:effectLst>
                  <a:glow>
                    <a:srgbClr val="000000"/>
                  </a:glow>
                  <a:outerShdw sx="0" sy="0">
                    <a:srgbClr val="000000"/>
                  </a:outerShdw>
                  <a:reflection stA="0" endPos="0" fadeDir="0" sx="0" sy="0"/>
                </a:effectLst>
              </a:rPr>
              <a:t>后台进程</a:t>
            </a:r>
            <a:endParaRPr lang="zh-CN" altLang="en-US" sz="3100" dirty="0"/>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834762" y="1124744"/>
            <a:ext cx="11233248" cy="5949280"/>
          </a:xfrm>
        </p:spPr>
        <p:txBody>
          <a:bodyPr>
            <a:noAutofit/>
          </a:bodyPr>
          <a:lstStyle/>
          <a:p>
            <a:pPr marL="0" indent="0" hangingPunct="0">
              <a:lnSpc>
                <a:spcPct val="100000"/>
              </a:lnSpc>
              <a:spcBef>
                <a:spcPts val="600"/>
              </a:spcBef>
              <a:buNone/>
            </a:pPr>
            <a:r>
              <a:rPr lang="en-US" altLang="zh-CN" b="1" dirty="0"/>
              <a:t>8)</a:t>
            </a:r>
            <a:r>
              <a:rPr lang="zh-CN" altLang="en-US" b="1" dirty="0"/>
              <a:t>作业队列进程</a:t>
            </a:r>
            <a:r>
              <a:rPr lang="en-US" altLang="zh-CN" b="1" dirty="0"/>
              <a:t>(CJQ0 </a:t>
            </a:r>
            <a:r>
              <a:rPr lang="zh-CN" altLang="en-US" b="1" dirty="0"/>
              <a:t>和 </a:t>
            </a:r>
            <a:r>
              <a:rPr lang="en-US" altLang="zh-CN" b="1" dirty="0" err="1"/>
              <a:t>Jnnn</a:t>
            </a:r>
            <a:r>
              <a:rPr lang="en-US" altLang="zh-CN" b="1" dirty="0"/>
              <a:t>)</a:t>
            </a:r>
          </a:p>
          <a:p>
            <a:pPr marL="0" indent="0" hangingPunct="0">
              <a:lnSpc>
                <a:spcPct val="100000"/>
              </a:lnSpc>
              <a:spcBef>
                <a:spcPts val="600"/>
              </a:spcBef>
              <a:buNone/>
            </a:pPr>
            <a:r>
              <a:rPr lang="zh-CN" altLang="en-US" dirty="0"/>
              <a:t>队列进程运行用户的作业</a:t>
            </a:r>
            <a:r>
              <a:rPr lang="en-US" altLang="zh-CN" dirty="0"/>
              <a:t>(Job)</a:t>
            </a:r>
            <a:r>
              <a:rPr lang="zh-CN" altLang="en-US" dirty="0"/>
              <a:t>，通常以批处理模式运行。作业是计划运行一次或多次的用户定义的任务。比如，可以使用作业队列在后台调度运行长时间更新操作。给定一个开始日期和一个时间间隔，作业队列进程能够在下一个间隔发生时运行该作业。</a:t>
            </a:r>
          </a:p>
          <a:p>
            <a:pPr marL="0" indent="0" hangingPunct="0">
              <a:lnSpc>
                <a:spcPct val="100000"/>
              </a:lnSpc>
              <a:spcBef>
                <a:spcPts val="600"/>
              </a:spcBef>
              <a:buNone/>
            </a:pPr>
            <a:r>
              <a:rPr lang="en-US" altLang="zh-CN" dirty="0"/>
              <a:t>Oracle</a:t>
            </a:r>
            <a:r>
              <a:rPr lang="zh-CN" altLang="en-US" dirty="0"/>
              <a:t>数据库动态管理作业队列进程，从而使作业队列客户端在需要时使用更多的作业队列进程。当新进程空闲的时候，数据库会释放其使用的资源。</a:t>
            </a:r>
          </a:p>
        </p:txBody>
      </p:sp>
    </p:spTree>
    <p:extLst>
      <p:ext uri="{BB962C8B-B14F-4D97-AF65-F5344CB8AC3E}">
        <p14:creationId xmlns:p14="http://schemas.microsoft.com/office/powerpoint/2010/main" val="3169082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834762" y="0"/>
            <a:ext cx="9601200" cy="1052736"/>
          </a:xfrm>
        </p:spPr>
        <p:txBody>
          <a:bodyPr>
            <a:normAutofit fontScale="90000"/>
          </a:bodyPr>
          <a:lstStyle/>
          <a:p>
            <a:r>
              <a:rPr lang="en-US" altLang="zh-CN" b="1" dirty="0">
                <a:effectLst>
                  <a:glow>
                    <a:srgbClr val="000000"/>
                  </a:glow>
                  <a:outerShdw sx="0" sy="0">
                    <a:srgbClr val="000000"/>
                  </a:outerShdw>
                  <a:reflection stA="0" endPos="0" fadeDir="0" sx="0" sy="0"/>
                </a:effectLst>
              </a:rPr>
              <a:t>5.3 </a:t>
            </a:r>
            <a:r>
              <a:rPr lang="zh-CN" altLang="en-US" b="1" dirty="0">
                <a:effectLst>
                  <a:glow>
                    <a:srgbClr val="000000"/>
                  </a:glow>
                  <a:outerShdw sx="0" sy="0">
                    <a:srgbClr val="000000"/>
                  </a:outerShdw>
                  <a:reflection stA="0" endPos="0" fadeDir="0" sx="0" sy="0"/>
                </a:effectLst>
              </a:rPr>
              <a:t>服务器进程</a:t>
            </a:r>
            <a:br>
              <a:rPr lang="en-US" altLang="zh-CN" b="1" dirty="0">
                <a:effectLst>
                  <a:glow>
                    <a:srgbClr val="000000"/>
                  </a:glow>
                  <a:outerShdw sx="0" sy="0">
                    <a:srgbClr val="000000"/>
                  </a:outerShdw>
                  <a:reflection stA="0" endPos="0" fadeDir="0" sx="0" sy="0"/>
                </a:effectLst>
              </a:rPr>
            </a:br>
            <a:r>
              <a:rPr lang="en-US" altLang="zh-CN" b="1" dirty="0">
                <a:effectLst>
                  <a:glow>
                    <a:srgbClr val="000000"/>
                  </a:glow>
                  <a:outerShdw sx="0" sy="0">
                    <a:srgbClr val="000000"/>
                  </a:outerShdw>
                  <a:reflection stA="0" endPos="0" fadeDir="0" sx="0" sy="0"/>
                </a:effectLst>
              </a:rPr>
              <a:t>   </a:t>
            </a:r>
            <a:r>
              <a:rPr lang="en-US" altLang="zh-CN" sz="3100" b="1" dirty="0">
                <a:effectLst>
                  <a:glow>
                    <a:srgbClr val="000000"/>
                  </a:glow>
                  <a:outerShdw sx="0" sy="0">
                    <a:srgbClr val="000000"/>
                  </a:outerShdw>
                  <a:reflection stA="0" endPos="0" fadeDir="0" sx="0" sy="0"/>
                </a:effectLst>
              </a:rPr>
              <a:t>5.3.1  </a:t>
            </a:r>
            <a:r>
              <a:rPr lang="zh-CN" altLang="en-US" sz="3100" b="1" dirty="0">
                <a:effectLst>
                  <a:glow>
                    <a:srgbClr val="000000"/>
                  </a:glow>
                  <a:outerShdw sx="0" sy="0">
                    <a:srgbClr val="000000"/>
                  </a:outerShdw>
                  <a:reflection stA="0" endPos="0" fadeDir="0" sx="0" sy="0"/>
                </a:effectLst>
              </a:rPr>
              <a:t>后台进程</a:t>
            </a:r>
            <a:endParaRPr lang="zh-CN" altLang="en-US" sz="3100" dirty="0"/>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834761" y="1124744"/>
            <a:ext cx="11354063" cy="5949280"/>
          </a:xfrm>
        </p:spPr>
        <p:txBody>
          <a:bodyPr>
            <a:noAutofit/>
          </a:bodyPr>
          <a:lstStyle/>
          <a:p>
            <a:pPr marL="0" indent="0" hangingPunct="0">
              <a:lnSpc>
                <a:spcPct val="100000"/>
              </a:lnSpc>
              <a:spcBef>
                <a:spcPts val="600"/>
              </a:spcBef>
              <a:buNone/>
            </a:pPr>
            <a:r>
              <a:rPr lang="zh-CN" altLang="en-US" dirty="0"/>
              <a:t>动态作业队列进程可以在给定的时间间隔同时运行多个作业。事件顺序是：</a:t>
            </a:r>
          </a:p>
          <a:p>
            <a:pPr marL="342900" indent="-342900" hangingPunct="0">
              <a:lnSpc>
                <a:spcPct val="100000"/>
              </a:lnSpc>
              <a:spcBef>
                <a:spcPts val="600"/>
              </a:spcBef>
              <a:buFont typeface="Wingdings" panose="05000000000000000000" pitchFamily="2" charset="2"/>
              <a:buChar char="u"/>
            </a:pPr>
            <a:r>
              <a:rPr lang="zh-CN" altLang="en-US" dirty="0"/>
              <a:t>作业调度进程</a:t>
            </a:r>
            <a:r>
              <a:rPr lang="en-US" altLang="zh-CN" dirty="0"/>
              <a:t>CJQ0(Job Coordinator Process)</a:t>
            </a:r>
            <a:r>
              <a:rPr lang="zh-CN" altLang="en-US" dirty="0"/>
              <a:t>由</a:t>
            </a:r>
            <a:r>
              <a:rPr lang="en-US" altLang="zh-CN" dirty="0"/>
              <a:t>Oracle</a:t>
            </a:r>
            <a:r>
              <a:rPr lang="zh-CN" altLang="en-US" dirty="0"/>
              <a:t>调度器</a:t>
            </a:r>
            <a:r>
              <a:rPr lang="en-US" altLang="zh-CN" dirty="0"/>
              <a:t>(Oracle Scheduler)</a:t>
            </a:r>
            <a:r>
              <a:rPr lang="zh-CN" altLang="en-US" dirty="0"/>
              <a:t>根据需要自动启动和停止。调度进程周期性地按时间顺序选择需要从系统的</a:t>
            </a:r>
            <a:r>
              <a:rPr lang="en-US" altLang="zh-CN" dirty="0"/>
              <a:t>JOB$</a:t>
            </a:r>
            <a:r>
              <a:rPr lang="zh-CN" altLang="en-US" dirty="0"/>
              <a:t>表中运行的作业。</a:t>
            </a:r>
          </a:p>
          <a:p>
            <a:pPr marL="342900" indent="-342900" hangingPunct="0">
              <a:lnSpc>
                <a:spcPct val="100000"/>
              </a:lnSpc>
              <a:spcBef>
                <a:spcPts val="600"/>
              </a:spcBef>
              <a:buFont typeface="Wingdings" panose="05000000000000000000" pitchFamily="2" charset="2"/>
              <a:buChar char="u"/>
            </a:pPr>
            <a:r>
              <a:rPr lang="zh-CN" altLang="en-US" dirty="0"/>
              <a:t>调度进程动态的生成工作队列从属进程</a:t>
            </a:r>
            <a:r>
              <a:rPr lang="en-US" altLang="zh-CN" dirty="0"/>
              <a:t>(</a:t>
            </a:r>
            <a:r>
              <a:rPr lang="en-US" altLang="zh-CN" dirty="0" err="1"/>
              <a:t>Jnnn</a:t>
            </a:r>
            <a:r>
              <a:rPr lang="en-US" altLang="zh-CN" dirty="0"/>
              <a:t>)</a:t>
            </a:r>
            <a:r>
              <a:rPr lang="zh-CN" altLang="en-US" dirty="0"/>
              <a:t>运行作业。</a:t>
            </a:r>
          </a:p>
          <a:p>
            <a:pPr marL="342900" indent="-342900" hangingPunct="0">
              <a:lnSpc>
                <a:spcPct val="100000"/>
              </a:lnSpc>
              <a:spcBef>
                <a:spcPts val="600"/>
              </a:spcBef>
              <a:buFont typeface="Wingdings" panose="05000000000000000000" pitchFamily="2" charset="2"/>
              <a:buChar char="u"/>
            </a:pPr>
            <a:r>
              <a:rPr lang="zh-CN" altLang="en-US" dirty="0"/>
              <a:t>作业调度进程运行</a:t>
            </a:r>
            <a:r>
              <a:rPr lang="en-US" altLang="zh-CN" dirty="0"/>
              <a:t>CJQ0</a:t>
            </a:r>
            <a:r>
              <a:rPr lang="zh-CN" altLang="en-US" dirty="0"/>
              <a:t>进程选择的作业中的一个作业。每个作业队列进程一次完成一个作业。</a:t>
            </a:r>
          </a:p>
          <a:p>
            <a:pPr marL="342900" indent="-342900" hangingPunct="0">
              <a:lnSpc>
                <a:spcPct val="100000"/>
              </a:lnSpc>
              <a:spcBef>
                <a:spcPts val="600"/>
              </a:spcBef>
              <a:buFont typeface="Wingdings" panose="05000000000000000000" pitchFamily="2" charset="2"/>
              <a:buChar char="u"/>
            </a:pPr>
            <a:r>
              <a:rPr lang="zh-CN" altLang="en-US" dirty="0"/>
              <a:t>当进程执行完成一个作业之后，它会执行更多的作业。如果没有待执行的作业了，那么它进入睡眠状态，直接过了一定的间隔期，它又会醒来，执行更多的作业。如果进程没有找到任何新的作业，则在预设的间隔时间结束后终止进程。</a:t>
            </a:r>
          </a:p>
          <a:p>
            <a:pPr marL="0" indent="0" hangingPunct="0">
              <a:lnSpc>
                <a:spcPct val="100000"/>
              </a:lnSpc>
              <a:spcBef>
                <a:spcPts val="600"/>
              </a:spcBef>
              <a:buNone/>
            </a:pPr>
            <a:r>
              <a:rPr lang="zh-CN" altLang="en-US" dirty="0"/>
              <a:t>初始化参数</a:t>
            </a:r>
            <a:r>
              <a:rPr lang="en-US" altLang="zh-CN" dirty="0"/>
              <a:t>JOB_QUEUE_PROCESSES</a:t>
            </a:r>
            <a:r>
              <a:rPr lang="zh-CN" altLang="en-US" dirty="0"/>
              <a:t>代表作业队列进程可以在一个实例上并发运行的最大作业队列进程数，默认值是</a:t>
            </a:r>
            <a:r>
              <a:rPr lang="en-US" altLang="zh-CN" dirty="0"/>
              <a:t>1000</a:t>
            </a:r>
            <a:r>
              <a:rPr lang="zh-CN" altLang="en-US" dirty="0"/>
              <a:t>。所以，客户端不应该假设所有的作业队列进程都可用于执行。</a:t>
            </a:r>
          </a:p>
        </p:txBody>
      </p:sp>
    </p:spTree>
    <p:extLst>
      <p:ext uri="{BB962C8B-B14F-4D97-AF65-F5344CB8AC3E}">
        <p14:creationId xmlns:p14="http://schemas.microsoft.com/office/powerpoint/2010/main" val="1780171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834762" y="0"/>
            <a:ext cx="9601200" cy="1052736"/>
          </a:xfrm>
        </p:spPr>
        <p:txBody>
          <a:bodyPr>
            <a:normAutofit fontScale="90000"/>
          </a:bodyPr>
          <a:lstStyle/>
          <a:p>
            <a:r>
              <a:rPr lang="en-US" altLang="zh-CN" b="1" dirty="0">
                <a:effectLst>
                  <a:glow>
                    <a:srgbClr val="000000"/>
                  </a:glow>
                  <a:outerShdw sx="0" sy="0">
                    <a:srgbClr val="000000"/>
                  </a:outerShdw>
                  <a:reflection stA="0" endPos="0" fadeDir="0" sx="0" sy="0"/>
                </a:effectLst>
              </a:rPr>
              <a:t>5.3 </a:t>
            </a:r>
            <a:r>
              <a:rPr lang="zh-CN" altLang="en-US" b="1" dirty="0">
                <a:effectLst>
                  <a:glow>
                    <a:srgbClr val="000000"/>
                  </a:glow>
                  <a:outerShdw sx="0" sy="0">
                    <a:srgbClr val="000000"/>
                  </a:outerShdw>
                  <a:reflection stA="0" endPos="0" fadeDir="0" sx="0" sy="0"/>
                </a:effectLst>
              </a:rPr>
              <a:t>服务器进程</a:t>
            </a:r>
            <a:br>
              <a:rPr lang="en-US" altLang="zh-CN" b="1" dirty="0">
                <a:effectLst>
                  <a:glow>
                    <a:srgbClr val="000000"/>
                  </a:glow>
                  <a:outerShdw sx="0" sy="0">
                    <a:srgbClr val="000000"/>
                  </a:outerShdw>
                  <a:reflection stA="0" endPos="0" fadeDir="0" sx="0" sy="0"/>
                </a:effectLst>
              </a:rPr>
            </a:br>
            <a:r>
              <a:rPr lang="en-US" altLang="zh-CN" b="1" dirty="0">
                <a:effectLst>
                  <a:glow>
                    <a:srgbClr val="000000"/>
                  </a:glow>
                  <a:outerShdw sx="0" sy="0">
                    <a:srgbClr val="000000"/>
                  </a:outerShdw>
                  <a:reflection stA="0" endPos="0" fadeDir="0" sx="0" sy="0"/>
                </a:effectLst>
              </a:rPr>
              <a:t>   </a:t>
            </a:r>
            <a:r>
              <a:rPr lang="en-US" altLang="zh-CN" sz="3100" b="1" dirty="0">
                <a:effectLst>
                  <a:glow>
                    <a:srgbClr val="000000"/>
                  </a:glow>
                  <a:outerShdw sx="0" sy="0">
                    <a:srgbClr val="000000"/>
                  </a:outerShdw>
                  <a:reflection stA="0" endPos="0" fadeDir="0" sx="0" sy="0"/>
                </a:effectLst>
              </a:rPr>
              <a:t>5.3.2  </a:t>
            </a:r>
            <a:r>
              <a:rPr lang="zh-CN" altLang="en-US" sz="3100" b="1" dirty="0">
                <a:effectLst>
                  <a:glow>
                    <a:srgbClr val="000000"/>
                  </a:glow>
                  <a:outerShdw sx="0" sy="0">
                    <a:srgbClr val="000000"/>
                  </a:outerShdw>
                  <a:reflection stA="0" endPos="0" fadeDir="0" sx="0" sy="0"/>
                </a:effectLst>
              </a:rPr>
              <a:t>定时执行作业任务</a:t>
            </a:r>
            <a:endParaRPr lang="zh-CN" altLang="en-US" sz="3100" dirty="0"/>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834761" y="1124744"/>
            <a:ext cx="11354063" cy="5949280"/>
          </a:xfrm>
        </p:spPr>
        <p:txBody>
          <a:bodyPr>
            <a:noAutofit/>
          </a:bodyPr>
          <a:lstStyle/>
          <a:p>
            <a:pPr marL="0" indent="0" hangingPunct="0">
              <a:lnSpc>
                <a:spcPct val="100000"/>
              </a:lnSpc>
              <a:spcBef>
                <a:spcPts val="600"/>
              </a:spcBef>
              <a:buNone/>
            </a:pPr>
            <a:r>
              <a:rPr lang="zh-CN" altLang="en-US" dirty="0"/>
              <a:t>在大中型项目中，常常会有一些复杂的或者需要重复执行的业务，比如定时备份，定时统计等。</a:t>
            </a:r>
            <a:r>
              <a:rPr lang="en-US" altLang="zh-CN" dirty="0"/>
              <a:t>Oracle</a:t>
            </a:r>
            <a:r>
              <a:rPr lang="zh-CN" altLang="en-US" dirty="0"/>
              <a:t>以作业</a:t>
            </a:r>
            <a:r>
              <a:rPr lang="en-US" altLang="zh-CN" dirty="0"/>
              <a:t>(Job)</a:t>
            </a:r>
            <a:r>
              <a:rPr lang="zh-CN" altLang="en-US" dirty="0"/>
              <a:t>执行这类任务。</a:t>
            </a:r>
            <a:r>
              <a:rPr lang="en-US" altLang="zh-CN" dirty="0"/>
              <a:t>Oracle</a:t>
            </a:r>
            <a:r>
              <a:rPr lang="zh-CN" altLang="en-US" dirty="0"/>
              <a:t>有两种程序包管理作业，分别是</a:t>
            </a:r>
            <a:r>
              <a:rPr lang="en-US" altLang="zh-CN" dirty="0"/>
              <a:t>DBMS_JOB</a:t>
            </a:r>
            <a:r>
              <a:rPr lang="zh-CN" altLang="en-US" dirty="0"/>
              <a:t>和</a:t>
            </a:r>
            <a:r>
              <a:rPr lang="en-US" altLang="zh-CN" dirty="0"/>
              <a:t>DBMS_SCHEDULER</a:t>
            </a:r>
            <a:r>
              <a:rPr lang="zh-CN" altLang="en-US" dirty="0"/>
              <a:t>，在</a:t>
            </a:r>
            <a:r>
              <a:rPr lang="en-US" altLang="zh-CN" dirty="0"/>
              <a:t>Oracle 12c</a:t>
            </a:r>
            <a:r>
              <a:rPr lang="zh-CN" altLang="en-US" dirty="0"/>
              <a:t>中</a:t>
            </a:r>
            <a:r>
              <a:rPr lang="en-US" altLang="zh-CN" dirty="0"/>
              <a:t>DBMS_JOB</a:t>
            </a:r>
            <a:r>
              <a:rPr lang="zh-CN" altLang="en-US" dirty="0"/>
              <a:t>包已经过时了，建议使用</a:t>
            </a:r>
            <a:r>
              <a:rPr lang="en-US" altLang="zh-CN" dirty="0"/>
              <a:t>DBMS_SCHEDULER</a:t>
            </a:r>
            <a:r>
              <a:rPr lang="zh-CN" altLang="en-US" dirty="0"/>
              <a:t>包。普通用户需要有“</a:t>
            </a:r>
            <a:r>
              <a:rPr lang="en-US" altLang="zh-CN" dirty="0"/>
              <a:t>create job”</a:t>
            </a:r>
            <a:r>
              <a:rPr lang="zh-CN" altLang="en-US" dirty="0"/>
              <a:t>和“</a:t>
            </a:r>
            <a:r>
              <a:rPr lang="en-US" altLang="zh-CN" dirty="0"/>
              <a:t>manage scheduler”</a:t>
            </a:r>
            <a:r>
              <a:rPr lang="zh-CN" altLang="en-US" dirty="0"/>
              <a:t>的系统权限才能创建作业任务。</a:t>
            </a:r>
            <a:endParaRPr lang="en-US" altLang="zh-CN" dirty="0"/>
          </a:p>
          <a:p>
            <a:pPr marL="0" indent="0" hangingPunct="0">
              <a:lnSpc>
                <a:spcPct val="100000"/>
              </a:lnSpc>
              <a:spcBef>
                <a:spcPts val="600"/>
              </a:spcBef>
              <a:buNone/>
            </a:pPr>
            <a:r>
              <a:rPr lang="en-US" altLang="zh-CN" dirty="0"/>
              <a:t>【</a:t>
            </a:r>
            <a:r>
              <a:rPr lang="zh-CN" altLang="en-US" dirty="0"/>
              <a:t>示例</a:t>
            </a:r>
            <a:r>
              <a:rPr lang="en-US" altLang="zh-CN" dirty="0"/>
              <a:t>5-5】</a:t>
            </a:r>
            <a:r>
              <a:rPr lang="zh-CN" altLang="en-US" dirty="0"/>
              <a:t>给</a:t>
            </a:r>
            <a:r>
              <a:rPr lang="en-US" altLang="zh-CN" dirty="0"/>
              <a:t>STUDY</a:t>
            </a:r>
            <a:r>
              <a:rPr lang="zh-CN" altLang="en-US" dirty="0"/>
              <a:t>用户授权，让该用户可以创建作业任务</a:t>
            </a:r>
          </a:p>
          <a:p>
            <a:pPr marL="0" indent="0" hangingPunct="0">
              <a:lnSpc>
                <a:spcPct val="100000"/>
              </a:lnSpc>
              <a:spcBef>
                <a:spcPts val="600"/>
              </a:spcBef>
              <a:buNone/>
            </a:pPr>
            <a:r>
              <a:rPr lang="en-US" altLang="zh-CN" dirty="0"/>
              <a:t>$ </a:t>
            </a:r>
            <a:r>
              <a:rPr lang="en-US" altLang="zh-CN" dirty="0" err="1">
                <a:highlight>
                  <a:srgbClr val="C0C0C0"/>
                </a:highlight>
              </a:rPr>
              <a:t>sqlplus</a:t>
            </a:r>
            <a:r>
              <a:rPr lang="en-US" altLang="zh-CN" dirty="0">
                <a:highlight>
                  <a:srgbClr val="C0C0C0"/>
                </a:highlight>
              </a:rPr>
              <a:t> system/***@</a:t>
            </a:r>
            <a:r>
              <a:rPr lang="en-US" altLang="zh-CN" dirty="0" err="1">
                <a:highlight>
                  <a:srgbClr val="C0C0C0"/>
                </a:highlight>
              </a:rPr>
              <a:t>pdborcl</a:t>
            </a:r>
            <a:endParaRPr lang="en-US" altLang="zh-CN" dirty="0">
              <a:highlight>
                <a:srgbClr val="C0C0C0"/>
              </a:highlight>
            </a:endParaRPr>
          </a:p>
          <a:p>
            <a:pPr marL="0" indent="0" hangingPunct="0">
              <a:lnSpc>
                <a:spcPct val="100000"/>
              </a:lnSpc>
              <a:spcBef>
                <a:spcPts val="600"/>
              </a:spcBef>
              <a:buNone/>
            </a:pPr>
            <a:r>
              <a:rPr lang="en-US" altLang="zh-CN" dirty="0"/>
              <a:t>SQL&gt;</a:t>
            </a:r>
            <a:r>
              <a:rPr lang="en-US" altLang="zh-CN" dirty="0">
                <a:highlight>
                  <a:srgbClr val="C0C0C0"/>
                </a:highlight>
              </a:rPr>
              <a:t>GRANT create job TO study;</a:t>
            </a:r>
          </a:p>
          <a:p>
            <a:pPr marL="0" indent="0" hangingPunct="0">
              <a:lnSpc>
                <a:spcPct val="100000"/>
              </a:lnSpc>
              <a:spcBef>
                <a:spcPts val="600"/>
              </a:spcBef>
              <a:buNone/>
            </a:pPr>
            <a:r>
              <a:rPr lang="en-US" altLang="zh-CN" dirty="0"/>
              <a:t>Grant succeeded.</a:t>
            </a:r>
          </a:p>
          <a:p>
            <a:pPr marL="0" indent="0" hangingPunct="0">
              <a:lnSpc>
                <a:spcPct val="100000"/>
              </a:lnSpc>
              <a:spcBef>
                <a:spcPts val="600"/>
              </a:spcBef>
              <a:buNone/>
            </a:pPr>
            <a:r>
              <a:rPr lang="en-US" altLang="zh-CN" dirty="0"/>
              <a:t>SQL&gt;</a:t>
            </a:r>
            <a:r>
              <a:rPr lang="en-US" altLang="zh-CN" dirty="0">
                <a:highlight>
                  <a:srgbClr val="C0C0C0"/>
                </a:highlight>
              </a:rPr>
              <a:t>GRANT manage scheduler TO study;</a:t>
            </a:r>
          </a:p>
          <a:p>
            <a:pPr marL="0" indent="0" hangingPunct="0">
              <a:lnSpc>
                <a:spcPct val="100000"/>
              </a:lnSpc>
              <a:spcBef>
                <a:spcPts val="600"/>
              </a:spcBef>
              <a:buNone/>
            </a:pPr>
            <a:r>
              <a:rPr lang="en-US" altLang="zh-CN" dirty="0"/>
              <a:t>Grant succeeded.</a:t>
            </a:r>
          </a:p>
          <a:p>
            <a:pPr marL="0" indent="0" hangingPunct="0">
              <a:lnSpc>
                <a:spcPct val="100000"/>
              </a:lnSpc>
              <a:spcBef>
                <a:spcPts val="600"/>
              </a:spcBef>
              <a:buNone/>
            </a:pPr>
            <a:endParaRPr lang="zh-CN" altLang="en-US" dirty="0"/>
          </a:p>
        </p:txBody>
      </p:sp>
    </p:spTree>
    <p:extLst>
      <p:ext uri="{BB962C8B-B14F-4D97-AF65-F5344CB8AC3E}">
        <p14:creationId xmlns:p14="http://schemas.microsoft.com/office/powerpoint/2010/main" val="202608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834762" y="0"/>
            <a:ext cx="9601200" cy="1052736"/>
          </a:xfrm>
        </p:spPr>
        <p:txBody>
          <a:bodyPr>
            <a:normAutofit fontScale="90000"/>
          </a:bodyPr>
          <a:lstStyle/>
          <a:p>
            <a:r>
              <a:rPr lang="en-US" altLang="zh-CN" b="1" dirty="0">
                <a:effectLst>
                  <a:glow>
                    <a:srgbClr val="000000"/>
                  </a:glow>
                  <a:outerShdw sx="0" sy="0">
                    <a:srgbClr val="000000"/>
                  </a:outerShdw>
                  <a:reflection stA="0" endPos="0" fadeDir="0" sx="0" sy="0"/>
                </a:effectLst>
              </a:rPr>
              <a:t>5.3 </a:t>
            </a:r>
            <a:r>
              <a:rPr lang="zh-CN" altLang="en-US" b="1" dirty="0">
                <a:effectLst>
                  <a:glow>
                    <a:srgbClr val="000000"/>
                  </a:glow>
                  <a:outerShdw sx="0" sy="0">
                    <a:srgbClr val="000000"/>
                  </a:outerShdw>
                  <a:reflection stA="0" endPos="0" fadeDir="0" sx="0" sy="0"/>
                </a:effectLst>
              </a:rPr>
              <a:t>服务器进程</a:t>
            </a:r>
            <a:br>
              <a:rPr lang="en-US" altLang="zh-CN" b="1" dirty="0">
                <a:effectLst>
                  <a:glow>
                    <a:srgbClr val="000000"/>
                  </a:glow>
                  <a:outerShdw sx="0" sy="0">
                    <a:srgbClr val="000000"/>
                  </a:outerShdw>
                  <a:reflection stA="0" endPos="0" fadeDir="0" sx="0" sy="0"/>
                </a:effectLst>
              </a:rPr>
            </a:br>
            <a:r>
              <a:rPr lang="en-US" altLang="zh-CN" b="1" dirty="0">
                <a:effectLst>
                  <a:glow>
                    <a:srgbClr val="000000"/>
                  </a:glow>
                  <a:outerShdw sx="0" sy="0">
                    <a:srgbClr val="000000"/>
                  </a:outerShdw>
                  <a:reflection stA="0" endPos="0" fadeDir="0" sx="0" sy="0"/>
                </a:effectLst>
              </a:rPr>
              <a:t>   </a:t>
            </a:r>
            <a:r>
              <a:rPr lang="en-US" altLang="zh-CN" sz="3100" b="1" dirty="0">
                <a:effectLst>
                  <a:glow>
                    <a:srgbClr val="000000"/>
                  </a:glow>
                  <a:outerShdw sx="0" sy="0">
                    <a:srgbClr val="000000"/>
                  </a:outerShdw>
                  <a:reflection stA="0" endPos="0" fadeDir="0" sx="0" sy="0"/>
                </a:effectLst>
              </a:rPr>
              <a:t>5.3.2  </a:t>
            </a:r>
            <a:r>
              <a:rPr lang="zh-CN" altLang="en-US" sz="3100" b="1" dirty="0">
                <a:effectLst>
                  <a:glow>
                    <a:srgbClr val="000000"/>
                  </a:glow>
                  <a:outerShdw sx="0" sy="0">
                    <a:srgbClr val="000000"/>
                  </a:outerShdw>
                  <a:reflection stA="0" endPos="0" fadeDir="0" sx="0" sy="0"/>
                </a:effectLst>
              </a:rPr>
              <a:t>定时执行作业任务</a:t>
            </a:r>
            <a:endParaRPr lang="zh-CN" altLang="en-US" sz="3100" dirty="0"/>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834761" y="1124744"/>
            <a:ext cx="11354063" cy="5949280"/>
          </a:xfrm>
        </p:spPr>
        <p:txBody>
          <a:bodyPr>
            <a:noAutofit/>
          </a:bodyPr>
          <a:lstStyle/>
          <a:p>
            <a:pPr marL="0" indent="0" hangingPunct="0">
              <a:lnSpc>
                <a:spcPct val="100000"/>
              </a:lnSpc>
              <a:spcBef>
                <a:spcPts val="600"/>
              </a:spcBef>
              <a:buNone/>
            </a:pPr>
            <a:r>
              <a:rPr lang="en-US" altLang="zh-CN" dirty="0"/>
              <a:t>DBMS_SCHEDULER</a:t>
            </a:r>
            <a:r>
              <a:rPr lang="zh-CN" altLang="en-US" dirty="0"/>
              <a:t>包使用</a:t>
            </a:r>
            <a:r>
              <a:rPr lang="en-US" altLang="zh-CN" dirty="0"/>
              <a:t>CREATE_JOB</a:t>
            </a:r>
            <a:r>
              <a:rPr lang="zh-CN" altLang="en-US" dirty="0"/>
              <a:t>过程创建作业，使用</a:t>
            </a:r>
            <a:r>
              <a:rPr lang="en-US" altLang="zh-CN" dirty="0"/>
              <a:t>DROP_JOB</a:t>
            </a:r>
            <a:r>
              <a:rPr lang="zh-CN" altLang="en-US" dirty="0"/>
              <a:t>过程删除作业。</a:t>
            </a:r>
            <a:r>
              <a:rPr lang="en-US" altLang="zh-CN" dirty="0"/>
              <a:t>DBMS_SCHEDULER.CREATE_JOB</a:t>
            </a:r>
            <a:r>
              <a:rPr lang="zh-CN" altLang="en-US" dirty="0"/>
              <a:t>过程有以下参数：</a:t>
            </a:r>
          </a:p>
          <a:p>
            <a:pPr marL="0" indent="0" hangingPunct="0">
              <a:lnSpc>
                <a:spcPct val="100000"/>
              </a:lnSpc>
              <a:spcBef>
                <a:spcPts val="600"/>
              </a:spcBef>
              <a:buNone/>
            </a:pPr>
            <a:r>
              <a:rPr lang="en-US" altLang="zh-CN" dirty="0"/>
              <a:t>(1)JOB_NAME</a:t>
            </a:r>
            <a:r>
              <a:rPr lang="zh-CN" altLang="en-US" dirty="0"/>
              <a:t>：任务的名称，必选，任务名称必须唯一。</a:t>
            </a:r>
          </a:p>
          <a:p>
            <a:pPr marL="0" indent="0" hangingPunct="0">
              <a:lnSpc>
                <a:spcPct val="100000"/>
              </a:lnSpc>
              <a:spcBef>
                <a:spcPts val="600"/>
              </a:spcBef>
              <a:buNone/>
            </a:pPr>
            <a:r>
              <a:rPr lang="en-US" altLang="zh-CN" dirty="0"/>
              <a:t>(2)JOB_TYPE</a:t>
            </a:r>
            <a:r>
              <a:rPr lang="zh-CN" altLang="en-US" dirty="0"/>
              <a:t>：任务的操作类型，必选，有下列几个可选值：</a:t>
            </a:r>
          </a:p>
          <a:p>
            <a:pPr marL="342900" indent="-342900" hangingPunct="0">
              <a:lnSpc>
                <a:spcPct val="100000"/>
              </a:lnSpc>
              <a:spcBef>
                <a:spcPts val="600"/>
              </a:spcBef>
              <a:buFont typeface="Wingdings" panose="05000000000000000000" pitchFamily="2" charset="2"/>
              <a:buChar char="u"/>
            </a:pPr>
            <a:r>
              <a:rPr lang="en-US" altLang="zh-CN" dirty="0"/>
              <a:t>PLSQL_BLOCK</a:t>
            </a:r>
            <a:r>
              <a:rPr lang="zh-CN" altLang="en-US" dirty="0"/>
              <a:t>：任务执行的是一个</a:t>
            </a:r>
            <a:r>
              <a:rPr lang="en-US" altLang="zh-CN" dirty="0"/>
              <a:t>PL/SQL</a:t>
            </a:r>
            <a:r>
              <a:rPr lang="zh-CN" altLang="en-US" dirty="0"/>
              <a:t>匿名块。</a:t>
            </a:r>
          </a:p>
          <a:p>
            <a:pPr marL="342900" indent="-342900" hangingPunct="0">
              <a:lnSpc>
                <a:spcPct val="100000"/>
              </a:lnSpc>
              <a:spcBef>
                <a:spcPts val="600"/>
              </a:spcBef>
              <a:buFont typeface="Wingdings" panose="05000000000000000000" pitchFamily="2" charset="2"/>
              <a:buChar char="u"/>
            </a:pPr>
            <a:r>
              <a:rPr lang="en-US" altLang="zh-CN" dirty="0"/>
              <a:t>STORED_PROCEDURE</a:t>
            </a:r>
            <a:r>
              <a:rPr lang="zh-CN" altLang="en-US" dirty="0"/>
              <a:t>：任务执行的是存储过程</a:t>
            </a:r>
            <a:r>
              <a:rPr lang="en-US" altLang="zh-CN" dirty="0"/>
              <a:t>(</a:t>
            </a:r>
            <a:r>
              <a:rPr lang="zh-CN" altLang="en-US" dirty="0"/>
              <a:t>含</a:t>
            </a:r>
            <a:r>
              <a:rPr lang="en-US" altLang="zh-CN" dirty="0"/>
              <a:t>PL/SQL PROCEDURE</a:t>
            </a:r>
            <a:r>
              <a:rPr lang="zh-CN" altLang="en-US" dirty="0"/>
              <a:t>和</a:t>
            </a:r>
            <a:r>
              <a:rPr lang="en-US" altLang="zh-CN" dirty="0"/>
              <a:t>JAVA PROCEDURE)</a:t>
            </a:r>
            <a:r>
              <a:rPr lang="zh-CN" altLang="en-US" dirty="0"/>
              <a:t>。</a:t>
            </a:r>
          </a:p>
          <a:p>
            <a:pPr marL="342900" indent="-342900" hangingPunct="0">
              <a:lnSpc>
                <a:spcPct val="100000"/>
              </a:lnSpc>
              <a:spcBef>
                <a:spcPts val="600"/>
              </a:spcBef>
              <a:buFont typeface="Wingdings" panose="05000000000000000000" pitchFamily="2" charset="2"/>
              <a:buChar char="u"/>
            </a:pPr>
            <a:r>
              <a:rPr lang="en-US" altLang="zh-CN" dirty="0"/>
              <a:t>EXECUTABLE</a:t>
            </a:r>
            <a:r>
              <a:rPr lang="zh-CN" altLang="en-US" dirty="0"/>
              <a:t>：任务执行的是一个外部程序，比如操作系统命令。</a:t>
            </a:r>
          </a:p>
          <a:p>
            <a:pPr marL="342900" indent="-342900" hangingPunct="0">
              <a:lnSpc>
                <a:spcPct val="100000"/>
              </a:lnSpc>
              <a:spcBef>
                <a:spcPts val="600"/>
              </a:spcBef>
              <a:buFont typeface="Wingdings" panose="05000000000000000000" pitchFamily="2" charset="2"/>
              <a:buChar char="u"/>
            </a:pPr>
            <a:r>
              <a:rPr lang="en-US" altLang="zh-CN" dirty="0"/>
              <a:t>CHAIN</a:t>
            </a:r>
            <a:r>
              <a:rPr lang="zh-CN" altLang="en-US" dirty="0"/>
              <a:t>：任务执行的是一个</a:t>
            </a:r>
            <a:r>
              <a:rPr lang="en-US" altLang="zh-CN" dirty="0"/>
              <a:t>CHAIN</a:t>
            </a:r>
            <a:r>
              <a:rPr lang="zh-CN" altLang="en-US" dirty="0"/>
              <a:t>。</a:t>
            </a:r>
          </a:p>
          <a:p>
            <a:pPr marL="0" indent="0" hangingPunct="0">
              <a:lnSpc>
                <a:spcPct val="100000"/>
              </a:lnSpc>
              <a:spcBef>
                <a:spcPts val="600"/>
              </a:spcBef>
              <a:buNone/>
            </a:pPr>
            <a:r>
              <a:rPr lang="en-US" altLang="zh-CN" dirty="0"/>
              <a:t>(3)JOB_ACTION</a:t>
            </a:r>
            <a:r>
              <a:rPr lang="zh-CN" altLang="en-US" dirty="0"/>
              <a:t>：任务执行的操作，必选，应与</a:t>
            </a:r>
            <a:r>
              <a:rPr lang="en-US" altLang="zh-CN" dirty="0"/>
              <a:t>JOB_TYPE</a:t>
            </a:r>
            <a:r>
              <a:rPr lang="zh-CN" altLang="en-US" dirty="0"/>
              <a:t>类型中指定的参数相匹配。比如对于</a:t>
            </a:r>
            <a:r>
              <a:rPr lang="en-US" altLang="zh-CN" dirty="0"/>
              <a:t>PL/SQL</a:t>
            </a:r>
            <a:r>
              <a:rPr lang="zh-CN" altLang="en-US" dirty="0"/>
              <a:t>匿名块，此处就可以放置</a:t>
            </a:r>
            <a:r>
              <a:rPr lang="en-US" altLang="zh-CN" dirty="0"/>
              <a:t>PL/SQL</a:t>
            </a:r>
            <a:r>
              <a:rPr lang="zh-CN" altLang="en-US" dirty="0"/>
              <a:t>块的具体代码，如果是</a:t>
            </a:r>
            <a:r>
              <a:rPr lang="en-US" altLang="zh-CN" dirty="0"/>
              <a:t>Oracle</a:t>
            </a:r>
            <a:r>
              <a:rPr lang="zh-CN" altLang="en-US" dirty="0"/>
              <a:t>过程，此处应该指定过程名，注意如果过程中有</a:t>
            </a:r>
            <a:r>
              <a:rPr lang="en-US" altLang="zh-CN" dirty="0"/>
              <a:t>OUT</a:t>
            </a:r>
            <a:r>
              <a:rPr lang="zh-CN" altLang="en-US" dirty="0"/>
              <a:t>之类的输出参数，实际执行时不会有输出。</a:t>
            </a:r>
          </a:p>
        </p:txBody>
      </p:sp>
    </p:spTree>
    <p:extLst>
      <p:ext uri="{BB962C8B-B14F-4D97-AF65-F5344CB8AC3E}">
        <p14:creationId xmlns:p14="http://schemas.microsoft.com/office/powerpoint/2010/main" val="1278832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834762" y="0"/>
            <a:ext cx="9601200" cy="1052736"/>
          </a:xfrm>
        </p:spPr>
        <p:txBody>
          <a:bodyPr>
            <a:normAutofit fontScale="90000"/>
          </a:bodyPr>
          <a:lstStyle/>
          <a:p>
            <a:r>
              <a:rPr lang="en-US" altLang="zh-CN" b="1" dirty="0">
                <a:effectLst>
                  <a:glow>
                    <a:srgbClr val="000000"/>
                  </a:glow>
                  <a:outerShdw sx="0" sy="0">
                    <a:srgbClr val="000000"/>
                  </a:outerShdw>
                  <a:reflection stA="0" endPos="0" fadeDir="0" sx="0" sy="0"/>
                </a:effectLst>
              </a:rPr>
              <a:t>5.3 </a:t>
            </a:r>
            <a:r>
              <a:rPr lang="zh-CN" altLang="en-US" b="1" dirty="0">
                <a:effectLst>
                  <a:glow>
                    <a:srgbClr val="000000"/>
                  </a:glow>
                  <a:outerShdw sx="0" sy="0">
                    <a:srgbClr val="000000"/>
                  </a:outerShdw>
                  <a:reflection stA="0" endPos="0" fadeDir="0" sx="0" sy="0"/>
                </a:effectLst>
              </a:rPr>
              <a:t>服务器进程</a:t>
            </a:r>
            <a:br>
              <a:rPr lang="en-US" altLang="zh-CN" b="1" dirty="0">
                <a:effectLst>
                  <a:glow>
                    <a:srgbClr val="000000"/>
                  </a:glow>
                  <a:outerShdw sx="0" sy="0">
                    <a:srgbClr val="000000"/>
                  </a:outerShdw>
                  <a:reflection stA="0" endPos="0" fadeDir="0" sx="0" sy="0"/>
                </a:effectLst>
              </a:rPr>
            </a:br>
            <a:r>
              <a:rPr lang="en-US" altLang="zh-CN" b="1" dirty="0">
                <a:effectLst>
                  <a:glow>
                    <a:srgbClr val="000000"/>
                  </a:glow>
                  <a:outerShdw sx="0" sy="0">
                    <a:srgbClr val="000000"/>
                  </a:outerShdw>
                  <a:reflection stA="0" endPos="0" fadeDir="0" sx="0" sy="0"/>
                </a:effectLst>
              </a:rPr>
              <a:t>   </a:t>
            </a:r>
            <a:r>
              <a:rPr lang="en-US" altLang="zh-CN" sz="3100" b="1" dirty="0">
                <a:effectLst>
                  <a:glow>
                    <a:srgbClr val="000000"/>
                  </a:glow>
                  <a:outerShdw sx="0" sy="0">
                    <a:srgbClr val="000000"/>
                  </a:outerShdw>
                  <a:reflection stA="0" endPos="0" fadeDir="0" sx="0" sy="0"/>
                </a:effectLst>
              </a:rPr>
              <a:t>5.3.2  </a:t>
            </a:r>
            <a:r>
              <a:rPr lang="zh-CN" altLang="en-US" sz="3100" b="1" dirty="0">
                <a:effectLst>
                  <a:glow>
                    <a:srgbClr val="000000"/>
                  </a:glow>
                  <a:outerShdw sx="0" sy="0">
                    <a:srgbClr val="000000"/>
                  </a:outerShdw>
                  <a:reflection stA="0" endPos="0" fadeDir="0" sx="0" sy="0"/>
                </a:effectLst>
              </a:rPr>
              <a:t>定时执行作业任务</a:t>
            </a:r>
            <a:endParaRPr lang="zh-CN" altLang="en-US" sz="3100" dirty="0"/>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834761" y="1124744"/>
            <a:ext cx="11354063" cy="5949280"/>
          </a:xfrm>
        </p:spPr>
        <p:txBody>
          <a:bodyPr>
            <a:noAutofit/>
          </a:bodyPr>
          <a:lstStyle/>
          <a:p>
            <a:pPr marL="0" indent="0" hangingPunct="0">
              <a:lnSpc>
                <a:spcPct val="100000"/>
              </a:lnSpc>
              <a:spcBef>
                <a:spcPts val="1200"/>
              </a:spcBef>
              <a:buNone/>
            </a:pPr>
            <a:r>
              <a:rPr lang="en-US" altLang="zh-CN" dirty="0"/>
              <a:t>(4)START_DATE</a:t>
            </a:r>
            <a:r>
              <a:rPr lang="zh-CN" altLang="en-US" dirty="0"/>
              <a:t>：任务初次执行的时间，本参数可为空，当为空时，表示任务立刻执行，等同于指定该参数值为</a:t>
            </a:r>
            <a:r>
              <a:rPr lang="en-US" altLang="zh-CN" dirty="0"/>
              <a:t>SYSDATE</a:t>
            </a:r>
            <a:r>
              <a:rPr lang="zh-CN" altLang="en-US" dirty="0"/>
              <a:t>。</a:t>
            </a:r>
          </a:p>
          <a:p>
            <a:pPr marL="0" indent="0" hangingPunct="0">
              <a:lnSpc>
                <a:spcPct val="100000"/>
              </a:lnSpc>
              <a:spcBef>
                <a:spcPts val="1200"/>
              </a:spcBef>
              <a:buNone/>
            </a:pPr>
            <a:r>
              <a:rPr lang="en-US" altLang="zh-CN" dirty="0"/>
              <a:t>(5)REPEAT_INTERVAL</a:t>
            </a:r>
            <a:r>
              <a:rPr lang="zh-CN" altLang="en-US" dirty="0"/>
              <a:t>：任务执行的频率，比如多长时间会被触发再次执行。本参数也可以为空，如果为空的话，就表示当前设定的任务只执行一次。</a:t>
            </a:r>
            <a:r>
              <a:rPr lang="en-US" altLang="zh-CN" dirty="0"/>
              <a:t>REPEAT_INTERVAL</a:t>
            </a:r>
            <a:r>
              <a:rPr lang="zh-CN" altLang="en-US" dirty="0"/>
              <a:t>参数的语法结构比较复杂。其中最重要的是</a:t>
            </a:r>
            <a:r>
              <a:rPr lang="en-US" altLang="zh-CN" dirty="0"/>
              <a:t>FREQ</a:t>
            </a:r>
            <a:r>
              <a:rPr lang="zh-CN" altLang="en-US" dirty="0"/>
              <a:t>和</a:t>
            </a:r>
            <a:r>
              <a:rPr lang="en-US" altLang="zh-CN" dirty="0"/>
              <a:t>INTERVAL</a:t>
            </a:r>
            <a:r>
              <a:rPr lang="zh-CN" altLang="en-US" dirty="0"/>
              <a:t>两个关键字。</a:t>
            </a:r>
          </a:p>
          <a:p>
            <a:pPr marL="0" indent="0" hangingPunct="0">
              <a:lnSpc>
                <a:spcPct val="100000"/>
              </a:lnSpc>
              <a:spcBef>
                <a:spcPts val="1200"/>
              </a:spcBef>
              <a:buNone/>
            </a:pPr>
            <a:r>
              <a:rPr lang="en-US" altLang="zh-CN" dirty="0"/>
              <a:t>FREQ</a:t>
            </a:r>
            <a:r>
              <a:rPr lang="zh-CN" altLang="en-US" dirty="0"/>
              <a:t>关键字用来指定间隔的时间周期，可选参数有：</a:t>
            </a:r>
            <a:r>
              <a:rPr lang="en-US" altLang="zh-CN" dirty="0"/>
              <a:t>YEARLY</a:t>
            </a:r>
            <a:r>
              <a:rPr lang="zh-CN" altLang="en-US" dirty="0"/>
              <a:t>、</a:t>
            </a:r>
            <a:r>
              <a:rPr lang="en-US" altLang="zh-CN" dirty="0"/>
              <a:t>MONTHLY</a:t>
            </a:r>
            <a:r>
              <a:rPr lang="zh-CN" altLang="en-US" dirty="0"/>
              <a:t>、</a:t>
            </a:r>
            <a:r>
              <a:rPr lang="en-US" altLang="zh-CN" dirty="0"/>
              <a:t>WEEKLY</a:t>
            </a:r>
            <a:r>
              <a:rPr lang="zh-CN" altLang="en-US" dirty="0"/>
              <a:t>、</a:t>
            </a:r>
            <a:r>
              <a:rPr lang="en-US" altLang="zh-CN" dirty="0"/>
              <a:t>DAILY</a:t>
            </a:r>
            <a:r>
              <a:rPr lang="zh-CN" altLang="en-US" dirty="0"/>
              <a:t>、</a:t>
            </a:r>
            <a:r>
              <a:rPr lang="en-US" altLang="zh-CN" dirty="0"/>
              <a:t>HOURLY</a:t>
            </a:r>
            <a:r>
              <a:rPr lang="zh-CN" altLang="en-US" dirty="0"/>
              <a:t>、</a:t>
            </a:r>
            <a:r>
              <a:rPr lang="en-US" altLang="zh-CN" dirty="0"/>
              <a:t>MINUTELY</a:t>
            </a:r>
            <a:r>
              <a:rPr lang="zh-CN" altLang="en-US" dirty="0"/>
              <a:t>和</a:t>
            </a:r>
            <a:r>
              <a:rPr lang="en-US" altLang="zh-CN" dirty="0"/>
              <a:t>SECONDLY</a:t>
            </a:r>
            <a:r>
              <a:rPr lang="zh-CN" altLang="en-US" dirty="0"/>
              <a:t>，分别表示年、月、周、日、时、分、秒等单位。</a:t>
            </a:r>
          </a:p>
          <a:p>
            <a:pPr marL="0" indent="0" hangingPunct="0">
              <a:lnSpc>
                <a:spcPct val="100000"/>
              </a:lnSpc>
              <a:spcBef>
                <a:spcPts val="1200"/>
              </a:spcBef>
              <a:buNone/>
            </a:pPr>
            <a:r>
              <a:rPr lang="en-US" altLang="zh-CN" dirty="0"/>
              <a:t>INTERVAL</a:t>
            </a:r>
            <a:r>
              <a:rPr lang="zh-CN" altLang="en-US" dirty="0"/>
              <a:t>关键字用来指定间隔的重复次数，值的范围是</a:t>
            </a:r>
            <a:r>
              <a:rPr lang="en-US" altLang="zh-CN" dirty="0"/>
              <a:t>1</a:t>
            </a:r>
            <a:r>
              <a:rPr lang="zh-CN" altLang="en-US" dirty="0"/>
              <a:t>～</a:t>
            </a:r>
            <a:r>
              <a:rPr lang="en-US" altLang="zh-CN" dirty="0"/>
              <a:t>99</a:t>
            </a:r>
            <a:r>
              <a:rPr lang="zh-CN" altLang="en-US" dirty="0"/>
              <a:t>。</a:t>
            </a:r>
          </a:p>
          <a:p>
            <a:pPr marL="0" indent="0" hangingPunct="0">
              <a:lnSpc>
                <a:spcPct val="100000"/>
              </a:lnSpc>
              <a:spcBef>
                <a:spcPts val="1200"/>
              </a:spcBef>
              <a:buNone/>
            </a:pPr>
            <a:r>
              <a:rPr lang="zh-CN" altLang="en-US" dirty="0"/>
              <a:t>例如：</a:t>
            </a:r>
            <a:r>
              <a:rPr lang="en-US" altLang="zh-CN" dirty="0"/>
              <a:t>REPEAT_INTERVAL=&gt;'FREQ=DAILY;INTERVAL=1';</a:t>
            </a:r>
            <a:r>
              <a:rPr lang="zh-CN" altLang="en-US" dirty="0"/>
              <a:t>表示每天执行一次，如果</a:t>
            </a:r>
            <a:r>
              <a:rPr lang="en-US" altLang="zh-CN" dirty="0"/>
              <a:t>INTERVAL</a:t>
            </a:r>
            <a:r>
              <a:rPr lang="zh-CN" altLang="en-US" dirty="0"/>
              <a:t>为</a:t>
            </a:r>
            <a:r>
              <a:rPr lang="en-US" altLang="zh-CN" dirty="0"/>
              <a:t>7</a:t>
            </a:r>
            <a:r>
              <a:rPr lang="zh-CN" altLang="en-US" dirty="0"/>
              <a:t>就表示每</a:t>
            </a:r>
            <a:r>
              <a:rPr lang="en-US" altLang="zh-CN" dirty="0"/>
              <a:t>7</a:t>
            </a:r>
            <a:r>
              <a:rPr lang="zh-CN" altLang="en-US" dirty="0"/>
              <a:t>天执行一次，相当于</a:t>
            </a:r>
            <a:r>
              <a:rPr lang="en-US" altLang="zh-CN" dirty="0"/>
              <a:t>'FREQ=WEEKLY;INTERVAL=1'</a:t>
            </a:r>
            <a:r>
              <a:rPr lang="zh-CN" altLang="en-US" dirty="0"/>
              <a:t>。</a:t>
            </a:r>
          </a:p>
        </p:txBody>
      </p:sp>
    </p:spTree>
    <p:extLst>
      <p:ext uri="{BB962C8B-B14F-4D97-AF65-F5344CB8AC3E}">
        <p14:creationId xmlns:p14="http://schemas.microsoft.com/office/powerpoint/2010/main" val="2538597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293813" y="381000"/>
            <a:ext cx="9601200" cy="887760"/>
          </a:xfrm>
        </p:spPr>
        <p:txBody>
          <a:bodyPr/>
          <a:lstStyle/>
          <a:p>
            <a:r>
              <a:rPr lang="en-US" altLang="zh-CN" b="1" dirty="0">
                <a:effectLst>
                  <a:glow>
                    <a:srgbClr val="000000"/>
                  </a:glow>
                  <a:outerShdw sx="0" sy="0">
                    <a:srgbClr val="000000"/>
                  </a:outerShdw>
                  <a:reflection stA="0" endPos="0" fadeDir="0" sx="0" sy="0"/>
                </a:effectLst>
              </a:rPr>
              <a:t>5.1 </a:t>
            </a:r>
            <a:r>
              <a:rPr lang="en-US" altLang="zh-CN" dirty="0"/>
              <a:t>Oracle 12c </a:t>
            </a:r>
            <a:r>
              <a:rPr lang="zh-CN" altLang="en-US" dirty="0"/>
              <a:t>体系结构</a:t>
            </a:r>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p:txBody>
          <a:bodyPr>
            <a:normAutofit/>
          </a:bodyPr>
          <a:lstStyle/>
          <a:p>
            <a:pPr marL="0" indent="0" hangingPunct="0">
              <a:buNone/>
            </a:pPr>
            <a:r>
              <a:rPr lang="zh-CN" altLang="en-US" sz="2800" dirty="0"/>
              <a:t>可以从物理和逻辑两方面看待数据库。从物理上看，物理数据可以在操作系统层面进行观察。例如，操作系统实用工具，如</a:t>
            </a:r>
            <a:r>
              <a:rPr lang="en-US" altLang="zh-CN" sz="2800" dirty="0"/>
              <a:t>Linux</a:t>
            </a:r>
            <a:r>
              <a:rPr lang="zh-CN" altLang="en-US" sz="2800" dirty="0"/>
              <a:t>的</a:t>
            </a:r>
            <a:r>
              <a:rPr lang="en-US" altLang="zh-CN" sz="2800" dirty="0"/>
              <a:t>ls</a:t>
            </a:r>
            <a:r>
              <a:rPr lang="zh-CN" altLang="en-US" sz="2800" dirty="0"/>
              <a:t>和</a:t>
            </a:r>
            <a:r>
              <a:rPr lang="en-US" altLang="zh-CN" sz="2800" dirty="0" err="1"/>
              <a:t>ps</a:t>
            </a:r>
            <a:r>
              <a:rPr lang="zh-CN" altLang="en-US" sz="2800" dirty="0"/>
              <a:t>可以列出数据库文件和</a:t>
            </a:r>
            <a:r>
              <a:rPr lang="en-US" altLang="zh-CN" sz="2800" dirty="0"/>
              <a:t>Oracle</a:t>
            </a:r>
            <a:r>
              <a:rPr lang="zh-CN" altLang="en-US" sz="2800" dirty="0"/>
              <a:t>进程。在逻辑上来看，逻辑数据仅以表</a:t>
            </a:r>
            <a:r>
              <a:rPr lang="en-US" altLang="zh-CN" sz="2800" dirty="0"/>
              <a:t>(table)</a:t>
            </a:r>
            <a:r>
              <a:rPr lang="zh-CN" altLang="en-US" sz="2800" dirty="0"/>
              <a:t>的形式存储于数据库中，只能通过</a:t>
            </a:r>
            <a:r>
              <a:rPr lang="en-US" altLang="zh-CN" sz="2800" dirty="0"/>
              <a:t>SQL</a:t>
            </a:r>
            <a:r>
              <a:rPr lang="zh-CN" altLang="en-US" sz="2800" dirty="0"/>
              <a:t>语句查询表的信息，而不能通过操作系统命令进行查询。</a:t>
            </a:r>
          </a:p>
          <a:p>
            <a:pPr marL="0" indent="0" hangingPunct="0">
              <a:buNone/>
            </a:pPr>
            <a:r>
              <a:rPr lang="zh-CN" altLang="en-US" sz="2800" dirty="0"/>
              <a:t>数据库具有物理结构和逻辑结构。由于物理和逻辑结构是分开的，所以可以单独管理数据的物理存储，而不影响对逻辑存储结构的访问。例如，重命名物理数据库文件不会重命名存储在该文件中的表。</a:t>
            </a:r>
          </a:p>
        </p:txBody>
      </p:sp>
    </p:spTree>
    <p:extLst>
      <p:ext uri="{BB962C8B-B14F-4D97-AF65-F5344CB8AC3E}">
        <p14:creationId xmlns:p14="http://schemas.microsoft.com/office/powerpoint/2010/main" val="3197866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834762" y="0"/>
            <a:ext cx="9601200" cy="1052736"/>
          </a:xfrm>
        </p:spPr>
        <p:txBody>
          <a:bodyPr>
            <a:normAutofit fontScale="90000"/>
          </a:bodyPr>
          <a:lstStyle/>
          <a:p>
            <a:r>
              <a:rPr lang="en-US" altLang="zh-CN" b="1" dirty="0">
                <a:effectLst>
                  <a:glow>
                    <a:srgbClr val="000000"/>
                  </a:glow>
                  <a:outerShdw sx="0" sy="0">
                    <a:srgbClr val="000000"/>
                  </a:outerShdw>
                  <a:reflection stA="0" endPos="0" fadeDir="0" sx="0" sy="0"/>
                </a:effectLst>
              </a:rPr>
              <a:t>5.3 </a:t>
            </a:r>
            <a:r>
              <a:rPr lang="zh-CN" altLang="en-US" b="1" dirty="0">
                <a:effectLst>
                  <a:glow>
                    <a:srgbClr val="000000"/>
                  </a:glow>
                  <a:outerShdw sx="0" sy="0">
                    <a:srgbClr val="000000"/>
                  </a:outerShdw>
                  <a:reflection stA="0" endPos="0" fadeDir="0" sx="0" sy="0"/>
                </a:effectLst>
              </a:rPr>
              <a:t>服务器进程</a:t>
            </a:r>
            <a:br>
              <a:rPr lang="en-US" altLang="zh-CN" b="1" dirty="0">
                <a:effectLst>
                  <a:glow>
                    <a:srgbClr val="000000"/>
                  </a:glow>
                  <a:outerShdw sx="0" sy="0">
                    <a:srgbClr val="000000"/>
                  </a:outerShdw>
                  <a:reflection stA="0" endPos="0" fadeDir="0" sx="0" sy="0"/>
                </a:effectLst>
              </a:rPr>
            </a:br>
            <a:r>
              <a:rPr lang="en-US" altLang="zh-CN" b="1" dirty="0">
                <a:effectLst>
                  <a:glow>
                    <a:srgbClr val="000000"/>
                  </a:glow>
                  <a:outerShdw sx="0" sy="0">
                    <a:srgbClr val="000000"/>
                  </a:outerShdw>
                  <a:reflection stA="0" endPos="0" fadeDir="0" sx="0" sy="0"/>
                </a:effectLst>
              </a:rPr>
              <a:t>   </a:t>
            </a:r>
            <a:r>
              <a:rPr lang="en-US" altLang="zh-CN" sz="3100" b="1" dirty="0">
                <a:effectLst>
                  <a:glow>
                    <a:srgbClr val="000000"/>
                  </a:glow>
                  <a:outerShdw sx="0" sy="0">
                    <a:srgbClr val="000000"/>
                  </a:outerShdw>
                  <a:reflection stA="0" endPos="0" fadeDir="0" sx="0" sy="0"/>
                </a:effectLst>
              </a:rPr>
              <a:t>5.3.2  </a:t>
            </a:r>
            <a:r>
              <a:rPr lang="zh-CN" altLang="en-US" sz="3100" b="1" dirty="0">
                <a:effectLst>
                  <a:glow>
                    <a:srgbClr val="000000"/>
                  </a:glow>
                  <a:outerShdw sx="0" sy="0">
                    <a:srgbClr val="000000"/>
                  </a:outerShdw>
                  <a:reflection stA="0" endPos="0" fadeDir="0" sx="0" sy="0"/>
                </a:effectLst>
              </a:rPr>
              <a:t>定时执行作业任务</a:t>
            </a:r>
            <a:endParaRPr lang="zh-CN" altLang="en-US" sz="3100" dirty="0"/>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834761" y="1124744"/>
            <a:ext cx="11354063" cy="5949280"/>
          </a:xfrm>
        </p:spPr>
        <p:txBody>
          <a:bodyPr>
            <a:noAutofit/>
          </a:bodyPr>
          <a:lstStyle/>
          <a:p>
            <a:pPr marL="0" indent="0" hangingPunct="0">
              <a:lnSpc>
                <a:spcPct val="100000"/>
              </a:lnSpc>
              <a:spcBef>
                <a:spcPts val="1200"/>
              </a:spcBef>
              <a:buNone/>
            </a:pPr>
            <a:r>
              <a:rPr lang="zh-CN" altLang="en-US" dirty="0"/>
              <a:t>一般来说，使用</a:t>
            </a:r>
            <a:r>
              <a:rPr lang="en-US" altLang="zh-CN" dirty="0"/>
              <a:t>DBMS_SCHEDULER.CREATE_JOB</a:t>
            </a:r>
            <a:r>
              <a:rPr lang="zh-CN" altLang="en-US" dirty="0"/>
              <a:t>创建一个</a:t>
            </a:r>
            <a:r>
              <a:rPr lang="en-US" altLang="zh-CN" dirty="0"/>
              <a:t>JOB</a:t>
            </a:r>
            <a:r>
              <a:rPr lang="zh-CN" altLang="en-US" dirty="0"/>
              <a:t>，至少需要指定上述参数中的前</a:t>
            </a:r>
            <a:r>
              <a:rPr lang="en-US" altLang="zh-CN" dirty="0"/>
              <a:t>3</a:t>
            </a:r>
            <a:r>
              <a:rPr lang="zh-CN" altLang="en-US" dirty="0"/>
              <a:t>项。除此之外，还可以指定下列参数：</a:t>
            </a:r>
          </a:p>
          <a:p>
            <a:pPr marL="0" indent="0" hangingPunct="0">
              <a:lnSpc>
                <a:spcPct val="100000"/>
              </a:lnSpc>
              <a:spcBef>
                <a:spcPts val="1200"/>
              </a:spcBef>
              <a:buNone/>
            </a:pPr>
            <a:r>
              <a:rPr lang="en-US" altLang="zh-CN" dirty="0"/>
              <a:t>(6)NUMBER_OF_ARGUMENTS</a:t>
            </a:r>
            <a:r>
              <a:rPr lang="zh-CN" altLang="en-US" dirty="0"/>
              <a:t>：指定该</a:t>
            </a:r>
            <a:r>
              <a:rPr lang="en-US" altLang="zh-CN" dirty="0"/>
              <a:t>JOB</a:t>
            </a:r>
            <a:r>
              <a:rPr lang="zh-CN" altLang="en-US" dirty="0"/>
              <a:t>执行时需要附带的参数的数量，默认值为</a:t>
            </a:r>
            <a:r>
              <a:rPr lang="en-US" altLang="zh-CN" dirty="0"/>
              <a:t>0</a:t>
            </a:r>
            <a:r>
              <a:rPr lang="zh-CN" altLang="en-US" dirty="0"/>
              <a:t>，注意当</a:t>
            </a:r>
            <a:r>
              <a:rPr lang="en-US" altLang="zh-CN" dirty="0"/>
              <a:t>JOB_TYPE</a:t>
            </a:r>
            <a:r>
              <a:rPr lang="zh-CN" altLang="en-US" dirty="0"/>
              <a:t>列值为</a:t>
            </a:r>
            <a:r>
              <a:rPr lang="en-US" altLang="zh-CN" dirty="0"/>
              <a:t>PLSQL_BLOCK</a:t>
            </a:r>
            <a:r>
              <a:rPr lang="zh-CN" altLang="en-US" dirty="0"/>
              <a:t>或</a:t>
            </a:r>
            <a:r>
              <a:rPr lang="en-US" altLang="zh-CN" dirty="0"/>
              <a:t>CHAIN</a:t>
            </a:r>
            <a:r>
              <a:rPr lang="zh-CN" altLang="en-US" dirty="0"/>
              <a:t>时不支持附带参数，本参数必须设置为</a:t>
            </a:r>
            <a:r>
              <a:rPr lang="en-US" altLang="zh-CN" dirty="0"/>
              <a:t>0</a:t>
            </a:r>
            <a:r>
              <a:rPr lang="zh-CN" altLang="en-US" dirty="0"/>
              <a:t>。</a:t>
            </a:r>
          </a:p>
          <a:p>
            <a:pPr marL="0" indent="0" hangingPunct="0">
              <a:lnSpc>
                <a:spcPct val="100000"/>
              </a:lnSpc>
              <a:spcBef>
                <a:spcPts val="1200"/>
              </a:spcBef>
              <a:buNone/>
            </a:pPr>
            <a:r>
              <a:rPr lang="en-US" altLang="zh-CN" dirty="0"/>
              <a:t>(7)END_DATE</a:t>
            </a:r>
            <a:r>
              <a:rPr lang="zh-CN" altLang="en-US" dirty="0"/>
              <a:t>：指定任务的过期时间，默认值为</a:t>
            </a:r>
            <a:r>
              <a:rPr lang="en-US" altLang="zh-CN" dirty="0"/>
              <a:t>NULL</a:t>
            </a:r>
            <a:r>
              <a:rPr lang="zh-CN" altLang="en-US" dirty="0"/>
              <a:t>。任务过期后，任务的</a:t>
            </a:r>
            <a:r>
              <a:rPr lang="en-US" altLang="zh-CN" dirty="0"/>
              <a:t>STATE</a:t>
            </a:r>
            <a:r>
              <a:rPr lang="zh-CN" altLang="en-US" dirty="0"/>
              <a:t>将自动被修改为</a:t>
            </a:r>
            <a:r>
              <a:rPr lang="en-US" altLang="zh-CN" dirty="0"/>
              <a:t>COMPLETED</a:t>
            </a:r>
            <a:r>
              <a:rPr lang="zh-CN" altLang="en-US" dirty="0"/>
              <a:t>，</a:t>
            </a:r>
            <a:r>
              <a:rPr lang="en-US" altLang="zh-CN" dirty="0"/>
              <a:t>ENABLED</a:t>
            </a:r>
            <a:r>
              <a:rPr lang="zh-CN" altLang="en-US" dirty="0"/>
              <a:t>被置为</a:t>
            </a:r>
            <a:r>
              <a:rPr lang="en-US" altLang="zh-CN" dirty="0"/>
              <a:t>FALSE</a:t>
            </a:r>
            <a:r>
              <a:rPr lang="zh-CN" altLang="en-US" dirty="0"/>
              <a:t>。如果该参数设置为空的话，表示该任务永不过期，将一直按照</a:t>
            </a:r>
            <a:r>
              <a:rPr lang="en-US" altLang="zh-CN" dirty="0"/>
              <a:t>REPEAT_INTERVAL</a:t>
            </a:r>
            <a:r>
              <a:rPr lang="zh-CN" altLang="en-US" dirty="0"/>
              <a:t>参数设置的周期重复执行，直到达到设置的</a:t>
            </a:r>
            <a:r>
              <a:rPr lang="en-US" altLang="zh-CN" dirty="0"/>
              <a:t>MAX_RUNS</a:t>
            </a:r>
            <a:r>
              <a:rPr lang="zh-CN" altLang="en-US" dirty="0"/>
              <a:t>或</a:t>
            </a:r>
            <a:r>
              <a:rPr lang="en-US" altLang="zh-CN" dirty="0"/>
              <a:t>MAX_FAILURES</a:t>
            </a:r>
            <a:r>
              <a:rPr lang="zh-CN" altLang="en-US" dirty="0"/>
              <a:t>值。</a:t>
            </a:r>
          </a:p>
          <a:p>
            <a:pPr marL="0" indent="0" hangingPunct="0">
              <a:lnSpc>
                <a:spcPct val="100000"/>
              </a:lnSpc>
              <a:spcBef>
                <a:spcPts val="1200"/>
              </a:spcBef>
              <a:buNone/>
            </a:pPr>
            <a:r>
              <a:rPr lang="en-US" altLang="zh-CN" dirty="0"/>
              <a:t>(8)JOB_CLASS</a:t>
            </a:r>
            <a:r>
              <a:rPr lang="zh-CN" altLang="en-US" dirty="0"/>
              <a:t>：指定任务关联的</a:t>
            </a:r>
            <a:r>
              <a:rPr lang="en-US" altLang="zh-CN" dirty="0"/>
              <a:t>CLASS</a:t>
            </a:r>
            <a:r>
              <a:rPr lang="zh-CN" altLang="en-US" dirty="0"/>
              <a:t>，默认值为</a:t>
            </a:r>
            <a:r>
              <a:rPr lang="en-US" altLang="zh-CN" dirty="0"/>
              <a:t>DEFAULT_JOB_CLASS</a:t>
            </a:r>
            <a:r>
              <a:rPr lang="zh-CN" altLang="en-US" dirty="0"/>
              <a:t>。</a:t>
            </a:r>
          </a:p>
        </p:txBody>
      </p:sp>
    </p:spTree>
    <p:extLst>
      <p:ext uri="{BB962C8B-B14F-4D97-AF65-F5344CB8AC3E}">
        <p14:creationId xmlns:p14="http://schemas.microsoft.com/office/powerpoint/2010/main" val="363701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834762" y="0"/>
            <a:ext cx="9601200" cy="1052736"/>
          </a:xfrm>
        </p:spPr>
        <p:txBody>
          <a:bodyPr>
            <a:normAutofit fontScale="90000"/>
          </a:bodyPr>
          <a:lstStyle/>
          <a:p>
            <a:r>
              <a:rPr lang="en-US" altLang="zh-CN" b="1" dirty="0">
                <a:effectLst>
                  <a:glow>
                    <a:srgbClr val="000000"/>
                  </a:glow>
                  <a:outerShdw sx="0" sy="0">
                    <a:srgbClr val="000000"/>
                  </a:outerShdw>
                  <a:reflection stA="0" endPos="0" fadeDir="0" sx="0" sy="0"/>
                </a:effectLst>
              </a:rPr>
              <a:t>5.3 </a:t>
            </a:r>
            <a:r>
              <a:rPr lang="zh-CN" altLang="en-US" b="1" dirty="0">
                <a:effectLst>
                  <a:glow>
                    <a:srgbClr val="000000"/>
                  </a:glow>
                  <a:outerShdw sx="0" sy="0">
                    <a:srgbClr val="000000"/>
                  </a:outerShdw>
                  <a:reflection stA="0" endPos="0" fadeDir="0" sx="0" sy="0"/>
                </a:effectLst>
              </a:rPr>
              <a:t>服务器进程</a:t>
            </a:r>
            <a:br>
              <a:rPr lang="en-US" altLang="zh-CN" b="1" dirty="0">
                <a:effectLst>
                  <a:glow>
                    <a:srgbClr val="000000"/>
                  </a:glow>
                  <a:outerShdw sx="0" sy="0">
                    <a:srgbClr val="000000"/>
                  </a:outerShdw>
                  <a:reflection stA="0" endPos="0" fadeDir="0" sx="0" sy="0"/>
                </a:effectLst>
              </a:rPr>
            </a:br>
            <a:r>
              <a:rPr lang="en-US" altLang="zh-CN" b="1" dirty="0">
                <a:effectLst>
                  <a:glow>
                    <a:srgbClr val="000000"/>
                  </a:glow>
                  <a:outerShdw sx="0" sy="0">
                    <a:srgbClr val="000000"/>
                  </a:outerShdw>
                  <a:reflection stA="0" endPos="0" fadeDir="0" sx="0" sy="0"/>
                </a:effectLst>
              </a:rPr>
              <a:t>   </a:t>
            </a:r>
            <a:r>
              <a:rPr lang="en-US" altLang="zh-CN" sz="3100" b="1" dirty="0">
                <a:effectLst>
                  <a:glow>
                    <a:srgbClr val="000000"/>
                  </a:glow>
                  <a:outerShdw sx="0" sy="0">
                    <a:srgbClr val="000000"/>
                  </a:outerShdw>
                  <a:reflection stA="0" endPos="0" fadeDir="0" sx="0" sy="0"/>
                </a:effectLst>
              </a:rPr>
              <a:t>5.3.2  </a:t>
            </a:r>
            <a:r>
              <a:rPr lang="zh-CN" altLang="en-US" sz="3100" b="1" dirty="0">
                <a:effectLst>
                  <a:glow>
                    <a:srgbClr val="000000"/>
                  </a:glow>
                  <a:outerShdw sx="0" sy="0">
                    <a:srgbClr val="000000"/>
                  </a:outerShdw>
                  <a:reflection stA="0" endPos="0" fadeDir="0" sx="0" sy="0"/>
                </a:effectLst>
              </a:rPr>
              <a:t>定时执行作业任务</a:t>
            </a:r>
            <a:endParaRPr lang="zh-CN" altLang="en-US" sz="3100" dirty="0"/>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834761" y="1124744"/>
            <a:ext cx="11354063" cy="5949280"/>
          </a:xfrm>
        </p:spPr>
        <p:txBody>
          <a:bodyPr>
            <a:noAutofit/>
          </a:bodyPr>
          <a:lstStyle/>
          <a:p>
            <a:pPr marL="0" indent="0" hangingPunct="0">
              <a:lnSpc>
                <a:spcPct val="100000"/>
              </a:lnSpc>
              <a:spcBef>
                <a:spcPts val="1200"/>
              </a:spcBef>
              <a:buNone/>
            </a:pPr>
            <a:r>
              <a:rPr lang="en-US" altLang="zh-CN" dirty="0"/>
              <a:t>(9)ENABLED</a:t>
            </a:r>
            <a:r>
              <a:rPr lang="zh-CN" altLang="en-US" dirty="0"/>
              <a:t>：指定任务是否启用，默认值为</a:t>
            </a:r>
            <a:r>
              <a:rPr lang="en-US" altLang="zh-CN" dirty="0"/>
              <a:t>FALSE</a:t>
            </a:r>
            <a:r>
              <a:rPr lang="zh-CN" altLang="en-US" dirty="0"/>
              <a:t>。</a:t>
            </a:r>
            <a:r>
              <a:rPr lang="en-US" altLang="zh-CN" dirty="0"/>
              <a:t>FALSE</a:t>
            </a:r>
            <a:r>
              <a:rPr lang="zh-CN" altLang="en-US" dirty="0"/>
              <a:t>状态表示该任务不会被执行，除非被用户手动调用，或者用户将该任务的状态修改为</a:t>
            </a:r>
            <a:r>
              <a:rPr lang="en-US" altLang="zh-CN" dirty="0"/>
              <a:t>TRUE</a:t>
            </a:r>
            <a:r>
              <a:rPr lang="zh-CN" altLang="en-US" dirty="0"/>
              <a:t>。</a:t>
            </a:r>
          </a:p>
          <a:p>
            <a:pPr marL="0" indent="0" hangingPunct="0">
              <a:lnSpc>
                <a:spcPct val="100000"/>
              </a:lnSpc>
              <a:spcBef>
                <a:spcPts val="1200"/>
              </a:spcBef>
              <a:buNone/>
            </a:pPr>
            <a:r>
              <a:rPr lang="en-US" altLang="zh-CN" dirty="0"/>
              <a:t>(10)AUTO_DROP</a:t>
            </a:r>
            <a:r>
              <a:rPr lang="zh-CN" altLang="en-US" dirty="0"/>
              <a:t>：当该标志被置为</a:t>
            </a:r>
            <a:r>
              <a:rPr lang="en-US" altLang="zh-CN" dirty="0"/>
              <a:t>TRUE</a:t>
            </a:r>
            <a:r>
              <a:rPr lang="zh-CN" altLang="en-US" dirty="0"/>
              <a:t>时，</a:t>
            </a:r>
            <a:r>
              <a:rPr lang="en-US" altLang="zh-CN" dirty="0"/>
              <a:t>Oracle</a:t>
            </a:r>
            <a:r>
              <a:rPr lang="zh-CN" altLang="en-US" dirty="0"/>
              <a:t>会在满足以下条件之一时自动删除创建的任务：</a:t>
            </a:r>
            <a:endParaRPr lang="en-US" altLang="zh-CN" dirty="0"/>
          </a:p>
          <a:p>
            <a:pPr marL="342900" indent="-342900" hangingPunct="0">
              <a:lnSpc>
                <a:spcPct val="100000"/>
              </a:lnSpc>
              <a:spcBef>
                <a:spcPts val="1200"/>
              </a:spcBef>
              <a:buFont typeface="Wingdings" panose="05000000000000000000" pitchFamily="2" charset="2"/>
              <a:buChar char="u"/>
            </a:pPr>
            <a:r>
              <a:rPr lang="zh-CN" altLang="en-US" dirty="0"/>
              <a:t>任务已过期。</a:t>
            </a:r>
          </a:p>
          <a:p>
            <a:pPr marL="342900" indent="-342900" hangingPunct="0">
              <a:lnSpc>
                <a:spcPct val="100000"/>
              </a:lnSpc>
              <a:spcBef>
                <a:spcPts val="1200"/>
              </a:spcBef>
              <a:buFont typeface="Wingdings" panose="05000000000000000000" pitchFamily="2" charset="2"/>
              <a:buChar char="u"/>
            </a:pPr>
            <a:r>
              <a:rPr lang="zh-CN" altLang="en-US" dirty="0"/>
              <a:t>任务最大运行次数已达</a:t>
            </a:r>
            <a:r>
              <a:rPr lang="en-US" altLang="zh-CN" dirty="0"/>
              <a:t>MAX_RUNS</a:t>
            </a:r>
            <a:r>
              <a:rPr lang="zh-CN" altLang="en-US" dirty="0"/>
              <a:t>的设置值。</a:t>
            </a:r>
          </a:p>
          <a:p>
            <a:pPr marL="342900" indent="-342900" hangingPunct="0">
              <a:lnSpc>
                <a:spcPct val="100000"/>
              </a:lnSpc>
              <a:spcBef>
                <a:spcPts val="1200"/>
              </a:spcBef>
              <a:buFont typeface="Wingdings" panose="05000000000000000000" pitchFamily="2" charset="2"/>
              <a:buChar char="u"/>
            </a:pPr>
            <a:r>
              <a:rPr lang="zh-CN" altLang="en-US" dirty="0"/>
              <a:t>任务未指定</a:t>
            </a:r>
            <a:r>
              <a:rPr lang="en-US" altLang="zh-CN" dirty="0"/>
              <a:t>REPEAT_INTERVAL</a:t>
            </a:r>
            <a:r>
              <a:rPr lang="zh-CN" altLang="en-US" dirty="0"/>
              <a:t>参数，仅运行一次。</a:t>
            </a:r>
          </a:p>
          <a:p>
            <a:pPr marL="0" indent="0" hangingPunct="0">
              <a:lnSpc>
                <a:spcPct val="100000"/>
              </a:lnSpc>
              <a:spcBef>
                <a:spcPts val="1200"/>
              </a:spcBef>
              <a:buNone/>
            </a:pPr>
            <a:r>
              <a:rPr lang="en-US" altLang="zh-CN" dirty="0"/>
              <a:t>(11)COMMENTS</a:t>
            </a:r>
            <a:r>
              <a:rPr lang="zh-CN" altLang="en-US" dirty="0"/>
              <a:t>：设置任务的注释信息，默认值为</a:t>
            </a:r>
            <a:r>
              <a:rPr lang="en-US" altLang="zh-CN" dirty="0"/>
              <a:t>NULL</a:t>
            </a:r>
            <a:r>
              <a:rPr lang="zh-CN" altLang="en-US" dirty="0"/>
              <a:t>。</a:t>
            </a:r>
          </a:p>
        </p:txBody>
      </p:sp>
    </p:spTree>
    <p:extLst>
      <p:ext uri="{BB962C8B-B14F-4D97-AF65-F5344CB8AC3E}">
        <p14:creationId xmlns:p14="http://schemas.microsoft.com/office/powerpoint/2010/main" val="2210435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834762" y="0"/>
            <a:ext cx="9601200" cy="1052736"/>
          </a:xfrm>
        </p:spPr>
        <p:txBody>
          <a:bodyPr>
            <a:normAutofit fontScale="90000"/>
          </a:bodyPr>
          <a:lstStyle/>
          <a:p>
            <a:r>
              <a:rPr lang="en-US" altLang="zh-CN" b="1" dirty="0">
                <a:effectLst>
                  <a:glow>
                    <a:srgbClr val="000000"/>
                  </a:glow>
                  <a:outerShdw sx="0" sy="0">
                    <a:srgbClr val="000000"/>
                  </a:outerShdw>
                  <a:reflection stA="0" endPos="0" fadeDir="0" sx="0" sy="0"/>
                </a:effectLst>
              </a:rPr>
              <a:t>5.3 </a:t>
            </a:r>
            <a:r>
              <a:rPr lang="zh-CN" altLang="en-US" b="1" dirty="0">
                <a:effectLst>
                  <a:glow>
                    <a:srgbClr val="000000"/>
                  </a:glow>
                  <a:outerShdw sx="0" sy="0">
                    <a:srgbClr val="000000"/>
                  </a:outerShdw>
                  <a:reflection stA="0" endPos="0" fadeDir="0" sx="0" sy="0"/>
                </a:effectLst>
              </a:rPr>
              <a:t>服务器进程</a:t>
            </a:r>
            <a:br>
              <a:rPr lang="en-US" altLang="zh-CN" b="1" dirty="0">
                <a:effectLst>
                  <a:glow>
                    <a:srgbClr val="000000"/>
                  </a:glow>
                  <a:outerShdw sx="0" sy="0">
                    <a:srgbClr val="000000"/>
                  </a:outerShdw>
                  <a:reflection stA="0" endPos="0" fadeDir="0" sx="0" sy="0"/>
                </a:effectLst>
              </a:rPr>
            </a:br>
            <a:r>
              <a:rPr lang="en-US" altLang="zh-CN" b="1" dirty="0">
                <a:effectLst>
                  <a:glow>
                    <a:srgbClr val="000000"/>
                  </a:glow>
                  <a:outerShdw sx="0" sy="0">
                    <a:srgbClr val="000000"/>
                  </a:outerShdw>
                  <a:reflection stA="0" endPos="0" fadeDir="0" sx="0" sy="0"/>
                </a:effectLst>
              </a:rPr>
              <a:t>   </a:t>
            </a:r>
            <a:r>
              <a:rPr lang="en-US" altLang="zh-CN" sz="3100" b="1" dirty="0">
                <a:effectLst>
                  <a:glow>
                    <a:srgbClr val="000000"/>
                  </a:glow>
                  <a:outerShdw sx="0" sy="0">
                    <a:srgbClr val="000000"/>
                  </a:outerShdw>
                  <a:reflection stA="0" endPos="0" fadeDir="0" sx="0" sy="0"/>
                </a:effectLst>
              </a:rPr>
              <a:t>5.3.2  </a:t>
            </a:r>
            <a:r>
              <a:rPr lang="zh-CN" altLang="en-US" sz="3100" b="1" dirty="0">
                <a:effectLst>
                  <a:glow>
                    <a:srgbClr val="000000"/>
                  </a:glow>
                  <a:outerShdw sx="0" sy="0">
                    <a:srgbClr val="000000"/>
                  </a:outerShdw>
                  <a:reflection stA="0" endPos="0" fadeDir="0" sx="0" sy="0"/>
                </a:effectLst>
              </a:rPr>
              <a:t>定时执行作业任务</a:t>
            </a:r>
            <a:endParaRPr lang="zh-CN" altLang="en-US" sz="3100" dirty="0"/>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834761" y="1124744"/>
            <a:ext cx="11354063" cy="5949280"/>
          </a:xfrm>
        </p:spPr>
        <p:txBody>
          <a:bodyPr>
            <a:noAutofit/>
          </a:bodyPr>
          <a:lstStyle/>
          <a:p>
            <a:pPr marL="0" indent="0" hangingPunct="0">
              <a:lnSpc>
                <a:spcPct val="100000"/>
              </a:lnSpc>
              <a:spcBef>
                <a:spcPts val="0"/>
              </a:spcBef>
              <a:buNone/>
            </a:pPr>
            <a:r>
              <a:rPr lang="en-US" altLang="zh-CN" dirty="0"/>
              <a:t>【</a:t>
            </a:r>
            <a:r>
              <a:rPr lang="zh-CN" altLang="en-US" dirty="0"/>
              <a:t>示例</a:t>
            </a:r>
            <a:r>
              <a:rPr lang="en-US" altLang="zh-CN" dirty="0"/>
              <a:t>5-6】</a:t>
            </a:r>
            <a:r>
              <a:rPr lang="zh-CN" altLang="en-US" dirty="0"/>
              <a:t>创建作业</a:t>
            </a:r>
          </a:p>
          <a:p>
            <a:pPr marL="0" indent="0" hangingPunct="0">
              <a:lnSpc>
                <a:spcPct val="100000"/>
              </a:lnSpc>
              <a:spcBef>
                <a:spcPts val="0"/>
              </a:spcBef>
              <a:buNone/>
            </a:pPr>
            <a:r>
              <a:rPr lang="en-US" altLang="zh-CN" dirty="0"/>
              <a:t>STUDY</a:t>
            </a:r>
            <a:r>
              <a:rPr lang="zh-CN" altLang="en-US" dirty="0"/>
              <a:t>用户创建作业</a:t>
            </a:r>
            <a:r>
              <a:rPr lang="en-US" altLang="zh-CN" dirty="0"/>
              <a:t>JOB_CALC</a:t>
            </a:r>
            <a:r>
              <a:rPr lang="zh-CN" altLang="en-US" dirty="0"/>
              <a:t>，指定作业每天凌晨</a:t>
            </a:r>
            <a:r>
              <a:rPr lang="en-US" altLang="zh-CN" dirty="0"/>
              <a:t>1</a:t>
            </a:r>
            <a:r>
              <a:rPr lang="zh-CN" altLang="en-US" dirty="0"/>
              <a:t>点钟运行一次存储过程</a:t>
            </a:r>
            <a:r>
              <a:rPr lang="en-US" altLang="zh-CN" dirty="0"/>
              <a:t>MYPACK.CALC_ALL_TRADERECEIVABLE</a:t>
            </a:r>
            <a:r>
              <a:rPr lang="zh-CN" altLang="en-US" dirty="0"/>
              <a:t>。每天一次的指定参数为“</a:t>
            </a:r>
            <a:r>
              <a:rPr lang="en-US" altLang="zh-CN" dirty="0" err="1"/>
              <a:t>repeat_interval</a:t>
            </a:r>
            <a:r>
              <a:rPr lang="en-US" altLang="zh-CN" dirty="0"/>
              <a:t> =&gt; 'FREQ=DAILY;'”</a:t>
            </a:r>
            <a:r>
              <a:rPr lang="zh-CN" altLang="en-US" dirty="0"/>
              <a:t>，凌晨</a:t>
            </a:r>
            <a:r>
              <a:rPr lang="en-US" altLang="zh-CN" dirty="0"/>
              <a:t>1</a:t>
            </a:r>
            <a:r>
              <a:rPr lang="zh-CN" altLang="en-US" dirty="0"/>
              <a:t>点钟由</a:t>
            </a:r>
            <a:r>
              <a:rPr lang="en-US" altLang="zh-CN" dirty="0" err="1"/>
              <a:t>start_date</a:t>
            </a:r>
            <a:r>
              <a:rPr lang="zh-CN" altLang="en-US" dirty="0"/>
              <a:t>指定。创建之后，只有当参数</a:t>
            </a:r>
            <a:r>
              <a:rPr lang="en-US" altLang="zh-CN" dirty="0"/>
              <a:t>enabled</a:t>
            </a:r>
            <a:r>
              <a:rPr lang="zh-CN" altLang="en-US" dirty="0"/>
              <a:t>为</a:t>
            </a:r>
            <a:r>
              <a:rPr lang="en-US" altLang="zh-CN" dirty="0"/>
              <a:t>true</a:t>
            </a:r>
            <a:r>
              <a:rPr lang="zh-CN" altLang="en-US" dirty="0"/>
              <a:t>的时候才能开始作业并重复循环执行。</a:t>
            </a:r>
          </a:p>
        </p:txBody>
      </p:sp>
    </p:spTree>
    <p:extLst>
      <p:ext uri="{BB962C8B-B14F-4D97-AF65-F5344CB8AC3E}">
        <p14:creationId xmlns:p14="http://schemas.microsoft.com/office/powerpoint/2010/main" val="1552487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834762" y="0"/>
            <a:ext cx="9601200" cy="1052736"/>
          </a:xfrm>
        </p:spPr>
        <p:txBody>
          <a:bodyPr>
            <a:normAutofit fontScale="90000"/>
          </a:bodyPr>
          <a:lstStyle/>
          <a:p>
            <a:r>
              <a:rPr lang="en-US" altLang="zh-CN" b="1" dirty="0">
                <a:effectLst>
                  <a:glow>
                    <a:srgbClr val="000000"/>
                  </a:glow>
                  <a:outerShdw sx="0" sy="0">
                    <a:srgbClr val="000000"/>
                  </a:outerShdw>
                  <a:reflection stA="0" endPos="0" fadeDir="0" sx="0" sy="0"/>
                </a:effectLst>
              </a:rPr>
              <a:t>5.3 </a:t>
            </a:r>
            <a:r>
              <a:rPr lang="zh-CN" altLang="en-US" b="1" dirty="0">
                <a:effectLst>
                  <a:glow>
                    <a:srgbClr val="000000"/>
                  </a:glow>
                  <a:outerShdw sx="0" sy="0">
                    <a:srgbClr val="000000"/>
                  </a:outerShdw>
                  <a:reflection stA="0" endPos="0" fadeDir="0" sx="0" sy="0"/>
                </a:effectLst>
              </a:rPr>
              <a:t>服务器进程</a:t>
            </a:r>
            <a:br>
              <a:rPr lang="en-US" altLang="zh-CN" b="1" dirty="0">
                <a:effectLst>
                  <a:glow>
                    <a:srgbClr val="000000"/>
                  </a:glow>
                  <a:outerShdw sx="0" sy="0">
                    <a:srgbClr val="000000"/>
                  </a:outerShdw>
                  <a:reflection stA="0" endPos="0" fadeDir="0" sx="0" sy="0"/>
                </a:effectLst>
              </a:rPr>
            </a:br>
            <a:r>
              <a:rPr lang="en-US" altLang="zh-CN" b="1" dirty="0">
                <a:effectLst>
                  <a:glow>
                    <a:srgbClr val="000000"/>
                  </a:glow>
                  <a:outerShdw sx="0" sy="0">
                    <a:srgbClr val="000000"/>
                  </a:outerShdw>
                  <a:reflection stA="0" endPos="0" fadeDir="0" sx="0" sy="0"/>
                </a:effectLst>
              </a:rPr>
              <a:t>   </a:t>
            </a:r>
            <a:r>
              <a:rPr lang="en-US" altLang="zh-CN" sz="3100" b="1" dirty="0">
                <a:effectLst>
                  <a:glow>
                    <a:srgbClr val="000000"/>
                  </a:glow>
                  <a:outerShdw sx="0" sy="0">
                    <a:srgbClr val="000000"/>
                  </a:outerShdw>
                  <a:reflection stA="0" endPos="0" fadeDir="0" sx="0" sy="0"/>
                </a:effectLst>
              </a:rPr>
              <a:t>5.3.2  </a:t>
            </a:r>
            <a:r>
              <a:rPr lang="zh-CN" altLang="en-US" sz="3100" b="1" dirty="0">
                <a:effectLst>
                  <a:glow>
                    <a:srgbClr val="000000"/>
                  </a:glow>
                  <a:outerShdw sx="0" sy="0">
                    <a:srgbClr val="000000"/>
                  </a:outerShdw>
                  <a:reflection stA="0" endPos="0" fadeDir="0" sx="0" sy="0"/>
                </a:effectLst>
              </a:rPr>
              <a:t>定时执行作业任务</a:t>
            </a:r>
            <a:endParaRPr lang="zh-CN" altLang="en-US" sz="3100" dirty="0"/>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834762" y="980728"/>
            <a:ext cx="11354063" cy="5949280"/>
          </a:xfrm>
        </p:spPr>
        <p:txBody>
          <a:bodyPr>
            <a:noAutofit/>
          </a:bodyPr>
          <a:lstStyle/>
          <a:p>
            <a:pPr marL="0" indent="0" hangingPunct="0">
              <a:lnSpc>
                <a:spcPct val="100000"/>
              </a:lnSpc>
              <a:spcBef>
                <a:spcPts val="0"/>
              </a:spcBef>
              <a:buNone/>
            </a:pPr>
            <a:r>
              <a:rPr lang="en-US" altLang="zh-CN" dirty="0"/>
              <a:t>$ </a:t>
            </a:r>
            <a:r>
              <a:rPr lang="en-US" altLang="zh-CN" dirty="0" err="1">
                <a:highlight>
                  <a:srgbClr val="C0C0C0"/>
                </a:highlight>
              </a:rPr>
              <a:t>sqlplus</a:t>
            </a:r>
            <a:r>
              <a:rPr lang="en-US" altLang="zh-CN" dirty="0">
                <a:highlight>
                  <a:srgbClr val="C0C0C0"/>
                </a:highlight>
              </a:rPr>
              <a:t> study/***@</a:t>
            </a:r>
            <a:r>
              <a:rPr lang="en-US" altLang="zh-CN" dirty="0" err="1">
                <a:highlight>
                  <a:srgbClr val="C0C0C0"/>
                </a:highlight>
              </a:rPr>
              <a:t>pdborcl</a:t>
            </a:r>
            <a:endParaRPr lang="en-US" altLang="zh-CN" dirty="0">
              <a:highlight>
                <a:srgbClr val="C0C0C0"/>
              </a:highlight>
            </a:endParaRPr>
          </a:p>
          <a:p>
            <a:pPr marL="0" indent="0" hangingPunct="0">
              <a:lnSpc>
                <a:spcPct val="100000"/>
              </a:lnSpc>
              <a:spcBef>
                <a:spcPts val="0"/>
              </a:spcBef>
              <a:buNone/>
            </a:pPr>
            <a:r>
              <a:rPr lang="en-US" altLang="zh-CN" dirty="0"/>
              <a:t>SQL&gt; </a:t>
            </a:r>
          </a:p>
          <a:p>
            <a:pPr marL="0" indent="0" hangingPunct="0">
              <a:lnSpc>
                <a:spcPct val="100000"/>
              </a:lnSpc>
              <a:spcBef>
                <a:spcPts val="0"/>
              </a:spcBef>
              <a:buNone/>
            </a:pPr>
            <a:r>
              <a:rPr lang="en-US" altLang="zh-CN" dirty="0">
                <a:highlight>
                  <a:srgbClr val="C0C0C0"/>
                </a:highlight>
              </a:rPr>
              <a:t>BEGIN</a:t>
            </a:r>
          </a:p>
          <a:p>
            <a:pPr marL="0" indent="0" hangingPunct="0">
              <a:lnSpc>
                <a:spcPct val="100000"/>
              </a:lnSpc>
              <a:spcBef>
                <a:spcPts val="0"/>
              </a:spcBef>
              <a:buNone/>
            </a:pPr>
            <a:r>
              <a:rPr lang="en-US" altLang="zh-CN" dirty="0">
                <a:highlight>
                  <a:srgbClr val="C0C0C0"/>
                </a:highlight>
              </a:rPr>
              <a:t>    DBMS_SCHEDULER.CREATE_JOB (</a:t>
            </a:r>
          </a:p>
          <a:p>
            <a:pPr marL="0" indent="0" hangingPunct="0">
              <a:lnSpc>
                <a:spcPct val="100000"/>
              </a:lnSpc>
              <a:spcBef>
                <a:spcPts val="0"/>
              </a:spcBef>
              <a:buNone/>
            </a:pPr>
            <a:r>
              <a:rPr lang="en-US" altLang="zh-CN" dirty="0">
                <a:highlight>
                  <a:srgbClr val="C0C0C0"/>
                </a:highlight>
              </a:rPr>
              <a:t>     </a:t>
            </a:r>
            <a:r>
              <a:rPr lang="en-US" altLang="zh-CN" dirty="0" err="1">
                <a:highlight>
                  <a:srgbClr val="C0C0C0"/>
                </a:highlight>
              </a:rPr>
              <a:t>job_name</a:t>
            </a:r>
            <a:r>
              <a:rPr lang="en-US" altLang="zh-CN" dirty="0">
                <a:highlight>
                  <a:srgbClr val="C0C0C0"/>
                </a:highlight>
              </a:rPr>
              <a:t> =&gt; '"STUDY"."JOB_CALC"',</a:t>
            </a:r>
          </a:p>
          <a:p>
            <a:pPr marL="0" indent="0" hangingPunct="0">
              <a:lnSpc>
                <a:spcPct val="100000"/>
              </a:lnSpc>
              <a:spcBef>
                <a:spcPts val="0"/>
              </a:spcBef>
              <a:buNone/>
            </a:pPr>
            <a:r>
              <a:rPr lang="en-US" altLang="zh-CN" dirty="0">
                <a:highlight>
                  <a:srgbClr val="C0C0C0"/>
                </a:highlight>
              </a:rPr>
              <a:t>     </a:t>
            </a:r>
            <a:r>
              <a:rPr lang="en-US" altLang="zh-CN" dirty="0" err="1">
                <a:highlight>
                  <a:srgbClr val="C0C0C0"/>
                </a:highlight>
              </a:rPr>
              <a:t>job_type</a:t>
            </a:r>
            <a:r>
              <a:rPr lang="en-US" altLang="zh-CN" dirty="0">
                <a:highlight>
                  <a:srgbClr val="C0C0C0"/>
                </a:highlight>
              </a:rPr>
              <a:t> =&gt; 'STORED_PROCEDURE',</a:t>
            </a:r>
          </a:p>
          <a:p>
            <a:pPr marL="0" indent="0" hangingPunct="0">
              <a:lnSpc>
                <a:spcPct val="100000"/>
              </a:lnSpc>
              <a:spcBef>
                <a:spcPts val="0"/>
              </a:spcBef>
              <a:buNone/>
            </a:pPr>
            <a:r>
              <a:rPr lang="en-US" altLang="zh-CN" dirty="0">
                <a:highlight>
                  <a:srgbClr val="C0C0C0"/>
                </a:highlight>
              </a:rPr>
              <a:t>     </a:t>
            </a:r>
            <a:r>
              <a:rPr lang="en-US" altLang="zh-CN" dirty="0" err="1">
                <a:highlight>
                  <a:srgbClr val="C0C0C0"/>
                </a:highlight>
              </a:rPr>
              <a:t>job_action</a:t>
            </a:r>
            <a:r>
              <a:rPr lang="en-US" altLang="zh-CN" dirty="0">
                <a:highlight>
                  <a:srgbClr val="C0C0C0"/>
                </a:highlight>
              </a:rPr>
              <a:t> =&gt; 'STUDY.MYPACK.CALC_ALL_TRADERECEIVABLE',</a:t>
            </a:r>
          </a:p>
          <a:p>
            <a:pPr marL="0" indent="0" hangingPunct="0">
              <a:lnSpc>
                <a:spcPct val="100000"/>
              </a:lnSpc>
              <a:spcBef>
                <a:spcPts val="0"/>
              </a:spcBef>
              <a:buNone/>
            </a:pPr>
            <a:r>
              <a:rPr lang="en-US" altLang="zh-CN" dirty="0">
                <a:highlight>
                  <a:srgbClr val="C0C0C0"/>
                </a:highlight>
              </a:rPr>
              <a:t>     </a:t>
            </a:r>
            <a:r>
              <a:rPr lang="en-US" altLang="zh-CN" dirty="0" err="1">
                <a:highlight>
                  <a:srgbClr val="C0C0C0"/>
                </a:highlight>
              </a:rPr>
              <a:t>number_of_arguments</a:t>
            </a:r>
            <a:r>
              <a:rPr lang="en-US" altLang="zh-CN" dirty="0">
                <a:highlight>
                  <a:srgbClr val="C0C0C0"/>
                </a:highlight>
              </a:rPr>
              <a:t> =&gt; 0,</a:t>
            </a:r>
          </a:p>
          <a:p>
            <a:pPr marL="0" indent="0" hangingPunct="0">
              <a:lnSpc>
                <a:spcPct val="100000"/>
              </a:lnSpc>
              <a:spcBef>
                <a:spcPts val="0"/>
              </a:spcBef>
              <a:buNone/>
            </a:pPr>
            <a:r>
              <a:rPr lang="en-US" altLang="zh-CN" dirty="0">
                <a:highlight>
                  <a:srgbClr val="C0C0C0"/>
                </a:highlight>
              </a:rPr>
              <a:t>     </a:t>
            </a:r>
            <a:r>
              <a:rPr lang="en-US" altLang="zh-CN" dirty="0" err="1">
                <a:highlight>
                  <a:srgbClr val="C0C0C0"/>
                </a:highlight>
              </a:rPr>
              <a:t>start_date</a:t>
            </a:r>
            <a:r>
              <a:rPr lang="en-US" altLang="zh-CN" dirty="0">
                <a:highlight>
                  <a:srgbClr val="C0C0C0"/>
                </a:highlight>
              </a:rPr>
              <a:t> =&gt; TO_DATE('2016-04-01 01</a:t>
            </a:r>
            <a:r>
              <a:rPr lang="zh-CN" altLang="en-US" dirty="0">
                <a:highlight>
                  <a:srgbClr val="C0C0C0"/>
                </a:highlight>
              </a:rPr>
              <a:t>：</a:t>
            </a:r>
            <a:r>
              <a:rPr lang="en-US" altLang="zh-CN" dirty="0">
                <a:highlight>
                  <a:srgbClr val="C0C0C0"/>
                </a:highlight>
              </a:rPr>
              <a:t>00','YYYY-MM-DD HH24</a:t>
            </a:r>
            <a:r>
              <a:rPr lang="zh-CN" altLang="en-US" dirty="0">
                <a:highlight>
                  <a:srgbClr val="C0C0C0"/>
                </a:highlight>
              </a:rPr>
              <a:t>：</a:t>
            </a:r>
            <a:r>
              <a:rPr lang="en-US" altLang="zh-CN" dirty="0">
                <a:highlight>
                  <a:srgbClr val="C0C0C0"/>
                </a:highlight>
              </a:rPr>
              <a:t>MI'),</a:t>
            </a:r>
          </a:p>
          <a:p>
            <a:pPr marL="0" indent="0" hangingPunct="0">
              <a:lnSpc>
                <a:spcPct val="100000"/>
              </a:lnSpc>
              <a:spcBef>
                <a:spcPts val="0"/>
              </a:spcBef>
              <a:buNone/>
            </a:pPr>
            <a:r>
              <a:rPr lang="en-US" altLang="zh-CN" dirty="0">
                <a:highlight>
                  <a:srgbClr val="C0C0C0"/>
                </a:highlight>
              </a:rPr>
              <a:t>     </a:t>
            </a:r>
            <a:r>
              <a:rPr lang="en-US" altLang="zh-CN" dirty="0" err="1">
                <a:highlight>
                  <a:srgbClr val="C0C0C0"/>
                </a:highlight>
              </a:rPr>
              <a:t>repeat_interval</a:t>
            </a:r>
            <a:r>
              <a:rPr lang="en-US" altLang="zh-CN" dirty="0">
                <a:highlight>
                  <a:srgbClr val="C0C0C0"/>
                </a:highlight>
              </a:rPr>
              <a:t> =&gt; 'FREQ=DAILY;',</a:t>
            </a:r>
          </a:p>
          <a:p>
            <a:pPr marL="0" indent="0" hangingPunct="0">
              <a:lnSpc>
                <a:spcPct val="100000"/>
              </a:lnSpc>
              <a:spcBef>
                <a:spcPts val="0"/>
              </a:spcBef>
              <a:buNone/>
            </a:pPr>
            <a:r>
              <a:rPr lang="en-US" altLang="zh-CN" dirty="0">
                <a:highlight>
                  <a:srgbClr val="C0C0C0"/>
                </a:highlight>
              </a:rPr>
              <a:t>      </a:t>
            </a:r>
            <a:r>
              <a:rPr lang="en-US" altLang="zh-CN" dirty="0" err="1">
                <a:highlight>
                  <a:srgbClr val="C0C0C0"/>
                </a:highlight>
              </a:rPr>
              <a:t>end_date</a:t>
            </a:r>
            <a:r>
              <a:rPr lang="en-US" altLang="zh-CN" dirty="0">
                <a:highlight>
                  <a:srgbClr val="C0C0C0"/>
                </a:highlight>
              </a:rPr>
              <a:t> =&gt; NULL,</a:t>
            </a:r>
          </a:p>
          <a:p>
            <a:pPr marL="0" indent="0" hangingPunct="0">
              <a:lnSpc>
                <a:spcPct val="100000"/>
              </a:lnSpc>
              <a:spcBef>
                <a:spcPts val="0"/>
              </a:spcBef>
              <a:buNone/>
            </a:pPr>
            <a:r>
              <a:rPr lang="en-US" altLang="zh-CN" dirty="0">
                <a:highlight>
                  <a:srgbClr val="C0C0C0"/>
                </a:highlight>
              </a:rPr>
              <a:t>      enabled =&gt; TRUE,</a:t>
            </a:r>
          </a:p>
          <a:p>
            <a:pPr marL="0" indent="0" hangingPunct="0">
              <a:lnSpc>
                <a:spcPct val="100000"/>
              </a:lnSpc>
              <a:spcBef>
                <a:spcPts val="0"/>
              </a:spcBef>
              <a:buNone/>
            </a:pPr>
            <a:r>
              <a:rPr lang="en-US" altLang="zh-CN" dirty="0">
                <a:highlight>
                  <a:srgbClr val="C0C0C0"/>
                </a:highlight>
              </a:rPr>
              <a:t>      </a:t>
            </a:r>
            <a:r>
              <a:rPr lang="en-US" altLang="zh-CN" dirty="0" err="1">
                <a:highlight>
                  <a:srgbClr val="C0C0C0"/>
                </a:highlight>
              </a:rPr>
              <a:t>auto_drop</a:t>
            </a:r>
            <a:r>
              <a:rPr lang="en-US" altLang="zh-CN" dirty="0">
                <a:highlight>
                  <a:srgbClr val="C0C0C0"/>
                </a:highlight>
              </a:rPr>
              <a:t> =&gt; FALSE,</a:t>
            </a:r>
          </a:p>
          <a:p>
            <a:pPr marL="0" indent="0" hangingPunct="0">
              <a:lnSpc>
                <a:spcPct val="100000"/>
              </a:lnSpc>
              <a:spcBef>
                <a:spcPts val="0"/>
              </a:spcBef>
              <a:buNone/>
            </a:pPr>
            <a:r>
              <a:rPr lang="en-US" altLang="zh-CN" dirty="0">
                <a:highlight>
                  <a:srgbClr val="C0C0C0"/>
                </a:highlight>
              </a:rPr>
              <a:t>      comments =&gt; '');</a:t>
            </a:r>
          </a:p>
          <a:p>
            <a:pPr marL="0" indent="0" hangingPunct="0">
              <a:lnSpc>
                <a:spcPct val="100000"/>
              </a:lnSpc>
              <a:spcBef>
                <a:spcPts val="0"/>
              </a:spcBef>
              <a:buNone/>
            </a:pPr>
            <a:r>
              <a:rPr lang="en-US" altLang="zh-CN" dirty="0">
                <a:highlight>
                  <a:srgbClr val="C0C0C0"/>
                </a:highlight>
              </a:rPr>
              <a:t>END;</a:t>
            </a:r>
          </a:p>
          <a:p>
            <a:pPr marL="0" indent="0" hangingPunct="0">
              <a:lnSpc>
                <a:spcPct val="100000"/>
              </a:lnSpc>
              <a:spcBef>
                <a:spcPts val="0"/>
              </a:spcBef>
              <a:buNone/>
            </a:pPr>
            <a:r>
              <a:rPr lang="en-US" altLang="zh-CN" dirty="0">
                <a:highlight>
                  <a:srgbClr val="C0C0C0"/>
                </a:highlight>
              </a:rPr>
              <a:t>/</a:t>
            </a:r>
          </a:p>
        </p:txBody>
      </p:sp>
    </p:spTree>
    <p:extLst>
      <p:ext uri="{BB962C8B-B14F-4D97-AF65-F5344CB8AC3E}">
        <p14:creationId xmlns:p14="http://schemas.microsoft.com/office/powerpoint/2010/main" val="1395961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834762" y="0"/>
            <a:ext cx="9601200" cy="1052736"/>
          </a:xfrm>
        </p:spPr>
        <p:txBody>
          <a:bodyPr>
            <a:normAutofit fontScale="90000"/>
          </a:bodyPr>
          <a:lstStyle/>
          <a:p>
            <a:r>
              <a:rPr lang="en-US" altLang="zh-CN" b="1" dirty="0">
                <a:effectLst>
                  <a:glow>
                    <a:srgbClr val="000000"/>
                  </a:glow>
                  <a:outerShdw sx="0" sy="0">
                    <a:srgbClr val="000000"/>
                  </a:outerShdw>
                  <a:reflection stA="0" endPos="0" fadeDir="0" sx="0" sy="0"/>
                </a:effectLst>
              </a:rPr>
              <a:t>5.3 </a:t>
            </a:r>
            <a:r>
              <a:rPr lang="zh-CN" altLang="en-US" b="1" dirty="0">
                <a:effectLst>
                  <a:glow>
                    <a:srgbClr val="000000"/>
                  </a:glow>
                  <a:outerShdw sx="0" sy="0">
                    <a:srgbClr val="000000"/>
                  </a:outerShdw>
                  <a:reflection stA="0" endPos="0" fadeDir="0" sx="0" sy="0"/>
                </a:effectLst>
              </a:rPr>
              <a:t>服务器进程</a:t>
            </a:r>
            <a:br>
              <a:rPr lang="en-US" altLang="zh-CN" b="1" dirty="0">
                <a:effectLst>
                  <a:glow>
                    <a:srgbClr val="000000"/>
                  </a:glow>
                  <a:outerShdw sx="0" sy="0">
                    <a:srgbClr val="000000"/>
                  </a:outerShdw>
                  <a:reflection stA="0" endPos="0" fadeDir="0" sx="0" sy="0"/>
                </a:effectLst>
              </a:rPr>
            </a:br>
            <a:r>
              <a:rPr lang="en-US" altLang="zh-CN" b="1" dirty="0">
                <a:effectLst>
                  <a:glow>
                    <a:srgbClr val="000000"/>
                  </a:glow>
                  <a:outerShdw sx="0" sy="0">
                    <a:srgbClr val="000000"/>
                  </a:outerShdw>
                  <a:reflection stA="0" endPos="0" fadeDir="0" sx="0" sy="0"/>
                </a:effectLst>
              </a:rPr>
              <a:t>   </a:t>
            </a:r>
            <a:r>
              <a:rPr lang="en-US" altLang="zh-CN" sz="3100" b="1" dirty="0">
                <a:effectLst>
                  <a:glow>
                    <a:srgbClr val="000000"/>
                  </a:glow>
                  <a:outerShdw sx="0" sy="0">
                    <a:srgbClr val="000000"/>
                  </a:outerShdw>
                  <a:reflection stA="0" endPos="0" fadeDir="0" sx="0" sy="0"/>
                </a:effectLst>
              </a:rPr>
              <a:t>5.3.2  </a:t>
            </a:r>
            <a:r>
              <a:rPr lang="zh-CN" altLang="en-US" sz="3100" b="1" dirty="0">
                <a:effectLst>
                  <a:glow>
                    <a:srgbClr val="000000"/>
                  </a:glow>
                  <a:outerShdw sx="0" sy="0">
                    <a:srgbClr val="000000"/>
                  </a:outerShdw>
                  <a:reflection stA="0" endPos="0" fadeDir="0" sx="0" sy="0"/>
                </a:effectLst>
              </a:rPr>
              <a:t>定时执行作业任务</a:t>
            </a:r>
            <a:endParaRPr lang="zh-CN" altLang="en-US" sz="3100" dirty="0"/>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834761" y="1124744"/>
            <a:ext cx="11354063" cy="5949280"/>
          </a:xfrm>
        </p:spPr>
        <p:txBody>
          <a:bodyPr>
            <a:noAutofit/>
          </a:bodyPr>
          <a:lstStyle/>
          <a:p>
            <a:pPr marL="0" indent="0" hangingPunct="0">
              <a:lnSpc>
                <a:spcPct val="100000"/>
              </a:lnSpc>
              <a:spcBef>
                <a:spcPts val="1200"/>
              </a:spcBef>
              <a:buNone/>
            </a:pPr>
            <a:r>
              <a:rPr lang="zh-CN" altLang="en-US" dirty="0"/>
              <a:t>作业创建完成后，作业调度进程</a:t>
            </a:r>
            <a:r>
              <a:rPr lang="en-US" altLang="zh-CN" dirty="0"/>
              <a:t>CJQ0</a:t>
            </a:r>
            <a:r>
              <a:rPr lang="zh-CN" altLang="en-US" dirty="0"/>
              <a:t>就等待这个作业的下次运行时间</a:t>
            </a:r>
            <a:r>
              <a:rPr lang="en-US" altLang="zh-CN" dirty="0"/>
              <a:t>(NEXT_RUN_DATE)</a:t>
            </a:r>
            <a:r>
              <a:rPr lang="zh-CN" altLang="en-US" dirty="0"/>
              <a:t>到达，一旦时间到达，就立即运行，运行完成后，就等待下一次时间到达，重复运行。本例只设置了开始时间</a:t>
            </a:r>
            <a:r>
              <a:rPr lang="en-US" altLang="zh-CN" dirty="0"/>
              <a:t>(START_DATE)</a:t>
            </a:r>
            <a:r>
              <a:rPr lang="zh-CN" altLang="en-US" dirty="0"/>
              <a:t>，没有设置结束时间</a:t>
            </a:r>
            <a:r>
              <a:rPr lang="en-US" altLang="zh-CN" dirty="0"/>
              <a:t>(END_DATE)</a:t>
            </a:r>
            <a:r>
              <a:rPr lang="zh-CN" altLang="en-US" dirty="0"/>
              <a:t>，作业</a:t>
            </a:r>
            <a:r>
              <a:rPr lang="en-US" altLang="zh-CN" dirty="0"/>
              <a:t>JOB_CALC </a:t>
            </a:r>
            <a:r>
              <a:rPr lang="zh-CN" altLang="en-US" dirty="0"/>
              <a:t>会一直重复，不会停止。</a:t>
            </a:r>
            <a:r>
              <a:rPr lang="en-US" altLang="zh-CN" dirty="0"/>
              <a:t>Oracle 12c</a:t>
            </a:r>
            <a:r>
              <a:rPr lang="zh-CN" altLang="en-US" dirty="0"/>
              <a:t>查询作业的相关视图有：</a:t>
            </a:r>
          </a:p>
          <a:p>
            <a:pPr marL="0" indent="0" hangingPunct="0">
              <a:lnSpc>
                <a:spcPct val="100000"/>
              </a:lnSpc>
              <a:spcBef>
                <a:spcPts val="1200"/>
              </a:spcBef>
              <a:buNone/>
            </a:pPr>
            <a:r>
              <a:rPr lang="en-US" altLang="zh-CN" dirty="0"/>
              <a:t>(1)</a:t>
            </a:r>
            <a:r>
              <a:rPr lang="en-US" altLang="zh-CN" dirty="0" err="1"/>
              <a:t>user_scheduler_jobs</a:t>
            </a:r>
            <a:r>
              <a:rPr lang="zh-CN" altLang="en-US" dirty="0"/>
              <a:t>：查询用户创建的所有作业，以及作业下次运行时间</a:t>
            </a:r>
            <a:r>
              <a:rPr lang="en-US" altLang="zh-CN" dirty="0"/>
              <a:t>(NEXT_RUN_DATE)</a:t>
            </a:r>
            <a:r>
              <a:rPr lang="zh-CN" altLang="en-US" dirty="0"/>
              <a:t>。</a:t>
            </a:r>
          </a:p>
          <a:p>
            <a:pPr marL="0" indent="0" hangingPunct="0">
              <a:lnSpc>
                <a:spcPct val="100000"/>
              </a:lnSpc>
              <a:spcBef>
                <a:spcPts val="1200"/>
              </a:spcBef>
              <a:buNone/>
            </a:pPr>
            <a:r>
              <a:rPr lang="en-US" altLang="zh-CN" dirty="0"/>
              <a:t>(2)</a:t>
            </a:r>
            <a:r>
              <a:rPr lang="en-US" altLang="zh-CN" dirty="0" err="1"/>
              <a:t>user_scheduler_job_log</a:t>
            </a:r>
            <a:r>
              <a:rPr lang="zh-CN" altLang="en-US" dirty="0"/>
              <a:t>：</a:t>
            </a:r>
            <a:r>
              <a:rPr lang="en-US" altLang="zh-CN" dirty="0"/>
              <a:t>job</a:t>
            </a:r>
            <a:r>
              <a:rPr lang="zh-CN" altLang="en-US" dirty="0"/>
              <a:t>日志。</a:t>
            </a:r>
          </a:p>
          <a:p>
            <a:pPr marL="0" indent="0" hangingPunct="0">
              <a:lnSpc>
                <a:spcPct val="100000"/>
              </a:lnSpc>
              <a:spcBef>
                <a:spcPts val="1200"/>
              </a:spcBef>
              <a:buNone/>
            </a:pPr>
            <a:r>
              <a:rPr lang="en-US" altLang="zh-CN" dirty="0"/>
              <a:t>(3)</a:t>
            </a:r>
            <a:r>
              <a:rPr lang="en-US" altLang="zh-CN" dirty="0" err="1"/>
              <a:t>user_scheduler_job_run_details</a:t>
            </a:r>
            <a:r>
              <a:rPr lang="zh-CN" altLang="en-US" dirty="0"/>
              <a:t>：</a:t>
            </a:r>
            <a:r>
              <a:rPr lang="en-US" altLang="zh-CN" dirty="0"/>
              <a:t>job</a:t>
            </a:r>
            <a:r>
              <a:rPr lang="zh-CN" altLang="en-US" dirty="0"/>
              <a:t>运行日志。</a:t>
            </a:r>
          </a:p>
          <a:p>
            <a:pPr marL="0" indent="0" hangingPunct="0">
              <a:lnSpc>
                <a:spcPct val="100000"/>
              </a:lnSpc>
              <a:spcBef>
                <a:spcPts val="1200"/>
              </a:spcBef>
              <a:buNone/>
            </a:pPr>
            <a:r>
              <a:rPr lang="en-US" altLang="zh-CN" dirty="0"/>
              <a:t>(4)</a:t>
            </a:r>
            <a:r>
              <a:rPr lang="en-US" altLang="zh-CN" dirty="0" err="1"/>
              <a:t>user_scheduler_running_jobs</a:t>
            </a:r>
            <a:r>
              <a:rPr lang="zh-CN" altLang="en-US" dirty="0"/>
              <a:t>：正在运行的</a:t>
            </a:r>
            <a:r>
              <a:rPr lang="en-US" altLang="zh-CN" dirty="0"/>
              <a:t>job</a:t>
            </a:r>
            <a:r>
              <a:rPr lang="zh-CN" altLang="en-US" dirty="0"/>
              <a:t>。</a:t>
            </a:r>
          </a:p>
        </p:txBody>
      </p:sp>
    </p:spTree>
    <p:extLst>
      <p:ext uri="{BB962C8B-B14F-4D97-AF65-F5344CB8AC3E}">
        <p14:creationId xmlns:p14="http://schemas.microsoft.com/office/powerpoint/2010/main" val="791928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834762" y="0"/>
            <a:ext cx="9601200" cy="1052736"/>
          </a:xfrm>
        </p:spPr>
        <p:txBody>
          <a:bodyPr>
            <a:normAutofit fontScale="90000"/>
          </a:bodyPr>
          <a:lstStyle/>
          <a:p>
            <a:r>
              <a:rPr lang="en-US" altLang="zh-CN" b="1" dirty="0">
                <a:effectLst>
                  <a:glow>
                    <a:srgbClr val="000000"/>
                  </a:glow>
                  <a:outerShdw sx="0" sy="0">
                    <a:srgbClr val="000000"/>
                  </a:outerShdw>
                  <a:reflection stA="0" endPos="0" fadeDir="0" sx="0" sy="0"/>
                </a:effectLst>
              </a:rPr>
              <a:t>5.3 </a:t>
            </a:r>
            <a:r>
              <a:rPr lang="zh-CN" altLang="en-US" b="1" dirty="0">
                <a:effectLst>
                  <a:glow>
                    <a:srgbClr val="000000"/>
                  </a:glow>
                  <a:outerShdw sx="0" sy="0">
                    <a:srgbClr val="000000"/>
                  </a:outerShdw>
                  <a:reflection stA="0" endPos="0" fadeDir="0" sx="0" sy="0"/>
                </a:effectLst>
              </a:rPr>
              <a:t>服务器进程</a:t>
            </a:r>
            <a:br>
              <a:rPr lang="en-US" altLang="zh-CN" b="1" dirty="0">
                <a:effectLst>
                  <a:glow>
                    <a:srgbClr val="000000"/>
                  </a:glow>
                  <a:outerShdw sx="0" sy="0">
                    <a:srgbClr val="000000"/>
                  </a:outerShdw>
                  <a:reflection stA="0" endPos="0" fadeDir="0" sx="0" sy="0"/>
                </a:effectLst>
              </a:rPr>
            </a:br>
            <a:r>
              <a:rPr lang="en-US" altLang="zh-CN" b="1" dirty="0">
                <a:effectLst>
                  <a:glow>
                    <a:srgbClr val="000000"/>
                  </a:glow>
                  <a:outerShdw sx="0" sy="0">
                    <a:srgbClr val="000000"/>
                  </a:outerShdw>
                  <a:reflection stA="0" endPos="0" fadeDir="0" sx="0" sy="0"/>
                </a:effectLst>
              </a:rPr>
              <a:t>   </a:t>
            </a:r>
            <a:r>
              <a:rPr lang="en-US" altLang="zh-CN" sz="3100" b="1" dirty="0">
                <a:effectLst>
                  <a:glow>
                    <a:srgbClr val="000000"/>
                  </a:glow>
                  <a:outerShdw sx="0" sy="0">
                    <a:srgbClr val="000000"/>
                  </a:outerShdw>
                  <a:reflection stA="0" endPos="0" fadeDir="0" sx="0" sy="0"/>
                </a:effectLst>
              </a:rPr>
              <a:t>5.3.2  </a:t>
            </a:r>
            <a:r>
              <a:rPr lang="zh-CN" altLang="en-US" sz="3100" b="1" dirty="0">
                <a:effectLst>
                  <a:glow>
                    <a:srgbClr val="000000"/>
                  </a:glow>
                  <a:outerShdw sx="0" sy="0">
                    <a:srgbClr val="000000"/>
                  </a:outerShdw>
                  <a:reflection stA="0" endPos="0" fadeDir="0" sx="0" sy="0"/>
                </a:effectLst>
              </a:rPr>
              <a:t>定时执行作业任务</a:t>
            </a:r>
            <a:endParaRPr lang="zh-CN" altLang="en-US" sz="3100" dirty="0"/>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834762" y="980728"/>
            <a:ext cx="11354063" cy="5949280"/>
          </a:xfrm>
        </p:spPr>
        <p:txBody>
          <a:bodyPr>
            <a:noAutofit/>
          </a:bodyPr>
          <a:lstStyle/>
          <a:p>
            <a:pPr marL="0" indent="0" hangingPunct="0">
              <a:lnSpc>
                <a:spcPct val="100000"/>
              </a:lnSpc>
              <a:spcBef>
                <a:spcPts val="600"/>
              </a:spcBef>
              <a:buNone/>
            </a:pPr>
            <a:r>
              <a:rPr lang="en-US" altLang="zh-CN" dirty="0"/>
              <a:t>【</a:t>
            </a:r>
            <a:r>
              <a:rPr lang="zh-CN" altLang="en-US" dirty="0"/>
              <a:t>示例</a:t>
            </a:r>
            <a:r>
              <a:rPr lang="en-US" altLang="zh-CN" dirty="0"/>
              <a:t>5-7】</a:t>
            </a:r>
            <a:r>
              <a:rPr lang="zh-CN" altLang="en-US" dirty="0"/>
              <a:t>查询作业信息</a:t>
            </a:r>
          </a:p>
          <a:p>
            <a:pPr marL="0" indent="0" hangingPunct="0">
              <a:lnSpc>
                <a:spcPct val="100000"/>
              </a:lnSpc>
              <a:spcBef>
                <a:spcPts val="600"/>
              </a:spcBef>
              <a:buNone/>
            </a:pPr>
            <a:r>
              <a:rPr lang="zh-CN" altLang="en-US" dirty="0"/>
              <a:t>本例查询用户创建的作业，注意</a:t>
            </a:r>
            <a:r>
              <a:rPr lang="en-US" altLang="zh-CN" dirty="0"/>
              <a:t>NEXT_RUN_DATE</a:t>
            </a:r>
            <a:r>
              <a:rPr lang="zh-CN" altLang="en-US" dirty="0"/>
              <a:t>表示作业下次开始执行的时间。通过这个查询，可以监控作业的运行情况。</a:t>
            </a:r>
          </a:p>
          <a:p>
            <a:pPr marL="0" indent="0" hangingPunct="0">
              <a:lnSpc>
                <a:spcPct val="100000"/>
              </a:lnSpc>
              <a:spcBef>
                <a:spcPts val="600"/>
              </a:spcBef>
              <a:buNone/>
            </a:pPr>
            <a:r>
              <a:rPr lang="en-US" altLang="zh-CN" dirty="0"/>
              <a:t>SQL&gt; </a:t>
            </a:r>
            <a:r>
              <a:rPr lang="en-US" altLang="zh-CN" dirty="0">
                <a:highlight>
                  <a:srgbClr val="C0C0C0"/>
                </a:highlight>
              </a:rPr>
              <a:t>COL </a:t>
            </a:r>
            <a:r>
              <a:rPr lang="en-US" altLang="zh-CN" dirty="0" err="1">
                <a:highlight>
                  <a:srgbClr val="C0C0C0"/>
                </a:highlight>
              </a:rPr>
              <a:t>job_name</a:t>
            </a:r>
            <a:r>
              <a:rPr lang="en-US" altLang="zh-CN" dirty="0">
                <a:highlight>
                  <a:srgbClr val="C0C0C0"/>
                </a:highlight>
              </a:rPr>
              <a:t> FORMAT a15</a:t>
            </a:r>
          </a:p>
          <a:p>
            <a:pPr marL="0" indent="0" hangingPunct="0">
              <a:lnSpc>
                <a:spcPct val="100000"/>
              </a:lnSpc>
              <a:spcBef>
                <a:spcPts val="600"/>
              </a:spcBef>
              <a:buNone/>
            </a:pPr>
            <a:r>
              <a:rPr lang="en-US" altLang="zh-CN" dirty="0"/>
              <a:t>SQL&gt; </a:t>
            </a:r>
            <a:r>
              <a:rPr lang="en-US" altLang="zh-CN" dirty="0">
                <a:highlight>
                  <a:srgbClr val="C0C0C0"/>
                </a:highlight>
              </a:rPr>
              <a:t>COL </a:t>
            </a:r>
            <a:r>
              <a:rPr lang="en-US" altLang="zh-CN" dirty="0" err="1">
                <a:highlight>
                  <a:srgbClr val="C0C0C0"/>
                </a:highlight>
              </a:rPr>
              <a:t>start_date</a:t>
            </a:r>
            <a:r>
              <a:rPr lang="en-US" altLang="zh-CN" dirty="0">
                <a:highlight>
                  <a:srgbClr val="C0C0C0"/>
                </a:highlight>
              </a:rPr>
              <a:t> FORMAT a30</a:t>
            </a:r>
          </a:p>
          <a:p>
            <a:pPr marL="0" indent="0" hangingPunct="0">
              <a:lnSpc>
                <a:spcPct val="100000"/>
              </a:lnSpc>
              <a:spcBef>
                <a:spcPts val="600"/>
              </a:spcBef>
              <a:buNone/>
            </a:pPr>
            <a:r>
              <a:rPr lang="en-US" altLang="zh-CN" dirty="0"/>
              <a:t>SQL&gt; </a:t>
            </a:r>
            <a:r>
              <a:rPr lang="en-US" altLang="zh-CN" dirty="0">
                <a:highlight>
                  <a:srgbClr val="C0C0C0"/>
                </a:highlight>
              </a:rPr>
              <a:t>COL </a:t>
            </a:r>
            <a:r>
              <a:rPr lang="en-US" altLang="zh-CN" dirty="0" err="1">
                <a:highlight>
                  <a:srgbClr val="C0C0C0"/>
                </a:highlight>
              </a:rPr>
              <a:t>next_run_date</a:t>
            </a:r>
            <a:r>
              <a:rPr lang="en-US" altLang="zh-CN" dirty="0">
                <a:highlight>
                  <a:srgbClr val="C0C0C0"/>
                </a:highlight>
              </a:rPr>
              <a:t> FORMAT a30</a:t>
            </a:r>
          </a:p>
          <a:p>
            <a:pPr marL="0" indent="0" hangingPunct="0">
              <a:lnSpc>
                <a:spcPct val="100000"/>
              </a:lnSpc>
              <a:spcBef>
                <a:spcPts val="600"/>
              </a:spcBef>
              <a:buNone/>
            </a:pPr>
            <a:r>
              <a:rPr lang="en-US" altLang="zh-CN" dirty="0"/>
              <a:t>SQL&gt; </a:t>
            </a:r>
            <a:r>
              <a:rPr lang="en-US" altLang="zh-CN" dirty="0">
                <a:highlight>
                  <a:srgbClr val="C0C0C0"/>
                </a:highlight>
              </a:rPr>
              <a:t>SELECT </a:t>
            </a:r>
            <a:r>
              <a:rPr lang="en-US" altLang="zh-CN" dirty="0" err="1">
                <a:highlight>
                  <a:srgbClr val="C0C0C0"/>
                </a:highlight>
              </a:rPr>
              <a:t>job_name,to_char</a:t>
            </a:r>
            <a:r>
              <a:rPr lang="en-US" altLang="zh-CN" dirty="0">
                <a:highlight>
                  <a:srgbClr val="C0C0C0"/>
                </a:highlight>
              </a:rPr>
              <a:t>(START_DATE,'</a:t>
            </a:r>
            <a:r>
              <a:rPr lang="en-US" altLang="zh-CN" dirty="0" err="1">
                <a:highlight>
                  <a:srgbClr val="C0C0C0"/>
                </a:highlight>
              </a:rPr>
              <a:t>yyyy</a:t>
            </a:r>
            <a:r>
              <a:rPr lang="en-US" altLang="zh-CN" dirty="0">
                <a:highlight>
                  <a:srgbClr val="C0C0C0"/>
                </a:highlight>
              </a:rPr>
              <a:t>-mm-</a:t>
            </a:r>
            <a:r>
              <a:rPr lang="en-US" altLang="zh-CN" dirty="0" err="1">
                <a:highlight>
                  <a:srgbClr val="C0C0C0"/>
                </a:highlight>
              </a:rPr>
              <a:t>dd</a:t>
            </a:r>
            <a:r>
              <a:rPr lang="en-US" altLang="zh-CN" dirty="0">
                <a:highlight>
                  <a:srgbClr val="C0C0C0"/>
                </a:highlight>
              </a:rPr>
              <a:t> hh24</a:t>
            </a:r>
            <a:r>
              <a:rPr lang="zh-CN" altLang="en-US" dirty="0">
                <a:highlight>
                  <a:srgbClr val="C0C0C0"/>
                </a:highlight>
              </a:rPr>
              <a:t>：</a:t>
            </a:r>
            <a:r>
              <a:rPr lang="en-US" altLang="zh-CN" dirty="0">
                <a:highlight>
                  <a:srgbClr val="C0C0C0"/>
                </a:highlight>
              </a:rPr>
              <a:t>mi</a:t>
            </a:r>
            <a:r>
              <a:rPr lang="zh-CN" altLang="en-US" dirty="0">
                <a:highlight>
                  <a:srgbClr val="C0C0C0"/>
                </a:highlight>
              </a:rPr>
              <a:t>：</a:t>
            </a:r>
            <a:r>
              <a:rPr lang="en-US" altLang="zh-CN" dirty="0" err="1">
                <a:highlight>
                  <a:srgbClr val="C0C0C0"/>
                </a:highlight>
              </a:rPr>
              <a:t>ss'</a:t>
            </a:r>
            <a:r>
              <a:rPr lang="en-US" altLang="zh-CN" dirty="0">
                <a:highlight>
                  <a:srgbClr val="C0C0C0"/>
                </a:highlight>
              </a:rPr>
              <a:t>)</a:t>
            </a:r>
            <a:r>
              <a:rPr lang="en-US" altLang="zh-CN" dirty="0" err="1">
                <a:highlight>
                  <a:srgbClr val="C0C0C0"/>
                </a:highlight>
              </a:rPr>
              <a:t>START_DATE,to_char</a:t>
            </a:r>
            <a:r>
              <a:rPr lang="en-US" altLang="zh-CN" dirty="0">
                <a:highlight>
                  <a:srgbClr val="C0C0C0"/>
                </a:highlight>
              </a:rPr>
              <a:t>(NEXT_RUN_DATE,'</a:t>
            </a:r>
            <a:r>
              <a:rPr lang="en-US" altLang="zh-CN" dirty="0" err="1">
                <a:highlight>
                  <a:srgbClr val="C0C0C0"/>
                </a:highlight>
              </a:rPr>
              <a:t>yyyy</a:t>
            </a:r>
            <a:r>
              <a:rPr lang="en-US" altLang="zh-CN" dirty="0">
                <a:highlight>
                  <a:srgbClr val="C0C0C0"/>
                </a:highlight>
              </a:rPr>
              <a:t>-mm-</a:t>
            </a:r>
            <a:r>
              <a:rPr lang="en-US" altLang="zh-CN" dirty="0" err="1">
                <a:highlight>
                  <a:srgbClr val="C0C0C0"/>
                </a:highlight>
              </a:rPr>
              <a:t>dd</a:t>
            </a:r>
            <a:r>
              <a:rPr lang="en-US" altLang="zh-CN" dirty="0">
                <a:highlight>
                  <a:srgbClr val="C0C0C0"/>
                </a:highlight>
              </a:rPr>
              <a:t> hh24</a:t>
            </a:r>
            <a:r>
              <a:rPr lang="zh-CN" altLang="en-US" dirty="0">
                <a:highlight>
                  <a:srgbClr val="C0C0C0"/>
                </a:highlight>
              </a:rPr>
              <a:t>：</a:t>
            </a:r>
            <a:r>
              <a:rPr lang="en-US" altLang="zh-CN" dirty="0">
                <a:highlight>
                  <a:srgbClr val="C0C0C0"/>
                </a:highlight>
              </a:rPr>
              <a:t>mi</a:t>
            </a:r>
            <a:r>
              <a:rPr lang="zh-CN" altLang="en-US" dirty="0">
                <a:highlight>
                  <a:srgbClr val="C0C0C0"/>
                </a:highlight>
              </a:rPr>
              <a:t>：</a:t>
            </a:r>
            <a:r>
              <a:rPr lang="en-US" altLang="zh-CN" dirty="0" err="1">
                <a:highlight>
                  <a:srgbClr val="C0C0C0"/>
                </a:highlight>
              </a:rPr>
              <a:t>ss'</a:t>
            </a:r>
            <a:r>
              <a:rPr lang="en-US" altLang="zh-CN" dirty="0">
                <a:highlight>
                  <a:srgbClr val="C0C0C0"/>
                </a:highlight>
              </a:rPr>
              <a:t>)NEXT_RUN_DATE FROM </a:t>
            </a:r>
            <a:r>
              <a:rPr lang="en-US" altLang="zh-CN" dirty="0" err="1">
                <a:highlight>
                  <a:srgbClr val="C0C0C0"/>
                </a:highlight>
              </a:rPr>
              <a:t>user_scheduler_jobs</a:t>
            </a:r>
            <a:r>
              <a:rPr lang="en-US" altLang="zh-CN" dirty="0">
                <a:highlight>
                  <a:srgbClr val="C0C0C0"/>
                </a:highlight>
              </a:rPr>
              <a:t>;</a:t>
            </a:r>
          </a:p>
          <a:p>
            <a:pPr marL="0" indent="0" hangingPunct="0">
              <a:lnSpc>
                <a:spcPct val="100000"/>
              </a:lnSpc>
              <a:spcBef>
                <a:spcPts val="600"/>
              </a:spcBef>
              <a:buNone/>
            </a:pPr>
            <a:r>
              <a:rPr lang="en-US" altLang="zh-CN" dirty="0"/>
              <a:t>JOB_NAME		START_DATE				NEXT_RUN_DATE</a:t>
            </a:r>
          </a:p>
          <a:p>
            <a:pPr marL="0" indent="0" hangingPunct="0">
              <a:lnSpc>
                <a:spcPct val="100000"/>
              </a:lnSpc>
              <a:spcBef>
                <a:spcPts val="600"/>
              </a:spcBef>
              <a:buNone/>
            </a:pPr>
            <a:r>
              <a:rPr lang="en-US" altLang="zh-CN" dirty="0"/>
              <a:t>--------------	----------------------		-----------------------</a:t>
            </a:r>
          </a:p>
          <a:p>
            <a:pPr marL="0" indent="0" hangingPunct="0">
              <a:lnSpc>
                <a:spcPct val="100000"/>
              </a:lnSpc>
              <a:spcBef>
                <a:spcPts val="600"/>
              </a:spcBef>
              <a:buNone/>
            </a:pPr>
            <a:r>
              <a:rPr lang="en-US" altLang="zh-CN" dirty="0"/>
              <a:t>JOB_CALC		2016-04-01 01</a:t>
            </a:r>
            <a:r>
              <a:rPr lang="zh-CN" altLang="en-US" dirty="0"/>
              <a:t>：</a:t>
            </a:r>
            <a:r>
              <a:rPr lang="en-US" altLang="zh-CN" dirty="0"/>
              <a:t>00</a:t>
            </a:r>
            <a:r>
              <a:rPr lang="zh-CN" altLang="en-US" dirty="0"/>
              <a:t>：</a:t>
            </a:r>
            <a:r>
              <a:rPr lang="en-US" altLang="zh-CN" dirty="0"/>
              <a:t>00		2017-04-08 01</a:t>
            </a:r>
            <a:r>
              <a:rPr lang="zh-CN" altLang="en-US" dirty="0"/>
              <a:t>：</a:t>
            </a:r>
            <a:r>
              <a:rPr lang="en-US" altLang="zh-CN" dirty="0"/>
              <a:t>00</a:t>
            </a:r>
            <a:r>
              <a:rPr lang="zh-CN" altLang="en-US" dirty="0"/>
              <a:t>：</a:t>
            </a:r>
            <a:r>
              <a:rPr lang="en-US" altLang="zh-CN" dirty="0"/>
              <a:t>00</a:t>
            </a:r>
          </a:p>
        </p:txBody>
      </p:sp>
    </p:spTree>
    <p:extLst>
      <p:ext uri="{BB962C8B-B14F-4D97-AF65-F5344CB8AC3E}">
        <p14:creationId xmlns:p14="http://schemas.microsoft.com/office/powerpoint/2010/main" val="1442495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834762" y="0"/>
            <a:ext cx="9601200" cy="1052736"/>
          </a:xfrm>
        </p:spPr>
        <p:txBody>
          <a:bodyPr>
            <a:normAutofit fontScale="90000"/>
          </a:bodyPr>
          <a:lstStyle/>
          <a:p>
            <a:r>
              <a:rPr lang="en-US" altLang="zh-CN" b="1" dirty="0">
                <a:effectLst>
                  <a:glow>
                    <a:srgbClr val="000000"/>
                  </a:glow>
                  <a:outerShdw sx="0" sy="0">
                    <a:srgbClr val="000000"/>
                  </a:outerShdw>
                  <a:reflection stA="0" endPos="0" fadeDir="0" sx="0" sy="0"/>
                </a:effectLst>
              </a:rPr>
              <a:t>5.3 </a:t>
            </a:r>
            <a:r>
              <a:rPr lang="zh-CN" altLang="en-US" b="1" dirty="0">
                <a:effectLst>
                  <a:glow>
                    <a:srgbClr val="000000"/>
                  </a:glow>
                  <a:outerShdw sx="0" sy="0">
                    <a:srgbClr val="000000"/>
                  </a:outerShdw>
                  <a:reflection stA="0" endPos="0" fadeDir="0" sx="0" sy="0"/>
                </a:effectLst>
              </a:rPr>
              <a:t>服务器进程</a:t>
            </a:r>
            <a:br>
              <a:rPr lang="en-US" altLang="zh-CN" b="1" dirty="0">
                <a:effectLst>
                  <a:glow>
                    <a:srgbClr val="000000"/>
                  </a:glow>
                  <a:outerShdw sx="0" sy="0">
                    <a:srgbClr val="000000"/>
                  </a:outerShdw>
                  <a:reflection stA="0" endPos="0" fadeDir="0" sx="0" sy="0"/>
                </a:effectLst>
              </a:rPr>
            </a:br>
            <a:r>
              <a:rPr lang="en-US" altLang="zh-CN" b="1" dirty="0">
                <a:effectLst>
                  <a:glow>
                    <a:srgbClr val="000000"/>
                  </a:glow>
                  <a:outerShdw sx="0" sy="0">
                    <a:srgbClr val="000000"/>
                  </a:outerShdw>
                  <a:reflection stA="0" endPos="0" fadeDir="0" sx="0" sy="0"/>
                </a:effectLst>
              </a:rPr>
              <a:t>   </a:t>
            </a:r>
            <a:r>
              <a:rPr lang="en-US" altLang="zh-CN" sz="3100" b="1" dirty="0">
                <a:effectLst>
                  <a:glow>
                    <a:srgbClr val="000000"/>
                  </a:glow>
                  <a:outerShdw sx="0" sy="0">
                    <a:srgbClr val="000000"/>
                  </a:outerShdw>
                  <a:reflection stA="0" endPos="0" fadeDir="0" sx="0" sy="0"/>
                </a:effectLst>
              </a:rPr>
              <a:t>5.3.2  </a:t>
            </a:r>
            <a:r>
              <a:rPr lang="zh-CN" altLang="en-US" sz="3100" b="1" dirty="0">
                <a:effectLst>
                  <a:glow>
                    <a:srgbClr val="000000"/>
                  </a:glow>
                  <a:outerShdw sx="0" sy="0">
                    <a:srgbClr val="000000"/>
                  </a:outerShdw>
                  <a:reflection stA="0" endPos="0" fadeDir="0" sx="0" sy="0"/>
                </a:effectLst>
              </a:rPr>
              <a:t>定时执行作业任务</a:t>
            </a:r>
            <a:endParaRPr lang="zh-CN" altLang="en-US" sz="3100" dirty="0"/>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834762" y="980728"/>
            <a:ext cx="11354063" cy="5949280"/>
          </a:xfrm>
        </p:spPr>
        <p:txBody>
          <a:bodyPr>
            <a:noAutofit/>
          </a:bodyPr>
          <a:lstStyle/>
          <a:p>
            <a:pPr marL="0" indent="0" hangingPunct="0">
              <a:lnSpc>
                <a:spcPct val="100000"/>
              </a:lnSpc>
              <a:spcBef>
                <a:spcPts val="0"/>
              </a:spcBef>
              <a:buNone/>
            </a:pPr>
            <a:r>
              <a:rPr lang="zh-CN" altLang="en-US" dirty="0"/>
              <a:t>如果不需要作业了，可以删除作业，删除作业使用</a:t>
            </a:r>
            <a:r>
              <a:rPr lang="en-US" altLang="zh-CN" dirty="0"/>
              <a:t>DBMS_SCHEDULER.DROP_JOB</a:t>
            </a:r>
            <a:r>
              <a:rPr lang="zh-CN" altLang="en-US" dirty="0"/>
              <a:t>过程，参数有：</a:t>
            </a:r>
          </a:p>
          <a:p>
            <a:pPr marL="0" indent="0" hangingPunct="0">
              <a:lnSpc>
                <a:spcPct val="100000"/>
              </a:lnSpc>
              <a:spcBef>
                <a:spcPts val="0"/>
              </a:spcBef>
              <a:buNone/>
            </a:pPr>
            <a:r>
              <a:rPr lang="en-US" altLang="zh-CN" dirty="0" err="1"/>
              <a:t>job_name</a:t>
            </a:r>
            <a:r>
              <a:rPr lang="zh-CN" altLang="en-US" dirty="0"/>
              <a:t>：任务的名称，必选。</a:t>
            </a:r>
          </a:p>
          <a:p>
            <a:pPr marL="0" indent="0" hangingPunct="0">
              <a:lnSpc>
                <a:spcPct val="100000"/>
              </a:lnSpc>
              <a:spcBef>
                <a:spcPts val="0"/>
              </a:spcBef>
              <a:buNone/>
            </a:pPr>
            <a:r>
              <a:rPr lang="en-US" altLang="zh-CN" dirty="0"/>
              <a:t>defer</a:t>
            </a:r>
            <a:r>
              <a:rPr lang="zh-CN" altLang="en-US" dirty="0"/>
              <a:t>：如果</a:t>
            </a:r>
            <a:r>
              <a:rPr lang="en-US" altLang="zh-CN" dirty="0"/>
              <a:t>defer</a:t>
            </a:r>
            <a:r>
              <a:rPr lang="zh-CN" altLang="en-US" dirty="0"/>
              <a:t>为</a:t>
            </a:r>
            <a:r>
              <a:rPr lang="en-US" altLang="zh-CN" dirty="0"/>
              <a:t>TRUE</a:t>
            </a:r>
            <a:r>
              <a:rPr lang="zh-CN" altLang="en-US" dirty="0"/>
              <a:t>，等待正在运行的</a:t>
            </a:r>
            <a:r>
              <a:rPr lang="en-US" altLang="zh-CN" dirty="0"/>
              <a:t>job</a:t>
            </a:r>
            <a:r>
              <a:rPr lang="zh-CN" altLang="en-US" dirty="0"/>
              <a:t>结束再</a:t>
            </a:r>
            <a:r>
              <a:rPr lang="en-US" altLang="zh-CN" dirty="0"/>
              <a:t>drop</a:t>
            </a:r>
            <a:r>
              <a:rPr lang="zh-CN" altLang="en-US" dirty="0"/>
              <a:t>。</a:t>
            </a:r>
          </a:p>
          <a:p>
            <a:pPr marL="0" indent="0" hangingPunct="0">
              <a:lnSpc>
                <a:spcPct val="100000"/>
              </a:lnSpc>
              <a:spcBef>
                <a:spcPts val="0"/>
              </a:spcBef>
              <a:buNone/>
            </a:pPr>
            <a:r>
              <a:rPr lang="en-US" altLang="zh-CN" dirty="0"/>
              <a:t>force</a:t>
            </a:r>
            <a:r>
              <a:rPr lang="zh-CN" altLang="en-US" dirty="0"/>
              <a:t>：如果</a:t>
            </a:r>
            <a:r>
              <a:rPr lang="en-US" altLang="zh-CN" dirty="0"/>
              <a:t>force</a:t>
            </a:r>
            <a:r>
              <a:rPr lang="zh-CN" altLang="en-US" dirty="0"/>
              <a:t>为</a:t>
            </a:r>
            <a:r>
              <a:rPr lang="en-US" altLang="zh-CN" dirty="0"/>
              <a:t>TRUE</a:t>
            </a:r>
            <a:r>
              <a:rPr lang="zh-CN" altLang="en-US" dirty="0"/>
              <a:t>，停止正在运行的</a:t>
            </a:r>
            <a:r>
              <a:rPr lang="en-US" altLang="zh-CN" dirty="0"/>
              <a:t>job</a:t>
            </a:r>
            <a:r>
              <a:rPr lang="zh-CN" altLang="en-US" dirty="0"/>
              <a:t>后再删除。</a:t>
            </a:r>
          </a:p>
          <a:p>
            <a:pPr marL="0" indent="0" hangingPunct="0">
              <a:lnSpc>
                <a:spcPct val="100000"/>
              </a:lnSpc>
              <a:spcBef>
                <a:spcPts val="0"/>
              </a:spcBef>
              <a:buNone/>
            </a:pPr>
            <a:r>
              <a:rPr lang="zh-CN" altLang="en-US" dirty="0"/>
              <a:t>如果同时指定</a:t>
            </a:r>
            <a:r>
              <a:rPr lang="en-US" altLang="zh-CN" dirty="0"/>
              <a:t>force</a:t>
            </a:r>
            <a:r>
              <a:rPr lang="zh-CN" altLang="en-US" dirty="0"/>
              <a:t>和</a:t>
            </a:r>
            <a:r>
              <a:rPr lang="en-US" altLang="zh-CN" dirty="0"/>
              <a:t>defer</a:t>
            </a:r>
            <a:r>
              <a:rPr lang="zh-CN" altLang="en-US" dirty="0"/>
              <a:t>为</a:t>
            </a:r>
            <a:r>
              <a:rPr lang="en-US" altLang="zh-CN" dirty="0"/>
              <a:t>TRUE</a:t>
            </a:r>
            <a:r>
              <a:rPr lang="zh-CN" altLang="en-US" dirty="0"/>
              <a:t>，返回错误。如果同时指定</a:t>
            </a:r>
            <a:r>
              <a:rPr lang="en-US" altLang="zh-CN" dirty="0"/>
              <a:t>force</a:t>
            </a:r>
            <a:r>
              <a:rPr lang="zh-CN" altLang="en-US" dirty="0"/>
              <a:t>和</a:t>
            </a:r>
            <a:r>
              <a:rPr lang="en-US" altLang="zh-CN" dirty="0"/>
              <a:t>defer</a:t>
            </a:r>
            <a:r>
              <a:rPr lang="zh-CN" altLang="en-US" dirty="0"/>
              <a:t>为</a:t>
            </a:r>
            <a:r>
              <a:rPr lang="en-US" altLang="zh-CN" dirty="0"/>
              <a:t>FALSE</a:t>
            </a:r>
            <a:r>
              <a:rPr lang="zh-CN" altLang="en-US" dirty="0"/>
              <a:t>，对于一个正在运行的</a:t>
            </a:r>
            <a:r>
              <a:rPr lang="en-US" altLang="zh-CN" dirty="0"/>
              <a:t>job</a:t>
            </a:r>
            <a:r>
              <a:rPr lang="zh-CN" altLang="en-US" dirty="0"/>
              <a:t>，调用失败。</a:t>
            </a:r>
          </a:p>
          <a:p>
            <a:pPr marL="0" indent="0" hangingPunct="0">
              <a:lnSpc>
                <a:spcPct val="100000"/>
              </a:lnSpc>
              <a:spcBef>
                <a:spcPts val="0"/>
              </a:spcBef>
              <a:buNone/>
            </a:pPr>
            <a:r>
              <a:rPr lang="en-US" altLang="zh-CN" dirty="0"/>
              <a:t>【</a:t>
            </a:r>
            <a:r>
              <a:rPr lang="zh-CN" altLang="en-US" dirty="0"/>
              <a:t>示例</a:t>
            </a:r>
            <a:r>
              <a:rPr lang="en-US" altLang="zh-CN" dirty="0"/>
              <a:t>5-8】</a:t>
            </a:r>
            <a:r>
              <a:rPr lang="zh-CN" altLang="en-US" dirty="0"/>
              <a:t>删除作业</a:t>
            </a:r>
          </a:p>
          <a:p>
            <a:pPr marL="0" indent="0" hangingPunct="0">
              <a:lnSpc>
                <a:spcPct val="100000"/>
              </a:lnSpc>
              <a:spcBef>
                <a:spcPts val="0"/>
              </a:spcBef>
              <a:buNone/>
            </a:pPr>
            <a:r>
              <a:rPr lang="en-US" altLang="zh-CN" dirty="0"/>
              <a:t>SQL&gt;</a:t>
            </a:r>
          </a:p>
          <a:p>
            <a:pPr marL="0" indent="0" hangingPunct="0">
              <a:lnSpc>
                <a:spcPct val="100000"/>
              </a:lnSpc>
              <a:spcBef>
                <a:spcPts val="0"/>
              </a:spcBef>
              <a:buNone/>
            </a:pPr>
            <a:r>
              <a:rPr lang="en-US" altLang="zh-CN" dirty="0">
                <a:highlight>
                  <a:srgbClr val="C0C0C0"/>
                </a:highlight>
              </a:rPr>
              <a:t>BEGIN</a:t>
            </a:r>
          </a:p>
          <a:p>
            <a:pPr marL="0" indent="0" hangingPunct="0">
              <a:lnSpc>
                <a:spcPct val="100000"/>
              </a:lnSpc>
              <a:spcBef>
                <a:spcPts val="0"/>
              </a:spcBef>
              <a:buNone/>
            </a:pPr>
            <a:r>
              <a:rPr lang="en-US" altLang="zh-CN" dirty="0">
                <a:highlight>
                  <a:srgbClr val="C0C0C0"/>
                </a:highlight>
              </a:rPr>
              <a:t>DBMS_SCHEDULER.DROP_JOB(</a:t>
            </a:r>
            <a:r>
              <a:rPr lang="en-US" altLang="zh-CN" dirty="0" err="1">
                <a:highlight>
                  <a:srgbClr val="C0C0C0"/>
                </a:highlight>
              </a:rPr>
              <a:t>job_name</a:t>
            </a:r>
            <a:r>
              <a:rPr lang="en-US" altLang="zh-CN" dirty="0">
                <a:highlight>
                  <a:srgbClr val="C0C0C0"/>
                </a:highlight>
              </a:rPr>
              <a:t> =&gt; '"STUDY"."JOB_CALC"',</a:t>
            </a:r>
          </a:p>
          <a:p>
            <a:pPr marL="0" indent="0" hangingPunct="0">
              <a:lnSpc>
                <a:spcPct val="100000"/>
              </a:lnSpc>
              <a:spcBef>
                <a:spcPts val="0"/>
              </a:spcBef>
              <a:buNone/>
            </a:pPr>
            <a:r>
              <a:rPr lang="en-US" altLang="zh-CN" dirty="0">
                <a:highlight>
                  <a:srgbClr val="C0C0C0"/>
                </a:highlight>
              </a:rPr>
              <a:t>                                defer =&gt; false,</a:t>
            </a:r>
          </a:p>
          <a:p>
            <a:pPr marL="0" indent="0" hangingPunct="0">
              <a:lnSpc>
                <a:spcPct val="100000"/>
              </a:lnSpc>
              <a:spcBef>
                <a:spcPts val="0"/>
              </a:spcBef>
              <a:buNone/>
            </a:pPr>
            <a:r>
              <a:rPr lang="en-US" altLang="zh-CN" dirty="0">
                <a:highlight>
                  <a:srgbClr val="C0C0C0"/>
                </a:highlight>
              </a:rPr>
              <a:t>                                force =&gt; false);</a:t>
            </a:r>
          </a:p>
          <a:p>
            <a:pPr marL="0" indent="0" hangingPunct="0">
              <a:lnSpc>
                <a:spcPct val="100000"/>
              </a:lnSpc>
              <a:spcBef>
                <a:spcPts val="0"/>
              </a:spcBef>
              <a:buNone/>
            </a:pPr>
            <a:r>
              <a:rPr lang="en-US" altLang="zh-CN" dirty="0">
                <a:highlight>
                  <a:srgbClr val="C0C0C0"/>
                </a:highlight>
              </a:rPr>
              <a:t>END;</a:t>
            </a:r>
          </a:p>
          <a:p>
            <a:pPr marL="0" indent="0" hangingPunct="0">
              <a:lnSpc>
                <a:spcPct val="100000"/>
              </a:lnSpc>
              <a:spcBef>
                <a:spcPts val="0"/>
              </a:spcBef>
              <a:buNone/>
            </a:pPr>
            <a:r>
              <a:rPr lang="en-US" altLang="zh-CN" dirty="0">
                <a:highlight>
                  <a:srgbClr val="C0C0C0"/>
                </a:highlight>
              </a:rPr>
              <a:t>/</a:t>
            </a:r>
          </a:p>
        </p:txBody>
      </p:sp>
    </p:spTree>
    <p:extLst>
      <p:ext uri="{BB962C8B-B14F-4D97-AF65-F5344CB8AC3E}">
        <p14:creationId xmlns:p14="http://schemas.microsoft.com/office/powerpoint/2010/main" val="4294378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293813" y="381000"/>
            <a:ext cx="9601200" cy="887760"/>
          </a:xfrm>
        </p:spPr>
        <p:txBody>
          <a:bodyPr>
            <a:normAutofit fontScale="90000"/>
          </a:bodyPr>
          <a:lstStyle/>
          <a:p>
            <a:r>
              <a:rPr lang="en-US" altLang="zh-CN" b="1" dirty="0">
                <a:effectLst>
                  <a:glow>
                    <a:srgbClr val="000000"/>
                  </a:glow>
                  <a:outerShdw sx="0" sy="0">
                    <a:srgbClr val="000000"/>
                  </a:outerShdw>
                  <a:reflection stA="0" endPos="0" fadeDir="0" sx="0" sy="0"/>
                </a:effectLst>
              </a:rPr>
              <a:t>5.1 </a:t>
            </a:r>
            <a:r>
              <a:rPr lang="en-US" altLang="zh-CN" dirty="0"/>
              <a:t>Oracle 12c </a:t>
            </a:r>
            <a:r>
              <a:rPr lang="zh-CN" altLang="en-US" dirty="0"/>
              <a:t>体系结构</a:t>
            </a:r>
            <a:br>
              <a:rPr lang="en-US" altLang="zh-CN" dirty="0"/>
            </a:br>
            <a:r>
              <a:rPr lang="en-US" altLang="zh-CN" dirty="0"/>
              <a:t>   </a:t>
            </a:r>
            <a:r>
              <a:rPr lang="en-US" altLang="zh-CN" sz="3100" dirty="0"/>
              <a:t>5.1.1  </a:t>
            </a:r>
            <a:r>
              <a:rPr lang="zh-CN" altLang="en-US" sz="3100" dirty="0"/>
              <a:t>数据库物理存储结构</a:t>
            </a:r>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1293813" y="1676400"/>
            <a:ext cx="9601200" cy="5181600"/>
          </a:xfrm>
        </p:spPr>
        <p:txBody>
          <a:bodyPr>
            <a:normAutofit fontScale="92500"/>
          </a:bodyPr>
          <a:lstStyle/>
          <a:p>
            <a:pPr marL="0" indent="0" hangingPunct="0">
              <a:lnSpc>
                <a:spcPct val="120000"/>
              </a:lnSpc>
              <a:spcBef>
                <a:spcPts val="600"/>
              </a:spcBef>
              <a:buNone/>
            </a:pPr>
            <a:r>
              <a:rPr lang="zh-CN" altLang="en-US" sz="2000" dirty="0"/>
              <a:t>数据库物理结构是指存储数据的操作系统文件。执行创建数据库语句时，创建下列文件：</a:t>
            </a:r>
          </a:p>
          <a:p>
            <a:pPr marL="0" indent="0" hangingPunct="0">
              <a:lnSpc>
                <a:spcPct val="120000"/>
              </a:lnSpc>
              <a:spcBef>
                <a:spcPts val="600"/>
              </a:spcBef>
              <a:buNone/>
            </a:pPr>
            <a:r>
              <a:rPr lang="en-US" altLang="zh-CN" sz="2000" dirty="0"/>
              <a:t>1)</a:t>
            </a:r>
            <a:r>
              <a:rPr lang="zh-CN" altLang="en-US" sz="2000" dirty="0"/>
              <a:t>数据文件</a:t>
            </a:r>
            <a:r>
              <a:rPr lang="en-US" altLang="zh-CN" sz="2000" dirty="0"/>
              <a:t>(Data Files)</a:t>
            </a:r>
          </a:p>
          <a:p>
            <a:pPr marL="0" indent="0" hangingPunct="0">
              <a:lnSpc>
                <a:spcPct val="120000"/>
              </a:lnSpc>
              <a:spcBef>
                <a:spcPts val="600"/>
              </a:spcBef>
              <a:buNone/>
            </a:pPr>
            <a:r>
              <a:rPr lang="zh-CN" altLang="en-US" sz="2000" dirty="0"/>
              <a:t>每个</a:t>
            </a:r>
            <a:r>
              <a:rPr lang="en-US" altLang="zh-CN" sz="2000" dirty="0"/>
              <a:t>Oracle</a:t>
            </a:r>
            <a:r>
              <a:rPr lang="zh-CN" altLang="en-US" sz="2000" dirty="0"/>
              <a:t>数据库都有一个或多个物理数据文件，其中包含了所有的数据库数据。逻辑数据库结构中的数据，如表和索引，在物理上都存储在数据文件中。</a:t>
            </a:r>
          </a:p>
          <a:p>
            <a:pPr marL="0" indent="0" hangingPunct="0">
              <a:lnSpc>
                <a:spcPct val="120000"/>
              </a:lnSpc>
              <a:spcBef>
                <a:spcPts val="600"/>
              </a:spcBef>
              <a:buNone/>
            </a:pPr>
            <a:r>
              <a:rPr lang="en-US" altLang="zh-CN" sz="2000" dirty="0"/>
              <a:t>2)</a:t>
            </a:r>
            <a:r>
              <a:rPr lang="zh-CN" altLang="en-US" sz="2000" dirty="0"/>
              <a:t>控制文件</a:t>
            </a:r>
            <a:r>
              <a:rPr lang="en-US" altLang="zh-CN" sz="2000" dirty="0"/>
              <a:t>(Control Files)</a:t>
            </a:r>
          </a:p>
          <a:p>
            <a:pPr marL="0" indent="0" hangingPunct="0">
              <a:lnSpc>
                <a:spcPct val="120000"/>
              </a:lnSpc>
              <a:spcBef>
                <a:spcPts val="600"/>
              </a:spcBef>
              <a:buNone/>
            </a:pPr>
            <a:r>
              <a:rPr lang="zh-CN" altLang="en-US" sz="2000" dirty="0"/>
              <a:t>每个</a:t>
            </a:r>
            <a:r>
              <a:rPr lang="en-US" altLang="zh-CN" sz="2000" dirty="0"/>
              <a:t>Oracle</a:t>
            </a:r>
            <a:r>
              <a:rPr lang="zh-CN" altLang="en-US" sz="2000" dirty="0"/>
              <a:t>数据库都有一个控制文件。控制文件包含数据库物理结构的元数据，如数据库名称和数据库文件的名称和位置。</a:t>
            </a:r>
          </a:p>
          <a:p>
            <a:pPr marL="0" indent="0" hangingPunct="0">
              <a:lnSpc>
                <a:spcPct val="120000"/>
              </a:lnSpc>
              <a:spcBef>
                <a:spcPts val="600"/>
              </a:spcBef>
              <a:buNone/>
            </a:pPr>
            <a:r>
              <a:rPr lang="en-US" altLang="zh-CN" sz="2000" dirty="0"/>
              <a:t>3)</a:t>
            </a:r>
            <a:r>
              <a:rPr lang="zh-CN" altLang="en-US" sz="2000" dirty="0"/>
              <a:t>联机重做日志文件</a:t>
            </a:r>
            <a:r>
              <a:rPr lang="en-US" altLang="zh-CN" sz="2000" dirty="0"/>
              <a:t>(Online Redo Log Files)</a:t>
            </a:r>
          </a:p>
          <a:p>
            <a:pPr marL="0" indent="0" hangingPunct="0">
              <a:lnSpc>
                <a:spcPct val="120000"/>
              </a:lnSpc>
              <a:spcBef>
                <a:spcPts val="600"/>
              </a:spcBef>
              <a:buNone/>
            </a:pPr>
            <a:r>
              <a:rPr lang="zh-CN" altLang="en-US" sz="2000" dirty="0"/>
              <a:t>每个</a:t>
            </a:r>
            <a:r>
              <a:rPr lang="en-US" altLang="zh-CN" sz="2000" dirty="0"/>
              <a:t>Oracle</a:t>
            </a:r>
            <a:r>
              <a:rPr lang="zh-CN" altLang="en-US" sz="2000" dirty="0"/>
              <a:t>数据库都有一个联机重做日志，它是由两个或多个联机重做日志文件组组成的一个联合体。联机重做日志由重做条目</a:t>
            </a:r>
            <a:r>
              <a:rPr lang="en-US" altLang="zh-CN" sz="2000" dirty="0"/>
              <a:t>(</a:t>
            </a:r>
            <a:r>
              <a:rPr lang="zh-CN" altLang="en-US" sz="2000" dirty="0"/>
              <a:t>也称重做日志记录</a:t>
            </a:r>
            <a:r>
              <a:rPr lang="en-US" altLang="zh-CN" sz="2000" dirty="0"/>
              <a:t>)</a:t>
            </a:r>
            <a:r>
              <a:rPr lang="zh-CN" altLang="en-US" sz="2000" dirty="0"/>
              <a:t>组成，它记录了数据的所有更改。</a:t>
            </a:r>
          </a:p>
          <a:p>
            <a:pPr marL="0" indent="0" hangingPunct="0">
              <a:lnSpc>
                <a:spcPct val="120000"/>
              </a:lnSpc>
              <a:spcBef>
                <a:spcPts val="600"/>
              </a:spcBef>
              <a:buNone/>
            </a:pPr>
            <a:r>
              <a:rPr lang="zh-CN" altLang="en-US" sz="2000" dirty="0"/>
              <a:t>除了上述文件之外，还有一些文件也非常重要。一是参数文件和网络配置文件，二是备份文件和归档重做日志文件，这两种文件是脱机文件，用于数据库的备份和恢复。</a:t>
            </a:r>
          </a:p>
        </p:txBody>
      </p:sp>
    </p:spTree>
    <p:extLst>
      <p:ext uri="{BB962C8B-B14F-4D97-AF65-F5344CB8AC3E}">
        <p14:creationId xmlns:p14="http://schemas.microsoft.com/office/powerpoint/2010/main" val="2775571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293813" y="381000"/>
            <a:ext cx="9601200" cy="887760"/>
          </a:xfrm>
        </p:spPr>
        <p:txBody>
          <a:bodyPr>
            <a:normAutofit fontScale="90000"/>
          </a:bodyPr>
          <a:lstStyle/>
          <a:p>
            <a:r>
              <a:rPr lang="en-US" altLang="zh-CN" b="1" dirty="0">
                <a:effectLst>
                  <a:glow>
                    <a:srgbClr val="000000"/>
                  </a:glow>
                  <a:outerShdw sx="0" sy="0">
                    <a:srgbClr val="000000"/>
                  </a:outerShdw>
                  <a:reflection stA="0" endPos="0" fadeDir="0" sx="0" sy="0"/>
                </a:effectLst>
              </a:rPr>
              <a:t>5.1 </a:t>
            </a:r>
            <a:r>
              <a:rPr lang="en-US" altLang="zh-CN" dirty="0"/>
              <a:t>Oracle 12c </a:t>
            </a:r>
            <a:r>
              <a:rPr lang="zh-CN" altLang="en-US" dirty="0"/>
              <a:t>体系结构</a:t>
            </a:r>
            <a:br>
              <a:rPr lang="en-US" altLang="zh-CN" dirty="0"/>
            </a:br>
            <a:r>
              <a:rPr lang="en-US" altLang="zh-CN" dirty="0"/>
              <a:t>   </a:t>
            </a:r>
            <a:r>
              <a:rPr lang="en-US" altLang="zh-CN" sz="3100" dirty="0"/>
              <a:t>5.1.2 </a:t>
            </a:r>
            <a:r>
              <a:rPr lang="zh-CN" altLang="en-US" sz="3100" dirty="0"/>
              <a:t>逻辑存储结构</a:t>
            </a:r>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1293813" y="1676400"/>
            <a:ext cx="9601200" cy="5181600"/>
          </a:xfrm>
        </p:spPr>
        <p:txBody>
          <a:bodyPr>
            <a:normAutofit fontScale="92500" lnSpcReduction="10000"/>
          </a:bodyPr>
          <a:lstStyle/>
          <a:p>
            <a:pPr marL="0" indent="0" hangingPunct="0">
              <a:lnSpc>
                <a:spcPct val="120000"/>
              </a:lnSpc>
              <a:spcBef>
                <a:spcPts val="600"/>
              </a:spcBef>
              <a:buNone/>
            </a:pPr>
            <a:r>
              <a:rPr lang="zh-CN" altLang="en-US" sz="3200" dirty="0"/>
              <a:t>逻辑存储结构使</a:t>
            </a:r>
            <a:r>
              <a:rPr lang="en-US" altLang="zh-CN" sz="3200" dirty="0"/>
              <a:t>Oracle</a:t>
            </a:r>
            <a:r>
              <a:rPr lang="zh-CN" altLang="en-US" sz="3200" dirty="0"/>
              <a:t>数据库能够对磁盘空间进行细粒度控制。数据库的逻辑存储结构由表空间</a:t>
            </a:r>
            <a:r>
              <a:rPr lang="en-US" altLang="zh-CN" sz="3200" dirty="0"/>
              <a:t>(Tablespace)</a:t>
            </a:r>
            <a:r>
              <a:rPr lang="zh-CN" altLang="en-US" sz="3200" dirty="0"/>
              <a:t>、段</a:t>
            </a:r>
            <a:r>
              <a:rPr lang="en-US" altLang="zh-CN" sz="3200" dirty="0"/>
              <a:t>(Segment)</a:t>
            </a:r>
            <a:r>
              <a:rPr lang="zh-CN" altLang="en-US" sz="3200" dirty="0"/>
              <a:t>、区</a:t>
            </a:r>
            <a:r>
              <a:rPr lang="en-US" altLang="zh-CN" sz="3200" dirty="0"/>
              <a:t>(Extents)</a:t>
            </a:r>
            <a:r>
              <a:rPr lang="zh-CN" altLang="en-US" sz="3200" dirty="0"/>
              <a:t>和块</a:t>
            </a:r>
            <a:r>
              <a:rPr lang="en-US" altLang="zh-CN" sz="3200" dirty="0"/>
              <a:t>(Block)4</a:t>
            </a:r>
            <a:r>
              <a:rPr lang="zh-CN" altLang="en-US" sz="3200" dirty="0"/>
              <a:t>个部分组成，图</a:t>
            </a:r>
            <a:r>
              <a:rPr lang="en-US" altLang="zh-CN" sz="3200" dirty="0"/>
              <a:t>5 2</a:t>
            </a:r>
            <a:r>
              <a:rPr lang="zh-CN" altLang="en-US" sz="3200" dirty="0"/>
              <a:t>描述了</a:t>
            </a:r>
            <a:r>
              <a:rPr lang="en-US" altLang="zh-CN" sz="3200" dirty="0"/>
              <a:t>Oracle</a:t>
            </a:r>
            <a:r>
              <a:rPr lang="zh-CN" altLang="en-US" sz="3200" dirty="0"/>
              <a:t>的逻辑结构与物理结构之间的关系。图中的鱼尾纹代表了一对多的关系，左边的逻辑列是表空间、段、区和</a:t>
            </a:r>
            <a:r>
              <a:rPr lang="en-US" altLang="zh-CN" sz="3200" dirty="0"/>
              <a:t>Oracle</a:t>
            </a:r>
            <a:r>
              <a:rPr lang="zh-CN" altLang="en-US" sz="3200" dirty="0"/>
              <a:t>数据块。每种类型与下面的类型是一对多的关系。右边是物理数据文件和操作系统的数据块。表空间与数据文件是一对多的关系。</a:t>
            </a:r>
            <a:r>
              <a:rPr lang="en-US" altLang="zh-CN" sz="3200" dirty="0"/>
              <a:t>Oracle</a:t>
            </a:r>
            <a:r>
              <a:rPr lang="zh-CN" altLang="en-US" sz="3200" dirty="0"/>
              <a:t>数据块与操作系统的数据块是一对多的关系。数据文件与区</a:t>
            </a:r>
            <a:r>
              <a:rPr lang="en-US" altLang="zh-CN" sz="3200" dirty="0"/>
              <a:t>(Extents)</a:t>
            </a:r>
            <a:r>
              <a:rPr lang="zh-CN" altLang="en-US" sz="3200" dirty="0"/>
              <a:t>是一对多的关系。</a:t>
            </a:r>
          </a:p>
        </p:txBody>
      </p:sp>
    </p:spTree>
    <p:extLst>
      <p:ext uri="{BB962C8B-B14F-4D97-AF65-F5344CB8AC3E}">
        <p14:creationId xmlns:p14="http://schemas.microsoft.com/office/powerpoint/2010/main" val="1790352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293813" y="381000"/>
            <a:ext cx="9601200" cy="887760"/>
          </a:xfrm>
        </p:spPr>
        <p:txBody>
          <a:bodyPr>
            <a:normAutofit fontScale="90000"/>
          </a:bodyPr>
          <a:lstStyle/>
          <a:p>
            <a:r>
              <a:rPr lang="en-US" altLang="zh-CN" b="1" dirty="0">
                <a:effectLst>
                  <a:glow>
                    <a:srgbClr val="000000"/>
                  </a:glow>
                  <a:outerShdw sx="0" sy="0">
                    <a:srgbClr val="000000"/>
                  </a:outerShdw>
                  <a:reflection stA="0" endPos="0" fadeDir="0" sx="0" sy="0"/>
                </a:effectLst>
              </a:rPr>
              <a:t>5.1 </a:t>
            </a:r>
            <a:r>
              <a:rPr lang="en-US" altLang="zh-CN" dirty="0"/>
              <a:t>Oracle 12c </a:t>
            </a:r>
            <a:r>
              <a:rPr lang="zh-CN" altLang="en-US" dirty="0"/>
              <a:t>体系结构</a:t>
            </a:r>
            <a:br>
              <a:rPr lang="en-US" altLang="zh-CN" dirty="0"/>
            </a:br>
            <a:r>
              <a:rPr lang="en-US" altLang="zh-CN" dirty="0"/>
              <a:t>   </a:t>
            </a:r>
            <a:r>
              <a:rPr lang="en-US" altLang="zh-CN" sz="3100" dirty="0"/>
              <a:t>5.1.1  </a:t>
            </a:r>
            <a:r>
              <a:rPr lang="zh-CN" altLang="en-US" sz="3100" dirty="0"/>
              <a:t>数据库物理存储结构</a:t>
            </a:r>
          </a:p>
        </p:txBody>
      </p:sp>
      <p:sp>
        <p:nvSpPr>
          <p:cNvPr id="6" name="Rectangle 40">
            <a:extLst>
              <a:ext uri="{FF2B5EF4-FFF2-40B4-BE49-F238E27FC236}">
                <a16:creationId xmlns:a16="http://schemas.microsoft.com/office/drawing/2014/main" id="{926ED853-DD29-41DF-B22C-221BD28268B7}"/>
              </a:ext>
            </a:extLst>
          </p:cNvPr>
          <p:cNvSpPr>
            <a:spLocks noChangeArrowheads="1"/>
          </p:cNvSpPr>
          <p:nvPr/>
        </p:nvSpPr>
        <p:spPr bwMode="auto">
          <a:xfrm>
            <a:off x="2061964" y="1629023"/>
            <a:ext cx="12188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7" name="画布 226">
            <a:extLst>
              <a:ext uri="{FF2B5EF4-FFF2-40B4-BE49-F238E27FC236}">
                <a16:creationId xmlns:a16="http://schemas.microsoft.com/office/drawing/2014/main" id="{B8E18C29-7E69-4D2F-8549-191A9F388B0D}"/>
              </a:ext>
            </a:extLst>
          </p:cNvPr>
          <p:cNvGrpSpPr/>
          <p:nvPr/>
        </p:nvGrpSpPr>
        <p:grpSpPr>
          <a:xfrm>
            <a:off x="2061964" y="1292267"/>
            <a:ext cx="8568952" cy="4330252"/>
            <a:chOff x="0" y="0"/>
            <a:chExt cx="3387725" cy="1711960"/>
          </a:xfrm>
        </p:grpSpPr>
        <p:sp>
          <p:nvSpPr>
            <p:cNvPr id="8" name="矩形 7">
              <a:extLst>
                <a:ext uri="{FF2B5EF4-FFF2-40B4-BE49-F238E27FC236}">
                  <a16:creationId xmlns:a16="http://schemas.microsoft.com/office/drawing/2014/main" id="{88AFA58F-7EAF-4282-B3E9-9DF1466D987A}"/>
                </a:ext>
              </a:extLst>
            </p:cNvPr>
            <p:cNvSpPr/>
            <p:nvPr/>
          </p:nvSpPr>
          <p:spPr>
            <a:xfrm>
              <a:off x="0" y="0"/>
              <a:ext cx="3387725" cy="1711960"/>
            </a:xfrm>
            <a:prstGeom prst="rect">
              <a:avLst/>
            </a:prstGeom>
          </p:spPr>
        </p:sp>
        <p:grpSp>
          <p:nvGrpSpPr>
            <p:cNvPr id="9" name="组合 8">
              <a:extLst>
                <a:ext uri="{FF2B5EF4-FFF2-40B4-BE49-F238E27FC236}">
                  <a16:creationId xmlns:a16="http://schemas.microsoft.com/office/drawing/2014/main" id="{9CA4CE32-C038-474F-BF03-6ED7D62362DB}"/>
                </a:ext>
              </a:extLst>
            </p:cNvPr>
            <p:cNvGrpSpPr/>
            <p:nvPr/>
          </p:nvGrpSpPr>
          <p:grpSpPr>
            <a:xfrm>
              <a:off x="93377" y="29459"/>
              <a:ext cx="3203702" cy="1617747"/>
              <a:chOff x="588822" y="31711"/>
              <a:chExt cx="2682933" cy="1978837"/>
            </a:xfrm>
          </p:grpSpPr>
          <p:sp>
            <p:nvSpPr>
              <p:cNvPr id="10" name="矩形 9">
                <a:extLst>
                  <a:ext uri="{FF2B5EF4-FFF2-40B4-BE49-F238E27FC236}">
                    <a16:creationId xmlns:a16="http://schemas.microsoft.com/office/drawing/2014/main" id="{706E5671-EE29-419F-967D-D33D63F7E393}"/>
                  </a:ext>
                </a:extLst>
              </p:cNvPr>
              <p:cNvSpPr/>
              <p:nvPr/>
            </p:nvSpPr>
            <p:spPr>
              <a:xfrm>
                <a:off x="589851" y="277388"/>
                <a:ext cx="872117" cy="243135"/>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en-US" sz="2000" kern="100">
                    <a:solidFill>
                      <a:srgbClr val="000000"/>
                    </a:solidFill>
                    <a:effectLst/>
                    <a:latin typeface="Times New Roman" panose="02020603050405020304" pitchFamily="18" charset="0"/>
                    <a:ea typeface="宋体" panose="02010600030101010101" pitchFamily="2" charset="-122"/>
                  </a:rPr>
                  <a:t>Tablespace</a:t>
                </a:r>
                <a:endParaRPr lang="zh-CN" sz="2000" kern="100">
                  <a:solidFill>
                    <a:srgbClr val="000000"/>
                  </a:solidFill>
                  <a:effectLst/>
                  <a:latin typeface="Times New Roman" panose="02020603050405020304" pitchFamily="18" charset="0"/>
                  <a:ea typeface="宋体" panose="02010600030101010101" pitchFamily="2" charset="-122"/>
                </a:endParaRPr>
              </a:p>
            </p:txBody>
          </p:sp>
          <p:sp>
            <p:nvSpPr>
              <p:cNvPr id="11" name="矩形 10">
                <a:extLst>
                  <a:ext uri="{FF2B5EF4-FFF2-40B4-BE49-F238E27FC236}">
                    <a16:creationId xmlns:a16="http://schemas.microsoft.com/office/drawing/2014/main" id="{2D1492AD-D8F1-4931-BE7A-934A6CD4594E}"/>
                  </a:ext>
                </a:extLst>
              </p:cNvPr>
              <p:cNvSpPr/>
              <p:nvPr/>
            </p:nvSpPr>
            <p:spPr>
              <a:xfrm>
                <a:off x="589645" y="730308"/>
                <a:ext cx="871855" cy="204470"/>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en-US" sz="2000" kern="100">
                    <a:solidFill>
                      <a:srgbClr val="000000"/>
                    </a:solidFill>
                    <a:effectLst/>
                    <a:latin typeface="Times New Roman" panose="02020603050405020304" pitchFamily="18" charset="0"/>
                    <a:ea typeface="宋体" panose="02010600030101010101" pitchFamily="2" charset="-122"/>
                  </a:rPr>
                  <a:t>Segment</a:t>
                </a:r>
                <a:endParaRPr lang="zh-CN" sz="2000" kern="100">
                  <a:solidFill>
                    <a:srgbClr val="000000"/>
                  </a:solidFill>
                  <a:effectLst/>
                  <a:latin typeface="Times New Roman" panose="02020603050405020304" pitchFamily="18" charset="0"/>
                  <a:ea typeface="宋体" panose="02010600030101010101" pitchFamily="2" charset="-122"/>
                </a:endParaRPr>
              </a:p>
            </p:txBody>
          </p:sp>
          <p:sp>
            <p:nvSpPr>
              <p:cNvPr id="12" name="矩形 11">
                <a:extLst>
                  <a:ext uri="{FF2B5EF4-FFF2-40B4-BE49-F238E27FC236}">
                    <a16:creationId xmlns:a16="http://schemas.microsoft.com/office/drawing/2014/main" id="{D15A0A1D-CDA2-47D9-AEFD-06930E817C60}"/>
                  </a:ext>
                </a:extLst>
              </p:cNvPr>
              <p:cNvSpPr/>
              <p:nvPr/>
            </p:nvSpPr>
            <p:spPr>
              <a:xfrm>
                <a:off x="589439" y="1163814"/>
                <a:ext cx="872490" cy="204470"/>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en-US" sz="2000" kern="100">
                    <a:solidFill>
                      <a:srgbClr val="000000"/>
                    </a:solidFill>
                    <a:effectLst/>
                    <a:latin typeface="Times New Roman" panose="02020603050405020304" pitchFamily="18" charset="0"/>
                    <a:ea typeface="宋体" panose="02010600030101010101" pitchFamily="2" charset="-122"/>
                  </a:rPr>
                  <a:t>Extents</a:t>
                </a:r>
                <a:endParaRPr lang="zh-CN" sz="2000" kern="100">
                  <a:solidFill>
                    <a:srgbClr val="000000"/>
                  </a:solidFill>
                  <a:effectLst/>
                  <a:latin typeface="Times New Roman" panose="02020603050405020304" pitchFamily="18" charset="0"/>
                  <a:ea typeface="宋体" panose="02010600030101010101" pitchFamily="2" charset="-122"/>
                </a:endParaRPr>
              </a:p>
            </p:txBody>
          </p:sp>
          <p:sp>
            <p:nvSpPr>
              <p:cNvPr id="13" name="矩形 12">
                <a:extLst>
                  <a:ext uri="{FF2B5EF4-FFF2-40B4-BE49-F238E27FC236}">
                    <a16:creationId xmlns:a16="http://schemas.microsoft.com/office/drawing/2014/main" id="{822B7B2F-789C-4732-845D-3399207723E7}"/>
                  </a:ext>
                </a:extLst>
              </p:cNvPr>
              <p:cNvSpPr/>
              <p:nvPr/>
            </p:nvSpPr>
            <p:spPr>
              <a:xfrm>
                <a:off x="588822" y="1607958"/>
                <a:ext cx="872490" cy="402590"/>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en-US" sz="2000" kern="100">
                    <a:solidFill>
                      <a:srgbClr val="000000"/>
                    </a:solidFill>
                    <a:effectLst/>
                    <a:latin typeface="Times New Roman" panose="02020603050405020304" pitchFamily="18" charset="0"/>
                    <a:ea typeface="宋体" panose="02010600030101010101" pitchFamily="2" charset="-122"/>
                  </a:rPr>
                  <a:t>Oracle</a:t>
                </a:r>
                <a:endParaRPr lang="zh-CN" sz="2000" kern="100">
                  <a:solidFill>
                    <a:srgbClr val="000000"/>
                  </a:solidFill>
                  <a:effectLst/>
                  <a:latin typeface="Times New Roman" panose="02020603050405020304" pitchFamily="18" charset="0"/>
                  <a:ea typeface="宋体" panose="02010600030101010101" pitchFamily="2" charset="-122"/>
                </a:endParaRPr>
              </a:p>
              <a:p>
                <a:pPr algn="ctr">
                  <a:spcAft>
                    <a:spcPts val="0"/>
                  </a:spcAft>
                </a:pPr>
                <a:r>
                  <a:rPr lang="en-US" sz="2000" kern="100">
                    <a:solidFill>
                      <a:srgbClr val="000000"/>
                    </a:solidFill>
                    <a:effectLst/>
                    <a:latin typeface="Times New Roman" panose="02020603050405020304" pitchFamily="18" charset="0"/>
                    <a:ea typeface="宋体" panose="02010600030101010101" pitchFamily="2" charset="-122"/>
                  </a:rPr>
                  <a:t>Data Block</a:t>
                </a:r>
                <a:endParaRPr lang="zh-CN" sz="2000" kern="100">
                  <a:solidFill>
                    <a:srgbClr val="000000"/>
                  </a:solidFill>
                  <a:effectLst/>
                  <a:latin typeface="Times New Roman" panose="02020603050405020304" pitchFamily="18" charset="0"/>
                  <a:ea typeface="宋体" panose="02010600030101010101" pitchFamily="2" charset="-122"/>
                </a:endParaRPr>
              </a:p>
            </p:txBody>
          </p:sp>
          <p:sp>
            <p:nvSpPr>
              <p:cNvPr id="14" name="矩形 13">
                <a:extLst>
                  <a:ext uri="{FF2B5EF4-FFF2-40B4-BE49-F238E27FC236}">
                    <a16:creationId xmlns:a16="http://schemas.microsoft.com/office/drawing/2014/main" id="{B4A8ADEF-4DCD-4387-9424-99ED360067FF}"/>
                  </a:ext>
                </a:extLst>
              </p:cNvPr>
              <p:cNvSpPr/>
              <p:nvPr/>
            </p:nvSpPr>
            <p:spPr>
              <a:xfrm>
                <a:off x="2399638" y="277594"/>
                <a:ext cx="872117" cy="243135"/>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en-US" sz="2000" kern="100">
                    <a:solidFill>
                      <a:srgbClr val="000000"/>
                    </a:solidFill>
                    <a:effectLst/>
                    <a:latin typeface="Times New Roman" panose="02020603050405020304" pitchFamily="18" charset="0"/>
                    <a:ea typeface="宋体" panose="02010600030101010101" pitchFamily="2" charset="-122"/>
                  </a:rPr>
                  <a:t>Data File</a:t>
                </a:r>
                <a:endParaRPr lang="zh-CN" sz="2000" kern="100">
                  <a:solidFill>
                    <a:srgbClr val="000000"/>
                  </a:solidFill>
                  <a:effectLst/>
                  <a:latin typeface="Times New Roman" panose="02020603050405020304" pitchFamily="18" charset="0"/>
                  <a:ea typeface="宋体" panose="02010600030101010101" pitchFamily="2" charset="-122"/>
                </a:endParaRPr>
              </a:p>
            </p:txBody>
          </p:sp>
          <p:sp>
            <p:nvSpPr>
              <p:cNvPr id="15" name="矩形 14">
                <a:extLst>
                  <a:ext uri="{FF2B5EF4-FFF2-40B4-BE49-F238E27FC236}">
                    <a16:creationId xmlns:a16="http://schemas.microsoft.com/office/drawing/2014/main" id="{EC02BF01-2346-4A85-B088-40A7902951DA}"/>
                  </a:ext>
                </a:extLst>
              </p:cNvPr>
              <p:cNvSpPr/>
              <p:nvPr/>
            </p:nvSpPr>
            <p:spPr>
              <a:xfrm>
                <a:off x="2389066" y="1612522"/>
                <a:ext cx="872490" cy="396415"/>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en-US" sz="2000" kern="100">
                    <a:solidFill>
                      <a:srgbClr val="000000"/>
                    </a:solidFill>
                    <a:effectLst/>
                    <a:latin typeface="Times New Roman" panose="02020603050405020304" pitchFamily="18" charset="0"/>
                    <a:ea typeface="宋体" panose="02010600030101010101" pitchFamily="2" charset="-122"/>
                  </a:rPr>
                  <a:t>OS block</a:t>
                </a:r>
                <a:endParaRPr lang="zh-CN" sz="2000" kern="100">
                  <a:solidFill>
                    <a:srgbClr val="000000"/>
                  </a:solidFill>
                  <a:effectLst/>
                  <a:latin typeface="Times New Roman" panose="02020603050405020304" pitchFamily="18" charset="0"/>
                  <a:ea typeface="宋体" panose="02010600030101010101" pitchFamily="2" charset="-122"/>
                </a:endParaRPr>
              </a:p>
            </p:txBody>
          </p:sp>
          <p:sp>
            <p:nvSpPr>
              <p:cNvPr id="16" name="矩形 15">
                <a:extLst>
                  <a:ext uri="{FF2B5EF4-FFF2-40B4-BE49-F238E27FC236}">
                    <a16:creationId xmlns:a16="http://schemas.microsoft.com/office/drawing/2014/main" id="{6D2CE5A7-3DF3-4F9D-9A21-707FEAECC582}"/>
                  </a:ext>
                </a:extLst>
              </p:cNvPr>
              <p:cNvSpPr/>
              <p:nvPr/>
            </p:nvSpPr>
            <p:spPr>
              <a:xfrm>
                <a:off x="607837" y="47570"/>
                <a:ext cx="872117" cy="195565"/>
              </a:xfrm>
              <a:prstGeom prst="rect">
                <a:avLst/>
              </a:prstGeom>
              <a:noFill/>
              <a:ln w="6350">
                <a:noFill/>
              </a:ln>
            </p:spPr>
            <p:style>
              <a:lnRef idx="2">
                <a:schemeClr val="dk1"/>
              </a:lnRef>
              <a:fillRef idx="1">
                <a:schemeClr val="lt1"/>
              </a:fillRef>
              <a:effectRef idx="0">
                <a:schemeClr val="dk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zh-CN" sz="2000" kern="100" dirty="0">
                    <a:solidFill>
                      <a:srgbClr val="000000"/>
                    </a:solidFill>
                    <a:effectLst/>
                    <a:latin typeface="Times New Roman" panose="02020603050405020304" pitchFamily="18" charset="0"/>
                    <a:ea typeface="宋体" panose="02010600030101010101" pitchFamily="2" charset="-122"/>
                  </a:rPr>
                  <a:t>逻辑结构</a:t>
                </a:r>
              </a:p>
            </p:txBody>
          </p:sp>
          <p:sp>
            <p:nvSpPr>
              <p:cNvPr id="17" name="矩形 16">
                <a:extLst>
                  <a:ext uri="{FF2B5EF4-FFF2-40B4-BE49-F238E27FC236}">
                    <a16:creationId xmlns:a16="http://schemas.microsoft.com/office/drawing/2014/main" id="{1FB3C7A0-61B2-440E-8AFA-8DE58CC7A304}"/>
                  </a:ext>
                </a:extLst>
              </p:cNvPr>
              <p:cNvSpPr/>
              <p:nvPr/>
            </p:nvSpPr>
            <p:spPr>
              <a:xfrm>
                <a:off x="2367924" y="31711"/>
                <a:ext cx="872117" cy="195565"/>
              </a:xfrm>
              <a:prstGeom prst="rect">
                <a:avLst/>
              </a:prstGeom>
              <a:noFill/>
              <a:ln w="6350">
                <a:noFill/>
              </a:ln>
            </p:spPr>
            <p:style>
              <a:lnRef idx="2">
                <a:schemeClr val="dk1"/>
              </a:lnRef>
              <a:fillRef idx="1">
                <a:schemeClr val="lt1"/>
              </a:fillRef>
              <a:effectRef idx="0">
                <a:schemeClr val="dk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zh-CN" sz="2000" kern="100">
                    <a:solidFill>
                      <a:srgbClr val="000000"/>
                    </a:solidFill>
                    <a:effectLst/>
                    <a:latin typeface="Times New Roman" panose="02020603050405020304" pitchFamily="18" charset="0"/>
                    <a:ea typeface="宋体" panose="02010600030101010101" pitchFamily="2" charset="-122"/>
                  </a:rPr>
                  <a:t>物理结构</a:t>
                </a:r>
              </a:p>
            </p:txBody>
          </p:sp>
          <p:cxnSp>
            <p:nvCxnSpPr>
              <p:cNvPr id="18" name="直接连接符 17">
                <a:extLst>
                  <a:ext uri="{FF2B5EF4-FFF2-40B4-BE49-F238E27FC236}">
                    <a16:creationId xmlns:a16="http://schemas.microsoft.com/office/drawing/2014/main" id="{2A61DEFE-57BF-4A06-BD2E-5001CFD68B66}"/>
                  </a:ext>
                </a:extLst>
              </p:cNvPr>
              <p:cNvCxnSpPr>
                <a:stCxn id="14" idx="1"/>
                <a:endCxn id="10" idx="3"/>
              </p:cNvCxnSpPr>
              <p:nvPr/>
            </p:nvCxnSpPr>
            <p:spPr>
              <a:xfrm flipH="1" flipV="1">
                <a:off x="1461968" y="398956"/>
                <a:ext cx="937670" cy="206"/>
              </a:xfrm>
              <a:prstGeom prst="line">
                <a:avLst/>
              </a:prstGeom>
              <a:ln w="12700">
                <a:bevel/>
                <a:headEnd type="none"/>
              </a:ln>
            </p:spPr>
            <p:style>
              <a:lnRef idx="1">
                <a:schemeClr val="dk1"/>
              </a:lnRef>
              <a:fillRef idx="0">
                <a:schemeClr val="dk1"/>
              </a:fillRef>
              <a:effectRef idx="0">
                <a:schemeClr val="dk1"/>
              </a:effectRef>
              <a:fontRef idx="minor">
                <a:schemeClr val="tx1"/>
              </a:fontRef>
            </p:style>
          </p:cxnSp>
          <p:grpSp>
            <p:nvGrpSpPr>
              <p:cNvPr id="19" name="组合 18">
                <a:extLst>
                  <a:ext uri="{FF2B5EF4-FFF2-40B4-BE49-F238E27FC236}">
                    <a16:creationId xmlns:a16="http://schemas.microsoft.com/office/drawing/2014/main" id="{EB60D61F-1671-4A7D-8773-559D46067D10}"/>
                  </a:ext>
                </a:extLst>
              </p:cNvPr>
              <p:cNvGrpSpPr/>
              <p:nvPr/>
            </p:nvGrpSpPr>
            <p:grpSpPr>
              <a:xfrm>
                <a:off x="2334101" y="346257"/>
                <a:ext cx="65537" cy="102006"/>
                <a:chOff x="2165231" y="589144"/>
                <a:chExt cx="65537" cy="102006"/>
              </a:xfrm>
            </p:grpSpPr>
            <p:cxnSp>
              <p:nvCxnSpPr>
                <p:cNvPr id="44" name="直接连接符 43">
                  <a:extLst>
                    <a:ext uri="{FF2B5EF4-FFF2-40B4-BE49-F238E27FC236}">
                      <a16:creationId xmlns:a16="http://schemas.microsoft.com/office/drawing/2014/main" id="{05162055-D938-4F6C-A701-1E5FC1922C2E}"/>
                    </a:ext>
                  </a:extLst>
                </p:cNvPr>
                <p:cNvCxnSpPr/>
                <p:nvPr/>
              </p:nvCxnSpPr>
              <p:spPr>
                <a:xfrm flipV="1">
                  <a:off x="2165231" y="589144"/>
                  <a:ext cx="65537" cy="522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接连接符 44">
                  <a:extLst>
                    <a:ext uri="{FF2B5EF4-FFF2-40B4-BE49-F238E27FC236}">
                      <a16:creationId xmlns:a16="http://schemas.microsoft.com/office/drawing/2014/main" id="{DDFEB692-FC44-446B-BED7-E25A0F3B9077}"/>
                    </a:ext>
                  </a:extLst>
                </p:cNvPr>
                <p:cNvCxnSpPr/>
                <p:nvPr/>
              </p:nvCxnSpPr>
              <p:spPr>
                <a:xfrm>
                  <a:off x="2166797" y="639043"/>
                  <a:ext cx="63971" cy="5210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0" name="直接连接符 19">
                <a:extLst>
                  <a:ext uri="{FF2B5EF4-FFF2-40B4-BE49-F238E27FC236}">
                    <a16:creationId xmlns:a16="http://schemas.microsoft.com/office/drawing/2014/main" id="{B46C33BD-7746-4485-A47B-CB7E92C20E13}"/>
                  </a:ext>
                </a:extLst>
              </p:cNvPr>
              <p:cNvCxnSpPr>
                <a:stCxn id="11" idx="0"/>
                <a:endCxn id="10" idx="2"/>
              </p:cNvCxnSpPr>
              <p:nvPr/>
            </p:nvCxnSpPr>
            <p:spPr>
              <a:xfrm flipV="1">
                <a:off x="1025704" y="520523"/>
                <a:ext cx="206" cy="210511"/>
              </a:xfrm>
              <a:prstGeom prst="line">
                <a:avLst/>
              </a:prstGeom>
              <a:ln w="12700">
                <a:bevel/>
                <a:headEnd type="none"/>
              </a:ln>
            </p:spPr>
            <p:style>
              <a:lnRef idx="1">
                <a:schemeClr val="dk1"/>
              </a:lnRef>
              <a:fillRef idx="0">
                <a:schemeClr val="dk1"/>
              </a:fillRef>
              <a:effectRef idx="0">
                <a:schemeClr val="dk1"/>
              </a:effectRef>
              <a:fontRef idx="minor">
                <a:schemeClr val="tx1"/>
              </a:fontRef>
            </p:style>
          </p:cxnSp>
          <p:cxnSp>
            <p:nvCxnSpPr>
              <p:cNvPr id="21" name="直接连接符 20">
                <a:extLst>
                  <a:ext uri="{FF2B5EF4-FFF2-40B4-BE49-F238E27FC236}">
                    <a16:creationId xmlns:a16="http://schemas.microsoft.com/office/drawing/2014/main" id="{DFBE8A1E-2107-4AA3-B947-AE9A3609CB3F}"/>
                  </a:ext>
                </a:extLst>
              </p:cNvPr>
              <p:cNvCxnSpPr>
                <a:stCxn id="12" idx="0"/>
                <a:endCxn id="11" idx="2"/>
              </p:cNvCxnSpPr>
              <p:nvPr/>
            </p:nvCxnSpPr>
            <p:spPr>
              <a:xfrm flipV="1">
                <a:off x="1025498" y="935504"/>
                <a:ext cx="206" cy="229468"/>
              </a:xfrm>
              <a:prstGeom prst="line">
                <a:avLst/>
              </a:prstGeom>
              <a:ln w="12700">
                <a:bevel/>
                <a:headEnd type="none"/>
              </a:ln>
            </p:spPr>
            <p:style>
              <a:lnRef idx="1">
                <a:schemeClr val="dk1"/>
              </a:lnRef>
              <a:fillRef idx="0">
                <a:schemeClr val="dk1"/>
              </a:fillRef>
              <a:effectRef idx="0">
                <a:schemeClr val="dk1"/>
              </a:effectRef>
              <a:fontRef idx="minor">
                <a:schemeClr val="tx1"/>
              </a:fontRef>
            </p:style>
          </p:cxnSp>
          <p:cxnSp>
            <p:nvCxnSpPr>
              <p:cNvPr id="22" name="直接连接符 21">
                <a:extLst>
                  <a:ext uri="{FF2B5EF4-FFF2-40B4-BE49-F238E27FC236}">
                    <a16:creationId xmlns:a16="http://schemas.microsoft.com/office/drawing/2014/main" id="{53F3F451-ED54-433E-8FC2-EF7060AD1480}"/>
                  </a:ext>
                </a:extLst>
              </p:cNvPr>
              <p:cNvCxnSpPr>
                <a:stCxn id="13" idx="0"/>
                <a:endCxn id="12" idx="2"/>
              </p:cNvCxnSpPr>
              <p:nvPr/>
            </p:nvCxnSpPr>
            <p:spPr>
              <a:xfrm flipV="1">
                <a:off x="1025067" y="1369442"/>
                <a:ext cx="431" cy="240112"/>
              </a:xfrm>
              <a:prstGeom prst="line">
                <a:avLst/>
              </a:prstGeom>
              <a:ln w="12700">
                <a:bevel/>
                <a:headEnd type="none"/>
              </a:ln>
            </p:spPr>
            <p:style>
              <a:lnRef idx="1">
                <a:schemeClr val="dk1"/>
              </a:lnRef>
              <a:fillRef idx="0">
                <a:schemeClr val="dk1"/>
              </a:fillRef>
              <a:effectRef idx="0">
                <a:schemeClr val="dk1"/>
              </a:effectRef>
              <a:fontRef idx="minor">
                <a:schemeClr val="tx1"/>
              </a:fontRef>
            </p:style>
          </p:cxnSp>
          <p:cxnSp>
            <p:nvCxnSpPr>
              <p:cNvPr id="23" name="直接连接符 22">
                <a:extLst>
                  <a:ext uri="{FF2B5EF4-FFF2-40B4-BE49-F238E27FC236}">
                    <a16:creationId xmlns:a16="http://schemas.microsoft.com/office/drawing/2014/main" id="{7F1F0225-3EA3-4AD4-8C44-95AF7523AFBD}"/>
                  </a:ext>
                </a:extLst>
              </p:cNvPr>
              <p:cNvCxnSpPr>
                <a:stCxn id="15" idx="1"/>
                <a:endCxn id="13" idx="3"/>
              </p:cNvCxnSpPr>
              <p:nvPr/>
            </p:nvCxnSpPr>
            <p:spPr>
              <a:xfrm flipH="1">
                <a:off x="1461312" y="1810730"/>
                <a:ext cx="927754" cy="119"/>
              </a:xfrm>
              <a:prstGeom prst="line">
                <a:avLst/>
              </a:prstGeom>
              <a:ln w="12700">
                <a:bevel/>
                <a:headEnd type="none"/>
              </a:ln>
            </p:spPr>
            <p:style>
              <a:lnRef idx="1">
                <a:schemeClr val="dk1"/>
              </a:lnRef>
              <a:fillRef idx="0">
                <a:schemeClr val="dk1"/>
              </a:fillRef>
              <a:effectRef idx="0">
                <a:schemeClr val="dk1"/>
              </a:effectRef>
              <a:fontRef idx="minor">
                <a:schemeClr val="tx1"/>
              </a:fontRef>
            </p:style>
          </p:cxnSp>
          <p:cxnSp>
            <p:nvCxnSpPr>
              <p:cNvPr id="24" name="直接连接符 23">
                <a:extLst>
                  <a:ext uri="{FF2B5EF4-FFF2-40B4-BE49-F238E27FC236}">
                    <a16:creationId xmlns:a16="http://schemas.microsoft.com/office/drawing/2014/main" id="{C34E1520-B40B-48A8-869C-A7DDF54AD504}"/>
                  </a:ext>
                </a:extLst>
              </p:cNvPr>
              <p:cNvCxnSpPr>
                <a:stCxn id="14" idx="2"/>
                <a:endCxn id="15" idx="0"/>
              </p:cNvCxnSpPr>
              <p:nvPr/>
            </p:nvCxnSpPr>
            <p:spPr>
              <a:xfrm flipH="1">
                <a:off x="2825311" y="520729"/>
                <a:ext cx="10386" cy="1091793"/>
              </a:xfrm>
              <a:prstGeom prst="line">
                <a:avLst/>
              </a:prstGeom>
              <a:ln w="12700">
                <a:bevel/>
                <a:headEnd type="none"/>
              </a:ln>
            </p:spPr>
            <p:style>
              <a:lnRef idx="1">
                <a:schemeClr val="dk1"/>
              </a:lnRef>
              <a:fillRef idx="0">
                <a:schemeClr val="dk1"/>
              </a:fillRef>
              <a:effectRef idx="0">
                <a:schemeClr val="dk1"/>
              </a:effectRef>
              <a:fontRef idx="minor">
                <a:schemeClr val="tx1"/>
              </a:fontRef>
            </p:style>
          </p:cxnSp>
          <p:grpSp>
            <p:nvGrpSpPr>
              <p:cNvPr id="25" name="组合 24">
                <a:extLst>
                  <a:ext uri="{FF2B5EF4-FFF2-40B4-BE49-F238E27FC236}">
                    <a16:creationId xmlns:a16="http://schemas.microsoft.com/office/drawing/2014/main" id="{867EC2DB-5CB9-4989-8A12-26F95F7AC86C}"/>
                  </a:ext>
                </a:extLst>
              </p:cNvPr>
              <p:cNvGrpSpPr/>
              <p:nvPr/>
            </p:nvGrpSpPr>
            <p:grpSpPr>
              <a:xfrm>
                <a:off x="2323661" y="1761150"/>
                <a:ext cx="65405" cy="101600"/>
                <a:chOff x="0" y="0"/>
                <a:chExt cx="65537" cy="102006"/>
              </a:xfrm>
            </p:grpSpPr>
            <p:cxnSp>
              <p:nvCxnSpPr>
                <p:cNvPr id="42" name="直接连接符 41">
                  <a:extLst>
                    <a:ext uri="{FF2B5EF4-FFF2-40B4-BE49-F238E27FC236}">
                      <a16:creationId xmlns:a16="http://schemas.microsoft.com/office/drawing/2014/main" id="{3F385C71-53D9-4CF6-AE09-B9882B44C807}"/>
                    </a:ext>
                  </a:extLst>
                </p:cNvPr>
                <p:cNvCxnSpPr/>
                <p:nvPr/>
              </p:nvCxnSpPr>
              <p:spPr>
                <a:xfrm flipV="1">
                  <a:off x="0" y="0"/>
                  <a:ext cx="65537" cy="522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接连接符 42">
                  <a:extLst>
                    <a:ext uri="{FF2B5EF4-FFF2-40B4-BE49-F238E27FC236}">
                      <a16:creationId xmlns:a16="http://schemas.microsoft.com/office/drawing/2014/main" id="{2C347373-576C-4D55-8895-76234F90E20D}"/>
                    </a:ext>
                  </a:extLst>
                </p:cNvPr>
                <p:cNvCxnSpPr/>
                <p:nvPr/>
              </p:nvCxnSpPr>
              <p:spPr>
                <a:xfrm>
                  <a:off x="1566" y="49899"/>
                  <a:ext cx="63971" cy="5210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6" name="任意多边形: 形状 25">
                <a:extLst>
                  <a:ext uri="{FF2B5EF4-FFF2-40B4-BE49-F238E27FC236}">
                    <a16:creationId xmlns:a16="http://schemas.microsoft.com/office/drawing/2014/main" id="{2E6E6002-9171-4176-9A99-4ECC7EBAE12F}"/>
                  </a:ext>
                </a:extLst>
              </p:cNvPr>
              <p:cNvSpPr/>
              <p:nvPr/>
            </p:nvSpPr>
            <p:spPr>
              <a:xfrm>
                <a:off x="1467015" y="520810"/>
                <a:ext cx="1180769" cy="747423"/>
              </a:xfrm>
              <a:custGeom>
                <a:avLst/>
                <a:gdLst>
                  <a:gd name="connsiteX0" fmla="*/ 1180769 w 1180769"/>
                  <a:gd name="connsiteY0" fmla="*/ 0 h 747423"/>
                  <a:gd name="connsiteX1" fmla="*/ 1180769 w 1180769"/>
                  <a:gd name="connsiteY1" fmla="*/ 747423 h 747423"/>
                  <a:gd name="connsiteX2" fmla="*/ 0 w 1180769"/>
                  <a:gd name="connsiteY2" fmla="*/ 747423 h 747423"/>
                </a:gdLst>
                <a:ahLst/>
                <a:cxnLst>
                  <a:cxn ang="0">
                    <a:pos x="connsiteX0" y="connsiteY0"/>
                  </a:cxn>
                  <a:cxn ang="0">
                    <a:pos x="connsiteX1" y="connsiteY1"/>
                  </a:cxn>
                  <a:cxn ang="0">
                    <a:pos x="connsiteX2" y="connsiteY2"/>
                  </a:cxn>
                </a:cxnLst>
                <a:rect l="l" t="t" r="r" b="b"/>
                <a:pathLst>
                  <a:path w="1180769" h="747423">
                    <a:moveTo>
                      <a:pt x="1180769" y="0"/>
                    </a:moveTo>
                    <a:lnTo>
                      <a:pt x="1180769" y="747423"/>
                    </a:lnTo>
                    <a:lnTo>
                      <a:pt x="0" y="747423"/>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sz="2000"/>
              </a:p>
            </p:txBody>
          </p:sp>
          <p:grpSp>
            <p:nvGrpSpPr>
              <p:cNvPr id="27" name="组合 26">
                <a:extLst>
                  <a:ext uri="{FF2B5EF4-FFF2-40B4-BE49-F238E27FC236}">
                    <a16:creationId xmlns:a16="http://schemas.microsoft.com/office/drawing/2014/main" id="{8E92EE99-C3D6-4649-932F-A4B30FD0DCC4}"/>
                  </a:ext>
                </a:extLst>
              </p:cNvPr>
              <p:cNvGrpSpPr/>
              <p:nvPr/>
            </p:nvGrpSpPr>
            <p:grpSpPr>
              <a:xfrm rot="5400000">
                <a:off x="2792004" y="1526052"/>
                <a:ext cx="65405" cy="101600"/>
                <a:chOff x="0" y="0"/>
                <a:chExt cx="65537" cy="102006"/>
              </a:xfrm>
            </p:grpSpPr>
            <p:cxnSp>
              <p:nvCxnSpPr>
                <p:cNvPr id="40" name="直接连接符 39">
                  <a:extLst>
                    <a:ext uri="{FF2B5EF4-FFF2-40B4-BE49-F238E27FC236}">
                      <a16:creationId xmlns:a16="http://schemas.microsoft.com/office/drawing/2014/main" id="{69F74897-7568-4ABB-9789-E70409CC7C5A}"/>
                    </a:ext>
                  </a:extLst>
                </p:cNvPr>
                <p:cNvCxnSpPr/>
                <p:nvPr/>
              </p:nvCxnSpPr>
              <p:spPr>
                <a:xfrm flipV="1">
                  <a:off x="0" y="0"/>
                  <a:ext cx="65537" cy="522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直接连接符 40">
                  <a:extLst>
                    <a:ext uri="{FF2B5EF4-FFF2-40B4-BE49-F238E27FC236}">
                      <a16:creationId xmlns:a16="http://schemas.microsoft.com/office/drawing/2014/main" id="{45EBACEA-71AB-4385-AE47-8535DF123A36}"/>
                    </a:ext>
                  </a:extLst>
                </p:cNvPr>
                <p:cNvCxnSpPr/>
                <p:nvPr/>
              </p:nvCxnSpPr>
              <p:spPr>
                <a:xfrm>
                  <a:off x="1566" y="49899"/>
                  <a:ext cx="63971" cy="5210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8" name="组合 27">
                <a:extLst>
                  <a:ext uri="{FF2B5EF4-FFF2-40B4-BE49-F238E27FC236}">
                    <a16:creationId xmlns:a16="http://schemas.microsoft.com/office/drawing/2014/main" id="{6955BFFD-3AAB-4C16-B870-6017E36AA81A}"/>
                  </a:ext>
                </a:extLst>
              </p:cNvPr>
              <p:cNvGrpSpPr/>
              <p:nvPr/>
            </p:nvGrpSpPr>
            <p:grpSpPr>
              <a:xfrm rot="10800000">
                <a:off x="1461312" y="1217645"/>
                <a:ext cx="65405" cy="101600"/>
                <a:chOff x="0" y="0"/>
                <a:chExt cx="65537" cy="102006"/>
              </a:xfrm>
            </p:grpSpPr>
            <p:cxnSp>
              <p:nvCxnSpPr>
                <p:cNvPr id="38" name="直接连接符 37">
                  <a:extLst>
                    <a:ext uri="{FF2B5EF4-FFF2-40B4-BE49-F238E27FC236}">
                      <a16:creationId xmlns:a16="http://schemas.microsoft.com/office/drawing/2014/main" id="{9658CE1D-D957-4ABC-B93F-86DC1695546A}"/>
                    </a:ext>
                  </a:extLst>
                </p:cNvPr>
                <p:cNvCxnSpPr/>
                <p:nvPr/>
              </p:nvCxnSpPr>
              <p:spPr>
                <a:xfrm flipV="1">
                  <a:off x="0" y="0"/>
                  <a:ext cx="65537" cy="522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接连接符 38">
                  <a:extLst>
                    <a:ext uri="{FF2B5EF4-FFF2-40B4-BE49-F238E27FC236}">
                      <a16:creationId xmlns:a16="http://schemas.microsoft.com/office/drawing/2014/main" id="{23F5EC25-56B0-4949-9C4D-35AA5F8F5352}"/>
                    </a:ext>
                  </a:extLst>
                </p:cNvPr>
                <p:cNvCxnSpPr/>
                <p:nvPr/>
              </p:nvCxnSpPr>
              <p:spPr>
                <a:xfrm>
                  <a:off x="1566" y="49899"/>
                  <a:ext cx="63971" cy="5210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9" name="组合 28">
                <a:extLst>
                  <a:ext uri="{FF2B5EF4-FFF2-40B4-BE49-F238E27FC236}">
                    <a16:creationId xmlns:a16="http://schemas.microsoft.com/office/drawing/2014/main" id="{96318B31-6CC6-4C37-84F4-36D389AFCF83}"/>
                  </a:ext>
                </a:extLst>
              </p:cNvPr>
              <p:cNvGrpSpPr/>
              <p:nvPr/>
            </p:nvGrpSpPr>
            <p:grpSpPr>
              <a:xfrm rot="5400000">
                <a:off x="995009" y="645154"/>
                <a:ext cx="65405" cy="101600"/>
                <a:chOff x="0" y="0"/>
                <a:chExt cx="65537" cy="102006"/>
              </a:xfrm>
            </p:grpSpPr>
            <p:cxnSp>
              <p:nvCxnSpPr>
                <p:cNvPr id="36" name="直接连接符 35">
                  <a:extLst>
                    <a:ext uri="{FF2B5EF4-FFF2-40B4-BE49-F238E27FC236}">
                      <a16:creationId xmlns:a16="http://schemas.microsoft.com/office/drawing/2014/main" id="{AB179ECD-500D-44C8-AAE5-242D1ECABA4C}"/>
                    </a:ext>
                  </a:extLst>
                </p:cNvPr>
                <p:cNvCxnSpPr/>
                <p:nvPr/>
              </p:nvCxnSpPr>
              <p:spPr>
                <a:xfrm flipV="1">
                  <a:off x="0" y="0"/>
                  <a:ext cx="65537" cy="522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id="{C47AC6F3-29A6-4AE7-B700-018EBFECED62}"/>
                    </a:ext>
                  </a:extLst>
                </p:cNvPr>
                <p:cNvCxnSpPr/>
                <p:nvPr/>
              </p:nvCxnSpPr>
              <p:spPr>
                <a:xfrm>
                  <a:off x="1566" y="49899"/>
                  <a:ext cx="63971" cy="5210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0" name="组合 29">
                <a:extLst>
                  <a:ext uri="{FF2B5EF4-FFF2-40B4-BE49-F238E27FC236}">
                    <a16:creationId xmlns:a16="http://schemas.microsoft.com/office/drawing/2014/main" id="{87F0259C-F8DE-4E61-AE42-DBE1CA1B9F33}"/>
                  </a:ext>
                </a:extLst>
              </p:cNvPr>
              <p:cNvGrpSpPr/>
              <p:nvPr/>
            </p:nvGrpSpPr>
            <p:grpSpPr>
              <a:xfrm rot="5400000">
                <a:off x="991032" y="1076304"/>
                <a:ext cx="65406" cy="101600"/>
                <a:chOff x="18097" y="-18097"/>
                <a:chExt cx="65538" cy="102006"/>
              </a:xfrm>
            </p:grpSpPr>
            <p:cxnSp>
              <p:nvCxnSpPr>
                <p:cNvPr id="34" name="直接连接符 33">
                  <a:extLst>
                    <a:ext uri="{FF2B5EF4-FFF2-40B4-BE49-F238E27FC236}">
                      <a16:creationId xmlns:a16="http://schemas.microsoft.com/office/drawing/2014/main" id="{C60577F1-086B-427A-B622-05E20AE76430}"/>
                    </a:ext>
                  </a:extLst>
                </p:cNvPr>
                <p:cNvCxnSpPr/>
                <p:nvPr/>
              </p:nvCxnSpPr>
              <p:spPr>
                <a:xfrm flipV="1">
                  <a:off x="18097" y="-18097"/>
                  <a:ext cx="65537" cy="522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id="{488E51AD-43BD-448F-8163-031623AD58FE}"/>
                    </a:ext>
                  </a:extLst>
                </p:cNvPr>
                <p:cNvCxnSpPr/>
                <p:nvPr/>
              </p:nvCxnSpPr>
              <p:spPr>
                <a:xfrm>
                  <a:off x="19664" y="31802"/>
                  <a:ext cx="63971" cy="5210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1" name="组合 30">
                <a:extLst>
                  <a:ext uri="{FF2B5EF4-FFF2-40B4-BE49-F238E27FC236}">
                    <a16:creationId xmlns:a16="http://schemas.microsoft.com/office/drawing/2014/main" id="{8FC0C207-BEC0-4FD2-AB1C-366280E24406}"/>
                  </a:ext>
                </a:extLst>
              </p:cNvPr>
              <p:cNvGrpSpPr/>
              <p:nvPr/>
            </p:nvGrpSpPr>
            <p:grpSpPr>
              <a:xfrm rot="5400000">
                <a:off x="991032" y="1521577"/>
                <a:ext cx="65406" cy="101600"/>
                <a:chOff x="18097" y="-18097"/>
                <a:chExt cx="65538" cy="102006"/>
              </a:xfrm>
            </p:grpSpPr>
            <p:cxnSp>
              <p:nvCxnSpPr>
                <p:cNvPr id="32" name="直接连接符 31">
                  <a:extLst>
                    <a:ext uri="{FF2B5EF4-FFF2-40B4-BE49-F238E27FC236}">
                      <a16:creationId xmlns:a16="http://schemas.microsoft.com/office/drawing/2014/main" id="{0D8F314F-972F-45F1-8E95-F28E90E1D6B7}"/>
                    </a:ext>
                  </a:extLst>
                </p:cNvPr>
                <p:cNvCxnSpPr/>
                <p:nvPr/>
              </p:nvCxnSpPr>
              <p:spPr>
                <a:xfrm flipV="1">
                  <a:off x="18097" y="-18097"/>
                  <a:ext cx="65537" cy="522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id="{A79B3F51-9A32-470D-9D17-4616DE44F2D7}"/>
                    </a:ext>
                  </a:extLst>
                </p:cNvPr>
                <p:cNvCxnSpPr/>
                <p:nvPr/>
              </p:nvCxnSpPr>
              <p:spPr>
                <a:xfrm>
                  <a:off x="19664" y="31802"/>
                  <a:ext cx="63971" cy="5210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sp>
        <p:nvSpPr>
          <p:cNvPr id="47" name="矩形 46">
            <a:extLst>
              <a:ext uri="{FF2B5EF4-FFF2-40B4-BE49-F238E27FC236}">
                <a16:creationId xmlns:a16="http://schemas.microsoft.com/office/drawing/2014/main" id="{F5AB834F-4DC2-4791-809C-A84403FFC705}"/>
              </a:ext>
            </a:extLst>
          </p:cNvPr>
          <p:cNvSpPr/>
          <p:nvPr/>
        </p:nvSpPr>
        <p:spPr>
          <a:xfrm>
            <a:off x="3302973" y="5719735"/>
            <a:ext cx="5673348" cy="461665"/>
          </a:xfrm>
          <a:prstGeom prst="rect">
            <a:avLst/>
          </a:prstGeom>
        </p:spPr>
        <p:txBody>
          <a:bodyPr wrap="none">
            <a:spAutoFit/>
          </a:bodyPr>
          <a:lstStyle/>
          <a:p>
            <a:r>
              <a:rPr lang="zh-CN" altLang="zh-CN" sz="2400" kern="100" dirty="0">
                <a:latin typeface="Times New Roman" panose="02020603050405020304" pitchFamily="18" charset="0"/>
                <a:ea typeface="宋体" panose="02010600030101010101" pitchFamily="2" charset="-122"/>
                <a:cs typeface="Times New Roman" panose="02020603050405020304" pitchFamily="18" charset="0"/>
              </a:rPr>
              <a:t>图</a:t>
            </a:r>
            <a:r>
              <a:rPr lang="en-US" altLang="zh-CN" sz="2400" kern="100" dirty="0">
                <a:latin typeface="Times New Roman" panose="02020603050405020304" pitchFamily="18" charset="0"/>
                <a:ea typeface="宋体" panose="02010600030101010101" pitchFamily="2" charset="-122"/>
              </a:rPr>
              <a:t>5-2  </a:t>
            </a:r>
            <a:r>
              <a:rPr lang="zh-CN" altLang="zh-CN" sz="2400" kern="100" dirty="0">
                <a:latin typeface="Times New Roman" panose="02020603050405020304" pitchFamily="18" charset="0"/>
                <a:ea typeface="宋体" panose="02010600030101010101" pitchFamily="2" charset="-122"/>
                <a:cs typeface="Times New Roman" panose="02020603050405020304" pitchFamily="18" charset="0"/>
              </a:rPr>
              <a:t>数据库逻辑结构与物理结构的关系</a:t>
            </a:r>
            <a:endParaRPr lang="zh-CN" altLang="en-US" sz="2400" dirty="0"/>
          </a:p>
        </p:txBody>
      </p:sp>
    </p:spTree>
    <p:extLst>
      <p:ext uri="{BB962C8B-B14F-4D97-AF65-F5344CB8AC3E}">
        <p14:creationId xmlns:p14="http://schemas.microsoft.com/office/powerpoint/2010/main" val="846187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293813" y="381000"/>
            <a:ext cx="9601200" cy="887760"/>
          </a:xfrm>
        </p:spPr>
        <p:txBody>
          <a:bodyPr>
            <a:normAutofit fontScale="90000"/>
          </a:bodyPr>
          <a:lstStyle/>
          <a:p>
            <a:r>
              <a:rPr lang="en-US" altLang="zh-CN" b="1" dirty="0">
                <a:effectLst>
                  <a:glow>
                    <a:srgbClr val="000000"/>
                  </a:glow>
                  <a:outerShdw sx="0" sy="0">
                    <a:srgbClr val="000000"/>
                  </a:outerShdw>
                  <a:reflection stA="0" endPos="0" fadeDir="0" sx="0" sy="0"/>
                </a:effectLst>
              </a:rPr>
              <a:t>5.1 </a:t>
            </a:r>
            <a:r>
              <a:rPr lang="en-US" altLang="zh-CN" dirty="0"/>
              <a:t>Oracle 12c </a:t>
            </a:r>
            <a:r>
              <a:rPr lang="zh-CN" altLang="en-US" dirty="0"/>
              <a:t>体系结构</a:t>
            </a:r>
            <a:br>
              <a:rPr lang="en-US" altLang="zh-CN" dirty="0"/>
            </a:br>
            <a:r>
              <a:rPr lang="en-US" altLang="zh-CN" dirty="0"/>
              <a:t>   </a:t>
            </a:r>
            <a:r>
              <a:rPr lang="en-US" altLang="zh-CN" sz="3100" dirty="0"/>
              <a:t>5.1.2 </a:t>
            </a:r>
            <a:r>
              <a:rPr lang="zh-CN" altLang="en-US" sz="3100" dirty="0"/>
              <a:t>逻辑存储结构</a:t>
            </a:r>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1293812" y="1412776"/>
            <a:ext cx="10129191" cy="5445224"/>
          </a:xfrm>
        </p:spPr>
        <p:txBody>
          <a:bodyPr>
            <a:normAutofit fontScale="85000" lnSpcReduction="10000"/>
          </a:bodyPr>
          <a:lstStyle/>
          <a:p>
            <a:pPr marL="0" indent="0" hangingPunct="0">
              <a:lnSpc>
                <a:spcPct val="120000"/>
              </a:lnSpc>
              <a:spcBef>
                <a:spcPts val="600"/>
              </a:spcBef>
              <a:buNone/>
            </a:pPr>
            <a:r>
              <a:rPr lang="en-US" altLang="zh-CN" dirty="0"/>
              <a:t>1)</a:t>
            </a:r>
            <a:r>
              <a:rPr lang="zh-CN" altLang="en-US" dirty="0"/>
              <a:t>表空间</a:t>
            </a:r>
            <a:r>
              <a:rPr lang="en-US" altLang="zh-CN" dirty="0"/>
              <a:t>(Tablespace)</a:t>
            </a:r>
          </a:p>
          <a:p>
            <a:pPr marL="0" indent="0" hangingPunct="0">
              <a:lnSpc>
                <a:spcPct val="120000"/>
              </a:lnSpc>
              <a:spcBef>
                <a:spcPts val="600"/>
              </a:spcBef>
              <a:buNone/>
            </a:pPr>
            <a:r>
              <a:rPr lang="zh-CN" altLang="en-US" dirty="0"/>
              <a:t>数据库最大的逻辑存储单元称为表空间。表空间是段的逻辑容器。每个表空间至少由一个数据文件组成。表空间的存储空间大小等于组成该表空间的数据文件大小之和。通过</a:t>
            </a:r>
            <a:r>
              <a:rPr lang="en-US" altLang="zh-CN" dirty="0"/>
              <a:t>DBA_TABLESPACES</a:t>
            </a:r>
            <a:r>
              <a:rPr lang="zh-CN" altLang="en-US" dirty="0"/>
              <a:t>、</a:t>
            </a:r>
            <a:r>
              <a:rPr lang="en-US" altLang="zh-CN" dirty="0"/>
              <a:t>DBA_DATA_FILES</a:t>
            </a:r>
            <a:r>
              <a:rPr lang="zh-CN" altLang="en-US" dirty="0"/>
              <a:t>和</a:t>
            </a:r>
            <a:r>
              <a:rPr lang="en-US" altLang="zh-CN" dirty="0"/>
              <a:t>DBA_FREE_SPACE</a:t>
            </a:r>
            <a:r>
              <a:rPr lang="zh-CN" altLang="en-US" dirty="0"/>
              <a:t>这三个视图可以查询表空间、表空间的数据文件和剩余空间大小。</a:t>
            </a:r>
          </a:p>
          <a:p>
            <a:pPr marL="0" indent="0" hangingPunct="0">
              <a:lnSpc>
                <a:spcPct val="120000"/>
              </a:lnSpc>
              <a:spcBef>
                <a:spcPts val="600"/>
              </a:spcBef>
              <a:buNone/>
            </a:pPr>
            <a:r>
              <a:rPr lang="en-US" altLang="zh-CN" dirty="0"/>
              <a:t>2)</a:t>
            </a:r>
            <a:r>
              <a:rPr lang="zh-CN" altLang="en-US" dirty="0"/>
              <a:t>段</a:t>
            </a:r>
            <a:r>
              <a:rPr lang="en-US" altLang="zh-CN" dirty="0"/>
              <a:t>(Segment)</a:t>
            </a:r>
          </a:p>
          <a:p>
            <a:pPr marL="0" indent="0" hangingPunct="0">
              <a:lnSpc>
                <a:spcPct val="120000"/>
              </a:lnSpc>
              <a:spcBef>
                <a:spcPts val="600"/>
              </a:spcBef>
              <a:buNone/>
            </a:pPr>
            <a:r>
              <a:rPr lang="zh-CN" altLang="en-US" dirty="0"/>
              <a:t>段是由一组区</a:t>
            </a:r>
            <a:r>
              <a:rPr lang="en-US" altLang="zh-CN" dirty="0"/>
              <a:t>(Extents)</a:t>
            </a:r>
            <a:r>
              <a:rPr lang="zh-CN" altLang="en-US" dirty="0"/>
              <a:t>组成，段用于存储数据库的对象</a:t>
            </a:r>
            <a:r>
              <a:rPr lang="en-US" altLang="zh-CN" dirty="0"/>
              <a:t>(</a:t>
            </a:r>
            <a:r>
              <a:rPr lang="zh-CN" altLang="en-US" dirty="0"/>
              <a:t>例如表或索引</a:t>
            </a:r>
            <a:r>
              <a:rPr lang="en-US" altLang="zh-CN" dirty="0"/>
              <a:t>)</a:t>
            </a:r>
            <a:r>
              <a:rPr lang="zh-CN" altLang="en-US" dirty="0"/>
              <a:t>、重做数据</a:t>
            </a:r>
            <a:r>
              <a:rPr lang="en-US" altLang="zh-CN" dirty="0"/>
              <a:t>(Undo Data)</a:t>
            </a:r>
            <a:r>
              <a:rPr lang="zh-CN" altLang="en-US" dirty="0"/>
              <a:t>或临时数据</a:t>
            </a:r>
            <a:r>
              <a:rPr lang="en-US" altLang="zh-CN" dirty="0"/>
              <a:t>(Temporary Data)</a:t>
            </a:r>
            <a:r>
              <a:rPr lang="zh-CN" altLang="en-US" dirty="0"/>
              <a:t>。每个需要存储的对象都仅由一个段组成。</a:t>
            </a:r>
          </a:p>
          <a:p>
            <a:pPr marL="0" indent="0" hangingPunct="0">
              <a:lnSpc>
                <a:spcPct val="120000"/>
              </a:lnSpc>
              <a:spcBef>
                <a:spcPts val="600"/>
              </a:spcBef>
              <a:buNone/>
            </a:pPr>
            <a:r>
              <a:rPr lang="en-US" altLang="zh-CN" dirty="0"/>
              <a:t>Oracle</a:t>
            </a:r>
            <a:r>
              <a:rPr lang="zh-CN" altLang="en-US" dirty="0"/>
              <a:t>中的段可以分成</a:t>
            </a:r>
            <a:r>
              <a:rPr lang="en-US" altLang="zh-CN" dirty="0"/>
              <a:t>4</a:t>
            </a:r>
            <a:r>
              <a:rPr lang="zh-CN" altLang="en-US" dirty="0"/>
              <a:t>种类型：数据段、索引段、回滚段和临时段。数据段用来存储用户的数据，每个表都有一个对应的回滚段，其名称和数据表的名字相同。索引段用来存储系统和用户的索引信息。回滚段用来存储用户数据修改前的值，回退段与事务是一对多的关系，一个事务只能使用一个回退段，而一个回退段可存放一个或多个事务的回退数据。临时段用于</a:t>
            </a:r>
            <a:r>
              <a:rPr lang="en-US" altLang="zh-CN" dirty="0"/>
              <a:t>ORDER BY</a:t>
            </a:r>
            <a:r>
              <a:rPr lang="zh-CN" altLang="en-US" dirty="0"/>
              <a:t>语句的排序以及一些汇总。通过</a:t>
            </a:r>
            <a:r>
              <a:rPr lang="en-US" altLang="zh-CN" dirty="0" err="1"/>
              <a:t>user_extents</a:t>
            </a:r>
            <a:r>
              <a:rPr lang="zh-CN" altLang="en-US" dirty="0"/>
              <a:t>这个视图可以查询段的名称、段的类型以及表空间的分配等信息。</a:t>
            </a:r>
          </a:p>
        </p:txBody>
      </p:sp>
    </p:spTree>
    <p:extLst>
      <p:ext uri="{BB962C8B-B14F-4D97-AF65-F5344CB8AC3E}">
        <p14:creationId xmlns:p14="http://schemas.microsoft.com/office/powerpoint/2010/main" val="10175137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静谧 16x9">
  <a:themeElements>
    <a:clrScheme name="Serenity_16x9">
      <a:dk1>
        <a:srgbClr val="164B4F"/>
      </a:dk1>
      <a:lt1>
        <a:sysClr val="window" lastClr="FFFFFF"/>
      </a:lt1>
      <a:dk2>
        <a:srgbClr val="000000"/>
      </a:dk2>
      <a:lt2>
        <a:srgbClr val="C5E5EC"/>
      </a:lt2>
      <a:accent1>
        <a:srgbClr val="1B91A1"/>
      </a:accent1>
      <a:accent2>
        <a:srgbClr val="46AC6F"/>
      </a:accent2>
      <a:accent3>
        <a:srgbClr val="37AFD5"/>
      </a:accent3>
      <a:accent4>
        <a:srgbClr val="6786A9"/>
      </a:accent4>
      <a:accent5>
        <a:srgbClr val="90A693"/>
      </a:accent5>
      <a:accent6>
        <a:srgbClr val="389066"/>
      </a:accent6>
      <a:hlink>
        <a:srgbClr val="27A99A"/>
      </a:hlink>
      <a:folHlink>
        <a:srgbClr val="94AE9D"/>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sz="2400"/>
        </a:defPPr>
      </a:lstStyle>
      <a:style>
        <a:lnRef idx="2">
          <a:schemeClr val="accent1">
            <a:shade val="50000"/>
          </a:schemeClr>
        </a:lnRef>
        <a:fillRef idx="1">
          <a:schemeClr val="accent1"/>
        </a:fillRef>
        <a:effectRef idx="0">
          <a:schemeClr val="accent1"/>
        </a:effectRef>
        <a:fontRef idx="minor">
          <a:schemeClr val="lt1"/>
        </a:fontRef>
      </a:style>
    </a:spDef>
    <a:lnDef>
      <a:spPr>
        <a:ln w="12700"/>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a:defPPr>
      </a:lstStyle>
    </a:txDef>
  </a:objectDefaults>
  <a:extraClrSchemeLst/>
  <a:extLst>
    <a:ext uri="{05A4C25C-085E-4340-85A3-A5531E510DB2}">
      <thm15:themeFamily xmlns:thm15="http://schemas.microsoft.com/office/thememl/2012/main" name="Office_9532160_TF02801109" id="{64D9660F-F553-40F5-B9B2-F16A6361E136}" vid="{B595E204-AB5B-4593-8B71-C0919E13EC0A}"/>
    </a:ext>
  </a:extLst>
</a:theme>
</file>

<file path=ppt/theme/theme2.xml><?xml version="1.0" encoding="utf-8"?>
<a:theme xmlns:a="http://schemas.openxmlformats.org/drawingml/2006/main" name="办公室主题">
  <a:themeElements>
    <a:clrScheme name="Serenity">
      <a:dk1>
        <a:srgbClr val="164B4F"/>
      </a:dk1>
      <a:lt1>
        <a:sysClr val="window" lastClr="FFFFFF"/>
      </a:lt1>
      <a:dk2>
        <a:srgbClr val="000000"/>
      </a:dk2>
      <a:lt2>
        <a:srgbClr val="C5E5EC"/>
      </a:lt2>
      <a:accent1>
        <a:srgbClr val="1B91A1"/>
      </a:accent1>
      <a:accent2>
        <a:srgbClr val="46AC6F"/>
      </a:accent2>
      <a:accent3>
        <a:srgbClr val="37AFD5"/>
      </a:accent3>
      <a:accent4>
        <a:srgbClr val="6786A9"/>
      </a:accent4>
      <a:accent5>
        <a:srgbClr val="90A693"/>
      </a:accent5>
      <a:accent6>
        <a:srgbClr val="389066"/>
      </a:accent6>
      <a:hlink>
        <a:srgbClr val="27A99A"/>
      </a:hlink>
      <a:folHlink>
        <a:srgbClr val="94AE9D"/>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办公室主题">
  <a:themeElements>
    <a:clrScheme name="Serenity">
      <a:dk1>
        <a:srgbClr val="164B4F"/>
      </a:dk1>
      <a:lt1>
        <a:sysClr val="window" lastClr="FFFFFF"/>
      </a:lt1>
      <a:dk2>
        <a:srgbClr val="000000"/>
      </a:dk2>
      <a:lt2>
        <a:srgbClr val="C5E5EC"/>
      </a:lt2>
      <a:accent1>
        <a:srgbClr val="1B91A1"/>
      </a:accent1>
      <a:accent2>
        <a:srgbClr val="46AC6F"/>
      </a:accent2>
      <a:accent3>
        <a:srgbClr val="37AFD5"/>
      </a:accent3>
      <a:accent4>
        <a:srgbClr val="6786A9"/>
      </a:accent4>
      <a:accent5>
        <a:srgbClr val="90A693"/>
      </a:accent5>
      <a:accent6>
        <a:srgbClr val="389066"/>
      </a:accent6>
      <a:hlink>
        <a:srgbClr val="27A99A"/>
      </a:hlink>
      <a:folHlink>
        <a:srgbClr val="94AE9D"/>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6">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F42132E7-496B-4457-95B8-9F9F48D2D001}">
  <we:reference id="wa104379997" version="1.0.0.2" store="zh-CN" storeType="OMEX"/>
  <we:alternateReferences>
    <we:reference id="WA104379997" version="1.0.0.2" store="WA104379997"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false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1360506</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2011-12-12T13:37:00+00:00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2035-01-01T08:00:00+00:00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TP102801108</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706526</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REDMOND\v-soujap</DisplayName>
        <AccountId>1954</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14</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11E33DF-2340-4F4E-B874-B73FEFEBFC8D}">
  <ds:schemaRefs>
    <ds:schemaRef ds:uri="http://schemas.microsoft.com/sharepoint/v3/contenttype/forms"/>
  </ds:schemaRefs>
</ds:datastoreItem>
</file>

<file path=customXml/itemProps2.xml><?xml version="1.0" encoding="utf-8"?>
<ds:datastoreItem xmlns:ds="http://schemas.openxmlformats.org/officeDocument/2006/customXml" ds:itemID="{0F249165-F638-412C-8E0A-DFB7045CA2E0}">
  <ds:schemaRefs>
    <ds:schemaRef ds:uri="http://schemas.microsoft.com/office/2006/metadata/properties"/>
    <ds:schemaRef ds:uri="4873beb7-5857-4685-be1f-d57550cc96cc"/>
    <ds:schemaRef ds:uri="http://purl.org/dc/terms/"/>
    <ds:schemaRef ds:uri="http://schemas.microsoft.com/office/2006/documentManagement/types"/>
    <ds:schemaRef ds:uri="http://purl.org/dc/dcmitype/"/>
    <ds:schemaRef ds:uri="http://purl.org/dc/elements/1.1/"/>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4683C129-7B42-490A-AD74-E9303BC76D3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静谧自然演示文稿（宽屏）</Template>
  <TotalTime>1580</TotalTime>
  <Words>7844</Words>
  <Application>Microsoft Office PowerPoint</Application>
  <PresentationFormat>自定义</PresentationFormat>
  <Paragraphs>457</Paragraphs>
  <Slides>56</Slides>
  <Notes>2</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56</vt:i4>
      </vt:variant>
    </vt:vector>
  </HeadingPairs>
  <TitlesOfParts>
    <vt:vector size="66" baseType="lpstr">
      <vt:lpstr>黑体</vt:lpstr>
      <vt:lpstr>宋体</vt:lpstr>
      <vt:lpstr>微软雅黑</vt:lpstr>
      <vt:lpstr>微软雅黑</vt:lpstr>
      <vt:lpstr>Arial</vt:lpstr>
      <vt:lpstr>Euphemia</vt:lpstr>
      <vt:lpstr>Times New Roman</vt:lpstr>
      <vt:lpstr>Wingdings</vt:lpstr>
      <vt:lpstr>Wingdings 2</vt:lpstr>
      <vt:lpstr>静谧 16x9</vt:lpstr>
      <vt:lpstr>Oracle 12c 基础教程</vt:lpstr>
      <vt:lpstr>第5章 Oracle 12c 数据库结构</vt:lpstr>
      <vt:lpstr>5.1 Oracle 12c 体系结构</vt:lpstr>
      <vt:lpstr>图5.1 数据库实例和数据库</vt:lpstr>
      <vt:lpstr>5.1 Oracle 12c 体系结构</vt:lpstr>
      <vt:lpstr>5.1 Oracle 12c 体系结构    5.1.1  数据库物理存储结构</vt:lpstr>
      <vt:lpstr>5.1 Oracle 12c 体系结构    5.1.2 逻辑存储结构</vt:lpstr>
      <vt:lpstr>5.1 Oracle 12c 体系结构    5.1.1  数据库物理存储结构</vt:lpstr>
      <vt:lpstr>5.1 Oracle 12c 体系结构    5.1.2 逻辑存储结构</vt:lpstr>
      <vt:lpstr>5.1 Oracle 12c 体系结构    5.1.2 逻辑存储结构</vt:lpstr>
      <vt:lpstr>5.2 Oracle 12c 内存结构</vt:lpstr>
      <vt:lpstr>5.2 Oracle 12c 内存结构    5.2.1  基本内存结构</vt:lpstr>
      <vt:lpstr>5.2 Oracle 12c 内存结构    5.2.1  基本内存结构</vt:lpstr>
      <vt:lpstr>5.2 Oracle 12c 内存结构    5.2.1  基本内存结构</vt:lpstr>
      <vt:lpstr>5.2 Oracle 12c 内存结构    5.2.1  基本内存结构</vt:lpstr>
      <vt:lpstr>5.2 Oracle 12c 内存结构    5.2.1  基本内存结构</vt:lpstr>
      <vt:lpstr>5.2 Oracle 12c 内存结构    5.2.2  PGA概述</vt:lpstr>
      <vt:lpstr>5.2 Oracle 12c 内存结构    5.2.2  PGA概述</vt:lpstr>
      <vt:lpstr>5.2 Oracle 12c 内存结构    5.2.3  SGA概述</vt:lpstr>
      <vt:lpstr>5.2 Oracle 12c 内存结构  【示例5-1】启动数据库并观察SGA分配</vt:lpstr>
      <vt:lpstr>5.2 Oracle 12c 内存结构  【示例5-1】启动数据库并观察SGA分配</vt:lpstr>
      <vt:lpstr>5.2 Oracle 12c 内存结构   5.2.3  SGA概述</vt:lpstr>
      <vt:lpstr>5.2 Oracle 12c 内存结构   5.2.3  SGA概述</vt:lpstr>
      <vt:lpstr>5.2 Oracle 12c 内存结构   5.2.3  SGA概述</vt:lpstr>
      <vt:lpstr>5.2 Oracle 12c 内存结构   5.2.4  In-Memory列存储</vt:lpstr>
      <vt:lpstr>图5-4   In-Memory列存储</vt:lpstr>
      <vt:lpstr>5.2 Oracle 12c 内存结构   5.2.4  In-Memory列存储</vt:lpstr>
      <vt:lpstr>5.2 Oracle 12c 内存结构   5.2.4  In-Memory列存储</vt:lpstr>
      <vt:lpstr>5.2 Oracle 12c 内存结构   5.2.4  In-Memory列存储</vt:lpstr>
      <vt:lpstr>5.2 Oracle 12c 内存结构   5.2.4  In-Memory列存储</vt:lpstr>
      <vt:lpstr>5.2 Oracle 12c 内存结构   5.2.4  In-Memory列存储</vt:lpstr>
      <vt:lpstr>5.2 Oracle 12c 内存结构   5.2.4  In-Memory列存储</vt:lpstr>
      <vt:lpstr>5.2 Oracle 12c 内存结构   5.2.4  In-Memory列存储</vt:lpstr>
      <vt:lpstr>5.2 Oracle 12c 内存结构   5.2.4  In-Memory列存储</vt:lpstr>
      <vt:lpstr>5.2 Oracle 12c 内存结构   5.2.4  In-Memory列存储</vt:lpstr>
      <vt:lpstr>5.2 Oracle 12c 内存结构   5.2.4  In-Memory列存储</vt:lpstr>
      <vt:lpstr>5.3 服务器进程</vt:lpstr>
      <vt:lpstr>5.3 服务器进程</vt:lpstr>
      <vt:lpstr>5.3 服务器进程</vt:lpstr>
      <vt:lpstr>5.3 服务器进程    5.3.1  后台进程</vt:lpstr>
      <vt:lpstr>5.3 服务器进程    5.3.1  后台进程</vt:lpstr>
      <vt:lpstr>5.3 服务器进程    5.3.1  后台进程</vt:lpstr>
      <vt:lpstr>5.3 服务器进程    5.3.1  后台进程</vt:lpstr>
      <vt:lpstr>5.3 服务器进程    5.3.1  后台进程</vt:lpstr>
      <vt:lpstr>5.3 服务器进程    5.3.1  后台进程</vt:lpstr>
      <vt:lpstr>5.3 服务器进程    5.3.1  后台进程</vt:lpstr>
      <vt:lpstr>5.3 服务器进程    5.3.2  定时执行作业任务</vt:lpstr>
      <vt:lpstr>5.3 服务器进程    5.3.2  定时执行作业任务</vt:lpstr>
      <vt:lpstr>5.3 服务器进程    5.3.2  定时执行作业任务</vt:lpstr>
      <vt:lpstr>5.3 服务器进程    5.3.2  定时执行作业任务</vt:lpstr>
      <vt:lpstr>5.3 服务器进程    5.3.2  定时执行作业任务</vt:lpstr>
      <vt:lpstr>5.3 服务器进程    5.3.2  定时执行作业任务</vt:lpstr>
      <vt:lpstr>5.3 服务器进程    5.3.2  定时执行作业任务</vt:lpstr>
      <vt:lpstr>5.3 服务器进程    5.3.2  定时执行作业任务</vt:lpstr>
      <vt:lpstr>5.3 服务器进程    5.3.2  定时执行作业任务</vt:lpstr>
      <vt:lpstr>5.3 服务器进程    5.3.2  定时执行作业任务</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标题布局</dc:title>
  <dc:creator>box</dc:creator>
  <cp:lastModifiedBy>box</cp:lastModifiedBy>
  <cp:revision>122</cp:revision>
  <dcterms:created xsi:type="dcterms:W3CDTF">2017-06-29T08:41:34Z</dcterms:created>
  <dcterms:modified xsi:type="dcterms:W3CDTF">2017-10-25T23:08:55Z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