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4"/>
  </p:sldMasterIdLst>
  <p:notesMasterIdLst>
    <p:notesMasterId r:id="rId56"/>
  </p:notesMasterIdLst>
  <p:handoutMasterIdLst>
    <p:handoutMasterId r:id="rId57"/>
  </p:handoutMasterIdLst>
  <p:sldIdLst>
    <p:sldId id="257" r:id="rId5"/>
    <p:sldId id="272" r:id="rId6"/>
    <p:sldId id="277" r:id="rId7"/>
    <p:sldId id="543" r:id="rId8"/>
    <p:sldId id="544" r:id="rId9"/>
    <p:sldId id="545" r:id="rId10"/>
    <p:sldId id="546" r:id="rId11"/>
    <p:sldId id="547" r:id="rId12"/>
    <p:sldId id="548" r:id="rId13"/>
    <p:sldId id="549" r:id="rId14"/>
    <p:sldId id="550" r:id="rId15"/>
    <p:sldId id="551" r:id="rId16"/>
    <p:sldId id="552" r:id="rId17"/>
    <p:sldId id="553" r:id="rId18"/>
    <p:sldId id="554" r:id="rId19"/>
    <p:sldId id="555" r:id="rId20"/>
    <p:sldId id="556" r:id="rId21"/>
    <p:sldId id="557" r:id="rId22"/>
    <p:sldId id="558" r:id="rId23"/>
    <p:sldId id="559" r:id="rId24"/>
    <p:sldId id="560" r:id="rId25"/>
    <p:sldId id="561" r:id="rId26"/>
    <p:sldId id="562" r:id="rId27"/>
    <p:sldId id="563" r:id="rId28"/>
    <p:sldId id="564" r:id="rId29"/>
    <p:sldId id="565" r:id="rId30"/>
    <p:sldId id="566" r:id="rId31"/>
    <p:sldId id="567" r:id="rId32"/>
    <p:sldId id="568" r:id="rId33"/>
    <p:sldId id="569" r:id="rId34"/>
    <p:sldId id="570" r:id="rId35"/>
    <p:sldId id="571" r:id="rId36"/>
    <p:sldId id="572" r:id="rId37"/>
    <p:sldId id="573" r:id="rId38"/>
    <p:sldId id="574" r:id="rId39"/>
    <p:sldId id="575" r:id="rId40"/>
    <p:sldId id="576" r:id="rId41"/>
    <p:sldId id="577" r:id="rId42"/>
    <p:sldId id="578" r:id="rId43"/>
    <p:sldId id="579" r:id="rId44"/>
    <p:sldId id="580" r:id="rId45"/>
    <p:sldId id="581" r:id="rId46"/>
    <p:sldId id="582" r:id="rId47"/>
    <p:sldId id="583" r:id="rId48"/>
    <p:sldId id="584" r:id="rId49"/>
    <p:sldId id="585" r:id="rId50"/>
    <p:sldId id="586" r:id="rId51"/>
    <p:sldId id="587" r:id="rId52"/>
    <p:sldId id="588" r:id="rId53"/>
    <p:sldId id="589" r:id="rId54"/>
    <p:sldId id="590" r:id="rId55"/>
  </p:sldIdLst>
  <p:sldSz cx="12188825"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923" autoAdjust="0"/>
    <p:restoredTop sz="96353" autoAdjust="0"/>
  </p:normalViewPr>
  <p:slideViewPr>
    <p:cSldViewPr>
      <p:cViewPr varScale="1">
        <p:scale>
          <a:sx n="106" d="100"/>
          <a:sy n="106" d="100"/>
        </p:scale>
        <p:origin x="144" y="132"/>
      </p:cViewPr>
      <p:guideLst>
        <p:guide pos="3839"/>
        <p:guide orient="horz" pos="2160"/>
      </p:guideLst>
    </p:cSldViewPr>
  </p:slideViewPr>
  <p:outlineViewPr>
    <p:cViewPr>
      <p:scale>
        <a:sx n="33" d="100"/>
        <a:sy n="33" d="100"/>
      </p:scale>
      <p:origin x="0" y="0"/>
    </p:cViewPr>
  </p:outlineViewPr>
  <p:notesTextViewPr>
    <p:cViewPr>
      <p:scale>
        <a:sx n="3" d="2"/>
        <a:sy n="3" d="2"/>
      </p:scale>
      <p:origin x="0" y="0"/>
    </p:cViewPr>
  </p:notesTextViewPr>
  <p:notesViewPr>
    <p:cSldViewPr>
      <p:cViewPr varScale="1">
        <p:scale>
          <a:sx n="84" d="100"/>
          <a:sy n="84" d="100"/>
        </p:scale>
        <p:origin x="382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algn="r" rtl="0"/>
            <a:fld id="{3D6AC307-9A4E-426E-95C8-F52C81CF89B7}" type="datetime1">
              <a:rPr lang="zh-CN" altLang="en-US" smtClean="0">
                <a:latin typeface="微软雅黑" panose="020B0503020204020204" pitchFamily="34" charset="-122"/>
                <a:ea typeface="微软雅黑" panose="020B0503020204020204" pitchFamily="34" charset="-122"/>
              </a:rPr>
              <a:pPr algn="r" rtl="0"/>
              <a:t>2017/10/10</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rtl="0"/>
            <a:fld id="{9C567D4A-04CB-4EDF-8FB1-342A02FC8EC5}" type="slidenum">
              <a:rPr lang="en-US" altLang="zh-CN" smtClean="0">
                <a:latin typeface="微软雅黑" panose="020B0503020204020204" pitchFamily="34" charset="-122"/>
                <a:ea typeface="微软雅黑" panose="020B0503020204020204" pitchFamily="34" charset="-122"/>
              </a:rPr>
              <a:pPr algn="r" rtl="0"/>
              <a:t>‹#›</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801253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zh-CN" altLang="en-US" dirty="0"/>
              <a:t>单击此处编辑母版文本样式</a:t>
            </a:r>
          </a:p>
          <a:p>
            <a:pPr lvl="1" rtl="0"/>
            <a:r>
              <a:rPr lang="zh-CN" altLang="en-US" dirty="0"/>
              <a:t>第二级</a:t>
            </a:r>
          </a:p>
          <a:p>
            <a:pPr lvl="2" rtl="0"/>
            <a:r>
              <a:rPr lang="zh-CN" altLang="en-US" dirty="0"/>
              <a:t>第三级</a:t>
            </a:r>
          </a:p>
          <a:p>
            <a:pPr lvl="3" rtl="0"/>
            <a:r>
              <a:rPr lang="zh-CN" altLang="en-US" dirty="0"/>
              <a:t>第四级</a:t>
            </a:r>
          </a:p>
          <a:p>
            <a:pPr lvl="4" rtl="0"/>
            <a:r>
              <a:rPr lang="zh-CN" altLang="en-US" dirty="0"/>
              <a:t>第五级</a:t>
            </a:r>
          </a:p>
        </p:txBody>
      </p:sp>
      <p:sp>
        <p:nvSpPr>
          <p:cNvPr id="8"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atin typeface="微软雅黑" panose="020B0503020204020204" pitchFamily="34" charset="-122"/>
                <a:ea typeface="微软雅黑" panose="020B0503020204020204" pitchFamily="34" charset="-122"/>
              </a:defRPr>
            </a:lvl1pPr>
          </a:lstStyle>
          <a:p>
            <a:endParaRPr lang="zh-CN" altLang="en-US" dirty="0"/>
          </a:p>
        </p:txBody>
      </p:sp>
      <p:sp>
        <p:nvSpPr>
          <p:cNvPr id="9"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atin typeface="微软雅黑" panose="020B0503020204020204" pitchFamily="34" charset="-122"/>
                <a:ea typeface="微软雅黑" panose="020B0503020204020204" pitchFamily="34" charset="-122"/>
              </a:defRPr>
            </a:lvl1pPr>
          </a:lstStyle>
          <a:p>
            <a:pPr algn="r"/>
            <a:fld id="{3D6AC307-9A4E-426E-95C8-F52C81CF89B7}" type="datetime1">
              <a:rPr lang="zh-CN" altLang="en-US" smtClean="0"/>
              <a:pPr algn="r"/>
              <a:t>2017/10/10</a:t>
            </a:fld>
            <a:endParaRPr lang="zh-CN" altLang="en-US" dirty="0"/>
          </a:p>
        </p:txBody>
      </p:sp>
      <p:sp>
        <p:nvSpPr>
          <p:cNvPr id="10" name="页脚占位符 3"/>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atin typeface="微软雅黑" panose="020B0503020204020204" pitchFamily="34" charset="-122"/>
                <a:ea typeface="微软雅黑" panose="020B0503020204020204" pitchFamily="34" charset="-122"/>
              </a:defRPr>
            </a:lvl1pPr>
          </a:lstStyle>
          <a:p>
            <a:endParaRPr lang="zh-CN" altLang="en-US" dirty="0"/>
          </a:p>
        </p:txBody>
      </p:sp>
      <p:sp>
        <p:nvSpPr>
          <p:cNvPr id="11" name="灯片编号占位符 4"/>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l" rtl="0">
              <a:defRPr sz="1200">
                <a:latin typeface="微软雅黑" panose="020B0503020204020204" pitchFamily="34" charset="-122"/>
                <a:ea typeface="微软雅黑" panose="020B0503020204020204" pitchFamily="34" charset="-122"/>
              </a:defRPr>
            </a:lvl1pPr>
          </a:lstStyle>
          <a:p>
            <a:pPr algn="r"/>
            <a:fld id="{9C567D4A-04CB-4EDF-8FB1-342A02FC8EC5}" type="slidenum">
              <a:rPr lang="en-US" altLang="zh-CN" smtClean="0"/>
              <a:pPr algn="r"/>
              <a:t>‹#›</a:t>
            </a:fld>
            <a:endParaRPr lang="zh-CN" altLang="en-US" dirty="0"/>
          </a:p>
        </p:txBody>
      </p:sp>
    </p:spTree>
    <p:extLst>
      <p:ext uri="{BB962C8B-B14F-4D97-AF65-F5344CB8AC3E}">
        <p14:creationId xmlns:p14="http://schemas.microsoft.com/office/powerpoint/2010/main" val="3642362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pPr algn="r" rtl="0"/>
            <a:fld id="{2E61351F-DBB1-4664-ADA9-83BC7CB8848D}" type="slidenum">
              <a:rPr lang="en-US" altLang="zh-CN" smtClean="0"/>
              <a:pPr algn="r" rtl="0"/>
              <a:t>1</a:t>
            </a:fld>
            <a:endParaRPr lang="zh-CN" altLang="en-US" dirty="0"/>
          </a:p>
        </p:txBody>
      </p:sp>
    </p:spTree>
    <p:extLst>
      <p:ext uri="{BB962C8B-B14F-4D97-AF65-F5344CB8AC3E}">
        <p14:creationId xmlns:p14="http://schemas.microsoft.com/office/powerpoint/2010/main" val="34811127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5" name="灯片编号占位符 3"/>
          <p:cNvSpPr>
            <a:spLocks noGrp="1"/>
          </p:cNvSpPr>
          <p:nvPr>
            <p:ph type="sldNum" sz="quarter" idx="5"/>
          </p:nvPr>
        </p:nvSpPr>
        <p:spPr>
          <a:xfrm>
            <a:off x="3884613" y="8685213"/>
            <a:ext cx="2971800" cy="457200"/>
          </a:xfrm>
          <a:prstGeom prst="rect">
            <a:avLst/>
          </a:prstGeom>
        </p:spPr>
        <p:txBody>
          <a:bodyPr/>
          <a:lstStyle/>
          <a:p>
            <a:pPr algn="r" rtl="0"/>
            <a:fld id="{2E61351F-DBB1-4664-ADA9-83BC7CB8848D}" type="slidenum">
              <a:rPr lang="en-US" altLang="zh-CN" smtClean="0"/>
              <a:pPr algn="r" rtl="0"/>
              <a:t>2</a:t>
            </a:fld>
            <a:endParaRPr lang="zh-CN" altLang="en-US" dirty="0"/>
          </a:p>
        </p:txBody>
      </p:sp>
    </p:spTree>
    <p:extLst>
      <p:ext uri="{BB962C8B-B14F-4D97-AF65-F5344CB8AC3E}">
        <p14:creationId xmlns:p14="http://schemas.microsoft.com/office/powerpoint/2010/main" val="42337149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首页">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293814" y="990600"/>
            <a:ext cx="8458200" cy="3200400"/>
          </a:xfrm>
        </p:spPr>
        <p:txBody>
          <a:bodyPr rtlCol="0">
            <a:normAutofit/>
          </a:bodyPr>
          <a:lstStyle>
            <a:lvl1pPr algn="l" rtl="0">
              <a:defRPr sz="6000"/>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1293813" y="4267200"/>
            <a:ext cx="8458200" cy="1371600"/>
          </a:xfrm>
        </p:spPr>
        <p:txBody>
          <a:bodyPr rtlCol="0">
            <a:normAutofit/>
          </a:bodyPr>
          <a:lstStyle>
            <a:lvl1pPr marL="0" indent="0" algn="l" rtl="0">
              <a:spcBef>
                <a:spcPts val="0"/>
              </a:spcBef>
              <a:buNone/>
              <a:defRPr sz="2400">
                <a:solidFill>
                  <a:schemeClr val="tx1"/>
                </a:solidFill>
              </a:defRPr>
            </a:lvl1pPr>
            <a:lvl2pPr marL="457200" indent="0" algn="ctr" rtl="0">
              <a:buNone/>
              <a:defRPr>
                <a:solidFill>
                  <a:schemeClr val="tx1">
                    <a:tint val="75000"/>
                  </a:schemeClr>
                </a:solidFill>
              </a:defRPr>
            </a:lvl2pPr>
            <a:lvl3pPr marL="914400" indent="0" algn="ctr" rtl="0">
              <a:buNone/>
              <a:defRPr>
                <a:solidFill>
                  <a:schemeClr val="tx1">
                    <a:tint val="75000"/>
                  </a:schemeClr>
                </a:solidFill>
              </a:defRPr>
            </a:lvl3pPr>
            <a:lvl4pPr marL="1371600" indent="0" algn="ctr" rtl="0">
              <a:buNone/>
              <a:defRPr>
                <a:solidFill>
                  <a:schemeClr val="tx1">
                    <a:tint val="75000"/>
                  </a:schemeClr>
                </a:solidFill>
              </a:defRPr>
            </a:lvl4pPr>
            <a:lvl5pPr marL="1828800" indent="0" algn="ctr" rtl="0">
              <a:buNone/>
              <a:defRPr>
                <a:solidFill>
                  <a:schemeClr val="tx1">
                    <a:tint val="75000"/>
                  </a:schemeClr>
                </a:solidFill>
              </a:defRPr>
            </a:lvl5pPr>
            <a:lvl6pPr marL="2286000" indent="0" algn="ctr" rtl="0">
              <a:buNone/>
              <a:defRPr>
                <a:solidFill>
                  <a:schemeClr val="tx1">
                    <a:tint val="75000"/>
                  </a:schemeClr>
                </a:solidFill>
              </a:defRPr>
            </a:lvl6pPr>
            <a:lvl7pPr marL="2743200" indent="0" algn="ctr" rtl="0">
              <a:buNone/>
              <a:defRPr>
                <a:solidFill>
                  <a:schemeClr val="tx1">
                    <a:tint val="75000"/>
                  </a:schemeClr>
                </a:solidFill>
              </a:defRPr>
            </a:lvl7pPr>
            <a:lvl8pPr marL="3200400" indent="0" algn="ctr" rtl="0">
              <a:buNone/>
              <a:defRPr>
                <a:solidFill>
                  <a:schemeClr val="tx1">
                    <a:tint val="75000"/>
                  </a:schemeClr>
                </a:solidFill>
              </a:defRPr>
            </a:lvl8pPr>
            <a:lvl9pPr marL="3657600" indent="0" algn="ctr" rtl="0">
              <a:buNone/>
              <a:defRPr>
                <a:solidFill>
                  <a:schemeClr val="tx1">
                    <a:tint val="75000"/>
                  </a:schemeClr>
                </a:solidFill>
              </a:defRPr>
            </a:lvl9pPr>
          </a:lstStyle>
          <a:p>
            <a:pPr rtl="0"/>
            <a:r>
              <a:rPr lang="zh-CN" altLang="en-US" noProof="0"/>
              <a:t>单击以编辑母版副标题样式</a:t>
            </a:r>
            <a:endParaRPr lang="zh-CN" altLang="en-US" noProof="0" dirty="0"/>
          </a:p>
        </p:txBody>
      </p:sp>
      <p:sp>
        <p:nvSpPr>
          <p:cNvPr id="4" name="日期占位符 3"/>
          <p:cNvSpPr>
            <a:spLocks noGrp="1"/>
          </p:cNvSpPr>
          <p:nvPr>
            <p:ph type="dt" sz="half" idx="10"/>
          </p:nvPr>
        </p:nvSpPr>
        <p:spPr/>
        <p:txBody>
          <a:bodyPr rtlCol="0"/>
          <a:lstStyle>
            <a:lvl1pPr algn="l" rtl="0">
              <a:defRPr sz="1100"/>
            </a:lvl1pPr>
          </a:lstStyle>
          <a:p>
            <a:fld id="{774111F9-5C57-4623-99A8-181903929449}" type="datetime1">
              <a:rPr lang="zh-CN" altLang="en-US" smtClean="0"/>
              <a:pPr/>
              <a:t>2017/10/10</a:t>
            </a:fld>
            <a:endParaRPr lang="zh-CN" altLang="en-US" dirty="0"/>
          </a:p>
        </p:txBody>
      </p:sp>
      <p:sp>
        <p:nvSpPr>
          <p:cNvPr id="5" name="页脚占位符 4"/>
          <p:cNvSpPr>
            <a:spLocks noGrp="1"/>
          </p:cNvSpPr>
          <p:nvPr>
            <p:ph type="ftr" sz="quarter" idx="11"/>
          </p:nvPr>
        </p:nvSpPr>
        <p:spPr/>
        <p:txBody>
          <a:bodyPr rtlCol="0"/>
          <a:lstStyle>
            <a:lvl1pPr algn="ctr" rtl="0">
              <a:defRPr sz="1100"/>
            </a:lvl1pPr>
          </a:lstStyle>
          <a:p>
            <a:endParaRPr lang="zh-CN" altLang="en-US" dirty="0"/>
          </a:p>
        </p:txBody>
      </p:sp>
      <p:sp>
        <p:nvSpPr>
          <p:cNvPr id="7" name="灯片编号占位符 5"/>
          <p:cNvSpPr>
            <a:spLocks noGrp="1"/>
          </p:cNvSpPr>
          <p:nvPr>
            <p:ph type="sldNum" sz="quarter" idx="12"/>
          </p:nvPr>
        </p:nvSpPr>
        <p:spPr>
          <a:xfrm>
            <a:off x="8051225" y="6356351"/>
            <a:ext cx="2844059" cy="365125"/>
          </a:xfrm>
          <a:prstGeom prst="rect">
            <a:avLst/>
          </a:prstGeom>
        </p:spPr>
        <p:txBody>
          <a:bodyPr rtlCol="0"/>
          <a:lstStyle>
            <a:lvl1pPr algn="l" rtl="0">
              <a:defRPr sz="1100"/>
            </a:lvl1pPr>
          </a:lstStyle>
          <a:p>
            <a:pPr algn="r"/>
            <a:fld id="{81FEFA0A-2F20-4B60-98C6-5FFDA469AA1C}" type="slidenum">
              <a:rPr lang="en-US" altLang="zh-CN" smtClean="0"/>
              <a:pPr algn="r"/>
              <a:t>‹#›</a:t>
            </a:fld>
            <a:endParaRPr lang="zh-CN" altLang="en-US" dirty="0"/>
          </a:p>
        </p:txBody>
      </p:sp>
      <p:pic>
        <p:nvPicPr>
          <p:cNvPr id="8" name="图片 7">
            <a:extLst>
              <a:ext uri="{FF2B5EF4-FFF2-40B4-BE49-F238E27FC236}">
                <a16:creationId xmlns:a16="http://schemas.microsoft.com/office/drawing/2014/main" id="{4DC9EEE2-7E8D-4509-B95D-3A86927A306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58709" y="3175"/>
            <a:ext cx="3295316" cy="619632"/>
          </a:xfrm>
          <a:prstGeom prst="rect">
            <a:avLst/>
          </a:prstGeom>
        </p:spPr>
      </p:pic>
      <p:pic>
        <p:nvPicPr>
          <p:cNvPr id="9" name="图片 8">
            <a:extLst>
              <a:ext uri="{FF2B5EF4-FFF2-40B4-BE49-F238E27FC236}">
                <a16:creationId xmlns:a16="http://schemas.microsoft.com/office/drawing/2014/main" id="{C149D8AA-AD13-4B28-9947-0E730FD47038}"/>
              </a:ext>
            </a:extLst>
          </p:cNvPr>
          <p:cNvPicPr>
            <a:picLocks noChangeAspect="1"/>
          </p:cNvPicPr>
          <p:nvPr userDrawn="1"/>
        </p:nvPicPr>
        <p:blipFill>
          <a:blip r:embed="rId4"/>
          <a:stretch>
            <a:fillRect/>
          </a:stretch>
        </p:blipFill>
        <p:spPr>
          <a:xfrm>
            <a:off x="9262764" y="-4710"/>
            <a:ext cx="2926061" cy="627517"/>
          </a:xfrm>
          <a:prstGeom prst="rect">
            <a:avLst/>
          </a:prstGeom>
        </p:spPr>
      </p:pic>
    </p:spTree>
    <p:extLst>
      <p:ext uri="{BB962C8B-B14F-4D97-AF65-F5344CB8AC3E}">
        <p14:creationId xmlns:p14="http://schemas.microsoft.com/office/powerpoint/2010/main" val="2413538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383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空">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lvl1pPr algn="l" rtl="0">
              <a:defRPr sz="1100"/>
            </a:lvl1pPr>
          </a:lstStyle>
          <a:p>
            <a:fld id="{801F4328-2F09-4436-A1E0-EF4F2AD9324F}" type="datetime1">
              <a:rPr lang="zh-CN" altLang="en-US" smtClean="0"/>
              <a:pPr/>
              <a:t>2017/10/10</a:t>
            </a:fld>
            <a:endParaRPr lang="zh-CN" altLang="en-US" dirty="0"/>
          </a:p>
        </p:txBody>
      </p:sp>
      <p:sp>
        <p:nvSpPr>
          <p:cNvPr id="3" name="页脚占位符 2"/>
          <p:cNvSpPr>
            <a:spLocks noGrp="1"/>
          </p:cNvSpPr>
          <p:nvPr>
            <p:ph type="ftr" sz="quarter" idx="11"/>
          </p:nvPr>
        </p:nvSpPr>
        <p:spPr/>
        <p:txBody>
          <a:bodyPr rtlCol="0"/>
          <a:lstStyle>
            <a:lvl1pPr algn="ctr" rtl="0">
              <a:defRPr sz="1100"/>
            </a:lvl1pPr>
          </a:lstStyle>
          <a:p>
            <a:endParaRPr lang="zh-CN" altLang="en-US" dirty="0"/>
          </a:p>
        </p:txBody>
      </p:sp>
      <p:sp>
        <p:nvSpPr>
          <p:cNvPr id="5" name="灯片编号占位符 5"/>
          <p:cNvSpPr>
            <a:spLocks noGrp="1"/>
          </p:cNvSpPr>
          <p:nvPr>
            <p:ph type="sldNum" sz="quarter" idx="12"/>
          </p:nvPr>
        </p:nvSpPr>
        <p:spPr>
          <a:xfrm>
            <a:off x="8051225" y="6356351"/>
            <a:ext cx="2844059" cy="365125"/>
          </a:xfrm>
          <a:prstGeom prst="rect">
            <a:avLst/>
          </a:prstGeom>
        </p:spPr>
        <p:txBody>
          <a:bodyPr rtlCol="0"/>
          <a:lstStyle>
            <a:lvl1pPr algn="l" rtl="0">
              <a:defRPr sz="1100"/>
            </a:lvl1pPr>
          </a:lstStyle>
          <a:p>
            <a:pPr algn="r"/>
            <a:fld id="{81FEFA0A-2F20-4B60-98C6-5FFDA469AA1C}" type="slidenum">
              <a:rPr lang="en-US" altLang="zh-CN" smtClean="0"/>
              <a:pPr algn="r"/>
              <a:t>‹#›</a:t>
            </a:fld>
            <a:endParaRPr lang="zh-CN" altLang="en-US" dirty="0"/>
          </a:p>
        </p:txBody>
      </p:sp>
    </p:spTree>
    <p:extLst>
      <p:ext uri="{BB962C8B-B14F-4D97-AF65-F5344CB8AC3E}">
        <p14:creationId xmlns:p14="http://schemas.microsoft.com/office/powerpoint/2010/main" val="743399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垂直文本占位符 2"/>
          <p:cNvSpPr>
            <a:spLocks noGrp="1"/>
          </p:cNvSpPr>
          <p:nvPr>
            <p:ph type="body" orient="vert" idx="1"/>
          </p:nvPr>
        </p:nvSpPr>
        <p:spPr/>
        <p:txBody>
          <a:bodyPr vert="eaVert" rtlCol="0"/>
          <a:lstStyle>
            <a:lvl5pPr algn="l" rtl="0">
              <a:defRPr/>
            </a:lvl5pPr>
            <a:lvl6pPr marL="1600200" algn="l" rtl="0">
              <a:defRPr/>
            </a:lvl6pPr>
            <a:lvl7pPr marL="1874520" algn="l" rtl="0">
              <a:defRPr/>
            </a:lvl7pPr>
            <a:lvl8pPr marL="2148840" algn="l" rtl="0">
              <a:defRPr/>
            </a:lvl8pPr>
            <a:lvl9pPr marL="2423160" algn="l" rtl="0">
              <a:defRPr/>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lgn="l" rtl="0">
              <a:defRPr sz="1100"/>
            </a:lvl1pPr>
          </a:lstStyle>
          <a:p>
            <a:fld id="{41ECF2E2-BD61-495B-96F4-3E4D6638FA44}" type="datetime1">
              <a:rPr lang="zh-CN" altLang="en-US" smtClean="0"/>
              <a:pPr/>
              <a:t>2017/10/10</a:t>
            </a:fld>
            <a:endParaRPr lang="zh-CN" altLang="en-US" dirty="0"/>
          </a:p>
        </p:txBody>
      </p:sp>
      <p:sp>
        <p:nvSpPr>
          <p:cNvPr id="5" name="页脚占位符 4"/>
          <p:cNvSpPr>
            <a:spLocks noGrp="1"/>
          </p:cNvSpPr>
          <p:nvPr>
            <p:ph type="ftr" sz="quarter" idx="11"/>
          </p:nvPr>
        </p:nvSpPr>
        <p:spPr/>
        <p:txBody>
          <a:bodyPr rtlCol="0"/>
          <a:lstStyle>
            <a:lvl1pPr algn="ctr" rtl="0">
              <a:defRPr sz="1100"/>
            </a:lvl1pPr>
          </a:lstStyle>
          <a:p>
            <a:endParaRPr lang="zh-CN" altLang="en-US" dirty="0"/>
          </a:p>
        </p:txBody>
      </p:sp>
      <p:sp>
        <p:nvSpPr>
          <p:cNvPr id="6" name="灯片编号占位符 5"/>
          <p:cNvSpPr>
            <a:spLocks noGrp="1"/>
          </p:cNvSpPr>
          <p:nvPr>
            <p:ph type="sldNum" sz="quarter" idx="12"/>
          </p:nvPr>
        </p:nvSpPr>
        <p:spPr>
          <a:xfrm>
            <a:off x="8051225" y="6356351"/>
            <a:ext cx="2844059" cy="365125"/>
          </a:xfrm>
          <a:prstGeom prst="rect">
            <a:avLst/>
          </a:prstGeom>
        </p:spPr>
        <p:txBody>
          <a:bodyPr rtlCol="0"/>
          <a:lstStyle>
            <a:lvl1pPr algn="l" rtl="0">
              <a:defRPr sz="1100"/>
            </a:lvl1pPr>
          </a:lstStyle>
          <a:p>
            <a:pPr algn="r"/>
            <a:fld id="{81FEFA0A-2F20-4B60-98C6-5FFDA469AA1C}" type="slidenum">
              <a:rPr lang="en-US" altLang="zh-CN" smtClean="0"/>
              <a:pPr algn="r"/>
              <a:t>‹#›</a:t>
            </a:fld>
            <a:endParaRPr lang="zh-CN" altLang="en-US" dirty="0"/>
          </a:p>
        </p:txBody>
      </p:sp>
    </p:spTree>
    <p:extLst>
      <p:ext uri="{BB962C8B-B14F-4D97-AF65-F5344CB8AC3E}">
        <p14:creationId xmlns:p14="http://schemas.microsoft.com/office/powerpoint/2010/main" val="2857575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9752014" y="381000"/>
            <a:ext cx="1904998" cy="5791200"/>
          </a:xfrm>
        </p:spPr>
        <p:txBody>
          <a:bodyPr vert="eaVert" rtlCol="0"/>
          <a:lstStyle/>
          <a:p>
            <a:pPr rtl="0"/>
            <a:r>
              <a:rPr lang="zh-CN" altLang="en-US"/>
              <a:t>单击此处编辑母版标题样式</a:t>
            </a:r>
            <a:endParaRPr lang="zh-CN" altLang="en-US" dirty="0"/>
          </a:p>
        </p:txBody>
      </p:sp>
      <p:sp>
        <p:nvSpPr>
          <p:cNvPr id="3" name="垂直文本占位符 2"/>
          <p:cNvSpPr>
            <a:spLocks noGrp="1"/>
          </p:cNvSpPr>
          <p:nvPr>
            <p:ph type="body" orient="vert" idx="1"/>
          </p:nvPr>
        </p:nvSpPr>
        <p:spPr>
          <a:xfrm>
            <a:off x="1293814" y="381000"/>
            <a:ext cx="8305800" cy="5791200"/>
          </a:xfrm>
        </p:spPr>
        <p:txBody>
          <a:bodyPr vert="eaVert" rtlCol="0"/>
          <a:lstStyle>
            <a:lvl5pPr algn="l" rtl="0">
              <a:defRPr/>
            </a:lvl5pPr>
            <a:lvl6pPr algn="l" rtl="0">
              <a:defRPr/>
            </a:lvl6pPr>
            <a:lvl7pPr algn="l" rtl="0">
              <a:defRPr/>
            </a:lvl7pPr>
            <a:lvl8pPr algn="l" rtl="0">
              <a:defRPr/>
            </a:lvl8pPr>
            <a:lvl9pPr algn="l" rtl="0">
              <a:defRPr/>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4" name="日期占位符 3"/>
          <p:cNvSpPr>
            <a:spLocks noGrp="1"/>
          </p:cNvSpPr>
          <p:nvPr>
            <p:ph type="dt" sz="half" idx="10"/>
          </p:nvPr>
        </p:nvSpPr>
        <p:spPr/>
        <p:txBody>
          <a:bodyPr rtlCol="0"/>
          <a:lstStyle>
            <a:lvl1pPr algn="l" rtl="0">
              <a:defRPr sz="1100"/>
            </a:lvl1pPr>
          </a:lstStyle>
          <a:p>
            <a:fld id="{DEEDE603-9836-44AF-B60C-0D32FC94055C}" type="datetime1">
              <a:rPr lang="zh-CN" altLang="en-US" smtClean="0"/>
              <a:pPr/>
              <a:t>2017/10/10</a:t>
            </a:fld>
            <a:endParaRPr lang="zh-CN" altLang="en-US" dirty="0"/>
          </a:p>
        </p:txBody>
      </p:sp>
      <p:sp>
        <p:nvSpPr>
          <p:cNvPr id="5" name="页脚占位符 4"/>
          <p:cNvSpPr>
            <a:spLocks noGrp="1"/>
          </p:cNvSpPr>
          <p:nvPr>
            <p:ph type="ftr" sz="quarter" idx="11"/>
          </p:nvPr>
        </p:nvSpPr>
        <p:spPr/>
        <p:txBody>
          <a:bodyPr rtlCol="0"/>
          <a:lstStyle>
            <a:lvl1pPr algn="ctr" rtl="0">
              <a:defRPr sz="1100"/>
            </a:lvl1pPr>
          </a:lstStyle>
          <a:p>
            <a:endParaRPr lang="zh-CN" altLang="en-US" dirty="0"/>
          </a:p>
        </p:txBody>
      </p:sp>
      <p:sp>
        <p:nvSpPr>
          <p:cNvPr id="6" name="灯片编号占位符 5"/>
          <p:cNvSpPr>
            <a:spLocks noGrp="1"/>
          </p:cNvSpPr>
          <p:nvPr>
            <p:ph type="sldNum" sz="quarter" idx="12"/>
          </p:nvPr>
        </p:nvSpPr>
        <p:spPr>
          <a:xfrm>
            <a:off x="8051225" y="6356351"/>
            <a:ext cx="2844059" cy="365125"/>
          </a:xfrm>
          <a:prstGeom prst="rect">
            <a:avLst/>
          </a:prstGeom>
        </p:spPr>
        <p:txBody>
          <a:bodyPr rtlCol="0"/>
          <a:lstStyle>
            <a:lvl1pPr algn="r" rtl="0">
              <a:defRPr sz="1100"/>
            </a:lvl1pPr>
          </a:lstStyle>
          <a:p>
            <a:fld id="{81FEFA0A-2F20-4B60-98C6-5FFDA469AA1C}" type="slidenum">
              <a:rPr lang="en-US" altLang="zh-CN" smtClean="0"/>
              <a:pPr/>
              <a:t>‹#›</a:t>
            </a:fld>
            <a:endParaRPr lang="zh-CN" altLang="en-US" dirty="0"/>
          </a:p>
        </p:txBody>
      </p:sp>
    </p:spTree>
    <p:extLst>
      <p:ext uri="{BB962C8B-B14F-4D97-AF65-F5344CB8AC3E}">
        <p14:creationId xmlns:p14="http://schemas.microsoft.com/office/powerpoint/2010/main" val="2132264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每章的第一页">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rtlCol="0"/>
          <a:lstStyle>
            <a:lvl1pPr algn="l" rtl="0">
              <a:defRPr sz="1100"/>
            </a:lvl1pPr>
          </a:lstStyle>
          <a:p>
            <a:fld id="{2C227164-3D85-435C-AA12-AD66153CE41E}" type="datetime1">
              <a:rPr lang="zh-CN" altLang="en-US" smtClean="0"/>
              <a:pPr/>
              <a:t>2017/10/10</a:t>
            </a:fld>
            <a:endParaRPr lang="zh-CN" altLang="en-US" dirty="0"/>
          </a:p>
        </p:txBody>
      </p:sp>
      <p:sp>
        <p:nvSpPr>
          <p:cNvPr id="4" name="页脚占位符 3"/>
          <p:cNvSpPr>
            <a:spLocks noGrp="1"/>
          </p:cNvSpPr>
          <p:nvPr>
            <p:ph type="ftr" sz="quarter" idx="11"/>
          </p:nvPr>
        </p:nvSpPr>
        <p:spPr/>
        <p:txBody>
          <a:bodyPr rtlCol="0"/>
          <a:lstStyle>
            <a:lvl1pPr algn="ctr" rtl="0">
              <a:defRPr sz="1100"/>
            </a:lvl1pPr>
          </a:lstStyle>
          <a:p>
            <a:endParaRPr lang="zh-CN" altLang="en-US" dirty="0"/>
          </a:p>
        </p:txBody>
      </p:sp>
      <p:sp>
        <p:nvSpPr>
          <p:cNvPr id="6" name="灯片编号占位符 5"/>
          <p:cNvSpPr>
            <a:spLocks noGrp="1"/>
          </p:cNvSpPr>
          <p:nvPr>
            <p:ph type="sldNum" sz="quarter" idx="12"/>
          </p:nvPr>
        </p:nvSpPr>
        <p:spPr>
          <a:xfrm>
            <a:off x="8051225" y="6356351"/>
            <a:ext cx="2844059" cy="365125"/>
          </a:xfrm>
          <a:prstGeom prst="rect">
            <a:avLst/>
          </a:prstGeom>
        </p:spPr>
        <p:txBody>
          <a:bodyPr rtlCol="0"/>
          <a:lstStyle>
            <a:lvl1pPr algn="l" rtl="0">
              <a:defRPr sz="1100"/>
            </a:lvl1pPr>
          </a:lstStyle>
          <a:p>
            <a:pPr algn="r"/>
            <a:fld id="{81FEFA0A-2F20-4B60-98C6-5FFDA469AA1C}" type="slidenum">
              <a:rPr lang="en-US" altLang="zh-CN" smtClean="0"/>
              <a:pPr algn="r"/>
              <a:t>‹#›</a:t>
            </a:fld>
            <a:endParaRPr lang="zh-CN" altLang="en-US" dirty="0"/>
          </a:p>
        </p:txBody>
      </p:sp>
      <p:sp>
        <p:nvSpPr>
          <p:cNvPr id="14" name="标题 13">
            <a:extLst>
              <a:ext uri="{FF2B5EF4-FFF2-40B4-BE49-F238E27FC236}">
                <a16:creationId xmlns:a16="http://schemas.microsoft.com/office/drawing/2014/main" id="{479415E7-94E2-4138-813E-CC77E8238340}"/>
              </a:ext>
            </a:extLst>
          </p:cNvPr>
          <p:cNvSpPr>
            <a:spLocks noGrp="1"/>
          </p:cNvSpPr>
          <p:nvPr>
            <p:ph type="title" hasCustomPrompt="1"/>
          </p:nvPr>
        </p:nvSpPr>
        <p:spPr>
          <a:xfrm>
            <a:off x="1293812" y="675196"/>
            <a:ext cx="9601200" cy="1143000"/>
          </a:xfrm>
        </p:spPr>
        <p:txBody>
          <a:bodyPr/>
          <a:lstStyle>
            <a:lvl1pPr>
              <a:defRPr/>
            </a:lvl1pPr>
          </a:lstStyle>
          <a:p>
            <a:r>
              <a:rPr lang="zh-CN" altLang="en-US" dirty="0"/>
              <a:t>第</a:t>
            </a:r>
            <a:r>
              <a:rPr lang="en-US" altLang="zh-CN" dirty="0"/>
              <a:t>1</a:t>
            </a:r>
            <a:r>
              <a:rPr lang="zh-CN" altLang="en-US" dirty="0"/>
              <a:t>章 ****</a:t>
            </a:r>
          </a:p>
        </p:txBody>
      </p:sp>
      <p:sp>
        <p:nvSpPr>
          <p:cNvPr id="16" name="表格占位符 15">
            <a:extLst>
              <a:ext uri="{FF2B5EF4-FFF2-40B4-BE49-F238E27FC236}">
                <a16:creationId xmlns:a16="http://schemas.microsoft.com/office/drawing/2014/main" id="{F4ECDF7E-DB6F-48E6-AAA3-D21ED8DC9712}"/>
              </a:ext>
            </a:extLst>
          </p:cNvPr>
          <p:cNvSpPr>
            <a:spLocks noGrp="1"/>
          </p:cNvSpPr>
          <p:nvPr>
            <p:ph type="tbl" sz="quarter" idx="13"/>
          </p:nvPr>
        </p:nvSpPr>
        <p:spPr>
          <a:xfrm>
            <a:off x="1293813" y="1916831"/>
            <a:ext cx="10201275" cy="3815631"/>
          </a:xfrm>
        </p:spPr>
        <p:txBody>
          <a:bodyPr/>
          <a:lstStyle>
            <a:lvl1pPr marL="0" indent="0">
              <a:buNone/>
              <a:defRPr/>
            </a:lvl1pPr>
          </a:lstStyle>
          <a:p>
            <a:endParaRPr lang="zh-CN" altLang="en-US" dirty="0"/>
          </a:p>
        </p:txBody>
      </p:sp>
      <p:pic>
        <p:nvPicPr>
          <p:cNvPr id="17" name="图片 16">
            <a:extLst>
              <a:ext uri="{FF2B5EF4-FFF2-40B4-BE49-F238E27FC236}">
                <a16:creationId xmlns:a16="http://schemas.microsoft.com/office/drawing/2014/main" id="{4DC3906B-7777-4F39-B436-4096C79E54D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958709" y="3175"/>
            <a:ext cx="3295316" cy="619632"/>
          </a:xfrm>
          <a:prstGeom prst="rect">
            <a:avLst/>
          </a:prstGeom>
        </p:spPr>
      </p:pic>
      <p:pic>
        <p:nvPicPr>
          <p:cNvPr id="18" name="图片 17">
            <a:extLst>
              <a:ext uri="{FF2B5EF4-FFF2-40B4-BE49-F238E27FC236}">
                <a16:creationId xmlns:a16="http://schemas.microsoft.com/office/drawing/2014/main" id="{FCD6F0BF-E9DB-40F8-8E3D-3EF15C03E516}"/>
              </a:ext>
            </a:extLst>
          </p:cNvPr>
          <p:cNvPicPr>
            <a:picLocks noChangeAspect="1"/>
          </p:cNvPicPr>
          <p:nvPr userDrawn="1"/>
        </p:nvPicPr>
        <p:blipFill>
          <a:blip r:embed="rId3"/>
          <a:stretch>
            <a:fillRect/>
          </a:stretch>
        </p:blipFill>
        <p:spPr>
          <a:xfrm>
            <a:off x="9262764" y="-4710"/>
            <a:ext cx="2926061" cy="627517"/>
          </a:xfrm>
          <a:prstGeom prst="rect">
            <a:avLst/>
          </a:prstGeom>
        </p:spPr>
      </p:pic>
    </p:spTree>
    <p:extLst>
      <p:ext uri="{BB962C8B-B14F-4D97-AF65-F5344CB8AC3E}">
        <p14:creationId xmlns:p14="http://schemas.microsoft.com/office/powerpoint/2010/main" val="3261595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正文">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p:txBody>
          <a:bodyPr rtlCol="0"/>
          <a:lstStyle>
            <a:lvl5pPr algn="l" rtl="0">
              <a:defRPr/>
            </a:lvl5pPr>
            <a:lvl6pPr algn="l" rtl="0">
              <a:defRPr/>
            </a:lvl6pPr>
            <a:lvl7pPr algn="l" rtl="0">
              <a:defRPr/>
            </a:lvl7pPr>
            <a:lvl8pPr algn="l" rtl="0">
              <a:defRPr/>
            </a:lvl8pPr>
            <a:lvl9pPr algn="l" rtl="0">
              <a:defRPr/>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lgn="l" rtl="0">
              <a:defRPr sz="1100"/>
            </a:lvl1pPr>
          </a:lstStyle>
          <a:p>
            <a:fld id="{7B6D6324-D6E1-4361-840C-AFD324E8DE20}" type="datetime1">
              <a:rPr lang="zh-CN" altLang="en-US" smtClean="0"/>
              <a:pPr/>
              <a:t>2017/10/10</a:t>
            </a:fld>
            <a:endParaRPr lang="zh-CN" altLang="en-US" dirty="0"/>
          </a:p>
        </p:txBody>
      </p:sp>
      <p:sp>
        <p:nvSpPr>
          <p:cNvPr id="5" name="页脚占位符 4"/>
          <p:cNvSpPr>
            <a:spLocks noGrp="1"/>
          </p:cNvSpPr>
          <p:nvPr>
            <p:ph type="ftr" sz="quarter" idx="11"/>
          </p:nvPr>
        </p:nvSpPr>
        <p:spPr/>
        <p:txBody>
          <a:bodyPr rtlCol="0"/>
          <a:lstStyle>
            <a:lvl1pPr algn="ctr" rtl="0">
              <a:defRPr sz="1100"/>
            </a:lvl1pPr>
          </a:lstStyle>
          <a:p>
            <a:endParaRPr lang="zh-CN" altLang="en-US" dirty="0"/>
          </a:p>
        </p:txBody>
      </p:sp>
      <p:sp>
        <p:nvSpPr>
          <p:cNvPr id="7" name="灯片编号占位符 5"/>
          <p:cNvSpPr>
            <a:spLocks noGrp="1"/>
          </p:cNvSpPr>
          <p:nvPr>
            <p:ph type="sldNum" sz="quarter" idx="12"/>
          </p:nvPr>
        </p:nvSpPr>
        <p:spPr>
          <a:xfrm>
            <a:off x="8051225" y="6356351"/>
            <a:ext cx="2844059" cy="365125"/>
          </a:xfrm>
          <a:prstGeom prst="rect">
            <a:avLst/>
          </a:prstGeom>
        </p:spPr>
        <p:txBody>
          <a:bodyPr rtlCol="0"/>
          <a:lstStyle>
            <a:lvl1pPr algn="l" rtl="0">
              <a:defRPr sz="1100"/>
            </a:lvl1pPr>
          </a:lstStyle>
          <a:p>
            <a:pPr algn="r"/>
            <a:fld id="{81FEFA0A-2F20-4B60-98C6-5FFDA469AA1C}" type="slidenum">
              <a:rPr lang="en-US" altLang="zh-CN" smtClean="0"/>
              <a:pPr algn="r"/>
              <a:t>‹#›</a:t>
            </a:fld>
            <a:endParaRPr lang="zh-CN" altLang="en-US" dirty="0"/>
          </a:p>
        </p:txBody>
      </p:sp>
    </p:spTree>
    <p:extLst>
      <p:ext uri="{BB962C8B-B14F-4D97-AF65-F5344CB8AC3E}">
        <p14:creationId xmlns:p14="http://schemas.microsoft.com/office/powerpoint/2010/main" val="1594768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重点图片">
    <p:spTree>
      <p:nvGrpSpPr>
        <p:cNvPr id="1" name=""/>
        <p:cNvGrpSpPr/>
        <p:nvPr/>
      </p:nvGrpSpPr>
      <p:grpSpPr>
        <a:xfrm>
          <a:off x="0" y="0"/>
          <a:ext cx="0" cy="0"/>
          <a:chOff x="0" y="0"/>
          <a:chExt cx="0" cy="0"/>
        </a:xfrm>
      </p:grpSpPr>
      <p:sp>
        <p:nvSpPr>
          <p:cNvPr id="2" name="标题 1"/>
          <p:cNvSpPr>
            <a:spLocks noGrp="1"/>
          </p:cNvSpPr>
          <p:nvPr>
            <p:ph type="title"/>
          </p:nvPr>
        </p:nvSpPr>
        <p:spPr>
          <a:xfrm>
            <a:off x="7770812" y="1676400"/>
            <a:ext cx="3810000" cy="2438400"/>
          </a:xfrm>
        </p:spPr>
        <p:txBody>
          <a:bodyPr rtlCol="0" anchor="b">
            <a:noAutofit/>
          </a:bodyPr>
          <a:lstStyle>
            <a:lvl1pPr algn="l" rtl="0">
              <a:defRPr sz="3200" b="0"/>
            </a:lvl1pPr>
          </a:lstStyle>
          <a:p>
            <a:pPr rtl="0"/>
            <a:r>
              <a:rPr lang="zh-CN" altLang="en-US" dirty="0"/>
              <a:t>单击此处编辑母版标题样式</a:t>
            </a:r>
          </a:p>
        </p:txBody>
      </p:sp>
      <p:sp>
        <p:nvSpPr>
          <p:cNvPr id="4" name="文本占位符 3"/>
          <p:cNvSpPr>
            <a:spLocks noGrp="1"/>
          </p:cNvSpPr>
          <p:nvPr>
            <p:ph type="body" sz="half" idx="2"/>
          </p:nvPr>
        </p:nvSpPr>
        <p:spPr>
          <a:xfrm>
            <a:off x="7770812" y="4191000"/>
            <a:ext cx="3810000" cy="1524000"/>
          </a:xfrm>
        </p:spPr>
        <p:txBody>
          <a:bodyPr rtlCol="0">
            <a:normAutofit/>
          </a:bodyPr>
          <a:lstStyle>
            <a:lvl1pPr marL="0" indent="0" algn="l" rtl="0">
              <a:buNone/>
              <a:defRPr sz="1800"/>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zh-CN" altLang="en-US"/>
              <a:t>编辑母版文本样式</a:t>
            </a:r>
          </a:p>
        </p:txBody>
      </p:sp>
    </p:spTree>
    <p:extLst>
      <p:ext uri="{BB962C8B-B14F-4D97-AF65-F5344CB8AC3E}">
        <p14:creationId xmlns:p14="http://schemas.microsoft.com/office/powerpoint/2010/main" val="3839490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1_正文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日期占位符 2"/>
          <p:cNvSpPr>
            <a:spLocks noGrp="1"/>
          </p:cNvSpPr>
          <p:nvPr>
            <p:ph type="dt" sz="half" idx="10"/>
          </p:nvPr>
        </p:nvSpPr>
        <p:spPr/>
        <p:txBody>
          <a:bodyPr rtlCol="0"/>
          <a:lstStyle>
            <a:lvl1pPr algn="l" rtl="0">
              <a:defRPr sz="1100"/>
            </a:lvl1pPr>
          </a:lstStyle>
          <a:p>
            <a:fld id="{2C227164-3D85-435C-AA12-AD66153CE41E}" type="datetime1">
              <a:rPr lang="zh-CN" altLang="en-US" smtClean="0"/>
              <a:pPr/>
              <a:t>2017/10/10</a:t>
            </a:fld>
            <a:endParaRPr lang="zh-CN" altLang="en-US" dirty="0"/>
          </a:p>
        </p:txBody>
      </p:sp>
      <p:sp>
        <p:nvSpPr>
          <p:cNvPr id="4" name="页脚占位符 3"/>
          <p:cNvSpPr>
            <a:spLocks noGrp="1"/>
          </p:cNvSpPr>
          <p:nvPr>
            <p:ph type="ftr" sz="quarter" idx="11"/>
          </p:nvPr>
        </p:nvSpPr>
        <p:spPr/>
        <p:txBody>
          <a:bodyPr rtlCol="0"/>
          <a:lstStyle>
            <a:lvl1pPr algn="ctr" rtl="0">
              <a:defRPr sz="1100"/>
            </a:lvl1pPr>
          </a:lstStyle>
          <a:p>
            <a:endParaRPr lang="zh-CN" altLang="en-US" dirty="0"/>
          </a:p>
        </p:txBody>
      </p:sp>
      <p:sp>
        <p:nvSpPr>
          <p:cNvPr id="6" name="灯片编号占位符 5"/>
          <p:cNvSpPr>
            <a:spLocks noGrp="1"/>
          </p:cNvSpPr>
          <p:nvPr>
            <p:ph type="sldNum" sz="quarter" idx="12"/>
          </p:nvPr>
        </p:nvSpPr>
        <p:spPr>
          <a:xfrm>
            <a:off x="8051225" y="6356351"/>
            <a:ext cx="2844059" cy="365125"/>
          </a:xfrm>
          <a:prstGeom prst="rect">
            <a:avLst/>
          </a:prstGeom>
        </p:spPr>
        <p:txBody>
          <a:bodyPr rtlCol="0"/>
          <a:lstStyle>
            <a:lvl1pPr algn="l" rtl="0">
              <a:defRPr sz="1100"/>
            </a:lvl1pPr>
          </a:lstStyle>
          <a:p>
            <a:pPr algn="r"/>
            <a:fld id="{81FEFA0A-2F20-4B60-98C6-5FFDA469AA1C}" type="slidenum">
              <a:rPr lang="en-US" altLang="zh-CN" smtClean="0"/>
              <a:pPr algn="r"/>
              <a:t>‹#›</a:t>
            </a:fld>
            <a:endParaRPr lang="zh-CN" altLang="en-US" dirty="0"/>
          </a:p>
        </p:txBody>
      </p:sp>
    </p:spTree>
    <p:extLst>
      <p:ext uri="{BB962C8B-B14F-4D97-AF65-F5344CB8AC3E}">
        <p14:creationId xmlns:p14="http://schemas.microsoft.com/office/powerpoint/2010/main" val="618461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重点文本">
    <p:spTree>
      <p:nvGrpSpPr>
        <p:cNvPr id="1" name=""/>
        <p:cNvGrpSpPr/>
        <p:nvPr/>
      </p:nvGrpSpPr>
      <p:grpSpPr>
        <a:xfrm>
          <a:off x="0" y="0"/>
          <a:ext cx="0" cy="0"/>
          <a:chOff x="0" y="0"/>
          <a:chExt cx="0" cy="0"/>
        </a:xfrm>
      </p:grpSpPr>
      <p:sp>
        <p:nvSpPr>
          <p:cNvPr id="2" name="标题 1"/>
          <p:cNvSpPr>
            <a:spLocks noGrp="1"/>
          </p:cNvSpPr>
          <p:nvPr>
            <p:ph type="title"/>
          </p:nvPr>
        </p:nvSpPr>
        <p:spPr>
          <a:xfrm>
            <a:off x="7770811" y="1676400"/>
            <a:ext cx="3810000" cy="2438400"/>
          </a:xfrm>
        </p:spPr>
        <p:txBody>
          <a:bodyPr rtlCol="0" anchor="b">
            <a:normAutofit/>
          </a:bodyPr>
          <a:lstStyle>
            <a:lvl1pPr algn="l" rtl="0">
              <a:defRPr sz="3200" b="0"/>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a:xfrm>
            <a:off x="1293813" y="685800"/>
            <a:ext cx="6172200" cy="54864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文本占位符 3"/>
          <p:cNvSpPr>
            <a:spLocks noGrp="1"/>
          </p:cNvSpPr>
          <p:nvPr>
            <p:ph type="body" sz="half" idx="2"/>
          </p:nvPr>
        </p:nvSpPr>
        <p:spPr>
          <a:xfrm>
            <a:off x="7770811" y="4191000"/>
            <a:ext cx="3810000" cy="1524000"/>
          </a:xfrm>
        </p:spPr>
        <p:txBody>
          <a:bodyPr rtlCol="0">
            <a:normAutofit/>
          </a:bodyPr>
          <a:lstStyle>
            <a:lvl1pPr marL="0" indent="0" algn="l" rtl="0">
              <a:buNone/>
              <a:defRPr sz="1800"/>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zh-CN" altLang="en-US" noProof="0"/>
              <a:t>编辑母版文本样式</a:t>
            </a:r>
          </a:p>
        </p:txBody>
      </p:sp>
      <p:sp>
        <p:nvSpPr>
          <p:cNvPr id="5" name="日期占位符 4"/>
          <p:cNvSpPr>
            <a:spLocks noGrp="1"/>
          </p:cNvSpPr>
          <p:nvPr>
            <p:ph type="dt" sz="half" idx="10"/>
          </p:nvPr>
        </p:nvSpPr>
        <p:spPr/>
        <p:txBody>
          <a:bodyPr rtlCol="0"/>
          <a:lstStyle>
            <a:lvl1pPr algn="l" rtl="0">
              <a:defRPr sz="1100"/>
            </a:lvl1pPr>
          </a:lstStyle>
          <a:p>
            <a:fld id="{B7DFAF75-A946-4F40-AF19-416AABC467DA}" type="datetime1">
              <a:rPr lang="zh-CN" altLang="en-US" smtClean="0"/>
              <a:pPr/>
              <a:t>2017/10/10</a:t>
            </a:fld>
            <a:endParaRPr lang="zh-CN" altLang="en-US" dirty="0"/>
          </a:p>
        </p:txBody>
      </p:sp>
      <p:sp>
        <p:nvSpPr>
          <p:cNvPr id="6" name="页脚占位符 5"/>
          <p:cNvSpPr>
            <a:spLocks noGrp="1"/>
          </p:cNvSpPr>
          <p:nvPr>
            <p:ph type="ftr" sz="quarter" idx="11"/>
          </p:nvPr>
        </p:nvSpPr>
        <p:spPr/>
        <p:txBody>
          <a:bodyPr rtlCol="0"/>
          <a:lstStyle>
            <a:lvl1pPr algn="ctr" rtl="0">
              <a:defRPr sz="1100"/>
            </a:lvl1pPr>
          </a:lstStyle>
          <a:p>
            <a:endParaRPr lang="zh-CN" altLang="en-US" dirty="0"/>
          </a:p>
        </p:txBody>
      </p:sp>
      <p:sp>
        <p:nvSpPr>
          <p:cNvPr id="8" name="灯片编号占位符 5"/>
          <p:cNvSpPr>
            <a:spLocks noGrp="1"/>
          </p:cNvSpPr>
          <p:nvPr>
            <p:ph type="sldNum" sz="quarter" idx="12"/>
          </p:nvPr>
        </p:nvSpPr>
        <p:spPr>
          <a:xfrm>
            <a:off x="8051225" y="6356351"/>
            <a:ext cx="2844059" cy="365125"/>
          </a:xfrm>
          <a:prstGeom prst="rect">
            <a:avLst/>
          </a:prstGeom>
        </p:spPr>
        <p:txBody>
          <a:bodyPr rtlCol="0"/>
          <a:lstStyle>
            <a:lvl1pPr algn="l" rtl="0">
              <a:defRPr sz="1100"/>
            </a:lvl1pPr>
          </a:lstStyle>
          <a:p>
            <a:pPr algn="r"/>
            <a:fld id="{81FEFA0A-2F20-4B60-98C6-5FFDA469AA1C}" type="slidenum">
              <a:rPr lang="en-US" altLang="zh-CN" smtClean="0"/>
              <a:pPr algn="r"/>
              <a:t>‹#›</a:t>
            </a:fld>
            <a:endParaRPr lang="zh-CN" altLang="en-US" dirty="0"/>
          </a:p>
        </p:txBody>
      </p:sp>
    </p:spTree>
    <p:extLst>
      <p:ext uri="{BB962C8B-B14F-4D97-AF65-F5344CB8AC3E}">
        <p14:creationId xmlns:p14="http://schemas.microsoft.com/office/powerpoint/2010/main" val="828858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293813" y="2057400"/>
            <a:ext cx="8458201" cy="2666999"/>
          </a:xfrm>
        </p:spPr>
        <p:txBody>
          <a:bodyPr rtlCol="0" anchor="b">
            <a:normAutofit/>
          </a:bodyPr>
          <a:lstStyle>
            <a:lvl1pPr algn="l" rtl="0">
              <a:defRPr sz="4800" b="0" i="0" cap="none" baseline="0"/>
            </a:lvl1pPr>
          </a:lstStyle>
          <a:p>
            <a:pPr rtl="0"/>
            <a:r>
              <a:rPr lang="zh-CN" altLang="en-US"/>
              <a:t>单击此处编辑母版标题样式</a:t>
            </a:r>
            <a:endParaRPr lang="zh-CN" altLang="en-US" dirty="0"/>
          </a:p>
        </p:txBody>
      </p:sp>
      <p:sp>
        <p:nvSpPr>
          <p:cNvPr id="3" name="文本占位符 2"/>
          <p:cNvSpPr>
            <a:spLocks noGrp="1"/>
          </p:cNvSpPr>
          <p:nvPr>
            <p:ph type="body" idx="1"/>
          </p:nvPr>
        </p:nvSpPr>
        <p:spPr>
          <a:xfrm>
            <a:off x="1293813" y="4876800"/>
            <a:ext cx="8458201" cy="1143000"/>
          </a:xfrm>
        </p:spPr>
        <p:txBody>
          <a:bodyPr rtlCol="0" anchor="t">
            <a:normAutofit/>
          </a:bodyPr>
          <a:lstStyle>
            <a:lvl1pPr marL="0" indent="0" algn="l" rtl="0">
              <a:spcBef>
                <a:spcPts val="0"/>
              </a:spcBef>
              <a:buNone/>
              <a:defRPr sz="2400">
                <a:solidFill>
                  <a:schemeClr val="tx1"/>
                </a:solidFill>
              </a:defRPr>
            </a:lvl1pPr>
            <a:lvl2pPr marL="457200" indent="0" algn="l" rtl="0">
              <a:buNone/>
              <a:defRPr sz="1800">
                <a:solidFill>
                  <a:schemeClr val="tx1">
                    <a:tint val="75000"/>
                  </a:schemeClr>
                </a:solidFill>
              </a:defRPr>
            </a:lvl2pPr>
            <a:lvl3pPr marL="914400" indent="0" algn="l" rtl="0">
              <a:buNone/>
              <a:defRPr sz="1600">
                <a:solidFill>
                  <a:schemeClr val="tx1">
                    <a:tint val="75000"/>
                  </a:schemeClr>
                </a:solidFill>
              </a:defRPr>
            </a:lvl3pPr>
            <a:lvl4pPr marL="1371600" indent="0" algn="l" rtl="0">
              <a:buNone/>
              <a:defRPr sz="1400">
                <a:solidFill>
                  <a:schemeClr val="tx1">
                    <a:tint val="75000"/>
                  </a:schemeClr>
                </a:solidFill>
              </a:defRPr>
            </a:lvl4pPr>
            <a:lvl5pPr marL="1828800" indent="0" algn="l" rtl="0">
              <a:buNone/>
              <a:defRPr sz="1400">
                <a:solidFill>
                  <a:schemeClr val="tx1">
                    <a:tint val="75000"/>
                  </a:schemeClr>
                </a:solidFill>
              </a:defRPr>
            </a:lvl5pPr>
            <a:lvl6pPr marL="2286000" indent="0" algn="l" rtl="0">
              <a:buNone/>
              <a:defRPr sz="1400">
                <a:solidFill>
                  <a:schemeClr val="tx1">
                    <a:tint val="75000"/>
                  </a:schemeClr>
                </a:solidFill>
              </a:defRPr>
            </a:lvl6pPr>
            <a:lvl7pPr marL="2743200" indent="0" algn="l" rtl="0">
              <a:buNone/>
              <a:defRPr sz="1400">
                <a:solidFill>
                  <a:schemeClr val="tx1">
                    <a:tint val="75000"/>
                  </a:schemeClr>
                </a:solidFill>
              </a:defRPr>
            </a:lvl7pPr>
            <a:lvl8pPr marL="3200400" indent="0" algn="l" rtl="0">
              <a:buNone/>
              <a:defRPr sz="1400">
                <a:solidFill>
                  <a:schemeClr val="tx1">
                    <a:tint val="75000"/>
                  </a:schemeClr>
                </a:solidFill>
              </a:defRPr>
            </a:lvl8pPr>
            <a:lvl9pPr marL="3657600" indent="0" algn="l" rtl="0">
              <a:buNone/>
              <a:defRPr sz="1400">
                <a:solidFill>
                  <a:schemeClr val="tx1">
                    <a:tint val="75000"/>
                  </a:schemeClr>
                </a:solidFill>
              </a:defRPr>
            </a:lvl9pPr>
          </a:lstStyle>
          <a:p>
            <a:pPr lvl="0" rtl="0"/>
            <a:r>
              <a:rPr lang="zh-CN" altLang="en-US"/>
              <a:t>编辑母版文本样式</a:t>
            </a:r>
          </a:p>
        </p:txBody>
      </p:sp>
      <p:sp>
        <p:nvSpPr>
          <p:cNvPr id="4" name="日期占位符 3"/>
          <p:cNvSpPr>
            <a:spLocks noGrp="1"/>
          </p:cNvSpPr>
          <p:nvPr>
            <p:ph type="dt" sz="half" idx="10"/>
          </p:nvPr>
        </p:nvSpPr>
        <p:spPr/>
        <p:txBody>
          <a:bodyPr rtlCol="0"/>
          <a:lstStyle>
            <a:lvl1pPr algn="l" rtl="0">
              <a:defRPr sz="1100"/>
            </a:lvl1pPr>
          </a:lstStyle>
          <a:p>
            <a:fld id="{55B4BA9F-6607-4DF4-83A0-720CFF1F75F6}" type="datetime1">
              <a:rPr lang="zh-CN" altLang="en-US" smtClean="0"/>
              <a:pPr/>
              <a:t>2017/10/10</a:t>
            </a:fld>
            <a:endParaRPr lang="zh-CN" altLang="en-US" dirty="0"/>
          </a:p>
        </p:txBody>
      </p:sp>
      <p:sp>
        <p:nvSpPr>
          <p:cNvPr id="5" name="页脚占位符 4"/>
          <p:cNvSpPr>
            <a:spLocks noGrp="1"/>
          </p:cNvSpPr>
          <p:nvPr>
            <p:ph type="ftr" sz="quarter" idx="11"/>
          </p:nvPr>
        </p:nvSpPr>
        <p:spPr/>
        <p:txBody>
          <a:bodyPr rtlCol="0"/>
          <a:lstStyle>
            <a:lvl1pPr algn="ctr" rtl="0">
              <a:defRPr sz="1100"/>
            </a:lvl1pPr>
          </a:lstStyle>
          <a:p>
            <a:endParaRPr lang="zh-CN" altLang="en-US" dirty="0"/>
          </a:p>
        </p:txBody>
      </p:sp>
      <p:sp>
        <p:nvSpPr>
          <p:cNvPr id="7" name="灯片编号占位符 5"/>
          <p:cNvSpPr>
            <a:spLocks noGrp="1"/>
          </p:cNvSpPr>
          <p:nvPr>
            <p:ph type="sldNum" sz="quarter" idx="12"/>
          </p:nvPr>
        </p:nvSpPr>
        <p:spPr>
          <a:xfrm>
            <a:off x="8051225" y="6356351"/>
            <a:ext cx="2844059" cy="365125"/>
          </a:xfrm>
          <a:prstGeom prst="rect">
            <a:avLst/>
          </a:prstGeom>
        </p:spPr>
        <p:txBody>
          <a:bodyPr rtlCol="0"/>
          <a:lstStyle>
            <a:lvl1pPr algn="l" rtl="0">
              <a:defRPr sz="1100"/>
            </a:lvl1pPr>
          </a:lstStyle>
          <a:p>
            <a:pPr algn="r"/>
            <a:fld id="{81FEFA0A-2F20-4B60-98C6-5FFDA469AA1C}" type="slidenum">
              <a:rPr lang="en-US" altLang="zh-CN" smtClean="0"/>
              <a:pPr algn="r"/>
              <a:t>‹#›</a:t>
            </a:fld>
            <a:endParaRPr lang="zh-CN" altLang="en-US" dirty="0"/>
          </a:p>
        </p:txBody>
      </p:sp>
    </p:spTree>
    <p:extLst>
      <p:ext uri="{BB962C8B-B14F-4D97-AF65-F5344CB8AC3E}">
        <p14:creationId xmlns:p14="http://schemas.microsoft.com/office/powerpoint/2010/main" val="3378620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内容占位符 2"/>
          <p:cNvSpPr>
            <a:spLocks noGrp="1"/>
          </p:cNvSpPr>
          <p:nvPr>
            <p:ph sz="half" idx="1"/>
          </p:nvPr>
        </p:nvSpPr>
        <p:spPr>
          <a:xfrm>
            <a:off x="1293812" y="1676400"/>
            <a:ext cx="4700016" cy="44958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marL="1600200" algn="l" rtl="0">
              <a:defRPr sz="1600"/>
            </a:lvl6pPr>
            <a:lvl7pPr marL="1874520" algn="l" rtl="0">
              <a:defRPr sz="1600"/>
            </a:lvl7pPr>
            <a:lvl8pPr marL="2148840" algn="l" rtl="0">
              <a:defRPr sz="1600"/>
            </a:lvl8pPr>
            <a:lvl9pPr marL="2423160" algn="l" rtl="0">
              <a:defRPr sz="16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内容占位符 3"/>
          <p:cNvSpPr>
            <a:spLocks noGrp="1"/>
          </p:cNvSpPr>
          <p:nvPr>
            <p:ph sz="half" idx="2"/>
          </p:nvPr>
        </p:nvSpPr>
        <p:spPr>
          <a:xfrm>
            <a:off x="6202035" y="1676401"/>
            <a:ext cx="4700016" cy="44958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marL="1600200" algn="l" rtl="0">
              <a:defRPr sz="1600"/>
            </a:lvl6pPr>
            <a:lvl7pPr marL="1874520" algn="l" rtl="0">
              <a:defRPr sz="1600"/>
            </a:lvl7pPr>
            <a:lvl8pPr marL="2148840" algn="l" rtl="0">
              <a:defRPr sz="1600"/>
            </a:lvl8pPr>
            <a:lvl9pPr marL="2423160" algn="l" rtl="0">
              <a:defRPr sz="16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日期占位符 4"/>
          <p:cNvSpPr>
            <a:spLocks noGrp="1"/>
          </p:cNvSpPr>
          <p:nvPr>
            <p:ph type="dt" sz="half" idx="10"/>
          </p:nvPr>
        </p:nvSpPr>
        <p:spPr/>
        <p:txBody>
          <a:bodyPr rtlCol="0"/>
          <a:lstStyle>
            <a:lvl1pPr algn="l" rtl="0">
              <a:defRPr sz="1100"/>
            </a:lvl1pPr>
          </a:lstStyle>
          <a:p>
            <a:fld id="{9DCB5994-13D6-44A4-A45F-84B2984A08F2}" type="datetime1">
              <a:rPr lang="zh-CN" altLang="en-US" smtClean="0"/>
              <a:pPr/>
              <a:t>2017/10/10</a:t>
            </a:fld>
            <a:endParaRPr lang="zh-CN" altLang="en-US" dirty="0"/>
          </a:p>
        </p:txBody>
      </p:sp>
      <p:sp>
        <p:nvSpPr>
          <p:cNvPr id="6" name="页脚占位符 5"/>
          <p:cNvSpPr>
            <a:spLocks noGrp="1"/>
          </p:cNvSpPr>
          <p:nvPr>
            <p:ph type="ftr" sz="quarter" idx="11"/>
          </p:nvPr>
        </p:nvSpPr>
        <p:spPr/>
        <p:txBody>
          <a:bodyPr rtlCol="0"/>
          <a:lstStyle>
            <a:lvl1pPr algn="ctr" rtl="0">
              <a:defRPr sz="1100"/>
            </a:lvl1pPr>
          </a:lstStyle>
          <a:p>
            <a:endParaRPr lang="zh-CN" altLang="en-US" dirty="0"/>
          </a:p>
        </p:txBody>
      </p:sp>
      <p:sp>
        <p:nvSpPr>
          <p:cNvPr id="8" name="灯片编号占位符 5"/>
          <p:cNvSpPr>
            <a:spLocks noGrp="1"/>
          </p:cNvSpPr>
          <p:nvPr>
            <p:ph type="sldNum" sz="quarter" idx="12"/>
          </p:nvPr>
        </p:nvSpPr>
        <p:spPr>
          <a:xfrm>
            <a:off x="8051225" y="6356351"/>
            <a:ext cx="2844059" cy="365125"/>
          </a:xfrm>
          <a:prstGeom prst="rect">
            <a:avLst/>
          </a:prstGeom>
        </p:spPr>
        <p:txBody>
          <a:bodyPr rtlCol="0"/>
          <a:lstStyle>
            <a:lvl1pPr algn="l" rtl="0">
              <a:defRPr sz="1100"/>
            </a:lvl1pPr>
          </a:lstStyle>
          <a:p>
            <a:pPr algn="r"/>
            <a:fld id="{81FEFA0A-2F20-4B60-98C6-5FFDA469AA1C}" type="slidenum">
              <a:rPr lang="en-US" altLang="zh-CN" smtClean="0"/>
              <a:pPr algn="r"/>
              <a:t>‹#›</a:t>
            </a:fld>
            <a:endParaRPr lang="zh-CN" altLang="en-US" dirty="0"/>
          </a:p>
        </p:txBody>
      </p:sp>
    </p:spTree>
    <p:extLst>
      <p:ext uri="{BB962C8B-B14F-4D97-AF65-F5344CB8AC3E}">
        <p14:creationId xmlns:p14="http://schemas.microsoft.com/office/powerpoint/2010/main" val="3107462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lgn="l" rtl="0">
              <a:defRPr/>
            </a:lvl1pPr>
          </a:lstStyle>
          <a:p>
            <a:pPr rtl="0"/>
            <a:r>
              <a:rPr lang="zh-CN" altLang="en-US"/>
              <a:t>单击此处编辑母版标题样式</a:t>
            </a:r>
            <a:endParaRPr lang="zh-CN" altLang="en-US" dirty="0"/>
          </a:p>
        </p:txBody>
      </p:sp>
      <p:sp>
        <p:nvSpPr>
          <p:cNvPr id="3" name="文本占位符 2"/>
          <p:cNvSpPr>
            <a:spLocks noGrp="1"/>
          </p:cNvSpPr>
          <p:nvPr>
            <p:ph type="body" idx="1"/>
          </p:nvPr>
        </p:nvSpPr>
        <p:spPr>
          <a:xfrm>
            <a:off x="1293813" y="1676399"/>
            <a:ext cx="4701142" cy="762001"/>
          </a:xfrm>
        </p:spPr>
        <p:txBody>
          <a:bodyPr rtlCol="0" anchor="ctr">
            <a:noAutofit/>
          </a:bodyPr>
          <a:lstStyle>
            <a:lvl1pPr marL="0" indent="0" algn="l" rtl="0">
              <a:spcBef>
                <a:spcPts val="0"/>
              </a:spcBef>
              <a:buNone/>
              <a:defRPr sz="2400" b="0"/>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zh-CN" altLang="en-US"/>
              <a:t>编辑母版文本样式</a:t>
            </a:r>
          </a:p>
        </p:txBody>
      </p:sp>
      <p:sp>
        <p:nvSpPr>
          <p:cNvPr id="4" name="内容占位符 3"/>
          <p:cNvSpPr>
            <a:spLocks noGrp="1"/>
          </p:cNvSpPr>
          <p:nvPr>
            <p:ph sz="half" idx="2"/>
          </p:nvPr>
        </p:nvSpPr>
        <p:spPr>
          <a:xfrm>
            <a:off x="1293813" y="2516457"/>
            <a:ext cx="4701142" cy="3655743"/>
          </a:xfrm>
        </p:spPr>
        <p:txBody>
          <a:bodyPr rtlCol="0"/>
          <a:lstStyle>
            <a:lvl1pPr algn="l" rtl="0">
              <a:defRPr sz="2200"/>
            </a:lvl1pPr>
            <a:lvl2pPr algn="l" rtl="0">
              <a:defRPr sz="2000"/>
            </a:lvl2pPr>
            <a:lvl3pPr algn="l" rtl="0">
              <a:defRPr sz="1800"/>
            </a:lvl3pPr>
            <a:lvl4pPr algn="l" rtl="0">
              <a:defRPr sz="1600"/>
            </a:lvl4pPr>
            <a:lvl5pPr algn="l" rtl="0">
              <a:defRPr sz="1600"/>
            </a:lvl5pPr>
            <a:lvl6pPr marL="1600200" algn="l" rtl="0">
              <a:defRPr sz="1600"/>
            </a:lvl6pPr>
            <a:lvl7pPr marL="1874520" algn="l" rtl="0">
              <a:defRPr sz="1600"/>
            </a:lvl7pPr>
            <a:lvl8pPr marL="2148840" algn="l" rtl="0">
              <a:defRPr sz="1600"/>
            </a:lvl8pPr>
            <a:lvl9pPr marL="2423160" algn="l" rtl="0">
              <a:defRPr sz="160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5" name="文本占位符 4"/>
          <p:cNvSpPr>
            <a:spLocks noGrp="1"/>
          </p:cNvSpPr>
          <p:nvPr>
            <p:ph type="body" sz="quarter" idx="3"/>
          </p:nvPr>
        </p:nvSpPr>
        <p:spPr>
          <a:xfrm>
            <a:off x="6191754" y="1676399"/>
            <a:ext cx="4703259" cy="762001"/>
          </a:xfrm>
        </p:spPr>
        <p:txBody>
          <a:bodyPr rtlCol="0" anchor="ctr">
            <a:noAutofit/>
          </a:bodyPr>
          <a:lstStyle>
            <a:lvl1pPr marL="0" indent="0" algn="l" rtl="0">
              <a:spcBef>
                <a:spcPts val="0"/>
              </a:spcBef>
              <a:buNone/>
              <a:defRPr sz="2400" b="0"/>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zh-CN" altLang="en-US"/>
              <a:t>编辑母版文本样式</a:t>
            </a:r>
          </a:p>
        </p:txBody>
      </p:sp>
      <p:sp>
        <p:nvSpPr>
          <p:cNvPr id="6" name="内容占位符 5"/>
          <p:cNvSpPr>
            <a:spLocks noGrp="1"/>
          </p:cNvSpPr>
          <p:nvPr>
            <p:ph sz="quarter" idx="4"/>
          </p:nvPr>
        </p:nvSpPr>
        <p:spPr>
          <a:xfrm>
            <a:off x="6191754" y="2516457"/>
            <a:ext cx="4703259" cy="3655743"/>
          </a:xfrm>
        </p:spPr>
        <p:txBody>
          <a:bodyPr rtlCol="0"/>
          <a:lstStyle>
            <a:lvl1pPr algn="l" rtl="0">
              <a:defRPr sz="2200"/>
            </a:lvl1pPr>
            <a:lvl2pPr algn="l" rtl="0">
              <a:defRPr sz="2000"/>
            </a:lvl2pPr>
            <a:lvl3pPr algn="l" rtl="0">
              <a:defRPr sz="1800"/>
            </a:lvl3pPr>
            <a:lvl4pPr algn="l" rtl="0">
              <a:defRPr sz="1600"/>
            </a:lvl4pPr>
            <a:lvl5pPr algn="l" rtl="0">
              <a:defRPr sz="1600"/>
            </a:lvl5pPr>
            <a:lvl6pPr marL="1600200" algn="l" rtl="0">
              <a:defRPr sz="1600"/>
            </a:lvl6pPr>
            <a:lvl7pPr marL="1874520" algn="l" rtl="0">
              <a:defRPr sz="1600"/>
            </a:lvl7pPr>
            <a:lvl8pPr marL="2148840" algn="l" rtl="0">
              <a:defRPr sz="1600"/>
            </a:lvl8pPr>
            <a:lvl9pPr marL="2423160" algn="l" rtl="0">
              <a:defRPr sz="160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7" name="日期占位符 6"/>
          <p:cNvSpPr>
            <a:spLocks noGrp="1"/>
          </p:cNvSpPr>
          <p:nvPr>
            <p:ph type="dt" sz="half" idx="10"/>
          </p:nvPr>
        </p:nvSpPr>
        <p:spPr/>
        <p:txBody>
          <a:bodyPr rtlCol="0"/>
          <a:lstStyle>
            <a:lvl1pPr algn="l" rtl="0">
              <a:defRPr sz="1100"/>
            </a:lvl1pPr>
          </a:lstStyle>
          <a:p>
            <a:fld id="{77753520-0FC2-4366-A01D-A16346380C30}" type="datetime1">
              <a:rPr lang="zh-CN" altLang="en-US" smtClean="0"/>
              <a:pPr/>
              <a:t>2017/10/10</a:t>
            </a:fld>
            <a:endParaRPr lang="zh-CN" altLang="en-US" dirty="0"/>
          </a:p>
        </p:txBody>
      </p:sp>
      <p:sp>
        <p:nvSpPr>
          <p:cNvPr id="8" name="页脚占位符 7"/>
          <p:cNvSpPr>
            <a:spLocks noGrp="1"/>
          </p:cNvSpPr>
          <p:nvPr>
            <p:ph type="ftr" sz="quarter" idx="11"/>
          </p:nvPr>
        </p:nvSpPr>
        <p:spPr/>
        <p:txBody>
          <a:bodyPr rtlCol="0"/>
          <a:lstStyle>
            <a:lvl1pPr algn="ctr" rtl="0">
              <a:defRPr sz="1100"/>
            </a:lvl1pPr>
          </a:lstStyle>
          <a:p>
            <a:endParaRPr lang="zh-CN" altLang="en-US" dirty="0"/>
          </a:p>
        </p:txBody>
      </p:sp>
      <p:sp>
        <p:nvSpPr>
          <p:cNvPr id="10" name="灯片编号占位符 5"/>
          <p:cNvSpPr>
            <a:spLocks noGrp="1"/>
          </p:cNvSpPr>
          <p:nvPr>
            <p:ph type="sldNum" sz="quarter" idx="12"/>
          </p:nvPr>
        </p:nvSpPr>
        <p:spPr>
          <a:xfrm>
            <a:off x="8051225" y="6356351"/>
            <a:ext cx="2844059" cy="365125"/>
          </a:xfrm>
          <a:prstGeom prst="rect">
            <a:avLst/>
          </a:prstGeom>
        </p:spPr>
        <p:txBody>
          <a:bodyPr rtlCol="0"/>
          <a:lstStyle>
            <a:lvl1pPr algn="l" rtl="0">
              <a:defRPr sz="1100"/>
            </a:lvl1pPr>
          </a:lstStyle>
          <a:p>
            <a:pPr algn="r"/>
            <a:fld id="{81FEFA0A-2F20-4B60-98C6-5FFDA469AA1C}" type="slidenum">
              <a:rPr lang="en-US" altLang="zh-CN" smtClean="0"/>
              <a:pPr algn="r"/>
              <a:t>‹#›</a:t>
            </a:fld>
            <a:endParaRPr lang="zh-CN" altLang="en-US" dirty="0"/>
          </a:p>
        </p:txBody>
      </p:sp>
    </p:spTree>
    <p:extLst>
      <p:ext uri="{BB962C8B-B14F-4D97-AF65-F5344CB8AC3E}">
        <p14:creationId xmlns:p14="http://schemas.microsoft.com/office/powerpoint/2010/main" val="1688552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7" name="矩形 6"/>
          <p:cNvSpPr/>
          <p:nvPr/>
        </p:nvSpPr>
        <p:spPr>
          <a:xfrm>
            <a:off x="836614" y="0"/>
            <a:ext cx="11352212" cy="6858000"/>
          </a:xfrm>
          <a:prstGeom prst="rect">
            <a:avLst/>
          </a:prstGeom>
          <a:gradFill>
            <a:gsLst>
              <a:gs pos="0">
                <a:schemeClr val="bg1">
                  <a:alpha val="60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 name="标题占位符 1"/>
          <p:cNvSpPr>
            <a:spLocks noGrp="1"/>
          </p:cNvSpPr>
          <p:nvPr>
            <p:ph type="title"/>
          </p:nvPr>
        </p:nvSpPr>
        <p:spPr>
          <a:xfrm>
            <a:off x="1293813" y="381000"/>
            <a:ext cx="9601200" cy="1143000"/>
          </a:xfrm>
          <a:prstGeom prst="rect">
            <a:avLst/>
          </a:prstGeom>
        </p:spPr>
        <p:txBody>
          <a:bodyPr vert="horz" lIns="91440" tIns="45720" rIns="91440" bIns="45720" rtlCol="0" anchor="b">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1293813" y="1676400"/>
            <a:ext cx="9601200" cy="4495800"/>
          </a:xfrm>
          <a:prstGeom prst="rect">
            <a:avLst/>
          </a:prstGeom>
        </p:spPr>
        <p:txBody>
          <a:bodyPr vert="horz" lIns="91440" tIns="45720" rIns="91440" bIns="45720" rtlCol="0">
            <a:normAutofit/>
          </a:bodyPr>
          <a:lstStyle/>
          <a:p>
            <a:pPr lvl="0" rtl="0"/>
            <a:r>
              <a:rPr lang="zh-CN" altLang="en-US" noProof="0" dirty="0"/>
              <a:t>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4" name="日期占位符 3"/>
          <p:cNvSpPr>
            <a:spLocks noGrp="1"/>
          </p:cNvSpPr>
          <p:nvPr>
            <p:ph type="dt" sz="half" idx="2"/>
          </p:nvPr>
        </p:nvSpPr>
        <p:spPr>
          <a:xfrm>
            <a:off x="1271781" y="6356351"/>
            <a:ext cx="2844059" cy="365125"/>
          </a:xfrm>
          <a:prstGeom prst="rect">
            <a:avLst/>
          </a:prstGeom>
        </p:spPr>
        <p:txBody>
          <a:bodyPr vert="horz" lIns="91440" tIns="45720" rIns="91440" bIns="45720" rtlCol="0" anchor="ctr"/>
          <a:lstStyle>
            <a:lvl1pPr algn="l" rtl="0">
              <a:defRPr sz="1100">
                <a:solidFill>
                  <a:schemeClr val="tx1">
                    <a:lumMod val="90000"/>
                    <a:lumOff val="10000"/>
                  </a:schemeClr>
                </a:solidFill>
                <a:latin typeface="微软雅黑" panose="020B0503020204020204" pitchFamily="34" charset="-122"/>
                <a:ea typeface="微软雅黑" panose="020B0503020204020204" pitchFamily="34" charset="-122"/>
              </a:defRPr>
            </a:lvl1pPr>
          </a:lstStyle>
          <a:p>
            <a:fld id="{3DFDAEC8-B7FF-4265-A2FF-00BAA80C0462}" type="datetime1">
              <a:rPr lang="zh-CN" altLang="en-US" smtClean="0"/>
              <a:pPr/>
              <a:t>2017/10/10</a:t>
            </a:fld>
            <a:endParaRPr lang="zh-CN" altLang="en-US" dirty="0"/>
          </a:p>
        </p:txBody>
      </p:sp>
      <p:sp>
        <p:nvSpPr>
          <p:cNvPr id="5" name="页脚占位符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rtl="0">
              <a:defRPr sz="1100">
                <a:solidFill>
                  <a:schemeClr val="tx1">
                    <a:lumMod val="90000"/>
                    <a:lumOff val="10000"/>
                  </a:schemeClr>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8" name="灯片编号占位符 5"/>
          <p:cNvSpPr>
            <a:spLocks noGrp="1"/>
          </p:cNvSpPr>
          <p:nvPr>
            <p:ph type="sldNum" sz="quarter" idx="4"/>
          </p:nvPr>
        </p:nvSpPr>
        <p:spPr>
          <a:xfrm>
            <a:off x="8051225" y="6356351"/>
            <a:ext cx="2844059" cy="365125"/>
          </a:xfrm>
          <a:prstGeom prst="rect">
            <a:avLst/>
          </a:prstGeom>
        </p:spPr>
        <p:txBody>
          <a:bodyPr rtlCol="0"/>
          <a:lstStyle>
            <a:lvl1pPr algn="l" rtl="0">
              <a:defRPr sz="1100"/>
            </a:lvl1pPr>
          </a:lstStyle>
          <a:p>
            <a:pPr algn="r"/>
            <a:fld id="{81FEFA0A-2F20-4B60-98C6-5FFDA469AA1C}" type="slidenum">
              <a:rPr lang="en-US" altLang="zh-CN" smtClean="0"/>
              <a:pPr algn="r"/>
              <a:t>‹#›</a:t>
            </a:fld>
            <a:endParaRPr lang="zh-CN" altLang="en-US" dirty="0"/>
          </a:p>
        </p:txBody>
      </p:sp>
    </p:spTree>
    <p:extLst>
      <p:ext uri="{BB962C8B-B14F-4D97-AF65-F5344CB8AC3E}">
        <p14:creationId xmlns:p14="http://schemas.microsoft.com/office/powerpoint/2010/main" val="3528721427"/>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50" r:id="rId3"/>
    <p:sldLayoutId id="2147483657" r:id="rId4"/>
    <p:sldLayoutId id="2147483660" r:id="rId5"/>
    <p:sldLayoutId id="2147483656" r:id="rId6"/>
    <p:sldLayoutId id="2147483651" r:id="rId7"/>
    <p:sldLayoutId id="2147483652" r:id="rId8"/>
    <p:sldLayoutId id="2147483653" r:id="rId9"/>
    <p:sldLayoutId id="2147483655"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3838" indent="-228600" algn="l" defTabSz="914400" rtl="0" eaLnBrk="1" latinLnBrk="0" hangingPunct="1">
        <a:lnSpc>
          <a:spcPct val="90000"/>
        </a:lnSpc>
        <a:spcBef>
          <a:spcPts val="1600"/>
        </a:spcBef>
        <a:buFont typeface="Arial"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502920" indent="-228600" algn="l" defTabSz="914400" rtl="0" eaLnBrk="1" latinLnBrk="0" hangingPunct="1">
        <a:lnSpc>
          <a:spcPct val="90000"/>
        </a:lnSpc>
        <a:spcBef>
          <a:spcPts val="600"/>
        </a:spcBef>
        <a:buFont typeface="Euphemia"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2pPr>
      <a:lvl3pPr marL="777240" indent="-228600" algn="l" defTabSz="914400" rtl="0" eaLnBrk="1" latinLnBrk="0" hangingPunct="1">
        <a:lnSpc>
          <a:spcPct val="90000"/>
        </a:lnSpc>
        <a:spcBef>
          <a:spcPts val="600"/>
        </a:spcBef>
        <a:buFont typeface="Euphemia"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3pPr>
      <a:lvl4pPr marL="1051560" indent="-228600" algn="l" defTabSz="914400" rtl="0" eaLnBrk="1" latinLnBrk="0" hangingPunct="1">
        <a:lnSpc>
          <a:spcPct val="90000"/>
        </a:lnSpc>
        <a:spcBef>
          <a:spcPts val="600"/>
        </a:spcBef>
        <a:buFont typeface="Euphemia"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4pPr>
      <a:lvl5pPr marL="1325880" indent="-228600" algn="l" defTabSz="914400" rtl="0" eaLnBrk="1" latinLnBrk="0" hangingPunct="1">
        <a:lnSpc>
          <a:spcPct val="90000"/>
        </a:lnSpc>
        <a:spcBef>
          <a:spcPts val="600"/>
        </a:spcBef>
        <a:buFont typeface="Euphemia"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5pPr>
      <a:lvl6pPr marL="160020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6pPr>
      <a:lvl7pPr marL="187452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7pPr>
      <a:lvl8pPr marL="214884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8pPr>
      <a:lvl9pPr marL="242316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rtlCol="0"/>
          <a:lstStyle/>
          <a:p>
            <a:pPr rtl="0"/>
            <a:r>
              <a:rPr lang="en-US" altLang="zh-CN" dirty="0">
                <a:latin typeface="Microsoft YaHei" panose="020B0503020204020204" pitchFamily="34" charset="-122"/>
                <a:ea typeface="Microsoft YaHei" panose="020B0503020204020204" pitchFamily="34" charset="-122"/>
              </a:rPr>
              <a:t>Oracle 12c </a:t>
            </a:r>
            <a:r>
              <a:rPr lang="zh-CN" altLang="en-US" dirty="0">
                <a:latin typeface="Microsoft YaHei" panose="020B0503020204020204" pitchFamily="34" charset="-122"/>
                <a:ea typeface="Microsoft YaHei" panose="020B0503020204020204" pitchFamily="34" charset="-122"/>
              </a:rPr>
              <a:t>基础教程</a:t>
            </a:r>
          </a:p>
        </p:txBody>
      </p:sp>
      <p:sp>
        <p:nvSpPr>
          <p:cNvPr id="3" name="副标题 2"/>
          <p:cNvSpPr>
            <a:spLocks noGrp="1"/>
          </p:cNvSpPr>
          <p:nvPr>
            <p:ph type="subTitle" idx="1"/>
          </p:nvPr>
        </p:nvSpPr>
        <p:spPr/>
        <p:txBody>
          <a:bodyPr rtlCol="0"/>
          <a:lstStyle/>
          <a:p>
            <a:pPr rtl="0"/>
            <a:r>
              <a:rPr lang="zh-CN" altLang="en-US" dirty="0">
                <a:latin typeface="Microsoft YaHei" panose="020B0503020204020204" pitchFamily="34" charset="-122"/>
                <a:ea typeface="Microsoft YaHei" panose="020B0503020204020204" pitchFamily="34" charset="-122"/>
              </a:rPr>
              <a:t>赵卫东 刘永红 李立</a:t>
            </a:r>
          </a:p>
        </p:txBody>
      </p:sp>
    </p:spTree>
    <p:extLst>
      <p:ext uri="{BB962C8B-B14F-4D97-AF65-F5344CB8AC3E}">
        <p14:creationId xmlns:p14="http://schemas.microsoft.com/office/powerpoint/2010/main" val="3198176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981844" y="188640"/>
            <a:ext cx="9601200" cy="887760"/>
          </a:xfrm>
        </p:spPr>
        <p:txBody>
          <a:bodyPr/>
          <a:lstStyle/>
          <a:p>
            <a:r>
              <a:rPr lang="en-US" altLang="zh-CN" b="1" dirty="0">
                <a:effectLst>
                  <a:glow>
                    <a:srgbClr val="000000"/>
                  </a:glow>
                  <a:outerShdw sx="0" sy="0">
                    <a:srgbClr val="000000"/>
                  </a:outerShdw>
                  <a:reflection stA="0" endPos="0" fadeDir="0" sx="0" sy="0"/>
                </a:effectLst>
              </a:rPr>
              <a:t>6.2 </a:t>
            </a:r>
            <a:r>
              <a:rPr lang="zh-CN" altLang="en-US" b="1" dirty="0">
                <a:effectLst>
                  <a:glow>
                    <a:srgbClr val="000000"/>
                  </a:glow>
                  <a:outerShdw sx="0" sy="0">
                    <a:srgbClr val="000000"/>
                  </a:outerShdw>
                  <a:reflection stA="0" endPos="0" fadeDir="0" sx="0" sy="0"/>
                </a:effectLst>
              </a:rPr>
              <a:t>创建表空间</a:t>
            </a:r>
            <a:endParaRPr lang="zh-CN" altLang="en-US"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909836" y="1340767"/>
            <a:ext cx="11233248" cy="5517233"/>
          </a:xfrm>
        </p:spPr>
        <p:txBody>
          <a:bodyPr>
            <a:noAutofit/>
          </a:bodyPr>
          <a:lstStyle/>
          <a:p>
            <a:pPr marL="0" indent="0" hangingPunct="0">
              <a:lnSpc>
                <a:spcPct val="120000"/>
              </a:lnSpc>
              <a:spcBef>
                <a:spcPts val="0"/>
              </a:spcBef>
              <a:buNone/>
            </a:pPr>
            <a:r>
              <a:rPr lang="en-US" altLang="zh-CN" dirty="0"/>
              <a:t>5)REUSE</a:t>
            </a:r>
          </a:p>
          <a:p>
            <a:pPr marL="0" indent="0" hangingPunct="0">
              <a:lnSpc>
                <a:spcPct val="120000"/>
              </a:lnSpc>
              <a:spcBef>
                <a:spcPts val="0"/>
              </a:spcBef>
              <a:buNone/>
            </a:pPr>
            <a:r>
              <a:rPr lang="zh-CN" altLang="en-US" dirty="0"/>
              <a:t>如果指定的数据文件已经存在，则使用</a:t>
            </a:r>
            <a:r>
              <a:rPr lang="en-US" altLang="zh-CN" dirty="0"/>
              <a:t>REUSE</a:t>
            </a:r>
            <a:r>
              <a:rPr lang="zh-CN" altLang="en-US" dirty="0"/>
              <a:t>可以清除并重新创建该数据文件。如果文件已存在，又没有指定</a:t>
            </a:r>
            <a:r>
              <a:rPr lang="en-US" altLang="zh-CN" dirty="0"/>
              <a:t>REUSE</a:t>
            </a:r>
            <a:r>
              <a:rPr lang="zh-CN" altLang="en-US" dirty="0"/>
              <a:t>，创建表空间时会报错。</a:t>
            </a:r>
          </a:p>
          <a:p>
            <a:pPr marL="0" indent="0" hangingPunct="0">
              <a:lnSpc>
                <a:spcPct val="120000"/>
              </a:lnSpc>
              <a:spcBef>
                <a:spcPts val="0"/>
              </a:spcBef>
              <a:buNone/>
            </a:pPr>
            <a:r>
              <a:rPr lang="en-US" altLang="zh-CN" dirty="0"/>
              <a:t>6)AUTOEXTEND OFF | ON</a:t>
            </a:r>
          </a:p>
          <a:p>
            <a:pPr marL="0" indent="0" hangingPunct="0">
              <a:lnSpc>
                <a:spcPct val="120000"/>
              </a:lnSpc>
              <a:spcBef>
                <a:spcPts val="0"/>
              </a:spcBef>
              <a:buNone/>
            </a:pPr>
            <a:r>
              <a:rPr lang="zh-CN" altLang="en-US" dirty="0"/>
              <a:t>指定数据文件是否自动扩展。</a:t>
            </a:r>
            <a:r>
              <a:rPr lang="en-US" altLang="zh-CN" dirty="0"/>
              <a:t>OFF</a:t>
            </a:r>
            <a:r>
              <a:rPr lang="zh-CN" altLang="en-US" dirty="0"/>
              <a:t>表示不自动扩展；</a:t>
            </a:r>
            <a:r>
              <a:rPr lang="en-US" altLang="zh-CN" dirty="0"/>
              <a:t>ON</a:t>
            </a:r>
            <a:r>
              <a:rPr lang="zh-CN" altLang="en-US" dirty="0"/>
              <a:t>表示自动扩展。默认情况下为 </a:t>
            </a:r>
            <a:r>
              <a:rPr lang="en-US" altLang="zh-CN" dirty="0"/>
              <a:t>OFF</a:t>
            </a:r>
            <a:r>
              <a:rPr lang="zh-CN" altLang="en-US" dirty="0"/>
              <a:t>。</a:t>
            </a:r>
          </a:p>
          <a:p>
            <a:pPr marL="0" indent="0" hangingPunct="0">
              <a:lnSpc>
                <a:spcPct val="120000"/>
              </a:lnSpc>
              <a:spcBef>
                <a:spcPts val="0"/>
              </a:spcBef>
              <a:buNone/>
            </a:pPr>
            <a:r>
              <a:rPr lang="en-US" altLang="zh-CN" dirty="0"/>
              <a:t>7)NEXT number</a:t>
            </a:r>
          </a:p>
          <a:p>
            <a:pPr marL="0" indent="0" hangingPunct="0">
              <a:lnSpc>
                <a:spcPct val="120000"/>
              </a:lnSpc>
              <a:spcBef>
                <a:spcPts val="0"/>
              </a:spcBef>
              <a:buNone/>
            </a:pPr>
            <a:r>
              <a:rPr lang="zh-CN" altLang="en-US" dirty="0"/>
              <a:t>如果指定数据文件为自动扩展，</a:t>
            </a:r>
            <a:r>
              <a:rPr lang="en-US" altLang="zh-CN" dirty="0"/>
              <a:t>NEXT</a:t>
            </a:r>
            <a:r>
              <a:rPr lang="zh-CN" altLang="en-US" dirty="0"/>
              <a:t>用于指定数据文件每次扩展的大小。</a:t>
            </a:r>
          </a:p>
          <a:p>
            <a:pPr marL="0" indent="0" hangingPunct="0">
              <a:lnSpc>
                <a:spcPct val="120000"/>
              </a:lnSpc>
              <a:spcBef>
                <a:spcPts val="0"/>
              </a:spcBef>
              <a:buNone/>
            </a:pPr>
            <a:r>
              <a:rPr lang="en-US" altLang="zh-CN" dirty="0"/>
              <a:t>8)MAXSIZE UNLIMITED | number</a:t>
            </a:r>
          </a:p>
          <a:p>
            <a:pPr marL="0" indent="0" hangingPunct="0">
              <a:lnSpc>
                <a:spcPct val="120000"/>
              </a:lnSpc>
              <a:spcBef>
                <a:spcPts val="0"/>
              </a:spcBef>
              <a:buNone/>
            </a:pPr>
            <a:r>
              <a:rPr lang="zh-CN" altLang="en-US" dirty="0"/>
              <a:t>如果指定数据文件为自动扩展，</a:t>
            </a:r>
            <a:r>
              <a:rPr lang="en-US" altLang="zh-CN" dirty="0"/>
              <a:t>MAXSIZE</a:t>
            </a:r>
            <a:r>
              <a:rPr lang="zh-CN" altLang="en-US" dirty="0"/>
              <a:t>用于指定数据文件的最大尺寸。如果指定</a:t>
            </a:r>
            <a:r>
              <a:rPr lang="en-US" altLang="zh-CN" dirty="0"/>
              <a:t>UNLIMITED</a:t>
            </a:r>
            <a:r>
              <a:rPr lang="zh-CN" altLang="en-US" dirty="0"/>
              <a:t>，则表示大小无限制，默认为此选项。</a:t>
            </a:r>
          </a:p>
        </p:txBody>
      </p:sp>
    </p:spTree>
    <p:extLst>
      <p:ext uri="{BB962C8B-B14F-4D97-AF65-F5344CB8AC3E}">
        <p14:creationId xmlns:p14="http://schemas.microsoft.com/office/powerpoint/2010/main" val="8475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981844" y="188640"/>
            <a:ext cx="9601200" cy="887760"/>
          </a:xfrm>
        </p:spPr>
        <p:txBody>
          <a:bodyPr/>
          <a:lstStyle/>
          <a:p>
            <a:r>
              <a:rPr lang="en-US" altLang="zh-CN" b="1" dirty="0">
                <a:effectLst>
                  <a:glow>
                    <a:srgbClr val="000000"/>
                  </a:glow>
                  <a:outerShdw sx="0" sy="0">
                    <a:srgbClr val="000000"/>
                  </a:outerShdw>
                  <a:reflection stA="0" endPos="0" fadeDir="0" sx="0" sy="0"/>
                </a:effectLst>
              </a:rPr>
              <a:t>6.2 </a:t>
            </a:r>
            <a:r>
              <a:rPr lang="zh-CN" altLang="en-US" b="1" dirty="0">
                <a:effectLst>
                  <a:glow>
                    <a:srgbClr val="000000"/>
                  </a:glow>
                  <a:outerShdw sx="0" sy="0">
                    <a:srgbClr val="000000"/>
                  </a:outerShdw>
                  <a:reflection stA="0" endPos="0" fadeDir="0" sx="0" sy="0"/>
                </a:effectLst>
              </a:rPr>
              <a:t>创建表空间</a:t>
            </a:r>
            <a:endParaRPr lang="zh-CN" altLang="en-US"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909836" y="1340767"/>
            <a:ext cx="11233248" cy="5517233"/>
          </a:xfrm>
        </p:spPr>
        <p:txBody>
          <a:bodyPr>
            <a:noAutofit/>
          </a:bodyPr>
          <a:lstStyle/>
          <a:p>
            <a:pPr marL="0" indent="0" hangingPunct="0">
              <a:lnSpc>
                <a:spcPct val="120000"/>
              </a:lnSpc>
              <a:spcBef>
                <a:spcPts val="0"/>
              </a:spcBef>
              <a:buNone/>
            </a:pPr>
            <a:r>
              <a:rPr lang="en-US" altLang="zh-CN" dirty="0"/>
              <a:t>9)MININUM EXTENT number </a:t>
            </a:r>
          </a:p>
          <a:p>
            <a:pPr marL="0" indent="0" hangingPunct="0">
              <a:lnSpc>
                <a:spcPct val="120000"/>
              </a:lnSpc>
              <a:spcBef>
                <a:spcPts val="0"/>
              </a:spcBef>
              <a:buNone/>
            </a:pPr>
            <a:r>
              <a:rPr lang="zh-CN" altLang="en-US" dirty="0"/>
              <a:t>表空间中的区可以分配的最小的尺寸。</a:t>
            </a:r>
          </a:p>
          <a:p>
            <a:pPr marL="0" indent="0" hangingPunct="0">
              <a:lnSpc>
                <a:spcPct val="120000"/>
              </a:lnSpc>
              <a:spcBef>
                <a:spcPts val="0"/>
              </a:spcBef>
              <a:buNone/>
            </a:pPr>
            <a:r>
              <a:rPr lang="en-US" altLang="zh-CN" dirty="0"/>
              <a:t>10)BLOCKSIZE number</a:t>
            </a:r>
          </a:p>
          <a:p>
            <a:pPr marL="0" indent="0" hangingPunct="0">
              <a:lnSpc>
                <a:spcPct val="120000"/>
              </a:lnSpc>
              <a:spcBef>
                <a:spcPts val="0"/>
              </a:spcBef>
              <a:buNone/>
            </a:pPr>
            <a:r>
              <a:rPr lang="zh-CN" altLang="en-US" dirty="0"/>
              <a:t>如果创建的表空间需要另外设置数据块大小，而不是采用初始化参数</a:t>
            </a:r>
            <a:r>
              <a:rPr lang="en-US" altLang="zh-CN" dirty="0" err="1"/>
              <a:t>db_block_size</a:t>
            </a:r>
            <a:r>
              <a:rPr lang="zh-CN" altLang="en-US" dirty="0"/>
              <a:t>指定的数据块大小，则可以使用此子句进行设置。此子句仅适用于永久性表空间。</a:t>
            </a:r>
          </a:p>
          <a:p>
            <a:pPr marL="0" indent="0" hangingPunct="0">
              <a:lnSpc>
                <a:spcPct val="120000"/>
              </a:lnSpc>
              <a:spcBef>
                <a:spcPts val="0"/>
              </a:spcBef>
              <a:buNone/>
            </a:pPr>
            <a:r>
              <a:rPr lang="en-US" altLang="zh-CN" dirty="0"/>
              <a:t>11)ONLINE | OFFLINE</a:t>
            </a:r>
          </a:p>
          <a:p>
            <a:pPr marL="0" indent="0" hangingPunct="0">
              <a:lnSpc>
                <a:spcPct val="120000"/>
              </a:lnSpc>
              <a:spcBef>
                <a:spcPts val="0"/>
              </a:spcBef>
              <a:buNone/>
            </a:pPr>
            <a:r>
              <a:rPr lang="zh-CN" altLang="en-US" dirty="0"/>
              <a:t>指定表空间的状态为在线</a:t>
            </a:r>
            <a:r>
              <a:rPr lang="en-US" altLang="zh-CN" dirty="0"/>
              <a:t>(ONLINE)</a:t>
            </a:r>
            <a:r>
              <a:rPr lang="zh-CN" altLang="en-US" dirty="0"/>
              <a:t>或离线</a:t>
            </a:r>
            <a:r>
              <a:rPr lang="en-US" altLang="zh-CN" dirty="0"/>
              <a:t>(OFFLINE)</a:t>
            </a:r>
            <a:r>
              <a:rPr lang="zh-CN" altLang="en-US" dirty="0"/>
              <a:t>。如果为 </a:t>
            </a:r>
            <a:r>
              <a:rPr lang="en-US" altLang="zh-CN" dirty="0"/>
              <a:t>ONLINE</a:t>
            </a:r>
            <a:r>
              <a:rPr lang="zh-CN" altLang="en-US" dirty="0"/>
              <a:t>，则表空间可以使用；如果为 </a:t>
            </a:r>
            <a:r>
              <a:rPr lang="en-US" altLang="zh-CN" dirty="0"/>
              <a:t>OFFLINE</a:t>
            </a:r>
            <a:r>
              <a:rPr lang="zh-CN" altLang="en-US" dirty="0"/>
              <a:t>，则表空间不可使用。默认为 </a:t>
            </a:r>
            <a:r>
              <a:rPr lang="en-US" altLang="zh-CN" dirty="0"/>
              <a:t>ONLINE</a:t>
            </a:r>
            <a:r>
              <a:rPr lang="zh-CN" altLang="en-US" dirty="0"/>
              <a:t>。</a:t>
            </a:r>
          </a:p>
          <a:p>
            <a:pPr marL="0" indent="0" hangingPunct="0">
              <a:lnSpc>
                <a:spcPct val="120000"/>
              </a:lnSpc>
              <a:spcBef>
                <a:spcPts val="0"/>
              </a:spcBef>
              <a:buNone/>
            </a:pPr>
            <a:r>
              <a:rPr lang="en-US" altLang="zh-CN" dirty="0"/>
              <a:t>12)LOGGING | NOLOGGING</a:t>
            </a:r>
          </a:p>
          <a:p>
            <a:pPr marL="0" indent="0" hangingPunct="0">
              <a:lnSpc>
                <a:spcPct val="120000"/>
              </a:lnSpc>
              <a:spcBef>
                <a:spcPts val="0"/>
              </a:spcBef>
              <a:buNone/>
            </a:pPr>
            <a:r>
              <a:rPr lang="zh-CN" altLang="en-US" dirty="0"/>
              <a:t>指定存储在表空间中的数据库对象的任何操作是否产生日志。</a:t>
            </a:r>
            <a:r>
              <a:rPr lang="en-US" altLang="zh-CN" dirty="0"/>
              <a:t>LOGGING </a:t>
            </a:r>
            <a:r>
              <a:rPr lang="zh-CN" altLang="en-US" dirty="0"/>
              <a:t>表示产生；</a:t>
            </a:r>
            <a:r>
              <a:rPr lang="en-US" altLang="zh-CN" dirty="0"/>
              <a:t>NOLOGGING </a:t>
            </a:r>
            <a:r>
              <a:rPr lang="zh-CN" altLang="en-US" dirty="0"/>
              <a:t>表示不产生。默认为 </a:t>
            </a:r>
            <a:r>
              <a:rPr lang="en-US" altLang="zh-CN" dirty="0"/>
              <a:t>LOGGING</a:t>
            </a:r>
            <a:r>
              <a:rPr lang="zh-CN" altLang="en-US" dirty="0"/>
              <a:t>。</a:t>
            </a:r>
          </a:p>
        </p:txBody>
      </p:sp>
    </p:spTree>
    <p:extLst>
      <p:ext uri="{BB962C8B-B14F-4D97-AF65-F5344CB8AC3E}">
        <p14:creationId xmlns:p14="http://schemas.microsoft.com/office/powerpoint/2010/main" val="1970749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3852" y="188640"/>
            <a:ext cx="9601200" cy="887760"/>
          </a:xfrm>
        </p:spPr>
        <p:txBody>
          <a:bodyPr/>
          <a:lstStyle/>
          <a:p>
            <a:r>
              <a:rPr lang="en-US" altLang="zh-CN" b="1" dirty="0">
                <a:effectLst>
                  <a:glow>
                    <a:srgbClr val="000000"/>
                  </a:glow>
                  <a:outerShdw sx="0" sy="0">
                    <a:srgbClr val="000000"/>
                  </a:outerShdw>
                  <a:reflection stA="0" endPos="0" fadeDir="0" sx="0" sy="0"/>
                </a:effectLst>
              </a:rPr>
              <a:t>6.2 </a:t>
            </a:r>
            <a:r>
              <a:rPr lang="zh-CN" altLang="en-US" b="1" dirty="0">
                <a:effectLst>
                  <a:glow>
                    <a:srgbClr val="000000"/>
                  </a:glow>
                  <a:outerShdw sx="0" sy="0">
                    <a:srgbClr val="000000"/>
                  </a:outerShdw>
                  <a:reflection stA="0" endPos="0" fadeDir="0" sx="0" sy="0"/>
                </a:effectLst>
              </a:rPr>
              <a:t>创建表空间</a:t>
            </a:r>
            <a:endParaRPr lang="zh-CN" altLang="en-US"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909836" y="1340767"/>
            <a:ext cx="11233248" cy="5517233"/>
          </a:xfrm>
        </p:spPr>
        <p:txBody>
          <a:bodyPr>
            <a:noAutofit/>
          </a:bodyPr>
          <a:lstStyle/>
          <a:p>
            <a:pPr marL="0" indent="0" hangingPunct="0">
              <a:lnSpc>
                <a:spcPct val="120000"/>
              </a:lnSpc>
              <a:spcBef>
                <a:spcPts val="0"/>
              </a:spcBef>
              <a:buNone/>
            </a:pPr>
            <a:r>
              <a:rPr lang="en-US" altLang="zh-CN" dirty="0"/>
              <a:t>13)FORCE LOGGING</a:t>
            </a:r>
          </a:p>
          <a:p>
            <a:pPr marL="0" indent="0" hangingPunct="0">
              <a:lnSpc>
                <a:spcPct val="120000"/>
              </a:lnSpc>
              <a:spcBef>
                <a:spcPts val="0"/>
              </a:spcBef>
              <a:buNone/>
            </a:pPr>
            <a:r>
              <a:rPr lang="zh-CN" altLang="en-US" dirty="0"/>
              <a:t>此选项用于强制表空间中的数据库对象的任何操作都产生日志，将忽略 </a:t>
            </a:r>
            <a:r>
              <a:rPr lang="en-US" altLang="zh-CN" dirty="0"/>
              <a:t>LOGGING</a:t>
            </a:r>
            <a:r>
              <a:rPr lang="zh-CN" altLang="en-US" dirty="0"/>
              <a:t>或 </a:t>
            </a:r>
            <a:r>
              <a:rPr lang="en-US" altLang="zh-CN" dirty="0"/>
              <a:t>NOLOGGING </a:t>
            </a:r>
            <a:r>
              <a:rPr lang="zh-CN" altLang="en-US" dirty="0"/>
              <a:t>子句。</a:t>
            </a:r>
          </a:p>
          <a:p>
            <a:pPr marL="0" indent="0" hangingPunct="0">
              <a:lnSpc>
                <a:spcPct val="120000"/>
              </a:lnSpc>
              <a:spcBef>
                <a:spcPts val="0"/>
              </a:spcBef>
              <a:buNone/>
            </a:pPr>
            <a:r>
              <a:rPr lang="en-US" altLang="zh-CN" dirty="0"/>
              <a:t>14)DEFAULT STORAGE </a:t>
            </a:r>
            <a:r>
              <a:rPr lang="en-US" altLang="zh-CN" dirty="0" err="1"/>
              <a:t>storage</a:t>
            </a:r>
            <a:endParaRPr lang="en-US" altLang="zh-CN" dirty="0"/>
          </a:p>
          <a:p>
            <a:pPr marL="0" indent="0" hangingPunct="0">
              <a:lnSpc>
                <a:spcPct val="120000"/>
              </a:lnSpc>
              <a:spcBef>
                <a:spcPts val="0"/>
              </a:spcBef>
              <a:buNone/>
            </a:pPr>
            <a:r>
              <a:rPr lang="zh-CN" altLang="en-US" dirty="0"/>
              <a:t>指定保存在表空间中的数据库对象的默认存储参数。当然，数据库对象也可以指定自己的存储参数。</a:t>
            </a:r>
          </a:p>
          <a:p>
            <a:pPr marL="0" indent="0" hangingPunct="0">
              <a:lnSpc>
                <a:spcPct val="120000"/>
              </a:lnSpc>
              <a:spcBef>
                <a:spcPts val="0"/>
              </a:spcBef>
              <a:buNone/>
            </a:pPr>
            <a:r>
              <a:rPr lang="en-US" altLang="zh-CN" dirty="0"/>
              <a:t>15)COMPRESS | NOCOMPRESS</a:t>
            </a:r>
          </a:p>
          <a:p>
            <a:pPr marL="0" indent="0" hangingPunct="0">
              <a:lnSpc>
                <a:spcPct val="120000"/>
              </a:lnSpc>
              <a:spcBef>
                <a:spcPts val="0"/>
              </a:spcBef>
              <a:buNone/>
            </a:pPr>
            <a:r>
              <a:rPr lang="zh-CN" altLang="en-US" dirty="0"/>
              <a:t>指定是否压缩数据段中的数据。</a:t>
            </a:r>
            <a:r>
              <a:rPr lang="en-US" altLang="zh-CN" dirty="0"/>
              <a:t>COMPRESS</a:t>
            </a:r>
            <a:r>
              <a:rPr lang="zh-CN" altLang="en-US" dirty="0"/>
              <a:t>表示压缩；</a:t>
            </a:r>
            <a:r>
              <a:rPr lang="en-US" altLang="zh-CN" dirty="0"/>
              <a:t>NOCOMPRESS</a:t>
            </a:r>
            <a:r>
              <a:rPr lang="zh-CN" altLang="en-US" dirty="0"/>
              <a:t>表示不压缩。数据压缩发生在数据块层次中，以便压缩数据块内的行，消除列中的重复值。默认为</a:t>
            </a:r>
            <a:r>
              <a:rPr lang="en-US" altLang="zh-CN" dirty="0"/>
              <a:t>COMPRESS</a:t>
            </a:r>
            <a:r>
              <a:rPr lang="zh-CN" altLang="en-US" dirty="0"/>
              <a:t>。</a:t>
            </a:r>
          </a:p>
        </p:txBody>
      </p:sp>
    </p:spTree>
    <p:extLst>
      <p:ext uri="{BB962C8B-B14F-4D97-AF65-F5344CB8AC3E}">
        <p14:creationId xmlns:p14="http://schemas.microsoft.com/office/powerpoint/2010/main" val="3341173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3852" y="33472"/>
            <a:ext cx="9601200" cy="887760"/>
          </a:xfrm>
        </p:spPr>
        <p:txBody>
          <a:bodyPr/>
          <a:lstStyle/>
          <a:p>
            <a:r>
              <a:rPr lang="en-US" altLang="zh-CN" b="1" dirty="0">
                <a:effectLst>
                  <a:glow>
                    <a:srgbClr val="000000"/>
                  </a:glow>
                  <a:outerShdw sx="0" sy="0">
                    <a:srgbClr val="000000"/>
                  </a:outerShdw>
                  <a:reflection stA="0" endPos="0" fadeDir="0" sx="0" sy="0"/>
                </a:effectLst>
              </a:rPr>
              <a:t>6.2 </a:t>
            </a:r>
            <a:r>
              <a:rPr lang="zh-CN" altLang="en-US" b="1" dirty="0">
                <a:effectLst>
                  <a:glow>
                    <a:srgbClr val="000000"/>
                  </a:glow>
                  <a:outerShdw sx="0" sy="0">
                    <a:srgbClr val="000000"/>
                  </a:outerShdw>
                  <a:reflection stA="0" endPos="0" fadeDir="0" sx="0" sy="0"/>
                </a:effectLst>
              </a:rPr>
              <a:t>创建表空间</a:t>
            </a:r>
            <a:endParaRPr lang="zh-CN" altLang="en-US"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935483" y="1124744"/>
            <a:ext cx="11233248" cy="5733256"/>
          </a:xfrm>
        </p:spPr>
        <p:txBody>
          <a:bodyPr>
            <a:noAutofit/>
          </a:bodyPr>
          <a:lstStyle/>
          <a:p>
            <a:pPr marL="0" indent="0" hangingPunct="0">
              <a:lnSpc>
                <a:spcPct val="120000"/>
              </a:lnSpc>
              <a:spcBef>
                <a:spcPts val="0"/>
              </a:spcBef>
              <a:buNone/>
            </a:pPr>
            <a:r>
              <a:rPr lang="en-US" altLang="zh-CN" dirty="0"/>
              <a:t>16)PERMANENT | TEMPORARY</a:t>
            </a:r>
          </a:p>
          <a:p>
            <a:pPr marL="0" indent="0" hangingPunct="0">
              <a:lnSpc>
                <a:spcPct val="120000"/>
              </a:lnSpc>
              <a:spcBef>
                <a:spcPts val="0"/>
              </a:spcBef>
              <a:buNone/>
            </a:pPr>
            <a:r>
              <a:rPr lang="zh-CN" altLang="en-US" dirty="0"/>
              <a:t>指定表空间中数据对象的保存形式。</a:t>
            </a:r>
            <a:r>
              <a:rPr lang="en-US" altLang="zh-CN" dirty="0"/>
              <a:t>PERMANENT</a:t>
            </a:r>
            <a:r>
              <a:rPr lang="zh-CN" altLang="en-US" dirty="0"/>
              <a:t>表示持久保存；</a:t>
            </a:r>
            <a:r>
              <a:rPr lang="en-US" altLang="zh-CN" dirty="0"/>
              <a:t>TEMPORARY</a:t>
            </a:r>
            <a:r>
              <a:rPr lang="zh-CN" altLang="en-US" dirty="0"/>
              <a:t>表示临时保存。</a:t>
            </a:r>
          </a:p>
          <a:p>
            <a:pPr marL="0" indent="0" hangingPunct="0">
              <a:lnSpc>
                <a:spcPct val="120000"/>
              </a:lnSpc>
              <a:spcBef>
                <a:spcPts val="0"/>
              </a:spcBef>
              <a:buNone/>
            </a:pPr>
            <a:r>
              <a:rPr lang="en-US" altLang="zh-CN" dirty="0"/>
              <a:t>17)EXTENT MANAGEMENT DICTIONARY | LOCAL</a:t>
            </a:r>
          </a:p>
          <a:p>
            <a:pPr marL="0" indent="0" hangingPunct="0">
              <a:lnSpc>
                <a:spcPct val="120000"/>
              </a:lnSpc>
              <a:spcBef>
                <a:spcPts val="0"/>
              </a:spcBef>
              <a:buNone/>
            </a:pPr>
            <a:r>
              <a:rPr lang="zh-CN" altLang="en-US" dirty="0"/>
              <a:t>指定表空间的管理方式。</a:t>
            </a:r>
            <a:r>
              <a:rPr lang="en-US" altLang="zh-CN" dirty="0"/>
              <a:t>DICTIONARY</a:t>
            </a:r>
            <a:r>
              <a:rPr lang="zh-CN" altLang="en-US" dirty="0"/>
              <a:t>表示采用数据字典的形式管理；</a:t>
            </a:r>
            <a:r>
              <a:rPr lang="en-US" altLang="zh-CN" dirty="0"/>
              <a:t>LOCAL </a:t>
            </a:r>
            <a:r>
              <a:rPr lang="zh-CN" altLang="en-US" dirty="0"/>
              <a:t>表示采用本地化管理形式管理。默认为 </a:t>
            </a:r>
            <a:r>
              <a:rPr lang="en-US" altLang="zh-CN" dirty="0"/>
              <a:t>LOCAL</a:t>
            </a:r>
            <a:r>
              <a:rPr lang="zh-CN" altLang="en-US" dirty="0"/>
              <a:t>。</a:t>
            </a:r>
          </a:p>
          <a:p>
            <a:pPr marL="0" indent="0" hangingPunct="0">
              <a:lnSpc>
                <a:spcPct val="120000"/>
              </a:lnSpc>
              <a:spcBef>
                <a:spcPts val="0"/>
              </a:spcBef>
              <a:buNone/>
            </a:pPr>
            <a:r>
              <a:rPr lang="en-US" altLang="zh-CN" dirty="0"/>
              <a:t>18)AUTOALLOCATE | UNIFORM SIZE number</a:t>
            </a:r>
          </a:p>
          <a:p>
            <a:pPr marL="0" indent="0" hangingPunct="0">
              <a:lnSpc>
                <a:spcPct val="120000"/>
              </a:lnSpc>
              <a:spcBef>
                <a:spcPts val="0"/>
              </a:spcBef>
              <a:buNone/>
            </a:pPr>
            <a:r>
              <a:rPr lang="zh-CN" altLang="en-US" dirty="0"/>
              <a:t>指定表空间中的区</a:t>
            </a:r>
            <a:r>
              <a:rPr lang="en-US" altLang="zh-CN" dirty="0"/>
              <a:t>(EXTENT)</a:t>
            </a:r>
            <a:r>
              <a:rPr lang="zh-CN" altLang="en-US" dirty="0"/>
              <a:t>大小。</a:t>
            </a:r>
            <a:r>
              <a:rPr lang="en-US" altLang="zh-CN" dirty="0"/>
              <a:t>AUTOALLOCATE</a:t>
            </a:r>
            <a:r>
              <a:rPr lang="zh-CN" altLang="en-US" dirty="0"/>
              <a:t>表示区大小由</a:t>
            </a:r>
            <a:r>
              <a:rPr lang="en-US" altLang="zh-CN" dirty="0"/>
              <a:t>Oracle</a:t>
            </a:r>
            <a:r>
              <a:rPr lang="zh-CN" altLang="en-US" dirty="0"/>
              <a:t>自动分配，不能指定大小；</a:t>
            </a:r>
            <a:r>
              <a:rPr lang="en-US" altLang="zh-CN" dirty="0"/>
              <a:t>UNIFORM SIZE number </a:t>
            </a:r>
            <a:r>
              <a:rPr lang="zh-CN" altLang="en-US" dirty="0"/>
              <a:t>表示表空间中的所有区大小相同，都为指定值。默认为 </a:t>
            </a:r>
            <a:r>
              <a:rPr lang="en-US" altLang="zh-CN" dirty="0"/>
              <a:t>AUTOALLOCATE</a:t>
            </a:r>
            <a:r>
              <a:rPr lang="zh-CN" altLang="en-US" dirty="0"/>
              <a:t>。</a:t>
            </a:r>
          </a:p>
          <a:p>
            <a:pPr marL="0" indent="0" hangingPunct="0">
              <a:lnSpc>
                <a:spcPct val="120000"/>
              </a:lnSpc>
              <a:spcBef>
                <a:spcPts val="0"/>
              </a:spcBef>
              <a:buNone/>
            </a:pPr>
            <a:r>
              <a:rPr lang="en-US" altLang="zh-CN" dirty="0"/>
              <a:t>19)SEGMENT SPACE MANAGEMENT AUTO | MANUAL</a:t>
            </a:r>
          </a:p>
          <a:p>
            <a:pPr marL="0" indent="0" hangingPunct="0">
              <a:lnSpc>
                <a:spcPct val="120000"/>
              </a:lnSpc>
              <a:spcBef>
                <a:spcPts val="0"/>
              </a:spcBef>
              <a:buNone/>
            </a:pPr>
            <a:r>
              <a:rPr lang="zh-CN" altLang="en-US" dirty="0"/>
              <a:t>指定表空间中段的管理方式。</a:t>
            </a:r>
            <a:r>
              <a:rPr lang="en-US" altLang="zh-CN" dirty="0"/>
              <a:t>AUTO</a:t>
            </a:r>
            <a:r>
              <a:rPr lang="zh-CN" altLang="en-US" dirty="0"/>
              <a:t>表示自动管理方式；</a:t>
            </a:r>
            <a:r>
              <a:rPr lang="en-US" altLang="zh-CN" dirty="0"/>
              <a:t>MANUAL</a:t>
            </a:r>
            <a:r>
              <a:rPr lang="zh-CN" altLang="en-US" dirty="0"/>
              <a:t>表示手动管理方式。默认为 </a:t>
            </a:r>
            <a:r>
              <a:rPr lang="en-US" altLang="zh-CN" dirty="0"/>
              <a:t>AUTO</a:t>
            </a:r>
            <a:r>
              <a:rPr lang="zh-CN" altLang="en-US" dirty="0"/>
              <a:t>。</a:t>
            </a:r>
          </a:p>
        </p:txBody>
      </p:sp>
    </p:spTree>
    <p:extLst>
      <p:ext uri="{BB962C8B-B14F-4D97-AF65-F5344CB8AC3E}">
        <p14:creationId xmlns:p14="http://schemas.microsoft.com/office/powerpoint/2010/main" val="1566029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3852" y="33472"/>
            <a:ext cx="9601200" cy="887760"/>
          </a:xfrm>
        </p:spPr>
        <p:txBody>
          <a:bodyPr/>
          <a:lstStyle/>
          <a:p>
            <a:r>
              <a:rPr lang="en-US" altLang="zh-CN" b="1" dirty="0">
                <a:effectLst>
                  <a:glow>
                    <a:srgbClr val="000000"/>
                  </a:glow>
                  <a:outerShdw sx="0" sy="0">
                    <a:srgbClr val="000000"/>
                  </a:outerShdw>
                  <a:reflection stA="0" endPos="0" fadeDir="0" sx="0" sy="0"/>
                </a:effectLst>
              </a:rPr>
              <a:t>6.2 </a:t>
            </a:r>
            <a:r>
              <a:rPr lang="zh-CN" altLang="en-US" b="1" dirty="0">
                <a:effectLst>
                  <a:glow>
                    <a:srgbClr val="000000"/>
                  </a:glow>
                  <a:outerShdw sx="0" sy="0">
                    <a:srgbClr val="000000"/>
                  </a:outerShdw>
                  <a:reflection stA="0" endPos="0" fadeDir="0" sx="0" sy="0"/>
                </a:effectLst>
              </a:rPr>
              <a:t>创建表空间</a:t>
            </a:r>
            <a:endParaRPr lang="zh-CN" altLang="en-US"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935483" y="1124744"/>
            <a:ext cx="11233248" cy="5733256"/>
          </a:xfrm>
        </p:spPr>
        <p:txBody>
          <a:bodyPr>
            <a:noAutofit/>
          </a:bodyPr>
          <a:lstStyle/>
          <a:p>
            <a:pPr marL="0" indent="0" hangingPunct="0">
              <a:lnSpc>
                <a:spcPct val="120000"/>
              </a:lnSpc>
              <a:spcBef>
                <a:spcPts val="0"/>
              </a:spcBef>
              <a:buNone/>
            </a:pPr>
            <a:r>
              <a:rPr lang="en-US" altLang="zh-CN" dirty="0"/>
              <a:t>【</a:t>
            </a:r>
            <a:r>
              <a:rPr lang="zh-CN" altLang="en-US" dirty="0"/>
              <a:t>示例</a:t>
            </a:r>
            <a:r>
              <a:rPr lang="en-US" altLang="zh-CN" dirty="0"/>
              <a:t>6-1】</a:t>
            </a:r>
            <a:r>
              <a:rPr lang="zh-CN" altLang="en-US" dirty="0"/>
              <a:t>在</a:t>
            </a:r>
            <a:r>
              <a:rPr lang="en-US" altLang="zh-CN" dirty="0"/>
              <a:t>PDBORCL</a:t>
            </a:r>
            <a:r>
              <a:rPr lang="zh-CN" altLang="en-US" dirty="0"/>
              <a:t>数据库中创建一个表空间</a:t>
            </a:r>
          </a:p>
          <a:p>
            <a:pPr marL="0" indent="0" hangingPunct="0">
              <a:lnSpc>
                <a:spcPct val="120000"/>
              </a:lnSpc>
              <a:spcBef>
                <a:spcPts val="0"/>
              </a:spcBef>
              <a:buNone/>
            </a:pPr>
            <a:r>
              <a:rPr lang="zh-CN" altLang="en-US" dirty="0"/>
              <a:t>本示例通过</a:t>
            </a:r>
            <a:r>
              <a:rPr lang="en-US" altLang="zh-CN" dirty="0"/>
              <a:t>SYSTEM</a:t>
            </a:r>
            <a:r>
              <a:rPr lang="zh-CN" altLang="en-US" dirty="0"/>
              <a:t>用户在</a:t>
            </a:r>
            <a:r>
              <a:rPr lang="en-US" altLang="zh-CN" dirty="0"/>
              <a:t>PDBORCL</a:t>
            </a:r>
            <a:r>
              <a:rPr lang="zh-CN" altLang="en-US" dirty="0"/>
              <a:t>数据库中创建一个表空间</a:t>
            </a:r>
            <a:r>
              <a:rPr lang="en-US" altLang="zh-CN" dirty="0"/>
              <a:t>USERS02</a:t>
            </a:r>
            <a:r>
              <a:rPr lang="zh-CN" altLang="en-US" dirty="0"/>
              <a:t>，由两个数据文件组成，每个文件的初始大小都是</a:t>
            </a:r>
            <a:r>
              <a:rPr lang="en-US" altLang="zh-CN" dirty="0"/>
              <a:t>100M</a:t>
            </a:r>
            <a:r>
              <a:rPr lang="zh-CN" altLang="en-US" dirty="0"/>
              <a:t>，自动增长，每次扩展</a:t>
            </a:r>
            <a:r>
              <a:rPr lang="en-US" altLang="zh-CN" dirty="0"/>
              <a:t>50M</a:t>
            </a:r>
            <a:r>
              <a:rPr lang="zh-CN" altLang="en-US" dirty="0"/>
              <a:t>，文件大小无限制。</a:t>
            </a:r>
          </a:p>
          <a:p>
            <a:pPr marL="0" indent="0" hangingPunct="0">
              <a:lnSpc>
                <a:spcPct val="120000"/>
              </a:lnSpc>
              <a:spcBef>
                <a:spcPts val="0"/>
              </a:spcBef>
              <a:buNone/>
            </a:pPr>
            <a:r>
              <a:rPr lang="en-US" altLang="zh-CN" dirty="0">
                <a:highlight>
                  <a:srgbClr val="C0C0C0"/>
                </a:highlight>
              </a:rPr>
              <a:t>$ </a:t>
            </a:r>
            <a:r>
              <a:rPr lang="en-US" altLang="zh-CN" dirty="0" err="1">
                <a:highlight>
                  <a:srgbClr val="C0C0C0"/>
                </a:highlight>
              </a:rPr>
              <a:t>sqlplus</a:t>
            </a:r>
            <a:r>
              <a:rPr lang="en-US" altLang="zh-CN" dirty="0">
                <a:highlight>
                  <a:srgbClr val="C0C0C0"/>
                </a:highlight>
              </a:rPr>
              <a:t> system/***@</a:t>
            </a:r>
            <a:r>
              <a:rPr lang="en-US" altLang="zh-CN" dirty="0" err="1">
                <a:highlight>
                  <a:srgbClr val="C0C0C0"/>
                </a:highlight>
              </a:rPr>
              <a:t>pdborcl</a:t>
            </a:r>
            <a:endParaRPr lang="en-US" altLang="zh-CN" dirty="0">
              <a:highlight>
                <a:srgbClr val="C0C0C0"/>
              </a:highlight>
            </a:endParaRPr>
          </a:p>
          <a:p>
            <a:pPr marL="0" indent="0" hangingPunct="0">
              <a:lnSpc>
                <a:spcPct val="120000"/>
              </a:lnSpc>
              <a:spcBef>
                <a:spcPts val="0"/>
              </a:spcBef>
              <a:buNone/>
            </a:pPr>
            <a:r>
              <a:rPr lang="en-US" altLang="zh-CN" dirty="0"/>
              <a:t>SQL&gt;</a:t>
            </a:r>
            <a:r>
              <a:rPr lang="en-US" altLang="zh-CN" dirty="0">
                <a:highlight>
                  <a:srgbClr val="C0C0C0"/>
                </a:highlight>
              </a:rPr>
              <a:t>CREATE TABLESPACE users02 DATAFILE</a:t>
            </a:r>
          </a:p>
          <a:p>
            <a:pPr marL="0" indent="0" hangingPunct="0">
              <a:lnSpc>
                <a:spcPct val="120000"/>
              </a:lnSpc>
              <a:spcBef>
                <a:spcPts val="0"/>
              </a:spcBef>
              <a:buNone/>
            </a:pPr>
            <a:r>
              <a:rPr lang="en-US" altLang="zh-CN" dirty="0">
                <a:highlight>
                  <a:srgbClr val="C0C0C0"/>
                </a:highlight>
              </a:rPr>
              <a:t>'/home/oracle/app/oracle/</a:t>
            </a:r>
            <a:r>
              <a:rPr lang="en-US" altLang="zh-CN" dirty="0" err="1">
                <a:highlight>
                  <a:srgbClr val="C0C0C0"/>
                </a:highlight>
              </a:rPr>
              <a:t>oradata</a:t>
            </a:r>
            <a:r>
              <a:rPr lang="en-US" altLang="zh-CN" dirty="0">
                <a:highlight>
                  <a:srgbClr val="C0C0C0"/>
                </a:highlight>
              </a:rPr>
              <a:t>/</a:t>
            </a:r>
            <a:r>
              <a:rPr lang="en-US" altLang="zh-CN" dirty="0" err="1">
                <a:highlight>
                  <a:srgbClr val="C0C0C0"/>
                </a:highlight>
              </a:rPr>
              <a:t>orcl</a:t>
            </a:r>
            <a:r>
              <a:rPr lang="en-US" altLang="zh-CN" dirty="0">
                <a:highlight>
                  <a:srgbClr val="C0C0C0"/>
                </a:highlight>
              </a:rPr>
              <a:t>/</a:t>
            </a:r>
            <a:r>
              <a:rPr lang="en-US" altLang="zh-CN" dirty="0" err="1">
                <a:highlight>
                  <a:srgbClr val="C0C0C0"/>
                </a:highlight>
              </a:rPr>
              <a:t>pdborcl</a:t>
            </a:r>
            <a:r>
              <a:rPr lang="en-US" altLang="zh-CN" dirty="0">
                <a:highlight>
                  <a:srgbClr val="C0C0C0"/>
                </a:highlight>
              </a:rPr>
              <a:t>/pdbtest_users02_1.dbf'</a:t>
            </a:r>
          </a:p>
          <a:p>
            <a:pPr marL="0" indent="0" hangingPunct="0">
              <a:lnSpc>
                <a:spcPct val="120000"/>
              </a:lnSpc>
              <a:spcBef>
                <a:spcPts val="0"/>
              </a:spcBef>
              <a:buNone/>
            </a:pPr>
            <a:r>
              <a:rPr lang="en-US" altLang="zh-CN" dirty="0">
                <a:highlight>
                  <a:srgbClr val="C0C0C0"/>
                </a:highlight>
              </a:rPr>
              <a:t>  SIZE 100M AUTOEXTEND ON NEXT 50M MAXSIZE UNLIMITED</a:t>
            </a:r>
            <a:r>
              <a:rPr lang="zh-CN" altLang="en-US" dirty="0">
                <a:highlight>
                  <a:srgbClr val="C0C0C0"/>
                </a:highlight>
              </a:rPr>
              <a:t>，</a:t>
            </a:r>
          </a:p>
          <a:p>
            <a:pPr marL="0" indent="0" hangingPunct="0">
              <a:lnSpc>
                <a:spcPct val="120000"/>
              </a:lnSpc>
              <a:spcBef>
                <a:spcPts val="0"/>
              </a:spcBef>
              <a:buNone/>
            </a:pPr>
            <a:r>
              <a:rPr lang="en-US" altLang="zh-CN" dirty="0">
                <a:highlight>
                  <a:srgbClr val="C0C0C0"/>
                </a:highlight>
              </a:rPr>
              <a:t>'/home/oracle/app/oracle/</a:t>
            </a:r>
            <a:r>
              <a:rPr lang="en-US" altLang="zh-CN" dirty="0" err="1">
                <a:highlight>
                  <a:srgbClr val="C0C0C0"/>
                </a:highlight>
              </a:rPr>
              <a:t>oradata</a:t>
            </a:r>
            <a:r>
              <a:rPr lang="en-US" altLang="zh-CN" dirty="0">
                <a:highlight>
                  <a:srgbClr val="C0C0C0"/>
                </a:highlight>
              </a:rPr>
              <a:t>/</a:t>
            </a:r>
            <a:r>
              <a:rPr lang="en-US" altLang="zh-CN" dirty="0" err="1">
                <a:highlight>
                  <a:srgbClr val="C0C0C0"/>
                </a:highlight>
              </a:rPr>
              <a:t>orcl</a:t>
            </a:r>
            <a:r>
              <a:rPr lang="en-US" altLang="zh-CN" dirty="0">
                <a:highlight>
                  <a:srgbClr val="C0C0C0"/>
                </a:highlight>
              </a:rPr>
              <a:t>/</a:t>
            </a:r>
            <a:r>
              <a:rPr lang="en-US" altLang="zh-CN" dirty="0" err="1">
                <a:highlight>
                  <a:srgbClr val="C0C0C0"/>
                </a:highlight>
              </a:rPr>
              <a:t>pdborcl</a:t>
            </a:r>
            <a:r>
              <a:rPr lang="en-US" altLang="zh-CN" dirty="0">
                <a:highlight>
                  <a:srgbClr val="C0C0C0"/>
                </a:highlight>
              </a:rPr>
              <a:t>/pdbtest_users02_2.dbf' </a:t>
            </a:r>
          </a:p>
          <a:p>
            <a:pPr marL="0" indent="0" hangingPunct="0">
              <a:lnSpc>
                <a:spcPct val="120000"/>
              </a:lnSpc>
              <a:spcBef>
                <a:spcPts val="0"/>
              </a:spcBef>
              <a:buNone/>
            </a:pPr>
            <a:r>
              <a:rPr lang="en-US" altLang="zh-CN" dirty="0">
                <a:highlight>
                  <a:srgbClr val="C0C0C0"/>
                </a:highlight>
              </a:rPr>
              <a:t>  SIZE 100M AUTOEXTEND ON NEXT 50M MAXSIZE UNLIMITED</a:t>
            </a:r>
          </a:p>
          <a:p>
            <a:pPr marL="0" indent="0" hangingPunct="0">
              <a:lnSpc>
                <a:spcPct val="120000"/>
              </a:lnSpc>
              <a:spcBef>
                <a:spcPts val="0"/>
              </a:spcBef>
              <a:buNone/>
            </a:pPr>
            <a:r>
              <a:rPr lang="en-US" altLang="zh-CN" dirty="0">
                <a:highlight>
                  <a:srgbClr val="C0C0C0"/>
                </a:highlight>
              </a:rPr>
              <a:t>EXTENT MANAGEMENT LOCAL SEGMENT SPACE MANAGEMENT AUTO</a:t>
            </a:r>
            <a:r>
              <a:rPr lang="zh-CN" altLang="en-US" dirty="0">
                <a:highlight>
                  <a:srgbClr val="C0C0C0"/>
                </a:highlight>
              </a:rPr>
              <a:t>；</a:t>
            </a:r>
          </a:p>
          <a:p>
            <a:pPr marL="0" indent="0" hangingPunct="0">
              <a:lnSpc>
                <a:spcPct val="120000"/>
              </a:lnSpc>
              <a:spcBef>
                <a:spcPts val="0"/>
              </a:spcBef>
              <a:buNone/>
            </a:pPr>
            <a:r>
              <a:rPr lang="en-US" altLang="zh-CN" dirty="0"/>
              <a:t>tablespace created.</a:t>
            </a:r>
          </a:p>
          <a:p>
            <a:pPr marL="0" indent="0" hangingPunct="0">
              <a:lnSpc>
                <a:spcPct val="120000"/>
              </a:lnSpc>
              <a:spcBef>
                <a:spcPts val="0"/>
              </a:spcBef>
              <a:buNone/>
            </a:pPr>
            <a:r>
              <a:rPr lang="en-US" altLang="zh-CN" dirty="0"/>
              <a:t>SQL&gt;</a:t>
            </a:r>
          </a:p>
        </p:txBody>
      </p:sp>
      <p:sp>
        <p:nvSpPr>
          <p:cNvPr id="4" name="卷形: 水平 3">
            <a:extLst>
              <a:ext uri="{FF2B5EF4-FFF2-40B4-BE49-F238E27FC236}">
                <a16:creationId xmlns:a16="http://schemas.microsoft.com/office/drawing/2014/main" id="{9D507FD5-AA3B-45B8-B795-32DA5AE820B7}"/>
              </a:ext>
            </a:extLst>
          </p:cNvPr>
          <p:cNvSpPr/>
          <p:nvPr/>
        </p:nvSpPr>
        <p:spPr>
          <a:xfrm>
            <a:off x="1989956" y="1340768"/>
            <a:ext cx="8280920" cy="4320480"/>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2400" dirty="0"/>
              <a:t>注意：从创建表空间的命令看，表空间只属于某个数据库，并不属于哪个特定用户。事实上，表空间只是存储空间，用户需要分配空间配额后才具有使用空间的权利。</a:t>
            </a:r>
          </a:p>
        </p:txBody>
      </p:sp>
    </p:spTree>
    <p:extLst>
      <p:ext uri="{BB962C8B-B14F-4D97-AF65-F5344CB8AC3E}">
        <p14:creationId xmlns:p14="http://schemas.microsoft.com/office/powerpoint/2010/main" val="4142443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0.70"/>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3852" y="33472"/>
            <a:ext cx="9601200" cy="887760"/>
          </a:xfrm>
        </p:spPr>
        <p:txBody>
          <a:bodyPr/>
          <a:lstStyle/>
          <a:p>
            <a:r>
              <a:rPr lang="en-US" altLang="zh-CN" b="1" dirty="0">
                <a:effectLst>
                  <a:glow>
                    <a:srgbClr val="000000"/>
                  </a:glow>
                  <a:outerShdw sx="0" sy="0">
                    <a:srgbClr val="000000"/>
                  </a:outerShdw>
                  <a:reflection stA="0" endPos="0" fadeDir="0" sx="0" sy="0"/>
                </a:effectLst>
              </a:rPr>
              <a:t>6.3 </a:t>
            </a:r>
            <a:r>
              <a:rPr lang="zh-CN" altLang="en-US" b="1" dirty="0">
                <a:effectLst>
                  <a:glow>
                    <a:srgbClr val="000000"/>
                  </a:glow>
                  <a:outerShdw sx="0" sy="0">
                    <a:srgbClr val="000000"/>
                  </a:outerShdw>
                  <a:reflection stA="0" endPos="0" fadeDir="0" sx="0" sy="0"/>
                </a:effectLst>
              </a:rPr>
              <a:t>查看表空间信息</a:t>
            </a:r>
            <a:endParaRPr lang="zh-CN" altLang="en-US"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935483" y="1124744"/>
            <a:ext cx="11233248" cy="5733256"/>
          </a:xfrm>
        </p:spPr>
        <p:txBody>
          <a:bodyPr>
            <a:noAutofit/>
          </a:bodyPr>
          <a:lstStyle/>
          <a:p>
            <a:pPr marL="0" indent="0" hangingPunct="0">
              <a:lnSpc>
                <a:spcPct val="120000"/>
              </a:lnSpc>
              <a:spcBef>
                <a:spcPts val="0"/>
              </a:spcBef>
              <a:buNone/>
            </a:pPr>
            <a:r>
              <a:rPr lang="zh-CN" altLang="en-US" dirty="0"/>
              <a:t>通过</a:t>
            </a:r>
            <a:r>
              <a:rPr lang="en-US" altLang="zh-CN" dirty="0" err="1"/>
              <a:t>dba_tablespaces</a:t>
            </a:r>
            <a:r>
              <a:rPr lang="zh-CN" altLang="en-US" dirty="0"/>
              <a:t>，</a:t>
            </a:r>
            <a:r>
              <a:rPr lang="en-US" altLang="zh-CN" dirty="0" err="1"/>
              <a:t>dba_free_space</a:t>
            </a:r>
            <a:r>
              <a:rPr lang="zh-CN" altLang="en-US" dirty="0"/>
              <a:t>可以查询表空间的信息；通过</a:t>
            </a:r>
            <a:r>
              <a:rPr lang="en-US" altLang="zh-CN" dirty="0" err="1"/>
              <a:t>dba_data_files</a:t>
            </a:r>
            <a:r>
              <a:rPr lang="zh-CN" altLang="en-US" dirty="0"/>
              <a:t>和</a:t>
            </a:r>
            <a:r>
              <a:rPr lang="en-US" altLang="zh-CN" dirty="0" err="1"/>
              <a:t>dba_temp_files</a:t>
            </a:r>
            <a:r>
              <a:rPr lang="zh-CN" altLang="en-US" dirty="0"/>
              <a:t>查询数据文件和临时文件的名称、文件</a:t>
            </a:r>
            <a:r>
              <a:rPr lang="en-US" altLang="zh-CN" dirty="0"/>
              <a:t>ID</a:t>
            </a:r>
            <a:r>
              <a:rPr lang="zh-CN" altLang="en-US" dirty="0"/>
              <a:t>、文件大小以及文件所属的表空间名称等属性。</a:t>
            </a:r>
          </a:p>
          <a:p>
            <a:pPr marL="0" indent="0" hangingPunct="0">
              <a:lnSpc>
                <a:spcPct val="120000"/>
              </a:lnSpc>
              <a:spcBef>
                <a:spcPts val="0"/>
              </a:spcBef>
              <a:buNone/>
            </a:pPr>
            <a:r>
              <a:rPr lang="en-US" altLang="zh-CN" dirty="0"/>
              <a:t>【</a:t>
            </a:r>
            <a:r>
              <a:rPr lang="zh-CN" altLang="en-US" dirty="0"/>
              <a:t>示例</a:t>
            </a:r>
            <a:r>
              <a:rPr lang="en-US" altLang="zh-CN" dirty="0"/>
              <a:t>6-2】</a:t>
            </a:r>
            <a:r>
              <a:rPr lang="zh-CN" altLang="en-US" dirty="0"/>
              <a:t>查询</a:t>
            </a:r>
            <a:r>
              <a:rPr lang="en-US" altLang="zh-CN" dirty="0"/>
              <a:t>PDBORCL</a:t>
            </a:r>
            <a:r>
              <a:rPr lang="zh-CN" altLang="en-US" dirty="0"/>
              <a:t>数据库的所有表空间</a:t>
            </a:r>
          </a:p>
          <a:p>
            <a:pPr marL="0" indent="0" hangingPunct="0">
              <a:lnSpc>
                <a:spcPct val="120000"/>
              </a:lnSpc>
              <a:spcBef>
                <a:spcPts val="0"/>
              </a:spcBef>
              <a:buNone/>
            </a:pPr>
            <a:r>
              <a:rPr lang="zh-CN" altLang="en-US" dirty="0"/>
              <a:t>本示例查询</a:t>
            </a:r>
            <a:r>
              <a:rPr lang="en-US" altLang="zh-CN" dirty="0"/>
              <a:t>PDBORCL</a:t>
            </a:r>
            <a:r>
              <a:rPr lang="zh-CN" altLang="en-US" dirty="0"/>
              <a:t>数据库的所有表空间。从结果可以看出，所有表空间都在线，</a:t>
            </a:r>
            <a:r>
              <a:rPr lang="en-US" altLang="zh-CN" dirty="0"/>
              <a:t>TEMP</a:t>
            </a:r>
            <a:r>
              <a:rPr lang="zh-CN" altLang="en-US" dirty="0"/>
              <a:t>表空间是临时</a:t>
            </a:r>
            <a:r>
              <a:rPr lang="en-US" altLang="zh-CN" dirty="0"/>
              <a:t>(TEMPORARY)</a:t>
            </a:r>
            <a:r>
              <a:rPr lang="zh-CN" altLang="en-US" dirty="0"/>
              <a:t>表空间。</a:t>
            </a:r>
          </a:p>
          <a:p>
            <a:pPr marL="0" indent="0" hangingPunct="0">
              <a:lnSpc>
                <a:spcPct val="120000"/>
              </a:lnSpc>
              <a:spcBef>
                <a:spcPts val="0"/>
              </a:spcBef>
              <a:buNone/>
            </a:pPr>
            <a:r>
              <a:rPr lang="en-US" altLang="zh-CN" dirty="0"/>
              <a:t>$ </a:t>
            </a:r>
            <a:r>
              <a:rPr lang="en-US" altLang="zh-CN" dirty="0" err="1">
                <a:highlight>
                  <a:srgbClr val="C0C0C0"/>
                </a:highlight>
              </a:rPr>
              <a:t>sqlplus</a:t>
            </a:r>
            <a:r>
              <a:rPr lang="en-US" altLang="zh-CN" dirty="0">
                <a:highlight>
                  <a:srgbClr val="C0C0C0"/>
                </a:highlight>
              </a:rPr>
              <a:t> system/***@</a:t>
            </a:r>
            <a:r>
              <a:rPr lang="en-US" altLang="zh-CN" dirty="0" err="1">
                <a:highlight>
                  <a:srgbClr val="C0C0C0"/>
                </a:highlight>
              </a:rPr>
              <a:t>pdborcl</a:t>
            </a:r>
            <a:endParaRPr lang="en-US" altLang="zh-CN" dirty="0">
              <a:highlight>
                <a:srgbClr val="C0C0C0"/>
              </a:highlight>
            </a:endParaRPr>
          </a:p>
          <a:p>
            <a:pPr marL="0" indent="0" hangingPunct="0">
              <a:lnSpc>
                <a:spcPct val="120000"/>
              </a:lnSpc>
              <a:spcBef>
                <a:spcPts val="0"/>
              </a:spcBef>
              <a:buNone/>
            </a:pPr>
            <a:r>
              <a:rPr lang="en-US" altLang="zh-CN" sz="2000" dirty="0"/>
              <a:t>SQL&gt; </a:t>
            </a:r>
            <a:r>
              <a:rPr lang="en-US" altLang="zh-CN" sz="2000" dirty="0">
                <a:highlight>
                  <a:srgbClr val="C0C0C0"/>
                </a:highlight>
              </a:rPr>
              <a:t>SELECT TABLESPACE_NAME,STATUS,CONTENTS,LOGGING FROM </a:t>
            </a:r>
            <a:r>
              <a:rPr lang="en-US" altLang="zh-CN" sz="2000" dirty="0" err="1">
                <a:highlight>
                  <a:srgbClr val="C0C0C0"/>
                </a:highlight>
              </a:rPr>
              <a:t>dba_tablespaces</a:t>
            </a:r>
            <a:r>
              <a:rPr lang="en-US" altLang="zh-CN" sz="2000" dirty="0">
                <a:highlight>
                  <a:srgbClr val="C0C0C0"/>
                </a:highlight>
              </a:rPr>
              <a:t>;</a:t>
            </a:r>
          </a:p>
          <a:p>
            <a:pPr marL="0" indent="0" hangingPunct="0">
              <a:lnSpc>
                <a:spcPct val="120000"/>
              </a:lnSpc>
              <a:spcBef>
                <a:spcPts val="0"/>
              </a:spcBef>
              <a:buNone/>
            </a:pPr>
            <a:r>
              <a:rPr lang="en-US" altLang="zh-CN" sz="2000" dirty="0"/>
              <a:t>TABLESPACE_NAME		STATUS		CONTENTS	LOGGING</a:t>
            </a:r>
          </a:p>
          <a:p>
            <a:pPr marL="0" indent="0" hangingPunct="0">
              <a:lnSpc>
                <a:spcPct val="120000"/>
              </a:lnSpc>
              <a:spcBef>
                <a:spcPts val="0"/>
              </a:spcBef>
              <a:buNone/>
            </a:pPr>
            <a:r>
              <a:rPr lang="en-US" altLang="zh-CN" sz="2000" dirty="0"/>
              <a:t>---------------------------	---------	---------------	---------</a:t>
            </a:r>
          </a:p>
          <a:p>
            <a:pPr marL="0" indent="0" hangingPunct="0">
              <a:lnSpc>
                <a:spcPct val="120000"/>
              </a:lnSpc>
              <a:spcBef>
                <a:spcPts val="0"/>
              </a:spcBef>
              <a:buNone/>
            </a:pPr>
            <a:r>
              <a:rPr lang="en-US" altLang="zh-CN" sz="2000" dirty="0"/>
              <a:t>SYSTEM			ONLINE	PERMANENT	LOGGING</a:t>
            </a:r>
          </a:p>
          <a:p>
            <a:pPr marL="0" indent="0" hangingPunct="0">
              <a:lnSpc>
                <a:spcPct val="120000"/>
              </a:lnSpc>
              <a:spcBef>
                <a:spcPts val="0"/>
              </a:spcBef>
              <a:buNone/>
            </a:pPr>
            <a:r>
              <a:rPr lang="en-US" altLang="zh-CN" sz="2000" dirty="0"/>
              <a:t>SYSAUX			ONLINE	PERMANENT	LOGGING</a:t>
            </a:r>
          </a:p>
          <a:p>
            <a:pPr marL="0" indent="0" hangingPunct="0">
              <a:lnSpc>
                <a:spcPct val="120000"/>
              </a:lnSpc>
              <a:spcBef>
                <a:spcPts val="0"/>
              </a:spcBef>
              <a:buNone/>
            </a:pPr>
            <a:r>
              <a:rPr lang="en-US" altLang="zh-CN" sz="2000" dirty="0"/>
              <a:t>TEMP				ONLINE	TEMPORARY	NOLOGGING</a:t>
            </a:r>
          </a:p>
          <a:p>
            <a:pPr marL="0" indent="0" hangingPunct="0">
              <a:lnSpc>
                <a:spcPct val="120000"/>
              </a:lnSpc>
              <a:spcBef>
                <a:spcPts val="0"/>
              </a:spcBef>
              <a:buNone/>
            </a:pPr>
            <a:r>
              <a:rPr lang="en-US" altLang="zh-CN" sz="2000" dirty="0"/>
              <a:t>…</a:t>
            </a:r>
          </a:p>
        </p:txBody>
      </p:sp>
    </p:spTree>
    <p:extLst>
      <p:ext uri="{BB962C8B-B14F-4D97-AF65-F5344CB8AC3E}">
        <p14:creationId xmlns:p14="http://schemas.microsoft.com/office/powerpoint/2010/main" val="2925619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3852" y="33472"/>
            <a:ext cx="9601200" cy="887760"/>
          </a:xfrm>
        </p:spPr>
        <p:txBody>
          <a:bodyPr/>
          <a:lstStyle/>
          <a:p>
            <a:r>
              <a:rPr lang="en-US" altLang="zh-CN" b="1" dirty="0">
                <a:effectLst>
                  <a:glow>
                    <a:srgbClr val="000000"/>
                  </a:glow>
                  <a:outerShdw sx="0" sy="0">
                    <a:srgbClr val="000000"/>
                  </a:outerShdw>
                  <a:reflection stA="0" endPos="0" fadeDir="0" sx="0" sy="0"/>
                </a:effectLst>
              </a:rPr>
              <a:t>6.3 </a:t>
            </a:r>
            <a:r>
              <a:rPr lang="zh-CN" altLang="en-US" b="1" dirty="0">
                <a:effectLst>
                  <a:glow>
                    <a:srgbClr val="000000"/>
                  </a:glow>
                  <a:outerShdw sx="0" sy="0">
                    <a:srgbClr val="000000"/>
                  </a:outerShdw>
                  <a:reflection stA="0" endPos="0" fadeDir="0" sx="0" sy="0"/>
                </a:effectLst>
              </a:rPr>
              <a:t>查看表空间信息</a:t>
            </a:r>
            <a:endParaRPr lang="zh-CN" altLang="en-US"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935483" y="1124744"/>
            <a:ext cx="11233248" cy="5733256"/>
          </a:xfrm>
        </p:spPr>
        <p:txBody>
          <a:bodyPr>
            <a:noAutofit/>
          </a:bodyPr>
          <a:lstStyle/>
          <a:p>
            <a:pPr marL="0" indent="0" hangingPunct="0">
              <a:lnSpc>
                <a:spcPct val="120000"/>
              </a:lnSpc>
              <a:spcBef>
                <a:spcPts val="0"/>
              </a:spcBef>
              <a:buNone/>
            </a:pPr>
            <a:r>
              <a:rPr lang="en-US" altLang="zh-CN" dirty="0"/>
              <a:t>【</a:t>
            </a:r>
            <a:r>
              <a:rPr lang="zh-CN" altLang="en-US" dirty="0"/>
              <a:t>示例</a:t>
            </a:r>
            <a:r>
              <a:rPr lang="en-US" altLang="zh-CN" dirty="0"/>
              <a:t>6-3】</a:t>
            </a:r>
            <a:r>
              <a:rPr lang="zh-CN" altLang="en-US" dirty="0"/>
              <a:t>统计</a:t>
            </a:r>
            <a:r>
              <a:rPr lang="en-US" altLang="zh-CN" dirty="0"/>
              <a:t>PDBORCL</a:t>
            </a:r>
            <a:r>
              <a:rPr lang="zh-CN" altLang="en-US" dirty="0"/>
              <a:t>数据库中所有表空间的使用情况</a:t>
            </a:r>
          </a:p>
          <a:p>
            <a:pPr marL="0" indent="0" hangingPunct="0">
              <a:lnSpc>
                <a:spcPct val="120000"/>
              </a:lnSpc>
              <a:spcBef>
                <a:spcPts val="0"/>
              </a:spcBef>
              <a:buNone/>
            </a:pPr>
            <a:r>
              <a:rPr lang="en-US" altLang="zh-CN" dirty="0"/>
              <a:t>$ </a:t>
            </a:r>
            <a:r>
              <a:rPr lang="en-US" altLang="zh-CN" dirty="0" err="1">
                <a:highlight>
                  <a:srgbClr val="C0C0C0"/>
                </a:highlight>
              </a:rPr>
              <a:t>sqlplus</a:t>
            </a:r>
            <a:r>
              <a:rPr lang="en-US" altLang="zh-CN" dirty="0">
                <a:highlight>
                  <a:srgbClr val="C0C0C0"/>
                </a:highlight>
              </a:rPr>
              <a:t> system/***@</a:t>
            </a:r>
            <a:r>
              <a:rPr lang="en-US" altLang="zh-CN" dirty="0" err="1">
                <a:highlight>
                  <a:srgbClr val="C0C0C0"/>
                </a:highlight>
              </a:rPr>
              <a:t>pdborcl</a:t>
            </a:r>
            <a:endParaRPr lang="en-US" altLang="zh-CN" dirty="0">
              <a:highlight>
                <a:srgbClr val="C0C0C0"/>
              </a:highlight>
            </a:endParaRPr>
          </a:p>
          <a:p>
            <a:pPr marL="0" indent="0" hangingPunct="0">
              <a:lnSpc>
                <a:spcPct val="120000"/>
              </a:lnSpc>
              <a:spcBef>
                <a:spcPts val="0"/>
              </a:spcBef>
              <a:buNone/>
            </a:pPr>
            <a:r>
              <a:rPr lang="en-US" altLang="zh-CN" dirty="0"/>
              <a:t>SQL&gt; SELECT </a:t>
            </a:r>
            <a:r>
              <a:rPr lang="en-US" altLang="zh-CN" dirty="0" err="1"/>
              <a:t>a.tablespace_name</a:t>
            </a:r>
            <a:r>
              <a:rPr lang="en-US" altLang="zh-CN" dirty="0"/>
              <a:t> "</a:t>
            </a:r>
            <a:r>
              <a:rPr lang="zh-CN" altLang="en-US" dirty="0"/>
              <a:t>表空间名</a:t>
            </a:r>
            <a:r>
              <a:rPr lang="en-US" altLang="zh-CN" dirty="0"/>
              <a:t>"</a:t>
            </a:r>
            <a:r>
              <a:rPr lang="zh-CN" altLang="en-US" dirty="0"/>
              <a:t>，</a:t>
            </a:r>
            <a:r>
              <a:rPr lang="en-US" altLang="zh-CN" dirty="0"/>
              <a:t>Total "</a:t>
            </a:r>
            <a:r>
              <a:rPr lang="zh-CN" altLang="en-US" dirty="0"/>
              <a:t>大小</a:t>
            </a:r>
            <a:r>
              <a:rPr lang="en-US" altLang="zh-CN" dirty="0"/>
              <a:t>"</a:t>
            </a:r>
            <a:r>
              <a:rPr lang="zh-CN" altLang="en-US" dirty="0"/>
              <a:t>，</a:t>
            </a:r>
          </a:p>
          <a:p>
            <a:pPr marL="0" indent="0" hangingPunct="0">
              <a:lnSpc>
                <a:spcPct val="120000"/>
              </a:lnSpc>
              <a:spcBef>
                <a:spcPts val="0"/>
              </a:spcBef>
              <a:buNone/>
            </a:pPr>
            <a:r>
              <a:rPr lang="en-US" altLang="zh-CN" dirty="0"/>
              <a:t> free "</a:t>
            </a:r>
            <a:r>
              <a:rPr lang="zh-CN" altLang="en-US" dirty="0"/>
              <a:t>剩余</a:t>
            </a:r>
            <a:r>
              <a:rPr lang="en-US" altLang="zh-CN" dirty="0"/>
              <a:t>"</a:t>
            </a:r>
            <a:r>
              <a:rPr lang="zh-CN" altLang="en-US" dirty="0"/>
              <a:t>，</a:t>
            </a:r>
            <a:r>
              <a:rPr lang="en-US" altLang="zh-CN" dirty="0"/>
              <a:t>( total - free )"</a:t>
            </a:r>
            <a:r>
              <a:rPr lang="zh-CN" altLang="en-US" dirty="0"/>
              <a:t>使用</a:t>
            </a:r>
            <a:r>
              <a:rPr lang="en-US" altLang="zh-CN" dirty="0"/>
              <a:t>"</a:t>
            </a:r>
            <a:r>
              <a:rPr lang="zh-CN" altLang="en-US" dirty="0"/>
              <a:t>，</a:t>
            </a:r>
          </a:p>
          <a:p>
            <a:pPr marL="0" indent="0" hangingPunct="0">
              <a:lnSpc>
                <a:spcPct val="120000"/>
              </a:lnSpc>
              <a:spcBef>
                <a:spcPts val="0"/>
              </a:spcBef>
              <a:buNone/>
            </a:pPr>
            <a:r>
              <a:rPr lang="en-US" altLang="zh-CN" dirty="0"/>
              <a:t> Round(( total - free )/ total</a:t>
            </a:r>
            <a:r>
              <a:rPr lang="zh-CN" altLang="en-US" dirty="0"/>
              <a:t>，</a:t>
            </a:r>
            <a:r>
              <a:rPr lang="en-US" altLang="zh-CN" dirty="0"/>
              <a:t>4)* 100 "</a:t>
            </a:r>
            <a:r>
              <a:rPr lang="zh-CN" altLang="en-US" dirty="0"/>
              <a:t>使用率</a:t>
            </a:r>
            <a:r>
              <a:rPr lang="en-US" altLang="zh-CN" dirty="0"/>
              <a:t>%"</a:t>
            </a:r>
          </a:p>
          <a:p>
            <a:pPr marL="0" indent="0" hangingPunct="0">
              <a:lnSpc>
                <a:spcPct val="120000"/>
              </a:lnSpc>
              <a:spcBef>
                <a:spcPts val="0"/>
              </a:spcBef>
              <a:buNone/>
            </a:pPr>
            <a:r>
              <a:rPr lang="en-US" altLang="zh-CN" dirty="0"/>
              <a:t> from (SELECT </a:t>
            </a:r>
            <a:r>
              <a:rPr lang="en-US" altLang="zh-CN" dirty="0" err="1"/>
              <a:t>tablespace_name</a:t>
            </a:r>
            <a:r>
              <a:rPr lang="zh-CN" altLang="en-US" dirty="0"/>
              <a:t>，</a:t>
            </a:r>
            <a:r>
              <a:rPr lang="en-US" altLang="zh-CN" dirty="0"/>
              <a:t>Sum(bytes)free</a:t>
            </a:r>
          </a:p>
          <a:p>
            <a:pPr marL="0" indent="0" hangingPunct="0">
              <a:lnSpc>
                <a:spcPct val="120000"/>
              </a:lnSpc>
              <a:spcBef>
                <a:spcPts val="0"/>
              </a:spcBef>
              <a:buNone/>
            </a:pPr>
            <a:r>
              <a:rPr lang="en-US" altLang="zh-CN" dirty="0"/>
              <a:t>        FROM   </a:t>
            </a:r>
            <a:r>
              <a:rPr lang="en-US" altLang="zh-CN" dirty="0" err="1"/>
              <a:t>dba_free_space</a:t>
            </a:r>
            <a:r>
              <a:rPr lang="en-US" altLang="zh-CN" dirty="0"/>
              <a:t> group  BY </a:t>
            </a:r>
            <a:r>
              <a:rPr lang="en-US" altLang="zh-CN" dirty="0" err="1"/>
              <a:t>tablespace_name</a:t>
            </a:r>
            <a:r>
              <a:rPr lang="en-US" altLang="zh-CN" dirty="0"/>
              <a:t>)a</a:t>
            </a:r>
            <a:r>
              <a:rPr lang="zh-CN" altLang="en-US" dirty="0"/>
              <a:t>，</a:t>
            </a:r>
          </a:p>
          <a:p>
            <a:pPr marL="0" indent="0" hangingPunct="0">
              <a:lnSpc>
                <a:spcPct val="120000"/>
              </a:lnSpc>
              <a:spcBef>
                <a:spcPts val="0"/>
              </a:spcBef>
              <a:buNone/>
            </a:pPr>
            <a:r>
              <a:rPr lang="zh-CN" altLang="en-US" dirty="0"/>
              <a:t> </a:t>
            </a:r>
            <a:r>
              <a:rPr lang="en-US" altLang="zh-CN" dirty="0"/>
              <a:t>      (SELECT </a:t>
            </a:r>
            <a:r>
              <a:rPr lang="en-US" altLang="zh-CN" dirty="0" err="1"/>
              <a:t>tablespace_name</a:t>
            </a:r>
            <a:r>
              <a:rPr lang="zh-CN" altLang="en-US" dirty="0"/>
              <a:t>，</a:t>
            </a:r>
            <a:r>
              <a:rPr lang="en-US" altLang="zh-CN" dirty="0"/>
              <a:t>Sum(bytes)total FROM </a:t>
            </a:r>
            <a:r>
              <a:rPr lang="en-US" altLang="zh-CN" dirty="0" err="1"/>
              <a:t>dba_data_files</a:t>
            </a:r>
            <a:endParaRPr lang="en-US" altLang="zh-CN" dirty="0"/>
          </a:p>
          <a:p>
            <a:pPr marL="0" indent="0" hangingPunct="0">
              <a:lnSpc>
                <a:spcPct val="120000"/>
              </a:lnSpc>
              <a:spcBef>
                <a:spcPts val="0"/>
              </a:spcBef>
              <a:buNone/>
            </a:pPr>
            <a:r>
              <a:rPr lang="en-US" altLang="zh-CN" dirty="0"/>
              <a:t>        group  BY </a:t>
            </a:r>
            <a:r>
              <a:rPr lang="en-US" altLang="zh-CN" dirty="0" err="1"/>
              <a:t>tablespace_name</a:t>
            </a:r>
            <a:r>
              <a:rPr lang="en-US" altLang="zh-CN" dirty="0"/>
              <a:t>)b</a:t>
            </a:r>
          </a:p>
          <a:p>
            <a:pPr marL="0" indent="0" hangingPunct="0">
              <a:lnSpc>
                <a:spcPct val="120000"/>
              </a:lnSpc>
              <a:spcBef>
                <a:spcPts val="0"/>
              </a:spcBef>
              <a:buNone/>
            </a:pPr>
            <a:r>
              <a:rPr lang="en-US" altLang="zh-CN" dirty="0"/>
              <a:t> where  </a:t>
            </a:r>
            <a:r>
              <a:rPr lang="en-US" altLang="zh-CN" dirty="0" err="1"/>
              <a:t>a.tablespace_name</a:t>
            </a:r>
            <a:r>
              <a:rPr lang="en-US" altLang="zh-CN" dirty="0"/>
              <a:t> = </a:t>
            </a:r>
            <a:r>
              <a:rPr lang="en-US" altLang="zh-CN" dirty="0" err="1"/>
              <a:t>b.tablespace_name</a:t>
            </a:r>
            <a:r>
              <a:rPr lang="zh-CN" altLang="en-US" dirty="0"/>
              <a:t>；</a:t>
            </a:r>
          </a:p>
        </p:txBody>
      </p:sp>
    </p:spTree>
    <p:extLst>
      <p:ext uri="{BB962C8B-B14F-4D97-AF65-F5344CB8AC3E}">
        <p14:creationId xmlns:p14="http://schemas.microsoft.com/office/powerpoint/2010/main" val="2564364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3852" y="33472"/>
            <a:ext cx="9601200" cy="887760"/>
          </a:xfrm>
        </p:spPr>
        <p:txBody>
          <a:bodyPr/>
          <a:lstStyle/>
          <a:p>
            <a:r>
              <a:rPr lang="en-US" altLang="zh-CN" b="1" dirty="0">
                <a:effectLst>
                  <a:glow>
                    <a:srgbClr val="000000"/>
                  </a:glow>
                  <a:outerShdw sx="0" sy="0">
                    <a:srgbClr val="000000"/>
                  </a:outerShdw>
                  <a:reflection stA="0" endPos="0" fadeDir="0" sx="0" sy="0"/>
                </a:effectLst>
              </a:rPr>
              <a:t>6.3 </a:t>
            </a:r>
            <a:r>
              <a:rPr lang="zh-CN" altLang="en-US" b="1" dirty="0">
                <a:effectLst>
                  <a:glow>
                    <a:srgbClr val="000000"/>
                  </a:glow>
                  <a:outerShdw sx="0" sy="0">
                    <a:srgbClr val="000000"/>
                  </a:outerShdw>
                  <a:reflection stA="0" endPos="0" fadeDir="0" sx="0" sy="0"/>
                </a:effectLst>
              </a:rPr>
              <a:t>查看表空间信息</a:t>
            </a:r>
            <a:endParaRPr lang="zh-CN" altLang="en-US"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935483" y="1124744"/>
            <a:ext cx="11233248" cy="5733256"/>
          </a:xfrm>
        </p:spPr>
        <p:txBody>
          <a:bodyPr>
            <a:noAutofit/>
          </a:bodyPr>
          <a:lstStyle/>
          <a:p>
            <a:pPr marL="0" indent="0" hangingPunct="0">
              <a:lnSpc>
                <a:spcPct val="120000"/>
              </a:lnSpc>
              <a:spcBef>
                <a:spcPts val="0"/>
              </a:spcBef>
              <a:buNone/>
            </a:pPr>
            <a:r>
              <a:rPr lang="zh-CN" altLang="en-US" dirty="0"/>
              <a:t>表空间名			大小		剩余		使用		使用率</a:t>
            </a:r>
            <a:r>
              <a:rPr lang="en-US" altLang="zh-CN" dirty="0"/>
              <a:t>%</a:t>
            </a:r>
          </a:p>
          <a:p>
            <a:pPr marL="0" indent="0" hangingPunct="0">
              <a:lnSpc>
                <a:spcPct val="120000"/>
              </a:lnSpc>
              <a:spcBef>
                <a:spcPts val="0"/>
              </a:spcBef>
              <a:buNone/>
            </a:pPr>
            <a:r>
              <a:rPr lang="en-US" altLang="zh-CN" dirty="0"/>
              <a:t>---------------------	----------	----------	---------	---------</a:t>
            </a:r>
          </a:p>
          <a:p>
            <a:pPr marL="0" indent="0" hangingPunct="0">
              <a:lnSpc>
                <a:spcPct val="120000"/>
              </a:lnSpc>
              <a:spcBef>
                <a:spcPts val="0"/>
              </a:spcBef>
              <a:buNone/>
            </a:pPr>
            <a:r>
              <a:rPr lang="en-US" altLang="zh-CN" dirty="0"/>
              <a:t>SYSAUX			692060160	58589184	633470976	91.53</a:t>
            </a:r>
          </a:p>
          <a:p>
            <a:pPr marL="0" indent="0" hangingPunct="0">
              <a:lnSpc>
                <a:spcPct val="120000"/>
              </a:lnSpc>
              <a:spcBef>
                <a:spcPts val="0"/>
              </a:spcBef>
              <a:buNone/>
            </a:pPr>
            <a:r>
              <a:rPr lang="en-US" altLang="zh-CN" dirty="0"/>
              <a:t>USERS			79953920	6750208	73203712	91.56</a:t>
            </a:r>
          </a:p>
          <a:p>
            <a:pPr marL="0" indent="0" hangingPunct="0">
              <a:lnSpc>
                <a:spcPct val="120000"/>
              </a:lnSpc>
              <a:spcBef>
                <a:spcPts val="0"/>
              </a:spcBef>
              <a:buNone/>
            </a:pPr>
            <a:r>
              <a:rPr lang="en-US" altLang="zh-CN" dirty="0"/>
              <a:t>SYSTE				356515840	71827456	284688384	79.85</a:t>
            </a:r>
          </a:p>
          <a:p>
            <a:pPr marL="0" indent="0" hangingPunct="0">
              <a:lnSpc>
                <a:spcPct val="120000"/>
              </a:lnSpc>
              <a:spcBef>
                <a:spcPts val="0"/>
              </a:spcBef>
              <a:buNone/>
            </a:pPr>
            <a:r>
              <a:rPr lang="en-US" altLang="zh-CN" dirty="0"/>
              <a:t>EXAMPLE			1359216640	66715648	1292500992	95.09</a:t>
            </a:r>
          </a:p>
          <a:p>
            <a:pPr marL="0" indent="0" hangingPunct="0">
              <a:lnSpc>
                <a:spcPct val="120000"/>
              </a:lnSpc>
              <a:spcBef>
                <a:spcPts val="0"/>
              </a:spcBef>
              <a:buNone/>
            </a:pPr>
            <a:r>
              <a:rPr lang="en-US" altLang="zh-CN" dirty="0"/>
              <a:t>USERS02			209715200	139329536	70385664	33.56</a:t>
            </a:r>
          </a:p>
          <a:p>
            <a:pPr marL="0" indent="0" hangingPunct="0">
              <a:lnSpc>
                <a:spcPct val="120000"/>
              </a:lnSpc>
              <a:spcBef>
                <a:spcPts val="0"/>
              </a:spcBef>
              <a:buNone/>
            </a:pPr>
            <a:r>
              <a:rPr lang="en-US" altLang="zh-CN" dirty="0"/>
              <a:t>6 rows selected.</a:t>
            </a:r>
          </a:p>
        </p:txBody>
      </p:sp>
    </p:spTree>
    <p:extLst>
      <p:ext uri="{BB962C8B-B14F-4D97-AF65-F5344CB8AC3E}">
        <p14:creationId xmlns:p14="http://schemas.microsoft.com/office/powerpoint/2010/main" val="2603207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3852" y="33472"/>
            <a:ext cx="9601200" cy="1019264"/>
          </a:xfrm>
        </p:spPr>
        <p:txBody>
          <a:bodyPr>
            <a:normAutofit fontScale="90000"/>
          </a:bodyPr>
          <a:lstStyle/>
          <a:p>
            <a:r>
              <a:rPr lang="en-US" altLang="zh-CN" b="1" dirty="0">
                <a:effectLst>
                  <a:glow>
                    <a:srgbClr val="000000"/>
                  </a:glow>
                  <a:outerShdw sx="0" sy="0">
                    <a:srgbClr val="000000"/>
                  </a:outerShdw>
                  <a:reflection stA="0" endPos="0" fadeDir="0" sx="0" sy="0"/>
                </a:effectLst>
              </a:rPr>
              <a:t>6.4 </a:t>
            </a:r>
            <a:r>
              <a:rPr lang="zh-CN" altLang="en-US" b="1" dirty="0">
                <a:effectLst>
                  <a:glow>
                    <a:srgbClr val="000000"/>
                  </a:glow>
                  <a:outerShdw sx="0" sy="0">
                    <a:srgbClr val="000000"/>
                  </a:outerShdw>
                  <a:reflection stA="0" endPos="0" fadeDir="0" sx="0" sy="0"/>
                </a:effectLst>
              </a:rPr>
              <a:t>设置表空间</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3100" b="1" dirty="0">
                <a:effectLst>
                  <a:glow>
                    <a:srgbClr val="000000"/>
                  </a:glow>
                  <a:outerShdw sx="0" sy="0">
                    <a:srgbClr val="000000"/>
                  </a:outerShdw>
                  <a:reflection stA="0" endPos="0" fadeDir="0" sx="0" sy="0"/>
                </a:effectLst>
              </a:rPr>
              <a:t>6.4.1  </a:t>
            </a:r>
            <a:r>
              <a:rPr lang="zh-CN" altLang="en-US" sz="3100" b="1" dirty="0">
                <a:effectLst>
                  <a:glow>
                    <a:srgbClr val="000000"/>
                  </a:glow>
                  <a:outerShdw sx="0" sy="0">
                    <a:srgbClr val="000000"/>
                  </a:outerShdw>
                  <a:reflection stA="0" endPos="0" fadeDir="0" sx="0" sy="0"/>
                </a:effectLst>
              </a:rPr>
              <a:t>修改表空间名称</a:t>
            </a:r>
            <a:endParaRPr lang="zh-CN" altLang="en-US"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935483" y="1124744"/>
            <a:ext cx="11233248" cy="5733256"/>
          </a:xfrm>
        </p:spPr>
        <p:txBody>
          <a:bodyPr>
            <a:noAutofit/>
          </a:bodyPr>
          <a:lstStyle/>
          <a:p>
            <a:pPr marL="0" indent="0" hangingPunct="0">
              <a:lnSpc>
                <a:spcPct val="120000"/>
              </a:lnSpc>
              <a:spcBef>
                <a:spcPts val="0"/>
              </a:spcBef>
              <a:buNone/>
            </a:pPr>
            <a:r>
              <a:rPr lang="zh-CN" altLang="en-US" dirty="0"/>
              <a:t>有时候我们可能会需要修改表空间的名称，比如做数据迁移的时候。修改表空间的命令是：“</a:t>
            </a:r>
            <a:r>
              <a:rPr lang="en-US" altLang="zh-CN" dirty="0"/>
              <a:t>ALTER TABLESPACE </a:t>
            </a:r>
            <a:r>
              <a:rPr lang="zh-CN" altLang="en-US" dirty="0"/>
              <a:t>原名称 </a:t>
            </a:r>
            <a:r>
              <a:rPr lang="en-US" altLang="zh-CN" dirty="0"/>
              <a:t>RENAME TO </a:t>
            </a:r>
            <a:r>
              <a:rPr lang="zh-CN" altLang="en-US" dirty="0"/>
              <a:t>新名称；”。</a:t>
            </a:r>
          </a:p>
          <a:p>
            <a:pPr marL="0" indent="0" hangingPunct="0">
              <a:lnSpc>
                <a:spcPct val="120000"/>
              </a:lnSpc>
              <a:spcBef>
                <a:spcPts val="0"/>
              </a:spcBef>
              <a:buNone/>
            </a:pPr>
            <a:r>
              <a:rPr lang="en-US" altLang="zh-CN" dirty="0"/>
              <a:t>【</a:t>
            </a:r>
            <a:r>
              <a:rPr lang="zh-CN" altLang="en-US" dirty="0"/>
              <a:t>示例</a:t>
            </a:r>
            <a:r>
              <a:rPr lang="en-US" altLang="zh-CN" dirty="0"/>
              <a:t>6-4】</a:t>
            </a:r>
            <a:r>
              <a:rPr lang="zh-CN" altLang="en-US" dirty="0"/>
              <a:t>修改表空间</a:t>
            </a:r>
            <a:r>
              <a:rPr lang="en-US" altLang="zh-CN" dirty="0"/>
              <a:t>users02</a:t>
            </a:r>
            <a:r>
              <a:rPr lang="zh-CN" altLang="en-US" dirty="0"/>
              <a:t>的名称为</a:t>
            </a:r>
            <a:r>
              <a:rPr lang="en-US" altLang="zh-CN" dirty="0"/>
              <a:t>users03</a:t>
            </a:r>
          </a:p>
          <a:p>
            <a:pPr marL="0" indent="0" hangingPunct="0">
              <a:lnSpc>
                <a:spcPct val="120000"/>
              </a:lnSpc>
              <a:spcBef>
                <a:spcPts val="0"/>
              </a:spcBef>
              <a:buNone/>
            </a:pPr>
            <a:r>
              <a:rPr lang="en-US" altLang="zh-CN" dirty="0"/>
              <a:t>$ </a:t>
            </a:r>
            <a:r>
              <a:rPr lang="en-US" altLang="zh-CN" dirty="0" err="1">
                <a:highlight>
                  <a:srgbClr val="C0C0C0"/>
                </a:highlight>
              </a:rPr>
              <a:t>sqlplus</a:t>
            </a:r>
            <a:r>
              <a:rPr lang="en-US" altLang="zh-CN" dirty="0">
                <a:highlight>
                  <a:srgbClr val="C0C0C0"/>
                </a:highlight>
              </a:rPr>
              <a:t> system/***@</a:t>
            </a:r>
            <a:r>
              <a:rPr lang="en-US" altLang="zh-CN" dirty="0" err="1">
                <a:highlight>
                  <a:srgbClr val="C0C0C0"/>
                </a:highlight>
              </a:rPr>
              <a:t>pdborcl</a:t>
            </a:r>
            <a:endParaRPr lang="en-US" altLang="zh-CN" dirty="0">
              <a:highlight>
                <a:srgbClr val="C0C0C0"/>
              </a:highlight>
            </a:endParaRPr>
          </a:p>
          <a:p>
            <a:pPr marL="0" indent="0" hangingPunct="0">
              <a:lnSpc>
                <a:spcPct val="120000"/>
              </a:lnSpc>
              <a:spcBef>
                <a:spcPts val="0"/>
              </a:spcBef>
              <a:buNone/>
            </a:pPr>
            <a:r>
              <a:rPr lang="en-US" altLang="zh-CN" dirty="0"/>
              <a:t>SQL&gt; </a:t>
            </a:r>
            <a:r>
              <a:rPr lang="en-US" altLang="zh-CN" dirty="0">
                <a:highlight>
                  <a:srgbClr val="C0C0C0"/>
                </a:highlight>
              </a:rPr>
              <a:t>ALTER TABLESPACE users02 RENAME TO users03</a:t>
            </a:r>
            <a:r>
              <a:rPr lang="zh-CN" altLang="en-US" dirty="0">
                <a:highlight>
                  <a:srgbClr val="C0C0C0"/>
                </a:highlight>
              </a:rPr>
              <a:t>；</a:t>
            </a:r>
          </a:p>
          <a:p>
            <a:pPr marL="0" indent="0" hangingPunct="0">
              <a:lnSpc>
                <a:spcPct val="120000"/>
              </a:lnSpc>
              <a:spcBef>
                <a:spcPts val="0"/>
              </a:spcBef>
              <a:buNone/>
            </a:pPr>
            <a:r>
              <a:rPr lang="en-US" altLang="zh-CN" dirty="0"/>
              <a:t>Tablespace altered.</a:t>
            </a:r>
          </a:p>
        </p:txBody>
      </p:sp>
    </p:spTree>
    <p:extLst>
      <p:ext uri="{BB962C8B-B14F-4D97-AF65-F5344CB8AC3E}">
        <p14:creationId xmlns:p14="http://schemas.microsoft.com/office/powerpoint/2010/main" val="2683454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3852" y="33472"/>
            <a:ext cx="9601200" cy="1019264"/>
          </a:xfrm>
        </p:spPr>
        <p:txBody>
          <a:bodyPr>
            <a:normAutofit fontScale="90000"/>
          </a:bodyPr>
          <a:lstStyle/>
          <a:p>
            <a:r>
              <a:rPr lang="en-US" altLang="zh-CN" b="1" dirty="0">
                <a:effectLst>
                  <a:glow>
                    <a:srgbClr val="000000"/>
                  </a:glow>
                  <a:outerShdw sx="0" sy="0">
                    <a:srgbClr val="000000"/>
                  </a:outerShdw>
                  <a:reflection stA="0" endPos="0" fadeDir="0" sx="0" sy="0"/>
                </a:effectLst>
              </a:rPr>
              <a:t>6.4 </a:t>
            </a:r>
            <a:r>
              <a:rPr lang="zh-CN" altLang="en-US" b="1" dirty="0">
                <a:effectLst>
                  <a:glow>
                    <a:srgbClr val="000000"/>
                  </a:glow>
                  <a:outerShdw sx="0" sy="0">
                    <a:srgbClr val="000000"/>
                  </a:outerShdw>
                  <a:reflection stA="0" endPos="0" fadeDir="0" sx="0" sy="0"/>
                </a:effectLst>
              </a:rPr>
              <a:t>设置表空间</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3100" b="1" dirty="0">
                <a:effectLst>
                  <a:glow>
                    <a:srgbClr val="000000"/>
                  </a:glow>
                  <a:outerShdw sx="0" sy="0">
                    <a:srgbClr val="000000"/>
                  </a:outerShdw>
                  <a:reflection stA="0" endPos="0" fadeDir="0" sx="0" sy="0"/>
                </a:effectLst>
              </a:rPr>
              <a:t>6.4.2  </a:t>
            </a:r>
            <a:r>
              <a:rPr lang="zh-CN" altLang="en-US" sz="3100" b="1" dirty="0">
                <a:effectLst>
                  <a:glow>
                    <a:srgbClr val="000000"/>
                  </a:glow>
                  <a:outerShdw sx="0" sy="0">
                    <a:srgbClr val="000000"/>
                  </a:outerShdw>
                  <a:reflection stA="0" endPos="0" fadeDir="0" sx="0" sy="0"/>
                </a:effectLst>
              </a:rPr>
              <a:t>修改表空间大小</a:t>
            </a:r>
            <a:endParaRPr lang="zh-CN" altLang="en-US"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935483" y="1124744"/>
            <a:ext cx="11233248" cy="5733256"/>
          </a:xfrm>
        </p:spPr>
        <p:txBody>
          <a:bodyPr>
            <a:noAutofit/>
          </a:bodyPr>
          <a:lstStyle/>
          <a:p>
            <a:pPr marL="0" indent="0" hangingPunct="0">
              <a:lnSpc>
                <a:spcPct val="120000"/>
              </a:lnSpc>
              <a:spcBef>
                <a:spcPts val="0"/>
              </a:spcBef>
              <a:buNone/>
            </a:pPr>
            <a:r>
              <a:rPr lang="zh-CN" altLang="en-US" dirty="0"/>
              <a:t>表空间的大小是在创建时已经定义的，随着数据的增加，表空间可能无法承担更多的数据，此时需要对表空间的大小进行修改。增加表空间的大小有两种办法，一是增加表空间中的文件的大小，二是增加新文件进入表空间。</a:t>
            </a:r>
          </a:p>
          <a:p>
            <a:pPr marL="0" indent="0" hangingPunct="0">
              <a:lnSpc>
                <a:spcPct val="120000"/>
              </a:lnSpc>
              <a:spcBef>
                <a:spcPts val="0"/>
              </a:spcBef>
              <a:buNone/>
            </a:pPr>
            <a:r>
              <a:rPr lang="en-US" altLang="zh-CN" dirty="0"/>
              <a:t>【</a:t>
            </a:r>
            <a:r>
              <a:rPr lang="zh-CN" altLang="en-US" dirty="0"/>
              <a:t>示例</a:t>
            </a:r>
            <a:r>
              <a:rPr lang="en-US" altLang="zh-CN" dirty="0"/>
              <a:t>6-5】</a:t>
            </a:r>
            <a:r>
              <a:rPr lang="zh-CN" altLang="en-US" dirty="0"/>
              <a:t>增加表空间大小</a:t>
            </a:r>
          </a:p>
          <a:p>
            <a:pPr marL="0" indent="0" hangingPunct="0">
              <a:lnSpc>
                <a:spcPct val="120000"/>
              </a:lnSpc>
              <a:spcBef>
                <a:spcPts val="0"/>
              </a:spcBef>
              <a:buNone/>
            </a:pPr>
            <a:r>
              <a:rPr lang="zh-CN" altLang="en-US" dirty="0"/>
              <a:t>本示例修改表空间</a:t>
            </a:r>
            <a:r>
              <a:rPr lang="en-US" altLang="zh-CN" dirty="0"/>
              <a:t>USERS02</a:t>
            </a:r>
            <a:r>
              <a:rPr lang="zh-CN" altLang="en-US" dirty="0"/>
              <a:t>中数据文件</a:t>
            </a:r>
            <a:r>
              <a:rPr lang="en-US" altLang="zh-CN" dirty="0"/>
              <a:t>pdbtest_users02_1.dbf</a:t>
            </a:r>
            <a:r>
              <a:rPr lang="zh-CN" altLang="en-US" dirty="0"/>
              <a:t>的大小，从</a:t>
            </a:r>
            <a:r>
              <a:rPr lang="en-US" altLang="zh-CN" dirty="0"/>
              <a:t>100M</a:t>
            </a:r>
            <a:r>
              <a:rPr lang="zh-CN" altLang="en-US" dirty="0"/>
              <a:t>修改为</a:t>
            </a:r>
            <a:r>
              <a:rPr lang="en-US" altLang="zh-CN" dirty="0"/>
              <a:t>120M</a:t>
            </a:r>
            <a:r>
              <a:rPr lang="zh-CN" altLang="en-US" dirty="0"/>
              <a:t>，再给表空间增加一个数据文件</a:t>
            </a:r>
            <a:r>
              <a:rPr lang="en-US" altLang="zh-CN" dirty="0"/>
              <a:t>pdbtest_users02_3.dbf</a:t>
            </a:r>
            <a:r>
              <a:rPr lang="zh-CN" altLang="en-US" dirty="0"/>
              <a:t>，大小是</a:t>
            </a:r>
            <a:r>
              <a:rPr lang="en-US" altLang="zh-CN" dirty="0"/>
              <a:t>50M</a:t>
            </a:r>
            <a:r>
              <a:rPr lang="zh-CN" altLang="en-US" dirty="0"/>
              <a:t>，并且自动增长。通过查询</a:t>
            </a:r>
            <a:r>
              <a:rPr lang="en-US" altLang="zh-CN" dirty="0" err="1"/>
              <a:t>dba_data_files</a:t>
            </a:r>
            <a:r>
              <a:rPr lang="zh-CN" altLang="en-US" dirty="0"/>
              <a:t>对比查询修改前后的大小。</a:t>
            </a:r>
            <a:endParaRPr lang="en-US" altLang="zh-CN" dirty="0"/>
          </a:p>
          <a:p>
            <a:pPr marL="0" indent="0" hangingPunct="0">
              <a:lnSpc>
                <a:spcPct val="120000"/>
              </a:lnSpc>
              <a:spcBef>
                <a:spcPts val="0"/>
              </a:spcBef>
              <a:buNone/>
            </a:pPr>
            <a:r>
              <a:rPr lang="en-US" altLang="zh-CN" dirty="0"/>
              <a:t>$ </a:t>
            </a:r>
            <a:r>
              <a:rPr lang="en-US" altLang="zh-CN" dirty="0" err="1">
                <a:highlight>
                  <a:srgbClr val="C0C0C0"/>
                </a:highlight>
              </a:rPr>
              <a:t>sqlplus</a:t>
            </a:r>
            <a:r>
              <a:rPr lang="en-US" altLang="zh-CN" dirty="0">
                <a:highlight>
                  <a:srgbClr val="C0C0C0"/>
                </a:highlight>
              </a:rPr>
              <a:t> system/***@</a:t>
            </a:r>
            <a:r>
              <a:rPr lang="en-US" altLang="zh-CN" dirty="0" err="1">
                <a:highlight>
                  <a:srgbClr val="C0C0C0"/>
                </a:highlight>
              </a:rPr>
              <a:t>pdborcl</a:t>
            </a:r>
            <a:endParaRPr lang="en-US" altLang="zh-CN" dirty="0">
              <a:highlight>
                <a:srgbClr val="C0C0C0"/>
              </a:highlight>
            </a:endParaRPr>
          </a:p>
          <a:p>
            <a:pPr marL="0" indent="0" hangingPunct="0">
              <a:lnSpc>
                <a:spcPct val="120000"/>
              </a:lnSpc>
              <a:spcBef>
                <a:spcPts val="0"/>
              </a:spcBef>
              <a:buNone/>
            </a:pPr>
            <a:r>
              <a:rPr lang="en-US" altLang="zh-CN" dirty="0"/>
              <a:t>SQL&gt; </a:t>
            </a:r>
            <a:r>
              <a:rPr lang="en-US" altLang="zh-CN" dirty="0">
                <a:highlight>
                  <a:srgbClr val="C0C0C0"/>
                </a:highlight>
              </a:rPr>
              <a:t>COL </a:t>
            </a:r>
            <a:r>
              <a:rPr lang="en-US" altLang="zh-CN" dirty="0" err="1">
                <a:highlight>
                  <a:srgbClr val="C0C0C0"/>
                </a:highlight>
              </a:rPr>
              <a:t>file_name</a:t>
            </a:r>
            <a:r>
              <a:rPr lang="en-US" altLang="zh-CN" dirty="0">
                <a:highlight>
                  <a:srgbClr val="C0C0C0"/>
                </a:highlight>
              </a:rPr>
              <a:t> FORMAT a70</a:t>
            </a:r>
          </a:p>
          <a:p>
            <a:pPr marL="0" indent="0" hangingPunct="0">
              <a:lnSpc>
                <a:spcPct val="120000"/>
              </a:lnSpc>
              <a:spcBef>
                <a:spcPts val="0"/>
              </a:spcBef>
              <a:buNone/>
            </a:pPr>
            <a:r>
              <a:rPr lang="en-US" altLang="zh-CN" dirty="0"/>
              <a:t>SQL&gt; </a:t>
            </a:r>
            <a:r>
              <a:rPr lang="en-US" altLang="zh-CN" dirty="0">
                <a:highlight>
                  <a:srgbClr val="C0C0C0"/>
                </a:highlight>
              </a:rPr>
              <a:t>SELECT FILE_NAME</a:t>
            </a:r>
            <a:r>
              <a:rPr lang="zh-CN" altLang="en-US" dirty="0">
                <a:highlight>
                  <a:srgbClr val="C0C0C0"/>
                </a:highlight>
              </a:rPr>
              <a:t>，</a:t>
            </a:r>
            <a:r>
              <a:rPr lang="en-US" altLang="zh-CN" dirty="0">
                <a:highlight>
                  <a:srgbClr val="C0C0C0"/>
                </a:highlight>
              </a:rPr>
              <a:t>BYTES FROM </a:t>
            </a:r>
            <a:r>
              <a:rPr lang="en-US" altLang="zh-CN" dirty="0" err="1">
                <a:highlight>
                  <a:srgbClr val="C0C0C0"/>
                </a:highlight>
              </a:rPr>
              <a:t>dba_data_files</a:t>
            </a:r>
            <a:r>
              <a:rPr lang="en-US" altLang="zh-CN" dirty="0">
                <a:highlight>
                  <a:srgbClr val="C0C0C0"/>
                </a:highlight>
              </a:rPr>
              <a:t> </a:t>
            </a:r>
          </a:p>
          <a:p>
            <a:pPr marL="0" indent="0" hangingPunct="0">
              <a:lnSpc>
                <a:spcPct val="120000"/>
              </a:lnSpc>
              <a:spcBef>
                <a:spcPts val="0"/>
              </a:spcBef>
              <a:buNone/>
            </a:pPr>
            <a:r>
              <a:rPr lang="en-US" altLang="zh-CN" dirty="0">
                <a:highlight>
                  <a:srgbClr val="C0C0C0"/>
                </a:highlight>
              </a:rPr>
              <a:t> WHERE  </a:t>
            </a:r>
            <a:r>
              <a:rPr lang="en-US" altLang="zh-CN" dirty="0" err="1">
                <a:highlight>
                  <a:srgbClr val="C0C0C0"/>
                </a:highlight>
              </a:rPr>
              <a:t>tablespace_name</a:t>
            </a:r>
            <a:r>
              <a:rPr lang="en-US" altLang="zh-CN" dirty="0">
                <a:highlight>
                  <a:srgbClr val="C0C0C0"/>
                </a:highlight>
              </a:rPr>
              <a:t>='USERS02'</a:t>
            </a:r>
            <a:r>
              <a:rPr lang="zh-CN" altLang="en-US" dirty="0">
                <a:highlight>
                  <a:srgbClr val="C0C0C0"/>
                </a:highlight>
              </a:rPr>
              <a:t>；</a:t>
            </a:r>
          </a:p>
          <a:p>
            <a:pPr marL="0" indent="0" hangingPunct="0">
              <a:lnSpc>
                <a:spcPct val="120000"/>
              </a:lnSpc>
              <a:spcBef>
                <a:spcPts val="0"/>
              </a:spcBef>
              <a:buNone/>
            </a:pPr>
            <a:endParaRPr lang="zh-CN" altLang="en-US" dirty="0"/>
          </a:p>
        </p:txBody>
      </p:sp>
    </p:spTree>
    <p:extLst>
      <p:ext uri="{BB962C8B-B14F-4D97-AF65-F5344CB8AC3E}">
        <p14:creationId xmlns:p14="http://schemas.microsoft.com/office/powerpoint/2010/main" val="1110814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a:xfrm>
            <a:off x="1293813" y="476672"/>
            <a:ext cx="9601200" cy="1143000"/>
          </a:xfrm>
        </p:spPr>
        <p:txBody>
          <a:bodyPr/>
          <a:lstStyle/>
          <a:p>
            <a:pPr lvl="0"/>
            <a:r>
              <a:rPr lang="zh-CN" altLang="en-US" dirty="0"/>
              <a:t>第</a:t>
            </a:r>
            <a:r>
              <a:rPr lang="en-US" altLang="zh-CN" dirty="0"/>
              <a:t>6</a:t>
            </a:r>
            <a:r>
              <a:rPr lang="zh-CN" altLang="en-US" dirty="0"/>
              <a:t>章 数据库存储管理</a:t>
            </a:r>
            <a:endParaRPr lang="zh-CN" altLang="zh-CN" dirty="0"/>
          </a:p>
        </p:txBody>
      </p:sp>
      <p:graphicFrame>
        <p:nvGraphicFramePr>
          <p:cNvPr id="9" name="表格占位符 8">
            <a:extLst>
              <a:ext uri="{FF2B5EF4-FFF2-40B4-BE49-F238E27FC236}">
                <a16:creationId xmlns:a16="http://schemas.microsoft.com/office/drawing/2014/main" id="{FBE4E13B-FC60-4B55-B0C4-BD88FFEBFAAC}"/>
              </a:ext>
            </a:extLst>
          </p:cNvPr>
          <p:cNvGraphicFramePr>
            <a:graphicFrameLocks noGrp="1"/>
          </p:cNvGraphicFramePr>
          <p:nvPr>
            <p:ph type="tbl" sz="quarter" idx="13"/>
            <p:extLst>
              <p:ext uri="{D42A27DB-BD31-4B8C-83A1-F6EECF244321}">
                <p14:modId xmlns:p14="http://schemas.microsoft.com/office/powerpoint/2010/main" val="601312918"/>
              </p:ext>
            </p:extLst>
          </p:nvPr>
        </p:nvGraphicFramePr>
        <p:xfrm>
          <a:off x="1293813" y="1916112"/>
          <a:ext cx="10201276" cy="3975708"/>
        </p:xfrm>
        <a:graphic>
          <a:graphicData uri="http://schemas.openxmlformats.org/drawingml/2006/table">
            <a:tbl>
              <a:tblPr firstRow="1" bandRow="1">
                <a:tableStyleId>{69CF1AB2-1976-4502-BF36-3FF5EA218861}</a:tableStyleId>
              </a:tblPr>
              <a:tblGrid>
                <a:gridCol w="6312767">
                  <a:extLst>
                    <a:ext uri="{9D8B030D-6E8A-4147-A177-3AD203B41FA5}">
                      <a16:colId xmlns:a16="http://schemas.microsoft.com/office/drawing/2014/main" val="1687794500"/>
                    </a:ext>
                  </a:extLst>
                </a:gridCol>
                <a:gridCol w="1224136">
                  <a:extLst>
                    <a:ext uri="{9D8B030D-6E8A-4147-A177-3AD203B41FA5}">
                      <a16:colId xmlns:a16="http://schemas.microsoft.com/office/drawing/2014/main" val="140452743"/>
                    </a:ext>
                  </a:extLst>
                </a:gridCol>
                <a:gridCol w="1584176">
                  <a:extLst>
                    <a:ext uri="{9D8B030D-6E8A-4147-A177-3AD203B41FA5}">
                      <a16:colId xmlns:a16="http://schemas.microsoft.com/office/drawing/2014/main" val="233578474"/>
                    </a:ext>
                  </a:extLst>
                </a:gridCol>
                <a:gridCol w="1080197">
                  <a:extLst>
                    <a:ext uri="{9D8B030D-6E8A-4147-A177-3AD203B41FA5}">
                      <a16:colId xmlns:a16="http://schemas.microsoft.com/office/drawing/2014/main" val="3590362711"/>
                    </a:ext>
                  </a:extLst>
                </a:gridCol>
              </a:tblGrid>
              <a:tr h="662618">
                <a:tc>
                  <a:txBody>
                    <a:bodyPr/>
                    <a:lstStyle/>
                    <a:p>
                      <a:pPr>
                        <a:spcAft>
                          <a:spcPts val="0"/>
                        </a:spcAft>
                      </a:pPr>
                      <a:r>
                        <a:rPr lang="zh-CN" altLang="en-US" sz="2400" b="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知识点</a:t>
                      </a:r>
                    </a:p>
                  </a:txBody>
                  <a:tcPr marL="68580" marR="68580" marT="0" marB="0"/>
                </a:tc>
                <a:tc>
                  <a:txBody>
                    <a:bodyPr/>
                    <a:lstStyle/>
                    <a:p>
                      <a:pPr>
                        <a:spcAft>
                          <a:spcPts val="0"/>
                        </a:spcAft>
                      </a:pPr>
                      <a:r>
                        <a:rPr lang="zh-CN" altLang="en-US" sz="2400" b="1"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理解</a:t>
                      </a:r>
                    </a:p>
                  </a:txBody>
                  <a:tcPr marL="68580" marR="68580" marT="0" marB="0"/>
                </a:tc>
                <a:tc>
                  <a:txBody>
                    <a:bodyPr/>
                    <a:lstStyle/>
                    <a:p>
                      <a:pPr>
                        <a:spcAft>
                          <a:spcPts val="0"/>
                        </a:spcAft>
                      </a:pPr>
                      <a:r>
                        <a:rPr lang="zh-CN" altLang="en-US" sz="2400" b="1"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掌握</a:t>
                      </a:r>
                    </a:p>
                  </a:txBody>
                  <a:tcPr marL="68580" marR="68580" marT="0" marB="0"/>
                </a:tc>
                <a:tc>
                  <a:txBody>
                    <a:bodyPr/>
                    <a:lstStyle/>
                    <a:p>
                      <a:pPr>
                        <a:spcAft>
                          <a:spcPts val="0"/>
                        </a:spcAft>
                      </a:pPr>
                      <a:r>
                        <a:rPr lang="zh-CN" altLang="en-US" sz="2400" b="1"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应用</a:t>
                      </a:r>
                    </a:p>
                  </a:txBody>
                  <a:tcPr marL="68580" marR="68580" marT="0" marB="0"/>
                </a:tc>
                <a:extLst>
                  <a:ext uri="{0D108BD9-81ED-4DB2-BD59-A6C34878D82A}">
                    <a16:rowId xmlns:a16="http://schemas.microsoft.com/office/drawing/2014/main" val="2286555741"/>
                  </a:ext>
                </a:extLst>
              </a:tr>
              <a:tr h="662618">
                <a:tc>
                  <a:txBody>
                    <a:bodyPr/>
                    <a:lstStyle/>
                    <a:p>
                      <a:pPr>
                        <a:spcAft>
                          <a:spcPts val="0"/>
                        </a:spcAft>
                      </a:pPr>
                      <a:r>
                        <a:rPr lang="en-US" sz="2400" kern="10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sz="2400" kern="100" dirty="0">
                          <a:effectLst/>
                          <a:latin typeface="Times New Roman" panose="02020603050405020304" pitchFamily="18" charset="0"/>
                          <a:ea typeface="宋体" panose="02010600030101010101" pitchFamily="2" charset="-122"/>
                          <a:cs typeface="Times New Roman" panose="02020603050405020304" pitchFamily="18" charset="0"/>
                        </a:rPr>
                        <a:t>表空间和数据文件的管理</a:t>
                      </a:r>
                    </a:p>
                  </a:txBody>
                  <a:tcPr marL="68580" marR="68580" marT="36195" marB="36195" anchor="ctr"/>
                </a:tc>
                <a:tc>
                  <a:txBody>
                    <a:bodyPr/>
                    <a:lstStyle/>
                    <a:p>
                      <a:pPr algn="ctr">
                        <a:spcAft>
                          <a:spcPts val="0"/>
                        </a:spcAft>
                      </a:pPr>
                      <a:r>
                        <a:rPr lang="en-US" sz="2400" kern="100">
                          <a:effectLst/>
                          <a:latin typeface="Times New Roman" panose="02020603050405020304" pitchFamily="18" charset="0"/>
                          <a:ea typeface="宋体" panose="02010600030101010101" pitchFamily="2" charset="-122"/>
                          <a:cs typeface="Times New Roman" panose="02020603050405020304" pitchFamily="18" charset="0"/>
                          <a:sym typeface="Wingdings 2" panose="05020102010507070707" pitchFamily="18" charset="2"/>
                        </a:rPr>
                        <a:t></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nchor="ctr"/>
                </a:tc>
                <a:tc>
                  <a:txBody>
                    <a:bodyPr/>
                    <a:lstStyle/>
                    <a:p>
                      <a:pPr algn="ctr">
                        <a:spcAft>
                          <a:spcPts val="0"/>
                        </a:spcAft>
                      </a:pPr>
                      <a:r>
                        <a:rPr lang="en-US" sz="2400" kern="100">
                          <a:effectLst/>
                          <a:latin typeface="Times New Roman" panose="02020603050405020304" pitchFamily="18" charset="0"/>
                          <a:ea typeface="宋体" panose="02010600030101010101" pitchFamily="2" charset="-122"/>
                          <a:cs typeface="Times New Roman" panose="02020603050405020304" pitchFamily="18" charset="0"/>
                          <a:sym typeface="Wingdings 2" panose="05020102010507070707" pitchFamily="18" charset="2"/>
                        </a:rPr>
                        <a:t></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nchor="ctr"/>
                </a:tc>
                <a:tc>
                  <a:txBody>
                    <a:bodyPr/>
                    <a:lstStyle/>
                    <a:p>
                      <a:pPr algn="ctr">
                        <a:spcAft>
                          <a:spcPts val="0"/>
                        </a:spcAft>
                      </a:pPr>
                      <a:r>
                        <a:rPr lang="en-US" sz="2400" kern="100">
                          <a:effectLst/>
                          <a:latin typeface="Times New Roman" panose="02020603050405020304" pitchFamily="18" charset="0"/>
                          <a:ea typeface="宋体" panose="02010600030101010101" pitchFamily="2" charset="-122"/>
                          <a:cs typeface="Times New Roman" panose="02020603050405020304" pitchFamily="18" charset="0"/>
                          <a:sym typeface="Wingdings 2" panose="05020102010507070707" pitchFamily="18" charset="2"/>
                        </a:rPr>
                        <a:t></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nchor="ctr"/>
                </a:tc>
                <a:extLst>
                  <a:ext uri="{0D108BD9-81ED-4DB2-BD59-A6C34878D82A}">
                    <a16:rowId xmlns:a16="http://schemas.microsoft.com/office/drawing/2014/main" val="2855571122"/>
                  </a:ext>
                </a:extLst>
              </a:tr>
              <a:tr h="662618">
                <a:tc>
                  <a:txBody>
                    <a:bodyPr/>
                    <a:lstStyle/>
                    <a:p>
                      <a:pPr>
                        <a:spcAft>
                          <a:spcPts val="0"/>
                        </a:spcAft>
                      </a:pPr>
                      <a:r>
                        <a:rPr lang="en-US" sz="2400" kern="100">
                          <a:effectLst/>
                          <a:latin typeface="Times New Roman" panose="02020603050405020304" pitchFamily="18" charset="0"/>
                          <a:ea typeface="宋体" panose="02010600030101010101" pitchFamily="2" charset="-122"/>
                          <a:cs typeface="Times New Roman" panose="02020603050405020304" pitchFamily="18" charset="0"/>
                        </a:rPr>
                        <a:t>2.</a:t>
                      </a:r>
                      <a:r>
                        <a:rPr lang="zh-CN" sz="2400" kern="100">
                          <a:effectLst/>
                          <a:latin typeface="Times New Roman" panose="02020603050405020304" pitchFamily="18" charset="0"/>
                          <a:ea typeface="宋体" panose="02010600030101010101" pitchFamily="2" charset="-122"/>
                          <a:cs typeface="Times New Roman" panose="02020603050405020304" pitchFamily="18" charset="0"/>
                        </a:rPr>
                        <a:t>控制文件的管理</a:t>
                      </a:r>
                    </a:p>
                  </a:txBody>
                  <a:tcPr marL="68580" marR="68580" marT="36195" marB="36195" anchor="ctr"/>
                </a:tc>
                <a:tc>
                  <a:txBody>
                    <a:bodyPr/>
                    <a:lstStyle/>
                    <a:p>
                      <a:pPr algn="ctr">
                        <a:spcAft>
                          <a:spcPts val="0"/>
                        </a:spcAft>
                      </a:pPr>
                      <a:r>
                        <a:rPr lang="en-US" sz="2400" kern="100">
                          <a:effectLst/>
                          <a:latin typeface="Times New Roman" panose="02020603050405020304" pitchFamily="18" charset="0"/>
                          <a:ea typeface="宋体" panose="02010600030101010101" pitchFamily="2" charset="-122"/>
                          <a:cs typeface="Times New Roman" panose="02020603050405020304" pitchFamily="18" charset="0"/>
                          <a:sym typeface="Wingdings 2" panose="05020102010507070707" pitchFamily="18" charset="2"/>
                        </a:rPr>
                        <a:t></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nchor="ctr"/>
                </a:tc>
                <a:tc>
                  <a:txBody>
                    <a:bodyPr/>
                    <a:lstStyle/>
                    <a:p>
                      <a:pPr algn="ctr">
                        <a:spcAft>
                          <a:spcPts val="0"/>
                        </a:spcAft>
                      </a:pPr>
                      <a:r>
                        <a:rPr lang="en-US" sz="2400" kern="100">
                          <a:effectLst/>
                          <a:latin typeface="Times New Roman" panose="02020603050405020304" pitchFamily="18" charset="0"/>
                          <a:ea typeface="宋体" panose="02010600030101010101" pitchFamily="2" charset="-122"/>
                          <a:cs typeface="Times New Roman" panose="02020603050405020304" pitchFamily="18" charset="0"/>
                          <a:sym typeface="Wingdings 2" panose="05020102010507070707" pitchFamily="18" charset="2"/>
                        </a:rPr>
                        <a:t></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nchor="ctr"/>
                </a:tc>
                <a:tc>
                  <a:txBody>
                    <a:bodyPr/>
                    <a:lstStyle/>
                    <a:p>
                      <a:pPr algn="ctr">
                        <a:spcAft>
                          <a:spcPts val="0"/>
                        </a:spcAft>
                      </a:pPr>
                      <a:r>
                        <a:rPr lang="en-US" sz="240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nchor="ctr"/>
                </a:tc>
                <a:extLst>
                  <a:ext uri="{0D108BD9-81ED-4DB2-BD59-A6C34878D82A}">
                    <a16:rowId xmlns:a16="http://schemas.microsoft.com/office/drawing/2014/main" val="1827779781"/>
                  </a:ext>
                </a:extLst>
              </a:tr>
              <a:tr h="662618">
                <a:tc>
                  <a:txBody>
                    <a:bodyPr/>
                    <a:lstStyle/>
                    <a:p>
                      <a:pPr>
                        <a:spcAft>
                          <a:spcPts val="0"/>
                        </a:spcAft>
                      </a:pPr>
                      <a:r>
                        <a:rPr lang="en-US" sz="2400" kern="100">
                          <a:effectLst/>
                          <a:latin typeface="Times New Roman" panose="02020603050405020304" pitchFamily="18" charset="0"/>
                          <a:ea typeface="宋体" panose="02010600030101010101" pitchFamily="2" charset="-122"/>
                          <a:cs typeface="Times New Roman" panose="02020603050405020304" pitchFamily="18" charset="0"/>
                        </a:rPr>
                        <a:t>3.</a:t>
                      </a:r>
                      <a:r>
                        <a:rPr lang="zh-CN" sz="2400" kern="100">
                          <a:effectLst/>
                          <a:latin typeface="Times New Roman" panose="02020603050405020304" pitchFamily="18" charset="0"/>
                          <a:ea typeface="宋体" panose="02010600030101010101" pitchFamily="2" charset="-122"/>
                          <a:cs typeface="Times New Roman" panose="02020603050405020304" pitchFamily="18" charset="0"/>
                        </a:rPr>
                        <a:t>重做日志文件的作用</a:t>
                      </a:r>
                    </a:p>
                  </a:txBody>
                  <a:tcPr marL="68580" marR="68580" marT="36195" marB="36195" anchor="ctr"/>
                </a:tc>
                <a:tc>
                  <a:txBody>
                    <a:bodyPr/>
                    <a:lstStyle/>
                    <a:p>
                      <a:pPr algn="ctr">
                        <a:spcAft>
                          <a:spcPts val="0"/>
                        </a:spcAft>
                      </a:pPr>
                      <a:r>
                        <a:rPr lang="en-US" sz="2400" kern="100">
                          <a:effectLst/>
                          <a:latin typeface="Times New Roman" panose="02020603050405020304" pitchFamily="18" charset="0"/>
                          <a:ea typeface="宋体" panose="02010600030101010101" pitchFamily="2" charset="-122"/>
                          <a:cs typeface="Times New Roman" panose="02020603050405020304" pitchFamily="18" charset="0"/>
                          <a:sym typeface="Wingdings 2" panose="05020102010507070707" pitchFamily="18" charset="2"/>
                        </a:rPr>
                        <a:t></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nchor="ctr"/>
                </a:tc>
                <a:tc>
                  <a:txBody>
                    <a:bodyPr/>
                    <a:lstStyle/>
                    <a:p>
                      <a:pPr algn="ctr">
                        <a:spcAft>
                          <a:spcPts val="0"/>
                        </a:spcAft>
                      </a:pPr>
                      <a:r>
                        <a:rPr lang="en-US" sz="2400" kern="100">
                          <a:effectLst/>
                          <a:latin typeface="Times New Roman" panose="02020603050405020304" pitchFamily="18" charset="0"/>
                          <a:ea typeface="宋体" panose="02010600030101010101" pitchFamily="2" charset="-122"/>
                          <a:cs typeface="Times New Roman" panose="02020603050405020304" pitchFamily="18" charset="0"/>
                          <a:sym typeface="Wingdings 2" panose="05020102010507070707" pitchFamily="18" charset="2"/>
                        </a:rPr>
                        <a:t></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nchor="ctr"/>
                </a:tc>
                <a:tc>
                  <a:txBody>
                    <a:bodyPr/>
                    <a:lstStyle/>
                    <a:p>
                      <a:pPr algn="ctr">
                        <a:spcAft>
                          <a:spcPts val="0"/>
                        </a:spcAft>
                      </a:pPr>
                      <a:r>
                        <a:rPr lang="en-US" sz="240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nchor="ctr"/>
                </a:tc>
                <a:extLst>
                  <a:ext uri="{0D108BD9-81ED-4DB2-BD59-A6C34878D82A}">
                    <a16:rowId xmlns:a16="http://schemas.microsoft.com/office/drawing/2014/main" val="683203084"/>
                  </a:ext>
                </a:extLst>
              </a:tr>
              <a:tr h="662618">
                <a:tc>
                  <a:txBody>
                    <a:bodyPr/>
                    <a:lstStyle/>
                    <a:p>
                      <a:pPr>
                        <a:spcAft>
                          <a:spcPts val="0"/>
                        </a:spcAft>
                      </a:pPr>
                      <a:r>
                        <a:rPr lang="en-US" sz="2400" kern="100">
                          <a:effectLst/>
                          <a:latin typeface="Times New Roman" panose="02020603050405020304" pitchFamily="18" charset="0"/>
                          <a:ea typeface="宋体" panose="02010600030101010101" pitchFamily="2" charset="-122"/>
                          <a:cs typeface="Times New Roman" panose="02020603050405020304" pitchFamily="18" charset="0"/>
                        </a:rPr>
                        <a:t>4.</a:t>
                      </a:r>
                      <a:r>
                        <a:rPr lang="zh-CN" sz="2400" kern="100">
                          <a:effectLst/>
                          <a:latin typeface="Times New Roman" panose="02020603050405020304" pitchFamily="18" charset="0"/>
                          <a:ea typeface="宋体" panose="02010600030101010101" pitchFamily="2" charset="-122"/>
                          <a:cs typeface="Times New Roman" panose="02020603050405020304" pitchFamily="18" charset="0"/>
                        </a:rPr>
                        <a:t>归档模式及归档文件</a:t>
                      </a:r>
                    </a:p>
                  </a:txBody>
                  <a:tcPr marL="68580" marR="68580" marT="36195" marB="36195" anchor="ctr"/>
                </a:tc>
                <a:tc>
                  <a:txBody>
                    <a:bodyPr/>
                    <a:lstStyle/>
                    <a:p>
                      <a:pPr algn="ctr">
                        <a:spcAft>
                          <a:spcPts val="0"/>
                        </a:spcAft>
                      </a:pPr>
                      <a:r>
                        <a:rPr lang="en-US" sz="2400" kern="100">
                          <a:effectLst/>
                          <a:latin typeface="Times New Roman" panose="02020603050405020304" pitchFamily="18" charset="0"/>
                          <a:ea typeface="宋体" panose="02010600030101010101" pitchFamily="2" charset="-122"/>
                          <a:cs typeface="Times New Roman" panose="02020603050405020304" pitchFamily="18" charset="0"/>
                          <a:sym typeface="Wingdings 2" panose="05020102010507070707" pitchFamily="18" charset="2"/>
                        </a:rPr>
                        <a:t></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nchor="ctr"/>
                </a:tc>
                <a:tc>
                  <a:txBody>
                    <a:bodyPr/>
                    <a:lstStyle/>
                    <a:p>
                      <a:pPr algn="ctr">
                        <a:spcAft>
                          <a:spcPts val="0"/>
                        </a:spcAft>
                      </a:pPr>
                      <a:r>
                        <a:rPr lang="en-US" sz="2400" kern="100">
                          <a:effectLst/>
                          <a:latin typeface="Times New Roman" panose="02020603050405020304" pitchFamily="18" charset="0"/>
                          <a:ea typeface="宋体" panose="02010600030101010101" pitchFamily="2" charset="-122"/>
                          <a:cs typeface="Times New Roman" panose="02020603050405020304" pitchFamily="18" charset="0"/>
                          <a:sym typeface="Wingdings 2" panose="05020102010507070707" pitchFamily="18" charset="2"/>
                        </a:rPr>
                        <a:t></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nchor="ctr"/>
                </a:tc>
                <a:tc>
                  <a:txBody>
                    <a:bodyPr/>
                    <a:lstStyle/>
                    <a:p>
                      <a:pPr algn="ctr">
                        <a:spcAft>
                          <a:spcPts val="0"/>
                        </a:spcAft>
                      </a:pPr>
                      <a:r>
                        <a:rPr lang="en-US" sz="240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nchor="ctr"/>
                </a:tc>
                <a:extLst>
                  <a:ext uri="{0D108BD9-81ED-4DB2-BD59-A6C34878D82A}">
                    <a16:rowId xmlns:a16="http://schemas.microsoft.com/office/drawing/2014/main" val="2666305100"/>
                  </a:ext>
                </a:extLst>
              </a:tr>
              <a:tr h="662618">
                <a:tc>
                  <a:txBody>
                    <a:bodyPr/>
                    <a:lstStyle/>
                    <a:p>
                      <a:pPr>
                        <a:spcAft>
                          <a:spcPts val="0"/>
                        </a:spcAft>
                      </a:pPr>
                      <a:r>
                        <a:rPr lang="en-US" sz="2400" kern="100">
                          <a:effectLst/>
                          <a:latin typeface="Times New Roman" panose="02020603050405020304" pitchFamily="18" charset="0"/>
                          <a:ea typeface="宋体" panose="02010600030101010101" pitchFamily="2" charset="-122"/>
                          <a:cs typeface="Times New Roman" panose="02020603050405020304" pitchFamily="18" charset="0"/>
                        </a:rPr>
                        <a:t>5.</a:t>
                      </a:r>
                      <a:r>
                        <a:rPr lang="zh-CN" sz="2400" kern="100">
                          <a:effectLst/>
                          <a:latin typeface="Times New Roman" panose="02020603050405020304" pitchFamily="18" charset="0"/>
                          <a:ea typeface="宋体" panose="02010600030101010101" pitchFamily="2" charset="-122"/>
                          <a:cs typeface="Times New Roman" panose="02020603050405020304" pitchFamily="18" charset="0"/>
                        </a:rPr>
                        <a:t>系统参数设置及参数文件的管理</a:t>
                      </a:r>
                    </a:p>
                  </a:txBody>
                  <a:tcPr marL="68580" marR="68580" marT="36195" marB="36195" anchor="ctr"/>
                </a:tc>
                <a:tc>
                  <a:txBody>
                    <a:bodyPr/>
                    <a:lstStyle/>
                    <a:p>
                      <a:pPr algn="ctr">
                        <a:spcAft>
                          <a:spcPts val="0"/>
                        </a:spcAft>
                      </a:pPr>
                      <a:r>
                        <a:rPr lang="en-US" sz="240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nchor="ctr"/>
                </a:tc>
                <a:tc>
                  <a:txBody>
                    <a:bodyPr/>
                    <a:lstStyle/>
                    <a:p>
                      <a:pPr algn="ctr">
                        <a:spcAft>
                          <a:spcPts val="0"/>
                        </a:spcAft>
                      </a:pPr>
                      <a:r>
                        <a:rPr lang="en-US" sz="2400" kern="100">
                          <a:effectLst/>
                          <a:latin typeface="Times New Roman" panose="02020603050405020304" pitchFamily="18" charset="0"/>
                          <a:ea typeface="宋体" panose="02010600030101010101" pitchFamily="2" charset="-122"/>
                          <a:cs typeface="Times New Roman" panose="02020603050405020304" pitchFamily="18" charset="0"/>
                          <a:sym typeface="Wingdings 2" panose="05020102010507070707" pitchFamily="18" charset="2"/>
                        </a:rPr>
                        <a:t></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nchor="ctr"/>
                </a:tc>
                <a:tc>
                  <a:txBody>
                    <a:bodyPr/>
                    <a:lstStyle/>
                    <a:p>
                      <a:pPr algn="ctr">
                        <a:spcAft>
                          <a:spcPts val="0"/>
                        </a:spcAft>
                      </a:pPr>
                      <a:r>
                        <a:rPr lang="en-US" sz="2400" kern="100" dirty="0">
                          <a:effectLst/>
                          <a:latin typeface="Times New Roman" panose="02020603050405020304" pitchFamily="18" charset="0"/>
                          <a:ea typeface="宋体" panose="02010600030101010101" pitchFamily="2" charset="-122"/>
                          <a:cs typeface="Times New Roman" panose="02020603050405020304" pitchFamily="18" charset="0"/>
                          <a:sym typeface="Wingdings 2" panose="05020102010507070707" pitchFamily="18" charset="2"/>
                        </a:rPr>
                        <a:t></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6195" marB="36195" anchor="ctr"/>
                </a:tc>
                <a:extLst>
                  <a:ext uri="{0D108BD9-81ED-4DB2-BD59-A6C34878D82A}">
                    <a16:rowId xmlns:a16="http://schemas.microsoft.com/office/drawing/2014/main" val="2072997283"/>
                  </a:ext>
                </a:extLst>
              </a:tr>
            </a:tbl>
          </a:graphicData>
        </a:graphic>
      </p:graphicFrame>
    </p:spTree>
    <p:extLst>
      <p:ext uri="{BB962C8B-B14F-4D97-AF65-F5344CB8AC3E}">
        <p14:creationId xmlns:p14="http://schemas.microsoft.com/office/powerpoint/2010/main" val="1270821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3852" y="33472"/>
            <a:ext cx="9601200" cy="1019264"/>
          </a:xfrm>
        </p:spPr>
        <p:txBody>
          <a:bodyPr>
            <a:normAutofit fontScale="90000"/>
          </a:bodyPr>
          <a:lstStyle/>
          <a:p>
            <a:r>
              <a:rPr lang="en-US" altLang="zh-CN" b="1" dirty="0">
                <a:effectLst>
                  <a:glow>
                    <a:srgbClr val="000000"/>
                  </a:glow>
                  <a:outerShdw sx="0" sy="0">
                    <a:srgbClr val="000000"/>
                  </a:outerShdw>
                  <a:reflection stA="0" endPos="0" fadeDir="0" sx="0" sy="0"/>
                </a:effectLst>
              </a:rPr>
              <a:t>6.4 </a:t>
            </a:r>
            <a:r>
              <a:rPr lang="zh-CN" altLang="en-US" b="1" dirty="0">
                <a:effectLst>
                  <a:glow>
                    <a:srgbClr val="000000"/>
                  </a:glow>
                  <a:outerShdw sx="0" sy="0">
                    <a:srgbClr val="000000"/>
                  </a:outerShdw>
                  <a:reflection stA="0" endPos="0" fadeDir="0" sx="0" sy="0"/>
                </a:effectLst>
              </a:rPr>
              <a:t>设置表空间</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3100" b="1" dirty="0">
                <a:effectLst>
                  <a:glow>
                    <a:srgbClr val="000000"/>
                  </a:glow>
                  <a:outerShdw sx="0" sy="0">
                    <a:srgbClr val="000000"/>
                  </a:outerShdw>
                  <a:reflection stA="0" endPos="0" fadeDir="0" sx="0" sy="0"/>
                </a:effectLst>
              </a:rPr>
              <a:t>6.4.2  </a:t>
            </a:r>
            <a:r>
              <a:rPr lang="zh-CN" altLang="en-US" sz="3100" b="1" dirty="0">
                <a:effectLst>
                  <a:glow>
                    <a:srgbClr val="000000"/>
                  </a:glow>
                  <a:outerShdw sx="0" sy="0">
                    <a:srgbClr val="000000"/>
                  </a:outerShdw>
                  <a:reflection stA="0" endPos="0" fadeDir="0" sx="0" sy="0"/>
                </a:effectLst>
              </a:rPr>
              <a:t>修改表空间大小</a:t>
            </a:r>
            <a:endParaRPr lang="zh-CN" altLang="en-US"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955577" y="1054850"/>
            <a:ext cx="11233248" cy="5803150"/>
          </a:xfrm>
        </p:spPr>
        <p:txBody>
          <a:bodyPr>
            <a:noAutofit/>
          </a:bodyPr>
          <a:lstStyle/>
          <a:p>
            <a:pPr marL="0" indent="0" hangingPunct="0">
              <a:lnSpc>
                <a:spcPct val="120000"/>
              </a:lnSpc>
              <a:spcBef>
                <a:spcPts val="0"/>
              </a:spcBef>
              <a:buNone/>
            </a:pPr>
            <a:r>
              <a:rPr lang="en-US" altLang="zh-CN" sz="2000" dirty="0"/>
              <a:t>FILE_NAME                                                                                                       BYTES</a:t>
            </a:r>
          </a:p>
          <a:p>
            <a:pPr marL="0" indent="0" hangingPunct="0">
              <a:lnSpc>
                <a:spcPct val="120000"/>
              </a:lnSpc>
              <a:spcBef>
                <a:spcPts val="0"/>
              </a:spcBef>
              <a:buNone/>
            </a:pPr>
            <a:r>
              <a:rPr lang="en-US" altLang="zh-CN" sz="2000" dirty="0"/>
              <a:t>--------------------------------------------------------------------------------  -----------------/home/oracle/app/oracle/</a:t>
            </a:r>
            <a:r>
              <a:rPr lang="en-US" altLang="zh-CN" sz="2000" dirty="0" err="1"/>
              <a:t>oradata</a:t>
            </a:r>
            <a:r>
              <a:rPr lang="en-US" altLang="zh-CN" sz="2000" dirty="0"/>
              <a:t>/</a:t>
            </a:r>
            <a:r>
              <a:rPr lang="en-US" altLang="zh-CN" sz="2000" dirty="0" err="1"/>
              <a:t>orcl</a:t>
            </a:r>
            <a:r>
              <a:rPr lang="en-US" altLang="zh-CN" sz="2000" dirty="0"/>
              <a:t>/</a:t>
            </a:r>
            <a:r>
              <a:rPr lang="en-US" altLang="zh-CN" sz="2000" dirty="0" err="1"/>
              <a:t>pdborcl</a:t>
            </a:r>
            <a:r>
              <a:rPr lang="en-US" altLang="zh-CN" sz="2000" dirty="0"/>
              <a:t>/pdbtest_users02_1.dbf      </a:t>
            </a:r>
            <a:r>
              <a:rPr lang="en-US" altLang="zh-CN" sz="2000" dirty="0">
                <a:highlight>
                  <a:srgbClr val="FFFF00"/>
                </a:highlight>
              </a:rPr>
              <a:t>104857600</a:t>
            </a:r>
          </a:p>
          <a:p>
            <a:pPr marL="0" indent="0" hangingPunct="0">
              <a:lnSpc>
                <a:spcPct val="120000"/>
              </a:lnSpc>
              <a:spcBef>
                <a:spcPts val="0"/>
              </a:spcBef>
              <a:buNone/>
            </a:pPr>
            <a:r>
              <a:rPr lang="en-US" altLang="zh-CN" sz="2000" dirty="0"/>
              <a:t>/home/oracle/app/oracle/</a:t>
            </a:r>
            <a:r>
              <a:rPr lang="en-US" altLang="zh-CN" sz="2000" dirty="0" err="1"/>
              <a:t>oradata</a:t>
            </a:r>
            <a:r>
              <a:rPr lang="en-US" altLang="zh-CN" sz="2000" dirty="0"/>
              <a:t>/</a:t>
            </a:r>
            <a:r>
              <a:rPr lang="en-US" altLang="zh-CN" sz="2000" dirty="0" err="1"/>
              <a:t>orcl</a:t>
            </a:r>
            <a:r>
              <a:rPr lang="en-US" altLang="zh-CN" sz="2000" dirty="0"/>
              <a:t>/</a:t>
            </a:r>
            <a:r>
              <a:rPr lang="en-US" altLang="zh-CN" sz="2000" dirty="0" err="1"/>
              <a:t>pdborcl</a:t>
            </a:r>
            <a:r>
              <a:rPr lang="en-US" altLang="zh-CN" sz="2000" dirty="0"/>
              <a:t>/pdbtest_users02_2.dbf      104857600</a:t>
            </a:r>
          </a:p>
          <a:p>
            <a:pPr marL="0" indent="0" hangingPunct="0">
              <a:lnSpc>
                <a:spcPct val="120000"/>
              </a:lnSpc>
              <a:spcBef>
                <a:spcPts val="0"/>
              </a:spcBef>
              <a:buNone/>
            </a:pPr>
            <a:r>
              <a:rPr lang="en-US" altLang="zh-CN" sz="2000" dirty="0"/>
              <a:t>SQL&gt; </a:t>
            </a:r>
            <a:r>
              <a:rPr lang="en-US" altLang="zh-CN" sz="2000" dirty="0">
                <a:highlight>
                  <a:srgbClr val="C0C0C0"/>
                </a:highlight>
              </a:rPr>
              <a:t>ALTER database datafile </a:t>
            </a:r>
          </a:p>
          <a:p>
            <a:pPr marL="0" indent="0" hangingPunct="0">
              <a:lnSpc>
                <a:spcPct val="120000"/>
              </a:lnSpc>
              <a:spcBef>
                <a:spcPts val="0"/>
              </a:spcBef>
              <a:buNone/>
            </a:pPr>
            <a:r>
              <a:rPr lang="en-US" altLang="zh-CN" sz="2000" dirty="0">
                <a:highlight>
                  <a:srgbClr val="C0C0C0"/>
                </a:highlight>
              </a:rPr>
              <a:t>'/home/oracle/app/oracle/</a:t>
            </a:r>
            <a:r>
              <a:rPr lang="en-US" altLang="zh-CN" sz="2000" dirty="0" err="1">
                <a:highlight>
                  <a:srgbClr val="C0C0C0"/>
                </a:highlight>
              </a:rPr>
              <a:t>oradata</a:t>
            </a:r>
            <a:r>
              <a:rPr lang="en-US" altLang="zh-CN" sz="2000" dirty="0">
                <a:highlight>
                  <a:srgbClr val="C0C0C0"/>
                </a:highlight>
              </a:rPr>
              <a:t>/</a:t>
            </a:r>
            <a:r>
              <a:rPr lang="en-US" altLang="zh-CN" sz="2000" dirty="0" err="1">
                <a:highlight>
                  <a:srgbClr val="C0C0C0"/>
                </a:highlight>
              </a:rPr>
              <a:t>orcl</a:t>
            </a:r>
            <a:r>
              <a:rPr lang="en-US" altLang="zh-CN" sz="2000" dirty="0">
                <a:highlight>
                  <a:srgbClr val="C0C0C0"/>
                </a:highlight>
              </a:rPr>
              <a:t>/</a:t>
            </a:r>
            <a:r>
              <a:rPr lang="en-US" altLang="zh-CN" sz="2000" dirty="0" err="1">
                <a:highlight>
                  <a:srgbClr val="C0C0C0"/>
                </a:highlight>
              </a:rPr>
              <a:t>pdborcl</a:t>
            </a:r>
            <a:r>
              <a:rPr lang="en-US" altLang="zh-CN" sz="2000" dirty="0">
                <a:highlight>
                  <a:srgbClr val="C0C0C0"/>
                </a:highlight>
              </a:rPr>
              <a:t>/pdbtest_users02_1.dbf' RESIZE 120M</a:t>
            </a:r>
            <a:r>
              <a:rPr lang="zh-CN" altLang="en-US" sz="2000" dirty="0">
                <a:highlight>
                  <a:srgbClr val="C0C0C0"/>
                </a:highlight>
              </a:rPr>
              <a:t>；</a:t>
            </a:r>
          </a:p>
          <a:p>
            <a:pPr marL="0" indent="0" hangingPunct="0">
              <a:lnSpc>
                <a:spcPct val="120000"/>
              </a:lnSpc>
              <a:spcBef>
                <a:spcPts val="0"/>
              </a:spcBef>
              <a:buNone/>
            </a:pPr>
            <a:r>
              <a:rPr lang="en-US" altLang="zh-CN" sz="2000" dirty="0"/>
              <a:t>SQL</a:t>
            </a:r>
            <a:r>
              <a:rPr lang="en-US" altLang="zh-CN" sz="2000" dirty="0">
                <a:highlight>
                  <a:srgbClr val="C0C0C0"/>
                </a:highlight>
              </a:rPr>
              <a:t>&gt; ALTER tablespace users02 add datafile</a:t>
            </a:r>
          </a:p>
          <a:p>
            <a:pPr marL="0" indent="0" hangingPunct="0">
              <a:lnSpc>
                <a:spcPct val="120000"/>
              </a:lnSpc>
              <a:spcBef>
                <a:spcPts val="0"/>
              </a:spcBef>
              <a:buNone/>
            </a:pPr>
            <a:r>
              <a:rPr lang="en-US" altLang="zh-CN" sz="2000" dirty="0">
                <a:highlight>
                  <a:srgbClr val="C0C0C0"/>
                </a:highlight>
              </a:rPr>
              <a:t>'/home/oracle/app/oracle/</a:t>
            </a:r>
            <a:r>
              <a:rPr lang="en-US" altLang="zh-CN" sz="2000" dirty="0" err="1">
                <a:highlight>
                  <a:srgbClr val="C0C0C0"/>
                </a:highlight>
              </a:rPr>
              <a:t>oradata</a:t>
            </a:r>
            <a:r>
              <a:rPr lang="en-US" altLang="zh-CN" sz="2000" dirty="0">
                <a:highlight>
                  <a:srgbClr val="C0C0C0"/>
                </a:highlight>
              </a:rPr>
              <a:t>/</a:t>
            </a:r>
            <a:r>
              <a:rPr lang="en-US" altLang="zh-CN" sz="2000" dirty="0" err="1">
                <a:highlight>
                  <a:srgbClr val="C0C0C0"/>
                </a:highlight>
              </a:rPr>
              <a:t>orcl</a:t>
            </a:r>
            <a:r>
              <a:rPr lang="en-US" altLang="zh-CN" sz="2000" dirty="0">
                <a:highlight>
                  <a:srgbClr val="C0C0C0"/>
                </a:highlight>
              </a:rPr>
              <a:t>/</a:t>
            </a:r>
            <a:r>
              <a:rPr lang="en-US" altLang="zh-CN" sz="2000" dirty="0" err="1">
                <a:highlight>
                  <a:srgbClr val="C0C0C0"/>
                </a:highlight>
              </a:rPr>
              <a:t>pdborcl</a:t>
            </a:r>
            <a:r>
              <a:rPr lang="en-US" altLang="zh-CN" sz="2000" dirty="0">
                <a:highlight>
                  <a:srgbClr val="C0C0C0"/>
                </a:highlight>
              </a:rPr>
              <a:t>/pdbtest_users02_3.dbf' size </a:t>
            </a:r>
            <a:r>
              <a:rPr lang="en-US" altLang="zh-CN" sz="2000" dirty="0">
                <a:highlight>
                  <a:srgbClr val="FF0000"/>
                </a:highlight>
              </a:rPr>
              <a:t>50M</a:t>
            </a:r>
            <a:r>
              <a:rPr lang="en-US" altLang="zh-CN" sz="2000" dirty="0"/>
              <a:t> </a:t>
            </a:r>
            <a:r>
              <a:rPr lang="en-US" altLang="zh-CN" sz="2000" dirty="0" err="1">
                <a:highlight>
                  <a:srgbClr val="C0C0C0"/>
                </a:highlight>
              </a:rPr>
              <a:t>autoextend</a:t>
            </a:r>
            <a:r>
              <a:rPr lang="en-US" altLang="zh-CN" sz="2000" dirty="0">
                <a:highlight>
                  <a:srgbClr val="C0C0C0"/>
                </a:highlight>
              </a:rPr>
              <a:t> on</a:t>
            </a:r>
            <a:r>
              <a:rPr lang="zh-CN" altLang="en-US" sz="2000" dirty="0">
                <a:highlight>
                  <a:srgbClr val="C0C0C0"/>
                </a:highlight>
              </a:rPr>
              <a:t>；</a:t>
            </a:r>
          </a:p>
          <a:p>
            <a:pPr marL="0" indent="0" hangingPunct="0">
              <a:lnSpc>
                <a:spcPct val="120000"/>
              </a:lnSpc>
              <a:spcBef>
                <a:spcPts val="0"/>
              </a:spcBef>
              <a:buNone/>
            </a:pPr>
            <a:r>
              <a:rPr lang="en-US" altLang="zh-CN" sz="2000" dirty="0"/>
              <a:t>SQL&gt; </a:t>
            </a:r>
            <a:r>
              <a:rPr lang="en-US" altLang="zh-CN" sz="2000" dirty="0">
                <a:highlight>
                  <a:srgbClr val="C0C0C0"/>
                </a:highlight>
              </a:rPr>
              <a:t>SELECT FILE_NAME</a:t>
            </a:r>
            <a:r>
              <a:rPr lang="zh-CN" altLang="en-US" sz="2000" dirty="0">
                <a:highlight>
                  <a:srgbClr val="C0C0C0"/>
                </a:highlight>
              </a:rPr>
              <a:t>，</a:t>
            </a:r>
            <a:r>
              <a:rPr lang="en-US" altLang="zh-CN" sz="2000" dirty="0">
                <a:highlight>
                  <a:srgbClr val="C0C0C0"/>
                </a:highlight>
              </a:rPr>
              <a:t>BYTES FROM </a:t>
            </a:r>
            <a:r>
              <a:rPr lang="en-US" altLang="zh-CN" sz="2000" dirty="0" err="1">
                <a:highlight>
                  <a:srgbClr val="C0C0C0"/>
                </a:highlight>
              </a:rPr>
              <a:t>dba_data_files</a:t>
            </a:r>
            <a:r>
              <a:rPr lang="en-US" altLang="zh-CN" sz="2000" dirty="0">
                <a:highlight>
                  <a:srgbClr val="C0C0C0"/>
                </a:highlight>
              </a:rPr>
              <a:t> WHERE </a:t>
            </a:r>
          </a:p>
          <a:p>
            <a:pPr marL="0" indent="0" hangingPunct="0">
              <a:lnSpc>
                <a:spcPct val="120000"/>
              </a:lnSpc>
              <a:spcBef>
                <a:spcPts val="0"/>
              </a:spcBef>
              <a:buNone/>
            </a:pPr>
            <a:r>
              <a:rPr lang="en-US" altLang="zh-CN" sz="2000" dirty="0" err="1">
                <a:highlight>
                  <a:srgbClr val="C0C0C0"/>
                </a:highlight>
              </a:rPr>
              <a:t>tablespace_name</a:t>
            </a:r>
            <a:r>
              <a:rPr lang="en-US" altLang="zh-CN" sz="2000" dirty="0">
                <a:highlight>
                  <a:srgbClr val="C0C0C0"/>
                </a:highlight>
              </a:rPr>
              <a:t>='USERS02'</a:t>
            </a:r>
            <a:r>
              <a:rPr lang="zh-CN" altLang="en-US" sz="2000" dirty="0">
                <a:highlight>
                  <a:srgbClr val="C0C0C0"/>
                </a:highlight>
              </a:rPr>
              <a:t>；</a:t>
            </a:r>
          </a:p>
          <a:p>
            <a:pPr marL="0" indent="0" hangingPunct="0">
              <a:lnSpc>
                <a:spcPct val="120000"/>
              </a:lnSpc>
              <a:spcBef>
                <a:spcPts val="0"/>
              </a:spcBef>
              <a:buNone/>
            </a:pPr>
            <a:r>
              <a:rPr lang="en-US" altLang="zh-CN" sz="2000" dirty="0"/>
              <a:t>FILE_NAME                                                                                                       BYTES</a:t>
            </a:r>
          </a:p>
          <a:p>
            <a:pPr marL="0" indent="0" hangingPunct="0">
              <a:lnSpc>
                <a:spcPct val="120000"/>
              </a:lnSpc>
              <a:spcBef>
                <a:spcPts val="0"/>
              </a:spcBef>
              <a:buNone/>
            </a:pPr>
            <a:r>
              <a:rPr lang="en-US" altLang="zh-CN" sz="2000" dirty="0"/>
              <a:t>--------------------------------------------------------------------------------  -----------------/home/oracle/app/oracle/</a:t>
            </a:r>
            <a:r>
              <a:rPr lang="en-US" altLang="zh-CN" sz="2000" dirty="0" err="1"/>
              <a:t>oradata</a:t>
            </a:r>
            <a:r>
              <a:rPr lang="en-US" altLang="zh-CN" sz="2000" dirty="0"/>
              <a:t>/</a:t>
            </a:r>
            <a:r>
              <a:rPr lang="en-US" altLang="zh-CN" sz="2000" dirty="0" err="1"/>
              <a:t>orcl</a:t>
            </a:r>
            <a:r>
              <a:rPr lang="en-US" altLang="zh-CN" sz="2000" dirty="0"/>
              <a:t>/</a:t>
            </a:r>
            <a:r>
              <a:rPr lang="en-US" altLang="zh-CN" sz="2000" dirty="0" err="1"/>
              <a:t>pdborcl</a:t>
            </a:r>
            <a:r>
              <a:rPr lang="en-US" altLang="zh-CN" sz="2000" dirty="0"/>
              <a:t>/pdbtest_users02_3.dbf       </a:t>
            </a:r>
            <a:r>
              <a:rPr lang="en-US" altLang="zh-CN" sz="2000" dirty="0">
                <a:highlight>
                  <a:srgbClr val="FF0000"/>
                </a:highlight>
              </a:rPr>
              <a:t>52428800</a:t>
            </a:r>
          </a:p>
          <a:p>
            <a:pPr marL="0" indent="0" hangingPunct="0">
              <a:lnSpc>
                <a:spcPct val="120000"/>
              </a:lnSpc>
              <a:spcBef>
                <a:spcPts val="0"/>
              </a:spcBef>
              <a:buNone/>
            </a:pPr>
            <a:r>
              <a:rPr lang="en-US" altLang="zh-CN" sz="2000" dirty="0"/>
              <a:t>/home/oracle/app/oracle/</a:t>
            </a:r>
            <a:r>
              <a:rPr lang="en-US" altLang="zh-CN" sz="2000" dirty="0" err="1"/>
              <a:t>oradata</a:t>
            </a:r>
            <a:r>
              <a:rPr lang="en-US" altLang="zh-CN" sz="2000" dirty="0"/>
              <a:t>/</a:t>
            </a:r>
            <a:r>
              <a:rPr lang="en-US" altLang="zh-CN" sz="2000" dirty="0" err="1"/>
              <a:t>orcl</a:t>
            </a:r>
            <a:r>
              <a:rPr lang="en-US" altLang="zh-CN" sz="2000" dirty="0"/>
              <a:t>/</a:t>
            </a:r>
            <a:r>
              <a:rPr lang="en-US" altLang="zh-CN" sz="2000" dirty="0" err="1"/>
              <a:t>pdborcl</a:t>
            </a:r>
            <a:r>
              <a:rPr lang="en-US" altLang="zh-CN" sz="2000" dirty="0"/>
              <a:t>/pdbtest_users02_1.dbf      </a:t>
            </a:r>
            <a:r>
              <a:rPr lang="en-US" altLang="zh-CN" sz="2000" dirty="0">
                <a:highlight>
                  <a:srgbClr val="FFFF00"/>
                </a:highlight>
              </a:rPr>
              <a:t>125829120</a:t>
            </a:r>
          </a:p>
          <a:p>
            <a:pPr marL="0" indent="0" hangingPunct="0">
              <a:lnSpc>
                <a:spcPct val="120000"/>
              </a:lnSpc>
              <a:spcBef>
                <a:spcPts val="0"/>
              </a:spcBef>
              <a:buNone/>
            </a:pPr>
            <a:r>
              <a:rPr lang="en-US" altLang="zh-CN" sz="2000" dirty="0"/>
              <a:t>/home/oracle/app/oracle/</a:t>
            </a:r>
            <a:r>
              <a:rPr lang="en-US" altLang="zh-CN" sz="2000" dirty="0" err="1"/>
              <a:t>oradata</a:t>
            </a:r>
            <a:r>
              <a:rPr lang="en-US" altLang="zh-CN" sz="2000" dirty="0"/>
              <a:t>/</a:t>
            </a:r>
            <a:r>
              <a:rPr lang="en-US" altLang="zh-CN" sz="2000" dirty="0" err="1"/>
              <a:t>orcl</a:t>
            </a:r>
            <a:r>
              <a:rPr lang="en-US" altLang="zh-CN" sz="2000" dirty="0"/>
              <a:t>/</a:t>
            </a:r>
            <a:r>
              <a:rPr lang="en-US" altLang="zh-CN" sz="2000" dirty="0" err="1"/>
              <a:t>pdborcl</a:t>
            </a:r>
            <a:r>
              <a:rPr lang="en-US" altLang="zh-CN" sz="2000" dirty="0"/>
              <a:t>/pdbtest_users02_2.dbf      104857600</a:t>
            </a:r>
          </a:p>
        </p:txBody>
      </p:sp>
      <p:sp>
        <p:nvSpPr>
          <p:cNvPr id="6" name="卷形: 水平 5">
            <a:extLst>
              <a:ext uri="{FF2B5EF4-FFF2-40B4-BE49-F238E27FC236}">
                <a16:creationId xmlns:a16="http://schemas.microsoft.com/office/drawing/2014/main" id="{92726D02-9510-4D3F-BD15-B8FFB7DBD0DB}"/>
              </a:ext>
            </a:extLst>
          </p:cNvPr>
          <p:cNvSpPr/>
          <p:nvPr/>
        </p:nvSpPr>
        <p:spPr>
          <a:xfrm>
            <a:off x="1989956" y="1052736"/>
            <a:ext cx="8280920" cy="4608512"/>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2000" dirty="0"/>
              <a:t>注意：如果希望减小表空间的大小，要注意</a:t>
            </a:r>
            <a:r>
              <a:rPr lang="en-US" altLang="zh-CN" sz="2000" dirty="0"/>
              <a:t>RESIZE</a:t>
            </a:r>
            <a:r>
              <a:rPr lang="zh-CN" altLang="en-US" sz="2000" dirty="0"/>
              <a:t>不能减小到不足以存储现有数据的程度，这个操作是安全的，最多提示错误“</a:t>
            </a:r>
            <a:r>
              <a:rPr lang="en-US" altLang="zh-CN" sz="2000" dirty="0"/>
              <a:t>ORA-03297</a:t>
            </a:r>
            <a:r>
              <a:rPr lang="zh-CN" altLang="en-US" sz="2000" dirty="0"/>
              <a:t>：文件包含在请求的 </a:t>
            </a:r>
            <a:r>
              <a:rPr lang="en-US" altLang="zh-CN" sz="2000" dirty="0"/>
              <a:t>RESIZE </a:t>
            </a:r>
            <a:r>
              <a:rPr lang="zh-CN" altLang="en-US" sz="2000" dirty="0"/>
              <a:t>值以外使用的数据”，而不会损失数据。</a:t>
            </a:r>
            <a:r>
              <a:rPr lang="en-US" altLang="zh-CN" sz="2000" dirty="0"/>
              <a:t>Oracle</a:t>
            </a:r>
            <a:r>
              <a:rPr lang="zh-CN" altLang="en-US" sz="2000" dirty="0"/>
              <a:t>也不能直接删除表空间中的文件，只有通过将文件离线</a:t>
            </a:r>
            <a:r>
              <a:rPr lang="en-US" altLang="zh-CN" sz="2000" dirty="0"/>
              <a:t>(Offline)</a:t>
            </a:r>
            <a:r>
              <a:rPr lang="zh-CN" altLang="en-US" sz="2000" dirty="0"/>
              <a:t>，然后在操作系统中删除文件，但是这样做并不安全，因为文件中可能包括有表数据，删除后会令数据库崩溃。总之，表空间的大小最好只增不减。</a:t>
            </a:r>
          </a:p>
        </p:txBody>
      </p:sp>
    </p:spTree>
    <p:extLst>
      <p:ext uri="{BB962C8B-B14F-4D97-AF65-F5344CB8AC3E}">
        <p14:creationId xmlns:p14="http://schemas.microsoft.com/office/powerpoint/2010/main" val="2217191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strVal val="#ppt_w*0.70"/>
                                          </p:val>
                                        </p:tav>
                                        <p:tav tm="100000">
                                          <p:val>
                                            <p:strVal val="#ppt_w"/>
                                          </p:val>
                                        </p:tav>
                                      </p:tavLst>
                                    </p:anim>
                                    <p:anim calcmode="lin" valueType="num">
                                      <p:cBhvr>
                                        <p:cTn id="8" dur="1000" fill="hold"/>
                                        <p:tgtEl>
                                          <p:spTgt spid="6"/>
                                        </p:tgtEl>
                                        <p:attrNameLst>
                                          <p:attrName>ppt_h</p:attrName>
                                        </p:attrNameLst>
                                      </p:cBhvr>
                                      <p:tavLst>
                                        <p:tav tm="0">
                                          <p:val>
                                            <p:strVal val="#ppt_h"/>
                                          </p:val>
                                        </p:tav>
                                        <p:tav tm="100000">
                                          <p:val>
                                            <p:strVal val="#ppt_h"/>
                                          </p:val>
                                        </p:tav>
                                      </p:tavLst>
                                    </p:anim>
                                    <p:animEffect transition="in" filter="fade">
                                      <p:cBhvr>
                                        <p:cTn id="9"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3852" y="33472"/>
            <a:ext cx="9601200" cy="1019264"/>
          </a:xfrm>
        </p:spPr>
        <p:txBody>
          <a:bodyPr>
            <a:normAutofit fontScale="90000"/>
          </a:bodyPr>
          <a:lstStyle/>
          <a:p>
            <a:r>
              <a:rPr lang="en-US" altLang="zh-CN" b="1" dirty="0">
                <a:effectLst>
                  <a:glow>
                    <a:srgbClr val="000000"/>
                  </a:glow>
                  <a:outerShdw sx="0" sy="0">
                    <a:srgbClr val="000000"/>
                  </a:outerShdw>
                  <a:reflection stA="0" endPos="0" fadeDir="0" sx="0" sy="0"/>
                </a:effectLst>
              </a:rPr>
              <a:t>6.4 </a:t>
            </a:r>
            <a:r>
              <a:rPr lang="zh-CN" altLang="en-US" b="1" dirty="0">
                <a:effectLst>
                  <a:glow>
                    <a:srgbClr val="000000"/>
                  </a:glow>
                  <a:outerShdw sx="0" sy="0">
                    <a:srgbClr val="000000"/>
                  </a:outerShdw>
                  <a:reflection stA="0" endPos="0" fadeDir="0" sx="0" sy="0"/>
                </a:effectLst>
              </a:rPr>
              <a:t>设置表空间</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3100" b="1" dirty="0">
                <a:effectLst>
                  <a:glow>
                    <a:srgbClr val="000000"/>
                  </a:glow>
                  <a:outerShdw sx="0" sy="0">
                    <a:srgbClr val="000000"/>
                  </a:outerShdw>
                  <a:reflection stA="0" endPos="0" fadeDir="0" sx="0" sy="0"/>
                </a:effectLst>
              </a:rPr>
              <a:t>6.4.3 </a:t>
            </a:r>
            <a:r>
              <a:rPr lang="zh-CN" altLang="en-US" sz="3100" b="1" dirty="0">
                <a:effectLst>
                  <a:glow>
                    <a:srgbClr val="000000"/>
                  </a:glow>
                  <a:outerShdw sx="0" sy="0">
                    <a:srgbClr val="000000"/>
                  </a:outerShdw>
                  <a:reflection stA="0" endPos="0" fadeDir="0" sx="0" sy="0"/>
                </a:effectLst>
              </a:rPr>
              <a:t>切换表空间状态</a:t>
            </a:r>
            <a:endParaRPr lang="zh-CN" altLang="en-US"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955577" y="1000949"/>
            <a:ext cx="11233248" cy="5733256"/>
          </a:xfrm>
        </p:spPr>
        <p:txBody>
          <a:bodyPr>
            <a:noAutofit/>
          </a:bodyPr>
          <a:lstStyle/>
          <a:p>
            <a:pPr marL="0" indent="0" hangingPunct="0">
              <a:lnSpc>
                <a:spcPct val="100000"/>
              </a:lnSpc>
              <a:spcBef>
                <a:spcPts val="0"/>
              </a:spcBef>
              <a:buNone/>
            </a:pPr>
            <a:r>
              <a:rPr lang="zh-CN" altLang="en-US" dirty="0"/>
              <a:t>表空间有脱机状态</a:t>
            </a:r>
            <a:r>
              <a:rPr lang="en-US" altLang="zh-CN" dirty="0"/>
              <a:t>(Offline)</a:t>
            </a:r>
            <a:r>
              <a:rPr lang="zh-CN" altLang="en-US" dirty="0"/>
              <a:t>、联机状态</a:t>
            </a:r>
            <a:r>
              <a:rPr lang="en-US" altLang="zh-CN" dirty="0"/>
              <a:t>(Online)</a:t>
            </a:r>
            <a:r>
              <a:rPr lang="zh-CN" altLang="en-US" dirty="0"/>
              <a:t>，联机状态又分为读写状态</a:t>
            </a:r>
            <a:r>
              <a:rPr lang="en-US" altLang="zh-CN" dirty="0"/>
              <a:t>(Read Write)</a:t>
            </a:r>
            <a:r>
              <a:rPr lang="zh-CN" altLang="en-US" dirty="0"/>
              <a:t>和只读状态</a:t>
            </a:r>
            <a:r>
              <a:rPr lang="en-US" altLang="zh-CN" dirty="0"/>
              <a:t>(Read Only)</a:t>
            </a:r>
            <a:r>
              <a:rPr lang="zh-CN" altLang="en-US" dirty="0"/>
              <a:t>。在脱机状态时，表空间不能读写。在只读状态时只能读不能写，在读写状态时可以读和写。</a:t>
            </a:r>
          </a:p>
          <a:p>
            <a:pPr marL="0" indent="0" hangingPunct="0">
              <a:lnSpc>
                <a:spcPct val="100000"/>
              </a:lnSpc>
              <a:spcBef>
                <a:spcPts val="0"/>
              </a:spcBef>
              <a:buNone/>
            </a:pPr>
            <a:r>
              <a:rPr lang="en-US" altLang="zh-CN" dirty="0"/>
              <a:t>【</a:t>
            </a:r>
            <a:r>
              <a:rPr lang="zh-CN" altLang="en-US" dirty="0"/>
              <a:t>示例</a:t>
            </a:r>
            <a:r>
              <a:rPr lang="en-US" altLang="zh-CN" dirty="0"/>
              <a:t>6-6】</a:t>
            </a:r>
            <a:r>
              <a:rPr lang="zh-CN" altLang="en-US" dirty="0"/>
              <a:t>切换表空间的状态</a:t>
            </a:r>
          </a:p>
          <a:p>
            <a:pPr marL="0" indent="0" hangingPunct="0">
              <a:lnSpc>
                <a:spcPct val="100000"/>
              </a:lnSpc>
              <a:spcBef>
                <a:spcPts val="0"/>
              </a:spcBef>
              <a:buNone/>
            </a:pPr>
            <a:r>
              <a:rPr lang="zh-CN" altLang="en-US" dirty="0"/>
              <a:t>本示例不断切换表空间</a:t>
            </a:r>
            <a:r>
              <a:rPr lang="en-US" altLang="zh-CN" dirty="0"/>
              <a:t>USERS02</a:t>
            </a:r>
            <a:r>
              <a:rPr lang="zh-CN" altLang="en-US" dirty="0"/>
              <a:t>的状态，路径是：</a:t>
            </a:r>
            <a:r>
              <a:rPr lang="en-US" altLang="zh-CN" dirty="0" err="1"/>
              <a:t>Offline</a:t>
            </a:r>
            <a:r>
              <a:rPr lang="en-US" altLang="zh-CN" dirty="0" err="1">
                <a:sym typeface="Wingdings" panose="05000000000000000000" pitchFamily="2" charset="2"/>
              </a:rPr>
              <a:t></a:t>
            </a:r>
            <a:r>
              <a:rPr lang="en-US" altLang="zh-CN" dirty="0" err="1"/>
              <a:t>Online</a:t>
            </a:r>
            <a:r>
              <a:rPr lang="en-US" altLang="zh-CN" dirty="0">
                <a:sym typeface="Wingdings" panose="05000000000000000000" pitchFamily="2" charset="2"/>
              </a:rPr>
              <a:t>  </a:t>
            </a:r>
            <a:r>
              <a:rPr lang="en-US" altLang="zh-CN" dirty="0"/>
              <a:t>Read Only</a:t>
            </a:r>
            <a:r>
              <a:rPr lang="en-US" altLang="zh-CN" dirty="0">
                <a:sym typeface="Wingdings" panose="05000000000000000000" pitchFamily="2" charset="2"/>
              </a:rPr>
              <a:t>  </a:t>
            </a:r>
            <a:r>
              <a:rPr lang="en-US" altLang="zh-CN" dirty="0"/>
              <a:t>Read Write</a:t>
            </a:r>
            <a:r>
              <a:rPr lang="zh-CN" altLang="en-US" dirty="0"/>
              <a:t>，并通过</a:t>
            </a:r>
            <a:r>
              <a:rPr lang="en-US" altLang="zh-CN" dirty="0" err="1"/>
              <a:t>dba_tablespaces</a:t>
            </a:r>
            <a:r>
              <a:rPr lang="zh-CN" altLang="en-US" dirty="0"/>
              <a:t>查询表空间</a:t>
            </a:r>
            <a:r>
              <a:rPr lang="en-US" altLang="zh-CN" dirty="0"/>
              <a:t>USERS02</a:t>
            </a:r>
            <a:r>
              <a:rPr lang="zh-CN" altLang="en-US" dirty="0"/>
              <a:t>的状态。</a:t>
            </a:r>
            <a:endParaRPr lang="en-US" altLang="zh-CN" dirty="0"/>
          </a:p>
          <a:p>
            <a:pPr marL="0" indent="0" hangingPunct="0">
              <a:lnSpc>
                <a:spcPct val="100000"/>
              </a:lnSpc>
              <a:spcBef>
                <a:spcPts val="0"/>
              </a:spcBef>
              <a:buNone/>
            </a:pPr>
            <a:r>
              <a:rPr lang="en-US" altLang="zh-CN" dirty="0"/>
              <a:t>$ </a:t>
            </a:r>
            <a:r>
              <a:rPr lang="en-US" altLang="zh-CN" dirty="0" err="1">
                <a:highlight>
                  <a:srgbClr val="C0C0C0"/>
                </a:highlight>
              </a:rPr>
              <a:t>sqlplus</a:t>
            </a:r>
            <a:r>
              <a:rPr lang="en-US" altLang="zh-CN" dirty="0">
                <a:highlight>
                  <a:srgbClr val="C0C0C0"/>
                </a:highlight>
              </a:rPr>
              <a:t> system/***@</a:t>
            </a:r>
            <a:r>
              <a:rPr lang="en-US" altLang="zh-CN" dirty="0" err="1">
                <a:highlight>
                  <a:srgbClr val="C0C0C0"/>
                </a:highlight>
              </a:rPr>
              <a:t>pdborcl</a:t>
            </a:r>
            <a:endParaRPr lang="en-US" altLang="zh-CN" dirty="0">
              <a:highlight>
                <a:srgbClr val="C0C0C0"/>
              </a:highlight>
            </a:endParaRPr>
          </a:p>
          <a:p>
            <a:pPr marL="0" indent="0" hangingPunct="0">
              <a:lnSpc>
                <a:spcPct val="100000"/>
              </a:lnSpc>
              <a:spcBef>
                <a:spcPts val="0"/>
              </a:spcBef>
              <a:buNone/>
            </a:pPr>
            <a:r>
              <a:rPr lang="en-US" altLang="zh-CN" dirty="0"/>
              <a:t>SQL&gt; </a:t>
            </a:r>
            <a:r>
              <a:rPr lang="en-US" altLang="zh-CN" dirty="0">
                <a:highlight>
                  <a:srgbClr val="C0C0C0"/>
                </a:highlight>
              </a:rPr>
              <a:t>ALTER tablespace users02 OFFLINE</a:t>
            </a:r>
            <a:r>
              <a:rPr lang="zh-CN" altLang="en-US" dirty="0"/>
              <a:t>；</a:t>
            </a:r>
          </a:p>
          <a:p>
            <a:pPr marL="0" indent="0" hangingPunct="0">
              <a:lnSpc>
                <a:spcPct val="100000"/>
              </a:lnSpc>
              <a:spcBef>
                <a:spcPts val="0"/>
              </a:spcBef>
              <a:buNone/>
            </a:pPr>
            <a:r>
              <a:rPr lang="en-US" altLang="zh-CN" dirty="0"/>
              <a:t>Tablespace altered.</a:t>
            </a:r>
          </a:p>
          <a:p>
            <a:pPr marL="0" indent="0" hangingPunct="0">
              <a:lnSpc>
                <a:spcPct val="100000"/>
              </a:lnSpc>
              <a:spcBef>
                <a:spcPts val="0"/>
              </a:spcBef>
              <a:buNone/>
            </a:pPr>
            <a:r>
              <a:rPr lang="en-US" altLang="zh-CN" dirty="0"/>
              <a:t>SQL&gt; </a:t>
            </a:r>
            <a:r>
              <a:rPr lang="en-US" altLang="zh-CN" dirty="0">
                <a:highlight>
                  <a:srgbClr val="C0C0C0"/>
                </a:highlight>
              </a:rPr>
              <a:t>SELECT </a:t>
            </a:r>
            <a:r>
              <a:rPr lang="en-US" altLang="zh-CN" dirty="0" err="1">
                <a:highlight>
                  <a:srgbClr val="C0C0C0"/>
                </a:highlight>
              </a:rPr>
              <a:t>tablespace_name</a:t>
            </a:r>
            <a:r>
              <a:rPr lang="zh-CN" altLang="en-US" dirty="0">
                <a:highlight>
                  <a:srgbClr val="C0C0C0"/>
                </a:highlight>
              </a:rPr>
              <a:t>，</a:t>
            </a:r>
            <a:r>
              <a:rPr lang="en-US" altLang="zh-CN" dirty="0">
                <a:highlight>
                  <a:srgbClr val="C0C0C0"/>
                </a:highlight>
              </a:rPr>
              <a:t>status FROM </a:t>
            </a:r>
            <a:r>
              <a:rPr lang="en-US" altLang="zh-CN" dirty="0" err="1">
                <a:highlight>
                  <a:srgbClr val="C0C0C0"/>
                </a:highlight>
              </a:rPr>
              <a:t>dba_tablespaces</a:t>
            </a:r>
            <a:r>
              <a:rPr lang="en-US" altLang="zh-CN" dirty="0">
                <a:highlight>
                  <a:srgbClr val="C0C0C0"/>
                </a:highlight>
              </a:rPr>
              <a:t> </a:t>
            </a:r>
          </a:p>
          <a:p>
            <a:pPr marL="0" indent="0" hangingPunct="0">
              <a:lnSpc>
                <a:spcPct val="100000"/>
              </a:lnSpc>
              <a:spcBef>
                <a:spcPts val="0"/>
              </a:spcBef>
              <a:buNone/>
            </a:pPr>
            <a:r>
              <a:rPr lang="en-US" altLang="zh-CN" dirty="0">
                <a:highlight>
                  <a:srgbClr val="C0C0C0"/>
                </a:highlight>
              </a:rPr>
              <a:t>  WHERE  </a:t>
            </a:r>
            <a:r>
              <a:rPr lang="en-US" altLang="zh-CN" dirty="0" err="1">
                <a:highlight>
                  <a:srgbClr val="C0C0C0"/>
                </a:highlight>
              </a:rPr>
              <a:t>tablespace_name</a:t>
            </a:r>
            <a:r>
              <a:rPr lang="en-US" altLang="zh-CN" dirty="0">
                <a:highlight>
                  <a:srgbClr val="C0C0C0"/>
                </a:highlight>
              </a:rPr>
              <a:t>='USERS02'</a:t>
            </a:r>
            <a:r>
              <a:rPr lang="zh-CN" altLang="en-US" dirty="0">
                <a:highlight>
                  <a:srgbClr val="C0C0C0"/>
                </a:highlight>
              </a:rPr>
              <a:t>；</a:t>
            </a:r>
          </a:p>
          <a:p>
            <a:pPr marL="0" indent="0" hangingPunct="0">
              <a:lnSpc>
                <a:spcPct val="100000"/>
              </a:lnSpc>
              <a:spcBef>
                <a:spcPts val="0"/>
              </a:spcBef>
              <a:buNone/>
            </a:pPr>
            <a:r>
              <a:rPr lang="en-US" altLang="zh-CN" dirty="0"/>
              <a:t>TABLESPACE_NAME		STATUS</a:t>
            </a:r>
          </a:p>
          <a:p>
            <a:pPr marL="0" indent="0" hangingPunct="0">
              <a:lnSpc>
                <a:spcPct val="100000"/>
              </a:lnSpc>
              <a:spcBef>
                <a:spcPts val="0"/>
              </a:spcBef>
              <a:buNone/>
            </a:pPr>
            <a:r>
              <a:rPr lang="en-US" altLang="zh-CN" dirty="0"/>
              <a:t>----------------------------	---------</a:t>
            </a:r>
          </a:p>
          <a:p>
            <a:pPr marL="0" indent="0" hangingPunct="0">
              <a:lnSpc>
                <a:spcPct val="100000"/>
              </a:lnSpc>
              <a:spcBef>
                <a:spcPts val="0"/>
              </a:spcBef>
              <a:buNone/>
            </a:pPr>
            <a:r>
              <a:rPr lang="en-US" altLang="zh-CN" dirty="0"/>
              <a:t>USERS02				</a:t>
            </a:r>
            <a:r>
              <a:rPr lang="en-US" altLang="zh-CN" dirty="0">
                <a:highlight>
                  <a:srgbClr val="FFFF00"/>
                </a:highlight>
              </a:rPr>
              <a:t>OFFLINE</a:t>
            </a:r>
          </a:p>
          <a:p>
            <a:pPr marL="0" indent="0" hangingPunct="0">
              <a:lnSpc>
                <a:spcPct val="100000"/>
              </a:lnSpc>
              <a:spcBef>
                <a:spcPts val="0"/>
              </a:spcBef>
              <a:buNone/>
            </a:pPr>
            <a:endParaRPr lang="zh-CN" altLang="en-US" dirty="0"/>
          </a:p>
        </p:txBody>
      </p:sp>
    </p:spTree>
    <p:extLst>
      <p:ext uri="{BB962C8B-B14F-4D97-AF65-F5344CB8AC3E}">
        <p14:creationId xmlns:p14="http://schemas.microsoft.com/office/powerpoint/2010/main" val="1283017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3852" y="33472"/>
            <a:ext cx="9601200" cy="1019264"/>
          </a:xfrm>
        </p:spPr>
        <p:txBody>
          <a:bodyPr>
            <a:normAutofit fontScale="90000"/>
          </a:bodyPr>
          <a:lstStyle/>
          <a:p>
            <a:r>
              <a:rPr lang="en-US" altLang="zh-CN" b="1" dirty="0">
                <a:effectLst>
                  <a:glow>
                    <a:srgbClr val="000000"/>
                  </a:glow>
                  <a:outerShdw sx="0" sy="0">
                    <a:srgbClr val="000000"/>
                  </a:outerShdw>
                  <a:reflection stA="0" endPos="0" fadeDir="0" sx="0" sy="0"/>
                </a:effectLst>
              </a:rPr>
              <a:t>6.4 </a:t>
            </a:r>
            <a:r>
              <a:rPr lang="zh-CN" altLang="en-US" b="1" dirty="0">
                <a:effectLst>
                  <a:glow>
                    <a:srgbClr val="000000"/>
                  </a:glow>
                  <a:outerShdw sx="0" sy="0">
                    <a:srgbClr val="000000"/>
                  </a:outerShdw>
                  <a:reflection stA="0" endPos="0" fadeDir="0" sx="0" sy="0"/>
                </a:effectLst>
              </a:rPr>
              <a:t>设置表空间</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3100" b="1" dirty="0">
                <a:effectLst>
                  <a:glow>
                    <a:srgbClr val="000000"/>
                  </a:glow>
                  <a:outerShdw sx="0" sy="0">
                    <a:srgbClr val="000000"/>
                  </a:outerShdw>
                  <a:reflection stA="0" endPos="0" fadeDir="0" sx="0" sy="0"/>
                </a:effectLst>
              </a:rPr>
              <a:t>6.4.3 </a:t>
            </a:r>
            <a:r>
              <a:rPr lang="zh-CN" altLang="en-US" sz="3100" b="1" dirty="0">
                <a:effectLst>
                  <a:glow>
                    <a:srgbClr val="000000"/>
                  </a:glow>
                  <a:outerShdw sx="0" sy="0">
                    <a:srgbClr val="000000"/>
                  </a:outerShdw>
                  <a:reflection stA="0" endPos="0" fadeDir="0" sx="0" sy="0"/>
                </a:effectLst>
              </a:rPr>
              <a:t>切换表空间状态</a:t>
            </a:r>
            <a:endParaRPr lang="zh-CN" altLang="en-US"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955577" y="1000949"/>
            <a:ext cx="11233248" cy="5733256"/>
          </a:xfrm>
        </p:spPr>
        <p:txBody>
          <a:bodyPr>
            <a:noAutofit/>
          </a:bodyPr>
          <a:lstStyle/>
          <a:p>
            <a:pPr marL="0" indent="0" hangingPunct="0">
              <a:lnSpc>
                <a:spcPct val="100000"/>
              </a:lnSpc>
              <a:spcBef>
                <a:spcPts val="0"/>
              </a:spcBef>
              <a:buNone/>
            </a:pPr>
            <a:r>
              <a:rPr lang="en-US" altLang="zh-CN" dirty="0"/>
              <a:t>SQL&gt; </a:t>
            </a:r>
            <a:r>
              <a:rPr lang="en-US" altLang="zh-CN" dirty="0">
                <a:highlight>
                  <a:srgbClr val="C0C0C0"/>
                </a:highlight>
              </a:rPr>
              <a:t>ALTER tablespace users02 ONLINE</a:t>
            </a:r>
            <a:r>
              <a:rPr lang="zh-CN" altLang="en-US" dirty="0">
                <a:highlight>
                  <a:srgbClr val="C0C0C0"/>
                </a:highlight>
              </a:rPr>
              <a:t>；</a:t>
            </a:r>
          </a:p>
          <a:p>
            <a:pPr marL="0" indent="0" hangingPunct="0">
              <a:lnSpc>
                <a:spcPct val="100000"/>
              </a:lnSpc>
              <a:spcBef>
                <a:spcPts val="0"/>
              </a:spcBef>
              <a:buNone/>
            </a:pPr>
            <a:r>
              <a:rPr lang="en-US" altLang="zh-CN" dirty="0"/>
              <a:t>SQL&gt; </a:t>
            </a:r>
            <a:r>
              <a:rPr lang="en-US" altLang="zh-CN" dirty="0">
                <a:highlight>
                  <a:srgbClr val="C0C0C0"/>
                </a:highlight>
              </a:rPr>
              <a:t>SELECT </a:t>
            </a:r>
            <a:r>
              <a:rPr lang="en-US" altLang="zh-CN" dirty="0" err="1">
                <a:highlight>
                  <a:srgbClr val="C0C0C0"/>
                </a:highlight>
              </a:rPr>
              <a:t>tablespace_name</a:t>
            </a:r>
            <a:r>
              <a:rPr lang="zh-CN" altLang="en-US" dirty="0">
                <a:highlight>
                  <a:srgbClr val="C0C0C0"/>
                </a:highlight>
              </a:rPr>
              <a:t>，</a:t>
            </a:r>
            <a:r>
              <a:rPr lang="en-US" altLang="zh-CN" dirty="0">
                <a:highlight>
                  <a:srgbClr val="C0C0C0"/>
                </a:highlight>
              </a:rPr>
              <a:t>status FROM </a:t>
            </a:r>
            <a:r>
              <a:rPr lang="en-US" altLang="zh-CN" dirty="0" err="1">
                <a:highlight>
                  <a:srgbClr val="C0C0C0"/>
                </a:highlight>
              </a:rPr>
              <a:t>dba_tablespaces</a:t>
            </a:r>
            <a:endParaRPr lang="en-US" altLang="zh-CN" dirty="0">
              <a:highlight>
                <a:srgbClr val="C0C0C0"/>
              </a:highlight>
            </a:endParaRPr>
          </a:p>
          <a:p>
            <a:pPr marL="0" indent="0" hangingPunct="0">
              <a:lnSpc>
                <a:spcPct val="100000"/>
              </a:lnSpc>
              <a:spcBef>
                <a:spcPts val="0"/>
              </a:spcBef>
              <a:buNone/>
            </a:pPr>
            <a:r>
              <a:rPr lang="en-US" altLang="zh-CN" dirty="0">
                <a:highlight>
                  <a:srgbClr val="C0C0C0"/>
                </a:highlight>
              </a:rPr>
              <a:t> WHERE  </a:t>
            </a:r>
            <a:r>
              <a:rPr lang="en-US" altLang="zh-CN" dirty="0" err="1">
                <a:highlight>
                  <a:srgbClr val="C0C0C0"/>
                </a:highlight>
              </a:rPr>
              <a:t>tablespace_name</a:t>
            </a:r>
            <a:r>
              <a:rPr lang="en-US" altLang="zh-CN" dirty="0">
                <a:highlight>
                  <a:srgbClr val="C0C0C0"/>
                </a:highlight>
              </a:rPr>
              <a:t>='USERS02'</a:t>
            </a:r>
            <a:r>
              <a:rPr lang="zh-CN" altLang="en-US" dirty="0">
                <a:highlight>
                  <a:srgbClr val="C0C0C0"/>
                </a:highlight>
              </a:rPr>
              <a:t>；</a:t>
            </a:r>
          </a:p>
          <a:p>
            <a:pPr marL="0" indent="0" hangingPunct="0">
              <a:lnSpc>
                <a:spcPct val="100000"/>
              </a:lnSpc>
              <a:spcBef>
                <a:spcPts val="0"/>
              </a:spcBef>
              <a:buNone/>
            </a:pPr>
            <a:r>
              <a:rPr lang="en-US" altLang="zh-CN" dirty="0"/>
              <a:t>TABLESPACE_NAME		STATUS</a:t>
            </a:r>
          </a:p>
          <a:p>
            <a:pPr marL="0" indent="0" hangingPunct="0">
              <a:lnSpc>
                <a:spcPct val="100000"/>
              </a:lnSpc>
              <a:spcBef>
                <a:spcPts val="0"/>
              </a:spcBef>
              <a:buNone/>
            </a:pPr>
            <a:r>
              <a:rPr lang="en-US" altLang="zh-CN" dirty="0"/>
              <a:t>----------------------------	---------</a:t>
            </a:r>
          </a:p>
          <a:p>
            <a:pPr marL="0" indent="0" hangingPunct="0">
              <a:lnSpc>
                <a:spcPct val="100000"/>
              </a:lnSpc>
              <a:spcBef>
                <a:spcPts val="0"/>
              </a:spcBef>
              <a:buNone/>
            </a:pPr>
            <a:r>
              <a:rPr lang="en-US" altLang="zh-CN" dirty="0"/>
              <a:t>USERS02				</a:t>
            </a:r>
            <a:r>
              <a:rPr lang="en-US" altLang="zh-CN" dirty="0">
                <a:highlight>
                  <a:srgbClr val="FFFF00"/>
                </a:highlight>
              </a:rPr>
              <a:t>ONLINE</a:t>
            </a:r>
          </a:p>
          <a:p>
            <a:pPr marL="0" indent="0" hangingPunct="0">
              <a:lnSpc>
                <a:spcPct val="100000"/>
              </a:lnSpc>
              <a:spcBef>
                <a:spcPts val="0"/>
              </a:spcBef>
              <a:buNone/>
            </a:pPr>
            <a:r>
              <a:rPr lang="en-US" altLang="zh-CN" dirty="0"/>
              <a:t>SQL&gt; </a:t>
            </a:r>
            <a:r>
              <a:rPr lang="en-US" altLang="zh-CN" dirty="0">
                <a:highlight>
                  <a:srgbClr val="C0C0C0"/>
                </a:highlight>
              </a:rPr>
              <a:t>ALTER tablespace users02 READ ONLY</a:t>
            </a:r>
            <a:r>
              <a:rPr lang="zh-CN" altLang="en-US" dirty="0">
                <a:highlight>
                  <a:srgbClr val="C0C0C0"/>
                </a:highlight>
              </a:rPr>
              <a:t>；</a:t>
            </a:r>
          </a:p>
          <a:p>
            <a:pPr marL="0" indent="0" hangingPunct="0">
              <a:lnSpc>
                <a:spcPct val="100000"/>
              </a:lnSpc>
              <a:spcBef>
                <a:spcPts val="0"/>
              </a:spcBef>
              <a:buNone/>
            </a:pPr>
            <a:r>
              <a:rPr lang="en-US" altLang="zh-CN" dirty="0"/>
              <a:t>Tablespace altered.</a:t>
            </a:r>
          </a:p>
          <a:p>
            <a:pPr marL="0" indent="0" hangingPunct="0">
              <a:lnSpc>
                <a:spcPct val="100000"/>
              </a:lnSpc>
              <a:spcBef>
                <a:spcPts val="0"/>
              </a:spcBef>
              <a:buNone/>
            </a:pPr>
            <a:r>
              <a:rPr lang="en-US" altLang="zh-CN" dirty="0"/>
              <a:t>SQL&gt; </a:t>
            </a:r>
            <a:r>
              <a:rPr lang="en-US" altLang="zh-CN" dirty="0">
                <a:highlight>
                  <a:srgbClr val="C0C0C0"/>
                </a:highlight>
              </a:rPr>
              <a:t>SELECT </a:t>
            </a:r>
            <a:r>
              <a:rPr lang="en-US" altLang="zh-CN" dirty="0" err="1">
                <a:highlight>
                  <a:srgbClr val="C0C0C0"/>
                </a:highlight>
              </a:rPr>
              <a:t>tablespace_name</a:t>
            </a:r>
            <a:r>
              <a:rPr lang="zh-CN" altLang="en-US" dirty="0">
                <a:highlight>
                  <a:srgbClr val="C0C0C0"/>
                </a:highlight>
              </a:rPr>
              <a:t>，</a:t>
            </a:r>
            <a:r>
              <a:rPr lang="en-US" altLang="zh-CN" dirty="0">
                <a:highlight>
                  <a:srgbClr val="C0C0C0"/>
                </a:highlight>
              </a:rPr>
              <a:t>status FROM </a:t>
            </a:r>
            <a:r>
              <a:rPr lang="en-US" altLang="zh-CN" dirty="0" err="1">
                <a:highlight>
                  <a:srgbClr val="C0C0C0"/>
                </a:highlight>
              </a:rPr>
              <a:t>dba_tablespaces</a:t>
            </a:r>
            <a:endParaRPr lang="en-US" altLang="zh-CN" dirty="0">
              <a:highlight>
                <a:srgbClr val="C0C0C0"/>
              </a:highlight>
            </a:endParaRPr>
          </a:p>
          <a:p>
            <a:pPr marL="0" indent="0" hangingPunct="0">
              <a:lnSpc>
                <a:spcPct val="100000"/>
              </a:lnSpc>
              <a:spcBef>
                <a:spcPts val="0"/>
              </a:spcBef>
              <a:buNone/>
            </a:pPr>
            <a:r>
              <a:rPr lang="en-US" altLang="zh-CN" dirty="0">
                <a:highlight>
                  <a:srgbClr val="C0C0C0"/>
                </a:highlight>
              </a:rPr>
              <a:t> WHERE  </a:t>
            </a:r>
            <a:r>
              <a:rPr lang="en-US" altLang="zh-CN" dirty="0" err="1">
                <a:highlight>
                  <a:srgbClr val="C0C0C0"/>
                </a:highlight>
              </a:rPr>
              <a:t>tablespace_name</a:t>
            </a:r>
            <a:r>
              <a:rPr lang="en-US" altLang="zh-CN" dirty="0">
                <a:highlight>
                  <a:srgbClr val="C0C0C0"/>
                </a:highlight>
              </a:rPr>
              <a:t>='USERS02'</a:t>
            </a:r>
            <a:r>
              <a:rPr lang="zh-CN" altLang="en-US" dirty="0">
                <a:highlight>
                  <a:srgbClr val="C0C0C0"/>
                </a:highlight>
              </a:rPr>
              <a:t>；</a:t>
            </a:r>
          </a:p>
          <a:p>
            <a:pPr marL="0" indent="0" hangingPunct="0">
              <a:lnSpc>
                <a:spcPct val="100000"/>
              </a:lnSpc>
              <a:spcBef>
                <a:spcPts val="0"/>
              </a:spcBef>
              <a:buNone/>
            </a:pPr>
            <a:r>
              <a:rPr lang="en-US" altLang="zh-CN" dirty="0"/>
              <a:t>TABLESPACE_NAME		STATUS</a:t>
            </a:r>
          </a:p>
          <a:p>
            <a:pPr marL="0" indent="0" hangingPunct="0">
              <a:lnSpc>
                <a:spcPct val="100000"/>
              </a:lnSpc>
              <a:spcBef>
                <a:spcPts val="0"/>
              </a:spcBef>
              <a:buNone/>
            </a:pPr>
            <a:r>
              <a:rPr lang="en-US" altLang="zh-CN" dirty="0"/>
              <a:t>----------------------------	---------</a:t>
            </a:r>
          </a:p>
          <a:p>
            <a:pPr marL="0" indent="0" hangingPunct="0">
              <a:lnSpc>
                <a:spcPct val="100000"/>
              </a:lnSpc>
              <a:spcBef>
                <a:spcPts val="0"/>
              </a:spcBef>
              <a:buNone/>
            </a:pPr>
            <a:r>
              <a:rPr lang="en-US" altLang="zh-CN" dirty="0"/>
              <a:t>USERS02				</a:t>
            </a:r>
            <a:r>
              <a:rPr lang="en-US" altLang="zh-CN" dirty="0">
                <a:highlight>
                  <a:srgbClr val="FFFF00"/>
                </a:highlight>
              </a:rPr>
              <a:t>READ ONLY</a:t>
            </a:r>
          </a:p>
        </p:txBody>
      </p:sp>
    </p:spTree>
    <p:extLst>
      <p:ext uri="{BB962C8B-B14F-4D97-AF65-F5344CB8AC3E}">
        <p14:creationId xmlns:p14="http://schemas.microsoft.com/office/powerpoint/2010/main" val="1429196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3852" y="33472"/>
            <a:ext cx="9601200" cy="1019264"/>
          </a:xfrm>
        </p:spPr>
        <p:txBody>
          <a:bodyPr>
            <a:normAutofit fontScale="90000"/>
          </a:bodyPr>
          <a:lstStyle/>
          <a:p>
            <a:r>
              <a:rPr lang="en-US" altLang="zh-CN" b="1" dirty="0">
                <a:effectLst>
                  <a:glow>
                    <a:srgbClr val="000000"/>
                  </a:glow>
                  <a:outerShdw sx="0" sy="0">
                    <a:srgbClr val="000000"/>
                  </a:outerShdw>
                  <a:reflection stA="0" endPos="0" fadeDir="0" sx="0" sy="0"/>
                </a:effectLst>
              </a:rPr>
              <a:t>6.4 </a:t>
            </a:r>
            <a:r>
              <a:rPr lang="zh-CN" altLang="en-US" b="1" dirty="0">
                <a:effectLst>
                  <a:glow>
                    <a:srgbClr val="000000"/>
                  </a:glow>
                  <a:outerShdw sx="0" sy="0">
                    <a:srgbClr val="000000"/>
                  </a:outerShdw>
                  <a:reflection stA="0" endPos="0" fadeDir="0" sx="0" sy="0"/>
                </a:effectLst>
              </a:rPr>
              <a:t>设置表空间</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3100" b="1" dirty="0">
                <a:effectLst>
                  <a:glow>
                    <a:srgbClr val="000000"/>
                  </a:glow>
                  <a:outerShdw sx="0" sy="0">
                    <a:srgbClr val="000000"/>
                  </a:outerShdw>
                  <a:reflection stA="0" endPos="0" fadeDir="0" sx="0" sy="0"/>
                </a:effectLst>
              </a:rPr>
              <a:t>6.4.3 </a:t>
            </a:r>
            <a:r>
              <a:rPr lang="zh-CN" altLang="en-US" sz="3100" b="1" dirty="0">
                <a:effectLst>
                  <a:glow>
                    <a:srgbClr val="000000"/>
                  </a:glow>
                  <a:outerShdw sx="0" sy="0">
                    <a:srgbClr val="000000"/>
                  </a:outerShdw>
                  <a:reflection stA="0" endPos="0" fadeDir="0" sx="0" sy="0"/>
                </a:effectLst>
              </a:rPr>
              <a:t>切换表空间状态</a:t>
            </a:r>
            <a:endParaRPr lang="zh-CN" altLang="en-US"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955577" y="1000949"/>
            <a:ext cx="11233248" cy="5733256"/>
          </a:xfrm>
        </p:spPr>
        <p:txBody>
          <a:bodyPr>
            <a:noAutofit/>
          </a:bodyPr>
          <a:lstStyle/>
          <a:p>
            <a:pPr marL="0" indent="0" hangingPunct="0">
              <a:lnSpc>
                <a:spcPct val="100000"/>
              </a:lnSpc>
              <a:spcBef>
                <a:spcPts val="0"/>
              </a:spcBef>
              <a:buNone/>
            </a:pPr>
            <a:r>
              <a:rPr lang="en-US" altLang="zh-CN" dirty="0"/>
              <a:t>SQL&gt; </a:t>
            </a:r>
            <a:r>
              <a:rPr lang="en-US" altLang="zh-CN" dirty="0">
                <a:highlight>
                  <a:srgbClr val="C0C0C0"/>
                </a:highlight>
              </a:rPr>
              <a:t>ALTER tablespace users02 </a:t>
            </a:r>
            <a:r>
              <a:rPr lang="en-US" altLang="zh-CN" dirty="0">
                <a:highlight>
                  <a:srgbClr val="FFFF00"/>
                </a:highlight>
              </a:rPr>
              <a:t>READ WRITE</a:t>
            </a:r>
            <a:r>
              <a:rPr lang="zh-CN" altLang="en-US" dirty="0">
                <a:highlight>
                  <a:srgbClr val="FFFF00"/>
                </a:highlight>
              </a:rPr>
              <a:t>；</a:t>
            </a:r>
          </a:p>
          <a:p>
            <a:pPr marL="0" indent="0" hangingPunct="0">
              <a:lnSpc>
                <a:spcPct val="100000"/>
              </a:lnSpc>
              <a:spcBef>
                <a:spcPts val="0"/>
              </a:spcBef>
              <a:buNone/>
            </a:pPr>
            <a:r>
              <a:rPr lang="en-US" altLang="zh-CN" dirty="0"/>
              <a:t>Tablespace altered.</a:t>
            </a:r>
          </a:p>
          <a:p>
            <a:pPr marL="0" indent="0" hangingPunct="0">
              <a:lnSpc>
                <a:spcPct val="100000"/>
              </a:lnSpc>
              <a:spcBef>
                <a:spcPts val="0"/>
              </a:spcBef>
              <a:buNone/>
            </a:pPr>
            <a:r>
              <a:rPr lang="en-US" altLang="zh-CN" dirty="0"/>
              <a:t>SQL&gt; </a:t>
            </a:r>
            <a:r>
              <a:rPr lang="en-US" altLang="zh-CN" dirty="0">
                <a:highlight>
                  <a:srgbClr val="C0C0C0"/>
                </a:highlight>
              </a:rPr>
              <a:t>SELECT </a:t>
            </a:r>
            <a:r>
              <a:rPr lang="en-US" altLang="zh-CN" dirty="0" err="1">
                <a:highlight>
                  <a:srgbClr val="C0C0C0"/>
                </a:highlight>
              </a:rPr>
              <a:t>tablespace_name</a:t>
            </a:r>
            <a:r>
              <a:rPr lang="zh-CN" altLang="en-US" dirty="0">
                <a:highlight>
                  <a:srgbClr val="C0C0C0"/>
                </a:highlight>
              </a:rPr>
              <a:t>，</a:t>
            </a:r>
            <a:r>
              <a:rPr lang="en-US" altLang="zh-CN" dirty="0">
                <a:highlight>
                  <a:srgbClr val="C0C0C0"/>
                </a:highlight>
              </a:rPr>
              <a:t>status FROM </a:t>
            </a:r>
            <a:r>
              <a:rPr lang="en-US" altLang="zh-CN" dirty="0" err="1">
                <a:highlight>
                  <a:srgbClr val="C0C0C0"/>
                </a:highlight>
              </a:rPr>
              <a:t>dba_tablespaces</a:t>
            </a:r>
            <a:endParaRPr lang="en-US" altLang="zh-CN" dirty="0">
              <a:highlight>
                <a:srgbClr val="C0C0C0"/>
              </a:highlight>
            </a:endParaRPr>
          </a:p>
          <a:p>
            <a:pPr marL="0" indent="0" hangingPunct="0">
              <a:lnSpc>
                <a:spcPct val="100000"/>
              </a:lnSpc>
              <a:spcBef>
                <a:spcPts val="0"/>
              </a:spcBef>
              <a:buNone/>
            </a:pPr>
            <a:r>
              <a:rPr lang="en-US" altLang="zh-CN" dirty="0">
                <a:highlight>
                  <a:srgbClr val="C0C0C0"/>
                </a:highlight>
              </a:rPr>
              <a:t> WHERE  </a:t>
            </a:r>
            <a:r>
              <a:rPr lang="en-US" altLang="zh-CN" dirty="0" err="1">
                <a:highlight>
                  <a:srgbClr val="C0C0C0"/>
                </a:highlight>
              </a:rPr>
              <a:t>tablespace_name</a:t>
            </a:r>
            <a:r>
              <a:rPr lang="en-US" altLang="zh-CN" dirty="0">
                <a:highlight>
                  <a:srgbClr val="C0C0C0"/>
                </a:highlight>
              </a:rPr>
              <a:t>='USERS02'</a:t>
            </a:r>
            <a:r>
              <a:rPr lang="zh-CN" altLang="en-US" dirty="0">
                <a:highlight>
                  <a:srgbClr val="C0C0C0"/>
                </a:highlight>
              </a:rPr>
              <a:t>；</a:t>
            </a:r>
          </a:p>
          <a:p>
            <a:pPr marL="0" indent="0" hangingPunct="0">
              <a:lnSpc>
                <a:spcPct val="100000"/>
              </a:lnSpc>
              <a:spcBef>
                <a:spcPts val="0"/>
              </a:spcBef>
              <a:buNone/>
            </a:pPr>
            <a:r>
              <a:rPr lang="en-US" altLang="zh-CN" dirty="0"/>
              <a:t>TABLESPACE_NAME		STATUS</a:t>
            </a:r>
          </a:p>
          <a:p>
            <a:pPr marL="0" indent="0" hangingPunct="0">
              <a:lnSpc>
                <a:spcPct val="100000"/>
              </a:lnSpc>
              <a:spcBef>
                <a:spcPts val="0"/>
              </a:spcBef>
              <a:buNone/>
            </a:pPr>
            <a:r>
              <a:rPr lang="en-US" altLang="zh-CN" dirty="0"/>
              <a:t>----------------------------	---------</a:t>
            </a:r>
          </a:p>
          <a:p>
            <a:pPr marL="0" indent="0" hangingPunct="0">
              <a:lnSpc>
                <a:spcPct val="100000"/>
              </a:lnSpc>
              <a:spcBef>
                <a:spcPts val="0"/>
              </a:spcBef>
              <a:buNone/>
            </a:pPr>
            <a:r>
              <a:rPr lang="en-US" altLang="zh-CN" dirty="0"/>
              <a:t>USERS02				</a:t>
            </a:r>
            <a:r>
              <a:rPr lang="en-US" altLang="zh-CN" dirty="0">
                <a:highlight>
                  <a:srgbClr val="FFFF00"/>
                </a:highlight>
              </a:rPr>
              <a:t>ONLINE</a:t>
            </a:r>
          </a:p>
        </p:txBody>
      </p:sp>
      <p:sp>
        <p:nvSpPr>
          <p:cNvPr id="4" name="卷形: 水平 3">
            <a:extLst>
              <a:ext uri="{FF2B5EF4-FFF2-40B4-BE49-F238E27FC236}">
                <a16:creationId xmlns:a16="http://schemas.microsoft.com/office/drawing/2014/main" id="{B1CF85A4-EEEB-4930-B79D-61A775687705}"/>
              </a:ext>
            </a:extLst>
          </p:cNvPr>
          <p:cNvSpPr/>
          <p:nvPr/>
        </p:nvSpPr>
        <p:spPr>
          <a:xfrm>
            <a:off x="2434072" y="2038336"/>
            <a:ext cx="6840760" cy="2736304"/>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2000" dirty="0"/>
              <a:t>注意：表空间的“读写”状态，并不显示为“</a:t>
            </a:r>
            <a:r>
              <a:rPr lang="en-US" altLang="zh-CN" sz="2000" dirty="0"/>
              <a:t>Read Write”</a:t>
            </a:r>
            <a:r>
              <a:rPr lang="zh-CN" altLang="en-US" sz="2000" dirty="0"/>
              <a:t>，而是显示为“</a:t>
            </a:r>
            <a:r>
              <a:rPr lang="en-US" altLang="zh-CN" sz="2000" dirty="0"/>
              <a:t>ONLINE” </a:t>
            </a:r>
            <a:r>
              <a:rPr lang="zh-CN" altLang="en-US" sz="2000" dirty="0"/>
              <a:t>，这点容易引起混淆。</a:t>
            </a:r>
          </a:p>
        </p:txBody>
      </p:sp>
    </p:spTree>
    <p:extLst>
      <p:ext uri="{BB962C8B-B14F-4D97-AF65-F5344CB8AC3E}">
        <p14:creationId xmlns:p14="http://schemas.microsoft.com/office/powerpoint/2010/main" val="453704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0.70"/>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3852" y="33472"/>
            <a:ext cx="9601200" cy="875248"/>
          </a:xfrm>
        </p:spPr>
        <p:txBody>
          <a:bodyPr>
            <a:normAutofit/>
          </a:bodyPr>
          <a:lstStyle/>
          <a:p>
            <a:r>
              <a:rPr lang="en-US" altLang="zh-CN" b="1" dirty="0">
                <a:effectLst>
                  <a:glow>
                    <a:srgbClr val="000000"/>
                  </a:glow>
                  <a:outerShdw sx="0" sy="0">
                    <a:srgbClr val="000000"/>
                  </a:outerShdw>
                  <a:reflection stA="0" endPos="0" fadeDir="0" sx="0" sy="0"/>
                </a:effectLst>
              </a:rPr>
              <a:t>6.5 </a:t>
            </a:r>
            <a:r>
              <a:rPr lang="zh-CN" altLang="en-US" b="1" dirty="0">
                <a:effectLst>
                  <a:glow>
                    <a:srgbClr val="000000"/>
                  </a:glow>
                  <a:outerShdw sx="0" sy="0">
                    <a:srgbClr val="000000"/>
                  </a:outerShdw>
                  <a:reflection stA="0" endPos="0" fadeDir="0" sx="0" sy="0"/>
                </a:effectLst>
              </a:rPr>
              <a:t>删除表空间</a:t>
            </a:r>
            <a:endParaRPr lang="zh-CN" altLang="en-US"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955577" y="1000949"/>
            <a:ext cx="11233248" cy="5733256"/>
          </a:xfrm>
        </p:spPr>
        <p:txBody>
          <a:bodyPr>
            <a:noAutofit/>
          </a:bodyPr>
          <a:lstStyle/>
          <a:p>
            <a:pPr marL="0" indent="0" hangingPunct="0">
              <a:lnSpc>
                <a:spcPct val="100000"/>
              </a:lnSpc>
              <a:spcBef>
                <a:spcPts val="0"/>
              </a:spcBef>
              <a:buNone/>
            </a:pPr>
            <a:r>
              <a:rPr lang="zh-CN" altLang="en-US" dirty="0"/>
              <a:t>对于不需要使用的表空间，可以删除它。删除表空间的命令格式是：</a:t>
            </a:r>
          </a:p>
          <a:p>
            <a:pPr marL="0" indent="0" hangingPunct="0">
              <a:lnSpc>
                <a:spcPct val="100000"/>
              </a:lnSpc>
              <a:spcBef>
                <a:spcPts val="0"/>
              </a:spcBef>
              <a:buNone/>
            </a:pPr>
            <a:r>
              <a:rPr lang="en-US" altLang="zh-CN" dirty="0"/>
              <a:t>DROP TABLESPACE </a:t>
            </a:r>
            <a:r>
              <a:rPr lang="zh-CN" altLang="en-US" dirty="0"/>
              <a:t>表空间名称 </a:t>
            </a:r>
            <a:r>
              <a:rPr lang="en-US" altLang="zh-CN" dirty="0"/>
              <a:t>[ INCLUDING CONTENTS [ AND DATAFILES ] ]</a:t>
            </a:r>
          </a:p>
          <a:p>
            <a:pPr marL="0" indent="0" hangingPunct="0">
              <a:lnSpc>
                <a:spcPct val="100000"/>
              </a:lnSpc>
              <a:spcBef>
                <a:spcPts val="0"/>
              </a:spcBef>
              <a:buNone/>
            </a:pPr>
            <a:r>
              <a:rPr lang="zh-CN" altLang="en-US" dirty="0"/>
              <a:t>其中：</a:t>
            </a:r>
          </a:p>
          <a:p>
            <a:pPr marL="0" indent="0" hangingPunct="0">
              <a:lnSpc>
                <a:spcPct val="100000"/>
              </a:lnSpc>
              <a:spcBef>
                <a:spcPts val="0"/>
              </a:spcBef>
              <a:buNone/>
            </a:pPr>
            <a:r>
              <a:rPr lang="en-US" altLang="zh-CN" dirty="0"/>
              <a:t>INCLUDING CONTENTS</a:t>
            </a:r>
            <a:r>
              <a:rPr lang="zh-CN" altLang="en-US" dirty="0"/>
              <a:t>表示删除表空间时删除其中的段，但保留数据文件。</a:t>
            </a:r>
          </a:p>
          <a:p>
            <a:pPr marL="0" indent="0" hangingPunct="0">
              <a:lnSpc>
                <a:spcPct val="100000"/>
              </a:lnSpc>
              <a:spcBef>
                <a:spcPts val="0"/>
              </a:spcBef>
              <a:buNone/>
            </a:pPr>
            <a:r>
              <a:rPr lang="en-US" altLang="zh-CN" dirty="0"/>
              <a:t>AND DATAFILES</a:t>
            </a:r>
            <a:r>
              <a:rPr lang="zh-CN" altLang="en-US" dirty="0"/>
              <a:t>表示删除表空间后，再删除数据文件。</a:t>
            </a:r>
            <a:endParaRPr lang="en-US" altLang="zh-CN" dirty="0"/>
          </a:p>
          <a:p>
            <a:pPr marL="0" indent="0" hangingPunct="0">
              <a:lnSpc>
                <a:spcPct val="100000"/>
              </a:lnSpc>
              <a:spcBef>
                <a:spcPts val="0"/>
              </a:spcBef>
              <a:buNone/>
            </a:pPr>
            <a:endParaRPr lang="zh-CN" altLang="en-US" dirty="0"/>
          </a:p>
          <a:p>
            <a:pPr marL="0" indent="0" hangingPunct="0">
              <a:lnSpc>
                <a:spcPct val="100000"/>
              </a:lnSpc>
              <a:spcBef>
                <a:spcPts val="0"/>
              </a:spcBef>
              <a:buNone/>
            </a:pPr>
            <a:r>
              <a:rPr lang="en-US" altLang="zh-CN" dirty="0"/>
              <a:t>【</a:t>
            </a:r>
            <a:r>
              <a:rPr lang="zh-CN" altLang="en-US" dirty="0"/>
              <a:t>示例</a:t>
            </a:r>
            <a:r>
              <a:rPr lang="en-US" altLang="zh-CN" dirty="0"/>
              <a:t>6-7】</a:t>
            </a:r>
            <a:r>
              <a:rPr lang="zh-CN" altLang="en-US" dirty="0"/>
              <a:t>删除</a:t>
            </a:r>
            <a:r>
              <a:rPr lang="en-US" altLang="zh-CN" dirty="0"/>
              <a:t>PDBORCL</a:t>
            </a:r>
            <a:r>
              <a:rPr lang="zh-CN" altLang="en-US" dirty="0"/>
              <a:t>中的表空间</a:t>
            </a:r>
            <a:r>
              <a:rPr lang="en-US" altLang="zh-CN" dirty="0"/>
              <a:t>USERS02</a:t>
            </a:r>
            <a:r>
              <a:rPr lang="zh-CN" altLang="en-US" dirty="0"/>
              <a:t>以及对应文件</a:t>
            </a:r>
          </a:p>
          <a:p>
            <a:pPr marL="0" indent="0" hangingPunct="0">
              <a:lnSpc>
                <a:spcPct val="100000"/>
              </a:lnSpc>
              <a:spcBef>
                <a:spcPts val="0"/>
              </a:spcBef>
              <a:buNone/>
            </a:pPr>
            <a:r>
              <a:rPr lang="en-US" altLang="zh-CN" dirty="0"/>
              <a:t>$ </a:t>
            </a:r>
            <a:r>
              <a:rPr lang="en-US" altLang="zh-CN" dirty="0" err="1">
                <a:highlight>
                  <a:srgbClr val="C0C0C0"/>
                </a:highlight>
              </a:rPr>
              <a:t>sqlplus</a:t>
            </a:r>
            <a:r>
              <a:rPr lang="en-US" altLang="zh-CN" dirty="0">
                <a:highlight>
                  <a:srgbClr val="C0C0C0"/>
                </a:highlight>
              </a:rPr>
              <a:t> system/***@</a:t>
            </a:r>
            <a:r>
              <a:rPr lang="en-US" altLang="zh-CN" dirty="0" err="1">
                <a:highlight>
                  <a:srgbClr val="C0C0C0"/>
                </a:highlight>
              </a:rPr>
              <a:t>pdborcl</a:t>
            </a:r>
            <a:endParaRPr lang="en-US" altLang="zh-CN" dirty="0">
              <a:highlight>
                <a:srgbClr val="C0C0C0"/>
              </a:highlight>
            </a:endParaRPr>
          </a:p>
          <a:p>
            <a:pPr marL="0" indent="0" hangingPunct="0">
              <a:lnSpc>
                <a:spcPct val="100000"/>
              </a:lnSpc>
              <a:spcBef>
                <a:spcPts val="0"/>
              </a:spcBef>
              <a:buNone/>
            </a:pPr>
            <a:r>
              <a:rPr lang="en-US" altLang="zh-CN" dirty="0"/>
              <a:t>SQL&gt; </a:t>
            </a:r>
            <a:r>
              <a:rPr lang="en-US" altLang="zh-CN" dirty="0">
                <a:highlight>
                  <a:srgbClr val="C0C0C0"/>
                </a:highlight>
              </a:rPr>
              <a:t>DROP TABLESPACE users02 INCLUDING CONTENTS AND DATAFILES</a:t>
            </a:r>
            <a:r>
              <a:rPr lang="zh-CN" altLang="en-US" dirty="0">
                <a:highlight>
                  <a:srgbClr val="C0C0C0"/>
                </a:highlight>
              </a:rPr>
              <a:t>；</a:t>
            </a:r>
          </a:p>
          <a:p>
            <a:pPr marL="0" indent="0" hangingPunct="0">
              <a:lnSpc>
                <a:spcPct val="100000"/>
              </a:lnSpc>
              <a:spcBef>
                <a:spcPts val="0"/>
              </a:spcBef>
              <a:buNone/>
            </a:pPr>
            <a:r>
              <a:rPr lang="en-US" altLang="zh-CN" dirty="0"/>
              <a:t>Tablespace dropped.</a:t>
            </a:r>
          </a:p>
          <a:p>
            <a:pPr marL="0" indent="0" hangingPunct="0">
              <a:lnSpc>
                <a:spcPct val="100000"/>
              </a:lnSpc>
              <a:spcBef>
                <a:spcPts val="0"/>
              </a:spcBef>
              <a:buNone/>
            </a:pPr>
            <a:r>
              <a:rPr lang="en-US" altLang="zh-CN" dirty="0"/>
              <a:t>SQL&gt;</a:t>
            </a:r>
          </a:p>
        </p:txBody>
      </p:sp>
      <p:sp>
        <p:nvSpPr>
          <p:cNvPr id="4" name="卷形: 水平 3">
            <a:extLst>
              <a:ext uri="{FF2B5EF4-FFF2-40B4-BE49-F238E27FC236}">
                <a16:creationId xmlns:a16="http://schemas.microsoft.com/office/drawing/2014/main" id="{9DA82869-7414-4D9D-9BA4-5357AC44E512}"/>
              </a:ext>
            </a:extLst>
          </p:cNvPr>
          <p:cNvSpPr/>
          <p:nvPr/>
        </p:nvSpPr>
        <p:spPr>
          <a:xfrm>
            <a:off x="2434072" y="2204864"/>
            <a:ext cx="6396644" cy="2569776"/>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2000" dirty="0"/>
              <a:t>注意：删除表空间就会删除表的数据，删除的时候</a:t>
            </a:r>
            <a:r>
              <a:rPr lang="en-US" altLang="zh-CN" sz="2000" dirty="0"/>
              <a:t>Oracle</a:t>
            </a:r>
            <a:r>
              <a:rPr lang="zh-CN" altLang="en-US" sz="2000" dirty="0"/>
              <a:t>也没有确认提示，所以要特别小心。</a:t>
            </a:r>
          </a:p>
        </p:txBody>
      </p:sp>
    </p:spTree>
    <p:extLst>
      <p:ext uri="{BB962C8B-B14F-4D97-AF65-F5344CB8AC3E}">
        <p14:creationId xmlns:p14="http://schemas.microsoft.com/office/powerpoint/2010/main" val="3348010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0.70"/>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909836" y="-99392"/>
            <a:ext cx="9601200" cy="1019264"/>
          </a:xfrm>
        </p:spPr>
        <p:txBody>
          <a:bodyPr>
            <a:normAutofit/>
          </a:bodyPr>
          <a:lstStyle/>
          <a:p>
            <a:r>
              <a:rPr lang="en-US" altLang="zh-CN" b="1" dirty="0">
                <a:effectLst>
                  <a:glow>
                    <a:srgbClr val="000000"/>
                  </a:glow>
                  <a:outerShdw sx="0" sy="0">
                    <a:srgbClr val="000000"/>
                  </a:outerShdw>
                  <a:reflection stA="0" endPos="0" fadeDir="0" sx="0" sy="0"/>
                </a:effectLst>
              </a:rPr>
              <a:t>6.6 </a:t>
            </a:r>
            <a:r>
              <a:rPr lang="zh-CN" altLang="zh-CN" b="1" dirty="0"/>
              <a:t>控制文件的管理</a:t>
            </a:r>
            <a:endParaRPr lang="zh-CN" altLang="en-US" b="1"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955577" y="1000949"/>
            <a:ext cx="11233248" cy="5733256"/>
          </a:xfrm>
        </p:spPr>
        <p:txBody>
          <a:bodyPr>
            <a:noAutofit/>
          </a:bodyPr>
          <a:lstStyle/>
          <a:p>
            <a:pPr marL="0" indent="0" hangingPunct="0">
              <a:lnSpc>
                <a:spcPct val="100000"/>
              </a:lnSpc>
              <a:spcBef>
                <a:spcPts val="600"/>
              </a:spcBef>
              <a:buNone/>
            </a:pPr>
            <a:r>
              <a:rPr lang="zh-CN" altLang="en-US" sz="2800" dirty="0"/>
              <a:t>每个</a:t>
            </a:r>
            <a:r>
              <a:rPr lang="en-US" altLang="zh-CN" sz="2800" dirty="0"/>
              <a:t>Oracle</a:t>
            </a:r>
            <a:r>
              <a:rPr lang="zh-CN" altLang="en-US" sz="2800" dirty="0"/>
              <a:t>数据库都有一个控制文件，只属于</a:t>
            </a:r>
            <a:r>
              <a:rPr lang="en-US" altLang="zh-CN" sz="2800" dirty="0"/>
              <a:t>CDB</a:t>
            </a:r>
            <a:r>
              <a:rPr lang="zh-CN" altLang="en-US" sz="2800" dirty="0"/>
              <a:t>，</a:t>
            </a:r>
            <a:r>
              <a:rPr lang="en-US" altLang="zh-CN" sz="2800" dirty="0"/>
              <a:t>PDB</a:t>
            </a:r>
            <a:r>
              <a:rPr lang="zh-CN" altLang="en-US" sz="2800" dirty="0"/>
              <a:t>中不需要控制文件。控制文件是一个非常小的二进制文件，保存了如下内容。</a:t>
            </a:r>
          </a:p>
          <a:p>
            <a:pPr marL="0" indent="0" hangingPunct="0">
              <a:lnSpc>
                <a:spcPct val="100000"/>
              </a:lnSpc>
              <a:spcBef>
                <a:spcPts val="600"/>
              </a:spcBef>
              <a:buNone/>
            </a:pPr>
            <a:r>
              <a:rPr lang="en-US" altLang="zh-CN" sz="2800" dirty="0"/>
              <a:t>(1)</a:t>
            </a:r>
            <a:r>
              <a:rPr lang="zh-CN" altLang="en-US" sz="2800" dirty="0"/>
              <a:t>数据库名称和标识。</a:t>
            </a:r>
          </a:p>
          <a:p>
            <a:pPr marL="0" indent="0" hangingPunct="0">
              <a:lnSpc>
                <a:spcPct val="100000"/>
              </a:lnSpc>
              <a:spcBef>
                <a:spcPts val="600"/>
              </a:spcBef>
              <a:buNone/>
            </a:pPr>
            <a:r>
              <a:rPr lang="en-US" altLang="zh-CN" sz="2800" dirty="0"/>
              <a:t>(2)</a:t>
            </a:r>
            <a:r>
              <a:rPr lang="zh-CN" altLang="en-US" sz="2800" dirty="0"/>
              <a:t>数据库创建时的时间戳。</a:t>
            </a:r>
          </a:p>
          <a:p>
            <a:pPr marL="0" indent="0" hangingPunct="0">
              <a:lnSpc>
                <a:spcPct val="100000"/>
              </a:lnSpc>
              <a:spcBef>
                <a:spcPts val="600"/>
              </a:spcBef>
              <a:buNone/>
            </a:pPr>
            <a:r>
              <a:rPr lang="en-US" altLang="zh-CN" sz="2800" dirty="0"/>
              <a:t>(3)</a:t>
            </a:r>
            <a:r>
              <a:rPr lang="zh-CN" altLang="en-US" sz="2800" dirty="0"/>
              <a:t>表空间名称。</a:t>
            </a:r>
          </a:p>
          <a:p>
            <a:pPr marL="0" indent="0" hangingPunct="0">
              <a:lnSpc>
                <a:spcPct val="100000"/>
              </a:lnSpc>
              <a:spcBef>
                <a:spcPts val="600"/>
              </a:spcBef>
              <a:buNone/>
            </a:pPr>
            <a:r>
              <a:rPr lang="en-US" altLang="zh-CN" sz="2800" dirty="0"/>
              <a:t>(4)</a:t>
            </a:r>
            <a:r>
              <a:rPr lang="zh-CN" altLang="en-US" sz="2800" dirty="0"/>
              <a:t>数据文件和日志文件的名称和位置。</a:t>
            </a:r>
          </a:p>
          <a:p>
            <a:pPr marL="0" indent="0" hangingPunct="0">
              <a:lnSpc>
                <a:spcPct val="100000"/>
              </a:lnSpc>
              <a:spcBef>
                <a:spcPts val="600"/>
              </a:spcBef>
              <a:buNone/>
            </a:pPr>
            <a:r>
              <a:rPr lang="en-US" altLang="zh-CN" sz="2800" dirty="0"/>
              <a:t>(5)</a:t>
            </a:r>
            <a:r>
              <a:rPr lang="zh-CN" altLang="en-US" sz="2800" dirty="0"/>
              <a:t>当前日志文件序列号。</a:t>
            </a:r>
          </a:p>
          <a:p>
            <a:pPr marL="0" indent="0" hangingPunct="0">
              <a:lnSpc>
                <a:spcPct val="100000"/>
              </a:lnSpc>
              <a:spcBef>
                <a:spcPts val="600"/>
              </a:spcBef>
              <a:buNone/>
            </a:pPr>
            <a:r>
              <a:rPr lang="en-US" altLang="zh-CN" sz="2800" dirty="0"/>
              <a:t>(6)</a:t>
            </a:r>
            <a:r>
              <a:rPr lang="zh-CN" altLang="en-US" sz="2800" dirty="0"/>
              <a:t>最近检查点信息。</a:t>
            </a:r>
          </a:p>
          <a:p>
            <a:pPr marL="0" indent="0" hangingPunct="0">
              <a:lnSpc>
                <a:spcPct val="100000"/>
              </a:lnSpc>
              <a:spcBef>
                <a:spcPts val="600"/>
              </a:spcBef>
              <a:buNone/>
            </a:pPr>
            <a:r>
              <a:rPr lang="en-US" altLang="zh-CN" sz="2800" dirty="0"/>
              <a:t>(7)</a:t>
            </a:r>
            <a:r>
              <a:rPr lang="zh-CN" altLang="en-US" sz="2800" dirty="0"/>
              <a:t>恢复管理器信息。</a:t>
            </a:r>
          </a:p>
        </p:txBody>
      </p:sp>
    </p:spTree>
    <p:extLst>
      <p:ext uri="{BB962C8B-B14F-4D97-AF65-F5344CB8AC3E}">
        <p14:creationId xmlns:p14="http://schemas.microsoft.com/office/powerpoint/2010/main" val="1883564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909836" y="-99392"/>
            <a:ext cx="9601200" cy="1019264"/>
          </a:xfrm>
        </p:spPr>
        <p:txBody>
          <a:bodyPr>
            <a:normAutofit/>
          </a:bodyPr>
          <a:lstStyle/>
          <a:p>
            <a:r>
              <a:rPr lang="en-US" altLang="zh-CN" b="1" dirty="0">
                <a:effectLst>
                  <a:glow>
                    <a:srgbClr val="000000"/>
                  </a:glow>
                  <a:outerShdw sx="0" sy="0">
                    <a:srgbClr val="000000"/>
                  </a:outerShdw>
                  <a:reflection stA="0" endPos="0" fadeDir="0" sx="0" sy="0"/>
                </a:effectLst>
              </a:rPr>
              <a:t>6.6 </a:t>
            </a:r>
            <a:r>
              <a:rPr lang="zh-CN" altLang="zh-CN" b="1" dirty="0"/>
              <a:t>控制文件的管理</a:t>
            </a:r>
            <a:endParaRPr lang="zh-CN" altLang="en-US" b="1"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955577" y="1000949"/>
            <a:ext cx="11233248" cy="5733256"/>
          </a:xfrm>
        </p:spPr>
        <p:txBody>
          <a:bodyPr>
            <a:noAutofit/>
          </a:bodyPr>
          <a:lstStyle/>
          <a:p>
            <a:pPr marL="0" indent="0" hangingPunct="0">
              <a:lnSpc>
                <a:spcPct val="100000"/>
              </a:lnSpc>
              <a:spcBef>
                <a:spcPts val="600"/>
              </a:spcBef>
              <a:buNone/>
            </a:pPr>
            <a:r>
              <a:rPr lang="zh-CN" altLang="en-US" sz="2800" dirty="0"/>
              <a:t>控制文件在数据库启动的</a:t>
            </a:r>
            <a:r>
              <a:rPr lang="en-US" altLang="zh-CN" sz="2800" dirty="0"/>
              <a:t>MOUNT</a:t>
            </a:r>
            <a:r>
              <a:rPr lang="zh-CN" altLang="en-US" sz="2800" dirty="0"/>
              <a:t>阶段被读取，由此可以看出控制文件的重要性。所以</a:t>
            </a:r>
            <a:r>
              <a:rPr lang="en-US" altLang="zh-CN" sz="2800" dirty="0"/>
              <a:t>Oracle</a:t>
            </a:r>
            <a:r>
              <a:rPr lang="zh-CN" altLang="en-US" sz="2800" dirty="0"/>
              <a:t>采用克隆</a:t>
            </a:r>
            <a:r>
              <a:rPr lang="en-US" altLang="zh-CN" sz="2800" dirty="0"/>
              <a:t>(</a:t>
            </a:r>
            <a:r>
              <a:rPr lang="zh-CN" altLang="en-US" sz="2800" dirty="0"/>
              <a:t>也叫多路复用</a:t>
            </a:r>
            <a:r>
              <a:rPr lang="en-US" altLang="zh-CN" sz="2800" dirty="0"/>
              <a:t>)</a:t>
            </a:r>
            <a:r>
              <a:rPr lang="zh-CN" altLang="en-US" sz="2800" dirty="0"/>
              <a:t>的形式，将控制文件生成为几个动态备份，每个文件内容完全一致，但放在不同的地方存储，以防止控制文件的失效造成数据库无法启动，也就是说，控制文件在物理上是几个不同的文件，但在逻辑上是一个文件。当成功启动数据库后，在数据库的运行过程中，数据库服务器要不断地修改控制文件中的内容。所以在数据库被打开阶段，控制文件必须是可读写的。</a:t>
            </a:r>
            <a:endParaRPr lang="en-US" altLang="zh-CN" sz="2800" dirty="0"/>
          </a:p>
          <a:p>
            <a:pPr marL="0" indent="0" hangingPunct="0">
              <a:lnSpc>
                <a:spcPct val="100000"/>
              </a:lnSpc>
              <a:spcBef>
                <a:spcPts val="600"/>
              </a:spcBef>
              <a:buNone/>
            </a:pPr>
            <a:endParaRPr lang="zh-CN" altLang="en-US" sz="2800" dirty="0"/>
          </a:p>
          <a:p>
            <a:pPr marL="0" indent="0" hangingPunct="0">
              <a:lnSpc>
                <a:spcPct val="100000"/>
              </a:lnSpc>
              <a:spcBef>
                <a:spcPts val="600"/>
              </a:spcBef>
              <a:buNone/>
            </a:pPr>
            <a:r>
              <a:rPr lang="zh-CN" altLang="en-US" sz="2800" dirty="0"/>
              <a:t>多路复用控制文件的设置是由系统参数</a:t>
            </a:r>
            <a:r>
              <a:rPr lang="en-US" altLang="zh-CN" sz="2800" dirty="0" err="1"/>
              <a:t>control_files</a:t>
            </a:r>
            <a:r>
              <a:rPr lang="zh-CN" altLang="en-US" sz="2800" dirty="0"/>
              <a:t>设置的。可以通过修改参数</a:t>
            </a:r>
            <a:r>
              <a:rPr lang="en-US" altLang="zh-CN" sz="2800" dirty="0" err="1"/>
              <a:t>control_files</a:t>
            </a:r>
            <a:r>
              <a:rPr lang="zh-CN" altLang="en-US" sz="2800" dirty="0"/>
              <a:t>的值维护控制文件的动态备份。</a:t>
            </a:r>
          </a:p>
        </p:txBody>
      </p:sp>
    </p:spTree>
    <p:extLst>
      <p:ext uri="{BB962C8B-B14F-4D97-AF65-F5344CB8AC3E}">
        <p14:creationId xmlns:p14="http://schemas.microsoft.com/office/powerpoint/2010/main" val="2517048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909836" y="-99392"/>
            <a:ext cx="9601200" cy="1019264"/>
          </a:xfrm>
        </p:spPr>
        <p:txBody>
          <a:bodyPr>
            <a:normAutofit/>
          </a:bodyPr>
          <a:lstStyle/>
          <a:p>
            <a:r>
              <a:rPr lang="en-US" altLang="zh-CN" b="1" dirty="0">
                <a:effectLst>
                  <a:glow>
                    <a:srgbClr val="000000"/>
                  </a:glow>
                  <a:outerShdw sx="0" sy="0">
                    <a:srgbClr val="000000"/>
                  </a:outerShdw>
                  <a:reflection stA="0" endPos="0" fadeDir="0" sx="0" sy="0"/>
                </a:effectLst>
              </a:rPr>
              <a:t>6.6 </a:t>
            </a:r>
            <a:r>
              <a:rPr lang="zh-CN" altLang="zh-CN" b="1" dirty="0"/>
              <a:t>控制文件的管理</a:t>
            </a:r>
            <a:endParaRPr lang="zh-CN" altLang="en-US" b="1"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955577" y="1000949"/>
            <a:ext cx="11233248" cy="5733256"/>
          </a:xfrm>
        </p:spPr>
        <p:txBody>
          <a:bodyPr>
            <a:noAutofit/>
          </a:bodyPr>
          <a:lstStyle/>
          <a:p>
            <a:pPr marL="0" indent="0" hangingPunct="0">
              <a:lnSpc>
                <a:spcPct val="100000"/>
              </a:lnSpc>
              <a:spcBef>
                <a:spcPts val="600"/>
              </a:spcBef>
              <a:buNone/>
            </a:pPr>
            <a:r>
              <a:rPr lang="en-US" altLang="zh-CN" sz="2800" dirty="0"/>
              <a:t>【</a:t>
            </a:r>
            <a:r>
              <a:rPr lang="zh-CN" altLang="en-US" sz="2800" dirty="0"/>
              <a:t>示例</a:t>
            </a:r>
            <a:r>
              <a:rPr lang="en-US" altLang="zh-CN" sz="2800" dirty="0"/>
              <a:t>6-8】</a:t>
            </a:r>
            <a:r>
              <a:rPr lang="zh-CN" altLang="en-US" sz="2800" dirty="0"/>
              <a:t>增加控制文件</a:t>
            </a:r>
          </a:p>
          <a:p>
            <a:pPr marL="0" indent="0" hangingPunct="0">
              <a:lnSpc>
                <a:spcPct val="100000"/>
              </a:lnSpc>
              <a:spcBef>
                <a:spcPts val="600"/>
              </a:spcBef>
              <a:buNone/>
            </a:pPr>
            <a:r>
              <a:rPr lang="en-US" altLang="zh-CN" sz="2800" dirty="0"/>
              <a:t>Oracle</a:t>
            </a:r>
            <a:r>
              <a:rPr lang="zh-CN" altLang="en-US" sz="2800" dirty="0"/>
              <a:t>缺省是两个控制文件互为备份，本示例增加一个控制文件，形成</a:t>
            </a:r>
            <a:r>
              <a:rPr lang="en-US" altLang="zh-CN" sz="2800" dirty="0"/>
              <a:t>3</a:t>
            </a:r>
            <a:r>
              <a:rPr lang="zh-CN" altLang="en-US" sz="2800" dirty="0"/>
              <a:t>个控制文件互为备份的局面。首先以</a:t>
            </a:r>
            <a:r>
              <a:rPr lang="en-US" altLang="zh-CN" sz="2800" dirty="0"/>
              <a:t>sys</a:t>
            </a:r>
            <a:r>
              <a:rPr lang="zh-CN" altLang="en-US" sz="2800" dirty="0"/>
              <a:t>登录到</a:t>
            </a:r>
            <a:r>
              <a:rPr lang="en-US" altLang="zh-CN" sz="2800" dirty="0"/>
              <a:t>CDB</a:t>
            </a:r>
            <a:r>
              <a:rPr lang="zh-CN" altLang="en-US" sz="2800" dirty="0"/>
              <a:t>，查询参数</a:t>
            </a:r>
            <a:r>
              <a:rPr lang="en-US" altLang="zh-CN" sz="2800" dirty="0" err="1"/>
              <a:t>control_files</a:t>
            </a:r>
            <a:r>
              <a:rPr lang="zh-CN" altLang="en-US" sz="2800" dirty="0"/>
              <a:t>的原始值，然后修改</a:t>
            </a:r>
            <a:r>
              <a:rPr lang="en-US" altLang="zh-CN" sz="2800" dirty="0" err="1"/>
              <a:t>control_files</a:t>
            </a:r>
            <a:r>
              <a:rPr lang="zh-CN" altLang="en-US" sz="2800" dirty="0"/>
              <a:t>的值，即在值的字符串中增加一个文件名称</a:t>
            </a:r>
            <a:r>
              <a:rPr lang="en-US" altLang="zh-CN" sz="2800" dirty="0"/>
              <a:t>control03.ctl</a:t>
            </a:r>
            <a:r>
              <a:rPr lang="zh-CN" altLang="en-US" sz="2800" dirty="0"/>
              <a:t>。</a:t>
            </a:r>
          </a:p>
          <a:p>
            <a:pPr marL="0" indent="0" hangingPunct="0">
              <a:lnSpc>
                <a:spcPct val="100000"/>
              </a:lnSpc>
              <a:spcBef>
                <a:spcPts val="600"/>
              </a:spcBef>
              <a:buNone/>
            </a:pPr>
            <a:r>
              <a:rPr lang="zh-CN" altLang="en-US" sz="2800" dirty="0"/>
              <a:t>但要注意增加了名称之后，文件本身并不存在，还需要将已有的控制文件复制为新文件</a:t>
            </a:r>
            <a:r>
              <a:rPr lang="en-US" altLang="zh-CN" sz="2800" dirty="0"/>
              <a:t>control03.ctl</a:t>
            </a:r>
            <a:r>
              <a:rPr lang="zh-CN" altLang="en-US" sz="2800" dirty="0"/>
              <a:t>，操作时要注意先关闭数据库，再复制。</a:t>
            </a:r>
          </a:p>
          <a:p>
            <a:pPr marL="0" indent="0" hangingPunct="0">
              <a:lnSpc>
                <a:spcPct val="100000"/>
              </a:lnSpc>
              <a:spcBef>
                <a:spcPts val="600"/>
              </a:spcBef>
              <a:buNone/>
            </a:pPr>
            <a:r>
              <a:rPr lang="en-US" altLang="zh-CN" sz="2800" dirty="0"/>
              <a:t>$ </a:t>
            </a:r>
            <a:r>
              <a:rPr lang="en-US" altLang="zh-CN" sz="2800" dirty="0" err="1"/>
              <a:t>sqlplus</a:t>
            </a:r>
            <a:r>
              <a:rPr lang="en-US" altLang="zh-CN" sz="2800" dirty="0"/>
              <a:t> / as </a:t>
            </a:r>
            <a:r>
              <a:rPr lang="en-US" altLang="zh-CN" sz="2800" dirty="0" err="1"/>
              <a:t>sysdba</a:t>
            </a:r>
            <a:endParaRPr lang="en-US" altLang="zh-CN" sz="2800" dirty="0"/>
          </a:p>
          <a:p>
            <a:pPr marL="0" indent="0" hangingPunct="0">
              <a:lnSpc>
                <a:spcPct val="100000"/>
              </a:lnSpc>
              <a:spcBef>
                <a:spcPts val="600"/>
              </a:spcBef>
              <a:buNone/>
            </a:pPr>
            <a:r>
              <a:rPr lang="en-US" altLang="zh-CN" sz="2800" dirty="0"/>
              <a:t>SQL&gt; show parameter </a:t>
            </a:r>
            <a:r>
              <a:rPr lang="en-US" altLang="zh-CN" sz="2800" dirty="0" err="1"/>
              <a:t>control_files</a:t>
            </a:r>
            <a:r>
              <a:rPr lang="zh-CN" altLang="en-US" sz="2800" dirty="0"/>
              <a:t>；</a:t>
            </a:r>
            <a:endParaRPr lang="en-US" altLang="zh-CN" sz="2800" dirty="0"/>
          </a:p>
          <a:p>
            <a:pPr marL="0" indent="0" hangingPunct="0">
              <a:lnSpc>
                <a:spcPct val="100000"/>
              </a:lnSpc>
              <a:spcBef>
                <a:spcPts val="600"/>
              </a:spcBef>
              <a:buNone/>
            </a:pPr>
            <a:r>
              <a:rPr lang="en-US" altLang="zh-CN" sz="2000" dirty="0"/>
              <a:t>NAME	           TYPE	 VALUE</a:t>
            </a:r>
          </a:p>
          <a:p>
            <a:pPr marL="0" indent="0" hangingPunct="0">
              <a:lnSpc>
                <a:spcPct val="100000"/>
              </a:lnSpc>
              <a:spcBef>
                <a:spcPts val="600"/>
              </a:spcBef>
              <a:buNone/>
            </a:pPr>
            <a:r>
              <a:rPr lang="en-US" altLang="zh-CN" sz="2000" dirty="0"/>
              <a:t>--------------  ---------  ----------------------------------------------------------------------</a:t>
            </a:r>
          </a:p>
          <a:p>
            <a:pPr marL="0" indent="0" hangingPunct="0">
              <a:lnSpc>
                <a:spcPct val="100000"/>
              </a:lnSpc>
              <a:spcBef>
                <a:spcPts val="600"/>
              </a:spcBef>
              <a:buNone/>
            </a:pPr>
            <a:r>
              <a:rPr lang="en-US" altLang="zh-CN" sz="2000" dirty="0" err="1"/>
              <a:t>control_files</a:t>
            </a:r>
            <a:r>
              <a:rPr lang="en-US" altLang="zh-CN" sz="2000" dirty="0"/>
              <a:t>    string     /home/oracle/app/oracle/</a:t>
            </a:r>
            <a:r>
              <a:rPr lang="en-US" altLang="zh-CN" sz="2000" dirty="0" err="1"/>
              <a:t>oradata</a:t>
            </a:r>
            <a:r>
              <a:rPr lang="en-US" altLang="zh-CN" sz="2000" dirty="0"/>
              <a:t>/</a:t>
            </a:r>
            <a:r>
              <a:rPr lang="en-US" altLang="zh-CN" sz="2000" dirty="0" err="1"/>
              <a:t>orcl</a:t>
            </a:r>
            <a:r>
              <a:rPr lang="en-US" altLang="zh-CN" sz="2000" dirty="0"/>
              <a:t>/control01.ctl</a:t>
            </a:r>
            <a:r>
              <a:rPr lang="zh-CN" altLang="en-US" sz="2000" dirty="0"/>
              <a:t>，</a:t>
            </a:r>
          </a:p>
          <a:p>
            <a:pPr marL="0" indent="0" hangingPunct="0">
              <a:lnSpc>
                <a:spcPct val="100000"/>
              </a:lnSpc>
              <a:spcBef>
                <a:spcPts val="600"/>
              </a:spcBef>
              <a:buNone/>
            </a:pPr>
            <a:r>
              <a:rPr lang="en-US" altLang="zh-CN" sz="2000" dirty="0"/>
              <a:t>/home/oracle/app/oracle/</a:t>
            </a:r>
            <a:r>
              <a:rPr lang="en-US" altLang="zh-CN" sz="2000" dirty="0" err="1"/>
              <a:t>fast_recovery_area</a:t>
            </a:r>
            <a:r>
              <a:rPr lang="en-US" altLang="zh-CN" sz="2000" dirty="0"/>
              <a:t>/</a:t>
            </a:r>
            <a:r>
              <a:rPr lang="en-US" altLang="zh-CN" sz="2000" dirty="0" err="1"/>
              <a:t>orcl</a:t>
            </a:r>
            <a:r>
              <a:rPr lang="en-US" altLang="zh-CN" sz="2000" dirty="0"/>
              <a:t>/control02.ctl</a:t>
            </a:r>
          </a:p>
          <a:p>
            <a:pPr marL="0" indent="0" hangingPunct="0">
              <a:lnSpc>
                <a:spcPct val="100000"/>
              </a:lnSpc>
              <a:spcBef>
                <a:spcPts val="600"/>
              </a:spcBef>
              <a:buNone/>
            </a:pPr>
            <a:endParaRPr lang="zh-CN" altLang="en-US" sz="2800" dirty="0"/>
          </a:p>
        </p:txBody>
      </p:sp>
    </p:spTree>
    <p:extLst>
      <p:ext uri="{BB962C8B-B14F-4D97-AF65-F5344CB8AC3E}">
        <p14:creationId xmlns:p14="http://schemas.microsoft.com/office/powerpoint/2010/main" val="1019860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909836" y="-99392"/>
            <a:ext cx="9601200" cy="1019264"/>
          </a:xfrm>
        </p:spPr>
        <p:txBody>
          <a:bodyPr>
            <a:normAutofit/>
          </a:bodyPr>
          <a:lstStyle/>
          <a:p>
            <a:r>
              <a:rPr lang="en-US" altLang="zh-CN" b="1" dirty="0">
                <a:effectLst>
                  <a:glow>
                    <a:srgbClr val="000000"/>
                  </a:glow>
                  <a:outerShdw sx="0" sy="0">
                    <a:srgbClr val="000000"/>
                  </a:outerShdw>
                  <a:reflection stA="0" endPos="0" fadeDir="0" sx="0" sy="0"/>
                </a:effectLst>
              </a:rPr>
              <a:t>6.6 </a:t>
            </a:r>
            <a:r>
              <a:rPr lang="zh-CN" altLang="zh-CN" b="1" dirty="0"/>
              <a:t>控制文件的管理</a:t>
            </a:r>
            <a:endParaRPr lang="zh-CN" altLang="en-US" b="1"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955577" y="1000948"/>
            <a:ext cx="11233248" cy="6100459"/>
          </a:xfrm>
        </p:spPr>
        <p:txBody>
          <a:bodyPr>
            <a:noAutofit/>
          </a:bodyPr>
          <a:lstStyle/>
          <a:p>
            <a:pPr marL="0" indent="0" hangingPunct="0">
              <a:lnSpc>
                <a:spcPct val="100000"/>
              </a:lnSpc>
              <a:spcBef>
                <a:spcPts val="600"/>
              </a:spcBef>
              <a:buNone/>
            </a:pPr>
            <a:r>
              <a:rPr lang="en-US" altLang="zh-CN" sz="2000" dirty="0"/>
              <a:t>SQL&gt; </a:t>
            </a:r>
            <a:r>
              <a:rPr lang="en-US" altLang="zh-CN" sz="2000" dirty="0">
                <a:highlight>
                  <a:srgbClr val="C0C0C0"/>
                </a:highlight>
              </a:rPr>
              <a:t>ALTER SYSTEM SET</a:t>
            </a:r>
          </a:p>
          <a:p>
            <a:pPr marL="0" indent="0" hangingPunct="0">
              <a:lnSpc>
                <a:spcPct val="100000"/>
              </a:lnSpc>
              <a:spcBef>
                <a:spcPts val="600"/>
              </a:spcBef>
              <a:buNone/>
            </a:pPr>
            <a:r>
              <a:rPr lang="en-US" altLang="zh-CN" sz="2000" dirty="0" err="1">
                <a:highlight>
                  <a:srgbClr val="C0C0C0"/>
                </a:highlight>
              </a:rPr>
              <a:t>control_files</a:t>
            </a:r>
            <a:r>
              <a:rPr lang="en-US" altLang="zh-CN" sz="2000" dirty="0">
                <a:highlight>
                  <a:srgbClr val="C0C0C0"/>
                </a:highlight>
              </a:rPr>
              <a:t>='/home/oracle/app/oracle/</a:t>
            </a:r>
            <a:r>
              <a:rPr lang="en-US" altLang="zh-CN" sz="2000" dirty="0" err="1">
                <a:highlight>
                  <a:srgbClr val="C0C0C0"/>
                </a:highlight>
              </a:rPr>
              <a:t>oradata</a:t>
            </a:r>
            <a:r>
              <a:rPr lang="en-US" altLang="zh-CN" sz="2000" dirty="0">
                <a:highlight>
                  <a:srgbClr val="C0C0C0"/>
                </a:highlight>
              </a:rPr>
              <a:t>/</a:t>
            </a:r>
            <a:r>
              <a:rPr lang="en-US" altLang="zh-CN" sz="2000" dirty="0" err="1">
                <a:highlight>
                  <a:srgbClr val="C0C0C0"/>
                </a:highlight>
              </a:rPr>
              <a:t>orcl</a:t>
            </a:r>
            <a:r>
              <a:rPr lang="en-US" altLang="zh-CN" sz="2000" dirty="0">
                <a:highlight>
                  <a:srgbClr val="C0C0C0"/>
                </a:highlight>
              </a:rPr>
              <a:t>/control01.ctl'</a:t>
            </a:r>
            <a:r>
              <a:rPr lang="zh-CN" altLang="en-US" sz="2000" dirty="0">
                <a:highlight>
                  <a:srgbClr val="C0C0C0"/>
                </a:highlight>
              </a:rPr>
              <a:t>，</a:t>
            </a:r>
          </a:p>
          <a:p>
            <a:pPr marL="0" indent="0" hangingPunct="0">
              <a:lnSpc>
                <a:spcPct val="100000"/>
              </a:lnSpc>
              <a:spcBef>
                <a:spcPts val="600"/>
              </a:spcBef>
              <a:buNone/>
            </a:pPr>
            <a:r>
              <a:rPr lang="en-US" altLang="zh-CN" sz="2000" dirty="0">
                <a:highlight>
                  <a:srgbClr val="C0C0C0"/>
                </a:highlight>
              </a:rPr>
              <a:t>'/home/oracle/app/oracle/</a:t>
            </a:r>
            <a:r>
              <a:rPr lang="en-US" altLang="zh-CN" sz="2000" dirty="0" err="1">
                <a:highlight>
                  <a:srgbClr val="C0C0C0"/>
                </a:highlight>
              </a:rPr>
              <a:t>fast_recovery_area</a:t>
            </a:r>
            <a:r>
              <a:rPr lang="en-US" altLang="zh-CN" sz="2000" dirty="0">
                <a:highlight>
                  <a:srgbClr val="C0C0C0"/>
                </a:highlight>
              </a:rPr>
              <a:t>/</a:t>
            </a:r>
            <a:r>
              <a:rPr lang="en-US" altLang="zh-CN" sz="2000" dirty="0" err="1">
                <a:highlight>
                  <a:srgbClr val="C0C0C0"/>
                </a:highlight>
              </a:rPr>
              <a:t>orcl</a:t>
            </a:r>
            <a:r>
              <a:rPr lang="en-US" altLang="zh-CN" sz="2000" dirty="0">
                <a:highlight>
                  <a:srgbClr val="C0C0C0"/>
                </a:highlight>
              </a:rPr>
              <a:t>/control02.ctl'</a:t>
            </a:r>
            <a:r>
              <a:rPr lang="zh-CN" altLang="en-US" sz="2000" dirty="0">
                <a:highlight>
                  <a:srgbClr val="C0C0C0"/>
                </a:highlight>
              </a:rPr>
              <a:t>，</a:t>
            </a:r>
          </a:p>
          <a:p>
            <a:pPr marL="0" indent="0" hangingPunct="0">
              <a:lnSpc>
                <a:spcPct val="100000"/>
              </a:lnSpc>
              <a:spcBef>
                <a:spcPts val="600"/>
              </a:spcBef>
              <a:buNone/>
            </a:pPr>
            <a:r>
              <a:rPr lang="en-US" altLang="zh-CN" sz="2000" dirty="0">
                <a:highlight>
                  <a:srgbClr val="C0C0C0"/>
                </a:highlight>
              </a:rPr>
              <a:t>'/home/oracle/app/oracle/</a:t>
            </a:r>
            <a:r>
              <a:rPr lang="en-US" altLang="zh-CN" sz="2000" dirty="0" err="1">
                <a:highlight>
                  <a:srgbClr val="C0C0C0"/>
                </a:highlight>
              </a:rPr>
              <a:t>fast_recovery_area</a:t>
            </a:r>
            <a:r>
              <a:rPr lang="en-US" altLang="zh-CN" sz="2000" dirty="0">
                <a:highlight>
                  <a:srgbClr val="C0C0C0"/>
                </a:highlight>
              </a:rPr>
              <a:t>/</a:t>
            </a:r>
            <a:r>
              <a:rPr lang="en-US" altLang="zh-CN" sz="2000" dirty="0" err="1">
                <a:highlight>
                  <a:srgbClr val="C0C0C0"/>
                </a:highlight>
              </a:rPr>
              <a:t>orcl</a:t>
            </a:r>
            <a:r>
              <a:rPr lang="en-US" altLang="zh-CN" sz="2000" dirty="0">
                <a:highlight>
                  <a:srgbClr val="C0C0C0"/>
                </a:highlight>
              </a:rPr>
              <a:t>/control03.ctl'</a:t>
            </a:r>
          </a:p>
          <a:p>
            <a:pPr marL="0" indent="0" hangingPunct="0">
              <a:lnSpc>
                <a:spcPct val="100000"/>
              </a:lnSpc>
              <a:spcBef>
                <a:spcPts val="600"/>
              </a:spcBef>
              <a:buNone/>
            </a:pPr>
            <a:r>
              <a:rPr lang="en-US" altLang="zh-CN" sz="2000" dirty="0">
                <a:highlight>
                  <a:srgbClr val="C0C0C0"/>
                </a:highlight>
              </a:rPr>
              <a:t>SCOPE=SPFILE</a:t>
            </a:r>
            <a:r>
              <a:rPr lang="zh-CN" altLang="en-US" sz="2000" dirty="0">
                <a:highlight>
                  <a:srgbClr val="C0C0C0"/>
                </a:highlight>
              </a:rPr>
              <a:t>；</a:t>
            </a:r>
          </a:p>
          <a:p>
            <a:pPr marL="0" indent="0" hangingPunct="0">
              <a:lnSpc>
                <a:spcPct val="100000"/>
              </a:lnSpc>
              <a:spcBef>
                <a:spcPts val="600"/>
              </a:spcBef>
              <a:buNone/>
            </a:pPr>
            <a:r>
              <a:rPr lang="en-US" altLang="zh-CN" sz="2000" dirty="0"/>
              <a:t>SQL&gt; </a:t>
            </a:r>
            <a:r>
              <a:rPr lang="en-US" altLang="zh-CN" sz="2000" dirty="0">
                <a:highlight>
                  <a:srgbClr val="C0C0C0"/>
                </a:highlight>
              </a:rPr>
              <a:t>SHUTDOWN IMMEDIATE</a:t>
            </a:r>
          </a:p>
          <a:p>
            <a:pPr marL="0" indent="0" hangingPunct="0">
              <a:lnSpc>
                <a:spcPct val="100000"/>
              </a:lnSpc>
              <a:spcBef>
                <a:spcPts val="600"/>
              </a:spcBef>
              <a:buNone/>
            </a:pPr>
            <a:r>
              <a:rPr lang="en-US" altLang="zh-CN" sz="2000" dirty="0"/>
              <a:t>SQL&gt; </a:t>
            </a:r>
            <a:r>
              <a:rPr lang="en-US" altLang="zh-CN" sz="2000" dirty="0">
                <a:highlight>
                  <a:srgbClr val="C0C0C0"/>
                </a:highlight>
              </a:rPr>
              <a:t>host </a:t>
            </a:r>
            <a:r>
              <a:rPr lang="en-US" altLang="zh-CN" sz="2000" dirty="0" err="1">
                <a:highlight>
                  <a:srgbClr val="C0C0C0"/>
                </a:highlight>
              </a:rPr>
              <a:t>cp</a:t>
            </a:r>
            <a:r>
              <a:rPr lang="en-US" altLang="zh-CN" sz="2000" dirty="0">
                <a:highlight>
                  <a:srgbClr val="C0C0C0"/>
                </a:highlight>
              </a:rPr>
              <a:t> </a:t>
            </a:r>
          </a:p>
          <a:p>
            <a:pPr marL="0" indent="0" hangingPunct="0">
              <a:lnSpc>
                <a:spcPct val="100000"/>
              </a:lnSpc>
              <a:spcBef>
                <a:spcPts val="600"/>
              </a:spcBef>
              <a:buNone/>
            </a:pPr>
            <a:r>
              <a:rPr lang="en-US" altLang="zh-CN" sz="2000" dirty="0">
                <a:highlight>
                  <a:srgbClr val="C0C0C0"/>
                </a:highlight>
              </a:rPr>
              <a:t>/home/oracle/app/oracle/</a:t>
            </a:r>
            <a:r>
              <a:rPr lang="en-US" altLang="zh-CN" sz="2000" dirty="0" err="1">
                <a:highlight>
                  <a:srgbClr val="C0C0C0"/>
                </a:highlight>
              </a:rPr>
              <a:t>fast_recovery_area</a:t>
            </a:r>
            <a:r>
              <a:rPr lang="en-US" altLang="zh-CN" sz="2000" dirty="0">
                <a:highlight>
                  <a:srgbClr val="C0C0C0"/>
                </a:highlight>
              </a:rPr>
              <a:t>/</a:t>
            </a:r>
            <a:r>
              <a:rPr lang="en-US" altLang="zh-CN" sz="2000" dirty="0" err="1">
                <a:highlight>
                  <a:srgbClr val="C0C0C0"/>
                </a:highlight>
              </a:rPr>
              <a:t>orcl</a:t>
            </a:r>
            <a:r>
              <a:rPr lang="en-US" altLang="zh-CN" sz="2000" dirty="0">
                <a:highlight>
                  <a:srgbClr val="C0C0C0"/>
                </a:highlight>
              </a:rPr>
              <a:t>/control02.ctl /home/oracle/app/oracle/</a:t>
            </a:r>
            <a:r>
              <a:rPr lang="en-US" altLang="zh-CN" sz="2000" dirty="0" err="1">
                <a:highlight>
                  <a:srgbClr val="C0C0C0"/>
                </a:highlight>
              </a:rPr>
              <a:t>fast_recovery_area</a:t>
            </a:r>
            <a:r>
              <a:rPr lang="en-US" altLang="zh-CN" sz="2000" dirty="0">
                <a:highlight>
                  <a:srgbClr val="C0C0C0"/>
                </a:highlight>
              </a:rPr>
              <a:t>/</a:t>
            </a:r>
            <a:r>
              <a:rPr lang="en-US" altLang="zh-CN" sz="2000" dirty="0" err="1">
                <a:highlight>
                  <a:srgbClr val="C0C0C0"/>
                </a:highlight>
              </a:rPr>
              <a:t>orcl</a:t>
            </a:r>
            <a:r>
              <a:rPr lang="en-US" altLang="zh-CN" sz="2000" dirty="0">
                <a:highlight>
                  <a:srgbClr val="C0C0C0"/>
                </a:highlight>
              </a:rPr>
              <a:t>/control03.ctl</a:t>
            </a:r>
          </a:p>
          <a:p>
            <a:pPr marL="0" indent="0" hangingPunct="0">
              <a:lnSpc>
                <a:spcPct val="100000"/>
              </a:lnSpc>
              <a:spcBef>
                <a:spcPts val="600"/>
              </a:spcBef>
              <a:buNone/>
            </a:pPr>
            <a:r>
              <a:rPr lang="en-US" altLang="zh-CN" sz="2000" dirty="0"/>
              <a:t>SQL&gt; </a:t>
            </a:r>
            <a:r>
              <a:rPr lang="en-US" altLang="zh-CN" sz="2000" dirty="0">
                <a:highlight>
                  <a:srgbClr val="C0C0C0"/>
                </a:highlight>
              </a:rPr>
              <a:t>STARTUP</a:t>
            </a:r>
          </a:p>
          <a:p>
            <a:pPr marL="0" indent="0" hangingPunct="0">
              <a:lnSpc>
                <a:spcPct val="100000"/>
              </a:lnSpc>
              <a:spcBef>
                <a:spcPts val="600"/>
              </a:spcBef>
              <a:buNone/>
            </a:pPr>
            <a:r>
              <a:rPr lang="en-US" altLang="zh-CN" sz="2000" dirty="0"/>
              <a:t>SQL&gt; </a:t>
            </a:r>
            <a:r>
              <a:rPr lang="en-US" altLang="zh-CN" sz="2000" dirty="0">
                <a:highlight>
                  <a:srgbClr val="C0C0C0"/>
                </a:highlight>
              </a:rPr>
              <a:t>show parameter </a:t>
            </a:r>
            <a:r>
              <a:rPr lang="en-US" altLang="zh-CN" sz="2000" dirty="0" err="1">
                <a:highlight>
                  <a:srgbClr val="C0C0C0"/>
                </a:highlight>
              </a:rPr>
              <a:t>control_files</a:t>
            </a:r>
            <a:r>
              <a:rPr lang="zh-CN" altLang="en-US" sz="2000" dirty="0">
                <a:highlight>
                  <a:srgbClr val="C0C0C0"/>
                </a:highlight>
              </a:rPr>
              <a:t>；</a:t>
            </a:r>
          </a:p>
          <a:p>
            <a:pPr marL="0" indent="0" hangingPunct="0">
              <a:lnSpc>
                <a:spcPct val="100000"/>
              </a:lnSpc>
              <a:spcBef>
                <a:spcPts val="0"/>
              </a:spcBef>
              <a:buNone/>
            </a:pPr>
            <a:r>
              <a:rPr lang="en-US" altLang="zh-CN" sz="2000" dirty="0"/>
              <a:t>NAME	           TYPE	 VALUE</a:t>
            </a:r>
          </a:p>
          <a:p>
            <a:pPr marL="0" indent="0" hangingPunct="0">
              <a:lnSpc>
                <a:spcPct val="100000"/>
              </a:lnSpc>
              <a:spcBef>
                <a:spcPts val="0"/>
              </a:spcBef>
              <a:buNone/>
            </a:pPr>
            <a:r>
              <a:rPr lang="en-US" altLang="zh-CN" sz="2000" dirty="0"/>
              <a:t>--------------  ---------  ----------------------------------------------------------------------</a:t>
            </a:r>
          </a:p>
          <a:p>
            <a:pPr marL="0" indent="0" hangingPunct="0">
              <a:lnSpc>
                <a:spcPct val="100000"/>
              </a:lnSpc>
              <a:spcBef>
                <a:spcPts val="0"/>
              </a:spcBef>
              <a:buNone/>
            </a:pPr>
            <a:r>
              <a:rPr lang="en-US" altLang="zh-CN" sz="2000" dirty="0" err="1"/>
              <a:t>control_files</a:t>
            </a:r>
            <a:r>
              <a:rPr lang="en-US" altLang="zh-CN" sz="2000" dirty="0"/>
              <a:t>  string       /home/oracle/app/oracle/</a:t>
            </a:r>
            <a:r>
              <a:rPr lang="en-US" altLang="zh-CN" sz="2000" dirty="0" err="1"/>
              <a:t>oradata</a:t>
            </a:r>
            <a:r>
              <a:rPr lang="en-US" altLang="zh-CN" sz="2000" dirty="0"/>
              <a:t>/</a:t>
            </a:r>
            <a:r>
              <a:rPr lang="en-US" altLang="zh-CN" sz="2000" dirty="0" err="1"/>
              <a:t>orcl</a:t>
            </a:r>
            <a:r>
              <a:rPr lang="en-US" altLang="zh-CN" sz="2000" dirty="0"/>
              <a:t>/control01.ctl</a:t>
            </a:r>
            <a:r>
              <a:rPr lang="zh-CN" altLang="en-US" sz="2000" dirty="0"/>
              <a:t>，</a:t>
            </a:r>
          </a:p>
          <a:p>
            <a:pPr marL="0" indent="0" hangingPunct="0">
              <a:lnSpc>
                <a:spcPct val="100000"/>
              </a:lnSpc>
              <a:spcBef>
                <a:spcPts val="0"/>
              </a:spcBef>
              <a:buNone/>
            </a:pPr>
            <a:r>
              <a:rPr lang="en-US" altLang="zh-CN" sz="2000" dirty="0"/>
              <a:t>/home/oracle/app/oracle/</a:t>
            </a:r>
            <a:r>
              <a:rPr lang="en-US" altLang="zh-CN" sz="2000" dirty="0" err="1"/>
              <a:t>fast_recovery_area</a:t>
            </a:r>
            <a:r>
              <a:rPr lang="en-US" altLang="zh-CN" sz="2000" dirty="0"/>
              <a:t>/</a:t>
            </a:r>
            <a:r>
              <a:rPr lang="en-US" altLang="zh-CN" sz="2000" dirty="0" err="1"/>
              <a:t>orcl</a:t>
            </a:r>
            <a:r>
              <a:rPr lang="en-US" altLang="zh-CN" sz="2000" dirty="0"/>
              <a:t>/control02.ctl</a:t>
            </a:r>
            <a:r>
              <a:rPr lang="zh-CN" altLang="en-US" sz="2000" dirty="0"/>
              <a:t>，</a:t>
            </a:r>
          </a:p>
          <a:p>
            <a:pPr marL="0" indent="0" hangingPunct="0">
              <a:lnSpc>
                <a:spcPct val="100000"/>
              </a:lnSpc>
              <a:spcBef>
                <a:spcPts val="0"/>
              </a:spcBef>
              <a:buNone/>
            </a:pPr>
            <a:r>
              <a:rPr lang="en-US" altLang="zh-CN" sz="2000" dirty="0"/>
              <a:t>/home/oracle/app/oracle/</a:t>
            </a:r>
            <a:r>
              <a:rPr lang="en-US" altLang="zh-CN" sz="2000" dirty="0" err="1"/>
              <a:t>fast_recovery_area</a:t>
            </a:r>
            <a:r>
              <a:rPr lang="en-US" altLang="zh-CN" sz="2000" dirty="0"/>
              <a:t>/</a:t>
            </a:r>
            <a:r>
              <a:rPr lang="en-US" altLang="zh-CN" sz="2000" dirty="0" err="1"/>
              <a:t>orcl</a:t>
            </a:r>
            <a:r>
              <a:rPr lang="en-US" altLang="zh-CN" sz="2000" dirty="0"/>
              <a:t>/control03.ctl</a:t>
            </a:r>
          </a:p>
        </p:txBody>
      </p:sp>
      <p:sp>
        <p:nvSpPr>
          <p:cNvPr id="4" name="卷形: 水平 3">
            <a:extLst>
              <a:ext uri="{FF2B5EF4-FFF2-40B4-BE49-F238E27FC236}">
                <a16:creationId xmlns:a16="http://schemas.microsoft.com/office/drawing/2014/main" id="{988EAF7C-D37D-4A3D-A104-40B703B5A517}"/>
              </a:ext>
            </a:extLst>
          </p:cNvPr>
          <p:cNvSpPr/>
          <p:nvPr/>
        </p:nvSpPr>
        <p:spPr>
          <a:xfrm>
            <a:off x="2434072" y="2204864"/>
            <a:ext cx="6396644" cy="2569776"/>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2000" dirty="0"/>
              <a:t>注意，本示例中的命令“</a:t>
            </a:r>
            <a:r>
              <a:rPr lang="en-US" altLang="zh-CN" sz="2000" dirty="0"/>
              <a:t>host </a:t>
            </a:r>
            <a:r>
              <a:rPr lang="en-US" altLang="zh-CN" sz="2000" dirty="0" err="1"/>
              <a:t>cp</a:t>
            </a:r>
            <a:r>
              <a:rPr lang="en-US" altLang="zh-CN" sz="2000" dirty="0"/>
              <a:t>”</a:t>
            </a:r>
            <a:r>
              <a:rPr lang="zh-CN" altLang="en-US" sz="2000" dirty="0"/>
              <a:t>表示调用</a:t>
            </a:r>
            <a:r>
              <a:rPr lang="en-US" altLang="zh-CN" sz="2000" dirty="0"/>
              <a:t>Linux</a:t>
            </a:r>
            <a:r>
              <a:rPr lang="zh-CN" altLang="en-US" sz="2000" dirty="0"/>
              <a:t>的</a:t>
            </a:r>
            <a:r>
              <a:rPr lang="en-US" altLang="zh-CN" sz="2000" dirty="0" err="1"/>
              <a:t>cp</a:t>
            </a:r>
            <a:r>
              <a:rPr lang="zh-CN" altLang="en-US" sz="2000" dirty="0"/>
              <a:t>命令复制文件，文件复制成功后，</a:t>
            </a:r>
            <a:r>
              <a:rPr lang="en-US" altLang="zh-CN" sz="2000" dirty="0"/>
              <a:t>startup</a:t>
            </a:r>
            <a:r>
              <a:rPr lang="zh-CN" altLang="en-US" sz="2000" dirty="0"/>
              <a:t>打开数据库成功，再查询参数</a:t>
            </a:r>
            <a:r>
              <a:rPr lang="en-US" altLang="zh-CN" sz="2000" dirty="0" err="1"/>
              <a:t>control_files</a:t>
            </a:r>
            <a:r>
              <a:rPr lang="zh-CN" altLang="en-US" sz="2000" dirty="0"/>
              <a:t>的值，就有</a:t>
            </a:r>
            <a:r>
              <a:rPr lang="en-US" altLang="zh-CN" sz="2000" dirty="0"/>
              <a:t>3</a:t>
            </a:r>
            <a:r>
              <a:rPr lang="zh-CN" altLang="en-US" sz="2000" dirty="0"/>
              <a:t>个控制文件了。</a:t>
            </a:r>
          </a:p>
        </p:txBody>
      </p:sp>
    </p:spTree>
    <p:extLst>
      <p:ext uri="{BB962C8B-B14F-4D97-AF65-F5344CB8AC3E}">
        <p14:creationId xmlns:p14="http://schemas.microsoft.com/office/powerpoint/2010/main" val="3050354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0.70"/>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909836" y="-99392"/>
            <a:ext cx="9601200" cy="1019264"/>
          </a:xfrm>
        </p:spPr>
        <p:txBody>
          <a:bodyPr>
            <a:normAutofit/>
          </a:bodyPr>
          <a:lstStyle/>
          <a:p>
            <a:r>
              <a:rPr lang="en-US" altLang="zh-CN" b="1" dirty="0">
                <a:effectLst>
                  <a:glow>
                    <a:srgbClr val="000000"/>
                  </a:glow>
                  <a:outerShdw sx="0" sy="0">
                    <a:srgbClr val="000000"/>
                  </a:outerShdw>
                  <a:reflection stA="0" endPos="0" fadeDir="0" sx="0" sy="0"/>
                </a:effectLst>
              </a:rPr>
              <a:t>6.6 </a:t>
            </a:r>
            <a:r>
              <a:rPr lang="zh-CN" altLang="zh-CN" b="1" dirty="0"/>
              <a:t>控制文件的管理</a:t>
            </a:r>
            <a:endParaRPr lang="zh-CN" altLang="en-US" b="1"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955577" y="1000949"/>
            <a:ext cx="11233248" cy="5733256"/>
          </a:xfrm>
        </p:spPr>
        <p:txBody>
          <a:bodyPr>
            <a:noAutofit/>
          </a:bodyPr>
          <a:lstStyle/>
          <a:p>
            <a:pPr marL="0" indent="0" hangingPunct="0">
              <a:lnSpc>
                <a:spcPct val="100000"/>
              </a:lnSpc>
              <a:spcBef>
                <a:spcPts val="600"/>
              </a:spcBef>
              <a:buNone/>
            </a:pPr>
            <a:r>
              <a:rPr lang="zh-CN" altLang="en-US" sz="2800" dirty="0"/>
              <a:t>除了多文件保证机制之外，还可以通过</a:t>
            </a:r>
            <a:r>
              <a:rPr lang="en-US" altLang="zh-CN" sz="2800" dirty="0" err="1"/>
              <a:t>rman</a:t>
            </a:r>
            <a:r>
              <a:rPr lang="zh-CN" altLang="en-US" sz="2800" dirty="0"/>
              <a:t>备份控制文件。见第</a:t>
            </a:r>
            <a:r>
              <a:rPr lang="en-US" altLang="zh-CN" sz="2800" dirty="0"/>
              <a:t>13</a:t>
            </a:r>
            <a:r>
              <a:rPr lang="zh-CN" altLang="en-US" sz="2800" dirty="0"/>
              <a:t>章备份与恢复。</a:t>
            </a:r>
          </a:p>
          <a:p>
            <a:pPr marL="0" indent="0" hangingPunct="0">
              <a:lnSpc>
                <a:spcPct val="100000"/>
              </a:lnSpc>
              <a:spcBef>
                <a:spcPts val="600"/>
              </a:spcBef>
              <a:buNone/>
            </a:pPr>
            <a:r>
              <a:rPr lang="en-US" altLang="zh-CN" sz="2800" dirty="0"/>
              <a:t>Oracle</a:t>
            </a:r>
            <a:r>
              <a:rPr lang="zh-CN" altLang="en-US" sz="2800" dirty="0"/>
              <a:t>还允许当其他方法无法恢复控件文件的时候，通过重建控制文件的方式重建新的控制文件。重建控制文件的命令是“</a:t>
            </a:r>
            <a:r>
              <a:rPr lang="en-US" altLang="zh-CN" sz="2800" dirty="0"/>
              <a:t>CREATE CONTROLFILE …”</a:t>
            </a:r>
            <a:r>
              <a:rPr lang="zh-CN" altLang="en-US" sz="2800" dirty="0"/>
              <a:t>，该命令非常复杂，不容易编写，但是我们可以在数据库正常运行期间跟踪并导出控制文本的重建命令脚本。</a:t>
            </a:r>
          </a:p>
          <a:p>
            <a:pPr marL="0" indent="0" hangingPunct="0">
              <a:lnSpc>
                <a:spcPct val="100000"/>
              </a:lnSpc>
              <a:spcBef>
                <a:spcPts val="600"/>
              </a:spcBef>
              <a:buNone/>
            </a:pPr>
            <a:r>
              <a:rPr lang="en-US" altLang="zh-CN" sz="2800" dirty="0"/>
              <a:t>【</a:t>
            </a:r>
            <a:r>
              <a:rPr lang="zh-CN" altLang="en-US" sz="2800" dirty="0"/>
              <a:t>示例</a:t>
            </a:r>
            <a:r>
              <a:rPr lang="en-US" altLang="zh-CN" sz="2800" dirty="0"/>
              <a:t>6-9】</a:t>
            </a:r>
            <a:r>
              <a:rPr lang="zh-CN" altLang="en-US" sz="2800" dirty="0"/>
              <a:t>导出控制文件的重建命令脚本</a:t>
            </a:r>
          </a:p>
          <a:p>
            <a:pPr marL="0" indent="0" hangingPunct="0">
              <a:lnSpc>
                <a:spcPct val="100000"/>
              </a:lnSpc>
              <a:spcBef>
                <a:spcPts val="600"/>
              </a:spcBef>
              <a:buNone/>
            </a:pPr>
            <a:r>
              <a:rPr lang="zh-CN" altLang="en-US" sz="2800" dirty="0"/>
              <a:t>本示例将生成一个控制文件的跟踪文件</a:t>
            </a:r>
            <a:r>
              <a:rPr lang="en-US" altLang="zh-CN" sz="2800" dirty="0" err="1"/>
              <a:t>control_trace.trc</a:t>
            </a:r>
            <a:r>
              <a:rPr lang="zh-CN" altLang="en-US" sz="2800" dirty="0"/>
              <a:t>，该文件是文本文件，里面有重建控制文件的命令。生成后使用</a:t>
            </a:r>
            <a:r>
              <a:rPr lang="en-US" altLang="zh-CN" sz="2800" dirty="0"/>
              <a:t>Linux</a:t>
            </a:r>
            <a:r>
              <a:rPr lang="zh-CN" altLang="en-US" sz="2800" dirty="0"/>
              <a:t>的</a:t>
            </a:r>
            <a:r>
              <a:rPr lang="en-US" altLang="zh-CN" sz="2800" dirty="0"/>
              <a:t>cat</a:t>
            </a:r>
            <a:r>
              <a:rPr lang="zh-CN" altLang="en-US" sz="2800" dirty="0"/>
              <a:t>命令查看该文件的内容。</a:t>
            </a:r>
          </a:p>
        </p:txBody>
      </p:sp>
    </p:spTree>
    <p:extLst>
      <p:ext uri="{BB962C8B-B14F-4D97-AF65-F5344CB8AC3E}">
        <p14:creationId xmlns:p14="http://schemas.microsoft.com/office/powerpoint/2010/main" val="473503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381000"/>
            <a:ext cx="9601200" cy="887760"/>
          </a:xfrm>
        </p:spPr>
        <p:txBody>
          <a:bodyPr/>
          <a:lstStyle/>
          <a:p>
            <a:r>
              <a:rPr lang="en-US" altLang="zh-CN" b="1" dirty="0">
                <a:effectLst>
                  <a:glow>
                    <a:srgbClr val="000000"/>
                  </a:glow>
                  <a:outerShdw sx="0" sy="0">
                    <a:srgbClr val="000000"/>
                  </a:outerShdw>
                  <a:reflection stA="0" endPos="0" fadeDir="0" sx="0" sy="0"/>
                </a:effectLst>
              </a:rPr>
              <a:t>6.1 </a:t>
            </a:r>
            <a:r>
              <a:rPr lang="zh-CN" altLang="en-US" b="1" dirty="0">
                <a:effectLst>
                  <a:glow>
                    <a:srgbClr val="000000"/>
                  </a:glow>
                  <a:outerShdw sx="0" sy="0">
                    <a:srgbClr val="000000"/>
                  </a:outerShdw>
                  <a:reflection stA="0" endPos="0" fadeDir="0" sx="0" sy="0"/>
                </a:effectLst>
              </a:rPr>
              <a:t>表空间和数据文件的管理</a:t>
            </a:r>
            <a:endParaRPr lang="zh-CN" altLang="en-US"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909836" y="1340768"/>
            <a:ext cx="11233248" cy="1440160"/>
          </a:xfrm>
        </p:spPr>
        <p:txBody>
          <a:bodyPr>
            <a:normAutofit/>
          </a:bodyPr>
          <a:lstStyle/>
          <a:p>
            <a:pPr marL="0" indent="0" hangingPunct="0">
              <a:buNone/>
            </a:pPr>
            <a:r>
              <a:rPr lang="zh-CN" altLang="en-US" dirty="0"/>
              <a:t>数据库可以划分为多个逻辑存储单元，存储单元也称为表空间</a:t>
            </a:r>
            <a:r>
              <a:rPr lang="en-US" altLang="zh-CN" dirty="0"/>
              <a:t>(Tablespace)</a:t>
            </a:r>
            <a:r>
              <a:rPr lang="zh-CN" altLang="en-US" dirty="0"/>
              <a:t>，这是因为表空间的主要存储对象就是表。表空间是由一个或者多个数据文件组成的，而一个数据文件只能属于一个空间，表空间本身没有物理大小，表空间的逻辑大小等于其包含的数据文件大小之和，如图</a:t>
            </a:r>
            <a:r>
              <a:rPr lang="en-US" altLang="zh-CN" dirty="0"/>
              <a:t>6-1</a:t>
            </a:r>
            <a:r>
              <a:rPr lang="zh-CN" altLang="en-US" dirty="0"/>
              <a:t>所示。</a:t>
            </a:r>
          </a:p>
        </p:txBody>
      </p:sp>
      <p:grpSp>
        <p:nvGrpSpPr>
          <p:cNvPr id="4" name="画布 300">
            <a:extLst>
              <a:ext uri="{FF2B5EF4-FFF2-40B4-BE49-F238E27FC236}">
                <a16:creationId xmlns:a16="http://schemas.microsoft.com/office/drawing/2014/main" id="{915F9D6F-EBDD-4811-9F87-B312D4105A18}"/>
              </a:ext>
            </a:extLst>
          </p:cNvPr>
          <p:cNvGrpSpPr/>
          <p:nvPr/>
        </p:nvGrpSpPr>
        <p:grpSpPr>
          <a:xfrm>
            <a:off x="2854052" y="2780928"/>
            <a:ext cx="7229574" cy="3384376"/>
            <a:chOff x="0" y="0"/>
            <a:chExt cx="3276600" cy="1379220"/>
          </a:xfrm>
        </p:grpSpPr>
        <p:sp>
          <p:nvSpPr>
            <p:cNvPr id="5" name="矩形 4">
              <a:extLst>
                <a:ext uri="{FF2B5EF4-FFF2-40B4-BE49-F238E27FC236}">
                  <a16:creationId xmlns:a16="http://schemas.microsoft.com/office/drawing/2014/main" id="{FCCC4E3D-4DA1-46D4-89C2-A041FCBE62FC}"/>
                </a:ext>
              </a:extLst>
            </p:cNvPr>
            <p:cNvSpPr/>
            <p:nvPr/>
          </p:nvSpPr>
          <p:spPr>
            <a:xfrm>
              <a:off x="0" y="0"/>
              <a:ext cx="3276600" cy="1379220"/>
            </a:xfrm>
            <a:prstGeom prst="rect">
              <a:avLst/>
            </a:prstGeom>
            <a:ln w="6350">
              <a:solidFill>
                <a:schemeClr val="tx1"/>
              </a:solidFill>
            </a:ln>
          </p:spPr>
        </p:sp>
        <p:grpSp>
          <p:nvGrpSpPr>
            <p:cNvPr id="6" name="组合 5">
              <a:extLst>
                <a:ext uri="{FF2B5EF4-FFF2-40B4-BE49-F238E27FC236}">
                  <a16:creationId xmlns:a16="http://schemas.microsoft.com/office/drawing/2014/main" id="{6BE07CE2-A521-45FA-9E7D-DD49C22F6546}"/>
                </a:ext>
              </a:extLst>
            </p:cNvPr>
            <p:cNvGrpSpPr/>
            <p:nvPr/>
          </p:nvGrpSpPr>
          <p:grpSpPr>
            <a:xfrm>
              <a:off x="62920" y="60839"/>
              <a:ext cx="3143245" cy="1234299"/>
              <a:chOff x="62901" y="72021"/>
              <a:chExt cx="3143245" cy="1461286"/>
            </a:xfrm>
          </p:grpSpPr>
          <p:sp>
            <p:nvSpPr>
              <p:cNvPr id="7" name="文本框 855">
                <a:extLst>
                  <a:ext uri="{FF2B5EF4-FFF2-40B4-BE49-F238E27FC236}">
                    <a16:creationId xmlns:a16="http://schemas.microsoft.com/office/drawing/2014/main" id="{0068675B-AF20-4D62-AB5B-B3EA06C1AA9B}"/>
                  </a:ext>
                </a:extLst>
              </p:cNvPr>
              <p:cNvSpPr txBox="1"/>
              <p:nvPr/>
            </p:nvSpPr>
            <p:spPr>
              <a:xfrm>
                <a:off x="638744" y="72021"/>
                <a:ext cx="1961992" cy="415248"/>
              </a:xfrm>
              <a:prstGeom prst="rect">
                <a:avLst/>
              </a:prstGeom>
              <a:noFill/>
              <a:ln w="6350">
                <a:noFill/>
              </a:ln>
            </p:spPr>
            <p:txBody>
              <a:bodyPr rot="0" spcFirstLastPara="0" vert="horz" wrap="square" lIns="91440" tIns="0" rIns="91440" bIns="0" numCol="1" spcCol="0" rtlCol="0" fromWordArt="0" anchor="t" anchorCtr="0" forceAA="0" compatLnSpc="1">
                <a:prstTxWarp prst="textNoShape">
                  <a:avLst/>
                </a:prstTxWarp>
                <a:noAutofit/>
              </a:bodyPr>
              <a:lstStyle/>
              <a:p>
                <a:pPr algn="ctr">
                  <a:spcAft>
                    <a:spcPts val="0"/>
                  </a:spcAft>
                </a:pPr>
                <a:r>
                  <a:rPr lang="zh-CN" sz="2800" b="1" kern="100">
                    <a:solidFill>
                      <a:srgbClr val="000000"/>
                    </a:solidFill>
                    <a:effectLst/>
                    <a:latin typeface="Times New Roman" panose="02020603050405020304" pitchFamily="18" charset="0"/>
                    <a:ea typeface="宋体" panose="02010600030101010101" pitchFamily="2" charset="-122"/>
                  </a:rPr>
                  <a:t>表空间</a:t>
                </a:r>
                <a:r>
                  <a:rPr lang="en-US" sz="2800" b="1" kern="100">
                    <a:solidFill>
                      <a:srgbClr val="000000"/>
                    </a:solidFill>
                    <a:effectLst/>
                    <a:latin typeface="Times New Roman" panose="02020603050405020304" pitchFamily="18" charset="0"/>
                    <a:ea typeface="宋体" panose="02010600030101010101" pitchFamily="2" charset="-122"/>
                  </a:rPr>
                  <a:t>USERS</a:t>
                </a:r>
                <a:endParaRPr lang="zh-CN" sz="2800" kern="100">
                  <a:effectLst/>
                  <a:latin typeface="Times New Roman" panose="02020603050405020304" pitchFamily="18" charset="0"/>
                  <a:ea typeface="宋体" panose="02010600030101010101" pitchFamily="2" charset="-122"/>
                </a:endParaRPr>
              </a:p>
              <a:p>
                <a:pPr algn="ctr">
                  <a:spcAft>
                    <a:spcPts val="0"/>
                  </a:spcAft>
                </a:pPr>
                <a:r>
                  <a:rPr lang="en-US" sz="2800" b="1" kern="100">
                    <a:solidFill>
                      <a:srgbClr val="000000"/>
                    </a:solidFill>
                    <a:effectLst/>
                    <a:latin typeface="Times New Roman" panose="02020603050405020304" pitchFamily="18" charset="0"/>
                    <a:ea typeface="宋体" panose="02010600030101010101" pitchFamily="2" charset="-122"/>
                  </a:rPr>
                  <a:t> (600M)</a:t>
                </a:r>
                <a:endParaRPr lang="zh-CN" sz="2800" kern="100">
                  <a:effectLst/>
                  <a:latin typeface="Times New Roman" panose="02020603050405020304" pitchFamily="18" charset="0"/>
                  <a:ea typeface="宋体" panose="02010600030101010101" pitchFamily="2" charset="-122"/>
                </a:endParaRPr>
              </a:p>
            </p:txBody>
          </p:sp>
          <p:sp>
            <p:nvSpPr>
              <p:cNvPr id="8" name="矩形 7">
                <a:extLst>
                  <a:ext uri="{FF2B5EF4-FFF2-40B4-BE49-F238E27FC236}">
                    <a16:creationId xmlns:a16="http://schemas.microsoft.com/office/drawing/2014/main" id="{CBBB5CB1-0F7F-468A-87B4-752E5C058097}"/>
                  </a:ext>
                </a:extLst>
              </p:cNvPr>
              <p:cNvSpPr/>
              <p:nvPr/>
            </p:nvSpPr>
            <p:spPr>
              <a:xfrm>
                <a:off x="62901" y="498018"/>
                <a:ext cx="957532" cy="1035289"/>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bodyPr>
              <a:lstStyle/>
              <a:p>
                <a:endParaRPr lang="zh-CN" altLang="en-US" sz="2800"/>
              </a:p>
            </p:txBody>
          </p:sp>
          <p:sp>
            <p:nvSpPr>
              <p:cNvPr id="9" name="文本框 855">
                <a:extLst>
                  <a:ext uri="{FF2B5EF4-FFF2-40B4-BE49-F238E27FC236}">
                    <a16:creationId xmlns:a16="http://schemas.microsoft.com/office/drawing/2014/main" id="{AA52DB53-A5BD-41B0-90D3-F3BED7BDBD2C}"/>
                  </a:ext>
                </a:extLst>
              </p:cNvPr>
              <p:cNvSpPr txBox="1"/>
              <p:nvPr/>
            </p:nvSpPr>
            <p:spPr>
              <a:xfrm>
                <a:off x="107315" y="990268"/>
                <a:ext cx="836523" cy="450343"/>
              </a:xfrm>
              <a:prstGeom prst="rect">
                <a:avLst/>
              </a:prstGeom>
              <a:noFill/>
              <a:ln w="6350">
                <a:noFill/>
              </a:ln>
            </p:spPr>
            <p:txBody>
              <a:bodyPr rot="0" spcFirstLastPara="0" vert="horz" wrap="square" lIns="91440" tIns="0" rIns="91440" bIns="0" numCol="1" spcCol="0" rtlCol="0" fromWordArt="0" anchor="t" anchorCtr="0" forceAA="0" compatLnSpc="1">
                <a:prstTxWarp prst="textNoShape">
                  <a:avLst/>
                </a:prstTxWarp>
                <a:noAutofit/>
              </a:bodyPr>
              <a:lstStyle/>
              <a:p>
                <a:pPr algn="ctr">
                  <a:spcAft>
                    <a:spcPts val="0"/>
                  </a:spcAft>
                </a:pPr>
                <a:r>
                  <a:rPr lang="zh-CN" sz="2800" kern="100">
                    <a:solidFill>
                      <a:srgbClr val="000000"/>
                    </a:solidFill>
                    <a:effectLst/>
                    <a:latin typeface="Times New Roman" panose="02020603050405020304" pitchFamily="18" charset="0"/>
                    <a:ea typeface="宋体" panose="02010600030101010101" pitchFamily="2" charset="-122"/>
                  </a:rPr>
                  <a:t>数据文件</a:t>
                </a:r>
                <a:r>
                  <a:rPr lang="en-US" sz="2800" kern="100">
                    <a:solidFill>
                      <a:srgbClr val="000000"/>
                    </a:solidFill>
                    <a:effectLst/>
                    <a:latin typeface="Times New Roman" panose="02020603050405020304" pitchFamily="18" charset="0"/>
                    <a:ea typeface="宋体" panose="02010600030101010101" pitchFamily="2" charset="-122"/>
                  </a:rPr>
                  <a:t>1</a:t>
                </a:r>
                <a:endParaRPr lang="zh-CN" sz="2800" kern="100">
                  <a:solidFill>
                    <a:srgbClr val="000000"/>
                  </a:solidFill>
                  <a:effectLst/>
                  <a:latin typeface="Times New Roman" panose="02020603050405020304" pitchFamily="18" charset="0"/>
                  <a:ea typeface="宋体" panose="02010600030101010101" pitchFamily="2" charset="-122"/>
                </a:endParaRPr>
              </a:p>
              <a:p>
                <a:pPr algn="ctr">
                  <a:spcAft>
                    <a:spcPts val="0"/>
                  </a:spcAft>
                </a:pPr>
                <a:r>
                  <a:rPr lang="en-US" sz="2800" kern="100">
                    <a:solidFill>
                      <a:srgbClr val="000000"/>
                    </a:solidFill>
                    <a:effectLst/>
                    <a:latin typeface="Times New Roman" panose="02020603050405020304" pitchFamily="18" charset="0"/>
                    <a:ea typeface="宋体" panose="02010600030101010101" pitchFamily="2" charset="-122"/>
                  </a:rPr>
                  <a:t>100M</a:t>
                </a:r>
                <a:endParaRPr lang="zh-CN" sz="2800" kern="100">
                  <a:solidFill>
                    <a:srgbClr val="000000"/>
                  </a:solidFill>
                  <a:effectLst/>
                  <a:latin typeface="Times New Roman" panose="02020603050405020304" pitchFamily="18" charset="0"/>
                  <a:ea typeface="宋体" panose="02010600030101010101" pitchFamily="2" charset="-122"/>
                </a:endParaRPr>
              </a:p>
            </p:txBody>
          </p:sp>
          <p:sp>
            <p:nvSpPr>
              <p:cNvPr id="10" name="矩形 9">
                <a:extLst>
                  <a:ext uri="{FF2B5EF4-FFF2-40B4-BE49-F238E27FC236}">
                    <a16:creationId xmlns:a16="http://schemas.microsoft.com/office/drawing/2014/main" id="{07BD176A-B0C5-4AF4-B3CE-6A15F692539E}"/>
                  </a:ext>
                </a:extLst>
              </p:cNvPr>
              <p:cNvSpPr/>
              <p:nvPr/>
            </p:nvSpPr>
            <p:spPr>
              <a:xfrm>
                <a:off x="1147036" y="497778"/>
                <a:ext cx="957532" cy="1035289"/>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bodyPr>
              <a:lstStyle/>
              <a:p>
                <a:endParaRPr lang="zh-CN" altLang="en-US" sz="2800"/>
              </a:p>
            </p:txBody>
          </p:sp>
          <p:sp>
            <p:nvSpPr>
              <p:cNvPr id="11" name="文本框 855">
                <a:extLst>
                  <a:ext uri="{FF2B5EF4-FFF2-40B4-BE49-F238E27FC236}">
                    <a16:creationId xmlns:a16="http://schemas.microsoft.com/office/drawing/2014/main" id="{0DAC254D-0758-40D2-95D1-013F68C3BCF1}"/>
                  </a:ext>
                </a:extLst>
              </p:cNvPr>
              <p:cNvSpPr txBox="1"/>
              <p:nvPr/>
            </p:nvSpPr>
            <p:spPr>
              <a:xfrm>
                <a:off x="1201916" y="990028"/>
                <a:ext cx="836523" cy="407451"/>
              </a:xfrm>
              <a:prstGeom prst="rect">
                <a:avLst/>
              </a:prstGeom>
              <a:noFill/>
              <a:ln w="6350">
                <a:noFill/>
              </a:ln>
            </p:spPr>
            <p:txBody>
              <a:bodyPr rot="0" spcFirstLastPara="0" vert="horz" wrap="square" lIns="91440" tIns="0" rIns="91440" bIns="0" numCol="1" spcCol="0" rtlCol="0" fromWordArt="0" anchor="t" anchorCtr="0" forceAA="0" compatLnSpc="1">
                <a:prstTxWarp prst="textNoShape">
                  <a:avLst/>
                </a:prstTxWarp>
                <a:noAutofit/>
              </a:bodyPr>
              <a:lstStyle/>
              <a:p>
                <a:pPr algn="ctr">
                  <a:spcAft>
                    <a:spcPts val="0"/>
                  </a:spcAft>
                </a:pPr>
                <a:r>
                  <a:rPr lang="zh-CN" sz="2800" kern="100">
                    <a:solidFill>
                      <a:srgbClr val="000000"/>
                    </a:solidFill>
                    <a:effectLst/>
                    <a:latin typeface="Times New Roman" panose="02020603050405020304" pitchFamily="18" charset="0"/>
                    <a:ea typeface="宋体" panose="02010600030101010101" pitchFamily="2" charset="-122"/>
                  </a:rPr>
                  <a:t>数据文件</a:t>
                </a:r>
                <a:r>
                  <a:rPr lang="en-US" sz="2800" kern="100">
                    <a:solidFill>
                      <a:srgbClr val="000000"/>
                    </a:solidFill>
                    <a:effectLst/>
                    <a:latin typeface="Times New Roman" panose="02020603050405020304" pitchFamily="18" charset="0"/>
                    <a:ea typeface="宋体" panose="02010600030101010101" pitchFamily="2" charset="-122"/>
                  </a:rPr>
                  <a:t>2</a:t>
                </a:r>
                <a:endParaRPr lang="zh-CN" sz="2800" kern="100">
                  <a:solidFill>
                    <a:srgbClr val="000000"/>
                  </a:solidFill>
                  <a:effectLst/>
                  <a:latin typeface="Times New Roman" panose="02020603050405020304" pitchFamily="18" charset="0"/>
                  <a:ea typeface="宋体" panose="02010600030101010101" pitchFamily="2" charset="-122"/>
                </a:endParaRPr>
              </a:p>
              <a:p>
                <a:pPr algn="ctr">
                  <a:spcAft>
                    <a:spcPts val="0"/>
                  </a:spcAft>
                </a:pPr>
                <a:r>
                  <a:rPr lang="en-US" sz="2800" kern="100">
                    <a:solidFill>
                      <a:srgbClr val="000000"/>
                    </a:solidFill>
                    <a:effectLst/>
                    <a:latin typeface="Times New Roman" panose="02020603050405020304" pitchFamily="18" charset="0"/>
                    <a:ea typeface="宋体" panose="02010600030101010101" pitchFamily="2" charset="-122"/>
                  </a:rPr>
                  <a:t>200M</a:t>
                </a:r>
                <a:endParaRPr lang="zh-CN" sz="2800" kern="100">
                  <a:solidFill>
                    <a:srgbClr val="000000"/>
                  </a:solidFill>
                  <a:effectLst/>
                  <a:latin typeface="Times New Roman" panose="02020603050405020304" pitchFamily="18" charset="0"/>
                  <a:ea typeface="宋体" panose="02010600030101010101" pitchFamily="2" charset="-122"/>
                </a:endParaRPr>
              </a:p>
            </p:txBody>
          </p:sp>
          <p:sp>
            <p:nvSpPr>
              <p:cNvPr id="12" name="矩形 11">
                <a:extLst>
                  <a:ext uri="{FF2B5EF4-FFF2-40B4-BE49-F238E27FC236}">
                    <a16:creationId xmlns:a16="http://schemas.microsoft.com/office/drawing/2014/main" id="{034AC6E2-A83C-4278-95E6-42C5E174B9B2}"/>
                  </a:ext>
                </a:extLst>
              </p:cNvPr>
              <p:cNvSpPr/>
              <p:nvPr/>
            </p:nvSpPr>
            <p:spPr>
              <a:xfrm>
                <a:off x="2248614" y="497778"/>
                <a:ext cx="957532" cy="1035289"/>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bodyPr>
              <a:lstStyle/>
              <a:p>
                <a:endParaRPr lang="zh-CN" altLang="en-US" sz="2800"/>
              </a:p>
            </p:txBody>
          </p:sp>
          <p:sp>
            <p:nvSpPr>
              <p:cNvPr id="13" name="文本框 855">
                <a:extLst>
                  <a:ext uri="{FF2B5EF4-FFF2-40B4-BE49-F238E27FC236}">
                    <a16:creationId xmlns:a16="http://schemas.microsoft.com/office/drawing/2014/main" id="{D4AD9355-36CD-4750-9000-6D616BB9F827}"/>
                  </a:ext>
                </a:extLst>
              </p:cNvPr>
              <p:cNvSpPr txBox="1"/>
              <p:nvPr/>
            </p:nvSpPr>
            <p:spPr>
              <a:xfrm>
                <a:off x="2321432" y="990268"/>
                <a:ext cx="836523" cy="450583"/>
              </a:xfrm>
              <a:prstGeom prst="rect">
                <a:avLst/>
              </a:prstGeom>
              <a:noFill/>
              <a:ln w="6350">
                <a:noFill/>
              </a:ln>
            </p:spPr>
            <p:txBody>
              <a:bodyPr rot="0" spcFirstLastPara="0" vert="horz" wrap="square" lIns="91440" tIns="0" rIns="91440" bIns="0" numCol="1" spcCol="0" rtlCol="0" fromWordArt="0" anchor="t" anchorCtr="0" forceAA="0" compatLnSpc="1">
                <a:prstTxWarp prst="textNoShape">
                  <a:avLst/>
                </a:prstTxWarp>
                <a:noAutofit/>
              </a:bodyPr>
              <a:lstStyle/>
              <a:p>
                <a:pPr algn="ctr">
                  <a:spcAft>
                    <a:spcPts val="0"/>
                  </a:spcAft>
                </a:pPr>
                <a:r>
                  <a:rPr lang="zh-CN" sz="2800" kern="100">
                    <a:solidFill>
                      <a:srgbClr val="000000"/>
                    </a:solidFill>
                    <a:effectLst/>
                    <a:latin typeface="Times New Roman" panose="02020603050405020304" pitchFamily="18" charset="0"/>
                    <a:ea typeface="宋体" panose="02010600030101010101" pitchFamily="2" charset="-122"/>
                  </a:rPr>
                  <a:t>数据文件</a:t>
                </a:r>
                <a:r>
                  <a:rPr lang="en-US" sz="2800" kern="100">
                    <a:solidFill>
                      <a:srgbClr val="000000"/>
                    </a:solidFill>
                    <a:effectLst/>
                    <a:latin typeface="Times New Roman" panose="02020603050405020304" pitchFamily="18" charset="0"/>
                    <a:ea typeface="宋体" panose="02010600030101010101" pitchFamily="2" charset="-122"/>
                  </a:rPr>
                  <a:t>3</a:t>
                </a:r>
                <a:endParaRPr lang="zh-CN" sz="2800" kern="100">
                  <a:solidFill>
                    <a:srgbClr val="000000"/>
                  </a:solidFill>
                  <a:effectLst/>
                  <a:latin typeface="Times New Roman" panose="02020603050405020304" pitchFamily="18" charset="0"/>
                  <a:ea typeface="宋体" panose="02010600030101010101" pitchFamily="2" charset="-122"/>
                </a:endParaRPr>
              </a:p>
              <a:p>
                <a:pPr algn="ctr">
                  <a:spcAft>
                    <a:spcPts val="0"/>
                  </a:spcAft>
                </a:pPr>
                <a:r>
                  <a:rPr lang="en-US" sz="2800" kern="100">
                    <a:solidFill>
                      <a:srgbClr val="000000"/>
                    </a:solidFill>
                    <a:effectLst/>
                    <a:latin typeface="Times New Roman" panose="02020603050405020304" pitchFamily="18" charset="0"/>
                    <a:ea typeface="宋体" panose="02010600030101010101" pitchFamily="2" charset="-122"/>
                  </a:rPr>
                  <a:t>300M</a:t>
                </a:r>
                <a:endParaRPr lang="zh-CN" sz="2800" kern="100">
                  <a:solidFill>
                    <a:srgbClr val="000000"/>
                  </a:solidFill>
                  <a:effectLst/>
                  <a:latin typeface="Times New Roman" panose="02020603050405020304" pitchFamily="18" charset="0"/>
                  <a:ea typeface="宋体" panose="02010600030101010101" pitchFamily="2" charset="-122"/>
                </a:endParaRPr>
              </a:p>
            </p:txBody>
          </p:sp>
        </p:grpSp>
      </p:grpSp>
      <p:sp>
        <p:nvSpPr>
          <p:cNvPr id="14" name="矩形 13">
            <a:extLst>
              <a:ext uri="{FF2B5EF4-FFF2-40B4-BE49-F238E27FC236}">
                <a16:creationId xmlns:a16="http://schemas.microsoft.com/office/drawing/2014/main" id="{1C95D40C-AC80-494A-8491-512C8F50C0A9}"/>
              </a:ext>
            </a:extLst>
          </p:cNvPr>
          <p:cNvSpPr/>
          <p:nvPr/>
        </p:nvSpPr>
        <p:spPr>
          <a:xfrm>
            <a:off x="4438228" y="6306255"/>
            <a:ext cx="4305986" cy="523220"/>
          </a:xfrm>
          <a:prstGeom prst="rect">
            <a:avLst/>
          </a:prstGeom>
        </p:spPr>
        <p:txBody>
          <a:bodyPr wrap="none">
            <a:spAutoFit/>
          </a:bodyPr>
          <a:lstStyle/>
          <a:p>
            <a:pPr indent="228600" algn="ctr" hangingPunct="0"/>
            <a:r>
              <a:rPr lang="zh-CN" altLang="zh-CN" sz="2800" dirty="0">
                <a:latin typeface="Times New Roman" panose="02020603050405020304" pitchFamily="18" charset="0"/>
                <a:ea typeface="宋体" panose="02010600030101010101" pitchFamily="2" charset="-122"/>
                <a:cs typeface="宋体" panose="02010600030101010101" pitchFamily="2" charset="-122"/>
              </a:rPr>
              <a:t>图</a:t>
            </a:r>
            <a:r>
              <a:rPr lang="en-US" altLang="zh-CN" sz="2800" dirty="0">
                <a:latin typeface="Times New Roman" panose="02020603050405020304" pitchFamily="18" charset="0"/>
                <a:ea typeface="宋体" panose="02010600030101010101" pitchFamily="2" charset="-122"/>
                <a:cs typeface="宋体" panose="02010600030101010101" pitchFamily="2" charset="-122"/>
              </a:rPr>
              <a:t>6-1  </a:t>
            </a:r>
            <a:r>
              <a:rPr lang="zh-CN" altLang="zh-CN" sz="2800" dirty="0">
                <a:latin typeface="Times New Roman" panose="02020603050405020304" pitchFamily="18" charset="0"/>
                <a:ea typeface="宋体" panose="02010600030101010101" pitchFamily="2" charset="-122"/>
                <a:cs typeface="宋体" panose="02010600030101010101" pitchFamily="2" charset="-122"/>
              </a:rPr>
              <a:t>表空间与数据文件</a:t>
            </a:r>
          </a:p>
        </p:txBody>
      </p:sp>
    </p:spTree>
    <p:extLst>
      <p:ext uri="{BB962C8B-B14F-4D97-AF65-F5344CB8AC3E}">
        <p14:creationId xmlns:p14="http://schemas.microsoft.com/office/powerpoint/2010/main" val="1494815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909836" y="-99392"/>
            <a:ext cx="9601200" cy="1019264"/>
          </a:xfrm>
        </p:spPr>
        <p:txBody>
          <a:bodyPr>
            <a:normAutofit/>
          </a:bodyPr>
          <a:lstStyle/>
          <a:p>
            <a:r>
              <a:rPr lang="en-US" altLang="zh-CN" b="1" dirty="0">
                <a:effectLst>
                  <a:glow>
                    <a:srgbClr val="000000"/>
                  </a:glow>
                  <a:outerShdw sx="0" sy="0">
                    <a:srgbClr val="000000"/>
                  </a:outerShdw>
                  <a:reflection stA="0" endPos="0" fadeDir="0" sx="0" sy="0"/>
                </a:effectLst>
              </a:rPr>
              <a:t>6.6 </a:t>
            </a:r>
            <a:r>
              <a:rPr lang="zh-CN" altLang="zh-CN" b="1" dirty="0"/>
              <a:t>控制文件的管理</a:t>
            </a:r>
            <a:endParaRPr lang="zh-CN" altLang="en-US" b="1"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955577" y="1000949"/>
            <a:ext cx="11233248" cy="5733256"/>
          </a:xfrm>
        </p:spPr>
        <p:txBody>
          <a:bodyPr>
            <a:noAutofit/>
          </a:bodyPr>
          <a:lstStyle/>
          <a:p>
            <a:pPr marL="0" indent="0" hangingPunct="0">
              <a:lnSpc>
                <a:spcPct val="100000"/>
              </a:lnSpc>
              <a:spcBef>
                <a:spcPts val="600"/>
              </a:spcBef>
              <a:buNone/>
            </a:pPr>
            <a:r>
              <a:rPr lang="en-US" altLang="zh-CN" sz="2800" dirty="0"/>
              <a:t>$ </a:t>
            </a:r>
            <a:r>
              <a:rPr lang="en-US" altLang="zh-CN" sz="2800" dirty="0" err="1">
                <a:highlight>
                  <a:srgbClr val="C0C0C0"/>
                </a:highlight>
              </a:rPr>
              <a:t>sqlplus</a:t>
            </a:r>
            <a:r>
              <a:rPr lang="en-US" altLang="zh-CN" sz="2800" dirty="0">
                <a:highlight>
                  <a:srgbClr val="C0C0C0"/>
                </a:highlight>
              </a:rPr>
              <a:t> / as </a:t>
            </a:r>
            <a:r>
              <a:rPr lang="en-US" altLang="zh-CN" sz="2800" dirty="0" err="1">
                <a:highlight>
                  <a:srgbClr val="C0C0C0"/>
                </a:highlight>
              </a:rPr>
              <a:t>sysdba</a:t>
            </a:r>
            <a:endParaRPr lang="en-US" altLang="zh-CN" sz="2800" dirty="0">
              <a:highlight>
                <a:srgbClr val="C0C0C0"/>
              </a:highlight>
            </a:endParaRPr>
          </a:p>
          <a:p>
            <a:pPr marL="0" indent="0" hangingPunct="0">
              <a:lnSpc>
                <a:spcPct val="100000"/>
              </a:lnSpc>
              <a:spcBef>
                <a:spcPts val="600"/>
              </a:spcBef>
              <a:buNone/>
            </a:pPr>
            <a:r>
              <a:rPr lang="en-US" altLang="zh-CN" sz="2800" dirty="0"/>
              <a:t>SQL&gt; </a:t>
            </a:r>
            <a:r>
              <a:rPr lang="en-US" altLang="zh-CN" sz="2800" dirty="0">
                <a:highlight>
                  <a:srgbClr val="C0C0C0"/>
                </a:highlight>
              </a:rPr>
              <a:t>ALTER DATABASE BACKUP CONTROLFILE TO TRACE </a:t>
            </a:r>
          </a:p>
          <a:p>
            <a:pPr marL="0" indent="0" hangingPunct="0">
              <a:lnSpc>
                <a:spcPct val="100000"/>
              </a:lnSpc>
              <a:spcBef>
                <a:spcPts val="600"/>
              </a:spcBef>
              <a:buNone/>
            </a:pPr>
            <a:r>
              <a:rPr lang="en-US" altLang="zh-CN" sz="2800" dirty="0">
                <a:highlight>
                  <a:srgbClr val="C0C0C0"/>
                </a:highlight>
              </a:rPr>
              <a:t>  AS '/home/oracle/</a:t>
            </a:r>
            <a:r>
              <a:rPr lang="en-US" altLang="zh-CN" sz="2800" dirty="0" err="1">
                <a:highlight>
                  <a:srgbClr val="C0C0C0"/>
                </a:highlight>
              </a:rPr>
              <a:t>control_trace.trc</a:t>
            </a:r>
            <a:r>
              <a:rPr lang="en-US" altLang="zh-CN" sz="2800" dirty="0">
                <a:highlight>
                  <a:srgbClr val="C0C0C0"/>
                </a:highlight>
              </a:rPr>
              <a:t>'</a:t>
            </a:r>
            <a:r>
              <a:rPr lang="zh-CN" altLang="en-US" sz="2800" dirty="0">
                <a:highlight>
                  <a:srgbClr val="C0C0C0"/>
                </a:highlight>
              </a:rPr>
              <a:t>；</a:t>
            </a:r>
          </a:p>
          <a:p>
            <a:pPr marL="0" indent="0" hangingPunct="0">
              <a:lnSpc>
                <a:spcPct val="100000"/>
              </a:lnSpc>
              <a:spcBef>
                <a:spcPts val="600"/>
              </a:spcBef>
              <a:buNone/>
            </a:pPr>
            <a:r>
              <a:rPr lang="en-US" altLang="zh-CN" sz="2800" dirty="0"/>
              <a:t>Database altered.</a:t>
            </a:r>
          </a:p>
          <a:p>
            <a:pPr marL="0" indent="0" hangingPunct="0">
              <a:lnSpc>
                <a:spcPct val="100000"/>
              </a:lnSpc>
              <a:spcBef>
                <a:spcPts val="600"/>
              </a:spcBef>
              <a:buNone/>
            </a:pPr>
            <a:r>
              <a:rPr lang="en-US" altLang="zh-CN" sz="2800" dirty="0"/>
              <a:t>SQL&gt; </a:t>
            </a:r>
            <a:r>
              <a:rPr lang="en-US" altLang="zh-CN" sz="2800" dirty="0">
                <a:highlight>
                  <a:srgbClr val="C0C0C0"/>
                </a:highlight>
              </a:rPr>
              <a:t>!cat /home/oracle/</a:t>
            </a:r>
            <a:r>
              <a:rPr lang="en-US" altLang="zh-CN" sz="2800" dirty="0" err="1">
                <a:highlight>
                  <a:srgbClr val="FFFF00"/>
                </a:highlight>
              </a:rPr>
              <a:t>control_trace.trc</a:t>
            </a:r>
            <a:endParaRPr lang="en-US" altLang="zh-CN" sz="2800" dirty="0">
              <a:highlight>
                <a:srgbClr val="FFFF00"/>
              </a:highlight>
            </a:endParaRPr>
          </a:p>
          <a:p>
            <a:pPr marL="0" indent="0" hangingPunct="0">
              <a:lnSpc>
                <a:spcPct val="100000"/>
              </a:lnSpc>
              <a:spcBef>
                <a:spcPts val="600"/>
              </a:spcBef>
              <a:buNone/>
            </a:pPr>
            <a:r>
              <a:rPr lang="en-US" altLang="zh-CN" sz="2800" dirty="0"/>
              <a:t>...</a:t>
            </a:r>
          </a:p>
          <a:p>
            <a:pPr marL="0" indent="0" hangingPunct="0">
              <a:lnSpc>
                <a:spcPct val="100000"/>
              </a:lnSpc>
              <a:spcBef>
                <a:spcPts val="600"/>
              </a:spcBef>
              <a:buNone/>
            </a:pPr>
            <a:r>
              <a:rPr lang="zh-CN" altLang="en-US" sz="2800" dirty="0"/>
              <a:t>只要保存好这个文本文件，也能恢复控制文件。只是要注意两点，一是如果数据库发生了结构性的改变，需要重新生成这个文件，以反映数据库最新情况；二是通过这种方式恢复的控制文件可能会丢失最新的数据。</a:t>
            </a:r>
          </a:p>
        </p:txBody>
      </p:sp>
    </p:spTree>
    <p:extLst>
      <p:ext uri="{BB962C8B-B14F-4D97-AF65-F5344CB8AC3E}">
        <p14:creationId xmlns:p14="http://schemas.microsoft.com/office/powerpoint/2010/main" val="2991799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909836" y="-99392"/>
            <a:ext cx="9601200" cy="1019264"/>
          </a:xfrm>
        </p:spPr>
        <p:txBody>
          <a:bodyPr>
            <a:normAutofit/>
          </a:bodyPr>
          <a:lstStyle/>
          <a:p>
            <a:r>
              <a:rPr lang="en-US" altLang="zh-CN" b="1" dirty="0">
                <a:effectLst>
                  <a:glow>
                    <a:srgbClr val="000000"/>
                  </a:glow>
                  <a:outerShdw sx="0" sy="0">
                    <a:srgbClr val="000000"/>
                  </a:outerShdw>
                  <a:reflection stA="0" endPos="0" fadeDir="0" sx="0" sy="0"/>
                </a:effectLst>
              </a:rPr>
              <a:t>6.7 </a:t>
            </a:r>
            <a:r>
              <a:rPr lang="zh-CN" altLang="en-US" b="1" dirty="0">
                <a:effectLst>
                  <a:glow>
                    <a:srgbClr val="000000"/>
                  </a:glow>
                  <a:outerShdw sx="0" sy="0">
                    <a:srgbClr val="000000"/>
                  </a:outerShdw>
                  <a:reflection stA="0" endPos="0" fadeDir="0" sx="0" sy="0"/>
                </a:effectLst>
              </a:rPr>
              <a:t>重做日志文件与归档日志文件</a:t>
            </a:r>
            <a:endParaRPr lang="zh-CN" altLang="en-US" b="1"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955577" y="1000949"/>
            <a:ext cx="11233248" cy="5733256"/>
          </a:xfrm>
        </p:spPr>
        <p:txBody>
          <a:bodyPr>
            <a:noAutofit/>
          </a:bodyPr>
          <a:lstStyle/>
          <a:p>
            <a:pPr marL="0" indent="0" hangingPunct="0">
              <a:lnSpc>
                <a:spcPct val="100000"/>
              </a:lnSpc>
              <a:spcBef>
                <a:spcPts val="600"/>
              </a:spcBef>
              <a:buNone/>
            </a:pPr>
            <a:r>
              <a:rPr lang="zh-CN" altLang="en-US" sz="2800" dirty="0"/>
              <a:t>重做日志</a:t>
            </a:r>
            <a:r>
              <a:rPr lang="en-US" altLang="zh-CN" sz="2800" dirty="0"/>
              <a:t>(Redo Log)</a:t>
            </a:r>
            <a:r>
              <a:rPr lang="zh-CN" altLang="en-US" sz="2800" dirty="0"/>
              <a:t>用于保存数据库的所有变化信息，归档日志</a:t>
            </a:r>
            <a:r>
              <a:rPr lang="en-US" altLang="zh-CN" sz="2800" dirty="0"/>
              <a:t>(Archive Log)</a:t>
            </a:r>
            <a:r>
              <a:rPr lang="zh-CN" altLang="en-US" sz="2800" dirty="0"/>
              <a:t>是重做日志的持久性存储，是可选的，数据库只有工作在归档日志的模式下，才会使用归档日志文件。</a:t>
            </a:r>
            <a:r>
              <a:rPr lang="en-US" altLang="zh-CN" sz="2800" dirty="0"/>
              <a:t>Oracle 12c</a:t>
            </a:r>
            <a:r>
              <a:rPr lang="zh-CN" altLang="en-US" sz="2800" dirty="0"/>
              <a:t>仅由</a:t>
            </a:r>
            <a:r>
              <a:rPr lang="en-US" altLang="zh-CN" sz="2800" dirty="0"/>
              <a:t>CDB</a:t>
            </a:r>
            <a:r>
              <a:rPr lang="zh-CN" altLang="en-US" sz="2800" dirty="0"/>
              <a:t>管理重做日志，</a:t>
            </a:r>
            <a:r>
              <a:rPr lang="en-US" altLang="zh-CN" sz="2800" dirty="0"/>
              <a:t>PDB</a:t>
            </a:r>
            <a:r>
              <a:rPr lang="zh-CN" altLang="en-US" sz="2800" dirty="0"/>
              <a:t>不管理重做日志。</a:t>
            </a:r>
          </a:p>
        </p:txBody>
      </p:sp>
    </p:spTree>
    <p:extLst>
      <p:ext uri="{BB962C8B-B14F-4D97-AF65-F5344CB8AC3E}">
        <p14:creationId xmlns:p14="http://schemas.microsoft.com/office/powerpoint/2010/main" val="3661471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837828" y="44624"/>
            <a:ext cx="9601200" cy="1100341"/>
          </a:xfrm>
        </p:spPr>
        <p:txBody>
          <a:bodyPr>
            <a:normAutofit/>
          </a:bodyPr>
          <a:lstStyle/>
          <a:p>
            <a:r>
              <a:rPr lang="en-US" altLang="zh-CN" b="1" dirty="0">
                <a:effectLst>
                  <a:glow>
                    <a:srgbClr val="000000"/>
                  </a:glow>
                  <a:outerShdw sx="0" sy="0">
                    <a:srgbClr val="000000"/>
                  </a:outerShdw>
                  <a:reflection stA="0" endPos="0" fadeDir="0" sx="0" sy="0"/>
                </a:effectLst>
              </a:rPr>
              <a:t>6.7 </a:t>
            </a:r>
            <a:r>
              <a:rPr lang="zh-CN" altLang="en-US" b="1" dirty="0">
                <a:effectLst>
                  <a:glow>
                    <a:srgbClr val="000000"/>
                  </a:glow>
                  <a:outerShdw sx="0" sy="0">
                    <a:srgbClr val="000000"/>
                  </a:outerShdw>
                  <a:reflection stA="0" endPos="0" fadeDir="0" sx="0" sy="0"/>
                </a:effectLst>
              </a:rPr>
              <a:t>重做日志文件与归档日志文件</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3100" b="1" dirty="0">
                <a:effectLst>
                  <a:glow>
                    <a:srgbClr val="000000"/>
                  </a:glow>
                  <a:outerShdw sx="0" sy="0">
                    <a:srgbClr val="000000"/>
                  </a:outerShdw>
                  <a:reflection stA="0" endPos="0" fadeDir="0" sx="0" sy="0"/>
                </a:effectLst>
              </a:rPr>
              <a:t>6.7.1  </a:t>
            </a:r>
            <a:r>
              <a:rPr lang="zh-CN" altLang="en-US" sz="3100" b="1" dirty="0">
                <a:effectLst>
                  <a:glow>
                    <a:srgbClr val="000000"/>
                  </a:glow>
                  <a:outerShdw sx="0" sy="0">
                    <a:srgbClr val="000000"/>
                  </a:outerShdw>
                  <a:reflection stA="0" endPos="0" fadeDir="0" sx="0" sy="0"/>
                </a:effectLst>
              </a:rPr>
              <a:t>重做日志与归档日志的基本概念</a:t>
            </a:r>
            <a:endParaRPr lang="zh-CN" altLang="en-US" b="1"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955577" y="1144965"/>
            <a:ext cx="11233248" cy="5589240"/>
          </a:xfrm>
        </p:spPr>
        <p:txBody>
          <a:bodyPr>
            <a:noAutofit/>
          </a:bodyPr>
          <a:lstStyle/>
          <a:p>
            <a:pPr marL="0" indent="0" hangingPunct="0">
              <a:lnSpc>
                <a:spcPct val="100000"/>
              </a:lnSpc>
              <a:spcBef>
                <a:spcPts val="600"/>
              </a:spcBef>
              <a:buNone/>
            </a:pPr>
            <a:r>
              <a:rPr lang="zh-CN" altLang="en-US" sz="2800" dirty="0"/>
              <a:t>重做日志文件记录了对数据库修改的信息，包括用户对数据修改和数据库管理员对数据库结构的修改。在发生数据故障的时候，利用重做日志文件和数据库备份文件共同恢复数据库，数据故障一般有两种情况：介质损坏和用户误操作。</a:t>
            </a:r>
          </a:p>
          <a:p>
            <a:pPr marL="0" indent="0" hangingPunct="0">
              <a:lnSpc>
                <a:spcPct val="100000"/>
              </a:lnSpc>
              <a:spcBef>
                <a:spcPts val="600"/>
              </a:spcBef>
              <a:buNone/>
            </a:pPr>
            <a:r>
              <a:rPr lang="zh-CN" altLang="en-US" sz="2800" dirty="0"/>
              <a:t>每个数据库至少有两个日志文件组，每组由</a:t>
            </a:r>
            <a:r>
              <a:rPr lang="en-US" altLang="zh-CN" sz="2800" dirty="0"/>
              <a:t>1</a:t>
            </a:r>
            <a:r>
              <a:rPr lang="zh-CN" altLang="en-US" sz="2800" dirty="0"/>
              <a:t>个或者多个日志文件组成，同一组中的多个日志文件互为备份</a:t>
            </a:r>
            <a:r>
              <a:rPr lang="en-US" altLang="zh-CN" sz="2800" dirty="0"/>
              <a:t>(</a:t>
            </a:r>
            <a:r>
              <a:rPr lang="zh-CN" altLang="en-US" sz="2800" dirty="0"/>
              <a:t>即文件大小和内容完全相同</a:t>
            </a:r>
            <a:r>
              <a:rPr lang="en-US" altLang="zh-CN" sz="2800" dirty="0"/>
              <a:t>)</a:t>
            </a:r>
            <a:r>
              <a:rPr lang="zh-CN" altLang="en-US" sz="2800" dirty="0"/>
              <a:t>，这样的设计是为了在日志文件组内某个日志文件损坏后及时提供备份，所以同一组的日志文件一般应当存放在不同磁盘上，如图</a:t>
            </a:r>
            <a:r>
              <a:rPr lang="en-US" altLang="zh-CN" sz="2800" dirty="0"/>
              <a:t>6-3</a:t>
            </a:r>
            <a:r>
              <a:rPr lang="zh-CN" altLang="en-US" sz="2800" dirty="0"/>
              <a:t>所示，在线重做日志文件组</a:t>
            </a:r>
            <a:r>
              <a:rPr lang="en-US" altLang="zh-CN" sz="2800" dirty="0"/>
              <a:t>#1</a:t>
            </a:r>
            <a:r>
              <a:rPr lang="zh-CN" altLang="en-US" sz="2800" dirty="0"/>
              <a:t>由两个文件</a:t>
            </a:r>
            <a:r>
              <a:rPr lang="en-US" altLang="zh-CN" sz="2800" dirty="0"/>
              <a:t>Redo_A1</a:t>
            </a:r>
            <a:r>
              <a:rPr lang="zh-CN" altLang="en-US" sz="2800" dirty="0"/>
              <a:t>和</a:t>
            </a:r>
            <a:r>
              <a:rPr lang="en-US" altLang="zh-CN" sz="2800" dirty="0"/>
              <a:t>Redo_B1</a:t>
            </a:r>
            <a:r>
              <a:rPr lang="zh-CN" altLang="en-US" sz="2800" dirty="0"/>
              <a:t>组成，这两个文件互为备份，内容相同，但存储在不同的磁盘中。</a:t>
            </a:r>
          </a:p>
        </p:txBody>
      </p:sp>
    </p:spTree>
    <p:extLst>
      <p:ext uri="{BB962C8B-B14F-4D97-AF65-F5344CB8AC3E}">
        <p14:creationId xmlns:p14="http://schemas.microsoft.com/office/powerpoint/2010/main" val="3215698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837828" y="44624"/>
            <a:ext cx="9601200" cy="1100341"/>
          </a:xfrm>
        </p:spPr>
        <p:txBody>
          <a:bodyPr>
            <a:normAutofit/>
          </a:bodyPr>
          <a:lstStyle/>
          <a:p>
            <a:r>
              <a:rPr lang="en-US" altLang="zh-CN" b="1" dirty="0">
                <a:effectLst>
                  <a:glow>
                    <a:srgbClr val="000000"/>
                  </a:glow>
                  <a:outerShdw sx="0" sy="0">
                    <a:srgbClr val="000000"/>
                  </a:outerShdw>
                  <a:reflection stA="0" endPos="0" fadeDir="0" sx="0" sy="0"/>
                </a:effectLst>
              </a:rPr>
              <a:t>6.7 </a:t>
            </a:r>
            <a:r>
              <a:rPr lang="zh-CN" altLang="en-US" b="1" dirty="0">
                <a:effectLst>
                  <a:glow>
                    <a:srgbClr val="000000"/>
                  </a:glow>
                  <a:outerShdw sx="0" sy="0">
                    <a:srgbClr val="000000"/>
                  </a:outerShdw>
                  <a:reflection stA="0" endPos="0" fadeDir="0" sx="0" sy="0"/>
                </a:effectLst>
              </a:rPr>
              <a:t>重做日志文件与归档日志文件</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3100" b="1" dirty="0">
                <a:effectLst>
                  <a:glow>
                    <a:srgbClr val="000000"/>
                  </a:glow>
                  <a:outerShdw sx="0" sy="0">
                    <a:srgbClr val="000000"/>
                  </a:outerShdw>
                  <a:reflection stA="0" endPos="0" fadeDir="0" sx="0" sy="0"/>
                </a:effectLst>
              </a:rPr>
              <a:t>6.7.1  </a:t>
            </a:r>
            <a:r>
              <a:rPr lang="zh-CN" altLang="en-US" sz="3100" b="1" dirty="0">
                <a:effectLst>
                  <a:glow>
                    <a:srgbClr val="000000"/>
                  </a:glow>
                  <a:outerShdw sx="0" sy="0">
                    <a:srgbClr val="000000"/>
                  </a:outerShdw>
                  <a:reflection stA="0" endPos="0" fadeDir="0" sx="0" sy="0"/>
                </a:effectLst>
              </a:rPr>
              <a:t>重做日志与归档日志的基本概念</a:t>
            </a:r>
            <a:endParaRPr lang="zh-CN" altLang="en-US" b="1"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837828" y="6021288"/>
            <a:ext cx="11233248" cy="568900"/>
          </a:xfrm>
        </p:spPr>
        <p:txBody>
          <a:bodyPr>
            <a:noAutofit/>
          </a:bodyPr>
          <a:lstStyle/>
          <a:p>
            <a:pPr marL="0" indent="0" algn="ctr" hangingPunct="0">
              <a:lnSpc>
                <a:spcPct val="100000"/>
              </a:lnSpc>
              <a:spcBef>
                <a:spcPts val="600"/>
              </a:spcBef>
              <a:buNone/>
            </a:pPr>
            <a:r>
              <a:rPr lang="zh-CN" altLang="en-US" sz="2800" dirty="0"/>
              <a:t>图</a:t>
            </a:r>
            <a:r>
              <a:rPr lang="en-US" altLang="zh-CN" sz="2800" dirty="0"/>
              <a:t>6-3  </a:t>
            </a:r>
            <a:r>
              <a:rPr lang="zh-CN" altLang="en-US" sz="2800" dirty="0"/>
              <a:t>重做日志写入过程与重做日志文件组的结构</a:t>
            </a:r>
          </a:p>
        </p:txBody>
      </p:sp>
      <p:grpSp>
        <p:nvGrpSpPr>
          <p:cNvPr id="4" name="画布 231">
            <a:extLst>
              <a:ext uri="{FF2B5EF4-FFF2-40B4-BE49-F238E27FC236}">
                <a16:creationId xmlns:a16="http://schemas.microsoft.com/office/drawing/2014/main" id="{55379DBC-B8F0-4361-9258-BA5F5E8FECF0}"/>
              </a:ext>
            </a:extLst>
          </p:cNvPr>
          <p:cNvGrpSpPr/>
          <p:nvPr/>
        </p:nvGrpSpPr>
        <p:grpSpPr>
          <a:xfrm>
            <a:off x="1197868" y="1150524"/>
            <a:ext cx="10201751" cy="4726747"/>
            <a:chOff x="0" y="0"/>
            <a:chExt cx="5007889" cy="2320290"/>
          </a:xfrm>
        </p:grpSpPr>
        <p:sp>
          <p:nvSpPr>
            <p:cNvPr id="5" name="矩形 4">
              <a:extLst>
                <a:ext uri="{FF2B5EF4-FFF2-40B4-BE49-F238E27FC236}">
                  <a16:creationId xmlns:a16="http://schemas.microsoft.com/office/drawing/2014/main" id="{24B4D369-36B1-4708-8BD3-933EC481843C}"/>
                </a:ext>
              </a:extLst>
            </p:cNvPr>
            <p:cNvSpPr/>
            <p:nvPr/>
          </p:nvSpPr>
          <p:spPr>
            <a:xfrm>
              <a:off x="0" y="0"/>
              <a:ext cx="4965700" cy="2320290"/>
            </a:xfrm>
            <a:prstGeom prst="rect">
              <a:avLst/>
            </a:prstGeom>
          </p:spPr>
        </p:sp>
        <p:grpSp>
          <p:nvGrpSpPr>
            <p:cNvPr id="6" name="组合 5">
              <a:extLst>
                <a:ext uri="{FF2B5EF4-FFF2-40B4-BE49-F238E27FC236}">
                  <a16:creationId xmlns:a16="http://schemas.microsoft.com/office/drawing/2014/main" id="{8AF85759-C459-4F7A-8CB2-72A7527C5556}"/>
                </a:ext>
              </a:extLst>
            </p:cNvPr>
            <p:cNvGrpSpPr/>
            <p:nvPr/>
          </p:nvGrpSpPr>
          <p:grpSpPr>
            <a:xfrm>
              <a:off x="87783" y="3290"/>
              <a:ext cx="4920106" cy="2290428"/>
              <a:chOff x="87783" y="4414"/>
              <a:chExt cx="4920106" cy="3075282"/>
            </a:xfrm>
          </p:grpSpPr>
          <p:sp>
            <p:nvSpPr>
              <p:cNvPr id="7" name="流程图: 磁盘 6">
                <a:extLst>
                  <a:ext uri="{FF2B5EF4-FFF2-40B4-BE49-F238E27FC236}">
                    <a16:creationId xmlns:a16="http://schemas.microsoft.com/office/drawing/2014/main" id="{8D721654-B076-4ED5-8924-554B4F0ABD09}"/>
                  </a:ext>
                </a:extLst>
              </p:cNvPr>
              <p:cNvSpPr/>
              <p:nvPr/>
            </p:nvSpPr>
            <p:spPr>
              <a:xfrm>
                <a:off x="1086918" y="263346"/>
                <a:ext cx="1031444" cy="724205"/>
              </a:xfrm>
              <a:prstGeom prst="flowChartMagneticDisk">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bodyPr>
              <a:lstStyle/>
              <a:p>
                <a:pPr algn="ctr">
                  <a:spcAft>
                    <a:spcPts val="0"/>
                  </a:spcAft>
                </a:pPr>
                <a:r>
                  <a:rPr lang="zh-CN" sz="2000" kern="100">
                    <a:solidFill>
                      <a:srgbClr val="000000"/>
                    </a:solidFill>
                    <a:effectLst/>
                    <a:latin typeface="Times New Roman" panose="02020603050405020304" pitchFamily="18" charset="0"/>
                    <a:ea typeface="宋体" panose="02010600030101010101" pitchFamily="2" charset="-122"/>
                  </a:rPr>
                  <a:t>在线重做日志文件组</a:t>
                </a:r>
                <a:r>
                  <a:rPr lang="en-US" sz="2000" kern="100">
                    <a:solidFill>
                      <a:srgbClr val="000000"/>
                    </a:solidFill>
                    <a:effectLst/>
                    <a:latin typeface="Times New Roman" panose="02020603050405020304" pitchFamily="18" charset="0"/>
                    <a:ea typeface="宋体" panose="02010600030101010101" pitchFamily="2" charset="-122"/>
                  </a:rPr>
                  <a:t>#1</a:t>
                </a:r>
                <a:endParaRPr lang="zh-CN" sz="2000" kern="100">
                  <a:solidFill>
                    <a:srgbClr val="000000"/>
                  </a:solidFill>
                  <a:effectLst/>
                  <a:latin typeface="Times New Roman" panose="02020603050405020304" pitchFamily="18" charset="0"/>
                  <a:ea typeface="宋体" panose="02010600030101010101" pitchFamily="2" charset="-122"/>
                </a:endParaRPr>
              </a:p>
            </p:txBody>
          </p:sp>
          <p:sp>
            <p:nvSpPr>
              <p:cNvPr id="8" name="流程图: 磁盘 7">
                <a:extLst>
                  <a:ext uri="{FF2B5EF4-FFF2-40B4-BE49-F238E27FC236}">
                    <a16:creationId xmlns:a16="http://schemas.microsoft.com/office/drawing/2014/main" id="{6CF59F14-B47E-402D-BC25-5C267A02ECE6}"/>
                  </a:ext>
                </a:extLst>
              </p:cNvPr>
              <p:cNvSpPr/>
              <p:nvPr/>
            </p:nvSpPr>
            <p:spPr>
              <a:xfrm>
                <a:off x="1086918" y="1228952"/>
                <a:ext cx="1031444" cy="724205"/>
              </a:xfrm>
              <a:prstGeom prst="flowChartMagneticDisk">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bodyPr>
              <a:lstStyle/>
              <a:p>
                <a:pPr algn="ctr">
                  <a:spcAft>
                    <a:spcPts val="0"/>
                  </a:spcAft>
                </a:pPr>
                <a:r>
                  <a:rPr lang="zh-CN" sz="2000" kern="100">
                    <a:solidFill>
                      <a:srgbClr val="000000"/>
                    </a:solidFill>
                    <a:effectLst/>
                    <a:latin typeface="Times New Roman" panose="02020603050405020304" pitchFamily="18" charset="0"/>
                    <a:ea typeface="宋体" panose="02010600030101010101" pitchFamily="2" charset="-122"/>
                  </a:rPr>
                  <a:t>在线重做日志文件组</a:t>
                </a:r>
                <a:r>
                  <a:rPr lang="en-US" sz="2000" kern="100">
                    <a:solidFill>
                      <a:srgbClr val="000000"/>
                    </a:solidFill>
                    <a:effectLst/>
                    <a:latin typeface="Times New Roman" panose="02020603050405020304" pitchFamily="18" charset="0"/>
                    <a:ea typeface="宋体" panose="02010600030101010101" pitchFamily="2" charset="-122"/>
                  </a:rPr>
                  <a:t>#2</a:t>
                </a:r>
                <a:endParaRPr lang="zh-CN" sz="2000" kern="100">
                  <a:solidFill>
                    <a:srgbClr val="000000"/>
                  </a:solidFill>
                  <a:effectLst/>
                  <a:latin typeface="Times New Roman" panose="02020603050405020304" pitchFamily="18" charset="0"/>
                  <a:ea typeface="宋体" panose="02010600030101010101" pitchFamily="2" charset="-122"/>
                </a:endParaRPr>
              </a:p>
            </p:txBody>
          </p:sp>
          <p:sp>
            <p:nvSpPr>
              <p:cNvPr id="9" name="流程图: 磁盘 8">
                <a:extLst>
                  <a:ext uri="{FF2B5EF4-FFF2-40B4-BE49-F238E27FC236}">
                    <a16:creationId xmlns:a16="http://schemas.microsoft.com/office/drawing/2014/main" id="{1EF90A7D-CF11-48FB-9E7A-5CE0381A0323}"/>
                  </a:ext>
                </a:extLst>
              </p:cNvPr>
              <p:cNvSpPr/>
              <p:nvPr/>
            </p:nvSpPr>
            <p:spPr>
              <a:xfrm>
                <a:off x="1086968" y="2187243"/>
                <a:ext cx="1031444" cy="724205"/>
              </a:xfrm>
              <a:prstGeom prst="flowChartMagneticDisk">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bodyPr>
              <a:lstStyle/>
              <a:p>
                <a:pPr algn="ctr">
                  <a:spcAft>
                    <a:spcPts val="0"/>
                  </a:spcAft>
                </a:pPr>
                <a:r>
                  <a:rPr lang="zh-CN" sz="2000" kern="100">
                    <a:solidFill>
                      <a:srgbClr val="000000"/>
                    </a:solidFill>
                    <a:effectLst/>
                    <a:latin typeface="Times New Roman" panose="02020603050405020304" pitchFamily="18" charset="0"/>
                    <a:ea typeface="宋体" panose="02010600030101010101" pitchFamily="2" charset="-122"/>
                  </a:rPr>
                  <a:t>在线重做日志文件组</a:t>
                </a:r>
                <a:r>
                  <a:rPr lang="en-US" sz="2000" kern="100">
                    <a:solidFill>
                      <a:srgbClr val="000000"/>
                    </a:solidFill>
                    <a:effectLst/>
                    <a:latin typeface="Times New Roman" panose="02020603050405020304" pitchFamily="18" charset="0"/>
                    <a:ea typeface="宋体" panose="02010600030101010101" pitchFamily="2" charset="-122"/>
                  </a:rPr>
                  <a:t>#3</a:t>
                </a:r>
                <a:endParaRPr lang="zh-CN" sz="2000" kern="100">
                  <a:solidFill>
                    <a:srgbClr val="000000"/>
                  </a:solidFill>
                  <a:effectLst/>
                  <a:latin typeface="Times New Roman" panose="02020603050405020304" pitchFamily="18" charset="0"/>
                  <a:ea typeface="宋体" panose="02010600030101010101" pitchFamily="2" charset="-122"/>
                </a:endParaRPr>
              </a:p>
            </p:txBody>
          </p:sp>
          <p:cxnSp>
            <p:nvCxnSpPr>
              <p:cNvPr id="10" name="直接箭头连接符 9">
                <a:extLst>
                  <a:ext uri="{FF2B5EF4-FFF2-40B4-BE49-F238E27FC236}">
                    <a16:creationId xmlns:a16="http://schemas.microsoft.com/office/drawing/2014/main" id="{C094CCFC-32FE-4F91-90ED-D3B2C5A1B647}"/>
                  </a:ext>
                </a:extLst>
              </p:cNvPr>
              <p:cNvCxnSpPr>
                <a:stCxn id="7" idx="3"/>
                <a:endCxn id="8" idx="1"/>
              </p:cNvCxnSpPr>
              <p:nvPr/>
            </p:nvCxnSpPr>
            <p:spPr>
              <a:xfrm>
                <a:off x="1602640" y="987551"/>
                <a:ext cx="0" cy="241401"/>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A5E75671-9FCD-4E29-8F63-7AC82D4BC479}"/>
                  </a:ext>
                </a:extLst>
              </p:cNvPr>
              <p:cNvCxnSpPr>
                <a:stCxn id="8" idx="3"/>
                <a:endCxn id="9" idx="1"/>
              </p:cNvCxnSpPr>
              <p:nvPr/>
            </p:nvCxnSpPr>
            <p:spPr>
              <a:xfrm>
                <a:off x="1602640" y="1953157"/>
                <a:ext cx="50" cy="234086"/>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任意多边形: 形状 11">
                <a:extLst>
                  <a:ext uri="{FF2B5EF4-FFF2-40B4-BE49-F238E27FC236}">
                    <a16:creationId xmlns:a16="http://schemas.microsoft.com/office/drawing/2014/main" id="{4036C1DB-5B0A-4EFB-BD35-9F7A3B7D22DC}"/>
                  </a:ext>
                </a:extLst>
              </p:cNvPr>
              <p:cNvSpPr/>
              <p:nvPr/>
            </p:nvSpPr>
            <p:spPr>
              <a:xfrm>
                <a:off x="563931" y="694941"/>
                <a:ext cx="994867" cy="2384755"/>
              </a:xfrm>
              <a:custGeom>
                <a:avLst/>
                <a:gdLst>
                  <a:gd name="connsiteX0" fmla="*/ 1177747 w 1177747"/>
                  <a:gd name="connsiteY0" fmla="*/ 2216505 h 2384755"/>
                  <a:gd name="connsiteX1" fmla="*/ 1177747 w 1177747"/>
                  <a:gd name="connsiteY1" fmla="*/ 2384755 h 2384755"/>
                  <a:gd name="connsiteX2" fmla="*/ 0 w 1177747"/>
                  <a:gd name="connsiteY2" fmla="*/ 2384755 h 2384755"/>
                  <a:gd name="connsiteX3" fmla="*/ 0 w 1177747"/>
                  <a:gd name="connsiteY3" fmla="*/ 0 h 2384755"/>
                  <a:gd name="connsiteX4" fmla="*/ 614477 w 1177747"/>
                  <a:gd name="connsiteY4" fmla="*/ 0 h 23847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7747" h="2384755">
                    <a:moveTo>
                      <a:pt x="1177747" y="2216505"/>
                    </a:moveTo>
                    <a:lnTo>
                      <a:pt x="1177747" y="2384755"/>
                    </a:lnTo>
                    <a:lnTo>
                      <a:pt x="0" y="2384755"/>
                    </a:lnTo>
                    <a:lnTo>
                      <a:pt x="0" y="0"/>
                    </a:lnTo>
                    <a:lnTo>
                      <a:pt x="614477" y="0"/>
                    </a:lnTo>
                  </a:path>
                </a:pathLst>
              </a:custGeom>
              <a:noFill/>
              <a:ln w="635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2000"/>
              </a:p>
            </p:txBody>
          </p:sp>
          <p:cxnSp>
            <p:nvCxnSpPr>
              <p:cNvPr id="13" name="直接箭头连接符 12">
                <a:extLst>
                  <a:ext uri="{FF2B5EF4-FFF2-40B4-BE49-F238E27FC236}">
                    <a16:creationId xmlns:a16="http://schemas.microsoft.com/office/drawing/2014/main" id="{86119E56-DBB1-4204-80AF-517C2E76814D}"/>
                  </a:ext>
                </a:extLst>
              </p:cNvPr>
              <p:cNvCxnSpPr>
                <a:stCxn id="14" idx="3"/>
                <a:endCxn id="7" idx="2"/>
              </p:cNvCxnSpPr>
              <p:nvPr/>
            </p:nvCxnSpPr>
            <p:spPr>
              <a:xfrm>
                <a:off x="525781" y="457249"/>
                <a:ext cx="561137" cy="168200"/>
              </a:xfrm>
              <a:prstGeom prst="straightConnector1">
                <a:avLst/>
              </a:prstGeom>
              <a:noFill/>
              <a:ln w="635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14" name="文本框 337">
                <a:extLst>
                  <a:ext uri="{FF2B5EF4-FFF2-40B4-BE49-F238E27FC236}">
                    <a16:creationId xmlns:a16="http://schemas.microsoft.com/office/drawing/2014/main" id="{32AEC78C-198C-446B-B876-5880CD589E43}"/>
                  </a:ext>
                </a:extLst>
              </p:cNvPr>
              <p:cNvSpPr txBox="1"/>
              <p:nvPr/>
            </p:nvSpPr>
            <p:spPr>
              <a:xfrm>
                <a:off x="87783" y="310875"/>
                <a:ext cx="525780" cy="29244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ctr">
                  <a:spcAft>
                    <a:spcPts val="0"/>
                  </a:spcAft>
                </a:pPr>
                <a:r>
                  <a:rPr lang="en-US" sz="2000" kern="100">
                    <a:solidFill>
                      <a:srgbClr val="000000"/>
                    </a:solidFill>
                    <a:effectLst/>
                    <a:latin typeface="Times New Roman" panose="02020603050405020304" pitchFamily="18" charset="0"/>
                    <a:ea typeface="宋体" panose="02010600030101010101" pitchFamily="2" charset="-122"/>
                  </a:rPr>
                  <a:t>LGWR</a:t>
                </a:r>
                <a:endParaRPr lang="zh-CN" sz="2000" kern="100">
                  <a:solidFill>
                    <a:srgbClr val="000000"/>
                  </a:solidFill>
                  <a:effectLst/>
                  <a:latin typeface="Times New Roman" panose="02020603050405020304" pitchFamily="18" charset="0"/>
                  <a:ea typeface="宋体" panose="02010600030101010101" pitchFamily="2" charset="-122"/>
                </a:endParaRPr>
              </a:p>
            </p:txBody>
          </p:sp>
          <p:sp>
            <p:nvSpPr>
              <p:cNvPr id="15" name="矩形 14">
                <a:extLst>
                  <a:ext uri="{FF2B5EF4-FFF2-40B4-BE49-F238E27FC236}">
                    <a16:creationId xmlns:a16="http://schemas.microsoft.com/office/drawing/2014/main" id="{E44A95F9-9291-4E10-95DA-744E4D94D3C2}"/>
                  </a:ext>
                </a:extLst>
              </p:cNvPr>
              <p:cNvSpPr/>
              <p:nvPr/>
            </p:nvSpPr>
            <p:spPr>
              <a:xfrm>
                <a:off x="2549983" y="234068"/>
                <a:ext cx="1104595" cy="2801619"/>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2000"/>
              </a:p>
            </p:txBody>
          </p:sp>
          <p:sp>
            <p:nvSpPr>
              <p:cNvPr id="16" name="流程图: 磁盘 15">
                <a:extLst>
                  <a:ext uri="{FF2B5EF4-FFF2-40B4-BE49-F238E27FC236}">
                    <a16:creationId xmlns:a16="http://schemas.microsoft.com/office/drawing/2014/main" id="{F8165783-94AC-4602-9454-03644F060566}"/>
                  </a:ext>
                </a:extLst>
              </p:cNvPr>
              <p:cNvSpPr/>
              <p:nvPr/>
            </p:nvSpPr>
            <p:spPr>
              <a:xfrm>
                <a:off x="2630450" y="340028"/>
                <a:ext cx="914400" cy="592533"/>
              </a:xfrm>
              <a:prstGeom prst="flowChartMagneticDisk">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bodyPr>
              <a:lstStyle/>
              <a:p>
                <a:pPr algn="ctr">
                  <a:spcAft>
                    <a:spcPts val="0"/>
                  </a:spcAft>
                </a:pPr>
                <a:r>
                  <a:rPr lang="en-US" sz="2000" kern="100">
                    <a:solidFill>
                      <a:srgbClr val="000000"/>
                    </a:solidFill>
                    <a:effectLst/>
                    <a:latin typeface="Times New Roman" panose="02020603050405020304" pitchFamily="18" charset="0"/>
                    <a:ea typeface="宋体" panose="02010600030101010101" pitchFamily="2" charset="-122"/>
                  </a:rPr>
                  <a:t>Redo_A1</a:t>
                </a:r>
                <a:endParaRPr lang="zh-CN" sz="2000" kern="100">
                  <a:solidFill>
                    <a:srgbClr val="000000"/>
                  </a:solidFill>
                  <a:effectLst/>
                  <a:latin typeface="Times New Roman" panose="02020603050405020304" pitchFamily="18" charset="0"/>
                  <a:ea typeface="宋体" panose="02010600030101010101" pitchFamily="2" charset="-122"/>
                </a:endParaRPr>
              </a:p>
            </p:txBody>
          </p:sp>
          <p:sp>
            <p:nvSpPr>
              <p:cNvPr id="17" name="流程图: 磁盘 16">
                <a:extLst>
                  <a:ext uri="{FF2B5EF4-FFF2-40B4-BE49-F238E27FC236}">
                    <a16:creationId xmlns:a16="http://schemas.microsoft.com/office/drawing/2014/main" id="{5C78D373-BB8C-4011-BD32-284E9F41BCC9}"/>
                  </a:ext>
                </a:extLst>
              </p:cNvPr>
              <p:cNvSpPr/>
              <p:nvPr/>
            </p:nvSpPr>
            <p:spPr>
              <a:xfrm>
                <a:off x="2645081" y="1291004"/>
                <a:ext cx="914400" cy="592533"/>
              </a:xfrm>
              <a:prstGeom prst="flowChartMagneticDisk">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bodyPr>
              <a:lstStyle/>
              <a:p>
                <a:pPr algn="ctr">
                  <a:spcAft>
                    <a:spcPts val="0"/>
                  </a:spcAft>
                </a:pPr>
                <a:r>
                  <a:rPr lang="en-US" sz="2000" kern="100">
                    <a:solidFill>
                      <a:srgbClr val="000000"/>
                    </a:solidFill>
                    <a:effectLst/>
                    <a:latin typeface="Times New Roman" panose="02020603050405020304" pitchFamily="18" charset="0"/>
                    <a:ea typeface="宋体" panose="02010600030101010101" pitchFamily="2" charset="-122"/>
                  </a:rPr>
                  <a:t>Redo_A2</a:t>
                </a:r>
                <a:endParaRPr lang="zh-CN" sz="2000" kern="100">
                  <a:solidFill>
                    <a:srgbClr val="000000"/>
                  </a:solidFill>
                  <a:effectLst/>
                  <a:latin typeface="Times New Roman" panose="02020603050405020304" pitchFamily="18" charset="0"/>
                  <a:ea typeface="宋体" panose="02010600030101010101" pitchFamily="2" charset="-122"/>
                </a:endParaRPr>
              </a:p>
            </p:txBody>
          </p:sp>
          <p:sp>
            <p:nvSpPr>
              <p:cNvPr id="18" name="流程图: 磁盘 17">
                <a:extLst>
                  <a:ext uri="{FF2B5EF4-FFF2-40B4-BE49-F238E27FC236}">
                    <a16:creationId xmlns:a16="http://schemas.microsoft.com/office/drawing/2014/main" id="{B1EAD573-9B5F-4143-B281-50AA7C3A4B94}"/>
                  </a:ext>
                </a:extLst>
              </p:cNvPr>
              <p:cNvSpPr/>
              <p:nvPr/>
            </p:nvSpPr>
            <p:spPr>
              <a:xfrm>
                <a:off x="2645081" y="2227350"/>
                <a:ext cx="914400" cy="592533"/>
              </a:xfrm>
              <a:prstGeom prst="flowChartMagneticDisk">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bodyPr>
              <a:lstStyle/>
              <a:p>
                <a:pPr algn="ctr">
                  <a:spcAft>
                    <a:spcPts val="0"/>
                  </a:spcAft>
                </a:pPr>
                <a:r>
                  <a:rPr lang="en-US" sz="2000" kern="100">
                    <a:solidFill>
                      <a:srgbClr val="000000"/>
                    </a:solidFill>
                    <a:effectLst/>
                    <a:latin typeface="Times New Roman" panose="02020603050405020304" pitchFamily="18" charset="0"/>
                    <a:ea typeface="宋体" panose="02010600030101010101" pitchFamily="2" charset="-122"/>
                  </a:rPr>
                  <a:t>Redo_A3</a:t>
                </a:r>
                <a:endParaRPr lang="zh-CN" sz="2000" kern="100">
                  <a:solidFill>
                    <a:srgbClr val="000000"/>
                  </a:solidFill>
                  <a:effectLst/>
                  <a:latin typeface="Times New Roman" panose="02020603050405020304" pitchFamily="18" charset="0"/>
                  <a:ea typeface="宋体" panose="02010600030101010101" pitchFamily="2" charset="-122"/>
                </a:endParaRPr>
              </a:p>
            </p:txBody>
          </p:sp>
          <p:sp>
            <p:nvSpPr>
              <p:cNvPr id="19" name="矩形 18">
                <a:extLst>
                  <a:ext uri="{FF2B5EF4-FFF2-40B4-BE49-F238E27FC236}">
                    <a16:creationId xmlns:a16="http://schemas.microsoft.com/office/drawing/2014/main" id="{FAD927EC-EE1C-4A31-91B8-89CA533615EC}"/>
                  </a:ext>
                </a:extLst>
              </p:cNvPr>
              <p:cNvSpPr/>
              <p:nvPr/>
            </p:nvSpPr>
            <p:spPr>
              <a:xfrm>
                <a:off x="3830143" y="226762"/>
                <a:ext cx="1097280" cy="2809046"/>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2000"/>
              </a:p>
            </p:txBody>
          </p:sp>
          <p:sp>
            <p:nvSpPr>
              <p:cNvPr id="20" name="流程图: 磁盘 19">
                <a:extLst>
                  <a:ext uri="{FF2B5EF4-FFF2-40B4-BE49-F238E27FC236}">
                    <a16:creationId xmlns:a16="http://schemas.microsoft.com/office/drawing/2014/main" id="{6593374D-ECE9-4FDE-9A90-2A36D2A4C2BD}"/>
                  </a:ext>
                </a:extLst>
              </p:cNvPr>
              <p:cNvSpPr/>
              <p:nvPr/>
            </p:nvSpPr>
            <p:spPr>
              <a:xfrm>
                <a:off x="3910610" y="332713"/>
                <a:ext cx="914400" cy="592533"/>
              </a:xfrm>
              <a:prstGeom prst="flowChartMagneticDisk">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bodyPr>
              <a:lstStyle/>
              <a:p>
                <a:pPr algn="ctr">
                  <a:spcAft>
                    <a:spcPts val="0"/>
                  </a:spcAft>
                </a:pPr>
                <a:r>
                  <a:rPr lang="en-US" sz="2000" kern="100">
                    <a:solidFill>
                      <a:srgbClr val="000000"/>
                    </a:solidFill>
                    <a:effectLst/>
                    <a:latin typeface="Times New Roman" panose="02020603050405020304" pitchFamily="18" charset="0"/>
                    <a:ea typeface="宋体" panose="02010600030101010101" pitchFamily="2" charset="-122"/>
                  </a:rPr>
                  <a:t>Redo_B1</a:t>
                </a:r>
                <a:endParaRPr lang="zh-CN" sz="2000" kern="100">
                  <a:solidFill>
                    <a:srgbClr val="000000"/>
                  </a:solidFill>
                  <a:effectLst/>
                  <a:latin typeface="Times New Roman" panose="02020603050405020304" pitchFamily="18" charset="0"/>
                  <a:ea typeface="宋体" panose="02010600030101010101" pitchFamily="2" charset="-122"/>
                </a:endParaRPr>
              </a:p>
            </p:txBody>
          </p:sp>
          <p:sp>
            <p:nvSpPr>
              <p:cNvPr id="21" name="流程图: 磁盘 20">
                <a:extLst>
                  <a:ext uri="{FF2B5EF4-FFF2-40B4-BE49-F238E27FC236}">
                    <a16:creationId xmlns:a16="http://schemas.microsoft.com/office/drawing/2014/main" id="{20BDE689-493E-4AC6-94FC-FB1B71C87FDC}"/>
                  </a:ext>
                </a:extLst>
              </p:cNvPr>
              <p:cNvSpPr/>
              <p:nvPr/>
            </p:nvSpPr>
            <p:spPr>
              <a:xfrm>
                <a:off x="3925241" y="1283689"/>
                <a:ext cx="914400" cy="592533"/>
              </a:xfrm>
              <a:prstGeom prst="flowChartMagneticDisk">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bodyPr>
              <a:lstStyle/>
              <a:p>
                <a:pPr algn="ctr">
                  <a:spcAft>
                    <a:spcPts val="0"/>
                  </a:spcAft>
                </a:pPr>
                <a:r>
                  <a:rPr lang="en-US" sz="2000" kern="100">
                    <a:solidFill>
                      <a:srgbClr val="000000"/>
                    </a:solidFill>
                    <a:effectLst/>
                    <a:latin typeface="Times New Roman" panose="02020603050405020304" pitchFamily="18" charset="0"/>
                    <a:ea typeface="宋体" panose="02010600030101010101" pitchFamily="2" charset="-122"/>
                  </a:rPr>
                  <a:t>Redo_B2</a:t>
                </a:r>
                <a:endParaRPr lang="zh-CN" sz="2000" kern="100">
                  <a:solidFill>
                    <a:srgbClr val="000000"/>
                  </a:solidFill>
                  <a:effectLst/>
                  <a:latin typeface="Times New Roman" panose="02020603050405020304" pitchFamily="18" charset="0"/>
                  <a:ea typeface="宋体" panose="02010600030101010101" pitchFamily="2" charset="-122"/>
                </a:endParaRPr>
              </a:p>
            </p:txBody>
          </p:sp>
          <p:sp>
            <p:nvSpPr>
              <p:cNvPr id="22" name="流程图: 磁盘 21">
                <a:extLst>
                  <a:ext uri="{FF2B5EF4-FFF2-40B4-BE49-F238E27FC236}">
                    <a16:creationId xmlns:a16="http://schemas.microsoft.com/office/drawing/2014/main" id="{D1884099-3B3E-4E2E-9BCF-5D0D78FA8F37}"/>
                  </a:ext>
                </a:extLst>
              </p:cNvPr>
              <p:cNvSpPr/>
              <p:nvPr/>
            </p:nvSpPr>
            <p:spPr>
              <a:xfrm>
                <a:off x="3925241" y="2220035"/>
                <a:ext cx="914400" cy="592533"/>
              </a:xfrm>
              <a:prstGeom prst="flowChartMagneticDisk">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bodyPr>
              <a:lstStyle/>
              <a:p>
                <a:pPr algn="ctr">
                  <a:spcAft>
                    <a:spcPts val="0"/>
                  </a:spcAft>
                </a:pPr>
                <a:r>
                  <a:rPr lang="en-US" sz="2000" kern="100">
                    <a:solidFill>
                      <a:srgbClr val="000000"/>
                    </a:solidFill>
                    <a:effectLst/>
                    <a:latin typeface="Times New Roman" panose="02020603050405020304" pitchFamily="18" charset="0"/>
                    <a:ea typeface="宋体" panose="02010600030101010101" pitchFamily="2" charset="-122"/>
                  </a:rPr>
                  <a:t>Redo_B3</a:t>
                </a:r>
                <a:endParaRPr lang="zh-CN" sz="2000" kern="100">
                  <a:solidFill>
                    <a:srgbClr val="000000"/>
                  </a:solidFill>
                  <a:effectLst/>
                  <a:latin typeface="Times New Roman" panose="02020603050405020304" pitchFamily="18" charset="0"/>
                  <a:ea typeface="宋体" panose="02010600030101010101" pitchFamily="2" charset="-122"/>
                </a:endParaRPr>
              </a:p>
            </p:txBody>
          </p:sp>
          <p:cxnSp>
            <p:nvCxnSpPr>
              <p:cNvPr id="23" name="直接连接符 22">
                <a:extLst>
                  <a:ext uri="{FF2B5EF4-FFF2-40B4-BE49-F238E27FC236}">
                    <a16:creationId xmlns:a16="http://schemas.microsoft.com/office/drawing/2014/main" id="{DBBCDC74-F2E0-49D8-9645-8B040611450E}"/>
                  </a:ext>
                </a:extLst>
              </p:cNvPr>
              <p:cNvCxnSpPr/>
              <p:nvPr/>
            </p:nvCxnSpPr>
            <p:spPr>
              <a:xfrm>
                <a:off x="99391" y="1133855"/>
                <a:ext cx="4886553"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70FB35D4-FB20-4109-9E48-28B7E5476C03}"/>
                  </a:ext>
                </a:extLst>
              </p:cNvPr>
              <p:cNvCxnSpPr/>
              <p:nvPr/>
            </p:nvCxnSpPr>
            <p:spPr>
              <a:xfrm>
                <a:off x="121336" y="2055570"/>
                <a:ext cx="4886553"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文本框 923">
                <a:extLst>
                  <a:ext uri="{FF2B5EF4-FFF2-40B4-BE49-F238E27FC236}">
                    <a16:creationId xmlns:a16="http://schemas.microsoft.com/office/drawing/2014/main" id="{3B1F3F0F-2F81-4E4F-8F95-253334B9A12C}"/>
                  </a:ext>
                </a:extLst>
              </p:cNvPr>
              <p:cNvSpPr txBox="1"/>
              <p:nvPr/>
            </p:nvSpPr>
            <p:spPr>
              <a:xfrm>
                <a:off x="2888974" y="18159"/>
                <a:ext cx="528955" cy="29273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ctr">
                  <a:spcAft>
                    <a:spcPts val="0"/>
                  </a:spcAft>
                </a:pPr>
                <a:r>
                  <a:rPr lang="zh-CN" sz="2000" kern="100">
                    <a:solidFill>
                      <a:srgbClr val="000000"/>
                    </a:solidFill>
                    <a:effectLst/>
                    <a:latin typeface="Times New Roman" panose="02020603050405020304" pitchFamily="18" charset="0"/>
                    <a:ea typeface="宋体" panose="02010600030101010101" pitchFamily="2" charset="-122"/>
                  </a:rPr>
                  <a:t>磁盘</a:t>
                </a:r>
                <a:r>
                  <a:rPr lang="en-US" sz="2000" kern="100">
                    <a:solidFill>
                      <a:srgbClr val="000000"/>
                    </a:solidFill>
                    <a:effectLst/>
                    <a:latin typeface="Times New Roman" panose="02020603050405020304" pitchFamily="18" charset="0"/>
                    <a:ea typeface="宋体" panose="02010600030101010101" pitchFamily="2" charset="-122"/>
                  </a:rPr>
                  <a:t>A</a:t>
                </a:r>
                <a:endParaRPr lang="zh-CN" sz="2000" kern="100">
                  <a:solidFill>
                    <a:srgbClr val="000000"/>
                  </a:solidFill>
                  <a:effectLst/>
                  <a:latin typeface="Times New Roman" panose="02020603050405020304" pitchFamily="18" charset="0"/>
                  <a:ea typeface="宋体" panose="02010600030101010101" pitchFamily="2" charset="-122"/>
                </a:endParaRPr>
              </a:p>
            </p:txBody>
          </p:sp>
          <p:sp>
            <p:nvSpPr>
              <p:cNvPr id="26" name="文本框 923">
                <a:extLst>
                  <a:ext uri="{FF2B5EF4-FFF2-40B4-BE49-F238E27FC236}">
                    <a16:creationId xmlns:a16="http://schemas.microsoft.com/office/drawing/2014/main" id="{0725A7F0-7FD0-4897-86F9-066E90F82060}"/>
                  </a:ext>
                </a:extLst>
              </p:cNvPr>
              <p:cNvSpPr txBox="1"/>
              <p:nvPr/>
            </p:nvSpPr>
            <p:spPr>
              <a:xfrm>
                <a:off x="3829084" y="4414"/>
                <a:ext cx="789940" cy="29210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indent="266700" algn="ctr">
                  <a:spcAft>
                    <a:spcPts val="0"/>
                  </a:spcAft>
                </a:pPr>
                <a:r>
                  <a:rPr lang="zh-CN" sz="2000" kern="100">
                    <a:solidFill>
                      <a:srgbClr val="000000"/>
                    </a:solidFill>
                    <a:effectLst/>
                    <a:latin typeface="Times New Roman" panose="02020603050405020304" pitchFamily="18" charset="0"/>
                    <a:ea typeface="宋体" panose="02010600030101010101" pitchFamily="2" charset="-122"/>
                  </a:rPr>
                  <a:t>磁盘</a:t>
                </a:r>
                <a:r>
                  <a:rPr lang="en-US" sz="2000" kern="100">
                    <a:solidFill>
                      <a:srgbClr val="000000"/>
                    </a:solidFill>
                    <a:effectLst/>
                    <a:latin typeface="Times New Roman" panose="02020603050405020304" pitchFamily="18" charset="0"/>
                    <a:ea typeface="宋体" panose="02010600030101010101" pitchFamily="2" charset="-122"/>
                  </a:rPr>
                  <a:t>B</a:t>
                </a:r>
                <a:endParaRPr lang="zh-CN" sz="2000" kern="100">
                  <a:effectLst/>
                  <a:latin typeface="Times New Roman" panose="02020603050405020304" pitchFamily="18" charset="0"/>
                  <a:ea typeface="宋体" panose="02010600030101010101" pitchFamily="2" charset="-122"/>
                </a:endParaRPr>
              </a:p>
            </p:txBody>
          </p:sp>
        </p:grpSp>
      </p:grpSp>
    </p:spTree>
    <p:extLst>
      <p:ext uri="{BB962C8B-B14F-4D97-AF65-F5344CB8AC3E}">
        <p14:creationId xmlns:p14="http://schemas.microsoft.com/office/powerpoint/2010/main" val="241721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837828" y="44624"/>
            <a:ext cx="9601200" cy="1100341"/>
          </a:xfrm>
        </p:spPr>
        <p:txBody>
          <a:bodyPr>
            <a:normAutofit/>
          </a:bodyPr>
          <a:lstStyle/>
          <a:p>
            <a:r>
              <a:rPr lang="en-US" altLang="zh-CN" b="1" dirty="0">
                <a:effectLst>
                  <a:glow>
                    <a:srgbClr val="000000"/>
                  </a:glow>
                  <a:outerShdw sx="0" sy="0">
                    <a:srgbClr val="000000"/>
                  </a:outerShdw>
                  <a:reflection stA="0" endPos="0" fadeDir="0" sx="0" sy="0"/>
                </a:effectLst>
              </a:rPr>
              <a:t>6.7 </a:t>
            </a:r>
            <a:r>
              <a:rPr lang="zh-CN" altLang="en-US" b="1" dirty="0">
                <a:effectLst>
                  <a:glow>
                    <a:srgbClr val="000000"/>
                  </a:glow>
                  <a:outerShdw sx="0" sy="0">
                    <a:srgbClr val="000000"/>
                  </a:outerShdw>
                  <a:reflection stA="0" endPos="0" fadeDir="0" sx="0" sy="0"/>
                </a:effectLst>
              </a:rPr>
              <a:t>重做日志文件与归档日志文件</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3100" b="1" dirty="0">
                <a:effectLst>
                  <a:glow>
                    <a:srgbClr val="000000"/>
                  </a:glow>
                  <a:outerShdw sx="0" sy="0">
                    <a:srgbClr val="000000"/>
                  </a:outerShdw>
                  <a:reflection stA="0" endPos="0" fadeDir="0" sx="0" sy="0"/>
                </a:effectLst>
              </a:rPr>
              <a:t>6.7.1  </a:t>
            </a:r>
            <a:r>
              <a:rPr lang="zh-CN" altLang="en-US" sz="3100" b="1" dirty="0">
                <a:effectLst>
                  <a:glow>
                    <a:srgbClr val="000000"/>
                  </a:glow>
                  <a:outerShdw sx="0" sy="0">
                    <a:srgbClr val="000000"/>
                  </a:outerShdw>
                  <a:reflection stA="0" endPos="0" fadeDir="0" sx="0" sy="0"/>
                </a:effectLst>
              </a:rPr>
              <a:t>重做日志与归档日志的基本概念</a:t>
            </a:r>
            <a:endParaRPr lang="zh-CN" altLang="en-US" b="1"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955577" y="1144965"/>
            <a:ext cx="11233248" cy="5589240"/>
          </a:xfrm>
        </p:spPr>
        <p:txBody>
          <a:bodyPr>
            <a:noAutofit/>
          </a:bodyPr>
          <a:lstStyle/>
          <a:p>
            <a:pPr marL="0" indent="0" hangingPunct="0">
              <a:lnSpc>
                <a:spcPct val="100000"/>
              </a:lnSpc>
              <a:spcBef>
                <a:spcPts val="1200"/>
              </a:spcBef>
              <a:buNone/>
            </a:pPr>
            <a:r>
              <a:rPr lang="zh-CN" altLang="en-US" dirty="0"/>
              <a:t>联机重做日志文件组是循环使用的。当第一个重做日志文件组达到一定数量时，就会停止写入而转向第二个重做日志文件组；第二个满转向第三个；第三个满就向第一个写入，循环往复。所以重做日志文件组中的信息是会被覆盖的，是暂时存放的。由于数据库恢复需要从重做日志文件组中读取重做记录，因此数据库的恢复能力也是有限的，被覆盖的重做数据是无法恢复的。</a:t>
            </a:r>
          </a:p>
          <a:p>
            <a:pPr marL="0" indent="0" hangingPunct="0">
              <a:lnSpc>
                <a:spcPct val="100000"/>
              </a:lnSpc>
              <a:spcBef>
                <a:spcPts val="1200"/>
              </a:spcBef>
              <a:buNone/>
            </a:pPr>
            <a:r>
              <a:rPr lang="en-US" altLang="zh-CN" dirty="0"/>
              <a:t>Oracle</a:t>
            </a:r>
            <a:r>
              <a:rPr lang="zh-CN" altLang="en-US" dirty="0"/>
              <a:t>可以设置为归档模式，在归档模式下，重做日志中的信息在被覆盖之前会被自动转存到归档日志文件中，这样做的代价是增加了数据库的写操作，更多地消耗存储空间，但是换来的好处就是多存储了重做数据，提高了数据恢复能力。</a:t>
            </a:r>
          </a:p>
          <a:p>
            <a:pPr marL="0" indent="0" hangingPunct="0">
              <a:lnSpc>
                <a:spcPct val="100000"/>
              </a:lnSpc>
              <a:spcBef>
                <a:spcPts val="1200"/>
              </a:spcBef>
              <a:buNone/>
            </a:pPr>
            <a:r>
              <a:rPr lang="zh-CN" altLang="en-US" dirty="0"/>
              <a:t>为了提高数据库的恢复能力，可以增加重做日志组，或者增加重做日志文件的大小。归档日志文件使用的最大磁盘空间也是受限的，由系统参数</a:t>
            </a:r>
            <a:r>
              <a:rPr lang="en-US" altLang="zh-CN" dirty="0" err="1"/>
              <a:t>db_recovery_file_dest_size</a:t>
            </a:r>
            <a:r>
              <a:rPr lang="zh-CN" altLang="en-US" dirty="0"/>
              <a:t>的值决定，增加这个参数的值，也可以提高数据恢复能力。</a:t>
            </a:r>
          </a:p>
        </p:txBody>
      </p:sp>
    </p:spTree>
    <p:extLst>
      <p:ext uri="{BB962C8B-B14F-4D97-AF65-F5344CB8AC3E}">
        <p14:creationId xmlns:p14="http://schemas.microsoft.com/office/powerpoint/2010/main" val="2258468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837828" y="44624"/>
            <a:ext cx="9601200" cy="1100341"/>
          </a:xfrm>
        </p:spPr>
        <p:txBody>
          <a:bodyPr>
            <a:normAutofit/>
          </a:bodyPr>
          <a:lstStyle/>
          <a:p>
            <a:r>
              <a:rPr lang="en-US" altLang="zh-CN" b="1" dirty="0">
                <a:effectLst>
                  <a:glow>
                    <a:srgbClr val="000000"/>
                  </a:glow>
                  <a:outerShdw sx="0" sy="0">
                    <a:srgbClr val="000000"/>
                  </a:outerShdw>
                  <a:reflection stA="0" endPos="0" fadeDir="0" sx="0" sy="0"/>
                </a:effectLst>
              </a:rPr>
              <a:t>6.7 </a:t>
            </a:r>
            <a:r>
              <a:rPr lang="zh-CN" altLang="en-US" b="1" dirty="0">
                <a:effectLst>
                  <a:glow>
                    <a:srgbClr val="000000"/>
                  </a:glow>
                  <a:outerShdw sx="0" sy="0">
                    <a:srgbClr val="000000"/>
                  </a:outerShdw>
                  <a:reflection stA="0" endPos="0" fadeDir="0" sx="0" sy="0"/>
                </a:effectLst>
              </a:rPr>
              <a:t>重做日志文件与归档日志文件</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3100" b="1" dirty="0">
                <a:effectLst>
                  <a:glow>
                    <a:srgbClr val="000000"/>
                  </a:glow>
                  <a:outerShdw sx="0" sy="0">
                    <a:srgbClr val="000000"/>
                  </a:outerShdw>
                  <a:reflection stA="0" endPos="0" fadeDir="0" sx="0" sy="0"/>
                </a:effectLst>
              </a:rPr>
              <a:t>6.7.1  </a:t>
            </a:r>
            <a:r>
              <a:rPr lang="zh-CN" altLang="en-US" sz="3100" b="1" dirty="0">
                <a:effectLst>
                  <a:glow>
                    <a:srgbClr val="000000"/>
                  </a:glow>
                  <a:outerShdw sx="0" sy="0">
                    <a:srgbClr val="000000"/>
                  </a:outerShdw>
                  <a:reflection stA="0" endPos="0" fadeDir="0" sx="0" sy="0"/>
                </a:effectLst>
              </a:rPr>
              <a:t>重做日志与归档日志的基本概念</a:t>
            </a:r>
            <a:endParaRPr lang="zh-CN" altLang="en-US" b="1"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955577" y="1144965"/>
            <a:ext cx="11233248" cy="5589240"/>
          </a:xfrm>
        </p:spPr>
        <p:txBody>
          <a:bodyPr>
            <a:noAutofit/>
          </a:bodyPr>
          <a:lstStyle/>
          <a:p>
            <a:pPr marL="0" indent="0" hangingPunct="0">
              <a:lnSpc>
                <a:spcPct val="100000"/>
              </a:lnSpc>
              <a:spcBef>
                <a:spcPts val="0"/>
              </a:spcBef>
              <a:buNone/>
            </a:pPr>
            <a:r>
              <a:rPr lang="en-US" altLang="zh-CN" dirty="0"/>
              <a:t>【</a:t>
            </a:r>
            <a:r>
              <a:rPr lang="zh-CN" altLang="en-US" dirty="0"/>
              <a:t>示例</a:t>
            </a:r>
            <a:r>
              <a:rPr lang="en-US" altLang="zh-CN" dirty="0"/>
              <a:t>6-10】</a:t>
            </a:r>
            <a:r>
              <a:rPr lang="zh-CN" altLang="en-US" dirty="0"/>
              <a:t>查看重做日志文件</a:t>
            </a:r>
          </a:p>
          <a:p>
            <a:pPr marL="0" indent="0" hangingPunct="0">
              <a:lnSpc>
                <a:spcPct val="100000"/>
              </a:lnSpc>
              <a:spcBef>
                <a:spcPts val="0"/>
              </a:spcBef>
              <a:buNone/>
            </a:pPr>
            <a:r>
              <a:rPr lang="zh-CN" altLang="en-US" dirty="0"/>
              <a:t>本例通过</a:t>
            </a:r>
            <a:r>
              <a:rPr lang="en-US" altLang="zh-CN" dirty="0" err="1"/>
              <a:t>v$log</a:t>
            </a:r>
            <a:r>
              <a:rPr lang="zh-CN" altLang="en-US" dirty="0"/>
              <a:t>查看日志文件组，通过</a:t>
            </a:r>
            <a:r>
              <a:rPr lang="en-US" altLang="zh-CN" dirty="0" err="1"/>
              <a:t>v$logfile</a:t>
            </a:r>
            <a:r>
              <a:rPr lang="zh-CN" altLang="en-US" dirty="0"/>
              <a:t>查看日志文件，从查询结果来看，共有三个重做日志文件组，每个组仅有一个文件。</a:t>
            </a:r>
          </a:p>
          <a:p>
            <a:pPr marL="0" indent="0" hangingPunct="0">
              <a:lnSpc>
                <a:spcPct val="100000"/>
              </a:lnSpc>
              <a:spcBef>
                <a:spcPts val="0"/>
              </a:spcBef>
              <a:buNone/>
            </a:pPr>
            <a:r>
              <a:rPr lang="en-US" altLang="zh-CN" dirty="0"/>
              <a:t>$ </a:t>
            </a:r>
            <a:r>
              <a:rPr lang="en-US" altLang="zh-CN" dirty="0" err="1">
                <a:highlight>
                  <a:srgbClr val="C0C0C0"/>
                </a:highlight>
              </a:rPr>
              <a:t>sqlplus</a:t>
            </a:r>
            <a:r>
              <a:rPr lang="en-US" altLang="zh-CN" dirty="0">
                <a:highlight>
                  <a:srgbClr val="C0C0C0"/>
                </a:highlight>
              </a:rPr>
              <a:t> / as </a:t>
            </a:r>
            <a:r>
              <a:rPr lang="en-US" altLang="zh-CN" dirty="0" err="1">
                <a:highlight>
                  <a:srgbClr val="C0C0C0"/>
                </a:highlight>
              </a:rPr>
              <a:t>sysdba</a:t>
            </a:r>
            <a:endParaRPr lang="en-US" altLang="zh-CN" dirty="0">
              <a:highlight>
                <a:srgbClr val="C0C0C0"/>
              </a:highlight>
            </a:endParaRPr>
          </a:p>
          <a:p>
            <a:pPr marL="0" indent="0" hangingPunct="0">
              <a:lnSpc>
                <a:spcPct val="100000"/>
              </a:lnSpc>
              <a:spcBef>
                <a:spcPts val="0"/>
              </a:spcBef>
              <a:buNone/>
            </a:pPr>
            <a:r>
              <a:rPr lang="en-US" altLang="zh-CN" dirty="0"/>
              <a:t>SQL&gt; </a:t>
            </a:r>
            <a:r>
              <a:rPr lang="en-US" altLang="zh-CN" dirty="0">
                <a:highlight>
                  <a:srgbClr val="C0C0C0"/>
                </a:highlight>
              </a:rPr>
              <a:t>SELECT group#</a:t>
            </a:r>
            <a:r>
              <a:rPr lang="zh-CN" altLang="en-US" dirty="0">
                <a:highlight>
                  <a:srgbClr val="C0C0C0"/>
                </a:highlight>
              </a:rPr>
              <a:t>，</a:t>
            </a:r>
            <a:r>
              <a:rPr lang="en-US" altLang="zh-CN" dirty="0">
                <a:highlight>
                  <a:srgbClr val="C0C0C0"/>
                </a:highlight>
              </a:rPr>
              <a:t>archived</a:t>
            </a:r>
            <a:r>
              <a:rPr lang="zh-CN" altLang="en-US" dirty="0">
                <a:highlight>
                  <a:srgbClr val="C0C0C0"/>
                </a:highlight>
              </a:rPr>
              <a:t>，</a:t>
            </a:r>
            <a:r>
              <a:rPr lang="en-US" altLang="zh-CN" dirty="0">
                <a:highlight>
                  <a:srgbClr val="C0C0C0"/>
                </a:highlight>
              </a:rPr>
              <a:t>status FROM </a:t>
            </a:r>
            <a:r>
              <a:rPr lang="en-US" altLang="zh-CN" dirty="0" err="1">
                <a:highlight>
                  <a:srgbClr val="C0C0C0"/>
                </a:highlight>
              </a:rPr>
              <a:t>v$log</a:t>
            </a:r>
            <a:r>
              <a:rPr lang="zh-CN" altLang="en-US" dirty="0">
                <a:highlight>
                  <a:srgbClr val="C0C0C0"/>
                </a:highlight>
              </a:rPr>
              <a:t>；</a:t>
            </a:r>
          </a:p>
          <a:p>
            <a:pPr marL="0" indent="0" hangingPunct="0">
              <a:lnSpc>
                <a:spcPct val="100000"/>
              </a:lnSpc>
              <a:spcBef>
                <a:spcPts val="0"/>
              </a:spcBef>
              <a:buNone/>
            </a:pPr>
            <a:r>
              <a:rPr lang="zh-CN" altLang="en-US" sz="2000" dirty="0"/>
              <a:t>    </a:t>
            </a:r>
            <a:r>
              <a:rPr lang="en-US" altLang="zh-CN" sz="2000" dirty="0"/>
              <a:t>GROUP#  ARC   STATUS</a:t>
            </a:r>
          </a:p>
          <a:p>
            <a:pPr marL="0" indent="0" hangingPunct="0">
              <a:lnSpc>
                <a:spcPct val="100000"/>
              </a:lnSpc>
              <a:spcBef>
                <a:spcPts val="0"/>
              </a:spcBef>
              <a:buNone/>
            </a:pPr>
            <a:r>
              <a:rPr lang="en-US" altLang="zh-CN" sz="2000" dirty="0"/>
              <a:t>----------     ------  ----------------</a:t>
            </a:r>
          </a:p>
          <a:p>
            <a:pPr marL="0" indent="0" hangingPunct="0">
              <a:lnSpc>
                <a:spcPct val="100000"/>
              </a:lnSpc>
              <a:spcBef>
                <a:spcPts val="0"/>
              </a:spcBef>
              <a:buNone/>
            </a:pPr>
            <a:r>
              <a:rPr lang="en-US" altLang="zh-CN" sz="2000" dirty="0"/>
              <a:t>         1        YES     INACTIVE</a:t>
            </a:r>
          </a:p>
          <a:p>
            <a:pPr marL="0" indent="0" hangingPunct="0">
              <a:lnSpc>
                <a:spcPct val="100000"/>
              </a:lnSpc>
              <a:spcBef>
                <a:spcPts val="0"/>
              </a:spcBef>
              <a:buNone/>
            </a:pPr>
            <a:r>
              <a:rPr lang="en-US" altLang="zh-CN" sz="2000" dirty="0"/>
              <a:t>         2        YES     INACTIVE</a:t>
            </a:r>
          </a:p>
          <a:p>
            <a:pPr marL="0" indent="0" hangingPunct="0">
              <a:lnSpc>
                <a:spcPct val="100000"/>
              </a:lnSpc>
              <a:spcBef>
                <a:spcPts val="0"/>
              </a:spcBef>
              <a:buNone/>
            </a:pPr>
            <a:r>
              <a:rPr lang="en-US" altLang="zh-CN" sz="2000" dirty="0"/>
              <a:t>         3        NO      CURRENT</a:t>
            </a:r>
          </a:p>
          <a:p>
            <a:pPr marL="0" indent="0" hangingPunct="0">
              <a:lnSpc>
                <a:spcPct val="100000"/>
              </a:lnSpc>
              <a:spcBef>
                <a:spcPts val="0"/>
              </a:spcBef>
              <a:buNone/>
            </a:pPr>
            <a:r>
              <a:rPr lang="en-US" altLang="zh-CN" dirty="0"/>
              <a:t>SQL&gt; </a:t>
            </a:r>
            <a:r>
              <a:rPr lang="en-US" altLang="zh-CN" dirty="0">
                <a:highlight>
                  <a:srgbClr val="C0C0C0"/>
                </a:highlight>
              </a:rPr>
              <a:t>col member format a50</a:t>
            </a:r>
          </a:p>
          <a:p>
            <a:pPr marL="0" indent="0" hangingPunct="0">
              <a:lnSpc>
                <a:spcPct val="100000"/>
              </a:lnSpc>
              <a:spcBef>
                <a:spcPts val="0"/>
              </a:spcBef>
              <a:buNone/>
            </a:pPr>
            <a:r>
              <a:rPr lang="en-US" altLang="zh-CN" dirty="0"/>
              <a:t>SQL&gt; </a:t>
            </a:r>
            <a:r>
              <a:rPr lang="en-US" altLang="zh-CN" dirty="0">
                <a:highlight>
                  <a:srgbClr val="C0C0C0"/>
                </a:highlight>
              </a:rPr>
              <a:t>SELECT group#</a:t>
            </a:r>
            <a:r>
              <a:rPr lang="zh-CN" altLang="en-US" dirty="0">
                <a:highlight>
                  <a:srgbClr val="C0C0C0"/>
                </a:highlight>
              </a:rPr>
              <a:t>，</a:t>
            </a:r>
            <a:r>
              <a:rPr lang="en-US" altLang="zh-CN" dirty="0">
                <a:highlight>
                  <a:srgbClr val="C0C0C0"/>
                </a:highlight>
              </a:rPr>
              <a:t>member FROM </a:t>
            </a:r>
            <a:r>
              <a:rPr lang="en-US" altLang="zh-CN" dirty="0" err="1">
                <a:highlight>
                  <a:srgbClr val="C0C0C0"/>
                </a:highlight>
              </a:rPr>
              <a:t>v$logfile</a:t>
            </a:r>
            <a:r>
              <a:rPr lang="zh-CN" altLang="en-US" dirty="0">
                <a:highlight>
                  <a:srgbClr val="C0C0C0"/>
                </a:highlight>
              </a:rPr>
              <a:t>；</a:t>
            </a:r>
          </a:p>
          <a:p>
            <a:pPr marL="0" indent="0" hangingPunct="0">
              <a:lnSpc>
                <a:spcPct val="100000"/>
              </a:lnSpc>
              <a:spcBef>
                <a:spcPts val="0"/>
              </a:spcBef>
              <a:buNone/>
            </a:pPr>
            <a:r>
              <a:rPr lang="zh-CN" altLang="en-US" sz="2000" dirty="0"/>
              <a:t>    </a:t>
            </a:r>
            <a:r>
              <a:rPr lang="en-US" altLang="zh-CN" sz="2000" dirty="0"/>
              <a:t>GROUP#  MEMBER</a:t>
            </a:r>
          </a:p>
          <a:p>
            <a:pPr marL="0" indent="0" hangingPunct="0">
              <a:lnSpc>
                <a:spcPct val="100000"/>
              </a:lnSpc>
              <a:spcBef>
                <a:spcPts val="0"/>
              </a:spcBef>
              <a:buNone/>
            </a:pPr>
            <a:r>
              <a:rPr lang="en-US" altLang="zh-CN" sz="2000" dirty="0"/>
              <a:t>----------     --------------------------------------------------</a:t>
            </a:r>
          </a:p>
          <a:p>
            <a:pPr marL="0" indent="0" hangingPunct="0">
              <a:lnSpc>
                <a:spcPct val="100000"/>
              </a:lnSpc>
              <a:spcBef>
                <a:spcPts val="0"/>
              </a:spcBef>
              <a:buNone/>
            </a:pPr>
            <a:r>
              <a:rPr lang="en-US" altLang="zh-CN" sz="2000" dirty="0"/>
              <a:t>         3         /home/oracle/app/oracle/</a:t>
            </a:r>
            <a:r>
              <a:rPr lang="en-US" altLang="zh-CN" sz="2000" dirty="0" err="1"/>
              <a:t>oradata</a:t>
            </a:r>
            <a:r>
              <a:rPr lang="en-US" altLang="zh-CN" sz="2000" dirty="0"/>
              <a:t>/</a:t>
            </a:r>
            <a:r>
              <a:rPr lang="en-US" altLang="zh-CN" sz="2000" dirty="0" err="1"/>
              <a:t>orcl</a:t>
            </a:r>
            <a:r>
              <a:rPr lang="en-US" altLang="zh-CN" sz="2000" dirty="0"/>
              <a:t>/redo03.log</a:t>
            </a:r>
          </a:p>
          <a:p>
            <a:pPr marL="0" indent="0" hangingPunct="0">
              <a:lnSpc>
                <a:spcPct val="100000"/>
              </a:lnSpc>
              <a:spcBef>
                <a:spcPts val="0"/>
              </a:spcBef>
              <a:buNone/>
            </a:pPr>
            <a:r>
              <a:rPr lang="en-US" altLang="zh-CN" sz="2000" dirty="0"/>
              <a:t>         2         /home/oracle/app/oracle/</a:t>
            </a:r>
            <a:r>
              <a:rPr lang="en-US" altLang="zh-CN" sz="2000" dirty="0" err="1"/>
              <a:t>oradata</a:t>
            </a:r>
            <a:r>
              <a:rPr lang="en-US" altLang="zh-CN" sz="2000" dirty="0"/>
              <a:t>/</a:t>
            </a:r>
            <a:r>
              <a:rPr lang="en-US" altLang="zh-CN" sz="2000" dirty="0" err="1"/>
              <a:t>orcl</a:t>
            </a:r>
            <a:r>
              <a:rPr lang="en-US" altLang="zh-CN" sz="2000" dirty="0"/>
              <a:t>/redo02.log</a:t>
            </a:r>
          </a:p>
          <a:p>
            <a:pPr marL="0" indent="0" hangingPunct="0">
              <a:lnSpc>
                <a:spcPct val="100000"/>
              </a:lnSpc>
              <a:spcBef>
                <a:spcPts val="0"/>
              </a:spcBef>
              <a:buNone/>
            </a:pPr>
            <a:r>
              <a:rPr lang="en-US" altLang="zh-CN" sz="2000" dirty="0"/>
              <a:t>         1         /home/oracle/app/oracle/</a:t>
            </a:r>
            <a:r>
              <a:rPr lang="en-US" altLang="zh-CN" sz="2000" dirty="0" err="1"/>
              <a:t>oradata</a:t>
            </a:r>
            <a:r>
              <a:rPr lang="en-US" altLang="zh-CN" sz="2000" dirty="0"/>
              <a:t>/</a:t>
            </a:r>
            <a:r>
              <a:rPr lang="en-US" altLang="zh-CN" sz="2000" dirty="0" err="1"/>
              <a:t>orcl</a:t>
            </a:r>
            <a:r>
              <a:rPr lang="en-US" altLang="zh-CN" sz="2000" dirty="0"/>
              <a:t>/redo01.log</a:t>
            </a:r>
            <a:endParaRPr lang="en-US" altLang="zh-CN" dirty="0"/>
          </a:p>
        </p:txBody>
      </p:sp>
    </p:spTree>
    <p:extLst>
      <p:ext uri="{BB962C8B-B14F-4D97-AF65-F5344CB8AC3E}">
        <p14:creationId xmlns:p14="http://schemas.microsoft.com/office/powerpoint/2010/main" val="2737243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837828" y="44624"/>
            <a:ext cx="9601200" cy="1100341"/>
          </a:xfrm>
        </p:spPr>
        <p:txBody>
          <a:bodyPr>
            <a:normAutofit/>
          </a:bodyPr>
          <a:lstStyle/>
          <a:p>
            <a:r>
              <a:rPr lang="en-US" altLang="zh-CN" b="1" dirty="0">
                <a:effectLst>
                  <a:glow>
                    <a:srgbClr val="000000"/>
                  </a:glow>
                  <a:outerShdw sx="0" sy="0">
                    <a:srgbClr val="000000"/>
                  </a:outerShdw>
                  <a:reflection stA="0" endPos="0" fadeDir="0" sx="0" sy="0"/>
                </a:effectLst>
              </a:rPr>
              <a:t>6.7 </a:t>
            </a:r>
            <a:r>
              <a:rPr lang="zh-CN" altLang="en-US" b="1" dirty="0">
                <a:effectLst>
                  <a:glow>
                    <a:srgbClr val="000000"/>
                  </a:glow>
                  <a:outerShdw sx="0" sy="0">
                    <a:srgbClr val="000000"/>
                  </a:outerShdw>
                  <a:reflection stA="0" endPos="0" fadeDir="0" sx="0" sy="0"/>
                </a:effectLst>
              </a:rPr>
              <a:t>重做日志文件与归档日志文件</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3100" b="1" dirty="0">
                <a:effectLst>
                  <a:glow>
                    <a:srgbClr val="000000"/>
                  </a:glow>
                  <a:outerShdw sx="0" sy="0">
                    <a:srgbClr val="000000"/>
                  </a:outerShdw>
                  <a:reflection stA="0" endPos="0" fadeDir="0" sx="0" sy="0"/>
                </a:effectLst>
              </a:rPr>
              <a:t>6.7.1  </a:t>
            </a:r>
            <a:r>
              <a:rPr lang="zh-CN" altLang="en-US" sz="3100" b="1" dirty="0">
                <a:effectLst>
                  <a:glow>
                    <a:srgbClr val="000000"/>
                  </a:glow>
                  <a:outerShdw sx="0" sy="0">
                    <a:srgbClr val="000000"/>
                  </a:outerShdw>
                  <a:reflection stA="0" endPos="0" fadeDir="0" sx="0" sy="0"/>
                </a:effectLst>
              </a:rPr>
              <a:t>重做日志与归档日志的基本概念</a:t>
            </a:r>
            <a:endParaRPr lang="zh-CN" altLang="en-US" b="1"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955577" y="1144965"/>
            <a:ext cx="11233248" cy="5589240"/>
          </a:xfrm>
        </p:spPr>
        <p:txBody>
          <a:bodyPr>
            <a:noAutofit/>
          </a:bodyPr>
          <a:lstStyle/>
          <a:p>
            <a:pPr marL="0" indent="0" hangingPunct="0">
              <a:lnSpc>
                <a:spcPct val="100000"/>
              </a:lnSpc>
              <a:spcBef>
                <a:spcPts val="600"/>
              </a:spcBef>
              <a:buNone/>
            </a:pPr>
            <a:r>
              <a:rPr lang="zh-CN" altLang="en-US" dirty="0"/>
              <a:t>联机重做日志文件组有</a:t>
            </a:r>
            <a:r>
              <a:rPr lang="en-US" altLang="zh-CN" dirty="0"/>
              <a:t>6</a:t>
            </a:r>
            <a:r>
              <a:rPr lang="zh-CN" altLang="en-US" dirty="0"/>
              <a:t>种状态</a:t>
            </a:r>
            <a:r>
              <a:rPr lang="en-US" altLang="zh-CN" dirty="0"/>
              <a:t>(STATUS)</a:t>
            </a:r>
            <a:r>
              <a:rPr lang="zh-CN" altLang="en-US" dirty="0"/>
              <a:t>：</a:t>
            </a:r>
            <a:r>
              <a:rPr lang="en-US" altLang="zh-CN" dirty="0"/>
              <a:t>INACTIVE</a:t>
            </a:r>
            <a:r>
              <a:rPr lang="zh-CN" altLang="en-US" dirty="0"/>
              <a:t>、</a:t>
            </a:r>
            <a:r>
              <a:rPr lang="en-US" altLang="zh-CN" dirty="0"/>
              <a:t>ACTIVE</a:t>
            </a:r>
            <a:r>
              <a:rPr lang="zh-CN" altLang="en-US" dirty="0"/>
              <a:t>、</a:t>
            </a:r>
            <a:r>
              <a:rPr lang="en-US" altLang="zh-CN" dirty="0"/>
              <a:t>CURRENT</a:t>
            </a:r>
            <a:r>
              <a:rPr lang="zh-CN" altLang="en-US" dirty="0"/>
              <a:t>、</a:t>
            </a:r>
            <a:r>
              <a:rPr lang="en-US" altLang="zh-CN" dirty="0"/>
              <a:t>UNUSED</a:t>
            </a:r>
            <a:r>
              <a:rPr lang="zh-CN" altLang="en-US" dirty="0"/>
              <a:t>、</a:t>
            </a:r>
            <a:r>
              <a:rPr lang="en-US" altLang="zh-CN" dirty="0"/>
              <a:t>CLEARING</a:t>
            </a:r>
            <a:r>
              <a:rPr lang="zh-CN" altLang="en-US" dirty="0"/>
              <a:t>和</a:t>
            </a:r>
            <a:r>
              <a:rPr lang="en-US" altLang="zh-CN" dirty="0"/>
              <a:t>CLEARING_CURRNT</a:t>
            </a:r>
            <a:r>
              <a:rPr lang="zh-CN" altLang="en-US" dirty="0"/>
              <a:t>。</a:t>
            </a:r>
          </a:p>
          <a:p>
            <a:pPr marL="0" indent="0" hangingPunct="0">
              <a:lnSpc>
                <a:spcPct val="100000"/>
              </a:lnSpc>
              <a:spcBef>
                <a:spcPts val="600"/>
              </a:spcBef>
              <a:buNone/>
            </a:pPr>
            <a:r>
              <a:rPr lang="en-US" altLang="zh-CN" dirty="0">
                <a:highlight>
                  <a:srgbClr val="FFFF00"/>
                </a:highlight>
              </a:rPr>
              <a:t>UNUSED</a:t>
            </a:r>
            <a:r>
              <a:rPr lang="zh-CN" altLang="en-US" dirty="0"/>
              <a:t>：表示该联机重做日志文件组对应的文件还从未被写入过数据，通常刚刚创建的联机重做日志文件组会显示成这一状态。当日志切换到这一组时，就会改变状态。</a:t>
            </a:r>
          </a:p>
          <a:p>
            <a:pPr marL="0" indent="0" hangingPunct="0">
              <a:lnSpc>
                <a:spcPct val="100000"/>
              </a:lnSpc>
              <a:spcBef>
                <a:spcPts val="600"/>
              </a:spcBef>
              <a:buNone/>
            </a:pPr>
            <a:r>
              <a:rPr lang="en-US" altLang="zh-CN" dirty="0">
                <a:highlight>
                  <a:srgbClr val="FFFF00"/>
                </a:highlight>
              </a:rPr>
              <a:t>CURRENT</a:t>
            </a:r>
            <a:r>
              <a:rPr lang="zh-CN" altLang="en-US" dirty="0"/>
              <a:t>：表示当前正在使用的日志文件组，并且是活动的。</a:t>
            </a:r>
          </a:p>
          <a:p>
            <a:pPr marL="0" indent="0" hangingPunct="0">
              <a:lnSpc>
                <a:spcPct val="100000"/>
              </a:lnSpc>
              <a:spcBef>
                <a:spcPts val="600"/>
              </a:spcBef>
              <a:buNone/>
            </a:pPr>
            <a:r>
              <a:rPr lang="en-US" altLang="zh-CN" dirty="0">
                <a:highlight>
                  <a:srgbClr val="FFFF00"/>
                </a:highlight>
              </a:rPr>
              <a:t>ACTIVE</a:t>
            </a:r>
            <a:r>
              <a:rPr lang="zh-CN" altLang="en-US" dirty="0"/>
              <a:t>：表示该组是活动的但不是当前组，实例恢复时需要这组日志。如果处于这一状态，表示虽然当前并未使用，该文件中内容尚未归档，或者没有全部写入数据文件，一旦需要实例恢复，必须借助该文件中保存的内容。</a:t>
            </a:r>
          </a:p>
          <a:p>
            <a:pPr marL="0" indent="0" hangingPunct="0">
              <a:lnSpc>
                <a:spcPct val="100000"/>
              </a:lnSpc>
              <a:spcBef>
                <a:spcPts val="600"/>
              </a:spcBef>
              <a:buNone/>
            </a:pPr>
            <a:r>
              <a:rPr lang="en-US" altLang="zh-CN" dirty="0">
                <a:highlight>
                  <a:srgbClr val="FFFF00"/>
                </a:highlight>
              </a:rPr>
              <a:t>INACTIVE</a:t>
            </a:r>
            <a:r>
              <a:rPr lang="zh-CN" altLang="en-US" dirty="0"/>
              <a:t>：表示实例恢复已不再需要这组联机重做日志组了。表示对应的联机重做日志文件中的内容已被妥善处理，该组联机重做日志当前处于空闲状态。</a:t>
            </a:r>
          </a:p>
          <a:p>
            <a:pPr marL="0" indent="0" hangingPunct="0">
              <a:lnSpc>
                <a:spcPct val="100000"/>
              </a:lnSpc>
              <a:spcBef>
                <a:spcPts val="600"/>
              </a:spcBef>
              <a:buNone/>
            </a:pPr>
            <a:r>
              <a:rPr lang="en-US" altLang="zh-CN" dirty="0">
                <a:highlight>
                  <a:srgbClr val="FFFF00"/>
                </a:highlight>
              </a:rPr>
              <a:t>CLEARING</a:t>
            </a:r>
            <a:r>
              <a:rPr lang="zh-CN" altLang="en-US" dirty="0"/>
              <a:t>：表示该组重做日志文件正被重建</a:t>
            </a:r>
            <a:r>
              <a:rPr lang="en-US" altLang="zh-CN" dirty="0"/>
              <a:t>(</a:t>
            </a:r>
            <a:r>
              <a:rPr lang="zh-CN" altLang="en-US" dirty="0"/>
              <a:t>重建后状态会变成</a:t>
            </a:r>
            <a:r>
              <a:rPr lang="en-US" altLang="zh-CN" dirty="0"/>
              <a:t>UNUSED)</a:t>
            </a:r>
            <a:r>
              <a:rPr lang="zh-CN" altLang="en-US" dirty="0"/>
              <a:t>。</a:t>
            </a:r>
          </a:p>
          <a:p>
            <a:pPr marL="0" indent="0" hangingPunct="0">
              <a:lnSpc>
                <a:spcPct val="100000"/>
              </a:lnSpc>
              <a:spcBef>
                <a:spcPts val="600"/>
              </a:spcBef>
              <a:buNone/>
            </a:pPr>
            <a:r>
              <a:rPr lang="en-US" altLang="zh-CN" dirty="0">
                <a:highlight>
                  <a:srgbClr val="FFFF00"/>
                </a:highlight>
              </a:rPr>
              <a:t>CLEARING_CURRENT</a:t>
            </a:r>
            <a:r>
              <a:rPr lang="zh-CN" altLang="en-US" dirty="0"/>
              <a:t>：表示该组重做日志重建时出现错误。</a:t>
            </a:r>
          </a:p>
        </p:txBody>
      </p:sp>
    </p:spTree>
    <p:extLst>
      <p:ext uri="{BB962C8B-B14F-4D97-AF65-F5344CB8AC3E}">
        <p14:creationId xmlns:p14="http://schemas.microsoft.com/office/powerpoint/2010/main" val="2658530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837828" y="44624"/>
            <a:ext cx="9601200" cy="1100341"/>
          </a:xfrm>
        </p:spPr>
        <p:txBody>
          <a:bodyPr>
            <a:normAutofit/>
          </a:bodyPr>
          <a:lstStyle/>
          <a:p>
            <a:r>
              <a:rPr lang="en-US" altLang="zh-CN" b="1" dirty="0">
                <a:effectLst>
                  <a:glow>
                    <a:srgbClr val="000000"/>
                  </a:glow>
                  <a:outerShdw sx="0" sy="0">
                    <a:srgbClr val="000000"/>
                  </a:outerShdw>
                  <a:reflection stA="0" endPos="0" fadeDir="0" sx="0" sy="0"/>
                </a:effectLst>
              </a:rPr>
              <a:t>6.7 </a:t>
            </a:r>
            <a:r>
              <a:rPr lang="zh-CN" altLang="en-US" b="1" dirty="0">
                <a:effectLst>
                  <a:glow>
                    <a:srgbClr val="000000"/>
                  </a:glow>
                  <a:outerShdw sx="0" sy="0">
                    <a:srgbClr val="000000"/>
                  </a:outerShdw>
                  <a:reflection stA="0" endPos="0" fadeDir="0" sx="0" sy="0"/>
                </a:effectLst>
              </a:rPr>
              <a:t>重做日志文件与归档日志文件</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3100" b="1" dirty="0">
                <a:effectLst>
                  <a:glow>
                    <a:srgbClr val="000000"/>
                  </a:glow>
                  <a:outerShdw sx="0" sy="0">
                    <a:srgbClr val="000000"/>
                  </a:outerShdw>
                  <a:reflection stA="0" endPos="0" fadeDir="0" sx="0" sy="0"/>
                </a:effectLst>
              </a:rPr>
              <a:t>6.7.1  </a:t>
            </a:r>
            <a:r>
              <a:rPr lang="zh-CN" altLang="en-US" sz="3100" b="1" dirty="0">
                <a:effectLst>
                  <a:glow>
                    <a:srgbClr val="000000"/>
                  </a:glow>
                  <a:outerShdw sx="0" sy="0">
                    <a:srgbClr val="000000"/>
                  </a:outerShdw>
                  <a:reflection stA="0" endPos="0" fadeDir="0" sx="0" sy="0"/>
                </a:effectLst>
              </a:rPr>
              <a:t>重做日志与归档日志的基本概念</a:t>
            </a:r>
            <a:endParaRPr lang="zh-CN" altLang="en-US" b="1"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955577" y="1144965"/>
            <a:ext cx="11233248" cy="5589240"/>
          </a:xfrm>
        </p:spPr>
        <p:txBody>
          <a:bodyPr>
            <a:noAutofit/>
          </a:bodyPr>
          <a:lstStyle/>
          <a:p>
            <a:pPr marL="0" indent="0" hangingPunct="0">
              <a:lnSpc>
                <a:spcPct val="100000"/>
              </a:lnSpc>
              <a:spcBef>
                <a:spcPts val="0"/>
              </a:spcBef>
              <a:buNone/>
            </a:pPr>
            <a:r>
              <a:rPr lang="en-US" altLang="zh-CN" dirty="0"/>
              <a:t>【</a:t>
            </a:r>
            <a:r>
              <a:rPr lang="zh-CN" altLang="en-US" dirty="0"/>
              <a:t>示例</a:t>
            </a:r>
            <a:r>
              <a:rPr lang="en-US" altLang="zh-CN" dirty="0"/>
              <a:t>6-11】</a:t>
            </a:r>
            <a:r>
              <a:rPr lang="zh-CN" altLang="en-US" dirty="0"/>
              <a:t>查看归档模式及归档日志文件所在目录</a:t>
            </a:r>
          </a:p>
          <a:p>
            <a:pPr marL="0" indent="0" hangingPunct="0">
              <a:lnSpc>
                <a:spcPct val="100000"/>
              </a:lnSpc>
              <a:spcBef>
                <a:spcPts val="0"/>
              </a:spcBef>
              <a:buNone/>
            </a:pPr>
            <a:r>
              <a:rPr lang="zh-CN" altLang="en-US" dirty="0"/>
              <a:t>本示例通过</a:t>
            </a:r>
            <a:r>
              <a:rPr lang="en-US" altLang="zh-CN" dirty="0"/>
              <a:t>ARCHIVE LOG LIST</a:t>
            </a:r>
            <a:r>
              <a:rPr lang="zh-CN" altLang="en-US" dirty="0"/>
              <a:t>查看数据库是否工作在归档模式，通过参数</a:t>
            </a:r>
            <a:r>
              <a:rPr lang="en-US" altLang="zh-CN" dirty="0" err="1"/>
              <a:t>db_recover</a:t>
            </a:r>
            <a:r>
              <a:rPr lang="zh-CN" altLang="en-US" dirty="0"/>
              <a:t>查看归档文件最大占用空间大小以及归档目录，通过</a:t>
            </a:r>
            <a:r>
              <a:rPr lang="en-US" altLang="zh-CN" dirty="0" err="1"/>
              <a:t>v$recovery_file_dest</a:t>
            </a:r>
            <a:r>
              <a:rPr lang="zh-CN" altLang="en-US" dirty="0"/>
              <a:t>查询归档空间的使用情况。</a:t>
            </a:r>
          </a:p>
          <a:p>
            <a:pPr marL="0" indent="0" hangingPunct="0">
              <a:lnSpc>
                <a:spcPct val="100000"/>
              </a:lnSpc>
              <a:spcBef>
                <a:spcPts val="0"/>
              </a:spcBef>
              <a:buNone/>
            </a:pPr>
            <a:r>
              <a:rPr lang="en-US" altLang="zh-CN" dirty="0"/>
              <a:t>SQL&gt; </a:t>
            </a:r>
            <a:r>
              <a:rPr lang="en-US" altLang="zh-CN" dirty="0">
                <a:highlight>
                  <a:srgbClr val="C0C0C0"/>
                </a:highlight>
              </a:rPr>
              <a:t>ARCHIVE LOG LIST</a:t>
            </a:r>
          </a:p>
          <a:p>
            <a:pPr marL="0" indent="0" hangingPunct="0">
              <a:lnSpc>
                <a:spcPct val="100000"/>
              </a:lnSpc>
              <a:spcBef>
                <a:spcPts val="0"/>
              </a:spcBef>
              <a:buNone/>
            </a:pPr>
            <a:r>
              <a:rPr lang="en-US" altLang="zh-CN" dirty="0"/>
              <a:t>Database log mode                 </a:t>
            </a:r>
            <a:r>
              <a:rPr lang="en-US" altLang="zh-CN" dirty="0">
                <a:highlight>
                  <a:srgbClr val="FFFF00"/>
                </a:highlight>
              </a:rPr>
              <a:t>Archive Mode</a:t>
            </a:r>
          </a:p>
          <a:p>
            <a:pPr marL="0" indent="0" hangingPunct="0">
              <a:lnSpc>
                <a:spcPct val="100000"/>
              </a:lnSpc>
              <a:spcBef>
                <a:spcPts val="0"/>
              </a:spcBef>
              <a:buNone/>
            </a:pPr>
            <a:r>
              <a:rPr lang="en-US" altLang="zh-CN" dirty="0"/>
              <a:t>Automatic archival                   Enabled</a:t>
            </a:r>
          </a:p>
          <a:p>
            <a:pPr marL="0" indent="0" hangingPunct="0">
              <a:lnSpc>
                <a:spcPct val="100000"/>
              </a:lnSpc>
              <a:spcBef>
                <a:spcPts val="0"/>
              </a:spcBef>
              <a:buNone/>
            </a:pPr>
            <a:r>
              <a:rPr lang="en-US" altLang="zh-CN" dirty="0"/>
              <a:t>Archive destination                  USE_DB_RECOVERY_FILE_DEST</a:t>
            </a:r>
          </a:p>
          <a:p>
            <a:pPr marL="0" indent="0" hangingPunct="0">
              <a:lnSpc>
                <a:spcPct val="100000"/>
              </a:lnSpc>
              <a:spcBef>
                <a:spcPts val="0"/>
              </a:spcBef>
              <a:buNone/>
            </a:pPr>
            <a:r>
              <a:rPr lang="en-US" altLang="zh-CN" dirty="0"/>
              <a:t>Oldest online log sequence     274</a:t>
            </a:r>
          </a:p>
          <a:p>
            <a:pPr marL="0" indent="0" hangingPunct="0">
              <a:lnSpc>
                <a:spcPct val="100000"/>
              </a:lnSpc>
              <a:spcBef>
                <a:spcPts val="0"/>
              </a:spcBef>
              <a:buNone/>
            </a:pPr>
            <a:r>
              <a:rPr lang="en-US" altLang="zh-CN" dirty="0"/>
              <a:t>Next log sequence to archive   276</a:t>
            </a:r>
          </a:p>
          <a:p>
            <a:pPr marL="0" indent="0" hangingPunct="0">
              <a:lnSpc>
                <a:spcPct val="100000"/>
              </a:lnSpc>
              <a:spcBef>
                <a:spcPts val="0"/>
              </a:spcBef>
              <a:buNone/>
            </a:pPr>
            <a:r>
              <a:rPr lang="en-US" altLang="zh-CN" dirty="0"/>
              <a:t>Current log sequence               276</a:t>
            </a:r>
          </a:p>
        </p:txBody>
      </p:sp>
    </p:spTree>
    <p:extLst>
      <p:ext uri="{BB962C8B-B14F-4D97-AF65-F5344CB8AC3E}">
        <p14:creationId xmlns:p14="http://schemas.microsoft.com/office/powerpoint/2010/main" val="2050106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837828" y="44624"/>
            <a:ext cx="9601200" cy="1100341"/>
          </a:xfrm>
        </p:spPr>
        <p:txBody>
          <a:bodyPr>
            <a:normAutofit/>
          </a:bodyPr>
          <a:lstStyle/>
          <a:p>
            <a:r>
              <a:rPr lang="en-US" altLang="zh-CN" b="1" dirty="0">
                <a:effectLst>
                  <a:glow>
                    <a:srgbClr val="000000"/>
                  </a:glow>
                  <a:outerShdw sx="0" sy="0">
                    <a:srgbClr val="000000"/>
                  </a:outerShdw>
                  <a:reflection stA="0" endPos="0" fadeDir="0" sx="0" sy="0"/>
                </a:effectLst>
              </a:rPr>
              <a:t>6.7 </a:t>
            </a:r>
            <a:r>
              <a:rPr lang="zh-CN" altLang="en-US" b="1" dirty="0">
                <a:effectLst>
                  <a:glow>
                    <a:srgbClr val="000000"/>
                  </a:glow>
                  <a:outerShdw sx="0" sy="0">
                    <a:srgbClr val="000000"/>
                  </a:outerShdw>
                  <a:reflection stA="0" endPos="0" fadeDir="0" sx="0" sy="0"/>
                </a:effectLst>
              </a:rPr>
              <a:t>重做日志文件与归档日志文件</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3100" b="1" dirty="0">
                <a:effectLst>
                  <a:glow>
                    <a:srgbClr val="000000"/>
                  </a:glow>
                  <a:outerShdw sx="0" sy="0">
                    <a:srgbClr val="000000"/>
                  </a:outerShdw>
                  <a:reflection stA="0" endPos="0" fadeDir="0" sx="0" sy="0"/>
                </a:effectLst>
              </a:rPr>
              <a:t>6.7.1  </a:t>
            </a:r>
            <a:r>
              <a:rPr lang="zh-CN" altLang="en-US" sz="3100" b="1" dirty="0">
                <a:effectLst>
                  <a:glow>
                    <a:srgbClr val="000000"/>
                  </a:glow>
                  <a:outerShdw sx="0" sy="0">
                    <a:srgbClr val="000000"/>
                  </a:outerShdw>
                  <a:reflection stA="0" endPos="0" fadeDir="0" sx="0" sy="0"/>
                </a:effectLst>
              </a:rPr>
              <a:t>重做日志与归档日志的基本概念</a:t>
            </a:r>
            <a:endParaRPr lang="zh-CN" altLang="en-US" b="1"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837828" y="1144965"/>
            <a:ext cx="11449272" cy="5589240"/>
          </a:xfrm>
        </p:spPr>
        <p:txBody>
          <a:bodyPr>
            <a:noAutofit/>
          </a:bodyPr>
          <a:lstStyle/>
          <a:p>
            <a:pPr marL="0" indent="0" hangingPunct="0">
              <a:lnSpc>
                <a:spcPct val="100000"/>
              </a:lnSpc>
              <a:spcBef>
                <a:spcPts val="0"/>
              </a:spcBef>
              <a:buNone/>
            </a:pPr>
            <a:r>
              <a:rPr lang="en-US" altLang="zh-CN" dirty="0"/>
              <a:t>SQL&gt; </a:t>
            </a:r>
            <a:r>
              <a:rPr lang="en-US" altLang="zh-CN" dirty="0">
                <a:highlight>
                  <a:srgbClr val="C0C0C0"/>
                </a:highlight>
              </a:rPr>
              <a:t>show parameter </a:t>
            </a:r>
            <a:r>
              <a:rPr lang="en-US" altLang="zh-CN" dirty="0" err="1">
                <a:highlight>
                  <a:srgbClr val="C0C0C0"/>
                </a:highlight>
              </a:rPr>
              <a:t>db_recover</a:t>
            </a:r>
            <a:endParaRPr lang="en-US" altLang="zh-CN" dirty="0">
              <a:highlight>
                <a:srgbClr val="C0C0C0"/>
              </a:highlight>
            </a:endParaRPr>
          </a:p>
          <a:p>
            <a:pPr marL="0" indent="0" hangingPunct="0">
              <a:lnSpc>
                <a:spcPct val="100000"/>
              </a:lnSpc>
              <a:spcBef>
                <a:spcPts val="0"/>
              </a:spcBef>
              <a:buNone/>
            </a:pPr>
            <a:r>
              <a:rPr lang="en-US" altLang="zh-CN" sz="2000" dirty="0"/>
              <a:t>NAME				TYPE	          VALUE</a:t>
            </a:r>
          </a:p>
          <a:p>
            <a:pPr marL="0" indent="0" hangingPunct="0">
              <a:lnSpc>
                <a:spcPct val="100000"/>
              </a:lnSpc>
              <a:spcBef>
                <a:spcPts val="0"/>
              </a:spcBef>
              <a:buNone/>
            </a:pPr>
            <a:r>
              <a:rPr lang="en-US" altLang="zh-CN" sz="2000" dirty="0"/>
              <a:t>---------------------------------	-----------     -------------------</a:t>
            </a:r>
          </a:p>
          <a:p>
            <a:pPr marL="0" indent="0" hangingPunct="0">
              <a:lnSpc>
                <a:spcPct val="100000"/>
              </a:lnSpc>
              <a:spcBef>
                <a:spcPts val="0"/>
              </a:spcBef>
              <a:buNone/>
            </a:pPr>
            <a:r>
              <a:rPr lang="en-US" altLang="zh-CN" sz="2000" dirty="0" err="1"/>
              <a:t>db_recovery_file_dest</a:t>
            </a:r>
            <a:r>
              <a:rPr lang="en-US" altLang="zh-CN" sz="2000" dirty="0"/>
              <a:t>		string             /home/oracle/app/oracle/</a:t>
            </a:r>
            <a:r>
              <a:rPr lang="en-US" altLang="zh-CN" sz="2000" dirty="0" err="1"/>
              <a:t>fast_recovery_area</a:t>
            </a:r>
            <a:endParaRPr lang="en-US" altLang="zh-CN" sz="2000" dirty="0"/>
          </a:p>
          <a:p>
            <a:pPr marL="0" indent="0" hangingPunct="0">
              <a:lnSpc>
                <a:spcPct val="100000"/>
              </a:lnSpc>
              <a:spcBef>
                <a:spcPts val="0"/>
              </a:spcBef>
              <a:buNone/>
            </a:pPr>
            <a:r>
              <a:rPr lang="en-US" altLang="zh-CN" sz="2000" dirty="0" err="1"/>
              <a:t>db_recovery_file_dest_size</a:t>
            </a:r>
            <a:r>
              <a:rPr lang="en-US" altLang="zh-CN" sz="2000" dirty="0"/>
              <a:t>       big integer   4560M</a:t>
            </a:r>
          </a:p>
          <a:p>
            <a:pPr marL="0" indent="0" hangingPunct="0">
              <a:lnSpc>
                <a:spcPct val="100000"/>
              </a:lnSpc>
              <a:spcBef>
                <a:spcPts val="0"/>
              </a:spcBef>
              <a:buNone/>
            </a:pPr>
            <a:r>
              <a:rPr lang="en-US" altLang="zh-CN" dirty="0"/>
              <a:t>SQL&gt; </a:t>
            </a:r>
            <a:r>
              <a:rPr lang="en-US" altLang="zh-CN" dirty="0">
                <a:highlight>
                  <a:srgbClr val="C0C0C0"/>
                </a:highlight>
              </a:rPr>
              <a:t>col name format a50</a:t>
            </a:r>
          </a:p>
          <a:p>
            <a:pPr marL="0" indent="0" hangingPunct="0">
              <a:lnSpc>
                <a:spcPct val="100000"/>
              </a:lnSpc>
              <a:spcBef>
                <a:spcPts val="0"/>
              </a:spcBef>
              <a:buNone/>
            </a:pPr>
            <a:r>
              <a:rPr lang="en-US" altLang="zh-CN" dirty="0"/>
              <a:t>SQL&gt; </a:t>
            </a:r>
            <a:r>
              <a:rPr lang="en-US" altLang="zh-CN" dirty="0">
                <a:highlight>
                  <a:srgbClr val="C0C0C0"/>
                </a:highlight>
              </a:rPr>
              <a:t>SELECT NAME,SPACE_LIMIT,SPACE_USED FROM </a:t>
            </a:r>
            <a:r>
              <a:rPr lang="en-US" altLang="zh-CN" dirty="0" err="1">
                <a:highlight>
                  <a:srgbClr val="C0C0C0"/>
                </a:highlight>
              </a:rPr>
              <a:t>v$recovery_file_dest</a:t>
            </a:r>
            <a:r>
              <a:rPr lang="zh-CN" altLang="en-US" dirty="0">
                <a:highlight>
                  <a:srgbClr val="C0C0C0"/>
                </a:highlight>
              </a:rPr>
              <a:t>；</a:t>
            </a:r>
          </a:p>
          <a:p>
            <a:pPr marL="0" indent="0" hangingPunct="0">
              <a:lnSpc>
                <a:spcPct val="100000"/>
              </a:lnSpc>
              <a:spcBef>
                <a:spcPts val="0"/>
              </a:spcBef>
              <a:buNone/>
            </a:pPr>
            <a:r>
              <a:rPr lang="en-US" altLang="zh-CN" sz="2000" dirty="0"/>
              <a:t>NAME						SPACE_LIMIT	SPACE_USED</a:t>
            </a:r>
          </a:p>
          <a:p>
            <a:pPr marL="0" indent="0" hangingPunct="0">
              <a:lnSpc>
                <a:spcPct val="100000"/>
              </a:lnSpc>
              <a:spcBef>
                <a:spcPts val="0"/>
              </a:spcBef>
              <a:buNone/>
            </a:pPr>
            <a:r>
              <a:rPr lang="en-US" altLang="zh-CN" sz="2000" dirty="0"/>
              <a:t>-------------------------------------------	-----------	-----------</a:t>
            </a:r>
          </a:p>
          <a:p>
            <a:pPr marL="0" indent="0" hangingPunct="0">
              <a:lnSpc>
                <a:spcPct val="100000"/>
              </a:lnSpc>
              <a:spcBef>
                <a:spcPts val="0"/>
              </a:spcBef>
              <a:buNone/>
            </a:pPr>
            <a:r>
              <a:rPr lang="en-US" altLang="zh-CN" sz="2000" dirty="0"/>
              <a:t>/home/oracle/app/oracle/</a:t>
            </a:r>
            <a:r>
              <a:rPr lang="en-US" altLang="zh-CN" sz="2000" dirty="0" err="1"/>
              <a:t>fast_recovery_area</a:t>
            </a:r>
            <a:r>
              <a:rPr lang="en-US" altLang="zh-CN" sz="2000" dirty="0"/>
              <a:t>	4781506560	212244992</a:t>
            </a:r>
          </a:p>
          <a:p>
            <a:pPr marL="0" indent="0" hangingPunct="0">
              <a:lnSpc>
                <a:spcPct val="100000"/>
              </a:lnSpc>
              <a:spcBef>
                <a:spcPts val="0"/>
              </a:spcBef>
              <a:buNone/>
            </a:pPr>
            <a:r>
              <a:rPr lang="en-US" altLang="zh-CN" dirty="0"/>
              <a:t>SQL&gt;</a:t>
            </a:r>
          </a:p>
          <a:p>
            <a:pPr marL="0" indent="0" hangingPunct="0">
              <a:lnSpc>
                <a:spcPct val="100000"/>
              </a:lnSpc>
              <a:spcBef>
                <a:spcPts val="0"/>
              </a:spcBef>
              <a:buNone/>
            </a:pPr>
            <a:r>
              <a:rPr lang="en-US" altLang="zh-CN" dirty="0"/>
              <a:t>Oracle</a:t>
            </a:r>
            <a:r>
              <a:rPr lang="zh-CN" altLang="en-US" dirty="0"/>
              <a:t>默认是在非归档模式下运行的，要将数据库切换到归档模式下工作，可以使用命令“</a:t>
            </a:r>
            <a:r>
              <a:rPr lang="en-US" altLang="zh-CN" dirty="0"/>
              <a:t>ALTER DATABASE ARCHIVELOG</a:t>
            </a:r>
            <a:r>
              <a:rPr lang="zh-CN" altLang="en-US" dirty="0"/>
              <a:t>；”，</a:t>
            </a:r>
            <a:endParaRPr lang="en-US" altLang="zh-CN" dirty="0"/>
          </a:p>
          <a:p>
            <a:pPr marL="0" indent="0" hangingPunct="0">
              <a:lnSpc>
                <a:spcPct val="100000"/>
              </a:lnSpc>
              <a:spcBef>
                <a:spcPts val="0"/>
              </a:spcBef>
              <a:buNone/>
            </a:pPr>
            <a:r>
              <a:rPr lang="zh-CN" altLang="en-US" dirty="0"/>
              <a:t>如果想切换回到非归档模式，可以使用命令“</a:t>
            </a:r>
            <a:r>
              <a:rPr lang="en-US" altLang="zh-CN" dirty="0"/>
              <a:t>ALTER DATABASE NOARCHIVELOG</a:t>
            </a:r>
            <a:r>
              <a:rPr lang="zh-CN" altLang="en-US" dirty="0"/>
              <a:t>；”。</a:t>
            </a:r>
          </a:p>
        </p:txBody>
      </p:sp>
    </p:spTree>
    <p:extLst>
      <p:ext uri="{BB962C8B-B14F-4D97-AF65-F5344CB8AC3E}">
        <p14:creationId xmlns:p14="http://schemas.microsoft.com/office/powerpoint/2010/main" val="2355034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837828" y="44624"/>
            <a:ext cx="9601200" cy="1100341"/>
          </a:xfrm>
        </p:spPr>
        <p:txBody>
          <a:bodyPr>
            <a:normAutofit/>
          </a:bodyPr>
          <a:lstStyle/>
          <a:p>
            <a:r>
              <a:rPr lang="en-US" altLang="zh-CN" b="1" dirty="0">
                <a:effectLst>
                  <a:glow>
                    <a:srgbClr val="000000"/>
                  </a:glow>
                  <a:outerShdw sx="0" sy="0">
                    <a:srgbClr val="000000"/>
                  </a:outerShdw>
                  <a:reflection stA="0" endPos="0" fadeDir="0" sx="0" sy="0"/>
                </a:effectLst>
              </a:rPr>
              <a:t>6.7 </a:t>
            </a:r>
            <a:r>
              <a:rPr lang="zh-CN" altLang="en-US" b="1" dirty="0">
                <a:effectLst>
                  <a:glow>
                    <a:srgbClr val="000000"/>
                  </a:glow>
                  <a:outerShdw sx="0" sy="0">
                    <a:srgbClr val="000000"/>
                  </a:outerShdw>
                  <a:reflection stA="0" endPos="0" fadeDir="0" sx="0" sy="0"/>
                </a:effectLst>
              </a:rPr>
              <a:t>重做日志文件与归档日志文件</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3100" b="1" dirty="0">
                <a:effectLst>
                  <a:glow>
                    <a:srgbClr val="000000"/>
                  </a:glow>
                  <a:outerShdw sx="0" sy="0">
                    <a:srgbClr val="000000"/>
                  </a:outerShdw>
                  <a:reflection stA="0" endPos="0" fadeDir="0" sx="0" sy="0"/>
                </a:effectLst>
              </a:rPr>
              <a:t>6.7.1  </a:t>
            </a:r>
            <a:r>
              <a:rPr lang="zh-CN" altLang="en-US" sz="3100" b="1" dirty="0">
                <a:effectLst>
                  <a:glow>
                    <a:srgbClr val="000000"/>
                  </a:glow>
                  <a:outerShdw sx="0" sy="0">
                    <a:srgbClr val="000000"/>
                  </a:outerShdw>
                  <a:reflection stA="0" endPos="0" fadeDir="0" sx="0" sy="0"/>
                </a:effectLst>
              </a:rPr>
              <a:t>重做日志与归档日志的基本概念</a:t>
            </a:r>
            <a:endParaRPr lang="zh-CN" altLang="en-US" b="1"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837828" y="1144965"/>
            <a:ext cx="11449272" cy="5589240"/>
          </a:xfrm>
        </p:spPr>
        <p:txBody>
          <a:bodyPr>
            <a:noAutofit/>
          </a:bodyPr>
          <a:lstStyle/>
          <a:p>
            <a:pPr marL="0" indent="0" hangingPunct="0">
              <a:lnSpc>
                <a:spcPct val="100000"/>
              </a:lnSpc>
              <a:spcBef>
                <a:spcPts val="0"/>
              </a:spcBef>
              <a:buNone/>
            </a:pPr>
            <a:r>
              <a:rPr lang="en-US" altLang="zh-CN" dirty="0"/>
              <a:t>【</a:t>
            </a:r>
            <a:r>
              <a:rPr lang="zh-CN" altLang="en-US" dirty="0"/>
              <a:t>示例</a:t>
            </a:r>
            <a:r>
              <a:rPr lang="en-US" altLang="zh-CN" dirty="0"/>
              <a:t>6-12】</a:t>
            </a:r>
            <a:r>
              <a:rPr lang="zh-CN" altLang="en-US" dirty="0"/>
              <a:t>将数据库切换到归档模式。</a:t>
            </a:r>
          </a:p>
          <a:p>
            <a:pPr marL="0" indent="0" hangingPunct="0">
              <a:lnSpc>
                <a:spcPct val="100000"/>
              </a:lnSpc>
              <a:spcBef>
                <a:spcPts val="0"/>
              </a:spcBef>
              <a:buNone/>
            </a:pPr>
            <a:r>
              <a:rPr lang="zh-CN" altLang="en-US" dirty="0"/>
              <a:t>必须以</a:t>
            </a:r>
            <a:r>
              <a:rPr lang="en-US" altLang="zh-CN" dirty="0" err="1"/>
              <a:t>sysdba</a:t>
            </a:r>
            <a:r>
              <a:rPr lang="zh-CN" altLang="en-US" dirty="0"/>
              <a:t>身份登录到</a:t>
            </a:r>
            <a:r>
              <a:rPr lang="en-US" altLang="zh-CN" dirty="0"/>
              <a:t>CDB</a:t>
            </a:r>
            <a:r>
              <a:rPr lang="zh-CN" altLang="en-US" dirty="0"/>
              <a:t>，不能在</a:t>
            </a:r>
            <a:r>
              <a:rPr lang="en-US" altLang="zh-CN" dirty="0"/>
              <a:t>PDB</a:t>
            </a:r>
            <a:r>
              <a:rPr lang="zh-CN" altLang="en-US" dirty="0"/>
              <a:t>数据库中操作。登录后，首先查询一下当前的归档日志方式和参数：</a:t>
            </a:r>
          </a:p>
          <a:p>
            <a:pPr marL="0" indent="0" hangingPunct="0">
              <a:lnSpc>
                <a:spcPct val="100000"/>
              </a:lnSpc>
              <a:spcBef>
                <a:spcPts val="0"/>
              </a:spcBef>
              <a:buNone/>
            </a:pPr>
            <a:r>
              <a:rPr lang="en-US" altLang="zh-CN" dirty="0"/>
              <a:t>$ </a:t>
            </a:r>
            <a:r>
              <a:rPr lang="en-US" altLang="zh-CN" dirty="0" err="1">
                <a:highlight>
                  <a:srgbClr val="C0C0C0"/>
                </a:highlight>
              </a:rPr>
              <a:t>sqlplus</a:t>
            </a:r>
            <a:r>
              <a:rPr lang="en-US" altLang="zh-CN" dirty="0">
                <a:highlight>
                  <a:srgbClr val="C0C0C0"/>
                </a:highlight>
              </a:rPr>
              <a:t> / as </a:t>
            </a:r>
            <a:r>
              <a:rPr lang="en-US" altLang="zh-CN" dirty="0" err="1">
                <a:highlight>
                  <a:srgbClr val="C0C0C0"/>
                </a:highlight>
              </a:rPr>
              <a:t>sysdba</a:t>
            </a:r>
            <a:endParaRPr lang="en-US" altLang="zh-CN" dirty="0">
              <a:highlight>
                <a:srgbClr val="C0C0C0"/>
              </a:highlight>
            </a:endParaRPr>
          </a:p>
          <a:p>
            <a:pPr marL="0" indent="0" hangingPunct="0">
              <a:lnSpc>
                <a:spcPct val="100000"/>
              </a:lnSpc>
              <a:spcBef>
                <a:spcPts val="0"/>
              </a:spcBef>
              <a:buNone/>
            </a:pPr>
            <a:r>
              <a:rPr lang="en-US" altLang="zh-CN" dirty="0"/>
              <a:t>...</a:t>
            </a:r>
          </a:p>
          <a:p>
            <a:pPr marL="0" indent="0" hangingPunct="0">
              <a:lnSpc>
                <a:spcPct val="100000"/>
              </a:lnSpc>
              <a:spcBef>
                <a:spcPts val="0"/>
              </a:spcBef>
              <a:buNone/>
            </a:pPr>
            <a:r>
              <a:rPr lang="en-US" altLang="zh-CN" dirty="0"/>
              <a:t>SQL&gt; </a:t>
            </a:r>
            <a:r>
              <a:rPr lang="en-US" altLang="zh-CN" dirty="0">
                <a:highlight>
                  <a:srgbClr val="C0C0C0"/>
                </a:highlight>
              </a:rPr>
              <a:t>ARCHIVE LOG LIST</a:t>
            </a:r>
            <a:r>
              <a:rPr lang="zh-CN" altLang="en-US" dirty="0">
                <a:highlight>
                  <a:srgbClr val="C0C0C0"/>
                </a:highlight>
              </a:rPr>
              <a:t>；</a:t>
            </a:r>
          </a:p>
          <a:p>
            <a:pPr marL="0" indent="0" hangingPunct="0">
              <a:lnSpc>
                <a:spcPct val="100000"/>
              </a:lnSpc>
              <a:spcBef>
                <a:spcPts val="0"/>
              </a:spcBef>
              <a:buNone/>
            </a:pPr>
            <a:r>
              <a:rPr lang="en-US" altLang="zh-CN" dirty="0"/>
              <a:t>Database log mode                </a:t>
            </a:r>
            <a:r>
              <a:rPr lang="en-US" altLang="zh-CN" dirty="0">
                <a:highlight>
                  <a:srgbClr val="FFFF00"/>
                </a:highlight>
              </a:rPr>
              <a:t>No Archive Mode</a:t>
            </a:r>
          </a:p>
          <a:p>
            <a:pPr marL="0" indent="0" hangingPunct="0">
              <a:lnSpc>
                <a:spcPct val="100000"/>
              </a:lnSpc>
              <a:spcBef>
                <a:spcPts val="0"/>
              </a:spcBef>
              <a:buNone/>
            </a:pPr>
            <a:r>
              <a:rPr lang="en-US" altLang="zh-CN" dirty="0"/>
              <a:t>Automatic archival                  Disabled</a:t>
            </a:r>
          </a:p>
          <a:p>
            <a:pPr marL="0" indent="0" hangingPunct="0">
              <a:lnSpc>
                <a:spcPct val="100000"/>
              </a:lnSpc>
              <a:spcBef>
                <a:spcPts val="0"/>
              </a:spcBef>
              <a:buNone/>
            </a:pPr>
            <a:r>
              <a:rPr lang="en-US" altLang="zh-CN" dirty="0"/>
              <a:t>Archive destination                 USE_DB_RECOVERY_FILE_DEST</a:t>
            </a:r>
          </a:p>
          <a:p>
            <a:pPr marL="0" indent="0" hangingPunct="0">
              <a:lnSpc>
                <a:spcPct val="100000"/>
              </a:lnSpc>
              <a:spcBef>
                <a:spcPts val="0"/>
              </a:spcBef>
              <a:buNone/>
            </a:pPr>
            <a:r>
              <a:rPr lang="en-US" altLang="zh-CN" dirty="0"/>
              <a:t>Oldest online log sequence    192</a:t>
            </a:r>
          </a:p>
          <a:p>
            <a:pPr marL="0" indent="0" hangingPunct="0">
              <a:lnSpc>
                <a:spcPct val="100000"/>
              </a:lnSpc>
              <a:spcBef>
                <a:spcPts val="0"/>
              </a:spcBef>
              <a:buNone/>
            </a:pPr>
            <a:r>
              <a:rPr lang="en-US" altLang="zh-CN" dirty="0"/>
              <a:t>Current log sequence             194</a:t>
            </a:r>
          </a:p>
          <a:p>
            <a:pPr marL="0" indent="0" hangingPunct="0">
              <a:lnSpc>
                <a:spcPct val="100000"/>
              </a:lnSpc>
              <a:spcBef>
                <a:spcPts val="0"/>
              </a:spcBef>
              <a:buNone/>
            </a:pPr>
            <a:endParaRPr lang="en-US" altLang="zh-CN" dirty="0"/>
          </a:p>
          <a:p>
            <a:pPr marL="0" indent="0" hangingPunct="0">
              <a:lnSpc>
                <a:spcPct val="100000"/>
              </a:lnSpc>
              <a:spcBef>
                <a:spcPts val="0"/>
              </a:spcBef>
              <a:buNone/>
            </a:pPr>
            <a:r>
              <a:rPr lang="zh-CN" altLang="en-US" dirty="0"/>
              <a:t>当前的归档日志方式是非归档模式“</a:t>
            </a:r>
            <a:r>
              <a:rPr lang="en-US" altLang="zh-CN" dirty="0"/>
              <a:t>No Archive Mode”</a:t>
            </a:r>
            <a:r>
              <a:rPr lang="zh-CN" altLang="en-US" dirty="0"/>
              <a:t>，</a:t>
            </a:r>
            <a:endParaRPr lang="en-US" altLang="zh-CN" dirty="0"/>
          </a:p>
          <a:p>
            <a:pPr marL="0" indent="0" hangingPunct="0">
              <a:lnSpc>
                <a:spcPct val="100000"/>
              </a:lnSpc>
              <a:spcBef>
                <a:spcPts val="0"/>
              </a:spcBef>
              <a:buNone/>
            </a:pPr>
            <a:r>
              <a:rPr lang="zh-CN" altLang="en-US" dirty="0"/>
              <a:t>自动归档为“</a:t>
            </a:r>
            <a:r>
              <a:rPr lang="en-US" altLang="zh-CN" dirty="0"/>
              <a:t>Disabled”</a:t>
            </a:r>
            <a:r>
              <a:rPr lang="zh-CN" altLang="en-US" dirty="0"/>
              <a:t>。</a:t>
            </a:r>
          </a:p>
        </p:txBody>
      </p:sp>
    </p:spTree>
    <p:extLst>
      <p:ext uri="{BB962C8B-B14F-4D97-AF65-F5344CB8AC3E}">
        <p14:creationId xmlns:p14="http://schemas.microsoft.com/office/powerpoint/2010/main" val="3085092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381000"/>
            <a:ext cx="9601200" cy="887760"/>
          </a:xfrm>
        </p:spPr>
        <p:txBody>
          <a:bodyPr/>
          <a:lstStyle/>
          <a:p>
            <a:r>
              <a:rPr lang="en-US" altLang="zh-CN" b="1" dirty="0">
                <a:effectLst>
                  <a:glow>
                    <a:srgbClr val="000000"/>
                  </a:glow>
                  <a:outerShdw sx="0" sy="0">
                    <a:srgbClr val="000000"/>
                  </a:outerShdw>
                  <a:reflection stA="0" endPos="0" fadeDir="0" sx="0" sy="0"/>
                </a:effectLst>
              </a:rPr>
              <a:t>6.1 </a:t>
            </a:r>
            <a:r>
              <a:rPr lang="zh-CN" altLang="en-US" b="1" dirty="0">
                <a:effectLst>
                  <a:glow>
                    <a:srgbClr val="000000"/>
                  </a:glow>
                  <a:outerShdw sx="0" sy="0">
                    <a:srgbClr val="000000"/>
                  </a:outerShdw>
                  <a:reflection stA="0" endPos="0" fadeDir="0" sx="0" sy="0"/>
                </a:effectLst>
              </a:rPr>
              <a:t>表空间和数据文件的管理</a:t>
            </a:r>
            <a:endParaRPr lang="zh-CN" altLang="en-US"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909836" y="1340767"/>
            <a:ext cx="11233248" cy="5400601"/>
          </a:xfrm>
        </p:spPr>
        <p:txBody>
          <a:bodyPr>
            <a:normAutofit/>
          </a:bodyPr>
          <a:lstStyle/>
          <a:p>
            <a:pPr marL="0" indent="0" hangingPunct="0">
              <a:buNone/>
            </a:pPr>
            <a:r>
              <a:rPr lang="zh-CN" altLang="en-US" sz="2800" dirty="0"/>
              <a:t>表空间</a:t>
            </a:r>
            <a:r>
              <a:rPr lang="en-US" altLang="zh-CN" sz="2800" dirty="0"/>
              <a:t>USERS</a:t>
            </a:r>
            <a:r>
              <a:rPr lang="zh-CN" altLang="en-US" sz="2800" dirty="0"/>
              <a:t>由</a:t>
            </a:r>
            <a:r>
              <a:rPr lang="en-US" altLang="zh-CN" sz="2800" dirty="0"/>
              <a:t>3</a:t>
            </a:r>
            <a:r>
              <a:rPr lang="zh-CN" altLang="en-US" sz="2800" dirty="0"/>
              <a:t>个数据文件组成，其大小为</a:t>
            </a:r>
            <a:r>
              <a:rPr lang="en-US" altLang="zh-CN" sz="2800" dirty="0"/>
              <a:t>600M </a:t>
            </a:r>
            <a:r>
              <a:rPr lang="zh-CN" altLang="en-US" sz="2800" dirty="0"/>
              <a:t>，是</a:t>
            </a:r>
            <a:r>
              <a:rPr lang="en-US" altLang="zh-CN" sz="2800" dirty="0"/>
              <a:t>3</a:t>
            </a:r>
            <a:r>
              <a:rPr lang="zh-CN" altLang="en-US" sz="2800" dirty="0"/>
              <a:t>个数据文件大小之和。表空间由多文件组成带来两大好处：一是数据存储数量可以突破操作系统单个文件大小的限制；二是将多文件放到不同的磁盘上，有助于提高数据的读写效率。</a:t>
            </a:r>
          </a:p>
          <a:p>
            <a:pPr marL="0" indent="0" hangingPunct="0">
              <a:buNone/>
            </a:pPr>
            <a:r>
              <a:rPr lang="en-US" altLang="zh-CN" sz="2800" dirty="0"/>
              <a:t>Oracle 12c</a:t>
            </a:r>
            <a:r>
              <a:rPr lang="zh-CN" altLang="en-US" sz="2800" dirty="0"/>
              <a:t>中有根容器数据库</a:t>
            </a:r>
            <a:r>
              <a:rPr lang="en-US" altLang="zh-CN" sz="2800" dirty="0"/>
              <a:t>CDB</a:t>
            </a:r>
            <a:r>
              <a:rPr lang="zh-CN" altLang="en-US" sz="2800" dirty="0"/>
              <a:t>，以及多个</a:t>
            </a:r>
            <a:r>
              <a:rPr lang="en-US" altLang="zh-CN" sz="2800" dirty="0"/>
              <a:t>PDB</a:t>
            </a:r>
            <a:r>
              <a:rPr lang="zh-CN" altLang="en-US" sz="2800" dirty="0"/>
              <a:t>数据库，</a:t>
            </a:r>
            <a:r>
              <a:rPr lang="en-US" altLang="zh-CN" sz="2800" dirty="0"/>
              <a:t>CDB</a:t>
            </a:r>
            <a:r>
              <a:rPr lang="zh-CN" altLang="en-US" sz="2800" dirty="0"/>
              <a:t>及每个</a:t>
            </a:r>
            <a:r>
              <a:rPr lang="en-US" altLang="zh-CN" sz="2800" dirty="0"/>
              <a:t>PDB</a:t>
            </a:r>
            <a:r>
              <a:rPr lang="zh-CN" altLang="en-US" sz="2800" dirty="0"/>
              <a:t>都有自己的一套表空间和文件系统。如图</a:t>
            </a:r>
            <a:r>
              <a:rPr lang="en-US" altLang="zh-CN" sz="2800" dirty="0"/>
              <a:t>6-2</a:t>
            </a:r>
            <a:r>
              <a:rPr lang="zh-CN" altLang="en-US" sz="2800" dirty="0"/>
              <a:t>所示，每个数据库中都有</a:t>
            </a:r>
            <a:r>
              <a:rPr lang="en-US" altLang="zh-CN" sz="2800" dirty="0"/>
              <a:t>SYSTEM(</a:t>
            </a:r>
            <a:r>
              <a:rPr lang="zh-CN" altLang="en-US" sz="2800" dirty="0"/>
              <a:t>系统</a:t>
            </a:r>
            <a:r>
              <a:rPr lang="en-US" altLang="zh-CN" sz="2800" dirty="0"/>
              <a:t>)</a:t>
            </a:r>
            <a:r>
              <a:rPr lang="zh-CN" altLang="en-US" sz="2800" dirty="0"/>
              <a:t>表空间、</a:t>
            </a:r>
            <a:r>
              <a:rPr lang="en-US" altLang="zh-CN" sz="2800" dirty="0"/>
              <a:t>SYSAUX(</a:t>
            </a:r>
            <a:r>
              <a:rPr lang="zh-CN" altLang="en-US" sz="2800" dirty="0"/>
              <a:t>系统辅助</a:t>
            </a:r>
            <a:r>
              <a:rPr lang="en-US" altLang="zh-CN" sz="2800" dirty="0"/>
              <a:t>)</a:t>
            </a:r>
            <a:r>
              <a:rPr lang="zh-CN" altLang="en-US" sz="2800" dirty="0"/>
              <a:t>表空间和</a:t>
            </a:r>
            <a:r>
              <a:rPr lang="en-US" altLang="zh-CN" sz="2800" dirty="0"/>
              <a:t>TEMP(</a:t>
            </a:r>
            <a:r>
              <a:rPr lang="zh-CN" altLang="en-US" sz="2800" dirty="0"/>
              <a:t>临时</a:t>
            </a:r>
            <a:r>
              <a:rPr lang="en-US" altLang="zh-CN" sz="2800" dirty="0"/>
              <a:t>)</a:t>
            </a:r>
            <a:r>
              <a:rPr lang="zh-CN" altLang="en-US" sz="2800" dirty="0"/>
              <a:t>表空间，</a:t>
            </a:r>
            <a:r>
              <a:rPr lang="en-US" altLang="zh-CN" sz="2800" dirty="0"/>
              <a:t>CDB</a:t>
            </a:r>
            <a:r>
              <a:rPr lang="zh-CN" altLang="en-US" sz="2800" dirty="0"/>
              <a:t>中还独有</a:t>
            </a:r>
            <a:r>
              <a:rPr lang="en-US" altLang="zh-CN" sz="2800" dirty="0"/>
              <a:t>UNDO(</a:t>
            </a:r>
            <a:r>
              <a:rPr lang="zh-CN" altLang="en-US" sz="2800" dirty="0"/>
              <a:t>还原</a:t>
            </a:r>
            <a:r>
              <a:rPr lang="en-US" altLang="zh-CN" sz="2800" dirty="0"/>
              <a:t>)</a:t>
            </a:r>
            <a:r>
              <a:rPr lang="zh-CN" altLang="en-US" sz="2800" dirty="0"/>
              <a:t>表空间，在其他</a:t>
            </a:r>
            <a:r>
              <a:rPr lang="en-US" altLang="zh-CN" sz="2800" dirty="0"/>
              <a:t>PDB</a:t>
            </a:r>
            <a:r>
              <a:rPr lang="zh-CN" altLang="en-US" sz="2800" dirty="0"/>
              <a:t>中还允许创建用户自己的表空间。</a:t>
            </a:r>
          </a:p>
        </p:txBody>
      </p:sp>
    </p:spTree>
    <p:extLst>
      <p:ext uri="{BB962C8B-B14F-4D97-AF65-F5344CB8AC3E}">
        <p14:creationId xmlns:p14="http://schemas.microsoft.com/office/powerpoint/2010/main" val="1701489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837828" y="44624"/>
            <a:ext cx="9601200" cy="1100341"/>
          </a:xfrm>
        </p:spPr>
        <p:txBody>
          <a:bodyPr>
            <a:normAutofit/>
          </a:bodyPr>
          <a:lstStyle/>
          <a:p>
            <a:r>
              <a:rPr lang="en-US" altLang="zh-CN" b="1" dirty="0">
                <a:effectLst>
                  <a:glow>
                    <a:srgbClr val="000000"/>
                  </a:glow>
                  <a:outerShdw sx="0" sy="0">
                    <a:srgbClr val="000000"/>
                  </a:outerShdw>
                  <a:reflection stA="0" endPos="0" fadeDir="0" sx="0" sy="0"/>
                </a:effectLst>
              </a:rPr>
              <a:t>6.7 </a:t>
            </a:r>
            <a:r>
              <a:rPr lang="zh-CN" altLang="en-US" b="1" dirty="0">
                <a:effectLst>
                  <a:glow>
                    <a:srgbClr val="000000"/>
                  </a:glow>
                  <a:outerShdw sx="0" sy="0">
                    <a:srgbClr val="000000"/>
                  </a:outerShdw>
                  <a:reflection stA="0" endPos="0" fadeDir="0" sx="0" sy="0"/>
                </a:effectLst>
              </a:rPr>
              <a:t>重做日志文件与归档日志文件</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3100" b="1" dirty="0">
                <a:effectLst>
                  <a:glow>
                    <a:srgbClr val="000000"/>
                  </a:glow>
                  <a:outerShdw sx="0" sy="0">
                    <a:srgbClr val="000000"/>
                  </a:outerShdw>
                  <a:reflection stA="0" endPos="0" fadeDir="0" sx="0" sy="0"/>
                </a:effectLst>
              </a:rPr>
              <a:t>6.7.1  </a:t>
            </a:r>
            <a:r>
              <a:rPr lang="zh-CN" altLang="en-US" sz="3100" b="1" dirty="0">
                <a:effectLst>
                  <a:glow>
                    <a:srgbClr val="000000"/>
                  </a:glow>
                  <a:outerShdw sx="0" sy="0">
                    <a:srgbClr val="000000"/>
                  </a:outerShdw>
                  <a:reflection stA="0" endPos="0" fadeDir="0" sx="0" sy="0"/>
                </a:effectLst>
              </a:rPr>
              <a:t>重做日志与归档日志的基本概念</a:t>
            </a:r>
            <a:endParaRPr lang="zh-CN" altLang="en-US" b="1"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837828" y="1144965"/>
            <a:ext cx="11449272" cy="5589240"/>
          </a:xfrm>
        </p:spPr>
        <p:txBody>
          <a:bodyPr>
            <a:noAutofit/>
          </a:bodyPr>
          <a:lstStyle/>
          <a:p>
            <a:pPr marL="0" indent="0" hangingPunct="0">
              <a:lnSpc>
                <a:spcPct val="100000"/>
              </a:lnSpc>
              <a:spcBef>
                <a:spcPts val="0"/>
              </a:spcBef>
              <a:buNone/>
            </a:pPr>
            <a:r>
              <a:rPr lang="zh-CN" altLang="en-US" dirty="0"/>
              <a:t>在设置为归档模式之前必须关闭数据库，再以“</a:t>
            </a:r>
            <a:r>
              <a:rPr lang="en-US" altLang="zh-CN" dirty="0"/>
              <a:t>STARTUP MOUNT”</a:t>
            </a:r>
            <a:r>
              <a:rPr lang="zh-CN" altLang="en-US" dirty="0"/>
              <a:t>的方式开启数据库，设置完归档模式后，再打开数据库“</a:t>
            </a:r>
            <a:r>
              <a:rPr lang="en-US" altLang="zh-CN" dirty="0"/>
              <a:t>ALTER DATABASE OPEN</a:t>
            </a:r>
            <a:r>
              <a:rPr lang="zh-CN" altLang="en-US" dirty="0"/>
              <a:t>；”。</a:t>
            </a:r>
          </a:p>
          <a:p>
            <a:pPr marL="0" indent="0" hangingPunct="0">
              <a:lnSpc>
                <a:spcPct val="100000"/>
              </a:lnSpc>
              <a:spcBef>
                <a:spcPts val="0"/>
              </a:spcBef>
              <a:buNone/>
            </a:pPr>
            <a:r>
              <a:rPr lang="en-US" altLang="zh-CN" dirty="0"/>
              <a:t>SQL&gt; </a:t>
            </a:r>
            <a:r>
              <a:rPr lang="en-US" altLang="zh-CN" dirty="0">
                <a:highlight>
                  <a:srgbClr val="C0C0C0"/>
                </a:highlight>
              </a:rPr>
              <a:t>SHUTDOWN IMMEDIATE</a:t>
            </a:r>
          </a:p>
          <a:p>
            <a:pPr marL="0" indent="0" hangingPunct="0">
              <a:lnSpc>
                <a:spcPct val="100000"/>
              </a:lnSpc>
              <a:spcBef>
                <a:spcPts val="0"/>
              </a:spcBef>
              <a:buNone/>
            </a:pPr>
            <a:r>
              <a:rPr lang="en-US" altLang="zh-CN" dirty="0"/>
              <a:t>SQL&gt; </a:t>
            </a:r>
            <a:r>
              <a:rPr lang="en-US" altLang="zh-CN" dirty="0">
                <a:highlight>
                  <a:srgbClr val="C0C0C0"/>
                </a:highlight>
              </a:rPr>
              <a:t>STARTUP MOUNT</a:t>
            </a:r>
          </a:p>
          <a:p>
            <a:pPr marL="0" indent="0" hangingPunct="0">
              <a:lnSpc>
                <a:spcPct val="100000"/>
              </a:lnSpc>
              <a:spcBef>
                <a:spcPts val="0"/>
              </a:spcBef>
              <a:buNone/>
            </a:pPr>
            <a:r>
              <a:rPr lang="en-US" altLang="zh-CN" dirty="0"/>
              <a:t>SQL&gt; </a:t>
            </a:r>
            <a:r>
              <a:rPr lang="en-US" altLang="zh-CN" dirty="0">
                <a:highlight>
                  <a:srgbClr val="C0C0C0"/>
                </a:highlight>
              </a:rPr>
              <a:t>ALTER DATABASE ARCHIVELOG</a:t>
            </a:r>
            <a:r>
              <a:rPr lang="zh-CN" altLang="en-US" dirty="0">
                <a:highlight>
                  <a:srgbClr val="C0C0C0"/>
                </a:highlight>
              </a:rPr>
              <a:t>；</a:t>
            </a:r>
          </a:p>
          <a:p>
            <a:pPr marL="0" indent="0" hangingPunct="0">
              <a:lnSpc>
                <a:spcPct val="100000"/>
              </a:lnSpc>
              <a:spcBef>
                <a:spcPts val="0"/>
              </a:spcBef>
              <a:buNone/>
            </a:pPr>
            <a:r>
              <a:rPr lang="en-US" altLang="zh-CN" dirty="0"/>
              <a:t>SQL&gt; </a:t>
            </a:r>
            <a:r>
              <a:rPr lang="en-US" altLang="zh-CN" dirty="0">
                <a:highlight>
                  <a:srgbClr val="C0C0C0"/>
                </a:highlight>
              </a:rPr>
              <a:t>archive log list</a:t>
            </a:r>
            <a:r>
              <a:rPr lang="zh-CN" altLang="en-US" dirty="0">
                <a:highlight>
                  <a:srgbClr val="C0C0C0"/>
                </a:highlight>
              </a:rPr>
              <a:t>；</a:t>
            </a:r>
          </a:p>
          <a:p>
            <a:pPr marL="0" indent="0" hangingPunct="0">
              <a:lnSpc>
                <a:spcPct val="100000"/>
              </a:lnSpc>
              <a:spcBef>
                <a:spcPts val="0"/>
              </a:spcBef>
              <a:buNone/>
            </a:pPr>
            <a:r>
              <a:rPr lang="en-US" altLang="zh-CN" dirty="0"/>
              <a:t>Database log mode                 </a:t>
            </a:r>
            <a:r>
              <a:rPr lang="en-US" altLang="zh-CN" dirty="0">
                <a:highlight>
                  <a:srgbClr val="FFFF00"/>
                </a:highlight>
              </a:rPr>
              <a:t>Archive Mode</a:t>
            </a:r>
          </a:p>
          <a:p>
            <a:pPr marL="0" indent="0" hangingPunct="0">
              <a:lnSpc>
                <a:spcPct val="100000"/>
              </a:lnSpc>
              <a:spcBef>
                <a:spcPts val="0"/>
              </a:spcBef>
              <a:buNone/>
            </a:pPr>
            <a:r>
              <a:rPr lang="en-US" altLang="zh-CN" dirty="0"/>
              <a:t>Automatic archival                   Enabled</a:t>
            </a:r>
          </a:p>
          <a:p>
            <a:pPr marL="0" indent="0" hangingPunct="0">
              <a:lnSpc>
                <a:spcPct val="100000"/>
              </a:lnSpc>
              <a:spcBef>
                <a:spcPts val="0"/>
              </a:spcBef>
              <a:buNone/>
            </a:pPr>
            <a:r>
              <a:rPr lang="en-US" altLang="zh-CN" dirty="0"/>
              <a:t>Archive destination                  USE_DB_RECOVERY_FILE_DEST</a:t>
            </a:r>
          </a:p>
          <a:p>
            <a:pPr marL="0" indent="0" hangingPunct="0">
              <a:lnSpc>
                <a:spcPct val="100000"/>
              </a:lnSpc>
              <a:spcBef>
                <a:spcPts val="0"/>
              </a:spcBef>
              <a:buNone/>
            </a:pPr>
            <a:r>
              <a:rPr lang="en-US" altLang="zh-CN" dirty="0"/>
              <a:t>Oldest online log sequence     192</a:t>
            </a:r>
          </a:p>
          <a:p>
            <a:pPr marL="0" indent="0" hangingPunct="0">
              <a:lnSpc>
                <a:spcPct val="100000"/>
              </a:lnSpc>
              <a:spcBef>
                <a:spcPts val="0"/>
              </a:spcBef>
              <a:buNone/>
            </a:pPr>
            <a:r>
              <a:rPr lang="en-US" altLang="zh-CN" dirty="0"/>
              <a:t>Next log sequence to archive   194</a:t>
            </a:r>
          </a:p>
          <a:p>
            <a:pPr marL="0" indent="0" hangingPunct="0">
              <a:lnSpc>
                <a:spcPct val="100000"/>
              </a:lnSpc>
              <a:spcBef>
                <a:spcPts val="0"/>
              </a:spcBef>
              <a:buNone/>
            </a:pPr>
            <a:r>
              <a:rPr lang="en-US" altLang="zh-CN" dirty="0"/>
              <a:t>Current log sequence               194</a:t>
            </a:r>
          </a:p>
          <a:p>
            <a:pPr marL="0" indent="0" hangingPunct="0">
              <a:lnSpc>
                <a:spcPct val="100000"/>
              </a:lnSpc>
              <a:spcBef>
                <a:spcPts val="0"/>
              </a:spcBef>
              <a:buNone/>
            </a:pPr>
            <a:r>
              <a:rPr lang="en-US" altLang="zh-CN" dirty="0"/>
              <a:t>SQL&gt; </a:t>
            </a:r>
            <a:r>
              <a:rPr lang="en-US" altLang="zh-CN" dirty="0">
                <a:highlight>
                  <a:srgbClr val="C0C0C0"/>
                </a:highlight>
              </a:rPr>
              <a:t>ALTER DATABASE OPEN</a:t>
            </a:r>
            <a:r>
              <a:rPr lang="zh-CN" altLang="en-US" dirty="0">
                <a:highlight>
                  <a:srgbClr val="C0C0C0"/>
                </a:highlight>
              </a:rPr>
              <a:t>；</a:t>
            </a:r>
          </a:p>
        </p:txBody>
      </p:sp>
    </p:spTree>
    <p:extLst>
      <p:ext uri="{BB962C8B-B14F-4D97-AF65-F5344CB8AC3E}">
        <p14:creationId xmlns:p14="http://schemas.microsoft.com/office/powerpoint/2010/main" val="2509098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837828" y="44624"/>
            <a:ext cx="9601200" cy="1100341"/>
          </a:xfrm>
        </p:spPr>
        <p:txBody>
          <a:bodyPr>
            <a:normAutofit/>
          </a:bodyPr>
          <a:lstStyle/>
          <a:p>
            <a:r>
              <a:rPr lang="en-US" altLang="zh-CN" b="1" dirty="0">
                <a:effectLst>
                  <a:glow>
                    <a:srgbClr val="000000"/>
                  </a:glow>
                  <a:outerShdw sx="0" sy="0">
                    <a:srgbClr val="000000"/>
                  </a:outerShdw>
                  <a:reflection stA="0" endPos="0" fadeDir="0" sx="0" sy="0"/>
                </a:effectLst>
              </a:rPr>
              <a:t>6.7 </a:t>
            </a:r>
            <a:r>
              <a:rPr lang="zh-CN" altLang="en-US" b="1" dirty="0">
                <a:effectLst>
                  <a:glow>
                    <a:srgbClr val="000000"/>
                  </a:glow>
                  <a:outerShdw sx="0" sy="0">
                    <a:srgbClr val="000000"/>
                  </a:outerShdw>
                  <a:reflection stA="0" endPos="0" fadeDir="0" sx="0" sy="0"/>
                </a:effectLst>
              </a:rPr>
              <a:t>重做日志文件与归档日志文件</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3100" b="1" dirty="0">
                <a:effectLst>
                  <a:glow>
                    <a:srgbClr val="000000"/>
                  </a:glow>
                  <a:outerShdw sx="0" sy="0">
                    <a:srgbClr val="000000"/>
                  </a:outerShdw>
                  <a:reflection stA="0" endPos="0" fadeDir="0" sx="0" sy="0"/>
                </a:effectLst>
              </a:rPr>
              <a:t>6.7.1  </a:t>
            </a:r>
            <a:r>
              <a:rPr lang="zh-CN" altLang="en-US" sz="3100" b="1" dirty="0">
                <a:effectLst>
                  <a:glow>
                    <a:srgbClr val="000000"/>
                  </a:glow>
                  <a:outerShdw sx="0" sy="0">
                    <a:srgbClr val="000000"/>
                  </a:outerShdw>
                  <a:reflection stA="0" endPos="0" fadeDir="0" sx="0" sy="0"/>
                </a:effectLst>
              </a:rPr>
              <a:t>重做日志与归档日志的基本概念</a:t>
            </a:r>
            <a:endParaRPr lang="zh-CN" altLang="en-US" b="1"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837828" y="1144965"/>
            <a:ext cx="11017224" cy="5589240"/>
          </a:xfrm>
        </p:spPr>
        <p:txBody>
          <a:bodyPr>
            <a:noAutofit/>
          </a:bodyPr>
          <a:lstStyle/>
          <a:p>
            <a:pPr marL="0" indent="0" hangingPunct="0">
              <a:lnSpc>
                <a:spcPct val="100000"/>
              </a:lnSpc>
              <a:spcBef>
                <a:spcPts val="0"/>
              </a:spcBef>
              <a:buNone/>
            </a:pPr>
            <a:r>
              <a:rPr lang="zh-CN" altLang="en-US" sz="2800" dirty="0"/>
              <a:t>设置完成后，当前的归档日志方式是归档模式“</a:t>
            </a:r>
            <a:r>
              <a:rPr lang="en-US" altLang="zh-CN" sz="2800" dirty="0"/>
              <a:t>Archive Mode”</a:t>
            </a:r>
            <a:r>
              <a:rPr lang="zh-CN" altLang="en-US" sz="2800" dirty="0"/>
              <a:t>，自动归档为“</a:t>
            </a:r>
            <a:r>
              <a:rPr lang="en-US" altLang="zh-CN" sz="2800" dirty="0"/>
              <a:t>Enabled”</a:t>
            </a:r>
            <a:r>
              <a:rPr lang="zh-CN" altLang="en-US" sz="2800" dirty="0"/>
              <a:t>。归档日志文件存储的位置是由</a:t>
            </a:r>
            <a:r>
              <a:rPr lang="en-US" altLang="zh-CN" sz="2800" dirty="0"/>
              <a:t>Archive Destination</a:t>
            </a:r>
            <a:r>
              <a:rPr lang="zh-CN" altLang="en-US" sz="2800" dirty="0"/>
              <a:t>参数决定的，这里的值是</a:t>
            </a:r>
            <a:r>
              <a:rPr lang="en-US" altLang="zh-CN" sz="2800" dirty="0"/>
              <a:t>USE_DB_RECOVERY_FILE_DEST</a:t>
            </a:r>
            <a:r>
              <a:rPr lang="zh-CN" altLang="en-US" sz="2800" dirty="0"/>
              <a:t>，这是另一个参数，它的值是目录：</a:t>
            </a:r>
            <a:r>
              <a:rPr lang="en-US" altLang="zh-CN" sz="2800" dirty="0"/>
              <a:t>/home/oracle/app/oracle/</a:t>
            </a:r>
            <a:r>
              <a:rPr lang="en-US" altLang="zh-CN" sz="2800" dirty="0" err="1"/>
              <a:t>fast_recovery_area</a:t>
            </a:r>
            <a:r>
              <a:rPr lang="zh-CN" altLang="en-US" sz="2800" dirty="0"/>
              <a:t>，可以定期观察这个目录中的归档日志文件。</a:t>
            </a:r>
          </a:p>
        </p:txBody>
      </p:sp>
      <p:sp>
        <p:nvSpPr>
          <p:cNvPr id="4" name="卷形: 水平 3">
            <a:extLst>
              <a:ext uri="{FF2B5EF4-FFF2-40B4-BE49-F238E27FC236}">
                <a16:creationId xmlns:a16="http://schemas.microsoft.com/office/drawing/2014/main" id="{DAC89F30-0A42-4CE6-B4CA-2507AE41A5CA}"/>
              </a:ext>
            </a:extLst>
          </p:cNvPr>
          <p:cNvSpPr/>
          <p:nvPr/>
        </p:nvSpPr>
        <p:spPr>
          <a:xfrm>
            <a:off x="2434072" y="2204864"/>
            <a:ext cx="6396644" cy="2569776"/>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2000" dirty="0"/>
              <a:t>注意：数据库处于归档模式后，可以存储更多的重做数据，数据库可以恢复到更早的时间点的数据。但也会增大服务器的资源开销。</a:t>
            </a:r>
          </a:p>
        </p:txBody>
      </p:sp>
    </p:spTree>
    <p:extLst>
      <p:ext uri="{BB962C8B-B14F-4D97-AF65-F5344CB8AC3E}">
        <p14:creationId xmlns:p14="http://schemas.microsoft.com/office/powerpoint/2010/main" val="1956701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0.70"/>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837828" y="44624"/>
            <a:ext cx="9601200" cy="1100341"/>
          </a:xfrm>
        </p:spPr>
        <p:txBody>
          <a:bodyPr>
            <a:normAutofit/>
          </a:bodyPr>
          <a:lstStyle/>
          <a:p>
            <a:r>
              <a:rPr lang="en-US" altLang="zh-CN" b="1" dirty="0">
                <a:effectLst>
                  <a:glow>
                    <a:srgbClr val="000000"/>
                  </a:glow>
                  <a:outerShdw sx="0" sy="0">
                    <a:srgbClr val="000000"/>
                  </a:outerShdw>
                  <a:reflection stA="0" endPos="0" fadeDir="0" sx="0" sy="0"/>
                </a:effectLst>
              </a:rPr>
              <a:t>6.7 </a:t>
            </a:r>
            <a:r>
              <a:rPr lang="zh-CN" altLang="en-US" b="1" dirty="0">
                <a:effectLst>
                  <a:glow>
                    <a:srgbClr val="000000"/>
                  </a:glow>
                  <a:outerShdw sx="0" sy="0">
                    <a:srgbClr val="000000"/>
                  </a:outerShdw>
                  <a:reflection stA="0" endPos="0" fadeDir="0" sx="0" sy="0"/>
                </a:effectLst>
              </a:rPr>
              <a:t>重做日志文件与归档日志文件</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3100" b="1" dirty="0">
                <a:effectLst>
                  <a:glow>
                    <a:srgbClr val="000000"/>
                  </a:glow>
                  <a:outerShdw sx="0" sy="0">
                    <a:srgbClr val="000000"/>
                  </a:outerShdw>
                  <a:reflection stA="0" endPos="0" fadeDir="0" sx="0" sy="0"/>
                </a:effectLst>
              </a:rPr>
              <a:t>6.7.2 </a:t>
            </a:r>
            <a:r>
              <a:rPr lang="zh-CN" altLang="en-US" sz="3100" b="1" dirty="0">
                <a:effectLst>
                  <a:glow>
                    <a:srgbClr val="000000"/>
                  </a:glow>
                  <a:outerShdw sx="0" sy="0">
                    <a:srgbClr val="000000"/>
                  </a:outerShdw>
                  <a:reflection stA="0" endPos="0" fadeDir="0" sx="0" sy="0"/>
                </a:effectLst>
              </a:rPr>
              <a:t>重做日志组管理</a:t>
            </a:r>
            <a:endParaRPr lang="zh-CN" altLang="en-US" b="1"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837828" y="1144965"/>
            <a:ext cx="11449272" cy="5589240"/>
          </a:xfrm>
        </p:spPr>
        <p:txBody>
          <a:bodyPr>
            <a:noAutofit/>
          </a:bodyPr>
          <a:lstStyle/>
          <a:p>
            <a:pPr marL="0" indent="0" hangingPunct="0">
              <a:lnSpc>
                <a:spcPct val="100000"/>
              </a:lnSpc>
              <a:spcBef>
                <a:spcPts val="0"/>
              </a:spcBef>
              <a:buNone/>
            </a:pPr>
            <a:r>
              <a:rPr lang="zh-CN" altLang="en-US" dirty="0"/>
              <a:t>重做日志组的日常管理包括在重做日志文件组中增加日志文件，删除日志文件组，删除日志文件等。</a:t>
            </a:r>
          </a:p>
          <a:p>
            <a:pPr marL="0" indent="0" hangingPunct="0">
              <a:lnSpc>
                <a:spcPct val="100000"/>
              </a:lnSpc>
              <a:spcBef>
                <a:spcPts val="0"/>
              </a:spcBef>
              <a:buNone/>
            </a:pPr>
            <a:r>
              <a:rPr lang="en-US" altLang="zh-CN" dirty="0"/>
              <a:t>【</a:t>
            </a:r>
            <a:r>
              <a:rPr lang="zh-CN" altLang="en-US" dirty="0"/>
              <a:t>示例</a:t>
            </a:r>
            <a:r>
              <a:rPr lang="en-US" altLang="zh-CN" dirty="0"/>
              <a:t>6-13】</a:t>
            </a:r>
            <a:r>
              <a:rPr lang="zh-CN" altLang="en-US" dirty="0"/>
              <a:t>在重做日志文件组中增加文件</a:t>
            </a:r>
          </a:p>
          <a:p>
            <a:pPr marL="0" indent="0" hangingPunct="0">
              <a:lnSpc>
                <a:spcPct val="100000"/>
              </a:lnSpc>
              <a:spcBef>
                <a:spcPts val="0"/>
              </a:spcBef>
              <a:buNone/>
            </a:pPr>
            <a:r>
              <a:rPr lang="zh-CN" altLang="en-US" dirty="0"/>
              <a:t>本示例通过命令“</a:t>
            </a:r>
            <a:r>
              <a:rPr lang="en-US" altLang="zh-CN" dirty="0"/>
              <a:t>ALTER DATABASE ADD LOGFILE MEMBER …”</a:t>
            </a:r>
            <a:r>
              <a:rPr lang="zh-CN" altLang="en-US" dirty="0"/>
              <a:t>在重做日志文件组</a:t>
            </a:r>
            <a:r>
              <a:rPr lang="en-US" altLang="zh-CN" dirty="0"/>
              <a:t>1</a:t>
            </a:r>
            <a:r>
              <a:rPr lang="zh-CN" altLang="en-US" dirty="0"/>
              <a:t>中增加一个日志文件</a:t>
            </a:r>
            <a:r>
              <a:rPr lang="en-US" altLang="zh-CN" dirty="0"/>
              <a:t>redo01_2.log</a:t>
            </a:r>
            <a:r>
              <a:rPr lang="zh-CN" altLang="en-US" dirty="0"/>
              <a:t>，增强该文件组的可靠性。增加完成后，文件组</a:t>
            </a:r>
            <a:r>
              <a:rPr lang="en-US" altLang="zh-CN" dirty="0"/>
              <a:t>1</a:t>
            </a:r>
            <a:r>
              <a:rPr lang="zh-CN" altLang="en-US" dirty="0"/>
              <a:t>就有两个互为备份的文件了。</a:t>
            </a:r>
          </a:p>
          <a:p>
            <a:pPr marL="0" indent="0" hangingPunct="0">
              <a:lnSpc>
                <a:spcPct val="100000"/>
              </a:lnSpc>
              <a:spcBef>
                <a:spcPts val="0"/>
              </a:spcBef>
              <a:buNone/>
            </a:pPr>
            <a:r>
              <a:rPr lang="en-US" altLang="zh-CN" dirty="0"/>
              <a:t>$ </a:t>
            </a:r>
            <a:r>
              <a:rPr lang="en-US" altLang="zh-CN" dirty="0" err="1">
                <a:highlight>
                  <a:srgbClr val="C0C0C0"/>
                </a:highlight>
              </a:rPr>
              <a:t>sqlplus</a:t>
            </a:r>
            <a:r>
              <a:rPr lang="en-US" altLang="zh-CN" dirty="0">
                <a:highlight>
                  <a:srgbClr val="C0C0C0"/>
                </a:highlight>
              </a:rPr>
              <a:t> / as </a:t>
            </a:r>
            <a:r>
              <a:rPr lang="en-US" altLang="zh-CN" dirty="0" err="1">
                <a:highlight>
                  <a:srgbClr val="C0C0C0"/>
                </a:highlight>
              </a:rPr>
              <a:t>sysdba</a:t>
            </a:r>
            <a:endParaRPr lang="en-US" altLang="zh-CN" dirty="0">
              <a:highlight>
                <a:srgbClr val="C0C0C0"/>
              </a:highlight>
            </a:endParaRPr>
          </a:p>
          <a:p>
            <a:pPr marL="0" indent="0" hangingPunct="0">
              <a:lnSpc>
                <a:spcPct val="100000"/>
              </a:lnSpc>
              <a:spcBef>
                <a:spcPts val="0"/>
              </a:spcBef>
              <a:buNone/>
            </a:pPr>
            <a:r>
              <a:rPr lang="en-US" altLang="zh-CN" dirty="0"/>
              <a:t>SQL&gt; </a:t>
            </a:r>
            <a:r>
              <a:rPr lang="en-US" altLang="zh-CN" dirty="0">
                <a:highlight>
                  <a:srgbClr val="C0C0C0"/>
                </a:highlight>
              </a:rPr>
              <a:t>COL member FORMAT a50</a:t>
            </a:r>
          </a:p>
          <a:p>
            <a:pPr marL="0" indent="0" hangingPunct="0">
              <a:lnSpc>
                <a:spcPct val="100000"/>
              </a:lnSpc>
              <a:spcBef>
                <a:spcPts val="0"/>
              </a:spcBef>
              <a:buNone/>
            </a:pPr>
            <a:r>
              <a:rPr lang="en-US" altLang="zh-CN" dirty="0"/>
              <a:t>SQL&gt; </a:t>
            </a:r>
            <a:r>
              <a:rPr lang="en-US" altLang="zh-CN" dirty="0">
                <a:highlight>
                  <a:srgbClr val="C0C0C0"/>
                </a:highlight>
              </a:rPr>
              <a:t>SELECT group#</a:t>
            </a:r>
            <a:r>
              <a:rPr lang="zh-CN" altLang="en-US" dirty="0">
                <a:highlight>
                  <a:srgbClr val="C0C0C0"/>
                </a:highlight>
              </a:rPr>
              <a:t>，</a:t>
            </a:r>
            <a:r>
              <a:rPr lang="en-US" altLang="zh-CN" dirty="0">
                <a:highlight>
                  <a:srgbClr val="C0C0C0"/>
                </a:highlight>
              </a:rPr>
              <a:t>member FROM </a:t>
            </a:r>
            <a:r>
              <a:rPr lang="en-US" altLang="zh-CN" dirty="0" err="1">
                <a:highlight>
                  <a:srgbClr val="C0C0C0"/>
                </a:highlight>
              </a:rPr>
              <a:t>v$logfile</a:t>
            </a:r>
            <a:r>
              <a:rPr lang="zh-CN" altLang="en-US" dirty="0">
                <a:highlight>
                  <a:srgbClr val="C0C0C0"/>
                </a:highlight>
              </a:rPr>
              <a:t>；</a:t>
            </a:r>
          </a:p>
          <a:p>
            <a:pPr marL="0" indent="0" hangingPunct="0">
              <a:lnSpc>
                <a:spcPct val="100000"/>
              </a:lnSpc>
              <a:spcBef>
                <a:spcPts val="0"/>
              </a:spcBef>
              <a:buNone/>
            </a:pPr>
            <a:r>
              <a:rPr lang="zh-CN" altLang="en-US" dirty="0"/>
              <a:t>    </a:t>
            </a:r>
            <a:r>
              <a:rPr lang="en-US" altLang="zh-CN" dirty="0"/>
              <a:t>GROUP#  MEMBER</a:t>
            </a:r>
          </a:p>
          <a:p>
            <a:pPr marL="0" indent="0" hangingPunct="0">
              <a:lnSpc>
                <a:spcPct val="100000"/>
              </a:lnSpc>
              <a:spcBef>
                <a:spcPts val="0"/>
              </a:spcBef>
              <a:buNone/>
            </a:pPr>
            <a:r>
              <a:rPr lang="en-US" altLang="zh-CN" dirty="0"/>
              <a:t>------------  ------------------------------------------------</a:t>
            </a:r>
          </a:p>
          <a:p>
            <a:pPr marL="0" indent="0" hangingPunct="0">
              <a:lnSpc>
                <a:spcPct val="100000"/>
              </a:lnSpc>
              <a:spcBef>
                <a:spcPts val="0"/>
              </a:spcBef>
              <a:buNone/>
            </a:pPr>
            <a:r>
              <a:rPr lang="en-US" altLang="zh-CN" dirty="0"/>
              <a:t>         3        /home/oracle/app/oracle/</a:t>
            </a:r>
            <a:r>
              <a:rPr lang="en-US" altLang="zh-CN" dirty="0" err="1"/>
              <a:t>oradata</a:t>
            </a:r>
            <a:r>
              <a:rPr lang="en-US" altLang="zh-CN" dirty="0"/>
              <a:t>/</a:t>
            </a:r>
            <a:r>
              <a:rPr lang="en-US" altLang="zh-CN" dirty="0" err="1"/>
              <a:t>orcl</a:t>
            </a:r>
            <a:r>
              <a:rPr lang="en-US" altLang="zh-CN" dirty="0"/>
              <a:t>/redo03.log</a:t>
            </a:r>
          </a:p>
          <a:p>
            <a:pPr marL="0" indent="0" hangingPunct="0">
              <a:lnSpc>
                <a:spcPct val="100000"/>
              </a:lnSpc>
              <a:spcBef>
                <a:spcPts val="0"/>
              </a:spcBef>
              <a:buNone/>
            </a:pPr>
            <a:r>
              <a:rPr lang="en-US" altLang="zh-CN" dirty="0"/>
              <a:t>         2        /home/oracle/app/oracle/</a:t>
            </a:r>
            <a:r>
              <a:rPr lang="en-US" altLang="zh-CN" dirty="0" err="1"/>
              <a:t>oradata</a:t>
            </a:r>
            <a:r>
              <a:rPr lang="en-US" altLang="zh-CN" dirty="0"/>
              <a:t>/</a:t>
            </a:r>
            <a:r>
              <a:rPr lang="en-US" altLang="zh-CN" dirty="0" err="1"/>
              <a:t>orcl</a:t>
            </a:r>
            <a:r>
              <a:rPr lang="en-US" altLang="zh-CN" dirty="0"/>
              <a:t>/redo02.log</a:t>
            </a:r>
          </a:p>
          <a:p>
            <a:pPr marL="0" indent="0" hangingPunct="0">
              <a:lnSpc>
                <a:spcPct val="100000"/>
              </a:lnSpc>
              <a:spcBef>
                <a:spcPts val="0"/>
              </a:spcBef>
              <a:buNone/>
            </a:pPr>
            <a:r>
              <a:rPr lang="en-US" altLang="zh-CN" dirty="0"/>
              <a:t>         1        /home/oracle/app/oracle/</a:t>
            </a:r>
            <a:r>
              <a:rPr lang="en-US" altLang="zh-CN" dirty="0" err="1"/>
              <a:t>oradata</a:t>
            </a:r>
            <a:r>
              <a:rPr lang="en-US" altLang="zh-CN" dirty="0"/>
              <a:t>/</a:t>
            </a:r>
            <a:r>
              <a:rPr lang="en-US" altLang="zh-CN" dirty="0" err="1"/>
              <a:t>orcl</a:t>
            </a:r>
            <a:r>
              <a:rPr lang="en-US" altLang="zh-CN" dirty="0"/>
              <a:t>/redo01.log</a:t>
            </a:r>
          </a:p>
        </p:txBody>
      </p:sp>
    </p:spTree>
    <p:extLst>
      <p:ext uri="{BB962C8B-B14F-4D97-AF65-F5344CB8AC3E}">
        <p14:creationId xmlns:p14="http://schemas.microsoft.com/office/powerpoint/2010/main" val="1637412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837828" y="44624"/>
            <a:ext cx="9601200" cy="1100341"/>
          </a:xfrm>
        </p:spPr>
        <p:txBody>
          <a:bodyPr>
            <a:normAutofit/>
          </a:bodyPr>
          <a:lstStyle/>
          <a:p>
            <a:r>
              <a:rPr lang="en-US" altLang="zh-CN" b="1" dirty="0">
                <a:effectLst>
                  <a:glow>
                    <a:srgbClr val="000000"/>
                  </a:glow>
                  <a:outerShdw sx="0" sy="0">
                    <a:srgbClr val="000000"/>
                  </a:outerShdw>
                  <a:reflection stA="0" endPos="0" fadeDir="0" sx="0" sy="0"/>
                </a:effectLst>
              </a:rPr>
              <a:t>6.7 </a:t>
            </a:r>
            <a:r>
              <a:rPr lang="zh-CN" altLang="en-US" b="1" dirty="0">
                <a:effectLst>
                  <a:glow>
                    <a:srgbClr val="000000"/>
                  </a:glow>
                  <a:outerShdw sx="0" sy="0">
                    <a:srgbClr val="000000"/>
                  </a:outerShdw>
                  <a:reflection stA="0" endPos="0" fadeDir="0" sx="0" sy="0"/>
                </a:effectLst>
              </a:rPr>
              <a:t>重做日志文件与归档日志文件</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3100" b="1" dirty="0">
                <a:effectLst>
                  <a:glow>
                    <a:srgbClr val="000000"/>
                  </a:glow>
                  <a:outerShdw sx="0" sy="0">
                    <a:srgbClr val="000000"/>
                  </a:outerShdw>
                  <a:reflection stA="0" endPos="0" fadeDir="0" sx="0" sy="0"/>
                </a:effectLst>
              </a:rPr>
              <a:t>6.7.2 </a:t>
            </a:r>
            <a:r>
              <a:rPr lang="zh-CN" altLang="en-US" sz="3100" b="1" dirty="0">
                <a:effectLst>
                  <a:glow>
                    <a:srgbClr val="000000"/>
                  </a:glow>
                  <a:outerShdw sx="0" sy="0">
                    <a:srgbClr val="000000"/>
                  </a:outerShdw>
                  <a:reflection stA="0" endPos="0" fadeDir="0" sx="0" sy="0"/>
                </a:effectLst>
              </a:rPr>
              <a:t>重做日志组管理</a:t>
            </a:r>
            <a:endParaRPr lang="zh-CN" altLang="en-US" b="1"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837828" y="1144965"/>
            <a:ext cx="11449272" cy="5589240"/>
          </a:xfrm>
        </p:spPr>
        <p:txBody>
          <a:bodyPr>
            <a:noAutofit/>
          </a:bodyPr>
          <a:lstStyle/>
          <a:p>
            <a:pPr marL="0" indent="0" hangingPunct="0">
              <a:lnSpc>
                <a:spcPct val="100000"/>
              </a:lnSpc>
              <a:spcBef>
                <a:spcPts val="0"/>
              </a:spcBef>
              <a:buNone/>
            </a:pPr>
            <a:r>
              <a:rPr lang="en-US" altLang="zh-CN" dirty="0"/>
              <a:t>SQL&gt; </a:t>
            </a:r>
            <a:r>
              <a:rPr lang="en-US" altLang="zh-CN" dirty="0">
                <a:highlight>
                  <a:srgbClr val="C0C0C0"/>
                </a:highlight>
              </a:rPr>
              <a:t>ALTER DATABASE ADD LOGFILE MEMBER </a:t>
            </a:r>
          </a:p>
          <a:p>
            <a:pPr marL="0" indent="0" hangingPunct="0">
              <a:lnSpc>
                <a:spcPct val="100000"/>
              </a:lnSpc>
              <a:spcBef>
                <a:spcPts val="0"/>
              </a:spcBef>
              <a:buNone/>
            </a:pPr>
            <a:r>
              <a:rPr lang="en-US" altLang="zh-CN" dirty="0">
                <a:highlight>
                  <a:srgbClr val="C0C0C0"/>
                </a:highlight>
              </a:rPr>
              <a:t>'/home/oracle/app/oracle/</a:t>
            </a:r>
            <a:r>
              <a:rPr lang="en-US" altLang="zh-CN" dirty="0" err="1">
                <a:highlight>
                  <a:srgbClr val="C0C0C0"/>
                </a:highlight>
              </a:rPr>
              <a:t>oradata</a:t>
            </a:r>
            <a:r>
              <a:rPr lang="en-US" altLang="zh-CN" dirty="0">
                <a:highlight>
                  <a:srgbClr val="C0C0C0"/>
                </a:highlight>
              </a:rPr>
              <a:t>/</a:t>
            </a:r>
            <a:r>
              <a:rPr lang="en-US" altLang="zh-CN" dirty="0" err="1">
                <a:highlight>
                  <a:srgbClr val="C0C0C0"/>
                </a:highlight>
              </a:rPr>
              <a:t>orcl</a:t>
            </a:r>
            <a:r>
              <a:rPr lang="en-US" altLang="zh-CN" dirty="0">
                <a:highlight>
                  <a:srgbClr val="C0C0C0"/>
                </a:highlight>
              </a:rPr>
              <a:t>/</a:t>
            </a:r>
            <a:r>
              <a:rPr lang="en-US" altLang="zh-CN" dirty="0">
                <a:highlight>
                  <a:srgbClr val="FFFF00"/>
                </a:highlight>
              </a:rPr>
              <a:t>redo01_2.log</a:t>
            </a:r>
            <a:r>
              <a:rPr lang="en-US" altLang="zh-CN" dirty="0">
                <a:highlight>
                  <a:srgbClr val="C0C0C0"/>
                </a:highlight>
              </a:rPr>
              <a:t>' TO GROUP </a:t>
            </a:r>
            <a:r>
              <a:rPr lang="en-US" altLang="zh-CN" dirty="0">
                <a:highlight>
                  <a:srgbClr val="FFFF00"/>
                </a:highlight>
              </a:rPr>
              <a:t>1</a:t>
            </a:r>
            <a:r>
              <a:rPr lang="zh-CN" altLang="en-US" dirty="0">
                <a:highlight>
                  <a:srgbClr val="C0C0C0"/>
                </a:highlight>
              </a:rPr>
              <a:t>；</a:t>
            </a:r>
          </a:p>
          <a:p>
            <a:pPr marL="0" indent="0" hangingPunct="0">
              <a:lnSpc>
                <a:spcPct val="100000"/>
              </a:lnSpc>
              <a:spcBef>
                <a:spcPts val="0"/>
              </a:spcBef>
              <a:buNone/>
            </a:pPr>
            <a:r>
              <a:rPr lang="en-US" altLang="zh-CN" dirty="0"/>
              <a:t>Database altered.</a:t>
            </a:r>
          </a:p>
          <a:p>
            <a:pPr marL="0" indent="0" hangingPunct="0">
              <a:lnSpc>
                <a:spcPct val="100000"/>
              </a:lnSpc>
              <a:spcBef>
                <a:spcPts val="0"/>
              </a:spcBef>
              <a:buNone/>
            </a:pPr>
            <a:r>
              <a:rPr lang="en-US" altLang="zh-CN" dirty="0"/>
              <a:t>SQL&gt; SELECT group#</a:t>
            </a:r>
            <a:r>
              <a:rPr lang="zh-CN" altLang="en-US" dirty="0"/>
              <a:t>，</a:t>
            </a:r>
            <a:r>
              <a:rPr lang="en-US" altLang="zh-CN" dirty="0"/>
              <a:t>member FROM </a:t>
            </a:r>
            <a:r>
              <a:rPr lang="en-US" altLang="zh-CN" dirty="0" err="1"/>
              <a:t>v$logfile</a:t>
            </a:r>
            <a:r>
              <a:rPr lang="zh-CN" altLang="en-US" dirty="0"/>
              <a:t>；</a:t>
            </a:r>
          </a:p>
          <a:p>
            <a:pPr marL="0" indent="0" hangingPunct="0">
              <a:lnSpc>
                <a:spcPct val="100000"/>
              </a:lnSpc>
              <a:spcBef>
                <a:spcPts val="0"/>
              </a:spcBef>
              <a:buNone/>
            </a:pPr>
            <a:r>
              <a:rPr lang="zh-CN" altLang="en-US" dirty="0"/>
              <a:t>    </a:t>
            </a:r>
            <a:r>
              <a:rPr lang="en-US" altLang="zh-CN" dirty="0"/>
              <a:t>GROUP#  MEMBER</a:t>
            </a:r>
          </a:p>
          <a:p>
            <a:pPr marL="0" indent="0" hangingPunct="0">
              <a:lnSpc>
                <a:spcPct val="100000"/>
              </a:lnSpc>
              <a:spcBef>
                <a:spcPts val="0"/>
              </a:spcBef>
              <a:buNone/>
            </a:pPr>
            <a:r>
              <a:rPr lang="en-US" altLang="zh-CN" dirty="0"/>
              <a:t>------------ ------------------------------------------------</a:t>
            </a:r>
          </a:p>
          <a:p>
            <a:pPr marL="0" indent="0" hangingPunct="0">
              <a:lnSpc>
                <a:spcPct val="100000"/>
              </a:lnSpc>
              <a:spcBef>
                <a:spcPts val="0"/>
              </a:spcBef>
              <a:buNone/>
            </a:pPr>
            <a:r>
              <a:rPr lang="en-US" altLang="zh-CN" dirty="0"/>
              <a:t>         3        /home/oracle/app/oracle/</a:t>
            </a:r>
            <a:r>
              <a:rPr lang="en-US" altLang="zh-CN" dirty="0" err="1"/>
              <a:t>oradata</a:t>
            </a:r>
            <a:r>
              <a:rPr lang="en-US" altLang="zh-CN" dirty="0"/>
              <a:t>/</a:t>
            </a:r>
            <a:r>
              <a:rPr lang="en-US" altLang="zh-CN" dirty="0" err="1"/>
              <a:t>orcl</a:t>
            </a:r>
            <a:r>
              <a:rPr lang="en-US" altLang="zh-CN" dirty="0"/>
              <a:t>/redo03.log</a:t>
            </a:r>
          </a:p>
          <a:p>
            <a:pPr marL="0" indent="0" hangingPunct="0">
              <a:lnSpc>
                <a:spcPct val="100000"/>
              </a:lnSpc>
              <a:spcBef>
                <a:spcPts val="0"/>
              </a:spcBef>
              <a:buNone/>
            </a:pPr>
            <a:r>
              <a:rPr lang="en-US" altLang="zh-CN" dirty="0"/>
              <a:t>         2        /home/oracle/app/oracle/</a:t>
            </a:r>
            <a:r>
              <a:rPr lang="en-US" altLang="zh-CN" dirty="0" err="1"/>
              <a:t>oradata</a:t>
            </a:r>
            <a:r>
              <a:rPr lang="en-US" altLang="zh-CN" dirty="0"/>
              <a:t>/</a:t>
            </a:r>
            <a:r>
              <a:rPr lang="en-US" altLang="zh-CN" dirty="0" err="1"/>
              <a:t>orcl</a:t>
            </a:r>
            <a:r>
              <a:rPr lang="en-US" altLang="zh-CN" dirty="0"/>
              <a:t>/redo02.log</a:t>
            </a:r>
          </a:p>
          <a:p>
            <a:pPr marL="0" indent="0" hangingPunct="0">
              <a:lnSpc>
                <a:spcPct val="100000"/>
              </a:lnSpc>
              <a:spcBef>
                <a:spcPts val="0"/>
              </a:spcBef>
              <a:buNone/>
            </a:pPr>
            <a:r>
              <a:rPr lang="en-US" altLang="zh-CN" dirty="0"/>
              <a:t>         1        /home/oracle/app/oracle/</a:t>
            </a:r>
            <a:r>
              <a:rPr lang="en-US" altLang="zh-CN" dirty="0" err="1"/>
              <a:t>oradata</a:t>
            </a:r>
            <a:r>
              <a:rPr lang="en-US" altLang="zh-CN" dirty="0"/>
              <a:t>/</a:t>
            </a:r>
            <a:r>
              <a:rPr lang="en-US" altLang="zh-CN" dirty="0" err="1"/>
              <a:t>orcl</a:t>
            </a:r>
            <a:r>
              <a:rPr lang="en-US" altLang="zh-CN" dirty="0"/>
              <a:t>/redo01.log</a:t>
            </a:r>
          </a:p>
          <a:p>
            <a:pPr marL="0" indent="0" hangingPunct="0">
              <a:lnSpc>
                <a:spcPct val="100000"/>
              </a:lnSpc>
              <a:spcBef>
                <a:spcPts val="0"/>
              </a:spcBef>
              <a:buNone/>
            </a:pPr>
            <a:r>
              <a:rPr lang="en-US" altLang="zh-CN" dirty="0"/>
              <a:t>         </a:t>
            </a:r>
            <a:r>
              <a:rPr lang="en-US" altLang="zh-CN" dirty="0">
                <a:highlight>
                  <a:srgbClr val="FFFF00"/>
                </a:highlight>
              </a:rPr>
              <a:t>1 </a:t>
            </a:r>
            <a:r>
              <a:rPr lang="en-US" altLang="zh-CN" dirty="0"/>
              <a:t>       /home/oracle/app/oracle/</a:t>
            </a:r>
            <a:r>
              <a:rPr lang="en-US" altLang="zh-CN" dirty="0" err="1"/>
              <a:t>oradata</a:t>
            </a:r>
            <a:r>
              <a:rPr lang="en-US" altLang="zh-CN" dirty="0"/>
              <a:t>/</a:t>
            </a:r>
            <a:r>
              <a:rPr lang="en-US" altLang="zh-CN" dirty="0" err="1"/>
              <a:t>orcl</a:t>
            </a:r>
            <a:r>
              <a:rPr lang="en-US" altLang="zh-CN" dirty="0"/>
              <a:t>/</a:t>
            </a:r>
            <a:r>
              <a:rPr lang="en-US" altLang="zh-CN" dirty="0">
                <a:highlight>
                  <a:srgbClr val="FFFF00"/>
                </a:highlight>
              </a:rPr>
              <a:t>redo01_2.log</a:t>
            </a:r>
          </a:p>
          <a:p>
            <a:pPr marL="0" indent="0" hangingPunct="0">
              <a:lnSpc>
                <a:spcPct val="100000"/>
              </a:lnSpc>
              <a:spcBef>
                <a:spcPts val="0"/>
              </a:spcBef>
              <a:buNone/>
            </a:pPr>
            <a:r>
              <a:rPr lang="en-US" altLang="zh-CN" dirty="0"/>
              <a:t>SQL&gt;</a:t>
            </a:r>
          </a:p>
        </p:txBody>
      </p:sp>
    </p:spTree>
    <p:extLst>
      <p:ext uri="{BB962C8B-B14F-4D97-AF65-F5344CB8AC3E}">
        <p14:creationId xmlns:p14="http://schemas.microsoft.com/office/powerpoint/2010/main" val="3344952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837828" y="44624"/>
            <a:ext cx="9601200" cy="1100341"/>
          </a:xfrm>
        </p:spPr>
        <p:txBody>
          <a:bodyPr>
            <a:normAutofit/>
          </a:bodyPr>
          <a:lstStyle/>
          <a:p>
            <a:r>
              <a:rPr lang="en-US" altLang="zh-CN" b="1" dirty="0">
                <a:effectLst>
                  <a:glow>
                    <a:srgbClr val="000000"/>
                  </a:glow>
                  <a:outerShdw sx="0" sy="0">
                    <a:srgbClr val="000000"/>
                  </a:outerShdw>
                  <a:reflection stA="0" endPos="0" fadeDir="0" sx="0" sy="0"/>
                </a:effectLst>
              </a:rPr>
              <a:t>6.7 </a:t>
            </a:r>
            <a:r>
              <a:rPr lang="zh-CN" altLang="en-US" b="1" dirty="0">
                <a:effectLst>
                  <a:glow>
                    <a:srgbClr val="000000"/>
                  </a:glow>
                  <a:outerShdw sx="0" sy="0">
                    <a:srgbClr val="000000"/>
                  </a:outerShdw>
                  <a:reflection stA="0" endPos="0" fadeDir="0" sx="0" sy="0"/>
                </a:effectLst>
              </a:rPr>
              <a:t>重做日志文件与归档日志文件</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3100" b="1" dirty="0">
                <a:effectLst>
                  <a:glow>
                    <a:srgbClr val="000000"/>
                  </a:glow>
                  <a:outerShdw sx="0" sy="0">
                    <a:srgbClr val="000000"/>
                  </a:outerShdw>
                  <a:reflection stA="0" endPos="0" fadeDir="0" sx="0" sy="0"/>
                </a:effectLst>
              </a:rPr>
              <a:t>6.7.2 </a:t>
            </a:r>
            <a:r>
              <a:rPr lang="zh-CN" altLang="en-US" sz="3100" b="1" dirty="0">
                <a:effectLst>
                  <a:glow>
                    <a:srgbClr val="000000"/>
                  </a:glow>
                  <a:outerShdw sx="0" sy="0">
                    <a:srgbClr val="000000"/>
                  </a:outerShdw>
                  <a:reflection stA="0" endPos="0" fadeDir="0" sx="0" sy="0"/>
                </a:effectLst>
              </a:rPr>
              <a:t>重做日志组管理</a:t>
            </a:r>
            <a:endParaRPr lang="zh-CN" altLang="en-US" b="1"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837828" y="1144965"/>
            <a:ext cx="11449272" cy="5589240"/>
          </a:xfrm>
        </p:spPr>
        <p:txBody>
          <a:bodyPr>
            <a:noAutofit/>
          </a:bodyPr>
          <a:lstStyle/>
          <a:p>
            <a:pPr marL="0" indent="0" hangingPunct="0">
              <a:lnSpc>
                <a:spcPct val="100000"/>
              </a:lnSpc>
              <a:spcBef>
                <a:spcPts val="0"/>
              </a:spcBef>
              <a:buNone/>
            </a:pPr>
            <a:r>
              <a:rPr lang="en-US" altLang="zh-CN" dirty="0"/>
              <a:t>【</a:t>
            </a:r>
            <a:r>
              <a:rPr lang="zh-CN" altLang="en-US" dirty="0"/>
              <a:t>示例</a:t>
            </a:r>
            <a:r>
              <a:rPr lang="en-US" altLang="zh-CN" dirty="0"/>
              <a:t>6-14】</a:t>
            </a:r>
            <a:r>
              <a:rPr lang="zh-CN" altLang="en-US" dirty="0"/>
              <a:t>增加重做日志文件组</a:t>
            </a:r>
          </a:p>
          <a:p>
            <a:pPr marL="0" indent="0" hangingPunct="0">
              <a:lnSpc>
                <a:spcPct val="100000"/>
              </a:lnSpc>
              <a:spcBef>
                <a:spcPts val="0"/>
              </a:spcBef>
              <a:buNone/>
            </a:pPr>
            <a:r>
              <a:rPr lang="zh-CN" altLang="en-US" dirty="0"/>
              <a:t>本示例增加一个日志文件组</a:t>
            </a:r>
            <a:r>
              <a:rPr lang="en-US" altLang="zh-CN" dirty="0"/>
              <a:t>4</a:t>
            </a:r>
            <a:r>
              <a:rPr lang="zh-CN" altLang="en-US" dirty="0"/>
              <a:t>，在文件组中分配两个日志文件，大小为</a:t>
            </a:r>
            <a:r>
              <a:rPr lang="en-US" altLang="zh-CN" dirty="0"/>
              <a:t>50M</a:t>
            </a:r>
            <a:r>
              <a:rPr lang="zh-CN" altLang="en-US" dirty="0"/>
              <a:t>。增加重做日志组成功的必要条件是这两个日志文件都不存在。</a:t>
            </a:r>
          </a:p>
          <a:p>
            <a:pPr marL="0" indent="0" hangingPunct="0">
              <a:lnSpc>
                <a:spcPct val="100000"/>
              </a:lnSpc>
              <a:spcBef>
                <a:spcPts val="0"/>
              </a:spcBef>
              <a:buNone/>
            </a:pPr>
            <a:r>
              <a:rPr lang="en-US" altLang="zh-CN" dirty="0"/>
              <a:t>$ </a:t>
            </a:r>
            <a:r>
              <a:rPr lang="en-US" altLang="zh-CN" dirty="0" err="1">
                <a:highlight>
                  <a:srgbClr val="C0C0C0"/>
                </a:highlight>
              </a:rPr>
              <a:t>sqlplus</a:t>
            </a:r>
            <a:r>
              <a:rPr lang="en-US" altLang="zh-CN" dirty="0">
                <a:highlight>
                  <a:srgbClr val="C0C0C0"/>
                </a:highlight>
              </a:rPr>
              <a:t> / as </a:t>
            </a:r>
            <a:r>
              <a:rPr lang="en-US" altLang="zh-CN" dirty="0" err="1">
                <a:highlight>
                  <a:srgbClr val="C0C0C0"/>
                </a:highlight>
              </a:rPr>
              <a:t>sysdba</a:t>
            </a:r>
            <a:endParaRPr lang="en-US" altLang="zh-CN" dirty="0">
              <a:highlight>
                <a:srgbClr val="C0C0C0"/>
              </a:highlight>
            </a:endParaRPr>
          </a:p>
          <a:p>
            <a:pPr marL="0" indent="0" hangingPunct="0">
              <a:lnSpc>
                <a:spcPct val="100000"/>
              </a:lnSpc>
              <a:spcBef>
                <a:spcPts val="0"/>
              </a:spcBef>
              <a:buNone/>
            </a:pPr>
            <a:r>
              <a:rPr lang="en-US" altLang="zh-CN" dirty="0"/>
              <a:t>SQL&gt; </a:t>
            </a:r>
            <a:r>
              <a:rPr lang="en-US" altLang="zh-CN" dirty="0">
                <a:highlight>
                  <a:srgbClr val="C0C0C0"/>
                </a:highlight>
              </a:rPr>
              <a:t>COL member FORMAT a50</a:t>
            </a:r>
          </a:p>
          <a:p>
            <a:pPr marL="0" indent="0" hangingPunct="0">
              <a:lnSpc>
                <a:spcPct val="100000"/>
              </a:lnSpc>
              <a:spcBef>
                <a:spcPts val="0"/>
              </a:spcBef>
              <a:buNone/>
            </a:pPr>
            <a:r>
              <a:rPr lang="en-US" altLang="zh-CN" dirty="0"/>
              <a:t>SQL&gt; </a:t>
            </a:r>
            <a:r>
              <a:rPr lang="en-US" altLang="zh-CN" dirty="0">
                <a:highlight>
                  <a:srgbClr val="C0C0C0"/>
                </a:highlight>
              </a:rPr>
              <a:t>SELECT group#</a:t>
            </a:r>
            <a:r>
              <a:rPr lang="zh-CN" altLang="en-US" dirty="0">
                <a:highlight>
                  <a:srgbClr val="C0C0C0"/>
                </a:highlight>
              </a:rPr>
              <a:t>，</a:t>
            </a:r>
            <a:r>
              <a:rPr lang="en-US" altLang="zh-CN" dirty="0">
                <a:highlight>
                  <a:srgbClr val="C0C0C0"/>
                </a:highlight>
              </a:rPr>
              <a:t>member FROM </a:t>
            </a:r>
            <a:r>
              <a:rPr lang="en-US" altLang="zh-CN" dirty="0" err="1">
                <a:highlight>
                  <a:srgbClr val="C0C0C0"/>
                </a:highlight>
              </a:rPr>
              <a:t>v$logfile</a:t>
            </a:r>
            <a:r>
              <a:rPr lang="zh-CN" altLang="en-US" dirty="0">
                <a:highlight>
                  <a:srgbClr val="C0C0C0"/>
                </a:highlight>
              </a:rPr>
              <a:t>；</a:t>
            </a:r>
          </a:p>
          <a:p>
            <a:pPr marL="0" indent="0" hangingPunct="0">
              <a:lnSpc>
                <a:spcPct val="100000"/>
              </a:lnSpc>
              <a:spcBef>
                <a:spcPts val="0"/>
              </a:spcBef>
              <a:buNone/>
            </a:pPr>
            <a:r>
              <a:rPr lang="zh-CN" altLang="en-US" dirty="0"/>
              <a:t>    </a:t>
            </a:r>
            <a:r>
              <a:rPr lang="en-US" altLang="zh-CN" dirty="0"/>
              <a:t>GROUP# MEMBER</a:t>
            </a:r>
          </a:p>
          <a:p>
            <a:pPr marL="0" indent="0" hangingPunct="0">
              <a:lnSpc>
                <a:spcPct val="100000"/>
              </a:lnSpc>
              <a:spcBef>
                <a:spcPts val="0"/>
              </a:spcBef>
              <a:buNone/>
            </a:pPr>
            <a:r>
              <a:rPr lang="en-US" altLang="zh-CN" dirty="0"/>
              <a:t>---------- --------------------------------------------------</a:t>
            </a:r>
          </a:p>
          <a:p>
            <a:pPr marL="0" indent="0" hangingPunct="0">
              <a:lnSpc>
                <a:spcPct val="100000"/>
              </a:lnSpc>
              <a:spcBef>
                <a:spcPts val="0"/>
              </a:spcBef>
              <a:buNone/>
            </a:pPr>
            <a:r>
              <a:rPr lang="en-US" altLang="zh-CN" dirty="0"/>
              <a:t>         3        /home/oracle/app/oracle/</a:t>
            </a:r>
            <a:r>
              <a:rPr lang="en-US" altLang="zh-CN" dirty="0" err="1"/>
              <a:t>oradata</a:t>
            </a:r>
            <a:r>
              <a:rPr lang="en-US" altLang="zh-CN" dirty="0"/>
              <a:t>/</a:t>
            </a:r>
            <a:r>
              <a:rPr lang="en-US" altLang="zh-CN" dirty="0" err="1"/>
              <a:t>orcl</a:t>
            </a:r>
            <a:r>
              <a:rPr lang="en-US" altLang="zh-CN" dirty="0"/>
              <a:t>/redo03.log</a:t>
            </a:r>
          </a:p>
          <a:p>
            <a:pPr marL="0" indent="0" hangingPunct="0">
              <a:lnSpc>
                <a:spcPct val="100000"/>
              </a:lnSpc>
              <a:spcBef>
                <a:spcPts val="0"/>
              </a:spcBef>
              <a:buNone/>
            </a:pPr>
            <a:r>
              <a:rPr lang="en-US" altLang="zh-CN" dirty="0"/>
              <a:t>         2        /home/oracle/app/oracle/</a:t>
            </a:r>
            <a:r>
              <a:rPr lang="en-US" altLang="zh-CN" dirty="0" err="1"/>
              <a:t>oradata</a:t>
            </a:r>
            <a:r>
              <a:rPr lang="en-US" altLang="zh-CN" dirty="0"/>
              <a:t>/</a:t>
            </a:r>
            <a:r>
              <a:rPr lang="en-US" altLang="zh-CN" dirty="0" err="1"/>
              <a:t>orcl</a:t>
            </a:r>
            <a:r>
              <a:rPr lang="en-US" altLang="zh-CN" dirty="0"/>
              <a:t>/redo02.log</a:t>
            </a:r>
          </a:p>
          <a:p>
            <a:pPr marL="0" indent="0" hangingPunct="0">
              <a:lnSpc>
                <a:spcPct val="100000"/>
              </a:lnSpc>
              <a:spcBef>
                <a:spcPts val="0"/>
              </a:spcBef>
              <a:buNone/>
            </a:pPr>
            <a:r>
              <a:rPr lang="en-US" altLang="zh-CN" dirty="0"/>
              <a:t>         1        /home/oracle/app/oracle/</a:t>
            </a:r>
            <a:r>
              <a:rPr lang="en-US" altLang="zh-CN" dirty="0" err="1"/>
              <a:t>oradata</a:t>
            </a:r>
            <a:r>
              <a:rPr lang="en-US" altLang="zh-CN" dirty="0"/>
              <a:t>/</a:t>
            </a:r>
            <a:r>
              <a:rPr lang="en-US" altLang="zh-CN" dirty="0" err="1"/>
              <a:t>orcl</a:t>
            </a:r>
            <a:r>
              <a:rPr lang="en-US" altLang="zh-CN" dirty="0"/>
              <a:t>/redo01.log</a:t>
            </a:r>
          </a:p>
          <a:p>
            <a:pPr marL="0" indent="0" hangingPunct="0">
              <a:lnSpc>
                <a:spcPct val="100000"/>
              </a:lnSpc>
              <a:spcBef>
                <a:spcPts val="0"/>
              </a:spcBef>
              <a:buNone/>
            </a:pPr>
            <a:r>
              <a:rPr lang="en-US" altLang="zh-CN" dirty="0"/>
              <a:t>         1        /home/oracle/app/oracle/</a:t>
            </a:r>
            <a:r>
              <a:rPr lang="en-US" altLang="zh-CN" dirty="0" err="1"/>
              <a:t>oradata</a:t>
            </a:r>
            <a:r>
              <a:rPr lang="en-US" altLang="zh-CN" dirty="0"/>
              <a:t>/</a:t>
            </a:r>
            <a:r>
              <a:rPr lang="en-US" altLang="zh-CN" dirty="0" err="1"/>
              <a:t>orcl</a:t>
            </a:r>
            <a:r>
              <a:rPr lang="en-US" altLang="zh-CN" dirty="0"/>
              <a:t>/redo01_2.log</a:t>
            </a:r>
          </a:p>
        </p:txBody>
      </p:sp>
    </p:spTree>
    <p:extLst>
      <p:ext uri="{BB962C8B-B14F-4D97-AF65-F5344CB8AC3E}">
        <p14:creationId xmlns:p14="http://schemas.microsoft.com/office/powerpoint/2010/main" val="675069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837828" y="44624"/>
            <a:ext cx="9601200" cy="1100341"/>
          </a:xfrm>
        </p:spPr>
        <p:txBody>
          <a:bodyPr>
            <a:normAutofit/>
          </a:bodyPr>
          <a:lstStyle/>
          <a:p>
            <a:r>
              <a:rPr lang="en-US" altLang="zh-CN" b="1" dirty="0">
                <a:effectLst>
                  <a:glow>
                    <a:srgbClr val="000000"/>
                  </a:glow>
                  <a:outerShdw sx="0" sy="0">
                    <a:srgbClr val="000000"/>
                  </a:outerShdw>
                  <a:reflection stA="0" endPos="0" fadeDir="0" sx="0" sy="0"/>
                </a:effectLst>
              </a:rPr>
              <a:t>6.7 </a:t>
            </a:r>
            <a:r>
              <a:rPr lang="zh-CN" altLang="en-US" b="1" dirty="0">
                <a:effectLst>
                  <a:glow>
                    <a:srgbClr val="000000"/>
                  </a:glow>
                  <a:outerShdw sx="0" sy="0">
                    <a:srgbClr val="000000"/>
                  </a:outerShdw>
                  <a:reflection stA="0" endPos="0" fadeDir="0" sx="0" sy="0"/>
                </a:effectLst>
              </a:rPr>
              <a:t>重做日志文件与归档日志文件</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3100" b="1" dirty="0">
                <a:effectLst>
                  <a:glow>
                    <a:srgbClr val="000000"/>
                  </a:glow>
                  <a:outerShdw sx="0" sy="0">
                    <a:srgbClr val="000000"/>
                  </a:outerShdw>
                  <a:reflection stA="0" endPos="0" fadeDir="0" sx="0" sy="0"/>
                </a:effectLst>
              </a:rPr>
              <a:t>6.7.2 </a:t>
            </a:r>
            <a:r>
              <a:rPr lang="zh-CN" altLang="en-US" sz="3100" b="1" dirty="0">
                <a:effectLst>
                  <a:glow>
                    <a:srgbClr val="000000"/>
                  </a:glow>
                  <a:outerShdw sx="0" sy="0">
                    <a:srgbClr val="000000"/>
                  </a:outerShdw>
                  <a:reflection stA="0" endPos="0" fadeDir="0" sx="0" sy="0"/>
                </a:effectLst>
              </a:rPr>
              <a:t>重做日志组管理</a:t>
            </a:r>
            <a:endParaRPr lang="zh-CN" altLang="en-US" b="1"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837828" y="1144965"/>
            <a:ext cx="11449272" cy="5589240"/>
          </a:xfrm>
        </p:spPr>
        <p:txBody>
          <a:bodyPr>
            <a:noAutofit/>
          </a:bodyPr>
          <a:lstStyle/>
          <a:p>
            <a:pPr marL="0" indent="0" hangingPunct="0">
              <a:lnSpc>
                <a:spcPct val="100000"/>
              </a:lnSpc>
              <a:spcBef>
                <a:spcPts val="0"/>
              </a:spcBef>
              <a:buNone/>
            </a:pPr>
            <a:r>
              <a:rPr lang="en-US" altLang="zh-CN" dirty="0"/>
              <a:t>SQL&gt; </a:t>
            </a:r>
            <a:r>
              <a:rPr lang="en-US" altLang="zh-CN" dirty="0">
                <a:highlight>
                  <a:srgbClr val="C0C0C0"/>
                </a:highlight>
              </a:rPr>
              <a:t>ALTER DATABASE </a:t>
            </a:r>
            <a:r>
              <a:rPr lang="en-US" altLang="zh-CN" dirty="0">
                <a:highlight>
                  <a:srgbClr val="FFFF00"/>
                </a:highlight>
              </a:rPr>
              <a:t>ADD LOGFILE GROUP 4 </a:t>
            </a:r>
          </a:p>
          <a:p>
            <a:pPr marL="0" indent="0" hangingPunct="0">
              <a:lnSpc>
                <a:spcPct val="100000"/>
              </a:lnSpc>
              <a:spcBef>
                <a:spcPts val="0"/>
              </a:spcBef>
              <a:buNone/>
            </a:pPr>
            <a:r>
              <a:rPr lang="en-US" altLang="zh-CN" dirty="0">
                <a:highlight>
                  <a:srgbClr val="C0C0C0"/>
                </a:highlight>
              </a:rPr>
              <a:t>('/home/oracle/app/oracle/</a:t>
            </a:r>
            <a:r>
              <a:rPr lang="en-US" altLang="zh-CN" dirty="0" err="1">
                <a:highlight>
                  <a:srgbClr val="C0C0C0"/>
                </a:highlight>
              </a:rPr>
              <a:t>oradata</a:t>
            </a:r>
            <a:r>
              <a:rPr lang="en-US" altLang="zh-CN" dirty="0">
                <a:highlight>
                  <a:srgbClr val="C0C0C0"/>
                </a:highlight>
              </a:rPr>
              <a:t>/</a:t>
            </a:r>
            <a:r>
              <a:rPr lang="en-US" altLang="zh-CN" dirty="0" err="1">
                <a:highlight>
                  <a:srgbClr val="C0C0C0"/>
                </a:highlight>
              </a:rPr>
              <a:t>orcl</a:t>
            </a:r>
            <a:r>
              <a:rPr lang="en-US" altLang="zh-CN" dirty="0">
                <a:highlight>
                  <a:srgbClr val="C0C0C0"/>
                </a:highlight>
              </a:rPr>
              <a:t>/redo04.log'</a:t>
            </a:r>
            <a:r>
              <a:rPr lang="zh-CN" altLang="en-US" dirty="0">
                <a:highlight>
                  <a:srgbClr val="C0C0C0"/>
                </a:highlight>
              </a:rPr>
              <a:t>，</a:t>
            </a:r>
          </a:p>
          <a:p>
            <a:pPr marL="0" indent="0" hangingPunct="0">
              <a:lnSpc>
                <a:spcPct val="100000"/>
              </a:lnSpc>
              <a:spcBef>
                <a:spcPts val="0"/>
              </a:spcBef>
              <a:buNone/>
            </a:pPr>
            <a:r>
              <a:rPr lang="en-US" altLang="zh-CN" dirty="0">
                <a:highlight>
                  <a:srgbClr val="C0C0C0"/>
                </a:highlight>
              </a:rPr>
              <a:t>'/home/oracle/app/oracle/</a:t>
            </a:r>
            <a:r>
              <a:rPr lang="en-US" altLang="zh-CN" dirty="0" err="1">
                <a:highlight>
                  <a:srgbClr val="C0C0C0"/>
                </a:highlight>
              </a:rPr>
              <a:t>oradata</a:t>
            </a:r>
            <a:r>
              <a:rPr lang="en-US" altLang="zh-CN" dirty="0">
                <a:highlight>
                  <a:srgbClr val="C0C0C0"/>
                </a:highlight>
              </a:rPr>
              <a:t>/</a:t>
            </a:r>
            <a:r>
              <a:rPr lang="en-US" altLang="zh-CN" dirty="0" err="1">
                <a:highlight>
                  <a:srgbClr val="C0C0C0"/>
                </a:highlight>
              </a:rPr>
              <a:t>orcl</a:t>
            </a:r>
            <a:r>
              <a:rPr lang="en-US" altLang="zh-CN" dirty="0">
                <a:highlight>
                  <a:srgbClr val="C0C0C0"/>
                </a:highlight>
              </a:rPr>
              <a:t>/redo04_2.log')SIZE 50M</a:t>
            </a:r>
            <a:r>
              <a:rPr lang="zh-CN" altLang="en-US" dirty="0">
                <a:highlight>
                  <a:srgbClr val="C0C0C0"/>
                </a:highlight>
              </a:rPr>
              <a:t>；</a:t>
            </a:r>
          </a:p>
          <a:p>
            <a:pPr marL="0" indent="0" hangingPunct="0">
              <a:lnSpc>
                <a:spcPct val="100000"/>
              </a:lnSpc>
              <a:spcBef>
                <a:spcPts val="0"/>
              </a:spcBef>
              <a:buNone/>
            </a:pPr>
            <a:r>
              <a:rPr lang="en-US" altLang="zh-CN" dirty="0"/>
              <a:t>SQL&gt; SELECT group#</a:t>
            </a:r>
            <a:r>
              <a:rPr lang="zh-CN" altLang="en-US" dirty="0"/>
              <a:t>，</a:t>
            </a:r>
            <a:r>
              <a:rPr lang="en-US" altLang="zh-CN" dirty="0"/>
              <a:t>member FROM </a:t>
            </a:r>
            <a:r>
              <a:rPr lang="en-US" altLang="zh-CN" dirty="0" err="1"/>
              <a:t>v$logfile</a:t>
            </a:r>
            <a:r>
              <a:rPr lang="zh-CN" altLang="en-US" dirty="0"/>
              <a:t>；</a:t>
            </a:r>
          </a:p>
          <a:p>
            <a:pPr marL="0" indent="0" hangingPunct="0">
              <a:lnSpc>
                <a:spcPct val="100000"/>
              </a:lnSpc>
              <a:spcBef>
                <a:spcPts val="0"/>
              </a:spcBef>
              <a:buNone/>
            </a:pPr>
            <a:r>
              <a:rPr lang="zh-CN" altLang="en-US" dirty="0"/>
              <a:t>    </a:t>
            </a:r>
            <a:r>
              <a:rPr lang="en-US" altLang="zh-CN" dirty="0"/>
              <a:t>GROUP# MEMBER</a:t>
            </a:r>
          </a:p>
          <a:p>
            <a:pPr marL="0" indent="0" hangingPunct="0">
              <a:lnSpc>
                <a:spcPct val="100000"/>
              </a:lnSpc>
              <a:spcBef>
                <a:spcPts val="0"/>
              </a:spcBef>
              <a:buNone/>
            </a:pPr>
            <a:r>
              <a:rPr lang="en-US" altLang="zh-CN" dirty="0"/>
              <a:t>---------- --------------------------------------------------</a:t>
            </a:r>
          </a:p>
          <a:p>
            <a:pPr marL="0" indent="0" hangingPunct="0">
              <a:lnSpc>
                <a:spcPct val="100000"/>
              </a:lnSpc>
              <a:spcBef>
                <a:spcPts val="0"/>
              </a:spcBef>
              <a:buNone/>
            </a:pPr>
            <a:r>
              <a:rPr lang="en-US" altLang="zh-CN" dirty="0"/>
              <a:t>         3        /home/oracle/app/oracle/</a:t>
            </a:r>
            <a:r>
              <a:rPr lang="en-US" altLang="zh-CN" dirty="0" err="1"/>
              <a:t>oradata</a:t>
            </a:r>
            <a:r>
              <a:rPr lang="en-US" altLang="zh-CN" dirty="0"/>
              <a:t>/</a:t>
            </a:r>
            <a:r>
              <a:rPr lang="en-US" altLang="zh-CN" dirty="0" err="1"/>
              <a:t>orcl</a:t>
            </a:r>
            <a:r>
              <a:rPr lang="en-US" altLang="zh-CN" dirty="0"/>
              <a:t>/redo03.log</a:t>
            </a:r>
          </a:p>
          <a:p>
            <a:pPr marL="0" indent="0" hangingPunct="0">
              <a:lnSpc>
                <a:spcPct val="100000"/>
              </a:lnSpc>
              <a:spcBef>
                <a:spcPts val="0"/>
              </a:spcBef>
              <a:buNone/>
            </a:pPr>
            <a:r>
              <a:rPr lang="en-US" altLang="zh-CN" dirty="0"/>
              <a:t>         2        /home/oracle/app/oracle/</a:t>
            </a:r>
            <a:r>
              <a:rPr lang="en-US" altLang="zh-CN" dirty="0" err="1"/>
              <a:t>oradata</a:t>
            </a:r>
            <a:r>
              <a:rPr lang="en-US" altLang="zh-CN" dirty="0"/>
              <a:t>/</a:t>
            </a:r>
            <a:r>
              <a:rPr lang="en-US" altLang="zh-CN" dirty="0" err="1"/>
              <a:t>orcl</a:t>
            </a:r>
            <a:r>
              <a:rPr lang="en-US" altLang="zh-CN" dirty="0"/>
              <a:t>/redo02.log</a:t>
            </a:r>
          </a:p>
          <a:p>
            <a:pPr marL="0" indent="0" hangingPunct="0">
              <a:lnSpc>
                <a:spcPct val="100000"/>
              </a:lnSpc>
              <a:spcBef>
                <a:spcPts val="0"/>
              </a:spcBef>
              <a:buNone/>
            </a:pPr>
            <a:r>
              <a:rPr lang="en-US" altLang="zh-CN" dirty="0"/>
              <a:t>         1        /home/oracle/app/oracle/</a:t>
            </a:r>
            <a:r>
              <a:rPr lang="en-US" altLang="zh-CN" dirty="0" err="1"/>
              <a:t>oradata</a:t>
            </a:r>
            <a:r>
              <a:rPr lang="en-US" altLang="zh-CN" dirty="0"/>
              <a:t>/</a:t>
            </a:r>
            <a:r>
              <a:rPr lang="en-US" altLang="zh-CN" dirty="0" err="1"/>
              <a:t>orcl</a:t>
            </a:r>
            <a:r>
              <a:rPr lang="en-US" altLang="zh-CN" dirty="0"/>
              <a:t>/redo01.log</a:t>
            </a:r>
          </a:p>
          <a:p>
            <a:pPr marL="0" indent="0" hangingPunct="0">
              <a:lnSpc>
                <a:spcPct val="100000"/>
              </a:lnSpc>
              <a:spcBef>
                <a:spcPts val="0"/>
              </a:spcBef>
              <a:buNone/>
            </a:pPr>
            <a:r>
              <a:rPr lang="en-US" altLang="zh-CN" dirty="0"/>
              <a:t>         1        /home/oracle/app/oracle/</a:t>
            </a:r>
            <a:r>
              <a:rPr lang="en-US" altLang="zh-CN" dirty="0" err="1"/>
              <a:t>oradata</a:t>
            </a:r>
            <a:r>
              <a:rPr lang="en-US" altLang="zh-CN" dirty="0"/>
              <a:t>/</a:t>
            </a:r>
            <a:r>
              <a:rPr lang="en-US" altLang="zh-CN" dirty="0" err="1"/>
              <a:t>orcl</a:t>
            </a:r>
            <a:r>
              <a:rPr lang="en-US" altLang="zh-CN" dirty="0"/>
              <a:t>/redo01_2.log</a:t>
            </a:r>
          </a:p>
          <a:p>
            <a:pPr marL="0" indent="0" hangingPunct="0">
              <a:lnSpc>
                <a:spcPct val="100000"/>
              </a:lnSpc>
              <a:spcBef>
                <a:spcPts val="0"/>
              </a:spcBef>
              <a:buNone/>
            </a:pPr>
            <a:r>
              <a:rPr lang="en-US" altLang="zh-CN" dirty="0"/>
              <a:t>         </a:t>
            </a:r>
            <a:r>
              <a:rPr lang="en-US" altLang="zh-CN" dirty="0">
                <a:highlight>
                  <a:srgbClr val="FFFF00"/>
                </a:highlight>
              </a:rPr>
              <a:t>4        /home/oracle/app/oracle/</a:t>
            </a:r>
            <a:r>
              <a:rPr lang="en-US" altLang="zh-CN" dirty="0" err="1">
                <a:highlight>
                  <a:srgbClr val="FFFF00"/>
                </a:highlight>
              </a:rPr>
              <a:t>oradata</a:t>
            </a:r>
            <a:r>
              <a:rPr lang="en-US" altLang="zh-CN" dirty="0">
                <a:highlight>
                  <a:srgbClr val="FFFF00"/>
                </a:highlight>
              </a:rPr>
              <a:t>/</a:t>
            </a:r>
            <a:r>
              <a:rPr lang="en-US" altLang="zh-CN" dirty="0" err="1">
                <a:highlight>
                  <a:srgbClr val="FFFF00"/>
                </a:highlight>
              </a:rPr>
              <a:t>orcl</a:t>
            </a:r>
            <a:r>
              <a:rPr lang="en-US" altLang="zh-CN" dirty="0">
                <a:highlight>
                  <a:srgbClr val="FFFF00"/>
                </a:highlight>
              </a:rPr>
              <a:t>/redo04.log</a:t>
            </a:r>
          </a:p>
          <a:p>
            <a:pPr marL="0" indent="0" hangingPunct="0">
              <a:lnSpc>
                <a:spcPct val="100000"/>
              </a:lnSpc>
              <a:spcBef>
                <a:spcPts val="0"/>
              </a:spcBef>
              <a:buNone/>
            </a:pPr>
            <a:r>
              <a:rPr lang="en-US" altLang="zh-CN" dirty="0">
                <a:highlight>
                  <a:srgbClr val="FFFF00"/>
                </a:highlight>
              </a:rPr>
              <a:t>         4        /home/oracle/app/oracle/</a:t>
            </a:r>
            <a:r>
              <a:rPr lang="en-US" altLang="zh-CN" dirty="0" err="1">
                <a:highlight>
                  <a:srgbClr val="FFFF00"/>
                </a:highlight>
              </a:rPr>
              <a:t>oradata</a:t>
            </a:r>
            <a:r>
              <a:rPr lang="en-US" altLang="zh-CN" dirty="0">
                <a:highlight>
                  <a:srgbClr val="FFFF00"/>
                </a:highlight>
              </a:rPr>
              <a:t>/</a:t>
            </a:r>
            <a:r>
              <a:rPr lang="en-US" altLang="zh-CN" dirty="0" err="1">
                <a:highlight>
                  <a:srgbClr val="FFFF00"/>
                </a:highlight>
              </a:rPr>
              <a:t>orcl</a:t>
            </a:r>
            <a:r>
              <a:rPr lang="en-US" altLang="zh-CN" dirty="0">
                <a:highlight>
                  <a:srgbClr val="FFFF00"/>
                </a:highlight>
              </a:rPr>
              <a:t>/redo04_2.log</a:t>
            </a:r>
          </a:p>
          <a:p>
            <a:pPr marL="0" indent="0" hangingPunct="0">
              <a:lnSpc>
                <a:spcPct val="100000"/>
              </a:lnSpc>
              <a:spcBef>
                <a:spcPts val="0"/>
              </a:spcBef>
              <a:buNone/>
            </a:pPr>
            <a:r>
              <a:rPr lang="zh-CN" altLang="en-US" dirty="0"/>
              <a:t>如果要删除文件组，可以使用命令“</a:t>
            </a:r>
            <a:r>
              <a:rPr lang="en-US" altLang="zh-CN" dirty="0"/>
              <a:t>ALTER DATABASE DROP LOGFILE GROUP</a:t>
            </a:r>
            <a:r>
              <a:rPr lang="zh-CN" altLang="en-US" dirty="0"/>
              <a:t>组号；”，前提是被删除组的状态不是</a:t>
            </a:r>
            <a:r>
              <a:rPr lang="en-US" altLang="zh-CN" dirty="0"/>
              <a:t>current</a:t>
            </a:r>
            <a:r>
              <a:rPr lang="zh-CN" altLang="en-US" dirty="0"/>
              <a:t>。删除重做日志文件组后，还需要手工删除日志组的文件。</a:t>
            </a:r>
          </a:p>
        </p:txBody>
      </p:sp>
    </p:spTree>
    <p:extLst>
      <p:ext uri="{BB962C8B-B14F-4D97-AF65-F5344CB8AC3E}">
        <p14:creationId xmlns:p14="http://schemas.microsoft.com/office/powerpoint/2010/main" val="1140142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837828" y="44625"/>
            <a:ext cx="9601200" cy="936104"/>
          </a:xfrm>
        </p:spPr>
        <p:txBody>
          <a:bodyPr>
            <a:normAutofit/>
          </a:bodyPr>
          <a:lstStyle/>
          <a:p>
            <a:r>
              <a:rPr lang="en-US" altLang="zh-CN" b="1" dirty="0">
                <a:effectLst>
                  <a:glow>
                    <a:srgbClr val="000000"/>
                  </a:glow>
                  <a:outerShdw sx="0" sy="0">
                    <a:srgbClr val="000000"/>
                  </a:outerShdw>
                  <a:reflection stA="0" endPos="0" fadeDir="0" sx="0" sy="0"/>
                </a:effectLst>
              </a:rPr>
              <a:t>6.8 </a:t>
            </a:r>
            <a:r>
              <a:rPr lang="zh-CN" altLang="en-US" b="1" dirty="0">
                <a:effectLst>
                  <a:glow>
                    <a:srgbClr val="000000"/>
                  </a:glow>
                  <a:outerShdw sx="0" sy="0">
                    <a:srgbClr val="000000"/>
                  </a:outerShdw>
                  <a:reflection stA="0" endPos="0" fadeDir="0" sx="0" sy="0"/>
                </a:effectLst>
              </a:rPr>
              <a:t>参数文件</a:t>
            </a:r>
            <a:endParaRPr lang="zh-CN" altLang="en-US" b="1"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826968" y="980728"/>
            <a:ext cx="11449272" cy="5877271"/>
          </a:xfrm>
        </p:spPr>
        <p:txBody>
          <a:bodyPr>
            <a:noAutofit/>
          </a:bodyPr>
          <a:lstStyle/>
          <a:p>
            <a:pPr marL="0" indent="0" hangingPunct="0">
              <a:lnSpc>
                <a:spcPct val="100000"/>
              </a:lnSpc>
              <a:spcBef>
                <a:spcPts val="1200"/>
              </a:spcBef>
              <a:buNone/>
            </a:pPr>
            <a:r>
              <a:rPr lang="en-US" altLang="zh-CN" dirty="0"/>
              <a:t>Oracle</a:t>
            </a:r>
            <a:r>
              <a:rPr lang="zh-CN" altLang="en-US" dirty="0"/>
              <a:t>参数文件存储</a:t>
            </a:r>
            <a:r>
              <a:rPr lang="en-US" altLang="zh-CN" dirty="0"/>
              <a:t>Oracle</a:t>
            </a:r>
            <a:r>
              <a:rPr lang="zh-CN" altLang="en-US" dirty="0"/>
              <a:t>的系统参数，包括名称定义参数、静态参数和动态参数等。数据库参数文件分为初始参数文件</a:t>
            </a:r>
            <a:r>
              <a:rPr lang="en-US" altLang="zh-CN" dirty="0" err="1"/>
              <a:t>pfile</a:t>
            </a:r>
            <a:r>
              <a:rPr lang="en-US" altLang="zh-CN" dirty="0"/>
              <a:t>(Initialization Parameter File)</a:t>
            </a:r>
            <a:r>
              <a:rPr lang="zh-CN" altLang="en-US" dirty="0"/>
              <a:t>和服务器参数文件：</a:t>
            </a:r>
            <a:r>
              <a:rPr lang="en-US" altLang="zh-CN" dirty="0" err="1"/>
              <a:t>spfile</a:t>
            </a:r>
            <a:r>
              <a:rPr lang="en-US" altLang="zh-CN" dirty="0"/>
              <a:t>(Server-Side Parameter File)</a:t>
            </a:r>
            <a:r>
              <a:rPr lang="zh-CN" altLang="en-US" dirty="0"/>
              <a:t>。参数文件存储在目录</a:t>
            </a:r>
            <a:r>
              <a:rPr lang="en-US" altLang="zh-CN" dirty="0"/>
              <a:t>$ORACLE_HOME/</a:t>
            </a:r>
            <a:r>
              <a:rPr lang="en-US" altLang="zh-CN" dirty="0" err="1"/>
              <a:t>dbs</a:t>
            </a:r>
            <a:r>
              <a:rPr lang="zh-CN" altLang="en-US" dirty="0"/>
              <a:t>中。</a:t>
            </a:r>
          </a:p>
          <a:p>
            <a:pPr marL="0" indent="0" hangingPunct="0">
              <a:lnSpc>
                <a:spcPct val="100000"/>
              </a:lnSpc>
              <a:spcBef>
                <a:spcPts val="1200"/>
              </a:spcBef>
              <a:buNone/>
            </a:pPr>
            <a:r>
              <a:rPr lang="en-US" altLang="zh-CN" dirty="0" err="1"/>
              <a:t>pfile</a:t>
            </a:r>
            <a:r>
              <a:rPr lang="zh-CN" altLang="en-US" dirty="0"/>
              <a:t>是文本文件，对</a:t>
            </a:r>
            <a:r>
              <a:rPr lang="en-US" altLang="zh-CN" dirty="0"/>
              <a:t>Oracle</a:t>
            </a:r>
            <a:r>
              <a:rPr lang="zh-CN" altLang="en-US" dirty="0"/>
              <a:t>来说是只读的，需要在</a:t>
            </a:r>
            <a:r>
              <a:rPr lang="en-US" altLang="zh-CN" dirty="0"/>
              <a:t>Oracle</a:t>
            </a:r>
            <a:r>
              <a:rPr lang="zh-CN" altLang="en-US" dirty="0"/>
              <a:t>外部的操作系统中修改；</a:t>
            </a:r>
            <a:r>
              <a:rPr lang="en-US" altLang="zh-CN" dirty="0" err="1"/>
              <a:t>pfile</a:t>
            </a:r>
            <a:r>
              <a:rPr lang="zh-CN" altLang="en-US" dirty="0"/>
              <a:t>中的参数值修改后，只能重启数据库才有效，因而全部都是静态的。</a:t>
            </a:r>
            <a:r>
              <a:rPr lang="en-US" altLang="zh-CN" dirty="0" err="1"/>
              <a:t>pfile</a:t>
            </a:r>
            <a:r>
              <a:rPr lang="zh-CN" altLang="en-US" dirty="0"/>
              <a:t>文件的文件名是</a:t>
            </a:r>
            <a:r>
              <a:rPr lang="en-US" altLang="zh-CN" dirty="0" err="1"/>
              <a:t>init$ORACLE_SID.ora</a:t>
            </a:r>
            <a:r>
              <a:rPr lang="en-US" altLang="zh-CN" dirty="0"/>
              <a:t>(</a:t>
            </a:r>
            <a:r>
              <a:rPr lang="zh-CN" altLang="en-US" dirty="0"/>
              <a:t>每个数据库实例一个</a:t>
            </a:r>
            <a:r>
              <a:rPr lang="en-US" altLang="zh-CN" dirty="0"/>
              <a:t>)</a:t>
            </a:r>
            <a:r>
              <a:rPr lang="zh-CN" altLang="en-US" dirty="0"/>
              <a:t>和</a:t>
            </a:r>
            <a:r>
              <a:rPr lang="en-US" altLang="zh-CN" dirty="0" err="1"/>
              <a:t>init.ora</a:t>
            </a:r>
            <a:r>
              <a:rPr lang="zh-CN" altLang="en-US" dirty="0"/>
              <a:t>，</a:t>
            </a:r>
            <a:r>
              <a:rPr lang="en-US" altLang="zh-CN" dirty="0" err="1"/>
              <a:t>init$ORACLE_SID.ora</a:t>
            </a:r>
            <a:r>
              <a:rPr lang="en-US" altLang="zh-CN" dirty="0"/>
              <a:t> </a:t>
            </a:r>
            <a:r>
              <a:rPr lang="zh-CN" altLang="en-US" dirty="0"/>
              <a:t>优先，如果没有</a:t>
            </a:r>
            <a:r>
              <a:rPr lang="en-US" altLang="zh-CN" dirty="0" err="1"/>
              <a:t>init$ORACLE_SID.ora</a:t>
            </a:r>
            <a:r>
              <a:rPr lang="en-US" altLang="zh-CN" dirty="0"/>
              <a:t> </a:t>
            </a:r>
            <a:r>
              <a:rPr lang="zh-CN" altLang="en-US" dirty="0"/>
              <a:t>才会使用</a:t>
            </a:r>
            <a:r>
              <a:rPr lang="en-US" altLang="zh-CN" dirty="0" err="1"/>
              <a:t>init.ora</a:t>
            </a:r>
            <a:r>
              <a:rPr lang="zh-CN" altLang="en-US" dirty="0"/>
              <a:t>。</a:t>
            </a:r>
          </a:p>
          <a:p>
            <a:pPr marL="0" indent="0" hangingPunct="0">
              <a:lnSpc>
                <a:spcPct val="100000"/>
              </a:lnSpc>
              <a:spcBef>
                <a:spcPts val="1200"/>
              </a:spcBef>
              <a:buNone/>
            </a:pPr>
            <a:r>
              <a:rPr lang="en-US" altLang="zh-CN" dirty="0" err="1"/>
              <a:t>spfile</a:t>
            </a:r>
            <a:r>
              <a:rPr lang="zh-CN" altLang="en-US" dirty="0"/>
              <a:t>是二进制文件，对</a:t>
            </a:r>
            <a:r>
              <a:rPr lang="en-US" altLang="zh-CN" dirty="0"/>
              <a:t>Oracle</a:t>
            </a:r>
            <a:r>
              <a:rPr lang="zh-CN" altLang="en-US" dirty="0"/>
              <a:t>来说是可读写的，通过命令“</a:t>
            </a:r>
            <a:r>
              <a:rPr lang="en-US" altLang="zh-CN" dirty="0"/>
              <a:t>ALTER SYSTEM SET </a:t>
            </a:r>
            <a:r>
              <a:rPr lang="zh-CN" altLang="en-US" dirty="0"/>
              <a:t>参数名</a:t>
            </a:r>
            <a:r>
              <a:rPr lang="en-US" altLang="zh-CN" dirty="0"/>
              <a:t>=</a:t>
            </a:r>
            <a:r>
              <a:rPr lang="zh-CN" altLang="en-US" dirty="0"/>
              <a:t>参数值；”方式修改，因为是二进制格式，所以不能在</a:t>
            </a:r>
            <a:r>
              <a:rPr lang="en-US" altLang="zh-CN" dirty="0"/>
              <a:t>Oracle</a:t>
            </a:r>
            <a:r>
              <a:rPr lang="zh-CN" altLang="en-US" dirty="0"/>
              <a:t>外部修改。</a:t>
            </a:r>
            <a:r>
              <a:rPr lang="en-US" altLang="zh-CN" dirty="0" err="1"/>
              <a:t>spfile</a:t>
            </a:r>
            <a:r>
              <a:rPr lang="zh-CN" altLang="en-US" dirty="0"/>
              <a:t>中的参数值可以通过</a:t>
            </a:r>
            <a:r>
              <a:rPr lang="en-US" altLang="zh-CN" dirty="0"/>
              <a:t>Oracle</a:t>
            </a:r>
            <a:r>
              <a:rPr lang="zh-CN" altLang="en-US" dirty="0"/>
              <a:t>内部命令修改，有些参数修改之后立即生效，称为动态参数，有一些必须重启数据库才生效，称为静态参数。</a:t>
            </a:r>
            <a:r>
              <a:rPr lang="en-US" altLang="zh-CN" dirty="0" err="1"/>
              <a:t>spfile</a:t>
            </a:r>
            <a:r>
              <a:rPr lang="zh-CN" altLang="en-US" dirty="0"/>
              <a:t>的文件名是</a:t>
            </a:r>
            <a:r>
              <a:rPr lang="en-US" altLang="zh-CN" dirty="0" err="1"/>
              <a:t>spfile$ORACLE_SID.ora</a:t>
            </a:r>
            <a:r>
              <a:rPr lang="en-US" altLang="zh-CN" dirty="0"/>
              <a:t>(</a:t>
            </a:r>
            <a:r>
              <a:rPr lang="zh-CN" altLang="en-US" dirty="0"/>
              <a:t>每个数据库实例一个</a:t>
            </a:r>
            <a:r>
              <a:rPr lang="en-US" altLang="zh-CN" dirty="0"/>
              <a:t>)</a:t>
            </a:r>
            <a:r>
              <a:rPr lang="zh-CN" altLang="en-US" dirty="0"/>
              <a:t>和</a:t>
            </a:r>
            <a:r>
              <a:rPr lang="en-US" altLang="zh-CN" dirty="0" err="1"/>
              <a:t>spfile.ora</a:t>
            </a:r>
            <a:r>
              <a:rPr lang="zh-CN" altLang="en-US" dirty="0"/>
              <a:t>，</a:t>
            </a:r>
            <a:r>
              <a:rPr lang="en-US" altLang="zh-CN" dirty="0" err="1"/>
              <a:t>spfile$ORACLE_SID.ora</a:t>
            </a:r>
            <a:r>
              <a:rPr lang="zh-CN" altLang="en-US" dirty="0"/>
              <a:t>优先，如果没有</a:t>
            </a:r>
            <a:r>
              <a:rPr lang="en-US" altLang="zh-CN" dirty="0" err="1"/>
              <a:t>spfile$ORACLE_SID.ora</a:t>
            </a:r>
            <a:r>
              <a:rPr lang="zh-CN" altLang="en-US" dirty="0"/>
              <a:t>才会使用</a:t>
            </a:r>
            <a:r>
              <a:rPr lang="en-US" altLang="zh-CN" dirty="0" err="1"/>
              <a:t>spfile.ora</a:t>
            </a:r>
            <a:r>
              <a:rPr lang="zh-CN" altLang="en-US" dirty="0"/>
              <a:t>。</a:t>
            </a:r>
          </a:p>
        </p:txBody>
      </p:sp>
    </p:spTree>
    <p:extLst>
      <p:ext uri="{BB962C8B-B14F-4D97-AF65-F5344CB8AC3E}">
        <p14:creationId xmlns:p14="http://schemas.microsoft.com/office/powerpoint/2010/main" val="675141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837828" y="44625"/>
            <a:ext cx="9601200" cy="936104"/>
          </a:xfrm>
        </p:spPr>
        <p:txBody>
          <a:bodyPr>
            <a:normAutofit/>
          </a:bodyPr>
          <a:lstStyle/>
          <a:p>
            <a:r>
              <a:rPr lang="en-US" altLang="zh-CN" b="1" dirty="0">
                <a:effectLst>
                  <a:glow>
                    <a:srgbClr val="000000"/>
                  </a:glow>
                  <a:outerShdw sx="0" sy="0">
                    <a:srgbClr val="000000"/>
                  </a:outerShdw>
                  <a:reflection stA="0" endPos="0" fadeDir="0" sx="0" sy="0"/>
                </a:effectLst>
              </a:rPr>
              <a:t>6.8 </a:t>
            </a:r>
            <a:r>
              <a:rPr lang="zh-CN" altLang="en-US" b="1" dirty="0">
                <a:effectLst>
                  <a:glow>
                    <a:srgbClr val="000000"/>
                  </a:glow>
                  <a:outerShdw sx="0" sy="0">
                    <a:srgbClr val="000000"/>
                  </a:outerShdw>
                  <a:reflection stA="0" endPos="0" fadeDir="0" sx="0" sy="0"/>
                </a:effectLst>
              </a:rPr>
              <a:t>参数文件</a:t>
            </a:r>
            <a:endParaRPr lang="zh-CN" altLang="en-US" b="1"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837828" y="1144965"/>
            <a:ext cx="11449272" cy="5713036"/>
          </a:xfrm>
        </p:spPr>
        <p:txBody>
          <a:bodyPr>
            <a:noAutofit/>
          </a:bodyPr>
          <a:lstStyle/>
          <a:p>
            <a:pPr marL="0" indent="0" hangingPunct="0">
              <a:lnSpc>
                <a:spcPct val="100000"/>
              </a:lnSpc>
              <a:spcBef>
                <a:spcPts val="1200"/>
              </a:spcBef>
              <a:buNone/>
            </a:pPr>
            <a:r>
              <a:rPr lang="zh-CN" altLang="en-US" dirty="0"/>
              <a:t>当数据库实例启动时，系统只需要从</a:t>
            </a:r>
            <a:r>
              <a:rPr lang="en-US" altLang="zh-CN" dirty="0"/>
              <a:t>4</a:t>
            </a:r>
            <a:r>
              <a:rPr lang="zh-CN" altLang="en-US" dirty="0"/>
              <a:t>个参数文件中的一个参数文件中读取参数值，读取参数文件的顺序是：</a:t>
            </a:r>
            <a:r>
              <a:rPr lang="en-US" altLang="zh-CN" dirty="0" err="1"/>
              <a:t>spfile$ORACLE_SID.ora</a:t>
            </a:r>
            <a:r>
              <a:rPr lang="zh-CN" altLang="en-US" dirty="0"/>
              <a:t>，</a:t>
            </a:r>
            <a:r>
              <a:rPr lang="en-US" altLang="zh-CN" dirty="0" err="1"/>
              <a:t>spfile.ora</a:t>
            </a:r>
            <a:r>
              <a:rPr lang="zh-CN" altLang="en-US" dirty="0"/>
              <a:t>，</a:t>
            </a:r>
            <a:r>
              <a:rPr lang="en-US" altLang="zh-CN" dirty="0" err="1"/>
              <a:t>init$ORACLE_SID.ora</a:t>
            </a:r>
            <a:r>
              <a:rPr lang="zh-CN" altLang="en-US" dirty="0"/>
              <a:t>和</a:t>
            </a:r>
            <a:r>
              <a:rPr lang="en-US" altLang="zh-CN" dirty="0" err="1"/>
              <a:t>init.ora</a:t>
            </a:r>
            <a:r>
              <a:rPr lang="zh-CN" altLang="en-US" dirty="0"/>
              <a:t>。</a:t>
            </a:r>
          </a:p>
          <a:p>
            <a:pPr marL="0" indent="0" hangingPunct="0">
              <a:lnSpc>
                <a:spcPct val="100000"/>
              </a:lnSpc>
              <a:spcBef>
                <a:spcPts val="1200"/>
              </a:spcBef>
              <a:buNone/>
            </a:pPr>
            <a:r>
              <a:rPr lang="en-US" altLang="zh-CN" dirty="0"/>
              <a:t>Oracle</a:t>
            </a:r>
            <a:r>
              <a:rPr lang="zh-CN" altLang="en-US" dirty="0"/>
              <a:t>的部分参数可以在</a:t>
            </a:r>
            <a:r>
              <a:rPr lang="en-US" altLang="zh-CN" dirty="0"/>
              <a:t>PDB</a:t>
            </a:r>
            <a:r>
              <a:rPr lang="zh-CN" altLang="en-US" dirty="0"/>
              <a:t>中单独设置。如果在</a:t>
            </a:r>
            <a:r>
              <a:rPr lang="en-US" altLang="zh-CN" dirty="0"/>
              <a:t>PDB</a:t>
            </a:r>
            <a:r>
              <a:rPr lang="zh-CN" altLang="en-US" dirty="0"/>
              <a:t>中设置了，就以</a:t>
            </a:r>
            <a:r>
              <a:rPr lang="en-US" altLang="zh-CN" dirty="0"/>
              <a:t>PDB</a:t>
            </a:r>
            <a:r>
              <a:rPr lang="zh-CN" altLang="en-US" dirty="0"/>
              <a:t>中设置的参数为准，如果没有在</a:t>
            </a:r>
            <a:r>
              <a:rPr lang="en-US" altLang="zh-CN" dirty="0"/>
              <a:t>PDB</a:t>
            </a:r>
            <a:r>
              <a:rPr lang="zh-CN" altLang="en-US" dirty="0"/>
              <a:t>中设置，就采用</a:t>
            </a:r>
            <a:r>
              <a:rPr lang="en-US" altLang="zh-CN" dirty="0"/>
              <a:t>CDB</a:t>
            </a:r>
            <a:r>
              <a:rPr lang="zh-CN" altLang="en-US" dirty="0"/>
              <a:t>中的参数值。可以通过</a:t>
            </a:r>
            <a:r>
              <a:rPr lang="en-US" altLang="zh-CN" dirty="0" err="1"/>
              <a:t>v$pdbs</a:t>
            </a:r>
            <a:r>
              <a:rPr lang="zh-CN" altLang="en-US" dirty="0"/>
              <a:t>和</a:t>
            </a:r>
            <a:r>
              <a:rPr lang="en-US" altLang="zh-CN" dirty="0" err="1"/>
              <a:t>pdb_spfile</a:t>
            </a:r>
            <a:r>
              <a:rPr lang="en-US" altLang="zh-CN" dirty="0"/>
              <a:t>$</a:t>
            </a:r>
            <a:r>
              <a:rPr lang="zh-CN" altLang="en-US" dirty="0"/>
              <a:t>查看</a:t>
            </a:r>
            <a:r>
              <a:rPr lang="en-US" altLang="zh-CN" dirty="0"/>
              <a:t>PDB</a:t>
            </a:r>
            <a:r>
              <a:rPr lang="zh-CN" altLang="en-US" dirty="0"/>
              <a:t>以及</a:t>
            </a:r>
            <a:r>
              <a:rPr lang="en-US" altLang="zh-CN" dirty="0"/>
              <a:t>PDB</a:t>
            </a:r>
            <a:r>
              <a:rPr lang="zh-CN" altLang="en-US" dirty="0"/>
              <a:t>的服务器参数设置。</a:t>
            </a:r>
            <a:endParaRPr lang="en-US" altLang="zh-CN" dirty="0"/>
          </a:p>
          <a:p>
            <a:pPr marL="0" indent="0" hangingPunct="0">
              <a:lnSpc>
                <a:spcPct val="100000"/>
              </a:lnSpc>
              <a:spcBef>
                <a:spcPts val="0"/>
              </a:spcBef>
              <a:buNone/>
            </a:pPr>
            <a:endParaRPr lang="en-US" altLang="zh-CN" dirty="0"/>
          </a:p>
          <a:p>
            <a:pPr marL="0" indent="0" hangingPunct="0">
              <a:lnSpc>
                <a:spcPct val="100000"/>
              </a:lnSpc>
              <a:spcBef>
                <a:spcPts val="0"/>
              </a:spcBef>
              <a:buNone/>
            </a:pPr>
            <a:r>
              <a:rPr lang="en-US" altLang="zh-CN" dirty="0"/>
              <a:t>【</a:t>
            </a:r>
            <a:r>
              <a:rPr lang="zh-CN" altLang="en-US" dirty="0"/>
              <a:t>示例</a:t>
            </a:r>
            <a:r>
              <a:rPr lang="en-US" altLang="zh-CN" dirty="0"/>
              <a:t>6-15】</a:t>
            </a:r>
            <a:r>
              <a:rPr lang="zh-CN" altLang="en-US" dirty="0"/>
              <a:t>查看所有参数值</a:t>
            </a:r>
          </a:p>
          <a:p>
            <a:pPr marL="0" indent="0" hangingPunct="0">
              <a:lnSpc>
                <a:spcPct val="100000"/>
              </a:lnSpc>
              <a:spcBef>
                <a:spcPts val="0"/>
              </a:spcBef>
              <a:buNone/>
            </a:pPr>
            <a:r>
              <a:rPr lang="zh-CN" altLang="en-US" dirty="0"/>
              <a:t>本示例通过命令“</a:t>
            </a:r>
            <a:r>
              <a:rPr lang="en-US" altLang="zh-CN" dirty="0"/>
              <a:t>SHOW PARAMETER SPFILE”</a:t>
            </a:r>
            <a:r>
              <a:rPr lang="zh-CN" altLang="en-US" dirty="0"/>
              <a:t>查看参数</a:t>
            </a:r>
            <a:r>
              <a:rPr lang="en-US" altLang="zh-CN" dirty="0" err="1"/>
              <a:t>spfile</a:t>
            </a:r>
            <a:r>
              <a:rPr lang="zh-CN" altLang="en-US" dirty="0"/>
              <a:t>的值，该参数的值表示参数文件的全路径名称，通过“</a:t>
            </a:r>
            <a:r>
              <a:rPr lang="en-US" altLang="zh-CN" dirty="0"/>
              <a:t>SHOW PARAMETER” </a:t>
            </a:r>
            <a:r>
              <a:rPr lang="zh-CN" altLang="en-US" dirty="0"/>
              <a:t>查看所有参数的值。</a:t>
            </a:r>
          </a:p>
          <a:p>
            <a:pPr marL="0" indent="0" hangingPunct="0">
              <a:lnSpc>
                <a:spcPct val="100000"/>
              </a:lnSpc>
              <a:spcBef>
                <a:spcPts val="0"/>
              </a:spcBef>
              <a:buNone/>
            </a:pPr>
            <a:r>
              <a:rPr lang="en-US" altLang="zh-CN" dirty="0"/>
              <a:t>SQL&gt; </a:t>
            </a:r>
            <a:r>
              <a:rPr lang="en-US" altLang="zh-CN" dirty="0">
                <a:highlight>
                  <a:srgbClr val="C0C0C0"/>
                </a:highlight>
              </a:rPr>
              <a:t>SHOW PARAMETER SPFILE</a:t>
            </a:r>
          </a:p>
          <a:p>
            <a:pPr marL="0" indent="0" hangingPunct="0">
              <a:lnSpc>
                <a:spcPct val="100000"/>
              </a:lnSpc>
              <a:spcBef>
                <a:spcPts val="0"/>
              </a:spcBef>
              <a:buNone/>
            </a:pPr>
            <a:r>
              <a:rPr lang="en-US" altLang="zh-CN" sz="2000" dirty="0"/>
              <a:t>NAME	 TYPE     VALUE</a:t>
            </a:r>
          </a:p>
          <a:p>
            <a:pPr marL="0" indent="0" hangingPunct="0">
              <a:lnSpc>
                <a:spcPct val="100000"/>
              </a:lnSpc>
              <a:spcBef>
                <a:spcPts val="0"/>
              </a:spcBef>
              <a:buNone/>
            </a:pPr>
            <a:r>
              <a:rPr lang="en-US" altLang="zh-CN" sz="2000" dirty="0"/>
              <a:t>------- --------- --------------------------------------------------------------------------------</a:t>
            </a:r>
          </a:p>
          <a:p>
            <a:pPr marL="0" indent="0" hangingPunct="0">
              <a:lnSpc>
                <a:spcPct val="100000"/>
              </a:lnSpc>
              <a:spcBef>
                <a:spcPts val="0"/>
              </a:spcBef>
              <a:buNone/>
            </a:pPr>
            <a:r>
              <a:rPr lang="en-US" altLang="zh-CN" sz="2000" dirty="0" err="1"/>
              <a:t>Spfile</a:t>
            </a:r>
            <a:r>
              <a:rPr lang="en-US" altLang="zh-CN" sz="2000" dirty="0"/>
              <a:t>	string    /home/oracle/app/oracle/product/12.1.0/dbhome_1/</a:t>
            </a:r>
            <a:r>
              <a:rPr lang="en-US" altLang="zh-CN" sz="2000" dirty="0" err="1"/>
              <a:t>dbs</a:t>
            </a:r>
            <a:r>
              <a:rPr lang="en-US" altLang="zh-CN" sz="2000" dirty="0"/>
              <a:t>/</a:t>
            </a:r>
            <a:r>
              <a:rPr lang="en-US" altLang="zh-CN" sz="2000" dirty="0" err="1"/>
              <a:t>spfileorcl.ora</a:t>
            </a:r>
            <a:endParaRPr lang="en-US" altLang="zh-CN" sz="2000" dirty="0"/>
          </a:p>
          <a:p>
            <a:pPr marL="0" indent="0" hangingPunct="0">
              <a:lnSpc>
                <a:spcPct val="100000"/>
              </a:lnSpc>
              <a:spcBef>
                <a:spcPts val="0"/>
              </a:spcBef>
              <a:buNone/>
            </a:pPr>
            <a:r>
              <a:rPr lang="en-US" altLang="zh-CN" dirty="0"/>
              <a:t>SQL&gt; </a:t>
            </a:r>
            <a:r>
              <a:rPr lang="en-US" altLang="zh-CN" dirty="0">
                <a:highlight>
                  <a:srgbClr val="C0C0C0"/>
                </a:highlight>
              </a:rPr>
              <a:t>SHOW PARAMETER</a:t>
            </a:r>
            <a:endParaRPr lang="zh-CN" altLang="en-US" dirty="0">
              <a:highlight>
                <a:srgbClr val="C0C0C0"/>
              </a:highlight>
            </a:endParaRPr>
          </a:p>
        </p:txBody>
      </p:sp>
    </p:spTree>
    <p:extLst>
      <p:ext uri="{BB962C8B-B14F-4D97-AF65-F5344CB8AC3E}">
        <p14:creationId xmlns:p14="http://schemas.microsoft.com/office/powerpoint/2010/main" val="2721574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837828" y="44625"/>
            <a:ext cx="9601200" cy="936104"/>
          </a:xfrm>
        </p:spPr>
        <p:txBody>
          <a:bodyPr>
            <a:normAutofit fontScale="90000"/>
          </a:bodyPr>
          <a:lstStyle/>
          <a:p>
            <a:r>
              <a:rPr lang="en-US" altLang="zh-CN" b="1" dirty="0">
                <a:effectLst>
                  <a:glow>
                    <a:srgbClr val="000000"/>
                  </a:glow>
                  <a:outerShdw sx="0" sy="0">
                    <a:srgbClr val="000000"/>
                  </a:outerShdw>
                  <a:reflection stA="0" endPos="0" fadeDir="0" sx="0" sy="0"/>
                </a:effectLst>
              </a:rPr>
              <a:t>6.8 </a:t>
            </a:r>
            <a:r>
              <a:rPr lang="zh-CN" altLang="en-US" b="1" dirty="0">
                <a:effectLst>
                  <a:glow>
                    <a:srgbClr val="000000"/>
                  </a:glow>
                  <a:outerShdw sx="0" sy="0">
                    <a:srgbClr val="000000"/>
                  </a:outerShdw>
                  <a:reflection stA="0" endPos="0" fadeDir="0" sx="0" sy="0"/>
                </a:effectLst>
              </a:rPr>
              <a:t>参数文件</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3100" b="1" dirty="0"/>
              <a:t>6.8.1  </a:t>
            </a:r>
            <a:r>
              <a:rPr lang="zh-CN" altLang="zh-CN" sz="3100" b="1" dirty="0"/>
              <a:t>修改</a:t>
            </a:r>
            <a:r>
              <a:rPr lang="en-US" altLang="zh-CN" sz="3100" b="1" dirty="0" err="1"/>
              <a:t>spfile</a:t>
            </a:r>
            <a:r>
              <a:rPr lang="zh-CN" altLang="zh-CN" sz="3100" b="1" dirty="0"/>
              <a:t>参数值</a:t>
            </a:r>
            <a:endParaRPr lang="zh-CN" altLang="en-US" b="1"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837828" y="1144965"/>
            <a:ext cx="11449272" cy="5713036"/>
          </a:xfrm>
        </p:spPr>
        <p:txBody>
          <a:bodyPr>
            <a:noAutofit/>
          </a:bodyPr>
          <a:lstStyle/>
          <a:p>
            <a:pPr marL="0" indent="0" hangingPunct="0">
              <a:lnSpc>
                <a:spcPct val="100000"/>
              </a:lnSpc>
              <a:spcBef>
                <a:spcPts val="1200"/>
              </a:spcBef>
              <a:buNone/>
            </a:pPr>
            <a:r>
              <a:rPr lang="zh-CN" altLang="en-US" dirty="0"/>
              <a:t>修改</a:t>
            </a:r>
            <a:r>
              <a:rPr lang="en-US" altLang="zh-CN" dirty="0" err="1"/>
              <a:t>spfile</a:t>
            </a:r>
            <a:r>
              <a:rPr lang="zh-CN" altLang="en-US" dirty="0"/>
              <a:t>参数值的命令是：</a:t>
            </a:r>
            <a:r>
              <a:rPr lang="en-US" altLang="zh-CN" dirty="0"/>
              <a:t>ALTER SYSTEM SET parameter=value </a:t>
            </a:r>
          </a:p>
          <a:p>
            <a:pPr marL="0" indent="0" hangingPunct="0">
              <a:lnSpc>
                <a:spcPct val="100000"/>
              </a:lnSpc>
              <a:spcBef>
                <a:spcPts val="1200"/>
              </a:spcBef>
              <a:buNone/>
            </a:pPr>
            <a:r>
              <a:rPr lang="en-US" altLang="zh-CN" dirty="0"/>
              <a:t>[CONTAINER=ALL | CURRENT] [SCOPE=MEMORY|SPFILE|BOTH]</a:t>
            </a:r>
          </a:p>
          <a:p>
            <a:pPr marL="0" indent="0" hangingPunct="0">
              <a:lnSpc>
                <a:spcPct val="100000"/>
              </a:lnSpc>
              <a:spcBef>
                <a:spcPts val="1200"/>
              </a:spcBef>
              <a:buNone/>
            </a:pPr>
            <a:r>
              <a:rPr lang="zh-CN" altLang="en-US" dirty="0"/>
              <a:t>其中：</a:t>
            </a:r>
          </a:p>
          <a:p>
            <a:pPr marL="0" indent="0" hangingPunct="0">
              <a:lnSpc>
                <a:spcPct val="100000"/>
              </a:lnSpc>
              <a:spcBef>
                <a:spcPts val="1200"/>
              </a:spcBef>
              <a:buNone/>
            </a:pPr>
            <a:r>
              <a:rPr lang="en-US" altLang="zh-CN" dirty="0"/>
              <a:t>CONTAINER=ALL</a:t>
            </a:r>
            <a:r>
              <a:rPr lang="zh-CN" altLang="en-US" dirty="0"/>
              <a:t>：对所有数据库起作用。</a:t>
            </a:r>
          </a:p>
          <a:p>
            <a:pPr marL="0" indent="0" hangingPunct="0">
              <a:lnSpc>
                <a:spcPct val="100000"/>
              </a:lnSpc>
              <a:spcBef>
                <a:spcPts val="1200"/>
              </a:spcBef>
              <a:buNone/>
            </a:pPr>
            <a:r>
              <a:rPr lang="en-US" altLang="zh-CN" dirty="0"/>
              <a:t>CONTAINER=CURRENT</a:t>
            </a:r>
            <a:r>
              <a:rPr lang="zh-CN" altLang="en-US" dirty="0"/>
              <a:t>：仅修改当前数据库的参数，对其他数据库不起作用。</a:t>
            </a:r>
          </a:p>
          <a:p>
            <a:pPr marL="0" indent="0" hangingPunct="0">
              <a:lnSpc>
                <a:spcPct val="100000"/>
              </a:lnSpc>
              <a:spcBef>
                <a:spcPts val="1200"/>
              </a:spcBef>
              <a:buNone/>
            </a:pPr>
            <a:r>
              <a:rPr lang="en-US" altLang="zh-CN" dirty="0"/>
              <a:t>SCOPE=MEMORY</a:t>
            </a:r>
            <a:r>
              <a:rPr lang="zh-CN" altLang="en-US" dirty="0"/>
              <a:t>：修改后当前实例起作用，重启数据库不起作用。</a:t>
            </a:r>
          </a:p>
          <a:p>
            <a:pPr marL="0" indent="0" hangingPunct="0">
              <a:lnSpc>
                <a:spcPct val="100000"/>
              </a:lnSpc>
              <a:spcBef>
                <a:spcPts val="1200"/>
              </a:spcBef>
              <a:buNone/>
            </a:pPr>
            <a:r>
              <a:rPr lang="en-US" altLang="zh-CN" dirty="0"/>
              <a:t>SCOPE=SPFILE</a:t>
            </a:r>
            <a:r>
              <a:rPr lang="zh-CN" altLang="en-US" dirty="0"/>
              <a:t>：修改后当前实例不起作用，下次重启才起作用，只允许动态变量。</a:t>
            </a:r>
          </a:p>
          <a:p>
            <a:pPr marL="0" indent="0" hangingPunct="0">
              <a:lnSpc>
                <a:spcPct val="100000"/>
              </a:lnSpc>
              <a:spcBef>
                <a:spcPts val="1200"/>
              </a:spcBef>
              <a:buNone/>
            </a:pPr>
            <a:r>
              <a:rPr lang="en-US" altLang="zh-CN" dirty="0"/>
              <a:t>SCOPE=BOTH</a:t>
            </a:r>
            <a:r>
              <a:rPr lang="zh-CN" altLang="en-US" dirty="0"/>
              <a:t>：修改后当前实例起作用，下次重启也起作用，只允许动态变量。</a:t>
            </a:r>
          </a:p>
        </p:txBody>
      </p:sp>
    </p:spTree>
    <p:extLst>
      <p:ext uri="{BB962C8B-B14F-4D97-AF65-F5344CB8AC3E}">
        <p14:creationId xmlns:p14="http://schemas.microsoft.com/office/powerpoint/2010/main" val="3399431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837828" y="44625"/>
            <a:ext cx="9601200" cy="936104"/>
          </a:xfrm>
        </p:spPr>
        <p:txBody>
          <a:bodyPr>
            <a:normAutofit fontScale="90000"/>
          </a:bodyPr>
          <a:lstStyle/>
          <a:p>
            <a:r>
              <a:rPr lang="en-US" altLang="zh-CN" b="1" dirty="0">
                <a:effectLst>
                  <a:glow>
                    <a:srgbClr val="000000"/>
                  </a:glow>
                  <a:outerShdw sx="0" sy="0">
                    <a:srgbClr val="000000"/>
                  </a:outerShdw>
                  <a:reflection stA="0" endPos="0" fadeDir="0" sx="0" sy="0"/>
                </a:effectLst>
              </a:rPr>
              <a:t>6.8 </a:t>
            </a:r>
            <a:r>
              <a:rPr lang="zh-CN" altLang="en-US" b="1" dirty="0">
                <a:effectLst>
                  <a:glow>
                    <a:srgbClr val="000000"/>
                  </a:glow>
                  <a:outerShdw sx="0" sy="0">
                    <a:srgbClr val="000000"/>
                  </a:outerShdw>
                  <a:reflection stA="0" endPos="0" fadeDir="0" sx="0" sy="0"/>
                </a:effectLst>
              </a:rPr>
              <a:t>参数文件</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3100" b="1" dirty="0"/>
              <a:t>6.8.1  </a:t>
            </a:r>
            <a:r>
              <a:rPr lang="zh-CN" altLang="zh-CN" sz="3100" b="1" dirty="0"/>
              <a:t>修改</a:t>
            </a:r>
            <a:r>
              <a:rPr lang="en-US" altLang="zh-CN" sz="3100" b="1" dirty="0" err="1"/>
              <a:t>spfile</a:t>
            </a:r>
            <a:r>
              <a:rPr lang="zh-CN" altLang="zh-CN" sz="3100" b="1" dirty="0"/>
              <a:t>参数值</a:t>
            </a:r>
            <a:endParaRPr lang="zh-CN" altLang="en-US" b="1"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837828" y="1144965"/>
            <a:ext cx="11449272" cy="5713036"/>
          </a:xfrm>
        </p:spPr>
        <p:txBody>
          <a:bodyPr>
            <a:noAutofit/>
          </a:bodyPr>
          <a:lstStyle/>
          <a:p>
            <a:pPr marL="0" indent="0" hangingPunct="0">
              <a:lnSpc>
                <a:spcPct val="100000"/>
              </a:lnSpc>
              <a:spcBef>
                <a:spcPts val="1200"/>
              </a:spcBef>
              <a:buNone/>
            </a:pPr>
            <a:r>
              <a:rPr lang="zh-CN" altLang="en-US" dirty="0"/>
              <a:t>当</a:t>
            </a:r>
            <a:r>
              <a:rPr lang="en-US" altLang="zh-CN" dirty="0"/>
              <a:t>Oracle</a:t>
            </a:r>
            <a:r>
              <a:rPr lang="zh-CN" altLang="en-US" dirty="0"/>
              <a:t>在以</a:t>
            </a:r>
            <a:r>
              <a:rPr lang="en-US" altLang="zh-CN" dirty="0" err="1"/>
              <a:t>spfile</a:t>
            </a:r>
            <a:r>
              <a:rPr lang="zh-CN" altLang="en-US" dirty="0"/>
              <a:t>参数启动时，默认值是</a:t>
            </a:r>
            <a:r>
              <a:rPr lang="en-US" altLang="zh-CN" dirty="0"/>
              <a:t>BOTH</a:t>
            </a:r>
            <a:r>
              <a:rPr lang="zh-CN" altLang="en-US" dirty="0"/>
              <a:t>，而以</a:t>
            </a:r>
            <a:r>
              <a:rPr lang="en-US" altLang="zh-CN" dirty="0" err="1"/>
              <a:t>pfile</a:t>
            </a:r>
            <a:r>
              <a:rPr lang="zh-CN" altLang="en-US" dirty="0"/>
              <a:t>启动时，默认值是</a:t>
            </a:r>
            <a:r>
              <a:rPr lang="en-US" altLang="zh-CN" dirty="0"/>
              <a:t>MEMORY</a:t>
            </a:r>
            <a:r>
              <a:rPr lang="zh-CN" altLang="en-US" dirty="0"/>
              <a:t>，也就是只修改当前值。所以如果不能确定启动的参数文件，可以用</a:t>
            </a:r>
            <a:r>
              <a:rPr lang="en-US" altLang="zh-CN" dirty="0"/>
              <a:t>SHOW PARAMETER SPFILE</a:t>
            </a:r>
            <a:r>
              <a:rPr lang="zh-CN" altLang="en-US" dirty="0"/>
              <a:t>查看。</a:t>
            </a:r>
          </a:p>
          <a:p>
            <a:pPr marL="0" indent="0" hangingPunct="0">
              <a:lnSpc>
                <a:spcPct val="100000"/>
              </a:lnSpc>
              <a:spcBef>
                <a:spcPts val="1200"/>
              </a:spcBef>
              <a:buNone/>
            </a:pPr>
            <a:r>
              <a:rPr lang="zh-CN" altLang="en-US" dirty="0"/>
              <a:t>如果</a:t>
            </a:r>
            <a:r>
              <a:rPr lang="en-US" altLang="zh-CN" dirty="0"/>
              <a:t>startup</a:t>
            </a:r>
            <a:r>
              <a:rPr lang="zh-CN" altLang="en-US" dirty="0"/>
              <a:t>命令不带参数启动，默认调用</a:t>
            </a:r>
            <a:r>
              <a:rPr lang="en-US" altLang="zh-CN" dirty="0" err="1"/>
              <a:t>spfile</a:t>
            </a:r>
            <a:r>
              <a:rPr lang="zh-CN" altLang="en-US" dirty="0"/>
              <a:t>参数文件，指定以初始参数文件</a:t>
            </a:r>
            <a:r>
              <a:rPr lang="en-US" altLang="zh-CN" dirty="0" err="1"/>
              <a:t>pfile</a:t>
            </a:r>
            <a:r>
              <a:rPr lang="zh-CN" altLang="en-US" dirty="0"/>
              <a:t>启动数据库的命令是：</a:t>
            </a:r>
          </a:p>
          <a:p>
            <a:pPr marL="0" indent="0" hangingPunct="0">
              <a:lnSpc>
                <a:spcPct val="100000"/>
              </a:lnSpc>
              <a:spcBef>
                <a:spcPts val="1200"/>
              </a:spcBef>
              <a:buNone/>
            </a:pPr>
            <a:r>
              <a:rPr lang="en-US" altLang="zh-CN" dirty="0"/>
              <a:t>startup </a:t>
            </a:r>
            <a:r>
              <a:rPr lang="en-US" altLang="zh-CN" dirty="0" err="1"/>
              <a:t>pfile</a:t>
            </a:r>
            <a:r>
              <a:rPr lang="en-US" altLang="zh-CN" dirty="0"/>
              <a:t>='/$ORACLE_HOME/</a:t>
            </a:r>
            <a:r>
              <a:rPr lang="en-US" altLang="zh-CN" dirty="0" err="1"/>
              <a:t>dbs</a:t>
            </a:r>
            <a:r>
              <a:rPr lang="en-US" altLang="zh-CN" dirty="0"/>
              <a:t>/</a:t>
            </a:r>
            <a:r>
              <a:rPr lang="en-US" altLang="zh-CN" dirty="0" err="1"/>
              <a:t>init$ORACLE_SID.ora</a:t>
            </a:r>
            <a:r>
              <a:rPr lang="en-US" altLang="zh-CN" dirty="0"/>
              <a:t>'</a:t>
            </a:r>
          </a:p>
        </p:txBody>
      </p:sp>
      <p:sp>
        <p:nvSpPr>
          <p:cNvPr id="4" name="卷形: 水平 3">
            <a:extLst>
              <a:ext uri="{FF2B5EF4-FFF2-40B4-BE49-F238E27FC236}">
                <a16:creationId xmlns:a16="http://schemas.microsoft.com/office/drawing/2014/main" id="{5AD2D25D-AD91-4B68-9581-3F8C76C1C8BF}"/>
              </a:ext>
            </a:extLst>
          </p:cNvPr>
          <p:cNvSpPr/>
          <p:nvPr/>
        </p:nvSpPr>
        <p:spPr>
          <a:xfrm>
            <a:off x="2434072" y="2204864"/>
            <a:ext cx="6396644" cy="2569776"/>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2000" dirty="0"/>
              <a:t>注意：不能以指定服务器参数文件</a:t>
            </a:r>
            <a:r>
              <a:rPr lang="en-US" altLang="zh-CN" sz="2000" dirty="0" err="1"/>
              <a:t>spfile</a:t>
            </a:r>
            <a:r>
              <a:rPr lang="zh-CN" altLang="en-US" sz="2000" dirty="0"/>
              <a:t>来启动数据库，可以先将</a:t>
            </a:r>
            <a:r>
              <a:rPr lang="en-US" altLang="zh-CN" sz="2000" dirty="0" err="1"/>
              <a:t>spfile</a:t>
            </a:r>
            <a:r>
              <a:rPr lang="zh-CN" altLang="en-US" sz="2000" dirty="0"/>
              <a:t>转换成</a:t>
            </a:r>
            <a:r>
              <a:rPr lang="en-US" altLang="zh-CN" sz="2000" dirty="0" err="1"/>
              <a:t>pfile</a:t>
            </a:r>
            <a:r>
              <a:rPr lang="zh-CN" altLang="en-US" sz="2000" dirty="0"/>
              <a:t>，再用这个命令来达到目的。</a:t>
            </a:r>
          </a:p>
        </p:txBody>
      </p:sp>
    </p:spTree>
    <p:extLst>
      <p:ext uri="{BB962C8B-B14F-4D97-AF65-F5344CB8AC3E}">
        <p14:creationId xmlns:p14="http://schemas.microsoft.com/office/powerpoint/2010/main" val="467068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0.70"/>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381000"/>
            <a:ext cx="9601200" cy="887760"/>
          </a:xfrm>
        </p:spPr>
        <p:txBody>
          <a:bodyPr/>
          <a:lstStyle/>
          <a:p>
            <a:r>
              <a:rPr lang="en-US" altLang="zh-CN" b="1" dirty="0">
                <a:effectLst>
                  <a:glow>
                    <a:srgbClr val="000000"/>
                  </a:glow>
                  <a:outerShdw sx="0" sy="0">
                    <a:srgbClr val="000000"/>
                  </a:outerShdw>
                  <a:reflection stA="0" endPos="0" fadeDir="0" sx="0" sy="0"/>
                </a:effectLst>
              </a:rPr>
              <a:t>6.1 </a:t>
            </a:r>
            <a:r>
              <a:rPr lang="zh-CN" altLang="en-US" b="1" dirty="0">
                <a:effectLst>
                  <a:glow>
                    <a:srgbClr val="000000"/>
                  </a:glow>
                  <a:outerShdw sx="0" sy="0">
                    <a:srgbClr val="000000"/>
                  </a:outerShdw>
                  <a:reflection stA="0" endPos="0" fadeDir="0" sx="0" sy="0"/>
                </a:effectLst>
              </a:rPr>
              <a:t>表空间和数据文件的管理</a:t>
            </a:r>
            <a:endParaRPr lang="zh-CN" altLang="en-US" dirty="0"/>
          </a:p>
        </p:txBody>
      </p:sp>
      <p:sp>
        <p:nvSpPr>
          <p:cNvPr id="5" name="内容占位符 4">
            <a:extLst>
              <a:ext uri="{FF2B5EF4-FFF2-40B4-BE49-F238E27FC236}">
                <a16:creationId xmlns:a16="http://schemas.microsoft.com/office/drawing/2014/main" id="{AD1065F1-2C51-4FF7-BFEC-2BC2E2678C22}"/>
              </a:ext>
            </a:extLst>
          </p:cNvPr>
          <p:cNvSpPr>
            <a:spLocks noGrp="1"/>
          </p:cNvSpPr>
          <p:nvPr>
            <p:ph idx="1"/>
          </p:nvPr>
        </p:nvSpPr>
        <p:spPr>
          <a:xfrm>
            <a:off x="1220098" y="6321302"/>
            <a:ext cx="9601200" cy="510952"/>
          </a:xfrm>
        </p:spPr>
        <p:txBody>
          <a:bodyPr/>
          <a:lstStyle/>
          <a:p>
            <a:pPr marL="0" indent="0" algn="ctr">
              <a:buNone/>
            </a:pPr>
            <a:r>
              <a:rPr lang="zh-CN" altLang="en-US" dirty="0"/>
              <a:t>图</a:t>
            </a:r>
            <a:r>
              <a:rPr lang="en-US" altLang="zh-CN" dirty="0"/>
              <a:t>6-2  Oracle 12c </a:t>
            </a:r>
            <a:r>
              <a:rPr lang="zh-CN" altLang="en-US" dirty="0"/>
              <a:t>表空间分布</a:t>
            </a:r>
          </a:p>
        </p:txBody>
      </p:sp>
      <p:grpSp>
        <p:nvGrpSpPr>
          <p:cNvPr id="6" name="画布 232">
            <a:extLst>
              <a:ext uri="{FF2B5EF4-FFF2-40B4-BE49-F238E27FC236}">
                <a16:creationId xmlns:a16="http://schemas.microsoft.com/office/drawing/2014/main" id="{11764E31-2490-42D3-A0CE-40D72EA00538}"/>
              </a:ext>
            </a:extLst>
          </p:cNvPr>
          <p:cNvGrpSpPr/>
          <p:nvPr/>
        </p:nvGrpSpPr>
        <p:grpSpPr>
          <a:xfrm>
            <a:off x="1053852" y="1272004"/>
            <a:ext cx="10873208" cy="4893300"/>
            <a:chOff x="0" y="0"/>
            <a:chExt cx="4925695" cy="2568575"/>
          </a:xfrm>
        </p:grpSpPr>
        <p:sp>
          <p:nvSpPr>
            <p:cNvPr id="7" name="矩形 6">
              <a:extLst>
                <a:ext uri="{FF2B5EF4-FFF2-40B4-BE49-F238E27FC236}">
                  <a16:creationId xmlns:a16="http://schemas.microsoft.com/office/drawing/2014/main" id="{1B3247D4-ADFA-4D2E-B99E-FEA6EE120EAE}"/>
                </a:ext>
              </a:extLst>
            </p:cNvPr>
            <p:cNvSpPr/>
            <p:nvPr/>
          </p:nvSpPr>
          <p:spPr>
            <a:xfrm>
              <a:off x="0" y="0"/>
              <a:ext cx="4925695" cy="2568575"/>
            </a:xfrm>
            <a:prstGeom prst="rect">
              <a:avLst/>
            </a:prstGeom>
            <a:ln w="6350">
              <a:solidFill>
                <a:schemeClr val="tx1"/>
              </a:solidFill>
            </a:ln>
          </p:spPr>
        </p:sp>
        <p:sp>
          <p:nvSpPr>
            <p:cNvPr id="8" name="矩形 7">
              <a:extLst>
                <a:ext uri="{FF2B5EF4-FFF2-40B4-BE49-F238E27FC236}">
                  <a16:creationId xmlns:a16="http://schemas.microsoft.com/office/drawing/2014/main" id="{6A60AD13-0756-4206-87EC-005D24A67F2F}"/>
                </a:ext>
              </a:extLst>
            </p:cNvPr>
            <p:cNvSpPr/>
            <p:nvPr/>
          </p:nvSpPr>
          <p:spPr>
            <a:xfrm>
              <a:off x="90411" y="32967"/>
              <a:ext cx="4774750" cy="1173247"/>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bodyPr>
            <a:lstStyle/>
            <a:p>
              <a:endParaRPr lang="zh-CN" altLang="en-US" sz="2000"/>
            </a:p>
          </p:txBody>
        </p:sp>
        <p:sp>
          <p:nvSpPr>
            <p:cNvPr id="9" name="文本框 235">
              <a:extLst>
                <a:ext uri="{FF2B5EF4-FFF2-40B4-BE49-F238E27FC236}">
                  <a16:creationId xmlns:a16="http://schemas.microsoft.com/office/drawing/2014/main" id="{30514798-0373-4522-A873-0FF21724052E}"/>
                </a:ext>
              </a:extLst>
            </p:cNvPr>
            <p:cNvSpPr txBox="1"/>
            <p:nvPr/>
          </p:nvSpPr>
          <p:spPr>
            <a:xfrm>
              <a:off x="155676" y="32965"/>
              <a:ext cx="1320205" cy="208335"/>
            </a:xfrm>
            <a:prstGeom prst="rect">
              <a:avLst/>
            </a:prstGeom>
            <a:noFill/>
            <a:ln w="6350">
              <a:noFill/>
            </a:ln>
          </p:spPr>
          <p:txBody>
            <a:bodyPr rot="0" spcFirstLastPara="0" vert="horz" wrap="square" lIns="91440" tIns="0" rIns="91440" bIns="0" numCol="1" spcCol="0" rtlCol="0" fromWordArt="0" anchor="t" anchorCtr="0" forceAA="0" compatLnSpc="1">
              <a:prstTxWarp prst="textNoShape">
                <a:avLst/>
              </a:prstTxWarp>
              <a:noAutofit/>
            </a:bodyPr>
            <a:lstStyle/>
            <a:p>
              <a:pPr algn="l">
                <a:spcAft>
                  <a:spcPts val="0"/>
                </a:spcAft>
              </a:pPr>
              <a:r>
                <a:rPr lang="zh-CN" sz="2000" kern="100" dirty="0">
                  <a:solidFill>
                    <a:srgbClr val="000000"/>
                  </a:solidFill>
                  <a:effectLst/>
                  <a:latin typeface="Times New Roman" panose="02020603050405020304" pitchFamily="18" charset="0"/>
                  <a:ea typeface="宋体" panose="02010600030101010101" pitchFamily="2" charset="-122"/>
                </a:rPr>
                <a:t>表空间（数据文件）</a:t>
              </a:r>
            </a:p>
          </p:txBody>
        </p:sp>
        <p:grpSp>
          <p:nvGrpSpPr>
            <p:cNvPr id="10" name="组合 9">
              <a:extLst>
                <a:ext uri="{FF2B5EF4-FFF2-40B4-BE49-F238E27FC236}">
                  <a16:creationId xmlns:a16="http://schemas.microsoft.com/office/drawing/2014/main" id="{0BE5FF55-4955-4B2F-8C78-3241DF7A5D8B}"/>
                </a:ext>
              </a:extLst>
            </p:cNvPr>
            <p:cNvGrpSpPr/>
            <p:nvPr/>
          </p:nvGrpSpPr>
          <p:grpSpPr>
            <a:xfrm>
              <a:off x="179408" y="257747"/>
              <a:ext cx="700065" cy="307018"/>
              <a:chOff x="177800" y="482600"/>
              <a:chExt cx="749300" cy="355600"/>
            </a:xfrm>
          </p:grpSpPr>
          <p:sp>
            <p:nvSpPr>
              <p:cNvPr id="72" name="流程图: 磁盘 71">
                <a:extLst>
                  <a:ext uri="{FF2B5EF4-FFF2-40B4-BE49-F238E27FC236}">
                    <a16:creationId xmlns:a16="http://schemas.microsoft.com/office/drawing/2014/main" id="{1459C36E-180D-4C20-B6E1-7EADE8AA7CE4}"/>
                  </a:ext>
                </a:extLst>
              </p:cNvPr>
              <p:cNvSpPr/>
              <p:nvPr/>
            </p:nvSpPr>
            <p:spPr>
              <a:xfrm>
                <a:off x="215900" y="482600"/>
                <a:ext cx="679450" cy="355600"/>
              </a:xfrm>
              <a:prstGeom prst="flowChartMagneticDisk">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bodyPr>
              <a:lstStyle/>
              <a:p>
                <a:endParaRPr lang="zh-CN" altLang="en-US" sz="2000"/>
              </a:p>
            </p:txBody>
          </p:sp>
          <p:sp>
            <p:nvSpPr>
              <p:cNvPr id="73" name="文本框 833">
                <a:extLst>
                  <a:ext uri="{FF2B5EF4-FFF2-40B4-BE49-F238E27FC236}">
                    <a16:creationId xmlns:a16="http://schemas.microsoft.com/office/drawing/2014/main" id="{B2BD8D74-07E7-42D6-8F09-D526CF978F98}"/>
                  </a:ext>
                </a:extLst>
              </p:cNvPr>
              <p:cNvSpPr txBox="1"/>
              <p:nvPr/>
            </p:nvSpPr>
            <p:spPr>
              <a:xfrm>
                <a:off x="177800" y="584200"/>
                <a:ext cx="749300" cy="241300"/>
              </a:xfrm>
              <a:prstGeom prst="rect">
                <a:avLst/>
              </a:prstGeom>
              <a:noFill/>
              <a:ln w="6350">
                <a:noFill/>
              </a:ln>
            </p:spPr>
            <p:txBody>
              <a:bodyPr rot="0" spcFirstLastPara="0" vert="horz" wrap="square" lIns="91440" tIns="0" rIns="91440" bIns="0" numCol="1" spcCol="0" rtlCol="0" fromWordArt="0" anchor="t" anchorCtr="0" forceAA="0" compatLnSpc="1">
                <a:prstTxWarp prst="textNoShape">
                  <a:avLst/>
                </a:prstTxWarp>
                <a:noAutofit/>
              </a:bodyPr>
              <a:lstStyle/>
              <a:p>
                <a:pPr algn="ctr">
                  <a:spcAft>
                    <a:spcPts val="0"/>
                  </a:spcAft>
                </a:pPr>
                <a:r>
                  <a:rPr lang="en-US" sz="2000" kern="100">
                    <a:solidFill>
                      <a:srgbClr val="000000"/>
                    </a:solidFill>
                    <a:effectLst/>
                    <a:latin typeface="Times New Roman" panose="02020603050405020304" pitchFamily="18" charset="0"/>
                    <a:ea typeface="宋体" panose="02010600030101010101" pitchFamily="2" charset="-122"/>
                  </a:rPr>
                  <a:t> </a:t>
                </a:r>
                <a:endParaRPr lang="zh-CN" sz="2000" kern="100">
                  <a:solidFill>
                    <a:srgbClr val="000000"/>
                  </a:solidFill>
                  <a:effectLst/>
                  <a:latin typeface="Times New Roman" panose="02020603050405020304" pitchFamily="18" charset="0"/>
                  <a:ea typeface="宋体" panose="02010600030101010101" pitchFamily="2" charset="-122"/>
                </a:endParaRPr>
              </a:p>
            </p:txBody>
          </p:sp>
        </p:grpSp>
        <p:grpSp>
          <p:nvGrpSpPr>
            <p:cNvPr id="11" name="组合 10">
              <a:extLst>
                <a:ext uri="{FF2B5EF4-FFF2-40B4-BE49-F238E27FC236}">
                  <a16:creationId xmlns:a16="http://schemas.microsoft.com/office/drawing/2014/main" id="{28415A22-CC3F-43F2-BB7C-580799C6D00A}"/>
                </a:ext>
              </a:extLst>
            </p:cNvPr>
            <p:cNvGrpSpPr/>
            <p:nvPr/>
          </p:nvGrpSpPr>
          <p:grpSpPr>
            <a:xfrm>
              <a:off x="173475" y="647003"/>
              <a:ext cx="700065" cy="307018"/>
              <a:chOff x="171450" y="933450"/>
              <a:chExt cx="749300" cy="355600"/>
            </a:xfrm>
          </p:grpSpPr>
          <p:sp>
            <p:nvSpPr>
              <p:cNvPr id="70" name="流程图: 磁盘 69">
                <a:extLst>
                  <a:ext uri="{FF2B5EF4-FFF2-40B4-BE49-F238E27FC236}">
                    <a16:creationId xmlns:a16="http://schemas.microsoft.com/office/drawing/2014/main" id="{152D2266-C73D-43FB-930E-FE22D3C93CEB}"/>
                  </a:ext>
                </a:extLst>
              </p:cNvPr>
              <p:cNvSpPr/>
              <p:nvPr/>
            </p:nvSpPr>
            <p:spPr>
              <a:xfrm>
                <a:off x="215900" y="933450"/>
                <a:ext cx="679450" cy="355600"/>
              </a:xfrm>
              <a:prstGeom prst="flowChartMagneticDisk">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bodyPr>
              <a:lstStyle/>
              <a:p>
                <a:endParaRPr lang="zh-CN" altLang="en-US" sz="2000"/>
              </a:p>
            </p:txBody>
          </p:sp>
          <p:sp>
            <p:nvSpPr>
              <p:cNvPr id="71" name="文本框 834">
                <a:extLst>
                  <a:ext uri="{FF2B5EF4-FFF2-40B4-BE49-F238E27FC236}">
                    <a16:creationId xmlns:a16="http://schemas.microsoft.com/office/drawing/2014/main" id="{66066F2A-6A26-4B6E-90D5-E15F684CBED0}"/>
                  </a:ext>
                </a:extLst>
              </p:cNvPr>
              <p:cNvSpPr txBox="1"/>
              <p:nvPr/>
            </p:nvSpPr>
            <p:spPr>
              <a:xfrm>
                <a:off x="171450" y="1035050"/>
                <a:ext cx="749300" cy="241300"/>
              </a:xfrm>
              <a:prstGeom prst="rect">
                <a:avLst/>
              </a:prstGeom>
              <a:noFill/>
              <a:ln w="6350">
                <a:noFill/>
              </a:ln>
            </p:spPr>
            <p:txBody>
              <a:bodyPr rot="0" spcFirstLastPara="0" vert="horz" wrap="square" lIns="91440" tIns="0" rIns="91440" bIns="0" numCol="1" spcCol="0" rtlCol="0" fromWordArt="0" anchor="t" anchorCtr="0" forceAA="0" compatLnSpc="1">
                <a:prstTxWarp prst="textNoShape">
                  <a:avLst/>
                </a:prstTxWarp>
                <a:noAutofit/>
              </a:bodyPr>
              <a:lstStyle/>
              <a:p>
                <a:pPr algn="ctr">
                  <a:spcAft>
                    <a:spcPts val="0"/>
                  </a:spcAft>
                </a:pPr>
                <a:r>
                  <a:rPr lang="en-US" sz="2000" kern="100">
                    <a:solidFill>
                      <a:srgbClr val="000000"/>
                    </a:solidFill>
                    <a:effectLst/>
                    <a:latin typeface="Times New Roman" panose="02020603050405020304" pitchFamily="18" charset="0"/>
                    <a:ea typeface="宋体" panose="02010600030101010101" pitchFamily="2" charset="-122"/>
                  </a:rPr>
                  <a:t> </a:t>
                </a:r>
                <a:endParaRPr lang="zh-CN" sz="2000" kern="100">
                  <a:solidFill>
                    <a:srgbClr val="000000"/>
                  </a:solidFill>
                  <a:effectLst/>
                  <a:latin typeface="Times New Roman" panose="02020603050405020304" pitchFamily="18" charset="0"/>
                  <a:ea typeface="宋体" panose="02010600030101010101" pitchFamily="2" charset="-122"/>
                </a:endParaRPr>
              </a:p>
            </p:txBody>
          </p:sp>
        </p:grpSp>
        <p:sp>
          <p:nvSpPr>
            <p:cNvPr id="12" name="流程图: 磁盘 11">
              <a:extLst>
                <a:ext uri="{FF2B5EF4-FFF2-40B4-BE49-F238E27FC236}">
                  <a16:creationId xmlns:a16="http://schemas.microsoft.com/office/drawing/2014/main" id="{2922C7C9-4FE1-4070-9971-8E8F25EBB1D5}"/>
                </a:ext>
              </a:extLst>
            </p:cNvPr>
            <p:cNvSpPr/>
            <p:nvPr/>
          </p:nvSpPr>
          <p:spPr>
            <a:xfrm>
              <a:off x="1324430" y="268714"/>
              <a:ext cx="634805" cy="307018"/>
            </a:xfrm>
            <a:prstGeom prst="flowChartMagneticDisk">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bodyPr>
            <a:lstStyle/>
            <a:p>
              <a:endParaRPr lang="zh-CN" altLang="en-US" sz="2000"/>
            </a:p>
          </p:txBody>
        </p:sp>
        <p:sp>
          <p:nvSpPr>
            <p:cNvPr id="13" name="文本框 836">
              <a:extLst>
                <a:ext uri="{FF2B5EF4-FFF2-40B4-BE49-F238E27FC236}">
                  <a16:creationId xmlns:a16="http://schemas.microsoft.com/office/drawing/2014/main" id="{85B7432A-9090-4988-8DF9-F25AF38780E6}"/>
                </a:ext>
              </a:extLst>
            </p:cNvPr>
            <p:cNvSpPr txBox="1"/>
            <p:nvPr/>
          </p:nvSpPr>
          <p:spPr>
            <a:xfrm>
              <a:off x="1282901" y="356430"/>
              <a:ext cx="700065" cy="208335"/>
            </a:xfrm>
            <a:prstGeom prst="rect">
              <a:avLst/>
            </a:prstGeom>
            <a:noFill/>
            <a:ln w="6350">
              <a:noFill/>
            </a:ln>
          </p:spPr>
          <p:txBody>
            <a:bodyPr rot="0" spcFirstLastPara="0" vert="horz" wrap="square" lIns="91440" tIns="0" rIns="91440" bIns="0" numCol="1" spcCol="0" rtlCol="0" fromWordArt="0" anchor="t" anchorCtr="0" forceAA="0" compatLnSpc="1">
              <a:prstTxWarp prst="textNoShape">
                <a:avLst/>
              </a:prstTxWarp>
              <a:noAutofit/>
            </a:bodyPr>
            <a:lstStyle/>
            <a:p>
              <a:pPr algn="ctr">
                <a:spcAft>
                  <a:spcPts val="0"/>
                </a:spcAft>
              </a:pPr>
              <a:r>
                <a:rPr lang="en-US" sz="2000" kern="100">
                  <a:solidFill>
                    <a:srgbClr val="000000"/>
                  </a:solidFill>
                  <a:effectLst/>
                  <a:latin typeface="Times New Roman" panose="02020603050405020304" pitchFamily="18" charset="0"/>
                  <a:ea typeface="宋体" panose="02010600030101010101" pitchFamily="2" charset="-122"/>
                </a:rPr>
                <a:t>UNDO</a:t>
              </a:r>
              <a:endParaRPr lang="zh-CN" sz="2000" kern="100">
                <a:solidFill>
                  <a:srgbClr val="000000"/>
                </a:solidFill>
                <a:effectLst/>
                <a:latin typeface="Times New Roman" panose="02020603050405020304" pitchFamily="18" charset="0"/>
                <a:ea typeface="宋体" panose="02010600030101010101" pitchFamily="2" charset="-122"/>
              </a:endParaRPr>
            </a:p>
          </p:txBody>
        </p:sp>
        <p:grpSp>
          <p:nvGrpSpPr>
            <p:cNvPr id="14" name="组合 13">
              <a:extLst>
                <a:ext uri="{FF2B5EF4-FFF2-40B4-BE49-F238E27FC236}">
                  <a16:creationId xmlns:a16="http://schemas.microsoft.com/office/drawing/2014/main" id="{CD911C7E-9D22-4928-ACB2-B4D7C1B30B8A}"/>
                </a:ext>
              </a:extLst>
            </p:cNvPr>
            <p:cNvGrpSpPr/>
            <p:nvPr/>
          </p:nvGrpSpPr>
          <p:grpSpPr>
            <a:xfrm>
              <a:off x="1294762" y="647003"/>
              <a:ext cx="700065" cy="307018"/>
              <a:chOff x="1371600" y="958850"/>
              <a:chExt cx="749300" cy="355600"/>
            </a:xfrm>
          </p:grpSpPr>
          <p:sp>
            <p:nvSpPr>
              <p:cNvPr id="68" name="流程图: 磁盘 67">
                <a:extLst>
                  <a:ext uri="{FF2B5EF4-FFF2-40B4-BE49-F238E27FC236}">
                    <a16:creationId xmlns:a16="http://schemas.microsoft.com/office/drawing/2014/main" id="{34BB849C-7570-4C95-B4DC-AAD0A7C9B79A}"/>
                  </a:ext>
                </a:extLst>
              </p:cNvPr>
              <p:cNvSpPr/>
              <p:nvPr/>
            </p:nvSpPr>
            <p:spPr>
              <a:xfrm>
                <a:off x="1416050" y="958850"/>
                <a:ext cx="679450" cy="355600"/>
              </a:xfrm>
              <a:prstGeom prst="flowChartMagneticDisk">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bodyPr>
              <a:lstStyle/>
              <a:p>
                <a:endParaRPr lang="zh-CN" altLang="en-US" sz="2000"/>
              </a:p>
            </p:txBody>
          </p:sp>
          <p:sp>
            <p:nvSpPr>
              <p:cNvPr id="69" name="文本框 838">
                <a:extLst>
                  <a:ext uri="{FF2B5EF4-FFF2-40B4-BE49-F238E27FC236}">
                    <a16:creationId xmlns:a16="http://schemas.microsoft.com/office/drawing/2014/main" id="{F928BD24-35B8-4F4A-B235-F500FD92620D}"/>
                  </a:ext>
                </a:extLst>
              </p:cNvPr>
              <p:cNvSpPr txBox="1"/>
              <p:nvPr/>
            </p:nvSpPr>
            <p:spPr>
              <a:xfrm>
                <a:off x="1371600" y="1060450"/>
                <a:ext cx="749300" cy="241300"/>
              </a:xfrm>
              <a:prstGeom prst="rect">
                <a:avLst/>
              </a:prstGeom>
              <a:noFill/>
              <a:ln w="6350">
                <a:noFill/>
              </a:ln>
            </p:spPr>
            <p:txBody>
              <a:bodyPr rot="0" spcFirstLastPara="0" vert="horz" wrap="square" lIns="91440" tIns="0" rIns="91440" bIns="0" numCol="1" spcCol="0" rtlCol="0" fromWordArt="0" anchor="t" anchorCtr="0" forceAA="0" compatLnSpc="1">
                <a:prstTxWarp prst="textNoShape">
                  <a:avLst/>
                </a:prstTxWarp>
                <a:noAutofit/>
              </a:bodyPr>
              <a:lstStyle/>
              <a:p>
                <a:pPr indent="304800" algn="just">
                  <a:spcAft>
                    <a:spcPts val="0"/>
                  </a:spcAft>
                </a:pPr>
                <a:r>
                  <a:rPr lang="en-US" sz="2000" kern="100">
                    <a:effectLst/>
                    <a:latin typeface="Times New Roman" panose="02020603050405020304" pitchFamily="18" charset="0"/>
                    <a:ea typeface="宋体" panose="02010600030101010101" pitchFamily="2" charset="-122"/>
                  </a:rPr>
                  <a:t> </a:t>
                </a:r>
                <a:endParaRPr lang="zh-CN" sz="2000" kern="100">
                  <a:effectLst/>
                  <a:latin typeface="Times New Roman" panose="02020603050405020304" pitchFamily="18" charset="0"/>
                  <a:ea typeface="宋体" panose="02010600030101010101" pitchFamily="2" charset="-122"/>
                </a:endParaRPr>
              </a:p>
            </p:txBody>
          </p:sp>
        </p:grpSp>
        <p:grpSp>
          <p:nvGrpSpPr>
            <p:cNvPr id="15" name="组合 14">
              <a:extLst>
                <a:ext uri="{FF2B5EF4-FFF2-40B4-BE49-F238E27FC236}">
                  <a16:creationId xmlns:a16="http://schemas.microsoft.com/office/drawing/2014/main" id="{3D591871-3F16-48A3-A7A7-97D5E2E4C943}"/>
                </a:ext>
              </a:extLst>
            </p:cNvPr>
            <p:cNvGrpSpPr/>
            <p:nvPr/>
          </p:nvGrpSpPr>
          <p:grpSpPr>
            <a:xfrm>
              <a:off x="2552511" y="416740"/>
              <a:ext cx="741595" cy="449564"/>
              <a:chOff x="2724150" y="615950"/>
              <a:chExt cx="793750" cy="520700"/>
            </a:xfrm>
          </p:grpSpPr>
          <p:sp>
            <p:nvSpPr>
              <p:cNvPr id="66" name="流程图: 磁盘 65">
                <a:extLst>
                  <a:ext uri="{FF2B5EF4-FFF2-40B4-BE49-F238E27FC236}">
                    <a16:creationId xmlns:a16="http://schemas.microsoft.com/office/drawing/2014/main" id="{48E8F881-3BCB-47C7-A7A6-84AF80438FBA}"/>
                  </a:ext>
                </a:extLst>
              </p:cNvPr>
              <p:cNvSpPr/>
              <p:nvPr/>
            </p:nvSpPr>
            <p:spPr>
              <a:xfrm>
                <a:off x="2724150" y="615950"/>
                <a:ext cx="679450" cy="355600"/>
              </a:xfrm>
              <a:prstGeom prst="flowChartMagneticDisk">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bodyPr>
              <a:lstStyle/>
              <a:p>
                <a:endParaRPr lang="zh-CN" altLang="en-US" sz="2000"/>
              </a:p>
            </p:txBody>
          </p:sp>
          <p:sp>
            <p:nvSpPr>
              <p:cNvPr id="67" name="流程图: 磁盘 66">
                <a:extLst>
                  <a:ext uri="{FF2B5EF4-FFF2-40B4-BE49-F238E27FC236}">
                    <a16:creationId xmlns:a16="http://schemas.microsoft.com/office/drawing/2014/main" id="{114CC6F7-AC93-43F9-95C6-E2B518CDA7D7}"/>
                  </a:ext>
                </a:extLst>
              </p:cNvPr>
              <p:cNvSpPr/>
              <p:nvPr/>
            </p:nvSpPr>
            <p:spPr>
              <a:xfrm>
                <a:off x="2838450" y="781050"/>
                <a:ext cx="679450" cy="355600"/>
              </a:xfrm>
              <a:prstGeom prst="flowChartMagneticDisk">
                <a:avLst/>
              </a:prstGeom>
              <a:solidFill>
                <a:schemeClr val="lt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bodyPr>
              <a:lstStyle/>
              <a:p>
                <a:endParaRPr lang="zh-CN" altLang="en-US" sz="2000"/>
              </a:p>
            </p:txBody>
          </p:sp>
        </p:grpSp>
        <p:sp>
          <p:nvSpPr>
            <p:cNvPr id="16" name="文本框 850">
              <a:extLst>
                <a:ext uri="{FF2B5EF4-FFF2-40B4-BE49-F238E27FC236}">
                  <a16:creationId xmlns:a16="http://schemas.microsoft.com/office/drawing/2014/main" id="{B3E9CD6B-AE9E-485B-A684-9F8EB44D741A}"/>
                </a:ext>
              </a:extLst>
            </p:cNvPr>
            <p:cNvSpPr txBox="1"/>
            <p:nvPr/>
          </p:nvSpPr>
          <p:spPr>
            <a:xfrm>
              <a:off x="2516914" y="41964"/>
              <a:ext cx="700065" cy="208335"/>
            </a:xfrm>
            <a:prstGeom prst="rect">
              <a:avLst/>
            </a:prstGeom>
            <a:noFill/>
            <a:ln w="6350">
              <a:noFill/>
            </a:ln>
          </p:spPr>
          <p:txBody>
            <a:bodyPr rot="0" spcFirstLastPara="0" vert="horz" wrap="square" lIns="91440" tIns="0" rIns="91440" bIns="0" numCol="1" spcCol="0" rtlCol="0" fromWordArt="0" anchor="t" anchorCtr="0" forceAA="0" compatLnSpc="1">
              <a:prstTxWarp prst="textNoShape">
                <a:avLst/>
              </a:prstTxWarp>
              <a:noAutofit/>
            </a:bodyPr>
            <a:lstStyle/>
            <a:p>
              <a:pPr algn="l">
                <a:spcAft>
                  <a:spcPts val="0"/>
                </a:spcAft>
              </a:pPr>
              <a:r>
                <a:rPr lang="zh-CN" sz="2000" kern="100">
                  <a:solidFill>
                    <a:srgbClr val="000000"/>
                  </a:solidFill>
                  <a:effectLst/>
                  <a:latin typeface="Times New Roman" panose="02020603050405020304" pitchFamily="18" charset="0"/>
                  <a:ea typeface="宋体" panose="02010600030101010101" pitchFamily="2" charset="-122"/>
                </a:rPr>
                <a:t>控制文件</a:t>
              </a:r>
            </a:p>
          </p:txBody>
        </p:sp>
        <p:grpSp>
          <p:nvGrpSpPr>
            <p:cNvPr id="17" name="组合 16">
              <a:extLst>
                <a:ext uri="{FF2B5EF4-FFF2-40B4-BE49-F238E27FC236}">
                  <a16:creationId xmlns:a16="http://schemas.microsoft.com/office/drawing/2014/main" id="{EF02E5A1-6C0D-4961-8257-13B8F7864A9A}"/>
                </a:ext>
              </a:extLst>
            </p:cNvPr>
            <p:cNvGrpSpPr/>
            <p:nvPr/>
          </p:nvGrpSpPr>
          <p:grpSpPr>
            <a:xfrm>
              <a:off x="3744999" y="312573"/>
              <a:ext cx="919578" cy="603071"/>
              <a:chOff x="3848100" y="495300"/>
              <a:chExt cx="984250" cy="698500"/>
            </a:xfrm>
          </p:grpSpPr>
          <p:sp>
            <p:nvSpPr>
              <p:cNvPr id="63" name="流程图: 磁盘 62">
                <a:extLst>
                  <a:ext uri="{FF2B5EF4-FFF2-40B4-BE49-F238E27FC236}">
                    <a16:creationId xmlns:a16="http://schemas.microsoft.com/office/drawing/2014/main" id="{416147D2-6BBA-4D44-8044-19A4B438954C}"/>
                  </a:ext>
                </a:extLst>
              </p:cNvPr>
              <p:cNvSpPr/>
              <p:nvPr/>
            </p:nvSpPr>
            <p:spPr>
              <a:xfrm>
                <a:off x="3848100" y="495300"/>
                <a:ext cx="679450" cy="355600"/>
              </a:xfrm>
              <a:prstGeom prst="flowChartMagneticDisk">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bodyPr>
              <a:lstStyle/>
              <a:p>
                <a:endParaRPr lang="zh-CN" altLang="en-US" sz="2000"/>
              </a:p>
            </p:txBody>
          </p:sp>
          <p:sp>
            <p:nvSpPr>
              <p:cNvPr id="64" name="流程图: 磁盘 63">
                <a:extLst>
                  <a:ext uri="{FF2B5EF4-FFF2-40B4-BE49-F238E27FC236}">
                    <a16:creationId xmlns:a16="http://schemas.microsoft.com/office/drawing/2014/main" id="{F8E72B12-EFC2-467B-9CF2-F53CE0E8973F}"/>
                  </a:ext>
                </a:extLst>
              </p:cNvPr>
              <p:cNvSpPr/>
              <p:nvPr/>
            </p:nvSpPr>
            <p:spPr>
              <a:xfrm>
                <a:off x="3962400" y="660400"/>
                <a:ext cx="679450" cy="355600"/>
              </a:xfrm>
              <a:prstGeom prst="flowChartMagneticDisk">
                <a:avLst/>
              </a:prstGeom>
              <a:solidFill>
                <a:schemeClr val="lt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bodyPr>
              <a:lstStyle/>
              <a:p>
                <a:endParaRPr lang="zh-CN" altLang="en-US" sz="2000"/>
              </a:p>
            </p:txBody>
          </p:sp>
          <p:sp>
            <p:nvSpPr>
              <p:cNvPr id="65" name="流程图: 磁盘 64">
                <a:extLst>
                  <a:ext uri="{FF2B5EF4-FFF2-40B4-BE49-F238E27FC236}">
                    <a16:creationId xmlns:a16="http://schemas.microsoft.com/office/drawing/2014/main" id="{E1E96153-8431-414D-A623-521E4DCE246B}"/>
                  </a:ext>
                </a:extLst>
              </p:cNvPr>
              <p:cNvSpPr/>
              <p:nvPr/>
            </p:nvSpPr>
            <p:spPr>
              <a:xfrm>
                <a:off x="4152900" y="838200"/>
                <a:ext cx="679450" cy="355600"/>
              </a:xfrm>
              <a:prstGeom prst="flowChartMagneticDisk">
                <a:avLst/>
              </a:prstGeom>
              <a:solidFill>
                <a:schemeClr val="lt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bodyPr>
              <a:lstStyle/>
              <a:p>
                <a:endParaRPr lang="zh-CN" altLang="en-US" sz="2000"/>
              </a:p>
            </p:txBody>
          </p:sp>
        </p:grpSp>
        <p:sp>
          <p:nvSpPr>
            <p:cNvPr id="18" name="文本框 854">
              <a:extLst>
                <a:ext uri="{FF2B5EF4-FFF2-40B4-BE49-F238E27FC236}">
                  <a16:creationId xmlns:a16="http://schemas.microsoft.com/office/drawing/2014/main" id="{BCCB3990-4B80-4922-9BC4-970039D00C75}"/>
                </a:ext>
              </a:extLst>
            </p:cNvPr>
            <p:cNvSpPr txBox="1"/>
            <p:nvPr/>
          </p:nvSpPr>
          <p:spPr>
            <a:xfrm>
              <a:off x="3723941" y="32965"/>
              <a:ext cx="1002636" cy="208335"/>
            </a:xfrm>
            <a:prstGeom prst="rect">
              <a:avLst/>
            </a:prstGeom>
            <a:noFill/>
            <a:ln w="6350">
              <a:noFill/>
            </a:ln>
          </p:spPr>
          <p:txBody>
            <a:bodyPr rot="0" spcFirstLastPara="0" vert="horz" wrap="square" lIns="91440" tIns="0" rIns="91440" bIns="0" numCol="1" spcCol="0" rtlCol="0" fromWordArt="0" anchor="t" anchorCtr="0" forceAA="0" compatLnSpc="1">
              <a:prstTxWarp prst="textNoShape">
                <a:avLst/>
              </a:prstTxWarp>
              <a:noAutofit/>
            </a:bodyPr>
            <a:lstStyle/>
            <a:p>
              <a:pPr algn="l">
                <a:spcAft>
                  <a:spcPts val="0"/>
                </a:spcAft>
              </a:pPr>
              <a:r>
                <a:rPr lang="zh-CN" sz="2000" kern="100">
                  <a:solidFill>
                    <a:srgbClr val="000000"/>
                  </a:solidFill>
                  <a:effectLst/>
                  <a:latin typeface="Times New Roman" panose="02020603050405020304" pitchFamily="18" charset="0"/>
                  <a:ea typeface="宋体" panose="02010600030101010101" pitchFamily="2" charset="-122"/>
                </a:rPr>
                <a:t>重做日志文件</a:t>
              </a:r>
            </a:p>
          </p:txBody>
        </p:sp>
        <p:sp>
          <p:nvSpPr>
            <p:cNvPr id="19" name="文本框 855">
              <a:extLst>
                <a:ext uri="{FF2B5EF4-FFF2-40B4-BE49-F238E27FC236}">
                  <a16:creationId xmlns:a16="http://schemas.microsoft.com/office/drawing/2014/main" id="{9384589D-ED6F-487E-B440-5DDDC3080DC8}"/>
                </a:ext>
              </a:extLst>
            </p:cNvPr>
            <p:cNvSpPr txBox="1"/>
            <p:nvPr/>
          </p:nvSpPr>
          <p:spPr>
            <a:xfrm>
              <a:off x="2060092" y="975949"/>
              <a:ext cx="700065" cy="208335"/>
            </a:xfrm>
            <a:prstGeom prst="rect">
              <a:avLst/>
            </a:prstGeom>
            <a:noFill/>
            <a:ln w="6350">
              <a:noFill/>
            </a:ln>
          </p:spPr>
          <p:txBody>
            <a:bodyPr rot="0" spcFirstLastPara="0" vert="horz" wrap="square" lIns="91440" tIns="0" rIns="91440" bIns="0" numCol="1" spcCol="0" rtlCol="0" fromWordArt="0" anchor="t" anchorCtr="0" forceAA="0" compatLnSpc="1">
              <a:prstTxWarp prst="textNoShape">
                <a:avLst/>
              </a:prstTxWarp>
              <a:noAutofit/>
            </a:bodyPr>
            <a:lstStyle/>
            <a:p>
              <a:pPr algn="ctr">
                <a:spcAft>
                  <a:spcPts val="0"/>
                </a:spcAft>
              </a:pPr>
              <a:r>
                <a:rPr lang="en-US" sz="2000" b="1" kern="100">
                  <a:solidFill>
                    <a:srgbClr val="000000"/>
                  </a:solidFill>
                  <a:effectLst/>
                  <a:latin typeface="Times New Roman" panose="02020603050405020304" pitchFamily="18" charset="0"/>
                  <a:ea typeface="宋体" panose="02010600030101010101" pitchFamily="2" charset="-122"/>
                </a:rPr>
                <a:t>CDB</a:t>
              </a:r>
              <a:endParaRPr lang="zh-CN" sz="2000" kern="100">
                <a:solidFill>
                  <a:srgbClr val="000000"/>
                </a:solidFill>
                <a:effectLst/>
                <a:latin typeface="Times New Roman" panose="02020603050405020304" pitchFamily="18" charset="0"/>
                <a:ea typeface="宋体" panose="02010600030101010101" pitchFamily="2" charset="-122"/>
              </a:endParaRPr>
            </a:p>
          </p:txBody>
        </p:sp>
        <p:sp>
          <p:nvSpPr>
            <p:cNvPr id="20" name="矩形 19">
              <a:extLst>
                <a:ext uri="{FF2B5EF4-FFF2-40B4-BE49-F238E27FC236}">
                  <a16:creationId xmlns:a16="http://schemas.microsoft.com/office/drawing/2014/main" id="{03F68F47-E7D7-4720-BE0A-FC6A5F47BA40}"/>
                </a:ext>
              </a:extLst>
            </p:cNvPr>
            <p:cNvSpPr/>
            <p:nvPr/>
          </p:nvSpPr>
          <p:spPr>
            <a:xfrm>
              <a:off x="84478" y="1354243"/>
              <a:ext cx="1738298" cy="1173247"/>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bodyPr>
            <a:lstStyle/>
            <a:p>
              <a:endParaRPr lang="zh-CN" altLang="en-US" sz="2000"/>
            </a:p>
          </p:txBody>
        </p:sp>
        <p:sp>
          <p:nvSpPr>
            <p:cNvPr id="21" name="文本框 857">
              <a:extLst>
                <a:ext uri="{FF2B5EF4-FFF2-40B4-BE49-F238E27FC236}">
                  <a16:creationId xmlns:a16="http://schemas.microsoft.com/office/drawing/2014/main" id="{7D3CE58B-277C-4334-ACE4-793BF5C2D5D2}"/>
                </a:ext>
              </a:extLst>
            </p:cNvPr>
            <p:cNvSpPr txBox="1"/>
            <p:nvPr/>
          </p:nvSpPr>
          <p:spPr>
            <a:xfrm>
              <a:off x="191267" y="1337791"/>
              <a:ext cx="1407630" cy="208335"/>
            </a:xfrm>
            <a:prstGeom prst="rect">
              <a:avLst/>
            </a:prstGeom>
            <a:noFill/>
            <a:ln w="6350">
              <a:noFill/>
            </a:ln>
          </p:spPr>
          <p:txBody>
            <a:bodyPr rot="0" spcFirstLastPara="0" vert="horz" wrap="square" lIns="91440" tIns="0" rIns="91440" bIns="0" numCol="1" spcCol="0" rtlCol="0" fromWordArt="0" anchor="t" anchorCtr="0" forceAA="0" compatLnSpc="1">
              <a:prstTxWarp prst="textNoShape">
                <a:avLst/>
              </a:prstTxWarp>
              <a:noAutofit/>
            </a:bodyPr>
            <a:lstStyle/>
            <a:p>
              <a:pPr algn="l">
                <a:spcAft>
                  <a:spcPts val="0"/>
                </a:spcAft>
              </a:pPr>
              <a:r>
                <a:rPr lang="zh-CN" sz="2000" kern="100">
                  <a:solidFill>
                    <a:srgbClr val="000000"/>
                  </a:solidFill>
                  <a:effectLst/>
                  <a:latin typeface="Times New Roman" panose="02020603050405020304" pitchFamily="18" charset="0"/>
                  <a:ea typeface="宋体" panose="02010600030101010101" pitchFamily="2" charset="-122"/>
                </a:rPr>
                <a:t>表空间（数据文件）</a:t>
              </a:r>
            </a:p>
          </p:txBody>
        </p:sp>
        <p:grpSp>
          <p:nvGrpSpPr>
            <p:cNvPr id="22" name="组合 21">
              <a:extLst>
                <a:ext uri="{FF2B5EF4-FFF2-40B4-BE49-F238E27FC236}">
                  <a16:creationId xmlns:a16="http://schemas.microsoft.com/office/drawing/2014/main" id="{219C6C23-9FCA-487C-8158-175EB15B9A37}"/>
                </a:ext>
              </a:extLst>
            </p:cNvPr>
            <p:cNvGrpSpPr/>
            <p:nvPr/>
          </p:nvGrpSpPr>
          <p:grpSpPr>
            <a:xfrm>
              <a:off x="215005" y="1562575"/>
              <a:ext cx="700065" cy="307018"/>
              <a:chOff x="177800" y="482600"/>
              <a:chExt cx="749300" cy="355600"/>
            </a:xfrm>
          </p:grpSpPr>
          <p:sp>
            <p:nvSpPr>
              <p:cNvPr id="61" name="流程图: 磁盘 60">
                <a:extLst>
                  <a:ext uri="{FF2B5EF4-FFF2-40B4-BE49-F238E27FC236}">
                    <a16:creationId xmlns:a16="http://schemas.microsoft.com/office/drawing/2014/main" id="{5BE90422-37AB-4A4F-B4B4-8681DD837F0A}"/>
                  </a:ext>
                </a:extLst>
              </p:cNvPr>
              <p:cNvSpPr/>
              <p:nvPr/>
            </p:nvSpPr>
            <p:spPr>
              <a:xfrm>
                <a:off x="215900" y="482600"/>
                <a:ext cx="679450" cy="355600"/>
              </a:xfrm>
              <a:prstGeom prst="flowChartMagneticDisk">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bodyPr>
              <a:lstStyle/>
              <a:p>
                <a:endParaRPr lang="zh-CN" altLang="en-US" sz="2000"/>
              </a:p>
            </p:txBody>
          </p:sp>
          <p:sp>
            <p:nvSpPr>
              <p:cNvPr id="62" name="文本框 860">
                <a:extLst>
                  <a:ext uri="{FF2B5EF4-FFF2-40B4-BE49-F238E27FC236}">
                    <a16:creationId xmlns:a16="http://schemas.microsoft.com/office/drawing/2014/main" id="{734DD864-C1DA-48F4-97BF-BBF7C9BC004E}"/>
                  </a:ext>
                </a:extLst>
              </p:cNvPr>
              <p:cNvSpPr txBox="1"/>
              <p:nvPr/>
            </p:nvSpPr>
            <p:spPr>
              <a:xfrm>
                <a:off x="177800" y="584200"/>
                <a:ext cx="749300" cy="241300"/>
              </a:xfrm>
              <a:prstGeom prst="rect">
                <a:avLst/>
              </a:prstGeom>
              <a:noFill/>
              <a:ln w="6350">
                <a:noFill/>
              </a:ln>
            </p:spPr>
            <p:txBody>
              <a:bodyPr rot="0" spcFirstLastPara="0" vert="horz" wrap="square" lIns="91440" tIns="0" rIns="91440" bIns="0" numCol="1" spcCol="0" rtlCol="0" fromWordArt="0" anchor="t" anchorCtr="0" forceAA="0" compatLnSpc="1">
                <a:prstTxWarp prst="textNoShape">
                  <a:avLst/>
                </a:prstTxWarp>
                <a:noAutofit/>
              </a:bodyPr>
              <a:lstStyle/>
              <a:p>
                <a:pPr algn="ctr">
                  <a:spcAft>
                    <a:spcPts val="0"/>
                  </a:spcAft>
                </a:pPr>
                <a:r>
                  <a:rPr lang="en-US" sz="2000" kern="100">
                    <a:solidFill>
                      <a:srgbClr val="000000"/>
                    </a:solidFill>
                    <a:effectLst/>
                    <a:latin typeface="Times New Roman" panose="02020603050405020304" pitchFamily="18" charset="0"/>
                    <a:ea typeface="宋体" panose="02010600030101010101" pitchFamily="2" charset="-122"/>
                  </a:rPr>
                  <a:t> </a:t>
                </a:r>
                <a:endParaRPr lang="zh-CN" sz="2000" kern="100">
                  <a:solidFill>
                    <a:srgbClr val="000000"/>
                  </a:solidFill>
                  <a:effectLst/>
                  <a:latin typeface="Times New Roman" panose="02020603050405020304" pitchFamily="18" charset="0"/>
                  <a:ea typeface="宋体" panose="02010600030101010101" pitchFamily="2" charset="-122"/>
                </a:endParaRPr>
              </a:p>
            </p:txBody>
          </p:sp>
        </p:grpSp>
        <p:grpSp>
          <p:nvGrpSpPr>
            <p:cNvPr id="23" name="组合 22">
              <a:extLst>
                <a:ext uri="{FF2B5EF4-FFF2-40B4-BE49-F238E27FC236}">
                  <a16:creationId xmlns:a16="http://schemas.microsoft.com/office/drawing/2014/main" id="{7E4EE8FA-13E9-4718-9FEF-2395695BE6D5}"/>
                </a:ext>
              </a:extLst>
            </p:cNvPr>
            <p:cNvGrpSpPr/>
            <p:nvPr/>
          </p:nvGrpSpPr>
          <p:grpSpPr>
            <a:xfrm>
              <a:off x="209072" y="1951831"/>
              <a:ext cx="700065" cy="307018"/>
              <a:chOff x="171450" y="933450"/>
              <a:chExt cx="749300" cy="355600"/>
            </a:xfrm>
          </p:grpSpPr>
          <p:sp>
            <p:nvSpPr>
              <p:cNvPr id="59" name="流程图: 磁盘 58">
                <a:extLst>
                  <a:ext uri="{FF2B5EF4-FFF2-40B4-BE49-F238E27FC236}">
                    <a16:creationId xmlns:a16="http://schemas.microsoft.com/office/drawing/2014/main" id="{10170C23-31CF-47AF-85B2-02BF00C740DC}"/>
                  </a:ext>
                </a:extLst>
              </p:cNvPr>
              <p:cNvSpPr/>
              <p:nvPr/>
            </p:nvSpPr>
            <p:spPr>
              <a:xfrm>
                <a:off x="215900" y="933450"/>
                <a:ext cx="679450" cy="355600"/>
              </a:xfrm>
              <a:prstGeom prst="flowChartMagneticDisk">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bodyPr>
              <a:lstStyle/>
              <a:p>
                <a:endParaRPr lang="zh-CN" altLang="en-US" sz="2000"/>
              </a:p>
            </p:txBody>
          </p:sp>
          <p:sp>
            <p:nvSpPr>
              <p:cNvPr id="60" name="文本框 863">
                <a:extLst>
                  <a:ext uri="{FF2B5EF4-FFF2-40B4-BE49-F238E27FC236}">
                    <a16:creationId xmlns:a16="http://schemas.microsoft.com/office/drawing/2014/main" id="{1FCF1179-D2EF-495A-A11C-2B623D274A15}"/>
                  </a:ext>
                </a:extLst>
              </p:cNvPr>
              <p:cNvSpPr txBox="1"/>
              <p:nvPr/>
            </p:nvSpPr>
            <p:spPr>
              <a:xfrm>
                <a:off x="171450" y="1035050"/>
                <a:ext cx="749300" cy="241300"/>
              </a:xfrm>
              <a:prstGeom prst="rect">
                <a:avLst/>
              </a:prstGeom>
              <a:noFill/>
              <a:ln w="6350">
                <a:noFill/>
              </a:ln>
            </p:spPr>
            <p:txBody>
              <a:bodyPr rot="0" spcFirstLastPara="0" vert="horz" wrap="square" lIns="91440" tIns="0" rIns="91440" bIns="0" numCol="1" spcCol="0" rtlCol="0" fromWordArt="0" anchor="t" anchorCtr="0" forceAA="0" compatLnSpc="1">
                <a:prstTxWarp prst="textNoShape">
                  <a:avLst/>
                </a:prstTxWarp>
                <a:noAutofit/>
              </a:bodyPr>
              <a:lstStyle/>
              <a:p>
                <a:pPr algn="ctr">
                  <a:spcAft>
                    <a:spcPts val="0"/>
                  </a:spcAft>
                </a:pPr>
                <a:r>
                  <a:rPr lang="en-US" sz="2000" kern="100">
                    <a:solidFill>
                      <a:srgbClr val="000000"/>
                    </a:solidFill>
                    <a:effectLst/>
                    <a:latin typeface="Times New Roman" panose="02020603050405020304" pitchFamily="18" charset="0"/>
                    <a:ea typeface="宋体" panose="02010600030101010101" pitchFamily="2" charset="-122"/>
                  </a:rPr>
                  <a:t> </a:t>
                </a:r>
                <a:endParaRPr lang="zh-CN" sz="2000" kern="100">
                  <a:solidFill>
                    <a:srgbClr val="000000"/>
                  </a:solidFill>
                  <a:effectLst/>
                  <a:latin typeface="Times New Roman" panose="02020603050405020304" pitchFamily="18" charset="0"/>
                  <a:ea typeface="宋体" panose="02010600030101010101" pitchFamily="2" charset="-122"/>
                </a:endParaRPr>
              </a:p>
            </p:txBody>
          </p:sp>
        </p:grpSp>
        <p:grpSp>
          <p:nvGrpSpPr>
            <p:cNvPr id="24" name="组合 23">
              <a:extLst>
                <a:ext uri="{FF2B5EF4-FFF2-40B4-BE49-F238E27FC236}">
                  <a16:creationId xmlns:a16="http://schemas.microsoft.com/office/drawing/2014/main" id="{8234B548-4A06-48D0-A2A8-A2CDBCF60746}"/>
                </a:ext>
              </a:extLst>
            </p:cNvPr>
            <p:cNvGrpSpPr/>
            <p:nvPr/>
          </p:nvGrpSpPr>
          <p:grpSpPr>
            <a:xfrm>
              <a:off x="1027787" y="1946348"/>
              <a:ext cx="700065" cy="307018"/>
              <a:chOff x="1371600" y="958850"/>
              <a:chExt cx="749300" cy="355600"/>
            </a:xfrm>
          </p:grpSpPr>
          <p:sp>
            <p:nvSpPr>
              <p:cNvPr id="57" name="流程图: 磁盘 56">
                <a:extLst>
                  <a:ext uri="{FF2B5EF4-FFF2-40B4-BE49-F238E27FC236}">
                    <a16:creationId xmlns:a16="http://schemas.microsoft.com/office/drawing/2014/main" id="{53435CA6-08A2-4366-8BC0-10E67E966B8E}"/>
                  </a:ext>
                </a:extLst>
              </p:cNvPr>
              <p:cNvSpPr/>
              <p:nvPr/>
            </p:nvSpPr>
            <p:spPr>
              <a:xfrm>
                <a:off x="1416050" y="958850"/>
                <a:ext cx="679450" cy="355600"/>
              </a:xfrm>
              <a:prstGeom prst="flowChartMagneticDisk">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bodyPr>
              <a:lstStyle/>
              <a:p>
                <a:endParaRPr lang="zh-CN" altLang="en-US" sz="2000"/>
              </a:p>
            </p:txBody>
          </p:sp>
          <p:sp>
            <p:nvSpPr>
              <p:cNvPr id="58" name="文本框 866">
                <a:extLst>
                  <a:ext uri="{FF2B5EF4-FFF2-40B4-BE49-F238E27FC236}">
                    <a16:creationId xmlns:a16="http://schemas.microsoft.com/office/drawing/2014/main" id="{06C7A668-6397-4227-A2B0-8DFEF1382E9C}"/>
                  </a:ext>
                </a:extLst>
              </p:cNvPr>
              <p:cNvSpPr txBox="1"/>
              <p:nvPr/>
            </p:nvSpPr>
            <p:spPr>
              <a:xfrm>
                <a:off x="1371600" y="1060450"/>
                <a:ext cx="749300" cy="241300"/>
              </a:xfrm>
              <a:prstGeom prst="rect">
                <a:avLst/>
              </a:prstGeom>
              <a:noFill/>
              <a:ln w="6350">
                <a:noFill/>
              </a:ln>
            </p:spPr>
            <p:txBody>
              <a:bodyPr rot="0" spcFirstLastPara="0" vert="horz" wrap="square" lIns="91440" tIns="0" rIns="91440" bIns="0" numCol="1" spcCol="0" rtlCol="0" fromWordArt="0" anchor="t" anchorCtr="0" forceAA="0" compatLnSpc="1">
                <a:prstTxWarp prst="textNoShape">
                  <a:avLst/>
                </a:prstTxWarp>
                <a:noAutofit/>
              </a:bodyPr>
              <a:lstStyle/>
              <a:p>
                <a:pPr indent="304800" algn="just">
                  <a:spcAft>
                    <a:spcPts val="0"/>
                  </a:spcAft>
                </a:pPr>
                <a:r>
                  <a:rPr lang="en-US" sz="2000" kern="100">
                    <a:effectLst/>
                    <a:latin typeface="Times New Roman" panose="02020603050405020304" pitchFamily="18" charset="0"/>
                    <a:ea typeface="宋体" panose="02010600030101010101" pitchFamily="2" charset="-122"/>
                  </a:rPr>
                  <a:t> </a:t>
                </a:r>
                <a:endParaRPr lang="zh-CN" sz="2000" kern="100">
                  <a:effectLst/>
                  <a:latin typeface="Times New Roman" panose="02020603050405020304" pitchFamily="18" charset="0"/>
                  <a:ea typeface="宋体" panose="02010600030101010101" pitchFamily="2" charset="-122"/>
                </a:endParaRPr>
              </a:p>
            </p:txBody>
          </p:sp>
        </p:grpSp>
        <p:sp>
          <p:nvSpPr>
            <p:cNvPr id="25" name="文本框 867">
              <a:extLst>
                <a:ext uri="{FF2B5EF4-FFF2-40B4-BE49-F238E27FC236}">
                  <a16:creationId xmlns:a16="http://schemas.microsoft.com/office/drawing/2014/main" id="{5BD1A167-5B20-49EF-8934-D454C4DCBD5B}"/>
                </a:ext>
              </a:extLst>
            </p:cNvPr>
            <p:cNvSpPr txBox="1"/>
            <p:nvPr/>
          </p:nvSpPr>
          <p:spPr>
            <a:xfrm>
              <a:off x="618427" y="2308189"/>
              <a:ext cx="789057" cy="208335"/>
            </a:xfrm>
            <a:prstGeom prst="rect">
              <a:avLst/>
            </a:prstGeom>
            <a:noFill/>
            <a:ln w="6350">
              <a:noFill/>
            </a:ln>
          </p:spPr>
          <p:txBody>
            <a:bodyPr rot="0" spcFirstLastPara="0" vert="horz" wrap="square" lIns="91440" tIns="0" rIns="91440" bIns="0" numCol="1" spcCol="0" rtlCol="0" fromWordArt="0" anchor="t" anchorCtr="0" forceAA="0" compatLnSpc="1">
              <a:prstTxWarp prst="textNoShape">
                <a:avLst/>
              </a:prstTxWarp>
              <a:noAutofit/>
            </a:bodyPr>
            <a:lstStyle/>
            <a:p>
              <a:pPr algn="ctr">
                <a:spcAft>
                  <a:spcPts val="0"/>
                </a:spcAft>
              </a:pPr>
              <a:r>
                <a:rPr lang="en-US" sz="2000" b="1" kern="100">
                  <a:solidFill>
                    <a:srgbClr val="000000"/>
                  </a:solidFill>
                  <a:effectLst/>
                  <a:latin typeface="Times New Roman" panose="02020603050405020304" pitchFamily="18" charset="0"/>
                  <a:ea typeface="宋体" panose="02010600030101010101" pitchFamily="2" charset="-122"/>
                </a:rPr>
                <a:t>pdb$seed</a:t>
              </a:r>
              <a:endParaRPr lang="zh-CN" sz="2000" kern="100">
                <a:solidFill>
                  <a:srgbClr val="000000"/>
                </a:solidFill>
                <a:effectLst/>
                <a:latin typeface="Times New Roman" panose="02020603050405020304" pitchFamily="18" charset="0"/>
                <a:ea typeface="宋体" panose="02010600030101010101" pitchFamily="2" charset="-122"/>
              </a:endParaRPr>
            </a:p>
          </p:txBody>
        </p:sp>
        <p:sp>
          <p:nvSpPr>
            <p:cNvPr id="26" name="矩形 25">
              <a:extLst>
                <a:ext uri="{FF2B5EF4-FFF2-40B4-BE49-F238E27FC236}">
                  <a16:creationId xmlns:a16="http://schemas.microsoft.com/office/drawing/2014/main" id="{472428AB-FDF9-4EE6-BF70-D36AF899794F}"/>
                </a:ext>
              </a:extLst>
            </p:cNvPr>
            <p:cNvSpPr/>
            <p:nvPr/>
          </p:nvSpPr>
          <p:spPr>
            <a:xfrm>
              <a:off x="1899905" y="1354240"/>
              <a:ext cx="2973319" cy="1173247"/>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bodyPr>
            <a:lstStyle/>
            <a:p>
              <a:endParaRPr lang="zh-CN" altLang="en-US" sz="2000"/>
            </a:p>
          </p:txBody>
        </p:sp>
        <p:sp>
          <p:nvSpPr>
            <p:cNvPr id="27" name="文本框 869">
              <a:extLst>
                <a:ext uri="{FF2B5EF4-FFF2-40B4-BE49-F238E27FC236}">
                  <a16:creationId xmlns:a16="http://schemas.microsoft.com/office/drawing/2014/main" id="{22B12905-3992-4F8B-BFE5-B1598F7BB3E8}"/>
                </a:ext>
              </a:extLst>
            </p:cNvPr>
            <p:cNvSpPr txBox="1"/>
            <p:nvPr/>
          </p:nvSpPr>
          <p:spPr>
            <a:xfrm>
              <a:off x="1971097" y="1366852"/>
              <a:ext cx="1799761" cy="208335"/>
            </a:xfrm>
            <a:prstGeom prst="rect">
              <a:avLst/>
            </a:prstGeom>
            <a:noFill/>
            <a:ln w="6350">
              <a:noFill/>
            </a:ln>
          </p:spPr>
          <p:txBody>
            <a:bodyPr rot="0" spcFirstLastPara="0" vert="horz" wrap="square" lIns="91440" tIns="0" rIns="91440" bIns="0" numCol="1" spcCol="0" rtlCol="0" fromWordArt="0" anchor="t" anchorCtr="0" forceAA="0" compatLnSpc="1">
              <a:prstTxWarp prst="textNoShape">
                <a:avLst/>
              </a:prstTxWarp>
              <a:noAutofit/>
            </a:bodyPr>
            <a:lstStyle/>
            <a:p>
              <a:pPr algn="l">
                <a:spcAft>
                  <a:spcPts val="0"/>
                </a:spcAft>
              </a:pPr>
              <a:r>
                <a:rPr lang="zh-CN" sz="2000" kern="100">
                  <a:solidFill>
                    <a:srgbClr val="000000"/>
                  </a:solidFill>
                  <a:effectLst/>
                  <a:latin typeface="Times New Roman" panose="02020603050405020304" pitchFamily="18" charset="0"/>
                  <a:ea typeface="宋体" panose="02010600030101010101" pitchFamily="2" charset="-122"/>
                </a:rPr>
                <a:t>表空间（数据文件）</a:t>
              </a:r>
            </a:p>
          </p:txBody>
        </p:sp>
        <p:grpSp>
          <p:nvGrpSpPr>
            <p:cNvPr id="28" name="组合 27">
              <a:extLst>
                <a:ext uri="{FF2B5EF4-FFF2-40B4-BE49-F238E27FC236}">
                  <a16:creationId xmlns:a16="http://schemas.microsoft.com/office/drawing/2014/main" id="{D34A040D-A3E7-4680-9D47-D98567D348DB}"/>
                </a:ext>
              </a:extLst>
            </p:cNvPr>
            <p:cNvGrpSpPr/>
            <p:nvPr/>
          </p:nvGrpSpPr>
          <p:grpSpPr>
            <a:xfrm>
              <a:off x="2030428" y="1562575"/>
              <a:ext cx="700065" cy="307018"/>
              <a:chOff x="177800" y="482600"/>
              <a:chExt cx="749300" cy="355600"/>
            </a:xfrm>
          </p:grpSpPr>
          <p:sp>
            <p:nvSpPr>
              <p:cNvPr id="55" name="流程图: 磁盘 54">
                <a:extLst>
                  <a:ext uri="{FF2B5EF4-FFF2-40B4-BE49-F238E27FC236}">
                    <a16:creationId xmlns:a16="http://schemas.microsoft.com/office/drawing/2014/main" id="{49D188DD-D293-4F72-9369-6D44CE0D1902}"/>
                  </a:ext>
                </a:extLst>
              </p:cNvPr>
              <p:cNvSpPr/>
              <p:nvPr/>
            </p:nvSpPr>
            <p:spPr>
              <a:xfrm>
                <a:off x="215900" y="482600"/>
                <a:ext cx="679450" cy="355600"/>
              </a:xfrm>
              <a:prstGeom prst="flowChartMagneticDisk">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bodyPr>
              <a:lstStyle/>
              <a:p>
                <a:endParaRPr lang="zh-CN" altLang="en-US" sz="2000"/>
              </a:p>
            </p:txBody>
          </p:sp>
          <p:sp>
            <p:nvSpPr>
              <p:cNvPr id="56" name="文本框 872">
                <a:extLst>
                  <a:ext uri="{FF2B5EF4-FFF2-40B4-BE49-F238E27FC236}">
                    <a16:creationId xmlns:a16="http://schemas.microsoft.com/office/drawing/2014/main" id="{D426299A-9ED9-4424-8B09-DE1DE9E1F1A2}"/>
                  </a:ext>
                </a:extLst>
              </p:cNvPr>
              <p:cNvSpPr txBox="1"/>
              <p:nvPr/>
            </p:nvSpPr>
            <p:spPr>
              <a:xfrm>
                <a:off x="177800" y="584200"/>
                <a:ext cx="749300" cy="241300"/>
              </a:xfrm>
              <a:prstGeom prst="rect">
                <a:avLst/>
              </a:prstGeom>
              <a:noFill/>
              <a:ln w="6350">
                <a:noFill/>
              </a:ln>
            </p:spPr>
            <p:txBody>
              <a:bodyPr rot="0" spcFirstLastPara="0" vert="horz" wrap="square" lIns="91440" tIns="0" rIns="91440" bIns="0" numCol="1" spcCol="0" rtlCol="0" fromWordArt="0" anchor="t" anchorCtr="0" forceAA="0" compatLnSpc="1">
                <a:prstTxWarp prst="textNoShape">
                  <a:avLst/>
                </a:prstTxWarp>
                <a:noAutofit/>
              </a:bodyPr>
              <a:lstStyle/>
              <a:p>
                <a:pPr algn="ctr">
                  <a:spcAft>
                    <a:spcPts val="0"/>
                  </a:spcAft>
                </a:pPr>
                <a:r>
                  <a:rPr lang="en-US" sz="2000" kern="100">
                    <a:solidFill>
                      <a:srgbClr val="000000"/>
                    </a:solidFill>
                    <a:effectLst/>
                    <a:latin typeface="Times New Roman" panose="02020603050405020304" pitchFamily="18" charset="0"/>
                    <a:ea typeface="宋体" panose="02010600030101010101" pitchFamily="2" charset="-122"/>
                  </a:rPr>
                  <a:t> </a:t>
                </a:r>
                <a:endParaRPr lang="zh-CN" sz="2000" kern="100">
                  <a:solidFill>
                    <a:srgbClr val="000000"/>
                  </a:solidFill>
                  <a:effectLst/>
                  <a:latin typeface="Times New Roman" panose="02020603050405020304" pitchFamily="18" charset="0"/>
                  <a:ea typeface="宋体" panose="02010600030101010101" pitchFamily="2" charset="-122"/>
                </a:endParaRPr>
              </a:p>
            </p:txBody>
          </p:sp>
        </p:grpSp>
        <p:grpSp>
          <p:nvGrpSpPr>
            <p:cNvPr id="29" name="组合 28">
              <a:extLst>
                <a:ext uri="{FF2B5EF4-FFF2-40B4-BE49-F238E27FC236}">
                  <a16:creationId xmlns:a16="http://schemas.microsoft.com/office/drawing/2014/main" id="{A7766CC7-50E4-4272-AEB6-BE35ADB55DAF}"/>
                </a:ext>
              </a:extLst>
            </p:cNvPr>
            <p:cNvGrpSpPr/>
            <p:nvPr/>
          </p:nvGrpSpPr>
          <p:grpSpPr>
            <a:xfrm>
              <a:off x="2024496" y="1951831"/>
              <a:ext cx="700065" cy="307018"/>
              <a:chOff x="171450" y="933450"/>
              <a:chExt cx="749300" cy="355600"/>
            </a:xfrm>
          </p:grpSpPr>
          <p:sp>
            <p:nvSpPr>
              <p:cNvPr id="53" name="流程图: 磁盘 52">
                <a:extLst>
                  <a:ext uri="{FF2B5EF4-FFF2-40B4-BE49-F238E27FC236}">
                    <a16:creationId xmlns:a16="http://schemas.microsoft.com/office/drawing/2014/main" id="{AE4DADDD-9894-4920-91AE-EEFC1C53FC0A}"/>
                  </a:ext>
                </a:extLst>
              </p:cNvPr>
              <p:cNvSpPr/>
              <p:nvPr/>
            </p:nvSpPr>
            <p:spPr>
              <a:xfrm>
                <a:off x="215900" y="933450"/>
                <a:ext cx="679450" cy="355600"/>
              </a:xfrm>
              <a:prstGeom prst="flowChartMagneticDisk">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bodyPr>
              <a:lstStyle/>
              <a:p>
                <a:endParaRPr lang="zh-CN" altLang="en-US" sz="2000"/>
              </a:p>
            </p:txBody>
          </p:sp>
          <p:sp>
            <p:nvSpPr>
              <p:cNvPr id="54" name="文本框 875">
                <a:extLst>
                  <a:ext uri="{FF2B5EF4-FFF2-40B4-BE49-F238E27FC236}">
                    <a16:creationId xmlns:a16="http://schemas.microsoft.com/office/drawing/2014/main" id="{FCC318AD-15C1-4B8F-9169-47F5A93CDAA2}"/>
                  </a:ext>
                </a:extLst>
              </p:cNvPr>
              <p:cNvSpPr txBox="1"/>
              <p:nvPr/>
            </p:nvSpPr>
            <p:spPr>
              <a:xfrm>
                <a:off x="171450" y="1035050"/>
                <a:ext cx="749300" cy="241300"/>
              </a:xfrm>
              <a:prstGeom prst="rect">
                <a:avLst/>
              </a:prstGeom>
              <a:noFill/>
              <a:ln w="6350">
                <a:noFill/>
              </a:ln>
            </p:spPr>
            <p:txBody>
              <a:bodyPr rot="0" spcFirstLastPara="0" vert="horz" wrap="square" lIns="91440" tIns="0" rIns="91440" bIns="0" numCol="1" spcCol="0" rtlCol="0" fromWordArt="0" anchor="t" anchorCtr="0" forceAA="0" compatLnSpc="1">
                <a:prstTxWarp prst="textNoShape">
                  <a:avLst/>
                </a:prstTxWarp>
                <a:noAutofit/>
              </a:bodyPr>
              <a:lstStyle/>
              <a:p>
                <a:pPr algn="ctr">
                  <a:spcAft>
                    <a:spcPts val="0"/>
                  </a:spcAft>
                </a:pPr>
                <a:r>
                  <a:rPr lang="en-US" sz="2000" kern="100">
                    <a:solidFill>
                      <a:srgbClr val="000000"/>
                    </a:solidFill>
                    <a:effectLst/>
                    <a:latin typeface="Times New Roman" panose="02020603050405020304" pitchFamily="18" charset="0"/>
                    <a:ea typeface="宋体" panose="02010600030101010101" pitchFamily="2" charset="-122"/>
                  </a:rPr>
                  <a:t> </a:t>
                </a:r>
                <a:endParaRPr lang="zh-CN" sz="2000" kern="100">
                  <a:solidFill>
                    <a:srgbClr val="000000"/>
                  </a:solidFill>
                  <a:effectLst/>
                  <a:latin typeface="Times New Roman" panose="02020603050405020304" pitchFamily="18" charset="0"/>
                  <a:ea typeface="宋体" panose="02010600030101010101" pitchFamily="2" charset="-122"/>
                </a:endParaRPr>
              </a:p>
            </p:txBody>
          </p:sp>
        </p:grpSp>
        <p:grpSp>
          <p:nvGrpSpPr>
            <p:cNvPr id="30" name="组合 29">
              <a:extLst>
                <a:ext uri="{FF2B5EF4-FFF2-40B4-BE49-F238E27FC236}">
                  <a16:creationId xmlns:a16="http://schemas.microsoft.com/office/drawing/2014/main" id="{7EFB19C6-073D-4BC6-9D3F-D75D5FA28F55}"/>
                </a:ext>
              </a:extLst>
            </p:cNvPr>
            <p:cNvGrpSpPr/>
            <p:nvPr/>
          </p:nvGrpSpPr>
          <p:grpSpPr>
            <a:xfrm>
              <a:off x="2843210" y="1946348"/>
              <a:ext cx="700065" cy="307018"/>
              <a:chOff x="1371600" y="958850"/>
              <a:chExt cx="749300" cy="355600"/>
            </a:xfrm>
          </p:grpSpPr>
          <p:sp>
            <p:nvSpPr>
              <p:cNvPr id="51" name="流程图: 磁盘 50">
                <a:extLst>
                  <a:ext uri="{FF2B5EF4-FFF2-40B4-BE49-F238E27FC236}">
                    <a16:creationId xmlns:a16="http://schemas.microsoft.com/office/drawing/2014/main" id="{2B161495-DE43-440D-ADCA-B9ECD708677F}"/>
                  </a:ext>
                </a:extLst>
              </p:cNvPr>
              <p:cNvSpPr/>
              <p:nvPr/>
            </p:nvSpPr>
            <p:spPr>
              <a:xfrm>
                <a:off x="1416050" y="958850"/>
                <a:ext cx="679450" cy="355600"/>
              </a:xfrm>
              <a:prstGeom prst="flowChartMagneticDisk">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bodyPr>
              <a:lstStyle/>
              <a:p>
                <a:endParaRPr lang="zh-CN" altLang="en-US" sz="2000"/>
              </a:p>
            </p:txBody>
          </p:sp>
          <p:sp>
            <p:nvSpPr>
              <p:cNvPr id="52" name="文本框 879">
                <a:extLst>
                  <a:ext uri="{FF2B5EF4-FFF2-40B4-BE49-F238E27FC236}">
                    <a16:creationId xmlns:a16="http://schemas.microsoft.com/office/drawing/2014/main" id="{F24A7E9B-7111-4262-B46F-4A61EF5312A7}"/>
                  </a:ext>
                </a:extLst>
              </p:cNvPr>
              <p:cNvSpPr txBox="1"/>
              <p:nvPr/>
            </p:nvSpPr>
            <p:spPr>
              <a:xfrm>
                <a:off x="1371600" y="1060450"/>
                <a:ext cx="749300" cy="241300"/>
              </a:xfrm>
              <a:prstGeom prst="rect">
                <a:avLst/>
              </a:prstGeom>
              <a:noFill/>
              <a:ln w="6350">
                <a:noFill/>
              </a:ln>
            </p:spPr>
            <p:txBody>
              <a:bodyPr rot="0" spcFirstLastPara="0" vert="horz" wrap="square" lIns="91440" tIns="0" rIns="91440" bIns="0" numCol="1" spcCol="0" rtlCol="0" fromWordArt="0" anchor="t" anchorCtr="0" forceAA="0" compatLnSpc="1">
                <a:prstTxWarp prst="textNoShape">
                  <a:avLst/>
                </a:prstTxWarp>
                <a:noAutofit/>
              </a:bodyPr>
              <a:lstStyle/>
              <a:p>
                <a:pPr indent="304800" algn="just">
                  <a:spcAft>
                    <a:spcPts val="0"/>
                  </a:spcAft>
                </a:pPr>
                <a:r>
                  <a:rPr lang="en-US" sz="2000" kern="100">
                    <a:effectLst/>
                    <a:latin typeface="Times New Roman" panose="02020603050405020304" pitchFamily="18" charset="0"/>
                    <a:ea typeface="宋体" panose="02010600030101010101" pitchFamily="2" charset="-122"/>
                  </a:rPr>
                  <a:t> </a:t>
                </a:r>
                <a:endParaRPr lang="zh-CN" sz="2000" kern="100">
                  <a:effectLst/>
                  <a:latin typeface="Times New Roman" panose="02020603050405020304" pitchFamily="18" charset="0"/>
                  <a:ea typeface="宋体" panose="02010600030101010101" pitchFamily="2" charset="-122"/>
                </a:endParaRPr>
              </a:p>
            </p:txBody>
          </p:sp>
        </p:grpSp>
        <p:sp>
          <p:nvSpPr>
            <p:cNvPr id="31" name="文本框 880">
              <a:extLst>
                <a:ext uri="{FF2B5EF4-FFF2-40B4-BE49-F238E27FC236}">
                  <a16:creationId xmlns:a16="http://schemas.microsoft.com/office/drawing/2014/main" id="{E73EE748-8DC4-4672-9ACB-A275CC8CAC4F}"/>
                </a:ext>
              </a:extLst>
            </p:cNvPr>
            <p:cNvSpPr txBox="1"/>
            <p:nvPr/>
          </p:nvSpPr>
          <p:spPr>
            <a:xfrm>
              <a:off x="3104257" y="2302708"/>
              <a:ext cx="789057" cy="208335"/>
            </a:xfrm>
            <a:prstGeom prst="rect">
              <a:avLst/>
            </a:prstGeom>
            <a:noFill/>
            <a:ln w="6350">
              <a:noFill/>
            </a:ln>
          </p:spPr>
          <p:txBody>
            <a:bodyPr rot="0" spcFirstLastPara="0" vert="horz" wrap="square" lIns="91440" tIns="0" rIns="91440" bIns="0" numCol="1" spcCol="0" rtlCol="0" fromWordArt="0" anchor="t" anchorCtr="0" forceAA="0" compatLnSpc="1">
              <a:prstTxWarp prst="textNoShape">
                <a:avLst/>
              </a:prstTxWarp>
              <a:noAutofit/>
            </a:bodyPr>
            <a:lstStyle/>
            <a:p>
              <a:pPr algn="ctr">
                <a:spcAft>
                  <a:spcPts val="0"/>
                </a:spcAft>
              </a:pPr>
              <a:r>
                <a:rPr lang="zh-CN" sz="2000" b="1" kern="100">
                  <a:solidFill>
                    <a:srgbClr val="000000"/>
                  </a:solidFill>
                  <a:effectLst/>
                  <a:latin typeface="Times New Roman" panose="02020603050405020304" pitchFamily="18" charset="0"/>
                  <a:ea typeface="宋体" panose="02010600030101010101" pitchFamily="2" charset="-122"/>
                </a:rPr>
                <a:t>其他</a:t>
              </a:r>
              <a:r>
                <a:rPr lang="en-US" sz="2000" b="1" kern="100">
                  <a:solidFill>
                    <a:srgbClr val="000000"/>
                  </a:solidFill>
                  <a:effectLst/>
                  <a:latin typeface="Times New Roman" panose="02020603050405020304" pitchFamily="18" charset="0"/>
                  <a:ea typeface="宋体" panose="02010600030101010101" pitchFamily="2" charset="-122"/>
                </a:rPr>
                <a:t>pdb</a:t>
              </a:r>
              <a:endParaRPr lang="zh-CN" sz="2000" kern="100">
                <a:solidFill>
                  <a:srgbClr val="000000"/>
                </a:solidFill>
                <a:effectLst/>
                <a:latin typeface="Times New Roman" panose="02020603050405020304" pitchFamily="18" charset="0"/>
                <a:ea typeface="宋体" panose="02010600030101010101" pitchFamily="2" charset="-122"/>
              </a:endParaRPr>
            </a:p>
          </p:txBody>
        </p:sp>
        <p:sp>
          <p:nvSpPr>
            <p:cNvPr id="32" name="文本框 836">
              <a:extLst>
                <a:ext uri="{FF2B5EF4-FFF2-40B4-BE49-F238E27FC236}">
                  <a16:creationId xmlns:a16="http://schemas.microsoft.com/office/drawing/2014/main" id="{6DF4844E-1A79-49C1-A2CA-CCE465B8E738}"/>
                </a:ext>
              </a:extLst>
            </p:cNvPr>
            <p:cNvSpPr txBox="1"/>
            <p:nvPr/>
          </p:nvSpPr>
          <p:spPr>
            <a:xfrm>
              <a:off x="191274" y="345467"/>
              <a:ext cx="700065" cy="208335"/>
            </a:xfrm>
            <a:prstGeom prst="rect">
              <a:avLst/>
            </a:prstGeom>
            <a:noFill/>
            <a:ln w="6350">
              <a:noFill/>
            </a:ln>
          </p:spPr>
          <p:txBody>
            <a:bodyPr rot="0" spcFirstLastPara="0" vert="horz" wrap="square" lIns="91440" tIns="0" rIns="91440" bIns="0" numCol="1" spcCol="0" rtlCol="0" fromWordArt="0" anchor="t" anchorCtr="0" forceAA="0" compatLnSpc="1">
              <a:prstTxWarp prst="textNoShape">
                <a:avLst/>
              </a:prstTxWarp>
              <a:noAutofit/>
            </a:bodyPr>
            <a:lstStyle/>
            <a:p>
              <a:pPr algn="ctr">
                <a:spcAft>
                  <a:spcPts val="0"/>
                </a:spcAft>
              </a:pPr>
              <a:r>
                <a:rPr lang="en-US" sz="2000" kern="100">
                  <a:solidFill>
                    <a:srgbClr val="000000"/>
                  </a:solidFill>
                  <a:effectLst/>
                  <a:latin typeface="Times New Roman" panose="02020603050405020304" pitchFamily="18" charset="0"/>
                  <a:ea typeface="宋体" panose="02010600030101010101" pitchFamily="2" charset="-122"/>
                </a:rPr>
                <a:t>SYSTEM</a:t>
              </a:r>
              <a:endParaRPr lang="zh-CN" sz="2000" kern="100">
                <a:effectLst/>
                <a:latin typeface="Times New Roman" panose="02020603050405020304" pitchFamily="18" charset="0"/>
                <a:ea typeface="宋体" panose="02010600030101010101" pitchFamily="2" charset="-122"/>
              </a:endParaRPr>
            </a:p>
          </p:txBody>
        </p:sp>
        <p:sp>
          <p:nvSpPr>
            <p:cNvPr id="33" name="文本框 836">
              <a:extLst>
                <a:ext uri="{FF2B5EF4-FFF2-40B4-BE49-F238E27FC236}">
                  <a16:creationId xmlns:a16="http://schemas.microsoft.com/office/drawing/2014/main" id="{A4A52572-85F9-4992-92D6-B02658473F83}"/>
                </a:ext>
              </a:extLst>
            </p:cNvPr>
            <p:cNvSpPr txBox="1"/>
            <p:nvPr/>
          </p:nvSpPr>
          <p:spPr>
            <a:xfrm>
              <a:off x="185341" y="734721"/>
              <a:ext cx="700065" cy="208335"/>
            </a:xfrm>
            <a:prstGeom prst="rect">
              <a:avLst/>
            </a:prstGeom>
            <a:noFill/>
            <a:ln w="6350">
              <a:noFill/>
            </a:ln>
          </p:spPr>
          <p:txBody>
            <a:bodyPr rot="0" spcFirstLastPara="0" vert="horz" wrap="square" lIns="91440" tIns="0" rIns="91440" bIns="0" numCol="1" spcCol="0" rtlCol="0" fromWordArt="0" anchor="t" anchorCtr="0" forceAA="0" compatLnSpc="1">
              <a:prstTxWarp prst="textNoShape">
                <a:avLst/>
              </a:prstTxWarp>
              <a:noAutofit/>
            </a:bodyPr>
            <a:lstStyle/>
            <a:p>
              <a:pPr algn="ctr">
                <a:spcAft>
                  <a:spcPts val="0"/>
                </a:spcAft>
              </a:pPr>
              <a:r>
                <a:rPr lang="en-US" sz="2000" kern="100">
                  <a:solidFill>
                    <a:srgbClr val="000000"/>
                  </a:solidFill>
                  <a:effectLst/>
                  <a:latin typeface="Times New Roman" panose="02020603050405020304" pitchFamily="18" charset="0"/>
                  <a:ea typeface="宋体" panose="02010600030101010101" pitchFamily="2" charset="-122"/>
                </a:rPr>
                <a:t>SYSAUX</a:t>
              </a:r>
              <a:endParaRPr lang="zh-CN" sz="2000" kern="100">
                <a:effectLst/>
                <a:latin typeface="Times New Roman" panose="02020603050405020304" pitchFamily="18" charset="0"/>
                <a:ea typeface="宋体" panose="02010600030101010101" pitchFamily="2" charset="-122"/>
              </a:endParaRPr>
            </a:p>
          </p:txBody>
        </p:sp>
        <p:sp>
          <p:nvSpPr>
            <p:cNvPr id="34" name="文本框 836">
              <a:extLst>
                <a:ext uri="{FF2B5EF4-FFF2-40B4-BE49-F238E27FC236}">
                  <a16:creationId xmlns:a16="http://schemas.microsoft.com/office/drawing/2014/main" id="{FE86DE88-5FEA-49CA-B4ED-20D552BB208B}"/>
                </a:ext>
              </a:extLst>
            </p:cNvPr>
            <p:cNvSpPr txBox="1"/>
            <p:nvPr/>
          </p:nvSpPr>
          <p:spPr>
            <a:xfrm>
              <a:off x="1306630" y="745686"/>
              <a:ext cx="700065" cy="208335"/>
            </a:xfrm>
            <a:prstGeom prst="rect">
              <a:avLst/>
            </a:prstGeom>
            <a:noFill/>
            <a:ln w="6350">
              <a:noFill/>
            </a:ln>
          </p:spPr>
          <p:txBody>
            <a:bodyPr rot="0" spcFirstLastPara="0" vert="horz" wrap="square" lIns="91440" tIns="0" rIns="91440" bIns="0" numCol="1" spcCol="0" rtlCol="0" fromWordArt="0" anchor="t" anchorCtr="0" forceAA="0" compatLnSpc="1">
              <a:prstTxWarp prst="textNoShape">
                <a:avLst/>
              </a:prstTxWarp>
              <a:noAutofit/>
            </a:bodyPr>
            <a:lstStyle/>
            <a:p>
              <a:pPr algn="ctr">
                <a:spcAft>
                  <a:spcPts val="0"/>
                </a:spcAft>
              </a:pPr>
              <a:r>
                <a:rPr lang="en-US" sz="2000" kern="100">
                  <a:solidFill>
                    <a:srgbClr val="000000"/>
                  </a:solidFill>
                  <a:effectLst/>
                  <a:latin typeface="Times New Roman" panose="02020603050405020304" pitchFamily="18" charset="0"/>
                  <a:ea typeface="宋体" panose="02010600030101010101" pitchFamily="2" charset="-122"/>
                </a:rPr>
                <a:t>TEMP</a:t>
              </a:r>
              <a:endParaRPr lang="zh-CN" sz="2000" kern="100">
                <a:effectLst/>
                <a:latin typeface="Times New Roman" panose="02020603050405020304" pitchFamily="18" charset="0"/>
                <a:ea typeface="宋体" panose="02010600030101010101" pitchFamily="2" charset="-122"/>
              </a:endParaRPr>
            </a:p>
          </p:txBody>
        </p:sp>
        <p:sp>
          <p:nvSpPr>
            <p:cNvPr id="35" name="文本框 836">
              <a:extLst>
                <a:ext uri="{FF2B5EF4-FFF2-40B4-BE49-F238E27FC236}">
                  <a16:creationId xmlns:a16="http://schemas.microsoft.com/office/drawing/2014/main" id="{E5535872-40F4-4D8D-B41D-DC9D50534CEC}"/>
                </a:ext>
              </a:extLst>
            </p:cNvPr>
            <p:cNvSpPr txBox="1"/>
            <p:nvPr/>
          </p:nvSpPr>
          <p:spPr>
            <a:xfrm>
              <a:off x="225445" y="1642310"/>
              <a:ext cx="700065" cy="208335"/>
            </a:xfrm>
            <a:prstGeom prst="rect">
              <a:avLst/>
            </a:prstGeom>
            <a:noFill/>
            <a:ln w="6350">
              <a:noFill/>
            </a:ln>
          </p:spPr>
          <p:txBody>
            <a:bodyPr rot="0" spcFirstLastPara="0" vert="horz" wrap="square" lIns="91440" tIns="0" rIns="91440" bIns="0" numCol="1" spcCol="0" rtlCol="0" fromWordArt="0" anchor="t" anchorCtr="0" forceAA="0" compatLnSpc="1">
              <a:prstTxWarp prst="textNoShape">
                <a:avLst/>
              </a:prstTxWarp>
              <a:noAutofit/>
            </a:bodyPr>
            <a:lstStyle/>
            <a:p>
              <a:pPr algn="ctr">
                <a:spcAft>
                  <a:spcPts val="0"/>
                </a:spcAft>
              </a:pPr>
              <a:r>
                <a:rPr lang="en-US" sz="2000" kern="100">
                  <a:solidFill>
                    <a:srgbClr val="000000"/>
                  </a:solidFill>
                  <a:effectLst/>
                  <a:latin typeface="Times New Roman" panose="02020603050405020304" pitchFamily="18" charset="0"/>
                  <a:ea typeface="宋体" panose="02010600030101010101" pitchFamily="2" charset="-122"/>
                </a:rPr>
                <a:t>SYSTEM</a:t>
              </a:r>
              <a:endParaRPr lang="zh-CN" sz="2000" kern="100">
                <a:effectLst/>
                <a:latin typeface="Times New Roman" panose="02020603050405020304" pitchFamily="18" charset="0"/>
                <a:ea typeface="宋体" panose="02010600030101010101" pitchFamily="2" charset="-122"/>
              </a:endParaRPr>
            </a:p>
          </p:txBody>
        </p:sp>
        <p:sp>
          <p:nvSpPr>
            <p:cNvPr id="36" name="文本框 836">
              <a:extLst>
                <a:ext uri="{FF2B5EF4-FFF2-40B4-BE49-F238E27FC236}">
                  <a16:creationId xmlns:a16="http://schemas.microsoft.com/office/drawing/2014/main" id="{304EDAB2-A6CB-4EAC-8922-1A3154F9E911}"/>
                </a:ext>
              </a:extLst>
            </p:cNvPr>
            <p:cNvSpPr txBox="1"/>
            <p:nvPr/>
          </p:nvSpPr>
          <p:spPr>
            <a:xfrm>
              <a:off x="215906" y="2048364"/>
              <a:ext cx="700065" cy="208335"/>
            </a:xfrm>
            <a:prstGeom prst="rect">
              <a:avLst/>
            </a:prstGeom>
            <a:noFill/>
            <a:ln w="6350">
              <a:noFill/>
            </a:ln>
          </p:spPr>
          <p:txBody>
            <a:bodyPr rot="0" spcFirstLastPara="0" vert="horz" wrap="square" lIns="91440" tIns="0" rIns="91440" bIns="0" numCol="1" spcCol="0" rtlCol="0" fromWordArt="0" anchor="t" anchorCtr="0" forceAA="0" compatLnSpc="1">
              <a:prstTxWarp prst="textNoShape">
                <a:avLst/>
              </a:prstTxWarp>
              <a:noAutofit/>
            </a:bodyPr>
            <a:lstStyle/>
            <a:p>
              <a:pPr algn="ctr">
                <a:spcAft>
                  <a:spcPts val="0"/>
                </a:spcAft>
              </a:pPr>
              <a:r>
                <a:rPr lang="en-US" sz="2000" kern="100">
                  <a:solidFill>
                    <a:srgbClr val="000000"/>
                  </a:solidFill>
                  <a:effectLst/>
                  <a:latin typeface="Times New Roman" panose="02020603050405020304" pitchFamily="18" charset="0"/>
                  <a:ea typeface="宋体" panose="02010600030101010101" pitchFamily="2" charset="-122"/>
                </a:rPr>
                <a:t>SYSAUX</a:t>
              </a:r>
              <a:endParaRPr lang="zh-CN" sz="2000" kern="100">
                <a:effectLst/>
                <a:latin typeface="Times New Roman" panose="02020603050405020304" pitchFamily="18" charset="0"/>
                <a:ea typeface="宋体" panose="02010600030101010101" pitchFamily="2" charset="-122"/>
              </a:endParaRPr>
            </a:p>
          </p:txBody>
        </p:sp>
        <p:sp>
          <p:nvSpPr>
            <p:cNvPr id="37" name="文本框 836">
              <a:extLst>
                <a:ext uri="{FF2B5EF4-FFF2-40B4-BE49-F238E27FC236}">
                  <a16:creationId xmlns:a16="http://schemas.microsoft.com/office/drawing/2014/main" id="{D8C1C203-FC61-4CF4-AB7C-F86C4D35B7A3}"/>
                </a:ext>
              </a:extLst>
            </p:cNvPr>
            <p:cNvSpPr txBox="1"/>
            <p:nvPr/>
          </p:nvSpPr>
          <p:spPr>
            <a:xfrm>
              <a:off x="1053754" y="2034109"/>
              <a:ext cx="700065" cy="208335"/>
            </a:xfrm>
            <a:prstGeom prst="rect">
              <a:avLst/>
            </a:prstGeom>
            <a:noFill/>
            <a:ln w="6350">
              <a:noFill/>
            </a:ln>
          </p:spPr>
          <p:txBody>
            <a:bodyPr rot="0" spcFirstLastPara="0" vert="horz" wrap="square" lIns="91440" tIns="0" rIns="91440" bIns="0" numCol="1" spcCol="0" rtlCol="0" fromWordArt="0" anchor="t" anchorCtr="0" forceAA="0" compatLnSpc="1">
              <a:prstTxWarp prst="textNoShape">
                <a:avLst/>
              </a:prstTxWarp>
              <a:noAutofit/>
            </a:bodyPr>
            <a:lstStyle/>
            <a:p>
              <a:pPr algn="ctr">
                <a:spcAft>
                  <a:spcPts val="0"/>
                </a:spcAft>
              </a:pPr>
              <a:r>
                <a:rPr lang="en-US" sz="2000" kern="100">
                  <a:solidFill>
                    <a:srgbClr val="000000"/>
                  </a:solidFill>
                  <a:effectLst/>
                  <a:latin typeface="Times New Roman" panose="02020603050405020304" pitchFamily="18" charset="0"/>
                  <a:ea typeface="宋体" panose="02010600030101010101" pitchFamily="2" charset="-122"/>
                </a:rPr>
                <a:t>TEMP</a:t>
              </a:r>
              <a:endParaRPr lang="zh-CN" sz="2000" kern="100">
                <a:effectLst/>
                <a:latin typeface="Times New Roman" panose="02020603050405020304" pitchFamily="18" charset="0"/>
                <a:ea typeface="宋体" panose="02010600030101010101" pitchFamily="2" charset="-122"/>
              </a:endParaRPr>
            </a:p>
          </p:txBody>
        </p:sp>
        <p:sp>
          <p:nvSpPr>
            <p:cNvPr id="38" name="文本框 836">
              <a:extLst>
                <a:ext uri="{FF2B5EF4-FFF2-40B4-BE49-F238E27FC236}">
                  <a16:creationId xmlns:a16="http://schemas.microsoft.com/office/drawing/2014/main" id="{3EAF6C9B-4425-426E-8048-F240A26BAF46}"/>
                </a:ext>
              </a:extLst>
            </p:cNvPr>
            <p:cNvSpPr txBox="1"/>
            <p:nvPr/>
          </p:nvSpPr>
          <p:spPr>
            <a:xfrm>
              <a:off x="2050266" y="1636605"/>
              <a:ext cx="700065" cy="208335"/>
            </a:xfrm>
            <a:prstGeom prst="rect">
              <a:avLst/>
            </a:prstGeom>
            <a:noFill/>
            <a:ln w="6350">
              <a:noFill/>
            </a:ln>
          </p:spPr>
          <p:txBody>
            <a:bodyPr rot="0" spcFirstLastPara="0" vert="horz" wrap="square" lIns="91440" tIns="0" rIns="91440" bIns="0" numCol="1" spcCol="0" rtlCol="0" fromWordArt="0" anchor="t" anchorCtr="0" forceAA="0" compatLnSpc="1">
              <a:prstTxWarp prst="textNoShape">
                <a:avLst/>
              </a:prstTxWarp>
              <a:noAutofit/>
            </a:bodyPr>
            <a:lstStyle/>
            <a:p>
              <a:pPr algn="ctr">
                <a:spcAft>
                  <a:spcPts val="0"/>
                </a:spcAft>
              </a:pPr>
              <a:r>
                <a:rPr lang="en-US" sz="2000" kern="100">
                  <a:solidFill>
                    <a:srgbClr val="000000"/>
                  </a:solidFill>
                  <a:effectLst/>
                  <a:latin typeface="Times New Roman" panose="02020603050405020304" pitchFamily="18" charset="0"/>
                  <a:ea typeface="宋体" panose="02010600030101010101" pitchFamily="2" charset="-122"/>
                </a:rPr>
                <a:t>SYSTEM</a:t>
              </a:r>
              <a:endParaRPr lang="zh-CN" sz="2000" kern="100">
                <a:effectLst/>
                <a:latin typeface="Times New Roman" panose="02020603050405020304" pitchFamily="18" charset="0"/>
                <a:ea typeface="宋体" panose="02010600030101010101" pitchFamily="2" charset="-122"/>
              </a:endParaRPr>
            </a:p>
          </p:txBody>
        </p:sp>
        <p:sp>
          <p:nvSpPr>
            <p:cNvPr id="39" name="文本框 836">
              <a:extLst>
                <a:ext uri="{FF2B5EF4-FFF2-40B4-BE49-F238E27FC236}">
                  <a16:creationId xmlns:a16="http://schemas.microsoft.com/office/drawing/2014/main" id="{F4F8CF77-93E3-458B-B967-D30A63B3761B}"/>
                </a:ext>
              </a:extLst>
            </p:cNvPr>
            <p:cNvSpPr txBox="1"/>
            <p:nvPr/>
          </p:nvSpPr>
          <p:spPr>
            <a:xfrm>
              <a:off x="2040727" y="2042660"/>
              <a:ext cx="700065" cy="208335"/>
            </a:xfrm>
            <a:prstGeom prst="rect">
              <a:avLst/>
            </a:prstGeom>
            <a:noFill/>
            <a:ln w="6350">
              <a:noFill/>
            </a:ln>
          </p:spPr>
          <p:txBody>
            <a:bodyPr rot="0" spcFirstLastPara="0" vert="horz" wrap="square" lIns="91440" tIns="0" rIns="91440" bIns="0" numCol="1" spcCol="0" rtlCol="0" fromWordArt="0" anchor="t" anchorCtr="0" forceAA="0" compatLnSpc="1">
              <a:prstTxWarp prst="textNoShape">
                <a:avLst/>
              </a:prstTxWarp>
              <a:noAutofit/>
            </a:bodyPr>
            <a:lstStyle/>
            <a:p>
              <a:pPr algn="ctr">
                <a:spcAft>
                  <a:spcPts val="0"/>
                </a:spcAft>
              </a:pPr>
              <a:r>
                <a:rPr lang="en-US" sz="2000" kern="100">
                  <a:solidFill>
                    <a:srgbClr val="000000"/>
                  </a:solidFill>
                  <a:effectLst/>
                  <a:latin typeface="Times New Roman" panose="02020603050405020304" pitchFamily="18" charset="0"/>
                  <a:ea typeface="宋体" panose="02010600030101010101" pitchFamily="2" charset="-122"/>
                </a:rPr>
                <a:t>SYSAUX</a:t>
              </a:r>
              <a:endParaRPr lang="zh-CN" sz="2000" kern="100">
                <a:effectLst/>
                <a:latin typeface="Times New Roman" panose="02020603050405020304" pitchFamily="18" charset="0"/>
                <a:ea typeface="宋体" panose="02010600030101010101" pitchFamily="2" charset="-122"/>
              </a:endParaRPr>
            </a:p>
          </p:txBody>
        </p:sp>
        <p:sp>
          <p:nvSpPr>
            <p:cNvPr id="40" name="文本框 836">
              <a:extLst>
                <a:ext uri="{FF2B5EF4-FFF2-40B4-BE49-F238E27FC236}">
                  <a16:creationId xmlns:a16="http://schemas.microsoft.com/office/drawing/2014/main" id="{7FBE4D24-2971-41D8-9111-5CF9DA316B93}"/>
                </a:ext>
              </a:extLst>
            </p:cNvPr>
            <p:cNvSpPr txBox="1"/>
            <p:nvPr/>
          </p:nvSpPr>
          <p:spPr>
            <a:xfrm>
              <a:off x="2851237" y="2033233"/>
              <a:ext cx="700065" cy="208335"/>
            </a:xfrm>
            <a:prstGeom prst="rect">
              <a:avLst/>
            </a:prstGeom>
            <a:noFill/>
            <a:ln w="6350">
              <a:noFill/>
            </a:ln>
          </p:spPr>
          <p:txBody>
            <a:bodyPr rot="0" spcFirstLastPara="0" vert="horz" wrap="square" lIns="91440" tIns="0" rIns="91440" bIns="0" numCol="1" spcCol="0" rtlCol="0" fromWordArt="0" anchor="t" anchorCtr="0" forceAA="0" compatLnSpc="1">
              <a:prstTxWarp prst="textNoShape">
                <a:avLst/>
              </a:prstTxWarp>
              <a:noAutofit/>
            </a:bodyPr>
            <a:lstStyle/>
            <a:p>
              <a:pPr algn="ctr">
                <a:spcAft>
                  <a:spcPts val="0"/>
                </a:spcAft>
              </a:pPr>
              <a:r>
                <a:rPr lang="en-US" sz="2000" kern="100">
                  <a:solidFill>
                    <a:srgbClr val="000000"/>
                  </a:solidFill>
                  <a:effectLst/>
                  <a:latin typeface="Times New Roman" panose="02020603050405020304" pitchFamily="18" charset="0"/>
                  <a:ea typeface="宋体" panose="02010600030101010101" pitchFamily="2" charset="-122"/>
                </a:rPr>
                <a:t>TEMP</a:t>
              </a:r>
              <a:endParaRPr lang="zh-CN" sz="2000" kern="100">
                <a:effectLst/>
                <a:latin typeface="Times New Roman" panose="02020603050405020304" pitchFamily="18" charset="0"/>
                <a:ea typeface="宋体" panose="02010600030101010101" pitchFamily="2" charset="-122"/>
              </a:endParaRPr>
            </a:p>
          </p:txBody>
        </p:sp>
        <p:grpSp>
          <p:nvGrpSpPr>
            <p:cNvPr id="41" name="组合 40">
              <a:extLst>
                <a:ext uri="{FF2B5EF4-FFF2-40B4-BE49-F238E27FC236}">
                  <a16:creationId xmlns:a16="http://schemas.microsoft.com/office/drawing/2014/main" id="{58AF9068-61A1-4E19-B324-B15A8CAA30E6}"/>
                </a:ext>
              </a:extLst>
            </p:cNvPr>
            <p:cNvGrpSpPr/>
            <p:nvPr/>
          </p:nvGrpSpPr>
          <p:grpSpPr>
            <a:xfrm>
              <a:off x="3757409" y="1913675"/>
              <a:ext cx="970850" cy="351487"/>
              <a:chOff x="1371600" y="958850"/>
              <a:chExt cx="749300" cy="355600"/>
            </a:xfrm>
          </p:grpSpPr>
          <p:sp>
            <p:nvSpPr>
              <p:cNvPr id="49" name="流程图: 磁盘 48">
                <a:extLst>
                  <a:ext uri="{FF2B5EF4-FFF2-40B4-BE49-F238E27FC236}">
                    <a16:creationId xmlns:a16="http://schemas.microsoft.com/office/drawing/2014/main" id="{DA35E064-53D3-4096-8757-1D9053A12DAE}"/>
                  </a:ext>
                </a:extLst>
              </p:cNvPr>
              <p:cNvSpPr/>
              <p:nvPr/>
            </p:nvSpPr>
            <p:spPr>
              <a:xfrm>
                <a:off x="1416050" y="958850"/>
                <a:ext cx="679450" cy="355600"/>
              </a:xfrm>
              <a:prstGeom prst="flowChartMagneticDisk">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bodyPr>
              <a:lstStyle/>
              <a:p>
                <a:endParaRPr lang="zh-CN" altLang="en-US" sz="2000"/>
              </a:p>
            </p:txBody>
          </p:sp>
          <p:sp>
            <p:nvSpPr>
              <p:cNvPr id="50" name="文本框 895">
                <a:extLst>
                  <a:ext uri="{FF2B5EF4-FFF2-40B4-BE49-F238E27FC236}">
                    <a16:creationId xmlns:a16="http://schemas.microsoft.com/office/drawing/2014/main" id="{439A8595-A351-4B8E-9C34-CB535B4CA79E}"/>
                  </a:ext>
                </a:extLst>
              </p:cNvPr>
              <p:cNvSpPr txBox="1"/>
              <p:nvPr/>
            </p:nvSpPr>
            <p:spPr>
              <a:xfrm>
                <a:off x="1371600" y="1060450"/>
                <a:ext cx="749300" cy="241300"/>
              </a:xfrm>
              <a:prstGeom prst="rect">
                <a:avLst/>
              </a:prstGeom>
              <a:noFill/>
              <a:ln w="6350">
                <a:noFill/>
              </a:ln>
            </p:spPr>
            <p:txBody>
              <a:bodyPr rot="0" spcFirstLastPara="0" vert="horz" wrap="square" lIns="91440" tIns="0" rIns="91440" bIns="0" numCol="1" spcCol="0" rtlCol="0" fromWordArt="0" anchor="t" anchorCtr="0" forceAA="0" compatLnSpc="1">
                <a:prstTxWarp prst="textNoShape">
                  <a:avLst/>
                </a:prstTxWarp>
                <a:noAutofit/>
              </a:bodyPr>
              <a:lstStyle/>
              <a:p>
                <a:pPr indent="304800" algn="just">
                  <a:spcAft>
                    <a:spcPts val="0"/>
                  </a:spcAft>
                </a:pPr>
                <a:r>
                  <a:rPr lang="en-US" sz="2000" kern="100">
                    <a:effectLst/>
                    <a:latin typeface="Times New Roman" panose="02020603050405020304" pitchFamily="18" charset="0"/>
                    <a:ea typeface="宋体" panose="02010600030101010101" pitchFamily="2" charset="-122"/>
                  </a:rPr>
                  <a:t> </a:t>
                </a:r>
                <a:endParaRPr lang="zh-CN" sz="2000" kern="100">
                  <a:effectLst/>
                  <a:latin typeface="Times New Roman" panose="02020603050405020304" pitchFamily="18" charset="0"/>
                  <a:ea typeface="宋体" panose="02010600030101010101" pitchFamily="2" charset="-122"/>
                </a:endParaRPr>
              </a:p>
            </p:txBody>
          </p:sp>
        </p:grpSp>
        <p:sp>
          <p:nvSpPr>
            <p:cNvPr id="42" name="文本框 836">
              <a:extLst>
                <a:ext uri="{FF2B5EF4-FFF2-40B4-BE49-F238E27FC236}">
                  <a16:creationId xmlns:a16="http://schemas.microsoft.com/office/drawing/2014/main" id="{5351405C-DCB1-412A-BFA3-ACA592483CE5}"/>
                </a:ext>
              </a:extLst>
            </p:cNvPr>
            <p:cNvSpPr txBox="1"/>
            <p:nvPr/>
          </p:nvSpPr>
          <p:spPr>
            <a:xfrm>
              <a:off x="3744989" y="2030444"/>
              <a:ext cx="1015510" cy="208335"/>
            </a:xfrm>
            <a:prstGeom prst="rect">
              <a:avLst/>
            </a:prstGeom>
            <a:noFill/>
            <a:ln w="6350">
              <a:noFill/>
            </a:ln>
          </p:spPr>
          <p:txBody>
            <a:bodyPr rot="0" spcFirstLastPara="0" vert="horz" wrap="square" lIns="91440" tIns="0" rIns="91440" bIns="0" numCol="1" spcCol="0" rtlCol="0" fromWordArt="0" anchor="t" anchorCtr="0" forceAA="0" compatLnSpc="1">
              <a:prstTxWarp prst="textNoShape">
                <a:avLst/>
              </a:prstTxWarp>
              <a:noAutofit/>
            </a:bodyPr>
            <a:lstStyle/>
            <a:p>
              <a:pPr algn="ctr">
                <a:spcAft>
                  <a:spcPts val="0"/>
                </a:spcAft>
              </a:pPr>
              <a:r>
                <a:rPr lang="zh-CN" sz="2000" kern="100">
                  <a:solidFill>
                    <a:srgbClr val="000000"/>
                  </a:solidFill>
                  <a:effectLst/>
                  <a:latin typeface="Times New Roman" panose="02020603050405020304" pitchFamily="18" charset="0"/>
                  <a:ea typeface="宋体" panose="02010600030101010101" pitchFamily="2" charset="-122"/>
                </a:rPr>
                <a:t>用户表空间</a:t>
              </a:r>
              <a:endParaRPr lang="zh-CN" sz="2000" kern="100">
                <a:effectLst/>
                <a:latin typeface="Times New Roman" panose="02020603050405020304" pitchFamily="18" charset="0"/>
                <a:ea typeface="宋体" panose="02010600030101010101" pitchFamily="2" charset="-122"/>
              </a:endParaRPr>
            </a:p>
          </p:txBody>
        </p:sp>
        <p:cxnSp>
          <p:nvCxnSpPr>
            <p:cNvPr id="43" name="直接连接符 42">
              <a:extLst>
                <a:ext uri="{FF2B5EF4-FFF2-40B4-BE49-F238E27FC236}">
                  <a16:creationId xmlns:a16="http://schemas.microsoft.com/office/drawing/2014/main" id="{235B64CC-42E2-4EB9-A0DA-B18CCCBA1E85}"/>
                </a:ext>
              </a:extLst>
            </p:cNvPr>
            <p:cNvCxnSpPr/>
            <p:nvPr/>
          </p:nvCxnSpPr>
          <p:spPr>
            <a:xfrm flipV="1">
              <a:off x="942925" y="1206213"/>
              <a:ext cx="0" cy="1480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3E70C84B-4A7E-4787-B4FB-99161CF6BAC8}"/>
                </a:ext>
              </a:extLst>
            </p:cNvPr>
            <p:cNvCxnSpPr/>
            <p:nvPr/>
          </p:nvCxnSpPr>
          <p:spPr>
            <a:xfrm flipV="1">
              <a:off x="3474312" y="1206761"/>
              <a:ext cx="0" cy="14747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5" name="组合 44">
              <a:extLst>
                <a:ext uri="{FF2B5EF4-FFF2-40B4-BE49-F238E27FC236}">
                  <a16:creationId xmlns:a16="http://schemas.microsoft.com/office/drawing/2014/main" id="{3EFFB4D0-9E63-4C7C-A918-F721CE814524}"/>
                </a:ext>
              </a:extLst>
            </p:cNvPr>
            <p:cNvGrpSpPr/>
            <p:nvPr/>
          </p:nvGrpSpPr>
          <p:grpSpPr>
            <a:xfrm>
              <a:off x="3736361" y="1507143"/>
              <a:ext cx="970850" cy="351487"/>
              <a:chOff x="1371600" y="958850"/>
              <a:chExt cx="749300" cy="355600"/>
            </a:xfrm>
          </p:grpSpPr>
          <p:sp>
            <p:nvSpPr>
              <p:cNvPr id="47" name="流程图: 磁盘 46">
                <a:extLst>
                  <a:ext uri="{FF2B5EF4-FFF2-40B4-BE49-F238E27FC236}">
                    <a16:creationId xmlns:a16="http://schemas.microsoft.com/office/drawing/2014/main" id="{BECCE937-59E7-4D17-AA39-ECCFA7D96249}"/>
                  </a:ext>
                </a:extLst>
              </p:cNvPr>
              <p:cNvSpPr/>
              <p:nvPr/>
            </p:nvSpPr>
            <p:spPr>
              <a:xfrm>
                <a:off x="1416050" y="958850"/>
                <a:ext cx="679450" cy="355600"/>
              </a:xfrm>
              <a:prstGeom prst="flowChartMagneticDisk">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bodyPr>
              <a:lstStyle/>
              <a:p>
                <a:endParaRPr lang="zh-CN" altLang="en-US" sz="2000"/>
              </a:p>
            </p:txBody>
          </p:sp>
          <p:sp>
            <p:nvSpPr>
              <p:cNvPr id="48" name="文本框 907">
                <a:extLst>
                  <a:ext uri="{FF2B5EF4-FFF2-40B4-BE49-F238E27FC236}">
                    <a16:creationId xmlns:a16="http://schemas.microsoft.com/office/drawing/2014/main" id="{AD7EE8EE-1D0D-4CA3-A1FB-17AE01B55D5A}"/>
                  </a:ext>
                </a:extLst>
              </p:cNvPr>
              <p:cNvSpPr txBox="1"/>
              <p:nvPr/>
            </p:nvSpPr>
            <p:spPr>
              <a:xfrm>
                <a:off x="1371600" y="1060450"/>
                <a:ext cx="749300" cy="241300"/>
              </a:xfrm>
              <a:prstGeom prst="rect">
                <a:avLst/>
              </a:prstGeom>
              <a:noFill/>
              <a:ln w="6350">
                <a:noFill/>
              </a:ln>
            </p:spPr>
            <p:txBody>
              <a:bodyPr rot="0" spcFirstLastPara="0" vert="horz" wrap="square" lIns="91440" tIns="0" rIns="91440" bIns="0" numCol="1" spcCol="0" rtlCol="0" fromWordArt="0" anchor="t" anchorCtr="0" forceAA="0" compatLnSpc="1">
                <a:prstTxWarp prst="textNoShape">
                  <a:avLst/>
                </a:prstTxWarp>
                <a:noAutofit/>
              </a:bodyPr>
              <a:lstStyle/>
              <a:p>
                <a:pPr indent="304800" algn="just">
                  <a:spcAft>
                    <a:spcPts val="0"/>
                  </a:spcAft>
                </a:pPr>
                <a:r>
                  <a:rPr lang="en-US" sz="2000" kern="100">
                    <a:effectLst/>
                    <a:latin typeface="Times New Roman" panose="02020603050405020304" pitchFamily="18" charset="0"/>
                    <a:ea typeface="宋体" panose="02010600030101010101" pitchFamily="2" charset="-122"/>
                  </a:rPr>
                  <a:t> </a:t>
                </a:r>
                <a:endParaRPr lang="zh-CN" sz="2000" kern="100">
                  <a:effectLst/>
                  <a:latin typeface="Times New Roman" panose="02020603050405020304" pitchFamily="18" charset="0"/>
                  <a:ea typeface="宋体" panose="02010600030101010101" pitchFamily="2" charset="-122"/>
                </a:endParaRPr>
              </a:p>
            </p:txBody>
          </p:sp>
        </p:grpSp>
        <p:sp>
          <p:nvSpPr>
            <p:cNvPr id="46" name="文本框 836">
              <a:extLst>
                <a:ext uri="{FF2B5EF4-FFF2-40B4-BE49-F238E27FC236}">
                  <a16:creationId xmlns:a16="http://schemas.microsoft.com/office/drawing/2014/main" id="{2EA51398-E64B-4E8D-8996-AA9D986631C2}"/>
                </a:ext>
              </a:extLst>
            </p:cNvPr>
            <p:cNvSpPr txBox="1"/>
            <p:nvPr/>
          </p:nvSpPr>
          <p:spPr>
            <a:xfrm>
              <a:off x="3723941" y="1623911"/>
              <a:ext cx="1015510" cy="208335"/>
            </a:xfrm>
            <a:prstGeom prst="rect">
              <a:avLst/>
            </a:prstGeom>
            <a:noFill/>
            <a:ln w="6350">
              <a:noFill/>
            </a:ln>
          </p:spPr>
          <p:txBody>
            <a:bodyPr rot="0" spcFirstLastPara="0" vert="horz" wrap="square" lIns="91440" tIns="0" rIns="91440" bIns="0" numCol="1" spcCol="0" rtlCol="0" fromWordArt="0" anchor="t" anchorCtr="0" forceAA="0" compatLnSpc="1">
              <a:prstTxWarp prst="textNoShape">
                <a:avLst/>
              </a:prstTxWarp>
              <a:noAutofit/>
            </a:bodyPr>
            <a:lstStyle/>
            <a:p>
              <a:pPr algn="ctr">
                <a:spcAft>
                  <a:spcPts val="0"/>
                </a:spcAft>
              </a:pPr>
              <a:r>
                <a:rPr lang="zh-CN" sz="2000" kern="100">
                  <a:solidFill>
                    <a:srgbClr val="000000"/>
                  </a:solidFill>
                  <a:effectLst/>
                  <a:latin typeface="Times New Roman" panose="02020603050405020304" pitchFamily="18" charset="0"/>
                  <a:ea typeface="宋体" panose="02010600030101010101" pitchFamily="2" charset="-122"/>
                </a:rPr>
                <a:t>大文件表空间</a:t>
              </a:r>
              <a:endParaRPr lang="zh-CN" sz="2000" kern="100">
                <a:effectLst/>
                <a:latin typeface="Times New Roman" panose="02020603050405020304" pitchFamily="18" charset="0"/>
                <a:ea typeface="宋体" panose="02010600030101010101" pitchFamily="2" charset="-122"/>
              </a:endParaRPr>
            </a:p>
          </p:txBody>
        </p:sp>
      </p:grpSp>
    </p:spTree>
    <p:extLst>
      <p:ext uri="{BB962C8B-B14F-4D97-AF65-F5344CB8AC3E}">
        <p14:creationId xmlns:p14="http://schemas.microsoft.com/office/powerpoint/2010/main" val="2741029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837828" y="44625"/>
            <a:ext cx="9601200" cy="936104"/>
          </a:xfrm>
        </p:spPr>
        <p:txBody>
          <a:bodyPr>
            <a:normAutofit fontScale="90000"/>
          </a:bodyPr>
          <a:lstStyle/>
          <a:p>
            <a:r>
              <a:rPr lang="en-US" altLang="zh-CN" b="1" dirty="0">
                <a:effectLst>
                  <a:glow>
                    <a:srgbClr val="000000"/>
                  </a:glow>
                  <a:outerShdw sx="0" sy="0">
                    <a:srgbClr val="000000"/>
                  </a:outerShdw>
                  <a:reflection stA="0" endPos="0" fadeDir="0" sx="0" sy="0"/>
                </a:effectLst>
              </a:rPr>
              <a:t>6.8 </a:t>
            </a:r>
            <a:r>
              <a:rPr lang="zh-CN" altLang="en-US" b="1" dirty="0">
                <a:effectLst>
                  <a:glow>
                    <a:srgbClr val="000000"/>
                  </a:glow>
                  <a:outerShdw sx="0" sy="0">
                    <a:srgbClr val="000000"/>
                  </a:outerShdw>
                  <a:reflection stA="0" endPos="0" fadeDir="0" sx="0" sy="0"/>
                </a:effectLst>
              </a:rPr>
              <a:t>参数文件</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3100" b="1" dirty="0"/>
              <a:t>6.8.1  </a:t>
            </a:r>
            <a:r>
              <a:rPr lang="zh-CN" altLang="zh-CN" sz="3100" b="1" dirty="0"/>
              <a:t>修改</a:t>
            </a:r>
            <a:r>
              <a:rPr lang="en-US" altLang="zh-CN" sz="3100" b="1" dirty="0" err="1"/>
              <a:t>spfile</a:t>
            </a:r>
            <a:r>
              <a:rPr lang="zh-CN" altLang="zh-CN" sz="3100" b="1" dirty="0"/>
              <a:t>参数值</a:t>
            </a:r>
            <a:endParaRPr lang="zh-CN" altLang="en-US" b="1"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837828" y="1144965"/>
            <a:ext cx="11449272" cy="5713036"/>
          </a:xfrm>
        </p:spPr>
        <p:txBody>
          <a:bodyPr>
            <a:noAutofit/>
          </a:bodyPr>
          <a:lstStyle/>
          <a:p>
            <a:pPr marL="0" indent="0" hangingPunct="0">
              <a:lnSpc>
                <a:spcPct val="100000"/>
              </a:lnSpc>
              <a:spcBef>
                <a:spcPts val="1200"/>
              </a:spcBef>
              <a:buNone/>
            </a:pPr>
            <a:r>
              <a:rPr lang="en-US" altLang="zh-CN" dirty="0"/>
              <a:t>【</a:t>
            </a:r>
            <a:r>
              <a:rPr lang="zh-CN" altLang="en-US" dirty="0"/>
              <a:t>示例</a:t>
            </a:r>
            <a:r>
              <a:rPr lang="en-US" altLang="zh-CN" dirty="0"/>
              <a:t>6-16】</a:t>
            </a:r>
            <a:r>
              <a:rPr lang="zh-CN" altLang="en-US" dirty="0"/>
              <a:t>修改</a:t>
            </a:r>
            <a:r>
              <a:rPr lang="en-US" altLang="zh-CN" dirty="0"/>
              <a:t>CDB</a:t>
            </a:r>
            <a:r>
              <a:rPr lang="zh-CN" altLang="en-US" dirty="0"/>
              <a:t>的系统参数</a:t>
            </a:r>
          </a:p>
          <a:p>
            <a:pPr marL="0" indent="0" hangingPunct="0">
              <a:lnSpc>
                <a:spcPct val="100000"/>
              </a:lnSpc>
              <a:spcBef>
                <a:spcPts val="1200"/>
              </a:spcBef>
              <a:buNone/>
            </a:pPr>
            <a:r>
              <a:rPr lang="zh-CN" altLang="en-US" dirty="0"/>
              <a:t>本例修改参数</a:t>
            </a:r>
            <a:r>
              <a:rPr lang="en-US" altLang="zh-CN" dirty="0" err="1"/>
              <a:t>db_recovery_file_dest_size</a:t>
            </a:r>
            <a:r>
              <a:rPr lang="zh-CN" altLang="en-US" dirty="0"/>
              <a:t>的值，从</a:t>
            </a:r>
            <a:r>
              <a:rPr lang="en-US" altLang="zh-CN" dirty="0"/>
              <a:t>4560M</a:t>
            </a:r>
            <a:r>
              <a:rPr lang="zh-CN" altLang="en-US" dirty="0"/>
              <a:t>增加到</a:t>
            </a:r>
            <a:r>
              <a:rPr lang="en-US" altLang="zh-CN" dirty="0"/>
              <a:t>4600M</a:t>
            </a:r>
            <a:r>
              <a:rPr lang="zh-CN" altLang="en-US" dirty="0"/>
              <a:t>。在</a:t>
            </a:r>
            <a:r>
              <a:rPr lang="en-US" altLang="zh-CN" dirty="0"/>
              <a:t>CDB</a:t>
            </a:r>
            <a:r>
              <a:rPr lang="zh-CN" altLang="en-US" dirty="0"/>
              <a:t>中修改该参数，会影响整个</a:t>
            </a:r>
            <a:r>
              <a:rPr lang="en-US" altLang="zh-CN" dirty="0"/>
              <a:t>PDB</a:t>
            </a:r>
            <a:r>
              <a:rPr lang="zh-CN" altLang="en-US" dirty="0"/>
              <a:t>。</a:t>
            </a:r>
          </a:p>
          <a:p>
            <a:pPr marL="0" indent="0" hangingPunct="0">
              <a:lnSpc>
                <a:spcPct val="100000"/>
              </a:lnSpc>
              <a:spcBef>
                <a:spcPts val="0"/>
              </a:spcBef>
              <a:buNone/>
            </a:pPr>
            <a:r>
              <a:rPr lang="en-US" altLang="zh-CN" dirty="0"/>
              <a:t>$ </a:t>
            </a:r>
            <a:r>
              <a:rPr lang="en-US" altLang="zh-CN" dirty="0" err="1">
                <a:highlight>
                  <a:srgbClr val="C0C0C0"/>
                </a:highlight>
              </a:rPr>
              <a:t>sqlplus</a:t>
            </a:r>
            <a:r>
              <a:rPr lang="en-US" altLang="zh-CN" dirty="0">
                <a:highlight>
                  <a:srgbClr val="C0C0C0"/>
                </a:highlight>
              </a:rPr>
              <a:t> / as </a:t>
            </a:r>
            <a:r>
              <a:rPr lang="en-US" altLang="zh-CN" dirty="0" err="1">
                <a:highlight>
                  <a:srgbClr val="C0C0C0"/>
                </a:highlight>
              </a:rPr>
              <a:t>sysdba</a:t>
            </a:r>
            <a:endParaRPr lang="en-US" altLang="zh-CN" dirty="0">
              <a:highlight>
                <a:srgbClr val="C0C0C0"/>
              </a:highlight>
            </a:endParaRPr>
          </a:p>
          <a:p>
            <a:pPr marL="0" indent="0" hangingPunct="0">
              <a:lnSpc>
                <a:spcPct val="100000"/>
              </a:lnSpc>
              <a:spcBef>
                <a:spcPts val="0"/>
              </a:spcBef>
              <a:buNone/>
            </a:pPr>
            <a:r>
              <a:rPr lang="en-US" altLang="zh-CN" dirty="0"/>
              <a:t>SQL&gt; </a:t>
            </a:r>
            <a:r>
              <a:rPr lang="en-US" altLang="zh-CN" dirty="0">
                <a:highlight>
                  <a:srgbClr val="C0C0C0"/>
                </a:highlight>
              </a:rPr>
              <a:t>SHOW PARAMETER </a:t>
            </a:r>
            <a:r>
              <a:rPr lang="en-US" altLang="zh-CN" dirty="0" err="1">
                <a:highlight>
                  <a:srgbClr val="C0C0C0"/>
                </a:highlight>
              </a:rPr>
              <a:t>db_recovery_file_dest_size</a:t>
            </a:r>
            <a:r>
              <a:rPr lang="en-US" altLang="zh-CN" dirty="0">
                <a:highlight>
                  <a:srgbClr val="C0C0C0"/>
                </a:highlight>
              </a:rPr>
              <a:t> </a:t>
            </a:r>
            <a:r>
              <a:rPr lang="zh-CN" altLang="en-US" dirty="0">
                <a:highlight>
                  <a:srgbClr val="C0C0C0"/>
                </a:highlight>
              </a:rPr>
              <a:t>；</a:t>
            </a:r>
          </a:p>
          <a:p>
            <a:pPr marL="0" indent="0" hangingPunct="0">
              <a:lnSpc>
                <a:spcPct val="100000"/>
              </a:lnSpc>
              <a:spcBef>
                <a:spcPts val="0"/>
              </a:spcBef>
              <a:buNone/>
            </a:pPr>
            <a:r>
              <a:rPr lang="en-US" altLang="zh-CN" dirty="0"/>
              <a:t>NAME                                           TYPE            VALUE</a:t>
            </a:r>
          </a:p>
          <a:p>
            <a:pPr marL="0" indent="0" hangingPunct="0">
              <a:lnSpc>
                <a:spcPct val="100000"/>
              </a:lnSpc>
              <a:spcBef>
                <a:spcPts val="0"/>
              </a:spcBef>
              <a:buNone/>
            </a:pPr>
            <a:r>
              <a:rPr lang="en-US" altLang="zh-CN" dirty="0"/>
              <a:t>--------------------------------- ---------------- ------------</a:t>
            </a:r>
          </a:p>
          <a:p>
            <a:pPr marL="0" indent="0" hangingPunct="0">
              <a:lnSpc>
                <a:spcPct val="100000"/>
              </a:lnSpc>
              <a:spcBef>
                <a:spcPts val="0"/>
              </a:spcBef>
              <a:buNone/>
            </a:pPr>
            <a:r>
              <a:rPr lang="en-US" altLang="zh-CN" dirty="0" err="1"/>
              <a:t>db_recovery_file_dest_size</a:t>
            </a:r>
            <a:r>
              <a:rPr lang="en-US" altLang="zh-CN" dirty="0"/>
              <a:t>          big integer    </a:t>
            </a:r>
            <a:r>
              <a:rPr lang="en-US" altLang="zh-CN" dirty="0">
                <a:highlight>
                  <a:srgbClr val="FFFF00"/>
                </a:highlight>
              </a:rPr>
              <a:t>4560M</a:t>
            </a:r>
          </a:p>
          <a:p>
            <a:pPr marL="0" indent="0" hangingPunct="0">
              <a:lnSpc>
                <a:spcPct val="100000"/>
              </a:lnSpc>
              <a:spcBef>
                <a:spcPts val="0"/>
              </a:spcBef>
              <a:buNone/>
            </a:pPr>
            <a:r>
              <a:rPr lang="en-US" altLang="zh-CN" dirty="0"/>
              <a:t>SQL&gt; </a:t>
            </a:r>
            <a:r>
              <a:rPr lang="en-US" altLang="zh-CN" dirty="0">
                <a:highlight>
                  <a:srgbClr val="C0C0C0"/>
                </a:highlight>
              </a:rPr>
              <a:t>ALTER SYSTEM SET </a:t>
            </a:r>
            <a:r>
              <a:rPr lang="en-US" altLang="zh-CN" dirty="0" err="1">
                <a:highlight>
                  <a:srgbClr val="C0C0C0"/>
                </a:highlight>
              </a:rPr>
              <a:t>db_recovery_file_dest_size</a:t>
            </a:r>
            <a:r>
              <a:rPr lang="en-US" altLang="zh-CN" dirty="0">
                <a:highlight>
                  <a:srgbClr val="C0C0C0"/>
                </a:highlight>
              </a:rPr>
              <a:t>=4600M scope=both</a:t>
            </a:r>
            <a:r>
              <a:rPr lang="zh-CN" altLang="en-US" dirty="0">
                <a:highlight>
                  <a:srgbClr val="C0C0C0"/>
                </a:highlight>
              </a:rPr>
              <a:t>；</a:t>
            </a:r>
          </a:p>
          <a:p>
            <a:pPr marL="0" indent="0" hangingPunct="0">
              <a:lnSpc>
                <a:spcPct val="100000"/>
              </a:lnSpc>
              <a:spcBef>
                <a:spcPts val="0"/>
              </a:spcBef>
              <a:buNone/>
            </a:pPr>
            <a:r>
              <a:rPr lang="en-US" altLang="zh-CN" dirty="0"/>
              <a:t>System altered.</a:t>
            </a:r>
          </a:p>
          <a:p>
            <a:pPr marL="0" indent="0" hangingPunct="0">
              <a:lnSpc>
                <a:spcPct val="100000"/>
              </a:lnSpc>
              <a:spcBef>
                <a:spcPts val="0"/>
              </a:spcBef>
              <a:buNone/>
            </a:pPr>
            <a:r>
              <a:rPr lang="en-US" altLang="zh-CN" dirty="0"/>
              <a:t>SQL&gt; </a:t>
            </a:r>
            <a:r>
              <a:rPr lang="en-US" altLang="zh-CN" dirty="0">
                <a:highlight>
                  <a:srgbClr val="C0C0C0"/>
                </a:highlight>
              </a:rPr>
              <a:t>show parameter </a:t>
            </a:r>
            <a:r>
              <a:rPr lang="en-US" altLang="zh-CN" dirty="0" err="1">
                <a:highlight>
                  <a:srgbClr val="C0C0C0"/>
                </a:highlight>
              </a:rPr>
              <a:t>db_recovery_file_dest_size</a:t>
            </a:r>
            <a:r>
              <a:rPr lang="en-US" altLang="zh-CN" dirty="0">
                <a:highlight>
                  <a:srgbClr val="C0C0C0"/>
                </a:highlight>
              </a:rPr>
              <a:t> </a:t>
            </a:r>
            <a:r>
              <a:rPr lang="zh-CN" altLang="en-US" dirty="0">
                <a:highlight>
                  <a:srgbClr val="C0C0C0"/>
                </a:highlight>
              </a:rPr>
              <a:t>；</a:t>
            </a:r>
          </a:p>
          <a:p>
            <a:pPr marL="0" indent="0" hangingPunct="0">
              <a:lnSpc>
                <a:spcPct val="100000"/>
              </a:lnSpc>
              <a:spcBef>
                <a:spcPts val="0"/>
              </a:spcBef>
              <a:buNone/>
            </a:pPr>
            <a:r>
              <a:rPr lang="en-US" altLang="zh-CN" dirty="0"/>
              <a:t>NAME                                           TYPE            VALUE</a:t>
            </a:r>
          </a:p>
          <a:p>
            <a:pPr marL="0" indent="0" hangingPunct="0">
              <a:lnSpc>
                <a:spcPct val="100000"/>
              </a:lnSpc>
              <a:spcBef>
                <a:spcPts val="0"/>
              </a:spcBef>
              <a:buNone/>
            </a:pPr>
            <a:r>
              <a:rPr lang="en-US" altLang="zh-CN" dirty="0"/>
              <a:t>--------------------------------- ---------------- ------------</a:t>
            </a:r>
          </a:p>
          <a:p>
            <a:pPr marL="0" indent="0" hangingPunct="0">
              <a:lnSpc>
                <a:spcPct val="100000"/>
              </a:lnSpc>
              <a:spcBef>
                <a:spcPts val="0"/>
              </a:spcBef>
              <a:buNone/>
            </a:pPr>
            <a:r>
              <a:rPr lang="en-US" altLang="zh-CN" dirty="0" err="1"/>
              <a:t>db_recovery_file_dest_size</a:t>
            </a:r>
            <a:r>
              <a:rPr lang="en-US" altLang="zh-CN" dirty="0"/>
              <a:t>          big integer    </a:t>
            </a:r>
            <a:r>
              <a:rPr lang="en-US" altLang="zh-CN" dirty="0">
                <a:highlight>
                  <a:srgbClr val="FFFF00"/>
                </a:highlight>
              </a:rPr>
              <a:t>4600M</a:t>
            </a:r>
          </a:p>
        </p:txBody>
      </p:sp>
    </p:spTree>
    <p:extLst>
      <p:ext uri="{BB962C8B-B14F-4D97-AF65-F5344CB8AC3E}">
        <p14:creationId xmlns:p14="http://schemas.microsoft.com/office/powerpoint/2010/main" val="1099985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837828" y="44625"/>
            <a:ext cx="9601200" cy="936104"/>
          </a:xfrm>
        </p:spPr>
        <p:txBody>
          <a:bodyPr>
            <a:normAutofit fontScale="90000"/>
          </a:bodyPr>
          <a:lstStyle/>
          <a:p>
            <a:r>
              <a:rPr lang="en-US" altLang="zh-CN" b="1" dirty="0">
                <a:effectLst>
                  <a:glow>
                    <a:srgbClr val="000000"/>
                  </a:glow>
                  <a:outerShdw sx="0" sy="0">
                    <a:srgbClr val="000000"/>
                  </a:outerShdw>
                  <a:reflection stA="0" endPos="0" fadeDir="0" sx="0" sy="0"/>
                </a:effectLst>
              </a:rPr>
              <a:t>6.8 </a:t>
            </a:r>
            <a:r>
              <a:rPr lang="zh-CN" altLang="en-US" b="1" dirty="0">
                <a:effectLst>
                  <a:glow>
                    <a:srgbClr val="000000"/>
                  </a:glow>
                  <a:outerShdw sx="0" sy="0">
                    <a:srgbClr val="000000"/>
                  </a:outerShdw>
                  <a:reflection stA="0" endPos="0" fadeDir="0" sx="0" sy="0"/>
                </a:effectLst>
              </a:rPr>
              <a:t>参数文件</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3100" b="1" dirty="0"/>
              <a:t>6.8.2 </a:t>
            </a:r>
            <a:r>
              <a:rPr lang="zh-CN" altLang="en-US" sz="3100" b="1" dirty="0"/>
              <a:t>从</a:t>
            </a:r>
            <a:r>
              <a:rPr lang="en-US" altLang="zh-CN" sz="3100" b="1" dirty="0" err="1"/>
              <a:t>spfile</a:t>
            </a:r>
            <a:r>
              <a:rPr lang="zh-CN" altLang="en-US" sz="3100" b="1" dirty="0"/>
              <a:t>创建</a:t>
            </a:r>
            <a:r>
              <a:rPr lang="en-US" altLang="zh-CN" sz="3100" b="1" dirty="0" err="1"/>
              <a:t>pfile</a:t>
            </a:r>
            <a:endParaRPr lang="zh-CN" altLang="en-US" b="1"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837828" y="1144965"/>
            <a:ext cx="11449272" cy="5713036"/>
          </a:xfrm>
        </p:spPr>
        <p:txBody>
          <a:bodyPr>
            <a:noAutofit/>
          </a:bodyPr>
          <a:lstStyle/>
          <a:p>
            <a:pPr marL="0" indent="0" hangingPunct="0">
              <a:lnSpc>
                <a:spcPct val="100000"/>
              </a:lnSpc>
              <a:spcBef>
                <a:spcPts val="1200"/>
              </a:spcBef>
              <a:buNone/>
            </a:pPr>
            <a:r>
              <a:rPr lang="zh-CN" altLang="en-US" dirty="0"/>
              <a:t>有时候我们希望直接查看</a:t>
            </a:r>
            <a:r>
              <a:rPr lang="en-US" altLang="zh-CN" dirty="0" err="1"/>
              <a:t>spfile</a:t>
            </a:r>
            <a:r>
              <a:rPr lang="zh-CN" altLang="en-US" dirty="0"/>
              <a:t>二进制参数文件中的参数，可以通过“</a:t>
            </a:r>
            <a:r>
              <a:rPr lang="en-US" altLang="zh-CN" dirty="0"/>
              <a:t>CREATE PFILE”</a:t>
            </a:r>
            <a:r>
              <a:rPr lang="zh-CN" altLang="en-US" dirty="0"/>
              <a:t>将</a:t>
            </a:r>
            <a:r>
              <a:rPr lang="en-US" altLang="zh-CN" dirty="0" err="1"/>
              <a:t>spfile</a:t>
            </a:r>
            <a:r>
              <a:rPr lang="zh-CN" altLang="en-US" dirty="0"/>
              <a:t>转存为</a:t>
            </a:r>
            <a:r>
              <a:rPr lang="en-US" altLang="zh-CN" dirty="0" err="1"/>
              <a:t>pfile</a:t>
            </a:r>
            <a:r>
              <a:rPr lang="zh-CN" altLang="en-US" dirty="0"/>
              <a:t>。</a:t>
            </a:r>
            <a:r>
              <a:rPr lang="en-US" altLang="zh-CN" dirty="0" err="1"/>
              <a:t>pfile</a:t>
            </a:r>
            <a:r>
              <a:rPr lang="zh-CN" altLang="en-US" dirty="0"/>
              <a:t>文本文件可作为</a:t>
            </a:r>
            <a:r>
              <a:rPr lang="en-US" altLang="zh-CN" dirty="0"/>
              <a:t>startup</a:t>
            </a:r>
            <a:r>
              <a:rPr lang="zh-CN" altLang="en-US" dirty="0"/>
              <a:t>命令的启动参数文件。</a:t>
            </a:r>
            <a:r>
              <a:rPr lang="zh-CN" altLang="en-US" dirty="0">
                <a:highlight>
                  <a:srgbClr val="FFFF00"/>
                </a:highlight>
              </a:rPr>
              <a:t>注意</a:t>
            </a:r>
            <a:r>
              <a:rPr lang="en-US" altLang="zh-CN" dirty="0" err="1">
                <a:highlight>
                  <a:srgbClr val="FFFF00"/>
                </a:highlight>
              </a:rPr>
              <a:t>pfile</a:t>
            </a:r>
            <a:r>
              <a:rPr lang="zh-CN" altLang="en-US" dirty="0">
                <a:highlight>
                  <a:srgbClr val="FFFF00"/>
                </a:highlight>
              </a:rPr>
              <a:t>中只包含</a:t>
            </a:r>
            <a:r>
              <a:rPr lang="en-US" altLang="zh-CN" dirty="0">
                <a:highlight>
                  <a:srgbClr val="FFFF00"/>
                </a:highlight>
              </a:rPr>
              <a:t>CDB</a:t>
            </a:r>
            <a:r>
              <a:rPr lang="zh-CN" altLang="en-US" dirty="0">
                <a:highlight>
                  <a:srgbClr val="FFFF00"/>
                </a:highlight>
              </a:rPr>
              <a:t>的部分参数，不包含</a:t>
            </a:r>
            <a:r>
              <a:rPr lang="en-US" altLang="zh-CN" dirty="0">
                <a:highlight>
                  <a:srgbClr val="FFFF00"/>
                </a:highlight>
              </a:rPr>
              <a:t>PDB</a:t>
            </a:r>
            <a:r>
              <a:rPr lang="zh-CN" altLang="en-US" dirty="0">
                <a:highlight>
                  <a:srgbClr val="FFFF00"/>
                </a:highlight>
              </a:rPr>
              <a:t>参数。</a:t>
            </a:r>
          </a:p>
          <a:p>
            <a:pPr marL="0" indent="0" hangingPunct="0">
              <a:lnSpc>
                <a:spcPct val="100000"/>
              </a:lnSpc>
              <a:spcBef>
                <a:spcPts val="1200"/>
              </a:spcBef>
              <a:buNone/>
            </a:pPr>
            <a:r>
              <a:rPr lang="en-US" altLang="zh-CN" dirty="0"/>
              <a:t>【</a:t>
            </a:r>
            <a:r>
              <a:rPr lang="zh-CN" altLang="en-US" dirty="0"/>
              <a:t>示例</a:t>
            </a:r>
            <a:r>
              <a:rPr lang="en-US" altLang="zh-CN" dirty="0"/>
              <a:t>6-17】</a:t>
            </a:r>
            <a:r>
              <a:rPr lang="zh-CN" altLang="en-US" dirty="0"/>
              <a:t>从</a:t>
            </a:r>
            <a:r>
              <a:rPr lang="en-US" altLang="zh-CN" dirty="0" err="1"/>
              <a:t>spfile</a:t>
            </a:r>
            <a:r>
              <a:rPr lang="zh-CN" altLang="en-US" dirty="0"/>
              <a:t>创建</a:t>
            </a:r>
            <a:r>
              <a:rPr lang="en-US" altLang="zh-CN" dirty="0" err="1"/>
              <a:t>pfile</a:t>
            </a:r>
            <a:endParaRPr lang="en-US" altLang="zh-CN" dirty="0"/>
          </a:p>
          <a:p>
            <a:pPr marL="0" indent="0" hangingPunct="0">
              <a:lnSpc>
                <a:spcPct val="100000"/>
              </a:lnSpc>
              <a:spcBef>
                <a:spcPts val="1200"/>
              </a:spcBef>
              <a:buNone/>
            </a:pPr>
            <a:r>
              <a:rPr lang="zh-CN" altLang="en-US" dirty="0"/>
              <a:t>本例从</a:t>
            </a:r>
            <a:r>
              <a:rPr lang="en-US" altLang="zh-CN" dirty="0" err="1"/>
              <a:t>spifle</a:t>
            </a:r>
            <a:r>
              <a:rPr lang="zh-CN" altLang="en-US" dirty="0"/>
              <a:t>中创建</a:t>
            </a:r>
            <a:r>
              <a:rPr lang="en-US" altLang="zh-CN" dirty="0" err="1"/>
              <a:t>pfile</a:t>
            </a:r>
            <a:r>
              <a:rPr lang="zh-CN" altLang="en-US" dirty="0"/>
              <a:t>。新创建的文件是文本文件，可以在操作系统中直接查看，这里用的是</a:t>
            </a:r>
            <a:r>
              <a:rPr lang="en-US" altLang="zh-CN" dirty="0"/>
              <a:t>Linux</a:t>
            </a:r>
            <a:r>
              <a:rPr lang="zh-CN" altLang="en-US" dirty="0"/>
              <a:t>的</a:t>
            </a:r>
            <a:r>
              <a:rPr lang="en-US" altLang="zh-CN" dirty="0"/>
              <a:t>cat</a:t>
            </a:r>
            <a:r>
              <a:rPr lang="zh-CN" altLang="en-US" dirty="0"/>
              <a:t>命令。 </a:t>
            </a:r>
          </a:p>
          <a:p>
            <a:pPr marL="0" indent="0" hangingPunct="0">
              <a:lnSpc>
                <a:spcPct val="100000"/>
              </a:lnSpc>
              <a:spcBef>
                <a:spcPts val="1200"/>
              </a:spcBef>
              <a:buNone/>
            </a:pPr>
            <a:r>
              <a:rPr lang="en-US" altLang="zh-CN" dirty="0"/>
              <a:t>$ </a:t>
            </a:r>
            <a:r>
              <a:rPr lang="en-US" altLang="zh-CN" dirty="0" err="1">
                <a:highlight>
                  <a:srgbClr val="C0C0C0"/>
                </a:highlight>
              </a:rPr>
              <a:t>sqlplus</a:t>
            </a:r>
            <a:r>
              <a:rPr lang="en-US" altLang="zh-CN" dirty="0">
                <a:highlight>
                  <a:srgbClr val="C0C0C0"/>
                </a:highlight>
              </a:rPr>
              <a:t> / as </a:t>
            </a:r>
            <a:r>
              <a:rPr lang="en-US" altLang="zh-CN" dirty="0" err="1">
                <a:highlight>
                  <a:srgbClr val="C0C0C0"/>
                </a:highlight>
              </a:rPr>
              <a:t>sysdba</a:t>
            </a:r>
            <a:endParaRPr lang="en-US" altLang="zh-CN" dirty="0">
              <a:highlight>
                <a:srgbClr val="C0C0C0"/>
              </a:highlight>
            </a:endParaRPr>
          </a:p>
          <a:p>
            <a:pPr marL="0" indent="0" hangingPunct="0">
              <a:lnSpc>
                <a:spcPct val="100000"/>
              </a:lnSpc>
              <a:spcBef>
                <a:spcPts val="1200"/>
              </a:spcBef>
              <a:buNone/>
            </a:pPr>
            <a:r>
              <a:rPr lang="en-US" altLang="zh-CN" dirty="0"/>
              <a:t>SQL&gt; </a:t>
            </a:r>
            <a:r>
              <a:rPr lang="en-US" altLang="zh-CN" dirty="0">
                <a:highlight>
                  <a:srgbClr val="C0C0C0"/>
                </a:highlight>
              </a:rPr>
              <a:t>CREATE PFILE='</a:t>
            </a:r>
            <a:r>
              <a:rPr lang="en-US" altLang="zh-CN" dirty="0" err="1">
                <a:highlight>
                  <a:srgbClr val="C0C0C0"/>
                </a:highlight>
              </a:rPr>
              <a:t>pfilesid.ora</a:t>
            </a:r>
            <a:r>
              <a:rPr lang="en-US" altLang="zh-CN" dirty="0">
                <a:highlight>
                  <a:srgbClr val="C0C0C0"/>
                </a:highlight>
              </a:rPr>
              <a:t>' FROM </a:t>
            </a:r>
            <a:r>
              <a:rPr lang="en-US" altLang="zh-CN" dirty="0" err="1">
                <a:highlight>
                  <a:srgbClr val="C0C0C0"/>
                </a:highlight>
              </a:rPr>
              <a:t>spfile</a:t>
            </a:r>
            <a:r>
              <a:rPr lang="zh-CN" altLang="en-US" dirty="0">
                <a:highlight>
                  <a:srgbClr val="C0C0C0"/>
                </a:highlight>
              </a:rPr>
              <a:t>；</a:t>
            </a:r>
          </a:p>
          <a:p>
            <a:pPr marL="0" indent="0" hangingPunct="0">
              <a:lnSpc>
                <a:spcPct val="100000"/>
              </a:lnSpc>
              <a:spcBef>
                <a:spcPts val="1200"/>
              </a:spcBef>
              <a:buNone/>
            </a:pPr>
            <a:r>
              <a:rPr lang="en-US" altLang="zh-CN" dirty="0"/>
              <a:t>File created.</a:t>
            </a:r>
          </a:p>
          <a:p>
            <a:pPr marL="0" indent="0" hangingPunct="0">
              <a:lnSpc>
                <a:spcPct val="100000"/>
              </a:lnSpc>
              <a:spcBef>
                <a:spcPts val="1200"/>
              </a:spcBef>
              <a:buNone/>
            </a:pPr>
            <a:r>
              <a:rPr lang="en-US" altLang="zh-CN" dirty="0"/>
              <a:t>SQL&gt; </a:t>
            </a:r>
            <a:r>
              <a:rPr lang="en-US" altLang="zh-CN" dirty="0">
                <a:highlight>
                  <a:srgbClr val="C0C0C0"/>
                </a:highlight>
              </a:rPr>
              <a:t>!cat $ORACLE_HOME/</a:t>
            </a:r>
            <a:r>
              <a:rPr lang="en-US" altLang="zh-CN" dirty="0" err="1">
                <a:highlight>
                  <a:srgbClr val="C0C0C0"/>
                </a:highlight>
              </a:rPr>
              <a:t>dbs</a:t>
            </a:r>
            <a:r>
              <a:rPr lang="en-US" altLang="zh-CN" dirty="0">
                <a:highlight>
                  <a:srgbClr val="C0C0C0"/>
                </a:highlight>
              </a:rPr>
              <a:t>/</a:t>
            </a:r>
            <a:r>
              <a:rPr lang="en-US" altLang="zh-CN" dirty="0" err="1">
                <a:highlight>
                  <a:srgbClr val="C0C0C0"/>
                </a:highlight>
              </a:rPr>
              <a:t>pfilesid.ora</a:t>
            </a:r>
            <a:endParaRPr lang="en-US" altLang="zh-CN" dirty="0">
              <a:highlight>
                <a:srgbClr val="C0C0C0"/>
              </a:highlight>
            </a:endParaRPr>
          </a:p>
          <a:p>
            <a:pPr marL="0" indent="0" hangingPunct="0">
              <a:lnSpc>
                <a:spcPct val="100000"/>
              </a:lnSpc>
              <a:spcBef>
                <a:spcPts val="1200"/>
              </a:spcBef>
              <a:buNone/>
            </a:pPr>
            <a:r>
              <a:rPr lang="en-US" altLang="zh-CN" dirty="0" err="1"/>
              <a:t>orcl</a:t>
            </a:r>
            <a:r>
              <a:rPr lang="en-US" altLang="zh-CN" dirty="0"/>
              <a:t>.__</a:t>
            </a:r>
            <a:r>
              <a:rPr lang="en-US" altLang="zh-CN" dirty="0" err="1"/>
              <a:t>data_transfer_cache_size</a:t>
            </a:r>
            <a:r>
              <a:rPr lang="en-US" altLang="zh-CN" dirty="0"/>
              <a:t>=0</a:t>
            </a:r>
          </a:p>
          <a:p>
            <a:pPr marL="0" indent="0" hangingPunct="0">
              <a:lnSpc>
                <a:spcPct val="100000"/>
              </a:lnSpc>
              <a:spcBef>
                <a:spcPts val="1200"/>
              </a:spcBef>
              <a:buNone/>
            </a:pPr>
            <a:r>
              <a:rPr lang="en-US" altLang="zh-CN" dirty="0" err="1"/>
              <a:t>orcl</a:t>
            </a:r>
            <a:r>
              <a:rPr lang="en-US" altLang="zh-CN" dirty="0"/>
              <a:t>.__</a:t>
            </a:r>
            <a:r>
              <a:rPr lang="en-US" altLang="zh-CN" dirty="0" err="1"/>
              <a:t>db_cache_size</a:t>
            </a:r>
            <a:r>
              <a:rPr lang="en-US" altLang="zh-CN" dirty="0"/>
              <a:t>=922746880</a:t>
            </a:r>
          </a:p>
        </p:txBody>
      </p:sp>
    </p:spTree>
    <p:extLst>
      <p:ext uri="{BB962C8B-B14F-4D97-AF65-F5344CB8AC3E}">
        <p14:creationId xmlns:p14="http://schemas.microsoft.com/office/powerpoint/2010/main" val="1755160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381000"/>
            <a:ext cx="9601200" cy="887760"/>
          </a:xfrm>
        </p:spPr>
        <p:txBody>
          <a:bodyPr/>
          <a:lstStyle/>
          <a:p>
            <a:r>
              <a:rPr lang="en-US" altLang="zh-CN" b="1" dirty="0">
                <a:effectLst>
                  <a:glow>
                    <a:srgbClr val="000000"/>
                  </a:glow>
                  <a:outerShdw sx="0" sy="0">
                    <a:srgbClr val="000000"/>
                  </a:outerShdw>
                  <a:reflection stA="0" endPos="0" fadeDir="0" sx="0" sy="0"/>
                </a:effectLst>
              </a:rPr>
              <a:t>6.1 </a:t>
            </a:r>
            <a:r>
              <a:rPr lang="zh-CN" altLang="en-US" b="1" dirty="0">
                <a:effectLst>
                  <a:glow>
                    <a:srgbClr val="000000"/>
                  </a:glow>
                  <a:outerShdw sx="0" sy="0">
                    <a:srgbClr val="000000"/>
                  </a:outerShdw>
                  <a:reflection stA="0" endPos="0" fadeDir="0" sx="0" sy="0"/>
                </a:effectLst>
              </a:rPr>
              <a:t>表空间和数据文件的管理</a:t>
            </a:r>
            <a:endParaRPr lang="zh-CN" altLang="en-US"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909836" y="1340767"/>
            <a:ext cx="11233248" cy="5400601"/>
          </a:xfrm>
        </p:spPr>
        <p:txBody>
          <a:bodyPr>
            <a:normAutofit fontScale="70000" lnSpcReduction="20000"/>
          </a:bodyPr>
          <a:lstStyle/>
          <a:p>
            <a:pPr marL="0" indent="0" hangingPunct="0">
              <a:lnSpc>
                <a:spcPct val="120000"/>
              </a:lnSpc>
              <a:spcBef>
                <a:spcPts val="0"/>
              </a:spcBef>
              <a:buNone/>
            </a:pPr>
            <a:r>
              <a:rPr lang="en-US" altLang="zh-CN" sz="2800" dirty="0">
                <a:highlight>
                  <a:srgbClr val="FFFF00"/>
                </a:highlight>
              </a:rPr>
              <a:t>SYSTEM</a:t>
            </a:r>
            <a:r>
              <a:rPr lang="zh-CN" altLang="en-US" sz="2800" dirty="0">
                <a:highlight>
                  <a:srgbClr val="FFFF00"/>
                </a:highlight>
              </a:rPr>
              <a:t>表空间</a:t>
            </a:r>
            <a:r>
              <a:rPr lang="zh-CN" altLang="en-US" sz="2800" dirty="0"/>
              <a:t>是由系统安装的时候自动创建的，不能被删除，不能离线。</a:t>
            </a:r>
            <a:r>
              <a:rPr lang="en-US" altLang="zh-CN" sz="2800" dirty="0"/>
              <a:t>SYSTEM</a:t>
            </a:r>
            <a:r>
              <a:rPr lang="zh-CN" altLang="en-US" sz="2800" dirty="0"/>
              <a:t>表空间包含数据库的数据字典表，一些程序单元对象</a:t>
            </a:r>
            <a:r>
              <a:rPr lang="en-US" altLang="zh-CN" sz="2800" dirty="0"/>
              <a:t>(</a:t>
            </a:r>
            <a:r>
              <a:rPr lang="zh-CN" altLang="en-US" sz="2800" dirty="0"/>
              <a:t>如存储过程、函数、包和触发器等</a:t>
            </a:r>
            <a:r>
              <a:rPr lang="en-US" altLang="zh-CN" sz="2800" dirty="0"/>
              <a:t>)</a:t>
            </a:r>
            <a:r>
              <a:rPr lang="zh-CN" altLang="en-US" sz="2800" dirty="0"/>
              <a:t>也保存在</a:t>
            </a:r>
            <a:r>
              <a:rPr lang="en-US" altLang="zh-CN" sz="2800" dirty="0"/>
              <a:t>SYSTEM</a:t>
            </a:r>
            <a:r>
              <a:rPr lang="zh-CN" altLang="en-US" sz="2800" dirty="0"/>
              <a:t>表空间中。通过命令：“</a:t>
            </a:r>
            <a:r>
              <a:rPr lang="en-US" altLang="zh-CN" sz="2800" dirty="0"/>
              <a:t>SELECT * FROM </a:t>
            </a:r>
            <a:r>
              <a:rPr lang="en-US" altLang="zh-CN" sz="2800" dirty="0" err="1"/>
              <a:t>dba_segments</a:t>
            </a:r>
            <a:r>
              <a:rPr lang="en-US" altLang="zh-CN" sz="2800" dirty="0"/>
              <a:t> WHERE </a:t>
            </a:r>
            <a:r>
              <a:rPr lang="en-US" altLang="zh-CN" sz="2800" dirty="0" err="1"/>
              <a:t>tablespace_name</a:t>
            </a:r>
            <a:r>
              <a:rPr lang="en-US" altLang="zh-CN" sz="2800" dirty="0"/>
              <a:t>='SYSTEM'”</a:t>
            </a:r>
            <a:r>
              <a:rPr lang="zh-CN" altLang="en-US" sz="2800" dirty="0"/>
              <a:t>可以查询</a:t>
            </a:r>
            <a:r>
              <a:rPr lang="en-US" altLang="zh-CN" sz="2800" dirty="0"/>
              <a:t>SYSTEM</a:t>
            </a:r>
            <a:r>
              <a:rPr lang="zh-CN" altLang="en-US" sz="2800" dirty="0"/>
              <a:t>表空间内存储的对象及其拥有者。</a:t>
            </a:r>
          </a:p>
          <a:p>
            <a:pPr marL="0" indent="0" hangingPunct="0">
              <a:lnSpc>
                <a:spcPct val="120000"/>
              </a:lnSpc>
              <a:spcBef>
                <a:spcPts val="0"/>
              </a:spcBef>
              <a:buNone/>
            </a:pPr>
            <a:r>
              <a:rPr lang="en-US" altLang="zh-CN" sz="2800" dirty="0">
                <a:highlight>
                  <a:srgbClr val="FFFF00"/>
                </a:highlight>
              </a:rPr>
              <a:t>SYSAUX</a:t>
            </a:r>
            <a:r>
              <a:rPr lang="zh-CN" altLang="en-US" sz="2800" dirty="0">
                <a:highlight>
                  <a:srgbClr val="FFFF00"/>
                </a:highlight>
              </a:rPr>
              <a:t>表空间</a:t>
            </a:r>
            <a:r>
              <a:rPr lang="zh-CN" altLang="en-US" sz="2800" dirty="0"/>
              <a:t>也是在系统安装的时候自动创建的，不能被删除，不能离线。</a:t>
            </a:r>
            <a:r>
              <a:rPr lang="en-US" altLang="zh-CN" sz="2800" dirty="0"/>
              <a:t>SYSAUX</a:t>
            </a:r>
            <a:r>
              <a:rPr lang="zh-CN" altLang="en-US" sz="2800" dirty="0"/>
              <a:t>表空间存储一些数据库组件产生的对象，不存储在</a:t>
            </a:r>
            <a:r>
              <a:rPr lang="en-US" altLang="zh-CN" sz="2800" dirty="0"/>
              <a:t>SYSTEM</a:t>
            </a:r>
            <a:r>
              <a:rPr lang="zh-CN" altLang="en-US" sz="2800" dirty="0"/>
              <a:t>表空间中，目的是减轻</a:t>
            </a:r>
            <a:r>
              <a:rPr lang="en-US" altLang="zh-CN" sz="2800" dirty="0"/>
              <a:t>SYSTEM</a:t>
            </a:r>
            <a:r>
              <a:rPr lang="zh-CN" altLang="en-US" sz="2800" dirty="0"/>
              <a:t>表空间的负荷，避免了因反复创建一些相关对象及组件引起的</a:t>
            </a:r>
            <a:r>
              <a:rPr lang="en-US" altLang="zh-CN" sz="2800" dirty="0"/>
              <a:t>SYSTEM</a:t>
            </a:r>
            <a:r>
              <a:rPr lang="zh-CN" altLang="en-US" sz="2800" dirty="0"/>
              <a:t>表空间碎片的问题。通过命令：“</a:t>
            </a:r>
            <a:r>
              <a:rPr lang="en-US" altLang="zh-CN" sz="2800" dirty="0"/>
              <a:t>SELECT * FROM </a:t>
            </a:r>
            <a:r>
              <a:rPr lang="en-US" altLang="zh-CN" sz="2800" dirty="0" err="1"/>
              <a:t>dba_segments</a:t>
            </a:r>
            <a:r>
              <a:rPr lang="en-US" altLang="zh-CN" sz="2800" dirty="0"/>
              <a:t> WHERE </a:t>
            </a:r>
            <a:r>
              <a:rPr lang="en-US" altLang="zh-CN" sz="2800" dirty="0" err="1"/>
              <a:t>tablespace_name</a:t>
            </a:r>
            <a:r>
              <a:rPr lang="en-US" altLang="zh-CN" sz="2800" dirty="0"/>
              <a:t>='SYSAUX'”</a:t>
            </a:r>
            <a:r>
              <a:rPr lang="zh-CN" altLang="en-US" sz="2800" dirty="0"/>
              <a:t>可以查询</a:t>
            </a:r>
            <a:r>
              <a:rPr lang="en-US" altLang="zh-CN" sz="2800" dirty="0"/>
              <a:t>SYSAUX</a:t>
            </a:r>
            <a:r>
              <a:rPr lang="zh-CN" altLang="en-US" sz="2800" dirty="0"/>
              <a:t>表空间存储的对象及其拥有者。</a:t>
            </a:r>
          </a:p>
          <a:p>
            <a:pPr marL="0" indent="0" hangingPunct="0">
              <a:lnSpc>
                <a:spcPct val="120000"/>
              </a:lnSpc>
              <a:spcBef>
                <a:spcPts val="0"/>
              </a:spcBef>
              <a:buNone/>
            </a:pPr>
            <a:r>
              <a:rPr lang="en-US" altLang="zh-CN" sz="2800" dirty="0">
                <a:highlight>
                  <a:srgbClr val="FFFF00"/>
                </a:highlight>
              </a:rPr>
              <a:t>UNDO</a:t>
            </a:r>
            <a:r>
              <a:rPr lang="zh-CN" altLang="en-US" sz="2800" dirty="0">
                <a:highlight>
                  <a:srgbClr val="FFFF00"/>
                </a:highlight>
              </a:rPr>
              <a:t>表空间</a:t>
            </a:r>
            <a:r>
              <a:rPr lang="zh-CN" altLang="en-US" sz="2800" dirty="0"/>
              <a:t>用于事务的回滚和撤消。</a:t>
            </a:r>
          </a:p>
          <a:p>
            <a:pPr marL="0" indent="0" hangingPunct="0">
              <a:lnSpc>
                <a:spcPct val="120000"/>
              </a:lnSpc>
              <a:spcBef>
                <a:spcPts val="0"/>
              </a:spcBef>
              <a:buNone/>
            </a:pPr>
            <a:r>
              <a:rPr lang="en-US" altLang="zh-CN" sz="2800" dirty="0">
                <a:highlight>
                  <a:srgbClr val="FFFF00"/>
                </a:highlight>
              </a:rPr>
              <a:t>TEMP</a:t>
            </a:r>
            <a:r>
              <a:rPr lang="zh-CN" altLang="en-US" sz="2800" dirty="0">
                <a:highlight>
                  <a:srgbClr val="FFFF00"/>
                </a:highlight>
              </a:rPr>
              <a:t>表空间</a:t>
            </a:r>
            <a:r>
              <a:rPr lang="zh-CN" altLang="en-US" sz="2800" dirty="0"/>
              <a:t>用于存储数据库的临时表。</a:t>
            </a:r>
            <a:r>
              <a:rPr lang="en-US" altLang="zh-CN" sz="2800" dirty="0"/>
              <a:t>PDB</a:t>
            </a:r>
            <a:r>
              <a:rPr lang="zh-CN" altLang="en-US" sz="2800" dirty="0"/>
              <a:t>可以有自己的</a:t>
            </a:r>
            <a:r>
              <a:rPr lang="en-US" altLang="zh-CN" sz="2800" dirty="0"/>
              <a:t>TEMP</a:t>
            </a:r>
            <a:r>
              <a:rPr lang="zh-CN" altLang="en-US" sz="2800" dirty="0"/>
              <a:t>表空间，也可以不用，在创建</a:t>
            </a:r>
            <a:r>
              <a:rPr lang="en-US" altLang="zh-CN" sz="2800" dirty="0"/>
              <a:t>PDB</a:t>
            </a:r>
            <a:r>
              <a:rPr lang="zh-CN" altLang="en-US" sz="2800" dirty="0"/>
              <a:t>的时候如果没有指定</a:t>
            </a:r>
            <a:r>
              <a:rPr lang="en-US" altLang="zh-CN" sz="2800" dirty="0"/>
              <a:t>TEMP</a:t>
            </a:r>
            <a:r>
              <a:rPr lang="zh-CN" altLang="en-US" sz="2800" dirty="0"/>
              <a:t>表空间，那么就会公用</a:t>
            </a:r>
            <a:r>
              <a:rPr lang="en-US" altLang="zh-CN" sz="2800" dirty="0"/>
              <a:t>CDB</a:t>
            </a:r>
            <a:r>
              <a:rPr lang="zh-CN" altLang="en-US" sz="2800" dirty="0"/>
              <a:t>的</a:t>
            </a:r>
            <a:r>
              <a:rPr lang="en-US" altLang="zh-CN" sz="2800" dirty="0"/>
              <a:t>TEMP</a:t>
            </a:r>
            <a:r>
              <a:rPr lang="zh-CN" altLang="en-US" sz="2800" dirty="0"/>
              <a:t>表空间。</a:t>
            </a:r>
          </a:p>
          <a:p>
            <a:pPr marL="0" indent="0" hangingPunct="0">
              <a:lnSpc>
                <a:spcPct val="120000"/>
              </a:lnSpc>
              <a:spcBef>
                <a:spcPts val="0"/>
              </a:spcBef>
              <a:buNone/>
            </a:pPr>
            <a:r>
              <a:rPr lang="zh-CN" altLang="en-US" sz="2800" dirty="0">
                <a:highlight>
                  <a:srgbClr val="FFFF00"/>
                </a:highlight>
              </a:rPr>
              <a:t>用户表空间</a:t>
            </a:r>
            <a:r>
              <a:rPr lang="zh-CN" altLang="en-US" sz="2800" dirty="0"/>
              <a:t>用于存储用户的私有数据，用户表空间中可以包含多个数据文件。每个数据文件最多包含</a:t>
            </a:r>
            <a:r>
              <a:rPr lang="en-US" altLang="zh-CN" sz="2800" dirty="0"/>
              <a:t>4M</a:t>
            </a:r>
            <a:r>
              <a:rPr lang="zh-CN" altLang="en-US" sz="2800" dirty="0"/>
              <a:t>个数据块，如果每块的容量是</a:t>
            </a:r>
            <a:r>
              <a:rPr lang="en-US" altLang="zh-CN" sz="2800" dirty="0"/>
              <a:t>8K</a:t>
            </a:r>
            <a:r>
              <a:rPr lang="zh-CN" altLang="en-US" sz="2800" dirty="0"/>
              <a:t>，那么一个数据文件最大是</a:t>
            </a:r>
            <a:r>
              <a:rPr lang="en-US" altLang="zh-CN" sz="2800" dirty="0"/>
              <a:t>32GB</a:t>
            </a:r>
            <a:r>
              <a:rPr lang="zh-CN" altLang="en-US" sz="2800" dirty="0"/>
              <a:t>。</a:t>
            </a:r>
          </a:p>
          <a:p>
            <a:pPr marL="0" indent="0" hangingPunct="0">
              <a:lnSpc>
                <a:spcPct val="120000"/>
              </a:lnSpc>
              <a:spcBef>
                <a:spcPts val="0"/>
              </a:spcBef>
              <a:buNone/>
            </a:pPr>
            <a:r>
              <a:rPr lang="zh-CN" altLang="en-US" sz="2800" dirty="0">
                <a:highlight>
                  <a:srgbClr val="FFFF00"/>
                </a:highlight>
              </a:rPr>
              <a:t>大文件表空间</a:t>
            </a:r>
            <a:r>
              <a:rPr lang="zh-CN" altLang="en-US" sz="2800" dirty="0"/>
              <a:t>也用于存储用户的数据，它只包含一个单独的大文件。大文件是指文件最多包含</a:t>
            </a:r>
            <a:r>
              <a:rPr lang="en-US" altLang="zh-CN" sz="2800" dirty="0"/>
              <a:t>4G</a:t>
            </a:r>
            <a:r>
              <a:rPr lang="zh-CN" altLang="en-US" sz="2800" dirty="0"/>
              <a:t>个数据块，如果每块的容量是</a:t>
            </a:r>
            <a:r>
              <a:rPr lang="en-US" altLang="zh-CN" sz="2800" dirty="0"/>
              <a:t>8K</a:t>
            </a:r>
            <a:r>
              <a:rPr lang="zh-CN" altLang="en-US" sz="2800" dirty="0"/>
              <a:t>，那么一个数据文件最大是</a:t>
            </a:r>
            <a:r>
              <a:rPr lang="en-US" altLang="zh-CN" sz="2800" dirty="0"/>
              <a:t>32TB</a:t>
            </a:r>
            <a:r>
              <a:rPr lang="zh-CN" altLang="en-US" sz="2800" dirty="0"/>
              <a:t>，所以相对而言，用户表空间可以叫小文件表空间。</a:t>
            </a:r>
          </a:p>
        </p:txBody>
      </p:sp>
      <p:sp>
        <p:nvSpPr>
          <p:cNvPr id="4" name="卷形: 水平 3">
            <a:extLst>
              <a:ext uri="{FF2B5EF4-FFF2-40B4-BE49-F238E27FC236}">
                <a16:creationId xmlns:a16="http://schemas.microsoft.com/office/drawing/2014/main" id="{2BABF82F-4944-4815-812A-82DF8BDCA452}"/>
              </a:ext>
            </a:extLst>
          </p:cNvPr>
          <p:cNvSpPr/>
          <p:nvPr/>
        </p:nvSpPr>
        <p:spPr>
          <a:xfrm>
            <a:off x="1953953" y="1268760"/>
            <a:ext cx="8280920" cy="4320480"/>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2400" dirty="0"/>
              <a:t>注意：在整个</a:t>
            </a:r>
            <a:r>
              <a:rPr lang="en-US" altLang="zh-CN" sz="2400" dirty="0"/>
              <a:t>Oracle 12c</a:t>
            </a:r>
            <a:r>
              <a:rPr lang="zh-CN" altLang="en-US" sz="2400" dirty="0"/>
              <a:t>数据库中，有多个与</a:t>
            </a:r>
            <a:r>
              <a:rPr lang="en-US" altLang="zh-CN" sz="2400" dirty="0"/>
              <a:t>SYSTEM</a:t>
            </a:r>
            <a:r>
              <a:rPr lang="zh-CN" altLang="en-US" sz="2400" dirty="0"/>
              <a:t>，</a:t>
            </a:r>
            <a:r>
              <a:rPr lang="en-US" altLang="zh-CN" sz="2400" dirty="0"/>
              <a:t>TEMP</a:t>
            </a:r>
            <a:r>
              <a:rPr lang="zh-CN" altLang="en-US" sz="2400" dirty="0"/>
              <a:t>等同名的表空间，但由于它们属于</a:t>
            </a:r>
            <a:r>
              <a:rPr lang="en-US" altLang="zh-CN" sz="2400" dirty="0"/>
              <a:t>CDB</a:t>
            </a:r>
            <a:r>
              <a:rPr lang="zh-CN" altLang="en-US" sz="2400" dirty="0"/>
              <a:t>或者分属不同的</a:t>
            </a:r>
            <a:r>
              <a:rPr lang="en-US" altLang="zh-CN" sz="2400" dirty="0"/>
              <a:t>PDB</a:t>
            </a:r>
            <a:r>
              <a:rPr lang="zh-CN" altLang="en-US" sz="2400" dirty="0"/>
              <a:t>，所以尽管表空间名称相同，但由于它们对应的数据文件是不同的，因此根本不是相同的表空间，这点在数据库管理时特别容易混淆。</a:t>
            </a:r>
          </a:p>
        </p:txBody>
      </p:sp>
    </p:spTree>
    <p:extLst>
      <p:ext uri="{BB962C8B-B14F-4D97-AF65-F5344CB8AC3E}">
        <p14:creationId xmlns:p14="http://schemas.microsoft.com/office/powerpoint/2010/main" val="3784812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0.70"/>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381000"/>
            <a:ext cx="9601200" cy="887760"/>
          </a:xfrm>
        </p:spPr>
        <p:txBody>
          <a:bodyPr/>
          <a:lstStyle/>
          <a:p>
            <a:r>
              <a:rPr lang="en-US" altLang="zh-CN" b="1" dirty="0">
                <a:effectLst>
                  <a:glow>
                    <a:srgbClr val="000000"/>
                  </a:glow>
                  <a:outerShdw sx="0" sy="0">
                    <a:srgbClr val="000000"/>
                  </a:outerShdw>
                  <a:reflection stA="0" endPos="0" fadeDir="0" sx="0" sy="0"/>
                </a:effectLst>
              </a:rPr>
              <a:t>6.2 </a:t>
            </a:r>
            <a:r>
              <a:rPr lang="zh-CN" altLang="en-US" b="1" dirty="0">
                <a:effectLst>
                  <a:glow>
                    <a:srgbClr val="000000"/>
                  </a:glow>
                  <a:outerShdw sx="0" sy="0">
                    <a:srgbClr val="000000"/>
                  </a:outerShdw>
                  <a:reflection stA="0" endPos="0" fadeDir="0" sx="0" sy="0"/>
                </a:effectLst>
              </a:rPr>
              <a:t>创建表空间</a:t>
            </a:r>
            <a:endParaRPr lang="zh-CN" altLang="en-US"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909836" y="1340767"/>
            <a:ext cx="11233248" cy="5400601"/>
          </a:xfrm>
        </p:spPr>
        <p:txBody>
          <a:bodyPr>
            <a:normAutofit/>
          </a:bodyPr>
          <a:lstStyle/>
          <a:p>
            <a:pPr marL="0" indent="0" hangingPunct="0">
              <a:buNone/>
            </a:pPr>
            <a:r>
              <a:rPr lang="en-US" altLang="zh-CN" sz="2800" dirty="0"/>
              <a:t>Oracle </a:t>
            </a:r>
            <a:r>
              <a:rPr lang="zh-CN" altLang="en-US" sz="2800" dirty="0"/>
              <a:t>在创建表空间时将完成两个工作，一方面是在数据字典和控制文件中记录新建的表空间信息。另一方面是在操作系统中创建指定大小的操作系统文件，并作为与表空间对应的数据文件。创建表空间需要使用 </a:t>
            </a:r>
            <a:r>
              <a:rPr lang="en-US" altLang="zh-CN" sz="2800" dirty="0"/>
              <a:t>CREATE TABLESPACE </a:t>
            </a:r>
            <a:r>
              <a:rPr lang="zh-CN" altLang="en-US" sz="2800" dirty="0"/>
              <a:t>语句，其基本语法如下：</a:t>
            </a:r>
          </a:p>
        </p:txBody>
      </p:sp>
    </p:spTree>
    <p:extLst>
      <p:ext uri="{BB962C8B-B14F-4D97-AF65-F5344CB8AC3E}">
        <p14:creationId xmlns:p14="http://schemas.microsoft.com/office/powerpoint/2010/main" val="1687603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125860" y="116632"/>
            <a:ext cx="9601200" cy="792088"/>
          </a:xfrm>
        </p:spPr>
        <p:txBody>
          <a:bodyPr/>
          <a:lstStyle/>
          <a:p>
            <a:r>
              <a:rPr lang="en-US" altLang="zh-CN" b="1" dirty="0">
                <a:effectLst>
                  <a:glow>
                    <a:srgbClr val="000000"/>
                  </a:glow>
                  <a:outerShdw sx="0" sy="0">
                    <a:srgbClr val="000000"/>
                  </a:outerShdw>
                  <a:reflection stA="0" endPos="0" fadeDir="0" sx="0" sy="0"/>
                </a:effectLst>
              </a:rPr>
              <a:t>6.2 </a:t>
            </a:r>
            <a:r>
              <a:rPr lang="zh-CN" altLang="en-US" b="1" dirty="0">
                <a:effectLst>
                  <a:glow>
                    <a:srgbClr val="000000"/>
                  </a:glow>
                  <a:outerShdw sx="0" sy="0">
                    <a:srgbClr val="000000"/>
                  </a:outerShdw>
                  <a:reflection stA="0" endPos="0" fadeDir="0" sx="0" sy="0"/>
                </a:effectLst>
              </a:rPr>
              <a:t>创建表空间</a:t>
            </a:r>
            <a:endParaRPr lang="zh-CN" altLang="en-US"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935303" y="836712"/>
            <a:ext cx="11233248" cy="5400601"/>
          </a:xfrm>
        </p:spPr>
        <p:txBody>
          <a:bodyPr>
            <a:noAutofit/>
          </a:bodyPr>
          <a:lstStyle/>
          <a:p>
            <a:pPr marL="0" indent="0" hangingPunct="0">
              <a:lnSpc>
                <a:spcPct val="120000"/>
              </a:lnSpc>
              <a:spcBef>
                <a:spcPts val="0"/>
              </a:spcBef>
              <a:buNone/>
            </a:pPr>
            <a:r>
              <a:rPr lang="en-US" altLang="zh-CN" sz="1600" dirty="0"/>
              <a:t>CREATE [ TEMPORARY | UNDO | BIGFILE ] TABLESPACE </a:t>
            </a:r>
            <a:r>
              <a:rPr lang="en-US" altLang="zh-CN" sz="1600" dirty="0" err="1"/>
              <a:t>tablespace_name</a:t>
            </a:r>
            <a:endParaRPr lang="en-US" altLang="zh-CN" sz="1600" dirty="0"/>
          </a:p>
          <a:p>
            <a:pPr marL="0" indent="0" hangingPunct="0">
              <a:lnSpc>
                <a:spcPct val="120000"/>
              </a:lnSpc>
              <a:spcBef>
                <a:spcPts val="0"/>
              </a:spcBef>
              <a:buNone/>
            </a:pPr>
            <a:r>
              <a:rPr lang="en-US" altLang="zh-CN" sz="1600" dirty="0"/>
              <a:t>[	</a:t>
            </a:r>
          </a:p>
          <a:p>
            <a:pPr marL="0" indent="0" hangingPunct="0">
              <a:lnSpc>
                <a:spcPct val="120000"/>
              </a:lnSpc>
              <a:spcBef>
                <a:spcPts val="0"/>
              </a:spcBef>
              <a:buNone/>
            </a:pPr>
            <a:r>
              <a:rPr lang="en-US" altLang="zh-CN" sz="1600" dirty="0"/>
              <a:t>DATAFILE | TEMPFILE '</a:t>
            </a:r>
            <a:r>
              <a:rPr lang="en-US" altLang="zh-CN" sz="1600" dirty="0" err="1"/>
              <a:t>file_name</a:t>
            </a:r>
            <a:r>
              <a:rPr lang="en-US" altLang="zh-CN" sz="1600" dirty="0"/>
              <a:t>' SIZE </a:t>
            </a:r>
            <a:r>
              <a:rPr lang="en-US" altLang="zh-CN" sz="1600" dirty="0" err="1"/>
              <a:t>size</a:t>
            </a:r>
            <a:r>
              <a:rPr lang="en-US" altLang="zh-CN" sz="1600" dirty="0"/>
              <a:t> K | M [ REUSE ]</a:t>
            </a:r>
          </a:p>
          <a:p>
            <a:pPr marL="0" indent="0" hangingPunct="0">
              <a:lnSpc>
                <a:spcPct val="120000"/>
              </a:lnSpc>
              <a:spcBef>
                <a:spcPts val="0"/>
              </a:spcBef>
              <a:buNone/>
            </a:pPr>
            <a:r>
              <a:rPr lang="en-US" altLang="zh-CN" sz="1600" dirty="0"/>
              <a:t>[</a:t>
            </a:r>
          </a:p>
          <a:p>
            <a:pPr marL="0" indent="0" hangingPunct="0">
              <a:lnSpc>
                <a:spcPct val="120000"/>
              </a:lnSpc>
              <a:spcBef>
                <a:spcPts val="0"/>
              </a:spcBef>
              <a:buNone/>
            </a:pPr>
            <a:r>
              <a:rPr lang="en-US" altLang="zh-CN" sz="1600" dirty="0"/>
              <a:t>AUTOEXTEND OFF | ON</a:t>
            </a:r>
          </a:p>
          <a:p>
            <a:pPr marL="0" indent="0" hangingPunct="0">
              <a:lnSpc>
                <a:spcPct val="120000"/>
              </a:lnSpc>
              <a:spcBef>
                <a:spcPts val="0"/>
              </a:spcBef>
              <a:buNone/>
            </a:pPr>
            <a:r>
              <a:rPr lang="en-US" altLang="zh-CN" sz="1600" dirty="0"/>
              <a:t>[ NEXT number K | M MAXSIZE UNLIMITED | number K | M ]</a:t>
            </a:r>
          </a:p>
          <a:p>
            <a:pPr marL="0" indent="0" hangingPunct="0">
              <a:lnSpc>
                <a:spcPct val="120000"/>
              </a:lnSpc>
              <a:spcBef>
                <a:spcPts val="0"/>
              </a:spcBef>
              <a:buNone/>
            </a:pPr>
            <a:r>
              <a:rPr lang="en-US" altLang="zh-CN" sz="1600" dirty="0"/>
              <a:t>]</a:t>
            </a:r>
          </a:p>
          <a:p>
            <a:pPr marL="0" indent="0" hangingPunct="0">
              <a:lnSpc>
                <a:spcPct val="120000"/>
              </a:lnSpc>
              <a:spcBef>
                <a:spcPts val="0"/>
              </a:spcBef>
              <a:buNone/>
            </a:pPr>
            <a:r>
              <a:rPr lang="en-US" altLang="zh-CN" sz="1600" dirty="0"/>
              <a:t>[ , …]</a:t>
            </a:r>
          </a:p>
          <a:p>
            <a:pPr marL="0" indent="0" hangingPunct="0">
              <a:lnSpc>
                <a:spcPct val="120000"/>
              </a:lnSpc>
              <a:spcBef>
                <a:spcPts val="0"/>
              </a:spcBef>
              <a:buNone/>
            </a:pPr>
            <a:r>
              <a:rPr lang="en-US" altLang="zh-CN" sz="1600" dirty="0"/>
              <a:t>]</a:t>
            </a:r>
          </a:p>
          <a:p>
            <a:pPr marL="0" indent="0" hangingPunct="0">
              <a:lnSpc>
                <a:spcPct val="120000"/>
              </a:lnSpc>
              <a:spcBef>
                <a:spcPts val="0"/>
              </a:spcBef>
              <a:buNone/>
            </a:pPr>
            <a:r>
              <a:rPr lang="en-US" altLang="zh-CN" sz="1600" dirty="0"/>
              <a:t>[ MININUM EXTENT number K | M ]</a:t>
            </a:r>
          </a:p>
          <a:p>
            <a:pPr marL="0" indent="0" hangingPunct="0">
              <a:lnSpc>
                <a:spcPct val="120000"/>
              </a:lnSpc>
              <a:spcBef>
                <a:spcPts val="0"/>
              </a:spcBef>
              <a:buNone/>
            </a:pPr>
            <a:r>
              <a:rPr lang="en-US" altLang="zh-CN" sz="1600" dirty="0"/>
              <a:t>[ BLOCKSIZE number K]</a:t>
            </a:r>
          </a:p>
          <a:p>
            <a:pPr marL="0" indent="0" hangingPunct="0">
              <a:lnSpc>
                <a:spcPct val="120000"/>
              </a:lnSpc>
              <a:spcBef>
                <a:spcPts val="0"/>
              </a:spcBef>
              <a:buNone/>
            </a:pPr>
            <a:r>
              <a:rPr lang="en-US" altLang="zh-CN" sz="1600" dirty="0"/>
              <a:t>[ ONLINE | OFFLINE ]</a:t>
            </a:r>
          </a:p>
          <a:p>
            <a:pPr marL="0" indent="0" hangingPunct="0">
              <a:lnSpc>
                <a:spcPct val="120000"/>
              </a:lnSpc>
              <a:spcBef>
                <a:spcPts val="0"/>
              </a:spcBef>
              <a:buNone/>
            </a:pPr>
            <a:r>
              <a:rPr lang="en-US" altLang="zh-CN" sz="1600" dirty="0"/>
              <a:t>[ LOGGING | NOLOGGING ]</a:t>
            </a:r>
          </a:p>
          <a:p>
            <a:pPr marL="0" indent="0" hangingPunct="0">
              <a:lnSpc>
                <a:spcPct val="120000"/>
              </a:lnSpc>
              <a:spcBef>
                <a:spcPts val="0"/>
              </a:spcBef>
              <a:buNone/>
            </a:pPr>
            <a:r>
              <a:rPr lang="en-US" altLang="zh-CN" sz="1600" dirty="0"/>
              <a:t>[ FORCE LOGGING ]</a:t>
            </a:r>
          </a:p>
          <a:p>
            <a:pPr marL="0" indent="0" hangingPunct="0">
              <a:lnSpc>
                <a:spcPct val="120000"/>
              </a:lnSpc>
              <a:spcBef>
                <a:spcPts val="0"/>
              </a:spcBef>
              <a:buNone/>
            </a:pPr>
            <a:r>
              <a:rPr lang="en-US" altLang="zh-CN" sz="1600" dirty="0"/>
              <a:t>[ DEFAULT STORAGE </a:t>
            </a:r>
            <a:r>
              <a:rPr lang="en-US" altLang="zh-CN" sz="1600" dirty="0" err="1"/>
              <a:t>storage</a:t>
            </a:r>
            <a:r>
              <a:rPr lang="en-US" altLang="zh-CN" sz="1600" dirty="0"/>
              <a:t> ]</a:t>
            </a:r>
          </a:p>
          <a:p>
            <a:pPr marL="0" indent="0" hangingPunct="0">
              <a:lnSpc>
                <a:spcPct val="120000"/>
              </a:lnSpc>
              <a:spcBef>
                <a:spcPts val="0"/>
              </a:spcBef>
              <a:buNone/>
            </a:pPr>
            <a:r>
              <a:rPr lang="en-US" altLang="zh-CN" sz="1600" dirty="0"/>
              <a:t>[ COMPRESS | NOCOMPRESS ]</a:t>
            </a:r>
          </a:p>
          <a:p>
            <a:pPr marL="0" indent="0" hangingPunct="0">
              <a:lnSpc>
                <a:spcPct val="120000"/>
              </a:lnSpc>
              <a:spcBef>
                <a:spcPts val="0"/>
              </a:spcBef>
              <a:buNone/>
            </a:pPr>
            <a:r>
              <a:rPr lang="en-US" altLang="zh-CN" sz="1600" dirty="0"/>
              <a:t>[ PERMANENT | TEMPORARY ]</a:t>
            </a:r>
          </a:p>
          <a:p>
            <a:pPr marL="0" indent="0" hangingPunct="0">
              <a:lnSpc>
                <a:spcPct val="120000"/>
              </a:lnSpc>
              <a:spcBef>
                <a:spcPts val="0"/>
              </a:spcBef>
              <a:buNone/>
            </a:pPr>
            <a:r>
              <a:rPr lang="en-US" altLang="zh-CN" sz="1600" dirty="0"/>
              <a:t>[</a:t>
            </a:r>
          </a:p>
          <a:p>
            <a:pPr marL="0" indent="0" hangingPunct="0">
              <a:lnSpc>
                <a:spcPct val="120000"/>
              </a:lnSpc>
              <a:spcBef>
                <a:spcPts val="0"/>
              </a:spcBef>
              <a:buNone/>
            </a:pPr>
            <a:r>
              <a:rPr lang="en-US" altLang="zh-CN" sz="1600" dirty="0"/>
              <a:t>EXTENT MANAGEMENT DICTIONARY | LOCAL</a:t>
            </a:r>
          </a:p>
          <a:p>
            <a:pPr marL="0" indent="0" hangingPunct="0">
              <a:lnSpc>
                <a:spcPct val="120000"/>
              </a:lnSpc>
              <a:spcBef>
                <a:spcPts val="0"/>
              </a:spcBef>
              <a:buNone/>
            </a:pPr>
            <a:r>
              <a:rPr lang="en-US" altLang="zh-CN" sz="1600" dirty="0"/>
              <a:t>[ AUTOALLOCATE | UNIFORM SIZE number K | M ]</a:t>
            </a:r>
          </a:p>
          <a:p>
            <a:pPr marL="0" indent="0" hangingPunct="0">
              <a:lnSpc>
                <a:spcPct val="120000"/>
              </a:lnSpc>
              <a:spcBef>
                <a:spcPts val="0"/>
              </a:spcBef>
              <a:buNone/>
            </a:pPr>
            <a:r>
              <a:rPr lang="en-US" altLang="zh-CN" sz="1600" dirty="0"/>
              <a:t>]</a:t>
            </a:r>
          </a:p>
          <a:p>
            <a:pPr marL="0" indent="0" hangingPunct="0">
              <a:lnSpc>
                <a:spcPct val="120000"/>
              </a:lnSpc>
              <a:spcBef>
                <a:spcPts val="0"/>
              </a:spcBef>
              <a:buNone/>
            </a:pPr>
            <a:r>
              <a:rPr lang="en-US" altLang="zh-CN" sz="1600" dirty="0"/>
              <a:t>[ SEGMENT SPACE MANAGEMENT AUTO | MANUAL ];</a:t>
            </a:r>
          </a:p>
        </p:txBody>
      </p:sp>
    </p:spTree>
    <p:extLst>
      <p:ext uri="{BB962C8B-B14F-4D97-AF65-F5344CB8AC3E}">
        <p14:creationId xmlns:p14="http://schemas.microsoft.com/office/powerpoint/2010/main" val="1016840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909836" y="188640"/>
            <a:ext cx="9601200" cy="887760"/>
          </a:xfrm>
        </p:spPr>
        <p:txBody>
          <a:bodyPr/>
          <a:lstStyle/>
          <a:p>
            <a:r>
              <a:rPr lang="en-US" altLang="zh-CN" b="1" dirty="0">
                <a:effectLst>
                  <a:glow>
                    <a:srgbClr val="000000"/>
                  </a:glow>
                  <a:outerShdw sx="0" sy="0">
                    <a:srgbClr val="000000"/>
                  </a:outerShdw>
                  <a:reflection stA="0" endPos="0" fadeDir="0" sx="0" sy="0"/>
                </a:effectLst>
              </a:rPr>
              <a:t>6.2 </a:t>
            </a:r>
            <a:r>
              <a:rPr lang="zh-CN" altLang="en-US" b="1" dirty="0">
                <a:effectLst>
                  <a:glow>
                    <a:srgbClr val="000000"/>
                  </a:glow>
                  <a:outerShdw sx="0" sy="0">
                    <a:srgbClr val="000000"/>
                  </a:outerShdw>
                  <a:reflection stA="0" endPos="0" fadeDir="0" sx="0" sy="0"/>
                </a:effectLst>
              </a:rPr>
              <a:t>创建表空间</a:t>
            </a:r>
            <a:endParaRPr lang="zh-CN" altLang="en-US"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909836" y="1340767"/>
            <a:ext cx="11233248" cy="5517233"/>
          </a:xfrm>
        </p:spPr>
        <p:txBody>
          <a:bodyPr>
            <a:noAutofit/>
          </a:bodyPr>
          <a:lstStyle/>
          <a:p>
            <a:pPr marL="0" indent="0" hangingPunct="0">
              <a:lnSpc>
                <a:spcPct val="120000"/>
              </a:lnSpc>
              <a:spcBef>
                <a:spcPts val="0"/>
              </a:spcBef>
              <a:buNone/>
            </a:pPr>
            <a:r>
              <a:rPr lang="zh-CN" altLang="en-US" dirty="0"/>
              <a:t>语法中各参数的说明如下：</a:t>
            </a:r>
          </a:p>
          <a:p>
            <a:pPr marL="0" indent="0" hangingPunct="0">
              <a:lnSpc>
                <a:spcPct val="120000"/>
              </a:lnSpc>
              <a:spcBef>
                <a:spcPts val="0"/>
              </a:spcBef>
              <a:buNone/>
            </a:pPr>
            <a:r>
              <a:rPr lang="en-US" altLang="zh-CN" dirty="0"/>
              <a:t>1)TEMPORARY | UNDO| BIGFILE</a:t>
            </a:r>
          </a:p>
          <a:p>
            <a:pPr marL="0" indent="0" hangingPunct="0">
              <a:lnSpc>
                <a:spcPct val="120000"/>
              </a:lnSpc>
              <a:spcBef>
                <a:spcPts val="0"/>
              </a:spcBef>
              <a:buNone/>
            </a:pPr>
            <a:r>
              <a:rPr lang="zh-CN" altLang="en-US" dirty="0"/>
              <a:t>表空间的类型。</a:t>
            </a:r>
            <a:r>
              <a:rPr lang="en-US" altLang="zh-CN" dirty="0"/>
              <a:t>TEMPORARY</a:t>
            </a:r>
            <a:r>
              <a:rPr lang="zh-CN" altLang="en-US" dirty="0"/>
              <a:t>表示创建临时表空间；</a:t>
            </a:r>
            <a:r>
              <a:rPr lang="en-US" altLang="zh-CN" dirty="0"/>
              <a:t>UNDO</a:t>
            </a:r>
            <a:r>
              <a:rPr lang="zh-CN" altLang="en-US" dirty="0"/>
              <a:t>表示创建还原表空间；</a:t>
            </a:r>
            <a:r>
              <a:rPr lang="en-US" altLang="zh-CN" dirty="0"/>
              <a:t>BIGFILE</a:t>
            </a:r>
            <a:r>
              <a:rPr lang="zh-CN" altLang="en-US" dirty="0"/>
              <a:t>表示创建为大文件表空间。如果不指定类型，则表示创建的表空间为永久性表空间。</a:t>
            </a:r>
          </a:p>
          <a:p>
            <a:pPr marL="0" indent="0" hangingPunct="0">
              <a:lnSpc>
                <a:spcPct val="120000"/>
              </a:lnSpc>
              <a:spcBef>
                <a:spcPts val="0"/>
              </a:spcBef>
              <a:buNone/>
            </a:pPr>
            <a:r>
              <a:rPr lang="en-US" altLang="zh-CN" dirty="0"/>
              <a:t>2)</a:t>
            </a:r>
            <a:r>
              <a:rPr lang="en-US" altLang="zh-CN" dirty="0" err="1"/>
              <a:t>tablespace_name</a:t>
            </a:r>
            <a:r>
              <a:rPr lang="en-US" altLang="zh-CN" dirty="0"/>
              <a:t> </a:t>
            </a:r>
            <a:r>
              <a:rPr lang="zh-CN" altLang="en-US" dirty="0"/>
              <a:t>表空间的名称</a:t>
            </a:r>
          </a:p>
          <a:p>
            <a:pPr marL="0" indent="0" hangingPunct="0">
              <a:lnSpc>
                <a:spcPct val="120000"/>
              </a:lnSpc>
              <a:spcBef>
                <a:spcPts val="0"/>
              </a:spcBef>
              <a:buNone/>
            </a:pPr>
            <a:r>
              <a:rPr lang="en-US" altLang="zh-CN" dirty="0"/>
              <a:t>3)DATAFILE | </a:t>
            </a:r>
            <a:r>
              <a:rPr lang="en-US" altLang="zh-CN" dirty="0" err="1"/>
              <a:t>TEMPFILE'file_name</a:t>
            </a:r>
            <a:r>
              <a:rPr lang="en-US" altLang="zh-CN" dirty="0"/>
              <a:t>'</a:t>
            </a:r>
          </a:p>
          <a:p>
            <a:pPr marL="0" indent="0" hangingPunct="0">
              <a:lnSpc>
                <a:spcPct val="120000"/>
              </a:lnSpc>
              <a:spcBef>
                <a:spcPts val="0"/>
              </a:spcBef>
              <a:buNone/>
            </a:pPr>
            <a:r>
              <a:rPr lang="zh-CN" altLang="en-US" dirty="0"/>
              <a:t>指定与表空间相关联的数据文件。一般使用</a:t>
            </a:r>
            <a:r>
              <a:rPr lang="en-US" altLang="zh-CN" dirty="0"/>
              <a:t>DATAFILE</a:t>
            </a:r>
            <a:r>
              <a:rPr lang="zh-CN" altLang="en-US" dirty="0"/>
              <a:t>，如果是创建临时表空间，则需要使用</a:t>
            </a:r>
            <a:r>
              <a:rPr lang="en-US" altLang="zh-CN" dirty="0"/>
              <a:t>TEMPFILE</a:t>
            </a:r>
            <a:r>
              <a:rPr lang="zh-CN" altLang="en-US" dirty="0"/>
              <a:t>；</a:t>
            </a:r>
            <a:r>
              <a:rPr lang="en-US" altLang="zh-CN" dirty="0" err="1"/>
              <a:t>file_name</a:t>
            </a:r>
            <a:r>
              <a:rPr lang="en-US" altLang="zh-CN" dirty="0"/>
              <a:t> </a:t>
            </a:r>
            <a:r>
              <a:rPr lang="zh-CN" altLang="en-US" dirty="0"/>
              <a:t>指定文件名与路径。如果不是大文件表空间，可以为一个表空间指定多个数据文件。</a:t>
            </a:r>
          </a:p>
          <a:p>
            <a:pPr marL="0" indent="0" hangingPunct="0">
              <a:lnSpc>
                <a:spcPct val="120000"/>
              </a:lnSpc>
              <a:spcBef>
                <a:spcPts val="0"/>
              </a:spcBef>
              <a:buNone/>
            </a:pPr>
            <a:r>
              <a:rPr lang="en-US" altLang="zh-CN" dirty="0"/>
              <a:t>4)SIZE </a:t>
            </a:r>
            <a:r>
              <a:rPr lang="en-US" altLang="zh-CN" dirty="0" err="1"/>
              <a:t>size</a:t>
            </a:r>
            <a:r>
              <a:rPr lang="en-US" altLang="zh-CN" dirty="0"/>
              <a:t> </a:t>
            </a:r>
          </a:p>
          <a:p>
            <a:pPr marL="0" indent="0" hangingPunct="0">
              <a:lnSpc>
                <a:spcPct val="120000"/>
              </a:lnSpc>
              <a:spcBef>
                <a:spcPts val="0"/>
              </a:spcBef>
              <a:buNone/>
            </a:pPr>
            <a:r>
              <a:rPr lang="zh-CN" altLang="en-US" dirty="0"/>
              <a:t>数据文件的大小，要指定单位，比如</a:t>
            </a:r>
            <a:r>
              <a:rPr lang="en-US" altLang="zh-CN" dirty="0"/>
              <a:t>100K</a:t>
            </a:r>
            <a:r>
              <a:rPr lang="zh-CN" altLang="en-US" dirty="0"/>
              <a:t>，</a:t>
            </a:r>
            <a:r>
              <a:rPr lang="en-US" altLang="zh-CN" dirty="0"/>
              <a:t>100M</a:t>
            </a:r>
            <a:r>
              <a:rPr lang="zh-CN" altLang="en-US" dirty="0"/>
              <a:t>。</a:t>
            </a:r>
          </a:p>
        </p:txBody>
      </p:sp>
    </p:spTree>
    <p:extLst>
      <p:ext uri="{BB962C8B-B14F-4D97-AF65-F5344CB8AC3E}">
        <p14:creationId xmlns:p14="http://schemas.microsoft.com/office/powerpoint/2010/main" val="3748755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静谧 16x9">
  <a:themeElements>
    <a:clrScheme name="Serenity_16x9">
      <a:dk1>
        <a:srgbClr val="164B4F"/>
      </a:dk1>
      <a:lt1>
        <a:sysClr val="window" lastClr="FFFFFF"/>
      </a:lt1>
      <a:dk2>
        <a:srgbClr val="000000"/>
      </a:dk2>
      <a:lt2>
        <a:srgbClr val="C5E5EC"/>
      </a:lt2>
      <a:accent1>
        <a:srgbClr val="1B91A1"/>
      </a:accent1>
      <a:accent2>
        <a:srgbClr val="46AC6F"/>
      </a:accent2>
      <a:accent3>
        <a:srgbClr val="37AFD5"/>
      </a:accent3>
      <a:accent4>
        <a:srgbClr val="6786A9"/>
      </a:accent4>
      <a:accent5>
        <a:srgbClr val="90A693"/>
      </a:accent5>
      <a:accent6>
        <a:srgbClr val="389066"/>
      </a:accent6>
      <a:hlink>
        <a:srgbClr val="27A99A"/>
      </a:hlink>
      <a:folHlink>
        <a:srgbClr val="94AE9D"/>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a:defPPr>
      </a:lstStyle>
    </a:txDef>
  </a:objectDefaults>
  <a:extraClrSchemeLst/>
  <a:extLst>
    <a:ext uri="{05A4C25C-085E-4340-85A3-A5531E510DB2}">
      <thm15:themeFamily xmlns:thm15="http://schemas.microsoft.com/office/thememl/2012/main" name="Office_9532160_TF02801109" id="{64D9660F-F553-40F5-B9B2-F16A6361E136}" vid="{B595E204-AB5B-4593-8B71-C0919E13EC0A}"/>
    </a:ext>
  </a:extLst>
</a:theme>
</file>

<file path=ppt/theme/theme2.xml><?xml version="1.0" encoding="utf-8"?>
<a:theme xmlns:a="http://schemas.openxmlformats.org/drawingml/2006/main" name="办公室主题">
  <a:themeElements>
    <a:clrScheme name="Serenity">
      <a:dk1>
        <a:srgbClr val="164B4F"/>
      </a:dk1>
      <a:lt1>
        <a:sysClr val="window" lastClr="FFFFFF"/>
      </a:lt1>
      <a:dk2>
        <a:srgbClr val="000000"/>
      </a:dk2>
      <a:lt2>
        <a:srgbClr val="C5E5EC"/>
      </a:lt2>
      <a:accent1>
        <a:srgbClr val="1B91A1"/>
      </a:accent1>
      <a:accent2>
        <a:srgbClr val="46AC6F"/>
      </a:accent2>
      <a:accent3>
        <a:srgbClr val="37AFD5"/>
      </a:accent3>
      <a:accent4>
        <a:srgbClr val="6786A9"/>
      </a:accent4>
      <a:accent5>
        <a:srgbClr val="90A693"/>
      </a:accent5>
      <a:accent6>
        <a:srgbClr val="389066"/>
      </a:accent6>
      <a:hlink>
        <a:srgbClr val="27A99A"/>
      </a:hlink>
      <a:folHlink>
        <a:srgbClr val="94AE9D"/>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办公室主题">
  <a:themeElements>
    <a:clrScheme name="Serenity">
      <a:dk1>
        <a:srgbClr val="164B4F"/>
      </a:dk1>
      <a:lt1>
        <a:sysClr val="window" lastClr="FFFFFF"/>
      </a:lt1>
      <a:dk2>
        <a:srgbClr val="000000"/>
      </a:dk2>
      <a:lt2>
        <a:srgbClr val="C5E5EC"/>
      </a:lt2>
      <a:accent1>
        <a:srgbClr val="1B91A1"/>
      </a:accent1>
      <a:accent2>
        <a:srgbClr val="46AC6F"/>
      </a:accent2>
      <a:accent3>
        <a:srgbClr val="37AFD5"/>
      </a:accent3>
      <a:accent4>
        <a:srgbClr val="6786A9"/>
      </a:accent4>
      <a:accent5>
        <a:srgbClr val="90A693"/>
      </a:accent5>
      <a:accent6>
        <a:srgbClr val="389066"/>
      </a:accent6>
      <a:hlink>
        <a:srgbClr val="27A99A"/>
      </a:hlink>
      <a:folHlink>
        <a:srgbClr val="94AE9D"/>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6">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F42132E7-496B-4457-95B8-9F9F48D2D001}">
  <we:reference id="wa104379997" version="1.0.0.2" store="zh-CN" storeType="OMEX"/>
  <we:alternateReferences>
    <we:reference id="WA104379997" version="1.0.0.2" store="WA104379997"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1360506</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2011-12-12T13:37:00+00:00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TP102801108</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706526</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REDMOND\v-soujap</DisplayName>
        <AccountId>1954</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11E33DF-2340-4F4E-B874-B73FEFEBFC8D}">
  <ds:schemaRefs>
    <ds:schemaRef ds:uri="http://schemas.microsoft.com/sharepoint/v3/contenttype/forms"/>
  </ds:schemaRefs>
</ds:datastoreItem>
</file>

<file path=customXml/itemProps2.xml><?xml version="1.0" encoding="utf-8"?>
<ds:datastoreItem xmlns:ds="http://schemas.openxmlformats.org/officeDocument/2006/customXml" ds:itemID="{0F249165-F638-412C-8E0A-DFB7045CA2E0}">
  <ds:schemaRefs>
    <ds:schemaRef ds:uri="http://schemas.microsoft.com/office/2006/metadata/properties"/>
    <ds:schemaRef ds:uri="4873beb7-5857-4685-be1f-d57550cc96cc"/>
    <ds:schemaRef ds:uri="http://purl.org/dc/terms/"/>
    <ds:schemaRef ds:uri="http://schemas.microsoft.com/office/2006/documentManagement/types"/>
    <ds:schemaRef ds:uri="http://purl.org/dc/dcmitype/"/>
    <ds:schemaRef ds:uri="http://purl.org/dc/elements/1.1/"/>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4683C129-7B42-490A-AD74-E9303BC76D3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静谧自然演示文稿（宽屏）</Template>
  <TotalTime>1595</TotalTime>
  <Words>6830</Words>
  <Application>Microsoft Office PowerPoint</Application>
  <PresentationFormat>自定义</PresentationFormat>
  <Paragraphs>532</Paragraphs>
  <Slides>51</Slides>
  <Notes>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51</vt:i4>
      </vt:variant>
    </vt:vector>
  </HeadingPairs>
  <TitlesOfParts>
    <vt:vector size="60" baseType="lpstr">
      <vt:lpstr>宋体</vt:lpstr>
      <vt:lpstr>微软雅黑</vt:lpstr>
      <vt:lpstr>微软雅黑</vt:lpstr>
      <vt:lpstr>Arial</vt:lpstr>
      <vt:lpstr>Euphemia</vt:lpstr>
      <vt:lpstr>Times New Roman</vt:lpstr>
      <vt:lpstr>Wingdings</vt:lpstr>
      <vt:lpstr>Wingdings 2</vt:lpstr>
      <vt:lpstr>静谧 16x9</vt:lpstr>
      <vt:lpstr>Oracle 12c 基础教程</vt:lpstr>
      <vt:lpstr>第6章 数据库存储管理</vt:lpstr>
      <vt:lpstr>6.1 表空间和数据文件的管理</vt:lpstr>
      <vt:lpstr>6.1 表空间和数据文件的管理</vt:lpstr>
      <vt:lpstr>6.1 表空间和数据文件的管理</vt:lpstr>
      <vt:lpstr>6.1 表空间和数据文件的管理</vt:lpstr>
      <vt:lpstr>6.2 创建表空间</vt:lpstr>
      <vt:lpstr>6.2 创建表空间</vt:lpstr>
      <vt:lpstr>6.2 创建表空间</vt:lpstr>
      <vt:lpstr>6.2 创建表空间</vt:lpstr>
      <vt:lpstr>6.2 创建表空间</vt:lpstr>
      <vt:lpstr>6.2 创建表空间</vt:lpstr>
      <vt:lpstr>6.2 创建表空间</vt:lpstr>
      <vt:lpstr>6.2 创建表空间</vt:lpstr>
      <vt:lpstr>6.3 查看表空间信息</vt:lpstr>
      <vt:lpstr>6.3 查看表空间信息</vt:lpstr>
      <vt:lpstr>6.3 查看表空间信息</vt:lpstr>
      <vt:lpstr>6.4 设置表空间    6.4.1  修改表空间名称</vt:lpstr>
      <vt:lpstr>6.4 设置表空间    6.4.2  修改表空间大小</vt:lpstr>
      <vt:lpstr>6.4 设置表空间    6.4.2  修改表空间大小</vt:lpstr>
      <vt:lpstr>6.4 设置表空间    6.4.3 切换表空间状态</vt:lpstr>
      <vt:lpstr>6.4 设置表空间    6.4.3 切换表空间状态</vt:lpstr>
      <vt:lpstr>6.4 设置表空间    6.4.3 切换表空间状态</vt:lpstr>
      <vt:lpstr>6.5 删除表空间</vt:lpstr>
      <vt:lpstr>6.6 控制文件的管理</vt:lpstr>
      <vt:lpstr>6.6 控制文件的管理</vt:lpstr>
      <vt:lpstr>6.6 控制文件的管理</vt:lpstr>
      <vt:lpstr>6.6 控制文件的管理</vt:lpstr>
      <vt:lpstr>6.6 控制文件的管理</vt:lpstr>
      <vt:lpstr>6.6 控制文件的管理</vt:lpstr>
      <vt:lpstr>6.7 重做日志文件与归档日志文件</vt:lpstr>
      <vt:lpstr>6.7 重做日志文件与归档日志文件    6.7.1  重做日志与归档日志的基本概念</vt:lpstr>
      <vt:lpstr>6.7 重做日志文件与归档日志文件    6.7.1  重做日志与归档日志的基本概念</vt:lpstr>
      <vt:lpstr>6.7 重做日志文件与归档日志文件    6.7.1  重做日志与归档日志的基本概念</vt:lpstr>
      <vt:lpstr>6.7 重做日志文件与归档日志文件    6.7.1  重做日志与归档日志的基本概念</vt:lpstr>
      <vt:lpstr>6.7 重做日志文件与归档日志文件    6.7.1  重做日志与归档日志的基本概念</vt:lpstr>
      <vt:lpstr>6.7 重做日志文件与归档日志文件    6.7.1  重做日志与归档日志的基本概念</vt:lpstr>
      <vt:lpstr>6.7 重做日志文件与归档日志文件    6.7.1  重做日志与归档日志的基本概念</vt:lpstr>
      <vt:lpstr>6.7 重做日志文件与归档日志文件    6.7.1  重做日志与归档日志的基本概念</vt:lpstr>
      <vt:lpstr>6.7 重做日志文件与归档日志文件    6.7.1  重做日志与归档日志的基本概念</vt:lpstr>
      <vt:lpstr>6.7 重做日志文件与归档日志文件    6.7.1  重做日志与归档日志的基本概念</vt:lpstr>
      <vt:lpstr>6.7 重做日志文件与归档日志文件    6.7.2 重做日志组管理</vt:lpstr>
      <vt:lpstr>6.7 重做日志文件与归档日志文件    6.7.2 重做日志组管理</vt:lpstr>
      <vt:lpstr>6.7 重做日志文件与归档日志文件    6.7.2 重做日志组管理</vt:lpstr>
      <vt:lpstr>6.7 重做日志文件与归档日志文件    6.7.2 重做日志组管理</vt:lpstr>
      <vt:lpstr>6.8 参数文件</vt:lpstr>
      <vt:lpstr>6.8 参数文件</vt:lpstr>
      <vt:lpstr>6.8 参数文件    6.8.1  修改spfile参数值</vt:lpstr>
      <vt:lpstr>6.8 参数文件    6.8.1  修改spfile参数值</vt:lpstr>
      <vt:lpstr>6.8 参数文件    6.8.1  修改spfile参数值</vt:lpstr>
      <vt:lpstr>6.8 参数文件    6.8.2 从spfile创建pfile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标题布局</dc:title>
  <dc:creator>box</dc:creator>
  <cp:lastModifiedBy>box</cp:lastModifiedBy>
  <cp:revision>126</cp:revision>
  <dcterms:created xsi:type="dcterms:W3CDTF">2017-06-29T08:41:34Z</dcterms:created>
  <dcterms:modified xsi:type="dcterms:W3CDTF">2017-10-10T06:45:51Z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