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4"/>
  </p:sldMasterIdLst>
  <p:notesMasterIdLst>
    <p:notesMasterId r:id="rId47"/>
  </p:notesMasterIdLst>
  <p:handoutMasterIdLst>
    <p:handoutMasterId r:id="rId48"/>
  </p:handoutMasterIdLst>
  <p:sldIdLst>
    <p:sldId id="257" r:id="rId5"/>
    <p:sldId id="272" r:id="rId6"/>
    <p:sldId id="277" r:id="rId7"/>
    <p:sldId id="591" r:id="rId8"/>
    <p:sldId id="592" r:id="rId9"/>
    <p:sldId id="593" r:id="rId10"/>
    <p:sldId id="594" r:id="rId11"/>
    <p:sldId id="595" r:id="rId12"/>
    <p:sldId id="596" r:id="rId13"/>
    <p:sldId id="597" r:id="rId14"/>
    <p:sldId id="598" r:id="rId15"/>
    <p:sldId id="599" r:id="rId16"/>
    <p:sldId id="600" r:id="rId17"/>
    <p:sldId id="601" r:id="rId18"/>
    <p:sldId id="602" r:id="rId19"/>
    <p:sldId id="603" r:id="rId20"/>
    <p:sldId id="604" r:id="rId21"/>
    <p:sldId id="605" r:id="rId22"/>
    <p:sldId id="606" r:id="rId23"/>
    <p:sldId id="607" r:id="rId24"/>
    <p:sldId id="608" r:id="rId25"/>
    <p:sldId id="609" r:id="rId26"/>
    <p:sldId id="610" r:id="rId27"/>
    <p:sldId id="611" r:id="rId28"/>
    <p:sldId id="612" r:id="rId29"/>
    <p:sldId id="613" r:id="rId30"/>
    <p:sldId id="614" r:id="rId31"/>
    <p:sldId id="615" r:id="rId32"/>
    <p:sldId id="616" r:id="rId33"/>
    <p:sldId id="617" r:id="rId34"/>
    <p:sldId id="618" r:id="rId35"/>
    <p:sldId id="619" r:id="rId36"/>
    <p:sldId id="620" r:id="rId37"/>
    <p:sldId id="621" r:id="rId38"/>
    <p:sldId id="622" r:id="rId39"/>
    <p:sldId id="624" r:id="rId40"/>
    <p:sldId id="623" r:id="rId41"/>
    <p:sldId id="625" r:id="rId42"/>
    <p:sldId id="626" r:id="rId43"/>
    <p:sldId id="627" r:id="rId44"/>
    <p:sldId id="628" r:id="rId45"/>
    <p:sldId id="629" r:id="rId46"/>
  </p:sldIdLst>
  <p:sldSz cx="12188825"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4B1156A-380E-4F78-BDF5-A606A8083BF9}" styleName="中度样式 4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中度样式 4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923" autoAdjust="0"/>
    <p:restoredTop sz="96353" autoAdjust="0"/>
  </p:normalViewPr>
  <p:slideViewPr>
    <p:cSldViewPr>
      <p:cViewPr varScale="1">
        <p:scale>
          <a:sx n="106" d="100"/>
          <a:sy n="106" d="100"/>
        </p:scale>
        <p:origin x="144" y="90"/>
      </p:cViewPr>
      <p:guideLst>
        <p:guide pos="3839"/>
        <p:guide orient="horz" pos="2160"/>
      </p:guideLst>
    </p:cSldViewPr>
  </p:slideViewPr>
  <p:outlineViewPr>
    <p:cViewPr>
      <p:scale>
        <a:sx n="33" d="100"/>
        <a:sy n="33" d="100"/>
      </p:scale>
      <p:origin x="0" y="0"/>
    </p:cViewPr>
  </p:outlineViewPr>
  <p:notesTextViewPr>
    <p:cViewPr>
      <p:scale>
        <a:sx n="3" d="2"/>
        <a:sy n="3" d="2"/>
      </p:scale>
      <p:origin x="0" y="0"/>
    </p:cViewPr>
  </p:notesTextViewPr>
  <p:notesViewPr>
    <p:cSldViewPr>
      <p:cViewPr varScale="1">
        <p:scale>
          <a:sx n="84" d="100"/>
          <a:sy n="84" d="100"/>
        </p:scale>
        <p:origin x="3828"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handoutMaster" Target="handoutMasters/handoutMaster1.xml"/><Relationship Id="rId8" Type="http://schemas.openxmlformats.org/officeDocument/2006/relationships/slide" Target="slides/slide4.xml"/><Relationship Id="rId51"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l" rtl="0">
              <a:defRPr sz="1200"/>
            </a:lvl1pPr>
          </a:lstStyle>
          <a:p>
            <a:pPr algn="r" rtl="0"/>
            <a:fld id="{3D6AC307-9A4E-426E-95C8-F52C81CF89B7}" type="datetime1">
              <a:rPr lang="zh-CN" altLang="en-US" smtClean="0">
                <a:latin typeface="微软雅黑" panose="020B0503020204020204" pitchFamily="34" charset="-122"/>
                <a:ea typeface="微软雅黑" panose="020B0503020204020204" pitchFamily="34" charset="-122"/>
              </a:rPr>
              <a:pPr algn="r" rtl="0"/>
              <a:t>2017/10/10</a:t>
            </a:fld>
            <a:endParaRPr lang="zh-CN" altLang="en-US" dirty="0">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l" rtl="0">
              <a:defRPr sz="1200"/>
            </a:lvl1pPr>
          </a:lstStyle>
          <a:p>
            <a:pPr algn="r" rtl="0"/>
            <a:fld id="{9C567D4A-04CB-4EDF-8FB1-342A02FC8EC5}" type="slidenum">
              <a:rPr lang="en-US" altLang="zh-CN" smtClean="0">
                <a:latin typeface="微软雅黑" panose="020B0503020204020204" pitchFamily="34" charset="-122"/>
                <a:ea typeface="微软雅黑" panose="020B0503020204020204" pitchFamily="34" charset="-122"/>
              </a:rPr>
              <a:pPr algn="r" rtl="0"/>
              <a:t>‹#›</a:t>
            </a:fld>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801253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lang="zh-CN" altLang="en-US" dirty="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zh-CN" altLang="en-US" dirty="0"/>
              <a:t>单击此处编辑母版文本样式</a:t>
            </a:r>
          </a:p>
          <a:p>
            <a:pPr lvl="1" rtl="0"/>
            <a:r>
              <a:rPr lang="zh-CN" altLang="en-US" dirty="0"/>
              <a:t>第二级</a:t>
            </a:r>
          </a:p>
          <a:p>
            <a:pPr lvl="2" rtl="0"/>
            <a:r>
              <a:rPr lang="zh-CN" altLang="en-US" dirty="0"/>
              <a:t>第三级</a:t>
            </a:r>
          </a:p>
          <a:p>
            <a:pPr lvl="3" rtl="0"/>
            <a:r>
              <a:rPr lang="zh-CN" altLang="en-US" dirty="0"/>
              <a:t>第四级</a:t>
            </a:r>
          </a:p>
          <a:p>
            <a:pPr lvl="4" rtl="0"/>
            <a:r>
              <a:rPr lang="zh-CN" altLang="en-US" dirty="0"/>
              <a:t>第五级</a:t>
            </a:r>
          </a:p>
        </p:txBody>
      </p:sp>
      <p:sp>
        <p:nvSpPr>
          <p:cNvPr id="8"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atin typeface="微软雅黑" panose="020B0503020204020204" pitchFamily="34" charset="-122"/>
                <a:ea typeface="微软雅黑" panose="020B0503020204020204" pitchFamily="34" charset="-122"/>
              </a:defRPr>
            </a:lvl1pPr>
          </a:lstStyle>
          <a:p>
            <a:endParaRPr lang="zh-CN" altLang="en-US" dirty="0"/>
          </a:p>
        </p:txBody>
      </p:sp>
      <p:sp>
        <p:nvSpPr>
          <p:cNvPr id="9"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l" rtl="0">
              <a:defRPr sz="1200">
                <a:latin typeface="微软雅黑" panose="020B0503020204020204" pitchFamily="34" charset="-122"/>
                <a:ea typeface="微软雅黑" panose="020B0503020204020204" pitchFamily="34" charset="-122"/>
              </a:defRPr>
            </a:lvl1pPr>
          </a:lstStyle>
          <a:p>
            <a:pPr algn="r"/>
            <a:fld id="{3D6AC307-9A4E-426E-95C8-F52C81CF89B7}" type="datetime1">
              <a:rPr lang="zh-CN" altLang="en-US" smtClean="0"/>
              <a:pPr algn="r"/>
              <a:t>2017/10/10</a:t>
            </a:fld>
            <a:endParaRPr lang="zh-CN" altLang="en-US" dirty="0"/>
          </a:p>
        </p:txBody>
      </p:sp>
      <p:sp>
        <p:nvSpPr>
          <p:cNvPr id="10" name="页脚占位符 3"/>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rtl="0">
              <a:defRPr sz="1200">
                <a:latin typeface="微软雅黑" panose="020B0503020204020204" pitchFamily="34" charset="-122"/>
                <a:ea typeface="微软雅黑" panose="020B0503020204020204" pitchFamily="34" charset="-122"/>
              </a:defRPr>
            </a:lvl1pPr>
          </a:lstStyle>
          <a:p>
            <a:endParaRPr lang="zh-CN" altLang="en-US" dirty="0"/>
          </a:p>
        </p:txBody>
      </p:sp>
      <p:sp>
        <p:nvSpPr>
          <p:cNvPr id="11" name="灯片编号占位符 4"/>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l" rtl="0">
              <a:defRPr sz="1200">
                <a:latin typeface="微软雅黑" panose="020B0503020204020204" pitchFamily="34" charset="-122"/>
                <a:ea typeface="微软雅黑" panose="020B0503020204020204" pitchFamily="34" charset="-122"/>
              </a:defRPr>
            </a:lvl1pPr>
          </a:lstStyle>
          <a:p>
            <a:pPr algn="r"/>
            <a:fld id="{9C567D4A-04CB-4EDF-8FB1-342A02FC8EC5}" type="slidenum">
              <a:rPr lang="en-US" altLang="zh-CN" smtClean="0"/>
              <a:pPr algn="r"/>
              <a:t>‹#›</a:t>
            </a:fld>
            <a:endParaRPr lang="zh-CN" altLang="en-US" dirty="0"/>
          </a:p>
        </p:txBody>
      </p:sp>
    </p:spTree>
    <p:extLst>
      <p:ext uri="{BB962C8B-B14F-4D97-AF65-F5344CB8AC3E}">
        <p14:creationId xmlns:p14="http://schemas.microsoft.com/office/powerpoint/2010/main" val="36423620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a:xfrm>
            <a:off x="3884613" y="8685213"/>
            <a:ext cx="2971800" cy="457200"/>
          </a:xfrm>
          <a:prstGeom prst="rect">
            <a:avLst/>
          </a:prstGeom>
        </p:spPr>
        <p:txBody>
          <a:bodyPr/>
          <a:lstStyle/>
          <a:p>
            <a:pPr algn="r" rtl="0"/>
            <a:fld id="{2E61351F-DBB1-4664-ADA9-83BC7CB8848D}" type="slidenum">
              <a:rPr lang="en-US" altLang="zh-CN" smtClean="0"/>
              <a:pPr algn="r" rtl="0"/>
              <a:t>1</a:t>
            </a:fld>
            <a:endParaRPr lang="zh-CN" altLang="en-US" dirty="0"/>
          </a:p>
        </p:txBody>
      </p:sp>
    </p:spTree>
    <p:extLst>
      <p:ext uri="{BB962C8B-B14F-4D97-AF65-F5344CB8AC3E}">
        <p14:creationId xmlns:p14="http://schemas.microsoft.com/office/powerpoint/2010/main" val="34811127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5" name="灯片编号占位符 3"/>
          <p:cNvSpPr>
            <a:spLocks noGrp="1"/>
          </p:cNvSpPr>
          <p:nvPr>
            <p:ph type="sldNum" sz="quarter" idx="5"/>
          </p:nvPr>
        </p:nvSpPr>
        <p:spPr>
          <a:xfrm>
            <a:off x="3884613" y="8685213"/>
            <a:ext cx="2971800" cy="457200"/>
          </a:xfrm>
          <a:prstGeom prst="rect">
            <a:avLst/>
          </a:prstGeom>
        </p:spPr>
        <p:txBody>
          <a:bodyPr/>
          <a:lstStyle/>
          <a:p>
            <a:pPr algn="r" rtl="0"/>
            <a:fld id="{2E61351F-DBB1-4664-ADA9-83BC7CB8848D}" type="slidenum">
              <a:rPr lang="en-US" altLang="zh-CN" smtClean="0"/>
              <a:pPr algn="r" rtl="0"/>
              <a:t>2</a:t>
            </a:fld>
            <a:endParaRPr lang="zh-CN" altLang="en-US" dirty="0"/>
          </a:p>
        </p:txBody>
      </p:sp>
    </p:spTree>
    <p:extLst>
      <p:ext uri="{BB962C8B-B14F-4D97-AF65-F5344CB8AC3E}">
        <p14:creationId xmlns:p14="http://schemas.microsoft.com/office/powerpoint/2010/main" val="423371497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首页">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293814" y="990600"/>
            <a:ext cx="8458200" cy="3200400"/>
          </a:xfrm>
        </p:spPr>
        <p:txBody>
          <a:bodyPr rtlCol="0">
            <a:normAutofit/>
          </a:bodyPr>
          <a:lstStyle>
            <a:lvl1pPr algn="l" rtl="0">
              <a:defRPr sz="6000"/>
            </a:lvl1pPr>
          </a:lstStyle>
          <a:p>
            <a:pPr rtl="0"/>
            <a:r>
              <a:rPr lang="zh-CN" altLang="en-US" noProof="0"/>
              <a:t>单击此处编辑母版标题样式</a:t>
            </a:r>
            <a:endParaRPr lang="zh-CN" altLang="en-US" noProof="0" dirty="0"/>
          </a:p>
        </p:txBody>
      </p:sp>
      <p:sp>
        <p:nvSpPr>
          <p:cNvPr id="3" name="副标题 2"/>
          <p:cNvSpPr>
            <a:spLocks noGrp="1"/>
          </p:cNvSpPr>
          <p:nvPr>
            <p:ph type="subTitle" idx="1"/>
          </p:nvPr>
        </p:nvSpPr>
        <p:spPr>
          <a:xfrm>
            <a:off x="1293813" y="4267200"/>
            <a:ext cx="8458200" cy="1371600"/>
          </a:xfrm>
        </p:spPr>
        <p:txBody>
          <a:bodyPr rtlCol="0">
            <a:normAutofit/>
          </a:bodyPr>
          <a:lstStyle>
            <a:lvl1pPr marL="0" indent="0" algn="l" rtl="0">
              <a:spcBef>
                <a:spcPts val="0"/>
              </a:spcBef>
              <a:buNone/>
              <a:defRPr sz="2400">
                <a:solidFill>
                  <a:schemeClr val="tx1"/>
                </a:solidFill>
              </a:defRPr>
            </a:lvl1pPr>
            <a:lvl2pPr marL="457200" indent="0" algn="ctr" rtl="0">
              <a:buNone/>
              <a:defRPr>
                <a:solidFill>
                  <a:schemeClr val="tx1">
                    <a:tint val="75000"/>
                  </a:schemeClr>
                </a:solidFill>
              </a:defRPr>
            </a:lvl2pPr>
            <a:lvl3pPr marL="914400" indent="0" algn="ctr" rtl="0">
              <a:buNone/>
              <a:defRPr>
                <a:solidFill>
                  <a:schemeClr val="tx1">
                    <a:tint val="75000"/>
                  </a:schemeClr>
                </a:solidFill>
              </a:defRPr>
            </a:lvl3pPr>
            <a:lvl4pPr marL="1371600" indent="0" algn="ctr" rtl="0">
              <a:buNone/>
              <a:defRPr>
                <a:solidFill>
                  <a:schemeClr val="tx1">
                    <a:tint val="75000"/>
                  </a:schemeClr>
                </a:solidFill>
              </a:defRPr>
            </a:lvl4pPr>
            <a:lvl5pPr marL="1828800" indent="0" algn="ctr" rtl="0">
              <a:buNone/>
              <a:defRPr>
                <a:solidFill>
                  <a:schemeClr val="tx1">
                    <a:tint val="75000"/>
                  </a:schemeClr>
                </a:solidFill>
              </a:defRPr>
            </a:lvl5pPr>
            <a:lvl6pPr marL="2286000" indent="0" algn="ctr" rtl="0">
              <a:buNone/>
              <a:defRPr>
                <a:solidFill>
                  <a:schemeClr val="tx1">
                    <a:tint val="75000"/>
                  </a:schemeClr>
                </a:solidFill>
              </a:defRPr>
            </a:lvl6pPr>
            <a:lvl7pPr marL="2743200" indent="0" algn="ctr" rtl="0">
              <a:buNone/>
              <a:defRPr>
                <a:solidFill>
                  <a:schemeClr val="tx1">
                    <a:tint val="75000"/>
                  </a:schemeClr>
                </a:solidFill>
              </a:defRPr>
            </a:lvl7pPr>
            <a:lvl8pPr marL="3200400" indent="0" algn="ctr" rtl="0">
              <a:buNone/>
              <a:defRPr>
                <a:solidFill>
                  <a:schemeClr val="tx1">
                    <a:tint val="75000"/>
                  </a:schemeClr>
                </a:solidFill>
              </a:defRPr>
            </a:lvl8pPr>
            <a:lvl9pPr marL="3657600" indent="0" algn="ctr" rtl="0">
              <a:buNone/>
              <a:defRPr>
                <a:solidFill>
                  <a:schemeClr val="tx1">
                    <a:tint val="75000"/>
                  </a:schemeClr>
                </a:solidFill>
              </a:defRPr>
            </a:lvl9pPr>
          </a:lstStyle>
          <a:p>
            <a:pPr rtl="0"/>
            <a:r>
              <a:rPr lang="zh-CN" altLang="en-US" noProof="0"/>
              <a:t>单击以编辑母版副标题样式</a:t>
            </a:r>
            <a:endParaRPr lang="zh-CN" altLang="en-US" noProof="0" dirty="0"/>
          </a:p>
        </p:txBody>
      </p:sp>
      <p:sp>
        <p:nvSpPr>
          <p:cNvPr id="4" name="日期占位符 3"/>
          <p:cNvSpPr>
            <a:spLocks noGrp="1"/>
          </p:cNvSpPr>
          <p:nvPr>
            <p:ph type="dt" sz="half" idx="10"/>
          </p:nvPr>
        </p:nvSpPr>
        <p:spPr/>
        <p:txBody>
          <a:bodyPr rtlCol="0"/>
          <a:lstStyle>
            <a:lvl1pPr algn="l" rtl="0">
              <a:defRPr sz="1100"/>
            </a:lvl1pPr>
          </a:lstStyle>
          <a:p>
            <a:fld id="{774111F9-5C57-4623-99A8-181903929449}" type="datetime1">
              <a:rPr lang="zh-CN" altLang="en-US" smtClean="0"/>
              <a:pPr/>
              <a:t>2017/10/10</a:t>
            </a:fld>
            <a:endParaRPr lang="zh-CN" altLang="en-US" dirty="0"/>
          </a:p>
        </p:txBody>
      </p:sp>
      <p:sp>
        <p:nvSpPr>
          <p:cNvPr id="5" name="页脚占位符 4"/>
          <p:cNvSpPr>
            <a:spLocks noGrp="1"/>
          </p:cNvSpPr>
          <p:nvPr>
            <p:ph type="ftr" sz="quarter" idx="11"/>
          </p:nvPr>
        </p:nvSpPr>
        <p:spPr/>
        <p:txBody>
          <a:bodyPr rtlCol="0"/>
          <a:lstStyle>
            <a:lvl1pPr algn="ctr" rtl="0">
              <a:defRPr sz="1100"/>
            </a:lvl1pPr>
          </a:lstStyle>
          <a:p>
            <a:endParaRPr lang="zh-CN" altLang="en-US" dirty="0"/>
          </a:p>
        </p:txBody>
      </p:sp>
      <p:sp>
        <p:nvSpPr>
          <p:cNvPr id="7" name="灯片编号占位符 5"/>
          <p:cNvSpPr>
            <a:spLocks noGrp="1"/>
          </p:cNvSpPr>
          <p:nvPr>
            <p:ph type="sldNum" sz="quarter" idx="12"/>
          </p:nvPr>
        </p:nvSpPr>
        <p:spPr>
          <a:xfrm>
            <a:off x="8051225" y="6356351"/>
            <a:ext cx="2844059" cy="365125"/>
          </a:xfrm>
          <a:prstGeom prst="rect">
            <a:avLst/>
          </a:prstGeom>
        </p:spPr>
        <p:txBody>
          <a:bodyPr rtlCol="0"/>
          <a:lstStyle>
            <a:lvl1pPr algn="l" rtl="0">
              <a:defRPr sz="1100"/>
            </a:lvl1pPr>
          </a:lstStyle>
          <a:p>
            <a:pPr algn="r"/>
            <a:fld id="{81FEFA0A-2F20-4B60-98C6-5FFDA469AA1C}" type="slidenum">
              <a:rPr lang="en-US" altLang="zh-CN" smtClean="0"/>
              <a:pPr algn="r"/>
              <a:t>‹#›</a:t>
            </a:fld>
            <a:endParaRPr lang="zh-CN" altLang="en-US" dirty="0"/>
          </a:p>
        </p:txBody>
      </p:sp>
      <p:pic>
        <p:nvPicPr>
          <p:cNvPr id="8" name="图片 7">
            <a:extLst>
              <a:ext uri="{FF2B5EF4-FFF2-40B4-BE49-F238E27FC236}">
                <a16:creationId xmlns:a16="http://schemas.microsoft.com/office/drawing/2014/main" id="{4DC9EEE2-7E8D-4509-B95D-3A86927A306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958709" y="3175"/>
            <a:ext cx="3295316" cy="619632"/>
          </a:xfrm>
          <a:prstGeom prst="rect">
            <a:avLst/>
          </a:prstGeom>
        </p:spPr>
      </p:pic>
      <p:pic>
        <p:nvPicPr>
          <p:cNvPr id="9" name="图片 8">
            <a:extLst>
              <a:ext uri="{FF2B5EF4-FFF2-40B4-BE49-F238E27FC236}">
                <a16:creationId xmlns:a16="http://schemas.microsoft.com/office/drawing/2014/main" id="{C149D8AA-AD13-4B28-9947-0E730FD47038}"/>
              </a:ext>
            </a:extLst>
          </p:cNvPr>
          <p:cNvPicPr>
            <a:picLocks noChangeAspect="1"/>
          </p:cNvPicPr>
          <p:nvPr userDrawn="1"/>
        </p:nvPicPr>
        <p:blipFill>
          <a:blip r:embed="rId4"/>
          <a:stretch>
            <a:fillRect/>
          </a:stretch>
        </p:blipFill>
        <p:spPr>
          <a:xfrm>
            <a:off x="9262764" y="-4710"/>
            <a:ext cx="2926061" cy="627517"/>
          </a:xfrm>
          <a:prstGeom prst="rect">
            <a:avLst/>
          </a:prstGeom>
        </p:spPr>
      </p:pic>
    </p:spTree>
    <p:extLst>
      <p:ext uri="{BB962C8B-B14F-4D97-AF65-F5344CB8AC3E}">
        <p14:creationId xmlns:p14="http://schemas.microsoft.com/office/powerpoint/2010/main" val="2413538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userDrawn="1">
          <p15:clr>
            <a:srgbClr val="FBAE40"/>
          </p15:clr>
        </p15:guide>
        <p15:guide id="2" pos="3839"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blank" preserve="1">
  <p:cSld name="空">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rtlCol="0"/>
          <a:lstStyle>
            <a:lvl1pPr algn="l" rtl="0">
              <a:defRPr sz="1100"/>
            </a:lvl1pPr>
          </a:lstStyle>
          <a:p>
            <a:fld id="{801F4328-2F09-4436-A1E0-EF4F2AD9324F}" type="datetime1">
              <a:rPr lang="zh-CN" altLang="en-US" smtClean="0"/>
              <a:pPr/>
              <a:t>2017/10/10</a:t>
            </a:fld>
            <a:endParaRPr lang="zh-CN" altLang="en-US" dirty="0"/>
          </a:p>
        </p:txBody>
      </p:sp>
      <p:sp>
        <p:nvSpPr>
          <p:cNvPr id="3" name="页脚占位符 2"/>
          <p:cNvSpPr>
            <a:spLocks noGrp="1"/>
          </p:cNvSpPr>
          <p:nvPr>
            <p:ph type="ftr" sz="quarter" idx="11"/>
          </p:nvPr>
        </p:nvSpPr>
        <p:spPr/>
        <p:txBody>
          <a:bodyPr rtlCol="0"/>
          <a:lstStyle>
            <a:lvl1pPr algn="ctr" rtl="0">
              <a:defRPr sz="1100"/>
            </a:lvl1pPr>
          </a:lstStyle>
          <a:p>
            <a:endParaRPr lang="zh-CN" altLang="en-US" dirty="0"/>
          </a:p>
        </p:txBody>
      </p:sp>
      <p:sp>
        <p:nvSpPr>
          <p:cNvPr id="5" name="灯片编号占位符 5"/>
          <p:cNvSpPr>
            <a:spLocks noGrp="1"/>
          </p:cNvSpPr>
          <p:nvPr>
            <p:ph type="sldNum" sz="quarter" idx="12"/>
          </p:nvPr>
        </p:nvSpPr>
        <p:spPr>
          <a:xfrm>
            <a:off x="8051225" y="6356351"/>
            <a:ext cx="2844059" cy="365125"/>
          </a:xfrm>
          <a:prstGeom prst="rect">
            <a:avLst/>
          </a:prstGeom>
        </p:spPr>
        <p:txBody>
          <a:bodyPr rtlCol="0"/>
          <a:lstStyle>
            <a:lvl1pPr algn="l" rtl="0">
              <a:defRPr sz="1100"/>
            </a:lvl1pPr>
          </a:lstStyle>
          <a:p>
            <a:pPr algn="r"/>
            <a:fld id="{81FEFA0A-2F20-4B60-98C6-5FFDA469AA1C}" type="slidenum">
              <a:rPr lang="en-US" altLang="zh-CN" smtClean="0"/>
              <a:pPr algn="r"/>
              <a:t>‹#›</a:t>
            </a:fld>
            <a:endParaRPr lang="zh-CN" altLang="en-US" dirty="0"/>
          </a:p>
        </p:txBody>
      </p:sp>
    </p:spTree>
    <p:extLst>
      <p:ext uri="{BB962C8B-B14F-4D97-AF65-F5344CB8AC3E}">
        <p14:creationId xmlns:p14="http://schemas.microsoft.com/office/powerpoint/2010/main" val="743399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3" name="垂直文本占位符 2"/>
          <p:cNvSpPr>
            <a:spLocks noGrp="1"/>
          </p:cNvSpPr>
          <p:nvPr>
            <p:ph type="body" orient="vert" idx="1"/>
          </p:nvPr>
        </p:nvSpPr>
        <p:spPr/>
        <p:txBody>
          <a:bodyPr vert="eaVert" rtlCol="0"/>
          <a:lstStyle>
            <a:lvl5pPr algn="l" rtl="0">
              <a:defRPr/>
            </a:lvl5pPr>
            <a:lvl6pPr marL="1600200" algn="l" rtl="0">
              <a:defRPr/>
            </a:lvl6pPr>
            <a:lvl7pPr marL="1874520" algn="l" rtl="0">
              <a:defRPr/>
            </a:lvl7pPr>
            <a:lvl8pPr marL="2148840" algn="l" rtl="0">
              <a:defRPr/>
            </a:lvl8pPr>
            <a:lvl9pPr marL="2423160" algn="l" rtl="0">
              <a:defRPr/>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日期占位符 3"/>
          <p:cNvSpPr>
            <a:spLocks noGrp="1"/>
          </p:cNvSpPr>
          <p:nvPr>
            <p:ph type="dt" sz="half" idx="10"/>
          </p:nvPr>
        </p:nvSpPr>
        <p:spPr/>
        <p:txBody>
          <a:bodyPr rtlCol="0"/>
          <a:lstStyle>
            <a:lvl1pPr algn="l" rtl="0">
              <a:defRPr sz="1100"/>
            </a:lvl1pPr>
          </a:lstStyle>
          <a:p>
            <a:fld id="{41ECF2E2-BD61-495B-96F4-3E4D6638FA44}" type="datetime1">
              <a:rPr lang="zh-CN" altLang="en-US" smtClean="0"/>
              <a:pPr/>
              <a:t>2017/10/10</a:t>
            </a:fld>
            <a:endParaRPr lang="zh-CN" altLang="en-US" dirty="0"/>
          </a:p>
        </p:txBody>
      </p:sp>
      <p:sp>
        <p:nvSpPr>
          <p:cNvPr id="5" name="页脚占位符 4"/>
          <p:cNvSpPr>
            <a:spLocks noGrp="1"/>
          </p:cNvSpPr>
          <p:nvPr>
            <p:ph type="ftr" sz="quarter" idx="11"/>
          </p:nvPr>
        </p:nvSpPr>
        <p:spPr/>
        <p:txBody>
          <a:bodyPr rtlCol="0"/>
          <a:lstStyle>
            <a:lvl1pPr algn="ctr" rtl="0">
              <a:defRPr sz="1100"/>
            </a:lvl1pPr>
          </a:lstStyle>
          <a:p>
            <a:endParaRPr lang="zh-CN" altLang="en-US" dirty="0"/>
          </a:p>
        </p:txBody>
      </p:sp>
      <p:sp>
        <p:nvSpPr>
          <p:cNvPr id="6" name="灯片编号占位符 5"/>
          <p:cNvSpPr>
            <a:spLocks noGrp="1"/>
          </p:cNvSpPr>
          <p:nvPr>
            <p:ph type="sldNum" sz="quarter" idx="12"/>
          </p:nvPr>
        </p:nvSpPr>
        <p:spPr>
          <a:xfrm>
            <a:off x="8051225" y="6356351"/>
            <a:ext cx="2844059" cy="365125"/>
          </a:xfrm>
          <a:prstGeom prst="rect">
            <a:avLst/>
          </a:prstGeom>
        </p:spPr>
        <p:txBody>
          <a:bodyPr rtlCol="0"/>
          <a:lstStyle>
            <a:lvl1pPr algn="l" rtl="0">
              <a:defRPr sz="1100"/>
            </a:lvl1pPr>
          </a:lstStyle>
          <a:p>
            <a:pPr algn="r"/>
            <a:fld id="{81FEFA0A-2F20-4B60-98C6-5FFDA469AA1C}" type="slidenum">
              <a:rPr lang="en-US" altLang="zh-CN" smtClean="0"/>
              <a:pPr algn="r"/>
              <a:t>‹#›</a:t>
            </a:fld>
            <a:endParaRPr lang="zh-CN" altLang="en-US" dirty="0"/>
          </a:p>
        </p:txBody>
      </p:sp>
    </p:spTree>
    <p:extLst>
      <p:ext uri="{BB962C8B-B14F-4D97-AF65-F5344CB8AC3E}">
        <p14:creationId xmlns:p14="http://schemas.microsoft.com/office/powerpoint/2010/main" val="2857575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垂直标题 1"/>
          <p:cNvSpPr>
            <a:spLocks noGrp="1"/>
          </p:cNvSpPr>
          <p:nvPr>
            <p:ph type="title" orient="vert"/>
          </p:nvPr>
        </p:nvSpPr>
        <p:spPr>
          <a:xfrm>
            <a:off x="9752014" y="381000"/>
            <a:ext cx="1904998" cy="5791200"/>
          </a:xfrm>
        </p:spPr>
        <p:txBody>
          <a:bodyPr vert="eaVert" rtlCol="0"/>
          <a:lstStyle/>
          <a:p>
            <a:pPr rtl="0"/>
            <a:r>
              <a:rPr lang="zh-CN" altLang="en-US"/>
              <a:t>单击此处编辑母版标题样式</a:t>
            </a:r>
            <a:endParaRPr lang="zh-CN" altLang="en-US" dirty="0"/>
          </a:p>
        </p:txBody>
      </p:sp>
      <p:sp>
        <p:nvSpPr>
          <p:cNvPr id="3" name="垂直文本占位符 2"/>
          <p:cNvSpPr>
            <a:spLocks noGrp="1"/>
          </p:cNvSpPr>
          <p:nvPr>
            <p:ph type="body" orient="vert" idx="1"/>
          </p:nvPr>
        </p:nvSpPr>
        <p:spPr>
          <a:xfrm>
            <a:off x="1293814" y="381000"/>
            <a:ext cx="8305800" cy="5791200"/>
          </a:xfrm>
        </p:spPr>
        <p:txBody>
          <a:bodyPr vert="eaVert" rtlCol="0"/>
          <a:lstStyle>
            <a:lvl5pPr algn="l" rtl="0">
              <a:defRPr/>
            </a:lvl5pPr>
            <a:lvl6pPr algn="l" rtl="0">
              <a:defRPr/>
            </a:lvl6pPr>
            <a:lvl7pPr algn="l" rtl="0">
              <a:defRPr/>
            </a:lvl7pPr>
            <a:lvl8pPr algn="l" rtl="0">
              <a:defRPr/>
            </a:lvl8pPr>
            <a:lvl9pPr algn="l" rtl="0">
              <a:defRPr/>
            </a:lvl9pPr>
          </a:lstStyle>
          <a:p>
            <a:pPr lvl="0" rtl="0"/>
            <a:r>
              <a:rPr lang="zh-CN" altLang="en-US"/>
              <a:t>编辑母版文本样式</a:t>
            </a:r>
          </a:p>
          <a:p>
            <a:pPr lvl="1" rtl="0"/>
            <a:r>
              <a:rPr lang="zh-CN" altLang="en-US"/>
              <a:t>第二级</a:t>
            </a:r>
          </a:p>
          <a:p>
            <a:pPr lvl="2" rtl="0"/>
            <a:r>
              <a:rPr lang="zh-CN" altLang="en-US"/>
              <a:t>第三级</a:t>
            </a:r>
          </a:p>
          <a:p>
            <a:pPr lvl="3" rtl="0"/>
            <a:r>
              <a:rPr lang="zh-CN" altLang="en-US"/>
              <a:t>第四级</a:t>
            </a:r>
          </a:p>
          <a:p>
            <a:pPr lvl="4" rtl="0"/>
            <a:r>
              <a:rPr lang="zh-CN" altLang="en-US"/>
              <a:t>第五级</a:t>
            </a:r>
            <a:endParaRPr lang="zh-CN" altLang="en-US" dirty="0"/>
          </a:p>
        </p:txBody>
      </p:sp>
      <p:sp>
        <p:nvSpPr>
          <p:cNvPr id="4" name="日期占位符 3"/>
          <p:cNvSpPr>
            <a:spLocks noGrp="1"/>
          </p:cNvSpPr>
          <p:nvPr>
            <p:ph type="dt" sz="half" idx="10"/>
          </p:nvPr>
        </p:nvSpPr>
        <p:spPr/>
        <p:txBody>
          <a:bodyPr rtlCol="0"/>
          <a:lstStyle>
            <a:lvl1pPr algn="l" rtl="0">
              <a:defRPr sz="1100"/>
            </a:lvl1pPr>
          </a:lstStyle>
          <a:p>
            <a:fld id="{DEEDE603-9836-44AF-B60C-0D32FC94055C}" type="datetime1">
              <a:rPr lang="zh-CN" altLang="en-US" smtClean="0"/>
              <a:pPr/>
              <a:t>2017/10/10</a:t>
            </a:fld>
            <a:endParaRPr lang="zh-CN" altLang="en-US" dirty="0"/>
          </a:p>
        </p:txBody>
      </p:sp>
      <p:sp>
        <p:nvSpPr>
          <p:cNvPr id="5" name="页脚占位符 4"/>
          <p:cNvSpPr>
            <a:spLocks noGrp="1"/>
          </p:cNvSpPr>
          <p:nvPr>
            <p:ph type="ftr" sz="quarter" idx="11"/>
          </p:nvPr>
        </p:nvSpPr>
        <p:spPr/>
        <p:txBody>
          <a:bodyPr rtlCol="0"/>
          <a:lstStyle>
            <a:lvl1pPr algn="ctr" rtl="0">
              <a:defRPr sz="1100"/>
            </a:lvl1pPr>
          </a:lstStyle>
          <a:p>
            <a:endParaRPr lang="zh-CN" altLang="en-US" dirty="0"/>
          </a:p>
        </p:txBody>
      </p:sp>
      <p:sp>
        <p:nvSpPr>
          <p:cNvPr id="6" name="灯片编号占位符 5"/>
          <p:cNvSpPr>
            <a:spLocks noGrp="1"/>
          </p:cNvSpPr>
          <p:nvPr>
            <p:ph type="sldNum" sz="quarter" idx="12"/>
          </p:nvPr>
        </p:nvSpPr>
        <p:spPr>
          <a:xfrm>
            <a:off x="8051225" y="6356351"/>
            <a:ext cx="2844059" cy="365125"/>
          </a:xfrm>
          <a:prstGeom prst="rect">
            <a:avLst/>
          </a:prstGeom>
        </p:spPr>
        <p:txBody>
          <a:bodyPr rtlCol="0"/>
          <a:lstStyle>
            <a:lvl1pPr algn="r" rtl="0">
              <a:defRPr sz="1100"/>
            </a:lvl1pPr>
          </a:lstStyle>
          <a:p>
            <a:fld id="{81FEFA0A-2F20-4B60-98C6-5FFDA469AA1C}" type="slidenum">
              <a:rPr lang="en-US" altLang="zh-CN" smtClean="0"/>
              <a:pPr/>
              <a:t>‹#›</a:t>
            </a:fld>
            <a:endParaRPr lang="zh-CN" altLang="en-US" dirty="0"/>
          </a:p>
        </p:txBody>
      </p:sp>
    </p:spTree>
    <p:extLst>
      <p:ext uri="{BB962C8B-B14F-4D97-AF65-F5344CB8AC3E}">
        <p14:creationId xmlns:p14="http://schemas.microsoft.com/office/powerpoint/2010/main" val="2132264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每章的第一页">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rtlCol="0"/>
          <a:lstStyle>
            <a:lvl1pPr algn="l" rtl="0">
              <a:defRPr sz="1100"/>
            </a:lvl1pPr>
          </a:lstStyle>
          <a:p>
            <a:fld id="{2C227164-3D85-435C-AA12-AD66153CE41E}" type="datetime1">
              <a:rPr lang="zh-CN" altLang="en-US" smtClean="0"/>
              <a:pPr/>
              <a:t>2017/10/10</a:t>
            </a:fld>
            <a:endParaRPr lang="zh-CN" altLang="en-US" dirty="0"/>
          </a:p>
        </p:txBody>
      </p:sp>
      <p:sp>
        <p:nvSpPr>
          <p:cNvPr id="4" name="页脚占位符 3"/>
          <p:cNvSpPr>
            <a:spLocks noGrp="1"/>
          </p:cNvSpPr>
          <p:nvPr>
            <p:ph type="ftr" sz="quarter" idx="11"/>
          </p:nvPr>
        </p:nvSpPr>
        <p:spPr/>
        <p:txBody>
          <a:bodyPr rtlCol="0"/>
          <a:lstStyle>
            <a:lvl1pPr algn="ctr" rtl="0">
              <a:defRPr sz="1100"/>
            </a:lvl1pPr>
          </a:lstStyle>
          <a:p>
            <a:endParaRPr lang="zh-CN" altLang="en-US" dirty="0"/>
          </a:p>
        </p:txBody>
      </p:sp>
      <p:sp>
        <p:nvSpPr>
          <p:cNvPr id="6" name="灯片编号占位符 5"/>
          <p:cNvSpPr>
            <a:spLocks noGrp="1"/>
          </p:cNvSpPr>
          <p:nvPr>
            <p:ph type="sldNum" sz="quarter" idx="12"/>
          </p:nvPr>
        </p:nvSpPr>
        <p:spPr>
          <a:xfrm>
            <a:off x="8051225" y="6356351"/>
            <a:ext cx="2844059" cy="365125"/>
          </a:xfrm>
          <a:prstGeom prst="rect">
            <a:avLst/>
          </a:prstGeom>
        </p:spPr>
        <p:txBody>
          <a:bodyPr rtlCol="0"/>
          <a:lstStyle>
            <a:lvl1pPr algn="l" rtl="0">
              <a:defRPr sz="1100"/>
            </a:lvl1pPr>
          </a:lstStyle>
          <a:p>
            <a:pPr algn="r"/>
            <a:fld id="{81FEFA0A-2F20-4B60-98C6-5FFDA469AA1C}" type="slidenum">
              <a:rPr lang="en-US" altLang="zh-CN" smtClean="0"/>
              <a:pPr algn="r"/>
              <a:t>‹#›</a:t>
            </a:fld>
            <a:endParaRPr lang="zh-CN" altLang="en-US" dirty="0"/>
          </a:p>
        </p:txBody>
      </p:sp>
      <p:sp>
        <p:nvSpPr>
          <p:cNvPr id="14" name="标题 13">
            <a:extLst>
              <a:ext uri="{FF2B5EF4-FFF2-40B4-BE49-F238E27FC236}">
                <a16:creationId xmlns:a16="http://schemas.microsoft.com/office/drawing/2014/main" id="{479415E7-94E2-4138-813E-CC77E8238340}"/>
              </a:ext>
            </a:extLst>
          </p:cNvPr>
          <p:cNvSpPr>
            <a:spLocks noGrp="1"/>
          </p:cNvSpPr>
          <p:nvPr>
            <p:ph type="title" hasCustomPrompt="1"/>
          </p:nvPr>
        </p:nvSpPr>
        <p:spPr>
          <a:xfrm>
            <a:off x="1293812" y="675196"/>
            <a:ext cx="9601200" cy="1143000"/>
          </a:xfrm>
        </p:spPr>
        <p:txBody>
          <a:bodyPr/>
          <a:lstStyle>
            <a:lvl1pPr>
              <a:defRPr/>
            </a:lvl1pPr>
          </a:lstStyle>
          <a:p>
            <a:r>
              <a:rPr lang="zh-CN" altLang="en-US" dirty="0"/>
              <a:t>第</a:t>
            </a:r>
            <a:r>
              <a:rPr lang="en-US" altLang="zh-CN" dirty="0"/>
              <a:t>1</a:t>
            </a:r>
            <a:r>
              <a:rPr lang="zh-CN" altLang="en-US" dirty="0"/>
              <a:t>章 ****</a:t>
            </a:r>
          </a:p>
        </p:txBody>
      </p:sp>
      <p:sp>
        <p:nvSpPr>
          <p:cNvPr id="16" name="表格占位符 15">
            <a:extLst>
              <a:ext uri="{FF2B5EF4-FFF2-40B4-BE49-F238E27FC236}">
                <a16:creationId xmlns:a16="http://schemas.microsoft.com/office/drawing/2014/main" id="{F4ECDF7E-DB6F-48E6-AAA3-D21ED8DC9712}"/>
              </a:ext>
            </a:extLst>
          </p:cNvPr>
          <p:cNvSpPr>
            <a:spLocks noGrp="1"/>
          </p:cNvSpPr>
          <p:nvPr>
            <p:ph type="tbl" sz="quarter" idx="13"/>
          </p:nvPr>
        </p:nvSpPr>
        <p:spPr>
          <a:xfrm>
            <a:off x="1293813" y="1916831"/>
            <a:ext cx="10201275" cy="3815631"/>
          </a:xfrm>
        </p:spPr>
        <p:txBody>
          <a:bodyPr/>
          <a:lstStyle>
            <a:lvl1pPr marL="0" indent="0">
              <a:buNone/>
              <a:defRPr/>
            </a:lvl1pPr>
          </a:lstStyle>
          <a:p>
            <a:endParaRPr lang="zh-CN" altLang="en-US" dirty="0"/>
          </a:p>
        </p:txBody>
      </p:sp>
      <p:pic>
        <p:nvPicPr>
          <p:cNvPr id="17" name="图片 16">
            <a:extLst>
              <a:ext uri="{FF2B5EF4-FFF2-40B4-BE49-F238E27FC236}">
                <a16:creationId xmlns:a16="http://schemas.microsoft.com/office/drawing/2014/main" id="{4DC3906B-7777-4F39-B436-4096C79E54D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958709" y="3175"/>
            <a:ext cx="3295316" cy="619632"/>
          </a:xfrm>
          <a:prstGeom prst="rect">
            <a:avLst/>
          </a:prstGeom>
        </p:spPr>
      </p:pic>
      <p:pic>
        <p:nvPicPr>
          <p:cNvPr id="18" name="图片 17">
            <a:extLst>
              <a:ext uri="{FF2B5EF4-FFF2-40B4-BE49-F238E27FC236}">
                <a16:creationId xmlns:a16="http://schemas.microsoft.com/office/drawing/2014/main" id="{FCD6F0BF-E9DB-40F8-8E3D-3EF15C03E516}"/>
              </a:ext>
            </a:extLst>
          </p:cNvPr>
          <p:cNvPicPr>
            <a:picLocks noChangeAspect="1"/>
          </p:cNvPicPr>
          <p:nvPr userDrawn="1"/>
        </p:nvPicPr>
        <p:blipFill>
          <a:blip r:embed="rId3"/>
          <a:stretch>
            <a:fillRect/>
          </a:stretch>
        </p:blipFill>
        <p:spPr>
          <a:xfrm>
            <a:off x="9262764" y="-4710"/>
            <a:ext cx="2926061" cy="627517"/>
          </a:xfrm>
          <a:prstGeom prst="rect">
            <a:avLst/>
          </a:prstGeom>
        </p:spPr>
      </p:pic>
    </p:spTree>
    <p:extLst>
      <p:ext uri="{BB962C8B-B14F-4D97-AF65-F5344CB8AC3E}">
        <p14:creationId xmlns:p14="http://schemas.microsoft.com/office/powerpoint/2010/main" val="3261595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正文">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3" name="内容占位符 2"/>
          <p:cNvSpPr>
            <a:spLocks noGrp="1"/>
          </p:cNvSpPr>
          <p:nvPr>
            <p:ph idx="1"/>
          </p:nvPr>
        </p:nvSpPr>
        <p:spPr/>
        <p:txBody>
          <a:bodyPr rtlCol="0"/>
          <a:lstStyle>
            <a:lvl5pPr algn="l" rtl="0">
              <a:defRPr/>
            </a:lvl5pPr>
            <a:lvl6pPr algn="l" rtl="0">
              <a:defRPr/>
            </a:lvl6pPr>
            <a:lvl7pPr algn="l" rtl="0">
              <a:defRPr/>
            </a:lvl7pPr>
            <a:lvl8pPr algn="l" rtl="0">
              <a:defRPr/>
            </a:lvl8pPr>
            <a:lvl9pPr algn="l" rtl="0">
              <a:defRPr/>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日期占位符 3"/>
          <p:cNvSpPr>
            <a:spLocks noGrp="1"/>
          </p:cNvSpPr>
          <p:nvPr>
            <p:ph type="dt" sz="half" idx="10"/>
          </p:nvPr>
        </p:nvSpPr>
        <p:spPr/>
        <p:txBody>
          <a:bodyPr rtlCol="0"/>
          <a:lstStyle>
            <a:lvl1pPr algn="l" rtl="0">
              <a:defRPr sz="1100"/>
            </a:lvl1pPr>
          </a:lstStyle>
          <a:p>
            <a:fld id="{7B6D6324-D6E1-4361-840C-AFD324E8DE20}" type="datetime1">
              <a:rPr lang="zh-CN" altLang="en-US" smtClean="0"/>
              <a:pPr/>
              <a:t>2017/10/10</a:t>
            </a:fld>
            <a:endParaRPr lang="zh-CN" altLang="en-US" dirty="0"/>
          </a:p>
        </p:txBody>
      </p:sp>
      <p:sp>
        <p:nvSpPr>
          <p:cNvPr id="5" name="页脚占位符 4"/>
          <p:cNvSpPr>
            <a:spLocks noGrp="1"/>
          </p:cNvSpPr>
          <p:nvPr>
            <p:ph type="ftr" sz="quarter" idx="11"/>
          </p:nvPr>
        </p:nvSpPr>
        <p:spPr/>
        <p:txBody>
          <a:bodyPr rtlCol="0"/>
          <a:lstStyle>
            <a:lvl1pPr algn="ctr" rtl="0">
              <a:defRPr sz="1100"/>
            </a:lvl1pPr>
          </a:lstStyle>
          <a:p>
            <a:endParaRPr lang="zh-CN" altLang="en-US" dirty="0"/>
          </a:p>
        </p:txBody>
      </p:sp>
      <p:sp>
        <p:nvSpPr>
          <p:cNvPr id="7" name="灯片编号占位符 5"/>
          <p:cNvSpPr>
            <a:spLocks noGrp="1"/>
          </p:cNvSpPr>
          <p:nvPr>
            <p:ph type="sldNum" sz="quarter" idx="12"/>
          </p:nvPr>
        </p:nvSpPr>
        <p:spPr>
          <a:xfrm>
            <a:off x="8051225" y="6356351"/>
            <a:ext cx="2844059" cy="365125"/>
          </a:xfrm>
          <a:prstGeom prst="rect">
            <a:avLst/>
          </a:prstGeom>
        </p:spPr>
        <p:txBody>
          <a:bodyPr rtlCol="0"/>
          <a:lstStyle>
            <a:lvl1pPr algn="l" rtl="0">
              <a:defRPr sz="1100"/>
            </a:lvl1pPr>
          </a:lstStyle>
          <a:p>
            <a:pPr algn="r"/>
            <a:fld id="{81FEFA0A-2F20-4B60-98C6-5FFDA469AA1C}" type="slidenum">
              <a:rPr lang="en-US" altLang="zh-CN" smtClean="0"/>
              <a:pPr algn="r"/>
              <a:t>‹#›</a:t>
            </a:fld>
            <a:endParaRPr lang="zh-CN" altLang="en-US" dirty="0"/>
          </a:p>
        </p:txBody>
      </p:sp>
    </p:spTree>
    <p:extLst>
      <p:ext uri="{BB962C8B-B14F-4D97-AF65-F5344CB8AC3E}">
        <p14:creationId xmlns:p14="http://schemas.microsoft.com/office/powerpoint/2010/main" val="1594768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重点图片">
    <p:spTree>
      <p:nvGrpSpPr>
        <p:cNvPr id="1" name=""/>
        <p:cNvGrpSpPr/>
        <p:nvPr/>
      </p:nvGrpSpPr>
      <p:grpSpPr>
        <a:xfrm>
          <a:off x="0" y="0"/>
          <a:ext cx="0" cy="0"/>
          <a:chOff x="0" y="0"/>
          <a:chExt cx="0" cy="0"/>
        </a:xfrm>
      </p:grpSpPr>
      <p:sp>
        <p:nvSpPr>
          <p:cNvPr id="2" name="标题 1"/>
          <p:cNvSpPr>
            <a:spLocks noGrp="1"/>
          </p:cNvSpPr>
          <p:nvPr>
            <p:ph type="title"/>
          </p:nvPr>
        </p:nvSpPr>
        <p:spPr>
          <a:xfrm>
            <a:off x="7770812" y="1676400"/>
            <a:ext cx="3810000" cy="2438400"/>
          </a:xfrm>
        </p:spPr>
        <p:txBody>
          <a:bodyPr rtlCol="0" anchor="b">
            <a:noAutofit/>
          </a:bodyPr>
          <a:lstStyle>
            <a:lvl1pPr algn="l" rtl="0">
              <a:defRPr sz="3200" b="0"/>
            </a:lvl1pPr>
          </a:lstStyle>
          <a:p>
            <a:pPr rtl="0"/>
            <a:r>
              <a:rPr lang="zh-CN" altLang="en-US" dirty="0"/>
              <a:t>单击此处编辑母版标题样式</a:t>
            </a:r>
          </a:p>
        </p:txBody>
      </p:sp>
      <p:sp>
        <p:nvSpPr>
          <p:cNvPr id="4" name="文本占位符 3"/>
          <p:cNvSpPr>
            <a:spLocks noGrp="1"/>
          </p:cNvSpPr>
          <p:nvPr>
            <p:ph type="body" sz="half" idx="2"/>
          </p:nvPr>
        </p:nvSpPr>
        <p:spPr>
          <a:xfrm>
            <a:off x="7770812" y="4191000"/>
            <a:ext cx="3810000" cy="1524000"/>
          </a:xfrm>
        </p:spPr>
        <p:txBody>
          <a:bodyPr rtlCol="0">
            <a:normAutofit/>
          </a:bodyPr>
          <a:lstStyle>
            <a:lvl1pPr marL="0" indent="0" algn="l" rtl="0">
              <a:buNone/>
              <a:defRPr sz="1800"/>
            </a:lvl1pPr>
            <a:lvl2pPr marL="457200" indent="0" algn="l" rtl="0">
              <a:buNone/>
              <a:defRPr sz="1200"/>
            </a:lvl2pPr>
            <a:lvl3pPr marL="914400" indent="0" algn="l" rtl="0">
              <a:buNone/>
              <a:defRPr sz="1000"/>
            </a:lvl3pPr>
            <a:lvl4pPr marL="1371600" indent="0" algn="l" rtl="0">
              <a:buNone/>
              <a:defRPr sz="900"/>
            </a:lvl4pPr>
            <a:lvl5pPr marL="1828800" indent="0" algn="l" rtl="0">
              <a:buNone/>
              <a:defRPr sz="900"/>
            </a:lvl5pPr>
            <a:lvl6pPr marL="2286000" indent="0" algn="l" rtl="0">
              <a:buNone/>
              <a:defRPr sz="900"/>
            </a:lvl6pPr>
            <a:lvl7pPr marL="2743200" indent="0" algn="l" rtl="0">
              <a:buNone/>
              <a:defRPr sz="900"/>
            </a:lvl7pPr>
            <a:lvl8pPr marL="3200400" indent="0" algn="l" rtl="0">
              <a:buNone/>
              <a:defRPr sz="900"/>
            </a:lvl8pPr>
            <a:lvl9pPr marL="3657600" indent="0" algn="l" rtl="0">
              <a:buNone/>
              <a:defRPr sz="900"/>
            </a:lvl9pPr>
          </a:lstStyle>
          <a:p>
            <a:pPr lvl="0" rtl="0"/>
            <a:r>
              <a:rPr lang="zh-CN" altLang="en-US"/>
              <a:t>编辑母版文本样式</a:t>
            </a:r>
          </a:p>
        </p:txBody>
      </p:sp>
    </p:spTree>
    <p:extLst>
      <p:ext uri="{BB962C8B-B14F-4D97-AF65-F5344CB8AC3E}">
        <p14:creationId xmlns:p14="http://schemas.microsoft.com/office/powerpoint/2010/main" val="3839490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1_正文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zh-CN" altLang="en-US" dirty="0"/>
          </a:p>
        </p:txBody>
      </p:sp>
      <p:sp>
        <p:nvSpPr>
          <p:cNvPr id="3" name="日期占位符 2"/>
          <p:cNvSpPr>
            <a:spLocks noGrp="1"/>
          </p:cNvSpPr>
          <p:nvPr>
            <p:ph type="dt" sz="half" idx="10"/>
          </p:nvPr>
        </p:nvSpPr>
        <p:spPr/>
        <p:txBody>
          <a:bodyPr rtlCol="0"/>
          <a:lstStyle>
            <a:lvl1pPr algn="l" rtl="0">
              <a:defRPr sz="1100"/>
            </a:lvl1pPr>
          </a:lstStyle>
          <a:p>
            <a:fld id="{2C227164-3D85-435C-AA12-AD66153CE41E}" type="datetime1">
              <a:rPr lang="zh-CN" altLang="en-US" smtClean="0"/>
              <a:pPr/>
              <a:t>2017/10/10</a:t>
            </a:fld>
            <a:endParaRPr lang="zh-CN" altLang="en-US" dirty="0"/>
          </a:p>
        </p:txBody>
      </p:sp>
      <p:sp>
        <p:nvSpPr>
          <p:cNvPr id="4" name="页脚占位符 3"/>
          <p:cNvSpPr>
            <a:spLocks noGrp="1"/>
          </p:cNvSpPr>
          <p:nvPr>
            <p:ph type="ftr" sz="quarter" idx="11"/>
          </p:nvPr>
        </p:nvSpPr>
        <p:spPr/>
        <p:txBody>
          <a:bodyPr rtlCol="0"/>
          <a:lstStyle>
            <a:lvl1pPr algn="ctr" rtl="0">
              <a:defRPr sz="1100"/>
            </a:lvl1pPr>
          </a:lstStyle>
          <a:p>
            <a:endParaRPr lang="zh-CN" altLang="en-US" dirty="0"/>
          </a:p>
        </p:txBody>
      </p:sp>
      <p:sp>
        <p:nvSpPr>
          <p:cNvPr id="6" name="灯片编号占位符 5"/>
          <p:cNvSpPr>
            <a:spLocks noGrp="1"/>
          </p:cNvSpPr>
          <p:nvPr>
            <p:ph type="sldNum" sz="quarter" idx="12"/>
          </p:nvPr>
        </p:nvSpPr>
        <p:spPr>
          <a:xfrm>
            <a:off x="8051225" y="6356351"/>
            <a:ext cx="2844059" cy="365125"/>
          </a:xfrm>
          <a:prstGeom prst="rect">
            <a:avLst/>
          </a:prstGeom>
        </p:spPr>
        <p:txBody>
          <a:bodyPr rtlCol="0"/>
          <a:lstStyle>
            <a:lvl1pPr algn="l" rtl="0">
              <a:defRPr sz="1100"/>
            </a:lvl1pPr>
          </a:lstStyle>
          <a:p>
            <a:pPr algn="r"/>
            <a:fld id="{81FEFA0A-2F20-4B60-98C6-5FFDA469AA1C}" type="slidenum">
              <a:rPr lang="en-US" altLang="zh-CN" smtClean="0"/>
              <a:pPr algn="r"/>
              <a:t>‹#›</a:t>
            </a:fld>
            <a:endParaRPr lang="zh-CN" altLang="en-US" dirty="0"/>
          </a:p>
        </p:txBody>
      </p:sp>
    </p:spTree>
    <p:extLst>
      <p:ext uri="{BB962C8B-B14F-4D97-AF65-F5344CB8AC3E}">
        <p14:creationId xmlns:p14="http://schemas.microsoft.com/office/powerpoint/2010/main" val="618461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重点文本">
    <p:spTree>
      <p:nvGrpSpPr>
        <p:cNvPr id="1" name=""/>
        <p:cNvGrpSpPr/>
        <p:nvPr/>
      </p:nvGrpSpPr>
      <p:grpSpPr>
        <a:xfrm>
          <a:off x="0" y="0"/>
          <a:ext cx="0" cy="0"/>
          <a:chOff x="0" y="0"/>
          <a:chExt cx="0" cy="0"/>
        </a:xfrm>
      </p:grpSpPr>
      <p:sp>
        <p:nvSpPr>
          <p:cNvPr id="2" name="标题 1"/>
          <p:cNvSpPr>
            <a:spLocks noGrp="1"/>
          </p:cNvSpPr>
          <p:nvPr>
            <p:ph type="title"/>
          </p:nvPr>
        </p:nvSpPr>
        <p:spPr>
          <a:xfrm>
            <a:off x="7770811" y="1676400"/>
            <a:ext cx="3810000" cy="2438400"/>
          </a:xfrm>
        </p:spPr>
        <p:txBody>
          <a:bodyPr rtlCol="0" anchor="b">
            <a:normAutofit/>
          </a:bodyPr>
          <a:lstStyle>
            <a:lvl1pPr algn="l" rtl="0">
              <a:defRPr sz="3200" b="0"/>
            </a:lvl1pPr>
          </a:lstStyle>
          <a:p>
            <a:pPr rtl="0"/>
            <a:r>
              <a:rPr lang="zh-CN" altLang="en-US" noProof="0"/>
              <a:t>单击此处编辑母版标题样式</a:t>
            </a:r>
            <a:endParaRPr lang="zh-CN" altLang="en-US" noProof="0" dirty="0"/>
          </a:p>
        </p:txBody>
      </p:sp>
      <p:sp>
        <p:nvSpPr>
          <p:cNvPr id="3" name="内容占位符 2"/>
          <p:cNvSpPr>
            <a:spLocks noGrp="1"/>
          </p:cNvSpPr>
          <p:nvPr>
            <p:ph idx="1"/>
          </p:nvPr>
        </p:nvSpPr>
        <p:spPr>
          <a:xfrm>
            <a:off x="1293813" y="685800"/>
            <a:ext cx="6172200" cy="5486400"/>
          </a:xfrm>
        </p:spPr>
        <p:txBody>
          <a:bodyPr rtlCol="0">
            <a:normAutofit/>
          </a:bodyPr>
          <a:lstStyle>
            <a:lvl1pPr algn="l" rtl="0">
              <a:defRPr sz="2400"/>
            </a:lvl1pPr>
            <a:lvl2pPr algn="l" rtl="0">
              <a:defRPr sz="2000"/>
            </a:lvl2pPr>
            <a:lvl3pPr algn="l" rtl="0">
              <a:defRPr sz="1800"/>
            </a:lvl3pPr>
            <a:lvl4pPr algn="l" rtl="0">
              <a:defRPr sz="1600"/>
            </a:lvl4pPr>
            <a:lvl5pPr algn="l" rtl="0">
              <a:defRPr sz="1600"/>
            </a:lvl5pPr>
            <a:lvl6pPr algn="l" rtl="0">
              <a:defRPr sz="1600"/>
            </a:lvl6pPr>
            <a:lvl7pPr algn="l" rtl="0">
              <a:defRPr sz="1600"/>
            </a:lvl7pPr>
            <a:lvl8pPr algn="l" rtl="0">
              <a:defRPr sz="1600"/>
            </a:lvl8pPr>
            <a:lvl9pPr algn="l" rtl="0">
              <a:defRPr sz="1600"/>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文本占位符 3"/>
          <p:cNvSpPr>
            <a:spLocks noGrp="1"/>
          </p:cNvSpPr>
          <p:nvPr>
            <p:ph type="body" sz="half" idx="2"/>
          </p:nvPr>
        </p:nvSpPr>
        <p:spPr>
          <a:xfrm>
            <a:off x="7770811" y="4191000"/>
            <a:ext cx="3810000" cy="1524000"/>
          </a:xfrm>
        </p:spPr>
        <p:txBody>
          <a:bodyPr rtlCol="0">
            <a:normAutofit/>
          </a:bodyPr>
          <a:lstStyle>
            <a:lvl1pPr marL="0" indent="0" algn="l" rtl="0">
              <a:buNone/>
              <a:defRPr sz="1800"/>
            </a:lvl1pPr>
            <a:lvl2pPr marL="457200" indent="0" algn="l" rtl="0">
              <a:buNone/>
              <a:defRPr sz="1200"/>
            </a:lvl2pPr>
            <a:lvl3pPr marL="914400" indent="0" algn="l" rtl="0">
              <a:buNone/>
              <a:defRPr sz="1000"/>
            </a:lvl3pPr>
            <a:lvl4pPr marL="1371600" indent="0" algn="l" rtl="0">
              <a:buNone/>
              <a:defRPr sz="900"/>
            </a:lvl4pPr>
            <a:lvl5pPr marL="1828800" indent="0" algn="l" rtl="0">
              <a:buNone/>
              <a:defRPr sz="900"/>
            </a:lvl5pPr>
            <a:lvl6pPr marL="2286000" indent="0" algn="l" rtl="0">
              <a:buNone/>
              <a:defRPr sz="900"/>
            </a:lvl6pPr>
            <a:lvl7pPr marL="2743200" indent="0" algn="l" rtl="0">
              <a:buNone/>
              <a:defRPr sz="900"/>
            </a:lvl7pPr>
            <a:lvl8pPr marL="3200400" indent="0" algn="l" rtl="0">
              <a:buNone/>
              <a:defRPr sz="900"/>
            </a:lvl8pPr>
            <a:lvl9pPr marL="3657600" indent="0" algn="l" rtl="0">
              <a:buNone/>
              <a:defRPr sz="900"/>
            </a:lvl9pPr>
          </a:lstStyle>
          <a:p>
            <a:pPr lvl="0" rtl="0"/>
            <a:r>
              <a:rPr lang="zh-CN" altLang="en-US" noProof="0"/>
              <a:t>编辑母版文本样式</a:t>
            </a:r>
          </a:p>
        </p:txBody>
      </p:sp>
      <p:sp>
        <p:nvSpPr>
          <p:cNvPr id="5" name="日期占位符 4"/>
          <p:cNvSpPr>
            <a:spLocks noGrp="1"/>
          </p:cNvSpPr>
          <p:nvPr>
            <p:ph type="dt" sz="half" idx="10"/>
          </p:nvPr>
        </p:nvSpPr>
        <p:spPr/>
        <p:txBody>
          <a:bodyPr rtlCol="0"/>
          <a:lstStyle>
            <a:lvl1pPr algn="l" rtl="0">
              <a:defRPr sz="1100"/>
            </a:lvl1pPr>
          </a:lstStyle>
          <a:p>
            <a:fld id="{B7DFAF75-A946-4F40-AF19-416AABC467DA}" type="datetime1">
              <a:rPr lang="zh-CN" altLang="en-US" smtClean="0"/>
              <a:pPr/>
              <a:t>2017/10/10</a:t>
            </a:fld>
            <a:endParaRPr lang="zh-CN" altLang="en-US" dirty="0"/>
          </a:p>
        </p:txBody>
      </p:sp>
      <p:sp>
        <p:nvSpPr>
          <p:cNvPr id="6" name="页脚占位符 5"/>
          <p:cNvSpPr>
            <a:spLocks noGrp="1"/>
          </p:cNvSpPr>
          <p:nvPr>
            <p:ph type="ftr" sz="quarter" idx="11"/>
          </p:nvPr>
        </p:nvSpPr>
        <p:spPr/>
        <p:txBody>
          <a:bodyPr rtlCol="0"/>
          <a:lstStyle>
            <a:lvl1pPr algn="ctr" rtl="0">
              <a:defRPr sz="1100"/>
            </a:lvl1pPr>
          </a:lstStyle>
          <a:p>
            <a:endParaRPr lang="zh-CN" altLang="en-US" dirty="0"/>
          </a:p>
        </p:txBody>
      </p:sp>
      <p:sp>
        <p:nvSpPr>
          <p:cNvPr id="8" name="灯片编号占位符 5"/>
          <p:cNvSpPr>
            <a:spLocks noGrp="1"/>
          </p:cNvSpPr>
          <p:nvPr>
            <p:ph type="sldNum" sz="quarter" idx="12"/>
          </p:nvPr>
        </p:nvSpPr>
        <p:spPr>
          <a:xfrm>
            <a:off x="8051225" y="6356351"/>
            <a:ext cx="2844059" cy="365125"/>
          </a:xfrm>
          <a:prstGeom prst="rect">
            <a:avLst/>
          </a:prstGeom>
        </p:spPr>
        <p:txBody>
          <a:bodyPr rtlCol="0"/>
          <a:lstStyle>
            <a:lvl1pPr algn="l" rtl="0">
              <a:defRPr sz="1100"/>
            </a:lvl1pPr>
          </a:lstStyle>
          <a:p>
            <a:pPr algn="r"/>
            <a:fld id="{81FEFA0A-2F20-4B60-98C6-5FFDA469AA1C}" type="slidenum">
              <a:rPr lang="en-US" altLang="zh-CN" smtClean="0"/>
              <a:pPr algn="r"/>
              <a:t>‹#›</a:t>
            </a:fld>
            <a:endParaRPr lang="zh-CN" altLang="en-US" dirty="0"/>
          </a:p>
        </p:txBody>
      </p:sp>
    </p:spTree>
    <p:extLst>
      <p:ext uri="{BB962C8B-B14F-4D97-AF65-F5344CB8AC3E}">
        <p14:creationId xmlns:p14="http://schemas.microsoft.com/office/powerpoint/2010/main" val="828858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293813" y="2057400"/>
            <a:ext cx="8458201" cy="2666999"/>
          </a:xfrm>
        </p:spPr>
        <p:txBody>
          <a:bodyPr rtlCol="0" anchor="b">
            <a:normAutofit/>
          </a:bodyPr>
          <a:lstStyle>
            <a:lvl1pPr algn="l" rtl="0">
              <a:defRPr sz="4800" b="0" i="0" cap="none" baseline="0"/>
            </a:lvl1pPr>
          </a:lstStyle>
          <a:p>
            <a:pPr rtl="0"/>
            <a:r>
              <a:rPr lang="zh-CN" altLang="en-US"/>
              <a:t>单击此处编辑母版标题样式</a:t>
            </a:r>
            <a:endParaRPr lang="zh-CN" altLang="en-US" dirty="0"/>
          </a:p>
        </p:txBody>
      </p:sp>
      <p:sp>
        <p:nvSpPr>
          <p:cNvPr id="3" name="文本占位符 2"/>
          <p:cNvSpPr>
            <a:spLocks noGrp="1"/>
          </p:cNvSpPr>
          <p:nvPr>
            <p:ph type="body" idx="1"/>
          </p:nvPr>
        </p:nvSpPr>
        <p:spPr>
          <a:xfrm>
            <a:off x="1293813" y="4876800"/>
            <a:ext cx="8458201" cy="1143000"/>
          </a:xfrm>
        </p:spPr>
        <p:txBody>
          <a:bodyPr rtlCol="0" anchor="t">
            <a:normAutofit/>
          </a:bodyPr>
          <a:lstStyle>
            <a:lvl1pPr marL="0" indent="0" algn="l" rtl="0">
              <a:spcBef>
                <a:spcPts val="0"/>
              </a:spcBef>
              <a:buNone/>
              <a:defRPr sz="2400">
                <a:solidFill>
                  <a:schemeClr val="tx1"/>
                </a:solidFill>
              </a:defRPr>
            </a:lvl1pPr>
            <a:lvl2pPr marL="457200" indent="0" algn="l" rtl="0">
              <a:buNone/>
              <a:defRPr sz="1800">
                <a:solidFill>
                  <a:schemeClr val="tx1">
                    <a:tint val="75000"/>
                  </a:schemeClr>
                </a:solidFill>
              </a:defRPr>
            </a:lvl2pPr>
            <a:lvl3pPr marL="914400" indent="0" algn="l" rtl="0">
              <a:buNone/>
              <a:defRPr sz="1600">
                <a:solidFill>
                  <a:schemeClr val="tx1">
                    <a:tint val="75000"/>
                  </a:schemeClr>
                </a:solidFill>
              </a:defRPr>
            </a:lvl3pPr>
            <a:lvl4pPr marL="1371600" indent="0" algn="l" rtl="0">
              <a:buNone/>
              <a:defRPr sz="1400">
                <a:solidFill>
                  <a:schemeClr val="tx1">
                    <a:tint val="75000"/>
                  </a:schemeClr>
                </a:solidFill>
              </a:defRPr>
            </a:lvl4pPr>
            <a:lvl5pPr marL="1828800" indent="0" algn="l" rtl="0">
              <a:buNone/>
              <a:defRPr sz="1400">
                <a:solidFill>
                  <a:schemeClr val="tx1">
                    <a:tint val="75000"/>
                  </a:schemeClr>
                </a:solidFill>
              </a:defRPr>
            </a:lvl5pPr>
            <a:lvl6pPr marL="2286000" indent="0" algn="l" rtl="0">
              <a:buNone/>
              <a:defRPr sz="1400">
                <a:solidFill>
                  <a:schemeClr val="tx1">
                    <a:tint val="75000"/>
                  </a:schemeClr>
                </a:solidFill>
              </a:defRPr>
            </a:lvl6pPr>
            <a:lvl7pPr marL="2743200" indent="0" algn="l" rtl="0">
              <a:buNone/>
              <a:defRPr sz="1400">
                <a:solidFill>
                  <a:schemeClr val="tx1">
                    <a:tint val="75000"/>
                  </a:schemeClr>
                </a:solidFill>
              </a:defRPr>
            </a:lvl7pPr>
            <a:lvl8pPr marL="3200400" indent="0" algn="l" rtl="0">
              <a:buNone/>
              <a:defRPr sz="1400">
                <a:solidFill>
                  <a:schemeClr val="tx1">
                    <a:tint val="75000"/>
                  </a:schemeClr>
                </a:solidFill>
              </a:defRPr>
            </a:lvl8pPr>
            <a:lvl9pPr marL="3657600" indent="0" algn="l" rtl="0">
              <a:buNone/>
              <a:defRPr sz="1400">
                <a:solidFill>
                  <a:schemeClr val="tx1">
                    <a:tint val="75000"/>
                  </a:schemeClr>
                </a:solidFill>
              </a:defRPr>
            </a:lvl9pPr>
          </a:lstStyle>
          <a:p>
            <a:pPr lvl="0" rtl="0"/>
            <a:r>
              <a:rPr lang="zh-CN" altLang="en-US"/>
              <a:t>编辑母版文本样式</a:t>
            </a:r>
          </a:p>
        </p:txBody>
      </p:sp>
      <p:sp>
        <p:nvSpPr>
          <p:cNvPr id="4" name="日期占位符 3"/>
          <p:cNvSpPr>
            <a:spLocks noGrp="1"/>
          </p:cNvSpPr>
          <p:nvPr>
            <p:ph type="dt" sz="half" idx="10"/>
          </p:nvPr>
        </p:nvSpPr>
        <p:spPr/>
        <p:txBody>
          <a:bodyPr rtlCol="0"/>
          <a:lstStyle>
            <a:lvl1pPr algn="l" rtl="0">
              <a:defRPr sz="1100"/>
            </a:lvl1pPr>
          </a:lstStyle>
          <a:p>
            <a:fld id="{55B4BA9F-6607-4DF4-83A0-720CFF1F75F6}" type="datetime1">
              <a:rPr lang="zh-CN" altLang="en-US" smtClean="0"/>
              <a:pPr/>
              <a:t>2017/10/10</a:t>
            </a:fld>
            <a:endParaRPr lang="zh-CN" altLang="en-US" dirty="0"/>
          </a:p>
        </p:txBody>
      </p:sp>
      <p:sp>
        <p:nvSpPr>
          <p:cNvPr id="5" name="页脚占位符 4"/>
          <p:cNvSpPr>
            <a:spLocks noGrp="1"/>
          </p:cNvSpPr>
          <p:nvPr>
            <p:ph type="ftr" sz="quarter" idx="11"/>
          </p:nvPr>
        </p:nvSpPr>
        <p:spPr/>
        <p:txBody>
          <a:bodyPr rtlCol="0"/>
          <a:lstStyle>
            <a:lvl1pPr algn="ctr" rtl="0">
              <a:defRPr sz="1100"/>
            </a:lvl1pPr>
          </a:lstStyle>
          <a:p>
            <a:endParaRPr lang="zh-CN" altLang="en-US" dirty="0"/>
          </a:p>
        </p:txBody>
      </p:sp>
      <p:sp>
        <p:nvSpPr>
          <p:cNvPr id="7" name="灯片编号占位符 5"/>
          <p:cNvSpPr>
            <a:spLocks noGrp="1"/>
          </p:cNvSpPr>
          <p:nvPr>
            <p:ph type="sldNum" sz="quarter" idx="12"/>
          </p:nvPr>
        </p:nvSpPr>
        <p:spPr>
          <a:xfrm>
            <a:off x="8051225" y="6356351"/>
            <a:ext cx="2844059" cy="365125"/>
          </a:xfrm>
          <a:prstGeom prst="rect">
            <a:avLst/>
          </a:prstGeom>
        </p:spPr>
        <p:txBody>
          <a:bodyPr rtlCol="0"/>
          <a:lstStyle>
            <a:lvl1pPr algn="l" rtl="0">
              <a:defRPr sz="1100"/>
            </a:lvl1pPr>
          </a:lstStyle>
          <a:p>
            <a:pPr algn="r"/>
            <a:fld id="{81FEFA0A-2F20-4B60-98C6-5FFDA469AA1C}" type="slidenum">
              <a:rPr lang="en-US" altLang="zh-CN" smtClean="0"/>
              <a:pPr algn="r"/>
              <a:t>‹#›</a:t>
            </a:fld>
            <a:endParaRPr lang="zh-CN" altLang="en-US" dirty="0"/>
          </a:p>
        </p:txBody>
      </p:sp>
    </p:spTree>
    <p:extLst>
      <p:ext uri="{BB962C8B-B14F-4D97-AF65-F5344CB8AC3E}">
        <p14:creationId xmlns:p14="http://schemas.microsoft.com/office/powerpoint/2010/main" val="3378620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3" name="内容占位符 2"/>
          <p:cNvSpPr>
            <a:spLocks noGrp="1"/>
          </p:cNvSpPr>
          <p:nvPr>
            <p:ph sz="half" idx="1"/>
          </p:nvPr>
        </p:nvSpPr>
        <p:spPr>
          <a:xfrm>
            <a:off x="1293812" y="1676400"/>
            <a:ext cx="4700016" cy="4495800"/>
          </a:xfrm>
        </p:spPr>
        <p:txBody>
          <a:bodyPr rtlCol="0">
            <a:normAutofit/>
          </a:bodyPr>
          <a:lstStyle>
            <a:lvl1pPr algn="l" rtl="0">
              <a:defRPr sz="2400"/>
            </a:lvl1pPr>
            <a:lvl2pPr algn="l" rtl="0">
              <a:defRPr sz="2000"/>
            </a:lvl2pPr>
            <a:lvl3pPr algn="l" rtl="0">
              <a:defRPr sz="1800"/>
            </a:lvl3pPr>
            <a:lvl4pPr algn="l" rtl="0">
              <a:defRPr sz="1600"/>
            </a:lvl4pPr>
            <a:lvl5pPr algn="l" rtl="0">
              <a:defRPr sz="1600"/>
            </a:lvl5pPr>
            <a:lvl6pPr marL="1600200" algn="l" rtl="0">
              <a:defRPr sz="1600"/>
            </a:lvl6pPr>
            <a:lvl7pPr marL="1874520" algn="l" rtl="0">
              <a:defRPr sz="1600"/>
            </a:lvl7pPr>
            <a:lvl8pPr marL="2148840" algn="l" rtl="0">
              <a:defRPr sz="1600"/>
            </a:lvl8pPr>
            <a:lvl9pPr marL="2423160" algn="l" rtl="0">
              <a:defRPr sz="1600"/>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内容占位符 3"/>
          <p:cNvSpPr>
            <a:spLocks noGrp="1"/>
          </p:cNvSpPr>
          <p:nvPr>
            <p:ph sz="half" idx="2"/>
          </p:nvPr>
        </p:nvSpPr>
        <p:spPr>
          <a:xfrm>
            <a:off x="6202035" y="1676401"/>
            <a:ext cx="4700016" cy="4495800"/>
          </a:xfrm>
        </p:spPr>
        <p:txBody>
          <a:bodyPr rtlCol="0">
            <a:normAutofit/>
          </a:bodyPr>
          <a:lstStyle>
            <a:lvl1pPr algn="l" rtl="0">
              <a:defRPr sz="2400"/>
            </a:lvl1pPr>
            <a:lvl2pPr algn="l" rtl="0">
              <a:defRPr sz="2000"/>
            </a:lvl2pPr>
            <a:lvl3pPr algn="l" rtl="0">
              <a:defRPr sz="1800"/>
            </a:lvl3pPr>
            <a:lvl4pPr algn="l" rtl="0">
              <a:defRPr sz="1600"/>
            </a:lvl4pPr>
            <a:lvl5pPr algn="l" rtl="0">
              <a:defRPr sz="1600"/>
            </a:lvl5pPr>
            <a:lvl6pPr marL="1600200" algn="l" rtl="0">
              <a:defRPr sz="1600"/>
            </a:lvl6pPr>
            <a:lvl7pPr marL="1874520" algn="l" rtl="0">
              <a:defRPr sz="1600"/>
            </a:lvl7pPr>
            <a:lvl8pPr marL="2148840" algn="l" rtl="0">
              <a:defRPr sz="1600"/>
            </a:lvl8pPr>
            <a:lvl9pPr marL="2423160" algn="l" rtl="0">
              <a:defRPr sz="1600"/>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5" name="日期占位符 4"/>
          <p:cNvSpPr>
            <a:spLocks noGrp="1"/>
          </p:cNvSpPr>
          <p:nvPr>
            <p:ph type="dt" sz="half" idx="10"/>
          </p:nvPr>
        </p:nvSpPr>
        <p:spPr/>
        <p:txBody>
          <a:bodyPr rtlCol="0"/>
          <a:lstStyle>
            <a:lvl1pPr algn="l" rtl="0">
              <a:defRPr sz="1100"/>
            </a:lvl1pPr>
          </a:lstStyle>
          <a:p>
            <a:fld id="{9DCB5994-13D6-44A4-A45F-84B2984A08F2}" type="datetime1">
              <a:rPr lang="zh-CN" altLang="en-US" smtClean="0"/>
              <a:pPr/>
              <a:t>2017/10/10</a:t>
            </a:fld>
            <a:endParaRPr lang="zh-CN" altLang="en-US" dirty="0"/>
          </a:p>
        </p:txBody>
      </p:sp>
      <p:sp>
        <p:nvSpPr>
          <p:cNvPr id="6" name="页脚占位符 5"/>
          <p:cNvSpPr>
            <a:spLocks noGrp="1"/>
          </p:cNvSpPr>
          <p:nvPr>
            <p:ph type="ftr" sz="quarter" idx="11"/>
          </p:nvPr>
        </p:nvSpPr>
        <p:spPr/>
        <p:txBody>
          <a:bodyPr rtlCol="0"/>
          <a:lstStyle>
            <a:lvl1pPr algn="ctr" rtl="0">
              <a:defRPr sz="1100"/>
            </a:lvl1pPr>
          </a:lstStyle>
          <a:p>
            <a:endParaRPr lang="zh-CN" altLang="en-US" dirty="0"/>
          </a:p>
        </p:txBody>
      </p:sp>
      <p:sp>
        <p:nvSpPr>
          <p:cNvPr id="8" name="灯片编号占位符 5"/>
          <p:cNvSpPr>
            <a:spLocks noGrp="1"/>
          </p:cNvSpPr>
          <p:nvPr>
            <p:ph type="sldNum" sz="quarter" idx="12"/>
          </p:nvPr>
        </p:nvSpPr>
        <p:spPr>
          <a:xfrm>
            <a:off x="8051225" y="6356351"/>
            <a:ext cx="2844059" cy="365125"/>
          </a:xfrm>
          <a:prstGeom prst="rect">
            <a:avLst/>
          </a:prstGeom>
        </p:spPr>
        <p:txBody>
          <a:bodyPr rtlCol="0"/>
          <a:lstStyle>
            <a:lvl1pPr algn="l" rtl="0">
              <a:defRPr sz="1100"/>
            </a:lvl1pPr>
          </a:lstStyle>
          <a:p>
            <a:pPr algn="r"/>
            <a:fld id="{81FEFA0A-2F20-4B60-98C6-5FFDA469AA1C}" type="slidenum">
              <a:rPr lang="en-US" altLang="zh-CN" smtClean="0"/>
              <a:pPr algn="r"/>
              <a:t>‹#›</a:t>
            </a:fld>
            <a:endParaRPr lang="zh-CN" altLang="en-US" dirty="0"/>
          </a:p>
        </p:txBody>
      </p:sp>
    </p:spTree>
    <p:extLst>
      <p:ext uri="{BB962C8B-B14F-4D97-AF65-F5344CB8AC3E}">
        <p14:creationId xmlns:p14="http://schemas.microsoft.com/office/powerpoint/2010/main" val="3107462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lgn="l" rtl="0">
              <a:defRPr/>
            </a:lvl1pPr>
          </a:lstStyle>
          <a:p>
            <a:pPr rtl="0"/>
            <a:r>
              <a:rPr lang="zh-CN" altLang="en-US"/>
              <a:t>单击此处编辑母版标题样式</a:t>
            </a:r>
            <a:endParaRPr lang="zh-CN" altLang="en-US" dirty="0"/>
          </a:p>
        </p:txBody>
      </p:sp>
      <p:sp>
        <p:nvSpPr>
          <p:cNvPr id="3" name="文本占位符 2"/>
          <p:cNvSpPr>
            <a:spLocks noGrp="1"/>
          </p:cNvSpPr>
          <p:nvPr>
            <p:ph type="body" idx="1"/>
          </p:nvPr>
        </p:nvSpPr>
        <p:spPr>
          <a:xfrm>
            <a:off x="1293813" y="1676399"/>
            <a:ext cx="4701142" cy="762001"/>
          </a:xfrm>
        </p:spPr>
        <p:txBody>
          <a:bodyPr rtlCol="0" anchor="ctr">
            <a:noAutofit/>
          </a:bodyPr>
          <a:lstStyle>
            <a:lvl1pPr marL="0" indent="0" algn="l" rtl="0">
              <a:spcBef>
                <a:spcPts val="0"/>
              </a:spcBef>
              <a:buNone/>
              <a:defRPr sz="2400" b="0"/>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zh-CN" altLang="en-US"/>
              <a:t>编辑母版文本样式</a:t>
            </a:r>
          </a:p>
        </p:txBody>
      </p:sp>
      <p:sp>
        <p:nvSpPr>
          <p:cNvPr id="4" name="内容占位符 3"/>
          <p:cNvSpPr>
            <a:spLocks noGrp="1"/>
          </p:cNvSpPr>
          <p:nvPr>
            <p:ph sz="half" idx="2"/>
          </p:nvPr>
        </p:nvSpPr>
        <p:spPr>
          <a:xfrm>
            <a:off x="1293813" y="2516457"/>
            <a:ext cx="4701142" cy="3655743"/>
          </a:xfrm>
        </p:spPr>
        <p:txBody>
          <a:bodyPr rtlCol="0"/>
          <a:lstStyle>
            <a:lvl1pPr algn="l" rtl="0">
              <a:defRPr sz="2200"/>
            </a:lvl1pPr>
            <a:lvl2pPr algn="l" rtl="0">
              <a:defRPr sz="2000"/>
            </a:lvl2pPr>
            <a:lvl3pPr algn="l" rtl="0">
              <a:defRPr sz="1800"/>
            </a:lvl3pPr>
            <a:lvl4pPr algn="l" rtl="0">
              <a:defRPr sz="1600"/>
            </a:lvl4pPr>
            <a:lvl5pPr algn="l" rtl="0">
              <a:defRPr sz="1600"/>
            </a:lvl5pPr>
            <a:lvl6pPr marL="1600200" algn="l" rtl="0">
              <a:defRPr sz="1600"/>
            </a:lvl6pPr>
            <a:lvl7pPr marL="1874520" algn="l" rtl="0">
              <a:defRPr sz="1600"/>
            </a:lvl7pPr>
            <a:lvl8pPr marL="2148840" algn="l" rtl="0">
              <a:defRPr sz="1600"/>
            </a:lvl8pPr>
            <a:lvl9pPr marL="2423160" algn="l" rtl="0">
              <a:defRPr sz="1600"/>
            </a:lvl9pPr>
          </a:lstStyle>
          <a:p>
            <a:pPr lvl="0" rtl="0"/>
            <a:r>
              <a:rPr lang="zh-CN" altLang="en-US"/>
              <a:t>编辑母版文本样式</a:t>
            </a:r>
          </a:p>
          <a:p>
            <a:pPr lvl="1" rtl="0"/>
            <a:r>
              <a:rPr lang="zh-CN" altLang="en-US"/>
              <a:t>第二级</a:t>
            </a:r>
          </a:p>
          <a:p>
            <a:pPr lvl="2" rtl="0"/>
            <a:r>
              <a:rPr lang="zh-CN" altLang="en-US"/>
              <a:t>第三级</a:t>
            </a:r>
          </a:p>
          <a:p>
            <a:pPr lvl="3" rtl="0"/>
            <a:r>
              <a:rPr lang="zh-CN" altLang="en-US"/>
              <a:t>第四级</a:t>
            </a:r>
          </a:p>
          <a:p>
            <a:pPr lvl="4" rtl="0"/>
            <a:r>
              <a:rPr lang="zh-CN" altLang="en-US"/>
              <a:t>第五级</a:t>
            </a:r>
            <a:endParaRPr lang="zh-CN" altLang="en-US" dirty="0"/>
          </a:p>
        </p:txBody>
      </p:sp>
      <p:sp>
        <p:nvSpPr>
          <p:cNvPr id="5" name="文本占位符 4"/>
          <p:cNvSpPr>
            <a:spLocks noGrp="1"/>
          </p:cNvSpPr>
          <p:nvPr>
            <p:ph type="body" sz="quarter" idx="3"/>
          </p:nvPr>
        </p:nvSpPr>
        <p:spPr>
          <a:xfrm>
            <a:off x="6191754" y="1676399"/>
            <a:ext cx="4703259" cy="762001"/>
          </a:xfrm>
        </p:spPr>
        <p:txBody>
          <a:bodyPr rtlCol="0" anchor="ctr">
            <a:noAutofit/>
          </a:bodyPr>
          <a:lstStyle>
            <a:lvl1pPr marL="0" indent="0" algn="l" rtl="0">
              <a:spcBef>
                <a:spcPts val="0"/>
              </a:spcBef>
              <a:buNone/>
              <a:defRPr sz="2400" b="0"/>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zh-CN" altLang="en-US"/>
              <a:t>编辑母版文本样式</a:t>
            </a:r>
          </a:p>
        </p:txBody>
      </p:sp>
      <p:sp>
        <p:nvSpPr>
          <p:cNvPr id="6" name="内容占位符 5"/>
          <p:cNvSpPr>
            <a:spLocks noGrp="1"/>
          </p:cNvSpPr>
          <p:nvPr>
            <p:ph sz="quarter" idx="4"/>
          </p:nvPr>
        </p:nvSpPr>
        <p:spPr>
          <a:xfrm>
            <a:off x="6191754" y="2516457"/>
            <a:ext cx="4703259" cy="3655743"/>
          </a:xfrm>
        </p:spPr>
        <p:txBody>
          <a:bodyPr rtlCol="0"/>
          <a:lstStyle>
            <a:lvl1pPr algn="l" rtl="0">
              <a:defRPr sz="2200"/>
            </a:lvl1pPr>
            <a:lvl2pPr algn="l" rtl="0">
              <a:defRPr sz="2000"/>
            </a:lvl2pPr>
            <a:lvl3pPr algn="l" rtl="0">
              <a:defRPr sz="1800"/>
            </a:lvl3pPr>
            <a:lvl4pPr algn="l" rtl="0">
              <a:defRPr sz="1600"/>
            </a:lvl4pPr>
            <a:lvl5pPr algn="l" rtl="0">
              <a:defRPr sz="1600"/>
            </a:lvl5pPr>
            <a:lvl6pPr marL="1600200" algn="l" rtl="0">
              <a:defRPr sz="1600"/>
            </a:lvl6pPr>
            <a:lvl7pPr marL="1874520" algn="l" rtl="0">
              <a:defRPr sz="1600"/>
            </a:lvl7pPr>
            <a:lvl8pPr marL="2148840" algn="l" rtl="0">
              <a:defRPr sz="1600"/>
            </a:lvl8pPr>
            <a:lvl9pPr marL="2423160" algn="l" rtl="0">
              <a:defRPr sz="1600"/>
            </a:lvl9pPr>
          </a:lstStyle>
          <a:p>
            <a:pPr lvl="0" rtl="0"/>
            <a:r>
              <a:rPr lang="zh-CN" altLang="en-US"/>
              <a:t>编辑母版文本样式</a:t>
            </a:r>
          </a:p>
          <a:p>
            <a:pPr lvl="1" rtl="0"/>
            <a:r>
              <a:rPr lang="zh-CN" altLang="en-US"/>
              <a:t>第二级</a:t>
            </a:r>
          </a:p>
          <a:p>
            <a:pPr lvl="2" rtl="0"/>
            <a:r>
              <a:rPr lang="zh-CN" altLang="en-US"/>
              <a:t>第三级</a:t>
            </a:r>
          </a:p>
          <a:p>
            <a:pPr lvl="3" rtl="0"/>
            <a:r>
              <a:rPr lang="zh-CN" altLang="en-US"/>
              <a:t>第四级</a:t>
            </a:r>
          </a:p>
          <a:p>
            <a:pPr lvl="4" rtl="0"/>
            <a:r>
              <a:rPr lang="zh-CN" altLang="en-US"/>
              <a:t>第五级</a:t>
            </a:r>
            <a:endParaRPr lang="zh-CN" altLang="en-US" dirty="0"/>
          </a:p>
        </p:txBody>
      </p:sp>
      <p:sp>
        <p:nvSpPr>
          <p:cNvPr id="7" name="日期占位符 6"/>
          <p:cNvSpPr>
            <a:spLocks noGrp="1"/>
          </p:cNvSpPr>
          <p:nvPr>
            <p:ph type="dt" sz="half" idx="10"/>
          </p:nvPr>
        </p:nvSpPr>
        <p:spPr/>
        <p:txBody>
          <a:bodyPr rtlCol="0"/>
          <a:lstStyle>
            <a:lvl1pPr algn="l" rtl="0">
              <a:defRPr sz="1100"/>
            </a:lvl1pPr>
          </a:lstStyle>
          <a:p>
            <a:fld id="{77753520-0FC2-4366-A01D-A16346380C30}" type="datetime1">
              <a:rPr lang="zh-CN" altLang="en-US" smtClean="0"/>
              <a:pPr/>
              <a:t>2017/10/10</a:t>
            </a:fld>
            <a:endParaRPr lang="zh-CN" altLang="en-US" dirty="0"/>
          </a:p>
        </p:txBody>
      </p:sp>
      <p:sp>
        <p:nvSpPr>
          <p:cNvPr id="8" name="页脚占位符 7"/>
          <p:cNvSpPr>
            <a:spLocks noGrp="1"/>
          </p:cNvSpPr>
          <p:nvPr>
            <p:ph type="ftr" sz="quarter" idx="11"/>
          </p:nvPr>
        </p:nvSpPr>
        <p:spPr/>
        <p:txBody>
          <a:bodyPr rtlCol="0"/>
          <a:lstStyle>
            <a:lvl1pPr algn="ctr" rtl="0">
              <a:defRPr sz="1100"/>
            </a:lvl1pPr>
          </a:lstStyle>
          <a:p>
            <a:endParaRPr lang="zh-CN" altLang="en-US" dirty="0"/>
          </a:p>
        </p:txBody>
      </p:sp>
      <p:sp>
        <p:nvSpPr>
          <p:cNvPr id="10" name="灯片编号占位符 5"/>
          <p:cNvSpPr>
            <a:spLocks noGrp="1"/>
          </p:cNvSpPr>
          <p:nvPr>
            <p:ph type="sldNum" sz="quarter" idx="12"/>
          </p:nvPr>
        </p:nvSpPr>
        <p:spPr>
          <a:xfrm>
            <a:off x="8051225" y="6356351"/>
            <a:ext cx="2844059" cy="365125"/>
          </a:xfrm>
          <a:prstGeom prst="rect">
            <a:avLst/>
          </a:prstGeom>
        </p:spPr>
        <p:txBody>
          <a:bodyPr rtlCol="0"/>
          <a:lstStyle>
            <a:lvl1pPr algn="l" rtl="0">
              <a:defRPr sz="1100"/>
            </a:lvl1pPr>
          </a:lstStyle>
          <a:p>
            <a:pPr algn="r"/>
            <a:fld id="{81FEFA0A-2F20-4B60-98C6-5FFDA469AA1C}" type="slidenum">
              <a:rPr lang="en-US" altLang="zh-CN" smtClean="0"/>
              <a:pPr algn="r"/>
              <a:t>‹#›</a:t>
            </a:fld>
            <a:endParaRPr lang="zh-CN" altLang="en-US" dirty="0"/>
          </a:p>
        </p:txBody>
      </p:sp>
    </p:spTree>
    <p:extLst>
      <p:ext uri="{BB962C8B-B14F-4D97-AF65-F5344CB8AC3E}">
        <p14:creationId xmlns:p14="http://schemas.microsoft.com/office/powerpoint/2010/main" val="1688552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7" name="矩形 6"/>
          <p:cNvSpPr/>
          <p:nvPr/>
        </p:nvSpPr>
        <p:spPr>
          <a:xfrm>
            <a:off x="836614" y="0"/>
            <a:ext cx="11352212" cy="6858000"/>
          </a:xfrm>
          <a:prstGeom prst="rect">
            <a:avLst/>
          </a:prstGeom>
          <a:gradFill>
            <a:gsLst>
              <a:gs pos="0">
                <a:schemeClr val="bg1">
                  <a:alpha val="60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2" name="标题占位符 1"/>
          <p:cNvSpPr>
            <a:spLocks noGrp="1"/>
          </p:cNvSpPr>
          <p:nvPr>
            <p:ph type="title"/>
          </p:nvPr>
        </p:nvSpPr>
        <p:spPr>
          <a:xfrm>
            <a:off x="1293813" y="381000"/>
            <a:ext cx="9601200" cy="1143000"/>
          </a:xfrm>
          <a:prstGeom prst="rect">
            <a:avLst/>
          </a:prstGeom>
        </p:spPr>
        <p:txBody>
          <a:bodyPr vert="horz" lIns="91440" tIns="45720" rIns="91440" bIns="45720" rtlCol="0" anchor="b">
            <a:normAutofit/>
          </a:bodyPr>
          <a:lstStyle/>
          <a:p>
            <a:pPr rtl="0"/>
            <a:r>
              <a:rPr lang="zh-CN" altLang="en-US" noProof="0" dirty="0"/>
              <a:t>单击此处编辑母版标题样式</a:t>
            </a:r>
          </a:p>
        </p:txBody>
      </p:sp>
      <p:sp>
        <p:nvSpPr>
          <p:cNvPr id="3" name="文本占位符 2"/>
          <p:cNvSpPr>
            <a:spLocks noGrp="1"/>
          </p:cNvSpPr>
          <p:nvPr>
            <p:ph type="body" idx="1"/>
          </p:nvPr>
        </p:nvSpPr>
        <p:spPr>
          <a:xfrm>
            <a:off x="1293813" y="1676400"/>
            <a:ext cx="9601200" cy="4495800"/>
          </a:xfrm>
          <a:prstGeom prst="rect">
            <a:avLst/>
          </a:prstGeom>
        </p:spPr>
        <p:txBody>
          <a:bodyPr vert="horz" lIns="91440" tIns="45720" rIns="91440" bIns="45720" rtlCol="0">
            <a:normAutofit/>
          </a:bodyPr>
          <a:lstStyle/>
          <a:p>
            <a:pPr lvl="0" rtl="0"/>
            <a:r>
              <a:rPr lang="zh-CN" altLang="en-US" noProof="0" dirty="0"/>
              <a:t>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4" name="日期占位符 3"/>
          <p:cNvSpPr>
            <a:spLocks noGrp="1"/>
          </p:cNvSpPr>
          <p:nvPr>
            <p:ph type="dt" sz="half" idx="2"/>
          </p:nvPr>
        </p:nvSpPr>
        <p:spPr>
          <a:xfrm>
            <a:off x="1271781" y="6356351"/>
            <a:ext cx="2844059" cy="365125"/>
          </a:xfrm>
          <a:prstGeom prst="rect">
            <a:avLst/>
          </a:prstGeom>
        </p:spPr>
        <p:txBody>
          <a:bodyPr vert="horz" lIns="91440" tIns="45720" rIns="91440" bIns="45720" rtlCol="0" anchor="ctr"/>
          <a:lstStyle>
            <a:lvl1pPr algn="l" rtl="0">
              <a:defRPr sz="1100">
                <a:solidFill>
                  <a:schemeClr val="tx1">
                    <a:lumMod val="90000"/>
                    <a:lumOff val="10000"/>
                  </a:schemeClr>
                </a:solidFill>
                <a:latin typeface="微软雅黑" panose="020B0503020204020204" pitchFamily="34" charset="-122"/>
                <a:ea typeface="微软雅黑" panose="020B0503020204020204" pitchFamily="34" charset="-122"/>
              </a:defRPr>
            </a:lvl1pPr>
          </a:lstStyle>
          <a:p>
            <a:fld id="{3DFDAEC8-B7FF-4265-A2FF-00BAA80C0462}" type="datetime1">
              <a:rPr lang="zh-CN" altLang="en-US" smtClean="0"/>
              <a:pPr/>
              <a:t>2017/10/10</a:t>
            </a:fld>
            <a:endParaRPr lang="zh-CN" altLang="en-US" dirty="0"/>
          </a:p>
        </p:txBody>
      </p:sp>
      <p:sp>
        <p:nvSpPr>
          <p:cNvPr id="5" name="页脚占位符 4"/>
          <p:cNvSpPr>
            <a:spLocks noGrp="1"/>
          </p:cNvSpPr>
          <p:nvPr>
            <p:ph type="ftr" sz="quarter" idx="3"/>
          </p:nvPr>
        </p:nvSpPr>
        <p:spPr>
          <a:xfrm>
            <a:off x="4164515" y="6356351"/>
            <a:ext cx="3859795" cy="365125"/>
          </a:xfrm>
          <a:prstGeom prst="rect">
            <a:avLst/>
          </a:prstGeom>
        </p:spPr>
        <p:txBody>
          <a:bodyPr vert="horz" lIns="91440" tIns="45720" rIns="91440" bIns="45720" rtlCol="0" anchor="ctr"/>
          <a:lstStyle>
            <a:lvl1pPr algn="ctr" rtl="0">
              <a:defRPr sz="1100">
                <a:solidFill>
                  <a:schemeClr val="tx1">
                    <a:lumMod val="90000"/>
                    <a:lumOff val="10000"/>
                  </a:schemeClr>
                </a:solidFill>
                <a:latin typeface="微软雅黑" panose="020B0503020204020204" pitchFamily="34" charset="-122"/>
                <a:ea typeface="微软雅黑" panose="020B0503020204020204" pitchFamily="34" charset="-122"/>
              </a:defRPr>
            </a:lvl1pPr>
          </a:lstStyle>
          <a:p>
            <a:endParaRPr lang="zh-CN" altLang="en-US" noProof="0" dirty="0"/>
          </a:p>
        </p:txBody>
      </p:sp>
      <p:sp>
        <p:nvSpPr>
          <p:cNvPr id="8" name="灯片编号占位符 5"/>
          <p:cNvSpPr>
            <a:spLocks noGrp="1"/>
          </p:cNvSpPr>
          <p:nvPr>
            <p:ph type="sldNum" sz="quarter" idx="4"/>
          </p:nvPr>
        </p:nvSpPr>
        <p:spPr>
          <a:xfrm>
            <a:off x="8051225" y="6356351"/>
            <a:ext cx="2844059" cy="365125"/>
          </a:xfrm>
          <a:prstGeom prst="rect">
            <a:avLst/>
          </a:prstGeom>
        </p:spPr>
        <p:txBody>
          <a:bodyPr rtlCol="0"/>
          <a:lstStyle>
            <a:lvl1pPr algn="l" rtl="0">
              <a:defRPr sz="1100"/>
            </a:lvl1pPr>
          </a:lstStyle>
          <a:p>
            <a:pPr algn="r"/>
            <a:fld id="{81FEFA0A-2F20-4B60-98C6-5FFDA469AA1C}" type="slidenum">
              <a:rPr lang="en-US" altLang="zh-CN" smtClean="0"/>
              <a:pPr algn="r"/>
              <a:t>‹#›</a:t>
            </a:fld>
            <a:endParaRPr lang="zh-CN" altLang="en-US" dirty="0"/>
          </a:p>
        </p:txBody>
      </p:sp>
    </p:spTree>
    <p:extLst>
      <p:ext uri="{BB962C8B-B14F-4D97-AF65-F5344CB8AC3E}">
        <p14:creationId xmlns:p14="http://schemas.microsoft.com/office/powerpoint/2010/main" val="3528721427"/>
      </p:ext>
    </p:extLst>
  </p:cSld>
  <p:clrMap bg1="lt1" tx1="dk1" bg2="lt2" tx2="dk2" accent1="accent1" accent2="accent2" accent3="accent3" accent4="accent4" accent5="accent5" accent6="accent6" hlink="hlink" folHlink="folHlink"/>
  <p:sldLayoutIdLst>
    <p:sldLayoutId id="2147483649" r:id="rId1"/>
    <p:sldLayoutId id="2147483654" r:id="rId2"/>
    <p:sldLayoutId id="2147483650" r:id="rId3"/>
    <p:sldLayoutId id="2147483657" r:id="rId4"/>
    <p:sldLayoutId id="2147483660" r:id="rId5"/>
    <p:sldLayoutId id="2147483656" r:id="rId6"/>
    <p:sldLayoutId id="2147483651" r:id="rId7"/>
    <p:sldLayoutId id="2147483652" r:id="rId8"/>
    <p:sldLayoutId id="2147483653" r:id="rId9"/>
    <p:sldLayoutId id="2147483655"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tx1"/>
          </a:solidFill>
          <a:latin typeface="微软雅黑" panose="020B0503020204020204" pitchFamily="34" charset="-122"/>
          <a:ea typeface="微软雅黑" panose="020B0503020204020204" pitchFamily="34" charset="-122"/>
          <a:cs typeface="+mj-cs"/>
        </a:defRPr>
      </a:lvl1pPr>
    </p:titleStyle>
    <p:bodyStyle>
      <a:lvl1pPr marL="223838" indent="-228600" algn="l" defTabSz="914400" rtl="0" eaLnBrk="1" latinLnBrk="0" hangingPunct="1">
        <a:lnSpc>
          <a:spcPct val="90000"/>
        </a:lnSpc>
        <a:spcBef>
          <a:spcPts val="1600"/>
        </a:spcBef>
        <a:buFont typeface="Arial"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1pPr>
      <a:lvl2pPr marL="502920" indent="-228600" algn="l" defTabSz="914400" rtl="0" eaLnBrk="1" latinLnBrk="0" hangingPunct="1">
        <a:lnSpc>
          <a:spcPct val="90000"/>
        </a:lnSpc>
        <a:spcBef>
          <a:spcPts val="600"/>
        </a:spcBef>
        <a:buFont typeface="Euphemia"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2pPr>
      <a:lvl3pPr marL="777240" indent="-228600" algn="l" defTabSz="914400" rtl="0" eaLnBrk="1" latinLnBrk="0" hangingPunct="1">
        <a:lnSpc>
          <a:spcPct val="90000"/>
        </a:lnSpc>
        <a:spcBef>
          <a:spcPts val="600"/>
        </a:spcBef>
        <a:buFont typeface="Euphemia"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3pPr>
      <a:lvl4pPr marL="1051560" indent="-228600" algn="l" defTabSz="914400" rtl="0" eaLnBrk="1" latinLnBrk="0" hangingPunct="1">
        <a:lnSpc>
          <a:spcPct val="90000"/>
        </a:lnSpc>
        <a:spcBef>
          <a:spcPts val="600"/>
        </a:spcBef>
        <a:buFont typeface="Euphemia"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4pPr>
      <a:lvl5pPr marL="1325880" indent="-228600" algn="l" defTabSz="914400" rtl="0" eaLnBrk="1" latinLnBrk="0" hangingPunct="1">
        <a:lnSpc>
          <a:spcPct val="90000"/>
        </a:lnSpc>
        <a:spcBef>
          <a:spcPts val="600"/>
        </a:spcBef>
        <a:buFont typeface="Euphemia"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5pPr>
      <a:lvl6pPr marL="160020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6pPr>
      <a:lvl7pPr marL="187452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7pPr>
      <a:lvl8pPr marL="214884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8pPr>
      <a:lvl9pPr marL="242316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rtlCol="0"/>
          <a:lstStyle/>
          <a:p>
            <a:pPr rtl="0"/>
            <a:r>
              <a:rPr lang="en-US" altLang="zh-CN" dirty="0">
                <a:latin typeface="Microsoft YaHei" panose="020B0503020204020204" pitchFamily="34" charset="-122"/>
                <a:ea typeface="Microsoft YaHei" panose="020B0503020204020204" pitchFamily="34" charset="-122"/>
              </a:rPr>
              <a:t>Oracle 12c </a:t>
            </a:r>
            <a:r>
              <a:rPr lang="zh-CN" altLang="en-US" dirty="0">
                <a:latin typeface="Microsoft YaHei" panose="020B0503020204020204" pitchFamily="34" charset="-122"/>
                <a:ea typeface="Microsoft YaHei" panose="020B0503020204020204" pitchFamily="34" charset="-122"/>
              </a:rPr>
              <a:t>基础教程</a:t>
            </a:r>
          </a:p>
        </p:txBody>
      </p:sp>
      <p:sp>
        <p:nvSpPr>
          <p:cNvPr id="3" name="副标题 2"/>
          <p:cNvSpPr>
            <a:spLocks noGrp="1"/>
          </p:cNvSpPr>
          <p:nvPr>
            <p:ph type="subTitle" idx="1"/>
          </p:nvPr>
        </p:nvSpPr>
        <p:spPr/>
        <p:txBody>
          <a:bodyPr rtlCol="0"/>
          <a:lstStyle/>
          <a:p>
            <a:pPr rtl="0"/>
            <a:r>
              <a:rPr lang="zh-CN" altLang="en-US" dirty="0">
                <a:latin typeface="Microsoft YaHei" panose="020B0503020204020204" pitchFamily="34" charset="-122"/>
                <a:ea typeface="Microsoft YaHei" panose="020B0503020204020204" pitchFamily="34" charset="-122"/>
              </a:rPr>
              <a:t>赵卫东 刘永红 李立</a:t>
            </a:r>
          </a:p>
        </p:txBody>
      </p:sp>
    </p:spTree>
    <p:extLst>
      <p:ext uri="{BB962C8B-B14F-4D97-AF65-F5344CB8AC3E}">
        <p14:creationId xmlns:p14="http://schemas.microsoft.com/office/powerpoint/2010/main" val="3198176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293813" y="188640"/>
            <a:ext cx="9601200" cy="936104"/>
          </a:xfrm>
        </p:spPr>
        <p:txBody>
          <a:bodyPr>
            <a:normAutofit fontScale="90000"/>
          </a:bodyPr>
          <a:lstStyle/>
          <a:p>
            <a:r>
              <a:rPr lang="en-US" altLang="zh-CN" b="1" dirty="0">
                <a:effectLst>
                  <a:glow>
                    <a:srgbClr val="000000"/>
                  </a:glow>
                  <a:outerShdw sx="0" sy="0">
                    <a:srgbClr val="000000"/>
                  </a:outerShdw>
                  <a:reflection stA="0" endPos="0" fadeDir="0" sx="0" sy="0"/>
                </a:effectLst>
              </a:rPr>
              <a:t>7.2 </a:t>
            </a:r>
            <a:r>
              <a:rPr lang="zh-CN" altLang="en-US" b="1" dirty="0">
                <a:effectLst>
                  <a:glow>
                    <a:srgbClr val="000000"/>
                  </a:glow>
                  <a:outerShdw sx="0" sy="0">
                    <a:srgbClr val="000000"/>
                  </a:outerShdw>
                  <a:reflection stA="0" endPos="0" fadeDir="0" sx="0" sy="0"/>
                </a:effectLst>
              </a:rPr>
              <a:t>角色</a:t>
            </a:r>
            <a:br>
              <a:rPr lang="en-US" altLang="zh-CN" b="1" dirty="0">
                <a:effectLst>
                  <a:glow>
                    <a:srgbClr val="000000"/>
                  </a:glow>
                  <a:outerShdw sx="0" sy="0">
                    <a:srgbClr val="000000"/>
                  </a:outerShdw>
                  <a:reflection stA="0" endPos="0" fadeDir="0" sx="0" sy="0"/>
                </a:effectLst>
              </a:rPr>
            </a:br>
            <a:r>
              <a:rPr lang="en-US" altLang="zh-CN" b="1" dirty="0">
                <a:effectLst>
                  <a:glow>
                    <a:srgbClr val="000000"/>
                  </a:glow>
                  <a:outerShdw sx="0" sy="0">
                    <a:srgbClr val="000000"/>
                  </a:outerShdw>
                  <a:reflection stA="0" endPos="0" fadeDir="0" sx="0" sy="0"/>
                </a:effectLst>
              </a:rPr>
              <a:t>   </a:t>
            </a:r>
            <a:r>
              <a:rPr lang="en-US" altLang="zh-CN" sz="3100" b="1" dirty="0"/>
              <a:t>7.2.1  </a:t>
            </a:r>
            <a:r>
              <a:rPr lang="zh-CN" altLang="zh-CN" sz="3100" b="1" dirty="0"/>
              <a:t>系统预定义角色</a:t>
            </a:r>
            <a:endParaRPr lang="zh-CN" altLang="en-US" dirty="0"/>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1197868" y="1340768"/>
            <a:ext cx="10297144" cy="5517232"/>
          </a:xfrm>
        </p:spPr>
        <p:txBody>
          <a:bodyPr>
            <a:normAutofit/>
          </a:bodyPr>
          <a:lstStyle/>
          <a:p>
            <a:pPr marL="0" indent="0" hangingPunct="0">
              <a:lnSpc>
                <a:spcPct val="120000"/>
              </a:lnSpc>
              <a:buNone/>
            </a:pPr>
            <a:r>
              <a:rPr lang="zh-CN" altLang="en-US" dirty="0"/>
              <a:t>比较常用的预定义角色有：</a:t>
            </a:r>
            <a:r>
              <a:rPr lang="en-US" altLang="zh-CN" dirty="0">
                <a:highlight>
                  <a:srgbClr val="FFFF00"/>
                </a:highlight>
              </a:rPr>
              <a:t>dba</a:t>
            </a:r>
            <a:r>
              <a:rPr lang="zh-CN" altLang="en-US" dirty="0">
                <a:highlight>
                  <a:srgbClr val="FFFF00"/>
                </a:highlight>
              </a:rPr>
              <a:t>、</a:t>
            </a:r>
            <a:r>
              <a:rPr lang="en-US" altLang="zh-CN" dirty="0">
                <a:highlight>
                  <a:srgbClr val="FFFF00"/>
                </a:highlight>
              </a:rPr>
              <a:t>connect</a:t>
            </a:r>
            <a:r>
              <a:rPr lang="zh-CN" altLang="en-US" dirty="0">
                <a:highlight>
                  <a:srgbClr val="FFFF00"/>
                </a:highlight>
              </a:rPr>
              <a:t>、</a:t>
            </a:r>
            <a:r>
              <a:rPr lang="en-US" altLang="zh-CN" dirty="0">
                <a:highlight>
                  <a:srgbClr val="FFFF00"/>
                </a:highlight>
              </a:rPr>
              <a:t>resource</a:t>
            </a:r>
            <a:r>
              <a:rPr lang="zh-CN" altLang="en-US" dirty="0"/>
              <a:t>等。其中</a:t>
            </a:r>
            <a:r>
              <a:rPr lang="en-US" altLang="zh-CN" dirty="0"/>
              <a:t>dba</a:t>
            </a:r>
            <a:r>
              <a:rPr lang="zh-CN" altLang="en-US" dirty="0"/>
              <a:t>角色拥有全部特权，是系统最高权限，只有</a:t>
            </a:r>
            <a:r>
              <a:rPr lang="en-US" altLang="zh-CN" dirty="0"/>
              <a:t>dba</a:t>
            </a:r>
            <a:r>
              <a:rPr lang="zh-CN" altLang="en-US" dirty="0"/>
              <a:t>才可以创建数据库结构。</a:t>
            </a:r>
            <a:r>
              <a:rPr lang="en-US" altLang="zh-CN" dirty="0"/>
              <a:t>resource</a:t>
            </a:r>
            <a:r>
              <a:rPr lang="zh-CN" altLang="en-US" dirty="0"/>
              <a:t>角色具有应用开发人员所需要的权限，比如建立存储过程，触发器等，拥有</a:t>
            </a:r>
            <a:r>
              <a:rPr lang="en-US" altLang="zh-CN" dirty="0"/>
              <a:t>resource</a:t>
            </a:r>
            <a:r>
              <a:rPr lang="zh-CN" altLang="en-US" dirty="0"/>
              <a:t>角色的用户只可以创建实体，不可以创建数据库结构。拥有</a:t>
            </a:r>
            <a:r>
              <a:rPr lang="en-US" altLang="zh-CN" dirty="0"/>
              <a:t>connect</a:t>
            </a:r>
            <a:r>
              <a:rPr lang="zh-CN" altLang="en-US" dirty="0"/>
              <a:t>权限的用户只可以登录</a:t>
            </a:r>
            <a:r>
              <a:rPr lang="en-US" altLang="zh-CN" dirty="0"/>
              <a:t>Oracle</a:t>
            </a:r>
            <a:r>
              <a:rPr lang="zh-CN" altLang="en-US" dirty="0"/>
              <a:t>，不可以创建实体和数据库结构。一般来说对于普通用户授予</a:t>
            </a:r>
            <a:r>
              <a:rPr lang="en-US" altLang="zh-CN" dirty="0"/>
              <a:t>connect</a:t>
            </a:r>
            <a:r>
              <a:rPr lang="zh-CN" altLang="en-US" dirty="0"/>
              <a:t>，</a:t>
            </a:r>
            <a:r>
              <a:rPr lang="en-US" altLang="zh-CN" dirty="0"/>
              <a:t>resource</a:t>
            </a:r>
            <a:r>
              <a:rPr lang="zh-CN" altLang="en-US" dirty="0"/>
              <a:t>权限就够了。典型的授权一个普通用户的命令是：“</a:t>
            </a:r>
            <a:r>
              <a:rPr lang="en-US" altLang="zh-CN" dirty="0"/>
              <a:t>GRANT connect</a:t>
            </a:r>
            <a:r>
              <a:rPr lang="zh-CN" altLang="en-US" dirty="0"/>
              <a:t>，</a:t>
            </a:r>
            <a:r>
              <a:rPr lang="en-US" altLang="zh-CN" dirty="0"/>
              <a:t>resource TO user1;</a:t>
            </a:r>
            <a:r>
              <a:rPr lang="zh-CN" altLang="en-US" dirty="0"/>
              <a:t>”。</a:t>
            </a:r>
            <a:endParaRPr lang="en-US" altLang="zh-CN" dirty="0"/>
          </a:p>
        </p:txBody>
      </p:sp>
    </p:spTree>
    <p:extLst>
      <p:ext uri="{BB962C8B-B14F-4D97-AF65-F5344CB8AC3E}">
        <p14:creationId xmlns:p14="http://schemas.microsoft.com/office/powerpoint/2010/main" val="23364292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293813" y="188640"/>
            <a:ext cx="9601200" cy="936104"/>
          </a:xfrm>
        </p:spPr>
        <p:txBody>
          <a:bodyPr>
            <a:normAutofit fontScale="90000"/>
          </a:bodyPr>
          <a:lstStyle/>
          <a:p>
            <a:r>
              <a:rPr lang="en-US" altLang="zh-CN" b="1" dirty="0">
                <a:effectLst>
                  <a:glow>
                    <a:srgbClr val="000000"/>
                  </a:glow>
                  <a:outerShdw sx="0" sy="0">
                    <a:srgbClr val="000000"/>
                  </a:outerShdw>
                  <a:reflection stA="0" endPos="0" fadeDir="0" sx="0" sy="0"/>
                </a:effectLst>
              </a:rPr>
              <a:t>7.2 </a:t>
            </a:r>
            <a:r>
              <a:rPr lang="zh-CN" altLang="en-US" b="1" dirty="0">
                <a:effectLst>
                  <a:glow>
                    <a:srgbClr val="000000"/>
                  </a:glow>
                  <a:outerShdw sx="0" sy="0">
                    <a:srgbClr val="000000"/>
                  </a:outerShdw>
                  <a:reflection stA="0" endPos="0" fadeDir="0" sx="0" sy="0"/>
                </a:effectLst>
              </a:rPr>
              <a:t>角色</a:t>
            </a:r>
            <a:br>
              <a:rPr lang="en-US" altLang="zh-CN" b="1" dirty="0">
                <a:effectLst>
                  <a:glow>
                    <a:srgbClr val="000000"/>
                  </a:glow>
                  <a:outerShdw sx="0" sy="0">
                    <a:srgbClr val="000000"/>
                  </a:outerShdw>
                  <a:reflection stA="0" endPos="0" fadeDir="0" sx="0" sy="0"/>
                </a:effectLst>
              </a:rPr>
            </a:br>
            <a:r>
              <a:rPr lang="en-US" altLang="zh-CN" b="1" dirty="0">
                <a:effectLst>
                  <a:glow>
                    <a:srgbClr val="000000"/>
                  </a:glow>
                  <a:outerShdw sx="0" sy="0">
                    <a:srgbClr val="000000"/>
                  </a:outerShdw>
                  <a:reflection stA="0" endPos="0" fadeDir="0" sx="0" sy="0"/>
                </a:effectLst>
              </a:rPr>
              <a:t>   </a:t>
            </a:r>
            <a:r>
              <a:rPr lang="en-US" altLang="zh-CN" sz="3100" b="1" dirty="0"/>
              <a:t>7.2.2  </a:t>
            </a:r>
            <a:r>
              <a:rPr lang="zh-CN" altLang="en-US" sz="3100" b="1" dirty="0"/>
              <a:t>创建公共角色</a:t>
            </a:r>
            <a:endParaRPr lang="zh-CN" altLang="en-US" dirty="0"/>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1197868" y="1340768"/>
            <a:ext cx="10297144" cy="5517232"/>
          </a:xfrm>
        </p:spPr>
        <p:txBody>
          <a:bodyPr>
            <a:normAutofit/>
          </a:bodyPr>
          <a:lstStyle/>
          <a:p>
            <a:pPr marL="0" indent="0" hangingPunct="0">
              <a:lnSpc>
                <a:spcPct val="120000"/>
              </a:lnSpc>
              <a:buNone/>
            </a:pPr>
            <a:r>
              <a:rPr lang="zh-CN" altLang="en-US" dirty="0"/>
              <a:t>除了预定义角色之外，还可以创建用户角色。用户角色分为适合于</a:t>
            </a:r>
            <a:r>
              <a:rPr lang="en-US" altLang="zh-CN" dirty="0"/>
              <a:t>CDB</a:t>
            </a:r>
            <a:r>
              <a:rPr lang="zh-CN" altLang="en-US" dirty="0"/>
              <a:t>和所有</a:t>
            </a:r>
            <a:r>
              <a:rPr lang="en-US" altLang="zh-CN" dirty="0"/>
              <a:t>PDB</a:t>
            </a:r>
            <a:r>
              <a:rPr lang="zh-CN" altLang="en-US" dirty="0"/>
              <a:t>的公共角色和只适用于一个</a:t>
            </a:r>
            <a:r>
              <a:rPr lang="en-US" altLang="zh-CN" dirty="0"/>
              <a:t>PDB</a:t>
            </a:r>
            <a:r>
              <a:rPr lang="zh-CN" altLang="en-US" dirty="0"/>
              <a:t>的本地角色。通过自定义角色，可以自由组合访问权限。对于角色的管理，通常有以下</a:t>
            </a:r>
            <a:r>
              <a:rPr lang="en-US" altLang="zh-CN" dirty="0"/>
              <a:t>4</a:t>
            </a:r>
            <a:r>
              <a:rPr lang="zh-CN" altLang="en-US" dirty="0"/>
              <a:t>个命令。</a:t>
            </a:r>
          </a:p>
          <a:p>
            <a:pPr marL="0" indent="0" hangingPunct="0">
              <a:lnSpc>
                <a:spcPct val="120000"/>
              </a:lnSpc>
              <a:buNone/>
            </a:pPr>
            <a:r>
              <a:rPr lang="en-US" altLang="zh-CN" dirty="0"/>
              <a:t>1)</a:t>
            </a:r>
            <a:r>
              <a:rPr lang="zh-CN" altLang="en-US" dirty="0"/>
              <a:t>创建角色：命令格式是</a:t>
            </a:r>
          </a:p>
          <a:p>
            <a:pPr marL="0" indent="0" hangingPunct="0">
              <a:lnSpc>
                <a:spcPct val="120000"/>
              </a:lnSpc>
              <a:buNone/>
            </a:pPr>
            <a:r>
              <a:rPr lang="en-US" altLang="zh-CN" dirty="0"/>
              <a:t>CREATE ROLE </a:t>
            </a:r>
            <a:r>
              <a:rPr lang="en-US" altLang="zh-CN" dirty="0" err="1"/>
              <a:t>role_name</a:t>
            </a:r>
            <a:r>
              <a:rPr lang="en-US" altLang="zh-CN" dirty="0"/>
              <a:t> [IDENTIFIED BY password]</a:t>
            </a:r>
          </a:p>
          <a:p>
            <a:pPr marL="0" indent="0" hangingPunct="0">
              <a:lnSpc>
                <a:spcPct val="120000"/>
              </a:lnSpc>
              <a:buNone/>
            </a:pPr>
            <a:r>
              <a:rPr lang="zh-CN" altLang="en-US" dirty="0"/>
              <a:t>其中</a:t>
            </a:r>
            <a:r>
              <a:rPr lang="en-US" altLang="zh-CN" dirty="0"/>
              <a:t>password</a:t>
            </a:r>
            <a:r>
              <a:rPr lang="zh-CN" altLang="en-US" dirty="0"/>
              <a:t>是角色的密码。新创建的角色没有包含任何权限和其他角色，是一个空的角色，必须通过授权命令</a:t>
            </a:r>
            <a:r>
              <a:rPr lang="en-US" altLang="zh-CN" dirty="0"/>
              <a:t>(GRANT)</a:t>
            </a:r>
            <a:r>
              <a:rPr lang="zh-CN" altLang="en-US" dirty="0"/>
              <a:t>将其他权限或者角色赋予新角色。如果要收回赋予的权限，必须使用</a:t>
            </a:r>
            <a:r>
              <a:rPr lang="en-US" altLang="zh-CN" dirty="0"/>
              <a:t>REVOKE</a:t>
            </a:r>
            <a:r>
              <a:rPr lang="zh-CN" altLang="en-US" dirty="0"/>
              <a:t>命令。</a:t>
            </a:r>
          </a:p>
        </p:txBody>
      </p:sp>
    </p:spTree>
    <p:extLst>
      <p:ext uri="{BB962C8B-B14F-4D97-AF65-F5344CB8AC3E}">
        <p14:creationId xmlns:p14="http://schemas.microsoft.com/office/powerpoint/2010/main" val="2492863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293813" y="188640"/>
            <a:ext cx="9601200" cy="936104"/>
          </a:xfrm>
        </p:spPr>
        <p:txBody>
          <a:bodyPr>
            <a:normAutofit fontScale="90000"/>
          </a:bodyPr>
          <a:lstStyle/>
          <a:p>
            <a:r>
              <a:rPr lang="en-US" altLang="zh-CN" b="1" dirty="0">
                <a:effectLst>
                  <a:glow>
                    <a:srgbClr val="000000"/>
                  </a:glow>
                  <a:outerShdw sx="0" sy="0">
                    <a:srgbClr val="000000"/>
                  </a:outerShdw>
                  <a:reflection stA="0" endPos="0" fadeDir="0" sx="0" sy="0"/>
                </a:effectLst>
              </a:rPr>
              <a:t>7.2 </a:t>
            </a:r>
            <a:r>
              <a:rPr lang="zh-CN" altLang="en-US" b="1" dirty="0">
                <a:effectLst>
                  <a:glow>
                    <a:srgbClr val="000000"/>
                  </a:glow>
                  <a:outerShdw sx="0" sy="0">
                    <a:srgbClr val="000000"/>
                  </a:outerShdw>
                  <a:reflection stA="0" endPos="0" fadeDir="0" sx="0" sy="0"/>
                </a:effectLst>
              </a:rPr>
              <a:t>角色</a:t>
            </a:r>
            <a:br>
              <a:rPr lang="en-US" altLang="zh-CN" b="1" dirty="0">
                <a:effectLst>
                  <a:glow>
                    <a:srgbClr val="000000"/>
                  </a:glow>
                  <a:outerShdw sx="0" sy="0">
                    <a:srgbClr val="000000"/>
                  </a:outerShdw>
                  <a:reflection stA="0" endPos="0" fadeDir="0" sx="0" sy="0"/>
                </a:effectLst>
              </a:rPr>
            </a:br>
            <a:r>
              <a:rPr lang="en-US" altLang="zh-CN" b="1" dirty="0">
                <a:effectLst>
                  <a:glow>
                    <a:srgbClr val="000000"/>
                  </a:glow>
                  <a:outerShdw sx="0" sy="0">
                    <a:srgbClr val="000000"/>
                  </a:outerShdw>
                  <a:reflection stA="0" endPos="0" fadeDir="0" sx="0" sy="0"/>
                </a:effectLst>
              </a:rPr>
              <a:t>   </a:t>
            </a:r>
            <a:r>
              <a:rPr lang="en-US" altLang="zh-CN" sz="3100" b="1" dirty="0"/>
              <a:t>7.2.2  </a:t>
            </a:r>
            <a:r>
              <a:rPr lang="zh-CN" altLang="en-US" sz="3100" b="1" dirty="0"/>
              <a:t>创建公共角色</a:t>
            </a:r>
            <a:endParaRPr lang="zh-CN" altLang="en-US" dirty="0"/>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1197868" y="1340768"/>
            <a:ext cx="10297144" cy="5517232"/>
          </a:xfrm>
        </p:spPr>
        <p:txBody>
          <a:bodyPr>
            <a:normAutofit fontScale="92500" lnSpcReduction="10000"/>
          </a:bodyPr>
          <a:lstStyle/>
          <a:p>
            <a:pPr marL="0" indent="0" hangingPunct="0">
              <a:lnSpc>
                <a:spcPct val="120000"/>
              </a:lnSpc>
              <a:buNone/>
            </a:pPr>
            <a:r>
              <a:rPr lang="en-US" altLang="zh-CN" dirty="0"/>
              <a:t>2)</a:t>
            </a:r>
            <a:r>
              <a:rPr lang="zh-CN" altLang="en-US" dirty="0"/>
              <a:t>授权：命令格式是</a:t>
            </a:r>
          </a:p>
          <a:p>
            <a:pPr marL="0" indent="0" hangingPunct="0">
              <a:lnSpc>
                <a:spcPct val="120000"/>
              </a:lnSpc>
              <a:buNone/>
            </a:pPr>
            <a:r>
              <a:rPr lang="en-US" altLang="zh-CN" dirty="0"/>
              <a:t>GRANT</a:t>
            </a:r>
            <a:r>
              <a:rPr lang="zh-CN" altLang="en-US" dirty="0"/>
              <a:t>权限或者角色 </a:t>
            </a:r>
            <a:r>
              <a:rPr lang="en-US" altLang="zh-CN" dirty="0"/>
              <a:t>TO </a:t>
            </a:r>
            <a:r>
              <a:rPr lang="zh-CN" altLang="en-US" dirty="0"/>
              <a:t>被授权的角色</a:t>
            </a:r>
          </a:p>
          <a:p>
            <a:pPr marL="0" indent="0" hangingPunct="0">
              <a:lnSpc>
                <a:spcPct val="120000"/>
              </a:lnSpc>
              <a:buNone/>
            </a:pPr>
            <a:r>
              <a:rPr lang="en-US" altLang="zh-CN" dirty="0"/>
              <a:t>[WITH ADMIN OPTION][CONTAINER=ALL | CURRENT]</a:t>
            </a:r>
          </a:p>
          <a:p>
            <a:pPr marL="0" indent="0" hangingPunct="0">
              <a:lnSpc>
                <a:spcPct val="120000"/>
              </a:lnSpc>
              <a:buNone/>
            </a:pPr>
            <a:r>
              <a:rPr lang="zh-CN" altLang="en-US" dirty="0"/>
              <a:t>其中权限或者角色可以是多个，用逗号分隔。</a:t>
            </a:r>
          </a:p>
          <a:p>
            <a:pPr marL="0" indent="0" hangingPunct="0">
              <a:lnSpc>
                <a:spcPct val="120000"/>
              </a:lnSpc>
              <a:buNone/>
            </a:pPr>
            <a:r>
              <a:rPr lang="en-US" altLang="zh-CN" dirty="0"/>
              <a:t>WITH ADMIN OPTION</a:t>
            </a:r>
            <a:r>
              <a:rPr lang="zh-CN" altLang="en-US" dirty="0"/>
              <a:t>：可把此角色授予其他用户或角色，当收回这个权限时，对已经授予其他用户或角色的权限不会因传播无效。</a:t>
            </a:r>
          </a:p>
          <a:p>
            <a:pPr marL="0" indent="0" hangingPunct="0">
              <a:lnSpc>
                <a:spcPct val="120000"/>
              </a:lnSpc>
              <a:buNone/>
            </a:pPr>
            <a:r>
              <a:rPr lang="en-US" altLang="zh-CN" dirty="0"/>
              <a:t>CONTAINER=CURRENT</a:t>
            </a:r>
            <a:r>
              <a:rPr lang="zh-CN" altLang="en-US" dirty="0"/>
              <a:t>：只授权给当前的容器，这是默认选项。</a:t>
            </a:r>
          </a:p>
          <a:p>
            <a:pPr marL="0" indent="0" hangingPunct="0">
              <a:lnSpc>
                <a:spcPct val="120000"/>
              </a:lnSpc>
              <a:buNone/>
            </a:pPr>
            <a:r>
              <a:rPr lang="en-US" altLang="zh-CN" dirty="0"/>
              <a:t>CONTAINER=ALL</a:t>
            </a:r>
            <a:r>
              <a:rPr lang="zh-CN" altLang="en-US" dirty="0"/>
              <a:t>：授权给所有</a:t>
            </a:r>
            <a:r>
              <a:rPr lang="en-US" altLang="zh-CN" dirty="0"/>
              <a:t>CDB</a:t>
            </a:r>
            <a:r>
              <a:rPr lang="zh-CN" altLang="en-US" dirty="0"/>
              <a:t>和</a:t>
            </a:r>
            <a:r>
              <a:rPr lang="en-US" altLang="zh-CN" dirty="0"/>
              <a:t>PDB</a:t>
            </a:r>
            <a:r>
              <a:rPr lang="zh-CN" altLang="en-US" dirty="0"/>
              <a:t>。</a:t>
            </a:r>
          </a:p>
          <a:p>
            <a:pPr marL="0" indent="0" hangingPunct="0">
              <a:lnSpc>
                <a:spcPct val="120000"/>
              </a:lnSpc>
              <a:buNone/>
            </a:pPr>
            <a:r>
              <a:rPr lang="en-US" altLang="zh-CN" dirty="0"/>
              <a:t>3)</a:t>
            </a:r>
            <a:r>
              <a:rPr lang="zh-CN" altLang="en-US" dirty="0"/>
              <a:t>收回权限：命令格式是</a:t>
            </a:r>
          </a:p>
          <a:p>
            <a:pPr marL="0" indent="0" hangingPunct="0">
              <a:lnSpc>
                <a:spcPct val="120000"/>
              </a:lnSpc>
              <a:buNone/>
            </a:pPr>
            <a:r>
              <a:rPr lang="en-US" altLang="zh-CN" dirty="0"/>
              <a:t>REVOKE</a:t>
            </a:r>
            <a:r>
              <a:rPr lang="zh-CN" altLang="en-US" dirty="0"/>
              <a:t>用逗号分隔的权限或者角色 </a:t>
            </a:r>
            <a:r>
              <a:rPr lang="en-US" altLang="zh-CN" dirty="0"/>
              <a:t>FROM </a:t>
            </a:r>
            <a:r>
              <a:rPr lang="zh-CN" altLang="en-US" dirty="0"/>
              <a:t>角色 </a:t>
            </a:r>
            <a:r>
              <a:rPr lang="en-US" altLang="zh-CN" dirty="0"/>
              <a:t>[CONTAINER=ALL | CURRENT]</a:t>
            </a:r>
          </a:p>
        </p:txBody>
      </p:sp>
    </p:spTree>
    <p:extLst>
      <p:ext uri="{BB962C8B-B14F-4D97-AF65-F5344CB8AC3E}">
        <p14:creationId xmlns:p14="http://schemas.microsoft.com/office/powerpoint/2010/main" val="2152719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293813" y="188640"/>
            <a:ext cx="9601200" cy="936104"/>
          </a:xfrm>
        </p:spPr>
        <p:txBody>
          <a:bodyPr>
            <a:normAutofit fontScale="90000"/>
          </a:bodyPr>
          <a:lstStyle/>
          <a:p>
            <a:r>
              <a:rPr lang="en-US" altLang="zh-CN" b="1" dirty="0">
                <a:effectLst>
                  <a:glow>
                    <a:srgbClr val="000000"/>
                  </a:glow>
                  <a:outerShdw sx="0" sy="0">
                    <a:srgbClr val="000000"/>
                  </a:outerShdw>
                  <a:reflection stA="0" endPos="0" fadeDir="0" sx="0" sy="0"/>
                </a:effectLst>
              </a:rPr>
              <a:t>7.2 </a:t>
            </a:r>
            <a:r>
              <a:rPr lang="zh-CN" altLang="en-US" b="1" dirty="0">
                <a:effectLst>
                  <a:glow>
                    <a:srgbClr val="000000"/>
                  </a:glow>
                  <a:outerShdw sx="0" sy="0">
                    <a:srgbClr val="000000"/>
                  </a:outerShdw>
                  <a:reflection stA="0" endPos="0" fadeDir="0" sx="0" sy="0"/>
                </a:effectLst>
              </a:rPr>
              <a:t>角色</a:t>
            </a:r>
            <a:br>
              <a:rPr lang="en-US" altLang="zh-CN" b="1" dirty="0">
                <a:effectLst>
                  <a:glow>
                    <a:srgbClr val="000000"/>
                  </a:glow>
                  <a:outerShdw sx="0" sy="0">
                    <a:srgbClr val="000000"/>
                  </a:outerShdw>
                  <a:reflection stA="0" endPos="0" fadeDir="0" sx="0" sy="0"/>
                </a:effectLst>
              </a:rPr>
            </a:br>
            <a:r>
              <a:rPr lang="en-US" altLang="zh-CN" b="1" dirty="0">
                <a:effectLst>
                  <a:glow>
                    <a:srgbClr val="000000"/>
                  </a:glow>
                  <a:outerShdw sx="0" sy="0">
                    <a:srgbClr val="000000"/>
                  </a:outerShdw>
                  <a:reflection stA="0" endPos="0" fadeDir="0" sx="0" sy="0"/>
                </a:effectLst>
              </a:rPr>
              <a:t>   </a:t>
            </a:r>
            <a:r>
              <a:rPr lang="en-US" altLang="zh-CN" sz="3100" b="1" dirty="0"/>
              <a:t>7.2.2  </a:t>
            </a:r>
            <a:r>
              <a:rPr lang="zh-CN" altLang="en-US" sz="3100" b="1" dirty="0"/>
              <a:t>创建公共角色</a:t>
            </a:r>
            <a:endParaRPr lang="zh-CN" altLang="en-US" dirty="0"/>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1197868" y="1340768"/>
            <a:ext cx="10297144" cy="5517232"/>
          </a:xfrm>
        </p:spPr>
        <p:txBody>
          <a:bodyPr>
            <a:normAutofit/>
          </a:bodyPr>
          <a:lstStyle/>
          <a:p>
            <a:pPr marL="0" indent="0" hangingPunct="0">
              <a:lnSpc>
                <a:spcPct val="120000"/>
              </a:lnSpc>
              <a:buNone/>
            </a:pPr>
            <a:r>
              <a:rPr lang="en-US" altLang="zh-CN" dirty="0"/>
              <a:t>4)</a:t>
            </a:r>
            <a:r>
              <a:rPr lang="zh-CN" altLang="en-US" dirty="0"/>
              <a:t>删除角色：命令格式是</a:t>
            </a:r>
          </a:p>
          <a:p>
            <a:pPr marL="0" indent="0" hangingPunct="0">
              <a:lnSpc>
                <a:spcPct val="120000"/>
              </a:lnSpc>
              <a:buNone/>
            </a:pPr>
            <a:r>
              <a:rPr lang="en-US" altLang="zh-CN" dirty="0"/>
              <a:t>DROP ROLE </a:t>
            </a:r>
            <a:r>
              <a:rPr lang="zh-CN" altLang="en-US" dirty="0"/>
              <a:t>角色名</a:t>
            </a:r>
          </a:p>
          <a:p>
            <a:pPr marL="0" indent="0" hangingPunct="0">
              <a:lnSpc>
                <a:spcPct val="120000"/>
              </a:lnSpc>
              <a:buNone/>
            </a:pPr>
            <a:r>
              <a:rPr lang="en-US" altLang="zh-CN" dirty="0"/>
              <a:t>Oracle</a:t>
            </a:r>
            <a:r>
              <a:rPr lang="zh-CN" altLang="en-US" dirty="0"/>
              <a:t>提供了以下视图查询角色及其包含的权限：</a:t>
            </a:r>
          </a:p>
          <a:p>
            <a:pPr marL="0" indent="0" hangingPunct="0">
              <a:lnSpc>
                <a:spcPct val="120000"/>
              </a:lnSpc>
              <a:buNone/>
            </a:pPr>
            <a:r>
              <a:rPr lang="en-US" altLang="zh-CN" dirty="0" err="1"/>
              <a:t>dba_roles</a:t>
            </a:r>
            <a:r>
              <a:rPr lang="zh-CN" altLang="en-US" dirty="0"/>
              <a:t>：查询所有角色。</a:t>
            </a:r>
          </a:p>
          <a:p>
            <a:pPr marL="0" indent="0" hangingPunct="0">
              <a:lnSpc>
                <a:spcPct val="120000"/>
              </a:lnSpc>
              <a:buNone/>
            </a:pPr>
            <a:r>
              <a:rPr lang="en-US" altLang="zh-CN" dirty="0" err="1"/>
              <a:t>dba_sys_privs</a:t>
            </a:r>
            <a:r>
              <a:rPr lang="zh-CN" altLang="en-US" dirty="0"/>
              <a:t>：查询授予用户和其他角色的系统权限。</a:t>
            </a:r>
          </a:p>
          <a:p>
            <a:pPr marL="0" indent="0" hangingPunct="0">
              <a:lnSpc>
                <a:spcPct val="120000"/>
              </a:lnSpc>
              <a:buNone/>
            </a:pPr>
            <a:r>
              <a:rPr lang="en-US" altLang="zh-CN" dirty="0" err="1"/>
              <a:t>dba_role_privs</a:t>
            </a:r>
            <a:r>
              <a:rPr lang="zh-CN" altLang="en-US" dirty="0"/>
              <a:t>：查询授予用户和其他角色的角色。</a:t>
            </a:r>
          </a:p>
          <a:p>
            <a:pPr marL="0" indent="0" hangingPunct="0">
              <a:lnSpc>
                <a:spcPct val="120000"/>
              </a:lnSpc>
              <a:buNone/>
            </a:pPr>
            <a:r>
              <a:rPr lang="en-US" altLang="zh-CN" dirty="0" err="1"/>
              <a:t>dba_tab_privs</a:t>
            </a:r>
            <a:r>
              <a:rPr lang="zh-CN" altLang="en-US" dirty="0"/>
              <a:t>：查询数据库中对象的所有授权。</a:t>
            </a:r>
          </a:p>
        </p:txBody>
      </p:sp>
    </p:spTree>
    <p:extLst>
      <p:ext uri="{BB962C8B-B14F-4D97-AF65-F5344CB8AC3E}">
        <p14:creationId xmlns:p14="http://schemas.microsoft.com/office/powerpoint/2010/main" val="2540738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293813" y="188640"/>
            <a:ext cx="9601200" cy="936104"/>
          </a:xfrm>
        </p:spPr>
        <p:txBody>
          <a:bodyPr>
            <a:normAutofit fontScale="90000"/>
          </a:bodyPr>
          <a:lstStyle/>
          <a:p>
            <a:r>
              <a:rPr lang="en-US" altLang="zh-CN" b="1" dirty="0">
                <a:effectLst>
                  <a:glow>
                    <a:srgbClr val="000000"/>
                  </a:glow>
                  <a:outerShdw sx="0" sy="0">
                    <a:srgbClr val="000000"/>
                  </a:outerShdw>
                  <a:reflection stA="0" endPos="0" fadeDir="0" sx="0" sy="0"/>
                </a:effectLst>
              </a:rPr>
              <a:t>7.2 </a:t>
            </a:r>
            <a:r>
              <a:rPr lang="zh-CN" altLang="en-US" b="1" dirty="0">
                <a:effectLst>
                  <a:glow>
                    <a:srgbClr val="000000"/>
                  </a:glow>
                  <a:outerShdw sx="0" sy="0">
                    <a:srgbClr val="000000"/>
                  </a:outerShdw>
                  <a:reflection stA="0" endPos="0" fadeDir="0" sx="0" sy="0"/>
                </a:effectLst>
              </a:rPr>
              <a:t>角色</a:t>
            </a:r>
            <a:br>
              <a:rPr lang="en-US" altLang="zh-CN" b="1" dirty="0">
                <a:effectLst>
                  <a:glow>
                    <a:srgbClr val="000000"/>
                  </a:glow>
                  <a:outerShdw sx="0" sy="0">
                    <a:srgbClr val="000000"/>
                  </a:outerShdw>
                  <a:reflection stA="0" endPos="0" fadeDir="0" sx="0" sy="0"/>
                </a:effectLst>
              </a:rPr>
            </a:br>
            <a:r>
              <a:rPr lang="en-US" altLang="zh-CN" b="1" dirty="0">
                <a:effectLst>
                  <a:glow>
                    <a:srgbClr val="000000"/>
                  </a:glow>
                  <a:outerShdw sx="0" sy="0">
                    <a:srgbClr val="000000"/>
                  </a:outerShdw>
                  <a:reflection stA="0" endPos="0" fadeDir="0" sx="0" sy="0"/>
                </a:effectLst>
              </a:rPr>
              <a:t>   </a:t>
            </a:r>
            <a:r>
              <a:rPr lang="en-US" altLang="zh-CN" sz="3100" b="1" dirty="0"/>
              <a:t>7.2.2  </a:t>
            </a:r>
            <a:r>
              <a:rPr lang="zh-CN" altLang="en-US" sz="3100" b="1" dirty="0"/>
              <a:t>创建公共角色</a:t>
            </a:r>
            <a:endParaRPr lang="zh-CN" altLang="en-US" dirty="0"/>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1197868" y="1340768"/>
            <a:ext cx="10297144" cy="5517232"/>
          </a:xfrm>
        </p:spPr>
        <p:txBody>
          <a:bodyPr>
            <a:normAutofit fontScale="85000" lnSpcReduction="10000"/>
          </a:bodyPr>
          <a:lstStyle/>
          <a:p>
            <a:pPr marL="0" indent="0" hangingPunct="0">
              <a:lnSpc>
                <a:spcPct val="120000"/>
              </a:lnSpc>
              <a:spcBef>
                <a:spcPts val="0"/>
              </a:spcBef>
              <a:buNone/>
            </a:pPr>
            <a:r>
              <a:rPr lang="en-US" altLang="zh-CN" dirty="0"/>
              <a:t>【</a:t>
            </a:r>
            <a:r>
              <a:rPr lang="zh-CN" altLang="en-US" dirty="0"/>
              <a:t>示例</a:t>
            </a:r>
            <a:r>
              <a:rPr lang="en-US" altLang="zh-CN" dirty="0"/>
              <a:t>7-2】</a:t>
            </a:r>
            <a:r>
              <a:rPr lang="zh-CN" altLang="en-US" dirty="0"/>
              <a:t>创建自定义公共角色</a:t>
            </a:r>
            <a:r>
              <a:rPr lang="en-US" altLang="zh-CN" dirty="0"/>
              <a:t>c##</a:t>
            </a:r>
            <a:r>
              <a:rPr lang="en-US" altLang="zh-CN" dirty="0" err="1"/>
              <a:t>con_res</a:t>
            </a:r>
            <a:endParaRPr lang="en-US" altLang="zh-CN" dirty="0"/>
          </a:p>
          <a:p>
            <a:pPr marL="0" indent="0" hangingPunct="0">
              <a:lnSpc>
                <a:spcPct val="120000"/>
              </a:lnSpc>
              <a:spcBef>
                <a:spcPts val="0"/>
              </a:spcBef>
              <a:buNone/>
            </a:pPr>
            <a:r>
              <a:rPr lang="zh-CN" altLang="en-US" dirty="0"/>
              <a:t>本示例创建新角色</a:t>
            </a:r>
            <a:r>
              <a:rPr lang="en-US" altLang="zh-CN" dirty="0"/>
              <a:t>c##</a:t>
            </a:r>
            <a:r>
              <a:rPr lang="en-US" altLang="zh-CN" dirty="0" err="1"/>
              <a:t>con_res</a:t>
            </a:r>
            <a:r>
              <a:rPr lang="zh-CN" altLang="en-US" dirty="0"/>
              <a:t>，并给它分配一些系统权限和角色。这个新角色实际具有了系统角色</a:t>
            </a:r>
            <a:r>
              <a:rPr lang="en-US" altLang="zh-CN" dirty="0"/>
              <a:t>connect</a:t>
            </a:r>
            <a:r>
              <a:rPr lang="zh-CN" altLang="en-US" dirty="0"/>
              <a:t>和</a:t>
            </a:r>
            <a:r>
              <a:rPr lang="en-US" altLang="zh-CN" dirty="0"/>
              <a:t>resource</a:t>
            </a:r>
            <a:r>
              <a:rPr lang="zh-CN" altLang="en-US" dirty="0"/>
              <a:t>的权限之和。其中</a:t>
            </a:r>
            <a:r>
              <a:rPr lang="en-US" altLang="zh-CN" dirty="0"/>
              <a:t>set container</a:t>
            </a:r>
            <a:r>
              <a:rPr lang="zh-CN" altLang="en-US" dirty="0"/>
              <a:t>，</a:t>
            </a:r>
            <a:r>
              <a:rPr lang="en-US" altLang="zh-CN" dirty="0"/>
              <a:t>create session</a:t>
            </a:r>
            <a:r>
              <a:rPr lang="zh-CN" altLang="en-US" dirty="0"/>
              <a:t>权限和</a:t>
            </a:r>
            <a:r>
              <a:rPr lang="en-US" altLang="zh-CN" dirty="0" err="1"/>
              <a:t>em_express_all</a:t>
            </a:r>
            <a:r>
              <a:rPr lang="zh-CN" altLang="en-US" dirty="0"/>
              <a:t>角色属于</a:t>
            </a:r>
            <a:r>
              <a:rPr lang="en-US" altLang="zh-CN" dirty="0"/>
              <a:t>connect</a:t>
            </a:r>
            <a:r>
              <a:rPr lang="zh-CN" altLang="en-US" dirty="0"/>
              <a:t>角色，其他属于</a:t>
            </a:r>
            <a:r>
              <a:rPr lang="en-US" altLang="zh-CN" dirty="0"/>
              <a:t>resource</a:t>
            </a:r>
            <a:r>
              <a:rPr lang="zh-CN" altLang="en-US" dirty="0"/>
              <a:t>角色。创建完成后，通过</a:t>
            </a:r>
            <a:r>
              <a:rPr lang="en-US" altLang="zh-CN" dirty="0" err="1"/>
              <a:t>dba_sys_privs</a:t>
            </a:r>
            <a:r>
              <a:rPr lang="zh-CN" altLang="en-US" dirty="0"/>
              <a:t>和</a:t>
            </a:r>
            <a:r>
              <a:rPr lang="en-US" altLang="zh-CN" dirty="0" err="1"/>
              <a:t>dba_role_privs</a:t>
            </a:r>
            <a:r>
              <a:rPr lang="zh-CN" altLang="en-US" dirty="0"/>
              <a:t>查询</a:t>
            </a:r>
            <a:r>
              <a:rPr lang="en-US" altLang="zh-CN" dirty="0"/>
              <a:t>c##</a:t>
            </a:r>
            <a:r>
              <a:rPr lang="en-US" altLang="zh-CN" dirty="0" err="1"/>
              <a:t>con_res</a:t>
            </a:r>
            <a:r>
              <a:rPr lang="zh-CN" altLang="en-US" dirty="0"/>
              <a:t>包含的所有权限和角色。注意，</a:t>
            </a:r>
            <a:r>
              <a:rPr lang="en-US" altLang="zh-CN" dirty="0"/>
              <a:t>where</a:t>
            </a:r>
            <a:r>
              <a:rPr lang="zh-CN" altLang="en-US" dirty="0"/>
              <a:t>后面的</a:t>
            </a:r>
            <a:r>
              <a:rPr lang="en-US" altLang="zh-CN" dirty="0"/>
              <a:t>'C##CON_RES'</a:t>
            </a:r>
            <a:r>
              <a:rPr lang="zh-CN" altLang="en-US" dirty="0"/>
              <a:t>要大写。另外，由于是创建公共角色，所以本示例必须在</a:t>
            </a:r>
            <a:r>
              <a:rPr lang="en-US" altLang="zh-CN" dirty="0"/>
              <a:t>CDB</a:t>
            </a:r>
            <a:r>
              <a:rPr lang="zh-CN" altLang="en-US" dirty="0"/>
              <a:t>中执行。</a:t>
            </a:r>
          </a:p>
          <a:p>
            <a:pPr marL="0" indent="0" hangingPunct="0">
              <a:lnSpc>
                <a:spcPct val="120000"/>
              </a:lnSpc>
              <a:spcBef>
                <a:spcPts val="0"/>
              </a:spcBef>
              <a:buNone/>
            </a:pPr>
            <a:r>
              <a:rPr lang="en-US" altLang="zh-CN" dirty="0"/>
              <a:t>$ </a:t>
            </a:r>
            <a:r>
              <a:rPr lang="en-US" altLang="zh-CN" dirty="0" err="1">
                <a:highlight>
                  <a:srgbClr val="C0C0C0"/>
                </a:highlight>
              </a:rPr>
              <a:t>sqlplus</a:t>
            </a:r>
            <a:r>
              <a:rPr lang="en-US" altLang="zh-CN" dirty="0">
                <a:highlight>
                  <a:srgbClr val="C0C0C0"/>
                </a:highlight>
              </a:rPr>
              <a:t> / as </a:t>
            </a:r>
            <a:r>
              <a:rPr lang="en-US" altLang="zh-CN" dirty="0" err="1">
                <a:highlight>
                  <a:srgbClr val="C0C0C0"/>
                </a:highlight>
              </a:rPr>
              <a:t>sysdba</a:t>
            </a:r>
            <a:endParaRPr lang="en-US" altLang="zh-CN" dirty="0">
              <a:highlight>
                <a:srgbClr val="C0C0C0"/>
              </a:highlight>
            </a:endParaRPr>
          </a:p>
          <a:p>
            <a:pPr marL="0" indent="0" hangingPunct="0">
              <a:lnSpc>
                <a:spcPct val="120000"/>
              </a:lnSpc>
              <a:spcBef>
                <a:spcPts val="0"/>
              </a:spcBef>
              <a:buNone/>
            </a:pPr>
            <a:r>
              <a:rPr lang="en-US" altLang="zh-CN" dirty="0"/>
              <a:t>SQL&gt; </a:t>
            </a:r>
            <a:r>
              <a:rPr lang="en-US" altLang="zh-CN" dirty="0">
                <a:highlight>
                  <a:srgbClr val="C0C0C0"/>
                </a:highlight>
              </a:rPr>
              <a:t>CREATE ROLE c##</a:t>
            </a:r>
            <a:r>
              <a:rPr lang="en-US" altLang="zh-CN" dirty="0" err="1">
                <a:highlight>
                  <a:srgbClr val="C0C0C0"/>
                </a:highlight>
              </a:rPr>
              <a:t>con_res</a:t>
            </a:r>
            <a:r>
              <a:rPr lang="en-US" altLang="zh-CN" dirty="0">
                <a:highlight>
                  <a:srgbClr val="C0C0C0"/>
                </a:highlight>
              </a:rPr>
              <a:t> ;</a:t>
            </a:r>
            <a:endParaRPr lang="zh-CN" altLang="en-US" dirty="0">
              <a:highlight>
                <a:srgbClr val="C0C0C0"/>
              </a:highlight>
            </a:endParaRPr>
          </a:p>
          <a:p>
            <a:pPr marL="0" indent="0" hangingPunct="0">
              <a:lnSpc>
                <a:spcPct val="120000"/>
              </a:lnSpc>
              <a:spcBef>
                <a:spcPts val="0"/>
              </a:spcBef>
              <a:buNone/>
            </a:pPr>
            <a:r>
              <a:rPr lang="en-US" altLang="zh-CN" dirty="0"/>
              <a:t>Role created.</a:t>
            </a:r>
          </a:p>
          <a:p>
            <a:pPr marL="0" indent="0" hangingPunct="0">
              <a:lnSpc>
                <a:spcPct val="120000"/>
              </a:lnSpc>
              <a:spcBef>
                <a:spcPts val="0"/>
              </a:spcBef>
              <a:buNone/>
            </a:pPr>
            <a:r>
              <a:rPr lang="en-US" altLang="zh-CN" dirty="0"/>
              <a:t>SQL&gt; </a:t>
            </a:r>
            <a:r>
              <a:rPr lang="en-US" altLang="zh-CN" dirty="0">
                <a:highlight>
                  <a:srgbClr val="C0C0C0"/>
                </a:highlight>
              </a:rPr>
              <a:t>GRANT SET CONTAINER</a:t>
            </a:r>
            <a:r>
              <a:rPr lang="zh-CN" altLang="en-US" dirty="0">
                <a:highlight>
                  <a:srgbClr val="C0C0C0"/>
                </a:highlight>
              </a:rPr>
              <a:t>，</a:t>
            </a:r>
            <a:r>
              <a:rPr lang="en-US" altLang="zh-CN" dirty="0">
                <a:highlight>
                  <a:srgbClr val="C0C0C0"/>
                </a:highlight>
              </a:rPr>
              <a:t>CREATE SESSION</a:t>
            </a:r>
            <a:r>
              <a:rPr lang="zh-CN" altLang="en-US" dirty="0">
                <a:highlight>
                  <a:srgbClr val="C0C0C0"/>
                </a:highlight>
              </a:rPr>
              <a:t>，</a:t>
            </a:r>
            <a:r>
              <a:rPr lang="en-US" altLang="zh-CN" dirty="0">
                <a:highlight>
                  <a:srgbClr val="C0C0C0"/>
                </a:highlight>
              </a:rPr>
              <a:t>CREATE TABLE</a:t>
            </a:r>
            <a:r>
              <a:rPr lang="zh-CN" altLang="en-US" dirty="0">
                <a:highlight>
                  <a:srgbClr val="C0C0C0"/>
                </a:highlight>
              </a:rPr>
              <a:t>，</a:t>
            </a:r>
            <a:r>
              <a:rPr lang="en-US" altLang="zh-CN" dirty="0">
                <a:highlight>
                  <a:srgbClr val="C0C0C0"/>
                </a:highlight>
              </a:rPr>
              <a:t>CREATE CLUSTER</a:t>
            </a:r>
            <a:r>
              <a:rPr lang="zh-CN" altLang="en-US" dirty="0">
                <a:highlight>
                  <a:srgbClr val="C0C0C0"/>
                </a:highlight>
              </a:rPr>
              <a:t>，</a:t>
            </a:r>
          </a:p>
          <a:p>
            <a:pPr marL="0" indent="0" hangingPunct="0">
              <a:lnSpc>
                <a:spcPct val="120000"/>
              </a:lnSpc>
              <a:spcBef>
                <a:spcPts val="0"/>
              </a:spcBef>
              <a:buNone/>
            </a:pPr>
            <a:r>
              <a:rPr lang="zh-CN" altLang="en-US" dirty="0">
                <a:highlight>
                  <a:srgbClr val="C0C0C0"/>
                </a:highlight>
              </a:rPr>
              <a:t>  </a:t>
            </a:r>
            <a:r>
              <a:rPr lang="en-US" altLang="zh-CN" dirty="0">
                <a:highlight>
                  <a:srgbClr val="C0C0C0"/>
                </a:highlight>
              </a:rPr>
              <a:t>  CREATE OPERATOR</a:t>
            </a:r>
            <a:r>
              <a:rPr lang="zh-CN" altLang="en-US" dirty="0">
                <a:highlight>
                  <a:srgbClr val="C0C0C0"/>
                </a:highlight>
              </a:rPr>
              <a:t>，</a:t>
            </a:r>
            <a:r>
              <a:rPr lang="en-US" altLang="zh-CN" dirty="0">
                <a:highlight>
                  <a:srgbClr val="C0C0C0"/>
                </a:highlight>
              </a:rPr>
              <a:t>CREATE INDEXTYPE</a:t>
            </a:r>
            <a:r>
              <a:rPr lang="zh-CN" altLang="en-US" dirty="0">
                <a:highlight>
                  <a:srgbClr val="C0C0C0"/>
                </a:highlight>
              </a:rPr>
              <a:t>，</a:t>
            </a:r>
            <a:r>
              <a:rPr lang="en-US" altLang="zh-CN" dirty="0">
                <a:highlight>
                  <a:srgbClr val="C0C0C0"/>
                </a:highlight>
              </a:rPr>
              <a:t>CREATE TYPE</a:t>
            </a:r>
            <a:r>
              <a:rPr lang="zh-CN" altLang="en-US" dirty="0">
                <a:highlight>
                  <a:srgbClr val="C0C0C0"/>
                </a:highlight>
              </a:rPr>
              <a:t>，</a:t>
            </a:r>
            <a:r>
              <a:rPr lang="en-US" altLang="zh-CN" dirty="0">
                <a:highlight>
                  <a:srgbClr val="C0C0C0"/>
                </a:highlight>
              </a:rPr>
              <a:t>CREATE SEQUENCE</a:t>
            </a:r>
            <a:r>
              <a:rPr lang="zh-CN" altLang="en-US" dirty="0">
                <a:highlight>
                  <a:srgbClr val="C0C0C0"/>
                </a:highlight>
              </a:rPr>
              <a:t>，</a:t>
            </a:r>
          </a:p>
          <a:p>
            <a:pPr marL="0" indent="0" hangingPunct="0">
              <a:lnSpc>
                <a:spcPct val="120000"/>
              </a:lnSpc>
              <a:spcBef>
                <a:spcPts val="0"/>
              </a:spcBef>
              <a:buNone/>
            </a:pPr>
            <a:r>
              <a:rPr lang="zh-CN" altLang="en-US" dirty="0">
                <a:highlight>
                  <a:srgbClr val="C0C0C0"/>
                </a:highlight>
              </a:rPr>
              <a:t>  </a:t>
            </a:r>
            <a:r>
              <a:rPr lang="en-US" altLang="zh-CN" dirty="0">
                <a:highlight>
                  <a:srgbClr val="C0C0C0"/>
                </a:highlight>
              </a:rPr>
              <a:t>  CREATE TRIGGER</a:t>
            </a:r>
            <a:r>
              <a:rPr lang="zh-CN" altLang="en-US" dirty="0">
                <a:highlight>
                  <a:srgbClr val="C0C0C0"/>
                </a:highlight>
              </a:rPr>
              <a:t>，</a:t>
            </a:r>
            <a:r>
              <a:rPr lang="en-US" altLang="zh-CN" dirty="0">
                <a:highlight>
                  <a:srgbClr val="C0C0C0"/>
                </a:highlight>
              </a:rPr>
              <a:t>CREATE PROCEDURE</a:t>
            </a:r>
          </a:p>
          <a:p>
            <a:pPr marL="0" indent="0" hangingPunct="0">
              <a:lnSpc>
                <a:spcPct val="120000"/>
              </a:lnSpc>
              <a:spcBef>
                <a:spcPts val="0"/>
              </a:spcBef>
              <a:buNone/>
            </a:pPr>
            <a:r>
              <a:rPr lang="en-US" altLang="zh-CN" dirty="0">
                <a:highlight>
                  <a:srgbClr val="C0C0C0"/>
                </a:highlight>
              </a:rPr>
              <a:t>    TO c##</a:t>
            </a:r>
            <a:r>
              <a:rPr lang="en-US" altLang="zh-CN" dirty="0" err="1">
                <a:highlight>
                  <a:srgbClr val="C0C0C0"/>
                </a:highlight>
              </a:rPr>
              <a:t>con_res</a:t>
            </a:r>
            <a:r>
              <a:rPr lang="en-US" altLang="zh-CN" dirty="0">
                <a:highlight>
                  <a:srgbClr val="C0C0C0"/>
                </a:highlight>
              </a:rPr>
              <a:t> container = all;</a:t>
            </a:r>
            <a:endParaRPr lang="zh-CN" altLang="en-US" dirty="0">
              <a:highlight>
                <a:srgbClr val="C0C0C0"/>
              </a:highlight>
            </a:endParaRPr>
          </a:p>
          <a:p>
            <a:pPr marL="0" indent="0" hangingPunct="0">
              <a:lnSpc>
                <a:spcPct val="120000"/>
              </a:lnSpc>
              <a:spcBef>
                <a:spcPts val="0"/>
              </a:spcBef>
              <a:buNone/>
            </a:pPr>
            <a:r>
              <a:rPr lang="en-US" altLang="zh-CN" dirty="0"/>
              <a:t>Grant succeeded.</a:t>
            </a:r>
          </a:p>
        </p:txBody>
      </p:sp>
    </p:spTree>
    <p:extLst>
      <p:ext uri="{BB962C8B-B14F-4D97-AF65-F5344CB8AC3E}">
        <p14:creationId xmlns:p14="http://schemas.microsoft.com/office/powerpoint/2010/main" val="366645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293813" y="188640"/>
            <a:ext cx="9601200" cy="936104"/>
          </a:xfrm>
        </p:spPr>
        <p:txBody>
          <a:bodyPr>
            <a:normAutofit fontScale="90000"/>
          </a:bodyPr>
          <a:lstStyle/>
          <a:p>
            <a:r>
              <a:rPr lang="en-US" altLang="zh-CN" b="1" dirty="0">
                <a:effectLst>
                  <a:glow>
                    <a:srgbClr val="000000"/>
                  </a:glow>
                  <a:outerShdw sx="0" sy="0">
                    <a:srgbClr val="000000"/>
                  </a:outerShdw>
                  <a:reflection stA="0" endPos="0" fadeDir="0" sx="0" sy="0"/>
                </a:effectLst>
              </a:rPr>
              <a:t>7.2 </a:t>
            </a:r>
            <a:r>
              <a:rPr lang="zh-CN" altLang="en-US" b="1" dirty="0">
                <a:effectLst>
                  <a:glow>
                    <a:srgbClr val="000000"/>
                  </a:glow>
                  <a:outerShdw sx="0" sy="0">
                    <a:srgbClr val="000000"/>
                  </a:outerShdw>
                  <a:reflection stA="0" endPos="0" fadeDir="0" sx="0" sy="0"/>
                </a:effectLst>
              </a:rPr>
              <a:t>角色</a:t>
            </a:r>
            <a:br>
              <a:rPr lang="en-US" altLang="zh-CN" b="1" dirty="0">
                <a:effectLst>
                  <a:glow>
                    <a:srgbClr val="000000"/>
                  </a:glow>
                  <a:outerShdw sx="0" sy="0">
                    <a:srgbClr val="000000"/>
                  </a:outerShdw>
                  <a:reflection stA="0" endPos="0" fadeDir="0" sx="0" sy="0"/>
                </a:effectLst>
              </a:rPr>
            </a:br>
            <a:r>
              <a:rPr lang="en-US" altLang="zh-CN" b="1" dirty="0">
                <a:effectLst>
                  <a:glow>
                    <a:srgbClr val="000000"/>
                  </a:glow>
                  <a:outerShdw sx="0" sy="0">
                    <a:srgbClr val="000000"/>
                  </a:outerShdw>
                  <a:reflection stA="0" endPos="0" fadeDir="0" sx="0" sy="0"/>
                </a:effectLst>
              </a:rPr>
              <a:t>   </a:t>
            </a:r>
            <a:r>
              <a:rPr lang="en-US" altLang="zh-CN" sz="3100" b="1" dirty="0"/>
              <a:t>7.2.2  </a:t>
            </a:r>
            <a:r>
              <a:rPr lang="zh-CN" altLang="en-US" sz="3100" b="1" dirty="0"/>
              <a:t>创建公共角色</a:t>
            </a:r>
            <a:endParaRPr lang="zh-CN" altLang="en-US" dirty="0"/>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1197868" y="1340768"/>
            <a:ext cx="10297144" cy="5517232"/>
          </a:xfrm>
        </p:spPr>
        <p:txBody>
          <a:bodyPr>
            <a:normAutofit fontScale="62500" lnSpcReduction="20000"/>
          </a:bodyPr>
          <a:lstStyle/>
          <a:p>
            <a:pPr marL="0" indent="0" hangingPunct="0">
              <a:lnSpc>
                <a:spcPct val="120000"/>
              </a:lnSpc>
              <a:spcBef>
                <a:spcPts val="0"/>
              </a:spcBef>
              <a:buNone/>
            </a:pPr>
            <a:r>
              <a:rPr lang="en-US" altLang="zh-CN" sz="3200" dirty="0"/>
              <a:t>SQL&gt; </a:t>
            </a:r>
            <a:r>
              <a:rPr lang="en-US" altLang="zh-CN" sz="3200" dirty="0">
                <a:highlight>
                  <a:srgbClr val="C0C0C0"/>
                </a:highlight>
              </a:rPr>
              <a:t>GRANT </a:t>
            </a:r>
            <a:r>
              <a:rPr lang="en-US" altLang="zh-CN" sz="3200" dirty="0">
                <a:highlight>
                  <a:srgbClr val="FFFF00"/>
                </a:highlight>
              </a:rPr>
              <a:t>EM_EXPRESS_ALL </a:t>
            </a:r>
            <a:r>
              <a:rPr lang="en-US" altLang="zh-CN" sz="3200" dirty="0">
                <a:highlight>
                  <a:srgbClr val="C0C0C0"/>
                </a:highlight>
              </a:rPr>
              <a:t>TO c##</a:t>
            </a:r>
            <a:r>
              <a:rPr lang="en-US" altLang="zh-CN" sz="3200" dirty="0" err="1">
                <a:highlight>
                  <a:srgbClr val="C0C0C0"/>
                </a:highlight>
              </a:rPr>
              <a:t>con_res</a:t>
            </a:r>
            <a:r>
              <a:rPr lang="en-US" altLang="zh-CN" sz="3200" dirty="0">
                <a:highlight>
                  <a:srgbClr val="C0C0C0"/>
                </a:highlight>
              </a:rPr>
              <a:t> CONTAINER=ALL;</a:t>
            </a:r>
            <a:endParaRPr lang="zh-CN" altLang="en-US" sz="3200" dirty="0">
              <a:highlight>
                <a:srgbClr val="C0C0C0"/>
              </a:highlight>
            </a:endParaRPr>
          </a:p>
          <a:p>
            <a:pPr marL="0" indent="0" hangingPunct="0">
              <a:lnSpc>
                <a:spcPct val="120000"/>
              </a:lnSpc>
              <a:spcBef>
                <a:spcPts val="0"/>
              </a:spcBef>
              <a:buNone/>
            </a:pPr>
            <a:r>
              <a:rPr lang="en-US" altLang="zh-CN" sz="3200" dirty="0"/>
              <a:t>Grant succeeded.</a:t>
            </a:r>
          </a:p>
          <a:p>
            <a:pPr marL="0" indent="0" hangingPunct="0">
              <a:lnSpc>
                <a:spcPct val="120000"/>
              </a:lnSpc>
              <a:spcBef>
                <a:spcPts val="0"/>
              </a:spcBef>
              <a:buNone/>
            </a:pPr>
            <a:r>
              <a:rPr lang="en-US" altLang="zh-CN" sz="3200" dirty="0"/>
              <a:t>SQL&gt; </a:t>
            </a:r>
            <a:r>
              <a:rPr lang="en-US" altLang="zh-CN" sz="3200" dirty="0">
                <a:highlight>
                  <a:srgbClr val="C0C0C0"/>
                </a:highlight>
              </a:rPr>
              <a:t>COL common FORMAT a7</a:t>
            </a:r>
          </a:p>
          <a:p>
            <a:pPr marL="0" indent="0" hangingPunct="0">
              <a:lnSpc>
                <a:spcPct val="120000"/>
              </a:lnSpc>
              <a:spcBef>
                <a:spcPts val="0"/>
              </a:spcBef>
              <a:buNone/>
            </a:pPr>
            <a:r>
              <a:rPr lang="en-US" altLang="zh-CN" sz="3200" dirty="0"/>
              <a:t>SQL&gt; </a:t>
            </a:r>
            <a:r>
              <a:rPr lang="en-US" altLang="zh-CN" sz="3200" dirty="0">
                <a:highlight>
                  <a:srgbClr val="C0C0C0"/>
                </a:highlight>
              </a:rPr>
              <a:t>SELECT * FROM </a:t>
            </a:r>
            <a:r>
              <a:rPr lang="en-US" altLang="zh-CN" sz="3200" dirty="0" err="1">
                <a:highlight>
                  <a:srgbClr val="C0C0C0"/>
                </a:highlight>
              </a:rPr>
              <a:t>dba_sys_privs</a:t>
            </a:r>
            <a:r>
              <a:rPr lang="en-US" altLang="zh-CN" sz="3200" dirty="0">
                <a:highlight>
                  <a:srgbClr val="C0C0C0"/>
                </a:highlight>
              </a:rPr>
              <a:t> WHERE  grantee='C##CON_RES';</a:t>
            </a:r>
            <a:endParaRPr lang="zh-CN" altLang="en-US" sz="3200" dirty="0">
              <a:highlight>
                <a:srgbClr val="C0C0C0"/>
              </a:highlight>
            </a:endParaRPr>
          </a:p>
          <a:p>
            <a:pPr marL="0" indent="0" hangingPunct="0">
              <a:lnSpc>
                <a:spcPct val="120000"/>
              </a:lnSpc>
              <a:spcBef>
                <a:spcPts val="0"/>
              </a:spcBef>
              <a:buNone/>
            </a:pPr>
            <a:r>
              <a:rPr lang="en-US" altLang="zh-CN" dirty="0"/>
              <a:t>GRANTEE    PRIVILEGE                            ADM COMMON</a:t>
            </a:r>
          </a:p>
          <a:p>
            <a:pPr marL="0" indent="0" hangingPunct="0">
              <a:lnSpc>
                <a:spcPct val="120000"/>
              </a:lnSpc>
              <a:spcBef>
                <a:spcPts val="0"/>
              </a:spcBef>
              <a:buNone/>
            </a:pPr>
            <a:r>
              <a:rPr lang="en-US" altLang="zh-CN" dirty="0"/>
              <a:t>---------- --------------------------------- ------ ----------------</a:t>
            </a:r>
          </a:p>
          <a:p>
            <a:pPr marL="0" indent="0" hangingPunct="0">
              <a:lnSpc>
                <a:spcPct val="120000"/>
              </a:lnSpc>
              <a:spcBef>
                <a:spcPts val="0"/>
              </a:spcBef>
              <a:buNone/>
            </a:pPr>
            <a:r>
              <a:rPr lang="en-US" altLang="zh-CN" dirty="0"/>
              <a:t>C##CON_RES CREATE TABLE		NO   YES</a:t>
            </a:r>
          </a:p>
          <a:p>
            <a:pPr marL="0" indent="0" hangingPunct="0">
              <a:lnSpc>
                <a:spcPct val="120000"/>
              </a:lnSpc>
              <a:spcBef>
                <a:spcPts val="0"/>
              </a:spcBef>
              <a:buNone/>
            </a:pPr>
            <a:r>
              <a:rPr lang="en-US" altLang="zh-CN" dirty="0"/>
              <a:t>C##CON_RES CREATE OPERATOR	NO   YES</a:t>
            </a:r>
          </a:p>
          <a:p>
            <a:pPr marL="0" indent="0" hangingPunct="0">
              <a:lnSpc>
                <a:spcPct val="120000"/>
              </a:lnSpc>
              <a:spcBef>
                <a:spcPts val="0"/>
              </a:spcBef>
              <a:buNone/>
            </a:pPr>
            <a:r>
              <a:rPr lang="en-US" altLang="zh-CN" dirty="0"/>
              <a:t>C##CON_RES CREATE TYPE		NO   YES</a:t>
            </a:r>
          </a:p>
          <a:p>
            <a:pPr marL="0" indent="0" hangingPunct="0">
              <a:lnSpc>
                <a:spcPct val="120000"/>
              </a:lnSpc>
              <a:spcBef>
                <a:spcPts val="0"/>
              </a:spcBef>
              <a:buNone/>
            </a:pPr>
            <a:r>
              <a:rPr lang="en-US" altLang="zh-CN" dirty="0"/>
              <a:t>C##CON_RES SET CONTAINER	NO   YES</a:t>
            </a:r>
          </a:p>
          <a:p>
            <a:pPr marL="0" indent="0" hangingPunct="0">
              <a:lnSpc>
                <a:spcPct val="120000"/>
              </a:lnSpc>
              <a:spcBef>
                <a:spcPts val="0"/>
              </a:spcBef>
              <a:buNone/>
            </a:pPr>
            <a:r>
              <a:rPr lang="en-US" altLang="zh-CN" dirty="0"/>
              <a:t>C##CON_RES CREATE CLUSTER	NO   YES</a:t>
            </a:r>
          </a:p>
          <a:p>
            <a:pPr marL="0" indent="0" hangingPunct="0">
              <a:lnSpc>
                <a:spcPct val="120000"/>
              </a:lnSpc>
              <a:spcBef>
                <a:spcPts val="0"/>
              </a:spcBef>
              <a:buNone/>
            </a:pPr>
            <a:r>
              <a:rPr lang="en-US" altLang="zh-CN" dirty="0"/>
              <a:t>C##CON_RES CREATE TRIGGER	NO   YES</a:t>
            </a:r>
          </a:p>
          <a:p>
            <a:pPr marL="0" indent="0" hangingPunct="0">
              <a:lnSpc>
                <a:spcPct val="120000"/>
              </a:lnSpc>
              <a:spcBef>
                <a:spcPts val="0"/>
              </a:spcBef>
              <a:buNone/>
            </a:pPr>
            <a:r>
              <a:rPr lang="en-US" altLang="zh-CN" dirty="0"/>
              <a:t>C##CON_RES CREATE SESSION	NO   YES</a:t>
            </a:r>
          </a:p>
          <a:p>
            <a:pPr marL="0" indent="0" hangingPunct="0">
              <a:lnSpc>
                <a:spcPct val="120000"/>
              </a:lnSpc>
              <a:spcBef>
                <a:spcPts val="0"/>
              </a:spcBef>
              <a:buNone/>
            </a:pPr>
            <a:r>
              <a:rPr lang="en-US" altLang="zh-CN" dirty="0"/>
              <a:t>C##CON_RES CREATE INDEXTYPE 	NO   YES</a:t>
            </a:r>
          </a:p>
          <a:p>
            <a:pPr marL="0" indent="0" hangingPunct="0">
              <a:lnSpc>
                <a:spcPct val="120000"/>
              </a:lnSpc>
              <a:spcBef>
                <a:spcPts val="0"/>
              </a:spcBef>
              <a:buNone/>
            </a:pPr>
            <a:r>
              <a:rPr lang="en-US" altLang="zh-CN" dirty="0"/>
              <a:t>C##CON_RES CREATE PROCEDURE	NO   YES</a:t>
            </a:r>
          </a:p>
          <a:p>
            <a:pPr marL="0" indent="0" hangingPunct="0">
              <a:lnSpc>
                <a:spcPct val="120000"/>
              </a:lnSpc>
              <a:spcBef>
                <a:spcPts val="0"/>
              </a:spcBef>
              <a:buNone/>
            </a:pPr>
            <a:r>
              <a:rPr lang="en-US" altLang="zh-CN" dirty="0"/>
              <a:t>C##CON_RES CREATE SEQUENCE	NO   YES</a:t>
            </a:r>
          </a:p>
          <a:p>
            <a:pPr marL="0" indent="0" hangingPunct="0">
              <a:lnSpc>
                <a:spcPct val="120000"/>
              </a:lnSpc>
              <a:spcBef>
                <a:spcPts val="0"/>
              </a:spcBef>
              <a:buNone/>
            </a:pPr>
            <a:r>
              <a:rPr lang="en-US" altLang="zh-CN" sz="3200" dirty="0"/>
              <a:t>SQL&gt; </a:t>
            </a:r>
            <a:r>
              <a:rPr lang="en-US" altLang="zh-CN" sz="3200" dirty="0">
                <a:highlight>
                  <a:srgbClr val="C0C0C0"/>
                </a:highlight>
              </a:rPr>
              <a:t>col grantee format a20</a:t>
            </a:r>
          </a:p>
          <a:p>
            <a:pPr marL="0" indent="0" hangingPunct="0">
              <a:lnSpc>
                <a:spcPct val="120000"/>
              </a:lnSpc>
              <a:spcBef>
                <a:spcPts val="0"/>
              </a:spcBef>
              <a:buNone/>
            </a:pPr>
            <a:r>
              <a:rPr lang="en-US" altLang="zh-CN" sz="3200" dirty="0"/>
              <a:t>SQL&gt; </a:t>
            </a:r>
            <a:r>
              <a:rPr lang="en-US" altLang="zh-CN" sz="3200" dirty="0">
                <a:highlight>
                  <a:srgbClr val="C0C0C0"/>
                </a:highlight>
              </a:rPr>
              <a:t>SELECT * FROM </a:t>
            </a:r>
            <a:r>
              <a:rPr lang="en-US" altLang="zh-CN" sz="3200" dirty="0" err="1">
                <a:highlight>
                  <a:srgbClr val="C0C0C0"/>
                </a:highlight>
              </a:rPr>
              <a:t>dba_role_privs</a:t>
            </a:r>
            <a:r>
              <a:rPr lang="en-US" altLang="zh-CN" sz="3200" dirty="0">
                <a:highlight>
                  <a:srgbClr val="C0C0C0"/>
                </a:highlight>
              </a:rPr>
              <a:t> WHERE  grantee='C##CON_RES';</a:t>
            </a:r>
            <a:endParaRPr lang="zh-CN" altLang="en-US" sz="3200" dirty="0">
              <a:highlight>
                <a:srgbClr val="C0C0C0"/>
              </a:highlight>
            </a:endParaRPr>
          </a:p>
          <a:p>
            <a:pPr marL="0" indent="0" hangingPunct="0">
              <a:lnSpc>
                <a:spcPct val="120000"/>
              </a:lnSpc>
              <a:spcBef>
                <a:spcPts val="0"/>
              </a:spcBef>
              <a:buNone/>
            </a:pPr>
            <a:r>
              <a:rPr lang="en-US" altLang="zh-CN" dirty="0"/>
              <a:t>GRANTEE         GRANTED_ROLE    ADM  DEL  DEF  COMMON</a:t>
            </a:r>
          </a:p>
          <a:p>
            <a:pPr marL="0" indent="0" hangingPunct="0">
              <a:lnSpc>
                <a:spcPct val="120000"/>
              </a:lnSpc>
              <a:spcBef>
                <a:spcPts val="0"/>
              </a:spcBef>
              <a:buNone/>
            </a:pPr>
            <a:r>
              <a:rPr lang="en-US" altLang="zh-CN" dirty="0"/>
              <a:t>-----------        -------------------   ----    ---   ----- ----</a:t>
            </a:r>
          </a:p>
          <a:p>
            <a:pPr marL="0" indent="0" hangingPunct="0">
              <a:lnSpc>
                <a:spcPct val="120000"/>
              </a:lnSpc>
              <a:spcBef>
                <a:spcPts val="0"/>
              </a:spcBef>
              <a:buNone/>
            </a:pPr>
            <a:r>
              <a:rPr lang="en-US" altLang="zh-CN" dirty="0"/>
              <a:t>C##CON_RES  </a:t>
            </a:r>
            <a:r>
              <a:rPr lang="en-US" altLang="zh-CN" dirty="0">
                <a:highlight>
                  <a:srgbClr val="FFFF00"/>
                </a:highlight>
              </a:rPr>
              <a:t>EM_EXPRESS_ALL   </a:t>
            </a:r>
            <a:r>
              <a:rPr lang="en-US" altLang="zh-CN" dirty="0"/>
              <a:t>NO    </a:t>
            </a:r>
            <a:r>
              <a:rPr lang="en-US" altLang="zh-CN" dirty="0" err="1"/>
              <a:t>NO</a:t>
            </a:r>
            <a:r>
              <a:rPr lang="en-US" altLang="zh-CN" dirty="0"/>
              <a:t>   YES  </a:t>
            </a:r>
            <a:r>
              <a:rPr lang="en-US" altLang="zh-CN" dirty="0" err="1">
                <a:highlight>
                  <a:srgbClr val="FFFF00"/>
                </a:highlight>
              </a:rPr>
              <a:t>YES</a:t>
            </a:r>
            <a:endParaRPr lang="en-US" altLang="zh-CN" dirty="0">
              <a:highlight>
                <a:srgbClr val="FFFF00"/>
              </a:highlight>
            </a:endParaRPr>
          </a:p>
          <a:p>
            <a:pPr marL="0" indent="0" hangingPunct="0">
              <a:lnSpc>
                <a:spcPct val="120000"/>
              </a:lnSpc>
              <a:spcBef>
                <a:spcPts val="0"/>
              </a:spcBef>
              <a:buNone/>
            </a:pPr>
            <a:endParaRPr lang="en-US" altLang="zh-CN" dirty="0"/>
          </a:p>
        </p:txBody>
      </p:sp>
      <p:sp>
        <p:nvSpPr>
          <p:cNvPr id="4" name="卷形: 水平 3">
            <a:extLst>
              <a:ext uri="{FF2B5EF4-FFF2-40B4-BE49-F238E27FC236}">
                <a16:creationId xmlns:a16="http://schemas.microsoft.com/office/drawing/2014/main" id="{FF3390F7-CE37-404D-917F-7C122A35364F}"/>
              </a:ext>
            </a:extLst>
          </p:cNvPr>
          <p:cNvSpPr/>
          <p:nvPr/>
        </p:nvSpPr>
        <p:spPr>
          <a:xfrm>
            <a:off x="1953953" y="1268760"/>
            <a:ext cx="8280920" cy="4320480"/>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2400" dirty="0"/>
              <a:t>上述查询之后，可以看出</a:t>
            </a:r>
            <a:r>
              <a:rPr lang="en-US" altLang="zh-CN" sz="2400" dirty="0"/>
              <a:t>c##</a:t>
            </a:r>
            <a:r>
              <a:rPr lang="en-US" altLang="zh-CN" sz="2400" dirty="0" err="1"/>
              <a:t>con_res</a:t>
            </a:r>
            <a:r>
              <a:rPr lang="zh-CN" altLang="en-US" sz="2400" dirty="0"/>
              <a:t>内部原来是公共的权限仍然是公共权限</a:t>
            </a:r>
            <a:r>
              <a:rPr lang="en-US" altLang="zh-CN" sz="2400" dirty="0"/>
              <a:t>(COMMON=YES)</a:t>
            </a:r>
            <a:r>
              <a:rPr lang="zh-CN" altLang="en-US" sz="2400" dirty="0"/>
              <a:t>，这是因为在</a:t>
            </a:r>
            <a:r>
              <a:rPr lang="en-US" altLang="zh-CN" sz="2400" dirty="0"/>
              <a:t>GRANT</a:t>
            </a:r>
            <a:r>
              <a:rPr lang="zh-CN" altLang="en-US" sz="2400" dirty="0"/>
              <a:t>授权的时候使用了选项“</a:t>
            </a:r>
            <a:r>
              <a:rPr lang="en-US" altLang="zh-CN" sz="2400" dirty="0"/>
              <a:t>CONTAINER=ALL”</a:t>
            </a:r>
            <a:r>
              <a:rPr lang="zh-CN" altLang="en-US" sz="2400" dirty="0"/>
              <a:t>，否则角色中的权限就只是本地权限了，在其他</a:t>
            </a:r>
            <a:r>
              <a:rPr lang="en-US" altLang="zh-CN" sz="2400" dirty="0"/>
              <a:t>PDB</a:t>
            </a:r>
            <a:r>
              <a:rPr lang="zh-CN" altLang="en-US" sz="2400" dirty="0"/>
              <a:t>中不能起作用。</a:t>
            </a:r>
          </a:p>
        </p:txBody>
      </p:sp>
    </p:spTree>
    <p:extLst>
      <p:ext uri="{BB962C8B-B14F-4D97-AF65-F5344CB8AC3E}">
        <p14:creationId xmlns:p14="http://schemas.microsoft.com/office/powerpoint/2010/main" val="2051376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strVal val="#ppt_w*0.70"/>
                                          </p:val>
                                        </p:tav>
                                        <p:tav tm="100000">
                                          <p:val>
                                            <p:strVal val="#ppt_w"/>
                                          </p:val>
                                        </p:tav>
                                      </p:tavLst>
                                    </p:anim>
                                    <p:anim calcmode="lin" valueType="num">
                                      <p:cBhvr>
                                        <p:cTn id="8" dur="1000" fill="hold"/>
                                        <p:tgtEl>
                                          <p:spTgt spid="4"/>
                                        </p:tgtEl>
                                        <p:attrNameLst>
                                          <p:attrName>ppt_h</p:attrName>
                                        </p:attrNameLst>
                                      </p:cBhvr>
                                      <p:tavLst>
                                        <p:tav tm="0">
                                          <p:val>
                                            <p:strVal val="#ppt_h"/>
                                          </p:val>
                                        </p:tav>
                                        <p:tav tm="100000">
                                          <p:val>
                                            <p:strVal val="#ppt_h"/>
                                          </p:val>
                                        </p:tav>
                                      </p:tavLst>
                                    </p:anim>
                                    <p:animEffect transition="in" filter="fade">
                                      <p:cBhvr>
                                        <p:cTn id="9"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293813" y="188640"/>
            <a:ext cx="9601200" cy="936104"/>
          </a:xfrm>
        </p:spPr>
        <p:txBody>
          <a:bodyPr>
            <a:normAutofit fontScale="90000"/>
          </a:bodyPr>
          <a:lstStyle/>
          <a:p>
            <a:r>
              <a:rPr lang="en-US" altLang="zh-CN" b="1" dirty="0">
                <a:effectLst>
                  <a:glow>
                    <a:srgbClr val="000000"/>
                  </a:glow>
                  <a:outerShdw sx="0" sy="0">
                    <a:srgbClr val="000000"/>
                  </a:outerShdw>
                  <a:reflection stA="0" endPos="0" fadeDir="0" sx="0" sy="0"/>
                </a:effectLst>
              </a:rPr>
              <a:t>7.2 </a:t>
            </a:r>
            <a:r>
              <a:rPr lang="zh-CN" altLang="en-US" b="1" dirty="0">
                <a:effectLst>
                  <a:glow>
                    <a:srgbClr val="000000"/>
                  </a:glow>
                  <a:outerShdw sx="0" sy="0">
                    <a:srgbClr val="000000"/>
                  </a:outerShdw>
                  <a:reflection stA="0" endPos="0" fadeDir="0" sx="0" sy="0"/>
                </a:effectLst>
              </a:rPr>
              <a:t>角色</a:t>
            </a:r>
            <a:br>
              <a:rPr lang="en-US" altLang="zh-CN" b="1" dirty="0">
                <a:effectLst>
                  <a:glow>
                    <a:srgbClr val="000000"/>
                  </a:glow>
                  <a:outerShdw sx="0" sy="0">
                    <a:srgbClr val="000000"/>
                  </a:outerShdw>
                  <a:reflection stA="0" endPos="0" fadeDir="0" sx="0" sy="0"/>
                </a:effectLst>
              </a:rPr>
            </a:br>
            <a:r>
              <a:rPr lang="en-US" altLang="zh-CN" b="1" dirty="0">
                <a:effectLst>
                  <a:glow>
                    <a:srgbClr val="000000"/>
                  </a:glow>
                  <a:outerShdw sx="0" sy="0">
                    <a:srgbClr val="000000"/>
                  </a:outerShdw>
                  <a:reflection stA="0" endPos="0" fadeDir="0" sx="0" sy="0"/>
                </a:effectLst>
              </a:rPr>
              <a:t>   </a:t>
            </a:r>
            <a:r>
              <a:rPr lang="en-US" altLang="zh-CN" sz="3100" b="1" dirty="0"/>
              <a:t>7.2.2  </a:t>
            </a:r>
            <a:r>
              <a:rPr lang="zh-CN" altLang="en-US" sz="3100" b="1" dirty="0"/>
              <a:t>创建公共角色</a:t>
            </a:r>
            <a:endParaRPr lang="zh-CN" altLang="en-US" dirty="0"/>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1293813" y="1124744"/>
            <a:ext cx="10297144" cy="5733256"/>
          </a:xfrm>
        </p:spPr>
        <p:txBody>
          <a:bodyPr>
            <a:normAutofit fontScale="62500" lnSpcReduction="20000"/>
          </a:bodyPr>
          <a:lstStyle/>
          <a:p>
            <a:pPr marL="0" indent="0" hangingPunct="0">
              <a:lnSpc>
                <a:spcPct val="120000"/>
              </a:lnSpc>
              <a:spcBef>
                <a:spcPts val="0"/>
              </a:spcBef>
              <a:buNone/>
            </a:pPr>
            <a:r>
              <a:rPr lang="zh-CN" altLang="en-US" sz="3200" dirty="0"/>
              <a:t>紧接上面的操作，下面在</a:t>
            </a:r>
            <a:r>
              <a:rPr lang="en-US" altLang="zh-CN" sz="3200" dirty="0"/>
              <a:t>CDB</a:t>
            </a:r>
            <a:r>
              <a:rPr lang="zh-CN" altLang="en-US" sz="3200" dirty="0"/>
              <a:t>和</a:t>
            </a:r>
            <a:r>
              <a:rPr lang="en-US" altLang="zh-CN" sz="3200" dirty="0"/>
              <a:t>PDB</a:t>
            </a:r>
            <a:r>
              <a:rPr lang="zh-CN" altLang="en-US" sz="3200" dirty="0"/>
              <a:t>中分别测试</a:t>
            </a:r>
            <a:r>
              <a:rPr lang="en-US" altLang="zh-CN" sz="3200" dirty="0"/>
              <a:t>COMMON(</a:t>
            </a:r>
            <a:r>
              <a:rPr lang="zh-CN" altLang="en-US" sz="3200" dirty="0"/>
              <a:t>公共</a:t>
            </a:r>
            <a:r>
              <a:rPr lang="en-US" altLang="zh-CN" sz="3200" dirty="0"/>
              <a:t>)</a:t>
            </a:r>
            <a:r>
              <a:rPr lang="zh-CN" altLang="en-US" sz="3200" dirty="0"/>
              <a:t>特性：</a:t>
            </a:r>
          </a:p>
          <a:p>
            <a:pPr marL="0" indent="0" hangingPunct="0">
              <a:lnSpc>
                <a:spcPct val="120000"/>
              </a:lnSpc>
              <a:spcBef>
                <a:spcPts val="0"/>
              </a:spcBef>
              <a:buNone/>
            </a:pPr>
            <a:r>
              <a:rPr lang="en-US" altLang="zh-CN" sz="3200" dirty="0"/>
              <a:t>SQL&gt; </a:t>
            </a:r>
            <a:r>
              <a:rPr lang="en-US" altLang="zh-CN" sz="3200" dirty="0">
                <a:highlight>
                  <a:srgbClr val="C0C0C0"/>
                </a:highlight>
              </a:rPr>
              <a:t>COL </a:t>
            </a:r>
            <a:r>
              <a:rPr lang="en-US" altLang="zh-CN" sz="3200" dirty="0" err="1">
                <a:highlight>
                  <a:srgbClr val="C0C0C0"/>
                </a:highlight>
              </a:rPr>
              <a:t>oracle_maintained</a:t>
            </a:r>
            <a:r>
              <a:rPr lang="en-US" altLang="zh-CN" sz="3200" dirty="0">
                <a:highlight>
                  <a:srgbClr val="C0C0C0"/>
                </a:highlight>
              </a:rPr>
              <a:t> FORMAT a20</a:t>
            </a:r>
          </a:p>
          <a:p>
            <a:pPr marL="0" indent="0" hangingPunct="0">
              <a:lnSpc>
                <a:spcPct val="120000"/>
              </a:lnSpc>
              <a:spcBef>
                <a:spcPts val="0"/>
              </a:spcBef>
              <a:buNone/>
            </a:pPr>
            <a:r>
              <a:rPr lang="en-US" altLang="zh-CN" sz="3200" dirty="0"/>
              <a:t>SQL&gt; </a:t>
            </a:r>
            <a:r>
              <a:rPr lang="en-US" altLang="zh-CN" sz="3200" dirty="0">
                <a:highlight>
                  <a:srgbClr val="C0C0C0"/>
                </a:highlight>
              </a:rPr>
              <a:t>COL role FORMAT a2</a:t>
            </a:r>
            <a:r>
              <a:rPr lang="en-US" altLang="zh-CN" sz="3200" dirty="0"/>
              <a:t>0</a:t>
            </a:r>
          </a:p>
          <a:p>
            <a:pPr marL="0" indent="0" hangingPunct="0">
              <a:lnSpc>
                <a:spcPct val="120000"/>
              </a:lnSpc>
              <a:spcBef>
                <a:spcPts val="0"/>
              </a:spcBef>
              <a:buNone/>
            </a:pPr>
            <a:r>
              <a:rPr lang="en-US" altLang="zh-CN" sz="3200" dirty="0"/>
              <a:t>SQL&gt; </a:t>
            </a:r>
            <a:r>
              <a:rPr lang="en-US" altLang="zh-CN" sz="3200" dirty="0">
                <a:highlight>
                  <a:srgbClr val="C0C0C0"/>
                </a:highlight>
              </a:rPr>
              <a:t>SELECT * FROM </a:t>
            </a:r>
            <a:r>
              <a:rPr lang="en-US" altLang="zh-CN" sz="3200" dirty="0" err="1">
                <a:highlight>
                  <a:srgbClr val="C0C0C0"/>
                </a:highlight>
              </a:rPr>
              <a:t>dba_roles</a:t>
            </a:r>
            <a:r>
              <a:rPr lang="en-US" altLang="zh-CN" sz="3200" dirty="0">
                <a:highlight>
                  <a:srgbClr val="C0C0C0"/>
                </a:highlight>
              </a:rPr>
              <a:t> WHERE role='C##CON_RES';</a:t>
            </a:r>
            <a:endParaRPr lang="zh-CN" altLang="en-US" sz="3200" dirty="0">
              <a:highlight>
                <a:srgbClr val="C0C0C0"/>
              </a:highlight>
            </a:endParaRPr>
          </a:p>
          <a:p>
            <a:pPr marL="0" indent="0" hangingPunct="0">
              <a:lnSpc>
                <a:spcPct val="120000"/>
              </a:lnSpc>
              <a:spcBef>
                <a:spcPts val="0"/>
              </a:spcBef>
              <a:buNone/>
            </a:pPr>
            <a:r>
              <a:rPr lang="en-US" altLang="zh-CN" sz="3200" dirty="0"/>
              <a:t>ROLE                 PASSWORD AUTHENTICAT COMMON ORACLE_MAINTAINED</a:t>
            </a:r>
          </a:p>
          <a:p>
            <a:pPr marL="0" indent="0" hangingPunct="0">
              <a:lnSpc>
                <a:spcPct val="120000"/>
              </a:lnSpc>
              <a:spcBef>
                <a:spcPts val="0"/>
              </a:spcBef>
              <a:buNone/>
            </a:pPr>
            <a:r>
              <a:rPr lang="en-US" altLang="zh-CN" sz="3200" dirty="0"/>
              <a:t>---------------- -------------- ---------------- -----------  --------------------</a:t>
            </a:r>
          </a:p>
          <a:p>
            <a:pPr marL="0" indent="0" hangingPunct="0">
              <a:lnSpc>
                <a:spcPct val="120000"/>
              </a:lnSpc>
              <a:spcBef>
                <a:spcPts val="0"/>
              </a:spcBef>
              <a:buNone/>
            </a:pPr>
            <a:r>
              <a:rPr lang="en-US" altLang="zh-CN" sz="3200" dirty="0"/>
              <a:t>C##CON_RES    NO               NONE               YES            N</a:t>
            </a:r>
          </a:p>
          <a:p>
            <a:pPr marL="0" indent="0" hangingPunct="0">
              <a:lnSpc>
                <a:spcPct val="120000"/>
              </a:lnSpc>
              <a:spcBef>
                <a:spcPts val="0"/>
              </a:spcBef>
              <a:buNone/>
            </a:pPr>
            <a:r>
              <a:rPr lang="en-US" altLang="zh-CN" sz="3200" dirty="0"/>
              <a:t>SQL&gt;</a:t>
            </a:r>
            <a:r>
              <a:rPr lang="en-US" altLang="zh-CN" sz="3200" dirty="0">
                <a:highlight>
                  <a:srgbClr val="C0C0C0"/>
                </a:highlight>
              </a:rPr>
              <a:t>ALTER SESSION SET CONTAINER=</a:t>
            </a:r>
            <a:r>
              <a:rPr lang="en-US" altLang="zh-CN" sz="3200" dirty="0" err="1">
                <a:highlight>
                  <a:srgbClr val="C0C0C0"/>
                </a:highlight>
              </a:rPr>
              <a:t>pdborcl</a:t>
            </a:r>
            <a:r>
              <a:rPr lang="en-US" altLang="zh-CN" sz="3200" dirty="0">
                <a:highlight>
                  <a:srgbClr val="C0C0C0"/>
                </a:highlight>
              </a:rPr>
              <a:t>;</a:t>
            </a:r>
            <a:endParaRPr lang="zh-CN" altLang="en-US" sz="3200" dirty="0">
              <a:highlight>
                <a:srgbClr val="C0C0C0"/>
              </a:highlight>
            </a:endParaRPr>
          </a:p>
          <a:p>
            <a:pPr marL="0" indent="0" hangingPunct="0">
              <a:lnSpc>
                <a:spcPct val="120000"/>
              </a:lnSpc>
              <a:spcBef>
                <a:spcPts val="0"/>
              </a:spcBef>
              <a:buNone/>
            </a:pPr>
            <a:r>
              <a:rPr lang="en-US" altLang="zh-CN" sz="3200" dirty="0"/>
              <a:t>Session altered.</a:t>
            </a:r>
          </a:p>
          <a:p>
            <a:pPr marL="0" indent="0" hangingPunct="0">
              <a:lnSpc>
                <a:spcPct val="120000"/>
              </a:lnSpc>
              <a:spcBef>
                <a:spcPts val="0"/>
              </a:spcBef>
              <a:buNone/>
            </a:pPr>
            <a:r>
              <a:rPr lang="en-US" altLang="zh-CN" sz="3200" dirty="0"/>
              <a:t>SQL&gt; </a:t>
            </a:r>
            <a:r>
              <a:rPr lang="en-US" altLang="zh-CN" sz="3200" dirty="0">
                <a:highlight>
                  <a:srgbClr val="C0C0C0"/>
                </a:highlight>
              </a:rPr>
              <a:t>SELECT * FROM </a:t>
            </a:r>
            <a:r>
              <a:rPr lang="en-US" altLang="zh-CN" sz="3200" dirty="0" err="1">
                <a:highlight>
                  <a:srgbClr val="C0C0C0"/>
                </a:highlight>
              </a:rPr>
              <a:t>dba_roles</a:t>
            </a:r>
            <a:r>
              <a:rPr lang="en-US" altLang="zh-CN" sz="3200" dirty="0">
                <a:highlight>
                  <a:srgbClr val="C0C0C0"/>
                </a:highlight>
              </a:rPr>
              <a:t> WHERE role='C##CON_RES';</a:t>
            </a:r>
            <a:endParaRPr lang="zh-CN" altLang="en-US" sz="3200" dirty="0">
              <a:highlight>
                <a:srgbClr val="C0C0C0"/>
              </a:highlight>
            </a:endParaRPr>
          </a:p>
          <a:p>
            <a:pPr marL="0" indent="0" hangingPunct="0">
              <a:lnSpc>
                <a:spcPct val="120000"/>
              </a:lnSpc>
              <a:spcBef>
                <a:spcPts val="0"/>
              </a:spcBef>
              <a:buNone/>
            </a:pPr>
            <a:r>
              <a:rPr lang="en-US" altLang="zh-CN" sz="3200" dirty="0"/>
              <a:t>ROLE                 PASSWORD AUTHENTICAT COMMON ORACLE_MAINTAINED</a:t>
            </a:r>
          </a:p>
          <a:p>
            <a:pPr marL="0" indent="0" hangingPunct="0">
              <a:lnSpc>
                <a:spcPct val="120000"/>
              </a:lnSpc>
              <a:spcBef>
                <a:spcPts val="0"/>
              </a:spcBef>
              <a:buNone/>
            </a:pPr>
            <a:r>
              <a:rPr lang="en-US" altLang="zh-CN" sz="3200" dirty="0"/>
              <a:t>---------------- -------------- ---------------- -----------  --------------------</a:t>
            </a:r>
          </a:p>
          <a:p>
            <a:pPr marL="0" indent="0" hangingPunct="0">
              <a:lnSpc>
                <a:spcPct val="120000"/>
              </a:lnSpc>
              <a:spcBef>
                <a:spcPts val="0"/>
              </a:spcBef>
              <a:buNone/>
            </a:pPr>
            <a:r>
              <a:rPr lang="en-US" altLang="zh-CN" sz="3200" dirty="0"/>
              <a:t>C##CON_RES    NO               NONE                YES           N</a:t>
            </a:r>
          </a:p>
          <a:p>
            <a:pPr marL="0" indent="0" hangingPunct="0">
              <a:lnSpc>
                <a:spcPct val="120000"/>
              </a:lnSpc>
              <a:spcBef>
                <a:spcPts val="0"/>
              </a:spcBef>
              <a:buNone/>
            </a:pPr>
            <a:r>
              <a:rPr lang="en-US" altLang="zh-CN" sz="3200" dirty="0"/>
              <a:t>SQL&gt; </a:t>
            </a:r>
            <a:r>
              <a:rPr lang="en-US" altLang="zh-CN" sz="3200" dirty="0">
                <a:highlight>
                  <a:srgbClr val="C0C0C0"/>
                </a:highlight>
              </a:rPr>
              <a:t>SELECT * FROM </a:t>
            </a:r>
            <a:r>
              <a:rPr lang="en-US" altLang="zh-CN" sz="3200" dirty="0" err="1">
                <a:highlight>
                  <a:srgbClr val="C0C0C0"/>
                </a:highlight>
              </a:rPr>
              <a:t>dba_role_privs</a:t>
            </a:r>
            <a:r>
              <a:rPr lang="en-US" altLang="zh-CN" sz="3200" dirty="0">
                <a:highlight>
                  <a:srgbClr val="C0C0C0"/>
                </a:highlight>
              </a:rPr>
              <a:t> WHERE  grantee='C##CON_RES';</a:t>
            </a:r>
            <a:endParaRPr lang="zh-CN" altLang="en-US" sz="3200" dirty="0">
              <a:highlight>
                <a:srgbClr val="C0C0C0"/>
              </a:highlight>
            </a:endParaRPr>
          </a:p>
          <a:p>
            <a:pPr marL="0" indent="0" hangingPunct="0">
              <a:lnSpc>
                <a:spcPct val="120000"/>
              </a:lnSpc>
              <a:spcBef>
                <a:spcPts val="0"/>
              </a:spcBef>
              <a:buNone/>
            </a:pPr>
            <a:r>
              <a:rPr lang="en-US" altLang="zh-CN" sz="3200" dirty="0"/>
              <a:t>GRANTEE          GRANTED_ROLE     ADM   DEL  DEF  COMMON</a:t>
            </a:r>
          </a:p>
          <a:p>
            <a:pPr marL="0" indent="0" hangingPunct="0">
              <a:lnSpc>
                <a:spcPct val="120000"/>
              </a:lnSpc>
              <a:spcBef>
                <a:spcPts val="0"/>
              </a:spcBef>
              <a:buNone/>
            </a:pPr>
            <a:r>
              <a:rPr lang="en-US" altLang="zh-CN" sz="3200" dirty="0"/>
              <a:t>----------------  --------------------  ------- ----- ----- -----------------</a:t>
            </a:r>
          </a:p>
          <a:p>
            <a:pPr marL="0" indent="0" hangingPunct="0">
              <a:lnSpc>
                <a:spcPct val="120000"/>
              </a:lnSpc>
              <a:spcBef>
                <a:spcPts val="0"/>
              </a:spcBef>
              <a:buNone/>
            </a:pPr>
            <a:r>
              <a:rPr lang="en-US" altLang="zh-CN" sz="3200" dirty="0"/>
              <a:t>C##CON_RES    EM_EXPRESS_ALL   NO      </a:t>
            </a:r>
            <a:r>
              <a:rPr lang="en-US" altLang="zh-CN" sz="3200" dirty="0" err="1"/>
              <a:t>NO</a:t>
            </a:r>
            <a:r>
              <a:rPr lang="en-US" altLang="zh-CN" sz="3200" dirty="0"/>
              <a:t>   YES  </a:t>
            </a:r>
            <a:r>
              <a:rPr lang="en-US" altLang="zh-CN" sz="3200" dirty="0" err="1"/>
              <a:t>YES</a:t>
            </a:r>
            <a:endParaRPr lang="en-US" altLang="zh-CN" sz="3200" dirty="0"/>
          </a:p>
        </p:txBody>
      </p:sp>
      <p:sp>
        <p:nvSpPr>
          <p:cNvPr id="5" name="卷形: 水平 4">
            <a:extLst>
              <a:ext uri="{FF2B5EF4-FFF2-40B4-BE49-F238E27FC236}">
                <a16:creationId xmlns:a16="http://schemas.microsoft.com/office/drawing/2014/main" id="{407A36AD-AE58-451E-ABD8-7074F2597B80}"/>
              </a:ext>
            </a:extLst>
          </p:cNvPr>
          <p:cNvSpPr/>
          <p:nvPr/>
        </p:nvSpPr>
        <p:spPr>
          <a:xfrm>
            <a:off x="1953953" y="1268760"/>
            <a:ext cx="8028891" cy="4320480"/>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2400" dirty="0"/>
              <a:t>从查询</a:t>
            </a:r>
            <a:r>
              <a:rPr lang="en-US" altLang="zh-CN" sz="2400" dirty="0" err="1"/>
              <a:t>dba_roles</a:t>
            </a:r>
            <a:r>
              <a:rPr lang="zh-CN" altLang="en-US" sz="2400" dirty="0"/>
              <a:t>可以看出，</a:t>
            </a:r>
            <a:r>
              <a:rPr lang="en-US" altLang="zh-CN" sz="2400" dirty="0"/>
              <a:t>c##</a:t>
            </a:r>
            <a:r>
              <a:rPr lang="en-US" altLang="zh-CN" sz="2400" dirty="0" err="1"/>
              <a:t>con_res</a:t>
            </a:r>
            <a:r>
              <a:rPr lang="zh-CN" altLang="en-US" sz="2400" dirty="0"/>
              <a:t>是公共角色</a:t>
            </a:r>
            <a:r>
              <a:rPr lang="en-US" altLang="zh-CN" sz="2400" dirty="0"/>
              <a:t>(COMMON=YES)</a:t>
            </a:r>
            <a:r>
              <a:rPr lang="zh-CN" altLang="en-US" sz="2400" dirty="0"/>
              <a:t>，所以在所有数据库中都可以查询得到，在</a:t>
            </a:r>
            <a:r>
              <a:rPr lang="en-US" altLang="zh-CN" sz="2400" dirty="0"/>
              <a:t>PDB</a:t>
            </a:r>
            <a:r>
              <a:rPr lang="zh-CN" altLang="en-US" sz="2400" dirty="0"/>
              <a:t>中也能够查询到公共角色中包含的公共权限和角色。</a:t>
            </a:r>
          </a:p>
        </p:txBody>
      </p:sp>
    </p:spTree>
    <p:extLst>
      <p:ext uri="{BB962C8B-B14F-4D97-AF65-F5344CB8AC3E}">
        <p14:creationId xmlns:p14="http://schemas.microsoft.com/office/powerpoint/2010/main" val="596262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strVal val="#ppt_w*0.70"/>
                                          </p:val>
                                        </p:tav>
                                        <p:tav tm="100000">
                                          <p:val>
                                            <p:strVal val="#ppt_w"/>
                                          </p:val>
                                        </p:tav>
                                      </p:tavLst>
                                    </p:anim>
                                    <p:anim calcmode="lin" valueType="num">
                                      <p:cBhvr>
                                        <p:cTn id="8" dur="1000" fill="hold"/>
                                        <p:tgtEl>
                                          <p:spTgt spid="5"/>
                                        </p:tgtEl>
                                        <p:attrNameLst>
                                          <p:attrName>ppt_h</p:attrName>
                                        </p:attrNameLst>
                                      </p:cBhvr>
                                      <p:tavLst>
                                        <p:tav tm="0">
                                          <p:val>
                                            <p:strVal val="#ppt_h"/>
                                          </p:val>
                                        </p:tav>
                                        <p:tav tm="100000">
                                          <p:val>
                                            <p:strVal val="#ppt_h"/>
                                          </p:val>
                                        </p:tav>
                                      </p:tavLst>
                                    </p:anim>
                                    <p:animEffect transition="in" filter="fade">
                                      <p:cBhvr>
                                        <p:cTn id="9"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293813" y="188640"/>
            <a:ext cx="9601200" cy="936104"/>
          </a:xfrm>
        </p:spPr>
        <p:txBody>
          <a:bodyPr>
            <a:normAutofit fontScale="90000"/>
          </a:bodyPr>
          <a:lstStyle/>
          <a:p>
            <a:r>
              <a:rPr lang="en-US" altLang="zh-CN" b="1" dirty="0">
                <a:effectLst>
                  <a:glow>
                    <a:srgbClr val="000000"/>
                  </a:glow>
                  <a:outerShdw sx="0" sy="0">
                    <a:srgbClr val="000000"/>
                  </a:outerShdw>
                  <a:reflection stA="0" endPos="0" fadeDir="0" sx="0" sy="0"/>
                </a:effectLst>
              </a:rPr>
              <a:t>7.2 </a:t>
            </a:r>
            <a:r>
              <a:rPr lang="zh-CN" altLang="en-US" b="1" dirty="0">
                <a:effectLst>
                  <a:glow>
                    <a:srgbClr val="000000"/>
                  </a:glow>
                  <a:outerShdw sx="0" sy="0">
                    <a:srgbClr val="000000"/>
                  </a:outerShdw>
                  <a:reflection stA="0" endPos="0" fadeDir="0" sx="0" sy="0"/>
                </a:effectLst>
              </a:rPr>
              <a:t>角色</a:t>
            </a:r>
            <a:br>
              <a:rPr lang="en-US" altLang="zh-CN" b="1" dirty="0">
                <a:effectLst>
                  <a:glow>
                    <a:srgbClr val="000000"/>
                  </a:glow>
                  <a:outerShdw sx="0" sy="0">
                    <a:srgbClr val="000000"/>
                  </a:outerShdw>
                  <a:reflection stA="0" endPos="0" fadeDir="0" sx="0" sy="0"/>
                </a:effectLst>
              </a:rPr>
            </a:br>
            <a:r>
              <a:rPr lang="en-US" altLang="zh-CN" b="1" dirty="0">
                <a:effectLst>
                  <a:glow>
                    <a:srgbClr val="000000"/>
                  </a:glow>
                  <a:outerShdw sx="0" sy="0">
                    <a:srgbClr val="000000"/>
                  </a:outerShdw>
                  <a:reflection stA="0" endPos="0" fadeDir="0" sx="0" sy="0"/>
                </a:effectLst>
              </a:rPr>
              <a:t>   </a:t>
            </a:r>
            <a:r>
              <a:rPr lang="en-US" altLang="zh-CN" sz="3100" b="1" dirty="0"/>
              <a:t>7.2.3  </a:t>
            </a:r>
            <a:r>
              <a:rPr lang="zh-CN" altLang="en-US" sz="3100" b="1" dirty="0"/>
              <a:t>创建本地角色</a:t>
            </a:r>
            <a:endParaRPr lang="zh-CN" altLang="en-US" dirty="0"/>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1197868" y="1340768"/>
            <a:ext cx="10297144" cy="5517232"/>
          </a:xfrm>
        </p:spPr>
        <p:txBody>
          <a:bodyPr>
            <a:normAutofit/>
          </a:bodyPr>
          <a:lstStyle/>
          <a:p>
            <a:pPr marL="0" indent="0" hangingPunct="0">
              <a:lnSpc>
                <a:spcPct val="120000"/>
              </a:lnSpc>
              <a:spcBef>
                <a:spcPts val="0"/>
              </a:spcBef>
              <a:buNone/>
            </a:pPr>
            <a:r>
              <a:rPr lang="zh-CN" altLang="en-US" dirty="0"/>
              <a:t>与创建自定义公共角色相似，可以创建自定义的本地角色。不能在</a:t>
            </a:r>
            <a:r>
              <a:rPr lang="en-US" altLang="zh-CN" dirty="0"/>
              <a:t>CDB</a:t>
            </a:r>
            <a:r>
              <a:rPr lang="zh-CN" altLang="en-US" dirty="0"/>
              <a:t>中创建本地角色，本地角色的适用范围仅仅是创建它的</a:t>
            </a:r>
            <a:r>
              <a:rPr lang="en-US" altLang="zh-CN" dirty="0"/>
              <a:t>PDB</a:t>
            </a:r>
            <a:r>
              <a:rPr lang="zh-CN" altLang="en-US" dirty="0"/>
              <a:t>。所以在创建本地角色的时候，不能有选项</a:t>
            </a:r>
            <a:r>
              <a:rPr lang="en-US" altLang="zh-CN" dirty="0"/>
              <a:t>CONTAINER=ALL</a:t>
            </a:r>
            <a:r>
              <a:rPr lang="zh-CN" altLang="en-US" dirty="0"/>
              <a:t>。本地角色命名的时候不能在前面加</a:t>
            </a:r>
            <a:r>
              <a:rPr lang="en-US" altLang="zh-CN" dirty="0"/>
              <a:t>c##</a:t>
            </a:r>
            <a:r>
              <a:rPr lang="zh-CN" altLang="en-US" dirty="0"/>
              <a:t>。</a:t>
            </a:r>
          </a:p>
          <a:p>
            <a:pPr marL="0" indent="0" hangingPunct="0">
              <a:lnSpc>
                <a:spcPct val="120000"/>
              </a:lnSpc>
              <a:spcBef>
                <a:spcPts val="0"/>
              </a:spcBef>
              <a:buNone/>
            </a:pPr>
            <a:r>
              <a:rPr lang="en-US" altLang="zh-CN" dirty="0"/>
              <a:t>【</a:t>
            </a:r>
            <a:r>
              <a:rPr lang="zh-CN" altLang="en-US" dirty="0"/>
              <a:t>示例</a:t>
            </a:r>
            <a:r>
              <a:rPr lang="en-US" altLang="zh-CN" dirty="0"/>
              <a:t>7-3】</a:t>
            </a:r>
            <a:r>
              <a:rPr lang="zh-CN" altLang="en-US" dirty="0"/>
              <a:t>创建自定义本地角色</a:t>
            </a:r>
            <a:r>
              <a:rPr lang="en-US" altLang="zh-CN" dirty="0" err="1"/>
              <a:t>con_res</a:t>
            </a:r>
            <a:endParaRPr lang="en-US" altLang="zh-CN" dirty="0"/>
          </a:p>
          <a:p>
            <a:pPr marL="0" indent="0" hangingPunct="0">
              <a:lnSpc>
                <a:spcPct val="120000"/>
              </a:lnSpc>
              <a:spcBef>
                <a:spcPts val="0"/>
              </a:spcBef>
              <a:buNone/>
            </a:pPr>
            <a:r>
              <a:rPr lang="zh-CN" altLang="en-US" dirty="0"/>
              <a:t>本示例在</a:t>
            </a:r>
            <a:r>
              <a:rPr lang="en-US" altLang="zh-CN" dirty="0"/>
              <a:t>PDBORCL</a:t>
            </a:r>
            <a:r>
              <a:rPr lang="zh-CN" altLang="en-US" dirty="0"/>
              <a:t>中创建一个本地角色</a:t>
            </a:r>
            <a:r>
              <a:rPr lang="en-US" altLang="zh-CN" dirty="0" err="1"/>
              <a:t>con_res</a:t>
            </a:r>
            <a:r>
              <a:rPr lang="zh-CN" altLang="en-US" dirty="0"/>
              <a:t>，将</a:t>
            </a:r>
            <a:r>
              <a:rPr lang="en-US" altLang="zh-CN" dirty="0"/>
              <a:t>connect</a:t>
            </a:r>
            <a:r>
              <a:rPr lang="zh-CN" altLang="en-US" dirty="0"/>
              <a:t>和</a:t>
            </a:r>
            <a:r>
              <a:rPr lang="en-US" altLang="zh-CN" dirty="0"/>
              <a:t>resource</a:t>
            </a:r>
            <a:r>
              <a:rPr lang="zh-CN" altLang="en-US" dirty="0"/>
              <a:t>两个角色赋予它。</a:t>
            </a:r>
          </a:p>
          <a:p>
            <a:pPr marL="0" indent="0" hangingPunct="0">
              <a:lnSpc>
                <a:spcPct val="120000"/>
              </a:lnSpc>
              <a:spcBef>
                <a:spcPts val="0"/>
              </a:spcBef>
              <a:buNone/>
            </a:pPr>
            <a:r>
              <a:rPr lang="en-US" altLang="zh-CN" dirty="0"/>
              <a:t>$ </a:t>
            </a:r>
            <a:r>
              <a:rPr lang="en-US" altLang="zh-CN" dirty="0" err="1">
                <a:highlight>
                  <a:srgbClr val="C0C0C0"/>
                </a:highlight>
              </a:rPr>
              <a:t>sqlplus</a:t>
            </a:r>
            <a:r>
              <a:rPr lang="en-US" altLang="zh-CN" dirty="0">
                <a:highlight>
                  <a:srgbClr val="C0C0C0"/>
                </a:highlight>
              </a:rPr>
              <a:t> system/***@</a:t>
            </a:r>
            <a:r>
              <a:rPr lang="en-US" altLang="zh-CN" dirty="0" err="1">
                <a:highlight>
                  <a:srgbClr val="C0C0C0"/>
                </a:highlight>
              </a:rPr>
              <a:t>pdborcl</a:t>
            </a:r>
            <a:endParaRPr lang="en-US" altLang="zh-CN" dirty="0">
              <a:highlight>
                <a:srgbClr val="C0C0C0"/>
              </a:highlight>
            </a:endParaRPr>
          </a:p>
          <a:p>
            <a:pPr marL="0" indent="0" hangingPunct="0">
              <a:lnSpc>
                <a:spcPct val="120000"/>
              </a:lnSpc>
              <a:spcBef>
                <a:spcPts val="0"/>
              </a:spcBef>
              <a:buNone/>
            </a:pPr>
            <a:r>
              <a:rPr lang="en-US" altLang="zh-CN" dirty="0"/>
              <a:t>SQL&gt; </a:t>
            </a:r>
            <a:r>
              <a:rPr lang="en-US" altLang="zh-CN" dirty="0">
                <a:highlight>
                  <a:srgbClr val="C0C0C0"/>
                </a:highlight>
              </a:rPr>
              <a:t>CREATE ROLE </a:t>
            </a:r>
            <a:r>
              <a:rPr lang="en-US" altLang="zh-CN" dirty="0" err="1">
                <a:highlight>
                  <a:srgbClr val="C0C0C0"/>
                </a:highlight>
              </a:rPr>
              <a:t>con_res</a:t>
            </a:r>
            <a:r>
              <a:rPr lang="en-US" altLang="zh-CN" dirty="0">
                <a:highlight>
                  <a:srgbClr val="C0C0C0"/>
                </a:highlight>
              </a:rPr>
              <a:t>;</a:t>
            </a:r>
            <a:endParaRPr lang="zh-CN" altLang="en-US" dirty="0">
              <a:highlight>
                <a:srgbClr val="C0C0C0"/>
              </a:highlight>
            </a:endParaRPr>
          </a:p>
          <a:p>
            <a:pPr marL="0" indent="0" hangingPunct="0">
              <a:lnSpc>
                <a:spcPct val="120000"/>
              </a:lnSpc>
              <a:spcBef>
                <a:spcPts val="0"/>
              </a:spcBef>
              <a:buNone/>
            </a:pPr>
            <a:r>
              <a:rPr lang="en-US" altLang="zh-CN" dirty="0"/>
              <a:t>Role created.</a:t>
            </a:r>
          </a:p>
          <a:p>
            <a:pPr marL="0" indent="0" hangingPunct="0">
              <a:lnSpc>
                <a:spcPct val="120000"/>
              </a:lnSpc>
              <a:spcBef>
                <a:spcPts val="0"/>
              </a:spcBef>
              <a:buNone/>
            </a:pPr>
            <a:r>
              <a:rPr lang="en-US" altLang="zh-CN" dirty="0"/>
              <a:t>SQL&gt; </a:t>
            </a:r>
            <a:r>
              <a:rPr lang="en-US" altLang="zh-CN" dirty="0">
                <a:highlight>
                  <a:srgbClr val="C0C0C0"/>
                </a:highlight>
              </a:rPr>
              <a:t>GRANT connect</a:t>
            </a:r>
            <a:r>
              <a:rPr lang="zh-CN" altLang="en-US" dirty="0">
                <a:highlight>
                  <a:srgbClr val="C0C0C0"/>
                </a:highlight>
              </a:rPr>
              <a:t>，</a:t>
            </a:r>
            <a:r>
              <a:rPr lang="en-US" altLang="zh-CN" dirty="0">
                <a:highlight>
                  <a:srgbClr val="C0C0C0"/>
                </a:highlight>
              </a:rPr>
              <a:t>resource TO </a:t>
            </a:r>
            <a:r>
              <a:rPr lang="en-US" altLang="zh-CN" dirty="0" err="1">
                <a:highlight>
                  <a:srgbClr val="C0C0C0"/>
                </a:highlight>
              </a:rPr>
              <a:t>con_res</a:t>
            </a:r>
            <a:r>
              <a:rPr lang="en-US" altLang="zh-CN" dirty="0">
                <a:highlight>
                  <a:srgbClr val="C0C0C0"/>
                </a:highlight>
              </a:rPr>
              <a:t>;</a:t>
            </a:r>
            <a:endParaRPr lang="zh-CN" altLang="en-US" dirty="0">
              <a:highlight>
                <a:srgbClr val="C0C0C0"/>
              </a:highlight>
            </a:endParaRPr>
          </a:p>
          <a:p>
            <a:pPr marL="0" indent="0" hangingPunct="0">
              <a:lnSpc>
                <a:spcPct val="120000"/>
              </a:lnSpc>
              <a:spcBef>
                <a:spcPts val="0"/>
              </a:spcBef>
              <a:buNone/>
            </a:pPr>
            <a:r>
              <a:rPr lang="en-US" altLang="zh-CN" dirty="0"/>
              <a:t>Grant succeeded.</a:t>
            </a:r>
          </a:p>
        </p:txBody>
      </p:sp>
    </p:spTree>
    <p:extLst>
      <p:ext uri="{BB962C8B-B14F-4D97-AF65-F5344CB8AC3E}">
        <p14:creationId xmlns:p14="http://schemas.microsoft.com/office/powerpoint/2010/main" val="2479850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293813" y="188640"/>
            <a:ext cx="9601200" cy="936104"/>
          </a:xfrm>
        </p:spPr>
        <p:txBody>
          <a:bodyPr>
            <a:normAutofit fontScale="90000"/>
          </a:bodyPr>
          <a:lstStyle/>
          <a:p>
            <a:r>
              <a:rPr lang="en-US" altLang="zh-CN" b="1" dirty="0">
                <a:effectLst>
                  <a:glow>
                    <a:srgbClr val="000000"/>
                  </a:glow>
                  <a:outerShdw sx="0" sy="0">
                    <a:srgbClr val="000000"/>
                  </a:outerShdw>
                  <a:reflection stA="0" endPos="0" fadeDir="0" sx="0" sy="0"/>
                </a:effectLst>
              </a:rPr>
              <a:t>7.2 </a:t>
            </a:r>
            <a:r>
              <a:rPr lang="zh-CN" altLang="en-US" b="1" dirty="0">
                <a:effectLst>
                  <a:glow>
                    <a:srgbClr val="000000"/>
                  </a:glow>
                  <a:outerShdw sx="0" sy="0">
                    <a:srgbClr val="000000"/>
                  </a:outerShdw>
                  <a:reflection stA="0" endPos="0" fadeDir="0" sx="0" sy="0"/>
                </a:effectLst>
              </a:rPr>
              <a:t>角色</a:t>
            </a:r>
            <a:br>
              <a:rPr lang="en-US" altLang="zh-CN" b="1" dirty="0">
                <a:effectLst>
                  <a:glow>
                    <a:srgbClr val="000000"/>
                  </a:glow>
                  <a:outerShdw sx="0" sy="0">
                    <a:srgbClr val="000000"/>
                  </a:outerShdw>
                  <a:reflection stA="0" endPos="0" fadeDir="0" sx="0" sy="0"/>
                </a:effectLst>
              </a:rPr>
            </a:br>
            <a:r>
              <a:rPr lang="en-US" altLang="zh-CN" b="1" dirty="0">
                <a:effectLst>
                  <a:glow>
                    <a:srgbClr val="000000"/>
                  </a:glow>
                  <a:outerShdw sx="0" sy="0">
                    <a:srgbClr val="000000"/>
                  </a:outerShdw>
                  <a:reflection stA="0" endPos="0" fadeDir="0" sx="0" sy="0"/>
                </a:effectLst>
              </a:rPr>
              <a:t>   </a:t>
            </a:r>
            <a:r>
              <a:rPr lang="en-US" altLang="zh-CN" sz="3100" b="1" dirty="0"/>
              <a:t>7.2.3  </a:t>
            </a:r>
            <a:r>
              <a:rPr lang="zh-CN" altLang="en-US" sz="3100" b="1" dirty="0"/>
              <a:t>创建本地角色</a:t>
            </a:r>
            <a:endParaRPr lang="zh-CN" altLang="en-US" dirty="0"/>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1125860" y="1124744"/>
            <a:ext cx="10297144" cy="5616624"/>
          </a:xfrm>
        </p:spPr>
        <p:txBody>
          <a:bodyPr>
            <a:normAutofit lnSpcReduction="10000"/>
          </a:bodyPr>
          <a:lstStyle/>
          <a:p>
            <a:pPr marL="0" indent="0" hangingPunct="0">
              <a:lnSpc>
                <a:spcPct val="120000"/>
              </a:lnSpc>
              <a:spcBef>
                <a:spcPts val="0"/>
              </a:spcBef>
              <a:buNone/>
            </a:pPr>
            <a:r>
              <a:rPr lang="en-US" altLang="zh-CN" sz="2000" dirty="0"/>
              <a:t>SQL&gt; </a:t>
            </a:r>
            <a:r>
              <a:rPr lang="en-US" altLang="zh-CN" sz="2000" dirty="0">
                <a:highlight>
                  <a:srgbClr val="C0C0C0"/>
                </a:highlight>
              </a:rPr>
              <a:t>COL grantee FORMAT a20</a:t>
            </a:r>
          </a:p>
          <a:p>
            <a:pPr marL="0" indent="0" hangingPunct="0">
              <a:lnSpc>
                <a:spcPct val="120000"/>
              </a:lnSpc>
              <a:spcBef>
                <a:spcPts val="0"/>
              </a:spcBef>
              <a:buNone/>
            </a:pPr>
            <a:r>
              <a:rPr lang="en-US" altLang="zh-CN" sz="2000" dirty="0"/>
              <a:t>SQL&gt; </a:t>
            </a:r>
            <a:r>
              <a:rPr lang="en-US" altLang="zh-CN" sz="2000" dirty="0">
                <a:highlight>
                  <a:srgbClr val="C0C0C0"/>
                </a:highlight>
              </a:rPr>
              <a:t>COL </a:t>
            </a:r>
            <a:r>
              <a:rPr lang="en-US" altLang="zh-CN" sz="2000" dirty="0" err="1">
                <a:highlight>
                  <a:srgbClr val="C0C0C0"/>
                </a:highlight>
              </a:rPr>
              <a:t>granted_role</a:t>
            </a:r>
            <a:r>
              <a:rPr lang="en-US" altLang="zh-CN" sz="2000" dirty="0">
                <a:highlight>
                  <a:srgbClr val="C0C0C0"/>
                </a:highlight>
              </a:rPr>
              <a:t> FORMAT a20</a:t>
            </a:r>
          </a:p>
          <a:p>
            <a:pPr marL="0" indent="0" hangingPunct="0">
              <a:lnSpc>
                <a:spcPct val="120000"/>
              </a:lnSpc>
              <a:spcBef>
                <a:spcPts val="0"/>
              </a:spcBef>
              <a:buNone/>
            </a:pPr>
            <a:r>
              <a:rPr lang="en-US" altLang="zh-CN" sz="2000" dirty="0"/>
              <a:t>SQL</a:t>
            </a:r>
            <a:r>
              <a:rPr lang="en-US" altLang="zh-CN" sz="2000" dirty="0">
                <a:highlight>
                  <a:srgbClr val="C0C0C0"/>
                </a:highlight>
              </a:rPr>
              <a:t>&gt; COL common FORMAT a7</a:t>
            </a:r>
          </a:p>
          <a:p>
            <a:pPr marL="0" indent="0" hangingPunct="0">
              <a:lnSpc>
                <a:spcPct val="120000"/>
              </a:lnSpc>
              <a:spcBef>
                <a:spcPts val="0"/>
              </a:spcBef>
              <a:buNone/>
            </a:pPr>
            <a:r>
              <a:rPr lang="en-US" altLang="zh-CN" sz="2000" dirty="0"/>
              <a:t>SQL&gt; </a:t>
            </a:r>
            <a:r>
              <a:rPr lang="en-US" altLang="zh-CN" sz="2000" dirty="0">
                <a:highlight>
                  <a:srgbClr val="C0C0C0"/>
                </a:highlight>
              </a:rPr>
              <a:t>COL role FORMAT a20</a:t>
            </a:r>
          </a:p>
          <a:p>
            <a:pPr marL="0" indent="0" hangingPunct="0">
              <a:lnSpc>
                <a:spcPct val="120000"/>
              </a:lnSpc>
              <a:spcBef>
                <a:spcPts val="0"/>
              </a:spcBef>
              <a:buNone/>
            </a:pPr>
            <a:r>
              <a:rPr lang="en-US" altLang="zh-CN" sz="2000" dirty="0"/>
              <a:t>SQL&gt; </a:t>
            </a:r>
            <a:r>
              <a:rPr lang="en-US" altLang="zh-CN" sz="2000" dirty="0">
                <a:highlight>
                  <a:srgbClr val="C0C0C0"/>
                </a:highlight>
              </a:rPr>
              <a:t>COL </a:t>
            </a:r>
            <a:r>
              <a:rPr lang="en-US" altLang="zh-CN" sz="2000" dirty="0" err="1">
                <a:highlight>
                  <a:srgbClr val="C0C0C0"/>
                </a:highlight>
              </a:rPr>
              <a:t>oracle_maintained</a:t>
            </a:r>
            <a:r>
              <a:rPr lang="en-US" altLang="zh-CN" sz="2000" dirty="0">
                <a:highlight>
                  <a:srgbClr val="C0C0C0"/>
                </a:highlight>
              </a:rPr>
              <a:t> FORMAT a15</a:t>
            </a:r>
          </a:p>
          <a:p>
            <a:pPr marL="0" indent="0" hangingPunct="0">
              <a:lnSpc>
                <a:spcPct val="120000"/>
              </a:lnSpc>
              <a:spcBef>
                <a:spcPts val="0"/>
              </a:spcBef>
              <a:buNone/>
            </a:pPr>
            <a:r>
              <a:rPr lang="en-US" altLang="zh-CN" sz="2000" dirty="0"/>
              <a:t>SQL&gt; </a:t>
            </a:r>
            <a:r>
              <a:rPr lang="en-US" altLang="zh-CN" sz="2000" dirty="0">
                <a:highlight>
                  <a:srgbClr val="C0C0C0"/>
                </a:highlight>
              </a:rPr>
              <a:t>SELECT * FROM </a:t>
            </a:r>
            <a:r>
              <a:rPr lang="en-US" altLang="zh-CN" sz="2000" dirty="0" err="1">
                <a:highlight>
                  <a:srgbClr val="C0C0C0"/>
                </a:highlight>
              </a:rPr>
              <a:t>dba_roles</a:t>
            </a:r>
            <a:r>
              <a:rPr lang="en-US" altLang="zh-CN" sz="2000" dirty="0">
                <a:highlight>
                  <a:srgbClr val="C0C0C0"/>
                </a:highlight>
              </a:rPr>
              <a:t> WHERE role='CON_RES';</a:t>
            </a:r>
            <a:endParaRPr lang="zh-CN" altLang="en-US" sz="2000" dirty="0">
              <a:highlight>
                <a:srgbClr val="C0C0C0"/>
              </a:highlight>
            </a:endParaRPr>
          </a:p>
          <a:p>
            <a:pPr marL="0" indent="0" hangingPunct="0">
              <a:lnSpc>
                <a:spcPct val="120000"/>
              </a:lnSpc>
              <a:spcBef>
                <a:spcPts val="0"/>
              </a:spcBef>
              <a:buNone/>
            </a:pPr>
            <a:r>
              <a:rPr lang="en-US" altLang="zh-CN" sz="1800" dirty="0"/>
              <a:t>ROLE		PASSWORD	AUTHENTICAT	COMMON	ORACLE_MAINTAIN</a:t>
            </a:r>
          </a:p>
          <a:p>
            <a:pPr marL="0" indent="0" hangingPunct="0">
              <a:lnSpc>
                <a:spcPct val="120000"/>
              </a:lnSpc>
              <a:spcBef>
                <a:spcPts val="0"/>
              </a:spcBef>
              <a:buNone/>
            </a:pPr>
            <a:r>
              <a:rPr lang="en-US" altLang="zh-CN" sz="1800" dirty="0"/>
              <a:t>------------------	-------------	-----------	-----------	---------------</a:t>
            </a:r>
          </a:p>
          <a:p>
            <a:pPr marL="0" indent="0" hangingPunct="0">
              <a:lnSpc>
                <a:spcPct val="120000"/>
              </a:lnSpc>
              <a:spcBef>
                <a:spcPts val="0"/>
              </a:spcBef>
              <a:buNone/>
            </a:pPr>
            <a:r>
              <a:rPr lang="en-US" altLang="zh-CN" sz="1800" dirty="0"/>
              <a:t>CON_RES	NO		NONE		NO		N</a:t>
            </a:r>
          </a:p>
          <a:p>
            <a:pPr marL="0" indent="0" hangingPunct="0">
              <a:lnSpc>
                <a:spcPct val="120000"/>
              </a:lnSpc>
              <a:spcBef>
                <a:spcPts val="0"/>
              </a:spcBef>
              <a:buNone/>
            </a:pPr>
            <a:r>
              <a:rPr lang="en-US" altLang="zh-CN" sz="2000" dirty="0"/>
              <a:t>SQL&gt; </a:t>
            </a:r>
            <a:r>
              <a:rPr lang="en-US" altLang="zh-CN" sz="2000" dirty="0">
                <a:highlight>
                  <a:srgbClr val="C0C0C0"/>
                </a:highlight>
              </a:rPr>
              <a:t>SELECT * FROM </a:t>
            </a:r>
            <a:r>
              <a:rPr lang="en-US" altLang="zh-CN" sz="2000" dirty="0" err="1">
                <a:highlight>
                  <a:srgbClr val="C0C0C0"/>
                </a:highlight>
              </a:rPr>
              <a:t>dba_role_privs</a:t>
            </a:r>
            <a:r>
              <a:rPr lang="en-US" altLang="zh-CN" sz="2000" dirty="0">
                <a:highlight>
                  <a:srgbClr val="C0C0C0"/>
                </a:highlight>
              </a:rPr>
              <a:t> WHERE  grantee ='CON_RES';</a:t>
            </a:r>
            <a:endParaRPr lang="zh-CN" altLang="en-US" sz="2000" dirty="0">
              <a:highlight>
                <a:srgbClr val="C0C0C0"/>
              </a:highlight>
            </a:endParaRPr>
          </a:p>
          <a:p>
            <a:pPr marL="0" indent="0" hangingPunct="0">
              <a:lnSpc>
                <a:spcPct val="120000"/>
              </a:lnSpc>
              <a:spcBef>
                <a:spcPts val="0"/>
              </a:spcBef>
              <a:buNone/>
            </a:pPr>
            <a:r>
              <a:rPr lang="en-US" altLang="zh-CN" sz="1800" dirty="0"/>
              <a:t>GRANTEE	GRANTED_ROLE        ADM	DEL	DEF	COMMON</a:t>
            </a:r>
          </a:p>
          <a:p>
            <a:pPr marL="0" indent="0" hangingPunct="0">
              <a:lnSpc>
                <a:spcPct val="120000"/>
              </a:lnSpc>
              <a:spcBef>
                <a:spcPts val="0"/>
              </a:spcBef>
              <a:buNone/>
            </a:pPr>
            <a:r>
              <a:rPr lang="en-US" altLang="zh-CN" sz="1800" dirty="0"/>
              <a:t>-----------------	----------------------- ------	---	---	-------</a:t>
            </a:r>
          </a:p>
          <a:p>
            <a:pPr marL="0" indent="0" hangingPunct="0">
              <a:lnSpc>
                <a:spcPct val="120000"/>
              </a:lnSpc>
              <a:spcBef>
                <a:spcPts val="0"/>
              </a:spcBef>
              <a:buNone/>
            </a:pPr>
            <a:r>
              <a:rPr lang="en-US" altLang="zh-CN" sz="1800" dirty="0"/>
              <a:t>CON_RES	RESOURCE	        NO	NO	YES	NO</a:t>
            </a:r>
          </a:p>
          <a:p>
            <a:pPr marL="0" indent="0" hangingPunct="0">
              <a:lnSpc>
                <a:spcPct val="120000"/>
              </a:lnSpc>
              <a:spcBef>
                <a:spcPts val="0"/>
              </a:spcBef>
              <a:buNone/>
            </a:pPr>
            <a:r>
              <a:rPr lang="en-US" altLang="zh-CN" sz="1800" dirty="0"/>
              <a:t>CON_RES              CONNECT                NO  	NO  	YES 	NO</a:t>
            </a:r>
          </a:p>
          <a:p>
            <a:pPr marL="0" indent="0" hangingPunct="0">
              <a:lnSpc>
                <a:spcPct val="120000"/>
              </a:lnSpc>
              <a:spcBef>
                <a:spcPts val="0"/>
              </a:spcBef>
              <a:buNone/>
            </a:pPr>
            <a:r>
              <a:rPr lang="en-US" altLang="zh-CN" sz="2000" dirty="0"/>
              <a:t>SQL&gt; </a:t>
            </a:r>
            <a:r>
              <a:rPr lang="en-US" altLang="zh-CN" sz="2000" dirty="0">
                <a:highlight>
                  <a:srgbClr val="C0C0C0"/>
                </a:highlight>
              </a:rPr>
              <a:t>SELECT * FROM </a:t>
            </a:r>
            <a:r>
              <a:rPr lang="en-US" altLang="zh-CN" sz="2000" dirty="0" err="1">
                <a:highlight>
                  <a:srgbClr val="C0C0C0"/>
                </a:highlight>
              </a:rPr>
              <a:t>dba_sys_privs</a:t>
            </a:r>
            <a:r>
              <a:rPr lang="en-US" altLang="zh-CN" sz="2000" dirty="0">
                <a:highlight>
                  <a:srgbClr val="C0C0C0"/>
                </a:highlight>
              </a:rPr>
              <a:t> WHERE grantee='CON_RES';</a:t>
            </a:r>
            <a:endParaRPr lang="zh-CN" altLang="en-US" sz="2000" dirty="0">
              <a:highlight>
                <a:srgbClr val="C0C0C0"/>
              </a:highlight>
            </a:endParaRPr>
          </a:p>
          <a:p>
            <a:pPr marL="0" indent="0" hangingPunct="0">
              <a:lnSpc>
                <a:spcPct val="120000"/>
              </a:lnSpc>
              <a:spcBef>
                <a:spcPts val="0"/>
              </a:spcBef>
              <a:buNone/>
            </a:pPr>
            <a:r>
              <a:rPr lang="en-US" altLang="zh-CN" sz="2000" dirty="0"/>
              <a:t>no rows selected</a:t>
            </a:r>
          </a:p>
        </p:txBody>
      </p:sp>
      <p:sp>
        <p:nvSpPr>
          <p:cNvPr id="4" name="卷形: 水平 3">
            <a:extLst>
              <a:ext uri="{FF2B5EF4-FFF2-40B4-BE49-F238E27FC236}">
                <a16:creationId xmlns:a16="http://schemas.microsoft.com/office/drawing/2014/main" id="{50937394-F9DF-4B34-A739-FD933E7BF894}"/>
              </a:ext>
            </a:extLst>
          </p:cNvPr>
          <p:cNvSpPr/>
          <p:nvPr/>
        </p:nvSpPr>
        <p:spPr>
          <a:xfrm>
            <a:off x="1845940" y="1268760"/>
            <a:ext cx="8028891" cy="4320480"/>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2400" dirty="0"/>
              <a:t>通过</a:t>
            </a:r>
            <a:r>
              <a:rPr lang="en-US" altLang="zh-CN" sz="2400" dirty="0" err="1"/>
              <a:t>dba_roles</a:t>
            </a:r>
            <a:r>
              <a:rPr lang="zh-CN" altLang="en-US" sz="2400" dirty="0"/>
              <a:t>和</a:t>
            </a:r>
            <a:r>
              <a:rPr lang="en-US" altLang="zh-CN" sz="2400" dirty="0" err="1"/>
              <a:t>dba_role_privs</a:t>
            </a:r>
            <a:r>
              <a:rPr lang="zh-CN" altLang="en-US" sz="2400" dirty="0"/>
              <a:t>的查询可以看出，</a:t>
            </a:r>
            <a:r>
              <a:rPr lang="en-US" altLang="zh-CN" sz="2400" dirty="0" err="1"/>
              <a:t>con_res</a:t>
            </a:r>
            <a:r>
              <a:rPr lang="zh-CN" altLang="en-US" sz="2400" dirty="0"/>
              <a:t>角色确实包含了两个角色，并且角色</a:t>
            </a:r>
            <a:r>
              <a:rPr lang="en-US" altLang="zh-CN" sz="2400" dirty="0" err="1"/>
              <a:t>con_res</a:t>
            </a:r>
            <a:r>
              <a:rPr lang="zh-CN" altLang="en-US" sz="2400" dirty="0"/>
              <a:t>和其包含的角色都是本地的</a:t>
            </a:r>
            <a:r>
              <a:rPr lang="en-US" altLang="zh-CN" sz="2400" dirty="0"/>
              <a:t>(COMMON=NO)</a:t>
            </a:r>
            <a:r>
              <a:rPr lang="zh-CN" altLang="en-US" sz="2400" dirty="0"/>
              <a:t>。由于只将两个角色授予了</a:t>
            </a:r>
            <a:r>
              <a:rPr lang="en-US" altLang="zh-CN" sz="2400" dirty="0" err="1"/>
              <a:t>con_res</a:t>
            </a:r>
            <a:r>
              <a:rPr lang="zh-CN" altLang="en-US" sz="2400" dirty="0"/>
              <a:t>，而没有将权限授予它，所以</a:t>
            </a:r>
            <a:r>
              <a:rPr lang="en-US" altLang="zh-CN" sz="2400" dirty="0" err="1"/>
              <a:t>dba_sys_privs</a:t>
            </a:r>
            <a:r>
              <a:rPr lang="zh-CN" altLang="en-US" sz="2400" dirty="0"/>
              <a:t>的查询结果为空。</a:t>
            </a:r>
          </a:p>
        </p:txBody>
      </p:sp>
    </p:spTree>
    <p:extLst>
      <p:ext uri="{BB962C8B-B14F-4D97-AF65-F5344CB8AC3E}">
        <p14:creationId xmlns:p14="http://schemas.microsoft.com/office/powerpoint/2010/main" val="3982966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strVal val="#ppt_w*0.70"/>
                                          </p:val>
                                        </p:tav>
                                        <p:tav tm="100000">
                                          <p:val>
                                            <p:strVal val="#ppt_w"/>
                                          </p:val>
                                        </p:tav>
                                      </p:tavLst>
                                    </p:anim>
                                    <p:anim calcmode="lin" valueType="num">
                                      <p:cBhvr>
                                        <p:cTn id="8" dur="1000" fill="hold"/>
                                        <p:tgtEl>
                                          <p:spTgt spid="4"/>
                                        </p:tgtEl>
                                        <p:attrNameLst>
                                          <p:attrName>ppt_h</p:attrName>
                                        </p:attrNameLst>
                                      </p:cBhvr>
                                      <p:tavLst>
                                        <p:tav tm="0">
                                          <p:val>
                                            <p:strVal val="#ppt_h"/>
                                          </p:val>
                                        </p:tav>
                                        <p:tav tm="100000">
                                          <p:val>
                                            <p:strVal val="#ppt_h"/>
                                          </p:val>
                                        </p:tav>
                                      </p:tavLst>
                                    </p:anim>
                                    <p:animEffect transition="in" filter="fade">
                                      <p:cBhvr>
                                        <p:cTn id="9"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293813" y="188640"/>
            <a:ext cx="9601200" cy="936104"/>
          </a:xfrm>
        </p:spPr>
        <p:txBody>
          <a:bodyPr>
            <a:normAutofit fontScale="90000"/>
          </a:bodyPr>
          <a:lstStyle/>
          <a:p>
            <a:r>
              <a:rPr lang="en-US" altLang="zh-CN" b="1" dirty="0">
                <a:effectLst>
                  <a:glow>
                    <a:srgbClr val="000000"/>
                  </a:glow>
                  <a:outerShdw sx="0" sy="0">
                    <a:srgbClr val="000000"/>
                  </a:outerShdw>
                  <a:reflection stA="0" endPos="0" fadeDir="0" sx="0" sy="0"/>
                </a:effectLst>
              </a:rPr>
              <a:t>7.2 </a:t>
            </a:r>
            <a:r>
              <a:rPr lang="zh-CN" altLang="en-US" b="1" dirty="0">
                <a:effectLst>
                  <a:glow>
                    <a:srgbClr val="000000"/>
                  </a:glow>
                  <a:outerShdw sx="0" sy="0">
                    <a:srgbClr val="000000"/>
                  </a:outerShdw>
                  <a:reflection stA="0" endPos="0" fadeDir="0" sx="0" sy="0"/>
                </a:effectLst>
              </a:rPr>
              <a:t>角色</a:t>
            </a:r>
            <a:br>
              <a:rPr lang="en-US" altLang="zh-CN" b="1" dirty="0">
                <a:effectLst>
                  <a:glow>
                    <a:srgbClr val="000000"/>
                  </a:glow>
                  <a:outerShdw sx="0" sy="0">
                    <a:srgbClr val="000000"/>
                  </a:outerShdw>
                  <a:reflection stA="0" endPos="0" fadeDir="0" sx="0" sy="0"/>
                </a:effectLst>
              </a:rPr>
            </a:br>
            <a:r>
              <a:rPr lang="en-US" altLang="zh-CN" b="1" dirty="0">
                <a:effectLst>
                  <a:glow>
                    <a:srgbClr val="000000"/>
                  </a:glow>
                  <a:outerShdw sx="0" sy="0">
                    <a:srgbClr val="000000"/>
                  </a:outerShdw>
                  <a:reflection stA="0" endPos="0" fadeDir="0" sx="0" sy="0"/>
                </a:effectLst>
              </a:rPr>
              <a:t>   </a:t>
            </a:r>
            <a:r>
              <a:rPr lang="en-US" altLang="zh-CN" sz="3100" b="1" dirty="0"/>
              <a:t>7.2.4  </a:t>
            </a:r>
            <a:r>
              <a:rPr lang="zh-CN" altLang="en-US" sz="3100" b="1" dirty="0"/>
              <a:t>删除自定义角色</a:t>
            </a:r>
            <a:endParaRPr lang="zh-CN" altLang="en-US" dirty="0"/>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1197868" y="1340768"/>
            <a:ext cx="10297144" cy="5517232"/>
          </a:xfrm>
        </p:spPr>
        <p:txBody>
          <a:bodyPr>
            <a:normAutofit/>
          </a:bodyPr>
          <a:lstStyle/>
          <a:p>
            <a:pPr marL="0" indent="0" hangingPunct="0">
              <a:lnSpc>
                <a:spcPct val="120000"/>
              </a:lnSpc>
              <a:spcBef>
                <a:spcPts val="0"/>
              </a:spcBef>
              <a:buNone/>
            </a:pPr>
            <a:r>
              <a:rPr lang="zh-CN" altLang="en-US" dirty="0"/>
              <a:t>删除角色的命令格式是“</a:t>
            </a:r>
            <a:r>
              <a:rPr lang="en-US" altLang="zh-CN" dirty="0"/>
              <a:t>DROP ROLE </a:t>
            </a:r>
            <a:r>
              <a:rPr lang="zh-CN" altLang="en-US" dirty="0"/>
              <a:t>角色名”。</a:t>
            </a:r>
          </a:p>
          <a:p>
            <a:pPr marL="0" indent="0" hangingPunct="0">
              <a:lnSpc>
                <a:spcPct val="120000"/>
              </a:lnSpc>
              <a:spcBef>
                <a:spcPts val="0"/>
              </a:spcBef>
              <a:buNone/>
            </a:pPr>
            <a:r>
              <a:rPr lang="en-US" altLang="zh-CN" dirty="0"/>
              <a:t>【</a:t>
            </a:r>
            <a:r>
              <a:rPr lang="zh-CN" altLang="en-US" dirty="0"/>
              <a:t>示例</a:t>
            </a:r>
            <a:r>
              <a:rPr lang="en-US" altLang="zh-CN" dirty="0"/>
              <a:t>7-4】</a:t>
            </a:r>
            <a:r>
              <a:rPr lang="zh-CN" altLang="en-US" dirty="0"/>
              <a:t>删除自定义本地角色</a:t>
            </a:r>
            <a:r>
              <a:rPr lang="en-US" altLang="zh-CN" dirty="0" err="1"/>
              <a:t>con_res</a:t>
            </a:r>
            <a:endParaRPr lang="en-US" altLang="zh-CN" dirty="0"/>
          </a:p>
          <a:p>
            <a:pPr marL="0" indent="0" hangingPunct="0">
              <a:lnSpc>
                <a:spcPct val="120000"/>
              </a:lnSpc>
              <a:spcBef>
                <a:spcPts val="0"/>
              </a:spcBef>
              <a:buNone/>
            </a:pPr>
            <a:r>
              <a:rPr lang="en-US" altLang="zh-CN" dirty="0"/>
              <a:t>$ </a:t>
            </a:r>
            <a:r>
              <a:rPr lang="en-US" altLang="zh-CN" dirty="0" err="1">
                <a:highlight>
                  <a:srgbClr val="C0C0C0"/>
                </a:highlight>
              </a:rPr>
              <a:t>sqlplus</a:t>
            </a:r>
            <a:r>
              <a:rPr lang="en-US" altLang="zh-CN" dirty="0">
                <a:highlight>
                  <a:srgbClr val="C0C0C0"/>
                </a:highlight>
              </a:rPr>
              <a:t> system/***@</a:t>
            </a:r>
            <a:r>
              <a:rPr lang="en-US" altLang="zh-CN" dirty="0" err="1">
                <a:highlight>
                  <a:srgbClr val="C0C0C0"/>
                </a:highlight>
              </a:rPr>
              <a:t>pdborcl</a:t>
            </a:r>
            <a:endParaRPr lang="en-US" altLang="zh-CN" dirty="0">
              <a:highlight>
                <a:srgbClr val="C0C0C0"/>
              </a:highlight>
            </a:endParaRPr>
          </a:p>
          <a:p>
            <a:pPr marL="0" indent="0" hangingPunct="0">
              <a:lnSpc>
                <a:spcPct val="120000"/>
              </a:lnSpc>
              <a:spcBef>
                <a:spcPts val="0"/>
              </a:spcBef>
              <a:buNone/>
            </a:pPr>
            <a:r>
              <a:rPr lang="en-US" altLang="zh-CN" dirty="0"/>
              <a:t>SQL&gt; </a:t>
            </a:r>
            <a:r>
              <a:rPr lang="en-US" altLang="zh-CN" dirty="0">
                <a:highlight>
                  <a:srgbClr val="C0C0C0"/>
                </a:highlight>
              </a:rPr>
              <a:t>DROP ROLE </a:t>
            </a:r>
            <a:r>
              <a:rPr lang="en-US" altLang="zh-CN" dirty="0" err="1">
                <a:highlight>
                  <a:srgbClr val="C0C0C0"/>
                </a:highlight>
              </a:rPr>
              <a:t>con_res</a:t>
            </a:r>
            <a:r>
              <a:rPr lang="en-US" altLang="zh-CN" dirty="0">
                <a:highlight>
                  <a:srgbClr val="C0C0C0"/>
                </a:highlight>
              </a:rPr>
              <a:t>;</a:t>
            </a:r>
            <a:endParaRPr lang="zh-CN" altLang="en-US" dirty="0">
              <a:highlight>
                <a:srgbClr val="C0C0C0"/>
              </a:highlight>
            </a:endParaRPr>
          </a:p>
          <a:p>
            <a:pPr marL="0" indent="0" hangingPunct="0">
              <a:lnSpc>
                <a:spcPct val="120000"/>
              </a:lnSpc>
              <a:spcBef>
                <a:spcPts val="0"/>
              </a:spcBef>
              <a:buNone/>
            </a:pPr>
            <a:r>
              <a:rPr lang="en-US" altLang="zh-CN" dirty="0"/>
              <a:t>Role dropped.</a:t>
            </a:r>
          </a:p>
        </p:txBody>
      </p:sp>
      <p:sp>
        <p:nvSpPr>
          <p:cNvPr id="4" name="卷形: 水平 3">
            <a:extLst>
              <a:ext uri="{FF2B5EF4-FFF2-40B4-BE49-F238E27FC236}">
                <a16:creationId xmlns:a16="http://schemas.microsoft.com/office/drawing/2014/main" id="{F3DEF75E-5544-4C5D-BB08-DE5D46CBA1BC}"/>
              </a:ext>
            </a:extLst>
          </p:cNvPr>
          <p:cNvSpPr/>
          <p:nvPr/>
        </p:nvSpPr>
        <p:spPr>
          <a:xfrm>
            <a:off x="2638028" y="1988840"/>
            <a:ext cx="6192688" cy="3384376"/>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2400" dirty="0"/>
              <a:t>注意：角色删除后，原来拥有该角色的用户就不再拥有该角色了，相应的权限也就没有了。</a:t>
            </a:r>
          </a:p>
        </p:txBody>
      </p:sp>
    </p:spTree>
    <p:extLst>
      <p:ext uri="{BB962C8B-B14F-4D97-AF65-F5344CB8AC3E}">
        <p14:creationId xmlns:p14="http://schemas.microsoft.com/office/powerpoint/2010/main" val="1214646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strVal val="#ppt_w*0.70"/>
                                          </p:val>
                                        </p:tav>
                                        <p:tav tm="100000">
                                          <p:val>
                                            <p:strVal val="#ppt_w"/>
                                          </p:val>
                                        </p:tav>
                                      </p:tavLst>
                                    </p:anim>
                                    <p:anim calcmode="lin" valueType="num">
                                      <p:cBhvr>
                                        <p:cTn id="8" dur="1000" fill="hold"/>
                                        <p:tgtEl>
                                          <p:spTgt spid="4"/>
                                        </p:tgtEl>
                                        <p:attrNameLst>
                                          <p:attrName>ppt_h</p:attrName>
                                        </p:attrNameLst>
                                      </p:cBhvr>
                                      <p:tavLst>
                                        <p:tav tm="0">
                                          <p:val>
                                            <p:strVal val="#ppt_h"/>
                                          </p:val>
                                        </p:tav>
                                        <p:tav tm="100000">
                                          <p:val>
                                            <p:strVal val="#ppt_h"/>
                                          </p:val>
                                        </p:tav>
                                      </p:tavLst>
                                    </p:anim>
                                    <p:animEffect transition="in" filter="fade">
                                      <p:cBhvr>
                                        <p:cTn id="9"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a:xfrm>
            <a:off x="1293813" y="476672"/>
            <a:ext cx="9601200" cy="1143000"/>
          </a:xfrm>
        </p:spPr>
        <p:txBody>
          <a:bodyPr/>
          <a:lstStyle/>
          <a:p>
            <a:pPr lvl="0"/>
            <a:r>
              <a:rPr lang="zh-CN" altLang="en-US" dirty="0"/>
              <a:t>第</a:t>
            </a:r>
            <a:r>
              <a:rPr lang="en-US" altLang="zh-CN" dirty="0"/>
              <a:t>7</a:t>
            </a:r>
            <a:r>
              <a:rPr lang="zh-CN" altLang="en-US" dirty="0"/>
              <a:t>章 用户及权限管理</a:t>
            </a:r>
            <a:endParaRPr lang="zh-CN" altLang="zh-CN" dirty="0"/>
          </a:p>
        </p:txBody>
      </p:sp>
      <p:graphicFrame>
        <p:nvGraphicFramePr>
          <p:cNvPr id="9" name="表格占位符 8">
            <a:extLst>
              <a:ext uri="{FF2B5EF4-FFF2-40B4-BE49-F238E27FC236}">
                <a16:creationId xmlns:a16="http://schemas.microsoft.com/office/drawing/2014/main" id="{FBE4E13B-FC60-4B55-B0C4-BD88FFEBFAAC}"/>
              </a:ext>
            </a:extLst>
          </p:cNvPr>
          <p:cNvGraphicFramePr>
            <a:graphicFrameLocks noGrp="1"/>
          </p:cNvGraphicFramePr>
          <p:nvPr>
            <p:ph type="tbl" sz="quarter" idx="13"/>
            <p:extLst>
              <p:ext uri="{D42A27DB-BD31-4B8C-83A1-F6EECF244321}">
                <p14:modId xmlns:p14="http://schemas.microsoft.com/office/powerpoint/2010/main" val="2344907785"/>
              </p:ext>
            </p:extLst>
          </p:nvPr>
        </p:nvGraphicFramePr>
        <p:xfrm>
          <a:off x="1293813" y="1916112"/>
          <a:ext cx="10201276" cy="3313090"/>
        </p:xfrm>
        <a:graphic>
          <a:graphicData uri="http://schemas.openxmlformats.org/drawingml/2006/table">
            <a:tbl>
              <a:tblPr firstRow="1" bandRow="1">
                <a:tableStyleId>{69CF1AB2-1976-4502-BF36-3FF5EA218861}</a:tableStyleId>
              </a:tblPr>
              <a:tblGrid>
                <a:gridCol w="6312767">
                  <a:extLst>
                    <a:ext uri="{9D8B030D-6E8A-4147-A177-3AD203B41FA5}">
                      <a16:colId xmlns:a16="http://schemas.microsoft.com/office/drawing/2014/main" val="1687794500"/>
                    </a:ext>
                  </a:extLst>
                </a:gridCol>
                <a:gridCol w="1224136">
                  <a:extLst>
                    <a:ext uri="{9D8B030D-6E8A-4147-A177-3AD203B41FA5}">
                      <a16:colId xmlns:a16="http://schemas.microsoft.com/office/drawing/2014/main" val="140452743"/>
                    </a:ext>
                  </a:extLst>
                </a:gridCol>
                <a:gridCol w="1584176">
                  <a:extLst>
                    <a:ext uri="{9D8B030D-6E8A-4147-A177-3AD203B41FA5}">
                      <a16:colId xmlns:a16="http://schemas.microsoft.com/office/drawing/2014/main" val="233578474"/>
                    </a:ext>
                  </a:extLst>
                </a:gridCol>
                <a:gridCol w="1080197">
                  <a:extLst>
                    <a:ext uri="{9D8B030D-6E8A-4147-A177-3AD203B41FA5}">
                      <a16:colId xmlns:a16="http://schemas.microsoft.com/office/drawing/2014/main" val="3590362711"/>
                    </a:ext>
                  </a:extLst>
                </a:gridCol>
              </a:tblGrid>
              <a:tr h="662618">
                <a:tc>
                  <a:txBody>
                    <a:bodyPr/>
                    <a:lstStyle/>
                    <a:p>
                      <a:pPr>
                        <a:spcAft>
                          <a:spcPts val="0"/>
                        </a:spcAft>
                      </a:pPr>
                      <a:r>
                        <a:rPr lang="zh-CN" altLang="en-US" sz="2800" b="1"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知识点</a:t>
                      </a:r>
                    </a:p>
                  </a:txBody>
                  <a:tcPr marL="68580" marR="68580" marT="0" marB="0"/>
                </a:tc>
                <a:tc>
                  <a:txBody>
                    <a:bodyPr/>
                    <a:lstStyle/>
                    <a:p>
                      <a:pPr>
                        <a:spcAft>
                          <a:spcPts val="0"/>
                        </a:spcAft>
                      </a:pPr>
                      <a:r>
                        <a:rPr lang="zh-CN" altLang="en-US" sz="2800" b="1"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理解</a:t>
                      </a:r>
                    </a:p>
                  </a:txBody>
                  <a:tcPr marL="68580" marR="68580" marT="0" marB="0"/>
                </a:tc>
                <a:tc>
                  <a:txBody>
                    <a:bodyPr/>
                    <a:lstStyle/>
                    <a:p>
                      <a:pPr>
                        <a:spcAft>
                          <a:spcPts val="0"/>
                        </a:spcAft>
                      </a:pPr>
                      <a:r>
                        <a:rPr lang="zh-CN" altLang="en-US" sz="2800" b="1"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掌握</a:t>
                      </a:r>
                    </a:p>
                  </a:txBody>
                  <a:tcPr marL="68580" marR="68580" marT="0" marB="0"/>
                </a:tc>
                <a:tc>
                  <a:txBody>
                    <a:bodyPr/>
                    <a:lstStyle/>
                    <a:p>
                      <a:pPr>
                        <a:spcAft>
                          <a:spcPts val="0"/>
                        </a:spcAft>
                      </a:pPr>
                      <a:r>
                        <a:rPr lang="zh-CN" altLang="en-US" sz="2800" b="1"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应用</a:t>
                      </a:r>
                    </a:p>
                  </a:txBody>
                  <a:tcPr marL="68580" marR="68580" marT="0" marB="0"/>
                </a:tc>
                <a:extLst>
                  <a:ext uri="{0D108BD9-81ED-4DB2-BD59-A6C34878D82A}">
                    <a16:rowId xmlns:a16="http://schemas.microsoft.com/office/drawing/2014/main" val="2286555741"/>
                  </a:ext>
                </a:extLst>
              </a:tr>
              <a:tr h="662618">
                <a:tc>
                  <a:txBody>
                    <a:bodyPr/>
                    <a:lstStyle/>
                    <a:p>
                      <a:pPr>
                        <a:spcAft>
                          <a:spcPts val="0"/>
                        </a:spcAft>
                      </a:pPr>
                      <a:r>
                        <a:rPr lang="en-US" sz="2800" kern="100" dirty="0">
                          <a:effectLst/>
                          <a:latin typeface="Times New Roman" panose="02020603050405020304" pitchFamily="18" charset="0"/>
                          <a:ea typeface="宋体" panose="02010600030101010101" pitchFamily="2" charset="-122"/>
                          <a:cs typeface="Times New Roman" panose="02020603050405020304" pitchFamily="18" charset="0"/>
                        </a:rPr>
                        <a:t>1.Oracle</a:t>
                      </a:r>
                      <a:r>
                        <a:rPr lang="zh-CN" sz="2800" kern="100" dirty="0">
                          <a:effectLst/>
                          <a:latin typeface="Times New Roman" panose="02020603050405020304" pitchFamily="18" charset="0"/>
                          <a:ea typeface="宋体" panose="02010600030101010101" pitchFamily="2" charset="-122"/>
                          <a:cs typeface="Times New Roman" panose="02020603050405020304" pitchFamily="18" charset="0"/>
                        </a:rPr>
                        <a:t>权限的分类</a:t>
                      </a:r>
                    </a:p>
                  </a:txBody>
                  <a:tcPr marL="68580" marR="68580" marT="53975" marB="53975" anchor="ctr"/>
                </a:tc>
                <a:tc>
                  <a:txBody>
                    <a:bodyPr/>
                    <a:lstStyle/>
                    <a:p>
                      <a:pPr algn="ctr">
                        <a:spcAft>
                          <a:spcPts val="0"/>
                        </a:spcAft>
                      </a:pPr>
                      <a:r>
                        <a:rPr lang="en-US" sz="2800" kern="100">
                          <a:effectLst/>
                          <a:latin typeface="Times New Roman" panose="02020603050405020304" pitchFamily="18" charset="0"/>
                          <a:ea typeface="宋体" panose="02010600030101010101" pitchFamily="2" charset="-122"/>
                          <a:cs typeface="Times New Roman" panose="02020603050405020304" pitchFamily="18" charset="0"/>
                          <a:sym typeface="Wingdings 2" panose="05020102010507070707" pitchFamily="18" charset="2"/>
                        </a:rPr>
                        <a:t></a:t>
                      </a:r>
                      <a:endParaRPr lang="zh-CN" sz="2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53975" marB="53975" anchor="ctr"/>
                </a:tc>
                <a:tc>
                  <a:txBody>
                    <a:bodyPr/>
                    <a:lstStyle/>
                    <a:p>
                      <a:pPr algn="ctr">
                        <a:spcAft>
                          <a:spcPts val="0"/>
                        </a:spcAft>
                      </a:pPr>
                      <a:r>
                        <a:rPr lang="en-US" sz="2800" kern="100">
                          <a:effectLst/>
                          <a:latin typeface="Times New Roman" panose="02020603050405020304" pitchFamily="18" charset="0"/>
                          <a:ea typeface="宋体" panose="02010600030101010101" pitchFamily="2" charset="-122"/>
                          <a:cs typeface="Times New Roman" panose="02020603050405020304" pitchFamily="18" charset="0"/>
                          <a:sym typeface="Wingdings 2" panose="05020102010507070707" pitchFamily="18" charset="2"/>
                        </a:rPr>
                        <a:t></a:t>
                      </a:r>
                      <a:endParaRPr lang="zh-CN" sz="2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53975" marB="53975" anchor="ctr"/>
                </a:tc>
                <a:tc>
                  <a:txBody>
                    <a:bodyPr/>
                    <a:lstStyle/>
                    <a:p>
                      <a:pPr algn="ctr">
                        <a:spcAft>
                          <a:spcPts val="0"/>
                        </a:spcAft>
                      </a:pPr>
                      <a:r>
                        <a:rPr lang="en-US" sz="2800" kern="100">
                          <a:effectLst/>
                          <a:latin typeface="Times New Roman" panose="02020603050405020304" pitchFamily="18" charset="0"/>
                          <a:ea typeface="宋体" panose="02010600030101010101" pitchFamily="2" charset="-122"/>
                          <a:cs typeface="Times New Roman" panose="02020603050405020304" pitchFamily="18" charset="0"/>
                        </a:rPr>
                        <a:t> </a:t>
                      </a:r>
                      <a:endParaRPr lang="zh-CN" sz="2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53975" marB="53975" anchor="ctr"/>
                </a:tc>
                <a:extLst>
                  <a:ext uri="{0D108BD9-81ED-4DB2-BD59-A6C34878D82A}">
                    <a16:rowId xmlns:a16="http://schemas.microsoft.com/office/drawing/2014/main" val="2855571122"/>
                  </a:ext>
                </a:extLst>
              </a:tr>
              <a:tr h="662618">
                <a:tc>
                  <a:txBody>
                    <a:bodyPr/>
                    <a:lstStyle/>
                    <a:p>
                      <a:pPr>
                        <a:spcAft>
                          <a:spcPts val="0"/>
                        </a:spcAft>
                      </a:pPr>
                      <a:r>
                        <a:rPr lang="en-US" sz="2800" kern="100">
                          <a:effectLst/>
                          <a:latin typeface="Times New Roman" panose="02020603050405020304" pitchFamily="18" charset="0"/>
                          <a:ea typeface="宋体" panose="02010600030101010101" pitchFamily="2" charset="-122"/>
                          <a:cs typeface="Times New Roman" panose="02020603050405020304" pitchFamily="18" charset="0"/>
                        </a:rPr>
                        <a:t>2.Oracle</a:t>
                      </a:r>
                      <a:r>
                        <a:rPr lang="zh-CN" sz="2800" kern="100">
                          <a:effectLst/>
                          <a:latin typeface="Times New Roman" panose="02020603050405020304" pitchFamily="18" charset="0"/>
                          <a:ea typeface="宋体" panose="02010600030101010101" pitchFamily="2" charset="-122"/>
                          <a:cs typeface="Times New Roman" panose="02020603050405020304" pitchFamily="18" charset="0"/>
                        </a:rPr>
                        <a:t>角色的分类</a:t>
                      </a:r>
                    </a:p>
                  </a:txBody>
                  <a:tcPr marL="68580" marR="68580" marT="53975" marB="53975" anchor="ctr"/>
                </a:tc>
                <a:tc>
                  <a:txBody>
                    <a:bodyPr/>
                    <a:lstStyle/>
                    <a:p>
                      <a:pPr algn="ctr">
                        <a:spcAft>
                          <a:spcPts val="0"/>
                        </a:spcAft>
                      </a:pPr>
                      <a:r>
                        <a:rPr lang="en-US" sz="2800" kern="100">
                          <a:effectLst/>
                          <a:latin typeface="Times New Roman" panose="02020603050405020304" pitchFamily="18" charset="0"/>
                          <a:ea typeface="宋体" panose="02010600030101010101" pitchFamily="2" charset="-122"/>
                          <a:cs typeface="Times New Roman" panose="02020603050405020304" pitchFamily="18" charset="0"/>
                          <a:sym typeface="Wingdings 2" panose="05020102010507070707" pitchFamily="18" charset="2"/>
                        </a:rPr>
                        <a:t></a:t>
                      </a:r>
                      <a:endParaRPr lang="zh-CN" sz="2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53975" marB="53975" anchor="ctr"/>
                </a:tc>
                <a:tc>
                  <a:txBody>
                    <a:bodyPr/>
                    <a:lstStyle/>
                    <a:p>
                      <a:pPr algn="ctr">
                        <a:spcAft>
                          <a:spcPts val="0"/>
                        </a:spcAft>
                      </a:pPr>
                      <a:r>
                        <a:rPr lang="en-US" sz="2800" kern="100">
                          <a:effectLst/>
                          <a:latin typeface="Times New Roman" panose="02020603050405020304" pitchFamily="18" charset="0"/>
                          <a:ea typeface="宋体" panose="02010600030101010101" pitchFamily="2" charset="-122"/>
                          <a:cs typeface="Times New Roman" panose="02020603050405020304" pitchFamily="18" charset="0"/>
                          <a:sym typeface="Wingdings 2" panose="05020102010507070707" pitchFamily="18" charset="2"/>
                        </a:rPr>
                        <a:t></a:t>
                      </a:r>
                      <a:endParaRPr lang="zh-CN" sz="2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53975" marB="53975" anchor="ctr"/>
                </a:tc>
                <a:tc>
                  <a:txBody>
                    <a:bodyPr/>
                    <a:lstStyle/>
                    <a:p>
                      <a:pPr algn="ctr">
                        <a:spcAft>
                          <a:spcPts val="0"/>
                        </a:spcAft>
                      </a:pPr>
                      <a:r>
                        <a:rPr lang="en-US" sz="2800" kern="100">
                          <a:effectLst/>
                          <a:latin typeface="Times New Roman" panose="02020603050405020304" pitchFamily="18" charset="0"/>
                          <a:ea typeface="宋体" panose="02010600030101010101" pitchFamily="2" charset="-122"/>
                          <a:cs typeface="Times New Roman" panose="02020603050405020304" pitchFamily="18" charset="0"/>
                        </a:rPr>
                        <a:t> </a:t>
                      </a:r>
                      <a:endParaRPr lang="zh-CN" sz="2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53975" marB="53975" anchor="ctr"/>
                </a:tc>
                <a:extLst>
                  <a:ext uri="{0D108BD9-81ED-4DB2-BD59-A6C34878D82A}">
                    <a16:rowId xmlns:a16="http://schemas.microsoft.com/office/drawing/2014/main" val="1827779781"/>
                  </a:ext>
                </a:extLst>
              </a:tr>
              <a:tr h="662618">
                <a:tc>
                  <a:txBody>
                    <a:bodyPr/>
                    <a:lstStyle/>
                    <a:p>
                      <a:pPr>
                        <a:spcAft>
                          <a:spcPts val="0"/>
                        </a:spcAft>
                      </a:pPr>
                      <a:r>
                        <a:rPr lang="en-US" sz="2800" kern="100">
                          <a:effectLst/>
                          <a:latin typeface="Times New Roman" panose="02020603050405020304" pitchFamily="18" charset="0"/>
                          <a:ea typeface="宋体" panose="02010600030101010101" pitchFamily="2" charset="-122"/>
                          <a:cs typeface="Times New Roman" panose="02020603050405020304" pitchFamily="18" charset="0"/>
                        </a:rPr>
                        <a:t>3.</a:t>
                      </a:r>
                      <a:r>
                        <a:rPr lang="zh-CN" sz="2800" kern="100">
                          <a:effectLst/>
                          <a:latin typeface="Times New Roman" panose="02020603050405020304" pitchFamily="18" charset="0"/>
                          <a:ea typeface="宋体" panose="02010600030101010101" pitchFamily="2" charset="-122"/>
                          <a:cs typeface="Times New Roman" panose="02020603050405020304" pitchFamily="18" charset="0"/>
                        </a:rPr>
                        <a:t>管理用户</a:t>
                      </a:r>
                    </a:p>
                  </a:txBody>
                  <a:tcPr marL="68580" marR="68580" marT="53975" marB="53975" anchor="ctr"/>
                </a:tc>
                <a:tc>
                  <a:txBody>
                    <a:bodyPr/>
                    <a:lstStyle/>
                    <a:p>
                      <a:pPr algn="ctr">
                        <a:spcAft>
                          <a:spcPts val="0"/>
                        </a:spcAft>
                      </a:pPr>
                      <a:r>
                        <a:rPr lang="en-US" sz="2800" kern="100">
                          <a:effectLst/>
                          <a:latin typeface="Times New Roman" panose="02020603050405020304" pitchFamily="18" charset="0"/>
                          <a:ea typeface="宋体" panose="02010600030101010101" pitchFamily="2" charset="-122"/>
                          <a:cs typeface="Times New Roman" panose="02020603050405020304" pitchFamily="18" charset="0"/>
                          <a:sym typeface="Wingdings 2" panose="05020102010507070707" pitchFamily="18" charset="2"/>
                        </a:rPr>
                        <a:t></a:t>
                      </a:r>
                      <a:endParaRPr lang="zh-CN" sz="2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53975" marB="53975" anchor="ctr"/>
                </a:tc>
                <a:tc>
                  <a:txBody>
                    <a:bodyPr/>
                    <a:lstStyle/>
                    <a:p>
                      <a:pPr algn="ctr">
                        <a:spcAft>
                          <a:spcPts val="0"/>
                        </a:spcAft>
                      </a:pPr>
                      <a:r>
                        <a:rPr lang="en-US" sz="2800" kern="100">
                          <a:effectLst/>
                          <a:latin typeface="Times New Roman" panose="02020603050405020304" pitchFamily="18" charset="0"/>
                          <a:ea typeface="宋体" panose="02010600030101010101" pitchFamily="2" charset="-122"/>
                          <a:cs typeface="Times New Roman" panose="02020603050405020304" pitchFamily="18" charset="0"/>
                          <a:sym typeface="Wingdings 2" panose="05020102010507070707" pitchFamily="18" charset="2"/>
                        </a:rPr>
                        <a:t></a:t>
                      </a:r>
                      <a:endParaRPr lang="zh-CN" sz="2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53975" marB="53975" anchor="ctr"/>
                </a:tc>
                <a:tc>
                  <a:txBody>
                    <a:bodyPr/>
                    <a:lstStyle/>
                    <a:p>
                      <a:pPr algn="ctr">
                        <a:spcAft>
                          <a:spcPts val="0"/>
                        </a:spcAft>
                      </a:pPr>
                      <a:r>
                        <a:rPr lang="en-US" sz="2800" kern="100">
                          <a:effectLst/>
                          <a:latin typeface="Times New Roman" panose="02020603050405020304" pitchFamily="18" charset="0"/>
                          <a:ea typeface="宋体" panose="02010600030101010101" pitchFamily="2" charset="-122"/>
                          <a:cs typeface="Times New Roman" panose="02020603050405020304" pitchFamily="18" charset="0"/>
                          <a:sym typeface="Wingdings 2" panose="05020102010507070707" pitchFamily="18" charset="2"/>
                        </a:rPr>
                        <a:t></a:t>
                      </a:r>
                      <a:endParaRPr lang="zh-CN" sz="2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53975" marB="53975" anchor="ctr"/>
                </a:tc>
                <a:extLst>
                  <a:ext uri="{0D108BD9-81ED-4DB2-BD59-A6C34878D82A}">
                    <a16:rowId xmlns:a16="http://schemas.microsoft.com/office/drawing/2014/main" val="683203084"/>
                  </a:ext>
                </a:extLst>
              </a:tr>
              <a:tr h="662618">
                <a:tc>
                  <a:txBody>
                    <a:bodyPr/>
                    <a:lstStyle/>
                    <a:p>
                      <a:pPr>
                        <a:spcAft>
                          <a:spcPts val="0"/>
                        </a:spcAft>
                      </a:pPr>
                      <a:r>
                        <a:rPr lang="en-US" sz="2800" kern="100">
                          <a:effectLst/>
                          <a:latin typeface="Times New Roman" panose="02020603050405020304" pitchFamily="18" charset="0"/>
                          <a:ea typeface="宋体" panose="02010600030101010101" pitchFamily="2" charset="-122"/>
                          <a:cs typeface="Times New Roman" panose="02020603050405020304" pitchFamily="18" charset="0"/>
                        </a:rPr>
                        <a:t>4.</a:t>
                      </a:r>
                      <a:r>
                        <a:rPr lang="zh-CN" sz="2800" kern="100">
                          <a:effectLst/>
                          <a:latin typeface="Times New Roman" panose="02020603050405020304" pitchFamily="18" charset="0"/>
                          <a:ea typeface="宋体" panose="02010600030101010101" pitchFamily="2" charset="-122"/>
                          <a:cs typeface="Times New Roman" panose="02020603050405020304" pitchFamily="18" charset="0"/>
                        </a:rPr>
                        <a:t>概要文件的功能</a:t>
                      </a:r>
                    </a:p>
                  </a:txBody>
                  <a:tcPr marL="68580" marR="68580" marT="53975" marB="53975" anchor="ctr"/>
                </a:tc>
                <a:tc>
                  <a:txBody>
                    <a:bodyPr/>
                    <a:lstStyle/>
                    <a:p>
                      <a:pPr algn="ctr">
                        <a:spcAft>
                          <a:spcPts val="0"/>
                        </a:spcAft>
                      </a:pPr>
                      <a:r>
                        <a:rPr lang="en-US" sz="2800" kern="100">
                          <a:effectLst/>
                          <a:latin typeface="Times New Roman" panose="02020603050405020304" pitchFamily="18" charset="0"/>
                          <a:ea typeface="宋体" panose="02010600030101010101" pitchFamily="2" charset="-122"/>
                          <a:cs typeface="Times New Roman" panose="02020603050405020304" pitchFamily="18" charset="0"/>
                          <a:sym typeface="Wingdings 2" panose="05020102010507070707" pitchFamily="18" charset="2"/>
                        </a:rPr>
                        <a:t></a:t>
                      </a:r>
                      <a:endParaRPr lang="zh-CN" sz="2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53975" marB="53975" anchor="ctr"/>
                </a:tc>
                <a:tc>
                  <a:txBody>
                    <a:bodyPr/>
                    <a:lstStyle/>
                    <a:p>
                      <a:pPr algn="ctr">
                        <a:spcAft>
                          <a:spcPts val="0"/>
                        </a:spcAft>
                      </a:pPr>
                      <a:r>
                        <a:rPr lang="en-US" sz="2800" kern="100">
                          <a:effectLst/>
                          <a:latin typeface="Times New Roman" panose="02020603050405020304" pitchFamily="18" charset="0"/>
                          <a:ea typeface="宋体" panose="02010600030101010101" pitchFamily="2" charset="-122"/>
                          <a:cs typeface="Times New Roman" panose="02020603050405020304" pitchFamily="18" charset="0"/>
                          <a:sym typeface="Wingdings 2" panose="05020102010507070707" pitchFamily="18" charset="2"/>
                        </a:rPr>
                        <a:t></a:t>
                      </a:r>
                      <a:endParaRPr lang="zh-CN" sz="2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53975" marB="53975" anchor="ctr"/>
                </a:tc>
                <a:tc>
                  <a:txBody>
                    <a:bodyPr/>
                    <a:lstStyle/>
                    <a:p>
                      <a:pPr algn="ctr">
                        <a:spcAft>
                          <a:spcPts val="0"/>
                        </a:spcAft>
                      </a:pPr>
                      <a:r>
                        <a:rPr lang="en-US" sz="2800" kern="100" dirty="0">
                          <a:effectLst/>
                          <a:latin typeface="Times New Roman" panose="02020603050405020304" pitchFamily="18" charset="0"/>
                          <a:ea typeface="宋体" panose="02010600030101010101" pitchFamily="2" charset="-122"/>
                          <a:cs typeface="Times New Roman" panose="02020603050405020304" pitchFamily="18" charset="0"/>
                        </a:rPr>
                        <a:t> </a:t>
                      </a:r>
                      <a:endParaRPr lang="zh-CN" sz="2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53975" marB="53975" anchor="ctr"/>
                </a:tc>
                <a:extLst>
                  <a:ext uri="{0D108BD9-81ED-4DB2-BD59-A6C34878D82A}">
                    <a16:rowId xmlns:a16="http://schemas.microsoft.com/office/drawing/2014/main" val="2666305100"/>
                  </a:ext>
                </a:extLst>
              </a:tr>
            </a:tbl>
          </a:graphicData>
        </a:graphic>
      </p:graphicFrame>
    </p:spTree>
    <p:extLst>
      <p:ext uri="{BB962C8B-B14F-4D97-AF65-F5344CB8AC3E}">
        <p14:creationId xmlns:p14="http://schemas.microsoft.com/office/powerpoint/2010/main" val="1270821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293813" y="188640"/>
            <a:ext cx="9601200" cy="936104"/>
          </a:xfrm>
        </p:spPr>
        <p:txBody>
          <a:bodyPr>
            <a:normAutofit/>
          </a:bodyPr>
          <a:lstStyle/>
          <a:p>
            <a:r>
              <a:rPr lang="en-US" altLang="zh-CN" b="1" dirty="0">
                <a:effectLst>
                  <a:glow>
                    <a:srgbClr val="000000"/>
                  </a:glow>
                  <a:outerShdw sx="0" sy="0">
                    <a:srgbClr val="000000"/>
                  </a:outerShdw>
                  <a:reflection stA="0" endPos="0" fadeDir="0" sx="0" sy="0"/>
                </a:effectLst>
              </a:rPr>
              <a:t>7.3 </a:t>
            </a:r>
            <a:r>
              <a:rPr lang="zh-CN" altLang="en-US" b="1" dirty="0">
                <a:effectLst>
                  <a:glow>
                    <a:srgbClr val="000000"/>
                  </a:glow>
                  <a:outerShdw sx="0" sy="0">
                    <a:srgbClr val="000000"/>
                  </a:outerShdw>
                  <a:reflection stA="0" endPos="0" fadeDir="0" sx="0" sy="0"/>
                </a:effectLst>
              </a:rPr>
              <a:t>用户管理</a:t>
            </a:r>
            <a:endParaRPr lang="zh-CN" altLang="en-US" dirty="0"/>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1197868" y="1340768"/>
            <a:ext cx="10801200" cy="5517232"/>
          </a:xfrm>
        </p:spPr>
        <p:txBody>
          <a:bodyPr>
            <a:normAutofit fontScale="92500"/>
          </a:bodyPr>
          <a:lstStyle/>
          <a:p>
            <a:pPr marL="0" indent="0" hangingPunct="0">
              <a:lnSpc>
                <a:spcPct val="120000"/>
              </a:lnSpc>
              <a:spcBef>
                <a:spcPts val="0"/>
              </a:spcBef>
              <a:buNone/>
            </a:pPr>
            <a:r>
              <a:rPr lang="zh-CN" altLang="en-US" dirty="0"/>
              <a:t>除了</a:t>
            </a:r>
            <a:r>
              <a:rPr lang="en-US" altLang="zh-CN" dirty="0"/>
              <a:t>Oracle</a:t>
            </a:r>
            <a:r>
              <a:rPr lang="zh-CN" altLang="en-US" dirty="0"/>
              <a:t>自身的用户之外，对于具体的应用项目，还应该创建相应的用户账户。跟角色一样，</a:t>
            </a:r>
            <a:r>
              <a:rPr lang="en-US" altLang="zh-CN" dirty="0"/>
              <a:t>Oracle 12c</a:t>
            </a:r>
            <a:r>
              <a:rPr lang="zh-CN" altLang="en-US" dirty="0"/>
              <a:t>的用户也分为公共用户</a:t>
            </a:r>
            <a:r>
              <a:rPr lang="en-US" altLang="zh-CN" dirty="0"/>
              <a:t>(Common User)</a:t>
            </a:r>
            <a:r>
              <a:rPr lang="zh-CN" altLang="en-US" dirty="0"/>
              <a:t>和本地用户</a:t>
            </a:r>
            <a:r>
              <a:rPr lang="en-US" altLang="zh-CN" dirty="0"/>
              <a:t>(Local User)</a:t>
            </a:r>
            <a:r>
              <a:rPr lang="zh-CN" altLang="en-US" dirty="0"/>
              <a:t>。在</a:t>
            </a:r>
            <a:r>
              <a:rPr lang="en-US" altLang="zh-CN" dirty="0"/>
              <a:t>CDB</a:t>
            </a:r>
            <a:r>
              <a:rPr lang="zh-CN" altLang="en-US" dirty="0"/>
              <a:t>中只能创建公共用户，在</a:t>
            </a:r>
            <a:r>
              <a:rPr lang="en-US" altLang="zh-CN" dirty="0"/>
              <a:t>PDB</a:t>
            </a:r>
            <a:r>
              <a:rPr lang="zh-CN" altLang="en-US" dirty="0"/>
              <a:t>中只能创建本地用户。公共用户的名称也必须以</a:t>
            </a:r>
            <a:r>
              <a:rPr lang="en-US" altLang="zh-CN" dirty="0"/>
              <a:t>c##</a:t>
            </a:r>
            <a:r>
              <a:rPr lang="zh-CN" altLang="en-US" dirty="0"/>
              <a:t>三个字母开头。公共用户存在于所有容器</a:t>
            </a:r>
            <a:r>
              <a:rPr lang="en-US" altLang="zh-CN" dirty="0"/>
              <a:t>(</a:t>
            </a:r>
            <a:r>
              <a:rPr lang="zh-CN" altLang="en-US" dirty="0"/>
              <a:t>根</a:t>
            </a:r>
            <a:r>
              <a:rPr lang="en-US" altLang="zh-CN" dirty="0"/>
              <a:t>CDB</a:t>
            </a:r>
            <a:r>
              <a:rPr lang="zh-CN" altLang="en-US" dirty="0"/>
              <a:t>和所有的</a:t>
            </a:r>
            <a:r>
              <a:rPr lang="en-US" altLang="zh-CN" dirty="0"/>
              <a:t>PDB)</a:t>
            </a:r>
            <a:r>
              <a:rPr lang="zh-CN" altLang="en-US" dirty="0"/>
              <a:t>中，本地用户只有在特定的</a:t>
            </a:r>
            <a:r>
              <a:rPr lang="en-US" altLang="zh-CN" dirty="0"/>
              <a:t>PDB</a:t>
            </a:r>
            <a:r>
              <a:rPr lang="zh-CN" altLang="en-US" dirty="0"/>
              <a:t>中存在，相同的本地用户名可以在多个</a:t>
            </a:r>
            <a:r>
              <a:rPr lang="en-US" altLang="zh-CN" dirty="0"/>
              <a:t>PDB</a:t>
            </a:r>
            <a:r>
              <a:rPr lang="zh-CN" altLang="en-US" dirty="0"/>
              <a:t>中存在，但它们之间没有关系。</a:t>
            </a:r>
          </a:p>
          <a:p>
            <a:pPr marL="0" indent="0" hangingPunct="0">
              <a:lnSpc>
                <a:spcPct val="120000"/>
              </a:lnSpc>
              <a:spcBef>
                <a:spcPts val="0"/>
              </a:spcBef>
              <a:buNone/>
            </a:pPr>
            <a:r>
              <a:rPr lang="en-US" altLang="zh-CN" dirty="0"/>
              <a:t>Oracle</a:t>
            </a:r>
            <a:r>
              <a:rPr lang="zh-CN" altLang="en-US" dirty="0"/>
              <a:t>预设了两个公共管理用户，分别是</a:t>
            </a:r>
            <a:r>
              <a:rPr lang="en-US" altLang="zh-CN" dirty="0"/>
              <a:t>sys</a:t>
            </a:r>
            <a:r>
              <a:rPr lang="zh-CN" altLang="en-US" dirty="0"/>
              <a:t>和</a:t>
            </a:r>
            <a:r>
              <a:rPr lang="en-US" altLang="zh-CN" dirty="0"/>
              <a:t>system</a:t>
            </a:r>
            <a:r>
              <a:rPr lang="zh-CN" altLang="en-US" dirty="0"/>
              <a:t>，都是</a:t>
            </a:r>
            <a:r>
              <a:rPr lang="en-US" altLang="zh-CN" dirty="0"/>
              <a:t>Oracle</a:t>
            </a:r>
            <a:r>
              <a:rPr lang="zh-CN" altLang="en-US" dirty="0"/>
              <a:t>的管理员，都可以访问和管理所有</a:t>
            </a:r>
            <a:r>
              <a:rPr lang="en-US" altLang="zh-CN" dirty="0"/>
              <a:t>PDB</a:t>
            </a:r>
            <a:r>
              <a:rPr lang="zh-CN" altLang="en-US" dirty="0"/>
              <a:t>，但是</a:t>
            </a:r>
            <a:r>
              <a:rPr lang="en-US" altLang="zh-CN" dirty="0"/>
              <a:t>system</a:t>
            </a:r>
            <a:r>
              <a:rPr lang="zh-CN" altLang="en-US" dirty="0"/>
              <a:t>没有</a:t>
            </a:r>
            <a:r>
              <a:rPr lang="en-US" altLang="zh-CN" dirty="0" err="1"/>
              <a:t>sysdba</a:t>
            </a:r>
            <a:r>
              <a:rPr lang="zh-CN" altLang="en-US" dirty="0"/>
              <a:t>权限，只有</a:t>
            </a:r>
            <a:r>
              <a:rPr lang="en-US" altLang="zh-CN" dirty="0"/>
              <a:t>sys</a:t>
            </a:r>
            <a:r>
              <a:rPr lang="zh-CN" altLang="en-US" dirty="0"/>
              <a:t>拥有包括</a:t>
            </a:r>
            <a:r>
              <a:rPr lang="en-US" altLang="zh-CN" dirty="0" err="1"/>
              <a:t>sysdba</a:t>
            </a:r>
            <a:r>
              <a:rPr lang="zh-CN" altLang="en-US" dirty="0"/>
              <a:t>权限在内的所有权限，</a:t>
            </a:r>
            <a:r>
              <a:rPr lang="en-US" altLang="zh-CN" dirty="0"/>
              <a:t>sys</a:t>
            </a:r>
            <a:r>
              <a:rPr lang="zh-CN" altLang="en-US" dirty="0"/>
              <a:t>才是</a:t>
            </a:r>
            <a:r>
              <a:rPr lang="en-US" altLang="zh-CN" dirty="0"/>
              <a:t>Oracle</a:t>
            </a:r>
            <a:r>
              <a:rPr lang="zh-CN" altLang="en-US" dirty="0"/>
              <a:t>最高级别管理员。</a:t>
            </a:r>
            <a:r>
              <a:rPr lang="en-US" altLang="zh-CN" dirty="0"/>
              <a:t>sys</a:t>
            </a:r>
            <a:r>
              <a:rPr lang="zh-CN" altLang="en-US" dirty="0"/>
              <a:t>用户可以以</a:t>
            </a:r>
            <a:r>
              <a:rPr lang="en-US" altLang="zh-CN" dirty="0" err="1"/>
              <a:t>sysdba</a:t>
            </a:r>
            <a:r>
              <a:rPr lang="zh-CN" altLang="en-US" dirty="0"/>
              <a:t>和</a:t>
            </a:r>
            <a:r>
              <a:rPr lang="en-US" altLang="zh-CN" dirty="0" err="1"/>
              <a:t>sysoper</a:t>
            </a:r>
            <a:r>
              <a:rPr lang="zh-CN" altLang="en-US" dirty="0"/>
              <a:t>方式登录，</a:t>
            </a:r>
            <a:r>
              <a:rPr lang="en-US" altLang="zh-CN" dirty="0"/>
              <a:t>system</a:t>
            </a:r>
            <a:r>
              <a:rPr lang="zh-CN" altLang="en-US" dirty="0"/>
              <a:t>只能以</a:t>
            </a:r>
            <a:r>
              <a:rPr lang="en-US" altLang="zh-CN" dirty="0"/>
              <a:t>normal</a:t>
            </a:r>
            <a:r>
              <a:rPr lang="zh-CN" altLang="en-US" dirty="0"/>
              <a:t>和</a:t>
            </a:r>
            <a:r>
              <a:rPr lang="en-US" altLang="zh-CN" dirty="0" err="1"/>
              <a:t>sysoper</a:t>
            </a:r>
            <a:r>
              <a:rPr lang="zh-CN" altLang="en-US" dirty="0"/>
              <a:t>方式登录。以</a:t>
            </a:r>
            <a:r>
              <a:rPr lang="en-US" altLang="zh-CN" dirty="0" err="1"/>
              <a:t>sysoper</a:t>
            </a:r>
            <a:r>
              <a:rPr lang="zh-CN" altLang="en-US" dirty="0"/>
              <a:t>方式登录之后，用户会变成</a:t>
            </a:r>
            <a:r>
              <a:rPr lang="en-US" altLang="zh-CN" dirty="0"/>
              <a:t>public</a:t>
            </a:r>
            <a:r>
              <a:rPr lang="zh-CN" altLang="en-US" dirty="0"/>
              <a:t>。要查看用户的所有权限，在用户登录之后，运行以下命令：</a:t>
            </a:r>
          </a:p>
          <a:p>
            <a:pPr marL="0" indent="0" hangingPunct="0">
              <a:lnSpc>
                <a:spcPct val="120000"/>
              </a:lnSpc>
              <a:spcBef>
                <a:spcPts val="0"/>
              </a:spcBef>
              <a:buNone/>
            </a:pPr>
            <a:r>
              <a:rPr lang="en-US" altLang="zh-CN" dirty="0"/>
              <a:t>SQL&gt; </a:t>
            </a:r>
            <a:r>
              <a:rPr lang="en-US" altLang="zh-CN" dirty="0">
                <a:highlight>
                  <a:srgbClr val="C0C0C0"/>
                </a:highlight>
              </a:rPr>
              <a:t>SELECT * FROM </a:t>
            </a:r>
            <a:r>
              <a:rPr lang="en-US" altLang="zh-CN" dirty="0" err="1">
                <a:highlight>
                  <a:srgbClr val="C0C0C0"/>
                </a:highlight>
              </a:rPr>
              <a:t>session_privs</a:t>
            </a:r>
            <a:r>
              <a:rPr lang="en-US" altLang="zh-CN" dirty="0"/>
              <a:t>;</a:t>
            </a:r>
            <a:endParaRPr lang="zh-CN" altLang="en-US" dirty="0"/>
          </a:p>
          <a:p>
            <a:pPr marL="0" indent="0" hangingPunct="0">
              <a:lnSpc>
                <a:spcPct val="120000"/>
              </a:lnSpc>
              <a:spcBef>
                <a:spcPts val="0"/>
              </a:spcBef>
              <a:buNone/>
            </a:pPr>
            <a:r>
              <a:rPr lang="en-US" altLang="zh-CN" dirty="0"/>
              <a:t>SQL&gt; </a:t>
            </a:r>
            <a:r>
              <a:rPr lang="en-US" altLang="zh-CN" dirty="0">
                <a:highlight>
                  <a:srgbClr val="C0C0C0"/>
                </a:highlight>
              </a:rPr>
              <a:t>SELECT * FROM </a:t>
            </a:r>
            <a:r>
              <a:rPr lang="en-US" altLang="zh-CN" dirty="0" err="1">
                <a:highlight>
                  <a:srgbClr val="C0C0C0"/>
                </a:highlight>
              </a:rPr>
              <a:t>session_roles</a:t>
            </a:r>
            <a:r>
              <a:rPr lang="en-US" altLang="zh-CN" dirty="0"/>
              <a:t>;</a:t>
            </a:r>
            <a:endParaRPr lang="zh-CN" altLang="en-US" dirty="0"/>
          </a:p>
        </p:txBody>
      </p:sp>
    </p:spTree>
    <p:extLst>
      <p:ext uri="{BB962C8B-B14F-4D97-AF65-F5344CB8AC3E}">
        <p14:creationId xmlns:p14="http://schemas.microsoft.com/office/powerpoint/2010/main" val="1023637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293813" y="188640"/>
            <a:ext cx="9601200" cy="936104"/>
          </a:xfrm>
        </p:spPr>
        <p:txBody>
          <a:bodyPr>
            <a:normAutofit fontScale="90000"/>
          </a:bodyPr>
          <a:lstStyle/>
          <a:p>
            <a:r>
              <a:rPr lang="en-US" altLang="zh-CN" b="1" dirty="0">
                <a:effectLst>
                  <a:glow>
                    <a:srgbClr val="000000"/>
                  </a:glow>
                  <a:outerShdw sx="0" sy="0">
                    <a:srgbClr val="000000"/>
                  </a:outerShdw>
                  <a:reflection stA="0" endPos="0" fadeDir="0" sx="0" sy="0"/>
                </a:effectLst>
              </a:rPr>
              <a:t>7.3 </a:t>
            </a:r>
            <a:r>
              <a:rPr lang="zh-CN" altLang="en-US" b="1" dirty="0">
                <a:effectLst>
                  <a:glow>
                    <a:srgbClr val="000000"/>
                  </a:glow>
                  <a:outerShdw sx="0" sy="0">
                    <a:srgbClr val="000000"/>
                  </a:outerShdw>
                  <a:reflection stA="0" endPos="0" fadeDir="0" sx="0" sy="0"/>
                </a:effectLst>
              </a:rPr>
              <a:t>用户管理</a:t>
            </a:r>
            <a:br>
              <a:rPr lang="en-US" altLang="zh-CN" b="1" dirty="0">
                <a:effectLst>
                  <a:glow>
                    <a:srgbClr val="000000"/>
                  </a:glow>
                  <a:outerShdw sx="0" sy="0">
                    <a:srgbClr val="000000"/>
                  </a:outerShdw>
                  <a:reflection stA="0" endPos="0" fadeDir="0" sx="0" sy="0"/>
                </a:effectLst>
              </a:rPr>
            </a:br>
            <a:r>
              <a:rPr lang="en-US" altLang="zh-CN" b="1" dirty="0">
                <a:effectLst>
                  <a:glow>
                    <a:srgbClr val="000000"/>
                  </a:glow>
                  <a:outerShdw sx="0" sy="0">
                    <a:srgbClr val="000000"/>
                  </a:outerShdw>
                  <a:reflection stA="0" endPos="0" fadeDir="0" sx="0" sy="0"/>
                </a:effectLst>
              </a:rPr>
              <a:t>   </a:t>
            </a:r>
            <a:r>
              <a:rPr lang="en-US" altLang="zh-CN" sz="3100" b="1" dirty="0"/>
              <a:t>7.3.1  </a:t>
            </a:r>
            <a:r>
              <a:rPr lang="zh-CN" altLang="zh-CN" sz="3100" b="1" dirty="0"/>
              <a:t>创建公共用户</a:t>
            </a:r>
            <a:endParaRPr lang="zh-CN" altLang="en-US" dirty="0"/>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1197868" y="1340768"/>
            <a:ext cx="10801200" cy="5517232"/>
          </a:xfrm>
        </p:spPr>
        <p:txBody>
          <a:bodyPr>
            <a:normAutofit/>
          </a:bodyPr>
          <a:lstStyle/>
          <a:p>
            <a:pPr marL="0" indent="0" hangingPunct="0">
              <a:lnSpc>
                <a:spcPct val="120000"/>
              </a:lnSpc>
              <a:spcBef>
                <a:spcPts val="0"/>
              </a:spcBef>
              <a:buNone/>
            </a:pPr>
            <a:r>
              <a:rPr lang="en-US" altLang="zh-CN" dirty="0"/>
              <a:t>Oracle</a:t>
            </a:r>
            <a:r>
              <a:rPr lang="zh-CN" altLang="en-US" dirty="0"/>
              <a:t>创建用户的命令的基本语法是：</a:t>
            </a:r>
          </a:p>
          <a:p>
            <a:pPr marL="0" indent="0" hangingPunct="0">
              <a:lnSpc>
                <a:spcPct val="120000"/>
              </a:lnSpc>
              <a:spcBef>
                <a:spcPts val="0"/>
              </a:spcBef>
              <a:buNone/>
            </a:pPr>
            <a:r>
              <a:rPr lang="en-US" altLang="zh-CN" dirty="0"/>
              <a:t>CREATE USER </a:t>
            </a:r>
            <a:r>
              <a:rPr lang="zh-CN" altLang="en-US" dirty="0"/>
              <a:t>用户名 </a:t>
            </a:r>
            <a:r>
              <a:rPr lang="en-US" altLang="zh-CN" dirty="0"/>
              <a:t>IDENTIFIED BY </a:t>
            </a:r>
            <a:r>
              <a:rPr lang="zh-CN" altLang="en-US" dirty="0"/>
              <a:t>密码</a:t>
            </a:r>
          </a:p>
          <a:p>
            <a:pPr marL="0" indent="0" hangingPunct="0">
              <a:lnSpc>
                <a:spcPct val="120000"/>
              </a:lnSpc>
              <a:spcBef>
                <a:spcPts val="0"/>
              </a:spcBef>
              <a:buNone/>
            </a:pPr>
            <a:r>
              <a:rPr lang="en-US" altLang="zh-CN" dirty="0"/>
              <a:t>[DEFAULT TABLESPACE </a:t>
            </a:r>
            <a:r>
              <a:rPr lang="zh-CN" altLang="en-US" dirty="0"/>
              <a:t>表空间名称</a:t>
            </a:r>
            <a:r>
              <a:rPr lang="en-US" altLang="zh-CN" dirty="0"/>
              <a:t>]</a:t>
            </a:r>
          </a:p>
          <a:p>
            <a:pPr marL="0" indent="0" hangingPunct="0">
              <a:lnSpc>
                <a:spcPct val="120000"/>
              </a:lnSpc>
              <a:spcBef>
                <a:spcPts val="0"/>
              </a:spcBef>
              <a:buNone/>
            </a:pPr>
            <a:r>
              <a:rPr lang="en-US" altLang="zh-CN" dirty="0"/>
              <a:t>[TEMPORARY TABLESPACE </a:t>
            </a:r>
            <a:r>
              <a:rPr lang="zh-CN" altLang="en-US" dirty="0"/>
              <a:t>表空间名称</a:t>
            </a:r>
            <a:r>
              <a:rPr lang="en-US" altLang="zh-CN" dirty="0"/>
              <a:t>]</a:t>
            </a:r>
          </a:p>
          <a:p>
            <a:pPr marL="0" indent="0" hangingPunct="0">
              <a:lnSpc>
                <a:spcPct val="120000"/>
              </a:lnSpc>
              <a:spcBef>
                <a:spcPts val="0"/>
              </a:spcBef>
              <a:buNone/>
            </a:pPr>
            <a:r>
              <a:rPr lang="en-US" altLang="zh-CN" dirty="0"/>
              <a:t>[ QUOTA </a:t>
            </a:r>
            <a:r>
              <a:rPr lang="zh-CN" altLang="en-US" dirty="0"/>
              <a:t>数字</a:t>
            </a:r>
            <a:r>
              <a:rPr lang="en-US" altLang="zh-CN" dirty="0"/>
              <a:t>[K|M] | UNLIMITED ON </a:t>
            </a:r>
            <a:r>
              <a:rPr lang="zh-CN" altLang="en-US" dirty="0"/>
              <a:t>表空间名称</a:t>
            </a:r>
          </a:p>
          <a:p>
            <a:pPr marL="0" indent="0" hangingPunct="0">
              <a:lnSpc>
                <a:spcPct val="120000"/>
              </a:lnSpc>
              <a:spcBef>
                <a:spcPts val="0"/>
              </a:spcBef>
              <a:buNone/>
            </a:pPr>
            <a:r>
              <a:rPr lang="en-US" altLang="zh-CN" dirty="0"/>
              <a:t>QUOTA </a:t>
            </a:r>
            <a:r>
              <a:rPr lang="zh-CN" altLang="en-US" dirty="0"/>
              <a:t>数字</a:t>
            </a:r>
            <a:r>
              <a:rPr lang="en-US" altLang="zh-CN" dirty="0"/>
              <a:t>[K|M] | UNLIMITED ON </a:t>
            </a:r>
            <a:r>
              <a:rPr lang="zh-CN" altLang="en-US" dirty="0"/>
              <a:t>表空间名称</a:t>
            </a:r>
            <a:r>
              <a:rPr lang="en-US" altLang="zh-CN" dirty="0"/>
              <a:t>…]</a:t>
            </a:r>
          </a:p>
          <a:p>
            <a:pPr marL="0" indent="0" hangingPunct="0">
              <a:lnSpc>
                <a:spcPct val="120000"/>
              </a:lnSpc>
              <a:spcBef>
                <a:spcPts val="0"/>
              </a:spcBef>
              <a:buNone/>
            </a:pPr>
            <a:r>
              <a:rPr lang="en-US" altLang="zh-CN" dirty="0"/>
              <a:t>[PROFILE </a:t>
            </a:r>
            <a:r>
              <a:rPr lang="zh-CN" altLang="en-US" dirty="0"/>
              <a:t>概要文件名称 </a:t>
            </a:r>
            <a:r>
              <a:rPr lang="en-US" altLang="zh-CN" dirty="0"/>
              <a:t>| DEFAULT]</a:t>
            </a:r>
          </a:p>
          <a:p>
            <a:pPr marL="0" indent="0" hangingPunct="0">
              <a:lnSpc>
                <a:spcPct val="120000"/>
              </a:lnSpc>
              <a:spcBef>
                <a:spcPts val="0"/>
              </a:spcBef>
              <a:buNone/>
            </a:pPr>
            <a:r>
              <a:rPr lang="en-US" altLang="zh-CN" dirty="0"/>
              <a:t>[PASSWORD EXPIRE]</a:t>
            </a:r>
          </a:p>
          <a:p>
            <a:pPr marL="0" indent="0" hangingPunct="0">
              <a:lnSpc>
                <a:spcPct val="120000"/>
              </a:lnSpc>
              <a:spcBef>
                <a:spcPts val="0"/>
              </a:spcBef>
              <a:buNone/>
            </a:pPr>
            <a:r>
              <a:rPr lang="en-US" altLang="zh-CN" dirty="0"/>
              <a:t>[ACCOUNT LOCK | UNLOCK];</a:t>
            </a:r>
            <a:endParaRPr lang="zh-CN" altLang="en-US" dirty="0"/>
          </a:p>
        </p:txBody>
      </p:sp>
    </p:spTree>
    <p:extLst>
      <p:ext uri="{BB962C8B-B14F-4D97-AF65-F5344CB8AC3E}">
        <p14:creationId xmlns:p14="http://schemas.microsoft.com/office/powerpoint/2010/main" val="1171438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293813" y="188640"/>
            <a:ext cx="9601200" cy="936104"/>
          </a:xfrm>
        </p:spPr>
        <p:txBody>
          <a:bodyPr>
            <a:normAutofit fontScale="90000"/>
          </a:bodyPr>
          <a:lstStyle/>
          <a:p>
            <a:r>
              <a:rPr lang="en-US" altLang="zh-CN" b="1" dirty="0">
                <a:effectLst>
                  <a:glow>
                    <a:srgbClr val="000000"/>
                  </a:glow>
                  <a:outerShdw sx="0" sy="0">
                    <a:srgbClr val="000000"/>
                  </a:outerShdw>
                  <a:reflection stA="0" endPos="0" fadeDir="0" sx="0" sy="0"/>
                </a:effectLst>
              </a:rPr>
              <a:t>7.3 </a:t>
            </a:r>
            <a:r>
              <a:rPr lang="zh-CN" altLang="en-US" b="1" dirty="0">
                <a:effectLst>
                  <a:glow>
                    <a:srgbClr val="000000"/>
                  </a:glow>
                  <a:outerShdw sx="0" sy="0">
                    <a:srgbClr val="000000"/>
                  </a:outerShdw>
                  <a:reflection stA="0" endPos="0" fadeDir="0" sx="0" sy="0"/>
                </a:effectLst>
              </a:rPr>
              <a:t>用户管理</a:t>
            </a:r>
            <a:br>
              <a:rPr lang="en-US" altLang="zh-CN" b="1" dirty="0">
                <a:effectLst>
                  <a:glow>
                    <a:srgbClr val="000000"/>
                  </a:glow>
                  <a:outerShdw sx="0" sy="0">
                    <a:srgbClr val="000000"/>
                  </a:outerShdw>
                  <a:reflection stA="0" endPos="0" fadeDir="0" sx="0" sy="0"/>
                </a:effectLst>
              </a:rPr>
            </a:br>
            <a:r>
              <a:rPr lang="en-US" altLang="zh-CN" b="1" dirty="0">
                <a:effectLst>
                  <a:glow>
                    <a:srgbClr val="000000"/>
                  </a:glow>
                  <a:outerShdw sx="0" sy="0">
                    <a:srgbClr val="000000"/>
                  </a:outerShdw>
                  <a:reflection stA="0" endPos="0" fadeDir="0" sx="0" sy="0"/>
                </a:effectLst>
              </a:rPr>
              <a:t>   </a:t>
            </a:r>
            <a:r>
              <a:rPr lang="en-US" altLang="zh-CN" sz="3100" b="1" dirty="0"/>
              <a:t>7.3.1  </a:t>
            </a:r>
            <a:r>
              <a:rPr lang="zh-CN" altLang="zh-CN" sz="3100" b="1" dirty="0"/>
              <a:t>创建公共用户</a:t>
            </a:r>
            <a:endParaRPr lang="zh-CN" altLang="en-US" dirty="0"/>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1197868" y="1340768"/>
            <a:ext cx="10801200" cy="5517232"/>
          </a:xfrm>
        </p:spPr>
        <p:txBody>
          <a:bodyPr>
            <a:normAutofit fontScale="85000" lnSpcReduction="20000"/>
          </a:bodyPr>
          <a:lstStyle/>
          <a:p>
            <a:pPr marL="0" indent="0" hangingPunct="0">
              <a:lnSpc>
                <a:spcPct val="120000"/>
              </a:lnSpc>
              <a:spcBef>
                <a:spcPts val="0"/>
              </a:spcBef>
              <a:buNone/>
            </a:pPr>
            <a:r>
              <a:rPr lang="zh-CN" altLang="en-US" dirty="0"/>
              <a:t>上述语法的参数说明如下。</a:t>
            </a:r>
          </a:p>
          <a:p>
            <a:pPr marL="0" indent="0" hangingPunct="0">
              <a:lnSpc>
                <a:spcPct val="120000"/>
              </a:lnSpc>
              <a:spcBef>
                <a:spcPts val="0"/>
              </a:spcBef>
              <a:buNone/>
            </a:pPr>
            <a:r>
              <a:rPr lang="en-US" altLang="zh-CN" dirty="0"/>
              <a:t>1)IDENTIFIED BY </a:t>
            </a:r>
            <a:r>
              <a:rPr lang="zh-CN" altLang="en-US" dirty="0"/>
              <a:t>密码</a:t>
            </a:r>
          </a:p>
          <a:p>
            <a:pPr marL="0" indent="0" hangingPunct="0">
              <a:lnSpc>
                <a:spcPct val="120000"/>
              </a:lnSpc>
              <a:spcBef>
                <a:spcPts val="0"/>
              </a:spcBef>
              <a:buNone/>
            </a:pPr>
            <a:r>
              <a:rPr lang="zh-CN" altLang="en-US" dirty="0"/>
              <a:t>创建用户同时为其指定密码。</a:t>
            </a:r>
          </a:p>
          <a:p>
            <a:pPr marL="0" indent="0" hangingPunct="0">
              <a:lnSpc>
                <a:spcPct val="120000"/>
              </a:lnSpc>
              <a:spcBef>
                <a:spcPts val="0"/>
              </a:spcBef>
              <a:buNone/>
            </a:pPr>
            <a:r>
              <a:rPr lang="en-US" altLang="zh-CN" dirty="0"/>
              <a:t>2)DEFAULT TABLESPACE </a:t>
            </a:r>
            <a:r>
              <a:rPr lang="zh-CN" altLang="en-US" dirty="0"/>
              <a:t>表空间名称</a:t>
            </a:r>
          </a:p>
          <a:p>
            <a:pPr marL="0" indent="0" hangingPunct="0">
              <a:lnSpc>
                <a:spcPct val="120000"/>
              </a:lnSpc>
              <a:spcBef>
                <a:spcPts val="0"/>
              </a:spcBef>
              <a:buNone/>
            </a:pPr>
            <a:r>
              <a:rPr lang="zh-CN" altLang="en-US" dirty="0"/>
              <a:t>用户存储默认使用的表空间，当用户创建对象没有设置表空间时，就将保存在默认表空间下。</a:t>
            </a:r>
          </a:p>
          <a:p>
            <a:pPr marL="0" indent="0" hangingPunct="0">
              <a:lnSpc>
                <a:spcPct val="120000"/>
              </a:lnSpc>
              <a:spcBef>
                <a:spcPts val="0"/>
              </a:spcBef>
              <a:buNone/>
            </a:pPr>
            <a:r>
              <a:rPr lang="en-US" altLang="zh-CN" dirty="0"/>
              <a:t>3)TEMPORARY TABLESPACE </a:t>
            </a:r>
            <a:r>
              <a:rPr lang="zh-CN" altLang="en-US" dirty="0"/>
              <a:t>表空间名称</a:t>
            </a:r>
          </a:p>
          <a:p>
            <a:pPr marL="0" indent="0" hangingPunct="0">
              <a:lnSpc>
                <a:spcPct val="120000"/>
              </a:lnSpc>
              <a:spcBef>
                <a:spcPts val="0"/>
              </a:spcBef>
              <a:buNone/>
            </a:pPr>
            <a:r>
              <a:rPr lang="zh-CN" altLang="en-US" dirty="0"/>
              <a:t>用户使用的临时表空间。</a:t>
            </a:r>
          </a:p>
          <a:p>
            <a:pPr marL="0" indent="0" hangingPunct="0">
              <a:lnSpc>
                <a:spcPct val="120000"/>
              </a:lnSpc>
              <a:spcBef>
                <a:spcPts val="0"/>
              </a:spcBef>
              <a:buNone/>
            </a:pPr>
            <a:r>
              <a:rPr lang="en-US" altLang="zh-CN" dirty="0"/>
              <a:t>4)QUOTA </a:t>
            </a:r>
            <a:r>
              <a:rPr lang="zh-CN" altLang="en-US" dirty="0"/>
              <a:t>数字 </a:t>
            </a:r>
            <a:r>
              <a:rPr lang="en-US" altLang="zh-CN" dirty="0"/>
              <a:t>[K|M] | UNLIMITED ON </a:t>
            </a:r>
            <a:r>
              <a:rPr lang="zh-CN" altLang="en-US" dirty="0"/>
              <a:t>表空间名称</a:t>
            </a:r>
          </a:p>
          <a:p>
            <a:pPr marL="0" indent="0" hangingPunct="0">
              <a:lnSpc>
                <a:spcPct val="120000"/>
              </a:lnSpc>
              <a:spcBef>
                <a:spcPts val="0"/>
              </a:spcBef>
              <a:buNone/>
            </a:pPr>
            <a:r>
              <a:rPr lang="zh-CN" altLang="en-US" dirty="0"/>
              <a:t>用户在表空间上的使用限额，可以指定多个表空间的限额，如果设置为</a:t>
            </a:r>
            <a:r>
              <a:rPr lang="en-US" altLang="zh-CN" dirty="0"/>
              <a:t>UNLIMITED</a:t>
            </a:r>
            <a:r>
              <a:rPr lang="zh-CN" altLang="en-US" dirty="0"/>
              <a:t>，则表示不设置限额。</a:t>
            </a:r>
          </a:p>
          <a:p>
            <a:pPr marL="0" indent="0" hangingPunct="0">
              <a:lnSpc>
                <a:spcPct val="120000"/>
              </a:lnSpc>
              <a:spcBef>
                <a:spcPts val="0"/>
              </a:spcBef>
              <a:buNone/>
            </a:pPr>
            <a:r>
              <a:rPr lang="en-US" altLang="zh-CN" dirty="0"/>
              <a:t>5)PROFILE </a:t>
            </a:r>
            <a:r>
              <a:rPr lang="zh-CN" altLang="en-US" dirty="0"/>
              <a:t>概要文件名称 </a:t>
            </a:r>
            <a:r>
              <a:rPr lang="en-US" altLang="zh-CN" dirty="0"/>
              <a:t>| DEFAULT</a:t>
            </a:r>
          </a:p>
          <a:p>
            <a:pPr marL="0" indent="0" hangingPunct="0">
              <a:lnSpc>
                <a:spcPct val="120000"/>
              </a:lnSpc>
              <a:spcBef>
                <a:spcPts val="0"/>
              </a:spcBef>
              <a:buNone/>
            </a:pPr>
            <a:r>
              <a:rPr lang="zh-CN" altLang="en-US" dirty="0"/>
              <a:t>用户操作的资源文件，如果不指定则使用默认配置资源文件。</a:t>
            </a:r>
          </a:p>
          <a:p>
            <a:pPr marL="0" indent="0" hangingPunct="0">
              <a:lnSpc>
                <a:spcPct val="120000"/>
              </a:lnSpc>
              <a:spcBef>
                <a:spcPts val="0"/>
              </a:spcBef>
              <a:buNone/>
            </a:pPr>
            <a:r>
              <a:rPr lang="en-US" altLang="zh-CN" dirty="0"/>
              <a:t>6)PASSWORD EXPIRE</a:t>
            </a:r>
          </a:p>
          <a:p>
            <a:pPr marL="0" indent="0" hangingPunct="0">
              <a:lnSpc>
                <a:spcPct val="120000"/>
              </a:lnSpc>
              <a:spcBef>
                <a:spcPts val="0"/>
              </a:spcBef>
              <a:buNone/>
            </a:pPr>
            <a:r>
              <a:rPr lang="zh-CN" altLang="en-US" dirty="0"/>
              <a:t>用户密码失效，如果设置，用户在第一次使用时必须修改密码。</a:t>
            </a:r>
          </a:p>
          <a:p>
            <a:pPr marL="0" indent="0" hangingPunct="0">
              <a:lnSpc>
                <a:spcPct val="120000"/>
              </a:lnSpc>
              <a:spcBef>
                <a:spcPts val="0"/>
              </a:spcBef>
              <a:buNone/>
            </a:pPr>
            <a:r>
              <a:rPr lang="en-US" altLang="zh-CN" dirty="0"/>
              <a:t>7)ACCOUNT LOCK | UNLOCK</a:t>
            </a:r>
          </a:p>
          <a:p>
            <a:pPr marL="0" indent="0" hangingPunct="0">
              <a:lnSpc>
                <a:spcPct val="120000"/>
              </a:lnSpc>
              <a:spcBef>
                <a:spcPts val="0"/>
              </a:spcBef>
              <a:buNone/>
            </a:pPr>
            <a:r>
              <a:rPr lang="zh-CN" altLang="en-US" dirty="0"/>
              <a:t>用户是否为锁定状态，</a:t>
            </a:r>
            <a:r>
              <a:rPr lang="en-US" altLang="zh-CN" dirty="0"/>
              <a:t>LOCK</a:t>
            </a:r>
            <a:r>
              <a:rPr lang="zh-CN" altLang="en-US" dirty="0"/>
              <a:t>表示锁定，</a:t>
            </a:r>
            <a:r>
              <a:rPr lang="en-US" altLang="zh-CN" dirty="0"/>
              <a:t>UNLOCK</a:t>
            </a:r>
            <a:r>
              <a:rPr lang="zh-CN" altLang="en-US" dirty="0"/>
              <a:t>为默认值，表示未锁定。处于锁定状态的用户不能登录。</a:t>
            </a:r>
          </a:p>
        </p:txBody>
      </p:sp>
    </p:spTree>
    <p:extLst>
      <p:ext uri="{BB962C8B-B14F-4D97-AF65-F5344CB8AC3E}">
        <p14:creationId xmlns:p14="http://schemas.microsoft.com/office/powerpoint/2010/main" val="2138294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293813" y="188640"/>
            <a:ext cx="9601200" cy="936104"/>
          </a:xfrm>
        </p:spPr>
        <p:txBody>
          <a:bodyPr>
            <a:normAutofit fontScale="90000"/>
          </a:bodyPr>
          <a:lstStyle/>
          <a:p>
            <a:r>
              <a:rPr lang="en-US" altLang="zh-CN" b="1" dirty="0">
                <a:effectLst>
                  <a:glow>
                    <a:srgbClr val="000000"/>
                  </a:glow>
                  <a:outerShdw sx="0" sy="0">
                    <a:srgbClr val="000000"/>
                  </a:outerShdw>
                  <a:reflection stA="0" endPos="0" fadeDir="0" sx="0" sy="0"/>
                </a:effectLst>
              </a:rPr>
              <a:t>7.3 </a:t>
            </a:r>
            <a:r>
              <a:rPr lang="zh-CN" altLang="en-US" b="1" dirty="0">
                <a:effectLst>
                  <a:glow>
                    <a:srgbClr val="000000"/>
                  </a:glow>
                  <a:outerShdw sx="0" sy="0">
                    <a:srgbClr val="000000"/>
                  </a:outerShdw>
                  <a:reflection stA="0" endPos="0" fadeDir="0" sx="0" sy="0"/>
                </a:effectLst>
              </a:rPr>
              <a:t>用户管理</a:t>
            </a:r>
            <a:br>
              <a:rPr lang="en-US" altLang="zh-CN" b="1" dirty="0">
                <a:effectLst>
                  <a:glow>
                    <a:srgbClr val="000000"/>
                  </a:glow>
                  <a:outerShdw sx="0" sy="0">
                    <a:srgbClr val="000000"/>
                  </a:outerShdw>
                  <a:reflection stA="0" endPos="0" fadeDir="0" sx="0" sy="0"/>
                </a:effectLst>
              </a:rPr>
            </a:br>
            <a:r>
              <a:rPr lang="en-US" altLang="zh-CN" b="1" dirty="0">
                <a:effectLst>
                  <a:glow>
                    <a:srgbClr val="000000"/>
                  </a:glow>
                  <a:outerShdw sx="0" sy="0">
                    <a:srgbClr val="000000"/>
                  </a:outerShdw>
                  <a:reflection stA="0" endPos="0" fadeDir="0" sx="0" sy="0"/>
                </a:effectLst>
              </a:rPr>
              <a:t>   </a:t>
            </a:r>
            <a:r>
              <a:rPr lang="en-US" altLang="zh-CN" sz="3100" b="1" dirty="0"/>
              <a:t>7.3.1  </a:t>
            </a:r>
            <a:r>
              <a:rPr lang="zh-CN" altLang="zh-CN" sz="3100" b="1" dirty="0"/>
              <a:t>创建公共用户</a:t>
            </a:r>
            <a:endParaRPr lang="zh-CN" altLang="en-US" dirty="0"/>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1197868" y="1340768"/>
            <a:ext cx="10801200" cy="5517232"/>
          </a:xfrm>
        </p:spPr>
        <p:txBody>
          <a:bodyPr>
            <a:normAutofit fontScale="92500" lnSpcReduction="10000"/>
          </a:bodyPr>
          <a:lstStyle/>
          <a:p>
            <a:pPr marL="0" indent="0" hangingPunct="0">
              <a:lnSpc>
                <a:spcPct val="120000"/>
              </a:lnSpc>
              <a:spcBef>
                <a:spcPts val="0"/>
              </a:spcBef>
              <a:buNone/>
            </a:pPr>
            <a:r>
              <a:rPr lang="en-US" altLang="zh-CN" dirty="0"/>
              <a:t>【</a:t>
            </a:r>
            <a:r>
              <a:rPr lang="zh-CN" altLang="en-US" dirty="0"/>
              <a:t>示例</a:t>
            </a:r>
            <a:r>
              <a:rPr lang="en-US" altLang="zh-CN" dirty="0"/>
              <a:t>7-5】</a:t>
            </a:r>
            <a:r>
              <a:rPr lang="zh-CN" altLang="en-US" dirty="0"/>
              <a:t>创建公共用户</a:t>
            </a:r>
          </a:p>
          <a:p>
            <a:pPr marL="0" indent="0" hangingPunct="0">
              <a:lnSpc>
                <a:spcPct val="120000"/>
              </a:lnSpc>
              <a:spcBef>
                <a:spcPts val="0"/>
              </a:spcBef>
              <a:buNone/>
            </a:pPr>
            <a:r>
              <a:rPr lang="zh-CN" altLang="en-US" dirty="0"/>
              <a:t>本示例创建一个公共用户</a:t>
            </a:r>
            <a:r>
              <a:rPr lang="en-US" altLang="zh-CN" dirty="0"/>
              <a:t>C##USER1</a:t>
            </a:r>
            <a:r>
              <a:rPr lang="zh-CN" altLang="en-US" dirty="0"/>
              <a:t>，并将自定义角色</a:t>
            </a:r>
            <a:r>
              <a:rPr lang="en-US" altLang="zh-CN" dirty="0"/>
              <a:t>C##CON_RES</a:t>
            </a:r>
            <a:r>
              <a:rPr lang="zh-CN" altLang="en-US" dirty="0"/>
              <a:t>授权给该用户，使得</a:t>
            </a:r>
            <a:r>
              <a:rPr lang="en-US" altLang="zh-CN" dirty="0"/>
              <a:t>C##USER1</a:t>
            </a:r>
            <a:r>
              <a:rPr lang="zh-CN" altLang="en-US" dirty="0"/>
              <a:t>可以登录</a:t>
            </a:r>
            <a:r>
              <a:rPr lang="en-US" altLang="zh-CN" dirty="0"/>
              <a:t>CDB</a:t>
            </a:r>
            <a:r>
              <a:rPr lang="zh-CN" altLang="en-US" dirty="0"/>
              <a:t>以及所有</a:t>
            </a:r>
            <a:r>
              <a:rPr lang="en-US" altLang="zh-CN" dirty="0"/>
              <a:t>PDB</a:t>
            </a:r>
            <a:r>
              <a:rPr lang="zh-CN" altLang="en-US" dirty="0"/>
              <a:t>。</a:t>
            </a:r>
          </a:p>
          <a:p>
            <a:pPr marL="0" indent="0" hangingPunct="0">
              <a:lnSpc>
                <a:spcPct val="120000"/>
              </a:lnSpc>
              <a:spcBef>
                <a:spcPts val="0"/>
              </a:spcBef>
              <a:buNone/>
            </a:pPr>
            <a:r>
              <a:rPr lang="en-US" altLang="zh-CN" dirty="0"/>
              <a:t>$</a:t>
            </a:r>
            <a:r>
              <a:rPr lang="en-US" altLang="zh-CN" dirty="0" err="1">
                <a:highlight>
                  <a:srgbClr val="C0C0C0"/>
                </a:highlight>
              </a:rPr>
              <a:t>sqlplus</a:t>
            </a:r>
            <a:r>
              <a:rPr lang="en-US" altLang="zh-CN" dirty="0">
                <a:highlight>
                  <a:srgbClr val="C0C0C0"/>
                </a:highlight>
              </a:rPr>
              <a:t> /  as </a:t>
            </a:r>
            <a:r>
              <a:rPr lang="en-US" altLang="zh-CN" dirty="0" err="1">
                <a:highlight>
                  <a:srgbClr val="C0C0C0"/>
                </a:highlight>
              </a:rPr>
              <a:t>sysdba</a:t>
            </a:r>
            <a:endParaRPr lang="en-US" altLang="zh-CN" dirty="0">
              <a:highlight>
                <a:srgbClr val="C0C0C0"/>
              </a:highlight>
            </a:endParaRPr>
          </a:p>
          <a:p>
            <a:pPr marL="0" indent="0" hangingPunct="0">
              <a:lnSpc>
                <a:spcPct val="120000"/>
              </a:lnSpc>
              <a:spcBef>
                <a:spcPts val="0"/>
              </a:spcBef>
              <a:buNone/>
            </a:pPr>
            <a:r>
              <a:rPr lang="en-US" altLang="zh-CN" dirty="0"/>
              <a:t>SQL&gt; </a:t>
            </a:r>
            <a:r>
              <a:rPr lang="en-US" altLang="zh-CN" dirty="0">
                <a:highlight>
                  <a:srgbClr val="C0C0C0"/>
                </a:highlight>
              </a:rPr>
              <a:t>CREATE USER c##user1 IDENTIFIED BY 123 CONTAINER=ALL;</a:t>
            </a:r>
            <a:endParaRPr lang="zh-CN" altLang="en-US" dirty="0">
              <a:highlight>
                <a:srgbClr val="C0C0C0"/>
              </a:highlight>
            </a:endParaRPr>
          </a:p>
          <a:p>
            <a:pPr marL="0" indent="0" hangingPunct="0">
              <a:lnSpc>
                <a:spcPct val="120000"/>
              </a:lnSpc>
              <a:spcBef>
                <a:spcPts val="0"/>
              </a:spcBef>
              <a:buNone/>
            </a:pPr>
            <a:r>
              <a:rPr lang="en-US" altLang="zh-CN" dirty="0"/>
              <a:t>User created.</a:t>
            </a:r>
          </a:p>
          <a:p>
            <a:pPr marL="0" indent="0" hangingPunct="0">
              <a:lnSpc>
                <a:spcPct val="120000"/>
              </a:lnSpc>
              <a:spcBef>
                <a:spcPts val="0"/>
              </a:spcBef>
              <a:buNone/>
            </a:pPr>
            <a:r>
              <a:rPr lang="en-US" altLang="zh-CN" dirty="0"/>
              <a:t>SQL&gt; </a:t>
            </a:r>
            <a:r>
              <a:rPr lang="en-US" altLang="zh-CN" dirty="0">
                <a:highlight>
                  <a:srgbClr val="C0C0C0"/>
                </a:highlight>
              </a:rPr>
              <a:t>COL username FORMAT a20</a:t>
            </a:r>
          </a:p>
          <a:p>
            <a:pPr marL="0" indent="0" hangingPunct="0">
              <a:lnSpc>
                <a:spcPct val="120000"/>
              </a:lnSpc>
              <a:spcBef>
                <a:spcPts val="0"/>
              </a:spcBef>
              <a:buNone/>
            </a:pPr>
            <a:r>
              <a:rPr lang="en-US" altLang="zh-CN" dirty="0"/>
              <a:t>SQL</a:t>
            </a:r>
            <a:r>
              <a:rPr lang="en-US" altLang="zh-CN" dirty="0">
                <a:highlight>
                  <a:srgbClr val="C0C0C0"/>
                </a:highlight>
              </a:rPr>
              <a:t>&gt; SELECT username</a:t>
            </a:r>
            <a:r>
              <a:rPr lang="zh-CN" altLang="en-US" dirty="0">
                <a:highlight>
                  <a:srgbClr val="C0C0C0"/>
                </a:highlight>
              </a:rPr>
              <a:t>，</a:t>
            </a:r>
            <a:r>
              <a:rPr lang="en-US" altLang="zh-CN" dirty="0" err="1">
                <a:highlight>
                  <a:srgbClr val="C0C0C0"/>
                </a:highlight>
              </a:rPr>
              <a:t>con_id</a:t>
            </a:r>
            <a:r>
              <a:rPr lang="en-US" altLang="zh-CN" dirty="0">
                <a:highlight>
                  <a:srgbClr val="C0C0C0"/>
                </a:highlight>
              </a:rPr>
              <a:t> FROM </a:t>
            </a:r>
            <a:r>
              <a:rPr lang="en-US" altLang="zh-CN" dirty="0" err="1">
                <a:highlight>
                  <a:srgbClr val="C0C0C0"/>
                </a:highlight>
              </a:rPr>
              <a:t>cdb_users</a:t>
            </a:r>
            <a:r>
              <a:rPr lang="en-US" altLang="zh-CN" dirty="0">
                <a:highlight>
                  <a:srgbClr val="C0C0C0"/>
                </a:highlight>
              </a:rPr>
              <a:t> </a:t>
            </a:r>
          </a:p>
          <a:p>
            <a:pPr marL="0" indent="0" hangingPunct="0">
              <a:lnSpc>
                <a:spcPct val="120000"/>
              </a:lnSpc>
              <a:spcBef>
                <a:spcPts val="0"/>
              </a:spcBef>
              <a:buNone/>
            </a:pPr>
            <a:r>
              <a:rPr lang="en-US" altLang="zh-CN" dirty="0">
                <a:highlight>
                  <a:srgbClr val="C0C0C0"/>
                </a:highlight>
              </a:rPr>
              <a:t>  WHERE  username = 'C##USER1';</a:t>
            </a:r>
            <a:endParaRPr lang="zh-CN" altLang="en-US" dirty="0">
              <a:highlight>
                <a:srgbClr val="C0C0C0"/>
              </a:highlight>
            </a:endParaRPr>
          </a:p>
          <a:p>
            <a:pPr marL="0" indent="0" hangingPunct="0">
              <a:lnSpc>
                <a:spcPct val="120000"/>
              </a:lnSpc>
              <a:spcBef>
                <a:spcPts val="0"/>
              </a:spcBef>
              <a:buNone/>
            </a:pPr>
            <a:r>
              <a:rPr lang="en-US" altLang="zh-CN" dirty="0"/>
              <a:t>USERNAME              CON_ID</a:t>
            </a:r>
          </a:p>
          <a:p>
            <a:pPr marL="0" indent="0" hangingPunct="0">
              <a:lnSpc>
                <a:spcPct val="120000"/>
              </a:lnSpc>
              <a:spcBef>
                <a:spcPts val="0"/>
              </a:spcBef>
              <a:buNone/>
            </a:pPr>
            <a:r>
              <a:rPr lang="en-US" altLang="zh-CN" dirty="0"/>
              <a:t>-------------------- ----------</a:t>
            </a:r>
          </a:p>
          <a:p>
            <a:pPr marL="0" indent="0" hangingPunct="0">
              <a:lnSpc>
                <a:spcPct val="120000"/>
              </a:lnSpc>
              <a:spcBef>
                <a:spcPts val="0"/>
              </a:spcBef>
              <a:buNone/>
            </a:pPr>
            <a:r>
              <a:rPr lang="en-US" altLang="zh-CN" dirty="0"/>
              <a:t>C##USER1                      4</a:t>
            </a:r>
          </a:p>
          <a:p>
            <a:pPr marL="0" indent="0" hangingPunct="0">
              <a:lnSpc>
                <a:spcPct val="120000"/>
              </a:lnSpc>
              <a:spcBef>
                <a:spcPts val="0"/>
              </a:spcBef>
              <a:buNone/>
            </a:pPr>
            <a:r>
              <a:rPr lang="en-US" altLang="zh-CN" dirty="0"/>
              <a:t>C##USER1                      3</a:t>
            </a:r>
          </a:p>
          <a:p>
            <a:pPr marL="0" indent="0" hangingPunct="0">
              <a:lnSpc>
                <a:spcPct val="120000"/>
              </a:lnSpc>
              <a:spcBef>
                <a:spcPts val="0"/>
              </a:spcBef>
              <a:buNone/>
            </a:pPr>
            <a:r>
              <a:rPr lang="en-US" altLang="zh-CN" dirty="0"/>
              <a:t>C##USER1                      1</a:t>
            </a:r>
          </a:p>
        </p:txBody>
      </p:sp>
    </p:spTree>
    <p:extLst>
      <p:ext uri="{BB962C8B-B14F-4D97-AF65-F5344CB8AC3E}">
        <p14:creationId xmlns:p14="http://schemas.microsoft.com/office/powerpoint/2010/main" val="2706263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293813" y="188640"/>
            <a:ext cx="9601200" cy="936104"/>
          </a:xfrm>
        </p:spPr>
        <p:txBody>
          <a:bodyPr>
            <a:normAutofit fontScale="90000"/>
          </a:bodyPr>
          <a:lstStyle/>
          <a:p>
            <a:r>
              <a:rPr lang="en-US" altLang="zh-CN" b="1" dirty="0">
                <a:effectLst>
                  <a:glow>
                    <a:srgbClr val="000000"/>
                  </a:glow>
                  <a:outerShdw sx="0" sy="0">
                    <a:srgbClr val="000000"/>
                  </a:outerShdw>
                  <a:reflection stA="0" endPos="0" fadeDir="0" sx="0" sy="0"/>
                </a:effectLst>
              </a:rPr>
              <a:t>7.3 </a:t>
            </a:r>
            <a:r>
              <a:rPr lang="zh-CN" altLang="en-US" b="1" dirty="0">
                <a:effectLst>
                  <a:glow>
                    <a:srgbClr val="000000"/>
                  </a:glow>
                  <a:outerShdw sx="0" sy="0">
                    <a:srgbClr val="000000"/>
                  </a:outerShdw>
                  <a:reflection stA="0" endPos="0" fadeDir="0" sx="0" sy="0"/>
                </a:effectLst>
              </a:rPr>
              <a:t>用户管理</a:t>
            </a:r>
            <a:br>
              <a:rPr lang="en-US" altLang="zh-CN" b="1" dirty="0">
                <a:effectLst>
                  <a:glow>
                    <a:srgbClr val="000000"/>
                  </a:glow>
                  <a:outerShdw sx="0" sy="0">
                    <a:srgbClr val="000000"/>
                  </a:outerShdw>
                  <a:reflection stA="0" endPos="0" fadeDir="0" sx="0" sy="0"/>
                </a:effectLst>
              </a:rPr>
            </a:br>
            <a:r>
              <a:rPr lang="en-US" altLang="zh-CN" b="1" dirty="0">
                <a:effectLst>
                  <a:glow>
                    <a:srgbClr val="000000"/>
                  </a:glow>
                  <a:outerShdw sx="0" sy="0">
                    <a:srgbClr val="000000"/>
                  </a:outerShdw>
                  <a:reflection stA="0" endPos="0" fadeDir="0" sx="0" sy="0"/>
                </a:effectLst>
              </a:rPr>
              <a:t>   </a:t>
            </a:r>
            <a:r>
              <a:rPr lang="en-US" altLang="zh-CN" sz="3100" b="1" dirty="0"/>
              <a:t>7.3.1  </a:t>
            </a:r>
            <a:r>
              <a:rPr lang="zh-CN" altLang="zh-CN" sz="3100" b="1" dirty="0"/>
              <a:t>创建公共用户</a:t>
            </a:r>
            <a:endParaRPr lang="zh-CN" altLang="en-US" dirty="0"/>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909837" y="1340768"/>
            <a:ext cx="11278988" cy="5517232"/>
          </a:xfrm>
        </p:spPr>
        <p:txBody>
          <a:bodyPr>
            <a:normAutofit/>
          </a:bodyPr>
          <a:lstStyle/>
          <a:p>
            <a:pPr marL="0" indent="0" hangingPunct="0">
              <a:lnSpc>
                <a:spcPct val="120000"/>
              </a:lnSpc>
              <a:spcBef>
                <a:spcPts val="0"/>
              </a:spcBef>
              <a:buNone/>
            </a:pPr>
            <a:r>
              <a:rPr lang="en-US" altLang="zh-CN" dirty="0"/>
              <a:t>SQL&gt; </a:t>
            </a:r>
            <a:r>
              <a:rPr lang="en-US" altLang="zh-CN" dirty="0">
                <a:highlight>
                  <a:srgbClr val="C0C0C0"/>
                </a:highlight>
              </a:rPr>
              <a:t>GRANT c##</a:t>
            </a:r>
            <a:r>
              <a:rPr lang="en-US" altLang="zh-CN" dirty="0" err="1">
                <a:highlight>
                  <a:srgbClr val="C0C0C0"/>
                </a:highlight>
              </a:rPr>
              <a:t>con_res</a:t>
            </a:r>
            <a:r>
              <a:rPr lang="en-US" altLang="zh-CN" dirty="0">
                <a:highlight>
                  <a:srgbClr val="C0C0C0"/>
                </a:highlight>
              </a:rPr>
              <a:t> TO c##user1 CONTAINER=ALL;</a:t>
            </a:r>
            <a:endParaRPr lang="zh-CN" altLang="en-US" dirty="0">
              <a:highlight>
                <a:srgbClr val="C0C0C0"/>
              </a:highlight>
            </a:endParaRPr>
          </a:p>
          <a:p>
            <a:pPr marL="0" indent="0" hangingPunct="0">
              <a:lnSpc>
                <a:spcPct val="120000"/>
              </a:lnSpc>
              <a:spcBef>
                <a:spcPts val="0"/>
              </a:spcBef>
              <a:buNone/>
            </a:pPr>
            <a:r>
              <a:rPr lang="en-US" altLang="zh-CN" dirty="0"/>
              <a:t>SQL&gt; </a:t>
            </a:r>
            <a:r>
              <a:rPr lang="en-US" altLang="zh-CN" dirty="0">
                <a:highlight>
                  <a:srgbClr val="C0C0C0"/>
                </a:highlight>
              </a:rPr>
              <a:t>ALTER USER c##user1 DEFAULT ROLE c##</a:t>
            </a:r>
            <a:r>
              <a:rPr lang="en-US" altLang="zh-CN" dirty="0" err="1">
                <a:highlight>
                  <a:srgbClr val="C0C0C0"/>
                </a:highlight>
              </a:rPr>
              <a:t>con_res</a:t>
            </a:r>
            <a:r>
              <a:rPr lang="en-US" altLang="zh-CN" dirty="0">
                <a:highlight>
                  <a:srgbClr val="C0C0C0"/>
                </a:highlight>
              </a:rPr>
              <a:t> CONTAINER=ALL;</a:t>
            </a:r>
            <a:endParaRPr lang="zh-CN" altLang="en-US" dirty="0">
              <a:highlight>
                <a:srgbClr val="C0C0C0"/>
              </a:highlight>
            </a:endParaRPr>
          </a:p>
          <a:p>
            <a:pPr marL="0" indent="0" hangingPunct="0">
              <a:lnSpc>
                <a:spcPct val="120000"/>
              </a:lnSpc>
              <a:spcBef>
                <a:spcPts val="0"/>
              </a:spcBef>
              <a:buNone/>
            </a:pPr>
            <a:r>
              <a:rPr lang="en-US" altLang="zh-CN" dirty="0"/>
              <a:t>User altered.</a:t>
            </a:r>
          </a:p>
          <a:p>
            <a:pPr marL="0" indent="0" hangingPunct="0">
              <a:lnSpc>
                <a:spcPct val="120000"/>
              </a:lnSpc>
              <a:spcBef>
                <a:spcPts val="0"/>
              </a:spcBef>
              <a:buNone/>
            </a:pPr>
            <a:r>
              <a:rPr lang="en-US" altLang="zh-CN" dirty="0"/>
              <a:t>SQL&gt; </a:t>
            </a:r>
            <a:r>
              <a:rPr lang="en-US" altLang="zh-CN" dirty="0">
                <a:highlight>
                  <a:srgbClr val="C0C0C0"/>
                </a:highlight>
              </a:rPr>
              <a:t>col </a:t>
            </a:r>
            <a:r>
              <a:rPr lang="en-US" altLang="zh-CN" dirty="0" err="1">
                <a:highlight>
                  <a:srgbClr val="C0C0C0"/>
                </a:highlight>
              </a:rPr>
              <a:t>granted_role</a:t>
            </a:r>
            <a:r>
              <a:rPr lang="en-US" altLang="zh-CN" dirty="0">
                <a:highlight>
                  <a:srgbClr val="C0C0C0"/>
                </a:highlight>
              </a:rPr>
              <a:t> format a15</a:t>
            </a:r>
          </a:p>
          <a:p>
            <a:pPr marL="0" indent="0" hangingPunct="0">
              <a:lnSpc>
                <a:spcPct val="120000"/>
              </a:lnSpc>
              <a:spcBef>
                <a:spcPts val="0"/>
              </a:spcBef>
              <a:buNone/>
            </a:pPr>
            <a:r>
              <a:rPr lang="en-US" altLang="zh-CN" dirty="0"/>
              <a:t>SQL&gt; </a:t>
            </a:r>
            <a:r>
              <a:rPr lang="en-US" altLang="zh-CN" dirty="0">
                <a:highlight>
                  <a:srgbClr val="C0C0C0"/>
                </a:highlight>
              </a:rPr>
              <a:t>col granted format a15</a:t>
            </a:r>
          </a:p>
          <a:p>
            <a:pPr marL="0" indent="0" hangingPunct="0">
              <a:lnSpc>
                <a:spcPct val="120000"/>
              </a:lnSpc>
              <a:spcBef>
                <a:spcPts val="0"/>
              </a:spcBef>
              <a:buNone/>
            </a:pPr>
            <a:r>
              <a:rPr lang="en-US" altLang="zh-CN" dirty="0"/>
              <a:t>SQL&gt; </a:t>
            </a:r>
            <a:r>
              <a:rPr lang="en-US" altLang="zh-CN" dirty="0">
                <a:highlight>
                  <a:srgbClr val="C0C0C0"/>
                </a:highlight>
              </a:rPr>
              <a:t>SELECT * FROM </a:t>
            </a:r>
            <a:r>
              <a:rPr lang="en-US" altLang="zh-CN" dirty="0" err="1">
                <a:highlight>
                  <a:srgbClr val="C0C0C0"/>
                </a:highlight>
              </a:rPr>
              <a:t>cdb_role_privs</a:t>
            </a:r>
            <a:r>
              <a:rPr lang="en-US" altLang="zh-CN" dirty="0">
                <a:highlight>
                  <a:srgbClr val="C0C0C0"/>
                </a:highlight>
              </a:rPr>
              <a:t> WHERE  grantee='C##USER1';</a:t>
            </a:r>
            <a:endParaRPr lang="zh-CN" altLang="en-US" dirty="0">
              <a:highlight>
                <a:srgbClr val="C0C0C0"/>
              </a:highlight>
            </a:endParaRPr>
          </a:p>
          <a:p>
            <a:pPr marL="0" indent="0" hangingPunct="0">
              <a:lnSpc>
                <a:spcPct val="120000"/>
              </a:lnSpc>
              <a:spcBef>
                <a:spcPts val="0"/>
              </a:spcBef>
              <a:buNone/>
            </a:pPr>
            <a:r>
              <a:rPr lang="en-US" altLang="zh-CN" dirty="0"/>
              <a:t>GRANTEE	GRANTED_ROLE	ADM	DEL	DEF	COMMON	CON_ID</a:t>
            </a:r>
          </a:p>
          <a:p>
            <a:pPr marL="0" indent="0" hangingPunct="0">
              <a:lnSpc>
                <a:spcPct val="120000"/>
              </a:lnSpc>
              <a:spcBef>
                <a:spcPts val="0"/>
              </a:spcBef>
              <a:buNone/>
            </a:pPr>
            <a:r>
              <a:rPr lang="en-US" altLang="zh-CN" dirty="0"/>
              <a:t>------------- -------------------	------	---	----	------------	----------</a:t>
            </a:r>
          </a:p>
          <a:p>
            <a:pPr marL="0" indent="0" hangingPunct="0">
              <a:lnSpc>
                <a:spcPct val="120000"/>
              </a:lnSpc>
              <a:spcBef>
                <a:spcPts val="0"/>
              </a:spcBef>
              <a:buNone/>
            </a:pPr>
            <a:r>
              <a:rPr lang="en-US" altLang="zh-CN" dirty="0"/>
              <a:t>C##USER1	C##CON_RES	NO	NO	YES	YES		1</a:t>
            </a:r>
          </a:p>
          <a:p>
            <a:pPr marL="0" indent="0" hangingPunct="0">
              <a:lnSpc>
                <a:spcPct val="120000"/>
              </a:lnSpc>
              <a:spcBef>
                <a:spcPts val="0"/>
              </a:spcBef>
              <a:buNone/>
            </a:pPr>
            <a:r>
              <a:rPr lang="en-US" altLang="zh-CN" dirty="0"/>
              <a:t>C##USER1	C##CON_RES	NO	NO	YES	YES		4</a:t>
            </a:r>
          </a:p>
          <a:p>
            <a:pPr marL="0" indent="0" hangingPunct="0">
              <a:lnSpc>
                <a:spcPct val="120000"/>
              </a:lnSpc>
              <a:spcBef>
                <a:spcPts val="0"/>
              </a:spcBef>
              <a:buNone/>
            </a:pPr>
            <a:r>
              <a:rPr lang="en-US" altLang="zh-CN" dirty="0"/>
              <a:t>C##USER1	C##CON_RES	NO	NO	YES	YES		3</a:t>
            </a:r>
          </a:p>
        </p:txBody>
      </p:sp>
    </p:spTree>
    <p:extLst>
      <p:ext uri="{BB962C8B-B14F-4D97-AF65-F5344CB8AC3E}">
        <p14:creationId xmlns:p14="http://schemas.microsoft.com/office/powerpoint/2010/main" val="2358091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293813" y="188640"/>
            <a:ext cx="9601200" cy="936104"/>
          </a:xfrm>
        </p:spPr>
        <p:txBody>
          <a:bodyPr>
            <a:normAutofit fontScale="90000"/>
          </a:bodyPr>
          <a:lstStyle/>
          <a:p>
            <a:r>
              <a:rPr lang="en-US" altLang="zh-CN" b="1" dirty="0">
                <a:effectLst>
                  <a:glow>
                    <a:srgbClr val="000000"/>
                  </a:glow>
                  <a:outerShdw sx="0" sy="0">
                    <a:srgbClr val="000000"/>
                  </a:outerShdw>
                  <a:reflection stA="0" endPos="0" fadeDir="0" sx="0" sy="0"/>
                </a:effectLst>
              </a:rPr>
              <a:t>7.3 </a:t>
            </a:r>
            <a:r>
              <a:rPr lang="zh-CN" altLang="en-US" b="1" dirty="0">
                <a:effectLst>
                  <a:glow>
                    <a:srgbClr val="000000"/>
                  </a:glow>
                  <a:outerShdw sx="0" sy="0">
                    <a:srgbClr val="000000"/>
                  </a:outerShdw>
                  <a:reflection stA="0" endPos="0" fadeDir="0" sx="0" sy="0"/>
                </a:effectLst>
              </a:rPr>
              <a:t>用户管理</a:t>
            </a:r>
            <a:br>
              <a:rPr lang="en-US" altLang="zh-CN" b="1" dirty="0">
                <a:effectLst>
                  <a:glow>
                    <a:srgbClr val="000000"/>
                  </a:glow>
                  <a:outerShdw sx="0" sy="0">
                    <a:srgbClr val="000000"/>
                  </a:outerShdw>
                  <a:reflection stA="0" endPos="0" fadeDir="0" sx="0" sy="0"/>
                </a:effectLst>
              </a:rPr>
            </a:br>
            <a:r>
              <a:rPr lang="en-US" altLang="zh-CN" b="1" dirty="0">
                <a:effectLst>
                  <a:glow>
                    <a:srgbClr val="000000"/>
                  </a:glow>
                  <a:outerShdw sx="0" sy="0">
                    <a:srgbClr val="000000"/>
                  </a:outerShdw>
                  <a:reflection stA="0" endPos="0" fadeDir="0" sx="0" sy="0"/>
                </a:effectLst>
              </a:rPr>
              <a:t>   </a:t>
            </a:r>
            <a:r>
              <a:rPr lang="en-US" altLang="zh-CN" sz="3100" b="1" dirty="0"/>
              <a:t>7.3.1  </a:t>
            </a:r>
            <a:r>
              <a:rPr lang="zh-CN" altLang="zh-CN" sz="3100" b="1" dirty="0"/>
              <a:t>创建公共用户</a:t>
            </a:r>
            <a:endParaRPr lang="zh-CN" altLang="en-US" dirty="0"/>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909837" y="1340768"/>
            <a:ext cx="11278988" cy="5517232"/>
          </a:xfrm>
        </p:spPr>
        <p:txBody>
          <a:bodyPr>
            <a:normAutofit fontScale="92500"/>
          </a:bodyPr>
          <a:lstStyle/>
          <a:p>
            <a:pPr marL="0" indent="0" hangingPunct="0">
              <a:lnSpc>
                <a:spcPct val="120000"/>
              </a:lnSpc>
              <a:spcBef>
                <a:spcPts val="0"/>
              </a:spcBef>
              <a:buNone/>
            </a:pPr>
            <a:r>
              <a:rPr lang="zh-CN" altLang="en-US" dirty="0"/>
              <a:t>创建用户</a:t>
            </a:r>
            <a:r>
              <a:rPr lang="en-US" altLang="zh-CN" dirty="0"/>
              <a:t>c##user1</a:t>
            </a:r>
            <a:r>
              <a:rPr lang="zh-CN" altLang="en-US" dirty="0"/>
              <a:t>之后，通过</a:t>
            </a:r>
            <a:r>
              <a:rPr lang="en-US" altLang="zh-CN" dirty="0" err="1"/>
              <a:t>cdb_users</a:t>
            </a:r>
            <a:r>
              <a:rPr lang="zh-CN" altLang="en-US" dirty="0"/>
              <a:t>查询可知，该用户存在于</a:t>
            </a:r>
            <a:r>
              <a:rPr lang="en-US" altLang="zh-CN" dirty="0"/>
              <a:t>3</a:t>
            </a:r>
            <a:r>
              <a:rPr lang="zh-CN" altLang="en-US" dirty="0"/>
              <a:t>个数据库中。</a:t>
            </a:r>
            <a:r>
              <a:rPr lang="en-US" altLang="zh-CN" dirty="0"/>
              <a:t>CON_ID</a:t>
            </a:r>
            <a:r>
              <a:rPr lang="zh-CN" altLang="en-US" dirty="0"/>
              <a:t>为</a:t>
            </a:r>
            <a:r>
              <a:rPr lang="en-US" altLang="zh-CN" dirty="0"/>
              <a:t>1</a:t>
            </a:r>
            <a:r>
              <a:rPr lang="zh-CN" altLang="en-US" dirty="0"/>
              <a:t>的数据库是</a:t>
            </a:r>
            <a:r>
              <a:rPr lang="en-US" altLang="zh-CN" dirty="0"/>
              <a:t>CDB</a:t>
            </a:r>
            <a:r>
              <a:rPr lang="zh-CN" altLang="en-US" dirty="0"/>
              <a:t>，</a:t>
            </a:r>
            <a:r>
              <a:rPr lang="en-US" altLang="zh-CN" dirty="0"/>
              <a:t>CON_ID</a:t>
            </a:r>
            <a:r>
              <a:rPr lang="zh-CN" altLang="en-US" dirty="0"/>
              <a:t>为</a:t>
            </a:r>
            <a:r>
              <a:rPr lang="en-US" altLang="zh-CN" dirty="0"/>
              <a:t>3</a:t>
            </a:r>
            <a:r>
              <a:rPr lang="zh-CN" altLang="en-US" dirty="0"/>
              <a:t>，</a:t>
            </a:r>
            <a:r>
              <a:rPr lang="en-US" altLang="zh-CN" dirty="0"/>
              <a:t>4</a:t>
            </a:r>
            <a:r>
              <a:rPr lang="zh-CN" altLang="en-US" dirty="0"/>
              <a:t>表示</a:t>
            </a:r>
            <a:r>
              <a:rPr lang="en-US" altLang="zh-CN" dirty="0"/>
              <a:t>PDB</a:t>
            </a:r>
            <a:r>
              <a:rPr lang="zh-CN" altLang="en-US" dirty="0"/>
              <a:t>。如果在创建命令中将</a:t>
            </a:r>
            <a:r>
              <a:rPr lang="en-US" altLang="zh-CN" dirty="0"/>
              <a:t>CONTAINER=ALL</a:t>
            </a:r>
            <a:r>
              <a:rPr lang="zh-CN" altLang="en-US" dirty="0"/>
              <a:t>改成</a:t>
            </a:r>
            <a:r>
              <a:rPr lang="en-US" altLang="zh-CN" dirty="0"/>
              <a:t>CONTAINER=CURRENT</a:t>
            </a:r>
            <a:r>
              <a:rPr lang="zh-CN" altLang="en-US" dirty="0"/>
              <a:t>，那么创建的公共用户就只属于</a:t>
            </a:r>
            <a:r>
              <a:rPr lang="en-US" altLang="zh-CN" dirty="0"/>
              <a:t>CDB</a:t>
            </a:r>
            <a:r>
              <a:rPr lang="zh-CN" altLang="en-US" dirty="0"/>
              <a:t>，对所有的</a:t>
            </a:r>
            <a:r>
              <a:rPr lang="en-US" altLang="zh-CN" dirty="0"/>
              <a:t>PDB</a:t>
            </a:r>
            <a:r>
              <a:rPr lang="zh-CN" altLang="en-US" dirty="0"/>
              <a:t>都不起作用。</a:t>
            </a:r>
          </a:p>
          <a:p>
            <a:pPr marL="0" indent="0" hangingPunct="0">
              <a:lnSpc>
                <a:spcPct val="120000"/>
              </a:lnSpc>
              <a:spcBef>
                <a:spcPts val="0"/>
              </a:spcBef>
              <a:buNone/>
            </a:pPr>
            <a:r>
              <a:rPr lang="zh-CN" altLang="en-US" dirty="0"/>
              <a:t>通过</a:t>
            </a:r>
            <a:r>
              <a:rPr lang="en-US" altLang="zh-CN" dirty="0"/>
              <a:t>GRANT</a:t>
            </a:r>
            <a:r>
              <a:rPr lang="zh-CN" altLang="en-US" dirty="0"/>
              <a:t>将</a:t>
            </a:r>
            <a:r>
              <a:rPr lang="en-US" altLang="zh-CN" dirty="0"/>
              <a:t>c##</a:t>
            </a:r>
            <a:r>
              <a:rPr lang="en-US" altLang="zh-CN" dirty="0" err="1"/>
              <a:t>con_res</a:t>
            </a:r>
            <a:r>
              <a:rPr lang="zh-CN" altLang="en-US" dirty="0"/>
              <a:t>公共角色授予</a:t>
            </a:r>
            <a:r>
              <a:rPr lang="en-US" altLang="zh-CN" dirty="0"/>
              <a:t>c##user1</a:t>
            </a:r>
            <a:r>
              <a:rPr lang="zh-CN" altLang="en-US" dirty="0"/>
              <a:t>，并设置为默认角色。</a:t>
            </a:r>
            <a:r>
              <a:rPr lang="en-US" altLang="zh-CN" dirty="0"/>
              <a:t>Oracle</a:t>
            </a:r>
            <a:r>
              <a:rPr lang="zh-CN" altLang="en-US" dirty="0"/>
              <a:t>中默认角色的意思是当该用户登录时，自动具有</a:t>
            </a:r>
            <a:r>
              <a:rPr lang="en-US" altLang="zh-CN" dirty="0"/>
              <a:t>DEFAULT ROLE</a:t>
            </a:r>
            <a:r>
              <a:rPr lang="zh-CN" altLang="en-US" dirty="0"/>
              <a:t>中所包含的权限，其他角色的权限要通过手工运行命令“</a:t>
            </a:r>
            <a:r>
              <a:rPr lang="en-US" altLang="zh-CN" dirty="0"/>
              <a:t>SET ROLE </a:t>
            </a:r>
            <a:r>
              <a:rPr lang="zh-CN" altLang="en-US" dirty="0"/>
              <a:t>角色名”来获得。所以如果将一个角色授予了某个用户的时候，没有设置为默认角色，那么角色就不会自动起作用。接下来，设置用户的默认表空间为</a:t>
            </a:r>
            <a:r>
              <a:rPr lang="en-US" altLang="zh-CN" dirty="0"/>
              <a:t>system</a:t>
            </a:r>
            <a:r>
              <a:rPr lang="zh-CN" altLang="en-US" dirty="0"/>
              <a:t>，再对</a:t>
            </a:r>
            <a:r>
              <a:rPr lang="en-US" altLang="zh-CN" dirty="0"/>
              <a:t>system</a:t>
            </a:r>
            <a:r>
              <a:rPr lang="zh-CN" altLang="en-US" dirty="0"/>
              <a:t>表空间的空间配额为</a:t>
            </a:r>
            <a:r>
              <a:rPr lang="en-US" altLang="zh-CN" dirty="0"/>
              <a:t>100M</a:t>
            </a:r>
            <a:r>
              <a:rPr lang="zh-CN" altLang="en-US" dirty="0"/>
              <a:t>。 </a:t>
            </a:r>
          </a:p>
          <a:p>
            <a:pPr marL="0" indent="0" hangingPunct="0">
              <a:lnSpc>
                <a:spcPct val="120000"/>
              </a:lnSpc>
              <a:spcBef>
                <a:spcPts val="0"/>
              </a:spcBef>
              <a:buNone/>
            </a:pPr>
            <a:r>
              <a:rPr lang="en-US" altLang="zh-CN" dirty="0"/>
              <a:t>SQL&gt; </a:t>
            </a:r>
            <a:r>
              <a:rPr lang="en-US" altLang="zh-CN" dirty="0">
                <a:highlight>
                  <a:srgbClr val="C0C0C0"/>
                </a:highlight>
              </a:rPr>
              <a:t>ALTER USER c##user1 DEFAULT TABLESPACE system CONTAINER=ALL;</a:t>
            </a:r>
            <a:endParaRPr lang="zh-CN" altLang="en-US" dirty="0">
              <a:highlight>
                <a:srgbClr val="C0C0C0"/>
              </a:highlight>
            </a:endParaRPr>
          </a:p>
          <a:p>
            <a:pPr marL="0" indent="0" hangingPunct="0">
              <a:lnSpc>
                <a:spcPct val="120000"/>
              </a:lnSpc>
              <a:spcBef>
                <a:spcPts val="0"/>
              </a:spcBef>
              <a:buNone/>
            </a:pPr>
            <a:r>
              <a:rPr lang="en-US" altLang="zh-CN" dirty="0"/>
              <a:t>User altered.</a:t>
            </a:r>
          </a:p>
          <a:p>
            <a:pPr marL="0" indent="0" hangingPunct="0">
              <a:lnSpc>
                <a:spcPct val="120000"/>
              </a:lnSpc>
              <a:spcBef>
                <a:spcPts val="0"/>
              </a:spcBef>
              <a:buNone/>
            </a:pPr>
            <a:r>
              <a:rPr lang="en-US" altLang="zh-CN" dirty="0"/>
              <a:t>SQL&gt; </a:t>
            </a:r>
            <a:r>
              <a:rPr lang="en-US" altLang="zh-CN" dirty="0">
                <a:highlight>
                  <a:srgbClr val="C0C0C0"/>
                </a:highlight>
              </a:rPr>
              <a:t>ALTER USER c##user1 QUOTA 100M ON system;</a:t>
            </a:r>
            <a:endParaRPr lang="zh-CN" altLang="en-US" dirty="0">
              <a:highlight>
                <a:srgbClr val="C0C0C0"/>
              </a:highlight>
            </a:endParaRPr>
          </a:p>
          <a:p>
            <a:pPr marL="0" indent="0" hangingPunct="0">
              <a:lnSpc>
                <a:spcPct val="120000"/>
              </a:lnSpc>
              <a:spcBef>
                <a:spcPts val="0"/>
              </a:spcBef>
              <a:buNone/>
            </a:pPr>
            <a:r>
              <a:rPr lang="en-US" altLang="zh-CN" dirty="0"/>
              <a:t>User altered.</a:t>
            </a:r>
          </a:p>
        </p:txBody>
      </p:sp>
      <p:sp>
        <p:nvSpPr>
          <p:cNvPr id="4" name="卷形: 水平 3">
            <a:extLst>
              <a:ext uri="{FF2B5EF4-FFF2-40B4-BE49-F238E27FC236}">
                <a16:creationId xmlns:a16="http://schemas.microsoft.com/office/drawing/2014/main" id="{14587284-9882-4E04-95C0-3707B95D424E}"/>
              </a:ext>
            </a:extLst>
          </p:cNvPr>
          <p:cNvSpPr/>
          <p:nvPr/>
        </p:nvSpPr>
        <p:spPr>
          <a:xfrm>
            <a:off x="2638028" y="1988840"/>
            <a:ext cx="6336704" cy="3384376"/>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2400" dirty="0"/>
              <a:t>注意：也可以设置</a:t>
            </a:r>
            <a:r>
              <a:rPr lang="en-US" altLang="zh-CN" sz="2400" dirty="0"/>
              <a:t>system </a:t>
            </a:r>
            <a:r>
              <a:rPr lang="zh-CN" altLang="en-US" sz="2400" dirty="0"/>
              <a:t>以外的其他表空间为公共用户的表空间，但必须保证每个数据库都有这个相同名称的表空间。</a:t>
            </a:r>
          </a:p>
        </p:txBody>
      </p:sp>
    </p:spTree>
    <p:extLst>
      <p:ext uri="{BB962C8B-B14F-4D97-AF65-F5344CB8AC3E}">
        <p14:creationId xmlns:p14="http://schemas.microsoft.com/office/powerpoint/2010/main" val="3764508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strVal val="#ppt_w*0.70"/>
                                          </p:val>
                                        </p:tav>
                                        <p:tav tm="100000">
                                          <p:val>
                                            <p:strVal val="#ppt_w"/>
                                          </p:val>
                                        </p:tav>
                                      </p:tavLst>
                                    </p:anim>
                                    <p:anim calcmode="lin" valueType="num">
                                      <p:cBhvr>
                                        <p:cTn id="8" dur="1000" fill="hold"/>
                                        <p:tgtEl>
                                          <p:spTgt spid="4"/>
                                        </p:tgtEl>
                                        <p:attrNameLst>
                                          <p:attrName>ppt_h</p:attrName>
                                        </p:attrNameLst>
                                      </p:cBhvr>
                                      <p:tavLst>
                                        <p:tav tm="0">
                                          <p:val>
                                            <p:strVal val="#ppt_h"/>
                                          </p:val>
                                        </p:tav>
                                        <p:tav tm="100000">
                                          <p:val>
                                            <p:strVal val="#ppt_h"/>
                                          </p:val>
                                        </p:tav>
                                      </p:tavLst>
                                    </p:anim>
                                    <p:animEffect transition="in" filter="fade">
                                      <p:cBhvr>
                                        <p:cTn id="9"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293813" y="188640"/>
            <a:ext cx="9601200" cy="936104"/>
          </a:xfrm>
        </p:spPr>
        <p:txBody>
          <a:bodyPr>
            <a:normAutofit fontScale="90000"/>
          </a:bodyPr>
          <a:lstStyle/>
          <a:p>
            <a:r>
              <a:rPr lang="en-US" altLang="zh-CN" b="1" dirty="0">
                <a:effectLst>
                  <a:glow>
                    <a:srgbClr val="000000"/>
                  </a:glow>
                  <a:outerShdw sx="0" sy="0">
                    <a:srgbClr val="000000"/>
                  </a:outerShdw>
                  <a:reflection stA="0" endPos="0" fadeDir="0" sx="0" sy="0"/>
                </a:effectLst>
              </a:rPr>
              <a:t>7.3 </a:t>
            </a:r>
            <a:r>
              <a:rPr lang="zh-CN" altLang="en-US" b="1" dirty="0">
                <a:effectLst>
                  <a:glow>
                    <a:srgbClr val="000000"/>
                  </a:glow>
                  <a:outerShdw sx="0" sy="0">
                    <a:srgbClr val="000000"/>
                  </a:outerShdw>
                  <a:reflection stA="0" endPos="0" fadeDir="0" sx="0" sy="0"/>
                </a:effectLst>
              </a:rPr>
              <a:t>用户管理</a:t>
            </a:r>
            <a:br>
              <a:rPr lang="en-US" altLang="zh-CN" b="1" dirty="0">
                <a:effectLst>
                  <a:glow>
                    <a:srgbClr val="000000"/>
                  </a:glow>
                  <a:outerShdw sx="0" sy="0">
                    <a:srgbClr val="000000"/>
                  </a:outerShdw>
                  <a:reflection stA="0" endPos="0" fadeDir="0" sx="0" sy="0"/>
                </a:effectLst>
              </a:rPr>
            </a:br>
            <a:r>
              <a:rPr lang="en-US" altLang="zh-CN" b="1" dirty="0">
                <a:effectLst>
                  <a:glow>
                    <a:srgbClr val="000000"/>
                  </a:glow>
                  <a:outerShdw sx="0" sy="0">
                    <a:srgbClr val="000000"/>
                  </a:outerShdw>
                  <a:reflection stA="0" endPos="0" fadeDir="0" sx="0" sy="0"/>
                </a:effectLst>
              </a:rPr>
              <a:t>   </a:t>
            </a:r>
            <a:r>
              <a:rPr lang="en-US" altLang="zh-CN" sz="3100" b="1" dirty="0"/>
              <a:t>7.3.1  </a:t>
            </a:r>
            <a:r>
              <a:rPr lang="zh-CN" altLang="zh-CN" sz="3100" b="1" dirty="0"/>
              <a:t>创建公共用户</a:t>
            </a:r>
            <a:endParaRPr lang="zh-CN" altLang="en-US" dirty="0"/>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909837" y="1340768"/>
            <a:ext cx="11278988" cy="5517232"/>
          </a:xfrm>
        </p:spPr>
        <p:txBody>
          <a:bodyPr>
            <a:normAutofit fontScale="85000" lnSpcReduction="20000"/>
          </a:bodyPr>
          <a:lstStyle/>
          <a:p>
            <a:pPr marL="0" indent="0" hangingPunct="0">
              <a:lnSpc>
                <a:spcPct val="120000"/>
              </a:lnSpc>
              <a:spcBef>
                <a:spcPts val="0"/>
              </a:spcBef>
              <a:buNone/>
            </a:pPr>
            <a:r>
              <a:rPr lang="zh-CN" altLang="en-US" dirty="0"/>
              <a:t>用户和权限都分配好之后，就要测试新用户登录了。下面测试</a:t>
            </a:r>
            <a:r>
              <a:rPr lang="en-US" altLang="zh-CN" dirty="0"/>
              <a:t>c##user1</a:t>
            </a:r>
            <a:r>
              <a:rPr lang="zh-CN" altLang="en-US" dirty="0"/>
              <a:t>登录</a:t>
            </a:r>
            <a:r>
              <a:rPr lang="en-US" altLang="zh-CN" dirty="0"/>
              <a:t>PDBORCL</a:t>
            </a:r>
            <a:r>
              <a:rPr lang="zh-CN" altLang="en-US" dirty="0"/>
              <a:t>，登录之后，通过</a:t>
            </a:r>
            <a:r>
              <a:rPr lang="en-US" altLang="zh-CN" dirty="0" err="1"/>
              <a:t>session_privs</a:t>
            </a:r>
            <a:r>
              <a:rPr lang="zh-CN" altLang="en-US" dirty="0"/>
              <a:t>和</a:t>
            </a:r>
            <a:r>
              <a:rPr lang="en-US" altLang="zh-CN" dirty="0" err="1"/>
              <a:t>session_roles</a:t>
            </a:r>
            <a:r>
              <a:rPr lang="zh-CN" altLang="en-US" dirty="0"/>
              <a:t>查询当前</a:t>
            </a:r>
            <a:r>
              <a:rPr lang="en-US" altLang="zh-CN" dirty="0"/>
              <a:t>session</a:t>
            </a:r>
            <a:r>
              <a:rPr lang="zh-CN" altLang="en-US" dirty="0"/>
              <a:t>包含的权限和角色，然后创建表并插入数据。</a:t>
            </a:r>
          </a:p>
          <a:p>
            <a:pPr marL="0" indent="0" hangingPunct="0">
              <a:lnSpc>
                <a:spcPct val="120000"/>
              </a:lnSpc>
              <a:spcBef>
                <a:spcPts val="0"/>
              </a:spcBef>
              <a:buNone/>
            </a:pPr>
            <a:r>
              <a:rPr lang="en-US" altLang="zh-CN" dirty="0"/>
              <a:t>$ </a:t>
            </a:r>
            <a:r>
              <a:rPr lang="en-US" altLang="zh-CN" dirty="0" err="1">
                <a:highlight>
                  <a:srgbClr val="C0C0C0"/>
                </a:highlight>
              </a:rPr>
              <a:t>sqlplus</a:t>
            </a:r>
            <a:r>
              <a:rPr lang="en-US" altLang="zh-CN" dirty="0">
                <a:highlight>
                  <a:srgbClr val="C0C0C0"/>
                </a:highlight>
              </a:rPr>
              <a:t> c##user1/123@pdborcl</a:t>
            </a:r>
          </a:p>
          <a:p>
            <a:pPr marL="0" indent="0" hangingPunct="0">
              <a:lnSpc>
                <a:spcPct val="120000"/>
              </a:lnSpc>
              <a:spcBef>
                <a:spcPts val="0"/>
              </a:spcBef>
              <a:buNone/>
            </a:pPr>
            <a:r>
              <a:rPr lang="en-US" altLang="zh-CN" dirty="0"/>
              <a:t>SQL&gt; </a:t>
            </a:r>
            <a:r>
              <a:rPr lang="en-US" altLang="zh-CN" dirty="0">
                <a:highlight>
                  <a:srgbClr val="C0C0C0"/>
                </a:highlight>
              </a:rPr>
              <a:t>COL role FORMAT a40</a:t>
            </a:r>
          </a:p>
          <a:p>
            <a:pPr marL="0" indent="0" hangingPunct="0">
              <a:lnSpc>
                <a:spcPct val="120000"/>
              </a:lnSpc>
              <a:spcBef>
                <a:spcPts val="0"/>
              </a:spcBef>
              <a:buNone/>
            </a:pPr>
            <a:r>
              <a:rPr lang="en-US" altLang="zh-CN" dirty="0"/>
              <a:t>SQL&gt; </a:t>
            </a:r>
            <a:r>
              <a:rPr lang="en-US" altLang="zh-CN" dirty="0">
                <a:highlight>
                  <a:srgbClr val="C0C0C0"/>
                </a:highlight>
              </a:rPr>
              <a:t>SELECT * FROM </a:t>
            </a:r>
            <a:r>
              <a:rPr lang="en-US" altLang="zh-CN" dirty="0" err="1">
                <a:highlight>
                  <a:srgbClr val="C0C0C0"/>
                </a:highlight>
              </a:rPr>
              <a:t>session_roles</a:t>
            </a:r>
            <a:r>
              <a:rPr lang="en-US" altLang="zh-CN" dirty="0">
                <a:highlight>
                  <a:srgbClr val="C0C0C0"/>
                </a:highlight>
              </a:rPr>
              <a:t>;</a:t>
            </a:r>
          </a:p>
          <a:p>
            <a:pPr marL="0" indent="0" hangingPunct="0">
              <a:lnSpc>
                <a:spcPct val="120000"/>
              </a:lnSpc>
              <a:spcBef>
                <a:spcPts val="0"/>
              </a:spcBef>
              <a:buNone/>
            </a:pPr>
            <a:r>
              <a:rPr lang="en-US" altLang="zh-CN" dirty="0"/>
              <a:t>SQL&gt; </a:t>
            </a:r>
            <a:r>
              <a:rPr lang="en-US" altLang="zh-CN" dirty="0">
                <a:highlight>
                  <a:srgbClr val="C0C0C0"/>
                </a:highlight>
              </a:rPr>
              <a:t>SELECT * FROM </a:t>
            </a:r>
            <a:r>
              <a:rPr lang="en-US" altLang="zh-CN" dirty="0" err="1">
                <a:highlight>
                  <a:srgbClr val="C0C0C0"/>
                </a:highlight>
              </a:rPr>
              <a:t>session_privs</a:t>
            </a:r>
            <a:r>
              <a:rPr lang="en-US" altLang="zh-CN" dirty="0">
                <a:highlight>
                  <a:srgbClr val="C0C0C0"/>
                </a:highlight>
              </a:rPr>
              <a:t>;</a:t>
            </a:r>
          </a:p>
          <a:p>
            <a:pPr marL="0" indent="0" hangingPunct="0">
              <a:lnSpc>
                <a:spcPct val="120000"/>
              </a:lnSpc>
              <a:spcBef>
                <a:spcPts val="0"/>
              </a:spcBef>
              <a:buNone/>
            </a:pPr>
            <a:r>
              <a:rPr lang="en-US" altLang="zh-CN" dirty="0"/>
              <a:t>SQL&gt; </a:t>
            </a:r>
            <a:r>
              <a:rPr lang="en-US" altLang="zh-CN" dirty="0">
                <a:highlight>
                  <a:srgbClr val="C0C0C0"/>
                </a:highlight>
              </a:rPr>
              <a:t>CREATE TABLE t1 (id number);</a:t>
            </a:r>
            <a:endParaRPr lang="zh-CN" altLang="en-US" dirty="0">
              <a:highlight>
                <a:srgbClr val="C0C0C0"/>
              </a:highlight>
            </a:endParaRPr>
          </a:p>
          <a:p>
            <a:pPr marL="0" indent="0" hangingPunct="0">
              <a:lnSpc>
                <a:spcPct val="120000"/>
              </a:lnSpc>
              <a:spcBef>
                <a:spcPts val="0"/>
              </a:spcBef>
              <a:buNone/>
            </a:pPr>
            <a:r>
              <a:rPr lang="en-US" altLang="zh-CN" dirty="0"/>
              <a:t>SQL&gt; </a:t>
            </a:r>
            <a:r>
              <a:rPr lang="en-US" altLang="zh-CN" dirty="0">
                <a:highlight>
                  <a:srgbClr val="C0C0C0"/>
                </a:highlight>
              </a:rPr>
              <a:t>INSERT INTO t1(id)VALUES(1);</a:t>
            </a:r>
            <a:endParaRPr lang="zh-CN" altLang="en-US" dirty="0">
              <a:highlight>
                <a:srgbClr val="C0C0C0"/>
              </a:highlight>
            </a:endParaRPr>
          </a:p>
          <a:p>
            <a:pPr marL="0" indent="0" hangingPunct="0">
              <a:lnSpc>
                <a:spcPct val="120000"/>
              </a:lnSpc>
              <a:spcBef>
                <a:spcPts val="0"/>
              </a:spcBef>
              <a:buNone/>
            </a:pPr>
            <a:r>
              <a:rPr lang="en-US" altLang="zh-CN" dirty="0"/>
              <a:t>SQL&gt; </a:t>
            </a:r>
            <a:r>
              <a:rPr lang="en-US" altLang="zh-CN" dirty="0">
                <a:highlight>
                  <a:srgbClr val="C0C0C0"/>
                </a:highlight>
              </a:rPr>
              <a:t>col </a:t>
            </a:r>
            <a:r>
              <a:rPr lang="en-US" altLang="zh-CN" dirty="0" err="1">
                <a:highlight>
                  <a:srgbClr val="C0C0C0"/>
                </a:highlight>
              </a:rPr>
              <a:t>table_name</a:t>
            </a:r>
            <a:r>
              <a:rPr lang="en-US" altLang="zh-CN" dirty="0">
                <a:highlight>
                  <a:srgbClr val="C0C0C0"/>
                </a:highlight>
              </a:rPr>
              <a:t> format a20;</a:t>
            </a:r>
            <a:endParaRPr lang="zh-CN" altLang="en-US" dirty="0">
              <a:highlight>
                <a:srgbClr val="C0C0C0"/>
              </a:highlight>
            </a:endParaRPr>
          </a:p>
          <a:p>
            <a:pPr marL="0" indent="0" hangingPunct="0">
              <a:lnSpc>
                <a:spcPct val="120000"/>
              </a:lnSpc>
              <a:spcBef>
                <a:spcPts val="0"/>
              </a:spcBef>
              <a:buNone/>
            </a:pPr>
            <a:r>
              <a:rPr lang="en-US" altLang="zh-CN" dirty="0"/>
              <a:t>SQL&gt; </a:t>
            </a:r>
            <a:r>
              <a:rPr lang="en-US" altLang="zh-CN" dirty="0">
                <a:highlight>
                  <a:srgbClr val="C0C0C0"/>
                </a:highlight>
              </a:rPr>
              <a:t>col </a:t>
            </a:r>
            <a:r>
              <a:rPr lang="en-US" altLang="zh-CN" dirty="0" err="1">
                <a:highlight>
                  <a:srgbClr val="C0C0C0"/>
                </a:highlight>
              </a:rPr>
              <a:t>tablespace_name</a:t>
            </a:r>
            <a:r>
              <a:rPr lang="en-US" altLang="zh-CN" dirty="0">
                <a:highlight>
                  <a:srgbClr val="C0C0C0"/>
                </a:highlight>
              </a:rPr>
              <a:t> format a20;</a:t>
            </a:r>
            <a:endParaRPr lang="zh-CN" altLang="en-US" dirty="0">
              <a:highlight>
                <a:srgbClr val="C0C0C0"/>
              </a:highlight>
            </a:endParaRPr>
          </a:p>
          <a:p>
            <a:pPr marL="0" indent="0" hangingPunct="0">
              <a:lnSpc>
                <a:spcPct val="120000"/>
              </a:lnSpc>
              <a:spcBef>
                <a:spcPts val="0"/>
              </a:spcBef>
              <a:buNone/>
            </a:pPr>
            <a:r>
              <a:rPr lang="en-US" altLang="zh-CN" dirty="0"/>
              <a:t>SQL&gt; </a:t>
            </a:r>
            <a:r>
              <a:rPr lang="en-US" altLang="zh-CN" dirty="0">
                <a:highlight>
                  <a:srgbClr val="C0C0C0"/>
                </a:highlight>
              </a:rPr>
              <a:t>SELECT </a:t>
            </a:r>
            <a:r>
              <a:rPr lang="en-US" altLang="zh-CN" dirty="0" err="1">
                <a:highlight>
                  <a:srgbClr val="C0C0C0"/>
                </a:highlight>
              </a:rPr>
              <a:t>table_name</a:t>
            </a:r>
            <a:r>
              <a:rPr lang="zh-CN" altLang="en-US" dirty="0">
                <a:highlight>
                  <a:srgbClr val="C0C0C0"/>
                </a:highlight>
              </a:rPr>
              <a:t>，</a:t>
            </a:r>
            <a:r>
              <a:rPr lang="en-US" altLang="zh-CN" dirty="0" err="1">
                <a:highlight>
                  <a:srgbClr val="C0C0C0"/>
                </a:highlight>
              </a:rPr>
              <a:t>tablespace_name</a:t>
            </a:r>
            <a:r>
              <a:rPr lang="en-US" altLang="zh-CN" dirty="0">
                <a:highlight>
                  <a:srgbClr val="C0C0C0"/>
                </a:highlight>
              </a:rPr>
              <a:t> FROM </a:t>
            </a:r>
            <a:r>
              <a:rPr lang="en-US" altLang="zh-CN" dirty="0" err="1">
                <a:highlight>
                  <a:srgbClr val="C0C0C0"/>
                </a:highlight>
              </a:rPr>
              <a:t>user_tables</a:t>
            </a:r>
            <a:r>
              <a:rPr lang="en-US" altLang="zh-CN" dirty="0">
                <a:highlight>
                  <a:srgbClr val="C0C0C0"/>
                </a:highlight>
              </a:rPr>
              <a:t>;</a:t>
            </a:r>
            <a:endParaRPr lang="zh-CN" altLang="en-US" dirty="0">
              <a:highlight>
                <a:srgbClr val="C0C0C0"/>
              </a:highlight>
            </a:endParaRPr>
          </a:p>
          <a:p>
            <a:pPr marL="0" indent="0" hangingPunct="0">
              <a:lnSpc>
                <a:spcPct val="120000"/>
              </a:lnSpc>
              <a:spcBef>
                <a:spcPts val="0"/>
              </a:spcBef>
              <a:buNone/>
            </a:pPr>
            <a:r>
              <a:rPr lang="en-US" altLang="zh-CN" dirty="0"/>
              <a:t>TABLE_NAME		TABLESPACE_NAME</a:t>
            </a:r>
          </a:p>
          <a:p>
            <a:pPr marL="0" indent="0" hangingPunct="0">
              <a:lnSpc>
                <a:spcPct val="120000"/>
              </a:lnSpc>
              <a:spcBef>
                <a:spcPts val="0"/>
              </a:spcBef>
              <a:buNone/>
            </a:pPr>
            <a:r>
              <a:rPr lang="en-US" altLang="zh-CN" dirty="0"/>
              <a:t>------------------	--------------------</a:t>
            </a:r>
          </a:p>
          <a:p>
            <a:pPr marL="0" indent="0" hangingPunct="0">
              <a:lnSpc>
                <a:spcPct val="120000"/>
              </a:lnSpc>
              <a:spcBef>
                <a:spcPts val="0"/>
              </a:spcBef>
              <a:buNone/>
            </a:pPr>
            <a:r>
              <a:rPr lang="en-US" altLang="zh-CN" dirty="0"/>
              <a:t>T1			SYSTEM</a:t>
            </a:r>
          </a:p>
          <a:p>
            <a:pPr marL="0" indent="0" hangingPunct="0">
              <a:lnSpc>
                <a:spcPct val="120000"/>
              </a:lnSpc>
              <a:spcBef>
                <a:spcPts val="0"/>
              </a:spcBef>
              <a:buNone/>
            </a:pPr>
            <a:r>
              <a:rPr lang="zh-CN" altLang="en-US" dirty="0"/>
              <a:t>如果还有其他</a:t>
            </a:r>
            <a:r>
              <a:rPr lang="en-US" altLang="zh-CN" dirty="0"/>
              <a:t>PDB</a:t>
            </a:r>
            <a:r>
              <a:rPr lang="zh-CN" altLang="en-US" dirty="0"/>
              <a:t>，也可以登录到其他</a:t>
            </a:r>
            <a:r>
              <a:rPr lang="en-US" altLang="zh-CN" dirty="0"/>
              <a:t>PDB</a:t>
            </a:r>
            <a:r>
              <a:rPr lang="zh-CN" altLang="en-US" dirty="0"/>
              <a:t>做相似的操作，看看是不是也可以这样的操作，真正起到“公共”用户的作用。</a:t>
            </a:r>
          </a:p>
        </p:txBody>
      </p:sp>
    </p:spTree>
    <p:extLst>
      <p:ext uri="{BB962C8B-B14F-4D97-AF65-F5344CB8AC3E}">
        <p14:creationId xmlns:p14="http://schemas.microsoft.com/office/powerpoint/2010/main" val="1171622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293813" y="188640"/>
            <a:ext cx="9601200" cy="936104"/>
          </a:xfrm>
        </p:spPr>
        <p:txBody>
          <a:bodyPr>
            <a:normAutofit fontScale="90000"/>
          </a:bodyPr>
          <a:lstStyle/>
          <a:p>
            <a:r>
              <a:rPr lang="en-US" altLang="zh-CN" b="1" dirty="0">
                <a:effectLst>
                  <a:glow>
                    <a:srgbClr val="000000"/>
                  </a:glow>
                  <a:outerShdw sx="0" sy="0">
                    <a:srgbClr val="000000"/>
                  </a:outerShdw>
                  <a:reflection stA="0" endPos="0" fadeDir="0" sx="0" sy="0"/>
                </a:effectLst>
              </a:rPr>
              <a:t>7.3 </a:t>
            </a:r>
            <a:r>
              <a:rPr lang="zh-CN" altLang="en-US" b="1" dirty="0">
                <a:effectLst>
                  <a:glow>
                    <a:srgbClr val="000000"/>
                  </a:glow>
                  <a:outerShdw sx="0" sy="0">
                    <a:srgbClr val="000000"/>
                  </a:outerShdw>
                  <a:reflection stA="0" endPos="0" fadeDir="0" sx="0" sy="0"/>
                </a:effectLst>
              </a:rPr>
              <a:t>用户管理</a:t>
            </a:r>
            <a:br>
              <a:rPr lang="en-US" altLang="zh-CN" b="1" dirty="0">
                <a:effectLst>
                  <a:glow>
                    <a:srgbClr val="000000"/>
                  </a:glow>
                  <a:outerShdw sx="0" sy="0">
                    <a:srgbClr val="000000"/>
                  </a:outerShdw>
                  <a:reflection stA="0" endPos="0" fadeDir="0" sx="0" sy="0"/>
                </a:effectLst>
              </a:rPr>
            </a:br>
            <a:r>
              <a:rPr lang="en-US" altLang="zh-CN" b="1" dirty="0">
                <a:effectLst>
                  <a:glow>
                    <a:srgbClr val="000000"/>
                  </a:glow>
                  <a:outerShdw sx="0" sy="0">
                    <a:srgbClr val="000000"/>
                  </a:outerShdw>
                  <a:reflection stA="0" endPos="0" fadeDir="0" sx="0" sy="0"/>
                </a:effectLst>
              </a:rPr>
              <a:t>   </a:t>
            </a:r>
            <a:r>
              <a:rPr lang="en-US" altLang="zh-CN" sz="3100" b="1" dirty="0"/>
              <a:t>7.3.2 </a:t>
            </a:r>
            <a:r>
              <a:rPr lang="zh-CN" altLang="en-US" sz="3100" b="1" dirty="0"/>
              <a:t>授予用户对象权限</a:t>
            </a:r>
            <a:endParaRPr lang="zh-CN" altLang="en-US" dirty="0"/>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909837" y="1340768"/>
            <a:ext cx="11278988" cy="5517232"/>
          </a:xfrm>
        </p:spPr>
        <p:txBody>
          <a:bodyPr>
            <a:normAutofit/>
          </a:bodyPr>
          <a:lstStyle/>
          <a:p>
            <a:pPr marL="0" indent="0" hangingPunct="0">
              <a:lnSpc>
                <a:spcPct val="120000"/>
              </a:lnSpc>
              <a:spcBef>
                <a:spcPts val="0"/>
              </a:spcBef>
              <a:buNone/>
            </a:pPr>
            <a:r>
              <a:rPr lang="en-US" altLang="zh-CN" dirty="0"/>
              <a:t>Oracle</a:t>
            </a:r>
            <a:r>
              <a:rPr lang="zh-CN" altLang="en-US" dirty="0"/>
              <a:t>的对象都有拥有者</a:t>
            </a:r>
            <a:r>
              <a:rPr lang="en-US" altLang="zh-CN" dirty="0"/>
              <a:t>(Owner)</a:t>
            </a:r>
            <a:r>
              <a:rPr lang="zh-CN" altLang="en-US" dirty="0"/>
              <a:t>，通常拥有者就是创建该对象的用户。拥有者对其拥有的对象具有所有权限。除此之外，</a:t>
            </a:r>
            <a:r>
              <a:rPr lang="en-US" altLang="zh-CN" dirty="0"/>
              <a:t>Oracle</a:t>
            </a:r>
            <a:r>
              <a:rPr lang="zh-CN" altLang="en-US" dirty="0"/>
              <a:t>允许将对象的某些权限授予其他用户。这就是在用户之间共享对象的权限。和系统权限一样，还是通过</a:t>
            </a:r>
            <a:r>
              <a:rPr lang="en-US" altLang="zh-CN" dirty="0"/>
              <a:t>GRANT</a:t>
            </a:r>
            <a:r>
              <a:rPr lang="zh-CN" altLang="en-US" dirty="0"/>
              <a:t>命令授权，通过</a:t>
            </a:r>
            <a:r>
              <a:rPr lang="en-US" altLang="zh-CN" dirty="0"/>
              <a:t>REVOKE</a:t>
            </a:r>
            <a:r>
              <a:rPr lang="zh-CN" altLang="en-US" dirty="0"/>
              <a:t>命令取消授权。详细的对象权限见表</a:t>
            </a:r>
            <a:r>
              <a:rPr lang="en-US" altLang="zh-CN" dirty="0"/>
              <a:t>7-2  </a:t>
            </a:r>
            <a:r>
              <a:rPr lang="zh-CN" altLang="en-US" dirty="0"/>
              <a:t>对象权限分类表。</a:t>
            </a:r>
          </a:p>
          <a:p>
            <a:pPr marL="0" indent="0" hangingPunct="0">
              <a:lnSpc>
                <a:spcPct val="120000"/>
              </a:lnSpc>
              <a:spcBef>
                <a:spcPts val="0"/>
              </a:spcBef>
              <a:buNone/>
            </a:pPr>
            <a:r>
              <a:rPr lang="en-US" altLang="zh-CN" dirty="0"/>
              <a:t>GRANT </a:t>
            </a:r>
            <a:r>
              <a:rPr lang="en-US" altLang="zh-CN" dirty="0" err="1"/>
              <a:t>object_priv</a:t>
            </a:r>
            <a:r>
              <a:rPr lang="zh-CN" altLang="en-US" dirty="0"/>
              <a:t>｜</a:t>
            </a:r>
            <a:r>
              <a:rPr lang="en-US" altLang="zh-CN" dirty="0"/>
              <a:t>ALL [(columns)] ON object</a:t>
            </a:r>
          </a:p>
          <a:p>
            <a:pPr marL="0" indent="0" hangingPunct="0">
              <a:lnSpc>
                <a:spcPct val="120000"/>
              </a:lnSpc>
              <a:spcBef>
                <a:spcPts val="0"/>
              </a:spcBef>
              <a:buNone/>
            </a:pPr>
            <a:r>
              <a:rPr lang="en-US" altLang="zh-CN" dirty="0"/>
              <a:t>TO {</a:t>
            </a:r>
            <a:r>
              <a:rPr lang="en-US" altLang="zh-CN" dirty="0" err="1"/>
              <a:t>user|role|PUBLIC</a:t>
            </a:r>
            <a:r>
              <a:rPr lang="en-US" altLang="zh-CN" dirty="0"/>
              <a:t>}[WITH GRANT OPTION];</a:t>
            </a:r>
            <a:endParaRPr lang="zh-CN" altLang="en-US" dirty="0"/>
          </a:p>
          <a:p>
            <a:pPr marL="0" indent="0" hangingPunct="0">
              <a:lnSpc>
                <a:spcPct val="120000"/>
              </a:lnSpc>
              <a:spcBef>
                <a:spcPts val="0"/>
              </a:spcBef>
              <a:buNone/>
            </a:pPr>
            <a:r>
              <a:rPr lang="zh-CN" altLang="en-US" dirty="0"/>
              <a:t>其中：</a:t>
            </a:r>
          </a:p>
          <a:p>
            <a:pPr marL="0" indent="0" hangingPunct="0">
              <a:lnSpc>
                <a:spcPct val="120000"/>
              </a:lnSpc>
              <a:spcBef>
                <a:spcPts val="0"/>
              </a:spcBef>
              <a:buNone/>
            </a:pPr>
            <a:r>
              <a:rPr lang="en-US" altLang="zh-CN" dirty="0"/>
              <a:t>ALL</a:t>
            </a:r>
            <a:r>
              <a:rPr lang="zh-CN" altLang="en-US" dirty="0"/>
              <a:t>：所有对象权限。</a:t>
            </a:r>
          </a:p>
          <a:p>
            <a:pPr marL="0" indent="0" hangingPunct="0">
              <a:lnSpc>
                <a:spcPct val="120000"/>
              </a:lnSpc>
              <a:spcBef>
                <a:spcPts val="0"/>
              </a:spcBef>
              <a:buNone/>
            </a:pPr>
            <a:r>
              <a:rPr lang="en-US" altLang="zh-CN" dirty="0"/>
              <a:t>PUBLIC</a:t>
            </a:r>
            <a:r>
              <a:rPr lang="zh-CN" altLang="en-US" dirty="0"/>
              <a:t>：授给所有的用户。</a:t>
            </a:r>
          </a:p>
          <a:p>
            <a:pPr marL="0" indent="0" hangingPunct="0">
              <a:lnSpc>
                <a:spcPct val="120000"/>
              </a:lnSpc>
              <a:spcBef>
                <a:spcPts val="0"/>
              </a:spcBef>
              <a:buNone/>
            </a:pPr>
            <a:r>
              <a:rPr lang="en-US" altLang="zh-CN" dirty="0"/>
              <a:t>WITH GRANT OPTION</a:t>
            </a:r>
            <a:r>
              <a:rPr lang="zh-CN" altLang="en-US" dirty="0"/>
              <a:t>：允许用户再次给其他用户授权。</a:t>
            </a:r>
          </a:p>
        </p:txBody>
      </p:sp>
    </p:spTree>
    <p:extLst>
      <p:ext uri="{BB962C8B-B14F-4D97-AF65-F5344CB8AC3E}">
        <p14:creationId xmlns:p14="http://schemas.microsoft.com/office/powerpoint/2010/main" val="1511123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293813" y="188640"/>
            <a:ext cx="9601200" cy="936104"/>
          </a:xfrm>
        </p:spPr>
        <p:txBody>
          <a:bodyPr>
            <a:normAutofit fontScale="90000"/>
          </a:bodyPr>
          <a:lstStyle/>
          <a:p>
            <a:r>
              <a:rPr lang="en-US" altLang="zh-CN" b="1" dirty="0">
                <a:effectLst>
                  <a:glow>
                    <a:srgbClr val="000000"/>
                  </a:glow>
                  <a:outerShdw sx="0" sy="0">
                    <a:srgbClr val="000000"/>
                  </a:outerShdw>
                  <a:reflection stA="0" endPos="0" fadeDir="0" sx="0" sy="0"/>
                </a:effectLst>
              </a:rPr>
              <a:t>7.3 </a:t>
            </a:r>
            <a:r>
              <a:rPr lang="zh-CN" altLang="en-US" b="1" dirty="0">
                <a:effectLst>
                  <a:glow>
                    <a:srgbClr val="000000"/>
                  </a:glow>
                  <a:outerShdw sx="0" sy="0">
                    <a:srgbClr val="000000"/>
                  </a:outerShdw>
                  <a:reflection stA="0" endPos="0" fadeDir="0" sx="0" sy="0"/>
                </a:effectLst>
              </a:rPr>
              <a:t>用户管理</a:t>
            </a:r>
            <a:br>
              <a:rPr lang="en-US" altLang="zh-CN" b="1" dirty="0">
                <a:effectLst>
                  <a:glow>
                    <a:srgbClr val="000000"/>
                  </a:glow>
                  <a:outerShdw sx="0" sy="0">
                    <a:srgbClr val="000000"/>
                  </a:outerShdw>
                  <a:reflection stA="0" endPos="0" fadeDir="0" sx="0" sy="0"/>
                </a:effectLst>
              </a:rPr>
            </a:br>
            <a:r>
              <a:rPr lang="en-US" altLang="zh-CN" b="1" dirty="0">
                <a:effectLst>
                  <a:glow>
                    <a:srgbClr val="000000"/>
                  </a:glow>
                  <a:outerShdw sx="0" sy="0">
                    <a:srgbClr val="000000"/>
                  </a:outerShdw>
                  <a:reflection stA="0" endPos="0" fadeDir="0" sx="0" sy="0"/>
                </a:effectLst>
              </a:rPr>
              <a:t>   </a:t>
            </a:r>
            <a:r>
              <a:rPr lang="en-US" altLang="zh-CN" sz="3100" b="1" dirty="0"/>
              <a:t>7.3.2 </a:t>
            </a:r>
            <a:r>
              <a:rPr lang="zh-CN" altLang="en-US" sz="3100" b="1" dirty="0"/>
              <a:t>授予用户对象权限</a:t>
            </a:r>
            <a:endParaRPr lang="zh-CN" altLang="en-US" dirty="0"/>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909837" y="1340768"/>
            <a:ext cx="11278988" cy="5517232"/>
          </a:xfrm>
        </p:spPr>
        <p:txBody>
          <a:bodyPr>
            <a:normAutofit/>
          </a:bodyPr>
          <a:lstStyle/>
          <a:p>
            <a:pPr marL="0" indent="0" hangingPunct="0">
              <a:lnSpc>
                <a:spcPct val="120000"/>
              </a:lnSpc>
              <a:spcBef>
                <a:spcPts val="0"/>
              </a:spcBef>
              <a:buNone/>
            </a:pPr>
            <a:r>
              <a:rPr lang="en-US" altLang="zh-CN" dirty="0"/>
              <a:t>【</a:t>
            </a:r>
            <a:r>
              <a:rPr lang="zh-CN" altLang="en-US" dirty="0"/>
              <a:t>示例</a:t>
            </a:r>
            <a:r>
              <a:rPr lang="en-US" altLang="zh-CN" dirty="0"/>
              <a:t>7-6】</a:t>
            </a:r>
            <a:r>
              <a:rPr lang="zh-CN" altLang="en-US" dirty="0"/>
              <a:t>授予对象权限</a:t>
            </a:r>
          </a:p>
          <a:p>
            <a:pPr marL="0" indent="0" hangingPunct="0">
              <a:lnSpc>
                <a:spcPct val="120000"/>
              </a:lnSpc>
              <a:spcBef>
                <a:spcPts val="0"/>
              </a:spcBef>
              <a:buNone/>
            </a:pPr>
            <a:r>
              <a:rPr lang="zh-CN" altLang="en-US" dirty="0"/>
              <a:t>本示例演示</a:t>
            </a:r>
            <a:r>
              <a:rPr lang="en-US" altLang="zh-CN" dirty="0"/>
              <a:t>HR</a:t>
            </a:r>
            <a:r>
              <a:rPr lang="zh-CN" altLang="en-US" dirty="0"/>
              <a:t>用户将表</a:t>
            </a:r>
            <a:r>
              <a:rPr lang="en-US" altLang="zh-CN" dirty="0"/>
              <a:t>JOBS</a:t>
            </a:r>
            <a:r>
              <a:rPr lang="zh-CN" altLang="en-US" dirty="0"/>
              <a:t>的</a:t>
            </a:r>
            <a:r>
              <a:rPr lang="en-US" altLang="zh-CN" dirty="0"/>
              <a:t>SELECT</a:t>
            </a:r>
            <a:r>
              <a:rPr lang="zh-CN" altLang="en-US" dirty="0"/>
              <a:t>权限和</a:t>
            </a:r>
            <a:r>
              <a:rPr lang="en-US" altLang="zh-CN" dirty="0"/>
              <a:t>UPDATE</a:t>
            </a:r>
            <a:r>
              <a:rPr lang="zh-CN" altLang="en-US" dirty="0"/>
              <a:t>权限授予</a:t>
            </a:r>
            <a:r>
              <a:rPr lang="en-US" altLang="zh-CN" dirty="0"/>
              <a:t>SCOTT</a:t>
            </a:r>
            <a:r>
              <a:rPr lang="zh-CN" altLang="en-US" dirty="0"/>
              <a:t>用户。</a:t>
            </a:r>
            <a:r>
              <a:rPr lang="en-US" altLang="zh-CN" dirty="0"/>
              <a:t>SELECT</a:t>
            </a:r>
            <a:r>
              <a:rPr lang="zh-CN" altLang="en-US" dirty="0"/>
              <a:t>权限只能是整个表的所有列，而</a:t>
            </a:r>
            <a:r>
              <a:rPr lang="en-US" altLang="zh-CN" dirty="0"/>
              <a:t>UPDATE</a:t>
            </a:r>
            <a:r>
              <a:rPr lang="zh-CN" altLang="en-US" dirty="0"/>
              <a:t>权限可以是表的是部分列。本例</a:t>
            </a:r>
            <a:r>
              <a:rPr lang="en-US" altLang="zh-CN" dirty="0"/>
              <a:t>HR</a:t>
            </a:r>
            <a:r>
              <a:rPr lang="zh-CN" altLang="en-US" dirty="0"/>
              <a:t>仅将</a:t>
            </a:r>
            <a:r>
              <a:rPr lang="en-US" altLang="zh-CN" dirty="0" err="1"/>
              <a:t>jobs.min_salary</a:t>
            </a:r>
            <a:r>
              <a:rPr lang="zh-CN" altLang="en-US" dirty="0"/>
              <a:t>和</a:t>
            </a:r>
            <a:r>
              <a:rPr lang="en-US" altLang="zh-CN" dirty="0" err="1"/>
              <a:t>jobs.max_salary</a:t>
            </a:r>
            <a:r>
              <a:rPr lang="zh-CN" altLang="en-US" dirty="0"/>
              <a:t>的</a:t>
            </a:r>
            <a:r>
              <a:rPr lang="en-US" altLang="zh-CN" dirty="0"/>
              <a:t>UPDATE(</a:t>
            </a:r>
            <a:r>
              <a:rPr lang="zh-CN" altLang="en-US" dirty="0"/>
              <a:t>修改</a:t>
            </a:r>
            <a:r>
              <a:rPr lang="en-US" altLang="zh-CN" dirty="0"/>
              <a:t>)</a:t>
            </a:r>
            <a:r>
              <a:rPr lang="zh-CN" altLang="en-US" dirty="0"/>
              <a:t>权限授予</a:t>
            </a:r>
            <a:r>
              <a:rPr lang="en-US" altLang="zh-CN" dirty="0"/>
              <a:t>SCOTT</a:t>
            </a:r>
            <a:r>
              <a:rPr lang="zh-CN" altLang="en-US" dirty="0"/>
              <a:t>，这样</a:t>
            </a:r>
            <a:r>
              <a:rPr lang="en-US" altLang="zh-CN" dirty="0"/>
              <a:t>SCOTT</a:t>
            </a:r>
            <a:r>
              <a:rPr lang="zh-CN" altLang="en-US" dirty="0"/>
              <a:t>用户就只能修改</a:t>
            </a:r>
            <a:r>
              <a:rPr lang="en-US" altLang="zh-CN" dirty="0"/>
              <a:t>HR.JOBS</a:t>
            </a:r>
            <a:r>
              <a:rPr lang="zh-CN" altLang="en-US" dirty="0"/>
              <a:t>的这两列。授权之后通过查询</a:t>
            </a:r>
            <a:r>
              <a:rPr lang="en-US" altLang="zh-CN" dirty="0"/>
              <a:t>USER_TAB_PRIVS_MADE</a:t>
            </a:r>
            <a:r>
              <a:rPr lang="zh-CN" altLang="en-US" dirty="0"/>
              <a:t>和</a:t>
            </a:r>
            <a:r>
              <a:rPr lang="en-US" altLang="zh-CN" dirty="0"/>
              <a:t>USER_COL_PRIVS_MADE</a:t>
            </a:r>
            <a:r>
              <a:rPr lang="zh-CN" altLang="en-US" dirty="0"/>
              <a:t>分别查看</a:t>
            </a:r>
            <a:r>
              <a:rPr lang="en-US" altLang="zh-CN" dirty="0" err="1"/>
              <a:t>hr</a:t>
            </a:r>
            <a:r>
              <a:rPr lang="zh-CN" altLang="en-US" dirty="0"/>
              <a:t>授予出去的对象整体权限和对象的列权限：</a:t>
            </a:r>
          </a:p>
        </p:txBody>
      </p:sp>
    </p:spTree>
    <p:extLst>
      <p:ext uri="{BB962C8B-B14F-4D97-AF65-F5344CB8AC3E}">
        <p14:creationId xmlns:p14="http://schemas.microsoft.com/office/powerpoint/2010/main" val="3410286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293813" y="188640"/>
            <a:ext cx="9601200" cy="936104"/>
          </a:xfrm>
        </p:spPr>
        <p:txBody>
          <a:bodyPr>
            <a:normAutofit fontScale="90000"/>
          </a:bodyPr>
          <a:lstStyle/>
          <a:p>
            <a:r>
              <a:rPr lang="en-US" altLang="zh-CN" b="1" dirty="0">
                <a:effectLst>
                  <a:glow>
                    <a:srgbClr val="000000"/>
                  </a:glow>
                  <a:outerShdw sx="0" sy="0">
                    <a:srgbClr val="000000"/>
                  </a:outerShdw>
                  <a:reflection stA="0" endPos="0" fadeDir="0" sx="0" sy="0"/>
                </a:effectLst>
              </a:rPr>
              <a:t>7.3 </a:t>
            </a:r>
            <a:r>
              <a:rPr lang="zh-CN" altLang="en-US" b="1" dirty="0">
                <a:effectLst>
                  <a:glow>
                    <a:srgbClr val="000000"/>
                  </a:glow>
                  <a:outerShdw sx="0" sy="0">
                    <a:srgbClr val="000000"/>
                  </a:outerShdw>
                  <a:reflection stA="0" endPos="0" fadeDir="0" sx="0" sy="0"/>
                </a:effectLst>
              </a:rPr>
              <a:t>用户管理</a:t>
            </a:r>
            <a:br>
              <a:rPr lang="en-US" altLang="zh-CN" b="1" dirty="0">
                <a:effectLst>
                  <a:glow>
                    <a:srgbClr val="000000"/>
                  </a:glow>
                  <a:outerShdw sx="0" sy="0">
                    <a:srgbClr val="000000"/>
                  </a:outerShdw>
                  <a:reflection stA="0" endPos="0" fadeDir="0" sx="0" sy="0"/>
                </a:effectLst>
              </a:rPr>
            </a:br>
            <a:r>
              <a:rPr lang="en-US" altLang="zh-CN" b="1" dirty="0">
                <a:effectLst>
                  <a:glow>
                    <a:srgbClr val="000000"/>
                  </a:glow>
                  <a:outerShdw sx="0" sy="0">
                    <a:srgbClr val="000000"/>
                  </a:outerShdw>
                  <a:reflection stA="0" endPos="0" fadeDir="0" sx="0" sy="0"/>
                </a:effectLst>
              </a:rPr>
              <a:t>   </a:t>
            </a:r>
            <a:r>
              <a:rPr lang="en-US" altLang="zh-CN" sz="3100" b="1" dirty="0"/>
              <a:t>7.3.2 </a:t>
            </a:r>
            <a:r>
              <a:rPr lang="zh-CN" altLang="en-US" sz="3100" b="1" dirty="0"/>
              <a:t>授予用户对象权限</a:t>
            </a:r>
            <a:endParaRPr lang="zh-CN" altLang="en-US" dirty="0"/>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909837" y="1124744"/>
            <a:ext cx="11278988" cy="5733256"/>
          </a:xfrm>
        </p:spPr>
        <p:txBody>
          <a:bodyPr>
            <a:normAutofit fontScale="85000" lnSpcReduction="20000"/>
          </a:bodyPr>
          <a:lstStyle/>
          <a:p>
            <a:pPr marL="0" indent="0" hangingPunct="0">
              <a:lnSpc>
                <a:spcPct val="120000"/>
              </a:lnSpc>
              <a:spcBef>
                <a:spcPts val="0"/>
              </a:spcBef>
              <a:buNone/>
            </a:pPr>
            <a:r>
              <a:rPr lang="en-US" altLang="zh-CN" dirty="0"/>
              <a:t>$ </a:t>
            </a:r>
            <a:r>
              <a:rPr lang="en-US" altLang="zh-CN" dirty="0" err="1">
                <a:highlight>
                  <a:srgbClr val="C0C0C0"/>
                </a:highlight>
              </a:rPr>
              <a:t>sqlplus</a:t>
            </a:r>
            <a:r>
              <a:rPr lang="en-US" altLang="zh-CN" dirty="0">
                <a:highlight>
                  <a:srgbClr val="C0C0C0"/>
                </a:highlight>
              </a:rPr>
              <a:t> </a:t>
            </a:r>
            <a:r>
              <a:rPr lang="en-US" altLang="zh-CN" dirty="0" err="1">
                <a:highlight>
                  <a:srgbClr val="C0C0C0"/>
                </a:highlight>
              </a:rPr>
              <a:t>hr</a:t>
            </a:r>
            <a:r>
              <a:rPr lang="en-US" altLang="zh-CN" dirty="0">
                <a:highlight>
                  <a:srgbClr val="C0C0C0"/>
                </a:highlight>
              </a:rPr>
              <a:t>/123@pdborcl</a:t>
            </a:r>
          </a:p>
          <a:p>
            <a:pPr marL="0" indent="0" hangingPunct="0">
              <a:lnSpc>
                <a:spcPct val="120000"/>
              </a:lnSpc>
              <a:spcBef>
                <a:spcPts val="0"/>
              </a:spcBef>
              <a:buNone/>
            </a:pPr>
            <a:r>
              <a:rPr lang="en-US" altLang="zh-CN" dirty="0"/>
              <a:t>SQL&gt; </a:t>
            </a:r>
            <a:r>
              <a:rPr lang="en-US" altLang="zh-CN" dirty="0">
                <a:highlight>
                  <a:srgbClr val="C0C0C0"/>
                </a:highlight>
              </a:rPr>
              <a:t>GRANT SELECT ON jobs TO </a:t>
            </a:r>
            <a:r>
              <a:rPr lang="en-US" altLang="zh-CN" dirty="0" err="1">
                <a:highlight>
                  <a:srgbClr val="C0C0C0"/>
                </a:highlight>
              </a:rPr>
              <a:t>scott</a:t>
            </a:r>
            <a:r>
              <a:rPr lang="en-US" altLang="zh-CN" dirty="0">
                <a:highlight>
                  <a:srgbClr val="C0C0C0"/>
                </a:highlight>
              </a:rPr>
              <a:t>;</a:t>
            </a:r>
            <a:endParaRPr lang="zh-CN" altLang="en-US" dirty="0">
              <a:highlight>
                <a:srgbClr val="C0C0C0"/>
              </a:highlight>
            </a:endParaRPr>
          </a:p>
          <a:p>
            <a:pPr marL="0" indent="0" hangingPunct="0">
              <a:lnSpc>
                <a:spcPct val="120000"/>
              </a:lnSpc>
              <a:spcBef>
                <a:spcPts val="0"/>
              </a:spcBef>
              <a:buNone/>
            </a:pPr>
            <a:r>
              <a:rPr lang="en-US" altLang="zh-CN" dirty="0"/>
              <a:t>SQL&gt; </a:t>
            </a:r>
            <a:r>
              <a:rPr lang="en-US" altLang="zh-CN" dirty="0">
                <a:highlight>
                  <a:srgbClr val="C0C0C0"/>
                </a:highlight>
              </a:rPr>
              <a:t>GRANT UPDATE(</a:t>
            </a:r>
            <a:r>
              <a:rPr lang="en-US" altLang="zh-CN" dirty="0" err="1">
                <a:highlight>
                  <a:srgbClr val="C0C0C0"/>
                </a:highlight>
              </a:rPr>
              <a:t>min_salary</a:t>
            </a:r>
            <a:r>
              <a:rPr lang="zh-CN" altLang="en-US" dirty="0">
                <a:highlight>
                  <a:srgbClr val="C0C0C0"/>
                </a:highlight>
              </a:rPr>
              <a:t>，</a:t>
            </a:r>
            <a:r>
              <a:rPr lang="en-US" altLang="zh-CN" dirty="0" err="1">
                <a:highlight>
                  <a:srgbClr val="C0C0C0"/>
                </a:highlight>
              </a:rPr>
              <a:t>max_salary</a:t>
            </a:r>
            <a:r>
              <a:rPr lang="en-US" altLang="zh-CN" dirty="0">
                <a:highlight>
                  <a:srgbClr val="C0C0C0"/>
                </a:highlight>
              </a:rPr>
              <a:t>)ON jobs TO </a:t>
            </a:r>
            <a:r>
              <a:rPr lang="en-US" altLang="zh-CN" dirty="0" err="1">
                <a:highlight>
                  <a:srgbClr val="C0C0C0"/>
                </a:highlight>
              </a:rPr>
              <a:t>scott</a:t>
            </a:r>
            <a:r>
              <a:rPr lang="en-US" altLang="zh-CN" dirty="0">
                <a:highlight>
                  <a:srgbClr val="C0C0C0"/>
                </a:highlight>
              </a:rPr>
              <a:t>;</a:t>
            </a:r>
            <a:endParaRPr lang="zh-CN" altLang="en-US" dirty="0">
              <a:highlight>
                <a:srgbClr val="C0C0C0"/>
              </a:highlight>
            </a:endParaRPr>
          </a:p>
          <a:p>
            <a:pPr marL="0" indent="0" hangingPunct="0">
              <a:lnSpc>
                <a:spcPct val="120000"/>
              </a:lnSpc>
              <a:spcBef>
                <a:spcPts val="0"/>
              </a:spcBef>
              <a:buNone/>
            </a:pPr>
            <a:r>
              <a:rPr lang="en-US" altLang="zh-CN" dirty="0"/>
              <a:t>SQL&gt; </a:t>
            </a:r>
            <a:r>
              <a:rPr lang="en-US" altLang="zh-CN" dirty="0">
                <a:highlight>
                  <a:srgbClr val="C0C0C0"/>
                </a:highlight>
              </a:rPr>
              <a:t>COL grantee FORMAT a10</a:t>
            </a:r>
          </a:p>
          <a:p>
            <a:pPr marL="0" indent="0" hangingPunct="0">
              <a:lnSpc>
                <a:spcPct val="120000"/>
              </a:lnSpc>
              <a:spcBef>
                <a:spcPts val="0"/>
              </a:spcBef>
              <a:buNone/>
            </a:pPr>
            <a:r>
              <a:rPr lang="en-US" altLang="zh-CN" dirty="0"/>
              <a:t>SQL&gt; </a:t>
            </a:r>
            <a:r>
              <a:rPr lang="en-US" altLang="zh-CN" dirty="0">
                <a:highlight>
                  <a:srgbClr val="C0C0C0"/>
                </a:highlight>
              </a:rPr>
              <a:t>COL </a:t>
            </a:r>
            <a:r>
              <a:rPr lang="en-US" altLang="zh-CN" dirty="0" err="1">
                <a:highlight>
                  <a:srgbClr val="C0C0C0"/>
                </a:highlight>
              </a:rPr>
              <a:t>table_name</a:t>
            </a:r>
            <a:r>
              <a:rPr lang="en-US" altLang="zh-CN" dirty="0">
                <a:highlight>
                  <a:srgbClr val="C0C0C0"/>
                </a:highlight>
              </a:rPr>
              <a:t> FORMAT a10</a:t>
            </a:r>
          </a:p>
          <a:p>
            <a:pPr marL="0" indent="0" hangingPunct="0">
              <a:lnSpc>
                <a:spcPct val="120000"/>
              </a:lnSpc>
              <a:spcBef>
                <a:spcPts val="0"/>
              </a:spcBef>
              <a:buNone/>
            </a:pPr>
            <a:r>
              <a:rPr lang="en-US" altLang="zh-CN" dirty="0"/>
              <a:t>SQL&gt; </a:t>
            </a:r>
            <a:r>
              <a:rPr lang="en-US" altLang="zh-CN" dirty="0">
                <a:highlight>
                  <a:srgbClr val="C0C0C0"/>
                </a:highlight>
              </a:rPr>
              <a:t>COL grantor FORMAT a10</a:t>
            </a:r>
          </a:p>
          <a:p>
            <a:pPr marL="0" indent="0" hangingPunct="0">
              <a:lnSpc>
                <a:spcPct val="120000"/>
              </a:lnSpc>
              <a:spcBef>
                <a:spcPts val="0"/>
              </a:spcBef>
              <a:buNone/>
            </a:pPr>
            <a:r>
              <a:rPr lang="en-US" altLang="zh-CN" dirty="0"/>
              <a:t>SQL&gt; </a:t>
            </a:r>
            <a:r>
              <a:rPr lang="en-US" altLang="zh-CN" dirty="0">
                <a:highlight>
                  <a:srgbClr val="C0C0C0"/>
                </a:highlight>
              </a:rPr>
              <a:t>COL </a:t>
            </a:r>
            <a:r>
              <a:rPr lang="en-US" altLang="zh-CN" dirty="0" err="1">
                <a:highlight>
                  <a:srgbClr val="C0C0C0"/>
                </a:highlight>
              </a:rPr>
              <a:t>column_name</a:t>
            </a:r>
            <a:r>
              <a:rPr lang="en-US" altLang="zh-CN" dirty="0">
                <a:highlight>
                  <a:srgbClr val="C0C0C0"/>
                </a:highlight>
              </a:rPr>
              <a:t> FORMAT a15</a:t>
            </a:r>
          </a:p>
          <a:p>
            <a:pPr marL="0" indent="0" hangingPunct="0">
              <a:lnSpc>
                <a:spcPct val="120000"/>
              </a:lnSpc>
              <a:spcBef>
                <a:spcPts val="0"/>
              </a:spcBef>
              <a:buNone/>
            </a:pPr>
            <a:r>
              <a:rPr lang="en-US" altLang="zh-CN" dirty="0"/>
              <a:t>SQL&gt; </a:t>
            </a:r>
            <a:r>
              <a:rPr lang="en-US" altLang="zh-CN" dirty="0">
                <a:highlight>
                  <a:srgbClr val="C0C0C0"/>
                </a:highlight>
              </a:rPr>
              <a:t>SELECT grantee</a:t>
            </a:r>
            <a:r>
              <a:rPr lang="zh-CN" altLang="en-US" dirty="0">
                <a:highlight>
                  <a:srgbClr val="C0C0C0"/>
                </a:highlight>
              </a:rPr>
              <a:t>，</a:t>
            </a:r>
            <a:r>
              <a:rPr lang="en-US" altLang="zh-CN" dirty="0" err="1">
                <a:highlight>
                  <a:srgbClr val="C0C0C0"/>
                </a:highlight>
              </a:rPr>
              <a:t>table_name</a:t>
            </a:r>
            <a:r>
              <a:rPr lang="zh-CN" altLang="en-US" dirty="0">
                <a:highlight>
                  <a:srgbClr val="C0C0C0"/>
                </a:highlight>
              </a:rPr>
              <a:t>，</a:t>
            </a:r>
            <a:r>
              <a:rPr lang="en-US" altLang="zh-CN" dirty="0">
                <a:highlight>
                  <a:srgbClr val="C0C0C0"/>
                </a:highlight>
              </a:rPr>
              <a:t>grantor</a:t>
            </a:r>
            <a:r>
              <a:rPr lang="zh-CN" altLang="en-US" dirty="0">
                <a:highlight>
                  <a:srgbClr val="C0C0C0"/>
                </a:highlight>
              </a:rPr>
              <a:t>，</a:t>
            </a:r>
            <a:r>
              <a:rPr lang="en-US" altLang="zh-CN" dirty="0">
                <a:highlight>
                  <a:srgbClr val="C0C0C0"/>
                </a:highlight>
              </a:rPr>
              <a:t>privilege FROM </a:t>
            </a:r>
          </a:p>
          <a:p>
            <a:pPr marL="0" indent="0" hangingPunct="0">
              <a:lnSpc>
                <a:spcPct val="120000"/>
              </a:lnSpc>
              <a:spcBef>
                <a:spcPts val="0"/>
              </a:spcBef>
              <a:buNone/>
            </a:pPr>
            <a:r>
              <a:rPr lang="en-US" altLang="zh-CN" dirty="0">
                <a:highlight>
                  <a:srgbClr val="C0C0C0"/>
                </a:highlight>
              </a:rPr>
              <a:t> USER_TAB_PRIVS_MADE WHERE  grantee='SCOTT';</a:t>
            </a:r>
            <a:endParaRPr lang="zh-CN" altLang="en-US" dirty="0">
              <a:highlight>
                <a:srgbClr val="C0C0C0"/>
              </a:highlight>
            </a:endParaRPr>
          </a:p>
          <a:p>
            <a:pPr marL="0" indent="0" hangingPunct="0">
              <a:lnSpc>
                <a:spcPct val="120000"/>
              </a:lnSpc>
              <a:spcBef>
                <a:spcPts val="0"/>
              </a:spcBef>
              <a:buNone/>
            </a:pPr>
            <a:r>
              <a:rPr lang="en-US" altLang="zh-CN" dirty="0"/>
              <a:t>GRANTEE  TABLE_NAME  GRANTOR   PRIVILEGE</a:t>
            </a:r>
          </a:p>
          <a:p>
            <a:pPr marL="0" indent="0" hangingPunct="0">
              <a:lnSpc>
                <a:spcPct val="120000"/>
              </a:lnSpc>
              <a:spcBef>
                <a:spcPts val="0"/>
              </a:spcBef>
              <a:buNone/>
            </a:pPr>
            <a:r>
              <a:rPr lang="en-US" altLang="zh-CN" dirty="0"/>
              <a:t>----------   --------------- ------------ ---------------</a:t>
            </a:r>
          </a:p>
          <a:p>
            <a:pPr marL="0" indent="0" hangingPunct="0">
              <a:lnSpc>
                <a:spcPct val="120000"/>
              </a:lnSpc>
              <a:spcBef>
                <a:spcPts val="0"/>
              </a:spcBef>
              <a:buNone/>
            </a:pPr>
            <a:r>
              <a:rPr lang="en-US" altLang="zh-CN" dirty="0"/>
              <a:t>SCOTT      JOBS       	   HR                SELECT</a:t>
            </a:r>
          </a:p>
          <a:p>
            <a:pPr marL="0" indent="0" hangingPunct="0">
              <a:lnSpc>
                <a:spcPct val="120000"/>
              </a:lnSpc>
              <a:spcBef>
                <a:spcPts val="0"/>
              </a:spcBef>
              <a:buNone/>
            </a:pPr>
            <a:r>
              <a:rPr lang="en-US" altLang="zh-CN" dirty="0"/>
              <a:t>SQL&gt; </a:t>
            </a:r>
            <a:r>
              <a:rPr lang="en-US" altLang="zh-CN" dirty="0">
                <a:highlight>
                  <a:srgbClr val="C0C0C0"/>
                </a:highlight>
              </a:rPr>
              <a:t>SELECT grantee</a:t>
            </a:r>
            <a:r>
              <a:rPr lang="zh-CN" altLang="en-US" dirty="0">
                <a:highlight>
                  <a:srgbClr val="C0C0C0"/>
                </a:highlight>
              </a:rPr>
              <a:t>，</a:t>
            </a:r>
            <a:r>
              <a:rPr lang="en-US" altLang="zh-CN" dirty="0" err="1">
                <a:highlight>
                  <a:srgbClr val="C0C0C0"/>
                </a:highlight>
              </a:rPr>
              <a:t>table_name</a:t>
            </a:r>
            <a:r>
              <a:rPr lang="zh-CN" altLang="en-US" dirty="0">
                <a:highlight>
                  <a:srgbClr val="C0C0C0"/>
                </a:highlight>
              </a:rPr>
              <a:t>，</a:t>
            </a:r>
            <a:r>
              <a:rPr lang="en-US" altLang="zh-CN" dirty="0" err="1">
                <a:highlight>
                  <a:srgbClr val="C0C0C0"/>
                </a:highlight>
              </a:rPr>
              <a:t>column_name</a:t>
            </a:r>
            <a:r>
              <a:rPr lang="zh-CN" altLang="en-US" dirty="0">
                <a:highlight>
                  <a:srgbClr val="C0C0C0"/>
                </a:highlight>
              </a:rPr>
              <a:t>，</a:t>
            </a:r>
            <a:r>
              <a:rPr lang="en-US" altLang="zh-CN" dirty="0">
                <a:highlight>
                  <a:srgbClr val="C0C0C0"/>
                </a:highlight>
              </a:rPr>
              <a:t>grantor</a:t>
            </a:r>
            <a:r>
              <a:rPr lang="zh-CN" altLang="en-US" dirty="0">
                <a:highlight>
                  <a:srgbClr val="C0C0C0"/>
                </a:highlight>
              </a:rPr>
              <a:t>，</a:t>
            </a:r>
            <a:r>
              <a:rPr lang="en-US" altLang="zh-CN" dirty="0">
                <a:highlight>
                  <a:srgbClr val="C0C0C0"/>
                </a:highlight>
              </a:rPr>
              <a:t>privilege</a:t>
            </a:r>
          </a:p>
          <a:p>
            <a:pPr marL="0" indent="0" hangingPunct="0">
              <a:lnSpc>
                <a:spcPct val="120000"/>
              </a:lnSpc>
              <a:spcBef>
                <a:spcPts val="0"/>
              </a:spcBef>
              <a:buNone/>
            </a:pPr>
            <a:r>
              <a:rPr lang="en-US" altLang="zh-CN" dirty="0">
                <a:highlight>
                  <a:srgbClr val="C0C0C0"/>
                </a:highlight>
              </a:rPr>
              <a:t> FROM USER_COL_PRIVS_MADE WHERE  grantee='SCOTT';</a:t>
            </a:r>
            <a:endParaRPr lang="zh-CN" altLang="en-US" dirty="0">
              <a:highlight>
                <a:srgbClr val="C0C0C0"/>
              </a:highlight>
            </a:endParaRPr>
          </a:p>
          <a:p>
            <a:pPr marL="0" indent="0" hangingPunct="0">
              <a:lnSpc>
                <a:spcPct val="120000"/>
              </a:lnSpc>
              <a:spcBef>
                <a:spcPts val="0"/>
              </a:spcBef>
              <a:buNone/>
            </a:pPr>
            <a:r>
              <a:rPr lang="en-US" altLang="zh-CN" dirty="0"/>
              <a:t>GRANTEE  TABLE_NAME  COLUMN_NAME  GRANTOR   PRIVILEGE</a:t>
            </a:r>
          </a:p>
          <a:p>
            <a:pPr marL="0" indent="0" hangingPunct="0">
              <a:lnSpc>
                <a:spcPct val="120000"/>
              </a:lnSpc>
              <a:spcBef>
                <a:spcPts val="0"/>
              </a:spcBef>
              <a:buNone/>
            </a:pPr>
            <a:r>
              <a:rPr lang="en-US" altLang="zh-CN" dirty="0"/>
              <a:t>--------	--- ---------------  -------------------  -----------  ---------------</a:t>
            </a:r>
          </a:p>
          <a:p>
            <a:pPr marL="0" indent="0" hangingPunct="0">
              <a:lnSpc>
                <a:spcPct val="120000"/>
              </a:lnSpc>
              <a:spcBef>
                <a:spcPts val="0"/>
              </a:spcBef>
              <a:buNone/>
            </a:pPr>
            <a:r>
              <a:rPr lang="en-US" altLang="zh-CN" dirty="0"/>
              <a:t>SCOTT	     JOBS	     MIN_SALA RY         HR	     UPDATE</a:t>
            </a:r>
          </a:p>
          <a:p>
            <a:pPr marL="0" indent="0" hangingPunct="0">
              <a:lnSpc>
                <a:spcPct val="120000"/>
              </a:lnSpc>
              <a:spcBef>
                <a:spcPts val="0"/>
              </a:spcBef>
              <a:buNone/>
            </a:pPr>
            <a:r>
              <a:rPr lang="en-US" altLang="zh-CN" dirty="0"/>
              <a:t>SCOTT	     JOBS	     MAX_SALARY        HR	     UPDATE</a:t>
            </a:r>
          </a:p>
        </p:txBody>
      </p:sp>
    </p:spTree>
    <p:extLst>
      <p:ext uri="{BB962C8B-B14F-4D97-AF65-F5344CB8AC3E}">
        <p14:creationId xmlns:p14="http://schemas.microsoft.com/office/powerpoint/2010/main" val="1562814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293813" y="381000"/>
            <a:ext cx="9601200" cy="887760"/>
          </a:xfrm>
        </p:spPr>
        <p:txBody>
          <a:bodyPr/>
          <a:lstStyle/>
          <a:p>
            <a:r>
              <a:rPr lang="en-US" altLang="zh-CN" b="1" dirty="0">
                <a:effectLst>
                  <a:glow>
                    <a:srgbClr val="000000"/>
                  </a:glow>
                  <a:outerShdw sx="0" sy="0">
                    <a:srgbClr val="000000"/>
                  </a:outerShdw>
                  <a:reflection stA="0" endPos="0" fadeDir="0" sx="0" sy="0"/>
                </a:effectLst>
              </a:rPr>
              <a:t>7.1 </a:t>
            </a:r>
            <a:r>
              <a:rPr lang="zh-CN" altLang="en-US" b="1" dirty="0">
                <a:effectLst>
                  <a:glow>
                    <a:srgbClr val="000000"/>
                  </a:glow>
                  <a:outerShdw sx="0" sy="0">
                    <a:srgbClr val="000000"/>
                  </a:outerShdw>
                  <a:reflection stA="0" endPos="0" fadeDir="0" sx="0" sy="0"/>
                </a:effectLst>
              </a:rPr>
              <a:t>权限</a:t>
            </a:r>
            <a:endParaRPr lang="zh-CN" altLang="en-US" dirty="0"/>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1125860" y="1628800"/>
            <a:ext cx="10297144" cy="1440160"/>
          </a:xfrm>
        </p:spPr>
        <p:txBody>
          <a:bodyPr>
            <a:normAutofit/>
          </a:bodyPr>
          <a:lstStyle/>
          <a:p>
            <a:pPr marL="0" indent="0" hangingPunct="0">
              <a:buNone/>
            </a:pPr>
            <a:r>
              <a:rPr lang="zh-CN" altLang="en-US" sz="2800" dirty="0"/>
              <a:t>权限是指用户访问数据库系统和资源的能力。</a:t>
            </a:r>
            <a:r>
              <a:rPr lang="en-US" altLang="zh-CN" sz="2800" dirty="0"/>
              <a:t>Oracle</a:t>
            </a:r>
            <a:r>
              <a:rPr lang="zh-CN" altLang="en-US" sz="2800" dirty="0"/>
              <a:t>权限分为系统权限</a:t>
            </a:r>
            <a:r>
              <a:rPr lang="en-US" altLang="zh-CN" sz="2800" dirty="0"/>
              <a:t>(System Privileges)</a:t>
            </a:r>
            <a:r>
              <a:rPr lang="zh-CN" altLang="en-US" sz="2800" dirty="0"/>
              <a:t>和对象权限</a:t>
            </a:r>
            <a:r>
              <a:rPr lang="en-US" altLang="zh-CN" sz="2800" dirty="0"/>
              <a:t>(Object Privileges)</a:t>
            </a:r>
            <a:r>
              <a:rPr lang="zh-CN" altLang="en-US" sz="2800" dirty="0"/>
              <a:t>。</a:t>
            </a:r>
          </a:p>
        </p:txBody>
      </p:sp>
    </p:spTree>
    <p:extLst>
      <p:ext uri="{BB962C8B-B14F-4D97-AF65-F5344CB8AC3E}">
        <p14:creationId xmlns:p14="http://schemas.microsoft.com/office/powerpoint/2010/main" val="1494815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293813" y="188640"/>
            <a:ext cx="9601200" cy="936104"/>
          </a:xfrm>
        </p:spPr>
        <p:txBody>
          <a:bodyPr>
            <a:normAutofit fontScale="90000"/>
          </a:bodyPr>
          <a:lstStyle/>
          <a:p>
            <a:r>
              <a:rPr lang="en-US" altLang="zh-CN" b="1" dirty="0">
                <a:effectLst>
                  <a:glow>
                    <a:srgbClr val="000000"/>
                  </a:glow>
                  <a:outerShdw sx="0" sy="0">
                    <a:srgbClr val="000000"/>
                  </a:outerShdw>
                  <a:reflection stA="0" endPos="0" fadeDir="0" sx="0" sy="0"/>
                </a:effectLst>
              </a:rPr>
              <a:t>7.3 </a:t>
            </a:r>
            <a:r>
              <a:rPr lang="zh-CN" altLang="en-US" b="1" dirty="0">
                <a:effectLst>
                  <a:glow>
                    <a:srgbClr val="000000"/>
                  </a:glow>
                  <a:outerShdw sx="0" sy="0">
                    <a:srgbClr val="000000"/>
                  </a:outerShdw>
                  <a:reflection stA="0" endPos="0" fadeDir="0" sx="0" sy="0"/>
                </a:effectLst>
              </a:rPr>
              <a:t>用户管理</a:t>
            </a:r>
            <a:br>
              <a:rPr lang="en-US" altLang="zh-CN" b="1" dirty="0">
                <a:effectLst>
                  <a:glow>
                    <a:srgbClr val="000000"/>
                  </a:glow>
                  <a:outerShdw sx="0" sy="0">
                    <a:srgbClr val="000000"/>
                  </a:outerShdw>
                  <a:reflection stA="0" endPos="0" fadeDir="0" sx="0" sy="0"/>
                </a:effectLst>
              </a:rPr>
            </a:br>
            <a:r>
              <a:rPr lang="en-US" altLang="zh-CN" b="1" dirty="0">
                <a:effectLst>
                  <a:glow>
                    <a:srgbClr val="000000"/>
                  </a:glow>
                  <a:outerShdw sx="0" sy="0">
                    <a:srgbClr val="000000"/>
                  </a:outerShdw>
                  <a:reflection stA="0" endPos="0" fadeDir="0" sx="0" sy="0"/>
                </a:effectLst>
              </a:rPr>
              <a:t>   </a:t>
            </a:r>
            <a:r>
              <a:rPr lang="en-US" altLang="zh-CN" sz="3100" b="1" dirty="0"/>
              <a:t>7.3.2 </a:t>
            </a:r>
            <a:r>
              <a:rPr lang="zh-CN" altLang="en-US" sz="3100" b="1" dirty="0"/>
              <a:t>授予用户对象权限</a:t>
            </a:r>
            <a:endParaRPr lang="zh-CN" altLang="en-US" dirty="0"/>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837828" y="1124744"/>
            <a:ext cx="11350997" cy="5733256"/>
          </a:xfrm>
        </p:spPr>
        <p:txBody>
          <a:bodyPr>
            <a:normAutofit fontScale="85000" lnSpcReduction="20000"/>
          </a:bodyPr>
          <a:lstStyle/>
          <a:p>
            <a:pPr marL="0" indent="0" hangingPunct="0">
              <a:lnSpc>
                <a:spcPct val="120000"/>
              </a:lnSpc>
              <a:spcBef>
                <a:spcPts val="0"/>
              </a:spcBef>
              <a:buNone/>
            </a:pPr>
            <a:r>
              <a:rPr lang="en-US" altLang="zh-CN" dirty="0"/>
              <a:t>HR</a:t>
            </a:r>
            <a:r>
              <a:rPr lang="zh-CN" altLang="en-US" dirty="0"/>
              <a:t>用户授权完成之后，可以用</a:t>
            </a:r>
            <a:r>
              <a:rPr lang="en-US" altLang="zh-CN" dirty="0"/>
              <a:t>SCOTT</a:t>
            </a:r>
            <a:r>
              <a:rPr lang="zh-CN" altLang="en-US" dirty="0"/>
              <a:t>用户登录，测试一下授权是否成功，能不能进行授权之外的操作：</a:t>
            </a:r>
          </a:p>
          <a:p>
            <a:pPr marL="0" indent="0" hangingPunct="0">
              <a:lnSpc>
                <a:spcPct val="120000"/>
              </a:lnSpc>
              <a:spcBef>
                <a:spcPts val="0"/>
              </a:spcBef>
              <a:buNone/>
            </a:pPr>
            <a:r>
              <a:rPr lang="en-US" altLang="zh-CN" dirty="0"/>
              <a:t>$ </a:t>
            </a:r>
            <a:r>
              <a:rPr lang="en-US" altLang="zh-CN" dirty="0" err="1">
                <a:highlight>
                  <a:srgbClr val="C0C0C0"/>
                </a:highlight>
              </a:rPr>
              <a:t>sqlplus</a:t>
            </a:r>
            <a:r>
              <a:rPr lang="en-US" altLang="zh-CN" dirty="0">
                <a:highlight>
                  <a:srgbClr val="C0C0C0"/>
                </a:highlight>
              </a:rPr>
              <a:t> </a:t>
            </a:r>
            <a:r>
              <a:rPr lang="en-US" altLang="zh-CN" dirty="0" err="1">
                <a:highlight>
                  <a:srgbClr val="C0C0C0"/>
                </a:highlight>
              </a:rPr>
              <a:t>scott</a:t>
            </a:r>
            <a:r>
              <a:rPr lang="en-US" altLang="zh-CN" dirty="0">
                <a:highlight>
                  <a:srgbClr val="C0C0C0"/>
                </a:highlight>
              </a:rPr>
              <a:t>/123@pdborcl</a:t>
            </a:r>
          </a:p>
          <a:p>
            <a:pPr marL="0" indent="0" hangingPunct="0">
              <a:lnSpc>
                <a:spcPct val="120000"/>
              </a:lnSpc>
              <a:spcBef>
                <a:spcPts val="0"/>
              </a:spcBef>
              <a:buNone/>
            </a:pPr>
            <a:r>
              <a:rPr lang="en-US" altLang="zh-CN" dirty="0"/>
              <a:t>SQL&gt; </a:t>
            </a:r>
            <a:r>
              <a:rPr lang="en-US" altLang="zh-CN" dirty="0">
                <a:highlight>
                  <a:srgbClr val="C0C0C0"/>
                </a:highlight>
              </a:rPr>
              <a:t>SELECT count(*)FROM hr.jobs;</a:t>
            </a:r>
            <a:endParaRPr lang="zh-CN" altLang="en-US" dirty="0">
              <a:highlight>
                <a:srgbClr val="C0C0C0"/>
              </a:highlight>
            </a:endParaRPr>
          </a:p>
          <a:p>
            <a:pPr marL="0" indent="0" hangingPunct="0">
              <a:lnSpc>
                <a:spcPct val="120000"/>
              </a:lnSpc>
              <a:spcBef>
                <a:spcPts val="0"/>
              </a:spcBef>
              <a:buNone/>
            </a:pPr>
            <a:r>
              <a:rPr lang="zh-CN" altLang="en-US" dirty="0"/>
              <a:t>  </a:t>
            </a:r>
            <a:r>
              <a:rPr lang="en-US" altLang="zh-CN" dirty="0"/>
              <a:t>COUNT(*)</a:t>
            </a:r>
          </a:p>
          <a:p>
            <a:pPr marL="0" indent="0" hangingPunct="0">
              <a:lnSpc>
                <a:spcPct val="120000"/>
              </a:lnSpc>
              <a:spcBef>
                <a:spcPts val="0"/>
              </a:spcBef>
              <a:buNone/>
            </a:pPr>
            <a:r>
              <a:rPr lang="en-US" altLang="zh-CN" dirty="0"/>
              <a:t>----------</a:t>
            </a:r>
          </a:p>
          <a:p>
            <a:pPr marL="0" indent="0" hangingPunct="0">
              <a:lnSpc>
                <a:spcPct val="120000"/>
              </a:lnSpc>
              <a:spcBef>
                <a:spcPts val="0"/>
              </a:spcBef>
              <a:buNone/>
            </a:pPr>
            <a:r>
              <a:rPr lang="en-US" altLang="zh-CN" dirty="0"/>
              <a:t>        19</a:t>
            </a:r>
          </a:p>
          <a:p>
            <a:pPr marL="0" indent="0" hangingPunct="0">
              <a:lnSpc>
                <a:spcPct val="120000"/>
              </a:lnSpc>
              <a:spcBef>
                <a:spcPts val="0"/>
              </a:spcBef>
              <a:buNone/>
            </a:pPr>
            <a:r>
              <a:rPr lang="en-US" altLang="zh-CN" dirty="0"/>
              <a:t>SQL&gt; </a:t>
            </a:r>
            <a:r>
              <a:rPr lang="en-US" altLang="zh-CN" dirty="0">
                <a:highlight>
                  <a:srgbClr val="C0C0C0"/>
                </a:highlight>
              </a:rPr>
              <a:t>UPDATE hr.jobs SET </a:t>
            </a:r>
            <a:r>
              <a:rPr lang="en-US" altLang="zh-CN" dirty="0" err="1">
                <a:highlight>
                  <a:srgbClr val="C0C0C0"/>
                </a:highlight>
              </a:rPr>
              <a:t>min_salary</a:t>
            </a:r>
            <a:r>
              <a:rPr lang="en-US" altLang="zh-CN" dirty="0">
                <a:highlight>
                  <a:srgbClr val="C0C0C0"/>
                </a:highlight>
              </a:rPr>
              <a:t>=</a:t>
            </a:r>
            <a:r>
              <a:rPr lang="en-US" altLang="zh-CN" dirty="0" err="1">
                <a:highlight>
                  <a:srgbClr val="C0C0C0"/>
                </a:highlight>
              </a:rPr>
              <a:t>min_salary</a:t>
            </a:r>
            <a:r>
              <a:rPr lang="en-US" altLang="zh-CN" dirty="0">
                <a:highlight>
                  <a:srgbClr val="C0C0C0"/>
                </a:highlight>
              </a:rPr>
              <a:t>;</a:t>
            </a:r>
            <a:endParaRPr lang="zh-CN" altLang="en-US" dirty="0">
              <a:highlight>
                <a:srgbClr val="C0C0C0"/>
              </a:highlight>
            </a:endParaRPr>
          </a:p>
          <a:p>
            <a:pPr marL="0" indent="0" hangingPunct="0">
              <a:lnSpc>
                <a:spcPct val="120000"/>
              </a:lnSpc>
              <a:spcBef>
                <a:spcPts val="0"/>
              </a:spcBef>
              <a:buNone/>
            </a:pPr>
            <a:r>
              <a:rPr lang="en-US" altLang="zh-CN" dirty="0"/>
              <a:t>19 rows updated.</a:t>
            </a:r>
          </a:p>
          <a:p>
            <a:pPr marL="0" indent="0" hangingPunct="0">
              <a:lnSpc>
                <a:spcPct val="120000"/>
              </a:lnSpc>
              <a:spcBef>
                <a:spcPts val="0"/>
              </a:spcBef>
              <a:buNone/>
            </a:pPr>
            <a:r>
              <a:rPr lang="en-US" altLang="zh-CN" dirty="0"/>
              <a:t>SQL&gt; </a:t>
            </a:r>
            <a:r>
              <a:rPr lang="en-US" altLang="zh-CN" dirty="0">
                <a:highlight>
                  <a:srgbClr val="C0C0C0"/>
                </a:highlight>
              </a:rPr>
              <a:t>UPDATE hr.jobs SET </a:t>
            </a:r>
            <a:r>
              <a:rPr lang="en-US" altLang="zh-CN" dirty="0" err="1">
                <a:highlight>
                  <a:srgbClr val="C0C0C0"/>
                </a:highlight>
              </a:rPr>
              <a:t>job_title</a:t>
            </a:r>
            <a:r>
              <a:rPr lang="en-US" altLang="zh-CN" dirty="0">
                <a:highlight>
                  <a:srgbClr val="C0C0C0"/>
                </a:highlight>
              </a:rPr>
              <a:t>=</a:t>
            </a:r>
            <a:r>
              <a:rPr lang="en-US" altLang="zh-CN" dirty="0" err="1">
                <a:highlight>
                  <a:srgbClr val="C0C0C0"/>
                </a:highlight>
              </a:rPr>
              <a:t>job_title</a:t>
            </a:r>
            <a:r>
              <a:rPr lang="en-US" altLang="zh-CN" dirty="0">
                <a:highlight>
                  <a:srgbClr val="C0C0C0"/>
                </a:highlight>
              </a:rPr>
              <a:t>;</a:t>
            </a:r>
            <a:endParaRPr lang="zh-CN" altLang="en-US" dirty="0">
              <a:highlight>
                <a:srgbClr val="C0C0C0"/>
              </a:highlight>
            </a:endParaRPr>
          </a:p>
          <a:p>
            <a:pPr marL="0" indent="0" hangingPunct="0">
              <a:lnSpc>
                <a:spcPct val="120000"/>
              </a:lnSpc>
              <a:spcBef>
                <a:spcPts val="0"/>
              </a:spcBef>
              <a:buNone/>
            </a:pPr>
            <a:r>
              <a:rPr lang="en-US" altLang="zh-CN" dirty="0"/>
              <a:t>ERROR at line 1</a:t>
            </a:r>
            <a:r>
              <a:rPr lang="zh-CN" altLang="en-US" dirty="0"/>
              <a:t>：</a:t>
            </a:r>
          </a:p>
          <a:p>
            <a:pPr marL="0" indent="0" hangingPunct="0">
              <a:lnSpc>
                <a:spcPct val="120000"/>
              </a:lnSpc>
              <a:spcBef>
                <a:spcPts val="0"/>
              </a:spcBef>
              <a:buNone/>
            </a:pPr>
            <a:r>
              <a:rPr lang="en-US" altLang="zh-CN" dirty="0"/>
              <a:t>ORA-01031</a:t>
            </a:r>
            <a:r>
              <a:rPr lang="zh-CN" altLang="en-US" dirty="0"/>
              <a:t>：权限不足</a:t>
            </a:r>
          </a:p>
          <a:p>
            <a:pPr marL="0" indent="0" hangingPunct="0">
              <a:lnSpc>
                <a:spcPct val="120000"/>
              </a:lnSpc>
              <a:spcBef>
                <a:spcPts val="0"/>
              </a:spcBef>
              <a:buNone/>
            </a:pPr>
            <a:r>
              <a:rPr lang="en-US" altLang="zh-CN" dirty="0"/>
              <a:t>SQL&gt; </a:t>
            </a:r>
            <a:r>
              <a:rPr lang="en-US" altLang="zh-CN" dirty="0">
                <a:highlight>
                  <a:srgbClr val="C0C0C0"/>
                </a:highlight>
              </a:rPr>
              <a:t>DELETE FROM hr.jobs;</a:t>
            </a:r>
            <a:endParaRPr lang="zh-CN" altLang="en-US" dirty="0">
              <a:highlight>
                <a:srgbClr val="C0C0C0"/>
              </a:highlight>
            </a:endParaRPr>
          </a:p>
          <a:p>
            <a:pPr marL="0" indent="0" hangingPunct="0">
              <a:lnSpc>
                <a:spcPct val="120000"/>
              </a:lnSpc>
              <a:spcBef>
                <a:spcPts val="0"/>
              </a:spcBef>
              <a:buNone/>
            </a:pPr>
            <a:r>
              <a:rPr lang="en-US" altLang="zh-CN" dirty="0"/>
              <a:t>ERROR at line 1</a:t>
            </a:r>
            <a:r>
              <a:rPr lang="zh-CN" altLang="en-US" dirty="0"/>
              <a:t>：</a:t>
            </a:r>
          </a:p>
          <a:p>
            <a:pPr marL="0" indent="0" hangingPunct="0">
              <a:lnSpc>
                <a:spcPct val="120000"/>
              </a:lnSpc>
              <a:spcBef>
                <a:spcPts val="0"/>
              </a:spcBef>
              <a:buNone/>
            </a:pPr>
            <a:r>
              <a:rPr lang="en-US" altLang="zh-CN" dirty="0"/>
              <a:t>ORA-01031</a:t>
            </a:r>
            <a:r>
              <a:rPr lang="zh-CN" altLang="en-US" dirty="0"/>
              <a:t>：权限不足</a:t>
            </a:r>
          </a:p>
          <a:p>
            <a:pPr marL="0" indent="0" hangingPunct="0">
              <a:lnSpc>
                <a:spcPct val="120000"/>
              </a:lnSpc>
              <a:spcBef>
                <a:spcPts val="0"/>
              </a:spcBef>
              <a:buNone/>
            </a:pPr>
            <a:r>
              <a:rPr lang="zh-CN" altLang="en-US" dirty="0"/>
              <a:t>从</a:t>
            </a:r>
            <a:r>
              <a:rPr lang="en-US" altLang="zh-CN" dirty="0"/>
              <a:t>SCOTT</a:t>
            </a:r>
            <a:r>
              <a:rPr lang="zh-CN" altLang="en-US" dirty="0"/>
              <a:t>的操作来看，授权之内的操作是可以的，授权之外的操作</a:t>
            </a:r>
            <a:r>
              <a:rPr lang="en-US" altLang="zh-CN" dirty="0"/>
              <a:t>(</a:t>
            </a:r>
            <a:r>
              <a:rPr lang="zh-CN" altLang="en-US" dirty="0"/>
              <a:t>如修改</a:t>
            </a:r>
            <a:r>
              <a:rPr lang="en-US" altLang="zh-CN" dirty="0" err="1"/>
              <a:t>job_title</a:t>
            </a:r>
            <a:r>
              <a:rPr lang="zh-CN" altLang="en-US" dirty="0"/>
              <a:t>列，删除</a:t>
            </a:r>
            <a:r>
              <a:rPr lang="en-US" altLang="zh-CN" dirty="0"/>
              <a:t>JOBS</a:t>
            </a:r>
            <a:r>
              <a:rPr lang="zh-CN" altLang="en-US" dirty="0"/>
              <a:t>表的数据</a:t>
            </a:r>
            <a:r>
              <a:rPr lang="en-US" altLang="zh-CN" dirty="0"/>
              <a:t>)</a:t>
            </a:r>
            <a:r>
              <a:rPr lang="zh-CN" altLang="en-US" dirty="0"/>
              <a:t>是不允许的。被授权用户可以通过</a:t>
            </a:r>
            <a:r>
              <a:rPr lang="en-US" altLang="zh-CN" dirty="0"/>
              <a:t>USER_TAB_PRIVS</a:t>
            </a:r>
            <a:r>
              <a:rPr lang="zh-CN" altLang="en-US" dirty="0"/>
              <a:t>和</a:t>
            </a:r>
            <a:r>
              <a:rPr lang="en-US" altLang="zh-CN" dirty="0"/>
              <a:t>USER_COL_PRIVS_RECD</a:t>
            </a:r>
            <a:r>
              <a:rPr lang="zh-CN" altLang="en-US" dirty="0"/>
              <a:t>分别查询被授予的对象权限和列权限。</a:t>
            </a:r>
          </a:p>
        </p:txBody>
      </p:sp>
      <p:sp>
        <p:nvSpPr>
          <p:cNvPr id="4" name="卷形: 水平 3">
            <a:extLst>
              <a:ext uri="{FF2B5EF4-FFF2-40B4-BE49-F238E27FC236}">
                <a16:creationId xmlns:a16="http://schemas.microsoft.com/office/drawing/2014/main" id="{0EE830BA-A6C8-4E01-AB16-8EBCE296EA8A}"/>
              </a:ext>
            </a:extLst>
          </p:cNvPr>
          <p:cNvSpPr/>
          <p:nvPr/>
        </p:nvSpPr>
        <p:spPr>
          <a:xfrm>
            <a:off x="2638028" y="1988840"/>
            <a:ext cx="6696744" cy="3528392"/>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2400" dirty="0"/>
              <a:t>注意：用户只能将表的所有列的</a:t>
            </a:r>
            <a:r>
              <a:rPr lang="en-US" altLang="zh-CN" sz="2400" dirty="0"/>
              <a:t>SELECT</a:t>
            </a:r>
            <a:r>
              <a:rPr lang="zh-CN" altLang="en-US" sz="2400" dirty="0"/>
              <a:t>权限授予其他用户，如果用户希望将表的部分列授予其他用户，可以通过创建只有部分列的视图，然后将视图授予其他用户。</a:t>
            </a:r>
          </a:p>
        </p:txBody>
      </p:sp>
    </p:spTree>
    <p:extLst>
      <p:ext uri="{BB962C8B-B14F-4D97-AF65-F5344CB8AC3E}">
        <p14:creationId xmlns:p14="http://schemas.microsoft.com/office/powerpoint/2010/main" val="1126606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strVal val="#ppt_w*0.70"/>
                                          </p:val>
                                        </p:tav>
                                        <p:tav tm="100000">
                                          <p:val>
                                            <p:strVal val="#ppt_w"/>
                                          </p:val>
                                        </p:tav>
                                      </p:tavLst>
                                    </p:anim>
                                    <p:anim calcmode="lin" valueType="num">
                                      <p:cBhvr>
                                        <p:cTn id="8" dur="1000" fill="hold"/>
                                        <p:tgtEl>
                                          <p:spTgt spid="4"/>
                                        </p:tgtEl>
                                        <p:attrNameLst>
                                          <p:attrName>ppt_h</p:attrName>
                                        </p:attrNameLst>
                                      </p:cBhvr>
                                      <p:tavLst>
                                        <p:tav tm="0">
                                          <p:val>
                                            <p:strVal val="#ppt_h"/>
                                          </p:val>
                                        </p:tav>
                                        <p:tav tm="100000">
                                          <p:val>
                                            <p:strVal val="#ppt_h"/>
                                          </p:val>
                                        </p:tav>
                                      </p:tavLst>
                                    </p:anim>
                                    <p:animEffect transition="in" filter="fade">
                                      <p:cBhvr>
                                        <p:cTn id="9"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293813" y="188640"/>
            <a:ext cx="9601200" cy="936104"/>
          </a:xfrm>
        </p:spPr>
        <p:txBody>
          <a:bodyPr>
            <a:normAutofit fontScale="90000"/>
          </a:bodyPr>
          <a:lstStyle/>
          <a:p>
            <a:r>
              <a:rPr lang="en-US" altLang="zh-CN" b="1" dirty="0">
                <a:effectLst>
                  <a:glow>
                    <a:srgbClr val="000000"/>
                  </a:glow>
                  <a:outerShdw sx="0" sy="0">
                    <a:srgbClr val="000000"/>
                  </a:outerShdw>
                  <a:reflection stA="0" endPos="0" fadeDir="0" sx="0" sy="0"/>
                </a:effectLst>
              </a:rPr>
              <a:t>7.3 </a:t>
            </a:r>
            <a:r>
              <a:rPr lang="zh-CN" altLang="en-US" b="1" dirty="0">
                <a:effectLst>
                  <a:glow>
                    <a:srgbClr val="000000"/>
                  </a:glow>
                  <a:outerShdw sx="0" sy="0">
                    <a:srgbClr val="000000"/>
                  </a:outerShdw>
                  <a:reflection stA="0" endPos="0" fadeDir="0" sx="0" sy="0"/>
                </a:effectLst>
              </a:rPr>
              <a:t>用户管理</a:t>
            </a:r>
            <a:br>
              <a:rPr lang="en-US" altLang="zh-CN" b="1" dirty="0">
                <a:effectLst>
                  <a:glow>
                    <a:srgbClr val="000000"/>
                  </a:glow>
                  <a:outerShdw sx="0" sy="0">
                    <a:srgbClr val="000000"/>
                  </a:outerShdw>
                  <a:reflection stA="0" endPos="0" fadeDir="0" sx="0" sy="0"/>
                </a:effectLst>
              </a:rPr>
            </a:br>
            <a:r>
              <a:rPr lang="en-US" altLang="zh-CN" b="1" dirty="0">
                <a:effectLst>
                  <a:glow>
                    <a:srgbClr val="000000"/>
                  </a:glow>
                  <a:outerShdw sx="0" sy="0">
                    <a:srgbClr val="000000"/>
                  </a:outerShdw>
                  <a:reflection stA="0" endPos="0" fadeDir="0" sx="0" sy="0"/>
                </a:effectLst>
              </a:rPr>
              <a:t>   </a:t>
            </a:r>
            <a:r>
              <a:rPr lang="en-US" altLang="zh-CN" sz="3100" b="1" dirty="0"/>
              <a:t>7.3.3 </a:t>
            </a:r>
            <a:r>
              <a:rPr lang="zh-CN" altLang="en-US" sz="3100" b="1" dirty="0"/>
              <a:t>用户的其他常用操作</a:t>
            </a:r>
            <a:endParaRPr lang="zh-CN" altLang="en-US" dirty="0"/>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909837" y="1124744"/>
            <a:ext cx="11278988" cy="5733256"/>
          </a:xfrm>
        </p:spPr>
        <p:txBody>
          <a:bodyPr>
            <a:normAutofit lnSpcReduction="10000"/>
          </a:bodyPr>
          <a:lstStyle/>
          <a:p>
            <a:pPr marL="0" indent="0" hangingPunct="0">
              <a:lnSpc>
                <a:spcPct val="120000"/>
              </a:lnSpc>
              <a:spcBef>
                <a:spcPts val="0"/>
              </a:spcBef>
              <a:buNone/>
            </a:pPr>
            <a:r>
              <a:rPr lang="zh-CN" altLang="en-US" dirty="0"/>
              <a:t>对用户的常用操作有修改密码、锁定用户</a:t>
            </a:r>
            <a:r>
              <a:rPr lang="en-US" altLang="zh-CN" dirty="0"/>
              <a:t>/</a:t>
            </a:r>
            <a:r>
              <a:rPr lang="zh-CN" altLang="en-US" dirty="0"/>
              <a:t>解除锁定用户、删除用户等。除了修改密码可以是用户自己之外，锁定、解锁和删除操作都不能是用户自己，而必须由</a:t>
            </a:r>
            <a:r>
              <a:rPr lang="en-US" altLang="zh-CN" dirty="0"/>
              <a:t>sys</a:t>
            </a:r>
            <a:r>
              <a:rPr lang="zh-CN" altLang="en-US" dirty="0"/>
              <a:t>或者</a:t>
            </a:r>
            <a:r>
              <a:rPr lang="en-US" altLang="zh-CN" dirty="0"/>
              <a:t>system</a:t>
            </a:r>
            <a:r>
              <a:rPr lang="zh-CN" altLang="en-US" dirty="0"/>
              <a:t>用户来操作。</a:t>
            </a:r>
          </a:p>
          <a:p>
            <a:pPr marL="0" indent="0" hangingPunct="0">
              <a:lnSpc>
                <a:spcPct val="120000"/>
              </a:lnSpc>
              <a:spcBef>
                <a:spcPts val="0"/>
              </a:spcBef>
              <a:buNone/>
            </a:pPr>
            <a:r>
              <a:rPr lang="en-US" altLang="zh-CN" dirty="0"/>
              <a:t>【</a:t>
            </a:r>
            <a:r>
              <a:rPr lang="zh-CN" altLang="en-US" dirty="0"/>
              <a:t>示例</a:t>
            </a:r>
            <a:r>
              <a:rPr lang="en-US" altLang="zh-CN" dirty="0"/>
              <a:t>7-7】</a:t>
            </a:r>
            <a:r>
              <a:rPr lang="zh-CN" altLang="en-US" dirty="0"/>
              <a:t>用户常用操作</a:t>
            </a:r>
          </a:p>
          <a:p>
            <a:pPr marL="0" indent="0" hangingPunct="0">
              <a:lnSpc>
                <a:spcPct val="120000"/>
              </a:lnSpc>
              <a:spcBef>
                <a:spcPts val="0"/>
              </a:spcBef>
              <a:buNone/>
            </a:pPr>
            <a:r>
              <a:rPr lang="zh-CN" altLang="en-US" dirty="0"/>
              <a:t>本示例演示了修改用户密码、锁定用户、解除锁定用户和删除用户的操作。</a:t>
            </a:r>
          </a:p>
          <a:p>
            <a:pPr marL="0" indent="0" hangingPunct="0">
              <a:lnSpc>
                <a:spcPct val="120000"/>
              </a:lnSpc>
              <a:spcBef>
                <a:spcPts val="0"/>
              </a:spcBef>
              <a:buNone/>
            </a:pPr>
            <a:r>
              <a:rPr lang="en-US" altLang="zh-CN" dirty="0"/>
              <a:t>$ </a:t>
            </a:r>
            <a:r>
              <a:rPr lang="en-US" altLang="zh-CN" dirty="0" err="1">
                <a:highlight>
                  <a:srgbClr val="C0C0C0"/>
                </a:highlight>
              </a:rPr>
              <a:t>sqlplus</a:t>
            </a:r>
            <a:r>
              <a:rPr lang="en-US" altLang="zh-CN" dirty="0">
                <a:highlight>
                  <a:srgbClr val="C0C0C0"/>
                </a:highlight>
              </a:rPr>
              <a:t> / as </a:t>
            </a:r>
            <a:r>
              <a:rPr lang="en-US" altLang="zh-CN" dirty="0" err="1">
                <a:highlight>
                  <a:srgbClr val="C0C0C0"/>
                </a:highlight>
              </a:rPr>
              <a:t>sysdba</a:t>
            </a:r>
            <a:endParaRPr lang="en-US" altLang="zh-CN" dirty="0">
              <a:highlight>
                <a:srgbClr val="C0C0C0"/>
              </a:highlight>
            </a:endParaRPr>
          </a:p>
          <a:p>
            <a:pPr marL="0" indent="0" hangingPunct="0">
              <a:lnSpc>
                <a:spcPct val="120000"/>
              </a:lnSpc>
              <a:spcBef>
                <a:spcPts val="0"/>
              </a:spcBef>
              <a:buNone/>
            </a:pPr>
            <a:r>
              <a:rPr lang="en-US" altLang="zh-CN" dirty="0"/>
              <a:t>SQL&gt; </a:t>
            </a:r>
            <a:r>
              <a:rPr lang="en-US" altLang="zh-CN" dirty="0">
                <a:highlight>
                  <a:srgbClr val="C0C0C0"/>
                </a:highlight>
              </a:rPr>
              <a:t>ALTER USER c##user1 IDENTIFIED BY 123;</a:t>
            </a:r>
            <a:endParaRPr lang="zh-CN" altLang="en-US" dirty="0">
              <a:highlight>
                <a:srgbClr val="C0C0C0"/>
              </a:highlight>
            </a:endParaRPr>
          </a:p>
          <a:p>
            <a:pPr marL="0" indent="0" hangingPunct="0">
              <a:lnSpc>
                <a:spcPct val="120000"/>
              </a:lnSpc>
              <a:spcBef>
                <a:spcPts val="0"/>
              </a:spcBef>
              <a:buNone/>
            </a:pPr>
            <a:r>
              <a:rPr lang="en-US" altLang="zh-CN" dirty="0"/>
              <a:t>User altered.</a:t>
            </a:r>
          </a:p>
          <a:p>
            <a:pPr marL="0" indent="0" hangingPunct="0">
              <a:lnSpc>
                <a:spcPct val="120000"/>
              </a:lnSpc>
              <a:spcBef>
                <a:spcPts val="0"/>
              </a:spcBef>
              <a:buNone/>
            </a:pPr>
            <a:r>
              <a:rPr lang="en-US" altLang="zh-CN" dirty="0"/>
              <a:t>SQL&gt; </a:t>
            </a:r>
            <a:r>
              <a:rPr lang="en-US" altLang="zh-CN" dirty="0">
                <a:highlight>
                  <a:srgbClr val="C0C0C0"/>
                </a:highlight>
              </a:rPr>
              <a:t>ALTER USER c##user1 ACCOUNT LOCK;</a:t>
            </a:r>
            <a:endParaRPr lang="zh-CN" altLang="en-US" dirty="0">
              <a:highlight>
                <a:srgbClr val="C0C0C0"/>
              </a:highlight>
            </a:endParaRPr>
          </a:p>
          <a:p>
            <a:pPr marL="0" indent="0" hangingPunct="0">
              <a:lnSpc>
                <a:spcPct val="120000"/>
              </a:lnSpc>
              <a:spcBef>
                <a:spcPts val="0"/>
              </a:spcBef>
              <a:buNone/>
            </a:pPr>
            <a:r>
              <a:rPr lang="en-US" altLang="zh-CN" dirty="0"/>
              <a:t>User altered.</a:t>
            </a:r>
          </a:p>
          <a:p>
            <a:pPr marL="0" indent="0" hangingPunct="0">
              <a:lnSpc>
                <a:spcPct val="120000"/>
              </a:lnSpc>
              <a:spcBef>
                <a:spcPts val="0"/>
              </a:spcBef>
              <a:buNone/>
            </a:pPr>
            <a:r>
              <a:rPr lang="en-US" altLang="zh-CN" dirty="0"/>
              <a:t>SQL&gt; </a:t>
            </a:r>
            <a:r>
              <a:rPr lang="en-US" altLang="zh-CN" dirty="0">
                <a:highlight>
                  <a:srgbClr val="C0C0C0"/>
                </a:highlight>
              </a:rPr>
              <a:t>ALTER USER c##user1 ACCOUNT UNLOCK;</a:t>
            </a:r>
            <a:endParaRPr lang="zh-CN" altLang="en-US" dirty="0">
              <a:highlight>
                <a:srgbClr val="C0C0C0"/>
              </a:highlight>
            </a:endParaRPr>
          </a:p>
          <a:p>
            <a:pPr marL="0" indent="0" hangingPunct="0">
              <a:lnSpc>
                <a:spcPct val="120000"/>
              </a:lnSpc>
              <a:spcBef>
                <a:spcPts val="0"/>
              </a:spcBef>
              <a:buNone/>
            </a:pPr>
            <a:r>
              <a:rPr lang="en-US" altLang="zh-CN" dirty="0"/>
              <a:t>User altered.</a:t>
            </a:r>
          </a:p>
          <a:p>
            <a:pPr marL="0" indent="0" hangingPunct="0">
              <a:lnSpc>
                <a:spcPct val="120000"/>
              </a:lnSpc>
              <a:spcBef>
                <a:spcPts val="0"/>
              </a:spcBef>
              <a:buNone/>
            </a:pPr>
            <a:r>
              <a:rPr lang="en-US" altLang="zh-CN" dirty="0"/>
              <a:t>SQL&gt; </a:t>
            </a:r>
            <a:r>
              <a:rPr lang="en-US" altLang="zh-CN" dirty="0">
                <a:highlight>
                  <a:srgbClr val="C0C0C0"/>
                </a:highlight>
              </a:rPr>
              <a:t>DROP USER c##user1 CASCADE;`</a:t>
            </a:r>
            <a:endParaRPr lang="zh-CN" altLang="en-US" dirty="0">
              <a:highlight>
                <a:srgbClr val="C0C0C0"/>
              </a:highlight>
            </a:endParaRPr>
          </a:p>
          <a:p>
            <a:pPr marL="0" indent="0" hangingPunct="0">
              <a:lnSpc>
                <a:spcPct val="120000"/>
              </a:lnSpc>
              <a:spcBef>
                <a:spcPts val="0"/>
              </a:spcBef>
              <a:buNone/>
            </a:pPr>
            <a:r>
              <a:rPr lang="en-US" altLang="zh-CN" dirty="0"/>
              <a:t>User dropped.</a:t>
            </a:r>
          </a:p>
        </p:txBody>
      </p:sp>
      <p:sp>
        <p:nvSpPr>
          <p:cNvPr id="4" name="卷形: 水平 3">
            <a:extLst>
              <a:ext uri="{FF2B5EF4-FFF2-40B4-BE49-F238E27FC236}">
                <a16:creationId xmlns:a16="http://schemas.microsoft.com/office/drawing/2014/main" id="{5F2881FF-7FBA-49E4-92AB-5C0867CBFB7B}"/>
              </a:ext>
            </a:extLst>
          </p:cNvPr>
          <p:cNvSpPr/>
          <p:nvPr/>
        </p:nvSpPr>
        <p:spPr>
          <a:xfrm>
            <a:off x="2638028" y="1988840"/>
            <a:ext cx="7056784" cy="3816424"/>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2400" dirty="0"/>
              <a:t>注意：删除用户的命令后有选项“</a:t>
            </a:r>
            <a:r>
              <a:rPr lang="en-US" altLang="zh-CN" sz="2400" dirty="0"/>
              <a:t>CASCADE”</a:t>
            </a:r>
            <a:r>
              <a:rPr lang="zh-CN" altLang="en-US" sz="2400" dirty="0"/>
              <a:t>，这表示级联删除用户的所有对象。如果用户是公共用户，那么</a:t>
            </a:r>
            <a:r>
              <a:rPr lang="en-US" altLang="zh-CN" sz="2400" dirty="0"/>
              <a:t>CDB</a:t>
            </a:r>
            <a:r>
              <a:rPr lang="zh-CN" altLang="en-US" sz="2400" dirty="0"/>
              <a:t>以及每个</a:t>
            </a:r>
            <a:r>
              <a:rPr lang="en-US" altLang="zh-CN" sz="2400" dirty="0"/>
              <a:t>PDB</a:t>
            </a:r>
            <a:r>
              <a:rPr lang="zh-CN" altLang="en-US" sz="2400" dirty="0"/>
              <a:t>中的该用户对象都将被删除！因此，在使用</a:t>
            </a:r>
            <a:r>
              <a:rPr lang="en-US" altLang="zh-CN" sz="2400" dirty="0"/>
              <a:t>CASCADE</a:t>
            </a:r>
            <a:r>
              <a:rPr lang="zh-CN" altLang="en-US" sz="2400" dirty="0"/>
              <a:t>选项时要非常小心。</a:t>
            </a:r>
          </a:p>
        </p:txBody>
      </p:sp>
    </p:spTree>
    <p:extLst>
      <p:ext uri="{BB962C8B-B14F-4D97-AF65-F5344CB8AC3E}">
        <p14:creationId xmlns:p14="http://schemas.microsoft.com/office/powerpoint/2010/main" val="1910827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strVal val="#ppt_w*0.70"/>
                                          </p:val>
                                        </p:tav>
                                        <p:tav tm="100000">
                                          <p:val>
                                            <p:strVal val="#ppt_w"/>
                                          </p:val>
                                        </p:tav>
                                      </p:tavLst>
                                    </p:anim>
                                    <p:anim calcmode="lin" valueType="num">
                                      <p:cBhvr>
                                        <p:cTn id="8" dur="1000" fill="hold"/>
                                        <p:tgtEl>
                                          <p:spTgt spid="4"/>
                                        </p:tgtEl>
                                        <p:attrNameLst>
                                          <p:attrName>ppt_h</p:attrName>
                                        </p:attrNameLst>
                                      </p:cBhvr>
                                      <p:tavLst>
                                        <p:tav tm="0">
                                          <p:val>
                                            <p:strVal val="#ppt_h"/>
                                          </p:val>
                                        </p:tav>
                                        <p:tav tm="100000">
                                          <p:val>
                                            <p:strVal val="#ppt_h"/>
                                          </p:val>
                                        </p:tav>
                                      </p:tavLst>
                                    </p:anim>
                                    <p:animEffect transition="in" filter="fade">
                                      <p:cBhvr>
                                        <p:cTn id="9"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293813" y="188640"/>
            <a:ext cx="9601200" cy="936104"/>
          </a:xfrm>
        </p:spPr>
        <p:txBody>
          <a:bodyPr>
            <a:normAutofit fontScale="90000"/>
          </a:bodyPr>
          <a:lstStyle/>
          <a:p>
            <a:r>
              <a:rPr lang="en-US" altLang="zh-CN" b="1" dirty="0">
                <a:effectLst>
                  <a:glow>
                    <a:srgbClr val="000000"/>
                  </a:glow>
                  <a:outerShdw sx="0" sy="0">
                    <a:srgbClr val="000000"/>
                  </a:outerShdw>
                  <a:reflection stA="0" endPos="0" fadeDir="0" sx="0" sy="0"/>
                </a:effectLst>
              </a:rPr>
              <a:t>7.3 </a:t>
            </a:r>
            <a:r>
              <a:rPr lang="zh-CN" altLang="en-US" b="1" dirty="0">
                <a:effectLst>
                  <a:glow>
                    <a:srgbClr val="000000"/>
                  </a:glow>
                  <a:outerShdw sx="0" sy="0">
                    <a:srgbClr val="000000"/>
                  </a:outerShdw>
                  <a:reflection stA="0" endPos="0" fadeDir="0" sx="0" sy="0"/>
                </a:effectLst>
              </a:rPr>
              <a:t>用户管理</a:t>
            </a:r>
            <a:br>
              <a:rPr lang="en-US" altLang="zh-CN" b="1" dirty="0">
                <a:effectLst>
                  <a:glow>
                    <a:srgbClr val="000000"/>
                  </a:glow>
                  <a:outerShdw sx="0" sy="0">
                    <a:srgbClr val="000000"/>
                  </a:outerShdw>
                  <a:reflection stA="0" endPos="0" fadeDir="0" sx="0" sy="0"/>
                </a:effectLst>
              </a:rPr>
            </a:br>
            <a:r>
              <a:rPr lang="en-US" altLang="zh-CN" b="1" dirty="0">
                <a:effectLst>
                  <a:glow>
                    <a:srgbClr val="000000"/>
                  </a:glow>
                  <a:outerShdw sx="0" sy="0">
                    <a:srgbClr val="000000"/>
                  </a:outerShdw>
                  <a:reflection stA="0" endPos="0" fadeDir="0" sx="0" sy="0"/>
                </a:effectLst>
              </a:rPr>
              <a:t>   </a:t>
            </a:r>
            <a:r>
              <a:rPr lang="en-US" altLang="zh-CN" sz="3100" b="1" dirty="0"/>
              <a:t>7.3.4 </a:t>
            </a:r>
            <a:r>
              <a:rPr lang="zh-CN" altLang="en-US" sz="3100" b="1" dirty="0"/>
              <a:t>监视用户</a:t>
            </a:r>
            <a:endParaRPr lang="zh-CN" altLang="en-US" dirty="0"/>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909837" y="1124744"/>
            <a:ext cx="11278988" cy="5733256"/>
          </a:xfrm>
        </p:spPr>
        <p:txBody>
          <a:bodyPr>
            <a:normAutofit/>
          </a:bodyPr>
          <a:lstStyle/>
          <a:p>
            <a:pPr marL="0" indent="0" hangingPunct="0">
              <a:lnSpc>
                <a:spcPct val="120000"/>
              </a:lnSpc>
              <a:spcBef>
                <a:spcPts val="0"/>
              </a:spcBef>
              <a:buNone/>
            </a:pPr>
            <a:r>
              <a:rPr lang="zh-CN" altLang="en-US" dirty="0"/>
              <a:t>作为系统管理员，有时可能会想监视其他用户在线情况</a:t>
            </a:r>
            <a:r>
              <a:rPr lang="en-US" altLang="zh-CN" dirty="0"/>
              <a:t>;</a:t>
            </a:r>
            <a:r>
              <a:rPr lang="zh-CN" altLang="en-US" dirty="0"/>
              <a:t>查看某用户最近使用的查询语句</a:t>
            </a:r>
            <a:r>
              <a:rPr lang="en-US" altLang="zh-CN" dirty="0"/>
              <a:t>;</a:t>
            </a:r>
            <a:r>
              <a:rPr lang="zh-CN" altLang="en-US" dirty="0"/>
              <a:t>可能会希望强制中止一些用户会话。一般过程是：通过</a:t>
            </a:r>
            <a:r>
              <a:rPr lang="en-US" altLang="zh-CN" dirty="0" err="1"/>
              <a:t>v$open_cursor</a:t>
            </a:r>
            <a:r>
              <a:rPr lang="zh-CN" altLang="en-US" dirty="0"/>
              <a:t>查询最近使用的语句，通过</a:t>
            </a:r>
            <a:r>
              <a:rPr lang="en-US" altLang="zh-CN" dirty="0" err="1"/>
              <a:t>v$session</a:t>
            </a:r>
            <a:r>
              <a:rPr lang="zh-CN" altLang="en-US" dirty="0"/>
              <a:t>找出某个用户会话的</a:t>
            </a:r>
            <a:r>
              <a:rPr lang="en-US" altLang="zh-CN" dirty="0" err="1"/>
              <a:t>sid</a:t>
            </a:r>
            <a:r>
              <a:rPr lang="zh-CN" altLang="en-US" dirty="0"/>
              <a:t>和</a:t>
            </a:r>
            <a:r>
              <a:rPr lang="en-US" altLang="zh-CN" dirty="0"/>
              <a:t>serial#</a:t>
            </a:r>
            <a:r>
              <a:rPr lang="zh-CN" altLang="en-US" dirty="0"/>
              <a:t>，然后</a:t>
            </a:r>
            <a:r>
              <a:rPr lang="en-US" altLang="zh-CN" dirty="0"/>
              <a:t>KILL(</a:t>
            </a:r>
            <a:r>
              <a:rPr lang="zh-CN" altLang="en-US" dirty="0"/>
              <a:t>终止</a:t>
            </a:r>
            <a:r>
              <a:rPr lang="en-US" altLang="zh-CN" dirty="0"/>
              <a:t>)</a:t>
            </a:r>
            <a:r>
              <a:rPr lang="zh-CN" altLang="en-US" dirty="0"/>
              <a:t>这个会话。</a:t>
            </a:r>
          </a:p>
          <a:p>
            <a:pPr marL="0" indent="0" hangingPunct="0">
              <a:lnSpc>
                <a:spcPct val="120000"/>
              </a:lnSpc>
              <a:spcBef>
                <a:spcPts val="0"/>
              </a:spcBef>
              <a:buNone/>
            </a:pPr>
            <a:r>
              <a:rPr lang="en-US" altLang="zh-CN" dirty="0"/>
              <a:t>【</a:t>
            </a:r>
            <a:r>
              <a:rPr lang="zh-CN" altLang="en-US" dirty="0"/>
              <a:t>示例</a:t>
            </a:r>
            <a:r>
              <a:rPr lang="en-US" altLang="zh-CN" dirty="0"/>
              <a:t>7-8】</a:t>
            </a:r>
            <a:r>
              <a:rPr lang="zh-CN" altLang="en-US" dirty="0"/>
              <a:t>监视用户</a:t>
            </a:r>
          </a:p>
          <a:p>
            <a:pPr marL="0" indent="0" hangingPunct="0">
              <a:lnSpc>
                <a:spcPct val="120000"/>
              </a:lnSpc>
              <a:spcBef>
                <a:spcPts val="0"/>
              </a:spcBef>
              <a:buNone/>
            </a:pPr>
            <a:r>
              <a:rPr lang="zh-CN" altLang="en-US" dirty="0"/>
              <a:t>监视用户</a:t>
            </a:r>
            <a:r>
              <a:rPr lang="en-US" altLang="zh-CN" dirty="0"/>
              <a:t>HR</a:t>
            </a:r>
            <a:r>
              <a:rPr lang="zh-CN" altLang="en-US" dirty="0"/>
              <a:t>的查询语句，强行终止</a:t>
            </a:r>
            <a:r>
              <a:rPr lang="en-US" altLang="zh-CN" dirty="0"/>
              <a:t>HR</a:t>
            </a:r>
            <a:r>
              <a:rPr lang="zh-CN" altLang="en-US" dirty="0"/>
              <a:t>的会话</a:t>
            </a:r>
          </a:p>
        </p:txBody>
      </p:sp>
    </p:spTree>
    <p:extLst>
      <p:ext uri="{BB962C8B-B14F-4D97-AF65-F5344CB8AC3E}">
        <p14:creationId xmlns:p14="http://schemas.microsoft.com/office/powerpoint/2010/main" val="1102010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293813" y="188640"/>
            <a:ext cx="9601200" cy="936104"/>
          </a:xfrm>
        </p:spPr>
        <p:txBody>
          <a:bodyPr>
            <a:normAutofit fontScale="90000"/>
          </a:bodyPr>
          <a:lstStyle/>
          <a:p>
            <a:r>
              <a:rPr lang="en-US" altLang="zh-CN" b="1" dirty="0">
                <a:effectLst>
                  <a:glow>
                    <a:srgbClr val="000000"/>
                  </a:glow>
                  <a:outerShdw sx="0" sy="0">
                    <a:srgbClr val="000000"/>
                  </a:outerShdw>
                  <a:reflection stA="0" endPos="0" fadeDir="0" sx="0" sy="0"/>
                </a:effectLst>
              </a:rPr>
              <a:t>7.3 </a:t>
            </a:r>
            <a:r>
              <a:rPr lang="zh-CN" altLang="en-US" b="1" dirty="0">
                <a:effectLst>
                  <a:glow>
                    <a:srgbClr val="000000"/>
                  </a:glow>
                  <a:outerShdw sx="0" sy="0">
                    <a:srgbClr val="000000"/>
                  </a:outerShdw>
                  <a:reflection stA="0" endPos="0" fadeDir="0" sx="0" sy="0"/>
                </a:effectLst>
              </a:rPr>
              <a:t>用户管理</a:t>
            </a:r>
            <a:br>
              <a:rPr lang="en-US" altLang="zh-CN" b="1" dirty="0">
                <a:effectLst>
                  <a:glow>
                    <a:srgbClr val="000000"/>
                  </a:glow>
                  <a:outerShdw sx="0" sy="0">
                    <a:srgbClr val="000000"/>
                  </a:outerShdw>
                  <a:reflection stA="0" endPos="0" fadeDir="0" sx="0" sy="0"/>
                </a:effectLst>
              </a:rPr>
            </a:br>
            <a:r>
              <a:rPr lang="en-US" altLang="zh-CN" b="1" dirty="0">
                <a:effectLst>
                  <a:glow>
                    <a:srgbClr val="000000"/>
                  </a:glow>
                  <a:outerShdw sx="0" sy="0">
                    <a:srgbClr val="000000"/>
                  </a:outerShdw>
                  <a:reflection stA="0" endPos="0" fadeDir="0" sx="0" sy="0"/>
                </a:effectLst>
              </a:rPr>
              <a:t>   </a:t>
            </a:r>
            <a:r>
              <a:rPr lang="en-US" altLang="zh-CN" sz="3100" b="1" dirty="0"/>
              <a:t>7.3.4 </a:t>
            </a:r>
            <a:r>
              <a:rPr lang="zh-CN" altLang="en-US" sz="3100" b="1" dirty="0"/>
              <a:t>监视用户</a:t>
            </a:r>
            <a:endParaRPr lang="zh-CN" altLang="en-US" dirty="0"/>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909837" y="1124744"/>
            <a:ext cx="11278988" cy="5733256"/>
          </a:xfrm>
        </p:spPr>
        <p:txBody>
          <a:bodyPr>
            <a:normAutofit fontScale="85000" lnSpcReduction="20000"/>
          </a:bodyPr>
          <a:lstStyle/>
          <a:p>
            <a:pPr marL="0" indent="0" hangingPunct="0">
              <a:lnSpc>
                <a:spcPct val="120000"/>
              </a:lnSpc>
              <a:spcBef>
                <a:spcPts val="0"/>
              </a:spcBef>
              <a:buNone/>
            </a:pPr>
            <a:r>
              <a:rPr lang="en-US" altLang="zh-CN" sz="2800" dirty="0">
                <a:highlight>
                  <a:srgbClr val="C0C0C0"/>
                </a:highlight>
              </a:rPr>
              <a:t>$ </a:t>
            </a:r>
            <a:r>
              <a:rPr lang="en-US" altLang="zh-CN" sz="2800" dirty="0" err="1">
                <a:highlight>
                  <a:srgbClr val="C0C0C0"/>
                </a:highlight>
              </a:rPr>
              <a:t>sqlplus</a:t>
            </a:r>
            <a:r>
              <a:rPr lang="en-US" altLang="zh-CN" sz="2800" dirty="0">
                <a:highlight>
                  <a:srgbClr val="C0C0C0"/>
                </a:highlight>
              </a:rPr>
              <a:t> / as </a:t>
            </a:r>
            <a:r>
              <a:rPr lang="en-US" altLang="zh-CN" sz="2800" dirty="0" err="1">
                <a:highlight>
                  <a:srgbClr val="C0C0C0"/>
                </a:highlight>
              </a:rPr>
              <a:t>sysdba</a:t>
            </a:r>
            <a:endParaRPr lang="en-US" altLang="zh-CN" sz="2800" dirty="0">
              <a:highlight>
                <a:srgbClr val="C0C0C0"/>
              </a:highlight>
            </a:endParaRPr>
          </a:p>
          <a:p>
            <a:pPr marL="0" indent="0" hangingPunct="0">
              <a:lnSpc>
                <a:spcPct val="120000"/>
              </a:lnSpc>
              <a:spcBef>
                <a:spcPts val="0"/>
              </a:spcBef>
              <a:buNone/>
            </a:pPr>
            <a:r>
              <a:rPr lang="en-US" altLang="zh-CN" sz="2800" dirty="0"/>
              <a:t>SQL&gt; </a:t>
            </a:r>
            <a:r>
              <a:rPr lang="en-US" altLang="zh-CN" sz="2800" dirty="0">
                <a:highlight>
                  <a:srgbClr val="C0C0C0"/>
                </a:highlight>
              </a:rPr>
              <a:t>SELECT </a:t>
            </a:r>
            <a:r>
              <a:rPr lang="en-US" altLang="zh-CN" sz="2800" dirty="0" err="1">
                <a:highlight>
                  <a:srgbClr val="C0C0C0"/>
                </a:highlight>
              </a:rPr>
              <a:t>user_name</a:t>
            </a:r>
            <a:r>
              <a:rPr lang="zh-CN" altLang="en-US" sz="2800" dirty="0">
                <a:highlight>
                  <a:srgbClr val="C0C0C0"/>
                </a:highlight>
              </a:rPr>
              <a:t>，</a:t>
            </a:r>
            <a:r>
              <a:rPr lang="en-US" altLang="zh-CN" sz="2800" dirty="0">
                <a:highlight>
                  <a:srgbClr val="C0C0C0"/>
                </a:highlight>
              </a:rPr>
              <a:t>address</a:t>
            </a:r>
            <a:r>
              <a:rPr lang="zh-CN" altLang="en-US" sz="2800" dirty="0">
                <a:highlight>
                  <a:srgbClr val="C0C0C0"/>
                </a:highlight>
              </a:rPr>
              <a:t>，</a:t>
            </a:r>
            <a:r>
              <a:rPr lang="en-US" altLang="zh-CN" sz="2800" dirty="0" err="1">
                <a:highlight>
                  <a:srgbClr val="C0C0C0"/>
                </a:highlight>
              </a:rPr>
              <a:t>sql_text</a:t>
            </a:r>
            <a:r>
              <a:rPr lang="en-US" altLang="zh-CN" sz="2800" dirty="0">
                <a:highlight>
                  <a:srgbClr val="C0C0C0"/>
                </a:highlight>
              </a:rPr>
              <a:t> FROM </a:t>
            </a:r>
            <a:r>
              <a:rPr lang="en-US" altLang="zh-CN" sz="2800" dirty="0" err="1">
                <a:highlight>
                  <a:srgbClr val="FFFF00"/>
                </a:highlight>
              </a:rPr>
              <a:t>v$open_cursor</a:t>
            </a:r>
            <a:r>
              <a:rPr lang="en-US" altLang="zh-CN" sz="2800" dirty="0">
                <a:highlight>
                  <a:srgbClr val="FFFF00"/>
                </a:highlight>
              </a:rPr>
              <a:t> </a:t>
            </a:r>
            <a:r>
              <a:rPr lang="en-US" altLang="zh-CN" sz="2800" dirty="0">
                <a:highlight>
                  <a:srgbClr val="C0C0C0"/>
                </a:highlight>
              </a:rPr>
              <a:t>WHERE  </a:t>
            </a:r>
            <a:r>
              <a:rPr lang="en-US" altLang="zh-CN" sz="2800" dirty="0" err="1">
                <a:highlight>
                  <a:srgbClr val="C0C0C0"/>
                </a:highlight>
              </a:rPr>
              <a:t>user_name</a:t>
            </a:r>
            <a:r>
              <a:rPr lang="en-US" altLang="zh-CN" sz="2800" dirty="0">
                <a:highlight>
                  <a:srgbClr val="C0C0C0"/>
                </a:highlight>
              </a:rPr>
              <a:t>='HR' and </a:t>
            </a:r>
            <a:r>
              <a:rPr lang="en-US" altLang="zh-CN" sz="2800" dirty="0" err="1">
                <a:highlight>
                  <a:srgbClr val="C0C0C0"/>
                </a:highlight>
              </a:rPr>
              <a:t>cursor_type</a:t>
            </a:r>
            <a:r>
              <a:rPr lang="en-US" altLang="zh-CN" sz="2800" dirty="0">
                <a:highlight>
                  <a:srgbClr val="C0C0C0"/>
                </a:highlight>
              </a:rPr>
              <a:t>='OPEN';</a:t>
            </a:r>
            <a:endParaRPr lang="zh-CN" altLang="en-US" sz="2800" dirty="0">
              <a:highlight>
                <a:srgbClr val="C0C0C0"/>
              </a:highlight>
            </a:endParaRPr>
          </a:p>
          <a:p>
            <a:pPr marL="0" indent="0" hangingPunct="0">
              <a:lnSpc>
                <a:spcPct val="120000"/>
              </a:lnSpc>
              <a:spcBef>
                <a:spcPts val="0"/>
              </a:spcBef>
              <a:buNone/>
            </a:pPr>
            <a:r>
              <a:rPr lang="en-US" altLang="zh-CN" dirty="0"/>
              <a:t>USER_NAME  ADDRESS           SQL_TEXT</a:t>
            </a:r>
          </a:p>
          <a:p>
            <a:pPr marL="0" indent="0" hangingPunct="0">
              <a:lnSpc>
                <a:spcPct val="120000"/>
              </a:lnSpc>
              <a:spcBef>
                <a:spcPts val="0"/>
              </a:spcBef>
              <a:buNone/>
            </a:pPr>
            <a:r>
              <a:rPr lang="en-US" altLang="zh-CN" dirty="0"/>
              <a:t>---------- ---------------- ---------------------------------------</a:t>
            </a:r>
          </a:p>
          <a:p>
            <a:pPr marL="0" indent="0" hangingPunct="0">
              <a:lnSpc>
                <a:spcPct val="120000"/>
              </a:lnSpc>
              <a:spcBef>
                <a:spcPts val="0"/>
              </a:spcBef>
              <a:buNone/>
            </a:pPr>
            <a:r>
              <a:rPr lang="en-US" altLang="zh-CN" dirty="0"/>
              <a:t>HR          00000000AC997728 SELECT * FROM EMPLOYEES</a:t>
            </a:r>
          </a:p>
          <a:p>
            <a:pPr marL="0" indent="0" hangingPunct="0">
              <a:lnSpc>
                <a:spcPct val="120000"/>
              </a:lnSpc>
              <a:spcBef>
                <a:spcPts val="0"/>
              </a:spcBef>
              <a:buNone/>
            </a:pPr>
            <a:r>
              <a:rPr lang="en-US" altLang="zh-CN" dirty="0"/>
              <a:t>HR          00000000761A35B8 SELECT * FROM jobs</a:t>
            </a:r>
          </a:p>
          <a:p>
            <a:pPr marL="0" indent="0" hangingPunct="0">
              <a:lnSpc>
                <a:spcPct val="120000"/>
              </a:lnSpc>
              <a:spcBef>
                <a:spcPts val="0"/>
              </a:spcBef>
              <a:buNone/>
            </a:pPr>
            <a:r>
              <a:rPr lang="en-US" altLang="zh-CN" dirty="0"/>
              <a:t>SQL&gt; </a:t>
            </a:r>
            <a:r>
              <a:rPr lang="en-US" altLang="zh-CN" dirty="0">
                <a:highlight>
                  <a:srgbClr val="C0C0C0"/>
                </a:highlight>
              </a:rPr>
              <a:t>col machine format a10</a:t>
            </a:r>
          </a:p>
          <a:p>
            <a:pPr marL="0" indent="0" hangingPunct="0">
              <a:lnSpc>
                <a:spcPct val="120000"/>
              </a:lnSpc>
              <a:spcBef>
                <a:spcPts val="0"/>
              </a:spcBef>
              <a:buNone/>
            </a:pPr>
            <a:r>
              <a:rPr lang="en-US" altLang="zh-CN" dirty="0"/>
              <a:t>SQL&gt; </a:t>
            </a:r>
            <a:r>
              <a:rPr lang="en-US" altLang="zh-CN" dirty="0">
                <a:highlight>
                  <a:srgbClr val="C0C0C0"/>
                </a:highlight>
              </a:rPr>
              <a:t>col terminal format a10</a:t>
            </a:r>
          </a:p>
          <a:p>
            <a:pPr marL="0" indent="0" hangingPunct="0">
              <a:lnSpc>
                <a:spcPct val="120000"/>
              </a:lnSpc>
              <a:spcBef>
                <a:spcPts val="0"/>
              </a:spcBef>
              <a:buNone/>
            </a:pPr>
            <a:r>
              <a:rPr lang="en-US" altLang="zh-CN" dirty="0"/>
              <a:t>SQL&gt; </a:t>
            </a:r>
            <a:r>
              <a:rPr lang="en-US" altLang="zh-CN" dirty="0">
                <a:highlight>
                  <a:srgbClr val="C0C0C0"/>
                </a:highlight>
              </a:rPr>
              <a:t>col username format a10</a:t>
            </a:r>
          </a:p>
          <a:p>
            <a:pPr marL="0" indent="0" hangingPunct="0">
              <a:lnSpc>
                <a:spcPct val="120000"/>
              </a:lnSpc>
              <a:spcBef>
                <a:spcPts val="0"/>
              </a:spcBef>
              <a:buNone/>
            </a:pPr>
            <a:r>
              <a:rPr lang="en-US" altLang="zh-CN" dirty="0"/>
              <a:t>SQL</a:t>
            </a:r>
            <a:r>
              <a:rPr lang="en-US" altLang="zh-CN" sz="2800" dirty="0"/>
              <a:t>&gt; </a:t>
            </a:r>
            <a:r>
              <a:rPr lang="en-US" altLang="zh-CN" sz="2800" dirty="0">
                <a:highlight>
                  <a:srgbClr val="C0C0C0"/>
                </a:highlight>
              </a:rPr>
              <a:t>SELECT username</a:t>
            </a:r>
            <a:r>
              <a:rPr lang="zh-CN" altLang="en-US" sz="2800" dirty="0">
                <a:highlight>
                  <a:srgbClr val="C0C0C0"/>
                </a:highlight>
              </a:rPr>
              <a:t>，</a:t>
            </a:r>
            <a:r>
              <a:rPr lang="en-US" altLang="zh-CN" sz="2800" dirty="0" err="1">
                <a:highlight>
                  <a:srgbClr val="C0C0C0"/>
                </a:highlight>
              </a:rPr>
              <a:t>sid</a:t>
            </a:r>
            <a:r>
              <a:rPr lang="zh-CN" altLang="en-US" sz="2800" dirty="0">
                <a:highlight>
                  <a:srgbClr val="C0C0C0"/>
                </a:highlight>
              </a:rPr>
              <a:t>，</a:t>
            </a:r>
            <a:r>
              <a:rPr lang="en-US" altLang="zh-CN" sz="2800" dirty="0">
                <a:highlight>
                  <a:srgbClr val="C0C0C0"/>
                </a:highlight>
              </a:rPr>
              <a:t>serial#</a:t>
            </a:r>
            <a:r>
              <a:rPr lang="zh-CN" altLang="en-US" sz="2800" dirty="0">
                <a:highlight>
                  <a:srgbClr val="C0C0C0"/>
                </a:highlight>
              </a:rPr>
              <a:t>，</a:t>
            </a:r>
            <a:r>
              <a:rPr lang="en-US" altLang="zh-CN" sz="2800" dirty="0">
                <a:highlight>
                  <a:srgbClr val="C0C0C0"/>
                </a:highlight>
              </a:rPr>
              <a:t>status</a:t>
            </a:r>
            <a:r>
              <a:rPr lang="zh-CN" altLang="en-US" sz="2800" dirty="0">
                <a:highlight>
                  <a:srgbClr val="C0C0C0"/>
                </a:highlight>
              </a:rPr>
              <a:t>，</a:t>
            </a:r>
            <a:r>
              <a:rPr lang="en-US" altLang="zh-CN" sz="2800" dirty="0">
                <a:highlight>
                  <a:srgbClr val="C0C0C0"/>
                </a:highlight>
              </a:rPr>
              <a:t>machine</a:t>
            </a:r>
            <a:r>
              <a:rPr lang="zh-CN" altLang="en-US" sz="2800" dirty="0">
                <a:highlight>
                  <a:srgbClr val="C0C0C0"/>
                </a:highlight>
              </a:rPr>
              <a:t>，</a:t>
            </a:r>
            <a:r>
              <a:rPr lang="en-US" altLang="zh-CN" sz="2800" dirty="0">
                <a:highlight>
                  <a:srgbClr val="C0C0C0"/>
                </a:highlight>
              </a:rPr>
              <a:t>terminal</a:t>
            </a:r>
            <a:r>
              <a:rPr lang="zh-CN" altLang="en-US" sz="2800" dirty="0">
                <a:highlight>
                  <a:srgbClr val="C0C0C0"/>
                </a:highlight>
              </a:rPr>
              <a:t>，</a:t>
            </a:r>
            <a:r>
              <a:rPr lang="en-US" altLang="zh-CN" sz="2800" dirty="0" err="1">
                <a:highlight>
                  <a:srgbClr val="C0C0C0"/>
                </a:highlight>
              </a:rPr>
              <a:t>logon_time</a:t>
            </a:r>
            <a:r>
              <a:rPr lang="en-US" altLang="zh-CN" sz="2800" dirty="0">
                <a:highlight>
                  <a:srgbClr val="C0C0C0"/>
                </a:highlight>
              </a:rPr>
              <a:t> FROM </a:t>
            </a:r>
            <a:r>
              <a:rPr lang="en-US" altLang="zh-CN" sz="2800" dirty="0" err="1">
                <a:highlight>
                  <a:srgbClr val="FFFF00"/>
                </a:highlight>
              </a:rPr>
              <a:t>v$session</a:t>
            </a:r>
            <a:r>
              <a:rPr lang="en-US" altLang="zh-CN" sz="2800" dirty="0">
                <a:highlight>
                  <a:srgbClr val="FFFF00"/>
                </a:highlight>
              </a:rPr>
              <a:t> </a:t>
            </a:r>
            <a:r>
              <a:rPr lang="en-US" altLang="zh-CN" sz="2800" dirty="0">
                <a:highlight>
                  <a:srgbClr val="C0C0C0"/>
                </a:highlight>
              </a:rPr>
              <a:t>WHERE  username='HR';</a:t>
            </a:r>
            <a:endParaRPr lang="zh-CN" altLang="en-US" sz="2800" dirty="0">
              <a:highlight>
                <a:srgbClr val="C0C0C0"/>
              </a:highlight>
            </a:endParaRPr>
          </a:p>
          <a:p>
            <a:pPr marL="0" indent="0" hangingPunct="0">
              <a:lnSpc>
                <a:spcPct val="120000"/>
              </a:lnSpc>
              <a:spcBef>
                <a:spcPts val="0"/>
              </a:spcBef>
              <a:buNone/>
            </a:pPr>
            <a:r>
              <a:rPr lang="en-US" altLang="zh-CN" dirty="0"/>
              <a:t>USERNAME     SID    SERIAL# STATUS    MACHINE    TERMINAL   LOGON_TIME</a:t>
            </a:r>
          </a:p>
          <a:p>
            <a:pPr marL="0" indent="0" hangingPunct="0">
              <a:lnSpc>
                <a:spcPct val="120000"/>
              </a:lnSpc>
              <a:spcBef>
                <a:spcPts val="0"/>
              </a:spcBef>
              <a:buNone/>
            </a:pPr>
            <a:r>
              <a:rPr lang="en-US" altLang="zh-CN" dirty="0"/>
              <a:t>--------------- ------ --------- ----------- ---------- ---------------- -----------</a:t>
            </a:r>
          </a:p>
          <a:p>
            <a:pPr marL="0" indent="0" hangingPunct="0">
              <a:lnSpc>
                <a:spcPct val="120000"/>
              </a:lnSpc>
              <a:spcBef>
                <a:spcPts val="0"/>
              </a:spcBef>
              <a:buNone/>
            </a:pPr>
            <a:r>
              <a:rPr lang="en-US" altLang="zh-CN" dirty="0"/>
              <a:t>HR          	256    36013   INACTIVE oracle-pc  	pts/4          2017-05-13 </a:t>
            </a:r>
          </a:p>
          <a:p>
            <a:pPr marL="0" indent="0" hangingPunct="0">
              <a:lnSpc>
                <a:spcPct val="120000"/>
              </a:lnSpc>
              <a:spcBef>
                <a:spcPts val="0"/>
              </a:spcBef>
              <a:buNone/>
            </a:pPr>
            <a:r>
              <a:rPr lang="en-US" altLang="zh-CN" dirty="0"/>
              <a:t>SQL&gt; </a:t>
            </a:r>
            <a:r>
              <a:rPr lang="en-US" altLang="zh-CN" sz="2800" dirty="0">
                <a:highlight>
                  <a:srgbClr val="C0C0C0"/>
                </a:highlight>
              </a:rPr>
              <a:t>ALTER SYSTEM </a:t>
            </a:r>
            <a:r>
              <a:rPr lang="en-US" altLang="zh-CN" sz="2800" dirty="0">
                <a:highlight>
                  <a:srgbClr val="FFFF00"/>
                </a:highlight>
              </a:rPr>
              <a:t>KILL SESSION </a:t>
            </a:r>
            <a:r>
              <a:rPr lang="en-US" altLang="zh-CN" sz="2800" dirty="0">
                <a:highlight>
                  <a:srgbClr val="C0C0C0"/>
                </a:highlight>
              </a:rPr>
              <a:t>'256</a:t>
            </a:r>
            <a:r>
              <a:rPr lang="zh-CN" altLang="en-US" sz="2800" dirty="0">
                <a:highlight>
                  <a:srgbClr val="C0C0C0"/>
                </a:highlight>
              </a:rPr>
              <a:t>，</a:t>
            </a:r>
            <a:r>
              <a:rPr lang="en-US" altLang="zh-CN" sz="2800" dirty="0">
                <a:highlight>
                  <a:srgbClr val="C0C0C0"/>
                </a:highlight>
              </a:rPr>
              <a:t>36013';</a:t>
            </a:r>
            <a:endParaRPr lang="zh-CN" altLang="en-US" sz="2800" dirty="0">
              <a:highlight>
                <a:srgbClr val="C0C0C0"/>
              </a:highlight>
            </a:endParaRPr>
          </a:p>
          <a:p>
            <a:pPr marL="0" indent="0" hangingPunct="0">
              <a:lnSpc>
                <a:spcPct val="120000"/>
              </a:lnSpc>
              <a:spcBef>
                <a:spcPts val="0"/>
              </a:spcBef>
              <a:buNone/>
            </a:pPr>
            <a:r>
              <a:rPr lang="en-US" altLang="zh-CN" dirty="0"/>
              <a:t>System altered.</a:t>
            </a:r>
          </a:p>
        </p:txBody>
      </p:sp>
      <p:sp>
        <p:nvSpPr>
          <p:cNvPr id="4" name="卷形: 水平 3">
            <a:extLst>
              <a:ext uri="{FF2B5EF4-FFF2-40B4-BE49-F238E27FC236}">
                <a16:creationId xmlns:a16="http://schemas.microsoft.com/office/drawing/2014/main" id="{0741DF5E-D449-4BCC-90C0-CA87D4763748}"/>
              </a:ext>
            </a:extLst>
          </p:cNvPr>
          <p:cNvSpPr/>
          <p:nvPr/>
        </p:nvSpPr>
        <p:spPr>
          <a:xfrm>
            <a:off x="2638028" y="1988840"/>
            <a:ext cx="7056784" cy="3816424"/>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2400" dirty="0"/>
              <a:t>用户进程被</a:t>
            </a:r>
            <a:r>
              <a:rPr lang="en-US" altLang="zh-CN" sz="2400" dirty="0"/>
              <a:t>KILL</a:t>
            </a:r>
            <a:r>
              <a:rPr lang="zh-CN" altLang="en-US" sz="2400" dirty="0"/>
              <a:t>之后，如果被</a:t>
            </a:r>
            <a:r>
              <a:rPr lang="en-US" altLang="zh-CN" sz="2400" dirty="0"/>
              <a:t>KILL</a:t>
            </a:r>
            <a:r>
              <a:rPr lang="zh-CN" altLang="en-US" sz="2400" dirty="0"/>
              <a:t>的用户继续操作的话，</a:t>
            </a:r>
            <a:r>
              <a:rPr lang="en-US" altLang="zh-CN" sz="2400" dirty="0"/>
              <a:t>Oracle</a:t>
            </a:r>
            <a:r>
              <a:rPr lang="zh-CN" altLang="en-US" sz="2400" dirty="0"/>
              <a:t>会提示“</a:t>
            </a:r>
            <a:r>
              <a:rPr lang="en-US" altLang="zh-CN" sz="2400" dirty="0"/>
              <a:t>ORA-00028</a:t>
            </a:r>
            <a:r>
              <a:rPr lang="zh-CN" altLang="en-US" sz="2400" dirty="0"/>
              <a:t>：您的会话己被终止”。如果是进程死锁，这个命令可能无法终止会话，这时就应该使用操作系统命令来终止进程了。</a:t>
            </a:r>
          </a:p>
        </p:txBody>
      </p:sp>
    </p:spTree>
    <p:extLst>
      <p:ext uri="{BB962C8B-B14F-4D97-AF65-F5344CB8AC3E}">
        <p14:creationId xmlns:p14="http://schemas.microsoft.com/office/powerpoint/2010/main" val="4139096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strVal val="#ppt_w*0.70"/>
                                          </p:val>
                                        </p:tav>
                                        <p:tav tm="100000">
                                          <p:val>
                                            <p:strVal val="#ppt_w"/>
                                          </p:val>
                                        </p:tav>
                                      </p:tavLst>
                                    </p:anim>
                                    <p:anim calcmode="lin" valueType="num">
                                      <p:cBhvr>
                                        <p:cTn id="8" dur="1000" fill="hold"/>
                                        <p:tgtEl>
                                          <p:spTgt spid="4"/>
                                        </p:tgtEl>
                                        <p:attrNameLst>
                                          <p:attrName>ppt_h</p:attrName>
                                        </p:attrNameLst>
                                      </p:cBhvr>
                                      <p:tavLst>
                                        <p:tav tm="0">
                                          <p:val>
                                            <p:strVal val="#ppt_h"/>
                                          </p:val>
                                        </p:tav>
                                        <p:tav tm="100000">
                                          <p:val>
                                            <p:strVal val="#ppt_h"/>
                                          </p:val>
                                        </p:tav>
                                      </p:tavLst>
                                    </p:anim>
                                    <p:animEffect transition="in" filter="fade">
                                      <p:cBhvr>
                                        <p:cTn id="9"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293813" y="188640"/>
            <a:ext cx="9601200" cy="936104"/>
          </a:xfrm>
        </p:spPr>
        <p:txBody>
          <a:bodyPr>
            <a:normAutofit/>
          </a:bodyPr>
          <a:lstStyle/>
          <a:p>
            <a:r>
              <a:rPr lang="en-US" altLang="zh-CN" b="1" dirty="0">
                <a:effectLst>
                  <a:glow>
                    <a:srgbClr val="000000"/>
                  </a:glow>
                  <a:outerShdw sx="0" sy="0">
                    <a:srgbClr val="000000"/>
                  </a:outerShdw>
                  <a:reflection stA="0" endPos="0" fadeDir="0" sx="0" sy="0"/>
                </a:effectLst>
              </a:rPr>
              <a:t>7.4 </a:t>
            </a:r>
            <a:r>
              <a:rPr lang="zh-CN" altLang="en-US" b="1" dirty="0">
                <a:effectLst>
                  <a:glow>
                    <a:srgbClr val="000000"/>
                  </a:glow>
                  <a:outerShdw sx="0" sy="0">
                    <a:srgbClr val="000000"/>
                  </a:outerShdw>
                  <a:reflection stA="0" endPos="0" fadeDir="0" sx="0" sy="0"/>
                </a:effectLst>
              </a:rPr>
              <a:t>概要文件</a:t>
            </a:r>
            <a:endParaRPr lang="zh-CN" altLang="en-US" dirty="0"/>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909837" y="1124744"/>
            <a:ext cx="11278988" cy="1800200"/>
          </a:xfrm>
        </p:spPr>
        <p:txBody>
          <a:bodyPr>
            <a:normAutofit lnSpcReduction="10000"/>
          </a:bodyPr>
          <a:lstStyle/>
          <a:p>
            <a:pPr marL="0" indent="0" hangingPunct="0">
              <a:lnSpc>
                <a:spcPct val="120000"/>
              </a:lnSpc>
              <a:spcBef>
                <a:spcPts val="0"/>
              </a:spcBef>
              <a:buNone/>
            </a:pPr>
            <a:r>
              <a:rPr lang="zh-CN" altLang="en-US" dirty="0"/>
              <a:t>概要文件是限制用户口令以及用户使用系统资源的文件。每个用户都必须有限制它的概要文件，</a:t>
            </a:r>
            <a:r>
              <a:rPr lang="en-US" altLang="zh-CN" dirty="0"/>
              <a:t>Oracle</a:t>
            </a:r>
            <a:r>
              <a:rPr lang="zh-CN" altLang="en-US" dirty="0"/>
              <a:t>缺省的概要文件是</a:t>
            </a:r>
            <a:r>
              <a:rPr lang="en-US" altLang="zh-CN" dirty="0"/>
              <a:t>DEFAULT</a:t>
            </a:r>
            <a:r>
              <a:rPr lang="zh-CN" altLang="en-US" dirty="0"/>
              <a:t>。用户口令的限制参数见表</a:t>
            </a:r>
            <a:r>
              <a:rPr lang="en-US" altLang="zh-CN" dirty="0"/>
              <a:t>7-3</a:t>
            </a:r>
            <a:r>
              <a:rPr lang="zh-CN" altLang="en-US" dirty="0"/>
              <a:t>，系统资源参数见表</a:t>
            </a:r>
            <a:r>
              <a:rPr lang="en-US" altLang="zh-CN" dirty="0"/>
              <a:t>7-4</a:t>
            </a:r>
            <a:r>
              <a:rPr lang="zh-CN" altLang="en-US" dirty="0"/>
              <a:t>。</a:t>
            </a:r>
            <a:endParaRPr lang="en-US" altLang="zh-CN" dirty="0"/>
          </a:p>
          <a:p>
            <a:pPr marL="0" indent="0" algn="ctr" hangingPunct="0">
              <a:lnSpc>
                <a:spcPct val="120000"/>
              </a:lnSpc>
              <a:spcBef>
                <a:spcPts val="0"/>
              </a:spcBef>
              <a:buNone/>
            </a:pPr>
            <a:r>
              <a:rPr lang="zh-CN" altLang="zh-CN" dirty="0"/>
              <a:t>表</a:t>
            </a:r>
            <a:r>
              <a:rPr lang="en-US" altLang="zh-CN" dirty="0"/>
              <a:t>7-3 </a:t>
            </a:r>
            <a:r>
              <a:rPr lang="zh-CN" altLang="zh-CN" dirty="0"/>
              <a:t>口令限制参数</a:t>
            </a:r>
          </a:p>
          <a:p>
            <a:pPr marL="0" indent="0" hangingPunct="0">
              <a:lnSpc>
                <a:spcPct val="120000"/>
              </a:lnSpc>
              <a:spcBef>
                <a:spcPts val="0"/>
              </a:spcBef>
              <a:buNone/>
            </a:pPr>
            <a:endParaRPr lang="zh-CN" altLang="en-US" dirty="0"/>
          </a:p>
        </p:txBody>
      </p:sp>
      <p:graphicFrame>
        <p:nvGraphicFramePr>
          <p:cNvPr id="4" name="表格 3">
            <a:extLst>
              <a:ext uri="{FF2B5EF4-FFF2-40B4-BE49-F238E27FC236}">
                <a16:creationId xmlns:a16="http://schemas.microsoft.com/office/drawing/2014/main" id="{468196B3-B3A8-4FD5-87ED-E25B76F23B6A}"/>
              </a:ext>
            </a:extLst>
          </p:cNvPr>
          <p:cNvGraphicFramePr>
            <a:graphicFrameLocks noGrp="1"/>
          </p:cNvGraphicFramePr>
          <p:nvPr>
            <p:extLst>
              <p:ext uri="{D42A27DB-BD31-4B8C-83A1-F6EECF244321}">
                <p14:modId xmlns:p14="http://schemas.microsoft.com/office/powerpoint/2010/main" val="225041937"/>
              </p:ext>
            </p:extLst>
          </p:nvPr>
        </p:nvGraphicFramePr>
        <p:xfrm>
          <a:off x="909837" y="2763247"/>
          <a:ext cx="10873273" cy="3818208"/>
        </p:xfrm>
        <a:graphic>
          <a:graphicData uri="http://schemas.openxmlformats.org/drawingml/2006/table">
            <a:tbl>
              <a:tblPr firstRow="1" firstCol="1" bandRow="1">
                <a:tableStyleId>{3B4B98B0-60AC-42C2-AFA5-B58CD77FA1E5}</a:tableStyleId>
              </a:tblPr>
              <a:tblGrid>
                <a:gridCol w="3888431">
                  <a:extLst>
                    <a:ext uri="{9D8B030D-6E8A-4147-A177-3AD203B41FA5}">
                      <a16:colId xmlns:a16="http://schemas.microsoft.com/office/drawing/2014/main" val="4135307236"/>
                    </a:ext>
                  </a:extLst>
                </a:gridCol>
                <a:gridCol w="6984842">
                  <a:extLst>
                    <a:ext uri="{9D8B030D-6E8A-4147-A177-3AD203B41FA5}">
                      <a16:colId xmlns:a16="http://schemas.microsoft.com/office/drawing/2014/main" val="922426498"/>
                    </a:ext>
                  </a:extLst>
                </a:gridCol>
              </a:tblGrid>
              <a:tr h="361435">
                <a:tc>
                  <a:txBody>
                    <a:bodyPr/>
                    <a:lstStyle/>
                    <a:p>
                      <a:pPr>
                        <a:spcAft>
                          <a:spcPts val="0"/>
                        </a:spcAft>
                      </a:pPr>
                      <a:r>
                        <a:rPr lang="zh-CN" sz="2000" kern="100">
                          <a:effectLst/>
                        </a:rPr>
                        <a:t>参数名称</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43180" marB="43180" anchor="ctr"/>
                </a:tc>
                <a:tc>
                  <a:txBody>
                    <a:bodyPr/>
                    <a:lstStyle/>
                    <a:p>
                      <a:pPr>
                        <a:spcAft>
                          <a:spcPts val="0"/>
                        </a:spcAft>
                      </a:pPr>
                      <a:r>
                        <a:rPr lang="zh-CN" sz="2000" kern="100">
                          <a:effectLst/>
                        </a:rPr>
                        <a:t>说明</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43180" marB="43180" anchor="ctr"/>
                </a:tc>
                <a:extLst>
                  <a:ext uri="{0D108BD9-81ED-4DB2-BD59-A6C34878D82A}">
                    <a16:rowId xmlns:a16="http://schemas.microsoft.com/office/drawing/2014/main" val="3573308663"/>
                  </a:ext>
                </a:extLst>
              </a:tr>
              <a:tr h="583224">
                <a:tc>
                  <a:txBody>
                    <a:bodyPr/>
                    <a:lstStyle/>
                    <a:p>
                      <a:pPr>
                        <a:spcAft>
                          <a:spcPts val="0"/>
                        </a:spcAft>
                      </a:pPr>
                      <a:r>
                        <a:rPr lang="en-US" sz="2000" kern="100">
                          <a:effectLst/>
                        </a:rPr>
                        <a:t>FAILED_LOGIN_ATTEMPTS</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43180" marB="43180" anchor="ctr"/>
                </a:tc>
                <a:tc>
                  <a:txBody>
                    <a:bodyPr/>
                    <a:lstStyle/>
                    <a:p>
                      <a:pPr>
                        <a:spcAft>
                          <a:spcPts val="0"/>
                        </a:spcAft>
                      </a:pPr>
                      <a:r>
                        <a:rPr lang="zh-CN" sz="2000" kern="100">
                          <a:effectLst/>
                        </a:rPr>
                        <a:t>当连续登录失败次数达到该参数指定值时，用户被加锁</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43180" marB="43180" anchor="ctr"/>
                </a:tc>
                <a:extLst>
                  <a:ext uri="{0D108BD9-81ED-4DB2-BD59-A6C34878D82A}">
                    <a16:rowId xmlns:a16="http://schemas.microsoft.com/office/drawing/2014/main" val="311715890"/>
                  </a:ext>
                </a:extLst>
              </a:tr>
              <a:tr h="361435">
                <a:tc>
                  <a:txBody>
                    <a:bodyPr/>
                    <a:lstStyle/>
                    <a:p>
                      <a:pPr>
                        <a:spcAft>
                          <a:spcPts val="0"/>
                        </a:spcAft>
                      </a:pPr>
                      <a:r>
                        <a:rPr lang="en-US" sz="2000" kern="100">
                          <a:effectLst/>
                        </a:rPr>
                        <a:t>PASSWORD_LIFE_TIME</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43180" marB="43180" anchor="ctr"/>
                </a:tc>
                <a:tc>
                  <a:txBody>
                    <a:bodyPr/>
                    <a:lstStyle/>
                    <a:p>
                      <a:pPr>
                        <a:spcAft>
                          <a:spcPts val="0"/>
                        </a:spcAft>
                      </a:pPr>
                      <a:r>
                        <a:rPr lang="zh-CN" sz="2000" kern="100">
                          <a:effectLst/>
                        </a:rPr>
                        <a:t>口令的有效期</a:t>
                      </a:r>
                      <a:r>
                        <a:rPr lang="en-US" sz="2000" kern="100">
                          <a:effectLst/>
                        </a:rPr>
                        <a:t>(</a:t>
                      </a:r>
                      <a:r>
                        <a:rPr lang="zh-CN" sz="2000" kern="100">
                          <a:effectLst/>
                        </a:rPr>
                        <a:t>天</a:t>
                      </a:r>
                      <a:r>
                        <a:rPr lang="en-US" sz="2000" kern="100">
                          <a:effectLst/>
                        </a:rPr>
                        <a:t>)</a:t>
                      </a:r>
                      <a:r>
                        <a:rPr lang="zh-CN" sz="2000" kern="100">
                          <a:effectLst/>
                        </a:rPr>
                        <a:t>，默认值为</a:t>
                      </a:r>
                      <a:r>
                        <a:rPr lang="en-US" sz="2000" kern="100">
                          <a:effectLst/>
                        </a:rPr>
                        <a:t>UNLIMITED</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43180" marB="43180" anchor="ctr"/>
                </a:tc>
                <a:extLst>
                  <a:ext uri="{0D108BD9-81ED-4DB2-BD59-A6C34878D82A}">
                    <a16:rowId xmlns:a16="http://schemas.microsoft.com/office/drawing/2014/main" val="109707616"/>
                  </a:ext>
                </a:extLst>
              </a:tr>
              <a:tr h="583224">
                <a:tc>
                  <a:txBody>
                    <a:bodyPr/>
                    <a:lstStyle/>
                    <a:p>
                      <a:pPr>
                        <a:spcAft>
                          <a:spcPts val="0"/>
                        </a:spcAft>
                      </a:pPr>
                      <a:r>
                        <a:rPr lang="en-US" sz="2000" kern="100">
                          <a:effectLst/>
                        </a:rPr>
                        <a:t>PASSWORD_REUSE_TIME</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43180" marB="43180" anchor="ctr"/>
                </a:tc>
                <a:tc>
                  <a:txBody>
                    <a:bodyPr/>
                    <a:lstStyle/>
                    <a:p>
                      <a:pPr>
                        <a:spcAft>
                          <a:spcPts val="0"/>
                        </a:spcAft>
                      </a:pPr>
                      <a:r>
                        <a:rPr lang="zh-CN" sz="2000" kern="100">
                          <a:effectLst/>
                        </a:rPr>
                        <a:t>口令被修改后原有口令隔多少天后可以被重新使用，默认值为</a:t>
                      </a:r>
                      <a:r>
                        <a:rPr lang="en-US" sz="2000" kern="100">
                          <a:effectLst/>
                        </a:rPr>
                        <a:t>UNLIMITED</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43180" marB="43180" anchor="ctr"/>
                </a:tc>
                <a:extLst>
                  <a:ext uri="{0D108BD9-81ED-4DB2-BD59-A6C34878D82A}">
                    <a16:rowId xmlns:a16="http://schemas.microsoft.com/office/drawing/2014/main" val="3782164123"/>
                  </a:ext>
                </a:extLst>
              </a:tr>
              <a:tr h="583224">
                <a:tc>
                  <a:txBody>
                    <a:bodyPr/>
                    <a:lstStyle/>
                    <a:p>
                      <a:pPr>
                        <a:spcAft>
                          <a:spcPts val="0"/>
                        </a:spcAft>
                      </a:pPr>
                      <a:r>
                        <a:rPr lang="en-US" sz="2000" kern="100">
                          <a:effectLst/>
                        </a:rPr>
                        <a:t>PASSWORD_REUSE_MAX</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43180" marB="43180" anchor="ctr"/>
                </a:tc>
                <a:tc>
                  <a:txBody>
                    <a:bodyPr/>
                    <a:lstStyle/>
                    <a:p>
                      <a:pPr>
                        <a:spcAft>
                          <a:spcPts val="0"/>
                        </a:spcAft>
                      </a:pPr>
                      <a:r>
                        <a:rPr lang="zh-CN" sz="2000" kern="100">
                          <a:effectLst/>
                        </a:rPr>
                        <a:t>口令被修改后原有口令被修改多少次才允许被重新使用</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43180" marB="43180" anchor="ctr"/>
                </a:tc>
                <a:extLst>
                  <a:ext uri="{0D108BD9-81ED-4DB2-BD59-A6C34878D82A}">
                    <a16:rowId xmlns:a16="http://schemas.microsoft.com/office/drawing/2014/main" val="2682355217"/>
                  </a:ext>
                </a:extLst>
              </a:tr>
              <a:tr h="361435">
                <a:tc>
                  <a:txBody>
                    <a:bodyPr/>
                    <a:lstStyle/>
                    <a:p>
                      <a:pPr>
                        <a:spcAft>
                          <a:spcPts val="0"/>
                        </a:spcAft>
                      </a:pPr>
                      <a:r>
                        <a:rPr lang="en-US" sz="2000" kern="100">
                          <a:effectLst/>
                        </a:rPr>
                        <a:t>PASSWORD_VERIFY_FUNCTION</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43180" marB="43180" anchor="ctr"/>
                </a:tc>
                <a:tc>
                  <a:txBody>
                    <a:bodyPr/>
                    <a:lstStyle/>
                    <a:p>
                      <a:pPr>
                        <a:spcAft>
                          <a:spcPts val="0"/>
                        </a:spcAft>
                      </a:pPr>
                      <a:r>
                        <a:rPr lang="zh-CN" sz="2000" kern="100">
                          <a:effectLst/>
                        </a:rPr>
                        <a:t>口令校验函数</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43180" marB="43180" anchor="ctr"/>
                </a:tc>
                <a:extLst>
                  <a:ext uri="{0D108BD9-81ED-4DB2-BD59-A6C34878D82A}">
                    <a16:rowId xmlns:a16="http://schemas.microsoft.com/office/drawing/2014/main" val="199346460"/>
                  </a:ext>
                </a:extLst>
              </a:tr>
              <a:tr h="361435">
                <a:tc>
                  <a:txBody>
                    <a:bodyPr/>
                    <a:lstStyle/>
                    <a:p>
                      <a:pPr>
                        <a:spcAft>
                          <a:spcPts val="0"/>
                        </a:spcAft>
                      </a:pPr>
                      <a:r>
                        <a:rPr lang="en-US" sz="2000" kern="100">
                          <a:effectLst/>
                        </a:rPr>
                        <a:t>PASSWORD_LOCK_TIME</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43180" marB="43180" anchor="ctr"/>
                </a:tc>
                <a:tc>
                  <a:txBody>
                    <a:bodyPr/>
                    <a:lstStyle/>
                    <a:p>
                      <a:pPr>
                        <a:spcAft>
                          <a:spcPts val="0"/>
                        </a:spcAft>
                      </a:pPr>
                      <a:r>
                        <a:rPr lang="zh-CN" sz="2000" kern="100">
                          <a:effectLst/>
                        </a:rPr>
                        <a:t>账户被锁定时，加锁天数</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43180" marB="43180" anchor="ctr"/>
                </a:tc>
                <a:extLst>
                  <a:ext uri="{0D108BD9-81ED-4DB2-BD59-A6C34878D82A}">
                    <a16:rowId xmlns:a16="http://schemas.microsoft.com/office/drawing/2014/main" val="2580599056"/>
                  </a:ext>
                </a:extLst>
              </a:tr>
              <a:tr h="361435">
                <a:tc>
                  <a:txBody>
                    <a:bodyPr/>
                    <a:lstStyle/>
                    <a:p>
                      <a:pPr>
                        <a:spcAft>
                          <a:spcPts val="0"/>
                        </a:spcAft>
                      </a:pPr>
                      <a:r>
                        <a:rPr lang="en-US" sz="2000" kern="100">
                          <a:effectLst/>
                        </a:rPr>
                        <a:t>PASSWORD_GRACE_TIME</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43180" marB="43180" anchor="ctr"/>
                </a:tc>
                <a:tc>
                  <a:txBody>
                    <a:bodyPr/>
                    <a:lstStyle/>
                    <a:p>
                      <a:pPr>
                        <a:spcAft>
                          <a:spcPts val="0"/>
                        </a:spcAft>
                      </a:pPr>
                      <a:r>
                        <a:rPr lang="zh-CN" sz="2000" kern="100" dirty="0">
                          <a:effectLst/>
                        </a:rPr>
                        <a:t>口令过期后，继续使用原口令的宽限期</a:t>
                      </a:r>
                      <a:r>
                        <a:rPr lang="en-US" sz="2000" kern="100" dirty="0">
                          <a:effectLst/>
                        </a:rPr>
                        <a:t>(</a:t>
                      </a:r>
                      <a:r>
                        <a:rPr lang="zh-CN" sz="2000" kern="100" dirty="0">
                          <a:effectLst/>
                        </a:rPr>
                        <a:t>天</a:t>
                      </a:r>
                      <a:r>
                        <a:rPr lang="en-US" sz="2000" kern="100" dirty="0">
                          <a:effectLst/>
                        </a:rPr>
                        <a:t>)</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43180" marB="43180" anchor="ctr"/>
                </a:tc>
                <a:extLst>
                  <a:ext uri="{0D108BD9-81ED-4DB2-BD59-A6C34878D82A}">
                    <a16:rowId xmlns:a16="http://schemas.microsoft.com/office/drawing/2014/main" val="935091726"/>
                  </a:ext>
                </a:extLst>
              </a:tr>
            </a:tbl>
          </a:graphicData>
        </a:graphic>
      </p:graphicFrame>
    </p:spTree>
    <p:extLst>
      <p:ext uri="{BB962C8B-B14F-4D97-AF65-F5344CB8AC3E}">
        <p14:creationId xmlns:p14="http://schemas.microsoft.com/office/powerpoint/2010/main" val="3816785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293813" y="188640"/>
            <a:ext cx="9601200" cy="936104"/>
          </a:xfrm>
        </p:spPr>
        <p:txBody>
          <a:bodyPr>
            <a:normAutofit/>
          </a:bodyPr>
          <a:lstStyle/>
          <a:p>
            <a:r>
              <a:rPr lang="en-US" altLang="zh-CN" b="1" dirty="0">
                <a:effectLst>
                  <a:glow>
                    <a:srgbClr val="000000"/>
                  </a:glow>
                  <a:outerShdw sx="0" sy="0">
                    <a:srgbClr val="000000"/>
                  </a:outerShdw>
                  <a:reflection stA="0" endPos="0" fadeDir="0" sx="0" sy="0"/>
                </a:effectLst>
              </a:rPr>
              <a:t>7.4 </a:t>
            </a:r>
            <a:r>
              <a:rPr lang="zh-CN" altLang="en-US" b="1" dirty="0">
                <a:effectLst>
                  <a:glow>
                    <a:srgbClr val="000000"/>
                  </a:glow>
                  <a:outerShdw sx="0" sy="0">
                    <a:srgbClr val="000000"/>
                  </a:outerShdw>
                  <a:reflection stA="0" endPos="0" fadeDir="0" sx="0" sy="0"/>
                </a:effectLst>
              </a:rPr>
              <a:t>概要文件</a:t>
            </a:r>
            <a:endParaRPr lang="zh-CN" altLang="en-US" dirty="0"/>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909837" y="1124744"/>
            <a:ext cx="11278988" cy="1800200"/>
          </a:xfrm>
        </p:spPr>
        <p:txBody>
          <a:bodyPr>
            <a:normAutofit/>
          </a:bodyPr>
          <a:lstStyle/>
          <a:p>
            <a:pPr marL="0" indent="0" algn="ctr" hangingPunct="0">
              <a:lnSpc>
                <a:spcPct val="120000"/>
              </a:lnSpc>
              <a:spcBef>
                <a:spcPts val="0"/>
              </a:spcBef>
              <a:buNone/>
            </a:pPr>
            <a:r>
              <a:rPr lang="zh-CN" altLang="zh-CN" dirty="0"/>
              <a:t>表</a:t>
            </a:r>
            <a:r>
              <a:rPr lang="en-US" altLang="zh-CN" dirty="0"/>
              <a:t>7-4 </a:t>
            </a:r>
            <a:r>
              <a:rPr lang="zh-CN" altLang="en-US" dirty="0"/>
              <a:t>系统资源限制参数</a:t>
            </a:r>
            <a:endParaRPr lang="zh-CN" altLang="zh-CN" dirty="0"/>
          </a:p>
          <a:p>
            <a:pPr marL="0" indent="0" hangingPunct="0">
              <a:lnSpc>
                <a:spcPct val="120000"/>
              </a:lnSpc>
              <a:spcBef>
                <a:spcPts val="0"/>
              </a:spcBef>
              <a:buNone/>
            </a:pPr>
            <a:endParaRPr lang="zh-CN" altLang="en-US" dirty="0"/>
          </a:p>
        </p:txBody>
      </p:sp>
      <p:graphicFrame>
        <p:nvGraphicFramePr>
          <p:cNvPr id="5" name="表格 4">
            <a:extLst>
              <a:ext uri="{FF2B5EF4-FFF2-40B4-BE49-F238E27FC236}">
                <a16:creationId xmlns:a16="http://schemas.microsoft.com/office/drawing/2014/main" id="{5956102C-01F2-4497-BDD0-60742DF3E24A}"/>
              </a:ext>
            </a:extLst>
          </p:cNvPr>
          <p:cNvGraphicFramePr>
            <a:graphicFrameLocks noGrp="1"/>
          </p:cNvGraphicFramePr>
          <p:nvPr>
            <p:extLst>
              <p:ext uri="{D42A27DB-BD31-4B8C-83A1-F6EECF244321}">
                <p14:modId xmlns:p14="http://schemas.microsoft.com/office/powerpoint/2010/main" val="3016397215"/>
              </p:ext>
            </p:extLst>
          </p:nvPr>
        </p:nvGraphicFramePr>
        <p:xfrm>
          <a:off x="1404698" y="1628800"/>
          <a:ext cx="10594368" cy="4216400"/>
        </p:xfrm>
        <a:graphic>
          <a:graphicData uri="http://schemas.openxmlformats.org/drawingml/2006/table">
            <a:tbl>
              <a:tblPr firstRow="1" firstCol="1" bandRow="1">
                <a:tableStyleId>{3B4B98B0-60AC-42C2-AFA5-B58CD77FA1E5}</a:tableStyleId>
              </a:tblPr>
              <a:tblGrid>
                <a:gridCol w="3897626">
                  <a:extLst>
                    <a:ext uri="{9D8B030D-6E8A-4147-A177-3AD203B41FA5}">
                      <a16:colId xmlns:a16="http://schemas.microsoft.com/office/drawing/2014/main" val="1404336383"/>
                    </a:ext>
                  </a:extLst>
                </a:gridCol>
                <a:gridCol w="6696742">
                  <a:extLst>
                    <a:ext uri="{9D8B030D-6E8A-4147-A177-3AD203B41FA5}">
                      <a16:colId xmlns:a16="http://schemas.microsoft.com/office/drawing/2014/main" val="995822483"/>
                    </a:ext>
                  </a:extLst>
                </a:gridCol>
              </a:tblGrid>
              <a:tr h="0">
                <a:tc>
                  <a:txBody>
                    <a:bodyPr/>
                    <a:lstStyle/>
                    <a:p>
                      <a:pPr>
                        <a:spcAft>
                          <a:spcPts val="0"/>
                        </a:spcAft>
                      </a:pPr>
                      <a:r>
                        <a:rPr lang="zh-CN" sz="2000" kern="100">
                          <a:effectLst/>
                        </a:rPr>
                        <a:t>参数名称</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43180" marB="43180" anchor="ctr"/>
                </a:tc>
                <a:tc>
                  <a:txBody>
                    <a:bodyPr/>
                    <a:lstStyle/>
                    <a:p>
                      <a:pPr>
                        <a:spcAft>
                          <a:spcPts val="0"/>
                        </a:spcAft>
                      </a:pPr>
                      <a:r>
                        <a:rPr lang="zh-CN" sz="2000" kern="100">
                          <a:effectLst/>
                        </a:rPr>
                        <a:t>说明</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43180" marB="43180" anchor="ctr"/>
                </a:tc>
                <a:extLst>
                  <a:ext uri="{0D108BD9-81ED-4DB2-BD59-A6C34878D82A}">
                    <a16:rowId xmlns:a16="http://schemas.microsoft.com/office/drawing/2014/main" val="884825042"/>
                  </a:ext>
                </a:extLst>
              </a:tr>
              <a:tr h="0">
                <a:tc>
                  <a:txBody>
                    <a:bodyPr/>
                    <a:lstStyle/>
                    <a:p>
                      <a:pPr>
                        <a:spcAft>
                          <a:spcPts val="0"/>
                        </a:spcAft>
                      </a:pPr>
                      <a:r>
                        <a:rPr lang="en-US" sz="2000" kern="100">
                          <a:effectLst/>
                        </a:rPr>
                        <a:t>SESSION_PER_USER</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43180" marB="43180" anchor="ctr"/>
                </a:tc>
                <a:tc>
                  <a:txBody>
                    <a:bodyPr/>
                    <a:lstStyle/>
                    <a:p>
                      <a:pPr>
                        <a:spcAft>
                          <a:spcPts val="0"/>
                        </a:spcAft>
                      </a:pPr>
                      <a:r>
                        <a:rPr lang="zh-CN" sz="2000" kern="100">
                          <a:effectLst/>
                        </a:rPr>
                        <a:t>允许一个用户同时创建</a:t>
                      </a:r>
                      <a:r>
                        <a:rPr lang="en-US" sz="2000" kern="100">
                          <a:effectLst/>
                        </a:rPr>
                        <a:t>SESSION</a:t>
                      </a:r>
                      <a:r>
                        <a:rPr lang="zh-CN" sz="2000" kern="100">
                          <a:effectLst/>
                        </a:rPr>
                        <a:t>的最大数量</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43180" marB="43180" anchor="ctr"/>
                </a:tc>
                <a:extLst>
                  <a:ext uri="{0D108BD9-81ED-4DB2-BD59-A6C34878D82A}">
                    <a16:rowId xmlns:a16="http://schemas.microsoft.com/office/drawing/2014/main" val="2531964787"/>
                  </a:ext>
                </a:extLst>
              </a:tr>
              <a:tr h="0">
                <a:tc>
                  <a:txBody>
                    <a:bodyPr/>
                    <a:lstStyle/>
                    <a:p>
                      <a:pPr>
                        <a:spcAft>
                          <a:spcPts val="0"/>
                        </a:spcAft>
                      </a:pPr>
                      <a:r>
                        <a:rPr lang="en-US" sz="2000" kern="100">
                          <a:effectLst/>
                        </a:rPr>
                        <a:t>CPU_PER_SESSION</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43180" marB="43180" anchor="ctr"/>
                </a:tc>
                <a:tc>
                  <a:txBody>
                    <a:bodyPr/>
                    <a:lstStyle/>
                    <a:p>
                      <a:pPr>
                        <a:spcAft>
                          <a:spcPts val="0"/>
                        </a:spcAft>
                      </a:pPr>
                      <a:r>
                        <a:rPr lang="zh-CN" sz="2000" kern="100">
                          <a:effectLst/>
                        </a:rPr>
                        <a:t>每个</a:t>
                      </a:r>
                      <a:r>
                        <a:rPr lang="en-US" sz="2000" kern="100">
                          <a:effectLst/>
                        </a:rPr>
                        <a:t>SESSION</a:t>
                      </a:r>
                      <a:r>
                        <a:rPr lang="zh-CN" sz="2000" kern="100">
                          <a:effectLst/>
                        </a:rPr>
                        <a:t>允许使用</a:t>
                      </a:r>
                      <a:r>
                        <a:rPr lang="en-US" sz="2000" kern="100">
                          <a:effectLst/>
                        </a:rPr>
                        <a:t>CPU</a:t>
                      </a:r>
                      <a:r>
                        <a:rPr lang="zh-CN" sz="2000" kern="100">
                          <a:effectLst/>
                        </a:rPr>
                        <a:t>的时间数，单位为</a:t>
                      </a:r>
                      <a:r>
                        <a:rPr lang="en-US" sz="2000" kern="100">
                          <a:effectLst/>
                        </a:rPr>
                        <a:t>ms</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43180" marB="43180" anchor="ctr"/>
                </a:tc>
                <a:extLst>
                  <a:ext uri="{0D108BD9-81ED-4DB2-BD59-A6C34878D82A}">
                    <a16:rowId xmlns:a16="http://schemas.microsoft.com/office/drawing/2014/main" val="3543331984"/>
                  </a:ext>
                </a:extLst>
              </a:tr>
              <a:tr h="0">
                <a:tc>
                  <a:txBody>
                    <a:bodyPr/>
                    <a:lstStyle/>
                    <a:p>
                      <a:pPr>
                        <a:spcAft>
                          <a:spcPts val="0"/>
                        </a:spcAft>
                      </a:pPr>
                      <a:r>
                        <a:rPr lang="en-US" sz="2000" kern="100">
                          <a:effectLst/>
                        </a:rPr>
                        <a:t>SESSION_PER_USER</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43180" marB="43180" anchor="ctr"/>
                </a:tc>
                <a:tc>
                  <a:txBody>
                    <a:bodyPr/>
                    <a:lstStyle/>
                    <a:p>
                      <a:pPr>
                        <a:spcAft>
                          <a:spcPts val="0"/>
                        </a:spcAft>
                      </a:pPr>
                      <a:r>
                        <a:rPr lang="zh-CN" sz="2000" kern="100">
                          <a:effectLst/>
                        </a:rPr>
                        <a:t>用户的最大并发会话数</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43180" marB="43180" anchor="ctr"/>
                </a:tc>
                <a:extLst>
                  <a:ext uri="{0D108BD9-81ED-4DB2-BD59-A6C34878D82A}">
                    <a16:rowId xmlns:a16="http://schemas.microsoft.com/office/drawing/2014/main" val="1152421959"/>
                  </a:ext>
                </a:extLst>
              </a:tr>
              <a:tr h="0">
                <a:tc>
                  <a:txBody>
                    <a:bodyPr/>
                    <a:lstStyle/>
                    <a:p>
                      <a:pPr>
                        <a:spcAft>
                          <a:spcPts val="0"/>
                        </a:spcAft>
                      </a:pPr>
                      <a:r>
                        <a:rPr lang="en-US" sz="2000" kern="100">
                          <a:effectLst/>
                        </a:rPr>
                        <a:t>CPU_PER_CALL</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43180" marB="43180" anchor="ctr"/>
                </a:tc>
                <a:tc>
                  <a:txBody>
                    <a:bodyPr/>
                    <a:lstStyle/>
                    <a:p>
                      <a:pPr>
                        <a:spcAft>
                          <a:spcPts val="0"/>
                        </a:spcAft>
                      </a:pPr>
                      <a:r>
                        <a:rPr lang="zh-CN" sz="2000" kern="100">
                          <a:effectLst/>
                        </a:rPr>
                        <a:t>限制每次调用</a:t>
                      </a:r>
                      <a:r>
                        <a:rPr lang="en-US" sz="2000" kern="100">
                          <a:effectLst/>
                        </a:rPr>
                        <a:t>SQL</a:t>
                      </a:r>
                      <a:r>
                        <a:rPr lang="zh-CN" sz="2000" kern="100">
                          <a:effectLst/>
                        </a:rPr>
                        <a:t>语句期间，</a:t>
                      </a:r>
                      <a:r>
                        <a:rPr lang="en-US" sz="2000" kern="100">
                          <a:effectLst/>
                        </a:rPr>
                        <a:t>CPU</a:t>
                      </a:r>
                      <a:r>
                        <a:rPr lang="zh-CN" sz="2000" kern="100">
                          <a:effectLst/>
                        </a:rPr>
                        <a:t>的时间总量</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43180" marB="43180" anchor="ctr"/>
                </a:tc>
                <a:extLst>
                  <a:ext uri="{0D108BD9-81ED-4DB2-BD59-A6C34878D82A}">
                    <a16:rowId xmlns:a16="http://schemas.microsoft.com/office/drawing/2014/main" val="4238119671"/>
                  </a:ext>
                </a:extLst>
              </a:tr>
              <a:tr h="0">
                <a:tc>
                  <a:txBody>
                    <a:bodyPr/>
                    <a:lstStyle/>
                    <a:p>
                      <a:pPr>
                        <a:spcAft>
                          <a:spcPts val="0"/>
                        </a:spcAft>
                      </a:pPr>
                      <a:r>
                        <a:rPr lang="en-US" sz="2000" kern="100">
                          <a:effectLst/>
                        </a:rPr>
                        <a:t>CONNECT_TIME</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43180" marB="43180" anchor="ctr"/>
                </a:tc>
                <a:tc>
                  <a:txBody>
                    <a:bodyPr/>
                    <a:lstStyle/>
                    <a:p>
                      <a:pPr>
                        <a:spcAft>
                          <a:spcPts val="0"/>
                        </a:spcAft>
                      </a:pPr>
                      <a:r>
                        <a:rPr lang="zh-CN" sz="2000" kern="100">
                          <a:effectLst/>
                        </a:rPr>
                        <a:t>每个</a:t>
                      </a:r>
                      <a:r>
                        <a:rPr lang="en-US" sz="2000" kern="100">
                          <a:effectLst/>
                        </a:rPr>
                        <a:t>SESSION</a:t>
                      </a:r>
                      <a:r>
                        <a:rPr lang="zh-CN" sz="2000" kern="100">
                          <a:effectLst/>
                        </a:rPr>
                        <a:t>的连接时间数，单位为分钟</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43180" marB="43180" anchor="ctr"/>
                </a:tc>
                <a:extLst>
                  <a:ext uri="{0D108BD9-81ED-4DB2-BD59-A6C34878D82A}">
                    <a16:rowId xmlns:a16="http://schemas.microsoft.com/office/drawing/2014/main" val="1559396916"/>
                  </a:ext>
                </a:extLst>
              </a:tr>
              <a:tr h="0">
                <a:tc>
                  <a:txBody>
                    <a:bodyPr/>
                    <a:lstStyle/>
                    <a:p>
                      <a:pPr>
                        <a:spcAft>
                          <a:spcPts val="0"/>
                        </a:spcAft>
                      </a:pPr>
                      <a:r>
                        <a:rPr lang="en-US" sz="2000" kern="100">
                          <a:effectLst/>
                        </a:rPr>
                        <a:t>IDLE_TIME</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43180" marB="43180" anchor="ctr"/>
                </a:tc>
                <a:tc>
                  <a:txBody>
                    <a:bodyPr/>
                    <a:lstStyle/>
                    <a:p>
                      <a:pPr>
                        <a:spcAft>
                          <a:spcPts val="0"/>
                        </a:spcAft>
                      </a:pPr>
                      <a:r>
                        <a:rPr lang="zh-CN" sz="2000" kern="100">
                          <a:effectLst/>
                        </a:rPr>
                        <a:t>每个</a:t>
                      </a:r>
                      <a:r>
                        <a:rPr lang="en-US" sz="2000" kern="100">
                          <a:effectLst/>
                        </a:rPr>
                        <a:t>SESSION</a:t>
                      </a:r>
                      <a:r>
                        <a:rPr lang="zh-CN" sz="2000" kern="100">
                          <a:effectLst/>
                        </a:rPr>
                        <a:t>的超时时间，单位为分钟</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43180" marB="43180" anchor="ctr"/>
                </a:tc>
                <a:extLst>
                  <a:ext uri="{0D108BD9-81ED-4DB2-BD59-A6C34878D82A}">
                    <a16:rowId xmlns:a16="http://schemas.microsoft.com/office/drawing/2014/main" val="1593759052"/>
                  </a:ext>
                </a:extLst>
              </a:tr>
              <a:tr h="0">
                <a:tc>
                  <a:txBody>
                    <a:bodyPr/>
                    <a:lstStyle/>
                    <a:p>
                      <a:pPr>
                        <a:spcAft>
                          <a:spcPts val="0"/>
                        </a:spcAft>
                      </a:pPr>
                      <a:r>
                        <a:rPr lang="en-US" sz="2000" kern="100">
                          <a:effectLst/>
                        </a:rPr>
                        <a:t>LOGICAL_READS_PER_SESSION</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43180" marB="43180" anchor="ctr"/>
                </a:tc>
                <a:tc>
                  <a:txBody>
                    <a:bodyPr/>
                    <a:lstStyle/>
                    <a:p>
                      <a:pPr>
                        <a:spcAft>
                          <a:spcPts val="0"/>
                        </a:spcAft>
                      </a:pPr>
                      <a:r>
                        <a:rPr lang="zh-CN" sz="2000" kern="100">
                          <a:effectLst/>
                        </a:rPr>
                        <a:t>为了防止笛卡儿积的产生，可以限定每一个用户最多允许读取的数据块数</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43180" marB="43180" anchor="ctr"/>
                </a:tc>
                <a:extLst>
                  <a:ext uri="{0D108BD9-81ED-4DB2-BD59-A6C34878D82A}">
                    <a16:rowId xmlns:a16="http://schemas.microsoft.com/office/drawing/2014/main" val="3388369532"/>
                  </a:ext>
                </a:extLst>
              </a:tr>
              <a:tr h="0">
                <a:tc>
                  <a:txBody>
                    <a:bodyPr/>
                    <a:lstStyle/>
                    <a:p>
                      <a:pPr>
                        <a:spcAft>
                          <a:spcPts val="0"/>
                        </a:spcAft>
                      </a:pPr>
                      <a:r>
                        <a:rPr lang="en-US" sz="2000" kern="100">
                          <a:effectLst/>
                        </a:rPr>
                        <a:t>LOGICAL_READS_PER_CALL</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43180" marB="43180" anchor="ctr"/>
                </a:tc>
                <a:tc>
                  <a:txBody>
                    <a:bodyPr/>
                    <a:lstStyle/>
                    <a:p>
                      <a:pPr>
                        <a:spcAft>
                          <a:spcPts val="0"/>
                        </a:spcAft>
                      </a:pPr>
                      <a:r>
                        <a:rPr lang="zh-CN" sz="2000" kern="100">
                          <a:effectLst/>
                        </a:rPr>
                        <a:t>每次调用</a:t>
                      </a:r>
                      <a:r>
                        <a:rPr lang="en-US" sz="2000" kern="100">
                          <a:effectLst/>
                        </a:rPr>
                        <a:t>SQL</a:t>
                      </a:r>
                      <a:r>
                        <a:rPr lang="zh-CN" sz="2000" kern="100">
                          <a:effectLst/>
                        </a:rPr>
                        <a:t>语句期间最多允许读取的数据块数</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43180" marB="43180" anchor="ctr"/>
                </a:tc>
                <a:extLst>
                  <a:ext uri="{0D108BD9-81ED-4DB2-BD59-A6C34878D82A}">
                    <a16:rowId xmlns:a16="http://schemas.microsoft.com/office/drawing/2014/main" val="1920778281"/>
                  </a:ext>
                </a:extLst>
              </a:tr>
              <a:tr h="0">
                <a:tc>
                  <a:txBody>
                    <a:bodyPr/>
                    <a:lstStyle/>
                    <a:p>
                      <a:pPr>
                        <a:spcAft>
                          <a:spcPts val="0"/>
                        </a:spcAft>
                      </a:pPr>
                      <a:r>
                        <a:rPr lang="en-US" sz="2000" kern="100">
                          <a:effectLst/>
                        </a:rPr>
                        <a:t>PRIVATE_SGA</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43180" marB="43180" anchor="ctr"/>
                </a:tc>
                <a:tc>
                  <a:txBody>
                    <a:bodyPr/>
                    <a:lstStyle/>
                    <a:p>
                      <a:pPr>
                        <a:spcAft>
                          <a:spcPts val="0"/>
                        </a:spcAft>
                      </a:pPr>
                      <a:r>
                        <a:rPr lang="en-US" sz="2000" kern="100" dirty="0">
                          <a:effectLst/>
                        </a:rPr>
                        <a:t>SGA</a:t>
                      </a:r>
                      <a:r>
                        <a:rPr lang="zh-CN" sz="2000" kern="100" dirty="0">
                          <a:effectLst/>
                        </a:rPr>
                        <a:t>私有区域的最大容量</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43180" marB="43180" anchor="ctr"/>
                </a:tc>
                <a:extLst>
                  <a:ext uri="{0D108BD9-81ED-4DB2-BD59-A6C34878D82A}">
                    <a16:rowId xmlns:a16="http://schemas.microsoft.com/office/drawing/2014/main" val="823422014"/>
                  </a:ext>
                </a:extLst>
              </a:tr>
            </a:tbl>
          </a:graphicData>
        </a:graphic>
      </p:graphicFrame>
    </p:spTree>
    <p:extLst>
      <p:ext uri="{BB962C8B-B14F-4D97-AF65-F5344CB8AC3E}">
        <p14:creationId xmlns:p14="http://schemas.microsoft.com/office/powerpoint/2010/main" val="2680280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293813" y="188640"/>
            <a:ext cx="9601200" cy="936104"/>
          </a:xfrm>
        </p:spPr>
        <p:txBody>
          <a:bodyPr>
            <a:normAutofit/>
          </a:bodyPr>
          <a:lstStyle/>
          <a:p>
            <a:r>
              <a:rPr lang="en-US" altLang="zh-CN" b="1" dirty="0">
                <a:effectLst>
                  <a:glow>
                    <a:srgbClr val="000000"/>
                  </a:glow>
                  <a:outerShdw sx="0" sy="0">
                    <a:srgbClr val="000000"/>
                  </a:outerShdw>
                  <a:reflection stA="0" endPos="0" fadeDir="0" sx="0" sy="0"/>
                </a:effectLst>
              </a:rPr>
              <a:t>7.4 </a:t>
            </a:r>
            <a:r>
              <a:rPr lang="zh-CN" altLang="en-US" b="1" dirty="0">
                <a:effectLst>
                  <a:glow>
                    <a:srgbClr val="000000"/>
                  </a:glow>
                  <a:outerShdw sx="0" sy="0">
                    <a:srgbClr val="000000"/>
                  </a:outerShdw>
                  <a:reflection stA="0" endPos="0" fadeDir="0" sx="0" sy="0"/>
                </a:effectLst>
              </a:rPr>
              <a:t>概要文件</a:t>
            </a:r>
            <a:endParaRPr lang="zh-CN" altLang="en-US" dirty="0"/>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909837" y="1124744"/>
            <a:ext cx="11278988" cy="3096344"/>
          </a:xfrm>
        </p:spPr>
        <p:txBody>
          <a:bodyPr>
            <a:normAutofit/>
          </a:bodyPr>
          <a:lstStyle/>
          <a:p>
            <a:pPr marL="0" indent="0" hangingPunct="0">
              <a:lnSpc>
                <a:spcPct val="120000"/>
              </a:lnSpc>
              <a:spcBef>
                <a:spcPts val="0"/>
              </a:spcBef>
              <a:buNone/>
            </a:pPr>
            <a:r>
              <a:rPr lang="en-US" altLang="zh-CN" sz="2800" dirty="0"/>
              <a:t>Oracle 12c</a:t>
            </a:r>
            <a:r>
              <a:rPr lang="zh-CN" altLang="en-US" sz="2800" dirty="0"/>
              <a:t>的概要文件也分为公共概要文件和本地概要文件。在</a:t>
            </a:r>
            <a:r>
              <a:rPr lang="en-US" altLang="zh-CN" sz="2800" dirty="0"/>
              <a:t>CDB</a:t>
            </a:r>
            <a:r>
              <a:rPr lang="zh-CN" altLang="en-US" sz="2800" dirty="0"/>
              <a:t>中只能创建公共概要文件，在</a:t>
            </a:r>
            <a:r>
              <a:rPr lang="en-US" altLang="zh-CN" sz="2800" dirty="0"/>
              <a:t>PDB</a:t>
            </a:r>
            <a:r>
              <a:rPr lang="zh-CN" altLang="en-US" sz="2800" dirty="0"/>
              <a:t>中只能创建本地概要文件。公共概要文件的名称必须以</a:t>
            </a:r>
            <a:r>
              <a:rPr lang="en-US" altLang="zh-CN" sz="2800" dirty="0"/>
              <a:t>C##</a:t>
            </a:r>
            <a:r>
              <a:rPr lang="zh-CN" altLang="en-US" sz="2800" dirty="0"/>
              <a:t>三个字母开头。公共概要文件作用于公共用户，本地概要文件作用于本地用户。</a:t>
            </a:r>
          </a:p>
        </p:txBody>
      </p:sp>
    </p:spTree>
    <p:extLst>
      <p:ext uri="{BB962C8B-B14F-4D97-AF65-F5344CB8AC3E}">
        <p14:creationId xmlns:p14="http://schemas.microsoft.com/office/powerpoint/2010/main" val="2176319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293813" y="188640"/>
            <a:ext cx="9601200" cy="936104"/>
          </a:xfrm>
        </p:spPr>
        <p:txBody>
          <a:bodyPr>
            <a:normAutofit fontScale="90000"/>
          </a:bodyPr>
          <a:lstStyle/>
          <a:p>
            <a:r>
              <a:rPr lang="en-US" altLang="zh-CN" b="1" dirty="0">
                <a:effectLst>
                  <a:glow>
                    <a:srgbClr val="000000"/>
                  </a:glow>
                  <a:outerShdw sx="0" sy="0">
                    <a:srgbClr val="000000"/>
                  </a:outerShdw>
                  <a:reflection stA="0" endPos="0" fadeDir="0" sx="0" sy="0"/>
                </a:effectLst>
              </a:rPr>
              <a:t>7.4 </a:t>
            </a:r>
            <a:r>
              <a:rPr lang="zh-CN" altLang="en-US" b="1" dirty="0">
                <a:effectLst>
                  <a:glow>
                    <a:srgbClr val="000000"/>
                  </a:glow>
                  <a:outerShdw sx="0" sy="0">
                    <a:srgbClr val="000000"/>
                  </a:outerShdw>
                  <a:reflection stA="0" endPos="0" fadeDir="0" sx="0" sy="0"/>
                </a:effectLst>
              </a:rPr>
              <a:t>概要文件</a:t>
            </a:r>
            <a:br>
              <a:rPr lang="en-US" altLang="zh-CN" b="1" dirty="0">
                <a:effectLst>
                  <a:glow>
                    <a:srgbClr val="000000"/>
                  </a:glow>
                  <a:outerShdw sx="0" sy="0">
                    <a:srgbClr val="000000"/>
                  </a:outerShdw>
                  <a:reflection stA="0" endPos="0" fadeDir="0" sx="0" sy="0"/>
                </a:effectLst>
              </a:rPr>
            </a:br>
            <a:r>
              <a:rPr lang="en-US" altLang="zh-CN" b="1" dirty="0">
                <a:effectLst>
                  <a:glow>
                    <a:srgbClr val="000000"/>
                  </a:glow>
                  <a:outerShdw sx="0" sy="0">
                    <a:srgbClr val="000000"/>
                  </a:outerShdw>
                  <a:reflection stA="0" endPos="0" fadeDir="0" sx="0" sy="0"/>
                </a:effectLst>
              </a:rPr>
              <a:t>   </a:t>
            </a:r>
            <a:r>
              <a:rPr lang="en-US" altLang="zh-CN" sz="3100" b="1" dirty="0">
                <a:effectLst>
                  <a:glow>
                    <a:srgbClr val="000000"/>
                  </a:glow>
                  <a:outerShdw sx="0" sy="0">
                    <a:srgbClr val="000000"/>
                  </a:outerShdw>
                  <a:reflection stA="0" endPos="0" fadeDir="0" sx="0" sy="0"/>
                </a:effectLst>
              </a:rPr>
              <a:t>7.4.1 </a:t>
            </a:r>
            <a:r>
              <a:rPr lang="zh-CN" altLang="zh-CN" sz="3100" b="1" dirty="0"/>
              <a:t>创建概要文件</a:t>
            </a:r>
            <a:endParaRPr lang="zh-CN" altLang="en-US" sz="3100" b="1" dirty="0"/>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909837" y="1124744"/>
            <a:ext cx="11278988" cy="5733256"/>
          </a:xfrm>
        </p:spPr>
        <p:txBody>
          <a:bodyPr>
            <a:normAutofit/>
          </a:bodyPr>
          <a:lstStyle/>
          <a:p>
            <a:pPr marL="0" indent="0" hangingPunct="0">
              <a:lnSpc>
                <a:spcPct val="120000"/>
              </a:lnSpc>
              <a:spcBef>
                <a:spcPts val="0"/>
              </a:spcBef>
              <a:buNone/>
            </a:pPr>
            <a:r>
              <a:rPr lang="en-US" altLang="zh-CN" dirty="0"/>
              <a:t>Oracle</a:t>
            </a:r>
            <a:r>
              <a:rPr lang="zh-CN" altLang="en-US" dirty="0"/>
              <a:t>安装的时候就有缺省的概要文件，名称为</a:t>
            </a:r>
            <a:r>
              <a:rPr lang="en-US" altLang="zh-CN" dirty="0"/>
              <a:t>DEFAULT</a:t>
            </a:r>
            <a:r>
              <a:rPr lang="zh-CN" altLang="en-US" dirty="0"/>
              <a:t>。在新建用户的时候如果不指定概要文件就会使用</a:t>
            </a:r>
            <a:r>
              <a:rPr lang="en-US" altLang="zh-CN" dirty="0"/>
              <a:t>DEFAULT</a:t>
            </a:r>
            <a:r>
              <a:rPr lang="zh-CN" altLang="en-US" dirty="0"/>
              <a:t>概要文件，并受其中参数的约束。也可以创建自定义的概要文件，指定自定义的参数值。创建概要文件的命令是：</a:t>
            </a:r>
          </a:p>
          <a:p>
            <a:pPr marL="0" indent="0" hangingPunct="0">
              <a:lnSpc>
                <a:spcPct val="120000"/>
              </a:lnSpc>
              <a:spcBef>
                <a:spcPts val="0"/>
              </a:spcBef>
              <a:buNone/>
            </a:pPr>
            <a:r>
              <a:rPr lang="en-US" altLang="zh-CN" dirty="0"/>
              <a:t>CREATE PROFILE </a:t>
            </a:r>
            <a:r>
              <a:rPr lang="zh-CN" altLang="en-US" dirty="0"/>
              <a:t>概要文件名称 </a:t>
            </a:r>
            <a:r>
              <a:rPr lang="en-US" altLang="zh-CN" dirty="0"/>
              <a:t>LIMIT </a:t>
            </a:r>
            <a:r>
              <a:rPr lang="zh-CN" altLang="en-US" dirty="0"/>
              <a:t>参数名 参数值 </a:t>
            </a:r>
            <a:r>
              <a:rPr lang="en-US" altLang="zh-CN" dirty="0"/>
              <a:t>…</a:t>
            </a:r>
          </a:p>
          <a:p>
            <a:pPr marL="0" indent="0" hangingPunct="0">
              <a:lnSpc>
                <a:spcPct val="120000"/>
              </a:lnSpc>
              <a:spcBef>
                <a:spcPts val="0"/>
              </a:spcBef>
              <a:buNone/>
            </a:pPr>
            <a:r>
              <a:rPr lang="zh-CN" altLang="en-US" dirty="0"/>
              <a:t>概要文件创建之后，可以指定给用户，让用户资源受到这个概要文件的限制。概要文件指定给用户的命令是：</a:t>
            </a:r>
          </a:p>
          <a:p>
            <a:pPr marL="0" indent="0" hangingPunct="0">
              <a:lnSpc>
                <a:spcPct val="120000"/>
              </a:lnSpc>
              <a:spcBef>
                <a:spcPts val="0"/>
              </a:spcBef>
              <a:buNone/>
            </a:pPr>
            <a:r>
              <a:rPr lang="en-US" altLang="zh-CN" dirty="0"/>
              <a:t>ALTER USER </a:t>
            </a:r>
            <a:r>
              <a:rPr lang="zh-CN" altLang="en-US" dirty="0"/>
              <a:t>用户名 </a:t>
            </a:r>
            <a:r>
              <a:rPr lang="en-US" altLang="zh-CN" dirty="0"/>
              <a:t>PROFILE </a:t>
            </a:r>
            <a:r>
              <a:rPr lang="zh-CN" altLang="en-US" dirty="0"/>
              <a:t>概要文件名称</a:t>
            </a:r>
          </a:p>
          <a:p>
            <a:pPr marL="0" indent="0" hangingPunct="0">
              <a:lnSpc>
                <a:spcPct val="120000"/>
              </a:lnSpc>
              <a:spcBef>
                <a:spcPts val="0"/>
              </a:spcBef>
              <a:buNone/>
            </a:pPr>
            <a:r>
              <a:rPr lang="en-US" altLang="zh-CN" dirty="0"/>
              <a:t>Oracle</a:t>
            </a:r>
            <a:r>
              <a:rPr lang="zh-CN" altLang="en-US" dirty="0"/>
              <a:t>的系统参数</a:t>
            </a:r>
            <a:r>
              <a:rPr lang="en-US" altLang="zh-CN" dirty="0" err="1"/>
              <a:t>resource_limit</a:t>
            </a:r>
            <a:r>
              <a:rPr lang="zh-CN" altLang="en-US" dirty="0"/>
              <a:t>决定概要文件是否起作用。值为</a:t>
            </a:r>
            <a:r>
              <a:rPr lang="en-US" altLang="zh-CN" dirty="0"/>
              <a:t>true</a:t>
            </a:r>
            <a:r>
              <a:rPr lang="zh-CN" altLang="en-US" dirty="0"/>
              <a:t>的时候，用户自定义的概要文件才能发挥作用。可以通过以下命令设置该参数为</a:t>
            </a:r>
            <a:r>
              <a:rPr lang="en-US" altLang="zh-CN" dirty="0"/>
              <a:t>true</a:t>
            </a:r>
            <a:r>
              <a:rPr lang="zh-CN" altLang="en-US" dirty="0"/>
              <a:t>：</a:t>
            </a:r>
          </a:p>
          <a:p>
            <a:pPr marL="0" indent="0" hangingPunct="0">
              <a:lnSpc>
                <a:spcPct val="120000"/>
              </a:lnSpc>
              <a:spcBef>
                <a:spcPts val="0"/>
              </a:spcBef>
              <a:buNone/>
            </a:pPr>
            <a:r>
              <a:rPr lang="en-US" altLang="zh-CN" dirty="0"/>
              <a:t>ALTER SYSTEM SET RESOURCE_LIMIT=TRUE;</a:t>
            </a:r>
            <a:endParaRPr lang="zh-CN" altLang="en-US" dirty="0"/>
          </a:p>
          <a:p>
            <a:pPr marL="0" indent="0" hangingPunct="0">
              <a:lnSpc>
                <a:spcPct val="120000"/>
              </a:lnSpc>
              <a:spcBef>
                <a:spcPts val="0"/>
              </a:spcBef>
              <a:buNone/>
            </a:pPr>
            <a:endParaRPr lang="zh-CN" altLang="en-US" dirty="0"/>
          </a:p>
        </p:txBody>
      </p:sp>
      <p:sp>
        <p:nvSpPr>
          <p:cNvPr id="5" name="卷形: 水平 4">
            <a:extLst>
              <a:ext uri="{FF2B5EF4-FFF2-40B4-BE49-F238E27FC236}">
                <a16:creationId xmlns:a16="http://schemas.microsoft.com/office/drawing/2014/main" id="{335E4DFE-4E31-40E7-B23B-9161E036D5A7}"/>
              </a:ext>
            </a:extLst>
          </p:cNvPr>
          <p:cNvSpPr/>
          <p:nvPr/>
        </p:nvSpPr>
        <p:spPr>
          <a:xfrm>
            <a:off x="2566021" y="1916832"/>
            <a:ext cx="7056784" cy="3240360"/>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2400" dirty="0"/>
              <a:t>注意：</a:t>
            </a:r>
            <a:r>
              <a:rPr lang="en-US" altLang="zh-CN" sz="2400" dirty="0" err="1"/>
              <a:t>resource_limit</a:t>
            </a:r>
            <a:r>
              <a:rPr lang="zh-CN" altLang="en-US" sz="2400" dirty="0"/>
              <a:t>参数也是各个</a:t>
            </a:r>
            <a:r>
              <a:rPr lang="en-US" altLang="zh-CN" sz="2400" dirty="0"/>
              <a:t>PDB</a:t>
            </a:r>
            <a:r>
              <a:rPr lang="zh-CN" altLang="en-US" sz="2400" dirty="0"/>
              <a:t>各自拥有的，设置了一个</a:t>
            </a:r>
            <a:r>
              <a:rPr lang="en-US" altLang="zh-CN" sz="2400" dirty="0"/>
              <a:t>PDB</a:t>
            </a:r>
            <a:r>
              <a:rPr lang="zh-CN" altLang="en-US" sz="2400" dirty="0"/>
              <a:t>，并不意味着其他</a:t>
            </a:r>
            <a:r>
              <a:rPr lang="en-US" altLang="zh-CN" sz="2400" dirty="0"/>
              <a:t>PDB</a:t>
            </a:r>
            <a:r>
              <a:rPr lang="zh-CN" altLang="en-US" sz="2400" dirty="0"/>
              <a:t>也设置了，需要每个</a:t>
            </a:r>
            <a:r>
              <a:rPr lang="en-US" altLang="zh-CN" sz="2400" dirty="0"/>
              <a:t>PDB</a:t>
            </a:r>
            <a:r>
              <a:rPr lang="zh-CN" altLang="en-US" sz="2400" dirty="0"/>
              <a:t>分别设置。</a:t>
            </a:r>
          </a:p>
        </p:txBody>
      </p:sp>
    </p:spTree>
    <p:extLst>
      <p:ext uri="{BB962C8B-B14F-4D97-AF65-F5344CB8AC3E}">
        <p14:creationId xmlns:p14="http://schemas.microsoft.com/office/powerpoint/2010/main" val="2421034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strVal val="#ppt_w*0.70"/>
                                          </p:val>
                                        </p:tav>
                                        <p:tav tm="100000">
                                          <p:val>
                                            <p:strVal val="#ppt_w"/>
                                          </p:val>
                                        </p:tav>
                                      </p:tavLst>
                                    </p:anim>
                                    <p:anim calcmode="lin" valueType="num">
                                      <p:cBhvr>
                                        <p:cTn id="8" dur="1000" fill="hold"/>
                                        <p:tgtEl>
                                          <p:spTgt spid="5"/>
                                        </p:tgtEl>
                                        <p:attrNameLst>
                                          <p:attrName>ppt_h</p:attrName>
                                        </p:attrNameLst>
                                      </p:cBhvr>
                                      <p:tavLst>
                                        <p:tav tm="0">
                                          <p:val>
                                            <p:strVal val="#ppt_h"/>
                                          </p:val>
                                        </p:tav>
                                        <p:tav tm="100000">
                                          <p:val>
                                            <p:strVal val="#ppt_h"/>
                                          </p:val>
                                        </p:tav>
                                      </p:tavLst>
                                    </p:anim>
                                    <p:animEffect transition="in" filter="fade">
                                      <p:cBhvr>
                                        <p:cTn id="9"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293813" y="188640"/>
            <a:ext cx="9601200" cy="936104"/>
          </a:xfrm>
        </p:spPr>
        <p:txBody>
          <a:bodyPr>
            <a:normAutofit fontScale="90000"/>
          </a:bodyPr>
          <a:lstStyle/>
          <a:p>
            <a:r>
              <a:rPr lang="en-US" altLang="zh-CN" b="1" dirty="0">
                <a:effectLst>
                  <a:glow>
                    <a:srgbClr val="000000"/>
                  </a:glow>
                  <a:outerShdw sx="0" sy="0">
                    <a:srgbClr val="000000"/>
                  </a:outerShdw>
                  <a:reflection stA="0" endPos="0" fadeDir="0" sx="0" sy="0"/>
                </a:effectLst>
              </a:rPr>
              <a:t>7.4 </a:t>
            </a:r>
            <a:r>
              <a:rPr lang="zh-CN" altLang="en-US" b="1" dirty="0">
                <a:effectLst>
                  <a:glow>
                    <a:srgbClr val="000000"/>
                  </a:glow>
                  <a:outerShdw sx="0" sy="0">
                    <a:srgbClr val="000000"/>
                  </a:outerShdw>
                  <a:reflection stA="0" endPos="0" fadeDir="0" sx="0" sy="0"/>
                </a:effectLst>
              </a:rPr>
              <a:t>概要文件</a:t>
            </a:r>
            <a:br>
              <a:rPr lang="en-US" altLang="zh-CN" b="1" dirty="0">
                <a:effectLst>
                  <a:glow>
                    <a:srgbClr val="000000"/>
                  </a:glow>
                  <a:outerShdw sx="0" sy="0">
                    <a:srgbClr val="000000"/>
                  </a:outerShdw>
                  <a:reflection stA="0" endPos="0" fadeDir="0" sx="0" sy="0"/>
                </a:effectLst>
              </a:rPr>
            </a:br>
            <a:r>
              <a:rPr lang="en-US" altLang="zh-CN" b="1" dirty="0">
                <a:effectLst>
                  <a:glow>
                    <a:srgbClr val="000000"/>
                  </a:glow>
                  <a:outerShdw sx="0" sy="0">
                    <a:srgbClr val="000000"/>
                  </a:outerShdw>
                  <a:reflection stA="0" endPos="0" fadeDir="0" sx="0" sy="0"/>
                </a:effectLst>
              </a:rPr>
              <a:t>   </a:t>
            </a:r>
            <a:r>
              <a:rPr lang="en-US" altLang="zh-CN" sz="3100" b="1" dirty="0">
                <a:effectLst>
                  <a:glow>
                    <a:srgbClr val="000000"/>
                  </a:glow>
                  <a:outerShdw sx="0" sy="0">
                    <a:srgbClr val="000000"/>
                  </a:outerShdw>
                  <a:reflection stA="0" endPos="0" fadeDir="0" sx="0" sy="0"/>
                </a:effectLst>
              </a:rPr>
              <a:t>7.4.1 </a:t>
            </a:r>
            <a:r>
              <a:rPr lang="zh-CN" altLang="zh-CN" sz="3100" b="1" dirty="0"/>
              <a:t>创建概要文件</a:t>
            </a:r>
            <a:endParaRPr lang="zh-CN" altLang="en-US" sz="3100" b="1" dirty="0"/>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909837" y="1124744"/>
            <a:ext cx="11278988" cy="5733256"/>
          </a:xfrm>
        </p:spPr>
        <p:txBody>
          <a:bodyPr>
            <a:normAutofit lnSpcReduction="10000"/>
          </a:bodyPr>
          <a:lstStyle/>
          <a:p>
            <a:pPr marL="0" indent="0" hangingPunct="0">
              <a:lnSpc>
                <a:spcPct val="120000"/>
              </a:lnSpc>
              <a:spcBef>
                <a:spcPts val="0"/>
              </a:spcBef>
              <a:buNone/>
            </a:pPr>
            <a:r>
              <a:rPr lang="en-US" altLang="zh-CN" dirty="0"/>
              <a:t>【</a:t>
            </a:r>
            <a:r>
              <a:rPr lang="zh-CN" altLang="en-US" dirty="0"/>
              <a:t>示例</a:t>
            </a:r>
            <a:r>
              <a:rPr lang="en-US" altLang="zh-CN" dirty="0"/>
              <a:t>7-9】</a:t>
            </a:r>
            <a:r>
              <a:rPr lang="zh-CN" altLang="en-US" dirty="0"/>
              <a:t>创建概要文件并指定给用户</a:t>
            </a:r>
            <a:r>
              <a:rPr lang="en-US" altLang="zh-CN" dirty="0"/>
              <a:t>HR</a:t>
            </a:r>
          </a:p>
          <a:p>
            <a:pPr marL="0" indent="0" hangingPunct="0">
              <a:lnSpc>
                <a:spcPct val="120000"/>
              </a:lnSpc>
              <a:spcBef>
                <a:spcPts val="0"/>
              </a:spcBef>
              <a:buNone/>
            </a:pPr>
            <a:r>
              <a:rPr lang="zh-CN" altLang="en-US" dirty="0"/>
              <a:t>本示例由</a:t>
            </a:r>
            <a:r>
              <a:rPr lang="en-US" altLang="zh-CN" dirty="0"/>
              <a:t>SYSTEM</a:t>
            </a:r>
            <a:r>
              <a:rPr lang="zh-CN" altLang="en-US" dirty="0"/>
              <a:t>用户在</a:t>
            </a:r>
            <a:r>
              <a:rPr lang="en-US" altLang="zh-CN" dirty="0"/>
              <a:t>PDBORCL</a:t>
            </a:r>
            <a:r>
              <a:rPr lang="zh-CN" altLang="en-US" dirty="0"/>
              <a:t>中创建一个本地概要文件</a:t>
            </a:r>
            <a:r>
              <a:rPr lang="en-US" altLang="zh-CN" dirty="0"/>
              <a:t>profile1</a:t>
            </a:r>
            <a:r>
              <a:rPr lang="zh-CN" altLang="en-US" dirty="0"/>
              <a:t>，并指定给用户</a:t>
            </a:r>
            <a:r>
              <a:rPr lang="en-US" altLang="zh-CN" dirty="0"/>
              <a:t>HR</a:t>
            </a:r>
            <a:r>
              <a:rPr lang="zh-CN" altLang="en-US" dirty="0"/>
              <a:t>。概要文件中设置了两个参数的值。其他未指定参数的值自动设置为“</a:t>
            </a:r>
            <a:r>
              <a:rPr lang="en-US" altLang="zh-CN" dirty="0"/>
              <a:t>DEFAULT”</a:t>
            </a:r>
            <a:r>
              <a:rPr lang="zh-CN" altLang="en-US" dirty="0"/>
              <a:t>。通过</a:t>
            </a:r>
            <a:r>
              <a:rPr lang="en-US" altLang="zh-CN" dirty="0" err="1"/>
              <a:t>dba_profiles</a:t>
            </a:r>
            <a:r>
              <a:rPr lang="zh-CN" altLang="en-US" dirty="0"/>
              <a:t>查询概要文件的所有参数。</a:t>
            </a:r>
          </a:p>
          <a:p>
            <a:pPr marL="0" indent="0" hangingPunct="0">
              <a:lnSpc>
                <a:spcPct val="120000"/>
              </a:lnSpc>
              <a:spcBef>
                <a:spcPts val="0"/>
              </a:spcBef>
              <a:buNone/>
            </a:pPr>
            <a:r>
              <a:rPr lang="en-US" altLang="zh-CN" dirty="0"/>
              <a:t>$ </a:t>
            </a:r>
            <a:r>
              <a:rPr lang="en-US" altLang="zh-CN" dirty="0" err="1">
                <a:highlight>
                  <a:srgbClr val="C0C0C0"/>
                </a:highlight>
              </a:rPr>
              <a:t>sqlplus</a:t>
            </a:r>
            <a:r>
              <a:rPr lang="en-US" altLang="zh-CN" dirty="0">
                <a:highlight>
                  <a:srgbClr val="C0C0C0"/>
                </a:highlight>
              </a:rPr>
              <a:t> system/***@</a:t>
            </a:r>
            <a:r>
              <a:rPr lang="en-US" altLang="zh-CN" dirty="0" err="1">
                <a:highlight>
                  <a:srgbClr val="C0C0C0"/>
                </a:highlight>
              </a:rPr>
              <a:t>pdborcl</a:t>
            </a:r>
            <a:r>
              <a:rPr lang="en-US" altLang="zh-CN" dirty="0">
                <a:highlight>
                  <a:srgbClr val="C0C0C0"/>
                </a:highlight>
              </a:rPr>
              <a:t>;</a:t>
            </a:r>
            <a:endParaRPr lang="zh-CN" altLang="en-US" dirty="0">
              <a:highlight>
                <a:srgbClr val="C0C0C0"/>
              </a:highlight>
            </a:endParaRPr>
          </a:p>
          <a:p>
            <a:pPr marL="0" indent="0" hangingPunct="0">
              <a:lnSpc>
                <a:spcPct val="120000"/>
              </a:lnSpc>
              <a:spcBef>
                <a:spcPts val="0"/>
              </a:spcBef>
              <a:buNone/>
            </a:pPr>
            <a:r>
              <a:rPr lang="en-US" altLang="zh-CN" dirty="0"/>
              <a:t>SQL&gt; </a:t>
            </a:r>
            <a:r>
              <a:rPr lang="en-US" altLang="zh-CN" dirty="0">
                <a:highlight>
                  <a:srgbClr val="C0C0C0"/>
                </a:highlight>
              </a:rPr>
              <a:t>CREATE PROFILE profile1 LIMIT</a:t>
            </a:r>
          </a:p>
          <a:p>
            <a:pPr marL="0" indent="0" hangingPunct="0">
              <a:lnSpc>
                <a:spcPct val="120000"/>
              </a:lnSpc>
              <a:spcBef>
                <a:spcPts val="0"/>
              </a:spcBef>
              <a:buNone/>
            </a:pPr>
            <a:r>
              <a:rPr lang="en-US" altLang="zh-CN" dirty="0">
                <a:highlight>
                  <a:srgbClr val="C0C0C0"/>
                </a:highlight>
              </a:rPr>
              <a:t>    FAILED_LOGIN_ATTEMPTS 2</a:t>
            </a:r>
          </a:p>
          <a:p>
            <a:pPr marL="0" indent="0" hangingPunct="0">
              <a:lnSpc>
                <a:spcPct val="120000"/>
              </a:lnSpc>
              <a:spcBef>
                <a:spcPts val="0"/>
              </a:spcBef>
              <a:buNone/>
            </a:pPr>
            <a:r>
              <a:rPr lang="en-US" altLang="zh-CN" dirty="0">
                <a:highlight>
                  <a:srgbClr val="C0C0C0"/>
                </a:highlight>
              </a:rPr>
              <a:t>    SESSIONS_PER_USER 3;</a:t>
            </a:r>
            <a:endParaRPr lang="zh-CN" altLang="en-US" dirty="0">
              <a:highlight>
                <a:srgbClr val="C0C0C0"/>
              </a:highlight>
            </a:endParaRPr>
          </a:p>
          <a:p>
            <a:pPr marL="0" indent="0" hangingPunct="0">
              <a:lnSpc>
                <a:spcPct val="120000"/>
              </a:lnSpc>
              <a:spcBef>
                <a:spcPts val="0"/>
              </a:spcBef>
              <a:buNone/>
            </a:pPr>
            <a:r>
              <a:rPr lang="en-US" altLang="zh-CN" dirty="0"/>
              <a:t>Profile created.</a:t>
            </a:r>
          </a:p>
          <a:p>
            <a:pPr marL="0" indent="0" hangingPunct="0">
              <a:lnSpc>
                <a:spcPct val="120000"/>
              </a:lnSpc>
              <a:spcBef>
                <a:spcPts val="0"/>
              </a:spcBef>
              <a:buNone/>
            </a:pPr>
            <a:r>
              <a:rPr lang="en-US" altLang="zh-CN" dirty="0"/>
              <a:t>SQL&gt; </a:t>
            </a:r>
            <a:r>
              <a:rPr lang="en-US" altLang="zh-CN" dirty="0">
                <a:highlight>
                  <a:srgbClr val="C0C0C0"/>
                </a:highlight>
              </a:rPr>
              <a:t>COL profile FORMAT a10</a:t>
            </a:r>
          </a:p>
          <a:p>
            <a:pPr marL="0" indent="0" hangingPunct="0">
              <a:lnSpc>
                <a:spcPct val="120000"/>
              </a:lnSpc>
              <a:spcBef>
                <a:spcPts val="0"/>
              </a:spcBef>
              <a:buNone/>
            </a:pPr>
            <a:r>
              <a:rPr lang="en-US" altLang="zh-CN" dirty="0"/>
              <a:t>SQL&gt; </a:t>
            </a:r>
            <a:r>
              <a:rPr lang="en-US" altLang="zh-CN" dirty="0">
                <a:highlight>
                  <a:srgbClr val="C0C0C0"/>
                </a:highlight>
              </a:rPr>
              <a:t>COL </a:t>
            </a:r>
            <a:r>
              <a:rPr lang="en-US" altLang="zh-CN" dirty="0" err="1">
                <a:highlight>
                  <a:srgbClr val="C0C0C0"/>
                </a:highlight>
              </a:rPr>
              <a:t>resource_name</a:t>
            </a:r>
            <a:r>
              <a:rPr lang="en-US" altLang="zh-CN" dirty="0">
                <a:highlight>
                  <a:srgbClr val="C0C0C0"/>
                </a:highlight>
              </a:rPr>
              <a:t> FORMAT a30</a:t>
            </a:r>
          </a:p>
          <a:p>
            <a:pPr marL="0" indent="0" hangingPunct="0">
              <a:lnSpc>
                <a:spcPct val="120000"/>
              </a:lnSpc>
              <a:spcBef>
                <a:spcPts val="0"/>
              </a:spcBef>
              <a:buNone/>
            </a:pPr>
            <a:r>
              <a:rPr lang="en-US" altLang="zh-CN" dirty="0"/>
              <a:t>SQL&gt; </a:t>
            </a:r>
            <a:r>
              <a:rPr lang="en-US" altLang="zh-CN" dirty="0">
                <a:highlight>
                  <a:srgbClr val="C0C0C0"/>
                </a:highlight>
              </a:rPr>
              <a:t>COL resource FORMAT a10</a:t>
            </a:r>
          </a:p>
          <a:p>
            <a:pPr marL="0" indent="0" hangingPunct="0">
              <a:lnSpc>
                <a:spcPct val="120000"/>
              </a:lnSpc>
              <a:spcBef>
                <a:spcPts val="0"/>
              </a:spcBef>
              <a:buNone/>
            </a:pPr>
            <a:r>
              <a:rPr lang="en-US" altLang="zh-CN" dirty="0"/>
              <a:t>SQL&gt; </a:t>
            </a:r>
            <a:r>
              <a:rPr lang="en-US" altLang="zh-CN" dirty="0">
                <a:highlight>
                  <a:srgbClr val="C0C0C0"/>
                </a:highlight>
              </a:rPr>
              <a:t>COL limit FORMAT a10</a:t>
            </a:r>
          </a:p>
        </p:txBody>
      </p:sp>
    </p:spTree>
    <p:extLst>
      <p:ext uri="{BB962C8B-B14F-4D97-AF65-F5344CB8AC3E}">
        <p14:creationId xmlns:p14="http://schemas.microsoft.com/office/powerpoint/2010/main" val="4168606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293813" y="188640"/>
            <a:ext cx="9601200" cy="936104"/>
          </a:xfrm>
        </p:spPr>
        <p:txBody>
          <a:bodyPr>
            <a:normAutofit fontScale="90000"/>
          </a:bodyPr>
          <a:lstStyle/>
          <a:p>
            <a:r>
              <a:rPr lang="en-US" altLang="zh-CN" b="1" dirty="0">
                <a:effectLst>
                  <a:glow>
                    <a:srgbClr val="000000"/>
                  </a:glow>
                  <a:outerShdw sx="0" sy="0">
                    <a:srgbClr val="000000"/>
                  </a:outerShdw>
                  <a:reflection stA="0" endPos="0" fadeDir="0" sx="0" sy="0"/>
                </a:effectLst>
              </a:rPr>
              <a:t>7.4 </a:t>
            </a:r>
            <a:r>
              <a:rPr lang="zh-CN" altLang="en-US" b="1" dirty="0">
                <a:effectLst>
                  <a:glow>
                    <a:srgbClr val="000000"/>
                  </a:glow>
                  <a:outerShdw sx="0" sy="0">
                    <a:srgbClr val="000000"/>
                  </a:outerShdw>
                  <a:reflection stA="0" endPos="0" fadeDir="0" sx="0" sy="0"/>
                </a:effectLst>
              </a:rPr>
              <a:t>概要文件</a:t>
            </a:r>
            <a:br>
              <a:rPr lang="en-US" altLang="zh-CN" b="1" dirty="0">
                <a:effectLst>
                  <a:glow>
                    <a:srgbClr val="000000"/>
                  </a:glow>
                  <a:outerShdw sx="0" sy="0">
                    <a:srgbClr val="000000"/>
                  </a:outerShdw>
                  <a:reflection stA="0" endPos="0" fadeDir="0" sx="0" sy="0"/>
                </a:effectLst>
              </a:rPr>
            </a:br>
            <a:r>
              <a:rPr lang="en-US" altLang="zh-CN" b="1" dirty="0">
                <a:effectLst>
                  <a:glow>
                    <a:srgbClr val="000000"/>
                  </a:glow>
                  <a:outerShdw sx="0" sy="0">
                    <a:srgbClr val="000000"/>
                  </a:outerShdw>
                  <a:reflection stA="0" endPos="0" fadeDir="0" sx="0" sy="0"/>
                </a:effectLst>
              </a:rPr>
              <a:t>   </a:t>
            </a:r>
            <a:r>
              <a:rPr lang="en-US" altLang="zh-CN" sz="3100" b="1" dirty="0">
                <a:effectLst>
                  <a:glow>
                    <a:srgbClr val="000000"/>
                  </a:glow>
                  <a:outerShdw sx="0" sy="0">
                    <a:srgbClr val="000000"/>
                  </a:outerShdw>
                  <a:reflection stA="0" endPos="0" fadeDir="0" sx="0" sy="0"/>
                </a:effectLst>
              </a:rPr>
              <a:t>7.4.1 </a:t>
            </a:r>
            <a:r>
              <a:rPr lang="zh-CN" altLang="zh-CN" sz="3100" b="1" dirty="0"/>
              <a:t>创建概要文件</a:t>
            </a:r>
            <a:endParaRPr lang="zh-CN" altLang="en-US" sz="3100" b="1" dirty="0"/>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909837" y="1124744"/>
            <a:ext cx="11278988" cy="5733256"/>
          </a:xfrm>
        </p:spPr>
        <p:txBody>
          <a:bodyPr>
            <a:normAutofit fontScale="62500" lnSpcReduction="20000"/>
          </a:bodyPr>
          <a:lstStyle/>
          <a:p>
            <a:pPr marL="0" indent="0" hangingPunct="0">
              <a:lnSpc>
                <a:spcPct val="120000"/>
              </a:lnSpc>
              <a:spcBef>
                <a:spcPts val="0"/>
              </a:spcBef>
              <a:buNone/>
            </a:pPr>
            <a:r>
              <a:rPr lang="en-US" altLang="zh-CN" sz="3200" dirty="0"/>
              <a:t>SQL&gt; SELECT </a:t>
            </a:r>
            <a:r>
              <a:rPr lang="en-US" altLang="zh-CN" sz="3800" dirty="0"/>
              <a:t>* FROM </a:t>
            </a:r>
            <a:r>
              <a:rPr lang="en-US" altLang="zh-CN" sz="3800" dirty="0" err="1"/>
              <a:t>dba_profiles</a:t>
            </a:r>
            <a:r>
              <a:rPr lang="en-US" altLang="zh-CN" sz="3800" dirty="0"/>
              <a:t> WHERE  profile='PROFILE1';</a:t>
            </a:r>
            <a:endParaRPr lang="zh-CN" altLang="en-US" sz="3800" dirty="0"/>
          </a:p>
          <a:p>
            <a:pPr marL="0" indent="0" hangingPunct="0">
              <a:lnSpc>
                <a:spcPct val="120000"/>
              </a:lnSpc>
              <a:spcBef>
                <a:spcPts val="0"/>
              </a:spcBef>
              <a:buNone/>
            </a:pPr>
            <a:r>
              <a:rPr lang="en-US" altLang="zh-CN" dirty="0"/>
              <a:t>PROFILE     RESOURCE_NAME			RESOURCE	LIMIT		COM</a:t>
            </a:r>
          </a:p>
          <a:p>
            <a:pPr marL="0" indent="0" hangingPunct="0">
              <a:lnSpc>
                <a:spcPct val="120000"/>
              </a:lnSpc>
              <a:spcBef>
                <a:spcPts val="0"/>
              </a:spcBef>
              <a:buNone/>
            </a:pPr>
            <a:r>
              <a:rPr lang="en-US" altLang="zh-CN" dirty="0"/>
              <a:t>---------- ----------------------------		--------		----------		---</a:t>
            </a:r>
          </a:p>
          <a:p>
            <a:pPr marL="0" indent="0" hangingPunct="0">
              <a:lnSpc>
                <a:spcPct val="120000"/>
              </a:lnSpc>
              <a:spcBef>
                <a:spcPts val="0"/>
              </a:spcBef>
              <a:buNone/>
            </a:pPr>
            <a:r>
              <a:rPr lang="en-US" altLang="zh-CN" dirty="0"/>
              <a:t>PROFILE1   COMPOSITE_LIMIT 		KERNEL		DEFAULT		NO</a:t>
            </a:r>
          </a:p>
          <a:p>
            <a:pPr marL="0" indent="0" hangingPunct="0">
              <a:lnSpc>
                <a:spcPct val="120000"/>
              </a:lnSpc>
              <a:spcBef>
                <a:spcPts val="0"/>
              </a:spcBef>
              <a:buNone/>
            </a:pPr>
            <a:r>
              <a:rPr lang="en-US" altLang="zh-CN" dirty="0"/>
              <a:t>PROFILE1   SESSIONS_PER_USER		KERNEL 		3		NO</a:t>
            </a:r>
          </a:p>
          <a:p>
            <a:pPr marL="0" indent="0" hangingPunct="0">
              <a:lnSpc>
                <a:spcPct val="120000"/>
              </a:lnSpc>
              <a:spcBef>
                <a:spcPts val="0"/>
              </a:spcBef>
              <a:buNone/>
            </a:pPr>
            <a:r>
              <a:rPr lang="en-US" altLang="zh-CN" dirty="0"/>
              <a:t>PROFILE1   CPU_PER_SESSION			KERNEL 		DEFAULT		NO</a:t>
            </a:r>
          </a:p>
          <a:p>
            <a:pPr marL="0" indent="0" hangingPunct="0">
              <a:lnSpc>
                <a:spcPct val="120000"/>
              </a:lnSpc>
              <a:spcBef>
                <a:spcPts val="0"/>
              </a:spcBef>
              <a:buNone/>
            </a:pPr>
            <a:r>
              <a:rPr lang="en-US" altLang="zh-CN" dirty="0"/>
              <a:t>PROFILE1   CPU_PER_CALL			KERNEL		DEFAULT		NO</a:t>
            </a:r>
          </a:p>
          <a:p>
            <a:pPr marL="0" indent="0" hangingPunct="0">
              <a:lnSpc>
                <a:spcPct val="120000"/>
              </a:lnSpc>
              <a:spcBef>
                <a:spcPts val="0"/>
              </a:spcBef>
              <a:buNone/>
            </a:pPr>
            <a:r>
              <a:rPr lang="en-US" altLang="zh-CN" dirty="0"/>
              <a:t>PROFILE1   OGICAL_READS_PER_SESSION	KERNEL		DEFAULT		NO</a:t>
            </a:r>
          </a:p>
          <a:p>
            <a:pPr marL="0" indent="0" hangingPunct="0">
              <a:lnSpc>
                <a:spcPct val="120000"/>
              </a:lnSpc>
              <a:spcBef>
                <a:spcPts val="0"/>
              </a:spcBef>
              <a:buNone/>
            </a:pPr>
            <a:r>
              <a:rPr lang="en-US" altLang="zh-CN" dirty="0"/>
              <a:t>PROFILE1   LOGICAL_READS_PER_CALL		KERNEL		DEFAULT		NO</a:t>
            </a:r>
          </a:p>
          <a:p>
            <a:pPr marL="0" indent="0" hangingPunct="0">
              <a:lnSpc>
                <a:spcPct val="120000"/>
              </a:lnSpc>
              <a:spcBef>
                <a:spcPts val="0"/>
              </a:spcBef>
              <a:buNone/>
            </a:pPr>
            <a:r>
              <a:rPr lang="en-US" altLang="zh-CN" dirty="0"/>
              <a:t>PROFILE1   IDLE_TIME			KERNEL		DEFAULT 		NO</a:t>
            </a:r>
          </a:p>
          <a:p>
            <a:pPr marL="0" indent="0" hangingPunct="0">
              <a:lnSpc>
                <a:spcPct val="120000"/>
              </a:lnSpc>
              <a:spcBef>
                <a:spcPts val="0"/>
              </a:spcBef>
              <a:buNone/>
            </a:pPr>
            <a:r>
              <a:rPr lang="en-US" altLang="zh-CN" dirty="0"/>
              <a:t>PROFILE1   CONNECT_TIME			KERNEL		DEFAULT		NO</a:t>
            </a:r>
          </a:p>
          <a:p>
            <a:pPr marL="0" indent="0" hangingPunct="0">
              <a:lnSpc>
                <a:spcPct val="120000"/>
              </a:lnSpc>
              <a:spcBef>
                <a:spcPts val="0"/>
              </a:spcBef>
              <a:buNone/>
            </a:pPr>
            <a:r>
              <a:rPr lang="en-US" altLang="zh-CN" dirty="0"/>
              <a:t>PROFILE1   PRIVATE_SGA			KERNEL		DEFAULT		NO</a:t>
            </a:r>
          </a:p>
          <a:p>
            <a:pPr marL="0" indent="0" hangingPunct="0">
              <a:lnSpc>
                <a:spcPct val="120000"/>
              </a:lnSpc>
              <a:spcBef>
                <a:spcPts val="0"/>
              </a:spcBef>
              <a:buNone/>
            </a:pPr>
            <a:r>
              <a:rPr lang="en-US" altLang="zh-CN" dirty="0"/>
              <a:t>PROFILE1   FAILED_LOGIN_ATTEMPTS		PASSWORD	2		NO</a:t>
            </a:r>
          </a:p>
          <a:p>
            <a:pPr marL="0" indent="0" hangingPunct="0">
              <a:lnSpc>
                <a:spcPct val="120000"/>
              </a:lnSpc>
              <a:spcBef>
                <a:spcPts val="0"/>
              </a:spcBef>
              <a:buNone/>
            </a:pPr>
            <a:r>
              <a:rPr lang="en-US" altLang="zh-CN" dirty="0"/>
              <a:t>PROFILE1   PASSWORD_LIFE_TIME		PASSWORD	DEFAULT		NO</a:t>
            </a:r>
          </a:p>
          <a:p>
            <a:pPr marL="0" indent="0" hangingPunct="0">
              <a:lnSpc>
                <a:spcPct val="120000"/>
              </a:lnSpc>
              <a:spcBef>
                <a:spcPts val="0"/>
              </a:spcBef>
              <a:buNone/>
            </a:pPr>
            <a:r>
              <a:rPr lang="en-US" altLang="zh-CN" dirty="0"/>
              <a:t>PROFILE1   PASSWORD_REUSE_TIME		PASSWORD	DEFAULT		NO</a:t>
            </a:r>
          </a:p>
          <a:p>
            <a:pPr marL="0" indent="0" hangingPunct="0">
              <a:lnSpc>
                <a:spcPct val="120000"/>
              </a:lnSpc>
              <a:spcBef>
                <a:spcPts val="0"/>
              </a:spcBef>
              <a:buNone/>
            </a:pPr>
            <a:r>
              <a:rPr lang="en-US" altLang="zh-CN" dirty="0"/>
              <a:t>PROFILE1   PASSWORD_REUSE_MAX		PASSWORD	DEFAULT		NO</a:t>
            </a:r>
          </a:p>
          <a:p>
            <a:pPr marL="0" indent="0" hangingPunct="0">
              <a:lnSpc>
                <a:spcPct val="120000"/>
              </a:lnSpc>
              <a:spcBef>
                <a:spcPts val="0"/>
              </a:spcBef>
              <a:buNone/>
            </a:pPr>
            <a:r>
              <a:rPr lang="en-US" altLang="zh-CN" dirty="0"/>
              <a:t>PROFILE1   PASSWORD_VERIFY_FUNCTION	PASSWORD	DEFAULT		NO</a:t>
            </a:r>
          </a:p>
          <a:p>
            <a:pPr marL="0" indent="0" hangingPunct="0">
              <a:lnSpc>
                <a:spcPct val="120000"/>
              </a:lnSpc>
              <a:spcBef>
                <a:spcPts val="0"/>
              </a:spcBef>
              <a:buNone/>
            </a:pPr>
            <a:r>
              <a:rPr lang="en-US" altLang="zh-CN" dirty="0"/>
              <a:t>PROFILE1   PASSWORD_LOCK_TIME		PASSWORD	DEFAULT		NO</a:t>
            </a:r>
          </a:p>
          <a:p>
            <a:pPr marL="0" indent="0" hangingPunct="0">
              <a:lnSpc>
                <a:spcPct val="120000"/>
              </a:lnSpc>
              <a:spcBef>
                <a:spcPts val="0"/>
              </a:spcBef>
              <a:buNone/>
            </a:pPr>
            <a:r>
              <a:rPr lang="en-US" altLang="zh-CN" dirty="0"/>
              <a:t>PROFILE1   PASSWORD_GRACE_TIME		PASSWORD	DEFAULT		NO</a:t>
            </a:r>
          </a:p>
          <a:p>
            <a:pPr marL="0" indent="0" hangingPunct="0">
              <a:lnSpc>
                <a:spcPct val="120000"/>
              </a:lnSpc>
              <a:spcBef>
                <a:spcPts val="0"/>
              </a:spcBef>
              <a:buNone/>
            </a:pPr>
            <a:r>
              <a:rPr lang="en-US" altLang="zh-CN" dirty="0"/>
              <a:t>16 rows selected.</a:t>
            </a:r>
          </a:p>
          <a:p>
            <a:pPr marL="0" indent="0" hangingPunct="0">
              <a:lnSpc>
                <a:spcPct val="120000"/>
              </a:lnSpc>
              <a:spcBef>
                <a:spcPts val="0"/>
              </a:spcBef>
              <a:buNone/>
            </a:pPr>
            <a:r>
              <a:rPr lang="en-US" altLang="zh-CN" sz="3800" dirty="0"/>
              <a:t>SQL&gt; ALTER USER </a:t>
            </a:r>
            <a:r>
              <a:rPr lang="en-US" altLang="zh-CN" sz="3800" dirty="0" err="1"/>
              <a:t>hr</a:t>
            </a:r>
            <a:r>
              <a:rPr lang="en-US" altLang="zh-CN" sz="3800" dirty="0"/>
              <a:t> PROFILE profile1;</a:t>
            </a:r>
            <a:endParaRPr lang="zh-CN" altLang="en-US" sz="3800" dirty="0"/>
          </a:p>
          <a:p>
            <a:pPr marL="0" indent="0" hangingPunct="0">
              <a:lnSpc>
                <a:spcPct val="120000"/>
              </a:lnSpc>
              <a:spcBef>
                <a:spcPts val="0"/>
              </a:spcBef>
              <a:buNone/>
            </a:pPr>
            <a:r>
              <a:rPr lang="en-US" altLang="zh-CN" dirty="0"/>
              <a:t>User altered.</a:t>
            </a:r>
          </a:p>
        </p:txBody>
      </p:sp>
    </p:spTree>
    <p:extLst>
      <p:ext uri="{BB962C8B-B14F-4D97-AF65-F5344CB8AC3E}">
        <p14:creationId xmlns:p14="http://schemas.microsoft.com/office/powerpoint/2010/main" val="1245646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293813" y="381000"/>
            <a:ext cx="9601200" cy="887760"/>
          </a:xfrm>
        </p:spPr>
        <p:txBody>
          <a:bodyPr>
            <a:normAutofit fontScale="90000"/>
          </a:bodyPr>
          <a:lstStyle/>
          <a:p>
            <a:r>
              <a:rPr lang="en-US" altLang="zh-CN" b="1" dirty="0">
                <a:effectLst>
                  <a:glow>
                    <a:srgbClr val="000000"/>
                  </a:glow>
                  <a:outerShdw sx="0" sy="0">
                    <a:srgbClr val="000000"/>
                  </a:outerShdw>
                  <a:reflection stA="0" endPos="0" fadeDir="0" sx="0" sy="0"/>
                </a:effectLst>
              </a:rPr>
              <a:t>7.1 </a:t>
            </a:r>
            <a:r>
              <a:rPr lang="zh-CN" altLang="en-US" b="1" dirty="0">
                <a:effectLst>
                  <a:glow>
                    <a:srgbClr val="000000"/>
                  </a:glow>
                  <a:outerShdw sx="0" sy="0">
                    <a:srgbClr val="000000"/>
                  </a:outerShdw>
                  <a:reflection stA="0" endPos="0" fadeDir="0" sx="0" sy="0"/>
                </a:effectLst>
              </a:rPr>
              <a:t>权限</a:t>
            </a:r>
            <a:br>
              <a:rPr lang="en-US" altLang="zh-CN" b="1" dirty="0">
                <a:effectLst>
                  <a:glow>
                    <a:srgbClr val="000000"/>
                  </a:glow>
                  <a:outerShdw sx="0" sy="0">
                    <a:srgbClr val="000000"/>
                  </a:outerShdw>
                  <a:reflection stA="0" endPos="0" fadeDir="0" sx="0" sy="0"/>
                </a:effectLst>
              </a:rPr>
            </a:br>
            <a:r>
              <a:rPr lang="en-US" altLang="zh-CN" b="1" dirty="0">
                <a:effectLst>
                  <a:glow>
                    <a:srgbClr val="000000"/>
                  </a:glow>
                  <a:outerShdw sx="0" sy="0">
                    <a:srgbClr val="000000"/>
                  </a:outerShdw>
                  <a:reflection stA="0" endPos="0" fadeDir="0" sx="0" sy="0"/>
                </a:effectLst>
              </a:rPr>
              <a:t>   </a:t>
            </a:r>
            <a:r>
              <a:rPr lang="en-US" altLang="zh-CN" sz="3100" b="1" dirty="0"/>
              <a:t>7.1.1  </a:t>
            </a:r>
            <a:r>
              <a:rPr lang="zh-CN" altLang="zh-CN" sz="3100" b="1" dirty="0"/>
              <a:t>系统权限</a:t>
            </a:r>
            <a:endParaRPr lang="zh-CN" altLang="en-US" dirty="0"/>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1197868" y="1340768"/>
            <a:ext cx="10297144" cy="2191598"/>
          </a:xfrm>
        </p:spPr>
        <p:txBody>
          <a:bodyPr>
            <a:normAutofit fontScale="92500"/>
          </a:bodyPr>
          <a:lstStyle/>
          <a:p>
            <a:pPr marL="0" indent="0" hangingPunct="0">
              <a:lnSpc>
                <a:spcPct val="120000"/>
              </a:lnSpc>
              <a:buNone/>
            </a:pPr>
            <a:r>
              <a:rPr lang="zh-CN" altLang="en-US" dirty="0"/>
              <a:t>系统权限是指在系统级控制数据库的存取和使用的机制，即执行某种</a:t>
            </a:r>
            <a:r>
              <a:rPr lang="en-US" altLang="zh-CN" dirty="0"/>
              <a:t>SQL</a:t>
            </a:r>
            <a:r>
              <a:rPr lang="zh-CN" altLang="en-US" dirty="0"/>
              <a:t>语句的能力。如是否能启动、停止数据库，是否能修改数据库参数，是否能连接到数据库，是否能创建、删除、更改方案对象</a:t>
            </a:r>
            <a:r>
              <a:rPr lang="en-US" altLang="zh-CN" dirty="0"/>
              <a:t>(</a:t>
            </a:r>
            <a:r>
              <a:rPr lang="zh-CN" altLang="en-US" dirty="0"/>
              <a:t>如表、索引、视图、过程</a:t>
            </a:r>
            <a:r>
              <a:rPr lang="en-US" altLang="zh-CN" dirty="0"/>
              <a:t>)</a:t>
            </a:r>
            <a:r>
              <a:rPr lang="zh-CN" altLang="en-US" dirty="0"/>
              <a:t>等。它是针对某一类方案对象或非方案对象的某种操作的全局性能力。视图</a:t>
            </a:r>
            <a:r>
              <a:rPr lang="en-US" altLang="zh-CN" dirty="0" err="1"/>
              <a:t>system_privilege_map</a:t>
            </a:r>
            <a:r>
              <a:rPr lang="zh-CN" altLang="en-US" dirty="0"/>
              <a:t>中包括了</a:t>
            </a:r>
            <a:r>
              <a:rPr lang="en-US" altLang="zh-CN" dirty="0"/>
              <a:t>Oracle</a:t>
            </a:r>
            <a:r>
              <a:rPr lang="zh-CN" altLang="en-US" dirty="0"/>
              <a:t>数据库中的所有系统权限，常用的系统权限如表</a:t>
            </a:r>
            <a:r>
              <a:rPr lang="en-US" altLang="zh-CN" dirty="0"/>
              <a:t>7-1</a:t>
            </a:r>
            <a:r>
              <a:rPr lang="zh-CN" altLang="en-US" dirty="0"/>
              <a:t>所示。</a:t>
            </a:r>
          </a:p>
        </p:txBody>
      </p:sp>
      <p:graphicFrame>
        <p:nvGraphicFramePr>
          <p:cNvPr id="4" name="表格 3">
            <a:extLst>
              <a:ext uri="{FF2B5EF4-FFF2-40B4-BE49-F238E27FC236}">
                <a16:creationId xmlns:a16="http://schemas.microsoft.com/office/drawing/2014/main" id="{62A6E376-8ACD-4698-8952-881C34F7D8E8}"/>
              </a:ext>
            </a:extLst>
          </p:cNvPr>
          <p:cNvGraphicFramePr>
            <a:graphicFrameLocks noGrp="1"/>
          </p:cNvGraphicFramePr>
          <p:nvPr>
            <p:extLst>
              <p:ext uri="{D42A27DB-BD31-4B8C-83A1-F6EECF244321}">
                <p14:modId xmlns:p14="http://schemas.microsoft.com/office/powerpoint/2010/main" val="2729745366"/>
              </p:ext>
            </p:extLst>
          </p:nvPr>
        </p:nvGraphicFramePr>
        <p:xfrm>
          <a:off x="1307110" y="4005064"/>
          <a:ext cx="9683846" cy="2520282"/>
        </p:xfrm>
        <a:graphic>
          <a:graphicData uri="http://schemas.openxmlformats.org/drawingml/2006/table">
            <a:tbl>
              <a:tblPr firstRow="1" firstCol="1" bandRow="1">
                <a:tableStyleId>{3B4B98B0-60AC-42C2-AFA5-B58CD77FA1E5}</a:tableStyleId>
              </a:tblPr>
              <a:tblGrid>
                <a:gridCol w="3059110">
                  <a:extLst>
                    <a:ext uri="{9D8B030D-6E8A-4147-A177-3AD203B41FA5}">
                      <a16:colId xmlns:a16="http://schemas.microsoft.com/office/drawing/2014/main" val="3812789521"/>
                    </a:ext>
                  </a:extLst>
                </a:gridCol>
                <a:gridCol w="6624736">
                  <a:extLst>
                    <a:ext uri="{9D8B030D-6E8A-4147-A177-3AD203B41FA5}">
                      <a16:colId xmlns:a16="http://schemas.microsoft.com/office/drawing/2014/main" val="1030218346"/>
                    </a:ext>
                  </a:extLst>
                </a:gridCol>
              </a:tblGrid>
              <a:tr h="420047">
                <a:tc>
                  <a:txBody>
                    <a:bodyPr/>
                    <a:lstStyle/>
                    <a:p>
                      <a:pPr>
                        <a:spcAft>
                          <a:spcPts val="0"/>
                        </a:spcAft>
                      </a:pPr>
                      <a:r>
                        <a:rPr lang="zh-CN" sz="2000" kern="100">
                          <a:effectLst/>
                        </a:rPr>
                        <a:t>类型</a:t>
                      </a:r>
                      <a:r>
                        <a:rPr lang="en-US" sz="2000" kern="100">
                          <a:effectLst/>
                        </a:rPr>
                        <a:t>/</a:t>
                      </a:r>
                      <a:r>
                        <a:rPr lang="zh-CN" sz="2000" kern="100">
                          <a:effectLst/>
                        </a:rPr>
                        <a:t>系统权限</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36195" marB="36195" anchor="ctr"/>
                </a:tc>
                <a:tc>
                  <a:txBody>
                    <a:bodyPr/>
                    <a:lstStyle/>
                    <a:p>
                      <a:pPr>
                        <a:spcAft>
                          <a:spcPts val="0"/>
                        </a:spcAft>
                      </a:pPr>
                      <a:r>
                        <a:rPr lang="zh-CN" sz="2000" kern="100">
                          <a:effectLst/>
                        </a:rPr>
                        <a:t>说明</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36195" marB="36195" anchor="ctr"/>
                </a:tc>
                <a:extLst>
                  <a:ext uri="{0D108BD9-81ED-4DB2-BD59-A6C34878D82A}">
                    <a16:rowId xmlns:a16="http://schemas.microsoft.com/office/drawing/2014/main" val="2801015846"/>
                  </a:ext>
                </a:extLst>
              </a:tr>
              <a:tr h="420047">
                <a:tc>
                  <a:txBody>
                    <a:bodyPr/>
                    <a:lstStyle/>
                    <a:p>
                      <a:pPr>
                        <a:spcAft>
                          <a:spcPts val="0"/>
                        </a:spcAft>
                      </a:pPr>
                      <a:r>
                        <a:rPr lang="zh-CN" sz="2000" kern="100">
                          <a:effectLst/>
                        </a:rPr>
                        <a:t>群集权限</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36195" marB="36195" anchor="ctr"/>
                </a:tc>
                <a:tc>
                  <a:txBody>
                    <a:bodyPr/>
                    <a:lstStyle/>
                    <a:p>
                      <a:pPr>
                        <a:spcAft>
                          <a:spcPts val="0"/>
                        </a:spcAft>
                      </a:pPr>
                      <a:r>
                        <a:rPr lang="en-US" sz="2000" kern="100">
                          <a:effectLst/>
                        </a:rPr>
                        <a:t> </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36195" marB="36195" anchor="ctr"/>
                </a:tc>
                <a:extLst>
                  <a:ext uri="{0D108BD9-81ED-4DB2-BD59-A6C34878D82A}">
                    <a16:rowId xmlns:a16="http://schemas.microsoft.com/office/drawing/2014/main" val="3807607700"/>
                  </a:ext>
                </a:extLst>
              </a:tr>
              <a:tr h="420047">
                <a:tc>
                  <a:txBody>
                    <a:bodyPr/>
                    <a:lstStyle/>
                    <a:p>
                      <a:pPr>
                        <a:spcAft>
                          <a:spcPts val="0"/>
                        </a:spcAft>
                      </a:pPr>
                      <a:r>
                        <a:rPr lang="en-US" sz="2000" kern="100">
                          <a:effectLst/>
                        </a:rPr>
                        <a:t>CREATE CLUSTER</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36195" marB="36195" anchor="ctr"/>
                </a:tc>
                <a:tc>
                  <a:txBody>
                    <a:bodyPr/>
                    <a:lstStyle/>
                    <a:p>
                      <a:pPr>
                        <a:spcAft>
                          <a:spcPts val="0"/>
                        </a:spcAft>
                      </a:pPr>
                      <a:r>
                        <a:rPr lang="zh-CN" sz="2000" kern="100">
                          <a:effectLst/>
                        </a:rPr>
                        <a:t>在自己的方案中创建、更改和删除群集</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36195" marB="36195" anchor="ctr"/>
                </a:tc>
                <a:extLst>
                  <a:ext uri="{0D108BD9-81ED-4DB2-BD59-A6C34878D82A}">
                    <a16:rowId xmlns:a16="http://schemas.microsoft.com/office/drawing/2014/main" val="3970731563"/>
                  </a:ext>
                </a:extLst>
              </a:tr>
              <a:tr h="420047">
                <a:tc>
                  <a:txBody>
                    <a:bodyPr/>
                    <a:lstStyle/>
                    <a:p>
                      <a:pPr>
                        <a:spcAft>
                          <a:spcPts val="0"/>
                        </a:spcAft>
                      </a:pPr>
                      <a:r>
                        <a:rPr lang="en-US" sz="2000" kern="100">
                          <a:effectLst/>
                        </a:rPr>
                        <a:t>CREATE ANY CLUSTER</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36195" marB="36195" anchor="ctr"/>
                </a:tc>
                <a:tc>
                  <a:txBody>
                    <a:bodyPr/>
                    <a:lstStyle/>
                    <a:p>
                      <a:pPr>
                        <a:spcAft>
                          <a:spcPts val="0"/>
                        </a:spcAft>
                      </a:pPr>
                      <a:r>
                        <a:rPr lang="zh-CN" sz="2000" kern="100">
                          <a:effectLst/>
                        </a:rPr>
                        <a:t>在任何方案中创建群集</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36195" marB="36195" anchor="ctr"/>
                </a:tc>
                <a:extLst>
                  <a:ext uri="{0D108BD9-81ED-4DB2-BD59-A6C34878D82A}">
                    <a16:rowId xmlns:a16="http://schemas.microsoft.com/office/drawing/2014/main" val="4137497062"/>
                  </a:ext>
                </a:extLst>
              </a:tr>
              <a:tr h="420047">
                <a:tc>
                  <a:txBody>
                    <a:bodyPr/>
                    <a:lstStyle/>
                    <a:p>
                      <a:pPr>
                        <a:spcAft>
                          <a:spcPts val="0"/>
                        </a:spcAft>
                      </a:pPr>
                      <a:r>
                        <a:rPr lang="en-US" sz="2000" kern="100">
                          <a:effectLst/>
                        </a:rPr>
                        <a:t>ALTER ANY CLUSTER</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36195" marB="36195" anchor="ctr"/>
                </a:tc>
                <a:tc>
                  <a:txBody>
                    <a:bodyPr/>
                    <a:lstStyle/>
                    <a:p>
                      <a:pPr>
                        <a:spcAft>
                          <a:spcPts val="0"/>
                        </a:spcAft>
                      </a:pPr>
                      <a:r>
                        <a:rPr lang="zh-CN" sz="2000" kern="100">
                          <a:effectLst/>
                        </a:rPr>
                        <a:t>在任何方案中更改群集</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36195" marB="36195" anchor="ctr"/>
                </a:tc>
                <a:extLst>
                  <a:ext uri="{0D108BD9-81ED-4DB2-BD59-A6C34878D82A}">
                    <a16:rowId xmlns:a16="http://schemas.microsoft.com/office/drawing/2014/main" val="1172077767"/>
                  </a:ext>
                </a:extLst>
              </a:tr>
              <a:tr h="420047">
                <a:tc>
                  <a:txBody>
                    <a:bodyPr/>
                    <a:lstStyle/>
                    <a:p>
                      <a:pPr>
                        <a:spcAft>
                          <a:spcPts val="0"/>
                        </a:spcAft>
                      </a:pPr>
                      <a:r>
                        <a:rPr lang="en-US" sz="2000" kern="100" dirty="0">
                          <a:effectLst/>
                        </a:rPr>
                        <a:t>DROP ANY CLUSTER</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36195" marB="36195" anchor="ctr"/>
                </a:tc>
                <a:tc>
                  <a:txBody>
                    <a:bodyPr/>
                    <a:lstStyle/>
                    <a:p>
                      <a:pPr>
                        <a:spcAft>
                          <a:spcPts val="0"/>
                        </a:spcAft>
                      </a:pPr>
                      <a:r>
                        <a:rPr lang="zh-CN" sz="2000" kern="100" dirty="0">
                          <a:effectLst/>
                        </a:rPr>
                        <a:t>在任何方案中删除群集</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36195" marB="36195" anchor="ctr"/>
                </a:tc>
                <a:extLst>
                  <a:ext uri="{0D108BD9-81ED-4DB2-BD59-A6C34878D82A}">
                    <a16:rowId xmlns:a16="http://schemas.microsoft.com/office/drawing/2014/main" val="3917860477"/>
                  </a:ext>
                </a:extLst>
              </a:tr>
            </a:tbl>
          </a:graphicData>
        </a:graphic>
      </p:graphicFrame>
      <p:sp>
        <p:nvSpPr>
          <p:cNvPr id="6" name="矩形 5">
            <a:extLst>
              <a:ext uri="{FF2B5EF4-FFF2-40B4-BE49-F238E27FC236}">
                <a16:creationId xmlns:a16="http://schemas.microsoft.com/office/drawing/2014/main" id="{EB09D676-5A7F-4233-8459-E0C516AA82F1}"/>
              </a:ext>
            </a:extLst>
          </p:cNvPr>
          <p:cNvSpPr/>
          <p:nvPr/>
        </p:nvSpPr>
        <p:spPr>
          <a:xfrm>
            <a:off x="4006180" y="3532366"/>
            <a:ext cx="4261103" cy="461665"/>
          </a:xfrm>
          <a:prstGeom prst="rect">
            <a:avLst/>
          </a:prstGeom>
        </p:spPr>
        <p:txBody>
          <a:bodyPr wrap="none">
            <a:spAutoFit/>
          </a:bodyPr>
          <a:lstStyle/>
          <a:p>
            <a:pPr lvl="0" indent="228600" eaLnBrk="0" fontAlgn="base" hangingPunct="0">
              <a:spcBef>
                <a:spcPct val="0"/>
              </a:spcBef>
              <a:spcAft>
                <a:spcPct val="0"/>
              </a:spcAft>
            </a:pPr>
            <a:r>
              <a:rPr lang="zh-CN" altLang="zh-CN" sz="2400" dirty="0">
                <a:latin typeface="Times New Roman" panose="02020603050405020304" pitchFamily="18" charset="0"/>
                <a:ea typeface="黑体" panose="02010609060101010101" pitchFamily="49" charset="-122"/>
                <a:cs typeface="Times New Roman" panose="02020603050405020304" pitchFamily="18" charset="0"/>
              </a:rPr>
              <a:t>表</a:t>
            </a:r>
            <a:r>
              <a:rPr lang="en-US" altLang="zh-CN" sz="2400" dirty="0" bmk="">
                <a:latin typeface="Times New Roman" panose="02020603050405020304" pitchFamily="18" charset="0"/>
                <a:ea typeface="黑体" panose="02010609060101010101" pitchFamily="49" charset="-122"/>
                <a:cs typeface="Times New Roman" panose="02020603050405020304" pitchFamily="18" charset="0"/>
              </a:rPr>
              <a:t>7-</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1  Oracle</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系统权限一览表</a:t>
            </a:r>
            <a:endParaRPr lang="zh-CN" altLang="en-US" sz="2400" dirty="0">
              <a:latin typeface="Arial" panose="020B0604020202020204" pitchFamily="34" charset="0"/>
            </a:endParaRPr>
          </a:p>
        </p:txBody>
      </p:sp>
    </p:spTree>
    <p:extLst>
      <p:ext uri="{BB962C8B-B14F-4D97-AF65-F5344CB8AC3E}">
        <p14:creationId xmlns:p14="http://schemas.microsoft.com/office/powerpoint/2010/main" val="1700001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293813" y="188640"/>
            <a:ext cx="9601200" cy="936104"/>
          </a:xfrm>
        </p:spPr>
        <p:txBody>
          <a:bodyPr>
            <a:normAutofit fontScale="90000"/>
          </a:bodyPr>
          <a:lstStyle/>
          <a:p>
            <a:r>
              <a:rPr lang="en-US" altLang="zh-CN" b="1" dirty="0">
                <a:effectLst>
                  <a:glow>
                    <a:srgbClr val="000000"/>
                  </a:glow>
                  <a:outerShdw sx="0" sy="0">
                    <a:srgbClr val="000000"/>
                  </a:outerShdw>
                  <a:reflection stA="0" endPos="0" fadeDir="0" sx="0" sy="0"/>
                </a:effectLst>
              </a:rPr>
              <a:t>7.4 </a:t>
            </a:r>
            <a:r>
              <a:rPr lang="zh-CN" altLang="en-US" b="1" dirty="0">
                <a:effectLst>
                  <a:glow>
                    <a:srgbClr val="000000"/>
                  </a:glow>
                  <a:outerShdw sx="0" sy="0">
                    <a:srgbClr val="000000"/>
                  </a:outerShdw>
                  <a:reflection stA="0" endPos="0" fadeDir="0" sx="0" sy="0"/>
                </a:effectLst>
              </a:rPr>
              <a:t>概要文件</a:t>
            </a:r>
            <a:br>
              <a:rPr lang="en-US" altLang="zh-CN" b="1" dirty="0">
                <a:effectLst>
                  <a:glow>
                    <a:srgbClr val="000000"/>
                  </a:glow>
                  <a:outerShdw sx="0" sy="0">
                    <a:srgbClr val="000000"/>
                  </a:outerShdw>
                  <a:reflection stA="0" endPos="0" fadeDir="0" sx="0" sy="0"/>
                </a:effectLst>
              </a:rPr>
            </a:br>
            <a:r>
              <a:rPr lang="en-US" altLang="zh-CN" b="1" dirty="0">
                <a:effectLst>
                  <a:glow>
                    <a:srgbClr val="000000"/>
                  </a:glow>
                  <a:outerShdw sx="0" sy="0">
                    <a:srgbClr val="000000"/>
                  </a:outerShdw>
                  <a:reflection stA="0" endPos="0" fadeDir="0" sx="0" sy="0"/>
                </a:effectLst>
              </a:rPr>
              <a:t>   </a:t>
            </a:r>
            <a:r>
              <a:rPr lang="en-US" altLang="zh-CN" sz="3100" b="1" dirty="0">
                <a:effectLst>
                  <a:glow>
                    <a:srgbClr val="000000"/>
                  </a:glow>
                  <a:outerShdw sx="0" sy="0">
                    <a:srgbClr val="000000"/>
                  </a:outerShdw>
                  <a:reflection stA="0" endPos="0" fadeDir="0" sx="0" sy="0"/>
                </a:effectLst>
              </a:rPr>
              <a:t>7.4.1 </a:t>
            </a:r>
            <a:r>
              <a:rPr lang="zh-CN" altLang="zh-CN" sz="3100" b="1" dirty="0"/>
              <a:t>创建概要文件</a:t>
            </a:r>
            <a:endParaRPr lang="zh-CN" altLang="en-US" sz="3100" b="1" dirty="0"/>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909837" y="1124744"/>
            <a:ext cx="11278988" cy="5733256"/>
          </a:xfrm>
        </p:spPr>
        <p:txBody>
          <a:bodyPr>
            <a:normAutofit fontScale="77500" lnSpcReduction="20000"/>
          </a:bodyPr>
          <a:lstStyle/>
          <a:p>
            <a:pPr marL="0" indent="0" hangingPunct="0">
              <a:lnSpc>
                <a:spcPct val="120000"/>
              </a:lnSpc>
              <a:spcBef>
                <a:spcPts val="0"/>
              </a:spcBef>
              <a:buNone/>
            </a:pPr>
            <a:r>
              <a:rPr lang="zh-CN" altLang="en-US" sz="3200" dirty="0"/>
              <a:t>现在，</a:t>
            </a:r>
            <a:r>
              <a:rPr lang="en-US" altLang="zh-CN" sz="3200" dirty="0"/>
              <a:t>HR</a:t>
            </a:r>
            <a:r>
              <a:rPr lang="zh-CN" altLang="en-US" sz="3200" dirty="0"/>
              <a:t>用户的概要文件变成了</a:t>
            </a:r>
            <a:r>
              <a:rPr lang="en-US" altLang="zh-CN" sz="3200" dirty="0"/>
              <a:t>profile1</a:t>
            </a:r>
            <a:r>
              <a:rPr lang="zh-CN" altLang="en-US" sz="3200" dirty="0"/>
              <a:t>，这个概要文件中有一项限制是“</a:t>
            </a:r>
            <a:r>
              <a:rPr lang="en-US" altLang="zh-CN" sz="3200" dirty="0" err="1"/>
              <a:t>failed_login_attempts</a:t>
            </a:r>
            <a:r>
              <a:rPr lang="en-US" altLang="zh-CN" sz="3200" dirty="0"/>
              <a:t> 2”</a:t>
            </a:r>
            <a:r>
              <a:rPr lang="zh-CN" altLang="en-US" sz="3200" dirty="0"/>
              <a:t>表示如果用户连续两次登录失败，用户将被锁定。假定用户</a:t>
            </a:r>
            <a:r>
              <a:rPr lang="en-US" altLang="zh-CN" sz="3200" dirty="0"/>
              <a:t>HR</a:t>
            </a:r>
            <a:r>
              <a:rPr lang="zh-CN" altLang="en-US" sz="3200" dirty="0"/>
              <a:t>的正确密码是</a:t>
            </a:r>
            <a:r>
              <a:rPr lang="en-US" altLang="zh-CN" sz="3200" dirty="0"/>
              <a:t>123</a:t>
            </a:r>
            <a:r>
              <a:rPr lang="zh-CN" altLang="en-US" sz="3200" dirty="0"/>
              <a:t>，现在两次登录，故意输入错误的密码，第</a:t>
            </a:r>
            <a:r>
              <a:rPr lang="en-US" altLang="zh-CN" sz="3200" dirty="0"/>
              <a:t>3</a:t>
            </a:r>
            <a:r>
              <a:rPr lang="zh-CN" altLang="en-US" sz="3200" dirty="0"/>
              <a:t>次登录即使密码正确也会失败，必须用</a:t>
            </a:r>
            <a:r>
              <a:rPr lang="en-US" altLang="zh-CN" sz="3200" dirty="0"/>
              <a:t>SYSTEM</a:t>
            </a:r>
            <a:r>
              <a:rPr lang="zh-CN" altLang="en-US" sz="3200" dirty="0"/>
              <a:t>用户解除锁定之后，才能登录。</a:t>
            </a:r>
          </a:p>
          <a:p>
            <a:pPr marL="0" indent="0" hangingPunct="0">
              <a:lnSpc>
                <a:spcPct val="120000"/>
              </a:lnSpc>
              <a:spcBef>
                <a:spcPts val="0"/>
              </a:spcBef>
              <a:buNone/>
            </a:pPr>
            <a:r>
              <a:rPr lang="en-US" altLang="zh-CN" sz="3200" dirty="0"/>
              <a:t>$ </a:t>
            </a:r>
            <a:r>
              <a:rPr lang="en-US" altLang="zh-CN" sz="3200" dirty="0" err="1">
                <a:highlight>
                  <a:srgbClr val="C0C0C0"/>
                </a:highlight>
              </a:rPr>
              <a:t>sqlplus</a:t>
            </a:r>
            <a:r>
              <a:rPr lang="en-US" altLang="zh-CN" sz="3200" dirty="0">
                <a:highlight>
                  <a:srgbClr val="C0C0C0"/>
                </a:highlight>
              </a:rPr>
              <a:t> </a:t>
            </a:r>
            <a:r>
              <a:rPr lang="en-US" altLang="zh-CN" sz="3200" dirty="0" err="1">
                <a:highlight>
                  <a:srgbClr val="C0C0C0"/>
                </a:highlight>
              </a:rPr>
              <a:t>hr</a:t>
            </a:r>
            <a:r>
              <a:rPr lang="en-US" altLang="zh-CN" sz="3200" dirty="0">
                <a:highlight>
                  <a:srgbClr val="C0C0C0"/>
                </a:highlight>
              </a:rPr>
              <a:t>/</a:t>
            </a:r>
            <a:r>
              <a:rPr lang="en-US" altLang="zh-CN" sz="3200" dirty="0" err="1">
                <a:highlight>
                  <a:srgbClr val="C0C0C0"/>
                </a:highlight>
              </a:rPr>
              <a:t>wrongpass@pdborcl</a:t>
            </a:r>
            <a:endParaRPr lang="en-US" altLang="zh-CN" sz="3200" dirty="0">
              <a:highlight>
                <a:srgbClr val="C0C0C0"/>
              </a:highlight>
            </a:endParaRPr>
          </a:p>
          <a:p>
            <a:pPr marL="0" indent="0" hangingPunct="0">
              <a:lnSpc>
                <a:spcPct val="120000"/>
              </a:lnSpc>
              <a:spcBef>
                <a:spcPts val="0"/>
              </a:spcBef>
              <a:buNone/>
            </a:pPr>
            <a:r>
              <a:rPr lang="en-US" altLang="zh-CN" sz="3200" dirty="0"/>
              <a:t>ERROR</a:t>
            </a:r>
            <a:r>
              <a:rPr lang="zh-CN" altLang="en-US" sz="3200" dirty="0"/>
              <a:t>：</a:t>
            </a:r>
          </a:p>
          <a:p>
            <a:pPr marL="0" indent="0" hangingPunct="0">
              <a:lnSpc>
                <a:spcPct val="120000"/>
              </a:lnSpc>
              <a:spcBef>
                <a:spcPts val="0"/>
              </a:spcBef>
              <a:buNone/>
            </a:pPr>
            <a:r>
              <a:rPr lang="en-US" altLang="zh-CN" sz="3200" dirty="0"/>
              <a:t>ORA-01017</a:t>
            </a:r>
            <a:r>
              <a:rPr lang="zh-CN" altLang="en-US" sz="3200" dirty="0"/>
              <a:t>：用户名</a:t>
            </a:r>
            <a:r>
              <a:rPr lang="en-US" altLang="zh-CN" sz="3200" dirty="0"/>
              <a:t>/</a:t>
            </a:r>
            <a:r>
              <a:rPr lang="zh-CN" altLang="en-US" sz="3200" dirty="0"/>
              <a:t>口令无效</a:t>
            </a:r>
            <a:r>
              <a:rPr lang="en-US" altLang="zh-CN" sz="3200" dirty="0"/>
              <a:t>;</a:t>
            </a:r>
            <a:r>
              <a:rPr lang="zh-CN" altLang="en-US" sz="3200" dirty="0"/>
              <a:t> 登录被拒绝</a:t>
            </a:r>
          </a:p>
          <a:p>
            <a:pPr marL="0" indent="0" hangingPunct="0">
              <a:lnSpc>
                <a:spcPct val="120000"/>
              </a:lnSpc>
              <a:spcBef>
                <a:spcPts val="0"/>
              </a:spcBef>
              <a:buNone/>
            </a:pPr>
            <a:r>
              <a:rPr lang="en-US" altLang="zh-CN" sz="3200" dirty="0"/>
              <a:t>$ </a:t>
            </a:r>
            <a:r>
              <a:rPr lang="en-US" altLang="zh-CN" sz="3200" dirty="0" err="1">
                <a:highlight>
                  <a:srgbClr val="C0C0C0"/>
                </a:highlight>
              </a:rPr>
              <a:t>sqlplus</a:t>
            </a:r>
            <a:r>
              <a:rPr lang="en-US" altLang="zh-CN" sz="3200" dirty="0">
                <a:highlight>
                  <a:srgbClr val="C0C0C0"/>
                </a:highlight>
              </a:rPr>
              <a:t> </a:t>
            </a:r>
            <a:r>
              <a:rPr lang="en-US" altLang="zh-CN" sz="3200" dirty="0" err="1">
                <a:highlight>
                  <a:srgbClr val="C0C0C0"/>
                </a:highlight>
              </a:rPr>
              <a:t>hr</a:t>
            </a:r>
            <a:r>
              <a:rPr lang="en-US" altLang="zh-CN" sz="3200" dirty="0">
                <a:highlight>
                  <a:srgbClr val="C0C0C0"/>
                </a:highlight>
              </a:rPr>
              <a:t>/</a:t>
            </a:r>
            <a:r>
              <a:rPr lang="en-US" altLang="zh-CN" sz="3200" dirty="0" err="1">
                <a:highlight>
                  <a:srgbClr val="C0C0C0"/>
                </a:highlight>
              </a:rPr>
              <a:t>wrongpass@pdborcl</a:t>
            </a:r>
            <a:endParaRPr lang="en-US" altLang="zh-CN" sz="3200" dirty="0">
              <a:highlight>
                <a:srgbClr val="C0C0C0"/>
              </a:highlight>
            </a:endParaRPr>
          </a:p>
          <a:p>
            <a:pPr marL="0" indent="0" hangingPunct="0">
              <a:lnSpc>
                <a:spcPct val="120000"/>
              </a:lnSpc>
              <a:spcBef>
                <a:spcPts val="0"/>
              </a:spcBef>
              <a:buNone/>
            </a:pPr>
            <a:r>
              <a:rPr lang="en-US" altLang="zh-CN" sz="3200" dirty="0"/>
              <a:t>ERROR</a:t>
            </a:r>
            <a:r>
              <a:rPr lang="zh-CN" altLang="en-US" sz="3200" dirty="0"/>
              <a:t>：</a:t>
            </a:r>
          </a:p>
          <a:p>
            <a:pPr marL="0" indent="0" hangingPunct="0">
              <a:lnSpc>
                <a:spcPct val="120000"/>
              </a:lnSpc>
              <a:spcBef>
                <a:spcPts val="0"/>
              </a:spcBef>
              <a:buNone/>
            </a:pPr>
            <a:r>
              <a:rPr lang="en-US" altLang="zh-CN" sz="3200" dirty="0"/>
              <a:t>ORA-01017</a:t>
            </a:r>
            <a:r>
              <a:rPr lang="zh-CN" altLang="en-US" sz="3200" dirty="0"/>
              <a:t>：用户名</a:t>
            </a:r>
            <a:r>
              <a:rPr lang="en-US" altLang="zh-CN" sz="3200" dirty="0"/>
              <a:t>/</a:t>
            </a:r>
            <a:r>
              <a:rPr lang="zh-CN" altLang="en-US" sz="3200" dirty="0"/>
              <a:t>口令无效</a:t>
            </a:r>
            <a:r>
              <a:rPr lang="en-US" altLang="zh-CN" sz="3200" dirty="0"/>
              <a:t>;</a:t>
            </a:r>
            <a:r>
              <a:rPr lang="zh-CN" altLang="en-US" sz="3200" dirty="0"/>
              <a:t> 登录被拒绝</a:t>
            </a:r>
          </a:p>
          <a:p>
            <a:pPr marL="0" indent="0" hangingPunct="0">
              <a:lnSpc>
                <a:spcPct val="120000"/>
              </a:lnSpc>
              <a:spcBef>
                <a:spcPts val="0"/>
              </a:spcBef>
              <a:buNone/>
            </a:pPr>
            <a:r>
              <a:rPr lang="en-US" altLang="zh-CN" sz="3200" dirty="0"/>
              <a:t>$ </a:t>
            </a:r>
            <a:r>
              <a:rPr lang="en-US" altLang="zh-CN" sz="3200" dirty="0" err="1">
                <a:highlight>
                  <a:srgbClr val="C0C0C0"/>
                </a:highlight>
              </a:rPr>
              <a:t>sqlplus</a:t>
            </a:r>
            <a:r>
              <a:rPr lang="en-US" altLang="zh-CN" sz="3200" dirty="0">
                <a:highlight>
                  <a:srgbClr val="C0C0C0"/>
                </a:highlight>
              </a:rPr>
              <a:t> </a:t>
            </a:r>
            <a:r>
              <a:rPr lang="en-US" altLang="zh-CN" sz="3200" dirty="0" err="1">
                <a:highlight>
                  <a:srgbClr val="C0C0C0"/>
                </a:highlight>
              </a:rPr>
              <a:t>hr</a:t>
            </a:r>
            <a:r>
              <a:rPr lang="en-US" altLang="zh-CN" sz="3200" dirty="0">
                <a:highlight>
                  <a:srgbClr val="C0C0C0"/>
                </a:highlight>
              </a:rPr>
              <a:t>/123@pdborcl</a:t>
            </a:r>
          </a:p>
          <a:p>
            <a:pPr marL="0" indent="0" hangingPunct="0">
              <a:lnSpc>
                <a:spcPct val="120000"/>
              </a:lnSpc>
              <a:spcBef>
                <a:spcPts val="0"/>
              </a:spcBef>
              <a:buNone/>
            </a:pPr>
            <a:r>
              <a:rPr lang="en-US" altLang="zh-CN" sz="3200" dirty="0"/>
              <a:t>ERROR</a:t>
            </a:r>
            <a:r>
              <a:rPr lang="zh-CN" altLang="en-US" sz="3200" dirty="0"/>
              <a:t>：</a:t>
            </a:r>
          </a:p>
          <a:p>
            <a:pPr marL="0" indent="0" hangingPunct="0">
              <a:lnSpc>
                <a:spcPct val="120000"/>
              </a:lnSpc>
              <a:spcBef>
                <a:spcPts val="0"/>
              </a:spcBef>
              <a:buNone/>
            </a:pPr>
            <a:r>
              <a:rPr lang="en-US" altLang="zh-CN" sz="3200" dirty="0"/>
              <a:t>ORA-28000</a:t>
            </a:r>
            <a:r>
              <a:rPr lang="zh-CN" altLang="en-US" sz="3200" dirty="0"/>
              <a:t>：</a:t>
            </a:r>
            <a:r>
              <a:rPr lang="en-US" altLang="zh-CN" sz="3200" dirty="0"/>
              <a:t>the account is locked</a:t>
            </a:r>
          </a:p>
        </p:txBody>
      </p:sp>
    </p:spTree>
    <p:extLst>
      <p:ext uri="{BB962C8B-B14F-4D97-AF65-F5344CB8AC3E}">
        <p14:creationId xmlns:p14="http://schemas.microsoft.com/office/powerpoint/2010/main" val="697348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293813" y="188640"/>
            <a:ext cx="9601200" cy="936104"/>
          </a:xfrm>
        </p:spPr>
        <p:txBody>
          <a:bodyPr>
            <a:normAutofit fontScale="90000"/>
          </a:bodyPr>
          <a:lstStyle/>
          <a:p>
            <a:r>
              <a:rPr lang="en-US" altLang="zh-CN" b="1" dirty="0">
                <a:effectLst>
                  <a:glow>
                    <a:srgbClr val="000000"/>
                  </a:glow>
                  <a:outerShdw sx="0" sy="0">
                    <a:srgbClr val="000000"/>
                  </a:outerShdw>
                  <a:reflection stA="0" endPos="0" fadeDir="0" sx="0" sy="0"/>
                </a:effectLst>
              </a:rPr>
              <a:t>7.4 </a:t>
            </a:r>
            <a:r>
              <a:rPr lang="zh-CN" altLang="en-US" b="1" dirty="0">
                <a:effectLst>
                  <a:glow>
                    <a:srgbClr val="000000"/>
                  </a:glow>
                  <a:outerShdw sx="0" sy="0">
                    <a:srgbClr val="000000"/>
                  </a:outerShdw>
                  <a:reflection stA="0" endPos="0" fadeDir="0" sx="0" sy="0"/>
                </a:effectLst>
              </a:rPr>
              <a:t>概要文件</a:t>
            </a:r>
            <a:br>
              <a:rPr lang="en-US" altLang="zh-CN" b="1" dirty="0">
                <a:effectLst>
                  <a:glow>
                    <a:srgbClr val="000000"/>
                  </a:glow>
                  <a:outerShdw sx="0" sy="0">
                    <a:srgbClr val="000000"/>
                  </a:outerShdw>
                  <a:reflection stA="0" endPos="0" fadeDir="0" sx="0" sy="0"/>
                </a:effectLst>
              </a:rPr>
            </a:br>
            <a:r>
              <a:rPr lang="en-US" altLang="zh-CN" b="1" dirty="0">
                <a:effectLst>
                  <a:glow>
                    <a:srgbClr val="000000"/>
                  </a:glow>
                  <a:outerShdw sx="0" sy="0">
                    <a:srgbClr val="000000"/>
                  </a:outerShdw>
                  <a:reflection stA="0" endPos="0" fadeDir="0" sx="0" sy="0"/>
                </a:effectLst>
              </a:rPr>
              <a:t>   </a:t>
            </a:r>
            <a:r>
              <a:rPr lang="en-US" altLang="zh-CN" sz="3100" b="1" dirty="0">
                <a:effectLst>
                  <a:glow>
                    <a:srgbClr val="000000"/>
                  </a:glow>
                  <a:outerShdw sx="0" sy="0">
                    <a:srgbClr val="000000"/>
                  </a:outerShdw>
                  <a:reflection stA="0" endPos="0" fadeDir="0" sx="0" sy="0"/>
                </a:effectLst>
              </a:rPr>
              <a:t>7.4.2 </a:t>
            </a:r>
            <a:r>
              <a:rPr lang="zh-CN" altLang="en-US" sz="3100" b="1" dirty="0">
                <a:effectLst>
                  <a:glow>
                    <a:srgbClr val="000000"/>
                  </a:glow>
                  <a:outerShdw sx="0" sy="0">
                    <a:srgbClr val="000000"/>
                  </a:outerShdw>
                  <a:reflection stA="0" endPos="0" fadeDir="0" sx="0" sy="0"/>
                </a:effectLst>
              </a:rPr>
              <a:t>修改</a:t>
            </a:r>
            <a:r>
              <a:rPr lang="zh-CN" altLang="zh-CN" sz="3100" b="1" dirty="0"/>
              <a:t>概要文件</a:t>
            </a:r>
            <a:endParaRPr lang="zh-CN" altLang="en-US" sz="3100" b="1" dirty="0"/>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909837" y="1124744"/>
            <a:ext cx="11278988" cy="5733256"/>
          </a:xfrm>
        </p:spPr>
        <p:txBody>
          <a:bodyPr>
            <a:normAutofit/>
          </a:bodyPr>
          <a:lstStyle/>
          <a:p>
            <a:pPr marL="0" indent="0" hangingPunct="0">
              <a:lnSpc>
                <a:spcPct val="120000"/>
              </a:lnSpc>
              <a:spcBef>
                <a:spcPts val="0"/>
              </a:spcBef>
              <a:buNone/>
            </a:pPr>
            <a:r>
              <a:rPr lang="zh-CN" altLang="en-US" sz="2800" dirty="0"/>
              <a:t>如果需要修改概要文件中的参数，可以使用命令：</a:t>
            </a:r>
          </a:p>
          <a:p>
            <a:pPr marL="0" indent="0" hangingPunct="0">
              <a:lnSpc>
                <a:spcPct val="120000"/>
              </a:lnSpc>
              <a:spcBef>
                <a:spcPts val="0"/>
              </a:spcBef>
              <a:buNone/>
            </a:pPr>
            <a:r>
              <a:rPr lang="en-US" altLang="zh-CN" sz="2800" dirty="0"/>
              <a:t>ALTER PROFILE </a:t>
            </a:r>
            <a:r>
              <a:rPr lang="zh-CN" altLang="en-US" sz="2800" dirty="0"/>
              <a:t>概要文件名</a:t>
            </a:r>
            <a:r>
              <a:rPr lang="en-US" altLang="zh-CN" sz="2800" dirty="0"/>
              <a:t>|DEFAULT LIMIT </a:t>
            </a:r>
            <a:r>
              <a:rPr lang="zh-CN" altLang="en-US" sz="2800" dirty="0"/>
              <a:t>参数名 参数值 </a:t>
            </a:r>
            <a:r>
              <a:rPr lang="en-US" altLang="zh-CN" sz="2800" dirty="0"/>
              <a:t>…</a:t>
            </a:r>
          </a:p>
          <a:p>
            <a:pPr marL="0" indent="0" hangingPunct="0">
              <a:lnSpc>
                <a:spcPct val="120000"/>
              </a:lnSpc>
              <a:spcBef>
                <a:spcPts val="0"/>
              </a:spcBef>
              <a:buNone/>
            </a:pPr>
            <a:r>
              <a:rPr lang="zh-CN" altLang="en-US" sz="2800" dirty="0"/>
              <a:t>其中</a:t>
            </a:r>
            <a:r>
              <a:rPr lang="en-US" altLang="zh-CN" sz="2800" dirty="0"/>
              <a:t>DEFAULT</a:t>
            </a:r>
            <a:r>
              <a:rPr lang="zh-CN" altLang="en-US" sz="2800" dirty="0"/>
              <a:t>为缺省的概要文件名，比如：</a:t>
            </a:r>
          </a:p>
          <a:p>
            <a:pPr marL="0" indent="0" hangingPunct="0">
              <a:lnSpc>
                <a:spcPct val="120000"/>
              </a:lnSpc>
              <a:spcBef>
                <a:spcPts val="0"/>
              </a:spcBef>
              <a:buNone/>
            </a:pPr>
            <a:r>
              <a:rPr lang="en-US" altLang="zh-CN" dirty="0"/>
              <a:t>SQL&gt; </a:t>
            </a:r>
            <a:r>
              <a:rPr lang="en-US" altLang="zh-CN" dirty="0">
                <a:highlight>
                  <a:srgbClr val="C0C0C0"/>
                </a:highlight>
              </a:rPr>
              <a:t>ALTER PROFILE profile1 LIMIT FAILED_LOGIN_ATTEMPTS 3;</a:t>
            </a:r>
            <a:endParaRPr lang="zh-CN" altLang="en-US" dirty="0">
              <a:highlight>
                <a:srgbClr val="C0C0C0"/>
              </a:highlight>
            </a:endParaRPr>
          </a:p>
          <a:p>
            <a:pPr marL="0" indent="0" hangingPunct="0">
              <a:lnSpc>
                <a:spcPct val="120000"/>
              </a:lnSpc>
              <a:spcBef>
                <a:spcPts val="0"/>
              </a:spcBef>
              <a:buNone/>
            </a:pPr>
            <a:r>
              <a:rPr lang="en-US" altLang="zh-CN" dirty="0"/>
              <a:t>Profile altered.</a:t>
            </a:r>
          </a:p>
        </p:txBody>
      </p:sp>
    </p:spTree>
    <p:extLst>
      <p:ext uri="{BB962C8B-B14F-4D97-AF65-F5344CB8AC3E}">
        <p14:creationId xmlns:p14="http://schemas.microsoft.com/office/powerpoint/2010/main" val="1032689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293813" y="188640"/>
            <a:ext cx="9601200" cy="936104"/>
          </a:xfrm>
        </p:spPr>
        <p:txBody>
          <a:bodyPr>
            <a:normAutofit fontScale="90000"/>
          </a:bodyPr>
          <a:lstStyle/>
          <a:p>
            <a:r>
              <a:rPr lang="en-US" altLang="zh-CN" b="1" dirty="0">
                <a:effectLst>
                  <a:glow>
                    <a:srgbClr val="000000"/>
                  </a:glow>
                  <a:outerShdw sx="0" sy="0">
                    <a:srgbClr val="000000"/>
                  </a:outerShdw>
                  <a:reflection stA="0" endPos="0" fadeDir="0" sx="0" sy="0"/>
                </a:effectLst>
              </a:rPr>
              <a:t>7.4 </a:t>
            </a:r>
            <a:r>
              <a:rPr lang="zh-CN" altLang="en-US" b="1" dirty="0">
                <a:effectLst>
                  <a:glow>
                    <a:srgbClr val="000000"/>
                  </a:glow>
                  <a:outerShdw sx="0" sy="0">
                    <a:srgbClr val="000000"/>
                  </a:outerShdw>
                  <a:reflection stA="0" endPos="0" fadeDir="0" sx="0" sy="0"/>
                </a:effectLst>
              </a:rPr>
              <a:t>概要文件</a:t>
            </a:r>
            <a:br>
              <a:rPr lang="en-US" altLang="zh-CN" b="1" dirty="0">
                <a:effectLst>
                  <a:glow>
                    <a:srgbClr val="000000"/>
                  </a:glow>
                  <a:outerShdw sx="0" sy="0">
                    <a:srgbClr val="000000"/>
                  </a:outerShdw>
                  <a:reflection stA="0" endPos="0" fadeDir="0" sx="0" sy="0"/>
                </a:effectLst>
              </a:rPr>
            </a:br>
            <a:r>
              <a:rPr lang="en-US" altLang="zh-CN" b="1" dirty="0">
                <a:effectLst>
                  <a:glow>
                    <a:srgbClr val="000000"/>
                  </a:glow>
                  <a:outerShdw sx="0" sy="0">
                    <a:srgbClr val="000000"/>
                  </a:outerShdw>
                  <a:reflection stA="0" endPos="0" fadeDir="0" sx="0" sy="0"/>
                </a:effectLst>
              </a:rPr>
              <a:t>   </a:t>
            </a:r>
            <a:r>
              <a:rPr lang="en-US" altLang="zh-CN" sz="3100" b="1" dirty="0">
                <a:effectLst>
                  <a:glow>
                    <a:srgbClr val="000000"/>
                  </a:glow>
                  <a:outerShdw sx="0" sy="0">
                    <a:srgbClr val="000000"/>
                  </a:outerShdw>
                  <a:reflection stA="0" endPos="0" fadeDir="0" sx="0" sy="0"/>
                </a:effectLst>
              </a:rPr>
              <a:t>7.4.3 </a:t>
            </a:r>
            <a:r>
              <a:rPr lang="zh-CN" altLang="en-US" sz="3100" b="1" dirty="0">
                <a:effectLst>
                  <a:glow>
                    <a:srgbClr val="000000"/>
                  </a:glow>
                  <a:outerShdw sx="0" sy="0">
                    <a:srgbClr val="000000"/>
                  </a:outerShdw>
                  <a:reflection stA="0" endPos="0" fadeDir="0" sx="0" sy="0"/>
                </a:effectLst>
              </a:rPr>
              <a:t>删除</a:t>
            </a:r>
            <a:r>
              <a:rPr lang="zh-CN" altLang="zh-CN" sz="3100" b="1" dirty="0"/>
              <a:t>概要文件</a:t>
            </a:r>
            <a:endParaRPr lang="zh-CN" altLang="en-US" sz="3100" b="1" dirty="0"/>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909837" y="1124744"/>
            <a:ext cx="11278988" cy="5733256"/>
          </a:xfrm>
        </p:spPr>
        <p:txBody>
          <a:bodyPr>
            <a:normAutofit fontScale="92500" lnSpcReduction="20000"/>
          </a:bodyPr>
          <a:lstStyle/>
          <a:p>
            <a:pPr marL="0" indent="0" hangingPunct="0">
              <a:lnSpc>
                <a:spcPct val="120000"/>
              </a:lnSpc>
              <a:spcBef>
                <a:spcPts val="0"/>
              </a:spcBef>
              <a:buNone/>
            </a:pPr>
            <a:r>
              <a:rPr lang="zh-CN" altLang="en-US" sz="2800" dirty="0"/>
              <a:t>删除概要文件，可以使用命令：</a:t>
            </a:r>
          </a:p>
          <a:p>
            <a:pPr marL="0" indent="0" hangingPunct="0">
              <a:lnSpc>
                <a:spcPct val="120000"/>
              </a:lnSpc>
              <a:spcBef>
                <a:spcPts val="0"/>
              </a:spcBef>
              <a:buNone/>
            </a:pPr>
            <a:r>
              <a:rPr lang="en-US" altLang="zh-CN" sz="2800" dirty="0"/>
              <a:t>DROP PROFILE </a:t>
            </a:r>
            <a:r>
              <a:rPr lang="zh-CN" altLang="en-US" sz="2800" dirty="0"/>
              <a:t>概要文件名 </a:t>
            </a:r>
            <a:r>
              <a:rPr lang="en-US" altLang="zh-CN" sz="2800" dirty="0"/>
              <a:t>[CASCADE]</a:t>
            </a:r>
          </a:p>
          <a:p>
            <a:pPr marL="0" indent="0" hangingPunct="0">
              <a:lnSpc>
                <a:spcPct val="120000"/>
              </a:lnSpc>
              <a:spcBef>
                <a:spcPts val="0"/>
              </a:spcBef>
              <a:buNone/>
            </a:pPr>
            <a:r>
              <a:rPr lang="zh-CN" altLang="en-US" sz="2800" dirty="0"/>
              <a:t>只能删除未指定用户的概要文件。如果概要文件已经指定了用户，就不能删除，除非在命令中增加选项</a:t>
            </a:r>
            <a:r>
              <a:rPr lang="en-US" altLang="zh-CN" sz="2800" dirty="0"/>
              <a:t>CASCADE</a:t>
            </a:r>
            <a:r>
              <a:rPr lang="zh-CN" altLang="en-US" sz="2800" dirty="0"/>
              <a:t>，这样会让这个概要文件作用范围内的所有用户的概要文件恢复为默认的概要文件</a:t>
            </a:r>
            <a:r>
              <a:rPr lang="en-US" altLang="zh-CN" sz="2800" dirty="0"/>
              <a:t>DEFAULT</a:t>
            </a:r>
            <a:r>
              <a:rPr lang="zh-CN" altLang="en-US" sz="2800" dirty="0"/>
              <a:t>。</a:t>
            </a:r>
          </a:p>
          <a:p>
            <a:pPr marL="0" indent="0" hangingPunct="0">
              <a:lnSpc>
                <a:spcPct val="120000"/>
              </a:lnSpc>
              <a:spcBef>
                <a:spcPts val="0"/>
              </a:spcBef>
              <a:buNone/>
            </a:pPr>
            <a:r>
              <a:rPr lang="en-US" altLang="zh-CN" sz="2800" dirty="0"/>
              <a:t>【</a:t>
            </a:r>
            <a:r>
              <a:rPr lang="zh-CN" altLang="en-US" sz="2800" dirty="0"/>
              <a:t>示例</a:t>
            </a:r>
            <a:r>
              <a:rPr lang="en-US" altLang="zh-CN" sz="2800" dirty="0"/>
              <a:t>7-10】</a:t>
            </a:r>
            <a:r>
              <a:rPr lang="zh-CN" altLang="en-US" sz="2800" dirty="0"/>
              <a:t>删除概要文件</a:t>
            </a:r>
            <a:r>
              <a:rPr lang="en-US" altLang="zh-CN" sz="2800" dirty="0"/>
              <a:t>profile1</a:t>
            </a:r>
          </a:p>
          <a:p>
            <a:pPr marL="0" indent="0" hangingPunct="0">
              <a:lnSpc>
                <a:spcPct val="120000"/>
              </a:lnSpc>
              <a:spcBef>
                <a:spcPts val="0"/>
              </a:spcBef>
              <a:buNone/>
            </a:pPr>
            <a:r>
              <a:rPr lang="en-US" altLang="zh-CN" sz="2800" dirty="0"/>
              <a:t>$ </a:t>
            </a:r>
            <a:r>
              <a:rPr lang="en-US" altLang="zh-CN" sz="2800" dirty="0" err="1">
                <a:highlight>
                  <a:srgbClr val="C0C0C0"/>
                </a:highlight>
              </a:rPr>
              <a:t>sqlplus</a:t>
            </a:r>
            <a:r>
              <a:rPr lang="en-US" altLang="zh-CN" sz="2800" dirty="0">
                <a:highlight>
                  <a:srgbClr val="C0C0C0"/>
                </a:highlight>
              </a:rPr>
              <a:t> system/123@pdborcl;</a:t>
            </a:r>
            <a:endParaRPr lang="zh-CN" altLang="en-US" sz="2800" dirty="0">
              <a:highlight>
                <a:srgbClr val="C0C0C0"/>
              </a:highlight>
            </a:endParaRPr>
          </a:p>
          <a:p>
            <a:pPr marL="0" indent="0" hangingPunct="0">
              <a:lnSpc>
                <a:spcPct val="120000"/>
              </a:lnSpc>
              <a:spcBef>
                <a:spcPts val="0"/>
              </a:spcBef>
              <a:buNone/>
            </a:pPr>
            <a:r>
              <a:rPr lang="en-US" altLang="zh-CN" sz="2800" dirty="0"/>
              <a:t>SQL&gt; </a:t>
            </a:r>
            <a:r>
              <a:rPr lang="en-US" altLang="zh-CN" sz="2800" dirty="0">
                <a:highlight>
                  <a:srgbClr val="C0C0C0"/>
                </a:highlight>
              </a:rPr>
              <a:t>DROP PROFILE profile1 CASCADE;</a:t>
            </a:r>
            <a:endParaRPr lang="zh-CN" altLang="en-US" sz="2800" dirty="0">
              <a:highlight>
                <a:srgbClr val="C0C0C0"/>
              </a:highlight>
            </a:endParaRPr>
          </a:p>
          <a:p>
            <a:pPr marL="0" indent="0" hangingPunct="0">
              <a:lnSpc>
                <a:spcPct val="120000"/>
              </a:lnSpc>
              <a:spcBef>
                <a:spcPts val="0"/>
              </a:spcBef>
              <a:buNone/>
            </a:pPr>
            <a:r>
              <a:rPr lang="en-US" altLang="zh-CN" sz="2800" dirty="0"/>
              <a:t>Profile </a:t>
            </a:r>
            <a:r>
              <a:rPr lang="en-US" altLang="zh-CN" sz="2800" dirty="0" err="1"/>
              <a:t>droped</a:t>
            </a:r>
            <a:r>
              <a:rPr lang="en-US" altLang="zh-CN" sz="2800" dirty="0"/>
              <a:t>.</a:t>
            </a:r>
          </a:p>
          <a:p>
            <a:pPr marL="0" indent="0" hangingPunct="0">
              <a:lnSpc>
                <a:spcPct val="120000"/>
              </a:lnSpc>
              <a:spcBef>
                <a:spcPts val="0"/>
              </a:spcBef>
              <a:buNone/>
            </a:pPr>
            <a:r>
              <a:rPr lang="en-US" altLang="zh-CN" sz="2800" dirty="0"/>
              <a:t>SQL&gt; </a:t>
            </a:r>
            <a:r>
              <a:rPr lang="en-US" altLang="zh-CN" sz="2800" dirty="0">
                <a:highlight>
                  <a:srgbClr val="C0C0C0"/>
                </a:highlight>
              </a:rPr>
              <a:t>SELECT username</a:t>
            </a:r>
            <a:r>
              <a:rPr lang="zh-CN" altLang="en-US" sz="2800" dirty="0">
                <a:highlight>
                  <a:srgbClr val="C0C0C0"/>
                </a:highlight>
              </a:rPr>
              <a:t>，</a:t>
            </a:r>
            <a:r>
              <a:rPr lang="en-US" altLang="zh-CN" sz="2800" dirty="0">
                <a:highlight>
                  <a:srgbClr val="C0C0C0"/>
                </a:highlight>
              </a:rPr>
              <a:t>profile FROM </a:t>
            </a:r>
            <a:r>
              <a:rPr lang="en-US" altLang="zh-CN" sz="2800" dirty="0" err="1">
                <a:highlight>
                  <a:srgbClr val="C0C0C0"/>
                </a:highlight>
              </a:rPr>
              <a:t>dba_users</a:t>
            </a:r>
            <a:r>
              <a:rPr lang="en-US" altLang="zh-CN" sz="2800" dirty="0">
                <a:highlight>
                  <a:srgbClr val="C0C0C0"/>
                </a:highlight>
              </a:rPr>
              <a:t> WHERE  username='HR';</a:t>
            </a:r>
            <a:endParaRPr lang="zh-CN" altLang="en-US" sz="2800" dirty="0">
              <a:highlight>
                <a:srgbClr val="C0C0C0"/>
              </a:highlight>
            </a:endParaRPr>
          </a:p>
          <a:p>
            <a:pPr marL="0" indent="0" hangingPunct="0">
              <a:lnSpc>
                <a:spcPct val="120000"/>
              </a:lnSpc>
              <a:spcBef>
                <a:spcPts val="0"/>
              </a:spcBef>
              <a:buNone/>
            </a:pPr>
            <a:r>
              <a:rPr lang="en-US" altLang="zh-CN" sz="2800" dirty="0"/>
              <a:t>USERNAME  PROFILE</a:t>
            </a:r>
          </a:p>
          <a:p>
            <a:pPr marL="0" indent="0" hangingPunct="0">
              <a:lnSpc>
                <a:spcPct val="120000"/>
              </a:lnSpc>
              <a:spcBef>
                <a:spcPts val="0"/>
              </a:spcBef>
              <a:buNone/>
            </a:pPr>
            <a:r>
              <a:rPr lang="en-US" altLang="zh-CN" sz="2800" dirty="0"/>
              <a:t>------------- ----------</a:t>
            </a:r>
          </a:p>
          <a:p>
            <a:pPr marL="0" indent="0" hangingPunct="0">
              <a:lnSpc>
                <a:spcPct val="120000"/>
              </a:lnSpc>
              <a:spcBef>
                <a:spcPts val="0"/>
              </a:spcBef>
              <a:buNone/>
            </a:pPr>
            <a:r>
              <a:rPr lang="en-US" altLang="zh-CN" sz="2800" dirty="0"/>
              <a:t>HR		  DEFAULT</a:t>
            </a:r>
          </a:p>
        </p:txBody>
      </p:sp>
    </p:spTree>
    <p:extLst>
      <p:ext uri="{BB962C8B-B14F-4D97-AF65-F5344CB8AC3E}">
        <p14:creationId xmlns:p14="http://schemas.microsoft.com/office/powerpoint/2010/main" val="34041338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293813" y="381000"/>
            <a:ext cx="9601200" cy="887760"/>
          </a:xfrm>
        </p:spPr>
        <p:txBody>
          <a:bodyPr>
            <a:normAutofit fontScale="90000"/>
          </a:bodyPr>
          <a:lstStyle/>
          <a:p>
            <a:r>
              <a:rPr lang="en-US" altLang="zh-CN" b="1" dirty="0">
                <a:effectLst>
                  <a:glow>
                    <a:srgbClr val="000000"/>
                  </a:glow>
                  <a:outerShdw sx="0" sy="0">
                    <a:srgbClr val="000000"/>
                  </a:outerShdw>
                  <a:reflection stA="0" endPos="0" fadeDir="0" sx="0" sy="0"/>
                </a:effectLst>
              </a:rPr>
              <a:t>7.1 </a:t>
            </a:r>
            <a:r>
              <a:rPr lang="zh-CN" altLang="en-US" b="1" dirty="0">
                <a:effectLst>
                  <a:glow>
                    <a:srgbClr val="000000"/>
                  </a:glow>
                  <a:outerShdw sx="0" sy="0">
                    <a:srgbClr val="000000"/>
                  </a:outerShdw>
                  <a:reflection stA="0" endPos="0" fadeDir="0" sx="0" sy="0"/>
                </a:effectLst>
              </a:rPr>
              <a:t>权限</a:t>
            </a:r>
            <a:br>
              <a:rPr lang="en-US" altLang="zh-CN" b="1" dirty="0">
                <a:effectLst>
                  <a:glow>
                    <a:srgbClr val="000000"/>
                  </a:glow>
                  <a:outerShdw sx="0" sy="0">
                    <a:srgbClr val="000000"/>
                  </a:outerShdw>
                  <a:reflection stA="0" endPos="0" fadeDir="0" sx="0" sy="0"/>
                </a:effectLst>
              </a:rPr>
            </a:br>
            <a:r>
              <a:rPr lang="en-US" altLang="zh-CN" b="1" dirty="0">
                <a:effectLst>
                  <a:glow>
                    <a:srgbClr val="000000"/>
                  </a:glow>
                  <a:outerShdw sx="0" sy="0">
                    <a:srgbClr val="000000"/>
                  </a:outerShdw>
                  <a:reflection stA="0" endPos="0" fadeDir="0" sx="0" sy="0"/>
                </a:effectLst>
              </a:rPr>
              <a:t>   </a:t>
            </a:r>
            <a:r>
              <a:rPr lang="en-US" altLang="zh-CN" sz="3100" b="1" dirty="0"/>
              <a:t>7.1.2  </a:t>
            </a:r>
            <a:r>
              <a:rPr lang="zh-CN" altLang="en-US" sz="3100" b="1" dirty="0"/>
              <a:t>对象</a:t>
            </a:r>
            <a:r>
              <a:rPr lang="zh-CN" altLang="zh-CN" sz="3100" b="1" dirty="0"/>
              <a:t>权限</a:t>
            </a:r>
            <a:endParaRPr lang="zh-CN" altLang="en-US" dirty="0"/>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1197868" y="1340768"/>
            <a:ext cx="10297144" cy="3528392"/>
          </a:xfrm>
        </p:spPr>
        <p:txBody>
          <a:bodyPr>
            <a:normAutofit/>
          </a:bodyPr>
          <a:lstStyle/>
          <a:p>
            <a:pPr marL="0" indent="0" hangingPunct="0">
              <a:lnSpc>
                <a:spcPct val="120000"/>
              </a:lnSpc>
              <a:buNone/>
            </a:pPr>
            <a:r>
              <a:rPr lang="en-US" altLang="zh-CN" sz="2800" dirty="0"/>
              <a:t>Oracle</a:t>
            </a:r>
            <a:r>
              <a:rPr lang="zh-CN" altLang="en-US" sz="2800" dirty="0"/>
              <a:t>数据库的对象主要是指：表、索引、视图、序列、同义词、过程、函数、包以及触发器。创建对象的用户拥有该对象的所有对象权限，不需要授予。所以，对象权限的设置实际上是对象的所有者授予其他用户操作该对象的某种权利。不同类型的对象有不同的对象权限，见表</a:t>
            </a:r>
            <a:r>
              <a:rPr lang="en-US" altLang="zh-CN" sz="2800" dirty="0"/>
              <a:t>7-2</a:t>
            </a:r>
            <a:r>
              <a:rPr lang="zh-CN" altLang="en-US" sz="2800" dirty="0"/>
              <a:t>。</a:t>
            </a:r>
          </a:p>
        </p:txBody>
      </p:sp>
    </p:spTree>
    <p:extLst>
      <p:ext uri="{BB962C8B-B14F-4D97-AF65-F5344CB8AC3E}">
        <p14:creationId xmlns:p14="http://schemas.microsoft.com/office/powerpoint/2010/main" val="2576269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293813" y="381000"/>
            <a:ext cx="9601200" cy="887760"/>
          </a:xfrm>
        </p:spPr>
        <p:txBody>
          <a:bodyPr>
            <a:normAutofit fontScale="90000"/>
          </a:bodyPr>
          <a:lstStyle/>
          <a:p>
            <a:r>
              <a:rPr lang="en-US" altLang="zh-CN" b="1" dirty="0">
                <a:effectLst>
                  <a:glow>
                    <a:srgbClr val="000000"/>
                  </a:glow>
                  <a:outerShdw sx="0" sy="0">
                    <a:srgbClr val="000000"/>
                  </a:outerShdw>
                  <a:reflection stA="0" endPos="0" fadeDir="0" sx="0" sy="0"/>
                </a:effectLst>
              </a:rPr>
              <a:t>7.1 </a:t>
            </a:r>
            <a:r>
              <a:rPr lang="zh-CN" altLang="en-US" b="1" dirty="0">
                <a:effectLst>
                  <a:glow>
                    <a:srgbClr val="000000"/>
                  </a:glow>
                  <a:outerShdw sx="0" sy="0">
                    <a:srgbClr val="000000"/>
                  </a:outerShdw>
                  <a:reflection stA="0" endPos="0" fadeDir="0" sx="0" sy="0"/>
                </a:effectLst>
              </a:rPr>
              <a:t>权限</a:t>
            </a:r>
            <a:br>
              <a:rPr lang="en-US" altLang="zh-CN" b="1" dirty="0">
                <a:effectLst>
                  <a:glow>
                    <a:srgbClr val="000000"/>
                  </a:glow>
                  <a:outerShdw sx="0" sy="0">
                    <a:srgbClr val="000000"/>
                  </a:outerShdw>
                  <a:reflection stA="0" endPos="0" fadeDir="0" sx="0" sy="0"/>
                </a:effectLst>
              </a:rPr>
            </a:br>
            <a:r>
              <a:rPr lang="en-US" altLang="zh-CN" b="1" dirty="0">
                <a:effectLst>
                  <a:glow>
                    <a:srgbClr val="000000"/>
                  </a:glow>
                  <a:outerShdw sx="0" sy="0">
                    <a:srgbClr val="000000"/>
                  </a:outerShdw>
                  <a:reflection stA="0" endPos="0" fadeDir="0" sx="0" sy="0"/>
                </a:effectLst>
              </a:rPr>
              <a:t>   </a:t>
            </a:r>
            <a:r>
              <a:rPr lang="en-US" altLang="zh-CN" sz="3100" b="1" dirty="0"/>
              <a:t>7.1.2  </a:t>
            </a:r>
            <a:r>
              <a:rPr lang="zh-CN" altLang="en-US" sz="3100" b="1" dirty="0"/>
              <a:t>对象</a:t>
            </a:r>
            <a:r>
              <a:rPr lang="zh-CN" altLang="zh-CN" sz="3100" b="1" dirty="0"/>
              <a:t>权限</a:t>
            </a:r>
            <a:endParaRPr lang="zh-CN" altLang="en-US" dirty="0"/>
          </a:p>
        </p:txBody>
      </p:sp>
      <p:sp>
        <p:nvSpPr>
          <p:cNvPr id="6" name="矩形 5">
            <a:extLst>
              <a:ext uri="{FF2B5EF4-FFF2-40B4-BE49-F238E27FC236}">
                <a16:creationId xmlns:a16="http://schemas.microsoft.com/office/drawing/2014/main" id="{EB09D676-5A7F-4233-8459-E0C516AA82F1}"/>
              </a:ext>
            </a:extLst>
          </p:cNvPr>
          <p:cNvSpPr/>
          <p:nvPr/>
        </p:nvSpPr>
        <p:spPr>
          <a:xfrm>
            <a:off x="5158308" y="807093"/>
            <a:ext cx="3365024" cy="461665"/>
          </a:xfrm>
          <a:prstGeom prst="rect">
            <a:avLst/>
          </a:prstGeom>
        </p:spPr>
        <p:txBody>
          <a:bodyPr wrap="none">
            <a:spAutoFit/>
          </a:bodyPr>
          <a:lstStyle/>
          <a:p>
            <a:pPr lvl="0" indent="228600" eaLnBrk="0" fontAlgn="base" hangingPunct="0">
              <a:spcBef>
                <a:spcPct val="0"/>
              </a:spcBef>
              <a:spcAft>
                <a:spcPct val="0"/>
              </a:spcAft>
            </a:pPr>
            <a:r>
              <a:rPr lang="zh-CN" altLang="zh-CN" sz="2400" dirty="0">
                <a:latin typeface="Times New Roman" panose="02020603050405020304" pitchFamily="18" charset="0"/>
                <a:ea typeface="黑体" panose="02010609060101010101" pitchFamily="49" charset="-122"/>
                <a:cs typeface="Times New Roman" panose="02020603050405020304" pitchFamily="18" charset="0"/>
              </a:rPr>
              <a:t>表</a:t>
            </a:r>
            <a:r>
              <a:rPr lang="en-US" altLang="zh-CN" sz="2400" dirty="0" bmk="">
                <a:latin typeface="Times New Roman" panose="02020603050405020304" pitchFamily="18" charset="0"/>
                <a:ea typeface="黑体" panose="02010609060101010101" pitchFamily="49" charset="-122"/>
                <a:cs typeface="Times New Roman" panose="02020603050405020304" pitchFamily="18" charset="0"/>
              </a:rPr>
              <a:t>7-2 </a:t>
            </a:r>
            <a:r>
              <a:rPr lang="zh-CN" altLang="en-US" sz="2400" dirty="0" bmk="">
                <a:latin typeface="Times New Roman" panose="02020603050405020304" pitchFamily="18" charset="0"/>
                <a:ea typeface="黑体" panose="02010609060101010101" pitchFamily="49" charset="-122"/>
                <a:cs typeface="Times New Roman" panose="02020603050405020304" pitchFamily="18" charset="0"/>
              </a:rPr>
              <a:t>对象权限分类表</a:t>
            </a:r>
            <a:endParaRPr lang="zh-CN" altLang="en-US" sz="2400" dirty="0">
              <a:latin typeface="Arial" panose="020B0604020202020204" pitchFamily="34" charset="0"/>
            </a:endParaRPr>
          </a:p>
        </p:txBody>
      </p:sp>
      <p:graphicFrame>
        <p:nvGraphicFramePr>
          <p:cNvPr id="5" name="表格 4">
            <a:extLst>
              <a:ext uri="{FF2B5EF4-FFF2-40B4-BE49-F238E27FC236}">
                <a16:creationId xmlns:a16="http://schemas.microsoft.com/office/drawing/2014/main" id="{69FBA03F-9C64-4805-A091-91DFBD7750A9}"/>
              </a:ext>
            </a:extLst>
          </p:cNvPr>
          <p:cNvGraphicFramePr>
            <a:graphicFrameLocks noGrp="1"/>
          </p:cNvGraphicFramePr>
          <p:nvPr>
            <p:extLst>
              <p:ext uri="{D42A27DB-BD31-4B8C-83A1-F6EECF244321}">
                <p14:modId xmlns:p14="http://schemas.microsoft.com/office/powerpoint/2010/main" val="4174481290"/>
              </p:ext>
            </p:extLst>
          </p:nvPr>
        </p:nvGraphicFramePr>
        <p:xfrm>
          <a:off x="909836" y="1268759"/>
          <a:ext cx="11233248" cy="5585460"/>
        </p:xfrm>
        <a:graphic>
          <a:graphicData uri="http://schemas.openxmlformats.org/drawingml/2006/table">
            <a:tbl>
              <a:tblPr firstRow="1" firstCol="1" bandRow="1">
                <a:tableStyleId>{3B4B98B0-60AC-42C2-AFA5-B58CD77FA1E5}</a:tableStyleId>
              </a:tblPr>
              <a:tblGrid>
                <a:gridCol w="2129178">
                  <a:extLst>
                    <a:ext uri="{9D8B030D-6E8A-4147-A177-3AD203B41FA5}">
                      <a16:colId xmlns:a16="http://schemas.microsoft.com/office/drawing/2014/main" val="4143273983"/>
                    </a:ext>
                  </a:extLst>
                </a:gridCol>
                <a:gridCol w="9104070">
                  <a:extLst>
                    <a:ext uri="{9D8B030D-6E8A-4147-A177-3AD203B41FA5}">
                      <a16:colId xmlns:a16="http://schemas.microsoft.com/office/drawing/2014/main" val="1283044807"/>
                    </a:ext>
                  </a:extLst>
                </a:gridCol>
              </a:tblGrid>
              <a:tr h="0">
                <a:tc>
                  <a:txBody>
                    <a:bodyPr/>
                    <a:lstStyle/>
                    <a:p>
                      <a:pPr algn="ctr">
                        <a:spcAft>
                          <a:spcPts val="0"/>
                        </a:spcAft>
                      </a:pPr>
                      <a:r>
                        <a:rPr lang="zh-CN" sz="2000" kern="100">
                          <a:effectLst/>
                        </a:rPr>
                        <a:t>对象权限</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36195" marB="36195" anchor="ctr"/>
                </a:tc>
                <a:tc>
                  <a:txBody>
                    <a:bodyPr/>
                    <a:lstStyle/>
                    <a:p>
                      <a:pPr algn="ctr">
                        <a:spcAft>
                          <a:spcPts val="0"/>
                        </a:spcAft>
                      </a:pPr>
                      <a:r>
                        <a:rPr lang="zh-CN" sz="2000" kern="100" dirty="0">
                          <a:effectLst/>
                        </a:rPr>
                        <a:t>说明</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36195" marB="36195" anchor="ctr"/>
                </a:tc>
                <a:extLst>
                  <a:ext uri="{0D108BD9-81ED-4DB2-BD59-A6C34878D82A}">
                    <a16:rowId xmlns:a16="http://schemas.microsoft.com/office/drawing/2014/main" val="322318360"/>
                  </a:ext>
                </a:extLst>
              </a:tr>
              <a:tr h="0">
                <a:tc>
                  <a:txBody>
                    <a:bodyPr/>
                    <a:lstStyle/>
                    <a:p>
                      <a:pPr>
                        <a:spcAft>
                          <a:spcPts val="0"/>
                        </a:spcAft>
                      </a:pPr>
                      <a:r>
                        <a:rPr lang="en-US" sz="2000" kern="100">
                          <a:effectLst/>
                        </a:rPr>
                        <a:t>ALTER</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36195" marB="36195" anchor="ctr"/>
                </a:tc>
                <a:tc>
                  <a:txBody>
                    <a:bodyPr/>
                    <a:lstStyle/>
                    <a:p>
                      <a:pPr>
                        <a:spcAft>
                          <a:spcPts val="0"/>
                        </a:spcAft>
                      </a:pPr>
                      <a:r>
                        <a:rPr lang="zh-CN" sz="2000" kern="100">
                          <a:effectLst/>
                        </a:rPr>
                        <a:t>允许被授权者修改对象</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36195" marB="36195" anchor="ctr"/>
                </a:tc>
                <a:extLst>
                  <a:ext uri="{0D108BD9-81ED-4DB2-BD59-A6C34878D82A}">
                    <a16:rowId xmlns:a16="http://schemas.microsoft.com/office/drawing/2014/main" val="2232935541"/>
                  </a:ext>
                </a:extLst>
              </a:tr>
              <a:tr h="0">
                <a:tc>
                  <a:txBody>
                    <a:bodyPr/>
                    <a:lstStyle/>
                    <a:p>
                      <a:pPr>
                        <a:spcAft>
                          <a:spcPts val="0"/>
                        </a:spcAft>
                      </a:pPr>
                      <a:r>
                        <a:rPr lang="en-US" sz="2000" kern="100">
                          <a:effectLst/>
                        </a:rPr>
                        <a:t>DELETE</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36195" marB="36195" anchor="ctr"/>
                </a:tc>
                <a:tc>
                  <a:txBody>
                    <a:bodyPr/>
                    <a:lstStyle/>
                    <a:p>
                      <a:pPr>
                        <a:spcAft>
                          <a:spcPts val="0"/>
                        </a:spcAft>
                      </a:pPr>
                      <a:r>
                        <a:rPr lang="zh-CN" sz="2000" kern="100">
                          <a:effectLst/>
                        </a:rPr>
                        <a:t>允许被授权者删除对象</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36195" marB="36195" anchor="ctr"/>
                </a:tc>
                <a:extLst>
                  <a:ext uri="{0D108BD9-81ED-4DB2-BD59-A6C34878D82A}">
                    <a16:rowId xmlns:a16="http://schemas.microsoft.com/office/drawing/2014/main" val="1733996339"/>
                  </a:ext>
                </a:extLst>
              </a:tr>
              <a:tr h="0">
                <a:tc>
                  <a:txBody>
                    <a:bodyPr/>
                    <a:lstStyle/>
                    <a:p>
                      <a:pPr>
                        <a:spcAft>
                          <a:spcPts val="0"/>
                        </a:spcAft>
                      </a:pPr>
                      <a:r>
                        <a:rPr lang="en-US" sz="2000" kern="100">
                          <a:effectLst/>
                        </a:rPr>
                        <a:t>EXECUTE</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36195" marB="36195" anchor="ctr"/>
                </a:tc>
                <a:tc>
                  <a:txBody>
                    <a:bodyPr/>
                    <a:lstStyle/>
                    <a:p>
                      <a:pPr>
                        <a:spcAft>
                          <a:spcPts val="0"/>
                        </a:spcAft>
                      </a:pPr>
                      <a:r>
                        <a:rPr lang="zh-CN" sz="2000" kern="100">
                          <a:effectLst/>
                        </a:rPr>
                        <a:t>允许被授权者执行过程</a:t>
                      </a:r>
                      <a:r>
                        <a:rPr lang="en-US" sz="2000" kern="100">
                          <a:effectLst/>
                        </a:rPr>
                        <a:t>(Procedure)</a:t>
                      </a:r>
                      <a:r>
                        <a:rPr lang="zh-CN" sz="2000" kern="100">
                          <a:effectLst/>
                        </a:rPr>
                        <a:t>、操作符</a:t>
                      </a:r>
                      <a:r>
                        <a:rPr lang="en-US" sz="2000" kern="100">
                          <a:effectLst/>
                        </a:rPr>
                        <a:t>(Operator)</a:t>
                      </a:r>
                      <a:r>
                        <a:rPr lang="zh-CN" sz="2000" kern="100">
                          <a:effectLst/>
                        </a:rPr>
                        <a:t>或者类型</a:t>
                      </a:r>
                      <a:r>
                        <a:rPr lang="en-US" sz="2000" kern="100">
                          <a:effectLst/>
                        </a:rPr>
                        <a:t>(Type)</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36195" marB="36195" anchor="ctr"/>
                </a:tc>
                <a:extLst>
                  <a:ext uri="{0D108BD9-81ED-4DB2-BD59-A6C34878D82A}">
                    <a16:rowId xmlns:a16="http://schemas.microsoft.com/office/drawing/2014/main" val="697719119"/>
                  </a:ext>
                </a:extLst>
              </a:tr>
              <a:tr h="0">
                <a:tc>
                  <a:txBody>
                    <a:bodyPr/>
                    <a:lstStyle/>
                    <a:p>
                      <a:pPr>
                        <a:spcAft>
                          <a:spcPts val="0"/>
                        </a:spcAft>
                      </a:pPr>
                      <a:r>
                        <a:rPr lang="en-US" sz="2000" kern="100">
                          <a:effectLst/>
                        </a:rPr>
                        <a:t>INDEX</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36195" marB="36195" anchor="ctr"/>
                </a:tc>
                <a:tc>
                  <a:txBody>
                    <a:bodyPr/>
                    <a:lstStyle/>
                    <a:p>
                      <a:pPr>
                        <a:spcAft>
                          <a:spcPts val="0"/>
                        </a:spcAft>
                      </a:pPr>
                      <a:r>
                        <a:rPr lang="zh-CN" sz="2000" kern="100" dirty="0">
                          <a:effectLst/>
                        </a:rPr>
                        <a:t>允许被授权者在表上创建索引或者锁定该表</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36195" marB="36195" anchor="ctr"/>
                </a:tc>
                <a:extLst>
                  <a:ext uri="{0D108BD9-81ED-4DB2-BD59-A6C34878D82A}">
                    <a16:rowId xmlns:a16="http://schemas.microsoft.com/office/drawing/2014/main" val="2386847576"/>
                  </a:ext>
                </a:extLst>
              </a:tr>
              <a:tr h="0">
                <a:tc>
                  <a:txBody>
                    <a:bodyPr/>
                    <a:lstStyle/>
                    <a:p>
                      <a:pPr>
                        <a:spcAft>
                          <a:spcPts val="0"/>
                        </a:spcAft>
                      </a:pPr>
                      <a:r>
                        <a:rPr lang="en-US" sz="2000" kern="100">
                          <a:effectLst/>
                        </a:rPr>
                        <a:t>INSERT</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36195" marB="36195" anchor="ctr"/>
                </a:tc>
                <a:tc>
                  <a:txBody>
                    <a:bodyPr/>
                    <a:lstStyle/>
                    <a:p>
                      <a:pPr>
                        <a:spcAft>
                          <a:spcPts val="0"/>
                        </a:spcAft>
                      </a:pPr>
                      <a:r>
                        <a:rPr lang="zh-CN" sz="2000" kern="100">
                          <a:effectLst/>
                        </a:rPr>
                        <a:t>允许被授权者将数据插入表或者视图，授权可以精确到表的列</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36195" marB="36195" anchor="ctr"/>
                </a:tc>
                <a:extLst>
                  <a:ext uri="{0D108BD9-81ED-4DB2-BD59-A6C34878D82A}">
                    <a16:rowId xmlns:a16="http://schemas.microsoft.com/office/drawing/2014/main" val="3780089593"/>
                  </a:ext>
                </a:extLst>
              </a:tr>
              <a:tr h="0">
                <a:tc>
                  <a:txBody>
                    <a:bodyPr/>
                    <a:lstStyle/>
                    <a:p>
                      <a:pPr>
                        <a:spcAft>
                          <a:spcPts val="0"/>
                        </a:spcAft>
                      </a:pPr>
                      <a:r>
                        <a:rPr lang="en-US" sz="2000" kern="100">
                          <a:effectLst/>
                        </a:rPr>
                        <a:t>READ</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36195" marB="36195" anchor="ctr"/>
                </a:tc>
                <a:tc>
                  <a:txBody>
                    <a:bodyPr/>
                    <a:lstStyle/>
                    <a:p>
                      <a:pPr>
                        <a:spcAft>
                          <a:spcPts val="0"/>
                        </a:spcAft>
                      </a:pPr>
                      <a:r>
                        <a:rPr lang="zh-CN" sz="2000" kern="100">
                          <a:effectLst/>
                        </a:rPr>
                        <a:t>只能在目录上授予。允许被授权者读取指定目录中的</a:t>
                      </a:r>
                      <a:r>
                        <a:rPr lang="en-US" sz="2000" kern="100">
                          <a:effectLst/>
                        </a:rPr>
                        <a:t>BFILE</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36195" marB="36195" anchor="ctr"/>
                </a:tc>
                <a:extLst>
                  <a:ext uri="{0D108BD9-81ED-4DB2-BD59-A6C34878D82A}">
                    <a16:rowId xmlns:a16="http://schemas.microsoft.com/office/drawing/2014/main" val="3261872326"/>
                  </a:ext>
                </a:extLst>
              </a:tr>
              <a:tr h="0">
                <a:tc>
                  <a:txBody>
                    <a:bodyPr/>
                    <a:lstStyle/>
                    <a:p>
                      <a:pPr>
                        <a:spcAft>
                          <a:spcPts val="0"/>
                        </a:spcAft>
                      </a:pPr>
                      <a:r>
                        <a:rPr lang="en-US" sz="2000" kern="100">
                          <a:effectLst/>
                        </a:rPr>
                        <a:t>REFERENCES</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36195" marB="36195" anchor="ctr"/>
                </a:tc>
                <a:tc>
                  <a:txBody>
                    <a:bodyPr/>
                    <a:lstStyle/>
                    <a:p>
                      <a:pPr>
                        <a:spcAft>
                          <a:spcPts val="0"/>
                        </a:spcAft>
                      </a:pPr>
                      <a:r>
                        <a:rPr lang="zh-CN" sz="2000" kern="100">
                          <a:effectLst/>
                        </a:rPr>
                        <a:t>允许被授权者创建引用该表的参照完整性约束，只能授予用户，而不能授予角色</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36195" marB="36195" anchor="ctr"/>
                </a:tc>
                <a:extLst>
                  <a:ext uri="{0D108BD9-81ED-4DB2-BD59-A6C34878D82A}">
                    <a16:rowId xmlns:a16="http://schemas.microsoft.com/office/drawing/2014/main" val="706036457"/>
                  </a:ext>
                </a:extLst>
              </a:tr>
              <a:tr h="0">
                <a:tc>
                  <a:txBody>
                    <a:bodyPr/>
                    <a:lstStyle/>
                    <a:p>
                      <a:pPr>
                        <a:spcAft>
                          <a:spcPts val="0"/>
                        </a:spcAft>
                      </a:pPr>
                      <a:r>
                        <a:rPr lang="en-US" sz="2000" kern="100">
                          <a:effectLst/>
                        </a:rPr>
                        <a:t>SELECT</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36195" marB="36195" anchor="ctr"/>
                </a:tc>
                <a:tc>
                  <a:txBody>
                    <a:bodyPr/>
                    <a:lstStyle/>
                    <a:p>
                      <a:pPr>
                        <a:spcAft>
                          <a:spcPts val="0"/>
                        </a:spcAft>
                      </a:pPr>
                      <a:r>
                        <a:rPr lang="zh-CN" sz="2000" kern="100">
                          <a:effectLst/>
                        </a:rPr>
                        <a:t>允许被授权者在表、视图或者序列上执行</a:t>
                      </a:r>
                      <a:r>
                        <a:rPr lang="en-US" sz="2000" kern="100">
                          <a:effectLst/>
                        </a:rPr>
                        <a:t>SELECT</a:t>
                      </a:r>
                      <a:r>
                        <a:rPr lang="zh-CN" sz="2000" kern="100">
                          <a:effectLst/>
                        </a:rPr>
                        <a:t>语句。不能授予列的访问权限</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36195" marB="36195" anchor="ctr"/>
                </a:tc>
                <a:extLst>
                  <a:ext uri="{0D108BD9-81ED-4DB2-BD59-A6C34878D82A}">
                    <a16:rowId xmlns:a16="http://schemas.microsoft.com/office/drawing/2014/main" val="2830074239"/>
                  </a:ext>
                </a:extLst>
              </a:tr>
              <a:tr h="0">
                <a:tc>
                  <a:txBody>
                    <a:bodyPr/>
                    <a:lstStyle/>
                    <a:p>
                      <a:pPr>
                        <a:spcAft>
                          <a:spcPts val="0"/>
                        </a:spcAft>
                      </a:pPr>
                      <a:r>
                        <a:rPr lang="en-US" sz="2000" kern="100">
                          <a:effectLst/>
                        </a:rPr>
                        <a:t>UPDATE</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36195" marB="36195" anchor="ctr"/>
                </a:tc>
                <a:tc>
                  <a:txBody>
                    <a:bodyPr/>
                    <a:lstStyle/>
                    <a:p>
                      <a:pPr>
                        <a:spcAft>
                          <a:spcPts val="0"/>
                        </a:spcAft>
                      </a:pPr>
                      <a:r>
                        <a:rPr lang="zh-CN" sz="2000" kern="100">
                          <a:effectLst/>
                        </a:rPr>
                        <a:t>允许被授权者更改表或者视图中的数据值</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36195" marB="36195" anchor="ctr"/>
                </a:tc>
                <a:extLst>
                  <a:ext uri="{0D108BD9-81ED-4DB2-BD59-A6C34878D82A}">
                    <a16:rowId xmlns:a16="http://schemas.microsoft.com/office/drawing/2014/main" val="4281352047"/>
                  </a:ext>
                </a:extLst>
              </a:tr>
              <a:tr h="0">
                <a:tc>
                  <a:txBody>
                    <a:bodyPr/>
                    <a:lstStyle/>
                    <a:p>
                      <a:pPr>
                        <a:spcAft>
                          <a:spcPts val="0"/>
                        </a:spcAft>
                      </a:pPr>
                      <a:r>
                        <a:rPr lang="en-US" sz="2000" kern="100">
                          <a:effectLst/>
                        </a:rPr>
                        <a:t>ON COMMIT REFRESH</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36195" marB="36195" anchor="ctr"/>
                </a:tc>
                <a:tc>
                  <a:txBody>
                    <a:bodyPr/>
                    <a:lstStyle/>
                    <a:p>
                      <a:pPr>
                        <a:spcAft>
                          <a:spcPts val="0"/>
                        </a:spcAft>
                      </a:pPr>
                      <a:r>
                        <a:rPr lang="zh-CN" sz="2000" kern="100">
                          <a:effectLst/>
                        </a:rPr>
                        <a:t>允许被授权者在实体化视图的提交时立即刷新的权限</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36195" marB="36195" anchor="ctr"/>
                </a:tc>
                <a:extLst>
                  <a:ext uri="{0D108BD9-81ED-4DB2-BD59-A6C34878D82A}">
                    <a16:rowId xmlns:a16="http://schemas.microsoft.com/office/drawing/2014/main" val="813176699"/>
                  </a:ext>
                </a:extLst>
              </a:tr>
              <a:tr h="0">
                <a:tc>
                  <a:txBody>
                    <a:bodyPr/>
                    <a:lstStyle/>
                    <a:p>
                      <a:pPr>
                        <a:spcAft>
                          <a:spcPts val="0"/>
                        </a:spcAft>
                      </a:pPr>
                      <a:r>
                        <a:rPr lang="en-US" sz="2000" kern="100">
                          <a:effectLst/>
                        </a:rPr>
                        <a:t>QUERY REWRITE</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36195" marB="36195" anchor="ctr"/>
                </a:tc>
                <a:tc>
                  <a:txBody>
                    <a:bodyPr/>
                    <a:lstStyle/>
                    <a:p>
                      <a:pPr>
                        <a:spcAft>
                          <a:spcPts val="0"/>
                        </a:spcAft>
                      </a:pPr>
                      <a:r>
                        <a:rPr lang="zh-CN" sz="2000" kern="100">
                          <a:effectLst/>
                        </a:rPr>
                        <a:t>允许被授权者在实体化视图的查询时重写的权限</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36195" marB="36195" anchor="ctr"/>
                </a:tc>
                <a:extLst>
                  <a:ext uri="{0D108BD9-81ED-4DB2-BD59-A6C34878D82A}">
                    <a16:rowId xmlns:a16="http://schemas.microsoft.com/office/drawing/2014/main" val="1165199973"/>
                  </a:ext>
                </a:extLst>
              </a:tr>
              <a:tr h="0">
                <a:tc>
                  <a:txBody>
                    <a:bodyPr/>
                    <a:lstStyle/>
                    <a:p>
                      <a:pPr>
                        <a:spcAft>
                          <a:spcPts val="0"/>
                        </a:spcAft>
                      </a:pPr>
                      <a:r>
                        <a:rPr lang="en-US" sz="2000" kern="100">
                          <a:effectLst/>
                        </a:rPr>
                        <a:t>DEBUG</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36195" marB="36195" anchor="ctr"/>
                </a:tc>
                <a:tc>
                  <a:txBody>
                    <a:bodyPr/>
                    <a:lstStyle/>
                    <a:p>
                      <a:pPr>
                        <a:spcAft>
                          <a:spcPts val="0"/>
                        </a:spcAft>
                      </a:pPr>
                      <a:r>
                        <a:rPr lang="zh-CN" sz="2000" kern="100">
                          <a:effectLst/>
                        </a:rPr>
                        <a:t>允许被授权者调试过程的权限</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36195" marB="36195" anchor="ctr"/>
                </a:tc>
                <a:extLst>
                  <a:ext uri="{0D108BD9-81ED-4DB2-BD59-A6C34878D82A}">
                    <a16:rowId xmlns:a16="http://schemas.microsoft.com/office/drawing/2014/main" val="4067801549"/>
                  </a:ext>
                </a:extLst>
              </a:tr>
              <a:tr h="0">
                <a:tc>
                  <a:txBody>
                    <a:bodyPr/>
                    <a:lstStyle/>
                    <a:p>
                      <a:pPr>
                        <a:spcAft>
                          <a:spcPts val="0"/>
                        </a:spcAft>
                      </a:pPr>
                      <a:r>
                        <a:rPr lang="en-US" sz="2000" kern="100">
                          <a:effectLst/>
                        </a:rPr>
                        <a:t>FLASHBACK</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36195" marB="36195" anchor="ctr"/>
                </a:tc>
                <a:tc>
                  <a:txBody>
                    <a:bodyPr/>
                    <a:lstStyle/>
                    <a:p>
                      <a:pPr>
                        <a:spcAft>
                          <a:spcPts val="0"/>
                        </a:spcAft>
                      </a:pPr>
                      <a:r>
                        <a:rPr lang="zh-CN" sz="2000" kern="100" dirty="0">
                          <a:effectLst/>
                        </a:rPr>
                        <a:t>允许被授权者有闪回的权限</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36195" marB="36195" anchor="ctr"/>
                </a:tc>
                <a:extLst>
                  <a:ext uri="{0D108BD9-81ED-4DB2-BD59-A6C34878D82A}">
                    <a16:rowId xmlns:a16="http://schemas.microsoft.com/office/drawing/2014/main" val="1932688617"/>
                  </a:ext>
                </a:extLst>
              </a:tr>
            </a:tbl>
          </a:graphicData>
        </a:graphic>
      </p:graphicFrame>
      <p:sp>
        <p:nvSpPr>
          <p:cNvPr id="8" name="卷形: 水平 7">
            <a:extLst>
              <a:ext uri="{FF2B5EF4-FFF2-40B4-BE49-F238E27FC236}">
                <a16:creationId xmlns:a16="http://schemas.microsoft.com/office/drawing/2014/main" id="{82FA4A35-3B8D-424E-BDAD-8B5E4EE30454}"/>
              </a:ext>
            </a:extLst>
          </p:cNvPr>
          <p:cNvSpPr/>
          <p:nvPr/>
        </p:nvSpPr>
        <p:spPr>
          <a:xfrm>
            <a:off x="1953953" y="1268760"/>
            <a:ext cx="8280920" cy="4320480"/>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2400" dirty="0"/>
              <a:t>一个典型的授权命令是：“</a:t>
            </a:r>
            <a:r>
              <a:rPr lang="en-US" altLang="zh-CN" sz="2400" dirty="0">
                <a:solidFill>
                  <a:schemeClr val="tx1"/>
                </a:solidFill>
                <a:highlight>
                  <a:srgbClr val="FFFF00"/>
                </a:highlight>
              </a:rPr>
              <a:t>GRANT SELECT</a:t>
            </a:r>
            <a:r>
              <a:rPr lang="zh-CN" altLang="en-US" sz="2400" dirty="0">
                <a:solidFill>
                  <a:schemeClr val="tx1"/>
                </a:solidFill>
                <a:highlight>
                  <a:srgbClr val="FFFF00"/>
                </a:highlight>
              </a:rPr>
              <a:t>，</a:t>
            </a:r>
            <a:r>
              <a:rPr lang="en-US" altLang="zh-CN" sz="2400" dirty="0">
                <a:solidFill>
                  <a:schemeClr val="tx1"/>
                </a:solidFill>
                <a:highlight>
                  <a:srgbClr val="FFFF00"/>
                </a:highlight>
              </a:rPr>
              <a:t>UPDATE ON table1 TO user1;</a:t>
            </a:r>
            <a:r>
              <a:rPr lang="zh-CN" altLang="en-US" sz="2400" dirty="0"/>
              <a:t>”，表示将表</a:t>
            </a:r>
            <a:r>
              <a:rPr lang="en-US" altLang="zh-CN" sz="2400" dirty="0"/>
              <a:t>table1</a:t>
            </a:r>
            <a:r>
              <a:rPr lang="zh-CN" altLang="en-US" sz="2400" dirty="0"/>
              <a:t>的</a:t>
            </a:r>
            <a:r>
              <a:rPr lang="en-US" altLang="zh-CN" sz="2400" dirty="0"/>
              <a:t>SELECT</a:t>
            </a:r>
            <a:r>
              <a:rPr lang="zh-CN" altLang="en-US" sz="2400" dirty="0"/>
              <a:t>和</a:t>
            </a:r>
            <a:r>
              <a:rPr lang="en-US" altLang="zh-CN" sz="2400" dirty="0"/>
              <a:t>UPDATE</a:t>
            </a:r>
            <a:r>
              <a:rPr lang="zh-CN" altLang="en-US" sz="2400" dirty="0"/>
              <a:t>权限授予用户</a:t>
            </a:r>
            <a:r>
              <a:rPr lang="en-US" altLang="zh-CN" sz="2400" dirty="0"/>
              <a:t>user1</a:t>
            </a:r>
            <a:r>
              <a:rPr lang="zh-CN" altLang="en-US" sz="2400" dirty="0"/>
              <a:t>。</a:t>
            </a:r>
          </a:p>
        </p:txBody>
      </p:sp>
    </p:spTree>
    <p:extLst>
      <p:ext uri="{BB962C8B-B14F-4D97-AF65-F5344CB8AC3E}">
        <p14:creationId xmlns:p14="http://schemas.microsoft.com/office/powerpoint/2010/main" val="625071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strVal val="#ppt_w*0.70"/>
                                          </p:val>
                                        </p:tav>
                                        <p:tav tm="100000">
                                          <p:val>
                                            <p:strVal val="#ppt_w"/>
                                          </p:val>
                                        </p:tav>
                                      </p:tavLst>
                                    </p:anim>
                                    <p:anim calcmode="lin" valueType="num">
                                      <p:cBhvr>
                                        <p:cTn id="8" dur="1000" fill="hold"/>
                                        <p:tgtEl>
                                          <p:spTgt spid="8"/>
                                        </p:tgtEl>
                                        <p:attrNameLst>
                                          <p:attrName>ppt_h</p:attrName>
                                        </p:attrNameLst>
                                      </p:cBhvr>
                                      <p:tavLst>
                                        <p:tav tm="0">
                                          <p:val>
                                            <p:strVal val="#ppt_h"/>
                                          </p:val>
                                        </p:tav>
                                        <p:tav tm="100000">
                                          <p:val>
                                            <p:strVal val="#ppt_h"/>
                                          </p:val>
                                        </p:tav>
                                      </p:tavLst>
                                    </p:anim>
                                    <p:animEffect transition="in" filter="fade">
                                      <p:cBhvr>
                                        <p:cTn id="9"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293813" y="381000"/>
            <a:ext cx="9601200" cy="743744"/>
          </a:xfrm>
        </p:spPr>
        <p:txBody>
          <a:bodyPr>
            <a:normAutofit/>
          </a:bodyPr>
          <a:lstStyle/>
          <a:p>
            <a:r>
              <a:rPr lang="en-US" altLang="zh-CN" b="1" dirty="0">
                <a:effectLst>
                  <a:glow>
                    <a:srgbClr val="000000"/>
                  </a:glow>
                  <a:outerShdw sx="0" sy="0">
                    <a:srgbClr val="000000"/>
                  </a:outerShdw>
                  <a:reflection stA="0" endPos="0" fadeDir="0" sx="0" sy="0"/>
                </a:effectLst>
              </a:rPr>
              <a:t>7.2 </a:t>
            </a:r>
            <a:r>
              <a:rPr lang="zh-CN" altLang="en-US" b="1" dirty="0">
                <a:effectLst>
                  <a:glow>
                    <a:srgbClr val="000000"/>
                  </a:glow>
                  <a:outerShdw sx="0" sy="0">
                    <a:srgbClr val="000000"/>
                  </a:outerShdw>
                  <a:reflection stA="0" endPos="0" fadeDir="0" sx="0" sy="0"/>
                </a:effectLst>
              </a:rPr>
              <a:t>角色</a:t>
            </a:r>
            <a:endParaRPr lang="zh-CN" altLang="en-US" dirty="0"/>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1197868" y="1340768"/>
            <a:ext cx="10297144" cy="5400600"/>
          </a:xfrm>
        </p:spPr>
        <p:txBody>
          <a:bodyPr>
            <a:normAutofit/>
          </a:bodyPr>
          <a:lstStyle/>
          <a:p>
            <a:pPr marL="0" indent="0" hangingPunct="0">
              <a:lnSpc>
                <a:spcPct val="120000"/>
              </a:lnSpc>
              <a:buNone/>
            </a:pPr>
            <a:r>
              <a:rPr lang="zh-CN" altLang="en-US" dirty="0"/>
              <a:t>如果有一组用户，他们的所需的权限是一样的，当对他们的权限进行管理的时候要执行很多重复的授权命令，会很不方便。有一个很好的解决办法就是：角色。角色</a:t>
            </a:r>
            <a:r>
              <a:rPr lang="en-US" altLang="zh-CN" dirty="0"/>
              <a:t>(Role)</a:t>
            </a:r>
            <a:r>
              <a:rPr lang="zh-CN" altLang="en-US" dirty="0"/>
              <a:t>是一组权限的集合，将角色赋给一个用户，这个用户就拥有了这个角色中的所有权限，对角色进行维护，会影响到角色的所有用户。</a:t>
            </a:r>
          </a:p>
          <a:p>
            <a:pPr marL="0" indent="0" hangingPunct="0">
              <a:lnSpc>
                <a:spcPct val="120000"/>
              </a:lnSpc>
              <a:buNone/>
            </a:pPr>
            <a:r>
              <a:rPr lang="en-US" altLang="zh-CN" dirty="0"/>
              <a:t>Oracle 12c</a:t>
            </a:r>
            <a:r>
              <a:rPr lang="zh-CN" altLang="en-US" dirty="0"/>
              <a:t>的角色分为公共角色</a:t>
            </a:r>
            <a:r>
              <a:rPr lang="en-US" altLang="zh-CN" dirty="0"/>
              <a:t>(Common Role)</a:t>
            </a:r>
            <a:r>
              <a:rPr lang="zh-CN" altLang="en-US" dirty="0"/>
              <a:t>和本地角色</a:t>
            </a:r>
            <a:r>
              <a:rPr lang="en-US" altLang="zh-CN" dirty="0"/>
              <a:t>(Local Role)</a:t>
            </a:r>
            <a:r>
              <a:rPr lang="zh-CN" altLang="en-US" dirty="0"/>
              <a:t>。在</a:t>
            </a:r>
            <a:r>
              <a:rPr lang="en-US" altLang="zh-CN" dirty="0"/>
              <a:t>CDB</a:t>
            </a:r>
            <a:r>
              <a:rPr lang="zh-CN" altLang="en-US" dirty="0"/>
              <a:t>中只能创建公共角色，在</a:t>
            </a:r>
            <a:r>
              <a:rPr lang="en-US" altLang="zh-CN" dirty="0"/>
              <a:t>PDB</a:t>
            </a:r>
            <a:r>
              <a:rPr lang="zh-CN" altLang="en-US" dirty="0"/>
              <a:t>中只能创建本地角色。</a:t>
            </a:r>
            <a:r>
              <a:rPr lang="en-US" altLang="zh-CN" dirty="0"/>
              <a:t>Oracle 12c</a:t>
            </a:r>
            <a:r>
              <a:rPr lang="zh-CN" altLang="en-US" dirty="0"/>
              <a:t>规定，公共角色的名称必须以</a:t>
            </a:r>
            <a:r>
              <a:rPr lang="en-US" altLang="zh-CN" dirty="0"/>
              <a:t>C##</a:t>
            </a:r>
            <a:r>
              <a:rPr lang="zh-CN" altLang="en-US" dirty="0"/>
              <a:t>三个字母开头。公共角色存在于所有容器</a:t>
            </a:r>
            <a:r>
              <a:rPr lang="en-US" altLang="zh-CN" dirty="0"/>
              <a:t>(</a:t>
            </a:r>
            <a:r>
              <a:rPr lang="zh-CN" altLang="en-US" dirty="0"/>
              <a:t>根</a:t>
            </a:r>
            <a:r>
              <a:rPr lang="en-US" altLang="zh-CN" dirty="0"/>
              <a:t>CDB</a:t>
            </a:r>
            <a:r>
              <a:rPr lang="zh-CN" altLang="en-US" dirty="0"/>
              <a:t>和所有的</a:t>
            </a:r>
            <a:r>
              <a:rPr lang="en-US" altLang="zh-CN" dirty="0"/>
              <a:t>PDB)</a:t>
            </a:r>
            <a:r>
              <a:rPr lang="zh-CN" altLang="en-US" dirty="0"/>
              <a:t>中，本地角色只在特定的</a:t>
            </a:r>
            <a:r>
              <a:rPr lang="en-US" altLang="zh-CN" dirty="0"/>
              <a:t>PDB</a:t>
            </a:r>
            <a:r>
              <a:rPr lang="zh-CN" altLang="en-US" dirty="0"/>
              <a:t>中存在，同样的本地角色名称可以在多个</a:t>
            </a:r>
            <a:r>
              <a:rPr lang="en-US" altLang="zh-CN" dirty="0"/>
              <a:t>PDB</a:t>
            </a:r>
            <a:r>
              <a:rPr lang="zh-CN" altLang="en-US" dirty="0"/>
              <a:t>中存在，但它们之间没有关系。</a:t>
            </a:r>
          </a:p>
        </p:txBody>
      </p:sp>
    </p:spTree>
    <p:extLst>
      <p:ext uri="{BB962C8B-B14F-4D97-AF65-F5344CB8AC3E}">
        <p14:creationId xmlns:p14="http://schemas.microsoft.com/office/powerpoint/2010/main" val="2568968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293813" y="188640"/>
            <a:ext cx="9601200" cy="936104"/>
          </a:xfrm>
        </p:spPr>
        <p:txBody>
          <a:bodyPr>
            <a:normAutofit fontScale="90000"/>
          </a:bodyPr>
          <a:lstStyle/>
          <a:p>
            <a:r>
              <a:rPr lang="en-US" altLang="zh-CN" b="1" dirty="0">
                <a:effectLst>
                  <a:glow>
                    <a:srgbClr val="000000"/>
                  </a:glow>
                  <a:outerShdw sx="0" sy="0">
                    <a:srgbClr val="000000"/>
                  </a:outerShdw>
                  <a:reflection stA="0" endPos="0" fadeDir="0" sx="0" sy="0"/>
                </a:effectLst>
              </a:rPr>
              <a:t>7.2 </a:t>
            </a:r>
            <a:r>
              <a:rPr lang="zh-CN" altLang="en-US" b="1" dirty="0">
                <a:effectLst>
                  <a:glow>
                    <a:srgbClr val="000000"/>
                  </a:glow>
                  <a:outerShdw sx="0" sy="0">
                    <a:srgbClr val="000000"/>
                  </a:outerShdw>
                  <a:reflection stA="0" endPos="0" fadeDir="0" sx="0" sy="0"/>
                </a:effectLst>
              </a:rPr>
              <a:t>角色</a:t>
            </a:r>
            <a:br>
              <a:rPr lang="en-US" altLang="zh-CN" b="1" dirty="0">
                <a:effectLst>
                  <a:glow>
                    <a:srgbClr val="000000"/>
                  </a:glow>
                  <a:outerShdw sx="0" sy="0">
                    <a:srgbClr val="000000"/>
                  </a:outerShdw>
                  <a:reflection stA="0" endPos="0" fadeDir="0" sx="0" sy="0"/>
                </a:effectLst>
              </a:rPr>
            </a:br>
            <a:r>
              <a:rPr lang="en-US" altLang="zh-CN" b="1" dirty="0">
                <a:effectLst>
                  <a:glow>
                    <a:srgbClr val="000000"/>
                  </a:glow>
                  <a:outerShdw sx="0" sy="0">
                    <a:srgbClr val="000000"/>
                  </a:outerShdw>
                  <a:reflection stA="0" endPos="0" fadeDir="0" sx="0" sy="0"/>
                </a:effectLst>
              </a:rPr>
              <a:t>   </a:t>
            </a:r>
            <a:r>
              <a:rPr lang="en-US" altLang="zh-CN" sz="3100" b="1" dirty="0"/>
              <a:t>7.2.1  </a:t>
            </a:r>
            <a:r>
              <a:rPr lang="zh-CN" altLang="zh-CN" sz="3100" b="1" dirty="0"/>
              <a:t>系统预定义角色</a:t>
            </a:r>
            <a:endParaRPr lang="zh-CN" altLang="en-US" dirty="0"/>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1197868" y="1340768"/>
            <a:ext cx="10297144" cy="5517232"/>
          </a:xfrm>
        </p:spPr>
        <p:txBody>
          <a:bodyPr>
            <a:normAutofit lnSpcReduction="10000"/>
          </a:bodyPr>
          <a:lstStyle/>
          <a:p>
            <a:pPr marL="0" indent="0" hangingPunct="0">
              <a:lnSpc>
                <a:spcPct val="120000"/>
              </a:lnSpc>
              <a:buNone/>
            </a:pPr>
            <a:r>
              <a:rPr lang="zh-CN" altLang="en-US" dirty="0"/>
              <a:t>在安装数据库时，安装过程会调用</a:t>
            </a:r>
            <a:r>
              <a:rPr lang="en-US" altLang="zh-CN" dirty="0"/>
              <a:t>$ORACLE_HOME/</a:t>
            </a:r>
            <a:r>
              <a:rPr lang="en-US" altLang="zh-CN" dirty="0" err="1"/>
              <a:t>rdbms</a:t>
            </a:r>
            <a:r>
              <a:rPr lang="en-US" altLang="zh-CN" dirty="0"/>
              <a:t>/admin</a:t>
            </a:r>
            <a:r>
              <a:rPr lang="zh-CN" altLang="en-US" dirty="0"/>
              <a:t>目录中的</a:t>
            </a:r>
            <a:r>
              <a:rPr lang="en-US" altLang="zh-CN" dirty="0" err="1"/>
              <a:t>sql.bsq</a:t>
            </a:r>
            <a:r>
              <a:rPr lang="zh-CN" altLang="en-US" dirty="0"/>
              <a:t>、</a:t>
            </a:r>
            <a:r>
              <a:rPr lang="en-US" altLang="zh-CN" dirty="0" err="1"/>
              <a:t>sql</a:t>
            </a:r>
            <a:r>
              <a:rPr lang="zh-CN" altLang="en-US" dirty="0"/>
              <a:t>文件用于创建</a:t>
            </a:r>
            <a:r>
              <a:rPr lang="en-US" altLang="zh-CN" dirty="0"/>
              <a:t>Oracle</a:t>
            </a:r>
            <a:r>
              <a:rPr lang="zh-CN" altLang="en-US" dirty="0"/>
              <a:t>的内置角色。</a:t>
            </a:r>
            <a:r>
              <a:rPr lang="en-US" altLang="zh-CN" dirty="0"/>
              <a:t>Oracle</a:t>
            </a:r>
            <a:r>
              <a:rPr lang="zh-CN" altLang="en-US" dirty="0"/>
              <a:t>的内置角色都是公共角色。可以通过</a:t>
            </a:r>
            <a:r>
              <a:rPr lang="en-US" altLang="zh-CN" dirty="0" err="1"/>
              <a:t>role_sys_privs</a:t>
            </a:r>
            <a:r>
              <a:rPr lang="zh-CN" altLang="en-US" dirty="0"/>
              <a:t>查询内置角色名称以及角色包含的系统权限。</a:t>
            </a:r>
          </a:p>
          <a:p>
            <a:pPr marL="0" indent="0" hangingPunct="0">
              <a:lnSpc>
                <a:spcPct val="120000"/>
              </a:lnSpc>
              <a:buNone/>
            </a:pPr>
            <a:r>
              <a:rPr lang="en-US" altLang="zh-CN" dirty="0"/>
              <a:t>【</a:t>
            </a:r>
            <a:r>
              <a:rPr lang="zh-CN" altLang="en-US" dirty="0"/>
              <a:t>示例</a:t>
            </a:r>
            <a:r>
              <a:rPr lang="en-US" altLang="zh-CN" dirty="0"/>
              <a:t>7-1】</a:t>
            </a:r>
            <a:r>
              <a:rPr lang="zh-CN" altLang="en-US" dirty="0"/>
              <a:t>查询所有内置角色以及角色包含的系统权限</a:t>
            </a:r>
          </a:p>
          <a:p>
            <a:pPr marL="0" indent="0" hangingPunct="0">
              <a:lnSpc>
                <a:spcPct val="120000"/>
              </a:lnSpc>
              <a:buNone/>
            </a:pPr>
            <a:r>
              <a:rPr lang="en-US" altLang="zh-CN" dirty="0"/>
              <a:t>$ </a:t>
            </a:r>
            <a:r>
              <a:rPr lang="en-US" altLang="zh-CN" dirty="0" err="1">
                <a:highlight>
                  <a:srgbClr val="C0C0C0"/>
                </a:highlight>
              </a:rPr>
              <a:t>sqlplus</a:t>
            </a:r>
            <a:r>
              <a:rPr lang="en-US" altLang="zh-CN" dirty="0">
                <a:highlight>
                  <a:srgbClr val="C0C0C0"/>
                </a:highlight>
              </a:rPr>
              <a:t> / as </a:t>
            </a:r>
            <a:r>
              <a:rPr lang="en-US" altLang="zh-CN" dirty="0" err="1">
                <a:highlight>
                  <a:srgbClr val="C0C0C0"/>
                </a:highlight>
              </a:rPr>
              <a:t>sysdba</a:t>
            </a:r>
            <a:endParaRPr lang="en-US" altLang="zh-CN" dirty="0">
              <a:highlight>
                <a:srgbClr val="C0C0C0"/>
              </a:highlight>
            </a:endParaRPr>
          </a:p>
          <a:p>
            <a:pPr marL="0" indent="0" hangingPunct="0">
              <a:lnSpc>
                <a:spcPct val="120000"/>
              </a:lnSpc>
              <a:buNone/>
            </a:pPr>
            <a:r>
              <a:rPr lang="en-US" altLang="zh-CN" dirty="0"/>
              <a:t>SQL&gt; </a:t>
            </a:r>
            <a:r>
              <a:rPr lang="en-US" altLang="zh-CN" dirty="0">
                <a:highlight>
                  <a:srgbClr val="C0C0C0"/>
                </a:highlight>
              </a:rPr>
              <a:t>COL role FORMAT a20</a:t>
            </a:r>
          </a:p>
          <a:p>
            <a:pPr marL="0" indent="0" hangingPunct="0">
              <a:lnSpc>
                <a:spcPct val="120000"/>
              </a:lnSpc>
              <a:buNone/>
            </a:pPr>
            <a:r>
              <a:rPr lang="en-US" altLang="zh-CN" dirty="0"/>
              <a:t>SQL&gt; </a:t>
            </a:r>
            <a:r>
              <a:rPr lang="en-US" altLang="zh-CN" dirty="0">
                <a:highlight>
                  <a:srgbClr val="C0C0C0"/>
                </a:highlight>
              </a:rPr>
              <a:t>COL privilege FORMAT a20</a:t>
            </a:r>
          </a:p>
          <a:p>
            <a:pPr marL="0" indent="0" hangingPunct="0">
              <a:lnSpc>
                <a:spcPct val="120000"/>
              </a:lnSpc>
              <a:buNone/>
            </a:pPr>
            <a:r>
              <a:rPr lang="en-US" altLang="zh-CN" dirty="0"/>
              <a:t>SQL&gt; </a:t>
            </a:r>
            <a:r>
              <a:rPr lang="en-US" altLang="zh-CN" dirty="0">
                <a:highlight>
                  <a:srgbClr val="C0C0C0"/>
                </a:highlight>
              </a:rPr>
              <a:t>COL common FORMAT a7</a:t>
            </a:r>
          </a:p>
          <a:p>
            <a:pPr marL="0" indent="0" hangingPunct="0">
              <a:lnSpc>
                <a:spcPct val="120000"/>
              </a:lnSpc>
              <a:buNone/>
            </a:pPr>
            <a:r>
              <a:rPr lang="en-US" altLang="zh-CN" dirty="0"/>
              <a:t>SQL&gt; </a:t>
            </a:r>
            <a:r>
              <a:rPr lang="en-US" altLang="zh-CN" dirty="0">
                <a:highlight>
                  <a:srgbClr val="C0C0C0"/>
                </a:highlight>
              </a:rPr>
              <a:t>SELECT * FROM </a:t>
            </a:r>
            <a:r>
              <a:rPr lang="en-US" altLang="zh-CN" dirty="0" err="1">
                <a:highlight>
                  <a:srgbClr val="C0C0C0"/>
                </a:highlight>
              </a:rPr>
              <a:t>role_sys_privs</a:t>
            </a:r>
            <a:r>
              <a:rPr lang="en-US" altLang="zh-CN" dirty="0">
                <a:highlight>
                  <a:srgbClr val="C0C0C0"/>
                </a:highlight>
              </a:rPr>
              <a:t>;</a:t>
            </a:r>
            <a:endParaRPr lang="zh-CN" altLang="en-US" dirty="0">
              <a:highlight>
                <a:srgbClr val="C0C0C0"/>
              </a:highlight>
            </a:endParaRPr>
          </a:p>
          <a:p>
            <a:pPr marL="0" indent="0" hangingPunct="0">
              <a:lnSpc>
                <a:spcPct val="120000"/>
              </a:lnSpc>
              <a:buNone/>
            </a:pPr>
            <a:endParaRPr lang="en-US" altLang="zh-CN" dirty="0"/>
          </a:p>
        </p:txBody>
      </p:sp>
    </p:spTree>
    <p:extLst>
      <p:ext uri="{BB962C8B-B14F-4D97-AF65-F5344CB8AC3E}">
        <p14:creationId xmlns:p14="http://schemas.microsoft.com/office/powerpoint/2010/main" val="2618680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293813" y="188640"/>
            <a:ext cx="9601200" cy="936104"/>
          </a:xfrm>
        </p:spPr>
        <p:txBody>
          <a:bodyPr>
            <a:normAutofit fontScale="90000"/>
          </a:bodyPr>
          <a:lstStyle/>
          <a:p>
            <a:r>
              <a:rPr lang="en-US" altLang="zh-CN" b="1" dirty="0">
                <a:effectLst>
                  <a:glow>
                    <a:srgbClr val="000000"/>
                  </a:glow>
                  <a:outerShdw sx="0" sy="0">
                    <a:srgbClr val="000000"/>
                  </a:outerShdw>
                  <a:reflection stA="0" endPos="0" fadeDir="0" sx="0" sy="0"/>
                </a:effectLst>
              </a:rPr>
              <a:t>7.2 </a:t>
            </a:r>
            <a:r>
              <a:rPr lang="zh-CN" altLang="en-US" b="1" dirty="0">
                <a:effectLst>
                  <a:glow>
                    <a:srgbClr val="000000"/>
                  </a:glow>
                  <a:outerShdw sx="0" sy="0">
                    <a:srgbClr val="000000"/>
                  </a:outerShdw>
                  <a:reflection stA="0" endPos="0" fadeDir="0" sx="0" sy="0"/>
                </a:effectLst>
              </a:rPr>
              <a:t>角色</a:t>
            </a:r>
            <a:br>
              <a:rPr lang="en-US" altLang="zh-CN" b="1" dirty="0">
                <a:effectLst>
                  <a:glow>
                    <a:srgbClr val="000000"/>
                  </a:glow>
                  <a:outerShdw sx="0" sy="0">
                    <a:srgbClr val="000000"/>
                  </a:outerShdw>
                  <a:reflection stA="0" endPos="0" fadeDir="0" sx="0" sy="0"/>
                </a:effectLst>
              </a:rPr>
            </a:br>
            <a:r>
              <a:rPr lang="en-US" altLang="zh-CN" b="1" dirty="0">
                <a:effectLst>
                  <a:glow>
                    <a:srgbClr val="000000"/>
                  </a:glow>
                  <a:outerShdw sx="0" sy="0">
                    <a:srgbClr val="000000"/>
                  </a:outerShdw>
                  <a:reflection stA="0" endPos="0" fadeDir="0" sx="0" sy="0"/>
                </a:effectLst>
              </a:rPr>
              <a:t>   </a:t>
            </a:r>
            <a:r>
              <a:rPr lang="en-US" altLang="zh-CN" sz="3100" b="1" dirty="0"/>
              <a:t>7.2.1  </a:t>
            </a:r>
            <a:r>
              <a:rPr lang="zh-CN" altLang="zh-CN" sz="3100" b="1" dirty="0"/>
              <a:t>系统预定义角色</a:t>
            </a:r>
            <a:endParaRPr lang="zh-CN" altLang="en-US" dirty="0"/>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1197868" y="1340768"/>
            <a:ext cx="10297144" cy="5517232"/>
          </a:xfrm>
        </p:spPr>
        <p:txBody>
          <a:bodyPr>
            <a:normAutofit/>
          </a:bodyPr>
          <a:lstStyle/>
          <a:p>
            <a:pPr marL="0" indent="0" hangingPunct="0">
              <a:lnSpc>
                <a:spcPct val="120000"/>
              </a:lnSpc>
              <a:buNone/>
            </a:pPr>
            <a:r>
              <a:rPr lang="en-US" altLang="zh-CN" dirty="0"/>
              <a:t>SQL&gt; </a:t>
            </a:r>
            <a:r>
              <a:rPr lang="en-US" altLang="zh-CN" dirty="0">
                <a:highlight>
                  <a:srgbClr val="C0C0C0"/>
                </a:highlight>
              </a:rPr>
              <a:t>SELECT * FROM </a:t>
            </a:r>
            <a:r>
              <a:rPr lang="en-US" altLang="zh-CN" dirty="0" err="1">
                <a:highlight>
                  <a:srgbClr val="C0C0C0"/>
                </a:highlight>
              </a:rPr>
              <a:t>role_sys_privs</a:t>
            </a:r>
            <a:r>
              <a:rPr lang="en-US" altLang="zh-CN" dirty="0">
                <a:highlight>
                  <a:srgbClr val="C0C0C0"/>
                </a:highlight>
              </a:rPr>
              <a:t> WHERE  role='CONNECT';</a:t>
            </a:r>
            <a:endParaRPr lang="zh-CN" altLang="en-US" dirty="0">
              <a:highlight>
                <a:srgbClr val="C0C0C0"/>
              </a:highlight>
            </a:endParaRPr>
          </a:p>
          <a:p>
            <a:pPr marL="0" indent="0" hangingPunct="0">
              <a:lnSpc>
                <a:spcPct val="120000"/>
              </a:lnSpc>
              <a:buNone/>
            </a:pPr>
            <a:r>
              <a:rPr lang="en-US" altLang="zh-CN" dirty="0"/>
              <a:t>ROLE			PRIVILEGE		ADM	COMMON</a:t>
            </a:r>
          </a:p>
          <a:p>
            <a:pPr marL="0" indent="0" hangingPunct="0">
              <a:lnSpc>
                <a:spcPct val="120000"/>
              </a:lnSpc>
              <a:buNone/>
            </a:pPr>
            <a:r>
              <a:rPr lang="en-US" altLang="zh-CN" dirty="0"/>
              <a:t>------------------	-------------------	---	-------</a:t>
            </a:r>
          </a:p>
          <a:p>
            <a:pPr marL="0" indent="0" hangingPunct="0">
              <a:lnSpc>
                <a:spcPct val="120000"/>
              </a:lnSpc>
              <a:buNone/>
            </a:pPr>
            <a:r>
              <a:rPr lang="en-US" altLang="zh-CN" dirty="0"/>
              <a:t>CONNECT		SET CONTAINER	NO	YES</a:t>
            </a:r>
          </a:p>
          <a:p>
            <a:pPr marL="0" indent="0" hangingPunct="0">
              <a:lnSpc>
                <a:spcPct val="120000"/>
              </a:lnSpc>
              <a:buNone/>
            </a:pPr>
            <a:r>
              <a:rPr lang="en-US" altLang="zh-CN" dirty="0"/>
              <a:t>CONNECT		CREATE SESSION	NO	YES</a:t>
            </a:r>
          </a:p>
          <a:p>
            <a:pPr marL="0" indent="0" hangingPunct="0">
              <a:lnSpc>
                <a:spcPct val="120000"/>
              </a:lnSpc>
              <a:buNone/>
            </a:pPr>
            <a:r>
              <a:rPr lang="en-US" altLang="zh-CN" dirty="0"/>
              <a:t>SQL&gt;</a:t>
            </a:r>
          </a:p>
          <a:p>
            <a:pPr marL="0" indent="0" hangingPunct="0">
              <a:lnSpc>
                <a:spcPct val="120000"/>
              </a:lnSpc>
              <a:buNone/>
            </a:pPr>
            <a:r>
              <a:rPr lang="zh-CN" altLang="en-US" dirty="0"/>
              <a:t>通过这个示例可以看出，</a:t>
            </a:r>
            <a:r>
              <a:rPr lang="en-US" altLang="zh-CN" dirty="0"/>
              <a:t>CONNECT</a:t>
            </a:r>
            <a:r>
              <a:rPr lang="zh-CN" altLang="en-US" dirty="0"/>
              <a:t>角色包含两个权限“</a:t>
            </a:r>
            <a:r>
              <a:rPr lang="en-US" altLang="zh-CN" dirty="0"/>
              <a:t>SET CONTAINER”</a:t>
            </a:r>
            <a:r>
              <a:rPr lang="zh-CN" altLang="en-US" dirty="0"/>
              <a:t>和“</a:t>
            </a:r>
            <a:r>
              <a:rPr lang="en-US" altLang="zh-CN" dirty="0"/>
              <a:t>CREATE SESSION”</a:t>
            </a:r>
            <a:r>
              <a:rPr lang="zh-CN" altLang="en-US" dirty="0"/>
              <a:t>。并且都是公共的角色，这是因为</a:t>
            </a:r>
            <a:r>
              <a:rPr lang="en-US" altLang="zh-CN" dirty="0"/>
              <a:t>COMMON=YES</a:t>
            </a:r>
            <a:r>
              <a:rPr lang="zh-CN" altLang="en-US" dirty="0"/>
              <a:t>。</a:t>
            </a:r>
          </a:p>
        </p:txBody>
      </p:sp>
      <p:sp>
        <p:nvSpPr>
          <p:cNvPr id="4" name="卷形: 水平 3">
            <a:extLst>
              <a:ext uri="{FF2B5EF4-FFF2-40B4-BE49-F238E27FC236}">
                <a16:creationId xmlns:a16="http://schemas.microsoft.com/office/drawing/2014/main" id="{DF105782-24F5-43DA-8B68-5C414631F409}"/>
              </a:ext>
            </a:extLst>
          </p:cNvPr>
          <p:cNvSpPr/>
          <p:nvPr/>
        </p:nvSpPr>
        <p:spPr>
          <a:xfrm>
            <a:off x="1953953" y="1268760"/>
            <a:ext cx="8280920" cy="4320480"/>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2400" dirty="0"/>
              <a:t>注意：可以添加其他系统权限到一个内置角色中，甚至也可以添加其他角色到内置角色中。但不能删除内置角色。</a:t>
            </a:r>
          </a:p>
        </p:txBody>
      </p:sp>
    </p:spTree>
    <p:extLst>
      <p:ext uri="{BB962C8B-B14F-4D97-AF65-F5344CB8AC3E}">
        <p14:creationId xmlns:p14="http://schemas.microsoft.com/office/powerpoint/2010/main" val="594422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strVal val="#ppt_w*0.70"/>
                                          </p:val>
                                        </p:tav>
                                        <p:tav tm="100000">
                                          <p:val>
                                            <p:strVal val="#ppt_w"/>
                                          </p:val>
                                        </p:tav>
                                      </p:tavLst>
                                    </p:anim>
                                    <p:anim calcmode="lin" valueType="num">
                                      <p:cBhvr>
                                        <p:cTn id="8" dur="1000" fill="hold"/>
                                        <p:tgtEl>
                                          <p:spTgt spid="4"/>
                                        </p:tgtEl>
                                        <p:attrNameLst>
                                          <p:attrName>ppt_h</p:attrName>
                                        </p:attrNameLst>
                                      </p:cBhvr>
                                      <p:tavLst>
                                        <p:tav tm="0">
                                          <p:val>
                                            <p:strVal val="#ppt_h"/>
                                          </p:val>
                                        </p:tav>
                                        <p:tav tm="100000">
                                          <p:val>
                                            <p:strVal val="#ppt_h"/>
                                          </p:val>
                                        </p:tav>
                                      </p:tavLst>
                                    </p:anim>
                                    <p:animEffect transition="in" filter="fade">
                                      <p:cBhvr>
                                        <p:cTn id="9"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theme/theme1.xml><?xml version="1.0" encoding="utf-8"?>
<a:theme xmlns:a="http://schemas.openxmlformats.org/drawingml/2006/main" name="静谧 16x9">
  <a:themeElements>
    <a:clrScheme name="Serenity_16x9">
      <a:dk1>
        <a:srgbClr val="164B4F"/>
      </a:dk1>
      <a:lt1>
        <a:sysClr val="window" lastClr="FFFFFF"/>
      </a:lt1>
      <a:dk2>
        <a:srgbClr val="000000"/>
      </a:dk2>
      <a:lt2>
        <a:srgbClr val="C5E5EC"/>
      </a:lt2>
      <a:accent1>
        <a:srgbClr val="1B91A1"/>
      </a:accent1>
      <a:accent2>
        <a:srgbClr val="46AC6F"/>
      </a:accent2>
      <a:accent3>
        <a:srgbClr val="37AFD5"/>
      </a:accent3>
      <a:accent4>
        <a:srgbClr val="6786A9"/>
      </a:accent4>
      <a:accent5>
        <a:srgbClr val="90A693"/>
      </a:accent5>
      <a:accent6>
        <a:srgbClr val="389066"/>
      </a:accent6>
      <a:hlink>
        <a:srgbClr val="27A99A"/>
      </a:hlink>
      <a:folHlink>
        <a:srgbClr val="94AE9D"/>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sz="2400"/>
        </a:defPPr>
      </a:lstStyle>
      <a:style>
        <a:lnRef idx="2">
          <a:schemeClr val="accent1">
            <a:shade val="50000"/>
          </a:schemeClr>
        </a:lnRef>
        <a:fillRef idx="1">
          <a:schemeClr val="accent1"/>
        </a:fillRef>
        <a:effectRef idx="0">
          <a:schemeClr val="accent1"/>
        </a:effectRef>
        <a:fontRef idx="minor">
          <a:schemeClr val="lt1"/>
        </a:fontRef>
      </a:style>
    </a:spDef>
    <a:lnDef>
      <a:spPr>
        <a:ln w="12700"/>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a:defPPr>
      </a:lstStyle>
    </a:txDef>
  </a:objectDefaults>
  <a:extraClrSchemeLst/>
  <a:extLst>
    <a:ext uri="{05A4C25C-085E-4340-85A3-A5531E510DB2}">
      <thm15:themeFamily xmlns:thm15="http://schemas.microsoft.com/office/thememl/2012/main" name="Office_9532160_TF02801109" id="{64D9660F-F553-40F5-B9B2-F16A6361E136}" vid="{B595E204-AB5B-4593-8B71-C0919E13EC0A}"/>
    </a:ext>
  </a:extLst>
</a:theme>
</file>

<file path=ppt/theme/theme2.xml><?xml version="1.0" encoding="utf-8"?>
<a:theme xmlns:a="http://schemas.openxmlformats.org/drawingml/2006/main" name="办公室主题">
  <a:themeElements>
    <a:clrScheme name="Serenity">
      <a:dk1>
        <a:srgbClr val="164B4F"/>
      </a:dk1>
      <a:lt1>
        <a:sysClr val="window" lastClr="FFFFFF"/>
      </a:lt1>
      <a:dk2>
        <a:srgbClr val="000000"/>
      </a:dk2>
      <a:lt2>
        <a:srgbClr val="C5E5EC"/>
      </a:lt2>
      <a:accent1>
        <a:srgbClr val="1B91A1"/>
      </a:accent1>
      <a:accent2>
        <a:srgbClr val="46AC6F"/>
      </a:accent2>
      <a:accent3>
        <a:srgbClr val="37AFD5"/>
      </a:accent3>
      <a:accent4>
        <a:srgbClr val="6786A9"/>
      </a:accent4>
      <a:accent5>
        <a:srgbClr val="90A693"/>
      </a:accent5>
      <a:accent6>
        <a:srgbClr val="389066"/>
      </a:accent6>
      <a:hlink>
        <a:srgbClr val="27A99A"/>
      </a:hlink>
      <a:folHlink>
        <a:srgbClr val="94AE9D"/>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办公室主题">
  <a:themeElements>
    <a:clrScheme name="Serenity">
      <a:dk1>
        <a:srgbClr val="164B4F"/>
      </a:dk1>
      <a:lt1>
        <a:sysClr val="window" lastClr="FFFFFF"/>
      </a:lt1>
      <a:dk2>
        <a:srgbClr val="000000"/>
      </a:dk2>
      <a:lt2>
        <a:srgbClr val="C5E5EC"/>
      </a:lt2>
      <a:accent1>
        <a:srgbClr val="1B91A1"/>
      </a:accent1>
      <a:accent2>
        <a:srgbClr val="46AC6F"/>
      </a:accent2>
      <a:accent3>
        <a:srgbClr val="37AFD5"/>
      </a:accent3>
      <a:accent4>
        <a:srgbClr val="6786A9"/>
      </a:accent4>
      <a:accent5>
        <a:srgbClr val="90A693"/>
      </a:accent5>
      <a:accent6>
        <a:srgbClr val="389066"/>
      </a:accent6>
      <a:hlink>
        <a:srgbClr val="27A99A"/>
      </a:hlink>
      <a:folHlink>
        <a:srgbClr val="94AE9D"/>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6">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F42132E7-496B-4457-95B8-9F9F48D2D001}">
  <we:reference id="wa104379997" version="1.0.0.2" store="zh-CN" storeType="OMEX"/>
  <we:alternateReferences>
    <we:reference id="WA104379997" version="1.0.0.2" store="WA104379997"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false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1360506</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2011-12-12T13:37:00+00:00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2035-01-01T08:00:00+00:00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TP102801108</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706526</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REDMOND\v-soujap</DisplayName>
        <AccountId>1954</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14</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F249165-F638-412C-8E0A-DFB7045CA2E0}">
  <ds:schemaRefs>
    <ds:schemaRef ds:uri="http://schemas.microsoft.com/office/2006/metadata/properties"/>
    <ds:schemaRef ds:uri="4873beb7-5857-4685-be1f-d57550cc96cc"/>
    <ds:schemaRef ds:uri="http://purl.org/dc/terms/"/>
    <ds:schemaRef ds:uri="http://schemas.microsoft.com/office/2006/documentManagement/types"/>
    <ds:schemaRef ds:uri="http://purl.org/dc/dcmitype/"/>
    <ds:schemaRef ds:uri="http://purl.org/dc/elements/1.1/"/>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211E33DF-2340-4F4E-B874-B73FEFEBFC8D}">
  <ds:schemaRefs>
    <ds:schemaRef ds:uri="http://schemas.microsoft.com/sharepoint/v3/contenttype/forms"/>
  </ds:schemaRefs>
</ds:datastoreItem>
</file>

<file path=customXml/itemProps3.xml><?xml version="1.0" encoding="utf-8"?>
<ds:datastoreItem xmlns:ds="http://schemas.openxmlformats.org/officeDocument/2006/customXml" ds:itemID="{4683C129-7B42-490A-AD74-E9303BC76D3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静谧自然演示文稿（宽屏）</Template>
  <TotalTime>1647</TotalTime>
  <Words>5399</Words>
  <Application>Microsoft Office PowerPoint</Application>
  <PresentationFormat>自定义</PresentationFormat>
  <Paragraphs>484</Paragraphs>
  <Slides>42</Slides>
  <Notes>2</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42</vt:i4>
      </vt:variant>
    </vt:vector>
  </HeadingPairs>
  <TitlesOfParts>
    <vt:vector size="51" baseType="lpstr">
      <vt:lpstr>黑体</vt:lpstr>
      <vt:lpstr>宋体</vt:lpstr>
      <vt:lpstr>微软雅黑</vt:lpstr>
      <vt:lpstr>微软雅黑</vt:lpstr>
      <vt:lpstr>Arial</vt:lpstr>
      <vt:lpstr>Euphemia</vt:lpstr>
      <vt:lpstr>Times New Roman</vt:lpstr>
      <vt:lpstr>Wingdings 2</vt:lpstr>
      <vt:lpstr>静谧 16x9</vt:lpstr>
      <vt:lpstr>Oracle 12c 基础教程</vt:lpstr>
      <vt:lpstr>第7章 用户及权限管理</vt:lpstr>
      <vt:lpstr>7.1 权限</vt:lpstr>
      <vt:lpstr>7.1 权限    7.1.1  系统权限</vt:lpstr>
      <vt:lpstr>7.1 权限    7.1.2  对象权限</vt:lpstr>
      <vt:lpstr>7.1 权限    7.1.2  对象权限</vt:lpstr>
      <vt:lpstr>7.2 角色</vt:lpstr>
      <vt:lpstr>7.2 角色    7.2.1  系统预定义角色</vt:lpstr>
      <vt:lpstr>7.2 角色    7.2.1  系统预定义角色</vt:lpstr>
      <vt:lpstr>7.2 角色    7.2.1  系统预定义角色</vt:lpstr>
      <vt:lpstr>7.2 角色    7.2.2  创建公共角色</vt:lpstr>
      <vt:lpstr>7.2 角色    7.2.2  创建公共角色</vt:lpstr>
      <vt:lpstr>7.2 角色    7.2.2  创建公共角色</vt:lpstr>
      <vt:lpstr>7.2 角色    7.2.2  创建公共角色</vt:lpstr>
      <vt:lpstr>7.2 角色    7.2.2  创建公共角色</vt:lpstr>
      <vt:lpstr>7.2 角色    7.2.2  创建公共角色</vt:lpstr>
      <vt:lpstr>7.2 角色    7.2.3  创建本地角色</vt:lpstr>
      <vt:lpstr>7.2 角色    7.2.3  创建本地角色</vt:lpstr>
      <vt:lpstr>7.2 角色    7.2.4  删除自定义角色</vt:lpstr>
      <vt:lpstr>7.3 用户管理</vt:lpstr>
      <vt:lpstr>7.3 用户管理    7.3.1  创建公共用户</vt:lpstr>
      <vt:lpstr>7.3 用户管理    7.3.1  创建公共用户</vt:lpstr>
      <vt:lpstr>7.3 用户管理    7.3.1  创建公共用户</vt:lpstr>
      <vt:lpstr>7.3 用户管理    7.3.1  创建公共用户</vt:lpstr>
      <vt:lpstr>7.3 用户管理    7.3.1  创建公共用户</vt:lpstr>
      <vt:lpstr>7.3 用户管理    7.3.1  创建公共用户</vt:lpstr>
      <vt:lpstr>7.3 用户管理    7.3.2 授予用户对象权限</vt:lpstr>
      <vt:lpstr>7.3 用户管理    7.3.2 授予用户对象权限</vt:lpstr>
      <vt:lpstr>7.3 用户管理    7.3.2 授予用户对象权限</vt:lpstr>
      <vt:lpstr>7.3 用户管理    7.3.2 授予用户对象权限</vt:lpstr>
      <vt:lpstr>7.3 用户管理    7.3.3 用户的其他常用操作</vt:lpstr>
      <vt:lpstr>7.3 用户管理    7.3.4 监视用户</vt:lpstr>
      <vt:lpstr>7.3 用户管理    7.3.4 监视用户</vt:lpstr>
      <vt:lpstr>7.4 概要文件</vt:lpstr>
      <vt:lpstr>7.4 概要文件</vt:lpstr>
      <vt:lpstr>7.4 概要文件</vt:lpstr>
      <vt:lpstr>7.4 概要文件    7.4.1 创建概要文件</vt:lpstr>
      <vt:lpstr>7.4 概要文件    7.4.1 创建概要文件</vt:lpstr>
      <vt:lpstr>7.4 概要文件    7.4.1 创建概要文件</vt:lpstr>
      <vt:lpstr>7.4 概要文件    7.4.1 创建概要文件</vt:lpstr>
      <vt:lpstr>7.4 概要文件    7.4.2 修改概要文件</vt:lpstr>
      <vt:lpstr>7.4 概要文件    7.4.3 删除概要文件</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标题布局</dc:title>
  <dc:creator>box</dc:creator>
  <cp:lastModifiedBy>box</cp:lastModifiedBy>
  <cp:revision>134</cp:revision>
  <dcterms:created xsi:type="dcterms:W3CDTF">2017-06-29T08:41:34Z</dcterms:created>
  <dcterms:modified xsi:type="dcterms:W3CDTF">2017-10-10T07:57:00Z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