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4"/>
  </p:sldMasterIdLst>
  <p:notesMasterIdLst>
    <p:notesMasterId r:id="rId104"/>
  </p:notesMasterIdLst>
  <p:handoutMasterIdLst>
    <p:handoutMasterId r:id="rId105"/>
  </p:handoutMasterIdLst>
  <p:sldIdLst>
    <p:sldId id="257" r:id="rId5"/>
    <p:sldId id="272" r:id="rId6"/>
    <p:sldId id="277" r:id="rId7"/>
    <p:sldId id="357"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0" r:id="rId44"/>
    <p:sldId id="522" r:id="rId45"/>
    <p:sldId id="523" r:id="rId46"/>
    <p:sldId id="525" r:id="rId47"/>
    <p:sldId id="524" r:id="rId48"/>
    <p:sldId id="526" r:id="rId49"/>
    <p:sldId id="528" r:id="rId50"/>
    <p:sldId id="527" r:id="rId51"/>
    <p:sldId id="529" r:id="rId52"/>
    <p:sldId id="530" r:id="rId53"/>
    <p:sldId id="531" r:id="rId54"/>
    <p:sldId id="532" r:id="rId55"/>
    <p:sldId id="533" r:id="rId56"/>
    <p:sldId id="534" r:id="rId57"/>
    <p:sldId id="535" r:id="rId58"/>
    <p:sldId id="536" r:id="rId59"/>
    <p:sldId id="537" r:id="rId60"/>
    <p:sldId id="538" r:id="rId61"/>
    <p:sldId id="539" r:id="rId62"/>
    <p:sldId id="540" r:id="rId63"/>
    <p:sldId id="541" r:id="rId64"/>
    <p:sldId id="542" r:id="rId65"/>
    <p:sldId id="543" r:id="rId66"/>
    <p:sldId id="544" r:id="rId67"/>
    <p:sldId id="546" r:id="rId68"/>
    <p:sldId id="545" r:id="rId69"/>
    <p:sldId id="547" r:id="rId70"/>
    <p:sldId id="548" r:id="rId71"/>
    <p:sldId id="549" r:id="rId72"/>
    <p:sldId id="551" r:id="rId73"/>
    <p:sldId id="550" r:id="rId74"/>
    <p:sldId id="552" r:id="rId75"/>
    <p:sldId id="553" r:id="rId76"/>
    <p:sldId id="554" r:id="rId77"/>
    <p:sldId id="555" r:id="rId78"/>
    <p:sldId id="556" r:id="rId79"/>
    <p:sldId id="557" r:id="rId80"/>
    <p:sldId id="558" r:id="rId81"/>
    <p:sldId id="560" r:id="rId82"/>
    <p:sldId id="559" r:id="rId83"/>
    <p:sldId id="561" r:id="rId84"/>
    <p:sldId id="562" r:id="rId85"/>
    <p:sldId id="563" r:id="rId86"/>
    <p:sldId id="564" r:id="rId87"/>
    <p:sldId id="565" r:id="rId88"/>
    <p:sldId id="566" r:id="rId89"/>
    <p:sldId id="567" r:id="rId90"/>
    <p:sldId id="568" r:id="rId91"/>
    <p:sldId id="569" r:id="rId92"/>
    <p:sldId id="570" r:id="rId93"/>
    <p:sldId id="571" r:id="rId94"/>
    <p:sldId id="572" r:id="rId95"/>
    <p:sldId id="573" r:id="rId96"/>
    <p:sldId id="574" r:id="rId97"/>
    <p:sldId id="575" r:id="rId98"/>
    <p:sldId id="576" r:id="rId99"/>
    <p:sldId id="577" r:id="rId100"/>
    <p:sldId id="578" r:id="rId101"/>
    <p:sldId id="579" r:id="rId102"/>
    <p:sldId id="580" r:id="rId103"/>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3" autoAdjust="0"/>
    <p:restoredTop sz="96353" autoAdjust="0"/>
  </p:normalViewPr>
  <p:slideViewPr>
    <p:cSldViewPr>
      <p:cViewPr varScale="1">
        <p:scale>
          <a:sx n="88" d="100"/>
          <a:sy n="88" d="100"/>
        </p:scale>
        <p:origin x="180" y="8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viewProps" Target="view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ableStyles" Target="tableStyle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microsoft.com/office/2015/10/relationships/revisionInfo" Target="revisionInfo.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D6AC307-9A4E-426E-95C8-F52C81CF89B7}" type="datetime1">
              <a:rPr lang="zh-CN" altLang="en-US" smtClean="0">
                <a:latin typeface="微软雅黑" panose="020B0503020204020204" pitchFamily="34" charset="-122"/>
                <a:ea typeface="微软雅黑" panose="020B0503020204020204" pitchFamily="34" charset="-122"/>
              </a:rPr>
              <a:pPr algn="r" rtl="0"/>
              <a:t>2017-09-17</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3D6AC307-9A4E-426E-95C8-F52C81CF89B7}" type="datetime1">
              <a:rPr lang="zh-CN" altLang="en-US" smtClean="0"/>
              <a:pPr algn="r"/>
              <a:t>2017-09-17</a:t>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9C567D4A-04CB-4EDF-8FB1-342A02FC8EC5}" type="slidenum">
              <a:rPr lang="en-US" altLang="zh-CN" smtClean="0"/>
              <a:pPr algn="r"/>
              <a:t>‹#›</a:t>
            </a:fld>
            <a:endParaRPr lang="zh-CN" altLang="en-US" dirty="0"/>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2E61351F-DBB1-4664-ADA9-83BC7CB8848D}" type="slidenum">
              <a:rPr lang="en-US" altLang="zh-CN" smtClean="0"/>
              <a:pPr algn="r" rtl="0"/>
              <a:t>1</a:t>
            </a:fld>
            <a:endParaRPr lang="zh-CN" altLang="en-US" dirty="0"/>
          </a:p>
        </p:txBody>
      </p:sp>
    </p:spTree>
    <p:extLst>
      <p:ext uri="{BB962C8B-B14F-4D97-AF65-F5344CB8AC3E}">
        <p14:creationId xmlns:p14="http://schemas.microsoft.com/office/powerpoint/2010/main" val="348111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pPr algn="r" rtl="0"/>
              <a:t>2</a:t>
            </a:fld>
            <a:endParaRPr lang="zh-CN" altLang="en-US" dirty="0"/>
          </a:p>
        </p:txBody>
      </p:sp>
    </p:spTree>
    <p:extLst>
      <p:ext uri="{BB962C8B-B14F-4D97-AF65-F5344CB8AC3E}">
        <p14:creationId xmlns:p14="http://schemas.microsoft.com/office/powerpoint/2010/main" val="423371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lgn="r"/>
            <a:fld id="{9C567D4A-04CB-4EDF-8FB1-342A02FC8EC5}" type="slidenum">
              <a:rPr lang="en-US" altLang="zh-CN" smtClean="0"/>
              <a:pPr algn="r"/>
              <a:t>41</a:t>
            </a:fld>
            <a:endParaRPr lang="zh-CN" altLang="en-US" dirty="0"/>
          </a:p>
        </p:txBody>
      </p:sp>
    </p:spTree>
    <p:extLst>
      <p:ext uri="{BB962C8B-B14F-4D97-AF65-F5344CB8AC3E}">
        <p14:creationId xmlns:p14="http://schemas.microsoft.com/office/powerpoint/2010/main" val="26606666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rtlCol="0">
            <a:normAutofit/>
          </a:bodyPr>
          <a:lstStyle>
            <a:lvl1pPr algn="l" rtl="0">
              <a:defRPr sz="60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74111F9-5C57-4623-99A8-181903929449}" type="datetime1">
              <a:rPr lang="zh-CN" altLang="en-US" smtClean="0"/>
              <a:pPr/>
              <a:t>2017-09-17</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pic>
        <p:nvPicPr>
          <p:cNvPr id="8" name="图片 7">
            <a:extLst>
              <a:ext uri="{FF2B5EF4-FFF2-40B4-BE49-F238E27FC236}">
                <a16:creationId xmlns:a16="http://schemas.microsoft.com/office/drawing/2014/main" xmlns="" id="{4DC9EEE2-7E8D-4509-B95D-3A86927A3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9" name="图片 8">
            <a:extLst>
              <a:ext uri="{FF2B5EF4-FFF2-40B4-BE49-F238E27FC236}">
                <a16:creationId xmlns:a16="http://schemas.microsoft.com/office/drawing/2014/main" xmlns="" id="{C149D8AA-AD13-4B28-9947-0E730FD47038}"/>
              </a:ext>
            </a:extLst>
          </p:cNvPr>
          <p:cNvPicPr>
            <a:picLocks noChangeAspect="1"/>
          </p:cNvPicPr>
          <p:nvPr userDrawn="1"/>
        </p:nvPicPr>
        <p:blipFill>
          <a:blip r:embed="rId4"/>
          <a:stretch>
            <a:fillRect/>
          </a:stretch>
        </p:blipFill>
        <p:spPr>
          <a:xfrm>
            <a:off x="9262764" y="-4710"/>
            <a:ext cx="2926061" cy="627517"/>
          </a:xfrm>
          <a:prstGeom prst="rect">
            <a:avLst/>
          </a:prstGeom>
        </p:spPr>
      </p:pic>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lgn="l" rtl="0">
              <a:defRPr sz="1100"/>
            </a:lvl1pPr>
          </a:lstStyle>
          <a:p>
            <a:fld id="{801F4328-2F09-4436-A1E0-EF4F2AD9324F}" type="datetime1">
              <a:rPr lang="zh-CN" altLang="en-US" smtClean="0"/>
              <a:pPr/>
              <a:t>2017-09-17</a:t>
            </a:fld>
            <a:endParaRPr lang="zh-CN" altLang="en-US" dirty="0"/>
          </a:p>
        </p:txBody>
      </p:sp>
      <p:sp>
        <p:nvSpPr>
          <p:cNvPr id="3" name="页脚占位符 2"/>
          <p:cNvSpPr>
            <a:spLocks noGrp="1"/>
          </p:cNvSpPr>
          <p:nvPr>
            <p:ph type="ftr" sz="quarter" idx="11"/>
          </p:nvPr>
        </p:nvSpPr>
        <p:spPr/>
        <p:txBody>
          <a:bodyPr rtlCol="0"/>
          <a:lstStyle>
            <a:lvl1pPr algn="ctr" rtl="0">
              <a:defRPr sz="1100"/>
            </a:lvl1pPr>
          </a:lstStyle>
          <a:p>
            <a:endParaRPr lang="zh-CN" altLang="en-US" dirty="0"/>
          </a:p>
        </p:txBody>
      </p:sp>
      <p:sp>
        <p:nvSpPr>
          <p:cNvPr id="5"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41ECF2E2-BD61-495B-96F4-3E4D6638FA44}" type="datetime1">
              <a:rPr lang="zh-CN" altLang="en-US" smtClean="0"/>
              <a:pPr/>
              <a:t>2017-09-17</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4" y="381000"/>
            <a:ext cx="1904998" cy="57912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lgn="l" rtl="0">
              <a:defRPr sz="1100"/>
            </a:lvl1pPr>
          </a:lstStyle>
          <a:p>
            <a:fld id="{DEEDE603-9836-44AF-B60C-0D32FC94055C}" type="datetime1">
              <a:rPr lang="zh-CN" altLang="en-US" smtClean="0"/>
              <a:pPr/>
              <a:t>2017-09-17</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r" rtl="0">
              <a:defRPr sz="1100"/>
            </a:lvl1pPr>
          </a:lstStyle>
          <a:p>
            <a:fld id="{81FEFA0A-2F20-4B60-98C6-5FFDA469AA1C}" type="slidenum">
              <a:rPr lang="en-US" altLang="zh-CN" smtClean="0"/>
              <a:pPr/>
              <a:t>‹#›</a:t>
            </a:fld>
            <a:endParaRPr lang="zh-CN" altLang="en-US" dirty="0"/>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每章的第一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2017-09-17</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
        <p:nvSpPr>
          <p:cNvPr id="14" name="标题 13">
            <a:extLst>
              <a:ext uri="{FF2B5EF4-FFF2-40B4-BE49-F238E27FC236}">
                <a16:creationId xmlns:a16="http://schemas.microsoft.com/office/drawing/2014/main" xmlns="" id="{479415E7-94E2-4138-813E-CC77E8238340}"/>
              </a:ext>
            </a:extLst>
          </p:cNvPr>
          <p:cNvSpPr>
            <a:spLocks noGrp="1"/>
          </p:cNvSpPr>
          <p:nvPr>
            <p:ph type="title" hasCustomPrompt="1"/>
          </p:nvPr>
        </p:nvSpPr>
        <p:spPr>
          <a:xfrm>
            <a:off x="1293812" y="675196"/>
            <a:ext cx="9601200" cy="1143000"/>
          </a:xfrm>
        </p:spPr>
        <p:txBody>
          <a:bodyPr/>
          <a:lstStyle>
            <a:lvl1pPr>
              <a:defRPr/>
            </a:lvl1pPr>
          </a:lstStyle>
          <a:p>
            <a:r>
              <a:rPr lang="zh-CN" altLang="en-US" dirty="0"/>
              <a:t>第</a:t>
            </a:r>
            <a:r>
              <a:rPr lang="en-US" altLang="zh-CN" dirty="0"/>
              <a:t>1</a:t>
            </a:r>
            <a:r>
              <a:rPr lang="zh-CN" altLang="en-US" dirty="0"/>
              <a:t>章 ****</a:t>
            </a:r>
          </a:p>
        </p:txBody>
      </p:sp>
      <p:sp>
        <p:nvSpPr>
          <p:cNvPr id="16" name="表格占位符 15">
            <a:extLst>
              <a:ext uri="{FF2B5EF4-FFF2-40B4-BE49-F238E27FC236}">
                <a16:creationId xmlns:a16="http://schemas.microsoft.com/office/drawing/2014/main" xmlns="" id="{F4ECDF7E-DB6F-48E6-AAA3-D21ED8DC9712}"/>
              </a:ext>
            </a:extLst>
          </p:cNvPr>
          <p:cNvSpPr>
            <a:spLocks noGrp="1"/>
          </p:cNvSpPr>
          <p:nvPr>
            <p:ph type="tbl" sz="quarter" idx="13"/>
          </p:nvPr>
        </p:nvSpPr>
        <p:spPr>
          <a:xfrm>
            <a:off x="1293813" y="1916831"/>
            <a:ext cx="10201275" cy="3815631"/>
          </a:xfrm>
        </p:spPr>
        <p:txBody>
          <a:bodyPr/>
          <a:lstStyle>
            <a:lvl1pPr marL="0" indent="0">
              <a:buNone/>
              <a:defRPr/>
            </a:lvl1pPr>
          </a:lstStyle>
          <a:p>
            <a:endParaRPr lang="zh-CN" altLang="en-US" dirty="0"/>
          </a:p>
        </p:txBody>
      </p:sp>
      <p:pic>
        <p:nvPicPr>
          <p:cNvPr id="17" name="图片 16">
            <a:extLst>
              <a:ext uri="{FF2B5EF4-FFF2-40B4-BE49-F238E27FC236}">
                <a16:creationId xmlns:a16="http://schemas.microsoft.com/office/drawing/2014/main" xmlns="" id="{4DC3906B-7777-4F39-B436-4096C79E5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18" name="图片 17">
            <a:extLst>
              <a:ext uri="{FF2B5EF4-FFF2-40B4-BE49-F238E27FC236}">
                <a16:creationId xmlns:a16="http://schemas.microsoft.com/office/drawing/2014/main" xmlns="" id="{FCD6F0BF-E9DB-40F8-8E3D-3EF15C03E516}"/>
              </a:ext>
            </a:extLst>
          </p:cNvPr>
          <p:cNvPicPr>
            <a:picLocks noChangeAspect="1"/>
          </p:cNvPicPr>
          <p:nvPr userDrawn="1"/>
        </p:nvPicPr>
        <p:blipFill>
          <a:blip r:embed="rId3"/>
          <a:stretch>
            <a:fillRect/>
          </a:stretch>
        </p:blipFill>
        <p:spPr>
          <a:xfrm>
            <a:off x="9262764" y="-4710"/>
            <a:ext cx="2926061" cy="627517"/>
          </a:xfrm>
          <a:prstGeom prst="rect">
            <a:avLst/>
          </a:prstGeom>
        </p:spPr>
      </p:pic>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B6D6324-D6E1-4361-840C-AFD324E8DE20}" type="datetime1">
              <a:rPr lang="zh-CN" altLang="en-US" smtClean="0"/>
              <a:pPr/>
              <a:t>2017-09-17</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重点图片">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zh-CN" altLang="en-US" dirty="0"/>
              <a:t>单击此处编辑母版标题样式</a:t>
            </a:r>
          </a:p>
        </p:txBody>
      </p:sp>
      <p:sp>
        <p:nvSpPr>
          <p:cNvPr id="4" name="文本占位符 3"/>
          <p:cNvSpPr>
            <a:spLocks noGrp="1"/>
          </p:cNvSpPr>
          <p:nvPr>
            <p:ph type="body" sz="half" idx="2"/>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a:t>编辑母版文本样式</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正文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2017-09-17</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61846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重点文本">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lgn="l" rtl="0">
              <a:defRPr sz="1100"/>
            </a:lvl1pPr>
          </a:lstStyle>
          <a:p>
            <a:fld id="{B7DFAF75-A946-4F40-AF19-416AABC467DA}" type="datetime1">
              <a:rPr lang="zh-CN" altLang="en-US" smtClean="0"/>
              <a:pPr/>
              <a:t>2017-09-17</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a:t>编辑母版文本样式</a:t>
            </a:r>
          </a:p>
        </p:txBody>
      </p:sp>
      <p:sp>
        <p:nvSpPr>
          <p:cNvPr id="4" name="日期占位符 3"/>
          <p:cNvSpPr>
            <a:spLocks noGrp="1"/>
          </p:cNvSpPr>
          <p:nvPr>
            <p:ph type="dt" sz="half" idx="10"/>
          </p:nvPr>
        </p:nvSpPr>
        <p:spPr/>
        <p:txBody>
          <a:bodyPr rtlCol="0"/>
          <a:lstStyle>
            <a:lvl1pPr algn="l" rtl="0">
              <a:defRPr sz="1100"/>
            </a:lvl1pPr>
          </a:lstStyle>
          <a:p>
            <a:fld id="{55B4BA9F-6607-4DF4-83A0-720CFF1F75F6}" type="datetime1">
              <a:rPr lang="zh-CN" altLang="en-US" smtClean="0"/>
              <a:pPr/>
              <a:t>2017-09-17</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lgn="l" rtl="0">
              <a:defRPr sz="1100"/>
            </a:lvl1pPr>
          </a:lstStyle>
          <a:p>
            <a:fld id="{9DCB5994-13D6-44A4-A45F-84B2984A08F2}" type="datetime1">
              <a:rPr lang="zh-CN" altLang="en-US" smtClean="0"/>
              <a:pPr/>
              <a:t>2017-09-17</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4" name="内容占位符 3"/>
          <p:cNvSpPr>
            <a:spLocks noGrp="1"/>
          </p:cNvSpPr>
          <p:nvPr>
            <p:ph sz="half" idx="2"/>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6" name="内容占位符 5"/>
          <p:cNvSpPr>
            <a:spLocks noGrp="1"/>
          </p:cNvSpPr>
          <p:nvPr>
            <p:ph sz="quarter" idx="4"/>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lgn="l" rtl="0">
              <a:defRPr sz="1100"/>
            </a:lvl1pPr>
          </a:lstStyle>
          <a:p>
            <a:fld id="{77753520-0FC2-4366-A01D-A16346380C30}" type="datetime1">
              <a:rPr lang="zh-CN" altLang="en-US" smtClean="0"/>
              <a:pPr/>
              <a:t>2017-09-17</a:t>
            </a:fld>
            <a:endParaRPr lang="zh-CN" altLang="en-US" dirty="0"/>
          </a:p>
        </p:txBody>
      </p:sp>
      <p:sp>
        <p:nvSpPr>
          <p:cNvPr id="8" name="页脚占位符 7"/>
          <p:cNvSpPr>
            <a:spLocks noGrp="1"/>
          </p:cNvSpPr>
          <p:nvPr>
            <p:ph type="ftr" sz="quarter" idx="11"/>
          </p:nvPr>
        </p:nvSpPr>
        <p:spPr/>
        <p:txBody>
          <a:bodyPr rtlCol="0"/>
          <a:lstStyle>
            <a:lvl1pPr algn="ctr" rtl="0">
              <a:defRPr sz="1100"/>
            </a:lvl1pPr>
          </a:lstStyle>
          <a:p>
            <a:endParaRPr lang="zh-CN" altLang="en-US" dirty="0"/>
          </a:p>
        </p:txBody>
      </p:sp>
      <p:sp>
        <p:nvSpPr>
          <p:cNvPr id="10"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DFDAEC8-B7FF-4265-A2FF-00BAA80C0462}" type="datetime1">
              <a:rPr lang="zh-CN" altLang="en-US" smtClean="0"/>
              <a:pPr/>
              <a:t>2017-09-17</a:t>
            </a:fld>
            <a:endParaRPr lang="zh-CN" alt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灯片编号占位符 5"/>
          <p:cNvSpPr>
            <a:spLocks noGrp="1"/>
          </p:cNvSpPr>
          <p:nvPr>
            <p:ph type="sldNum" sz="quarter" idx="4"/>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7" r:id="rId4"/>
    <p:sldLayoutId id="2147483660" r:id="rId5"/>
    <p:sldLayoutId id="2147483656" r:id="rId6"/>
    <p:sldLayoutId id="2147483651" r:id="rId7"/>
    <p:sldLayoutId id="2147483652" r:id="rId8"/>
    <p:sldLayoutId id="2147483653" r:id="rId9"/>
    <p:sldLayoutId id="2147483655"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Microsoft YaHei" panose="020B0503020204020204" pitchFamily="34" charset="-122"/>
                <a:ea typeface="Microsoft YaHei" panose="020B0503020204020204" pitchFamily="34" charset="-122"/>
              </a:rPr>
              <a:t>Oracle 12c </a:t>
            </a:r>
            <a:r>
              <a:rPr lang="zh-CN" altLang="en-US" dirty="0">
                <a:latin typeface="Microsoft YaHei" panose="020B0503020204020204" pitchFamily="34" charset="-122"/>
                <a:ea typeface="Microsoft YaHei" panose="020B0503020204020204" pitchFamily="34" charset="-122"/>
              </a:rPr>
              <a:t>基础教程</a:t>
            </a:r>
          </a:p>
        </p:txBody>
      </p:sp>
      <p:sp>
        <p:nvSpPr>
          <p:cNvPr id="3" name="副标题 2"/>
          <p:cNvSpPr>
            <a:spLocks noGrp="1"/>
          </p:cNvSpPr>
          <p:nvPr>
            <p:ph type="subTitle" idx="1"/>
          </p:nvPr>
        </p:nvSpPr>
        <p:spPr/>
        <p:txBody>
          <a:bodyPr rtlCol="0"/>
          <a:lstStyle/>
          <a:p>
            <a:pPr rtl="0"/>
            <a:r>
              <a:rPr lang="zh-CN" altLang="en-US" dirty="0">
                <a:latin typeface="Microsoft YaHei" panose="020B0503020204020204" pitchFamily="34" charset="-122"/>
                <a:ea typeface="Microsoft YaHei" panose="020B0503020204020204" pitchFamily="34" charset="-122"/>
              </a:rPr>
              <a:t>赵卫东 刘永红 李立</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8.1.2</a:t>
            </a:r>
            <a:r>
              <a:rPr lang="zh-CN" altLang="en-US" sz="2800" dirty="0" smtClean="0"/>
              <a:t>创建</a:t>
            </a:r>
            <a:r>
              <a:rPr lang="zh-CN" altLang="en-US" sz="2800" dirty="0"/>
              <a:t>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76400"/>
            <a:ext cx="5376663" cy="4560912"/>
          </a:xfrm>
        </p:spPr>
        <p:txBody>
          <a:bodyPr>
            <a:normAutofit/>
          </a:bodyPr>
          <a:lstStyle/>
          <a:p>
            <a:pPr marL="0" indent="0" hangingPunct="0">
              <a:buNone/>
            </a:pPr>
            <a:r>
              <a:rPr lang="en-US" altLang="zh-CN" dirty="0" smtClean="0"/>
              <a:t>1</a:t>
            </a:r>
            <a:r>
              <a:rPr lang="en-US" altLang="zh-CN" dirty="0"/>
              <a:t>)</a:t>
            </a:r>
            <a:r>
              <a:rPr lang="zh-CN" altLang="en-US" dirty="0"/>
              <a:t>使用设计器创建</a:t>
            </a:r>
            <a:r>
              <a:rPr lang="zh-CN" altLang="en-US" dirty="0" smtClean="0"/>
              <a:t>表</a:t>
            </a:r>
            <a:endParaRPr lang="en-US" altLang="zh-CN" dirty="0" smtClean="0"/>
          </a:p>
          <a:p>
            <a:pPr marL="0" indent="0" hangingPunct="0">
              <a:buNone/>
            </a:pPr>
            <a:r>
              <a:rPr lang="zh-CN" altLang="en-US" dirty="0" smtClean="0"/>
              <a:t>    在</a:t>
            </a:r>
            <a:r>
              <a:rPr lang="zh-CN" altLang="en-US" dirty="0"/>
              <a:t>创建表的对话框中，可修改表的名称。单击按钮 </a:t>
            </a:r>
            <a:r>
              <a:rPr lang="zh-CN" altLang="en-US" dirty="0" smtClean="0"/>
              <a:t>   可</a:t>
            </a:r>
            <a:r>
              <a:rPr lang="zh-CN" altLang="en-US" dirty="0"/>
              <a:t>添加新的列，在列的定义行中，可直接修改列的名称、类型、大小，并可设置是否为空和是否为主键。</a:t>
            </a:r>
          </a:p>
          <a:p>
            <a:pPr marL="0" indent="0" hangingPunct="0">
              <a:buNone/>
            </a:pPr>
            <a:r>
              <a:rPr lang="zh-CN" altLang="en-US" dirty="0" smtClean="0"/>
              <a:t>   若</a:t>
            </a:r>
            <a:r>
              <a:rPr lang="zh-CN" altLang="en-US" dirty="0"/>
              <a:t>想详细定义列的属性，可选择右上角的</a:t>
            </a:r>
            <a:r>
              <a:rPr lang="en-US" altLang="zh-CN" dirty="0"/>
              <a:t>【</a:t>
            </a:r>
            <a:r>
              <a:rPr lang="zh-CN" altLang="en-US" dirty="0"/>
              <a:t>高级</a:t>
            </a:r>
            <a:r>
              <a:rPr lang="en-US" altLang="zh-CN" dirty="0"/>
              <a:t>】</a:t>
            </a:r>
            <a:r>
              <a:rPr lang="zh-CN" altLang="en-US" dirty="0"/>
              <a:t>复选框，打开表的高级设置对话框，如图</a:t>
            </a:r>
            <a:r>
              <a:rPr lang="en-US" altLang="zh-CN" dirty="0"/>
              <a:t>8-2</a:t>
            </a:r>
            <a:r>
              <a:rPr lang="zh-CN" altLang="en-US" dirty="0"/>
              <a:t>所示。</a:t>
            </a:r>
          </a:p>
          <a:p>
            <a:pPr marL="0" indent="0" hangingPunct="0">
              <a:buNone/>
            </a:pPr>
            <a:endParaRPr lang="zh-CN" altLang="zh-CN" dirty="0"/>
          </a:p>
        </p:txBody>
      </p:sp>
      <p:sp>
        <p:nvSpPr>
          <p:cNvPr id="26" name="文本框 25"/>
          <p:cNvSpPr txBox="1"/>
          <p:nvPr/>
        </p:nvSpPr>
        <p:spPr>
          <a:xfrm>
            <a:off x="8693069" y="5741640"/>
            <a:ext cx="2338012" cy="590931"/>
          </a:xfrm>
          <a:prstGeom prst="rect">
            <a:avLst/>
          </a:prstGeom>
          <a:noFill/>
        </p:spPr>
        <p:txBody>
          <a:bodyPr wrap="none" rtlCol="0">
            <a:spAutoFit/>
          </a:bodyPr>
          <a:lstStyle/>
          <a:p>
            <a:pPr>
              <a:lnSpc>
                <a:spcPct val="90000"/>
              </a:lnSpc>
            </a:pPr>
            <a:r>
              <a:rPr lang="zh-CN" altLang="en-US" dirty="0" smtClean="0"/>
              <a:t>图</a:t>
            </a:r>
            <a:r>
              <a:rPr lang="en-US" altLang="zh-CN" dirty="0"/>
              <a:t>8-2  </a:t>
            </a:r>
            <a:r>
              <a:rPr lang="zh-CN" altLang="en-US" dirty="0"/>
              <a:t>表的高级设置</a:t>
            </a:r>
            <a:endParaRPr lang="zh-CN" altLang="zh-CN" dirty="0"/>
          </a:p>
          <a:p>
            <a:pPr>
              <a:lnSpc>
                <a:spcPct val="90000"/>
              </a:lnSpc>
            </a:pPr>
            <a:endParaRPr lang="zh-CN" altLang="en-US" dirty="0"/>
          </a:p>
        </p:txBody>
      </p:sp>
      <p:pic>
        <p:nvPicPr>
          <p:cNvPr id="8" name="图片 7"/>
          <p:cNvPicPr/>
          <p:nvPr/>
        </p:nvPicPr>
        <p:blipFill>
          <a:blip r:embed="rId2"/>
          <a:stretch>
            <a:fillRect/>
          </a:stretch>
        </p:blipFill>
        <p:spPr>
          <a:xfrm>
            <a:off x="3574132" y="2585983"/>
            <a:ext cx="262890" cy="266953"/>
          </a:xfrm>
          <a:prstGeom prst="rect">
            <a:avLst/>
          </a:prstGeom>
        </p:spPr>
      </p:pic>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6801754" y="1676400"/>
            <a:ext cx="5197314" cy="3912840"/>
          </a:xfrm>
          <a:prstGeom prst="rect">
            <a:avLst/>
          </a:prstGeom>
        </p:spPr>
      </p:pic>
    </p:spTree>
    <p:extLst>
      <p:ext uri="{BB962C8B-B14F-4D97-AF65-F5344CB8AC3E}">
        <p14:creationId xmlns:p14="http://schemas.microsoft.com/office/powerpoint/2010/main" val="113523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8.1.2</a:t>
            </a:r>
            <a:r>
              <a:rPr lang="zh-CN" altLang="en-US" sz="2800" dirty="0" smtClean="0"/>
              <a:t>创建</a:t>
            </a:r>
            <a:r>
              <a:rPr lang="zh-CN" altLang="en-US" sz="2800" dirty="0"/>
              <a:t>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76400"/>
            <a:ext cx="10633247" cy="1032520"/>
          </a:xfrm>
        </p:spPr>
        <p:txBody>
          <a:bodyPr>
            <a:normAutofit/>
          </a:bodyPr>
          <a:lstStyle/>
          <a:p>
            <a:pPr marL="0" indent="0" hangingPunct="0">
              <a:buNone/>
            </a:pPr>
            <a:r>
              <a:rPr lang="en-US" altLang="zh-CN" dirty="0" smtClean="0"/>
              <a:t>2</a:t>
            </a:r>
            <a:r>
              <a:rPr lang="en-US" altLang="zh-CN" dirty="0"/>
              <a:t>)</a:t>
            </a:r>
            <a:r>
              <a:rPr lang="zh-CN" altLang="en-US" dirty="0"/>
              <a:t>使用</a:t>
            </a:r>
            <a:r>
              <a:rPr lang="en-US" altLang="zh-CN" dirty="0"/>
              <a:t>SQL</a:t>
            </a:r>
            <a:r>
              <a:rPr lang="zh-CN" altLang="en-US" dirty="0"/>
              <a:t>语句创建表</a:t>
            </a:r>
            <a:endParaRPr lang="en-US" altLang="zh-CN" dirty="0" smtClean="0"/>
          </a:p>
          <a:p>
            <a:pPr marL="0" indent="0" hangingPunct="0">
              <a:buNone/>
            </a:pPr>
            <a:r>
              <a:rPr lang="zh-CN" altLang="en-US" dirty="0" smtClean="0"/>
              <a:t>    使用</a:t>
            </a:r>
            <a:r>
              <a:rPr lang="en-US" altLang="zh-CN" dirty="0"/>
              <a:t>CREATE TABLE</a:t>
            </a:r>
            <a:r>
              <a:rPr lang="zh-CN" altLang="en-US" dirty="0"/>
              <a:t>语句来创建表，其语法格式如下</a:t>
            </a:r>
            <a:r>
              <a:rPr lang="zh-CN" altLang="en-US" dirty="0" smtClean="0"/>
              <a:t>：</a:t>
            </a:r>
            <a:endParaRPr lang="zh-CN" altLang="en-US" dirty="0"/>
          </a:p>
        </p:txBody>
      </p:sp>
      <p:sp>
        <p:nvSpPr>
          <p:cNvPr id="5" name="文本框 4"/>
          <p:cNvSpPr txBox="1"/>
          <p:nvPr/>
        </p:nvSpPr>
        <p:spPr>
          <a:xfrm>
            <a:off x="1701924" y="2780928"/>
            <a:ext cx="9073008" cy="3139321"/>
          </a:xfrm>
          <a:prstGeom prst="rect">
            <a:avLst/>
          </a:prstGeom>
          <a:solidFill>
            <a:srgbClr val="FFFF00"/>
          </a:solidFill>
        </p:spPr>
        <p:txBody>
          <a:bodyPr wrap="square" rtlCol="0">
            <a:spAutoFit/>
          </a:bodyPr>
          <a:lstStyle/>
          <a:p>
            <a:pPr hangingPunct="0"/>
            <a:r>
              <a:rPr lang="en-US" altLang="zh-CN" b="1" dirty="0" smtClean="0"/>
              <a:t>CREATE </a:t>
            </a:r>
            <a:r>
              <a:rPr lang="en-US" altLang="zh-CN" b="1" dirty="0"/>
              <a:t>TABLE [schema.]&lt;</a:t>
            </a:r>
            <a:r>
              <a:rPr lang="en-US" altLang="zh-CN" b="1" dirty="0" err="1"/>
              <a:t>table_name</a:t>
            </a:r>
            <a:r>
              <a:rPr lang="en-US" altLang="zh-CN" b="1" dirty="0"/>
              <a:t>&gt;(</a:t>
            </a:r>
            <a:endParaRPr lang="zh-CN" altLang="zh-CN" b="1" dirty="0"/>
          </a:p>
          <a:p>
            <a:pPr hangingPunct="0"/>
            <a:r>
              <a:rPr lang="en-US" altLang="zh-CN" b="1" dirty="0"/>
              <a:t>&lt;</a:t>
            </a:r>
            <a:r>
              <a:rPr lang="en-US" altLang="zh-CN" b="1" dirty="0" err="1"/>
              <a:t>column_name</a:t>
            </a:r>
            <a:r>
              <a:rPr lang="en-US" altLang="zh-CN" b="1" dirty="0"/>
              <a:t>&gt; &lt;</a:t>
            </a:r>
            <a:r>
              <a:rPr lang="en-US" altLang="zh-CN" b="1" dirty="0" err="1"/>
              <a:t>data_type</a:t>
            </a:r>
            <a:r>
              <a:rPr lang="en-US" altLang="zh-CN" b="1" dirty="0"/>
              <a:t>&gt; [DEFAULT &lt;expression&gt;] [CONSTRAINT]</a:t>
            </a:r>
            <a:endParaRPr lang="zh-CN" altLang="zh-CN" b="1" dirty="0"/>
          </a:p>
          <a:p>
            <a:pPr hangingPunct="0"/>
            <a:r>
              <a:rPr lang="en-US" altLang="zh-CN" b="1" dirty="0"/>
              <a:t>[</a:t>
            </a:r>
            <a:r>
              <a:rPr lang="zh-CN" altLang="zh-CN" b="1" dirty="0"/>
              <a:t>，</a:t>
            </a:r>
            <a:r>
              <a:rPr lang="en-US" altLang="zh-CN" b="1" dirty="0"/>
              <a:t>&lt;</a:t>
            </a:r>
            <a:r>
              <a:rPr lang="en-US" altLang="zh-CN" b="1" dirty="0" err="1"/>
              <a:t>column_name</a:t>
            </a:r>
            <a:r>
              <a:rPr lang="en-US" altLang="zh-CN" b="1" dirty="0"/>
              <a:t>&gt; &lt;</a:t>
            </a:r>
            <a:r>
              <a:rPr lang="en-US" altLang="zh-CN" b="1" dirty="0" err="1"/>
              <a:t>data_type</a:t>
            </a:r>
            <a:r>
              <a:rPr lang="en-US" altLang="zh-CN" b="1" dirty="0"/>
              <a:t>&gt; [DEFAULT &lt;expression&gt;] [CONSTRAINT]]</a:t>
            </a:r>
            <a:endParaRPr lang="zh-CN" altLang="zh-CN" b="1" dirty="0"/>
          </a:p>
          <a:p>
            <a:pPr hangingPunct="0"/>
            <a:r>
              <a:rPr lang="en-US" altLang="zh-CN" b="1" dirty="0"/>
              <a:t>[</a:t>
            </a:r>
            <a:r>
              <a:rPr lang="zh-CN" altLang="zh-CN" b="1" dirty="0"/>
              <a:t>，</a:t>
            </a:r>
            <a:r>
              <a:rPr lang="en-US" altLang="zh-CN" b="1" dirty="0"/>
              <a:t>…]</a:t>
            </a:r>
            <a:endParaRPr lang="zh-CN" altLang="zh-CN" b="1" dirty="0"/>
          </a:p>
          <a:p>
            <a:pPr hangingPunct="0"/>
            <a:r>
              <a:rPr lang="en-US" altLang="zh-CN" b="1" dirty="0"/>
              <a:t>)[TABLESPACE &lt;</a:t>
            </a:r>
            <a:r>
              <a:rPr lang="en-US" altLang="zh-CN" b="1" dirty="0" err="1"/>
              <a:t>tablespace_name</a:t>
            </a:r>
            <a:r>
              <a:rPr lang="en-US" altLang="zh-CN" b="1" dirty="0"/>
              <a:t>&gt;] | </a:t>
            </a:r>
            <a:endParaRPr lang="zh-CN" altLang="zh-CN" b="1" dirty="0"/>
          </a:p>
          <a:p>
            <a:pPr hangingPunct="0"/>
            <a:r>
              <a:rPr lang="en-US" altLang="zh-CN" b="1" dirty="0"/>
              <a:t>[PCTFREE n] |</a:t>
            </a:r>
            <a:endParaRPr lang="zh-CN" altLang="zh-CN" b="1" dirty="0"/>
          </a:p>
          <a:p>
            <a:pPr hangingPunct="0"/>
            <a:r>
              <a:rPr lang="en-US" altLang="zh-CN" b="1" dirty="0"/>
              <a:t>[PCTUSED n] |</a:t>
            </a:r>
            <a:endParaRPr lang="zh-CN" altLang="zh-CN" b="1" dirty="0"/>
          </a:p>
          <a:p>
            <a:pPr hangingPunct="0"/>
            <a:r>
              <a:rPr lang="en-US" altLang="zh-CN" b="1" dirty="0"/>
              <a:t>[INITRANS n] |</a:t>
            </a:r>
            <a:endParaRPr lang="zh-CN" altLang="zh-CN" b="1" dirty="0"/>
          </a:p>
          <a:p>
            <a:pPr hangingPunct="0"/>
            <a:r>
              <a:rPr lang="en-US" altLang="zh-CN" b="1" dirty="0"/>
              <a:t>[MAXTRANS n] |</a:t>
            </a:r>
            <a:endParaRPr lang="zh-CN" altLang="zh-CN" b="1" dirty="0"/>
          </a:p>
          <a:p>
            <a:pPr hangingPunct="0"/>
            <a:r>
              <a:rPr lang="en-US" altLang="zh-CN" b="1" dirty="0"/>
              <a:t>[STORAGE(INITAIL </a:t>
            </a:r>
            <a:r>
              <a:rPr lang="en-US" altLang="zh-CN" b="1" dirty="0" err="1"/>
              <a:t>n|NEXT</a:t>
            </a:r>
            <a:r>
              <a:rPr lang="en-US" altLang="zh-CN" b="1" dirty="0"/>
              <a:t> </a:t>
            </a:r>
            <a:r>
              <a:rPr lang="en-US" altLang="zh-CN" b="1" dirty="0" err="1"/>
              <a:t>n|PCTINCREASE</a:t>
            </a:r>
            <a:r>
              <a:rPr lang="en-US" altLang="zh-CN" b="1" dirty="0"/>
              <a:t> </a:t>
            </a:r>
            <a:r>
              <a:rPr lang="en-US" altLang="zh-CN" b="1" dirty="0" err="1"/>
              <a:t>n|MINEXTENTS</a:t>
            </a:r>
            <a:r>
              <a:rPr lang="en-US" altLang="zh-CN" b="1" dirty="0"/>
              <a:t> n| MAXEXTENTS n)] | </a:t>
            </a:r>
            <a:endParaRPr lang="zh-CN" altLang="zh-CN" b="1" dirty="0"/>
          </a:p>
          <a:p>
            <a:r>
              <a:rPr lang="en-US" altLang="zh-CN" b="1" dirty="0"/>
              <a:t>[CACHE]</a:t>
            </a:r>
            <a:r>
              <a:rPr lang="zh-CN" altLang="zh-CN" b="1" dirty="0"/>
              <a:t>；</a:t>
            </a:r>
            <a:endParaRPr lang="zh-CN" altLang="en-US" b="1" dirty="0"/>
          </a:p>
        </p:txBody>
      </p:sp>
      <p:sp>
        <p:nvSpPr>
          <p:cNvPr id="10" name="对话气泡: 矩形 3">
            <a:extLst>
              <a:ext uri="{FF2B5EF4-FFF2-40B4-BE49-F238E27FC236}">
                <a16:creationId xmlns:a16="http://schemas.microsoft.com/office/drawing/2014/main" xmlns="" id="{D762EB37-1C6F-454F-91BD-4A59C57D9B72}"/>
              </a:ext>
            </a:extLst>
          </p:cNvPr>
          <p:cNvSpPr/>
          <p:nvPr/>
        </p:nvSpPr>
        <p:spPr>
          <a:xfrm>
            <a:off x="5242284" y="228600"/>
            <a:ext cx="2736304" cy="551342"/>
          </a:xfrm>
          <a:prstGeom prst="wedgeRectCallout">
            <a:avLst>
              <a:gd name="adj1" fmla="val -96383"/>
              <a:gd name="adj2" fmla="val 4277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属</a:t>
            </a:r>
            <a:r>
              <a:rPr lang="zh-CN" altLang="en-US" sz="2400" dirty="0"/>
              <a:t>的用户模式名称</a:t>
            </a:r>
          </a:p>
        </p:txBody>
      </p:sp>
      <p:sp>
        <p:nvSpPr>
          <p:cNvPr id="13" name="对话气泡: 矩形 3">
            <a:extLst>
              <a:ext uri="{FF2B5EF4-FFF2-40B4-BE49-F238E27FC236}">
                <a16:creationId xmlns:a16="http://schemas.microsoft.com/office/drawing/2014/main" xmlns="" id="{D762EB37-1C6F-454F-91BD-4A59C57D9B72}"/>
              </a:ext>
            </a:extLst>
          </p:cNvPr>
          <p:cNvSpPr/>
          <p:nvPr/>
        </p:nvSpPr>
        <p:spPr>
          <a:xfrm>
            <a:off x="6886500" y="1044666"/>
            <a:ext cx="2736304" cy="551342"/>
          </a:xfrm>
          <a:prstGeom prst="wedgeRectCallout">
            <a:avLst>
              <a:gd name="adj1" fmla="val -111461"/>
              <a:gd name="adj2" fmla="val 2760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要</a:t>
            </a:r>
            <a:r>
              <a:rPr lang="zh-CN" altLang="en-US" sz="2400" dirty="0"/>
              <a:t>创建表的名称</a:t>
            </a:r>
          </a:p>
        </p:txBody>
      </p:sp>
      <p:sp>
        <p:nvSpPr>
          <p:cNvPr id="14" name="对话气泡: 矩形 3">
            <a:extLst>
              <a:ext uri="{FF2B5EF4-FFF2-40B4-BE49-F238E27FC236}">
                <a16:creationId xmlns:a16="http://schemas.microsoft.com/office/drawing/2014/main" xmlns="" id="{D762EB37-1C6F-454F-91BD-4A59C57D9B72}"/>
              </a:ext>
            </a:extLst>
          </p:cNvPr>
          <p:cNvSpPr/>
          <p:nvPr/>
        </p:nvSpPr>
        <p:spPr>
          <a:xfrm>
            <a:off x="1053852" y="1044666"/>
            <a:ext cx="2736304" cy="551342"/>
          </a:xfrm>
          <a:prstGeom prst="wedgeRectCallout">
            <a:avLst>
              <a:gd name="adj1" fmla="val 16095"/>
              <a:gd name="adj2" fmla="val 3326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表</a:t>
            </a:r>
            <a:r>
              <a:rPr lang="zh-CN" altLang="en-US" sz="2400" dirty="0"/>
              <a:t>中包含列的名称</a:t>
            </a:r>
          </a:p>
        </p:txBody>
      </p:sp>
      <p:sp>
        <p:nvSpPr>
          <p:cNvPr id="15" name="对话气泡: 矩形 3">
            <a:extLst>
              <a:ext uri="{FF2B5EF4-FFF2-40B4-BE49-F238E27FC236}">
                <a16:creationId xmlns:a16="http://schemas.microsoft.com/office/drawing/2014/main" xmlns="" id="{D762EB37-1C6F-454F-91BD-4A59C57D9B72}"/>
              </a:ext>
            </a:extLst>
          </p:cNvPr>
          <p:cNvSpPr/>
          <p:nvPr/>
        </p:nvSpPr>
        <p:spPr>
          <a:xfrm>
            <a:off x="117748" y="1783245"/>
            <a:ext cx="2736304" cy="551342"/>
          </a:xfrm>
          <a:prstGeom prst="wedgeRectCallout">
            <a:avLst>
              <a:gd name="adj1" fmla="val 89043"/>
              <a:gd name="adj2" fmla="val 1971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列</a:t>
            </a:r>
            <a:r>
              <a:rPr lang="zh-CN" altLang="en-US" sz="2400" dirty="0"/>
              <a:t>的数据类型</a:t>
            </a:r>
          </a:p>
        </p:txBody>
      </p:sp>
      <p:sp>
        <p:nvSpPr>
          <p:cNvPr id="16" name="对话气泡: 矩形 3">
            <a:extLst>
              <a:ext uri="{FF2B5EF4-FFF2-40B4-BE49-F238E27FC236}">
                <a16:creationId xmlns:a16="http://schemas.microsoft.com/office/drawing/2014/main" xmlns="" id="{D762EB37-1C6F-454F-91BD-4A59C57D9B72}"/>
              </a:ext>
            </a:extLst>
          </p:cNvPr>
          <p:cNvSpPr/>
          <p:nvPr/>
        </p:nvSpPr>
        <p:spPr>
          <a:xfrm>
            <a:off x="7978588" y="1748408"/>
            <a:ext cx="2736304" cy="551342"/>
          </a:xfrm>
          <a:prstGeom prst="wedgeRectCallout">
            <a:avLst>
              <a:gd name="adj1" fmla="val -119204"/>
              <a:gd name="adj2" fmla="val 2012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设置</a:t>
            </a:r>
            <a:r>
              <a:rPr lang="zh-CN" altLang="en-US" sz="2400" dirty="0"/>
              <a:t>列的默认值</a:t>
            </a:r>
          </a:p>
        </p:txBody>
      </p:sp>
      <p:sp>
        <p:nvSpPr>
          <p:cNvPr id="17" name="对话气泡: 矩形 3">
            <a:extLst>
              <a:ext uri="{FF2B5EF4-FFF2-40B4-BE49-F238E27FC236}">
                <a16:creationId xmlns:a16="http://schemas.microsoft.com/office/drawing/2014/main" xmlns="" id="{D762EB37-1C6F-454F-91BD-4A59C57D9B72}"/>
              </a:ext>
            </a:extLst>
          </p:cNvPr>
          <p:cNvSpPr/>
          <p:nvPr/>
        </p:nvSpPr>
        <p:spPr>
          <a:xfrm>
            <a:off x="9046740" y="2334587"/>
            <a:ext cx="2736304" cy="551342"/>
          </a:xfrm>
          <a:prstGeom prst="wedgeRectCallout">
            <a:avLst>
              <a:gd name="adj1" fmla="val -50332"/>
              <a:gd name="adj2" fmla="val 104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设置</a:t>
            </a:r>
            <a:r>
              <a:rPr lang="zh-CN" altLang="en-US" sz="2400" dirty="0"/>
              <a:t>列约束</a:t>
            </a:r>
          </a:p>
        </p:txBody>
      </p:sp>
      <p:sp>
        <p:nvSpPr>
          <p:cNvPr id="18" name="对话气泡: 矩形 3">
            <a:extLst>
              <a:ext uri="{FF2B5EF4-FFF2-40B4-BE49-F238E27FC236}">
                <a16:creationId xmlns:a16="http://schemas.microsoft.com/office/drawing/2014/main" xmlns="" id="{D762EB37-1C6F-454F-91BD-4A59C57D9B72}"/>
              </a:ext>
            </a:extLst>
          </p:cNvPr>
          <p:cNvSpPr/>
          <p:nvPr/>
        </p:nvSpPr>
        <p:spPr>
          <a:xfrm>
            <a:off x="5662364" y="2996952"/>
            <a:ext cx="2952328" cy="551342"/>
          </a:xfrm>
          <a:prstGeom prst="wedgeRectCallout">
            <a:avLst>
              <a:gd name="adj1" fmla="val -137136"/>
              <a:gd name="adj2" fmla="val 126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指定</a:t>
            </a:r>
            <a:r>
              <a:rPr lang="zh-CN" altLang="en-US" sz="2400" dirty="0"/>
              <a:t>表所在的表空间</a:t>
            </a:r>
          </a:p>
        </p:txBody>
      </p:sp>
      <p:sp>
        <p:nvSpPr>
          <p:cNvPr id="19" name="对话气泡: 矩形 3">
            <a:extLst>
              <a:ext uri="{FF2B5EF4-FFF2-40B4-BE49-F238E27FC236}">
                <a16:creationId xmlns:a16="http://schemas.microsoft.com/office/drawing/2014/main" xmlns="" id="{D762EB37-1C6F-454F-91BD-4A59C57D9B72}"/>
              </a:ext>
            </a:extLst>
          </p:cNvPr>
          <p:cNvSpPr/>
          <p:nvPr/>
        </p:nvSpPr>
        <p:spPr>
          <a:xfrm>
            <a:off x="5012055" y="3646154"/>
            <a:ext cx="2952328" cy="551342"/>
          </a:xfrm>
          <a:prstGeom prst="wedgeRectCallout">
            <a:avLst>
              <a:gd name="adj1" fmla="val -116362"/>
              <a:gd name="adj2" fmla="val 65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块</a:t>
            </a:r>
            <a:r>
              <a:rPr lang="zh-CN" altLang="en-US" sz="2400" dirty="0"/>
              <a:t>保留的空间百分比</a:t>
            </a:r>
          </a:p>
        </p:txBody>
      </p:sp>
      <p:sp>
        <p:nvSpPr>
          <p:cNvPr id="20" name="对话气泡: 矩形 3">
            <a:extLst>
              <a:ext uri="{FF2B5EF4-FFF2-40B4-BE49-F238E27FC236}">
                <a16:creationId xmlns:a16="http://schemas.microsoft.com/office/drawing/2014/main" xmlns="" id="{D762EB37-1C6F-454F-91BD-4A59C57D9B72}"/>
              </a:ext>
            </a:extLst>
          </p:cNvPr>
          <p:cNvSpPr/>
          <p:nvPr/>
        </p:nvSpPr>
        <p:spPr>
          <a:xfrm>
            <a:off x="3790156" y="4231858"/>
            <a:ext cx="2952328" cy="830863"/>
          </a:xfrm>
          <a:prstGeom prst="wedgeRectCallout">
            <a:avLst>
              <a:gd name="adj1" fmla="val -72925"/>
              <a:gd name="adj2" fmla="val 3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可以</a:t>
            </a:r>
            <a:r>
              <a:rPr lang="zh-CN" altLang="en-US" sz="2400" dirty="0"/>
              <a:t>重新插入</a:t>
            </a:r>
            <a:r>
              <a:rPr lang="zh-CN" altLang="en-US" sz="2400" dirty="0" smtClean="0"/>
              <a:t>数据的空间百分比</a:t>
            </a:r>
            <a:endParaRPr lang="zh-CN" altLang="en-US" sz="2400" dirty="0"/>
          </a:p>
        </p:txBody>
      </p:sp>
      <p:sp>
        <p:nvSpPr>
          <p:cNvPr id="21" name="对话气泡: 矩形 3">
            <a:extLst>
              <a:ext uri="{FF2B5EF4-FFF2-40B4-BE49-F238E27FC236}">
                <a16:creationId xmlns:a16="http://schemas.microsoft.com/office/drawing/2014/main" xmlns="" id="{D762EB37-1C6F-454F-91BD-4A59C57D9B72}"/>
              </a:ext>
            </a:extLst>
          </p:cNvPr>
          <p:cNvSpPr/>
          <p:nvPr/>
        </p:nvSpPr>
        <p:spPr>
          <a:xfrm>
            <a:off x="207758" y="2521825"/>
            <a:ext cx="1476164" cy="1267216"/>
          </a:xfrm>
          <a:prstGeom prst="wedgeRectCallout">
            <a:avLst>
              <a:gd name="adj1" fmla="val 94833"/>
              <a:gd name="adj2" fmla="val 131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可以</a:t>
            </a:r>
            <a:r>
              <a:rPr lang="zh-CN" altLang="en-US" sz="2400" dirty="0"/>
              <a:t>标记的初始事务数目</a:t>
            </a:r>
          </a:p>
        </p:txBody>
      </p:sp>
      <p:sp>
        <p:nvSpPr>
          <p:cNvPr id="22" name="对话气泡: 矩形 3">
            <a:extLst>
              <a:ext uri="{FF2B5EF4-FFF2-40B4-BE49-F238E27FC236}">
                <a16:creationId xmlns:a16="http://schemas.microsoft.com/office/drawing/2014/main" xmlns="" id="{D762EB37-1C6F-454F-91BD-4A59C57D9B72}"/>
              </a:ext>
            </a:extLst>
          </p:cNvPr>
          <p:cNvSpPr/>
          <p:nvPr/>
        </p:nvSpPr>
        <p:spPr>
          <a:xfrm>
            <a:off x="117748" y="4077072"/>
            <a:ext cx="1656184" cy="864096"/>
          </a:xfrm>
          <a:prstGeom prst="wedgeRectCallout">
            <a:avLst>
              <a:gd name="adj1" fmla="val 57064"/>
              <a:gd name="adj2" fmla="val 79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最大</a:t>
            </a:r>
            <a:r>
              <a:rPr lang="zh-CN" altLang="en-US" sz="2400" dirty="0"/>
              <a:t>事务数目</a:t>
            </a:r>
          </a:p>
        </p:txBody>
      </p:sp>
      <p:sp>
        <p:nvSpPr>
          <p:cNvPr id="23" name="对话气泡: 矩形 3">
            <a:extLst>
              <a:ext uri="{FF2B5EF4-FFF2-40B4-BE49-F238E27FC236}">
                <a16:creationId xmlns:a16="http://schemas.microsoft.com/office/drawing/2014/main" xmlns="" id="{D762EB37-1C6F-454F-91BD-4A59C57D9B72}"/>
              </a:ext>
            </a:extLst>
          </p:cNvPr>
          <p:cNvSpPr/>
          <p:nvPr/>
        </p:nvSpPr>
        <p:spPr>
          <a:xfrm>
            <a:off x="117748" y="5560209"/>
            <a:ext cx="1656184" cy="864096"/>
          </a:xfrm>
          <a:prstGeom prst="wedgeRectCallout">
            <a:avLst>
              <a:gd name="adj1" fmla="val 52463"/>
              <a:gd name="adj2" fmla="val -675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指定</a:t>
            </a:r>
            <a:r>
              <a:rPr lang="zh-CN" altLang="en-US" sz="2400" dirty="0"/>
              <a:t>存储参数信息</a:t>
            </a:r>
          </a:p>
        </p:txBody>
      </p:sp>
      <p:sp>
        <p:nvSpPr>
          <p:cNvPr id="24" name="对话气泡: 矩形 3">
            <a:extLst>
              <a:ext uri="{FF2B5EF4-FFF2-40B4-BE49-F238E27FC236}">
                <a16:creationId xmlns:a16="http://schemas.microsoft.com/office/drawing/2014/main" xmlns="" id="{D762EB37-1C6F-454F-91BD-4A59C57D9B72}"/>
              </a:ext>
            </a:extLst>
          </p:cNvPr>
          <p:cNvSpPr/>
          <p:nvPr/>
        </p:nvSpPr>
        <p:spPr>
          <a:xfrm>
            <a:off x="4078188" y="5931845"/>
            <a:ext cx="1656184" cy="864096"/>
          </a:xfrm>
          <a:prstGeom prst="wedgeRectCallout">
            <a:avLst>
              <a:gd name="adj1" fmla="val -102654"/>
              <a:gd name="adj2" fmla="val -952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第一</a:t>
            </a:r>
            <a:r>
              <a:rPr lang="zh-CN" altLang="en-US" sz="2400" dirty="0"/>
              <a:t>个盘区的大小</a:t>
            </a:r>
          </a:p>
        </p:txBody>
      </p:sp>
      <p:sp>
        <p:nvSpPr>
          <p:cNvPr id="25" name="对话气泡: 矩形 3">
            <a:extLst>
              <a:ext uri="{FF2B5EF4-FFF2-40B4-BE49-F238E27FC236}">
                <a16:creationId xmlns:a16="http://schemas.microsoft.com/office/drawing/2014/main" xmlns="" id="{D762EB37-1C6F-454F-91BD-4A59C57D9B72}"/>
              </a:ext>
            </a:extLst>
          </p:cNvPr>
          <p:cNvSpPr/>
          <p:nvPr/>
        </p:nvSpPr>
        <p:spPr>
          <a:xfrm>
            <a:off x="6058408" y="5931845"/>
            <a:ext cx="1656184" cy="864096"/>
          </a:xfrm>
          <a:prstGeom prst="wedgeRectCallout">
            <a:avLst>
              <a:gd name="adj1" fmla="val -157208"/>
              <a:gd name="adj2" fmla="val -99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第二个</a:t>
            </a:r>
            <a:r>
              <a:rPr lang="zh-CN" altLang="en-US" sz="2400" dirty="0"/>
              <a:t>盘区的大小</a:t>
            </a:r>
          </a:p>
        </p:txBody>
      </p:sp>
      <p:sp>
        <p:nvSpPr>
          <p:cNvPr id="27" name="对话气泡: 矩形 3">
            <a:extLst>
              <a:ext uri="{FF2B5EF4-FFF2-40B4-BE49-F238E27FC236}">
                <a16:creationId xmlns:a16="http://schemas.microsoft.com/office/drawing/2014/main" xmlns="" id="{D762EB37-1C6F-454F-91BD-4A59C57D9B72}"/>
              </a:ext>
            </a:extLst>
          </p:cNvPr>
          <p:cNvSpPr/>
          <p:nvPr/>
        </p:nvSpPr>
        <p:spPr>
          <a:xfrm>
            <a:off x="7935378" y="5937867"/>
            <a:ext cx="2047466" cy="864096"/>
          </a:xfrm>
          <a:prstGeom prst="wedgeRectCallout">
            <a:avLst>
              <a:gd name="adj1" fmla="val -176926"/>
              <a:gd name="adj2" fmla="val -927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第三</a:t>
            </a:r>
            <a:r>
              <a:rPr lang="zh-CN" altLang="en-US" sz="2400" dirty="0"/>
              <a:t>个及其后的盘区大小</a:t>
            </a:r>
          </a:p>
        </p:txBody>
      </p:sp>
      <p:sp>
        <p:nvSpPr>
          <p:cNvPr id="28" name="对话气泡: 矩形 3">
            <a:extLst>
              <a:ext uri="{FF2B5EF4-FFF2-40B4-BE49-F238E27FC236}">
                <a16:creationId xmlns:a16="http://schemas.microsoft.com/office/drawing/2014/main" xmlns="" id="{D762EB37-1C6F-454F-91BD-4A59C57D9B72}"/>
              </a:ext>
            </a:extLst>
          </p:cNvPr>
          <p:cNvSpPr/>
          <p:nvPr/>
        </p:nvSpPr>
        <p:spPr>
          <a:xfrm>
            <a:off x="7806983" y="4295356"/>
            <a:ext cx="1599797" cy="864096"/>
          </a:xfrm>
          <a:prstGeom prst="wedgeRectCallout">
            <a:avLst>
              <a:gd name="adj1" fmla="val -86542"/>
              <a:gd name="adj2" fmla="val 672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分配</a:t>
            </a:r>
            <a:r>
              <a:rPr lang="zh-CN" altLang="en-US" sz="2400" dirty="0"/>
              <a:t>盘区的数量</a:t>
            </a:r>
          </a:p>
        </p:txBody>
      </p:sp>
      <p:sp>
        <p:nvSpPr>
          <p:cNvPr id="29" name="对话气泡: 矩形 3">
            <a:extLst>
              <a:ext uri="{FF2B5EF4-FFF2-40B4-BE49-F238E27FC236}">
                <a16:creationId xmlns:a16="http://schemas.microsoft.com/office/drawing/2014/main" xmlns="" id="{D762EB37-1C6F-454F-91BD-4A59C57D9B72}"/>
              </a:ext>
            </a:extLst>
          </p:cNvPr>
          <p:cNvSpPr/>
          <p:nvPr/>
        </p:nvSpPr>
        <p:spPr>
          <a:xfrm>
            <a:off x="10126860" y="4339763"/>
            <a:ext cx="1975962" cy="864096"/>
          </a:xfrm>
          <a:prstGeom prst="wedgeRectCallout">
            <a:avLst>
              <a:gd name="adj1" fmla="val -86542"/>
              <a:gd name="adj2" fmla="val 672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最多</a:t>
            </a:r>
            <a:r>
              <a:rPr lang="zh-CN" altLang="en-US" sz="2400" dirty="0"/>
              <a:t>扩展盘区的数量</a:t>
            </a:r>
          </a:p>
        </p:txBody>
      </p:sp>
      <p:sp>
        <p:nvSpPr>
          <p:cNvPr id="30" name="对话气泡: 矩形 3">
            <a:extLst>
              <a:ext uri="{FF2B5EF4-FFF2-40B4-BE49-F238E27FC236}">
                <a16:creationId xmlns:a16="http://schemas.microsoft.com/office/drawing/2014/main" xmlns="" id="{D762EB37-1C6F-454F-91BD-4A59C57D9B72}"/>
              </a:ext>
            </a:extLst>
          </p:cNvPr>
          <p:cNvSpPr/>
          <p:nvPr/>
        </p:nvSpPr>
        <p:spPr>
          <a:xfrm>
            <a:off x="2340743" y="5894083"/>
            <a:ext cx="1273884" cy="864096"/>
          </a:xfrm>
          <a:prstGeom prst="wedgeRectCallout">
            <a:avLst>
              <a:gd name="adj1" fmla="val -69905"/>
              <a:gd name="adj2" fmla="val -574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加快</a:t>
            </a:r>
            <a:r>
              <a:rPr lang="zh-CN" altLang="en-US" sz="2400" dirty="0"/>
              <a:t>查询时间</a:t>
            </a:r>
          </a:p>
        </p:txBody>
      </p:sp>
    </p:spTree>
    <p:extLst>
      <p:ext uri="{BB962C8B-B14F-4D97-AF65-F5344CB8AC3E}">
        <p14:creationId xmlns:p14="http://schemas.microsoft.com/office/powerpoint/2010/main" val="156770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1+#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1+#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1+#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1+#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1+#ppt_w/2"/>
                                          </p:val>
                                        </p:tav>
                                        <p:tav tm="100000">
                                          <p:val>
                                            <p:strVal val="#ppt_x"/>
                                          </p:val>
                                        </p:tav>
                                      </p:tavLst>
                                    </p:anim>
                                    <p:anim calcmode="lin" valueType="num">
                                      <p:cBhvr additive="base">
                                        <p:cTn id="62" dur="500" fill="hold"/>
                                        <p:tgtEl>
                                          <p:spTgt spid="2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1+#ppt_w/2"/>
                                          </p:val>
                                        </p:tav>
                                        <p:tav tm="100000">
                                          <p:val>
                                            <p:strVal val="#ppt_x"/>
                                          </p:val>
                                        </p:tav>
                                      </p:tavLst>
                                    </p:anim>
                                    <p:anim calcmode="lin" valueType="num">
                                      <p:cBhvr additive="base">
                                        <p:cTn id="68" dur="500" fill="hold"/>
                                        <p:tgtEl>
                                          <p:spTgt spid="2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1+#ppt_w/2"/>
                                          </p:val>
                                        </p:tav>
                                        <p:tav tm="100000">
                                          <p:val>
                                            <p:strVal val="#ppt_x"/>
                                          </p:val>
                                        </p:tav>
                                      </p:tavLst>
                                    </p:anim>
                                    <p:anim calcmode="lin" valueType="num">
                                      <p:cBhvr additive="base">
                                        <p:cTn id="74" dur="500" fill="hold"/>
                                        <p:tgtEl>
                                          <p:spTgt spid="2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1+#ppt_w/2"/>
                                          </p:val>
                                        </p:tav>
                                        <p:tav tm="100000">
                                          <p:val>
                                            <p:strVal val="#ppt_x"/>
                                          </p:val>
                                        </p:tav>
                                      </p:tavLst>
                                    </p:anim>
                                    <p:anim calcmode="lin" valueType="num">
                                      <p:cBhvr additive="base">
                                        <p:cTn id="80" dur="500" fill="hold"/>
                                        <p:tgtEl>
                                          <p:spTgt spid="2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1+#ppt_w/2"/>
                                          </p:val>
                                        </p:tav>
                                        <p:tav tm="100000">
                                          <p:val>
                                            <p:strVal val="#ppt_x"/>
                                          </p:val>
                                        </p:tav>
                                      </p:tavLst>
                                    </p:anim>
                                    <p:anim calcmode="lin" valueType="num">
                                      <p:cBhvr additive="base">
                                        <p:cTn id="86" dur="500" fill="hold"/>
                                        <p:tgtEl>
                                          <p:spTgt spid="2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1+#ppt_w/2"/>
                                          </p:val>
                                        </p:tav>
                                        <p:tav tm="100000">
                                          <p:val>
                                            <p:strVal val="#ppt_x"/>
                                          </p:val>
                                        </p:tav>
                                      </p:tavLst>
                                    </p:anim>
                                    <p:anim calcmode="lin" valueType="num">
                                      <p:cBhvr additive="base">
                                        <p:cTn id="92" dur="500" fill="hold"/>
                                        <p:tgtEl>
                                          <p:spTgt spid="2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additive="base">
                                        <p:cTn id="97" dur="500" fill="hold"/>
                                        <p:tgtEl>
                                          <p:spTgt spid="28"/>
                                        </p:tgtEl>
                                        <p:attrNameLst>
                                          <p:attrName>ppt_x</p:attrName>
                                        </p:attrNameLst>
                                      </p:cBhvr>
                                      <p:tavLst>
                                        <p:tav tm="0">
                                          <p:val>
                                            <p:strVal val="1+#ppt_w/2"/>
                                          </p:val>
                                        </p:tav>
                                        <p:tav tm="100000">
                                          <p:val>
                                            <p:strVal val="#ppt_x"/>
                                          </p:val>
                                        </p:tav>
                                      </p:tavLst>
                                    </p:anim>
                                    <p:anim calcmode="lin" valueType="num">
                                      <p:cBhvr additive="base">
                                        <p:cTn id="98" dur="500" fill="hold"/>
                                        <p:tgtEl>
                                          <p:spTgt spid="2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1+#ppt_w/2"/>
                                          </p:val>
                                        </p:tav>
                                        <p:tav tm="100000">
                                          <p:val>
                                            <p:strVal val="#ppt_x"/>
                                          </p:val>
                                        </p:tav>
                                      </p:tavLst>
                                    </p:anim>
                                    <p:anim calcmode="lin" valueType="num">
                                      <p:cBhvr additive="base">
                                        <p:cTn id="104" dur="500" fill="hold"/>
                                        <p:tgtEl>
                                          <p:spTgt spid="2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30"/>
                                        </p:tgtEl>
                                        <p:attrNameLst>
                                          <p:attrName>style.visibility</p:attrName>
                                        </p:attrNameLst>
                                      </p:cBhvr>
                                      <p:to>
                                        <p:strVal val="visible"/>
                                      </p:to>
                                    </p:set>
                                    <p:anim calcmode="lin" valueType="num">
                                      <p:cBhvr additive="base">
                                        <p:cTn id="109" dur="500" fill="hold"/>
                                        <p:tgtEl>
                                          <p:spTgt spid="30"/>
                                        </p:tgtEl>
                                        <p:attrNameLst>
                                          <p:attrName>ppt_x</p:attrName>
                                        </p:attrNameLst>
                                      </p:cBhvr>
                                      <p:tavLst>
                                        <p:tav tm="0">
                                          <p:val>
                                            <p:strVal val="1+#ppt_w/2"/>
                                          </p:val>
                                        </p:tav>
                                        <p:tav tm="100000">
                                          <p:val>
                                            <p:strVal val="#ppt_x"/>
                                          </p:val>
                                        </p:tav>
                                      </p:tavLst>
                                    </p:anim>
                                    <p:anim calcmode="lin" valueType="num">
                                      <p:cBhvr additive="base">
                                        <p:cTn id="110" dur="500" fill="hold"/>
                                        <p:tgtEl>
                                          <p:spTgt spid="3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8.1.2</a:t>
            </a:r>
            <a:r>
              <a:rPr lang="zh-CN" altLang="en-US" sz="2800" dirty="0" smtClean="0"/>
              <a:t>创建</a:t>
            </a:r>
            <a:r>
              <a:rPr lang="zh-CN" altLang="en-US" sz="2800" dirty="0"/>
              <a:t>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76400"/>
            <a:ext cx="10633247" cy="1032520"/>
          </a:xfrm>
        </p:spPr>
        <p:txBody>
          <a:bodyPr>
            <a:normAutofit/>
          </a:bodyPr>
          <a:lstStyle/>
          <a:p>
            <a:pPr marL="0" indent="0" hangingPunct="0">
              <a:buNone/>
            </a:pPr>
            <a:r>
              <a:rPr lang="en-US" altLang="zh-CN" dirty="0" smtClean="0"/>
              <a:t>【</a:t>
            </a:r>
            <a:r>
              <a:rPr lang="zh-CN" altLang="en-US" dirty="0"/>
              <a:t>示例</a:t>
            </a:r>
            <a:r>
              <a:rPr lang="en-US" altLang="zh-CN" dirty="0"/>
              <a:t>8-1】</a:t>
            </a:r>
            <a:r>
              <a:rPr lang="zh-CN" altLang="en-US" dirty="0"/>
              <a:t>创建表</a:t>
            </a:r>
            <a:endParaRPr lang="en-US" altLang="zh-CN" dirty="0" smtClean="0"/>
          </a:p>
          <a:p>
            <a:pPr marL="0" indent="0" hangingPunct="0">
              <a:buNone/>
            </a:pPr>
            <a:r>
              <a:rPr lang="zh-CN" altLang="en-US" dirty="0"/>
              <a:t>在</a:t>
            </a:r>
            <a:r>
              <a:rPr lang="en-US" altLang="zh-CN" dirty="0"/>
              <a:t>STUDY</a:t>
            </a:r>
            <a:r>
              <a:rPr lang="zh-CN" altLang="en-US" dirty="0"/>
              <a:t>用户中创建表</a:t>
            </a:r>
            <a:r>
              <a:rPr lang="en-US" altLang="zh-CN" dirty="0" smtClean="0"/>
              <a:t>products</a:t>
            </a:r>
            <a:r>
              <a:rPr lang="zh-CN" altLang="en-US" dirty="0" smtClean="0"/>
              <a:t>。</a:t>
            </a:r>
            <a:endParaRPr lang="zh-CN" altLang="en-US" dirty="0"/>
          </a:p>
        </p:txBody>
      </p:sp>
      <p:sp>
        <p:nvSpPr>
          <p:cNvPr id="5" name="文本框 4"/>
          <p:cNvSpPr txBox="1"/>
          <p:nvPr/>
        </p:nvSpPr>
        <p:spPr>
          <a:xfrm>
            <a:off x="1293813" y="2699042"/>
            <a:ext cx="7248871" cy="3970318"/>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TABLE </a:t>
            </a:r>
            <a:r>
              <a:rPr lang="en-US" altLang="zh-CN" b="1" dirty="0" err="1">
                <a:highlight>
                  <a:srgbClr val="C0C0C0"/>
                </a:highlight>
                <a:ea typeface="微软雅黑" panose="020B0503020204020204" pitchFamily="34" charset="-122"/>
              </a:rPr>
              <a:t>study.products</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2  (</a:t>
            </a:r>
          </a:p>
          <a:p>
            <a:pPr hangingPunct="0"/>
            <a:r>
              <a:rPr lang="en-US" altLang="zh-CN" b="1" dirty="0">
                <a:highlight>
                  <a:srgbClr val="C0C0C0"/>
                </a:highlight>
                <a:ea typeface="微软雅黑" panose="020B0503020204020204" pitchFamily="34" charset="-122"/>
              </a:rPr>
              <a:t>3    </a:t>
            </a:r>
            <a:r>
              <a:rPr lang="en-US" altLang="zh-CN" b="1" dirty="0" err="1">
                <a:highlight>
                  <a:srgbClr val="C0C0C0"/>
                </a:highlight>
                <a:ea typeface="微软雅黑" panose="020B0503020204020204" pitchFamily="34" charset="-122"/>
              </a:rPr>
              <a:t>product_id</a:t>
            </a:r>
            <a:r>
              <a:rPr lang="en-US" altLang="zh-CN" b="1" dirty="0">
                <a:highlight>
                  <a:srgbClr val="C0C0C0"/>
                </a:highlight>
                <a:ea typeface="微软雅黑" panose="020B0503020204020204" pitchFamily="34" charset="-122"/>
              </a:rPr>
              <a:t> VARCHAR2(40 BYTE</a:t>
            </a:r>
            <a:r>
              <a:rPr lang="en-US" altLang="zh-CN" b="1" dirty="0">
                <a:highlight>
                  <a:srgbClr val="C0C0C0"/>
                </a:highlight>
                <a:ea typeface="微软雅黑" panose="020B0503020204020204" pitchFamily="34" charset="-122"/>
              </a:rPr>
              <a:t>) NOT </a:t>
            </a:r>
            <a:r>
              <a:rPr lang="en-US" altLang="zh-CN" b="1" dirty="0">
                <a:highlight>
                  <a:srgbClr val="C0C0C0"/>
                </a:highlight>
                <a:ea typeface="微软雅黑" panose="020B0503020204020204" pitchFamily="34" charset="-122"/>
              </a:rPr>
              <a:t>NULL</a:t>
            </a:r>
          </a:p>
          <a:p>
            <a:pPr hangingPunct="0"/>
            <a:r>
              <a:rPr lang="en-US" altLang="zh-CN" b="1" dirty="0">
                <a:highlight>
                  <a:srgbClr val="C0C0C0"/>
                </a:highlight>
                <a:ea typeface="微软雅黑" panose="020B0503020204020204" pitchFamily="34" charset="-122"/>
              </a:rPr>
              <a:t>4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product_name</a:t>
            </a:r>
            <a:r>
              <a:rPr lang="en-US" altLang="zh-CN" b="1" dirty="0">
                <a:highlight>
                  <a:srgbClr val="C0C0C0"/>
                </a:highlight>
                <a:ea typeface="微软雅黑" panose="020B0503020204020204" pitchFamily="34" charset="-122"/>
              </a:rPr>
              <a:t> VARCHAR2(40 BYTE</a:t>
            </a:r>
            <a:r>
              <a:rPr lang="en-US" altLang="zh-CN" b="1" dirty="0">
                <a:highlight>
                  <a:srgbClr val="C0C0C0"/>
                </a:highlight>
                <a:ea typeface="微软雅黑" panose="020B0503020204020204" pitchFamily="34" charset="-122"/>
              </a:rPr>
              <a:t>) NOT </a:t>
            </a:r>
            <a:r>
              <a:rPr lang="en-US" altLang="zh-CN" b="1" dirty="0">
                <a:highlight>
                  <a:srgbClr val="C0C0C0"/>
                </a:highlight>
                <a:ea typeface="微软雅黑" panose="020B0503020204020204" pitchFamily="34" charset="-122"/>
              </a:rPr>
              <a:t>NULL</a:t>
            </a:r>
          </a:p>
          <a:p>
            <a:pPr hangingPunct="0"/>
            <a:r>
              <a:rPr lang="en-US" altLang="zh-CN" b="1" dirty="0">
                <a:highlight>
                  <a:srgbClr val="C0C0C0"/>
                </a:highlight>
                <a:ea typeface="微软雅黑" panose="020B0503020204020204" pitchFamily="34" charset="-122"/>
              </a:rPr>
              <a:t>5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product_type</a:t>
            </a:r>
            <a:r>
              <a:rPr lang="en-US" altLang="zh-CN" b="1" dirty="0">
                <a:highlight>
                  <a:srgbClr val="C0C0C0"/>
                </a:highlight>
                <a:ea typeface="微软雅黑" panose="020B0503020204020204" pitchFamily="34" charset="-122"/>
              </a:rPr>
              <a:t> VARCHAR2(40 BYTE</a:t>
            </a:r>
            <a:r>
              <a:rPr lang="en-US" altLang="zh-CN" b="1" dirty="0">
                <a:highlight>
                  <a:srgbClr val="C0C0C0"/>
                </a:highlight>
                <a:ea typeface="微软雅黑" panose="020B0503020204020204" pitchFamily="34" charset="-122"/>
              </a:rPr>
              <a:t>) NOT </a:t>
            </a:r>
            <a:r>
              <a:rPr lang="en-US" altLang="zh-CN" b="1" dirty="0">
                <a:highlight>
                  <a:srgbClr val="C0C0C0"/>
                </a:highlight>
                <a:ea typeface="微软雅黑" panose="020B0503020204020204" pitchFamily="34" charset="-122"/>
              </a:rPr>
              <a:t>NULL</a:t>
            </a:r>
          </a:p>
          <a:p>
            <a:pPr hangingPunct="0"/>
            <a:r>
              <a:rPr lang="en-US" altLang="zh-CN" b="1" dirty="0">
                <a:highlight>
                  <a:srgbClr val="C0C0C0"/>
                </a:highlight>
                <a:ea typeface="微软雅黑" panose="020B0503020204020204" pitchFamily="34" charset="-122"/>
              </a:rPr>
              <a:t>6  </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CONSTRAINT </a:t>
            </a:r>
            <a:r>
              <a:rPr lang="en-US" altLang="zh-CN" b="1" dirty="0" err="1">
                <a:highlight>
                  <a:srgbClr val="C0C0C0"/>
                </a:highlight>
                <a:ea typeface="微软雅黑" panose="020B0503020204020204" pitchFamily="34" charset="-122"/>
              </a:rPr>
              <a:t>products_pk</a:t>
            </a:r>
            <a:r>
              <a:rPr lang="en-US" altLang="zh-CN" b="1" dirty="0">
                <a:highlight>
                  <a:srgbClr val="C0C0C0"/>
                </a:highlight>
                <a:ea typeface="微软雅黑" panose="020B0503020204020204" pitchFamily="34" charset="-122"/>
              </a:rPr>
              <a:t> PRIMARY KEY(</a:t>
            </a:r>
            <a:r>
              <a:rPr lang="en-US" altLang="zh-CN" b="1" dirty="0" err="1">
                <a:highlight>
                  <a:srgbClr val="C0C0C0"/>
                </a:highlight>
                <a:ea typeface="微软雅黑" panose="020B0503020204020204" pitchFamily="34" charset="-122"/>
              </a:rPr>
              <a:t>product_id</a:t>
            </a:r>
            <a:r>
              <a:rPr lang="en-US" altLang="zh-CN" b="1" dirty="0">
                <a:highlight>
                  <a:srgbClr val="C0C0C0"/>
                </a:highlight>
                <a:ea typeface="微软雅黑" panose="020B0503020204020204" pitchFamily="34" charset="-122"/>
              </a:rPr>
              <a:t>) ENABLE</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7  )</a:t>
            </a:r>
          </a:p>
          <a:p>
            <a:pPr hangingPunct="0"/>
            <a:r>
              <a:rPr lang="en-US" altLang="zh-CN" b="1" dirty="0">
                <a:highlight>
                  <a:srgbClr val="C0C0C0"/>
                </a:highlight>
                <a:ea typeface="微软雅黑" panose="020B0503020204020204" pitchFamily="34" charset="-122"/>
              </a:rPr>
              <a:t>8  LOGGING</a:t>
            </a:r>
          </a:p>
          <a:p>
            <a:pPr hangingPunct="0"/>
            <a:r>
              <a:rPr lang="en-US" altLang="zh-CN" b="1" dirty="0">
                <a:highlight>
                  <a:srgbClr val="C0C0C0"/>
                </a:highlight>
                <a:ea typeface="微软雅黑" panose="020B0503020204020204" pitchFamily="34" charset="-122"/>
              </a:rPr>
              <a:t>9  TABLESPACE "USERS"</a:t>
            </a:r>
          </a:p>
          <a:p>
            <a:pPr hangingPunct="0"/>
            <a:r>
              <a:rPr lang="en-US" altLang="zh-CN" b="1" dirty="0">
                <a:highlight>
                  <a:srgbClr val="C0C0C0"/>
                </a:highlight>
                <a:ea typeface="微软雅黑" panose="020B0503020204020204" pitchFamily="34" charset="-122"/>
              </a:rPr>
              <a:t>10 PCTFREE 10</a:t>
            </a:r>
          </a:p>
          <a:p>
            <a:pPr hangingPunct="0"/>
            <a:r>
              <a:rPr lang="en-US" altLang="zh-CN" b="1" dirty="0">
                <a:highlight>
                  <a:srgbClr val="C0C0C0"/>
                </a:highlight>
                <a:ea typeface="微软雅黑" panose="020B0503020204020204" pitchFamily="34" charset="-122"/>
              </a:rPr>
              <a:t>11  INITRANS 1</a:t>
            </a:r>
          </a:p>
          <a:p>
            <a:pPr hangingPunct="0"/>
            <a:r>
              <a:rPr lang="en-US" altLang="zh-CN" b="1" dirty="0">
                <a:highlight>
                  <a:srgbClr val="C0C0C0"/>
                </a:highlight>
                <a:ea typeface="微软雅黑" panose="020B0503020204020204" pitchFamily="34" charset="-122"/>
              </a:rPr>
              <a:t>12  STORAGE</a:t>
            </a:r>
          </a:p>
          <a:p>
            <a:pPr hangingPunct="0"/>
            <a:r>
              <a:rPr lang="en-US" altLang="zh-CN" b="1" dirty="0">
                <a:highlight>
                  <a:srgbClr val="C0C0C0"/>
                </a:highlight>
                <a:ea typeface="微软雅黑" panose="020B0503020204020204" pitchFamily="34" charset="-122"/>
              </a:rPr>
              <a:t>13  ( </a:t>
            </a:r>
          </a:p>
          <a:p>
            <a:pPr hangingPunct="0"/>
            <a:r>
              <a:rPr lang="en-US" altLang="zh-CN" b="1" dirty="0">
                <a:highlight>
                  <a:srgbClr val="C0C0C0"/>
                </a:highlight>
                <a:ea typeface="微软雅黑" panose="020B0503020204020204" pitchFamily="34" charset="-122"/>
              </a:rPr>
              <a:t>14    INITIAL 65536 </a:t>
            </a:r>
          </a:p>
        </p:txBody>
      </p:sp>
      <p:sp>
        <p:nvSpPr>
          <p:cNvPr id="16" name="对话气泡: 矩形 3">
            <a:extLst>
              <a:ext uri="{FF2B5EF4-FFF2-40B4-BE49-F238E27FC236}">
                <a16:creationId xmlns:a16="http://schemas.microsoft.com/office/drawing/2014/main" xmlns="" id="{D762EB37-1C6F-454F-91BD-4A59C57D9B72}"/>
              </a:ext>
            </a:extLst>
          </p:cNvPr>
          <p:cNvSpPr/>
          <p:nvPr/>
        </p:nvSpPr>
        <p:spPr>
          <a:xfrm>
            <a:off x="5586874" y="548680"/>
            <a:ext cx="4539985" cy="1141798"/>
          </a:xfrm>
          <a:prstGeom prst="wedgeRectCallout">
            <a:avLst>
              <a:gd name="adj1" fmla="val -105015"/>
              <a:gd name="adj2" fmla="val 1942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product_id</a:t>
            </a:r>
            <a:r>
              <a:rPr lang="zh-CN" altLang="en-US" sz="2400" dirty="0"/>
              <a:t>、</a:t>
            </a:r>
            <a:r>
              <a:rPr lang="en-US" altLang="zh-CN" sz="2400" dirty="0" err="1" smtClean="0"/>
              <a:t>product_name</a:t>
            </a:r>
            <a:r>
              <a:rPr lang="zh-CN" altLang="en-US" sz="2400" dirty="0" smtClean="0"/>
              <a:t>、</a:t>
            </a:r>
            <a:r>
              <a:rPr lang="en-US" altLang="zh-CN" sz="2400" dirty="0" err="1" smtClean="0"/>
              <a:t>product_type</a:t>
            </a:r>
            <a:r>
              <a:rPr lang="zh-CN" altLang="en-US" sz="2400" dirty="0" smtClean="0"/>
              <a:t>三个非空字段</a:t>
            </a:r>
            <a:endParaRPr lang="zh-CN" altLang="en-US" sz="2400" dirty="0"/>
          </a:p>
        </p:txBody>
      </p:sp>
      <p:sp>
        <p:nvSpPr>
          <p:cNvPr id="17" name="对话气泡: 矩形 3">
            <a:extLst>
              <a:ext uri="{FF2B5EF4-FFF2-40B4-BE49-F238E27FC236}">
                <a16:creationId xmlns:a16="http://schemas.microsoft.com/office/drawing/2014/main" xmlns="" id="{D762EB37-1C6F-454F-91BD-4A59C57D9B72}"/>
              </a:ext>
            </a:extLst>
          </p:cNvPr>
          <p:cNvSpPr/>
          <p:nvPr/>
        </p:nvSpPr>
        <p:spPr>
          <a:xfrm>
            <a:off x="7246540" y="2915066"/>
            <a:ext cx="1725510" cy="802418"/>
          </a:xfrm>
          <a:prstGeom prst="wedgeRectCallout">
            <a:avLst>
              <a:gd name="adj1" fmla="val -123651"/>
              <a:gd name="adj2" fmla="val 101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设置主键</a:t>
            </a:r>
            <a:r>
              <a:rPr lang="en-US" altLang="zh-CN" sz="2400" dirty="0" err="1"/>
              <a:t>product_id</a:t>
            </a:r>
            <a:endParaRPr lang="zh-CN" altLang="en-US" sz="2400" dirty="0"/>
          </a:p>
        </p:txBody>
      </p:sp>
      <p:sp>
        <p:nvSpPr>
          <p:cNvPr id="24" name="对话气泡: 矩形 3">
            <a:extLst>
              <a:ext uri="{FF2B5EF4-FFF2-40B4-BE49-F238E27FC236}">
                <a16:creationId xmlns:a16="http://schemas.microsoft.com/office/drawing/2014/main" xmlns="" id="{D762EB37-1C6F-454F-91BD-4A59C57D9B72}"/>
              </a:ext>
            </a:extLst>
          </p:cNvPr>
          <p:cNvSpPr/>
          <p:nvPr/>
        </p:nvSpPr>
        <p:spPr>
          <a:xfrm>
            <a:off x="3502124" y="5373216"/>
            <a:ext cx="2376264" cy="864096"/>
          </a:xfrm>
          <a:prstGeom prst="wedgeRectCallout">
            <a:avLst>
              <a:gd name="adj1" fmla="val -76825"/>
              <a:gd name="adj2" fmla="val -69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把</a:t>
            </a:r>
            <a:r>
              <a:rPr lang="zh-CN" altLang="en-US" sz="2400" dirty="0"/>
              <a:t>表创建到</a:t>
            </a:r>
            <a:r>
              <a:rPr lang="en-US" altLang="zh-CN" sz="2400" dirty="0"/>
              <a:t>USERS</a:t>
            </a:r>
            <a:r>
              <a:rPr lang="zh-CN" altLang="en-US" sz="2400" dirty="0"/>
              <a:t>表空间中</a:t>
            </a:r>
          </a:p>
        </p:txBody>
      </p:sp>
      <p:sp>
        <p:nvSpPr>
          <p:cNvPr id="4" name="矩形 3"/>
          <p:cNvSpPr/>
          <p:nvPr/>
        </p:nvSpPr>
        <p:spPr>
          <a:xfrm>
            <a:off x="6197733" y="5155419"/>
            <a:ext cx="3589374" cy="1477328"/>
          </a:xfrm>
          <a:prstGeom prst="rect">
            <a:avLst/>
          </a:prstGeom>
        </p:spPr>
        <p:txBody>
          <a:bodyPr wrap="square">
            <a:spAutoFit/>
          </a:bodyPr>
          <a:lstStyle/>
          <a:p>
            <a:pPr hangingPunct="0"/>
            <a:r>
              <a:rPr lang="en-US" altLang="zh-CN" b="1" dirty="0">
                <a:highlight>
                  <a:srgbClr val="C0C0C0"/>
                </a:highlight>
                <a:ea typeface="微软雅黑" panose="020B0503020204020204" pitchFamily="34" charset="-122"/>
              </a:rPr>
              <a:t>15    NEXT 1048576 </a:t>
            </a:r>
          </a:p>
          <a:p>
            <a:pPr hangingPunct="0"/>
            <a:r>
              <a:rPr lang="en-US" altLang="zh-CN" b="1" dirty="0">
                <a:highlight>
                  <a:srgbClr val="C0C0C0"/>
                </a:highlight>
                <a:ea typeface="微软雅黑" panose="020B0503020204020204" pitchFamily="34" charset="-122"/>
              </a:rPr>
              <a:t>16    MINEXTENTS 1 </a:t>
            </a:r>
          </a:p>
          <a:p>
            <a:pPr hangingPunct="0"/>
            <a:r>
              <a:rPr lang="en-US" altLang="zh-CN" b="1" dirty="0">
                <a:highlight>
                  <a:srgbClr val="C0C0C0"/>
                </a:highlight>
                <a:ea typeface="微软雅黑" panose="020B0503020204020204" pitchFamily="34" charset="-122"/>
              </a:rPr>
              <a:t>17    MAXEXTENTS 2147483645 </a:t>
            </a:r>
          </a:p>
          <a:p>
            <a:pPr hangingPunct="0"/>
            <a:r>
              <a:rPr lang="en-US" altLang="zh-CN" b="1" dirty="0">
                <a:highlight>
                  <a:srgbClr val="C0C0C0"/>
                </a:highlight>
                <a:ea typeface="微软雅黑" panose="020B0503020204020204" pitchFamily="34" charset="-122"/>
              </a:rPr>
              <a:t>18    BUFFER_POOL DEFAULT</a:t>
            </a:r>
          </a:p>
          <a:p>
            <a:pPr hangingPunct="0"/>
            <a:r>
              <a:rPr lang="en-US" altLang="zh-CN" b="1" dirty="0">
                <a:highlight>
                  <a:srgbClr val="C0C0C0"/>
                </a:highlight>
                <a:ea typeface="微软雅黑" panose="020B0503020204020204" pitchFamily="34" charset="-122"/>
              </a:rPr>
              <a:t>19  )</a:t>
            </a:r>
            <a:r>
              <a:rPr lang="zh-CN" altLang="en-US"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415374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8.1.3</a:t>
            </a:r>
            <a:r>
              <a:rPr lang="zh-CN" altLang="en-US" sz="2800" dirty="0" smtClean="0"/>
              <a:t>修改</a:t>
            </a:r>
            <a:r>
              <a:rPr lang="zh-CN" altLang="en-US" sz="2800" dirty="0"/>
              <a:t>、删除表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76400"/>
            <a:ext cx="10129191" cy="4200872"/>
          </a:xfrm>
        </p:spPr>
        <p:txBody>
          <a:bodyPr>
            <a:normAutofit/>
          </a:bodyPr>
          <a:lstStyle/>
          <a:p>
            <a:pPr marL="0" indent="0" hangingPunct="0">
              <a:buNone/>
            </a:pPr>
            <a:r>
              <a:rPr lang="zh-CN" altLang="en-US" dirty="0"/>
              <a:t>表创建后，可以修改、删除表，主要有以下几种操作：</a:t>
            </a:r>
          </a:p>
          <a:p>
            <a:pPr marL="0" indent="0" hangingPunct="0">
              <a:buNone/>
            </a:pPr>
            <a:r>
              <a:rPr lang="en-US" altLang="zh-CN" dirty="0"/>
              <a:t>1)</a:t>
            </a:r>
            <a:r>
              <a:rPr lang="zh-CN" altLang="en-US" dirty="0"/>
              <a:t>修改表名</a:t>
            </a:r>
          </a:p>
          <a:p>
            <a:pPr marL="0" indent="0" hangingPunct="0">
              <a:buNone/>
            </a:pPr>
            <a:r>
              <a:rPr lang="zh-CN" altLang="en-US" dirty="0"/>
              <a:t>可以使用</a:t>
            </a:r>
            <a:r>
              <a:rPr lang="en-US" altLang="zh-CN" dirty="0"/>
              <a:t>ALTER TABLE … RENAME TO</a:t>
            </a:r>
            <a:r>
              <a:rPr lang="zh-CN" altLang="en-US" dirty="0"/>
              <a:t>语句修改表名，其语法格式如下</a:t>
            </a:r>
            <a:r>
              <a:rPr lang="zh-CN" altLang="en-US" dirty="0" smtClean="0"/>
              <a:t>：</a:t>
            </a:r>
            <a:endParaRPr lang="en-US" altLang="zh-CN" dirty="0" smtClean="0"/>
          </a:p>
          <a:p>
            <a:pPr marL="0" indent="0" hangingPunct="0">
              <a:buNone/>
            </a:pPr>
            <a:endParaRPr lang="zh-CN" altLang="en-US" dirty="0"/>
          </a:p>
          <a:p>
            <a:pPr marL="0" indent="0" hangingPunct="0">
              <a:buNone/>
            </a:pPr>
            <a:r>
              <a:rPr lang="zh-CN" altLang="en-US" dirty="0" smtClean="0"/>
              <a:t>其中</a:t>
            </a:r>
            <a:r>
              <a:rPr lang="zh-CN" altLang="en-US" dirty="0"/>
              <a:t>参数说明</a:t>
            </a:r>
            <a:r>
              <a:rPr lang="zh-CN" altLang="en-US" dirty="0" smtClean="0"/>
              <a:t>：</a:t>
            </a:r>
            <a:endParaRPr lang="zh-CN" altLang="en-US" dirty="0"/>
          </a:p>
          <a:p>
            <a:pPr marL="0" indent="0" hangingPunct="0">
              <a:buNone/>
            </a:pPr>
            <a:r>
              <a:rPr lang="en-US" altLang="zh-CN" b="1" dirty="0" err="1">
                <a:solidFill>
                  <a:srgbClr val="FF0000"/>
                </a:solidFill>
              </a:rPr>
              <a:t>table_name</a:t>
            </a:r>
            <a:r>
              <a:rPr lang="zh-CN" altLang="en-US" b="1" dirty="0">
                <a:solidFill>
                  <a:srgbClr val="FF0000"/>
                </a:solidFill>
              </a:rPr>
              <a:t>：</a:t>
            </a:r>
            <a:r>
              <a:rPr lang="zh-CN" altLang="en-US" dirty="0"/>
              <a:t>原表名。</a:t>
            </a:r>
          </a:p>
          <a:p>
            <a:pPr marL="0" indent="0" hangingPunct="0">
              <a:buNone/>
            </a:pPr>
            <a:r>
              <a:rPr lang="en-US" altLang="zh-CN" b="1" dirty="0" err="1">
                <a:solidFill>
                  <a:srgbClr val="FF0000"/>
                </a:solidFill>
              </a:rPr>
              <a:t>new_table_name</a:t>
            </a:r>
            <a:r>
              <a:rPr lang="zh-CN" altLang="en-US" b="1" dirty="0">
                <a:solidFill>
                  <a:srgbClr val="FF0000"/>
                </a:solidFill>
              </a:rPr>
              <a:t>：</a:t>
            </a:r>
            <a:r>
              <a:rPr lang="zh-CN" altLang="en-US" dirty="0"/>
              <a:t>新表</a:t>
            </a:r>
            <a:r>
              <a:rPr lang="zh-CN" altLang="en-US" dirty="0" smtClean="0"/>
              <a:t>名</a:t>
            </a:r>
            <a:endParaRPr lang="zh-CN" altLang="en-US" dirty="0"/>
          </a:p>
        </p:txBody>
      </p:sp>
      <p:sp>
        <p:nvSpPr>
          <p:cNvPr id="4" name="矩形 3"/>
          <p:cNvSpPr/>
          <p:nvPr/>
        </p:nvSpPr>
        <p:spPr>
          <a:xfrm>
            <a:off x="1293813" y="3212976"/>
            <a:ext cx="10129190" cy="461665"/>
          </a:xfrm>
          <a:prstGeom prst="rect">
            <a:avLst/>
          </a:prstGeom>
          <a:solidFill>
            <a:srgbClr val="FFFF00"/>
          </a:solidFill>
        </p:spPr>
        <p:txBody>
          <a:bodyPr wrap="square">
            <a:spAutoFit/>
          </a:bodyPr>
          <a:lstStyle/>
          <a:p>
            <a:pPr hangingPunct="0"/>
            <a:r>
              <a:rPr lang="en-US" altLang="zh-CN" sz="2400" dirty="0">
                <a:highlight>
                  <a:srgbClr val="FFFF00"/>
                </a:highlight>
              </a:rPr>
              <a:t>ALTER TABLE </a:t>
            </a:r>
            <a:r>
              <a:rPr lang="en-US" altLang="zh-CN" sz="2400" dirty="0" err="1">
                <a:highlight>
                  <a:srgbClr val="FFFF00"/>
                </a:highlight>
              </a:rPr>
              <a:t>table_name</a:t>
            </a:r>
            <a:r>
              <a:rPr lang="en-US" altLang="zh-CN" sz="2400" dirty="0">
                <a:highlight>
                  <a:srgbClr val="FFFF00"/>
                </a:highlight>
              </a:rPr>
              <a:t> RENAME TO </a:t>
            </a:r>
            <a:r>
              <a:rPr lang="en-US" altLang="zh-CN" sz="2400" dirty="0" err="1">
                <a:highlight>
                  <a:srgbClr val="FFFF00"/>
                </a:highlight>
              </a:rPr>
              <a:t>new_table_name</a:t>
            </a:r>
            <a:r>
              <a:rPr lang="zh-CN" altLang="en-US" sz="2400" dirty="0">
                <a:highlight>
                  <a:srgbClr val="FFFF00"/>
                </a:highlight>
              </a:rPr>
              <a:t>；</a:t>
            </a:r>
          </a:p>
        </p:txBody>
      </p:sp>
    </p:spTree>
    <p:extLst>
      <p:ext uri="{BB962C8B-B14F-4D97-AF65-F5344CB8AC3E}">
        <p14:creationId xmlns:p14="http://schemas.microsoft.com/office/powerpoint/2010/main" val="368099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8.1.3</a:t>
            </a:r>
            <a:r>
              <a:rPr lang="zh-CN" altLang="en-US" sz="2800" dirty="0" smtClean="0"/>
              <a:t>修改</a:t>
            </a:r>
            <a:r>
              <a:rPr lang="zh-CN" altLang="en-US" sz="2800" dirty="0"/>
              <a:t>、删除表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76400"/>
            <a:ext cx="10129191" cy="4200872"/>
          </a:xfrm>
        </p:spPr>
        <p:txBody>
          <a:bodyPr>
            <a:normAutofit/>
          </a:bodyPr>
          <a:lstStyle/>
          <a:p>
            <a:pPr marL="0" indent="0" hangingPunct="0">
              <a:buNone/>
            </a:pPr>
            <a:r>
              <a:rPr lang="en-US" altLang="zh-CN" dirty="0" smtClean="0"/>
              <a:t>2</a:t>
            </a:r>
            <a:r>
              <a:rPr lang="en-US" altLang="zh-CN" dirty="0"/>
              <a:t>)</a:t>
            </a:r>
            <a:r>
              <a:rPr lang="zh-CN" altLang="en-US" dirty="0"/>
              <a:t>添加列</a:t>
            </a:r>
          </a:p>
          <a:p>
            <a:pPr marL="0" indent="0" hangingPunct="0">
              <a:buNone/>
            </a:pPr>
            <a:r>
              <a:rPr lang="zh-CN" altLang="en-US" dirty="0"/>
              <a:t>可以使用</a:t>
            </a:r>
            <a:r>
              <a:rPr lang="en-US" altLang="zh-CN" dirty="0"/>
              <a:t>ALTER TABLE…ADD</a:t>
            </a:r>
            <a:r>
              <a:rPr lang="zh-CN" altLang="en-US" dirty="0"/>
              <a:t>语句在表中添加列，其语法格式如下：</a:t>
            </a:r>
          </a:p>
          <a:p>
            <a:pPr marL="0" indent="0" hangingPunct="0">
              <a:buNone/>
            </a:pPr>
            <a:endParaRPr lang="zh-CN" altLang="en-US" dirty="0"/>
          </a:p>
          <a:p>
            <a:pPr marL="0" indent="0" hangingPunct="0">
              <a:buNone/>
            </a:pPr>
            <a:r>
              <a:rPr lang="zh-CN" altLang="en-US" dirty="0"/>
              <a:t>其中参数说明：</a:t>
            </a:r>
          </a:p>
          <a:p>
            <a:pPr marL="0" indent="0" hangingPunct="0">
              <a:buNone/>
            </a:pPr>
            <a:r>
              <a:rPr lang="en-US" altLang="zh-CN" b="1" dirty="0" err="1">
                <a:solidFill>
                  <a:srgbClr val="FF0000"/>
                </a:solidFill>
              </a:rPr>
              <a:t>table_name</a:t>
            </a:r>
            <a:r>
              <a:rPr lang="zh-CN" altLang="en-US" b="1" dirty="0">
                <a:solidFill>
                  <a:srgbClr val="FF0000"/>
                </a:solidFill>
              </a:rPr>
              <a:t>：</a:t>
            </a:r>
            <a:r>
              <a:rPr lang="zh-CN" altLang="en-US" dirty="0"/>
              <a:t>表名。</a:t>
            </a:r>
          </a:p>
          <a:p>
            <a:pPr marL="0" indent="0" hangingPunct="0">
              <a:buNone/>
            </a:pPr>
            <a:r>
              <a:rPr lang="en-US" altLang="zh-CN" b="1" dirty="0" err="1">
                <a:solidFill>
                  <a:srgbClr val="FF0000"/>
                </a:solidFill>
              </a:rPr>
              <a:t>col_name</a:t>
            </a:r>
            <a:r>
              <a:rPr lang="zh-CN" altLang="en-US" b="1" dirty="0">
                <a:solidFill>
                  <a:srgbClr val="FF0000"/>
                </a:solidFill>
              </a:rPr>
              <a:t>：</a:t>
            </a:r>
            <a:r>
              <a:rPr lang="zh-CN" altLang="en-US" dirty="0"/>
              <a:t>要添加列名。</a:t>
            </a:r>
          </a:p>
          <a:p>
            <a:pPr marL="0" indent="0" hangingPunct="0">
              <a:buNone/>
            </a:pPr>
            <a:r>
              <a:rPr lang="en-US" altLang="zh-CN" b="1" dirty="0" err="1">
                <a:solidFill>
                  <a:srgbClr val="FF0000"/>
                </a:solidFill>
              </a:rPr>
              <a:t>data_type</a:t>
            </a:r>
            <a:r>
              <a:rPr lang="zh-CN" altLang="en-US" b="1" dirty="0">
                <a:solidFill>
                  <a:srgbClr val="FF0000"/>
                </a:solidFill>
              </a:rPr>
              <a:t>：</a:t>
            </a:r>
            <a:r>
              <a:rPr lang="zh-CN" altLang="en-US" dirty="0"/>
              <a:t>列的数据类型。</a:t>
            </a:r>
          </a:p>
          <a:p>
            <a:pPr marL="0" indent="0" hangingPunct="0">
              <a:buNone/>
            </a:pPr>
            <a:endParaRPr lang="zh-CN" altLang="en-US" dirty="0"/>
          </a:p>
        </p:txBody>
      </p:sp>
      <p:sp>
        <p:nvSpPr>
          <p:cNvPr id="4" name="矩形 3"/>
          <p:cNvSpPr/>
          <p:nvPr/>
        </p:nvSpPr>
        <p:spPr>
          <a:xfrm>
            <a:off x="1293812" y="2636912"/>
            <a:ext cx="10129191" cy="461665"/>
          </a:xfrm>
          <a:prstGeom prst="rect">
            <a:avLst/>
          </a:prstGeom>
          <a:solidFill>
            <a:srgbClr val="FFFF00"/>
          </a:solidFill>
        </p:spPr>
        <p:txBody>
          <a:bodyPr wrap="square">
            <a:spAutoFit/>
          </a:bodyPr>
          <a:lstStyle/>
          <a:p>
            <a:pPr hangingPunct="0"/>
            <a:r>
              <a:rPr lang="en-US" altLang="zh-CN" sz="2400" dirty="0" smtClean="0">
                <a:highlight>
                  <a:srgbClr val="FFFF00"/>
                </a:highlight>
              </a:rPr>
              <a:t>ALTER </a:t>
            </a:r>
            <a:r>
              <a:rPr lang="en-US" altLang="zh-CN" sz="2400" dirty="0">
                <a:highlight>
                  <a:srgbClr val="FFFF00"/>
                </a:highlight>
              </a:rPr>
              <a:t>TABLE </a:t>
            </a:r>
            <a:r>
              <a:rPr lang="en-US" altLang="zh-CN" sz="2400" dirty="0" err="1">
                <a:highlight>
                  <a:srgbClr val="FFFF00"/>
                </a:highlight>
              </a:rPr>
              <a:t>table_name</a:t>
            </a:r>
            <a:r>
              <a:rPr lang="en-US" altLang="zh-CN" sz="2400" dirty="0">
                <a:highlight>
                  <a:srgbClr val="FFFF00"/>
                </a:highlight>
              </a:rPr>
              <a:t> ADD </a:t>
            </a:r>
            <a:r>
              <a:rPr lang="en-US" altLang="zh-CN" sz="2400" dirty="0" err="1">
                <a:highlight>
                  <a:srgbClr val="FFFF00"/>
                </a:highlight>
              </a:rPr>
              <a:t>col_name</a:t>
            </a:r>
            <a:r>
              <a:rPr lang="en-US" altLang="zh-CN" sz="2400" dirty="0">
                <a:highlight>
                  <a:srgbClr val="FFFF00"/>
                </a:highlight>
              </a:rPr>
              <a:t> </a:t>
            </a:r>
            <a:r>
              <a:rPr lang="en-US" altLang="zh-CN" sz="2400" dirty="0" err="1">
                <a:highlight>
                  <a:srgbClr val="FFFF00"/>
                </a:highlight>
              </a:rPr>
              <a:t>data_type</a:t>
            </a:r>
            <a:r>
              <a:rPr lang="zh-CN" altLang="en-US" sz="2400" dirty="0" smtClean="0">
                <a:highlight>
                  <a:srgbClr val="FFFF00"/>
                </a:highlight>
              </a:rPr>
              <a:t>；</a:t>
            </a:r>
            <a:endParaRPr lang="zh-CN" altLang="en-US" sz="2400" dirty="0">
              <a:highlight>
                <a:srgbClr val="FFFF00"/>
              </a:highlight>
            </a:endParaRPr>
          </a:p>
        </p:txBody>
      </p:sp>
    </p:spTree>
    <p:extLst>
      <p:ext uri="{BB962C8B-B14F-4D97-AF65-F5344CB8AC3E}">
        <p14:creationId xmlns:p14="http://schemas.microsoft.com/office/powerpoint/2010/main" val="322976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8.1.3</a:t>
            </a:r>
            <a:r>
              <a:rPr lang="zh-CN" altLang="en-US" sz="2800" dirty="0" smtClean="0"/>
              <a:t>修改</a:t>
            </a:r>
            <a:r>
              <a:rPr lang="zh-CN" altLang="en-US" sz="2800" dirty="0"/>
              <a:t>、删除表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76400"/>
            <a:ext cx="10129191" cy="4200872"/>
          </a:xfrm>
        </p:spPr>
        <p:txBody>
          <a:bodyPr>
            <a:normAutofit/>
          </a:bodyPr>
          <a:lstStyle/>
          <a:p>
            <a:pPr marL="0" indent="0" hangingPunct="0">
              <a:buNone/>
            </a:pPr>
            <a:r>
              <a:rPr lang="en-US" altLang="zh-CN" dirty="0"/>
              <a:t>【</a:t>
            </a:r>
            <a:r>
              <a:rPr lang="zh-CN" altLang="en-US" dirty="0"/>
              <a:t>示例</a:t>
            </a:r>
            <a:r>
              <a:rPr lang="en-US" altLang="zh-CN" dirty="0"/>
              <a:t>8-2】</a:t>
            </a:r>
            <a:r>
              <a:rPr lang="zh-CN" altLang="en-US" dirty="0"/>
              <a:t>添加列</a:t>
            </a:r>
          </a:p>
          <a:p>
            <a:pPr marL="0" indent="0" hangingPunct="0">
              <a:buNone/>
            </a:pPr>
            <a:r>
              <a:rPr lang="zh-CN" altLang="en-US" dirty="0"/>
              <a:t>在</a:t>
            </a:r>
            <a:r>
              <a:rPr lang="en-US" altLang="zh-CN" dirty="0"/>
              <a:t>study</a:t>
            </a:r>
            <a:r>
              <a:rPr lang="zh-CN" altLang="en-US" dirty="0"/>
              <a:t>用户的</a:t>
            </a:r>
            <a:r>
              <a:rPr lang="en-US" altLang="zh-CN" dirty="0"/>
              <a:t>products</a:t>
            </a:r>
            <a:r>
              <a:rPr lang="zh-CN" altLang="en-US" dirty="0"/>
              <a:t>表中添加列</a:t>
            </a:r>
            <a:r>
              <a:rPr lang="en-US" altLang="zh-CN" dirty="0" err="1"/>
              <a:t>product_desc</a:t>
            </a:r>
            <a:r>
              <a:rPr lang="zh-CN" altLang="en-US" dirty="0"/>
              <a:t>。</a:t>
            </a:r>
          </a:p>
          <a:p>
            <a:pPr marL="0" indent="0" hangingPunct="0">
              <a:buNone/>
            </a:pPr>
            <a:endParaRPr lang="zh-CN" altLang="en-US" dirty="0"/>
          </a:p>
        </p:txBody>
      </p:sp>
      <p:sp>
        <p:nvSpPr>
          <p:cNvPr id="5" name="文本框 4"/>
          <p:cNvSpPr txBox="1"/>
          <p:nvPr/>
        </p:nvSpPr>
        <p:spPr>
          <a:xfrm>
            <a:off x="1293813" y="2699042"/>
            <a:ext cx="9985175" cy="2585323"/>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ALTER TABLE products ADD </a:t>
            </a:r>
            <a:r>
              <a:rPr lang="en-US" altLang="zh-CN" b="1" dirty="0" err="1">
                <a:highlight>
                  <a:srgbClr val="C0C0C0"/>
                </a:highlight>
                <a:ea typeface="微软雅黑" panose="020B0503020204020204" pitchFamily="34" charset="-122"/>
              </a:rPr>
              <a:t>product_desc</a:t>
            </a:r>
            <a:r>
              <a:rPr lang="en-US" altLang="zh-CN" b="1" dirty="0">
                <a:highlight>
                  <a:srgbClr val="C0C0C0"/>
                </a:highlight>
                <a:ea typeface="微软雅黑" panose="020B0503020204020204" pitchFamily="34" charset="-122"/>
              </a:rPr>
              <a:t> VARCHAR2(100)</a:t>
            </a:r>
            <a:r>
              <a:rPr lang="zh-CN" altLang="en-US" b="1" dirty="0">
                <a:highlight>
                  <a:srgbClr val="C0C0C0"/>
                </a:highlight>
                <a:ea typeface="微软雅黑" panose="020B0503020204020204" pitchFamily="34" charset="-122"/>
              </a:rPr>
              <a:t>；</a:t>
            </a:r>
            <a:endParaRPr lang="zh-CN" altLang="en-US"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SQL&gt; COMMIT</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DESC products</a:t>
            </a:r>
            <a:r>
              <a:rPr lang="zh-CN" altLang="en-US" b="1" dirty="0">
                <a:highlight>
                  <a:srgbClr val="C0C0C0"/>
                </a:highlight>
                <a:ea typeface="微软雅黑" panose="020B0503020204020204" pitchFamily="34" charset="-122"/>
              </a:rPr>
              <a:t>；</a:t>
            </a:r>
          </a:p>
          <a:p>
            <a:pPr hangingPunct="0"/>
            <a:r>
              <a:rPr lang="zh-CN" altLang="en-US" b="1" dirty="0"/>
              <a:t>名称		</a:t>
            </a:r>
            <a:r>
              <a:rPr lang="en-US" altLang="zh-CN" b="1" dirty="0" smtClean="0"/>
              <a:t>		</a:t>
            </a:r>
            <a:r>
              <a:rPr lang="zh-CN" altLang="en-US" b="1" dirty="0" smtClean="0"/>
              <a:t>空值</a:t>
            </a:r>
            <a:r>
              <a:rPr lang="zh-CN" altLang="en-US" b="1" dirty="0"/>
              <a:t>		</a:t>
            </a:r>
            <a:r>
              <a:rPr lang="zh-CN" altLang="en-US" b="1" dirty="0" smtClean="0"/>
              <a:t>类型            </a:t>
            </a:r>
            <a:endParaRPr lang="zh-CN" altLang="en-US" b="1" dirty="0"/>
          </a:p>
          <a:p>
            <a:pPr hangingPunct="0"/>
            <a:r>
              <a:rPr lang="en-US" altLang="zh-CN" b="1" dirty="0"/>
              <a:t>------------			--------	</a:t>
            </a:r>
            <a:r>
              <a:rPr lang="en-US" altLang="zh-CN" b="1" dirty="0" smtClean="0"/>
              <a:t>	------------- </a:t>
            </a:r>
            <a:endParaRPr lang="en-US" altLang="zh-CN" b="1" dirty="0"/>
          </a:p>
          <a:p>
            <a:pPr hangingPunct="0"/>
            <a:r>
              <a:rPr lang="en-US" altLang="zh-CN" b="1" dirty="0"/>
              <a:t>PRODUCT_ID			NOT NULL	VARCHAR2(40) </a:t>
            </a:r>
          </a:p>
          <a:p>
            <a:pPr hangingPunct="0"/>
            <a:r>
              <a:rPr lang="en-US" altLang="zh-CN" b="1" dirty="0"/>
              <a:t>PRODUCT_NAME NOT		NULL		VARCHAR2(40) </a:t>
            </a:r>
          </a:p>
          <a:p>
            <a:pPr hangingPunct="0"/>
            <a:r>
              <a:rPr lang="en-US" altLang="zh-CN" b="1" dirty="0"/>
              <a:t>PRODUCT_TYPE NOT		NULL		VARCHAR2(40) </a:t>
            </a:r>
          </a:p>
          <a:p>
            <a:pPr hangingPunct="0"/>
            <a:r>
              <a:rPr lang="en-US" altLang="zh-CN" b="1" dirty="0">
                <a:solidFill>
                  <a:srgbClr val="FF0000"/>
                </a:solidFill>
              </a:rPr>
              <a:t>PRODUCT_DESC					</a:t>
            </a:r>
            <a:r>
              <a:rPr lang="en-US" altLang="zh-CN" b="1" dirty="0" smtClean="0">
                <a:solidFill>
                  <a:srgbClr val="FF0000"/>
                </a:solidFill>
              </a:rPr>
              <a:t>VARCHAR2(100</a:t>
            </a:r>
            <a:r>
              <a:rPr lang="en-US" altLang="zh-CN" b="1" dirty="0">
                <a:solidFill>
                  <a:srgbClr val="FF0000"/>
                </a:solidFill>
              </a:rPr>
              <a:t>)</a:t>
            </a:r>
          </a:p>
        </p:txBody>
      </p:sp>
      <p:sp>
        <p:nvSpPr>
          <p:cNvPr id="6" name="对话气泡: 矩形 3">
            <a:extLst>
              <a:ext uri="{FF2B5EF4-FFF2-40B4-BE49-F238E27FC236}">
                <a16:creationId xmlns:a16="http://schemas.microsoft.com/office/drawing/2014/main" xmlns="" id="{D762EB37-1C6F-454F-91BD-4A59C57D9B72}"/>
              </a:ext>
            </a:extLst>
          </p:cNvPr>
          <p:cNvSpPr/>
          <p:nvPr/>
        </p:nvSpPr>
        <p:spPr>
          <a:xfrm>
            <a:off x="9085425" y="3375627"/>
            <a:ext cx="2409586" cy="802418"/>
          </a:xfrm>
          <a:prstGeom prst="wedgeRectCallout">
            <a:avLst>
              <a:gd name="adj1" fmla="val -74266"/>
              <a:gd name="adj2" fmla="val 154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新增加的列</a:t>
            </a:r>
            <a:endParaRPr lang="zh-CN" altLang="en-US" sz="2400" dirty="0"/>
          </a:p>
        </p:txBody>
      </p:sp>
    </p:spTree>
    <p:extLst>
      <p:ext uri="{BB962C8B-B14F-4D97-AF65-F5344CB8AC3E}">
        <p14:creationId xmlns:p14="http://schemas.microsoft.com/office/powerpoint/2010/main" val="136617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8.1.3</a:t>
            </a:r>
            <a:r>
              <a:rPr lang="zh-CN" altLang="en-US" sz="2800" dirty="0" smtClean="0"/>
              <a:t>修改</a:t>
            </a:r>
            <a:r>
              <a:rPr lang="zh-CN" altLang="en-US" sz="2800" dirty="0"/>
              <a:t>、删除表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76400"/>
            <a:ext cx="10129191" cy="4200872"/>
          </a:xfrm>
        </p:spPr>
        <p:txBody>
          <a:bodyPr>
            <a:normAutofit lnSpcReduction="10000"/>
          </a:bodyPr>
          <a:lstStyle/>
          <a:p>
            <a:pPr marL="0" indent="0" hangingPunct="0">
              <a:buNone/>
            </a:pPr>
            <a:r>
              <a:rPr lang="en-US" altLang="zh-CN" dirty="0"/>
              <a:t>3)</a:t>
            </a:r>
            <a:r>
              <a:rPr lang="zh-CN" altLang="en-US" dirty="0"/>
              <a:t>修改列</a:t>
            </a:r>
          </a:p>
          <a:p>
            <a:pPr marL="0" indent="0" hangingPunct="0">
              <a:buNone/>
            </a:pPr>
            <a:r>
              <a:rPr lang="zh-CN" altLang="en-US" dirty="0"/>
              <a:t>可使用</a:t>
            </a:r>
            <a:r>
              <a:rPr lang="en-US" altLang="zh-CN" dirty="0"/>
              <a:t>ALTER TABLE…RENAME COLUMN TO</a:t>
            </a:r>
            <a:r>
              <a:rPr lang="zh-CN" altLang="en-US" dirty="0"/>
              <a:t>语句修改列名，其语法格式如下</a:t>
            </a:r>
            <a:r>
              <a:rPr lang="zh-CN" altLang="en-US" dirty="0" smtClean="0"/>
              <a:t>：</a:t>
            </a:r>
            <a:endParaRPr lang="en-US" altLang="zh-CN" dirty="0" smtClean="0"/>
          </a:p>
          <a:p>
            <a:pPr marL="0" indent="0" hangingPunct="0">
              <a:buNone/>
            </a:pPr>
            <a:endParaRPr lang="zh-CN" altLang="en-US" dirty="0"/>
          </a:p>
          <a:p>
            <a:pPr marL="0" indent="0" hangingPunct="0">
              <a:buNone/>
            </a:pPr>
            <a:endParaRPr lang="en-US" altLang="zh-CN" dirty="0" smtClean="0"/>
          </a:p>
          <a:p>
            <a:pPr marL="0" indent="0" hangingPunct="0">
              <a:buNone/>
            </a:pPr>
            <a:r>
              <a:rPr lang="zh-CN" altLang="en-US" dirty="0" smtClean="0"/>
              <a:t>其中</a:t>
            </a:r>
            <a:r>
              <a:rPr lang="zh-CN" altLang="en-US" dirty="0"/>
              <a:t>参数说明：</a:t>
            </a:r>
          </a:p>
          <a:p>
            <a:pPr marL="0" indent="0" hangingPunct="0">
              <a:buNone/>
            </a:pPr>
            <a:r>
              <a:rPr lang="en-US" altLang="zh-CN" b="1" dirty="0" err="1">
                <a:solidFill>
                  <a:srgbClr val="FF0000"/>
                </a:solidFill>
              </a:rPr>
              <a:t>table_name</a:t>
            </a:r>
            <a:r>
              <a:rPr lang="zh-CN" altLang="en-US" b="1" dirty="0">
                <a:solidFill>
                  <a:srgbClr val="FF0000"/>
                </a:solidFill>
              </a:rPr>
              <a:t>：</a:t>
            </a:r>
            <a:r>
              <a:rPr lang="zh-CN" altLang="en-US" dirty="0"/>
              <a:t>表名。</a:t>
            </a:r>
          </a:p>
          <a:p>
            <a:pPr marL="0" indent="0" hangingPunct="0">
              <a:buNone/>
            </a:pPr>
            <a:r>
              <a:rPr lang="en-US" altLang="zh-CN" b="1" dirty="0" err="1">
                <a:solidFill>
                  <a:srgbClr val="FF0000"/>
                </a:solidFill>
              </a:rPr>
              <a:t>oldcol_name</a:t>
            </a:r>
            <a:r>
              <a:rPr lang="zh-CN" altLang="en-US" b="1" dirty="0">
                <a:solidFill>
                  <a:srgbClr val="FF0000"/>
                </a:solidFill>
              </a:rPr>
              <a:t>：</a:t>
            </a:r>
            <a:r>
              <a:rPr lang="zh-CN" altLang="en-US" dirty="0"/>
              <a:t>旧列名。</a:t>
            </a:r>
          </a:p>
          <a:p>
            <a:pPr marL="0" indent="0" hangingPunct="0">
              <a:buNone/>
            </a:pPr>
            <a:r>
              <a:rPr lang="en-US" altLang="zh-CN" b="1" dirty="0" err="1">
                <a:solidFill>
                  <a:srgbClr val="FF0000"/>
                </a:solidFill>
              </a:rPr>
              <a:t>newcol_name</a:t>
            </a:r>
            <a:r>
              <a:rPr lang="zh-CN" altLang="en-US" b="1" dirty="0">
                <a:solidFill>
                  <a:srgbClr val="FF0000"/>
                </a:solidFill>
              </a:rPr>
              <a:t>：</a:t>
            </a:r>
            <a:r>
              <a:rPr lang="zh-CN" altLang="en-US" dirty="0"/>
              <a:t>新列名。</a:t>
            </a:r>
          </a:p>
          <a:p>
            <a:pPr marL="0" indent="0" hangingPunct="0">
              <a:buNone/>
            </a:pPr>
            <a:endParaRPr lang="zh-CN" altLang="en-US" dirty="0"/>
          </a:p>
        </p:txBody>
      </p:sp>
      <p:sp>
        <p:nvSpPr>
          <p:cNvPr id="4" name="矩形 3"/>
          <p:cNvSpPr/>
          <p:nvPr/>
        </p:nvSpPr>
        <p:spPr>
          <a:xfrm>
            <a:off x="1293812" y="2942841"/>
            <a:ext cx="10129190" cy="830997"/>
          </a:xfrm>
          <a:prstGeom prst="rect">
            <a:avLst/>
          </a:prstGeom>
          <a:solidFill>
            <a:srgbClr val="FFFF00"/>
          </a:solidFill>
        </p:spPr>
        <p:txBody>
          <a:bodyPr wrap="square">
            <a:spAutoFit/>
          </a:bodyPr>
          <a:lstStyle/>
          <a:p>
            <a:pPr hangingPunct="0"/>
            <a:r>
              <a:rPr lang="en-US" altLang="zh-CN" sz="2400" dirty="0">
                <a:highlight>
                  <a:srgbClr val="FFFF00"/>
                </a:highlight>
              </a:rPr>
              <a:t>ALTER TABLE </a:t>
            </a:r>
            <a:r>
              <a:rPr lang="en-US" altLang="zh-CN" sz="2400" dirty="0" err="1">
                <a:highlight>
                  <a:srgbClr val="FFFF00"/>
                </a:highlight>
              </a:rPr>
              <a:t>table_name</a:t>
            </a:r>
            <a:r>
              <a:rPr lang="en-US" altLang="zh-CN" sz="2400" dirty="0">
                <a:highlight>
                  <a:srgbClr val="FFFF00"/>
                </a:highlight>
              </a:rPr>
              <a:t> RENAME COLUMN </a:t>
            </a:r>
            <a:r>
              <a:rPr lang="en-US" altLang="zh-CN" sz="2400" dirty="0" err="1">
                <a:highlight>
                  <a:srgbClr val="FFFF00"/>
                </a:highlight>
              </a:rPr>
              <a:t>oldcol_name</a:t>
            </a:r>
            <a:r>
              <a:rPr lang="en-US" altLang="zh-CN" sz="2400" dirty="0">
                <a:highlight>
                  <a:srgbClr val="FFFF00"/>
                </a:highlight>
              </a:rPr>
              <a:t> TO </a:t>
            </a:r>
            <a:r>
              <a:rPr lang="en-US" altLang="zh-CN" sz="2400" dirty="0" err="1">
                <a:highlight>
                  <a:srgbClr val="FFFF00"/>
                </a:highlight>
              </a:rPr>
              <a:t>newcol_name</a:t>
            </a:r>
            <a:r>
              <a:rPr lang="zh-CN" altLang="en-US" sz="2400" dirty="0">
                <a:highlight>
                  <a:srgbClr val="FFFF00"/>
                </a:highlight>
              </a:rPr>
              <a:t>；</a:t>
            </a:r>
          </a:p>
        </p:txBody>
      </p:sp>
    </p:spTree>
    <p:extLst>
      <p:ext uri="{BB962C8B-B14F-4D97-AF65-F5344CB8AC3E}">
        <p14:creationId xmlns:p14="http://schemas.microsoft.com/office/powerpoint/2010/main" val="417134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8.1.3</a:t>
            </a:r>
            <a:r>
              <a:rPr lang="zh-CN" altLang="en-US" sz="2800" dirty="0" smtClean="0"/>
              <a:t>修改</a:t>
            </a:r>
            <a:r>
              <a:rPr lang="zh-CN" altLang="en-US" sz="2800" dirty="0"/>
              <a:t>、删除表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76400"/>
            <a:ext cx="10129191" cy="4200872"/>
          </a:xfrm>
        </p:spPr>
        <p:txBody>
          <a:bodyPr>
            <a:normAutofit fontScale="92500" lnSpcReduction="10000"/>
          </a:bodyPr>
          <a:lstStyle/>
          <a:p>
            <a:pPr marL="0" indent="0" hangingPunct="0">
              <a:buNone/>
            </a:pPr>
            <a:r>
              <a:rPr lang="en-US" altLang="zh-CN" dirty="0"/>
              <a:t>3)</a:t>
            </a:r>
            <a:r>
              <a:rPr lang="zh-CN" altLang="en-US" dirty="0"/>
              <a:t>修改列</a:t>
            </a:r>
          </a:p>
          <a:p>
            <a:pPr marL="0" indent="0" hangingPunct="0">
              <a:buNone/>
            </a:pPr>
            <a:r>
              <a:rPr lang="zh-CN" altLang="en-US" dirty="0"/>
              <a:t>可使用</a:t>
            </a:r>
            <a:r>
              <a:rPr lang="en-US" altLang="zh-CN" dirty="0"/>
              <a:t>ALTER TABLE…MODIFY</a:t>
            </a:r>
            <a:r>
              <a:rPr lang="zh-CN" altLang="en-US" dirty="0"/>
              <a:t>语句修改列类型、默认值等，其语法格式如下：</a:t>
            </a:r>
          </a:p>
          <a:p>
            <a:pPr marL="0" indent="0" hangingPunct="0">
              <a:buNone/>
            </a:pPr>
            <a:endParaRPr lang="en-US" altLang="zh-CN" dirty="0" smtClean="0"/>
          </a:p>
          <a:p>
            <a:pPr marL="0" indent="0" hangingPunct="0">
              <a:buNone/>
            </a:pPr>
            <a:endParaRPr lang="en-US" altLang="zh-CN" dirty="0"/>
          </a:p>
          <a:p>
            <a:pPr marL="0" indent="0" hangingPunct="0">
              <a:buNone/>
            </a:pPr>
            <a:r>
              <a:rPr lang="zh-CN" altLang="en-US" dirty="0" smtClean="0"/>
              <a:t>其中</a:t>
            </a:r>
            <a:r>
              <a:rPr lang="zh-CN" altLang="en-US" dirty="0"/>
              <a:t>参数说明：</a:t>
            </a:r>
          </a:p>
          <a:p>
            <a:pPr marL="0" indent="0" hangingPunct="0">
              <a:buNone/>
            </a:pPr>
            <a:r>
              <a:rPr lang="en-US" altLang="zh-CN" b="1" dirty="0" err="1">
                <a:solidFill>
                  <a:srgbClr val="FF0000"/>
                </a:solidFill>
              </a:rPr>
              <a:t>table_name</a:t>
            </a:r>
            <a:r>
              <a:rPr lang="zh-CN" altLang="en-US" b="1" dirty="0">
                <a:solidFill>
                  <a:srgbClr val="FF0000"/>
                </a:solidFill>
              </a:rPr>
              <a:t>：</a:t>
            </a:r>
            <a:r>
              <a:rPr lang="zh-CN" altLang="en-US" dirty="0"/>
              <a:t>表名。</a:t>
            </a:r>
          </a:p>
          <a:p>
            <a:pPr marL="0" indent="0" hangingPunct="0">
              <a:buNone/>
            </a:pPr>
            <a:r>
              <a:rPr lang="en-US" altLang="zh-CN" b="1" dirty="0" err="1">
                <a:solidFill>
                  <a:srgbClr val="FF0000"/>
                </a:solidFill>
              </a:rPr>
              <a:t>col_name</a:t>
            </a:r>
            <a:r>
              <a:rPr lang="zh-CN" altLang="en-US" b="1" dirty="0">
                <a:solidFill>
                  <a:srgbClr val="FF0000"/>
                </a:solidFill>
              </a:rPr>
              <a:t>：</a:t>
            </a:r>
            <a:r>
              <a:rPr lang="zh-CN" altLang="en-US" dirty="0"/>
              <a:t>列名。</a:t>
            </a:r>
          </a:p>
          <a:p>
            <a:pPr marL="0" indent="0" hangingPunct="0">
              <a:buNone/>
            </a:pPr>
            <a:r>
              <a:rPr lang="en-US" altLang="zh-CN" b="1" dirty="0" err="1">
                <a:solidFill>
                  <a:srgbClr val="FF0000"/>
                </a:solidFill>
              </a:rPr>
              <a:t>new_datatype</a:t>
            </a:r>
            <a:r>
              <a:rPr lang="zh-CN" altLang="en-US" b="1" dirty="0">
                <a:solidFill>
                  <a:srgbClr val="FF0000"/>
                </a:solidFill>
              </a:rPr>
              <a:t>：</a:t>
            </a:r>
            <a:r>
              <a:rPr lang="zh-CN" altLang="en-US" dirty="0"/>
              <a:t>新类型。</a:t>
            </a:r>
          </a:p>
          <a:p>
            <a:pPr marL="0" indent="0" hangingPunct="0">
              <a:buNone/>
            </a:pPr>
            <a:r>
              <a:rPr lang="en-US" altLang="zh-CN" b="1" dirty="0" err="1">
                <a:solidFill>
                  <a:srgbClr val="FF0000"/>
                </a:solidFill>
              </a:rPr>
              <a:t>default_value</a:t>
            </a:r>
            <a:r>
              <a:rPr lang="zh-CN" altLang="en-US" b="1" dirty="0">
                <a:solidFill>
                  <a:srgbClr val="FF0000"/>
                </a:solidFill>
              </a:rPr>
              <a:t>：</a:t>
            </a:r>
            <a:r>
              <a:rPr lang="zh-CN" altLang="en-US" dirty="0"/>
              <a:t>默认值。</a:t>
            </a:r>
          </a:p>
          <a:p>
            <a:pPr marL="0" indent="0" hangingPunct="0">
              <a:buNone/>
            </a:pPr>
            <a:endParaRPr lang="zh-CN" altLang="en-US" dirty="0"/>
          </a:p>
        </p:txBody>
      </p:sp>
      <p:sp>
        <p:nvSpPr>
          <p:cNvPr id="4" name="矩形 3"/>
          <p:cNvSpPr/>
          <p:nvPr/>
        </p:nvSpPr>
        <p:spPr>
          <a:xfrm>
            <a:off x="1341885" y="2525995"/>
            <a:ext cx="10081118" cy="830997"/>
          </a:xfrm>
          <a:prstGeom prst="rect">
            <a:avLst/>
          </a:prstGeom>
          <a:solidFill>
            <a:srgbClr val="FFFF00"/>
          </a:solidFill>
        </p:spPr>
        <p:txBody>
          <a:bodyPr wrap="square">
            <a:spAutoFit/>
          </a:bodyPr>
          <a:lstStyle/>
          <a:p>
            <a:pPr hangingPunct="0"/>
            <a:r>
              <a:rPr lang="en-US" altLang="zh-CN" sz="2400" dirty="0" smtClean="0">
                <a:highlight>
                  <a:srgbClr val="FFFF00"/>
                </a:highlight>
              </a:rPr>
              <a:t>ALTER </a:t>
            </a:r>
            <a:r>
              <a:rPr lang="en-US" altLang="zh-CN" sz="2400" dirty="0">
                <a:highlight>
                  <a:srgbClr val="FFFF00"/>
                </a:highlight>
              </a:rPr>
              <a:t>TABLE </a:t>
            </a:r>
            <a:r>
              <a:rPr lang="en-US" altLang="zh-CN" sz="2400" dirty="0" err="1">
                <a:highlight>
                  <a:srgbClr val="FFFF00"/>
                </a:highlight>
              </a:rPr>
              <a:t>table_name</a:t>
            </a:r>
            <a:r>
              <a:rPr lang="en-US" altLang="zh-CN" sz="2400" dirty="0">
                <a:highlight>
                  <a:srgbClr val="FFFF00"/>
                </a:highlight>
              </a:rPr>
              <a:t> MODIFY </a:t>
            </a:r>
            <a:r>
              <a:rPr lang="en-US" altLang="zh-CN" sz="2400" dirty="0" err="1">
                <a:highlight>
                  <a:srgbClr val="FFFF00"/>
                </a:highlight>
              </a:rPr>
              <a:t>col_name</a:t>
            </a:r>
            <a:r>
              <a:rPr lang="en-US" altLang="zh-CN" sz="2400" dirty="0">
                <a:highlight>
                  <a:srgbClr val="FFFF00"/>
                </a:highlight>
              </a:rPr>
              <a:t> </a:t>
            </a:r>
            <a:r>
              <a:rPr lang="en-US" altLang="zh-CN" sz="2400" dirty="0" err="1">
                <a:highlight>
                  <a:srgbClr val="FFFF00"/>
                </a:highlight>
              </a:rPr>
              <a:t>new_datatype</a:t>
            </a:r>
            <a:r>
              <a:rPr lang="zh-CN" altLang="en-US" sz="2400" dirty="0">
                <a:highlight>
                  <a:srgbClr val="FFFF00"/>
                </a:highlight>
              </a:rPr>
              <a:t>；</a:t>
            </a:r>
          </a:p>
          <a:p>
            <a:pPr hangingPunct="0"/>
            <a:r>
              <a:rPr lang="en-US" altLang="zh-CN" sz="2400" dirty="0">
                <a:highlight>
                  <a:srgbClr val="FFFF00"/>
                </a:highlight>
              </a:rPr>
              <a:t>ALTER TABLE </a:t>
            </a:r>
            <a:r>
              <a:rPr lang="en-US" altLang="zh-CN" sz="2400" dirty="0" err="1">
                <a:highlight>
                  <a:srgbClr val="FFFF00"/>
                </a:highlight>
              </a:rPr>
              <a:t>table_name</a:t>
            </a:r>
            <a:r>
              <a:rPr lang="en-US" altLang="zh-CN" sz="2400" dirty="0">
                <a:highlight>
                  <a:srgbClr val="FFFF00"/>
                </a:highlight>
              </a:rPr>
              <a:t> MODIFY </a:t>
            </a:r>
            <a:r>
              <a:rPr lang="en-US" altLang="zh-CN" sz="2400" dirty="0" err="1">
                <a:highlight>
                  <a:srgbClr val="FFFF00"/>
                </a:highlight>
              </a:rPr>
              <a:t>col_name</a:t>
            </a:r>
            <a:r>
              <a:rPr lang="en-US" altLang="zh-CN" sz="2400" dirty="0">
                <a:highlight>
                  <a:srgbClr val="FFFF00"/>
                </a:highlight>
              </a:rPr>
              <a:t> DEFAULT </a:t>
            </a:r>
            <a:r>
              <a:rPr lang="en-US" altLang="zh-CN" sz="2400" dirty="0" err="1">
                <a:highlight>
                  <a:srgbClr val="FFFF00"/>
                </a:highlight>
              </a:rPr>
              <a:t>default_value</a:t>
            </a:r>
            <a:r>
              <a:rPr lang="zh-CN" altLang="en-US" sz="2400" dirty="0" smtClean="0">
                <a:highlight>
                  <a:srgbClr val="FFFF00"/>
                </a:highlight>
              </a:rPr>
              <a:t>；</a:t>
            </a:r>
            <a:endParaRPr lang="zh-CN" altLang="en-US" sz="2400" dirty="0">
              <a:highlight>
                <a:srgbClr val="FFFF00"/>
              </a:highlight>
            </a:endParaRPr>
          </a:p>
        </p:txBody>
      </p:sp>
    </p:spTree>
    <p:extLst>
      <p:ext uri="{BB962C8B-B14F-4D97-AF65-F5344CB8AC3E}">
        <p14:creationId xmlns:p14="http://schemas.microsoft.com/office/powerpoint/2010/main" val="280958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8.1.3</a:t>
            </a:r>
            <a:r>
              <a:rPr lang="zh-CN" altLang="en-US" sz="2800" dirty="0" smtClean="0"/>
              <a:t>修改</a:t>
            </a:r>
            <a:r>
              <a:rPr lang="zh-CN" altLang="en-US" sz="2800" dirty="0"/>
              <a:t>、删除表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76400"/>
            <a:ext cx="10129191" cy="4200872"/>
          </a:xfrm>
        </p:spPr>
        <p:txBody>
          <a:bodyPr>
            <a:normAutofit/>
          </a:bodyPr>
          <a:lstStyle/>
          <a:p>
            <a:pPr marL="0" indent="0" hangingPunct="0">
              <a:buNone/>
            </a:pPr>
            <a:r>
              <a:rPr lang="en-US" altLang="zh-CN" dirty="0"/>
              <a:t>【</a:t>
            </a:r>
            <a:r>
              <a:rPr lang="zh-CN" altLang="en-US" dirty="0"/>
              <a:t>示例</a:t>
            </a:r>
            <a:r>
              <a:rPr lang="en-US" altLang="zh-CN" dirty="0"/>
              <a:t>8-3】</a:t>
            </a:r>
            <a:r>
              <a:rPr lang="zh-CN" altLang="en-US" dirty="0"/>
              <a:t>修改列</a:t>
            </a:r>
          </a:p>
          <a:p>
            <a:pPr marL="0" indent="0" hangingPunct="0">
              <a:buNone/>
            </a:pPr>
            <a:r>
              <a:rPr lang="zh-CN" altLang="en-US" dirty="0"/>
              <a:t>在</a:t>
            </a:r>
            <a:r>
              <a:rPr lang="en-US" altLang="zh-CN" dirty="0"/>
              <a:t>study</a:t>
            </a:r>
            <a:r>
              <a:rPr lang="zh-CN" altLang="en-US" dirty="0"/>
              <a:t>用户的</a:t>
            </a:r>
            <a:r>
              <a:rPr lang="en-US" altLang="zh-CN" dirty="0"/>
              <a:t>products</a:t>
            </a:r>
            <a:r>
              <a:rPr lang="zh-CN" altLang="en-US" dirty="0"/>
              <a:t>表中修改列</a:t>
            </a:r>
            <a:r>
              <a:rPr lang="en-US" altLang="zh-CN" dirty="0" err="1"/>
              <a:t>product_desc</a:t>
            </a:r>
            <a:r>
              <a:rPr lang="zh-CN" altLang="en-US" dirty="0"/>
              <a:t>。</a:t>
            </a:r>
          </a:p>
          <a:p>
            <a:pPr marL="0" indent="0" hangingPunct="0">
              <a:buNone/>
            </a:pPr>
            <a:endParaRPr lang="zh-CN" altLang="en-US" dirty="0"/>
          </a:p>
        </p:txBody>
      </p:sp>
      <p:sp>
        <p:nvSpPr>
          <p:cNvPr id="5" name="文本框 4"/>
          <p:cNvSpPr txBox="1"/>
          <p:nvPr/>
        </p:nvSpPr>
        <p:spPr>
          <a:xfrm>
            <a:off x="1293813" y="2699042"/>
            <a:ext cx="9985175" cy="3416320"/>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ALTER TABLE products RENAME COLUMN </a:t>
            </a:r>
            <a:r>
              <a:rPr lang="en-US" altLang="zh-CN" b="1" dirty="0" err="1">
                <a:highlight>
                  <a:srgbClr val="C0C0C0"/>
                </a:highlight>
                <a:ea typeface="微软雅黑" panose="020B0503020204020204" pitchFamily="34" charset="-122"/>
              </a:rPr>
              <a:t>product_desc</a:t>
            </a:r>
            <a:r>
              <a:rPr lang="en-US" altLang="zh-CN" b="1" dirty="0">
                <a:highlight>
                  <a:srgbClr val="C0C0C0"/>
                </a:highlight>
                <a:ea typeface="微软雅黑" panose="020B0503020204020204" pitchFamily="34" charset="-122"/>
              </a:rPr>
              <a:t> TO </a:t>
            </a:r>
            <a:r>
              <a:rPr lang="en-US" altLang="zh-CN" b="1" dirty="0" err="1">
                <a:highlight>
                  <a:srgbClr val="C0C0C0"/>
                </a:highlight>
                <a:ea typeface="微软雅黑" panose="020B0503020204020204" pitchFamily="34" charset="-122"/>
              </a:rPr>
              <a:t>product_des</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ALTER TABLE products MODIFY </a:t>
            </a:r>
            <a:r>
              <a:rPr lang="en-US" altLang="zh-CN" b="1" dirty="0" err="1">
                <a:highlight>
                  <a:srgbClr val="C0C0C0"/>
                </a:highlight>
                <a:ea typeface="微软雅黑" panose="020B0503020204020204" pitchFamily="34" charset="-122"/>
              </a:rPr>
              <a:t>product_des</a:t>
            </a:r>
            <a:r>
              <a:rPr lang="en-US" altLang="zh-CN" b="1" dirty="0">
                <a:highlight>
                  <a:srgbClr val="C0C0C0"/>
                </a:highlight>
                <a:ea typeface="微软雅黑" panose="020B0503020204020204" pitchFamily="34" charset="-122"/>
              </a:rPr>
              <a:t> VARCHAR2(200)</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ALTER TABLE products MODIFY </a:t>
            </a:r>
            <a:r>
              <a:rPr lang="en-US" altLang="zh-CN" b="1" dirty="0" err="1">
                <a:highlight>
                  <a:srgbClr val="C0C0C0"/>
                </a:highlight>
                <a:ea typeface="微软雅黑" panose="020B0503020204020204" pitchFamily="34" charset="-122"/>
              </a:rPr>
              <a:t>product_des</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2  DEFAULT 'THIS IS A TEST'</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COMMIT</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DESC products</a:t>
            </a:r>
            <a:r>
              <a:rPr lang="zh-CN" altLang="en-US" b="1" dirty="0">
                <a:highlight>
                  <a:srgbClr val="C0C0C0"/>
                </a:highlight>
                <a:ea typeface="微软雅黑" panose="020B0503020204020204" pitchFamily="34" charset="-122"/>
              </a:rPr>
              <a:t>；</a:t>
            </a:r>
          </a:p>
          <a:p>
            <a:pPr hangingPunct="0"/>
            <a:r>
              <a:rPr lang="zh-CN" altLang="en-US" b="1" dirty="0"/>
              <a:t>名称			</a:t>
            </a:r>
            <a:r>
              <a:rPr lang="zh-CN" altLang="en-US" b="1" dirty="0" smtClean="0"/>
              <a:t>空值</a:t>
            </a:r>
            <a:r>
              <a:rPr lang="zh-CN" altLang="en-US" b="1" dirty="0"/>
              <a:t>		</a:t>
            </a:r>
            <a:r>
              <a:rPr lang="zh-CN" altLang="en-US" b="1" dirty="0" smtClean="0"/>
              <a:t>类型            </a:t>
            </a:r>
            <a:endParaRPr lang="zh-CN" altLang="en-US" b="1" dirty="0"/>
          </a:p>
          <a:p>
            <a:pPr hangingPunct="0"/>
            <a:r>
              <a:rPr lang="en-US" altLang="zh-CN" b="1" dirty="0"/>
              <a:t>------------		--------	</a:t>
            </a:r>
            <a:r>
              <a:rPr lang="en-US" altLang="zh-CN" b="1" dirty="0" smtClean="0"/>
              <a:t>	------------- </a:t>
            </a:r>
            <a:endParaRPr lang="en-US" altLang="zh-CN" b="1" dirty="0"/>
          </a:p>
          <a:p>
            <a:pPr hangingPunct="0"/>
            <a:r>
              <a:rPr lang="en-US" altLang="zh-CN" b="1" dirty="0"/>
              <a:t>PRODUCT_ID		NOT NULL	VARCHAR2(40) </a:t>
            </a:r>
          </a:p>
          <a:p>
            <a:pPr hangingPunct="0"/>
            <a:r>
              <a:rPr lang="en-US" altLang="zh-CN" b="1" dirty="0"/>
              <a:t>PRODUCT_NAME		NOT NULL	VARCHAR2(40) </a:t>
            </a:r>
          </a:p>
          <a:p>
            <a:pPr hangingPunct="0"/>
            <a:r>
              <a:rPr lang="en-US" altLang="zh-CN" b="1" dirty="0"/>
              <a:t>PRODUCT_TYPE		NOT NULL	VARCHAR2(40) </a:t>
            </a:r>
          </a:p>
          <a:p>
            <a:pPr hangingPunct="0"/>
            <a:r>
              <a:rPr lang="en-US" altLang="zh-CN" b="1" dirty="0">
                <a:solidFill>
                  <a:srgbClr val="FF0000"/>
                </a:solidFill>
              </a:rPr>
              <a:t>PRODUCT_DES 				</a:t>
            </a:r>
            <a:r>
              <a:rPr lang="en-US" altLang="zh-CN" b="1" dirty="0" smtClean="0">
                <a:solidFill>
                  <a:srgbClr val="FF0000"/>
                </a:solidFill>
              </a:rPr>
              <a:t>VARCHAR2(200</a:t>
            </a:r>
            <a:r>
              <a:rPr lang="en-US" altLang="zh-CN" b="1" dirty="0">
                <a:solidFill>
                  <a:srgbClr val="FF0000"/>
                </a:solidFill>
              </a:rPr>
              <a:t>)</a:t>
            </a:r>
          </a:p>
        </p:txBody>
      </p:sp>
      <p:sp>
        <p:nvSpPr>
          <p:cNvPr id="6" name="对话气泡: 矩形 3">
            <a:extLst>
              <a:ext uri="{FF2B5EF4-FFF2-40B4-BE49-F238E27FC236}">
                <a16:creationId xmlns:a16="http://schemas.microsoft.com/office/drawing/2014/main" xmlns="" id="{D762EB37-1C6F-454F-91BD-4A59C57D9B72}"/>
              </a:ext>
            </a:extLst>
          </p:cNvPr>
          <p:cNvSpPr/>
          <p:nvPr/>
        </p:nvSpPr>
        <p:spPr>
          <a:xfrm>
            <a:off x="8254652" y="4221088"/>
            <a:ext cx="2409586" cy="802418"/>
          </a:xfrm>
          <a:prstGeom prst="wedgeRectCallout">
            <a:avLst>
              <a:gd name="adj1" fmla="val -74266"/>
              <a:gd name="adj2" fmla="val 154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修改</a:t>
            </a:r>
            <a:r>
              <a:rPr lang="zh-CN" altLang="en-US" sz="2400" dirty="0" smtClean="0"/>
              <a:t>的列</a:t>
            </a:r>
            <a:endParaRPr lang="zh-CN" altLang="en-US" sz="2400" dirty="0"/>
          </a:p>
        </p:txBody>
      </p:sp>
    </p:spTree>
    <p:extLst>
      <p:ext uri="{BB962C8B-B14F-4D97-AF65-F5344CB8AC3E}">
        <p14:creationId xmlns:p14="http://schemas.microsoft.com/office/powerpoint/2010/main" val="234848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8.1.3</a:t>
            </a:r>
            <a:r>
              <a:rPr lang="zh-CN" altLang="en-US" sz="2800" dirty="0" smtClean="0"/>
              <a:t>修改</a:t>
            </a:r>
            <a:r>
              <a:rPr lang="zh-CN" altLang="en-US" sz="2800" dirty="0"/>
              <a:t>、删除表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76400"/>
            <a:ext cx="10129191" cy="4200872"/>
          </a:xfrm>
        </p:spPr>
        <p:txBody>
          <a:bodyPr>
            <a:normAutofit/>
          </a:bodyPr>
          <a:lstStyle/>
          <a:p>
            <a:pPr marL="0" indent="0" hangingPunct="0">
              <a:buNone/>
            </a:pPr>
            <a:r>
              <a:rPr lang="en-US" altLang="zh-CN" dirty="0"/>
              <a:t>4)</a:t>
            </a:r>
            <a:r>
              <a:rPr lang="zh-CN" altLang="en-US" dirty="0"/>
              <a:t>删除列</a:t>
            </a:r>
          </a:p>
          <a:p>
            <a:pPr marL="0" indent="0" hangingPunct="0">
              <a:buNone/>
            </a:pPr>
            <a:r>
              <a:rPr lang="zh-CN" altLang="en-US" dirty="0"/>
              <a:t>可使用</a:t>
            </a:r>
            <a:r>
              <a:rPr lang="en-US" altLang="zh-CN" dirty="0"/>
              <a:t>ALTER TABLE…DROP</a:t>
            </a:r>
            <a:r>
              <a:rPr lang="zh-CN" altLang="en-US" dirty="0"/>
              <a:t>语句删除列，其语法格式如下：</a:t>
            </a:r>
          </a:p>
          <a:p>
            <a:pPr marL="0" indent="0" hangingPunct="0">
              <a:buNone/>
            </a:pPr>
            <a:endParaRPr lang="en-US" altLang="zh-CN" dirty="0" smtClean="0"/>
          </a:p>
          <a:p>
            <a:pPr marL="0" indent="0" hangingPunct="0">
              <a:buNone/>
            </a:pPr>
            <a:r>
              <a:rPr lang="zh-CN" altLang="en-US" dirty="0" smtClean="0"/>
              <a:t>其中</a:t>
            </a:r>
            <a:r>
              <a:rPr lang="zh-CN" altLang="en-US" dirty="0"/>
              <a:t>参数说明：</a:t>
            </a:r>
          </a:p>
          <a:p>
            <a:pPr marL="0" indent="0" hangingPunct="0">
              <a:buNone/>
            </a:pPr>
            <a:r>
              <a:rPr lang="en-US" altLang="zh-CN" b="1" dirty="0" err="1">
                <a:solidFill>
                  <a:srgbClr val="FF0000"/>
                </a:solidFill>
              </a:rPr>
              <a:t>table_name</a:t>
            </a:r>
            <a:r>
              <a:rPr lang="zh-CN" altLang="en-US" b="1" dirty="0">
                <a:solidFill>
                  <a:srgbClr val="FF0000"/>
                </a:solidFill>
              </a:rPr>
              <a:t>：</a:t>
            </a:r>
            <a:r>
              <a:rPr lang="zh-CN" altLang="en-US" dirty="0"/>
              <a:t>表名。</a:t>
            </a:r>
          </a:p>
          <a:p>
            <a:pPr marL="0" indent="0" hangingPunct="0">
              <a:buNone/>
            </a:pPr>
            <a:r>
              <a:rPr lang="en-US" altLang="zh-CN" b="1" dirty="0" err="1">
                <a:solidFill>
                  <a:srgbClr val="FF0000"/>
                </a:solidFill>
              </a:rPr>
              <a:t>col_name</a:t>
            </a:r>
            <a:r>
              <a:rPr lang="zh-CN" altLang="en-US" b="1" dirty="0">
                <a:solidFill>
                  <a:srgbClr val="FF0000"/>
                </a:solidFill>
              </a:rPr>
              <a:t>：</a:t>
            </a:r>
            <a:r>
              <a:rPr lang="zh-CN" altLang="en-US" dirty="0"/>
              <a:t>列名。</a:t>
            </a:r>
          </a:p>
          <a:p>
            <a:pPr marL="0" indent="0" hangingPunct="0">
              <a:buNone/>
            </a:pPr>
            <a:endParaRPr lang="zh-CN" altLang="en-US" dirty="0"/>
          </a:p>
        </p:txBody>
      </p:sp>
      <p:sp>
        <p:nvSpPr>
          <p:cNvPr id="4" name="矩形 3"/>
          <p:cNvSpPr/>
          <p:nvPr/>
        </p:nvSpPr>
        <p:spPr>
          <a:xfrm>
            <a:off x="1293812" y="2679303"/>
            <a:ext cx="10129191" cy="461665"/>
          </a:xfrm>
          <a:prstGeom prst="rect">
            <a:avLst/>
          </a:prstGeom>
          <a:solidFill>
            <a:srgbClr val="FFFF00"/>
          </a:solidFill>
        </p:spPr>
        <p:txBody>
          <a:bodyPr wrap="square">
            <a:spAutoFit/>
          </a:bodyPr>
          <a:lstStyle/>
          <a:p>
            <a:pPr hangingPunct="0"/>
            <a:r>
              <a:rPr lang="en-US" altLang="zh-CN" sz="2400" dirty="0" smtClean="0"/>
              <a:t>ALTER </a:t>
            </a:r>
            <a:r>
              <a:rPr lang="en-US" altLang="zh-CN" sz="2400" dirty="0"/>
              <a:t>TABLE </a:t>
            </a:r>
            <a:r>
              <a:rPr lang="en-US" altLang="zh-CN" sz="2400" dirty="0" err="1"/>
              <a:t>table_name</a:t>
            </a:r>
            <a:r>
              <a:rPr lang="en-US" altLang="zh-CN" sz="2400" dirty="0"/>
              <a:t> DROP COLUMN </a:t>
            </a:r>
            <a:r>
              <a:rPr lang="en-US" altLang="zh-CN" sz="2400" dirty="0" err="1"/>
              <a:t>col_name</a:t>
            </a:r>
            <a:r>
              <a:rPr lang="zh-CN" altLang="en-US" sz="2400" dirty="0" smtClean="0"/>
              <a:t>；</a:t>
            </a:r>
            <a:endParaRPr lang="zh-CN" altLang="en-US" sz="2400" dirty="0"/>
          </a:p>
        </p:txBody>
      </p:sp>
    </p:spTree>
    <p:extLst>
      <p:ext uri="{BB962C8B-B14F-4D97-AF65-F5344CB8AC3E}">
        <p14:creationId xmlns:p14="http://schemas.microsoft.com/office/powerpoint/2010/main" val="198034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293813" y="476672"/>
            <a:ext cx="9601200" cy="1143000"/>
          </a:xfrm>
        </p:spPr>
        <p:txBody>
          <a:bodyPr/>
          <a:lstStyle/>
          <a:p>
            <a:pPr lvl="0"/>
            <a:r>
              <a:rPr lang="zh-CN" altLang="en-US" dirty="0" smtClean="0"/>
              <a:t>第</a:t>
            </a:r>
            <a:r>
              <a:rPr lang="en-US" altLang="zh-CN" dirty="0"/>
              <a:t>8</a:t>
            </a:r>
            <a:r>
              <a:rPr lang="zh-CN" altLang="en-US" dirty="0"/>
              <a:t>章  数据库的对象管理</a:t>
            </a:r>
            <a:endParaRPr lang="zh-CN" altLang="zh-CN" dirty="0"/>
          </a:p>
        </p:txBody>
      </p:sp>
      <p:graphicFrame>
        <p:nvGraphicFramePr>
          <p:cNvPr id="9" name="表格占位符 8">
            <a:extLst>
              <a:ext uri="{FF2B5EF4-FFF2-40B4-BE49-F238E27FC236}">
                <a16:creationId xmlns:a16="http://schemas.microsoft.com/office/drawing/2014/main" xmlns="" id="{FBE4E13B-FC60-4B55-B0C4-BD88FFEBFAAC}"/>
              </a:ext>
            </a:extLst>
          </p:cNvPr>
          <p:cNvGraphicFramePr>
            <a:graphicFrameLocks noGrp="1"/>
          </p:cNvGraphicFramePr>
          <p:nvPr>
            <p:ph type="tbl" sz="quarter" idx="13"/>
            <p:extLst>
              <p:ext uri="{D42A27DB-BD31-4B8C-83A1-F6EECF244321}">
                <p14:modId xmlns:p14="http://schemas.microsoft.com/office/powerpoint/2010/main" val="894936284"/>
              </p:ext>
            </p:extLst>
          </p:nvPr>
        </p:nvGraphicFramePr>
        <p:xfrm>
          <a:off x="1293813" y="1916112"/>
          <a:ext cx="10201276" cy="3975708"/>
        </p:xfrm>
        <a:graphic>
          <a:graphicData uri="http://schemas.openxmlformats.org/drawingml/2006/table">
            <a:tbl>
              <a:tblPr firstRow="1" bandRow="1">
                <a:tableStyleId>{69CF1AB2-1976-4502-BF36-3FF5EA218861}</a:tableStyleId>
              </a:tblPr>
              <a:tblGrid>
                <a:gridCol w="6312767">
                  <a:extLst>
                    <a:ext uri="{9D8B030D-6E8A-4147-A177-3AD203B41FA5}">
                      <a16:colId xmlns:a16="http://schemas.microsoft.com/office/drawing/2014/main" xmlns="" val="1687794500"/>
                    </a:ext>
                  </a:extLst>
                </a:gridCol>
                <a:gridCol w="1224136">
                  <a:extLst>
                    <a:ext uri="{9D8B030D-6E8A-4147-A177-3AD203B41FA5}">
                      <a16:colId xmlns:a16="http://schemas.microsoft.com/office/drawing/2014/main" xmlns="" val="140452743"/>
                    </a:ext>
                  </a:extLst>
                </a:gridCol>
                <a:gridCol w="1584176">
                  <a:extLst>
                    <a:ext uri="{9D8B030D-6E8A-4147-A177-3AD203B41FA5}">
                      <a16:colId xmlns:a16="http://schemas.microsoft.com/office/drawing/2014/main" xmlns="" val="233578474"/>
                    </a:ext>
                  </a:extLst>
                </a:gridCol>
                <a:gridCol w="1080197">
                  <a:extLst>
                    <a:ext uri="{9D8B030D-6E8A-4147-A177-3AD203B41FA5}">
                      <a16:colId xmlns:a16="http://schemas.microsoft.com/office/drawing/2014/main" xmlns="" val="3590362711"/>
                    </a:ext>
                  </a:extLst>
                </a:gridCol>
              </a:tblGrid>
              <a:tr h="662618">
                <a:tc>
                  <a:txBody>
                    <a:bodyPr/>
                    <a:lstStyle/>
                    <a:p>
                      <a:pPr>
                        <a:spcAft>
                          <a:spcPts val="0"/>
                        </a:spcAft>
                      </a:pP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知识点</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理解</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掌握</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应用</a:t>
                      </a:r>
                    </a:p>
                  </a:txBody>
                  <a:tcPr marL="68580" marR="68580" marT="0" marB="0"/>
                </a:tc>
                <a:extLst>
                  <a:ext uri="{0D108BD9-81ED-4DB2-BD59-A6C34878D82A}">
                    <a16:rowId xmlns:a16="http://schemas.microsoft.com/office/drawing/2014/main" xmlns="" val="2286555741"/>
                  </a:ext>
                </a:extLst>
              </a:tr>
              <a:tr h="662618">
                <a:tc>
                  <a:txBody>
                    <a:bodyPr/>
                    <a:lstStyle/>
                    <a:p>
                      <a:pPr>
                        <a:spcAft>
                          <a:spcPts val="0"/>
                        </a:spcAft>
                      </a:pPr>
                      <a:r>
                        <a:rPr lang="en-US" altLang="zh-CN" sz="2400" b="1" kern="10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en-US" sz="2400" b="1" kern="10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表管理</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0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xmlns="" val="2855571122"/>
                  </a:ext>
                </a:extLst>
              </a:tr>
              <a:tr h="662618">
                <a:tc>
                  <a:txBody>
                    <a:bodyPr/>
                    <a:lstStyle/>
                    <a:p>
                      <a:pPr>
                        <a:spcAft>
                          <a:spcPts val="0"/>
                        </a:spcAft>
                      </a:pPr>
                      <a:r>
                        <a:rPr lang="en-US" altLang="zh-CN" sz="2400" b="1" kern="10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en-US" sz="2400" b="1" kern="10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分区表管理</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0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xmlns="" val="1827779781"/>
                  </a:ext>
                </a:extLst>
              </a:tr>
              <a:tr h="662618">
                <a:tc>
                  <a:txBody>
                    <a:bodyPr/>
                    <a:lstStyle/>
                    <a:p>
                      <a:pPr>
                        <a:spcAft>
                          <a:spcPts val="0"/>
                        </a:spcAft>
                      </a:pPr>
                      <a:r>
                        <a:rPr lang="en-US" altLang="zh-CN" sz="2400" b="1" kern="10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en-US" sz="2400" b="1" kern="10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索引、簇表、视图</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0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xmlns="" val="683203084"/>
                  </a:ext>
                </a:extLst>
              </a:tr>
              <a:tr h="662618">
                <a:tc>
                  <a:txBody>
                    <a:bodyPr/>
                    <a:lstStyle/>
                    <a:p>
                      <a:pPr>
                        <a:spcAft>
                          <a:spcPts val="0"/>
                        </a:spcAft>
                      </a:pPr>
                      <a:r>
                        <a:rPr lang="en-US" altLang="zh-CN" sz="2400" b="1" kern="10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CN" altLang="en-US" sz="2400" b="1" kern="10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序列、同义词</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0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xmlns="" val="2666305100"/>
                  </a:ext>
                </a:extLst>
              </a:tr>
              <a:tr h="662618">
                <a:tc>
                  <a:txBody>
                    <a:bodyPr/>
                    <a:lstStyle/>
                    <a:p>
                      <a:pPr>
                        <a:spcAft>
                          <a:spcPts val="0"/>
                        </a:spcAft>
                      </a:pPr>
                      <a:r>
                        <a:rPr lang="en-US" altLang="zh-CN" sz="2400" b="1" kern="10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5.XML</a:t>
                      </a:r>
                      <a:r>
                        <a:rPr lang="zh-CN" altLang="en-US" sz="2400" b="1" kern="10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xmlns="" val="2072997283"/>
                  </a:ext>
                </a:extLst>
              </a:tr>
            </a:tbl>
          </a:graphicData>
        </a:graphic>
      </p:graphicFrame>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8.1.3</a:t>
            </a:r>
            <a:r>
              <a:rPr lang="zh-CN" altLang="en-US" sz="2800" dirty="0" smtClean="0"/>
              <a:t>修改</a:t>
            </a:r>
            <a:r>
              <a:rPr lang="zh-CN" altLang="en-US" sz="2800" dirty="0"/>
              <a:t>、删除表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28800"/>
            <a:ext cx="10129191" cy="1022642"/>
          </a:xfrm>
        </p:spPr>
        <p:txBody>
          <a:bodyPr>
            <a:normAutofit/>
          </a:bodyPr>
          <a:lstStyle/>
          <a:p>
            <a:pPr marL="0" indent="0" hangingPunct="0">
              <a:buNone/>
            </a:pPr>
            <a:r>
              <a:rPr lang="en-US" altLang="zh-CN" dirty="0"/>
              <a:t>【</a:t>
            </a:r>
            <a:r>
              <a:rPr lang="zh-CN" altLang="en-US" dirty="0"/>
              <a:t>示例</a:t>
            </a:r>
            <a:r>
              <a:rPr lang="en-US" altLang="zh-CN" dirty="0"/>
              <a:t>8-4】</a:t>
            </a:r>
            <a:r>
              <a:rPr lang="zh-CN" altLang="en-US" dirty="0"/>
              <a:t>删除列</a:t>
            </a:r>
          </a:p>
          <a:p>
            <a:pPr marL="0" indent="0" hangingPunct="0">
              <a:buNone/>
            </a:pPr>
            <a:r>
              <a:rPr lang="zh-CN" altLang="en-US" dirty="0"/>
              <a:t>在</a:t>
            </a:r>
            <a:r>
              <a:rPr lang="en-US" altLang="zh-CN" dirty="0"/>
              <a:t>study</a:t>
            </a:r>
            <a:r>
              <a:rPr lang="zh-CN" altLang="en-US" dirty="0"/>
              <a:t>用户的</a:t>
            </a:r>
            <a:r>
              <a:rPr lang="en-US" altLang="zh-CN" dirty="0"/>
              <a:t>products</a:t>
            </a:r>
            <a:r>
              <a:rPr lang="zh-CN" altLang="en-US" dirty="0"/>
              <a:t>表中删除列</a:t>
            </a:r>
            <a:r>
              <a:rPr lang="en-US" altLang="zh-CN" dirty="0" err="1"/>
              <a:t>product_des</a:t>
            </a:r>
            <a:r>
              <a:rPr lang="zh-CN" altLang="en-US" dirty="0"/>
              <a:t>。</a:t>
            </a:r>
          </a:p>
          <a:p>
            <a:pPr marL="0" indent="0" hangingPunct="0">
              <a:buNone/>
            </a:pPr>
            <a:endParaRPr lang="zh-CN" altLang="en-US" dirty="0"/>
          </a:p>
        </p:txBody>
      </p:sp>
      <p:sp>
        <p:nvSpPr>
          <p:cNvPr id="5" name="文本框 4"/>
          <p:cNvSpPr txBox="1"/>
          <p:nvPr/>
        </p:nvSpPr>
        <p:spPr>
          <a:xfrm>
            <a:off x="1293813" y="2636912"/>
            <a:ext cx="9985175" cy="4247317"/>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DESC products</a:t>
            </a:r>
            <a:r>
              <a:rPr lang="zh-CN" altLang="en-US" b="1" dirty="0">
                <a:highlight>
                  <a:srgbClr val="C0C0C0"/>
                </a:highlight>
                <a:ea typeface="微软雅黑" panose="020B0503020204020204" pitchFamily="34" charset="-122"/>
              </a:rPr>
              <a:t>；</a:t>
            </a:r>
          </a:p>
          <a:p>
            <a:pPr hangingPunct="0"/>
            <a:r>
              <a:rPr lang="zh-CN" altLang="en-US" b="1" dirty="0"/>
              <a:t>名称			</a:t>
            </a:r>
            <a:r>
              <a:rPr lang="zh-CN" altLang="en-US" b="1" dirty="0" smtClean="0"/>
              <a:t>空值</a:t>
            </a:r>
            <a:r>
              <a:rPr lang="zh-CN" altLang="en-US" b="1" dirty="0"/>
              <a:t>		</a:t>
            </a:r>
            <a:r>
              <a:rPr lang="zh-CN" altLang="en-US" b="1" dirty="0" smtClean="0"/>
              <a:t>类型            </a:t>
            </a:r>
            <a:endParaRPr lang="zh-CN" altLang="en-US" b="1" dirty="0"/>
          </a:p>
          <a:p>
            <a:pPr hangingPunct="0"/>
            <a:r>
              <a:rPr lang="en-US" altLang="zh-CN" b="1" dirty="0"/>
              <a:t>------------		--------	</a:t>
            </a:r>
            <a:r>
              <a:rPr lang="en-US" altLang="zh-CN" b="1" dirty="0" smtClean="0"/>
              <a:t>	------------- </a:t>
            </a:r>
            <a:endParaRPr lang="en-US" altLang="zh-CN" b="1" dirty="0"/>
          </a:p>
          <a:p>
            <a:pPr hangingPunct="0"/>
            <a:r>
              <a:rPr lang="en-US" altLang="zh-CN" b="1" dirty="0"/>
              <a:t>PRODUCT_ID		NOT NULL	VARCHAR2(40) </a:t>
            </a:r>
          </a:p>
          <a:p>
            <a:pPr hangingPunct="0"/>
            <a:r>
              <a:rPr lang="en-US" altLang="zh-CN" b="1" dirty="0"/>
              <a:t>PRODUCT_NAME		NOT NULL	VARCHAR2(40) </a:t>
            </a:r>
          </a:p>
          <a:p>
            <a:pPr hangingPunct="0"/>
            <a:r>
              <a:rPr lang="en-US" altLang="zh-CN" b="1" dirty="0"/>
              <a:t>PRODUCT_TYPE		NOT NULL	VARCHAR2(40) </a:t>
            </a:r>
          </a:p>
          <a:p>
            <a:pPr hangingPunct="0"/>
            <a:r>
              <a:rPr lang="en-US" altLang="zh-CN" b="1" dirty="0">
                <a:solidFill>
                  <a:srgbClr val="FF0000"/>
                </a:solidFill>
              </a:rPr>
              <a:t>PRODUCT_DESC				</a:t>
            </a:r>
            <a:r>
              <a:rPr lang="en-US" altLang="zh-CN" b="1" dirty="0" smtClean="0">
                <a:solidFill>
                  <a:srgbClr val="FF0000"/>
                </a:solidFill>
              </a:rPr>
              <a:t>VARCHAR2(100</a:t>
            </a:r>
            <a:r>
              <a:rPr lang="en-US" altLang="zh-CN" b="1" dirty="0">
                <a:solidFill>
                  <a:srgbClr val="FF0000"/>
                </a:solidFill>
              </a:rPr>
              <a:t>)</a:t>
            </a:r>
          </a:p>
          <a:p>
            <a:pPr hangingPunct="0"/>
            <a:r>
              <a:rPr lang="en-US" altLang="zh-CN" b="1" dirty="0">
                <a:highlight>
                  <a:srgbClr val="C0C0C0"/>
                </a:highlight>
                <a:ea typeface="微软雅黑" panose="020B0503020204020204" pitchFamily="34" charset="-122"/>
              </a:rPr>
              <a:t>SQL&gt; ALTER TABLE products DROP COLUMN </a:t>
            </a:r>
            <a:r>
              <a:rPr lang="en-US" altLang="zh-CN" b="1" dirty="0" err="1">
                <a:highlight>
                  <a:srgbClr val="C0C0C0"/>
                </a:highlight>
                <a:ea typeface="微软雅黑" panose="020B0503020204020204" pitchFamily="34" charset="-122"/>
              </a:rPr>
              <a:t>product_des</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a:t>
            </a:r>
            <a:r>
              <a:rPr lang="en-US" altLang="zh-CN" b="1" dirty="0">
                <a:highlight>
                  <a:srgbClr val="C0C0C0"/>
                </a:highlight>
                <a:ea typeface="微软雅黑" panose="020B0503020204020204" pitchFamily="34" charset="-122"/>
              </a:rPr>
              <a:t>&gt; COMMIT</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DESC products</a:t>
            </a:r>
            <a:r>
              <a:rPr lang="zh-CN" altLang="en-US" b="1" dirty="0">
                <a:highlight>
                  <a:srgbClr val="C0C0C0"/>
                </a:highlight>
                <a:ea typeface="微软雅黑" panose="020B0503020204020204" pitchFamily="34" charset="-122"/>
              </a:rPr>
              <a:t>；</a:t>
            </a:r>
          </a:p>
          <a:p>
            <a:pPr hangingPunct="0"/>
            <a:r>
              <a:rPr lang="zh-CN" altLang="en-US" b="1" dirty="0"/>
              <a:t>名称			</a:t>
            </a:r>
            <a:r>
              <a:rPr lang="zh-CN" altLang="en-US" b="1" dirty="0" smtClean="0"/>
              <a:t>空值</a:t>
            </a:r>
            <a:r>
              <a:rPr lang="zh-CN" altLang="en-US" b="1" dirty="0"/>
              <a:t>		</a:t>
            </a:r>
            <a:r>
              <a:rPr lang="zh-CN" altLang="en-US" b="1" dirty="0" smtClean="0"/>
              <a:t>类型            </a:t>
            </a:r>
            <a:endParaRPr lang="zh-CN" altLang="en-US" b="1" dirty="0"/>
          </a:p>
          <a:p>
            <a:pPr hangingPunct="0"/>
            <a:r>
              <a:rPr lang="en-US" altLang="zh-CN" b="1" dirty="0"/>
              <a:t>------------		--------	</a:t>
            </a:r>
            <a:r>
              <a:rPr lang="en-US" altLang="zh-CN" b="1" dirty="0" smtClean="0"/>
              <a:t>	------------- </a:t>
            </a:r>
            <a:endParaRPr lang="en-US" altLang="zh-CN" b="1" dirty="0"/>
          </a:p>
          <a:p>
            <a:pPr hangingPunct="0"/>
            <a:r>
              <a:rPr lang="en-US" altLang="zh-CN" b="1" dirty="0"/>
              <a:t>PRODUCT_ID		NOT NULL	VARCHAR2(40) </a:t>
            </a:r>
          </a:p>
          <a:p>
            <a:pPr hangingPunct="0"/>
            <a:r>
              <a:rPr lang="en-US" altLang="zh-CN" b="1" dirty="0"/>
              <a:t>PRODUCT_NAME		NOT NULL	VARCHAR2(40) </a:t>
            </a:r>
          </a:p>
          <a:p>
            <a:pPr hangingPunct="0"/>
            <a:r>
              <a:rPr lang="en-US" altLang="zh-CN" b="1" dirty="0"/>
              <a:t>PRODUCT_TYPE		NOT NULL	VARCHAR2(40)</a:t>
            </a:r>
          </a:p>
        </p:txBody>
      </p:sp>
      <p:sp>
        <p:nvSpPr>
          <p:cNvPr id="6" name="对话气泡: 矩形 3">
            <a:extLst>
              <a:ext uri="{FF2B5EF4-FFF2-40B4-BE49-F238E27FC236}">
                <a16:creationId xmlns:a16="http://schemas.microsoft.com/office/drawing/2014/main" xmlns="" id="{D762EB37-1C6F-454F-91BD-4A59C57D9B72}"/>
              </a:ext>
            </a:extLst>
          </p:cNvPr>
          <p:cNvSpPr/>
          <p:nvPr/>
        </p:nvSpPr>
        <p:spPr>
          <a:xfrm>
            <a:off x="8254652" y="2756242"/>
            <a:ext cx="2409586" cy="802418"/>
          </a:xfrm>
          <a:prstGeom prst="wedgeRectCallout">
            <a:avLst>
              <a:gd name="adj1" fmla="val -74266"/>
              <a:gd name="adj2" fmla="val 154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被删除的列</a:t>
            </a:r>
            <a:endParaRPr lang="zh-CN" altLang="en-US" sz="2400" dirty="0"/>
          </a:p>
        </p:txBody>
      </p:sp>
    </p:spTree>
    <p:extLst>
      <p:ext uri="{BB962C8B-B14F-4D97-AF65-F5344CB8AC3E}">
        <p14:creationId xmlns:p14="http://schemas.microsoft.com/office/powerpoint/2010/main" val="176724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8.1.3</a:t>
            </a:r>
            <a:r>
              <a:rPr lang="zh-CN" altLang="en-US" sz="2800" dirty="0" smtClean="0"/>
              <a:t>修改</a:t>
            </a:r>
            <a:r>
              <a:rPr lang="zh-CN" altLang="en-US" sz="2800" dirty="0"/>
              <a:t>、删除表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76400"/>
            <a:ext cx="10129191" cy="4200872"/>
          </a:xfrm>
        </p:spPr>
        <p:txBody>
          <a:bodyPr>
            <a:normAutofit/>
          </a:bodyPr>
          <a:lstStyle/>
          <a:p>
            <a:pPr marL="0" indent="0" hangingPunct="0">
              <a:buNone/>
            </a:pPr>
            <a:r>
              <a:rPr lang="en-US" altLang="zh-CN" dirty="0"/>
              <a:t>5)</a:t>
            </a:r>
            <a:r>
              <a:rPr lang="zh-CN" altLang="en-US" dirty="0"/>
              <a:t>删除数据表</a:t>
            </a:r>
          </a:p>
          <a:p>
            <a:pPr marL="0" indent="0" hangingPunct="0">
              <a:buNone/>
            </a:pPr>
            <a:r>
              <a:rPr lang="zh-CN" altLang="en-US" dirty="0"/>
              <a:t>可使用</a:t>
            </a:r>
            <a:r>
              <a:rPr lang="en-US" altLang="zh-CN" dirty="0"/>
              <a:t>DROP TABLE</a:t>
            </a:r>
            <a:r>
              <a:rPr lang="zh-CN" altLang="en-US" dirty="0"/>
              <a:t>语句删除表，其语法格式如下：</a:t>
            </a:r>
          </a:p>
          <a:p>
            <a:pPr marL="0" indent="0" hangingPunct="0">
              <a:buNone/>
            </a:pPr>
            <a:endParaRPr lang="zh-CN" altLang="en-US" dirty="0"/>
          </a:p>
          <a:p>
            <a:pPr marL="0" indent="0" hangingPunct="0">
              <a:buNone/>
            </a:pPr>
            <a:r>
              <a:rPr lang="zh-CN" altLang="en-US" dirty="0"/>
              <a:t>其中参数说明：</a:t>
            </a:r>
          </a:p>
          <a:p>
            <a:pPr marL="0" indent="0" hangingPunct="0">
              <a:buNone/>
            </a:pPr>
            <a:r>
              <a:rPr lang="en-US" altLang="zh-CN" b="1" dirty="0" err="1">
                <a:solidFill>
                  <a:srgbClr val="FF0000"/>
                </a:solidFill>
              </a:rPr>
              <a:t>table_name</a:t>
            </a:r>
            <a:r>
              <a:rPr lang="zh-CN" altLang="en-US" b="1" dirty="0">
                <a:solidFill>
                  <a:srgbClr val="FF0000"/>
                </a:solidFill>
              </a:rPr>
              <a:t>：</a:t>
            </a:r>
            <a:r>
              <a:rPr lang="zh-CN" altLang="en-US" dirty="0"/>
              <a:t>表名。</a:t>
            </a:r>
          </a:p>
          <a:p>
            <a:pPr marL="0" indent="0" hangingPunct="0">
              <a:buNone/>
            </a:pPr>
            <a:r>
              <a:rPr lang="en-US" altLang="zh-CN" b="1" dirty="0">
                <a:solidFill>
                  <a:srgbClr val="FF0000"/>
                </a:solidFill>
              </a:rPr>
              <a:t>CASCADE CONSTRAINTS</a:t>
            </a:r>
            <a:r>
              <a:rPr lang="zh-CN" altLang="en-US" b="1" dirty="0">
                <a:solidFill>
                  <a:srgbClr val="FF0000"/>
                </a:solidFill>
              </a:rPr>
              <a:t>：</a:t>
            </a:r>
            <a:r>
              <a:rPr lang="zh-CN" altLang="en-US" dirty="0"/>
              <a:t>表示删除表的同时也删除该表的视图、索引、约束和触发器等。</a:t>
            </a:r>
          </a:p>
          <a:p>
            <a:pPr marL="0" indent="0" hangingPunct="0">
              <a:buNone/>
            </a:pPr>
            <a:r>
              <a:rPr lang="en-US" altLang="zh-CN" b="1" dirty="0">
                <a:solidFill>
                  <a:srgbClr val="FF0000"/>
                </a:solidFill>
              </a:rPr>
              <a:t>PURGE</a:t>
            </a:r>
            <a:r>
              <a:rPr lang="zh-CN" altLang="en-US" b="1" dirty="0">
                <a:solidFill>
                  <a:srgbClr val="FF0000"/>
                </a:solidFill>
              </a:rPr>
              <a:t>：</a:t>
            </a:r>
            <a:r>
              <a:rPr lang="zh-CN" altLang="en-US" dirty="0"/>
              <a:t>表示表删除成功后释放占用的资源。</a:t>
            </a:r>
          </a:p>
          <a:p>
            <a:pPr marL="0" indent="0" hangingPunct="0">
              <a:buNone/>
            </a:pPr>
            <a:endParaRPr lang="zh-CN" altLang="en-US" dirty="0"/>
          </a:p>
        </p:txBody>
      </p:sp>
      <p:sp>
        <p:nvSpPr>
          <p:cNvPr id="4" name="矩形 3"/>
          <p:cNvSpPr/>
          <p:nvPr/>
        </p:nvSpPr>
        <p:spPr>
          <a:xfrm>
            <a:off x="1293811" y="2679303"/>
            <a:ext cx="10129191" cy="461665"/>
          </a:xfrm>
          <a:prstGeom prst="rect">
            <a:avLst/>
          </a:prstGeom>
          <a:solidFill>
            <a:srgbClr val="FFFF00"/>
          </a:solidFill>
        </p:spPr>
        <p:txBody>
          <a:bodyPr wrap="square">
            <a:spAutoFit/>
          </a:bodyPr>
          <a:lstStyle/>
          <a:p>
            <a:pPr hangingPunct="0"/>
            <a:r>
              <a:rPr lang="en-US" altLang="zh-CN" sz="2400" dirty="0"/>
              <a:t>DROP TABLE </a:t>
            </a:r>
            <a:r>
              <a:rPr lang="en-US" altLang="zh-CN" sz="2400" dirty="0" err="1"/>
              <a:t>table_name</a:t>
            </a:r>
            <a:r>
              <a:rPr lang="en-US" altLang="zh-CN" sz="2400" dirty="0"/>
              <a:t> [CASCADE CONSTRAINTS] [PURGE]</a:t>
            </a:r>
            <a:r>
              <a:rPr lang="zh-CN" altLang="en-US" sz="2400" dirty="0"/>
              <a:t>；</a:t>
            </a:r>
          </a:p>
        </p:txBody>
      </p:sp>
    </p:spTree>
    <p:extLst>
      <p:ext uri="{BB962C8B-B14F-4D97-AF65-F5344CB8AC3E}">
        <p14:creationId xmlns:p14="http://schemas.microsoft.com/office/powerpoint/2010/main" val="198208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8.1.4</a:t>
            </a:r>
            <a:r>
              <a:rPr lang="zh-CN" altLang="en-US" sz="2800" dirty="0"/>
              <a:t>表的约束</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76400"/>
            <a:ext cx="10129191" cy="4920952"/>
          </a:xfrm>
        </p:spPr>
        <p:txBody>
          <a:bodyPr>
            <a:normAutofit fontScale="92500" lnSpcReduction="20000"/>
          </a:bodyPr>
          <a:lstStyle/>
          <a:p>
            <a:pPr marL="0" indent="0" hangingPunct="0">
              <a:buNone/>
            </a:pPr>
            <a:r>
              <a:rPr lang="zh-CN" altLang="en-US" dirty="0"/>
              <a:t>约束是对数据进行限制的一种机制，根据约束的用途，可以将约束分为：</a:t>
            </a:r>
          </a:p>
          <a:p>
            <a:pPr marL="0" indent="0" hangingPunct="0">
              <a:buNone/>
            </a:pPr>
            <a:r>
              <a:rPr lang="en-US" altLang="zh-CN" dirty="0"/>
              <a:t>1)</a:t>
            </a:r>
            <a:r>
              <a:rPr lang="zh-CN" altLang="en-US" dirty="0"/>
              <a:t>主键约束</a:t>
            </a:r>
            <a:r>
              <a:rPr lang="en-US" altLang="zh-CN" dirty="0"/>
              <a:t>(PRIMARY KEY)</a:t>
            </a:r>
          </a:p>
          <a:p>
            <a:pPr marL="0" indent="0" hangingPunct="0">
              <a:buNone/>
            </a:pPr>
            <a:r>
              <a:rPr lang="zh-CN" altLang="en-US" dirty="0" smtClean="0"/>
              <a:t>主</a:t>
            </a:r>
            <a:r>
              <a:rPr lang="zh-CN" altLang="en-US" dirty="0"/>
              <a:t>键约束用于指定表的主键，主键可由一列或多列组成。</a:t>
            </a:r>
          </a:p>
          <a:p>
            <a:pPr marL="0" indent="0" hangingPunct="0">
              <a:buNone/>
            </a:pPr>
            <a:r>
              <a:rPr lang="en-US" altLang="zh-CN" dirty="0"/>
              <a:t>2)</a:t>
            </a:r>
            <a:r>
              <a:rPr lang="zh-CN" altLang="en-US" dirty="0"/>
              <a:t>外键约束</a:t>
            </a:r>
            <a:r>
              <a:rPr lang="en-US" altLang="zh-CN" dirty="0"/>
              <a:t>(FOREIGN KEY)</a:t>
            </a:r>
          </a:p>
          <a:p>
            <a:pPr marL="0" indent="0" hangingPunct="0">
              <a:buNone/>
            </a:pPr>
            <a:r>
              <a:rPr lang="zh-CN" altLang="en-US" dirty="0" smtClean="0"/>
              <a:t>外</a:t>
            </a:r>
            <a:r>
              <a:rPr lang="zh-CN" altLang="en-US" dirty="0"/>
              <a:t>键约束用于指定表的外键，外键引用另外一个表</a:t>
            </a:r>
            <a:r>
              <a:rPr lang="en-US" altLang="zh-CN" dirty="0"/>
              <a:t>(</a:t>
            </a:r>
            <a:r>
              <a:rPr lang="zh-CN" altLang="en-US" dirty="0"/>
              <a:t>或同一个表</a:t>
            </a:r>
            <a:r>
              <a:rPr lang="en-US" altLang="zh-CN" dirty="0"/>
              <a:t>)</a:t>
            </a:r>
            <a:r>
              <a:rPr lang="zh-CN" altLang="en-US" dirty="0"/>
              <a:t>中的主键。</a:t>
            </a:r>
          </a:p>
          <a:p>
            <a:pPr marL="0" indent="0" hangingPunct="0">
              <a:buNone/>
            </a:pPr>
            <a:r>
              <a:rPr lang="en-US" altLang="zh-CN" dirty="0"/>
              <a:t>3)</a:t>
            </a:r>
            <a:r>
              <a:rPr lang="zh-CN" altLang="en-US" dirty="0"/>
              <a:t>唯一性约束</a:t>
            </a:r>
            <a:r>
              <a:rPr lang="en-US" altLang="zh-CN" dirty="0"/>
              <a:t>(UNIQUE)</a:t>
            </a:r>
          </a:p>
          <a:p>
            <a:pPr marL="0" indent="0" hangingPunct="0">
              <a:buNone/>
            </a:pPr>
            <a:r>
              <a:rPr lang="zh-CN" altLang="en-US" dirty="0"/>
              <a:t>唯一性约束用于指定一列只能存储唯一值。</a:t>
            </a:r>
          </a:p>
          <a:p>
            <a:pPr marL="0" indent="0" hangingPunct="0">
              <a:buNone/>
            </a:pPr>
            <a:r>
              <a:rPr lang="en-US" altLang="zh-CN" dirty="0"/>
              <a:t>4)</a:t>
            </a:r>
            <a:r>
              <a:rPr lang="zh-CN" altLang="en-US" dirty="0"/>
              <a:t>非空约束</a:t>
            </a:r>
            <a:r>
              <a:rPr lang="en-US" altLang="zh-CN" dirty="0"/>
              <a:t>(NOT NULL)</a:t>
            </a:r>
          </a:p>
          <a:p>
            <a:pPr marL="0" indent="0" hangingPunct="0">
              <a:buNone/>
            </a:pPr>
            <a:r>
              <a:rPr lang="zh-CN" altLang="en-US" dirty="0"/>
              <a:t>非空约束用于指定一列不允许为空。</a:t>
            </a:r>
          </a:p>
          <a:p>
            <a:pPr marL="0" indent="0" hangingPunct="0">
              <a:buNone/>
            </a:pPr>
            <a:r>
              <a:rPr lang="en-US" altLang="zh-CN" dirty="0"/>
              <a:t>5)</a:t>
            </a:r>
            <a:r>
              <a:rPr lang="zh-CN" altLang="en-US" dirty="0"/>
              <a:t>检查约束</a:t>
            </a:r>
            <a:r>
              <a:rPr lang="en-US" altLang="zh-CN" dirty="0"/>
              <a:t>(CHECK)</a:t>
            </a:r>
            <a:r>
              <a:rPr lang="zh-CN" altLang="en-US" dirty="0"/>
              <a:t>：</a:t>
            </a:r>
          </a:p>
          <a:p>
            <a:pPr marL="0" indent="0" hangingPunct="0">
              <a:buNone/>
            </a:pPr>
            <a:r>
              <a:rPr lang="zh-CN" altLang="en-US" dirty="0"/>
              <a:t>检查约束用于指定一列的值必须满足某种条件</a:t>
            </a:r>
            <a:r>
              <a:rPr lang="zh-CN" altLang="en-US" dirty="0" smtClean="0"/>
              <a:t>。</a:t>
            </a:r>
            <a:endParaRPr lang="zh-CN" altLang="en-US" dirty="0"/>
          </a:p>
        </p:txBody>
      </p:sp>
    </p:spTree>
    <p:extLst>
      <p:ext uri="{BB962C8B-B14F-4D97-AF65-F5344CB8AC3E}">
        <p14:creationId xmlns:p14="http://schemas.microsoft.com/office/powerpoint/2010/main" val="12071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8.1.4</a:t>
            </a:r>
            <a:r>
              <a:rPr lang="zh-CN" altLang="en-US" sz="2800" dirty="0"/>
              <a:t>表的约束</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28800"/>
            <a:ext cx="10129191" cy="1022642"/>
          </a:xfrm>
        </p:spPr>
        <p:txBody>
          <a:bodyPr>
            <a:normAutofit/>
          </a:bodyPr>
          <a:lstStyle/>
          <a:p>
            <a:pPr marL="0" indent="0" hangingPunct="0">
              <a:buNone/>
            </a:pPr>
            <a:r>
              <a:rPr lang="en-US" altLang="zh-CN" dirty="0"/>
              <a:t>【</a:t>
            </a:r>
            <a:r>
              <a:rPr lang="zh-CN" altLang="en-US" dirty="0"/>
              <a:t>示例</a:t>
            </a:r>
            <a:r>
              <a:rPr lang="en-US" altLang="zh-CN" dirty="0"/>
              <a:t>8-5】CHECK</a:t>
            </a:r>
            <a:r>
              <a:rPr lang="zh-CN" altLang="en-US" dirty="0"/>
              <a:t>约束</a:t>
            </a:r>
          </a:p>
          <a:p>
            <a:pPr marL="0" indent="0" hangingPunct="0">
              <a:buNone/>
            </a:pPr>
            <a:r>
              <a:rPr lang="zh-CN" altLang="en-US" dirty="0"/>
              <a:t>在</a:t>
            </a:r>
            <a:r>
              <a:rPr lang="en-US" altLang="zh-CN" dirty="0"/>
              <a:t>study</a:t>
            </a:r>
            <a:r>
              <a:rPr lang="zh-CN" altLang="en-US" dirty="0"/>
              <a:t>用户的</a:t>
            </a:r>
            <a:r>
              <a:rPr lang="en-US" altLang="zh-CN" dirty="0"/>
              <a:t>products</a:t>
            </a:r>
            <a:r>
              <a:rPr lang="zh-CN" altLang="en-US" dirty="0"/>
              <a:t>表中增加一个</a:t>
            </a:r>
            <a:r>
              <a:rPr lang="en-US" altLang="zh-CN" dirty="0"/>
              <a:t>CHECK</a:t>
            </a:r>
            <a:r>
              <a:rPr lang="zh-CN" altLang="en-US" dirty="0"/>
              <a:t>约束。</a:t>
            </a:r>
          </a:p>
          <a:p>
            <a:pPr marL="0" indent="0" hangingPunct="0">
              <a:buNone/>
            </a:pPr>
            <a:endParaRPr lang="zh-CN" altLang="en-US" dirty="0"/>
          </a:p>
        </p:txBody>
      </p:sp>
      <p:sp>
        <p:nvSpPr>
          <p:cNvPr id="5" name="文本框 4"/>
          <p:cNvSpPr txBox="1"/>
          <p:nvPr/>
        </p:nvSpPr>
        <p:spPr>
          <a:xfrm>
            <a:off x="1293813" y="2636912"/>
            <a:ext cx="9985175" cy="1477328"/>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ALTER TABLE products</a:t>
            </a:r>
          </a:p>
          <a:p>
            <a:pPr hangingPunct="0"/>
            <a:r>
              <a:rPr lang="en-US" altLang="zh-CN" b="1" dirty="0">
                <a:highlight>
                  <a:srgbClr val="C0C0C0"/>
                </a:highlight>
                <a:ea typeface="微软雅黑" panose="020B0503020204020204" pitchFamily="34" charset="-122"/>
              </a:rPr>
              <a:t>2  ADD CONSTRAINT products_chk1 CHECK</a:t>
            </a:r>
          </a:p>
          <a:p>
            <a:pPr hangingPunct="0"/>
            <a:r>
              <a:rPr lang="en-US" altLang="zh-CN" b="1" dirty="0">
                <a:highlight>
                  <a:srgbClr val="C0C0C0"/>
                </a:highlight>
                <a:ea typeface="微软雅黑" panose="020B0503020204020204" pitchFamily="34" charset="-122"/>
              </a:rPr>
              <a:t>3  (</a:t>
            </a:r>
            <a:r>
              <a:rPr lang="en-US" altLang="zh-CN" b="1" dirty="0" err="1">
                <a:highlight>
                  <a:srgbClr val="C0C0C0"/>
                </a:highlight>
                <a:ea typeface="微软雅黑" panose="020B0503020204020204" pitchFamily="34" charset="-122"/>
              </a:rPr>
              <a:t>product_type</a:t>
            </a:r>
            <a:r>
              <a:rPr lang="en-US" altLang="zh-CN" b="1" dirty="0">
                <a:highlight>
                  <a:srgbClr val="C0C0C0"/>
                </a:highlight>
                <a:ea typeface="微软雅黑" panose="020B0503020204020204" pitchFamily="34" charset="-122"/>
              </a:rPr>
              <a:t> IN ('</a:t>
            </a:r>
            <a:r>
              <a:rPr lang="zh-CN" altLang="en-US" b="1" dirty="0">
                <a:highlight>
                  <a:srgbClr val="C0C0C0"/>
                </a:highlight>
                <a:ea typeface="微软雅黑" panose="020B0503020204020204" pitchFamily="34" charset="-122"/>
              </a:rPr>
              <a:t>耗材</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手机</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电脑</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4  ENABLE</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a:t>
            </a:r>
            <a:r>
              <a:rPr lang="en-US" altLang="zh-CN" b="1" dirty="0">
                <a:highlight>
                  <a:srgbClr val="C0C0C0"/>
                </a:highlight>
                <a:ea typeface="微软雅黑" panose="020B0503020204020204" pitchFamily="34" charset="-122"/>
              </a:rPr>
              <a:t>&gt; COMMIT</a:t>
            </a:r>
            <a:r>
              <a:rPr lang="zh-CN" altLang="en-US" b="1" dirty="0">
                <a:highlight>
                  <a:srgbClr val="C0C0C0"/>
                </a:highlight>
                <a:ea typeface="微软雅黑" panose="020B0503020204020204" pitchFamily="34" charset="-122"/>
              </a:rPr>
              <a:t>；</a:t>
            </a:r>
          </a:p>
        </p:txBody>
      </p:sp>
      <p:sp>
        <p:nvSpPr>
          <p:cNvPr id="6" name="对话气泡: 矩形 3">
            <a:extLst>
              <a:ext uri="{FF2B5EF4-FFF2-40B4-BE49-F238E27FC236}">
                <a16:creationId xmlns:a16="http://schemas.microsoft.com/office/drawing/2014/main" xmlns="" id="{D762EB37-1C6F-454F-91BD-4A59C57D9B72}"/>
              </a:ext>
            </a:extLst>
          </p:cNvPr>
          <p:cNvSpPr/>
          <p:nvPr/>
        </p:nvSpPr>
        <p:spPr>
          <a:xfrm>
            <a:off x="6094413" y="3933056"/>
            <a:ext cx="4536504" cy="1415335"/>
          </a:xfrm>
          <a:prstGeom prst="wedgeRectCallout">
            <a:avLst>
              <a:gd name="adj1" fmla="val -52050"/>
              <a:gd name="adj2" fmla="val -104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在</a:t>
            </a:r>
            <a:r>
              <a:rPr lang="en-US" altLang="zh-CN" sz="2400" dirty="0"/>
              <a:t>products</a:t>
            </a:r>
            <a:r>
              <a:rPr lang="zh-CN" altLang="en-US" sz="2400" dirty="0"/>
              <a:t>表增加一个</a:t>
            </a:r>
            <a:r>
              <a:rPr lang="en-US" altLang="zh-CN" sz="2400" dirty="0"/>
              <a:t>CHECK</a:t>
            </a:r>
            <a:r>
              <a:rPr lang="zh-CN" altLang="en-US" sz="2400" dirty="0"/>
              <a:t>约束，限制列</a:t>
            </a:r>
            <a:r>
              <a:rPr lang="en-US" altLang="zh-CN" sz="2400" dirty="0" err="1"/>
              <a:t>product_type</a:t>
            </a:r>
            <a:r>
              <a:rPr lang="zh-CN" altLang="en-US" sz="2400" dirty="0"/>
              <a:t>只能取“耗材”、“手机”“电脑”中的</a:t>
            </a:r>
            <a:r>
              <a:rPr lang="zh-CN" altLang="en-US" sz="2400" dirty="0" smtClean="0"/>
              <a:t>值。</a:t>
            </a:r>
            <a:endParaRPr lang="zh-CN" altLang="en-US" sz="2400" dirty="0"/>
          </a:p>
        </p:txBody>
      </p:sp>
    </p:spTree>
    <p:extLst>
      <p:ext uri="{BB962C8B-B14F-4D97-AF65-F5344CB8AC3E}">
        <p14:creationId xmlns:p14="http://schemas.microsoft.com/office/powerpoint/2010/main" val="206765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8.1.4</a:t>
            </a:r>
            <a:r>
              <a:rPr lang="zh-CN" altLang="en-US" sz="2800" dirty="0"/>
              <a:t>表的约束</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28800"/>
            <a:ext cx="10129191" cy="1022642"/>
          </a:xfrm>
        </p:spPr>
        <p:txBody>
          <a:bodyPr>
            <a:normAutofit/>
          </a:bodyPr>
          <a:lstStyle/>
          <a:p>
            <a:pPr marL="0" indent="0" hangingPunct="0">
              <a:buNone/>
            </a:pPr>
            <a:r>
              <a:rPr lang="en-US" altLang="zh-CN" dirty="0"/>
              <a:t>【</a:t>
            </a:r>
            <a:r>
              <a:rPr lang="zh-CN" altLang="en-US" dirty="0"/>
              <a:t>示例</a:t>
            </a:r>
            <a:r>
              <a:rPr lang="en-US" altLang="zh-CN" dirty="0"/>
              <a:t>8-6】</a:t>
            </a:r>
            <a:r>
              <a:rPr lang="zh-CN" altLang="en-US" dirty="0"/>
              <a:t>唯一约束</a:t>
            </a:r>
          </a:p>
          <a:p>
            <a:pPr marL="0" indent="0" hangingPunct="0">
              <a:buNone/>
            </a:pPr>
            <a:r>
              <a:rPr lang="zh-CN" altLang="en-US" dirty="0"/>
              <a:t>在</a:t>
            </a:r>
            <a:r>
              <a:rPr lang="en-US" altLang="zh-CN" dirty="0"/>
              <a:t>study</a:t>
            </a:r>
            <a:r>
              <a:rPr lang="zh-CN" altLang="en-US" dirty="0"/>
              <a:t>用户的</a:t>
            </a:r>
            <a:r>
              <a:rPr lang="en-US" altLang="zh-CN" dirty="0"/>
              <a:t>products</a:t>
            </a:r>
            <a:r>
              <a:rPr lang="zh-CN" altLang="en-US" dirty="0"/>
              <a:t>表中增加一个唯一约束。</a:t>
            </a:r>
          </a:p>
          <a:p>
            <a:pPr marL="0" indent="0" hangingPunct="0">
              <a:buNone/>
            </a:pPr>
            <a:endParaRPr lang="zh-CN" altLang="en-US" dirty="0"/>
          </a:p>
        </p:txBody>
      </p:sp>
      <p:sp>
        <p:nvSpPr>
          <p:cNvPr id="5" name="文本框 4"/>
          <p:cNvSpPr txBox="1"/>
          <p:nvPr/>
        </p:nvSpPr>
        <p:spPr>
          <a:xfrm>
            <a:off x="1293813" y="2636912"/>
            <a:ext cx="9985175" cy="923330"/>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ALTER TABLE products</a:t>
            </a:r>
          </a:p>
          <a:p>
            <a:pPr hangingPunct="0"/>
            <a:r>
              <a:rPr lang="en-US" altLang="zh-CN" b="1" dirty="0">
                <a:highlight>
                  <a:srgbClr val="C0C0C0"/>
                </a:highlight>
                <a:ea typeface="微软雅黑" panose="020B0503020204020204" pitchFamily="34" charset="-122"/>
              </a:rPr>
              <a:t>2  ADD CONSTRAINT products_uni1 UNIQUE(</a:t>
            </a:r>
            <a:r>
              <a:rPr lang="en-US" altLang="zh-CN" b="1" dirty="0" err="1">
                <a:highlight>
                  <a:srgbClr val="C0C0C0"/>
                </a:highlight>
                <a:ea typeface="微软雅黑" panose="020B0503020204020204" pitchFamily="34" charset="-122"/>
              </a:rPr>
              <a:t>product_name</a:t>
            </a:r>
            <a:r>
              <a:rPr lang="en-US" altLang="zh-CN" b="1" dirty="0">
                <a:highlight>
                  <a:srgbClr val="C0C0C0"/>
                </a:highlight>
                <a:ea typeface="微软雅黑" panose="020B0503020204020204" pitchFamily="34" charset="-122"/>
              </a:rPr>
              <a:t>) ENABLE</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a:t>
            </a:r>
            <a:r>
              <a:rPr lang="en-US" altLang="zh-CN" b="1" dirty="0">
                <a:highlight>
                  <a:srgbClr val="C0C0C0"/>
                </a:highlight>
                <a:ea typeface="微软雅黑" panose="020B0503020204020204" pitchFamily="34" charset="-122"/>
              </a:rPr>
              <a:t>&gt; COMMIT</a:t>
            </a:r>
            <a:r>
              <a:rPr lang="zh-CN" altLang="en-US" b="1" dirty="0">
                <a:highlight>
                  <a:srgbClr val="C0C0C0"/>
                </a:highlight>
                <a:ea typeface="微软雅黑" panose="020B0503020204020204" pitchFamily="34" charset="-122"/>
              </a:rPr>
              <a:t>；</a:t>
            </a:r>
          </a:p>
        </p:txBody>
      </p:sp>
      <p:sp>
        <p:nvSpPr>
          <p:cNvPr id="6" name="对话气泡: 矩形 3">
            <a:extLst>
              <a:ext uri="{FF2B5EF4-FFF2-40B4-BE49-F238E27FC236}">
                <a16:creationId xmlns:a16="http://schemas.microsoft.com/office/drawing/2014/main" xmlns="" id="{D762EB37-1C6F-454F-91BD-4A59C57D9B72}"/>
              </a:ext>
            </a:extLst>
          </p:cNvPr>
          <p:cNvSpPr/>
          <p:nvPr/>
        </p:nvSpPr>
        <p:spPr>
          <a:xfrm>
            <a:off x="5230316" y="3933057"/>
            <a:ext cx="4680520" cy="1224136"/>
          </a:xfrm>
          <a:prstGeom prst="wedgeRectCallout">
            <a:avLst>
              <a:gd name="adj1" fmla="val -36821"/>
              <a:gd name="adj2" fmla="val -106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在</a:t>
            </a:r>
            <a:r>
              <a:rPr lang="en-US" altLang="zh-CN" sz="2400" dirty="0"/>
              <a:t>products</a:t>
            </a:r>
            <a:r>
              <a:rPr lang="zh-CN" altLang="en-US" sz="2400" dirty="0"/>
              <a:t>表增加唯一约束，限制列</a:t>
            </a:r>
            <a:r>
              <a:rPr lang="en-US" altLang="zh-CN" sz="2400" dirty="0" err="1"/>
              <a:t>product_name</a:t>
            </a:r>
            <a:r>
              <a:rPr lang="zh-CN" altLang="en-US" sz="2400" dirty="0"/>
              <a:t>取值不能重复。</a:t>
            </a:r>
          </a:p>
        </p:txBody>
      </p:sp>
    </p:spTree>
    <p:extLst>
      <p:ext uri="{BB962C8B-B14F-4D97-AF65-F5344CB8AC3E}">
        <p14:creationId xmlns:p14="http://schemas.microsoft.com/office/powerpoint/2010/main" val="87401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28800"/>
            <a:ext cx="10129191" cy="1872208"/>
          </a:xfrm>
        </p:spPr>
        <p:txBody>
          <a:bodyPr>
            <a:normAutofit/>
          </a:bodyPr>
          <a:lstStyle/>
          <a:p>
            <a:pPr marL="0" indent="0" hangingPunct="0">
              <a:buNone/>
            </a:pPr>
            <a:r>
              <a:rPr lang="zh-CN" altLang="en-US" dirty="0" smtClean="0"/>
              <a:t>      当</a:t>
            </a:r>
            <a:r>
              <a:rPr lang="zh-CN" altLang="en-US" dirty="0"/>
              <a:t>表中的数据量不断增大，查询数据的速度就会变慢，应用程序的性能就会下降，这时就应该考虑对表进行分区。表进行分区后，逻辑上表仍然是一张完整的表，只是将表中的数据在物理上存放到多个表空间</a:t>
            </a:r>
            <a:r>
              <a:rPr lang="en-US" altLang="zh-CN" dirty="0"/>
              <a:t>(</a:t>
            </a:r>
            <a:r>
              <a:rPr lang="zh-CN" altLang="en-US" dirty="0"/>
              <a:t>物理文件上</a:t>
            </a:r>
            <a:r>
              <a:rPr lang="en-US" altLang="zh-CN" dirty="0"/>
              <a:t>)</a:t>
            </a:r>
            <a:r>
              <a:rPr lang="zh-CN" altLang="en-US" dirty="0"/>
              <a:t>，这样查询数据时，不至于每次都扫描整张表。</a:t>
            </a:r>
          </a:p>
        </p:txBody>
      </p:sp>
    </p:spTree>
    <p:extLst>
      <p:ext uri="{BB962C8B-B14F-4D97-AF65-F5344CB8AC3E}">
        <p14:creationId xmlns:p14="http://schemas.microsoft.com/office/powerpoint/2010/main" val="38625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8.2.1</a:t>
            </a:r>
            <a:r>
              <a:rPr lang="zh-CN" altLang="en-US" sz="2800" dirty="0" smtClean="0"/>
              <a:t>分区</a:t>
            </a:r>
            <a:r>
              <a:rPr lang="zh-CN" altLang="en-US" sz="2800" dirty="0"/>
              <a:t>类型</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28800"/>
            <a:ext cx="10129191" cy="2952328"/>
          </a:xfrm>
        </p:spPr>
        <p:txBody>
          <a:bodyPr>
            <a:normAutofit/>
          </a:bodyPr>
          <a:lstStyle/>
          <a:p>
            <a:pPr marL="0" indent="0" hangingPunct="0">
              <a:buNone/>
            </a:pPr>
            <a:r>
              <a:rPr lang="zh-CN" altLang="en-US" dirty="0"/>
              <a:t>在</a:t>
            </a:r>
            <a:r>
              <a:rPr lang="en-US" altLang="zh-CN" dirty="0"/>
              <a:t>Oracle</a:t>
            </a:r>
            <a:r>
              <a:rPr lang="zh-CN" altLang="en-US" dirty="0"/>
              <a:t>中提供了多种分区的类型，常用的分区类型有：</a:t>
            </a:r>
          </a:p>
          <a:p>
            <a:pPr marL="0" indent="0" hangingPunct="0">
              <a:buNone/>
            </a:pPr>
            <a:r>
              <a:rPr lang="en-US" altLang="zh-CN" dirty="0"/>
              <a:t>1)</a:t>
            </a:r>
            <a:r>
              <a:rPr lang="zh-CN" altLang="en-US" dirty="0"/>
              <a:t>范围分区</a:t>
            </a:r>
          </a:p>
          <a:p>
            <a:pPr marL="0" indent="0" hangingPunct="0">
              <a:buNone/>
            </a:pPr>
            <a:r>
              <a:rPr lang="zh-CN" altLang="en-US" dirty="0"/>
              <a:t>范围分区是将数据根据范围映射到每一个分区，范围是在创建分区时由指定的分区键决定的，分区键经常采用日期</a:t>
            </a:r>
            <a:r>
              <a:rPr lang="zh-CN" altLang="en-US" dirty="0" smtClean="0"/>
              <a:t>。</a:t>
            </a:r>
            <a:endParaRPr lang="en-US" altLang="zh-CN" dirty="0" smtClean="0"/>
          </a:p>
          <a:p>
            <a:pPr marL="0" indent="0" hangingPunct="0">
              <a:buNone/>
            </a:pPr>
            <a:r>
              <a:rPr lang="en-US" altLang="zh-CN" dirty="0"/>
              <a:t>【</a:t>
            </a:r>
            <a:r>
              <a:rPr lang="zh-CN" altLang="en-US" dirty="0"/>
              <a:t>示例</a:t>
            </a:r>
            <a:r>
              <a:rPr lang="en-US" altLang="zh-CN" dirty="0"/>
              <a:t>8-7】</a:t>
            </a:r>
            <a:r>
              <a:rPr lang="zh-CN" altLang="en-US" dirty="0"/>
              <a:t>按订单日期范围分区</a:t>
            </a:r>
          </a:p>
          <a:p>
            <a:pPr marL="0" indent="0" hangingPunct="0">
              <a:buNone/>
            </a:pPr>
            <a:r>
              <a:rPr lang="zh-CN" altLang="en-US" dirty="0"/>
              <a:t>在</a:t>
            </a:r>
            <a:r>
              <a:rPr lang="en-US" altLang="zh-CN" dirty="0"/>
              <a:t>study</a:t>
            </a:r>
            <a:r>
              <a:rPr lang="zh-CN" altLang="en-US" dirty="0"/>
              <a:t>用户中创建分区表</a:t>
            </a:r>
            <a:r>
              <a:rPr lang="en-US" altLang="zh-CN" dirty="0"/>
              <a:t>orders</a:t>
            </a:r>
            <a:r>
              <a:rPr lang="zh-CN" altLang="en-US" dirty="0"/>
              <a:t>，按订单日期分区。</a:t>
            </a:r>
          </a:p>
          <a:p>
            <a:pPr marL="0" indent="0" hangingPunct="0">
              <a:buNone/>
            </a:pPr>
            <a:endParaRPr lang="zh-CN" altLang="en-US" dirty="0"/>
          </a:p>
          <a:p>
            <a:pPr marL="0" indent="0" hangingPunct="0">
              <a:buNone/>
            </a:pPr>
            <a:endParaRPr lang="zh-CN" altLang="en-US" dirty="0"/>
          </a:p>
        </p:txBody>
      </p:sp>
      <p:sp>
        <p:nvSpPr>
          <p:cNvPr id="5" name="文本框 4"/>
          <p:cNvSpPr txBox="1"/>
          <p:nvPr/>
        </p:nvSpPr>
        <p:spPr>
          <a:xfrm>
            <a:off x="1365819" y="4685928"/>
            <a:ext cx="9985175" cy="2031325"/>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TABLE </a:t>
            </a:r>
            <a:r>
              <a:rPr lang="en-US" altLang="zh-CN" b="1" dirty="0" err="1">
                <a:highlight>
                  <a:srgbClr val="C0C0C0"/>
                </a:highlight>
                <a:ea typeface="微软雅黑" panose="020B0503020204020204" pitchFamily="34" charset="-122"/>
              </a:rPr>
              <a:t>study.orders</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2   (</a:t>
            </a:r>
          </a:p>
          <a:p>
            <a:pPr hangingPunct="0"/>
            <a:r>
              <a:rPr lang="en-US" altLang="zh-CN" b="1" dirty="0">
                <a:highlight>
                  <a:srgbClr val="C0C0C0"/>
                </a:highlight>
                <a:ea typeface="微软雅黑" panose="020B0503020204020204" pitchFamily="34" charset="-122"/>
              </a:rPr>
              <a:t>3   </a:t>
            </a:r>
            <a:r>
              <a:rPr lang="en-US" altLang="zh-CN" b="1" dirty="0" err="1">
                <a:highlight>
                  <a:srgbClr val="C0C0C0"/>
                </a:highlight>
                <a:ea typeface="微软雅黑" panose="020B0503020204020204" pitchFamily="34" charset="-122"/>
              </a:rPr>
              <a:t>order_id</a:t>
            </a:r>
            <a:r>
              <a:rPr lang="en-US" altLang="zh-CN" b="1" dirty="0">
                <a:highlight>
                  <a:srgbClr val="C0C0C0"/>
                </a:highlight>
                <a:ea typeface="微软雅黑" panose="020B0503020204020204" pitchFamily="34" charset="-122"/>
              </a:rPr>
              <a:t> NUMBER(10</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0)NOT NULL </a:t>
            </a:r>
          </a:p>
          <a:p>
            <a:pPr hangingPunct="0"/>
            <a:r>
              <a:rPr lang="en-US" altLang="zh-CN" b="1" dirty="0">
                <a:highlight>
                  <a:srgbClr val="C0C0C0"/>
                </a:highlight>
                <a:ea typeface="微软雅黑" panose="020B0503020204020204" pitchFamily="34" charset="-122"/>
              </a:rPr>
              <a:t>4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customer_name</a:t>
            </a:r>
            <a:r>
              <a:rPr lang="en-US" altLang="zh-CN" b="1" dirty="0">
                <a:highlight>
                  <a:srgbClr val="C0C0C0"/>
                </a:highlight>
                <a:ea typeface="微软雅黑" panose="020B0503020204020204" pitchFamily="34" charset="-122"/>
              </a:rPr>
              <a:t> VARCHAR2(40 BYTE)NOT NULL </a:t>
            </a:r>
          </a:p>
          <a:p>
            <a:pPr hangingPunct="0"/>
            <a:r>
              <a:rPr lang="en-US" altLang="zh-CN" b="1" dirty="0">
                <a:highlight>
                  <a:srgbClr val="C0C0C0"/>
                </a:highlight>
                <a:ea typeface="微软雅黑" panose="020B0503020204020204" pitchFamily="34" charset="-122"/>
              </a:rPr>
              <a:t>5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customer_tel</a:t>
            </a:r>
            <a:r>
              <a:rPr lang="en-US" altLang="zh-CN" b="1" dirty="0">
                <a:highlight>
                  <a:srgbClr val="C0C0C0"/>
                </a:highlight>
                <a:ea typeface="微软雅黑" panose="020B0503020204020204" pitchFamily="34" charset="-122"/>
              </a:rPr>
              <a:t> VARCHAR2(40 BYTE)NOT NULL </a:t>
            </a:r>
          </a:p>
          <a:p>
            <a:pPr hangingPunct="0"/>
            <a:r>
              <a:rPr lang="en-US" altLang="zh-CN" b="1" dirty="0" smtClean="0">
                <a:highlight>
                  <a:srgbClr val="C0C0C0"/>
                </a:highlight>
                <a:ea typeface="微软雅黑" panose="020B0503020204020204" pitchFamily="34" charset="-122"/>
              </a:rPr>
              <a:t>6  </a:t>
            </a:r>
            <a:r>
              <a:rPr lang="zh-CN" altLang="en-US" b="1" dirty="0" smtClean="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order_date</a:t>
            </a:r>
            <a:r>
              <a:rPr lang="en-US" altLang="zh-CN" b="1" dirty="0">
                <a:highlight>
                  <a:srgbClr val="C0C0C0"/>
                </a:highlight>
                <a:ea typeface="微软雅黑" panose="020B0503020204020204" pitchFamily="34" charset="-122"/>
              </a:rPr>
              <a:t> DATE NOT NULL </a:t>
            </a:r>
            <a:r>
              <a:rPr lang="en-US" altLang="zh-CN" b="1" dirty="0">
                <a:highlight>
                  <a:srgbClr val="C0C0C0"/>
                </a:highlight>
                <a:ea typeface="微软雅黑" panose="020B0503020204020204" pitchFamily="34" charset="-122"/>
              </a:rPr>
              <a:t> </a:t>
            </a:r>
          </a:p>
          <a:p>
            <a:pPr hangingPunct="0"/>
            <a:r>
              <a:rPr lang="zh-CN" altLang="en-US" b="1" dirty="0" smtClean="0"/>
              <a:t>下一页继续</a:t>
            </a:r>
            <a:endParaRPr lang="en-US" altLang="zh-CN" b="1" dirty="0"/>
          </a:p>
        </p:txBody>
      </p:sp>
    </p:spTree>
    <p:extLst>
      <p:ext uri="{BB962C8B-B14F-4D97-AF65-F5344CB8AC3E}">
        <p14:creationId xmlns:p14="http://schemas.microsoft.com/office/powerpoint/2010/main" val="147974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8.2.1</a:t>
            </a:r>
            <a:r>
              <a:rPr lang="zh-CN" altLang="en-US" sz="2800" dirty="0" smtClean="0"/>
              <a:t>分区</a:t>
            </a:r>
            <a:r>
              <a:rPr lang="zh-CN" altLang="en-US" sz="2800" dirty="0"/>
              <a:t>类型</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28800"/>
            <a:ext cx="10129191" cy="504056"/>
          </a:xfrm>
        </p:spPr>
        <p:txBody>
          <a:bodyPr>
            <a:normAutofit/>
          </a:bodyPr>
          <a:lstStyle/>
          <a:p>
            <a:pPr marL="0" indent="0" hangingPunct="0">
              <a:buNone/>
            </a:pPr>
            <a:r>
              <a:rPr lang="en-US" altLang="zh-CN" dirty="0" smtClean="0"/>
              <a:t>【</a:t>
            </a:r>
            <a:r>
              <a:rPr lang="zh-CN" altLang="en-US" dirty="0"/>
              <a:t>示例</a:t>
            </a:r>
            <a:r>
              <a:rPr lang="en-US" altLang="zh-CN" dirty="0"/>
              <a:t>8-7】</a:t>
            </a:r>
            <a:r>
              <a:rPr lang="zh-CN" altLang="en-US" dirty="0"/>
              <a:t>按订单日期范围</a:t>
            </a:r>
            <a:r>
              <a:rPr lang="zh-CN" altLang="en-US" dirty="0" smtClean="0"/>
              <a:t>分区（续上一页）</a:t>
            </a:r>
            <a:endParaRPr lang="zh-CN" altLang="en-US" dirty="0"/>
          </a:p>
          <a:p>
            <a:pPr marL="0" indent="0" hangingPunct="0">
              <a:buNone/>
            </a:pPr>
            <a:endParaRPr lang="zh-CN" altLang="en-US" dirty="0"/>
          </a:p>
          <a:p>
            <a:pPr marL="0" indent="0" hangingPunct="0">
              <a:buNone/>
            </a:pPr>
            <a:endParaRPr lang="zh-CN" altLang="en-US" dirty="0"/>
          </a:p>
        </p:txBody>
      </p:sp>
      <p:sp>
        <p:nvSpPr>
          <p:cNvPr id="5" name="文本框 4"/>
          <p:cNvSpPr txBox="1"/>
          <p:nvPr/>
        </p:nvSpPr>
        <p:spPr>
          <a:xfrm>
            <a:off x="1460446" y="2132856"/>
            <a:ext cx="9985175" cy="4524315"/>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7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employee_id</a:t>
            </a:r>
            <a:r>
              <a:rPr lang="en-US" altLang="zh-CN" b="1" dirty="0">
                <a:highlight>
                  <a:srgbClr val="C0C0C0"/>
                </a:highlight>
                <a:ea typeface="微软雅黑" panose="020B0503020204020204" pitchFamily="34" charset="-122"/>
              </a:rPr>
              <a:t> NUMBER(6</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0)NOT NULL </a:t>
            </a:r>
          </a:p>
          <a:p>
            <a:pPr hangingPunct="0"/>
            <a:r>
              <a:rPr lang="en-US" altLang="zh-CN" b="1" dirty="0">
                <a:highlight>
                  <a:srgbClr val="C0C0C0"/>
                </a:highlight>
                <a:ea typeface="微软雅黑" panose="020B0503020204020204" pitchFamily="34" charset="-122"/>
              </a:rPr>
              <a:t>8   </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discount NUMBER(8</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2)DEFAULT 0 </a:t>
            </a:r>
          </a:p>
          <a:p>
            <a:pPr hangingPunct="0"/>
            <a:r>
              <a:rPr lang="en-US" altLang="zh-CN" b="1" dirty="0">
                <a:highlight>
                  <a:srgbClr val="C0C0C0"/>
                </a:highlight>
                <a:ea typeface="微软雅黑" panose="020B0503020204020204" pitchFamily="34" charset="-122"/>
              </a:rPr>
              <a:t>9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trade_receivable</a:t>
            </a:r>
            <a:r>
              <a:rPr lang="en-US" altLang="zh-CN" b="1" dirty="0">
                <a:highlight>
                  <a:srgbClr val="C0C0C0"/>
                </a:highlight>
                <a:ea typeface="微软雅黑" panose="020B0503020204020204" pitchFamily="34" charset="-122"/>
              </a:rPr>
              <a:t> NUMBER(8</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2)DEFAULT 0 </a:t>
            </a:r>
          </a:p>
          <a:p>
            <a:pPr hangingPunct="0"/>
            <a:r>
              <a:rPr lang="en-US" altLang="zh-CN" b="1" dirty="0">
                <a:highlight>
                  <a:srgbClr val="C0C0C0"/>
                </a:highlight>
                <a:ea typeface="微软雅黑" panose="020B0503020204020204" pitchFamily="34" charset="-122"/>
              </a:rPr>
              <a:t>10  )</a:t>
            </a:r>
          </a:p>
          <a:p>
            <a:pPr hangingPunct="0"/>
            <a:r>
              <a:rPr lang="en-US" altLang="zh-CN" b="1" dirty="0">
                <a:highlight>
                  <a:srgbClr val="C0C0C0"/>
                </a:highlight>
                <a:ea typeface="微软雅黑" panose="020B0503020204020204" pitchFamily="34" charset="-122"/>
              </a:rPr>
              <a:t>11  TABLESPACE USERS </a:t>
            </a:r>
          </a:p>
          <a:p>
            <a:pPr hangingPunct="0"/>
            <a:r>
              <a:rPr lang="en-US" altLang="zh-CN" b="1" dirty="0">
                <a:highlight>
                  <a:srgbClr val="C0C0C0"/>
                </a:highlight>
                <a:ea typeface="微软雅黑" panose="020B0503020204020204" pitchFamily="34" charset="-122"/>
              </a:rPr>
              <a:t>12  PCTFREE 10 </a:t>
            </a:r>
          </a:p>
          <a:p>
            <a:pPr hangingPunct="0"/>
            <a:r>
              <a:rPr lang="en-US" altLang="zh-CN" b="1" dirty="0">
                <a:highlight>
                  <a:srgbClr val="C0C0C0"/>
                </a:highlight>
                <a:ea typeface="微软雅黑" panose="020B0503020204020204" pitchFamily="34" charset="-122"/>
              </a:rPr>
              <a:t>13  INITRANS 1 </a:t>
            </a:r>
          </a:p>
          <a:p>
            <a:pPr hangingPunct="0"/>
            <a:r>
              <a:rPr lang="en-US" altLang="zh-CN" b="1" dirty="0">
                <a:highlight>
                  <a:srgbClr val="C0C0C0"/>
                </a:highlight>
                <a:ea typeface="微软雅黑" panose="020B0503020204020204" pitchFamily="34" charset="-122"/>
              </a:rPr>
              <a:t>14  STORAGE </a:t>
            </a:r>
          </a:p>
          <a:p>
            <a:pPr hangingPunct="0"/>
            <a:r>
              <a:rPr lang="en-US" altLang="zh-CN" b="1" dirty="0">
                <a:highlight>
                  <a:srgbClr val="C0C0C0"/>
                </a:highlight>
                <a:ea typeface="微软雅黑" panose="020B0503020204020204" pitchFamily="34" charset="-122"/>
              </a:rPr>
              <a:t>15  ( </a:t>
            </a:r>
          </a:p>
          <a:p>
            <a:pPr hangingPunct="0"/>
            <a:r>
              <a:rPr lang="en-US" altLang="zh-CN" b="1" dirty="0">
                <a:highlight>
                  <a:srgbClr val="C0C0C0"/>
                </a:highlight>
                <a:ea typeface="微软雅黑" panose="020B0503020204020204" pitchFamily="34" charset="-122"/>
              </a:rPr>
              <a:t>16   BUFFER_POOL DEFAULT </a:t>
            </a:r>
          </a:p>
          <a:p>
            <a:pPr hangingPunct="0"/>
            <a:r>
              <a:rPr lang="en-US" altLang="zh-CN" b="1" dirty="0">
                <a:highlight>
                  <a:srgbClr val="C0C0C0"/>
                </a:highlight>
                <a:ea typeface="微软雅黑" panose="020B0503020204020204" pitchFamily="34" charset="-122"/>
              </a:rPr>
              <a:t>17  )</a:t>
            </a:r>
          </a:p>
          <a:p>
            <a:pPr hangingPunct="0"/>
            <a:r>
              <a:rPr lang="en-US" altLang="zh-CN" b="1" dirty="0">
                <a:highlight>
                  <a:srgbClr val="C0C0C0"/>
                </a:highlight>
                <a:ea typeface="微软雅黑" panose="020B0503020204020204" pitchFamily="34" charset="-122"/>
              </a:rPr>
              <a:t>18  PARTITION BY RANGE (</a:t>
            </a:r>
            <a:r>
              <a:rPr lang="en-US" altLang="zh-CN" b="1" dirty="0" err="1">
                <a:highlight>
                  <a:srgbClr val="C0C0C0"/>
                </a:highlight>
                <a:ea typeface="微软雅黑" panose="020B0503020204020204" pitchFamily="34" charset="-122"/>
              </a:rPr>
              <a:t>order_date</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19  (</a:t>
            </a:r>
          </a:p>
          <a:p>
            <a:pPr hangingPunct="0"/>
            <a:r>
              <a:rPr lang="en-US" altLang="zh-CN" b="1" dirty="0">
                <a:highlight>
                  <a:srgbClr val="C0C0C0"/>
                </a:highlight>
                <a:ea typeface="微软雅黑" panose="020B0503020204020204" pitchFamily="34" charset="-122"/>
              </a:rPr>
              <a:t>20   PARTITION partition_before_2016 VALUES LESS THAN (</a:t>
            </a:r>
          </a:p>
          <a:p>
            <a:pPr hangingPunct="0"/>
            <a:r>
              <a:rPr lang="en-US" altLang="zh-CN" b="1" dirty="0" smtClean="0">
                <a:highlight>
                  <a:srgbClr val="C0C0C0"/>
                </a:highlight>
                <a:ea typeface="微软雅黑" panose="020B0503020204020204" pitchFamily="34" charset="-122"/>
              </a:rPr>
              <a:t>21 TO_DATE</a:t>
            </a:r>
            <a:r>
              <a:rPr lang="en-US" altLang="zh-CN" b="1" dirty="0">
                <a:highlight>
                  <a:srgbClr val="C0C0C0"/>
                </a:highlight>
                <a:ea typeface="微软雅黑" panose="020B0503020204020204" pitchFamily="34" charset="-122"/>
              </a:rPr>
              <a:t>(' 2016-01-01 00</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00</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00'</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'SYYYY-MM-DD HH24</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MI</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SS'</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hangingPunct="0"/>
            <a:r>
              <a:rPr lang="zh-CN" altLang="en-US" b="1" dirty="0"/>
              <a:t>下一页继续</a:t>
            </a:r>
            <a:endParaRPr lang="en-US" altLang="zh-CN" b="1" dirty="0"/>
          </a:p>
        </p:txBody>
      </p:sp>
    </p:spTree>
    <p:extLst>
      <p:ext uri="{BB962C8B-B14F-4D97-AF65-F5344CB8AC3E}">
        <p14:creationId xmlns:p14="http://schemas.microsoft.com/office/powerpoint/2010/main" val="79922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8.2.1</a:t>
            </a:r>
            <a:r>
              <a:rPr lang="zh-CN" altLang="en-US" sz="2800" dirty="0" smtClean="0"/>
              <a:t>分区</a:t>
            </a:r>
            <a:r>
              <a:rPr lang="zh-CN" altLang="en-US" sz="2800" dirty="0"/>
              <a:t>类型</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28800"/>
            <a:ext cx="10129191" cy="504056"/>
          </a:xfrm>
        </p:spPr>
        <p:txBody>
          <a:bodyPr>
            <a:normAutofit/>
          </a:bodyPr>
          <a:lstStyle/>
          <a:p>
            <a:pPr marL="0" indent="0" hangingPunct="0">
              <a:buNone/>
            </a:pPr>
            <a:r>
              <a:rPr lang="en-US" altLang="zh-CN" dirty="0" smtClean="0"/>
              <a:t>【</a:t>
            </a:r>
            <a:r>
              <a:rPr lang="zh-CN" altLang="en-US" dirty="0"/>
              <a:t>示例</a:t>
            </a:r>
            <a:r>
              <a:rPr lang="en-US" altLang="zh-CN" dirty="0"/>
              <a:t>8-7】</a:t>
            </a:r>
            <a:r>
              <a:rPr lang="zh-CN" altLang="en-US" dirty="0"/>
              <a:t>按订单日期范围</a:t>
            </a:r>
            <a:r>
              <a:rPr lang="zh-CN" altLang="en-US" dirty="0" smtClean="0"/>
              <a:t>分区（续上一页）</a:t>
            </a:r>
            <a:endParaRPr lang="zh-CN" altLang="en-US" dirty="0"/>
          </a:p>
          <a:p>
            <a:pPr marL="0" indent="0" hangingPunct="0">
              <a:buNone/>
            </a:pPr>
            <a:endParaRPr lang="zh-CN" altLang="en-US" dirty="0"/>
          </a:p>
          <a:p>
            <a:pPr marL="0" indent="0" hangingPunct="0">
              <a:buNone/>
            </a:pPr>
            <a:endParaRPr lang="zh-CN" altLang="en-US" dirty="0"/>
          </a:p>
        </p:txBody>
      </p:sp>
      <p:sp>
        <p:nvSpPr>
          <p:cNvPr id="5" name="文本框 4"/>
          <p:cNvSpPr txBox="1"/>
          <p:nvPr/>
        </p:nvSpPr>
        <p:spPr>
          <a:xfrm>
            <a:off x="1460446" y="2237656"/>
            <a:ext cx="9985175" cy="1754326"/>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22    </a:t>
            </a:r>
            <a:r>
              <a:rPr lang="en-US" altLang="zh-CN" b="1" dirty="0">
                <a:highlight>
                  <a:srgbClr val="C0C0C0"/>
                </a:highlight>
                <a:ea typeface="微软雅黑" panose="020B0503020204020204" pitchFamily="34" charset="-122"/>
              </a:rPr>
              <a:t>'NLS_CALENDAR=GREGORIAN'))TABLESPACE USERS</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23   PARTITION partition_before_2017 VALUES LESS THAN (</a:t>
            </a:r>
          </a:p>
          <a:p>
            <a:pPr hangingPunct="0"/>
            <a:r>
              <a:rPr lang="en-US" altLang="zh-CN" b="1" dirty="0">
                <a:highlight>
                  <a:srgbClr val="C0C0C0"/>
                </a:highlight>
                <a:ea typeface="微软雅黑" panose="020B0503020204020204" pitchFamily="34" charset="-122"/>
              </a:rPr>
              <a:t>24    TO_DATE(' 2017-01-01 00</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00</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00'</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'SYYYY-MM-DD HH24</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MI</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SS'</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25    'NLS_CALENDAR=GREGORIAN'))TABLESPACE USERS02 </a:t>
            </a:r>
          </a:p>
          <a:p>
            <a:pPr hangingPunct="0"/>
            <a:r>
              <a:rPr lang="en-US" altLang="zh-CN" b="1" dirty="0">
                <a:highlight>
                  <a:srgbClr val="C0C0C0"/>
                </a:highlight>
                <a:ea typeface="微软雅黑" panose="020B0503020204020204" pitchFamily="34" charset="-122"/>
              </a:rPr>
              <a:t>26  )</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COMMIT</a:t>
            </a:r>
            <a:r>
              <a:rPr lang="zh-CN" altLang="en-US" b="1" dirty="0">
                <a:highlight>
                  <a:srgbClr val="C0C0C0"/>
                </a:highlight>
                <a:ea typeface="微软雅黑" panose="020B0503020204020204" pitchFamily="34" charset="-122"/>
              </a:rPr>
              <a:t>；</a:t>
            </a:r>
          </a:p>
        </p:txBody>
      </p:sp>
      <p:sp>
        <p:nvSpPr>
          <p:cNvPr id="6" name="卷形: 水平 5">
            <a:extLst>
              <a:ext uri="{FF2B5EF4-FFF2-40B4-BE49-F238E27FC236}">
                <a16:creationId xmlns:a16="http://schemas.microsoft.com/office/drawing/2014/main" xmlns="" id="{764FB016-0435-472E-9ECA-059017D7C14A}"/>
              </a:ext>
            </a:extLst>
          </p:cNvPr>
          <p:cNvSpPr/>
          <p:nvPr/>
        </p:nvSpPr>
        <p:spPr>
          <a:xfrm>
            <a:off x="2782044" y="1124744"/>
            <a:ext cx="7200800" cy="42484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说明</a:t>
            </a:r>
            <a:r>
              <a:rPr lang="zh-CN" altLang="en-US" sz="2400" dirty="0" smtClean="0"/>
              <a:t>：在</a:t>
            </a:r>
            <a:r>
              <a:rPr lang="zh-CN" altLang="en-US" sz="2400" dirty="0"/>
              <a:t>建立</a:t>
            </a:r>
            <a:r>
              <a:rPr lang="en-US" altLang="zh-CN" sz="2400" dirty="0"/>
              <a:t>orders</a:t>
            </a:r>
            <a:r>
              <a:rPr lang="zh-CN" altLang="en-US" sz="2400" dirty="0"/>
              <a:t>表时按订单日期</a:t>
            </a:r>
            <a:r>
              <a:rPr lang="en-US" altLang="zh-CN" sz="2400" dirty="0"/>
              <a:t>(ORDER_DATE)</a:t>
            </a:r>
            <a:r>
              <a:rPr lang="zh-CN" altLang="en-US" sz="2400" dirty="0"/>
              <a:t>进行了范围分区，将</a:t>
            </a:r>
            <a:r>
              <a:rPr lang="en-US" altLang="zh-CN" sz="2400" dirty="0"/>
              <a:t>2016</a:t>
            </a:r>
            <a:r>
              <a:rPr lang="zh-CN" altLang="en-US" sz="2400" dirty="0"/>
              <a:t>年以前的数据存储在</a:t>
            </a:r>
            <a:r>
              <a:rPr lang="en-US" altLang="zh-CN" sz="2400" dirty="0"/>
              <a:t>USERS</a:t>
            </a:r>
            <a:r>
              <a:rPr lang="zh-CN" altLang="en-US" sz="2400" dirty="0"/>
              <a:t>表空间中，将</a:t>
            </a:r>
            <a:r>
              <a:rPr lang="en-US" altLang="zh-CN" sz="2400" dirty="0"/>
              <a:t>2106</a:t>
            </a:r>
            <a:r>
              <a:rPr lang="zh-CN" altLang="en-US" sz="2400" dirty="0"/>
              <a:t>年的数据存储在</a:t>
            </a:r>
            <a:r>
              <a:rPr lang="en-US" altLang="zh-CN" sz="2400" dirty="0"/>
              <a:t>USERS02</a:t>
            </a:r>
            <a:r>
              <a:rPr lang="zh-CN" altLang="en-US" sz="2400" dirty="0"/>
              <a:t>表空间中。</a:t>
            </a:r>
          </a:p>
        </p:txBody>
      </p:sp>
    </p:spTree>
    <p:extLst>
      <p:ext uri="{BB962C8B-B14F-4D97-AF65-F5344CB8AC3E}">
        <p14:creationId xmlns:p14="http://schemas.microsoft.com/office/powerpoint/2010/main" val="355732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8.2.1</a:t>
            </a:r>
            <a:r>
              <a:rPr lang="zh-CN" altLang="en-US" sz="2800" dirty="0" smtClean="0"/>
              <a:t>分区</a:t>
            </a:r>
            <a:r>
              <a:rPr lang="zh-CN" altLang="en-US" sz="2800" dirty="0"/>
              <a:t>类型</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28800"/>
            <a:ext cx="10129191" cy="720080"/>
          </a:xfrm>
        </p:spPr>
        <p:txBody>
          <a:bodyPr>
            <a:normAutofit fontScale="77500" lnSpcReduction="20000"/>
          </a:bodyPr>
          <a:lstStyle/>
          <a:p>
            <a:pPr marL="0" indent="0" hangingPunct="0">
              <a:buNone/>
            </a:pPr>
            <a:r>
              <a:rPr lang="en-US" altLang="zh-CN" dirty="0" smtClean="0"/>
              <a:t>【</a:t>
            </a:r>
            <a:r>
              <a:rPr lang="zh-CN" altLang="en-US" dirty="0"/>
              <a:t>示例</a:t>
            </a:r>
            <a:r>
              <a:rPr lang="en-US" altLang="zh-CN" dirty="0"/>
              <a:t>8-8】</a:t>
            </a:r>
            <a:r>
              <a:rPr lang="zh-CN" altLang="en-US" dirty="0"/>
              <a:t>按订单号范围分区</a:t>
            </a:r>
          </a:p>
          <a:p>
            <a:pPr marL="0" indent="0" hangingPunct="0">
              <a:buNone/>
            </a:pPr>
            <a:r>
              <a:rPr lang="zh-CN" altLang="en-US" dirty="0"/>
              <a:t>在</a:t>
            </a:r>
            <a:r>
              <a:rPr lang="en-US" altLang="zh-CN" dirty="0"/>
              <a:t>study</a:t>
            </a:r>
            <a:r>
              <a:rPr lang="zh-CN" altLang="en-US" dirty="0"/>
              <a:t>用户中创建分区表</a:t>
            </a:r>
            <a:r>
              <a:rPr lang="en-US" altLang="zh-CN" dirty="0"/>
              <a:t>orders</a:t>
            </a:r>
            <a:r>
              <a:rPr lang="zh-CN" altLang="en-US" dirty="0"/>
              <a:t>，按订单号分区。</a:t>
            </a:r>
          </a:p>
          <a:p>
            <a:pPr marL="0" indent="0" hangingPunct="0">
              <a:buNone/>
            </a:pPr>
            <a:endParaRPr lang="zh-CN" altLang="en-US" dirty="0"/>
          </a:p>
          <a:p>
            <a:pPr marL="0" indent="0" hangingPunct="0">
              <a:buNone/>
            </a:pPr>
            <a:endParaRPr lang="zh-CN" altLang="en-US" dirty="0"/>
          </a:p>
        </p:txBody>
      </p:sp>
      <p:sp>
        <p:nvSpPr>
          <p:cNvPr id="5" name="文本框 4"/>
          <p:cNvSpPr txBox="1"/>
          <p:nvPr/>
        </p:nvSpPr>
        <p:spPr>
          <a:xfrm>
            <a:off x="1437829" y="2453680"/>
            <a:ext cx="9985175" cy="3416320"/>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TABLE </a:t>
            </a:r>
            <a:r>
              <a:rPr lang="en-US" altLang="zh-CN" b="1" dirty="0" err="1">
                <a:highlight>
                  <a:srgbClr val="C0C0C0"/>
                </a:highlight>
                <a:ea typeface="微软雅黑" panose="020B0503020204020204" pitchFamily="34" charset="-122"/>
              </a:rPr>
              <a:t>study.orders</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2   (</a:t>
            </a:r>
          </a:p>
          <a:p>
            <a:pPr hangingPunct="0"/>
            <a:r>
              <a:rPr lang="en-US" altLang="zh-CN" b="1" dirty="0">
                <a:highlight>
                  <a:srgbClr val="C0C0C0"/>
                </a:highlight>
                <a:ea typeface="微软雅黑" panose="020B0503020204020204" pitchFamily="34" charset="-122"/>
              </a:rPr>
              <a:t>3   </a:t>
            </a:r>
            <a:r>
              <a:rPr lang="en-US" altLang="zh-CN" b="1" dirty="0" err="1">
                <a:highlight>
                  <a:srgbClr val="C0C0C0"/>
                </a:highlight>
                <a:ea typeface="微软雅黑" panose="020B0503020204020204" pitchFamily="34" charset="-122"/>
              </a:rPr>
              <a:t>order_id</a:t>
            </a:r>
            <a:r>
              <a:rPr lang="en-US" altLang="zh-CN" b="1" dirty="0">
                <a:highlight>
                  <a:srgbClr val="C0C0C0"/>
                </a:highlight>
                <a:ea typeface="微软雅黑" panose="020B0503020204020204" pitchFamily="34" charset="-122"/>
              </a:rPr>
              <a:t> NUMBER(10</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0</a:t>
            </a:r>
            <a:r>
              <a:rPr lang="en-US" altLang="zh-CN" b="1" dirty="0">
                <a:highlight>
                  <a:srgbClr val="C0C0C0"/>
                </a:highlight>
                <a:ea typeface="微软雅黑" panose="020B0503020204020204" pitchFamily="34" charset="-122"/>
              </a:rPr>
              <a:t>) NOT </a:t>
            </a:r>
            <a:r>
              <a:rPr lang="en-US" altLang="zh-CN" b="1" dirty="0">
                <a:highlight>
                  <a:srgbClr val="C0C0C0"/>
                </a:highlight>
                <a:ea typeface="微软雅黑" panose="020B0503020204020204" pitchFamily="34" charset="-122"/>
              </a:rPr>
              <a:t>NULL </a:t>
            </a:r>
          </a:p>
          <a:p>
            <a:pPr hangingPunct="0"/>
            <a:r>
              <a:rPr lang="en-US" altLang="zh-CN" b="1" dirty="0">
                <a:highlight>
                  <a:srgbClr val="C0C0C0"/>
                </a:highlight>
                <a:ea typeface="微软雅黑" panose="020B0503020204020204" pitchFamily="34" charset="-122"/>
              </a:rPr>
              <a:t>4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customer_name</a:t>
            </a:r>
            <a:r>
              <a:rPr lang="en-US" altLang="zh-CN" b="1" dirty="0">
                <a:highlight>
                  <a:srgbClr val="C0C0C0"/>
                </a:highlight>
                <a:ea typeface="微软雅黑" panose="020B0503020204020204" pitchFamily="34" charset="-122"/>
              </a:rPr>
              <a:t> VARCHAR2(40 BYTE</a:t>
            </a:r>
            <a:r>
              <a:rPr lang="en-US" altLang="zh-CN" b="1" dirty="0">
                <a:highlight>
                  <a:srgbClr val="C0C0C0"/>
                </a:highlight>
                <a:ea typeface="微软雅黑" panose="020B0503020204020204" pitchFamily="34" charset="-122"/>
              </a:rPr>
              <a:t>) NOT </a:t>
            </a:r>
            <a:r>
              <a:rPr lang="en-US" altLang="zh-CN" b="1" dirty="0">
                <a:highlight>
                  <a:srgbClr val="C0C0C0"/>
                </a:highlight>
                <a:ea typeface="微软雅黑" panose="020B0503020204020204" pitchFamily="34" charset="-122"/>
              </a:rPr>
              <a:t>NULL </a:t>
            </a:r>
          </a:p>
          <a:p>
            <a:pPr hangingPunct="0"/>
            <a:r>
              <a:rPr lang="en-US" altLang="zh-CN" b="1" dirty="0">
                <a:highlight>
                  <a:srgbClr val="C0C0C0"/>
                </a:highlight>
                <a:ea typeface="微软雅黑" panose="020B0503020204020204" pitchFamily="34" charset="-122"/>
              </a:rPr>
              <a:t>5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customer_tel</a:t>
            </a:r>
            <a:r>
              <a:rPr lang="en-US" altLang="zh-CN" b="1" dirty="0">
                <a:highlight>
                  <a:srgbClr val="C0C0C0"/>
                </a:highlight>
                <a:ea typeface="微软雅黑" panose="020B0503020204020204" pitchFamily="34" charset="-122"/>
              </a:rPr>
              <a:t> VARCHAR2(40 BYTE</a:t>
            </a:r>
            <a:r>
              <a:rPr lang="en-US" altLang="zh-CN" b="1" dirty="0">
                <a:highlight>
                  <a:srgbClr val="C0C0C0"/>
                </a:highlight>
                <a:ea typeface="微软雅黑" panose="020B0503020204020204" pitchFamily="34" charset="-122"/>
              </a:rPr>
              <a:t>) NOT </a:t>
            </a:r>
            <a:r>
              <a:rPr lang="en-US" altLang="zh-CN" b="1" dirty="0">
                <a:highlight>
                  <a:srgbClr val="C0C0C0"/>
                </a:highlight>
                <a:ea typeface="微软雅黑" panose="020B0503020204020204" pitchFamily="34" charset="-122"/>
              </a:rPr>
              <a:t>NULL </a:t>
            </a:r>
          </a:p>
          <a:p>
            <a:pPr hangingPunct="0"/>
            <a:r>
              <a:rPr lang="en-US" altLang="zh-CN" b="1" dirty="0">
                <a:highlight>
                  <a:srgbClr val="C0C0C0"/>
                </a:highlight>
                <a:ea typeface="微软雅黑" panose="020B0503020204020204" pitchFamily="34" charset="-122"/>
              </a:rPr>
              <a:t>6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order_date</a:t>
            </a:r>
            <a:r>
              <a:rPr lang="en-US" altLang="zh-CN" b="1" dirty="0">
                <a:highlight>
                  <a:srgbClr val="C0C0C0"/>
                </a:highlight>
                <a:ea typeface="微软雅黑" panose="020B0503020204020204" pitchFamily="34" charset="-122"/>
              </a:rPr>
              <a:t> DATE NOT NULL </a:t>
            </a:r>
          </a:p>
          <a:p>
            <a:pPr hangingPunct="0"/>
            <a:r>
              <a:rPr lang="en-US" altLang="zh-CN" b="1" dirty="0">
                <a:highlight>
                  <a:srgbClr val="C0C0C0"/>
                </a:highlight>
                <a:ea typeface="微软雅黑" panose="020B0503020204020204" pitchFamily="34" charset="-122"/>
              </a:rPr>
              <a:t>7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employee_id</a:t>
            </a:r>
            <a:r>
              <a:rPr lang="en-US" altLang="zh-CN" b="1" dirty="0">
                <a:highlight>
                  <a:srgbClr val="C0C0C0"/>
                </a:highlight>
                <a:ea typeface="微软雅黑" panose="020B0503020204020204" pitchFamily="34" charset="-122"/>
              </a:rPr>
              <a:t> NUMBER(6</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0</a:t>
            </a:r>
            <a:r>
              <a:rPr lang="en-US" altLang="zh-CN" b="1" dirty="0">
                <a:highlight>
                  <a:srgbClr val="C0C0C0"/>
                </a:highlight>
                <a:ea typeface="微软雅黑" panose="020B0503020204020204" pitchFamily="34" charset="-122"/>
              </a:rPr>
              <a:t>) NOT </a:t>
            </a:r>
            <a:r>
              <a:rPr lang="en-US" altLang="zh-CN" b="1" dirty="0">
                <a:highlight>
                  <a:srgbClr val="C0C0C0"/>
                </a:highlight>
                <a:ea typeface="微软雅黑" panose="020B0503020204020204" pitchFamily="34" charset="-122"/>
              </a:rPr>
              <a:t>NULL </a:t>
            </a:r>
          </a:p>
          <a:p>
            <a:pPr hangingPunct="0"/>
            <a:r>
              <a:rPr lang="en-US" altLang="zh-CN" b="1" dirty="0">
                <a:highlight>
                  <a:srgbClr val="C0C0C0"/>
                </a:highlight>
                <a:ea typeface="微软雅黑" panose="020B0503020204020204" pitchFamily="34" charset="-122"/>
              </a:rPr>
              <a:t>8   </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discount NUMBER(8</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2</a:t>
            </a:r>
            <a:r>
              <a:rPr lang="en-US" altLang="zh-CN" b="1" dirty="0">
                <a:highlight>
                  <a:srgbClr val="C0C0C0"/>
                </a:highlight>
                <a:ea typeface="微软雅黑" panose="020B0503020204020204" pitchFamily="34" charset="-122"/>
              </a:rPr>
              <a:t>) DEFAULT </a:t>
            </a:r>
            <a:r>
              <a:rPr lang="en-US" altLang="zh-CN" b="1" dirty="0">
                <a:highlight>
                  <a:srgbClr val="C0C0C0"/>
                </a:highlight>
                <a:ea typeface="微软雅黑" panose="020B0503020204020204" pitchFamily="34" charset="-122"/>
              </a:rPr>
              <a:t>0 </a:t>
            </a:r>
          </a:p>
          <a:p>
            <a:pPr hangingPunct="0"/>
            <a:r>
              <a:rPr lang="en-US" altLang="zh-CN" b="1" dirty="0">
                <a:highlight>
                  <a:srgbClr val="C0C0C0"/>
                </a:highlight>
                <a:ea typeface="微软雅黑" panose="020B0503020204020204" pitchFamily="34" charset="-122"/>
              </a:rPr>
              <a:t>9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trade_receivable</a:t>
            </a:r>
            <a:r>
              <a:rPr lang="en-US" altLang="zh-CN" b="1" dirty="0">
                <a:highlight>
                  <a:srgbClr val="C0C0C0"/>
                </a:highlight>
                <a:ea typeface="微软雅黑" panose="020B0503020204020204" pitchFamily="34" charset="-122"/>
              </a:rPr>
              <a:t> NUMBER(8</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2</a:t>
            </a:r>
            <a:r>
              <a:rPr lang="en-US" altLang="zh-CN" b="1" dirty="0">
                <a:highlight>
                  <a:srgbClr val="C0C0C0"/>
                </a:highlight>
                <a:ea typeface="微软雅黑" panose="020B0503020204020204" pitchFamily="34" charset="-122"/>
              </a:rPr>
              <a:t>) DEFAULT </a:t>
            </a:r>
            <a:r>
              <a:rPr lang="en-US" altLang="zh-CN" b="1" dirty="0">
                <a:highlight>
                  <a:srgbClr val="C0C0C0"/>
                </a:highlight>
                <a:ea typeface="微软雅黑" panose="020B0503020204020204" pitchFamily="34" charset="-122"/>
              </a:rPr>
              <a:t>0 </a:t>
            </a:r>
          </a:p>
          <a:p>
            <a:pPr hangingPunct="0"/>
            <a:r>
              <a:rPr lang="en-US" altLang="zh-CN" b="1" dirty="0" smtClean="0">
                <a:highlight>
                  <a:srgbClr val="C0C0C0"/>
                </a:highlight>
                <a:ea typeface="微软雅黑" panose="020B0503020204020204" pitchFamily="34" charset="-122"/>
              </a:rPr>
              <a:t>10 )</a:t>
            </a:r>
            <a:endParaRPr lang="en-US" altLang="zh-CN" b="1" dirty="0">
              <a:highlight>
                <a:srgbClr val="C0C0C0"/>
              </a:highlight>
              <a:ea typeface="微软雅黑" panose="020B0503020204020204" pitchFamily="34" charset="-122"/>
            </a:endParaRPr>
          </a:p>
          <a:p>
            <a:pPr marL="342900" indent="-342900" hangingPunct="0">
              <a:buAutoNum type="arabicPlain" startAt="10"/>
            </a:pPr>
            <a:endParaRPr lang="en-US" altLang="zh-CN" b="1" dirty="0" smtClean="0"/>
          </a:p>
          <a:p>
            <a:pPr hangingPunct="0"/>
            <a:r>
              <a:rPr lang="zh-CN" altLang="en-US" b="1" dirty="0"/>
              <a:t>下一页继续</a:t>
            </a:r>
            <a:endParaRPr lang="en-US" altLang="zh-CN" b="1" dirty="0"/>
          </a:p>
        </p:txBody>
      </p:sp>
    </p:spTree>
    <p:extLst>
      <p:ext uri="{BB962C8B-B14F-4D97-AF65-F5344CB8AC3E}">
        <p14:creationId xmlns:p14="http://schemas.microsoft.com/office/powerpoint/2010/main" val="8098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p:txBody>
          <a:bodyPr/>
          <a:lstStyle/>
          <a:p>
            <a:r>
              <a:rPr lang="en-US" altLang="zh-CN" b="1" dirty="0" smtClean="0">
                <a:effectLst>
                  <a:glow>
                    <a:srgbClr val="000000"/>
                  </a:glow>
                  <a:outerShdw sx="0" sy="0">
                    <a:srgbClr val="000000"/>
                  </a:outerShdw>
                  <a:reflection stA="0" endPos="0" fadeDir="0" sx="0" sy="0"/>
                </a:effectLst>
              </a:rPr>
              <a:t>8.1 </a:t>
            </a:r>
            <a:r>
              <a:rPr lang="en-US" altLang="zh-CN" dirty="0" smtClean="0"/>
              <a:t> </a:t>
            </a:r>
            <a:r>
              <a:rPr lang="zh-CN" altLang="en-US" dirty="0"/>
              <a:t>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p:txBody>
          <a:bodyPr/>
          <a:lstStyle/>
          <a:p>
            <a:pPr marL="0" indent="0" hangingPunct="0">
              <a:buNone/>
            </a:pPr>
            <a:r>
              <a:rPr lang="zh-CN" altLang="en-US" dirty="0"/>
              <a:t>表是最基本的数据库对象，在关系型数据库中，由行和列的二维结构组成。其中行表示数据记录信息，列表示记录的属性，也称字段，每个字段都有类型和长度。</a:t>
            </a:r>
          </a:p>
        </p:txBody>
      </p:sp>
    </p:spTree>
    <p:extLst>
      <p:ext uri="{BB962C8B-B14F-4D97-AF65-F5344CB8AC3E}">
        <p14:creationId xmlns:p14="http://schemas.microsoft.com/office/powerpoint/2010/main" val="14948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8.2.1</a:t>
            </a:r>
            <a:r>
              <a:rPr lang="zh-CN" altLang="en-US" sz="2800" dirty="0" smtClean="0"/>
              <a:t>分区</a:t>
            </a:r>
            <a:r>
              <a:rPr lang="zh-CN" altLang="en-US" sz="2800" dirty="0"/>
              <a:t>类型</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628800"/>
            <a:ext cx="10129191" cy="720080"/>
          </a:xfrm>
        </p:spPr>
        <p:txBody>
          <a:bodyPr>
            <a:normAutofit/>
          </a:bodyPr>
          <a:lstStyle/>
          <a:p>
            <a:pPr marL="0" indent="0" hangingPunct="0">
              <a:buNone/>
            </a:pPr>
            <a:r>
              <a:rPr lang="en-US" altLang="zh-CN" dirty="0" smtClean="0"/>
              <a:t>【</a:t>
            </a:r>
            <a:r>
              <a:rPr lang="zh-CN" altLang="en-US" dirty="0"/>
              <a:t>示例</a:t>
            </a:r>
            <a:r>
              <a:rPr lang="en-US" altLang="zh-CN" dirty="0"/>
              <a:t>8-8】</a:t>
            </a:r>
            <a:r>
              <a:rPr lang="zh-CN" altLang="en-US" dirty="0"/>
              <a:t>按订单号范围</a:t>
            </a:r>
            <a:r>
              <a:rPr lang="zh-CN" altLang="en-US" dirty="0" smtClean="0"/>
              <a:t>分区（续上一页）</a:t>
            </a:r>
            <a:endParaRPr lang="zh-CN" altLang="en-US" dirty="0"/>
          </a:p>
          <a:p>
            <a:pPr marL="0" indent="0" hangingPunct="0">
              <a:buNone/>
            </a:pPr>
            <a:endParaRPr lang="zh-CN" altLang="en-US" dirty="0"/>
          </a:p>
        </p:txBody>
      </p:sp>
      <p:sp>
        <p:nvSpPr>
          <p:cNvPr id="5" name="文本框 4"/>
          <p:cNvSpPr txBox="1"/>
          <p:nvPr/>
        </p:nvSpPr>
        <p:spPr>
          <a:xfrm>
            <a:off x="1437829" y="2453680"/>
            <a:ext cx="9985175" cy="2308324"/>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11  </a:t>
            </a:r>
            <a:r>
              <a:rPr lang="en-US" altLang="zh-CN" b="1" dirty="0">
                <a:highlight>
                  <a:srgbClr val="C0C0C0"/>
                </a:highlight>
                <a:ea typeface="微软雅黑" panose="020B0503020204020204" pitchFamily="34" charset="-122"/>
              </a:rPr>
              <a:t>PARTITION BY RANGE (</a:t>
            </a:r>
            <a:r>
              <a:rPr lang="en-US" altLang="zh-CN" b="1" dirty="0" err="1">
                <a:highlight>
                  <a:srgbClr val="C0C0C0"/>
                </a:highlight>
                <a:ea typeface="微软雅黑" panose="020B0503020204020204" pitchFamily="34" charset="-122"/>
              </a:rPr>
              <a:t>order_id</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12  ( </a:t>
            </a:r>
          </a:p>
          <a:p>
            <a:pPr hangingPunct="0"/>
            <a:r>
              <a:rPr lang="en-US" altLang="zh-CN" b="1" dirty="0">
                <a:highlight>
                  <a:srgbClr val="C0C0C0"/>
                </a:highlight>
                <a:ea typeface="微软雅黑" panose="020B0503020204020204" pitchFamily="34" charset="-122"/>
              </a:rPr>
              <a:t>13    PARTITION ord_part1 VALUES LESS THAN (100000)</a:t>
            </a:r>
          </a:p>
          <a:p>
            <a:pPr hangingPunct="0"/>
            <a:r>
              <a:rPr lang="en-US" altLang="zh-CN" b="1" dirty="0">
                <a:highlight>
                  <a:srgbClr val="C0C0C0"/>
                </a:highlight>
                <a:ea typeface="微软雅黑" panose="020B0503020204020204" pitchFamily="34" charset="-122"/>
              </a:rPr>
              <a:t>14     TABLESPACE USERS</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15    PARTITION ord_part2 VALUES LESS THAN (200000)</a:t>
            </a:r>
          </a:p>
          <a:p>
            <a:pPr hangingPunct="0"/>
            <a:r>
              <a:rPr lang="en-US" altLang="zh-CN" b="1" dirty="0">
                <a:highlight>
                  <a:srgbClr val="C0C0C0"/>
                </a:highlight>
                <a:ea typeface="微软雅黑" panose="020B0503020204020204" pitchFamily="34" charset="-122"/>
              </a:rPr>
              <a:t>16     TABLESPACE USERS02 </a:t>
            </a:r>
          </a:p>
          <a:p>
            <a:pPr hangingPunct="0"/>
            <a:r>
              <a:rPr lang="en-US" altLang="zh-CN" b="1" dirty="0">
                <a:highlight>
                  <a:srgbClr val="C0C0C0"/>
                </a:highlight>
                <a:ea typeface="微软雅黑" panose="020B0503020204020204" pitchFamily="34" charset="-122"/>
              </a:rPr>
              <a:t>17  )</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COMMIT</a:t>
            </a:r>
            <a:r>
              <a:rPr lang="zh-CN" altLang="en-US" b="1" dirty="0">
                <a:highlight>
                  <a:srgbClr val="C0C0C0"/>
                </a:highlight>
                <a:ea typeface="微软雅黑" panose="020B0503020204020204" pitchFamily="34" charset="-122"/>
              </a:rPr>
              <a:t>；</a:t>
            </a:r>
          </a:p>
        </p:txBody>
      </p:sp>
      <p:sp>
        <p:nvSpPr>
          <p:cNvPr id="6" name="卷形: 水平 5">
            <a:extLst>
              <a:ext uri="{FF2B5EF4-FFF2-40B4-BE49-F238E27FC236}">
                <a16:creationId xmlns:a16="http://schemas.microsoft.com/office/drawing/2014/main" xmlns="" id="{764FB016-0435-472E-9ECA-059017D7C14A}"/>
              </a:ext>
            </a:extLst>
          </p:cNvPr>
          <p:cNvSpPr/>
          <p:nvPr/>
        </p:nvSpPr>
        <p:spPr>
          <a:xfrm>
            <a:off x="909836" y="799530"/>
            <a:ext cx="9769152" cy="561662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注意：当使用范围分区时，须考虑以下几个规则：</a:t>
            </a:r>
          </a:p>
          <a:p>
            <a:pPr>
              <a:lnSpc>
                <a:spcPct val="150000"/>
              </a:lnSpc>
            </a:pPr>
            <a:r>
              <a:rPr lang="en-US" altLang="zh-CN" dirty="0"/>
              <a:t>(1)</a:t>
            </a:r>
            <a:r>
              <a:rPr lang="zh-CN" altLang="en-US" dirty="0"/>
              <a:t>每一个分区都必须有一个</a:t>
            </a:r>
            <a:r>
              <a:rPr lang="en-US" altLang="zh-CN" dirty="0"/>
              <a:t>VALUES LESS THEN</a:t>
            </a:r>
            <a:r>
              <a:rPr lang="zh-CN" altLang="en-US" dirty="0"/>
              <a:t>子句，它指定了一个不包括在该分区中的上限值。分区键的任何值等于或者大于这个上限值的记录都会被加入到下一个高一些的分区中。</a:t>
            </a:r>
          </a:p>
          <a:p>
            <a:pPr>
              <a:lnSpc>
                <a:spcPct val="150000"/>
              </a:lnSpc>
            </a:pPr>
            <a:r>
              <a:rPr lang="en-US" altLang="zh-CN" dirty="0"/>
              <a:t>(2)</a:t>
            </a:r>
            <a:r>
              <a:rPr lang="zh-CN" altLang="en-US" dirty="0"/>
              <a:t>所有分区，除了第一个，都会有一个隐式的下限值，这个值就是此分区的前一个分区的上限值。</a:t>
            </a:r>
          </a:p>
          <a:p>
            <a:pPr>
              <a:lnSpc>
                <a:spcPct val="150000"/>
              </a:lnSpc>
            </a:pPr>
            <a:r>
              <a:rPr lang="en-US" altLang="zh-CN" dirty="0"/>
              <a:t>(3)</a:t>
            </a:r>
            <a:r>
              <a:rPr lang="zh-CN" altLang="en-US" dirty="0"/>
              <a:t>在最高的分区中，</a:t>
            </a:r>
            <a:r>
              <a:rPr lang="en-US" altLang="zh-CN" dirty="0"/>
              <a:t>MAXVALUE</a:t>
            </a:r>
            <a:r>
              <a:rPr lang="zh-CN" altLang="en-US" dirty="0"/>
              <a:t>被定义。</a:t>
            </a:r>
            <a:r>
              <a:rPr lang="en-US" altLang="zh-CN" dirty="0"/>
              <a:t>MAXVALUE</a:t>
            </a:r>
            <a:r>
              <a:rPr lang="zh-CN" altLang="en-US" dirty="0"/>
              <a:t>代表了一个不确定的值。这个值高于其他分区中的任何分区键的值，也可以理解为高于任何分区中指定的</a:t>
            </a:r>
            <a:r>
              <a:rPr lang="en-US" altLang="zh-CN" dirty="0"/>
              <a:t>VALUE LESS THEN</a:t>
            </a:r>
            <a:r>
              <a:rPr lang="zh-CN" altLang="en-US" dirty="0"/>
              <a:t>的值，同时包括空值</a:t>
            </a:r>
            <a:r>
              <a:rPr lang="zh-CN" altLang="en-US" dirty="0" smtClean="0"/>
              <a:t>。</a:t>
            </a:r>
            <a:endParaRPr lang="zh-CN" altLang="en-US" dirty="0"/>
          </a:p>
        </p:txBody>
      </p:sp>
    </p:spTree>
    <p:extLst>
      <p:ext uri="{BB962C8B-B14F-4D97-AF65-F5344CB8AC3E}">
        <p14:creationId xmlns:p14="http://schemas.microsoft.com/office/powerpoint/2010/main" val="342631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8.2.1</a:t>
            </a:r>
            <a:r>
              <a:rPr lang="zh-CN" altLang="en-US" sz="2800" dirty="0" smtClean="0"/>
              <a:t>分区</a:t>
            </a:r>
            <a:r>
              <a:rPr lang="zh-CN" altLang="en-US" sz="2800" dirty="0"/>
              <a:t>类型</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484784"/>
            <a:ext cx="10129191" cy="1728192"/>
          </a:xfrm>
        </p:spPr>
        <p:txBody>
          <a:bodyPr>
            <a:normAutofit fontScale="92500" lnSpcReduction="20000"/>
          </a:bodyPr>
          <a:lstStyle/>
          <a:p>
            <a:pPr marL="0" indent="0" hangingPunct="0">
              <a:buNone/>
            </a:pPr>
            <a:r>
              <a:rPr lang="en-US" altLang="zh-CN" dirty="0"/>
              <a:t>2)</a:t>
            </a:r>
            <a:r>
              <a:rPr lang="zh-CN" altLang="en-US" dirty="0"/>
              <a:t>列表分区</a:t>
            </a:r>
          </a:p>
          <a:p>
            <a:pPr marL="0" indent="0" hangingPunct="0">
              <a:buNone/>
            </a:pPr>
            <a:r>
              <a:rPr lang="zh-CN" altLang="en-US" dirty="0"/>
              <a:t>根据某列的值来进行分区，指定列的值不宜过多。</a:t>
            </a:r>
          </a:p>
          <a:p>
            <a:pPr marL="0" indent="0" hangingPunct="0">
              <a:buNone/>
            </a:pPr>
            <a:r>
              <a:rPr lang="en-US" altLang="zh-CN" dirty="0"/>
              <a:t>【</a:t>
            </a:r>
            <a:r>
              <a:rPr lang="zh-CN" altLang="en-US" dirty="0"/>
              <a:t>示例</a:t>
            </a:r>
            <a:r>
              <a:rPr lang="en-US" altLang="zh-CN" dirty="0"/>
              <a:t>8-9】</a:t>
            </a:r>
            <a:r>
              <a:rPr lang="zh-CN" altLang="en-US" dirty="0"/>
              <a:t>按产品类型列表分区</a:t>
            </a:r>
          </a:p>
          <a:p>
            <a:pPr marL="0" indent="0" hangingPunct="0">
              <a:buNone/>
            </a:pPr>
            <a:r>
              <a:rPr lang="zh-CN" altLang="en-US" dirty="0"/>
              <a:t>在</a:t>
            </a:r>
            <a:r>
              <a:rPr lang="en-US" altLang="zh-CN" dirty="0"/>
              <a:t>study</a:t>
            </a:r>
            <a:r>
              <a:rPr lang="zh-CN" altLang="en-US" dirty="0"/>
              <a:t>用户中创建分区表</a:t>
            </a:r>
            <a:r>
              <a:rPr lang="en-US" altLang="zh-CN" dirty="0"/>
              <a:t>products</a:t>
            </a:r>
            <a:r>
              <a:rPr lang="zh-CN" altLang="en-US" dirty="0"/>
              <a:t>，按产品类型分区。</a:t>
            </a:r>
          </a:p>
          <a:p>
            <a:pPr marL="0" indent="0" hangingPunct="0">
              <a:buNone/>
            </a:pPr>
            <a:endParaRPr lang="zh-CN" altLang="en-US" dirty="0"/>
          </a:p>
          <a:p>
            <a:pPr marL="0" indent="0" hangingPunct="0">
              <a:buNone/>
            </a:pPr>
            <a:endParaRPr lang="zh-CN" altLang="en-US" dirty="0"/>
          </a:p>
        </p:txBody>
      </p:sp>
      <p:sp>
        <p:nvSpPr>
          <p:cNvPr id="5" name="文本框 4"/>
          <p:cNvSpPr txBox="1"/>
          <p:nvPr/>
        </p:nvSpPr>
        <p:spPr>
          <a:xfrm>
            <a:off x="1437829" y="3192065"/>
            <a:ext cx="9985175" cy="3693319"/>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TABLE </a:t>
            </a:r>
            <a:r>
              <a:rPr lang="en-US" altLang="zh-CN" b="1" dirty="0" err="1">
                <a:highlight>
                  <a:srgbClr val="C0C0C0"/>
                </a:highlight>
                <a:ea typeface="微软雅黑" panose="020B0503020204020204" pitchFamily="34" charset="-122"/>
              </a:rPr>
              <a:t>study.products</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2  (</a:t>
            </a:r>
          </a:p>
          <a:p>
            <a:pPr hangingPunct="0"/>
            <a:r>
              <a:rPr lang="en-US" altLang="zh-CN" b="1" dirty="0">
                <a:highlight>
                  <a:srgbClr val="C0C0C0"/>
                </a:highlight>
                <a:ea typeface="微软雅黑" panose="020B0503020204020204" pitchFamily="34" charset="-122"/>
              </a:rPr>
              <a:t>3    </a:t>
            </a:r>
            <a:r>
              <a:rPr lang="en-US" altLang="zh-CN" b="1" dirty="0" err="1">
                <a:highlight>
                  <a:srgbClr val="C0C0C0"/>
                </a:highlight>
                <a:ea typeface="微软雅黑" panose="020B0503020204020204" pitchFamily="34" charset="-122"/>
              </a:rPr>
              <a:t>product_id</a:t>
            </a:r>
            <a:r>
              <a:rPr lang="en-US" altLang="zh-CN" b="1" dirty="0">
                <a:highlight>
                  <a:srgbClr val="C0C0C0"/>
                </a:highlight>
                <a:ea typeface="微软雅黑" panose="020B0503020204020204" pitchFamily="34" charset="-122"/>
              </a:rPr>
              <a:t> VARCHAR2(40 BYTE)NOT NULL</a:t>
            </a:r>
          </a:p>
          <a:p>
            <a:pPr hangingPunct="0"/>
            <a:r>
              <a:rPr lang="en-US" altLang="zh-CN" b="1" dirty="0">
                <a:highlight>
                  <a:srgbClr val="C0C0C0"/>
                </a:highlight>
                <a:ea typeface="微软雅黑" panose="020B0503020204020204" pitchFamily="34" charset="-122"/>
              </a:rPr>
              <a:t>4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product_name</a:t>
            </a:r>
            <a:r>
              <a:rPr lang="en-US" altLang="zh-CN" b="1" dirty="0">
                <a:highlight>
                  <a:srgbClr val="C0C0C0"/>
                </a:highlight>
                <a:ea typeface="微软雅黑" panose="020B0503020204020204" pitchFamily="34" charset="-122"/>
              </a:rPr>
              <a:t> VARCHAR2(40 BYTE)NOT NULL</a:t>
            </a:r>
          </a:p>
          <a:p>
            <a:pPr hangingPunct="0"/>
            <a:r>
              <a:rPr lang="en-US" altLang="zh-CN" b="1" dirty="0">
                <a:highlight>
                  <a:srgbClr val="C0C0C0"/>
                </a:highlight>
                <a:ea typeface="微软雅黑" panose="020B0503020204020204" pitchFamily="34" charset="-122"/>
              </a:rPr>
              <a:t>5  </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product_type</a:t>
            </a:r>
            <a:r>
              <a:rPr lang="en-US" altLang="zh-CN" b="1" dirty="0">
                <a:highlight>
                  <a:srgbClr val="C0C0C0"/>
                </a:highlight>
                <a:ea typeface="微软雅黑" panose="020B0503020204020204" pitchFamily="34" charset="-122"/>
              </a:rPr>
              <a:t> VARCHAR2(40 BYTE)NOT NULL</a:t>
            </a:r>
          </a:p>
          <a:p>
            <a:pPr hangingPunct="0"/>
            <a:r>
              <a:rPr lang="en-US" altLang="zh-CN" b="1" dirty="0">
                <a:highlight>
                  <a:srgbClr val="C0C0C0"/>
                </a:highlight>
                <a:ea typeface="微软雅黑" panose="020B0503020204020204" pitchFamily="34" charset="-122"/>
              </a:rPr>
              <a:t>6  </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CONSTRAINT </a:t>
            </a:r>
            <a:r>
              <a:rPr lang="en-US" altLang="zh-CN" b="1" dirty="0" err="1">
                <a:highlight>
                  <a:srgbClr val="C0C0C0"/>
                </a:highlight>
                <a:ea typeface="微软雅黑" panose="020B0503020204020204" pitchFamily="34" charset="-122"/>
              </a:rPr>
              <a:t>products_pk</a:t>
            </a:r>
            <a:r>
              <a:rPr lang="en-US" altLang="zh-CN" b="1" dirty="0">
                <a:highlight>
                  <a:srgbClr val="C0C0C0"/>
                </a:highlight>
                <a:ea typeface="微软雅黑" panose="020B0503020204020204" pitchFamily="34" charset="-122"/>
              </a:rPr>
              <a:t> PRIMARY KEY(</a:t>
            </a:r>
            <a:r>
              <a:rPr lang="en-US" altLang="zh-CN" b="1" dirty="0" err="1">
                <a:highlight>
                  <a:srgbClr val="C0C0C0"/>
                </a:highlight>
                <a:ea typeface="微软雅黑" panose="020B0503020204020204" pitchFamily="34" charset="-122"/>
              </a:rPr>
              <a:t>product_id</a:t>
            </a:r>
            <a:r>
              <a:rPr lang="en-US" altLang="zh-CN" b="1" dirty="0">
                <a:highlight>
                  <a:srgbClr val="C0C0C0"/>
                </a:highlight>
                <a:ea typeface="微软雅黑" panose="020B0503020204020204" pitchFamily="34" charset="-122"/>
              </a:rPr>
              <a:t>)ENABLE</a:t>
            </a:r>
          </a:p>
          <a:p>
            <a:pPr hangingPunct="0"/>
            <a:r>
              <a:rPr lang="en-US" altLang="zh-CN" b="1" dirty="0">
                <a:highlight>
                  <a:srgbClr val="C0C0C0"/>
                </a:highlight>
                <a:ea typeface="微软雅黑" panose="020B0503020204020204" pitchFamily="34" charset="-122"/>
              </a:rPr>
              <a:t>7  )</a:t>
            </a:r>
          </a:p>
          <a:p>
            <a:pPr hangingPunct="0"/>
            <a:r>
              <a:rPr lang="en-US" altLang="zh-CN" b="1" dirty="0">
                <a:highlight>
                  <a:srgbClr val="C0C0C0"/>
                </a:highlight>
                <a:ea typeface="微软雅黑" panose="020B0503020204020204" pitchFamily="34" charset="-122"/>
              </a:rPr>
              <a:t>8  PARTITION BY LIST(</a:t>
            </a:r>
            <a:r>
              <a:rPr lang="en-US" altLang="zh-CN" b="1" dirty="0" err="1">
                <a:highlight>
                  <a:srgbClr val="C0C0C0"/>
                </a:highlight>
                <a:ea typeface="微软雅黑" panose="020B0503020204020204" pitchFamily="34" charset="-122"/>
              </a:rPr>
              <a:t>product_type</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9  ( </a:t>
            </a:r>
          </a:p>
          <a:p>
            <a:pPr hangingPunct="0"/>
            <a:r>
              <a:rPr lang="en-US" altLang="zh-CN" b="1" dirty="0">
                <a:highlight>
                  <a:srgbClr val="C0C0C0"/>
                </a:highlight>
                <a:ea typeface="微软雅黑" panose="020B0503020204020204" pitchFamily="34" charset="-122"/>
              </a:rPr>
              <a:t>10  PARTITION  pd_part1 VALUES ('</a:t>
            </a:r>
            <a:r>
              <a:rPr lang="zh-CN" altLang="en-US" b="1" dirty="0">
                <a:highlight>
                  <a:srgbClr val="C0C0C0"/>
                </a:highlight>
                <a:ea typeface="微软雅黑" panose="020B0503020204020204" pitchFamily="34" charset="-122"/>
              </a:rPr>
              <a:t>门套</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门楣</a:t>
            </a:r>
            <a:r>
              <a:rPr lang="en-US" altLang="zh-CN" b="1" dirty="0">
                <a:highlight>
                  <a:srgbClr val="C0C0C0"/>
                </a:highlight>
                <a:ea typeface="微软雅黑" panose="020B0503020204020204" pitchFamily="34" charset="-122"/>
              </a:rPr>
              <a:t>')TABLESPACE  USERS</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11  PARTITION  pd_part2 VALUES ('</a:t>
            </a:r>
            <a:r>
              <a:rPr lang="zh-CN" altLang="en-US" b="1" dirty="0">
                <a:highlight>
                  <a:srgbClr val="C0C0C0"/>
                </a:highlight>
                <a:ea typeface="微软雅黑" panose="020B0503020204020204" pitchFamily="34" charset="-122"/>
              </a:rPr>
              <a:t>双开门</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推拉门</a:t>
            </a:r>
            <a:r>
              <a:rPr lang="en-US" altLang="zh-CN" b="1" dirty="0">
                <a:highlight>
                  <a:srgbClr val="C0C0C0"/>
                </a:highlight>
                <a:ea typeface="微软雅黑" panose="020B0503020204020204" pitchFamily="34" charset="-122"/>
              </a:rPr>
              <a:t>') TABLESPACE USERS02 </a:t>
            </a:r>
          </a:p>
          <a:p>
            <a:pPr hangingPunct="0"/>
            <a:r>
              <a:rPr lang="en-US" altLang="zh-CN" b="1" dirty="0">
                <a:highlight>
                  <a:srgbClr val="C0C0C0"/>
                </a:highlight>
                <a:ea typeface="微软雅黑" panose="020B0503020204020204" pitchFamily="34" charset="-122"/>
              </a:rPr>
              <a:t>12 )</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COMMIT</a:t>
            </a:r>
            <a:r>
              <a:rPr lang="zh-CN" altLang="en-US"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14977925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8.2.1</a:t>
            </a:r>
            <a:r>
              <a:rPr lang="zh-CN" altLang="en-US" sz="2800" dirty="0" smtClean="0"/>
              <a:t>分区</a:t>
            </a:r>
            <a:r>
              <a:rPr lang="zh-CN" altLang="en-US" sz="2800" dirty="0"/>
              <a:t>类型</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484784"/>
            <a:ext cx="10129191" cy="2016224"/>
          </a:xfrm>
        </p:spPr>
        <p:txBody>
          <a:bodyPr>
            <a:normAutofit fontScale="85000" lnSpcReduction="20000"/>
          </a:bodyPr>
          <a:lstStyle/>
          <a:p>
            <a:pPr marL="0" indent="0" hangingPunct="0">
              <a:buNone/>
            </a:pPr>
            <a:r>
              <a:rPr lang="en-US" altLang="zh-CN" dirty="0"/>
              <a:t>3)</a:t>
            </a:r>
            <a:r>
              <a:rPr lang="zh-CN" altLang="en-US" dirty="0"/>
              <a:t>散列分区</a:t>
            </a:r>
          </a:p>
          <a:p>
            <a:pPr marL="0" indent="0" hangingPunct="0">
              <a:lnSpc>
                <a:spcPct val="120000"/>
              </a:lnSpc>
              <a:buNone/>
            </a:pPr>
            <a:r>
              <a:rPr lang="zh-CN" altLang="en-US" dirty="0"/>
              <a:t>在列值上使用散列算法，以确定将数据放入哪个分区中。当列的值没有合适的条件时，建议使用散列分区。</a:t>
            </a:r>
          </a:p>
          <a:p>
            <a:pPr marL="0" indent="0" hangingPunct="0">
              <a:buNone/>
            </a:pPr>
            <a:r>
              <a:rPr lang="en-US" altLang="zh-CN" dirty="0"/>
              <a:t>【</a:t>
            </a:r>
            <a:r>
              <a:rPr lang="zh-CN" altLang="en-US" dirty="0"/>
              <a:t>示例</a:t>
            </a:r>
            <a:r>
              <a:rPr lang="en-US" altLang="zh-CN" dirty="0"/>
              <a:t>8-10】</a:t>
            </a:r>
            <a:r>
              <a:rPr lang="zh-CN" altLang="en-US" dirty="0"/>
              <a:t>按</a:t>
            </a:r>
            <a:r>
              <a:rPr lang="en-US" altLang="zh-CN" dirty="0"/>
              <a:t>ID</a:t>
            </a:r>
            <a:r>
              <a:rPr lang="zh-CN" altLang="en-US" dirty="0"/>
              <a:t>散列分区</a:t>
            </a:r>
          </a:p>
          <a:p>
            <a:pPr marL="0" indent="0" hangingPunct="0">
              <a:buNone/>
            </a:pPr>
            <a:r>
              <a:rPr lang="zh-CN" altLang="en-US" dirty="0"/>
              <a:t>在</a:t>
            </a:r>
            <a:r>
              <a:rPr lang="en-US" altLang="zh-CN" dirty="0"/>
              <a:t>study</a:t>
            </a:r>
            <a:r>
              <a:rPr lang="zh-CN" altLang="en-US" dirty="0"/>
              <a:t>用户中创建分区表</a:t>
            </a:r>
            <a:r>
              <a:rPr lang="en-US" altLang="zh-CN" dirty="0"/>
              <a:t>test</a:t>
            </a:r>
            <a:r>
              <a:rPr lang="zh-CN" altLang="en-US" dirty="0"/>
              <a:t>，按</a:t>
            </a:r>
            <a:r>
              <a:rPr lang="en-US" altLang="zh-CN" dirty="0"/>
              <a:t>id</a:t>
            </a:r>
            <a:r>
              <a:rPr lang="zh-CN" altLang="en-US" dirty="0"/>
              <a:t>散列分区。</a:t>
            </a:r>
          </a:p>
          <a:p>
            <a:pPr marL="0" indent="0" hangingPunct="0">
              <a:buNone/>
            </a:pPr>
            <a:endParaRPr lang="zh-CN" altLang="en-US" dirty="0"/>
          </a:p>
          <a:p>
            <a:pPr marL="0" indent="0" hangingPunct="0">
              <a:buNone/>
            </a:pPr>
            <a:endParaRPr lang="zh-CN" altLang="en-US" dirty="0"/>
          </a:p>
        </p:txBody>
      </p:sp>
      <p:sp>
        <p:nvSpPr>
          <p:cNvPr id="5" name="文本框 4"/>
          <p:cNvSpPr txBox="1"/>
          <p:nvPr/>
        </p:nvSpPr>
        <p:spPr>
          <a:xfrm>
            <a:off x="1365821" y="3501008"/>
            <a:ext cx="9985175" cy="3139321"/>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TABLE </a:t>
            </a:r>
            <a:r>
              <a:rPr lang="en-US" altLang="zh-CN" b="1" dirty="0" err="1">
                <a:highlight>
                  <a:srgbClr val="C0C0C0"/>
                </a:highlight>
                <a:ea typeface="微软雅黑" panose="020B0503020204020204" pitchFamily="34" charset="-122"/>
              </a:rPr>
              <a:t>study.test</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2  ( </a:t>
            </a:r>
          </a:p>
          <a:p>
            <a:pPr hangingPunct="0"/>
            <a:r>
              <a:rPr lang="en-US" altLang="zh-CN" b="1" dirty="0">
                <a:highlight>
                  <a:srgbClr val="C0C0C0"/>
                </a:highlight>
                <a:ea typeface="微软雅黑" panose="020B0503020204020204" pitchFamily="34" charset="-122"/>
              </a:rPr>
              <a:t>3   id NUMBER(8)</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4   information VARCHAR2(100)</a:t>
            </a:r>
          </a:p>
          <a:p>
            <a:pPr hangingPunct="0"/>
            <a:r>
              <a:rPr lang="en-US" altLang="zh-CN" b="1" dirty="0">
                <a:highlight>
                  <a:srgbClr val="C0C0C0"/>
                </a:highlight>
                <a:ea typeface="微软雅黑" panose="020B0503020204020204" pitchFamily="34" charset="-122"/>
              </a:rPr>
              <a:t>5  )</a:t>
            </a:r>
          </a:p>
          <a:p>
            <a:pPr hangingPunct="0"/>
            <a:r>
              <a:rPr lang="en-US" altLang="zh-CN" b="1" dirty="0">
                <a:highlight>
                  <a:srgbClr val="C0C0C0"/>
                </a:highlight>
                <a:ea typeface="微软雅黑" panose="020B0503020204020204" pitchFamily="34" charset="-122"/>
              </a:rPr>
              <a:t>6  PARTITION BY HASH(id)</a:t>
            </a:r>
          </a:p>
          <a:p>
            <a:pPr hangingPunct="0"/>
            <a:r>
              <a:rPr lang="en-US" altLang="zh-CN" b="1" dirty="0">
                <a:highlight>
                  <a:srgbClr val="C0C0C0"/>
                </a:highlight>
                <a:ea typeface="微软雅黑" panose="020B0503020204020204" pitchFamily="34" charset="-122"/>
              </a:rPr>
              <a:t>7  ( </a:t>
            </a:r>
          </a:p>
          <a:p>
            <a:pPr hangingPunct="0"/>
            <a:r>
              <a:rPr lang="en-US" altLang="zh-CN" b="1" dirty="0">
                <a:highlight>
                  <a:srgbClr val="C0C0C0"/>
                </a:highlight>
                <a:ea typeface="微软雅黑" panose="020B0503020204020204" pitchFamily="34" charset="-122"/>
              </a:rPr>
              <a:t>8   PARTITION test_part1 TABLESPACE USERS</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9   PARTITION test_part2 TABLESPACE USERS02</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10 )</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COMMIT</a:t>
            </a:r>
            <a:r>
              <a:rPr lang="zh-CN" altLang="en-US"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231309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8.2.1</a:t>
            </a:r>
            <a:r>
              <a:rPr lang="zh-CN" altLang="en-US" sz="2800" dirty="0" smtClean="0"/>
              <a:t>分区</a:t>
            </a:r>
            <a:r>
              <a:rPr lang="zh-CN" altLang="en-US" sz="2800" dirty="0"/>
              <a:t>类型</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484784"/>
            <a:ext cx="10129191" cy="3456384"/>
          </a:xfrm>
        </p:spPr>
        <p:txBody>
          <a:bodyPr>
            <a:normAutofit lnSpcReduction="10000"/>
          </a:bodyPr>
          <a:lstStyle/>
          <a:p>
            <a:pPr marL="0" indent="0" hangingPunct="0">
              <a:buNone/>
            </a:pPr>
            <a:r>
              <a:rPr lang="en-US" altLang="zh-CN" dirty="0"/>
              <a:t>4)</a:t>
            </a:r>
            <a:r>
              <a:rPr lang="zh-CN" altLang="en-US" dirty="0"/>
              <a:t>引用分区</a:t>
            </a:r>
          </a:p>
          <a:p>
            <a:pPr marL="0" indent="0" hangingPunct="0">
              <a:buNone/>
            </a:pPr>
            <a:r>
              <a:rPr lang="zh-CN" altLang="en-US" dirty="0" smtClean="0"/>
              <a:t>     引用</a:t>
            </a:r>
            <a:r>
              <a:rPr lang="zh-CN" altLang="en-US" dirty="0"/>
              <a:t>分区（</a:t>
            </a:r>
            <a:r>
              <a:rPr lang="en-US" altLang="zh-CN" dirty="0"/>
              <a:t>Reference Partition</a:t>
            </a:r>
            <a:r>
              <a:rPr lang="zh-CN" altLang="en-US" dirty="0"/>
              <a:t>）是针对主外键关联建立的分区。主表分区之后，借助引用分区可以实现按照主表分区的方式对从表进行分区，这样从表就会继承主表的分区机制（即使从表中没有主表分区对应的列）。</a:t>
            </a:r>
          </a:p>
          <a:p>
            <a:pPr marL="0" indent="0" hangingPunct="0">
              <a:buNone/>
            </a:pPr>
            <a:r>
              <a:rPr lang="en-US" altLang="zh-CN" dirty="0"/>
              <a:t>【</a:t>
            </a:r>
            <a:r>
              <a:rPr lang="zh-CN" altLang="en-US" dirty="0"/>
              <a:t>示例</a:t>
            </a:r>
            <a:r>
              <a:rPr lang="en-US" altLang="zh-CN" dirty="0"/>
              <a:t>8-11】</a:t>
            </a:r>
            <a:r>
              <a:rPr lang="zh-CN" altLang="en-US" dirty="0"/>
              <a:t>在主表</a:t>
            </a:r>
            <a:r>
              <a:rPr lang="en-US" altLang="zh-CN" dirty="0"/>
              <a:t>orders</a:t>
            </a:r>
            <a:r>
              <a:rPr lang="zh-CN" altLang="en-US" dirty="0"/>
              <a:t>和从表</a:t>
            </a:r>
            <a:r>
              <a:rPr lang="en-US" altLang="zh-CN" dirty="0" err="1"/>
              <a:t>order_details</a:t>
            </a:r>
            <a:r>
              <a:rPr lang="zh-CN" altLang="en-US" dirty="0"/>
              <a:t>之间建立引用分区</a:t>
            </a:r>
          </a:p>
          <a:p>
            <a:pPr marL="0" indent="0" hangingPunct="0">
              <a:buNone/>
            </a:pPr>
            <a:r>
              <a:rPr lang="zh-CN" altLang="en-US" dirty="0" smtClean="0"/>
              <a:t>      在</a:t>
            </a:r>
            <a:r>
              <a:rPr lang="en-US" altLang="zh-CN" dirty="0"/>
              <a:t>study</a:t>
            </a:r>
            <a:r>
              <a:rPr lang="zh-CN" altLang="en-US" dirty="0"/>
              <a:t>用户中创建两个表：</a:t>
            </a:r>
            <a:r>
              <a:rPr lang="en-US" altLang="zh-CN" dirty="0"/>
              <a:t>orders</a:t>
            </a:r>
            <a:r>
              <a:rPr lang="zh-CN" altLang="en-US" dirty="0"/>
              <a:t>（订单表）和</a:t>
            </a:r>
            <a:r>
              <a:rPr lang="en-US" altLang="zh-CN" dirty="0" err="1"/>
              <a:t>order_details</a:t>
            </a:r>
            <a:r>
              <a:rPr lang="zh-CN" altLang="en-US" dirty="0"/>
              <a:t>（订单详表），两个表通过列</a:t>
            </a:r>
            <a:r>
              <a:rPr lang="en-US" altLang="zh-CN" dirty="0" err="1"/>
              <a:t>order_id</a:t>
            </a:r>
            <a:r>
              <a:rPr lang="zh-CN" altLang="en-US" dirty="0"/>
              <a:t>建立主外键关联。</a:t>
            </a:r>
            <a:r>
              <a:rPr lang="en-US" altLang="zh-CN" dirty="0"/>
              <a:t>orders</a:t>
            </a:r>
            <a:r>
              <a:rPr lang="zh-CN" altLang="en-US" dirty="0"/>
              <a:t>表按范围分区进行存储，</a:t>
            </a:r>
            <a:r>
              <a:rPr lang="en-US" altLang="zh-CN" dirty="0" err="1"/>
              <a:t>order_details</a:t>
            </a:r>
            <a:r>
              <a:rPr lang="zh-CN" altLang="en-US" dirty="0"/>
              <a:t>使用引用分区进行存储。</a:t>
            </a:r>
          </a:p>
          <a:p>
            <a:pPr marL="0" indent="0" hangingPunct="0">
              <a:buNone/>
            </a:pPr>
            <a:endParaRPr lang="zh-CN" altLang="en-US" dirty="0"/>
          </a:p>
          <a:p>
            <a:pPr marL="0" indent="0" hangingPunct="0">
              <a:buNone/>
            </a:pPr>
            <a:endParaRPr lang="zh-CN" altLang="en-US" dirty="0"/>
          </a:p>
        </p:txBody>
      </p:sp>
      <p:sp>
        <p:nvSpPr>
          <p:cNvPr id="5" name="文本框 4"/>
          <p:cNvSpPr txBox="1"/>
          <p:nvPr/>
        </p:nvSpPr>
        <p:spPr>
          <a:xfrm>
            <a:off x="1437828" y="4941168"/>
            <a:ext cx="9985175" cy="369332"/>
          </a:xfrm>
          <a:prstGeom prst="rect">
            <a:avLst/>
          </a:prstGeom>
          <a:noFill/>
        </p:spPr>
        <p:txBody>
          <a:bodyPr wrap="square" rtlCol="0">
            <a:spAutoFit/>
          </a:bodyPr>
          <a:lstStyle/>
          <a:p>
            <a:pPr hangingPunct="0"/>
            <a:r>
              <a:rPr lang="zh-CN" altLang="en-US" b="1" dirty="0"/>
              <a:t>创建</a:t>
            </a:r>
            <a:r>
              <a:rPr lang="en-US" altLang="zh-CN" b="1" dirty="0"/>
              <a:t>orders</a:t>
            </a:r>
            <a:r>
              <a:rPr lang="zh-CN" altLang="en-US" b="1" dirty="0"/>
              <a:t>表的部分</a:t>
            </a:r>
            <a:r>
              <a:rPr lang="zh-CN" altLang="en-US" b="1" dirty="0" smtClean="0"/>
              <a:t>语句： 略（见书</a:t>
            </a:r>
            <a:r>
              <a:rPr lang="en-US" altLang="zh-CN" b="1" dirty="0" smtClean="0"/>
              <a:t>180</a:t>
            </a:r>
            <a:r>
              <a:rPr lang="zh-CN" altLang="en-US" b="1" dirty="0" smtClean="0"/>
              <a:t>页）</a:t>
            </a:r>
            <a:endParaRPr lang="zh-CN" altLang="en-US" b="1" dirty="0"/>
          </a:p>
        </p:txBody>
      </p:sp>
    </p:spTree>
    <p:extLst>
      <p:ext uri="{BB962C8B-B14F-4D97-AF65-F5344CB8AC3E}">
        <p14:creationId xmlns:p14="http://schemas.microsoft.com/office/powerpoint/2010/main" val="182790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8.2.1</a:t>
            </a:r>
            <a:r>
              <a:rPr lang="zh-CN" altLang="en-US" sz="2800" dirty="0" smtClean="0"/>
              <a:t>分区</a:t>
            </a:r>
            <a:r>
              <a:rPr lang="zh-CN" altLang="en-US" sz="2800" dirty="0"/>
              <a:t>类型</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484784"/>
            <a:ext cx="10129191" cy="576064"/>
          </a:xfrm>
        </p:spPr>
        <p:txBody>
          <a:bodyPr>
            <a:normAutofit/>
          </a:bodyPr>
          <a:lstStyle/>
          <a:p>
            <a:pPr marL="0" indent="0" hangingPunct="0">
              <a:buNone/>
            </a:pPr>
            <a:r>
              <a:rPr lang="en-US" altLang="zh-CN" dirty="0" smtClean="0"/>
              <a:t>【</a:t>
            </a:r>
            <a:r>
              <a:rPr lang="zh-CN" altLang="en-US" dirty="0"/>
              <a:t>示例</a:t>
            </a:r>
            <a:r>
              <a:rPr lang="en-US" altLang="zh-CN" dirty="0"/>
              <a:t>8-11】</a:t>
            </a:r>
            <a:r>
              <a:rPr lang="zh-CN" altLang="en-US" dirty="0"/>
              <a:t>在主表</a:t>
            </a:r>
            <a:r>
              <a:rPr lang="en-US" altLang="zh-CN" dirty="0"/>
              <a:t>orders</a:t>
            </a:r>
            <a:r>
              <a:rPr lang="zh-CN" altLang="en-US" dirty="0"/>
              <a:t>和从表</a:t>
            </a:r>
            <a:r>
              <a:rPr lang="en-US" altLang="zh-CN" dirty="0" err="1"/>
              <a:t>order_details</a:t>
            </a:r>
            <a:r>
              <a:rPr lang="zh-CN" altLang="en-US" dirty="0"/>
              <a:t>之间建立引用</a:t>
            </a:r>
            <a:r>
              <a:rPr lang="zh-CN" altLang="en-US" dirty="0" smtClean="0"/>
              <a:t>分区</a:t>
            </a:r>
            <a:endParaRPr lang="zh-CN" altLang="en-US" dirty="0"/>
          </a:p>
          <a:p>
            <a:pPr marL="0" indent="0" hangingPunct="0">
              <a:buNone/>
            </a:pPr>
            <a:endParaRPr lang="zh-CN" altLang="en-US" dirty="0"/>
          </a:p>
        </p:txBody>
      </p:sp>
      <p:sp>
        <p:nvSpPr>
          <p:cNvPr id="5" name="文本框 4"/>
          <p:cNvSpPr txBox="1"/>
          <p:nvPr/>
        </p:nvSpPr>
        <p:spPr>
          <a:xfrm>
            <a:off x="1581845" y="1988840"/>
            <a:ext cx="9985175" cy="4801314"/>
          </a:xfrm>
          <a:prstGeom prst="rect">
            <a:avLst/>
          </a:prstGeom>
          <a:noFill/>
        </p:spPr>
        <p:txBody>
          <a:bodyPr wrap="square" rtlCol="0">
            <a:spAutoFit/>
          </a:bodyPr>
          <a:lstStyle/>
          <a:p>
            <a:pPr hangingPunct="0"/>
            <a:r>
              <a:rPr lang="zh-CN" altLang="en-US" b="1" dirty="0"/>
              <a:t>创建</a:t>
            </a:r>
            <a:r>
              <a:rPr lang="en-US" altLang="zh-CN" b="1" dirty="0" err="1"/>
              <a:t>order_details</a:t>
            </a:r>
            <a:r>
              <a:rPr lang="zh-CN" altLang="en-US" b="1" dirty="0"/>
              <a:t>表的部分语句如下</a:t>
            </a:r>
            <a:r>
              <a:rPr lang="zh-CN" altLang="en-US" b="1" dirty="0" smtClean="0"/>
              <a:t>：</a:t>
            </a:r>
            <a:endParaRPr lang="en-US" altLang="zh-CN" b="1" dirty="0" smtClean="0"/>
          </a:p>
          <a:p>
            <a:pPr hangingPunct="0"/>
            <a:r>
              <a:rPr lang="en-US" altLang="zh-CN" b="1" dirty="0">
                <a:highlight>
                  <a:srgbClr val="C0C0C0"/>
                </a:highlight>
                <a:ea typeface="微软雅黑" panose="020B0503020204020204" pitchFamily="34" charset="-122"/>
              </a:rPr>
              <a:t>SQL</a:t>
            </a:r>
            <a:r>
              <a:rPr lang="en-US" altLang="zh-CN" b="1" dirty="0">
                <a:highlight>
                  <a:srgbClr val="C0C0C0"/>
                </a:highlight>
                <a:ea typeface="微软雅黑" panose="020B0503020204020204" pitchFamily="34" charset="-122"/>
              </a:rPr>
              <a:t>&gt; CREATE TABLE </a:t>
            </a:r>
            <a:r>
              <a:rPr lang="en-US" altLang="zh-CN" b="1" dirty="0" err="1">
                <a:highlight>
                  <a:srgbClr val="C0C0C0"/>
                </a:highlight>
                <a:ea typeface="微软雅黑" panose="020B0503020204020204" pitchFamily="34" charset="-122"/>
              </a:rPr>
              <a:t>order_details</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2  (</a:t>
            </a:r>
          </a:p>
          <a:p>
            <a:pPr hangingPunct="0"/>
            <a:r>
              <a:rPr lang="en-US" altLang="zh-CN" b="1" dirty="0">
                <a:highlight>
                  <a:srgbClr val="C0C0C0"/>
                </a:highlight>
                <a:ea typeface="微软雅黑" panose="020B0503020204020204" pitchFamily="34" charset="-122"/>
              </a:rPr>
              <a:t>3    id NUMBER(10, 0) NOT NULL </a:t>
            </a:r>
          </a:p>
          <a:p>
            <a:pPr hangingPunct="0"/>
            <a:r>
              <a:rPr lang="en-US" altLang="zh-CN" b="1" dirty="0">
                <a:highlight>
                  <a:srgbClr val="C0C0C0"/>
                </a:highlight>
                <a:ea typeface="微软雅黑" panose="020B0503020204020204" pitchFamily="34" charset="-122"/>
              </a:rPr>
              <a:t>4  , </a:t>
            </a:r>
            <a:r>
              <a:rPr lang="en-US" altLang="zh-CN" b="1" dirty="0" err="1">
                <a:highlight>
                  <a:srgbClr val="C0C0C0"/>
                </a:highlight>
                <a:ea typeface="微软雅黑" panose="020B0503020204020204" pitchFamily="34" charset="-122"/>
              </a:rPr>
              <a:t>order_id</a:t>
            </a:r>
            <a:r>
              <a:rPr lang="en-US" altLang="zh-CN" b="1" dirty="0">
                <a:highlight>
                  <a:srgbClr val="C0C0C0"/>
                </a:highlight>
                <a:ea typeface="微软雅黑" panose="020B0503020204020204" pitchFamily="34" charset="-122"/>
              </a:rPr>
              <a:t> NUMBER(10, 0) NOT NULL</a:t>
            </a:r>
          </a:p>
          <a:p>
            <a:pPr hangingPunct="0"/>
            <a:r>
              <a:rPr lang="en-US" altLang="zh-CN" b="1" dirty="0">
                <a:highlight>
                  <a:srgbClr val="C0C0C0"/>
                </a:highlight>
                <a:ea typeface="微软雅黑" panose="020B0503020204020204" pitchFamily="34" charset="-122"/>
              </a:rPr>
              <a:t>5  , </a:t>
            </a:r>
            <a:r>
              <a:rPr lang="en-US" altLang="zh-CN" b="1" dirty="0" err="1">
                <a:highlight>
                  <a:srgbClr val="C0C0C0"/>
                </a:highlight>
                <a:ea typeface="微软雅黑" panose="020B0503020204020204" pitchFamily="34" charset="-122"/>
              </a:rPr>
              <a:t>product_id</a:t>
            </a:r>
            <a:r>
              <a:rPr lang="en-US" altLang="zh-CN" b="1" dirty="0">
                <a:highlight>
                  <a:srgbClr val="C0C0C0"/>
                </a:highlight>
                <a:ea typeface="微软雅黑" panose="020B0503020204020204" pitchFamily="34" charset="-122"/>
              </a:rPr>
              <a:t> VARCHAR2(40 BYTE) NOT NULL </a:t>
            </a:r>
          </a:p>
          <a:p>
            <a:pPr hangingPunct="0"/>
            <a:r>
              <a:rPr lang="en-US" altLang="zh-CN" b="1" dirty="0">
                <a:highlight>
                  <a:srgbClr val="C0C0C0"/>
                </a:highlight>
                <a:ea typeface="微软雅黑" panose="020B0503020204020204" pitchFamily="34" charset="-122"/>
              </a:rPr>
              <a:t>6  , </a:t>
            </a:r>
            <a:r>
              <a:rPr lang="en-US" altLang="zh-CN" b="1" dirty="0" err="1">
                <a:highlight>
                  <a:srgbClr val="C0C0C0"/>
                </a:highlight>
                <a:ea typeface="微软雅黑" panose="020B0503020204020204" pitchFamily="34" charset="-122"/>
              </a:rPr>
              <a:t>product_num</a:t>
            </a:r>
            <a:r>
              <a:rPr lang="en-US" altLang="zh-CN" b="1" dirty="0">
                <a:highlight>
                  <a:srgbClr val="C0C0C0"/>
                </a:highlight>
                <a:ea typeface="微软雅黑" panose="020B0503020204020204" pitchFamily="34" charset="-122"/>
              </a:rPr>
              <a:t> NUMBER(8, 2) NOT NULL </a:t>
            </a:r>
          </a:p>
          <a:p>
            <a:pPr hangingPunct="0"/>
            <a:r>
              <a:rPr lang="en-US" altLang="zh-CN" b="1" dirty="0">
                <a:highlight>
                  <a:srgbClr val="C0C0C0"/>
                </a:highlight>
                <a:ea typeface="微软雅黑" panose="020B0503020204020204" pitchFamily="34" charset="-122"/>
              </a:rPr>
              <a:t>7  , </a:t>
            </a:r>
            <a:r>
              <a:rPr lang="en-US" altLang="zh-CN" b="1" dirty="0" err="1">
                <a:highlight>
                  <a:srgbClr val="C0C0C0"/>
                </a:highlight>
                <a:ea typeface="微软雅黑" panose="020B0503020204020204" pitchFamily="34" charset="-122"/>
              </a:rPr>
              <a:t>product_price</a:t>
            </a:r>
            <a:r>
              <a:rPr lang="en-US" altLang="zh-CN" b="1" dirty="0">
                <a:highlight>
                  <a:srgbClr val="C0C0C0"/>
                </a:highlight>
                <a:ea typeface="微软雅黑" panose="020B0503020204020204" pitchFamily="34" charset="-122"/>
              </a:rPr>
              <a:t> NUMBER(8, 2) NOT NULL </a:t>
            </a:r>
          </a:p>
          <a:p>
            <a:pPr hangingPunct="0"/>
            <a:r>
              <a:rPr lang="en-US" altLang="zh-CN" b="1" dirty="0">
                <a:highlight>
                  <a:srgbClr val="C0C0C0"/>
                </a:highlight>
                <a:ea typeface="微软雅黑" panose="020B0503020204020204" pitchFamily="34" charset="-122"/>
              </a:rPr>
              <a:t>8  , CONSTRAINT order_details_fk1 FOREIGN KEY  (</a:t>
            </a:r>
            <a:r>
              <a:rPr lang="en-US" altLang="zh-CN" b="1" dirty="0" err="1">
                <a:highlight>
                  <a:srgbClr val="C0C0C0"/>
                </a:highlight>
                <a:ea typeface="微软雅黑" panose="020B0503020204020204" pitchFamily="34" charset="-122"/>
              </a:rPr>
              <a:t>order_id</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9    REFERENCES orders  (  </a:t>
            </a:r>
            <a:r>
              <a:rPr lang="en-US" altLang="zh-CN" b="1" dirty="0" err="1">
                <a:highlight>
                  <a:srgbClr val="C0C0C0"/>
                </a:highlight>
                <a:ea typeface="微软雅黑" panose="020B0503020204020204" pitchFamily="34" charset="-122"/>
              </a:rPr>
              <a:t>order_id</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10   ENABLE </a:t>
            </a:r>
          </a:p>
          <a:p>
            <a:pPr hangingPunct="0"/>
            <a:r>
              <a:rPr lang="en-US" altLang="zh-CN" b="1" dirty="0">
                <a:highlight>
                  <a:srgbClr val="C0C0C0"/>
                </a:highlight>
                <a:ea typeface="微软雅黑" panose="020B0503020204020204" pitchFamily="34" charset="-122"/>
              </a:rPr>
              <a:t>11 ) </a:t>
            </a:r>
          </a:p>
          <a:p>
            <a:pPr hangingPunct="0"/>
            <a:r>
              <a:rPr lang="en-US" altLang="zh-CN" b="1" dirty="0">
                <a:highlight>
                  <a:srgbClr val="C0C0C0"/>
                </a:highlight>
                <a:ea typeface="微软雅黑" panose="020B0503020204020204" pitchFamily="34" charset="-122"/>
              </a:rPr>
              <a:t>12 TABLESPACE USERS </a:t>
            </a:r>
          </a:p>
          <a:p>
            <a:pPr hangingPunct="0"/>
            <a:r>
              <a:rPr lang="en-US" altLang="zh-CN" b="1" dirty="0">
                <a:highlight>
                  <a:srgbClr val="C0C0C0"/>
                </a:highlight>
                <a:ea typeface="微软雅黑" panose="020B0503020204020204" pitchFamily="34" charset="-122"/>
              </a:rPr>
              <a:t>13 PCTFREE 10 INITRANS 1 </a:t>
            </a:r>
          </a:p>
          <a:p>
            <a:pPr hangingPunct="0"/>
            <a:r>
              <a:rPr lang="en-US" altLang="zh-CN" b="1" dirty="0">
                <a:highlight>
                  <a:srgbClr val="C0C0C0"/>
                </a:highlight>
                <a:ea typeface="微软雅黑" panose="020B0503020204020204" pitchFamily="34" charset="-122"/>
              </a:rPr>
              <a:t>14 STORAGE (   BUFFER_POOL DEFAULT ) </a:t>
            </a:r>
          </a:p>
          <a:p>
            <a:pPr hangingPunct="0"/>
            <a:r>
              <a:rPr lang="en-US" altLang="zh-CN" b="1" dirty="0">
                <a:highlight>
                  <a:srgbClr val="C0C0C0"/>
                </a:highlight>
                <a:ea typeface="微软雅黑" panose="020B0503020204020204" pitchFamily="34" charset="-122"/>
              </a:rPr>
              <a:t>15 NOCOMPRESS </a:t>
            </a:r>
            <a:r>
              <a:rPr lang="en-US" altLang="zh-CN" b="1" dirty="0">
                <a:highlight>
                  <a:srgbClr val="C0C0C0"/>
                </a:highlight>
                <a:ea typeface="微软雅黑" panose="020B0503020204020204" pitchFamily="34" charset="-122"/>
              </a:rPr>
              <a:t>NOPARALLEL</a:t>
            </a:r>
          </a:p>
          <a:p>
            <a:pPr hangingPunct="0"/>
            <a:r>
              <a:rPr lang="zh-CN" altLang="en-US" b="1" dirty="0"/>
              <a:t>下一页</a:t>
            </a:r>
            <a:r>
              <a:rPr lang="zh-CN" altLang="en-US" b="1" dirty="0" smtClean="0"/>
              <a:t>继续</a:t>
            </a:r>
            <a:endParaRPr lang="en-US" altLang="zh-CN" b="1" dirty="0"/>
          </a:p>
        </p:txBody>
      </p:sp>
    </p:spTree>
    <p:extLst>
      <p:ext uri="{BB962C8B-B14F-4D97-AF65-F5344CB8AC3E}">
        <p14:creationId xmlns:p14="http://schemas.microsoft.com/office/powerpoint/2010/main" val="404810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8.2.1</a:t>
            </a:r>
            <a:r>
              <a:rPr lang="zh-CN" altLang="en-US" sz="2800" dirty="0" smtClean="0"/>
              <a:t>分区</a:t>
            </a:r>
            <a:r>
              <a:rPr lang="zh-CN" altLang="en-US" sz="2800" dirty="0"/>
              <a:t>类型</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484784"/>
            <a:ext cx="10129191" cy="576064"/>
          </a:xfrm>
        </p:spPr>
        <p:txBody>
          <a:bodyPr>
            <a:normAutofit fontScale="92500"/>
          </a:bodyPr>
          <a:lstStyle/>
          <a:p>
            <a:pPr marL="0" indent="0" hangingPunct="0">
              <a:buNone/>
            </a:pPr>
            <a:r>
              <a:rPr lang="en-US" altLang="zh-CN" dirty="0" smtClean="0"/>
              <a:t>【</a:t>
            </a:r>
            <a:r>
              <a:rPr lang="zh-CN" altLang="en-US" dirty="0"/>
              <a:t>示例</a:t>
            </a:r>
            <a:r>
              <a:rPr lang="en-US" altLang="zh-CN" dirty="0"/>
              <a:t>8-11】</a:t>
            </a:r>
            <a:r>
              <a:rPr lang="zh-CN" altLang="en-US" dirty="0"/>
              <a:t>在主表</a:t>
            </a:r>
            <a:r>
              <a:rPr lang="en-US" altLang="zh-CN" dirty="0"/>
              <a:t>orders</a:t>
            </a:r>
            <a:r>
              <a:rPr lang="zh-CN" altLang="en-US" dirty="0"/>
              <a:t>和从表</a:t>
            </a:r>
            <a:r>
              <a:rPr lang="en-US" altLang="zh-CN" dirty="0" err="1"/>
              <a:t>order_details</a:t>
            </a:r>
            <a:r>
              <a:rPr lang="zh-CN" altLang="en-US" dirty="0"/>
              <a:t>之间建立引用</a:t>
            </a:r>
            <a:r>
              <a:rPr lang="zh-CN" altLang="en-US" dirty="0" smtClean="0"/>
              <a:t>分区（续上一页）</a:t>
            </a:r>
            <a:endParaRPr lang="zh-CN" altLang="en-US" dirty="0"/>
          </a:p>
          <a:p>
            <a:pPr marL="0" indent="0" hangingPunct="0">
              <a:buNone/>
            </a:pPr>
            <a:endParaRPr lang="zh-CN" altLang="en-US" dirty="0"/>
          </a:p>
        </p:txBody>
      </p:sp>
      <p:sp>
        <p:nvSpPr>
          <p:cNvPr id="5" name="文本框 4"/>
          <p:cNvSpPr txBox="1"/>
          <p:nvPr/>
        </p:nvSpPr>
        <p:spPr>
          <a:xfrm>
            <a:off x="1581845" y="1988840"/>
            <a:ext cx="9985175" cy="4247317"/>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16 </a:t>
            </a:r>
            <a:r>
              <a:rPr lang="en-US" altLang="zh-CN" b="1" dirty="0">
                <a:highlight>
                  <a:srgbClr val="C0C0C0"/>
                </a:highlight>
                <a:ea typeface="微软雅黑" panose="020B0503020204020204" pitchFamily="34" charset="-122"/>
              </a:rPr>
              <a:t>PARTITION BY REFERENCE (order_details_fk1)</a:t>
            </a:r>
          </a:p>
          <a:p>
            <a:pPr hangingPunct="0"/>
            <a:r>
              <a:rPr lang="en-US" altLang="zh-CN" b="1" dirty="0">
                <a:highlight>
                  <a:srgbClr val="C0C0C0"/>
                </a:highlight>
                <a:ea typeface="微软雅黑" panose="020B0503020204020204" pitchFamily="34" charset="-122"/>
              </a:rPr>
              <a:t>17 (</a:t>
            </a:r>
          </a:p>
          <a:p>
            <a:pPr hangingPunct="0"/>
            <a:r>
              <a:rPr lang="en-US" altLang="zh-CN" b="1" dirty="0">
                <a:highlight>
                  <a:srgbClr val="C0C0C0"/>
                </a:highlight>
                <a:ea typeface="微软雅黑" panose="020B0503020204020204" pitchFamily="34" charset="-122"/>
              </a:rPr>
              <a:t>18   PARTITION PARTITION_BEFORE_2016 </a:t>
            </a:r>
          </a:p>
          <a:p>
            <a:pPr hangingPunct="0"/>
            <a:r>
              <a:rPr lang="en-US" altLang="zh-CN" b="1" dirty="0">
                <a:highlight>
                  <a:srgbClr val="C0C0C0"/>
                </a:highlight>
                <a:ea typeface="微软雅黑" panose="020B0503020204020204" pitchFamily="34" charset="-122"/>
              </a:rPr>
              <a:t>19   NOLOGGING </a:t>
            </a:r>
          </a:p>
          <a:p>
            <a:pPr hangingPunct="0"/>
            <a:r>
              <a:rPr lang="en-US" altLang="zh-CN" b="1" dirty="0">
                <a:highlight>
                  <a:srgbClr val="C0C0C0"/>
                </a:highlight>
                <a:ea typeface="微软雅黑" panose="020B0503020204020204" pitchFamily="34" charset="-122"/>
              </a:rPr>
              <a:t>20   TABLESPACE USERS --</a:t>
            </a:r>
            <a:r>
              <a:rPr lang="zh-CN" altLang="en-US" b="1" dirty="0">
                <a:highlight>
                  <a:srgbClr val="C0C0C0"/>
                </a:highlight>
                <a:ea typeface="微软雅黑" panose="020B0503020204020204" pitchFamily="34" charset="-122"/>
              </a:rPr>
              <a:t>必须指定表空间，否则会将分区存储在用户的默认表空间中</a:t>
            </a:r>
          </a:p>
          <a:p>
            <a:pPr hangingPunct="0"/>
            <a:r>
              <a:rPr lang="en-US" altLang="zh-CN" b="1" dirty="0">
                <a:highlight>
                  <a:srgbClr val="C0C0C0"/>
                </a:highlight>
                <a:ea typeface="微软雅黑" panose="020B0503020204020204" pitchFamily="34" charset="-122"/>
              </a:rPr>
              <a:t>21   ...</a:t>
            </a:r>
          </a:p>
          <a:p>
            <a:pPr hangingPunct="0"/>
            <a:r>
              <a:rPr lang="en-US" altLang="zh-CN" b="1" dirty="0">
                <a:highlight>
                  <a:srgbClr val="C0C0C0"/>
                </a:highlight>
                <a:ea typeface="微软雅黑" panose="020B0503020204020204" pitchFamily="34" charset="-122"/>
              </a:rPr>
              <a:t>22   ) </a:t>
            </a:r>
          </a:p>
          <a:p>
            <a:pPr hangingPunct="0"/>
            <a:r>
              <a:rPr lang="en-US" altLang="zh-CN" b="1" dirty="0">
                <a:highlight>
                  <a:srgbClr val="C0C0C0"/>
                </a:highlight>
                <a:ea typeface="微软雅黑" panose="020B0503020204020204" pitchFamily="34" charset="-122"/>
              </a:rPr>
              <a:t>23   NOCOMPRESS NO INMEMORY, </a:t>
            </a:r>
          </a:p>
          <a:p>
            <a:pPr hangingPunct="0"/>
            <a:r>
              <a:rPr lang="en-US" altLang="zh-CN" b="1" dirty="0">
                <a:highlight>
                  <a:srgbClr val="C0C0C0"/>
                </a:highlight>
                <a:ea typeface="微软雅黑" panose="020B0503020204020204" pitchFamily="34" charset="-122"/>
              </a:rPr>
              <a:t>24   PARTITION PARTITION_BEFORE_2017 </a:t>
            </a:r>
          </a:p>
          <a:p>
            <a:pPr hangingPunct="0"/>
            <a:r>
              <a:rPr lang="en-US" altLang="zh-CN" b="1" dirty="0">
                <a:highlight>
                  <a:srgbClr val="C0C0C0"/>
                </a:highlight>
                <a:ea typeface="微软雅黑" panose="020B0503020204020204" pitchFamily="34" charset="-122"/>
              </a:rPr>
              <a:t>25   NOLOGGING </a:t>
            </a:r>
          </a:p>
          <a:p>
            <a:pPr hangingPunct="0"/>
            <a:r>
              <a:rPr lang="en-US" altLang="zh-CN" b="1" dirty="0">
                <a:highlight>
                  <a:srgbClr val="C0C0C0"/>
                </a:highlight>
                <a:ea typeface="微软雅黑" panose="020B0503020204020204" pitchFamily="34" charset="-122"/>
              </a:rPr>
              <a:t>26   TABLESPACE USERS02</a:t>
            </a:r>
          </a:p>
          <a:p>
            <a:pPr hangingPunct="0"/>
            <a:r>
              <a:rPr lang="en-US" altLang="zh-CN" b="1" dirty="0">
                <a:highlight>
                  <a:srgbClr val="C0C0C0"/>
                </a:highlight>
                <a:ea typeface="微软雅黑" panose="020B0503020204020204" pitchFamily="34" charset="-122"/>
              </a:rPr>
              <a:t>27   ...</a:t>
            </a:r>
          </a:p>
          <a:p>
            <a:pPr hangingPunct="0"/>
            <a:r>
              <a:rPr lang="en-US" altLang="zh-CN" b="1" dirty="0">
                <a:highlight>
                  <a:srgbClr val="C0C0C0"/>
                </a:highlight>
                <a:ea typeface="微软雅黑" panose="020B0503020204020204" pitchFamily="34" charset="-122"/>
              </a:rPr>
              <a:t>28   ) </a:t>
            </a:r>
          </a:p>
          <a:p>
            <a:pPr hangingPunct="0"/>
            <a:r>
              <a:rPr lang="en-US" altLang="zh-CN" b="1" dirty="0">
                <a:highlight>
                  <a:srgbClr val="C0C0C0"/>
                </a:highlight>
                <a:ea typeface="微软雅黑" panose="020B0503020204020204" pitchFamily="34" charset="-122"/>
              </a:rPr>
              <a:t>29  NOCOMPRESS NO INMEMORY  </a:t>
            </a:r>
          </a:p>
          <a:p>
            <a:pPr hangingPunct="0"/>
            <a:r>
              <a:rPr lang="en-US" altLang="zh-CN" b="1" dirty="0">
                <a:highlight>
                  <a:srgbClr val="C0C0C0"/>
                </a:highlight>
                <a:ea typeface="微软雅黑" panose="020B0503020204020204" pitchFamily="34" charset="-122"/>
              </a:rPr>
              <a:t>30 );</a:t>
            </a:r>
          </a:p>
        </p:txBody>
      </p:sp>
      <p:sp>
        <p:nvSpPr>
          <p:cNvPr id="6" name="卷形: 水平 5">
            <a:extLst>
              <a:ext uri="{FF2B5EF4-FFF2-40B4-BE49-F238E27FC236}">
                <a16:creationId xmlns:a16="http://schemas.microsoft.com/office/drawing/2014/main" xmlns="" id="{764FB016-0435-472E-9ECA-059017D7C14A}"/>
              </a:ext>
            </a:extLst>
          </p:cNvPr>
          <p:cNvSpPr/>
          <p:nvPr/>
        </p:nvSpPr>
        <p:spPr>
          <a:xfrm>
            <a:off x="2349996" y="1772816"/>
            <a:ext cx="6336704" cy="396044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注意：在从表</a:t>
            </a:r>
            <a:r>
              <a:rPr lang="en-US" altLang="zh-CN" dirty="0" err="1"/>
              <a:t>order_details</a:t>
            </a:r>
            <a:r>
              <a:rPr lang="zh-CN" altLang="en-US" dirty="0"/>
              <a:t>中，虽然没有订单日期列（</a:t>
            </a:r>
            <a:r>
              <a:rPr lang="en-US" altLang="zh-CN" dirty="0"/>
              <a:t>ORDER_DATE</a:t>
            </a:r>
            <a:r>
              <a:rPr lang="zh-CN" altLang="en-US" dirty="0"/>
              <a:t>），但由于建立了引用分区，其数据也是按主表</a:t>
            </a:r>
            <a:r>
              <a:rPr lang="en-US" altLang="zh-CN" dirty="0"/>
              <a:t>orders</a:t>
            </a:r>
            <a:r>
              <a:rPr lang="zh-CN" altLang="en-US" dirty="0"/>
              <a:t>的日期范围进行分区存储。</a:t>
            </a:r>
          </a:p>
        </p:txBody>
      </p:sp>
    </p:spTree>
    <p:extLst>
      <p:ext uri="{BB962C8B-B14F-4D97-AF65-F5344CB8AC3E}">
        <p14:creationId xmlns:p14="http://schemas.microsoft.com/office/powerpoint/2010/main" val="141332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8.2  </a:t>
            </a:r>
            <a:r>
              <a:rPr lang="zh-CN" altLang="en-US" b="1" dirty="0">
                <a:effectLst>
                  <a:glow>
                    <a:srgbClr val="000000"/>
                  </a:glow>
                  <a:outerShdw sx="0" sy="0">
                    <a:srgbClr val="000000"/>
                  </a:outerShdw>
                  <a:reflection stA="0" endPos="0" fadeDir="0" sx="0" sy="0"/>
                </a:effectLst>
              </a:rPr>
              <a:t>分 区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8.2.2</a:t>
            </a:r>
            <a:r>
              <a:rPr lang="zh-CN" altLang="en-US" sz="2800" dirty="0" smtClean="0"/>
              <a:t>分区</a:t>
            </a:r>
            <a:r>
              <a:rPr lang="zh-CN" altLang="en-US" sz="2800" dirty="0"/>
              <a:t>表的维护</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1512168"/>
          </a:xfrm>
        </p:spPr>
        <p:txBody>
          <a:bodyPr>
            <a:normAutofit lnSpcReduction="10000"/>
          </a:bodyPr>
          <a:lstStyle/>
          <a:p>
            <a:pPr marL="0" indent="0" hangingPunct="0">
              <a:buNone/>
            </a:pPr>
            <a:r>
              <a:rPr lang="zh-CN" altLang="en-US" dirty="0" smtClean="0"/>
              <a:t>     在</a:t>
            </a:r>
            <a:r>
              <a:rPr lang="en-US" altLang="zh-CN" dirty="0"/>
              <a:t>Oracle</a:t>
            </a:r>
            <a:r>
              <a:rPr lang="zh-CN" altLang="en-US" dirty="0"/>
              <a:t>中提供了强大的分区表维护操作，常用的维护操作包括：添加分区、删除分区、截断分区、合并分区、拆分分区、重命名表分区、交换分区、移动分区等</a:t>
            </a:r>
            <a:r>
              <a:rPr lang="zh-CN" altLang="en-US" dirty="0" smtClean="0"/>
              <a:t>。</a:t>
            </a:r>
            <a:endParaRPr lang="en-US" altLang="zh-CN" dirty="0" smtClean="0"/>
          </a:p>
          <a:p>
            <a:pPr marL="0" indent="0" hangingPunct="0">
              <a:buNone/>
            </a:pPr>
            <a:r>
              <a:rPr lang="en-US" altLang="zh-CN" dirty="0"/>
              <a:t>【</a:t>
            </a:r>
            <a:r>
              <a:rPr lang="zh-CN" altLang="en-US" dirty="0"/>
              <a:t>示例</a:t>
            </a:r>
            <a:r>
              <a:rPr lang="en-US" altLang="zh-CN" dirty="0"/>
              <a:t>8-12】</a:t>
            </a:r>
            <a:r>
              <a:rPr lang="zh-CN" altLang="en-US" dirty="0"/>
              <a:t>分区表维护操作示例。</a:t>
            </a:r>
          </a:p>
        </p:txBody>
      </p:sp>
      <p:sp>
        <p:nvSpPr>
          <p:cNvPr id="6" name="文本框 5"/>
          <p:cNvSpPr txBox="1"/>
          <p:nvPr/>
        </p:nvSpPr>
        <p:spPr>
          <a:xfrm>
            <a:off x="1509837" y="2996952"/>
            <a:ext cx="9985175" cy="3693319"/>
          </a:xfrm>
          <a:prstGeom prst="rect">
            <a:avLst/>
          </a:prstGeom>
          <a:noFill/>
        </p:spPr>
        <p:txBody>
          <a:bodyPr wrap="square" rtlCol="0">
            <a:spAutoFit/>
          </a:bodyPr>
          <a:lstStyle/>
          <a:p>
            <a:pPr hangingPunct="0"/>
            <a:r>
              <a:rPr lang="en-US" altLang="zh-CN" b="1" dirty="0"/>
              <a:t>--</a:t>
            </a:r>
            <a:r>
              <a:rPr lang="zh-CN" altLang="en-US" b="1" dirty="0"/>
              <a:t>添加分区</a:t>
            </a:r>
          </a:p>
          <a:p>
            <a:pPr hangingPunct="0"/>
            <a:r>
              <a:rPr lang="en-US" altLang="zh-CN" b="1" dirty="0">
                <a:highlight>
                  <a:srgbClr val="C0C0C0"/>
                </a:highlight>
                <a:ea typeface="微软雅黑" panose="020B0503020204020204" pitchFamily="34" charset="-122"/>
              </a:rPr>
              <a:t>SQL&gt; ALTER TABLE products ADD PARTITION partition_before_2018</a:t>
            </a:r>
          </a:p>
          <a:p>
            <a:pPr indent="-342900" hangingPunct="0">
              <a:buAutoNum type="arabicPlain" startAt="2"/>
            </a:pPr>
            <a:r>
              <a:rPr lang="en-US" altLang="zh-CN" b="1" dirty="0">
                <a:highlight>
                  <a:srgbClr val="C0C0C0"/>
                </a:highlight>
                <a:ea typeface="微软雅黑" panose="020B0503020204020204" pitchFamily="34" charset="-122"/>
              </a:rPr>
              <a:t>VALUES </a:t>
            </a:r>
            <a:r>
              <a:rPr lang="en-US" altLang="zh-CN" b="1" dirty="0">
                <a:highlight>
                  <a:srgbClr val="C0C0C0"/>
                </a:highlight>
                <a:ea typeface="微软雅黑" panose="020B0503020204020204" pitchFamily="34" charset="-122"/>
              </a:rPr>
              <a:t>LESS THAN(TO_DATE('2018-01-01'</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'YYYY-MM-DD'))</a:t>
            </a:r>
            <a:r>
              <a:rPr lang="zh-CN" altLang="en-US" b="1" dirty="0">
                <a:highlight>
                  <a:srgbClr val="C0C0C0"/>
                </a:highlight>
                <a:ea typeface="微软雅黑" panose="020B0503020204020204" pitchFamily="34" charset="-122"/>
              </a:rPr>
              <a:t>； </a:t>
            </a:r>
            <a:endParaRPr lang="en-US" altLang="zh-CN" b="1" dirty="0">
              <a:highlight>
                <a:srgbClr val="C0C0C0"/>
              </a:highlight>
              <a:ea typeface="微软雅黑" panose="020B0503020204020204" pitchFamily="34" charset="-122"/>
            </a:endParaRPr>
          </a:p>
          <a:p>
            <a:pPr marL="342900" indent="-342900" hangingPunct="0">
              <a:buAutoNum type="arabicPlain" startAt="2"/>
            </a:pPr>
            <a:endParaRPr lang="zh-CN" altLang="en-US" sz="900" b="1" dirty="0"/>
          </a:p>
          <a:p>
            <a:pPr hangingPunct="0"/>
            <a:r>
              <a:rPr lang="en-US" altLang="zh-CN" b="1" dirty="0"/>
              <a:t>--</a:t>
            </a:r>
            <a:r>
              <a:rPr lang="zh-CN" altLang="en-US" b="1" dirty="0"/>
              <a:t>删除分区</a:t>
            </a:r>
          </a:p>
          <a:p>
            <a:pPr hangingPunct="0"/>
            <a:r>
              <a:rPr lang="en-US" altLang="zh-CN" b="1" dirty="0">
                <a:highlight>
                  <a:srgbClr val="C0C0C0"/>
                </a:highlight>
                <a:ea typeface="微软雅黑" panose="020B0503020204020204" pitchFamily="34" charset="-122"/>
              </a:rPr>
              <a:t>SQL&gt; ALTER TABLE products DROP PARTITION partition_before_2018</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hangingPunct="0"/>
            <a:endParaRPr lang="zh-CN" altLang="en-US" sz="900" b="1" dirty="0"/>
          </a:p>
          <a:p>
            <a:pPr hangingPunct="0"/>
            <a:r>
              <a:rPr lang="en-US" altLang="zh-CN" b="1" dirty="0"/>
              <a:t>--</a:t>
            </a:r>
            <a:r>
              <a:rPr lang="zh-CN" altLang="en-US" b="1" dirty="0"/>
              <a:t>截断分区：删除分区中的数据</a:t>
            </a:r>
          </a:p>
          <a:p>
            <a:pPr hangingPunct="0"/>
            <a:r>
              <a:rPr lang="en-US" altLang="zh-CN" b="1" dirty="0">
                <a:highlight>
                  <a:srgbClr val="C0C0C0"/>
                </a:highlight>
                <a:ea typeface="微软雅黑" panose="020B0503020204020204" pitchFamily="34" charset="-122"/>
              </a:rPr>
              <a:t>SQL&gt; ALTER TABLE products TRUNCATE PARTITION partition_before_2018</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hangingPunct="0"/>
            <a:endParaRPr lang="zh-CN" altLang="en-US" sz="900" b="1" dirty="0"/>
          </a:p>
          <a:p>
            <a:pPr hangingPunct="0"/>
            <a:r>
              <a:rPr lang="en-US" altLang="zh-CN" b="1" dirty="0"/>
              <a:t>--</a:t>
            </a:r>
            <a:r>
              <a:rPr lang="zh-CN" altLang="en-US" b="1" dirty="0"/>
              <a:t>合并分区：结果分区将采用较高分区的界限</a:t>
            </a:r>
          </a:p>
          <a:p>
            <a:pPr hangingPunct="0"/>
            <a:r>
              <a:rPr lang="en-US" altLang="zh-CN" b="1" dirty="0">
                <a:highlight>
                  <a:srgbClr val="C0C0C0"/>
                </a:highlight>
                <a:ea typeface="微软雅黑" panose="020B0503020204020204" pitchFamily="34" charset="-122"/>
              </a:rPr>
              <a:t>SQL&gt; ALTER TABLE products MERGE </a:t>
            </a:r>
          </a:p>
          <a:p>
            <a:pPr hangingPunct="0"/>
            <a:r>
              <a:rPr lang="en-US" altLang="zh-CN" b="1" dirty="0">
                <a:highlight>
                  <a:srgbClr val="C0C0C0"/>
                </a:highlight>
                <a:ea typeface="微软雅黑" panose="020B0503020204020204" pitchFamily="34" charset="-122"/>
              </a:rPr>
              <a:t>2  PARTITIONS partition_before_2017</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partition_before_2018 </a:t>
            </a:r>
          </a:p>
          <a:p>
            <a:pPr hangingPunct="0"/>
            <a:r>
              <a:rPr lang="en-US" altLang="zh-CN" b="1" dirty="0">
                <a:highlight>
                  <a:srgbClr val="C0C0C0"/>
                </a:highlight>
                <a:ea typeface="微软雅黑" panose="020B0503020204020204" pitchFamily="34" charset="-122"/>
              </a:rPr>
              <a:t>3  INTO PARTITION partition_before_2018</a:t>
            </a:r>
            <a:r>
              <a:rPr lang="zh-CN" altLang="en-US"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340496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4824536"/>
          </a:xfrm>
        </p:spPr>
        <p:txBody>
          <a:bodyPr>
            <a:normAutofit/>
          </a:bodyPr>
          <a:lstStyle/>
          <a:p>
            <a:pPr marL="0" indent="0" hangingPunct="0">
              <a:buNone/>
            </a:pPr>
            <a:r>
              <a:rPr lang="zh-CN" altLang="en-US" dirty="0"/>
              <a:t>索引是关系型数据库的一个基本对象，通过建立索引，用户可以快速访问数据库表的中特定信息。</a:t>
            </a:r>
          </a:p>
          <a:p>
            <a:pPr marL="0" indent="0" hangingPunct="0">
              <a:buNone/>
            </a:pPr>
            <a:r>
              <a:rPr lang="en-US" altLang="zh-CN" dirty="0"/>
              <a:t>Oracle</a:t>
            </a:r>
            <a:r>
              <a:rPr lang="zh-CN" altLang="en-US" dirty="0"/>
              <a:t>支持以下几种主要的索引结构：</a:t>
            </a:r>
          </a:p>
          <a:p>
            <a:pPr marL="0" indent="0" hangingPunct="0">
              <a:buNone/>
            </a:pPr>
            <a:r>
              <a:rPr lang="en-US" altLang="zh-CN" dirty="0"/>
              <a:t>1)B-</a:t>
            </a:r>
            <a:r>
              <a:rPr lang="zh-CN" altLang="en-US" dirty="0"/>
              <a:t>树索引</a:t>
            </a:r>
          </a:p>
          <a:p>
            <a:pPr marL="0" indent="0" hangingPunct="0">
              <a:buNone/>
            </a:pPr>
            <a:r>
              <a:rPr lang="en-US" altLang="zh-CN" dirty="0"/>
              <a:t>B-</a:t>
            </a:r>
            <a:r>
              <a:rPr lang="zh-CN" altLang="en-US" dirty="0"/>
              <a:t>树索引是</a:t>
            </a:r>
            <a:r>
              <a:rPr lang="en-US" altLang="zh-CN" dirty="0"/>
              <a:t>Oracle</a:t>
            </a:r>
            <a:r>
              <a:rPr lang="zh-CN" altLang="en-US" dirty="0"/>
              <a:t>中最常用的、默认的索引结构。</a:t>
            </a:r>
            <a:r>
              <a:rPr lang="en-US" altLang="zh-CN" dirty="0"/>
              <a:t>B-</a:t>
            </a:r>
            <a:r>
              <a:rPr lang="zh-CN" altLang="en-US" dirty="0"/>
              <a:t>树索引由根节点块、分支节点块和叶节点块组成。在树结构中，位于最底层的块称为叶节点块，每个叶子节点包含被索引列值和行所对应的</a:t>
            </a:r>
            <a:r>
              <a:rPr lang="en-US" altLang="zh-CN" dirty="0" err="1"/>
              <a:t>rowid</a:t>
            </a:r>
            <a:r>
              <a:rPr lang="zh-CN" altLang="en-US" dirty="0"/>
              <a:t>，指向表里的数据行；在叶节点块上面是分支节点块，包含了索引项列</a:t>
            </a:r>
            <a:r>
              <a:rPr lang="en-US" altLang="zh-CN" dirty="0"/>
              <a:t>(</a:t>
            </a:r>
            <a:r>
              <a:rPr lang="zh-CN" altLang="en-US" dirty="0"/>
              <a:t>关键字</a:t>
            </a:r>
            <a:r>
              <a:rPr lang="en-US" altLang="zh-CN" dirty="0"/>
              <a:t>)</a:t>
            </a:r>
            <a:r>
              <a:rPr lang="zh-CN" altLang="en-US" dirty="0"/>
              <a:t>范围值和另一索引块</a:t>
            </a:r>
            <a:r>
              <a:rPr lang="en-US" altLang="zh-CN" dirty="0"/>
              <a:t>(</a:t>
            </a:r>
            <a:r>
              <a:rPr lang="zh-CN" altLang="en-US" dirty="0"/>
              <a:t>分支节点块或叶节点块</a:t>
            </a:r>
            <a:r>
              <a:rPr lang="en-US" altLang="zh-CN" dirty="0"/>
              <a:t>)</a:t>
            </a:r>
            <a:r>
              <a:rPr lang="zh-CN" altLang="en-US" dirty="0"/>
              <a:t>地址；</a:t>
            </a:r>
            <a:r>
              <a:rPr lang="en-US" altLang="zh-CN" dirty="0"/>
              <a:t>B-</a:t>
            </a:r>
            <a:r>
              <a:rPr lang="zh-CN" altLang="en-US" dirty="0"/>
              <a:t>树的根节点块只有一个，它是位于树的最顶端的分支节点。</a:t>
            </a:r>
            <a:r>
              <a:rPr lang="en-US" altLang="zh-CN" dirty="0"/>
              <a:t>B-</a:t>
            </a:r>
            <a:r>
              <a:rPr lang="zh-CN" altLang="en-US" dirty="0"/>
              <a:t>树索引结构如图</a:t>
            </a:r>
            <a:r>
              <a:rPr lang="en-US" altLang="zh-CN" dirty="0"/>
              <a:t>8-3</a:t>
            </a:r>
            <a:r>
              <a:rPr lang="zh-CN" altLang="en-US" dirty="0"/>
              <a:t>所示，</a:t>
            </a:r>
            <a:r>
              <a:rPr lang="en-US" altLang="zh-CN" dirty="0"/>
              <a:t>B</a:t>
            </a:r>
            <a:r>
              <a:rPr lang="zh-CN" altLang="en-US" dirty="0"/>
              <a:t>表示分支节点，</a:t>
            </a:r>
            <a:r>
              <a:rPr lang="en-US" altLang="zh-CN" dirty="0"/>
              <a:t>L</a:t>
            </a:r>
            <a:r>
              <a:rPr lang="zh-CN" altLang="en-US" dirty="0"/>
              <a:t>表示叶子节点。</a:t>
            </a:r>
          </a:p>
          <a:p>
            <a:pPr marL="0" indent="0" hangingPunct="0">
              <a:buNone/>
            </a:pPr>
            <a:endParaRPr lang="zh-CN" altLang="en-US" dirty="0"/>
          </a:p>
        </p:txBody>
      </p:sp>
    </p:spTree>
    <p:extLst>
      <p:ext uri="{BB962C8B-B14F-4D97-AF65-F5344CB8AC3E}">
        <p14:creationId xmlns:p14="http://schemas.microsoft.com/office/powerpoint/2010/main" val="702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432048"/>
          </a:xfrm>
        </p:spPr>
        <p:txBody>
          <a:bodyPr>
            <a:normAutofit/>
          </a:bodyPr>
          <a:lstStyle/>
          <a:p>
            <a:pPr marL="0" indent="0" hangingPunct="0">
              <a:buNone/>
            </a:pPr>
            <a:r>
              <a:rPr lang="en-US" altLang="zh-CN" dirty="0" smtClean="0"/>
              <a:t>1)B-</a:t>
            </a:r>
            <a:r>
              <a:rPr lang="zh-CN" altLang="en-US" dirty="0"/>
              <a:t>树索引</a:t>
            </a:r>
          </a:p>
          <a:p>
            <a:pPr marL="0" indent="0" hangingPunct="0">
              <a:buNone/>
            </a:pPr>
            <a:endParaRPr lang="zh-CN" altLang="en-US" dirty="0"/>
          </a:p>
        </p:txBody>
      </p:sp>
      <p:sp>
        <p:nvSpPr>
          <p:cNvPr id="174" name="文本框 173"/>
          <p:cNvSpPr txBox="1"/>
          <p:nvPr/>
        </p:nvSpPr>
        <p:spPr>
          <a:xfrm>
            <a:off x="4681730" y="5745660"/>
            <a:ext cx="2564035" cy="369332"/>
          </a:xfrm>
          <a:prstGeom prst="rect">
            <a:avLst/>
          </a:prstGeom>
          <a:noFill/>
        </p:spPr>
        <p:txBody>
          <a:bodyPr wrap="none" rtlCol="0">
            <a:spAutoFit/>
          </a:bodyPr>
          <a:lstStyle/>
          <a:p>
            <a:pPr hangingPunct="0"/>
            <a:r>
              <a:rPr lang="zh-CN" altLang="zh-CN" dirty="0"/>
              <a:t>图</a:t>
            </a:r>
            <a:r>
              <a:rPr lang="en-US" altLang="zh-CN" dirty="0"/>
              <a:t>8-3  B-</a:t>
            </a:r>
            <a:r>
              <a:rPr lang="zh-CN" altLang="zh-CN" dirty="0"/>
              <a:t>树索引</a:t>
            </a:r>
            <a:r>
              <a:rPr lang="zh-CN" altLang="zh-CN" dirty="0" smtClean="0"/>
              <a:t>结构图</a:t>
            </a:r>
            <a:endParaRPr lang="zh-CN" altLang="zh-CN" dirty="0"/>
          </a:p>
        </p:txBody>
      </p:sp>
      <p:grpSp>
        <p:nvGrpSpPr>
          <p:cNvPr id="175" name="画布 268"/>
          <p:cNvGrpSpPr/>
          <p:nvPr/>
        </p:nvGrpSpPr>
        <p:grpSpPr>
          <a:xfrm>
            <a:off x="1989956" y="2078042"/>
            <a:ext cx="8451602" cy="3511198"/>
            <a:chOff x="0" y="0"/>
            <a:chExt cx="5197836" cy="1981835"/>
          </a:xfrm>
        </p:grpSpPr>
        <p:sp>
          <p:nvSpPr>
            <p:cNvPr id="176" name="矩形 175"/>
            <p:cNvSpPr/>
            <p:nvPr/>
          </p:nvSpPr>
          <p:spPr>
            <a:xfrm>
              <a:off x="0" y="0"/>
              <a:ext cx="5137150" cy="1981835"/>
            </a:xfrm>
            <a:prstGeom prst="rect">
              <a:avLst/>
            </a:prstGeom>
          </p:spPr>
        </p:sp>
        <p:sp>
          <p:nvSpPr>
            <p:cNvPr id="177" name="文本框 108"/>
            <p:cNvSpPr txBox="1"/>
            <p:nvPr/>
          </p:nvSpPr>
          <p:spPr>
            <a:xfrm>
              <a:off x="4518106" y="1182811"/>
              <a:ext cx="598306" cy="25541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zh-CN" sz="1200" kern="100" dirty="0">
                  <a:effectLst/>
                  <a:latin typeface="Times New Roman" panose="02020603050405020304" pitchFamily="18" charset="0"/>
                  <a:ea typeface="宋体" panose="02010600030101010101" pitchFamily="2" charset="-122"/>
                </a:rPr>
                <a:t>叶子节点块</a:t>
              </a:r>
            </a:p>
          </p:txBody>
        </p:sp>
        <p:sp>
          <p:nvSpPr>
            <p:cNvPr id="178" name="文本框 109"/>
            <p:cNvSpPr txBox="1"/>
            <p:nvPr/>
          </p:nvSpPr>
          <p:spPr>
            <a:xfrm>
              <a:off x="2248932" y="31951"/>
              <a:ext cx="595827" cy="351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1200" kern="100">
                  <a:effectLst/>
                  <a:latin typeface="Times New Roman" panose="02020603050405020304" pitchFamily="18" charset="0"/>
                  <a:ea typeface="宋体" panose="02010600030101010101" pitchFamily="2" charset="-122"/>
                </a:rPr>
                <a:t>0 B1</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400 B2</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800 B3</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79" name="文本框 110"/>
            <p:cNvSpPr txBox="1"/>
            <p:nvPr/>
          </p:nvSpPr>
          <p:spPr>
            <a:xfrm>
              <a:off x="1094787" y="550959"/>
              <a:ext cx="595827" cy="351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1200" kern="100">
                  <a:effectLst/>
                  <a:latin typeface="Times New Roman" panose="02020603050405020304" pitchFamily="18" charset="0"/>
                  <a:ea typeface="宋体" panose="02010600030101010101" pitchFamily="2" charset="-122"/>
                </a:rPr>
                <a:t>0 L1</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150 L2</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300 L3</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80" name="文本框 111"/>
            <p:cNvSpPr txBox="1"/>
            <p:nvPr/>
          </p:nvSpPr>
          <p:spPr>
            <a:xfrm>
              <a:off x="2249171" y="550959"/>
              <a:ext cx="595827" cy="351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1200" kern="100">
                  <a:effectLst/>
                  <a:latin typeface="Times New Roman" panose="02020603050405020304" pitchFamily="18" charset="0"/>
                  <a:ea typeface="宋体" panose="02010600030101010101" pitchFamily="2" charset="-122"/>
                </a:rPr>
                <a:t>400 L4</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500 L5</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700 L6</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81" name="文本框 112"/>
            <p:cNvSpPr txBox="1"/>
            <p:nvPr/>
          </p:nvSpPr>
          <p:spPr>
            <a:xfrm>
              <a:off x="3403390" y="550959"/>
              <a:ext cx="595827" cy="351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1200" kern="100">
                  <a:effectLst/>
                  <a:latin typeface="Times New Roman" panose="02020603050405020304" pitchFamily="18" charset="0"/>
                  <a:ea typeface="宋体" panose="02010600030101010101" pitchFamily="2" charset="-122"/>
                </a:rPr>
                <a:t>800 L7</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82" name="文本框 113"/>
            <p:cNvSpPr txBox="1"/>
            <p:nvPr/>
          </p:nvSpPr>
          <p:spPr>
            <a:xfrm>
              <a:off x="35050" y="1128356"/>
              <a:ext cx="595827" cy="351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1200" kern="100">
                  <a:effectLst/>
                  <a:latin typeface="Times New Roman" panose="02020603050405020304" pitchFamily="18" charset="0"/>
                  <a:ea typeface="宋体" panose="02010600030101010101" pitchFamily="2" charset="-122"/>
                </a:rPr>
                <a:t>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38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125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83" name="文本框 114"/>
            <p:cNvSpPr txBox="1"/>
            <p:nvPr/>
          </p:nvSpPr>
          <p:spPr>
            <a:xfrm>
              <a:off x="1323183" y="1128356"/>
              <a:ext cx="595827" cy="351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1200" kern="100">
                  <a:effectLst/>
                  <a:latin typeface="Times New Roman" panose="02020603050405020304" pitchFamily="18" charset="0"/>
                  <a:ea typeface="宋体" panose="02010600030101010101" pitchFamily="2" charset="-122"/>
                </a:rPr>
                <a:t>303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311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84" name="文本框 115"/>
            <p:cNvSpPr txBox="1"/>
            <p:nvPr/>
          </p:nvSpPr>
          <p:spPr>
            <a:xfrm>
              <a:off x="678910" y="1128356"/>
              <a:ext cx="595827" cy="351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1200" kern="100">
                  <a:effectLst/>
                  <a:latin typeface="Times New Roman" panose="02020603050405020304" pitchFamily="18" charset="0"/>
                  <a:ea typeface="宋体" panose="02010600030101010101" pitchFamily="2" charset="-122"/>
                </a:rPr>
                <a:t>150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250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258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85" name="文本框 116"/>
            <p:cNvSpPr txBox="1"/>
            <p:nvPr/>
          </p:nvSpPr>
          <p:spPr>
            <a:xfrm>
              <a:off x="1966945" y="1128097"/>
              <a:ext cx="595827" cy="351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1200" kern="100">
                  <a:effectLst/>
                  <a:latin typeface="Times New Roman" panose="02020603050405020304" pitchFamily="18" charset="0"/>
                  <a:ea typeface="宋体" panose="02010600030101010101" pitchFamily="2" charset="-122"/>
                </a:rPr>
                <a:t>400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410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480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86" name="文本框 123"/>
            <p:cNvSpPr txBox="1"/>
            <p:nvPr/>
          </p:nvSpPr>
          <p:spPr>
            <a:xfrm>
              <a:off x="2610709" y="1128356"/>
              <a:ext cx="595827" cy="351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1200" kern="100">
                  <a:effectLst/>
                  <a:latin typeface="Times New Roman" panose="02020603050405020304" pitchFamily="18" charset="0"/>
                  <a:ea typeface="宋体" panose="02010600030101010101" pitchFamily="2" charset="-122"/>
                </a:rPr>
                <a:t>500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560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632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87" name="文本框 127"/>
            <p:cNvSpPr txBox="1"/>
            <p:nvPr/>
          </p:nvSpPr>
          <p:spPr>
            <a:xfrm>
              <a:off x="3254772" y="1128356"/>
              <a:ext cx="595827" cy="351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1200" kern="100">
                  <a:effectLst/>
                  <a:latin typeface="Times New Roman" panose="02020603050405020304" pitchFamily="18" charset="0"/>
                  <a:ea typeface="宋体" panose="02010600030101010101" pitchFamily="2" charset="-122"/>
                </a:rPr>
                <a:t>710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750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770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88" name="文本框 1025"/>
            <p:cNvSpPr txBox="1"/>
            <p:nvPr/>
          </p:nvSpPr>
          <p:spPr>
            <a:xfrm>
              <a:off x="3898831" y="1128356"/>
              <a:ext cx="595827" cy="351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1200" kern="100">
                  <a:effectLst/>
                  <a:latin typeface="Times New Roman" panose="02020603050405020304" pitchFamily="18" charset="0"/>
                  <a:ea typeface="宋体" panose="02010600030101010101" pitchFamily="2" charset="-122"/>
                </a:rPr>
                <a:t>880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920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933 rowid</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89" name="文本框 1026"/>
            <p:cNvSpPr txBox="1"/>
            <p:nvPr/>
          </p:nvSpPr>
          <p:spPr>
            <a:xfrm>
              <a:off x="271639"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38 </a:t>
              </a:r>
              <a:endParaRPr lang="zh-CN" sz="1200" kern="100">
                <a:effectLst/>
                <a:latin typeface="Times New Roman" panose="02020603050405020304" pitchFamily="18" charset="0"/>
                <a:ea typeface="宋体" panose="02010600030101010101" pitchFamily="2" charset="-122"/>
              </a:endParaRPr>
            </a:p>
            <a:p>
              <a:pPr algn="l">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90" name="文本框 1027"/>
            <p:cNvSpPr txBox="1"/>
            <p:nvPr/>
          </p:nvSpPr>
          <p:spPr>
            <a:xfrm>
              <a:off x="35051" y="1673687"/>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91" name="文本框 1028"/>
            <p:cNvSpPr txBox="1"/>
            <p:nvPr/>
          </p:nvSpPr>
          <p:spPr>
            <a:xfrm>
              <a:off x="745104" y="1673687"/>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150</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92" name="文本框 1029"/>
            <p:cNvSpPr txBox="1"/>
            <p:nvPr/>
          </p:nvSpPr>
          <p:spPr>
            <a:xfrm>
              <a:off x="508174" y="1673221"/>
              <a:ext cx="189519"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125</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93" name="文本框 1030"/>
            <p:cNvSpPr txBox="1"/>
            <p:nvPr/>
          </p:nvSpPr>
          <p:spPr>
            <a:xfrm>
              <a:off x="1217742" y="1673384"/>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258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94" name="文本框 1031"/>
            <p:cNvSpPr txBox="1"/>
            <p:nvPr/>
          </p:nvSpPr>
          <p:spPr>
            <a:xfrm>
              <a:off x="981482" y="1673687"/>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250</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95" name="文本框 1032"/>
            <p:cNvSpPr txBox="1"/>
            <p:nvPr/>
          </p:nvSpPr>
          <p:spPr>
            <a:xfrm>
              <a:off x="1690585" y="1673504"/>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311</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96" name="文本框 1033"/>
            <p:cNvSpPr txBox="1"/>
            <p:nvPr/>
          </p:nvSpPr>
          <p:spPr>
            <a:xfrm>
              <a:off x="1454336"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303</a:t>
              </a:r>
              <a:endParaRPr lang="zh-CN" sz="1200" kern="100">
                <a:effectLst/>
                <a:latin typeface="Times New Roman" panose="02020603050405020304" pitchFamily="18" charset="0"/>
                <a:ea typeface="宋体" panose="02010600030101010101" pitchFamily="2" charset="-122"/>
              </a:endParaRPr>
            </a:p>
            <a:p>
              <a:pPr algn="l">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97" name="文本框 1034"/>
            <p:cNvSpPr txBox="1"/>
            <p:nvPr/>
          </p:nvSpPr>
          <p:spPr>
            <a:xfrm>
              <a:off x="2163917"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410</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98" name="文本框 1035"/>
            <p:cNvSpPr txBox="1"/>
            <p:nvPr/>
          </p:nvSpPr>
          <p:spPr>
            <a:xfrm>
              <a:off x="1927207"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400</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199" name="文本框 1036"/>
            <p:cNvSpPr txBox="1"/>
            <p:nvPr/>
          </p:nvSpPr>
          <p:spPr>
            <a:xfrm>
              <a:off x="2637209"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500</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200" name="文本框 1037"/>
            <p:cNvSpPr txBox="1"/>
            <p:nvPr/>
          </p:nvSpPr>
          <p:spPr>
            <a:xfrm>
              <a:off x="2400848"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dirty="0">
                  <a:effectLst/>
                  <a:latin typeface="Times New Roman" panose="02020603050405020304" pitchFamily="18" charset="0"/>
                  <a:ea typeface="宋体" panose="02010600030101010101" pitchFamily="2" charset="-122"/>
                </a:rPr>
                <a:t>480</a:t>
              </a:r>
              <a:endParaRPr lang="zh-CN" sz="1200" kern="100" dirty="0">
                <a:effectLst/>
                <a:latin typeface="Times New Roman" panose="02020603050405020304" pitchFamily="18" charset="0"/>
                <a:ea typeface="宋体" panose="02010600030101010101" pitchFamily="2" charset="-122"/>
              </a:endParaRPr>
            </a:p>
            <a:p>
              <a:pPr algn="ctr">
                <a:spcAft>
                  <a:spcPts val="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p>
              <a:pPr algn="ctr">
                <a:spcAft>
                  <a:spcPts val="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p:txBody>
        </p:sp>
        <p:sp>
          <p:nvSpPr>
            <p:cNvPr id="201" name="文本框 1038"/>
            <p:cNvSpPr txBox="1"/>
            <p:nvPr/>
          </p:nvSpPr>
          <p:spPr>
            <a:xfrm>
              <a:off x="3109783"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632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202" name="文本框 1039"/>
            <p:cNvSpPr txBox="1"/>
            <p:nvPr/>
          </p:nvSpPr>
          <p:spPr>
            <a:xfrm>
              <a:off x="2873220"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560</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203" name="文本框 1040"/>
            <p:cNvSpPr txBox="1"/>
            <p:nvPr/>
          </p:nvSpPr>
          <p:spPr>
            <a:xfrm>
              <a:off x="3582297"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750</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204" name="文本框 1041"/>
            <p:cNvSpPr txBox="1"/>
            <p:nvPr/>
          </p:nvSpPr>
          <p:spPr>
            <a:xfrm>
              <a:off x="3346367"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710</a:t>
              </a:r>
              <a:endParaRPr lang="zh-CN" sz="1200" kern="100">
                <a:effectLst/>
                <a:latin typeface="Times New Roman" panose="02020603050405020304" pitchFamily="18" charset="0"/>
                <a:ea typeface="宋体" panose="02010600030101010101" pitchFamily="2" charset="-122"/>
              </a:endParaRPr>
            </a:p>
            <a:p>
              <a:pPr algn="l">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205" name="文本框 1042"/>
            <p:cNvSpPr txBox="1"/>
            <p:nvPr/>
          </p:nvSpPr>
          <p:spPr>
            <a:xfrm>
              <a:off x="4054867"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880</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206" name="文本框 1043"/>
            <p:cNvSpPr txBox="1"/>
            <p:nvPr/>
          </p:nvSpPr>
          <p:spPr>
            <a:xfrm>
              <a:off x="3818508"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770</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207" name="文本框 1044"/>
            <p:cNvSpPr txBox="1"/>
            <p:nvPr/>
          </p:nvSpPr>
          <p:spPr>
            <a:xfrm>
              <a:off x="4740480" y="1683498"/>
              <a:ext cx="457356" cy="24560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l">
                <a:spcAft>
                  <a:spcPts val="0"/>
                </a:spcAft>
              </a:pPr>
              <a:r>
                <a:rPr lang="zh-CN" sz="1200" kern="100" dirty="0">
                  <a:effectLst/>
                  <a:latin typeface="Times New Roman" panose="02020603050405020304" pitchFamily="18" charset="0"/>
                  <a:ea typeface="宋体" panose="02010600030101010101" pitchFamily="2" charset="-122"/>
                </a:rPr>
                <a:t>表的数据行</a:t>
              </a:r>
            </a:p>
          </p:txBody>
        </p:sp>
        <p:sp>
          <p:nvSpPr>
            <p:cNvPr id="208" name="文本框 1045"/>
            <p:cNvSpPr txBox="1"/>
            <p:nvPr/>
          </p:nvSpPr>
          <p:spPr>
            <a:xfrm>
              <a:off x="4527444"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933</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209" name="文本框 1046"/>
            <p:cNvSpPr txBox="1"/>
            <p:nvPr/>
          </p:nvSpPr>
          <p:spPr>
            <a:xfrm>
              <a:off x="4290877" y="1673221"/>
              <a:ext cx="175243" cy="255418"/>
            </a:xfrm>
            <a:prstGeom prst="rect">
              <a:avLst/>
            </a:prstGeom>
            <a:solidFill>
              <a:schemeClr val="accent3">
                <a:lumMod val="20000"/>
                <a:lumOff val="8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72000" tIns="0" rIns="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920</a:t>
              </a:r>
              <a:endParaRPr lang="zh-CN" sz="12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p:txBody>
        </p:sp>
        <p:sp>
          <p:nvSpPr>
            <p:cNvPr id="210" name="文本框 1047"/>
            <p:cNvSpPr txBox="1"/>
            <p:nvPr/>
          </p:nvSpPr>
          <p:spPr>
            <a:xfrm>
              <a:off x="3953600" y="100670"/>
              <a:ext cx="665924" cy="25541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defPPr rtl="0">
                <a:defRPr lang="zh-CN"/>
              </a:defPPr>
              <a:lvl1pPr>
                <a:spcAft>
                  <a:spcPts val="0"/>
                </a:spcAft>
                <a:defRPr sz="1200" kern="100">
                  <a:effectLst/>
                  <a:latin typeface="Times New Roman" panose="02020603050405020304" pitchFamily="18" charset="0"/>
                  <a:ea typeface="宋体" panose="02010600030101010101" pitchFamily="2" charset="-122"/>
                </a:defRPr>
              </a:lvl1pPr>
            </a:lstStyle>
            <a:p>
              <a:r>
                <a:rPr lang="zh-CN"/>
                <a:t>根节点块</a:t>
              </a:r>
            </a:p>
          </p:txBody>
        </p:sp>
        <p:sp>
          <p:nvSpPr>
            <p:cNvPr id="211" name="文本框 1048"/>
            <p:cNvSpPr txBox="1"/>
            <p:nvPr/>
          </p:nvSpPr>
          <p:spPr>
            <a:xfrm>
              <a:off x="4021047" y="629038"/>
              <a:ext cx="665924" cy="25541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defPPr rtl="0">
                <a:defRPr lang="zh-CN"/>
              </a:defPPr>
              <a:lvl1pPr>
                <a:spcAft>
                  <a:spcPts val="0"/>
                </a:spcAft>
                <a:defRPr sz="1200" kern="100">
                  <a:effectLst/>
                  <a:latin typeface="Times New Roman" panose="02020603050405020304" pitchFamily="18" charset="0"/>
                  <a:ea typeface="宋体" panose="02010600030101010101" pitchFamily="2" charset="-122"/>
                </a:defRPr>
              </a:lvl1pPr>
            </a:lstStyle>
            <a:p>
              <a:r>
                <a:rPr lang="zh-CN"/>
                <a:t>分支节点块</a:t>
              </a:r>
            </a:p>
          </p:txBody>
        </p:sp>
        <p:cxnSp>
          <p:nvCxnSpPr>
            <p:cNvPr id="212" name="直接箭头连接符 211"/>
            <p:cNvCxnSpPr/>
            <p:nvPr/>
          </p:nvCxnSpPr>
          <p:spPr>
            <a:xfrm flipH="1">
              <a:off x="1392703" y="383157"/>
              <a:ext cx="1154143" cy="167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3" name="直接箭头连接符 212"/>
            <p:cNvCxnSpPr/>
            <p:nvPr/>
          </p:nvCxnSpPr>
          <p:spPr>
            <a:xfrm>
              <a:off x="2546843" y="383157"/>
              <a:ext cx="239" cy="167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4" name="直接箭头连接符 213"/>
            <p:cNvCxnSpPr/>
            <p:nvPr/>
          </p:nvCxnSpPr>
          <p:spPr>
            <a:xfrm>
              <a:off x="2562774" y="383111"/>
              <a:ext cx="1111560" cy="167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5" name="直接箭头连接符 214"/>
            <p:cNvCxnSpPr/>
            <p:nvPr/>
          </p:nvCxnSpPr>
          <p:spPr>
            <a:xfrm flipH="1">
              <a:off x="122673" y="1479562"/>
              <a:ext cx="210292" cy="194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6" name="直接箭头连接符 215"/>
            <p:cNvCxnSpPr/>
            <p:nvPr/>
          </p:nvCxnSpPr>
          <p:spPr>
            <a:xfrm>
              <a:off x="332962" y="1479562"/>
              <a:ext cx="26298" cy="19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7" name="直接箭头连接符 216"/>
            <p:cNvCxnSpPr/>
            <p:nvPr/>
          </p:nvCxnSpPr>
          <p:spPr>
            <a:xfrm>
              <a:off x="332963" y="1479562"/>
              <a:ext cx="262872" cy="19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8" name="直接箭头连接符 217"/>
            <p:cNvCxnSpPr/>
            <p:nvPr/>
          </p:nvCxnSpPr>
          <p:spPr>
            <a:xfrm flipH="1">
              <a:off x="832725" y="1479562"/>
              <a:ext cx="144097" cy="194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9" name="直接箭头连接符 218"/>
            <p:cNvCxnSpPr/>
            <p:nvPr/>
          </p:nvCxnSpPr>
          <p:spPr>
            <a:xfrm>
              <a:off x="976821" y="1479562"/>
              <a:ext cx="92282" cy="194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0" name="直接箭头连接符 219"/>
            <p:cNvCxnSpPr/>
            <p:nvPr/>
          </p:nvCxnSpPr>
          <p:spPr>
            <a:xfrm>
              <a:off x="976822" y="1479556"/>
              <a:ext cx="328539" cy="193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1" name="直接箭头连接符 220"/>
            <p:cNvCxnSpPr/>
            <p:nvPr/>
          </p:nvCxnSpPr>
          <p:spPr>
            <a:xfrm flipH="1">
              <a:off x="1541958" y="1479562"/>
              <a:ext cx="79136" cy="19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2" name="直接箭头连接符 221"/>
            <p:cNvCxnSpPr/>
            <p:nvPr/>
          </p:nvCxnSpPr>
          <p:spPr>
            <a:xfrm>
              <a:off x="1621095" y="1479556"/>
              <a:ext cx="157113" cy="193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3" name="直接箭头连接符 222"/>
            <p:cNvCxnSpPr/>
            <p:nvPr/>
          </p:nvCxnSpPr>
          <p:spPr>
            <a:xfrm flipH="1">
              <a:off x="2014827" y="1479302"/>
              <a:ext cx="250032" cy="193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4" name="直接箭头连接符 223"/>
            <p:cNvCxnSpPr/>
            <p:nvPr/>
          </p:nvCxnSpPr>
          <p:spPr>
            <a:xfrm flipH="1">
              <a:off x="2264860" y="1479276"/>
              <a:ext cx="1" cy="193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5" name="直接箭头连接符 224"/>
            <p:cNvCxnSpPr/>
            <p:nvPr/>
          </p:nvCxnSpPr>
          <p:spPr>
            <a:xfrm>
              <a:off x="2264859" y="1479302"/>
              <a:ext cx="223608" cy="193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6" name="直接箭头连接符 225"/>
            <p:cNvCxnSpPr/>
            <p:nvPr/>
          </p:nvCxnSpPr>
          <p:spPr>
            <a:xfrm flipH="1">
              <a:off x="2724829" y="1479562"/>
              <a:ext cx="183794" cy="19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直接箭头连接符 226"/>
            <p:cNvCxnSpPr/>
            <p:nvPr/>
          </p:nvCxnSpPr>
          <p:spPr>
            <a:xfrm>
              <a:off x="2908623" y="1479562"/>
              <a:ext cx="52217" cy="19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8" name="直接箭头连接符 227"/>
            <p:cNvCxnSpPr/>
            <p:nvPr/>
          </p:nvCxnSpPr>
          <p:spPr>
            <a:xfrm>
              <a:off x="2908623" y="1479562"/>
              <a:ext cx="288782" cy="19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9" name="直接箭头连接符 228"/>
            <p:cNvCxnSpPr/>
            <p:nvPr/>
          </p:nvCxnSpPr>
          <p:spPr>
            <a:xfrm flipH="1">
              <a:off x="3403389" y="1479276"/>
              <a:ext cx="118219" cy="193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0" name="直接箭头连接符 229"/>
            <p:cNvCxnSpPr/>
            <p:nvPr/>
          </p:nvCxnSpPr>
          <p:spPr>
            <a:xfrm>
              <a:off x="3521611" y="1479941"/>
              <a:ext cx="148306" cy="193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1" name="直接箭头连接符 230"/>
            <p:cNvCxnSpPr/>
            <p:nvPr/>
          </p:nvCxnSpPr>
          <p:spPr>
            <a:xfrm>
              <a:off x="3552685" y="1479562"/>
              <a:ext cx="353442" cy="19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2" name="直接箭头连接符 231"/>
            <p:cNvCxnSpPr/>
            <p:nvPr/>
          </p:nvCxnSpPr>
          <p:spPr>
            <a:xfrm flipH="1">
              <a:off x="4142488" y="1479562"/>
              <a:ext cx="54257" cy="19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3" name="直接箭头连接符 232"/>
            <p:cNvCxnSpPr/>
            <p:nvPr/>
          </p:nvCxnSpPr>
          <p:spPr>
            <a:xfrm>
              <a:off x="4196745" y="1479562"/>
              <a:ext cx="181754" cy="19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4" name="直接箭头连接符 233"/>
            <p:cNvCxnSpPr/>
            <p:nvPr/>
          </p:nvCxnSpPr>
          <p:spPr>
            <a:xfrm>
              <a:off x="4196745" y="1479556"/>
              <a:ext cx="424801" cy="192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5" name="直接箭头连接符 234"/>
            <p:cNvCxnSpPr/>
            <p:nvPr/>
          </p:nvCxnSpPr>
          <p:spPr>
            <a:xfrm>
              <a:off x="630877" y="1303076"/>
              <a:ext cx="48030" cy="756"/>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36" name="直接箭头连接符 235"/>
            <p:cNvCxnSpPr/>
            <p:nvPr/>
          </p:nvCxnSpPr>
          <p:spPr>
            <a:xfrm>
              <a:off x="1274735" y="1303956"/>
              <a:ext cx="48445"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37" name="直接箭头连接符 236"/>
            <p:cNvCxnSpPr/>
            <p:nvPr/>
          </p:nvCxnSpPr>
          <p:spPr>
            <a:xfrm flipV="1">
              <a:off x="1919009" y="1303696"/>
              <a:ext cx="47938" cy="26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38" name="直接箭头连接符 237"/>
            <p:cNvCxnSpPr/>
            <p:nvPr/>
          </p:nvCxnSpPr>
          <p:spPr>
            <a:xfrm>
              <a:off x="2592603" y="1303572"/>
              <a:ext cx="18103" cy="38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39" name="直接箭头连接符 238"/>
            <p:cNvCxnSpPr/>
            <p:nvPr/>
          </p:nvCxnSpPr>
          <p:spPr>
            <a:xfrm>
              <a:off x="3206537" y="1303956"/>
              <a:ext cx="48233"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40" name="直接箭头连接符 239"/>
            <p:cNvCxnSpPr/>
            <p:nvPr/>
          </p:nvCxnSpPr>
          <p:spPr>
            <a:xfrm flipV="1">
              <a:off x="3850598" y="1303708"/>
              <a:ext cx="48232" cy="248"/>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41" name="文本框 978"/>
            <p:cNvSpPr txBox="1"/>
            <p:nvPr/>
          </p:nvSpPr>
          <p:spPr>
            <a:xfrm>
              <a:off x="1594458" y="375254"/>
              <a:ext cx="324512" cy="13885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B1</a:t>
              </a:r>
              <a:endParaRPr lang="zh-CN" sz="1200" kern="100">
                <a:effectLst/>
                <a:latin typeface="Times New Roman" panose="02020603050405020304" pitchFamily="18" charset="0"/>
                <a:ea typeface="宋体" panose="02010600030101010101" pitchFamily="2" charset="-122"/>
              </a:endParaRPr>
            </a:p>
          </p:txBody>
        </p:sp>
        <p:sp>
          <p:nvSpPr>
            <p:cNvPr id="242" name="文本框 978"/>
            <p:cNvSpPr txBox="1"/>
            <p:nvPr/>
          </p:nvSpPr>
          <p:spPr>
            <a:xfrm>
              <a:off x="2475432" y="383157"/>
              <a:ext cx="324512" cy="15708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B2</a:t>
              </a:r>
              <a:endParaRPr lang="zh-CN" sz="1200" kern="100">
                <a:effectLst/>
                <a:latin typeface="Times New Roman" panose="02020603050405020304" pitchFamily="18" charset="0"/>
                <a:ea typeface="宋体" panose="02010600030101010101" pitchFamily="2" charset="-122"/>
              </a:endParaRPr>
            </a:p>
          </p:txBody>
        </p:sp>
        <p:sp>
          <p:nvSpPr>
            <p:cNvPr id="243" name="文本框 978"/>
            <p:cNvSpPr txBox="1"/>
            <p:nvPr/>
          </p:nvSpPr>
          <p:spPr>
            <a:xfrm>
              <a:off x="3029631" y="368487"/>
              <a:ext cx="324512" cy="14562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B3</a:t>
              </a:r>
              <a:endParaRPr lang="zh-CN" sz="1200" kern="100">
                <a:effectLst/>
                <a:latin typeface="Times New Roman" panose="02020603050405020304" pitchFamily="18" charset="0"/>
                <a:ea typeface="宋体" panose="02010600030101010101" pitchFamily="2" charset="-122"/>
              </a:endParaRPr>
            </a:p>
          </p:txBody>
        </p:sp>
        <p:sp>
          <p:nvSpPr>
            <p:cNvPr id="244" name="文本框 978"/>
            <p:cNvSpPr txBox="1"/>
            <p:nvPr/>
          </p:nvSpPr>
          <p:spPr>
            <a:xfrm>
              <a:off x="656871" y="922951"/>
              <a:ext cx="324512" cy="15001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L1</a:t>
              </a:r>
              <a:endParaRPr lang="zh-CN" sz="1200" kern="100">
                <a:effectLst/>
                <a:latin typeface="Times New Roman" panose="02020603050405020304" pitchFamily="18" charset="0"/>
                <a:ea typeface="宋体" panose="02010600030101010101" pitchFamily="2" charset="-122"/>
              </a:endParaRPr>
            </a:p>
          </p:txBody>
        </p:sp>
        <p:sp>
          <p:nvSpPr>
            <p:cNvPr id="245" name="文本框 978"/>
            <p:cNvSpPr txBox="1"/>
            <p:nvPr/>
          </p:nvSpPr>
          <p:spPr>
            <a:xfrm>
              <a:off x="1171783" y="940499"/>
              <a:ext cx="324512" cy="2658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L2</a:t>
              </a:r>
              <a:endParaRPr lang="zh-CN" sz="1200" kern="100">
                <a:effectLst/>
                <a:latin typeface="Times New Roman" panose="02020603050405020304" pitchFamily="18" charset="0"/>
                <a:ea typeface="宋体" panose="02010600030101010101" pitchFamily="2" charset="-122"/>
              </a:endParaRPr>
            </a:p>
          </p:txBody>
        </p:sp>
        <p:sp>
          <p:nvSpPr>
            <p:cNvPr id="246" name="文本框 978"/>
            <p:cNvSpPr txBox="1"/>
            <p:nvPr/>
          </p:nvSpPr>
          <p:spPr>
            <a:xfrm>
              <a:off x="1435477" y="923206"/>
              <a:ext cx="374159" cy="14045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L3</a:t>
              </a:r>
              <a:endParaRPr lang="zh-CN" sz="1200" kern="100">
                <a:effectLst/>
                <a:latin typeface="Times New Roman" panose="02020603050405020304" pitchFamily="18" charset="0"/>
                <a:ea typeface="宋体" panose="02010600030101010101" pitchFamily="2" charset="-122"/>
              </a:endParaRPr>
            </a:p>
          </p:txBody>
        </p:sp>
        <p:sp>
          <p:nvSpPr>
            <p:cNvPr id="247" name="文本框 978"/>
            <p:cNvSpPr txBox="1"/>
            <p:nvPr/>
          </p:nvSpPr>
          <p:spPr>
            <a:xfrm>
              <a:off x="2214752" y="917920"/>
              <a:ext cx="324512" cy="15504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L4</a:t>
              </a:r>
              <a:endParaRPr lang="zh-CN" sz="1200" kern="100">
                <a:effectLst/>
                <a:latin typeface="Times New Roman" panose="02020603050405020304" pitchFamily="18" charset="0"/>
                <a:ea typeface="宋体" panose="02010600030101010101" pitchFamily="2" charset="-122"/>
              </a:endParaRPr>
            </a:p>
          </p:txBody>
        </p:sp>
        <p:sp>
          <p:nvSpPr>
            <p:cNvPr id="248" name="文本框 978"/>
            <p:cNvSpPr txBox="1"/>
            <p:nvPr/>
          </p:nvSpPr>
          <p:spPr>
            <a:xfrm>
              <a:off x="2446323" y="925805"/>
              <a:ext cx="324512" cy="14716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L5</a:t>
              </a:r>
              <a:endParaRPr lang="zh-CN" sz="1200" kern="100">
                <a:effectLst/>
                <a:latin typeface="Times New Roman" panose="02020603050405020304" pitchFamily="18" charset="0"/>
                <a:ea typeface="宋体" panose="02010600030101010101" pitchFamily="2" charset="-122"/>
              </a:endParaRPr>
            </a:p>
          </p:txBody>
        </p:sp>
        <p:sp>
          <p:nvSpPr>
            <p:cNvPr id="249" name="文本框 978"/>
            <p:cNvSpPr txBox="1"/>
            <p:nvPr/>
          </p:nvSpPr>
          <p:spPr>
            <a:xfrm>
              <a:off x="2930306" y="902159"/>
              <a:ext cx="324512" cy="1213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L6</a:t>
              </a:r>
              <a:endParaRPr lang="zh-CN" sz="1200" kern="100">
                <a:effectLst/>
                <a:latin typeface="Times New Roman" panose="02020603050405020304" pitchFamily="18" charset="0"/>
                <a:ea typeface="宋体" panose="02010600030101010101" pitchFamily="2" charset="-122"/>
              </a:endParaRPr>
            </a:p>
          </p:txBody>
        </p:sp>
        <p:sp>
          <p:nvSpPr>
            <p:cNvPr id="250" name="文本框 978"/>
            <p:cNvSpPr txBox="1"/>
            <p:nvPr/>
          </p:nvSpPr>
          <p:spPr>
            <a:xfrm>
              <a:off x="3914006" y="929502"/>
              <a:ext cx="324512" cy="13415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en-US" sz="1200" kern="100">
                  <a:effectLst/>
                  <a:latin typeface="Times New Roman" panose="02020603050405020304" pitchFamily="18" charset="0"/>
                  <a:ea typeface="宋体" panose="02010600030101010101" pitchFamily="2" charset="-122"/>
                </a:rPr>
                <a:t>L7</a:t>
              </a:r>
              <a:endParaRPr lang="zh-CN" sz="1200" kern="100">
                <a:effectLst/>
                <a:latin typeface="Times New Roman" panose="02020603050405020304" pitchFamily="18" charset="0"/>
                <a:ea typeface="宋体" panose="02010600030101010101" pitchFamily="2" charset="-122"/>
              </a:endParaRPr>
            </a:p>
          </p:txBody>
        </p:sp>
        <p:cxnSp>
          <p:nvCxnSpPr>
            <p:cNvPr id="251" name="直接箭头连接符 250"/>
            <p:cNvCxnSpPr/>
            <p:nvPr/>
          </p:nvCxnSpPr>
          <p:spPr>
            <a:xfrm flipH="1">
              <a:off x="332964" y="903232"/>
              <a:ext cx="1059737" cy="225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2" name="直接箭头连接符 251"/>
            <p:cNvCxnSpPr/>
            <p:nvPr/>
          </p:nvCxnSpPr>
          <p:spPr>
            <a:xfrm flipH="1">
              <a:off x="976822" y="902161"/>
              <a:ext cx="415878" cy="226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3" name="直接箭头连接符 252"/>
            <p:cNvCxnSpPr/>
            <p:nvPr/>
          </p:nvCxnSpPr>
          <p:spPr>
            <a:xfrm>
              <a:off x="1392702" y="902161"/>
              <a:ext cx="228393" cy="226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4" name="直接箭头连接符 253"/>
            <p:cNvCxnSpPr/>
            <p:nvPr/>
          </p:nvCxnSpPr>
          <p:spPr>
            <a:xfrm flipH="1">
              <a:off x="2264859" y="902159"/>
              <a:ext cx="282224" cy="225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5" name="直接箭头连接符 254"/>
            <p:cNvCxnSpPr/>
            <p:nvPr/>
          </p:nvCxnSpPr>
          <p:spPr>
            <a:xfrm>
              <a:off x="2546844" y="903317"/>
              <a:ext cx="361780" cy="225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6" name="直接箭头连接符 255"/>
            <p:cNvCxnSpPr/>
            <p:nvPr/>
          </p:nvCxnSpPr>
          <p:spPr>
            <a:xfrm>
              <a:off x="2562774" y="903317"/>
              <a:ext cx="989911" cy="225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7" name="直接箭头连接符 256"/>
            <p:cNvCxnSpPr/>
            <p:nvPr/>
          </p:nvCxnSpPr>
          <p:spPr>
            <a:xfrm>
              <a:off x="3712060" y="903052"/>
              <a:ext cx="484683" cy="225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3199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4824536"/>
          </a:xfrm>
        </p:spPr>
        <p:txBody>
          <a:bodyPr>
            <a:normAutofit fontScale="92500" lnSpcReduction="10000"/>
          </a:bodyPr>
          <a:lstStyle/>
          <a:p>
            <a:pPr marL="0" indent="0" hangingPunct="0">
              <a:buNone/>
            </a:pPr>
            <a:r>
              <a:rPr lang="en-US" altLang="zh-CN" dirty="0"/>
              <a:t>2)</a:t>
            </a:r>
            <a:r>
              <a:rPr lang="zh-CN" altLang="en-US" dirty="0"/>
              <a:t>表簇索引</a:t>
            </a:r>
          </a:p>
          <a:p>
            <a:pPr marL="0" indent="0" hangingPunct="0">
              <a:buNone/>
            </a:pPr>
            <a:r>
              <a:rPr lang="zh-CN" altLang="en-US" dirty="0"/>
              <a:t>表簇索引即</a:t>
            </a:r>
            <a:r>
              <a:rPr lang="en-US" altLang="zh-CN" dirty="0"/>
              <a:t>B-tree</a:t>
            </a:r>
            <a:r>
              <a:rPr lang="zh-CN" altLang="en-US" dirty="0"/>
              <a:t>簇索引，将簇键键值与相应数据所在数据块地址</a:t>
            </a:r>
            <a:r>
              <a:rPr lang="en-US" altLang="zh-CN" dirty="0"/>
              <a:t>(DBA)</a:t>
            </a:r>
            <a:r>
              <a:rPr lang="zh-CN" altLang="en-US" dirty="0"/>
              <a:t>关联进行数据定位，而普通</a:t>
            </a:r>
            <a:r>
              <a:rPr lang="en-US" altLang="zh-CN" dirty="0"/>
              <a:t>B-</a:t>
            </a:r>
            <a:r>
              <a:rPr lang="zh-CN" altLang="en-US" dirty="0"/>
              <a:t>树索引是将索引键值与数据的</a:t>
            </a:r>
            <a:r>
              <a:rPr lang="en-US" altLang="zh-CN" dirty="0" err="1"/>
              <a:t>rowid</a:t>
            </a:r>
            <a:r>
              <a:rPr lang="zh-CN" altLang="en-US" dirty="0"/>
              <a:t>进行关联。</a:t>
            </a:r>
          </a:p>
          <a:p>
            <a:pPr marL="0" indent="0" hangingPunct="0">
              <a:buNone/>
            </a:pPr>
            <a:r>
              <a:rPr lang="en-US" altLang="zh-CN" dirty="0"/>
              <a:t>3)</a:t>
            </a:r>
            <a:r>
              <a:rPr lang="zh-CN" altLang="en-US" dirty="0"/>
              <a:t>全局和本地索引</a:t>
            </a:r>
          </a:p>
          <a:p>
            <a:pPr marL="0" indent="0" hangingPunct="0">
              <a:buNone/>
            </a:pPr>
            <a:r>
              <a:rPr lang="zh-CN" altLang="en-US" dirty="0"/>
              <a:t>全局和本地索引是分区索引的两种类型。本地索引使用与表相同的分区键和范围界限进行分区，可以是</a:t>
            </a:r>
            <a:r>
              <a:rPr lang="en-US" altLang="zh-CN" dirty="0"/>
              <a:t>B-</a:t>
            </a:r>
            <a:r>
              <a:rPr lang="zh-CN" altLang="en-US" dirty="0"/>
              <a:t>树或位图索引，如果是</a:t>
            </a:r>
            <a:r>
              <a:rPr lang="en-US" altLang="zh-CN" dirty="0"/>
              <a:t>B-</a:t>
            </a:r>
            <a:r>
              <a:rPr lang="zh-CN" altLang="en-US" dirty="0"/>
              <a:t>树索引，它可以是唯一或不唯一的索引；全局索引是在一个索引分区中包含来自多个表分区的键，在创建全局分区索引时，必须定义分区键的范围和值，全局索引只能是</a:t>
            </a:r>
            <a:r>
              <a:rPr lang="en-US" altLang="zh-CN" dirty="0"/>
              <a:t>B-</a:t>
            </a:r>
            <a:r>
              <a:rPr lang="zh-CN" altLang="en-US" dirty="0"/>
              <a:t>树索引</a:t>
            </a:r>
            <a:r>
              <a:rPr lang="zh-CN" altLang="en-US" dirty="0" smtClean="0"/>
              <a:t>。</a:t>
            </a:r>
            <a:endParaRPr lang="en-US" altLang="zh-CN" dirty="0" smtClean="0"/>
          </a:p>
          <a:p>
            <a:pPr marL="0" indent="0" hangingPunct="0">
              <a:buNone/>
            </a:pPr>
            <a:r>
              <a:rPr lang="en-US" altLang="zh-CN" dirty="0"/>
              <a:t>4)</a:t>
            </a:r>
            <a:r>
              <a:rPr lang="zh-CN" altLang="en-US" dirty="0"/>
              <a:t>反向索引</a:t>
            </a:r>
          </a:p>
          <a:p>
            <a:pPr marL="0" indent="0" hangingPunct="0">
              <a:buNone/>
            </a:pPr>
            <a:r>
              <a:rPr lang="zh-CN" altLang="en-US" dirty="0"/>
              <a:t>反向索引是</a:t>
            </a:r>
            <a:r>
              <a:rPr lang="en-US" altLang="zh-CN" dirty="0"/>
              <a:t>B-</a:t>
            </a:r>
            <a:r>
              <a:rPr lang="zh-CN" altLang="en-US" dirty="0"/>
              <a:t>树索引的一种分支，反转</a:t>
            </a:r>
            <a:r>
              <a:rPr lang="en-US" altLang="zh-CN" dirty="0"/>
              <a:t>B-</a:t>
            </a:r>
            <a:r>
              <a:rPr lang="zh-CN" altLang="en-US" dirty="0"/>
              <a:t>树索引中索引列的键值字节，当索引列值递增且批量插入数据时，可使索引分布均匀。如：数据</a:t>
            </a:r>
            <a:r>
              <a:rPr lang="en-US" altLang="zh-CN" dirty="0"/>
              <a:t>1234</a:t>
            </a:r>
            <a:r>
              <a:rPr lang="zh-CN" altLang="en-US" dirty="0"/>
              <a:t>、</a:t>
            </a:r>
            <a:r>
              <a:rPr lang="en-US" altLang="zh-CN" dirty="0"/>
              <a:t>1235</a:t>
            </a:r>
            <a:r>
              <a:rPr lang="zh-CN" altLang="en-US" dirty="0"/>
              <a:t>和</a:t>
            </a:r>
            <a:r>
              <a:rPr lang="en-US" altLang="zh-CN" dirty="0"/>
              <a:t>1236</a:t>
            </a:r>
            <a:r>
              <a:rPr lang="zh-CN" altLang="en-US" dirty="0"/>
              <a:t>就被存储为</a:t>
            </a:r>
            <a:r>
              <a:rPr lang="en-US" altLang="zh-CN" dirty="0"/>
              <a:t>4321</a:t>
            </a:r>
            <a:r>
              <a:rPr lang="zh-CN" altLang="en-US" dirty="0"/>
              <a:t>、</a:t>
            </a:r>
            <a:r>
              <a:rPr lang="en-US" altLang="zh-CN" dirty="0"/>
              <a:t>5321</a:t>
            </a:r>
            <a:r>
              <a:rPr lang="zh-CN" altLang="en-US" dirty="0"/>
              <a:t>和</a:t>
            </a:r>
            <a:r>
              <a:rPr lang="en-US" altLang="zh-CN" dirty="0"/>
              <a:t>6321</a:t>
            </a:r>
            <a:r>
              <a:rPr lang="zh-CN" altLang="en-US" dirty="0"/>
              <a:t>，使得索引会为每次新插入的行去更新不同索引块</a:t>
            </a:r>
            <a:r>
              <a:rPr lang="zh-CN" altLang="en-US" dirty="0" smtClean="0"/>
              <a:t>。</a:t>
            </a:r>
            <a:endParaRPr lang="en-US" altLang="zh-CN" dirty="0" smtClean="0"/>
          </a:p>
          <a:p>
            <a:pPr marL="0" indent="0" hangingPunct="0">
              <a:buNone/>
            </a:pPr>
            <a:endParaRPr lang="zh-CN" altLang="en-US" dirty="0"/>
          </a:p>
        </p:txBody>
      </p:sp>
    </p:spTree>
    <p:extLst>
      <p:ext uri="{BB962C8B-B14F-4D97-AF65-F5344CB8AC3E}">
        <p14:creationId xmlns:p14="http://schemas.microsoft.com/office/powerpoint/2010/main" val="14454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8.1.1</a:t>
            </a:r>
            <a:r>
              <a:rPr lang="zh-CN" altLang="en-US" sz="2800" dirty="0" smtClean="0"/>
              <a:t>数据类型</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556792"/>
            <a:ext cx="9601200" cy="1536576"/>
          </a:xfrm>
        </p:spPr>
        <p:txBody>
          <a:bodyPr>
            <a:normAutofit lnSpcReduction="10000"/>
          </a:bodyPr>
          <a:lstStyle/>
          <a:p>
            <a:pPr marL="0" indent="0" hangingPunct="0">
              <a:buNone/>
            </a:pPr>
            <a:r>
              <a:rPr lang="zh-CN" altLang="en-US" dirty="0" smtClean="0"/>
              <a:t>在</a:t>
            </a:r>
            <a:r>
              <a:rPr lang="zh-CN" altLang="en-US" dirty="0"/>
              <a:t>设计表结构时，需要选择适当的数据类型以节省存储空间，</a:t>
            </a:r>
            <a:r>
              <a:rPr lang="en-US" altLang="zh-CN" dirty="0"/>
              <a:t>Oracle</a:t>
            </a:r>
            <a:r>
              <a:rPr lang="zh-CN" altLang="en-US" dirty="0"/>
              <a:t>中的数据类型有：字符型、数值型、日期</a:t>
            </a:r>
            <a:r>
              <a:rPr lang="en-US" altLang="zh-CN" dirty="0"/>
              <a:t>/</a:t>
            </a:r>
            <a:r>
              <a:rPr lang="zh-CN" altLang="en-US" dirty="0"/>
              <a:t>时间型、大对象</a:t>
            </a:r>
            <a:r>
              <a:rPr lang="en-US" altLang="zh-CN" dirty="0"/>
              <a:t>(LOB)</a:t>
            </a:r>
            <a:r>
              <a:rPr lang="zh-CN" altLang="en-US" dirty="0"/>
              <a:t>型和</a:t>
            </a:r>
            <a:r>
              <a:rPr lang="en-US" altLang="zh-CN" dirty="0"/>
              <a:t>ROWID</a:t>
            </a:r>
            <a:r>
              <a:rPr lang="zh-CN" altLang="en-US" dirty="0"/>
              <a:t>型</a:t>
            </a:r>
            <a:r>
              <a:rPr lang="zh-CN" altLang="en-US" dirty="0" smtClean="0"/>
              <a:t>。</a:t>
            </a:r>
            <a:endParaRPr lang="en-US" altLang="zh-CN" dirty="0" smtClean="0"/>
          </a:p>
          <a:p>
            <a:pPr marL="0" indent="0" hangingPunct="0">
              <a:buNone/>
            </a:pPr>
            <a:r>
              <a:rPr lang="en-US" altLang="zh-CN" dirty="0"/>
              <a:t>1)</a:t>
            </a:r>
            <a:r>
              <a:rPr lang="zh-CN" altLang="zh-CN" dirty="0"/>
              <a:t>字符型</a:t>
            </a:r>
          </a:p>
          <a:p>
            <a:pPr marL="0" indent="0" hangingPunct="0">
              <a:buNone/>
            </a:pPr>
            <a:endParaRPr lang="zh-CN" altLang="zh-CN" dirty="0"/>
          </a:p>
        </p:txBody>
      </p:sp>
      <p:graphicFrame>
        <p:nvGraphicFramePr>
          <p:cNvPr id="25" name="表格 24"/>
          <p:cNvGraphicFramePr>
            <a:graphicFrameLocks noGrp="1"/>
          </p:cNvGraphicFramePr>
          <p:nvPr>
            <p:extLst>
              <p:ext uri="{D42A27DB-BD31-4B8C-83A1-F6EECF244321}">
                <p14:modId xmlns:p14="http://schemas.microsoft.com/office/powerpoint/2010/main" val="881740439"/>
              </p:ext>
            </p:extLst>
          </p:nvPr>
        </p:nvGraphicFramePr>
        <p:xfrm>
          <a:off x="1523999" y="3459155"/>
          <a:ext cx="9826997" cy="3225072"/>
        </p:xfrm>
        <a:graphic>
          <a:graphicData uri="http://schemas.openxmlformats.org/drawingml/2006/table">
            <a:tbl>
              <a:tblPr firstRow="1" firstCol="1" bandRow="1">
                <a:tableStyleId>{3B4B98B0-60AC-42C2-AFA5-B58CD77FA1E5}</a:tableStyleId>
              </a:tblPr>
              <a:tblGrid>
                <a:gridCol w="2165369"/>
                <a:gridCol w="7661628"/>
              </a:tblGrid>
              <a:tr h="342664">
                <a:tc>
                  <a:txBody>
                    <a:bodyPr/>
                    <a:lstStyle/>
                    <a:p>
                      <a:pPr>
                        <a:spcAft>
                          <a:spcPts val="0"/>
                        </a:spcAft>
                      </a:pPr>
                      <a:r>
                        <a:rPr lang="zh-CN" sz="1600" kern="100" dirty="0">
                          <a:effectLst/>
                        </a:rPr>
                        <a:t>数据类型</a:t>
                      </a:r>
                      <a:endParaRPr lang="zh-CN" sz="1600" kern="100" dirty="0">
                        <a:effectLst/>
                        <a:latin typeface="Times New Roman" panose="02020603050405020304" pitchFamily="18" charset="0"/>
                        <a:ea typeface="宋体" panose="02010600030101010101" pitchFamily="2" charset="-122"/>
                      </a:endParaRPr>
                    </a:p>
                  </a:txBody>
                  <a:tcPr marL="68580" marR="68580" marT="28575" marB="28575" anchor="ctr"/>
                </a:tc>
                <a:tc>
                  <a:txBody>
                    <a:bodyPr/>
                    <a:lstStyle/>
                    <a:p>
                      <a:pPr>
                        <a:spcAft>
                          <a:spcPts val="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r>
              <a:tr h="342664">
                <a:tc>
                  <a:txBody>
                    <a:bodyPr/>
                    <a:lstStyle/>
                    <a:p>
                      <a:pPr>
                        <a:spcAft>
                          <a:spcPts val="0"/>
                        </a:spcAft>
                      </a:pPr>
                      <a:r>
                        <a:rPr lang="en-US" sz="1600" kern="100">
                          <a:effectLst/>
                        </a:rPr>
                        <a:t>CHAR(n)</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c>
                  <a:txBody>
                    <a:bodyPr/>
                    <a:lstStyle/>
                    <a:p>
                      <a:pPr>
                        <a:spcAft>
                          <a:spcPts val="0"/>
                        </a:spcAft>
                      </a:pPr>
                      <a:r>
                        <a:rPr lang="zh-CN" sz="1600" kern="100" dirty="0">
                          <a:effectLst/>
                        </a:rPr>
                        <a:t>固定长度字符串，</a:t>
                      </a:r>
                      <a:r>
                        <a:rPr lang="en-US" sz="1600" kern="100" dirty="0">
                          <a:effectLst/>
                        </a:rPr>
                        <a:t>n</a:t>
                      </a:r>
                      <a:r>
                        <a:rPr lang="zh-CN" sz="1600" kern="100" dirty="0">
                          <a:effectLst/>
                        </a:rPr>
                        <a:t>表示存储字符数量，长度</a:t>
                      </a:r>
                      <a:r>
                        <a:rPr lang="en-US" sz="1600" kern="100" dirty="0">
                          <a:effectLst/>
                        </a:rPr>
                        <a:t>&lt;=2000</a:t>
                      </a:r>
                      <a:r>
                        <a:rPr lang="zh-CN" sz="1600" kern="100" dirty="0">
                          <a:effectLst/>
                        </a:rPr>
                        <a:t>字节</a:t>
                      </a:r>
                      <a:endParaRPr lang="zh-CN" sz="1600" kern="100" dirty="0">
                        <a:effectLst/>
                        <a:latin typeface="Times New Roman" panose="02020603050405020304" pitchFamily="18" charset="0"/>
                        <a:ea typeface="宋体" panose="02010600030101010101" pitchFamily="2" charset="-122"/>
                      </a:endParaRPr>
                    </a:p>
                  </a:txBody>
                  <a:tcPr marL="68580" marR="68580" marT="28575" marB="28575" anchor="ctr"/>
                </a:tc>
              </a:tr>
              <a:tr h="342664">
                <a:tc>
                  <a:txBody>
                    <a:bodyPr/>
                    <a:lstStyle/>
                    <a:p>
                      <a:pPr>
                        <a:spcAft>
                          <a:spcPts val="0"/>
                        </a:spcAft>
                      </a:pPr>
                      <a:r>
                        <a:rPr lang="en-US" sz="1600" kern="100">
                          <a:effectLst/>
                        </a:rPr>
                        <a:t>VARCHAR2(n)</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c>
                  <a:txBody>
                    <a:bodyPr/>
                    <a:lstStyle/>
                    <a:p>
                      <a:pPr>
                        <a:spcAft>
                          <a:spcPts val="0"/>
                        </a:spcAft>
                      </a:pPr>
                      <a:r>
                        <a:rPr lang="zh-CN" sz="1600" kern="100">
                          <a:effectLst/>
                        </a:rPr>
                        <a:t>可变长字符串，</a:t>
                      </a:r>
                      <a:r>
                        <a:rPr lang="en-US" sz="1600" kern="100">
                          <a:effectLst/>
                        </a:rPr>
                        <a:t>n</a:t>
                      </a:r>
                      <a:r>
                        <a:rPr lang="zh-CN" sz="1600" kern="100">
                          <a:effectLst/>
                        </a:rPr>
                        <a:t>表示存储字符数量，长度</a:t>
                      </a:r>
                      <a:r>
                        <a:rPr lang="en-US" sz="1600" kern="100">
                          <a:effectLst/>
                        </a:rPr>
                        <a:t>&lt;=4000</a:t>
                      </a:r>
                      <a:r>
                        <a:rPr lang="zh-CN" sz="1600" kern="100">
                          <a:effectLst/>
                        </a:rPr>
                        <a:t>字节</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r>
              <a:tr h="584544">
                <a:tc>
                  <a:txBody>
                    <a:bodyPr/>
                    <a:lstStyle/>
                    <a:p>
                      <a:pPr>
                        <a:spcAft>
                          <a:spcPts val="0"/>
                        </a:spcAft>
                      </a:pPr>
                      <a:r>
                        <a:rPr lang="en-US" sz="1600" kern="100">
                          <a:effectLst/>
                        </a:rPr>
                        <a:t>NCHAR(n)</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c>
                  <a:txBody>
                    <a:bodyPr/>
                    <a:lstStyle/>
                    <a:p>
                      <a:pPr>
                        <a:spcAft>
                          <a:spcPts val="0"/>
                        </a:spcAft>
                      </a:pPr>
                      <a:r>
                        <a:rPr lang="zh-CN" sz="1600" kern="100">
                          <a:effectLst/>
                        </a:rPr>
                        <a:t>根据字符集而定的固定长度字符串，</a:t>
                      </a:r>
                      <a:r>
                        <a:rPr lang="en-US" sz="1600" kern="100">
                          <a:effectLst/>
                        </a:rPr>
                        <a:t>n</a:t>
                      </a:r>
                      <a:r>
                        <a:rPr lang="zh-CN" sz="1600" kern="100">
                          <a:effectLst/>
                        </a:rPr>
                        <a:t>表示存储的字符数量，长度</a:t>
                      </a:r>
                      <a:r>
                        <a:rPr lang="en-US" sz="1600" kern="100">
                          <a:effectLst/>
                        </a:rPr>
                        <a:t>&lt;=2000</a:t>
                      </a:r>
                      <a:r>
                        <a:rPr lang="zh-CN" sz="1600" kern="100">
                          <a:effectLst/>
                        </a:rPr>
                        <a:t>字节</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r>
              <a:tr h="584544">
                <a:tc>
                  <a:txBody>
                    <a:bodyPr/>
                    <a:lstStyle/>
                    <a:p>
                      <a:pPr>
                        <a:spcAft>
                          <a:spcPts val="0"/>
                        </a:spcAft>
                      </a:pPr>
                      <a:r>
                        <a:rPr lang="en-US" sz="1600" kern="100">
                          <a:effectLst/>
                        </a:rPr>
                        <a:t>NVARCHAR2(n)</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c>
                  <a:txBody>
                    <a:bodyPr/>
                    <a:lstStyle/>
                    <a:p>
                      <a:pPr>
                        <a:spcAft>
                          <a:spcPts val="0"/>
                        </a:spcAft>
                      </a:pPr>
                      <a:r>
                        <a:rPr lang="zh-CN" sz="1600" kern="100" dirty="0">
                          <a:effectLst/>
                        </a:rPr>
                        <a:t>根据字符集而定的可变长度字符串，</a:t>
                      </a:r>
                      <a:r>
                        <a:rPr lang="en-US" sz="1600" kern="100" dirty="0">
                          <a:effectLst/>
                        </a:rPr>
                        <a:t>n</a:t>
                      </a:r>
                      <a:r>
                        <a:rPr lang="zh-CN" sz="1600" kern="100" dirty="0">
                          <a:effectLst/>
                        </a:rPr>
                        <a:t>表示存储的字符数量，长度</a:t>
                      </a:r>
                      <a:r>
                        <a:rPr lang="en-US" sz="1600" kern="100" dirty="0">
                          <a:effectLst/>
                        </a:rPr>
                        <a:t>&lt;=4000</a:t>
                      </a:r>
                      <a:r>
                        <a:rPr lang="zh-CN" sz="1600" kern="100" dirty="0">
                          <a:effectLst/>
                        </a:rPr>
                        <a:t>字节</a:t>
                      </a:r>
                      <a:endParaRPr lang="zh-CN" sz="1600" kern="100" dirty="0">
                        <a:effectLst/>
                        <a:latin typeface="Times New Roman" panose="02020603050405020304" pitchFamily="18" charset="0"/>
                        <a:ea typeface="宋体" panose="02010600030101010101" pitchFamily="2" charset="-122"/>
                      </a:endParaRPr>
                    </a:p>
                  </a:txBody>
                  <a:tcPr marL="68580" marR="68580" marT="28575" marB="28575" anchor="ctr"/>
                </a:tc>
              </a:tr>
              <a:tr h="342664">
                <a:tc>
                  <a:txBody>
                    <a:bodyPr/>
                    <a:lstStyle/>
                    <a:p>
                      <a:pPr>
                        <a:spcAft>
                          <a:spcPts val="0"/>
                        </a:spcAft>
                      </a:pPr>
                      <a:r>
                        <a:rPr lang="en-US" sz="1600" kern="100">
                          <a:effectLst/>
                        </a:rPr>
                        <a:t>LONG</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c>
                  <a:txBody>
                    <a:bodyPr/>
                    <a:lstStyle/>
                    <a:p>
                      <a:pPr>
                        <a:spcAft>
                          <a:spcPts val="0"/>
                        </a:spcAft>
                      </a:pPr>
                      <a:r>
                        <a:rPr lang="zh-CN" sz="1600" kern="100">
                          <a:effectLst/>
                        </a:rPr>
                        <a:t>可变长度字符串，长度</a:t>
                      </a:r>
                      <a:r>
                        <a:rPr lang="en-US" sz="1600" kern="100">
                          <a:effectLst/>
                        </a:rPr>
                        <a:t>&lt;=2GB</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r>
              <a:tr h="342664">
                <a:tc>
                  <a:txBody>
                    <a:bodyPr/>
                    <a:lstStyle/>
                    <a:p>
                      <a:pPr>
                        <a:spcAft>
                          <a:spcPts val="0"/>
                        </a:spcAft>
                      </a:pPr>
                      <a:r>
                        <a:rPr lang="en-US" sz="1600" kern="100">
                          <a:effectLst/>
                        </a:rPr>
                        <a:t>RAW</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c>
                  <a:txBody>
                    <a:bodyPr/>
                    <a:lstStyle/>
                    <a:p>
                      <a:pPr>
                        <a:spcAft>
                          <a:spcPts val="0"/>
                        </a:spcAft>
                      </a:pPr>
                      <a:r>
                        <a:rPr lang="zh-CN" sz="1600" kern="100">
                          <a:effectLst/>
                        </a:rPr>
                        <a:t>可变长度二进制字符串，长度</a:t>
                      </a:r>
                      <a:r>
                        <a:rPr lang="en-US" sz="1600" kern="100">
                          <a:effectLst/>
                        </a:rPr>
                        <a:t>&lt;=2000</a:t>
                      </a:r>
                      <a:r>
                        <a:rPr lang="zh-CN" sz="1600" kern="100">
                          <a:effectLst/>
                        </a:rPr>
                        <a:t>字节</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r>
              <a:tr h="342664">
                <a:tc>
                  <a:txBody>
                    <a:bodyPr/>
                    <a:lstStyle/>
                    <a:p>
                      <a:pPr>
                        <a:spcAft>
                          <a:spcPts val="0"/>
                        </a:spcAft>
                      </a:pPr>
                      <a:r>
                        <a:rPr lang="en-US" sz="1600" kern="100">
                          <a:effectLst/>
                        </a:rPr>
                        <a:t>LONG RAW</a:t>
                      </a:r>
                      <a:endParaRPr lang="zh-CN" sz="1600" kern="100">
                        <a:effectLst/>
                        <a:latin typeface="Times New Roman" panose="02020603050405020304" pitchFamily="18" charset="0"/>
                        <a:ea typeface="宋体" panose="02010600030101010101" pitchFamily="2" charset="-122"/>
                      </a:endParaRPr>
                    </a:p>
                  </a:txBody>
                  <a:tcPr marL="68580" marR="68580" marT="28575" marB="28575" anchor="ctr"/>
                </a:tc>
                <a:tc>
                  <a:txBody>
                    <a:bodyPr/>
                    <a:lstStyle/>
                    <a:p>
                      <a:pPr>
                        <a:spcAft>
                          <a:spcPts val="0"/>
                        </a:spcAft>
                      </a:pPr>
                      <a:r>
                        <a:rPr lang="zh-CN" sz="1600" kern="100" dirty="0">
                          <a:effectLst/>
                        </a:rPr>
                        <a:t>可变长度二进制字符串，长度</a:t>
                      </a:r>
                      <a:r>
                        <a:rPr lang="en-US" sz="1600" kern="100" dirty="0">
                          <a:effectLst/>
                        </a:rPr>
                        <a:t>&lt;2GB</a:t>
                      </a:r>
                      <a:endParaRPr lang="zh-CN" sz="1600" kern="100" dirty="0">
                        <a:effectLst/>
                        <a:latin typeface="Times New Roman" panose="02020603050405020304" pitchFamily="18" charset="0"/>
                        <a:ea typeface="宋体" panose="02010600030101010101" pitchFamily="2" charset="-122"/>
                      </a:endParaRPr>
                    </a:p>
                  </a:txBody>
                  <a:tcPr marL="68580" marR="68580" marT="28575" marB="28575" anchor="ctr"/>
                </a:tc>
              </a:tr>
            </a:tbl>
          </a:graphicData>
        </a:graphic>
      </p:graphicFrame>
      <p:sp>
        <p:nvSpPr>
          <p:cNvPr id="26" name="文本框 25"/>
          <p:cNvSpPr txBox="1"/>
          <p:nvPr/>
        </p:nvSpPr>
        <p:spPr>
          <a:xfrm>
            <a:off x="5230316" y="3068960"/>
            <a:ext cx="2604829" cy="590931"/>
          </a:xfrm>
          <a:prstGeom prst="rect">
            <a:avLst/>
          </a:prstGeom>
          <a:noFill/>
        </p:spPr>
        <p:txBody>
          <a:bodyPr wrap="square" rtlCol="0">
            <a:spAutoFit/>
          </a:bodyPr>
          <a:lstStyle/>
          <a:p>
            <a:pPr>
              <a:lnSpc>
                <a:spcPct val="90000"/>
              </a:lnSpc>
            </a:pPr>
            <a:r>
              <a:rPr lang="zh-CN" altLang="zh-CN" dirty="0"/>
              <a:t>表</a:t>
            </a:r>
            <a:r>
              <a:rPr lang="en-US" altLang="zh-CN" dirty="0"/>
              <a:t>8-1  </a:t>
            </a:r>
            <a:r>
              <a:rPr lang="zh-CN" altLang="zh-CN" dirty="0"/>
              <a:t>字符型数据类型</a:t>
            </a:r>
          </a:p>
          <a:p>
            <a:pPr>
              <a:lnSpc>
                <a:spcPct val="90000"/>
              </a:lnSpc>
            </a:pPr>
            <a:endParaRPr lang="zh-CN" altLang="en-US" dirty="0"/>
          </a:p>
        </p:txBody>
      </p:sp>
    </p:spTree>
    <p:extLst>
      <p:ext uri="{BB962C8B-B14F-4D97-AF65-F5344CB8AC3E}">
        <p14:creationId xmlns:p14="http://schemas.microsoft.com/office/powerpoint/2010/main" val="40439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3096344"/>
          </a:xfrm>
        </p:spPr>
        <p:txBody>
          <a:bodyPr>
            <a:normAutofit/>
          </a:bodyPr>
          <a:lstStyle/>
          <a:p>
            <a:pPr marL="0" indent="0" hangingPunct="0">
              <a:buNone/>
            </a:pPr>
            <a:r>
              <a:rPr lang="en-US" altLang="zh-CN" dirty="0"/>
              <a:t>5)</a:t>
            </a:r>
            <a:r>
              <a:rPr lang="zh-CN" altLang="en-US" dirty="0"/>
              <a:t>位图索引</a:t>
            </a:r>
          </a:p>
          <a:p>
            <a:pPr marL="0" indent="0" hangingPunct="0">
              <a:buNone/>
            </a:pPr>
            <a:r>
              <a:rPr lang="zh-CN" altLang="en-US" dirty="0"/>
              <a:t>位图索引是通过使用位图，标识被索引的列值，管理与数据行的对应关系。位图索引非常适合于决策支持系统</a:t>
            </a:r>
            <a:r>
              <a:rPr lang="en-US" altLang="zh-CN" dirty="0"/>
              <a:t>(Decision Support System</a:t>
            </a:r>
            <a:r>
              <a:rPr lang="zh-CN" altLang="en-US" dirty="0"/>
              <a:t>，</a:t>
            </a:r>
            <a:r>
              <a:rPr lang="en-US" altLang="zh-CN" dirty="0"/>
              <a:t>DSS)</a:t>
            </a:r>
            <a:r>
              <a:rPr lang="zh-CN" altLang="en-US" dirty="0"/>
              <a:t>和数据仓库，不宜用于通过事务处理应用程序访问的表。</a:t>
            </a:r>
          </a:p>
          <a:p>
            <a:pPr marL="0" indent="0" hangingPunct="0">
              <a:buNone/>
            </a:pPr>
            <a:r>
              <a:rPr lang="en-US" altLang="zh-CN" dirty="0"/>
              <a:t>6)</a:t>
            </a:r>
            <a:r>
              <a:rPr lang="zh-CN" altLang="en-US" dirty="0"/>
              <a:t>函数索引</a:t>
            </a:r>
          </a:p>
          <a:p>
            <a:pPr marL="0" indent="0" hangingPunct="0">
              <a:buNone/>
            </a:pPr>
            <a:r>
              <a:rPr lang="zh-CN" altLang="en-US" dirty="0"/>
              <a:t>函数索引是根据函数对数据列计算的结果作为索引键值建立的索引结构。</a:t>
            </a:r>
          </a:p>
          <a:p>
            <a:pPr marL="0" indent="0" hangingPunct="0">
              <a:buNone/>
            </a:pPr>
            <a:endParaRPr lang="zh-CN" altLang="en-US" dirty="0"/>
          </a:p>
        </p:txBody>
      </p:sp>
    </p:spTree>
    <p:extLst>
      <p:ext uri="{BB962C8B-B14F-4D97-AF65-F5344CB8AC3E}">
        <p14:creationId xmlns:p14="http://schemas.microsoft.com/office/powerpoint/2010/main" val="305387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8.3.1</a:t>
            </a:r>
            <a:r>
              <a:rPr lang="zh-CN" altLang="en-US" sz="2800" dirty="0" smtClean="0"/>
              <a:t>创建</a:t>
            </a:r>
            <a:r>
              <a:rPr lang="zh-CN" altLang="en-US" sz="2800" dirty="0"/>
              <a:t>索引</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432048"/>
          </a:xfrm>
        </p:spPr>
        <p:txBody>
          <a:bodyPr>
            <a:normAutofit/>
          </a:bodyPr>
          <a:lstStyle/>
          <a:p>
            <a:pPr marL="0" indent="0" hangingPunct="0">
              <a:buNone/>
            </a:pPr>
            <a:r>
              <a:rPr lang="zh-CN" altLang="en-US" dirty="0"/>
              <a:t>创建索引可使用</a:t>
            </a:r>
            <a:r>
              <a:rPr lang="en-US" altLang="zh-CN" dirty="0"/>
              <a:t>CREATE INDEX</a:t>
            </a:r>
            <a:r>
              <a:rPr lang="zh-CN" altLang="en-US" dirty="0"/>
              <a:t>语句，其基本的语法格式如下：</a:t>
            </a:r>
          </a:p>
        </p:txBody>
      </p:sp>
      <p:sp>
        <p:nvSpPr>
          <p:cNvPr id="6" name="文本框 5"/>
          <p:cNvSpPr txBox="1"/>
          <p:nvPr/>
        </p:nvSpPr>
        <p:spPr>
          <a:xfrm>
            <a:off x="1437828" y="2100912"/>
            <a:ext cx="9985175" cy="3416320"/>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CREATE [UNIQUE|BITMAP] INDEX [schema.]&lt;</a:t>
            </a:r>
            <a:r>
              <a:rPr lang="en-US" altLang="zh-CN" b="1" dirty="0" err="1">
                <a:highlight>
                  <a:srgbClr val="C0C0C0"/>
                </a:highlight>
                <a:ea typeface="微软雅黑" panose="020B0503020204020204" pitchFamily="34" charset="-122"/>
              </a:rPr>
              <a:t>index_name</a:t>
            </a:r>
            <a:r>
              <a:rPr lang="en-US" altLang="zh-CN" b="1" dirty="0">
                <a:highlight>
                  <a:srgbClr val="C0C0C0"/>
                </a:highlight>
                <a:ea typeface="微软雅黑" panose="020B0503020204020204" pitchFamily="34" charset="-122"/>
              </a:rPr>
              <a:t>&gt; </a:t>
            </a:r>
          </a:p>
          <a:p>
            <a:pPr hangingPunct="0"/>
            <a:r>
              <a:rPr lang="en-US" altLang="zh-CN" b="1" dirty="0">
                <a:highlight>
                  <a:srgbClr val="C0C0C0"/>
                </a:highlight>
                <a:ea typeface="微软雅黑" panose="020B0503020204020204" pitchFamily="34" charset="-122"/>
              </a:rPr>
              <a:t>ON [schema.]&lt;</a:t>
            </a:r>
            <a:r>
              <a:rPr lang="en-US" altLang="zh-CN" b="1" dirty="0" err="1">
                <a:highlight>
                  <a:srgbClr val="C0C0C0"/>
                </a:highlight>
                <a:ea typeface="微软雅黑" panose="020B0503020204020204" pitchFamily="34" charset="-122"/>
              </a:rPr>
              <a:t>table_name</a:t>
            </a:r>
            <a:r>
              <a:rPr lang="en-US" altLang="zh-CN" b="1" dirty="0">
                <a:highlight>
                  <a:srgbClr val="C0C0C0"/>
                </a:highlight>
                <a:ea typeface="微软雅黑" panose="020B0503020204020204" pitchFamily="34" charset="-122"/>
              </a:rPr>
              <a:t>&gt;(&lt;</a:t>
            </a:r>
            <a:r>
              <a:rPr lang="en-US" altLang="zh-CN" b="1" dirty="0" err="1">
                <a:highlight>
                  <a:srgbClr val="C0C0C0"/>
                </a:highlight>
                <a:ea typeface="微软雅黑" panose="020B0503020204020204" pitchFamily="34" charset="-122"/>
              </a:rPr>
              <a:t>column_name</a:t>
            </a:r>
            <a:r>
              <a:rPr lang="en-US" altLang="zh-CN" b="1" dirty="0">
                <a:highlight>
                  <a:srgbClr val="C0C0C0"/>
                </a:highlight>
                <a:ea typeface="微软雅黑" panose="020B0503020204020204" pitchFamily="34" charset="-122"/>
              </a:rPr>
              <a:t>&gt;[ASC|DESC]</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&lt;</a:t>
            </a:r>
            <a:r>
              <a:rPr lang="en-US" altLang="zh-CN" b="1" dirty="0" err="1">
                <a:highlight>
                  <a:srgbClr val="C0C0C0"/>
                </a:highlight>
                <a:ea typeface="微软雅黑" panose="020B0503020204020204" pitchFamily="34" charset="-122"/>
              </a:rPr>
              <a:t>column_name</a:t>
            </a:r>
            <a:r>
              <a:rPr lang="en-US" altLang="zh-CN" b="1" dirty="0">
                <a:highlight>
                  <a:srgbClr val="C0C0C0"/>
                </a:highlight>
                <a:ea typeface="微软雅黑" panose="020B0503020204020204" pitchFamily="34" charset="-122"/>
              </a:rPr>
              <a:t>&gt;[ASC|DESC]</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column_expression</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|CLUSTER [schema.]&lt;</a:t>
            </a:r>
            <a:r>
              <a:rPr lang="en-US" altLang="zh-CN" b="1" dirty="0" err="1">
                <a:highlight>
                  <a:srgbClr val="C0C0C0"/>
                </a:highlight>
                <a:ea typeface="微软雅黑" panose="020B0503020204020204" pitchFamily="34" charset="-122"/>
              </a:rPr>
              <a:t>cluster_name</a:t>
            </a:r>
            <a:r>
              <a:rPr lang="en-US" altLang="zh-CN" b="1" dirty="0">
                <a:highlight>
                  <a:srgbClr val="C0C0C0"/>
                </a:highlight>
                <a:ea typeface="微软雅黑" panose="020B0503020204020204" pitchFamily="34" charset="-122"/>
              </a:rPr>
              <a:t>&gt;</a:t>
            </a:r>
          </a:p>
          <a:p>
            <a:pPr hangingPunct="0"/>
            <a:r>
              <a:rPr lang="en-US" altLang="zh-CN" b="1" dirty="0">
                <a:highlight>
                  <a:srgbClr val="C0C0C0"/>
                </a:highlight>
                <a:ea typeface="微软雅黑" panose="020B0503020204020204" pitchFamily="34" charset="-122"/>
              </a:rPr>
              <a:t>[INITRANS n]</a:t>
            </a:r>
          </a:p>
          <a:p>
            <a:pPr hangingPunct="0"/>
            <a:r>
              <a:rPr lang="en-US" altLang="zh-CN" b="1" dirty="0">
                <a:highlight>
                  <a:srgbClr val="C0C0C0"/>
                </a:highlight>
                <a:ea typeface="微软雅黑" panose="020B0503020204020204" pitchFamily="34" charset="-122"/>
              </a:rPr>
              <a:t>[MAXTRANS n]</a:t>
            </a:r>
          </a:p>
          <a:p>
            <a:pPr hangingPunct="0"/>
            <a:r>
              <a:rPr lang="en-US" altLang="zh-CN" b="1" dirty="0">
                <a:highlight>
                  <a:srgbClr val="C0C0C0"/>
                </a:highlight>
                <a:ea typeface="微软雅黑" panose="020B0503020204020204" pitchFamily="34" charset="-122"/>
              </a:rPr>
              <a:t>[PCTFREE n]</a:t>
            </a:r>
          </a:p>
          <a:p>
            <a:pPr hangingPunct="0"/>
            <a:r>
              <a:rPr lang="en-US" altLang="zh-CN" b="1" dirty="0">
                <a:highlight>
                  <a:srgbClr val="C0C0C0"/>
                </a:highlight>
                <a:ea typeface="微软雅黑" panose="020B0503020204020204" pitchFamily="34" charset="-122"/>
              </a:rPr>
              <a:t>[PCTUESD n]</a:t>
            </a:r>
          </a:p>
          <a:p>
            <a:pPr hangingPunct="0"/>
            <a:r>
              <a:rPr lang="en-US" altLang="zh-CN" b="1" dirty="0">
                <a:highlight>
                  <a:srgbClr val="C0C0C0"/>
                </a:highlight>
                <a:ea typeface="微软雅黑" panose="020B0503020204020204" pitchFamily="34" charset="-122"/>
              </a:rPr>
              <a:t>[TABLESPACE </a:t>
            </a:r>
            <a:r>
              <a:rPr lang="en-US" altLang="zh-CN" b="1" dirty="0" err="1">
                <a:highlight>
                  <a:srgbClr val="C0C0C0"/>
                </a:highlight>
                <a:ea typeface="微软雅黑" panose="020B0503020204020204" pitchFamily="34" charset="-122"/>
              </a:rPr>
              <a:t>tablespace_name</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[STORAGE </a:t>
            </a:r>
            <a:r>
              <a:rPr lang="en-US" altLang="zh-CN" b="1" dirty="0" err="1">
                <a:highlight>
                  <a:srgbClr val="C0C0C0"/>
                </a:highlight>
                <a:ea typeface="微软雅黑" panose="020B0503020204020204" pitchFamily="34" charset="-122"/>
              </a:rPr>
              <a:t>storage_clause</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[NOSORT]</a:t>
            </a:r>
          </a:p>
          <a:p>
            <a:pPr hangingPunct="0"/>
            <a:r>
              <a:rPr lang="en-US" altLang="zh-CN" b="1" dirty="0">
                <a:highlight>
                  <a:srgbClr val="C0C0C0"/>
                </a:highlight>
                <a:ea typeface="微软雅黑" panose="020B0503020204020204" pitchFamily="34" charset="-122"/>
              </a:rPr>
              <a:t>[REVERSE]</a:t>
            </a:r>
          </a:p>
        </p:txBody>
      </p:sp>
      <p:sp>
        <p:nvSpPr>
          <p:cNvPr id="7" name="文本框 6"/>
          <p:cNvSpPr txBox="1"/>
          <p:nvPr/>
        </p:nvSpPr>
        <p:spPr>
          <a:xfrm>
            <a:off x="5854486" y="3140968"/>
            <a:ext cx="6000566" cy="3323987"/>
          </a:xfrm>
          <a:prstGeom prst="rect">
            <a:avLst/>
          </a:prstGeom>
          <a:noFill/>
        </p:spPr>
        <p:txBody>
          <a:bodyPr wrap="square" rtlCol="0">
            <a:spAutoFit/>
          </a:bodyPr>
          <a:lstStyle/>
          <a:p>
            <a:pPr hangingPunct="0"/>
            <a:r>
              <a:rPr lang="zh-CN" altLang="en-US" sz="1400" b="1" dirty="0"/>
              <a:t>参数说明：</a:t>
            </a:r>
          </a:p>
          <a:p>
            <a:pPr hangingPunct="0"/>
            <a:r>
              <a:rPr lang="en-US" altLang="zh-CN" sz="1400" b="1" dirty="0">
                <a:solidFill>
                  <a:srgbClr val="C00000"/>
                </a:solidFill>
              </a:rPr>
              <a:t>UNIQUE</a:t>
            </a:r>
            <a:r>
              <a:rPr lang="zh-CN" altLang="en-US" sz="1400" b="1" dirty="0">
                <a:solidFill>
                  <a:srgbClr val="C00000"/>
                </a:solidFill>
              </a:rPr>
              <a:t>：</a:t>
            </a:r>
            <a:r>
              <a:rPr lang="zh-CN" altLang="en-US" sz="1400" b="1" dirty="0"/>
              <a:t>唯一索引。</a:t>
            </a:r>
          </a:p>
          <a:p>
            <a:pPr hangingPunct="0"/>
            <a:r>
              <a:rPr lang="en-US" altLang="zh-CN" sz="1400" b="1" dirty="0">
                <a:solidFill>
                  <a:srgbClr val="C00000"/>
                </a:solidFill>
              </a:rPr>
              <a:t>BITMAP</a:t>
            </a:r>
            <a:r>
              <a:rPr lang="zh-CN" altLang="en-US" sz="1400" b="1" dirty="0">
                <a:solidFill>
                  <a:srgbClr val="C00000"/>
                </a:solidFill>
              </a:rPr>
              <a:t>：</a:t>
            </a:r>
            <a:r>
              <a:rPr lang="zh-CN" altLang="en-US" sz="1400" b="1" dirty="0"/>
              <a:t>位图索引。</a:t>
            </a:r>
          </a:p>
          <a:p>
            <a:pPr hangingPunct="0"/>
            <a:r>
              <a:rPr lang="en-US" altLang="zh-CN" sz="1400" b="1" dirty="0">
                <a:solidFill>
                  <a:srgbClr val="C00000"/>
                </a:solidFill>
              </a:rPr>
              <a:t>schema</a:t>
            </a:r>
            <a:r>
              <a:rPr lang="zh-CN" altLang="en-US" sz="1400" b="1" dirty="0">
                <a:solidFill>
                  <a:srgbClr val="C00000"/>
                </a:solidFill>
              </a:rPr>
              <a:t>：</a:t>
            </a:r>
            <a:r>
              <a:rPr lang="zh-CN" altLang="en-US" sz="1400" b="1" dirty="0"/>
              <a:t>指定索引</a:t>
            </a:r>
            <a:r>
              <a:rPr lang="en-US" altLang="zh-CN" sz="1400" b="1" dirty="0"/>
              <a:t>(</a:t>
            </a:r>
            <a:r>
              <a:rPr lang="zh-CN" altLang="en-US" sz="1400" b="1" dirty="0"/>
              <a:t>或表</a:t>
            </a:r>
            <a:r>
              <a:rPr lang="en-US" altLang="zh-CN" sz="1400" b="1" dirty="0"/>
              <a:t>)</a:t>
            </a:r>
            <a:r>
              <a:rPr lang="zh-CN" altLang="en-US" sz="1400" b="1" dirty="0"/>
              <a:t>所属的用户名。</a:t>
            </a:r>
          </a:p>
          <a:p>
            <a:pPr hangingPunct="0"/>
            <a:r>
              <a:rPr lang="en-US" altLang="zh-CN" sz="1400" b="1" dirty="0" err="1">
                <a:solidFill>
                  <a:srgbClr val="C00000"/>
                </a:solidFill>
              </a:rPr>
              <a:t>index_name</a:t>
            </a:r>
            <a:r>
              <a:rPr lang="zh-CN" altLang="en-US" sz="1400" b="1" dirty="0">
                <a:solidFill>
                  <a:srgbClr val="C00000"/>
                </a:solidFill>
              </a:rPr>
              <a:t>：</a:t>
            </a:r>
            <a:r>
              <a:rPr lang="zh-CN" altLang="en-US" sz="1400" b="1" dirty="0"/>
              <a:t>要创建索引的名称。</a:t>
            </a:r>
          </a:p>
          <a:p>
            <a:pPr hangingPunct="0"/>
            <a:r>
              <a:rPr lang="en-US" altLang="zh-CN" sz="1400" b="1" dirty="0" err="1">
                <a:solidFill>
                  <a:srgbClr val="C00000"/>
                </a:solidFill>
              </a:rPr>
              <a:t>table_name</a:t>
            </a:r>
            <a:r>
              <a:rPr lang="zh-CN" altLang="en-US" sz="1400" b="1" dirty="0">
                <a:solidFill>
                  <a:srgbClr val="C00000"/>
                </a:solidFill>
              </a:rPr>
              <a:t>：</a:t>
            </a:r>
            <a:r>
              <a:rPr lang="zh-CN" altLang="en-US" sz="1400" b="1" dirty="0"/>
              <a:t>索引所在表的名称。</a:t>
            </a:r>
          </a:p>
          <a:p>
            <a:pPr hangingPunct="0"/>
            <a:r>
              <a:rPr lang="en-US" altLang="zh-CN" sz="1400" b="1" dirty="0" err="1">
                <a:solidFill>
                  <a:srgbClr val="C00000"/>
                </a:solidFill>
              </a:rPr>
              <a:t>column_name</a:t>
            </a:r>
            <a:r>
              <a:rPr lang="zh-CN" altLang="en-US" sz="1400" b="1" dirty="0">
                <a:solidFill>
                  <a:srgbClr val="C00000"/>
                </a:solidFill>
              </a:rPr>
              <a:t>：</a:t>
            </a:r>
            <a:r>
              <a:rPr lang="zh-CN" altLang="en-US" sz="1400" b="1" dirty="0"/>
              <a:t>要创建索引的列。</a:t>
            </a:r>
          </a:p>
          <a:p>
            <a:pPr hangingPunct="0"/>
            <a:r>
              <a:rPr lang="en-US" altLang="zh-CN" sz="1400" b="1" dirty="0">
                <a:solidFill>
                  <a:srgbClr val="C00000"/>
                </a:solidFill>
              </a:rPr>
              <a:t>ASC|DESC</a:t>
            </a:r>
            <a:r>
              <a:rPr lang="zh-CN" altLang="en-US" sz="1400" b="1" dirty="0">
                <a:solidFill>
                  <a:srgbClr val="C00000"/>
                </a:solidFill>
              </a:rPr>
              <a:t>：</a:t>
            </a:r>
            <a:r>
              <a:rPr lang="zh-CN" altLang="en-US" sz="1400" b="1" dirty="0"/>
              <a:t>升序或降序。</a:t>
            </a:r>
          </a:p>
          <a:p>
            <a:pPr hangingPunct="0"/>
            <a:r>
              <a:rPr lang="en-US" altLang="zh-CN" sz="1400" b="1" dirty="0" err="1">
                <a:solidFill>
                  <a:srgbClr val="C00000"/>
                </a:solidFill>
              </a:rPr>
              <a:t>column_expression</a:t>
            </a:r>
            <a:r>
              <a:rPr lang="zh-CN" altLang="en-US" sz="1400" b="1" dirty="0">
                <a:solidFill>
                  <a:srgbClr val="C00000"/>
                </a:solidFill>
              </a:rPr>
              <a:t>：</a:t>
            </a:r>
            <a:r>
              <a:rPr lang="zh-CN" altLang="en-US" sz="1400" b="1" dirty="0"/>
              <a:t>基于函数的索引查询时，对应的</a:t>
            </a:r>
            <a:r>
              <a:rPr lang="en-US" altLang="zh-CN" sz="1400" b="1" dirty="0"/>
              <a:t>SQL</a:t>
            </a:r>
            <a:r>
              <a:rPr lang="zh-CN" altLang="en-US" sz="1400" b="1" dirty="0"/>
              <a:t>函数或自定义函数创建的表达式。</a:t>
            </a:r>
          </a:p>
          <a:p>
            <a:pPr hangingPunct="0"/>
            <a:r>
              <a:rPr lang="en-US" altLang="zh-CN" sz="1400" b="1" dirty="0">
                <a:solidFill>
                  <a:srgbClr val="C00000"/>
                </a:solidFill>
              </a:rPr>
              <a:t>CLUSTER</a:t>
            </a:r>
            <a:r>
              <a:rPr lang="zh-CN" altLang="en-US" sz="1400" b="1" dirty="0">
                <a:solidFill>
                  <a:srgbClr val="C00000"/>
                </a:solidFill>
              </a:rPr>
              <a:t>：</a:t>
            </a:r>
            <a:r>
              <a:rPr lang="zh-CN" altLang="en-US" sz="1400" b="1" dirty="0"/>
              <a:t>创建</a:t>
            </a:r>
            <a:r>
              <a:rPr lang="en-US" altLang="zh-CN" sz="1400" b="1" dirty="0" err="1"/>
              <a:t>cluster_name</a:t>
            </a:r>
            <a:r>
              <a:rPr lang="zh-CN" altLang="en-US" sz="1400" b="1" dirty="0"/>
              <a:t>簇索引，不能为散列簇创建簇索引。</a:t>
            </a:r>
          </a:p>
          <a:p>
            <a:pPr hangingPunct="0"/>
            <a:r>
              <a:rPr lang="en-US" altLang="zh-CN" sz="1400" b="1" dirty="0">
                <a:solidFill>
                  <a:srgbClr val="C00000"/>
                </a:solidFill>
              </a:rPr>
              <a:t>TABLESPACE</a:t>
            </a:r>
            <a:r>
              <a:rPr lang="zh-CN" altLang="en-US" sz="1400" b="1" dirty="0">
                <a:solidFill>
                  <a:srgbClr val="C00000"/>
                </a:solidFill>
              </a:rPr>
              <a:t>：</a:t>
            </a:r>
            <a:r>
              <a:rPr lang="zh-CN" altLang="en-US" sz="1400" b="1" dirty="0"/>
              <a:t>指定索引所在的表空间。</a:t>
            </a:r>
          </a:p>
          <a:p>
            <a:pPr hangingPunct="0"/>
            <a:r>
              <a:rPr lang="en-US" altLang="zh-CN" sz="1400" b="1" dirty="0">
                <a:solidFill>
                  <a:srgbClr val="C00000"/>
                </a:solidFill>
              </a:rPr>
              <a:t>NOSORT</a:t>
            </a:r>
            <a:r>
              <a:rPr lang="zh-CN" altLang="en-US" sz="1400" b="1" dirty="0">
                <a:solidFill>
                  <a:srgbClr val="C00000"/>
                </a:solidFill>
              </a:rPr>
              <a:t>：</a:t>
            </a:r>
            <a:r>
              <a:rPr lang="zh-CN" altLang="en-US" sz="1400" b="1" dirty="0"/>
              <a:t>数据库中的行以升序保存，在创建索引时不必对行排序。若索引列或多列的行不以升序保存，</a:t>
            </a:r>
            <a:r>
              <a:rPr lang="en-US" altLang="zh-CN" sz="1400" b="1" dirty="0"/>
              <a:t>Oracle</a:t>
            </a:r>
            <a:r>
              <a:rPr lang="zh-CN" altLang="en-US" sz="1400" b="1" dirty="0"/>
              <a:t>会返回错误。</a:t>
            </a:r>
          </a:p>
          <a:p>
            <a:pPr hangingPunct="0"/>
            <a:r>
              <a:rPr lang="en-US" altLang="zh-CN" sz="1400" b="1" dirty="0">
                <a:solidFill>
                  <a:srgbClr val="C00000"/>
                </a:solidFill>
              </a:rPr>
              <a:t>REVERSE</a:t>
            </a:r>
            <a:r>
              <a:rPr lang="zh-CN" altLang="en-US" sz="1400" b="1" dirty="0">
                <a:solidFill>
                  <a:srgbClr val="C00000"/>
                </a:solidFill>
              </a:rPr>
              <a:t>：</a:t>
            </a:r>
            <a:r>
              <a:rPr lang="zh-CN" altLang="en-US" sz="1400" b="1" dirty="0"/>
              <a:t>反向索引。</a:t>
            </a:r>
            <a:r>
              <a:rPr lang="en-US" altLang="zh-CN" sz="1400" b="1" dirty="0"/>
              <a:t>NOSORT</a:t>
            </a:r>
            <a:r>
              <a:rPr lang="zh-CN" altLang="en-US" sz="1400" b="1" dirty="0"/>
              <a:t>不能与</a:t>
            </a:r>
            <a:r>
              <a:rPr lang="en-US" altLang="zh-CN" sz="1400" b="1" dirty="0"/>
              <a:t>REVERSE</a:t>
            </a:r>
            <a:r>
              <a:rPr lang="zh-CN" altLang="en-US" sz="1400" b="1" dirty="0"/>
              <a:t>一起指定。</a:t>
            </a:r>
          </a:p>
        </p:txBody>
      </p:sp>
      <p:sp>
        <p:nvSpPr>
          <p:cNvPr id="8" name="卷形: 水平 5">
            <a:extLst>
              <a:ext uri="{FF2B5EF4-FFF2-40B4-BE49-F238E27FC236}">
                <a16:creationId xmlns:a16="http://schemas.microsoft.com/office/drawing/2014/main" xmlns="" id="{764FB016-0435-472E-9ECA-059017D7C14A}"/>
              </a:ext>
            </a:extLst>
          </p:cNvPr>
          <p:cNvSpPr/>
          <p:nvPr/>
        </p:nvSpPr>
        <p:spPr>
          <a:xfrm>
            <a:off x="2926061" y="1524000"/>
            <a:ext cx="6336704" cy="396044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注意</a:t>
            </a:r>
            <a:r>
              <a:rPr lang="zh-CN" altLang="en-US" dirty="0" smtClean="0"/>
              <a:t>：通常</a:t>
            </a:r>
            <a:r>
              <a:rPr lang="zh-CN" altLang="en-US" dirty="0"/>
              <a:t>将索引与表存储到不同的表空间，以提高检索的性能。</a:t>
            </a:r>
          </a:p>
        </p:txBody>
      </p:sp>
    </p:spTree>
    <p:extLst>
      <p:ext uri="{BB962C8B-B14F-4D97-AF65-F5344CB8AC3E}">
        <p14:creationId xmlns:p14="http://schemas.microsoft.com/office/powerpoint/2010/main" val="95330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8.3.1</a:t>
            </a:r>
            <a:r>
              <a:rPr lang="zh-CN" altLang="en-US" sz="2800" dirty="0" smtClean="0"/>
              <a:t>创建</a:t>
            </a:r>
            <a:r>
              <a:rPr lang="zh-CN" altLang="en-US" sz="2800" dirty="0"/>
              <a:t>索引</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936104"/>
          </a:xfrm>
        </p:spPr>
        <p:txBody>
          <a:bodyPr>
            <a:normAutofit lnSpcReduction="10000"/>
          </a:bodyPr>
          <a:lstStyle/>
          <a:p>
            <a:pPr marL="0" indent="0" hangingPunct="0">
              <a:buNone/>
            </a:pPr>
            <a:r>
              <a:rPr lang="en-US" altLang="zh-CN" dirty="0"/>
              <a:t>【</a:t>
            </a:r>
            <a:r>
              <a:rPr lang="zh-CN" altLang="en-US" dirty="0"/>
              <a:t>示例</a:t>
            </a:r>
            <a:r>
              <a:rPr lang="en-US" altLang="zh-CN" dirty="0"/>
              <a:t>8-13】</a:t>
            </a:r>
            <a:r>
              <a:rPr lang="zh-CN" altLang="en-US" dirty="0"/>
              <a:t>创建</a:t>
            </a:r>
            <a:r>
              <a:rPr lang="en-US" altLang="zh-CN" dirty="0"/>
              <a:t>B-</a:t>
            </a:r>
            <a:r>
              <a:rPr lang="zh-CN" altLang="en-US" dirty="0"/>
              <a:t>树索引</a:t>
            </a:r>
          </a:p>
          <a:p>
            <a:pPr marL="0" indent="0" hangingPunct="0">
              <a:buNone/>
            </a:pPr>
            <a:r>
              <a:rPr lang="zh-CN" altLang="en-US" dirty="0"/>
              <a:t>在</a:t>
            </a:r>
            <a:r>
              <a:rPr lang="en-US" altLang="zh-CN" dirty="0"/>
              <a:t>study</a:t>
            </a:r>
            <a:r>
              <a:rPr lang="zh-CN" altLang="en-US" dirty="0"/>
              <a:t>用户的</a:t>
            </a:r>
            <a:r>
              <a:rPr lang="en-US" altLang="zh-CN" dirty="0"/>
              <a:t>employees</a:t>
            </a:r>
            <a:r>
              <a:rPr lang="zh-CN" altLang="en-US" dirty="0"/>
              <a:t>表中按</a:t>
            </a:r>
            <a:r>
              <a:rPr lang="en-US" altLang="zh-CN" dirty="0" err="1"/>
              <a:t>employee_id</a:t>
            </a:r>
            <a:r>
              <a:rPr lang="zh-CN" altLang="en-US" dirty="0"/>
              <a:t>和</a:t>
            </a:r>
            <a:r>
              <a:rPr lang="en-US" altLang="zh-CN" dirty="0"/>
              <a:t>name</a:t>
            </a:r>
            <a:r>
              <a:rPr lang="zh-CN" altLang="en-US" dirty="0"/>
              <a:t>创建</a:t>
            </a:r>
            <a:r>
              <a:rPr lang="en-US" altLang="zh-CN" dirty="0"/>
              <a:t>B-</a:t>
            </a:r>
            <a:r>
              <a:rPr lang="zh-CN" altLang="en-US" dirty="0"/>
              <a:t>树索引。</a:t>
            </a:r>
          </a:p>
        </p:txBody>
      </p:sp>
      <p:sp>
        <p:nvSpPr>
          <p:cNvPr id="6" name="文本框 5"/>
          <p:cNvSpPr txBox="1"/>
          <p:nvPr/>
        </p:nvSpPr>
        <p:spPr>
          <a:xfrm>
            <a:off x="1449086" y="2492896"/>
            <a:ext cx="9985175" cy="3416320"/>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UNIQUE INDEX </a:t>
            </a:r>
            <a:r>
              <a:rPr lang="en-US" altLang="zh-CN" b="1" dirty="0" err="1">
                <a:highlight>
                  <a:srgbClr val="C0C0C0"/>
                </a:highlight>
                <a:ea typeface="微软雅黑" panose="020B0503020204020204" pitchFamily="34" charset="-122"/>
              </a:rPr>
              <a:t>employees_pk</a:t>
            </a:r>
            <a:r>
              <a:rPr lang="en-US" altLang="zh-CN" b="1" dirty="0">
                <a:highlight>
                  <a:srgbClr val="C0C0C0"/>
                </a:highlight>
                <a:ea typeface="微软雅黑" panose="020B0503020204020204" pitchFamily="34" charset="-122"/>
              </a:rPr>
              <a:t> ON employees (</a:t>
            </a:r>
            <a:r>
              <a:rPr lang="en-US" altLang="zh-CN" b="1" dirty="0" err="1">
                <a:highlight>
                  <a:srgbClr val="C0C0C0"/>
                </a:highlight>
                <a:ea typeface="微软雅黑" panose="020B0503020204020204" pitchFamily="34" charset="-122"/>
              </a:rPr>
              <a:t>employee_id</a:t>
            </a:r>
            <a:r>
              <a:rPr lang="en-US" altLang="zh-CN" b="1" dirty="0">
                <a:highlight>
                  <a:srgbClr val="C0C0C0"/>
                </a:highlight>
                <a:ea typeface="微软雅黑" panose="020B0503020204020204" pitchFamily="34" charset="-122"/>
              </a:rPr>
              <a:t> ASC) </a:t>
            </a:r>
          </a:p>
          <a:p>
            <a:pPr hangingPunct="0"/>
            <a:r>
              <a:rPr lang="en-US" altLang="zh-CN" b="1" dirty="0">
                <a:highlight>
                  <a:srgbClr val="C0C0C0"/>
                </a:highlight>
                <a:ea typeface="微软雅黑" panose="020B0503020204020204" pitchFamily="34" charset="-122"/>
              </a:rPr>
              <a:t>2  TABLESPACE USERS;</a:t>
            </a:r>
          </a:p>
          <a:p>
            <a:pPr hangingPunct="0"/>
            <a:r>
              <a:rPr lang="en-US" altLang="zh-CN" b="1" dirty="0">
                <a:highlight>
                  <a:srgbClr val="C0C0C0"/>
                </a:highlight>
                <a:ea typeface="微软雅黑" panose="020B0503020204020204" pitchFamily="34" charset="-122"/>
              </a:rPr>
              <a:t>SQL&gt; CREATE INDEX employees_index1_name ON employees (name ASC) </a:t>
            </a:r>
          </a:p>
          <a:p>
            <a:pPr hangingPunct="0"/>
            <a:r>
              <a:rPr lang="en-US" altLang="zh-CN" b="1" dirty="0">
                <a:highlight>
                  <a:srgbClr val="C0C0C0"/>
                </a:highlight>
                <a:ea typeface="微软雅黑" panose="020B0503020204020204" pitchFamily="34" charset="-122"/>
              </a:rPr>
              <a:t>2  TABLESPACE USERS;</a:t>
            </a:r>
          </a:p>
          <a:p>
            <a:pPr hangingPunct="0"/>
            <a:r>
              <a:rPr lang="en-US" altLang="zh-CN" b="1" dirty="0">
                <a:highlight>
                  <a:srgbClr val="C0C0C0"/>
                </a:highlight>
                <a:ea typeface="微软雅黑" panose="020B0503020204020204" pitchFamily="34" charset="-122"/>
              </a:rPr>
              <a:t>SQL&gt; COMMIT;</a:t>
            </a:r>
          </a:p>
          <a:p>
            <a:pPr hangingPunct="0"/>
            <a:r>
              <a:rPr lang="en-US" altLang="zh-CN" b="1" dirty="0">
                <a:highlight>
                  <a:srgbClr val="C0C0C0"/>
                </a:highlight>
                <a:ea typeface="微软雅黑" panose="020B0503020204020204" pitchFamily="34" charset="-122"/>
              </a:rPr>
              <a:t>SQL</a:t>
            </a:r>
            <a:r>
              <a:rPr lang="en-US" altLang="zh-CN" b="1" dirty="0">
                <a:highlight>
                  <a:srgbClr val="C0C0C0"/>
                </a:highlight>
                <a:ea typeface="微软雅黑" panose="020B0503020204020204" pitchFamily="34" charset="-122"/>
              </a:rPr>
              <a:t>&gt; SELECT </a:t>
            </a:r>
            <a:r>
              <a:rPr lang="en-US" altLang="zh-CN" b="1" dirty="0" err="1">
                <a:highlight>
                  <a:srgbClr val="C0C0C0"/>
                </a:highlight>
                <a:ea typeface="微软雅黑" panose="020B0503020204020204" pitchFamily="34" charset="-122"/>
              </a:rPr>
              <a:t>index_name,table_name,index_type,uniqueness</a:t>
            </a:r>
            <a:r>
              <a:rPr lang="en-US" altLang="zh-CN" b="1" dirty="0">
                <a:highlight>
                  <a:srgbClr val="C0C0C0"/>
                </a:highlight>
                <a:ea typeface="微软雅黑" panose="020B0503020204020204" pitchFamily="34" charset="-122"/>
              </a:rPr>
              <a:t> FROM</a:t>
            </a:r>
          </a:p>
          <a:p>
            <a:pPr hangingPunct="0"/>
            <a:r>
              <a:rPr lang="en-US" altLang="zh-CN" b="1" dirty="0" smtClean="0">
                <a:highlight>
                  <a:srgbClr val="C0C0C0"/>
                </a:highlight>
                <a:ea typeface="微软雅黑" panose="020B0503020204020204" pitchFamily="34" charset="-122"/>
              </a:rPr>
              <a:t>2  </a:t>
            </a:r>
            <a:r>
              <a:rPr lang="en-US" altLang="zh-CN" b="1" dirty="0" err="1" smtClean="0">
                <a:highlight>
                  <a:srgbClr val="C0C0C0"/>
                </a:highlight>
                <a:ea typeface="微软雅黑" panose="020B0503020204020204" pitchFamily="34" charset="-122"/>
              </a:rPr>
              <a:t>user_indexes</a:t>
            </a:r>
            <a:r>
              <a:rPr lang="en-US" altLang="zh-CN" b="1" dirty="0" smtClean="0">
                <a:highlight>
                  <a:srgbClr val="C0C0C0"/>
                </a:highlight>
                <a:ea typeface="微软雅黑" panose="020B0503020204020204" pitchFamily="34" charset="-122"/>
              </a:rPr>
              <a:t> </a:t>
            </a:r>
            <a:r>
              <a:rPr lang="en-US" altLang="zh-CN" b="1" dirty="0">
                <a:highlight>
                  <a:srgbClr val="C0C0C0"/>
                </a:highlight>
                <a:ea typeface="微软雅黑" panose="020B0503020204020204" pitchFamily="34" charset="-122"/>
              </a:rPr>
              <a:t>WHERE </a:t>
            </a:r>
            <a:r>
              <a:rPr lang="en-US" altLang="zh-CN" b="1" dirty="0" err="1">
                <a:highlight>
                  <a:srgbClr val="C0C0C0"/>
                </a:highlight>
                <a:ea typeface="微软雅黑" panose="020B0503020204020204" pitchFamily="34" charset="-122"/>
              </a:rPr>
              <a:t>table_name</a:t>
            </a:r>
            <a:r>
              <a:rPr lang="en-US" altLang="zh-CN" b="1" dirty="0">
                <a:highlight>
                  <a:srgbClr val="C0C0C0"/>
                </a:highlight>
                <a:ea typeface="微软雅黑" panose="020B0503020204020204" pitchFamily="34" charset="-122"/>
              </a:rPr>
              <a:t> = 'EMPLOYEES</a:t>
            </a:r>
            <a:r>
              <a:rPr lang="en-US" altLang="zh-CN" b="1" dirty="0">
                <a:highlight>
                  <a:srgbClr val="C0C0C0"/>
                </a:highlight>
                <a:ea typeface="微软雅黑" panose="020B0503020204020204" pitchFamily="34" charset="-122"/>
              </a:rPr>
              <a:t>';</a:t>
            </a:r>
          </a:p>
          <a:p>
            <a:pPr marL="342900" indent="-342900" hangingPunct="0">
              <a:buAutoNum type="arabicPlain" startAt="2"/>
            </a:pPr>
            <a:endParaRPr lang="en-US" altLang="zh-CN" b="1" dirty="0"/>
          </a:p>
          <a:p>
            <a:pPr hangingPunct="0"/>
            <a:r>
              <a:rPr lang="en-US" altLang="zh-CN" b="1" dirty="0"/>
              <a:t>INDEX_NAME	</a:t>
            </a:r>
            <a:r>
              <a:rPr lang="en-US" altLang="zh-CN" b="1" dirty="0" smtClean="0"/>
              <a:t>		TABLE_NAME</a:t>
            </a:r>
            <a:r>
              <a:rPr lang="en-US" altLang="zh-CN" b="1" dirty="0"/>
              <a:t>	</a:t>
            </a:r>
            <a:r>
              <a:rPr lang="en-US" altLang="zh-CN" b="1" dirty="0" smtClean="0"/>
              <a:t>INDEX_TYPE</a:t>
            </a:r>
            <a:r>
              <a:rPr lang="en-US" altLang="zh-CN" b="1" dirty="0"/>
              <a:t>	UNIQUENESS</a:t>
            </a:r>
          </a:p>
          <a:p>
            <a:pPr hangingPunct="0"/>
            <a:r>
              <a:rPr lang="en-US" altLang="zh-CN" b="1" dirty="0"/>
              <a:t>---------------------	</a:t>
            </a:r>
            <a:r>
              <a:rPr lang="en-US" altLang="zh-CN" b="1" dirty="0" smtClean="0"/>
              <a:t>		---------------</a:t>
            </a:r>
            <a:r>
              <a:rPr lang="en-US" altLang="zh-CN" b="1" dirty="0"/>
              <a:t>	-----------	-------------</a:t>
            </a:r>
          </a:p>
          <a:p>
            <a:pPr hangingPunct="0"/>
            <a:r>
              <a:rPr lang="en-US" altLang="zh-CN" b="1" dirty="0"/>
              <a:t>EMPLOYEES_PK	</a:t>
            </a:r>
            <a:r>
              <a:rPr lang="en-US" altLang="zh-CN" b="1" dirty="0" smtClean="0"/>
              <a:t>		EMPLOYEES</a:t>
            </a:r>
            <a:r>
              <a:rPr lang="en-US" altLang="zh-CN" b="1" dirty="0"/>
              <a:t>	</a:t>
            </a:r>
            <a:r>
              <a:rPr lang="en-US" altLang="zh-CN" b="1" dirty="0" smtClean="0"/>
              <a:t>NORMAL</a:t>
            </a:r>
            <a:r>
              <a:rPr lang="en-US" altLang="zh-CN" b="1" dirty="0"/>
              <a:t>	</a:t>
            </a:r>
            <a:r>
              <a:rPr lang="en-US" altLang="zh-CN" b="1" dirty="0" smtClean="0">
                <a:solidFill>
                  <a:srgbClr val="FF0000"/>
                </a:solidFill>
              </a:rPr>
              <a:t>UNIQUE</a:t>
            </a:r>
            <a:endParaRPr lang="en-US" altLang="zh-CN" b="1" dirty="0">
              <a:solidFill>
                <a:srgbClr val="FF0000"/>
              </a:solidFill>
            </a:endParaRPr>
          </a:p>
          <a:p>
            <a:pPr hangingPunct="0"/>
            <a:r>
              <a:rPr lang="en-US" altLang="zh-CN" b="1" dirty="0" smtClean="0"/>
              <a:t>EMPLOYEES_INDEX1_NAME	EMPLOYEES</a:t>
            </a:r>
            <a:r>
              <a:rPr lang="en-US" altLang="zh-CN" b="1" dirty="0"/>
              <a:t>	</a:t>
            </a:r>
            <a:r>
              <a:rPr lang="en-US" altLang="zh-CN" b="1" dirty="0" smtClean="0"/>
              <a:t>NORMAL</a:t>
            </a:r>
            <a:r>
              <a:rPr lang="en-US" altLang="zh-CN" b="1" dirty="0"/>
              <a:t>	</a:t>
            </a:r>
            <a:r>
              <a:rPr lang="en-US" altLang="zh-CN" b="1" dirty="0" smtClean="0">
                <a:solidFill>
                  <a:srgbClr val="FF0000"/>
                </a:solidFill>
              </a:rPr>
              <a:t>NONUNIQUE</a:t>
            </a:r>
            <a:endParaRPr lang="en-US" altLang="zh-CN" b="1" dirty="0">
              <a:solidFill>
                <a:srgbClr val="FF0000"/>
              </a:solidFill>
            </a:endParaRPr>
          </a:p>
        </p:txBody>
      </p:sp>
      <p:sp>
        <p:nvSpPr>
          <p:cNvPr id="5" name="卷形: 水平 5">
            <a:extLst>
              <a:ext uri="{FF2B5EF4-FFF2-40B4-BE49-F238E27FC236}">
                <a16:creationId xmlns:a16="http://schemas.microsoft.com/office/drawing/2014/main" xmlns="" id="{764FB016-0435-472E-9ECA-059017D7C14A}"/>
              </a:ext>
            </a:extLst>
          </p:cNvPr>
          <p:cNvSpPr/>
          <p:nvPr/>
        </p:nvSpPr>
        <p:spPr>
          <a:xfrm>
            <a:off x="2349996" y="1772816"/>
            <a:ext cx="6336704" cy="396044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说明</a:t>
            </a:r>
            <a:r>
              <a:rPr lang="zh-CN" altLang="en-US" dirty="0" smtClean="0"/>
              <a:t>：在</a:t>
            </a:r>
            <a:r>
              <a:rPr lang="en-US" altLang="zh-CN" dirty="0"/>
              <a:t>employees</a:t>
            </a:r>
            <a:r>
              <a:rPr lang="zh-CN" altLang="en-US" dirty="0"/>
              <a:t>表按</a:t>
            </a:r>
            <a:r>
              <a:rPr lang="en-US" altLang="zh-CN" dirty="0" err="1"/>
              <a:t>employee_id</a:t>
            </a:r>
            <a:r>
              <a:rPr lang="zh-CN" altLang="en-US" dirty="0"/>
              <a:t>创建了唯一索引，按</a:t>
            </a:r>
            <a:r>
              <a:rPr lang="en-US" altLang="zh-CN" dirty="0"/>
              <a:t>name</a:t>
            </a:r>
            <a:r>
              <a:rPr lang="zh-CN" altLang="en-US" dirty="0"/>
              <a:t>创建了非唯一索引。通过</a:t>
            </a:r>
            <a:r>
              <a:rPr lang="en-US" altLang="zh-CN" dirty="0" err="1"/>
              <a:t>user_indexes</a:t>
            </a:r>
            <a:r>
              <a:rPr lang="zh-CN" altLang="en-US" dirty="0"/>
              <a:t>表可以查看</a:t>
            </a:r>
            <a:r>
              <a:rPr lang="en-US" altLang="zh-CN" dirty="0"/>
              <a:t>employees</a:t>
            </a:r>
            <a:r>
              <a:rPr lang="zh-CN" altLang="en-US" dirty="0"/>
              <a:t>表中的索引信息。</a:t>
            </a:r>
          </a:p>
        </p:txBody>
      </p:sp>
    </p:spTree>
    <p:extLst>
      <p:ext uri="{BB962C8B-B14F-4D97-AF65-F5344CB8AC3E}">
        <p14:creationId xmlns:p14="http://schemas.microsoft.com/office/powerpoint/2010/main" val="12659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8.3.1</a:t>
            </a:r>
            <a:r>
              <a:rPr lang="zh-CN" altLang="en-US" sz="2800" dirty="0" smtClean="0"/>
              <a:t>创建</a:t>
            </a:r>
            <a:r>
              <a:rPr lang="zh-CN" altLang="en-US" sz="2800" dirty="0"/>
              <a:t>索引</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936104"/>
          </a:xfrm>
        </p:spPr>
        <p:txBody>
          <a:bodyPr>
            <a:normAutofit lnSpcReduction="10000"/>
          </a:bodyPr>
          <a:lstStyle/>
          <a:p>
            <a:pPr marL="0" indent="0" hangingPunct="0">
              <a:buNone/>
            </a:pPr>
            <a:r>
              <a:rPr lang="en-US" altLang="zh-CN" dirty="0"/>
              <a:t>【</a:t>
            </a:r>
            <a:r>
              <a:rPr lang="zh-CN" altLang="en-US" dirty="0"/>
              <a:t>示例</a:t>
            </a:r>
            <a:r>
              <a:rPr lang="en-US" altLang="zh-CN" dirty="0"/>
              <a:t>8-14】</a:t>
            </a:r>
            <a:r>
              <a:rPr lang="zh-CN" altLang="en-US" dirty="0"/>
              <a:t>建本地分区索引</a:t>
            </a:r>
          </a:p>
          <a:p>
            <a:pPr marL="0" indent="0" hangingPunct="0">
              <a:buNone/>
            </a:pPr>
            <a:r>
              <a:rPr lang="zh-CN" altLang="en-US" dirty="0"/>
              <a:t>在</a:t>
            </a:r>
            <a:r>
              <a:rPr lang="en-US" altLang="zh-CN" dirty="0"/>
              <a:t>study</a:t>
            </a:r>
            <a:r>
              <a:rPr lang="zh-CN" altLang="en-US" dirty="0"/>
              <a:t>用户的</a:t>
            </a:r>
            <a:r>
              <a:rPr lang="en-US" altLang="zh-CN" dirty="0"/>
              <a:t>orders</a:t>
            </a:r>
            <a:r>
              <a:rPr lang="zh-CN" altLang="en-US" dirty="0"/>
              <a:t>表中创建本地分区索引</a:t>
            </a:r>
            <a:r>
              <a:rPr lang="en-US" altLang="zh-CN" dirty="0" err="1"/>
              <a:t>orders_index_date</a:t>
            </a:r>
            <a:r>
              <a:rPr lang="zh-CN" altLang="en-US" dirty="0"/>
              <a:t>。</a:t>
            </a:r>
          </a:p>
        </p:txBody>
      </p:sp>
      <p:sp>
        <p:nvSpPr>
          <p:cNvPr id="6" name="文本框 5"/>
          <p:cNvSpPr txBox="1"/>
          <p:nvPr/>
        </p:nvSpPr>
        <p:spPr>
          <a:xfrm>
            <a:off x="1449086" y="2492896"/>
            <a:ext cx="9985175" cy="4247317"/>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INDEX </a:t>
            </a:r>
            <a:r>
              <a:rPr lang="en-US" altLang="zh-CN" b="1" dirty="0" err="1">
                <a:highlight>
                  <a:srgbClr val="C0C0C0"/>
                </a:highlight>
                <a:ea typeface="微软雅黑" panose="020B0503020204020204" pitchFamily="34" charset="-122"/>
              </a:rPr>
              <a:t>orders_index_date</a:t>
            </a:r>
            <a:r>
              <a:rPr lang="en-US" altLang="zh-CN" b="1" dirty="0">
                <a:highlight>
                  <a:srgbClr val="C0C0C0"/>
                </a:highlight>
                <a:ea typeface="微软雅黑" panose="020B0503020204020204" pitchFamily="34" charset="-122"/>
              </a:rPr>
              <a:t> ON orders (</a:t>
            </a:r>
            <a:r>
              <a:rPr lang="en-US" altLang="zh-CN" b="1" dirty="0" err="1">
                <a:highlight>
                  <a:srgbClr val="C0C0C0"/>
                </a:highlight>
                <a:ea typeface="微软雅黑" panose="020B0503020204020204" pitchFamily="34" charset="-122"/>
              </a:rPr>
              <a:t>order_date</a:t>
            </a:r>
            <a:r>
              <a:rPr lang="en-US" altLang="zh-CN" b="1" dirty="0">
                <a:highlight>
                  <a:srgbClr val="C0C0C0"/>
                </a:highlight>
                <a:ea typeface="微软雅黑" panose="020B0503020204020204" pitchFamily="34" charset="-122"/>
              </a:rPr>
              <a:t> ASC)</a:t>
            </a:r>
          </a:p>
          <a:p>
            <a:pPr hangingPunct="0"/>
            <a:r>
              <a:rPr lang="en-US" altLang="zh-CN" b="1" dirty="0">
                <a:highlight>
                  <a:srgbClr val="C0C0C0"/>
                </a:highlight>
                <a:ea typeface="微软雅黑" panose="020B0503020204020204" pitchFamily="34" charset="-122"/>
              </a:rPr>
              <a:t>2  LOCAL </a:t>
            </a:r>
          </a:p>
          <a:p>
            <a:pPr hangingPunct="0"/>
            <a:r>
              <a:rPr lang="en-US" altLang="zh-CN" b="1" dirty="0">
                <a:highlight>
                  <a:srgbClr val="C0C0C0"/>
                </a:highlight>
                <a:ea typeface="微软雅黑" panose="020B0503020204020204" pitchFamily="34" charset="-122"/>
              </a:rPr>
              <a:t>3  (</a:t>
            </a:r>
          </a:p>
          <a:p>
            <a:pPr hangingPunct="0"/>
            <a:r>
              <a:rPr lang="en-US" altLang="zh-CN" b="1" dirty="0">
                <a:highlight>
                  <a:srgbClr val="C0C0C0"/>
                </a:highlight>
                <a:ea typeface="微软雅黑" panose="020B0503020204020204" pitchFamily="34" charset="-122"/>
              </a:rPr>
              <a:t>4   PARTITION partition_before_2016 </a:t>
            </a:r>
          </a:p>
          <a:p>
            <a:pPr hangingPunct="0"/>
            <a:r>
              <a:rPr lang="en-US" altLang="zh-CN" b="1" dirty="0">
                <a:highlight>
                  <a:srgbClr val="C0C0C0"/>
                </a:highlight>
                <a:ea typeface="微软雅黑" panose="020B0503020204020204" pitchFamily="34" charset="-122"/>
              </a:rPr>
              <a:t>5   TABLESPACE USERS </a:t>
            </a:r>
          </a:p>
          <a:p>
            <a:pPr hangingPunct="0"/>
            <a:r>
              <a:rPr lang="en-US" altLang="zh-CN" b="1" dirty="0">
                <a:highlight>
                  <a:srgbClr val="C0C0C0"/>
                </a:highlight>
                <a:ea typeface="微软雅黑" panose="020B0503020204020204" pitchFamily="34" charset="-122"/>
              </a:rPr>
              <a:t>6   PCTFREE 10 </a:t>
            </a:r>
          </a:p>
          <a:p>
            <a:pPr hangingPunct="0"/>
            <a:r>
              <a:rPr lang="en-US" altLang="zh-CN" b="1" dirty="0">
                <a:highlight>
                  <a:srgbClr val="C0C0C0"/>
                </a:highlight>
                <a:ea typeface="微软雅黑" panose="020B0503020204020204" pitchFamily="34" charset="-122"/>
              </a:rPr>
              <a:t>7   INITRANS 2 </a:t>
            </a:r>
          </a:p>
          <a:p>
            <a:pPr hangingPunct="0"/>
            <a:r>
              <a:rPr lang="en-US" altLang="zh-CN" b="1" dirty="0">
                <a:highlight>
                  <a:srgbClr val="C0C0C0"/>
                </a:highlight>
                <a:ea typeface="微软雅黑" panose="020B0503020204020204" pitchFamily="34" charset="-122"/>
              </a:rPr>
              <a:t>8   STORAGE </a:t>
            </a:r>
          </a:p>
          <a:p>
            <a:pPr hangingPunct="0"/>
            <a:r>
              <a:rPr lang="en-US" altLang="zh-CN" b="1" dirty="0">
                <a:highlight>
                  <a:srgbClr val="C0C0C0"/>
                </a:highlight>
                <a:ea typeface="微软雅黑" panose="020B0503020204020204" pitchFamily="34" charset="-122"/>
              </a:rPr>
              <a:t>9   ( </a:t>
            </a:r>
          </a:p>
          <a:p>
            <a:pPr hangingPunct="0"/>
            <a:r>
              <a:rPr lang="en-US" altLang="zh-CN" b="1" dirty="0">
                <a:highlight>
                  <a:srgbClr val="C0C0C0"/>
                </a:highlight>
                <a:ea typeface="微软雅黑" panose="020B0503020204020204" pitchFamily="34" charset="-122"/>
              </a:rPr>
              <a:t>10     INITIAL 8388608 </a:t>
            </a:r>
          </a:p>
          <a:p>
            <a:pPr hangingPunct="0"/>
            <a:r>
              <a:rPr lang="en-US" altLang="zh-CN" b="1" dirty="0">
                <a:highlight>
                  <a:srgbClr val="C0C0C0"/>
                </a:highlight>
                <a:ea typeface="微软雅黑" panose="020B0503020204020204" pitchFamily="34" charset="-122"/>
              </a:rPr>
              <a:t>11     NEXT 1048576 </a:t>
            </a:r>
          </a:p>
          <a:p>
            <a:pPr hangingPunct="0"/>
            <a:r>
              <a:rPr lang="en-US" altLang="zh-CN" b="1" dirty="0">
                <a:highlight>
                  <a:srgbClr val="C0C0C0"/>
                </a:highlight>
                <a:ea typeface="微软雅黑" panose="020B0503020204020204" pitchFamily="34" charset="-122"/>
              </a:rPr>
              <a:t>12     MINEXTENTS 1 </a:t>
            </a:r>
          </a:p>
          <a:p>
            <a:pPr hangingPunct="0"/>
            <a:r>
              <a:rPr lang="en-US" altLang="zh-CN" b="1" dirty="0">
                <a:highlight>
                  <a:srgbClr val="C0C0C0"/>
                </a:highlight>
                <a:ea typeface="微软雅黑" panose="020B0503020204020204" pitchFamily="34" charset="-122"/>
              </a:rPr>
              <a:t>13     MAXEXTENTS UNLIMITED </a:t>
            </a:r>
          </a:p>
          <a:p>
            <a:pPr marL="342900" indent="-342900" hangingPunct="0">
              <a:buAutoNum type="arabicPlain" startAt="14"/>
            </a:pPr>
            <a:r>
              <a:rPr lang="en-US" altLang="zh-CN" b="1" dirty="0">
                <a:highlight>
                  <a:srgbClr val="C0C0C0"/>
                </a:highlight>
                <a:ea typeface="微软雅黑" panose="020B0503020204020204" pitchFamily="34" charset="-122"/>
              </a:rPr>
              <a:t>BUFFER_POOL </a:t>
            </a:r>
            <a:r>
              <a:rPr lang="en-US" altLang="zh-CN" b="1" dirty="0">
                <a:highlight>
                  <a:srgbClr val="C0C0C0"/>
                </a:highlight>
                <a:ea typeface="微软雅黑" panose="020B0503020204020204" pitchFamily="34" charset="-122"/>
              </a:rPr>
              <a:t>DEFAULT </a:t>
            </a:r>
            <a:endParaRPr lang="en-US" altLang="zh-CN" b="1" dirty="0">
              <a:highlight>
                <a:srgbClr val="C0C0C0"/>
              </a:highlight>
              <a:ea typeface="微软雅黑" panose="020B0503020204020204" pitchFamily="34" charset="-122"/>
            </a:endParaRPr>
          </a:p>
          <a:p>
            <a:pPr hangingPunct="0"/>
            <a:r>
              <a:rPr lang="zh-CN" altLang="en-US" b="1" dirty="0"/>
              <a:t>下一页继续</a:t>
            </a:r>
            <a:endParaRPr lang="en-US" altLang="zh-CN" b="1" dirty="0"/>
          </a:p>
        </p:txBody>
      </p:sp>
    </p:spTree>
    <p:extLst>
      <p:ext uri="{BB962C8B-B14F-4D97-AF65-F5344CB8AC3E}">
        <p14:creationId xmlns:p14="http://schemas.microsoft.com/office/powerpoint/2010/main" val="113646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8.3.1</a:t>
            </a:r>
            <a:r>
              <a:rPr lang="zh-CN" altLang="en-US" sz="2800" dirty="0" smtClean="0"/>
              <a:t>创建</a:t>
            </a:r>
            <a:r>
              <a:rPr lang="zh-CN" altLang="en-US" sz="2800" dirty="0"/>
              <a:t>索引</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936104"/>
          </a:xfrm>
        </p:spPr>
        <p:txBody>
          <a:bodyPr>
            <a:normAutofit/>
          </a:bodyPr>
          <a:lstStyle/>
          <a:p>
            <a:pPr marL="0" indent="0" hangingPunct="0">
              <a:buNone/>
            </a:pPr>
            <a:r>
              <a:rPr lang="en-US" altLang="zh-CN" dirty="0"/>
              <a:t>【</a:t>
            </a:r>
            <a:r>
              <a:rPr lang="zh-CN" altLang="en-US" dirty="0"/>
              <a:t>示例</a:t>
            </a:r>
            <a:r>
              <a:rPr lang="en-US" altLang="zh-CN" dirty="0"/>
              <a:t>8-14】</a:t>
            </a:r>
            <a:r>
              <a:rPr lang="zh-CN" altLang="en-US" dirty="0"/>
              <a:t>建本地分区</a:t>
            </a:r>
            <a:r>
              <a:rPr lang="zh-CN" altLang="en-US" dirty="0" smtClean="0"/>
              <a:t>索引（续上一页）</a:t>
            </a:r>
            <a:endParaRPr lang="zh-CN" altLang="en-US" dirty="0"/>
          </a:p>
        </p:txBody>
      </p:sp>
      <p:sp>
        <p:nvSpPr>
          <p:cNvPr id="6" name="文本框 5"/>
          <p:cNvSpPr txBox="1"/>
          <p:nvPr/>
        </p:nvSpPr>
        <p:spPr>
          <a:xfrm>
            <a:off x="1449086" y="2060848"/>
            <a:ext cx="9985175" cy="4524315"/>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15   </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16   NOCOMPRESS  </a:t>
            </a:r>
          </a:p>
          <a:p>
            <a:pPr hangingPunct="0"/>
            <a:r>
              <a:rPr lang="en-US" altLang="zh-CN" b="1" dirty="0">
                <a:highlight>
                  <a:srgbClr val="C0C0C0"/>
                </a:highlight>
                <a:ea typeface="微软雅黑" panose="020B0503020204020204" pitchFamily="34" charset="-122"/>
              </a:rPr>
              <a:t>17  </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PARTITION partition_before_2017 </a:t>
            </a:r>
          </a:p>
          <a:p>
            <a:pPr hangingPunct="0"/>
            <a:r>
              <a:rPr lang="en-US" altLang="zh-CN" b="1" dirty="0">
                <a:highlight>
                  <a:srgbClr val="C0C0C0"/>
                </a:highlight>
                <a:ea typeface="微软雅黑" panose="020B0503020204020204" pitchFamily="34" charset="-122"/>
              </a:rPr>
              <a:t>18   TABLESPACE USERS02 </a:t>
            </a:r>
          </a:p>
          <a:p>
            <a:pPr hangingPunct="0"/>
            <a:r>
              <a:rPr lang="en-US" altLang="zh-CN" b="1" dirty="0">
                <a:highlight>
                  <a:srgbClr val="C0C0C0"/>
                </a:highlight>
                <a:ea typeface="微软雅黑" panose="020B0503020204020204" pitchFamily="34" charset="-122"/>
              </a:rPr>
              <a:t>19   PCTFREE 10 </a:t>
            </a:r>
          </a:p>
          <a:p>
            <a:pPr hangingPunct="0"/>
            <a:r>
              <a:rPr lang="en-US" altLang="zh-CN" b="1" dirty="0">
                <a:highlight>
                  <a:srgbClr val="C0C0C0"/>
                </a:highlight>
                <a:ea typeface="微软雅黑" panose="020B0503020204020204" pitchFamily="34" charset="-122"/>
              </a:rPr>
              <a:t>20   INITRANS 2 </a:t>
            </a:r>
          </a:p>
          <a:p>
            <a:pPr hangingPunct="0"/>
            <a:r>
              <a:rPr lang="en-US" altLang="zh-CN" b="1" dirty="0">
                <a:highlight>
                  <a:srgbClr val="C0C0C0"/>
                </a:highlight>
                <a:ea typeface="微软雅黑" panose="020B0503020204020204" pitchFamily="34" charset="-122"/>
              </a:rPr>
              <a:t>21   STORAGE </a:t>
            </a:r>
          </a:p>
          <a:p>
            <a:pPr hangingPunct="0"/>
            <a:r>
              <a:rPr lang="en-US" altLang="zh-CN" b="1" dirty="0">
                <a:highlight>
                  <a:srgbClr val="C0C0C0"/>
                </a:highlight>
                <a:ea typeface="微软雅黑" panose="020B0503020204020204" pitchFamily="34" charset="-122"/>
              </a:rPr>
              <a:t>22   ( </a:t>
            </a:r>
          </a:p>
          <a:p>
            <a:pPr hangingPunct="0"/>
            <a:r>
              <a:rPr lang="en-US" altLang="zh-CN" b="1" dirty="0">
                <a:highlight>
                  <a:srgbClr val="C0C0C0"/>
                </a:highlight>
                <a:ea typeface="微软雅黑" panose="020B0503020204020204" pitchFamily="34" charset="-122"/>
              </a:rPr>
              <a:t>23     INITIAL 8388608 </a:t>
            </a:r>
          </a:p>
          <a:p>
            <a:pPr hangingPunct="0"/>
            <a:r>
              <a:rPr lang="en-US" altLang="zh-CN" b="1" dirty="0">
                <a:highlight>
                  <a:srgbClr val="C0C0C0"/>
                </a:highlight>
                <a:ea typeface="微软雅黑" panose="020B0503020204020204" pitchFamily="34" charset="-122"/>
              </a:rPr>
              <a:t>24     NEXT 1048576 </a:t>
            </a:r>
          </a:p>
          <a:p>
            <a:pPr hangingPunct="0"/>
            <a:r>
              <a:rPr lang="en-US" altLang="zh-CN" b="1" dirty="0">
                <a:highlight>
                  <a:srgbClr val="C0C0C0"/>
                </a:highlight>
                <a:ea typeface="微软雅黑" panose="020B0503020204020204" pitchFamily="34" charset="-122"/>
              </a:rPr>
              <a:t>25     MINEXTENTS 1 </a:t>
            </a:r>
          </a:p>
          <a:p>
            <a:pPr hangingPunct="0"/>
            <a:r>
              <a:rPr lang="en-US" altLang="zh-CN" b="1" dirty="0">
                <a:highlight>
                  <a:srgbClr val="C0C0C0"/>
                </a:highlight>
                <a:ea typeface="微软雅黑" panose="020B0503020204020204" pitchFamily="34" charset="-122"/>
              </a:rPr>
              <a:t>26     MAXEXTENTS UNLIMITED </a:t>
            </a:r>
          </a:p>
          <a:p>
            <a:pPr hangingPunct="0"/>
            <a:r>
              <a:rPr lang="en-US" altLang="zh-CN" b="1" dirty="0">
                <a:highlight>
                  <a:srgbClr val="C0C0C0"/>
                </a:highlight>
                <a:ea typeface="微软雅黑" panose="020B0503020204020204" pitchFamily="34" charset="-122"/>
              </a:rPr>
              <a:t>27     BUFFER_POOL DEFAULT </a:t>
            </a:r>
          </a:p>
          <a:p>
            <a:pPr hangingPunct="0"/>
            <a:r>
              <a:rPr lang="en-US" altLang="zh-CN" b="1" dirty="0">
                <a:highlight>
                  <a:srgbClr val="C0C0C0"/>
                </a:highlight>
                <a:ea typeface="微软雅黑" panose="020B0503020204020204" pitchFamily="34" charset="-122"/>
              </a:rPr>
              <a:t>28   )</a:t>
            </a:r>
          </a:p>
          <a:p>
            <a:pPr hangingPunct="0"/>
            <a:r>
              <a:rPr lang="en-US" altLang="zh-CN" b="1" dirty="0" smtClean="0">
                <a:highlight>
                  <a:srgbClr val="C0C0C0"/>
                </a:highlight>
                <a:ea typeface="微软雅黑" panose="020B0503020204020204" pitchFamily="34" charset="-122"/>
              </a:rPr>
              <a:t>29 NOCOMPRESS  </a:t>
            </a:r>
            <a:endParaRPr lang="en-US" altLang="zh-CN" b="1" dirty="0">
              <a:highlight>
                <a:srgbClr val="C0C0C0"/>
              </a:highlight>
              <a:ea typeface="微软雅黑" panose="020B0503020204020204" pitchFamily="34" charset="-122"/>
            </a:endParaRPr>
          </a:p>
          <a:p>
            <a:pPr hangingPunct="0"/>
            <a:r>
              <a:rPr lang="zh-CN" altLang="en-US" b="1" dirty="0"/>
              <a:t>下一页继续</a:t>
            </a:r>
            <a:endParaRPr lang="en-US" altLang="zh-CN" b="1" dirty="0"/>
          </a:p>
        </p:txBody>
      </p:sp>
    </p:spTree>
    <p:extLst>
      <p:ext uri="{BB962C8B-B14F-4D97-AF65-F5344CB8AC3E}">
        <p14:creationId xmlns:p14="http://schemas.microsoft.com/office/powerpoint/2010/main" val="154889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8.3.1</a:t>
            </a:r>
            <a:r>
              <a:rPr lang="zh-CN" altLang="en-US" sz="2800" dirty="0" smtClean="0"/>
              <a:t>创建</a:t>
            </a:r>
            <a:r>
              <a:rPr lang="zh-CN" altLang="en-US" sz="2800" dirty="0"/>
              <a:t>索引</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936104"/>
          </a:xfrm>
        </p:spPr>
        <p:txBody>
          <a:bodyPr>
            <a:normAutofit/>
          </a:bodyPr>
          <a:lstStyle/>
          <a:p>
            <a:pPr marL="0" indent="0" hangingPunct="0">
              <a:buNone/>
            </a:pPr>
            <a:r>
              <a:rPr lang="en-US" altLang="zh-CN" dirty="0"/>
              <a:t>【</a:t>
            </a:r>
            <a:r>
              <a:rPr lang="zh-CN" altLang="en-US" dirty="0"/>
              <a:t>示例</a:t>
            </a:r>
            <a:r>
              <a:rPr lang="en-US" altLang="zh-CN" dirty="0"/>
              <a:t>8-14】</a:t>
            </a:r>
            <a:r>
              <a:rPr lang="zh-CN" altLang="en-US" dirty="0"/>
              <a:t>建本地分区</a:t>
            </a:r>
            <a:r>
              <a:rPr lang="zh-CN" altLang="en-US" dirty="0" smtClean="0"/>
              <a:t>索引（续上一页）</a:t>
            </a:r>
            <a:endParaRPr lang="zh-CN" altLang="en-US" dirty="0"/>
          </a:p>
        </p:txBody>
      </p:sp>
      <p:sp>
        <p:nvSpPr>
          <p:cNvPr id="6" name="文本框 5"/>
          <p:cNvSpPr txBox="1"/>
          <p:nvPr/>
        </p:nvSpPr>
        <p:spPr>
          <a:xfrm>
            <a:off x="1449086" y="2060848"/>
            <a:ext cx="9985175" cy="2031325"/>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30  </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31  STORAGE </a:t>
            </a:r>
          </a:p>
          <a:p>
            <a:pPr hangingPunct="0"/>
            <a:r>
              <a:rPr lang="en-US" altLang="zh-CN" b="1" dirty="0">
                <a:highlight>
                  <a:srgbClr val="C0C0C0"/>
                </a:highlight>
                <a:ea typeface="微软雅黑" panose="020B0503020204020204" pitchFamily="34" charset="-122"/>
              </a:rPr>
              <a:t>32  ( </a:t>
            </a:r>
          </a:p>
          <a:p>
            <a:pPr hangingPunct="0"/>
            <a:r>
              <a:rPr lang="en-US" altLang="zh-CN" b="1" dirty="0">
                <a:highlight>
                  <a:srgbClr val="C0C0C0"/>
                </a:highlight>
                <a:ea typeface="微软雅黑" panose="020B0503020204020204" pitchFamily="34" charset="-122"/>
              </a:rPr>
              <a:t>33   BUFFER_POOL DEFAULT </a:t>
            </a:r>
          </a:p>
          <a:p>
            <a:pPr hangingPunct="0"/>
            <a:r>
              <a:rPr lang="en-US" altLang="zh-CN" b="1" dirty="0">
                <a:highlight>
                  <a:srgbClr val="C0C0C0"/>
                </a:highlight>
                <a:ea typeface="微软雅黑" panose="020B0503020204020204" pitchFamily="34" charset="-122"/>
              </a:rPr>
              <a:t>34  )</a:t>
            </a:r>
          </a:p>
          <a:p>
            <a:pPr hangingPunct="0"/>
            <a:r>
              <a:rPr lang="en-US" altLang="zh-CN" b="1" dirty="0">
                <a:highlight>
                  <a:srgbClr val="C0C0C0"/>
                </a:highlight>
                <a:ea typeface="微软雅黑" panose="020B0503020204020204" pitchFamily="34" charset="-122"/>
              </a:rPr>
              <a:t>35  NOPARALLEL</a:t>
            </a:r>
            <a:r>
              <a:rPr lang="zh-CN" altLang="en-US"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SQL&gt; COMMIT</a:t>
            </a:r>
            <a:r>
              <a:rPr lang="zh-CN" altLang="en-US"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16564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8.3.1</a:t>
            </a:r>
            <a:r>
              <a:rPr lang="zh-CN" altLang="en-US" sz="2800" dirty="0" smtClean="0"/>
              <a:t>创建</a:t>
            </a:r>
            <a:r>
              <a:rPr lang="zh-CN" altLang="en-US" sz="2800" dirty="0"/>
              <a:t>索引</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936104"/>
          </a:xfrm>
        </p:spPr>
        <p:txBody>
          <a:bodyPr>
            <a:normAutofit lnSpcReduction="10000"/>
          </a:bodyPr>
          <a:lstStyle/>
          <a:p>
            <a:pPr marL="0" indent="0" hangingPunct="0">
              <a:buNone/>
            </a:pPr>
            <a:r>
              <a:rPr lang="en-US" altLang="zh-CN" dirty="0"/>
              <a:t>【</a:t>
            </a:r>
            <a:r>
              <a:rPr lang="zh-CN" altLang="en-US" dirty="0"/>
              <a:t>示例</a:t>
            </a:r>
            <a:r>
              <a:rPr lang="en-US" altLang="zh-CN" dirty="0"/>
              <a:t>8-15】</a:t>
            </a:r>
            <a:r>
              <a:rPr lang="zh-CN" altLang="en-US" dirty="0"/>
              <a:t>创建全局分区索引</a:t>
            </a:r>
          </a:p>
          <a:p>
            <a:pPr marL="0" indent="0" hangingPunct="0">
              <a:buNone/>
            </a:pPr>
            <a:r>
              <a:rPr lang="zh-CN" altLang="en-US" dirty="0"/>
              <a:t>在</a:t>
            </a:r>
            <a:r>
              <a:rPr lang="en-US" altLang="zh-CN" dirty="0"/>
              <a:t>study</a:t>
            </a:r>
            <a:r>
              <a:rPr lang="zh-CN" altLang="en-US" dirty="0"/>
              <a:t>用户的</a:t>
            </a:r>
            <a:r>
              <a:rPr lang="en-US" altLang="zh-CN" dirty="0"/>
              <a:t>orders</a:t>
            </a:r>
            <a:r>
              <a:rPr lang="zh-CN" altLang="en-US" dirty="0"/>
              <a:t>表中创建全局分区索引</a:t>
            </a:r>
            <a:r>
              <a:rPr lang="en-US" altLang="zh-CN" dirty="0" err="1"/>
              <a:t>orders_pk</a:t>
            </a:r>
            <a:r>
              <a:rPr lang="zh-CN" altLang="en-US" dirty="0"/>
              <a:t>。</a:t>
            </a:r>
          </a:p>
        </p:txBody>
      </p:sp>
      <p:sp>
        <p:nvSpPr>
          <p:cNvPr id="6" name="文本框 5"/>
          <p:cNvSpPr txBox="1"/>
          <p:nvPr/>
        </p:nvSpPr>
        <p:spPr>
          <a:xfrm>
            <a:off x="1449086" y="2492896"/>
            <a:ext cx="9985175" cy="4247317"/>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UNIQUE INDEX </a:t>
            </a:r>
            <a:r>
              <a:rPr lang="en-US" altLang="zh-CN" b="1" dirty="0" err="1">
                <a:highlight>
                  <a:srgbClr val="C0C0C0"/>
                </a:highlight>
                <a:ea typeface="微软雅黑" panose="020B0503020204020204" pitchFamily="34" charset="-122"/>
              </a:rPr>
              <a:t>orders_pk</a:t>
            </a:r>
            <a:r>
              <a:rPr lang="en-US" altLang="zh-CN" b="1" dirty="0">
                <a:highlight>
                  <a:srgbClr val="C0C0C0"/>
                </a:highlight>
                <a:ea typeface="微软雅黑" panose="020B0503020204020204" pitchFamily="34" charset="-122"/>
              </a:rPr>
              <a:t> ON orders (</a:t>
            </a:r>
            <a:r>
              <a:rPr lang="en-US" altLang="zh-CN" b="1" dirty="0" err="1">
                <a:highlight>
                  <a:srgbClr val="C0C0C0"/>
                </a:highlight>
                <a:ea typeface="微软雅黑" panose="020B0503020204020204" pitchFamily="34" charset="-122"/>
              </a:rPr>
              <a:t>order_id</a:t>
            </a:r>
            <a:r>
              <a:rPr lang="en-US" altLang="zh-CN" b="1" dirty="0">
                <a:highlight>
                  <a:srgbClr val="C0C0C0"/>
                </a:highlight>
                <a:ea typeface="微软雅黑" panose="020B0503020204020204" pitchFamily="34" charset="-122"/>
              </a:rPr>
              <a:t> ASC)</a:t>
            </a:r>
          </a:p>
          <a:p>
            <a:pPr hangingPunct="0"/>
            <a:r>
              <a:rPr lang="en-US" altLang="zh-CN" b="1" dirty="0">
                <a:highlight>
                  <a:srgbClr val="C0C0C0"/>
                </a:highlight>
                <a:ea typeface="微软雅黑" panose="020B0503020204020204" pitchFamily="34" charset="-122"/>
              </a:rPr>
              <a:t>2  GLOBAL PARTITION BY HASH (</a:t>
            </a:r>
            <a:r>
              <a:rPr lang="en-US" altLang="zh-CN" b="1" dirty="0" err="1">
                <a:highlight>
                  <a:srgbClr val="C0C0C0"/>
                </a:highlight>
                <a:ea typeface="微软雅黑" panose="020B0503020204020204" pitchFamily="34" charset="-122"/>
              </a:rPr>
              <a:t>order_id</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3  (</a:t>
            </a:r>
          </a:p>
          <a:p>
            <a:pPr hangingPunct="0"/>
            <a:r>
              <a:rPr lang="en-US" altLang="zh-CN" b="1" dirty="0">
                <a:highlight>
                  <a:srgbClr val="C0C0C0"/>
                </a:highlight>
                <a:ea typeface="微软雅黑" panose="020B0503020204020204" pitchFamily="34" charset="-122"/>
              </a:rPr>
              <a:t>4   PARTITION index_partition1 TABLESPACE USERS </a:t>
            </a:r>
          </a:p>
          <a:p>
            <a:pPr hangingPunct="0"/>
            <a:r>
              <a:rPr lang="en-US" altLang="zh-CN" b="1" dirty="0">
                <a:highlight>
                  <a:srgbClr val="C0C0C0"/>
                </a:highlight>
                <a:ea typeface="微软雅黑" panose="020B0503020204020204" pitchFamily="34" charset="-122"/>
              </a:rPr>
              <a:t>5   NOCOMPRESS  </a:t>
            </a:r>
          </a:p>
          <a:p>
            <a:pPr hangingPunct="0"/>
            <a:r>
              <a:rPr lang="en-US" altLang="zh-CN" b="1" dirty="0">
                <a:highlight>
                  <a:srgbClr val="C0C0C0"/>
                </a:highlight>
                <a:ea typeface="微软雅黑" panose="020B0503020204020204" pitchFamily="34" charset="-122"/>
              </a:rPr>
              <a:t>6   </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PARTITION index_partition2 TABLESPACE USERS02 </a:t>
            </a:r>
          </a:p>
          <a:p>
            <a:pPr hangingPunct="0"/>
            <a:r>
              <a:rPr lang="en-US" altLang="zh-CN" b="1" dirty="0">
                <a:highlight>
                  <a:srgbClr val="C0C0C0"/>
                </a:highlight>
                <a:ea typeface="微软雅黑" panose="020B0503020204020204" pitchFamily="34" charset="-122"/>
              </a:rPr>
              <a:t>7   NOCOMPRESS  </a:t>
            </a:r>
          </a:p>
          <a:p>
            <a:pPr hangingPunct="0"/>
            <a:r>
              <a:rPr lang="en-US" altLang="zh-CN" b="1" dirty="0">
                <a:highlight>
                  <a:srgbClr val="C0C0C0"/>
                </a:highlight>
                <a:ea typeface="微软雅黑" panose="020B0503020204020204" pitchFamily="34" charset="-122"/>
              </a:rPr>
              <a:t>8   )</a:t>
            </a:r>
          </a:p>
          <a:p>
            <a:pPr hangingPunct="0"/>
            <a:r>
              <a:rPr lang="en-US" altLang="zh-CN" b="1" dirty="0">
                <a:highlight>
                  <a:srgbClr val="C0C0C0"/>
                </a:highlight>
                <a:ea typeface="微软雅黑" panose="020B0503020204020204" pitchFamily="34" charset="-122"/>
              </a:rPr>
              <a:t>9   NOLOGGING </a:t>
            </a:r>
          </a:p>
          <a:p>
            <a:pPr hangingPunct="0"/>
            <a:r>
              <a:rPr lang="en-US" altLang="zh-CN" b="1" dirty="0">
                <a:highlight>
                  <a:srgbClr val="C0C0C0"/>
                </a:highlight>
                <a:ea typeface="微软雅黑" panose="020B0503020204020204" pitchFamily="34" charset="-122"/>
              </a:rPr>
              <a:t>10  TABLESPACE USERS </a:t>
            </a:r>
          </a:p>
          <a:p>
            <a:pPr hangingPunct="0"/>
            <a:r>
              <a:rPr lang="en-US" altLang="zh-CN" b="1" dirty="0">
                <a:highlight>
                  <a:srgbClr val="C0C0C0"/>
                </a:highlight>
                <a:ea typeface="微软雅黑" panose="020B0503020204020204" pitchFamily="34" charset="-122"/>
              </a:rPr>
              <a:t>11  PCTFREE 10 </a:t>
            </a:r>
          </a:p>
          <a:p>
            <a:pPr hangingPunct="0"/>
            <a:r>
              <a:rPr lang="en-US" altLang="zh-CN" b="1" dirty="0">
                <a:highlight>
                  <a:srgbClr val="C0C0C0"/>
                </a:highlight>
                <a:ea typeface="微软雅黑" panose="020B0503020204020204" pitchFamily="34" charset="-122"/>
              </a:rPr>
              <a:t>12  INITRANS 2 </a:t>
            </a:r>
          </a:p>
          <a:p>
            <a:pPr hangingPunct="0"/>
            <a:r>
              <a:rPr lang="en-US" altLang="zh-CN" b="1" dirty="0">
                <a:highlight>
                  <a:srgbClr val="C0C0C0"/>
                </a:highlight>
                <a:ea typeface="微软雅黑" panose="020B0503020204020204" pitchFamily="34" charset="-122"/>
              </a:rPr>
              <a:t>13  STORAGE </a:t>
            </a:r>
          </a:p>
          <a:p>
            <a:pPr marL="342900" indent="-342900" hangingPunct="0">
              <a:buAutoNum type="arabicPlain" startAt="14"/>
            </a:pPr>
            <a:r>
              <a:rPr lang="en-US" altLang="zh-CN" b="1" dirty="0">
                <a:highlight>
                  <a:srgbClr val="C0C0C0"/>
                </a:highlight>
                <a:ea typeface="微软雅黑" panose="020B0503020204020204" pitchFamily="34" charset="-122"/>
              </a:rPr>
              <a:t>( </a:t>
            </a:r>
          </a:p>
          <a:p>
            <a:pPr hangingPunct="0"/>
            <a:r>
              <a:rPr lang="zh-CN" altLang="en-US" b="1" dirty="0"/>
              <a:t>下一页继续</a:t>
            </a:r>
            <a:endParaRPr lang="en-US" altLang="zh-CN" b="1" dirty="0"/>
          </a:p>
        </p:txBody>
      </p:sp>
    </p:spTree>
    <p:extLst>
      <p:ext uri="{BB962C8B-B14F-4D97-AF65-F5344CB8AC3E}">
        <p14:creationId xmlns:p14="http://schemas.microsoft.com/office/powerpoint/2010/main" val="37647839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8.3.1</a:t>
            </a:r>
            <a:r>
              <a:rPr lang="zh-CN" altLang="en-US" sz="2800" dirty="0" smtClean="0"/>
              <a:t>创建</a:t>
            </a:r>
            <a:r>
              <a:rPr lang="zh-CN" altLang="en-US" sz="2800" dirty="0"/>
              <a:t>索引</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936104"/>
          </a:xfrm>
        </p:spPr>
        <p:txBody>
          <a:bodyPr>
            <a:normAutofit/>
          </a:bodyPr>
          <a:lstStyle/>
          <a:p>
            <a:pPr marL="0" indent="0" hangingPunct="0">
              <a:buNone/>
            </a:pPr>
            <a:r>
              <a:rPr lang="en-US" altLang="zh-CN" dirty="0"/>
              <a:t>【</a:t>
            </a:r>
            <a:r>
              <a:rPr lang="zh-CN" altLang="en-US" dirty="0"/>
              <a:t>示例</a:t>
            </a:r>
            <a:r>
              <a:rPr lang="en-US" altLang="zh-CN" dirty="0"/>
              <a:t>8-15】</a:t>
            </a:r>
            <a:r>
              <a:rPr lang="zh-CN" altLang="en-US" dirty="0"/>
              <a:t>创建全局分区</a:t>
            </a:r>
            <a:r>
              <a:rPr lang="zh-CN" altLang="en-US" dirty="0" smtClean="0"/>
              <a:t>索引（续上一页）</a:t>
            </a:r>
            <a:endParaRPr lang="zh-CN" altLang="en-US" dirty="0"/>
          </a:p>
        </p:txBody>
      </p:sp>
      <p:sp>
        <p:nvSpPr>
          <p:cNvPr id="6" name="文本框 5"/>
          <p:cNvSpPr txBox="1"/>
          <p:nvPr/>
        </p:nvSpPr>
        <p:spPr>
          <a:xfrm>
            <a:off x="1449086" y="2204864"/>
            <a:ext cx="9985175" cy="2308324"/>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15  </a:t>
            </a:r>
            <a:r>
              <a:rPr lang="en-US" altLang="zh-CN" b="1" dirty="0">
                <a:highlight>
                  <a:srgbClr val="C0C0C0"/>
                </a:highlight>
                <a:ea typeface="微软雅黑" panose="020B0503020204020204" pitchFamily="34" charset="-122"/>
              </a:rPr>
              <a:t>INITIAL 65536 </a:t>
            </a:r>
          </a:p>
          <a:p>
            <a:pPr hangingPunct="0"/>
            <a:r>
              <a:rPr lang="en-US" altLang="zh-CN" b="1" dirty="0">
                <a:highlight>
                  <a:srgbClr val="C0C0C0"/>
                </a:highlight>
                <a:ea typeface="微软雅黑" panose="020B0503020204020204" pitchFamily="34" charset="-122"/>
              </a:rPr>
              <a:t>16  NEXT 1048576 </a:t>
            </a:r>
          </a:p>
          <a:p>
            <a:pPr hangingPunct="0"/>
            <a:r>
              <a:rPr lang="en-US" altLang="zh-CN" b="1" dirty="0">
                <a:highlight>
                  <a:srgbClr val="C0C0C0"/>
                </a:highlight>
                <a:ea typeface="微软雅黑" panose="020B0503020204020204" pitchFamily="34" charset="-122"/>
              </a:rPr>
              <a:t>17  MINEXTENTS 1 </a:t>
            </a:r>
          </a:p>
          <a:p>
            <a:pPr hangingPunct="0"/>
            <a:r>
              <a:rPr lang="en-US" altLang="zh-CN" b="1" dirty="0">
                <a:highlight>
                  <a:srgbClr val="C0C0C0"/>
                </a:highlight>
                <a:ea typeface="微软雅黑" panose="020B0503020204020204" pitchFamily="34" charset="-122"/>
              </a:rPr>
              <a:t>18  MAXEXTENTS UNLIMITED </a:t>
            </a:r>
          </a:p>
          <a:p>
            <a:pPr hangingPunct="0"/>
            <a:r>
              <a:rPr lang="en-US" altLang="zh-CN" b="1" dirty="0">
                <a:highlight>
                  <a:srgbClr val="C0C0C0"/>
                </a:highlight>
                <a:ea typeface="微软雅黑" panose="020B0503020204020204" pitchFamily="34" charset="-122"/>
              </a:rPr>
              <a:t>19  BUFFER_POOL DEFAULT </a:t>
            </a:r>
          </a:p>
          <a:p>
            <a:pPr hangingPunct="0"/>
            <a:r>
              <a:rPr lang="en-US" altLang="zh-CN" b="1" dirty="0">
                <a:highlight>
                  <a:srgbClr val="C0C0C0"/>
                </a:highlight>
                <a:ea typeface="微软雅黑" panose="020B0503020204020204" pitchFamily="34" charset="-122"/>
              </a:rPr>
              <a:t>20  )</a:t>
            </a:r>
          </a:p>
          <a:p>
            <a:pPr hangingPunct="0"/>
            <a:r>
              <a:rPr lang="en-US" altLang="zh-CN" b="1" dirty="0">
                <a:highlight>
                  <a:srgbClr val="C0C0C0"/>
                </a:highlight>
                <a:ea typeface="微软雅黑" panose="020B0503020204020204" pitchFamily="34" charset="-122"/>
              </a:rPr>
              <a:t>21  NOPARALLEL</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COMMIT</a:t>
            </a:r>
            <a:r>
              <a:rPr lang="zh-CN" altLang="en-US" b="1" dirty="0">
                <a:highlight>
                  <a:srgbClr val="C0C0C0"/>
                </a:highlight>
                <a:ea typeface="微软雅黑" panose="020B0503020204020204" pitchFamily="34" charset="-122"/>
              </a:rPr>
              <a:t>；</a:t>
            </a:r>
          </a:p>
        </p:txBody>
      </p:sp>
      <p:sp>
        <p:nvSpPr>
          <p:cNvPr id="5" name="卷形: 水平 5">
            <a:extLst>
              <a:ext uri="{FF2B5EF4-FFF2-40B4-BE49-F238E27FC236}">
                <a16:creationId xmlns:a16="http://schemas.microsoft.com/office/drawing/2014/main" xmlns="" id="{764FB016-0435-472E-9ECA-059017D7C14A}"/>
              </a:ext>
            </a:extLst>
          </p:cNvPr>
          <p:cNvSpPr/>
          <p:nvPr/>
        </p:nvSpPr>
        <p:spPr>
          <a:xfrm>
            <a:off x="2277988" y="1524000"/>
            <a:ext cx="6336704" cy="396044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说明：如果按范围分区，可以使用“</a:t>
            </a:r>
            <a:r>
              <a:rPr lang="en-US" altLang="zh-CN" dirty="0"/>
              <a:t>GLOBAL PARTITION BY RANGE(</a:t>
            </a:r>
            <a:r>
              <a:rPr lang="zh-CN" altLang="en-US" dirty="0"/>
              <a:t>日期字段</a:t>
            </a:r>
            <a:r>
              <a:rPr lang="en-US" altLang="zh-CN" dirty="0"/>
              <a:t>)”</a:t>
            </a:r>
            <a:r>
              <a:rPr lang="zh-CN" altLang="en-US" dirty="0"/>
              <a:t>短语。</a:t>
            </a:r>
          </a:p>
        </p:txBody>
      </p:sp>
    </p:spTree>
    <p:extLst>
      <p:ext uri="{BB962C8B-B14F-4D97-AF65-F5344CB8AC3E}">
        <p14:creationId xmlns:p14="http://schemas.microsoft.com/office/powerpoint/2010/main" val="150493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8.3.1</a:t>
            </a:r>
            <a:r>
              <a:rPr lang="zh-CN" altLang="en-US" sz="2800" dirty="0" smtClean="0"/>
              <a:t>创建</a:t>
            </a:r>
            <a:r>
              <a:rPr lang="zh-CN" altLang="en-US" sz="2800" dirty="0"/>
              <a:t>索引</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936104"/>
          </a:xfrm>
        </p:spPr>
        <p:txBody>
          <a:bodyPr>
            <a:normAutofit lnSpcReduction="10000"/>
          </a:bodyPr>
          <a:lstStyle/>
          <a:p>
            <a:pPr marL="0" indent="0" hangingPunct="0">
              <a:buNone/>
            </a:pPr>
            <a:r>
              <a:rPr lang="en-US" altLang="zh-CN" dirty="0"/>
              <a:t>【</a:t>
            </a:r>
            <a:r>
              <a:rPr lang="zh-CN" altLang="en-US" dirty="0"/>
              <a:t>示例</a:t>
            </a:r>
            <a:r>
              <a:rPr lang="en-US" altLang="zh-CN" dirty="0"/>
              <a:t>8-16】</a:t>
            </a:r>
            <a:r>
              <a:rPr lang="zh-CN" altLang="en-US" dirty="0"/>
              <a:t>创建基于函数的索引</a:t>
            </a:r>
          </a:p>
          <a:p>
            <a:pPr marL="0" indent="0" hangingPunct="0">
              <a:buNone/>
            </a:pPr>
            <a:r>
              <a:rPr lang="zh-CN" altLang="en-US" dirty="0"/>
              <a:t>在</a:t>
            </a:r>
            <a:r>
              <a:rPr lang="en-US" altLang="zh-CN" dirty="0"/>
              <a:t>study</a:t>
            </a:r>
            <a:r>
              <a:rPr lang="zh-CN" altLang="en-US" dirty="0"/>
              <a:t>用户的</a:t>
            </a:r>
            <a:r>
              <a:rPr lang="en-US" altLang="zh-CN" dirty="0"/>
              <a:t>employees</a:t>
            </a:r>
            <a:r>
              <a:rPr lang="zh-CN" altLang="en-US" dirty="0"/>
              <a:t>表中创建基于函数的索引</a:t>
            </a:r>
            <a:r>
              <a:rPr lang="en-US" altLang="zh-CN" dirty="0" err="1"/>
              <a:t>emp_upper_idx</a:t>
            </a:r>
            <a:r>
              <a:rPr lang="zh-CN" altLang="en-US" dirty="0"/>
              <a:t>。</a:t>
            </a:r>
          </a:p>
        </p:txBody>
      </p:sp>
      <p:sp>
        <p:nvSpPr>
          <p:cNvPr id="6" name="文本框 5"/>
          <p:cNvSpPr txBox="1"/>
          <p:nvPr/>
        </p:nvSpPr>
        <p:spPr>
          <a:xfrm>
            <a:off x="1437828" y="2490862"/>
            <a:ext cx="9985175" cy="646331"/>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INDEX </a:t>
            </a:r>
            <a:r>
              <a:rPr lang="en-US" altLang="zh-CN" b="1" dirty="0" err="1">
                <a:highlight>
                  <a:srgbClr val="C0C0C0"/>
                </a:highlight>
                <a:ea typeface="微软雅黑" panose="020B0503020204020204" pitchFamily="34" charset="-122"/>
              </a:rPr>
              <a:t>emp_upper_idx</a:t>
            </a:r>
            <a:r>
              <a:rPr lang="en-US" altLang="zh-CN" b="1" dirty="0">
                <a:highlight>
                  <a:srgbClr val="C0C0C0"/>
                </a:highlight>
                <a:ea typeface="微软雅黑" panose="020B0503020204020204" pitchFamily="34" charset="-122"/>
              </a:rPr>
              <a:t> ON employees (UPPER(</a:t>
            </a:r>
            <a:r>
              <a:rPr lang="en-US" altLang="zh-CN" b="1" dirty="0" err="1">
                <a:highlight>
                  <a:srgbClr val="C0C0C0"/>
                </a:highlight>
                <a:ea typeface="微软雅黑" panose="020B0503020204020204" pitchFamily="34" charset="-122"/>
              </a:rPr>
              <a:t>last_name</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SQL&gt; SELECT * FROM employees WHERE UPPER(</a:t>
            </a:r>
            <a:r>
              <a:rPr lang="en-US" altLang="zh-CN" b="1" dirty="0" err="1">
                <a:highlight>
                  <a:srgbClr val="C0C0C0"/>
                </a:highlight>
                <a:ea typeface="微软雅黑" panose="020B0503020204020204" pitchFamily="34" charset="-122"/>
              </a:rPr>
              <a:t>last_name</a:t>
            </a:r>
            <a:r>
              <a:rPr lang="en-US" altLang="zh-CN" b="1" dirty="0">
                <a:highlight>
                  <a:srgbClr val="C0C0C0"/>
                </a:highlight>
                <a:ea typeface="微软雅黑" panose="020B0503020204020204" pitchFamily="34" charset="-122"/>
              </a:rPr>
              <a:t>)='KING'</a:t>
            </a:r>
            <a:r>
              <a:rPr lang="zh-CN" altLang="en-US" b="1" dirty="0">
                <a:highlight>
                  <a:srgbClr val="C0C0C0"/>
                </a:highlight>
                <a:ea typeface="微软雅黑" panose="020B0503020204020204" pitchFamily="34" charset="-122"/>
              </a:rPr>
              <a:t>；</a:t>
            </a:r>
          </a:p>
        </p:txBody>
      </p:sp>
      <p:sp>
        <p:nvSpPr>
          <p:cNvPr id="5" name="卷形: 水平 5">
            <a:extLst>
              <a:ext uri="{FF2B5EF4-FFF2-40B4-BE49-F238E27FC236}">
                <a16:creationId xmlns:a16="http://schemas.microsoft.com/office/drawing/2014/main" xmlns="" id="{764FB016-0435-472E-9ECA-059017D7C14A}"/>
              </a:ext>
            </a:extLst>
          </p:cNvPr>
          <p:cNvSpPr/>
          <p:nvPr/>
        </p:nvSpPr>
        <p:spPr>
          <a:xfrm>
            <a:off x="2998068" y="2814027"/>
            <a:ext cx="6336704" cy="396044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说明：在上面的查询中，将按函数索引查找，以提升查询效率。</a:t>
            </a:r>
          </a:p>
        </p:txBody>
      </p:sp>
    </p:spTree>
    <p:extLst>
      <p:ext uri="{BB962C8B-B14F-4D97-AF65-F5344CB8AC3E}">
        <p14:creationId xmlns:p14="http://schemas.microsoft.com/office/powerpoint/2010/main" val="40416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8.3  </a:t>
            </a:r>
            <a:r>
              <a:rPr lang="zh-CN" altLang="en-US" b="1" dirty="0">
                <a:effectLst>
                  <a:glow>
                    <a:srgbClr val="000000"/>
                  </a:glow>
                  <a:outerShdw sx="0" sy="0">
                    <a:srgbClr val="000000"/>
                  </a:outerShdw>
                  <a:reflection stA="0" endPos="0" fadeDir="0" sx="0" sy="0"/>
                </a:effectLst>
              </a:rPr>
              <a:t>索    引</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8.3.2</a:t>
            </a:r>
            <a:r>
              <a:rPr lang="zh-CN" altLang="en-US" sz="2800" dirty="0" smtClean="0"/>
              <a:t>修改</a:t>
            </a:r>
            <a:r>
              <a:rPr lang="zh-CN" altLang="en-US" sz="2800" dirty="0"/>
              <a:t>、删除索引</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936104"/>
          </a:xfrm>
        </p:spPr>
        <p:txBody>
          <a:bodyPr>
            <a:normAutofit/>
          </a:bodyPr>
          <a:lstStyle/>
          <a:p>
            <a:pPr marL="0" indent="0" hangingPunct="0">
              <a:buNone/>
            </a:pPr>
            <a:r>
              <a:rPr lang="zh-CN" altLang="en-US" dirty="0"/>
              <a:t>使用</a:t>
            </a:r>
            <a:r>
              <a:rPr lang="en-US" altLang="zh-CN" dirty="0"/>
              <a:t>ALTER INDEX</a:t>
            </a:r>
            <a:r>
              <a:rPr lang="zh-CN" altLang="en-US" dirty="0"/>
              <a:t>语句可以修改索引，使用</a:t>
            </a:r>
            <a:r>
              <a:rPr lang="en-US" altLang="zh-CN" dirty="0"/>
              <a:t>DROP INDEX</a:t>
            </a:r>
            <a:r>
              <a:rPr lang="zh-CN" altLang="en-US" dirty="0"/>
              <a:t>语句可以删除索引，主要操作的语法格式如下：</a:t>
            </a:r>
          </a:p>
        </p:txBody>
      </p:sp>
      <p:sp>
        <p:nvSpPr>
          <p:cNvPr id="6" name="文本框 5"/>
          <p:cNvSpPr txBox="1"/>
          <p:nvPr/>
        </p:nvSpPr>
        <p:spPr>
          <a:xfrm>
            <a:off x="1437828" y="2490862"/>
            <a:ext cx="9985175" cy="2308324"/>
          </a:xfrm>
          <a:prstGeom prst="rect">
            <a:avLst/>
          </a:prstGeom>
          <a:noFill/>
        </p:spPr>
        <p:txBody>
          <a:bodyPr wrap="square" rtlCol="0">
            <a:spAutoFit/>
          </a:bodyPr>
          <a:lstStyle/>
          <a:p>
            <a:pPr hangingPunct="0"/>
            <a:r>
              <a:rPr lang="en-US" altLang="zh-CN" b="1" dirty="0"/>
              <a:t>--</a:t>
            </a:r>
            <a:r>
              <a:rPr lang="zh-CN" altLang="en-US" b="1" dirty="0"/>
              <a:t>设置索引不可用</a:t>
            </a:r>
          </a:p>
          <a:p>
            <a:pPr hangingPunct="0"/>
            <a:r>
              <a:rPr lang="en-US" altLang="zh-CN" b="1" dirty="0">
                <a:highlight>
                  <a:srgbClr val="C0C0C0"/>
                </a:highlight>
                <a:ea typeface="微软雅黑" panose="020B0503020204020204" pitchFamily="34" charset="-122"/>
              </a:rPr>
              <a:t>ALTER INDEX </a:t>
            </a:r>
            <a:r>
              <a:rPr lang="en-US" altLang="zh-CN" b="1" dirty="0" err="1">
                <a:highlight>
                  <a:srgbClr val="C0C0C0"/>
                </a:highlight>
                <a:ea typeface="微软雅黑" panose="020B0503020204020204" pitchFamily="34" charset="-122"/>
              </a:rPr>
              <a:t>index_name</a:t>
            </a:r>
            <a:r>
              <a:rPr lang="en-US" altLang="zh-CN" b="1" dirty="0">
                <a:highlight>
                  <a:srgbClr val="C0C0C0"/>
                </a:highlight>
                <a:ea typeface="微软雅黑" panose="020B0503020204020204" pitchFamily="34" charset="-122"/>
              </a:rPr>
              <a:t> UNUSABLE</a:t>
            </a:r>
            <a:r>
              <a:rPr lang="zh-CN" altLang="en-US" b="1" dirty="0">
                <a:highlight>
                  <a:srgbClr val="C0C0C0"/>
                </a:highlight>
                <a:ea typeface="微软雅黑" panose="020B0503020204020204" pitchFamily="34" charset="-122"/>
              </a:rPr>
              <a:t>；</a:t>
            </a:r>
          </a:p>
          <a:p>
            <a:pPr hangingPunct="0"/>
            <a:r>
              <a:rPr lang="en-US" altLang="zh-CN" b="1" dirty="0"/>
              <a:t>--</a:t>
            </a:r>
            <a:r>
              <a:rPr lang="zh-CN" altLang="en-US" b="1" dirty="0"/>
              <a:t>重建索引</a:t>
            </a:r>
          </a:p>
          <a:p>
            <a:pPr hangingPunct="0"/>
            <a:r>
              <a:rPr lang="en-US" altLang="zh-CN" b="1" dirty="0">
                <a:highlight>
                  <a:srgbClr val="C0C0C0"/>
                </a:highlight>
                <a:ea typeface="微软雅黑" panose="020B0503020204020204" pitchFamily="34" charset="-122"/>
              </a:rPr>
              <a:t>ALTER INDEX </a:t>
            </a:r>
            <a:r>
              <a:rPr lang="en-US" altLang="zh-CN" b="1" dirty="0" err="1">
                <a:highlight>
                  <a:srgbClr val="C0C0C0"/>
                </a:highlight>
                <a:ea typeface="微软雅黑" panose="020B0503020204020204" pitchFamily="34" charset="-122"/>
              </a:rPr>
              <a:t>index_name</a:t>
            </a:r>
            <a:r>
              <a:rPr lang="en-US" altLang="zh-CN" b="1" dirty="0">
                <a:highlight>
                  <a:srgbClr val="C0C0C0"/>
                </a:highlight>
                <a:ea typeface="微软雅黑" panose="020B0503020204020204" pitchFamily="34" charset="-122"/>
              </a:rPr>
              <a:t> REBUILD</a:t>
            </a:r>
            <a:r>
              <a:rPr lang="zh-CN" altLang="en-US" b="1" dirty="0">
                <a:highlight>
                  <a:srgbClr val="C0C0C0"/>
                </a:highlight>
                <a:ea typeface="微软雅黑" panose="020B0503020204020204" pitchFamily="34" charset="-122"/>
              </a:rPr>
              <a:t>；</a:t>
            </a:r>
          </a:p>
          <a:p>
            <a:pPr hangingPunct="0"/>
            <a:r>
              <a:rPr lang="en-US" altLang="zh-CN" b="1" dirty="0"/>
              <a:t>--</a:t>
            </a:r>
            <a:r>
              <a:rPr lang="zh-CN" altLang="en-US" b="1" dirty="0"/>
              <a:t>修改索引名</a:t>
            </a:r>
          </a:p>
          <a:p>
            <a:pPr hangingPunct="0"/>
            <a:r>
              <a:rPr lang="en-US" altLang="zh-CN" b="1" dirty="0">
                <a:highlight>
                  <a:srgbClr val="C0C0C0"/>
                </a:highlight>
                <a:ea typeface="微软雅黑" panose="020B0503020204020204" pitchFamily="34" charset="-122"/>
              </a:rPr>
              <a:t>ALTER INDEX </a:t>
            </a:r>
            <a:r>
              <a:rPr lang="en-US" altLang="zh-CN" b="1" dirty="0" err="1">
                <a:highlight>
                  <a:srgbClr val="C0C0C0"/>
                </a:highlight>
                <a:ea typeface="微软雅黑" panose="020B0503020204020204" pitchFamily="34" charset="-122"/>
              </a:rPr>
              <a:t>old_index_name</a:t>
            </a:r>
            <a:r>
              <a:rPr lang="en-US" altLang="zh-CN" b="1" dirty="0">
                <a:highlight>
                  <a:srgbClr val="C0C0C0"/>
                </a:highlight>
                <a:ea typeface="微软雅黑" panose="020B0503020204020204" pitchFamily="34" charset="-122"/>
              </a:rPr>
              <a:t> RENAME TO </a:t>
            </a:r>
            <a:r>
              <a:rPr lang="en-US" altLang="zh-CN" b="1" dirty="0" err="1">
                <a:highlight>
                  <a:srgbClr val="C0C0C0"/>
                </a:highlight>
                <a:ea typeface="微软雅黑" panose="020B0503020204020204" pitchFamily="34" charset="-122"/>
              </a:rPr>
              <a:t>new_index_name</a:t>
            </a:r>
            <a:r>
              <a:rPr lang="zh-CN" altLang="en-US" b="1" dirty="0">
                <a:highlight>
                  <a:srgbClr val="C0C0C0"/>
                </a:highlight>
                <a:ea typeface="微软雅黑" panose="020B0503020204020204" pitchFamily="34" charset="-122"/>
              </a:rPr>
              <a:t>；</a:t>
            </a:r>
          </a:p>
          <a:p>
            <a:pPr hangingPunct="0"/>
            <a:r>
              <a:rPr lang="en-US" altLang="zh-CN" b="1" dirty="0"/>
              <a:t>--</a:t>
            </a:r>
            <a:r>
              <a:rPr lang="zh-CN" altLang="en-US" b="1" dirty="0"/>
              <a:t>删除索引</a:t>
            </a:r>
          </a:p>
          <a:p>
            <a:pPr hangingPunct="0"/>
            <a:r>
              <a:rPr lang="en-US" altLang="zh-CN" b="1" dirty="0">
                <a:highlight>
                  <a:srgbClr val="C0C0C0"/>
                </a:highlight>
                <a:ea typeface="微软雅黑" panose="020B0503020204020204" pitchFamily="34" charset="-122"/>
              </a:rPr>
              <a:t>DROP INDEX </a:t>
            </a:r>
            <a:r>
              <a:rPr lang="en-US" altLang="zh-CN" b="1" dirty="0" err="1">
                <a:highlight>
                  <a:srgbClr val="C0C0C0"/>
                </a:highlight>
                <a:ea typeface="微软雅黑" panose="020B0503020204020204" pitchFamily="34" charset="-122"/>
              </a:rPr>
              <a:t>index_name</a:t>
            </a:r>
            <a:r>
              <a:rPr lang="zh-CN" altLang="en-US"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284706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8.1.1</a:t>
            </a:r>
            <a:r>
              <a:rPr lang="zh-CN" altLang="en-US" sz="2800" dirty="0" smtClean="0"/>
              <a:t>数据类型</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76400"/>
            <a:ext cx="9601200" cy="528464"/>
          </a:xfrm>
        </p:spPr>
        <p:txBody>
          <a:bodyPr>
            <a:normAutofit/>
          </a:bodyPr>
          <a:lstStyle/>
          <a:p>
            <a:pPr marL="0" indent="0" hangingPunct="0">
              <a:buNone/>
            </a:pPr>
            <a:r>
              <a:rPr lang="en-US" altLang="zh-CN" dirty="0" smtClean="0"/>
              <a:t>2</a:t>
            </a:r>
            <a:r>
              <a:rPr lang="en-US" altLang="zh-CN" dirty="0"/>
              <a:t>)</a:t>
            </a:r>
            <a:r>
              <a:rPr lang="zh-CN" altLang="en-US" dirty="0"/>
              <a:t>数值型</a:t>
            </a:r>
            <a:endParaRPr lang="zh-CN" altLang="zh-CN" dirty="0"/>
          </a:p>
          <a:p>
            <a:pPr marL="0" indent="0" hangingPunct="0">
              <a:buNone/>
            </a:pPr>
            <a:endParaRPr lang="zh-CN" altLang="zh-CN" dirty="0"/>
          </a:p>
        </p:txBody>
      </p:sp>
      <p:sp>
        <p:nvSpPr>
          <p:cNvPr id="26" name="文本框 25"/>
          <p:cNvSpPr txBox="1"/>
          <p:nvPr/>
        </p:nvSpPr>
        <p:spPr>
          <a:xfrm>
            <a:off x="4438228" y="2637862"/>
            <a:ext cx="2568845" cy="590931"/>
          </a:xfrm>
          <a:prstGeom prst="rect">
            <a:avLst/>
          </a:prstGeom>
          <a:noFill/>
        </p:spPr>
        <p:txBody>
          <a:bodyPr wrap="none" rtlCol="0">
            <a:spAutoFit/>
          </a:bodyPr>
          <a:lstStyle/>
          <a:p>
            <a:pPr>
              <a:lnSpc>
                <a:spcPct val="90000"/>
              </a:lnSpc>
            </a:pPr>
            <a:r>
              <a:rPr lang="zh-CN" altLang="en-US" dirty="0" smtClean="0"/>
              <a:t>表</a:t>
            </a:r>
            <a:r>
              <a:rPr lang="en-US" altLang="zh-CN" dirty="0"/>
              <a:t>8-2  </a:t>
            </a:r>
            <a:r>
              <a:rPr lang="zh-CN" altLang="en-US" dirty="0"/>
              <a:t>数值型数据类型</a:t>
            </a:r>
            <a:endParaRPr lang="zh-CN" altLang="zh-CN" dirty="0"/>
          </a:p>
          <a:p>
            <a:pPr>
              <a:lnSpc>
                <a:spcPct val="90000"/>
              </a:lnSpc>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22372883"/>
              </p:ext>
            </p:extLst>
          </p:nvPr>
        </p:nvGraphicFramePr>
        <p:xfrm>
          <a:off x="1629916" y="2996952"/>
          <a:ext cx="9577064" cy="3312365"/>
        </p:xfrm>
        <a:graphic>
          <a:graphicData uri="http://schemas.openxmlformats.org/drawingml/2006/table">
            <a:tbl>
              <a:tblPr firstRow="1" firstCol="1" bandRow="1">
                <a:tableStyleId>{3B4B98B0-60AC-42C2-AFA5-B58CD77FA1E5}</a:tableStyleId>
              </a:tblPr>
              <a:tblGrid>
                <a:gridCol w="2110296"/>
                <a:gridCol w="7466768"/>
              </a:tblGrid>
              <a:tr h="473195">
                <a:tc>
                  <a:txBody>
                    <a:bodyPr/>
                    <a:lstStyle/>
                    <a:p>
                      <a:pPr>
                        <a:spcAft>
                          <a:spcPts val="0"/>
                        </a:spcAft>
                      </a:pPr>
                      <a:r>
                        <a:rPr lang="zh-CN" sz="1600" kern="100" dirty="0">
                          <a:effectLst/>
                        </a:rPr>
                        <a:t>数据类型</a:t>
                      </a:r>
                      <a:endParaRPr lang="zh-CN" sz="1600" kern="100" dirty="0">
                        <a:effectLst/>
                        <a:latin typeface="Times New Roman" panose="02020603050405020304" pitchFamily="18" charset="0"/>
                        <a:ea typeface="宋体" panose="02010600030101010101" pitchFamily="2" charset="-122"/>
                      </a:endParaRPr>
                    </a:p>
                  </a:txBody>
                  <a:tcPr marL="68580" marR="68580" marT="28575" marB="28575"/>
                </a:tc>
                <a:tc>
                  <a:txBody>
                    <a:bodyPr/>
                    <a:lstStyle/>
                    <a:p>
                      <a:pPr>
                        <a:spcAft>
                          <a:spcPts val="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28575" marB="28575"/>
                </a:tc>
              </a:tr>
              <a:tr h="473195">
                <a:tc>
                  <a:txBody>
                    <a:bodyPr/>
                    <a:lstStyle/>
                    <a:p>
                      <a:pPr>
                        <a:spcAft>
                          <a:spcPts val="0"/>
                        </a:spcAft>
                      </a:pPr>
                      <a:r>
                        <a:rPr lang="en-US" sz="1600" kern="100" dirty="0">
                          <a:effectLst/>
                        </a:rPr>
                        <a:t>NUMBER(p</a:t>
                      </a:r>
                      <a:r>
                        <a:rPr lang="zh-CN" sz="1600" kern="100" dirty="0">
                          <a:effectLst/>
                        </a:rPr>
                        <a:t>，</a:t>
                      </a:r>
                      <a:r>
                        <a:rPr lang="en-US" sz="1600" kern="100" dirty="0">
                          <a:effectLst/>
                        </a:rPr>
                        <a:t>s)</a:t>
                      </a:r>
                      <a:endParaRPr lang="zh-CN" sz="1600" kern="100" dirty="0">
                        <a:effectLst/>
                        <a:latin typeface="Times New Roman" panose="02020603050405020304" pitchFamily="18" charset="0"/>
                        <a:ea typeface="宋体" panose="02010600030101010101" pitchFamily="2" charset="-122"/>
                      </a:endParaRPr>
                    </a:p>
                  </a:txBody>
                  <a:tcPr marL="68580" marR="68580" marT="28575" marB="28575"/>
                </a:tc>
                <a:tc>
                  <a:txBody>
                    <a:bodyPr/>
                    <a:lstStyle/>
                    <a:p>
                      <a:pPr>
                        <a:spcAft>
                          <a:spcPts val="0"/>
                        </a:spcAft>
                      </a:pPr>
                      <a:r>
                        <a:rPr lang="zh-CN" sz="1600" kern="100">
                          <a:effectLst/>
                        </a:rPr>
                        <a:t>数值类型，</a:t>
                      </a:r>
                      <a:r>
                        <a:rPr lang="en-US" sz="1600" kern="100">
                          <a:effectLst/>
                        </a:rPr>
                        <a:t>p</a:t>
                      </a:r>
                      <a:r>
                        <a:rPr lang="zh-CN" sz="1600" kern="100">
                          <a:effectLst/>
                        </a:rPr>
                        <a:t>表示精度，</a:t>
                      </a:r>
                      <a:r>
                        <a:rPr lang="en-US" sz="1600" kern="100">
                          <a:effectLst/>
                        </a:rPr>
                        <a:t>s</a:t>
                      </a:r>
                      <a:r>
                        <a:rPr lang="zh-CN" sz="1600" kern="100">
                          <a:effectLst/>
                        </a:rPr>
                        <a:t>表示小数位数</a:t>
                      </a:r>
                      <a:endParaRPr lang="zh-CN" sz="1600" kern="100">
                        <a:effectLst/>
                        <a:latin typeface="Times New Roman" panose="02020603050405020304" pitchFamily="18" charset="0"/>
                        <a:ea typeface="宋体" panose="02010600030101010101" pitchFamily="2" charset="-122"/>
                      </a:endParaRPr>
                    </a:p>
                  </a:txBody>
                  <a:tcPr marL="68580" marR="68580" marT="28575" marB="28575"/>
                </a:tc>
              </a:tr>
              <a:tr h="473195">
                <a:tc>
                  <a:txBody>
                    <a:bodyPr/>
                    <a:lstStyle/>
                    <a:p>
                      <a:pPr>
                        <a:spcAft>
                          <a:spcPts val="0"/>
                        </a:spcAft>
                      </a:pPr>
                      <a:r>
                        <a:rPr lang="en-US" sz="1600" kern="100">
                          <a:effectLst/>
                        </a:rPr>
                        <a:t>FLOAT</a:t>
                      </a:r>
                      <a:endParaRPr lang="zh-CN" sz="1600" kern="100">
                        <a:effectLst/>
                        <a:latin typeface="Times New Roman" panose="02020603050405020304" pitchFamily="18" charset="0"/>
                        <a:ea typeface="宋体" panose="02010600030101010101" pitchFamily="2" charset="-122"/>
                      </a:endParaRPr>
                    </a:p>
                  </a:txBody>
                  <a:tcPr marL="68580" marR="68580" marT="28575" marB="28575"/>
                </a:tc>
                <a:tc>
                  <a:txBody>
                    <a:bodyPr/>
                    <a:lstStyle/>
                    <a:p>
                      <a:pPr>
                        <a:spcAft>
                          <a:spcPts val="0"/>
                        </a:spcAft>
                      </a:pPr>
                      <a:r>
                        <a:rPr lang="zh-CN" sz="1600" kern="100">
                          <a:effectLst/>
                        </a:rPr>
                        <a:t>浮点数类型，相当于</a:t>
                      </a:r>
                      <a:r>
                        <a:rPr lang="en-US" sz="1600" kern="100">
                          <a:effectLst/>
                        </a:rPr>
                        <a:t>NUMBER(38)</a:t>
                      </a:r>
                      <a:r>
                        <a:rPr lang="zh-CN" sz="1600" kern="100">
                          <a:effectLst/>
                        </a:rPr>
                        <a:t>，双精度</a:t>
                      </a:r>
                      <a:endParaRPr lang="zh-CN" sz="1600" kern="100">
                        <a:effectLst/>
                        <a:latin typeface="Times New Roman" panose="02020603050405020304" pitchFamily="18" charset="0"/>
                        <a:ea typeface="宋体" panose="02010600030101010101" pitchFamily="2" charset="-122"/>
                      </a:endParaRPr>
                    </a:p>
                  </a:txBody>
                  <a:tcPr marL="68580" marR="68580" marT="28575" marB="28575"/>
                </a:tc>
              </a:tr>
              <a:tr h="473195">
                <a:tc>
                  <a:txBody>
                    <a:bodyPr/>
                    <a:lstStyle/>
                    <a:p>
                      <a:pPr>
                        <a:spcAft>
                          <a:spcPts val="0"/>
                        </a:spcAft>
                      </a:pPr>
                      <a:r>
                        <a:rPr lang="en-US" sz="1600" kern="100">
                          <a:effectLst/>
                        </a:rPr>
                        <a:t>DECIMAL(p</a:t>
                      </a:r>
                      <a:r>
                        <a:rPr lang="zh-CN" sz="1600" kern="100">
                          <a:effectLst/>
                        </a:rPr>
                        <a:t>，</a:t>
                      </a:r>
                      <a:r>
                        <a:rPr lang="en-US" sz="1600" kern="100">
                          <a:effectLst/>
                        </a:rPr>
                        <a:t>s)</a:t>
                      </a:r>
                      <a:endParaRPr lang="zh-CN" sz="1600" kern="100">
                        <a:effectLst/>
                        <a:latin typeface="Times New Roman" panose="02020603050405020304" pitchFamily="18" charset="0"/>
                        <a:ea typeface="宋体" panose="02010600030101010101" pitchFamily="2" charset="-122"/>
                      </a:endParaRPr>
                    </a:p>
                  </a:txBody>
                  <a:tcPr marL="68580" marR="68580" marT="28575" marB="28575"/>
                </a:tc>
                <a:tc>
                  <a:txBody>
                    <a:bodyPr/>
                    <a:lstStyle/>
                    <a:p>
                      <a:pPr>
                        <a:spcAft>
                          <a:spcPts val="0"/>
                        </a:spcAft>
                      </a:pPr>
                      <a:r>
                        <a:rPr lang="zh-CN" sz="1600" kern="100">
                          <a:effectLst/>
                        </a:rPr>
                        <a:t>数值类型，</a:t>
                      </a:r>
                      <a:r>
                        <a:rPr lang="en-US" sz="1600" kern="100">
                          <a:effectLst/>
                        </a:rPr>
                        <a:t>p</a:t>
                      </a:r>
                      <a:r>
                        <a:rPr lang="zh-CN" sz="1600" kern="100">
                          <a:effectLst/>
                        </a:rPr>
                        <a:t>表示精度，</a:t>
                      </a:r>
                      <a:r>
                        <a:rPr lang="en-US" sz="1600" kern="100">
                          <a:effectLst/>
                        </a:rPr>
                        <a:t>s</a:t>
                      </a:r>
                      <a:r>
                        <a:rPr lang="zh-CN" sz="1600" kern="100">
                          <a:effectLst/>
                        </a:rPr>
                        <a:t>表示小数位数</a:t>
                      </a:r>
                      <a:endParaRPr lang="zh-CN" sz="1600" kern="100">
                        <a:effectLst/>
                        <a:latin typeface="Times New Roman" panose="02020603050405020304" pitchFamily="18" charset="0"/>
                        <a:ea typeface="宋体" panose="02010600030101010101" pitchFamily="2" charset="-122"/>
                      </a:endParaRPr>
                    </a:p>
                  </a:txBody>
                  <a:tcPr marL="68580" marR="68580" marT="28575" marB="28575"/>
                </a:tc>
              </a:tr>
              <a:tr h="473195">
                <a:tc>
                  <a:txBody>
                    <a:bodyPr/>
                    <a:lstStyle/>
                    <a:p>
                      <a:pPr>
                        <a:spcAft>
                          <a:spcPts val="0"/>
                        </a:spcAft>
                      </a:pPr>
                      <a:r>
                        <a:rPr lang="en-US" sz="1600" kern="100">
                          <a:effectLst/>
                        </a:rPr>
                        <a:t>INTEGER</a:t>
                      </a:r>
                      <a:endParaRPr lang="zh-CN" sz="1600" kern="100">
                        <a:effectLst/>
                        <a:latin typeface="Times New Roman" panose="02020603050405020304" pitchFamily="18" charset="0"/>
                        <a:ea typeface="宋体" panose="02010600030101010101" pitchFamily="2" charset="-122"/>
                      </a:endParaRPr>
                    </a:p>
                  </a:txBody>
                  <a:tcPr marL="68580" marR="68580" marT="28575" marB="28575"/>
                </a:tc>
                <a:tc>
                  <a:txBody>
                    <a:bodyPr/>
                    <a:lstStyle/>
                    <a:p>
                      <a:pPr>
                        <a:spcAft>
                          <a:spcPts val="0"/>
                        </a:spcAft>
                      </a:pPr>
                      <a:r>
                        <a:rPr lang="zh-CN" sz="1600" kern="100">
                          <a:effectLst/>
                        </a:rPr>
                        <a:t>整数类型</a:t>
                      </a:r>
                      <a:endParaRPr lang="zh-CN" sz="1600" kern="100">
                        <a:effectLst/>
                        <a:latin typeface="Times New Roman" panose="02020603050405020304" pitchFamily="18" charset="0"/>
                        <a:ea typeface="宋体" panose="02010600030101010101" pitchFamily="2" charset="-122"/>
                      </a:endParaRPr>
                    </a:p>
                  </a:txBody>
                  <a:tcPr marL="68580" marR="68580" marT="28575" marB="28575"/>
                </a:tc>
              </a:tr>
              <a:tr h="473195">
                <a:tc>
                  <a:txBody>
                    <a:bodyPr/>
                    <a:lstStyle/>
                    <a:p>
                      <a:pPr>
                        <a:spcAft>
                          <a:spcPts val="0"/>
                        </a:spcAft>
                      </a:pPr>
                      <a:r>
                        <a:rPr lang="en-US" sz="1600" kern="100">
                          <a:effectLst/>
                        </a:rPr>
                        <a:t>SMALLINT</a:t>
                      </a:r>
                      <a:endParaRPr lang="zh-CN" sz="1600" kern="100">
                        <a:effectLst/>
                        <a:latin typeface="Times New Roman" panose="02020603050405020304" pitchFamily="18" charset="0"/>
                        <a:ea typeface="宋体" panose="02010600030101010101" pitchFamily="2" charset="-122"/>
                      </a:endParaRPr>
                    </a:p>
                  </a:txBody>
                  <a:tcPr marL="68580" marR="68580" marT="28575" marB="28575"/>
                </a:tc>
                <a:tc>
                  <a:txBody>
                    <a:bodyPr/>
                    <a:lstStyle/>
                    <a:p>
                      <a:pPr>
                        <a:spcAft>
                          <a:spcPts val="0"/>
                        </a:spcAft>
                      </a:pPr>
                      <a:r>
                        <a:rPr lang="zh-CN" sz="1600" kern="100">
                          <a:effectLst/>
                        </a:rPr>
                        <a:t>短整数类型</a:t>
                      </a:r>
                      <a:endParaRPr lang="zh-CN" sz="1600" kern="100">
                        <a:effectLst/>
                        <a:latin typeface="Times New Roman" panose="02020603050405020304" pitchFamily="18" charset="0"/>
                        <a:ea typeface="宋体" panose="02010600030101010101" pitchFamily="2" charset="-122"/>
                      </a:endParaRPr>
                    </a:p>
                  </a:txBody>
                  <a:tcPr marL="68580" marR="68580" marT="28575" marB="28575"/>
                </a:tc>
              </a:tr>
              <a:tr h="473195">
                <a:tc>
                  <a:txBody>
                    <a:bodyPr/>
                    <a:lstStyle/>
                    <a:p>
                      <a:pPr>
                        <a:spcAft>
                          <a:spcPts val="0"/>
                        </a:spcAft>
                      </a:pPr>
                      <a:r>
                        <a:rPr lang="en-US" sz="1600" kern="100">
                          <a:effectLst/>
                        </a:rPr>
                        <a:t>REAL</a:t>
                      </a:r>
                      <a:endParaRPr lang="zh-CN" sz="1600" kern="100">
                        <a:effectLst/>
                        <a:latin typeface="Times New Roman" panose="02020603050405020304" pitchFamily="18" charset="0"/>
                        <a:ea typeface="宋体" panose="02010600030101010101" pitchFamily="2" charset="-122"/>
                      </a:endParaRPr>
                    </a:p>
                  </a:txBody>
                  <a:tcPr marL="68580" marR="68580" marT="28575" marB="28575"/>
                </a:tc>
                <a:tc>
                  <a:txBody>
                    <a:bodyPr/>
                    <a:lstStyle/>
                    <a:p>
                      <a:pPr>
                        <a:spcAft>
                          <a:spcPts val="0"/>
                        </a:spcAft>
                      </a:pPr>
                      <a:r>
                        <a:rPr lang="zh-CN" sz="1600" kern="100" dirty="0">
                          <a:effectLst/>
                        </a:rPr>
                        <a:t>实数类型，相当于</a:t>
                      </a:r>
                      <a:r>
                        <a:rPr lang="en-US" sz="1600" kern="100" dirty="0">
                          <a:effectLst/>
                        </a:rPr>
                        <a:t>NUMBER(63)</a:t>
                      </a:r>
                      <a:r>
                        <a:rPr lang="zh-CN" sz="1600" kern="100" dirty="0">
                          <a:effectLst/>
                        </a:rPr>
                        <a:t>，精度更高</a:t>
                      </a:r>
                      <a:endParaRPr lang="zh-CN" sz="1600" kern="100" dirty="0">
                        <a:effectLst/>
                        <a:latin typeface="Times New Roman" panose="02020603050405020304" pitchFamily="18" charset="0"/>
                        <a:ea typeface="宋体" panose="02010600030101010101" pitchFamily="2" charset="-122"/>
                      </a:endParaRPr>
                    </a:p>
                  </a:txBody>
                  <a:tcPr marL="68580" marR="68580" marT="28575" marB="28575"/>
                </a:tc>
              </a:tr>
            </a:tbl>
          </a:graphicData>
        </a:graphic>
      </p:graphicFrame>
    </p:spTree>
    <p:extLst>
      <p:ext uri="{BB962C8B-B14F-4D97-AF65-F5344CB8AC3E}">
        <p14:creationId xmlns:p14="http://schemas.microsoft.com/office/powerpoint/2010/main" val="176112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936104"/>
          </a:xfrm>
        </p:spPr>
        <p:txBody>
          <a:bodyPr>
            <a:normAutofit/>
          </a:bodyPr>
          <a:lstStyle/>
          <a:p>
            <a:pPr marL="0" indent="0" hangingPunct="0">
              <a:buNone/>
            </a:pPr>
            <a:r>
              <a:rPr lang="zh-CN" altLang="en-US" dirty="0"/>
              <a:t>簇</a:t>
            </a:r>
            <a:r>
              <a:rPr lang="en-US" altLang="zh-CN" dirty="0"/>
              <a:t>(Cluster)</a:t>
            </a:r>
            <a:r>
              <a:rPr lang="zh-CN" altLang="en-US" dirty="0"/>
              <a:t>是保存表数据的一种可选方式，它由共享相同数据块的一组表组成。创建簇后，用户可以在簇中创建表，这些表称为簇表。</a:t>
            </a:r>
          </a:p>
        </p:txBody>
      </p:sp>
    </p:spTree>
    <p:extLst>
      <p:ext uri="{BB962C8B-B14F-4D97-AF65-F5344CB8AC3E}">
        <p14:creationId xmlns:p14="http://schemas.microsoft.com/office/powerpoint/2010/main" val="105617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8.4.1</a:t>
            </a:r>
            <a:r>
              <a:rPr lang="zh-CN" altLang="en-US" sz="2800" dirty="0" smtClean="0"/>
              <a:t>簇</a:t>
            </a:r>
            <a:r>
              <a:rPr lang="zh-CN" altLang="en-US" sz="2800" dirty="0"/>
              <a:t>的概念</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1224136"/>
          </a:xfrm>
        </p:spPr>
        <p:txBody>
          <a:bodyPr>
            <a:normAutofit/>
          </a:bodyPr>
          <a:lstStyle/>
          <a:p>
            <a:pPr marL="0" indent="0" hangingPunct="0">
              <a:buNone/>
            </a:pPr>
            <a:r>
              <a:rPr lang="zh-CN" altLang="en-US" dirty="0"/>
              <a:t>我们使用</a:t>
            </a:r>
            <a:r>
              <a:rPr lang="en-US" altLang="zh-CN" dirty="0"/>
              <a:t>Oracle</a:t>
            </a:r>
            <a:r>
              <a:rPr lang="zh-CN" altLang="en-US" dirty="0"/>
              <a:t>数据库中</a:t>
            </a:r>
            <a:r>
              <a:rPr lang="en-US" altLang="zh-CN" dirty="0"/>
              <a:t>HR</a:t>
            </a:r>
            <a:r>
              <a:rPr lang="zh-CN" altLang="en-US" dirty="0"/>
              <a:t>用户自带的两个表</a:t>
            </a:r>
            <a:r>
              <a:rPr lang="en-US" altLang="zh-CN" dirty="0"/>
              <a:t>departments</a:t>
            </a:r>
            <a:r>
              <a:rPr lang="zh-CN" altLang="en-US" dirty="0"/>
              <a:t>和</a:t>
            </a:r>
            <a:r>
              <a:rPr lang="en-US" altLang="zh-CN" dirty="0"/>
              <a:t>employees</a:t>
            </a:r>
            <a:r>
              <a:rPr lang="zh-CN" altLang="en-US" dirty="0"/>
              <a:t>来阐述簇的概念。</a:t>
            </a:r>
            <a:r>
              <a:rPr lang="en-US" altLang="zh-CN" dirty="0"/>
              <a:t>departments</a:t>
            </a:r>
            <a:r>
              <a:rPr lang="zh-CN" altLang="en-US" dirty="0"/>
              <a:t>表的结构如表</a:t>
            </a:r>
            <a:r>
              <a:rPr lang="en-US" altLang="zh-CN" dirty="0"/>
              <a:t>8-6</a:t>
            </a:r>
            <a:r>
              <a:rPr lang="zh-CN" altLang="en-US" dirty="0"/>
              <a:t>所示，</a:t>
            </a:r>
            <a:r>
              <a:rPr lang="en-US" altLang="zh-CN" dirty="0"/>
              <a:t>employees</a:t>
            </a:r>
            <a:r>
              <a:rPr lang="zh-CN" altLang="en-US" dirty="0"/>
              <a:t>表的结构如表</a:t>
            </a:r>
            <a:r>
              <a:rPr lang="en-US" altLang="zh-CN" dirty="0"/>
              <a:t>8-7</a:t>
            </a:r>
            <a:r>
              <a:rPr lang="zh-CN" altLang="en-US" dirty="0"/>
              <a:t>所示。</a:t>
            </a:r>
          </a:p>
        </p:txBody>
      </p:sp>
      <p:graphicFrame>
        <p:nvGraphicFramePr>
          <p:cNvPr id="4" name="表格 3"/>
          <p:cNvGraphicFramePr>
            <a:graphicFrameLocks noGrp="1"/>
          </p:cNvGraphicFramePr>
          <p:nvPr>
            <p:extLst>
              <p:ext uri="{D42A27DB-BD31-4B8C-83A1-F6EECF244321}">
                <p14:modId xmlns:p14="http://schemas.microsoft.com/office/powerpoint/2010/main" val="4244731378"/>
              </p:ext>
            </p:extLst>
          </p:nvPr>
        </p:nvGraphicFramePr>
        <p:xfrm>
          <a:off x="1773932" y="3164324"/>
          <a:ext cx="7992888" cy="1272788"/>
        </p:xfrm>
        <a:graphic>
          <a:graphicData uri="http://schemas.openxmlformats.org/drawingml/2006/table">
            <a:tbl>
              <a:tblPr firstRow="1" firstCol="1" bandRow="1">
                <a:tableStyleId>{3B4B98B0-60AC-42C2-AFA5-B58CD77FA1E5}</a:tableStyleId>
              </a:tblPr>
              <a:tblGrid>
                <a:gridCol w="2794751"/>
                <a:gridCol w="2598576"/>
                <a:gridCol w="2599561"/>
              </a:tblGrid>
              <a:tr h="318197">
                <a:tc>
                  <a:txBody>
                    <a:bodyPr/>
                    <a:lstStyle/>
                    <a:p>
                      <a:pPr>
                        <a:spcAft>
                          <a:spcPts val="0"/>
                        </a:spcAft>
                      </a:pPr>
                      <a:r>
                        <a:rPr lang="zh-CN" sz="1200" kern="100" dirty="0">
                          <a:effectLst/>
                        </a:rPr>
                        <a:t>列名</a:t>
                      </a:r>
                      <a:endParaRPr lang="zh-CN" sz="1200" kern="100" dirty="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zh-CN" sz="1200" kern="100">
                          <a:effectLst/>
                        </a:rPr>
                        <a:t>数据类型</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zh-CN" sz="1200" kern="100">
                          <a:effectLst/>
                        </a:rPr>
                        <a:t>说明</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r>
              <a:tr h="318197">
                <a:tc>
                  <a:txBody>
                    <a:bodyPr/>
                    <a:lstStyle/>
                    <a:p>
                      <a:pPr>
                        <a:spcAft>
                          <a:spcPts val="0"/>
                        </a:spcAft>
                      </a:pPr>
                      <a:r>
                        <a:rPr lang="en-US" sz="1200" kern="100">
                          <a:effectLst/>
                        </a:rPr>
                        <a:t>DEPARTMENT_ID</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en-US" sz="1200" kern="100">
                          <a:effectLst/>
                        </a:rPr>
                        <a:t>NUMBER</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zh-CN" sz="1200" kern="100">
                          <a:effectLst/>
                        </a:rPr>
                        <a:t>部门编号</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r>
              <a:tr h="318197">
                <a:tc>
                  <a:txBody>
                    <a:bodyPr/>
                    <a:lstStyle/>
                    <a:p>
                      <a:pPr>
                        <a:spcAft>
                          <a:spcPts val="0"/>
                        </a:spcAft>
                      </a:pPr>
                      <a:r>
                        <a:rPr lang="en-US" sz="1200" kern="100">
                          <a:effectLst/>
                        </a:rPr>
                        <a:t>DEPARTMENT_NAME</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en-US" sz="1200" kern="100">
                          <a:effectLst/>
                        </a:rPr>
                        <a:t>VARCHAR2(30 )</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zh-CN" sz="1200" kern="100">
                          <a:effectLst/>
                        </a:rPr>
                        <a:t>部门名称</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r>
              <a:tr h="318197">
                <a:tc>
                  <a:txBody>
                    <a:bodyPr/>
                    <a:lstStyle/>
                    <a:p>
                      <a:pPr>
                        <a:spcAft>
                          <a:spcPts val="0"/>
                        </a:spcAft>
                      </a:pPr>
                      <a:r>
                        <a:rPr lang="en-US" sz="1200" kern="100" dirty="0">
                          <a:effectLst/>
                        </a:rPr>
                        <a:t>LOCATION_ID</a:t>
                      </a:r>
                      <a:endParaRPr lang="zh-CN" sz="1200" kern="100" dirty="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en-US" sz="1200" kern="100">
                          <a:effectLst/>
                        </a:rPr>
                        <a:t>NUMBER</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zh-CN" sz="1200" kern="100" dirty="0">
                          <a:effectLst/>
                        </a:rPr>
                        <a:t>位置编号</a:t>
                      </a:r>
                      <a:endParaRPr lang="zh-CN" sz="1200" kern="100" dirty="0">
                        <a:effectLst/>
                        <a:latin typeface="Times New Roman" panose="02020603050405020304" pitchFamily="18" charset="0"/>
                        <a:ea typeface="宋体" panose="02010600030101010101" pitchFamily="2" charset="-122"/>
                      </a:endParaRPr>
                    </a:p>
                  </a:txBody>
                  <a:tcPr marL="68580" marR="68580" marT="17780" marB="17780" anchor="ct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842925019"/>
              </p:ext>
            </p:extLst>
          </p:nvPr>
        </p:nvGraphicFramePr>
        <p:xfrm>
          <a:off x="1773932" y="5085184"/>
          <a:ext cx="7992888" cy="1224136"/>
        </p:xfrm>
        <a:graphic>
          <a:graphicData uri="http://schemas.openxmlformats.org/drawingml/2006/table">
            <a:tbl>
              <a:tblPr firstRow="1" firstCol="1" bandRow="1">
                <a:tableStyleId>{3B4B98B0-60AC-42C2-AFA5-B58CD77FA1E5}</a:tableStyleId>
              </a:tblPr>
              <a:tblGrid>
                <a:gridCol w="2748418"/>
                <a:gridCol w="2622235"/>
                <a:gridCol w="2622235"/>
              </a:tblGrid>
              <a:tr h="306034">
                <a:tc>
                  <a:txBody>
                    <a:bodyPr/>
                    <a:lstStyle/>
                    <a:p>
                      <a:pPr>
                        <a:spcAft>
                          <a:spcPts val="0"/>
                        </a:spcAft>
                      </a:pPr>
                      <a:r>
                        <a:rPr lang="zh-CN" sz="1200" kern="100" dirty="0">
                          <a:effectLst/>
                        </a:rPr>
                        <a:t>列名</a:t>
                      </a:r>
                      <a:endParaRPr lang="zh-CN" sz="1200" kern="100" dirty="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zh-CN" sz="1200" kern="100">
                          <a:effectLst/>
                        </a:rPr>
                        <a:t>数据类型</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zh-CN" sz="1200" kern="100">
                          <a:effectLst/>
                        </a:rPr>
                        <a:t>说明</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r>
              <a:tr h="306034">
                <a:tc>
                  <a:txBody>
                    <a:bodyPr/>
                    <a:lstStyle/>
                    <a:p>
                      <a:pPr>
                        <a:spcAft>
                          <a:spcPts val="0"/>
                        </a:spcAft>
                      </a:pPr>
                      <a:r>
                        <a:rPr lang="en-US" sz="1200" kern="100">
                          <a:effectLst/>
                        </a:rPr>
                        <a:t>EMPLOYEE_ID</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en-US" sz="1200" kern="100">
                          <a:effectLst/>
                        </a:rPr>
                        <a:t>NUMBER</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zh-CN" sz="1200" kern="100">
                          <a:effectLst/>
                        </a:rPr>
                        <a:t>员工编号</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r>
              <a:tr h="306034">
                <a:tc>
                  <a:txBody>
                    <a:bodyPr/>
                    <a:lstStyle/>
                    <a:p>
                      <a:pPr>
                        <a:spcAft>
                          <a:spcPts val="0"/>
                        </a:spcAft>
                      </a:pPr>
                      <a:r>
                        <a:rPr lang="en-US" sz="1200" kern="100">
                          <a:effectLst/>
                        </a:rPr>
                        <a:t>LAST_NAME</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en-US" sz="1200" kern="100">
                          <a:effectLst/>
                        </a:rPr>
                        <a:t>VARCHAR2(25)</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zh-CN" sz="1200" kern="100">
                          <a:effectLst/>
                        </a:rPr>
                        <a:t>员工姓名</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r>
              <a:tr h="306034">
                <a:tc>
                  <a:txBody>
                    <a:bodyPr/>
                    <a:lstStyle/>
                    <a:p>
                      <a:pPr>
                        <a:spcAft>
                          <a:spcPts val="0"/>
                        </a:spcAft>
                      </a:pPr>
                      <a:r>
                        <a:rPr lang="en-US" sz="1200" kern="100">
                          <a:effectLst/>
                        </a:rPr>
                        <a:t>DEPARTMENT_ID</a:t>
                      </a:r>
                      <a:endParaRPr lang="zh-CN" sz="1200" kern="10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en-US" sz="1200" kern="100" dirty="0">
                          <a:effectLst/>
                        </a:rPr>
                        <a:t>NUMBER</a:t>
                      </a:r>
                      <a:endParaRPr lang="zh-CN" sz="1200" kern="100" dirty="0">
                        <a:effectLst/>
                        <a:latin typeface="Times New Roman" panose="02020603050405020304" pitchFamily="18" charset="0"/>
                        <a:ea typeface="宋体" panose="02010600030101010101" pitchFamily="2" charset="-122"/>
                      </a:endParaRPr>
                    </a:p>
                  </a:txBody>
                  <a:tcPr marL="68580" marR="68580" marT="17780" marB="17780" anchor="ctr"/>
                </a:tc>
                <a:tc>
                  <a:txBody>
                    <a:bodyPr/>
                    <a:lstStyle/>
                    <a:p>
                      <a:pPr>
                        <a:spcAft>
                          <a:spcPts val="0"/>
                        </a:spcAft>
                      </a:pPr>
                      <a:r>
                        <a:rPr lang="zh-CN" sz="1200" kern="100" dirty="0">
                          <a:effectLst/>
                        </a:rPr>
                        <a:t>所在部门编号</a:t>
                      </a:r>
                      <a:endParaRPr lang="zh-CN" sz="1200" kern="100" dirty="0">
                        <a:effectLst/>
                        <a:latin typeface="Times New Roman" panose="02020603050405020304" pitchFamily="18" charset="0"/>
                        <a:ea typeface="宋体" panose="02010600030101010101" pitchFamily="2" charset="-122"/>
                      </a:endParaRPr>
                    </a:p>
                  </a:txBody>
                  <a:tcPr marL="68580" marR="68580" marT="17780" marB="17780" anchor="ctr"/>
                </a:tc>
              </a:tr>
            </a:tbl>
          </a:graphicData>
        </a:graphic>
      </p:graphicFrame>
      <p:sp>
        <p:nvSpPr>
          <p:cNvPr id="7" name="文本框 6"/>
          <p:cNvSpPr txBox="1"/>
          <p:nvPr/>
        </p:nvSpPr>
        <p:spPr>
          <a:xfrm>
            <a:off x="3612920" y="4725144"/>
            <a:ext cx="3849644" cy="590931"/>
          </a:xfrm>
          <a:prstGeom prst="rect">
            <a:avLst/>
          </a:prstGeom>
          <a:noFill/>
        </p:spPr>
        <p:txBody>
          <a:bodyPr wrap="none" rtlCol="0">
            <a:spAutoFit/>
          </a:bodyPr>
          <a:lstStyle/>
          <a:p>
            <a:pPr>
              <a:lnSpc>
                <a:spcPct val="90000"/>
              </a:lnSpc>
            </a:pPr>
            <a:r>
              <a:rPr lang="zh-CN" altLang="en-US" dirty="0" smtClean="0"/>
              <a:t>表</a:t>
            </a:r>
            <a:r>
              <a:rPr lang="en-US" altLang="zh-CN" dirty="0"/>
              <a:t>8-7  employees</a:t>
            </a:r>
            <a:r>
              <a:rPr lang="zh-CN" altLang="en-US" dirty="0"/>
              <a:t>表结构</a:t>
            </a:r>
            <a:r>
              <a:rPr lang="en-US" altLang="zh-CN" dirty="0"/>
              <a:t>(</a:t>
            </a:r>
            <a:r>
              <a:rPr lang="zh-CN" altLang="en-US" dirty="0"/>
              <a:t>主要字段</a:t>
            </a:r>
            <a:r>
              <a:rPr lang="en-US" altLang="zh-CN" dirty="0"/>
              <a:t>)</a:t>
            </a:r>
            <a:endParaRPr lang="zh-CN" altLang="zh-CN" dirty="0"/>
          </a:p>
          <a:p>
            <a:pPr>
              <a:lnSpc>
                <a:spcPct val="90000"/>
              </a:lnSpc>
            </a:pPr>
            <a:endParaRPr lang="zh-CN" altLang="en-US" dirty="0"/>
          </a:p>
        </p:txBody>
      </p:sp>
      <p:sp>
        <p:nvSpPr>
          <p:cNvPr id="8" name="文本框 7"/>
          <p:cNvSpPr txBox="1"/>
          <p:nvPr/>
        </p:nvSpPr>
        <p:spPr>
          <a:xfrm>
            <a:off x="3589068" y="2766061"/>
            <a:ext cx="4089520" cy="590931"/>
          </a:xfrm>
          <a:prstGeom prst="rect">
            <a:avLst/>
          </a:prstGeom>
          <a:noFill/>
        </p:spPr>
        <p:txBody>
          <a:bodyPr wrap="square" rtlCol="0">
            <a:spAutoFit/>
          </a:bodyPr>
          <a:lstStyle/>
          <a:p>
            <a:pPr algn="ctr">
              <a:lnSpc>
                <a:spcPct val="90000"/>
              </a:lnSpc>
            </a:pPr>
            <a:r>
              <a:rPr lang="zh-CN" altLang="en-US" dirty="0" smtClean="0"/>
              <a:t>表</a:t>
            </a:r>
            <a:r>
              <a:rPr lang="en-US" altLang="zh-CN" dirty="0"/>
              <a:t>8-6  departments</a:t>
            </a:r>
            <a:r>
              <a:rPr lang="zh-CN" altLang="en-US" dirty="0"/>
              <a:t>表结构</a:t>
            </a:r>
            <a:r>
              <a:rPr lang="en-US" altLang="zh-CN" dirty="0"/>
              <a:t>(</a:t>
            </a:r>
            <a:r>
              <a:rPr lang="zh-CN" altLang="en-US" dirty="0"/>
              <a:t>主要字段</a:t>
            </a:r>
            <a:r>
              <a:rPr lang="en-US" altLang="zh-CN" dirty="0"/>
              <a:t>)</a:t>
            </a:r>
            <a:endParaRPr lang="zh-CN" altLang="zh-CN" dirty="0"/>
          </a:p>
          <a:p>
            <a:pPr algn="ctr">
              <a:lnSpc>
                <a:spcPct val="90000"/>
              </a:lnSpc>
            </a:pPr>
            <a:endParaRPr lang="zh-CN" altLang="en-US" dirty="0"/>
          </a:p>
        </p:txBody>
      </p:sp>
    </p:spTree>
    <p:extLst>
      <p:ext uri="{BB962C8B-B14F-4D97-AF65-F5344CB8AC3E}">
        <p14:creationId xmlns:p14="http://schemas.microsoft.com/office/powerpoint/2010/main" val="176337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8.4.1</a:t>
            </a:r>
            <a:r>
              <a:rPr lang="zh-CN" altLang="en-US" sz="2800" dirty="0" smtClean="0"/>
              <a:t>簇</a:t>
            </a:r>
            <a:r>
              <a:rPr lang="zh-CN" altLang="en-US" sz="2800" dirty="0"/>
              <a:t>的概念</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1080120"/>
          </a:xfrm>
        </p:spPr>
        <p:txBody>
          <a:bodyPr>
            <a:normAutofit fontScale="92500"/>
          </a:bodyPr>
          <a:lstStyle/>
          <a:p>
            <a:pPr marL="0" indent="0" hangingPunct="0">
              <a:buNone/>
            </a:pPr>
            <a:r>
              <a:rPr lang="zh-CN" altLang="en-US" dirty="0"/>
              <a:t>如果把表</a:t>
            </a:r>
            <a:r>
              <a:rPr lang="en-US" altLang="zh-CN" dirty="0"/>
              <a:t>departments</a:t>
            </a:r>
            <a:r>
              <a:rPr lang="zh-CN" altLang="en-US" dirty="0"/>
              <a:t>和表</a:t>
            </a:r>
            <a:r>
              <a:rPr lang="en-US" altLang="zh-CN" dirty="0"/>
              <a:t>employees</a:t>
            </a:r>
            <a:r>
              <a:rPr lang="zh-CN" altLang="en-US" dirty="0"/>
              <a:t>组合成簇，</a:t>
            </a:r>
            <a:r>
              <a:rPr lang="en-US" altLang="zh-CN" dirty="0"/>
              <a:t>Oracle</a:t>
            </a:r>
            <a:r>
              <a:rPr lang="zh-CN" altLang="en-US" dirty="0"/>
              <a:t>数据库会把这两个表中每个部门的所有记录在物理上保存到相同的数据块中，如图</a:t>
            </a:r>
            <a:r>
              <a:rPr lang="en-US" altLang="zh-CN" dirty="0"/>
              <a:t>8-4</a:t>
            </a:r>
            <a:r>
              <a:rPr lang="zh-CN" altLang="en-US" dirty="0"/>
              <a:t>所示。从图中可以看到，簇表比非簇表更节省存储空间，并方便执行几个表的联合查询。</a:t>
            </a:r>
          </a:p>
        </p:txBody>
      </p:sp>
      <p:sp>
        <p:nvSpPr>
          <p:cNvPr id="7" name="文本框 6"/>
          <p:cNvSpPr txBox="1"/>
          <p:nvPr/>
        </p:nvSpPr>
        <p:spPr>
          <a:xfrm>
            <a:off x="3709611" y="6495736"/>
            <a:ext cx="3849644" cy="341632"/>
          </a:xfrm>
          <a:prstGeom prst="rect">
            <a:avLst/>
          </a:prstGeom>
          <a:noFill/>
        </p:spPr>
        <p:txBody>
          <a:bodyPr wrap="none" rtlCol="0">
            <a:spAutoFit/>
          </a:bodyPr>
          <a:lstStyle/>
          <a:p>
            <a:pPr>
              <a:lnSpc>
                <a:spcPct val="90000"/>
              </a:lnSpc>
            </a:pPr>
            <a:r>
              <a:rPr lang="zh-CN" altLang="en-US" dirty="0"/>
              <a:t>图</a:t>
            </a:r>
            <a:r>
              <a:rPr lang="en-US" altLang="zh-CN" dirty="0"/>
              <a:t>8-4  </a:t>
            </a:r>
            <a:r>
              <a:rPr lang="zh-CN" altLang="en-US" dirty="0"/>
              <a:t>簇表与非簇表数据存储对比</a:t>
            </a:r>
            <a:endParaRPr lang="zh-CN" altLang="zh-CN" dirty="0"/>
          </a:p>
        </p:txBody>
      </p:sp>
      <p:grpSp>
        <p:nvGrpSpPr>
          <p:cNvPr id="9" name="画布 340"/>
          <p:cNvGrpSpPr/>
          <p:nvPr/>
        </p:nvGrpSpPr>
        <p:grpSpPr>
          <a:xfrm>
            <a:off x="2205980" y="2669704"/>
            <a:ext cx="7200800" cy="3783632"/>
            <a:chOff x="0" y="0"/>
            <a:chExt cx="4782820" cy="3572510"/>
          </a:xfrm>
        </p:grpSpPr>
        <p:sp>
          <p:nvSpPr>
            <p:cNvPr id="10" name="矩形 9"/>
            <p:cNvSpPr/>
            <p:nvPr/>
          </p:nvSpPr>
          <p:spPr>
            <a:xfrm>
              <a:off x="0" y="0"/>
              <a:ext cx="4782820" cy="3572510"/>
            </a:xfrm>
            <a:prstGeom prst="rect">
              <a:avLst/>
            </a:prstGeom>
          </p:spPr>
        </p:sp>
        <p:grpSp>
          <p:nvGrpSpPr>
            <p:cNvPr id="11" name="组合 10"/>
            <p:cNvGrpSpPr/>
            <p:nvPr/>
          </p:nvGrpSpPr>
          <p:grpSpPr>
            <a:xfrm>
              <a:off x="0" y="55808"/>
              <a:ext cx="4747564" cy="3480653"/>
              <a:chOff x="0" y="65561"/>
              <a:chExt cx="4747564" cy="4089084"/>
            </a:xfrm>
          </p:grpSpPr>
          <p:cxnSp>
            <p:nvCxnSpPr>
              <p:cNvPr id="12" name="直接连接符 11"/>
              <p:cNvCxnSpPr/>
              <p:nvPr/>
            </p:nvCxnSpPr>
            <p:spPr>
              <a:xfrm>
                <a:off x="2289657" y="1374873"/>
                <a:ext cx="574291" cy="19536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H="1">
                <a:off x="3156516" y="1156131"/>
                <a:ext cx="1305756" cy="221212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4" name="流程图: 文档 13"/>
              <p:cNvSpPr/>
              <p:nvPr/>
            </p:nvSpPr>
            <p:spPr>
              <a:xfrm>
                <a:off x="0" y="65579"/>
                <a:ext cx="2172615" cy="3065327"/>
              </a:xfrm>
              <a:prstGeom prst="flowChartDocumen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15" name="文本框 274"/>
              <p:cNvSpPr txBox="1"/>
              <p:nvPr/>
            </p:nvSpPr>
            <p:spPr>
              <a:xfrm>
                <a:off x="124356" y="145723"/>
                <a:ext cx="1221639" cy="2710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ctr">
                  <a:spcAft>
                    <a:spcPts val="0"/>
                  </a:spcAft>
                </a:pPr>
                <a:r>
                  <a:rPr lang="zh-CN" sz="900" b="1" kern="100">
                    <a:solidFill>
                      <a:srgbClr val="000000"/>
                    </a:solidFill>
                    <a:effectLst/>
                    <a:latin typeface="Times New Roman" panose="02020603050405020304" pitchFamily="18" charset="0"/>
                    <a:ea typeface="宋体" panose="02010600030101010101" pitchFamily="2" charset="-122"/>
                  </a:rPr>
                  <a:t>簇键（</a:t>
                </a:r>
                <a:r>
                  <a:rPr lang="en-US" sz="900" b="1" kern="100">
                    <a:solidFill>
                      <a:srgbClr val="000000"/>
                    </a:solidFill>
                    <a:effectLst/>
                    <a:latin typeface="Times New Roman" panose="02020603050405020304" pitchFamily="18" charset="0"/>
                    <a:ea typeface="宋体" panose="02010600030101010101" pitchFamily="2" charset="-122"/>
                  </a:rPr>
                  <a:t>Department_id</a:t>
                </a:r>
                <a:r>
                  <a:rPr lang="zh-CN" sz="900" b="1"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p:txBody>
          </p:sp>
          <p:cxnSp>
            <p:nvCxnSpPr>
              <p:cNvPr id="16" name="直接连接符 15"/>
              <p:cNvCxnSpPr/>
              <p:nvPr/>
            </p:nvCxnSpPr>
            <p:spPr>
              <a:xfrm>
                <a:off x="124356" y="658377"/>
                <a:ext cx="1877265" cy="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515721" y="456904"/>
                <a:ext cx="0" cy="39624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124356" y="1762964"/>
                <a:ext cx="1877265" cy="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515721" y="1561491"/>
                <a:ext cx="0" cy="39624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1309420" y="456904"/>
                <a:ext cx="0" cy="396240"/>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1302104" y="1561387"/>
                <a:ext cx="0" cy="39624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515721" y="1111731"/>
                <a:ext cx="1485900"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15721" y="909181"/>
                <a:ext cx="0" cy="538323"/>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1302104" y="910022"/>
                <a:ext cx="0" cy="537256"/>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1836113" y="910126"/>
                <a:ext cx="0" cy="53692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515721" y="2201693"/>
                <a:ext cx="1485900" cy="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515721" y="1999650"/>
                <a:ext cx="1" cy="546048"/>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1309420" y="2061954"/>
                <a:ext cx="0" cy="48264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1836113" y="1999948"/>
                <a:ext cx="0" cy="545014"/>
              </a:xfrm>
              <a:prstGeom prst="line">
                <a:avLst/>
              </a:prstGeom>
            </p:spPr>
            <p:style>
              <a:lnRef idx="1">
                <a:schemeClr val="dk1"/>
              </a:lnRef>
              <a:fillRef idx="0">
                <a:schemeClr val="dk1"/>
              </a:fillRef>
              <a:effectRef idx="0">
                <a:schemeClr val="dk1"/>
              </a:effectRef>
              <a:fontRef idx="minor">
                <a:schemeClr val="tx1"/>
              </a:fontRef>
            </p:style>
          </p:cxnSp>
          <p:sp>
            <p:nvSpPr>
              <p:cNvPr id="30" name="文本框 1121"/>
              <p:cNvSpPr txBox="1"/>
              <p:nvPr/>
            </p:nvSpPr>
            <p:spPr>
              <a:xfrm>
                <a:off x="189278" y="416788"/>
                <a:ext cx="326443"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20</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31" name="文本框 1122"/>
              <p:cNvSpPr txBox="1"/>
              <p:nvPr/>
            </p:nvSpPr>
            <p:spPr>
              <a:xfrm>
                <a:off x="515722" y="434571"/>
                <a:ext cx="852220" cy="27115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Department_name</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32" name="文本框 1123"/>
              <p:cNvSpPr txBox="1"/>
              <p:nvPr/>
            </p:nvSpPr>
            <p:spPr>
              <a:xfrm>
                <a:off x="1309419" y="430577"/>
                <a:ext cx="666601"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Location_id</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33" name="文本框 1124"/>
              <p:cNvSpPr txBox="1"/>
              <p:nvPr/>
            </p:nvSpPr>
            <p:spPr>
              <a:xfrm>
                <a:off x="530352" y="650965"/>
                <a:ext cx="687633"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dirty="0">
                    <a:solidFill>
                      <a:srgbClr val="000000"/>
                    </a:solidFill>
                    <a:effectLst/>
                    <a:latin typeface="Times New Roman" panose="02020603050405020304" pitchFamily="18" charset="0"/>
                    <a:ea typeface="宋体" panose="02010600030101010101" pitchFamily="2" charset="-122"/>
                  </a:rPr>
                  <a:t>Marketing</a:t>
                </a:r>
                <a:endParaRPr lang="zh-CN" sz="900" kern="100" dirty="0">
                  <a:solidFill>
                    <a:srgbClr val="000000"/>
                  </a:solidFill>
                  <a:effectLst/>
                  <a:latin typeface="Times New Roman" panose="02020603050405020304" pitchFamily="18" charset="0"/>
                  <a:ea typeface="宋体" panose="02010600030101010101" pitchFamily="2" charset="-122"/>
                </a:endParaRPr>
              </a:p>
            </p:txBody>
          </p:sp>
          <p:sp>
            <p:nvSpPr>
              <p:cNvPr id="34" name="文本框 1125"/>
              <p:cNvSpPr txBox="1"/>
              <p:nvPr/>
            </p:nvSpPr>
            <p:spPr>
              <a:xfrm>
                <a:off x="1411831" y="682498"/>
                <a:ext cx="431598"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dirty="0">
                    <a:solidFill>
                      <a:srgbClr val="000000"/>
                    </a:solidFill>
                    <a:effectLst/>
                    <a:latin typeface="Times New Roman" panose="02020603050405020304" pitchFamily="18" charset="0"/>
                    <a:ea typeface="宋体" panose="02010600030101010101" pitchFamily="2" charset="-122"/>
                  </a:rPr>
                  <a:t>1800</a:t>
                </a:r>
                <a:endParaRPr lang="zh-CN" sz="900" kern="100" dirty="0">
                  <a:solidFill>
                    <a:srgbClr val="000000"/>
                  </a:solidFill>
                  <a:effectLst/>
                  <a:latin typeface="Times New Roman" panose="02020603050405020304" pitchFamily="18" charset="0"/>
                  <a:ea typeface="宋体" panose="02010600030101010101" pitchFamily="2" charset="-122"/>
                </a:endParaRPr>
              </a:p>
            </p:txBody>
          </p:sp>
          <p:sp>
            <p:nvSpPr>
              <p:cNvPr id="35" name="文本框 1126"/>
              <p:cNvSpPr txBox="1"/>
              <p:nvPr/>
            </p:nvSpPr>
            <p:spPr>
              <a:xfrm>
                <a:off x="530352" y="852964"/>
                <a:ext cx="687633"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Employee_id</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36" name="文本框 1127"/>
              <p:cNvSpPr txBox="1"/>
              <p:nvPr/>
            </p:nvSpPr>
            <p:spPr>
              <a:xfrm>
                <a:off x="1309421" y="867381"/>
                <a:ext cx="570586"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Last_name</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37" name="文本框 1128"/>
              <p:cNvSpPr txBox="1"/>
              <p:nvPr/>
            </p:nvSpPr>
            <p:spPr>
              <a:xfrm>
                <a:off x="1806853" y="885080"/>
                <a:ext cx="299925"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38" name="文本框 1129"/>
              <p:cNvSpPr txBox="1"/>
              <p:nvPr/>
            </p:nvSpPr>
            <p:spPr>
              <a:xfrm>
                <a:off x="530352" y="1111333"/>
                <a:ext cx="687633" cy="3359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201</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202</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39" name="文本框 1130"/>
              <p:cNvSpPr txBox="1"/>
              <p:nvPr/>
            </p:nvSpPr>
            <p:spPr>
              <a:xfrm>
                <a:off x="1302104" y="1123935"/>
                <a:ext cx="577903" cy="3359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Hartstein Fay</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40" name="文本框 1131"/>
              <p:cNvSpPr txBox="1"/>
              <p:nvPr/>
            </p:nvSpPr>
            <p:spPr>
              <a:xfrm>
                <a:off x="1836113" y="1123750"/>
                <a:ext cx="270665" cy="3359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41" name="文本框 1132"/>
              <p:cNvSpPr txBox="1"/>
              <p:nvPr/>
            </p:nvSpPr>
            <p:spPr>
              <a:xfrm>
                <a:off x="196594" y="1528243"/>
                <a:ext cx="326443"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60</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42" name="文本框 1133"/>
              <p:cNvSpPr txBox="1"/>
              <p:nvPr/>
            </p:nvSpPr>
            <p:spPr>
              <a:xfrm>
                <a:off x="515722" y="1528058"/>
                <a:ext cx="837590" cy="27115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Department_name</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43" name="文本框 1134"/>
              <p:cNvSpPr txBox="1"/>
              <p:nvPr/>
            </p:nvSpPr>
            <p:spPr>
              <a:xfrm>
                <a:off x="1302104" y="1535376"/>
                <a:ext cx="666601"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Location_id</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44" name="文本框 1135"/>
              <p:cNvSpPr txBox="1"/>
              <p:nvPr/>
            </p:nvSpPr>
            <p:spPr>
              <a:xfrm>
                <a:off x="526110" y="1769214"/>
                <a:ext cx="687633"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It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45" name="文本框 1136"/>
              <p:cNvSpPr txBox="1"/>
              <p:nvPr/>
            </p:nvSpPr>
            <p:spPr>
              <a:xfrm>
                <a:off x="1411831" y="1769214"/>
                <a:ext cx="431598"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dirty="0">
                    <a:solidFill>
                      <a:srgbClr val="000000"/>
                    </a:solidFill>
                    <a:effectLst/>
                    <a:latin typeface="Times New Roman" panose="02020603050405020304" pitchFamily="18" charset="0"/>
                    <a:ea typeface="宋体" panose="02010600030101010101" pitchFamily="2" charset="-122"/>
                  </a:rPr>
                  <a:t>1400</a:t>
                </a:r>
                <a:endParaRPr lang="zh-CN" sz="900" kern="100" dirty="0">
                  <a:solidFill>
                    <a:srgbClr val="000000"/>
                  </a:solidFill>
                  <a:effectLst/>
                  <a:latin typeface="Times New Roman" panose="02020603050405020304" pitchFamily="18" charset="0"/>
                  <a:ea typeface="宋体" panose="02010600030101010101" pitchFamily="2" charset="-122"/>
                </a:endParaRPr>
              </a:p>
            </p:txBody>
          </p:sp>
          <p:sp>
            <p:nvSpPr>
              <p:cNvPr id="46" name="文本框 1137"/>
              <p:cNvSpPr txBox="1"/>
              <p:nvPr/>
            </p:nvSpPr>
            <p:spPr>
              <a:xfrm>
                <a:off x="523038" y="2008839"/>
                <a:ext cx="687633"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dirty="0" err="1">
                    <a:solidFill>
                      <a:srgbClr val="000000"/>
                    </a:solidFill>
                    <a:effectLst/>
                    <a:latin typeface="Times New Roman" panose="02020603050405020304" pitchFamily="18" charset="0"/>
                    <a:ea typeface="宋体" panose="02010600030101010101" pitchFamily="2" charset="-122"/>
                  </a:rPr>
                  <a:t>Employee_id</a:t>
                </a:r>
                <a:endParaRPr lang="zh-CN" sz="900" kern="100" dirty="0">
                  <a:solidFill>
                    <a:srgbClr val="000000"/>
                  </a:solidFill>
                  <a:effectLst/>
                  <a:latin typeface="Times New Roman" panose="02020603050405020304" pitchFamily="18" charset="0"/>
                  <a:ea typeface="宋体" panose="02010600030101010101" pitchFamily="2" charset="-122"/>
                </a:endParaRPr>
              </a:p>
            </p:txBody>
          </p:sp>
          <p:sp>
            <p:nvSpPr>
              <p:cNvPr id="47" name="文本框 1138"/>
              <p:cNvSpPr txBox="1"/>
              <p:nvPr/>
            </p:nvSpPr>
            <p:spPr>
              <a:xfrm>
                <a:off x="1302107" y="2008839"/>
                <a:ext cx="570586"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dirty="0" err="1">
                    <a:solidFill>
                      <a:srgbClr val="000000"/>
                    </a:solidFill>
                    <a:effectLst/>
                    <a:latin typeface="Times New Roman" panose="02020603050405020304" pitchFamily="18" charset="0"/>
                    <a:ea typeface="宋体" panose="02010600030101010101" pitchFamily="2" charset="-122"/>
                  </a:rPr>
                  <a:t>Last_name</a:t>
                </a:r>
                <a:endParaRPr lang="zh-CN" sz="900" kern="100" dirty="0">
                  <a:solidFill>
                    <a:srgbClr val="000000"/>
                  </a:solidFill>
                  <a:effectLst/>
                  <a:latin typeface="Times New Roman" panose="02020603050405020304" pitchFamily="18" charset="0"/>
                  <a:ea typeface="宋体" panose="02010600030101010101" pitchFamily="2" charset="-122"/>
                </a:endParaRPr>
              </a:p>
            </p:txBody>
          </p:sp>
          <p:sp>
            <p:nvSpPr>
              <p:cNvPr id="48" name="文本框 1139"/>
              <p:cNvSpPr txBox="1"/>
              <p:nvPr/>
            </p:nvSpPr>
            <p:spPr>
              <a:xfrm>
                <a:off x="523038" y="2201228"/>
                <a:ext cx="687633" cy="41030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103</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104</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49" name="文本框 1140"/>
              <p:cNvSpPr txBox="1"/>
              <p:nvPr/>
            </p:nvSpPr>
            <p:spPr>
              <a:xfrm>
                <a:off x="1294790" y="2213829"/>
                <a:ext cx="577903" cy="39732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Hunold Ernst</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50" name="文本框 1141"/>
              <p:cNvSpPr txBox="1"/>
              <p:nvPr/>
            </p:nvSpPr>
            <p:spPr>
              <a:xfrm>
                <a:off x="1821487" y="1974861"/>
                <a:ext cx="299925"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51" name="文本框 1142"/>
              <p:cNvSpPr txBox="1"/>
              <p:nvPr/>
            </p:nvSpPr>
            <p:spPr>
              <a:xfrm>
                <a:off x="1850747" y="2213206"/>
                <a:ext cx="270665" cy="39757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52" name="圆柱形 51"/>
              <p:cNvSpPr/>
              <p:nvPr/>
            </p:nvSpPr>
            <p:spPr>
              <a:xfrm>
                <a:off x="373075" y="3247474"/>
                <a:ext cx="1207007" cy="90669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cxnSp>
            <p:nvCxnSpPr>
              <p:cNvPr id="53" name="直接连接符 52"/>
              <p:cNvCxnSpPr/>
              <p:nvPr/>
            </p:nvCxnSpPr>
            <p:spPr>
              <a:xfrm>
                <a:off x="0" y="2925954"/>
                <a:ext cx="943660" cy="47546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flipH="1">
                <a:off x="1141171" y="2529524"/>
                <a:ext cx="1031444" cy="855946"/>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5" name="菱形 54"/>
              <p:cNvSpPr/>
              <p:nvPr/>
            </p:nvSpPr>
            <p:spPr>
              <a:xfrm>
                <a:off x="971191" y="3270609"/>
                <a:ext cx="108000" cy="73298"/>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56" name="菱形 55"/>
              <p:cNvSpPr/>
              <p:nvPr/>
            </p:nvSpPr>
            <p:spPr>
              <a:xfrm>
                <a:off x="971191" y="3387964"/>
                <a:ext cx="108000" cy="72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57" name="菱形 56"/>
              <p:cNvSpPr/>
              <p:nvPr/>
            </p:nvSpPr>
            <p:spPr>
              <a:xfrm>
                <a:off x="1051660" y="3329442"/>
                <a:ext cx="108000" cy="72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58" name="菱形 57"/>
              <p:cNvSpPr/>
              <p:nvPr/>
            </p:nvSpPr>
            <p:spPr>
              <a:xfrm>
                <a:off x="890722" y="3329442"/>
                <a:ext cx="108000" cy="72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59" name="文本框 1150"/>
              <p:cNvSpPr txBox="1"/>
              <p:nvPr/>
            </p:nvSpPr>
            <p:spPr>
              <a:xfrm>
                <a:off x="424479" y="3446670"/>
                <a:ext cx="574243" cy="2710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zh-CN" sz="900" b="1" kern="100" dirty="0">
                    <a:solidFill>
                      <a:srgbClr val="000000"/>
                    </a:solidFill>
                    <a:effectLst/>
                    <a:latin typeface="Times New Roman" panose="02020603050405020304" pitchFamily="18" charset="0"/>
                    <a:ea typeface="宋体" panose="02010600030101010101" pitchFamily="2" charset="-122"/>
                  </a:rPr>
                  <a:t>簇表</a:t>
                </a:r>
                <a:endParaRPr lang="zh-CN" sz="900" kern="100" dirty="0">
                  <a:solidFill>
                    <a:srgbClr val="000000"/>
                  </a:solidFill>
                  <a:effectLst/>
                  <a:latin typeface="Times New Roman" panose="02020603050405020304" pitchFamily="18" charset="0"/>
                  <a:ea typeface="宋体" panose="02010600030101010101" pitchFamily="2" charset="-122"/>
                </a:endParaRPr>
              </a:p>
            </p:txBody>
          </p:sp>
          <p:sp>
            <p:nvSpPr>
              <p:cNvPr id="60" name="文本框 288"/>
              <p:cNvSpPr txBox="1"/>
              <p:nvPr/>
            </p:nvSpPr>
            <p:spPr>
              <a:xfrm>
                <a:off x="424480" y="3654991"/>
                <a:ext cx="1075136" cy="46212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zh-CN" sz="900" kern="100" dirty="0">
                    <a:solidFill>
                      <a:srgbClr val="000000"/>
                    </a:solidFill>
                    <a:effectLst/>
                    <a:latin typeface="Times New Roman" panose="02020603050405020304" pitchFamily="18" charset="0"/>
                    <a:ea typeface="宋体" panose="02010600030101010101" pitchFamily="2" charset="-122"/>
                  </a:rPr>
                  <a:t>把相关的数据保存在一起，提高查询效率</a:t>
                </a:r>
              </a:p>
            </p:txBody>
          </p:sp>
          <p:sp>
            <p:nvSpPr>
              <p:cNvPr id="61" name="流程图: 文档 60"/>
              <p:cNvSpPr/>
              <p:nvPr/>
            </p:nvSpPr>
            <p:spPr>
              <a:xfrm>
                <a:off x="2289657" y="65561"/>
                <a:ext cx="2172615" cy="1381355"/>
              </a:xfrm>
              <a:prstGeom prst="flowChartDocumen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62" name="文本框 290"/>
              <p:cNvSpPr txBox="1"/>
              <p:nvPr/>
            </p:nvSpPr>
            <p:spPr>
              <a:xfrm>
                <a:off x="2414013" y="145723"/>
                <a:ext cx="1221639" cy="2710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zh-CN" sz="900" b="1" kern="100">
                    <a:solidFill>
                      <a:srgbClr val="000000"/>
                    </a:solidFill>
                    <a:effectLst/>
                    <a:latin typeface="Times New Roman" panose="02020603050405020304" pitchFamily="18" charset="0"/>
                    <a:ea typeface="宋体" panose="02010600030101010101" pitchFamily="2" charset="-122"/>
                  </a:rPr>
                  <a:t>表</a:t>
                </a:r>
                <a:r>
                  <a:rPr lang="en-US" sz="900" b="1" kern="100">
                    <a:solidFill>
                      <a:srgbClr val="000000"/>
                    </a:solidFill>
                    <a:effectLst/>
                    <a:latin typeface="Times New Roman" panose="02020603050405020304" pitchFamily="18" charset="0"/>
                    <a:ea typeface="宋体" panose="02010600030101010101" pitchFamily="2" charset="-122"/>
                  </a:rPr>
                  <a:t>Employees</a:t>
                </a:r>
                <a:endParaRPr lang="zh-CN" sz="900" kern="100">
                  <a:solidFill>
                    <a:srgbClr val="000000"/>
                  </a:solidFill>
                  <a:effectLst/>
                  <a:latin typeface="Times New Roman" panose="02020603050405020304" pitchFamily="18" charset="0"/>
                  <a:ea typeface="宋体" panose="02010600030101010101" pitchFamily="2" charset="-122"/>
                </a:endParaRPr>
              </a:p>
            </p:txBody>
          </p:sp>
          <p:cxnSp>
            <p:nvCxnSpPr>
              <p:cNvPr id="63" name="直接连接符 62"/>
              <p:cNvCxnSpPr/>
              <p:nvPr/>
            </p:nvCxnSpPr>
            <p:spPr>
              <a:xfrm>
                <a:off x="2414013" y="665014"/>
                <a:ext cx="1877265" cy="398"/>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a:off x="3028479" y="477399"/>
                <a:ext cx="0" cy="751554"/>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3496667" y="463635"/>
                <a:ext cx="10975" cy="765204"/>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a:off x="4125770" y="463868"/>
                <a:ext cx="0" cy="692263"/>
              </a:xfrm>
              <a:prstGeom prst="line">
                <a:avLst/>
              </a:prstGeom>
            </p:spPr>
            <p:style>
              <a:lnRef idx="1">
                <a:schemeClr val="dk1"/>
              </a:lnRef>
              <a:fillRef idx="0">
                <a:schemeClr val="dk1"/>
              </a:fillRef>
              <a:effectRef idx="0">
                <a:schemeClr val="dk1"/>
              </a:effectRef>
              <a:fontRef idx="minor">
                <a:schemeClr val="tx1"/>
              </a:fontRef>
            </p:style>
          </p:cxnSp>
          <p:sp>
            <p:nvSpPr>
              <p:cNvPr id="67" name="文本框 295"/>
              <p:cNvSpPr txBox="1"/>
              <p:nvPr/>
            </p:nvSpPr>
            <p:spPr>
              <a:xfrm>
                <a:off x="2414013" y="406521"/>
                <a:ext cx="687633"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Employee_id</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68" name="文本框 302"/>
              <p:cNvSpPr txBox="1"/>
              <p:nvPr/>
            </p:nvSpPr>
            <p:spPr>
              <a:xfrm>
                <a:off x="3028479" y="420938"/>
                <a:ext cx="570586" cy="27115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Last_name</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69" name="文本框 303"/>
              <p:cNvSpPr txBox="1"/>
              <p:nvPr/>
            </p:nvSpPr>
            <p:spPr>
              <a:xfrm>
                <a:off x="4096510" y="438865"/>
                <a:ext cx="299925"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70" name="文本框 304"/>
              <p:cNvSpPr txBox="1"/>
              <p:nvPr/>
            </p:nvSpPr>
            <p:spPr>
              <a:xfrm>
                <a:off x="2414014" y="664499"/>
                <a:ext cx="405996" cy="56422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201</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202</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203</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204</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71" name="文本框 305"/>
              <p:cNvSpPr txBox="1"/>
              <p:nvPr/>
            </p:nvSpPr>
            <p:spPr>
              <a:xfrm>
                <a:off x="3057040" y="677366"/>
                <a:ext cx="577903" cy="58816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dirty="0" err="1">
                    <a:solidFill>
                      <a:srgbClr val="000000"/>
                    </a:solidFill>
                    <a:effectLst/>
                    <a:latin typeface="Times New Roman" panose="02020603050405020304" pitchFamily="18" charset="0"/>
                    <a:ea typeface="宋体" panose="02010600030101010101" pitchFamily="2" charset="-122"/>
                  </a:rPr>
                  <a:t>Hartstein</a:t>
                </a:r>
                <a:r>
                  <a:rPr lang="en-US" sz="900" kern="100" dirty="0">
                    <a:solidFill>
                      <a:srgbClr val="000000"/>
                    </a:solidFill>
                    <a:effectLst/>
                    <a:latin typeface="Times New Roman" panose="02020603050405020304" pitchFamily="18" charset="0"/>
                    <a:ea typeface="宋体" panose="02010600030101010101" pitchFamily="2" charset="-122"/>
                  </a:rPr>
                  <a:t> Fay</a:t>
                </a:r>
                <a:endParaRPr lang="zh-CN" sz="900" kern="100" dirty="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dirty="0" err="1">
                    <a:solidFill>
                      <a:srgbClr val="000000"/>
                    </a:solidFill>
                    <a:effectLst/>
                    <a:latin typeface="Times New Roman" panose="02020603050405020304" pitchFamily="18" charset="0"/>
                    <a:ea typeface="宋体" panose="02010600030101010101" pitchFamily="2" charset="-122"/>
                  </a:rPr>
                  <a:t>Mavris</a:t>
                </a:r>
                <a:endParaRPr lang="zh-CN" sz="900" kern="100" dirty="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dirty="0">
                    <a:solidFill>
                      <a:srgbClr val="000000"/>
                    </a:solidFill>
                    <a:effectLst/>
                    <a:latin typeface="Times New Roman" panose="02020603050405020304" pitchFamily="18" charset="0"/>
                    <a:ea typeface="宋体" panose="02010600030101010101" pitchFamily="2" charset="-122"/>
                  </a:rPr>
                  <a:t>Baer</a:t>
                </a:r>
                <a:endParaRPr lang="zh-CN" sz="900" kern="100" dirty="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dirty="0">
                    <a:solidFill>
                      <a:srgbClr val="000000"/>
                    </a:solidFill>
                    <a:effectLst/>
                    <a:latin typeface="Times New Roman" panose="02020603050405020304" pitchFamily="18" charset="0"/>
                    <a:ea typeface="宋体" panose="02010600030101010101" pitchFamily="2" charset="-122"/>
                  </a:rPr>
                  <a:t>…</a:t>
                </a:r>
                <a:endParaRPr lang="zh-CN" sz="900" kern="100" dirty="0">
                  <a:solidFill>
                    <a:srgbClr val="000000"/>
                  </a:solidFill>
                  <a:effectLst/>
                  <a:latin typeface="Times New Roman" panose="02020603050405020304" pitchFamily="18" charset="0"/>
                  <a:ea typeface="宋体" panose="02010600030101010101" pitchFamily="2" charset="-122"/>
                </a:endParaRPr>
              </a:p>
            </p:txBody>
          </p:sp>
          <p:sp>
            <p:nvSpPr>
              <p:cNvPr id="72" name="文本框 306"/>
              <p:cNvSpPr txBox="1"/>
              <p:nvPr/>
            </p:nvSpPr>
            <p:spPr>
              <a:xfrm>
                <a:off x="4125770" y="677472"/>
                <a:ext cx="270665" cy="47865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73" name="圆柱形 72"/>
              <p:cNvSpPr/>
              <p:nvPr/>
            </p:nvSpPr>
            <p:spPr>
              <a:xfrm>
                <a:off x="2662733" y="3247948"/>
                <a:ext cx="1089964" cy="90669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74" name="菱形 73"/>
              <p:cNvSpPr/>
              <p:nvPr/>
            </p:nvSpPr>
            <p:spPr>
              <a:xfrm>
                <a:off x="3368848" y="3295589"/>
                <a:ext cx="108000" cy="73298"/>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75" name="菱形 74"/>
              <p:cNvSpPr/>
              <p:nvPr/>
            </p:nvSpPr>
            <p:spPr>
              <a:xfrm>
                <a:off x="3449317" y="3354422"/>
                <a:ext cx="108000" cy="72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76" name="菱形 75"/>
              <p:cNvSpPr/>
              <p:nvPr/>
            </p:nvSpPr>
            <p:spPr>
              <a:xfrm>
                <a:off x="3288379" y="3354422"/>
                <a:ext cx="108000" cy="72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77" name="文本框 312"/>
              <p:cNvSpPr txBox="1"/>
              <p:nvPr/>
            </p:nvSpPr>
            <p:spPr>
              <a:xfrm>
                <a:off x="2714136" y="3446670"/>
                <a:ext cx="574243" cy="2710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zh-CN" sz="900" b="1" kern="100" dirty="0">
                    <a:solidFill>
                      <a:srgbClr val="000000"/>
                    </a:solidFill>
                    <a:effectLst/>
                    <a:latin typeface="Times New Roman" panose="02020603050405020304" pitchFamily="18" charset="0"/>
                    <a:ea typeface="宋体" panose="02010600030101010101" pitchFamily="2" charset="-122"/>
                  </a:rPr>
                  <a:t>非簇表</a:t>
                </a:r>
                <a:endParaRPr lang="zh-CN" sz="900" kern="100" dirty="0">
                  <a:solidFill>
                    <a:srgbClr val="000000"/>
                  </a:solidFill>
                  <a:effectLst/>
                  <a:latin typeface="Times New Roman" panose="02020603050405020304" pitchFamily="18" charset="0"/>
                  <a:ea typeface="宋体" panose="02010600030101010101" pitchFamily="2" charset="-122"/>
                </a:endParaRPr>
              </a:p>
            </p:txBody>
          </p:sp>
          <p:sp>
            <p:nvSpPr>
              <p:cNvPr id="78" name="文本框 313"/>
              <p:cNvSpPr txBox="1"/>
              <p:nvPr/>
            </p:nvSpPr>
            <p:spPr>
              <a:xfrm>
                <a:off x="2714137" y="3654991"/>
                <a:ext cx="1075136" cy="46212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zh-CN" sz="900" kern="100" dirty="0">
                    <a:solidFill>
                      <a:srgbClr val="000000"/>
                    </a:solidFill>
                    <a:effectLst/>
                    <a:latin typeface="Times New Roman" panose="02020603050405020304" pitchFamily="18" charset="0"/>
                    <a:ea typeface="宋体" panose="02010600030101010101" pitchFamily="2" charset="-122"/>
                  </a:rPr>
                  <a:t>相关数据分别存储，占用更多空间</a:t>
                </a:r>
              </a:p>
            </p:txBody>
          </p:sp>
          <p:sp>
            <p:nvSpPr>
              <p:cNvPr id="79" name="文本框 314"/>
              <p:cNvSpPr txBox="1"/>
              <p:nvPr/>
            </p:nvSpPr>
            <p:spPr>
              <a:xfrm>
                <a:off x="3503980" y="416790"/>
                <a:ext cx="746152" cy="27115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Department_id</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80" name="文本框 315"/>
              <p:cNvSpPr txBox="1"/>
              <p:nvPr/>
            </p:nvSpPr>
            <p:spPr>
              <a:xfrm>
                <a:off x="3507642" y="664623"/>
                <a:ext cx="405996" cy="5639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20</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20</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40</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70</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81" name="流程图: 文档 80"/>
              <p:cNvSpPr/>
              <p:nvPr/>
            </p:nvSpPr>
            <p:spPr>
              <a:xfrm>
                <a:off x="2644497" y="1651352"/>
                <a:ext cx="2103067" cy="1106478"/>
              </a:xfrm>
              <a:prstGeom prst="flowChartDocumen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82" name="文本框 317"/>
              <p:cNvSpPr txBox="1"/>
              <p:nvPr/>
            </p:nvSpPr>
            <p:spPr>
              <a:xfrm>
                <a:off x="2666443" y="1731810"/>
                <a:ext cx="1221639" cy="271075"/>
              </a:xfrm>
              <a:prstGeom prst="rect">
                <a:avLst/>
              </a:prstGeom>
              <a:solidFill>
                <a:schemeClr val="bg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zh-CN" sz="900" b="1" kern="100">
                    <a:solidFill>
                      <a:srgbClr val="000000"/>
                    </a:solidFill>
                    <a:effectLst/>
                    <a:latin typeface="Times New Roman" panose="02020603050405020304" pitchFamily="18" charset="0"/>
                    <a:ea typeface="宋体" panose="02010600030101010101" pitchFamily="2" charset="-122"/>
                  </a:rPr>
                  <a:t>表</a:t>
                </a:r>
                <a:r>
                  <a:rPr lang="en-US" sz="900" b="1" kern="100">
                    <a:solidFill>
                      <a:srgbClr val="000000"/>
                    </a:solidFill>
                    <a:effectLst/>
                    <a:latin typeface="Times New Roman" panose="02020603050405020304" pitchFamily="18" charset="0"/>
                    <a:ea typeface="宋体" panose="02010600030101010101" pitchFamily="2" charset="-122"/>
                  </a:rPr>
                  <a:t>Departments</a:t>
                </a:r>
                <a:endParaRPr lang="zh-CN" sz="900" kern="100">
                  <a:solidFill>
                    <a:srgbClr val="000000"/>
                  </a:solidFill>
                  <a:effectLst/>
                  <a:latin typeface="Times New Roman" panose="02020603050405020304" pitchFamily="18" charset="0"/>
                  <a:ea typeface="宋体" panose="02010600030101010101" pitchFamily="2" charset="-122"/>
                </a:endParaRPr>
              </a:p>
            </p:txBody>
          </p:sp>
          <p:cxnSp>
            <p:nvCxnSpPr>
              <p:cNvPr id="83" name="直接连接符 82"/>
              <p:cNvCxnSpPr/>
              <p:nvPr/>
            </p:nvCxnSpPr>
            <p:spPr>
              <a:xfrm>
                <a:off x="2798113" y="2244464"/>
                <a:ext cx="1877265" cy="0"/>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3343093" y="2042801"/>
                <a:ext cx="0" cy="486487"/>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a:off x="4049012" y="2061760"/>
                <a:ext cx="0" cy="467293"/>
              </a:xfrm>
              <a:prstGeom prst="line">
                <a:avLst/>
              </a:prstGeom>
            </p:spPr>
            <p:style>
              <a:lnRef idx="1">
                <a:schemeClr val="dk1"/>
              </a:lnRef>
              <a:fillRef idx="0">
                <a:schemeClr val="dk1"/>
              </a:fillRef>
              <a:effectRef idx="0">
                <a:schemeClr val="dk1"/>
              </a:effectRef>
              <a:fontRef idx="minor">
                <a:schemeClr val="tx1"/>
              </a:fontRef>
            </p:style>
          </p:cxnSp>
          <p:sp>
            <p:nvSpPr>
              <p:cNvPr id="86" name="文本框 321"/>
              <p:cNvSpPr txBox="1"/>
              <p:nvPr/>
            </p:nvSpPr>
            <p:spPr>
              <a:xfrm>
                <a:off x="2672845" y="2002688"/>
                <a:ext cx="757990"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Department_id</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87" name="文本框 322"/>
              <p:cNvSpPr txBox="1"/>
              <p:nvPr/>
            </p:nvSpPr>
            <p:spPr>
              <a:xfrm>
                <a:off x="3345738" y="2020427"/>
                <a:ext cx="863144" cy="2711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dirty="0" err="1">
                    <a:solidFill>
                      <a:srgbClr val="000000"/>
                    </a:solidFill>
                    <a:effectLst/>
                    <a:latin typeface="Times New Roman" panose="02020603050405020304" pitchFamily="18" charset="0"/>
                    <a:ea typeface="宋体" panose="02010600030101010101" pitchFamily="2" charset="-122"/>
                  </a:rPr>
                  <a:t>Department_name</a:t>
                </a:r>
                <a:endParaRPr lang="zh-CN" sz="900" kern="100" dirty="0">
                  <a:solidFill>
                    <a:srgbClr val="000000"/>
                  </a:solidFill>
                  <a:effectLst/>
                  <a:latin typeface="Times New Roman" panose="02020603050405020304" pitchFamily="18" charset="0"/>
                  <a:ea typeface="宋体" panose="02010600030101010101" pitchFamily="2" charset="-122"/>
                </a:endParaRPr>
              </a:p>
            </p:txBody>
          </p:sp>
          <p:sp>
            <p:nvSpPr>
              <p:cNvPr id="88" name="文本框 323"/>
              <p:cNvSpPr txBox="1"/>
              <p:nvPr/>
            </p:nvSpPr>
            <p:spPr>
              <a:xfrm>
                <a:off x="4080963" y="2016664"/>
                <a:ext cx="666601" cy="27115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Location_id</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89" name="文本框 324"/>
              <p:cNvSpPr txBox="1"/>
              <p:nvPr/>
            </p:nvSpPr>
            <p:spPr>
              <a:xfrm>
                <a:off x="2714139" y="2272040"/>
                <a:ext cx="405996" cy="29351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20</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60</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90" name="文本框 325"/>
              <p:cNvSpPr txBox="1"/>
              <p:nvPr/>
            </p:nvSpPr>
            <p:spPr>
              <a:xfrm>
                <a:off x="4074614" y="2250804"/>
                <a:ext cx="405996" cy="29351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1800</a:t>
                </a:r>
                <a:endParaRPr lang="zh-CN" sz="900" kern="100">
                  <a:solidFill>
                    <a:srgbClr val="000000"/>
                  </a:solidFill>
                  <a:effectLst/>
                  <a:latin typeface="Times New Roman" panose="02020603050405020304" pitchFamily="18" charset="0"/>
                  <a:ea typeface="宋体" panose="02010600030101010101" pitchFamily="2" charset="-122"/>
                </a:endParaRPr>
              </a:p>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1400</a:t>
                </a:r>
                <a:endParaRPr lang="zh-CN" sz="900" kern="100">
                  <a:solidFill>
                    <a:srgbClr val="000000"/>
                  </a:solidFill>
                  <a:effectLst/>
                  <a:latin typeface="Times New Roman" panose="02020603050405020304" pitchFamily="18" charset="0"/>
                  <a:ea typeface="宋体" panose="02010600030101010101" pitchFamily="2" charset="-122"/>
                </a:endParaRPr>
              </a:p>
            </p:txBody>
          </p:sp>
          <p:cxnSp>
            <p:nvCxnSpPr>
              <p:cNvPr id="91" name="直接连接符 90"/>
              <p:cNvCxnSpPr/>
              <p:nvPr/>
            </p:nvCxnSpPr>
            <p:spPr>
              <a:xfrm>
                <a:off x="2644497" y="2691491"/>
                <a:ext cx="643882" cy="68603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flipH="1">
                <a:off x="3573478" y="2545224"/>
                <a:ext cx="1174086" cy="832613"/>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93" name="菱形 92"/>
              <p:cNvSpPr/>
              <p:nvPr/>
            </p:nvSpPr>
            <p:spPr>
              <a:xfrm>
                <a:off x="2968046" y="3260797"/>
                <a:ext cx="108000" cy="73298"/>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94" name="菱形 93"/>
              <p:cNvSpPr/>
              <p:nvPr/>
            </p:nvSpPr>
            <p:spPr>
              <a:xfrm>
                <a:off x="2968046" y="3378152"/>
                <a:ext cx="108000" cy="72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95" name="菱形 94"/>
              <p:cNvSpPr/>
              <p:nvPr/>
            </p:nvSpPr>
            <p:spPr>
              <a:xfrm>
                <a:off x="3048515" y="3319630"/>
                <a:ext cx="108000" cy="72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sp>
            <p:nvSpPr>
              <p:cNvPr id="96" name="文本框 331"/>
              <p:cNvSpPr txBox="1"/>
              <p:nvPr/>
            </p:nvSpPr>
            <p:spPr>
              <a:xfrm>
                <a:off x="3313839" y="2248980"/>
                <a:ext cx="577903" cy="3359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36000" tIns="0" rIns="91440" bIns="36000" numCol="1" spcCol="0" rtlCol="0" fromWordArt="0" anchor="t" anchorCtr="0" forceAA="0" compatLnSpc="1">
                <a:prstTxWarp prst="textNoShape">
                  <a:avLst/>
                </a:prstTxWarp>
                <a:noAutofit/>
              </a:bodyPr>
              <a:lstStyle/>
              <a:p>
                <a:pPr algn="just">
                  <a:spcAft>
                    <a:spcPts val="0"/>
                  </a:spcAft>
                </a:pPr>
                <a:r>
                  <a:rPr lang="en-US" sz="900" kern="100">
                    <a:solidFill>
                      <a:srgbClr val="000000"/>
                    </a:solidFill>
                    <a:effectLst/>
                    <a:latin typeface="Times New Roman" panose="02020603050405020304" pitchFamily="18" charset="0"/>
                    <a:ea typeface="宋体" panose="02010600030101010101" pitchFamily="2" charset="-122"/>
                  </a:rPr>
                  <a:t>Marketing It</a:t>
                </a:r>
                <a:endParaRPr lang="zh-CN" sz="900" kern="100">
                  <a:solidFill>
                    <a:srgbClr val="000000"/>
                  </a:solidFill>
                  <a:effectLst/>
                  <a:latin typeface="Times New Roman" panose="02020603050405020304" pitchFamily="18" charset="0"/>
                  <a:ea typeface="宋体" panose="02010600030101010101" pitchFamily="2" charset="-122"/>
                </a:endParaRPr>
              </a:p>
            </p:txBody>
          </p:sp>
          <p:sp>
            <p:nvSpPr>
              <p:cNvPr id="97" name="菱形 96"/>
              <p:cNvSpPr/>
              <p:nvPr/>
            </p:nvSpPr>
            <p:spPr>
              <a:xfrm>
                <a:off x="2887577" y="3319630"/>
                <a:ext cx="108000" cy="72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91440" bIns="36000" numCol="1" spcCol="0" rtlCol="0" fromWordArt="0" anchor="ctr" anchorCtr="0" forceAA="0" compatLnSpc="1">
                <a:prstTxWarp prst="textNoShape">
                  <a:avLst/>
                </a:prstTxWarp>
                <a:noAutofit/>
              </a:bodyPr>
              <a:lstStyle/>
              <a:p>
                <a:endParaRPr lang="zh-CN" altLang="en-US" sz="900"/>
              </a:p>
            </p:txBody>
          </p:sp>
        </p:grpSp>
      </p:grpSp>
      <p:sp>
        <p:nvSpPr>
          <p:cNvPr id="98" name="卷形: 水平 5">
            <a:extLst>
              <a:ext uri="{FF2B5EF4-FFF2-40B4-BE49-F238E27FC236}">
                <a16:creationId xmlns:a16="http://schemas.microsoft.com/office/drawing/2014/main" xmlns="" id="{764FB016-0435-472E-9ECA-059017D7C14A}"/>
              </a:ext>
            </a:extLst>
          </p:cNvPr>
          <p:cNvSpPr/>
          <p:nvPr/>
        </p:nvSpPr>
        <p:spPr>
          <a:xfrm>
            <a:off x="1629916" y="1661459"/>
            <a:ext cx="8784976" cy="449541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t>注意：</a:t>
            </a:r>
            <a:endParaRPr lang="en-US" altLang="zh-CN" dirty="0" smtClean="0"/>
          </a:p>
          <a:p>
            <a:pPr>
              <a:lnSpc>
                <a:spcPct val="150000"/>
              </a:lnSpc>
            </a:pPr>
            <a:r>
              <a:rPr lang="en-US" altLang="zh-CN" dirty="0"/>
              <a:t>(1)</a:t>
            </a:r>
            <a:r>
              <a:rPr lang="zh-CN" altLang="en-US" dirty="0"/>
              <a:t>簇里的表主要用于连接查询，如果表经常进行独立查询，或经常进行插入和更新操作，不适宜于创建簇表。</a:t>
            </a:r>
          </a:p>
          <a:p>
            <a:pPr>
              <a:lnSpc>
                <a:spcPct val="150000"/>
              </a:lnSpc>
            </a:pPr>
            <a:r>
              <a:rPr lang="en-US" altLang="zh-CN" dirty="0"/>
              <a:t>(2)</a:t>
            </a:r>
            <a:r>
              <a:rPr lang="zh-CN" altLang="en-US" dirty="0"/>
              <a:t>簇键是表的一列或多列的组合，为簇表所共有。在创建簇表时需要指定簇键列，每个簇键值在簇和簇索引中只存储</a:t>
            </a:r>
            <a:r>
              <a:rPr lang="en-US" altLang="zh-CN" dirty="0"/>
              <a:t>1</a:t>
            </a:r>
            <a:r>
              <a:rPr lang="zh-CN" altLang="en-US" dirty="0"/>
              <a:t>次。</a:t>
            </a:r>
          </a:p>
          <a:p>
            <a:pPr>
              <a:lnSpc>
                <a:spcPct val="150000"/>
              </a:lnSpc>
            </a:pPr>
            <a:endParaRPr lang="zh-CN" altLang="en-US" dirty="0"/>
          </a:p>
        </p:txBody>
      </p:sp>
    </p:spTree>
    <p:extLst>
      <p:ext uri="{BB962C8B-B14F-4D97-AF65-F5344CB8AC3E}">
        <p14:creationId xmlns:p14="http://schemas.microsoft.com/office/powerpoint/2010/main" val="294130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p:cTn id="7" dur="1000" fill="hold"/>
                                        <p:tgtEl>
                                          <p:spTgt spid="98"/>
                                        </p:tgtEl>
                                        <p:attrNameLst>
                                          <p:attrName>ppt_w</p:attrName>
                                        </p:attrNameLst>
                                      </p:cBhvr>
                                      <p:tavLst>
                                        <p:tav tm="0">
                                          <p:val>
                                            <p:strVal val="#ppt_w*0.70"/>
                                          </p:val>
                                        </p:tav>
                                        <p:tav tm="100000">
                                          <p:val>
                                            <p:strVal val="#ppt_w"/>
                                          </p:val>
                                        </p:tav>
                                      </p:tavLst>
                                    </p:anim>
                                    <p:anim calcmode="lin" valueType="num">
                                      <p:cBhvr>
                                        <p:cTn id="8" dur="1000" fill="hold"/>
                                        <p:tgtEl>
                                          <p:spTgt spid="98"/>
                                        </p:tgtEl>
                                        <p:attrNameLst>
                                          <p:attrName>ppt_h</p:attrName>
                                        </p:attrNameLst>
                                      </p:cBhvr>
                                      <p:tavLst>
                                        <p:tav tm="0">
                                          <p:val>
                                            <p:strVal val="#ppt_h"/>
                                          </p:val>
                                        </p:tav>
                                        <p:tav tm="100000">
                                          <p:val>
                                            <p:strVal val="#ppt_h"/>
                                          </p:val>
                                        </p:tav>
                                      </p:tavLst>
                                    </p:anim>
                                    <p:animEffect transition="in" filter="fade">
                                      <p:cBhvr>
                                        <p:cTn id="9"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8.4.2</a:t>
            </a:r>
            <a:r>
              <a:rPr lang="zh-CN" altLang="en-US" sz="2800" dirty="0" smtClean="0"/>
              <a:t>创建</a:t>
            </a:r>
            <a:r>
              <a:rPr lang="zh-CN" altLang="en-US" sz="2800" dirty="0"/>
              <a:t>簇表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1440160"/>
          </a:xfrm>
        </p:spPr>
        <p:txBody>
          <a:bodyPr>
            <a:normAutofit lnSpcReduction="10000"/>
          </a:bodyPr>
          <a:lstStyle/>
          <a:p>
            <a:pPr marL="0" indent="0" hangingPunct="0">
              <a:buNone/>
            </a:pPr>
            <a:r>
              <a:rPr lang="zh-CN" altLang="en-US" dirty="0"/>
              <a:t>创建簇表的顺序一般是：簇→簇表→簇索引→数据。</a:t>
            </a:r>
          </a:p>
          <a:p>
            <a:pPr marL="0" indent="0" hangingPunct="0">
              <a:buNone/>
            </a:pPr>
            <a:r>
              <a:rPr lang="en-US" altLang="zh-CN" dirty="0"/>
              <a:t>1)</a:t>
            </a:r>
            <a:r>
              <a:rPr lang="zh-CN" altLang="en-US" dirty="0"/>
              <a:t>创建簇</a:t>
            </a:r>
          </a:p>
          <a:p>
            <a:pPr marL="0" indent="0" hangingPunct="0">
              <a:buNone/>
            </a:pPr>
            <a:r>
              <a:rPr lang="zh-CN" altLang="en-US" dirty="0"/>
              <a:t>创建簇的基本语法格式如下</a:t>
            </a:r>
            <a:r>
              <a:rPr lang="zh-CN" altLang="en-US" dirty="0" smtClean="0"/>
              <a:t>：</a:t>
            </a:r>
            <a:endParaRPr lang="zh-CN" altLang="en-US" dirty="0"/>
          </a:p>
        </p:txBody>
      </p:sp>
      <p:sp>
        <p:nvSpPr>
          <p:cNvPr id="99" name="文本框 98"/>
          <p:cNvSpPr txBox="1"/>
          <p:nvPr/>
        </p:nvSpPr>
        <p:spPr>
          <a:xfrm>
            <a:off x="1437828" y="2996952"/>
            <a:ext cx="9985175" cy="2585323"/>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CREATE CLUSTER &lt;</a:t>
            </a:r>
            <a:r>
              <a:rPr lang="en-US" altLang="zh-CN" b="1" dirty="0" err="1">
                <a:highlight>
                  <a:srgbClr val="C0C0C0"/>
                </a:highlight>
                <a:ea typeface="微软雅黑" panose="020B0503020204020204" pitchFamily="34" charset="-122"/>
              </a:rPr>
              <a:t>cluster_name</a:t>
            </a:r>
            <a:r>
              <a:rPr lang="en-US" altLang="zh-CN" b="1" dirty="0">
                <a:highlight>
                  <a:srgbClr val="C0C0C0"/>
                </a:highlight>
                <a:ea typeface="微软雅黑" panose="020B0503020204020204" pitchFamily="34" charset="-122"/>
              </a:rPr>
              <a:t>&gt;</a:t>
            </a:r>
          </a:p>
          <a:p>
            <a:pPr hangingPunct="0"/>
            <a:r>
              <a:rPr lang="en-US" altLang="zh-CN" b="1" dirty="0">
                <a:highlight>
                  <a:srgbClr val="C0C0C0"/>
                </a:highlight>
                <a:ea typeface="微软雅黑" panose="020B0503020204020204" pitchFamily="34" charset="-122"/>
              </a:rPr>
              <a:t>(&lt;column </a:t>
            </a:r>
            <a:r>
              <a:rPr lang="en-US" altLang="zh-CN" b="1" dirty="0" err="1">
                <a:highlight>
                  <a:srgbClr val="C0C0C0"/>
                </a:highlight>
                <a:ea typeface="微软雅黑" panose="020B0503020204020204" pitchFamily="34" charset="-122"/>
              </a:rPr>
              <a:t>date_type</a:t>
            </a:r>
            <a:r>
              <a:rPr lang="en-US" altLang="zh-CN" b="1" dirty="0">
                <a:highlight>
                  <a:srgbClr val="C0C0C0"/>
                </a:highlight>
                <a:ea typeface="微软雅黑" panose="020B0503020204020204" pitchFamily="34" charset="-122"/>
              </a:rPr>
              <a:t>&gt; [</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column datatype]...)</a:t>
            </a:r>
          </a:p>
          <a:p>
            <a:pPr hangingPunct="0"/>
            <a:r>
              <a:rPr lang="en-US" altLang="zh-CN" b="1" dirty="0">
                <a:highlight>
                  <a:srgbClr val="C0C0C0"/>
                </a:highlight>
                <a:ea typeface="微软雅黑" panose="020B0503020204020204" pitchFamily="34" charset="-122"/>
              </a:rPr>
              <a:t>[PCTUSED n] </a:t>
            </a:r>
          </a:p>
          <a:p>
            <a:pPr hangingPunct="0"/>
            <a:r>
              <a:rPr lang="en-US" altLang="zh-CN" b="1" dirty="0">
                <a:highlight>
                  <a:srgbClr val="C0C0C0"/>
                </a:highlight>
                <a:ea typeface="微软雅黑" panose="020B0503020204020204" pitchFamily="34" charset="-122"/>
              </a:rPr>
              <a:t>[PCTFREE n]</a:t>
            </a:r>
          </a:p>
          <a:p>
            <a:pPr hangingPunct="0"/>
            <a:r>
              <a:rPr lang="en-US" altLang="zh-CN" b="1" dirty="0">
                <a:highlight>
                  <a:srgbClr val="C0C0C0"/>
                </a:highlight>
                <a:ea typeface="微软雅黑" panose="020B0503020204020204" pitchFamily="34" charset="-122"/>
              </a:rPr>
              <a:t>[SIZE n]</a:t>
            </a:r>
          </a:p>
          <a:p>
            <a:pPr hangingPunct="0"/>
            <a:r>
              <a:rPr lang="en-US" altLang="zh-CN" b="1" dirty="0">
                <a:highlight>
                  <a:srgbClr val="C0C0C0"/>
                </a:highlight>
                <a:ea typeface="微软雅黑" panose="020B0503020204020204" pitchFamily="34" charset="-122"/>
              </a:rPr>
              <a:t>[INITRANS n] </a:t>
            </a:r>
          </a:p>
          <a:p>
            <a:pPr hangingPunct="0"/>
            <a:r>
              <a:rPr lang="en-US" altLang="zh-CN" b="1" dirty="0">
                <a:highlight>
                  <a:srgbClr val="C0C0C0"/>
                </a:highlight>
                <a:ea typeface="微软雅黑" panose="020B0503020204020204" pitchFamily="34" charset="-122"/>
              </a:rPr>
              <a:t>[MAXTRANS n]</a:t>
            </a:r>
          </a:p>
          <a:p>
            <a:pPr hangingPunct="0"/>
            <a:r>
              <a:rPr lang="en-US" altLang="zh-CN" b="1" dirty="0">
                <a:highlight>
                  <a:srgbClr val="C0C0C0"/>
                </a:highlight>
                <a:ea typeface="微软雅黑" panose="020B0503020204020204" pitchFamily="34" charset="-122"/>
              </a:rPr>
              <a:t>[TABLESPACE tablespace]</a:t>
            </a:r>
          </a:p>
          <a:p>
            <a:pPr hangingPunct="0"/>
            <a:r>
              <a:rPr lang="en-US" altLang="zh-CN" b="1" dirty="0">
                <a:highlight>
                  <a:srgbClr val="C0C0C0"/>
                </a:highlight>
                <a:ea typeface="微软雅黑" panose="020B0503020204020204" pitchFamily="34" charset="-122"/>
              </a:rPr>
              <a:t>[STORAGE storage</a:t>
            </a:r>
            <a:r>
              <a:rPr lang="en-US" altLang="zh-CN" b="1" dirty="0">
                <a:highlight>
                  <a:srgbClr val="C0C0C0"/>
                </a:highlight>
                <a:ea typeface="微软雅黑" panose="020B0503020204020204" pitchFamily="34" charset="-122"/>
              </a:rPr>
              <a:t>]</a:t>
            </a:r>
          </a:p>
        </p:txBody>
      </p:sp>
      <p:sp>
        <p:nvSpPr>
          <p:cNvPr id="4" name="矩形 3"/>
          <p:cNvSpPr/>
          <p:nvPr/>
        </p:nvSpPr>
        <p:spPr>
          <a:xfrm>
            <a:off x="6742484" y="2931884"/>
            <a:ext cx="6092826" cy="1200329"/>
          </a:xfrm>
          <a:prstGeom prst="rect">
            <a:avLst/>
          </a:prstGeom>
        </p:spPr>
        <p:txBody>
          <a:bodyPr>
            <a:spAutoFit/>
          </a:bodyPr>
          <a:lstStyle/>
          <a:p>
            <a:pPr hangingPunct="0"/>
            <a:r>
              <a:rPr lang="zh-CN" altLang="en-US" b="1" dirty="0"/>
              <a:t>参数说明：</a:t>
            </a:r>
          </a:p>
          <a:p>
            <a:pPr hangingPunct="0"/>
            <a:r>
              <a:rPr lang="en-US" altLang="zh-CN" b="1" dirty="0" err="1">
                <a:solidFill>
                  <a:srgbClr val="C00000"/>
                </a:solidFill>
              </a:rPr>
              <a:t>cluster_name</a:t>
            </a:r>
            <a:r>
              <a:rPr lang="zh-CN" altLang="en-US" b="1" dirty="0">
                <a:solidFill>
                  <a:srgbClr val="C00000"/>
                </a:solidFill>
              </a:rPr>
              <a:t>：</a:t>
            </a:r>
            <a:r>
              <a:rPr lang="zh-CN" altLang="en-US" b="1" dirty="0"/>
              <a:t>簇名。</a:t>
            </a:r>
          </a:p>
          <a:p>
            <a:pPr hangingPunct="0"/>
            <a:r>
              <a:rPr lang="en-US" altLang="zh-CN" b="1" dirty="0">
                <a:solidFill>
                  <a:srgbClr val="C00000"/>
                </a:solidFill>
              </a:rPr>
              <a:t>column</a:t>
            </a:r>
            <a:r>
              <a:rPr lang="zh-CN" altLang="en-US" b="1" dirty="0">
                <a:solidFill>
                  <a:srgbClr val="C00000"/>
                </a:solidFill>
              </a:rPr>
              <a:t>：</a:t>
            </a:r>
            <a:r>
              <a:rPr lang="zh-CN" altLang="en-US" b="1" dirty="0"/>
              <a:t>簇键列名。</a:t>
            </a:r>
          </a:p>
          <a:p>
            <a:pPr hangingPunct="0"/>
            <a:r>
              <a:rPr lang="en-US" altLang="zh-CN" b="1" dirty="0" err="1">
                <a:solidFill>
                  <a:srgbClr val="C00000"/>
                </a:solidFill>
              </a:rPr>
              <a:t>date_type</a:t>
            </a:r>
            <a:r>
              <a:rPr lang="zh-CN" altLang="en-US" b="1" dirty="0">
                <a:solidFill>
                  <a:srgbClr val="C00000"/>
                </a:solidFill>
              </a:rPr>
              <a:t>：</a:t>
            </a:r>
            <a:r>
              <a:rPr lang="zh-CN" altLang="en-US" b="1" dirty="0"/>
              <a:t>簇键数据类型。</a:t>
            </a:r>
            <a:endParaRPr lang="en-US" altLang="zh-CN" b="1" dirty="0"/>
          </a:p>
        </p:txBody>
      </p:sp>
    </p:spTree>
    <p:extLst>
      <p:ext uri="{BB962C8B-B14F-4D97-AF65-F5344CB8AC3E}">
        <p14:creationId xmlns:p14="http://schemas.microsoft.com/office/powerpoint/2010/main" val="140512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8.4.2</a:t>
            </a:r>
            <a:r>
              <a:rPr lang="zh-CN" altLang="en-US" sz="2800" dirty="0" smtClean="0"/>
              <a:t>创建</a:t>
            </a:r>
            <a:r>
              <a:rPr lang="zh-CN" altLang="en-US" sz="2800" dirty="0"/>
              <a:t>簇表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1008112"/>
          </a:xfrm>
        </p:spPr>
        <p:txBody>
          <a:bodyPr>
            <a:normAutofit/>
          </a:bodyPr>
          <a:lstStyle/>
          <a:p>
            <a:pPr marL="0" indent="0" hangingPunct="0">
              <a:buNone/>
            </a:pPr>
            <a:r>
              <a:rPr lang="en-US" altLang="zh-CN" dirty="0"/>
              <a:t>【</a:t>
            </a:r>
            <a:r>
              <a:rPr lang="zh-CN" altLang="en-US" dirty="0"/>
              <a:t>示例</a:t>
            </a:r>
            <a:r>
              <a:rPr lang="en-US" altLang="zh-CN" dirty="0"/>
              <a:t>8-17】</a:t>
            </a:r>
            <a:r>
              <a:rPr lang="zh-CN" altLang="en-US" dirty="0"/>
              <a:t>创建簇</a:t>
            </a:r>
          </a:p>
          <a:p>
            <a:pPr marL="0" indent="0" hangingPunct="0">
              <a:buNone/>
            </a:pPr>
            <a:r>
              <a:rPr lang="zh-CN" altLang="en-US" dirty="0"/>
              <a:t>在</a:t>
            </a:r>
            <a:r>
              <a:rPr lang="en-US" altLang="zh-CN" dirty="0"/>
              <a:t>study</a:t>
            </a:r>
            <a:r>
              <a:rPr lang="zh-CN" altLang="en-US" dirty="0"/>
              <a:t>用户中创建簇</a:t>
            </a:r>
            <a:r>
              <a:rPr lang="en-US" altLang="zh-CN" dirty="0" err="1"/>
              <a:t>emp_dept_cluster</a:t>
            </a:r>
            <a:r>
              <a:rPr lang="zh-CN" altLang="en-US" dirty="0"/>
              <a:t>，用于保存部门和员工数据。</a:t>
            </a:r>
          </a:p>
        </p:txBody>
      </p:sp>
      <p:sp>
        <p:nvSpPr>
          <p:cNvPr id="99" name="文本框 98"/>
          <p:cNvSpPr txBox="1"/>
          <p:nvPr/>
        </p:nvSpPr>
        <p:spPr>
          <a:xfrm>
            <a:off x="1437828" y="2564904"/>
            <a:ext cx="9985175" cy="3139321"/>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CLUSTER </a:t>
            </a:r>
            <a:r>
              <a:rPr lang="en-US" altLang="zh-CN" b="1" dirty="0" err="1">
                <a:highlight>
                  <a:srgbClr val="C0C0C0"/>
                </a:highlight>
                <a:ea typeface="微软雅黑" panose="020B0503020204020204" pitchFamily="34" charset="-122"/>
              </a:rPr>
              <a:t>study.emp_dept_cluster</a:t>
            </a:r>
            <a:r>
              <a:rPr lang="en-US" altLang="zh-CN" b="1" dirty="0">
                <a:highlight>
                  <a:srgbClr val="C0C0C0"/>
                </a:highlight>
                <a:ea typeface="微软雅黑" panose="020B0503020204020204" pitchFamily="34" charset="-122"/>
              </a:rPr>
              <a:t> (</a:t>
            </a:r>
            <a:r>
              <a:rPr lang="en-US" altLang="zh-CN" b="1" dirty="0" err="1">
                <a:highlight>
                  <a:srgbClr val="C0C0C0"/>
                </a:highlight>
                <a:ea typeface="微软雅黑" panose="020B0503020204020204" pitchFamily="34" charset="-122"/>
              </a:rPr>
              <a:t>dep_id</a:t>
            </a:r>
            <a:r>
              <a:rPr lang="en-US" altLang="zh-CN" b="1" dirty="0">
                <a:highlight>
                  <a:srgbClr val="C0C0C0"/>
                </a:highlight>
                <a:ea typeface="微软雅黑" panose="020B0503020204020204" pitchFamily="34" charset="-122"/>
              </a:rPr>
              <a:t> NUMBER ) </a:t>
            </a:r>
          </a:p>
          <a:p>
            <a:pPr hangingPunct="0"/>
            <a:r>
              <a:rPr lang="en-US" altLang="zh-CN" b="1" dirty="0">
                <a:highlight>
                  <a:srgbClr val="C0C0C0"/>
                </a:highlight>
                <a:ea typeface="微软雅黑" panose="020B0503020204020204" pitchFamily="34" charset="-122"/>
              </a:rPr>
              <a:t>2   PCTUSED 60  </a:t>
            </a:r>
          </a:p>
          <a:p>
            <a:pPr hangingPunct="0"/>
            <a:r>
              <a:rPr lang="en-US" altLang="zh-CN" b="1" dirty="0">
                <a:highlight>
                  <a:srgbClr val="C0C0C0"/>
                </a:highlight>
                <a:ea typeface="微软雅黑" panose="020B0503020204020204" pitchFamily="34" charset="-122"/>
              </a:rPr>
              <a:t>3   PCTFREE 10  </a:t>
            </a:r>
          </a:p>
          <a:p>
            <a:pPr hangingPunct="0"/>
            <a:r>
              <a:rPr lang="en-US" altLang="zh-CN" b="1" dirty="0">
                <a:highlight>
                  <a:srgbClr val="C0C0C0"/>
                </a:highlight>
                <a:ea typeface="微软雅黑" panose="020B0503020204020204" pitchFamily="34" charset="-122"/>
              </a:rPr>
              <a:t>4   SIZE 1024  </a:t>
            </a:r>
          </a:p>
          <a:p>
            <a:pPr hangingPunct="0"/>
            <a:r>
              <a:rPr lang="en-US" altLang="zh-CN" b="1" dirty="0">
                <a:highlight>
                  <a:srgbClr val="C0C0C0"/>
                </a:highlight>
                <a:ea typeface="微软雅黑" panose="020B0503020204020204" pitchFamily="34" charset="-122"/>
              </a:rPr>
              <a:t>5   TABLESPACE USERS  </a:t>
            </a:r>
          </a:p>
          <a:p>
            <a:pPr hangingPunct="0"/>
            <a:r>
              <a:rPr lang="en-US" altLang="zh-CN" b="1" dirty="0">
                <a:highlight>
                  <a:srgbClr val="C0C0C0"/>
                </a:highlight>
                <a:ea typeface="微软雅黑" panose="020B0503020204020204" pitchFamily="34" charset="-122"/>
              </a:rPr>
              <a:t>6   STORAGE (  </a:t>
            </a:r>
          </a:p>
          <a:p>
            <a:pPr hangingPunct="0"/>
            <a:r>
              <a:rPr lang="en-US" altLang="zh-CN" b="1" dirty="0">
                <a:highlight>
                  <a:srgbClr val="C0C0C0"/>
                </a:highlight>
                <a:ea typeface="微软雅黑" panose="020B0503020204020204" pitchFamily="34" charset="-122"/>
              </a:rPr>
              <a:t>7    INITIAL 128 k  </a:t>
            </a:r>
          </a:p>
          <a:p>
            <a:pPr hangingPunct="0"/>
            <a:r>
              <a:rPr lang="en-US" altLang="zh-CN" b="1" dirty="0">
                <a:highlight>
                  <a:srgbClr val="C0C0C0"/>
                </a:highlight>
                <a:ea typeface="微软雅黑" panose="020B0503020204020204" pitchFamily="34" charset="-122"/>
              </a:rPr>
              <a:t>8    NEXT 128 k  </a:t>
            </a:r>
          </a:p>
          <a:p>
            <a:pPr hangingPunct="0"/>
            <a:r>
              <a:rPr lang="en-US" altLang="zh-CN" b="1" dirty="0">
                <a:highlight>
                  <a:srgbClr val="C0C0C0"/>
                </a:highlight>
                <a:ea typeface="微软雅黑" panose="020B0503020204020204" pitchFamily="34" charset="-122"/>
              </a:rPr>
              <a:t>9    MINEXTENTS 2  </a:t>
            </a:r>
          </a:p>
          <a:p>
            <a:pPr hangingPunct="0"/>
            <a:r>
              <a:rPr lang="en-US" altLang="zh-CN" b="1" dirty="0">
                <a:highlight>
                  <a:srgbClr val="C0C0C0"/>
                </a:highlight>
                <a:ea typeface="微软雅黑" panose="020B0503020204020204" pitchFamily="34" charset="-122"/>
              </a:rPr>
              <a:t>10   MAXEXTENTS 20  </a:t>
            </a:r>
          </a:p>
          <a:p>
            <a:pPr hangingPunct="0"/>
            <a:r>
              <a:rPr lang="en-US" altLang="zh-CN" b="1" dirty="0">
                <a:highlight>
                  <a:srgbClr val="C0C0C0"/>
                </a:highlight>
                <a:ea typeface="微软雅黑" panose="020B0503020204020204" pitchFamily="34" charset="-122"/>
              </a:rPr>
              <a:t>11  )</a:t>
            </a:r>
            <a:r>
              <a:rPr lang="zh-CN" altLang="en-US"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37918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8.4.2</a:t>
            </a:r>
            <a:r>
              <a:rPr lang="zh-CN" altLang="en-US" sz="2800" dirty="0" smtClean="0"/>
              <a:t>创建</a:t>
            </a:r>
            <a:r>
              <a:rPr lang="zh-CN" altLang="en-US" sz="2800" dirty="0"/>
              <a:t>簇表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1512168"/>
          </a:xfrm>
        </p:spPr>
        <p:txBody>
          <a:bodyPr>
            <a:normAutofit fontScale="77500" lnSpcReduction="20000"/>
          </a:bodyPr>
          <a:lstStyle/>
          <a:p>
            <a:pPr marL="0" indent="0" hangingPunct="0">
              <a:buNone/>
            </a:pPr>
            <a:r>
              <a:rPr lang="en-US" altLang="zh-CN" dirty="0"/>
              <a:t>2)</a:t>
            </a:r>
            <a:r>
              <a:rPr lang="zh-CN" altLang="en-US" dirty="0"/>
              <a:t>创建簇表</a:t>
            </a:r>
          </a:p>
          <a:p>
            <a:pPr marL="0" indent="0" hangingPunct="0">
              <a:buNone/>
            </a:pPr>
            <a:r>
              <a:rPr lang="zh-CN" altLang="en-US" dirty="0"/>
              <a:t>在</a:t>
            </a:r>
            <a:r>
              <a:rPr lang="en-US" altLang="zh-CN" dirty="0"/>
              <a:t>CREATE TABLE</a:t>
            </a:r>
            <a:r>
              <a:rPr lang="zh-CN" altLang="en-US" dirty="0"/>
              <a:t>语句中使用</a:t>
            </a:r>
            <a:r>
              <a:rPr lang="en-US" altLang="zh-CN" dirty="0"/>
              <a:t>CLUSTER</a:t>
            </a:r>
            <a:r>
              <a:rPr lang="zh-CN" altLang="en-US" dirty="0"/>
              <a:t>子句，可以创建簇表。</a:t>
            </a:r>
          </a:p>
          <a:p>
            <a:pPr marL="0" indent="0" hangingPunct="0">
              <a:buNone/>
            </a:pPr>
            <a:r>
              <a:rPr lang="en-US" altLang="zh-CN" dirty="0"/>
              <a:t>【</a:t>
            </a:r>
            <a:r>
              <a:rPr lang="zh-CN" altLang="en-US" dirty="0"/>
              <a:t>示例</a:t>
            </a:r>
            <a:r>
              <a:rPr lang="en-US" altLang="zh-CN" dirty="0"/>
              <a:t>8-18】</a:t>
            </a:r>
            <a:r>
              <a:rPr lang="zh-CN" altLang="en-US" dirty="0"/>
              <a:t>创建簇表</a:t>
            </a:r>
          </a:p>
          <a:p>
            <a:pPr marL="0" indent="0" hangingPunct="0">
              <a:buNone/>
            </a:pPr>
            <a:r>
              <a:rPr lang="zh-CN" altLang="en-US" dirty="0"/>
              <a:t>在</a:t>
            </a:r>
            <a:r>
              <a:rPr lang="en-US" altLang="zh-CN" dirty="0"/>
              <a:t>study</a:t>
            </a:r>
            <a:r>
              <a:rPr lang="zh-CN" altLang="en-US" dirty="0"/>
              <a:t>用户的</a:t>
            </a:r>
            <a:r>
              <a:rPr lang="en-US" altLang="zh-CN" dirty="0" err="1"/>
              <a:t>emp_dept_cluster</a:t>
            </a:r>
            <a:r>
              <a:rPr lang="zh-CN" altLang="en-US" dirty="0"/>
              <a:t>簇中创建簇表</a:t>
            </a:r>
            <a:r>
              <a:rPr lang="en-US" altLang="zh-CN" dirty="0" err="1"/>
              <a:t>dep_clu</a:t>
            </a:r>
            <a:r>
              <a:rPr lang="zh-CN" altLang="en-US" dirty="0"/>
              <a:t>和</a:t>
            </a:r>
            <a:r>
              <a:rPr lang="en-US" altLang="zh-CN" dirty="0" err="1"/>
              <a:t>emp_clu</a:t>
            </a:r>
            <a:r>
              <a:rPr lang="zh-CN" altLang="en-US" dirty="0"/>
              <a:t>。</a:t>
            </a:r>
          </a:p>
        </p:txBody>
      </p:sp>
      <p:sp>
        <p:nvSpPr>
          <p:cNvPr id="99" name="文本框 98"/>
          <p:cNvSpPr txBox="1"/>
          <p:nvPr/>
        </p:nvSpPr>
        <p:spPr>
          <a:xfrm>
            <a:off x="1437829" y="3098169"/>
            <a:ext cx="9985175" cy="3416320"/>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SQL&gt;CREATE TABLE </a:t>
            </a:r>
            <a:r>
              <a:rPr lang="en-US" altLang="zh-CN" b="1" dirty="0" err="1">
                <a:highlight>
                  <a:srgbClr val="C0C0C0"/>
                </a:highlight>
                <a:ea typeface="微软雅黑" panose="020B0503020204020204" pitchFamily="34" charset="-122"/>
              </a:rPr>
              <a:t>dep_clu</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2   </a:t>
            </a:r>
            <a:r>
              <a:rPr lang="en-US" altLang="zh-CN" b="1" dirty="0" err="1">
                <a:highlight>
                  <a:srgbClr val="C0C0C0"/>
                </a:highlight>
                <a:ea typeface="微软雅黑" panose="020B0503020204020204" pitchFamily="34" charset="-122"/>
              </a:rPr>
              <a:t>dep_id</a:t>
            </a:r>
            <a:r>
              <a:rPr lang="en-US" altLang="zh-CN" b="1" dirty="0">
                <a:highlight>
                  <a:srgbClr val="C0C0C0"/>
                </a:highlight>
                <a:ea typeface="微软雅黑" panose="020B0503020204020204" pitchFamily="34" charset="-122"/>
              </a:rPr>
              <a:t> number</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3   </a:t>
            </a:r>
            <a:r>
              <a:rPr lang="en-US" altLang="zh-CN" b="1" dirty="0" err="1">
                <a:highlight>
                  <a:srgbClr val="C0C0C0"/>
                </a:highlight>
                <a:ea typeface="微软雅黑" panose="020B0503020204020204" pitchFamily="34" charset="-122"/>
              </a:rPr>
              <a:t>dep_name</a:t>
            </a:r>
            <a:r>
              <a:rPr lang="en-US" altLang="zh-CN" b="1" dirty="0">
                <a:highlight>
                  <a:srgbClr val="C0C0C0"/>
                </a:highlight>
                <a:ea typeface="微软雅黑" panose="020B0503020204020204" pitchFamily="34" charset="-122"/>
              </a:rPr>
              <a:t> varchar2 (20)</a:t>
            </a:r>
          </a:p>
          <a:p>
            <a:pPr hangingPunct="0"/>
            <a:r>
              <a:rPr lang="en-US" altLang="zh-CN" b="1" dirty="0">
                <a:highlight>
                  <a:srgbClr val="C0C0C0"/>
                </a:highlight>
                <a:ea typeface="微软雅黑" panose="020B0503020204020204" pitchFamily="34" charset="-122"/>
              </a:rPr>
              <a:t>4  )</a:t>
            </a:r>
          </a:p>
          <a:p>
            <a:pPr hangingPunct="0"/>
            <a:r>
              <a:rPr lang="en-US" altLang="zh-CN" b="1" dirty="0">
                <a:highlight>
                  <a:srgbClr val="C0C0C0"/>
                </a:highlight>
                <a:ea typeface="微软雅黑" panose="020B0503020204020204" pitchFamily="34" charset="-122"/>
              </a:rPr>
              <a:t>5  CLUSTER </a:t>
            </a:r>
            <a:r>
              <a:rPr lang="en-US" altLang="zh-CN" b="1" dirty="0" err="1">
                <a:highlight>
                  <a:srgbClr val="C0C0C0"/>
                </a:highlight>
                <a:ea typeface="微软雅黑" panose="020B0503020204020204" pitchFamily="34" charset="-122"/>
              </a:rPr>
              <a:t>emp_dept_cluster</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dep_id</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SQL&gt;CREATE TABLE </a:t>
            </a:r>
            <a:r>
              <a:rPr lang="en-US" altLang="zh-CN" b="1" dirty="0" err="1">
                <a:highlight>
                  <a:srgbClr val="C0C0C0"/>
                </a:highlight>
                <a:ea typeface="微软雅黑" panose="020B0503020204020204" pitchFamily="34" charset="-122"/>
              </a:rPr>
              <a:t>emp_clu</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2   </a:t>
            </a:r>
            <a:r>
              <a:rPr lang="en-US" altLang="zh-CN" b="1" dirty="0" err="1">
                <a:highlight>
                  <a:srgbClr val="C0C0C0"/>
                </a:highlight>
                <a:ea typeface="微软雅黑" panose="020B0503020204020204" pitchFamily="34" charset="-122"/>
              </a:rPr>
              <a:t>emp_id</a:t>
            </a:r>
            <a:r>
              <a:rPr lang="en-US" altLang="zh-CN" b="1" dirty="0">
                <a:highlight>
                  <a:srgbClr val="C0C0C0"/>
                </a:highlight>
                <a:ea typeface="微软雅黑" panose="020B0503020204020204" pitchFamily="34" charset="-122"/>
              </a:rPr>
              <a:t> NUMBER</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3   </a:t>
            </a:r>
            <a:r>
              <a:rPr lang="en-US" altLang="zh-CN" b="1" dirty="0" err="1">
                <a:highlight>
                  <a:srgbClr val="C0C0C0"/>
                </a:highlight>
                <a:ea typeface="微软雅黑" panose="020B0503020204020204" pitchFamily="34" charset="-122"/>
              </a:rPr>
              <a:t>emp_name</a:t>
            </a:r>
            <a:r>
              <a:rPr lang="en-US" altLang="zh-CN" b="1" dirty="0">
                <a:highlight>
                  <a:srgbClr val="C0C0C0"/>
                </a:highlight>
                <a:ea typeface="微软雅黑" panose="020B0503020204020204" pitchFamily="34" charset="-122"/>
              </a:rPr>
              <a:t> VARCHAR2(20)</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4   </a:t>
            </a:r>
            <a:r>
              <a:rPr lang="en-US" altLang="zh-CN" b="1" dirty="0" err="1">
                <a:highlight>
                  <a:srgbClr val="C0C0C0"/>
                </a:highlight>
                <a:ea typeface="微软雅黑" panose="020B0503020204020204" pitchFamily="34" charset="-122"/>
              </a:rPr>
              <a:t>job_id</a:t>
            </a:r>
            <a:r>
              <a:rPr lang="en-US" altLang="zh-CN" b="1" dirty="0">
                <a:highlight>
                  <a:srgbClr val="C0C0C0"/>
                </a:highlight>
                <a:ea typeface="微软雅黑" panose="020B0503020204020204" pitchFamily="34" charset="-122"/>
              </a:rPr>
              <a:t> VARCHAR2(10)</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5   </a:t>
            </a:r>
            <a:r>
              <a:rPr lang="en-US" altLang="zh-CN" b="1" dirty="0" err="1">
                <a:highlight>
                  <a:srgbClr val="C0C0C0"/>
                </a:highlight>
                <a:ea typeface="微软雅黑" panose="020B0503020204020204" pitchFamily="34" charset="-122"/>
              </a:rPr>
              <a:t>dep_id</a:t>
            </a:r>
            <a:r>
              <a:rPr lang="en-US" altLang="zh-CN" b="1" dirty="0">
                <a:highlight>
                  <a:srgbClr val="C0C0C0"/>
                </a:highlight>
                <a:ea typeface="微软雅黑" panose="020B0503020204020204" pitchFamily="34" charset="-122"/>
              </a:rPr>
              <a:t> NUMBER</a:t>
            </a:r>
          </a:p>
          <a:p>
            <a:pPr hangingPunct="0"/>
            <a:r>
              <a:rPr lang="en-US" altLang="zh-CN" b="1" dirty="0" smtClean="0">
                <a:highlight>
                  <a:srgbClr val="C0C0C0"/>
                </a:highlight>
                <a:ea typeface="微软雅黑" panose="020B0503020204020204" pitchFamily="34" charset="-122"/>
              </a:rPr>
              <a:t>6  </a:t>
            </a:r>
            <a:r>
              <a:rPr lang="en-US" altLang="zh-CN" b="1" dirty="0">
                <a:highlight>
                  <a:srgbClr val="C0C0C0"/>
                </a:highlight>
                <a:ea typeface="微软雅黑" panose="020B0503020204020204" pitchFamily="34" charset="-122"/>
              </a:rPr>
              <a:t>)</a:t>
            </a:r>
          </a:p>
          <a:p>
            <a:pPr hangingPunct="0"/>
            <a:r>
              <a:rPr lang="en-US" altLang="zh-CN" b="1" dirty="0" smtClean="0">
                <a:highlight>
                  <a:srgbClr val="C0C0C0"/>
                </a:highlight>
                <a:ea typeface="微软雅黑" panose="020B0503020204020204" pitchFamily="34" charset="-122"/>
              </a:rPr>
              <a:t>7  </a:t>
            </a:r>
            <a:r>
              <a:rPr lang="en-US" altLang="zh-CN" b="1" dirty="0">
                <a:highlight>
                  <a:srgbClr val="C0C0C0"/>
                </a:highlight>
                <a:ea typeface="微软雅黑" panose="020B0503020204020204" pitchFamily="34" charset="-122"/>
              </a:rPr>
              <a:t>CLUSTER </a:t>
            </a:r>
            <a:r>
              <a:rPr lang="en-US" altLang="zh-CN" b="1" dirty="0" err="1">
                <a:highlight>
                  <a:srgbClr val="C0C0C0"/>
                </a:highlight>
                <a:ea typeface="微软雅黑" panose="020B0503020204020204" pitchFamily="34" charset="-122"/>
              </a:rPr>
              <a:t>emp_dept_cluster</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dep_id</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399624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8.4.2</a:t>
            </a:r>
            <a:r>
              <a:rPr lang="zh-CN" altLang="en-US" sz="2800" dirty="0" smtClean="0"/>
              <a:t>创建</a:t>
            </a:r>
            <a:r>
              <a:rPr lang="zh-CN" altLang="en-US" sz="2800" dirty="0"/>
              <a:t>簇表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1512168"/>
          </a:xfrm>
        </p:spPr>
        <p:txBody>
          <a:bodyPr>
            <a:normAutofit/>
          </a:bodyPr>
          <a:lstStyle/>
          <a:p>
            <a:pPr marL="0" indent="0" hangingPunct="0">
              <a:buNone/>
            </a:pPr>
            <a:r>
              <a:rPr lang="en-US" altLang="zh-CN" dirty="0"/>
              <a:t>3)</a:t>
            </a:r>
            <a:r>
              <a:rPr lang="zh-CN" altLang="en-US" dirty="0"/>
              <a:t>创建簇索引</a:t>
            </a:r>
          </a:p>
          <a:p>
            <a:pPr marL="0" indent="0" hangingPunct="0">
              <a:buNone/>
            </a:pPr>
            <a:r>
              <a:rPr lang="en-US" altLang="zh-CN" dirty="0"/>
              <a:t>【</a:t>
            </a:r>
            <a:r>
              <a:rPr lang="zh-CN" altLang="en-US" dirty="0"/>
              <a:t>示例</a:t>
            </a:r>
            <a:r>
              <a:rPr lang="en-US" altLang="zh-CN" dirty="0"/>
              <a:t>8-19】</a:t>
            </a:r>
            <a:r>
              <a:rPr lang="zh-CN" altLang="en-US" dirty="0"/>
              <a:t>创建簇索引</a:t>
            </a:r>
          </a:p>
          <a:p>
            <a:pPr marL="0" indent="0" hangingPunct="0">
              <a:buNone/>
            </a:pPr>
            <a:r>
              <a:rPr lang="zh-CN" altLang="en-US" dirty="0"/>
              <a:t>在</a:t>
            </a:r>
            <a:r>
              <a:rPr lang="en-US" altLang="zh-CN" dirty="0"/>
              <a:t>study</a:t>
            </a:r>
            <a:r>
              <a:rPr lang="zh-CN" altLang="en-US" dirty="0"/>
              <a:t>用户的</a:t>
            </a:r>
            <a:r>
              <a:rPr lang="en-US" altLang="zh-CN" dirty="0" err="1"/>
              <a:t>emp_dept_cluster</a:t>
            </a:r>
            <a:r>
              <a:rPr lang="zh-CN" altLang="en-US" dirty="0"/>
              <a:t>簇中创建簇索引</a:t>
            </a:r>
            <a:r>
              <a:rPr lang="en-US" altLang="zh-CN" dirty="0" err="1"/>
              <a:t>index_clu</a:t>
            </a:r>
            <a:r>
              <a:rPr lang="zh-CN" altLang="en-US" dirty="0"/>
              <a:t>。</a:t>
            </a:r>
          </a:p>
        </p:txBody>
      </p:sp>
      <p:sp>
        <p:nvSpPr>
          <p:cNvPr id="99" name="文本框 98"/>
          <p:cNvSpPr txBox="1"/>
          <p:nvPr/>
        </p:nvSpPr>
        <p:spPr>
          <a:xfrm>
            <a:off x="1437828" y="3203684"/>
            <a:ext cx="9985175" cy="369332"/>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SQL&gt;CREATE INDEX </a:t>
            </a:r>
            <a:r>
              <a:rPr lang="en-US" altLang="zh-CN" b="1" dirty="0" err="1">
                <a:highlight>
                  <a:srgbClr val="C0C0C0"/>
                </a:highlight>
                <a:ea typeface="微软雅黑" panose="020B0503020204020204" pitchFamily="34" charset="-122"/>
              </a:rPr>
              <a:t>index_clu</a:t>
            </a:r>
            <a:r>
              <a:rPr lang="en-US" altLang="zh-CN" b="1" dirty="0">
                <a:highlight>
                  <a:srgbClr val="C0C0C0"/>
                </a:highlight>
                <a:ea typeface="微软雅黑" panose="020B0503020204020204" pitchFamily="34" charset="-122"/>
              </a:rPr>
              <a:t> ON CLUSTER </a:t>
            </a:r>
            <a:r>
              <a:rPr lang="en-US" altLang="zh-CN" b="1" dirty="0" err="1">
                <a:highlight>
                  <a:srgbClr val="C0C0C0"/>
                </a:highlight>
                <a:ea typeface="微软雅黑" panose="020B0503020204020204" pitchFamily="34" charset="-122"/>
              </a:rPr>
              <a:t>emp_dept_cluster</a:t>
            </a:r>
            <a:r>
              <a:rPr lang="zh-CN" altLang="en-US" b="1" dirty="0">
                <a:highlight>
                  <a:srgbClr val="C0C0C0"/>
                </a:highlight>
                <a:ea typeface="微软雅黑" panose="020B0503020204020204" pitchFamily="34" charset="-122"/>
              </a:rPr>
              <a:t>；</a:t>
            </a:r>
          </a:p>
        </p:txBody>
      </p:sp>
      <p:sp>
        <p:nvSpPr>
          <p:cNvPr id="5" name="卷形: 水平 5">
            <a:extLst>
              <a:ext uri="{FF2B5EF4-FFF2-40B4-BE49-F238E27FC236}">
                <a16:creationId xmlns:a16="http://schemas.microsoft.com/office/drawing/2014/main" xmlns="" id="{764FB016-0435-472E-9ECA-059017D7C14A}"/>
              </a:ext>
            </a:extLst>
          </p:cNvPr>
          <p:cNvSpPr/>
          <p:nvPr/>
        </p:nvSpPr>
        <p:spPr>
          <a:xfrm>
            <a:off x="1917948" y="3573016"/>
            <a:ext cx="6408712" cy="291966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注意：若不创建索引，则在插入数据时会报错：</a:t>
            </a:r>
            <a:r>
              <a:rPr lang="en-US" altLang="zh-CN" dirty="0"/>
              <a:t>ORA-02032</a:t>
            </a:r>
            <a:r>
              <a:rPr lang="zh-CN" altLang="en-US" dirty="0"/>
              <a:t>：</a:t>
            </a:r>
            <a:r>
              <a:rPr lang="en-US" altLang="zh-CN" dirty="0"/>
              <a:t>clustered tables cannot be used before the cluster index is built </a:t>
            </a:r>
            <a:r>
              <a:rPr lang="zh-CN" altLang="en-US" dirty="0" smtClean="0"/>
              <a:t>。</a:t>
            </a:r>
            <a:endParaRPr lang="zh-CN" altLang="en-US" dirty="0"/>
          </a:p>
          <a:p>
            <a:pPr>
              <a:lnSpc>
                <a:spcPct val="150000"/>
              </a:lnSpc>
            </a:pPr>
            <a:endParaRPr lang="zh-CN" altLang="en-US" dirty="0"/>
          </a:p>
        </p:txBody>
      </p:sp>
    </p:spTree>
    <p:extLst>
      <p:ext uri="{BB962C8B-B14F-4D97-AF65-F5344CB8AC3E}">
        <p14:creationId xmlns:p14="http://schemas.microsoft.com/office/powerpoint/2010/main" val="248165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8.4.3</a:t>
            </a:r>
            <a:r>
              <a:rPr lang="zh-CN" altLang="en-US" sz="2800" dirty="0" smtClean="0"/>
              <a:t>查看</a:t>
            </a:r>
            <a:r>
              <a:rPr lang="zh-CN" altLang="en-US" sz="2800" dirty="0"/>
              <a:t>簇信息</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864096"/>
          </a:xfrm>
        </p:spPr>
        <p:txBody>
          <a:bodyPr>
            <a:normAutofit/>
          </a:bodyPr>
          <a:lstStyle/>
          <a:p>
            <a:pPr marL="0" indent="0" hangingPunct="0">
              <a:buNone/>
            </a:pPr>
            <a:r>
              <a:rPr lang="zh-CN" altLang="en-US" dirty="0"/>
              <a:t>可以使用</a:t>
            </a:r>
            <a:r>
              <a:rPr lang="en-US" altLang="zh-CN" dirty="0" err="1"/>
              <a:t>dba_clusters</a:t>
            </a:r>
            <a:r>
              <a:rPr lang="zh-CN" altLang="en-US" dirty="0"/>
              <a:t>视图查看簇信息，</a:t>
            </a:r>
            <a:r>
              <a:rPr lang="en-US" altLang="zh-CN" dirty="0" err="1"/>
              <a:t>dba_clusters</a:t>
            </a:r>
            <a:r>
              <a:rPr lang="zh-CN" altLang="en-US" dirty="0"/>
              <a:t>中的主要字段如表</a:t>
            </a:r>
            <a:r>
              <a:rPr lang="en-US" altLang="zh-CN" dirty="0"/>
              <a:t>8-8</a:t>
            </a:r>
            <a:r>
              <a:rPr lang="zh-CN" altLang="en-US" dirty="0"/>
              <a:t>所示：</a:t>
            </a:r>
          </a:p>
        </p:txBody>
      </p:sp>
      <p:graphicFrame>
        <p:nvGraphicFramePr>
          <p:cNvPr id="4" name="表格 3"/>
          <p:cNvGraphicFramePr>
            <a:graphicFrameLocks noGrp="1"/>
          </p:cNvGraphicFramePr>
          <p:nvPr>
            <p:extLst>
              <p:ext uri="{D42A27DB-BD31-4B8C-83A1-F6EECF244321}">
                <p14:modId xmlns:p14="http://schemas.microsoft.com/office/powerpoint/2010/main" val="1088108335"/>
              </p:ext>
            </p:extLst>
          </p:nvPr>
        </p:nvGraphicFramePr>
        <p:xfrm>
          <a:off x="1845940" y="3284984"/>
          <a:ext cx="8784976" cy="1758950"/>
        </p:xfrm>
        <a:graphic>
          <a:graphicData uri="http://schemas.openxmlformats.org/drawingml/2006/table">
            <a:tbl>
              <a:tblPr firstRow="1" firstCol="1" bandRow="1">
                <a:tableStyleId>{3B4B98B0-60AC-42C2-AFA5-B58CD77FA1E5}</a:tableStyleId>
              </a:tblPr>
              <a:tblGrid>
                <a:gridCol w="2405954"/>
                <a:gridCol w="2376186"/>
                <a:gridCol w="4002836"/>
              </a:tblGrid>
              <a:tr h="0">
                <a:tc>
                  <a:txBody>
                    <a:bodyPr/>
                    <a:lstStyle/>
                    <a:p>
                      <a:pPr>
                        <a:spcAft>
                          <a:spcPts val="0"/>
                        </a:spcAft>
                      </a:pPr>
                      <a:r>
                        <a:rPr lang="zh-CN" sz="1600" kern="100">
                          <a:effectLst/>
                        </a:rPr>
                        <a:t>字段名</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c>
                  <a:txBody>
                    <a:bodyPr/>
                    <a:lstStyle/>
                    <a:p>
                      <a:pPr>
                        <a:spcAft>
                          <a:spcPts val="0"/>
                        </a:spcAft>
                      </a:pPr>
                      <a:r>
                        <a:rPr lang="zh-CN" sz="1600" kern="100">
                          <a:effectLst/>
                        </a:rPr>
                        <a:t>数据类型</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c>
                  <a:txBody>
                    <a:bodyPr/>
                    <a:lstStyle/>
                    <a:p>
                      <a:pPr>
                        <a:spcAft>
                          <a:spcPts val="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r>
              <a:tr h="0">
                <a:tc>
                  <a:txBody>
                    <a:bodyPr/>
                    <a:lstStyle/>
                    <a:p>
                      <a:pPr>
                        <a:spcAft>
                          <a:spcPts val="0"/>
                        </a:spcAft>
                      </a:pPr>
                      <a:r>
                        <a:rPr lang="en-US" sz="1600" kern="100">
                          <a:effectLst/>
                        </a:rPr>
                        <a:t>OWNER</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c>
                  <a:txBody>
                    <a:bodyPr/>
                    <a:lstStyle/>
                    <a:p>
                      <a:pPr>
                        <a:spcAft>
                          <a:spcPts val="0"/>
                        </a:spcAft>
                      </a:pPr>
                      <a:r>
                        <a:rPr lang="en-US" sz="1600" kern="100">
                          <a:effectLst/>
                        </a:rPr>
                        <a:t>VARCHAR2(30)</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c>
                  <a:txBody>
                    <a:bodyPr/>
                    <a:lstStyle/>
                    <a:p>
                      <a:pPr>
                        <a:spcAft>
                          <a:spcPts val="0"/>
                        </a:spcAft>
                      </a:pPr>
                      <a:r>
                        <a:rPr lang="zh-CN" sz="1600" kern="100">
                          <a:effectLst/>
                        </a:rPr>
                        <a:t>簇的所有者</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r>
              <a:tr h="0">
                <a:tc>
                  <a:txBody>
                    <a:bodyPr/>
                    <a:lstStyle/>
                    <a:p>
                      <a:pPr>
                        <a:spcAft>
                          <a:spcPts val="0"/>
                        </a:spcAft>
                      </a:pPr>
                      <a:r>
                        <a:rPr lang="en-US" sz="1600" kern="100">
                          <a:effectLst/>
                        </a:rPr>
                        <a:t>CLUSTER_NAME</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c>
                  <a:txBody>
                    <a:bodyPr/>
                    <a:lstStyle/>
                    <a:p>
                      <a:pPr>
                        <a:spcAft>
                          <a:spcPts val="0"/>
                        </a:spcAft>
                      </a:pPr>
                      <a:r>
                        <a:rPr lang="en-US" sz="1600" kern="100">
                          <a:effectLst/>
                        </a:rPr>
                        <a:t>VARCHAR2(30)</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c>
                  <a:txBody>
                    <a:bodyPr/>
                    <a:lstStyle/>
                    <a:p>
                      <a:pPr>
                        <a:spcAft>
                          <a:spcPts val="0"/>
                        </a:spcAft>
                      </a:pPr>
                      <a:r>
                        <a:rPr lang="zh-CN" sz="1600" kern="100">
                          <a:effectLst/>
                        </a:rPr>
                        <a:t>簇名</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r>
              <a:tr h="0">
                <a:tc>
                  <a:txBody>
                    <a:bodyPr/>
                    <a:lstStyle/>
                    <a:p>
                      <a:pPr>
                        <a:spcAft>
                          <a:spcPts val="0"/>
                        </a:spcAft>
                      </a:pPr>
                      <a:r>
                        <a:rPr lang="en-US" sz="1600" kern="100">
                          <a:effectLst/>
                        </a:rPr>
                        <a:t>TABLESPACE_NAME</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c>
                  <a:txBody>
                    <a:bodyPr/>
                    <a:lstStyle/>
                    <a:p>
                      <a:pPr>
                        <a:spcAft>
                          <a:spcPts val="0"/>
                        </a:spcAft>
                      </a:pPr>
                      <a:r>
                        <a:rPr lang="en-US" sz="1600" kern="100">
                          <a:effectLst/>
                        </a:rPr>
                        <a:t>VARCHAR2(513)</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c>
                  <a:txBody>
                    <a:bodyPr/>
                    <a:lstStyle/>
                    <a:p>
                      <a:pPr>
                        <a:spcAft>
                          <a:spcPts val="0"/>
                        </a:spcAft>
                      </a:pPr>
                      <a:r>
                        <a:rPr lang="zh-CN" sz="1600" kern="100">
                          <a:effectLst/>
                        </a:rPr>
                        <a:t>簇所属的表空间名</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r>
              <a:tr h="0">
                <a:tc>
                  <a:txBody>
                    <a:bodyPr/>
                    <a:lstStyle/>
                    <a:p>
                      <a:pPr>
                        <a:spcAft>
                          <a:spcPts val="0"/>
                        </a:spcAft>
                      </a:pPr>
                      <a:r>
                        <a:rPr lang="en-US" sz="1600" kern="100">
                          <a:effectLst/>
                        </a:rPr>
                        <a:t>CLUSTER_TYPE</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c>
                  <a:txBody>
                    <a:bodyPr/>
                    <a:lstStyle/>
                    <a:p>
                      <a:pPr>
                        <a:spcAft>
                          <a:spcPts val="0"/>
                        </a:spcAft>
                      </a:pPr>
                      <a:r>
                        <a:rPr lang="en-US" sz="1600" kern="100">
                          <a:effectLst/>
                        </a:rPr>
                        <a:t>VARCHAR2(5)</a:t>
                      </a:r>
                      <a:endParaRPr lang="zh-CN" sz="1600" kern="100">
                        <a:effectLst/>
                        <a:latin typeface="Times New Roman" panose="02020603050405020304" pitchFamily="18" charset="0"/>
                        <a:ea typeface="宋体" panose="02010600030101010101" pitchFamily="2" charset="-122"/>
                      </a:endParaRPr>
                    </a:p>
                  </a:txBody>
                  <a:tcPr marL="68580" marR="68580" marT="53975" marB="53975" anchor="ctr"/>
                </a:tc>
                <a:tc>
                  <a:txBody>
                    <a:bodyPr/>
                    <a:lstStyle/>
                    <a:p>
                      <a:pPr>
                        <a:spcAft>
                          <a:spcPts val="0"/>
                        </a:spcAft>
                      </a:pPr>
                      <a:r>
                        <a:rPr lang="zh-CN" sz="1600" kern="100" dirty="0">
                          <a:effectLst/>
                        </a:rPr>
                        <a:t>簇的类型，</a:t>
                      </a:r>
                      <a:r>
                        <a:rPr lang="en-US" sz="1600" kern="100" dirty="0">
                          <a:effectLst/>
                        </a:rPr>
                        <a:t>B-</a:t>
                      </a:r>
                      <a:r>
                        <a:rPr lang="zh-CN" sz="1600" kern="100" dirty="0">
                          <a:effectLst/>
                        </a:rPr>
                        <a:t>树索引或者散列簇</a:t>
                      </a:r>
                      <a:endParaRPr lang="zh-CN" sz="1600" kern="100" dirty="0">
                        <a:effectLst/>
                        <a:latin typeface="Times New Roman" panose="02020603050405020304" pitchFamily="18" charset="0"/>
                        <a:ea typeface="宋体" panose="02010600030101010101" pitchFamily="2" charset="-122"/>
                      </a:endParaRPr>
                    </a:p>
                  </a:txBody>
                  <a:tcPr marL="68580" marR="68580" marT="53975" marB="53975" anchor="ctr"/>
                </a:tc>
              </a:tr>
            </a:tbl>
          </a:graphicData>
        </a:graphic>
      </p:graphicFrame>
      <p:sp>
        <p:nvSpPr>
          <p:cNvPr id="7" name="文本框 6"/>
          <p:cNvSpPr txBox="1"/>
          <p:nvPr/>
        </p:nvSpPr>
        <p:spPr>
          <a:xfrm>
            <a:off x="4006180" y="2919688"/>
            <a:ext cx="3998723" cy="341632"/>
          </a:xfrm>
          <a:prstGeom prst="rect">
            <a:avLst/>
          </a:prstGeom>
          <a:noFill/>
        </p:spPr>
        <p:txBody>
          <a:bodyPr wrap="none" rtlCol="0">
            <a:spAutoFit/>
          </a:bodyPr>
          <a:lstStyle/>
          <a:p>
            <a:pPr>
              <a:lnSpc>
                <a:spcPct val="90000"/>
              </a:lnSpc>
            </a:pPr>
            <a:r>
              <a:rPr lang="zh-CN" altLang="en-US" dirty="0"/>
              <a:t>表</a:t>
            </a:r>
            <a:r>
              <a:rPr lang="en-US" altLang="zh-CN" dirty="0"/>
              <a:t>8-8  DBA_CLUSTERS</a:t>
            </a:r>
            <a:r>
              <a:rPr lang="zh-CN" altLang="en-US" dirty="0"/>
              <a:t>主要字段属性</a:t>
            </a:r>
            <a:endParaRPr lang="zh-CN" altLang="zh-CN" dirty="0"/>
          </a:p>
        </p:txBody>
      </p:sp>
    </p:spTree>
    <p:extLst>
      <p:ext uri="{BB962C8B-B14F-4D97-AF65-F5344CB8AC3E}">
        <p14:creationId xmlns:p14="http://schemas.microsoft.com/office/powerpoint/2010/main" val="143242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8.4.3</a:t>
            </a:r>
            <a:r>
              <a:rPr lang="zh-CN" altLang="en-US" sz="2800" dirty="0" smtClean="0"/>
              <a:t>查看</a:t>
            </a:r>
            <a:r>
              <a:rPr lang="zh-CN" altLang="en-US" sz="2800" dirty="0"/>
              <a:t>簇信息</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864096"/>
          </a:xfrm>
        </p:spPr>
        <p:txBody>
          <a:bodyPr>
            <a:normAutofit fontScale="92500" lnSpcReduction="10000"/>
          </a:bodyPr>
          <a:lstStyle/>
          <a:p>
            <a:pPr marL="0" indent="0" hangingPunct="0">
              <a:buNone/>
            </a:pPr>
            <a:r>
              <a:rPr lang="en-US" altLang="zh-CN" dirty="0"/>
              <a:t>【</a:t>
            </a:r>
            <a:r>
              <a:rPr lang="zh-CN" altLang="en-US" dirty="0"/>
              <a:t>示例</a:t>
            </a:r>
            <a:r>
              <a:rPr lang="en-US" altLang="zh-CN" dirty="0"/>
              <a:t>8-20】</a:t>
            </a:r>
            <a:r>
              <a:rPr lang="zh-CN" altLang="en-US" dirty="0"/>
              <a:t>查询簇信息</a:t>
            </a:r>
          </a:p>
          <a:p>
            <a:pPr marL="0" indent="0" hangingPunct="0">
              <a:buNone/>
            </a:pPr>
            <a:r>
              <a:rPr lang="zh-CN" altLang="en-US" dirty="0"/>
              <a:t>使用</a:t>
            </a:r>
            <a:r>
              <a:rPr lang="en-US" altLang="zh-CN" dirty="0"/>
              <a:t>system</a:t>
            </a:r>
            <a:r>
              <a:rPr lang="zh-CN" altLang="en-US" dirty="0"/>
              <a:t>用户，以</a:t>
            </a:r>
            <a:r>
              <a:rPr lang="en-US" altLang="zh-CN" dirty="0" err="1"/>
              <a:t>sysdba</a:t>
            </a:r>
            <a:r>
              <a:rPr lang="zh-CN" altLang="en-US" dirty="0"/>
              <a:t>的身份登录后查询簇信息。</a:t>
            </a:r>
          </a:p>
        </p:txBody>
      </p:sp>
      <p:sp>
        <p:nvSpPr>
          <p:cNvPr id="6" name="文本框 5"/>
          <p:cNvSpPr txBox="1"/>
          <p:nvPr/>
        </p:nvSpPr>
        <p:spPr>
          <a:xfrm>
            <a:off x="1338943" y="2438400"/>
            <a:ext cx="10012051" cy="4278094"/>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COL </a:t>
            </a:r>
            <a:r>
              <a:rPr lang="en-US" altLang="zh-CN" b="1" dirty="0" err="1">
                <a:highlight>
                  <a:srgbClr val="C0C0C0"/>
                </a:highlight>
                <a:ea typeface="微软雅黑" panose="020B0503020204020204" pitchFamily="34" charset="-122"/>
              </a:rPr>
              <a:t>cluster_name</a:t>
            </a:r>
            <a:r>
              <a:rPr lang="en-US" altLang="zh-CN" b="1" dirty="0">
                <a:highlight>
                  <a:srgbClr val="C0C0C0"/>
                </a:highlight>
                <a:ea typeface="微软雅黑" panose="020B0503020204020204" pitchFamily="34" charset="-122"/>
              </a:rPr>
              <a:t> FORMAT a20</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COL owner FORMAT a20</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COL </a:t>
            </a:r>
            <a:r>
              <a:rPr lang="en-US" altLang="zh-CN" b="1" dirty="0" err="1">
                <a:highlight>
                  <a:srgbClr val="C0C0C0"/>
                </a:highlight>
                <a:ea typeface="微软雅黑" panose="020B0503020204020204" pitchFamily="34" charset="-122"/>
              </a:rPr>
              <a:t>tablespace_name</a:t>
            </a:r>
            <a:r>
              <a:rPr lang="en-US" altLang="zh-CN" b="1" dirty="0">
                <a:highlight>
                  <a:srgbClr val="C0C0C0"/>
                </a:highlight>
                <a:ea typeface="微软雅黑" panose="020B0503020204020204" pitchFamily="34" charset="-122"/>
              </a:rPr>
              <a:t> FORMAT a20</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SELECT </a:t>
            </a:r>
            <a:r>
              <a:rPr lang="en-US" altLang="zh-CN" b="1" dirty="0" err="1">
                <a:highlight>
                  <a:srgbClr val="C0C0C0"/>
                </a:highlight>
                <a:ea typeface="微软雅黑" panose="020B0503020204020204" pitchFamily="34" charset="-122"/>
              </a:rPr>
              <a:t>cluster_name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owner</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tablespace_name</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cluster_type</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2  FROM </a:t>
            </a:r>
            <a:r>
              <a:rPr lang="en-US" altLang="zh-CN" b="1" dirty="0" err="1">
                <a:highlight>
                  <a:srgbClr val="C0C0C0"/>
                </a:highlight>
                <a:ea typeface="微软雅黑" panose="020B0503020204020204" pitchFamily="34" charset="-122"/>
              </a:rPr>
              <a:t>dba_clusters</a:t>
            </a:r>
            <a:r>
              <a:rPr lang="zh-CN" altLang="en-US" b="1" dirty="0">
                <a:highlight>
                  <a:srgbClr val="C0C0C0"/>
                </a:highlight>
                <a:ea typeface="微软雅黑" panose="020B0503020204020204" pitchFamily="34" charset="-122"/>
              </a:rPr>
              <a:t>；</a:t>
            </a:r>
          </a:p>
          <a:p>
            <a:pPr hangingPunct="0"/>
            <a:r>
              <a:rPr lang="en-US" altLang="zh-CN" sz="1400" b="1" dirty="0"/>
              <a:t>CLUSTER_NAME		</a:t>
            </a:r>
            <a:r>
              <a:rPr lang="en-US" altLang="zh-CN" sz="1400" b="1" dirty="0" smtClean="0"/>
              <a:t>OWNER</a:t>
            </a:r>
            <a:r>
              <a:rPr lang="en-US" altLang="zh-CN" sz="1400" b="1" dirty="0"/>
              <a:t>	TABLESPACE_NAME		CLUSTER_TYPE</a:t>
            </a:r>
          </a:p>
          <a:p>
            <a:pPr hangingPunct="0"/>
            <a:r>
              <a:rPr lang="en-US" altLang="zh-CN" sz="1400" b="1" dirty="0"/>
              <a:t>--------------------	</a:t>
            </a:r>
            <a:r>
              <a:rPr lang="en-US" altLang="zh-CN" sz="1400" b="1" dirty="0" smtClean="0"/>
              <a:t>	------</a:t>
            </a:r>
            <a:r>
              <a:rPr lang="en-US" altLang="zh-CN" sz="1400" b="1" dirty="0"/>
              <a:t>	----------------	</a:t>
            </a:r>
            <a:r>
              <a:rPr lang="en-US" altLang="zh-CN" sz="1400" b="1" dirty="0" smtClean="0"/>
              <a:t>	--------------</a:t>
            </a:r>
            <a:endParaRPr lang="en-US" altLang="zh-CN" sz="1400" b="1" dirty="0"/>
          </a:p>
          <a:p>
            <a:pPr hangingPunct="0"/>
            <a:r>
              <a:rPr lang="en-US" altLang="zh-CN" sz="1400" b="1" dirty="0"/>
              <a:t>SMON_SCN_TO_TIME_AUX	SYS	</a:t>
            </a:r>
            <a:r>
              <a:rPr lang="en-US" altLang="zh-CN" sz="1400" b="1" dirty="0" smtClean="0"/>
              <a:t>SYSAUX</a:t>
            </a:r>
            <a:r>
              <a:rPr lang="en-US" altLang="zh-CN" sz="1400" b="1" dirty="0"/>
              <a:t>			</a:t>
            </a:r>
            <a:r>
              <a:rPr lang="en-US" altLang="zh-CN" sz="1400" b="1" dirty="0" smtClean="0"/>
              <a:t>INDEX</a:t>
            </a:r>
            <a:endParaRPr lang="en-US" altLang="zh-CN" sz="1400" b="1" dirty="0"/>
          </a:p>
          <a:p>
            <a:pPr hangingPunct="0"/>
            <a:r>
              <a:rPr lang="en-US" altLang="zh-CN" sz="1400" b="1" dirty="0"/>
              <a:t>C_COBJ#		</a:t>
            </a:r>
            <a:r>
              <a:rPr lang="en-US" altLang="zh-CN" sz="1400" b="1" dirty="0" smtClean="0"/>
              <a:t>	SYS</a:t>
            </a:r>
            <a:r>
              <a:rPr lang="en-US" altLang="zh-CN" sz="1400" b="1" dirty="0"/>
              <a:t>	</a:t>
            </a:r>
            <a:r>
              <a:rPr lang="en-US" altLang="zh-CN" sz="1400" b="1" dirty="0" smtClean="0"/>
              <a:t>SYSTEM</a:t>
            </a:r>
            <a:r>
              <a:rPr lang="en-US" altLang="zh-CN" sz="1400" b="1" dirty="0"/>
              <a:t>			</a:t>
            </a:r>
            <a:r>
              <a:rPr lang="en-US" altLang="zh-CN" sz="1400" b="1" dirty="0" smtClean="0"/>
              <a:t>INDEX</a:t>
            </a:r>
            <a:endParaRPr lang="en-US" altLang="zh-CN" sz="1400" b="1" dirty="0"/>
          </a:p>
          <a:p>
            <a:pPr hangingPunct="0"/>
            <a:r>
              <a:rPr lang="en-US" altLang="zh-CN" sz="1400" b="1" dirty="0"/>
              <a:t>C_FILE#_BLOCK#		</a:t>
            </a:r>
            <a:r>
              <a:rPr lang="en-US" altLang="zh-CN" sz="1400" b="1" dirty="0" smtClean="0"/>
              <a:t>SYS</a:t>
            </a:r>
            <a:r>
              <a:rPr lang="en-US" altLang="zh-CN" sz="1400" b="1" dirty="0"/>
              <a:t>	</a:t>
            </a:r>
            <a:r>
              <a:rPr lang="en-US" altLang="zh-CN" sz="1400" b="1" dirty="0" smtClean="0"/>
              <a:t>SYSTEM</a:t>
            </a:r>
            <a:r>
              <a:rPr lang="en-US" altLang="zh-CN" sz="1400" b="1" dirty="0"/>
              <a:t>			</a:t>
            </a:r>
            <a:r>
              <a:rPr lang="en-US" altLang="zh-CN" sz="1400" b="1" dirty="0" smtClean="0"/>
              <a:t>INDEX</a:t>
            </a:r>
            <a:endParaRPr lang="en-US" altLang="zh-CN" sz="1400" b="1" dirty="0"/>
          </a:p>
          <a:p>
            <a:pPr hangingPunct="0"/>
            <a:r>
              <a:rPr lang="en-US" altLang="zh-CN" sz="1400" b="1" dirty="0"/>
              <a:t>C_MLOG#		</a:t>
            </a:r>
            <a:r>
              <a:rPr lang="en-US" altLang="zh-CN" sz="1400" b="1" dirty="0" smtClean="0"/>
              <a:t>	SYS</a:t>
            </a:r>
            <a:r>
              <a:rPr lang="en-US" altLang="zh-CN" sz="1400" b="1" dirty="0"/>
              <a:t>	</a:t>
            </a:r>
            <a:r>
              <a:rPr lang="en-US" altLang="zh-CN" sz="1400" b="1" dirty="0" smtClean="0"/>
              <a:t>SYSTEM</a:t>
            </a:r>
            <a:r>
              <a:rPr lang="en-US" altLang="zh-CN" sz="1400" b="1" dirty="0"/>
              <a:t>			</a:t>
            </a:r>
            <a:r>
              <a:rPr lang="en-US" altLang="zh-CN" sz="1400" b="1" dirty="0" smtClean="0"/>
              <a:t>INDEX</a:t>
            </a:r>
            <a:endParaRPr lang="en-US" altLang="zh-CN" sz="1400" b="1" dirty="0"/>
          </a:p>
          <a:p>
            <a:pPr hangingPunct="0"/>
            <a:r>
              <a:rPr lang="en-US" altLang="zh-CN" sz="1400" b="1" dirty="0"/>
              <a:t>C_OBJ#			</a:t>
            </a:r>
            <a:r>
              <a:rPr lang="en-US" altLang="zh-CN" sz="1400" b="1" dirty="0" smtClean="0"/>
              <a:t>SYS</a:t>
            </a:r>
            <a:r>
              <a:rPr lang="en-US" altLang="zh-CN" sz="1400" b="1" dirty="0"/>
              <a:t>	</a:t>
            </a:r>
            <a:r>
              <a:rPr lang="en-US" altLang="zh-CN" sz="1400" b="1" dirty="0" smtClean="0"/>
              <a:t>SYSTEM</a:t>
            </a:r>
            <a:r>
              <a:rPr lang="en-US" altLang="zh-CN" sz="1400" b="1" dirty="0"/>
              <a:t>			</a:t>
            </a:r>
            <a:r>
              <a:rPr lang="en-US" altLang="zh-CN" sz="1400" b="1" dirty="0" smtClean="0"/>
              <a:t>INDEX</a:t>
            </a:r>
            <a:endParaRPr lang="en-US" altLang="zh-CN" sz="1400" b="1" dirty="0"/>
          </a:p>
          <a:p>
            <a:pPr hangingPunct="0"/>
            <a:r>
              <a:rPr lang="en-US" altLang="zh-CN" sz="1400" b="1" dirty="0"/>
              <a:t>C_OBJ#_INTCOL#	</a:t>
            </a:r>
            <a:r>
              <a:rPr lang="en-US" altLang="zh-CN" sz="1400" b="1" dirty="0" smtClean="0"/>
              <a:t>	SYS</a:t>
            </a:r>
            <a:r>
              <a:rPr lang="en-US" altLang="zh-CN" sz="1400" b="1" dirty="0"/>
              <a:t>	</a:t>
            </a:r>
            <a:r>
              <a:rPr lang="en-US" altLang="zh-CN" sz="1400" b="1" dirty="0" smtClean="0"/>
              <a:t>SYSTEM</a:t>
            </a:r>
            <a:r>
              <a:rPr lang="en-US" altLang="zh-CN" sz="1400" b="1" dirty="0"/>
              <a:t>			</a:t>
            </a:r>
            <a:r>
              <a:rPr lang="en-US" altLang="zh-CN" sz="1400" b="1" dirty="0" smtClean="0"/>
              <a:t>INDEX</a:t>
            </a:r>
            <a:endParaRPr lang="en-US" altLang="zh-CN" sz="1400" b="1" dirty="0"/>
          </a:p>
          <a:p>
            <a:pPr hangingPunct="0"/>
            <a:r>
              <a:rPr lang="en-US" altLang="zh-CN" sz="1400" b="1" dirty="0"/>
              <a:t>C_RG#			</a:t>
            </a:r>
            <a:r>
              <a:rPr lang="en-US" altLang="zh-CN" sz="1400" b="1" dirty="0" smtClean="0"/>
              <a:t>SYS</a:t>
            </a:r>
            <a:r>
              <a:rPr lang="en-US" altLang="zh-CN" sz="1400" b="1" dirty="0"/>
              <a:t>	</a:t>
            </a:r>
            <a:r>
              <a:rPr lang="en-US" altLang="zh-CN" sz="1400" b="1" dirty="0" smtClean="0"/>
              <a:t>SYSTEM</a:t>
            </a:r>
            <a:r>
              <a:rPr lang="en-US" altLang="zh-CN" sz="1400" b="1" dirty="0"/>
              <a:t>			</a:t>
            </a:r>
            <a:r>
              <a:rPr lang="en-US" altLang="zh-CN" sz="1400" b="1" dirty="0" smtClean="0"/>
              <a:t>INDEX</a:t>
            </a:r>
            <a:endParaRPr lang="en-US" altLang="zh-CN" sz="1400" b="1" dirty="0"/>
          </a:p>
          <a:p>
            <a:pPr hangingPunct="0"/>
            <a:r>
              <a:rPr lang="en-US" altLang="zh-CN" sz="1400" b="1" dirty="0"/>
              <a:t>C_TOID_VERSION#		</a:t>
            </a:r>
            <a:r>
              <a:rPr lang="en-US" altLang="zh-CN" sz="1400" b="1" dirty="0" smtClean="0"/>
              <a:t>SYS</a:t>
            </a:r>
            <a:r>
              <a:rPr lang="en-US" altLang="zh-CN" sz="1400" b="1" dirty="0"/>
              <a:t>	</a:t>
            </a:r>
            <a:r>
              <a:rPr lang="en-US" altLang="zh-CN" sz="1400" b="1" dirty="0" smtClean="0"/>
              <a:t>SYSTEM</a:t>
            </a:r>
            <a:r>
              <a:rPr lang="en-US" altLang="zh-CN" sz="1400" b="1" dirty="0"/>
              <a:t>			</a:t>
            </a:r>
            <a:r>
              <a:rPr lang="en-US" altLang="zh-CN" sz="1400" b="1" dirty="0" smtClean="0"/>
              <a:t>INDEX</a:t>
            </a:r>
            <a:endParaRPr lang="en-US" altLang="zh-CN" sz="1400" b="1" dirty="0"/>
          </a:p>
          <a:p>
            <a:pPr hangingPunct="0"/>
            <a:r>
              <a:rPr lang="en-US" altLang="zh-CN" sz="1400" b="1" dirty="0"/>
              <a:t>C_TS#			</a:t>
            </a:r>
            <a:r>
              <a:rPr lang="en-US" altLang="zh-CN" sz="1400" b="1" dirty="0" smtClean="0"/>
              <a:t>SYS</a:t>
            </a:r>
            <a:r>
              <a:rPr lang="en-US" altLang="zh-CN" sz="1400" b="1" dirty="0"/>
              <a:t>	</a:t>
            </a:r>
            <a:r>
              <a:rPr lang="en-US" altLang="zh-CN" sz="1400" b="1" dirty="0" smtClean="0"/>
              <a:t>SYSTEM</a:t>
            </a:r>
            <a:r>
              <a:rPr lang="en-US" altLang="zh-CN" sz="1400" b="1" dirty="0"/>
              <a:t>			</a:t>
            </a:r>
            <a:r>
              <a:rPr lang="en-US" altLang="zh-CN" sz="1400" b="1" dirty="0" smtClean="0"/>
              <a:t>INDEX</a:t>
            </a:r>
            <a:endParaRPr lang="en-US" altLang="zh-CN" sz="1400" b="1" dirty="0"/>
          </a:p>
          <a:p>
            <a:pPr hangingPunct="0"/>
            <a:r>
              <a:rPr lang="en-US" altLang="zh-CN" sz="1400" b="1" dirty="0"/>
              <a:t>C_USER#			</a:t>
            </a:r>
            <a:r>
              <a:rPr lang="en-US" altLang="zh-CN" sz="1400" b="1" dirty="0" smtClean="0"/>
              <a:t>SYS</a:t>
            </a:r>
            <a:r>
              <a:rPr lang="en-US" altLang="zh-CN" sz="1400" b="1" dirty="0"/>
              <a:t>	</a:t>
            </a:r>
            <a:r>
              <a:rPr lang="en-US" altLang="zh-CN" sz="1400" b="1" dirty="0" smtClean="0"/>
              <a:t>SYSTEM</a:t>
            </a:r>
            <a:r>
              <a:rPr lang="en-US" altLang="zh-CN" sz="1400" b="1" dirty="0"/>
              <a:t>			</a:t>
            </a:r>
            <a:r>
              <a:rPr lang="en-US" altLang="zh-CN" sz="1400" b="1" dirty="0" smtClean="0"/>
              <a:t>INDEX</a:t>
            </a:r>
            <a:endParaRPr lang="en-US" altLang="zh-CN" sz="1400" b="1" dirty="0"/>
          </a:p>
          <a:p>
            <a:pPr hangingPunct="0"/>
            <a:r>
              <a:rPr lang="en-US" altLang="zh-CN" sz="1400" b="1" dirty="0">
                <a:solidFill>
                  <a:srgbClr val="FF0000"/>
                </a:solidFill>
              </a:rPr>
              <a:t>EMP_DEPT_CLUSTER	</a:t>
            </a:r>
            <a:r>
              <a:rPr lang="en-US" altLang="zh-CN" sz="1400" b="1" dirty="0" smtClean="0">
                <a:solidFill>
                  <a:srgbClr val="FF0000"/>
                </a:solidFill>
              </a:rPr>
              <a:t>	STUDY</a:t>
            </a:r>
            <a:r>
              <a:rPr lang="en-US" altLang="zh-CN" sz="1400" b="1" dirty="0">
                <a:solidFill>
                  <a:srgbClr val="FF0000"/>
                </a:solidFill>
              </a:rPr>
              <a:t>	USERS			</a:t>
            </a:r>
            <a:r>
              <a:rPr lang="en-US" altLang="zh-CN" sz="1400" b="1" dirty="0" smtClean="0">
                <a:solidFill>
                  <a:srgbClr val="FF0000"/>
                </a:solidFill>
              </a:rPr>
              <a:t>INDEX</a:t>
            </a:r>
            <a:endParaRPr lang="en-US" altLang="zh-CN" sz="1400" b="1" dirty="0">
              <a:solidFill>
                <a:srgbClr val="FF0000"/>
              </a:solidFill>
            </a:endParaRPr>
          </a:p>
        </p:txBody>
      </p:sp>
    </p:spTree>
    <p:extLst>
      <p:ext uri="{BB962C8B-B14F-4D97-AF65-F5344CB8AC3E}">
        <p14:creationId xmlns:p14="http://schemas.microsoft.com/office/powerpoint/2010/main" val="217361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8.4.4</a:t>
            </a:r>
            <a:r>
              <a:rPr lang="zh-CN" altLang="en-US" sz="2800" dirty="0" smtClean="0"/>
              <a:t>管理</a:t>
            </a:r>
            <a:r>
              <a:rPr lang="zh-CN" altLang="en-US" sz="2800" dirty="0"/>
              <a:t>簇</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1152128"/>
          </a:xfrm>
        </p:spPr>
        <p:txBody>
          <a:bodyPr>
            <a:normAutofit fontScale="85000" lnSpcReduction="20000"/>
          </a:bodyPr>
          <a:lstStyle/>
          <a:p>
            <a:pPr marL="0" indent="0" hangingPunct="0">
              <a:buNone/>
            </a:pPr>
            <a:r>
              <a:rPr lang="zh-CN" altLang="en-US" dirty="0"/>
              <a:t>簇创建好后，可以修改和删除簇。</a:t>
            </a:r>
          </a:p>
          <a:p>
            <a:pPr marL="0" indent="0" hangingPunct="0">
              <a:buNone/>
            </a:pPr>
            <a:r>
              <a:rPr lang="en-US" altLang="zh-CN" dirty="0"/>
              <a:t>1)</a:t>
            </a:r>
            <a:r>
              <a:rPr lang="zh-CN" altLang="en-US" dirty="0"/>
              <a:t>修改簇</a:t>
            </a:r>
          </a:p>
          <a:p>
            <a:pPr marL="0" indent="0" hangingPunct="0">
              <a:buNone/>
            </a:pPr>
            <a:r>
              <a:rPr lang="zh-CN" altLang="en-US" dirty="0"/>
              <a:t>可以使用</a:t>
            </a:r>
            <a:r>
              <a:rPr lang="en-US" altLang="zh-CN" dirty="0"/>
              <a:t>ALTER CLUSTER</a:t>
            </a:r>
            <a:r>
              <a:rPr lang="zh-CN" altLang="en-US" dirty="0"/>
              <a:t>语句修改簇，其基本语法格式如下：</a:t>
            </a:r>
          </a:p>
        </p:txBody>
      </p:sp>
      <p:sp>
        <p:nvSpPr>
          <p:cNvPr id="6" name="文本框 5"/>
          <p:cNvSpPr txBox="1"/>
          <p:nvPr/>
        </p:nvSpPr>
        <p:spPr>
          <a:xfrm>
            <a:off x="1410953" y="2852936"/>
            <a:ext cx="10012051" cy="2308324"/>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ALTER CLUSTER &lt;</a:t>
            </a:r>
            <a:r>
              <a:rPr lang="en-US" altLang="zh-CN" b="1" dirty="0" err="1">
                <a:highlight>
                  <a:srgbClr val="C0C0C0"/>
                </a:highlight>
                <a:ea typeface="微软雅黑" panose="020B0503020204020204" pitchFamily="34" charset="-122"/>
              </a:rPr>
              <a:t>cluster_name</a:t>
            </a:r>
            <a:r>
              <a:rPr lang="en-US" altLang="zh-CN" b="1" dirty="0">
                <a:highlight>
                  <a:srgbClr val="C0C0C0"/>
                </a:highlight>
                <a:ea typeface="微软雅黑" panose="020B0503020204020204" pitchFamily="34" charset="-122"/>
              </a:rPr>
              <a:t>&gt;</a:t>
            </a:r>
          </a:p>
          <a:p>
            <a:pPr hangingPunct="0"/>
            <a:r>
              <a:rPr lang="en-US" altLang="zh-CN" b="1" dirty="0">
                <a:highlight>
                  <a:srgbClr val="C0C0C0"/>
                </a:highlight>
                <a:ea typeface="微软雅黑" panose="020B0503020204020204" pitchFamily="34" charset="-122"/>
              </a:rPr>
              <a:t>[PCTUSED n] </a:t>
            </a:r>
          </a:p>
          <a:p>
            <a:pPr hangingPunct="0"/>
            <a:r>
              <a:rPr lang="en-US" altLang="zh-CN" b="1" dirty="0">
                <a:highlight>
                  <a:srgbClr val="C0C0C0"/>
                </a:highlight>
                <a:ea typeface="微软雅黑" panose="020B0503020204020204" pitchFamily="34" charset="-122"/>
              </a:rPr>
              <a:t>[PCTFREE n]</a:t>
            </a:r>
          </a:p>
          <a:p>
            <a:pPr hangingPunct="0"/>
            <a:r>
              <a:rPr lang="en-US" altLang="zh-CN" b="1" dirty="0">
                <a:highlight>
                  <a:srgbClr val="C0C0C0"/>
                </a:highlight>
                <a:ea typeface="微软雅黑" panose="020B0503020204020204" pitchFamily="34" charset="-122"/>
              </a:rPr>
              <a:t>[SIZE n]</a:t>
            </a:r>
          </a:p>
          <a:p>
            <a:pPr hangingPunct="0"/>
            <a:r>
              <a:rPr lang="en-US" altLang="zh-CN" b="1" dirty="0">
                <a:highlight>
                  <a:srgbClr val="C0C0C0"/>
                </a:highlight>
                <a:ea typeface="微软雅黑" panose="020B0503020204020204" pitchFamily="34" charset="-122"/>
              </a:rPr>
              <a:t>[INITRANS n] </a:t>
            </a:r>
          </a:p>
          <a:p>
            <a:pPr hangingPunct="0"/>
            <a:r>
              <a:rPr lang="en-US" altLang="zh-CN" b="1" dirty="0">
                <a:highlight>
                  <a:srgbClr val="C0C0C0"/>
                </a:highlight>
                <a:ea typeface="微软雅黑" panose="020B0503020204020204" pitchFamily="34" charset="-122"/>
              </a:rPr>
              <a:t>[MAXTRANS n]</a:t>
            </a:r>
          </a:p>
          <a:p>
            <a:pPr hangingPunct="0"/>
            <a:r>
              <a:rPr lang="en-US" altLang="zh-CN" b="1" dirty="0">
                <a:highlight>
                  <a:srgbClr val="C0C0C0"/>
                </a:highlight>
                <a:ea typeface="微软雅黑" panose="020B0503020204020204" pitchFamily="34" charset="-122"/>
              </a:rPr>
              <a:t>[TABLESPACE tablespace]</a:t>
            </a:r>
          </a:p>
          <a:p>
            <a:pPr hangingPunct="0"/>
            <a:r>
              <a:rPr lang="en-US" altLang="zh-CN" b="1" dirty="0">
                <a:highlight>
                  <a:srgbClr val="C0C0C0"/>
                </a:highlight>
                <a:ea typeface="微软雅黑" panose="020B0503020204020204" pitchFamily="34" charset="-122"/>
              </a:rPr>
              <a:t>[STORAGE storage]</a:t>
            </a:r>
          </a:p>
        </p:txBody>
      </p:sp>
      <p:sp>
        <p:nvSpPr>
          <p:cNvPr id="5" name="卷形: 水平 5">
            <a:extLst>
              <a:ext uri="{FF2B5EF4-FFF2-40B4-BE49-F238E27FC236}">
                <a16:creationId xmlns:a16="http://schemas.microsoft.com/office/drawing/2014/main" xmlns="" id="{764FB016-0435-472E-9ECA-059017D7C14A}"/>
              </a:ext>
            </a:extLst>
          </p:cNvPr>
          <p:cNvSpPr/>
          <p:nvPr/>
        </p:nvSpPr>
        <p:spPr>
          <a:xfrm>
            <a:off x="5374332" y="2686337"/>
            <a:ext cx="4536504" cy="291966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注意：只有拥有</a:t>
            </a:r>
            <a:r>
              <a:rPr lang="en-US" altLang="zh-CN" dirty="0"/>
              <a:t>ALTER ANY CLUSTER</a:t>
            </a:r>
            <a:r>
              <a:rPr lang="zh-CN" altLang="en-US" dirty="0"/>
              <a:t>系统权限的用户才可以修改簇。</a:t>
            </a:r>
          </a:p>
        </p:txBody>
      </p:sp>
    </p:spTree>
    <p:extLst>
      <p:ext uri="{BB962C8B-B14F-4D97-AF65-F5344CB8AC3E}">
        <p14:creationId xmlns:p14="http://schemas.microsoft.com/office/powerpoint/2010/main" val="36956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8.1.1</a:t>
            </a:r>
            <a:r>
              <a:rPr lang="zh-CN" altLang="en-US" sz="2800" dirty="0" smtClean="0"/>
              <a:t>数据类型</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76400"/>
            <a:ext cx="9601200" cy="528464"/>
          </a:xfrm>
        </p:spPr>
        <p:txBody>
          <a:bodyPr>
            <a:normAutofit/>
          </a:bodyPr>
          <a:lstStyle/>
          <a:p>
            <a:pPr marL="0" indent="0" hangingPunct="0">
              <a:buNone/>
            </a:pPr>
            <a:r>
              <a:rPr lang="en-US" altLang="zh-CN" dirty="0" smtClean="0"/>
              <a:t>3</a:t>
            </a:r>
            <a:r>
              <a:rPr lang="en-US" altLang="zh-CN" dirty="0"/>
              <a:t>)</a:t>
            </a:r>
            <a:r>
              <a:rPr lang="zh-CN" altLang="en-US" dirty="0"/>
              <a:t>日期</a:t>
            </a:r>
            <a:r>
              <a:rPr lang="en-US" altLang="zh-CN" dirty="0"/>
              <a:t>/</a:t>
            </a:r>
            <a:r>
              <a:rPr lang="zh-CN" altLang="en-US" dirty="0"/>
              <a:t>时间型</a:t>
            </a:r>
            <a:endParaRPr lang="zh-CN" altLang="zh-CN" dirty="0"/>
          </a:p>
          <a:p>
            <a:pPr marL="0" indent="0" hangingPunct="0">
              <a:buNone/>
            </a:pPr>
            <a:endParaRPr lang="zh-CN" altLang="zh-CN" dirty="0"/>
          </a:p>
        </p:txBody>
      </p:sp>
      <p:sp>
        <p:nvSpPr>
          <p:cNvPr id="26" name="文本框 25"/>
          <p:cNvSpPr txBox="1"/>
          <p:nvPr/>
        </p:nvSpPr>
        <p:spPr>
          <a:xfrm>
            <a:off x="4438228" y="2637862"/>
            <a:ext cx="3169970" cy="590931"/>
          </a:xfrm>
          <a:prstGeom prst="rect">
            <a:avLst/>
          </a:prstGeom>
          <a:noFill/>
        </p:spPr>
        <p:txBody>
          <a:bodyPr wrap="none" rtlCol="0">
            <a:spAutoFit/>
          </a:bodyPr>
          <a:lstStyle/>
          <a:p>
            <a:pPr>
              <a:lnSpc>
                <a:spcPct val="90000"/>
              </a:lnSpc>
            </a:pPr>
            <a:r>
              <a:rPr lang="zh-CN" altLang="en-US" dirty="0" smtClean="0"/>
              <a:t>表</a:t>
            </a:r>
            <a:r>
              <a:rPr lang="en-US" altLang="zh-CN" dirty="0"/>
              <a:t>8-3  </a:t>
            </a:r>
            <a:r>
              <a:rPr lang="zh-CN" altLang="en-US" dirty="0"/>
              <a:t>日期</a:t>
            </a:r>
            <a:r>
              <a:rPr lang="en-US" altLang="zh-CN" dirty="0"/>
              <a:t>/</a:t>
            </a:r>
            <a:r>
              <a:rPr lang="zh-CN" altLang="en-US" dirty="0"/>
              <a:t>时间型数据类型</a:t>
            </a:r>
            <a:endParaRPr lang="zh-CN" altLang="zh-CN" dirty="0"/>
          </a:p>
          <a:p>
            <a:pPr>
              <a:lnSpc>
                <a:spcPct val="90000"/>
              </a:lnSpc>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018220890"/>
              </p:ext>
            </p:extLst>
          </p:nvPr>
        </p:nvGraphicFramePr>
        <p:xfrm>
          <a:off x="1578428" y="3015342"/>
          <a:ext cx="9772567" cy="3045752"/>
        </p:xfrm>
        <a:graphic>
          <a:graphicData uri="http://schemas.openxmlformats.org/drawingml/2006/table">
            <a:tbl>
              <a:tblPr firstRow="1" firstCol="1" bandRow="1">
                <a:tableStyleId>{3B4B98B0-60AC-42C2-AFA5-B58CD77FA1E5}</a:tableStyleId>
              </a:tblPr>
              <a:tblGrid>
                <a:gridCol w="3930482"/>
                <a:gridCol w="5842085"/>
              </a:tblGrid>
              <a:tr h="550073">
                <a:tc>
                  <a:txBody>
                    <a:bodyPr/>
                    <a:lstStyle/>
                    <a:p>
                      <a:pPr>
                        <a:spcAft>
                          <a:spcPts val="0"/>
                        </a:spcAft>
                      </a:pPr>
                      <a:r>
                        <a:rPr lang="zh-CN" sz="1600" kern="100">
                          <a:effectLst/>
                        </a:rPr>
                        <a:t>数据类型</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53975" marB="53975"/>
                </a:tc>
              </a:tr>
              <a:tr h="550073">
                <a:tc>
                  <a:txBody>
                    <a:bodyPr/>
                    <a:lstStyle/>
                    <a:p>
                      <a:pPr>
                        <a:spcAft>
                          <a:spcPts val="0"/>
                        </a:spcAft>
                      </a:pPr>
                      <a:r>
                        <a:rPr lang="en-US" sz="1600" kern="100">
                          <a:effectLst/>
                        </a:rPr>
                        <a:t>DATE</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a:effectLst/>
                        </a:rPr>
                        <a:t>日期类型，精确到秒</a:t>
                      </a:r>
                      <a:endParaRPr lang="zh-CN" sz="1600" kern="100">
                        <a:effectLst/>
                        <a:latin typeface="Times New Roman" panose="02020603050405020304" pitchFamily="18" charset="0"/>
                        <a:ea typeface="宋体" panose="02010600030101010101" pitchFamily="2" charset="-122"/>
                      </a:endParaRPr>
                    </a:p>
                  </a:txBody>
                  <a:tcPr marL="68580" marR="68580" marT="53975" marB="53975"/>
                </a:tc>
              </a:tr>
              <a:tr h="537648">
                <a:tc>
                  <a:txBody>
                    <a:bodyPr/>
                    <a:lstStyle/>
                    <a:p>
                      <a:pPr>
                        <a:spcAft>
                          <a:spcPts val="0"/>
                        </a:spcAft>
                      </a:pPr>
                      <a:r>
                        <a:rPr lang="en-US" sz="1600" kern="100">
                          <a:effectLst/>
                        </a:rPr>
                        <a:t>TIMESTAMP(n)</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a:effectLst/>
                        </a:rPr>
                        <a:t>日期类型，精确到微秒，</a:t>
                      </a:r>
                      <a:r>
                        <a:rPr lang="en-US" sz="1600" kern="100">
                          <a:effectLst/>
                        </a:rPr>
                        <a:t>n(0</a:t>
                      </a:r>
                      <a:r>
                        <a:rPr lang="zh-CN" sz="1600" kern="100">
                          <a:effectLst/>
                        </a:rPr>
                        <a:t>～</a:t>
                      </a:r>
                      <a:r>
                        <a:rPr lang="en-US" sz="1600" kern="100">
                          <a:effectLst/>
                        </a:rPr>
                        <a:t>9)</a:t>
                      </a:r>
                      <a:r>
                        <a:rPr lang="zh-CN" sz="1600" kern="100">
                          <a:effectLst/>
                        </a:rPr>
                        <a:t>表示微秒的精确范围，默认为</a:t>
                      </a:r>
                      <a:r>
                        <a:rPr lang="en-US" sz="16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53975" marB="53975"/>
                </a:tc>
              </a:tr>
              <a:tr h="550073">
                <a:tc>
                  <a:txBody>
                    <a:bodyPr/>
                    <a:lstStyle/>
                    <a:p>
                      <a:pPr>
                        <a:spcAft>
                          <a:spcPts val="0"/>
                        </a:spcAft>
                      </a:pPr>
                      <a:r>
                        <a:rPr lang="en-US" sz="1600" kern="100">
                          <a:effectLst/>
                        </a:rPr>
                        <a:t>INTERVAL YEAR(n)TO MONTH</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a:effectLst/>
                        </a:rPr>
                        <a:t>按年、月存储一个时间段，</a:t>
                      </a:r>
                      <a:r>
                        <a:rPr lang="en-US" sz="1600" kern="100">
                          <a:effectLst/>
                        </a:rPr>
                        <a:t>n</a:t>
                      </a:r>
                      <a:r>
                        <a:rPr lang="zh-CN" sz="1600" kern="100">
                          <a:effectLst/>
                        </a:rPr>
                        <a:t>表示年份位数，默认值为</a:t>
                      </a:r>
                      <a:r>
                        <a:rPr lang="en-US" sz="16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53975" marB="53975"/>
                </a:tc>
              </a:tr>
              <a:tr h="857885">
                <a:tc>
                  <a:txBody>
                    <a:bodyPr/>
                    <a:lstStyle/>
                    <a:p>
                      <a:pPr>
                        <a:spcAft>
                          <a:spcPts val="0"/>
                        </a:spcAft>
                      </a:pPr>
                      <a:r>
                        <a:rPr lang="en-US" sz="1600" kern="100">
                          <a:effectLst/>
                        </a:rPr>
                        <a:t>INTERVAL DAY(n)TO SECOND(m)</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dirty="0">
                          <a:effectLst/>
                        </a:rPr>
                        <a:t>按日、时、分、秒存储一个时间段，</a:t>
                      </a:r>
                      <a:r>
                        <a:rPr lang="en-US" sz="1600" kern="100" dirty="0">
                          <a:effectLst/>
                        </a:rPr>
                        <a:t>n</a:t>
                      </a:r>
                      <a:r>
                        <a:rPr lang="zh-CN" sz="1600" kern="100" dirty="0">
                          <a:effectLst/>
                        </a:rPr>
                        <a:t>表示天的位数，默认值为</a:t>
                      </a:r>
                      <a:r>
                        <a:rPr lang="en-US" sz="1600" kern="100" dirty="0">
                          <a:effectLst/>
                        </a:rPr>
                        <a:t>2</a:t>
                      </a:r>
                      <a:r>
                        <a:rPr lang="zh-CN" sz="1600" kern="100" dirty="0">
                          <a:effectLst/>
                        </a:rPr>
                        <a:t>；</a:t>
                      </a:r>
                      <a:r>
                        <a:rPr lang="en-US" sz="1600" kern="100" dirty="0">
                          <a:effectLst/>
                        </a:rPr>
                        <a:t>m(0</a:t>
                      </a:r>
                      <a:r>
                        <a:rPr lang="zh-CN" sz="1600" kern="100" dirty="0">
                          <a:effectLst/>
                        </a:rPr>
                        <a:t>～</a:t>
                      </a:r>
                      <a:r>
                        <a:rPr lang="en-US" sz="1600" kern="100" dirty="0">
                          <a:effectLst/>
                        </a:rPr>
                        <a:t>9)</a:t>
                      </a:r>
                      <a:r>
                        <a:rPr lang="zh-CN" sz="1600" kern="100" dirty="0">
                          <a:effectLst/>
                        </a:rPr>
                        <a:t>表示微秒精确范围，默认值为</a:t>
                      </a:r>
                      <a:r>
                        <a:rPr lang="en-US" sz="1600" kern="100" dirty="0">
                          <a:effectLst/>
                        </a:rPr>
                        <a:t>6</a:t>
                      </a:r>
                      <a:endParaRPr lang="zh-CN" sz="1600" kern="100" dirty="0">
                        <a:effectLst/>
                        <a:latin typeface="Times New Roman" panose="02020603050405020304" pitchFamily="18" charset="0"/>
                        <a:ea typeface="宋体" panose="02010600030101010101" pitchFamily="2" charset="-122"/>
                      </a:endParaRPr>
                    </a:p>
                  </a:txBody>
                  <a:tcPr marL="68580" marR="68580" marT="53975" marB="53975"/>
                </a:tc>
              </a:tr>
            </a:tbl>
          </a:graphicData>
        </a:graphic>
      </p:graphicFrame>
    </p:spTree>
    <p:extLst>
      <p:ext uri="{BB962C8B-B14F-4D97-AF65-F5344CB8AC3E}">
        <p14:creationId xmlns:p14="http://schemas.microsoft.com/office/powerpoint/2010/main" val="163509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8.4.4</a:t>
            </a:r>
            <a:r>
              <a:rPr lang="zh-CN" altLang="en-US" sz="2800" dirty="0" smtClean="0"/>
              <a:t>管理</a:t>
            </a:r>
            <a:r>
              <a:rPr lang="zh-CN" altLang="en-US" sz="2800" dirty="0"/>
              <a:t>簇</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1152128"/>
          </a:xfrm>
        </p:spPr>
        <p:txBody>
          <a:bodyPr>
            <a:normAutofit/>
          </a:bodyPr>
          <a:lstStyle/>
          <a:p>
            <a:pPr marL="0" indent="0" hangingPunct="0">
              <a:buNone/>
            </a:pPr>
            <a:r>
              <a:rPr lang="en-US" altLang="zh-CN" dirty="0"/>
              <a:t>【</a:t>
            </a:r>
            <a:r>
              <a:rPr lang="zh-CN" altLang="en-US" dirty="0"/>
              <a:t>示例</a:t>
            </a:r>
            <a:r>
              <a:rPr lang="en-US" altLang="zh-CN" dirty="0"/>
              <a:t>8-21】</a:t>
            </a:r>
            <a:r>
              <a:rPr lang="zh-CN" altLang="en-US" dirty="0"/>
              <a:t>修改簇</a:t>
            </a:r>
          </a:p>
          <a:p>
            <a:pPr marL="0" indent="0" hangingPunct="0">
              <a:buNone/>
            </a:pPr>
            <a:r>
              <a:rPr lang="zh-CN" altLang="en-US" dirty="0"/>
              <a:t>修改簇</a:t>
            </a:r>
            <a:r>
              <a:rPr lang="en-US" altLang="zh-CN" dirty="0" err="1"/>
              <a:t>emp_dept_cluster</a:t>
            </a:r>
            <a:r>
              <a:rPr lang="zh-CN" altLang="en-US" dirty="0"/>
              <a:t>的</a:t>
            </a:r>
            <a:r>
              <a:rPr lang="en-US" altLang="zh-CN" dirty="0"/>
              <a:t>PCTUSED</a:t>
            </a:r>
            <a:r>
              <a:rPr lang="zh-CN" altLang="en-US" dirty="0"/>
              <a:t>属性。</a:t>
            </a:r>
          </a:p>
        </p:txBody>
      </p:sp>
      <p:sp>
        <p:nvSpPr>
          <p:cNvPr id="6" name="文本框 5"/>
          <p:cNvSpPr txBox="1"/>
          <p:nvPr/>
        </p:nvSpPr>
        <p:spPr>
          <a:xfrm>
            <a:off x="1482961" y="2730406"/>
            <a:ext cx="10012051" cy="369332"/>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ALTER CLUSTER </a:t>
            </a:r>
            <a:r>
              <a:rPr lang="en-US" altLang="zh-CN" b="1" dirty="0" err="1">
                <a:highlight>
                  <a:srgbClr val="C0C0C0"/>
                </a:highlight>
                <a:ea typeface="微软雅黑" panose="020B0503020204020204" pitchFamily="34" charset="-122"/>
              </a:rPr>
              <a:t>emp_dept_cluster</a:t>
            </a:r>
            <a:r>
              <a:rPr lang="en-US" altLang="zh-CN" b="1" dirty="0">
                <a:highlight>
                  <a:srgbClr val="C0C0C0"/>
                </a:highlight>
                <a:ea typeface="微软雅黑" panose="020B0503020204020204" pitchFamily="34" charset="-122"/>
              </a:rPr>
              <a:t> PCTUSED 100</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p:txBody>
      </p:sp>
    </p:spTree>
    <p:extLst>
      <p:ext uri="{BB962C8B-B14F-4D97-AF65-F5344CB8AC3E}">
        <p14:creationId xmlns:p14="http://schemas.microsoft.com/office/powerpoint/2010/main" val="273734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8.4  </a:t>
            </a:r>
            <a:r>
              <a:rPr lang="zh-CN" altLang="en-US" b="1" dirty="0">
                <a:effectLst>
                  <a:glow>
                    <a:srgbClr val="000000"/>
                  </a:glow>
                  <a:outerShdw sx="0" sy="0">
                    <a:srgbClr val="000000"/>
                  </a:outerShdw>
                  <a:reflection stA="0" endPos="0" fadeDir="0" sx="0" sy="0"/>
                </a:effectLst>
              </a:rPr>
              <a:t>簇    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8.4.4</a:t>
            </a:r>
            <a:r>
              <a:rPr lang="zh-CN" altLang="en-US" sz="2800" dirty="0" smtClean="0"/>
              <a:t>管理</a:t>
            </a:r>
            <a:r>
              <a:rPr lang="zh-CN" altLang="en-US" sz="2800" dirty="0"/>
              <a:t>簇</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1152128"/>
          </a:xfrm>
        </p:spPr>
        <p:txBody>
          <a:bodyPr>
            <a:normAutofit/>
          </a:bodyPr>
          <a:lstStyle/>
          <a:p>
            <a:pPr marL="0" indent="0" hangingPunct="0">
              <a:buNone/>
            </a:pPr>
            <a:r>
              <a:rPr lang="en-US" altLang="zh-CN" dirty="0"/>
              <a:t>2)</a:t>
            </a:r>
            <a:r>
              <a:rPr lang="zh-CN" altLang="en-US" dirty="0"/>
              <a:t>删除簇</a:t>
            </a:r>
          </a:p>
          <a:p>
            <a:pPr marL="0" indent="0" hangingPunct="0">
              <a:buNone/>
            </a:pPr>
            <a:r>
              <a:rPr lang="zh-CN" altLang="en-US" dirty="0"/>
              <a:t>可以使用</a:t>
            </a:r>
            <a:r>
              <a:rPr lang="en-US" altLang="zh-CN" dirty="0"/>
              <a:t>DROP CLUSTER</a:t>
            </a:r>
            <a:r>
              <a:rPr lang="zh-CN" altLang="en-US" dirty="0"/>
              <a:t>语句删除簇，其基本语法格式如下：</a:t>
            </a:r>
          </a:p>
        </p:txBody>
      </p:sp>
      <p:sp>
        <p:nvSpPr>
          <p:cNvPr id="6" name="文本框 5"/>
          <p:cNvSpPr txBox="1"/>
          <p:nvPr/>
        </p:nvSpPr>
        <p:spPr>
          <a:xfrm>
            <a:off x="1482961" y="2730406"/>
            <a:ext cx="10012051" cy="1600438"/>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DROP CLUSTER &lt;</a:t>
            </a:r>
            <a:r>
              <a:rPr lang="en-US" altLang="zh-CN" b="1" dirty="0" err="1">
                <a:highlight>
                  <a:srgbClr val="C0C0C0"/>
                </a:highlight>
                <a:ea typeface="微软雅黑" panose="020B0503020204020204" pitchFamily="34" charset="-122"/>
              </a:rPr>
              <a:t>cluster_name</a:t>
            </a:r>
            <a:r>
              <a:rPr lang="en-US" altLang="zh-CN" b="1" dirty="0">
                <a:highlight>
                  <a:srgbClr val="C0C0C0"/>
                </a:highlight>
                <a:ea typeface="微软雅黑" panose="020B0503020204020204" pitchFamily="34" charset="-122"/>
              </a:rPr>
              <a:t>&gt; [</a:t>
            </a:r>
            <a:r>
              <a:rPr lang="en-US" altLang="zh-CN" b="1" dirty="0">
                <a:highlight>
                  <a:srgbClr val="C0C0C0"/>
                </a:highlight>
                <a:ea typeface="微软雅黑" panose="020B0503020204020204" pitchFamily="34" charset="-122"/>
              </a:rPr>
              <a:t>INCLUDING </a:t>
            </a:r>
            <a:r>
              <a:rPr lang="en-US" altLang="zh-CN" b="1" dirty="0">
                <a:highlight>
                  <a:srgbClr val="C0C0C0"/>
                </a:highlight>
                <a:ea typeface="微软雅黑" panose="020B0503020204020204" pitchFamily="34" charset="-122"/>
              </a:rPr>
              <a:t>TABLES [</a:t>
            </a:r>
            <a:r>
              <a:rPr lang="en-US" altLang="zh-CN" b="1" dirty="0">
                <a:highlight>
                  <a:srgbClr val="C0C0C0"/>
                </a:highlight>
                <a:ea typeface="微软雅黑" panose="020B0503020204020204" pitchFamily="34" charset="-122"/>
              </a:rPr>
              <a:t>CASCADE CONSTRAINTS]]</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hangingPunct="0"/>
            <a:r>
              <a:rPr lang="zh-CN" altLang="en-US" sz="1600" b="1" dirty="0" smtClean="0"/>
              <a:t> </a:t>
            </a:r>
            <a:endParaRPr lang="zh-CN" altLang="en-US" sz="1600" b="1" dirty="0"/>
          </a:p>
          <a:p>
            <a:pPr hangingPunct="0"/>
            <a:r>
              <a:rPr lang="zh-CN" altLang="en-US" sz="1600" b="1" dirty="0"/>
              <a:t>参数说明：</a:t>
            </a:r>
          </a:p>
          <a:p>
            <a:pPr hangingPunct="0"/>
            <a:r>
              <a:rPr lang="en-US" altLang="zh-CN" sz="1600" b="1" dirty="0" err="1">
                <a:solidFill>
                  <a:srgbClr val="C00000"/>
                </a:solidFill>
              </a:rPr>
              <a:t>cluster_name</a:t>
            </a:r>
            <a:r>
              <a:rPr lang="zh-CN" altLang="en-US" sz="1600" b="1" dirty="0">
                <a:solidFill>
                  <a:srgbClr val="C00000"/>
                </a:solidFill>
              </a:rPr>
              <a:t>：</a:t>
            </a:r>
            <a:r>
              <a:rPr lang="zh-CN" altLang="en-US" sz="1600" b="1" dirty="0"/>
              <a:t>簇名。</a:t>
            </a:r>
          </a:p>
          <a:p>
            <a:pPr hangingPunct="0"/>
            <a:r>
              <a:rPr lang="en-US" altLang="zh-CN" sz="1600" b="1" dirty="0">
                <a:solidFill>
                  <a:srgbClr val="C00000"/>
                </a:solidFill>
              </a:rPr>
              <a:t>INCLUDING TABLES</a:t>
            </a:r>
            <a:r>
              <a:rPr lang="zh-CN" altLang="en-US" sz="1600" b="1" dirty="0">
                <a:solidFill>
                  <a:srgbClr val="C00000"/>
                </a:solidFill>
              </a:rPr>
              <a:t>：</a:t>
            </a:r>
            <a:r>
              <a:rPr lang="zh-CN" altLang="en-US" sz="1600" b="1" dirty="0"/>
              <a:t>删除簇时将其中的簇表一起删除。</a:t>
            </a:r>
          </a:p>
          <a:p>
            <a:pPr hangingPunct="0"/>
            <a:r>
              <a:rPr lang="en-US" altLang="zh-CN" sz="1600" b="1" dirty="0">
                <a:solidFill>
                  <a:srgbClr val="C00000"/>
                </a:solidFill>
              </a:rPr>
              <a:t>CASCADE CONSTRAINTS</a:t>
            </a:r>
            <a:r>
              <a:rPr lang="zh-CN" altLang="en-US" sz="1600" b="1" dirty="0">
                <a:solidFill>
                  <a:srgbClr val="C00000"/>
                </a:solidFill>
              </a:rPr>
              <a:t>：</a:t>
            </a:r>
            <a:r>
              <a:rPr lang="zh-CN" altLang="en-US" sz="1600" b="1" dirty="0"/>
              <a:t>删除外键约束。</a:t>
            </a:r>
          </a:p>
        </p:txBody>
      </p:sp>
    </p:spTree>
    <p:extLst>
      <p:ext uri="{BB962C8B-B14F-4D97-AF65-F5344CB8AC3E}">
        <p14:creationId xmlns:p14="http://schemas.microsoft.com/office/powerpoint/2010/main" val="316891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8.5  </a:t>
            </a:r>
            <a:r>
              <a:rPr lang="zh-CN" altLang="en-US" b="1" dirty="0">
                <a:effectLst>
                  <a:glow>
                    <a:srgbClr val="000000"/>
                  </a:glow>
                  <a:outerShdw sx="0" sy="0">
                    <a:srgbClr val="000000"/>
                  </a:outerShdw>
                  <a:reflection stA="0" endPos="0" fadeDir="0" sx="0" sy="0"/>
                </a:effectLst>
              </a:rPr>
              <a:t>视    图</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524000"/>
            <a:ext cx="10129191" cy="5112568"/>
          </a:xfrm>
        </p:spPr>
        <p:txBody>
          <a:bodyPr>
            <a:normAutofit fontScale="62500" lnSpcReduction="20000"/>
          </a:bodyPr>
          <a:lstStyle/>
          <a:p>
            <a:pPr marL="0" indent="0" hangingPunct="0">
              <a:lnSpc>
                <a:spcPct val="120000"/>
              </a:lnSpc>
              <a:buNone/>
            </a:pPr>
            <a:r>
              <a:rPr lang="en-US" altLang="zh-CN" dirty="0"/>
              <a:t>Oracle</a:t>
            </a:r>
            <a:r>
              <a:rPr lang="zh-CN" altLang="en-US" dirty="0"/>
              <a:t>的视图有普通视图和物化视图，都是从一个或几个实体表（或视图）导出的表，产生视图的表叫做该视图的基表。</a:t>
            </a:r>
          </a:p>
          <a:p>
            <a:pPr marL="0" indent="0" hangingPunct="0">
              <a:lnSpc>
                <a:spcPct val="120000"/>
              </a:lnSpc>
              <a:buNone/>
            </a:pPr>
            <a:r>
              <a:rPr lang="zh-CN" altLang="en-US" dirty="0"/>
              <a:t>普通视图本身是不包含任何真实数据的虚拟表，不占用物理存储空间。视图只有逻辑定义，每次使用时只是重新执行一条查询的</a:t>
            </a:r>
            <a:r>
              <a:rPr lang="en-US" altLang="zh-CN" dirty="0"/>
              <a:t>SQL</a:t>
            </a:r>
            <a:r>
              <a:rPr lang="zh-CN" altLang="en-US" dirty="0"/>
              <a:t>语句，基表中才存储视图的真实数据。</a:t>
            </a:r>
          </a:p>
          <a:p>
            <a:pPr marL="0" indent="0" hangingPunct="0">
              <a:lnSpc>
                <a:spcPct val="120000"/>
              </a:lnSpc>
              <a:buNone/>
            </a:pPr>
            <a:r>
              <a:rPr lang="zh-CN" altLang="en-US" dirty="0"/>
              <a:t>物化视图是一个含有真实数据的物理表，要占用相应的物理存储空间，它是远程数据的本地副本，或者用来生成基于数据表求和的汇总表。物化视图存储的是基于远程表的数据，也称为快照。</a:t>
            </a:r>
          </a:p>
          <a:p>
            <a:pPr marL="0" indent="0" hangingPunct="0">
              <a:lnSpc>
                <a:spcPct val="120000"/>
              </a:lnSpc>
              <a:buNone/>
            </a:pPr>
            <a:r>
              <a:rPr lang="zh-CN" altLang="en-US" dirty="0"/>
              <a:t>视图的作用有：</a:t>
            </a:r>
          </a:p>
          <a:p>
            <a:pPr marL="0" indent="0" hangingPunct="0">
              <a:lnSpc>
                <a:spcPct val="120000"/>
              </a:lnSpc>
              <a:buNone/>
            </a:pPr>
            <a:r>
              <a:rPr lang="zh-CN" altLang="en-US" dirty="0"/>
              <a:t>（</a:t>
            </a:r>
            <a:r>
              <a:rPr lang="en-US" altLang="zh-CN" dirty="0"/>
              <a:t>1</a:t>
            </a:r>
            <a:r>
              <a:rPr lang="zh-CN" altLang="en-US" dirty="0"/>
              <a:t>） 提供各种数据表现形式。可以使用不同的方式将基表的数据展现在用户面前。</a:t>
            </a:r>
          </a:p>
          <a:p>
            <a:pPr marL="0" indent="0" hangingPunct="0">
              <a:lnSpc>
                <a:spcPct val="120000"/>
              </a:lnSpc>
              <a:buNone/>
            </a:pPr>
            <a:r>
              <a:rPr lang="zh-CN" altLang="en-US" dirty="0"/>
              <a:t>（</a:t>
            </a:r>
            <a:r>
              <a:rPr lang="en-US" altLang="zh-CN" dirty="0"/>
              <a:t>2</a:t>
            </a:r>
            <a:r>
              <a:rPr lang="zh-CN" altLang="en-US" dirty="0"/>
              <a:t>） 隐藏数据的逻辑复杂性并简化查询语句。多表查询语句一般是比较复杂的，容易写错，如果创建一个视图，用户就可以直接对这个视图进行“简单查询”而获得结果。</a:t>
            </a:r>
          </a:p>
          <a:p>
            <a:pPr marL="0" indent="0" hangingPunct="0">
              <a:lnSpc>
                <a:spcPct val="120000"/>
              </a:lnSpc>
              <a:buNone/>
            </a:pPr>
            <a:r>
              <a:rPr lang="zh-CN" altLang="en-US" dirty="0"/>
              <a:t>（</a:t>
            </a:r>
            <a:r>
              <a:rPr lang="en-US" altLang="zh-CN" dirty="0"/>
              <a:t>3</a:t>
            </a:r>
            <a:r>
              <a:rPr lang="zh-CN" altLang="en-US" dirty="0"/>
              <a:t>） 提供某些安全性保证。视图提供了一种可以控制的方式，即可以让不同的用户看见不同的列，而不允许访问那些敏感的列，这样就可以保证敏感数据不被用户看见。</a:t>
            </a:r>
          </a:p>
          <a:p>
            <a:pPr marL="0" indent="0" hangingPunct="0">
              <a:lnSpc>
                <a:spcPct val="120000"/>
              </a:lnSpc>
              <a:buNone/>
            </a:pPr>
            <a:r>
              <a:rPr lang="zh-CN" altLang="en-US" dirty="0"/>
              <a:t>（</a:t>
            </a:r>
            <a:r>
              <a:rPr lang="en-US" altLang="zh-CN" dirty="0"/>
              <a:t>4</a:t>
            </a:r>
            <a:r>
              <a:rPr lang="zh-CN" altLang="en-US" dirty="0"/>
              <a:t>） 简化用户权限的管理。可以将视图的权限授予用户，而不必将基表中某些列的权限授予用户，这样就简化了用户权限的定义。</a:t>
            </a:r>
          </a:p>
        </p:txBody>
      </p:sp>
    </p:spTree>
    <p:extLst>
      <p:ext uri="{BB962C8B-B14F-4D97-AF65-F5344CB8AC3E}">
        <p14:creationId xmlns:p14="http://schemas.microsoft.com/office/powerpoint/2010/main" val="28684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8.5  </a:t>
            </a:r>
            <a:r>
              <a:rPr lang="zh-CN" altLang="en-US" b="1" dirty="0">
                <a:effectLst>
                  <a:glow>
                    <a:srgbClr val="000000"/>
                  </a:glow>
                  <a:outerShdw sx="0" sy="0">
                    <a:srgbClr val="000000"/>
                  </a:outerShdw>
                  <a:reflection stA="0" endPos="0" fadeDir="0" sx="0" sy="0"/>
                </a:effectLst>
              </a:rPr>
              <a:t>视    图</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8.5.1</a:t>
            </a:r>
            <a:r>
              <a:rPr lang="zh-CN" altLang="en-US" sz="2800" dirty="0" smtClean="0"/>
              <a:t>创建</a:t>
            </a:r>
            <a:r>
              <a:rPr lang="zh-CN" altLang="en-US" sz="2800" dirty="0"/>
              <a:t>普通视图</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504056"/>
          </a:xfrm>
        </p:spPr>
        <p:txBody>
          <a:bodyPr>
            <a:normAutofit/>
          </a:bodyPr>
          <a:lstStyle/>
          <a:p>
            <a:pPr marL="0" indent="0" hangingPunct="0">
              <a:buNone/>
            </a:pPr>
            <a:r>
              <a:rPr lang="zh-CN" altLang="en-US" dirty="0"/>
              <a:t>可使用</a:t>
            </a:r>
            <a:r>
              <a:rPr lang="en-US" altLang="zh-CN" dirty="0"/>
              <a:t>CREATE</a:t>
            </a:r>
            <a:r>
              <a:rPr lang="zh-CN" altLang="en-US" dirty="0"/>
              <a:t>语句创建普通视图，其基本的语法格式如下：</a:t>
            </a:r>
          </a:p>
        </p:txBody>
      </p:sp>
      <p:sp>
        <p:nvSpPr>
          <p:cNvPr id="6" name="文本框 5"/>
          <p:cNvSpPr txBox="1"/>
          <p:nvPr/>
        </p:nvSpPr>
        <p:spPr>
          <a:xfrm>
            <a:off x="1422886" y="2117174"/>
            <a:ext cx="10012051" cy="2031325"/>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CREATE [OR REPLACE] [FORCE|NOFORCE] VIEW [schema.]&lt;</a:t>
            </a:r>
            <a:r>
              <a:rPr lang="en-US" altLang="zh-CN" b="1" dirty="0" err="1">
                <a:highlight>
                  <a:srgbClr val="C0C0C0"/>
                </a:highlight>
                <a:ea typeface="微软雅黑" panose="020B0503020204020204" pitchFamily="34" charset="-122"/>
              </a:rPr>
              <a:t>view_name</a:t>
            </a:r>
            <a:r>
              <a:rPr lang="en-US" altLang="zh-CN" b="1" dirty="0">
                <a:highlight>
                  <a:srgbClr val="C0C0C0"/>
                </a:highlight>
                <a:ea typeface="微软雅黑" panose="020B0503020204020204" pitchFamily="34" charset="-122"/>
              </a:rPr>
              <a:t>&gt;</a:t>
            </a:r>
          </a:p>
          <a:p>
            <a:pPr hangingPunct="0"/>
            <a:r>
              <a:rPr lang="en-US" altLang="zh-CN" b="1" dirty="0">
                <a:highlight>
                  <a:srgbClr val="C0C0C0"/>
                </a:highlight>
                <a:ea typeface="微软雅黑" panose="020B0503020204020204" pitchFamily="34" charset="-122"/>
              </a:rPr>
              <a:t>[(column1,column2,...)]</a:t>
            </a:r>
          </a:p>
          <a:p>
            <a:pPr hangingPunct="0"/>
            <a:r>
              <a:rPr lang="en-US" altLang="zh-CN" b="1" dirty="0">
                <a:highlight>
                  <a:srgbClr val="C0C0C0"/>
                </a:highlight>
                <a:ea typeface="微软雅黑" panose="020B0503020204020204" pitchFamily="34" charset="-122"/>
              </a:rPr>
              <a:t>AS </a:t>
            </a:r>
          </a:p>
          <a:p>
            <a:pPr hangingPunct="0"/>
            <a:r>
              <a:rPr lang="en-US" altLang="zh-CN" b="1" dirty="0">
                <a:highlight>
                  <a:srgbClr val="C0C0C0"/>
                </a:highlight>
                <a:ea typeface="微软雅黑" panose="020B0503020204020204" pitchFamily="34" charset="-122"/>
              </a:rPr>
              <a:t>SELECT ...</a:t>
            </a:r>
          </a:p>
          <a:p>
            <a:pPr hangingPunct="0"/>
            <a:r>
              <a:rPr lang="en-US" altLang="zh-CN" b="1" dirty="0">
                <a:highlight>
                  <a:srgbClr val="C0C0C0"/>
                </a:highlight>
                <a:ea typeface="微软雅黑" panose="020B0503020204020204" pitchFamily="34" charset="-122"/>
              </a:rPr>
              <a:t>[WITH CHECK OPTION]</a:t>
            </a:r>
          </a:p>
          <a:p>
            <a:pPr hangingPunct="0"/>
            <a:r>
              <a:rPr lang="en-US" altLang="zh-CN" b="1" dirty="0">
                <a:highlight>
                  <a:srgbClr val="C0C0C0"/>
                </a:highlight>
                <a:ea typeface="微软雅黑" panose="020B0503020204020204" pitchFamily="34" charset="-122"/>
              </a:rPr>
              <a:t>[CONSTRAINT &lt;</a:t>
            </a:r>
            <a:r>
              <a:rPr lang="en-US" altLang="zh-CN" b="1" dirty="0" err="1">
                <a:highlight>
                  <a:srgbClr val="C0C0C0"/>
                </a:highlight>
                <a:ea typeface="微软雅黑" panose="020B0503020204020204" pitchFamily="34" charset="-122"/>
              </a:rPr>
              <a:t>constraint_name</a:t>
            </a:r>
            <a:r>
              <a:rPr lang="en-US" altLang="zh-CN" b="1" dirty="0">
                <a:highlight>
                  <a:srgbClr val="C0C0C0"/>
                </a:highlight>
                <a:ea typeface="微软雅黑" panose="020B0503020204020204" pitchFamily="34" charset="-122"/>
              </a:rPr>
              <a:t>&gt;]</a:t>
            </a:r>
          </a:p>
          <a:p>
            <a:pPr hangingPunct="0"/>
            <a:r>
              <a:rPr lang="en-US" altLang="zh-CN" b="1" dirty="0">
                <a:highlight>
                  <a:srgbClr val="C0C0C0"/>
                </a:highlight>
                <a:ea typeface="微软雅黑" panose="020B0503020204020204" pitchFamily="34" charset="-122"/>
              </a:rPr>
              <a:t>[WITH READ ONLY];</a:t>
            </a:r>
          </a:p>
        </p:txBody>
      </p:sp>
      <p:sp>
        <p:nvSpPr>
          <p:cNvPr id="7" name="文本框 6"/>
          <p:cNvSpPr txBox="1"/>
          <p:nvPr/>
        </p:nvSpPr>
        <p:spPr>
          <a:xfrm>
            <a:off x="5158308" y="3044317"/>
            <a:ext cx="6396575" cy="2893100"/>
          </a:xfrm>
          <a:prstGeom prst="rect">
            <a:avLst/>
          </a:prstGeom>
          <a:noFill/>
        </p:spPr>
        <p:txBody>
          <a:bodyPr wrap="square" rtlCol="0">
            <a:spAutoFit/>
          </a:bodyPr>
          <a:lstStyle/>
          <a:p>
            <a:pPr hangingPunct="0"/>
            <a:r>
              <a:rPr lang="zh-CN" altLang="en-US" sz="1400" b="1" dirty="0"/>
              <a:t>参数说明：</a:t>
            </a:r>
          </a:p>
          <a:p>
            <a:pPr hangingPunct="0"/>
            <a:r>
              <a:rPr lang="en-US" altLang="zh-CN" sz="1400" b="1" dirty="0">
                <a:solidFill>
                  <a:srgbClr val="C00000"/>
                </a:solidFill>
              </a:rPr>
              <a:t>OR REPLACE</a:t>
            </a:r>
            <a:r>
              <a:rPr lang="zh-CN" altLang="en-US" sz="1400" b="1" dirty="0">
                <a:solidFill>
                  <a:srgbClr val="C00000"/>
                </a:solidFill>
              </a:rPr>
              <a:t>：</a:t>
            </a:r>
            <a:r>
              <a:rPr lang="zh-CN" altLang="en-US" sz="1400" dirty="0"/>
              <a:t>如果存在同名的视图，则使用新视图“替代”已有的视图。</a:t>
            </a:r>
          </a:p>
          <a:p>
            <a:pPr hangingPunct="0"/>
            <a:r>
              <a:rPr lang="en-US" altLang="zh-CN" sz="1400" b="1" dirty="0">
                <a:solidFill>
                  <a:srgbClr val="C00000"/>
                </a:solidFill>
              </a:rPr>
              <a:t>FORCE</a:t>
            </a:r>
            <a:r>
              <a:rPr lang="zh-CN" altLang="en-US" sz="1400" b="1" dirty="0">
                <a:solidFill>
                  <a:srgbClr val="C00000"/>
                </a:solidFill>
              </a:rPr>
              <a:t>：</a:t>
            </a:r>
            <a:r>
              <a:rPr lang="zh-CN" altLang="en-US" sz="1400" dirty="0"/>
              <a:t>强制创建视图，不考虑基表是否存在，也不考虑是否具有使用基表的权限。</a:t>
            </a:r>
          </a:p>
          <a:p>
            <a:pPr hangingPunct="0"/>
            <a:r>
              <a:rPr lang="en-US" altLang="zh-CN" sz="1400" b="1" dirty="0">
                <a:solidFill>
                  <a:srgbClr val="C00000"/>
                </a:solidFill>
              </a:rPr>
              <a:t>NOFORCE</a:t>
            </a:r>
            <a:r>
              <a:rPr lang="zh-CN" altLang="en-US" sz="1400" b="1" dirty="0">
                <a:solidFill>
                  <a:srgbClr val="C00000"/>
                </a:solidFill>
              </a:rPr>
              <a:t>：</a:t>
            </a:r>
            <a:r>
              <a:rPr lang="zh-CN" altLang="en-US" sz="1400" dirty="0"/>
              <a:t>表示要创建视图的基表必须存在，否则无法创建，是默认参数。</a:t>
            </a:r>
          </a:p>
          <a:p>
            <a:pPr hangingPunct="0"/>
            <a:r>
              <a:rPr lang="en-US" altLang="zh-CN" sz="1400" b="1" dirty="0">
                <a:solidFill>
                  <a:srgbClr val="C00000"/>
                </a:solidFill>
              </a:rPr>
              <a:t>column1</a:t>
            </a:r>
            <a:r>
              <a:rPr lang="zh-CN" altLang="en-US" sz="1400" b="1" dirty="0">
                <a:solidFill>
                  <a:srgbClr val="C00000"/>
                </a:solidFill>
              </a:rPr>
              <a:t>，</a:t>
            </a:r>
            <a:r>
              <a:rPr lang="en-US" altLang="zh-CN" sz="1400" b="1" dirty="0">
                <a:solidFill>
                  <a:srgbClr val="C00000"/>
                </a:solidFill>
              </a:rPr>
              <a:t>column2</a:t>
            </a:r>
            <a:r>
              <a:rPr lang="zh-CN" altLang="en-US" sz="1400" b="1" dirty="0">
                <a:solidFill>
                  <a:srgbClr val="C00000"/>
                </a:solidFill>
              </a:rPr>
              <a:t>，</a:t>
            </a:r>
            <a:r>
              <a:rPr lang="en-US" altLang="zh-CN" sz="1400" b="1" dirty="0">
                <a:solidFill>
                  <a:srgbClr val="C00000"/>
                </a:solidFill>
              </a:rPr>
              <a:t>...</a:t>
            </a:r>
            <a:r>
              <a:rPr lang="zh-CN" altLang="en-US" sz="1400" b="1" dirty="0">
                <a:solidFill>
                  <a:srgbClr val="C00000"/>
                </a:solidFill>
              </a:rPr>
              <a:t>：</a:t>
            </a:r>
            <a:r>
              <a:rPr lang="zh-CN" altLang="en-US" sz="1400" dirty="0"/>
              <a:t>视图的列名，列名的个数必须与</a:t>
            </a:r>
            <a:r>
              <a:rPr lang="en-US" altLang="zh-CN" sz="1400" dirty="0"/>
              <a:t>SELECT</a:t>
            </a:r>
            <a:r>
              <a:rPr lang="zh-CN" altLang="en-US" sz="1400" dirty="0"/>
              <a:t>子查询中列的个数相同；如果</a:t>
            </a:r>
            <a:r>
              <a:rPr lang="en-US" altLang="zh-CN" sz="1400" dirty="0"/>
              <a:t>SELECT</a:t>
            </a:r>
            <a:r>
              <a:rPr lang="zh-CN" altLang="en-US" sz="1400" dirty="0"/>
              <a:t>子查询中包含函数或表达式，则必须为其定义列名。</a:t>
            </a:r>
          </a:p>
          <a:p>
            <a:pPr hangingPunct="0"/>
            <a:r>
              <a:rPr lang="en-US" altLang="zh-CN" sz="1400" b="1" dirty="0">
                <a:solidFill>
                  <a:srgbClr val="C00000"/>
                </a:solidFill>
              </a:rPr>
              <a:t>WITH CHECK OPTION</a:t>
            </a:r>
            <a:r>
              <a:rPr lang="zh-CN" altLang="en-US" sz="1400" b="1" dirty="0">
                <a:solidFill>
                  <a:srgbClr val="C00000"/>
                </a:solidFill>
              </a:rPr>
              <a:t>：</a:t>
            </a:r>
            <a:r>
              <a:rPr lang="zh-CN" altLang="en-US" sz="1400" dirty="0"/>
              <a:t>指定对视图执行的</a:t>
            </a:r>
            <a:r>
              <a:rPr lang="en-US" altLang="zh-CN" sz="1400" dirty="0"/>
              <a:t>DML</a:t>
            </a:r>
            <a:r>
              <a:rPr lang="zh-CN" altLang="en-US" sz="1400" dirty="0"/>
              <a:t>操作必须满足</a:t>
            </a:r>
            <a:r>
              <a:rPr lang="en-US" altLang="zh-CN" sz="1400" dirty="0"/>
              <a:t>SELECT</a:t>
            </a:r>
            <a:r>
              <a:rPr lang="zh-CN" altLang="en-US" sz="1400" dirty="0"/>
              <a:t>子查询的条件，即通过视图进行的增删改操作时，必须是</a:t>
            </a:r>
            <a:r>
              <a:rPr lang="en-US" altLang="zh-CN" sz="1400" dirty="0"/>
              <a:t>SELECT</a:t>
            </a:r>
            <a:r>
              <a:rPr lang="zh-CN" altLang="en-US" sz="1400" dirty="0"/>
              <a:t>子查询所能查询到的数据。默认情况下，在增删改之前是不会检查这些行是否能被</a:t>
            </a:r>
            <a:r>
              <a:rPr lang="en-US" altLang="zh-CN" sz="1400" dirty="0"/>
              <a:t>SELECT</a:t>
            </a:r>
            <a:r>
              <a:rPr lang="zh-CN" altLang="en-US" sz="1400" dirty="0"/>
              <a:t>子查询检索到。</a:t>
            </a:r>
          </a:p>
          <a:p>
            <a:pPr hangingPunct="0"/>
            <a:r>
              <a:rPr lang="en-US" altLang="zh-CN" sz="1400" b="1" dirty="0">
                <a:solidFill>
                  <a:srgbClr val="C00000"/>
                </a:solidFill>
              </a:rPr>
              <a:t>CONSTRAINT</a:t>
            </a:r>
            <a:r>
              <a:rPr lang="zh-CN" altLang="en-US" sz="1400" b="1" dirty="0">
                <a:solidFill>
                  <a:srgbClr val="C00000"/>
                </a:solidFill>
              </a:rPr>
              <a:t>：</a:t>
            </a:r>
            <a:r>
              <a:rPr lang="zh-CN" altLang="en-US" sz="1400" dirty="0"/>
              <a:t>设置列约束。</a:t>
            </a:r>
          </a:p>
          <a:p>
            <a:pPr hangingPunct="0"/>
            <a:r>
              <a:rPr lang="en-US" altLang="zh-CN" sz="1400" b="1" dirty="0">
                <a:solidFill>
                  <a:srgbClr val="C00000"/>
                </a:solidFill>
              </a:rPr>
              <a:t>WITH READ ONLY</a:t>
            </a:r>
            <a:r>
              <a:rPr lang="zh-CN" altLang="en-US" sz="1400" b="1" dirty="0">
                <a:solidFill>
                  <a:srgbClr val="C00000"/>
                </a:solidFill>
              </a:rPr>
              <a:t>：</a:t>
            </a:r>
            <a:r>
              <a:rPr lang="zh-CN" altLang="en-US" sz="1400" dirty="0"/>
              <a:t>创建的视图只能用于查询数据，而不能用于更改数据。</a:t>
            </a:r>
          </a:p>
        </p:txBody>
      </p:sp>
      <p:sp>
        <p:nvSpPr>
          <p:cNvPr id="8" name="卷形: 水平 5">
            <a:extLst>
              <a:ext uri="{FF2B5EF4-FFF2-40B4-BE49-F238E27FC236}">
                <a16:creationId xmlns:a16="http://schemas.microsoft.com/office/drawing/2014/main" xmlns="" id="{764FB016-0435-472E-9ECA-059017D7C14A}"/>
              </a:ext>
            </a:extLst>
          </p:cNvPr>
          <p:cNvSpPr/>
          <p:nvPr/>
        </p:nvSpPr>
        <p:spPr>
          <a:xfrm>
            <a:off x="1989956" y="2348880"/>
            <a:ext cx="7416824" cy="291966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注意：要在当前用户中创建视图，用户必须具有</a:t>
            </a:r>
            <a:r>
              <a:rPr lang="en-US" altLang="zh-CN" dirty="0"/>
              <a:t>CREATE VIEW</a:t>
            </a:r>
            <a:r>
              <a:rPr lang="zh-CN" altLang="en-US" dirty="0"/>
              <a:t>系统权限；要在其他用户中创建视图，用户必须具有</a:t>
            </a:r>
            <a:r>
              <a:rPr lang="en-US" altLang="zh-CN" dirty="0"/>
              <a:t>CREATE ANY VIEW</a:t>
            </a:r>
            <a:r>
              <a:rPr lang="zh-CN" altLang="en-US" dirty="0"/>
              <a:t>系统权限。</a:t>
            </a:r>
          </a:p>
        </p:txBody>
      </p:sp>
    </p:spTree>
    <p:extLst>
      <p:ext uri="{BB962C8B-B14F-4D97-AF65-F5344CB8AC3E}">
        <p14:creationId xmlns:p14="http://schemas.microsoft.com/office/powerpoint/2010/main" val="359232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8.5  </a:t>
            </a:r>
            <a:r>
              <a:rPr lang="zh-CN" altLang="en-US" b="1" dirty="0">
                <a:effectLst>
                  <a:glow>
                    <a:srgbClr val="000000"/>
                  </a:glow>
                  <a:outerShdw sx="0" sy="0">
                    <a:srgbClr val="000000"/>
                  </a:outerShdw>
                  <a:reflection stA="0" endPos="0" fadeDir="0" sx="0" sy="0"/>
                </a:effectLst>
              </a:rPr>
              <a:t>视    图</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8.5.1</a:t>
            </a:r>
            <a:r>
              <a:rPr lang="zh-CN" altLang="en-US" sz="2800" dirty="0" smtClean="0"/>
              <a:t>创建</a:t>
            </a:r>
            <a:r>
              <a:rPr lang="zh-CN" altLang="en-US" sz="2800" dirty="0"/>
              <a:t>普通视图</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2" y="1556792"/>
            <a:ext cx="10129191" cy="4248472"/>
          </a:xfrm>
        </p:spPr>
        <p:txBody>
          <a:bodyPr>
            <a:normAutofit fontScale="85000" lnSpcReduction="10000"/>
          </a:bodyPr>
          <a:lstStyle/>
          <a:p>
            <a:pPr marL="0" indent="0" hangingPunct="0">
              <a:lnSpc>
                <a:spcPct val="110000"/>
              </a:lnSpc>
              <a:buNone/>
            </a:pPr>
            <a:r>
              <a:rPr lang="en-US" altLang="zh-CN" dirty="0"/>
              <a:t>Oracle</a:t>
            </a:r>
            <a:r>
              <a:rPr lang="zh-CN" altLang="en-US" dirty="0"/>
              <a:t>普通视图定义可以分为：</a:t>
            </a:r>
          </a:p>
          <a:p>
            <a:pPr marL="0" indent="0" hangingPunct="0">
              <a:lnSpc>
                <a:spcPct val="110000"/>
              </a:lnSpc>
              <a:buNone/>
            </a:pPr>
            <a:r>
              <a:rPr lang="en-US" altLang="zh-CN" dirty="0"/>
              <a:t>1)</a:t>
            </a:r>
            <a:r>
              <a:rPr lang="zh-CN" altLang="en-US" dirty="0"/>
              <a:t>简单视图定义</a:t>
            </a:r>
          </a:p>
          <a:p>
            <a:pPr marL="0" indent="0" hangingPunct="0">
              <a:lnSpc>
                <a:spcPct val="110000"/>
              </a:lnSpc>
              <a:buNone/>
            </a:pPr>
            <a:r>
              <a:rPr lang="zh-CN" altLang="en-US" dirty="0"/>
              <a:t>简单视图定义是指基于单个表建立的，不包含任何函数、表达式和分组数据的视图。</a:t>
            </a:r>
          </a:p>
          <a:p>
            <a:pPr marL="0" indent="0" hangingPunct="0">
              <a:lnSpc>
                <a:spcPct val="110000"/>
              </a:lnSpc>
              <a:buNone/>
            </a:pPr>
            <a:r>
              <a:rPr lang="en-US" altLang="zh-CN" dirty="0" smtClean="0"/>
              <a:t>2</a:t>
            </a:r>
            <a:r>
              <a:rPr lang="en-US" altLang="zh-CN" dirty="0"/>
              <a:t>)</a:t>
            </a:r>
            <a:r>
              <a:rPr lang="zh-CN" altLang="en-US" dirty="0"/>
              <a:t>连接视图定义</a:t>
            </a:r>
          </a:p>
          <a:p>
            <a:pPr marL="0" indent="0" hangingPunct="0">
              <a:lnSpc>
                <a:spcPct val="110000"/>
              </a:lnSpc>
              <a:buNone/>
            </a:pPr>
            <a:r>
              <a:rPr lang="zh-CN" altLang="en-US" dirty="0"/>
              <a:t>连接视图定义是指基于多个表所创建的视图，即定义视图的查询是一个连接查询。主要目的是为了简化连接查询。</a:t>
            </a:r>
          </a:p>
          <a:p>
            <a:pPr marL="0" indent="0" hangingPunct="0">
              <a:lnSpc>
                <a:spcPct val="110000"/>
              </a:lnSpc>
              <a:buNone/>
            </a:pPr>
            <a:r>
              <a:rPr lang="en-US" altLang="zh-CN" dirty="0"/>
              <a:t>3)</a:t>
            </a:r>
            <a:r>
              <a:rPr lang="zh-CN" altLang="en-US" dirty="0"/>
              <a:t>复杂视图定义</a:t>
            </a:r>
          </a:p>
          <a:p>
            <a:pPr marL="0" indent="0" hangingPunct="0">
              <a:lnSpc>
                <a:spcPct val="110000"/>
              </a:lnSpc>
              <a:buNone/>
            </a:pPr>
            <a:r>
              <a:rPr lang="zh-CN" altLang="en-US" dirty="0"/>
              <a:t>复杂视图定义是指包含函数、表达式、或分组数据的视图。主要目的是为了简化查询，并不用于执行</a:t>
            </a:r>
            <a:r>
              <a:rPr lang="en-US" altLang="zh-CN" dirty="0"/>
              <a:t>DML</a:t>
            </a:r>
            <a:r>
              <a:rPr lang="zh-CN" altLang="en-US" dirty="0"/>
              <a:t>操作。</a:t>
            </a:r>
          </a:p>
        </p:txBody>
      </p:sp>
    </p:spTree>
    <p:extLst>
      <p:ext uri="{BB962C8B-B14F-4D97-AF65-F5344CB8AC3E}">
        <p14:creationId xmlns:p14="http://schemas.microsoft.com/office/powerpoint/2010/main" val="146204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8.5  </a:t>
            </a:r>
            <a:r>
              <a:rPr lang="zh-CN" altLang="en-US" b="1" dirty="0">
                <a:effectLst>
                  <a:glow>
                    <a:srgbClr val="000000"/>
                  </a:glow>
                  <a:outerShdw sx="0" sy="0">
                    <a:srgbClr val="000000"/>
                  </a:outerShdw>
                  <a:reflection stA="0" endPos="0" fadeDir="0" sx="0" sy="0"/>
                </a:effectLst>
              </a:rPr>
              <a:t>视    图</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8.5.1</a:t>
            </a:r>
            <a:r>
              <a:rPr lang="zh-CN" altLang="en-US" sz="2800" dirty="0" smtClean="0"/>
              <a:t>创建</a:t>
            </a:r>
            <a:r>
              <a:rPr lang="zh-CN" altLang="en-US" sz="2800" dirty="0"/>
              <a:t>普通视图</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1152128"/>
          </a:xfrm>
        </p:spPr>
        <p:txBody>
          <a:bodyPr>
            <a:normAutofit fontScale="92500" lnSpcReduction="10000"/>
          </a:bodyPr>
          <a:lstStyle/>
          <a:p>
            <a:pPr marL="0" indent="0" hangingPunct="0">
              <a:buNone/>
            </a:pPr>
            <a:r>
              <a:rPr lang="en-US" altLang="zh-CN" dirty="0"/>
              <a:t>【</a:t>
            </a:r>
            <a:r>
              <a:rPr lang="zh-CN" altLang="en-US" dirty="0"/>
              <a:t>示例</a:t>
            </a:r>
            <a:r>
              <a:rPr lang="en-US" altLang="zh-CN" dirty="0" smtClean="0"/>
              <a:t>8‑22】</a:t>
            </a:r>
            <a:r>
              <a:rPr lang="zh-CN" altLang="en-US" dirty="0"/>
              <a:t>创建连接视图</a:t>
            </a:r>
          </a:p>
          <a:p>
            <a:pPr marL="0" indent="0" hangingPunct="0">
              <a:buNone/>
            </a:pPr>
            <a:r>
              <a:rPr lang="zh-CN" altLang="en-US" dirty="0"/>
              <a:t>在</a:t>
            </a:r>
            <a:r>
              <a:rPr lang="en-US" altLang="zh-CN" dirty="0"/>
              <a:t>HR</a:t>
            </a:r>
            <a:r>
              <a:rPr lang="zh-CN" altLang="en-US" dirty="0"/>
              <a:t>用户中创建</a:t>
            </a:r>
            <a:r>
              <a:rPr lang="en-US" altLang="zh-CN" dirty="0"/>
              <a:t>employees</a:t>
            </a:r>
            <a:r>
              <a:rPr lang="zh-CN" altLang="en-US" dirty="0"/>
              <a:t>表、</a:t>
            </a:r>
            <a:r>
              <a:rPr lang="en-US" altLang="zh-CN" dirty="0"/>
              <a:t>departments</a:t>
            </a:r>
            <a:r>
              <a:rPr lang="zh-CN" altLang="en-US" dirty="0"/>
              <a:t>表和</a:t>
            </a:r>
            <a:r>
              <a:rPr lang="en-US" altLang="zh-CN" dirty="0"/>
              <a:t>jobs</a:t>
            </a:r>
            <a:r>
              <a:rPr lang="zh-CN" altLang="en-US" dirty="0"/>
              <a:t>表联合查询的连接视图</a:t>
            </a:r>
            <a:r>
              <a:rPr lang="en-US" altLang="zh-CN" dirty="0" err="1"/>
              <a:t>v_emp_dept</a:t>
            </a:r>
            <a:r>
              <a:rPr lang="zh-CN" altLang="en-US" dirty="0"/>
              <a:t>。</a:t>
            </a:r>
          </a:p>
        </p:txBody>
      </p:sp>
      <p:sp>
        <p:nvSpPr>
          <p:cNvPr id="6" name="文本框 5"/>
          <p:cNvSpPr txBox="1"/>
          <p:nvPr/>
        </p:nvSpPr>
        <p:spPr>
          <a:xfrm>
            <a:off x="1312508" y="2756587"/>
            <a:ext cx="10012051" cy="4031873"/>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OR REPLACE VIEW </a:t>
            </a:r>
            <a:r>
              <a:rPr lang="en-US" altLang="zh-CN" b="1" dirty="0" err="1">
                <a:highlight>
                  <a:srgbClr val="C0C0C0"/>
                </a:highlight>
                <a:ea typeface="微软雅黑" panose="020B0503020204020204" pitchFamily="34" charset="-122"/>
              </a:rPr>
              <a:t>v_emp_dept</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2  AS</a:t>
            </a:r>
          </a:p>
          <a:p>
            <a:pPr hangingPunct="0"/>
            <a:r>
              <a:rPr lang="en-US" altLang="zh-CN" b="1" dirty="0">
                <a:highlight>
                  <a:srgbClr val="C0C0C0"/>
                </a:highlight>
                <a:ea typeface="微软雅黑" panose="020B0503020204020204" pitchFamily="34" charset="-122"/>
              </a:rPr>
              <a:t>3  SELECT </a:t>
            </a:r>
            <a:r>
              <a:rPr lang="en-US" altLang="zh-CN" b="1" dirty="0" err="1">
                <a:highlight>
                  <a:srgbClr val="C0C0C0"/>
                </a:highlight>
                <a:ea typeface="微软雅黑" panose="020B0503020204020204" pitchFamily="34" charset="-122"/>
              </a:rPr>
              <a:t>e.employee_id,e.last_name,j.job_title,d.department_name</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4  FROM departments d JOIN employees e </a:t>
            </a:r>
          </a:p>
          <a:p>
            <a:pPr hangingPunct="0"/>
            <a:r>
              <a:rPr lang="en-US" altLang="zh-CN" b="1" dirty="0">
                <a:highlight>
                  <a:srgbClr val="C0C0C0"/>
                </a:highlight>
                <a:ea typeface="微软雅黑" panose="020B0503020204020204" pitchFamily="34" charset="-122"/>
              </a:rPr>
              <a:t>5  ON </a:t>
            </a:r>
            <a:r>
              <a:rPr lang="en-US" altLang="zh-CN" b="1" dirty="0" err="1">
                <a:highlight>
                  <a:srgbClr val="C0C0C0"/>
                </a:highlight>
                <a:ea typeface="微软雅黑" panose="020B0503020204020204" pitchFamily="34" charset="-122"/>
              </a:rPr>
              <a:t>d.department_id</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e.department_id</a:t>
            </a:r>
            <a:r>
              <a:rPr lang="en-US" altLang="zh-CN" b="1" dirty="0">
                <a:highlight>
                  <a:srgbClr val="C0C0C0"/>
                </a:highlight>
                <a:ea typeface="微软雅黑" panose="020B0503020204020204" pitchFamily="34" charset="-122"/>
              </a:rPr>
              <a:t> JOIN jobs j </a:t>
            </a:r>
          </a:p>
          <a:p>
            <a:pPr hangingPunct="0"/>
            <a:r>
              <a:rPr lang="en-US" altLang="zh-CN" b="1" dirty="0">
                <a:highlight>
                  <a:srgbClr val="C0C0C0"/>
                </a:highlight>
                <a:ea typeface="微软雅黑" panose="020B0503020204020204" pitchFamily="34" charset="-122"/>
              </a:rPr>
              <a:t>6  ON </a:t>
            </a:r>
            <a:r>
              <a:rPr lang="en-US" altLang="zh-CN" b="1" dirty="0" err="1">
                <a:highlight>
                  <a:srgbClr val="C0C0C0"/>
                </a:highlight>
                <a:ea typeface="微软雅黑" panose="020B0503020204020204" pitchFamily="34" charset="-122"/>
              </a:rPr>
              <a:t>e.job_id</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j.job_id</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a:t>
            </a:r>
            <a:r>
              <a:rPr lang="en-US" altLang="zh-CN" b="1" dirty="0">
                <a:highlight>
                  <a:srgbClr val="C0C0C0"/>
                </a:highlight>
                <a:ea typeface="微软雅黑" panose="020B0503020204020204" pitchFamily="34" charset="-122"/>
              </a:rPr>
              <a:t>&gt; COMMIT;</a:t>
            </a:r>
          </a:p>
          <a:p>
            <a:pPr hangingPunct="0"/>
            <a:r>
              <a:rPr lang="en-US" altLang="zh-CN" b="1" dirty="0">
                <a:highlight>
                  <a:srgbClr val="C0C0C0"/>
                </a:highlight>
                <a:ea typeface="微软雅黑" panose="020B0503020204020204" pitchFamily="34" charset="-122"/>
              </a:rPr>
              <a:t>SQL&gt; SELECT * FROM </a:t>
            </a:r>
            <a:r>
              <a:rPr lang="en-US" altLang="zh-CN" b="1" dirty="0" err="1">
                <a:highlight>
                  <a:srgbClr val="C0C0C0"/>
                </a:highlight>
                <a:ea typeface="微软雅黑" panose="020B0503020204020204" pitchFamily="34" charset="-122"/>
              </a:rPr>
              <a:t>v_emp_dept</a:t>
            </a:r>
            <a:r>
              <a:rPr lang="en-US" altLang="zh-CN" b="1" dirty="0">
                <a:highlight>
                  <a:srgbClr val="C0C0C0"/>
                </a:highlight>
                <a:ea typeface="微软雅黑" panose="020B0503020204020204" pitchFamily="34" charset="-122"/>
              </a:rPr>
              <a:t> WHERE </a:t>
            </a:r>
            <a:r>
              <a:rPr lang="en-US" altLang="zh-CN" b="1" dirty="0" err="1">
                <a:highlight>
                  <a:srgbClr val="C0C0C0"/>
                </a:highlight>
                <a:ea typeface="微软雅黑" panose="020B0503020204020204" pitchFamily="34" charset="-122"/>
              </a:rPr>
              <a:t>job_title</a:t>
            </a:r>
            <a:r>
              <a:rPr lang="en-US" altLang="zh-CN" b="1" dirty="0">
                <a:highlight>
                  <a:srgbClr val="C0C0C0"/>
                </a:highlight>
                <a:ea typeface="微软雅黑" panose="020B0503020204020204" pitchFamily="34" charset="-122"/>
              </a:rPr>
              <a:t>='Programmer';</a:t>
            </a:r>
          </a:p>
          <a:p>
            <a:pPr hangingPunct="0"/>
            <a:r>
              <a:rPr lang="en-US" altLang="zh-CN" sz="1600" b="1" dirty="0"/>
              <a:t>EMPLOYEE_ID	LAST_NAME	JOB_TITLE	</a:t>
            </a:r>
            <a:r>
              <a:rPr lang="en-US" altLang="zh-CN" sz="1600" b="1" dirty="0" smtClean="0"/>
              <a:t>DEPARTMENT_NAME</a:t>
            </a:r>
            <a:endParaRPr lang="en-US" altLang="zh-CN" sz="1600" b="1" dirty="0"/>
          </a:p>
          <a:p>
            <a:pPr hangingPunct="0"/>
            <a:r>
              <a:rPr lang="en-US" altLang="zh-CN" sz="1600" b="1" dirty="0"/>
              <a:t>-----------	</a:t>
            </a:r>
            <a:r>
              <a:rPr lang="en-US" altLang="zh-CN" sz="1600" b="1" dirty="0" smtClean="0"/>
              <a:t>	-----------</a:t>
            </a:r>
            <a:r>
              <a:rPr lang="en-US" altLang="zh-CN" sz="1600" b="1" dirty="0"/>
              <a:t>	</a:t>
            </a:r>
            <a:r>
              <a:rPr lang="en-US" altLang="zh-CN" sz="1600" b="1" dirty="0" smtClean="0"/>
              <a:t>	--------------</a:t>
            </a:r>
            <a:r>
              <a:rPr lang="en-US" altLang="zh-CN" sz="1600" b="1" dirty="0"/>
              <a:t>	-----------------</a:t>
            </a:r>
          </a:p>
          <a:p>
            <a:pPr hangingPunct="0"/>
            <a:r>
              <a:rPr lang="en-US" altLang="zh-CN" sz="1600" b="1" dirty="0"/>
              <a:t>107		</a:t>
            </a:r>
            <a:r>
              <a:rPr lang="en-US" altLang="zh-CN" sz="1600" b="1" dirty="0" smtClean="0"/>
              <a:t>Lorentz</a:t>
            </a:r>
            <a:r>
              <a:rPr lang="en-US" altLang="zh-CN" sz="1600" b="1" dirty="0"/>
              <a:t>		Programmer		IT</a:t>
            </a:r>
          </a:p>
          <a:p>
            <a:pPr hangingPunct="0"/>
            <a:r>
              <a:rPr lang="en-US" altLang="zh-CN" sz="1600" b="1" dirty="0"/>
              <a:t>106		</a:t>
            </a:r>
            <a:r>
              <a:rPr lang="en-US" altLang="zh-CN" sz="1600" b="1" dirty="0" err="1" smtClean="0"/>
              <a:t>Pataballa</a:t>
            </a:r>
            <a:r>
              <a:rPr lang="en-US" altLang="zh-CN" sz="1600" b="1" dirty="0"/>
              <a:t>	</a:t>
            </a:r>
            <a:r>
              <a:rPr lang="en-US" altLang="zh-CN" sz="1600" b="1" dirty="0" smtClean="0"/>
              <a:t>	Programmer</a:t>
            </a:r>
            <a:r>
              <a:rPr lang="en-US" altLang="zh-CN" sz="1600" b="1" dirty="0"/>
              <a:t>		IT</a:t>
            </a:r>
          </a:p>
          <a:p>
            <a:pPr hangingPunct="0"/>
            <a:r>
              <a:rPr lang="en-US" altLang="zh-CN" sz="1600" b="1" dirty="0"/>
              <a:t>105		</a:t>
            </a:r>
            <a:r>
              <a:rPr lang="en-US" altLang="zh-CN" sz="1600" b="1" dirty="0" smtClean="0"/>
              <a:t>Austin</a:t>
            </a:r>
            <a:r>
              <a:rPr lang="en-US" altLang="zh-CN" sz="1600" b="1" dirty="0"/>
              <a:t>		Programmer		IT</a:t>
            </a:r>
          </a:p>
          <a:p>
            <a:pPr hangingPunct="0"/>
            <a:r>
              <a:rPr lang="en-US" altLang="zh-CN" sz="1600" b="1" dirty="0"/>
              <a:t>104		</a:t>
            </a:r>
            <a:r>
              <a:rPr lang="en-US" altLang="zh-CN" sz="1600" b="1" dirty="0" smtClean="0"/>
              <a:t>Ernst</a:t>
            </a:r>
            <a:r>
              <a:rPr lang="en-US" altLang="zh-CN" sz="1600" b="1" dirty="0"/>
              <a:t>		Programmer		IT</a:t>
            </a:r>
          </a:p>
          <a:p>
            <a:pPr hangingPunct="0"/>
            <a:r>
              <a:rPr lang="en-US" altLang="zh-CN" sz="1600" b="1" dirty="0"/>
              <a:t>103		</a:t>
            </a:r>
            <a:r>
              <a:rPr lang="en-US" altLang="zh-CN" sz="1600" b="1" dirty="0" err="1" smtClean="0"/>
              <a:t>Hunold</a:t>
            </a:r>
            <a:r>
              <a:rPr lang="en-US" altLang="zh-CN" sz="1600" b="1" dirty="0"/>
              <a:t>		Programmer		IT</a:t>
            </a:r>
          </a:p>
        </p:txBody>
      </p:sp>
    </p:spTree>
    <p:extLst>
      <p:ext uri="{BB962C8B-B14F-4D97-AF65-F5344CB8AC3E}">
        <p14:creationId xmlns:p14="http://schemas.microsoft.com/office/powerpoint/2010/main" val="17757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8.5  </a:t>
            </a:r>
            <a:r>
              <a:rPr lang="zh-CN" altLang="en-US" b="1" dirty="0">
                <a:effectLst>
                  <a:glow>
                    <a:srgbClr val="000000"/>
                  </a:glow>
                  <a:outerShdw sx="0" sy="0">
                    <a:srgbClr val="000000"/>
                  </a:outerShdw>
                  <a:reflection stA="0" endPos="0" fadeDir="0" sx="0" sy="0"/>
                </a:effectLst>
              </a:rPr>
              <a:t>视    图</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8.5.2</a:t>
            </a:r>
            <a:r>
              <a:rPr lang="zh-CN" altLang="en-US" sz="2800" dirty="0" smtClean="0"/>
              <a:t>操作普通视图</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5112568"/>
          </a:xfrm>
        </p:spPr>
        <p:txBody>
          <a:bodyPr>
            <a:normAutofit fontScale="77500" lnSpcReduction="20000"/>
          </a:bodyPr>
          <a:lstStyle/>
          <a:p>
            <a:pPr marL="0" indent="0" hangingPunct="0">
              <a:lnSpc>
                <a:spcPct val="120000"/>
              </a:lnSpc>
              <a:spcBef>
                <a:spcPts val="0"/>
              </a:spcBef>
              <a:buNone/>
            </a:pPr>
            <a:r>
              <a:rPr lang="zh-CN" altLang="en-US" dirty="0"/>
              <a:t>普通视图本身属于一个</a:t>
            </a:r>
            <a:r>
              <a:rPr lang="en-US" altLang="zh-CN" dirty="0"/>
              <a:t>Oracle</a:t>
            </a:r>
            <a:r>
              <a:rPr lang="zh-CN" altLang="en-US" dirty="0"/>
              <a:t>对象，可以像实体表那样被查询和删除，还可以在视图上定义一个新的视图。但由于普通视图中的数据是虚拟的，对数据更新时会存在一定限制。操作视图说明：</a:t>
            </a:r>
          </a:p>
          <a:p>
            <a:pPr marL="0" indent="0" hangingPunct="0">
              <a:lnSpc>
                <a:spcPct val="120000"/>
              </a:lnSpc>
              <a:spcBef>
                <a:spcPts val="0"/>
              </a:spcBef>
              <a:buNone/>
            </a:pPr>
            <a:r>
              <a:rPr lang="en-US" altLang="zh-CN" dirty="0"/>
              <a:t>1)</a:t>
            </a:r>
            <a:r>
              <a:rPr lang="zh-CN" altLang="en-US" dirty="0"/>
              <a:t>简单视图</a:t>
            </a:r>
          </a:p>
          <a:p>
            <a:pPr marL="0" indent="0" hangingPunct="0">
              <a:lnSpc>
                <a:spcPct val="120000"/>
              </a:lnSpc>
              <a:spcBef>
                <a:spcPts val="0"/>
              </a:spcBef>
              <a:buNone/>
            </a:pPr>
            <a:r>
              <a:rPr lang="zh-CN" altLang="en-US" dirty="0"/>
              <a:t>简单视图可以通过视图对基表中的数据进行增、删、改操作。</a:t>
            </a:r>
          </a:p>
          <a:p>
            <a:pPr marL="0" indent="0" hangingPunct="0">
              <a:lnSpc>
                <a:spcPct val="120000"/>
              </a:lnSpc>
              <a:spcBef>
                <a:spcPts val="0"/>
              </a:spcBef>
              <a:buNone/>
            </a:pPr>
            <a:r>
              <a:rPr lang="en-US" altLang="zh-CN" dirty="0"/>
              <a:t>2)</a:t>
            </a:r>
            <a:r>
              <a:rPr lang="zh-CN" altLang="en-US" dirty="0"/>
              <a:t>连接视图</a:t>
            </a:r>
          </a:p>
          <a:p>
            <a:pPr marL="0" indent="0" hangingPunct="0">
              <a:lnSpc>
                <a:spcPct val="120000"/>
              </a:lnSpc>
              <a:spcBef>
                <a:spcPts val="0"/>
              </a:spcBef>
              <a:buNone/>
            </a:pPr>
            <a:r>
              <a:rPr lang="zh-CN" altLang="en-US" dirty="0"/>
              <a:t>一般不对连接视图做</a:t>
            </a:r>
            <a:r>
              <a:rPr lang="en-US" altLang="zh-CN" dirty="0"/>
              <a:t>DML</a:t>
            </a:r>
            <a:r>
              <a:rPr lang="zh-CN" altLang="en-US" dirty="0"/>
              <a:t>操作。如果创建连接视图的</a:t>
            </a:r>
            <a:r>
              <a:rPr lang="en-US" altLang="zh-CN" dirty="0"/>
              <a:t>SELECT</a:t>
            </a:r>
            <a:r>
              <a:rPr lang="zh-CN" altLang="en-US" dirty="0"/>
              <a:t>查询不包含下面的结构，这样的连接视图是可更新的。</a:t>
            </a:r>
          </a:p>
          <a:p>
            <a:pPr marL="0" indent="0" hangingPunct="0">
              <a:lnSpc>
                <a:spcPct val="120000"/>
              </a:lnSpc>
              <a:spcBef>
                <a:spcPts val="0"/>
              </a:spcBef>
              <a:buNone/>
            </a:pPr>
            <a:r>
              <a:rPr lang="zh-CN" altLang="en-US" dirty="0" smtClean="0"/>
              <a:t> </a:t>
            </a:r>
            <a:r>
              <a:rPr lang="zh-CN" altLang="en-US" dirty="0"/>
              <a:t>①集合运算符</a:t>
            </a:r>
            <a:r>
              <a:rPr lang="en-US" altLang="zh-CN" dirty="0"/>
              <a:t>(UNION</a:t>
            </a:r>
            <a:r>
              <a:rPr lang="zh-CN" altLang="en-US" dirty="0"/>
              <a:t>，</a:t>
            </a:r>
            <a:r>
              <a:rPr lang="en-US" altLang="zh-CN" dirty="0"/>
              <a:t>INTERSECT</a:t>
            </a:r>
            <a:r>
              <a:rPr lang="zh-CN" altLang="en-US" dirty="0"/>
              <a:t>，</a:t>
            </a:r>
            <a:r>
              <a:rPr lang="en-US" altLang="zh-CN" dirty="0"/>
              <a:t>MINUS)</a:t>
            </a:r>
            <a:r>
              <a:rPr lang="zh-CN" altLang="en-US" dirty="0"/>
              <a:t>；</a:t>
            </a:r>
          </a:p>
          <a:p>
            <a:pPr marL="0" indent="0" hangingPunct="0">
              <a:lnSpc>
                <a:spcPct val="120000"/>
              </a:lnSpc>
              <a:spcBef>
                <a:spcPts val="0"/>
              </a:spcBef>
              <a:buNone/>
            </a:pPr>
            <a:r>
              <a:rPr lang="zh-CN" altLang="en-US" dirty="0" smtClean="0"/>
              <a:t> ②</a:t>
            </a:r>
            <a:r>
              <a:rPr lang="en-US" altLang="zh-CN" dirty="0"/>
              <a:t>DISTINCT</a:t>
            </a:r>
            <a:r>
              <a:rPr lang="zh-CN" altLang="en-US" dirty="0"/>
              <a:t>关键字；</a:t>
            </a:r>
          </a:p>
          <a:p>
            <a:pPr marL="0" indent="0" hangingPunct="0">
              <a:lnSpc>
                <a:spcPct val="120000"/>
              </a:lnSpc>
              <a:spcBef>
                <a:spcPts val="0"/>
              </a:spcBef>
              <a:buNone/>
            </a:pPr>
            <a:r>
              <a:rPr lang="zh-CN" altLang="en-US" dirty="0" smtClean="0"/>
              <a:t> ③</a:t>
            </a:r>
            <a:r>
              <a:rPr lang="en-US" altLang="zh-CN" dirty="0"/>
              <a:t>GROUP BY</a:t>
            </a:r>
            <a:r>
              <a:rPr lang="zh-CN" altLang="en-US" dirty="0"/>
              <a:t>，</a:t>
            </a:r>
            <a:r>
              <a:rPr lang="en-US" altLang="zh-CN" dirty="0"/>
              <a:t>ORDER BY</a:t>
            </a:r>
            <a:r>
              <a:rPr lang="zh-CN" altLang="en-US" dirty="0"/>
              <a:t>，</a:t>
            </a:r>
            <a:r>
              <a:rPr lang="en-US" altLang="zh-CN" dirty="0"/>
              <a:t>CONNECT BY</a:t>
            </a:r>
            <a:r>
              <a:rPr lang="zh-CN" altLang="en-US" dirty="0"/>
              <a:t>或</a:t>
            </a:r>
            <a:r>
              <a:rPr lang="en-US" altLang="zh-CN" dirty="0"/>
              <a:t>START WITH</a:t>
            </a:r>
            <a:r>
              <a:rPr lang="zh-CN" altLang="en-US" dirty="0"/>
              <a:t>子句；</a:t>
            </a:r>
          </a:p>
          <a:p>
            <a:pPr marL="0" indent="0" hangingPunct="0">
              <a:lnSpc>
                <a:spcPct val="120000"/>
              </a:lnSpc>
              <a:spcBef>
                <a:spcPts val="0"/>
              </a:spcBef>
              <a:buNone/>
            </a:pPr>
            <a:r>
              <a:rPr lang="zh-CN" altLang="en-US" dirty="0" smtClean="0"/>
              <a:t> ④</a:t>
            </a:r>
            <a:r>
              <a:rPr lang="zh-CN" altLang="en-US" dirty="0"/>
              <a:t>子查询；</a:t>
            </a:r>
          </a:p>
          <a:p>
            <a:pPr marL="0" indent="0" hangingPunct="0">
              <a:lnSpc>
                <a:spcPct val="120000"/>
              </a:lnSpc>
              <a:spcBef>
                <a:spcPts val="0"/>
              </a:spcBef>
              <a:buNone/>
            </a:pPr>
            <a:r>
              <a:rPr lang="zh-CN" altLang="en-US" dirty="0" smtClean="0"/>
              <a:t> </a:t>
            </a:r>
            <a:r>
              <a:rPr lang="zh-CN" altLang="en-US" dirty="0"/>
              <a:t>⑤分组函数；</a:t>
            </a:r>
          </a:p>
          <a:p>
            <a:pPr marL="0" indent="0" hangingPunct="0">
              <a:lnSpc>
                <a:spcPct val="120000"/>
              </a:lnSpc>
              <a:spcBef>
                <a:spcPts val="0"/>
              </a:spcBef>
              <a:buNone/>
            </a:pPr>
            <a:r>
              <a:rPr lang="zh-CN" altLang="en-US" dirty="0" smtClean="0"/>
              <a:t> ⑥</a:t>
            </a:r>
            <a:r>
              <a:rPr lang="zh-CN" altLang="en-US" dirty="0"/>
              <a:t>需要更新的列不是由“列表达式”定义的；</a:t>
            </a:r>
          </a:p>
          <a:p>
            <a:pPr marL="0" indent="0" hangingPunct="0">
              <a:lnSpc>
                <a:spcPct val="120000"/>
              </a:lnSpc>
              <a:spcBef>
                <a:spcPts val="0"/>
              </a:spcBef>
              <a:buNone/>
            </a:pPr>
            <a:r>
              <a:rPr lang="zh-CN" altLang="en-US" dirty="0" smtClean="0"/>
              <a:t> ⑦</a:t>
            </a:r>
            <a:r>
              <a:rPr lang="zh-CN" altLang="en-US" dirty="0"/>
              <a:t>基表中所有</a:t>
            </a:r>
            <a:r>
              <a:rPr lang="en-US" altLang="zh-CN" dirty="0"/>
              <a:t>NOT NULL</a:t>
            </a:r>
            <a:r>
              <a:rPr lang="zh-CN" altLang="en-US" dirty="0"/>
              <a:t>列均属于该视图。</a:t>
            </a:r>
          </a:p>
          <a:p>
            <a:pPr marL="0" indent="0" hangingPunct="0">
              <a:lnSpc>
                <a:spcPct val="120000"/>
              </a:lnSpc>
              <a:spcBef>
                <a:spcPts val="0"/>
              </a:spcBef>
              <a:buNone/>
            </a:pPr>
            <a:r>
              <a:rPr lang="en-US" altLang="zh-CN" dirty="0"/>
              <a:t>3)</a:t>
            </a:r>
            <a:r>
              <a:rPr lang="zh-CN" altLang="en-US" dirty="0"/>
              <a:t>复杂视图</a:t>
            </a:r>
          </a:p>
          <a:p>
            <a:pPr marL="0" indent="0" hangingPunct="0">
              <a:lnSpc>
                <a:spcPct val="120000"/>
              </a:lnSpc>
              <a:spcBef>
                <a:spcPts val="0"/>
              </a:spcBef>
              <a:buNone/>
            </a:pPr>
            <a:r>
              <a:rPr lang="zh-CN" altLang="en-US" dirty="0"/>
              <a:t>复杂视图主要用于执行查询操作，不用于执行</a:t>
            </a:r>
            <a:r>
              <a:rPr lang="en-US" altLang="zh-CN" dirty="0"/>
              <a:t>DML</a:t>
            </a:r>
            <a:r>
              <a:rPr lang="zh-CN" altLang="en-US" dirty="0"/>
              <a:t>操作。</a:t>
            </a:r>
          </a:p>
        </p:txBody>
      </p:sp>
    </p:spTree>
    <p:extLst>
      <p:ext uri="{BB962C8B-B14F-4D97-AF65-F5344CB8AC3E}">
        <p14:creationId xmlns:p14="http://schemas.microsoft.com/office/powerpoint/2010/main" val="133635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8.5  </a:t>
            </a:r>
            <a:r>
              <a:rPr lang="zh-CN" altLang="en-US" b="1" dirty="0">
                <a:effectLst>
                  <a:glow>
                    <a:srgbClr val="000000"/>
                  </a:glow>
                  <a:outerShdw sx="0" sy="0">
                    <a:srgbClr val="000000"/>
                  </a:outerShdw>
                  <a:reflection stA="0" endPos="0" fadeDir="0" sx="0" sy="0"/>
                </a:effectLst>
              </a:rPr>
              <a:t>视    图</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8.5.3</a:t>
            </a:r>
            <a:r>
              <a:rPr lang="zh-CN" altLang="en-US" sz="2800" dirty="0" smtClean="0"/>
              <a:t>普通</a:t>
            </a:r>
            <a:r>
              <a:rPr lang="zh-CN" altLang="en-US" sz="2800" dirty="0"/>
              <a:t>视图的更改与删除</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2088232"/>
          </a:xfrm>
        </p:spPr>
        <p:txBody>
          <a:bodyPr>
            <a:normAutofit fontScale="85000" lnSpcReduction="10000"/>
          </a:bodyPr>
          <a:lstStyle/>
          <a:p>
            <a:pPr marL="0" indent="0" hangingPunct="0">
              <a:buNone/>
            </a:pPr>
            <a:r>
              <a:rPr lang="zh-CN" altLang="en-US" dirty="0"/>
              <a:t>普通视图定义好之后，是可以更改的，但视图更改（或重定义）需注意以下两点：</a:t>
            </a:r>
          </a:p>
          <a:p>
            <a:pPr marL="0" indent="0" hangingPunct="0">
              <a:buNone/>
            </a:pPr>
            <a:r>
              <a:rPr lang="en-US" altLang="zh-CN" dirty="0" smtClean="0"/>
              <a:t>(</a:t>
            </a:r>
            <a:r>
              <a:rPr lang="en-US" altLang="zh-CN" dirty="0"/>
              <a:t>1)</a:t>
            </a:r>
            <a:r>
              <a:rPr lang="zh-CN" altLang="en-US" dirty="0"/>
              <a:t>由于视图只是一个虚表，其中没有数据，所以更改视图只是改变数据字典中对该视图的定义信息，不会影响视图基表。</a:t>
            </a:r>
          </a:p>
          <a:p>
            <a:pPr marL="0" indent="0" hangingPunct="0">
              <a:buNone/>
            </a:pPr>
            <a:r>
              <a:rPr lang="en-US" altLang="zh-CN" dirty="0" smtClean="0"/>
              <a:t>(</a:t>
            </a:r>
            <a:r>
              <a:rPr lang="en-US" altLang="zh-CN" dirty="0"/>
              <a:t>2)</a:t>
            </a:r>
            <a:r>
              <a:rPr lang="zh-CN" altLang="en-US" dirty="0"/>
              <a:t>视图之后，依赖于该视图的所有视图和</a:t>
            </a:r>
            <a:r>
              <a:rPr lang="en-US" altLang="zh-CN" dirty="0"/>
              <a:t>PL/SQL</a:t>
            </a:r>
            <a:r>
              <a:rPr lang="zh-CN" altLang="en-US" dirty="0"/>
              <a:t>程序都将变为</a:t>
            </a:r>
            <a:r>
              <a:rPr lang="en-US" altLang="zh-CN" dirty="0"/>
              <a:t>INVALID(</a:t>
            </a:r>
            <a:r>
              <a:rPr lang="zh-CN" altLang="en-US" dirty="0"/>
              <a:t>失效</a:t>
            </a:r>
            <a:r>
              <a:rPr lang="en-US" altLang="zh-CN" dirty="0"/>
              <a:t>)</a:t>
            </a:r>
            <a:r>
              <a:rPr lang="zh-CN" altLang="en-US" dirty="0"/>
              <a:t>状态。</a:t>
            </a:r>
          </a:p>
          <a:p>
            <a:pPr marL="0" indent="0" hangingPunct="0">
              <a:buNone/>
            </a:pPr>
            <a:r>
              <a:rPr lang="zh-CN" altLang="en-US" dirty="0"/>
              <a:t>可以通过执行</a:t>
            </a:r>
            <a:r>
              <a:rPr lang="en-US" altLang="zh-CN" dirty="0"/>
              <a:t>CREATE OR REPLACE VIEW</a:t>
            </a:r>
            <a:r>
              <a:rPr lang="zh-CN" altLang="en-US" dirty="0"/>
              <a:t>语句来更改视图。</a:t>
            </a:r>
          </a:p>
        </p:txBody>
      </p:sp>
    </p:spTree>
    <p:extLst>
      <p:ext uri="{BB962C8B-B14F-4D97-AF65-F5344CB8AC3E}">
        <p14:creationId xmlns:p14="http://schemas.microsoft.com/office/powerpoint/2010/main" val="418954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8.5  </a:t>
            </a:r>
            <a:r>
              <a:rPr lang="zh-CN" altLang="en-US" b="1" dirty="0">
                <a:effectLst>
                  <a:glow>
                    <a:srgbClr val="000000"/>
                  </a:glow>
                  <a:outerShdw sx="0" sy="0">
                    <a:srgbClr val="000000"/>
                  </a:outerShdw>
                  <a:reflection stA="0" endPos="0" fadeDir="0" sx="0" sy="0"/>
                </a:effectLst>
              </a:rPr>
              <a:t>视    图</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8.5.3</a:t>
            </a:r>
            <a:r>
              <a:rPr lang="zh-CN" altLang="en-US" sz="2800" dirty="0" smtClean="0"/>
              <a:t>普通</a:t>
            </a:r>
            <a:r>
              <a:rPr lang="zh-CN" altLang="en-US" sz="2800" dirty="0"/>
              <a:t>视图的更改与删除</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1008112"/>
          </a:xfrm>
        </p:spPr>
        <p:txBody>
          <a:bodyPr>
            <a:normAutofit/>
          </a:bodyPr>
          <a:lstStyle/>
          <a:p>
            <a:pPr marL="0" indent="0" hangingPunct="0">
              <a:buNone/>
            </a:pPr>
            <a:r>
              <a:rPr lang="en-US" altLang="zh-CN" dirty="0"/>
              <a:t>【</a:t>
            </a:r>
            <a:r>
              <a:rPr lang="zh-CN" altLang="en-US" dirty="0"/>
              <a:t>示例</a:t>
            </a:r>
            <a:r>
              <a:rPr lang="en-US" altLang="zh-CN" dirty="0"/>
              <a:t>8-24】</a:t>
            </a:r>
            <a:r>
              <a:rPr lang="zh-CN" altLang="en-US" dirty="0"/>
              <a:t>更改视图</a:t>
            </a:r>
          </a:p>
          <a:p>
            <a:pPr marL="0" indent="0" hangingPunct="0">
              <a:buNone/>
            </a:pPr>
            <a:r>
              <a:rPr lang="zh-CN" altLang="en-US" dirty="0"/>
              <a:t>在</a:t>
            </a:r>
            <a:r>
              <a:rPr lang="en-US" altLang="zh-CN" dirty="0"/>
              <a:t>HR</a:t>
            </a:r>
            <a:r>
              <a:rPr lang="zh-CN" altLang="en-US" dirty="0"/>
              <a:t>用户中将视图</a:t>
            </a:r>
            <a:r>
              <a:rPr lang="en-US" altLang="zh-CN" dirty="0" err="1"/>
              <a:t>v_emp_dept</a:t>
            </a:r>
            <a:r>
              <a:rPr lang="zh-CN" altLang="en-US" dirty="0"/>
              <a:t>改为只读。</a:t>
            </a:r>
          </a:p>
        </p:txBody>
      </p:sp>
      <p:sp>
        <p:nvSpPr>
          <p:cNvPr id="6" name="文本框 5"/>
          <p:cNvSpPr txBox="1"/>
          <p:nvPr/>
        </p:nvSpPr>
        <p:spPr>
          <a:xfrm>
            <a:off x="1312508" y="2756587"/>
            <a:ext cx="10012051" cy="2031325"/>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OR REPLACE VIEW </a:t>
            </a:r>
            <a:r>
              <a:rPr lang="en-US" altLang="zh-CN" b="1" dirty="0" err="1">
                <a:highlight>
                  <a:srgbClr val="C0C0C0"/>
                </a:highlight>
                <a:ea typeface="微软雅黑" panose="020B0503020204020204" pitchFamily="34" charset="-122"/>
              </a:rPr>
              <a:t>v_emp_dept</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2  AS</a:t>
            </a:r>
          </a:p>
          <a:p>
            <a:pPr hangingPunct="0"/>
            <a:r>
              <a:rPr lang="en-US" altLang="zh-CN" b="1" dirty="0">
                <a:highlight>
                  <a:srgbClr val="C0C0C0"/>
                </a:highlight>
                <a:ea typeface="微软雅黑" panose="020B0503020204020204" pitchFamily="34" charset="-122"/>
              </a:rPr>
              <a:t>3  SELECT </a:t>
            </a:r>
            <a:r>
              <a:rPr lang="en-US" altLang="zh-CN" b="1" dirty="0" err="1">
                <a:highlight>
                  <a:srgbClr val="C0C0C0"/>
                </a:highlight>
                <a:ea typeface="微软雅黑" panose="020B0503020204020204" pitchFamily="34" charset="-122"/>
              </a:rPr>
              <a:t>e.employee_id,e.last_name,j.job_title,d.department_name</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4  FROM departments d JOIN employees e </a:t>
            </a:r>
          </a:p>
          <a:p>
            <a:pPr hangingPunct="0"/>
            <a:r>
              <a:rPr lang="en-US" altLang="zh-CN" b="1" dirty="0">
                <a:highlight>
                  <a:srgbClr val="C0C0C0"/>
                </a:highlight>
                <a:ea typeface="微软雅黑" panose="020B0503020204020204" pitchFamily="34" charset="-122"/>
              </a:rPr>
              <a:t>5  ON </a:t>
            </a:r>
            <a:r>
              <a:rPr lang="en-US" altLang="zh-CN" b="1" dirty="0" err="1">
                <a:highlight>
                  <a:srgbClr val="C0C0C0"/>
                </a:highlight>
                <a:ea typeface="微软雅黑" panose="020B0503020204020204" pitchFamily="34" charset="-122"/>
              </a:rPr>
              <a:t>d.department_id</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e.department_id</a:t>
            </a:r>
            <a:r>
              <a:rPr lang="en-US" altLang="zh-CN" b="1" dirty="0">
                <a:highlight>
                  <a:srgbClr val="C0C0C0"/>
                </a:highlight>
                <a:ea typeface="微软雅黑" panose="020B0503020204020204" pitchFamily="34" charset="-122"/>
              </a:rPr>
              <a:t> JOIN jobs j </a:t>
            </a:r>
          </a:p>
          <a:p>
            <a:pPr hangingPunct="0"/>
            <a:r>
              <a:rPr lang="en-US" altLang="zh-CN" b="1" dirty="0">
                <a:highlight>
                  <a:srgbClr val="C0C0C0"/>
                </a:highlight>
                <a:ea typeface="微软雅黑" panose="020B0503020204020204" pitchFamily="34" charset="-122"/>
              </a:rPr>
              <a:t>6  ON </a:t>
            </a:r>
            <a:r>
              <a:rPr lang="en-US" altLang="zh-CN" b="1" dirty="0" err="1">
                <a:highlight>
                  <a:srgbClr val="C0C0C0"/>
                </a:highlight>
                <a:ea typeface="微软雅黑" panose="020B0503020204020204" pitchFamily="34" charset="-122"/>
              </a:rPr>
              <a:t>e.job_id</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j.job_id</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7  WITH READ ONLY;</a:t>
            </a:r>
          </a:p>
        </p:txBody>
      </p:sp>
      <p:sp>
        <p:nvSpPr>
          <p:cNvPr id="5" name="内容占位符 2">
            <a:extLst>
              <a:ext uri="{FF2B5EF4-FFF2-40B4-BE49-F238E27FC236}">
                <a16:creationId xmlns:a16="http://schemas.microsoft.com/office/drawing/2014/main" xmlns="" id="{5B6B77FD-0C1E-433D-8DA0-BE4CD1117007}"/>
              </a:ext>
            </a:extLst>
          </p:cNvPr>
          <p:cNvSpPr txBox="1">
            <a:spLocks/>
          </p:cNvSpPr>
          <p:nvPr/>
        </p:nvSpPr>
        <p:spPr>
          <a:xfrm>
            <a:off x="1312508" y="4869160"/>
            <a:ext cx="10129191" cy="1008112"/>
          </a:xfrm>
          <a:prstGeom prst="rect">
            <a:avLst/>
          </a:prstGeom>
        </p:spPr>
        <p:txBody>
          <a:bodyPr vert="horz" lIns="91440" tIns="45720" rIns="91440" bIns="45720" rtlCol="0">
            <a:normAutofit/>
          </a:bodyPr>
          <a:lst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hangingPunct="0">
              <a:buNone/>
            </a:pPr>
            <a:r>
              <a:rPr lang="zh-CN" altLang="en-US" dirty="0"/>
              <a:t>可以通过执行</a:t>
            </a:r>
            <a:r>
              <a:rPr lang="en-US" altLang="zh-CN" dirty="0"/>
              <a:t>DROP VIEW</a:t>
            </a:r>
            <a:r>
              <a:rPr lang="zh-CN" altLang="en-US" dirty="0"/>
              <a:t>语句来删除视图。其语法格式如下：</a:t>
            </a:r>
          </a:p>
        </p:txBody>
      </p:sp>
      <p:sp>
        <p:nvSpPr>
          <p:cNvPr id="7" name="文本框 6"/>
          <p:cNvSpPr txBox="1"/>
          <p:nvPr/>
        </p:nvSpPr>
        <p:spPr>
          <a:xfrm>
            <a:off x="1338945" y="5227660"/>
            <a:ext cx="10012051" cy="369332"/>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DROP VIEW &lt;</a:t>
            </a:r>
            <a:r>
              <a:rPr lang="en-US" altLang="zh-CN" b="1" dirty="0" err="1">
                <a:highlight>
                  <a:srgbClr val="C0C0C0"/>
                </a:highlight>
                <a:ea typeface="微软雅黑" panose="020B0503020204020204" pitchFamily="34" charset="-122"/>
              </a:rPr>
              <a:t>view_name</a:t>
            </a:r>
            <a:r>
              <a:rPr lang="en-US" altLang="zh-CN" b="1" dirty="0">
                <a:highlight>
                  <a:srgbClr val="C0C0C0"/>
                </a:highlight>
                <a:ea typeface="微软雅黑" panose="020B0503020204020204" pitchFamily="34" charset="-122"/>
              </a:rPr>
              <a:t>&gt;</a:t>
            </a:r>
          </a:p>
        </p:txBody>
      </p:sp>
    </p:spTree>
    <p:extLst>
      <p:ext uri="{BB962C8B-B14F-4D97-AF65-F5344CB8AC3E}">
        <p14:creationId xmlns:p14="http://schemas.microsoft.com/office/powerpoint/2010/main" val="322018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8.5  </a:t>
            </a:r>
            <a:r>
              <a:rPr lang="zh-CN" altLang="en-US" b="1" dirty="0">
                <a:effectLst>
                  <a:glow>
                    <a:srgbClr val="000000"/>
                  </a:glow>
                  <a:outerShdw sx="0" sy="0">
                    <a:srgbClr val="000000"/>
                  </a:outerShdw>
                  <a:reflection stA="0" endPos="0" fadeDir="0" sx="0" sy="0"/>
                </a:effectLst>
              </a:rPr>
              <a:t>视    图</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8.5.4</a:t>
            </a:r>
            <a:r>
              <a:rPr lang="zh-CN" altLang="en-US" sz="2800" dirty="0" smtClean="0"/>
              <a:t>创建</a:t>
            </a:r>
            <a:r>
              <a:rPr lang="zh-CN" altLang="en-US" sz="2800" dirty="0"/>
              <a:t>物化视图</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648072"/>
          </a:xfrm>
        </p:spPr>
        <p:txBody>
          <a:bodyPr>
            <a:normAutofit fontScale="92500" lnSpcReduction="10000"/>
          </a:bodyPr>
          <a:lstStyle/>
          <a:p>
            <a:pPr marL="0" indent="0" hangingPunct="0">
              <a:buNone/>
            </a:pPr>
            <a:r>
              <a:rPr lang="zh-CN" altLang="en-US" dirty="0"/>
              <a:t>可使用</a:t>
            </a:r>
            <a:r>
              <a:rPr lang="en-US" altLang="zh-CN" dirty="0"/>
              <a:t>CREATE MATERIALIZED VIEW</a:t>
            </a:r>
            <a:r>
              <a:rPr lang="zh-CN" altLang="en-US" dirty="0"/>
              <a:t>语句创建物化视图，其基本的语法格式如下：</a:t>
            </a:r>
          </a:p>
        </p:txBody>
      </p:sp>
      <p:sp>
        <p:nvSpPr>
          <p:cNvPr id="6" name="文本框 5"/>
          <p:cNvSpPr txBox="1"/>
          <p:nvPr/>
        </p:nvSpPr>
        <p:spPr>
          <a:xfrm>
            <a:off x="1410953" y="2276872"/>
            <a:ext cx="10012051" cy="2462213"/>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CREATE MATERIALIZED VIEW [schema.]&lt;</a:t>
            </a:r>
            <a:r>
              <a:rPr lang="en-US" altLang="zh-CN" sz="1400" b="1" dirty="0" err="1">
                <a:highlight>
                  <a:srgbClr val="C0C0C0"/>
                </a:highlight>
                <a:ea typeface="微软雅黑" panose="020B0503020204020204" pitchFamily="34" charset="-122"/>
              </a:rPr>
              <a:t>view_name</a:t>
            </a:r>
            <a:r>
              <a:rPr lang="en-US" altLang="zh-CN" sz="1400" b="1" dirty="0">
                <a:highlight>
                  <a:srgbClr val="C0C0C0"/>
                </a:highlight>
                <a:ea typeface="微软雅黑" panose="020B0503020204020204" pitchFamily="34" charset="-122"/>
              </a:rPr>
              <a:t>&gt;</a:t>
            </a:r>
          </a:p>
          <a:p>
            <a:pPr hangingPunct="0"/>
            <a:r>
              <a:rPr lang="en-US" altLang="zh-CN" sz="1400" b="1" dirty="0">
                <a:highlight>
                  <a:srgbClr val="C0C0C0"/>
                </a:highlight>
                <a:ea typeface="微软雅黑" panose="020B0503020204020204" pitchFamily="34" charset="-122"/>
              </a:rPr>
              <a:t>[BUILD &lt;IMMEDIATE|DEFERRED&gt;] </a:t>
            </a:r>
          </a:p>
          <a:p>
            <a:pPr hangingPunct="0"/>
            <a:r>
              <a:rPr lang="en-US" altLang="zh-CN" sz="1400" b="1" dirty="0">
                <a:highlight>
                  <a:srgbClr val="C0C0C0"/>
                </a:highlight>
                <a:ea typeface="微软雅黑" panose="020B0503020204020204" pitchFamily="34" charset="-122"/>
              </a:rPr>
              <a:t>[REFRESH &lt;FAST|COMPLETE|FORCE&gt;</a:t>
            </a:r>
          </a:p>
          <a:p>
            <a:pPr hangingPunct="0"/>
            <a:r>
              <a:rPr lang="en-US" altLang="zh-CN" sz="1400" b="1" dirty="0">
                <a:highlight>
                  <a:srgbClr val="C0C0C0"/>
                </a:highlight>
                <a:ea typeface="微软雅黑" panose="020B0503020204020204" pitchFamily="34" charset="-122"/>
              </a:rPr>
              <a:t>[ON &lt;DEMAND|COMMIT&gt;]</a:t>
            </a:r>
          </a:p>
          <a:p>
            <a:pPr hangingPunct="0"/>
            <a:r>
              <a:rPr lang="en-US" altLang="zh-CN" sz="1400" b="1" dirty="0">
                <a:highlight>
                  <a:srgbClr val="C0C0C0"/>
                </a:highlight>
                <a:ea typeface="微软雅黑" panose="020B0503020204020204" pitchFamily="34" charset="-122"/>
              </a:rPr>
              <a:t>[START WITH date1]</a:t>
            </a:r>
          </a:p>
          <a:p>
            <a:pPr hangingPunct="0"/>
            <a:r>
              <a:rPr lang="en-US" altLang="zh-CN" sz="1400" b="1" dirty="0">
                <a:highlight>
                  <a:srgbClr val="C0C0C0"/>
                </a:highlight>
                <a:ea typeface="微软雅黑" panose="020B0503020204020204" pitchFamily="34" charset="-122"/>
              </a:rPr>
              <a:t>[NEXT date2]</a:t>
            </a:r>
          </a:p>
          <a:p>
            <a:pPr hangingPunct="0"/>
            <a:r>
              <a:rPr lang="en-US" altLang="zh-CN" sz="1400" b="1" dirty="0">
                <a:highlight>
                  <a:srgbClr val="C0C0C0"/>
                </a:highlight>
                <a:ea typeface="微软雅黑" panose="020B0503020204020204" pitchFamily="34" charset="-122"/>
              </a:rPr>
              <a:t>[WITH &lt;PRIMARY KEY|ROWID&gt;]]</a:t>
            </a:r>
          </a:p>
          <a:p>
            <a:pPr hangingPunct="0"/>
            <a:r>
              <a:rPr lang="en-US" altLang="zh-CN" sz="1400" b="1" dirty="0">
                <a:highlight>
                  <a:srgbClr val="C0C0C0"/>
                </a:highlight>
                <a:ea typeface="微软雅黑" panose="020B0503020204020204" pitchFamily="34" charset="-122"/>
              </a:rPr>
              <a:t>AS </a:t>
            </a:r>
          </a:p>
          <a:p>
            <a:pPr hangingPunct="0"/>
            <a:r>
              <a:rPr lang="en-US" altLang="zh-CN" sz="1400" b="1" dirty="0">
                <a:highlight>
                  <a:srgbClr val="C0C0C0"/>
                </a:highlight>
                <a:ea typeface="微软雅黑" panose="020B0503020204020204" pitchFamily="34" charset="-122"/>
              </a:rPr>
              <a:t>SELECT </a:t>
            </a:r>
            <a:r>
              <a:rPr lang="en-US" altLang="zh-CN" sz="1400" b="1" dirty="0">
                <a:highlight>
                  <a:srgbClr val="C0C0C0"/>
                </a:highlight>
                <a:ea typeface="微软雅黑" panose="020B0503020204020204" pitchFamily="34" charset="-122"/>
              </a:rPr>
              <a:t>...</a:t>
            </a:r>
          </a:p>
          <a:p>
            <a:pPr hangingPunct="0"/>
            <a:endParaRPr lang="en-US" altLang="zh-CN" sz="1400" b="1" dirty="0"/>
          </a:p>
          <a:p>
            <a:pPr hangingPunct="0"/>
            <a:endParaRPr lang="en-US" altLang="zh-CN" sz="1400" b="1" dirty="0"/>
          </a:p>
        </p:txBody>
      </p:sp>
      <p:sp>
        <p:nvSpPr>
          <p:cNvPr id="4" name="矩形 3"/>
          <p:cNvSpPr/>
          <p:nvPr/>
        </p:nvSpPr>
        <p:spPr>
          <a:xfrm>
            <a:off x="5950396" y="2204864"/>
            <a:ext cx="5834466" cy="3970318"/>
          </a:xfrm>
          <a:prstGeom prst="rect">
            <a:avLst/>
          </a:prstGeom>
        </p:spPr>
        <p:txBody>
          <a:bodyPr wrap="square">
            <a:spAutoFit/>
          </a:bodyPr>
          <a:lstStyle/>
          <a:p>
            <a:pPr hangingPunct="0"/>
            <a:r>
              <a:rPr lang="zh-CN" altLang="en-US" sz="1400" b="1" dirty="0"/>
              <a:t>参数说明：</a:t>
            </a:r>
          </a:p>
          <a:p>
            <a:pPr hangingPunct="0"/>
            <a:r>
              <a:rPr lang="en-US" altLang="zh-CN" sz="1400" b="1" dirty="0">
                <a:solidFill>
                  <a:srgbClr val="C00000"/>
                </a:solidFill>
              </a:rPr>
              <a:t>BUILD &lt;IMMEDIATE|DEFERRED&gt;</a:t>
            </a:r>
            <a:r>
              <a:rPr lang="zh-CN" altLang="en-US" sz="1400" b="1" dirty="0">
                <a:solidFill>
                  <a:srgbClr val="C00000"/>
                </a:solidFill>
              </a:rPr>
              <a:t>：</a:t>
            </a:r>
            <a:r>
              <a:rPr lang="en-US" altLang="zh-CN" sz="1400" dirty="0"/>
              <a:t>BUILD IMMEDIATE</a:t>
            </a:r>
            <a:r>
              <a:rPr lang="zh-CN" altLang="en-US" sz="1400" dirty="0"/>
              <a:t>是在创建物化视图的时候就生成数据；</a:t>
            </a:r>
            <a:r>
              <a:rPr lang="en-US" altLang="zh-CN" sz="1400" dirty="0"/>
              <a:t>BUILD DEFERRED</a:t>
            </a:r>
            <a:r>
              <a:rPr lang="zh-CN" altLang="en-US" sz="1400" dirty="0"/>
              <a:t>则在创建时不生成数据，以后根据需要再生成数据。默认为</a:t>
            </a:r>
            <a:r>
              <a:rPr lang="en-US" altLang="zh-CN" sz="1400" dirty="0"/>
              <a:t>BUILD IMMEDIATE</a:t>
            </a:r>
            <a:r>
              <a:rPr lang="zh-CN" altLang="en-US" sz="1400" dirty="0"/>
              <a:t>。</a:t>
            </a:r>
          </a:p>
          <a:p>
            <a:pPr hangingPunct="0"/>
            <a:r>
              <a:rPr lang="en-US" altLang="zh-CN" sz="1400" b="1" dirty="0">
                <a:solidFill>
                  <a:srgbClr val="C00000"/>
                </a:solidFill>
              </a:rPr>
              <a:t>REFRESH &lt;FAST|COMPLETE|FORCE&gt;</a:t>
            </a:r>
            <a:r>
              <a:rPr lang="zh-CN" altLang="en-US" sz="1400" b="1" dirty="0">
                <a:solidFill>
                  <a:srgbClr val="C00000"/>
                </a:solidFill>
              </a:rPr>
              <a:t>：</a:t>
            </a:r>
            <a:r>
              <a:rPr lang="en-US" altLang="zh-CN" sz="1400" dirty="0"/>
              <a:t>REFRESH FAST</a:t>
            </a:r>
            <a:r>
              <a:rPr lang="zh-CN" altLang="en-US" sz="1400" dirty="0"/>
              <a:t>（快速刷新）是采用增量刷新的机制，只将自上次刷新以后对基表进行的所有操作刷新到物化视图中去，该刷新方式必须要创建基于基表的视图日志；</a:t>
            </a:r>
            <a:r>
              <a:rPr lang="en-US" altLang="zh-CN" sz="1400" dirty="0"/>
              <a:t>REFRESH COMPLETE</a:t>
            </a:r>
            <a:r>
              <a:rPr lang="zh-CN" altLang="en-US" sz="1400" dirty="0"/>
              <a:t>（完全刷新）是删除视图中所有的记录，然后根据物化视图查询语句的定义重新生成物化视图；</a:t>
            </a:r>
            <a:r>
              <a:rPr lang="en-US" altLang="zh-CN" sz="1400" dirty="0"/>
              <a:t>REFRESH FORCE</a:t>
            </a:r>
            <a:r>
              <a:rPr lang="zh-CN" altLang="en-US" sz="1400" dirty="0"/>
              <a:t>是默认的数据刷新方式，</a:t>
            </a:r>
            <a:r>
              <a:rPr lang="en-US" altLang="zh-CN" sz="1400" dirty="0"/>
              <a:t>Oracle</a:t>
            </a:r>
            <a:r>
              <a:rPr lang="zh-CN" altLang="en-US" sz="1400" dirty="0"/>
              <a:t>会自动判断是否满足快速刷新的条件，如果满足则进行快速刷新，否则进行完全刷新。</a:t>
            </a:r>
          </a:p>
          <a:p>
            <a:pPr hangingPunct="0"/>
            <a:r>
              <a:rPr lang="en-US" altLang="zh-CN" sz="1400" b="1" dirty="0">
                <a:solidFill>
                  <a:srgbClr val="C00000"/>
                </a:solidFill>
              </a:rPr>
              <a:t>ON &lt;DEMAND|COMMIT&gt;</a:t>
            </a:r>
            <a:r>
              <a:rPr lang="zh-CN" altLang="en-US" sz="1400" b="1" dirty="0">
                <a:solidFill>
                  <a:srgbClr val="C00000"/>
                </a:solidFill>
              </a:rPr>
              <a:t>：</a:t>
            </a:r>
            <a:r>
              <a:rPr lang="en-US" altLang="zh-CN" sz="1400" dirty="0"/>
              <a:t>ON DEMAND</a:t>
            </a:r>
            <a:r>
              <a:rPr lang="zh-CN" altLang="en-US" sz="1400" dirty="0"/>
              <a:t>指物化视图在用户需要的时候进行刷新；</a:t>
            </a:r>
            <a:r>
              <a:rPr lang="en-US" altLang="zh-CN" sz="1400" dirty="0"/>
              <a:t>ON COMMIT</a:t>
            </a:r>
            <a:r>
              <a:rPr lang="zh-CN" altLang="en-US" sz="1400" dirty="0"/>
              <a:t>指一旦基表进行了事务提交（</a:t>
            </a:r>
            <a:r>
              <a:rPr lang="en-US" altLang="zh-CN" sz="1400" dirty="0"/>
              <a:t>COMMIT</a:t>
            </a:r>
            <a:r>
              <a:rPr lang="zh-CN" altLang="en-US" sz="1400" dirty="0"/>
              <a:t>），则立刻刷新，更新物化视图，使得数据和基表一致。</a:t>
            </a:r>
          </a:p>
          <a:p>
            <a:pPr hangingPunct="0"/>
            <a:r>
              <a:rPr lang="en-US" altLang="zh-CN" sz="1400" b="1" dirty="0">
                <a:solidFill>
                  <a:srgbClr val="C00000"/>
                </a:solidFill>
              </a:rPr>
              <a:t>START WITH date1</a:t>
            </a:r>
            <a:r>
              <a:rPr lang="zh-CN" altLang="en-US" sz="1400" b="1" dirty="0">
                <a:solidFill>
                  <a:srgbClr val="C00000"/>
                </a:solidFill>
              </a:rPr>
              <a:t>：</a:t>
            </a:r>
            <a:r>
              <a:rPr lang="zh-CN" altLang="en-US" sz="1400" dirty="0"/>
              <a:t>第一次刷新时间。</a:t>
            </a:r>
          </a:p>
          <a:p>
            <a:pPr hangingPunct="0"/>
            <a:r>
              <a:rPr lang="en-US" altLang="zh-CN" sz="1400" b="1" dirty="0">
                <a:solidFill>
                  <a:srgbClr val="C00000"/>
                </a:solidFill>
              </a:rPr>
              <a:t>NEXT date2</a:t>
            </a:r>
            <a:r>
              <a:rPr lang="zh-CN" altLang="en-US" sz="1400" b="1" dirty="0">
                <a:solidFill>
                  <a:srgbClr val="C00000"/>
                </a:solidFill>
              </a:rPr>
              <a:t>：</a:t>
            </a:r>
            <a:r>
              <a:rPr lang="zh-CN" altLang="en-US" sz="1400" dirty="0"/>
              <a:t>刷新时间间隔。</a:t>
            </a:r>
          </a:p>
          <a:p>
            <a:pPr hangingPunct="0"/>
            <a:r>
              <a:rPr lang="en-US" altLang="zh-CN" sz="1400" b="1" dirty="0">
                <a:solidFill>
                  <a:srgbClr val="C00000"/>
                </a:solidFill>
              </a:rPr>
              <a:t>WITH &lt;PRIMARY KEY|ROWID&gt;</a:t>
            </a:r>
            <a:r>
              <a:rPr lang="zh-CN" altLang="en-US" sz="1400" b="1" dirty="0">
                <a:solidFill>
                  <a:srgbClr val="C00000"/>
                </a:solidFill>
              </a:rPr>
              <a:t>：</a:t>
            </a:r>
            <a:r>
              <a:rPr lang="zh-CN" altLang="en-US" sz="1400" dirty="0"/>
              <a:t>创建基于</a:t>
            </a:r>
            <a:r>
              <a:rPr lang="en-US" altLang="zh-CN" sz="1400" dirty="0"/>
              <a:t>PRIMARY KEY</a:t>
            </a:r>
            <a:r>
              <a:rPr lang="zh-CN" altLang="en-US" sz="1400" dirty="0"/>
              <a:t>，或基于</a:t>
            </a:r>
            <a:r>
              <a:rPr lang="en-US" altLang="zh-CN" sz="1400" dirty="0"/>
              <a:t>ROWID</a:t>
            </a:r>
            <a:r>
              <a:rPr lang="zh-CN" altLang="en-US" sz="1400" dirty="0"/>
              <a:t>的物化视图。</a:t>
            </a:r>
          </a:p>
        </p:txBody>
      </p:sp>
    </p:spTree>
    <p:extLst>
      <p:ext uri="{BB962C8B-B14F-4D97-AF65-F5344CB8AC3E}">
        <p14:creationId xmlns:p14="http://schemas.microsoft.com/office/powerpoint/2010/main" val="245371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8.1.1</a:t>
            </a:r>
            <a:r>
              <a:rPr lang="zh-CN" altLang="en-US" sz="2800" dirty="0" smtClean="0"/>
              <a:t>数据类型</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76400"/>
            <a:ext cx="9601200" cy="528464"/>
          </a:xfrm>
        </p:spPr>
        <p:txBody>
          <a:bodyPr>
            <a:normAutofit/>
          </a:bodyPr>
          <a:lstStyle/>
          <a:p>
            <a:pPr marL="0" indent="0" hangingPunct="0">
              <a:buNone/>
            </a:pPr>
            <a:r>
              <a:rPr lang="en-US" altLang="zh-CN" dirty="0" smtClean="0"/>
              <a:t>4</a:t>
            </a:r>
            <a:r>
              <a:rPr lang="en-US" altLang="zh-CN" dirty="0"/>
              <a:t>)</a:t>
            </a:r>
            <a:r>
              <a:rPr lang="zh-CN" altLang="en-US" dirty="0"/>
              <a:t>大对象</a:t>
            </a:r>
            <a:r>
              <a:rPr lang="en-US" altLang="zh-CN" dirty="0"/>
              <a:t>(LOB)</a:t>
            </a:r>
            <a:r>
              <a:rPr lang="zh-CN" altLang="en-US" dirty="0"/>
              <a:t>型</a:t>
            </a:r>
            <a:endParaRPr lang="zh-CN" altLang="zh-CN" dirty="0"/>
          </a:p>
        </p:txBody>
      </p:sp>
      <p:sp>
        <p:nvSpPr>
          <p:cNvPr id="26" name="文本框 25"/>
          <p:cNvSpPr txBox="1"/>
          <p:nvPr/>
        </p:nvSpPr>
        <p:spPr>
          <a:xfrm>
            <a:off x="4438228" y="2637862"/>
            <a:ext cx="2799677" cy="590931"/>
          </a:xfrm>
          <a:prstGeom prst="rect">
            <a:avLst/>
          </a:prstGeom>
          <a:noFill/>
        </p:spPr>
        <p:txBody>
          <a:bodyPr wrap="none" rtlCol="0">
            <a:spAutoFit/>
          </a:bodyPr>
          <a:lstStyle/>
          <a:p>
            <a:pPr>
              <a:lnSpc>
                <a:spcPct val="90000"/>
              </a:lnSpc>
            </a:pPr>
            <a:r>
              <a:rPr lang="zh-CN" altLang="en-US" dirty="0" smtClean="0"/>
              <a:t>表</a:t>
            </a:r>
            <a:r>
              <a:rPr lang="en-US" altLang="zh-CN" dirty="0"/>
              <a:t>8-4  </a:t>
            </a:r>
            <a:r>
              <a:rPr lang="zh-CN" altLang="en-US" dirty="0"/>
              <a:t>大对象型数据类型</a:t>
            </a:r>
            <a:endParaRPr lang="zh-CN" altLang="zh-CN" dirty="0"/>
          </a:p>
          <a:p>
            <a:pPr>
              <a:lnSpc>
                <a:spcPct val="90000"/>
              </a:lnSpc>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23485331"/>
              </p:ext>
            </p:extLst>
          </p:nvPr>
        </p:nvGraphicFramePr>
        <p:xfrm>
          <a:off x="1629916" y="3068958"/>
          <a:ext cx="9433048" cy="2448273"/>
        </p:xfrm>
        <a:graphic>
          <a:graphicData uri="http://schemas.openxmlformats.org/drawingml/2006/table">
            <a:tbl>
              <a:tblPr firstRow="1" firstCol="1" bandRow="1">
                <a:tableStyleId>{3B4B98B0-60AC-42C2-AFA5-B58CD77FA1E5}</a:tableStyleId>
              </a:tblPr>
              <a:tblGrid>
                <a:gridCol w="2201341"/>
                <a:gridCol w="7231707"/>
              </a:tblGrid>
              <a:tr h="440370">
                <a:tc>
                  <a:txBody>
                    <a:bodyPr/>
                    <a:lstStyle/>
                    <a:p>
                      <a:pPr>
                        <a:spcAft>
                          <a:spcPts val="0"/>
                        </a:spcAft>
                      </a:pPr>
                      <a:r>
                        <a:rPr lang="zh-CN" sz="1600" kern="100">
                          <a:effectLst/>
                        </a:rPr>
                        <a:t>数据类型</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53975" marB="53975"/>
                </a:tc>
              </a:tr>
              <a:tr h="686793">
                <a:tc>
                  <a:txBody>
                    <a:bodyPr/>
                    <a:lstStyle/>
                    <a:p>
                      <a:pPr>
                        <a:spcAft>
                          <a:spcPts val="0"/>
                        </a:spcAft>
                      </a:pPr>
                      <a:r>
                        <a:rPr lang="en-US" sz="1600" kern="100">
                          <a:effectLst/>
                        </a:rPr>
                        <a:t>BFILE</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a:effectLst/>
                        </a:rPr>
                        <a:t>存放在数据库外的二进制数据，指向服务器文件系统上的文件定位器，长度</a:t>
                      </a:r>
                      <a:r>
                        <a:rPr lang="en-US" sz="1600" kern="100">
                          <a:effectLst/>
                        </a:rPr>
                        <a:t>&lt;=4G</a:t>
                      </a:r>
                      <a:endParaRPr lang="zh-CN" sz="1600" kern="100">
                        <a:effectLst/>
                        <a:latin typeface="Times New Roman" panose="02020603050405020304" pitchFamily="18" charset="0"/>
                        <a:ea typeface="宋体" panose="02010600030101010101" pitchFamily="2" charset="-122"/>
                      </a:endParaRPr>
                    </a:p>
                  </a:txBody>
                  <a:tcPr marL="68580" marR="68580" marT="53975" marB="53975"/>
                </a:tc>
              </a:tr>
              <a:tr h="440370">
                <a:tc>
                  <a:txBody>
                    <a:bodyPr/>
                    <a:lstStyle/>
                    <a:p>
                      <a:pPr>
                        <a:spcAft>
                          <a:spcPts val="0"/>
                        </a:spcAft>
                      </a:pPr>
                      <a:r>
                        <a:rPr lang="en-US" sz="1600" kern="100">
                          <a:effectLst/>
                        </a:rPr>
                        <a:t>BLOB</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a:effectLst/>
                        </a:rPr>
                        <a:t>二进制数据，长度</a:t>
                      </a:r>
                      <a:r>
                        <a:rPr lang="en-US" sz="1600" kern="100">
                          <a:effectLst/>
                        </a:rPr>
                        <a:t>&lt;=4G</a:t>
                      </a:r>
                      <a:endParaRPr lang="zh-CN" sz="1600" kern="100">
                        <a:effectLst/>
                        <a:latin typeface="Times New Roman" panose="02020603050405020304" pitchFamily="18" charset="0"/>
                        <a:ea typeface="宋体" panose="02010600030101010101" pitchFamily="2" charset="-122"/>
                      </a:endParaRPr>
                    </a:p>
                  </a:txBody>
                  <a:tcPr marL="68580" marR="68580" marT="53975" marB="53975"/>
                </a:tc>
              </a:tr>
              <a:tr h="440370">
                <a:tc>
                  <a:txBody>
                    <a:bodyPr/>
                    <a:lstStyle/>
                    <a:p>
                      <a:pPr>
                        <a:spcAft>
                          <a:spcPts val="0"/>
                        </a:spcAft>
                      </a:pPr>
                      <a:r>
                        <a:rPr lang="en-US" sz="1600" kern="100">
                          <a:effectLst/>
                        </a:rPr>
                        <a:t>CLOB</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a:effectLst/>
                        </a:rPr>
                        <a:t>字符数据，长度</a:t>
                      </a:r>
                      <a:r>
                        <a:rPr lang="en-US" sz="1600" kern="100">
                          <a:effectLst/>
                        </a:rPr>
                        <a:t>&lt;=4G</a:t>
                      </a:r>
                      <a:endParaRPr lang="zh-CN" sz="1600" kern="100">
                        <a:effectLst/>
                        <a:latin typeface="Times New Roman" panose="02020603050405020304" pitchFamily="18" charset="0"/>
                        <a:ea typeface="宋体" panose="02010600030101010101" pitchFamily="2" charset="-122"/>
                      </a:endParaRPr>
                    </a:p>
                  </a:txBody>
                  <a:tcPr marL="68580" marR="68580" marT="53975" marB="53975"/>
                </a:tc>
              </a:tr>
              <a:tr h="440370">
                <a:tc>
                  <a:txBody>
                    <a:bodyPr/>
                    <a:lstStyle/>
                    <a:p>
                      <a:pPr>
                        <a:spcAft>
                          <a:spcPts val="0"/>
                        </a:spcAft>
                      </a:pPr>
                      <a:r>
                        <a:rPr lang="en-US" sz="1600" kern="100">
                          <a:effectLst/>
                        </a:rPr>
                        <a:t>NCLOB</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dirty="0">
                          <a:effectLst/>
                        </a:rPr>
                        <a:t>根据字符集而定的字符数据，长度</a:t>
                      </a:r>
                      <a:r>
                        <a:rPr lang="en-US" sz="1600" kern="100" dirty="0">
                          <a:effectLst/>
                        </a:rPr>
                        <a:t>&lt;=4G</a:t>
                      </a:r>
                      <a:endParaRPr lang="zh-CN" sz="1600" kern="100" dirty="0">
                        <a:effectLst/>
                        <a:latin typeface="Times New Roman" panose="02020603050405020304" pitchFamily="18" charset="0"/>
                        <a:ea typeface="宋体" panose="02010600030101010101" pitchFamily="2" charset="-122"/>
                      </a:endParaRPr>
                    </a:p>
                  </a:txBody>
                  <a:tcPr marL="68580" marR="68580" marT="53975" marB="53975"/>
                </a:tc>
              </a:tr>
            </a:tbl>
          </a:graphicData>
        </a:graphic>
      </p:graphicFrame>
    </p:spTree>
    <p:extLst>
      <p:ext uri="{BB962C8B-B14F-4D97-AF65-F5344CB8AC3E}">
        <p14:creationId xmlns:p14="http://schemas.microsoft.com/office/powerpoint/2010/main" val="403147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8.5  </a:t>
            </a:r>
            <a:r>
              <a:rPr lang="zh-CN" altLang="en-US" b="1" dirty="0">
                <a:effectLst>
                  <a:glow>
                    <a:srgbClr val="000000"/>
                  </a:glow>
                  <a:outerShdw sx="0" sy="0">
                    <a:srgbClr val="000000"/>
                  </a:outerShdw>
                  <a:reflection stA="0" endPos="0" fadeDir="0" sx="0" sy="0"/>
                </a:effectLst>
              </a:rPr>
              <a:t>视    图</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8.5.4</a:t>
            </a:r>
            <a:r>
              <a:rPr lang="zh-CN" altLang="en-US" sz="2800" dirty="0" smtClean="0"/>
              <a:t>创建</a:t>
            </a:r>
            <a:r>
              <a:rPr lang="zh-CN" altLang="en-US" sz="2800" dirty="0"/>
              <a:t>物化视图</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864096"/>
          </a:xfrm>
        </p:spPr>
        <p:txBody>
          <a:bodyPr>
            <a:normAutofit fontScale="92500" lnSpcReduction="10000"/>
          </a:bodyPr>
          <a:lstStyle/>
          <a:p>
            <a:pPr marL="0" indent="0" hangingPunct="0">
              <a:buNone/>
            </a:pPr>
            <a:r>
              <a:rPr lang="en-US" altLang="zh-CN" dirty="0"/>
              <a:t>【</a:t>
            </a:r>
            <a:r>
              <a:rPr lang="zh-CN" altLang="en-US" dirty="0"/>
              <a:t>示例</a:t>
            </a:r>
            <a:r>
              <a:rPr lang="en-US" altLang="zh-CN" dirty="0"/>
              <a:t>8 25】</a:t>
            </a:r>
            <a:r>
              <a:rPr lang="zh-CN" altLang="en-US" dirty="0"/>
              <a:t>创建物化视图</a:t>
            </a:r>
          </a:p>
          <a:p>
            <a:pPr marL="0" indent="0" hangingPunct="0">
              <a:buNone/>
            </a:pPr>
            <a:r>
              <a:rPr lang="zh-CN" altLang="en-US" dirty="0"/>
              <a:t>在</a:t>
            </a:r>
            <a:r>
              <a:rPr lang="en-US" altLang="zh-CN" dirty="0"/>
              <a:t>HR</a:t>
            </a:r>
            <a:r>
              <a:rPr lang="zh-CN" altLang="en-US" dirty="0"/>
              <a:t>用户中创建物化视图</a:t>
            </a:r>
            <a:r>
              <a:rPr lang="en-US" altLang="zh-CN" dirty="0" err="1"/>
              <a:t>mv_materialized_emp</a:t>
            </a:r>
            <a:r>
              <a:rPr lang="zh-CN" altLang="en-US" dirty="0"/>
              <a:t>。</a:t>
            </a:r>
          </a:p>
        </p:txBody>
      </p:sp>
      <p:sp>
        <p:nvSpPr>
          <p:cNvPr id="6" name="文本框 5"/>
          <p:cNvSpPr txBox="1"/>
          <p:nvPr/>
        </p:nvSpPr>
        <p:spPr>
          <a:xfrm>
            <a:off x="1410953" y="2492896"/>
            <a:ext cx="10012051" cy="1477328"/>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MATERIALIZED VIEW </a:t>
            </a:r>
            <a:r>
              <a:rPr lang="en-US" altLang="zh-CN" b="1" dirty="0" err="1">
                <a:highlight>
                  <a:srgbClr val="C0C0C0"/>
                </a:highlight>
                <a:ea typeface="微软雅黑" panose="020B0503020204020204" pitchFamily="34" charset="-122"/>
              </a:rPr>
              <a:t>mv_materialized_emp</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2  REFRESH FORCE ON DEMAND </a:t>
            </a:r>
          </a:p>
          <a:p>
            <a:pPr hangingPunct="0"/>
            <a:r>
              <a:rPr lang="en-US" altLang="zh-CN" b="1" dirty="0">
                <a:highlight>
                  <a:srgbClr val="C0C0C0"/>
                </a:highlight>
                <a:ea typeface="微软雅黑" panose="020B0503020204020204" pitchFamily="34" charset="-122"/>
              </a:rPr>
              <a:t>3  START WITH SYSDATE Next SYSDATE+1</a:t>
            </a:r>
          </a:p>
          <a:p>
            <a:pPr hangingPunct="0"/>
            <a:r>
              <a:rPr lang="en-US" altLang="zh-CN" b="1" dirty="0">
                <a:highlight>
                  <a:srgbClr val="C0C0C0"/>
                </a:highlight>
                <a:ea typeface="微软雅黑" panose="020B0503020204020204" pitchFamily="34" charset="-122"/>
              </a:rPr>
              <a:t>4  AS</a:t>
            </a:r>
          </a:p>
          <a:p>
            <a:pPr hangingPunct="0"/>
            <a:r>
              <a:rPr lang="en-US" altLang="zh-CN" b="1" dirty="0">
                <a:highlight>
                  <a:srgbClr val="C0C0C0"/>
                </a:highlight>
                <a:ea typeface="微软雅黑" panose="020B0503020204020204" pitchFamily="34" charset="-122"/>
              </a:rPr>
              <a:t>5  SELECT * FROM employees;</a:t>
            </a:r>
          </a:p>
        </p:txBody>
      </p:sp>
      <p:sp>
        <p:nvSpPr>
          <p:cNvPr id="10" name="内容占位符 2">
            <a:extLst>
              <a:ext uri="{FF2B5EF4-FFF2-40B4-BE49-F238E27FC236}">
                <a16:creationId xmlns:a16="http://schemas.microsoft.com/office/drawing/2014/main" xmlns="" id="{5B6B77FD-0C1E-433D-8DA0-BE4CD1117007}"/>
              </a:ext>
            </a:extLst>
          </p:cNvPr>
          <p:cNvSpPr txBox="1">
            <a:spLocks/>
          </p:cNvSpPr>
          <p:nvPr/>
        </p:nvSpPr>
        <p:spPr>
          <a:xfrm>
            <a:off x="1267006" y="4005064"/>
            <a:ext cx="10129191" cy="864096"/>
          </a:xfrm>
          <a:prstGeom prst="rect">
            <a:avLst/>
          </a:prstGeom>
        </p:spPr>
        <p:txBody>
          <a:bodyPr vert="horz" lIns="91440" tIns="45720" rIns="91440" bIns="45720" rtlCol="0">
            <a:normAutofit/>
          </a:bodyPr>
          <a:lst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hangingPunct="0">
              <a:buNone/>
            </a:pPr>
            <a:r>
              <a:rPr lang="zh-CN" altLang="en-US" dirty="0"/>
              <a:t>说明：上面创建的物化视图相当于</a:t>
            </a:r>
            <a:r>
              <a:rPr lang="en-US" altLang="zh-CN" dirty="0"/>
              <a:t>employees</a:t>
            </a:r>
            <a:r>
              <a:rPr lang="zh-CN" altLang="en-US" dirty="0"/>
              <a:t>表的一个副本，采用</a:t>
            </a:r>
            <a:r>
              <a:rPr lang="en-US" altLang="zh-CN" dirty="0"/>
              <a:t>FORCE</a:t>
            </a:r>
            <a:r>
              <a:rPr lang="zh-CN" altLang="en-US" dirty="0"/>
              <a:t>方式每天刷新一次数据。</a:t>
            </a:r>
          </a:p>
        </p:txBody>
      </p:sp>
      <p:sp>
        <p:nvSpPr>
          <p:cNvPr id="11" name="卷形: 水平 5">
            <a:extLst>
              <a:ext uri="{FF2B5EF4-FFF2-40B4-BE49-F238E27FC236}">
                <a16:creationId xmlns:a16="http://schemas.microsoft.com/office/drawing/2014/main" xmlns="" id="{764FB016-0435-472E-9ECA-059017D7C14A}"/>
              </a:ext>
            </a:extLst>
          </p:cNvPr>
          <p:cNvSpPr/>
          <p:nvPr/>
        </p:nvSpPr>
        <p:spPr>
          <a:xfrm>
            <a:off x="1989956" y="2348880"/>
            <a:ext cx="7416824" cy="291966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注意：可以使用</a:t>
            </a:r>
            <a:r>
              <a:rPr lang="en-US" altLang="zh-CN" dirty="0"/>
              <a:t>ALTER MATERIALIZED VIEW</a:t>
            </a:r>
            <a:r>
              <a:rPr lang="zh-CN" altLang="en-US" dirty="0"/>
              <a:t>修改物化视图；使用</a:t>
            </a:r>
            <a:r>
              <a:rPr lang="en-US" altLang="zh-CN" dirty="0"/>
              <a:t>DROP MATERIALIZED VIEW</a:t>
            </a:r>
            <a:r>
              <a:rPr lang="zh-CN" altLang="en-US" dirty="0"/>
              <a:t>删除物化视图；使用</a:t>
            </a:r>
            <a:r>
              <a:rPr lang="en-US" altLang="zh-CN" dirty="0"/>
              <a:t>CREATE INDEX</a:t>
            </a:r>
            <a:r>
              <a:rPr lang="zh-CN" altLang="en-US" dirty="0"/>
              <a:t>在物化视图上建立索引等。</a:t>
            </a:r>
          </a:p>
        </p:txBody>
      </p:sp>
    </p:spTree>
    <p:extLst>
      <p:ext uri="{BB962C8B-B14F-4D97-AF65-F5344CB8AC3E}">
        <p14:creationId xmlns:p14="http://schemas.microsoft.com/office/powerpoint/2010/main" val="161660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8.6  </a:t>
            </a:r>
            <a:r>
              <a:rPr lang="zh-CN" altLang="en-US" b="1" dirty="0">
                <a:effectLst>
                  <a:glow>
                    <a:srgbClr val="000000"/>
                  </a:glow>
                  <a:outerShdw sx="0" sy="0">
                    <a:srgbClr val="000000"/>
                  </a:outerShdw>
                  <a:reflection stA="0" endPos="0" fadeDir="0" sx="0" sy="0"/>
                </a:effectLst>
              </a:rPr>
              <a:t>序    列</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864096"/>
          </a:xfrm>
        </p:spPr>
        <p:txBody>
          <a:bodyPr>
            <a:normAutofit/>
          </a:bodyPr>
          <a:lstStyle/>
          <a:p>
            <a:pPr marL="0" indent="0" hangingPunct="0">
              <a:buNone/>
            </a:pPr>
            <a:r>
              <a:rPr lang="zh-CN" altLang="en-US" dirty="0"/>
              <a:t>序列</a:t>
            </a:r>
            <a:r>
              <a:rPr lang="en-US" altLang="zh-CN" dirty="0"/>
              <a:t>(SEQUENCE)</a:t>
            </a:r>
            <a:r>
              <a:rPr lang="zh-CN" altLang="en-US" dirty="0"/>
              <a:t>是</a:t>
            </a:r>
            <a:r>
              <a:rPr lang="en-US" altLang="zh-CN" dirty="0"/>
              <a:t>Oracle</a:t>
            </a:r>
            <a:r>
              <a:rPr lang="zh-CN" altLang="en-US" dirty="0"/>
              <a:t>数据库中很重要的一个对象，利用它可以生成唯一的整数，主要用于自动地生成主键值。</a:t>
            </a:r>
          </a:p>
        </p:txBody>
      </p:sp>
    </p:spTree>
    <p:extLst>
      <p:ext uri="{BB962C8B-B14F-4D97-AF65-F5344CB8AC3E}">
        <p14:creationId xmlns:p14="http://schemas.microsoft.com/office/powerpoint/2010/main" val="315836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8.6  </a:t>
            </a:r>
            <a:r>
              <a:rPr lang="zh-CN" altLang="en-US" b="1" dirty="0">
                <a:effectLst>
                  <a:glow>
                    <a:srgbClr val="000000"/>
                  </a:glow>
                  <a:outerShdw sx="0" sy="0">
                    <a:srgbClr val="000000"/>
                  </a:outerShdw>
                  <a:reflection stA="0" endPos="0" fadeDir="0" sx="0" sy="0"/>
                </a:effectLst>
              </a:rPr>
              <a:t>序    列</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8.6.1</a:t>
            </a:r>
            <a:r>
              <a:rPr lang="zh-CN" altLang="en-US" sz="2800" dirty="0" smtClean="0"/>
              <a:t>创建</a:t>
            </a:r>
            <a:r>
              <a:rPr lang="zh-CN" altLang="en-US" sz="2800" dirty="0"/>
              <a:t>序列</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504056"/>
          </a:xfrm>
        </p:spPr>
        <p:txBody>
          <a:bodyPr>
            <a:normAutofit/>
          </a:bodyPr>
          <a:lstStyle/>
          <a:p>
            <a:pPr marL="0" indent="0" hangingPunct="0">
              <a:buNone/>
            </a:pPr>
            <a:r>
              <a:rPr lang="zh-CN" altLang="en-US" dirty="0"/>
              <a:t>可以使用</a:t>
            </a:r>
            <a:r>
              <a:rPr lang="en-US" altLang="zh-CN" dirty="0"/>
              <a:t>CREATE SEQUENCE</a:t>
            </a:r>
            <a:r>
              <a:rPr lang="zh-CN" altLang="en-US" dirty="0"/>
              <a:t>语句创建序列，其基本语法格式如下：</a:t>
            </a:r>
          </a:p>
        </p:txBody>
      </p:sp>
      <p:sp>
        <p:nvSpPr>
          <p:cNvPr id="6" name="文本框 5"/>
          <p:cNvSpPr txBox="1"/>
          <p:nvPr/>
        </p:nvSpPr>
        <p:spPr>
          <a:xfrm>
            <a:off x="1409567" y="2237656"/>
            <a:ext cx="10012051" cy="1815882"/>
          </a:xfrm>
          <a:prstGeom prst="rect">
            <a:avLst/>
          </a:prstGeom>
          <a:noFill/>
        </p:spPr>
        <p:txBody>
          <a:bodyPr wrap="square" rtlCol="0">
            <a:spAutoFit/>
          </a:bodyPr>
          <a:lstStyle/>
          <a:p>
            <a:pPr hangingPunct="0"/>
            <a:r>
              <a:rPr lang="en-US" altLang="zh-CN" sz="1600" b="1" dirty="0">
                <a:highlight>
                  <a:srgbClr val="C0C0C0"/>
                </a:highlight>
                <a:ea typeface="微软雅黑" panose="020B0503020204020204" pitchFamily="34" charset="-122"/>
              </a:rPr>
              <a:t>CREATE SEQUENCE &lt;</a:t>
            </a:r>
            <a:r>
              <a:rPr lang="en-US" altLang="zh-CN" sz="1600" b="1" dirty="0" err="1">
                <a:highlight>
                  <a:srgbClr val="C0C0C0"/>
                </a:highlight>
                <a:ea typeface="微软雅黑" panose="020B0503020204020204" pitchFamily="34" charset="-122"/>
              </a:rPr>
              <a:t>sequence_name</a:t>
            </a:r>
            <a:r>
              <a:rPr lang="en-US" altLang="zh-CN" sz="1600" b="1" dirty="0">
                <a:highlight>
                  <a:srgbClr val="C0C0C0"/>
                </a:highlight>
                <a:ea typeface="微软雅黑" panose="020B0503020204020204" pitchFamily="34" charset="-122"/>
              </a:rPr>
              <a:t>&gt; </a:t>
            </a:r>
          </a:p>
          <a:p>
            <a:pPr hangingPunct="0"/>
            <a:r>
              <a:rPr lang="en-US" altLang="zh-CN" sz="1600" b="1" dirty="0">
                <a:highlight>
                  <a:srgbClr val="C0C0C0"/>
                </a:highlight>
                <a:ea typeface="微软雅黑" panose="020B0503020204020204" pitchFamily="34" charset="-122"/>
              </a:rPr>
              <a:t>[INCREMENT BY n] </a:t>
            </a:r>
          </a:p>
          <a:p>
            <a:pPr hangingPunct="0"/>
            <a:r>
              <a:rPr lang="en-US" altLang="zh-CN" sz="1600" b="1" dirty="0">
                <a:highlight>
                  <a:srgbClr val="C0C0C0"/>
                </a:highlight>
                <a:ea typeface="微软雅黑" panose="020B0503020204020204" pitchFamily="34" charset="-122"/>
              </a:rPr>
              <a:t>[START WITH n] </a:t>
            </a:r>
          </a:p>
          <a:p>
            <a:pPr hangingPunct="0"/>
            <a:r>
              <a:rPr lang="en-US" altLang="zh-CN" sz="1600" b="1" dirty="0">
                <a:highlight>
                  <a:srgbClr val="C0C0C0"/>
                </a:highlight>
                <a:ea typeface="微软雅黑" panose="020B0503020204020204" pitchFamily="34" charset="-122"/>
              </a:rPr>
              <a:t>[{MAXVALUE </a:t>
            </a:r>
            <a:r>
              <a:rPr lang="en-US" altLang="zh-CN" sz="1600" b="1" dirty="0" err="1">
                <a:highlight>
                  <a:srgbClr val="C0C0C0"/>
                </a:highlight>
                <a:ea typeface="微软雅黑" panose="020B0503020204020204" pitchFamily="34" charset="-122"/>
              </a:rPr>
              <a:t>n|NOMAXVALUE</a:t>
            </a:r>
            <a:r>
              <a:rPr lang="en-US" altLang="zh-CN" sz="1600" b="1" dirty="0">
                <a:highlight>
                  <a:srgbClr val="C0C0C0"/>
                </a:highlight>
                <a:ea typeface="微软雅黑" panose="020B0503020204020204" pitchFamily="34" charset="-122"/>
              </a:rPr>
              <a:t>}] </a:t>
            </a:r>
          </a:p>
          <a:p>
            <a:pPr hangingPunct="0"/>
            <a:r>
              <a:rPr lang="en-US" altLang="zh-CN" sz="1600" b="1" dirty="0">
                <a:highlight>
                  <a:srgbClr val="C0C0C0"/>
                </a:highlight>
                <a:ea typeface="微软雅黑" panose="020B0503020204020204" pitchFamily="34" charset="-122"/>
              </a:rPr>
              <a:t>[{MINVALUE </a:t>
            </a:r>
            <a:r>
              <a:rPr lang="en-US" altLang="zh-CN" sz="1600" b="1" dirty="0" err="1">
                <a:highlight>
                  <a:srgbClr val="C0C0C0"/>
                </a:highlight>
                <a:ea typeface="微软雅黑" panose="020B0503020204020204" pitchFamily="34" charset="-122"/>
              </a:rPr>
              <a:t>n|NOMINVALUE</a:t>
            </a:r>
            <a:r>
              <a:rPr lang="en-US" altLang="zh-CN"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[{CYCLE|NOCYCLE}] </a:t>
            </a:r>
          </a:p>
          <a:p>
            <a:pPr hangingPunct="0"/>
            <a:r>
              <a:rPr lang="en-US" altLang="zh-CN" sz="1600" b="1" dirty="0">
                <a:highlight>
                  <a:srgbClr val="C0C0C0"/>
                </a:highlight>
                <a:ea typeface="微软雅黑" panose="020B0503020204020204" pitchFamily="34" charset="-122"/>
              </a:rPr>
              <a:t>[{CACHE </a:t>
            </a:r>
            <a:r>
              <a:rPr lang="en-US" altLang="zh-CN" sz="1600" b="1" dirty="0" err="1">
                <a:highlight>
                  <a:srgbClr val="C0C0C0"/>
                </a:highlight>
                <a:ea typeface="微软雅黑" panose="020B0503020204020204" pitchFamily="34" charset="-122"/>
              </a:rPr>
              <a:t>n|NOCACHE</a:t>
            </a:r>
            <a:r>
              <a:rPr lang="en-US" altLang="zh-CN" sz="1600" b="1" dirty="0">
                <a:highlight>
                  <a:srgbClr val="C0C0C0"/>
                </a:highlight>
                <a:ea typeface="微软雅黑" panose="020B0503020204020204" pitchFamily="34" charset="-122"/>
              </a:rPr>
              <a:t>}]</a:t>
            </a:r>
            <a:r>
              <a:rPr lang="zh-CN" altLang="en-US" sz="1600" b="1" dirty="0">
                <a:highlight>
                  <a:srgbClr val="C0C0C0"/>
                </a:highlight>
                <a:ea typeface="微软雅黑" panose="020B0503020204020204" pitchFamily="34" charset="-122"/>
              </a:rPr>
              <a:t>；</a:t>
            </a:r>
          </a:p>
        </p:txBody>
      </p:sp>
      <p:sp>
        <p:nvSpPr>
          <p:cNvPr id="7" name="文本框 6"/>
          <p:cNvSpPr txBox="1"/>
          <p:nvPr/>
        </p:nvSpPr>
        <p:spPr>
          <a:xfrm>
            <a:off x="4833899" y="2841317"/>
            <a:ext cx="7237177" cy="3323987"/>
          </a:xfrm>
          <a:prstGeom prst="rect">
            <a:avLst/>
          </a:prstGeom>
          <a:noFill/>
        </p:spPr>
        <p:txBody>
          <a:bodyPr wrap="square" rtlCol="0">
            <a:spAutoFit/>
          </a:bodyPr>
          <a:lstStyle/>
          <a:p>
            <a:pPr hangingPunct="0"/>
            <a:r>
              <a:rPr lang="zh-CN" altLang="en-US" sz="1400" b="1" dirty="0"/>
              <a:t>参数说明：</a:t>
            </a:r>
          </a:p>
          <a:p>
            <a:pPr hangingPunct="0"/>
            <a:r>
              <a:rPr lang="en-US" altLang="zh-CN" sz="1400" b="1" dirty="0" err="1">
                <a:solidFill>
                  <a:srgbClr val="C00000"/>
                </a:solidFill>
              </a:rPr>
              <a:t>sequence_name</a:t>
            </a:r>
            <a:r>
              <a:rPr lang="zh-CN" altLang="en-US" sz="1400" b="1" dirty="0">
                <a:solidFill>
                  <a:srgbClr val="C00000"/>
                </a:solidFill>
              </a:rPr>
              <a:t>：</a:t>
            </a:r>
            <a:r>
              <a:rPr lang="zh-CN" altLang="en-US" sz="1400" dirty="0"/>
              <a:t>创建序列名称。</a:t>
            </a:r>
          </a:p>
          <a:p>
            <a:pPr hangingPunct="0"/>
            <a:r>
              <a:rPr lang="en-US" altLang="zh-CN" sz="1400" b="1" dirty="0">
                <a:solidFill>
                  <a:srgbClr val="C00000"/>
                </a:solidFill>
              </a:rPr>
              <a:t>INCREMENT BY</a:t>
            </a:r>
            <a:r>
              <a:rPr lang="zh-CN" altLang="en-US" sz="1400" b="1" dirty="0">
                <a:solidFill>
                  <a:srgbClr val="C00000"/>
                </a:solidFill>
              </a:rPr>
              <a:t>：</a:t>
            </a:r>
            <a:r>
              <a:rPr lang="zh-CN" altLang="en-US" sz="1400" dirty="0"/>
              <a:t>用于定义序列的步长，如果省略，则默认为</a:t>
            </a:r>
            <a:r>
              <a:rPr lang="en-US" altLang="zh-CN" sz="1400" dirty="0"/>
              <a:t>1</a:t>
            </a:r>
            <a:r>
              <a:rPr lang="zh-CN" altLang="en-US" sz="1400" dirty="0"/>
              <a:t>。如果</a:t>
            </a:r>
            <a:r>
              <a:rPr lang="en-US" altLang="zh-CN" sz="1400" dirty="0"/>
              <a:t>n</a:t>
            </a:r>
            <a:r>
              <a:rPr lang="zh-CN" altLang="en-US" sz="1400" dirty="0"/>
              <a:t>为负数，则代表序列的值是按照此步长递减。</a:t>
            </a:r>
          </a:p>
          <a:p>
            <a:pPr hangingPunct="0"/>
            <a:r>
              <a:rPr lang="en-US" altLang="zh-CN" sz="1400" b="1" dirty="0">
                <a:solidFill>
                  <a:srgbClr val="C00000"/>
                </a:solidFill>
              </a:rPr>
              <a:t>START WITH</a:t>
            </a:r>
            <a:r>
              <a:rPr lang="zh-CN" altLang="en-US" sz="1400" b="1" dirty="0">
                <a:solidFill>
                  <a:srgbClr val="C00000"/>
                </a:solidFill>
              </a:rPr>
              <a:t>：</a:t>
            </a:r>
            <a:r>
              <a:rPr lang="zh-CN" altLang="en-US" sz="1400" dirty="0"/>
              <a:t>定义序列的初始值</a:t>
            </a:r>
            <a:r>
              <a:rPr lang="en-US" altLang="zh-CN" sz="1400" dirty="0"/>
              <a:t>(</a:t>
            </a:r>
            <a:r>
              <a:rPr lang="zh-CN" altLang="en-US" sz="1400" dirty="0"/>
              <a:t>即产生的第一个值</a:t>
            </a:r>
            <a:r>
              <a:rPr lang="en-US" altLang="zh-CN" sz="1400" dirty="0"/>
              <a:t>)</a:t>
            </a:r>
            <a:r>
              <a:rPr lang="zh-CN" altLang="en-US" sz="1400" dirty="0"/>
              <a:t>，默认为</a:t>
            </a:r>
            <a:r>
              <a:rPr lang="en-US" altLang="zh-CN" sz="1400" dirty="0"/>
              <a:t>1</a:t>
            </a:r>
            <a:r>
              <a:rPr lang="zh-CN" altLang="en-US" sz="1400" dirty="0"/>
              <a:t>。</a:t>
            </a:r>
          </a:p>
          <a:p>
            <a:pPr hangingPunct="0"/>
            <a:r>
              <a:rPr lang="en-US" altLang="zh-CN" sz="1400" dirty="0">
                <a:solidFill>
                  <a:srgbClr val="C00000"/>
                </a:solidFill>
              </a:rPr>
              <a:t>MAXVALUE</a:t>
            </a:r>
            <a:r>
              <a:rPr lang="zh-CN" altLang="en-US" sz="1400" dirty="0">
                <a:solidFill>
                  <a:srgbClr val="C00000"/>
                </a:solidFill>
              </a:rPr>
              <a:t>：</a:t>
            </a:r>
            <a:r>
              <a:rPr lang="zh-CN" altLang="en-US" sz="1400" dirty="0"/>
              <a:t>定义序列生成器能产生的最大值。选项</a:t>
            </a:r>
            <a:r>
              <a:rPr lang="en-US" altLang="zh-CN" sz="1400" dirty="0"/>
              <a:t>NOMAXVALUE</a:t>
            </a:r>
            <a:r>
              <a:rPr lang="zh-CN" altLang="en-US" sz="1400" dirty="0"/>
              <a:t>是默认选项，代表没有最大值定义，这时对于递增序列，系统能够产生的最大值是</a:t>
            </a:r>
            <a:r>
              <a:rPr lang="en-US" altLang="zh-CN" sz="1400" dirty="0"/>
              <a:t>10</a:t>
            </a:r>
            <a:r>
              <a:rPr lang="zh-CN" altLang="en-US" sz="1400" dirty="0"/>
              <a:t>的</a:t>
            </a:r>
            <a:r>
              <a:rPr lang="en-US" altLang="zh-CN" sz="1400" dirty="0"/>
              <a:t>27</a:t>
            </a:r>
            <a:r>
              <a:rPr lang="zh-CN" altLang="en-US" sz="1400" dirty="0"/>
              <a:t>次方；对于递减序列，最大值是</a:t>
            </a:r>
            <a:r>
              <a:rPr lang="en-US" altLang="zh-CN" sz="1400" dirty="0"/>
              <a:t>-1</a:t>
            </a:r>
            <a:r>
              <a:rPr lang="zh-CN" altLang="en-US" sz="1400" dirty="0"/>
              <a:t>。</a:t>
            </a:r>
          </a:p>
          <a:p>
            <a:pPr hangingPunct="0"/>
            <a:r>
              <a:rPr lang="en-US" altLang="zh-CN" sz="1400" b="1" dirty="0">
                <a:solidFill>
                  <a:srgbClr val="C00000"/>
                </a:solidFill>
              </a:rPr>
              <a:t>MINVALUE</a:t>
            </a:r>
            <a:r>
              <a:rPr lang="zh-CN" altLang="en-US" sz="1400" b="1" dirty="0">
                <a:solidFill>
                  <a:srgbClr val="C00000"/>
                </a:solidFill>
              </a:rPr>
              <a:t>：</a:t>
            </a:r>
            <a:r>
              <a:rPr lang="zh-CN" altLang="en-US" sz="1400" dirty="0"/>
              <a:t>定义序列生成器能产生的最小值。选项</a:t>
            </a:r>
            <a:r>
              <a:rPr lang="en-US" altLang="zh-CN" sz="1400" dirty="0"/>
              <a:t>NOMINVALUE</a:t>
            </a:r>
            <a:r>
              <a:rPr lang="zh-CN" altLang="en-US" sz="1400" dirty="0"/>
              <a:t>是默认选项，代表没有最小值定义，这时对于递减序列，系统能够产生的最小值是</a:t>
            </a:r>
            <a:r>
              <a:rPr lang="en-US" altLang="zh-CN" sz="1400" dirty="0"/>
              <a:t>-10</a:t>
            </a:r>
            <a:r>
              <a:rPr lang="zh-CN" altLang="en-US" sz="1400" dirty="0"/>
              <a:t>的</a:t>
            </a:r>
            <a:r>
              <a:rPr lang="en-US" altLang="zh-CN" sz="1400" dirty="0"/>
              <a:t>26</a:t>
            </a:r>
            <a:r>
              <a:rPr lang="zh-CN" altLang="en-US" sz="1400" dirty="0"/>
              <a:t>次方；对于递增序列，最小值是</a:t>
            </a:r>
            <a:r>
              <a:rPr lang="en-US" altLang="zh-CN" sz="1400" dirty="0"/>
              <a:t>1</a:t>
            </a:r>
            <a:r>
              <a:rPr lang="zh-CN" altLang="en-US" sz="1400" dirty="0"/>
              <a:t>。</a:t>
            </a:r>
          </a:p>
          <a:p>
            <a:pPr hangingPunct="0"/>
            <a:r>
              <a:rPr lang="en-US" altLang="zh-CN" sz="1400" b="1" dirty="0">
                <a:solidFill>
                  <a:srgbClr val="C00000"/>
                </a:solidFill>
              </a:rPr>
              <a:t>CYCLE|NOCYCLE</a:t>
            </a:r>
            <a:r>
              <a:rPr lang="zh-CN" altLang="en-US" sz="1400" b="1" dirty="0">
                <a:solidFill>
                  <a:srgbClr val="C00000"/>
                </a:solidFill>
              </a:rPr>
              <a:t>：</a:t>
            </a:r>
            <a:r>
              <a:rPr lang="zh-CN" altLang="en-US" sz="1400" dirty="0"/>
              <a:t>表示当序列生成器的值达到限制值后是否循环。</a:t>
            </a:r>
            <a:r>
              <a:rPr lang="en-US" altLang="zh-CN" sz="1400" dirty="0"/>
              <a:t>CYCLE</a:t>
            </a:r>
            <a:r>
              <a:rPr lang="zh-CN" altLang="en-US" sz="1400" dirty="0"/>
              <a:t>代表循环，</a:t>
            </a:r>
            <a:r>
              <a:rPr lang="en-US" altLang="zh-CN" sz="1400" dirty="0"/>
              <a:t>NOCYCLE</a:t>
            </a:r>
            <a:r>
              <a:rPr lang="zh-CN" altLang="en-US" sz="1400" dirty="0"/>
              <a:t>代表不循环。</a:t>
            </a:r>
          </a:p>
          <a:p>
            <a:pPr hangingPunct="0"/>
            <a:r>
              <a:rPr lang="en-US" altLang="zh-CN" sz="1400" b="1" dirty="0">
                <a:solidFill>
                  <a:srgbClr val="C00000"/>
                </a:solidFill>
              </a:rPr>
              <a:t>CACHE</a:t>
            </a:r>
            <a:r>
              <a:rPr lang="zh-CN" altLang="en-US" sz="1400" b="1" dirty="0">
                <a:solidFill>
                  <a:srgbClr val="C00000"/>
                </a:solidFill>
              </a:rPr>
              <a:t>：</a:t>
            </a:r>
            <a:r>
              <a:rPr lang="zh-CN" altLang="en-US" sz="1400" dirty="0"/>
              <a:t>定义存放序列的内存块的大小，默认为</a:t>
            </a:r>
            <a:r>
              <a:rPr lang="en-US" altLang="zh-CN" sz="1400" dirty="0"/>
              <a:t>20</a:t>
            </a:r>
            <a:r>
              <a:rPr lang="zh-CN" altLang="en-US" sz="1400" dirty="0"/>
              <a:t>。</a:t>
            </a:r>
            <a:r>
              <a:rPr lang="en-US" altLang="zh-CN" sz="1400" dirty="0"/>
              <a:t>NOCACHE</a:t>
            </a:r>
            <a:r>
              <a:rPr lang="zh-CN" altLang="en-US" sz="1400" dirty="0"/>
              <a:t>表示不对序列进行内存缓冲。</a:t>
            </a:r>
          </a:p>
        </p:txBody>
      </p:sp>
    </p:spTree>
    <p:extLst>
      <p:ext uri="{BB962C8B-B14F-4D97-AF65-F5344CB8AC3E}">
        <p14:creationId xmlns:p14="http://schemas.microsoft.com/office/powerpoint/2010/main" val="285907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8.6  </a:t>
            </a:r>
            <a:r>
              <a:rPr lang="zh-CN" altLang="en-US" b="1" dirty="0">
                <a:effectLst>
                  <a:glow>
                    <a:srgbClr val="000000"/>
                  </a:glow>
                  <a:outerShdw sx="0" sy="0">
                    <a:srgbClr val="000000"/>
                  </a:outerShdw>
                  <a:reflection stA="0" endPos="0" fadeDir="0" sx="0" sy="0"/>
                </a:effectLst>
              </a:rPr>
              <a:t>序    列</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8.6.1</a:t>
            </a:r>
            <a:r>
              <a:rPr lang="zh-CN" altLang="en-US" sz="2800" dirty="0" smtClean="0"/>
              <a:t>创建</a:t>
            </a:r>
            <a:r>
              <a:rPr lang="zh-CN" altLang="en-US" sz="2800" dirty="0"/>
              <a:t>序列</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792088"/>
          </a:xfrm>
        </p:spPr>
        <p:txBody>
          <a:bodyPr>
            <a:normAutofit fontScale="92500" lnSpcReduction="20000"/>
          </a:bodyPr>
          <a:lstStyle/>
          <a:p>
            <a:pPr marL="0" indent="0" hangingPunct="0">
              <a:buNone/>
            </a:pPr>
            <a:r>
              <a:rPr lang="en-US" altLang="zh-CN" dirty="0"/>
              <a:t>【</a:t>
            </a:r>
            <a:r>
              <a:rPr lang="zh-CN" altLang="en-US" dirty="0"/>
              <a:t>示例</a:t>
            </a:r>
            <a:r>
              <a:rPr lang="en-US" altLang="zh-CN" dirty="0"/>
              <a:t>8-26】</a:t>
            </a:r>
            <a:r>
              <a:rPr lang="zh-CN" altLang="en-US" dirty="0"/>
              <a:t>创建序列</a:t>
            </a:r>
          </a:p>
          <a:p>
            <a:pPr marL="0" indent="0" hangingPunct="0">
              <a:buNone/>
            </a:pPr>
            <a:r>
              <a:rPr lang="zh-CN" altLang="en-US" dirty="0"/>
              <a:t>在</a:t>
            </a:r>
            <a:r>
              <a:rPr lang="en-US" altLang="zh-CN" dirty="0"/>
              <a:t>study</a:t>
            </a:r>
            <a:r>
              <a:rPr lang="zh-CN" altLang="en-US" dirty="0"/>
              <a:t>用户中使用默认值创建序列</a:t>
            </a:r>
            <a:r>
              <a:rPr lang="en-US" altLang="zh-CN" dirty="0" err="1"/>
              <a:t>seq_test</a:t>
            </a:r>
            <a:r>
              <a:rPr lang="zh-CN" altLang="en-US" dirty="0"/>
              <a:t>。</a:t>
            </a:r>
          </a:p>
        </p:txBody>
      </p:sp>
      <p:sp>
        <p:nvSpPr>
          <p:cNvPr id="6" name="文本框 5"/>
          <p:cNvSpPr txBox="1"/>
          <p:nvPr/>
        </p:nvSpPr>
        <p:spPr>
          <a:xfrm>
            <a:off x="1410953" y="2636912"/>
            <a:ext cx="10012051" cy="369332"/>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SEQUENCE </a:t>
            </a:r>
            <a:r>
              <a:rPr lang="en-US" altLang="zh-CN" b="1" dirty="0" err="1">
                <a:highlight>
                  <a:srgbClr val="C0C0C0"/>
                </a:highlight>
                <a:ea typeface="微软雅黑" panose="020B0503020204020204" pitchFamily="34" charset="-122"/>
              </a:rPr>
              <a:t>seq_test</a:t>
            </a:r>
            <a:endParaRPr lang="zh-CN" altLang="en-US" b="1" dirty="0">
              <a:highlight>
                <a:srgbClr val="C0C0C0"/>
              </a:highlight>
              <a:ea typeface="微软雅黑" panose="020B0503020204020204" pitchFamily="34" charset="-122"/>
            </a:endParaRPr>
          </a:p>
        </p:txBody>
      </p:sp>
    </p:spTree>
    <p:extLst>
      <p:ext uri="{BB962C8B-B14F-4D97-AF65-F5344CB8AC3E}">
        <p14:creationId xmlns:p14="http://schemas.microsoft.com/office/powerpoint/2010/main" val="88499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8.6  </a:t>
            </a:r>
            <a:r>
              <a:rPr lang="zh-CN" altLang="en-US" b="1" dirty="0">
                <a:effectLst>
                  <a:glow>
                    <a:srgbClr val="000000"/>
                  </a:glow>
                  <a:outerShdw sx="0" sy="0">
                    <a:srgbClr val="000000"/>
                  </a:outerShdw>
                  <a:reflection stA="0" endPos="0" fadeDir="0" sx="0" sy="0"/>
                </a:effectLst>
              </a:rPr>
              <a:t>序    列</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8.6.2</a:t>
            </a:r>
            <a:r>
              <a:rPr lang="zh-CN" altLang="en-US" sz="2800" dirty="0"/>
              <a:t>使用序列</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1944216"/>
          </a:xfrm>
        </p:spPr>
        <p:txBody>
          <a:bodyPr>
            <a:normAutofit fontScale="77500" lnSpcReduction="20000"/>
          </a:bodyPr>
          <a:lstStyle/>
          <a:p>
            <a:pPr marL="0" indent="0" hangingPunct="0">
              <a:buNone/>
            </a:pPr>
            <a:r>
              <a:rPr lang="zh-CN" altLang="en-US" dirty="0"/>
              <a:t>序列创建后，可以使用下列属性访问序列中的值：</a:t>
            </a:r>
          </a:p>
          <a:p>
            <a:pPr marL="0" indent="0" hangingPunct="0">
              <a:buNone/>
            </a:pPr>
            <a:r>
              <a:rPr lang="en-US" altLang="zh-CN" dirty="0"/>
              <a:t>(1)NEXTVAL</a:t>
            </a:r>
            <a:r>
              <a:rPr lang="zh-CN" altLang="en-US" dirty="0"/>
              <a:t>：返回序列中下一个有效的值，任何用户都可以引用。</a:t>
            </a:r>
          </a:p>
          <a:p>
            <a:pPr marL="0" indent="0" hangingPunct="0">
              <a:buNone/>
            </a:pPr>
            <a:r>
              <a:rPr lang="en-US" altLang="zh-CN" dirty="0"/>
              <a:t>(2)CURRVAL</a:t>
            </a:r>
            <a:r>
              <a:rPr lang="zh-CN" altLang="en-US" dirty="0"/>
              <a:t>：存放序列的当前值。</a:t>
            </a:r>
          </a:p>
          <a:p>
            <a:pPr marL="0" indent="0" hangingPunct="0">
              <a:buNone/>
            </a:pPr>
            <a:r>
              <a:rPr lang="en-US" altLang="zh-CN" dirty="0"/>
              <a:t>【</a:t>
            </a:r>
            <a:r>
              <a:rPr lang="zh-CN" altLang="en-US" dirty="0"/>
              <a:t>示例</a:t>
            </a:r>
            <a:r>
              <a:rPr lang="en-US" altLang="zh-CN" dirty="0"/>
              <a:t>8-27】</a:t>
            </a:r>
            <a:r>
              <a:rPr lang="zh-CN" altLang="en-US" dirty="0"/>
              <a:t>使用序列</a:t>
            </a:r>
          </a:p>
          <a:p>
            <a:pPr marL="0" indent="0" hangingPunct="0">
              <a:buNone/>
            </a:pPr>
            <a:r>
              <a:rPr lang="zh-CN" altLang="en-US" dirty="0"/>
              <a:t>在</a:t>
            </a:r>
            <a:r>
              <a:rPr lang="en-US" altLang="zh-CN" dirty="0"/>
              <a:t>study</a:t>
            </a:r>
            <a:r>
              <a:rPr lang="zh-CN" altLang="en-US" dirty="0"/>
              <a:t>用户中，使用序列</a:t>
            </a:r>
            <a:r>
              <a:rPr lang="en-US" altLang="zh-CN" dirty="0" err="1"/>
              <a:t>seq_test</a:t>
            </a:r>
            <a:r>
              <a:rPr lang="zh-CN" altLang="en-US" dirty="0"/>
              <a:t>为数据库表</a:t>
            </a:r>
            <a:r>
              <a:rPr lang="en-US" altLang="zh-CN" dirty="0"/>
              <a:t>test</a:t>
            </a:r>
            <a:r>
              <a:rPr lang="zh-CN" altLang="en-US" dirty="0"/>
              <a:t>主键赋值。</a:t>
            </a:r>
          </a:p>
        </p:txBody>
      </p:sp>
      <p:sp>
        <p:nvSpPr>
          <p:cNvPr id="6" name="文本框 5"/>
          <p:cNvSpPr txBox="1"/>
          <p:nvPr/>
        </p:nvSpPr>
        <p:spPr>
          <a:xfrm>
            <a:off x="1408688" y="3677816"/>
            <a:ext cx="10012051" cy="2031325"/>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SQL&gt;CREATE TABLE test </a:t>
            </a:r>
          </a:p>
          <a:p>
            <a:pPr hangingPunct="0"/>
            <a:r>
              <a:rPr lang="en-US" altLang="zh-CN" b="1" dirty="0">
                <a:highlight>
                  <a:srgbClr val="C0C0C0"/>
                </a:highlight>
                <a:ea typeface="微软雅黑" panose="020B0503020204020204" pitchFamily="34" charset="-122"/>
              </a:rPr>
              <a:t>2  (id NUMBER NOT NULL</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3  name VARCHAR2(25)</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4  CONSTRAINT "</a:t>
            </a:r>
            <a:r>
              <a:rPr lang="en-US" altLang="zh-CN" b="1" dirty="0" err="1">
                <a:highlight>
                  <a:srgbClr val="C0C0C0"/>
                </a:highlight>
                <a:ea typeface="微软雅黑" panose="020B0503020204020204" pitchFamily="34" charset="-122"/>
              </a:rPr>
              <a:t>id_pk</a:t>
            </a:r>
            <a:r>
              <a:rPr lang="en-US" altLang="zh-CN" b="1" dirty="0">
                <a:highlight>
                  <a:srgbClr val="C0C0C0"/>
                </a:highlight>
                <a:ea typeface="微软雅黑" panose="020B0503020204020204" pitchFamily="34" charset="-122"/>
              </a:rPr>
              <a:t>" PRIMARY KEY(id)</a:t>
            </a:r>
          </a:p>
          <a:p>
            <a:pPr hangingPunct="0"/>
            <a:r>
              <a:rPr lang="en-US" altLang="zh-CN" b="1" dirty="0">
                <a:highlight>
                  <a:srgbClr val="C0C0C0"/>
                </a:highlight>
                <a:ea typeface="微软雅黑" panose="020B0503020204020204" pitchFamily="34" charset="-122"/>
              </a:rPr>
              <a:t>5  )</a:t>
            </a:r>
          </a:p>
          <a:p>
            <a:pPr hangingPunct="0"/>
            <a:r>
              <a:rPr lang="en-US" altLang="zh-CN" b="1" dirty="0">
                <a:highlight>
                  <a:srgbClr val="C0C0C0"/>
                </a:highlight>
                <a:ea typeface="微软雅黑" panose="020B0503020204020204" pitchFamily="34" charset="-122"/>
              </a:rPr>
              <a:t>6  TABLESPACE USERS</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COMMIT</a:t>
            </a:r>
            <a:r>
              <a:rPr lang="zh-CN" altLang="en-US" b="1" dirty="0">
                <a:highlight>
                  <a:srgbClr val="C0C0C0"/>
                </a:highlight>
                <a:ea typeface="微软雅黑" panose="020B0503020204020204" pitchFamily="34" charset="-122"/>
              </a:rPr>
              <a:t>；</a:t>
            </a:r>
          </a:p>
        </p:txBody>
      </p:sp>
      <p:sp>
        <p:nvSpPr>
          <p:cNvPr id="5" name="卷形: 水平 5">
            <a:extLst>
              <a:ext uri="{FF2B5EF4-FFF2-40B4-BE49-F238E27FC236}">
                <a16:creationId xmlns:a16="http://schemas.microsoft.com/office/drawing/2014/main" xmlns="" id="{764FB016-0435-472E-9ECA-059017D7C14A}"/>
              </a:ext>
            </a:extLst>
          </p:cNvPr>
          <p:cNvSpPr/>
          <p:nvPr/>
        </p:nvSpPr>
        <p:spPr>
          <a:xfrm>
            <a:off x="1989956" y="1916832"/>
            <a:ext cx="7416824" cy="291966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注意：在序列操作中，只有当用户调用</a:t>
            </a:r>
            <a:r>
              <a:rPr lang="en-US" altLang="zh-CN" dirty="0"/>
              <a:t>NEXTVAL</a:t>
            </a:r>
            <a:r>
              <a:rPr lang="zh-CN" altLang="en-US" dirty="0"/>
              <a:t>之后，才真正创建了这个序列，而此后用户才可以调用</a:t>
            </a:r>
            <a:r>
              <a:rPr lang="en-US" altLang="zh-CN" dirty="0"/>
              <a:t>CURRVAL</a:t>
            </a:r>
            <a:r>
              <a:rPr lang="zh-CN" altLang="en-US" dirty="0"/>
              <a:t>属性获取当前序列值。</a:t>
            </a:r>
          </a:p>
        </p:txBody>
      </p:sp>
    </p:spTree>
    <p:extLst>
      <p:ext uri="{BB962C8B-B14F-4D97-AF65-F5344CB8AC3E}">
        <p14:creationId xmlns:p14="http://schemas.microsoft.com/office/powerpoint/2010/main" val="231385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8.6  </a:t>
            </a:r>
            <a:r>
              <a:rPr lang="zh-CN" altLang="en-US" b="1" dirty="0">
                <a:effectLst>
                  <a:glow>
                    <a:srgbClr val="000000"/>
                  </a:glow>
                  <a:outerShdw sx="0" sy="0">
                    <a:srgbClr val="000000"/>
                  </a:outerShdw>
                  <a:reflection stA="0" endPos="0" fadeDir="0" sx="0" sy="0"/>
                </a:effectLst>
              </a:rPr>
              <a:t>序    列</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8.6.3</a:t>
            </a:r>
            <a:r>
              <a:rPr lang="zh-CN" altLang="en-US" sz="2800" dirty="0"/>
              <a:t>修改、删除序列</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432048"/>
          </a:xfrm>
        </p:spPr>
        <p:txBody>
          <a:bodyPr>
            <a:normAutofit/>
          </a:bodyPr>
          <a:lstStyle/>
          <a:p>
            <a:pPr marL="0" indent="0" hangingPunct="0">
              <a:buNone/>
            </a:pPr>
            <a:r>
              <a:rPr lang="zh-CN" altLang="en-US" dirty="0"/>
              <a:t>可以使用</a:t>
            </a:r>
            <a:r>
              <a:rPr lang="en-US" altLang="zh-CN" dirty="0"/>
              <a:t>ALTER SEQUENCE</a:t>
            </a:r>
            <a:r>
              <a:rPr lang="zh-CN" altLang="en-US" dirty="0"/>
              <a:t>语句修改序列，其语法格式如下：</a:t>
            </a:r>
          </a:p>
        </p:txBody>
      </p:sp>
      <p:sp>
        <p:nvSpPr>
          <p:cNvPr id="6" name="文本框 5"/>
          <p:cNvSpPr txBox="1"/>
          <p:nvPr/>
        </p:nvSpPr>
        <p:spPr>
          <a:xfrm>
            <a:off x="1426335" y="2165648"/>
            <a:ext cx="10012051" cy="2031325"/>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ALTER SEQUENCE &lt;</a:t>
            </a:r>
            <a:r>
              <a:rPr lang="en-US" altLang="zh-CN" b="1" dirty="0" err="1">
                <a:highlight>
                  <a:srgbClr val="C0C0C0"/>
                </a:highlight>
                <a:ea typeface="微软雅黑" panose="020B0503020204020204" pitchFamily="34" charset="-122"/>
              </a:rPr>
              <a:t>sequence_name</a:t>
            </a:r>
            <a:r>
              <a:rPr lang="en-US" altLang="zh-CN" b="1" dirty="0">
                <a:highlight>
                  <a:srgbClr val="C0C0C0"/>
                </a:highlight>
                <a:ea typeface="微软雅黑" panose="020B0503020204020204" pitchFamily="34" charset="-122"/>
              </a:rPr>
              <a:t>&gt; </a:t>
            </a:r>
          </a:p>
          <a:p>
            <a:pPr hangingPunct="0"/>
            <a:r>
              <a:rPr lang="en-US" altLang="zh-CN" b="1" dirty="0">
                <a:highlight>
                  <a:srgbClr val="C0C0C0"/>
                </a:highlight>
                <a:ea typeface="微软雅黑" panose="020B0503020204020204" pitchFamily="34" charset="-122"/>
              </a:rPr>
              <a:t>[INCREMENT BY n] </a:t>
            </a:r>
          </a:p>
          <a:p>
            <a:pPr hangingPunct="0"/>
            <a:r>
              <a:rPr lang="en-US" altLang="zh-CN" b="1" dirty="0">
                <a:highlight>
                  <a:srgbClr val="C0C0C0"/>
                </a:highlight>
                <a:ea typeface="微软雅黑" panose="020B0503020204020204" pitchFamily="34" charset="-122"/>
              </a:rPr>
              <a:t>[START WITH n] </a:t>
            </a:r>
          </a:p>
          <a:p>
            <a:pPr hangingPunct="0"/>
            <a:r>
              <a:rPr lang="en-US" altLang="zh-CN" b="1" dirty="0">
                <a:highlight>
                  <a:srgbClr val="C0C0C0"/>
                </a:highlight>
                <a:ea typeface="微软雅黑" panose="020B0503020204020204" pitchFamily="34" charset="-122"/>
              </a:rPr>
              <a:t>[{MAXVALUE </a:t>
            </a:r>
            <a:r>
              <a:rPr lang="en-US" altLang="zh-CN" b="1" dirty="0" err="1">
                <a:highlight>
                  <a:srgbClr val="C0C0C0"/>
                </a:highlight>
                <a:ea typeface="微软雅黑" panose="020B0503020204020204" pitchFamily="34" charset="-122"/>
              </a:rPr>
              <a:t>n|NOMAXVALUE</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[{MINVALUE </a:t>
            </a:r>
            <a:r>
              <a:rPr lang="en-US" altLang="zh-CN" b="1" dirty="0" err="1">
                <a:highlight>
                  <a:srgbClr val="C0C0C0"/>
                </a:highlight>
                <a:ea typeface="微软雅黑" panose="020B0503020204020204" pitchFamily="34" charset="-122"/>
              </a:rPr>
              <a:t>n|NOMINVALUE</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[{CYCLE|NOCYCLE}] </a:t>
            </a:r>
          </a:p>
          <a:p>
            <a:pPr hangingPunct="0"/>
            <a:r>
              <a:rPr lang="en-US" altLang="zh-CN" b="1" dirty="0">
                <a:highlight>
                  <a:srgbClr val="C0C0C0"/>
                </a:highlight>
                <a:ea typeface="微软雅黑" panose="020B0503020204020204" pitchFamily="34" charset="-122"/>
              </a:rPr>
              <a:t>[{CACHE </a:t>
            </a:r>
            <a:r>
              <a:rPr lang="en-US" altLang="zh-CN" b="1" dirty="0" err="1">
                <a:highlight>
                  <a:srgbClr val="C0C0C0"/>
                </a:highlight>
                <a:ea typeface="微软雅黑" panose="020B0503020204020204" pitchFamily="34" charset="-122"/>
              </a:rPr>
              <a:t>n|NOCACHE</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p>
        </p:txBody>
      </p:sp>
      <p:sp>
        <p:nvSpPr>
          <p:cNvPr id="7" name="内容占位符 2">
            <a:extLst>
              <a:ext uri="{FF2B5EF4-FFF2-40B4-BE49-F238E27FC236}">
                <a16:creationId xmlns:a16="http://schemas.microsoft.com/office/drawing/2014/main" xmlns="" id="{5B6B77FD-0C1E-433D-8DA0-BE4CD1117007}"/>
              </a:ext>
            </a:extLst>
          </p:cNvPr>
          <p:cNvSpPr txBox="1">
            <a:spLocks/>
          </p:cNvSpPr>
          <p:nvPr/>
        </p:nvSpPr>
        <p:spPr>
          <a:xfrm>
            <a:off x="1455781" y="4234818"/>
            <a:ext cx="10129191" cy="2074502"/>
          </a:xfrm>
          <a:prstGeom prst="rect">
            <a:avLst/>
          </a:prstGeom>
        </p:spPr>
        <p:txBody>
          <a:bodyPr vert="horz" lIns="91440" tIns="45720" rIns="91440" bIns="45720" rtlCol="0">
            <a:normAutofit fontScale="85000" lnSpcReduction="20000"/>
          </a:bodyPr>
          <a:lst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hangingPunct="0">
              <a:buNone/>
            </a:pPr>
            <a:r>
              <a:rPr lang="zh-CN" altLang="en-US" dirty="0"/>
              <a:t>其中，参数与序列创建时类似。修改序列需注意：</a:t>
            </a:r>
          </a:p>
          <a:p>
            <a:pPr marL="0" indent="0" hangingPunct="0">
              <a:buNone/>
            </a:pPr>
            <a:r>
              <a:rPr lang="en-US" altLang="zh-CN" dirty="0"/>
              <a:t>(1)</a:t>
            </a:r>
            <a:r>
              <a:rPr lang="zh-CN" altLang="en-US" dirty="0"/>
              <a:t>必须是序列的拥有者或对序列有 </a:t>
            </a:r>
            <a:r>
              <a:rPr lang="en-US" altLang="zh-CN" dirty="0"/>
              <a:t>ALTER </a:t>
            </a:r>
            <a:r>
              <a:rPr lang="zh-CN" altLang="en-US" dirty="0"/>
              <a:t>权限者。</a:t>
            </a:r>
          </a:p>
          <a:p>
            <a:pPr marL="0" indent="0" hangingPunct="0">
              <a:buNone/>
            </a:pPr>
            <a:r>
              <a:rPr lang="en-US" altLang="zh-CN" dirty="0"/>
              <a:t>(2)</a:t>
            </a:r>
            <a:r>
              <a:rPr lang="zh-CN" altLang="en-US" dirty="0"/>
              <a:t>只有将来的序列值会被改变。</a:t>
            </a:r>
          </a:p>
          <a:p>
            <a:pPr marL="0" indent="0" hangingPunct="0">
              <a:buNone/>
            </a:pPr>
            <a:r>
              <a:rPr lang="en-US" altLang="zh-CN" dirty="0"/>
              <a:t>(3)</a:t>
            </a:r>
            <a:r>
              <a:rPr lang="zh-CN" altLang="en-US" dirty="0"/>
              <a:t>改变序列的初始值只能通过删除序列之后重建序列的方法实现。</a:t>
            </a:r>
          </a:p>
          <a:p>
            <a:pPr marL="0" indent="0" hangingPunct="0">
              <a:buNone/>
            </a:pPr>
            <a:r>
              <a:rPr lang="zh-CN" altLang="en-US" dirty="0"/>
              <a:t>可以使用</a:t>
            </a:r>
            <a:r>
              <a:rPr lang="en-US" altLang="zh-CN" dirty="0"/>
              <a:t>DROP SEQUENCE</a:t>
            </a:r>
            <a:r>
              <a:rPr lang="zh-CN" altLang="en-US" dirty="0"/>
              <a:t>删除序列，其语法格式如下：</a:t>
            </a:r>
          </a:p>
        </p:txBody>
      </p:sp>
      <p:sp>
        <p:nvSpPr>
          <p:cNvPr id="8" name="文本框 7"/>
          <p:cNvSpPr txBox="1"/>
          <p:nvPr/>
        </p:nvSpPr>
        <p:spPr>
          <a:xfrm>
            <a:off x="1455781" y="6228020"/>
            <a:ext cx="10012051" cy="369332"/>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DROP SEQUENCE &lt;</a:t>
            </a:r>
            <a:r>
              <a:rPr lang="en-US" altLang="zh-CN" b="1" dirty="0" err="1">
                <a:highlight>
                  <a:srgbClr val="C0C0C0"/>
                </a:highlight>
                <a:ea typeface="微软雅黑" panose="020B0503020204020204" pitchFamily="34" charset="-122"/>
              </a:rPr>
              <a:t>sequence_name</a:t>
            </a:r>
            <a:r>
              <a:rPr lang="en-US" altLang="zh-CN" b="1" dirty="0">
                <a:highlight>
                  <a:srgbClr val="C0C0C0"/>
                </a:highlight>
                <a:ea typeface="微软雅黑" panose="020B0503020204020204" pitchFamily="34" charset="-122"/>
              </a:rPr>
              <a:t>&gt; </a:t>
            </a:r>
            <a:endParaRPr lang="zh-CN" altLang="en-US" b="1" dirty="0">
              <a:highlight>
                <a:srgbClr val="C0C0C0"/>
              </a:highlight>
              <a:ea typeface="微软雅黑" panose="020B0503020204020204" pitchFamily="34" charset="-122"/>
            </a:endParaRPr>
          </a:p>
        </p:txBody>
      </p:sp>
    </p:spTree>
    <p:extLst>
      <p:ext uri="{BB962C8B-B14F-4D97-AF65-F5344CB8AC3E}">
        <p14:creationId xmlns:p14="http://schemas.microsoft.com/office/powerpoint/2010/main" val="366512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8.6  </a:t>
            </a:r>
            <a:r>
              <a:rPr lang="zh-CN" altLang="en-US" b="1" dirty="0">
                <a:effectLst>
                  <a:glow>
                    <a:srgbClr val="000000"/>
                  </a:glow>
                  <a:outerShdw sx="0" sy="0">
                    <a:srgbClr val="000000"/>
                  </a:outerShdw>
                  <a:reflection stA="0" endPos="0" fadeDir="0" sx="0" sy="0"/>
                </a:effectLst>
              </a:rPr>
              <a:t>序    列</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8.6.4</a:t>
            </a:r>
            <a:r>
              <a:rPr lang="zh-CN" altLang="en-US" sz="2800" dirty="0"/>
              <a:t>自动序列</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936104"/>
          </a:xfrm>
        </p:spPr>
        <p:txBody>
          <a:bodyPr>
            <a:normAutofit fontScale="70000" lnSpcReduction="20000"/>
          </a:bodyPr>
          <a:lstStyle/>
          <a:p>
            <a:pPr marL="0" indent="0" hangingPunct="0">
              <a:lnSpc>
                <a:spcPct val="120000"/>
              </a:lnSpc>
              <a:buNone/>
            </a:pPr>
            <a:r>
              <a:rPr lang="en-US" altLang="zh-CN" dirty="0"/>
              <a:t>Oracle 12c</a:t>
            </a:r>
            <a:r>
              <a:rPr lang="zh-CN" altLang="en-US" dirty="0"/>
              <a:t>提供了类似于</a:t>
            </a:r>
            <a:r>
              <a:rPr lang="en-US" altLang="zh-CN" dirty="0"/>
              <a:t>MySQL</a:t>
            </a:r>
            <a:r>
              <a:rPr lang="zh-CN" altLang="en-US" dirty="0"/>
              <a:t>和</a:t>
            </a:r>
            <a:r>
              <a:rPr lang="en-US" altLang="zh-CN" dirty="0"/>
              <a:t>SQL Server</a:t>
            </a:r>
            <a:r>
              <a:rPr lang="zh-CN" altLang="en-US" dirty="0"/>
              <a:t>数据库那样的自动增长列，在数据库表创建时指定。</a:t>
            </a:r>
          </a:p>
          <a:p>
            <a:pPr marL="0" indent="0" hangingPunct="0">
              <a:lnSpc>
                <a:spcPct val="120000"/>
              </a:lnSpc>
              <a:buNone/>
            </a:pPr>
            <a:r>
              <a:rPr lang="zh-CN" altLang="en-US" dirty="0"/>
              <a:t>创建自动序列</a:t>
            </a:r>
            <a:r>
              <a:rPr lang="en-US" altLang="zh-CN" dirty="0"/>
              <a:t>GENERATED BY DEFAULTS AS IDENTITY</a:t>
            </a:r>
            <a:r>
              <a:rPr lang="zh-CN" altLang="en-US" dirty="0"/>
              <a:t>语句实现，其语法格式如下：</a:t>
            </a:r>
          </a:p>
        </p:txBody>
      </p:sp>
      <p:sp>
        <p:nvSpPr>
          <p:cNvPr id="6" name="文本框 5"/>
          <p:cNvSpPr txBox="1"/>
          <p:nvPr/>
        </p:nvSpPr>
        <p:spPr>
          <a:xfrm>
            <a:off x="1401183" y="2669704"/>
            <a:ext cx="10012051" cy="3139321"/>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CREATE TABLE &lt;</a:t>
            </a:r>
            <a:r>
              <a:rPr lang="en-US" altLang="zh-CN" b="1" dirty="0" err="1">
                <a:highlight>
                  <a:srgbClr val="C0C0C0"/>
                </a:highlight>
                <a:ea typeface="微软雅黑" panose="020B0503020204020204" pitchFamily="34" charset="-122"/>
              </a:rPr>
              <a:t>table_name</a:t>
            </a:r>
            <a:r>
              <a:rPr lang="en-US" altLang="zh-CN" b="1" dirty="0">
                <a:highlight>
                  <a:srgbClr val="C0C0C0"/>
                </a:highlight>
                <a:ea typeface="微软雅黑" panose="020B0503020204020204" pitchFamily="34" charset="-122"/>
              </a:rPr>
              <a:t>&gt;</a:t>
            </a:r>
          </a:p>
          <a:p>
            <a:pPr hangingPunct="0"/>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  </a:t>
            </a:r>
            <a:r>
              <a:rPr lang="en-US" altLang="zh-CN" b="1" dirty="0" err="1">
                <a:highlight>
                  <a:srgbClr val="C0C0C0"/>
                </a:highlight>
                <a:ea typeface="微软雅黑" panose="020B0503020204020204" pitchFamily="34" charset="-122"/>
              </a:rPr>
              <a:t>column_name</a:t>
            </a:r>
            <a:r>
              <a:rPr lang="en-US" altLang="zh-CN" b="1" dirty="0">
                <a:highlight>
                  <a:srgbClr val="C0C0C0"/>
                </a:highlight>
                <a:ea typeface="微软雅黑" panose="020B0503020204020204" pitchFamily="34" charset="-122"/>
              </a:rPr>
              <a:t> </a:t>
            </a:r>
            <a:r>
              <a:rPr lang="en-US" altLang="zh-CN" b="1" dirty="0" err="1">
                <a:highlight>
                  <a:srgbClr val="C0C0C0"/>
                </a:highlight>
                <a:ea typeface="微软雅黑" panose="020B0503020204020204" pitchFamily="34" charset="-122"/>
              </a:rPr>
              <a:t>column_type</a:t>
            </a:r>
            <a:r>
              <a:rPr lang="en-US" altLang="zh-CN" b="1" dirty="0">
                <a:highlight>
                  <a:srgbClr val="C0C0C0"/>
                </a:highlight>
                <a:ea typeface="微软雅黑" panose="020B0503020204020204" pitchFamily="34" charset="-122"/>
              </a:rPr>
              <a:t> GENERATED BY DEFAULTS AS IDENTITY(</a:t>
            </a:r>
          </a:p>
          <a:p>
            <a:pPr hangingPunct="0"/>
            <a:r>
              <a:rPr lang="en-US" altLang="zh-CN" b="1" dirty="0">
                <a:highlight>
                  <a:srgbClr val="C0C0C0"/>
                </a:highlight>
                <a:ea typeface="微软雅黑" panose="020B0503020204020204" pitchFamily="34" charset="-122"/>
              </a:rPr>
              <a:t>[INCREMENT BY n] </a:t>
            </a:r>
          </a:p>
          <a:p>
            <a:pPr hangingPunct="0"/>
            <a:r>
              <a:rPr lang="en-US" altLang="zh-CN" b="1" dirty="0">
                <a:highlight>
                  <a:srgbClr val="C0C0C0"/>
                </a:highlight>
                <a:ea typeface="微软雅黑" panose="020B0503020204020204" pitchFamily="34" charset="-122"/>
              </a:rPr>
              <a:t>[START WITH n] </a:t>
            </a:r>
          </a:p>
          <a:p>
            <a:pPr hangingPunct="0"/>
            <a:r>
              <a:rPr lang="en-US" altLang="zh-CN" b="1" dirty="0">
                <a:highlight>
                  <a:srgbClr val="C0C0C0"/>
                </a:highlight>
                <a:ea typeface="微软雅黑" panose="020B0503020204020204" pitchFamily="34" charset="-122"/>
              </a:rPr>
              <a:t>[{MAXVALUE </a:t>
            </a:r>
            <a:r>
              <a:rPr lang="en-US" altLang="zh-CN" b="1" dirty="0" err="1">
                <a:highlight>
                  <a:srgbClr val="C0C0C0"/>
                </a:highlight>
                <a:ea typeface="微软雅黑" panose="020B0503020204020204" pitchFamily="34" charset="-122"/>
              </a:rPr>
              <a:t>n|NOMAXVALUE</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[{MINVALUE </a:t>
            </a:r>
            <a:r>
              <a:rPr lang="en-US" altLang="zh-CN" b="1" dirty="0" err="1">
                <a:highlight>
                  <a:srgbClr val="C0C0C0"/>
                </a:highlight>
                <a:ea typeface="微软雅黑" panose="020B0503020204020204" pitchFamily="34" charset="-122"/>
              </a:rPr>
              <a:t>n|NOMINVALUE</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[{CYCLE|NOCYCLE}] </a:t>
            </a:r>
          </a:p>
          <a:p>
            <a:pPr hangingPunct="0"/>
            <a:r>
              <a:rPr lang="en-US" altLang="zh-CN" b="1" dirty="0">
                <a:highlight>
                  <a:srgbClr val="C0C0C0"/>
                </a:highlight>
                <a:ea typeface="微软雅黑" panose="020B0503020204020204" pitchFamily="34" charset="-122"/>
              </a:rPr>
              <a:t>[{CACHE </a:t>
            </a:r>
            <a:r>
              <a:rPr lang="en-US" altLang="zh-CN" b="1" dirty="0" err="1">
                <a:highlight>
                  <a:srgbClr val="C0C0C0"/>
                </a:highlight>
                <a:ea typeface="微软雅黑" panose="020B0503020204020204" pitchFamily="34" charset="-122"/>
              </a:rPr>
              <a:t>n|NOCACHE</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p>
          <a:p>
            <a:pPr hangingPunct="0"/>
            <a:r>
              <a:rPr lang="en-US" altLang="zh-CN" b="1" dirty="0" err="1">
                <a:highlight>
                  <a:srgbClr val="C0C0C0"/>
                </a:highlight>
                <a:ea typeface="微软雅黑" panose="020B0503020204020204" pitchFamily="34" charset="-122"/>
              </a:rPr>
              <a:t>column_name</a:t>
            </a:r>
            <a:r>
              <a:rPr lang="en-US" altLang="zh-CN" b="1" dirty="0">
                <a:highlight>
                  <a:srgbClr val="C0C0C0"/>
                </a:highlight>
                <a:ea typeface="微软雅黑" panose="020B0503020204020204" pitchFamily="34" charset="-122"/>
              </a:rPr>
              <a:t> </a:t>
            </a:r>
            <a:r>
              <a:rPr lang="en-US" altLang="zh-CN" b="1" dirty="0" err="1">
                <a:highlight>
                  <a:srgbClr val="C0C0C0"/>
                </a:highlight>
                <a:ea typeface="微软雅黑" panose="020B0503020204020204" pitchFamily="34" charset="-122"/>
              </a:rPr>
              <a:t>column_type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317164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8.6  </a:t>
            </a:r>
            <a:r>
              <a:rPr lang="zh-CN" altLang="en-US" b="1" dirty="0">
                <a:effectLst>
                  <a:glow>
                    <a:srgbClr val="000000"/>
                  </a:glow>
                  <a:outerShdw sx="0" sy="0">
                    <a:srgbClr val="000000"/>
                  </a:outerShdw>
                  <a:reflection stA="0" endPos="0" fadeDir="0" sx="0" sy="0"/>
                </a:effectLst>
              </a:rPr>
              <a:t>序    列</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8.6.4</a:t>
            </a:r>
            <a:r>
              <a:rPr lang="zh-CN" altLang="en-US" sz="2800" dirty="0"/>
              <a:t>自动序列</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936104"/>
          </a:xfrm>
        </p:spPr>
        <p:txBody>
          <a:bodyPr>
            <a:normAutofit fontScale="85000" lnSpcReduction="20000"/>
          </a:bodyPr>
          <a:lstStyle/>
          <a:p>
            <a:pPr marL="0" indent="0" hangingPunct="0">
              <a:lnSpc>
                <a:spcPct val="120000"/>
              </a:lnSpc>
              <a:buNone/>
            </a:pPr>
            <a:r>
              <a:rPr lang="en-US" altLang="zh-CN" dirty="0"/>
              <a:t>【</a:t>
            </a:r>
            <a:r>
              <a:rPr lang="zh-CN" altLang="en-US" dirty="0"/>
              <a:t>示例</a:t>
            </a:r>
            <a:r>
              <a:rPr lang="en-US" altLang="zh-CN" dirty="0"/>
              <a:t>8-28】</a:t>
            </a:r>
            <a:r>
              <a:rPr lang="zh-CN" altLang="en-US" dirty="0"/>
              <a:t>创建自动序列</a:t>
            </a:r>
          </a:p>
          <a:p>
            <a:pPr marL="0" indent="0" hangingPunct="0">
              <a:lnSpc>
                <a:spcPct val="120000"/>
              </a:lnSpc>
              <a:buNone/>
            </a:pPr>
            <a:r>
              <a:rPr lang="zh-CN" altLang="en-US" dirty="0"/>
              <a:t>在</a:t>
            </a:r>
            <a:r>
              <a:rPr lang="en-US" altLang="zh-CN" dirty="0"/>
              <a:t>study</a:t>
            </a:r>
            <a:r>
              <a:rPr lang="zh-CN" altLang="en-US" dirty="0"/>
              <a:t>用户中，为数据库表</a:t>
            </a:r>
            <a:r>
              <a:rPr lang="en-US" altLang="zh-CN" dirty="0"/>
              <a:t>test2</a:t>
            </a:r>
            <a:r>
              <a:rPr lang="zh-CN" altLang="en-US" dirty="0"/>
              <a:t>主键创建自动序列。</a:t>
            </a:r>
          </a:p>
        </p:txBody>
      </p:sp>
      <p:sp>
        <p:nvSpPr>
          <p:cNvPr id="6" name="文本框 5"/>
          <p:cNvSpPr txBox="1"/>
          <p:nvPr/>
        </p:nvSpPr>
        <p:spPr>
          <a:xfrm>
            <a:off x="1401183" y="2669704"/>
            <a:ext cx="10012051" cy="3847207"/>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SQL&gt;CREATE TABLE test2 </a:t>
            </a:r>
          </a:p>
          <a:p>
            <a:pPr hangingPunct="0"/>
            <a:r>
              <a:rPr lang="en-US" altLang="zh-CN" b="1" dirty="0">
                <a:highlight>
                  <a:srgbClr val="C0C0C0"/>
                </a:highlight>
                <a:ea typeface="微软雅黑" panose="020B0503020204020204" pitchFamily="34" charset="-122"/>
              </a:rPr>
              <a:t>2  (id NUMBER GENERATED BY DEFAULT AS IDENTITY(START WITH 10)</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3  name VARCHAR2(25)</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4  CONSTRAINT "</a:t>
            </a:r>
            <a:r>
              <a:rPr lang="en-US" altLang="zh-CN" b="1" dirty="0" err="1">
                <a:highlight>
                  <a:srgbClr val="C0C0C0"/>
                </a:highlight>
                <a:ea typeface="微软雅黑" panose="020B0503020204020204" pitchFamily="34" charset="-122"/>
              </a:rPr>
              <a:t>id_pk</a:t>
            </a:r>
            <a:r>
              <a:rPr lang="en-US" altLang="zh-CN" b="1" dirty="0">
                <a:highlight>
                  <a:srgbClr val="C0C0C0"/>
                </a:highlight>
                <a:ea typeface="微软雅黑" panose="020B0503020204020204" pitchFamily="34" charset="-122"/>
              </a:rPr>
              <a:t>" PRIMARY KEY(id)</a:t>
            </a:r>
          </a:p>
          <a:p>
            <a:pPr hangingPunct="0"/>
            <a:r>
              <a:rPr lang="en-US" altLang="zh-CN" b="1" dirty="0">
                <a:highlight>
                  <a:srgbClr val="C0C0C0"/>
                </a:highlight>
                <a:ea typeface="微软雅黑" panose="020B0503020204020204" pitchFamily="34" charset="-122"/>
              </a:rPr>
              <a:t>5  )</a:t>
            </a:r>
          </a:p>
          <a:p>
            <a:pPr hangingPunct="0"/>
            <a:r>
              <a:rPr lang="en-US" altLang="zh-CN" b="1" dirty="0">
                <a:highlight>
                  <a:srgbClr val="C0C0C0"/>
                </a:highlight>
                <a:ea typeface="微软雅黑" panose="020B0503020204020204" pitchFamily="34" charset="-122"/>
              </a:rPr>
              <a:t>6  TABLESPACE USERS</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INSERT INTO test(name)VALUES('</a:t>
            </a:r>
            <a:r>
              <a:rPr lang="zh-CN" altLang="en-US" b="1" dirty="0">
                <a:highlight>
                  <a:srgbClr val="C0C0C0"/>
                </a:highlight>
                <a:ea typeface="微软雅黑" panose="020B0503020204020204" pitchFamily="34" charset="-122"/>
              </a:rPr>
              <a:t>软件工程</a:t>
            </a:r>
            <a:r>
              <a:rPr lang="en-US" altLang="zh-CN" b="1" dirty="0">
                <a:highlight>
                  <a:srgbClr val="C0C0C0"/>
                </a:highlight>
                <a:ea typeface="微软雅黑" panose="020B0503020204020204" pitchFamily="34" charset="-122"/>
              </a:rPr>
              <a:t>1')</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INSERT INTO test(name)VALUES('</a:t>
            </a:r>
            <a:r>
              <a:rPr lang="zh-CN" altLang="en-US" b="1" dirty="0">
                <a:highlight>
                  <a:srgbClr val="C0C0C0"/>
                </a:highlight>
                <a:ea typeface="微软雅黑" panose="020B0503020204020204" pitchFamily="34" charset="-122"/>
              </a:rPr>
              <a:t>软件工程</a:t>
            </a:r>
            <a:r>
              <a:rPr lang="en-US" altLang="zh-CN" b="1" dirty="0">
                <a:highlight>
                  <a:srgbClr val="C0C0C0"/>
                </a:highlight>
                <a:ea typeface="微软雅黑" panose="020B0503020204020204" pitchFamily="34" charset="-122"/>
              </a:rPr>
              <a:t>2')</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COMMIT</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SELECT * FROM test2</a:t>
            </a:r>
            <a:r>
              <a:rPr lang="zh-CN" altLang="en-US" b="1" dirty="0">
                <a:highlight>
                  <a:srgbClr val="C0C0C0"/>
                </a:highlight>
                <a:ea typeface="微软雅黑" panose="020B0503020204020204" pitchFamily="34" charset="-122"/>
              </a:rPr>
              <a:t>；</a:t>
            </a:r>
          </a:p>
          <a:p>
            <a:pPr hangingPunct="0"/>
            <a:r>
              <a:rPr lang="en-US" altLang="zh-CN" sz="1600" b="1" dirty="0"/>
              <a:t>ID        NAME</a:t>
            </a:r>
          </a:p>
          <a:p>
            <a:pPr hangingPunct="0"/>
            <a:r>
              <a:rPr lang="en-US" altLang="zh-CN" sz="1600" b="1" dirty="0"/>
              <a:t>-------- </a:t>
            </a:r>
            <a:r>
              <a:rPr lang="en-US" altLang="zh-CN" sz="1600" b="1" dirty="0" smtClean="0"/>
              <a:t>	---------------</a:t>
            </a:r>
            <a:endParaRPr lang="en-US" altLang="zh-CN" sz="1600" b="1" dirty="0"/>
          </a:p>
          <a:p>
            <a:pPr hangingPunct="0"/>
            <a:r>
              <a:rPr lang="en-US" altLang="zh-CN" sz="1600" b="1" dirty="0"/>
              <a:t>10        </a:t>
            </a:r>
            <a:r>
              <a:rPr lang="zh-CN" altLang="en-US" sz="1600" b="1" dirty="0"/>
              <a:t>软件工程</a:t>
            </a:r>
            <a:r>
              <a:rPr lang="en-US" altLang="zh-CN" sz="1600" b="1" dirty="0"/>
              <a:t>1</a:t>
            </a:r>
          </a:p>
          <a:p>
            <a:pPr hangingPunct="0"/>
            <a:r>
              <a:rPr lang="en-US" altLang="zh-CN" sz="1600" b="1" dirty="0"/>
              <a:t>11        </a:t>
            </a:r>
            <a:r>
              <a:rPr lang="zh-CN" altLang="en-US" sz="1600" b="1" dirty="0"/>
              <a:t>软件工程</a:t>
            </a:r>
            <a:r>
              <a:rPr lang="en-US" altLang="zh-CN" sz="1600" b="1" dirty="0"/>
              <a:t>2</a:t>
            </a:r>
          </a:p>
        </p:txBody>
      </p:sp>
      <p:sp>
        <p:nvSpPr>
          <p:cNvPr id="5" name="卷形: 水平 5">
            <a:extLst>
              <a:ext uri="{FF2B5EF4-FFF2-40B4-BE49-F238E27FC236}">
                <a16:creationId xmlns:a16="http://schemas.microsoft.com/office/drawing/2014/main" xmlns="" id="{764FB016-0435-472E-9ECA-059017D7C14A}"/>
              </a:ext>
            </a:extLst>
          </p:cNvPr>
          <p:cNvSpPr/>
          <p:nvPr/>
        </p:nvSpPr>
        <p:spPr>
          <a:xfrm>
            <a:off x="3934172" y="2492896"/>
            <a:ext cx="6120680" cy="291966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注意：不能用</a:t>
            </a:r>
            <a:r>
              <a:rPr lang="en-US" altLang="zh-CN" dirty="0"/>
              <a:t>DROP SEQUENCE</a:t>
            </a:r>
            <a:r>
              <a:rPr lang="zh-CN" altLang="en-US" dirty="0"/>
              <a:t>删除自动序列。</a:t>
            </a:r>
          </a:p>
        </p:txBody>
      </p:sp>
    </p:spTree>
    <p:extLst>
      <p:ext uri="{BB962C8B-B14F-4D97-AF65-F5344CB8AC3E}">
        <p14:creationId xmlns:p14="http://schemas.microsoft.com/office/powerpoint/2010/main" val="238296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8.7  </a:t>
            </a:r>
            <a:r>
              <a:rPr lang="zh-CN" altLang="en-US" b="1" dirty="0">
                <a:effectLst>
                  <a:glow>
                    <a:srgbClr val="000000"/>
                  </a:glow>
                  <a:outerShdw sx="0" sy="0">
                    <a:srgbClr val="000000"/>
                  </a:outerShdw>
                  <a:reflection stA="0" endPos="0" fadeDir="0" sx="0" sy="0"/>
                </a:effectLst>
              </a:rPr>
              <a:t>同 义 词</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3384376"/>
          </a:xfrm>
        </p:spPr>
        <p:txBody>
          <a:bodyPr>
            <a:normAutofit fontScale="92500" lnSpcReduction="20000"/>
          </a:bodyPr>
          <a:lstStyle/>
          <a:p>
            <a:pPr marL="0" indent="0" hangingPunct="0">
              <a:lnSpc>
                <a:spcPct val="120000"/>
              </a:lnSpc>
              <a:buNone/>
            </a:pPr>
            <a:r>
              <a:rPr lang="zh-CN" altLang="en-US" dirty="0"/>
              <a:t>同义词是数据方案对象的一个别名，常用于简化对象访问和提高对象访问的安全性，与视图类似，就是一种映射关系，不占用实际存储空间。</a:t>
            </a:r>
            <a:r>
              <a:rPr lang="en-US" altLang="zh-CN" dirty="0"/>
              <a:t>Oracle</a:t>
            </a:r>
            <a:r>
              <a:rPr lang="zh-CN" altLang="en-US" dirty="0"/>
              <a:t>的同义词有两类：</a:t>
            </a:r>
          </a:p>
          <a:p>
            <a:pPr marL="0" indent="0" hangingPunct="0">
              <a:lnSpc>
                <a:spcPct val="120000"/>
              </a:lnSpc>
              <a:buNone/>
            </a:pPr>
            <a:r>
              <a:rPr lang="en-US" altLang="zh-CN" dirty="0"/>
              <a:t>1)</a:t>
            </a:r>
            <a:r>
              <a:rPr lang="zh-CN" altLang="en-US" dirty="0"/>
              <a:t>公有同义词</a:t>
            </a:r>
          </a:p>
          <a:p>
            <a:pPr marL="0" indent="0" hangingPunct="0">
              <a:lnSpc>
                <a:spcPct val="120000"/>
              </a:lnSpc>
              <a:buNone/>
            </a:pPr>
            <a:r>
              <a:rPr lang="zh-CN" altLang="en-US" dirty="0"/>
              <a:t>由</a:t>
            </a:r>
            <a:r>
              <a:rPr lang="en-US" altLang="zh-CN" dirty="0"/>
              <a:t>Public</a:t>
            </a:r>
            <a:r>
              <a:rPr lang="zh-CN" altLang="en-US" dirty="0"/>
              <a:t>用户组拥有，数据库中所有的用户都可以使用公有同义词。</a:t>
            </a:r>
          </a:p>
          <a:p>
            <a:pPr marL="0" indent="0" hangingPunct="0">
              <a:lnSpc>
                <a:spcPct val="120000"/>
              </a:lnSpc>
              <a:buNone/>
            </a:pPr>
            <a:r>
              <a:rPr lang="en-US" altLang="zh-CN" dirty="0"/>
              <a:t>2)</a:t>
            </a:r>
            <a:r>
              <a:rPr lang="zh-CN" altLang="en-US" dirty="0"/>
              <a:t>私有同义词</a:t>
            </a:r>
          </a:p>
          <a:p>
            <a:pPr marL="0" indent="0" hangingPunct="0">
              <a:lnSpc>
                <a:spcPct val="120000"/>
              </a:lnSpc>
              <a:buNone/>
            </a:pPr>
            <a:r>
              <a:rPr lang="zh-CN" altLang="en-US" dirty="0"/>
              <a:t>由创建该同义词的用户拥有。拥有者可以授权其他用户使用自己的私有同义词。</a:t>
            </a:r>
          </a:p>
        </p:txBody>
      </p:sp>
    </p:spTree>
    <p:extLst>
      <p:ext uri="{BB962C8B-B14F-4D97-AF65-F5344CB8AC3E}">
        <p14:creationId xmlns:p14="http://schemas.microsoft.com/office/powerpoint/2010/main" val="402864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8.7  </a:t>
            </a:r>
            <a:r>
              <a:rPr lang="zh-CN" altLang="en-US" b="1" dirty="0">
                <a:effectLst>
                  <a:glow>
                    <a:srgbClr val="000000"/>
                  </a:glow>
                  <a:outerShdw sx="0" sy="0">
                    <a:srgbClr val="000000"/>
                  </a:outerShdw>
                  <a:reflection stA="0" endPos="0" fadeDir="0" sx="0" sy="0"/>
                </a:effectLst>
              </a:rPr>
              <a:t>同 义 词</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8.7.1</a:t>
            </a:r>
            <a:r>
              <a:rPr lang="zh-CN" altLang="en-US" sz="2800" dirty="0"/>
              <a:t>创建同义词</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936104"/>
          </a:xfrm>
        </p:spPr>
        <p:txBody>
          <a:bodyPr>
            <a:normAutofit/>
          </a:bodyPr>
          <a:lstStyle/>
          <a:p>
            <a:pPr marL="0" indent="0" hangingPunct="0">
              <a:lnSpc>
                <a:spcPct val="120000"/>
              </a:lnSpc>
              <a:buNone/>
            </a:pPr>
            <a:r>
              <a:rPr lang="zh-CN" altLang="en-US" dirty="0"/>
              <a:t>可以使用</a:t>
            </a:r>
            <a:r>
              <a:rPr lang="en-US" altLang="zh-CN" dirty="0"/>
              <a:t>CREATE SYNONYM</a:t>
            </a:r>
            <a:r>
              <a:rPr lang="zh-CN" altLang="en-US" dirty="0"/>
              <a:t>创建同义词，其语法格式如下：</a:t>
            </a:r>
          </a:p>
        </p:txBody>
      </p:sp>
      <p:sp>
        <p:nvSpPr>
          <p:cNvPr id="6" name="文本框 5"/>
          <p:cNvSpPr txBox="1"/>
          <p:nvPr/>
        </p:nvSpPr>
        <p:spPr>
          <a:xfrm>
            <a:off x="1482961" y="2204864"/>
            <a:ext cx="10012051" cy="338554"/>
          </a:xfrm>
          <a:prstGeom prst="rect">
            <a:avLst/>
          </a:prstGeom>
          <a:solidFill>
            <a:srgbClr val="FFFF00"/>
          </a:solidFill>
        </p:spPr>
        <p:txBody>
          <a:bodyPr wrap="square" rtlCol="0">
            <a:spAutoFit/>
          </a:bodyPr>
          <a:lstStyle/>
          <a:p>
            <a:pPr hangingPunct="0"/>
            <a:r>
              <a:rPr lang="en-US" altLang="zh-CN" sz="1600" b="1" dirty="0"/>
              <a:t>CREATE [PUBLIC] SYNONYM &lt;</a:t>
            </a:r>
            <a:r>
              <a:rPr lang="en-US" altLang="zh-CN" sz="1600" b="1" dirty="0" err="1"/>
              <a:t>synonym_name</a:t>
            </a:r>
            <a:r>
              <a:rPr lang="en-US" altLang="zh-CN" sz="1600" b="1" dirty="0"/>
              <a:t>&gt; for [schema.]&lt;</a:t>
            </a:r>
            <a:r>
              <a:rPr lang="en-US" altLang="zh-CN" sz="1600" b="1" dirty="0" err="1"/>
              <a:t>obj_name</a:t>
            </a:r>
            <a:r>
              <a:rPr lang="en-US" altLang="zh-CN" sz="1600" b="1" dirty="0"/>
              <a:t>&gt;</a:t>
            </a:r>
            <a:r>
              <a:rPr lang="zh-CN" altLang="en-US" sz="1600" b="1" dirty="0"/>
              <a:t>；</a:t>
            </a:r>
            <a:endParaRPr lang="en-US" altLang="zh-CN" sz="1600" b="1" dirty="0"/>
          </a:p>
        </p:txBody>
      </p:sp>
      <p:sp>
        <p:nvSpPr>
          <p:cNvPr id="7" name="文本框 6"/>
          <p:cNvSpPr txBox="1"/>
          <p:nvPr/>
        </p:nvSpPr>
        <p:spPr>
          <a:xfrm>
            <a:off x="1482961" y="2698237"/>
            <a:ext cx="10012051" cy="830997"/>
          </a:xfrm>
          <a:prstGeom prst="rect">
            <a:avLst/>
          </a:prstGeom>
          <a:noFill/>
        </p:spPr>
        <p:txBody>
          <a:bodyPr wrap="square" rtlCol="0">
            <a:spAutoFit/>
          </a:bodyPr>
          <a:lstStyle/>
          <a:p>
            <a:pPr hangingPunct="0"/>
            <a:r>
              <a:rPr lang="zh-CN" altLang="en-US" sz="1600" b="1" dirty="0"/>
              <a:t>参数说明：</a:t>
            </a:r>
          </a:p>
          <a:p>
            <a:pPr hangingPunct="0"/>
            <a:r>
              <a:rPr lang="en-US" altLang="zh-CN" sz="1600" b="1" dirty="0" err="1">
                <a:solidFill>
                  <a:srgbClr val="C00000"/>
                </a:solidFill>
              </a:rPr>
              <a:t>synonym_name</a:t>
            </a:r>
            <a:r>
              <a:rPr lang="zh-CN" altLang="en-US" sz="1600" b="1" dirty="0"/>
              <a:t>：</a:t>
            </a:r>
            <a:r>
              <a:rPr lang="zh-CN" altLang="en-US" sz="1600" dirty="0"/>
              <a:t>同义词名称。</a:t>
            </a:r>
          </a:p>
          <a:p>
            <a:pPr hangingPunct="0"/>
            <a:r>
              <a:rPr lang="en-US" altLang="zh-CN" sz="1600" b="1" dirty="0" err="1">
                <a:solidFill>
                  <a:srgbClr val="C00000"/>
                </a:solidFill>
              </a:rPr>
              <a:t>obj_name</a:t>
            </a:r>
            <a:r>
              <a:rPr lang="zh-CN" altLang="en-US" sz="1600" b="1" dirty="0"/>
              <a:t>：</a:t>
            </a:r>
            <a:r>
              <a:rPr lang="zh-CN" altLang="en-US" sz="1600" dirty="0"/>
              <a:t>数据库对象名。</a:t>
            </a:r>
          </a:p>
        </p:txBody>
      </p:sp>
      <p:sp>
        <p:nvSpPr>
          <p:cNvPr id="8" name="内容占位符 2">
            <a:extLst>
              <a:ext uri="{FF2B5EF4-FFF2-40B4-BE49-F238E27FC236}">
                <a16:creationId xmlns:a16="http://schemas.microsoft.com/office/drawing/2014/main" xmlns="" id="{5B6B77FD-0C1E-433D-8DA0-BE4CD1117007}"/>
              </a:ext>
            </a:extLst>
          </p:cNvPr>
          <p:cNvSpPr txBox="1">
            <a:spLocks/>
          </p:cNvSpPr>
          <p:nvPr/>
        </p:nvSpPr>
        <p:spPr>
          <a:xfrm>
            <a:off x="1307438" y="3645024"/>
            <a:ext cx="10129191" cy="936104"/>
          </a:xfrm>
          <a:prstGeom prst="rect">
            <a:avLst/>
          </a:prstGeom>
        </p:spPr>
        <p:txBody>
          <a:bodyPr vert="horz" lIns="91440" tIns="45720" rIns="91440" bIns="45720" rtlCol="0">
            <a:normAutofit fontScale="85000" lnSpcReduction="20000"/>
          </a:bodyPr>
          <a:lst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hangingPunct="0">
              <a:lnSpc>
                <a:spcPct val="120000"/>
              </a:lnSpc>
              <a:buNone/>
            </a:pPr>
            <a:r>
              <a:rPr lang="en-US" altLang="zh-CN" dirty="0"/>
              <a:t>【</a:t>
            </a:r>
            <a:r>
              <a:rPr lang="zh-CN" altLang="en-US" dirty="0"/>
              <a:t>示例</a:t>
            </a:r>
            <a:r>
              <a:rPr lang="en-US" altLang="zh-CN" dirty="0"/>
              <a:t>8-29】</a:t>
            </a:r>
            <a:r>
              <a:rPr lang="zh-CN" altLang="en-US" dirty="0"/>
              <a:t>创建同义词</a:t>
            </a:r>
          </a:p>
          <a:p>
            <a:pPr marL="0" indent="0" hangingPunct="0">
              <a:lnSpc>
                <a:spcPct val="120000"/>
              </a:lnSpc>
              <a:buNone/>
            </a:pPr>
            <a:r>
              <a:rPr lang="zh-CN" altLang="en-US" dirty="0"/>
              <a:t>在</a:t>
            </a:r>
            <a:r>
              <a:rPr lang="en-US" altLang="zh-CN" dirty="0" err="1"/>
              <a:t>hr</a:t>
            </a:r>
            <a:r>
              <a:rPr lang="zh-CN" altLang="en-US" dirty="0"/>
              <a:t>用户中，为数据库表</a:t>
            </a:r>
            <a:r>
              <a:rPr lang="en-US" altLang="zh-CN" dirty="0"/>
              <a:t>departments</a:t>
            </a:r>
            <a:r>
              <a:rPr lang="zh-CN" altLang="en-US" dirty="0"/>
              <a:t>创建同义词</a:t>
            </a:r>
            <a:r>
              <a:rPr lang="en-US" altLang="zh-CN" dirty="0" err="1"/>
              <a:t>dept</a:t>
            </a:r>
            <a:r>
              <a:rPr lang="zh-CN" altLang="en-US" dirty="0"/>
              <a:t>。</a:t>
            </a:r>
          </a:p>
        </p:txBody>
      </p:sp>
      <p:sp>
        <p:nvSpPr>
          <p:cNvPr id="9" name="文本框 8"/>
          <p:cNvSpPr txBox="1"/>
          <p:nvPr/>
        </p:nvSpPr>
        <p:spPr>
          <a:xfrm>
            <a:off x="1482960" y="4653136"/>
            <a:ext cx="10012051" cy="2154436"/>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SYNONYM </a:t>
            </a:r>
            <a:r>
              <a:rPr lang="en-US" altLang="zh-CN" b="1" dirty="0" err="1">
                <a:highlight>
                  <a:srgbClr val="C0C0C0"/>
                </a:highlight>
                <a:ea typeface="微软雅黑" panose="020B0503020204020204" pitchFamily="34" charset="-122"/>
              </a:rPr>
              <a:t>dept</a:t>
            </a:r>
            <a:r>
              <a:rPr lang="en-US" altLang="zh-CN" b="1" dirty="0">
                <a:highlight>
                  <a:srgbClr val="C0C0C0"/>
                </a:highlight>
                <a:ea typeface="微软雅黑" panose="020B0503020204020204" pitchFamily="34" charset="-122"/>
              </a:rPr>
              <a:t> FOR </a:t>
            </a:r>
            <a:r>
              <a:rPr lang="en-US" altLang="zh-CN" b="1" dirty="0" err="1">
                <a:highlight>
                  <a:srgbClr val="C0C0C0"/>
                </a:highlight>
                <a:ea typeface="微软雅黑" panose="020B0503020204020204" pitchFamily="34" charset="-122"/>
              </a:rPr>
              <a:t>hr.departments</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SQL&gt; COMMIT</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SELECT * FROM </a:t>
            </a:r>
            <a:r>
              <a:rPr lang="en-US" altLang="zh-CN" b="1" dirty="0" err="1">
                <a:highlight>
                  <a:srgbClr val="C0C0C0"/>
                </a:highlight>
                <a:ea typeface="微软雅黑" panose="020B0503020204020204" pitchFamily="34" charset="-122"/>
              </a:rPr>
              <a:t>dept</a:t>
            </a:r>
            <a:r>
              <a:rPr lang="zh-CN" altLang="en-US" b="1" dirty="0">
                <a:highlight>
                  <a:srgbClr val="C0C0C0"/>
                </a:highlight>
                <a:ea typeface="微软雅黑" panose="020B0503020204020204" pitchFamily="34" charset="-122"/>
              </a:rPr>
              <a:t>；</a:t>
            </a:r>
          </a:p>
          <a:p>
            <a:pPr hangingPunct="0"/>
            <a:r>
              <a:rPr lang="en-US" altLang="zh-CN" sz="1600" b="1" dirty="0"/>
              <a:t>DEPARTMENT_ID	DEPARTMENT_NAME	</a:t>
            </a:r>
            <a:r>
              <a:rPr lang="en-US" altLang="zh-CN" sz="1600" b="1" dirty="0" smtClean="0"/>
              <a:t>MANAGER_ID</a:t>
            </a:r>
            <a:r>
              <a:rPr lang="en-US" altLang="zh-CN" sz="1600" b="1" dirty="0"/>
              <a:t>	LOCATION_ID</a:t>
            </a:r>
          </a:p>
          <a:p>
            <a:pPr hangingPunct="0"/>
            <a:r>
              <a:rPr lang="en-US" altLang="zh-CN" sz="1600" b="1" dirty="0"/>
              <a:t>-------------	--------------------	</a:t>
            </a:r>
            <a:r>
              <a:rPr lang="en-US" altLang="zh-CN" sz="1600" b="1" dirty="0" smtClean="0"/>
              <a:t>	----------</a:t>
            </a:r>
            <a:r>
              <a:rPr lang="en-US" altLang="zh-CN" sz="1600" b="1" dirty="0"/>
              <a:t>	</a:t>
            </a:r>
            <a:r>
              <a:rPr lang="en-US" altLang="zh-CN" sz="1600" b="1" dirty="0" smtClean="0"/>
              <a:t>	-----------</a:t>
            </a:r>
            <a:endParaRPr lang="en-US" altLang="zh-CN" sz="1600" b="1" dirty="0"/>
          </a:p>
          <a:p>
            <a:pPr hangingPunct="0"/>
            <a:r>
              <a:rPr lang="en-US" altLang="zh-CN" sz="1600" b="1" dirty="0"/>
              <a:t>10		</a:t>
            </a:r>
            <a:r>
              <a:rPr lang="en-US" altLang="zh-CN" sz="1600" b="1" dirty="0" smtClean="0"/>
              <a:t>Administration</a:t>
            </a:r>
            <a:r>
              <a:rPr lang="en-US" altLang="zh-CN" sz="1600" b="1" dirty="0"/>
              <a:t>		</a:t>
            </a:r>
            <a:r>
              <a:rPr lang="en-US" altLang="zh-CN" sz="1600" b="1" dirty="0" smtClean="0"/>
              <a:t>200</a:t>
            </a:r>
            <a:r>
              <a:rPr lang="en-US" altLang="zh-CN" sz="1600" b="1" dirty="0"/>
              <a:t>		</a:t>
            </a:r>
            <a:r>
              <a:rPr lang="en-US" altLang="zh-CN" sz="1600" b="1" dirty="0" smtClean="0"/>
              <a:t>1700</a:t>
            </a:r>
            <a:endParaRPr lang="en-US" altLang="zh-CN" sz="1600" b="1" dirty="0"/>
          </a:p>
          <a:p>
            <a:pPr hangingPunct="0"/>
            <a:r>
              <a:rPr lang="en-US" altLang="zh-CN" sz="1600" b="1" dirty="0"/>
              <a:t>20		</a:t>
            </a:r>
            <a:r>
              <a:rPr lang="en-US" altLang="zh-CN" sz="1600" b="1" dirty="0" smtClean="0"/>
              <a:t>Marketing</a:t>
            </a:r>
            <a:r>
              <a:rPr lang="en-US" altLang="zh-CN" sz="1600" b="1" dirty="0"/>
              <a:t>			</a:t>
            </a:r>
            <a:r>
              <a:rPr lang="en-US" altLang="zh-CN" sz="1600" b="1" dirty="0" smtClean="0"/>
              <a:t>201</a:t>
            </a:r>
            <a:r>
              <a:rPr lang="en-US" altLang="zh-CN" sz="1600" b="1" dirty="0"/>
              <a:t>		</a:t>
            </a:r>
            <a:r>
              <a:rPr lang="en-US" altLang="zh-CN" sz="1600" b="1" dirty="0" smtClean="0"/>
              <a:t>1800</a:t>
            </a:r>
            <a:endParaRPr lang="en-US" altLang="zh-CN" sz="1600" b="1" dirty="0"/>
          </a:p>
          <a:p>
            <a:pPr hangingPunct="0"/>
            <a:r>
              <a:rPr lang="en-US" altLang="zh-CN" sz="1600" b="1" dirty="0"/>
              <a:t>30		</a:t>
            </a:r>
            <a:r>
              <a:rPr lang="en-US" altLang="zh-CN" sz="1600" b="1" dirty="0" smtClean="0"/>
              <a:t>Purchasing</a:t>
            </a:r>
            <a:r>
              <a:rPr lang="en-US" altLang="zh-CN" sz="1600" b="1" dirty="0"/>
              <a:t>		</a:t>
            </a:r>
            <a:r>
              <a:rPr lang="en-US" altLang="zh-CN" sz="1600" b="1" dirty="0" smtClean="0"/>
              <a:t>114</a:t>
            </a:r>
            <a:r>
              <a:rPr lang="en-US" altLang="zh-CN" sz="1600" b="1" dirty="0"/>
              <a:t>		</a:t>
            </a:r>
            <a:r>
              <a:rPr lang="en-US" altLang="zh-CN" sz="1600" b="1" dirty="0" smtClean="0"/>
              <a:t>1700</a:t>
            </a:r>
            <a:endParaRPr lang="en-US" altLang="zh-CN" sz="1600" b="1" dirty="0"/>
          </a:p>
        </p:txBody>
      </p:sp>
    </p:spTree>
    <p:extLst>
      <p:ext uri="{BB962C8B-B14F-4D97-AF65-F5344CB8AC3E}">
        <p14:creationId xmlns:p14="http://schemas.microsoft.com/office/powerpoint/2010/main" val="358944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8.1.1</a:t>
            </a:r>
            <a:r>
              <a:rPr lang="zh-CN" altLang="en-US" sz="2800" dirty="0" smtClean="0"/>
              <a:t>数据类型</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76400"/>
            <a:ext cx="9601200" cy="528464"/>
          </a:xfrm>
        </p:spPr>
        <p:txBody>
          <a:bodyPr>
            <a:normAutofit/>
          </a:bodyPr>
          <a:lstStyle/>
          <a:p>
            <a:pPr marL="0" indent="0" hangingPunct="0">
              <a:buNone/>
            </a:pPr>
            <a:r>
              <a:rPr lang="en-US" altLang="zh-CN" dirty="0" smtClean="0"/>
              <a:t>5)ROWID</a:t>
            </a:r>
            <a:r>
              <a:rPr lang="zh-CN" altLang="en-US" dirty="0"/>
              <a:t>型</a:t>
            </a:r>
            <a:endParaRPr lang="zh-CN" altLang="zh-CN" dirty="0"/>
          </a:p>
        </p:txBody>
      </p:sp>
      <p:sp>
        <p:nvSpPr>
          <p:cNvPr id="26" name="文本框 25"/>
          <p:cNvSpPr txBox="1"/>
          <p:nvPr/>
        </p:nvSpPr>
        <p:spPr>
          <a:xfrm>
            <a:off x="4438228" y="2637862"/>
            <a:ext cx="2834943" cy="590931"/>
          </a:xfrm>
          <a:prstGeom prst="rect">
            <a:avLst/>
          </a:prstGeom>
          <a:noFill/>
        </p:spPr>
        <p:txBody>
          <a:bodyPr wrap="none" rtlCol="0">
            <a:spAutoFit/>
          </a:bodyPr>
          <a:lstStyle/>
          <a:p>
            <a:pPr>
              <a:lnSpc>
                <a:spcPct val="90000"/>
              </a:lnSpc>
            </a:pPr>
            <a:r>
              <a:rPr lang="zh-CN" altLang="en-US" dirty="0" smtClean="0"/>
              <a:t>表</a:t>
            </a:r>
            <a:r>
              <a:rPr lang="en-US" altLang="zh-CN" dirty="0"/>
              <a:t>8-5  ROWID</a:t>
            </a:r>
            <a:r>
              <a:rPr lang="zh-CN" altLang="en-US" dirty="0"/>
              <a:t>型数据类型</a:t>
            </a:r>
            <a:endParaRPr lang="zh-CN" altLang="zh-CN" dirty="0"/>
          </a:p>
          <a:p>
            <a:pPr>
              <a:lnSpc>
                <a:spcPct val="90000"/>
              </a:lnSpc>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040898794"/>
              </p:ext>
            </p:extLst>
          </p:nvPr>
        </p:nvGraphicFramePr>
        <p:xfrm>
          <a:off x="1917948" y="3140966"/>
          <a:ext cx="8977065" cy="2232249"/>
        </p:xfrm>
        <a:graphic>
          <a:graphicData uri="http://schemas.openxmlformats.org/drawingml/2006/table">
            <a:tbl>
              <a:tblPr firstRow="1" firstCol="1" bandRow="1">
                <a:tableStyleId>{3B4B98B0-60AC-42C2-AFA5-B58CD77FA1E5}</a:tableStyleId>
              </a:tblPr>
              <a:tblGrid>
                <a:gridCol w="2094930"/>
                <a:gridCol w="6882135"/>
              </a:tblGrid>
              <a:tr h="744083">
                <a:tc>
                  <a:txBody>
                    <a:bodyPr/>
                    <a:lstStyle/>
                    <a:p>
                      <a:pPr>
                        <a:spcAft>
                          <a:spcPts val="0"/>
                        </a:spcAft>
                      </a:pPr>
                      <a:r>
                        <a:rPr lang="zh-CN" sz="1600" kern="100">
                          <a:effectLst/>
                        </a:rPr>
                        <a:t>数据类型</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53975" marB="53975"/>
                </a:tc>
              </a:tr>
              <a:tr h="744083">
                <a:tc>
                  <a:txBody>
                    <a:bodyPr/>
                    <a:lstStyle/>
                    <a:p>
                      <a:pPr>
                        <a:spcAft>
                          <a:spcPts val="0"/>
                        </a:spcAft>
                      </a:pPr>
                      <a:r>
                        <a:rPr lang="en-US" sz="1600" kern="100">
                          <a:effectLst/>
                        </a:rPr>
                        <a:t>ROWID</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a:effectLst/>
                        </a:rPr>
                        <a:t>数据表中记录的唯一行号</a:t>
                      </a:r>
                      <a:endParaRPr lang="zh-CN" sz="1600" kern="100">
                        <a:effectLst/>
                        <a:latin typeface="Times New Roman" panose="02020603050405020304" pitchFamily="18" charset="0"/>
                        <a:ea typeface="宋体" panose="02010600030101010101" pitchFamily="2" charset="-122"/>
                      </a:endParaRPr>
                    </a:p>
                  </a:txBody>
                  <a:tcPr marL="68580" marR="68580" marT="53975" marB="53975"/>
                </a:tc>
              </a:tr>
              <a:tr h="744083">
                <a:tc>
                  <a:txBody>
                    <a:bodyPr/>
                    <a:lstStyle/>
                    <a:p>
                      <a:pPr>
                        <a:spcAft>
                          <a:spcPts val="0"/>
                        </a:spcAft>
                      </a:pPr>
                      <a:r>
                        <a:rPr lang="en-US" sz="1600" kern="100">
                          <a:effectLst/>
                        </a:rPr>
                        <a:t>UROWID</a:t>
                      </a:r>
                      <a:endParaRPr lang="zh-CN" sz="1600" kern="100">
                        <a:effectLst/>
                        <a:latin typeface="Times New Roman" panose="02020603050405020304" pitchFamily="18" charset="0"/>
                        <a:ea typeface="宋体" panose="02010600030101010101" pitchFamily="2" charset="-122"/>
                      </a:endParaRPr>
                    </a:p>
                  </a:txBody>
                  <a:tcPr marL="68580" marR="68580" marT="53975" marB="53975"/>
                </a:tc>
                <a:tc>
                  <a:txBody>
                    <a:bodyPr/>
                    <a:lstStyle/>
                    <a:p>
                      <a:pPr>
                        <a:spcAft>
                          <a:spcPts val="0"/>
                        </a:spcAft>
                      </a:pPr>
                      <a:r>
                        <a:rPr lang="zh-CN" sz="1600" kern="100" dirty="0">
                          <a:effectLst/>
                        </a:rPr>
                        <a:t>通用的</a:t>
                      </a:r>
                      <a:r>
                        <a:rPr lang="en-US" sz="1600" kern="100" dirty="0">
                          <a:effectLst/>
                        </a:rPr>
                        <a:t>ROWID</a:t>
                      </a:r>
                      <a:r>
                        <a:rPr lang="zh-CN" sz="1600" kern="100" dirty="0">
                          <a:effectLst/>
                        </a:rPr>
                        <a:t>，既可以保存物理的</a:t>
                      </a:r>
                      <a:r>
                        <a:rPr lang="en-US" sz="1600" kern="100" dirty="0">
                          <a:effectLst/>
                        </a:rPr>
                        <a:t>ROWID</a:t>
                      </a:r>
                      <a:r>
                        <a:rPr lang="zh-CN" sz="1600" kern="100" dirty="0">
                          <a:effectLst/>
                        </a:rPr>
                        <a:t>，也可以保存逻辑的</a:t>
                      </a:r>
                      <a:r>
                        <a:rPr lang="en-US" sz="1600" kern="100" dirty="0">
                          <a:effectLst/>
                        </a:rPr>
                        <a:t>ROWID</a:t>
                      </a:r>
                      <a:endParaRPr lang="zh-CN" sz="1600" kern="100" dirty="0">
                        <a:effectLst/>
                        <a:latin typeface="Times New Roman" panose="02020603050405020304" pitchFamily="18" charset="0"/>
                        <a:ea typeface="宋体" panose="02010600030101010101" pitchFamily="2" charset="-122"/>
                      </a:endParaRPr>
                    </a:p>
                  </a:txBody>
                  <a:tcPr marL="68580" marR="68580" marT="53975" marB="53975"/>
                </a:tc>
              </a:tr>
            </a:tbl>
          </a:graphicData>
        </a:graphic>
      </p:graphicFrame>
    </p:spTree>
    <p:extLst>
      <p:ext uri="{BB962C8B-B14F-4D97-AF65-F5344CB8AC3E}">
        <p14:creationId xmlns:p14="http://schemas.microsoft.com/office/powerpoint/2010/main" val="369006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8.7  </a:t>
            </a:r>
            <a:r>
              <a:rPr lang="zh-CN" altLang="en-US" b="1" dirty="0">
                <a:effectLst>
                  <a:glow>
                    <a:srgbClr val="000000"/>
                  </a:glow>
                  <a:outerShdw sx="0" sy="0">
                    <a:srgbClr val="000000"/>
                  </a:outerShdw>
                  <a:reflection stA="0" endPos="0" fadeDir="0" sx="0" sy="0"/>
                </a:effectLst>
              </a:rPr>
              <a:t>同 义 词</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8.7.2</a:t>
            </a:r>
            <a:r>
              <a:rPr lang="zh-CN" altLang="en-US" sz="2800" dirty="0"/>
              <a:t>删除同义词</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936104"/>
          </a:xfrm>
        </p:spPr>
        <p:txBody>
          <a:bodyPr>
            <a:normAutofit/>
          </a:bodyPr>
          <a:lstStyle/>
          <a:p>
            <a:pPr marL="0" indent="0" hangingPunct="0">
              <a:lnSpc>
                <a:spcPct val="120000"/>
              </a:lnSpc>
              <a:buNone/>
            </a:pPr>
            <a:r>
              <a:rPr lang="zh-CN" altLang="en-US" dirty="0"/>
              <a:t>使用</a:t>
            </a:r>
            <a:r>
              <a:rPr lang="en-US" altLang="zh-CN" dirty="0"/>
              <a:t>DROP SYNONYM</a:t>
            </a:r>
            <a:r>
              <a:rPr lang="zh-CN" altLang="en-US" dirty="0"/>
              <a:t>可以删除同义词，其语法格式如下：</a:t>
            </a:r>
          </a:p>
        </p:txBody>
      </p:sp>
      <p:sp>
        <p:nvSpPr>
          <p:cNvPr id="6" name="文本框 5"/>
          <p:cNvSpPr txBox="1"/>
          <p:nvPr/>
        </p:nvSpPr>
        <p:spPr>
          <a:xfrm>
            <a:off x="1482961" y="2204864"/>
            <a:ext cx="10012051" cy="338554"/>
          </a:xfrm>
          <a:prstGeom prst="rect">
            <a:avLst/>
          </a:prstGeom>
          <a:solidFill>
            <a:srgbClr val="FFFF00"/>
          </a:solidFill>
        </p:spPr>
        <p:txBody>
          <a:bodyPr wrap="square" rtlCol="0">
            <a:spAutoFit/>
          </a:bodyPr>
          <a:lstStyle/>
          <a:p>
            <a:pPr hangingPunct="0"/>
            <a:r>
              <a:rPr lang="en-US" altLang="zh-CN" sz="1600" b="1" dirty="0"/>
              <a:t>DROP [PUBLIC] SYNONYM &lt;</a:t>
            </a:r>
            <a:r>
              <a:rPr lang="en-US" altLang="zh-CN" sz="1600" b="1" dirty="0" err="1"/>
              <a:t>synonym_name</a:t>
            </a:r>
            <a:r>
              <a:rPr lang="en-US" altLang="zh-CN" sz="1600" b="1" dirty="0"/>
              <a:t>&gt;</a:t>
            </a:r>
            <a:r>
              <a:rPr lang="zh-CN" altLang="en-US" sz="1600" b="1" dirty="0"/>
              <a:t>；</a:t>
            </a:r>
            <a:endParaRPr lang="en-US" altLang="zh-CN" sz="1600" b="1" dirty="0"/>
          </a:p>
        </p:txBody>
      </p:sp>
    </p:spTree>
    <p:extLst>
      <p:ext uri="{BB962C8B-B14F-4D97-AF65-F5344CB8AC3E}">
        <p14:creationId xmlns:p14="http://schemas.microsoft.com/office/powerpoint/2010/main" val="371895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936104"/>
          </a:xfrm>
        </p:spPr>
        <p:txBody>
          <a:bodyPr>
            <a:normAutofit lnSpcReduction="10000"/>
          </a:bodyPr>
          <a:lstStyle/>
          <a:p>
            <a:pPr marL="0" indent="0" hangingPunct="0">
              <a:lnSpc>
                <a:spcPct val="120000"/>
              </a:lnSpc>
              <a:buNone/>
            </a:pPr>
            <a:r>
              <a:rPr lang="en-US" altLang="zh-CN" dirty="0"/>
              <a:t>XML(</a:t>
            </a:r>
            <a:r>
              <a:rPr lang="en-US" altLang="zh-CN" dirty="0" err="1"/>
              <a:t>Extensibe</a:t>
            </a:r>
            <a:r>
              <a:rPr lang="en-US" altLang="zh-CN" dirty="0"/>
              <a:t> Markup Language</a:t>
            </a:r>
            <a:r>
              <a:rPr lang="zh-CN" altLang="en-US" dirty="0"/>
              <a:t>，可扩展标记语言</a:t>
            </a:r>
            <a:r>
              <a:rPr lang="en-US" altLang="zh-CN" dirty="0"/>
              <a:t>)</a:t>
            </a:r>
            <a:r>
              <a:rPr lang="zh-CN" altLang="en-US" dirty="0"/>
              <a:t>是一种通用标记语言，特别在数据的传递和共享上有其重要的作用。</a:t>
            </a:r>
          </a:p>
        </p:txBody>
      </p:sp>
    </p:spTree>
    <p:extLst>
      <p:ext uri="{BB962C8B-B14F-4D97-AF65-F5344CB8AC3E}">
        <p14:creationId xmlns:p14="http://schemas.microsoft.com/office/powerpoint/2010/main" val="416038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8.8.1</a:t>
            </a:r>
            <a:r>
              <a:rPr lang="zh-CN" altLang="en-US" sz="2800" dirty="0"/>
              <a:t>从关系数据生成</a:t>
            </a:r>
            <a:r>
              <a:rPr lang="en-US" altLang="zh-CN" sz="2800" dirty="0"/>
              <a:t>XML</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2160240"/>
          </a:xfrm>
        </p:spPr>
        <p:txBody>
          <a:bodyPr>
            <a:normAutofit fontScale="85000" lnSpcReduction="20000"/>
          </a:bodyPr>
          <a:lstStyle/>
          <a:p>
            <a:pPr marL="0" indent="0" hangingPunct="0">
              <a:lnSpc>
                <a:spcPct val="120000"/>
              </a:lnSpc>
              <a:buNone/>
            </a:pPr>
            <a:r>
              <a:rPr lang="en-US" altLang="zh-CN" dirty="0"/>
              <a:t>Oracle</a:t>
            </a:r>
            <a:r>
              <a:rPr lang="zh-CN" altLang="en-US" dirty="0"/>
              <a:t>数据库包含了很多</a:t>
            </a:r>
            <a:r>
              <a:rPr lang="en-US" altLang="zh-CN" dirty="0"/>
              <a:t>SQL</a:t>
            </a:r>
            <a:r>
              <a:rPr lang="zh-CN" altLang="en-US" dirty="0"/>
              <a:t>函数，使用这些函数可以很方便地从关系数据生成</a:t>
            </a:r>
            <a:r>
              <a:rPr lang="en-US" altLang="zh-CN" dirty="0"/>
              <a:t>XML</a:t>
            </a:r>
            <a:r>
              <a:rPr lang="zh-CN" altLang="en-US" dirty="0"/>
              <a:t>。下面介绍几个常用的函数：</a:t>
            </a:r>
          </a:p>
          <a:p>
            <a:pPr marL="0" indent="0" hangingPunct="0">
              <a:lnSpc>
                <a:spcPct val="120000"/>
              </a:lnSpc>
              <a:buNone/>
            </a:pPr>
            <a:r>
              <a:rPr lang="en-US" altLang="zh-CN" dirty="0"/>
              <a:t>1)XMLELEMENT()</a:t>
            </a:r>
            <a:r>
              <a:rPr lang="zh-CN" altLang="en-US" dirty="0"/>
              <a:t>函数</a:t>
            </a:r>
          </a:p>
          <a:p>
            <a:pPr marL="0" indent="0" hangingPunct="0">
              <a:lnSpc>
                <a:spcPct val="120000"/>
              </a:lnSpc>
              <a:buNone/>
            </a:pPr>
            <a:r>
              <a:rPr lang="zh-CN" altLang="en-US" dirty="0"/>
              <a:t>使用</a:t>
            </a:r>
            <a:r>
              <a:rPr lang="en-US" altLang="zh-CN" dirty="0"/>
              <a:t>XMLELEMENT()</a:t>
            </a:r>
            <a:r>
              <a:rPr lang="zh-CN" altLang="en-US" dirty="0"/>
              <a:t>函数可以从关系数据生成</a:t>
            </a:r>
            <a:r>
              <a:rPr lang="en-US" altLang="zh-CN" dirty="0"/>
              <a:t>XML</a:t>
            </a:r>
            <a:r>
              <a:rPr lang="zh-CN" altLang="en-US" dirty="0"/>
              <a:t>元素。该函数将返回一个</a:t>
            </a:r>
            <a:r>
              <a:rPr lang="en-US" altLang="zh-CN" dirty="0"/>
              <a:t>XMLTYPE</a:t>
            </a:r>
            <a:r>
              <a:rPr lang="zh-CN" altLang="en-US" dirty="0"/>
              <a:t>对象，</a:t>
            </a:r>
            <a:r>
              <a:rPr lang="en-US" altLang="zh-CN" dirty="0"/>
              <a:t>XMLTYPE</a:t>
            </a:r>
            <a:r>
              <a:rPr lang="zh-CN" altLang="en-US" dirty="0"/>
              <a:t>是内置的</a:t>
            </a:r>
            <a:r>
              <a:rPr lang="en-US" altLang="zh-CN" dirty="0"/>
              <a:t>Oracle</a:t>
            </a:r>
            <a:r>
              <a:rPr lang="zh-CN" altLang="en-US" dirty="0"/>
              <a:t>数据库类型，用来表示</a:t>
            </a:r>
            <a:r>
              <a:rPr lang="en-US" altLang="zh-CN" dirty="0"/>
              <a:t>XML</a:t>
            </a:r>
            <a:r>
              <a:rPr lang="zh-CN" altLang="en-US" dirty="0"/>
              <a:t>数据。其语法格式如下：</a:t>
            </a:r>
          </a:p>
        </p:txBody>
      </p:sp>
      <p:sp>
        <p:nvSpPr>
          <p:cNvPr id="6" name="文本框 5"/>
          <p:cNvSpPr txBox="1"/>
          <p:nvPr/>
        </p:nvSpPr>
        <p:spPr>
          <a:xfrm>
            <a:off x="1413015" y="3789040"/>
            <a:ext cx="10012051" cy="1600438"/>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XMLELEMENT(identifier[</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xml_attribute_clause</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value_expr</a:t>
            </a:r>
            <a:r>
              <a:rPr lang="en-US" altLang="zh-CN" b="1" dirty="0">
                <a:highlight>
                  <a:srgbClr val="C0C0C0"/>
                </a:highlight>
                <a:ea typeface="微软雅黑" panose="020B0503020204020204" pitchFamily="34" charset="-122"/>
              </a:rPr>
              <a:t>])</a:t>
            </a:r>
          </a:p>
          <a:p>
            <a:pPr hangingPunct="0"/>
            <a:endParaRPr lang="en-US" altLang="zh-CN" sz="1600" b="1" dirty="0"/>
          </a:p>
          <a:p>
            <a:pPr hangingPunct="0"/>
            <a:r>
              <a:rPr lang="zh-CN" altLang="en-US" sz="1600" b="1" dirty="0"/>
              <a:t>参数说明：</a:t>
            </a:r>
          </a:p>
          <a:p>
            <a:pPr hangingPunct="0"/>
            <a:r>
              <a:rPr lang="en-US" altLang="zh-CN" sz="1600" b="1" dirty="0">
                <a:solidFill>
                  <a:srgbClr val="C00000"/>
                </a:solidFill>
              </a:rPr>
              <a:t>Identifier</a:t>
            </a:r>
            <a:r>
              <a:rPr lang="zh-CN" altLang="en-US" sz="1600" b="1" dirty="0">
                <a:solidFill>
                  <a:srgbClr val="C00000"/>
                </a:solidFill>
              </a:rPr>
              <a:t>：</a:t>
            </a:r>
            <a:r>
              <a:rPr lang="zh-CN" altLang="en-US" sz="1600" dirty="0"/>
              <a:t>用于指定元素名</a:t>
            </a:r>
            <a:r>
              <a:rPr lang="en-US" altLang="zh-CN" sz="1600" dirty="0"/>
              <a:t>(xml</a:t>
            </a:r>
            <a:r>
              <a:rPr lang="zh-CN" altLang="en-US" sz="1600" dirty="0"/>
              <a:t>的标签名</a:t>
            </a:r>
            <a:r>
              <a:rPr lang="en-US" altLang="zh-CN" sz="1600" dirty="0"/>
              <a:t>)</a:t>
            </a:r>
            <a:r>
              <a:rPr lang="zh-CN" altLang="en-US" sz="1600" dirty="0"/>
              <a:t>。</a:t>
            </a:r>
          </a:p>
          <a:p>
            <a:pPr hangingPunct="0"/>
            <a:r>
              <a:rPr lang="en-US" altLang="zh-CN" sz="1600" b="1" dirty="0" err="1">
                <a:solidFill>
                  <a:srgbClr val="C00000"/>
                </a:solidFill>
              </a:rPr>
              <a:t>xml_attribute_clause</a:t>
            </a:r>
            <a:r>
              <a:rPr lang="zh-CN" altLang="en-US" sz="1600" b="1" dirty="0">
                <a:solidFill>
                  <a:srgbClr val="C00000"/>
                </a:solidFill>
              </a:rPr>
              <a:t>：</a:t>
            </a:r>
            <a:r>
              <a:rPr lang="zh-CN" altLang="en-US" sz="1600" dirty="0"/>
              <a:t>用于指定元素属性子句。</a:t>
            </a:r>
          </a:p>
          <a:p>
            <a:pPr hangingPunct="0"/>
            <a:r>
              <a:rPr lang="en-US" altLang="zh-CN" sz="1600" b="1" dirty="0" err="1">
                <a:solidFill>
                  <a:srgbClr val="C00000"/>
                </a:solidFill>
              </a:rPr>
              <a:t>value_expr</a:t>
            </a:r>
            <a:r>
              <a:rPr lang="zh-CN" altLang="en-US" sz="1600" b="1" dirty="0">
                <a:solidFill>
                  <a:srgbClr val="C00000"/>
                </a:solidFill>
              </a:rPr>
              <a:t>：</a:t>
            </a:r>
            <a:r>
              <a:rPr lang="zh-CN" altLang="en-US" sz="1600" dirty="0"/>
              <a:t>用于指定元素值。</a:t>
            </a:r>
          </a:p>
        </p:txBody>
      </p:sp>
    </p:spTree>
    <p:extLst>
      <p:ext uri="{BB962C8B-B14F-4D97-AF65-F5344CB8AC3E}">
        <p14:creationId xmlns:p14="http://schemas.microsoft.com/office/powerpoint/2010/main" val="318098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8.8.1</a:t>
            </a:r>
            <a:r>
              <a:rPr lang="zh-CN" altLang="en-US" sz="2800" dirty="0"/>
              <a:t>从关系数据生成</a:t>
            </a:r>
            <a:r>
              <a:rPr lang="en-US" altLang="zh-CN" sz="2800" dirty="0"/>
              <a:t>XML</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936104"/>
          </a:xfrm>
        </p:spPr>
        <p:txBody>
          <a:bodyPr>
            <a:normAutofit fontScale="85000" lnSpcReduction="20000"/>
          </a:bodyPr>
          <a:lstStyle/>
          <a:p>
            <a:pPr marL="0" indent="0" hangingPunct="0">
              <a:lnSpc>
                <a:spcPct val="120000"/>
              </a:lnSpc>
              <a:buNone/>
            </a:pPr>
            <a:r>
              <a:rPr lang="en-US" altLang="zh-CN" dirty="0"/>
              <a:t>【</a:t>
            </a:r>
            <a:r>
              <a:rPr lang="zh-CN" altLang="en-US" dirty="0"/>
              <a:t>示例</a:t>
            </a:r>
            <a:r>
              <a:rPr lang="en-US" altLang="zh-CN" dirty="0"/>
              <a:t>8-30】</a:t>
            </a:r>
            <a:r>
              <a:rPr lang="zh-CN" altLang="en-US" dirty="0"/>
              <a:t>导出数据生成</a:t>
            </a:r>
            <a:r>
              <a:rPr lang="en-US" altLang="zh-CN" dirty="0"/>
              <a:t>XML</a:t>
            </a:r>
          </a:p>
          <a:p>
            <a:pPr marL="0" indent="0" hangingPunct="0">
              <a:lnSpc>
                <a:spcPct val="120000"/>
              </a:lnSpc>
              <a:buNone/>
            </a:pPr>
            <a:r>
              <a:rPr lang="zh-CN" altLang="en-US" dirty="0"/>
              <a:t>在</a:t>
            </a:r>
            <a:r>
              <a:rPr lang="en-US" altLang="zh-CN" dirty="0" err="1"/>
              <a:t>hr</a:t>
            </a:r>
            <a:r>
              <a:rPr lang="zh-CN" altLang="en-US" dirty="0"/>
              <a:t>用户中，将数据库表</a:t>
            </a:r>
            <a:r>
              <a:rPr lang="en-US" altLang="zh-CN" dirty="0"/>
              <a:t>employees</a:t>
            </a:r>
            <a:r>
              <a:rPr lang="zh-CN" altLang="en-US" dirty="0"/>
              <a:t>中的数据生成</a:t>
            </a:r>
            <a:r>
              <a:rPr lang="en-US" altLang="zh-CN" dirty="0"/>
              <a:t>XML</a:t>
            </a:r>
            <a:r>
              <a:rPr lang="zh-CN" altLang="en-US" dirty="0"/>
              <a:t>。</a:t>
            </a:r>
          </a:p>
        </p:txBody>
      </p:sp>
      <p:sp>
        <p:nvSpPr>
          <p:cNvPr id="6" name="文本框 5"/>
          <p:cNvSpPr txBox="1"/>
          <p:nvPr/>
        </p:nvSpPr>
        <p:spPr>
          <a:xfrm>
            <a:off x="1485900" y="2708920"/>
            <a:ext cx="10012051" cy="3477875"/>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SELECT XMLELEMENT(</a:t>
            </a:r>
          </a:p>
          <a:p>
            <a:pPr hangingPunct="0"/>
            <a:r>
              <a:rPr lang="en-US" altLang="zh-CN" b="1" dirty="0">
                <a:highlight>
                  <a:srgbClr val="C0C0C0"/>
                </a:highlight>
                <a:ea typeface="微软雅黑" panose="020B0503020204020204" pitchFamily="34" charset="-122"/>
              </a:rPr>
              <a:t>2  "employee"</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3  XMLELEMENT("id"</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employee_id</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4  XMLELEMENT("name"</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first_name</a:t>
            </a:r>
            <a:r>
              <a:rPr lang="en-US" altLang="zh-CN" b="1" dirty="0">
                <a:highlight>
                  <a:srgbClr val="C0C0C0"/>
                </a:highlight>
                <a:ea typeface="微软雅黑" panose="020B0503020204020204" pitchFamily="34" charset="-122"/>
              </a:rPr>
              <a:t>||' '||</a:t>
            </a:r>
            <a:r>
              <a:rPr lang="en-US" altLang="zh-CN" b="1" dirty="0" err="1">
                <a:highlight>
                  <a:srgbClr val="C0C0C0"/>
                </a:highlight>
                <a:ea typeface="微软雅黑" panose="020B0503020204020204" pitchFamily="34" charset="-122"/>
              </a:rPr>
              <a:t>last_name</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5  )AS </a:t>
            </a:r>
            <a:r>
              <a:rPr lang="en-US" altLang="zh-CN" b="1" dirty="0" err="1">
                <a:highlight>
                  <a:srgbClr val="C0C0C0"/>
                </a:highlight>
                <a:ea typeface="微软雅黑" panose="020B0503020204020204" pitchFamily="34" charset="-122"/>
              </a:rPr>
              <a:t>xml_employee</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6  FROM employees WHERE </a:t>
            </a:r>
            <a:r>
              <a:rPr lang="en-US" altLang="zh-CN" b="1" dirty="0" err="1">
                <a:highlight>
                  <a:srgbClr val="C0C0C0"/>
                </a:highlight>
                <a:ea typeface="微软雅黑" panose="020B0503020204020204" pitchFamily="34" charset="-122"/>
              </a:rPr>
              <a:t>department_id</a:t>
            </a:r>
            <a:r>
              <a:rPr lang="en-US" altLang="zh-CN" b="1" dirty="0">
                <a:highlight>
                  <a:srgbClr val="C0C0C0"/>
                </a:highlight>
                <a:ea typeface="微软雅黑" panose="020B0503020204020204" pitchFamily="34" charset="-122"/>
              </a:rPr>
              <a:t>=60</a:t>
            </a:r>
            <a:r>
              <a:rPr lang="zh-CN" altLang="en-US" b="1" dirty="0">
                <a:highlight>
                  <a:srgbClr val="C0C0C0"/>
                </a:highlight>
                <a:ea typeface="微软雅黑" panose="020B0503020204020204" pitchFamily="34" charset="-122"/>
              </a:rPr>
              <a:t>；</a:t>
            </a:r>
          </a:p>
          <a:p>
            <a:pPr hangingPunct="0"/>
            <a:r>
              <a:rPr lang="en-US" altLang="zh-CN" sz="1600" b="1" dirty="0"/>
              <a:t>XML_EMPLOYEE</a:t>
            </a:r>
          </a:p>
          <a:p>
            <a:pPr hangingPunct="0"/>
            <a:r>
              <a:rPr lang="en-US" altLang="zh-CN" sz="1600" b="1" dirty="0"/>
              <a:t>------------------------</a:t>
            </a:r>
          </a:p>
          <a:p>
            <a:pPr hangingPunct="0"/>
            <a:r>
              <a:rPr lang="en-US" altLang="zh-CN" sz="1600" b="1" dirty="0"/>
              <a:t>&lt;employee&gt;&lt;id&gt;103&lt;/id&gt;&lt;name&gt;Alexander </a:t>
            </a:r>
            <a:r>
              <a:rPr lang="en-US" altLang="zh-CN" sz="1600" b="1" dirty="0" err="1"/>
              <a:t>Hunold</a:t>
            </a:r>
            <a:r>
              <a:rPr lang="en-US" altLang="zh-CN" sz="1600" b="1" dirty="0"/>
              <a:t>&lt;/name&gt;&lt;/employee&gt;</a:t>
            </a:r>
          </a:p>
          <a:p>
            <a:pPr hangingPunct="0"/>
            <a:r>
              <a:rPr lang="en-US" altLang="zh-CN" sz="1600" b="1" dirty="0"/>
              <a:t>&lt;employee&gt;&lt;id&gt;104&lt;/id&gt;&lt;name&gt;Bruce Ernst&lt;/name&gt;&lt;/employee&gt;</a:t>
            </a:r>
          </a:p>
          <a:p>
            <a:pPr hangingPunct="0"/>
            <a:r>
              <a:rPr lang="en-US" altLang="zh-CN" sz="1600" b="1" dirty="0"/>
              <a:t>&lt;employee&gt;&lt;id&gt;105&lt;/id&gt;&lt;name&gt;David Austin&lt;/name&gt;&lt;/employee&gt;</a:t>
            </a:r>
          </a:p>
          <a:p>
            <a:pPr hangingPunct="0"/>
            <a:r>
              <a:rPr lang="en-US" altLang="zh-CN" sz="1600" b="1" dirty="0"/>
              <a:t>&lt;employee&gt;&lt;id&gt;106&lt;/id&gt;&lt;name&gt;</a:t>
            </a:r>
            <a:r>
              <a:rPr lang="en-US" altLang="zh-CN" sz="1600" b="1" dirty="0" err="1"/>
              <a:t>Valli</a:t>
            </a:r>
            <a:r>
              <a:rPr lang="en-US" altLang="zh-CN" sz="1600" b="1" dirty="0"/>
              <a:t> </a:t>
            </a:r>
            <a:r>
              <a:rPr lang="en-US" altLang="zh-CN" sz="1600" b="1" dirty="0" err="1"/>
              <a:t>Pataballa</a:t>
            </a:r>
            <a:r>
              <a:rPr lang="en-US" altLang="zh-CN" sz="1600" b="1" dirty="0"/>
              <a:t>&lt;/name&gt;&lt;/employee&gt;</a:t>
            </a:r>
          </a:p>
          <a:p>
            <a:pPr hangingPunct="0"/>
            <a:r>
              <a:rPr lang="en-US" altLang="zh-CN" sz="1600" b="1" dirty="0"/>
              <a:t>&lt;employee&gt;&lt;id&gt;107&lt;/id&gt;&lt;name&gt;Diana Lorentz&lt;/name&gt;&lt;/employee&gt;</a:t>
            </a:r>
          </a:p>
        </p:txBody>
      </p:sp>
    </p:spTree>
    <p:extLst>
      <p:ext uri="{BB962C8B-B14F-4D97-AF65-F5344CB8AC3E}">
        <p14:creationId xmlns:p14="http://schemas.microsoft.com/office/powerpoint/2010/main" val="316501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8.8.1</a:t>
            </a:r>
            <a:r>
              <a:rPr lang="zh-CN" altLang="en-US" sz="2800" dirty="0"/>
              <a:t>从关系数据生成</a:t>
            </a:r>
            <a:r>
              <a:rPr lang="en-US" altLang="zh-CN" sz="2800" dirty="0"/>
              <a:t>XML</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1212371"/>
          </a:xfrm>
        </p:spPr>
        <p:txBody>
          <a:bodyPr>
            <a:normAutofit fontScale="85000" lnSpcReduction="20000"/>
          </a:bodyPr>
          <a:lstStyle/>
          <a:p>
            <a:pPr marL="0" indent="0" hangingPunct="0">
              <a:lnSpc>
                <a:spcPct val="120000"/>
              </a:lnSpc>
              <a:buNone/>
            </a:pPr>
            <a:r>
              <a:rPr lang="en-US" altLang="zh-CN" dirty="0"/>
              <a:t>2)XMLATTRIBUTES()</a:t>
            </a:r>
            <a:r>
              <a:rPr lang="zh-CN" altLang="en-US" dirty="0"/>
              <a:t>函数</a:t>
            </a:r>
          </a:p>
          <a:p>
            <a:pPr marL="0" indent="0" hangingPunct="0">
              <a:lnSpc>
                <a:spcPct val="120000"/>
              </a:lnSpc>
              <a:buNone/>
            </a:pPr>
            <a:r>
              <a:rPr lang="en-US" altLang="zh-CN" dirty="0"/>
              <a:t>XMLATTRIBUTES()</a:t>
            </a:r>
            <a:r>
              <a:rPr lang="zh-CN" altLang="en-US" dirty="0"/>
              <a:t>函数一般与</a:t>
            </a:r>
            <a:r>
              <a:rPr lang="en-US" altLang="zh-CN" dirty="0"/>
              <a:t>XMLELEMENT()</a:t>
            </a:r>
            <a:r>
              <a:rPr lang="zh-CN" altLang="en-US" dirty="0"/>
              <a:t>函数联合使用，用于设置元素的属性，其语法格式如下：</a:t>
            </a:r>
          </a:p>
        </p:txBody>
      </p:sp>
      <p:sp>
        <p:nvSpPr>
          <p:cNvPr id="6" name="文本框 5"/>
          <p:cNvSpPr txBox="1"/>
          <p:nvPr/>
        </p:nvSpPr>
        <p:spPr>
          <a:xfrm>
            <a:off x="1557908" y="2945971"/>
            <a:ext cx="10012051" cy="1354217"/>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XMLATTRIBUTES(</a:t>
            </a:r>
            <a:r>
              <a:rPr lang="en-US" altLang="zh-CN" b="1" dirty="0" err="1">
                <a:highlight>
                  <a:srgbClr val="C0C0C0"/>
                </a:highlight>
                <a:ea typeface="微软雅黑" panose="020B0503020204020204" pitchFamily="34" charset="-122"/>
              </a:rPr>
              <a:t>value_expr</a:t>
            </a:r>
            <a:r>
              <a:rPr lang="en-US" altLang="zh-CN" b="1" dirty="0">
                <a:highlight>
                  <a:srgbClr val="C0C0C0"/>
                </a:highlight>
                <a:ea typeface="微软雅黑" panose="020B0503020204020204" pitchFamily="34" charset="-122"/>
              </a:rPr>
              <a:t> AS </a:t>
            </a:r>
            <a:r>
              <a:rPr lang="en-US" altLang="zh-CN" b="1" dirty="0" err="1">
                <a:highlight>
                  <a:srgbClr val="C0C0C0"/>
                </a:highlight>
                <a:ea typeface="微软雅黑" panose="020B0503020204020204" pitchFamily="34" charset="-122"/>
              </a:rPr>
              <a:t>attr_name</a:t>
            </a:r>
            <a:r>
              <a:rPr lang="en-US" altLang="zh-CN" b="1" dirty="0">
                <a:highlight>
                  <a:srgbClr val="C0C0C0"/>
                </a:highlight>
                <a:ea typeface="微软雅黑" panose="020B0503020204020204" pitchFamily="34" charset="-122"/>
              </a:rPr>
              <a:t> [</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p>
          <a:p>
            <a:pPr hangingPunct="0"/>
            <a:endParaRPr lang="en-US" altLang="zh-CN" sz="1600" b="1" dirty="0"/>
          </a:p>
          <a:p>
            <a:pPr hangingPunct="0"/>
            <a:r>
              <a:rPr lang="zh-CN" altLang="en-US" sz="1600" b="1" dirty="0"/>
              <a:t>参数说明：</a:t>
            </a:r>
          </a:p>
          <a:p>
            <a:pPr hangingPunct="0"/>
            <a:r>
              <a:rPr lang="en-US" altLang="zh-CN" sz="1600" b="1" dirty="0" err="1">
                <a:solidFill>
                  <a:srgbClr val="C00000"/>
                </a:solidFill>
              </a:rPr>
              <a:t>value_expr</a:t>
            </a:r>
            <a:r>
              <a:rPr lang="zh-CN" altLang="en-US" sz="1600" b="1" dirty="0"/>
              <a:t>：</a:t>
            </a:r>
            <a:r>
              <a:rPr lang="zh-CN" altLang="en-US" sz="1600" dirty="0"/>
              <a:t>用于指定属性值。</a:t>
            </a:r>
          </a:p>
          <a:p>
            <a:pPr hangingPunct="0"/>
            <a:r>
              <a:rPr lang="en-US" altLang="zh-CN" sz="1600" b="1" dirty="0" err="1">
                <a:solidFill>
                  <a:srgbClr val="C00000"/>
                </a:solidFill>
              </a:rPr>
              <a:t>attr_name</a:t>
            </a:r>
            <a:r>
              <a:rPr lang="zh-CN" altLang="en-US" sz="1600" b="1" dirty="0"/>
              <a:t>：</a:t>
            </a:r>
            <a:r>
              <a:rPr lang="zh-CN" altLang="en-US" sz="1600" dirty="0"/>
              <a:t>用于指定属性名。</a:t>
            </a:r>
          </a:p>
        </p:txBody>
      </p:sp>
    </p:spTree>
    <p:extLst>
      <p:ext uri="{BB962C8B-B14F-4D97-AF65-F5344CB8AC3E}">
        <p14:creationId xmlns:p14="http://schemas.microsoft.com/office/powerpoint/2010/main" val="378376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8.8.1</a:t>
            </a:r>
            <a:r>
              <a:rPr lang="zh-CN" altLang="en-US" sz="2800" dirty="0"/>
              <a:t>从关系数据生成</a:t>
            </a:r>
            <a:r>
              <a:rPr lang="en-US" altLang="zh-CN" sz="2800" dirty="0"/>
              <a:t>XML</a:t>
            </a:r>
            <a:endParaRPr lang="zh-CN" altLang="en-US" sz="2800" dirty="0"/>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1"/>
            <a:ext cx="10129191" cy="1080119"/>
          </a:xfrm>
        </p:spPr>
        <p:txBody>
          <a:bodyPr>
            <a:normAutofit fontScale="92500" lnSpcReduction="10000"/>
          </a:bodyPr>
          <a:lstStyle/>
          <a:p>
            <a:pPr marL="0" indent="0" hangingPunct="0">
              <a:lnSpc>
                <a:spcPct val="120000"/>
              </a:lnSpc>
              <a:buNone/>
            </a:pPr>
            <a:r>
              <a:rPr lang="en-US" altLang="zh-CN" dirty="0"/>
              <a:t>【</a:t>
            </a:r>
            <a:r>
              <a:rPr lang="zh-CN" altLang="en-US" dirty="0"/>
              <a:t>示例</a:t>
            </a:r>
            <a:r>
              <a:rPr lang="en-US" altLang="zh-CN" dirty="0"/>
              <a:t>8-31】</a:t>
            </a:r>
            <a:r>
              <a:rPr lang="zh-CN" altLang="en-US" dirty="0"/>
              <a:t>导出数据生成带属性的</a:t>
            </a:r>
            <a:r>
              <a:rPr lang="en-US" altLang="zh-CN" dirty="0"/>
              <a:t>XML</a:t>
            </a:r>
          </a:p>
          <a:p>
            <a:pPr marL="0" indent="0" hangingPunct="0">
              <a:lnSpc>
                <a:spcPct val="120000"/>
              </a:lnSpc>
              <a:buNone/>
            </a:pPr>
            <a:r>
              <a:rPr lang="zh-CN" altLang="en-US" dirty="0"/>
              <a:t>在</a:t>
            </a:r>
            <a:r>
              <a:rPr lang="en-US" altLang="zh-CN" dirty="0" err="1"/>
              <a:t>hr</a:t>
            </a:r>
            <a:r>
              <a:rPr lang="zh-CN" altLang="en-US" dirty="0"/>
              <a:t>用户中，将数据库表</a:t>
            </a:r>
            <a:r>
              <a:rPr lang="en-US" altLang="zh-CN" dirty="0"/>
              <a:t>employees</a:t>
            </a:r>
            <a:r>
              <a:rPr lang="zh-CN" altLang="en-US" dirty="0"/>
              <a:t>中的数据生成带属性的</a:t>
            </a:r>
            <a:r>
              <a:rPr lang="en-US" altLang="zh-CN" dirty="0"/>
              <a:t>XML</a:t>
            </a:r>
            <a:r>
              <a:rPr lang="zh-CN" altLang="en-US" dirty="0"/>
              <a:t>。</a:t>
            </a:r>
          </a:p>
        </p:txBody>
      </p:sp>
      <p:sp>
        <p:nvSpPr>
          <p:cNvPr id="6" name="文本框 5"/>
          <p:cNvSpPr txBox="1"/>
          <p:nvPr/>
        </p:nvSpPr>
        <p:spPr>
          <a:xfrm>
            <a:off x="1557908" y="2708920"/>
            <a:ext cx="10012051" cy="4031873"/>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SELECT XMLELEMENT(</a:t>
            </a:r>
          </a:p>
          <a:p>
            <a:pPr hangingPunct="0"/>
            <a:r>
              <a:rPr lang="en-US" altLang="zh-CN" b="1" dirty="0">
                <a:highlight>
                  <a:srgbClr val="C0C0C0"/>
                </a:highlight>
                <a:ea typeface="微软雅黑" panose="020B0503020204020204" pitchFamily="34" charset="-122"/>
              </a:rPr>
              <a:t>2  "employee"</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3  XMLATTRIBUTES(</a:t>
            </a:r>
          </a:p>
          <a:p>
            <a:pPr hangingPunct="0"/>
            <a:r>
              <a:rPr lang="en-US" altLang="zh-CN" b="1" dirty="0">
                <a:highlight>
                  <a:srgbClr val="C0C0C0"/>
                </a:highlight>
                <a:ea typeface="微软雅黑" panose="020B0503020204020204" pitchFamily="34" charset="-122"/>
              </a:rPr>
              <a:t>4  </a:t>
            </a:r>
            <a:r>
              <a:rPr lang="en-US" altLang="zh-CN" b="1" dirty="0" err="1">
                <a:highlight>
                  <a:srgbClr val="C0C0C0"/>
                </a:highlight>
                <a:ea typeface="微软雅黑" panose="020B0503020204020204" pitchFamily="34" charset="-122"/>
              </a:rPr>
              <a:t>employee_id</a:t>
            </a:r>
            <a:r>
              <a:rPr lang="en-US" altLang="zh-CN" b="1" dirty="0">
                <a:highlight>
                  <a:srgbClr val="C0C0C0"/>
                </a:highlight>
                <a:ea typeface="微软雅黑" panose="020B0503020204020204" pitchFamily="34" charset="-122"/>
              </a:rPr>
              <a:t> AS "id"</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5  </a:t>
            </a:r>
            <a:r>
              <a:rPr lang="en-US" altLang="zh-CN" b="1" dirty="0" err="1">
                <a:highlight>
                  <a:srgbClr val="C0C0C0"/>
                </a:highlight>
                <a:ea typeface="微软雅黑" panose="020B0503020204020204" pitchFamily="34" charset="-122"/>
              </a:rPr>
              <a:t>first_name</a:t>
            </a:r>
            <a:r>
              <a:rPr lang="en-US" altLang="zh-CN" b="1" dirty="0">
                <a:highlight>
                  <a:srgbClr val="C0C0C0"/>
                </a:highlight>
                <a:ea typeface="微软雅黑" panose="020B0503020204020204" pitchFamily="34" charset="-122"/>
              </a:rPr>
              <a:t>||' '||</a:t>
            </a:r>
            <a:r>
              <a:rPr lang="en-US" altLang="zh-CN" b="1" dirty="0" err="1">
                <a:highlight>
                  <a:srgbClr val="C0C0C0"/>
                </a:highlight>
                <a:ea typeface="微软雅黑" panose="020B0503020204020204" pitchFamily="34" charset="-122"/>
              </a:rPr>
              <a:t>last_name</a:t>
            </a:r>
            <a:r>
              <a:rPr lang="en-US" altLang="zh-CN" b="1" dirty="0">
                <a:highlight>
                  <a:srgbClr val="C0C0C0"/>
                </a:highlight>
                <a:ea typeface="微软雅黑" panose="020B0503020204020204" pitchFamily="34" charset="-122"/>
              </a:rPr>
              <a:t> AS "name"</a:t>
            </a:r>
          </a:p>
          <a:p>
            <a:pPr hangingPunct="0"/>
            <a:r>
              <a:rPr lang="en-US" altLang="zh-CN" b="1" dirty="0">
                <a:highlight>
                  <a:srgbClr val="C0C0C0"/>
                </a:highlight>
                <a:ea typeface="微软雅黑" panose="020B0503020204020204" pitchFamily="34" charset="-122"/>
              </a:rPr>
              <a:t>6  )</a:t>
            </a:r>
          </a:p>
          <a:p>
            <a:pPr hangingPunct="0"/>
            <a:r>
              <a:rPr lang="en-US" altLang="zh-CN" b="1" dirty="0">
                <a:highlight>
                  <a:srgbClr val="C0C0C0"/>
                </a:highlight>
                <a:ea typeface="微软雅黑" panose="020B0503020204020204" pitchFamily="34" charset="-122"/>
              </a:rPr>
              <a:t>7  )AS </a:t>
            </a:r>
            <a:r>
              <a:rPr lang="en-US" altLang="zh-CN" b="1" dirty="0" err="1">
                <a:highlight>
                  <a:srgbClr val="C0C0C0"/>
                </a:highlight>
                <a:ea typeface="微软雅黑" panose="020B0503020204020204" pitchFamily="34" charset="-122"/>
              </a:rPr>
              <a:t>xml_employee</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8  FROM employees WHERE </a:t>
            </a:r>
            <a:r>
              <a:rPr lang="en-US" altLang="zh-CN" b="1" dirty="0" err="1">
                <a:highlight>
                  <a:srgbClr val="C0C0C0"/>
                </a:highlight>
                <a:ea typeface="微软雅黑" panose="020B0503020204020204" pitchFamily="34" charset="-122"/>
              </a:rPr>
              <a:t>department_id</a:t>
            </a:r>
            <a:r>
              <a:rPr lang="en-US" altLang="zh-CN" b="1" dirty="0">
                <a:highlight>
                  <a:srgbClr val="C0C0C0"/>
                </a:highlight>
                <a:ea typeface="微软雅黑" panose="020B0503020204020204" pitchFamily="34" charset="-122"/>
              </a:rPr>
              <a:t>=60</a:t>
            </a:r>
            <a:r>
              <a:rPr lang="zh-CN" altLang="en-US" b="1" dirty="0">
                <a:highlight>
                  <a:srgbClr val="C0C0C0"/>
                </a:highlight>
                <a:ea typeface="微软雅黑" panose="020B0503020204020204" pitchFamily="34" charset="-122"/>
              </a:rPr>
              <a:t>；</a:t>
            </a:r>
          </a:p>
          <a:p>
            <a:pPr hangingPunct="0"/>
            <a:r>
              <a:rPr lang="en-US" altLang="zh-CN" sz="1600" b="1" dirty="0"/>
              <a:t>XML_EMPLOYEE</a:t>
            </a:r>
          </a:p>
          <a:p>
            <a:pPr hangingPunct="0"/>
            <a:r>
              <a:rPr lang="en-US" altLang="zh-CN" sz="1600" b="1" dirty="0"/>
              <a:t>----------------------------------</a:t>
            </a:r>
          </a:p>
          <a:p>
            <a:pPr hangingPunct="0"/>
            <a:r>
              <a:rPr lang="en-US" altLang="zh-CN" sz="1600" b="1" dirty="0"/>
              <a:t>&lt;employee id="103" name="Alexander </a:t>
            </a:r>
            <a:r>
              <a:rPr lang="en-US" altLang="zh-CN" sz="1600" b="1" dirty="0" err="1"/>
              <a:t>Hunold</a:t>
            </a:r>
            <a:r>
              <a:rPr lang="en-US" altLang="zh-CN" sz="1600" b="1" dirty="0"/>
              <a:t>"&gt;&lt;/employee&gt;</a:t>
            </a:r>
          </a:p>
          <a:p>
            <a:pPr hangingPunct="0"/>
            <a:r>
              <a:rPr lang="en-US" altLang="zh-CN" sz="1600" b="1" dirty="0"/>
              <a:t>&lt;employee id="104" name="Bruce Ernst"&gt;&lt;/employee&gt;</a:t>
            </a:r>
          </a:p>
          <a:p>
            <a:pPr hangingPunct="0"/>
            <a:r>
              <a:rPr lang="en-US" altLang="zh-CN" sz="1600" b="1" dirty="0"/>
              <a:t>&lt;employee id="105" name="David Austin"&gt;&lt;/employee&gt;</a:t>
            </a:r>
          </a:p>
          <a:p>
            <a:pPr hangingPunct="0"/>
            <a:r>
              <a:rPr lang="en-US" altLang="zh-CN" sz="1600" b="1" dirty="0"/>
              <a:t>&lt;employee id="106" name="</a:t>
            </a:r>
            <a:r>
              <a:rPr lang="en-US" altLang="zh-CN" sz="1600" b="1" dirty="0" err="1"/>
              <a:t>Valli</a:t>
            </a:r>
            <a:r>
              <a:rPr lang="en-US" altLang="zh-CN" sz="1600" b="1" dirty="0"/>
              <a:t> </a:t>
            </a:r>
            <a:r>
              <a:rPr lang="en-US" altLang="zh-CN" sz="1600" b="1" dirty="0" err="1"/>
              <a:t>Pataballa</a:t>
            </a:r>
            <a:r>
              <a:rPr lang="en-US" altLang="zh-CN" sz="1600" b="1" dirty="0"/>
              <a:t>"&gt;&lt;/employee&gt;</a:t>
            </a:r>
          </a:p>
          <a:p>
            <a:pPr hangingPunct="0"/>
            <a:r>
              <a:rPr lang="en-US" altLang="zh-CN" sz="1600" b="1" dirty="0"/>
              <a:t>&lt;employee id="107" name="Diana Lorentz"&gt;&lt;/employee&gt;</a:t>
            </a:r>
          </a:p>
        </p:txBody>
      </p:sp>
    </p:spTree>
    <p:extLst>
      <p:ext uri="{BB962C8B-B14F-4D97-AF65-F5344CB8AC3E}">
        <p14:creationId xmlns:p14="http://schemas.microsoft.com/office/powerpoint/2010/main" val="3925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1"/>
            <a:ext cx="10129191" cy="2160239"/>
          </a:xfrm>
        </p:spPr>
        <p:txBody>
          <a:bodyPr>
            <a:normAutofit fontScale="77500" lnSpcReduction="20000"/>
          </a:bodyPr>
          <a:lstStyle/>
          <a:p>
            <a:pPr marL="0" indent="0" hangingPunct="0">
              <a:lnSpc>
                <a:spcPct val="120000"/>
              </a:lnSpc>
              <a:buNone/>
            </a:pPr>
            <a:r>
              <a:rPr lang="en-US" altLang="zh-CN" dirty="0"/>
              <a:t>Oracle XML DB </a:t>
            </a:r>
            <a:r>
              <a:rPr lang="zh-CN" altLang="en-US" dirty="0"/>
              <a:t>是一组专门为 </a:t>
            </a:r>
            <a:r>
              <a:rPr lang="en-US" altLang="zh-CN" dirty="0"/>
              <a:t>XML </a:t>
            </a:r>
            <a:r>
              <a:rPr lang="zh-CN" altLang="en-US" dirty="0"/>
              <a:t>开发的内置高性能存储和检索技术，可用于存储、查询、更新、转换或处理 </a:t>
            </a:r>
            <a:r>
              <a:rPr lang="en-US" altLang="zh-CN" dirty="0"/>
              <a:t>XML</a:t>
            </a:r>
            <a:r>
              <a:rPr lang="zh-CN" altLang="en-US" dirty="0"/>
              <a:t>。</a:t>
            </a:r>
          </a:p>
          <a:p>
            <a:pPr marL="0" indent="0" hangingPunct="0">
              <a:lnSpc>
                <a:spcPct val="120000"/>
              </a:lnSpc>
              <a:buNone/>
            </a:pPr>
            <a:r>
              <a:rPr lang="en-US" altLang="zh-CN" dirty="0"/>
              <a:t>1)</a:t>
            </a:r>
            <a:r>
              <a:rPr lang="zh-CN" altLang="en-US" dirty="0"/>
              <a:t>创建能存储</a:t>
            </a:r>
            <a:r>
              <a:rPr lang="en-US" altLang="zh-CN" dirty="0"/>
              <a:t>XML</a:t>
            </a:r>
            <a:r>
              <a:rPr lang="zh-CN" altLang="en-US" dirty="0"/>
              <a:t>数据的</a:t>
            </a:r>
            <a:r>
              <a:rPr lang="en-US" altLang="zh-CN" dirty="0"/>
              <a:t>XML</a:t>
            </a:r>
            <a:r>
              <a:rPr lang="zh-CN" altLang="en-US" dirty="0"/>
              <a:t>表</a:t>
            </a:r>
          </a:p>
          <a:p>
            <a:pPr marL="0" indent="0" hangingPunct="0">
              <a:lnSpc>
                <a:spcPct val="120000"/>
              </a:lnSpc>
              <a:buNone/>
            </a:pPr>
            <a:r>
              <a:rPr lang="zh-CN" altLang="en-US" dirty="0"/>
              <a:t>能存储</a:t>
            </a:r>
            <a:r>
              <a:rPr lang="en-US" altLang="zh-CN" dirty="0"/>
              <a:t>XML</a:t>
            </a:r>
            <a:r>
              <a:rPr lang="zh-CN" altLang="en-US" dirty="0"/>
              <a:t>数据的表，一般有创建两种方式：</a:t>
            </a:r>
          </a:p>
          <a:p>
            <a:pPr marL="0" indent="0" hangingPunct="0">
              <a:lnSpc>
                <a:spcPct val="120000"/>
              </a:lnSpc>
              <a:buNone/>
            </a:pPr>
            <a:r>
              <a:rPr lang="en-US" altLang="zh-CN" dirty="0"/>
              <a:t>(1)</a:t>
            </a:r>
            <a:r>
              <a:rPr lang="zh-CN" altLang="en-US" dirty="0"/>
              <a:t>创建一个有</a:t>
            </a:r>
            <a:r>
              <a:rPr lang="en-US" altLang="zh-CN" dirty="0"/>
              <a:t>XMLTYPE</a:t>
            </a:r>
            <a:r>
              <a:rPr lang="zh-CN" altLang="en-US" dirty="0"/>
              <a:t>类型字段的表，其语法格式如下：</a:t>
            </a:r>
          </a:p>
        </p:txBody>
      </p:sp>
      <p:sp>
        <p:nvSpPr>
          <p:cNvPr id="6" name="文本框 5"/>
          <p:cNvSpPr txBox="1"/>
          <p:nvPr/>
        </p:nvSpPr>
        <p:spPr>
          <a:xfrm>
            <a:off x="1557908" y="3904592"/>
            <a:ext cx="10012051" cy="2123658"/>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CREATE TABLE </a:t>
            </a:r>
            <a:r>
              <a:rPr lang="en-US" altLang="zh-CN" b="1" dirty="0" err="1">
                <a:highlight>
                  <a:srgbClr val="C0C0C0"/>
                </a:highlight>
                <a:ea typeface="微软雅黑" panose="020B0503020204020204" pitchFamily="34" charset="-122"/>
              </a:rPr>
              <a:t>table_name</a:t>
            </a:r>
            <a:r>
              <a:rPr lang="en-US" altLang="zh-CN" b="1" dirty="0">
                <a:highlight>
                  <a:srgbClr val="C0C0C0"/>
                </a:highlight>
                <a:ea typeface="微软雅黑" panose="020B0503020204020204" pitchFamily="34" charset="-122"/>
              </a:rPr>
              <a:t> (</a:t>
            </a:r>
          </a:p>
          <a:p>
            <a:pPr hangingPunct="0"/>
            <a:r>
              <a:rPr lang="en-US" altLang="zh-CN" b="1" dirty="0" err="1">
                <a:highlight>
                  <a:srgbClr val="C0C0C0"/>
                </a:highlight>
                <a:ea typeface="微软雅黑" panose="020B0503020204020204" pitchFamily="34" charset="-122"/>
              </a:rPr>
              <a:t>col_name</a:t>
            </a:r>
            <a:r>
              <a:rPr lang="en-US" altLang="zh-CN" b="1" dirty="0">
                <a:highlight>
                  <a:srgbClr val="C0C0C0"/>
                </a:highlight>
                <a:ea typeface="微软雅黑" panose="020B0503020204020204" pitchFamily="34" charset="-122"/>
              </a:rPr>
              <a:t> </a:t>
            </a:r>
            <a:r>
              <a:rPr lang="en-US" altLang="zh-CN" b="1" dirty="0" err="1">
                <a:highlight>
                  <a:srgbClr val="C0C0C0"/>
                </a:highlight>
                <a:ea typeface="微软雅黑" panose="020B0503020204020204" pitchFamily="34" charset="-122"/>
              </a:rPr>
              <a:t>data_type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xml_col</a:t>
            </a:r>
            <a:r>
              <a:rPr lang="en-US" altLang="zh-CN" b="1" dirty="0">
                <a:highlight>
                  <a:srgbClr val="C0C0C0"/>
                </a:highlight>
                <a:ea typeface="微软雅黑" panose="020B0503020204020204" pitchFamily="34" charset="-122"/>
              </a:rPr>
              <a:t> XMLTYPE])</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hangingPunct="0"/>
            <a:endParaRPr lang="zh-CN" altLang="en-US" sz="1600" b="1" dirty="0"/>
          </a:p>
          <a:p>
            <a:pPr hangingPunct="0"/>
            <a:r>
              <a:rPr lang="zh-CN" altLang="en-US" sz="1600" b="1" dirty="0"/>
              <a:t>参数说明：</a:t>
            </a:r>
          </a:p>
          <a:p>
            <a:pPr hangingPunct="0"/>
            <a:r>
              <a:rPr lang="en-US" altLang="zh-CN" sz="1600" b="1" dirty="0" err="1">
                <a:solidFill>
                  <a:srgbClr val="C00000"/>
                </a:solidFill>
              </a:rPr>
              <a:t>table_name</a:t>
            </a:r>
            <a:r>
              <a:rPr lang="zh-CN" altLang="en-US" sz="1600" b="1" dirty="0"/>
              <a:t>：</a:t>
            </a:r>
            <a:r>
              <a:rPr lang="zh-CN" altLang="en-US" sz="1600" dirty="0"/>
              <a:t>表名。</a:t>
            </a:r>
          </a:p>
          <a:p>
            <a:pPr hangingPunct="0"/>
            <a:r>
              <a:rPr lang="en-US" altLang="zh-CN" sz="1600" b="1" dirty="0" err="1">
                <a:solidFill>
                  <a:srgbClr val="C00000"/>
                </a:solidFill>
              </a:rPr>
              <a:t>col_name</a:t>
            </a:r>
            <a:r>
              <a:rPr lang="en-US" altLang="zh-CN" sz="1600" b="1" dirty="0">
                <a:solidFill>
                  <a:srgbClr val="C00000"/>
                </a:solidFill>
              </a:rPr>
              <a:t> </a:t>
            </a:r>
            <a:r>
              <a:rPr lang="en-US" altLang="zh-CN" sz="1600" b="1" dirty="0" err="1">
                <a:solidFill>
                  <a:srgbClr val="C00000"/>
                </a:solidFill>
              </a:rPr>
              <a:t>data_type</a:t>
            </a:r>
            <a:r>
              <a:rPr lang="zh-CN" altLang="en-US" sz="1600" b="1" dirty="0"/>
              <a:t>：</a:t>
            </a:r>
            <a:r>
              <a:rPr lang="zh-CN" altLang="en-US" sz="1600" dirty="0"/>
              <a:t>普通列名及类型。</a:t>
            </a:r>
          </a:p>
          <a:p>
            <a:pPr hangingPunct="0"/>
            <a:r>
              <a:rPr lang="en-US" altLang="zh-CN" sz="1600" b="1" dirty="0" err="1">
                <a:solidFill>
                  <a:srgbClr val="C00000"/>
                </a:solidFill>
              </a:rPr>
              <a:t>xml_col</a:t>
            </a:r>
            <a:r>
              <a:rPr lang="zh-CN" altLang="en-US" sz="1600" b="1" dirty="0"/>
              <a:t>：</a:t>
            </a:r>
            <a:r>
              <a:rPr lang="zh-CN" altLang="en-US" sz="1600" dirty="0"/>
              <a:t>存储</a:t>
            </a:r>
            <a:r>
              <a:rPr lang="en-US" altLang="zh-CN" sz="1600" dirty="0"/>
              <a:t>XML</a:t>
            </a:r>
            <a:r>
              <a:rPr lang="zh-CN" altLang="en-US" sz="1600" dirty="0"/>
              <a:t>数据列名。</a:t>
            </a:r>
          </a:p>
          <a:p>
            <a:pPr hangingPunct="0"/>
            <a:r>
              <a:rPr lang="en-US" altLang="zh-CN" sz="1600" b="1" dirty="0">
                <a:solidFill>
                  <a:srgbClr val="C00000"/>
                </a:solidFill>
              </a:rPr>
              <a:t>XMLTYPE</a:t>
            </a:r>
            <a:r>
              <a:rPr lang="zh-CN" altLang="en-US" sz="1600" b="1" dirty="0"/>
              <a:t>：</a:t>
            </a:r>
            <a:r>
              <a:rPr lang="en-US" altLang="zh-CN" sz="1600" dirty="0"/>
              <a:t>XML</a:t>
            </a:r>
            <a:r>
              <a:rPr lang="zh-CN" altLang="en-US" sz="1600" dirty="0"/>
              <a:t>数据类型。</a:t>
            </a:r>
          </a:p>
        </p:txBody>
      </p:sp>
    </p:spTree>
    <p:extLst>
      <p:ext uri="{BB962C8B-B14F-4D97-AF65-F5344CB8AC3E}">
        <p14:creationId xmlns:p14="http://schemas.microsoft.com/office/powerpoint/2010/main" val="163181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(2)</a:t>
            </a:r>
            <a:r>
              <a:rPr lang="zh-CN" altLang="en-US" dirty="0"/>
              <a:t>创建一个</a:t>
            </a:r>
            <a:r>
              <a:rPr lang="en-US" altLang="zh-CN" dirty="0" err="1"/>
              <a:t>XMLType</a:t>
            </a:r>
            <a:r>
              <a:rPr lang="zh-CN" altLang="en-US" dirty="0"/>
              <a:t>类型表，其语法格式如下：</a:t>
            </a:r>
          </a:p>
        </p:txBody>
      </p:sp>
      <p:sp>
        <p:nvSpPr>
          <p:cNvPr id="6" name="文本框 5"/>
          <p:cNvSpPr txBox="1"/>
          <p:nvPr/>
        </p:nvSpPr>
        <p:spPr>
          <a:xfrm>
            <a:off x="1427891" y="2204864"/>
            <a:ext cx="10012051" cy="1354217"/>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CREATE TABLE </a:t>
            </a:r>
            <a:r>
              <a:rPr lang="en-US" altLang="zh-CN" b="1" dirty="0" err="1">
                <a:highlight>
                  <a:srgbClr val="C0C0C0"/>
                </a:highlight>
                <a:ea typeface="微软雅黑" panose="020B0503020204020204" pitchFamily="34" charset="-122"/>
              </a:rPr>
              <a:t>table_name</a:t>
            </a:r>
            <a:r>
              <a:rPr lang="en-US" altLang="zh-CN" b="1" dirty="0">
                <a:highlight>
                  <a:srgbClr val="C0C0C0"/>
                </a:highlight>
                <a:ea typeface="微软雅黑" panose="020B0503020204020204" pitchFamily="34" charset="-122"/>
              </a:rPr>
              <a:t> OF XMLTYPE</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hangingPunct="0"/>
            <a:r>
              <a:rPr lang="zh-CN" altLang="en-US" sz="1600" b="1" dirty="0" smtClean="0"/>
              <a:t> </a:t>
            </a:r>
            <a:endParaRPr lang="zh-CN" altLang="en-US" sz="1600" b="1" dirty="0"/>
          </a:p>
          <a:p>
            <a:pPr hangingPunct="0"/>
            <a:r>
              <a:rPr lang="zh-CN" altLang="en-US" sz="1600" b="1" dirty="0"/>
              <a:t>参数说明：</a:t>
            </a:r>
          </a:p>
          <a:p>
            <a:pPr hangingPunct="0"/>
            <a:r>
              <a:rPr lang="en-US" altLang="zh-CN" sz="1600" b="1" dirty="0" err="1">
                <a:solidFill>
                  <a:srgbClr val="C00000"/>
                </a:solidFill>
              </a:rPr>
              <a:t>table_name</a:t>
            </a:r>
            <a:r>
              <a:rPr lang="zh-CN" altLang="en-US" sz="1600" b="1" dirty="0"/>
              <a:t>：</a:t>
            </a:r>
            <a:r>
              <a:rPr lang="zh-CN" altLang="en-US" sz="1600" dirty="0"/>
              <a:t>表名。</a:t>
            </a:r>
          </a:p>
          <a:p>
            <a:pPr hangingPunct="0"/>
            <a:r>
              <a:rPr lang="en-US" altLang="zh-CN" sz="1600" b="1" dirty="0" err="1">
                <a:solidFill>
                  <a:srgbClr val="C00000"/>
                </a:solidFill>
              </a:rPr>
              <a:t>xmltype</a:t>
            </a:r>
            <a:r>
              <a:rPr lang="zh-CN" altLang="en-US" sz="1600" b="1" dirty="0"/>
              <a:t>：</a:t>
            </a:r>
            <a:r>
              <a:rPr lang="en-US" altLang="zh-CN" sz="1600" dirty="0"/>
              <a:t>XML</a:t>
            </a:r>
            <a:r>
              <a:rPr lang="zh-CN" altLang="en-US" sz="1600" dirty="0"/>
              <a:t>数据类型。</a:t>
            </a:r>
          </a:p>
        </p:txBody>
      </p:sp>
    </p:spTree>
    <p:extLst>
      <p:ext uri="{BB962C8B-B14F-4D97-AF65-F5344CB8AC3E}">
        <p14:creationId xmlns:p14="http://schemas.microsoft.com/office/powerpoint/2010/main" val="359066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1"/>
            <a:ext cx="10129191" cy="1224135"/>
          </a:xfrm>
        </p:spPr>
        <p:txBody>
          <a:bodyPr>
            <a:normAutofit fontScale="85000" lnSpcReduction="20000"/>
          </a:bodyPr>
          <a:lstStyle/>
          <a:p>
            <a:pPr marL="0" indent="0" hangingPunct="0">
              <a:lnSpc>
                <a:spcPct val="120000"/>
              </a:lnSpc>
              <a:buNone/>
            </a:pPr>
            <a:r>
              <a:rPr lang="en-US" altLang="zh-CN" dirty="0"/>
              <a:t>【</a:t>
            </a:r>
            <a:r>
              <a:rPr lang="zh-CN" altLang="en-US" dirty="0"/>
              <a:t>示例</a:t>
            </a:r>
            <a:r>
              <a:rPr lang="en-US" altLang="zh-CN" dirty="0"/>
              <a:t>8-32】</a:t>
            </a:r>
            <a:r>
              <a:rPr lang="zh-CN" altLang="en-US" dirty="0"/>
              <a:t>创建</a:t>
            </a:r>
            <a:r>
              <a:rPr lang="en-US" altLang="zh-CN" dirty="0"/>
              <a:t>XML</a:t>
            </a:r>
            <a:r>
              <a:rPr lang="zh-CN" altLang="en-US" dirty="0"/>
              <a:t>表</a:t>
            </a:r>
          </a:p>
          <a:p>
            <a:pPr marL="0" indent="0" hangingPunct="0">
              <a:lnSpc>
                <a:spcPct val="120000"/>
              </a:lnSpc>
              <a:buNone/>
            </a:pPr>
            <a:r>
              <a:rPr lang="zh-CN" altLang="en-US" dirty="0"/>
              <a:t>在</a:t>
            </a:r>
            <a:r>
              <a:rPr lang="en-US" altLang="zh-CN" dirty="0"/>
              <a:t>study</a:t>
            </a:r>
            <a:r>
              <a:rPr lang="zh-CN" altLang="en-US" dirty="0"/>
              <a:t>用户中，创建</a:t>
            </a:r>
            <a:r>
              <a:rPr lang="en-US" altLang="zh-CN" dirty="0"/>
              <a:t>2</a:t>
            </a:r>
            <a:r>
              <a:rPr lang="zh-CN" altLang="en-US" dirty="0"/>
              <a:t>个</a:t>
            </a:r>
            <a:r>
              <a:rPr lang="en-US" altLang="zh-CN" dirty="0"/>
              <a:t>XML</a:t>
            </a:r>
            <a:r>
              <a:rPr lang="zh-CN" altLang="en-US" dirty="0"/>
              <a:t>表</a:t>
            </a:r>
            <a:r>
              <a:rPr lang="en-US" altLang="zh-CN" dirty="0" err="1"/>
              <a:t>xmlcontent</a:t>
            </a:r>
            <a:r>
              <a:rPr lang="zh-CN" altLang="en-US" dirty="0"/>
              <a:t>和</a:t>
            </a:r>
            <a:r>
              <a:rPr lang="en-US" altLang="zh-CN" dirty="0" err="1"/>
              <a:t>xmltable</a:t>
            </a:r>
            <a:r>
              <a:rPr lang="zh-CN" altLang="en-US" dirty="0"/>
              <a:t>，</a:t>
            </a:r>
            <a:r>
              <a:rPr lang="en-US" altLang="zh-CN" dirty="0" err="1"/>
              <a:t>xmlcontent</a:t>
            </a:r>
            <a:r>
              <a:rPr lang="zh-CN" altLang="en-US" dirty="0"/>
              <a:t>是一个有</a:t>
            </a:r>
            <a:r>
              <a:rPr lang="en-US" altLang="zh-CN" dirty="0"/>
              <a:t>XMLTYPE</a:t>
            </a:r>
            <a:r>
              <a:rPr lang="zh-CN" altLang="en-US" dirty="0"/>
              <a:t>类型字段的表，</a:t>
            </a:r>
            <a:r>
              <a:rPr lang="en-US" altLang="zh-CN" dirty="0" err="1"/>
              <a:t>xmltable</a:t>
            </a:r>
            <a:r>
              <a:rPr lang="zh-CN" altLang="en-US" dirty="0"/>
              <a:t>是一个</a:t>
            </a:r>
            <a:r>
              <a:rPr lang="en-US" altLang="zh-CN" dirty="0"/>
              <a:t>XMLTYPE</a:t>
            </a:r>
            <a:r>
              <a:rPr lang="zh-CN" altLang="en-US" dirty="0"/>
              <a:t>类型的表。</a:t>
            </a:r>
          </a:p>
        </p:txBody>
      </p:sp>
      <p:sp>
        <p:nvSpPr>
          <p:cNvPr id="6" name="文本框 5"/>
          <p:cNvSpPr txBox="1"/>
          <p:nvPr/>
        </p:nvSpPr>
        <p:spPr>
          <a:xfrm>
            <a:off x="1427891" y="3041665"/>
            <a:ext cx="10012051" cy="1477328"/>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CREATE TABLE </a:t>
            </a:r>
            <a:r>
              <a:rPr lang="en-US" altLang="zh-CN" b="1" dirty="0" err="1">
                <a:highlight>
                  <a:srgbClr val="C0C0C0"/>
                </a:highlight>
                <a:ea typeface="微软雅黑" panose="020B0503020204020204" pitchFamily="34" charset="-122"/>
              </a:rPr>
              <a:t>xmlcontent</a:t>
            </a:r>
            <a:r>
              <a:rPr lang="en-US" altLang="zh-CN"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2  </a:t>
            </a:r>
            <a:r>
              <a:rPr lang="en-US" altLang="zh-CN" b="1" dirty="0" err="1">
                <a:highlight>
                  <a:srgbClr val="C0C0C0"/>
                </a:highlight>
                <a:ea typeface="微软雅黑" panose="020B0503020204020204" pitchFamily="34" charset="-122"/>
              </a:rPr>
              <a:t>keyvalue</a:t>
            </a:r>
            <a:r>
              <a:rPr lang="en-US" altLang="zh-CN" b="1" dirty="0">
                <a:highlight>
                  <a:srgbClr val="C0C0C0"/>
                </a:highlight>
                <a:ea typeface="微软雅黑" panose="020B0503020204020204" pitchFamily="34" charset="-122"/>
              </a:rPr>
              <a:t> VARCHAR2(10)PRIMARY KEY</a:t>
            </a:r>
            <a:r>
              <a:rPr lang="zh-CN" altLang="en-US" b="1" dirty="0">
                <a:highlight>
                  <a:srgbClr val="C0C0C0"/>
                </a:highlight>
                <a:ea typeface="微软雅黑" panose="020B0503020204020204" pitchFamily="34" charset="-122"/>
              </a:rPr>
              <a:t>，</a:t>
            </a:r>
          </a:p>
          <a:p>
            <a:pPr hangingPunct="0"/>
            <a:r>
              <a:rPr lang="en-US" altLang="zh-CN" b="1" dirty="0" smtClean="0">
                <a:highlight>
                  <a:srgbClr val="C0C0C0"/>
                </a:highlight>
                <a:ea typeface="微软雅黑" panose="020B0503020204020204" pitchFamily="34" charset="-122"/>
              </a:rPr>
              <a:t>3  </a:t>
            </a:r>
            <a:r>
              <a:rPr lang="en-US" altLang="zh-CN" b="1" dirty="0" err="1" smtClean="0">
                <a:highlight>
                  <a:srgbClr val="C0C0C0"/>
                </a:highlight>
                <a:ea typeface="微软雅黑" panose="020B0503020204020204" pitchFamily="34" charset="-122"/>
              </a:rPr>
              <a:t>xmlvalue</a:t>
            </a:r>
            <a:r>
              <a:rPr lang="en-US" altLang="zh-CN" b="1" dirty="0" smtClean="0">
                <a:highlight>
                  <a:srgbClr val="C0C0C0"/>
                </a:highlight>
                <a:ea typeface="微软雅黑" panose="020B0503020204020204" pitchFamily="34" charset="-122"/>
              </a:rPr>
              <a:t> </a:t>
            </a:r>
            <a:r>
              <a:rPr lang="en-US" altLang="zh-CN" b="1" dirty="0">
                <a:highlight>
                  <a:srgbClr val="C0C0C0"/>
                </a:highlight>
                <a:ea typeface="微软雅黑" panose="020B0503020204020204" pitchFamily="34" charset="-122"/>
              </a:rPr>
              <a:t>XMLTYPE)</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SQL</a:t>
            </a:r>
            <a:r>
              <a:rPr lang="en-US" altLang="zh-CN" b="1" dirty="0">
                <a:highlight>
                  <a:srgbClr val="C0C0C0"/>
                </a:highlight>
                <a:ea typeface="微软雅黑" panose="020B0503020204020204" pitchFamily="34" charset="-122"/>
              </a:rPr>
              <a:t>&gt; CREATE TABLE </a:t>
            </a:r>
            <a:r>
              <a:rPr lang="en-US" altLang="zh-CN" b="1" dirty="0" err="1">
                <a:highlight>
                  <a:srgbClr val="C0C0C0"/>
                </a:highlight>
                <a:ea typeface="微软雅黑" panose="020B0503020204020204" pitchFamily="34" charset="-122"/>
              </a:rPr>
              <a:t>xmltable</a:t>
            </a:r>
            <a:r>
              <a:rPr lang="en-US" altLang="zh-CN" b="1" dirty="0">
                <a:highlight>
                  <a:srgbClr val="C0C0C0"/>
                </a:highlight>
                <a:ea typeface="微软雅黑" panose="020B0503020204020204" pitchFamily="34" charset="-122"/>
              </a:rPr>
              <a:t> OF XMLTYPE</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a:t>
            </a:r>
            <a:r>
              <a:rPr lang="en-US" altLang="zh-CN" b="1" dirty="0">
                <a:highlight>
                  <a:srgbClr val="C0C0C0"/>
                </a:highlight>
                <a:ea typeface="微软雅黑" panose="020B0503020204020204" pitchFamily="34" charset="-122"/>
              </a:rPr>
              <a:t>&gt; COMMIT</a:t>
            </a:r>
            <a:r>
              <a:rPr lang="zh-CN" altLang="en-US"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36769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800"/>
            <a:ext cx="10129191" cy="1641663"/>
          </a:xfrm>
        </p:spPr>
        <p:txBody>
          <a:bodyPr>
            <a:normAutofit fontScale="70000" lnSpcReduction="20000"/>
          </a:bodyPr>
          <a:lstStyle/>
          <a:p>
            <a:pPr marL="0" indent="0" hangingPunct="0">
              <a:lnSpc>
                <a:spcPct val="120000"/>
              </a:lnSpc>
              <a:buNone/>
            </a:pPr>
            <a:r>
              <a:rPr lang="en-US" altLang="zh-CN" dirty="0"/>
              <a:t>2)</a:t>
            </a:r>
            <a:r>
              <a:rPr lang="zh-CN" altLang="en-US" dirty="0"/>
              <a:t>直接插入</a:t>
            </a:r>
            <a:r>
              <a:rPr lang="en-US" altLang="zh-CN" dirty="0"/>
              <a:t>XML</a:t>
            </a:r>
            <a:r>
              <a:rPr lang="zh-CN" altLang="en-US" dirty="0"/>
              <a:t>数据</a:t>
            </a:r>
          </a:p>
          <a:p>
            <a:pPr marL="0" indent="0" hangingPunct="0">
              <a:lnSpc>
                <a:spcPct val="120000"/>
              </a:lnSpc>
              <a:buNone/>
            </a:pPr>
            <a:r>
              <a:rPr lang="zh-CN" altLang="en-US" dirty="0"/>
              <a:t>使用</a:t>
            </a:r>
            <a:r>
              <a:rPr lang="en-US" altLang="zh-CN" dirty="0"/>
              <a:t>INSERT INTO</a:t>
            </a:r>
            <a:r>
              <a:rPr lang="zh-CN" altLang="en-US" dirty="0"/>
              <a:t>语句，调用</a:t>
            </a:r>
            <a:r>
              <a:rPr lang="en-US" altLang="zh-CN" dirty="0" err="1"/>
              <a:t>sys.XMLType.createXML</a:t>
            </a:r>
            <a:r>
              <a:rPr lang="en-US" altLang="zh-CN" dirty="0"/>
              <a:t>()</a:t>
            </a:r>
            <a:r>
              <a:rPr lang="zh-CN" altLang="en-US" dirty="0"/>
              <a:t>函数，可直接将</a:t>
            </a:r>
            <a:r>
              <a:rPr lang="en-US" altLang="zh-CN" dirty="0"/>
              <a:t>XML</a:t>
            </a:r>
            <a:r>
              <a:rPr lang="zh-CN" altLang="en-US" dirty="0"/>
              <a:t>数据插入到</a:t>
            </a:r>
            <a:r>
              <a:rPr lang="en-US" altLang="zh-CN" dirty="0"/>
              <a:t>XML</a:t>
            </a:r>
            <a:r>
              <a:rPr lang="zh-CN" altLang="en-US" dirty="0"/>
              <a:t>表中</a:t>
            </a:r>
            <a:r>
              <a:rPr lang="zh-CN" altLang="en-US" dirty="0" smtClean="0"/>
              <a:t>。</a:t>
            </a:r>
            <a:endParaRPr lang="en-US" altLang="zh-CN" dirty="0" smtClean="0"/>
          </a:p>
          <a:p>
            <a:pPr marL="0" indent="0" hangingPunct="0">
              <a:lnSpc>
                <a:spcPct val="120000"/>
              </a:lnSpc>
              <a:buNone/>
            </a:pPr>
            <a:r>
              <a:rPr lang="en-US" altLang="zh-CN" dirty="0"/>
              <a:t>【</a:t>
            </a:r>
            <a:r>
              <a:rPr lang="zh-CN" altLang="en-US" dirty="0"/>
              <a:t>示例</a:t>
            </a:r>
            <a:r>
              <a:rPr lang="en-US" altLang="zh-CN" dirty="0"/>
              <a:t>8-33】</a:t>
            </a:r>
            <a:r>
              <a:rPr lang="zh-CN" altLang="en-US" dirty="0"/>
              <a:t>在</a:t>
            </a:r>
            <a:r>
              <a:rPr lang="en-US" altLang="zh-CN" dirty="0"/>
              <a:t>study</a:t>
            </a:r>
            <a:r>
              <a:rPr lang="zh-CN" altLang="en-US" dirty="0"/>
              <a:t>用户中，直接插入</a:t>
            </a:r>
            <a:r>
              <a:rPr lang="en-US" altLang="zh-CN" dirty="0"/>
              <a:t>XML</a:t>
            </a:r>
            <a:r>
              <a:rPr lang="zh-CN" altLang="en-US" dirty="0"/>
              <a:t>数据到表</a:t>
            </a:r>
            <a:r>
              <a:rPr lang="en-US" altLang="zh-CN" dirty="0" err="1"/>
              <a:t>xmlcontent</a:t>
            </a:r>
            <a:r>
              <a:rPr lang="zh-CN" altLang="en-US" dirty="0"/>
              <a:t>。</a:t>
            </a:r>
          </a:p>
        </p:txBody>
      </p:sp>
      <p:sp>
        <p:nvSpPr>
          <p:cNvPr id="6" name="文本框 5"/>
          <p:cNvSpPr txBox="1"/>
          <p:nvPr/>
        </p:nvSpPr>
        <p:spPr>
          <a:xfrm>
            <a:off x="1410953" y="3057922"/>
            <a:ext cx="10012051" cy="3539430"/>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 INSERT INTO </a:t>
            </a:r>
            <a:r>
              <a:rPr lang="en-US" altLang="zh-CN" sz="1400" b="1" dirty="0" err="1">
                <a:highlight>
                  <a:srgbClr val="C0C0C0"/>
                </a:highlight>
                <a:ea typeface="微软雅黑" panose="020B0503020204020204" pitchFamily="34" charset="-122"/>
              </a:rPr>
              <a:t>xmlcontent</a:t>
            </a:r>
            <a:r>
              <a:rPr lang="en-US" altLang="zh-CN" sz="1400" b="1" dirty="0">
                <a:highlight>
                  <a:srgbClr val="C0C0C0"/>
                </a:highlight>
                <a:ea typeface="微软雅黑" panose="020B0503020204020204" pitchFamily="34" charset="-122"/>
              </a:rPr>
              <a:t> VALUES(1</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2  SYS.XMLTYPE.CREATEXML(</a:t>
            </a:r>
          </a:p>
          <a:p>
            <a:pPr hangingPunct="0"/>
            <a:r>
              <a:rPr lang="en-US" altLang="zh-CN" sz="1400" b="1" dirty="0">
                <a:highlight>
                  <a:srgbClr val="C0C0C0"/>
                </a:highlight>
                <a:ea typeface="微软雅黑" panose="020B0503020204020204" pitchFamily="34" charset="-122"/>
              </a:rPr>
              <a:t>3  '&lt;?xml version="1.0" encoding="UTF-8"?&gt;  </a:t>
            </a:r>
          </a:p>
          <a:p>
            <a:pPr hangingPunct="0"/>
            <a:r>
              <a:rPr lang="en-US" altLang="zh-CN" sz="1400" b="1" dirty="0">
                <a:highlight>
                  <a:srgbClr val="C0C0C0"/>
                </a:highlight>
                <a:ea typeface="微软雅黑" panose="020B0503020204020204" pitchFamily="34" charset="-122"/>
              </a:rPr>
              <a:t>4      &lt;</a:t>
            </a:r>
            <a:r>
              <a:rPr lang="en-US" altLang="zh-CN" sz="1400" b="1" dirty="0" err="1">
                <a:highlight>
                  <a:srgbClr val="C0C0C0"/>
                </a:highlight>
                <a:ea typeface="微软雅黑" panose="020B0503020204020204" pitchFamily="34" charset="-122"/>
              </a:rPr>
              <a:t>shiporder</a:t>
            </a:r>
            <a:r>
              <a:rPr lang="en-US" altLang="zh-CN" sz="1400" b="1" dirty="0">
                <a:highlight>
                  <a:srgbClr val="C0C0C0"/>
                </a:highlight>
                <a:ea typeface="微软雅黑" panose="020B0503020204020204" pitchFamily="34" charset="-122"/>
              </a:rPr>
              <a:t> </a:t>
            </a:r>
            <a:r>
              <a:rPr lang="en-US" altLang="zh-CN" sz="1400" b="1" dirty="0" err="1">
                <a:highlight>
                  <a:srgbClr val="C0C0C0"/>
                </a:highlight>
                <a:ea typeface="微软雅黑" panose="020B0503020204020204" pitchFamily="34" charset="-122"/>
              </a:rPr>
              <a:t>orderid</a:t>
            </a:r>
            <a:r>
              <a:rPr lang="en-US" altLang="zh-CN" sz="1400" b="1" dirty="0">
                <a:highlight>
                  <a:srgbClr val="C0C0C0"/>
                </a:highlight>
                <a:ea typeface="微软雅黑" panose="020B0503020204020204" pitchFamily="34" charset="-122"/>
              </a:rPr>
              <a:t>="000002" </a:t>
            </a:r>
          </a:p>
          <a:p>
            <a:pPr hangingPunct="0"/>
            <a:r>
              <a:rPr lang="en-US" altLang="zh-CN" sz="1400" b="1" dirty="0">
                <a:highlight>
                  <a:srgbClr val="C0C0C0"/>
                </a:highlight>
                <a:ea typeface="微软雅黑" panose="020B0503020204020204" pitchFamily="34" charset="-122"/>
              </a:rPr>
              <a:t>5      </a:t>
            </a:r>
            <a:r>
              <a:rPr lang="en-US" altLang="zh-CN" sz="1400" b="1" dirty="0" err="1">
                <a:highlight>
                  <a:srgbClr val="C0C0C0"/>
                </a:highlight>
                <a:ea typeface="微软雅黑" panose="020B0503020204020204" pitchFamily="34" charset="-122"/>
              </a:rPr>
              <a:t>xsi</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noNamespaceSchemaLocation</a:t>
            </a:r>
            <a:r>
              <a:rPr lang="en-US" altLang="zh-CN" sz="1400" b="1" dirty="0">
                <a:highlight>
                  <a:srgbClr val="C0C0C0"/>
                </a:highlight>
                <a:ea typeface="微软雅黑" panose="020B0503020204020204" pitchFamily="34" charset="-122"/>
              </a:rPr>
              <a:t>="shiporder.xsd" </a:t>
            </a:r>
          </a:p>
          <a:p>
            <a:pPr hangingPunct="0"/>
            <a:r>
              <a:rPr lang="en-US" altLang="zh-CN" sz="1400" b="1" dirty="0">
                <a:highlight>
                  <a:srgbClr val="C0C0C0"/>
                </a:highlight>
                <a:ea typeface="微软雅黑" panose="020B0503020204020204" pitchFamily="34" charset="-122"/>
              </a:rPr>
              <a:t>6      </a:t>
            </a:r>
            <a:r>
              <a:rPr lang="en-US" altLang="zh-CN" sz="1400" b="1" dirty="0" err="1">
                <a:highlight>
                  <a:srgbClr val="C0C0C0"/>
                </a:highlight>
                <a:ea typeface="微软雅黑" panose="020B0503020204020204" pitchFamily="34" charset="-122"/>
              </a:rPr>
              <a:t>xmlns</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xsi</a:t>
            </a:r>
            <a:r>
              <a:rPr lang="en-US" altLang="zh-CN" sz="1400" b="1" dirty="0">
                <a:highlight>
                  <a:srgbClr val="C0C0C0"/>
                </a:highlight>
                <a:ea typeface="微软雅黑" panose="020B0503020204020204" pitchFamily="34" charset="-122"/>
              </a:rPr>
              <a:t>="http</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//www.w3.org/2001/XMLSchema-instance"&gt;  </a:t>
            </a:r>
          </a:p>
          <a:p>
            <a:pPr hangingPunct="0"/>
            <a:r>
              <a:rPr lang="en-US" altLang="zh-CN" sz="1400" b="1" dirty="0">
                <a:highlight>
                  <a:srgbClr val="C0C0C0"/>
                </a:highlight>
                <a:ea typeface="微软雅黑" panose="020B0503020204020204" pitchFamily="34" charset="-122"/>
              </a:rPr>
              <a:t>7        &lt;</a:t>
            </a:r>
            <a:r>
              <a:rPr lang="en-US" altLang="zh-CN" sz="1400" b="1" dirty="0" err="1">
                <a:highlight>
                  <a:srgbClr val="C0C0C0"/>
                </a:highlight>
                <a:ea typeface="微软雅黑" panose="020B0503020204020204" pitchFamily="34" charset="-122"/>
              </a:rPr>
              <a:t>orderperson</a:t>
            </a:r>
            <a:r>
              <a:rPr lang="en-US" altLang="zh-CN" sz="1400" b="1" dirty="0">
                <a:highlight>
                  <a:srgbClr val="C0C0C0"/>
                </a:highlight>
                <a:ea typeface="微软雅黑" panose="020B0503020204020204" pitchFamily="34" charset="-122"/>
              </a:rPr>
              <a:t>&gt;String1&lt;/</a:t>
            </a:r>
            <a:r>
              <a:rPr lang="en-US" altLang="zh-CN" sz="1400" b="1" dirty="0" err="1">
                <a:highlight>
                  <a:srgbClr val="C0C0C0"/>
                </a:highlight>
                <a:ea typeface="微软雅黑" panose="020B0503020204020204" pitchFamily="34" charset="-122"/>
              </a:rPr>
              <a:t>orderperson</a:t>
            </a:r>
            <a:r>
              <a:rPr lang="en-US" altLang="zh-CN" sz="1400" b="1" dirty="0">
                <a:highlight>
                  <a:srgbClr val="C0C0C0"/>
                </a:highlight>
                <a:ea typeface="微软雅黑" panose="020B0503020204020204" pitchFamily="34" charset="-122"/>
              </a:rPr>
              <a:t>&gt;  </a:t>
            </a:r>
          </a:p>
          <a:p>
            <a:pPr hangingPunct="0"/>
            <a:r>
              <a:rPr lang="en-US" altLang="zh-CN" sz="1400" b="1" dirty="0">
                <a:highlight>
                  <a:srgbClr val="C0C0C0"/>
                </a:highlight>
                <a:ea typeface="微软雅黑" panose="020B0503020204020204" pitchFamily="34" charset="-122"/>
              </a:rPr>
              <a:t>8        &lt;</a:t>
            </a:r>
            <a:r>
              <a:rPr lang="en-US" altLang="zh-CN" sz="1400" b="1" dirty="0" err="1">
                <a:highlight>
                  <a:srgbClr val="C0C0C0"/>
                </a:highlight>
                <a:ea typeface="微软雅黑" panose="020B0503020204020204" pitchFamily="34" charset="-122"/>
              </a:rPr>
              <a:t>shipto</a:t>
            </a:r>
            <a:r>
              <a:rPr lang="en-US" altLang="zh-CN" sz="1400" b="1" dirty="0">
                <a:highlight>
                  <a:srgbClr val="C0C0C0"/>
                </a:highlight>
                <a:ea typeface="微软雅黑" panose="020B0503020204020204" pitchFamily="34" charset="-122"/>
              </a:rPr>
              <a:t>&gt;  </a:t>
            </a:r>
          </a:p>
          <a:p>
            <a:pPr hangingPunct="0"/>
            <a:r>
              <a:rPr lang="en-US" altLang="zh-CN" sz="1400" b="1" dirty="0">
                <a:highlight>
                  <a:srgbClr val="C0C0C0"/>
                </a:highlight>
                <a:ea typeface="微软雅黑" panose="020B0503020204020204" pitchFamily="34" charset="-122"/>
              </a:rPr>
              <a:t>9          &lt;name&gt;</a:t>
            </a:r>
            <a:r>
              <a:rPr lang="zh-CN" altLang="en-US" sz="1400" b="1" dirty="0">
                <a:highlight>
                  <a:srgbClr val="C0C0C0"/>
                </a:highlight>
                <a:ea typeface="微软雅黑" panose="020B0503020204020204" pitchFamily="34" charset="-122"/>
              </a:rPr>
              <a:t>张三</a:t>
            </a:r>
            <a:r>
              <a:rPr lang="en-US" altLang="zh-CN" sz="1400" b="1" dirty="0">
                <a:highlight>
                  <a:srgbClr val="C0C0C0"/>
                </a:highlight>
                <a:ea typeface="微软雅黑" panose="020B0503020204020204" pitchFamily="34" charset="-122"/>
              </a:rPr>
              <a:t>&lt;/name&gt;  </a:t>
            </a:r>
          </a:p>
          <a:p>
            <a:pPr hangingPunct="0"/>
            <a:r>
              <a:rPr lang="en-US" altLang="zh-CN" sz="1400" b="1" dirty="0">
                <a:highlight>
                  <a:srgbClr val="C0C0C0"/>
                </a:highlight>
                <a:ea typeface="微软雅黑" panose="020B0503020204020204" pitchFamily="34" charset="-122"/>
              </a:rPr>
              <a:t>10         &lt;address&gt;</a:t>
            </a:r>
            <a:r>
              <a:rPr lang="zh-CN" altLang="en-US" sz="1400" b="1" dirty="0">
                <a:highlight>
                  <a:srgbClr val="C0C0C0"/>
                </a:highlight>
                <a:ea typeface="微软雅黑" panose="020B0503020204020204" pitchFamily="34" charset="-122"/>
              </a:rPr>
              <a:t>成华区</a:t>
            </a:r>
            <a:r>
              <a:rPr lang="en-US" altLang="zh-CN" sz="1400" b="1" dirty="0">
                <a:highlight>
                  <a:srgbClr val="C0C0C0"/>
                </a:highlight>
                <a:ea typeface="微软雅黑" panose="020B0503020204020204" pitchFamily="34" charset="-122"/>
              </a:rPr>
              <a:t>&lt;/address&gt;  </a:t>
            </a:r>
          </a:p>
          <a:p>
            <a:pPr hangingPunct="0"/>
            <a:r>
              <a:rPr lang="en-US" altLang="zh-CN" sz="1400" b="1" dirty="0">
                <a:highlight>
                  <a:srgbClr val="C0C0C0"/>
                </a:highlight>
                <a:ea typeface="微软雅黑" panose="020B0503020204020204" pitchFamily="34" charset="-122"/>
              </a:rPr>
              <a:t>11         &lt;city&gt;</a:t>
            </a:r>
            <a:r>
              <a:rPr lang="zh-CN" altLang="en-US" sz="1400" b="1" dirty="0">
                <a:highlight>
                  <a:srgbClr val="C0C0C0"/>
                </a:highlight>
                <a:ea typeface="微软雅黑" panose="020B0503020204020204" pitchFamily="34" charset="-122"/>
              </a:rPr>
              <a:t>成都市</a:t>
            </a:r>
            <a:r>
              <a:rPr lang="en-US" altLang="zh-CN" sz="1400" b="1" dirty="0">
                <a:highlight>
                  <a:srgbClr val="C0C0C0"/>
                </a:highlight>
                <a:ea typeface="微软雅黑" panose="020B0503020204020204" pitchFamily="34" charset="-122"/>
              </a:rPr>
              <a:t>&lt;/city&gt;  </a:t>
            </a:r>
          </a:p>
          <a:p>
            <a:pPr hangingPunct="0"/>
            <a:r>
              <a:rPr lang="en-US" altLang="zh-CN" sz="1400" b="1" dirty="0">
                <a:highlight>
                  <a:srgbClr val="C0C0C0"/>
                </a:highlight>
                <a:ea typeface="微软雅黑" panose="020B0503020204020204" pitchFamily="34" charset="-122"/>
              </a:rPr>
              <a:t>12         &lt;country&gt;</a:t>
            </a:r>
            <a:r>
              <a:rPr lang="zh-CN" altLang="en-US" sz="1400" b="1" dirty="0">
                <a:highlight>
                  <a:srgbClr val="C0C0C0"/>
                </a:highlight>
                <a:ea typeface="微软雅黑" panose="020B0503020204020204" pitchFamily="34" charset="-122"/>
              </a:rPr>
              <a:t>中国</a:t>
            </a:r>
            <a:r>
              <a:rPr lang="en-US" altLang="zh-CN" sz="1400" b="1" dirty="0">
                <a:highlight>
                  <a:srgbClr val="C0C0C0"/>
                </a:highlight>
                <a:ea typeface="微软雅黑" panose="020B0503020204020204" pitchFamily="34" charset="-122"/>
              </a:rPr>
              <a:t>&lt;/country&gt;  </a:t>
            </a:r>
          </a:p>
          <a:p>
            <a:pPr hangingPunct="0"/>
            <a:r>
              <a:rPr lang="en-US" altLang="zh-CN" sz="1400" b="1" dirty="0">
                <a:highlight>
                  <a:srgbClr val="C0C0C0"/>
                </a:highlight>
                <a:ea typeface="微软雅黑" panose="020B0503020204020204" pitchFamily="34" charset="-122"/>
              </a:rPr>
              <a:t>13       &lt;/</a:t>
            </a:r>
            <a:r>
              <a:rPr lang="en-US" altLang="zh-CN" sz="1400" b="1" dirty="0" err="1">
                <a:highlight>
                  <a:srgbClr val="C0C0C0"/>
                </a:highlight>
                <a:ea typeface="微软雅黑" panose="020B0503020204020204" pitchFamily="34" charset="-122"/>
              </a:rPr>
              <a:t>shipto</a:t>
            </a:r>
            <a:r>
              <a:rPr lang="en-US" altLang="zh-CN" sz="1400" b="1" dirty="0">
                <a:highlight>
                  <a:srgbClr val="C0C0C0"/>
                </a:highlight>
                <a:ea typeface="微软雅黑" panose="020B0503020204020204" pitchFamily="34" charset="-122"/>
              </a:rPr>
              <a:t>&gt;</a:t>
            </a:r>
          </a:p>
          <a:p>
            <a:pPr hangingPunct="0"/>
            <a:r>
              <a:rPr lang="en-US" altLang="zh-CN" sz="1400" b="1" dirty="0">
                <a:highlight>
                  <a:srgbClr val="C0C0C0"/>
                </a:highlight>
                <a:ea typeface="微软雅黑" panose="020B0503020204020204" pitchFamily="34" charset="-122"/>
              </a:rPr>
              <a:t>14         &lt;item&gt;  </a:t>
            </a:r>
          </a:p>
          <a:p>
            <a:pPr hangingPunct="0"/>
            <a:r>
              <a:rPr lang="en-US" altLang="zh-CN" sz="1400" b="1" dirty="0">
                <a:highlight>
                  <a:srgbClr val="C0C0C0"/>
                </a:highlight>
                <a:ea typeface="微软雅黑" panose="020B0503020204020204" pitchFamily="34" charset="-122"/>
              </a:rPr>
              <a:t>15           &lt;title&gt;</a:t>
            </a:r>
            <a:r>
              <a:rPr lang="zh-CN" altLang="en-US" sz="1400" b="1" dirty="0">
                <a:highlight>
                  <a:srgbClr val="C0C0C0"/>
                </a:highlight>
                <a:ea typeface="微软雅黑" panose="020B0503020204020204" pitchFamily="34" charset="-122"/>
              </a:rPr>
              <a:t>电脑</a:t>
            </a:r>
            <a:r>
              <a:rPr lang="en-US" altLang="zh-CN" sz="1400" b="1" dirty="0">
                <a:highlight>
                  <a:srgbClr val="C0C0C0"/>
                </a:highlight>
                <a:ea typeface="微软雅黑" panose="020B0503020204020204" pitchFamily="34" charset="-122"/>
              </a:rPr>
              <a:t>1&lt;/title&gt;</a:t>
            </a:r>
          </a:p>
          <a:p>
            <a:pPr hangingPunct="0"/>
            <a:r>
              <a:rPr lang="en-US" altLang="zh-CN" sz="1400" b="1" dirty="0">
                <a:highlight>
                  <a:srgbClr val="C0C0C0"/>
                </a:highlight>
                <a:ea typeface="微软雅黑" panose="020B0503020204020204" pitchFamily="34" charset="-122"/>
              </a:rPr>
              <a:t>16           &lt;note&gt;</a:t>
            </a:r>
            <a:r>
              <a:rPr lang="zh-CN" altLang="en-US" sz="1400" b="1" dirty="0">
                <a:highlight>
                  <a:srgbClr val="C0C0C0"/>
                </a:highlight>
                <a:ea typeface="微软雅黑" panose="020B0503020204020204" pitchFamily="34" charset="-122"/>
              </a:rPr>
              <a:t>小心轻放</a:t>
            </a:r>
            <a:r>
              <a:rPr lang="en-US" altLang="zh-CN" sz="1400" b="1" dirty="0">
                <a:highlight>
                  <a:srgbClr val="C0C0C0"/>
                </a:highlight>
                <a:ea typeface="微软雅黑" panose="020B0503020204020204" pitchFamily="34" charset="-122"/>
              </a:rPr>
              <a:t>&lt;/note</a:t>
            </a:r>
            <a:r>
              <a:rPr lang="en-US" altLang="zh-CN" sz="1400" b="1" dirty="0">
                <a:highlight>
                  <a:srgbClr val="C0C0C0"/>
                </a:highlight>
                <a:ea typeface="微软雅黑" panose="020B0503020204020204" pitchFamily="34" charset="-122"/>
              </a:rPr>
              <a:t>&gt;</a:t>
            </a:r>
            <a:endParaRPr lang="en-US" altLang="zh-CN" sz="1400" b="1" dirty="0">
              <a:highlight>
                <a:srgbClr val="C0C0C0"/>
              </a:highlight>
              <a:ea typeface="微软雅黑" panose="020B0503020204020204" pitchFamily="34" charset="-122"/>
            </a:endParaRPr>
          </a:p>
        </p:txBody>
      </p:sp>
      <p:sp>
        <p:nvSpPr>
          <p:cNvPr id="4" name="矩形 3"/>
          <p:cNvSpPr/>
          <p:nvPr/>
        </p:nvSpPr>
        <p:spPr>
          <a:xfrm>
            <a:off x="7462564" y="3270463"/>
            <a:ext cx="6092825" cy="2246769"/>
          </a:xfrm>
          <a:prstGeom prst="rect">
            <a:avLst/>
          </a:prstGeom>
        </p:spPr>
        <p:txBody>
          <a:bodyPr>
            <a:spAutoFit/>
          </a:bodyPr>
          <a:lstStyle/>
          <a:p>
            <a:pPr hangingPunct="0"/>
            <a:r>
              <a:rPr lang="en-US" altLang="zh-CN" sz="1400" b="1" dirty="0">
                <a:highlight>
                  <a:srgbClr val="C0C0C0"/>
                </a:highlight>
                <a:ea typeface="微软雅黑" panose="020B0503020204020204" pitchFamily="34" charset="-122"/>
              </a:rPr>
              <a:t>17           &lt;quantity&gt;32&lt;/quantity&gt;  </a:t>
            </a:r>
          </a:p>
          <a:p>
            <a:pPr hangingPunct="0"/>
            <a:r>
              <a:rPr lang="en-US" altLang="zh-CN" sz="1400" b="1" dirty="0">
                <a:highlight>
                  <a:srgbClr val="C0C0C0"/>
                </a:highlight>
                <a:ea typeface="微软雅黑" panose="020B0503020204020204" pitchFamily="34" charset="-122"/>
              </a:rPr>
              <a:t>18           &lt;price&gt;1000.0&lt;/price&gt;  </a:t>
            </a:r>
          </a:p>
          <a:p>
            <a:pPr hangingPunct="0"/>
            <a:r>
              <a:rPr lang="en-US" altLang="zh-CN" sz="1400" b="1" dirty="0">
                <a:highlight>
                  <a:srgbClr val="C0C0C0"/>
                </a:highlight>
                <a:ea typeface="微软雅黑" panose="020B0503020204020204" pitchFamily="34" charset="-122"/>
              </a:rPr>
              <a:t>19         &lt;/item&gt;</a:t>
            </a:r>
          </a:p>
          <a:p>
            <a:pPr hangingPunct="0"/>
            <a:r>
              <a:rPr lang="en-US" altLang="zh-CN" sz="1400" b="1" dirty="0">
                <a:highlight>
                  <a:srgbClr val="C0C0C0"/>
                </a:highlight>
                <a:ea typeface="微软雅黑" panose="020B0503020204020204" pitchFamily="34" charset="-122"/>
              </a:rPr>
              <a:t>20         &lt;item&gt;  </a:t>
            </a:r>
          </a:p>
          <a:p>
            <a:pPr hangingPunct="0"/>
            <a:r>
              <a:rPr lang="en-US" altLang="zh-CN" sz="1400" b="1" dirty="0">
                <a:highlight>
                  <a:srgbClr val="C0C0C0"/>
                </a:highlight>
                <a:ea typeface="微软雅黑" panose="020B0503020204020204" pitchFamily="34" charset="-122"/>
              </a:rPr>
              <a:t>21           &lt;title&gt;</a:t>
            </a:r>
            <a:r>
              <a:rPr lang="zh-CN" altLang="en-US" sz="1400" b="1" dirty="0">
                <a:highlight>
                  <a:srgbClr val="C0C0C0"/>
                </a:highlight>
                <a:ea typeface="微软雅黑" panose="020B0503020204020204" pitchFamily="34" charset="-122"/>
              </a:rPr>
              <a:t>笔记本</a:t>
            </a:r>
            <a:r>
              <a:rPr lang="en-US" altLang="zh-CN" sz="1400" b="1" dirty="0">
                <a:highlight>
                  <a:srgbClr val="C0C0C0"/>
                </a:highlight>
                <a:ea typeface="微软雅黑" panose="020B0503020204020204" pitchFamily="34" charset="-122"/>
              </a:rPr>
              <a:t>1&lt;/title&gt;  </a:t>
            </a:r>
          </a:p>
          <a:p>
            <a:pPr hangingPunct="0"/>
            <a:r>
              <a:rPr lang="en-US" altLang="zh-CN" sz="1400" b="1" dirty="0">
                <a:highlight>
                  <a:srgbClr val="C0C0C0"/>
                </a:highlight>
                <a:ea typeface="微软雅黑" panose="020B0503020204020204" pitchFamily="34" charset="-122"/>
              </a:rPr>
              <a:t>22           &lt;quantity&gt;212&lt;/quantity&gt;  </a:t>
            </a:r>
          </a:p>
          <a:p>
            <a:pPr hangingPunct="0"/>
            <a:r>
              <a:rPr lang="en-US" altLang="zh-CN" sz="1400" b="1" dirty="0">
                <a:highlight>
                  <a:srgbClr val="C0C0C0"/>
                </a:highlight>
                <a:ea typeface="微软雅黑" panose="020B0503020204020204" pitchFamily="34" charset="-122"/>
              </a:rPr>
              <a:t>23           &lt;price&gt;100.30&lt;/price&gt;  </a:t>
            </a:r>
          </a:p>
          <a:p>
            <a:pPr hangingPunct="0"/>
            <a:r>
              <a:rPr lang="en-US" altLang="zh-CN" sz="1400" b="1" dirty="0">
                <a:highlight>
                  <a:srgbClr val="C0C0C0"/>
                </a:highlight>
                <a:ea typeface="微软雅黑" panose="020B0503020204020204" pitchFamily="34" charset="-122"/>
              </a:rPr>
              <a:t>24         &lt;/item&gt;        </a:t>
            </a:r>
          </a:p>
          <a:p>
            <a:pPr hangingPunct="0"/>
            <a:r>
              <a:rPr lang="en-US" altLang="zh-CN" sz="1400" b="1" dirty="0">
                <a:highlight>
                  <a:srgbClr val="C0C0C0"/>
                </a:highlight>
                <a:ea typeface="微软雅黑" panose="020B0503020204020204" pitchFamily="34" charset="-122"/>
              </a:rPr>
              <a:t>25       &lt;/</a:t>
            </a:r>
            <a:r>
              <a:rPr lang="en-US" altLang="zh-CN" sz="1400" b="1" dirty="0" err="1">
                <a:highlight>
                  <a:srgbClr val="C0C0C0"/>
                </a:highlight>
                <a:ea typeface="微软雅黑" panose="020B0503020204020204" pitchFamily="34" charset="-122"/>
              </a:rPr>
              <a:t>shiporder</a:t>
            </a:r>
            <a:r>
              <a:rPr lang="en-US" altLang="zh-CN" sz="1400" b="1" dirty="0">
                <a:highlight>
                  <a:srgbClr val="C0C0C0"/>
                </a:highlight>
                <a:ea typeface="微软雅黑" panose="020B0503020204020204" pitchFamily="34" charset="-122"/>
              </a:rPr>
              <a:t>&gt;  </a:t>
            </a:r>
          </a:p>
          <a:p>
            <a:pPr hangingPunct="0"/>
            <a:r>
              <a:rPr lang="en-US" altLang="zh-CN" sz="1400" b="1" dirty="0">
                <a:highlight>
                  <a:srgbClr val="C0C0C0"/>
                </a:highlight>
                <a:ea typeface="微软雅黑" panose="020B0503020204020204" pitchFamily="34" charset="-122"/>
              </a:rPr>
              <a:t>26  '))</a:t>
            </a:r>
            <a:r>
              <a:rPr lang="zh-CN" altLang="en-US" sz="1400"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130117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smtClean="0">
                <a:effectLst>
                  <a:glow>
                    <a:srgbClr val="000000"/>
                  </a:glow>
                  <a:outerShdw sx="0" sy="0">
                    <a:srgbClr val="000000"/>
                  </a:outerShdw>
                  <a:reflection stA="0" endPos="0" fadeDir="0" sx="0" sy="0"/>
                </a:effectLst>
              </a:rPr>
              <a:t>8.1 </a:t>
            </a:r>
            <a:r>
              <a:rPr lang="zh-CN" altLang="en-US" b="1" dirty="0" smtClean="0">
                <a:effectLst>
                  <a:glow>
                    <a:srgbClr val="000000"/>
                  </a:glow>
                  <a:outerShdw sx="0" sy="0">
                    <a:srgbClr val="000000"/>
                  </a:outerShdw>
                  <a:reflection stA="0" endPos="0" fadeDir="0" sx="0" sy="0"/>
                </a:effectLst>
              </a:rPr>
              <a:t>表</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8.1.2</a:t>
            </a:r>
            <a:r>
              <a:rPr lang="zh-CN" altLang="en-US" sz="2800" dirty="0" smtClean="0"/>
              <a:t>创建</a:t>
            </a:r>
            <a:r>
              <a:rPr lang="zh-CN" altLang="en-US" sz="2800" dirty="0"/>
              <a:t>表</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76400"/>
            <a:ext cx="9601200" cy="1464568"/>
          </a:xfrm>
        </p:spPr>
        <p:txBody>
          <a:bodyPr>
            <a:normAutofit/>
          </a:bodyPr>
          <a:lstStyle/>
          <a:p>
            <a:pPr marL="0" indent="0" hangingPunct="0">
              <a:buNone/>
            </a:pPr>
            <a:r>
              <a:rPr lang="en-US" altLang="zh-CN" dirty="0" smtClean="0"/>
              <a:t>1</a:t>
            </a:r>
            <a:r>
              <a:rPr lang="en-US" altLang="zh-CN" dirty="0"/>
              <a:t>)</a:t>
            </a:r>
            <a:r>
              <a:rPr lang="zh-CN" altLang="en-US" dirty="0"/>
              <a:t>使用设计器创建</a:t>
            </a:r>
            <a:r>
              <a:rPr lang="zh-CN" altLang="en-US" dirty="0" smtClean="0"/>
              <a:t>表</a:t>
            </a:r>
            <a:endParaRPr lang="en-US" altLang="zh-CN" dirty="0" smtClean="0"/>
          </a:p>
          <a:p>
            <a:pPr marL="0" indent="0" hangingPunct="0">
              <a:buNone/>
            </a:pPr>
            <a:r>
              <a:rPr lang="zh-CN" altLang="en-US" dirty="0" smtClean="0"/>
              <a:t>    打开</a:t>
            </a:r>
            <a:r>
              <a:rPr lang="en-US" altLang="zh-CN" dirty="0"/>
              <a:t>Oracle SQL Developer</a:t>
            </a:r>
            <a:r>
              <a:rPr lang="zh-CN" altLang="en-US" dirty="0"/>
              <a:t>，连接到指定数据库，右击表节点，选择</a:t>
            </a:r>
            <a:r>
              <a:rPr lang="en-US" altLang="zh-CN" dirty="0"/>
              <a:t>[</a:t>
            </a:r>
            <a:r>
              <a:rPr lang="zh-CN" altLang="en-US" dirty="0"/>
              <a:t>新建表</a:t>
            </a:r>
            <a:r>
              <a:rPr lang="en-US" altLang="zh-CN" dirty="0"/>
              <a:t>]</a:t>
            </a:r>
            <a:r>
              <a:rPr lang="zh-CN" altLang="en-US" dirty="0"/>
              <a:t>，打开创建表的对话框，如图</a:t>
            </a:r>
            <a:r>
              <a:rPr lang="en-US" altLang="zh-CN" dirty="0"/>
              <a:t>8-1</a:t>
            </a:r>
            <a:r>
              <a:rPr lang="zh-CN" altLang="en-US" dirty="0"/>
              <a:t>所示</a:t>
            </a:r>
            <a:endParaRPr lang="zh-CN" altLang="zh-CN" dirty="0"/>
          </a:p>
        </p:txBody>
      </p:sp>
      <p:sp>
        <p:nvSpPr>
          <p:cNvPr id="26" name="文本框 25"/>
          <p:cNvSpPr txBox="1"/>
          <p:nvPr/>
        </p:nvSpPr>
        <p:spPr>
          <a:xfrm>
            <a:off x="5399809" y="6366461"/>
            <a:ext cx="1645515" cy="590931"/>
          </a:xfrm>
          <a:prstGeom prst="rect">
            <a:avLst/>
          </a:prstGeom>
          <a:noFill/>
        </p:spPr>
        <p:txBody>
          <a:bodyPr wrap="none" rtlCol="0">
            <a:spAutoFit/>
          </a:bodyPr>
          <a:lstStyle/>
          <a:p>
            <a:pPr>
              <a:lnSpc>
                <a:spcPct val="90000"/>
              </a:lnSpc>
            </a:pPr>
            <a:r>
              <a:rPr lang="zh-CN" altLang="zh-CN" dirty="0"/>
              <a:t>图</a:t>
            </a:r>
            <a:r>
              <a:rPr lang="en-US" altLang="zh-CN" dirty="0" smtClean="0"/>
              <a:t>8-1  </a:t>
            </a:r>
            <a:r>
              <a:rPr lang="zh-CN" altLang="en-US" dirty="0"/>
              <a:t>创建表</a:t>
            </a:r>
            <a:endParaRPr lang="zh-CN" altLang="zh-CN" dirty="0"/>
          </a:p>
          <a:p>
            <a:pPr>
              <a:lnSpc>
                <a:spcPct val="90000"/>
              </a:lnSpc>
            </a:pPr>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1413892" y="3127942"/>
            <a:ext cx="4608512" cy="3099086"/>
          </a:xfrm>
          <a:prstGeom prst="rect">
            <a:avLst/>
          </a:prstGeom>
          <a:ln w="3175">
            <a:solidFill>
              <a:schemeClr val="tx1"/>
            </a:solidFill>
          </a:ln>
        </p:spPr>
      </p:pic>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6238428" y="3127942"/>
            <a:ext cx="4776664" cy="3099086"/>
          </a:xfrm>
          <a:prstGeom prst="rect">
            <a:avLst/>
          </a:prstGeom>
        </p:spPr>
      </p:pic>
    </p:spTree>
    <p:extLst>
      <p:ext uri="{BB962C8B-B14F-4D97-AF65-F5344CB8AC3E}">
        <p14:creationId xmlns:p14="http://schemas.microsoft.com/office/powerpoint/2010/main" val="404806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799"/>
            <a:ext cx="10129191" cy="1998221"/>
          </a:xfrm>
        </p:spPr>
        <p:txBody>
          <a:bodyPr>
            <a:normAutofit fontScale="77500" lnSpcReduction="20000"/>
          </a:bodyPr>
          <a:lstStyle/>
          <a:p>
            <a:pPr marL="0" indent="0" hangingPunct="0">
              <a:lnSpc>
                <a:spcPct val="120000"/>
              </a:lnSpc>
              <a:buNone/>
            </a:pPr>
            <a:r>
              <a:rPr lang="en-US" altLang="zh-CN" dirty="0"/>
              <a:t>3)</a:t>
            </a:r>
            <a:r>
              <a:rPr lang="zh-CN" altLang="en-US" dirty="0"/>
              <a:t>从</a:t>
            </a:r>
            <a:r>
              <a:rPr lang="en-US" altLang="zh-CN" dirty="0"/>
              <a:t>XML</a:t>
            </a:r>
            <a:r>
              <a:rPr lang="zh-CN" altLang="en-US" dirty="0"/>
              <a:t>文件导入数据</a:t>
            </a:r>
          </a:p>
          <a:p>
            <a:pPr marL="0" indent="0" hangingPunct="0">
              <a:lnSpc>
                <a:spcPct val="120000"/>
              </a:lnSpc>
              <a:buNone/>
            </a:pPr>
            <a:r>
              <a:rPr lang="zh-CN" altLang="en-US" dirty="0"/>
              <a:t>从</a:t>
            </a:r>
            <a:r>
              <a:rPr lang="en-US" altLang="zh-CN" dirty="0"/>
              <a:t>XML</a:t>
            </a:r>
            <a:r>
              <a:rPr lang="zh-CN" altLang="en-US" dirty="0"/>
              <a:t>文件中导入数据到</a:t>
            </a:r>
            <a:r>
              <a:rPr lang="en-US" altLang="zh-CN" dirty="0"/>
              <a:t>XML</a:t>
            </a:r>
            <a:r>
              <a:rPr lang="zh-CN" altLang="en-US" dirty="0"/>
              <a:t>表中，首先要创建一个目录</a:t>
            </a:r>
            <a:r>
              <a:rPr lang="en-US" altLang="zh-CN" dirty="0"/>
              <a:t>(Directory)</a:t>
            </a:r>
            <a:r>
              <a:rPr lang="zh-CN" altLang="en-US" dirty="0"/>
              <a:t>指向存放</a:t>
            </a:r>
            <a:r>
              <a:rPr lang="en-US" altLang="zh-CN" dirty="0"/>
              <a:t>XML</a:t>
            </a:r>
            <a:r>
              <a:rPr lang="zh-CN" altLang="en-US" dirty="0"/>
              <a:t>文件的路径</a:t>
            </a:r>
            <a:r>
              <a:rPr lang="en-US" altLang="zh-CN" dirty="0"/>
              <a:t>(</a:t>
            </a:r>
            <a:r>
              <a:rPr lang="zh-CN" altLang="en-US" dirty="0"/>
              <a:t>创建目录需要给用户</a:t>
            </a:r>
            <a:r>
              <a:rPr lang="en-US" altLang="zh-CN" dirty="0"/>
              <a:t>CREATE ANY DIRECTORY)</a:t>
            </a:r>
            <a:r>
              <a:rPr lang="zh-CN" altLang="en-US" dirty="0"/>
              <a:t>，再把要导入的</a:t>
            </a:r>
            <a:r>
              <a:rPr lang="en-US" altLang="zh-CN" dirty="0"/>
              <a:t>XML</a:t>
            </a:r>
            <a:r>
              <a:rPr lang="zh-CN" altLang="en-US" dirty="0"/>
              <a:t>文件存放于该目录中。</a:t>
            </a:r>
          </a:p>
          <a:p>
            <a:pPr marL="0" indent="0" hangingPunct="0">
              <a:lnSpc>
                <a:spcPct val="120000"/>
              </a:lnSpc>
              <a:buNone/>
            </a:pPr>
            <a:r>
              <a:rPr lang="zh-CN" altLang="en-US" dirty="0"/>
              <a:t>创建目录的语法如下：</a:t>
            </a:r>
          </a:p>
        </p:txBody>
      </p:sp>
      <p:sp>
        <p:nvSpPr>
          <p:cNvPr id="6" name="文本框 5"/>
          <p:cNvSpPr txBox="1"/>
          <p:nvPr/>
        </p:nvSpPr>
        <p:spPr>
          <a:xfrm>
            <a:off x="1410953" y="3771037"/>
            <a:ext cx="10012051" cy="1354217"/>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CREATE DIRECTORY </a:t>
            </a:r>
            <a:r>
              <a:rPr lang="en-US" altLang="zh-CN" b="1" dirty="0" err="1">
                <a:highlight>
                  <a:srgbClr val="C0C0C0"/>
                </a:highlight>
                <a:ea typeface="微软雅黑" panose="020B0503020204020204" pitchFamily="34" charset="-122"/>
              </a:rPr>
              <a:t>xmldir</a:t>
            </a:r>
            <a:r>
              <a:rPr lang="en-US" altLang="zh-CN" b="1" dirty="0">
                <a:highlight>
                  <a:srgbClr val="C0C0C0"/>
                </a:highlight>
                <a:ea typeface="微软雅黑" panose="020B0503020204020204" pitchFamily="34" charset="-122"/>
              </a:rPr>
              <a:t> AS </a:t>
            </a:r>
            <a:r>
              <a:rPr lang="en-US" altLang="zh-CN" b="1" dirty="0" err="1">
                <a:highlight>
                  <a:srgbClr val="C0C0C0"/>
                </a:highlight>
                <a:ea typeface="微软雅黑" panose="020B0503020204020204" pitchFamily="34" charset="-122"/>
              </a:rPr>
              <a:t>path_to_folder_containing_XML_file</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hangingPunct="0"/>
            <a:endParaRPr lang="zh-CN" altLang="en-US" sz="1600" b="1" dirty="0"/>
          </a:p>
          <a:p>
            <a:pPr hangingPunct="0"/>
            <a:r>
              <a:rPr lang="zh-CN" altLang="en-US" sz="1600" b="1" dirty="0"/>
              <a:t>参数说明：</a:t>
            </a:r>
          </a:p>
          <a:p>
            <a:pPr hangingPunct="0"/>
            <a:r>
              <a:rPr lang="en-US" altLang="zh-CN" sz="1600" b="1" dirty="0" err="1">
                <a:solidFill>
                  <a:srgbClr val="C00000"/>
                </a:solidFill>
              </a:rPr>
              <a:t>xmldir</a:t>
            </a:r>
            <a:r>
              <a:rPr lang="zh-CN" altLang="en-US" sz="1600" b="1" dirty="0"/>
              <a:t>：</a:t>
            </a:r>
            <a:r>
              <a:rPr lang="zh-CN" altLang="en-US" sz="1600" dirty="0"/>
              <a:t>要创建目录名称。</a:t>
            </a:r>
          </a:p>
          <a:p>
            <a:pPr hangingPunct="0"/>
            <a:r>
              <a:rPr lang="en-US" altLang="zh-CN" sz="1600" b="1" dirty="0" err="1">
                <a:solidFill>
                  <a:srgbClr val="C00000"/>
                </a:solidFill>
              </a:rPr>
              <a:t>path_to_folder_containing_XML_file</a:t>
            </a:r>
            <a:r>
              <a:rPr lang="zh-CN" altLang="en-US" sz="1600" b="1" dirty="0"/>
              <a:t>：</a:t>
            </a:r>
            <a:r>
              <a:rPr lang="zh-CN" altLang="en-US" sz="1600" dirty="0"/>
              <a:t>目录指向的路径。</a:t>
            </a:r>
          </a:p>
        </p:txBody>
      </p:sp>
    </p:spTree>
    <p:extLst>
      <p:ext uri="{BB962C8B-B14F-4D97-AF65-F5344CB8AC3E}">
        <p14:creationId xmlns:p14="http://schemas.microsoft.com/office/powerpoint/2010/main" val="120162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799"/>
            <a:ext cx="10129191" cy="1008113"/>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8-34】</a:t>
            </a:r>
            <a:r>
              <a:rPr lang="zh-CN" altLang="en-US" dirty="0"/>
              <a:t>导入数据到</a:t>
            </a:r>
            <a:r>
              <a:rPr lang="en-US" altLang="zh-CN" dirty="0"/>
              <a:t>XML</a:t>
            </a:r>
            <a:r>
              <a:rPr lang="zh-CN" altLang="en-US" dirty="0"/>
              <a:t>表</a:t>
            </a:r>
          </a:p>
          <a:p>
            <a:pPr marL="0" indent="0" hangingPunct="0">
              <a:lnSpc>
                <a:spcPct val="120000"/>
              </a:lnSpc>
              <a:buNone/>
            </a:pPr>
            <a:r>
              <a:rPr lang="zh-CN" altLang="en-US" dirty="0"/>
              <a:t>在</a:t>
            </a:r>
            <a:r>
              <a:rPr lang="en-US" altLang="zh-CN" dirty="0"/>
              <a:t>study</a:t>
            </a:r>
            <a:r>
              <a:rPr lang="zh-CN" altLang="en-US" dirty="0"/>
              <a:t>用户中，从文件</a:t>
            </a:r>
            <a:r>
              <a:rPr lang="en-US" altLang="zh-CN" dirty="0"/>
              <a:t>PurchaseOrder.xml</a:t>
            </a:r>
            <a:r>
              <a:rPr lang="zh-CN" altLang="en-US" dirty="0"/>
              <a:t>导入数据到表</a:t>
            </a:r>
            <a:r>
              <a:rPr lang="en-US" altLang="zh-CN" dirty="0" err="1"/>
              <a:t>xmltable</a:t>
            </a:r>
            <a:r>
              <a:rPr lang="zh-CN" altLang="en-US" dirty="0"/>
              <a:t>中。</a:t>
            </a:r>
          </a:p>
        </p:txBody>
      </p:sp>
      <p:sp>
        <p:nvSpPr>
          <p:cNvPr id="6" name="文本框 5"/>
          <p:cNvSpPr txBox="1"/>
          <p:nvPr/>
        </p:nvSpPr>
        <p:spPr>
          <a:xfrm>
            <a:off x="1485900" y="2636912"/>
            <a:ext cx="10012051" cy="4216539"/>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INSERT INTO </a:t>
            </a:r>
            <a:r>
              <a:rPr lang="en-US" altLang="zh-CN" b="1" dirty="0" err="1">
                <a:highlight>
                  <a:srgbClr val="C0C0C0"/>
                </a:highlight>
                <a:ea typeface="微软雅黑" panose="020B0503020204020204" pitchFamily="34" charset="-122"/>
              </a:rPr>
              <a:t>xmltable</a:t>
            </a:r>
            <a:r>
              <a:rPr lang="en-US" altLang="zh-CN" b="1" dirty="0">
                <a:highlight>
                  <a:srgbClr val="C0C0C0"/>
                </a:highlight>
                <a:ea typeface="微软雅黑" panose="020B0503020204020204" pitchFamily="34" charset="-122"/>
              </a:rPr>
              <a:t> VALUES(</a:t>
            </a:r>
          </a:p>
          <a:p>
            <a:pPr hangingPunct="0"/>
            <a:r>
              <a:rPr lang="en-US" altLang="zh-CN" b="1" dirty="0">
                <a:highlight>
                  <a:srgbClr val="C0C0C0"/>
                </a:highlight>
                <a:ea typeface="微软雅黑" panose="020B0503020204020204" pitchFamily="34" charset="-122"/>
              </a:rPr>
              <a:t>2  XMLTYPE(</a:t>
            </a:r>
            <a:r>
              <a:rPr lang="en-US" altLang="zh-CN" b="1" dirty="0" err="1">
                <a:highlight>
                  <a:srgbClr val="C0C0C0"/>
                </a:highlight>
                <a:ea typeface="微软雅黑" panose="020B0503020204020204" pitchFamily="34" charset="-122"/>
              </a:rPr>
              <a:t>bfilename</a:t>
            </a:r>
            <a:r>
              <a:rPr lang="en-US" altLang="zh-CN" b="1" dirty="0">
                <a:highlight>
                  <a:srgbClr val="C0C0C0"/>
                </a:highlight>
                <a:ea typeface="微软雅黑" panose="020B0503020204020204" pitchFamily="34" charset="-122"/>
              </a:rPr>
              <a:t>('XMLDIR'</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'PurchaseOrder.xml')</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3  </a:t>
            </a:r>
            <a:r>
              <a:rPr lang="en-US" altLang="zh-CN" b="1" dirty="0" err="1">
                <a:highlight>
                  <a:srgbClr val="C0C0C0"/>
                </a:highlight>
                <a:ea typeface="微软雅黑" panose="020B0503020204020204" pitchFamily="34" charset="-122"/>
              </a:rPr>
              <a:t>nls_charset_id</a:t>
            </a:r>
            <a:r>
              <a:rPr lang="en-US" altLang="zh-CN" b="1" dirty="0">
                <a:highlight>
                  <a:srgbClr val="C0C0C0"/>
                </a:highlight>
                <a:ea typeface="微软雅黑" panose="020B0503020204020204" pitchFamily="34" charset="-122"/>
              </a:rPr>
              <a:t>('AL32UTF8')))</a:t>
            </a:r>
            <a:r>
              <a:rPr lang="zh-CN" altLang="en-US"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SQL</a:t>
            </a:r>
            <a:r>
              <a:rPr lang="en-US" altLang="zh-CN" b="1" dirty="0">
                <a:highlight>
                  <a:srgbClr val="C0C0C0"/>
                </a:highlight>
                <a:ea typeface="微软雅黑" panose="020B0503020204020204" pitchFamily="34" charset="-122"/>
              </a:rPr>
              <a:t>&gt; SELECT </a:t>
            </a:r>
            <a:r>
              <a:rPr lang="en-US" altLang="zh-CN" b="1" dirty="0" err="1">
                <a:highlight>
                  <a:srgbClr val="C0C0C0"/>
                </a:highlight>
                <a:ea typeface="微软雅黑" panose="020B0503020204020204" pitchFamily="34" charset="-122"/>
              </a:rPr>
              <a:t>x.OBJECT_VALUE.getSTRINGVal</a:t>
            </a:r>
            <a:r>
              <a:rPr lang="en-US" altLang="zh-CN" b="1" dirty="0">
                <a:highlight>
                  <a:srgbClr val="C0C0C0"/>
                </a:highlight>
                <a:ea typeface="微软雅黑" panose="020B0503020204020204" pitchFamily="34" charset="-122"/>
              </a:rPr>
              <a:t>() FROM </a:t>
            </a:r>
            <a:r>
              <a:rPr lang="en-US" altLang="zh-CN" b="1" dirty="0" err="1">
                <a:highlight>
                  <a:srgbClr val="C0C0C0"/>
                </a:highlight>
                <a:ea typeface="微软雅黑" panose="020B0503020204020204" pitchFamily="34" charset="-122"/>
              </a:rPr>
              <a:t>xmltable</a:t>
            </a:r>
            <a:r>
              <a:rPr lang="en-US" altLang="zh-CN" b="1" dirty="0">
                <a:highlight>
                  <a:srgbClr val="C0C0C0"/>
                </a:highlight>
                <a:ea typeface="微软雅黑" panose="020B0503020204020204" pitchFamily="34" charset="-122"/>
              </a:rPr>
              <a:t> x</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hangingPunct="0"/>
            <a:endParaRPr lang="zh-CN" altLang="en-US" sz="1400" b="1" dirty="0"/>
          </a:p>
          <a:p>
            <a:pPr hangingPunct="0"/>
            <a:r>
              <a:rPr lang="en-US" altLang="zh-CN" sz="1400" b="1" dirty="0"/>
              <a:t>X.OBJECT_VALUE.GETSTRINGVAL()</a:t>
            </a:r>
          </a:p>
          <a:p>
            <a:pPr hangingPunct="0"/>
            <a:r>
              <a:rPr lang="en-US" altLang="zh-CN" sz="1400" b="1" dirty="0"/>
              <a:t>----------------------------------------------------</a:t>
            </a:r>
          </a:p>
          <a:p>
            <a:pPr hangingPunct="0"/>
            <a:r>
              <a:rPr lang="en-US" altLang="zh-CN" sz="1400" b="1" dirty="0"/>
              <a:t>&lt;</a:t>
            </a:r>
            <a:r>
              <a:rPr lang="en-US" altLang="zh-CN" sz="1400" b="1" dirty="0" err="1"/>
              <a:t>PurchaseOrder</a:t>
            </a:r>
            <a:r>
              <a:rPr lang="en-US" altLang="zh-CN" sz="1400" b="1" dirty="0"/>
              <a:t> </a:t>
            </a:r>
            <a:r>
              <a:rPr lang="en-US" altLang="zh-CN" sz="1400" b="1" dirty="0" err="1"/>
              <a:t>xmlns</a:t>
            </a:r>
            <a:r>
              <a:rPr lang="zh-CN" altLang="en-US" sz="1400" b="1" dirty="0"/>
              <a:t>：</a:t>
            </a:r>
            <a:r>
              <a:rPr lang="en-US" altLang="zh-CN" sz="1400" b="1" dirty="0" err="1"/>
              <a:t>xsi</a:t>
            </a:r>
            <a:r>
              <a:rPr lang="en-US" altLang="zh-CN" sz="1400" b="1" dirty="0"/>
              <a:t>="http</a:t>
            </a:r>
            <a:r>
              <a:rPr lang="zh-CN" altLang="en-US" sz="1400" b="1" dirty="0"/>
              <a:t>：</a:t>
            </a:r>
            <a:r>
              <a:rPr lang="en-US" altLang="zh-CN" sz="1400" b="1" dirty="0"/>
              <a:t>//www.w3.org/2001/XMLSchema-instance" </a:t>
            </a:r>
            <a:r>
              <a:rPr lang="en-US" altLang="zh-CN" sz="1400" b="1" dirty="0" err="1"/>
              <a:t>xsi</a:t>
            </a:r>
            <a:r>
              <a:rPr lang="zh-CN" altLang="en-US" sz="1400" b="1" dirty="0"/>
              <a:t>：</a:t>
            </a:r>
            <a:r>
              <a:rPr lang="en-US" altLang="zh-CN" sz="1400" b="1" dirty="0" err="1"/>
              <a:t>noNames</a:t>
            </a:r>
            <a:endParaRPr lang="en-US" altLang="zh-CN" sz="1400" b="1" dirty="0"/>
          </a:p>
          <a:p>
            <a:pPr hangingPunct="0"/>
            <a:r>
              <a:rPr lang="en-US" altLang="zh-CN" sz="1400" b="1" dirty="0" err="1"/>
              <a:t>paceSchemaLocation</a:t>
            </a:r>
            <a:r>
              <a:rPr lang="en-US" altLang="zh-CN" sz="1400" b="1" dirty="0"/>
              <a:t>="http</a:t>
            </a:r>
            <a:r>
              <a:rPr lang="zh-CN" altLang="en-US" sz="1400" b="1" dirty="0"/>
              <a:t>：</a:t>
            </a:r>
            <a:r>
              <a:rPr lang="en-US" altLang="zh-CN" sz="1400" b="1" dirty="0"/>
              <a:t>//www.oracle.com/xdb/po.xsd"&gt;</a:t>
            </a:r>
          </a:p>
          <a:p>
            <a:pPr hangingPunct="0"/>
            <a:r>
              <a:rPr lang="en-US" altLang="zh-CN" sz="1400" b="1" dirty="0"/>
              <a:t>  &lt;Reference&gt;ADAMS-20011127121040988PST&lt;/Reference&gt;</a:t>
            </a:r>
          </a:p>
          <a:p>
            <a:pPr hangingPunct="0"/>
            <a:r>
              <a:rPr lang="en-US" altLang="zh-CN" sz="1400" b="1" dirty="0"/>
              <a:t>  &lt;Actions&gt;</a:t>
            </a:r>
          </a:p>
          <a:p>
            <a:pPr hangingPunct="0"/>
            <a:r>
              <a:rPr lang="en-US" altLang="zh-CN" sz="1400" b="1" dirty="0"/>
              <a:t>    &lt;Action&gt;</a:t>
            </a:r>
          </a:p>
          <a:p>
            <a:pPr hangingPunct="0"/>
            <a:r>
              <a:rPr lang="en-US" altLang="zh-CN" sz="1400" b="1" dirty="0"/>
              <a:t>      &lt;User&gt;SCOTT&lt;/User&gt;</a:t>
            </a:r>
          </a:p>
          <a:p>
            <a:pPr hangingPunct="0"/>
            <a:r>
              <a:rPr lang="en-US" altLang="zh-CN" sz="1400" b="1" dirty="0"/>
              <a:t>      &lt;Date&gt;2002-03-31&lt;/Date&gt;</a:t>
            </a:r>
          </a:p>
          <a:p>
            <a:pPr hangingPunct="0"/>
            <a:r>
              <a:rPr lang="en-US" altLang="zh-CN" sz="1400" b="1" dirty="0"/>
              <a:t>    &lt;/Action&gt;</a:t>
            </a:r>
          </a:p>
          <a:p>
            <a:pPr hangingPunct="0"/>
            <a:r>
              <a:rPr lang="en-US" altLang="zh-CN" sz="1400" b="1" dirty="0"/>
              <a:t>  &lt;/Actions&gt;</a:t>
            </a:r>
          </a:p>
          <a:p>
            <a:pPr hangingPunct="0"/>
            <a:r>
              <a:rPr lang="en-US" altLang="zh-CN" sz="1400" b="1" dirty="0"/>
              <a:t>…</a:t>
            </a:r>
          </a:p>
          <a:p>
            <a:pPr hangingPunct="0"/>
            <a:r>
              <a:rPr lang="en-US" altLang="zh-CN" sz="1400" b="1" dirty="0"/>
              <a:t>&lt;/</a:t>
            </a:r>
            <a:r>
              <a:rPr lang="en-US" altLang="zh-CN" sz="1400" b="1" dirty="0" err="1"/>
              <a:t>PurchaseOrder</a:t>
            </a:r>
            <a:r>
              <a:rPr lang="en-US" altLang="zh-CN" sz="1400" b="1" dirty="0" smtClean="0"/>
              <a:t>&gt;</a:t>
            </a:r>
            <a:endParaRPr lang="zh-CN" altLang="en-US" sz="1400" dirty="0"/>
          </a:p>
        </p:txBody>
      </p:sp>
    </p:spTree>
    <p:extLst>
      <p:ext uri="{BB962C8B-B14F-4D97-AF65-F5344CB8AC3E}">
        <p14:creationId xmlns:p14="http://schemas.microsoft.com/office/powerpoint/2010/main" val="44106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799"/>
            <a:ext cx="10129191" cy="2376265"/>
          </a:xfrm>
        </p:spPr>
        <p:txBody>
          <a:bodyPr>
            <a:normAutofit fontScale="85000" lnSpcReduction="20000"/>
          </a:bodyPr>
          <a:lstStyle/>
          <a:p>
            <a:pPr marL="0" indent="0" hangingPunct="0">
              <a:lnSpc>
                <a:spcPct val="120000"/>
              </a:lnSpc>
              <a:buNone/>
            </a:pPr>
            <a:r>
              <a:rPr lang="en-US" altLang="zh-CN" dirty="0"/>
              <a:t>4)</a:t>
            </a:r>
            <a:r>
              <a:rPr lang="zh-CN" altLang="en-US" dirty="0"/>
              <a:t>从</a:t>
            </a:r>
            <a:r>
              <a:rPr lang="en-US" altLang="zh-CN" dirty="0"/>
              <a:t>XML</a:t>
            </a:r>
            <a:r>
              <a:rPr lang="zh-CN" altLang="en-US" dirty="0"/>
              <a:t>表中检索信息</a:t>
            </a:r>
          </a:p>
          <a:p>
            <a:pPr marL="0" indent="0" hangingPunct="0">
              <a:lnSpc>
                <a:spcPct val="120000"/>
              </a:lnSpc>
              <a:buNone/>
            </a:pPr>
            <a:r>
              <a:rPr lang="en-US" altLang="zh-CN" dirty="0"/>
              <a:t>XMLTYPE</a:t>
            </a:r>
            <a:r>
              <a:rPr lang="zh-CN" altLang="en-US" dirty="0"/>
              <a:t>对象有很多函数支持从</a:t>
            </a:r>
            <a:r>
              <a:rPr lang="en-US" altLang="zh-CN" dirty="0"/>
              <a:t>XML</a:t>
            </a:r>
            <a:r>
              <a:rPr lang="zh-CN" altLang="en-US" dirty="0"/>
              <a:t>表中检索信息，下面介绍几个主要操作</a:t>
            </a:r>
            <a:r>
              <a:rPr lang="en-US" altLang="zh-CN" dirty="0"/>
              <a:t>(</a:t>
            </a:r>
            <a:r>
              <a:rPr lang="zh-CN" altLang="en-US" dirty="0"/>
              <a:t>基于</a:t>
            </a:r>
            <a:r>
              <a:rPr lang="en-US" altLang="zh-CN" dirty="0"/>
              <a:t>PurchaseOrder.xml</a:t>
            </a:r>
            <a:r>
              <a:rPr lang="zh-CN" altLang="en-US" dirty="0"/>
              <a:t>文件的内容</a:t>
            </a:r>
            <a:r>
              <a:rPr lang="en-US" altLang="zh-CN" dirty="0"/>
              <a:t>)</a:t>
            </a:r>
            <a:r>
              <a:rPr lang="zh-CN" altLang="en-US" dirty="0"/>
              <a:t>：</a:t>
            </a:r>
          </a:p>
          <a:p>
            <a:pPr marL="342900" indent="-342900" hangingPunct="0">
              <a:lnSpc>
                <a:spcPct val="120000"/>
              </a:lnSpc>
              <a:buFont typeface="Wingdings" panose="05000000000000000000" pitchFamily="2" charset="2"/>
              <a:buChar char="Ø"/>
            </a:pPr>
            <a:r>
              <a:rPr lang="zh-CN" altLang="en-US" dirty="0" smtClean="0"/>
              <a:t>查询</a:t>
            </a:r>
            <a:r>
              <a:rPr lang="zh-CN" altLang="en-US" dirty="0"/>
              <a:t>整个</a:t>
            </a:r>
            <a:r>
              <a:rPr lang="en-US" altLang="zh-CN" dirty="0"/>
              <a:t>XML</a:t>
            </a:r>
            <a:r>
              <a:rPr lang="zh-CN" altLang="en-US" dirty="0"/>
              <a:t>文档信息</a:t>
            </a:r>
          </a:p>
          <a:p>
            <a:pPr marL="0" indent="0" hangingPunct="0">
              <a:lnSpc>
                <a:spcPct val="120000"/>
              </a:lnSpc>
              <a:buNone/>
            </a:pPr>
            <a:r>
              <a:rPr lang="zh-CN" altLang="en-US" dirty="0"/>
              <a:t>查询</a:t>
            </a:r>
            <a:r>
              <a:rPr lang="en-US" altLang="zh-CN" dirty="0"/>
              <a:t>XML</a:t>
            </a:r>
            <a:r>
              <a:rPr lang="zh-CN" altLang="en-US" dirty="0"/>
              <a:t>表中存储的整个</a:t>
            </a:r>
            <a:r>
              <a:rPr lang="en-US" altLang="zh-CN" dirty="0"/>
              <a:t>XML</a:t>
            </a:r>
            <a:r>
              <a:rPr lang="zh-CN" altLang="en-US" dirty="0"/>
              <a:t>文档信息，可以使用如下操作：</a:t>
            </a:r>
          </a:p>
        </p:txBody>
      </p:sp>
      <p:sp>
        <p:nvSpPr>
          <p:cNvPr id="6" name="文本框 5"/>
          <p:cNvSpPr txBox="1"/>
          <p:nvPr/>
        </p:nvSpPr>
        <p:spPr>
          <a:xfrm>
            <a:off x="1379412" y="4005064"/>
            <a:ext cx="10012051" cy="1169551"/>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SELECT </a:t>
            </a:r>
            <a:r>
              <a:rPr lang="en-US" altLang="zh-CN" b="1" dirty="0" err="1">
                <a:highlight>
                  <a:srgbClr val="C0C0C0"/>
                </a:highlight>
                <a:ea typeface="微软雅黑" panose="020B0503020204020204" pitchFamily="34" charset="-122"/>
              </a:rPr>
              <a:t>x.OBJECT_VALUE.getCLOBVal</a:t>
            </a:r>
            <a:r>
              <a:rPr lang="en-US" altLang="zh-CN" b="1" dirty="0">
                <a:highlight>
                  <a:srgbClr val="C0C0C0"/>
                </a:highlight>
                <a:ea typeface="微软雅黑" panose="020B0503020204020204" pitchFamily="34" charset="-122"/>
              </a:rPr>
              <a:t>() FROM </a:t>
            </a:r>
            <a:r>
              <a:rPr lang="en-US" altLang="zh-CN" b="1" dirty="0" err="1">
                <a:highlight>
                  <a:srgbClr val="C0C0C0"/>
                </a:highlight>
                <a:ea typeface="微软雅黑" panose="020B0503020204020204" pitchFamily="34" charset="-122"/>
              </a:rPr>
              <a:t>xmltable</a:t>
            </a:r>
            <a:r>
              <a:rPr lang="en-US" altLang="zh-CN" b="1" dirty="0">
                <a:highlight>
                  <a:srgbClr val="C0C0C0"/>
                </a:highlight>
                <a:ea typeface="微软雅黑" panose="020B0503020204020204" pitchFamily="34" charset="-122"/>
              </a:rPr>
              <a:t> x</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SELECT </a:t>
            </a:r>
            <a:r>
              <a:rPr lang="en-US" altLang="zh-CN" b="1" dirty="0" err="1">
                <a:highlight>
                  <a:srgbClr val="C0C0C0"/>
                </a:highlight>
                <a:ea typeface="微软雅黑" panose="020B0503020204020204" pitchFamily="34" charset="-122"/>
              </a:rPr>
              <a:t>x.OBJECT_VALUE.getSTRINGVal</a:t>
            </a:r>
            <a:r>
              <a:rPr lang="en-US" altLang="zh-CN" b="1" dirty="0">
                <a:highlight>
                  <a:srgbClr val="C0C0C0"/>
                </a:highlight>
                <a:ea typeface="微软雅黑" panose="020B0503020204020204" pitchFamily="34" charset="-122"/>
              </a:rPr>
              <a:t>() FROM </a:t>
            </a:r>
            <a:r>
              <a:rPr lang="en-US" altLang="zh-CN" b="1" dirty="0" err="1">
                <a:highlight>
                  <a:srgbClr val="C0C0C0"/>
                </a:highlight>
                <a:ea typeface="微软雅黑" panose="020B0503020204020204" pitchFamily="34" charset="-122"/>
              </a:rPr>
              <a:t>xmltable</a:t>
            </a:r>
            <a:r>
              <a:rPr lang="en-US" altLang="zh-CN" b="1" dirty="0">
                <a:highlight>
                  <a:srgbClr val="C0C0C0"/>
                </a:highlight>
                <a:ea typeface="微软雅黑" panose="020B0503020204020204" pitchFamily="34" charset="-122"/>
              </a:rPr>
              <a:t> x</a:t>
            </a:r>
            <a:r>
              <a:rPr lang="zh-CN" altLang="en-US" b="1" dirty="0">
                <a:highlight>
                  <a:srgbClr val="C0C0C0"/>
                </a:highlight>
                <a:ea typeface="微软雅黑" panose="020B0503020204020204" pitchFamily="34" charset="-122"/>
              </a:rPr>
              <a:t>；</a:t>
            </a:r>
          </a:p>
          <a:p>
            <a:pPr hangingPunct="0"/>
            <a:r>
              <a:rPr lang="en-US" altLang="zh-CN" sz="1600" b="1" dirty="0"/>
              <a:t>--</a:t>
            </a:r>
            <a:r>
              <a:rPr lang="zh-CN" altLang="en-US" sz="1600" b="1" dirty="0"/>
              <a:t>或者</a:t>
            </a:r>
          </a:p>
          <a:p>
            <a:pPr hangingPunct="0"/>
            <a:r>
              <a:rPr lang="en-US" altLang="zh-CN" b="1" dirty="0">
                <a:highlight>
                  <a:srgbClr val="C0C0C0"/>
                </a:highlight>
                <a:ea typeface="微软雅黑" panose="020B0503020204020204" pitchFamily="34" charset="-122"/>
              </a:rPr>
              <a:t>SELECT value(x).</a:t>
            </a:r>
            <a:r>
              <a:rPr lang="en-US" altLang="zh-CN" b="1" dirty="0" err="1">
                <a:highlight>
                  <a:srgbClr val="C0C0C0"/>
                </a:highlight>
                <a:ea typeface="微软雅黑" panose="020B0503020204020204" pitchFamily="34" charset="-122"/>
              </a:rPr>
              <a:t>getSTRINGVal</a:t>
            </a:r>
            <a:r>
              <a:rPr lang="en-US" altLang="zh-CN" b="1" dirty="0">
                <a:highlight>
                  <a:srgbClr val="C0C0C0"/>
                </a:highlight>
                <a:ea typeface="微软雅黑" panose="020B0503020204020204" pitchFamily="34" charset="-122"/>
              </a:rPr>
              <a:t>() FROM </a:t>
            </a:r>
            <a:r>
              <a:rPr lang="en-US" altLang="zh-CN" b="1" dirty="0" err="1">
                <a:highlight>
                  <a:srgbClr val="C0C0C0"/>
                </a:highlight>
                <a:ea typeface="微软雅黑" panose="020B0503020204020204" pitchFamily="34" charset="-122"/>
              </a:rPr>
              <a:t>xmltable</a:t>
            </a:r>
            <a:r>
              <a:rPr lang="en-US" altLang="zh-CN" b="1" dirty="0">
                <a:highlight>
                  <a:srgbClr val="C0C0C0"/>
                </a:highlight>
                <a:ea typeface="微软雅黑" panose="020B0503020204020204" pitchFamily="34" charset="-122"/>
              </a:rPr>
              <a:t> x</a:t>
            </a:r>
            <a:r>
              <a:rPr lang="zh-CN" altLang="en-US" b="1" dirty="0">
                <a:highlight>
                  <a:srgbClr val="C0C0C0"/>
                </a:highlight>
                <a:ea typeface="微软雅黑" panose="020B0503020204020204" pitchFamily="34" charset="-122"/>
              </a:rPr>
              <a:t>；</a:t>
            </a:r>
          </a:p>
        </p:txBody>
      </p:sp>
    </p:spTree>
    <p:extLst>
      <p:ext uri="{BB962C8B-B14F-4D97-AF65-F5344CB8AC3E}">
        <p14:creationId xmlns:p14="http://schemas.microsoft.com/office/powerpoint/2010/main" val="318083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799"/>
            <a:ext cx="10129191" cy="1080121"/>
          </a:xfrm>
        </p:spPr>
        <p:txBody>
          <a:bodyPr>
            <a:normAutofit fontScale="92500" lnSpcReduction="10000"/>
          </a:bodyPr>
          <a:lstStyle/>
          <a:p>
            <a:pPr marL="342900" indent="-342900" hangingPunct="0">
              <a:lnSpc>
                <a:spcPct val="120000"/>
              </a:lnSpc>
              <a:buFont typeface="Wingdings" panose="05000000000000000000" pitchFamily="2" charset="2"/>
              <a:buChar char="Ø"/>
            </a:pPr>
            <a:r>
              <a:rPr lang="zh-CN" altLang="en-US" dirty="0" smtClean="0"/>
              <a:t>判断</a:t>
            </a:r>
            <a:r>
              <a:rPr lang="en-US" altLang="zh-CN" dirty="0"/>
              <a:t>XPath</a:t>
            </a:r>
            <a:r>
              <a:rPr lang="zh-CN" altLang="en-US" dirty="0"/>
              <a:t>中节点是否存在</a:t>
            </a:r>
          </a:p>
          <a:p>
            <a:pPr marL="0" indent="0" hangingPunct="0">
              <a:lnSpc>
                <a:spcPct val="120000"/>
              </a:lnSpc>
              <a:buNone/>
            </a:pPr>
            <a:r>
              <a:rPr lang="en-US" altLang="zh-CN" dirty="0"/>
              <a:t>【</a:t>
            </a:r>
            <a:r>
              <a:rPr lang="zh-CN" altLang="en-US" dirty="0"/>
              <a:t>示例</a:t>
            </a:r>
            <a:r>
              <a:rPr lang="en-US" altLang="zh-CN" dirty="0"/>
              <a:t>8-35】</a:t>
            </a:r>
            <a:r>
              <a:rPr lang="zh-CN" altLang="en-US" dirty="0"/>
              <a:t>判断</a:t>
            </a:r>
            <a:r>
              <a:rPr lang="en-US" altLang="zh-CN" dirty="0"/>
              <a:t>XPath</a:t>
            </a:r>
            <a:r>
              <a:rPr lang="zh-CN" altLang="en-US" dirty="0"/>
              <a:t>中节点是否存在</a:t>
            </a:r>
          </a:p>
        </p:txBody>
      </p:sp>
      <p:sp>
        <p:nvSpPr>
          <p:cNvPr id="6" name="文本框 5"/>
          <p:cNvSpPr txBox="1"/>
          <p:nvPr/>
        </p:nvSpPr>
        <p:spPr>
          <a:xfrm>
            <a:off x="1557908" y="2924944"/>
            <a:ext cx="10012051" cy="1631216"/>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SELECT </a:t>
            </a:r>
            <a:r>
              <a:rPr lang="en-US" altLang="zh-CN" b="1" dirty="0" err="1">
                <a:highlight>
                  <a:srgbClr val="C0C0C0"/>
                </a:highlight>
                <a:ea typeface="微软雅黑" panose="020B0503020204020204" pitchFamily="34" charset="-122"/>
              </a:rPr>
              <a:t>existsNode</a:t>
            </a:r>
            <a:r>
              <a:rPr lang="en-US" altLang="zh-CN" b="1" dirty="0">
                <a:highlight>
                  <a:srgbClr val="C0C0C0"/>
                </a:highlight>
                <a:ea typeface="微软雅黑" panose="020B0503020204020204" pitchFamily="34" charset="-122"/>
              </a:rPr>
              <a:t>(OBJECT_VALUE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PurchaseOrder</a:t>
            </a:r>
            <a:r>
              <a:rPr lang="en-US" altLang="zh-CN" b="1" dirty="0">
                <a:highlight>
                  <a:srgbClr val="C0C0C0"/>
                </a:highlight>
                <a:ea typeface="微软雅黑" panose="020B0503020204020204" pitchFamily="34" charset="-122"/>
              </a:rPr>
              <a:t>/Reference')A</a:t>
            </a:r>
          </a:p>
          <a:p>
            <a:pPr hangingPunct="0"/>
            <a:r>
              <a:rPr lang="en-US" altLang="zh-CN" b="1" dirty="0" smtClean="0">
                <a:highlight>
                  <a:srgbClr val="C0C0C0"/>
                </a:highlight>
                <a:ea typeface="微软雅黑" panose="020B0503020204020204" pitchFamily="34" charset="-122"/>
              </a:rPr>
              <a:t>2  FROM </a:t>
            </a:r>
            <a:r>
              <a:rPr lang="en-US" altLang="zh-CN" b="1" dirty="0" err="1">
                <a:highlight>
                  <a:srgbClr val="C0C0C0"/>
                </a:highlight>
                <a:ea typeface="微软雅黑" panose="020B0503020204020204" pitchFamily="34" charset="-122"/>
              </a:rPr>
              <a:t>xmltable</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hangingPunct="0"/>
            <a:r>
              <a:rPr lang="zh-CN" altLang="en-US" sz="1600" b="1" dirty="0" smtClean="0"/>
              <a:t> </a:t>
            </a:r>
            <a:endParaRPr lang="zh-CN" altLang="en-US" sz="1600" b="1" dirty="0"/>
          </a:p>
          <a:p>
            <a:pPr hangingPunct="0"/>
            <a:r>
              <a:rPr lang="en-US" altLang="zh-CN" sz="1600" b="1" dirty="0"/>
              <a:t>A</a:t>
            </a:r>
          </a:p>
          <a:p>
            <a:pPr hangingPunct="0"/>
            <a:r>
              <a:rPr lang="en-US" altLang="zh-CN" sz="1600" b="1" dirty="0"/>
              <a:t>----------------------------------------------------------</a:t>
            </a:r>
          </a:p>
          <a:p>
            <a:pPr hangingPunct="0"/>
            <a:r>
              <a:rPr lang="en-US" altLang="zh-CN" sz="1600" b="1" dirty="0"/>
              <a:t>1</a:t>
            </a:r>
          </a:p>
        </p:txBody>
      </p:sp>
    </p:spTree>
    <p:extLst>
      <p:ext uri="{BB962C8B-B14F-4D97-AF65-F5344CB8AC3E}">
        <p14:creationId xmlns:p14="http://schemas.microsoft.com/office/powerpoint/2010/main" val="27626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799"/>
            <a:ext cx="10129191" cy="1440161"/>
          </a:xfrm>
        </p:spPr>
        <p:txBody>
          <a:bodyPr>
            <a:normAutofit fontScale="85000" lnSpcReduction="20000"/>
          </a:bodyPr>
          <a:lstStyle/>
          <a:p>
            <a:pPr marL="342900" indent="-342900" hangingPunct="0">
              <a:lnSpc>
                <a:spcPct val="120000"/>
              </a:lnSpc>
              <a:buFont typeface="Wingdings" panose="05000000000000000000" pitchFamily="2" charset="2"/>
              <a:buChar char="Ø"/>
            </a:pPr>
            <a:r>
              <a:rPr lang="zh-CN" altLang="en-US" dirty="0" smtClean="0"/>
              <a:t>提取</a:t>
            </a:r>
            <a:r>
              <a:rPr lang="en-US" altLang="zh-CN" dirty="0"/>
              <a:t>XPath</a:t>
            </a:r>
            <a:r>
              <a:rPr lang="zh-CN" altLang="en-US" dirty="0"/>
              <a:t>节点值</a:t>
            </a:r>
          </a:p>
          <a:p>
            <a:pPr marL="0" indent="0" hangingPunct="0">
              <a:lnSpc>
                <a:spcPct val="120000"/>
              </a:lnSpc>
              <a:buNone/>
            </a:pPr>
            <a:r>
              <a:rPr lang="en-US" altLang="zh-CN" dirty="0"/>
              <a:t>【</a:t>
            </a:r>
            <a:r>
              <a:rPr lang="zh-CN" altLang="en-US" dirty="0"/>
              <a:t>示例</a:t>
            </a:r>
            <a:r>
              <a:rPr lang="en-US" altLang="zh-CN" dirty="0"/>
              <a:t>8-36】</a:t>
            </a:r>
            <a:r>
              <a:rPr lang="zh-CN" altLang="en-US" dirty="0"/>
              <a:t>提取</a:t>
            </a:r>
            <a:r>
              <a:rPr lang="en-US" altLang="zh-CN" dirty="0"/>
              <a:t>XPath</a:t>
            </a:r>
            <a:r>
              <a:rPr lang="zh-CN" altLang="en-US" dirty="0"/>
              <a:t>节点值</a:t>
            </a:r>
          </a:p>
          <a:p>
            <a:pPr marL="0" indent="0" hangingPunct="0">
              <a:lnSpc>
                <a:spcPct val="120000"/>
              </a:lnSpc>
              <a:buNone/>
            </a:pPr>
            <a:r>
              <a:rPr lang="zh-CN" altLang="en-US" dirty="0"/>
              <a:t>在表</a:t>
            </a:r>
            <a:r>
              <a:rPr lang="en-US" altLang="zh-CN" dirty="0" err="1"/>
              <a:t>xmltable</a:t>
            </a:r>
            <a:r>
              <a:rPr lang="zh-CN" altLang="en-US" dirty="0"/>
              <a:t>中，提取</a:t>
            </a:r>
            <a:r>
              <a:rPr lang="en-US" altLang="zh-CN" dirty="0"/>
              <a:t>XPath</a:t>
            </a:r>
            <a:r>
              <a:rPr lang="zh-CN" altLang="en-US" dirty="0"/>
              <a:t>节点“</a:t>
            </a:r>
            <a:r>
              <a:rPr lang="en-US" altLang="zh-CN" dirty="0"/>
              <a:t>/</a:t>
            </a:r>
            <a:r>
              <a:rPr lang="en-US" altLang="zh-CN" dirty="0" err="1"/>
              <a:t>PurchaseOrder</a:t>
            </a:r>
            <a:r>
              <a:rPr lang="en-US" altLang="zh-CN" dirty="0"/>
              <a:t>/Reference”</a:t>
            </a:r>
            <a:r>
              <a:rPr lang="zh-CN" altLang="en-US" dirty="0"/>
              <a:t>值。</a:t>
            </a:r>
          </a:p>
        </p:txBody>
      </p:sp>
      <p:sp>
        <p:nvSpPr>
          <p:cNvPr id="6" name="文本框 5"/>
          <p:cNvSpPr txBox="1"/>
          <p:nvPr/>
        </p:nvSpPr>
        <p:spPr>
          <a:xfrm>
            <a:off x="1416126" y="3173759"/>
            <a:ext cx="10012051" cy="1908215"/>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SELECT </a:t>
            </a:r>
            <a:r>
              <a:rPr lang="en-US" altLang="zh-CN" b="1" dirty="0" err="1">
                <a:highlight>
                  <a:srgbClr val="C0C0C0"/>
                </a:highlight>
                <a:ea typeface="微软雅黑" panose="020B0503020204020204" pitchFamily="34" charset="-122"/>
              </a:rPr>
              <a:t>extractValue</a:t>
            </a:r>
            <a:r>
              <a:rPr lang="en-US" altLang="zh-CN" b="1" dirty="0">
                <a:highlight>
                  <a:srgbClr val="C0C0C0"/>
                </a:highlight>
                <a:ea typeface="微软雅黑" panose="020B0503020204020204" pitchFamily="34" charset="-122"/>
              </a:rPr>
              <a:t>(OBJECT_VALUE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PurchaseOrder</a:t>
            </a:r>
            <a:r>
              <a:rPr lang="en-US" altLang="zh-CN" b="1" dirty="0">
                <a:highlight>
                  <a:srgbClr val="C0C0C0"/>
                </a:highlight>
                <a:ea typeface="微软雅黑" panose="020B0503020204020204" pitchFamily="34" charset="-122"/>
              </a:rPr>
              <a:t>/Reference')A</a:t>
            </a:r>
          </a:p>
          <a:p>
            <a:pPr hangingPunct="0"/>
            <a:r>
              <a:rPr lang="en-US" altLang="zh-CN" b="1" dirty="0">
                <a:highlight>
                  <a:srgbClr val="C0C0C0"/>
                </a:highlight>
                <a:ea typeface="微软雅黑" panose="020B0503020204020204" pitchFamily="34" charset="-122"/>
              </a:rPr>
              <a:t>2  FROM </a:t>
            </a:r>
            <a:r>
              <a:rPr lang="en-US" altLang="zh-CN" b="1" dirty="0" err="1">
                <a:highlight>
                  <a:srgbClr val="C0C0C0"/>
                </a:highlight>
                <a:ea typeface="微软雅黑" panose="020B0503020204020204" pitchFamily="34" charset="-122"/>
              </a:rPr>
              <a:t>xmltable</a:t>
            </a:r>
            <a:endParaRPr lang="en-US" altLang="zh-CN" b="1" dirty="0">
              <a:highlight>
                <a:srgbClr val="C0C0C0"/>
              </a:highlight>
              <a:ea typeface="微软雅黑" panose="020B0503020204020204" pitchFamily="34" charset="-122"/>
            </a:endParaRPr>
          </a:p>
          <a:p>
            <a:pPr hangingPunct="0"/>
            <a:r>
              <a:rPr lang="en-US" altLang="zh-CN" b="1" dirty="0" smtClean="0">
                <a:highlight>
                  <a:srgbClr val="C0C0C0"/>
                </a:highlight>
                <a:ea typeface="微软雅黑" panose="020B0503020204020204" pitchFamily="34" charset="-122"/>
              </a:rPr>
              <a:t>3  WHERE </a:t>
            </a:r>
            <a:r>
              <a:rPr lang="en-US" altLang="zh-CN" b="1" dirty="0" err="1">
                <a:highlight>
                  <a:srgbClr val="C0C0C0"/>
                </a:highlight>
                <a:ea typeface="微软雅黑" panose="020B0503020204020204" pitchFamily="34" charset="-122"/>
              </a:rPr>
              <a:t>existsNode</a:t>
            </a:r>
            <a:r>
              <a:rPr lang="en-US" altLang="zh-CN" b="1" dirty="0">
                <a:highlight>
                  <a:srgbClr val="C0C0C0"/>
                </a:highlight>
                <a:ea typeface="微软雅黑" panose="020B0503020204020204" pitchFamily="34" charset="-122"/>
              </a:rPr>
              <a:t>(OBJECT_VALUE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PurchaseOrder</a:t>
            </a:r>
            <a:r>
              <a:rPr lang="en-US" altLang="zh-CN" b="1" dirty="0">
                <a:highlight>
                  <a:srgbClr val="C0C0C0"/>
                </a:highlight>
                <a:ea typeface="微软雅黑" panose="020B0503020204020204" pitchFamily="34" charset="-122"/>
              </a:rPr>
              <a:t>/Reference')= 1</a:t>
            </a:r>
            <a:r>
              <a:rPr lang="zh-CN" altLang="en-US" b="1" dirty="0">
                <a:highlight>
                  <a:srgbClr val="C0C0C0"/>
                </a:highlight>
                <a:ea typeface="微软雅黑" panose="020B0503020204020204" pitchFamily="34" charset="-122"/>
              </a:rPr>
              <a:t>； </a:t>
            </a:r>
            <a:endParaRPr lang="en-US" altLang="zh-CN" b="1" dirty="0">
              <a:highlight>
                <a:srgbClr val="C0C0C0"/>
              </a:highlight>
              <a:ea typeface="微软雅黑" panose="020B0503020204020204" pitchFamily="34" charset="-122"/>
            </a:endParaRPr>
          </a:p>
          <a:p>
            <a:pPr marL="342900" indent="-342900" hangingPunct="0">
              <a:buAutoNum type="arabicPlain" startAt="3"/>
            </a:pPr>
            <a:endParaRPr lang="zh-CN" altLang="en-US" sz="1600" b="1" dirty="0"/>
          </a:p>
          <a:p>
            <a:pPr hangingPunct="0"/>
            <a:r>
              <a:rPr lang="en-US" altLang="zh-CN" sz="1600" b="1" dirty="0"/>
              <a:t>A</a:t>
            </a:r>
          </a:p>
          <a:p>
            <a:pPr hangingPunct="0"/>
            <a:r>
              <a:rPr lang="en-US" altLang="zh-CN" sz="1600" b="1" dirty="0"/>
              <a:t>----------------------------------------------------------</a:t>
            </a:r>
          </a:p>
          <a:p>
            <a:pPr hangingPunct="0"/>
            <a:r>
              <a:rPr lang="en-US" altLang="zh-CN" sz="1600" b="1" dirty="0"/>
              <a:t>ADAMS-20011127121040988PST</a:t>
            </a:r>
          </a:p>
        </p:txBody>
      </p:sp>
    </p:spTree>
    <p:extLst>
      <p:ext uri="{BB962C8B-B14F-4D97-AF65-F5344CB8AC3E}">
        <p14:creationId xmlns:p14="http://schemas.microsoft.com/office/powerpoint/2010/main" val="295858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799"/>
            <a:ext cx="10129191" cy="1440161"/>
          </a:xfrm>
        </p:spPr>
        <p:txBody>
          <a:bodyPr>
            <a:normAutofit fontScale="85000" lnSpcReduction="20000"/>
          </a:bodyPr>
          <a:lstStyle/>
          <a:p>
            <a:pPr marL="342900" indent="-342900" hangingPunct="0">
              <a:lnSpc>
                <a:spcPct val="120000"/>
              </a:lnSpc>
              <a:buFont typeface="Wingdings" panose="05000000000000000000" pitchFamily="2" charset="2"/>
              <a:buChar char="Ø"/>
            </a:pPr>
            <a:r>
              <a:rPr lang="zh-CN" altLang="en-US" dirty="0" smtClean="0"/>
              <a:t>提取</a:t>
            </a:r>
            <a:r>
              <a:rPr lang="en-US" altLang="zh-CN" dirty="0"/>
              <a:t>XPath</a:t>
            </a:r>
            <a:r>
              <a:rPr lang="zh-CN" altLang="en-US" dirty="0"/>
              <a:t>节点</a:t>
            </a:r>
          </a:p>
          <a:p>
            <a:pPr marL="0" indent="0" hangingPunct="0">
              <a:lnSpc>
                <a:spcPct val="120000"/>
              </a:lnSpc>
              <a:buNone/>
            </a:pPr>
            <a:r>
              <a:rPr lang="en-US" altLang="zh-CN" dirty="0"/>
              <a:t>【</a:t>
            </a:r>
            <a:r>
              <a:rPr lang="zh-CN" altLang="en-US" dirty="0"/>
              <a:t>示例</a:t>
            </a:r>
            <a:r>
              <a:rPr lang="en-US" altLang="zh-CN" dirty="0"/>
              <a:t>8-37】</a:t>
            </a:r>
            <a:r>
              <a:rPr lang="zh-CN" altLang="en-US" dirty="0"/>
              <a:t>提取</a:t>
            </a:r>
            <a:r>
              <a:rPr lang="en-US" altLang="zh-CN" dirty="0"/>
              <a:t>XPath</a:t>
            </a:r>
            <a:r>
              <a:rPr lang="zh-CN" altLang="en-US" dirty="0"/>
              <a:t>节点</a:t>
            </a:r>
          </a:p>
          <a:p>
            <a:pPr marL="0" indent="0" hangingPunct="0">
              <a:lnSpc>
                <a:spcPct val="120000"/>
              </a:lnSpc>
              <a:buNone/>
            </a:pPr>
            <a:r>
              <a:rPr lang="zh-CN" altLang="en-US" dirty="0"/>
              <a:t>在表</a:t>
            </a:r>
            <a:r>
              <a:rPr lang="en-US" altLang="zh-CN" dirty="0" err="1"/>
              <a:t>xmltable</a:t>
            </a:r>
            <a:r>
              <a:rPr lang="zh-CN" altLang="en-US" dirty="0"/>
              <a:t>中，提取</a:t>
            </a:r>
            <a:r>
              <a:rPr lang="en-US" altLang="zh-CN" dirty="0"/>
              <a:t>XPath</a:t>
            </a:r>
            <a:r>
              <a:rPr lang="zh-CN" altLang="en-US" dirty="0"/>
              <a:t>节点“</a:t>
            </a:r>
            <a:r>
              <a:rPr lang="en-US" altLang="zh-CN" dirty="0"/>
              <a:t>/</a:t>
            </a:r>
            <a:r>
              <a:rPr lang="en-US" altLang="zh-CN" dirty="0" err="1"/>
              <a:t>PurchaseOrder</a:t>
            </a:r>
            <a:r>
              <a:rPr lang="en-US" altLang="zh-CN" dirty="0"/>
              <a:t>/Reference”</a:t>
            </a:r>
            <a:r>
              <a:rPr lang="zh-CN" altLang="en-US" dirty="0"/>
              <a:t>。</a:t>
            </a:r>
          </a:p>
        </p:txBody>
      </p:sp>
      <p:sp>
        <p:nvSpPr>
          <p:cNvPr id="6" name="文本框 5"/>
          <p:cNvSpPr txBox="1"/>
          <p:nvPr/>
        </p:nvSpPr>
        <p:spPr>
          <a:xfrm>
            <a:off x="1416126" y="3173759"/>
            <a:ext cx="10012051" cy="1631216"/>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SELECT extract(OBJECT_VALUE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PurchaseOrder</a:t>
            </a:r>
            <a:r>
              <a:rPr lang="en-US" altLang="zh-CN" b="1" dirty="0">
                <a:highlight>
                  <a:srgbClr val="C0C0C0"/>
                </a:highlight>
                <a:ea typeface="微软雅黑" panose="020B0503020204020204" pitchFamily="34" charset="-122"/>
              </a:rPr>
              <a:t>/Reference')</a:t>
            </a:r>
          </a:p>
          <a:p>
            <a:pPr hangingPunct="0"/>
            <a:r>
              <a:rPr lang="en-US" altLang="zh-CN" b="1" dirty="0" smtClean="0">
                <a:highlight>
                  <a:srgbClr val="C0C0C0"/>
                </a:highlight>
                <a:ea typeface="微软雅黑" panose="020B0503020204020204" pitchFamily="34" charset="-122"/>
              </a:rPr>
              <a:t>2  "REFERENCE</a:t>
            </a:r>
            <a:r>
              <a:rPr lang="en-US" altLang="zh-CN" b="1" dirty="0">
                <a:highlight>
                  <a:srgbClr val="C0C0C0"/>
                </a:highlight>
                <a:ea typeface="微软雅黑" panose="020B0503020204020204" pitchFamily="34" charset="-122"/>
              </a:rPr>
              <a:t>" FROM </a:t>
            </a:r>
            <a:r>
              <a:rPr lang="en-US" altLang="zh-CN" b="1" dirty="0" err="1">
                <a:highlight>
                  <a:srgbClr val="C0C0C0"/>
                </a:highlight>
                <a:ea typeface="微软雅黑" panose="020B0503020204020204" pitchFamily="34" charset="-122"/>
              </a:rPr>
              <a:t>xmltable</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marL="342900" indent="-342900" hangingPunct="0">
              <a:buAutoNum type="arabicPlain" startAt="2"/>
            </a:pPr>
            <a:endParaRPr lang="zh-CN" altLang="en-US" sz="1600" b="1" dirty="0"/>
          </a:p>
          <a:p>
            <a:pPr hangingPunct="0"/>
            <a:r>
              <a:rPr lang="en-US" altLang="zh-CN" sz="1600" b="1" dirty="0"/>
              <a:t>REFERENCE</a:t>
            </a:r>
          </a:p>
          <a:p>
            <a:pPr hangingPunct="0"/>
            <a:r>
              <a:rPr lang="en-US" altLang="zh-CN" sz="1600" b="1" dirty="0"/>
              <a:t>------------------------------------------------------</a:t>
            </a:r>
          </a:p>
          <a:p>
            <a:pPr hangingPunct="0"/>
            <a:r>
              <a:rPr lang="en-US" altLang="zh-CN" sz="1600" b="1" dirty="0"/>
              <a:t>&lt;Reference&gt;ADAMS-20011127121040988PST&lt;/Reference&gt;</a:t>
            </a:r>
          </a:p>
        </p:txBody>
      </p:sp>
    </p:spTree>
    <p:extLst>
      <p:ext uri="{BB962C8B-B14F-4D97-AF65-F5344CB8AC3E}">
        <p14:creationId xmlns:p14="http://schemas.microsoft.com/office/powerpoint/2010/main" val="417810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799"/>
            <a:ext cx="10129191" cy="1440161"/>
          </a:xfrm>
        </p:spPr>
        <p:txBody>
          <a:bodyPr>
            <a:normAutofit fontScale="85000" lnSpcReduction="20000"/>
          </a:bodyPr>
          <a:lstStyle/>
          <a:p>
            <a:pPr marL="342900" indent="-342900" hangingPunct="0">
              <a:lnSpc>
                <a:spcPct val="120000"/>
              </a:lnSpc>
              <a:buFont typeface="Wingdings" panose="05000000000000000000" pitchFamily="2" charset="2"/>
              <a:buChar char="Ø"/>
            </a:pPr>
            <a:r>
              <a:rPr lang="zh-CN" altLang="en-US" dirty="0" smtClean="0"/>
              <a:t>解析</a:t>
            </a:r>
            <a:r>
              <a:rPr lang="en-US" altLang="zh-CN" dirty="0"/>
              <a:t>XML</a:t>
            </a:r>
          </a:p>
          <a:p>
            <a:pPr marL="0" indent="0" hangingPunct="0">
              <a:lnSpc>
                <a:spcPct val="120000"/>
              </a:lnSpc>
              <a:buNone/>
            </a:pPr>
            <a:r>
              <a:rPr lang="en-US" altLang="zh-CN" dirty="0"/>
              <a:t>【</a:t>
            </a:r>
            <a:r>
              <a:rPr lang="zh-CN" altLang="en-US" dirty="0"/>
              <a:t>示例</a:t>
            </a:r>
            <a:r>
              <a:rPr lang="en-US" altLang="zh-CN" dirty="0"/>
              <a:t>8-38】</a:t>
            </a:r>
            <a:r>
              <a:rPr lang="zh-CN" altLang="en-US" dirty="0"/>
              <a:t>使用</a:t>
            </a:r>
            <a:r>
              <a:rPr lang="en-US" altLang="zh-CN" dirty="0"/>
              <a:t>SQL</a:t>
            </a:r>
            <a:r>
              <a:rPr lang="zh-CN" altLang="en-US" dirty="0"/>
              <a:t>解析</a:t>
            </a:r>
            <a:r>
              <a:rPr lang="en-US" altLang="zh-CN" dirty="0"/>
              <a:t>XML</a:t>
            </a:r>
            <a:r>
              <a:rPr lang="zh-CN" altLang="en-US" dirty="0"/>
              <a:t>数据</a:t>
            </a:r>
          </a:p>
          <a:p>
            <a:pPr marL="0" indent="0" hangingPunct="0">
              <a:lnSpc>
                <a:spcPct val="120000"/>
              </a:lnSpc>
              <a:buNone/>
            </a:pPr>
            <a:r>
              <a:rPr lang="zh-CN" altLang="en-US" dirty="0"/>
              <a:t>在表</a:t>
            </a:r>
            <a:r>
              <a:rPr lang="en-US" altLang="zh-CN" dirty="0" err="1"/>
              <a:t>xmltable</a:t>
            </a:r>
            <a:r>
              <a:rPr lang="zh-CN" altLang="en-US" dirty="0"/>
              <a:t>中，使用</a:t>
            </a:r>
            <a:r>
              <a:rPr lang="en-US" altLang="zh-CN" dirty="0"/>
              <a:t>SQL</a:t>
            </a:r>
            <a:r>
              <a:rPr lang="zh-CN" altLang="en-US" dirty="0"/>
              <a:t>解析</a:t>
            </a:r>
            <a:r>
              <a:rPr lang="en-US" altLang="zh-CN" dirty="0"/>
              <a:t>XML</a:t>
            </a:r>
            <a:r>
              <a:rPr lang="zh-CN" altLang="en-US" dirty="0"/>
              <a:t>数据，获取相应信息。</a:t>
            </a:r>
          </a:p>
        </p:txBody>
      </p:sp>
      <p:sp>
        <p:nvSpPr>
          <p:cNvPr id="6" name="文本框 5"/>
          <p:cNvSpPr txBox="1"/>
          <p:nvPr/>
        </p:nvSpPr>
        <p:spPr>
          <a:xfrm>
            <a:off x="1416126" y="3068960"/>
            <a:ext cx="10012051" cy="3600986"/>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SELECT </a:t>
            </a:r>
            <a:r>
              <a:rPr lang="en-US" altLang="zh-CN" b="1" dirty="0" err="1">
                <a:highlight>
                  <a:srgbClr val="C0C0C0"/>
                </a:highlight>
                <a:ea typeface="微软雅黑" panose="020B0503020204020204" pitchFamily="34" charset="-122"/>
              </a:rPr>
              <a:t>extractValue</a:t>
            </a:r>
            <a:r>
              <a:rPr lang="en-US" altLang="zh-CN" b="1" dirty="0">
                <a:highlight>
                  <a:srgbClr val="C0C0C0"/>
                </a:highlight>
                <a:ea typeface="微软雅黑" panose="020B0503020204020204" pitchFamily="34" charset="-122"/>
              </a:rPr>
              <a:t>(OBJECT_VALUE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PurchaseOrder</a:t>
            </a:r>
            <a:r>
              <a:rPr lang="en-US" altLang="zh-CN" b="1" dirty="0">
                <a:highlight>
                  <a:srgbClr val="C0C0C0"/>
                </a:highlight>
                <a:ea typeface="微软雅黑" panose="020B0503020204020204" pitchFamily="34" charset="-122"/>
              </a:rPr>
              <a:t>/Reference')</a:t>
            </a:r>
          </a:p>
          <a:p>
            <a:pPr hangingPunct="0"/>
            <a:r>
              <a:rPr lang="en-US" altLang="zh-CN" b="1" dirty="0">
                <a:highlight>
                  <a:srgbClr val="C0C0C0"/>
                </a:highlight>
                <a:ea typeface="微软雅黑" panose="020B0503020204020204" pitchFamily="34" charset="-122"/>
              </a:rPr>
              <a:t>2  REFERENCE</a:t>
            </a:r>
            <a:r>
              <a:rPr lang="zh-CN" altLang="en-US"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extractValue</a:t>
            </a:r>
            <a:r>
              <a:rPr lang="en-US" altLang="zh-CN" b="1" dirty="0">
                <a:highlight>
                  <a:srgbClr val="C0C0C0"/>
                </a:highlight>
                <a:ea typeface="微软雅黑" panose="020B0503020204020204" pitchFamily="34" charset="-122"/>
              </a:rPr>
              <a:t>(OBJECT_VALUE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PurchaseOrder</a:t>
            </a:r>
            <a:r>
              <a:rPr lang="en-US" altLang="zh-CN" b="1" dirty="0">
                <a:highlight>
                  <a:srgbClr val="C0C0C0"/>
                </a:highlight>
                <a:ea typeface="微软雅黑" panose="020B0503020204020204" pitchFamily="34" charset="-122"/>
              </a:rPr>
              <a:t>/*//User'')</a:t>
            </a:r>
          </a:p>
          <a:p>
            <a:pPr hangingPunct="0"/>
            <a:r>
              <a:rPr lang="en-US" altLang="zh-CN" b="1" dirty="0">
                <a:highlight>
                  <a:srgbClr val="C0C0C0"/>
                </a:highlight>
                <a:ea typeface="微软雅黑" panose="020B0503020204020204" pitchFamily="34" charset="-122"/>
              </a:rPr>
              <a:t>3  USERID</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CASE</a:t>
            </a:r>
          </a:p>
          <a:p>
            <a:pPr hangingPunct="0"/>
            <a:r>
              <a:rPr lang="en-US" altLang="zh-CN" b="1" dirty="0">
                <a:highlight>
                  <a:srgbClr val="C0C0C0"/>
                </a:highlight>
                <a:ea typeface="微软雅黑" panose="020B0503020204020204" pitchFamily="34" charset="-122"/>
              </a:rPr>
              <a:t>4  WHEN </a:t>
            </a:r>
            <a:r>
              <a:rPr lang="en-US" altLang="zh-CN" b="1" dirty="0" err="1">
                <a:highlight>
                  <a:srgbClr val="C0C0C0"/>
                </a:highlight>
                <a:ea typeface="微软雅黑" panose="020B0503020204020204" pitchFamily="34" charset="-122"/>
              </a:rPr>
              <a:t>existsNode</a:t>
            </a:r>
            <a:r>
              <a:rPr lang="en-US" altLang="zh-CN" b="1" dirty="0">
                <a:highlight>
                  <a:srgbClr val="C0C0C0"/>
                </a:highlight>
                <a:ea typeface="微软雅黑" panose="020B0503020204020204" pitchFamily="34" charset="-122"/>
              </a:rPr>
              <a:t>(OBJECT_VALUE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PurchaseOrder</a:t>
            </a:r>
            <a:r>
              <a:rPr lang="en-US" altLang="zh-CN" b="1" dirty="0">
                <a:highlight>
                  <a:srgbClr val="C0C0C0"/>
                </a:highlight>
                <a:ea typeface="微软雅黑" panose="020B0503020204020204" pitchFamily="34" charset="-122"/>
              </a:rPr>
              <a:t>/Reject')= 1</a:t>
            </a:r>
          </a:p>
          <a:p>
            <a:pPr hangingPunct="0"/>
            <a:r>
              <a:rPr lang="en-US" altLang="zh-CN" b="1" dirty="0">
                <a:highlight>
                  <a:srgbClr val="C0C0C0"/>
                </a:highlight>
                <a:ea typeface="微软雅黑" panose="020B0503020204020204" pitchFamily="34" charset="-122"/>
              </a:rPr>
              <a:t>5  THEN 'Rejected'</a:t>
            </a:r>
          </a:p>
          <a:p>
            <a:pPr hangingPunct="0"/>
            <a:r>
              <a:rPr lang="en-US" altLang="zh-CN" b="1" dirty="0">
                <a:highlight>
                  <a:srgbClr val="C0C0C0"/>
                </a:highlight>
                <a:ea typeface="微软雅黑" panose="020B0503020204020204" pitchFamily="34" charset="-122"/>
              </a:rPr>
              <a:t>6  ELSE 'Accepted' </a:t>
            </a:r>
          </a:p>
          <a:p>
            <a:pPr hangingPunct="0"/>
            <a:r>
              <a:rPr lang="en-US" altLang="zh-CN" b="1" dirty="0">
                <a:highlight>
                  <a:srgbClr val="C0C0C0"/>
                </a:highlight>
                <a:ea typeface="微软雅黑" panose="020B0503020204020204" pitchFamily="34" charset="-122"/>
              </a:rPr>
              <a:t>7  END "STATUS"</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8  </a:t>
            </a:r>
            <a:r>
              <a:rPr lang="en-US" altLang="zh-CN" b="1" dirty="0" err="1">
                <a:highlight>
                  <a:srgbClr val="C0C0C0"/>
                </a:highlight>
                <a:ea typeface="微软雅黑" panose="020B0503020204020204" pitchFamily="34" charset="-122"/>
              </a:rPr>
              <a:t>extractValue</a:t>
            </a:r>
            <a:r>
              <a:rPr lang="en-US" altLang="zh-CN" b="1" dirty="0">
                <a:highlight>
                  <a:srgbClr val="C0C0C0"/>
                </a:highlight>
                <a:ea typeface="微软雅黑" panose="020B0503020204020204" pitchFamily="34" charset="-122"/>
              </a:rPr>
              <a:t>(OBJECT_VALUE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CostCenter</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CostCenter</a:t>
            </a:r>
            <a:endParaRPr lang="en-US" altLang="zh-CN" b="1" dirty="0">
              <a:highlight>
                <a:srgbClr val="C0C0C0"/>
              </a:highlight>
              <a:ea typeface="微软雅黑" panose="020B0503020204020204" pitchFamily="34" charset="-122"/>
            </a:endParaRPr>
          </a:p>
          <a:p>
            <a:pPr hangingPunct="0"/>
            <a:r>
              <a:rPr lang="en-US" altLang="zh-CN" b="1" dirty="0">
                <a:highlight>
                  <a:srgbClr val="C0C0C0"/>
                </a:highlight>
                <a:ea typeface="微软雅黑" panose="020B0503020204020204" pitchFamily="34" charset="-122"/>
              </a:rPr>
              <a:t>9  FROM </a:t>
            </a:r>
            <a:r>
              <a:rPr lang="en-US" altLang="zh-CN" b="1" dirty="0" err="1">
                <a:highlight>
                  <a:srgbClr val="C0C0C0"/>
                </a:highlight>
                <a:ea typeface="微软雅黑" panose="020B0503020204020204" pitchFamily="34" charset="-122"/>
              </a:rPr>
              <a:t>xmltable</a:t>
            </a:r>
            <a:r>
              <a:rPr lang="en-US" altLang="zh-CN" b="1" dirty="0">
                <a:highlight>
                  <a:srgbClr val="C0C0C0"/>
                </a:highlight>
                <a:ea typeface="微软雅黑" panose="020B0503020204020204" pitchFamily="34" charset="-122"/>
              </a:rPr>
              <a:t> </a:t>
            </a:r>
          </a:p>
          <a:p>
            <a:pPr hangingPunct="0"/>
            <a:r>
              <a:rPr lang="en-US" altLang="zh-CN" b="1" dirty="0">
                <a:highlight>
                  <a:srgbClr val="C0C0C0"/>
                </a:highlight>
                <a:ea typeface="微软雅黑" panose="020B0503020204020204" pitchFamily="34" charset="-122"/>
              </a:rPr>
              <a:t>10 WHERE </a:t>
            </a:r>
            <a:r>
              <a:rPr lang="en-US" altLang="zh-CN" b="1" dirty="0" err="1">
                <a:highlight>
                  <a:srgbClr val="C0C0C0"/>
                </a:highlight>
                <a:ea typeface="微软雅黑" panose="020B0503020204020204" pitchFamily="34" charset="-122"/>
              </a:rPr>
              <a:t>existsNode</a:t>
            </a:r>
            <a:r>
              <a:rPr lang="en-US" altLang="zh-CN" b="1" dirty="0">
                <a:highlight>
                  <a:srgbClr val="C0C0C0"/>
                </a:highlight>
                <a:ea typeface="微软雅黑" panose="020B0503020204020204" pitchFamily="34" charset="-122"/>
              </a:rPr>
              <a:t>(OBJECT_VALUE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'//Reject')= 1</a:t>
            </a:r>
            <a:r>
              <a:rPr lang="zh-CN" altLang="en-US" b="1" dirty="0" smtClean="0">
                <a:highlight>
                  <a:srgbClr val="C0C0C0"/>
                </a:highlight>
                <a:ea typeface="微软雅黑" panose="020B0503020204020204" pitchFamily="34" charset="-122"/>
              </a:rPr>
              <a:t>；</a:t>
            </a:r>
            <a:endParaRPr lang="zh-CN" altLang="en-US" sz="1600" b="1" dirty="0"/>
          </a:p>
          <a:p>
            <a:pPr hangingPunct="0"/>
            <a:r>
              <a:rPr lang="en-US" altLang="zh-CN" sz="1600" b="1" dirty="0"/>
              <a:t>REFERENCE      </a:t>
            </a:r>
            <a:r>
              <a:rPr lang="en-US" altLang="zh-CN" sz="1600" b="1" dirty="0" smtClean="0"/>
              <a:t>			USERID   </a:t>
            </a:r>
            <a:r>
              <a:rPr lang="en-US" altLang="zh-CN" sz="1600" b="1" dirty="0"/>
              <a:t>STATUS  </a:t>
            </a:r>
            <a:r>
              <a:rPr lang="en-US" altLang="zh-CN" sz="1600" b="1" dirty="0" smtClean="0"/>
              <a:t>COSTCENTER</a:t>
            </a:r>
            <a:endParaRPr lang="en-US" altLang="zh-CN" sz="1600" b="1" dirty="0"/>
          </a:p>
          <a:p>
            <a:pPr hangingPunct="0"/>
            <a:r>
              <a:rPr lang="en-US" altLang="zh-CN" sz="1600" b="1" dirty="0"/>
              <a:t>-------------------------- </a:t>
            </a:r>
            <a:r>
              <a:rPr lang="en-US" altLang="zh-CN" sz="1600" b="1" dirty="0" smtClean="0"/>
              <a:t>		------- 	---------- 	-------------</a:t>
            </a:r>
            <a:endParaRPr lang="en-US" altLang="zh-CN" sz="1600" b="1" dirty="0"/>
          </a:p>
          <a:p>
            <a:pPr hangingPunct="0"/>
            <a:r>
              <a:rPr lang="en-US" altLang="zh-CN" sz="1600" b="1" dirty="0"/>
              <a:t>ADAMS-20011127121040988PST  </a:t>
            </a:r>
            <a:r>
              <a:rPr lang="en-US" altLang="zh-CN" sz="1600" b="1" dirty="0" smtClean="0"/>
              <a:t>	SCOTT   Rejected  R20</a:t>
            </a:r>
            <a:endParaRPr lang="en-US" altLang="zh-CN" sz="1600" b="1" dirty="0"/>
          </a:p>
        </p:txBody>
      </p:sp>
    </p:spTree>
    <p:extLst>
      <p:ext uri="{BB962C8B-B14F-4D97-AF65-F5344CB8AC3E}">
        <p14:creationId xmlns:p14="http://schemas.microsoft.com/office/powerpoint/2010/main" val="37588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799"/>
            <a:ext cx="10129191" cy="2376265"/>
          </a:xfrm>
        </p:spPr>
        <p:txBody>
          <a:bodyPr>
            <a:normAutofit fontScale="77500" lnSpcReduction="20000"/>
          </a:bodyPr>
          <a:lstStyle/>
          <a:p>
            <a:pPr marL="0" indent="0" hangingPunct="0">
              <a:lnSpc>
                <a:spcPct val="120000"/>
              </a:lnSpc>
              <a:buNone/>
            </a:pPr>
            <a:r>
              <a:rPr lang="en-US" altLang="zh-CN" dirty="0"/>
              <a:t>5)</a:t>
            </a:r>
            <a:r>
              <a:rPr lang="zh-CN" altLang="en-US" dirty="0"/>
              <a:t>更新</a:t>
            </a:r>
            <a:r>
              <a:rPr lang="en-US" altLang="zh-CN" dirty="0"/>
              <a:t>XML</a:t>
            </a:r>
            <a:r>
              <a:rPr lang="zh-CN" altLang="en-US" dirty="0"/>
              <a:t>表数据</a:t>
            </a:r>
          </a:p>
          <a:p>
            <a:pPr marL="0" indent="0" hangingPunct="0">
              <a:lnSpc>
                <a:spcPct val="120000"/>
              </a:lnSpc>
              <a:buNone/>
            </a:pPr>
            <a:r>
              <a:rPr lang="zh-CN" altLang="en-US" dirty="0"/>
              <a:t>可以使用</a:t>
            </a:r>
            <a:r>
              <a:rPr lang="en-US" altLang="zh-CN" dirty="0"/>
              <a:t>UPDATE</a:t>
            </a:r>
            <a:r>
              <a:rPr lang="zh-CN" altLang="en-US" dirty="0"/>
              <a:t>语句更新</a:t>
            </a:r>
            <a:r>
              <a:rPr lang="en-US" altLang="zh-CN" dirty="0"/>
              <a:t>XML</a:t>
            </a:r>
            <a:r>
              <a:rPr lang="zh-CN" altLang="en-US" dirty="0"/>
              <a:t>表中的数据，主要有以下几种更新方式：</a:t>
            </a:r>
          </a:p>
          <a:p>
            <a:pPr marL="342900" indent="-342900" hangingPunct="0">
              <a:lnSpc>
                <a:spcPct val="120000"/>
              </a:lnSpc>
              <a:buFont typeface="Wingdings" panose="05000000000000000000" pitchFamily="2" charset="2"/>
              <a:buChar char="Ø"/>
            </a:pPr>
            <a:r>
              <a:rPr lang="zh-CN" altLang="en-US" dirty="0" smtClean="0"/>
              <a:t>更新</a:t>
            </a:r>
            <a:r>
              <a:rPr lang="zh-CN" altLang="en-US" dirty="0"/>
              <a:t>整个</a:t>
            </a:r>
            <a:r>
              <a:rPr lang="en-US" altLang="zh-CN" dirty="0"/>
              <a:t>XML</a:t>
            </a:r>
            <a:r>
              <a:rPr lang="zh-CN" altLang="en-US" dirty="0"/>
              <a:t>文档数据</a:t>
            </a:r>
          </a:p>
          <a:p>
            <a:pPr marL="0" indent="0" hangingPunct="0">
              <a:lnSpc>
                <a:spcPct val="120000"/>
              </a:lnSpc>
              <a:buNone/>
            </a:pPr>
            <a:r>
              <a:rPr lang="en-US" altLang="zh-CN" dirty="0"/>
              <a:t>【</a:t>
            </a:r>
            <a:r>
              <a:rPr lang="zh-CN" altLang="en-US" dirty="0"/>
              <a:t>示例</a:t>
            </a:r>
            <a:r>
              <a:rPr lang="en-US" altLang="zh-CN" dirty="0"/>
              <a:t>8-39】</a:t>
            </a:r>
            <a:r>
              <a:rPr lang="zh-CN" altLang="en-US" dirty="0"/>
              <a:t>更新整个</a:t>
            </a:r>
            <a:r>
              <a:rPr lang="en-US" altLang="zh-CN" dirty="0"/>
              <a:t>XML</a:t>
            </a:r>
            <a:r>
              <a:rPr lang="zh-CN" altLang="en-US" dirty="0"/>
              <a:t>文档数据</a:t>
            </a:r>
          </a:p>
          <a:p>
            <a:pPr marL="0" indent="0" hangingPunct="0">
              <a:lnSpc>
                <a:spcPct val="120000"/>
              </a:lnSpc>
              <a:buNone/>
            </a:pPr>
            <a:r>
              <a:rPr lang="zh-CN" altLang="en-US" dirty="0"/>
              <a:t>使用</a:t>
            </a:r>
            <a:r>
              <a:rPr lang="en-US" altLang="zh-CN" dirty="0"/>
              <a:t>PurchaseOrder2.xml</a:t>
            </a:r>
            <a:r>
              <a:rPr lang="zh-CN" altLang="en-US" dirty="0"/>
              <a:t>文件更新表</a:t>
            </a:r>
            <a:r>
              <a:rPr lang="en-US" altLang="zh-CN" dirty="0" err="1"/>
              <a:t>xmltable</a:t>
            </a:r>
            <a:r>
              <a:rPr lang="zh-CN" altLang="en-US" dirty="0"/>
              <a:t>中数据。</a:t>
            </a:r>
          </a:p>
        </p:txBody>
      </p:sp>
      <p:sp>
        <p:nvSpPr>
          <p:cNvPr id="6" name="文本框 5"/>
          <p:cNvSpPr txBox="1"/>
          <p:nvPr/>
        </p:nvSpPr>
        <p:spPr>
          <a:xfrm>
            <a:off x="1442157" y="4149080"/>
            <a:ext cx="10012051" cy="923330"/>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UPDATE </a:t>
            </a:r>
            <a:r>
              <a:rPr lang="en-US" altLang="zh-CN" b="1" dirty="0" err="1">
                <a:highlight>
                  <a:srgbClr val="C0C0C0"/>
                </a:highlight>
                <a:ea typeface="微软雅黑" panose="020B0503020204020204" pitchFamily="34" charset="-122"/>
              </a:rPr>
              <a:t>xmltable</a:t>
            </a:r>
            <a:r>
              <a:rPr lang="en-US" altLang="zh-CN" b="1" dirty="0">
                <a:highlight>
                  <a:srgbClr val="C0C0C0"/>
                </a:highlight>
                <a:ea typeface="微软雅黑" panose="020B0503020204020204" pitchFamily="34" charset="-122"/>
              </a:rPr>
              <a:t> x SET</a:t>
            </a:r>
          </a:p>
          <a:p>
            <a:pPr hangingPunct="0"/>
            <a:r>
              <a:rPr lang="en-US" altLang="zh-CN" b="1" dirty="0">
                <a:highlight>
                  <a:srgbClr val="C0C0C0"/>
                </a:highlight>
                <a:ea typeface="微软雅黑" panose="020B0503020204020204" pitchFamily="34" charset="-122"/>
              </a:rPr>
              <a:t>2  VALUE(x)=XMLTYPE(</a:t>
            </a:r>
            <a:r>
              <a:rPr lang="en-US" altLang="zh-CN" b="1" dirty="0" err="1">
                <a:highlight>
                  <a:srgbClr val="C0C0C0"/>
                </a:highlight>
                <a:ea typeface="微软雅黑" panose="020B0503020204020204" pitchFamily="34" charset="-122"/>
              </a:rPr>
              <a:t>bfilename</a:t>
            </a:r>
            <a:r>
              <a:rPr lang="en-US" altLang="zh-CN" b="1" dirty="0">
                <a:highlight>
                  <a:srgbClr val="C0C0C0"/>
                </a:highlight>
                <a:ea typeface="微软雅黑" panose="020B0503020204020204" pitchFamily="34" charset="-122"/>
              </a:rPr>
              <a:t>('XMLDIR'</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'PurchaseOrder2.xml')</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3  </a:t>
            </a:r>
            <a:r>
              <a:rPr lang="en-US" altLang="zh-CN" b="1" dirty="0" err="1">
                <a:highlight>
                  <a:srgbClr val="C0C0C0"/>
                </a:highlight>
                <a:ea typeface="微软雅黑" panose="020B0503020204020204" pitchFamily="34" charset="-122"/>
              </a:rPr>
              <a:t>nls_charset_id</a:t>
            </a:r>
            <a:r>
              <a:rPr lang="en-US" altLang="zh-CN" b="1" dirty="0">
                <a:highlight>
                  <a:srgbClr val="C0C0C0"/>
                </a:highlight>
                <a:ea typeface="微软雅黑" panose="020B0503020204020204" pitchFamily="34" charset="-122"/>
              </a:rPr>
              <a:t>('AL32UTF8'))</a:t>
            </a:r>
            <a:r>
              <a:rPr lang="zh-CN" altLang="en-US" b="1" dirty="0">
                <a:highlight>
                  <a:srgbClr val="C0C0C0"/>
                </a:highlight>
                <a:ea typeface="微软雅黑" panose="020B0503020204020204" pitchFamily="34" charset="-122"/>
              </a:rPr>
              <a:t>；</a:t>
            </a:r>
            <a:endParaRPr lang="zh-CN" altLang="en-US" b="1" dirty="0">
              <a:highlight>
                <a:srgbClr val="C0C0C0"/>
              </a:highlight>
              <a:ea typeface="微软雅黑" panose="020B0503020204020204" pitchFamily="34" charset="-122"/>
            </a:endParaRPr>
          </a:p>
        </p:txBody>
      </p:sp>
    </p:spTree>
    <p:extLst>
      <p:ext uri="{BB962C8B-B14F-4D97-AF65-F5344CB8AC3E}">
        <p14:creationId xmlns:p14="http://schemas.microsoft.com/office/powerpoint/2010/main" val="291326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799"/>
            <a:ext cx="10129191" cy="1512169"/>
          </a:xfrm>
        </p:spPr>
        <p:txBody>
          <a:bodyPr>
            <a:normAutofit fontScale="92500" lnSpcReduction="20000"/>
          </a:bodyPr>
          <a:lstStyle/>
          <a:p>
            <a:pPr marL="342900" indent="-342900" hangingPunct="0">
              <a:lnSpc>
                <a:spcPct val="120000"/>
              </a:lnSpc>
              <a:buFont typeface="Wingdings" panose="05000000000000000000" pitchFamily="2" charset="2"/>
              <a:buChar char="Ø"/>
            </a:pPr>
            <a:r>
              <a:rPr lang="zh-CN" altLang="en-US" dirty="0" smtClean="0"/>
              <a:t>更新</a:t>
            </a:r>
            <a:r>
              <a:rPr lang="zh-CN" altLang="en-US" dirty="0"/>
              <a:t>一个节点值</a:t>
            </a:r>
          </a:p>
          <a:p>
            <a:pPr marL="0" indent="0" hangingPunct="0">
              <a:lnSpc>
                <a:spcPct val="120000"/>
              </a:lnSpc>
              <a:buNone/>
            </a:pPr>
            <a:r>
              <a:rPr lang="en-US" altLang="zh-CN" dirty="0"/>
              <a:t>【</a:t>
            </a:r>
            <a:r>
              <a:rPr lang="zh-CN" altLang="en-US" dirty="0"/>
              <a:t>示例</a:t>
            </a:r>
            <a:r>
              <a:rPr lang="en-US" altLang="zh-CN" dirty="0"/>
              <a:t>8-40】</a:t>
            </a:r>
            <a:r>
              <a:rPr lang="zh-CN" altLang="en-US" dirty="0"/>
              <a:t>更新一个节点值</a:t>
            </a:r>
          </a:p>
          <a:p>
            <a:pPr marL="0" indent="0" hangingPunct="0">
              <a:lnSpc>
                <a:spcPct val="120000"/>
              </a:lnSpc>
              <a:buNone/>
            </a:pPr>
            <a:r>
              <a:rPr lang="zh-CN" altLang="en-US" dirty="0"/>
              <a:t>更新</a:t>
            </a:r>
            <a:r>
              <a:rPr lang="en-US" altLang="zh-CN" dirty="0"/>
              <a:t>/</a:t>
            </a:r>
            <a:r>
              <a:rPr lang="en-US" altLang="zh-CN" dirty="0" err="1"/>
              <a:t>PurchaseOrder</a:t>
            </a:r>
            <a:r>
              <a:rPr lang="en-US" altLang="zh-CN" dirty="0"/>
              <a:t>/Reference </a:t>
            </a:r>
            <a:r>
              <a:rPr lang="zh-CN" altLang="en-US" dirty="0"/>
              <a:t>节点的值。</a:t>
            </a:r>
          </a:p>
        </p:txBody>
      </p:sp>
      <p:sp>
        <p:nvSpPr>
          <p:cNvPr id="6" name="文本框 5"/>
          <p:cNvSpPr txBox="1"/>
          <p:nvPr/>
        </p:nvSpPr>
        <p:spPr>
          <a:xfrm>
            <a:off x="1482961" y="3212976"/>
            <a:ext cx="10012051" cy="3570208"/>
          </a:xfrm>
          <a:prstGeom prst="rect">
            <a:avLst/>
          </a:prstGeom>
          <a:noFill/>
        </p:spPr>
        <p:txBody>
          <a:bodyPr wrap="square" rtlCol="0">
            <a:spAutoFit/>
          </a:bodyPr>
          <a:lstStyle/>
          <a:p>
            <a:pPr hangingPunct="0"/>
            <a:r>
              <a:rPr lang="en-US" altLang="zh-CN" b="1" dirty="0">
                <a:highlight>
                  <a:srgbClr val="C0C0C0"/>
                </a:highlight>
                <a:ea typeface="微软雅黑" panose="020B0503020204020204" pitchFamily="34" charset="-122"/>
              </a:rPr>
              <a:t>SQL&gt; UPDATE </a:t>
            </a:r>
            <a:r>
              <a:rPr lang="en-US" altLang="zh-CN" b="1" dirty="0" err="1">
                <a:highlight>
                  <a:srgbClr val="C0C0C0"/>
                </a:highlight>
                <a:ea typeface="微软雅黑" panose="020B0503020204020204" pitchFamily="34" charset="-122"/>
              </a:rPr>
              <a:t>xmltable</a:t>
            </a:r>
            <a:r>
              <a:rPr lang="en-US" altLang="zh-CN" b="1" dirty="0">
                <a:highlight>
                  <a:srgbClr val="C0C0C0"/>
                </a:highlight>
                <a:ea typeface="微软雅黑" panose="020B0503020204020204" pitchFamily="34" charset="-122"/>
              </a:rPr>
              <a:t> x</a:t>
            </a:r>
          </a:p>
          <a:p>
            <a:pPr hangingPunct="0"/>
            <a:r>
              <a:rPr lang="en-US" altLang="zh-CN" b="1" dirty="0">
                <a:highlight>
                  <a:srgbClr val="C0C0C0"/>
                </a:highlight>
                <a:ea typeface="微软雅黑" panose="020B0503020204020204" pitchFamily="34" charset="-122"/>
              </a:rPr>
              <a:t>2  SET value(x)=</a:t>
            </a:r>
            <a:r>
              <a:rPr lang="en-US" altLang="zh-CN" b="1" dirty="0" err="1">
                <a:highlight>
                  <a:srgbClr val="C0C0C0"/>
                </a:highlight>
                <a:ea typeface="微软雅黑" panose="020B0503020204020204" pitchFamily="34" charset="-122"/>
              </a:rPr>
              <a:t>updateXML</a:t>
            </a:r>
            <a:r>
              <a:rPr lang="en-US" altLang="zh-CN" b="1" dirty="0">
                <a:highlight>
                  <a:srgbClr val="C0C0C0"/>
                </a:highlight>
                <a:ea typeface="微软雅黑" panose="020B0503020204020204" pitchFamily="34" charset="-122"/>
              </a:rPr>
              <a:t>(value(x)</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3  '/</a:t>
            </a:r>
            <a:r>
              <a:rPr lang="en-US" altLang="zh-CN" b="1" dirty="0" err="1">
                <a:highlight>
                  <a:srgbClr val="C0C0C0"/>
                </a:highlight>
                <a:ea typeface="微软雅黑" panose="020B0503020204020204" pitchFamily="34" charset="-122"/>
              </a:rPr>
              <a:t>PurchaseOrder</a:t>
            </a:r>
            <a:r>
              <a:rPr lang="en-US" altLang="zh-CN" b="1" dirty="0">
                <a:highlight>
                  <a:srgbClr val="C0C0C0"/>
                </a:highlight>
                <a:ea typeface="微软雅黑" panose="020B0503020204020204" pitchFamily="34" charset="-122"/>
              </a:rPr>
              <a:t>/Reference/text()'</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4   'MILLER-200203311200000000PST')</a:t>
            </a:r>
          </a:p>
          <a:p>
            <a:pPr hangingPunct="0"/>
            <a:r>
              <a:rPr lang="en-US" altLang="zh-CN" b="1" dirty="0">
                <a:highlight>
                  <a:srgbClr val="C0C0C0"/>
                </a:highlight>
                <a:ea typeface="微软雅黑" panose="020B0503020204020204" pitchFamily="34" charset="-122"/>
              </a:rPr>
              <a:t>5   WHERE </a:t>
            </a:r>
            <a:r>
              <a:rPr lang="en-US" altLang="zh-CN" b="1" dirty="0" err="1">
                <a:highlight>
                  <a:srgbClr val="C0C0C0"/>
                </a:highlight>
                <a:ea typeface="微软雅黑" panose="020B0503020204020204" pitchFamily="34" charset="-122"/>
              </a:rPr>
              <a:t>existsNode</a:t>
            </a:r>
            <a:r>
              <a:rPr lang="en-US" altLang="zh-CN" b="1" dirty="0">
                <a:highlight>
                  <a:srgbClr val="C0C0C0"/>
                </a:highlight>
                <a:ea typeface="微软雅黑" panose="020B0503020204020204" pitchFamily="34" charset="-122"/>
              </a:rPr>
              <a:t>(value(x)</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6   '/</a:t>
            </a:r>
            <a:r>
              <a:rPr lang="en-US" altLang="zh-CN" b="1" dirty="0" err="1">
                <a:highlight>
                  <a:srgbClr val="C0C0C0"/>
                </a:highlight>
                <a:ea typeface="微软雅黑" panose="020B0503020204020204" pitchFamily="34" charset="-122"/>
              </a:rPr>
              <a:t>PurchaseOrder</a:t>
            </a:r>
            <a:r>
              <a:rPr lang="en-US" altLang="zh-CN" b="1" dirty="0">
                <a:highlight>
                  <a:srgbClr val="C0C0C0"/>
                </a:highlight>
                <a:ea typeface="微软雅黑" panose="020B0503020204020204" pitchFamily="34" charset="-122"/>
              </a:rPr>
              <a:t>[Reference="ADAMS-20011127121040988PST"]')=1</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a:t>
            </a:r>
            <a:r>
              <a:rPr lang="en-US" altLang="zh-CN" b="1" dirty="0">
                <a:highlight>
                  <a:srgbClr val="C0C0C0"/>
                </a:highlight>
                <a:ea typeface="微软雅黑" panose="020B0503020204020204" pitchFamily="34" charset="-122"/>
              </a:rPr>
              <a:t>&gt; COMMIT</a:t>
            </a:r>
            <a:r>
              <a:rPr lang="zh-CN" altLang="en-US" b="1" dirty="0">
                <a:highlight>
                  <a:srgbClr val="C0C0C0"/>
                </a:highlight>
                <a:ea typeface="微软雅黑" panose="020B0503020204020204" pitchFamily="34" charset="-122"/>
              </a:rPr>
              <a:t>；</a:t>
            </a:r>
          </a:p>
          <a:p>
            <a:pPr hangingPunct="0"/>
            <a:r>
              <a:rPr lang="en-US" altLang="zh-CN" b="1" dirty="0">
                <a:highlight>
                  <a:srgbClr val="C0C0C0"/>
                </a:highlight>
                <a:ea typeface="微软雅黑" panose="020B0503020204020204" pitchFamily="34" charset="-122"/>
              </a:rPr>
              <a:t>SQL&gt; SELECT extract(OBJECT_VALUE</a:t>
            </a:r>
            <a:r>
              <a:rPr lang="zh-CN" altLang="en-US" b="1" dirty="0">
                <a:highlight>
                  <a:srgbClr val="C0C0C0"/>
                </a:highlight>
                <a:ea typeface="微软雅黑" panose="020B0503020204020204" pitchFamily="34" charset="-122"/>
              </a:rPr>
              <a:t>，</a:t>
            </a:r>
            <a:r>
              <a:rPr lang="en-US" altLang="zh-CN" b="1" dirty="0">
                <a:highlight>
                  <a:srgbClr val="C0C0C0"/>
                </a:highlight>
                <a:ea typeface="微软雅黑" panose="020B0503020204020204" pitchFamily="34" charset="-122"/>
              </a:rPr>
              <a:t>'/</a:t>
            </a:r>
            <a:r>
              <a:rPr lang="en-US" altLang="zh-CN" b="1" dirty="0" err="1">
                <a:highlight>
                  <a:srgbClr val="C0C0C0"/>
                </a:highlight>
                <a:ea typeface="微软雅黑" panose="020B0503020204020204" pitchFamily="34" charset="-122"/>
              </a:rPr>
              <a:t>PurchaseOrder</a:t>
            </a:r>
            <a:r>
              <a:rPr lang="en-US" altLang="zh-CN" b="1" dirty="0">
                <a:highlight>
                  <a:srgbClr val="C0C0C0"/>
                </a:highlight>
                <a:ea typeface="微软雅黑" panose="020B0503020204020204" pitchFamily="34" charset="-122"/>
              </a:rPr>
              <a:t>/Reference')</a:t>
            </a:r>
          </a:p>
          <a:p>
            <a:pPr hangingPunct="0"/>
            <a:r>
              <a:rPr lang="en-US" altLang="zh-CN" b="1" dirty="0" smtClean="0">
                <a:highlight>
                  <a:srgbClr val="C0C0C0"/>
                </a:highlight>
                <a:ea typeface="微软雅黑" panose="020B0503020204020204" pitchFamily="34" charset="-122"/>
              </a:rPr>
              <a:t>2  "REFERENCE</a:t>
            </a:r>
            <a:r>
              <a:rPr lang="en-US" altLang="zh-CN" b="1" dirty="0">
                <a:highlight>
                  <a:srgbClr val="C0C0C0"/>
                </a:highlight>
                <a:ea typeface="微软雅黑" panose="020B0503020204020204" pitchFamily="34" charset="-122"/>
              </a:rPr>
              <a:t>" FROM </a:t>
            </a:r>
            <a:r>
              <a:rPr lang="en-US" altLang="zh-CN" b="1" dirty="0" err="1">
                <a:highlight>
                  <a:srgbClr val="C0C0C0"/>
                </a:highlight>
                <a:ea typeface="微软雅黑" panose="020B0503020204020204" pitchFamily="34" charset="-122"/>
              </a:rPr>
              <a:t>xmltable</a:t>
            </a:r>
            <a:r>
              <a:rPr lang="zh-CN" altLang="en-US" b="1" dirty="0">
                <a:highlight>
                  <a:srgbClr val="C0C0C0"/>
                </a:highlight>
                <a:ea typeface="微软雅黑" panose="020B0503020204020204" pitchFamily="34" charset="-122"/>
              </a:rPr>
              <a:t>；</a:t>
            </a:r>
            <a:endParaRPr lang="en-US" altLang="zh-CN" b="1" dirty="0">
              <a:highlight>
                <a:srgbClr val="C0C0C0"/>
              </a:highlight>
              <a:ea typeface="微软雅黑" panose="020B0503020204020204" pitchFamily="34" charset="-122"/>
            </a:endParaRPr>
          </a:p>
          <a:p>
            <a:pPr marL="342900" indent="-342900" hangingPunct="0">
              <a:buAutoNum type="arabicPlain" startAt="2"/>
            </a:pPr>
            <a:endParaRPr lang="zh-CN" altLang="en-US" sz="1600" b="1" dirty="0"/>
          </a:p>
          <a:p>
            <a:pPr hangingPunct="0"/>
            <a:r>
              <a:rPr lang="en-US" altLang="zh-CN" sz="1600" b="1" dirty="0"/>
              <a:t>REFERENCE</a:t>
            </a:r>
          </a:p>
          <a:p>
            <a:pPr hangingPunct="0"/>
            <a:r>
              <a:rPr lang="en-US" altLang="zh-CN" sz="1600" b="1" dirty="0"/>
              <a:t>------------------------------------------------------</a:t>
            </a:r>
          </a:p>
          <a:p>
            <a:pPr hangingPunct="0"/>
            <a:r>
              <a:rPr lang="en-US" altLang="zh-CN" sz="1600" b="1" dirty="0"/>
              <a:t>&lt;Reference&gt;MILLER-200203311200000000PST&lt;/Reference&gt;</a:t>
            </a:r>
          </a:p>
        </p:txBody>
      </p:sp>
    </p:spTree>
    <p:extLst>
      <p:ext uri="{BB962C8B-B14F-4D97-AF65-F5344CB8AC3E}">
        <p14:creationId xmlns:p14="http://schemas.microsoft.com/office/powerpoint/2010/main" val="201588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8.8  XML</a:t>
            </a:r>
            <a:r>
              <a:rPr lang="zh-CN" altLang="en-US" b="1" dirty="0">
                <a:effectLst>
                  <a:glow>
                    <a:srgbClr val="000000"/>
                  </a:glow>
                  <a:outerShdw sx="0" sy="0">
                    <a:srgbClr val="000000"/>
                  </a:outerShdw>
                  <a:reflection stA="0" endPos="0" fadeDir="0" sx="0" sy="0"/>
                </a:effectLst>
              </a:rPr>
              <a:t>和</a:t>
            </a:r>
            <a:r>
              <a:rPr lang="en-US" altLang="zh-CN" b="1" dirty="0">
                <a:effectLst>
                  <a:glow>
                    <a:srgbClr val="000000"/>
                  </a:glow>
                  <a:outerShdw sx="0" sy="0">
                    <a:srgbClr val="000000"/>
                  </a:outerShdw>
                  <a:reflection stA="0" endPos="0" fadeDir="0" sx="0" sy="0"/>
                </a:effectLst>
              </a:rPr>
              <a:t>Oracle</a:t>
            </a:r>
            <a:r>
              <a:rPr lang="zh-CN" altLang="en-US" b="1" dirty="0">
                <a:effectLst>
                  <a:glow>
                    <a:srgbClr val="000000"/>
                  </a:glow>
                  <a:outerShdw sx="0" sy="0">
                    <a:srgbClr val="000000"/>
                  </a:outerShdw>
                  <a:reflection stA="0" endPos="0" fadeDir="0" sx="0" sy="0"/>
                </a:effectLst>
              </a:rPr>
              <a:t>数据库</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8.8.2</a:t>
            </a:r>
            <a:r>
              <a:rPr lang="en-US" altLang="zh-CN" sz="2800" dirty="0"/>
              <a:t>XML DB</a:t>
            </a:r>
            <a:r>
              <a:rPr lang="zh-CN" altLang="en-US" sz="2800" dirty="0"/>
              <a:t>数据处理</a:t>
            </a:r>
          </a:p>
        </p:txBody>
      </p:sp>
      <p:sp>
        <p:nvSpPr>
          <p:cNvPr id="3" name="内容占位符 2">
            <a:extLst>
              <a:ext uri="{FF2B5EF4-FFF2-40B4-BE49-F238E27FC236}">
                <a16:creationId xmlns:a16="http://schemas.microsoft.com/office/drawing/2014/main" xmlns="" id="{5B6B77FD-0C1E-433D-8DA0-BE4CD1117007}"/>
              </a:ext>
            </a:extLst>
          </p:cNvPr>
          <p:cNvSpPr>
            <a:spLocks noGrp="1"/>
          </p:cNvSpPr>
          <p:nvPr>
            <p:ph idx="1"/>
          </p:nvPr>
        </p:nvSpPr>
        <p:spPr>
          <a:xfrm>
            <a:off x="1293813" y="1628799"/>
            <a:ext cx="10129191" cy="1512169"/>
          </a:xfrm>
        </p:spPr>
        <p:txBody>
          <a:bodyPr>
            <a:normAutofit fontScale="92500" lnSpcReduction="20000"/>
          </a:bodyPr>
          <a:lstStyle/>
          <a:p>
            <a:pPr marL="342900" indent="-342900" hangingPunct="0">
              <a:lnSpc>
                <a:spcPct val="120000"/>
              </a:lnSpc>
              <a:buFont typeface="Wingdings" panose="05000000000000000000" pitchFamily="2" charset="2"/>
              <a:buChar char="Ø"/>
            </a:pPr>
            <a:r>
              <a:rPr lang="zh-CN" altLang="en-US" dirty="0" smtClean="0"/>
              <a:t>更新</a:t>
            </a:r>
            <a:r>
              <a:rPr lang="zh-CN" altLang="en-US" dirty="0"/>
              <a:t>一个节点树</a:t>
            </a:r>
          </a:p>
          <a:p>
            <a:pPr marL="0" indent="0" hangingPunct="0">
              <a:lnSpc>
                <a:spcPct val="120000"/>
              </a:lnSpc>
              <a:buNone/>
            </a:pPr>
            <a:r>
              <a:rPr lang="en-US" altLang="zh-CN" dirty="0"/>
              <a:t>【</a:t>
            </a:r>
            <a:r>
              <a:rPr lang="zh-CN" altLang="en-US" dirty="0"/>
              <a:t>示例</a:t>
            </a:r>
            <a:r>
              <a:rPr lang="en-US" altLang="zh-CN" dirty="0"/>
              <a:t>8-41】</a:t>
            </a:r>
            <a:r>
              <a:rPr lang="zh-CN" altLang="en-US" dirty="0"/>
              <a:t>更新一个节点树</a:t>
            </a:r>
          </a:p>
          <a:p>
            <a:pPr marL="0" indent="0" hangingPunct="0">
              <a:lnSpc>
                <a:spcPct val="120000"/>
              </a:lnSpc>
              <a:buNone/>
            </a:pPr>
            <a:r>
              <a:rPr lang="zh-CN" altLang="en-US" dirty="0"/>
              <a:t>更新</a:t>
            </a:r>
            <a:r>
              <a:rPr lang="en-US" altLang="zh-CN" dirty="0"/>
              <a:t>/</a:t>
            </a:r>
            <a:r>
              <a:rPr lang="en-US" altLang="zh-CN" dirty="0" err="1"/>
              <a:t>PurchaseOrders</a:t>
            </a:r>
            <a:r>
              <a:rPr lang="en-US" altLang="zh-CN" dirty="0"/>
              <a:t>/</a:t>
            </a:r>
            <a:r>
              <a:rPr lang="en-US" altLang="zh-CN" dirty="0" err="1"/>
              <a:t>LineItems</a:t>
            </a:r>
            <a:r>
              <a:rPr lang="en-US" altLang="zh-CN" dirty="0"/>
              <a:t>/</a:t>
            </a:r>
            <a:r>
              <a:rPr lang="en-US" altLang="zh-CN" dirty="0" err="1"/>
              <a:t>LineItem</a:t>
            </a:r>
            <a:r>
              <a:rPr lang="en-US" altLang="zh-CN" dirty="0"/>
              <a:t>[2]</a:t>
            </a:r>
            <a:r>
              <a:rPr lang="zh-CN" altLang="en-US" dirty="0"/>
              <a:t>节点树中数据。</a:t>
            </a:r>
          </a:p>
        </p:txBody>
      </p:sp>
      <p:sp>
        <p:nvSpPr>
          <p:cNvPr id="6" name="文本框 5"/>
          <p:cNvSpPr txBox="1"/>
          <p:nvPr/>
        </p:nvSpPr>
        <p:spPr>
          <a:xfrm>
            <a:off x="1482961" y="3212976"/>
            <a:ext cx="10012051" cy="3323987"/>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 UPDATE </a:t>
            </a:r>
            <a:r>
              <a:rPr lang="en-US" altLang="zh-CN" sz="1400" b="1" dirty="0" err="1">
                <a:highlight>
                  <a:srgbClr val="C0C0C0"/>
                </a:highlight>
                <a:ea typeface="微软雅黑" panose="020B0503020204020204" pitchFamily="34" charset="-122"/>
              </a:rPr>
              <a:t>xmltable</a:t>
            </a:r>
            <a:r>
              <a:rPr lang="en-US" altLang="zh-CN" sz="1400" b="1" dirty="0">
                <a:highlight>
                  <a:srgbClr val="C0C0C0"/>
                </a:highlight>
                <a:ea typeface="微软雅黑" panose="020B0503020204020204" pitchFamily="34" charset="-122"/>
              </a:rPr>
              <a:t> x</a:t>
            </a:r>
          </a:p>
          <a:p>
            <a:pPr hangingPunct="0"/>
            <a:r>
              <a:rPr lang="en-US" altLang="zh-CN" sz="1400" b="1" dirty="0">
                <a:highlight>
                  <a:srgbClr val="C0C0C0"/>
                </a:highlight>
                <a:ea typeface="微软雅黑" panose="020B0503020204020204" pitchFamily="34" charset="-122"/>
              </a:rPr>
              <a:t>2  SET value(x)= </a:t>
            </a:r>
          </a:p>
          <a:p>
            <a:pPr hangingPunct="0"/>
            <a:r>
              <a:rPr lang="en-US" altLang="zh-CN" sz="1400" b="1" dirty="0">
                <a:highlight>
                  <a:srgbClr val="C0C0C0"/>
                </a:highlight>
                <a:ea typeface="微软雅黑" panose="020B0503020204020204" pitchFamily="34" charset="-122"/>
              </a:rPr>
              <a:t>3  </a:t>
            </a:r>
            <a:r>
              <a:rPr lang="en-US" altLang="zh-CN" sz="1400" b="1" dirty="0" err="1">
                <a:highlight>
                  <a:srgbClr val="C0C0C0"/>
                </a:highlight>
                <a:ea typeface="微软雅黑" panose="020B0503020204020204" pitchFamily="34" charset="-122"/>
              </a:rPr>
              <a:t>updateXML</a:t>
            </a:r>
            <a:r>
              <a:rPr lang="en-US" altLang="zh-CN" sz="1400" b="1" dirty="0">
                <a:highlight>
                  <a:srgbClr val="C0C0C0"/>
                </a:highlight>
                <a:ea typeface="微软雅黑" panose="020B0503020204020204" pitchFamily="34" charset="-122"/>
              </a:rPr>
              <a:t>(value(x)</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4  '/</a:t>
            </a:r>
            <a:r>
              <a:rPr lang="en-US" altLang="zh-CN" sz="1400" b="1" dirty="0" err="1">
                <a:highlight>
                  <a:srgbClr val="C0C0C0"/>
                </a:highlight>
                <a:ea typeface="微软雅黑" panose="020B0503020204020204" pitchFamily="34" charset="-122"/>
              </a:rPr>
              <a:t>PurchaseOrder</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LineItems</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LineItem</a:t>
            </a:r>
            <a:r>
              <a:rPr lang="en-US" altLang="zh-CN" sz="1400" b="1" dirty="0">
                <a:highlight>
                  <a:srgbClr val="C0C0C0"/>
                </a:highlight>
                <a:ea typeface="微软雅黑" panose="020B0503020204020204" pitchFamily="34" charset="-122"/>
              </a:rPr>
              <a:t>[2]'</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5   </a:t>
            </a:r>
            <a:r>
              <a:rPr lang="en-US" altLang="zh-CN" sz="1400" b="1" dirty="0" err="1">
                <a:highlight>
                  <a:srgbClr val="C0C0C0"/>
                </a:highlight>
                <a:ea typeface="微软雅黑" panose="020B0503020204020204" pitchFamily="34" charset="-122"/>
              </a:rPr>
              <a:t>xmltype</a:t>
            </a:r>
            <a:r>
              <a:rPr lang="en-US" altLang="zh-CN" sz="1400" b="1" dirty="0">
                <a:highlight>
                  <a:srgbClr val="C0C0C0"/>
                </a:highlight>
                <a:ea typeface="微软雅黑" panose="020B0503020204020204" pitchFamily="34" charset="-122"/>
              </a:rPr>
              <a:t>('&lt;</a:t>
            </a:r>
            <a:r>
              <a:rPr lang="en-US" altLang="zh-CN" sz="1400" b="1" dirty="0" err="1">
                <a:highlight>
                  <a:srgbClr val="C0C0C0"/>
                </a:highlight>
                <a:ea typeface="微软雅黑" panose="020B0503020204020204" pitchFamily="34" charset="-122"/>
              </a:rPr>
              <a:t>LineItem</a:t>
            </a:r>
            <a:r>
              <a:rPr lang="en-US" altLang="zh-CN" sz="1400" b="1" dirty="0">
                <a:highlight>
                  <a:srgbClr val="C0C0C0"/>
                </a:highlight>
                <a:ea typeface="微软雅黑" panose="020B0503020204020204" pitchFamily="34" charset="-122"/>
              </a:rPr>
              <a:t> </a:t>
            </a:r>
            <a:r>
              <a:rPr lang="en-US" altLang="zh-CN" sz="1400" b="1" dirty="0" err="1">
                <a:highlight>
                  <a:srgbClr val="C0C0C0"/>
                </a:highlight>
                <a:ea typeface="微软雅黑" panose="020B0503020204020204" pitchFamily="34" charset="-122"/>
              </a:rPr>
              <a:t>ItemNumber</a:t>
            </a:r>
            <a:r>
              <a:rPr lang="en-US" altLang="zh-CN" sz="1400" b="1" dirty="0">
                <a:highlight>
                  <a:srgbClr val="C0C0C0"/>
                </a:highlight>
                <a:ea typeface="微软雅黑" panose="020B0503020204020204" pitchFamily="34" charset="-122"/>
              </a:rPr>
              <a:t>="4"&gt;</a:t>
            </a:r>
          </a:p>
          <a:p>
            <a:pPr hangingPunct="0"/>
            <a:r>
              <a:rPr lang="en-US" altLang="zh-CN" sz="1400" b="1" dirty="0">
                <a:highlight>
                  <a:srgbClr val="C0C0C0"/>
                </a:highlight>
                <a:ea typeface="微软雅黑" panose="020B0503020204020204" pitchFamily="34" charset="-122"/>
              </a:rPr>
              <a:t>6      &lt;Description&gt;Andrei </a:t>
            </a:r>
            <a:r>
              <a:rPr lang="en-US" altLang="zh-CN" sz="1400" b="1" dirty="0" err="1">
                <a:highlight>
                  <a:srgbClr val="C0C0C0"/>
                </a:highlight>
                <a:ea typeface="微软雅黑" panose="020B0503020204020204" pitchFamily="34" charset="-122"/>
              </a:rPr>
              <a:t>Rublev</a:t>
            </a:r>
            <a:r>
              <a:rPr lang="en-US" altLang="zh-CN" sz="1400" b="1" dirty="0">
                <a:highlight>
                  <a:srgbClr val="C0C0C0"/>
                </a:highlight>
                <a:ea typeface="微软雅黑" panose="020B0503020204020204" pitchFamily="34" charset="-122"/>
              </a:rPr>
              <a:t>&lt;/Description&gt;</a:t>
            </a:r>
          </a:p>
          <a:p>
            <a:pPr hangingPunct="0"/>
            <a:r>
              <a:rPr lang="en-US" altLang="zh-CN" sz="1400" b="1" dirty="0">
                <a:highlight>
                  <a:srgbClr val="C0C0C0"/>
                </a:highlight>
                <a:ea typeface="微软雅黑" panose="020B0503020204020204" pitchFamily="34" charset="-122"/>
              </a:rPr>
              <a:t>7      &lt;Part Id="715515009928" </a:t>
            </a:r>
            <a:r>
              <a:rPr lang="en-US" altLang="zh-CN" sz="1400" b="1" dirty="0" err="1">
                <a:highlight>
                  <a:srgbClr val="C0C0C0"/>
                </a:highlight>
                <a:ea typeface="微软雅黑" panose="020B0503020204020204" pitchFamily="34" charset="-122"/>
              </a:rPr>
              <a:t>UnitPrice</a:t>
            </a:r>
            <a:r>
              <a:rPr lang="en-US" altLang="zh-CN" sz="1400" b="1" dirty="0">
                <a:highlight>
                  <a:srgbClr val="C0C0C0"/>
                </a:highlight>
                <a:ea typeface="微软雅黑" panose="020B0503020204020204" pitchFamily="34" charset="-122"/>
              </a:rPr>
              <a:t>="39.95" Quantity="2"/&gt;</a:t>
            </a:r>
          </a:p>
          <a:p>
            <a:pPr hangingPunct="0"/>
            <a:r>
              <a:rPr lang="en-US" altLang="zh-CN" sz="1400" b="1" dirty="0">
                <a:highlight>
                  <a:srgbClr val="C0C0C0"/>
                </a:highlight>
                <a:ea typeface="微软雅黑" panose="020B0503020204020204" pitchFamily="34" charset="-122"/>
              </a:rPr>
              <a:t>8      &lt;/</a:t>
            </a:r>
            <a:r>
              <a:rPr lang="en-US" altLang="zh-CN" sz="1400" b="1" dirty="0" err="1">
                <a:highlight>
                  <a:srgbClr val="C0C0C0"/>
                </a:highlight>
                <a:ea typeface="微软雅黑" panose="020B0503020204020204" pitchFamily="34" charset="-122"/>
              </a:rPr>
              <a:t>LineItem</a:t>
            </a:r>
            <a:r>
              <a:rPr lang="en-US" altLang="zh-CN" sz="1400" b="1" dirty="0">
                <a:highlight>
                  <a:srgbClr val="C0C0C0"/>
                </a:highlight>
                <a:ea typeface="微软雅黑" panose="020B0503020204020204" pitchFamily="34" charset="-122"/>
              </a:rPr>
              <a:t>&gt;'</a:t>
            </a:r>
          </a:p>
          <a:p>
            <a:pPr hangingPunct="0"/>
            <a:r>
              <a:rPr lang="en-US" altLang="zh-CN" sz="1400" b="1" dirty="0">
                <a:highlight>
                  <a:srgbClr val="C0C0C0"/>
                </a:highlight>
                <a:ea typeface="微软雅黑" panose="020B0503020204020204" pitchFamily="34" charset="-122"/>
              </a:rPr>
              <a:t>9   ))</a:t>
            </a:r>
          </a:p>
          <a:p>
            <a:pPr hangingPunct="0"/>
            <a:r>
              <a:rPr lang="en-US" altLang="zh-CN" sz="1400" b="1" dirty="0">
                <a:highlight>
                  <a:srgbClr val="C0C0C0"/>
                </a:highlight>
                <a:ea typeface="微软雅黑" panose="020B0503020204020204" pitchFamily="34" charset="-122"/>
              </a:rPr>
              <a:t>10  WHERE </a:t>
            </a:r>
            <a:r>
              <a:rPr lang="en-US" altLang="zh-CN" sz="1400" b="1" dirty="0" err="1">
                <a:highlight>
                  <a:srgbClr val="C0C0C0"/>
                </a:highlight>
                <a:ea typeface="微软雅黑" panose="020B0503020204020204" pitchFamily="34" charset="-122"/>
              </a:rPr>
              <a:t>existsNode</a:t>
            </a:r>
            <a:r>
              <a:rPr lang="en-US" altLang="zh-CN" sz="1400" b="1" dirty="0">
                <a:highlight>
                  <a:srgbClr val="C0C0C0"/>
                </a:highlight>
                <a:ea typeface="微软雅黑" panose="020B0503020204020204" pitchFamily="34" charset="-122"/>
              </a:rPr>
              <a:t>(value(x)</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11 '/</a:t>
            </a:r>
            <a:r>
              <a:rPr lang="en-US" altLang="zh-CN" sz="1400" b="1" dirty="0" err="1">
                <a:highlight>
                  <a:srgbClr val="C0C0C0"/>
                </a:highlight>
                <a:ea typeface="微软雅黑" panose="020B0503020204020204" pitchFamily="34" charset="-122"/>
              </a:rPr>
              <a:t>PurchaseOrder</a:t>
            </a:r>
            <a:r>
              <a:rPr lang="en-US" altLang="zh-CN" sz="1400" b="1" dirty="0">
                <a:highlight>
                  <a:srgbClr val="C0C0C0"/>
                </a:highlight>
                <a:ea typeface="微软雅黑" panose="020B0503020204020204" pitchFamily="34" charset="-122"/>
              </a:rPr>
              <a:t>[Reference="MILLER-200203311200000000PST"]')=1</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a:t>
            </a:r>
            <a:r>
              <a:rPr lang="en-US" altLang="zh-CN" sz="1400" b="1" dirty="0">
                <a:highlight>
                  <a:srgbClr val="C0C0C0"/>
                </a:highlight>
                <a:ea typeface="微软雅黑" panose="020B0503020204020204" pitchFamily="34" charset="-122"/>
              </a:rPr>
              <a:t>&gt; COMMIT</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 SELECT extract(OBJECT_VALUE</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2  '/</a:t>
            </a:r>
            <a:r>
              <a:rPr lang="en-US" altLang="zh-CN" sz="1400" b="1" dirty="0" err="1">
                <a:highlight>
                  <a:srgbClr val="C0C0C0"/>
                </a:highlight>
                <a:ea typeface="微软雅黑" panose="020B0503020204020204" pitchFamily="34" charset="-122"/>
              </a:rPr>
              <a:t>PurchaseOrder</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LineItems</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LineItem</a:t>
            </a:r>
            <a:r>
              <a:rPr lang="en-US" altLang="zh-CN" sz="1400" b="1" dirty="0">
                <a:highlight>
                  <a:srgbClr val="C0C0C0"/>
                </a:highlight>
                <a:ea typeface="微软雅黑" panose="020B0503020204020204" pitchFamily="34" charset="-122"/>
              </a:rPr>
              <a:t>[2]')"</a:t>
            </a:r>
            <a:r>
              <a:rPr lang="en-US" altLang="zh-CN" sz="1400" b="1" dirty="0" err="1">
                <a:highlight>
                  <a:srgbClr val="C0C0C0"/>
                </a:highlight>
                <a:ea typeface="微软雅黑" panose="020B0503020204020204" pitchFamily="34" charset="-122"/>
              </a:rPr>
              <a:t>LineItem</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3  FROM </a:t>
            </a:r>
            <a:r>
              <a:rPr lang="en-US" altLang="zh-CN" sz="1400" b="1" dirty="0" err="1">
                <a:highlight>
                  <a:srgbClr val="C0C0C0"/>
                </a:highlight>
                <a:ea typeface="微软雅黑" panose="020B0503020204020204" pitchFamily="34" charset="-122"/>
              </a:rPr>
              <a:t>xmltable</a:t>
            </a:r>
            <a:r>
              <a:rPr lang="zh-CN" altLang="en-US" sz="1400" b="1" dirty="0">
                <a:highlight>
                  <a:srgbClr val="C0C0C0"/>
                </a:highlight>
                <a:ea typeface="微软雅黑" panose="020B0503020204020204" pitchFamily="34" charset="-122"/>
              </a:rPr>
              <a:t>；</a:t>
            </a:r>
            <a:endParaRPr lang="zh-CN" altLang="en-US" sz="1400" b="1" dirty="0">
              <a:highlight>
                <a:srgbClr val="C0C0C0"/>
              </a:highlight>
              <a:ea typeface="微软雅黑" panose="020B0503020204020204" pitchFamily="34" charset="-122"/>
            </a:endParaRPr>
          </a:p>
        </p:txBody>
      </p:sp>
    </p:spTree>
    <p:extLst>
      <p:ext uri="{BB962C8B-B14F-4D97-AF65-F5344CB8AC3E}">
        <p14:creationId xmlns:p14="http://schemas.microsoft.com/office/powerpoint/2010/main" val="231980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静谧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Office_9532160_TF02801109" id="{64D9660F-F553-40F5-B9B2-F16A6361E136}" vid="{B595E204-AB5B-4593-8B71-C0919E13EC0A}"/>
    </a:ext>
  </a:extLst>
</a:theme>
</file>

<file path=ppt/theme/theme2.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themeOverride>
</file>

<file path=ppt/theme/themeOverride2.xml><?xml version="1.0" encoding="utf-8"?>
<a:themeOverride xmlns:a="http://schemas.openxmlformats.org/drawingml/2006/main">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2132E7-496B-4457-95B8-9F9F48D2D001}">
  <we:reference id="wa104379997" version="1.0.0.2" store="zh-CN" storeType="OMEX"/>
  <we:alternateReferences>
    <we:reference id="WA104379997" version="1.0.0.2"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249165-F638-412C-8E0A-DFB7045CA2E0}">
  <ds:schemaRefs>
    <ds:schemaRef ds:uri="4873beb7-5857-4685-be1f-d57550cc96cc"/>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E33DF-2340-4F4E-B874-B73FEFEBFC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2595</TotalTime>
  <Words>9841</Words>
  <Application>Microsoft Office PowerPoint</Application>
  <PresentationFormat>自定义</PresentationFormat>
  <Paragraphs>1421</Paragraphs>
  <Slides>99</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99</vt:i4>
      </vt:variant>
    </vt:vector>
  </HeadingPairs>
  <TitlesOfParts>
    <vt:vector size="108" baseType="lpstr">
      <vt:lpstr>宋体</vt:lpstr>
      <vt:lpstr>Microsoft YaHei</vt:lpstr>
      <vt:lpstr>Microsoft YaHei</vt:lpstr>
      <vt:lpstr>Arial</vt:lpstr>
      <vt:lpstr>Euphemia</vt:lpstr>
      <vt:lpstr>Times New Roman</vt:lpstr>
      <vt:lpstr>Wingdings</vt:lpstr>
      <vt:lpstr>Wingdings 2</vt:lpstr>
      <vt:lpstr>静谧 16x9</vt:lpstr>
      <vt:lpstr>Oracle 12c 基础教程</vt:lpstr>
      <vt:lpstr>第8章  数据库的对象管理</vt:lpstr>
      <vt:lpstr>8.1  表</vt:lpstr>
      <vt:lpstr>8.1 表    8.1.1数据类型</vt:lpstr>
      <vt:lpstr>8.1 表    8.1.1数据类型</vt:lpstr>
      <vt:lpstr>8.1 表    8.1.1数据类型</vt:lpstr>
      <vt:lpstr>8.1 表    8.1.1数据类型</vt:lpstr>
      <vt:lpstr>8.1 表    8.1.1数据类型</vt:lpstr>
      <vt:lpstr>8.1 表    8.1.2创建表</vt:lpstr>
      <vt:lpstr>8.1 表    8.1.2创建表</vt:lpstr>
      <vt:lpstr>8.1 表    8.1.2创建表</vt:lpstr>
      <vt:lpstr>8.1 表    8.1.2创建表</vt:lpstr>
      <vt:lpstr>8.1 表    8.1.3修改、删除表</vt:lpstr>
      <vt:lpstr>8.1 表    8.1.3修改、删除表</vt:lpstr>
      <vt:lpstr>8.1 表    8.1.3修改、删除表</vt:lpstr>
      <vt:lpstr>8.1 表    8.1.3修改、删除表</vt:lpstr>
      <vt:lpstr>8.1 表    8.1.3修改、删除表</vt:lpstr>
      <vt:lpstr>8.1 表    8.1.3修改、删除表</vt:lpstr>
      <vt:lpstr>8.1 表    8.1.3修改、删除表</vt:lpstr>
      <vt:lpstr>8.1 表    8.1.3修改、删除表</vt:lpstr>
      <vt:lpstr>8.1 表    8.1.3修改、删除表</vt:lpstr>
      <vt:lpstr>8.1 表    8.1.4表的约束</vt:lpstr>
      <vt:lpstr>8.1 表    8.1.4表的约束</vt:lpstr>
      <vt:lpstr>8.1 表    8.1.4表的约束</vt:lpstr>
      <vt:lpstr>8.2  分 区 表 </vt:lpstr>
      <vt:lpstr>8.2  分 区 表    8.2.1分区类型</vt:lpstr>
      <vt:lpstr>8.2  分 区 表    8.2.1分区类型</vt:lpstr>
      <vt:lpstr>8.2  分 区 表    8.2.1分区类型</vt:lpstr>
      <vt:lpstr>8.2  分 区 表    8.2.1分区类型</vt:lpstr>
      <vt:lpstr>8.2  分 区 表    8.2.1分区类型</vt:lpstr>
      <vt:lpstr>8.2  分 区 表    8.2.1分区类型</vt:lpstr>
      <vt:lpstr>8.2  分 区 表    8.2.1分区类型</vt:lpstr>
      <vt:lpstr>8.2  分 区 表    8.2.1分区类型</vt:lpstr>
      <vt:lpstr>8.2  分 区 表    8.2.1分区类型</vt:lpstr>
      <vt:lpstr>8.2  分 区 表    8.2.1分区类型</vt:lpstr>
      <vt:lpstr>8.2  分 区 表    8.2.2分区表的维护</vt:lpstr>
      <vt:lpstr>8.3  索    引    </vt:lpstr>
      <vt:lpstr>8.3  索    引    </vt:lpstr>
      <vt:lpstr>8.3  索    引    </vt:lpstr>
      <vt:lpstr>8.3  索    引    </vt:lpstr>
      <vt:lpstr>8.3  索    引    8.3.1创建索引</vt:lpstr>
      <vt:lpstr>8.3  索    引    8.3.1创建索引</vt:lpstr>
      <vt:lpstr>8.3  索    引    8.3.1创建索引</vt:lpstr>
      <vt:lpstr>8.3  索    引    8.3.1创建索引</vt:lpstr>
      <vt:lpstr>8.3  索    引    8.3.1创建索引</vt:lpstr>
      <vt:lpstr>8.3  索    引    8.3.1创建索引</vt:lpstr>
      <vt:lpstr>8.3  索    引    8.3.1创建索引</vt:lpstr>
      <vt:lpstr>8.3  索    引    8.3.1创建索引</vt:lpstr>
      <vt:lpstr>8.3  索    引    8.3.2修改、删除索引</vt:lpstr>
      <vt:lpstr>8.4  簇    表    </vt:lpstr>
      <vt:lpstr>8.4  簇    表    8.4.1簇的概念</vt:lpstr>
      <vt:lpstr>8.4  簇    表    8.4.1簇的概念</vt:lpstr>
      <vt:lpstr>8.4  簇    表    8.4.2创建簇表</vt:lpstr>
      <vt:lpstr>8.4  簇    表    8.4.2创建簇表</vt:lpstr>
      <vt:lpstr>8.4  簇    表    8.4.2创建簇表</vt:lpstr>
      <vt:lpstr>8.4  簇    表    8.4.2创建簇表</vt:lpstr>
      <vt:lpstr>8.4  簇    表    8.4.3查看簇信息</vt:lpstr>
      <vt:lpstr>8.4  簇    表    8.4.3查看簇信息</vt:lpstr>
      <vt:lpstr>8.4  簇    表    8.4.4管理簇</vt:lpstr>
      <vt:lpstr>8.4  簇    表    8.4.4管理簇</vt:lpstr>
      <vt:lpstr>8.4  簇    表    8.4.4管理簇</vt:lpstr>
      <vt:lpstr>8.5  视    图    </vt:lpstr>
      <vt:lpstr>8.5  视    图    8.5.1创建普通视图</vt:lpstr>
      <vt:lpstr>8.5  视    图    8.5.1创建普通视图</vt:lpstr>
      <vt:lpstr>8.5  视    图    8.5.1创建普通视图</vt:lpstr>
      <vt:lpstr>8.5  视    图    8.5.2操作普通视图</vt:lpstr>
      <vt:lpstr>8.5  视    图    8.5.3普通视图的更改与删除</vt:lpstr>
      <vt:lpstr>8.5  视    图    8.5.3普通视图的更改与删除</vt:lpstr>
      <vt:lpstr>8.5  视    图    8.5.4创建物化视图</vt:lpstr>
      <vt:lpstr>8.5  视    图    8.5.4创建物化视图</vt:lpstr>
      <vt:lpstr>8.6  序    列    </vt:lpstr>
      <vt:lpstr>8.6  序    列    8.6.1创建序列</vt:lpstr>
      <vt:lpstr>8.6  序    列    8.6.1创建序列</vt:lpstr>
      <vt:lpstr>8.6  序    列    8.6.2使用序列</vt:lpstr>
      <vt:lpstr>8.6  序    列    8.6.3修改、删除序列</vt:lpstr>
      <vt:lpstr>8.6  序    列    8.6.4自动序列</vt:lpstr>
      <vt:lpstr>8.6  序    列    8.6.4自动序列</vt:lpstr>
      <vt:lpstr>8.7  同 义 词    </vt:lpstr>
      <vt:lpstr>8.7  同 义 词    8.7.1创建同义词</vt:lpstr>
      <vt:lpstr>8.7  同 义 词    8.7.2删除同义词</vt:lpstr>
      <vt:lpstr>8.8  XML和Oracle数据库    </vt:lpstr>
      <vt:lpstr>8.8  XML和Oracle数据库    8.8.1从关系数据生成XML</vt:lpstr>
      <vt:lpstr>8.8  XML和Oracle数据库    8.8.1从关系数据生成XML</vt:lpstr>
      <vt:lpstr>8.8  XML和Oracle数据库    8.8.1从关系数据生成XML</vt:lpstr>
      <vt:lpstr>8.8  XML和Oracle数据库    8.8.1从关系数据生成XML</vt:lpstr>
      <vt:lpstr>8.8  XML和Oracle数据库    8.8.2XML DB数据处理</vt:lpstr>
      <vt:lpstr>8.8  XML和Oracle数据库    8.8.2XML DB数据处理</vt:lpstr>
      <vt:lpstr>8.8  XML和Oracle数据库    8.8.2XML DB数据处理</vt:lpstr>
      <vt:lpstr>8.8  XML和Oracle数据库    8.8.2XML DB数据处理</vt:lpstr>
      <vt:lpstr>8.8  XML和Oracle数据库    8.8.2XML DB数据处理</vt:lpstr>
      <vt:lpstr>8.8  XML和Oracle数据库    8.8.2XML DB数据处理</vt:lpstr>
      <vt:lpstr>8.8  XML和Oracle数据库    8.8.2XML DB数据处理</vt:lpstr>
      <vt:lpstr>8.8  XML和Oracle数据库    8.8.2XML DB数据处理</vt:lpstr>
      <vt:lpstr>8.8  XML和Oracle数据库    8.8.2XML DB数据处理</vt:lpstr>
      <vt:lpstr>8.8  XML和Oracle数据库    8.8.2XML DB数据处理</vt:lpstr>
      <vt:lpstr>8.8  XML和Oracle数据库    8.8.2XML DB数据处理</vt:lpstr>
      <vt:lpstr>8.8  XML和Oracle数据库    8.8.2XML DB数据处理</vt:lpstr>
      <vt:lpstr>8.8  XML和Oracle数据库    8.8.2XML DB数据处理</vt:lpstr>
      <vt:lpstr>8.8  XML和Oracle数据库    8.8.2XML DB数据处理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box</dc:creator>
  <cp:lastModifiedBy>Eric</cp:lastModifiedBy>
  <cp:revision>221</cp:revision>
  <dcterms:created xsi:type="dcterms:W3CDTF">2017-06-29T08:41:34Z</dcterms:created>
  <dcterms:modified xsi:type="dcterms:W3CDTF">2017-09-16T17:01:15Z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