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78"/>
  </p:notesMasterIdLst>
  <p:handoutMasterIdLst>
    <p:handoutMasterId r:id="rId79"/>
  </p:handoutMasterIdLst>
  <p:sldIdLst>
    <p:sldId id="257" r:id="rId5"/>
    <p:sldId id="272" r:id="rId6"/>
    <p:sldId id="277" r:id="rId7"/>
    <p:sldId id="567" r:id="rId8"/>
    <p:sldId id="568" r:id="rId9"/>
    <p:sldId id="566" r:id="rId10"/>
    <p:sldId id="569" r:id="rId11"/>
    <p:sldId id="570" r:id="rId12"/>
    <p:sldId id="571" r:id="rId13"/>
    <p:sldId id="572" r:id="rId14"/>
    <p:sldId id="573" r:id="rId15"/>
    <p:sldId id="574" r:id="rId16"/>
    <p:sldId id="575" r:id="rId17"/>
    <p:sldId id="576" r:id="rId18"/>
    <p:sldId id="577" r:id="rId19"/>
    <p:sldId id="579" r:id="rId20"/>
    <p:sldId id="578" r:id="rId21"/>
    <p:sldId id="580" r:id="rId22"/>
    <p:sldId id="582" r:id="rId23"/>
    <p:sldId id="581" r:id="rId24"/>
    <p:sldId id="584" r:id="rId25"/>
    <p:sldId id="583" r:id="rId26"/>
    <p:sldId id="586" r:id="rId27"/>
    <p:sldId id="585" r:id="rId28"/>
    <p:sldId id="587" r:id="rId29"/>
    <p:sldId id="588" r:id="rId30"/>
    <p:sldId id="589" r:id="rId31"/>
    <p:sldId id="590" r:id="rId32"/>
    <p:sldId id="591" r:id="rId33"/>
    <p:sldId id="592" r:id="rId34"/>
    <p:sldId id="594" r:id="rId35"/>
    <p:sldId id="593" r:id="rId36"/>
    <p:sldId id="595" r:id="rId37"/>
    <p:sldId id="596" r:id="rId38"/>
    <p:sldId id="597" r:id="rId39"/>
    <p:sldId id="598" r:id="rId40"/>
    <p:sldId id="599" r:id="rId41"/>
    <p:sldId id="600" r:id="rId42"/>
    <p:sldId id="601" r:id="rId43"/>
    <p:sldId id="602" r:id="rId44"/>
    <p:sldId id="603" r:id="rId45"/>
    <p:sldId id="604" r:id="rId46"/>
    <p:sldId id="605" r:id="rId47"/>
    <p:sldId id="606" r:id="rId48"/>
    <p:sldId id="607" r:id="rId49"/>
    <p:sldId id="608" r:id="rId50"/>
    <p:sldId id="609" r:id="rId51"/>
    <p:sldId id="610" r:id="rId52"/>
    <p:sldId id="611" r:id="rId53"/>
    <p:sldId id="612" r:id="rId54"/>
    <p:sldId id="613" r:id="rId55"/>
    <p:sldId id="614" r:id="rId56"/>
    <p:sldId id="615" r:id="rId57"/>
    <p:sldId id="616" r:id="rId58"/>
    <p:sldId id="617" r:id="rId59"/>
    <p:sldId id="618" r:id="rId60"/>
    <p:sldId id="619" r:id="rId61"/>
    <p:sldId id="620" r:id="rId62"/>
    <p:sldId id="621" r:id="rId63"/>
    <p:sldId id="622" r:id="rId64"/>
    <p:sldId id="623" r:id="rId65"/>
    <p:sldId id="624" r:id="rId66"/>
    <p:sldId id="625" r:id="rId67"/>
    <p:sldId id="626" r:id="rId68"/>
    <p:sldId id="627" r:id="rId69"/>
    <p:sldId id="628" r:id="rId70"/>
    <p:sldId id="629" r:id="rId71"/>
    <p:sldId id="630" r:id="rId72"/>
    <p:sldId id="631" r:id="rId73"/>
    <p:sldId id="632" r:id="rId74"/>
    <p:sldId id="633" r:id="rId75"/>
    <p:sldId id="634" r:id="rId76"/>
    <p:sldId id="635" r:id="rId7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6" autoAdjust="0"/>
    <p:restoredTop sz="96353" autoAdjust="0"/>
  </p:normalViewPr>
  <p:slideViewPr>
    <p:cSldViewPr>
      <p:cViewPr varScale="1">
        <p:scale>
          <a:sx n="88" d="100"/>
          <a:sy n="88" d="100"/>
        </p:scale>
        <p:origin x="534"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16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2017-09-15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2017-09-15</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2017-09-15</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2017-09-15</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2017-09-15</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2017-09-15</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2017-09-15</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2017-09-15</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2017-09-15</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2017-09-15</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2017-09-15</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2017-09-15</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2017-09-15</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2017-09-15</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9.2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UPDATE</a:t>
            </a:r>
            <a:r>
              <a:rPr lang="zh-CN" altLang="en-US" b="1" dirty="0">
                <a:effectLst>
                  <a:glow>
                    <a:srgbClr val="000000"/>
                  </a:glow>
                  <a:outerShdw sx="0" sy="0">
                    <a:srgbClr val="000000"/>
                  </a:outerShdw>
                  <a:reflection stA="0" endPos="0" fadeDir="0" sx="0" sy="0"/>
                </a:effectLst>
              </a:rPr>
              <a:t>语句修改行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04055"/>
          </a:xfrm>
        </p:spPr>
        <p:txBody>
          <a:bodyPr>
            <a:normAutofit lnSpcReduction="10000"/>
          </a:bodyPr>
          <a:lstStyle/>
          <a:p>
            <a:pPr marL="0" indent="0" hangingPunct="0">
              <a:lnSpc>
                <a:spcPct val="120000"/>
              </a:lnSpc>
              <a:buNone/>
            </a:pPr>
            <a:r>
              <a:rPr lang="zh-CN" altLang="en-US" dirty="0"/>
              <a:t>可以使用</a:t>
            </a:r>
            <a:r>
              <a:rPr lang="en-US" altLang="zh-CN" dirty="0"/>
              <a:t>UPDATE</a:t>
            </a:r>
            <a:r>
              <a:rPr lang="zh-CN" altLang="en-US" dirty="0"/>
              <a:t>语句来修改表中的数据，其格式如下：</a:t>
            </a:r>
          </a:p>
        </p:txBody>
      </p:sp>
      <p:sp>
        <p:nvSpPr>
          <p:cNvPr id="6" name="文本框 5"/>
          <p:cNvSpPr txBox="1"/>
          <p:nvPr/>
        </p:nvSpPr>
        <p:spPr>
          <a:xfrm>
            <a:off x="1410953" y="2132856"/>
            <a:ext cx="10012051" cy="338554"/>
          </a:xfrm>
          <a:prstGeom prst="rect">
            <a:avLst/>
          </a:prstGeom>
          <a:solidFill>
            <a:srgbClr val="FFFF00"/>
          </a:solidFill>
        </p:spPr>
        <p:txBody>
          <a:bodyPr wrap="square" rtlCol="0">
            <a:spAutoFit/>
          </a:bodyPr>
          <a:lstStyle/>
          <a:p>
            <a:pPr hangingPunct="0"/>
            <a:r>
              <a:rPr lang="en-US" altLang="zh-CN" sz="1600" b="1" dirty="0"/>
              <a:t>UPDATE &lt;</a:t>
            </a:r>
            <a:r>
              <a:rPr lang="zh-CN" altLang="en-US" sz="1600" b="1" dirty="0"/>
              <a:t>表名</a:t>
            </a:r>
            <a:r>
              <a:rPr lang="en-US" altLang="zh-CN" sz="1600" b="1" dirty="0"/>
              <a:t>&gt; SET </a:t>
            </a:r>
            <a:r>
              <a:rPr lang="zh-CN" altLang="en-US" sz="1600" b="1" dirty="0"/>
              <a:t>列名</a:t>
            </a:r>
            <a:r>
              <a:rPr lang="en-US" altLang="zh-CN" sz="1600" b="1" dirty="0"/>
              <a:t>1=</a:t>
            </a:r>
            <a:r>
              <a:rPr lang="zh-CN" altLang="en-US" sz="1600" b="1" dirty="0"/>
              <a:t>值</a:t>
            </a:r>
            <a:r>
              <a:rPr lang="en-US" altLang="zh-CN" sz="1600" b="1" dirty="0"/>
              <a:t>1</a:t>
            </a:r>
            <a:r>
              <a:rPr lang="zh-CN" altLang="en-US" sz="1600" b="1" dirty="0"/>
              <a:t>，列名</a:t>
            </a:r>
            <a:r>
              <a:rPr lang="en-US" altLang="zh-CN" sz="1600" b="1" dirty="0"/>
              <a:t>2=</a:t>
            </a:r>
            <a:r>
              <a:rPr lang="zh-CN" altLang="en-US" sz="1600" b="1" dirty="0"/>
              <a:t>值</a:t>
            </a:r>
            <a:r>
              <a:rPr lang="en-US" altLang="zh-CN" sz="1600" b="1" dirty="0"/>
              <a:t>2</a:t>
            </a:r>
            <a:r>
              <a:rPr lang="zh-CN" altLang="en-US" sz="1600" b="1" dirty="0"/>
              <a:t>，</a:t>
            </a:r>
            <a:r>
              <a:rPr lang="en-US" altLang="zh-CN" sz="1600" b="1" dirty="0"/>
              <a:t>…</a:t>
            </a:r>
            <a:r>
              <a:rPr lang="zh-CN" altLang="en-US" sz="1600" b="1" dirty="0"/>
              <a:t>，列名</a:t>
            </a:r>
            <a:r>
              <a:rPr lang="en-US" altLang="zh-CN" sz="1600" b="1" dirty="0"/>
              <a:t>n=</a:t>
            </a:r>
            <a:r>
              <a:rPr lang="zh-CN" altLang="en-US" sz="1600" b="1" dirty="0"/>
              <a:t>值</a:t>
            </a:r>
            <a:r>
              <a:rPr lang="en-US" altLang="zh-CN" sz="1600" b="1" dirty="0"/>
              <a:t>n WHERE </a:t>
            </a:r>
            <a:r>
              <a:rPr lang="zh-CN" altLang="en-US" sz="1600" b="1" dirty="0"/>
              <a:t>条件表达式 ；</a:t>
            </a:r>
            <a:endParaRPr lang="en-US" altLang="zh-CN" sz="1600" b="1" dirty="0"/>
          </a:p>
        </p:txBody>
      </p:sp>
      <p:sp>
        <p:nvSpPr>
          <p:cNvPr id="5" name="内容占位符 2">
            <a:extLst>
              <a:ext uri="{FF2B5EF4-FFF2-40B4-BE49-F238E27FC236}">
                <a16:creationId xmlns="" xmlns:a16="http://schemas.microsoft.com/office/drawing/2014/main" id="{5B6B77FD-0C1E-433D-8DA0-BE4CD1117007}"/>
              </a:ext>
            </a:extLst>
          </p:cNvPr>
          <p:cNvSpPr txBox="1">
            <a:spLocks/>
          </p:cNvSpPr>
          <p:nvPr/>
        </p:nvSpPr>
        <p:spPr>
          <a:xfrm>
            <a:off x="1293812" y="2564904"/>
            <a:ext cx="10129191" cy="1080120"/>
          </a:xfrm>
          <a:prstGeom prst="rect">
            <a:avLst/>
          </a:prstGeom>
        </p:spPr>
        <p:txBody>
          <a:bodyPr vert="horz" lIns="91440" tIns="45720" rIns="91440" bIns="45720" rtlCol="0">
            <a:normAutofit fontScale="92500" lnSpcReduction="1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lnSpc>
                <a:spcPct val="120000"/>
              </a:lnSpc>
              <a:buNone/>
            </a:pPr>
            <a:r>
              <a:rPr lang="en-US" altLang="zh-CN" dirty="0"/>
              <a:t>【</a:t>
            </a:r>
            <a:r>
              <a:rPr lang="zh-CN" altLang="en-US" dirty="0"/>
              <a:t>示例</a:t>
            </a:r>
            <a:r>
              <a:rPr lang="en-US" altLang="zh-CN" dirty="0"/>
              <a:t>9-6】</a:t>
            </a:r>
            <a:r>
              <a:rPr lang="zh-CN" altLang="en-US" dirty="0"/>
              <a:t>修改表数据</a:t>
            </a:r>
          </a:p>
          <a:p>
            <a:pPr marL="0" indent="0" hangingPunct="0">
              <a:lnSpc>
                <a:spcPct val="120000"/>
              </a:lnSpc>
              <a:buNone/>
            </a:pPr>
            <a:r>
              <a:rPr lang="zh-CN" altLang="en-US" dirty="0"/>
              <a:t>修改</a:t>
            </a:r>
            <a:r>
              <a:rPr lang="en-US" altLang="zh-CN" dirty="0" err="1"/>
              <a:t>hr</a:t>
            </a:r>
            <a:r>
              <a:rPr lang="zh-CN" altLang="en-US" dirty="0"/>
              <a:t>用户中工作表</a:t>
            </a:r>
            <a:r>
              <a:rPr lang="en-US" altLang="zh-CN" dirty="0"/>
              <a:t>jobs</a:t>
            </a:r>
            <a:r>
              <a:rPr lang="zh-CN" altLang="en-US" dirty="0"/>
              <a:t>，为</a:t>
            </a:r>
            <a:r>
              <a:rPr lang="en-US" altLang="zh-CN" dirty="0"/>
              <a:t>IT</a:t>
            </a:r>
            <a:r>
              <a:rPr lang="zh-CN" altLang="en-US" dirty="0"/>
              <a:t>类工种的</a:t>
            </a:r>
            <a:r>
              <a:rPr lang="en-US" altLang="zh-CN" dirty="0" err="1"/>
              <a:t>max_salary</a:t>
            </a:r>
            <a:r>
              <a:rPr lang="zh-CN" altLang="en-US" dirty="0"/>
              <a:t>增加</a:t>
            </a:r>
            <a:r>
              <a:rPr lang="en-US" altLang="zh-CN" dirty="0"/>
              <a:t>2000</a:t>
            </a:r>
            <a:r>
              <a:rPr lang="zh-CN" altLang="en-US" dirty="0"/>
              <a:t>元。</a:t>
            </a:r>
          </a:p>
        </p:txBody>
      </p:sp>
      <p:sp>
        <p:nvSpPr>
          <p:cNvPr id="7" name="文本框 6"/>
          <p:cNvSpPr txBox="1"/>
          <p:nvPr/>
        </p:nvSpPr>
        <p:spPr>
          <a:xfrm>
            <a:off x="1485900" y="3749471"/>
            <a:ext cx="10012051" cy="2554545"/>
          </a:xfrm>
          <a:prstGeom prst="rect">
            <a:avLst/>
          </a:prstGeom>
          <a:noFill/>
        </p:spPr>
        <p:txBody>
          <a:bodyPr wrap="square" rtlCol="0">
            <a:spAutoFit/>
          </a:bodyPr>
          <a:lstStyle/>
          <a:p>
            <a:pPr hangingPunct="0"/>
            <a:r>
              <a:rPr lang="en-US" altLang="zh-CN" sz="1600" b="1" dirty="0">
                <a:highlight>
                  <a:srgbClr val="C0C0C0"/>
                </a:highlight>
                <a:ea typeface="微软雅黑" panose="020B0503020204020204" pitchFamily="34" charset="-122"/>
              </a:rPr>
              <a:t>SQL&gt; UPDATE jobs SET </a:t>
            </a:r>
            <a:r>
              <a:rPr lang="en-US" altLang="zh-CN" sz="1600" b="1" dirty="0" err="1">
                <a:highlight>
                  <a:srgbClr val="C0C0C0"/>
                </a:highlight>
                <a:ea typeface="微软雅黑" panose="020B0503020204020204" pitchFamily="34" charset="-122"/>
              </a:rPr>
              <a:t>max_salary</a:t>
            </a:r>
            <a:r>
              <a:rPr lang="en-US" altLang="zh-CN" sz="1600" b="1" dirty="0">
                <a:highlight>
                  <a:srgbClr val="C0C0C0"/>
                </a:highlight>
                <a:ea typeface="微软雅黑" panose="020B0503020204020204" pitchFamily="34" charset="-122"/>
              </a:rPr>
              <a:t>=max_salary+2000 </a:t>
            </a:r>
          </a:p>
          <a:p>
            <a:pPr hangingPunct="0"/>
            <a:r>
              <a:rPr lang="en-US" altLang="zh-CN" sz="1600" b="1" dirty="0">
                <a:highlight>
                  <a:srgbClr val="C0C0C0"/>
                </a:highlight>
                <a:ea typeface="微软雅黑" panose="020B0503020204020204" pitchFamily="34" charset="-122"/>
              </a:rPr>
              <a:t>2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 LIKE 'IT%'</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SQL&gt;SELECT * FROM jobs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 LIKE 'IT%'</a:t>
            </a:r>
            <a:r>
              <a:rPr lang="zh-CN" altLang="en-US" sz="1600" b="1" dirty="0">
                <a:highlight>
                  <a:srgbClr val="C0C0C0"/>
                </a:highlight>
                <a:ea typeface="微软雅黑" panose="020B0503020204020204" pitchFamily="34" charset="-122"/>
              </a:rPr>
              <a:t>；</a:t>
            </a:r>
          </a:p>
          <a:p>
            <a:pPr hangingPunct="0"/>
            <a:r>
              <a:rPr lang="en-US" altLang="zh-CN" sz="1600" b="1" dirty="0"/>
              <a:t>JOB_ID		JOB_TITLE	</a:t>
            </a:r>
            <a:r>
              <a:rPr lang="en-US" altLang="zh-CN" sz="1600" b="1" dirty="0" smtClean="0"/>
              <a:t>MIN_SALARY</a:t>
            </a:r>
            <a:r>
              <a:rPr lang="en-US" altLang="zh-CN" sz="1600" b="1" dirty="0"/>
              <a:t>	</a:t>
            </a:r>
            <a:r>
              <a:rPr lang="en-US" altLang="zh-CN" sz="1600" b="1" dirty="0" smtClean="0"/>
              <a:t>MAX_SALARY</a:t>
            </a:r>
            <a:endParaRPr lang="en-US" altLang="zh-CN" sz="1600" b="1" dirty="0"/>
          </a:p>
          <a:p>
            <a:pPr hangingPunct="0"/>
            <a:r>
              <a:rPr lang="en-US" altLang="zh-CN" sz="1600" b="1" dirty="0"/>
              <a:t>----------	</a:t>
            </a:r>
            <a:r>
              <a:rPr lang="en-US" altLang="zh-CN" sz="1600" b="1" dirty="0" smtClean="0"/>
              <a:t>	---------------</a:t>
            </a:r>
            <a:r>
              <a:rPr lang="en-US" altLang="zh-CN" sz="1600" b="1" dirty="0"/>
              <a:t>	</a:t>
            </a:r>
            <a:r>
              <a:rPr lang="en-US" altLang="zh-CN" sz="1600" b="1" dirty="0" smtClean="0"/>
              <a:t>----------</a:t>
            </a:r>
            <a:r>
              <a:rPr lang="en-US" altLang="zh-CN" sz="1600" b="1" dirty="0"/>
              <a:t>	</a:t>
            </a:r>
            <a:r>
              <a:rPr lang="en-US" altLang="zh-CN" sz="1600" b="1" dirty="0" smtClean="0"/>
              <a:t>	---------- </a:t>
            </a:r>
            <a:endParaRPr lang="en-US" altLang="zh-CN" sz="1600" b="1" dirty="0"/>
          </a:p>
          <a:p>
            <a:pPr hangingPunct="0"/>
            <a:r>
              <a:rPr lang="en-US" altLang="zh-CN" sz="1600" b="1" dirty="0"/>
              <a:t>IT_MAN		IT Manager	</a:t>
            </a:r>
            <a:r>
              <a:rPr lang="en-US" altLang="zh-CN" sz="1600" b="1" dirty="0" smtClean="0"/>
              <a:t>8000</a:t>
            </a:r>
            <a:r>
              <a:rPr lang="en-US" altLang="zh-CN" sz="1600" b="1" dirty="0"/>
              <a:t>		17000</a:t>
            </a:r>
          </a:p>
          <a:p>
            <a:pPr hangingPunct="0"/>
            <a:r>
              <a:rPr lang="en-US" altLang="zh-CN" sz="1600" b="1" dirty="0"/>
              <a:t>IT_PROG2	</a:t>
            </a:r>
            <a:r>
              <a:rPr lang="en-US" altLang="zh-CN" sz="1600" b="1" dirty="0" smtClean="0"/>
              <a:t>Programmer </a:t>
            </a:r>
            <a:endParaRPr lang="en-US" altLang="zh-CN" sz="1600" b="1" dirty="0"/>
          </a:p>
          <a:p>
            <a:pPr hangingPunct="0"/>
            <a:r>
              <a:rPr lang="en-US" altLang="zh-CN" sz="1600" b="1" dirty="0"/>
              <a:t>IT_PROG1	</a:t>
            </a:r>
            <a:r>
              <a:rPr lang="en-US" altLang="zh-CN" sz="1600" b="1" dirty="0" smtClean="0"/>
              <a:t>Programmer</a:t>
            </a:r>
            <a:r>
              <a:rPr lang="en-US" altLang="zh-CN" sz="1600" b="1" dirty="0"/>
              <a:t>	</a:t>
            </a:r>
            <a:r>
              <a:rPr lang="en-US" altLang="zh-CN" sz="1600" b="1" dirty="0" smtClean="0"/>
              <a:t>4000</a:t>
            </a:r>
            <a:r>
              <a:rPr lang="en-US" altLang="zh-CN" sz="1600" b="1" dirty="0"/>
              <a:t>		14000</a:t>
            </a:r>
          </a:p>
          <a:p>
            <a:pPr hangingPunct="0"/>
            <a:r>
              <a:rPr lang="en-US" altLang="zh-CN" sz="1600" b="1" dirty="0"/>
              <a:t>IT_PROG		Programmer	</a:t>
            </a:r>
            <a:r>
              <a:rPr lang="en-US" altLang="zh-CN" sz="1600" b="1" dirty="0" smtClean="0"/>
              <a:t>4000</a:t>
            </a:r>
            <a:r>
              <a:rPr lang="en-US" altLang="zh-CN" sz="1600" b="1" dirty="0"/>
              <a:t>		12000</a:t>
            </a:r>
          </a:p>
        </p:txBody>
      </p:sp>
    </p:spTree>
    <p:extLst>
      <p:ext uri="{BB962C8B-B14F-4D97-AF65-F5344CB8AC3E}">
        <p14:creationId xmlns:p14="http://schemas.microsoft.com/office/powerpoint/2010/main" val="421116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9.3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DELETE</a:t>
            </a:r>
            <a:r>
              <a:rPr lang="zh-CN" altLang="en-US" b="1" dirty="0">
                <a:effectLst>
                  <a:glow>
                    <a:srgbClr val="000000"/>
                  </a:glow>
                  <a:outerShdw sx="0" sy="0">
                    <a:srgbClr val="000000"/>
                  </a:outerShdw>
                  <a:reflection stA="0" endPos="0" fadeDir="0" sx="0" sy="0"/>
                </a:effectLst>
              </a:rPr>
              <a:t>语句删除行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04055"/>
          </a:xfrm>
        </p:spPr>
        <p:txBody>
          <a:bodyPr>
            <a:normAutofit lnSpcReduction="10000"/>
          </a:bodyPr>
          <a:lstStyle/>
          <a:p>
            <a:pPr marL="0" indent="0" hangingPunct="0">
              <a:lnSpc>
                <a:spcPct val="120000"/>
              </a:lnSpc>
              <a:buNone/>
            </a:pPr>
            <a:r>
              <a:rPr lang="zh-CN" altLang="en-US" dirty="0"/>
              <a:t>使用</a:t>
            </a:r>
            <a:r>
              <a:rPr lang="en-US" altLang="zh-CN" dirty="0"/>
              <a:t>DELETE</a:t>
            </a:r>
            <a:r>
              <a:rPr lang="zh-CN" altLang="en-US" dirty="0"/>
              <a:t>语句可以删除数据表中的记录，其格式如下：</a:t>
            </a:r>
          </a:p>
        </p:txBody>
      </p:sp>
      <p:sp>
        <p:nvSpPr>
          <p:cNvPr id="6" name="文本框 5"/>
          <p:cNvSpPr txBox="1"/>
          <p:nvPr/>
        </p:nvSpPr>
        <p:spPr>
          <a:xfrm>
            <a:off x="1410953" y="2132856"/>
            <a:ext cx="10012051" cy="338554"/>
          </a:xfrm>
          <a:prstGeom prst="rect">
            <a:avLst/>
          </a:prstGeom>
          <a:solidFill>
            <a:srgbClr val="FFFF00"/>
          </a:solidFill>
        </p:spPr>
        <p:txBody>
          <a:bodyPr wrap="square" rtlCol="0">
            <a:spAutoFit/>
          </a:bodyPr>
          <a:lstStyle/>
          <a:p>
            <a:pPr hangingPunct="0"/>
            <a:r>
              <a:rPr lang="en-US" altLang="zh-CN" sz="1600" b="1" dirty="0"/>
              <a:t>DELETE FROM &lt;</a:t>
            </a:r>
            <a:r>
              <a:rPr lang="zh-CN" altLang="en-US" sz="1600" b="1" dirty="0"/>
              <a:t>表名</a:t>
            </a:r>
            <a:r>
              <a:rPr lang="en-US" altLang="zh-CN" sz="1600" b="1" dirty="0"/>
              <a:t>&gt; [WHERE </a:t>
            </a:r>
            <a:r>
              <a:rPr lang="zh-CN" altLang="en-US" sz="1600" b="1" dirty="0"/>
              <a:t>删除条件表达式</a:t>
            </a:r>
            <a:r>
              <a:rPr lang="en-US" altLang="zh-CN" sz="1600" b="1" dirty="0"/>
              <a:t>]</a:t>
            </a:r>
            <a:r>
              <a:rPr lang="zh-CN" altLang="en-US" sz="1600" b="1" dirty="0"/>
              <a:t>；</a:t>
            </a:r>
            <a:endParaRPr lang="en-US" altLang="zh-CN" sz="1600" b="1" dirty="0"/>
          </a:p>
        </p:txBody>
      </p:sp>
      <p:sp>
        <p:nvSpPr>
          <p:cNvPr id="5" name="内容占位符 2">
            <a:extLst>
              <a:ext uri="{FF2B5EF4-FFF2-40B4-BE49-F238E27FC236}">
                <a16:creationId xmlns="" xmlns:a16="http://schemas.microsoft.com/office/drawing/2014/main" id="{5B6B77FD-0C1E-433D-8DA0-BE4CD1117007}"/>
              </a:ext>
            </a:extLst>
          </p:cNvPr>
          <p:cNvSpPr txBox="1">
            <a:spLocks/>
          </p:cNvSpPr>
          <p:nvPr/>
        </p:nvSpPr>
        <p:spPr>
          <a:xfrm>
            <a:off x="1293812" y="2564904"/>
            <a:ext cx="10129191" cy="1080120"/>
          </a:xfrm>
          <a:prstGeom prst="rect">
            <a:avLst/>
          </a:prstGeom>
        </p:spPr>
        <p:txBody>
          <a:bodyPr vert="horz" lIns="91440" tIns="45720" rIns="91440" bIns="45720" rtlCol="0">
            <a:normAutofit fontScale="92500" lnSpcReduction="1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lnSpc>
                <a:spcPct val="120000"/>
              </a:lnSpc>
              <a:buNone/>
            </a:pPr>
            <a:r>
              <a:rPr lang="en-US" altLang="zh-CN" dirty="0"/>
              <a:t>【</a:t>
            </a:r>
            <a:r>
              <a:rPr lang="zh-CN" altLang="en-US" dirty="0"/>
              <a:t>示例</a:t>
            </a:r>
            <a:r>
              <a:rPr lang="en-US" altLang="zh-CN" dirty="0"/>
              <a:t>9-7】</a:t>
            </a:r>
            <a:r>
              <a:rPr lang="zh-CN" altLang="en-US" dirty="0"/>
              <a:t>删除记录。</a:t>
            </a:r>
          </a:p>
          <a:p>
            <a:pPr marL="0" indent="0" hangingPunct="0">
              <a:lnSpc>
                <a:spcPct val="120000"/>
              </a:lnSpc>
              <a:buNone/>
            </a:pPr>
            <a:r>
              <a:rPr lang="zh-CN" altLang="en-US" dirty="0"/>
              <a:t>在</a:t>
            </a:r>
            <a:r>
              <a:rPr lang="en-US" altLang="zh-CN" dirty="0" err="1"/>
              <a:t>hr</a:t>
            </a:r>
            <a:r>
              <a:rPr lang="zh-CN" altLang="en-US" dirty="0"/>
              <a:t>用户工作表</a:t>
            </a:r>
            <a:r>
              <a:rPr lang="en-US" altLang="zh-CN" dirty="0"/>
              <a:t>jobs</a:t>
            </a:r>
            <a:r>
              <a:rPr lang="zh-CN" altLang="en-US" dirty="0"/>
              <a:t>中，删除一条记录。</a:t>
            </a:r>
          </a:p>
        </p:txBody>
      </p:sp>
      <p:sp>
        <p:nvSpPr>
          <p:cNvPr id="7" name="文本框 6"/>
          <p:cNvSpPr txBox="1"/>
          <p:nvPr/>
        </p:nvSpPr>
        <p:spPr>
          <a:xfrm>
            <a:off x="1485900" y="3749471"/>
            <a:ext cx="10012051" cy="2062103"/>
          </a:xfrm>
          <a:prstGeom prst="rect">
            <a:avLst/>
          </a:prstGeom>
          <a:noFill/>
        </p:spPr>
        <p:txBody>
          <a:bodyPr wrap="square" rtlCol="0">
            <a:spAutoFit/>
          </a:bodyPr>
          <a:lstStyle/>
          <a:p>
            <a:pPr hangingPunct="0"/>
            <a:r>
              <a:rPr lang="en-US" altLang="zh-CN" sz="1600" b="1" dirty="0">
                <a:highlight>
                  <a:srgbClr val="C0C0C0"/>
                </a:highlight>
                <a:ea typeface="微软雅黑" panose="020B0503020204020204" pitchFamily="34" charset="-122"/>
              </a:rPr>
              <a:t>SQL&gt;DELETE FROM jobs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='IT_PROG2'</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SQL&gt;SELECT * FROM jobs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 LIKE 'IT%'</a:t>
            </a:r>
            <a:r>
              <a:rPr lang="zh-CN" altLang="en-US" sz="1600" b="1" dirty="0">
                <a:highlight>
                  <a:srgbClr val="C0C0C0"/>
                </a:highlight>
                <a:ea typeface="微软雅黑" panose="020B0503020204020204" pitchFamily="34" charset="-122"/>
              </a:rPr>
              <a:t>；</a:t>
            </a:r>
          </a:p>
          <a:p>
            <a:pPr hangingPunct="0"/>
            <a:r>
              <a:rPr lang="en-US" altLang="zh-CN" sz="1600" b="1" dirty="0"/>
              <a:t>JOB_ID		JOB_TITLE 	</a:t>
            </a:r>
            <a:r>
              <a:rPr lang="en-US" altLang="zh-CN" sz="1600" b="1" dirty="0" smtClean="0"/>
              <a:t>MIN_SALARY</a:t>
            </a:r>
            <a:r>
              <a:rPr lang="en-US" altLang="zh-CN" sz="1600" b="1" dirty="0"/>
              <a:t>	MAX_SALARY</a:t>
            </a:r>
          </a:p>
          <a:p>
            <a:pPr hangingPunct="0"/>
            <a:r>
              <a:rPr lang="en-US" altLang="zh-CN" sz="1600" b="1" dirty="0"/>
              <a:t>----------	</a:t>
            </a:r>
            <a:r>
              <a:rPr lang="en-US" altLang="zh-CN" sz="1600" b="1" dirty="0" smtClean="0"/>
              <a:t>	-------------</a:t>
            </a:r>
            <a:r>
              <a:rPr lang="en-US" altLang="zh-CN" sz="1600" b="1" dirty="0"/>
              <a:t>	----------	</a:t>
            </a:r>
            <a:r>
              <a:rPr lang="en-US" altLang="zh-CN" sz="1600" b="1" dirty="0" smtClean="0"/>
              <a:t>	----------</a:t>
            </a:r>
            <a:endParaRPr lang="en-US" altLang="zh-CN" sz="1600" b="1" dirty="0"/>
          </a:p>
          <a:p>
            <a:pPr hangingPunct="0"/>
            <a:r>
              <a:rPr lang="en-US" altLang="zh-CN" sz="1600" b="1" dirty="0"/>
              <a:t>IT_MAN		IT Manager	</a:t>
            </a:r>
            <a:r>
              <a:rPr lang="en-US" altLang="zh-CN" sz="1600" b="1" dirty="0" smtClean="0"/>
              <a:t>8001</a:t>
            </a:r>
            <a:r>
              <a:rPr lang="en-US" altLang="zh-CN" sz="1600" b="1" dirty="0"/>
              <a:t>		17000</a:t>
            </a:r>
          </a:p>
          <a:p>
            <a:pPr hangingPunct="0"/>
            <a:r>
              <a:rPr lang="en-US" altLang="zh-CN" sz="1600" b="1" dirty="0"/>
              <a:t>IT_PROG		Programmer	</a:t>
            </a:r>
            <a:r>
              <a:rPr lang="en-US" altLang="zh-CN" sz="1600" b="1" dirty="0" smtClean="0"/>
              <a:t>4001</a:t>
            </a:r>
            <a:r>
              <a:rPr lang="en-US" altLang="zh-CN" sz="1600" b="1" dirty="0"/>
              <a:t>		12000</a:t>
            </a:r>
          </a:p>
          <a:p>
            <a:pPr hangingPunct="0"/>
            <a:r>
              <a:rPr lang="en-US" altLang="zh-CN" sz="1600" b="1" dirty="0"/>
              <a:t>IT_PROG1	</a:t>
            </a:r>
            <a:r>
              <a:rPr lang="en-US" altLang="zh-CN" sz="1600" b="1" dirty="0" smtClean="0"/>
              <a:t>Programmer</a:t>
            </a:r>
            <a:r>
              <a:rPr lang="en-US" altLang="zh-CN" sz="1600" b="1" dirty="0"/>
              <a:t>	</a:t>
            </a:r>
            <a:r>
              <a:rPr lang="en-US" altLang="zh-CN" sz="1600" b="1" dirty="0" smtClean="0"/>
              <a:t>4001</a:t>
            </a:r>
            <a:r>
              <a:rPr lang="en-US" altLang="zh-CN" sz="1600" b="1" dirty="0"/>
              <a:t>		14000</a:t>
            </a:r>
          </a:p>
        </p:txBody>
      </p:sp>
      <p:sp>
        <p:nvSpPr>
          <p:cNvPr id="8" name="卷形: 水平 5">
            <a:extLst>
              <a:ext uri="{FF2B5EF4-FFF2-40B4-BE49-F238E27FC236}">
                <a16:creationId xmlns="" xmlns:a16="http://schemas.microsoft.com/office/drawing/2014/main" id="{764FB016-0435-472E-9ECA-059017D7C14A}"/>
              </a:ext>
            </a:extLst>
          </p:cNvPr>
          <p:cNvSpPr/>
          <p:nvPr/>
        </p:nvSpPr>
        <p:spPr>
          <a:xfrm>
            <a:off x="2638028" y="2302133"/>
            <a:ext cx="6624736" cy="3744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注意：如果被删除的表中有外键关系，需要先删除外键表中的数据，才能删除该表中的数据，否则将出现删除异常。</a:t>
            </a:r>
          </a:p>
        </p:txBody>
      </p:sp>
    </p:spTree>
    <p:extLst>
      <p:ext uri="{BB962C8B-B14F-4D97-AF65-F5344CB8AC3E}">
        <p14:creationId xmlns:p14="http://schemas.microsoft.com/office/powerpoint/2010/main" val="296983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9.4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MERGE</a:t>
            </a:r>
            <a:r>
              <a:rPr lang="zh-CN" altLang="en-US" b="1" dirty="0">
                <a:effectLst>
                  <a:glow>
                    <a:srgbClr val="000000"/>
                  </a:glow>
                  <a:outerShdw sx="0" sy="0">
                    <a:srgbClr val="000000"/>
                  </a:outerShdw>
                  <a:reflection stA="0" endPos="0" fadeDir="0" sx="0" sy="0"/>
                </a:effectLst>
              </a:rPr>
              <a:t>合并行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440159"/>
          </a:xfrm>
        </p:spPr>
        <p:txBody>
          <a:bodyPr>
            <a:normAutofit fontScale="85000" lnSpcReduction="10000"/>
          </a:bodyPr>
          <a:lstStyle/>
          <a:p>
            <a:pPr marL="0" indent="0" hangingPunct="0">
              <a:lnSpc>
                <a:spcPct val="120000"/>
              </a:lnSpc>
              <a:buNone/>
            </a:pPr>
            <a:r>
              <a:rPr lang="en-US" altLang="zh-CN" dirty="0"/>
              <a:t>MERGE</a:t>
            </a:r>
            <a:r>
              <a:rPr lang="zh-CN" altLang="en-US" dirty="0"/>
              <a:t>语句是从</a:t>
            </a:r>
            <a:r>
              <a:rPr lang="en-US" altLang="zh-CN" dirty="0"/>
              <a:t>Oracle 9i R2</a:t>
            </a:r>
            <a:r>
              <a:rPr lang="zh-CN" altLang="en-US" dirty="0"/>
              <a:t>版本新增的</a:t>
            </a:r>
            <a:r>
              <a:rPr lang="en-US" altLang="zh-CN" dirty="0"/>
              <a:t>DML</a:t>
            </a:r>
            <a:r>
              <a:rPr lang="zh-CN" altLang="en-US" dirty="0"/>
              <a:t>语句，该语句可以合并数据表中的数据，简化一些数据处理的操作，比如：在一个步骤中同时完成更新和插入数据的操作。</a:t>
            </a:r>
          </a:p>
          <a:p>
            <a:pPr marL="0" indent="0" hangingPunct="0">
              <a:lnSpc>
                <a:spcPct val="120000"/>
              </a:lnSpc>
              <a:buNone/>
            </a:pPr>
            <a:r>
              <a:rPr lang="en-US" altLang="zh-CN" dirty="0"/>
              <a:t>MERGE</a:t>
            </a:r>
            <a:r>
              <a:rPr lang="zh-CN" altLang="en-US" dirty="0"/>
              <a:t>语句的格式如下：</a:t>
            </a:r>
          </a:p>
        </p:txBody>
      </p:sp>
      <p:sp>
        <p:nvSpPr>
          <p:cNvPr id="6" name="文本框 5"/>
          <p:cNvSpPr txBox="1"/>
          <p:nvPr/>
        </p:nvSpPr>
        <p:spPr>
          <a:xfrm>
            <a:off x="1454157" y="2924944"/>
            <a:ext cx="10012051" cy="830997"/>
          </a:xfrm>
          <a:prstGeom prst="rect">
            <a:avLst/>
          </a:prstGeom>
          <a:solidFill>
            <a:srgbClr val="FFFF00"/>
          </a:solidFill>
        </p:spPr>
        <p:txBody>
          <a:bodyPr wrap="square" rtlCol="0">
            <a:spAutoFit/>
          </a:bodyPr>
          <a:lstStyle/>
          <a:p>
            <a:pPr hangingPunct="0"/>
            <a:r>
              <a:rPr lang="en-US" altLang="zh-CN" sz="1600" b="1" dirty="0"/>
              <a:t>MERGE INTO &lt;</a:t>
            </a:r>
            <a:r>
              <a:rPr lang="zh-CN" altLang="en-US" sz="1600" b="1" dirty="0"/>
              <a:t>表</a:t>
            </a:r>
            <a:r>
              <a:rPr lang="en-US" altLang="zh-CN" sz="1600" b="1" dirty="0"/>
              <a:t>1&gt; USING &lt;</a:t>
            </a:r>
            <a:r>
              <a:rPr lang="zh-CN" altLang="en-US" sz="1600" b="1" dirty="0"/>
              <a:t>表</a:t>
            </a:r>
            <a:r>
              <a:rPr lang="en-US" altLang="zh-CN" sz="1600" b="1" dirty="0"/>
              <a:t>2&gt; ON </a:t>
            </a:r>
            <a:r>
              <a:rPr lang="zh-CN" altLang="en-US" sz="1600" b="1" dirty="0"/>
              <a:t>条件表达式 </a:t>
            </a:r>
          </a:p>
          <a:p>
            <a:pPr hangingPunct="0"/>
            <a:r>
              <a:rPr lang="en-US" altLang="zh-CN" sz="1600" b="1" dirty="0"/>
              <a:t>WHEN MATCHED THEN UPDATE…</a:t>
            </a:r>
          </a:p>
          <a:p>
            <a:pPr hangingPunct="0"/>
            <a:r>
              <a:rPr lang="en-US" altLang="zh-CN" sz="1600" b="1" dirty="0"/>
              <a:t>WHEN NOT MATCHED THEN INSERT…</a:t>
            </a:r>
            <a:r>
              <a:rPr lang="zh-CN" altLang="en-US" sz="1600" b="1" dirty="0"/>
              <a:t>；</a:t>
            </a:r>
          </a:p>
        </p:txBody>
      </p:sp>
      <p:sp>
        <p:nvSpPr>
          <p:cNvPr id="7" name="文本框 6"/>
          <p:cNvSpPr txBox="1"/>
          <p:nvPr/>
        </p:nvSpPr>
        <p:spPr>
          <a:xfrm>
            <a:off x="1352382" y="4021032"/>
            <a:ext cx="10012051" cy="830997"/>
          </a:xfrm>
          <a:prstGeom prst="rect">
            <a:avLst/>
          </a:prstGeom>
          <a:noFill/>
        </p:spPr>
        <p:txBody>
          <a:bodyPr wrap="square" rtlCol="0">
            <a:spAutoFit/>
          </a:bodyPr>
          <a:lstStyle/>
          <a:p>
            <a:pPr hangingPunct="0"/>
            <a:r>
              <a:rPr lang="zh-CN" altLang="en-US" sz="1600" b="1" dirty="0"/>
              <a:t>参数说明：</a:t>
            </a:r>
          </a:p>
          <a:p>
            <a:pPr hangingPunct="0"/>
            <a:r>
              <a:rPr lang="en-US" altLang="zh-CN" sz="1600" b="1" dirty="0">
                <a:solidFill>
                  <a:srgbClr val="FF0000"/>
                </a:solidFill>
              </a:rPr>
              <a:t>ON</a:t>
            </a:r>
            <a:r>
              <a:rPr lang="zh-CN" altLang="en-US" sz="1600" b="1" dirty="0">
                <a:solidFill>
                  <a:srgbClr val="FF0000"/>
                </a:solidFill>
              </a:rPr>
              <a:t>子句</a:t>
            </a:r>
            <a:r>
              <a:rPr lang="zh-CN" altLang="en-US" sz="1600" b="1" dirty="0"/>
              <a:t>：</a:t>
            </a:r>
            <a:r>
              <a:rPr lang="zh-CN" altLang="en-US" sz="1600" dirty="0"/>
              <a:t>通常是表</a:t>
            </a:r>
            <a:r>
              <a:rPr lang="en-US" altLang="zh-CN" sz="1600" dirty="0"/>
              <a:t>1</a:t>
            </a:r>
            <a:r>
              <a:rPr lang="zh-CN" altLang="en-US" sz="1600" dirty="0"/>
              <a:t>和表</a:t>
            </a:r>
            <a:r>
              <a:rPr lang="en-US" altLang="zh-CN" sz="1600" dirty="0"/>
              <a:t>2</a:t>
            </a:r>
            <a:r>
              <a:rPr lang="zh-CN" altLang="en-US" sz="1600" dirty="0"/>
              <a:t>关联的条件；</a:t>
            </a:r>
          </a:p>
          <a:p>
            <a:pPr hangingPunct="0"/>
            <a:r>
              <a:rPr lang="en-US" altLang="zh-CN" sz="1600" b="1" dirty="0">
                <a:solidFill>
                  <a:srgbClr val="FF0000"/>
                </a:solidFill>
              </a:rPr>
              <a:t>UPDATE</a:t>
            </a:r>
            <a:r>
              <a:rPr lang="zh-CN" altLang="en-US" sz="1600" b="1" dirty="0">
                <a:solidFill>
                  <a:srgbClr val="FF0000"/>
                </a:solidFill>
              </a:rPr>
              <a:t>和</a:t>
            </a:r>
            <a:r>
              <a:rPr lang="en-US" altLang="zh-CN" sz="1600" b="1" dirty="0">
                <a:solidFill>
                  <a:srgbClr val="FF0000"/>
                </a:solidFill>
              </a:rPr>
              <a:t>INSERT</a:t>
            </a:r>
            <a:r>
              <a:rPr lang="zh-CN" altLang="en-US" sz="1600" b="1" dirty="0">
                <a:solidFill>
                  <a:srgbClr val="FF0000"/>
                </a:solidFill>
              </a:rPr>
              <a:t>子句</a:t>
            </a:r>
            <a:r>
              <a:rPr lang="zh-CN" altLang="en-US" sz="1600" b="1" dirty="0"/>
              <a:t>：</a:t>
            </a:r>
            <a:r>
              <a:rPr lang="zh-CN" altLang="en-US" sz="1600" dirty="0"/>
              <a:t>是可选的，可以加</a:t>
            </a:r>
            <a:r>
              <a:rPr lang="en-US" altLang="zh-CN" sz="1600" dirty="0"/>
              <a:t>WHERE</a:t>
            </a:r>
            <a:r>
              <a:rPr lang="zh-CN" altLang="en-US" sz="1600" dirty="0"/>
              <a:t>子句进行过滤。</a:t>
            </a:r>
          </a:p>
        </p:txBody>
      </p:sp>
    </p:spTree>
    <p:extLst>
      <p:ext uri="{BB962C8B-B14F-4D97-AF65-F5344CB8AC3E}">
        <p14:creationId xmlns:p14="http://schemas.microsoft.com/office/powerpoint/2010/main" val="105056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9.4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MERGE</a:t>
            </a:r>
            <a:r>
              <a:rPr lang="zh-CN" altLang="en-US" b="1" dirty="0">
                <a:effectLst>
                  <a:glow>
                    <a:srgbClr val="000000"/>
                  </a:glow>
                  <a:outerShdw sx="0" sy="0">
                    <a:srgbClr val="000000"/>
                  </a:outerShdw>
                  <a:reflection stA="0" endPos="0" fadeDir="0" sx="0" sy="0"/>
                </a:effectLst>
              </a:rPr>
              <a:t>合并行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2322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9-8】</a:t>
            </a:r>
            <a:r>
              <a:rPr lang="zh-CN" altLang="en-US" dirty="0"/>
              <a:t>合并数据行。</a:t>
            </a:r>
          </a:p>
          <a:p>
            <a:pPr marL="0" indent="0" hangingPunct="0">
              <a:lnSpc>
                <a:spcPct val="120000"/>
              </a:lnSpc>
              <a:buNone/>
            </a:pPr>
            <a:r>
              <a:rPr lang="zh-CN" altLang="en-US" dirty="0"/>
              <a:t>使用</a:t>
            </a:r>
            <a:r>
              <a:rPr lang="en-US" altLang="zh-CN" dirty="0"/>
              <a:t>MERGE</a:t>
            </a:r>
            <a:r>
              <a:rPr lang="zh-CN" altLang="en-US" dirty="0"/>
              <a:t>语句，把</a:t>
            </a:r>
            <a:r>
              <a:rPr lang="en-US" altLang="zh-CN" dirty="0" err="1"/>
              <a:t>hr</a:t>
            </a:r>
            <a:r>
              <a:rPr lang="zh-CN" altLang="en-US" dirty="0"/>
              <a:t>用户工作表</a:t>
            </a:r>
            <a:r>
              <a:rPr lang="en-US" altLang="zh-CN" dirty="0"/>
              <a:t>jobs</a:t>
            </a:r>
            <a:r>
              <a:rPr lang="zh-CN" altLang="en-US" dirty="0"/>
              <a:t>中的</a:t>
            </a:r>
            <a:r>
              <a:rPr lang="en-US" altLang="zh-CN" dirty="0"/>
              <a:t>IT</a:t>
            </a:r>
            <a:r>
              <a:rPr lang="zh-CN" altLang="en-US" dirty="0"/>
              <a:t>工种的数据合并到工作表</a:t>
            </a:r>
            <a:r>
              <a:rPr lang="en-US" altLang="zh-CN" dirty="0"/>
              <a:t>jobs1</a:t>
            </a:r>
            <a:r>
              <a:rPr lang="zh-CN" altLang="en-US" dirty="0"/>
              <a:t>中，如果</a:t>
            </a:r>
            <a:r>
              <a:rPr lang="en-US" altLang="zh-CN" dirty="0"/>
              <a:t>jobs1</a:t>
            </a:r>
            <a:r>
              <a:rPr lang="zh-CN" altLang="en-US" dirty="0"/>
              <a:t>中有对应数据，就修改其</a:t>
            </a:r>
            <a:r>
              <a:rPr lang="en-US" altLang="zh-CN" dirty="0" err="1"/>
              <a:t>max_salary</a:t>
            </a:r>
            <a:r>
              <a:rPr lang="zh-CN" altLang="en-US" dirty="0"/>
              <a:t>的值；如果</a:t>
            </a:r>
            <a:r>
              <a:rPr lang="en-US" altLang="zh-CN" dirty="0"/>
              <a:t>jobs1</a:t>
            </a:r>
            <a:r>
              <a:rPr lang="zh-CN" altLang="en-US" dirty="0"/>
              <a:t>中没有对应数据，就插入新数据到</a:t>
            </a:r>
            <a:r>
              <a:rPr lang="en-US" altLang="zh-CN" dirty="0"/>
              <a:t>jobs1</a:t>
            </a:r>
            <a:r>
              <a:rPr lang="zh-CN" altLang="en-US" dirty="0"/>
              <a:t>中。</a:t>
            </a:r>
          </a:p>
          <a:p>
            <a:pPr marL="0" indent="0" hangingPunct="0">
              <a:lnSpc>
                <a:spcPct val="120000"/>
              </a:lnSpc>
              <a:buNone/>
            </a:pPr>
            <a:r>
              <a:rPr lang="en-US" altLang="zh-CN" dirty="0"/>
              <a:t>jobs</a:t>
            </a:r>
            <a:r>
              <a:rPr lang="zh-CN" altLang="en-US" dirty="0"/>
              <a:t>表与</a:t>
            </a:r>
            <a:r>
              <a:rPr lang="en-US" altLang="zh-CN" dirty="0"/>
              <a:t>jobs1</a:t>
            </a:r>
            <a:r>
              <a:rPr lang="zh-CN" altLang="en-US" dirty="0"/>
              <a:t>表中的原始数据如下：</a:t>
            </a:r>
          </a:p>
        </p:txBody>
      </p:sp>
      <p:sp>
        <p:nvSpPr>
          <p:cNvPr id="7" name="文本框 6"/>
          <p:cNvSpPr txBox="1"/>
          <p:nvPr/>
        </p:nvSpPr>
        <p:spPr>
          <a:xfrm>
            <a:off x="1352382" y="3861048"/>
            <a:ext cx="10012051" cy="2923877"/>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 'IT%'</a:t>
            </a:r>
            <a:r>
              <a:rPr lang="zh-CN" altLang="en-US" sz="1400" b="1" dirty="0">
                <a:highlight>
                  <a:srgbClr val="C0C0C0"/>
                </a:highlight>
                <a:ea typeface="微软雅黑" panose="020B0503020204020204" pitchFamily="34" charset="-122"/>
              </a:rPr>
              <a:t>；</a:t>
            </a:r>
          </a:p>
          <a:p>
            <a:pPr hangingPunct="0"/>
            <a:r>
              <a:rPr lang="en-US" altLang="zh-CN" sz="1400" b="1" dirty="0"/>
              <a:t>JOB_ID	</a:t>
            </a:r>
            <a:r>
              <a:rPr lang="en-US" altLang="zh-CN" sz="1400" b="1" dirty="0" smtClean="0"/>
              <a:t>JOB_TITLE</a:t>
            </a:r>
            <a:r>
              <a:rPr lang="en-US" altLang="zh-CN" sz="1400" b="1" dirty="0"/>
              <a:t>		MIN_SALARY	MAX_SALARY</a:t>
            </a:r>
          </a:p>
          <a:p>
            <a:pPr hangingPunct="0"/>
            <a:r>
              <a:rPr lang="en-US" altLang="zh-CN" sz="1400" b="1" dirty="0"/>
              <a:t>---------	---------------	----------	</a:t>
            </a:r>
            <a:r>
              <a:rPr lang="en-US" altLang="zh-CN" sz="1400" b="1" dirty="0" smtClean="0"/>
              <a:t>	---------- </a:t>
            </a:r>
            <a:endParaRPr lang="en-US" altLang="zh-CN" sz="1400" b="1" dirty="0"/>
          </a:p>
          <a:p>
            <a:pPr hangingPunct="0"/>
            <a:r>
              <a:rPr lang="en-US" altLang="zh-CN" sz="1400" b="1" dirty="0"/>
              <a:t>IT_MAN	</a:t>
            </a:r>
            <a:r>
              <a:rPr lang="en-US" altLang="zh-CN" sz="1400" b="1" dirty="0" smtClean="0"/>
              <a:t>IT </a:t>
            </a:r>
            <a:r>
              <a:rPr lang="en-US" altLang="zh-CN" sz="1400" b="1" dirty="0"/>
              <a:t>Manager		8000        </a:t>
            </a:r>
            <a:r>
              <a:rPr lang="en-US" altLang="zh-CN" sz="1400" b="1" dirty="0" smtClean="0"/>
              <a:t>	17000</a:t>
            </a:r>
            <a:endParaRPr lang="en-US" altLang="zh-CN" sz="1400" b="1" dirty="0"/>
          </a:p>
          <a:p>
            <a:pPr hangingPunct="0"/>
            <a:r>
              <a:rPr lang="en-US" altLang="zh-CN" sz="1400" b="1" dirty="0"/>
              <a:t>IT_PROG	</a:t>
            </a:r>
            <a:r>
              <a:rPr lang="en-US" altLang="zh-CN" sz="1400" b="1" dirty="0" smtClean="0"/>
              <a:t>Programmer</a:t>
            </a:r>
            <a:r>
              <a:rPr lang="en-US" altLang="zh-CN" sz="1400" b="1" dirty="0"/>
              <a:t>	</a:t>
            </a:r>
            <a:r>
              <a:rPr lang="en-US" altLang="zh-CN" sz="1400" b="1" dirty="0" smtClean="0"/>
              <a:t>4000        	12000</a:t>
            </a:r>
            <a:endParaRPr lang="en-US" altLang="zh-CN" sz="1400" b="1" dirty="0"/>
          </a:p>
          <a:p>
            <a:pPr hangingPunct="0"/>
            <a:r>
              <a:rPr lang="en-US" altLang="zh-CN" sz="1400" b="1" dirty="0"/>
              <a:t>IT_PROG1	</a:t>
            </a:r>
            <a:r>
              <a:rPr lang="en-US" altLang="zh-CN" sz="1400" b="1" dirty="0" smtClean="0"/>
              <a:t>Programmer</a:t>
            </a:r>
            <a:r>
              <a:rPr lang="en-US" altLang="zh-CN" sz="1400" b="1" dirty="0"/>
              <a:t>	</a:t>
            </a:r>
            <a:r>
              <a:rPr lang="en-US" altLang="zh-CN" sz="1400" b="1" dirty="0" smtClean="0"/>
              <a:t>4000        	14000</a:t>
            </a:r>
            <a:endParaRPr lang="en-US" altLang="zh-CN" sz="1400" b="1" dirty="0"/>
          </a:p>
          <a:p>
            <a:pPr hangingPunct="0"/>
            <a:r>
              <a:rPr lang="en-US" altLang="zh-CN" sz="1400" b="1" dirty="0"/>
              <a:t>IT_TEST	</a:t>
            </a:r>
            <a:r>
              <a:rPr lang="en-US" altLang="zh-CN" sz="1400" b="1" dirty="0" smtClean="0"/>
              <a:t>Programmer </a:t>
            </a:r>
            <a:r>
              <a:rPr lang="en-US" altLang="zh-CN" sz="1400" b="1" dirty="0"/>
              <a:t>test	2000        </a:t>
            </a:r>
            <a:r>
              <a:rPr lang="en-US" altLang="zh-CN" sz="1400" b="1" dirty="0" smtClean="0"/>
              <a:t>	10000</a:t>
            </a:r>
            <a:endParaRPr lang="en-US" altLang="zh-CN" sz="1400" b="1" dirty="0"/>
          </a:p>
          <a:p>
            <a:pPr hangingPunct="0"/>
            <a:r>
              <a:rPr lang="en-US" altLang="zh-CN" sz="1400" b="1" dirty="0">
                <a:highlight>
                  <a:srgbClr val="C0C0C0"/>
                </a:highlight>
                <a:ea typeface="微软雅黑" panose="020B0503020204020204" pitchFamily="34" charset="-122"/>
              </a:rPr>
              <a:t>SQL&gt;SELECT *	FROM jobs1</a:t>
            </a:r>
            <a:r>
              <a:rPr lang="zh-CN" altLang="en-US" sz="1400" b="1" dirty="0">
                <a:highlight>
                  <a:srgbClr val="C0C0C0"/>
                </a:highlight>
                <a:ea typeface="微软雅黑" panose="020B0503020204020204" pitchFamily="34" charset="-122"/>
              </a:rPr>
              <a:t>；</a:t>
            </a:r>
          </a:p>
          <a:p>
            <a:pPr hangingPunct="0"/>
            <a:r>
              <a:rPr lang="en-US" altLang="zh-CN" sz="1400" b="1" dirty="0"/>
              <a:t>JOB_ID	</a:t>
            </a:r>
            <a:r>
              <a:rPr lang="en-US" altLang="zh-CN" sz="1400" b="1" dirty="0" smtClean="0"/>
              <a:t>JOB_TITLE</a:t>
            </a:r>
            <a:r>
              <a:rPr lang="en-US" altLang="zh-CN" sz="1400" b="1" dirty="0"/>
              <a:t>		MIN_SALARY  </a:t>
            </a:r>
            <a:r>
              <a:rPr lang="en-US" altLang="zh-CN" sz="1400" b="1" dirty="0" smtClean="0"/>
              <a:t>	MAX_SALARY</a:t>
            </a:r>
            <a:endParaRPr lang="en-US" altLang="zh-CN" sz="1400" b="1" dirty="0"/>
          </a:p>
          <a:p>
            <a:pPr hangingPunct="0"/>
            <a:r>
              <a:rPr lang="en-US" altLang="zh-CN" sz="1400" b="1" dirty="0"/>
              <a:t>---------	---------------	----------	</a:t>
            </a:r>
            <a:r>
              <a:rPr lang="en-US" altLang="zh-CN" sz="1400" b="1" dirty="0" smtClean="0"/>
              <a:t>	---------- </a:t>
            </a:r>
            <a:endParaRPr lang="en-US" altLang="zh-CN" sz="1400" b="1" dirty="0"/>
          </a:p>
          <a:p>
            <a:pPr hangingPunct="0"/>
            <a:r>
              <a:rPr lang="en-US" altLang="zh-CN" sz="1400" b="1" dirty="0"/>
              <a:t>IT_MAN	</a:t>
            </a:r>
            <a:r>
              <a:rPr lang="en-US" altLang="zh-CN" sz="1400" b="1" dirty="0" smtClean="0"/>
              <a:t>IT </a:t>
            </a:r>
            <a:r>
              <a:rPr lang="en-US" altLang="zh-CN" sz="1400" b="1" dirty="0"/>
              <a:t>Manager		8000		15000</a:t>
            </a:r>
          </a:p>
          <a:p>
            <a:pPr hangingPunct="0"/>
            <a:r>
              <a:rPr lang="en-US" altLang="zh-CN" sz="1400" b="1" dirty="0"/>
              <a:t>IT_PROG	</a:t>
            </a:r>
            <a:r>
              <a:rPr lang="en-US" altLang="zh-CN" sz="1400" b="1" dirty="0" smtClean="0"/>
              <a:t>Programmer</a:t>
            </a:r>
            <a:r>
              <a:rPr lang="en-US" altLang="zh-CN" sz="1400" b="1" dirty="0"/>
              <a:t>	</a:t>
            </a:r>
            <a:r>
              <a:rPr lang="en-US" altLang="zh-CN" sz="1400" b="1" dirty="0" smtClean="0"/>
              <a:t>4000</a:t>
            </a:r>
            <a:r>
              <a:rPr lang="en-US" altLang="zh-CN" sz="1400" b="1" dirty="0"/>
              <a:t>		10000</a:t>
            </a:r>
          </a:p>
          <a:p>
            <a:pPr hangingPunct="0"/>
            <a:r>
              <a:rPr lang="en-US" altLang="zh-CN" sz="1400" b="1" dirty="0"/>
              <a:t>IT_PROG1	</a:t>
            </a:r>
            <a:r>
              <a:rPr lang="en-US" altLang="zh-CN" sz="1400" b="1" dirty="0" smtClean="0"/>
              <a:t>Programmer</a:t>
            </a:r>
            <a:r>
              <a:rPr lang="en-US" altLang="zh-CN" sz="1400" b="1" dirty="0"/>
              <a:t>	</a:t>
            </a:r>
            <a:r>
              <a:rPr lang="en-US" altLang="zh-CN" sz="1400" b="1" dirty="0" smtClean="0"/>
              <a:t>4000</a:t>
            </a:r>
            <a:r>
              <a:rPr lang="en-US" altLang="zh-CN" sz="1400" b="1" dirty="0"/>
              <a:t>		</a:t>
            </a:r>
            <a:r>
              <a:rPr lang="en-US" altLang="zh-CN" sz="1400" b="1" dirty="0" smtClean="0"/>
              <a:t>12000</a:t>
            </a:r>
            <a:endParaRPr lang="en-US" altLang="zh-CN" sz="1400" b="1" dirty="0"/>
          </a:p>
        </p:txBody>
      </p:sp>
    </p:spTree>
    <p:extLst>
      <p:ext uri="{BB962C8B-B14F-4D97-AF65-F5344CB8AC3E}">
        <p14:creationId xmlns:p14="http://schemas.microsoft.com/office/powerpoint/2010/main" val="30882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9.4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MERGE</a:t>
            </a:r>
            <a:r>
              <a:rPr lang="zh-CN" altLang="en-US" b="1" dirty="0">
                <a:effectLst>
                  <a:glow>
                    <a:srgbClr val="000000"/>
                  </a:glow>
                  <a:outerShdw sx="0" sy="0">
                    <a:srgbClr val="000000"/>
                  </a:outerShdw>
                  <a:reflection stA="0" endPos="0" fadeDir="0" sx="0" sy="0"/>
                </a:effectLst>
              </a:rPr>
              <a:t>合并行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080119"/>
          </a:xfrm>
        </p:spPr>
        <p:txBody>
          <a:bodyPr>
            <a:normAutofit fontScale="92500" lnSpcReduction="10000"/>
          </a:bodyPr>
          <a:lstStyle/>
          <a:p>
            <a:pPr marL="0" indent="0" hangingPunct="0">
              <a:lnSpc>
                <a:spcPct val="120000"/>
              </a:lnSpc>
              <a:buNone/>
            </a:pPr>
            <a:r>
              <a:rPr lang="en-US" altLang="zh-CN" dirty="0"/>
              <a:t>【</a:t>
            </a:r>
            <a:r>
              <a:rPr lang="zh-CN" altLang="en-US" dirty="0"/>
              <a:t>示例</a:t>
            </a:r>
            <a:r>
              <a:rPr lang="en-US" altLang="zh-CN" dirty="0"/>
              <a:t>9-8】</a:t>
            </a:r>
            <a:r>
              <a:rPr lang="zh-CN" altLang="en-US" dirty="0"/>
              <a:t>合并数据行</a:t>
            </a:r>
            <a:r>
              <a:rPr lang="zh-CN" altLang="en-US" dirty="0" smtClean="0"/>
              <a:t>。（续上一页）</a:t>
            </a:r>
            <a:endParaRPr lang="zh-CN" altLang="en-US" dirty="0"/>
          </a:p>
          <a:p>
            <a:pPr marL="0" indent="0" hangingPunct="0">
              <a:lnSpc>
                <a:spcPct val="120000"/>
              </a:lnSpc>
              <a:buNone/>
            </a:pPr>
            <a:r>
              <a:rPr lang="zh-CN" altLang="en-US" dirty="0"/>
              <a:t>使用</a:t>
            </a:r>
            <a:r>
              <a:rPr lang="en-US" altLang="zh-CN" dirty="0"/>
              <a:t>MERGE</a:t>
            </a:r>
            <a:r>
              <a:rPr lang="zh-CN" altLang="en-US" dirty="0"/>
              <a:t>语句操作如下：</a:t>
            </a:r>
          </a:p>
        </p:txBody>
      </p:sp>
      <p:sp>
        <p:nvSpPr>
          <p:cNvPr id="7" name="文本框 6"/>
          <p:cNvSpPr txBox="1"/>
          <p:nvPr/>
        </p:nvSpPr>
        <p:spPr>
          <a:xfrm>
            <a:off x="1557908" y="2810340"/>
            <a:ext cx="10012051" cy="3323987"/>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SQL&gt;MERGE INTO jobs1 j1 USING jobs j2 ON (j1.job_id=j2.job_id)</a:t>
            </a:r>
          </a:p>
          <a:p>
            <a:pPr hangingPunct="0"/>
            <a:r>
              <a:rPr lang="en-US" altLang="zh-CN" sz="1400" b="1" dirty="0">
                <a:highlight>
                  <a:srgbClr val="C0C0C0"/>
                </a:highlight>
                <a:ea typeface="微软雅黑" panose="020B0503020204020204" pitchFamily="34" charset="-122"/>
              </a:rPr>
              <a:t>2  WHEN MATCHED THEN </a:t>
            </a:r>
          </a:p>
          <a:p>
            <a:pPr hangingPunct="0"/>
            <a:r>
              <a:rPr lang="en-US" altLang="zh-CN" sz="1400" b="1" dirty="0">
                <a:highlight>
                  <a:srgbClr val="C0C0C0"/>
                </a:highlight>
                <a:ea typeface="微软雅黑" panose="020B0503020204020204" pitchFamily="34" charset="-122"/>
              </a:rPr>
              <a:t>3    UPDATE SET j1.max_salary=j2.max_salary </a:t>
            </a:r>
          </a:p>
          <a:p>
            <a:pPr hangingPunct="0"/>
            <a:r>
              <a:rPr lang="en-US" altLang="zh-CN" sz="1400" b="1" dirty="0">
                <a:highlight>
                  <a:srgbClr val="C0C0C0"/>
                </a:highlight>
                <a:ea typeface="微软雅黑" panose="020B0503020204020204" pitchFamily="34" charset="-122"/>
              </a:rPr>
              <a:t>4    WHERE j2.job_id LIKE 'IT%' </a:t>
            </a:r>
          </a:p>
          <a:p>
            <a:pPr hangingPunct="0"/>
            <a:r>
              <a:rPr lang="en-US" altLang="zh-CN" sz="1400" b="1" dirty="0">
                <a:highlight>
                  <a:srgbClr val="C0C0C0"/>
                </a:highlight>
                <a:ea typeface="微软雅黑" panose="020B0503020204020204" pitchFamily="34" charset="-122"/>
              </a:rPr>
              <a:t>5  WHEN NOT MATCHED THEN </a:t>
            </a:r>
          </a:p>
          <a:p>
            <a:pPr hangingPunct="0"/>
            <a:r>
              <a:rPr lang="en-US" altLang="zh-CN" sz="1400" b="1" dirty="0">
                <a:highlight>
                  <a:srgbClr val="C0C0C0"/>
                </a:highlight>
                <a:ea typeface="微软雅黑" panose="020B0503020204020204" pitchFamily="34" charset="-122"/>
              </a:rPr>
              <a:t>6    INSERT VALUES(j2.job_id</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j2.job_title</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j2.min_salary</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7    j2.max_salary)WHERE j2.job_id LIKE 'IT%'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SQL&gt;SELECT * FROM jobs1</a:t>
            </a:r>
            <a:r>
              <a:rPr lang="zh-CN" altLang="en-US" sz="1400" b="1" dirty="0">
                <a:highlight>
                  <a:srgbClr val="C0C0C0"/>
                </a:highlight>
                <a:ea typeface="微软雅黑" panose="020B0503020204020204" pitchFamily="34" charset="-122"/>
              </a:rPr>
              <a:t>；</a:t>
            </a:r>
          </a:p>
          <a:p>
            <a:pPr hangingPunct="0"/>
            <a:r>
              <a:rPr lang="en-US" altLang="zh-CN" sz="1400" b="1" dirty="0"/>
              <a:t>JOB_ID	</a:t>
            </a:r>
            <a:r>
              <a:rPr lang="en-US" altLang="zh-CN" sz="1400" b="1" dirty="0" smtClean="0"/>
              <a:t>JOB_TITLE</a:t>
            </a:r>
            <a:r>
              <a:rPr lang="en-US" altLang="zh-CN" sz="1400" b="1" dirty="0"/>
              <a:t>		MIN_SALARY	</a:t>
            </a:r>
            <a:r>
              <a:rPr lang="en-US" altLang="zh-CN" sz="1400" b="1" dirty="0" smtClean="0"/>
              <a:t>MAX_SALARY</a:t>
            </a:r>
            <a:endParaRPr lang="en-US" altLang="zh-CN" sz="1400" b="1" dirty="0"/>
          </a:p>
          <a:p>
            <a:pPr hangingPunct="0"/>
            <a:r>
              <a:rPr lang="en-US" altLang="zh-CN" sz="1400" b="1" dirty="0"/>
              <a:t>---------	---------------	----------		---------- </a:t>
            </a:r>
          </a:p>
          <a:p>
            <a:pPr hangingPunct="0"/>
            <a:r>
              <a:rPr lang="en-US" altLang="zh-CN" sz="1400" b="1" dirty="0"/>
              <a:t>IT_TEST	</a:t>
            </a:r>
            <a:r>
              <a:rPr lang="en-US" altLang="zh-CN" sz="1400" b="1" dirty="0" smtClean="0"/>
              <a:t>Programmer </a:t>
            </a:r>
            <a:r>
              <a:rPr lang="en-US" altLang="zh-CN" sz="1400" b="1" dirty="0"/>
              <a:t>test	2000		</a:t>
            </a:r>
            <a:r>
              <a:rPr lang="en-US" altLang="zh-CN" sz="1400" b="1" dirty="0" smtClean="0"/>
              <a:t>10000</a:t>
            </a:r>
            <a:endParaRPr lang="en-US" altLang="zh-CN" sz="1400" b="1" dirty="0"/>
          </a:p>
          <a:p>
            <a:pPr hangingPunct="0"/>
            <a:r>
              <a:rPr lang="en-US" altLang="zh-CN" sz="1400" b="1" dirty="0"/>
              <a:t>IT_MAN	</a:t>
            </a:r>
            <a:r>
              <a:rPr lang="en-US" altLang="zh-CN" sz="1400" b="1" dirty="0" smtClean="0"/>
              <a:t>IT </a:t>
            </a:r>
            <a:r>
              <a:rPr lang="en-US" altLang="zh-CN" sz="1400" b="1" dirty="0"/>
              <a:t>Manager		8000		</a:t>
            </a:r>
            <a:r>
              <a:rPr lang="en-US" altLang="zh-CN" sz="1400" b="1" dirty="0" smtClean="0"/>
              <a:t>17000</a:t>
            </a:r>
            <a:endParaRPr lang="en-US" altLang="zh-CN" sz="1400" b="1" dirty="0"/>
          </a:p>
          <a:p>
            <a:pPr hangingPunct="0"/>
            <a:r>
              <a:rPr lang="en-US" altLang="zh-CN" sz="1400" b="1" dirty="0"/>
              <a:t>IT_PROG	</a:t>
            </a:r>
            <a:r>
              <a:rPr lang="en-US" altLang="zh-CN" sz="1400" b="1" dirty="0" smtClean="0"/>
              <a:t>Programmer</a:t>
            </a:r>
            <a:r>
              <a:rPr lang="en-US" altLang="zh-CN" sz="1400" b="1" dirty="0"/>
              <a:t>	</a:t>
            </a:r>
            <a:r>
              <a:rPr lang="en-US" altLang="zh-CN" sz="1400" b="1" dirty="0" smtClean="0"/>
              <a:t>4000</a:t>
            </a:r>
            <a:r>
              <a:rPr lang="en-US" altLang="zh-CN" sz="1400" b="1" dirty="0"/>
              <a:t>		</a:t>
            </a:r>
            <a:r>
              <a:rPr lang="en-US" altLang="zh-CN" sz="1400" b="1" dirty="0" smtClean="0"/>
              <a:t>12000</a:t>
            </a:r>
            <a:endParaRPr lang="en-US" altLang="zh-CN" sz="1400" b="1" dirty="0"/>
          </a:p>
          <a:p>
            <a:pPr hangingPunct="0"/>
            <a:r>
              <a:rPr lang="en-US" altLang="zh-CN" sz="1400" b="1" dirty="0"/>
              <a:t>IT_PROG1	</a:t>
            </a:r>
            <a:r>
              <a:rPr lang="en-US" altLang="zh-CN" sz="1400" b="1" dirty="0" smtClean="0"/>
              <a:t>Programmer</a:t>
            </a:r>
            <a:r>
              <a:rPr lang="en-US" altLang="zh-CN" sz="1400" b="1" dirty="0"/>
              <a:t>	</a:t>
            </a:r>
            <a:r>
              <a:rPr lang="en-US" altLang="zh-CN" sz="1400" b="1" dirty="0" smtClean="0"/>
              <a:t>4000</a:t>
            </a:r>
            <a:r>
              <a:rPr lang="en-US" altLang="zh-CN" sz="1400" b="1" dirty="0"/>
              <a:t>		</a:t>
            </a:r>
            <a:r>
              <a:rPr lang="en-US" altLang="zh-CN" sz="1400" b="1" dirty="0" smtClean="0"/>
              <a:t>14000</a:t>
            </a:r>
            <a:endParaRPr lang="en-US" altLang="zh-CN" sz="1400" b="1" dirty="0"/>
          </a:p>
        </p:txBody>
      </p:sp>
    </p:spTree>
    <p:extLst>
      <p:ext uri="{BB962C8B-B14F-4D97-AF65-F5344CB8AC3E}">
        <p14:creationId xmlns:p14="http://schemas.microsoft.com/office/powerpoint/2010/main" val="243291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112567"/>
          </a:xfrm>
        </p:spPr>
        <p:txBody>
          <a:bodyPr>
            <a:normAutofit fontScale="92500"/>
          </a:bodyPr>
          <a:lstStyle/>
          <a:p>
            <a:pPr marL="0" indent="0" hangingPunct="0">
              <a:lnSpc>
                <a:spcPct val="120000"/>
              </a:lnSpc>
              <a:buNone/>
            </a:pPr>
            <a:r>
              <a:rPr lang="zh-CN" altLang="en-US" dirty="0"/>
              <a:t>事务用于保证数据的一致性，它由一组相关的数据操作语句组成，该组操作语句要么全部成功，要么全部失败。对一组</a:t>
            </a:r>
            <a:r>
              <a:rPr lang="en-US" altLang="zh-CN" dirty="0"/>
              <a:t>SQL</a:t>
            </a:r>
            <a:r>
              <a:rPr lang="zh-CN" altLang="en-US" dirty="0"/>
              <a:t>语句操作构成事务，数据库操作系统必须确保这些操作的原子性、一致性、隔离性、持久性，即事务的</a:t>
            </a:r>
            <a:r>
              <a:rPr lang="en-US" altLang="zh-CN" dirty="0"/>
              <a:t>ACID</a:t>
            </a:r>
            <a:r>
              <a:rPr lang="zh-CN" altLang="en-US" dirty="0"/>
              <a:t>特性。事务的</a:t>
            </a:r>
            <a:r>
              <a:rPr lang="en-US" altLang="zh-CN" dirty="0"/>
              <a:t>ACID</a:t>
            </a:r>
            <a:r>
              <a:rPr lang="zh-CN" altLang="en-US" dirty="0"/>
              <a:t>特性有：</a:t>
            </a:r>
          </a:p>
          <a:p>
            <a:pPr marL="0" indent="0" hangingPunct="0">
              <a:lnSpc>
                <a:spcPct val="120000"/>
              </a:lnSpc>
              <a:buNone/>
            </a:pPr>
            <a:r>
              <a:rPr lang="en-US" altLang="zh-CN" b="1" dirty="0">
                <a:solidFill>
                  <a:srgbClr val="FF0000"/>
                </a:solidFill>
              </a:rPr>
              <a:t>1)</a:t>
            </a:r>
            <a:r>
              <a:rPr lang="zh-CN" altLang="en-US" b="1" dirty="0">
                <a:solidFill>
                  <a:srgbClr val="FF0000"/>
                </a:solidFill>
              </a:rPr>
              <a:t>原子性</a:t>
            </a:r>
            <a:r>
              <a:rPr lang="en-US" altLang="zh-CN" b="1" dirty="0">
                <a:solidFill>
                  <a:srgbClr val="FF0000"/>
                </a:solidFill>
              </a:rPr>
              <a:t>(Atomicity)</a:t>
            </a:r>
          </a:p>
          <a:p>
            <a:pPr marL="0" indent="0" hangingPunct="0">
              <a:lnSpc>
                <a:spcPct val="120000"/>
              </a:lnSpc>
              <a:buNone/>
            </a:pPr>
            <a:r>
              <a:rPr lang="zh-CN" altLang="en-US" dirty="0"/>
              <a:t>事务的原子性是指事务中包含的所有操作要么全做，要么不做，也就是说所有的活动在数据库中要么全部反映，要么全部不反映，以保证数据库的一致性。</a:t>
            </a:r>
          </a:p>
          <a:p>
            <a:pPr marL="0" indent="0" hangingPunct="0">
              <a:lnSpc>
                <a:spcPct val="120000"/>
              </a:lnSpc>
              <a:buNone/>
            </a:pPr>
            <a:r>
              <a:rPr lang="en-US" altLang="zh-CN" b="1" dirty="0">
                <a:solidFill>
                  <a:srgbClr val="FF0000"/>
                </a:solidFill>
              </a:rPr>
              <a:t>2)</a:t>
            </a:r>
            <a:r>
              <a:rPr lang="zh-CN" altLang="en-US" b="1" dirty="0">
                <a:solidFill>
                  <a:srgbClr val="FF0000"/>
                </a:solidFill>
              </a:rPr>
              <a:t>一致性</a:t>
            </a:r>
            <a:r>
              <a:rPr lang="en-US" altLang="zh-CN" b="1" dirty="0">
                <a:solidFill>
                  <a:srgbClr val="FF0000"/>
                </a:solidFill>
              </a:rPr>
              <a:t>(Consistency)</a:t>
            </a:r>
          </a:p>
          <a:p>
            <a:pPr marL="0" indent="0" hangingPunct="0">
              <a:lnSpc>
                <a:spcPct val="120000"/>
              </a:lnSpc>
              <a:buNone/>
            </a:pPr>
            <a:r>
              <a:rPr lang="zh-CN" altLang="en-US" dirty="0"/>
              <a:t>事务的一致性是指数据库在事务操作前和事务处理后，其中数据必须满足业务的规则约束</a:t>
            </a:r>
            <a:r>
              <a:rPr lang="zh-CN" altLang="en-US" dirty="0" smtClean="0"/>
              <a:t>。</a:t>
            </a:r>
            <a:endParaRPr lang="zh-CN" altLang="en-US" dirty="0"/>
          </a:p>
        </p:txBody>
      </p:sp>
    </p:spTree>
    <p:extLst>
      <p:ext uri="{BB962C8B-B14F-4D97-AF65-F5344CB8AC3E}">
        <p14:creationId xmlns:p14="http://schemas.microsoft.com/office/powerpoint/2010/main" val="221765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229199"/>
          </a:xfrm>
        </p:spPr>
        <p:txBody>
          <a:bodyPr>
            <a:normAutofit/>
          </a:bodyPr>
          <a:lstStyle/>
          <a:p>
            <a:pPr marL="0" indent="0" hangingPunct="0">
              <a:lnSpc>
                <a:spcPct val="120000"/>
              </a:lnSpc>
              <a:buNone/>
            </a:pPr>
            <a:r>
              <a:rPr lang="en-US" altLang="zh-CN" b="1" dirty="0" smtClean="0">
                <a:solidFill>
                  <a:srgbClr val="FF0000"/>
                </a:solidFill>
              </a:rPr>
              <a:t>3</a:t>
            </a:r>
            <a:r>
              <a:rPr lang="en-US" altLang="zh-CN" b="1" dirty="0">
                <a:solidFill>
                  <a:srgbClr val="FF0000"/>
                </a:solidFill>
              </a:rPr>
              <a:t>)</a:t>
            </a:r>
            <a:r>
              <a:rPr lang="zh-CN" altLang="en-US" b="1" dirty="0">
                <a:solidFill>
                  <a:srgbClr val="FF0000"/>
                </a:solidFill>
              </a:rPr>
              <a:t>隔离性</a:t>
            </a:r>
            <a:r>
              <a:rPr lang="en-US" altLang="zh-CN" b="1" dirty="0">
                <a:solidFill>
                  <a:srgbClr val="FF0000"/>
                </a:solidFill>
              </a:rPr>
              <a:t>(Isolation)</a:t>
            </a:r>
          </a:p>
          <a:p>
            <a:pPr marL="0" indent="0" hangingPunct="0">
              <a:lnSpc>
                <a:spcPct val="120000"/>
              </a:lnSpc>
              <a:buNone/>
            </a:pPr>
            <a:r>
              <a:rPr lang="zh-CN" altLang="en-US" dirty="0"/>
              <a:t>隔离性是指数据库允许多个并发的事务同时对其中的数据进行读写或修改的能力，隔离性可以防止多个事务的并发执行时，由于它们的操作命令交叉执行而导致数据的不一致性。</a:t>
            </a:r>
          </a:p>
          <a:p>
            <a:pPr marL="0" indent="0" hangingPunct="0">
              <a:lnSpc>
                <a:spcPct val="120000"/>
              </a:lnSpc>
              <a:buNone/>
            </a:pPr>
            <a:r>
              <a:rPr lang="en-US" altLang="zh-CN" b="1" dirty="0">
                <a:solidFill>
                  <a:srgbClr val="FF0000"/>
                </a:solidFill>
              </a:rPr>
              <a:t>4)</a:t>
            </a:r>
            <a:r>
              <a:rPr lang="zh-CN" altLang="en-US" b="1" dirty="0">
                <a:solidFill>
                  <a:srgbClr val="FF0000"/>
                </a:solidFill>
              </a:rPr>
              <a:t>持久性</a:t>
            </a:r>
            <a:r>
              <a:rPr lang="en-US" altLang="zh-CN" b="1" dirty="0">
                <a:solidFill>
                  <a:srgbClr val="FF0000"/>
                </a:solidFill>
              </a:rPr>
              <a:t>(Durability)</a:t>
            </a:r>
          </a:p>
          <a:p>
            <a:pPr marL="0" indent="0" hangingPunct="0">
              <a:lnSpc>
                <a:spcPct val="120000"/>
              </a:lnSpc>
              <a:buNone/>
            </a:pPr>
            <a:r>
              <a:rPr lang="zh-CN" altLang="en-US" dirty="0"/>
              <a:t>事务的持久性是指在事务处理结束后，它对数据的修改应该是永久的。即便是系统在遇到故障的情况下也不会丢失，这是数据的重要性决定的。</a:t>
            </a:r>
          </a:p>
          <a:p>
            <a:pPr marL="0" indent="0" hangingPunct="0">
              <a:lnSpc>
                <a:spcPct val="120000"/>
              </a:lnSpc>
              <a:buNone/>
            </a:pPr>
            <a:endParaRPr lang="zh-CN" altLang="en-US" dirty="0"/>
          </a:p>
        </p:txBody>
      </p:sp>
    </p:spTree>
    <p:extLst>
      <p:ext uri="{BB962C8B-B14F-4D97-AF65-F5344CB8AC3E}">
        <p14:creationId xmlns:p14="http://schemas.microsoft.com/office/powerpoint/2010/main" val="149192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412776"/>
            <a:ext cx="10129191" cy="5229199"/>
          </a:xfrm>
        </p:spPr>
        <p:txBody>
          <a:bodyPr>
            <a:normAutofit fontScale="92500" lnSpcReduction="10000"/>
          </a:bodyPr>
          <a:lstStyle/>
          <a:p>
            <a:pPr marL="0" indent="0" hangingPunct="0">
              <a:lnSpc>
                <a:spcPct val="120000"/>
              </a:lnSpc>
              <a:buNone/>
            </a:pPr>
            <a:r>
              <a:rPr lang="zh-CN" altLang="en-US" dirty="0"/>
              <a:t>在</a:t>
            </a:r>
            <a:r>
              <a:rPr lang="en-US" altLang="zh-CN" dirty="0"/>
              <a:t>Oracle</a:t>
            </a:r>
            <a:r>
              <a:rPr lang="zh-CN" altLang="en-US" dirty="0"/>
              <a:t>数据库中，没有提供开始事务处理语句，所有的事务都是隐式开始的，用户不能显示开始一个事务处理。当执行第一条修改数据库的语句，或者一些要求事务处理的场合都是事务的隐式开始。但是当用户想要终止一个事务处理时，必须显示使用</a:t>
            </a:r>
            <a:r>
              <a:rPr lang="en-US" altLang="zh-CN" dirty="0"/>
              <a:t>COMMIT</a:t>
            </a:r>
            <a:r>
              <a:rPr lang="zh-CN" altLang="en-US" dirty="0"/>
              <a:t>和</a:t>
            </a:r>
            <a:r>
              <a:rPr lang="en-US" altLang="zh-CN" dirty="0"/>
              <a:t>ROLLBACK</a:t>
            </a:r>
            <a:r>
              <a:rPr lang="zh-CN" altLang="en-US" dirty="0"/>
              <a:t>语句结束。</a:t>
            </a:r>
          </a:p>
          <a:p>
            <a:pPr marL="0" indent="0" hangingPunct="0">
              <a:lnSpc>
                <a:spcPct val="120000"/>
              </a:lnSpc>
              <a:buNone/>
            </a:pPr>
            <a:r>
              <a:rPr lang="en-US" altLang="zh-CN" dirty="0"/>
              <a:t>Oracle</a:t>
            </a:r>
            <a:r>
              <a:rPr lang="zh-CN" altLang="en-US" dirty="0"/>
              <a:t>提供了如下的事务控制语句：</a:t>
            </a:r>
          </a:p>
          <a:p>
            <a:pPr marL="0" indent="0" hangingPunct="0">
              <a:lnSpc>
                <a:spcPct val="120000"/>
              </a:lnSpc>
              <a:buNone/>
            </a:pPr>
            <a:r>
              <a:rPr lang="en-US" altLang="zh-CN" b="1" dirty="0">
                <a:solidFill>
                  <a:srgbClr val="FF0000"/>
                </a:solidFill>
              </a:rPr>
              <a:t>1)SET TRANSACTION</a:t>
            </a:r>
          </a:p>
          <a:p>
            <a:pPr marL="0" indent="0" hangingPunct="0">
              <a:lnSpc>
                <a:spcPct val="120000"/>
              </a:lnSpc>
              <a:buNone/>
            </a:pPr>
            <a:r>
              <a:rPr lang="zh-CN" altLang="en-US" dirty="0"/>
              <a:t>设置事务属性。包括指定事务的隔离，指定回滚事务时所用的存储空间，命名事务等。</a:t>
            </a:r>
          </a:p>
          <a:p>
            <a:pPr marL="0" indent="0" hangingPunct="0">
              <a:lnSpc>
                <a:spcPct val="120000"/>
              </a:lnSpc>
              <a:buNone/>
            </a:pPr>
            <a:r>
              <a:rPr lang="en-US" altLang="zh-CN" b="1" dirty="0">
                <a:solidFill>
                  <a:srgbClr val="FF0000"/>
                </a:solidFill>
              </a:rPr>
              <a:t>2)SET CONSTRAINS</a:t>
            </a:r>
          </a:p>
          <a:p>
            <a:pPr marL="0" indent="0" hangingPunct="0">
              <a:lnSpc>
                <a:spcPct val="120000"/>
              </a:lnSpc>
              <a:buNone/>
            </a:pPr>
            <a:r>
              <a:rPr lang="zh-CN" altLang="en-US" dirty="0"/>
              <a:t>设置事务的约束模式，即在事务中修改数据时，数据库中的约束是立即应用于数据，还是将约束推迟到当前事务结束后应用</a:t>
            </a:r>
            <a:r>
              <a:rPr lang="zh-CN" altLang="en-US" dirty="0" smtClean="0"/>
              <a:t>。</a:t>
            </a:r>
            <a:endParaRPr lang="zh-CN" altLang="en-US" dirty="0"/>
          </a:p>
        </p:txBody>
      </p:sp>
    </p:spTree>
    <p:extLst>
      <p:ext uri="{BB962C8B-B14F-4D97-AF65-F5344CB8AC3E}">
        <p14:creationId xmlns:p14="http://schemas.microsoft.com/office/powerpoint/2010/main" val="15345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412776"/>
            <a:ext cx="10129191" cy="5229199"/>
          </a:xfrm>
        </p:spPr>
        <p:txBody>
          <a:bodyPr>
            <a:normAutofit lnSpcReduction="10000"/>
          </a:bodyPr>
          <a:lstStyle/>
          <a:p>
            <a:pPr marL="0" indent="0" hangingPunct="0">
              <a:lnSpc>
                <a:spcPct val="120000"/>
              </a:lnSpc>
              <a:buNone/>
            </a:pPr>
            <a:r>
              <a:rPr lang="en-US" altLang="zh-CN" b="1" dirty="0" smtClean="0">
                <a:solidFill>
                  <a:srgbClr val="FF0000"/>
                </a:solidFill>
              </a:rPr>
              <a:t>3)SAVEPOINT</a:t>
            </a:r>
            <a:endParaRPr lang="en-US" altLang="zh-CN" b="1" dirty="0">
              <a:solidFill>
                <a:srgbClr val="FF0000"/>
              </a:solidFill>
            </a:endParaRPr>
          </a:p>
          <a:p>
            <a:pPr marL="0" indent="0" hangingPunct="0">
              <a:lnSpc>
                <a:spcPct val="120000"/>
              </a:lnSpc>
              <a:buNone/>
            </a:pPr>
            <a:r>
              <a:rPr lang="zh-CN" altLang="en-US" dirty="0"/>
              <a:t>在事务中建立一个存储的点。当事务处理发生异常而回滚事务时，可指定事务回滚到某存储点，然后从该存储点重新执行。</a:t>
            </a:r>
          </a:p>
          <a:p>
            <a:pPr marL="0" indent="0" hangingPunct="0">
              <a:lnSpc>
                <a:spcPct val="120000"/>
              </a:lnSpc>
              <a:buNone/>
            </a:pPr>
            <a:r>
              <a:rPr lang="en-US" altLang="zh-CN" b="1" dirty="0">
                <a:solidFill>
                  <a:srgbClr val="FF0000"/>
                </a:solidFill>
              </a:rPr>
              <a:t>4)RELEASE SAVEPOINT</a:t>
            </a:r>
          </a:p>
          <a:p>
            <a:pPr marL="0" indent="0" hangingPunct="0">
              <a:lnSpc>
                <a:spcPct val="120000"/>
              </a:lnSpc>
              <a:buNone/>
            </a:pPr>
            <a:r>
              <a:rPr lang="zh-CN" altLang="en-US" dirty="0"/>
              <a:t>删除存储点。</a:t>
            </a:r>
          </a:p>
          <a:p>
            <a:pPr marL="0" indent="0" hangingPunct="0">
              <a:lnSpc>
                <a:spcPct val="120000"/>
              </a:lnSpc>
              <a:buNone/>
            </a:pPr>
            <a:r>
              <a:rPr lang="en-US" altLang="zh-CN" b="1" dirty="0">
                <a:solidFill>
                  <a:srgbClr val="FF0000"/>
                </a:solidFill>
              </a:rPr>
              <a:t>5)ROLLBACK</a:t>
            </a:r>
          </a:p>
          <a:p>
            <a:pPr marL="0" indent="0" hangingPunct="0">
              <a:lnSpc>
                <a:spcPct val="120000"/>
              </a:lnSpc>
              <a:buNone/>
            </a:pPr>
            <a:r>
              <a:rPr lang="zh-CN" altLang="en-US" dirty="0"/>
              <a:t>回滚事务，取消对数据库所作的任何操作。</a:t>
            </a:r>
          </a:p>
          <a:p>
            <a:pPr marL="0" indent="0" hangingPunct="0">
              <a:lnSpc>
                <a:spcPct val="120000"/>
              </a:lnSpc>
              <a:buNone/>
            </a:pPr>
            <a:r>
              <a:rPr lang="en-US" altLang="zh-CN" b="1" dirty="0">
                <a:solidFill>
                  <a:srgbClr val="FF0000"/>
                </a:solidFill>
              </a:rPr>
              <a:t>6)COMMIT</a:t>
            </a:r>
          </a:p>
          <a:p>
            <a:pPr marL="0" indent="0" hangingPunct="0">
              <a:lnSpc>
                <a:spcPct val="120000"/>
              </a:lnSpc>
              <a:buNone/>
            </a:pPr>
            <a:r>
              <a:rPr lang="zh-CN" altLang="en-US" dirty="0"/>
              <a:t>提交事务，对数据库的操作做持久的保存。</a:t>
            </a:r>
          </a:p>
          <a:p>
            <a:pPr marL="0" indent="0" hangingPunct="0">
              <a:lnSpc>
                <a:spcPct val="120000"/>
              </a:lnSpc>
              <a:buNone/>
            </a:pPr>
            <a:endParaRPr lang="zh-CN" altLang="en-US" dirty="0"/>
          </a:p>
        </p:txBody>
      </p:sp>
    </p:spTree>
    <p:extLst>
      <p:ext uri="{BB962C8B-B14F-4D97-AF65-F5344CB8AC3E}">
        <p14:creationId xmlns:p14="http://schemas.microsoft.com/office/powerpoint/2010/main" val="359128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9.5.1</a:t>
            </a:r>
            <a:r>
              <a:rPr lang="zh-CN" altLang="en-US" sz="2800" dirty="0"/>
              <a:t>事务的提交和回滚</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3024335"/>
          </a:xfrm>
        </p:spPr>
        <p:txBody>
          <a:bodyPr>
            <a:normAutofit/>
          </a:bodyPr>
          <a:lstStyle/>
          <a:p>
            <a:pPr marL="0" indent="0" hangingPunct="0">
              <a:lnSpc>
                <a:spcPct val="120000"/>
              </a:lnSpc>
              <a:buNone/>
            </a:pPr>
            <a:r>
              <a:rPr lang="en-US" altLang="zh-CN" dirty="0"/>
              <a:t>Oracle</a:t>
            </a:r>
            <a:r>
              <a:rPr lang="zh-CN" altLang="en-US" dirty="0"/>
              <a:t>数据库事务结束有两种方式：事务的提交</a:t>
            </a:r>
            <a:r>
              <a:rPr lang="en-US" altLang="zh-CN" dirty="0"/>
              <a:t>(COMMIT)</a:t>
            </a:r>
            <a:r>
              <a:rPr lang="zh-CN" altLang="en-US" dirty="0"/>
              <a:t>与事务回滚</a:t>
            </a:r>
            <a:r>
              <a:rPr lang="en-US" altLang="zh-CN" dirty="0"/>
              <a:t>(ROLLBACK)</a:t>
            </a:r>
            <a:r>
              <a:rPr lang="zh-CN" altLang="en-US" dirty="0"/>
              <a:t>。</a:t>
            </a:r>
            <a:r>
              <a:rPr lang="en-US" altLang="zh-CN" dirty="0"/>
              <a:t>ROLLBACK</a:t>
            </a:r>
            <a:r>
              <a:rPr lang="zh-CN" altLang="en-US" dirty="0"/>
              <a:t>是取消数据的修改。</a:t>
            </a:r>
          </a:p>
          <a:p>
            <a:pPr marL="0" indent="0" hangingPunct="0">
              <a:lnSpc>
                <a:spcPct val="120000"/>
              </a:lnSpc>
              <a:buNone/>
            </a:pPr>
            <a:r>
              <a:rPr lang="en-US" altLang="zh-CN" dirty="0"/>
              <a:t>COMMIT</a:t>
            </a:r>
            <a:r>
              <a:rPr lang="zh-CN" altLang="en-US" dirty="0"/>
              <a:t>是确认数据的修改，过程是：重做记录中的事务被标记上所提交事务的唯一</a:t>
            </a:r>
            <a:r>
              <a:rPr lang="en-US" altLang="zh-CN" dirty="0"/>
              <a:t>SCN</a:t>
            </a:r>
            <a:r>
              <a:rPr lang="zh-CN" altLang="en-US" dirty="0"/>
              <a:t>，日志写入进程将事务重做日志信息和事务</a:t>
            </a:r>
            <a:r>
              <a:rPr lang="en-US" altLang="zh-CN" dirty="0"/>
              <a:t>SCN</a:t>
            </a:r>
            <a:r>
              <a:rPr lang="zh-CN" altLang="en-US" dirty="0"/>
              <a:t>，从重做日志缓冲区写到磁盘上的重做日志文件，释放</a:t>
            </a:r>
            <a:r>
              <a:rPr lang="en-US" altLang="zh-CN" dirty="0"/>
              <a:t>Oracle</a:t>
            </a:r>
            <a:r>
              <a:rPr lang="zh-CN" altLang="en-US" dirty="0"/>
              <a:t>持有的锁，标记事务为完成。</a:t>
            </a:r>
          </a:p>
        </p:txBody>
      </p:sp>
    </p:spTree>
    <p:extLst>
      <p:ext uri="{BB962C8B-B14F-4D97-AF65-F5344CB8AC3E}">
        <p14:creationId xmlns:p14="http://schemas.microsoft.com/office/powerpoint/2010/main" val="602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9</a:t>
            </a:r>
            <a:r>
              <a:rPr lang="zh-CN" altLang="en-US" dirty="0"/>
              <a:t>章  表数据维护</a:t>
            </a:r>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1431425427"/>
              </p:ext>
            </p:extLst>
          </p:nvPr>
        </p:nvGraphicFramePr>
        <p:xfrm>
          <a:off x="1293813" y="2024236"/>
          <a:ext cx="10201277" cy="2628900"/>
        </p:xfrm>
        <a:graphic>
          <a:graphicData uri="http://schemas.openxmlformats.org/drawingml/2006/table">
            <a:tbl>
              <a:tblPr firstRow="1" firstCol="1" bandRow="1">
                <a:tableStyleId>{3B4B98B0-60AC-42C2-AFA5-B58CD77FA1E5}</a:tableStyleId>
              </a:tblPr>
              <a:tblGrid>
                <a:gridCol w="4080519"/>
                <a:gridCol w="1578750"/>
                <a:gridCol w="2271004"/>
                <a:gridCol w="2271004"/>
              </a:tblGrid>
              <a:tr h="0">
                <a:tc>
                  <a:txBody>
                    <a:bodyPr/>
                    <a:lstStyle/>
                    <a:p>
                      <a:pPr>
                        <a:spcAft>
                          <a:spcPts val="0"/>
                        </a:spcAft>
                      </a:pPr>
                      <a:r>
                        <a:rPr lang="zh-CN" sz="2400" b="0" kern="100">
                          <a:effectLst/>
                        </a:rPr>
                        <a:t>知识点</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zh-CN" sz="2400" b="0" kern="100">
                          <a:effectLst/>
                        </a:rPr>
                        <a:t>理解</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zh-CN" sz="2400" b="0" kern="100">
                          <a:effectLst/>
                        </a:rPr>
                        <a:t>掌握</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zh-CN" sz="2400" b="0" kern="100">
                          <a:effectLst/>
                        </a:rPr>
                        <a:t>应用</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r>
              <a:tr h="0">
                <a:tc>
                  <a:txBody>
                    <a:bodyPr/>
                    <a:lstStyle/>
                    <a:p>
                      <a:pPr>
                        <a:spcAft>
                          <a:spcPts val="0"/>
                        </a:spcAft>
                      </a:pPr>
                      <a:r>
                        <a:rPr lang="en-US" sz="2400" b="0" kern="100">
                          <a:effectLst/>
                        </a:rPr>
                        <a:t>1.</a:t>
                      </a:r>
                      <a:r>
                        <a:rPr lang="zh-CN" sz="2400" b="0" kern="100">
                          <a:effectLst/>
                        </a:rPr>
                        <a:t>表数据的增加、修改、删除</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r>
              <a:tr h="0">
                <a:tc>
                  <a:txBody>
                    <a:bodyPr/>
                    <a:lstStyle/>
                    <a:p>
                      <a:pPr>
                        <a:spcAft>
                          <a:spcPts val="0"/>
                        </a:spcAft>
                      </a:pPr>
                      <a:r>
                        <a:rPr lang="en-US" sz="2400" b="0" kern="100">
                          <a:effectLst/>
                        </a:rPr>
                        <a:t>2.</a:t>
                      </a:r>
                      <a:r>
                        <a:rPr lang="zh-CN" sz="2400" b="0" kern="100">
                          <a:effectLst/>
                        </a:rPr>
                        <a:t>事务提交与回滚</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r>
              <a:tr h="0">
                <a:tc>
                  <a:txBody>
                    <a:bodyPr/>
                    <a:lstStyle/>
                    <a:p>
                      <a:pPr>
                        <a:spcAft>
                          <a:spcPts val="0"/>
                        </a:spcAft>
                      </a:pPr>
                      <a:r>
                        <a:rPr lang="en-US" sz="2400" b="0" kern="100">
                          <a:effectLst/>
                        </a:rPr>
                        <a:t>3.</a:t>
                      </a:r>
                      <a:r>
                        <a:rPr lang="zh-CN" sz="2400" b="0" kern="100">
                          <a:effectLst/>
                        </a:rPr>
                        <a:t>事务保存点</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rPr>
                        <a:t> </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r>
              <a:tr h="0">
                <a:tc>
                  <a:txBody>
                    <a:bodyPr/>
                    <a:lstStyle/>
                    <a:p>
                      <a:pPr>
                        <a:spcAft>
                          <a:spcPts val="0"/>
                        </a:spcAft>
                      </a:pPr>
                      <a:r>
                        <a:rPr lang="en-US" sz="2400" b="0" kern="100">
                          <a:effectLst/>
                        </a:rPr>
                        <a:t>4.</a:t>
                      </a:r>
                      <a:r>
                        <a:rPr lang="zh-CN" sz="2400" b="0" kern="100">
                          <a:effectLst/>
                        </a:rPr>
                        <a:t>事务</a:t>
                      </a:r>
                      <a:r>
                        <a:rPr lang="en-US" sz="2400" b="0" kern="100">
                          <a:effectLst/>
                        </a:rPr>
                        <a:t>ACID</a:t>
                      </a:r>
                      <a:r>
                        <a:rPr lang="zh-CN" sz="2400" b="0" kern="100">
                          <a:effectLst/>
                        </a:rPr>
                        <a:t>特性</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rPr>
                        <a:t> </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r>
              <a:tr h="0">
                <a:tc>
                  <a:txBody>
                    <a:bodyPr/>
                    <a:lstStyle/>
                    <a:p>
                      <a:pPr>
                        <a:spcAft>
                          <a:spcPts val="0"/>
                        </a:spcAft>
                      </a:pPr>
                      <a:r>
                        <a:rPr lang="en-US" sz="2400" b="0" kern="100">
                          <a:effectLst/>
                        </a:rPr>
                        <a:t>5.</a:t>
                      </a:r>
                      <a:r>
                        <a:rPr lang="zh-CN" sz="2400" b="0" kern="100">
                          <a:effectLst/>
                        </a:rPr>
                        <a:t>事务锁</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a:effectLst/>
                          <a:sym typeface="Wingdings 2" panose="05020102010507070707" pitchFamily="18" charset="2"/>
                        </a:rPr>
                        <a:t></a:t>
                      </a:r>
                      <a:endParaRPr lang="zh-CN" sz="2400" b="0" kern="100">
                        <a:effectLst/>
                        <a:latin typeface="Times New Roman" panose="02020603050405020304" pitchFamily="18" charset="0"/>
                        <a:ea typeface="宋体" panose="02010600030101010101" pitchFamily="2" charset="-122"/>
                      </a:endParaRPr>
                    </a:p>
                  </a:txBody>
                  <a:tcPr marL="68580" marR="68580" marT="36195" marB="36195" anchor="ctr"/>
                </a:tc>
                <a:tc>
                  <a:txBody>
                    <a:bodyPr/>
                    <a:lstStyle/>
                    <a:p>
                      <a:pPr algn="ctr">
                        <a:spcAft>
                          <a:spcPts val="0"/>
                        </a:spcAft>
                      </a:pPr>
                      <a:r>
                        <a:rPr lang="en-US" sz="2400" b="0" kern="100" dirty="0">
                          <a:effectLst/>
                        </a:rPr>
                        <a:t> </a:t>
                      </a:r>
                      <a:endParaRPr lang="zh-CN" sz="2400" b="0" kern="100" dirty="0">
                        <a:effectLst/>
                        <a:latin typeface="Times New Roman" panose="02020603050405020304" pitchFamily="18" charset="0"/>
                        <a:ea typeface="宋体" panose="02010600030101010101" pitchFamily="2" charset="-122"/>
                      </a:endParaRPr>
                    </a:p>
                  </a:txBody>
                  <a:tcPr marL="68580" marR="68580" marT="36195" marB="36195" anchor="ctr"/>
                </a:tc>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9.5.1</a:t>
            </a:r>
            <a:r>
              <a:rPr lang="zh-CN" altLang="en-US" sz="2800" dirty="0"/>
              <a:t>事务的提交和回滚</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152127"/>
          </a:xfrm>
        </p:spPr>
        <p:txBody>
          <a:bodyPr>
            <a:normAutofit lnSpcReduction="10000"/>
          </a:bodyPr>
          <a:lstStyle/>
          <a:p>
            <a:pPr marL="0" indent="0" hangingPunct="0">
              <a:lnSpc>
                <a:spcPct val="120000"/>
              </a:lnSpc>
              <a:buNone/>
            </a:pPr>
            <a:r>
              <a:rPr lang="en-US" altLang="zh-CN" dirty="0"/>
              <a:t>【</a:t>
            </a:r>
            <a:r>
              <a:rPr lang="zh-CN" altLang="en-US" dirty="0"/>
              <a:t>示例</a:t>
            </a:r>
            <a:r>
              <a:rPr lang="en-US" altLang="zh-CN" dirty="0"/>
              <a:t>9-9】</a:t>
            </a:r>
            <a:r>
              <a:rPr lang="zh-CN" altLang="en-US" dirty="0"/>
              <a:t>事务的提交与回滚。</a:t>
            </a:r>
          </a:p>
          <a:p>
            <a:pPr marL="0" indent="0" hangingPunct="0">
              <a:lnSpc>
                <a:spcPct val="120000"/>
              </a:lnSpc>
              <a:buNone/>
            </a:pPr>
            <a:r>
              <a:rPr lang="zh-CN" altLang="en-US" dirty="0"/>
              <a:t>操作</a:t>
            </a:r>
            <a:r>
              <a:rPr lang="en-US" altLang="zh-CN" dirty="0" err="1"/>
              <a:t>hr</a:t>
            </a:r>
            <a:r>
              <a:rPr lang="zh-CN" altLang="en-US" dirty="0"/>
              <a:t>用户中工作表</a:t>
            </a:r>
            <a:r>
              <a:rPr lang="en-US" altLang="zh-CN" dirty="0"/>
              <a:t>jobs</a:t>
            </a:r>
            <a:r>
              <a:rPr lang="zh-CN" altLang="en-US" dirty="0"/>
              <a:t>，插入记录过程中使用</a:t>
            </a:r>
            <a:r>
              <a:rPr lang="en-US" altLang="zh-CN" dirty="0"/>
              <a:t>COMMIT</a:t>
            </a:r>
            <a:r>
              <a:rPr lang="zh-CN" altLang="en-US" dirty="0"/>
              <a:t>和</a:t>
            </a:r>
            <a:r>
              <a:rPr lang="en-US" altLang="zh-CN" dirty="0"/>
              <a:t>ROLLBACK</a:t>
            </a:r>
            <a:r>
              <a:rPr lang="zh-CN" altLang="en-US" dirty="0"/>
              <a:t>。</a:t>
            </a:r>
          </a:p>
        </p:txBody>
      </p:sp>
      <p:sp>
        <p:nvSpPr>
          <p:cNvPr id="6" name="文本框 5"/>
          <p:cNvSpPr txBox="1"/>
          <p:nvPr/>
        </p:nvSpPr>
        <p:spPr>
          <a:xfrm>
            <a:off x="1427282" y="2780928"/>
            <a:ext cx="10012051" cy="3970318"/>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LIKE'IT%'</a:t>
            </a:r>
            <a:r>
              <a:rPr lang="zh-CN" altLang="en-US"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SQL&gt;INSERT </a:t>
            </a:r>
            <a:r>
              <a:rPr lang="en-US" altLang="zh-CN" sz="1400" b="1" dirty="0">
                <a:highlight>
                  <a:srgbClr val="C0C0C0"/>
                </a:highlight>
                <a:ea typeface="微软雅黑" panose="020B0503020204020204" pitchFamily="34" charset="-122"/>
              </a:rPr>
              <a:t>INTO jobs VALUES('IT_TEST0'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4000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SQL&gt;INSERT INTO jobs VALUES('IT_TEST1'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4000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SQL&gt;INSERT INTO jobs VALUES('IT_TEST2'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4000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a:t>
            </a:r>
            <a:r>
              <a:rPr lang="en-US" altLang="zh-CN" sz="1400" b="1" dirty="0">
                <a:solidFill>
                  <a:srgbClr val="FF0000"/>
                </a:solidFill>
                <a:highlight>
                  <a:srgbClr val="C0C0C0"/>
                </a:highlight>
                <a:ea typeface="微软雅黑" panose="020B0503020204020204" pitchFamily="34" charset="-122"/>
              </a:rPr>
              <a:t>ROLLBACK</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回滚</a:t>
            </a:r>
          </a:p>
          <a:p>
            <a:pPr hangingPunct="0"/>
            <a:r>
              <a:rPr lang="en-US" altLang="zh-CN" sz="1400" b="1" dirty="0">
                <a:highlight>
                  <a:srgbClr val="C0C0C0"/>
                </a:highlight>
                <a:ea typeface="微软雅黑" panose="020B0503020204020204" pitchFamily="34" charset="-122"/>
              </a:rPr>
              <a:t>SQL&gt;INSERT </a:t>
            </a:r>
            <a:r>
              <a:rPr lang="en-US" altLang="zh-CN" sz="1400" b="1" dirty="0">
                <a:highlight>
                  <a:srgbClr val="C0C0C0"/>
                </a:highlight>
                <a:ea typeface="微软雅黑" panose="020B0503020204020204" pitchFamily="34" charset="-122"/>
              </a:rPr>
              <a:t>INTO jobs VALUES('IT_TEST3'</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'PROGRAMMER3'</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4000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SQL&gt;INSERT INTO jobs VALUES('IT_TEST4'</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'PROGRAMMER4'</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4000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a:t>
            </a:r>
            <a:r>
              <a:rPr lang="en-US" altLang="zh-CN" sz="1400" b="1" dirty="0">
                <a:solidFill>
                  <a:srgbClr val="FF0000"/>
                </a:solidFill>
                <a:highlight>
                  <a:srgbClr val="C0C0C0"/>
                </a:highlight>
                <a:ea typeface="微软雅黑" panose="020B0503020204020204" pitchFamily="34" charset="-122"/>
              </a:rPr>
              <a:t>COMMIT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提交</a:t>
            </a:r>
          </a:p>
          <a:p>
            <a:pPr hangingPunct="0"/>
            <a:r>
              <a:rPr lang="en-US" altLang="zh-CN" sz="1400" b="1" dirty="0">
                <a:highlight>
                  <a:srgbClr val="C0C0C0"/>
                </a:highlight>
                <a:ea typeface="微软雅黑" panose="020B0503020204020204" pitchFamily="34" charset="-122"/>
              </a:rPr>
              <a:t>SQL&gt;SELECT </a:t>
            </a:r>
            <a:r>
              <a:rPr lang="en-US" altLang="zh-CN" sz="1400" b="1" dirty="0">
                <a:highlight>
                  <a:srgbClr val="C0C0C0"/>
                </a:highlight>
                <a:ea typeface="微软雅黑" panose="020B0503020204020204" pitchFamily="34" charset="-122"/>
              </a:rPr>
              <a:t>*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 'IT%'</a:t>
            </a:r>
            <a:r>
              <a:rPr lang="zh-CN" altLang="en-US" sz="1400" b="1" dirty="0">
                <a:highlight>
                  <a:srgbClr val="C0C0C0"/>
                </a:highlight>
                <a:ea typeface="微软雅黑" panose="020B0503020204020204" pitchFamily="34" charset="-122"/>
              </a:rPr>
              <a:t>；</a:t>
            </a:r>
            <a:endParaRPr lang="en-US" altLang="zh-CN" sz="1400" b="1" dirty="0">
              <a:highlight>
                <a:srgbClr val="C0C0C0"/>
              </a:highlight>
              <a:ea typeface="微软雅黑" panose="020B0503020204020204" pitchFamily="34" charset="-122"/>
            </a:endParaRPr>
          </a:p>
          <a:p>
            <a:pPr hangingPunct="0"/>
            <a:endParaRPr lang="zh-CN" altLang="en-US" sz="1400" b="1" dirty="0"/>
          </a:p>
          <a:p>
            <a:pPr hangingPunct="0"/>
            <a:r>
              <a:rPr lang="en-US" altLang="zh-CN" sz="1400" b="1" dirty="0"/>
              <a:t>JOB_ID	</a:t>
            </a:r>
            <a:r>
              <a:rPr lang="en-US" altLang="zh-CN" sz="1400" b="1" dirty="0" smtClean="0"/>
              <a:t>JOB_TITLE</a:t>
            </a:r>
            <a:r>
              <a:rPr lang="en-US" altLang="zh-CN" sz="1400" b="1" dirty="0"/>
              <a:t>		MIN_SALARY	MAX_SALARY</a:t>
            </a:r>
          </a:p>
          <a:p>
            <a:pPr hangingPunct="0"/>
            <a:r>
              <a:rPr lang="en-US" altLang="zh-CN" sz="1400" b="1" dirty="0"/>
              <a:t>----------	---------------	----------	</a:t>
            </a:r>
            <a:r>
              <a:rPr lang="en-US" altLang="zh-CN" sz="1400" b="1" dirty="0" smtClean="0"/>
              <a:t>	----------</a:t>
            </a:r>
            <a:endParaRPr lang="en-US" altLang="zh-CN" sz="1400" b="1" dirty="0"/>
          </a:p>
          <a:p>
            <a:pPr hangingPunct="0"/>
            <a:r>
              <a:rPr lang="en-US" altLang="zh-CN" sz="1400" b="1" dirty="0"/>
              <a:t>IT_MAN	</a:t>
            </a:r>
            <a:r>
              <a:rPr lang="en-US" altLang="zh-CN" sz="1400" b="1" dirty="0" smtClean="0"/>
              <a:t>IT </a:t>
            </a:r>
            <a:r>
              <a:rPr lang="en-US" altLang="zh-CN" sz="1400" b="1" dirty="0"/>
              <a:t>Manager		8000		17000</a:t>
            </a:r>
          </a:p>
          <a:p>
            <a:pPr hangingPunct="0"/>
            <a:r>
              <a:rPr lang="en-US" altLang="zh-CN" sz="1400" b="1" dirty="0"/>
              <a:t>IT_PROG	</a:t>
            </a:r>
            <a:r>
              <a:rPr lang="en-US" altLang="zh-CN" sz="1400" b="1" dirty="0" smtClean="0"/>
              <a:t>Programmer</a:t>
            </a:r>
            <a:r>
              <a:rPr lang="en-US" altLang="zh-CN" sz="1400" b="1" dirty="0"/>
              <a:t>	</a:t>
            </a:r>
            <a:r>
              <a:rPr lang="en-US" altLang="zh-CN" sz="1400" b="1" dirty="0" smtClean="0"/>
              <a:t>4000</a:t>
            </a:r>
            <a:r>
              <a:rPr lang="en-US" altLang="zh-CN" sz="1400" b="1" dirty="0"/>
              <a:t>		12000</a:t>
            </a:r>
          </a:p>
          <a:p>
            <a:pPr hangingPunct="0"/>
            <a:r>
              <a:rPr lang="en-US" altLang="zh-CN" sz="1400" b="1" dirty="0"/>
              <a:t>IT_PROG1	</a:t>
            </a:r>
            <a:r>
              <a:rPr lang="en-US" altLang="zh-CN" sz="1400" b="1" dirty="0" smtClean="0"/>
              <a:t>Programmer</a:t>
            </a:r>
            <a:r>
              <a:rPr lang="en-US" altLang="zh-CN" sz="1400" b="1" dirty="0"/>
              <a:t>	</a:t>
            </a:r>
            <a:r>
              <a:rPr lang="en-US" altLang="zh-CN" sz="1400" b="1" dirty="0" smtClean="0"/>
              <a:t>4000</a:t>
            </a:r>
            <a:r>
              <a:rPr lang="en-US" altLang="zh-CN" sz="1400" b="1" dirty="0"/>
              <a:t>		14000</a:t>
            </a:r>
          </a:p>
          <a:p>
            <a:pPr hangingPunct="0"/>
            <a:r>
              <a:rPr lang="en-US" altLang="zh-CN" sz="1400" b="1" dirty="0"/>
              <a:t>IT_TEST	</a:t>
            </a:r>
            <a:r>
              <a:rPr lang="en-US" altLang="zh-CN" sz="1400" b="1" dirty="0" smtClean="0"/>
              <a:t>Programmer </a:t>
            </a:r>
            <a:r>
              <a:rPr lang="en-US" altLang="zh-CN" sz="1400" b="1" dirty="0"/>
              <a:t>test	2000		10000</a:t>
            </a:r>
          </a:p>
          <a:p>
            <a:pPr hangingPunct="0"/>
            <a:r>
              <a:rPr lang="en-US" altLang="zh-CN" sz="1400" b="1" dirty="0">
                <a:solidFill>
                  <a:srgbClr val="FF0000"/>
                </a:solidFill>
              </a:rPr>
              <a:t>IT_TEST3	</a:t>
            </a:r>
            <a:r>
              <a:rPr lang="en-US" altLang="zh-CN" sz="1400" b="1" dirty="0" smtClean="0">
                <a:solidFill>
                  <a:srgbClr val="FF0000"/>
                </a:solidFill>
              </a:rPr>
              <a:t>PROGRAMMER3</a:t>
            </a:r>
            <a:r>
              <a:rPr lang="en-US" altLang="zh-CN" sz="1400" b="1" dirty="0">
                <a:solidFill>
                  <a:srgbClr val="FF0000"/>
                </a:solidFill>
              </a:rPr>
              <a:t>	</a:t>
            </a:r>
            <a:r>
              <a:rPr lang="en-US" altLang="zh-CN" sz="1400" b="1" dirty="0" smtClean="0">
                <a:solidFill>
                  <a:srgbClr val="FF0000"/>
                </a:solidFill>
              </a:rPr>
              <a:t>4000</a:t>
            </a:r>
            <a:r>
              <a:rPr lang="en-US" altLang="zh-CN" sz="1400" b="1" dirty="0">
                <a:solidFill>
                  <a:srgbClr val="FF0000"/>
                </a:solidFill>
              </a:rPr>
              <a:t>		10000</a:t>
            </a:r>
          </a:p>
          <a:p>
            <a:pPr hangingPunct="0"/>
            <a:r>
              <a:rPr lang="en-US" altLang="zh-CN" sz="1400" b="1" dirty="0">
                <a:solidFill>
                  <a:srgbClr val="FF0000"/>
                </a:solidFill>
              </a:rPr>
              <a:t>IT_TEST4	</a:t>
            </a:r>
            <a:r>
              <a:rPr lang="en-US" altLang="zh-CN" sz="1400" b="1" dirty="0" smtClean="0">
                <a:solidFill>
                  <a:srgbClr val="FF0000"/>
                </a:solidFill>
              </a:rPr>
              <a:t>PROGRAMMER4</a:t>
            </a:r>
            <a:r>
              <a:rPr lang="en-US" altLang="zh-CN" sz="1400" b="1" dirty="0">
                <a:solidFill>
                  <a:srgbClr val="FF0000"/>
                </a:solidFill>
              </a:rPr>
              <a:t>	</a:t>
            </a:r>
            <a:r>
              <a:rPr lang="en-US" altLang="zh-CN" sz="1400" b="1" dirty="0" smtClean="0">
                <a:solidFill>
                  <a:srgbClr val="FF0000"/>
                </a:solidFill>
              </a:rPr>
              <a:t>4000</a:t>
            </a:r>
            <a:r>
              <a:rPr lang="en-US" altLang="zh-CN" sz="1400" b="1" dirty="0">
                <a:solidFill>
                  <a:srgbClr val="FF0000"/>
                </a:solidFill>
              </a:rPr>
              <a:t>		10000</a:t>
            </a:r>
          </a:p>
        </p:txBody>
      </p:sp>
      <p:sp>
        <p:nvSpPr>
          <p:cNvPr id="5" name="卷形: 水平 5">
            <a:extLst>
              <a:ext uri="{FF2B5EF4-FFF2-40B4-BE49-F238E27FC236}">
                <a16:creationId xmlns="" xmlns:a16="http://schemas.microsoft.com/office/drawing/2014/main" id="{764FB016-0435-472E-9ECA-059017D7C14A}"/>
              </a:ext>
            </a:extLst>
          </p:cNvPr>
          <p:cNvSpPr/>
          <p:nvPr/>
        </p:nvSpPr>
        <p:spPr>
          <a:xfrm>
            <a:off x="1881945" y="1628801"/>
            <a:ext cx="8424936" cy="3744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注意：执行数据定义语句结束时，会默认执行</a:t>
            </a:r>
            <a:r>
              <a:rPr lang="en-US" altLang="zh-CN" sz="2400" dirty="0"/>
              <a:t>COMMIT</a:t>
            </a:r>
            <a:r>
              <a:rPr lang="zh-CN" altLang="en-US" sz="2400" dirty="0"/>
              <a:t>；用户断开连接时，事务操作会自动</a:t>
            </a:r>
            <a:r>
              <a:rPr lang="en-US" altLang="zh-CN" sz="2400" dirty="0"/>
              <a:t>COMMIT</a:t>
            </a:r>
            <a:r>
              <a:rPr lang="zh-CN" altLang="en-US" sz="2400" dirty="0"/>
              <a:t>；进程意外中止时，事务操作会自动</a:t>
            </a:r>
            <a:r>
              <a:rPr lang="en-US" altLang="zh-CN" sz="2400" dirty="0"/>
              <a:t>ROLLBACK</a:t>
            </a:r>
            <a:r>
              <a:rPr lang="zh-CN" altLang="en-US" sz="2400" dirty="0"/>
              <a:t>。</a:t>
            </a:r>
          </a:p>
        </p:txBody>
      </p:sp>
    </p:spTree>
    <p:extLst>
      <p:ext uri="{BB962C8B-B14F-4D97-AF65-F5344CB8AC3E}">
        <p14:creationId xmlns:p14="http://schemas.microsoft.com/office/powerpoint/2010/main" val="232868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9.5.2</a:t>
            </a:r>
            <a:r>
              <a:rPr lang="zh-CN" altLang="en-US" sz="2800" dirty="0"/>
              <a:t>事务的开始与结束</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040559"/>
          </a:xfrm>
        </p:spPr>
        <p:txBody>
          <a:bodyPr>
            <a:normAutofit fontScale="77500" lnSpcReduction="20000"/>
          </a:bodyPr>
          <a:lstStyle/>
          <a:p>
            <a:pPr marL="0" indent="0" hangingPunct="0">
              <a:lnSpc>
                <a:spcPct val="120000"/>
              </a:lnSpc>
              <a:buNone/>
            </a:pPr>
            <a:r>
              <a:rPr lang="en-US" altLang="zh-CN" dirty="0"/>
              <a:t>1)</a:t>
            </a:r>
            <a:r>
              <a:rPr lang="zh-CN" altLang="en-US" dirty="0"/>
              <a:t>事务开始</a:t>
            </a:r>
          </a:p>
          <a:p>
            <a:pPr marL="0" indent="0" hangingPunct="0">
              <a:lnSpc>
                <a:spcPct val="120000"/>
              </a:lnSpc>
              <a:buNone/>
            </a:pPr>
            <a:r>
              <a:rPr lang="zh-CN" altLang="en-US" dirty="0"/>
              <a:t>当第一个</a:t>
            </a:r>
            <a:r>
              <a:rPr lang="en-US" altLang="zh-CN" dirty="0"/>
              <a:t>DML(</a:t>
            </a:r>
            <a:r>
              <a:rPr lang="zh-CN" altLang="en-US" dirty="0"/>
              <a:t>数据操纵语言：</a:t>
            </a:r>
            <a:r>
              <a:rPr lang="en-US" altLang="zh-CN" dirty="0"/>
              <a:t>INSERT</a:t>
            </a:r>
            <a:r>
              <a:rPr lang="zh-CN" altLang="en-US" dirty="0"/>
              <a:t>、</a:t>
            </a:r>
            <a:r>
              <a:rPr lang="en-US" altLang="zh-CN" dirty="0"/>
              <a:t>DELETE</a:t>
            </a:r>
            <a:r>
              <a:rPr lang="zh-CN" altLang="en-US" dirty="0"/>
              <a:t>、</a:t>
            </a:r>
            <a:r>
              <a:rPr lang="en-US" altLang="zh-CN" dirty="0"/>
              <a:t>SELECT</a:t>
            </a:r>
            <a:r>
              <a:rPr lang="zh-CN" altLang="en-US" dirty="0"/>
              <a:t>、</a:t>
            </a:r>
            <a:r>
              <a:rPr lang="en-US" altLang="zh-CN" dirty="0"/>
              <a:t>UPDATE)</a:t>
            </a:r>
            <a:r>
              <a:rPr lang="zh-CN" altLang="en-US" dirty="0"/>
              <a:t>语句执行时，将开始一个新的事务。当一个事务结束后，下一个可执行的</a:t>
            </a:r>
            <a:r>
              <a:rPr lang="en-US" altLang="zh-CN" dirty="0"/>
              <a:t>SQL</a:t>
            </a:r>
            <a:r>
              <a:rPr lang="zh-CN" altLang="en-US" dirty="0"/>
              <a:t>语句自动开始下一个事务。</a:t>
            </a:r>
          </a:p>
          <a:p>
            <a:pPr marL="0" indent="0" hangingPunct="0">
              <a:lnSpc>
                <a:spcPct val="120000"/>
              </a:lnSpc>
              <a:buNone/>
            </a:pPr>
            <a:r>
              <a:rPr lang="en-US" altLang="zh-CN" dirty="0"/>
              <a:t>2)</a:t>
            </a:r>
            <a:r>
              <a:rPr lang="zh-CN" altLang="en-US" dirty="0"/>
              <a:t>事务结束</a:t>
            </a:r>
          </a:p>
          <a:p>
            <a:pPr marL="0" indent="0" hangingPunct="0">
              <a:lnSpc>
                <a:spcPct val="120000"/>
              </a:lnSpc>
              <a:buNone/>
            </a:pPr>
            <a:r>
              <a:rPr lang="zh-CN" altLang="en-US" dirty="0"/>
              <a:t>事务结束主要有以下几种情况：</a:t>
            </a:r>
          </a:p>
          <a:p>
            <a:pPr marL="342900" indent="-342900" hangingPunct="0">
              <a:lnSpc>
                <a:spcPct val="120000"/>
              </a:lnSpc>
              <a:buFont typeface="Wingdings" panose="05000000000000000000" pitchFamily="2" charset="2"/>
              <a:buChar char="Ø"/>
            </a:pPr>
            <a:r>
              <a:rPr lang="zh-CN" altLang="en-US" dirty="0" smtClean="0"/>
              <a:t>当</a:t>
            </a:r>
            <a:r>
              <a:rPr lang="zh-CN" altLang="en-US" dirty="0"/>
              <a:t>执行</a:t>
            </a:r>
            <a:r>
              <a:rPr lang="en-US" altLang="zh-CN" dirty="0"/>
              <a:t>COMMIT</a:t>
            </a:r>
            <a:r>
              <a:rPr lang="zh-CN" altLang="en-US" dirty="0"/>
              <a:t>和</a:t>
            </a:r>
            <a:r>
              <a:rPr lang="en-US" altLang="zh-CN" dirty="0"/>
              <a:t>ROLLBACK</a:t>
            </a:r>
            <a:r>
              <a:rPr lang="zh-CN" altLang="en-US" dirty="0"/>
              <a:t>语句时，事务显示结束。</a:t>
            </a:r>
          </a:p>
          <a:p>
            <a:pPr marL="342900" indent="-342900" hangingPunct="0">
              <a:lnSpc>
                <a:spcPct val="120000"/>
              </a:lnSpc>
              <a:buFont typeface="Wingdings" panose="05000000000000000000" pitchFamily="2" charset="2"/>
              <a:buChar char="Ø"/>
            </a:pPr>
            <a:r>
              <a:rPr lang="zh-CN" altLang="en-US" dirty="0" smtClean="0"/>
              <a:t>当</a:t>
            </a:r>
            <a:r>
              <a:rPr lang="zh-CN" altLang="en-US" dirty="0"/>
              <a:t>执行完</a:t>
            </a:r>
            <a:r>
              <a:rPr lang="en-US" altLang="zh-CN" dirty="0"/>
              <a:t>DDL(</a:t>
            </a:r>
            <a:r>
              <a:rPr lang="zh-CN" altLang="en-US" dirty="0"/>
              <a:t>数据定义语言：</a:t>
            </a:r>
            <a:r>
              <a:rPr lang="en-US" altLang="zh-CN" dirty="0"/>
              <a:t>CREATE</a:t>
            </a:r>
            <a:r>
              <a:rPr lang="zh-CN" altLang="en-US" dirty="0"/>
              <a:t>、</a:t>
            </a:r>
            <a:r>
              <a:rPr lang="en-US" altLang="zh-CN" dirty="0"/>
              <a:t>ALTER</a:t>
            </a:r>
            <a:r>
              <a:rPr lang="zh-CN" altLang="en-US" dirty="0"/>
              <a:t>、</a:t>
            </a:r>
            <a:r>
              <a:rPr lang="en-US" altLang="zh-CN" dirty="0"/>
              <a:t>DROP</a:t>
            </a:r>
            <a:r>
              <a:rPr lang="zh-CN" altLang="en-US" dirty="0"/>
              <a:t>、</a:t>
            </a:r>
            <a:r>
              <a:rPr lang="en-US" altLang="zh-CN" dirty="0"/>
              <a:t>TRUNCATE)</a:t>
            </a:r>
            <a:r>
              <a:rPr lang="zh-CN" altLang="en-US" dirty="0"/>
              <a:t>语句时，事务隐式结束。</a:t>
            </a:r>
          </a:p>
          <a:p>
            <a:pPr marL="342900" indent="-342900" hangingPunct="0">
              <a:lnSpc>
                <a:spcPct val="120000"/>
              </a:lnSpc>
              <a:buFont typeface="Wingdings" panose="05000000000000000000" pitchFamily="2" charset="2"/>
              <a:buChar char="Ø"/>
            </a:pPr>
            <a:r>
              <a:rPr lang="zh-CN" altLang="en-US" dirty="0" smtClean="0"/>
              <a:t>当</a:t>
            </a:r>
            <a:r>
              <a:rPr lang="zh-CN" altLang="en-US" dirty="0"/>
              <a:t>执行完</a:t>
            </a:r>
            <a:r>
              <a:rPr lang="en-US" altLang="zh-CN" dirty="0"/>
              <a:t>DCL(</a:t>
            </a:r>
            <a:r>
              <a:rPr lang="zh-CN" altLang="en-US" dirty="0"/>
              <a:t>数据控制语言：</a:t>
            </a:r>
            <a:r>
              <a:rPr lang="en-US" altLang="zh-CN" dirty="0"/>
              <a:t>GRANT</a:t>
            </a:r>
            <a:r>
              <a:rPr lang="zh-CN" altLang="en-US" dirty="0"/>
              <a:t>、</a:t>
            </a:r>
            <a:r>
              <a:rPr lang="en-US" altLang="zh-CN" dirty="0"/>
              <a:t>REVOKE</a:t>
            </a:r>
            <a:r>
              <a:rPr lang="zh-CN" altLang="en-US" dirty="0"/>
              <a:t>、</a:t>
            </a:r>
            <a:r>
              <a:rPr lang="en-US" altLang="zh-CN" dirty="0"/>
              <a:t>SET ROLE)</a:t>
            </a:r>
            <a:r>
              <a:rPr lang="zh-CN" altLang="en-US" dirty="0"/>
              <a:t>语句时，事务隐式结束。</a:t>
            </a:r>
          </a:p>
          <a:p>
            <a:pPr marL="342900" indent="-342900" hangingPunct="0">
              <a:lnSpc>
                <a:spcPct val="120000"/>
              </a:lnSpc>
              <a:buFont typeface="Wingdings" panose="05000000000000000000" pitchFamily="2" charset="2"/>
              <a:buChar char="Ø"/>
            </a:pPr>
            <a:r>
              <a:rPr lang="zh-CN" altLang="en-US" dirty="0" smtClean="0"/>
              <a:t>用户</a:t>
            </a:r>
            <a:r>
              <a:rPr lang="zh-CN" altLang="en-US" dirty="0"/>
              <a:t>正常退出时，事务隐式结束，自动执行</a:t>
            </a:r>
            <a:r>
              <a:rPr lang="en-US" altLang="zh-CN" dirty="0"/>
              <a:t>COMMIT</a:t>
            </a:r>
            <a:r>
              <a:rPr lang="zh-CN" altLang="en-US" dirty="0"/>
              <a:t>。</a:t>
            </a:r>
          </a:p>
          <a:p>
            <a:pPr marL="342900" indent="-342900" hangingPunct="0">
              <a:lnSpc>
                <a:spcPct val="120000"/>
              </a:lnSpc>
              <a:buFont typeface="Wingdings" panose="05000000000000000000" pitchFamily="2" charset="2"/>
              <a:buChar char="Ø"/>
            </a:pPr>
            <a:r>
              <a:rPr lang="zh-CN" altLang="en-US" dirty="0" smtClean="0"/>
              <a:t>机器</a:t>
            </a:r>
            <a:r>
              <a:rPr lang="zh-CN" altLang="en-US" dirty="0"/>
              <a:t>失效或者崩溃，事务隐式结束，自动执行</a:t>
            </a:r>
            <a:r>
              <a:rPr lang="en-US" altLang="zh-CN" dirty="0"/>
              <a:t>ROLLBACK</a:t>
            </a:r>
            <a:r>
              <a:rPr lang="zh-CN" altLang="en-US" dirty="0"/>
              <a:t>。</a:t>
            </a:r>
          </a:p>
        </p:txBody>
      </p:sp>
    </p:spTree>
    <p:extLst>
      <p:ext uri="{BB962C8B-B14F-4D97-AF65-F5344CB8AC3E}">
        <p14:creationId xmlns:p14="http://schemas.microsoft.com/office/powerpoint/2010/main" val="37290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9.5.3</a:t>
            </a:r>
            <a:r>
              <a:rPr lang="zh-CN" altLang="en-US" sz="2800" dirty="0"/>
              <a:t>保存点</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584175"/>
          </a:xfrm>
        </p:spPr>
        <p:txBody>
          <a:bodyPr>
            <a:normAutofit fontScale="70000" lnSpcReduction="20000"/>
          </a:bodyPr>
          <a:lstStyle/>
          <a:p>
            <a:pPr marL="0" indent="0" hangingPunct="0">
              <a:lnSpc>
                <a:spcPct val="120000"/>
              </a:lnSpc>
              <a:buNone/>
            </a:pPr>
            <a:r>
              <a:rPr lang="zh-CN" altLang="en-US" dirty="0"/>
              <a:t>使用</a:t>
            </a:r>
            <a:r>
              <a:rPr lang="en-US" altLang="zh-CN" dirty="0"/>
              <a:t>SAVEPOINT</a:t>
            </a:r>
            <a:r>
              <a:rPr lang="zh-CN" altLang="en-US" dirty="0"/>
              <a:t>语句在当前事务中创建一个标记，用</a:t>
            </a:r>
            <a:r>
              <a:rPr lang="en-US" altLang="zh-CN" dirty="0"/>
              <a:t>ROLLBACK TO SAVEPOINT</a:t>
            </a:r>
            <a:r>
              <a:rPr lang="zh-CN" altLang="en-US" dirty="0"/>
              <a:t>语句回退到标记处，这样可以把事务分为较小的部分来控制。</a:t>
            </a:r>
          </a:p>
          <a:p>
            <a:pPr marL="0" indent="0" hangingPunct="0">
              <a:lnSpc>
                <a:spcPct val="120000"/>
              </a:lnSpc>
              <a:buNone/>
            </a:pPr>
            <a:r>
              <a:rPr lang="en-US" altLang="zh-CN" dirty="0"/>
              <a:t>【</a:t>
            </a:r>
            <a:r>
              <a:rPr lang="zh-CN" altLang="en-US" dirty="0"/>
              <a:t>示例</a:t>
            </a:r>
            <a:r>
              <a:rPr lang="en-US" altLang="zh-CN" dirty="0"/>
              <a:t>9-10】</a:t>
            </a:r>
            <a:r>
              <a:rPr lang="zh-CN" altLang="en-US" dirty="0"/>
              <a:t>使用保存点。</a:t>
            </a:r>
          </a:p>
          <a:p>
            <a:pPr marL="0" indent="0" hangingPunct="0">
              <a:lnSpc>
                <a:spcPct val="120000"/>
              </a:lnSpc>
              <a:buNone/>
            </a:pPr>
            <a:r>
              <a:rPr lang="zh-CN" altLang="en-US" dirty="0"/>
              <a:t>操作</a:t>
            </a:r>
            <a:r>
              <a:rPr lang="en-US" altLang="zh-CN" dirty="0" err="1"/>
              <a:t>hr</a:t>
            </a:r>
            <a:r>
              <a:rPr lang="zh-CN" altLang="en-US" dirty="0"/>
              <a:t>用户中工作表</a:t>
            </a:r>
            <a:r>
              <a:rPr lang="en-US" altLang="zh-CN" dirty="0"/>
              <a:t>jobs</a:t>
            </a:r>
            <a:r>
              <a:rPr lang="zh-CN" altLang="en-US" dirty="0"/>
              <a:t>，事务过程中使用</a:t>
            </a:r>
            <a:r>
              <a:rPr lang="en-US" altLang="zh-CN" dirty="0"/>
              <a:t>SAVEPOINT</a:t>
            </a:r>
            <a:r>
              <a:rPr lang="zh-CN" altLang="en-US" dirty="0"/>
              <a:t>。</a:t>
            </a:r>
          </a:p>
        </p:txBody>
      </p:sp>
      <p:sp>
        <p:nvSpPr>
          <p:cNvPr id="6" name="文本框 5"/>
          <p:cNvSpPr txBox="1"/>
          <p:nvPr/>
        </p:nvSpPr>
        <p:spPr>
          <a:xfrm>
            <a:off x="1554969" y="3284984"/>
            <a:ext cx="10012051" cy="3108543"/>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 'IT%'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DELETE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='IT_TEST'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a:t>
            </a:r>
            <a:r>
              <a:rPr lang="en-US" altLang="zh-CN" sz="1400" b="1" dirty="0">
                <a:solidFill>
                  <a:srgbClr val="FF0000"/>
                </a:solidFill>
                <a:highlight>
                  <a:srgbClr val="C0C0C0"/>
                </a:highlight>
                <a:ea typeface="微软雅黑" panose="020B0503020204020204" pitchFamily="34" charset="-122"/>
              </a:rPr>
              <a:t>SAVEPOINT</a:t>
            </a:r>
            <a:r>
              <a:rPr lang="en-US" altLang="zh-CN" sz="1400" b="1" dirty="0">
                <a:highlight>
                  <a:srgbClr val="C0C0C0"/>
                </a:highlight>
                <a:ea typeface="微软雅黑" panose="020B0503020204020204" pitchFamily="34" charset="-122"/>
              </a:rPr>
              <a:t> </a:t>
            </a:r>
            <a:r>
              <a:rPr lang="en-US" altLang="zh-CN" sz="1400" b="1" dirty="0" err="1">
                <a:highlight>
                  <a:srgbClr val="C0C0C0"/>
                </a:highlight>
                <a:ea typeface="微软雅黑" panose="020B0503020204020204" pitchFamily="34" charset="-122"/>
              </a:rPr>
              <a:t>Del_OK</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UPDATE jobs SET </a:t>
            </a:r>
            <a:r>
              <a:rPr lang="en-US" altLang="zh-CN" sz="1400" b="1" dirty="0" err="1">
                <a:highlight>
                  <a:srgbClr val="C0C0C0"/>
                </a:highlight>
                <a:ea typeface="微软雅黑" panose="020B0503020204020204" pitchFamily="34" charset="-122"/>
              </a:rPr>
              <a:t>min_salary</a:t>
            </a:r>
            <a:r>
              <a:rPr lang="en-US" altLang="zh-CN" sz="1400" b="1" dirty="0">
                <a:highlight>
                  <a:srgbClr val="C0C0C0"/>
                </a:highlight>
                <a:ea typeface="微软雅黑" panose="020B0503020204020204" pitchFamily="34" charset="-122"/>
              </a:rPr>
              <a:t>=6000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='IT_TEST3'</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a:t>
            </a:r>
            <a:r>
              <a:rPr lang="en-US" altLang="zh-CN" sz="1400" b="1" dirty="0">
                <a:solidFill>
                  <a:srgbClr val="FF0000"/>
                </a:solidFill>
                <a:highlight>
                  <a:srgbClr val="C0C0C0"/>
                </a:highlight>
                <a:ea typeface="微软雅黑" panose="020B0503020204020204" pitchFamily="34" charset="-122"/>
              </a:rPr>
              <a:t>ROLLBACK</a:t>
            </a:r>
            <a:r>
              <a:rPr lang="en-US" altLang="zh-CN" sz="1400" b="1" dirty="0">
                <a:highlight>
                  <a:srgbClr val="C0C0C0"/>
                </a:highlight>
                <a:ea typeface="微软雅黑" panose="020B0503020204020204" pitchFamily="34" charset="-122"/>
              </a:rPr>
              <a:t> TO </a:t>
            </a:r>
            <a:r>
              <a:rPr lang="en-US" altLang="zh-CN" sz="1400" b="1" dirty="0" err="1">
                <a:highlight>
                  <a:srgbClr val="C0C0C0"/>
                </a:highlight>
                <a:ea typeface="微软雅黑" panose="020B0503020204020204" pitchFamily="34" charset="-122"/>
              </a:rPr>
              <a:t>Del_OK</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 'IT%'</a:t>
            </a:r>
            <a:r>
              <a:rPr lang="zh-CN" altLang="en-US" sz="1400" b="1" dirty="0">
                <a:highlight>
                  <a:srgbClr val="C0C0C0"/>
                </a:highlight>
                <a:ea typeface="微软雅黑" panose="020B0503020204020204" pitchFamily="34" charset="-122"/>
              </a:rPr>
              <a:t>；</a:t>
            </a:r>
          </a:p>
          <a:p>
            <a:pPr hangingPunct="0"/>
            <a:r>
              <a:rPr lang="en-US" altLang="zh-CN" sz="1400" b="1" dirty="0"/>
              <a:t>JOB_ID	</a:t>
            </a:r>
            <a:r>
              <a:rPr lang="en-US" altLang="zh-CN" sz="1400" b="1" dirty="0" smtClean="0"/>
              <a:t>JOB_TITLE</a:t>
            </a:r>
            <a:r>
              <a:rPr lang="en-US" altLang="zh-CN" sz="1400" b="1" dirty="0"/>
              <a:t>		MIN_SALARY	MAX_SALARY</a:t>
            </a:r>
          </a:p>
          <a:p>
            <a:pPr hangingPunct="0"/>
            <a:r>
              <a:rPr lang="en-US" altLang="zh-CN" sz="1400" b="1" dirty="0"/>
              <a:t>----------	---------------	----------	</a:t>
            </a:r>
            <a:r>
              <a:rPr lang="en-US" altLang="zh-CN" sz="1400" b="1" dirty="0" smtClean="0"/>
              <a:t>	---------- </a:t>
            </a:r>
            <a:endParaRPr lang="en-US" altLang="zh-CN" sz="1400" b="1" dirty="0"/>
          </a:p>
          <a:p>
            <a:pPr hangingPunct="0"/>
            <a:r>
              <a:rPr lang="en-US" altLang="zh-CN" sz="1400" b="1" dirty="0"/>
              <a:t>IT_MAN	</a:t>
            </a:r>
            <a:r>
              <a:rPr lang="en-US" altLang="zh-CN" sz="1400" b="1" dirty="0" smtClean="0"/>
              <a:t>IT </a:t>
            </a:r>
            <a:r>
              <a:rPr lang="en-US" altLang="zh-CN" sz="1400" b="1" dirty="0"/>
              <a:t>Manager 	</a:t>
            </a:r>
            <a:r>
              <a:rPr lang="en-US" altLang="zh-CN" sz="1400" b="1" dirty="0" smtClean="0"/>
              <a:t>8000</a:t>
            </a:r>
            <a:r>
              <a:rPr lang="en-US" altLang="zh-CN" sz="1400" b="1" dirty="0"/>
              <a:t>		17000</a:t>
            </a:r>
          </a:p>
          <a:p>
            <a:pPr hangingPunct="0"/>
            <a:r>
              <a:rPr lang="en-US" altLang="zh-CN" sz="1400" b="1" dirty="0"/>
              <a:t>IT_PROG	</a:t>
            </a:r>
            <a:r>
              <a:rPr lang="en-US" altLang="zh-CN" sz="1400" b="1" dirty="0" smtClean="0"/>
              <a:t>Programmer</a:t>
            </a:r>
            <a:r>
              <a:rPr lang="en-US" altLang="zh-CN" sz="1400" b="1" dirty="0"/>
              <a:t>	</a:t>
            </a:r>
            <a:r>
              <a:rPr lang="en-US" altLang="zh-CN" sz="1400" b="1" dirty="0" smtClean="0"/>
              <a:t>4000</a:t>
            </a:r>
            <a:r>
              <a:rPr lang="en-US" altLang="zh-CN" sz="1400" b="1" dirty="0"/>
              <a:t>		12000</a:t>
            </a:r>
          </a:p>
          <a:p>
            <a:pPr hangingPunct="0"/>
            <a:r>
              <a:rPr lang="en-US" altLang="zh-CN" sz="1400" b="1" dirty="0"/>
              <a:t>IT_PROG1	</a:t>
            </a:r>
            <a:r>
              <a:rPr lang="en-US" altLang="zh-CN" sz="1400" b="1" dirty="0" smtClean="0"/>
              <a:t>Programmer</a:t>
            </a:r>
            <a:r>
              <a:rPr lang="en-US" altLang="zh-CN" sz="1400" b="1" dirty="0"/>
              <a:t>	</a:t>
            </a:r>
            <a:r>
              <a:rPr lang="en-US" altLang="zh-CN" sz="1400" b="1" dirty="0" smtClean="0"/>
              <a:t>4000</a:t>
            </a:r>
            <a:r>
              <a:rPr lang="en-US" altLang="zh-CN" sz="1400" b="1" dirty="0"/>
              <a:t>		14000</a:t>
            </a:r>
          </a:p>
          <a:p>
            <a:pPr hangingPunct="0"/>
            <a:r>
              <a:rPr lang="en-US" altLang="zh-CN" sz="1400" b="1" dirty="0"/>
              <a:t>IT_TEST3	PROGRAMMER3	</a:t>
            </a:r>
            <a:r>
              <a:rPr lang="en-US" altLang="zh-CN" sz="1400" b="1" dirty="0" smtClean="0">
                <a:solidFill>
                  <a:srgbClr val="FF0000"/>
                </a:solidFill>
              </a:rPr>
              <a:t>4000</a:t>
            </a:r>
            <a:r>
              <a:rPr lang="en-US" altLang="zh-CN" sz="1400" b="1" dirty="0"/>
              <a:t>		10000</a:t>
            </a:r>
          </a:p>
          <a:p>
            <a:pPr hangingPunct="0"/>
            <a:r>
              <a:rPr lang="en-US" altLang="zh-CN" sz="1400" b="1" dirty="0"/>
              <a:t>IT_TEST4  	</a:t>
            </a:r>
            <a:r>
              <a:rPr lang="en-US" altLang="zh-CN" sz="1400" b="1" dirty="0" smtClean="0"/>
              <a:t>PROGRAMMER4</a:t>
            </a:r>
            <a:r>
              <a:rPr lang="en-US" altLang="zh-CN" sz="1400" b="1" dirty="0"/>
              <a:t>	4000		10000</a:t>
            </a:r>
          </a:p>
        </p:txBody>
      </p:sp>
      <p:sp>
        <p:nvSpPr>
          <p:cNvPr id="7" name="卷形: 水平 5">
            <a:extLst>
              <a:ext uri="{FF2B5EF4-FFF2-40B4-BE49-F238E27FC236}">
                <a16:creationId xmlns="" xmlns:a16="http://schemas.microsoft.com/office/drawing/2014/main" id="{764FB016-0435-472E-9ECA-059017D7C14A}"/>
              </a:ext>
            </a:extLst>
          </p:cNvPr>
          <p:cNvSpPr/>
          <p:nvPr/>
        </p:nvSpPr>
        <p:spPr>
          <a:xfrm>
            <a:off x="2422004" y="1654832"/>
            <a:ext cx="7128792" cy="3744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注意：当使用多个相同的标记名设置保存点时，前面设置的保存点将被删除。</a:t>
            </a:r>
          </a:p>
        </p:txBody>
      </p:sp>
    </p:spTree>
    <p:extLst>
      <p:ext uri="{BB962C8B-B14F-4D97-AF65-F5344CB8AC3E}">
        <p14:creationId xmlns:p14="http://schemas.microsoft.com/office/powerpoint/2010/main" val="17005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584175"/>
          </a:xfrm>
        </p:spPr>
        <p:txBody>
          <a:bodyPr>
            <a:normAutofit fontScale="70000" lnSpcReduction="20000"/>
          </a:bodyPr>
          <a:lstStyle/>
          <a:p>
            <a:pPr marL="0" indent="0" hangingPunct="0">
              <a:lnSpc>
                <a:spcPct val="120000"/>
              </a:lnSpc>
              <a:buNone/>
            </a:pPr>
            <a:r>
              <a:rPr lang="en-US" altLang="zh-CN" dirty="0"/>
              <a:t>1)</a:t>
            </a:r>
            <a:r>
              <a:rPr lang="zh-CN" altLang="en-US" dirty="0"/>
              <a:t>事务的原子性</a:t>
            </a:r>
            <a:r>
              <a:rPr lang="en-US" altLang="zh-CN" dirty="0"/>
              <a:t>(Atomicity)</a:t>
            </a:r>
          </a:p>
          <a:p>
            <a:pPr marL="0" indent="0" hangingPunct="0">
              <a:lnSpc>
                <a:spcPct val="120000"/>
              </a:lnSpc>
              <a:buNone/>
            </a:pPr>
            <a:r>
              <a:rPr lang="zh-CN" altLang="en-US" dirty="0"/>
              <a:t>是指事务中包含的所有操作要么全做，要么都不做。包括：语句级原子性、过程级原子性和事务级原子性。</a:t>
            </a:r>
          </a:p>
          <a:p>
            <a:pPr marL="0" indent="0" hangingPunct="0">
              <a:lnSpc>
                <a:spcPct val="120000"/>
              </a:lnSpc>
              <a:buNone/>
            </a:pPr>
            <a:r>
              <a:rPr lang="en-US" altLang="zh-CN" dirty="0"/>
              <a:t>【</a:t>
            </a:r>
            <a:r>
              <a:rPr lang="zh-CN" altLang="en-US" dirty="0"/>
              <a:t>示例</a:t>
            </a:r>
            <a:r>
              <a:rPr lang="en-US" altLang="zh-CN" dirty="0"/>
              <a:t>9-11】</a:t>
            </a:r>
            <a:r>
              <a:rPr lang="zh-CN" altLang="en-US" dirty="0"/>
              <a:t>事务的原子性操作。</a:t>
            </a:r>
            <a:endParaRPr lang="zh-CN" altLang="en-US" dirty="0"/>
          </a:p>
        </p:txBody>
      </p:sp>
      <p:sp>
        <p:nvSpPr>
          <p:cNvPr id="6" name="文本框 5"/>
          <p:cNvSpPr txBox="1"/>
          <p:nvPr/>
        </p:nvSpPr>
        <p:spPr>
          <a:xfrm>
            <a:off x="1554969" y="3212976"/>
            <a:ext cx="10012051" cy="3539430"/>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在</a:t>
            </a:r>
            <a:r>
              <a:rPr lang="en-US" altLang="zh-CN" sz="1400" b="1" dirty="0">
                <a:highlight>
                  <a:srgbClr val="C0C0C0"/>
                </a:highlight>
                <a:ea typeface="微软雅黑" panose="020B0503020204020204" pitchFamily="34" charset="-122"/>
              </a:rPr>
              <a:t>STUDY</a:t>
            </a:r>
            <a:r>
              <a:rPr lang="zh-CN" altLang="en-US" sz="1400" b="1" dirty="0">
                <a:highlight>
                  <a:srgbClr val="C0C0C0"/>
                </a:highlight>
                <a:ea typeface="微软雅黑" panose="020B0503020204020204" pitchFamily="34" charset="-122"/>
              </a:rPr>
              <a:t>用户中做如下操作</a:t>
            </a:r>
          </a:p>
          <a:p>
            <a:pPr hangingPunct="0"/>
            <a:r>
              <a:rPr lang="en-US" altLang="zh-CN" sz="1400" b="1" dirty="0">
                <a:highlight>
                  <a:srgbClr val="C0C0C0"/>
                </a:highlight>
                <a:ea typeface="微软雅黑" panose="020B0503020204020204" pitchFamily="34" charset="-122"/>
              </a:rPr>
              <a:t>SQL&gt; CREATE TABLE account(</a:t>
            </a:r>
          </a:p>
          <a:p>
            <a:pPr hangingPunct="0"/>
            <a:r>
              <a:rPr lang="en-US" altLang="zh-CN" sz="1400" b="1" dirty="0">
                <a:highlight>
                  <a:srgbClr val="C0C0C0"/>
                </a:highlight>
                <a:ea typeface="微软雅黑" panose="020B0503020204020204" pitchFamily="34" charset="-122"/>
              </a:rPr>
              <a:t>2  id number(4)CONSTRAINT </a:t>
            </a:r>
            <a:r>
              <a:rPr lang="en-US" altLang="zh-CN" sz="1400" b="1" dirty="0" err="1">
                <a:highlight>
                  <a:srgbClr val="C0C0C0"/>
                </a:highlight>
                <a:ea typeface="微软雅黑" panose="020B0503020204020204" pitchFamily="34" charset="-122"/>
              </a:rPr>
              <a:t>pk_id</a:t>
            </a:r>
            <a:r>
              <a:rPr lang="en-US" altLang="zh-CN" sz="1400" b="1" dirty="0">
                <a:highlight>
                  <a:srgbClr val="C0C0C0"/>
                </a:highlight>
                <a:ea typeface="微软雅黑" panose="020B0503020204020204" pitchFamily="34" charset="-122"/>
              </a:rPr>
              <a:t> PRIMARY KEY</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name varchar2(30)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balance number(10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2)</a:t>
            </a:r>
          </a:p>
          <a:p>
            <a:pPr hangingPunct="0"/>
            <a:r>
              <a:rPr lang="en-US" altLang="zh-CN" sz="1400" b="1" dirty="0">
                <a:highlight>
                  <a:srgbClr val="C0C0C0"/>
                </a:highlight>
                <a:ea typeface="微软雅黑" panose="020B0503020204020204" pitchFamily="34" charset="-122"/>
              </a:rPr>
              <a:t>5  )</a:t>
            </a:r>
            <a:r>
              <a:rPr lang="zh-CN" altLang="en-US" sz="1400" b="1" dirty="0">
                <a:highlight>
                  <a:srgbClr val="C0C0C0"/>
                </a:highlight>
                <a:ea typeface="微软雅黑" panose="020B0503020204020204" pitchFamily="34" charset="-122"/>
              </a:rPr>
              <a:t>；</a:t>
            </a:r>
          </a:p>
          <a:p>
            <a:pPr hangingPunct="0"/>
            <a:r>
              <a:rPr lang="en-US" altLang="zh-CN" sz="1400" b="1" dirty="0"/>
              <a:t>Table ACCOUNT </a:t>
            </a:r>
            <a:r>
              <a:rPr lang="zh-CN" altLang="en-US" sz="1400" b="1" dirty="0"/>
              <a:t>已创建</a:t>
            </a:r>
            <a:r>
              <a:rPr lang="zh-CN" altLang="en-US" sz="1400" b="1" dirty="0" smtClean="0"/>
              <a:t>。</a:t>
            </a:r>
            <a:endParaRPr lang="en-US" altLang="zh-CN" sz="1400" b="1" dirty="0" smtClean="0"/>
          </a:p>
          <a:p>
            <a:pPr hangingPunct="0"/>
            <a:r>
              <a:rPr lang="en-US" altLang="zh-CN" sz="1400" b="1" dirty="0">
                <a:highlight>
                  <a:srgbClr val="C0C0C0"/>
                </a:highlight>
                <a:ea typeface="微软雅黑" panose="020B0503020204020204" pitchFamily="34" charset="-122"/>
              </a:rPr>
              <a:t>SQL&gt; INSERT INTO account VALUES(1001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张三</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INSERT INTO account VALUES(1001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李四</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zh-CN" altLang="en-US" sz="1400" b="1" dirty="0"/>
              <a:t>第 </a:t>
            </a:r>
            <a:r>
              <a:rPr lang="en-US" altLang="zh-CN" sz="1400" b="1" dirty="0"/>
              <a:t>1 </a:t>
            </a:r>
            <a:r>
              <a:rPr lang="zh-CN" altLang="en-US" sz="1400" b="1" dirty="0"/>
              <a:t>行出现错误：</a:t>
            </a:r>
          </a:p>
          <a:p>
            <a:pPr hangingPunct="0"/>
            <a:r>
              <a:rPr lang="en-US" altLang="zh-CN" sz="1400" b="1" dirty="0"/>
              <a:t>ORA-00001</a:t>
            </a:r>
            <a:r>
              <a:rPr lang="zh-CN" altLang="en-US" sz="1400" b="1" dirty="0"/>
              <a:t>：违反唯一约束条件 </a:t>
            </a:r>
            <a:r>
              <a:rPr lang="en-US" altLang="zh-CN" sz="1400" b="1" dirty="0"/>
              <a:t>(STUDY.PK_ID)</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10000</a:t>
            </a:r>
          </a:p>
          <a:p>
            <a:pPr hangingPunct="0"/>
            <a:r>
              <a:rPr lang="en-US" altLang="zh-CN" sz="1400" b="1" dirty="0"/>
              <a:t>[</a:t>
            </a:r>
            <a:r>
              <a:rPr lang="zh-CN" altLang="en-US" sz="1400" b="1" dirty="0" smtClean="0"/>
              <a:t>下一页继续</a:t>
            </a:r>
            <a:r>
              <a:rPr lang="en-US" altLang="zh-CN" sz="1400" b="1" dirty="0" smtClean="0"/>
              <a:t>]</a:t>
            </a:r>
            <a:endParaRPr lang="en-US" altLang="zh-CN" sz="1400" b="1" dirty="0"/>
          </a:p>
        </p:txBody>
      </p:sp>
    </p:spTree>
    <p:extLst>
      <p:ext uri="{BB962C8B-B14F-4D97-AF65-F5344CB8AC3E}">
        <p14:creationId xmlns:p14="http://schemas.microsoft.com/office/powerpoint/2010/main" val="53405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556792"/>
            <a:ext cx="10129191" cy="432047"/>
          </a:xfrm>
        </p:spPr>
        <p:txBody>
          <a:bodyPr>
            <a:normAutofit fontScale="92500" lnSpcReduction="20000"/>
          </a:bodyPr>
          <a:lstStyle/>
          <a:p>
            <a:pPr marL="0" indent="0" hangingPunct="0">
              <a:lnSpc>
                <a:spcPct val="120000"/>
              </a:lnSpc>
              <a:buNone/>
            </a:pPr>
            <a:r>
              <a:rPr lang="en-US" altLang="zh-CN" dirty="0" smtClean="0"/>
              <a:t>【</a:t>
            </a:r>
            <a:r>
              <a:rPr lang="zh-CN" altLang="en-US" dirty="0"/>
              <a:t>示例</a:t>
            </a:r>
            <a:r>
              <a:rPr lang="en-US" altLang="zh-CN" dirty="0"/>
              <a:t>9-11】</a:t>
            </a:r>
            <a:r>
              <a:rPr lang="zh-CN" altLang="en-US" dirty="0"/>
              <a:t>事务的原子性操作</a:t>
            </a:r>
            <a:r>
              <a:rPr lang="zh-CN" altLang="en-US" dirty="0" smtClean="0"/>
              <a:t>。（续上一页）</a:t>
            </a:r>
            <a:endParaRPr lang="zh-CN" altLang="en-US" dirty="0"/>
          </a:p>
        </p:txBody>
      </p:sp>
      <p:sp>
        <p:nvSpPr>
          <p:cNvPr id="6" name="文本框 5"/>
          <p:cNvSpPr txBox="1"/>
          <p:nvPr/>
        </p:nvSpPr>
        <p:spPr>
          <a:xfrm>
            <a:off x="1557908" y="2060848"/>
            <a:ext cx="10012051" cy="4832092"/>
          </a:xfrm>
          <a:prstGeom prst="rect">
            <a:avLst/>
          </a:prstGeom>
          <a:noFill/>
        </p:spPr>
        <p:txBody>
          <a:bodyPr wrap="square" rtlCol="0">
            <a:spAutoFit/>
          </a:bodyPr>
          <a:lstStyle/>
          <a:p>
            <a:pPr hangingPunct="0"/>
            <a:r>
              <a:rPr lang="en-US" altLang="zh-CN" sz="1400" b="1" dirty="0" smtClean="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BEGIN</a:t>
            </a:r>
          </a:p>
          <a:p>
            <a:pPr hangingPunct="0"/>
            <a:r>
              <a:rPr lang="en-US" altLang="zh-CN" sz="1400" b="1" dirty="0">
                <a:highlight>
                  <a:srgbClr val="C0C0C0"/>
                </a:highlight>
                <a:ea typeface="微软雅黑" panose="020B0503020204020204" pitchFamily="34" charset="-122"/>
              </a:rPr>
              <a:t>2  INSERT INTO account VALUES(1002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李四</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INSERT INTO account VALUES(1002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高七</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END</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a:t>
            </a:r>
          </a:p>
          <a:p>
            <a:pPr hangingPunct="0"/>
            <a:r>
              <a:rPr lang="en-US" altLang="zh-CN" sz="1400" b="1" dirty="0"/>
              <a:t>BEGIN</a:t>
            </a:r>
          </a:p>
          <a:p>
            <a:pPr hangingPunct="0"/>
            <a:r>
              <a:rPr lang="en-US" altLang="zh-CN" sz="1400" b="1" dirty="0"/>
              <a:t>*</a:t>
            </a:r>
          </a:p>
          <a:p>
            <a:pPr hangingPunct="0"/>
            <a:r>
              <a:rPr lang="zh-CN" altLang="en-US" sz="1400" b="1" dirty="0"/>
              <a:t>第 </a:t>
            </a:r>
            <a:r>
              <a:rPr lang="en-US" altLang="zh-CN" sz="1400" b="1" dirty="0"/>
              <a:t>1 </a:t>
            </a:r>
            <a:r>
              <a:rPr lang="zh-CN" altLang="en-US" sz="1400" b="1" dirty="0"/>
              <a:t>行出现错误：</a:t>
            </a:r>
          </a:p>
          <a:p>
            <a:pPr hangingPunct="0"/>
            <a:r>
              <a:rPr lang="en-US" altLang="zh-CN" sz="1400" b="1" dirty="0"/>
              <a:t>ORA-00001</a:t>
            </a:r>
            <a:r>
              <a:rPr lang="zh-CN" altLang="en-US" sz="1400" b="1" dirty="0"/>
              <a:t>：违反唯一约束条件 </a:t>
            </a:r>
            <a:r>
              <a:rPr lang="en-US" altLang="zh-CN" sz="1400" b="1" dirty="0"/>
              <a:t>(STUDY.PK_ID)</a:t>
            </a:r>
          </a:p>
          <a:p>
            <a:pPr hangingPunct="0"/>
            <a:r>
              <a:rPr lang="en-US" altLang="zh-CN" sz="1400" b="1" dirty="0"/>
              <a:t>ORA-06512</a:t>
            </a:r>
            <a:r>
              <a:rPr lang="zh-CN" altLang="en-US" sz="1400" b="1" dirty="0"/>
              <a:t>：在 </a:t>
            </a:r>
            <a:r>
              <a:rPr lang="en-US" altLang="zh-CN" sz="1400" b="1" dirty="0"/>
              <a:t>line 3</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10000</a:t>
            </a:r>
            <a:endParaRPr lang="en-US" altLang="zh-CN" sz="1400" b="1" dirty="0"/>
          </a:p>
          <a:p>
            <a:pPr hangingPunct="0"/>
            <a:r>
              <a:rPr lang="en-US" altLang="zh-CN" sz="1400" b="1" dirty="0">
                <a:highlight>
                  <a:srgbClr val="C0C0C0"/>
                </a:highlight>
                <a:ea typeface="微软雅黑" panose="020B0503020204020204" pitchFamily="34" charset="-122"/>
              </a:rPr>
              <a:t>SQL&gt; INSERT INTO account VALUES(1003</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高七</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COMMIT</a:t>
            </a:r>
            <a:r>
              <a:rPr lang="zh-CN" altLang="en-US" sz="1400" b="1" dirty="0">
                <a:highlight>
                  <a:srgbClr val="C0C0C0"/>
                </a:highlight>
                <a:ea typeface="微软雅黑" panose="020B0503020204020204" pitchFamily="34" charset="-122"/>
              </a:rPr>
              <a:t>；</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10000</a:t>
            </a:r>
            <a:endParaRPr lang="en-US" altLang="zh-CN" sz="1400" b="1" dirty="0"/>
          </a:p>
          <a:p>
            <a:pPr hangingPunct="0"/>
            <a:r>
              <a:rPr lang="en-US" altLang="zh-CN" sz="1400" b="1" dirty="0"/>
              <a:t> 1003	</a:t>
            </a:r>
            <a:r>
              <a:rPr lang="zh-CN" altLang="en-US" sz="1400" b="1" dirty="0"/>
              <a:t>高七		</a:t>
            </a:r>
            <a:r>
              <a:rPr lang="en-US" altLang="zh-CN" sz="1400" b="1" dirty="0" smtClean="0"/>
              <a:t>10000</a:t>
            </a:r>
            <a:endParaRPr lang="en-US" altLang="zh-CN" sz="1400" b="1" dirty="0"/>
          </a:p>
        </p:txBody>
      </p:sp>
      <p:sp>
        <p:nvSpPr>
          <p:cNvPr id="8" name="文本框 7"/>
          <p:cNvSpPr txBox="1"/>
          <p:nvPr/>
        </p:nvSpPr>
        <p:spPr>
          <a:xfrm>
            <a:off x="6756533" y="2068487"/>
            <a:ext cx="5242535" cy="4185761"/>
          </a:xfrm>
          <a:prstGeom prst="rect">
            <a:avLst/>
          </a:prstGeom>
          <a:noFill/>
        </p:spPr>
        <p:txBody>
          <a:bodyPr wrap="square" rtlCol="0">
            <a:spAutoFit/>
          </a:bodyPr>
          <a:lstStyle/>
          <a:p>
            <a:pPr hangingPunct="0"/>
            <a:r>
              <a:rPr lang="zh-CN" altLang="en-US" sz="1400" b="1" dirty="0"/>
              <a:t>说明：</a:t>
            </a:r>
          </a:p>
          <a:p>
            <a:pPr marL="285750" indent="-285750" hangingPunct="0">
              <a:buFont typeface="Wingdings" panose="05000000000000000000" pitchFamily="2" charset="2"/>
              <a:buChar char="Ø"/>
            </a:pPr>
            <a:r>
              <a:rPr lang="zh-CN" altLang="en-US" sz="1400" b="1" dirty="0" smtClean="0">
                <a:solidFill>
                  <a:srgbClr val="FF0000"/>
                </a:solidFill>
              </a:rPr>
              <a:t>语句</a:t>
            </a:r>
            <a:r>
              <a:rPr lang="zh-CN" altLang="en-US" sz="1400" b="1" dirty="0">
                <a:solidFill>
                  <a:srgbClr val="FF0000"/>
                </a:solidFill>
              </a:rPr>
              <a:t>级原子性</a:t>
            </a:r>
          </a:p>
          <a:p>
            <a:pPr hangingPunct="0"/>
            <a:r>
              <a:rPr lang="zh-CN" altLang="en-US" sz="1400" dirty="0"/>
              <a:t>上面操作的每条语句就是最小级别的事务，该语句要么完全执行成功，要么完全失败，并且它不会影响其他语句的执行。</a:t>
            </a:r>
          </a:p>
          <a:p>
            <a:pPr marL="285750" indent="-285750" hangingPunct="0">
              <a:buFont typeface="Wingdings" panose="05000000000000000000" pitchFamily="2" charset="2"/>
              <a:buChar char="Ø"/>
            </a:pPr>
            <a:r>
              <a:rPr lang="zh-CN" altLang="en-US" sz="1400" b="1" dirty="0" smtClean="0">
                <a:solidFill>
                  <a:srgbClr val="FF0000"/>
                </a:solidFill>
              </a:rPr>
              <a:t>过程</a:t>
            </a:r>
            <a:r>
              <a:rPr lang="zh-CN" altLang="en-US" sz="1400" b="1" dirty="0">
                <a:solidFill>
                  <a:srgbClr val="FF0000"/>
                </a:solidFill>
              </a:rPr>
              <a:t>级原子性</a:t>
            </a:r>
          </a:p>
          <a:p>
            <a:pPr hangingPunct="0"/>
            <a:r>
              <a:rPr lang="zh-CN" altLang="en-US" sz="1400" dirty="0"/>
              <a:t>过程中的所有代码要么都执行成功，要么都执行失败，并且不影响过程外的其他语句。</a:t>
            </a:r>
          </a:p>
          <a:p>
            <a:pPr hangingPunct="0"/>
            <a:r>
              <a:rPr lang="en-US" altLang="zh-CN" sz="1400" b="1" dirty="0">
                <a:highlight>
                  <a:srgbClr val="C0C0C0"/>
                </a:highlight>
                <a:ea typeface="微软雅黑" panose="020B0503020204020204" pitchFamily="34" charset="-122"/>
              </a:rPr>
              <a:t>SQL&gt; BEGIN</a:t>
            </a:r>
          </a:p>
          <a:p>
            <a:pPr hangingPunct="0"/>
            <a:r>
              <a:rPr lang="en-US" altLang="zh-CN" sz="1400" b="1" dirty="0">
                <a:highlight>
                  <a:srgbClr val="C0C0C0"/>
                </a:highlight>
                <a:ea typeface="微软雅黑" panose="020B0503020204020204" pitchFamily="34" charset="-122"/>
              </a:rPr>
              <a:t>2  INSERT INTO account VALUES(1002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李四</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INSERT INTO account VALUES(1002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高七</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END</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a:t>
            </a:r>
          </a:p>
          <a:p>
            <a:pPr hangingPunct="0"/>
            <a:r>
              <a:rPr lang="zh-CN" altLang="en-US" sz="1400" dirty="0"/>
              <a:t>上面的这个匿名块执行时，被看成一个整体，由于在执行第二条插入语句时报错，插入失败，则两条插入语句都会失败</a:t>
            </a:r>
            <a:r>
              <a:rPr lang="zh-CN" altLang="en-US" sz="1400" b="1" dirty="0"/>
              <a:t>。</a:t>
            </a:r>
          </a:p>
          <a:p>
            <a:pPr marL="285750" indent="-285750" hangingPunct="0">
              <a:buFont typeface="Wingdings" panose="05000000000000000000" pitchFamily="2" charset="2"/>
              <a:buChar char="Ø"/>
            </a:pPr>
            <a:r>
              <a:rPr lang="zh-CN" altLang="en-US" sz="1400" b="1" dirty="0" smtClean="0">
                <a:solidFill>
                  <a:srgbClr val="FF0000"/>
                </a:solidFill>
              </a:rPr>
              <a:t>事务</a:t>
            </a:r>
            <a:r>
              <a:rPr lang="zh-CN" altLang="en-US" sz="1400" b="1" dirty="0">
                <a:solidFill>
                  <a:srgbClr val="FF0000"/>
                </a:solidFill>
              </a:rPr>
              <a:t>级原子性</a:t>
            </a:r>
          </a:p>
          <a:p>
            <a:pPr hangingPunct="0"/>
            <a:r>
              <a:rPr lang="zh-CN" altLang="en-US" sz="1400" dirty="0"/>
              <a:t>示例代码中的所有语句和匿名块都当作一个整体，一个事务。用户在提交或回滚事务时，要么所有语句都执行，要么都失败。当最后执行</a:t>
            </a:r>
            <a:r>
              <a:rPr lang="en-US" altLang="zh-CN" sz="1400" dirty="0"/>
              <a:t>COMMT</a:t>
            </a:r>
            <a:r>
              <a:rPr lang="zh-CN" altLang="en-US" sz="1400" dirty="0"/>
              <a:t>时，“张三”和“高七”两条记录插入到了</a:t>
            </a:r>
            <a:r>
              <a:rPr lang="en-US" altLang="zh-CN" sz="1400" dirty="0"/>
              <a:t>ACCOUNT</a:t>
            </a:r>
            <a:r>
              <a:rPr lang="zh-CN" altLang="en-US" sz="1400" dirty="0"/>
              <a:t>表中。</a:t>
            </a:r>
          </a:p>
        </p:txBody>
      </p:sp>
    </p:spTree>
    <p:extLst>
      <p:ext uri="{BB962C8B-B14F-4D97-AF65-F5344CB8AC3E}">
        <p14:creationId xmlns:p14="http://schemas.microsoft.com/office/powerpoint/2010/main" val="2950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584175"/>
          </a:xfrm>
        </p:spPr>
        <p:txBody>
          <a:bodyPr>
            <a:normAutofit fontScale="85000" lnSpcReduction="10000"/>
          </a:bodyPr>
          <a:lstStyle/>
          <a:p>
            <a:pPr marL="0" indent="0" hangingPunct="0">
              <a:lnSpc>
                <a:spcPct val="120000"/>
              </a:lnSpc>
              <a:buNone/>
            </a:pPr>
            <a:r>
              <a:rPr lang="en-US" altLang="zh-CN" dirty="0"/>
              <a:t>2)</a:t>
            </a:r>
            <a:r>
              <a:rPr lang="zh-CN" altLang="en-US" dirty="0"/>
              <a:t>事务的一致性</a:t>
            </a:r>
            <a:r>
              <a:rPr lang="en-US" altLang="zh-CN" dirty="0"/>
              <a:t>(Consistency)</a:t>
            </a:r>
          </a:p>
          <a:p>
            <a:pPr marL="0" indent="0" hangingPunct="0">
              <a:lnSpc>
                <a:spcPct val="120000"/>
              </a:lnSpc>
              <a:buNone/>
            </a:pPr>
            <a:r>
              <a:rPr lang="zh-CN" altLang="en-US" dirty="0"/>
              <a:t>事务的一致性是指数据库在事务操作前和事务处理后，数据必须满足业务的规则约束。</a:t>
            </a:r>
          </a:p>
          <a:p>
            <a:pPr marL="0" indent="0" hangingPunct="0">
              <a:lnSpc>
                <a:spcPct val="120000"/>
              </a:lnSpc>
              <a:buNone/>
            </a:pPr>
            <a:r>
              <a:rPr lang="en-US" altLang="zh-CN" dirty="0"/>
              <a:t>【</a:t>
            </a:r>
            <a:r>
              <a:rPr lang="zh-CN" altLang="en-US" dirty="0"/>
              <a:t>示例</a:t>
            </a:r>
            <a:r>
              <a:rPr lang="en-US" altLang="zh-CN" dirty="0"/>
              <a:t>9-12】</a:t>
            </a:r>
            <a:r>
              <a:rPr lang="zh-CN" altLang="en-US" dirty="0"/>
              <a:t>事务的一致性操作。</a:t>
            </a:r>
          </a:p>
        </p:txBody>
      </p:sp>
      <p:sp>
        <p:nvSpPr>
          <p:cNvPr id="6" name="文本框 5"/>
          <p:cNvSpPr txBox="1"/>
          <p:nvPr/>
        </p:nvSpPr>
        <p:spPr>
          <a:xfrm>
            <a:off x="1554969" y="3212976"/>
            <a:ext cx="10012051" cy="2893100"/>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 BEGIN</a:t>
            </a:r>
          </a:p>
          <a:p>
            <a:pPr hangingPunct="0"/>
            <a:r>
              <a:rPr lang="en-US" altLang="zh-CN" sz="1400" b="1" dirty="0">
                <a:highlight>
                  <a:srgbClr val="C0C0C0"/>
                </a:highlight>
                <a:ea typeface="微软雅黑" panose="020B0503020204020204" pitchFamily="34" charset="-122"/>
              </a:rPr>
              <a:t>2  UPDATE account SET balance=balance-500 WHERE id=1001</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UPDATE account SET balance=balance+500 WHERE </a:t>
            </a:r>
            <a:r>
              <a:rPr lang="en-US" altLang="zh-CN" sz="1400" b="1" dirty="0" err="1">
                <a:highlight>
                  <a:srgbClr val="C0C0C0"/>
                </a:highlight>
                <a:ea typeface="微软雅黑" panose="020B0503020204020204" pitchFamily="34" charset="-122"/>
              </a:rPr>
              <a:t>cid</a:t>
            </a:r>
            <a:r>
              <a:rPr lang="en-US" altLang="zh-CN" sz="1400" b="1" dirty="0">
                <a:highlight>
                  <a:srgbClr val="C0C0C0"/>
                </a:highlight>
                <a:ea typeface="微软雅黑" panose="020B0503020204020204" pitchFamily="34" charset="-122"/>
              </a:rPr>
              <a:t>=1003</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END</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a:t>
            </a:r>
          </a:p>
          <a:p>
            <a:pPr hangingPunct="0"/>
            <a:r>
              <a:rPr lang="en-US" altLang="zh-CN" sz="1400" b="1" dirty="0"/>
              <a:t>UPDATE account SET balance=balance+500 WHERE </a:t>
            </a:r>
            <a:r>
              <a:rPr lang="en-US" altLang="zh-CN" sz="1400" b="1" dirty="0" err="1"/>
              <a:t>cid</a:t>
            </a:r>
            <a:r>
              <a:rPr lang="en-US" altLang="zh-CN" sz="1400" b="1" dirty="0"/>
              <a:t>=1003</a:t>
            </a:r>
            <a:r>
              <a:rPr lang="zh-CN" altLang="en-US" sz="1400" b="1" dirty="0"/>
              <a:t>；</a:t>
            </a:r>
          </a:p>
          <a:p>
            <a:pPr hangingPunct="0"/>
            <a:r>
              <a:rPr lang="zh-CN" altLang="en-US" sz="1400" b="1" dirty="0"/>
              <a:t>                                             *</a:t>
            </a:r>
          </a:p>
          <a:p>
            <a:pPr hangingPunct="0"/>
            <a:r>
              <a:rPr lang="zh-CN" altLang="en-US" sz="1400" b="1" dirty="0"/>
              <a:t>第 </a:t>
            </a:r>
            <a:r>
              <a:rPr lang="en-US" altLang="zh-CN" sz="1400" b="1" dirty="0"/>
              <a:t>3 </a:t>
            </a:r>
            <a:r>
              <a:rPr lang="zh-CN" altLang="en-US" sz="1400" b="1" dirty="0"/>
              <a:t>行出现错误：</a:t>
            </a:r>
          </a:p>
          <a:p>
            <a:pPr hangingPunct="0"/>
            <a:r>
              <a:rPr lang="en-US" altLang="zh-CN" sz="1400" b="1" dirty="0"/>
              <a:t>ORA-06550</a:t>
            </a:r>
            <a:r>
              <a:rPr lang="zh-CN" altLang="en-US" sz="1400" b="1" dirty="0"/>
              <a:t>：第 </a:t>
            </a:r>
            <a:r>
              <a:rPr lang="en-US" altLang="zh-CN" sz="1400" b="1" dirty="0"/>
              <a:t>3 </a:t>
            </a:r>
            <a:r>
              <a:rPr lang="zh-CN" altLang="en-US" sz="1400" b="1" dirty="0"/>
              <a:t>行，第 </a:t>
            </a:r>
            <a:r>
              <a:rPr lang="en-US" altLang="zh-CN" sz="1400" b="1" dirty="0"/>
              <a:t>46 </a:t>
            </a:r>
            <a:r>
              <a:rPr lang="zh-CN" altLang="en-US" sz="1400" b="1" dirty="0"/>
              <a:t>列：</a:t>
            </a:r>
          </a:p>
          <a:p>
            <a:pPr hangingPunct="0"/>
            <a:r>
              <a:rPr lang="en-US" altLang="zh-CN" sz="1400" b="1" dirty="0"/>
              <a:t>PL/SQL</a:t>
            </a:r>
            <a:r>
              <a:rPr lang="zh-CN" altLang="en-US" sz="1400" b="1" dirty="0"/>
              <a:t>：</a:t>
            </a:r>
            <a:r>
              <a:rPr lang="en-US" altLang="zh-CN" sz="1400" b="1" dirty="0"/>
              <a:t>ORA-00904</a:t>
            </a:r>
            <a:r>
              <a:rPr lang="zh-CN" altLang="en-US" sz="1400" b="1" dirty="0"/>
              <a:t>：</a:t>
            </a:r>
            <a:r>
              <a:rPr lang="en-US" altLang="zh-CN" sz="1400" b="1" dirty="0"/>
              <a:t>"CID"</a:t>
            </a:r>
            <a:r>
              <a:rPr lang="zh-CN" altLang="en-US" sz="1400" b="1" dirty="0"/>
              <a:t>：标识符无效</a:t>
            </a:r>
          </a:p>
          <a:p>
            <a:pPr hangingPunct="0"/>
            <a:r>
              <a:rPr lang="en-US" altLang="zh-CN" sz="1400" b="1" dirty="0"/>
              <a:t>ORA-06550</a:t>
            </a:r>
            <a:r>
              <a:rPr lang="zh-CN" altLang="en-US" sz="1400" b="1" dirty="0"/>
              <a:t>：第 </a:t>
            </a:r>
            <a:r>
              <a:rPr lang="en-US" altLang="zh-CN" sz="1400" b="1" dirty="0"/>
              <a:t>3 </a:t>
            </a:r>
            <a:r>
              <a:rPr lang="zh-CN" altLang="en-US" sz="1400" b="1" dirty="0"/>
              <a:t>行，第 </a:t>
            </a:r>
            <a:r>
              <a:rPr lang="en-US" altLang="zh-CN" sz="1400" b="1" dirty="0"/>
              <a:t>1 </a:t>
            </a:r>
            <a:r>
              <a:rPr lang="zh-CN" altLang="en-US" sz="1400" b="1" dirty="0"/>
              <a:t>列：</a:t>
            </a:r>
          </a:p>
          <a:p>
            <a:pPr hangingPunct="0"/>
            <a:r>
              <a:rPr lang="en-US" altLang="zh-CN" sz="1400" b="1" dirty="0"/>
              <a:t>PL/SQL</a:t>
            </a:r>
            <a:r>
              <a:rPr lang="zh-CN" altLang="en-US" sz="1400" b="1" dirty="0"/>
              <a:t>：</a:t>
            </a:r>
            <a:r>
              <a:rPr lang="en-US" altLang="zh-CN" sz="1400" b="1" dirty="0"/>
              <a:t>SQL Statement ignored</a:t>
            </a:r>
          </a:p>
          <a:p>
            <a:pPr hangingPunct="0"/>
            <a:endParaRPr lang="en-US" altLang="zh-CN" sz="1400" b="1" dirty="0"/>
          </a:p>
        </p:txBody>
      </p:sp>
      <p:sp>
        <p:nvSpPr>
          <p:cNvPr id="4" name="矩形 3"/>
          <p:cNvSpPr/>
          <p:nvPr/>
        </p:nvSpPr>
        <p:spPr>
          <a:xfrm>
            <a:off x="7345424" y="3411577"/>
            <a:ext cx="4077580" cy="1169551"/>
          </a:xfrm>
          <a:prstGeom prst="rect">
            <a:avLst/>
          </a:prstGeom>
        </p:spPr>
        <p:txBody>
          <a:bodyPr wrap="square">
            <a:spAutoFit/>
          </a:bodyPr>
          <a:lstStyle/>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10000</a:t>
            </a:r>
            <a:endParaRPr lang="en-US" altLang="zh-CN" sz="1400" b="1" dirty="0"/>
          </a:p>
          <a:p>
            <a:pPr hangingPunct="0"/>
            <a:r>
              <a:rPr lang="en-US" altLang="zh-CN" sz="1400" b="1" dirty="0"/>
              <a:t> 1003	</a:t>
            </a:r>
            <a:r>
              <a:rPr lang="zh-CN" altLang="en-US" sz="1400" b="1" dirty="0"/>
              <a:t>高七		</a:t>
            </a:r>
            <a:r>
              <a:rPr lang="en-US" altLang="zh-CN" sz="1400" b="1" dirty="0" smtClean="0"/>
              <a:t>10000</a:t>
            </a:r>
            <a:endParaRPr lang="zh-CN" altLang="en-US" sz="1400" dirty="0"/>
          </a:p>
        </p:txBody>
      </p:sp>
      <p:sp>
        <p:nvSpPr>
          <p:cNvPr id="7" name="文本框 6"/>
          <p:cNvSpPr txBox="1"/>
          <p:nvPr/>
        </p:nvSpPr>
        <p:spPr>
          <a:xfrm>
            <a:off x="1554968" y="6074132"/>
            <a:ext cx="10012051" cy="523220"/>
          </a:xfrm>
          <a:prstGeom prst="rect">
            <a:avLst/>
          </a:prstGeom>
          <a:noFill/>
        </p:spPr>
        <p:txBody>
          <a:bodyPr wrap="square" rtlCol="0">
            <a:spAutoFit/>
          </a:bodyPr>
          <a:lstStyle/>
          <a:p>
            <a:pPr hangingPunct="0"/>
            <a:r>
              <a:rPr lang="zh-CN" altLang="en-US" sz="1400" b="1" dirty="0" smtClean="0"/>
              <a:t>说明</a:t>
            </a:r>
            <a:r>
              <a:rPr lang="zh-CN" altLang="en-US" sz="1400" b="1" dirty="0"/>
              <a:t>：当从账户</a:t>
            </a:r>
            <a:r>
              <a:rPr lang="en-US" altLang="zh-CN" sz="1400" b="1" dirty="0"/>
              <a:t>1001</a:t>
            </a:r>
            <a:r>
              <a:rPr lang="zh-CN" altLang="en-US" sz="1400" b="1" dirty="0"/>
              <a:t>向账户</a:t>
            </a:r>
            <a:r>
              <a:rPr lang="en-US" altLang="zh-CN" sz="1400" b="1" dirty="0"/>
              <a:t>1003</a:t>
            </a:r>
            <a:r>
              <a:rPr lang="zh-CN" altLang="en-US" sz="1400" b="1" dirty="0"/>
              <a:t>转账</a:t>
            </a:r>
            <a:r>
              <a:rPr lang="en-US" altLang="zh-CN" sz="1400" b="1" dirty="0"/>
              <a:t>500</a:t>
            </a:r>
            <a:r>
              <a:rPr lang="zh-CN" altLang="en-US" sz="1400" b="1" dirty="0"/>
              <a:t>元时，由于修改账户</a:t>
            </a:r>
            <a:r>
              <a:rPr lang="en-US" altLang="zh-CN" sz="1400" b="1" dirty="0"/>
              <a:t>1003</a:t>
            </a:r>
            <a:r>
              <a:rPr lang="zh-CN" altLang="en-US" sz="1400" b="1" dirty="0"/>
              <a:t>时失败，为了保证事务的一致性</a:t>
            </a:r>
            <a:r>
              <a:rPr lang="en-US" altLang="zh-CN" sz="1400" b="1" dirty="0"/>
              <a:t>(</a:t>
            </a:r>
            <a:r>
              <a:rPr lang="zh-CN" altLang="en-US" sz="1400" b="1" dirty="0"/>
              <a:t>银行要求：转账前后</a:t>
            </a:r>
            <a:r>
              <a:rPr lang="en-US" altLang="zh-CN" sz="1400" b="1" dirty="0"/>
              <a:t>1001</a:t>
            </a:r>
            <a:r>
              <a:rPr lang="zh-CN" altLang="en-US" sz="1400" b="1" dirty="0"/>
              <a:t>账户和</a:t>
            </a:r>
            <a:r>
              <a:rPr lang="en-US" altLang="zh-CN" sz="1400" b="1" dirty="0"/>
              <a:t>1003</a:t>
            </a:r>
            <a:r>
              <a:rPr lang="zh-CN" altLang="en-US" sz="1400" b="1" dirty="0"/>
              <a:t>账的总金额必须一致</a:t>
            </a:r>
            <a:r>
              <a:rPr lang="en-US" altLang="zh-CN" sz="1400" b="1" dirty="0"/>
              <a:t>)</a:t>
            </a:r>
            <a:r>
              <a:rPr lang="zh-CN" altLang="en-US" sz="1400" b="1" dirty="0"/>
              <a:t>，修改</a:t>
            </a:r>
            <a:r>
              <a:rPr lang="en-US" altLang="zh-CN" sz="1400" b="1" dirty="0"/>
              <a:t>1001</a:t>
            </a:r>
            <a:r>
              <a:rPr lang="zh-CN" altLang="en-US" sz="1400" b="1" dirty="0"/>
              <a:t>的操作将被取消。</a:t>
            </a:r>
            <a:endParaRPr lang="en-US" altLang="zh-CN" sz="1400" b="1" dirty="0"/>
          </a:p>
        </p:txBody>
      </p:sp>
    </p:spTree>
    <p:extLst>
      <p:ext uri="{BB962C8B-B14F-4D97-AF65-F5344CB8AC3E}">
        <p14:creationId xmlns:p14="http://schemas.microsoft.com/office/powerpoint/2010/main" val="270284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584175"/>
          </a:xfrm>
        </p:spPr>
        <p:txBody>
          <a:bodyPr>
            <a:normAutofit fontScale="85000" lnSpcReduction="10000"/>
          </a:bodyPr>
          <a:lstStyle/>
          <a:p>
            <a:pPr marL="0" indent="0" hangingPunct="0">
              <a:lnSpc>
                <a:spcPct val="120000"/>
              </a:lnSpc>
              <a:buNone/>
            </a:pPr>
            <a:r>
              <a:rPr lang="en-US" altLang="zh-CN" dirty="0"/>
              <a:t>2)</a:t>
            </a:r>
            <a:r>
              <a:rPr lang="zh-CN" altLang="en-US" dirty="0"/>
              <a:t>事务的一致性</a:t>
            </a:r>
            <a:r>
              <a:rPr lang="en-US" altLang="zh-CN" dirty="0"/>
              <a:t>(Consistency)</a:t>
            </a:r>
          </a:p>
          <a:p>
            <a:pPr marL="0" indent="0" hangingPunct="0">
              <a:lnSpc>
                <a:spcPct val="120000"/>
              </a:lnSpc>
              <a:buNone/>
            </a:pPr>
            <a:r>
              <a:rPr lang="zh-CN" altLang="en-US" dirty="0"/>
              <a:t>事务的一致性是指数据库在事务操作前和事务处理后，数据必须满足业务的规则约束。</a:t>
            </a:r>
          </a:p>
          <a:p>
            <a:pPr marL="0" indent="0" hangingPunct="0">
              <a:lnSpc>
                <a:spcPct val="120000"/>
              </a:lnSpc>
              <a:buNone/>
            </a:pPr>
            <a:r>
              <a:rPr lang="en-US" altLang="zh-CN" dirty="0"/>
              <a:t>【</a:t>
            </a:r>
            <a:r>
              <a:rPr lang="zh-CN" altLang="en-US" dirty="0"/>
              <a:t>示例</a:t>
            </a:r>
            <a:r>
              <a:rPr lang="en-US" altLang="zh-CN" dirty="0"/>
              <a:t>9-12】</a:t>
            </a:r>
            <a:r>
              <a:rPr lang="zh-CN" altLang="en-US" dirty="0"/>
              <a:t>事务的一致性操作。</a:t>
            </a:r>
          </a:p>
        </p:txBody>
      </p:sp>
      <p:sp>
        <p:nvSpPr>
          <p:cNvPr id="6" name="文本框 5"/>
          <p:cNvSpPr txBox="1"/>
          <p:nvPr/>
        </p:nvSpPr>
        <p:spPr>
          <a:xfrm>
            <a:off x="1554969" y="3212976"/>
            <a:ext cx="10012051" cy="2893100"/>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 BEGIN</a:t>
            </a:r>
          </a:p>
          <a:p>
            <a:pPr hangingPunct="0"/>
            <a:r>
              <a:rPr lang="en-US" altLang="zh-CN" sz="1400" b="1" dirty="0">
                <a:highlight>
                  <a:srgbClr val="C0C0C0"/>
                </a:highlight>
                <a:ea typeface="微软雅黑" panose="020B0503020204020204" pitchFamily="34" charset="-122"/>
              </a:rPr>
              <a:t>2  UPDATE account SET balance=balance-500 WHERE id=1001</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UPDATE account SET balance=balance+500 WHERE id=1002</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4  END</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a:t>
            </a:r>
          </a:p>
          <a:p>
            <a:pPr hangingPunct="0"/>
            <a:r>
              <a:rPr lang="en-US" altLang="zh-CN" sz="1400" b="1" dirty="0"/>
              <a:t>PL/SQL </a:t>
            </a:r>
            <a:r>
              <a:rPr lang="zh-CN" altLang="en-US" sz="1400" b="1" dirty="0"/>
              <a:t>过程已成功完成。</a:t>
            </a:r>
          </a:p>
          <a:p>
            <a:pPr hangingPunct="0"/>
            <a:r>
              <a:rPr lang="en-US" altLang="zh-CN" sz="1400" b="1" dirty="0">
                <a:highlight>
                  <a:srgbClr val="C0C0C0"/>
                </a:highlight>
                <a:ea typeface="微软雅黑" panose="020B0503020204020204" pitchFamily="34" charset="-122"/>
              </a:rPr>
              <a:t>SQL&gt; COMMIT</a:t>
            </a:r>
            <a:r>
              <a:rPr lang="zh-CN" altLang="en-US" sz="1400" b="1" dirty="0">
                <a:highlight>
                  <a:srgbClr val="C0C0C0"/>
                </a:highlight>
                <a:ea typeface="微软雅黑" panose="020B0503020204020204" pitchFamily="34" charset="-122"/>
              </a:rPr>
              <a:t>；</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9500</a:t>
            </a:r>
            <a:endParaRPr lang="en-US" altLang="zh-CN" sz="1400" b="1" dirty="0"/>
          </a:p>
          <a:p>
            <a:pPr hangingPunct="0"/>
            <a:r>
              <a:rPr lang="en-US" altLang="zh-CN" sz="1400" b="1" dirty="0"/>
              <a:t> 1003	</a:t>
            </a:r>
            <a:r>
              <a:rPr lang="zh-CN" altLang="en-US" sz="1400" b="1" dirty="0"/>
              <a:t>高七		</a:t>
            </a:r>
            <a:r>
              <a:rPr lang="en-US" altLang="zh-CN" sz="1400" b="1" dirty="0" smtClean="0"/>
              <a:t>10500</a:t>
            </a:r>
            <a:endParaRPr lang="en-US" altLang="zh-CN" sz="1400" b="1" dirty="0"/>
          </a:p>
        </p:txBody>
      </p:sp>
      <p:sp>
        <p:nvSpPr>
          <p:cNvPr id="7" name="文本框 6"/>
          <p:cNvSpPr txBox="1"/>
          <p:nvPr/>
        </p:nvSpPr>
        <p:spPr>
          <a:xfrm>
            <a:off x="1554968" y="6217567"/>
            <a:ext cx="10012051" cy="307777"/>
          </a:xfrm>
          <a:prstGeom prst="rect">
            <a:avLst/>
          </a:prstGeom>
          <a:noFill/>
        </p:spPr>
        <p:txBody>
          <a:bodyPr wrap="square" rtlCol="0">
            <a:spAutoFit/>
          </a:bodyPr>
          <a:lstStyle/>
          <a:p>
            <a:pPr hangingPunct="0"/>
            <a:r>
              <a:rPr lang="zh-CN" altLang="en-US" sz="1400" b="1" dirty="0"/>
              <a:t>说明：当账户</a:t>
            </a:r>
            <a:r>
              <a:rPr lang="en-US" altLang="zh-CN" sz="1400" b="1" dirty="0"/>
              <a:t>1001</a:t>
            </a:r>
            <a:r>
              <a:rPr lang="zh-CN" altLang="en-US" sz="1400" b="1" dirty="0"/>
              <a:t>和账户</a:t>
            </a:r>
            <a:r>
              <a:rPr lang="en-US" altLang="zh-CN" sz="1400" b="1" dirty="0"/>
              <a:t>1003</a:t>
            </a:r>
            <a:r>
              <a:rPr lang="zh-CN" altLang="en-US" sz="1400" b="1" dirty="0"/>
              <a:t>都修改成功时，转账成功，事务可正常提交结束。</a:t>
            </a:r>
            <a:endParaRPr lang="en-US" altLang="zh-CN" sz="1400" b="1" dirty="0"/>
          </a:p>
        </p:txBody>
      </p:sp>
    </p:spTree>
    <p:extLst>
      <p:ext uri="{BB962C8B-B14F-4D97-AF65-F5344CB8AC3E}">
        <p14:creationId xmlns:p14="http://schemas.microsoft.com/office/powerpoint/2010/main" val="69602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680519"/>
          </a:xfrm>
        </p:spPr>
        <p:txBody>
          <a:bodyPr>
            <a:normAutofit fontScale="77500" lnSpcReduction="20000"/>
          </a:bodyPr>
          <a:lstStyle/>
          <a:p>
            <a:pPr marL="0" indent="0" hangingPunct="0">
              <a:lnSpc>
                <a:spcPct val="120000"/>
              </a:lnSpc>
              <a:buNone/>
            </a:pPr>
            <a:r>
              <a:rPr lang="en-US" altLang="zh-CN" dirty="0"/>
              <a:t>3)</a:t>
            </a:r>
            <a:r>
              <a:rPr lang="zh-CN" altLang="en-US" dirty="0"/>
              <a:t>事务的隔离性</a:t>
            </a:r>
            <a:r>
              <a:rPr lang="en-US" altLang="zh-CN" dirty="0"/>
              <a:t>(Isolation)</a:t>
            </a:r>
          </a:p>
          <a:p>
            <a:pPr marL="0" indent="0" hangingPunct="0">
              <a:lnSpc>
                <a:spcPct val="120000"/>
              </a:lnSpc>
              <a:buNone/>
            </a:pPr>
            <a:r>
              <a:rPr lang="zh-CN" altLang="en-US" dirty="0"/>
              <a:t>事务的隔离性是指数据库允许多个并发的事务同时对其中的数据进行读写或修改的能力。隔离性可以防止多个事务的并发执行时，由于它们的操作命令交叉执行而导致数据的不一致性。并发事务对同一个数据库进行访问时，可能发生数据异常，常发生如下</a:t>
            </a:r>
            <a:r>
              <a:rPr lang="en-US" altLang="zh-CN" dirty="0"/>
              <a:t>3</a:t>
            </a:r>
            <a:r>
              <a:rPr lang="zh-CN" altLang="en-US" dirty="0"/>
              <a:t>种情况：</a:t>
            </a:r>
          </a:p>
          <a:p>
            <a:pPr marL="342900" indent="-342900" hangingPunct="0">
              <a:lnSpc>
                <a:spcPct val="120000"/>
              </a:lnSpc>
              <a:buFont typeface="Wingdings" panose="05000000000000000000" pitchFamily="2" charset="2"/>
              <a:buChar char="Ø"/>
            </a:pPr>
            <a:r>
              <a:rPr lang="zh-CN" altLang="en-US" dirty="0" smtClean="0">
                <a:solidFill>
                  <a:srgbClr val="FF0000"/>
                </a:solidFill>
              </a:rPr>
              <a:t>错读</a:t>
            </a:r>
            <a:r>
              <a:rPr lang="en-US" altLang="zh-CN" dirty="0">
                <a:solidFill>
                  <a:srgbClr val="FF0000"/>
                </a:solidFill>
              </a:rPr>
              <a:t>(</a:t>
            </a:r>
            <a:r>
              <a:rPr lang="zh-CN" altLang="en-US" dirty="0">
                <a:solidFill>
                  <a:srgbClr val="FF0000"/>
                </a:solidFill>
              </a:rPr>
              <a:t>或脏读</a:t>
            </a:r>
            <a:r>
              <a:rPr lang="en-US" altLang="zh-CN" dirty="0">
                <a:solidFill>
                  <a:srgbClr val="FF0000"/>
                </a:solidFill>
              </a:rPr>
              <a:t>)</a:t>
            </a:r>
            <a:r>
              <a:rPr lang="zh-CN" altLang="en-US" dirty="0">
                <a:solidFill>
                  <a:srgbClr val="FF0000"/>
                </a:solidFill>
              </a:rPr>
              <a:t>：</a:t>
            </a:r>
            <a:r>
              <a:rPr lang="zh-CN" altLang="en-US" dirty="0"/>
              <a:t>当一个事务修改数据时，另一事务读取了该数据，但是第一事务由于某种原因取消对数据修改，使数据返回了原状态，这时第二个事务读取的数据与数据库中数据不一致，这就叫错读。</a:t>
            </a:r>
          </a:p>
          <a:p>
            <a:pPr marL="342900" indent="-342900" hangingPunct="0">
              <a:lnSpc>
                <a:spcPct val="120000"/>
              </a:lnSpc>
              <a:buFont typeface="Wingdings" panose="05000000000000000000" pitchFamily="2" charset="2"/>
              <a:buChar char="Ø"/>
            </a:pPr>
            <a:r>
              <a:rPr lang="zh-CN" altLang="en-US" dirty="0" smtClean="0">
                <a:solidFill>
                  <a:srgbClr val="FF0000"/>
                </a:solidFill>
              </a:rPr>
              <a:t>非</a:t>
            </a:r>
            <a:r>
              <a:rPr lang="zh-CN" altLang="en-US" dirty="0">
                <a:solidFill>
                  <a:srgbClr val="FF0000"/>
                </a:solidFill>
              </a:rPr>
              <a:t>重复读取</a:t>
            </a:r>
            <a:r>
              <a:rPr lang="en-US" altLang="zh-CN" dirty="0">
                <a:solidFill>
                  <a:srgbClr val="FF0000"/>
                </a:solidFill>
              </a:rPr>
              <a:t>(</a:t>
            </a:r>
            <a:r>
              <a:rPr lang="zh-CN" altLang="en-US" dirty="0">
                <a:solidFill>
                  <a:srgbClr val="FF0000"/>
                </a:solidFill>
              </a:rPr>
              <a:t>或不可重复读</a:t>
            </a:r>
            <a:r>
              <a:rPr lang="en-US" altLang="zh-CN" dirty="0">
                <a:solidFill>
                  <a:srgbClr val="FF0000"/>
                </a:solidFill>
              </a:rPr>
              <a:t>)</a:t>
            </a:r>
            <a:r>
              <a:rPr lang="zh-CN" altLang="en-US" dirty="0">
                <a:solidFill>
                  <a:srgbClr val="FF0000"/>
                </a:solidFill>
              </a:rPr>
              <a:t>：</a:t>
            </a:r>
            <a:r>
              <a:rPr lang="zh-CN" altLang="en-US" dirty="0"/>
              <a:t>是指一个事务读取数据库中的数据后，另一个事务则更新了数据，当第一个事务再次读取其中的数据时，就会发现数据已经发生了改变，这就是非重复读取。非重复读取所导致的结果就是一个事务前后两次读取的数据不相同。</a:t>
            </a:r>
          </a:p>
          <a:p>
            <a:pPr marL="342900" indent="-342900" hangingPunct="0">
              <a:lnSpc>
                <a:spcPct val="120000"/>
              </a:lnSpc>
              <a:buFont typeface="Wingdings" panose="05000000000000000000" pitchFamily="2" charset="2"/>
              <a:buChar char="Ø"/>
            </a:pPr>
            <a:r>
              <a:rPr lang="zh-CN" altLang="en-US" dirty="0" smtClean="0">
                <a:solidFill>
                  <a:srgbClr val="FF0000"/>
                </a:solidFill>
              </a:rPr>
              <a:t>假</a:t>
            </a:r>
            <a:r>
              <a:rPr lang="zh-CN" altLang="en-US" dirty="0">
                <a:solidFill>
                  <a:srgbClr val="FF0000"/>
                </a:solidFill>
              </a:rPr>
              <a:t>读</a:t>
            </a:r>
            <a:r>
              <a:rPr lang="en-US" altLang="zh-CN" dirty="0">
                <a:solidFill>
                  <a:srgbClr val="FF0000"/>
                </a:solidFill>
              </a:rPr>
              <a:t>(</a:t>
            </a:r>
            <a:r>
              <a:rPr lang="zh-CN" altLang="en-US" dirty="0">
                <a:solidFill>
                  <a:srgbClr val="FF0000"/>
                </a:solidFill>
              </a:rPr>
              <a:t>或幻读</a:t>
            </a:r>
            <a:r>
              <a:rPr lang="en-US" altLang="zh-CN" dirty="0">
                <a:solidFill>
                  <a:srgbClr val="FF0000"/>
                </a:solidFill>
              </a:rPr>
              <a:t>)</a:t>
            </a:r>
            <a:r>
              <a:rPr lang="zh-CN" altLang="en-US" dirty="0">
                <a:solidFill>
                  <a:srgbClr val="FF0000"/>
                </a:solidFill>
              </a:rPr>
              <a:t>：</a:t>
            </a:r>
            <a:r>
              <a:rPr lang="zh-CN" altLang="en-US" dirty="0"/>
              <a:t>如果一个事务基于某个条件读取数据后，另一个事务则更新了同一个表中的数据，这时第一个事务再次读取数据时，根据搜索的条件返回了不同的行，这就是假读</a:t>
            </a:r>
            <a:r>
              <a:rPr lang="zh-CN" altLang="en-US" dirty="0" smtClean="0"/>
              <a:t>。</a:t>
            </a:r>
            <a:endParaRPr lang="zh-CN" altLang="en-US" dirty="0"/>
          </a:p>
        </p:txBody>
      </p:sp>
    </p:spTree>
    <p:extLst>
      <p:ext uri="{BB962C8B-B14F-4D97-AF65-F5344CB8AC3E}">
        <p14:creationId xmlns:p14="http://schemas.microsoft.com/office/powerpoint/2010/main" val="202115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0"/>
            <a:ext cx="10129191" cy="4392488"/>
          </a:xfrm>
        </p:spPr>
        <p:txBody>
          <a:bodyPr>
            <a:normAutofit fontScale="70000" lnSpcReduction="20000"/>
          </a:bodyPr>
          <a:lstStyle/>
          <a:p>
            <a:pPr marL="0" indent="0" hangingPunct="0">
              <a:lnSpc>
                <a:spcPct val="120000"/>
              </a:lnSpc>
              <a:buNone/>
            </a:pPr>
            <a:r>
              <a:rPr lang="en-US" altLang="zh-CN" dirty="0"/>
              <a:t>3)</a:t>
            </a:r>
            <a:r>
              <a:rPr lang="zh-CN" altLang="en-US" dirty="0"/>
              <a:t>事务的隔离性</a:t>
            </a:r>
            <a:r>
              <a:rPr lang="en-US" altLang="zh-CN" dirty="0"/>
              <a:t>(Isolation)</a:t>
            </a:r>
          </a:p>
          <a:p>
            <a:pPr marL="0" indent="0" hangingPunct="0">
              <a:lnSpc>
                <a:spcPct val="120000"/>
              </a:lnSpc>
              <a:buNone/>
            </a:pPr>
            <a:r>
              <a:rPr lang="zh-CN" altLang="en-US" dirty="0"/>
              <a:t>事务中遇到的这些异常与事务的隔离性设置有关，事务的隔离性设置越多，异常就出现的越少，但并发效果就越低，事务的隔离性设置越少，异常出现的越多，并发效果越高。</a:t>
            </a:r>
          </a:p>
          <a:p>
            <a:pPr marL="0" indent="0" hangingPunct="0">
              <a:lnSpc>
                <a:spcPct val="120000"/>
              </a:lnSpc>
              <a:buNone/>
            </a:pPr>
            <a:r>
              <a:rPr lang="zh-CN" altLang="en-US" dirty="0"/>
              <a:t>针对上面</a:t>
            </a:r>
            <a:r>
              <a:rPr lang="en-US" altLang="zh-CN" dirty="0"/>
              <a:t>3</a:t>
            </a:r>
            <a:r>
              <a:rPr lang="zh-CN" altLang="en-US" dirty="0"/>
              <a:t>种读取数据时产生的不一致现象，在</a:t>
            </a:r>
            <a:r>
              <a:rPr lang="en-US" altLang="zh-CN" dirty="0"/>
              <a:t>ANSI SQL</a:t>
            </a:r>
            <a:r>
              <a:rPr lang="zh-CN" altLang="en-US" dirty="0"/>
              <a:t>标准</a:t>
            </a:r>
            <a:r>
              <a:rPr lang="en-US" altLang="zh-CN" dirty="0"/>
              <a:t>92</a:t>
            </a:r>
            <a:r>
              <a:rPr lang="zh-CN" altLang="en-US" dirty="0"/>
              <a:t>中定义了</a:t>
            </a:r>
            <a:r>
              <a:rPr lang="en-US" altLang="zh-CN" dirty="0"/>
              <a:t>4</a:t>
            </a:r>
            <a:r>
              <a:rPr lang="zh-CN" altLang="en-US" dirty="0"/>
              <a:t>个事务的隔离级别：</a:t>
            </a:r>
          </a:p>
          <a:p>
            <a:pPr marL="342900" indent="-342900" hangingPunct="0">
              <a:lnSpc>
                <a:spcPct val="120000"/>
              </a:lnSpc>
              <a:buFont typeface="Wingdings" panose="05000000000000000000" pitchFamily="2" charset="2"/>
              <a:buChar char="Ø"/>
            </a:pPr>
            <a:r>
              <a:rPr lang="en-US" altLang="zh-CN" dirty="0" smtClean="0">
                <a:solidFill>
                  <a:srgbClr val="FF0000"/>
                </a:solidFill>
              </a:rPr>
              <a:t>READ </a:t>
            </a:r>
            <a:r>
              <a:rPr lang="en-US" altLang="zh-CN" dirty="0">
                <a:solidFill>
                  <a:srgbClr val="FF0000"/>
                </a:solidFill>
              </a:rPr>
              <a:t>UNCOMMITTED(</a:t>
            </a:r>
            <a:r>
              <a:rPr lang="zh-CN" altLang="en-US" dirty="0">
                <a:solidFill>
                  <a:srgbClr val="FF0000"/>
                </a:solidFill>
              </a:rPr>
              <a:t>非提交读</a:t>
            </a:r>
            <a:r>
              <a:rPr lang="en-US" altLang="zh-CN" dirty="0">
                <a:solidFill>
                  <a:srgbClr val="FF0000"/>
                </a:solidFill>
              </a:rPr>
              <a:t>)</a:t>
            </a:r>
            <a:r>
              <a:rPr lang="zh-CN" altLang="en-US" dirty="0"/>
              <a:t>：并发事务时，可以读取未提交数据，不能避免上面</a:t>
            </a:r>
            <a:r>
              <a:rPr lang="en-US" altLang="zh-CN" dirty="0"/>
              <a:t>3</a:t>
            </a:r>
            <a:r>
              <a:rPr lang="zh-CN" altLang="en-US" dirty="0"/>
              <a:t>种数据异常；</a:t>
            </a:r>
          </a:p>
          <a:p>
            <a:pPr marL="342900" indent="-342900" hangingPunct="0">
              <a:lnSpc>
                <a:spcPct val="120000"/>
              </a:lnSpc>
              <a:buFont typeface="Wingdings" panose="05000000000000000000" pitchFamily="2" charset="2"/>
              <a:buChar char="Ø"/>
            </a:pPr>
            <a:r>
              <a:rPr lang="en-US" altLang="zh-CN" dirty="0" smtClean="0">
                <a:solidFill>
                  <a:srgbClr val="FF0000"/>
                </a:solidFill>
              </a:rPr>
              <a:t>READ </a:t>
            </a:r>
            <a:r>
              <a:rPr lang="en-US" altLang="zh-CN" dirty="0">
                <a:solidFill>
                  <a:srgbClr val="FF0000"/>
                </a:solidFill>
              </a:rPr>
              <a:t>COMMITTED(</a:t>
            </a:r>
            <a:r>
              <a:rPr lang="zh-CN" altLang="en-US" dirty="0">
                <a:solidFill>
                  <a:srgbClr val="FF0000"/>
                </a:solidFill>
              </a:rPr>
              <a:t>提交读</a:t>
            </a:r>
            <a:r>
              <a:rPr lang="en-US" altLang="zh-CN" dirty="0">
                <a:solidFill>
                  <a:srgbClr val="FF0000"/>
                </a:solidFill>
              </a:rPr>
              <a:t>)</a:t>
            </a:r>
            <a:r>
              <a:rPr lang="zh-CN" altLang="en-US" dirty="0"/>
              <a:t>：并发事务时，只能读取提交后的数据，可以避免错读，但不能避免非重复读取和假读；</a:t>
            </a:r>
          </a:p>
          <a:p>
            <a:pPr marL="342900" indent="-342900" hangingPunct="0">
              <a:lnSpc>
                <a:spcPct val="120000"/>
              </a:lnSpc>
              <a:buFont typeface="Wingdings" panose="05000000000000000000" pitchFamily="2" charset="2"/>
              <a:buChar char="Ø"/>
            </a:pPr>
            <a:r>
              <a:rPr lang="en-US" altLang="zh-CN" dirty="0" smtClean="0">
                <a:solidFill>
                  <a:srgbClr val="FF0000"/>
                </a:solidFill>
              </a:rPr>
              <a:t>REPEATABLE </a:t>
            </a:r>
            <a:r>
              <a:rPr lang="en-US" altLang="zh-CN" dirty="0">
                <a:solidFill>
                  <a:srgbClr val="FF0000"/>
                </a:solidFill>
              </a:rPr>
              <a:t>READ(</a:t>
            </a:r>
            <a:r>
              <a:rPr lang="zh-CN" altLang="en-US" dirty="0">
                <a:solidFill>
                  <a:srgbClr val="FF0000"/>
                </a:solidFill>
              </a:rPr>
              <a:t>可重复读</a:t>
            </a:r>
            <a:r>
              <a:rPr lang="en-US" altLang="zh-CN" dirty="0">
                <a:solidFill>
                  <a:srgbClr val="FF0000"/>
                </a:solidFill>
              </a:rPr>
              <a:t>)</a:t>
            </a:r>
            <a:r>
              <a:rPr lang="zh-CN" altLang="en-US" dirty="0"/>
              <a:t>：并发事务时，可以避免错读和非重复读取，但不能避免假读；</a:t>
            </a:r>
          </a:p>
          <a:p>
            <a:pPr marL="342900" indent="-342900" hangingPunct="0">
              <a:lnSpc>
                <a:spcPct val="120000"/>
              </a:lnSpc>
              <a:buFont typeface="Wingdings" panose="05000000000000000000" pitchFamily="2" charset="2"/>
              <a:buChar char="Ø"/>
            </a:pPr>
            <a:r>
              <a:rPr lang="en-US" altLang="zh-CN" dirty="0" smtClean="0">
                <a:solidFill>
                  <a:srgbClr val="FF0000"/>
                </a:solidFill>
              </a:rPr>
              <a:t>SERIALIZALBE</a:t>
            </a:r>
            <a:r>
              <a:rPr lang="en-US" altLang="zh-CN" dirty="0">
                <a:solidFill>
                  <a:srgbClr val="FF0000"/>
                </a:solidFill>
              </a:rPr>
              <a:t>(</a:t>
            </a:r>
            <a:r>
              <a:rPr lang="zh-CN" altLang="en-US" dirty="0">
                <a:solidFill>
                  <a:srgbClr val="FF0000"/>
                </a:solidFill>
              </a:rPr>
              <a:t>串行读</a:t>
            </a:r>
            <a:r>
              <a:rPr lang="en-US" altLang="zh-CN" dirty="0">
                <a:solidFill>
                  <a:srgbClr val="FF0000"/>
                </a:solidFill>
              </a:rPr>
              <a:t>)</a:t>
            </a:r>
            <a:r>
              <a:rPr lang="zh-CN" altLang="en-US" dirty="0"/>
              <a:t>：并发事务时，事务顺序执行，可以避免上面</a:t>
            </a:r>
            <a:r>
              <a:rPr lang="en-US" altLang="zh-CN" dirty="0"/>
              <a:t>3</a:t>
            </a:r>
            <a:r>
              <a:rPr lang="zh-CN" altLang="en-US" dirty="0"/>
              <a:t>种数据异常，但代价花费最高，性能很低。</a:t>
            </a:r>
          </a:p>
        </p:txBody>
      </p:sp>
    </p:spTree>
    <p:extLst>
      <p:ext uri="{BB962C8B-B14F-4D97-AF65-F5344CB8AC3E}">
        <p14:creationId xmlns:p14="http://schemas.microsoft.com/office/powerpoint/2010/main" val="127476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0"/>
            <a:ext cx="10129191" cy="4392488"/>
          </a:xfrm>
        </p:spPr>
        <p:txBody>
          <a:bodyPr>
            <a:normAutofit fontScale="92500" lnSpcReduction="20000"/>
          </a:bodyPr>
          <a:lstStyle/>
          <a:p>
            <a:pPr marL="0" indent="0" hangingPunct="0">
              <a:lnSpc>
                <a:spcPct val="120000"/>
              </a:lnSpc>
              <a:buNone/>
            </a:pPr>
            <a:r>
              <a:rPr lang="en-US" altLang="zh-CN" dirty="0"/>
              <a:t>3)</a:t>
            </a:r>
            <a:r>
              <a:rPr lang="zh-CN" altLang="en-US" dirty="0"/>
              <a:t>事务的隔离性</a:t>
            </a:r>
            <a:r>
              <a:rPr lang="en-US" altLang="zh-CN" dirty="0"/>
              <a:t>(Isolation)</a:t>
            </a:r>
          </a:p>
          <a:p>
            <a:pPr marL="0" indent="0" hangingPunct="0">
              <a:lnSpc>
                <a:spcPct val="120000"/>
              </a:lnSpc>
              <a:buNone/>
            </a:pPr>
            <a:r>
              <a:rPr lang="en-US" altLang="zh-CN" dirty="0"/>
              <a:t>Oracle</a:t>
            </a:r>
            <a:r>
              <a:rPr lang="zh-CN" altLang="en-US" dirty="0"/>
              <a:t>支持上述四种隔离层中的两种：</a:t>
            </a:r>
            <a:r>
              <a:rPr lang="en-US" altLang="zh-CN" dirty="0"/>
              <a:t>READ COMMITTED </a:t>
            </a:r>
            <a:r>
              <a:rPr lang="zh-CN" altLang="en-US" dirty="0"/>
              <a:t>和</a:t>
            </a:r>
            <a:r>
              <a:rPr lang="en-US" altLang="zh-CN" dirty="0"/>
              <a:t>SERIALIZALBE</a:t>
            </a:r>
            <a:r>
              <a:rPr lang="zh-CN" altLang="en-US" dirty="0"/>
              <a:t>。除此之外</a:t>
            </a:r>
            <a:r>
              <a:rPr lang="en-US" altLang="zh-CN" dirty="0"/>
              <a:t>Oracle</a:t>
            </a:r>
            <a:r>
              <a:rPr lang="zh-CN" altLang="en-US" dirty="0"/>
              <a:t>中还定义</a:t>
            </a:r>
            <a:r>
              <a:rPr lang="en-US" altLang="zh-CN" dirty="0"/>
              <a:t>READ ONLY</a:t>
            </a:r>
            <a:r>
              <a:rPr lang="zh-CN" altLang="en-US" dirty="0"/>
              <a:t>和</a:t>
            </a:r>
            <a:r>
              <a:rPr lang="en-US" altLang="zh-CN" dirty="0"/>
              <a:t>READ WRITE</a:t>
            </a:r>
            <a:r>
              <a:rPr lang="zh-CN" altLang="en-US" dirty="0"/>
              <a:t>隔离层。</a:t>
            </a:r>
          </a:p>
          <a:p>
            <a:pPr marL="342900" indent="-342900" hangingPunct="0">
              <a:lnSpc>
                <a:spcPct val="120000"/>
              </a:lnSpc>
              <a:buFont typeface="Wingdings" panose="05000000000000000000" pitchFamily="2" charset="2"/>
              <a:buChar char="Ø"/>
            </a:pPr>
            <a:r>
              <a:rPr lang="en-US" altLang="zh-CN" dirty="0" smtClean="0">
                <a:solidFill>
                  <a:srgbClr val="FF0000"/>
                </a:solidFill>
              </a:rPr>
              <a:t>READ </a:t>
            </a:r>
            <a:r>
              <a:rPr lang="en-US" altLang="zh-CN" dirty="0">
                <a:solidFill>
                  <a:srgbClr val="FF0000"/>
                </a:solidFill>
              </a:rPr>
              <a:t>COMMITTED</a:t>
            </a:r>
            <a:r>
              <a:rPr lang="zh-CN" altLang="en-US" dirty="0">
                <a:solidFill>
                  <a:srgbClr val="FF0000"/>
                </a:solidFill>
              </a:rPr>
              <a:t>：</a:t>
            </a:r>
            <a:r>
              <a:rPr lang="zh-CN" altLang="en-US" dirty="0"/>
              <a:t>是</a:t>
            </a:r>
            <a:r>
              <a:rPr lang="en-US" altLang="zh-CN" dirty="0"/>
              <a:t>oracle</a:t>
            </a:r>
            <a:r>
              <a:rPr lang="zh-CN" altLang="en-US" dirty="0"/>
              <a:t>默认的隔离层。</a:t>
            </a:r>
          </a:p>
          <a:p>
            <a:pPr marL="342900" indent="-342900" hangingPunct="0">
              <a:lnSpc>
                <a:spcPct val="120000"/>
              </a:lnSpc>
              <a:buFont typeface="Wingdings" panose="05000000000000000000" pitchFamily="2" charset="2"/>
              <a:buChar char="Ø"/>
            </a:pPr>
            <a:r>
              <a:rPr lang="en-US" altLang="zh-CN" dirty="0" smtClean="0">
                <a:solidFill>
                  <a:srgbClr val="FF0000"/>
                </a:solidFill>
              </a:rPr>
              <a:t>SERIALIZALBE</a:t>
            </a:r>
            <a:r>
              <a:rPr lang="zh-CN" altLang="en-US" dirty="0">
                <a:solidFill>
                  <a:srgbClr val="FF0000"/>
                </a:solidFill>
              </a:rPr>
              <a:t>：</a:t>
            </a:r>
            <a:r>
              <a:rPr lang="zh-CN" altLang="en-US" dirty="0"/>
              <a:t>事务与事务之间完全隔开，事务以串行的方式执行。 </a:t>
            </a:r>
          </a:p>
          <a:p>
            <a:pPr marL="342900" indent="-342900" hangingPunct="0">
              <a:lnSpc>
                <a:spcPct val="120000"/>
              </a:lnSpc>
              <a:buFont typeface="Wingdings" panose="05000000000000000000" pitchFamily="2" charset="2"/>
              <a:buChar char="Ø"/>
            </a:pPr>
            <a:r>
              <a:rPr lang="en-US" altLang="zh-CN" dirty="0" smtClean="0">
                <a:solidFill>
                  <a:srgbClr val="FF0000"/>
                </a:solidFill>
              </a:rPr>
              <a:t>READ </a:t>
            </a:r>
            <a:r>
              <a:rPr lang="en-US" altLang="zh-CN" dirty="0">
                <a:solidFill>
                  <a:srgbClr val="FF0000"/>
                </a:solidFill>
              </a:rPr>
              <a:t>ONLY</a:t>
            </a:r>
            <a:r>
              <a:rPr lang="zh-CN" altLang="en-US" dirty="0">
                <a:solidFill>
                  <a:srgbClr val="FF0000"/>
                </a:solidFill>
              </a:rPr>
              <a:t>：</a:t>
            </a:r>
            <a:r>
              <a:rPr lang="zh-CN" altLang="en-US" dirty="0"/>
              <a:t>当使用</a:t>
            </a:r>
            <a:r>
              <a:rPr lang="en-US" altLang="zh-CN" dirty="0"/>
              <a:t>READ ONLY</a:t>
            </a:r>
            <a:r>
              <a:rPr lang="zh-CN" altLang="en-US" dirty="0"/>
              <a:t>时，事务中不能有任何修改数据库中数据的操作语句，这包括 </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a:t>
            </a:r>
            <a:r>
              <a:rPr lang="en-US" altLang="zh-CN" dirty="0"/>
              <a:t>CREATE</a:t>
            </a:r>
            <a:r>
              <a:rPr lang="zh-CN" altLang="en-US" dirty="0"/>
              <a:t>语句。</a:t>
            </a:r>
          </a:p>
          <a:p>
            <a:pPr marL="342900" indent="-342900" hangingPunct="0">
              <a:lnSpc>
                <a:spcPct val="120000"/>
              </a:lnSpc>
              <a:buFont typeface="Wingdings" panose="05000000000000000000" pitchFamily="2" charset="2"/>
              <a:buChar char="Ø"/>
            </a:pPr>
            <a:r>
              <a:rPr lang="en-US" altLang="zh-CN" dirty="0" smtClean="0">
                <a:solidFill>
                  <a:srgbClr val="FF0000"/>
                </a:solidFill>
              </a:rPr>
              <a:t>READ </a:t>
            </a:r>
            <a:r>
              <a:rPr lang="en-US" altLang="zh-CN" dirty="0">
                <a:solidFill>
                  <a:srgbClr val="FF0000"/>
                </a:solidFill>
              </a:rPr>
              <a:t>WRITE</a:t>
            </a:r>
            <a:r>
              <a:rPr lang="zh-CN" altLang="en-US" dirty="0">
                <a:solidFill>
                  <a:srgbClr val="FF0000"/>
                </a:solidFill>
              </a:rPr>
              <a:t>：</a:t>
            </a:r>
            <a:r>
              <a:rPr lang="zh-CN" altLang="en-US" dirty="0"/>
              <a:t>是默认设置，该选项表示在事务中可以有访问语句、修改语句</a:t>
            </a:r>
            <a:r>
              <a:rPr lang="zh-CN" altLang="en-US" dirty="0" smtClean="0"/>
              <a:t>。</a:t>
            </a:r>
            <a:endParaRPr lang="zh-CN" altLang="en-US" dirty="0"/>
          </a:p>
        </p:txBody>
      </p:sp>
    </p:spTree>
    <p:extLst>
      <p:ext uri="{BB962C8B-B14F-4D97-AF65-F5344CB8AC3E}">
        <p14:creationId xmlns:p14="http://schemas.microsoft.com/office/powerpoint/2010/main" val="278785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endParaRPr lang="zh-CN" altLang="en-US"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76400"/>
            <a:ext cx="9601200" cy="816496"/>
          </a:xfrm>
        </p:spPr>
        <p:txBody>
          <a:bodyPr/>
          <a:lstStyle/>
          <a:p>
            <a:pPr marL="0" indent="0" hangingPunct="0">
              <a:buNone/>
            </a:pPr>
            <a:r>
              <a:rPr lang="zh-CN" altLang="en-US" dirty="0"/>
              <a:t>当创建一个表之后，可以使用</a:t>
            </a:r>
            <a:r>
              <a:rPr lang="en-US" altLang="zh-CN" dirty="0"/>
              <a:t>INSERT</a:t>
            </a:r>
            <a:r>
              <a:rPr lang="zh-CN" altLang="en-US" dirty="0"/>
              <a:t>语句向指定的表中插入数据。</a:t>
            </a:r>
            <a:r>
              <a:rPr lang="en-US" altLang="zh-CN" dirty="0"/>
              <a:t>INSERT</a:t>
            </a:r>
            <a:r>
              <a:rPr lang="zh-CN" altLang="en-US" dirty="0"/>
              <a:t>语句的格式如下</a:t>
            </a:r>
            <a:r>
              <a:rPr lang="zh-CN" altLang="en-US" dirty="0" smtClean="0"/>
              <a:t>：</a:t>
            </a:r>
            <a:endParaRPr lang="zh-CN" altLang="en-US" dirty="0"/>
          </a:p>
        </p:txBody>
      </p:sp>
      <p:sp>
        <p:nvSpPr>
          <p:cNvPr id="4" name="文本框 3"/>
          <p:cNvSpPr txBox="1"/>
          <p:nvPr/>
        </p:nvSpPr>
        <p:spPr>
          <a:xfrm>
            <a:off x="1293813" y="2699042"/>
            <a:ext cx="9985175" cy="923330"/>
          </a:xfrm>
          <a:prstGeom prst="rect">
            <a:avLst/>
          </a:prstGeom>
          <a:noFill/>
        </p:spPr>
        <p:txBody>
          <a:bodyPr wrap="square" rtlCol="0">
            <a:spAutoFit/>
          </a:bodyPr>
          <a:lstStyle/>
          <a:p>
            <a:pPr hangingPunct="0"/>
            <a:r>
              <a:rPr lang="en-US" altLang="zh-CN" b="1" dirty="0" smtClean="0"/>
              <a:t>INSERT INTO &lt;</a:t>
            </a:r>
            <a:r>
              <a:rPr lang="zh-CN" altLang="en-US" b="1" dirty="0" smtClean="0"/>
              <a:t>表名</a:t>
            </a:r>
            <a:r>
              <a:rPr lang="en-US" altLang="zh-CN" b="1" dirty="0" smtClean="0"/>
              <a:t>&gt;(</a:t>
            </a:r>
            <a:r>
              <a:rPr lang="zh-CN" altLang="en-US" b="1" dirty="0" smtClean="0"/>
              <a:t>列名</a:t>
            </a:r>
            <a:r>
              <a:rPr lang="en-US" altLang="zh-CN" b="1" dirty="0" smtClean="0"/>
              <a:t>1</a:t>
            </a:r>
            <a:r>
              <a:rPr lang="zh-CN" altLang="en-US" b="1" dirty="0" smtClean="0"/>
              <a:t>，列名</a:t>
            </a:r>
            <a:r>
              <a:rPr lang="en-US" altLang="zh-CN" b="1" dirty="0" smtClean="0"/>
              <a:t>2</a:t>
            </a:r>
            <a:r>
              <a:rPr lang="zh-CN" altLang="en-US" b="1" dirty="0" smtClean="0"/>
              <a:t>，</a:t>
            </a:r>
            <a:r>
              <a:rPr lang="en-US" altLang="zh-CN" b="1" dirty="0" smtClean="0"/>
              <a:t>…</a:t>
            </a:r>
            <a:r>
              <a:rPr lang="zh-CN" altLang="en-US" b="1" dirty="0" smtClean="0"/>
              <a:t>，列名</a:t>
            </a:r>
            <a:r>
              <a:rPr lang="en-US" altLang="zh-CN" b="1" dirty="0" smtClean="0"/>
              <a:t>n)VALUES(</a:t>
            </a:r>
            <a:r>
              <a:rPr lang="zh-CN" altLang="en-US" b="1" dirty="0" smtClean="0"/>
              <a:t>值</a:t>
            </a:r>
            <a:r>
              <a:rPr lang="en-US" altLang="zh-CN" b="1" dirty="0" smtClean="0"/>
              <a:t>1</a:t>
            </a:r>
            <a:r>
              <a:rPr lang="zh-CN" altLang="en-US" b="1" dirty="0" smtClean="0"/>
              <a:t>，值</a:t>
            </a:r>
            <a:r>
              <a:rPr lang="en-US" altLang="zh-CN" b="1" dirty="0" smtClean="0"/>
              <a:t>2</a:t>
            </a:r>
            <a:r>
              <a:rPr lang="zh-CN" altLang="en-US" b="1" dirty="0" smtClean="0"/>
              <a:t>，</a:t>
            </a:r>
            <a:r>
              <a:rPr lang="en-US" altLang="zh-CN" b="1" dirty="0" smtClean="0"/>
              <a:t>…</a:t>
            </a:r>
            <a:r>
              <a:rPr lang="zh-CN" altLang="en-US" b="1" dirty="0" smtClean="0"/>
              <a:t>，值</a:t>
            </a:r>
            <a:r>
              <a:rPr lang="en-US" altLang="zh-CN" b="1" dirty="0" smtClean="0"/>
              <a:t>n)</a:t>
            </a:r>
            <a:r>
              <a:rPr lang="zh-CN" altLang="en-US" b="1" dirty="0" smtClean="0"/>
              <a:t>；</a:t>
            </a:r>
            <a:endParaRPr lang="en-US" altLang="zh-CN" b="1" dirty="0" smtClean="0"/>
          </a:p>
          <a:p>
            <a:pPr hangingPunct="0"/>
            <a:endParaRPr lang="en-US" altLang="zh-CN" b="1" dirty="0" smtClean="0"/>
          </a:p>
          <a:p>
            <a:pPr hangingPunct="0"/>
            <a:r>
              <a:rPr lang="zh-CN" altLang="en-US" dirty="0" smtClean="0"/>
              <a:t>列名是指表中定义的列，</a:t>
            </a:r>
            <a:r>
              <a:rPr lang="en-US" altLang="zh-CN" dirty="0" smtClean="0"/>
              <a:t>VALUES</a:t>
            </a:r>
            <a:r>
              <a:rPr lang="zh-CN" altLang="en-US" dirty="0" smtClean="0"/>
              <a:t>子句的值一定要与列一一对应，且数据类型相同。</a:t>
            </a:r>
            <a:endParaRPr lang="en-US" altLang="zh-CN" dirty="0"/>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0"/>
            <a:ext cx="10129191" cy="4392488"/>
          </a:xfrm>
        </p:spPr>
        <p:txBody>
          <a:bodyPr>
            <a:normAutofit/>
          </a:bodyPr>
          <a:lstStyle/>
          <a:p>
            <a:pPr marL="0" indent="0" hangingPunct="0">
              <a:lnSpc>
                <a:spcPct val="120000"/>
              </a:lnSpc>
              <a:buNone/>
            </a:pPr>
            <a:r>
              <a:rPr lang="en-US" altLang="zh-CN" dirty="0"/>
              <a:t>3)</a:t>
            </a:r>
            <a:r>
              <a:rPr lang="zh-CN" altLang="en-US" dirty="0"/>
              <a:t>事务的隔离性</a:t>
            </a:r>
            <a:r>
              <a:rPr lang="en-US" altLang="zh-CN" dirty="0"/>
              <a:t>(Isolation)</a:t>
            </a:r>
          </a:p>
          <a:p>
            <a:pPr marL="0" indent="0" hangingPunct="0">
              <a:lnSpc>
                <a:spcPct val="120000"/>
              </a:lnSpc>
              <a:buNone/>
            </a:pPr>
            <a:r>
              <a:rPr lang="zh-CN" altLang="en-US" dirty="0" smtClean="0"/>
              <a:t>使用</a:t>
            </a:r>
            <a:r>
              <a:rPr lang="en-US" altLang="zh-CN" dirty="0"/>
              <a:t>SET TRANSACTION</a:t>
            </a:r>
            <a:r>
              <a:rPr lang="zh-CN" altLang="en-US" dirty="0"/>
              <a:t>语句建立隔离级别</a:t>
            </a:r>
            <a:r>
              <a:rPr lang="zh-CN" altLang="en-US" dirty="0" smtClean="0"/>
              <a:t>：</a:t>
            </a:r>
            <a:endParaRPr lang="en-US" altLang="zh-CN" dirty="0" smtClean="0"/>
          </a:p>
        </p:txBody>
      </p:sp>
      <p:sp>
        <p:nvSpPr>
          <p:cNvPr id="4" name="矩形 3"/>
          <p:cNvSpPr/>
          <p:nvPr/>
        </p:nvSpPr>
        <p:spPr>
          <a:xfrm>
            <a:off x="1341884" y="2924944"/>
            <a:ext cx="10129191" cy="1421928"/>
          </a:xfrm>
          <a:prstGeom prst="rect">
            <a:avLst/>
          </a:prstGeom>
          <a:solidFill>
            <a:srgbClr val="FFFF00"/>
          </a:solidFill>
        </p:spPr>
        <p:txBody>
          <a:bodyPr wrap="square">
            <a:spAutoFit/>
          </a:bodyPr>
          <a:lstStyle/>
          <a:p>
            <a:pPr hangingPunct="0">
              <a:lnSpc>
                <a:spcPct val="120000"/>
              </a:lnSpc>
            </a:pPr>
            <a:r>
              <a:rPr lang="en-US" altLang="zh-CN" b="1" dirty="0" smtClean="0"/>
              <a:t>SET </a:t>
            </a:r>
            <a:r>
              <a:rPr lang="en-US" altLang="zh-CN" b="1" dirty="0"/>
              <a:t>TRANSACTION READ ONLY</a:t>
            </a:r>
          </a:p>
          <a:p>
            <a:pPr hangingPunct="0">
              <a:lnSpc>
                <a:spcPct val="120000"/>
              </a:lnSpc>
            </a:pPr>
            <a:r>
              <a:rPr lang="en-US" altLang="zh-CN" b="1" dirty="0" smtClean="0"/>
              <a:t>SET </a:t>
            </a:r>
            <a:r>
              <a:rPr lang="en-US" altLang="zh-CN" b="1" dirty="0"/>
              <a:t>TRANSACTION READ WRITE</a:t>
            </a:r>
          </a:p>
          <a:p>
            <a:pPr hangingPunct="0">
              <a:lnSpc>
                <a:spcPct val="120000"/>
              </a:lnSpc>
            </a:pPr>
            <a:r>
              <a:rPr lang="en-US" altLang="zh-CN" b="1" dirty="0" smtClean="0"/>
              <a:t>SET </a:t>
            </a:r>
            <a:r>
              <a:rPr lang="en-US" altLang="zh-CN" b="1" dirty="0"/>
              <a:t>TRANSACTION ISOLATION LEVEL READ COMMITTED</a:t>
            </a:r>
          </a:p>
          <a:p>
            <a:pPr hangingPunct="0">
              <a:lnSpc>
                <a:spcPct val="120000"/>
              </a:lnSpc>
            </a:pPr>
            <a:r>
              <a:rPr lang="en-US" altLang="zh-CN" b="1" dirty="0" smtClean="0"/>
              <a:t>SET </a:t>
            </a:r>
            <a:r>
              <a:rPr lang="en-US" altLang="zh-CN" b="1" dirty="0"/>
              <a:t>TRANSACTION ISOLATION LEVEL SERIALIZABLE</a:t>
            </a:r>
            <a:endParaRPr lang="en-US" altLang="zh-CN" b="1" dirty="0"/>
          </a:p>
        </p:txBody>
      </p:sp>
    </p:spTree>
    <p:extLst>
      <p:ext uri="{BB962C8B-B14F-4D97-AF65-F5344CB8AC3E}">
        <p14:creationId xmlns:p14="http://schemas.microsoft.com/office/powerpoint/2010/main" val="419901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936103"/>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9-13】Oracle</a:t>
            </a:r>
            <a:r>
              <a:rPr lang="zh-CN" altLang="en-US" dirty="0"/>
              <a:t>默认隔离级</a:t>
            </a:r>
            <a:r>
              <a:rPr lang="en-US" altLang="zh-CN" dirty="0"/>
              <a:t>READ COMMITTED</a:t>
            </a:r>
            <a:r>
              <a:rPr lang="zh-CN" altLang="en-US" dirty="0"/>
              <a:t>并发事务操作。</a:t>
            </a:r>
          </a:p>
          <a:p>
            <a:pPr marL="0" indent="0" hangingPunct="0">
              <a:lnSpc>
                <a:spcPct val="120000"/>
              </a:lnSpc>
              <a:buNone/>
            </a:pPr>
            <a:r>
              <a:rPr lang="zh-CN" altLang="en-US" dirty="0"/>
              <a:t>打开</a:t>
            </a:r>
            <a:r>
              <a:rPr lang="en-US" altLang="zh-CN" dirty="0" err="1"/>
              <a:t>sqlplus</a:t>
            </a:r>
            <a:r>
              <a:rPr lang="zh-CN" altLang="en-US" dirty="0">
                <a:solidFill>
                  <a:srgbClr val="FF0000"/>
                </a:solidFill>
              </a:rPr>
              <a:t>窗口</a:t>
            </a:r>
            <a:r>
              <a:rPr lang="en-US" altLang="zh-CN" dirty="0">
                <a:solidFill>
                  <a:srgbClr val="FF0000"/>
                </a:solidFill>
              </a:rPr>
              <a:t>1</a:t>
            </a:r>
            <a:r>
              <a:rPr lang="zh-CN" altLang="en-US" dirty="0"/>
              <a:t>，执行如下操作：</a:t>
            </a:r>
          </a:p>
        </p:txBody>
      </p:sp>
      <p:sp>
        <p:nvSpPr>
          <p:cNvPr id="6" name="文本框 5"/>
          <p:cNvSpPr txBox="1"/>
          <p:nvPr/>
        </p:nvSpPr>
        <p:spPr>
          <a:xfrm>
            <a:off x="1554968" y="2566594"/>
            <a:ext cx="10012051" cy="2893100"/>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smtClean="0">
                <a:highlight>
                  <a:srgbClr val="C0C0C0"/>
                </a:highlight>
                <a:ea typeface="微软雅黑" panose="020B0503020204020204" pitchFamily="34" charset="-122"/>
              </a:rPr>
              <a:t>原始数据</a:t>
            </a:r>
            <a:endParaRPr lang="en-US" altLang="zh-CN" sz="1400" b="1" dirty="0" smtClean="0">
              <a:highlight>
                <a:srgbClr val="C0C0C0"/>
              </a:highlight>
              <a:ea typeface="微软雅黑" panose="020B0503020204020204" pitchFamily="34" charset="-122"/>
            </a:endParaRPr>
          </a:p>
          <a:p>
            <a:pPr hangingPunct="0"/>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9500</a:t>
            </a:r>
            <a:endParaRPr lang="en-US" altLang="zh-CN" sz="1400" b="1" dirty="0"/>
          </a:p>
          <a:p>
            <a:pPr hangingPunct="0"/>
            <a:r>
              <a:rPr lang="en-US" altLang="zh-CN" sz="1400" b="1" dirty="0"/>
              <a:t> 1003	</a:t>
            </a:r>
            <a:r>
              <a:rPr lang="zh-CN" altLang="en-US" sz="1400" b="1" dirty="0"/>
              <a:t>高七		</a:t>
            </a:r>
            <a:r>
              <a:rPr lang="en-US" altLang="zh-CN" sz="1400" b="1" dirty="0" smtClean="0"/>
              <a:t>10500</a:t>
            </a:r>
            <a:endParaRPr lang="en-US" altLang="zh-CN" sz="1400" b="1" dirty="0"/>
          </a:p>
          <a:p>
            <a:pPr hangingPunct="0"/>
            <a:r>
              <a:rPr lang="en-US" altLang="zh-CN" sz="1400" b="1" dirty="0">
                <a:highlight>
                  <a:srgbClr val="C0C0C0"/>
                </a:highlight>
                <a:ea typeface="微软雅黑" panose="020B0503020204020204" pitchFamily="34" charset="-122"/>
              </a:rPr>
              <a:t>SQL&gt; INSERT INTO account VALUES(1002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李四</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UPDATE account SET NAME='</a:t>
            </a:r>
            <a:r>
              <a:rPr lang="zh-CN" altLang="en-US" sz="1400" b="1" dirty="0">
                <a:highlight>
                  <a:srgbClr val="C0C0C0"/>
                </a:highlight>
                <a:ea typeface="微软雅黑" panose="020B0503020204020204" pitchFamily="34" charset="-122"/>
              </a:rPr>
              <a:t>张山</a:t>
            </a:r>
            <a:r>
              <a:rPr lang="en-US" altLang="zh-CN" sz="1400" b="1" dirty="0">
                <a:highlight>
                  <a:srgbClr val="C0C0C0"/>
                </a:highlight>
                <a:ea typeface="微软雅黑" panose="020B0503020204020204" pitchFamily="34" charset="-122"/>
              </a:rPr>
              <a:t>' WHERE ID=1001</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高七</a:t>
            </a:r>
            <a:r>
              <a:rPr lang="zh-CN" altLang="en-US" sz="1400" b="1" dirty="0"/>
              <a:t>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p:txBody>
      </p:sp>
    </p:spTree>
    <p:extLst>
      <p:ext uri="{BB962C8B-B14F-4D97-AF65-F5344CB8AC3E}">
        <p14:creationId xmlns:p14="http://schemas.microsoft.com/office/powerpoint/2010/main" val="34809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85000" lnSpcReduction="10000"/>
          </a:bodyPr>
          <a:lstStyle/>
          <a:p>
            <a:pPr marL="0" indent="0" hangingPunct="0">
              <a:lnSpc>
                <a:spcPct val="120000"/>
              </a:lnSpc>
              <a:buNone/>
            </a:pPr>
            <a:r>
              <a:rPr lang="en-US" altLang="zh-CN" dirty="0"/>
              <a:t>【</a:t>
            </a:r>
            <a:r>
              <a:rPr lang="zh-CN" altLang="en-US" dirty="0"/>
              <a:t>示例</a:t>
            </a:r>
            <a:r>
              <a:rPr lang="en-US" altLang="zh-CN" dirty="0"/>
              <a:t>9-13】Oracle</a:t>
            </a:r>
            <a:r>
              <a:rPr lang="zh-CN" altLang="en-US" dirty="0"/>
              <a:t>默认隔离级</a:t>
            </a:r>
            <a:r>
              <a:rPr lang="en-US" altLang="zh-CN" dirty="0"/>
              <a:t>READ COMMITTED</a:t>
            </a:r>
            <a:r>
              <a:rPr lang="zh-CN" altLang="en-US" dirty="0"/>
              <a:t>并发事务操作</a:t>
            </a:r>
            <a:r>
              <a:rPr lang="zh-CN" altLang="en-US" dirty="0" smtClean="0"/>
              <a:t>。（续上一页）</a:t>
            </a:r>
            <a:endParaRPr lang="zh-CN" altLang="en-US" dirty="0"/>
          </a:p>
        </p:txBody>
      </p:sp>
      <p:sp>
        <p:nvSpPr>
          <p:cNvPr id="6" name="文本框 5"/>
          <p:cNvSpPr txBox="1"/>
          <p:nvPr/>
        </p:nvSpPr>
        <p:spPr>
          <a:xfrm>
            <a:off x="1554968" y="2116594"/>
            <a:ext cx="10012051" cy="1415772"/>
          </a:xfrm>
          <a:prstGeom prst="rect">
            <a:avLst/>
          </a:prstGeom>
          <a:noFill/>
        </p:spPr>
        <p:txBody>
          <a:bodyPr wrap="square" rtlCol="0">
            <a:spAutoFit/>
          </a:bodyPr>
          <a:lstStyle/>
          <a:p>
            <a:pPr hangingPunct="0"/>
            <a:r>
              <a:rPr lang="zh-CN" altLang="en-US" sz="1600" dirty="0"/>
              <a:t>打开</a:t>
            </a:r>
            <a:r>
              <a:rPr lang="en-US" altLang="zh-CN" sz="1600" dirty="0" err="1"/>
              <a:t>sqlplus</a:t>
            </a:r>
            <a:r>
              <a:rPr lang="zh-CN" altLang="en-US" sz="1600" dirty="0">
                <a:solidFill>
                  <a:srgbClr val="FF0000"/>
                </a:solidFill>
              </a:rPr>
              <a:t>窗口</a:t>
            </a:r>
            <a:r>
              <a:rPr lang="en-US" altLang="zh-CN" sz="1600" dirty="0">
                <a:solidFill>
                  <a:srgbClr val="FF0000"/>
                </a:solidFill>
              </a:rPr>
              <a:t>2</a:t>
            </a:r>
            <a:r>
              <a:rPr lang="zh-CN" altLang="en-US" sz="1600" dirty="0"/>
              <a:t>，查看</a:t>
            </a:r>
            <a:r>
              <a:rPr lang="en-US" altLang="zh-CN" sz="1600" dirty="0"/>
              <a:t>account</a:t>
            </a:r>
            <a:r>
              <a:rPr lang="zh-CN" altLang="en-US" sz="1600" dirty="0"/>
              <a:t>表中的数据</a:t>
            </a:r>
            <a:r>
              <a:rPr lang="zh-CN" altLang="en-US" sz="1600" dirty="0" smtClean="0"/>
              <a:t>：</a:t>
            </a:r>
            <a:endParaRPr lang="en-US" altLang="zh-CN" sz="1400" b="1" dirty="0" smtClean="0">
              <a:highlight>
                <a:srgbClr val="C0C0C0"/>
              </a:highlight>
              <a:ea typeface="微软雅黑" panose="020B0503020204020204" pitchFamily="34" charset="-122"/>
            </a:endParaRPr>
          </a:p>
          <a:p>
            <a:pPr hangingPunct="0"/>
            <a:r>
              <a:rPr lang="en-US" altLang="zh-CN" sz="1400" b="1" dirty="0" smtClean="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SELECT * FROM account</a:t>
            </a:r>
            <a:r>
              <a:rPr lang="zh-CN" altLang="en-US" sz="1400" b="1" dirty="0" smtClean="0">
                <a:highlight>
                  <a:srgbClr val="C0C0C0"/>
                </a:highlight>
                <a:ea typeface="微软雅黑" panose="020B0503020204020204" pitchFamily="34" charset="-122"/>
              </a:rPr>
              <a:t>；</a:t>
            </a:r>
            <a:endParaRPr lang="en-US" altLang="zh-CN" sz="1400" b="1" dirty="0" smtClean="0">
              <a:highlight>
                <a:srgbClr val="C0C0C0"/>
              </a:highlight>
              <a:ea typeface="微软雅黑" panose="020B0503020204020204" pitchFamily="34" charset="-122"/>
            </a:endParaRPr>
          </a:p>
          <a:p>
            <a:pPr hangingPunct="0"/>
            <a:r>
              <a:rPr lang="en-US" altLang="zh-CN" sz="1400" b="1" dirty="0"/>
              <a:t> 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张三		</a:t>
            </a:r>
            <a:r>
              <a:rPr lang="en-US" altLang="zh-CN" sz="1400" b="1" dirty="0" smtClean="0"/>
              <a:t>9500</a:t>
            </a:r>
            <a:endParaRPr lang="en-US" altLang="zh-CN" sz="1400" b="1" dirty="0"/>
          </a:p>
          <a:p>
            <a:pPr hangingPunct="0"/>
            <a:r>
              <a:rPr lang="en-US" altLang="zh-CN" sz="1400" b="1" dirty="0"/>
              <a:t> 1003	</a:t>
            </a:r>
            <a:r>
              <a:rPr lang="zh-CN" altLang="en-US" sz="1400" b="1" dirty="0"/>
              <a:t>高七		</a:t>
            </a:r>
            <a:r>
              <a:rPr lang="en-US" altLang="zh-CN" sz="1400" b="1" dirty="0" smtClean="0"/>
              <a:t>10500</a:t>
            </a:r>
            <a:endParaRPr lang="en-US" altLang="zh-CN" sz="1400" b="1" dirty="0"/>
          </a:p>
        </p:txBody>
      </p:sp>
      <p:sp>
        <p:nvSpPr>
          <p:cNvPr id="7" name="文本框 6"/>
          <p:cNvSpPr txBox="1"/>
          <p:nvPr/>
        </p:nvSpPr>
        <p:spPr>
          <a:xfrm>
            <a:off x="1554968" y="3717032"/>
            <a:ext cx="10012051" cy="3077766"/>
          </a:xfrm>
          <a:prstGeom prst="rect">
            <a:avLst/>
          </a:prstGeom>
          <a:noFill/>
        </p:spPr>
        <p:txBody>
          <a:bodyPr wrap="square" rtlCol="0">
            <a:spAutoFit/>
          </a:bodyPr>
          <a:lstStyle/>
          <a:p>
            <a:pPr hangingPunct="0"/>
            <a:r>
              <a:rPr lang="zh-CN" altLang="en-US" sz="1600" dirty="0"/>
              <a:t>从上面的操作可以看出，由于在窗口</a:t>
            </a:r>
            <a:r>
              <a:rPr lang="en-US" altLang="zh-CN" sz="1600" dirty="0"/>
              <a:t>1</a:t>
            </a:r>
            <a:r>
              <a:rPr lang="zh-CN" altLang="en-US" sz="1600" dirty="0"/>
              <a:t>中进行的事务操没有</a:t>
            </a:r>
            <a:r>
              <a:rPr lang="en-US" altLang="zh-CN" sz="1600" dirty="0"/>
              <a:t>COMMIT</a:t>
            </a:r>
            <a:r>
              <a:rPr lang="zh-CN" altLang="en-US" sz="1600" dirty="0"/>
              <a:t>，所以在窗口</a:t>
            </a:r>
            <a:r>
              <a:rPr lang="en-US" altLang="zh-CN" sz="1600" dirty="0"/>
              <a:t>2</a:t>
            </a:r>
            <a:r>
              <a:rPr lang="zh-CN" altLang="en-US" sz="1600" dirty="0"/>
              <a:t>中是看不到操作结果的，这就是</a:t>
            </a:r>
            <a:r>
              <a:rPr lang="en-US" altLang="zh-CN" sz="1600" dirty="0"/>
              <a:t>READ COMMITTED</a:t>
            </a:r>
            <a:r>
              <a:rPr lang="zh-CN" altLang="en-US" sz="1600" dirty="0"/>
              <a:t>隔离级，避免了并发事务的错读。</a:t>
            </a:r>
          </a:p>
          <a:p>
            <a:pPr hangingPunct="0"/>
            <a:r>
              <a:rPr lang="zh-CN" altLang="en-US" sz="1600" dirty="0"/>
              <a:t>如果在</a:t>
            </a:r>
            <a:r>
              <a:rPr lang="zh-CN" altLang="en-US" sz="1600" dirty="0">
                <a:solidFill>
                  <a:srgbClr val="FF0000"/>
                </a:solidFill>
              </a:rPr>
              <a:t>窗口</a:t>
            </a:r>
            <a:r>
              <a:rPr lang="en-US" altLang="zh-CN" sz="1600" dirty="0">
                <a:solidFill>
                  <a:srgbClr val="FF0000"/>
                </a:solidFill>
              </a:rPr>
              <a:t>1</a:t>
            </a:r>
            <a:r>
              <a:rPr lang="zh-CN" altLang="en-US" sz="1600" dirty="0"/>
              <a:t>中执行了</a:t>
            </a:r>
            <a:r>
              <a:rPr lang="en-US" altLang="zh-CN" sz="1600" dirty="0"/>
              <a:t>COMMIT</a:t>
            </a:r>
            <a:r>
              <a:rPr lang="zh-CN" altLang="en-US" sz="1600" dirty="0"/>
              <a:t>操作</a:t>
            </a:r>
            <a:r>
              <a:rPr lang="zh-CN" altLang="en-US" sz="1600" dirty="0" smtClean="0"/>
              <a:t>：</a:t>
            </a:r>
            <a:endParaRPr lang="en-US" altLang="zh-CN" sz="1600" dirty="0" smtClean="0"/>
          </a:p>
          <a:p>
            <a:pPr hangingPunct="0"/>
            <a:endParaRPr lang="zh-CN" altLang="en-US" sz="900" dirty="0"/>
          </a:p>
          <a:p>
            <a:pPr hangingPunct="0"/>
            <a:r>
              <a:rPr lang="en-US" altLang="zh-CN" sz="1400" b="1" dirty="0">
                <a:highlight>
                  <a:srgbClr val="C0C0C0"/>
                </a:highlight>
                <a:ea typeface="微软雅黑" panose="020B0503020204020204" pitchFamily="34" charset="-122"/>
              </a:rPr>
              <a:t>SQL&gt; COMMIT</a:t>
            </a:r>
            <a:r>
              <a:rPr lang="zh-CN" altLang="en-US" sz="1400" b="1" dirty="0">
                <a:highlight>
                  <a:srgbClr val="C0C0C0"/>
                </a:highlight>
                <a:ea typeface="微软雅黑" panose="020B0503020204020204" pitchFamily="34" charset="-122"/>
              </a:rPr>
              <a:t>；</a:t>
            </a:r>
          </a:p>
          <a:p>
            <a:pPr hangingPunct="0"/>
            <a:r>
              <a:rPr lang="zh-CN" altLang="en-US" sz="1400" b="1" dirty="0"/>
              <a:t>提交完成</a:t>
            </a:r>
            <a:r>
              <a:rPr lang="zh-CN" altLang="en-US" sz="1400" b="1" dirty="0" smtClean="0"/>
              <a:t>。</a:t>
            </a:r>
            <a:endParaRPr lang="en-US" altLang="zh-CN" sz="1400" b="1" dirty="0" smtClean="0"/>
          </a:p>
          <a:p>
            <a:pPr hangingPunct="0"/>
            <a:endParaRPr lang="zh-CN" altLang="en-US" sz="900" b="1" dirty="0"/>
          </a:p>
          <a:p>
            <a:pPr hangingPunct="0"/>
            <a:r>
              <a:rPr lang="zh-CN" altLang="en-US" sz="1600" dirty="0"/>
              <a:t>再到</a:t>
            </a:r>
            <a:r>
              <a:rPr lang="zh-CN" altLang="en-US" sz="1600" dirty="0">
                <a:solidFill>
                  <a:srgbClr val="FF0000"/>
                </a:solidFill>
              </a:rPr>
              <a:t>窗口</a:t>
            </a:r>
            <a:r>
              <a:rPr lang="en-US" altLang="zh-CN" sz="1600" dirty="0">
                <a:solidFill>
                  <a:srgbClr val="FF0000"/>
                </a:solidFill>
              </a:rPr>
              <a:t>2</a:t>
            </a:r>
            <a:r>
              <a:rPr lang="zh-CN" altLang="en-US" sz="1600" dirty="0"/>
              <a:t>中去查看</a:t>
            </a:r>
            <a:r>
              <a:rPr lang="en-US" altLang="zh-CN" sz="1600" dirty="0"/>
              <a:t>account</a:t>
            </a:r>
            <a:r>
              <a:rPr lang="zh-CN" altLang="en-US" sz="1600" dirty="0"/>
              <a:t>表中的数据，数据已更新：</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p:txBody>
      </p:sp>
    </p:spTree>
    <p:extLst>
      <p:ext uri="{BB962C8B-B14F-4D97-AF65-F5344CB8AC3E}">
        <p14:creationId xmlns:p14="http://schemas.microsoft.com/office/powerpoint/2010/main" val="26534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936103"/>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9-14】</a:t>
            </a:r>
            <a:r>
              <a:rPr lang="zh-CN" altLang="en-US" dirty="0"/>
              <a:t>隔离级</a:t>
            </a:r>
            <a:r>
              <a:rPr lang="en-US" altLang="zh-CN" dirty="0"/>
              <a:t>READ ONLY</a:t>
            </a:r>
            <a:r>
              <a:rPr lang="zh-CN" altLang="en-US" dirty="0"/>
              <a:t>和</a:t>
            </a:r>
            <a:r>
              <a:rPr lang="en-US" altLang="zh-CN" dirty="0"/>
              <a:t>READ WRITE</a:t>
            </a:r>
            <a:r>
              <a:rPr lang="zh-CN" altLang="en-US" dirty="0"/>
              <a:t>并发事务操作。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sqlplus</a:t>
            </a:r>
            <a:r>
              <a:rPr lang="zh-CN" altLang="en-US" dirty="0"/>
              <a:t>窗口，在</a:t>
            </a:r>
            <a:r>
              <a:rPr lang="zh-CN" altLang="en-US" dirty="0">
                <a:solidFill>
                  <a:srgbClr val="FF0000"/>
                </a:solidFill>
              </a:rPr>
              <a:t>窗口</a:t>
            </a:r>
            <a:r>
              <a:rPr lang="en-US" altLang="zh-CN" dirty="0">
                <a:solidFill>
                  <a:srgbClr val="FF0000"/>
                </a:solidFill>
              </a:rPr>
              <a:t>1</a:t>
            </a:r>
            <a:r>
              <a:rPr lang="zh-CN" altLang="en-US" dirty="0"/>
              <a:t>中向</a:t>
            </a:r>
            <a:r>
              <a:rPr lang="en-US" altLang="zh-CN" dirty="0"/>
              <a:t>account</a:t>
            </a:r>
            <a:r>
              <a:rPr lang="zh-CN" altLang="en-US" dirty="0"/>
              <a:t>表中插入一行新数据：</a:t>
            </a:r>
          </a:p>
        </p:txBody>
      </p:sp>
      <p:sp>
        <p:nvSpPr>
          <p:cNvPr id="6" name="文本框 5"/>
          <p:cNvSpPr txBox="1"/>
          <p:nvPr/>
        </p:nvSpPr>
        <p:spPr>
          <a:xfrm>
            <a:off x="1554968" y="2566594"/>
            <a:ext cx="10012051" cy="3108543"/>
          </a:xfrm>
          <a:prstGeom prst="rect">
            <a:avLst/>
          </a:prstGeom>
          <a:noFill/>
        </p:spPr>
        <p:txBody>
          <a:bodyPr wrap="square" rtlCol="0">
            <a:spAutoFit/>
          </a:bodyPr>
          <a:lstStyle/>
          <a:p>
            <a:pPr hangingPunct="0"/>
            <a:r>
              <a:rPr lang="en-US" altLang="zh-CN" sz="1400" b="1" dirty="0" smtClean="0">
                <a:highlight>
                  <a:srgbClr val="C0C0C0"/>
                </a:highlight>
                <a:ea typeface="微软雅黑" panose="020B0503020204020204" pitchFamily="34" charset="-122"/>
              </a:rPr>
              <a:t>SQL</a:t>
            </a:r>
            <a:r>
              <a:rPr lang="en-US" altLang="zh-CN" sz="1400" b="1" dirty="0">
                <a:highlight>
                  <a:srgbClr val="C0C0C0"/>
                </a:highlight>
                <a:ea typeface="微软雅黑" panose="020B0503020204020204" pitchFamily="34" charset="-122"/>
              </a:rPr>
              <a:t>&gt;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查看原始数据</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r>
              <a:rPr lang="en-US" altLang="zh-CN" sz="1400" b="1" dirty="0">
                <a:highlight>
                  <a:srgbClr val="C0C0C0"/>
                </a:highlight>
                <a:ea typeface="微软雅黑" panose="020B0503020204020204" pitchFamily="34" charset="-122"/>
              </a:rPr>
              <a:t>SQL&gt; INSERT INTO account VALUES(1004</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赵兵</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12000)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r>
              <a:rPr lang="en-US" altLang="zh-CN" sz="1400" b="1" dirty="0">
                <a:solidFill>
                  <a:srgbClr val="FF0000"/>
                </a:solidFill>
              </a:rPr>
              <a:t>1004	</a:t>
            </a:r>
            <a:r>
              <a:rPr lang="zh-CN" altLang="en-US" sz="1400" b="1" dirty="0" smtClean="0">
                <a:solidFill>
                  <a:srgbClr val="FF0000"/>
                </a:solidFill>
              </a:rPr>
              <a:t>赵</a:t>
            </a:r>
            <a:r>
              <a:rPr lang="zh-CN" altLang="en-US" sz="1400" b="1" dirty="0">
                <a:solidFill>
                  <a:srgbClr val="FF0000"/>
                </a:solidFill>
              </a:rPr>
              <a:t>兵		</a:t>
            </a:r>
            <a:r>
              <a:rPr lang="en-US" altLang="zh-CN" sz="1400" b="1" dirty="0" smtClean="0">
                <a:solidFill>
                  <a:srgbClr val="FF0000"/>
                </a:solidFill>
              </a:rPr>
              <a:t>12000</a:t>
            </a:r>
            <a:endParaRPr lang="en-US" altLang="zh-CN" sz="1400" b="1" dirty="0">
              <a:solidFill>
                <a:srgbClr val="FF0000"/>
              </a:solidFill>
            </a:endParaRPr>
          </a:p>
        </p:txBody>
      </p:sp>
    </p:spTree>
    <p:extLst>
      <p:ext uri="{BB962C8B-B14F-4D97-AF65-F5344CB8AC3E}">
        <p14:creationId xmlns:p14="http://schemas.microsoft.com/office/powerpoint/2010/main" val="31809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9-14】</a:t>
            </a:r>
            <a:r>
              <a:rPr lang="zh-CN" altLang="en-US" dirty="0"/>
              <a:t>隔离级</a:t>
            </a:r>
            <a:r>
              <a:rPr lang="en-US" altLang="zh-CN" dirty="0"/>
              <a:t>READ ONLY</a:t>
            </a:r>
            <a:r>
              <a:rPr lang="zh-CN" altLang="en-US" dirty="0"/>
              <a:t>和</a:t>
            </a:r>
            <a:r>
              <a:rPr lang="en-US" altLang="zh-CN" dirty="0"/>
              <a:t>READ WRITE</a:t>
            </a:r>
            <a:r>
              <a:rPr lang="zh-CN" altLang="en-US" dirty="0"/>
              <a:t>并发事务操作</a:t>
            </a:r>
            <a:r>
              <a:rPr lang="zh-CN" altLang="en-US" dirty="0" smtClean="0"/>
              <a:t>。（续上一页）</a:t>
            </a:r>
            <a:endParaRPr lang="zh-CN" altLang="en-US" dirty="0"/>
          </a:p>
        </p:txBody>
      </p:sp>
      <p:sp>
        <p:nvSpPr>
          <p:cNvPr id="6" name="文本框 5"/>
          <p:cNvSpPr txBox="1"/>
          <p:nvPr/>
        </p:nvSpPr>
        <p:spPr>
          <a:xfrm>
            <a:off x="1554968" y="2132856"/>
            <a:ext cx="10012051" cy="4832092"/>
          </a:xfrm>
          <a:prstGeom prst="rect">
            <a:avLst/>
          </a:prstGeom>
          <a:noFill/>
        </p:spPr>
        <p:txBody>
          <a:bodyPr wrap="square" rtlCol="0">
            <a:spAutoFit/>
          </a:bodyPr>
          <a:lstStyle/>
          <a:p>
            <a:pPr hangingPunct="0"/>
            <a:r>
              <a:rPr lang="zh-CN" altLang="en-US" sz="1600" dirty="0" smtClean="0"/>
              <a:t>在</a:t>
            </a:r>
            <a:r>
              <a:rPr lang="zh-CN" altLang="en-US" sz="1600" dirty="0">
                <a:solidFill>
                  <a:srgbClr val="FF0000"/>
                </a:solidFill>
              </a:rPr>
              <a:t>窗口</a:t>
            </a:r>
            <a:r>
              <a:rPr lang="en-US" altLang="zh-CN" sz="1600" dirty="0">
                <a:solidFill>
                  <a:srgbClr val="FF0000"/>
                </a:solidFill>
              </a:rPr>
              <a:t>2</a:t>
            </a:r>
            <a:r>
              <a:rPr lang="zh-CN" altLang="en-US" sz="1600" dirty="0"/>
              <a:t>中设置事务的隔离属性是</a:t>
            </a:r>
            <a:r>
              <a:rPr lang="en-US" altLang="zh-CN" sz="1600" dirty="0"/>
              <a:t>READ ONLY</a:t>
            </a:r>
            <a:r>
              <a:rPr lang="zh-CN" altLang="en-US" sz="1600" dirty="0"/>
              <a:t>：</a:t>
            </a:r>
          </a:p>
          <a:p>
            <a:pPr hangingPunct="0"/>
            <a:r>
              <a:rPr lang="en-US" altLang="zh-CN" sz="1400" b="1" dirty="0">
                <a:highlight>
                  <a:srgbClr val="C0C0C0"/>
                </a:highlight>
                <a:ea typeface="微软雅黑" panose="020B0503020204020204" pitchFamily="34" charset="-122"/>
              </a:rPr>
              <a:t>SQL&gt; SET TRANSACTION READ ONLY</a:t>
            </a:r>
            <a:r>
              <a:rPr lang="zh-CN" altLang="en-US" sz="1400" b="1" dirty="0">
                <a:highlight>
                  <a:srgbClr val="C0C0C0"/>
                </a:highlight>
                <a:ea typeface="微软雅黑" panose="020B0503020204020204" pitchFamily="34" charset="-122"/>
              </a:rPr>
              <a:t>；</a:t>
            </a:r>
          </a:p>
          <a:p>
            <a:pPr hangingPunct="0"/>
            <a:r>
              <a:rPr lang="zh-CN" altLang="en-US" sz="1400" b="1" dirty="0"/>
              <a:t>事务处理集</a:t>
            </a:r>
            <a:r>
              <a:rPr lang="zh-CN" altLang="en-US" sz="1400" b="1" dirty="0" smtClean="0"/>
              <a:t>。</a:t>
            </a:r>
            <a:endParaRPr lang="en-US" altLang="zh-CN" sz="1400" b="1" dirty="0" smtClean="0"/>
          </a:p>
          <a:p>
            <a:pPr hangingPunct="0"/>
            <a:endParaRPr lang="zh-CN" altLang="en-US" sz="900" b="1" dirty="0"/>
          </a:p>
          <a:p>
            <a:pPr hangingPunct="0"/>
            <a:r>
              <a:rPr lang="zh-CN" altLang="en-US" sz="1600" dirty="0"/>
              <a:t>在</a:t>
            </a:r>
            <a:r>
              <a:rPr lang="zh-CN" altLang="en-US" sz="1600" dirty="0">
                <a:solidFill>
                  <a:srgbClr val="FF0000"/>
                </a:solidFill>
              </a:rPr>
              <a:t>窗口</a:t>
            </a:r>
            <a:r>
              <a:rPr lang="en-US" altLang="zh-CN" sz="1600" dirty="0">
                <a:solidFill>
                  <a:srgbClr val="FF0000"/>
                </a:solidFill>
              </a:rPr>
              <a:t>3</a:t>
            </a:r>
            <a:r>
              <a:rPr lang="zh-CN" altLang="en-US" sz="1600" dirty="0"/>
              <a:t>中设置事务的隔离属性是</a:t>
            </a:r>
            <a:r>
              <a:rPr lang="en-US" altLang="zh-CN" sz="1600" dirty="0"/>
              <a:t>READ WRITE</a:t>
            </a:r>
            <a:r>
              <a:rPr lang="zh-CN" altLang="en-US" sz="1600" dirty="0"/>
              <a:t>：</a:t>
            </a:r>
          </a:p>
          <a:p>
            <a:pPr hangingPunct="0"/>
            <a:r>
              <a:rPr lang="en-US" altLang="zh-CN" sz="1400" b="1" dirty="0">
                <a:highlight>
                  <a:srgbClr val="C0C0C0"/>
                </a:highlight>
                <a:ea typeface="微软雅黑" panose="020B0503020204020204" pitchFamily="34" charset="-122"/>
              </a:rPr>
              <a:t>SQL&gt; SET TRANSACTION READ WRITE</a:t>
            </a:r>
            <a:r>
              <a:rPr lang="zh-CN" altLang="en-US" sz="1400" b="1" dirty="0">
                <a:highlight>
                  <a:srgbClr val="C0C0C0"/>
                </a:highlight>
                <a:ea typeface="微软雅黑" panose="020B0503020204020204" pitchFamily="34" charset="-122"/>
              </a:rPr>
              <a:t>；</a:t>
            </a:r>
          </a:p>
          <a:p>
            <a:pPr hangingPunct="0"/>
            <a:r>
              <a:rPr lang="zh-CN" altLang="en-US" sz="1400" b="1" dirty="0"/>
              <a:t>事务处理集</a:t>
            </a:r>
            <a:r>
              <a:rPr lang="zh-CN" altLang="en-US" sz="1400" b="1" dirty="0" smtClean="0"/>
              <a:t>。</a:t>
            </a:r>
            <a:endParaRPr lang="en-US" altLang="zh-CN" sz="1400" b="1" dirty="0" smtClean="0"/>
          </a:p>
          <a:p>
            <a:pPr hangingPunct="0"/>
            <a:endParaRPr lang="zh-CN" altLang="en-US" sz="900" b="1" dirty="0"/>
          </a:p>
          <a:p>
            <a:pPr hangingPunct="0"/>
            <a:r>
              <a:rPr lang="zh-CN" altLang="en-US" sz="1600" dirty="0">
                <a:solidFill>
                  <a:srgbClr val="FF0000"/>
                </a:solidFill>
              </a:rPr>
              <a:t>窗口</a:t>
            </a:r>
            <a:r>
              <a:rPr lang="en-US" altLang="zh-CN" sz="1600" dirty="0">
                <a:solidFill>
                  <a:srgbClr val="FF0000"/>
                </a:solidFill>
              </a:rPr>
              <a:t>1</a:t>
            </a:r>
            <a:r>
              <a:rPr lang="zh-CN" altLang="en-US" sz="1600" dirty="0">
                <a:solidFill>
                  <a:srgbClr val="FF0000"/>
                </a:solidFill>
              </a:rPr>
              <a:t>提交前</a:t>
            </a:r>
            <a:r>
              <a:rPr lang="zh-CN" altLang="en-US" sz="1600" dirty="0"/>
              <a:t>，观察</a:t>
            </a:r>
            <a:r>
              <a:rPr lang="zh-CN" altLang="en-US" sz="1600" dirty="0">
                <a:solidFill>
                  <a:srgbClr val="FF0000"/>
                </a:solidFill>
              </a:rPr>
              <a:t>窗口</a:t>
            </a:r>
            <a:r>
              <a:rPr lang="en-US" altLang="zh-CN" sz="1600" dirty="0">
                <a:solidFill>
                  <a:srgbClr val="FF0000"/>
                </a:solidFill>
              </a:rPr>
              <a:t>2</a:t>
            </a:r>
            <a:r>
              <a:rPr lang="zh-CN" altLang="en-US" sz="1600" dirty="0">
                <a:solidFill>
                  <a:srgbClr val="FF0000"/>
                </a:solidFill>
              </a:rPr>
              <a:t>和窗口</a:t>
            </a:r>
            <a:r>
              <a:rPr lang="en-US" altLang="zh-CN" sz="1600" dirty="0">
                <a:solidFill>
                  <a:srgbClr val="FF0000"/>
                </a:solidFill>
              </a:rPr>
              <a:t>3</a:t>
            </a:r>
            <a:r>
              <a:rPr lang="zh-CN" altLang="en-US" sz="1600" dirty="0"/>
              <a:t>数据，都不能看到在窗口</a:t>
            </a:r>
            <a:r>
              <a:rPr lang="en-US" altLang="zh-CN" sz="1600" dirty="0"/>
              <a:t>1</a:t>
            </a:r>
            <a:r>
              <a:rPr lang="zh-CN" altLang="en-US" sz="1600" dirty="0"/>
              <a:t>中插入的新数据：</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在窗口</a:t>
            </a:r>
            <a:r>
              <a:rPr lang="en-US" altLang="zh-CN" sz="1400" b="1" dirty="0">
                <a:highlight>
                  <a:srgbClr val="C0C0C0"/>
                </a:highlight>
                <a:ea typeface="微软雅黑" panose="020B0503020204020204" pitchFamily="34" charset="-122"/>
              </a:rPr>
              <a:t>2</a:t>
            </a:r>
            <a:r>
              <a:rPr lang="zh-CN" altLang="en-US" sz="1400" b="1" dirty="0">
                <a:highlight>
                  <a:srgbClr val="C0C0C0"/>
                </a:highlight>
                <a:ea typeface="微软雅黑" panose="020B0503020204020204" pitchFamily="34" charset="-122"/>
              </a:rPr>
              <a:t>中查看数据</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在窗口</a:t>
            </a:r>
            <a:r>
              <a:rPr lang="en-US" altLang="zh-CN" sz="1400" b="1" dirty="0">
                <a:highlight>
                  <a:srgbClr val="C0C0C0"/>
                </a:highlight>
                <a:ea typeface="微软雅黑" panose="020B0503020204020204" pitchFamily="34" charset="-122"/>
              </a:rPr>
              <a:t>3</a:t>
            </a:r>
            <a:r>
              <a:rPr lang="zh-CN" altLang="en-US" sz="1400" b="1" dirty="0">
                <a:highlight>
                  <a:srgbClr val="C0C0C0"/>
                </a:highlight>
                <a:ea typeface="微软雅黑" panose="020B0503020204020204" pitchFamily="34" charset="-122"/>
              </a:rPr>
              <a:t>中查看数据</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endParaRPr lang="en-US" altLang="zh-CN" sz="1400" b="1" dirty="0">
              <a:solidFill>
                <a:srgbClr val="FF0000"/>
              </a:solidFill>
            </a:endParaRPr>
          </a:p>
        </p:txBody>
      </p:sp>
    </p:spTree>
    <p:extLst>
      <p:ext uri="{BB962C8B-B14F-4D97-AF65-F5344CB8AC3E}">
        <p14:creationId xmlns:p14="http://schemas.microsoft.com/office/powerpoint/2010/main" val="145548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9-14】</a:t>
            </a:r>
            <a:r>
              <a:rPr lang="zh-CN" altLang="en-US" dirty="0"/>
              <a:t>隔离级</a:t>
            </a:r>
            <a:r>
              <a:rPr lang="en-US" altLang="zh-CN" dirty="0"/>
              <a:t>READ ONLY</a:t>
            </a:r>
            <a:r>
              <a:rPr lang="zh-CN" altLang="en-US" dirty="0"/>
              <a:t>和</a:t>
            </a:r>
            <a:r>
              <a:rPr lang="en-US" altLang="zh-CN" dirty="0"/>
              <a:t>READ WRITE</a:t>
            </a:r>
            <a:r>
              <a:rPr lang="zh-CN" altLang="en-US" dirty="0"/>
              <a:t>并发事务操作</a:t>
            </a:r>
            <a:r>
              <a:rPr lang="zh-CN" altLang="en-US" dirty="0" smtClean="0"/>
              <a:t>。（续上一页）</a:t>
            </a:r>
            <a:endParaRPr lang="zh-CN" altLang="en-US" dirty="0"/>
          </a:p>
        </p:txBody>
      </p:sp>
      <p:sp>
        <p:nvSpPr>
          <p:cNvPr id="6" name="文本框 5"/>
          <p:cNvSpPr txBox="1"/>
          <p:nvPr/>
        </p:nvSpPr>
        <p:spPr>
          <a:xfrm>
            <a:off x="1554968" y="2132856"/>
            <a:ext cx="10012051" cy="3847207"/>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solidFill>
                  <a:srgbClr val="FF0000"/>
                </a:solidFill>
              </a:rPr>
              <a:t>提交</a:t>
            </a:r>
            <a:r>
              <a:rPr lang="en-US" altLang="zh-CN" sz="1600" dirty="0">
                <a:solidFill>
                  <a:srgbClr val="FF0000"/>
                </a:solidFill>
              </a:rPr>
              <a:t>(COMMIT)</a:t>
            </a:r>
            <a:r>
              <a:rPr lang="zh-CN" altLang="en-US" sz="1600" dirty="0">
                <a:solidFill>
                  <a:srgbClr val="FF0000"/>
                </a:solidFill>
              </a:rPr>
              <a:t>后</a:t>
            </a:r>
            <a:r>
              <a:rPr lang="zh-CN" altLang="en-US" sz="1600" dirty="0"/>
              <a:t>，观察</a:t>
            </a:r>
            <a:r>
              <a:rPr lang="zh-CN" altLang="en-US" sz="1600" dirty="0">
                <a:solidFill>
                  <a:srgbClr val="FF0000"/>
                </a:solidFill>
              </a:rPr>
              <a:t>窗口</a:t>
            </a:r>
            <a:r>
              <a:rPr lang="en-US" altLang="zh-CN" sz="1600" dirty="0">
                <a:solidFill>
                  <a:srgbClr val="FF0000"/>
                </a:solidFill>
              </a:rPr>
              <a:t>2</a:t>
            </a:r>
            <a:r>
              <a:rPr lang="zh-CN" altLang="en-US" sz="1600" dirty="0">
                <a:solidFill>
                  <a:srgbClr val="FF0000"/>
                </a:solidFill>
              </a:rPr>
              <a:t>和窗口</a:t>
            </a:r>
            <a:r>
              <a:rPr lang="en-US" altLang="zh-CN" sz="1600" dirty="0">
                <a:solidFill>
                  <a:srgbClr val="FF0000"/>
                </a:solidFill>
              </a:rPr>
              <a:t>3</a:t>
            </a:r>
            <a:r>
              <a:rPr lang="zh-CN" altLang="en-US" sz="1600" dirty="0"/>
              <a:t>中的数据：</a:t>
            </a:r>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在窗口</a:t>
            </a:r>
            <a:r>
              <a:rPr lang="en-US" altLang="zh-CN" sz="1400" b="1" dirty="0">
                <a:highlight>
                  <a:srgbClr val="C0C0C0"/>
                </a:highlight>
                <a:ea typeface="微软雅黑" panose="020B0503020204020204" pitchFamily="34" charset="-122"/>
              </a:rPr>
              <a:t>2</a:t>
            </a:r>
            <a:r>
              <a:rPr lang="zh-CN" altLang="en-US" sz="1400" b="1" dirty="0">
                <a:highlight>
                  <a:srgbClr val="C0C0C0"/>
                </a:highlight>
                <a:ea typeface="微软雅黑" panose="020B0503020204020204" pitchFamily="34" charset="-122"/>
              </a:rPr>
              <a:t>中查看</a:t>
            </a:r>
            <a:r>
              <a:rPr lang="zh-CN" altLang="en-US" sz="1400" b="1" dirty="0" smtClean="0">
                <a:highlight>
                  <a:srgbClr val="C0C0C0"/>
                </a:highlight>
                <a:ea typeface="微软雅黑" panose="020B0503020204020204" pitchFamily="34" charset="-122"/>
              </a:rPr>
              <a:t>数据</a:t>
            </a:r>
            <a:endParaRPr lang="en-US" altLang="zh-CN" sz="1400" b="1" dirty="0" smtClean="0">
              <a:highlight>
                <a:srgbClr val="C0C0C0"/>
              </a:highlight>
              <a:ea typeface="微软雅黑" panose="020B0503020204020204" pitchFamily="34" charset="-122"/>
            </a:endParaRPr>
          </a:p>
          <a:p>
            <a:pPr hangingPunct="0"/>
            <a:r>
              <a:rPr lang="en-US" altLang="zh-CN" sz="1400" b="1" dirty="0"/>
              <a:t> 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r>
              <a:rPr lang="en-US" altLang="zh-CN" sz="1400" b="1" dirty="0">
                <a:highlight>
                  <a:srgbClr val="C0C0C0"/>
                </a:highlight>
                <a:ea typeface="微软雅黑" panose="020B0503020204020204" pitchFamily="34" charset="-122"/>
              </a:rPr>
              <a:t>SQL&gt; SELECT * FROM account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在窗口</a:t>
            </a:r>
            <a:r>
              <a:rPr lang="en-US" altLang="zh-CN" sz="1400" b="1" dirty="0">
                <a:highlight>
                  <a:srgbClr val="C0C0C0"/>
                </a:highlight>
                <a:ea typeface="微软雅黑" panose="020B0503020204020204" pitchFamily="34" charset="-122"/>
              </a:rPr>
              <a:t>3</a:t>
            </a:r>
            <a:r>
              <a:rPr lang="zh-CN" altLang="en-US" sz="1400" b="1" dirty="0">
                <a:highlight>
                  <a:srgbClr val="C0C0C0"/>
                </a:highlight>
                <a:ea typeface="微软雅黑" panose="020B0503020204020204" pitchFamily="34" charset="-122"/>
              </a:rPr>
              <a:t>中查看数据</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1003	</a:t>
            </a:r>
            <a:r>
              <a:rPr lang="zh-CN" altLang="en-US" sz="1400" b="1" dirty="0" smtClean="0"/>
              <a:t>高</a:t>
            </a:r>
            <a:r>
              <a:rPr lang="zh-CN" altLang="en-US" sz="1400" b="1" dirty="0"/>
              <a:t>七		</a:t>
            </a:r>
            <a:r>
              <a:rPr lang="en-US" altLang="zh-CN" sz="1400" b="1" dirty="0" smtClean="0"/>
              <a:t>10500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r>
              <a:rPr lang="en-US" altLang="zh-CN" sz="1400" b="1" dirty="0" smtClean="0"/>
              <a:t>1004	</a:t>
            </a:r>
            <a:r>
              <a:rPr lang="zh-CN" altLang="en-US" sz="1400" b="1" dirty="0" smtClean="0"/>
              <a:t>赵</a:t>
            </a:r>
            <a:r>
              <a:rPr lang="zh-CN" altLang="en-US" sz="1400" b="1" dirty="0"/>
              <a:t>兵		</a:t>
            </a:r>
            <a:r>
              <a:rPr lang="en-US" altLang="zh-CN" sz="1400" b="1" dirty="0" smtClean="0"/>
              <a:t>12000</a:t>
            </a:r>
          </a:p>
          <a:p>
            <a:pPr hangingPunct="0"/>
            <a:endParaRPr lang="en-US" altLang="zh-CN" sz="1400" b="1" dirty="0" smtClean="0"/>
          </a:p>
          <a:p>
            <a:pPr hangingPunct="0"/>
            <a:r>
              <a:rPr lang="zh-CN" altLang="en-US" sz="1600" dirty="0"/>
              <a:t>从上面的执行结果可以看出，由于窗口</a:t>
            </a:r>
            <a:r>
              <a:rPr lang="en-US" altLang="zh-CN" sz="1600" dirty="0"/>
              <a:t>2</a:t>
            </a:r>
            <a:r>
              <a:rPr lang="zh-CN" altLang="en-US" sz="1600" dirty="0"/>
              <a:t>设置了</a:t>
            </a:r>
            <a:r>
              <a:rPr lang="en-US" altLang="zh-CN" sz="1600" dirty="0"/>
              <a:t>READ ONLY</a:t>
            </a:r>
            <a:r>
              <a:rPr lang="zh-CN" altLang="en-US" sz="1600" dirty="0"/>
              <a:t>，所以当在窗口</a:t>
            </a:r>
            <a:r>
              <a:rPr lang="en-US" altLang="zh-CN" sz="1600" dirty="0"/>
              <a:t>1</a:t>
            </a:r>
            <a:r>
              <a:rPr lang="zh-CN" altLang="en-US" sz="1600" dirty="0"/>
              <a:t>提交数据后，在窗口</a:t>
            </a:r>
            <a:r>
              <a:rPr lang="en-US" altLang="zh-CN" sz="1600" dirty="0"/>
              <a:t>2</a:t>
            </a:r>
            <a:r>
              <a:rPr lang="zh-CN" altLang="en-US" sz="1600" dirty="0"/>
              <a:t>中仍然不能看到新插入的数据；而窗口</a:t>
            </a:r>
            <a:r>
              <a:rPr lang="en-US" altLang="zh-CN" sz="1600" dirty="0"/>
              <a:t>3</a:t>
            </a:r>
            <a:r>
              <a:rPr lang="zh-CN" altLang="en-US" sz="1600" dirty="0"/>
              <a:t>设置的是</a:t>
            </a:r>
            <a:r>
              <a:rPr lang="en-US" altLang="zh-CN" sz="1600" dirty="0"/>
              <a:t>READ WRITE</a:t>
            </a:r>
            <a:r>
              <a:rPr lang="zh-CN" altLang="en-US" sz="1600" dirty="0"/>
              <a:t>，则可以看到新插入的数据。</a:t>
            </a:r>
            <a:endParaRPr lang="en-US" altLang="zh-CN" sz="1600" dirty="0"/>
          </a:p>
        </p:txBody>
      </p:sp>
    </p:spTree>
    <p:extLst>
      <p:ext uri="{BB962C8B-B14F-4D97-AF65-F5344CB8AC3E}">
        <p14:creationId xmlns:p14="http://schemas.microsoft.com/office/powerpoint/2010/main" val="76684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9-14】</a:t>
            </a:r>
            <a:r>
              <a:rPr lang="zh-CN" altLang="en-US" dirty="0"/>
              <a:t>隔离级</a:t>
            </a:r>
            <a:r>
              <a:rPr lang="en-US" altLang="zh-CN" dirty="0"/>
              <a:t>READ ONLY</a:t>
            </a:r>
            <a:r>
              <a:rPr lang="zh-CN" altLang="en-US" dirty="0"/>
              <a:t>和</a:t>
            </a:r>
            <a:r>
              <a:rPr lang="en-US" altLang="zh-CN" dirty="0"/>
              <a:t>READ WRITE</a:t>
            </a:r>
            <a:r>
              <a:rPr lang="zh-CN" altLang="en-US" dirty="0"/>
              <a:t>并发事务操作</a:t>
            </a:r>
            <a:r>
              <a:rPr lang="zh-CN" altLang="en-US" dirty="0" smtClean="0"/>
              <a:t>。（续上一页）</a:t>
            </a:r>
            <a:endParaRPr lang="zh-CN" altLang="en-US" dirty="0"/>
          </a:p>
        </p:txBody>
      </p:sp>
      <p:sp>
        <p:nvSpPr>
          <p:cNvPr id="6" name="文本框 5"/>
          <p:cNvSpPr txBox="1"/>
          <p:nvPr/>
        </p:nvSpPr>
        <p:spPr>
          <a:xfrm>
            <a:off x="1554968" y="2132856"/>
            <a:ext cx="10012051" cy="3785652"/>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中向</a:t>
            </a:r>
            <a:r>
              <a:rPr lang="en-US" altLang="zh-CN" sz="1600" dirty="0"/>
              <a:t>account</a:t>
            </a:r>
            <a:r>
              <a:rPr lang="zh-CN" altLang="en-US" sz="1600" dirty="0"/>
              <a:t>表中插入数据</a:t>
            </a:r>
            <a:r>
              <a:rPr lang="en-US" altLang="zh-CN" sz="1600" dirty="0"/>
              <a:t>(</a:t>
            </a:r>
            <a:r>
              <a:rPr lang="zh-CN" altLang="en-US" sz="1600" dirty="0"/>
              <a:t>插入数据失败</a:t>
            </a:r>
            <a:r>
              <a:rPr lang="en-US" altLang="zh-CN" sz="1600" dirty="0"/>
              <a:t>)</a:t>
            </a:r>
            <a:r>
              <a:rPr lang="zh-CN" altLang="en-US" sz="1600" dirty="0" smtClean="0"/>
              <a:t>：</a:t>
            </a:r>
            <a:endParaRPr lang="en-US" altLang="zh-CN" sz="1600" dirty="0" smtClean="0"/>
          </a:p>
          <a:p>
            <a:pPr hangingPunct="0"/>
            <a:r>
              <a:rPr lang="en-US" altLang="zh-CN" sz="1400" b="1" dirty="0">
                <a:highlight>
                  <a:srgbClr val="C0C0C0"/>
                </a:highlight>
                <a:ea typeface="微软雅黑" panose="020B0503020204020204" pitchFamily="34" charset="-122"/>
              </a:rPr>
              <a:t>SQL&gt;INSERT INTO account VALUES(1005</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杨雨</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smtClean="0">
                <a:highlight>
                  <a:srgbClr val="C0C0C0"/>
                </a:highlight>
                <a:ea typeface="微软雅黑" panose="020B0503020204020204" pitchFamily="34" charset="-122"/>
              </a:rPr>
              <a:t>；</a:t>
            </a:r>
            <a:endParaRPr lang="en-US" altLang="zh-CN" sz="1400" b="1" dirty="0" smtClean="0">
              <a:highlight>
                <a:srgbClr val="C0C0C0"/>
              </a:highlight>
              <a:ea typeface="微软雅黑" panose="020B0503020204020204" pitchFamily="34" charset="-122"/>
            </a:endParaRPr>
          </a:p>
          <a:p>
            <a:pPr hangingPunct="0"/>
            <a:r>
              <a:rPr lang="en-US" altLang="zh-CN" sz="1400" b="1" dirty="0"/>
              <a:t>INSERT INTO account VALUES(1005</a:t>
            </a:r>
            <a:r>
              <a:rPr lang="zh-CN" altLang="en-US" sz="1400" b="1" dirty="0"/>
              <a:t>，</a:t>
            </a:r>
            <a:r>
              <a:rPr lang="en-US" altLang="zh-CN" sz="1400" b="1" dirty="0"/>
              <a:t>'</a:t>
            </a:r>
            <a:r>
              <a:rPr lang="zh-CN" altLang="en-US" sz="1400" b="1" dirty="0"/>
              <a:t>杨雨</a:t>
            </a:r>
            <a:r>
              <a:rPr lang="en-US" altLang="zh-CN" sz="1400" b="1" dirty="0"/>
              <a:t>'</a:t>
            </a:r>
            <a:r>
              <a:rPr lang="zh-CN" altLang="en-US" sz="1400" b="1" dirty="0"/>
              <a:t>，</a:t>
            </a:r>
            <a:r>
              <a:rPr lang="en-US" altLang="zh-CN" sz="1400" b="1" dirty="0"/>
              <a:t>10000)</a:t>
            </a:r>
          </a:p>
          <a:p>
            <a:pPr hangingPunct="0"/>
            <a:r>
              <a:rPr lang="en-US" altLang="zh-CN" sz="1400" b="1" dirty="0"/>
              <a:t>            *</a:t>
            </a:r>
          </a:p>
          <a:p>
            <a:pPr hangingPunct="0"/>
            <a:r>
              <a:rPr lang="zh-CN" altLang="en-US" sz="1400" b="1" dirty="0"/>
              <a:t>第 </a:t>
            </a:r>
            <a:r>
              <a:rPr lang="en-US" altLang="zh-CN" sz="1400" b="1" dirty="0"/>
              <a:t>1 </a:t>
            </a:r>
            <a:r>
              <a:rPr lang="zh-CN" altLang="en-US" sz="1400" b="1" dirty="0"/>
              <a:t>行出现错误：</a:t>
            </a:r>
          </a:p>
          <a:p>
            <a:pPr hangingPunct="0"/>
            <a:r>
              <a:rPr lang="en-US" altLang="zh-CN" sz="1400" b="1" dirty="0"/>
              <a:t>ORA-01456</a:t>
            </a:r>
            <a:r>
              <a:rPr lang="zh-CN" altLang="en-US" sz="1400" b="1" dirty="0"/>
              <a:t>：不能在 </a:t>
            </a:r>
            <a:r>
              <a:rPr lang="en-US" altLang="zh-CN" sz="1400" b="1" dirty="0"/>
              <a:t>READ ONLY </a:t>
            </a:r>
            <a:r>
              <a:rPr lang="zh-CN" altLang="en-US" sz="1400" b="1" dirty="0"/>
              <a:t>事务处理中执行插入</a:t>
            </a:r>
            <a:r>
              <a:rPr lang="en-US" altLang="zh-CN" sz="1400" b="1" dirty="0"/>
              <a:t>/</a:t>
            </a:r>
            <a:r>
              <a:rPr lang="zh-CN" altLang="en-US" sz="1400" b="1" dirty="0"/>
              <a:t>删除</a:t>
            </a:r>
            <a:r>
              <a:rPr lang="en-US" altLang="zh-CN" sz="1400" b="1" dirty="0"/>
              <a:t>/</a:t>
            </a:r>
            <a:r>
              <a:rPr lang="zh-CN" altLang="en-US" sz="1400" b="1" dirty="0"/>
              <a:t>更新</a:t>
            </a:r>
            <a:r>
              <a:rPr lang="zh-CN" altLang="en-US" sz="1400" b="1" dirty="0" smtClean="0"/>
              <a:t>操作</a:t>
            </a:r>
            <a:endParaRPr lang="en-US" altLang="zh-CN" sz="1400" b="1" dirty="0" smtClean="0"/>
          </a:p>
          <a:p>
            <a:pPr hangingPunct="0"/>
            <a:endParaRPr lang="zh-CN" altLang="en-US" sz="1400" b="1" dirty="0"/>
          </a:p>
          <a:p>
            <a:pPr hangingPunct="0"/>
            <a:r>
              <a:rPr lang="zh-CN" altLang="en-US" sz="1600" dirty="0"/>
              <a:t>在</a:t>
            </a:r>
            <a:r>
              <a:rPr lang="zh-CN" altLang="en-US" sz="1600" dirty="0">
                <a:solidFill>
                  <a:srgbClr val="FF0000"/>
                </a:solidFill>
              </a:rPr>
              <a:t>窗口</a:t>
            </a:r>
            <a:r>
              <a:rPr lang="en-US" altLang="zh-CN" sz="1600" dirty="0">
                <a:solidFill>
                  <a:srgbClr val="FF0000"/>
                </a:solidFill>
              </a:rPr>
              <a:t>3</a:t>
            </a:r>
            <a:r>
              <a:rPr lang="zh-CN" altLang="en-US" sz="1600" dirty="0"/>
              <a:t>中向</a:t>
            </a:r>
            <a:r>
              <a:rPr lang="en-US" altLang="zh-CN" sz="1600" dirty="0"/>
              <a:t>account</a:t>
            </a:r>
            <a:r>
              <a:rPr lang="zh-CN" altLang="en-US" sz="1600" dirty="0"/>
              <a:t>表中插入数据</a:t>
            </a:r>
            <a:r>
              <a:rPr lang="en-US" altLang="zh-CN" sz="1600" dirty="0"/>
              <a:t>(</a:t>
            </a:r>
            <a:r>
              <a:rPr lang="zh-CN" altLang="en-US" sz="1600" dirty="0"/>
              <a:t>可以插入数据</a:t>
            </a:r>
            <a:r>
              <a:rPr lang="en-US" altLang="zh-CN" sz="1600" dirty="0"/>
              <a:t>)</a:t>
            </a:r>
            <a:r>
              <a:rPr lang="zh-CN" altLang="en-US" sz="1600" dirty="0"/>
              <a:t>：</a:t>
            </a:r>
          </a:p>
          <a:p>
            <a:pPr hangingPunct="0"/>
            <a:r>
              <a:rPr lang="en-US" altLang="zh-CN" sz="1400" b="1" dirty="0">
                <a:highlight>
                  <a:srgbClr val="C0C0C0"/>
                </a:highlight>
                <a:ea typeface="微软雅黑" panose="020B0503020204020204" pitchFamily="34" charset="-122"/>
              </a:rPr>
              <a:t>SQL&gt;INSERT INTO account VALUES(1005</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杨雨</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SQL&gt;SELECT * FROM account</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 1001	</a:t>
            </a:r>
            <a:r>
              <a:rPr lang="zh-CN" altLang="en-US" sz="1400" b="1" dirty="0"/>
              <a:t>张山		</a:t>
            </a:r>
            <a:r>
              <a:rPr lang="en-US" altLang="zh-CN" sz="1400" b="1" dirty="0" smtClean="0"/>
              <a:t>9500</a:t>
            </a:r>
            <a:endParaRPr lang="en-US" altLang="zh-CN" sz="1400" b="1" dirty="0"/>
          </a:p>
          <a:p>
            <a:pPr hangingPunct="0"/>
            <a:r>
              <a:rPr lang="en-US" altLang="zh-CN" sz="1400" b="1" dirty="0"/>
              <a:t> 1005	</a:t>
            </a:r>
            <a:r>
              <a:rPr lang="zh-CN" altLang="en-US" sz="1400" b="1" dirty="0"/>
              <a:t>杨雨		</a:t>
            </a:r>
            <a:r>
              <a:rPr lang="en-US" altLang="zh-CN" sz="1400" b="1" dirty="0" smtClean="0"/>
              <a:t>10000</a:t>
            </a:r>
            <a:endParaRPr lang="en-US" altLang="zh-CN" sz="1400" b="1" dirty="0"/>
          </a:p>
          <a:p>
            <a:pPr hangingPunct="0"/>
            <a:r>
              <a:rPr lang="en-US" altLang="zh-CN" sz="1400" b="1" dirty="0"/>
              <a:t> 1003	</a:t>
            </a:r>
            <a:r>
              <a:rPr lang="zh-CN" altLang="en-US" sz="1400" b="1" dirty="0"/>
              <a:t>高七		</a:t>
            </a:r>
            <a:r>
              <a:rPr lang="en-US" altLang="zh-CN" sz="1400" b="1" dirty="0" smtClean="0"/>
              <a:t>10500</a:t>
            </a:r>
            <a:endParaRPr lang="en-US" altLang="zh-CN" sz="1400" b="1" dirty="0"/>
          </a:p>
          <a:p>
            <a:pPr hangingPunct="0"/>
            <a:r>
              <a:rPr lang="en-US" altLang="zh-CN" sz="1400" b="1" dirty="0"/>
              <a:t> 1002	</a:t>
            </a:r>
            <a:r>
              <a:rPr lang="zh-CN" altLang="en-US" sz="1400" b="1" dirty="0"/>
              <a:t>李四		</a:t>
            </a:r>
            <a:r>
              <a:rPr lang="en-US" altLang="zh-CN" sz="1400" b="1" dirty="0" smtClean="0"/>
              <a:t>10000</a:t>
            </a:r>
            <a:endParaRPr lang="en-US" altLang="zh-CN" sz="1400" b="1" dirty="0"/>
          </a:p>
          <a:p>
            <a:pPr hangingPunct="0"/>
            <a:r>
              <a:rPr lang="en-US" altLang="zh-CN" sz="1400" b="1" dirty="0"/>
              <a:t> 1004	</a:t>
            </a:r>
            <a:r>
              <a:rPr lang="zh-CN" altLang="en-US" sz="1400" b="1" dirty="0"/>
              <a:t>赵兵		</a:t>
            </a:r>
            <a:r>
              <a:rPr lang="en-US" altLang="zh-CN" sz="1400" b="1" dirty="0" smtClean="0"/>
              <a:t>12000</a:t>
            </a:r>
            <a:endParaRPr lang="en-US" altLang="zh-CN" sz="1400" b="1" dirty="0"/>
          </a:p>
        </p:txBody>
      </p:sp>
    </p:spTree>
    <p:extLst>
      <p:ext uri="{BB962C8B-B14F-4D97-AF65-F5344CB8AC3E}">
        <p14:creationId xmlns:p14="http://schemas.microsoft.com/office/powerpoint/2010/main" val="336367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9.5.4</a:t>
            </a:r>
            <a:r>
              <a:rPr lang="zh-CN" altLang="en-US" sz="2800" dirty="0"/>
              <a:t>事务的</a:t>
            </a:r>
            <a:r>
              <a:rPr lang="en-US" altLang="zh-CN" sz="2800" dirty="0"/>
              <a:t>ACID</a:t>
            </a:r>
            <a:r>
              <a:rPr lang="zh-CN" altLang="en-US" sz="2800" dirty="0"/>
              <a:t>特性</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080119"/>
          </a:xfrm>
        </p:spPr>
        <p:txBody>
          <a:bodyPr>
            <a:normAutofit fontScale="92500" lnSpcReduction="10000"/>
          </a:bodyPr>
          <a:lstStyle/>
          <a:p>
            <a:pPr marL="0" indent="0" hangingPunct="0">
              <a:lnSpc>
                <a:spcPct val="120000"/>
              </a:lnSpc>
              <a:buNone/>
            </a:pPr>
            <a:r>
              <a:rPr lang="en-US" altLang="zh-CN" dirty="0"/>
              <a:t>4)</a:t>
            </a:r>
            <a:r>
              <a:rPr lang="zh-CN" altLang="en-US" dirty="0"/>
              <a:t>持久性</a:t>
            </a:r>
            <a:r>
              <a:rPr lang="en-US" altLang="zh-CN" dirty="0"/>
              <a:t>(Durability)</a:t>
            </a:r>
          </a:p>
          <a:p>
            <a:pPr marL="0" indent="0" hangingPunct="0">
              <a:lnSpc>
                <a:spcPct val="120000"/>
              </a:lnSpc>
              <a:buNone/>
            </a:pPr>
            <a:r>
              <a:rPr lang="zh-CN" altLang="en-US" dirty="0"/>
              <a:t>事务的持久性是指在事务处理结束后，它对数据的修改应该是永久的。</a:t>
            </a:r>
          </a:p>
        </p:txBody>
      </p:sp>
    </p:spTree>
    <p:extLst>
      <p:ext uri="{BB962C8B-B14F-4D97-AF65-F5344CB8AC3E}">
        <p14:creationId xmlns:p14="http://schemas.microsoft.com/office/powerpoint/2010/main" val="8084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896543"/>
          </a:xfrm>
        </p:spPr>
        <p:txBody>
          <a:bodyPr>
            <a:normAutofit fontScale="85000" lnSpcReduction="20000"/>
          </a:bodyPr>
          <a:lstStyle/>
          <a:p>
            <a:pPr marL="0" indent="0" hangingPunct="0">
              <a:lnSpc>
                <a:spcPct val="120000"/>
              </a:lnSpc>
              <a:buNone/>
            </a:pPr>
            <a:r>
              <a:rPr lang="en-US" altLang="zh-CN" dirty="0"/>
              <a:t>Oracle</a:t>
            </a:r>
            <a:r>
              <a:rPr lang="zh-CN" altLang="en-US" dirty="0"/>
              <a:t>数据库是一个多用户使用的共享资源，多个用户可同时访问相同的数据。当多个用户同时存取相同数据时，如果对并发操作不加以控制，就可能造成存取不正确的数据，破坏数据的一致性。</a:t>
            </a:r>
          </a:p>
          <a:p>
            <a:pPr marL="0" indent="0" hangingPunct="0">
              <a:lnSpc>
                <a:spcPct val="120000"/>
              </a:lnSpc>
              <a:buNone/>
            </a:pPr>
            <a:r>
              <a:rPr lang="zh-CN" altLang="en-US" dirty="0"/>
              <a:t>锁就是数据库用来控制共享资源并发访问的一种机制。</a:t>
            </a:r>
            <a:r>
              <a:rPr lang="en-US" altLang="zh-CN" dirty="0"/>
              <a:t>Oracle</a:t>
            </a:r>
            <a:r>
              <a:rPr lang="zh-CN" altLang="en-US" dirty="0"/>
              <a:t>的锁按处理对象不同，可分为：</a:t>
            </a:r>
          </a:p>
          <a:p>
            <a:pPr marL="342900" indent="-342900" hangingPunct="0">
              <a:lnSpc>
                <a:spcPct val="120000"/>
              </a:lnSpc>
              <a:buFont typeface="Wingdings" panose="05000000000000000000" pitchFamily="2" charset="2"/>
              <a:buChar char="Ø"/>
            </a:pPr>
            <a:r>
              <a:rPr lang="zh-CN" altLang="en-US" dirty="0" smtClean="0">
                <a:solidFill>
                  <a:srgbClr val="FF0000"/>
                </a:solidFill>
              </a:rPr>
              <a:t>数据</a:t>
            </a:r>
            <a:r>
              <a:rPr lang="zh-CN" altLang="en-US" dirty="0">
                <a:solidFill>
                  <a:srgbClr val="FF0000"/>
                </a:solidFill>
              </a:rPr>
              <a:t>锁</a:t>
            </a:r>
            <a:r>
              <a:rPr lang="en-US" altLang="zh-CN" dirty="0">
                <a:solidFill>
                  <a:srgbClr val="FF0000"/>
                </a:solidFill>
              </a:rPr>
              <a:t>(Data Locks)</a:t>
            </a:r>
            <a:r>
              <a:rPr lang="zh-CN" altLang="en-US" dirty="0">
                <a:solidFill>
                  <a:srgbClr val="FF0000"/>
                </a:solidFill>
              </a:rPr>
              <a:t>：</a:t>
            </a:r>
            <a:r>
              <a:rPr lang="zh-CN" altLang="en-US" dirty="0"/>
              <a:t>也称</a:t>
            </a:r>
            <a:r>
              <a:rPr lang="en-US" altLang="zh-CN" dirty="0"/>
              <a:t>DML</a:t>
            </a:r>
            <a:r>
              <a:rPr lang="zh-CN" altLang="en-US" dirty="0"/>
              <a:t>锁，用于保护数据的完整性；</a:t>
            </a:r>
          </a:p>
          <a:p>
            <a:pPr marL="342900" indent="-342900" hangingPunct="0">
              <a:lnSpc>
                <a:spcPct val="120000"/>
              </a:lnSpc>
              <a:buFont typeface="Wingdings" panose="05000000000000000000" pitchFamily="2" charset="2"/>
              <a:buChar char="Ø"/>
            </a:pPr>
            <a:r>
              <a:rPr lang="zh-CN" altLang="en-US" dirty="0" smtClean="0">
                <a:solidFill>
                  <a:srgbClr val="FF0000"/>
                </a:solidFill>
              </a:rPr>
              <a:t>字典</a:t>
            </a:r>
            <a:r>
              <a:rPr lang="zh-CN" altLang="en-US" dirty="0">
                <a:solidFill>
                  <a:srgbClr val="FF0000"/>
                </a:solidFill>
              </a:rPr>
              <a:t>锁</a:t>
            </a:r>
            <a:r>
              <a:rPr lang="en-US" altLang="zh-CN" dirty="0">
                <a:solidFill>
                  <a:srgbClr val="FF0000"/>
                </a:solidFill>
              </a:rPr>
              <a:t>(Dictionary Locks)</a:t>
            </a:r>
            <a:r>
              <a:rPr lang="zh-CN" altLang="en-US" dirty="0">
                <a:solidFill>
                  <a:srgbClr val="FF0000"/>
                </a:solidFill>
              </a:rPr>
              <a:t>：</a:t>
            </a:r>
            <a:r>
              <a:rPr lang="zh-CN" altLang="en-US" dirty="0"/>
              <a:t>可称</a:t>
            </a:r>
            <a:r>
              <a:rPr lang="en-US" altLang="zh-CN" dirty="0"/>
              <a:t>DDL</a:t>
            </a:r>
            <a:r>
              <a:rPr lang="zh-CN" altLang="en-US" dirty="0"/>
              <a:t>锁，用于保护数据库对象的结构</a:t>
            </a:r>
            <a:r>
              <a:rPr lang="en-US" altLang="zh-CN" dirty="0"/>
              <a:t>(</a:t>
            </a:r>
            <a:r>
              <a:rPr lang="zh-CN" altLang="en-US" dirty="0"/>
              <a:t>如视图、表和索引的结构定义等</a:t>
            </a:r>
            <a:r>
              <a:rPr lang="en-US" altLang="zh-CN" dirty="0"/>
              <a:t>)</a:t>
            </a:r>
            <a:r>
              <a:rPr lang="zh-CN" altLang="en-US" dirty="0"/>
              <a:t>；</a:t>
            </a:r>
          </a:p>
          <a:p>
            <a:pPr marL="342900" indent="-342900" hangingPunct="0">
              <a:lnSpc>
                <a:spcPct val="120000"/>
              </a:lnSpc>
              <a:buFont typeface="Wingdings" panose="05000000000000000000" pitchFamily="2" charset="2"/>
              <a:buChar char="Ø"/>
            </a:pPr>
            <a:r>
              <a:rPr lang="zh-CN" altLang="en-US" dirty="0" smtClean="0">
                <a:solidFill>
                  <a:srgbClr val="FF0000"/>
                </a:solidFill>
              </a:rPr>
              <a:t>内部</a:t>
            </a:r>
            <a:r>
              <a:rPr lang="zh-CN" altLang="en-US" dirty="0">
                <a:solidFill>
                  <a:srgbClr val="FF0000"/>
                </a:solidFill>
              </a:rPr>
              <a:t>锁与闩</a:t>
            </a:r>
            <a:r>
              <a:rPr lang="en-US" altLang="zh-CN" dirty="0">
                <a:solidFill>
                  <a:srgbClr val="FF0000"/>
                </a:solidFill>
              </a:rPr>
              <a:t>(Internal Locks </a:t>
            </a:r>
            <a:r>
              <a:rPr lang="zh-CN" altLang="en-US" dirty="0">
                <a:solidFill>
                  <a:srgbClr val="FF0000"/>
                </a:solidFill>
              </a:rPr>
              <a:t>和</a:t>
            </a:r>
            <a:r>
              <a:rPr lang="en-US" altLang="zh-CN" dirty="0">
                <a:solidFill>
                  <a:srgbClr val="FF0000"/>
                </a:solidFill>
              </a:rPr>
              <a:t>Latches)</a:t>
            </a:r>
            <a:r>
              <a:rPr lang="zh-CN" altLang="en-US" dirty="0">
                <a:solidFill>
                  <a:srgbClr val="FF0000"/>
                </a:solidFill>
              </a:rPr>
              <a:t>：</a:t>
            </a:r>
            <a:r>
              <a:rPr lang="zh-CN" altLang="en-US" dirty="0"/>
              <a:t>保护内部数据库结构。</a:t>
            </a:r>
          </a:p>
          <a:p>
            <a:pPr marL="342900" indent="-342900" hangingPunct="0">
              <a:lnSpc>
                <a:spcPct val="120000"/>
              </a:lnSpc>
              <a:buFont typeface="Wingdings" panose="05000000000000000000" pitchFamily="2" charset="2"/>
              <a:buChar char="Ø"/>
            </a:pPr>
            <a:r>
              <a:rPr lang="zh-CN" altLang="en-US" dirty="0" smtClean="0">
                <a:solidFill>
                  <a:srgbClr val="FF0000"/>
                </a:solidFill>
              </a:rPr>
              <a:t>分布式</a:t>
            </a:r>
            <a:r>
              <a:rPr lang="zh-CN" altLang="en-US" dirty="0">
                <a:solidFill>
                  <a:srgbClr val="FF0000"/>
                </a:solidFill>
              </a:rPr>
              <a:t>锁</a:t>
            </a:r>
            <a:r>
              <a:rPr lang="en-US" altLang="zh-CN" dirty="0">
                <a:solidFill>
                  <a:srgbClr val="FF0000"/>
                </a:solidFill>
              </a:rPr>
              <a:t>(Distributed Locks)</a:t>
            </a:r>
            <a:r>
              <a:rPr lang="zh-CN" altLang="en-US" dirty="0">
                <a:solidFill>
                  <a:srgbClr val="FF0000"/>
                </a:solidFill>
              </a:rPr>
              <a:t>：</a:t>
            </a:r>
            <a:r>
              <a:rPr lang="zh-CN" altLang="en-US" dirty="0"/>
              <a:t>用于</a:t>
            </a:r>
            <a:r>
              <a:rPr lang="en-US" altLang="zh-CN" dirty="0"/>
              <a:t>OPS(</a:t>
            </a:r>
            <a:r>
              <a:rPr lang="zh-CN" altLang="en-US" dirty="0"/>
              <a:t>并行服务器</a:t>
            </a:r>
            <a:r>
              <a:rPr lang="en-US" altLang="zh-CN" dirty="0"/>
              <a:t>)</a:t>
            </a:r>
            <a:r>
              <a:rPr lang="zh-CN" altLang="en-US" dirty="0"/>
              <a:t>中。</a:t>
            </a:r>
          </a:p>
          <a:p>
            <a:pPr marL="342900" indent="-342900" hangingPunct="0">
              <a:lnSpc>
                <a:spcPct val="120000"/>
              </a:lnSpc>
              <a:buFont typeface="Wingdings" panose="05000000000000000000" pitchFamily="2" charset="2"/>
              <a:buChar char="Ø"/>
            </a:pPr>
            <a:r>
              <a:rPr lang="zh-CN" altLang="en-US" dirty="0" smtClean="0">
                <a:solidFill>
                  <a:srgbClr val="FF0000"/>
                </a:solidFill>
              </a:rPr>
              <a:t>并行</a:t>
            </a:r>
            <a:r>
              <a:rPr lang="zh-CN" altLang="en-US" dirty="0">
                <a:solidFill>
                  <a:srgbClr val="FF0000"/>
                </a:solidFill>
              </a:rPr>
              <a:t>高速缓存管理锁</a:t>
            </a:r>
            <a:r>
              <a:rPr lang="en-US" altLang="zh-CN" dirty="0">
                <a:solidFill>
                  <a:srgbClr val="FF0000"/>
                </a:solidFill>
              </a:rPr>
              <a:t>(PCM Locks)</a:t>
            </a:r>
            <a:r>
              <a:rPr lang="zh-CN" altLang="en-US" dirty="0">
                <a:solidFill>
                  <a:srgbClr val="FF0000"/>
                </a:solidFill>
              </a:rPr>
              <a:t>：</a:t>
            </a:r>
            <a:r>
              <a:rPr lang="zh-CN" altLang="en-US" dirty="0"/>
              <a:t>用于</a:t>
            </a:r>
            <a:r>
              <a:rPr lang="en-US" altLang="zh-CN" dirty="0"/>
              <a:t>OPS(</a:t>
            </a:r>
            <a:r>
              <a:rPr lang="zh-CN" altLang="en-US" dirty="0"/>
              <a:t>并行服务器</a:t>
            </a:r>
            <a:r>
              <a:rPr lang="en-US" altLang="zh-CN" dirty="0"/>
              <a:t>)</a:t>
            </a:r>
            <a:r>
              <a:rPr lang="zh-CN" altLang="en-US" dirty="0"/>
              <a:t>中。</a:t>
            </a:r>
          </a:p>
        </p:txBody>
      </p:sp>
    </p:spTree>
    <p:extLst>
      <p:ext uri="{BB962C8B-B14F-4D97-AF65-F5344CB8AC3E}">
        <p14:creationId xmlns:p14="http://schemas.microsoft.com/office/powerpoint/2010/main" val="265376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896543"/>
          </a:xfrm>
        </p:spPr>
        <p:txBody>
          <a:bodyPr>
            <a:normAutofit/>
          </a:bodyPr>
          <a:lstStyle/>
          <a:p>
            <a:pPr marL="0" indent="0" hangingPunct="0">
              <a:lnSpc>
                <a:spcPct val="120000"/>
              </a:lnSpc>
              <a:buNone/>
            </a:pPr>
            <a:r>
              <a:rPr lang="zh-CN" altLang="en-US" dirty="0"/>
              <a:t>在</a:t>
            </a:r>
            <a:r>
              <a:rPr lang="en-US" altLang="zh-CN" dirty="0"/>
              <a:t>Oracle</a:t>
            </a:r>
            <a:r>
              <a:rPr lang="zh-CN" altLang="en-US" dirty="0"/>
              <a:t>中最主要的锁是数据锁</a:t>
            </a:r>
            <a:r>
              <a:rPr lang="en-US" altLang="zh-CN" dirty="0"/>
              <a:t>(</a:t>
            </a:r>
            <a:r>
              <a:rPr lang="zh-CN" altLang="en-US" dirty="0"/>
              <a:t>也称</a:t>
            </a:r>
            <a:r>
              <a:rPr lang="en-US" altLang="zh-CN" dirty="0"/>
              <a:t>DML</a:t>
            </a:r>
            <a:r>
              <a:rPr lang="zh-CN" altLang="en-US" dirty="0"/>
              <a:t>锁</a:t>
            </a:r>
            <a:r>
              <a:rPr lang="en-US" altLang="zh-CN" dirty="0"/>
              <a:t>)</a:t>
            </a:r>
            <a:r>
              <a:rPr lang="zh-CN" altLang="en-US" dirty="0"/>
              <a:t>，</a:t>
            </a:r>
            <a:r>
              <a:rPr lang="en-US" altLang="zh-CN" dirty="0"/>
              <a:t>DML</a:t>
            </a:r>
            <a:r>
              <a:rPr lang="zh-CN" altLang="en-US" dirty="0"/>
              <a:t>锁主要用于保证并发情况下数据的完整性。一个</a:t>
            </a:r>
            <a:r>
              <a:rPr lang="en-US" altLang="zh-CN" dirty="0"/>
              <a:t>DML</a:t>
            </a:r>
            <a:r>
              <a:rPr lang="zh-CN" altLang="en-US" dirty="0"/>
              <a:t>操作，会对表或行加锁，即</a:t>
            </a:r>
            <a:r>
              <a:rPr lang="en-US" altLang="zh-CN" dirty="0"/>
              <a:t>TM</a:t>
            </a:r>
            <a:r>
              <a:rPr lang="zh-CN" altLang="en-US" dirty="0"/>
              <a:t>锁</a:t>
            </a:r>
            <a:r>
              <a:rPr lang="en-US" altLang="zh-CN" dirty="0"/>
              <a:t>(</a:t>
            </a:r>
            <a:r>
              <a:rPr lang="zh-CN" altLang="en-US" dirty="0"/>
              <a:t>表锁</a:t>
            </a:r>
            <a:r>
              <a:rPr lang="en-US" altLang="zh-CN" dirty="0"/>
              <a:t>)</a:t>
            </a:r>
            <a:r>
              <a:rPr lang="zh-CN" altLang="en-US" dirty="0"/>
              <a:t>和</a:t>
            </a:r>
            <a:r>
              <a:rPr lang="en-US" altLang="zh-CN" dirty="0"/>
              <a:t>TX</a:t>
            </a:r>
            <a:r>
              <a:rPr lang="zh-CN" altLang="en-US" dirty="0"/>
              <a:t>锁</a:t>
            </a:r>
            <a:r>
              <a:rPr lang="en-US" altLang="zh-CN" dirty="0"/>
              <a:t>(</a:t>
            </a:r>
            <a:r>
              <a:rPr lang="zh-CN" altLang="en-US" dirty="0"/>
              <a:t>行锁</a:t>
            </a:r>
            <a:r>
              <a:rPr lang="en-US" altLang="zh-CN" dirty="0"/>
              <a:t>)</a:t>
            </a:r>
            <a:r>
              <a:rPr lang="zh-CN" altLang="en-US" dirty="0"/>
              <a:t>。</a:t>
            </a:r>
            <a:r>
              <a:rPr lang="en-US" altLang="zh-CN" dirty="0"/>
              <a:t>Oracle</a:t>
            </a:r>
            <a:r>
              <a:rPr lang="zh-CN" altLang="en-US" dirty="0"/>
              <a:t>数据锁的类型主要有</a:t>
            </a:r>
            <a:r>
              <a:rPr lang="en-US" altLang="zh-CN" dirty="0"/>
              <a:t>5</a:t>
            </a:r>
            <a:r>
              <a:rPr lang="zh-CN" altLang="en-US" dirty="0"/>
              <a:t>种：</a:t>
            </a:r>
          </a:p>
          <a:p>
            <a:pPr marL="342900" indent="-342900" hangingPunct="0">
              <a:lnSpc>
                <a:spcPct val="120000"/>
              </a:lnSpc>
              <a:buFont typeface="Wingdings" panose="05000000000000000000" pitchFamily="2" charset="2"/>
              <a:buChar char="Ø"/>
            </a:pPr>
            <a:r>
              <a:rPr lang="zh-CN" altLang="en-US" dirty="0" smtClean="0"/>
              <a:t>行</a:t>
            </a:r>
            <a:r>
              <a:rPr lang="zh-CN" altLang="en-US" dirty="0"/>
              <a:t>级共享锁</a:t>
            </a:r>
            <a:r>
              <a:rPr lang="en-US" altLang="zh-CN" dirty="0"/>
              <a:t>(Row Share</a:t>
            </a:r>
            <a:r>
              <a:rPr lang="zh-CN" altLang="en-US" dirty="0"/>
              <a:t>，</a:t>
            </a:r>
            <a:r>
              <a:rPr lang="en-US" altLang="zh-CN" dirty="0">
                <a:solidFill>
                  <a:srgbClr val="FF0000"/>
                </a:solidFill>
              </a:rPr>
              <a:t>RS</a:t>
            </a:r>
            <a:r>
              <a:rPr lang="zh-CN" altLang="en-US" dirty="0">
                <a:solidFill>
                  <a:srgbClr val="FF0000"/>
                </a:solidFill>
              </a:rPr>
              <a:t>锁</a:t>
            </a:r>
            <a:r>
              <a:rPr lang="en-US" altLang="zh-CN" dirty="0"/>
              <a:t>)</a:t>
            </a:r>
          </a:p>
          <a:p>
            <a:pPr marL="342900" indent="-342900" hangingPunct="0">
              <a:lnSpc>
                <a:spcPct val="120000"/>
              </a:lnSpc>
              <a:buFont typeface="Wingdings" panose="05000000000000000000" pitchFamily="2" charset="2"/>
              <a:buChar char="Ø"/>
            </a:pPr>
            <a:r>
              <a:rPr lang="zh-CN" altLang="en-US" dirty="0" smtClean="0"/>
              <a:t>行</a:t>
            </a:r>
            <a:r>
              <a:rPr lang="zh-CN" altLang="en-US" dirty="0"/>
              <a:t>级排他锁</a:t>
            </a:r>
            <a:r>
              <a:rPr lang="en-US" altLang="zh-CN" dirty="0"/>
              <a:t>(Row Exclusive Table Lock</a:t>
            </a:r>
            <a:r>
              <a:rPr lang="zh-CN" altLang="en-US" dirty="0"/>
              <a:t>，</a:t>
            </a:r>
            <a:r>
              <a:rPr lang="en-US" altLang="zh-CN" dirty="0">
                <a:solidFill>
                  <a:srgbClr val="FF0000"/>
                </a:solidFill>
              </a:rPr>
              <a:t>RX</a:t>
            </a:r>
            <a:r>
              <a:rPr lang="zh-CN" altLang="en-US" dirty="0">
                <a:solidFill>
                  <a:srgbClr val="FF0000"/>
                </a:solidFill>
              </a:rPr>
              <a:t>锁</a:t>
            </a:r>
            <a:r>
              <a:rPr lang="en-US" altLang="zh-CN" dirty="0"/>
              <a:t>)</a:t>
            </a:r>
          </a:p>
          <a:p>
            <a:pPr marL="342900" indent="-342900" hangingPunct="0">
              <a:lnSpc>
                <a:spcPct val="120000"/>
              </a:lnSpc>
              <a:buFont typeface="Wingdings" panose="05000000000000000000" pitchFamily="2" charset="2"/>
              <a:buChar char="Ø"/>
            </a:pPr>
            <a:r>
              <a:rPr lang="zh-CN" altLang="en-US" dirty="0" smtClean="0"/>
              <a:t>共享锁</a:t>
            </a:r>
            <a:r>
              <a:rPr lang="en-US" altLang="zh-CN" dirty="0"/>
              <a:t>(Share Table Lock</a:t>
            </a:r>
            <a:r>
              <a:rPr lang="zh-CN" altLang="en-US" dirty="0"/>
              <a:t>，</a:t>
            </a:r>
            <a:r>
              <a:rPr lang="en-US" altLang="zh-CN" dirty="0">
                <a:solidFill>
                  <a:srgbClr val="FF0000"/>
                </a:solidFill>
              </a:rPr>
              <a:t>S</a:t>
            </a:r>
            <a:r>
              <a:rPr lang="zh-CN" altLang="en-US" dirty="0">
                <a:solidFill>
                  <a:srgbClr val="FF0000"/>
                </a:solidFill>
              </a:rPr>
              <a:t>锁</a:t>
            </a:r>
            <a:r>
              <a:rPr lang="en-US" altLang="zh-CN" dirty="0"/>
              <a:t>)</a:t>
            </a:r>
          </a:p>
          <a:p>
            <a:pPr marL="342900" indent="-342900" hangingPunct="0">
              <a:lnSpc>
                <a:spcPct val="120000"/>
              </a:lnSpc>
              <a:buFont typeface="Wingdings" panose="05000000000000000000" pitchFamily="2" charset="2"/>
              <a:buChar char="Ø"/>
            </a:pPr>
            <a:r>
              <a:rPr lang="zh-CN" altLang="en-US" dirty="0" smtClean="0"/>
              <a:t>共享</a:t>
            </a:r>
            <a:r>
              <a:rPr lang="zh-CN" altLang="en-US" dirty="0"/>
              <a:t>行级排他锁</a:t>
            </a:r>
            <a:r>
              <a:rPr lang="en-US" altLang="zh-CN" dirty="0"/>
              <a:t>(Share Row Exclusive Table Lock </a:t>
            </a:r>
            <a:r>
              <a:rPr lang="zh-CN" altLang="en-US" dirty="0"/>
              <a:t>，</a:t>
            </a:r>
            <a:r>
              <a:rPr lang="en-US" altLang="zh-CN" dirty="0">
                <a:solidFill>
                  <a:srgbClr val="FF0000"/>
                </a:solidFill>
              </a:rPr>
              <a:t>SRX</a:t>
            </a:r>
            <a:r>
              <a:rPr lang="zh-CN" altLang="en-US" dirty="0">
                <a:solidFill>
                  <a:srgbClr val="FF0000"/>
                </a:solidFill>
              </a:rPr>
              <a:t>锁</a:t>
            </a:r>
            <a:r>
              <a:rPr lang="en-US" altLang="zh-CN" dirty="0"/>
              <a:t>)</a:t>
            </a:r>
          </a:p>
          <a:p>
            <a:pPr marL="342900" indent="-342900" hangingPunct="0">
              <a:lnSpc>
                <a:spcPct val="120000"/>
              </a:lnSpc>
              <a:buFont typeface="Wingdings" panose="05000000000000000000" pitchFamily="2" charset="2"/>
              <a:buChar char="Ø"/>
            </a:pPr>
            <a:r>
              <a:rPr lang="zh-CN" altLang="en-US" dirty="0" smtClean="0"/>
              <a:t>排他</a:t>
            </a:r>
            <a:r>
              <a:rPr lang="zh-CN" altLang="en-US" dirty="0"/>
              <a:t>锁</a:t>
            </a:r>
            <a:r>
              <a:rPr lang="en-US" altLang="zh-CN" dirty="0"/>
              <a:t>(Exclusive Table Lock </a:t>
            </a:r>
            <a:r>
              <a:rPr lang="zh-CN" altLang="en-US" dirty="0"/>
              <a:t>，</a:t>
            </a:r>
            <a:r>
              <a:rPr lang="en-US" altLang="zh-CN" dirty="0">
                <a:solidFill>
                  <a:srgbClr val="FF0000"/>
                </a:solidFill>
              </a:rPr>
              <a:t>X</a:t>
            </a:r>
            <a:r>
              <a:rPr lang="zh-CN" altLang="en-US" dirty="0">
                <a:solidFill>
                  <a:srgbClr val="FF0000"/>
                </a:solidFill>
              </a:rPr>
              <a:t>锁</a:t>
            </a:r>
            <a:r>
              <a:rPr lang="en-US" altLang="zh-CN" dirty="0"/>
              <a:t>)</a:t>
            </a:r>
          </a:p>
        </p:txBody>
      </p:sp>
    </p:spTree>
    <p:extLst>
      <p:ext uri="{BB962C8B-B14F-4D97-AF65-F5344CB8AC3E}">
        <p14:creationId xmlns:p14="http://schemas.microsoft.com/office/powerpoint/2010/main" val="84036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endParaRPr lang="zh-CN" altLang="en-US"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76400"/>
            <a:ext cx="9601200" cy="816496"/>
          </a:xfrm>
        </p:spPr>
        <p:txBody>
          <a:bodyPr>
            <a:normAutofit fontScale="92500" lnSpcReduction="20000"/>
          </a:bodyPr>
          <a:lstStyle/>
          <a:p>
            <a:pPr marL="0" indent="0" hangingPunct="0">
              <a:buNone/>
            </a:pPr>
            <a:r>
              <a:rPr lang="en-US" altLang="zh-CN" dirty="0"/>
              <a:t>【</a:t>
            </a:r>
            <a:r>
              <a:rPr lang="zh-CN" altLang="en-US" dirty="0"/>
              <a:t>示例</a:t>
            </a:r>
            <a:r>
              <a:rPr lang="en-US" altLang="zh-CN" dirty="0"/>
              <a:t>9-1】</a:t>
            </a:r>
            <a:r>
              <a:rPr lang="zh-CN" altLang="en-US" dirty="0"/>
              <a:t>使用标准格式插入记录。</a:t>
            </a:r>
          </a:p>
          <a:p>
            <a:pPr marL="0" indent="0" hangingPunct="0">
              <a:buNone/>
            </a:pPr>
            <a:r>
              <a:rPr lang="zh-CN" altLang="en-US" dirty="0"/>
              <a:t>向</a:t>
            </a:r>
            <a:r>
              <a:rPr lang="en-US" altLang="zh-CN" dirty="0" err="1"/>
              <a:t>hr</a:t>
            </a:r>
            <a:r>
              <a:rPr lang="zh-CN" altLang="en-US" dirty="0"/>
              <a:t>用户的员工表</a:t>
            </a:r>
            <a:r>
              <a:rPr lang="en-US" altLang="zh-CN" dirty="0"/>
              <a:t>employees</a:t>
            </a:r>
            <a:r>
              <a:rPr lang="zh-CN" altLang="en-US" dirty="0"/>
              <a:t>插入</a:t>
            </a:r>
            <a:r>
              <a:rPr lang="en-US" altLang="zh-CN" dirty="0"/>
              <a:t>2</a:t>
            </a:r>
            <a:r>
              <a:rPr lang="zh-CN" altLang="en-US" dirty="0"/>
              <a:t>条记录。</a:t>
            </a:r>
          </a:p>
        </p:txBody>
      </p:sp>
      <p:sp>
        <p:nvSpPr>
          <p:cNvPr id="4" name="文本框 3"/>
          <p:cNvSpPr txBox="1"/>
          <p:nvPr/>
        </p:nvSpPr>
        <p:spPr>
          <a:xfrm>
            <a:off x="1437829" y="2492896"/>
            <a:ext cx="9985175" cy="3003899"/>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SQL&gt;INSERT INTO employees(</a:t>
            </a:r>
          </a:p>
          <a:p>
            <a:pPr hangingPunct="0"/>
            <a:r>
              <a:rPr lang="en-US" altLang="zh-CN" sz="1400" b="1" dirty="0">
                <a:highlight>
                  <a:srgbClr val="C0C0C0"/>
                </a:highlight>
                <a:ea typeface="微软雅黑" panose="020B0503020204020204" pitchFamily="34" charset="-122"/>
              </a:rPr>
              <a:t>2  </a:t>
            </a:r>
            <a:r>
              <a:rPr lang="en-US" altLang="zh-CN" sz="1400" b="1" dirty="0" err="1">
                <a:highlight>
                  <a:srgbClr val="C0C0C0"/>
                </a:highlight>
                <a:ea typeface="微软雅黑" panose="020B0503020204020204" pitchFamily="34" charset="-122"/>
              </a:rPr>
              <a:t>employee_id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first_name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last_name</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email</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phone_number</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hire_date</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a:t>
            </a:r>
            <a:r>
              <a:rPr lang="en-US" altLang="zh-CN" sz="1400" b="1" dirty="0" err="1">
                <a:highlight>
                  <a:srgbClr val="C0C0C0"/>
                </a:highlight>
                <a:ea typeface="微软雅黑" panose="020B0503020204020204" pitchFamily="34" charset="-122"/>
              </a:rPr>
              <a:t>job_id</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salary</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manager_id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department_id</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4  VALUES( 400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张三</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'zs@qq.com'</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'123456789'</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TO_DATE('2016-5-25'</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'YYYY-MM-DD')</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'IT_PROG'</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6000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60)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SQL&gt;INSERT INTO employees(</a:t>
            </a:r>
          </a:p>
          <a:p>
            <a:pPr hangingPunct="0"/>
            <a:r>
              <a:rPr lang="en-US" altLang="zh-CN" sz="1400" b="1" dirty="0">
                <a:highlight>
                  <a:srgbClr val="C0C0C0"/>
                </a:highlight>
                <a:ea typeface="微软雅黑" panose="020B0503020204020204" pitchFamily="34" charset="-122"/>
              </a:rPr>
              <a:t>2  </a:t>
            </a:r>
            <a:r>
              <a:rPr lang="en-US" altLang="zh-CN" sz="1400" b="1" dirty="0" err="1">
                <a:highlight>
                  <a:srgbClr val="C0C0C0"/>
                </a:highlight>
                <a:ea typeface="微软雅黑" panose="020B0503020204020204" pitchFamily="34" charset="-122"/>
              </a:rPr>
              <a:t>employee_id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first_name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last_name</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email</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phone_number</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hire_date</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3  </a:t>
            </a:r>
            <a:r>
              <a:rPr lang="en-US" altLang="zh-CN" sz="1400" b="1" dirty="0" err="1">
                <a:highlight>
                  <a:srgbClr val="C0C0C0"/>
                </a:highlight>
                <a:ea typeface="微软雅黑" panose="020B0503020204020204" pitchFamily="34" charset="-122"/>
              </a:rPr>
              <a:t>job_id</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salary</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manager_id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department_id</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4  VALUES( 401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李四</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李</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'ls@qq.com'</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'123456789'</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5  TO_DATE('2016-7-25'</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'YYYY-MM-DD')</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'IT_PROG'</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5000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101</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60)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employee_id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first_name</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salary</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manager_id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department_id</a:t>
            </a:r>
            <a:endParaRPr lang="en-US" altLang="zh-CN" sz="1400" b="1" dirty="0">
              <a:highlight>
                <a:srgbClr val="C0C0C0"/>
              </a:highlight>
              <a:ea typeface="微软雅黑" panose="020B0503020204020204" pitchFamily="34" charset="-122"/>
            </a:endParaRPr>
          </a:p>
          <a:p>
            <a:pPr>
              <a:lnSpc>
                <a:spcPct val="90000"/>
              </a:lnSpc>
              <a:spcBef>
                <a:spcPts val="600"/>
              </a:spcBef>
            </a:pPr>
            <a:r>
              <a:rPr lang="en-US" altLang="zh-CN" sz="1400" b="1" dirty="0" smtClean="0">
                <a:highlight>
                  <a:srgbClr val="C0C0C0"/>
                </a:highlight>
                <a:ea typeface="微软雅黑" panose="020B0503020204020204" pitchFamily="34" charset="-122"/>
              </a:rPr>
              <a:t>2  FROM </a:t>
            </a:r>
            <a:r>
              <a:rPr lang="en-US" altLang="zh-CN" sz="1400" b="1" dirty="0">
                <a:highlight>
                  <a:srgbClr val="C0C0C0"/>
                </a:highlight>
                <a:ea typeface="微软雅黑" panose="020B0503020204020204" pitchFamily="34" charset="-122"/>
              </a:rPr>
              <a:t>employees WHERE </a:t>
            </a:r>
            <a:r>
              <a:rPr lang="en-US" altLang="zh-CN" sz="1400" b="1" dirty="0" err="1">
                <a:highlight>
                  <a:srgbClr val="C0C0C0"/>
                </a:highlight>
                <a:ea typeface="微软雅黑" panose="020B0503020204020204" pitchFamily="34" charset="-122"/>
              </a:rPr>
              <a:t>employee_id</a:t>
            </a:r>
            <a:r>
              <a:rPr lang="en-US" altLang="zh-CN" sz="1400" b="1" dirty="0">
                <a:highlight>
                  <a:srgbClr val="C0C0C0"/>
                </a:highlight>
                <a:ea typeface="微软雅黑" panose="020B0503020204020204" pitchFamily="34" charset="-122"/>
              </a:rPr>
              <a:t>&gt;=400</a:t>
            </a:r>
            <a:r>
              <a:rPr lang="zh-CN" altLang="en-US" sz="1400" b="1" dirty="0">
                <a:highlight>
                  <a:srgbClr val="C0C0C0"/>
                </a:highlight>
                <a:ea typeface="微软雅黑" panose="020B0503020204020204" pitchFamily="34" charset="-122"/>
              </a:rPr>
              <a:t>；</a:t>
            </a:r>
            <a:endParaRPr lang="en-US" altLang="zh-CN" sz="1400" b="1" dirty="0">
              <a:highlight>
                <a:srgbClr val="C0C0C0"/>
              </a:highlight>
              <a:ea typeface="微软雅黑" panose="020B0503020204020204" pitchFamily="34" charset="-122"/>
            </a:endParaRPr>
          </a:p>
        </p:txBody>
      </p:sp>
      <p:sp>
        <p:nvSpPr>
          <p:cNvPr id="5" name="矩形 4"/>
          <p:cNvSpPr/>
          <p:nvPr/>
        </p:nvSpPr>
        <p:spPr>
          <a:xfrm>
            <a:off x="1437830" y="5517232"/>
            <a:ext cx="9985174" cy="954107"/>
          </a:xfrm>
          <a:prstGeom prst="rect">
            <a:avLst/>
          </a:prstGeom>
        </p:spPr>
        <p:txBody>
          <a:bodyPr wrap="square">
            <a:spAutoFit/>
          </a:bodyPr>
          <a:lstStyle/>
          <a:p>
            <a:pPr hangingPunct="0"/>
            <a:r>
              <a:rPr lang="en-US" altLang="zh-CN" sz="1400" b="1" dirty="0"/>
              <a:t>EMPLOYEE_ID	FIRST_NAME	SALARY		MANAGER_ID     	DEPARTMENT_ID</a:t>
            </a:r>
          </a:p>
          <a:p>
            <a:pPr hangingPunct="0"/>
            <a:r>
              <a:rPr lang="en-US" altLang="zh-CN" sz="1400" b="1" dirty="0"/>
              <a:t>-----------		----------		----------		------------		--------------</a:t>
            </a:r>
          </a:p>
          <a:p>
            <a:pPr hangingPunct="0"/>
            <a:r>
              <a:rPr lang="en-US" altLang="zh-CN" sz="1400" b="1" dirty="0"/>
              <a:t> 400		</a:t>
            </a:r>
            <a:r>
              <a:rPr lang="zh-CN" altLang="en-US" sz="1400" b="1" dirty="0"/>
              <a:t>张三		</a:t>
            </a:r>
            <a:r>
              <a:rPr lang="en-US" altLang="zh-CN" sz="1400" b="1" dirty="0"/>
              <a:t>6000		101		60</a:t>
            </a:r>
          </a:p>
          <a:p>
            <a:pPr hangingPunct="0"/>
            <a:r>
              <a:rPr lang="en-US" altLang="zh-CN" sz="1400" b="1" dirty="0"/>
              <a:t> 401		</a:t>
            </a:r>
            <a:r>
              <a:rPr lang="zh-CN" altLang="en-US" sz="1400" b="1" dirty="0"/>
              <a:t>李四		</a:t>
            </a:r>
            <a:r>
              <a:rPr lang="en-US" altLang="zh-CN" sz="1400" b="1" dirty="0"/>
              <a:t>5000		101		60</a:t>
            </a:r>
          </a:p>
        </p:txBody>
      </p:sp>
    </p:spTree>
    <p:extLst>
      <p:ext uri="{BB962C8B-B14F-4D97-AF65-F5344CB8AC3E}">
        <p14:creationId xmlns:p14="http://schemas.microsoft.com/office/powerpoint/2010/main" val="330930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smtClean="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896543"/>
          </a:xfrm>
        </p:spPr>
        <p:txBody>
          <a:bodyPr>
            <a:normAutofit fontScale="92500" lnSpcReduction="10000"/>
          </a:bodyPr>
          <a:lstStyle/>
          <a:p>
            <a:pPr marL="0" indent="0" hangingPunct="0">
              <a:lnSpc>
                <a:spcPct val="120000"/>
              </a:lnSpc>
              <a:buNone/>
            </a:pPr>
            <a:r>
              <a:rPr lang="zh-CN" altLang="en-US" dirty="0"/>
              <a:t>在</a:t>
            </a:r>
            <a:r>
              <a:rPr lang="en-US" altLang="zh-CN" dirty="0"/>
              <a:t>Oracle</a:t>
            </a:r>
            <a:r>
              <a:rPr lang="zh-CN" altLang="en-US" dirty="0"/>
              <a:t>数据库中，常使用视图</a:t>
            </a:r>
            <a:r>
              <a:rPr lang="en-US" altLang="zh-CN" dirty="0" err="1"/>
              <a:t>v$session</a:t>
            </a:r>
            <a:r>
              <a:rPr lang="zh-CN" altLang="en-US" dirty="0"/>
              <a:t>和</a:t>
            </a:r>
            <a:r>
              <a:rPr lang="en-US" altLang="zh-CN" dirty="0" err="1"/>
              <a:t>v$lock</a:t>
            </a:r>
            <a:r>
              <a:rPr lang="zh-CN" altLang="en-US" dirty="0"/>
              <a:t>查询锁的信息，其中</a:t>
            </a:r>
            <a:r>
              <a:rPr lang="en-US" altLang="zh-CN" dirty="0" err="1"/>
              <a:t>v$lock.LMODE</a:t>
            </a:r>
            <a:r>
              <a:rPr lang="zh-CN" altLang="en-US" dirty="0"/>
              <a:t>字段中的数字对应锁的模式为：</a:t>
            </a:r>
          </a:p>
          <a:p>
            <a:pPr marL="342900" indent="-342900" hangingPunct="0">
              <a:lnSpc>
                <a:spcPct val="120000"/>
              </a:lnSpc>
              <a:buFont typeface="Wingdings" panose="05000000000000000000" pitchFamily="2" charset="2"/>
              <a:buChar char="Ø"/>
            </a:pPr>
            <a:r>
              <a:rPr lang="en-US" altLang="zh-CN" b="1" dirty="0" smtClean="0">
                <a:solidFill>
                  <a:srgbClr val="FF0000"/>
                </a:solidFill>
              </a:rPr>
              <a:t>0</a:t>
            </a:r>
            <a:r>
              <a:rPr lang="zh-CN" altLang="en-US" b="1" dirty="0">
                <a:solidFill>
                  <a:srgbClr val="FF0000"/>
                </a:solidFill>
              </a:rPr>
              <a:t>：</a:t>
            </a:r>
            <a:r>
              <a:rPr lang="en-US" altLang="zh-CN" dirty="0"/>
              <a:t>none</a:t>
            </a:r>
          </a:p>
          <a:p>
            <a:pPr marL="342900" indent="-342900" hangingPunct="0">
              <a:lnSpc>
                <a:spcPct val="120000"/>
              </a:lnSpc>
              <a:buFont typeface="Wingdings" panose="05000000000000000000" pitchFamily="2" charset="2"/>
              <a:buChar char="Ø"/>
            </a:pPr>
            <a:r>
              <a:rPr lang="en-US" altLang="zh-CN" b="1" dirty="0" smtClean="0">
                <a:solidFill>
                  <a:srgbClr val="FF0000"/>
                </a:solidFill>
              </a:rPr>
              <a:t>1</a:t>
            </a:r>
            <a:r>
              <a:rPr lang="zh-CN" altLang="en-US" b="1" dirty="0">
                <a:solidFill>
                  <a:srgbClr val="FF0000"/>
                </a:solidFill>
              </a:rPr>
              <a:t>：</a:t>
            </a:r>
            <a:r>
              <a:rPr lang="zh-CN" altLang="en-US" dirty="0"/>
              <a:t>空</a:t>
            </a:r>
            <a:r>
              <a:rPr lang="en-US" altLang="zh-CN" dirty="0"/>
              <a:t>(NULL)</a:t>
            </a:r>
          </a:p>
          <a:p>
            <a:pPr marL="342900" indent="-342900" hangingPunct="0">
              <a:lnSpc>
                <a:spcPct val="120000"/>
              </a:lnSpc>
              <a:buFont typeface="Wingdings" panose="05000000000000000000" pitchFamily="2" charset="2"/>
              <a:buChar char="Ø"/>
            </a:pPr>
            <a:r>
              <a:rPr lang="en-US" altLang="zh-CN" b="1" dirty="0" smtClean="0">
                <a:solidFill>
                  <a:srgbClr val="FF0000"/>
                </a:solidFill>
              </a:rPr>
              <a:t>2</a:t>
            </a:r>
            <a:r>
              <a:rPr lang="zh-CN" altLang="en-US" b="1" dirty="0">
                <a:solidFill>
                  <a:srgbClr val="FF0000"/>
                </a:solidFill>
              </a:rPr>
              <a:t>：</a:t>
            </a:r>
            <a:r>
              <a:rPr lang="zh-CN" altLang="en-US" dirty="0"/>
              <a:t>行级共享锁</a:t>
            </a:r>
            <a:r>
              <a:rPr lang="en-US" altLang="zh-CN" dirty="0"/>
              <a:t>(RS)</a:t>
            </a:r>
          </a:p>
          <a:p>
            <a:pPr marL="342900" indent="-342900" hangingPunct="0">
              <a:lnSpc>
                <a:spcPct val="120000"/>
              </a:lnSpc>
              <a:buFont typeface="Wingdings" panose="05000000000000000000" pitchFamily="2" charset="2"/>
              <a:buChar char="Ø"/>
            </a:pPr>
            <a:r>
              <a:rPr lang="en-US" altLang="zh-CN" b="1" dirty="0" smtClean="0">
                <a:solidFill>
                  <a:srgbClr val="FF0000"/>
                </a:solidFill>
              </a:rPr>
              <a:t>3</a:t>
            </a:r>
            <a:r>
              <a:rPr lang="zh-CN" altLang="en-US" b="1" dirty="0">
                <a:solidFill>
                  <a:srgbClr val="FF0000"/>
                </a:solidFill>
              </a:rPr>
              <a:t>：</a:t>
            </a:r>
            <a:r>
              <a:rPr lang="zh-CN" altLang="en-US" dirty="0"/>
              <a:t>行级排他锁</a:t>
            </a:r>
            <a:r>
              <a:rPr lang="en-US" altLang="zh-CN" dirty="0"/>
              <a:t>(RX)</a:t>
            </a:r>
          </a:p>
          <a:p>
            <a:pPr marL="342900" indent="-342900" hangingPunct="0">
              <a:lnSpc>
                <a:spcPct val="120000"/>
              </a:lnSpc>
              <a:buFont typeface="Wingdings" panose="05000000000000000000" pitchFamily="2" charset="2"/>
              <a:buChar char="Ø"/>
            </a:pPr>
            <a:r>
              <a:rPr lang="en-US" altLang="zh-CN" b="1" dirty="0" smtClean="0">
                <a:solidFill>
                  <a:srgbClr val="FF0000"/>
                </a:solidFill>
              </a:rPr>
              <a:t>4</a:t>
            </a:r>
            <a:r>
              <a:rPr lang="zh-CN" altLang="en-US" b="1" dirty="0">
                <a:solidFill>
                  <a:srgbClr val="FF0000"/>
                </a:solidFill>
              </a:rPr>
              <a:t>：</a:t>
            </a:r>
            <a:r>
              <a:rPr lang="zh-CN" altLang="en-US" dirty="0"/>
              <a:t>共享锁</a:t>
            </a:r>
            <a:r>
              <a:rPr lang="en-US" altLang="zh-CN" dirty="0"/>
              <a:t>(S)</a:t>
            </a:r>
          </a:p>
          <a:p>
            <a:pPr marL="342900" indent="-342900" hangingPunct="0">
              <a:lnSpc>
                <a:spcPct val="120000"/>
              </a:lnSpc>
              <a:buFont typeface="Wingdings" panose="05000000000000000000" pitchFamily="2" charset="2"/>
              <a:buChar char="Ø"/>
            </a:pPr>
            <a:r>
              <a:rPr lang="en-US" altLang="zh-CN" b="1" dirty="0" smtClean="0">
                <a:solidFill>
                  <a:srgbClr val="FF0000"/>
                </a:solidFill>
              </a:rPr>
              <a:t>5</a:t>
            </a:r>
            <a:r>
              <a:rPr lang="zh-CN" altLang="en-US" b="1" dirty="0">
                <a:solidFill>
                  <a:srgbClr val="FF0000"/>
                </a:solidFill>
              </a:rPr>
              <a:t>：</a:t>
            </a:r>
            <a:r>
              <a:rPr lang="zh-CN" altLang="en-US" dirty="0"/>
              <a:t>共享行级排他锁</a:t>
            </a:r>
            <a:r>
              <a:rPr lang="en-US" altLang="zh-CN" dirty="0"/>
              <a:t>(SRX)</a:t>
            </a:r>
          </a:p>
          <a:p>
            <a:pPr marL="342900" indent="-342900" hangingPunct="0">
              <a:lnSpc>
                <a:spcPct val="120000"/>
              </a:lnSpc>
              <a:buFont typeface="Wingdings" panose="05000000000000000000" pitchFamily="2" charset="2"/>
              <a:buChar char="Ø"/>
            </a:pPr>
            <a:r>
              <a:rPr lang="en-US" altLang="zh-CN" b="1" dirty="0" smtClean="0">
                <a:solidFill>
                  <a:srgbClr val="FF0000"/>
                </a:solidFill>
              </a:rPr>
              <a:t>6</a:t>
            </a:r>
            <a:r>
              <a:rPr lang="zh-CN" altLang="en-US" b="1" dirty="0">
                <a:solidFill>
                  <a:srgbClr val="FF0000"/>
                </a:solidFill>
              </a:rPr>
              <a:t>：</a:t>
            </a:r>
            <a:r>
              <a:rPr lang="zh-CN" altLang="en-US" dirty="0"/>
              <a:t>排他锁</a:t>
            </a:r>
            <a:r>
              <a:rPr lang="en-US" altLang="zh-CN" dirty="0"/>
              <a:t>(X)</a:t>
            </a:r>
          </a:p>
        </p:txBody>
      </p:sp>
    </p:spTree>
    <p:extLst>
      <p:ext uri="{BB962C8B-B14F-4D97-AF65-F5344CB8AC3E}">
        <p14:creationId xmlns:p14="http://schemas.microsoft.com/office/powerpoint/2010/main" val="54445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160239"/>
          </a:xfrm>
        </p:spPr>
        <p:txBody>
          <a:bodyPr>
            <a:normAutofit fontScale="85000" lnSpcReduction="20000"/>
          </a:bodyPr>
          <a:lstStyle/>
          <a:p>
            <a:pPr marL="0" indent="0" hangingPunct="0">
              <a:lnSpc>
                <a:spcPct val="120000"/>
              </a:lnSpc>
              <a:buNone/>
            </a:pPr>
            <a:r>
              <a:rPr lang="en-US" altLang="zh-CN" dirty="0"/>
              <a:t>1)</a:t>
            </a:r>
            <a:r>
              <a:rPr lang="zh-CN" altLang="en-US" dirty="0"/>
              <a:t>行级共享锁</a:t>
            </a:r>
            <a:r>
              <a:rPr lang="en-US" altLang="zh-CN" dirty="0"/>
              <a:t>(Row Share</a:t>
            </a:r>
            <a:r>
              <a:rPr lang="zh-CN" altLang="en-US" dirty="0"/>
              <a:t>，</a:t>
            </a:r>
            <a:r>
              <a:rPr lang="en-US" altLang="zh-CN" dirty="0"/>
              <a:t>RS</a:t>
            </a:r>
            <a:r>
              <a:rPr lang="zh-CN" altLang="en-US" dirty="0"/>
              <a:t>锁</a:t>
            </a:r>
            <a:r>
              <a:rPr lang="en-US" altLang="zh-CN" dirty="0"/>
              <a:t>)</a:t>
            </a:r>
          </a:p>
          <a:p>
            <a:pPr marL="0" indent="0" hangingPunct="0">
              <a:lnSpc>
                <a:spcPct val="120000"/>
              </a:lnSpc>
              <a:buNone/>
            </a:pPr>
            <a:r>
              <a:rPr lang="en-US" altLang="zh-CN" dirty="0"/>
              <a:t>RS</a:t>
            </a:r>
            <a:r>
              <a:rPr lang="zh-CN" altLang="en-US" dirty="0"/>
              <a:t>锁在锁类型中是限制最少的，在表的并发操作中使用率最高。当一个事务持有行级共享锁时，其他事务可以同时持有除排他锁之外的所有锁，允许其他事务进行查询、插入、更新、删除等操作。</a:t>
            </a:r>
          </a:p>
          <a:p>
            <a:pPr marL="0" indent="0" hangingPunct="0">
              <a:lnSpc>
                <a:spcPct val="120000"/>
              </a:lnSpc>
              <a:buNone/>
            </a:pPr>
            <a:r>
              <a:rPr lang="zh-CN" altLang="en-US" dirty="0"/>
              <a:t>加锁语法：</a:t>
            </a:r>
          </a:p>
        </p:txBody>
      </p:sp>
      <p:sp>
        <p:nvSpPr>
          <p:cNvPr id="4" name="矩形 3"/>
          <p:cNvSpPr/>
          <p:nvPr/>
        </p:nvSpPr>
        <p:spPr>
          <a:xfrm>
            <a:off x="1421982" y="3779748"/>
            <a:ext cx="4888454" cy="369332"/>
          </a:xfrm>
          <a:prstGeom prst="rect">
            <a:avLst/>
          </a:prstGeom>
          <a:solidFill>
            <a:srgbClr val="FFFF00"/>
          </a:solidFill>
        </p:spPr>
        <p:txBody>
          <a:bodyPr wrap="none">
            <a:spAutoFit/>
          </a:bodyPr>
          <a:lstStyle/>
          <a:p>
            <a:pPr hangingPunct="0"/>
            <a:r>
              <a:rPr lang="en-US" altLang="zh-CN" b="1" dirty="0"/>
              <a:t>LOCK TABLE &lt;</a:t>
            </a:r>
            <a:r>
              <a:rPr lang="zh-CN" altLang="en-US" b="1" dirty="0"/>
              <a:t>表名</a:t>
            </a:r>
            <a:r>
              <a:rPr lang="en-US" altLang="zh-CN" b="1" dirty="0"/>
              <a:t>&gt; IN ROW SHARE MODE</a:t>
            </a:r>
            <a:r>
              <a:rPr lang="zh-CN" altLang="en-US" b="1" dirty="0"/>
              <a:t>；</a:t>
            </a:r>
            <a:endParaRPr lang="en-US" altLang="zh-CN" b="1" dirty="0"/>
          </a:p>
        </p:txBody>
      </p:sp>
    </p:spTree>
    <p:extLst>
      <p:ext uri="{BB962C8B-B14F-4D97-AF65-F5344CB8AC3E}">
        <p14:creationId xmlns:p14="http://schemas.microsoft.com/office/powerpoint/2010/main" val="1599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224135"/>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a:t>
            </a:r>
            <a:r>
              <a:rPr lang="en-US" altLang="zh-CN" dirty="0"/>
              <a:t>*Plus</a:t>
            </a:r>
            <a:r>
              <a:rPr lang="zh-CN" altLang="en-US" dirty="0"/>
              <a:t>窗口，窗口</a:t>
            </a:r>
            <a:r>
              <a:rPr lang="en-US" altLang="zh-CN" dirty="0"/>
              <a:t>1(</a:t>
            </a:r>
            <a:r>
              <a:rPr lang="en-US" altLang="zh-CN" dirty="0" err="1"/>
              <a:t>hr</a:t>
            </a:r>
            <a:r>
              <a:rPr lang="zh-CN" altLang="en-US" dirty="0"/>
              <a:t>用户操作</a:t>
            </a:r>
            <a:r>
              <a:rPr lang="en-US" altLang="zh-CN" dirty="0"/>
              <a:t>)</a:t>
            </a:r>
            <a:r>
              <a:rPr lang="zh-CN" altLang="en-US" dirty="0"/>
              <a:t>，窗口</a:t>
            </a:r>
            <a:r>
              <a:rPr lang="en-US" altLang="zh-CN" dirty="0"/>
              <a:t>2(</a:t>
            </a:r>
            <a:r>
              <a:rPr lang="en-US" altLang="zh-CN" dirty="0" err="1"/>
              <a:t>hr</a:t>
            </a:r>
            <a:r>
              <a:rPr lang="zh-CN" altLang="en-US" dirty="0"/>
              <a:t>用户操作</a:t>
            </a:r>
            <a:r>
              <a:rPr lang="en-US" altLang="zh-CN" dirty="0"/>
              <a:t>)</a:t>
            </a:r>
            <a:r>
              <a:rPr lang="zh-CN" altLang="en-US" dirty="0"/>
              <a:t>，窗口</a:t>
            </a:r>
            <a:r>
              <a:rPr lang="en-US" altLang="zh-CN" dirty="0"/>
              <a:t>3(system</a:t>
            </a:r>
            <a:r>
              <a:rPr lang="zh-CN" altLang="en-US" dirty="0"/>
              <a:t>用户操作</a:t>
            </a:r>
            <a:r>
              <a:rPr lang="en-US" altLang="zh-CN" dirty="0"/>
              <a:t>)</a:t>
            </a:r>
            <a:r>
              <a:rPr lang="zh-CN" altLang="en-US" dirty="0"/>
              <a:t>，首先在</a:t>
            </a:r>
            <a:r>
              <a:rPr lang="zh-CN" altLang="en-US" dirty="0">
                <a:solidFill>
                  <a:srgbClr val="FF0000"/>
                </a:solidFill>
              </a:rPr>
              <a:t>窗口</a:t>
            </a:r>
            <a:r>
              <a:rPr lang="en-US" altLang="zh-CN" dirty="0">
                <a:solidFill>
                  <a:srgbClr val="FF0000"/>
                </a:solidFill>
              </a:rPr>
              <a:t>3</a:t>
            </a:r>
            <a:r>
              <a:rPr lang="zh-CN" altLang="en-US" dirty="0"/>
              <a:t>中查看锁信息：</a:t>
            </a:r>
          </a:p>
        </p:txBody>
      </p:sp>
      <p:sp>
        <p:nvSpPr>
          <p:cNvPr id="7" name="文本框 6"/>
          <p:cNvSpPr txBox="1"/>
          <p:nvPr/>
        </p:nvSpPr>
        <p:spPr>
          <a:xfrm>
            <a:off x="1352382" y="2883708"/>
            <a:ext cx="10012051" cy="2123658"/>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endParaRPr lang="en-US" altLang="zh-CN" sz="1400" b="1" dirty="0">
              <a:highlight>
                <a:srgbClr val="C0C0C0"/>
              </a:highlight>
              <a:ea typeface="微软雅黑" panose="020B0503020204020204" pitchFamily="34" charset="-122"/>
            </a:endParaRP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SID	SERIAL#	</a:t>
            </a:r>
            <a:r>
              <a:rPr lang="en-US" altLang="zh-CN" sz="1400" b="1" dirty="0" smtClean="0"/>
              <a:t>USERNAME	</a:t>
            </a:r>
            <a:r>
              <a:rPr lang="en-US" altLang="zh-CN" sz="1400" b="1" dirty="0"/>
              <a:t>	LMODE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45	8584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说明：从上面的信息可以看到，在窗口</a:t>
            </a:r>
            <a:r>
              <a:rPr lang="en-US" altLang="zh-CN" sz="1600" dirty="0"/>
              <a:t>1</a:t>
            </a:r>
            <a:r>
              <a:rPr lang="zh-CN" altLang="en-US" sz="1600" dirty="0"/>
              <a:t>中打开一个会话，</a:t>
            </a:r>
            <a:r>
              <a:rPr lang="en-US" altLang="zh-CN" sz="1600" dirty="0"/>
              <a:t>SID=45</a:t>
            </a:r>
            <a:r>
              <a:rPr lang="zh-CN" altLang="en-US" sz="1600" dirty="0"/>
              <a:t>，在窗口</a:t>
            </a:r>
            <a:r>
              <a:rPr lang="en-US" altLang="zh-CN" sz="1600" dirty="0"/>
              <a:t>2</a:t>
            </a:r>
            <a:r>
              <a:rPr lang="zh-CN" altLang="en-US" sz="1600" dirty="0"/>
              <a:t>中打开了一个会话，</a:t>
            </a:r>
            <a:r>
              <a:rPr lang="en-US" altLang="zh-CN" sz="1600" dirty="0"/>
              <a:t>SID=226</a:t>
            </a:r>
            <a:r>
              <a:rPr lang="zh-CN" altLang="en-US" sz="1600" dirty="0"/>
              <a:t>，其中</a:t>
            </a:r>
            <a:r>
              <a:rPr lang="en-US" altLang="zh-CN" sz="1600" dirty="0"/>
              <a:t>LMODE</a:t>
            </a:r>
            <a:r>
              <a:rPr lang="zh-CN" altLang="en-US" sz="1600" dirty="0"/>
              <a:t>字段是锁的模式</a:t>
            </a:r>
            <a:r>
              <a:rPr lang="en-US" altLang="zh-CN" sz="1600" dirty="0"/>
              <a:t>(</a:t>
            </a:r>
            <a:r>
              <a:rPr lang="zh-CN" altLang="en-US" sz="1600" dirty="0"/>
              <a:t>取值：</a:t>
            </a:r>
            <a:r>
              <a:rPr lang="en-US" altLang="zh-CN" sz="1600" dirty="0"/>
              <a:t>0~6)</a:t>
            </a:r>
            <a:r>
              <a:rPr lang="zh-CN" altLang="en-US" sz="1600" dirty="0"/>
              <a:t>，</a:t>
            </a:r>
            <a:r>
              <a:rPr lang="en-US" altLang="zh-CN" sz="1600" dirty="0"/>
              <a:t>BLOCK</a:t>
            </a:r>
            <a:r>
              <a:rPr lang="zh-CN" altLang="en-US" sz="1600" dirty="0"/>
              <a:t>字段表示事务是否被阻塞</a:t>
            </a:r>
            <a:r>
              <a:rPr lang="en-US" altLang="zh-CN" sz="1600" dirty="0"/>
              <a:t>(0</a:t>
            </a:r>
            <a:r>
              <a:rPr lang="zh-CN" altLang="en-US" sz="1600" dirty="0"/>
              <a:t>：未阻塞；</a:t>
            </a:r>
            <a:r>
              <a:rPr lang="en-US" altLang="zh-CN" sz="1600" dirty="0"/>
              <a:t>1</a:t>
            </a:r>
            <a:r>
              <a:rPr lang="zh-CN" altLang="en-US" sz="1600" dirty="0"/>
              <a:t>：已阻塞</a:t>
            </a:r>
            <a:r>
              <a:rPr lang="en-US" altLang="zh-CN" sz="1600" dirty="0"/>
              <a:t>)</a:t>
            </a:r>
            <a:r>
              <a:rPr lang="zh-CN" altLang="en-US" sz="1600" dirty="0"/>
              <a:t>，</a:t>
            </a:r>
            <a:r>
              <a:rPr lang="en-US" altLang="zh-CN" sz="1600" dirty="0"/>
              <a:t>TY</a:t>
            </a:r>
            <a:r>
              <a:rPr lang="zh-CN" altLang="en-US" sz="1600" dirty="0"/>
              <a:t>字段表示锁的类型</a:t>
            </a:r>
            <a:r>
              <a:rPr lang="en-US" altLang="zh-CN" sz="1600" dirty="0"/>
              <a:t>(TM</a:t>
            </a:r>
            <a:r>
              <a:rPr lang="zh-CN" altLang="en-US" sz="1600" dirty="0"/>
              <a:t>：表锁；</a:t>
            </a:r>
            <a:r>
              <a:rPr lang="en-US" altLang="zh-CN" sz="1600" dirty="0"/>
              <a:t>TX</a:t>
            </a:r>
            <a:r>
              <a:rPr lang="zh-CN" altLang="en-US" sz="1600" dirty="0"/>
              <a:t>行锁</a:t>
            </a:r>
            <a:r>
              <a:rPr lang="en-US" altLang="zh-CN" sz="1600" dirty="0"/>
              <a:t>)</a:t>
            </a:r>
            <a:r>
              <a:rPr lang="zh-CN" altLang="en-US" sz="1600" dirty="0" smtClean="0"/>
              <a:t>。</a:t>
            </a:r>
            <a:endParaRPr lang="en-US" altLang="zh-CN" sz="1600" dirty="0" smtClean="0"/>
          </a:p>
        </p:txBody>
      </p:sp>
    </p:spTree>
    <p:extLst>
      <p:ext uri="{BB962C8B-B14F-4D97-AF65-F5344CB8AC3E}">
        <p14:creationId xmlns:p14="http://schemas.microsoft.com/office/powerpoint/2010/main" val="293029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3216265"/>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表设置行级共享锁</a:t>
            </a:r>
            <a:r>
              <a:rPr lang="en-US" altLang="zh-CN" sz="1600" dirty="0"/>
              <a:t>(RS)</a:t>
            </a:r>
            <a:r>
              <a:rPr lang="zh-CN" altLang="en-US" sz="1600" dirty="0"/>
              <a:t>：</a:t>
            </a:r>
          </a:p>
          <a:p>
            <a:pPr hangingPunct="0"/>
            <a:r>
              <a:rPr lang="en-US" altLang="zh-CN" sz="1600" b="1" dirty="0">
                <a:highlight>
                  <a:srgbClr val="C0C0C0"/>
                </a:highlight>
                <a:ea typeface="微软雅黑" panose="020B0503020204020204" pitchFamily="34" charset="-122"/>
              </a:rPr>
              <a:t>SQL&gt;LOCK TABLE account IN ROW SHARE MODE</a:t>
            </a:r>
            <a:r>
              <a:rPr lang="zh-CN" altLang="en-US" sz="1600" b="1" dirty="0">
                <a:highlight>
                  <a:srgbClr val="C0C0C0"/>
                </a:highlight>
                <a:ea typeface="微软雅黑" panose="020B0503020204020204" pitchFamily="34" charset="-122"/>
              </a:rPr>
              <a:t>；</a:t>
            </a:r>
          </a:p>
          <a:p>
            <a:pPr hangingPunct="0"/>
            <a:r>
              <a:rPr lang="zh-CN" altLang="en-US" sz="1600" b="1" dirty="0"/>
              <a:t>表已锁定。</a:t>
            </a:r>
            <a:endParaRPr lang="zh-CN" altLang="en-US" sz="1600" dirty="0"/>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SID	</a:t>
            </a:r>
            <a:r>
              <a:rPr lang="en-US" altLang="zh-CN" sz="1400" b="1" dirty="0" smtClean="0"/>
              <a:t>SERIAL</a:t>
            </a:r>
            <a:r>
              <a:rPr lang="en-US" altLang="zh-CN" sz="1400" b="1" dirty="0"/>
              <a:t>#	USERNAME	</a:t>
            </a:r>
            <a:r>
              <a:rPr lang="en-US" altLang="zh-CN" sz="1400" b="1" dirty="0" smtClean="0"/>
              <a:t>	LMODE</a:t>
            </a:r>
            <a:r>
              <a:rPr lang="en-US" altLang="zh-CN" sz="1400" b="1" dirty="0"/>
              <a:t>	BLOCK	TY</a:t>
            </a:r>
          </a:p>
          <a:p>
            <a:pPr hangingPunct="0"/>
            <a:r>
              <a:rPr lang="en-US" altLang="zh-CN" sz="1400" b="1" dirty="0" smtClean="0"/>
              <a:t>------------</a:t>
            </a:r>
            <a:r>
              <a:rPr lang="en-US" altLang="zh-CN" sz="1400" b="1" dirty="0"/>
              <a:t>	-------	---------	</a:t>
            </a:r>
            <a:r>
              <a:rPr lang="en-US" altLang="zh-CN" sz="1400" b="1" dirty="0" smtClean="0"/>
              <a:t>	------</a:t>
            </a:r>
            <a:r>
              <a:rPr lang="en-US" altLang="zh-CN" sz="1400" b="1" dirty="0"/>
              <a:t>	-------	-------</a:t>
            </a:r>
          </a:p>
          <a:p>
            <a:pPr hangingPunct="0"/>
            <a:r>
              <a:rPr lang="en-US" altLang="zh-CN" sz="1400" b="1" dirty="0"/>
              <a:t>45	</a:t>
            </a:r>
            <a:r>
              <a:rPr lang="en-US" altLang="zh-CN" sz="1400" b="1" dirty="0" smtClean="0"/>
              <a:t>8584</a:t>
            </a:r>
            <a:r>
              <a:rPr lang="en-US" altLang="zh-CN" sz="1400" b="1" dirty="0"/>
              <a:t>	HR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HR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10556	HR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smtClean="0">
              <a:highlight>
                <a:srgbClr val="C0C0C0"/>
              </a:highlight>
              <a:ea typeface="微软雅黑" panose="020B0503020204020204" pitchFamily="34" charset="-122"/>
            </a:endParaRPr>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smtClean="0"/>
              <a:t>。</a:t>
            </a:r>
            <a:endParaRPr lang="en-US" altLang="zh-CN" sz="1600" dirty="0" smtClean="0"/>
          </a:p>
          <a:p>
            <a:pPr hangingPunct="0"/>
            <a:endParaRPr lang="zh-CN" altLang="en-US" sz="900" dirty="0"/>
          </a:p>
        </p:txBody>
      </p:sp>
    </p:spTree>
    <p:extLst>
      <p:ext uri="{BB962C8B-B14F-4D97-AF65-F5344CB8AC3E}">
        <p14:creationId xmlns:p14="http://schemas.microsoft.com/office/powerpoint/2010/main" val="97390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353943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表设置行级共享锁</a:t>
            </a:r>
            <a:r>
              <a:rPr lang="en-US" altLang="zh-CN" sz="1600" dirty="0"/>
              <a:t>(RS)</a:t>
            </a:r>
            <a:r>
              <a:rPr lang="zh-CN" altLang="en-US" sz="1600" dirty="0"/>
              <a:t>：</a:t>
            </a:r>
          </a:p>
          <a:p>
            <a:pPr hangingPunct="0"/>
            <a:r>
              <a:rPr lang="en-US" altLang="zh-CN" sz="1600" b="1" dirty="0">
                <a:highlight>
                  <a:srgbClr val="C0C0C0"/>
                </a:highlight>
                <a:ea typeface="微软雅黑" panose="020B0503020204020204" pitchFamily="34" charset="-122"/>
              </a:rPr>
              <a:t>SQL&gt;LOCK TABLE account IN ROW SHARE MODE</a:t>
            </a:r>
            <a:r>
              <a:rPr lang="zh-CN" altLang="en-US" sz="1600" b="1" dirty="0">
                <a:highlight>
                  <a:srgbClr val="C0C0C0"/>
                </a:highlight>
                <a:ea typeface="微软雅黑" panose="020B0503020204020204" pitchFamily="34" charset="-122"/>
              </a:rPr>
              <a:t>；</a:t>
            </a:r>
          </a:p>
          <a:p>
            <a:pPr hangingPunct="0"/>
            <a:r>
              <a:rPr lang="zh-CN" altLang="en-US" sz="16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SERIAL#	</a:t>
            </a:r>
            <a:r>
              <a:rPr lang="en-US" altLang="zh-CN" sz="1400" b="1" dirty="0" smtClean="0"/>
              <a:t>USERNAME	</a:t>
            </a:r>
            <a:r>
              <a:rPr lang="en-US" altLang="zh-CN" sz="1400" b="1" dirty="0"/>
              <a:t>	LMODE	BLOCK	</a:t>
            </a:r>
            <a:r>
              <a:rPr lang="en-US" altLang="zh-CN" sz="1400" b="1" dirty="0" smtClean="0"/>
              <a:t>TY</a:t>
            </a:r>
            <a:endParaRPr lang="en-US" altLang="zh-CN" sz="1400" b="1" dirty="0"/>
          </a:p>
          <a:p>
            <a:pPr hangingPunct="0"/>
            <a:r>
              <a:rPr lang="en-US" altLang="zh-CN" sz="1400" b="1" dirty="0"/>
              <a:t>-------------	----------	----------	</a:t>
            </a:r>
            <a:r>
              <a:rPr lang="en-US" altLang="zh-CN" sz="1400" b="1" dirty="0" smtClean="0"/>
              <a:t>	------</a:t>
            </a:r>
            <a:r>
              <a:rPr lang="en-US" altLang="zh-CN" sz="1400" b="1" dirty="0"/>
              <a:t>	-------	</a:t>
            </a:r>
            <a:r>
              <a:rPr lang="en-US" altLang="zh-CN" sz="1400" b="1" dirty="0" smtClean="0"/>
              <a:t>-------</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和</a:t>
            </a:r>
            <a:r>
              <a:rPr lang="en-US" altLang="zh-CN" sz="1600" dirty="0"/>
              <a:t>SID=226</a:t>
            </a:r>
            <a:r>
              <a:rPr lang="zh-CN" altLang="en-US" sz="1600" dirty="0"/>
              <a:t>的事务都持有了一个</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smtClean="0"/>
              <a:t>。</a:t>
            </a:r>
            <a:endParaRPr lang="en-US" altLang="zh-CN" sz="1600" dirty="0" smtClean="0"/>
          </a:p>
          <a:p>
            <a:pPr hangingPunct="0"/>
            <a:endParaRPr lang="zh-CN" altLang="en-US" sz="1600" dirty="0"/>
          </a:p>
        </p:txBody>
      </p:sp>
    </p:spTree>
    <p:extLst>
      <p:ext uri="{BB962C8B-B14F-4D97-AF65-F5344CB8AC3E}">
        <p14:creationId xmlns:p14="http://schemas.microsoft.com/office/powerpoint/2010/main" val="266633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4278094"/>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表设置行级排他锁</a:t>
            </a:r>
            <a:r>
              <a:rPr lang="en-US" altLang="zh-CN" sz="1600" dirty="0"/>
              <a:t>(RX)</a:t>
            </a:r>
            <a:r>
              <a:rPr lang="zh-CN" altLang="en-US" sz="1600" dirty="0"/>
              <a:t>：</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 </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结束前面的事务，开启一个新的事务</a:t>
            </a:r>
          </a:p>
          <a:p>
            <a:pPr hangingPunct="0"/>
            <a:r>
              <a:rPr lang="zh-CN" altLang="en-US" sz="1600" b="1" dirty="0"/>
              <a:t>提交完成。</a:t>
            </a:r>
          </a:p>
          <a:p>
            <a:pPr hangingPunct="0"/>
            <a:r>
              <a:rPr lang="en-US" altLang="zh-CN" sz="1600" b="1" dirty="0">
                <a:highlight>
                  <a:srgbClr val="C0C0C0"/>
                </a:highlight>
                <a:ea typeface="微软雅黑" panose="020B0503020204020204" pitchFamily="34" charset="-122"/>
              </a:rPr>
              <a:t>SQL&gt;LOCK TABLE account IN ROW EXCLUSIVE MODE</a:t>
            </a:r>
            <a:r>
              <a:rPr lang="zh-CN" altLang="en-US" sz="1600" b="1" dirty="0">
                <a:highlight>
                  <a:srgbClr val="C0C0C0"/>
                </a:highlight>
                <a:ea typeface="微软雅黑" panose="020B0503020204020204" pitchFamily="34" charset="-122"/>
              </a:rPr>
              <a:t>；</a:t>
            </a:r>
          </a:p>
          <a:p>
            <a:pPr hangingPunct="0"/>
            <a:r>
              <a:rPr lang="zh-CN" altLang="en-US" sz="16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SERIAL#	</a:t>
            </a:r>
            <a:r>
              <a:rPr lang="en-US" altLang="zh-CN" sz="1400" b="1" dirty="0" smtClean="0"/>
              <a:t>USERNAME	</a:t>
            </a:r>
            <a:r>
              <a:rPr lang="en-US" altLang="zh-CN" sz="1400" b="1" dirty="0"/>
              <a:t>	LMODE	BLOCK	TY</a:t>
            </a:r>
          </a:p>
          <a:p>
            <a:pPr hangingPunct="0"/>
            <a:r>
              <a:rPr lang="en-US" altLang="zh-CN" sz="1400" b="1" dirty="0" smtClean="0"/>
              <a:t>------------</a:t>
            </a:r>
            <a:r>
              <a:rPr lang="en-US" altLang="zh-CN" sz="1400" b="1" dirty="0"/>
              <a:t>	----------	----------	 </a:t>
            </a:r>
            <a:r>
              <a:rPr lang="en-US" altLang="zh-CN" sz="1400" b="1" dirty="0" smtClean="0"/>
              <a:t>	-----</a:t>
            </a:r>
            <a:r>
              <a:rPr lang="en-US" altLang="zh-CN" sz="1400" b="1" dirty="0"/>
              <a:t>	------	-------</a:t>
            </a:r>
          </a:p>
          <a:p>
            <a:pPr hangingPunct="0"/>
            <a:r>
              <a:rPr lang="en-US" altLang="zh-CN" sz="1400" b="1" dirty="0"/>
              <a:t>226	10556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 </a:t>
            </a:r>
            <a:r>
              <a:rPr lang="en-US" altLang="zh-CN" sz="1400" b="1" dirty="0"/>
              <a:t>	</a:t>
            </a:r>
            <a:r>
              <a:rPr lang="en-US" altLang="zh-CN" sz="1400" b="1" dirty="0" smtClean="0"/>
              <a:t>AE</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的事务仍然持有</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a:t>，而</a:t>
            </a:r>
            <a:r>
              <a:rPr lang="en-US" altLang="zh-CN" sz="1600" dirty="0"/>
              <a:t>SID=226</a:t>
            </a:r>
            <a:r>
              <a:rPr lang="zh-CN" altLang="en-US" sz="1600" dirty="0"/>
              <a:t>的事务持有了一个</a:t>
            </a:r>
            <a:r>
              <a:rPr lang="en-US" altLang="zh-CN" sz="1600" dirty="0"/>
              <a:t>account</a:t>
            </a:r>
            <a:r>
              <a:rPr lang="zh-CN" altLang="en-US" sz="1600" dirty="0"/>
              <a:t>表的</a:t>
            </a:r>
            <a:r>
              <a:rPr lang="en-US" altLang="zh-CN" sz="1600" dirty="0"/>
              <a:t>RX</a:t>
            </a:r>
            <a:r>
              <a:rPr lang="zh-CN" altLang="en-US" sz="1600" dirty="0"/>
              <a:t>锁</a:t>
            </a:r>
            <a:r>
              <a:rPr lang="en-US" altLang="zh-CN" sz="1600" dirty="0"/>
              <a:t>(LMODE=3)</a:t>
            </a:r>
            <a:r>
              <a:rPr lang="zh-CN" altLang="en-US" sz="1600" dirty="0" smtClean="0"/>
              <a:t>。</a:t>
            </a:r>
            <a:endParaRPr lang="en-US" altLang="zh-CN" sz="1600" dirty="0" smtClean="0"/>
          </a:p>
          <a:p>
            <a:pPr hangingPunct="0"/>
            <a:endParaRPr lang="zh-CN" altLang="en-US" sz="1600" dirty="0"/>
          </a:p>
        </p:txBody>
      </p:sp>
    </p:spTree>
    <p:extLst>
      <p:ext uri="{BB962C8B-B14F-4D97-AF65-F5344CB8AC3E}">
        <p14:creationId xmlns:p14="http://schemas.microsoft.com/office/powerpoint/2010/main" val="381170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4031873"/>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表设置共享锁</a:t>
            </a:r>
            <a:r>
              <a:rPr lang="en-US" altLang="zh-CN" sz="1600" dirty="0"/>
              <a:t>(S)</a:t>
            </a:r>
            <a:r>
              <a:rPr lang="zh-CN" altLang="en-US" sz="1600" dirty="0"/>
              <a:t>：</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 </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结束前面的事务，开启一个新的事务</a:t>
            </a:r>
          </a:p>
          <a:p>
            <a:pPr hangingPunct="0"/>
            <a:r>
              <a:rPr lang="zh-CN" altLang="en-US" sz="1600" b="1" dirty="0"/>
              <a:t>提交完成。</a:t>
            </a:r>
          </a:p>
          <a:p>
            <a:pPr hangingPunct="0"/>
            <a:r>
              <a:rPr lang="en-US" altLang="zh-CN" sz="1600" b="1" dirty="0">
                <a:highlight>
                  <a:srgbClr val="C0C0C0"/>
                </a:highlight>
                <a:ea typeface="微软雅黑" panose="020B0503020204020204" pitchFamily="34" charset="-122"/>
              </a:rPr>
              <a:t>SQL&gt;LOCK TABLE account IN SHARE MODE</a:t>
            </a:r>
            <a:r>
              <a:rPr lang="zh-CN" altLang="en-US" sz="1600" b="1" dirty="0">
                <a:highlight>
                  <a:srgbClr val="C0C0C0"/>
                </a:highlight>
                <a:ea typeface="微软雅黑" panose="020B0503020204020204" pitchFamily="34" charset="-122"/>
              </a:rPr>
              <a:t>；</a:t>
            </a:r>
          </a:p>
          <a:p>
            <a:pPr hangingPunct="0"/>
            <a:r>
              <a:rPr lang="zh-CN" altLang="en-US" sz="16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SERIAL#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  </a:t>
            </a:r>
            <a:r>
              <a:rPr lang="en-US" altLang="zh-CN" sz="1400" b="1" dirty="0" smtClean="0"/>
              <a:t>	-------</a:t>
            </a:r>
            <a:r>
              <a:rPr lang="en-US" altLang="zh-CN" sz="1400" b="1" dirty="0"/>
              <a:t>	-------</a:t>
            </a:r>
          </a:p>
          <a:p>
            <a:pPr hangingPunct="0"/>
            <a:r>
              <a:rPr lang="en-US" altLang="zh-CN" sz="1400" b="1" dirty="0"/>
              <a:t>226	10556	</a:t>
            </a:r>
            <a:r>
              <a:rPr lang="en-US" altLang="zh-CN" sz="1400" b="1" dirty="0" smtClean="0"/>
              <a:t>HR</a:t>
            </a:r>
            <a:r>
              <a:rPr lang="en-US" altLang="zh-CN" sz="1400" b="1" dirty="0"/>
              <a:t>	</a:t>
            </a:r>
            <a:r>
              <a:rPr lang="en-US" altLang="zh-CN" sz="1400" b="1" dirty="0" smtClean="0"/>
              <a:t>	4</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 </a:t>
            </a:r>
            <a:r>
              <a:rPr lang="en-US" altLang="zh-CN" sz="1400" b="1" dirty="0"/>
              <a:t>	</a:t>
            </a:r>
            <a:r>
              <a:rPr lang="en-US" altLang="zh-CN" sz="1400" b="1" dirty="0" smtClean="0"/>
              <a:t>AE</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 </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的事务仍然持有</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a:t>，而</a:t>
            </a:r>
            <a:r>
              <a:rPr lang="en-US" altLang="zh-CN" sz="1600" dirty="0"/>
              <a:t>SID=226</a:t>
            </a:r>
            <a:r>
              <a:rPr lang="zh-CN" altLang="en-US" sz="1600" dirty="0"/>
              <a:t>的事务持有了一个</a:t>
            </a:r>
            <a:r>
              <a:rPr lang="en-US" altLang="zh-CN" sz="1600" dirty="0"/>
              <a:t>account</a:t>
            </a:r>
            <a:r>
              <a:rPr lang="zh-CN" altLang="en-US" sz="1600" dirty="0"/>
              <a:t>表的</a:t>
            </a:r>
            <a:r>
              <a:rPr lang="en-US" altLang="zh-CN" sz="1600" dirty="0"/>
              <a:t>S</a:t>
            </a:r>
            <a:r>
              <a:rPr lang="zh-CN" altLang="en-US" sz="1600" dirty="0"/>
              <a:t>锁</a:t>
            </a:r>
            <a:r>
              <a:rPr lang="en-US" altLang="zh-CN" sz="1600" dirty="0"/>
              <a:t>(LMODE=4)</a:t>
            </a:r>
            <a:r>
              <a:rPr lang="zh-CN" altLang="en-US" sz="1600" dirty="0" smtClean="0"/>
              <a:t>。</a:t>
            </a:r>
            <a:endParaRPr lang="zh-CN" altLang="en-US" sz="1600" dirty="0"/>
          </a:p>
        </p:txBody>
      </p:sp>
    </p:spTree>
    <p:extLst>
      <p:ext uri="{BB962C8B-B14F-4D97-AF65-F5344CB8AC3E}">
        <p14:creationId xmlns:p14="http://schemas.microsoft.com/office/powerpoint/2010/main" val="232892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3908762"/>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表设置共享行级排他锁</a:t>
            </a:r>
            <a:r>
              <a:rPr lang="en-US" altLang="zh-CN" sz="1600" dirty="0"/>
              <a:t>(SRX)</a:t>
            </a:r>
            <a:r>
              <a:rPr lang="zh-CN" altLang="en-US" sz="1600" dirty="0"/>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结束前面的事务，开启一个新的事务</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a:t>
            </a:r>
            <a:r>
              <a:rPr lang="en-US" altLang="zh-CN" sz="1400" b="1" dirty="0" smtClean="0"/>
              <a:t>SERIAL</a:t>
            </a:r>
            <a:r>
              <a:rPr lang="en-US" altLang="zh-CN" sz="1400" b="1" dirty="0"/>
              <a:t>#	</a:t>
            </a:r>
            <a:r>
              <a:rPr lang="en-US" altLang="zh-CN" sz="1400" b="1" dirty="0" smtClean="0"/>
              <a:t>USERNAME</a:t>
            </a:r>
            <a:r>
              <a:rPr lang="en-US" altLang="zh-CN" sz="1400" b="1" dirty="0"/>
              <a:t>		LMODE	BLOCK	TY</a:t>
            </a:r>
          </a:p>
          <a:p>
            <a:pPr hangingPunct="0"/>
            <a:r>
              <a:rPr lang="en-US" altLang="zh-CN" sz="1400" b="1" dirty="0"/>
              <a:t>----------	</a:t>
            </a:r>
            <a:r>
              <a:rPr lang="en-US" altLang="zh-CN" sz="1400" b="1" dirty="0" smtClean="0"/>
              <a:t>----------</a:t>
            </a:r>
            <a:r>
              <a:rPr lang="en-US" altLang="zh-CN" sz="1400" b="1" dirty="0"/>
              <a:t>	-----------		------	-------	-------</a:t>
            </a:r>
          </a:p>
          <a:p>
            <a:pPr hangingPunct="0"/>
            <a:r>
              <a:rPr lang="en-US" altLang="zh-CN" sz="1400" b="1" dirty="0"/>
              <a:t>226	10556	</a:t>
            </a:r>
            <a:r>
              <a:rPr lang="en-US" altLang="zh-CN" sz="1400" b="1" dirty="0" smtClean="0"/>
              <a:t>HR</a:t>
            </a:r>
            <a:r>
              <a:rPr lang="en-US" altLang="zh-CN" sz="1400" b="1" dirty="0"/>
              <a:t>		</a:t>
            </a:r>
            <a:r>
              <a:rPr lang="en-US" altLang="zh-CN" sz="1400" b="1" dirty="0" smtClean="0"/>
              <a:t>5	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8584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10556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的事务仍然持有</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a:t>，而</a:t>
            </a:r>
            <a:r>
              <a:rPr lang="en-US" altLang="zh-CN" sz="1600" dirty="0"/>
              <a:t>SID=226</a:t>
            </a:r>
            <a:r>
              <a:rPr lang="zh-CN" altLang="en-US" sz="1600" dirty="0"/>
              <a:t>的事务持有了一个</a:t>
            </a:r>
            <a:r>
              <a:rPr lang="en-US" altLang="zh-CN" sz="1600" dirty="0"/>
              <a:t>account</a:t>
            </a:r>
            <a:r>
              <a:rPr lang="zh-CN" altLang="en-US" sz="1600" dirty="0"/>
              <a:t>表的</a:t>
            </a:r>
            <a:r>
              <a:rPr lang="en-US" altLang="zh-CN" sz="1600" dirty="0"/>
              <a:t>SRX</a:t>
            </a:r>
            <a:r>
              <a:rPr lang="zh-CN" altLang="en-US" sz="1600" dirty="0"/>
              <a:t>锁</a:t>
            </a:r>
            <a:r>
              <a:rPr lang="en-US" altLang="zh-CN" sz="1600" dirty="0"/>
              <a:t>(LMODE=5)</a:t>
            </a:r>
            <a:r>
              <a:rPr lang="zh-CN" altLang="en-US" sz="1600" dirty="0"/>
              <a:t>。</a:t>
            </a:r>
          </a:p>
        </p:txBody>
      </p:sp>
    </p:spTree>
    <p:extLst>
      <p:ext uri="{BB962C8B-B14F-4D97-AF65-F5344CB8AC3E}">
        <p14:creationId xmlns:p14="http://schemas.microsoft.com/office/powerpoint/2010/main" val="216751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4154984"/>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表设置排他锁</a:t>
            </a:r>
            <a:r>
              <a:rPr lang="en-US" altLang="zh-CN" sz="1600" dirty="0"/>
              <a:t>(X)</a:t>
            </a:r>
            <a:r>
              <a:rPr lang="zh-CN" altLang="en-US" sz="1600" dirty="0"/>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结束前面的事务，开启一个新的事务</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SQL&gt;LOCK TABLE account IN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a:t>
            </a:r>
            <a:r>
              <a:rPr lang="en-US" altLang="zh-CN" sz="1400" b="1" dirty="0"/>
              <a:t>		LMODE	</a:t>
            </a:r>
            <a:r>
              <a:rPr lang="en-US" altLang="zh-CN" sz="1400" b="1" dirty="0" smtClean="0"/>
              <a:t>BLOCK</a:t>
            </a:r>
            <a:r>
              <a:rPr lang="en-US" altLang="zh-CN" sz="1400" b="1" dirty="0"/>
              <a:t>	</a:t>
            </a:r>
            <a:r>
              <a:rPr lang="en-US" altLang="zh-CN" sz="1400" b="1" dirty="0" smtClean="0"/>
              <a:t>TY</a:t>
            </a:r>
            <a:endParaRPr lang="en-US" altLang="zh-CN" sz="1400" b="1" dirty="0"/>
          </a:p>
          <a:p>
            <a:pPr hangingPunct="0"/>
            <a:r>
              <a:rPr lang="en-US" altLang="zh-CN" sz="1400" b="1" dirty="0"/>
              <a:t>-----	----------	-----------		------	</a:t>
            </a:r>
            <a:r>
              <a:rPr lang="en-US" altLang="zh-CN" sz="1400" b="1" dirty="0" smtClean="0"/>
              <a:t>-------</a:t>
            </a:r>
            <a:r>
              <a:rPr lang="en-US" altLang="zh-CN" sz="1400" b="1" dirty="0"/>
              <a:t>	</a:t>
            </a:r>
            <a:r>
              <a:rPr lang="en-US" altLang="zh-CN" sz="1400" b="1" dirty="0" smtClean="0"/>
              <a:t>-------</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0</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1</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的事务仍然持有</a:t>
            </a:r>
            <a:r>
              <a:rPr lang="en-US" altLang="zh-CN" sz="1600" dirty="0"/>
              <a:t>account</a:t>
            </a:r>
            <a:r>
              <a:rPr lang="zh-CN" altLang="en-US" sz="1600" dirty="0"/>
              <a:t>表的</a:t>
            </a:r>
            <a:r>
              <a:rPr lang="en-US" altLang="zh-CN" sz="1600" dirty="0"/>
              <a:t>RS</a:t>
            </a:r>
            <a:r>
              <a:rPr lang="zh-CN" altLang="en-US" sz="1600" dirty="0"/>
              <a:t>锁</a:t>
            </a:r>
            <a:r>
              <a:rPr lang="en-US" altLang="zh-CN" sz="1600" dirty="0"/>
              <a:t>(LMODE=2)</a:t>
            </a:r>
            <a:r>
              <a:rPr lang="zh-CN" altLang="en-US" sz="1600" dirty="0"/>
              <a:t>，并设置了阻塞标志</a:t>
            </a:r>
            <a:r>
              <a:rPr lang="en-US" altLang="zh-CN" sz="1600" dirty="0"/>
              <a:t>(BLOCK=1)</a:t>
            </a:r>
            <a:r>
              <a:rPr lang="zh-CN" altLang="en-US" sz="1600" dirty="0"/>
              <a:t>，而</a:t>
            </a:r>
            <a:r>
              <a:rPr lang="en-US" altLang="zh-CN" sz="1600" dirty="0"/>
              <a:t>SID=226</a:t>
            </a:r>
            <a:r>
              <a:rPr lang="zh-CN" altLang="en-US" sz="1600" dirty="0"/>
              <a:t>的事务对</a:t>
            </a:r>
            <a:r>
              <a:rPr lang="en-US" altLang="zh-CN" sz="1600" dirty="0"/>
              <a:t>account</a:t>
            </a:r>
            <a:r>
              <a:rPr lang="zh-CN" altLang="en-US" sz="1600" dirty="0"/>
              <a:t>表加</a:t>
            </a:r>
            <a:r>
              <a:rPr lang="en-US" altLang="zh-CN" sz="1600" dirty="0"/>
              <a:t>X</a:t>
            </a:r>
            <a:r>
              <a:rPr lang="zh-CN" altLang="en-US" sz="1600" dirty="0"/>
              <a:t>锁未成功</a:t>
            </a:r>
            <a:r>
              <a:rPr lang="en-US" altLang="zh-CN" sz="1600" dirty="0"/>
              <a:t>(LMODE=0)</a:t>
            </a:r>
            <a:r>
              <a:rPr lang="zh-CN" altLang="en-US" sz="1600" dirty="0"/>
              <a:t>，处于等待状态，只有当窗口</a:t>
            </a:r>
            <a:r>
              <a:rPr lang="en-US" altLang="zh-CN" sz="1600" dirty="0"/>
              <a:t>1</a:t>
            </a:r>
            <a:r>
              <a:rPr lang="zh-CN" altLang="en-US" sz="1600" dirty="0"/>
              <a:t>中的事务提交</a:t>
            </a:r>
            <a:r>
              <a:rPr lang="en-US" altLang="zh-CN" sz="1600" dirty="0"/>
              <a:t>(COMMIT)</a:t>
            </a:r>
            <a:r>
              <a:rPr lang="zh-CN" altLang="en-US" sz="1600" dirty="0"/>
              <a:t>或回滚</a:t>
            </a:r>
            <a:r>
              <a:rPr lang="en-US" altLang="zh-CN" sz="1600" dirty="0"/>
              <a:t>(ROLLBACK)</a:t>
            </a:r>
            <a:r>
              <a:rPr lang="zh-CN" altLang="en-US" sz="1600" dirty="0"/>
              <a:t>后，才能继续执行。</a:t>
            </a:r>
          </a:p>
        </p:txBody>
      </p:sp>
    </p:spTree>
    <p:extLst>
      <p:ext uri="{BB962C8B-B14F-4D97-AF65-F5344CB8AC3E}">
        <p14:creationId xmlns:p14="http://schemas.microsoft.com/office/powerpoint/2010/main" val="373222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中提交事务：</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a:t>
            </a:r>
            <a:r>
              <a:rPr lang="en-US" altLang="zh-CN" sz="1400" b="1" dirty="0"/>
              <a:t>		LMODE	</a:t>
            </a:r>
            <a:r>
              <a:rPr lang="en-US" altLang="zh-CN" sz="1400" b="1" dirty="0" smtClean="0"/>
              <a:t>BLOCK</a:t>
            </a:r>
            <a:r>
              <a:rPr lang="en-US" altLang="zh-CN" sz="1400" b="1" dirty="0"/>
              <a:t>	</a:t>
            </a:r>
            <a:r>
              <a:rPr lang="en-US" altLang="zh-CN" sz="1400" b="1" dirty="0" smtClean="0"/>
              <a:t>TY</a:t>
            </a:r>
            <a:endParaRPr lang="en-US" altLang="zh-CN" sz="1400" b="1" dirty="0"/>
          </a:p>
          <a:p>
            <a:pPr hangingPunct="0"/>
            <a:r>
              <a:rPr lang="en-US" altLang="zh-CN" sz="1400" b="1" dirty="0"/>
              <a:t>-------	---------	-----------		------	</a:t>
            </a:r>
            <a:r>
              <a:rPr lang="en-US" altLang="zh-CN" sz="1400" b="1" dirty="0" smtClean="0"/>
              <a:t>-------</a:t>
            </a:r>
            <a:r>
              <a:rPr lang="en-US" altLang="zh-CN" sz="1400" b="1" dirty="0"/>
              <a:t>	</a:t>
            </a:r>
            <a:r>
              <a:rPr lang="en-US" altLang="zh-CN" sz="1400" b="1" dirty="0" smtClean="0"/>
              <a:t>-------</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的事务持有的</a:t>
            </a:r>
            <a:r>
              <a:rPr lang="en-US" altLang="zh-CN" sz="1600" dirty="0"/>
              <a:t>RS</a:t>
            </a:r>
            <a:r>
              <a:rPr lang="zh-CN" altLang="en-US" sz="1600" dirty="0"/>
              <a:t>锁已解锁，</a:t>
            </a:r>
            <a:r>
              <a:rPr lang="en-US" altLang="zh-CN" sz="1600" dirty="0"/>
              <a:t>SID=226</a:t>
            </a:r>
            <a:r>
              <a:rPr lang="zh-CN" altLang="en-US" sz="1600" dirty="0"/>
              <a:t>的事务对</a:t>
            </a:r>
            <a:r>
              <a:rPr lang="en-US" altLang="zh-CN" sz="1600" dirty="0"/>
              <a:t>account</a:t>
            </a:r>
            <a:r>
              <a:rPr lang="zh-CN" altLang="en-US" sz="1600" dirty="0"/>
              <a:t>表加上了</a:t>
            </a:r>
            <a:r>
              <a:rPr lang="en-US" altLang="zh-CN" sz="1600" dirty="0"/>
              <a:t>X</a:t>
            </a:r>
            <a:r>
              <a:rPr lang="zh-CN" altLang="en-US" sz="1600" dirty="0"/>
              <a:t>锁</a:t>
            </a:r>
            <a:r>
              <a:rPr lang="en-US" altLang="zh-CN" sz="1600" dirty="0"/>
              <a:t>(LMODE=6)</a:t>
            </a:r>
            <a:r>
              <a:rPr lang="zh-CN" altLang="en-US" sz="1600" dirty="0"/>
              <a:t>。</a:t>
            </a:r>
          </a:p>
        </p:txBody>
      </p:sp>
    </p:spTree>
    <p:extLst>
      <p:ext uri="{BB962C8B-B14F-4D97-AF65-F5344CB8AC3E}">
        <p14:creationId xmlns:p14="http://schemas.microsoft.com/office/powerpoint/2010/main" val="252747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9.1.1</a:t>
            </a:r>
            <a:r>
              <a:rPr lang="zh-CN" altLang="en-US" sz="2800" dirty="0"/>
              <a:t>省略列的列表，默认值</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944215"/>
          </a:xfrm>
        </p:spPr>
        <p:txBody>
          <a:bodyPr>
            <a:normAutofit fontScale="85000" lnSpcReduction="20000"/>
          </a:bodyPr>
          <a:lstStyle/>
          <a:p>
            <a:pPr marL="0" indent="0" hangingPunct="0">
              <a:lnSpc>
                <a:spcPct val="120000"/>
              </a:lnSpc>
              <a:buNone/>
            </a:pPr>
            <a:r>
              <a:rPr lang="zh-CN" altLang="en-US" dirty="0"/>
              <a:t>如果插入语句中给出了表所有列的值，插入语句可以省略列名序列。</a:t>
            </a:r>
          </a:p>
          <a:p>
            <a:pPr marL="0" indent="0" hangingPunct="0">
              <a:lnSpc>
                <a:spcPct val="120000"/>
              </a:lnSpc>
              <a:buNone/>
            </a:pPr>
            <a:r>
              <a:rPr lang="en-US" altLang="zh-CN" dirty="0"/>
              <a:t>INSERT INTO &lt;</a:t>
            </a:r>
            <a:r>
              <a:rPr lang="zh-CN" altLang="en-US" dirty="0"/>
              <a:t>表名</a:t>
            </a:r>
            <a:r>
              <a:rPr lang="en-US" altLang="zh-CN" dirty="0"/>
              <a:t>&gt; VALUES(</a:t>
            </a:r>
            <a:r>
              <a:rPr lang="zh-CN" altLang="en-US" dirty="0"/>
              <a:t>值</a:t>
            </a:r>
            <a:r>
              <a:rPr lang="en-US" altLang="zh-CN" dirty="0"/>
              <a:t>1</a:t>
            </a:r>
            <a:r>
              <a:rPr lang="zh-CN" altLang="en-US" dirty="0"/>
              <a:t>，值</a:t>
            </a:r>
            <a:r>
              <a:rPr lang="en-US" altLang="zh-CN" dirty="0"/>
              <a:t>2</a:t>
            </a:r>
            <a:r>
              <a:rPr lang="zh-CN" altLang="en-US" dirty="0"/>
              <a:t>，</a:t>
            </a:r>
            <a:r>
              <a:rPr lang="en-US" altLang="zh-CN" dirty="0"/>
              <a:t>…</a:t>
            </a:r>
            <a:r>
              <a:rPr lang="zh-CN" altLang="en-US" dirty="0"/>
              <a:t>，值</a:t>
            </a:r>
            <a:r>
              <a:rPr lang="en-US" altLang="zh-CN" dirty="0"/>
              <a:t>n)</a:t>
            </a:r>
            <a:r>
              <a:rPr lang="zh-CN" altLang="en-US" dirty="0"/>
              <a:t>；</a:t>
            </a:r>
          </a:p>
          <a:p>
            <a:pPr marL="0" indent="0" hangingPunct="0">
              <a:lnSpc>
                <a:spcPct val="120000"/>
              </a:lnSpc>
              <a:buNone/>
            </a:pPr>
            <a:r>
              <a:rPr lang="en-US" altLang="zh-CN" dirty="0"/>
              <a:t>【</a:t>
            </a:r>
            <a:r>
              <a:rPr lang="zh-CN" altLang="en-US" dirty="0"/>
              <a:t>示例</a:t>
            </a:r>
            <a:r>
              <a:rPr lang="en-US" altLang="zh-CN" dirty="0"/>
              <a:t>9-2】</a:t>
            </a:r>
            <a:r>
              <a:rPr lang="zh-CN" altLang="en-US" dirty="0"/>
              <a:t>使用缺省列名插入记录。</a:t>
            </a:r>
          </a:p>
          <a:p>
            <a:pPr marL="0" indent="0" hangingPunct="0">
              <a:lnSpc>
                <a:spcPct val="120000"/>
              </a:lnSpc>
              <a:buNone/>
            </a:pPr>
            <a:r>
              <a:rPr lang="zh-CN" altLang="en-US" dirty="0"/>
              <a:t>向</a:t>
            </a:r>
            <a:r>
              <a:rPr lang="en-US" altLang="zh-CN" dirty="0" err="1"/>
              <a:t>hr</a:t>
            </a:r>
            <a:r>
              <a:rPr lang="zh-CN" altLang="en-US" dirty="0"/>
              <a:t>用户的工作表</a:t>
            </a:r>
            <a:r>
              <a:rPr lang="en-US" altLang="zh-CN" dirty="0"/>
              <a:t>jobs</a:t>
            </a:r>
            <a:r>
              <a:rPr lang="zh-CN" altLang="en-US" dirty="0"/>
              <a:t>插入</a:t>
            </a:r>
            <a:r>
              <a:rPr lang="en-US" altLang="zh-CN" dirty="0"/>
              <a:t>1</a:t>
            </a:r>
            <a:r>
              <a:rPr lang="zh-CN" altLang="en-US" dirty="0"/>
              <a:t>条记录。</a:t>
            </a:r>
          </a:p>
        </p:txBody>
      </p:sp>
      <p:sp>
        <p:nvSpPr>
          <p:cNvPr id="6" name="文本框 5"/>
          <p:cNvSpPr txBox="1"/>
          <p:nvPr/>
        </p:nvSpPr>
        <p:spPr>
          <a:xfrm>
            <a:off x="1410953" y="3789040"/>
            <a:ext cx="10012051" cy="2031325"/>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SQL&gt;INSERT INTO jobs VALUES('IT_MAN'</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'IT Manager'</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8000</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15000)</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 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='IT_MAN'</a:t>
            </a:r>
            <a:r>
              <a:rPr lang="zh-CN" altLang="en-US" sz="1400" b="1" dirty="0">
                <a:highlight>
                  <a:srgbClr val="C0C0C0"/>
                </a:highlight>
                <a:ea typeface="微软雅黑" panose="020B0503020204020204" pitchFamily="34" charset="-122"/>
              </a:rPr>
              <a:t>；</a:t>
            </a:r>
            <a:endParaRPr lang="en-US" altLang="zh-CN" sz="1400" b="1" dirty="0">
              <a:highlight>
                <a:srgbClr val="C0C0C0"/>
              </a:highlight>
              <a:ea typeface="微软雅黑" panose="020B0503020204020204" pitchFamily="34" charset="-122"/>
            </a:endParaRPr>
          </a:p>
          <a:p>
            <a:pPr hangingPunct="0"/>
            <a:endParaRPr lang="zh-CN" altLang="en-US" sz="1400" b="1" dirty="0"/>
          </a:p>
          <a:p>
            <a:pPr hangingPunct="0"/>
            <a:r>
              <a:rPr lang="en-US" altLang="zh-CN" sz="1400" b="1" dirty="0"/>
              <a:t>JOB_ID		JOB_TITLE		</a:t>
            </a:r>
            <a:r>
              <a:rPr lang="en-US" altLang="zh-CN" sz="1400" b="1" dirty="0" smtClean="0"/>
              <a:t>MIN_SALARY</a:t>
            </a:r>
            <a:r>
              <a:rPr lang="en-US" altLang="zh-CN" sz="1400" b="1" dirty="0"/>
              <a:t>	</a:t>
            </a:r>
            <a:r>
              <a:rPr lang="en-US" altLang="zh-CN" sz="1400" b="1" dirty="0" smtClean="0"/>
              <a:t>MAX_SALARY</a:t>
            </a:r>
            <a:endParaRPr lang="en-US" altLang="zh-CN" sz="1400" b="1" dirty="0"/>
          </a:p>
          <a:p>
            <a:pPr hangingPunct="0"/>
            <a:r>
              <a:rPr lang="en-US" altLang="zh-CN" sz="1400" b="1" dirty="0"/>
              <a:t>----------	</a:t>
            </a:r>
            <a:r>
              <a:rPr lang="en-US" altLang="zh-CN" sz="1400" b="1" dirty="0" smtClean="0"/>
              <a:t>	------------------------</a:t>
            </a:r>
            <a:r>
              <a:rPr lang="en-US" altLang="zh-CN" sz="1400" b="1" dirty="0"/>
              <a:t>	</a:t>
            </a:r>
            <a:r>
              <a:rPr lang="en-US" altLang="zh-CN" sz="1400" b="1" dirty="0" smtClean="0"/>
              <a:t>----------</a:t>
            </a:r>
            <a:r>
              <a:rPr lang="en-US" altLang="zh-CN" sz="1400" b="1" dirty="0"/>
              <a:t>	</a:t>
            </a:r>
            <a:r>
              <a:rPr lang="en-US" altLang="zh-CN" sz="1400" b="1" dirty="0" smtClean="0"/>
              <a:t>	---------- </a:t>
            </a:r>
            <a:endParaRPr lang="en-US" altLang="zh-CN" sz="1400" b="1" dirty="0"/>
          </a:p>
          <a:p>
            <a:pPr hangingPunct="0"/>
            <a:r>
              <a:rPr lang="en-US" altLang="zh-CN" sz="1400" b="1" dirty="0"/>
              <a:t>IT_MAN		IT Manager		</a:t>
            </a:r>
            <a:r>
              <a:rPr lang="en-US" altLang="zh-CN" sz="1400" b="1" dirty="0" smtClean="0"/>
              <a:t>8000</a:t>
            </a:r>
            <a:r>
              <a:rPr lang="en-US" altLang="zh-CN" sz="1400" b="1" dirty="0"/>
              <a:t>		</a:t>
            </a:r>
            <a:r>
              <a:rPr lang="en-US" altLang="zh-CN" sz="1400" b="1" dirty="0" smtClean="0"/>
              <a:t>15000</a:t>
            </a:r>
          </a:p>
          <a:p>
            <a:pPr hangingPunct="0"/>
            <a:endParaRPr lang="en-US" altLang="zh-CN" sz="1400" b="1" dirty="0" smtClean="0"/>
          </a:p>
          <a:p>
            <a:pPr hangingPunct="0"/>
            <a:r>
              <a:rPr lang="zh-CN" altLang="en-US" sz="1400" b="1" dirty="0"/>
              <a:t>如果在表列上设置了</a:t>
            </a:r>
            <a:r>
              <a:rPr lang="en-US" altLang="zh-CN" sz="1400" b="1" dirty="0"/>
              <a:t>DEFAULT</a:t>
            </a:r>
            <a:r>
              <a:rPr lang="zh-CN" altLang="en-US" sz="1400" b="1" dirty="0"/>
              <a:t>属性</a:t>
            </a:r>
            <a:r>
              <a:rPr lang="en-US" altLang="zh-CN" sz="1400" b="1" dirty="0"/>
              <a:t>(</a:t>
            </a:r>
            <a:r>
              <a:rPr lang="zh-CN" altLang="en-US" sz="1400" b="1" dirty="0"/>
              <a:t>默认值</a:t>
            </a:r>
            <a:r>
              <a:rPr lang="en-US" altLang="zh-CN" sz="1400" b="1" dirty="0"/>
              <a:t>)</a:t>
            </a:r>
            <a:r>
              <a:rPr lang="zh-CN" altLang="en-US" sz="1400" b="1" dirty="0"/>
              <a:t>，当插入数据时，可以不指定该列的值，</a:t>
            </a:r>
            <a:r>
              <a:rPr lang="en-US" altLang="zh-CN" sz="1400" b="1" dirty="0"/>
              <a:t>Oracle</a:t>
            </a:r>
            <a:r>
              <a:rPr lang="zh-CN" altLang="en-US" sz="1400" b="1" dirty="0"/>
              <a:t>会自动为该列赋默认值。</a:t>
            </a:r>
            <a:endParaRPr lang="en-US" altLang="zh-CN" sz="1400" b="1" dirty="0"/>
          </a:p>
        </p:txBody>
      </p:sp>
    </p:spTree>
    <p:extLst>
      <p:ext uri="{BB962C8B-B14F-4D97-AF65-F5344CB8AC3E}">
        <p14:creationId xmlns:p14="http://schemas.microsoft.com/office/powerpoint/2010/main" val="39636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2769989"/>
          </a:xfrm>
          <a:prstGeom prst="rect">
            <a:avLst/>
          </a:prstGeom>
          <a:noFill/>
        </p:spPr>
        <p:txBody>
          <a:bodyPr wrap="square" rtlCol="0">
            <a:spAutoFit/>
          </a:bodyPr>
          <a:lstStyle/>
          <a:p>
            <a:pPr hangingPunct="0"/>
            <a:r>
              <a:rPr lang="zh-CN" altLang="en-US" sz="1600" dirty="0"/>
              <a:t>当三个会话窗口中的事务都提交或回滚后，在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表重新设置行级共享锁</a:t>
            </a:r>
            <a:r>
              <a:rPr lang="en-US" altLang="zh-CN" sz="1600" dirty="0"/>
              <a:t>(RS)</a:t>
            </a:r>
            <a:r>
              <a:rPr lang="zh-CN" altLang="en-US" sz="1600" dirty="0" smtClean="0"/>
              <a:t>：</a:t>
            </a:r>
            <a:endParaRPr lang="en-US" altLang="zh-CN" sz="1600" dirty="0" smtClean="0"/>
          </a:p>
          <a:p>
            <a:pPr hangingPunct="0"/>
            <a:r>
              <a:rPr lang="en-US" altLang="zh-CN" sz="1400" b="1" dirty="0">
                <a:highlight>
                  <a:srgbClr val="C0C0C0"/>
                </a:highlight>
                <a:ea typeface="微软雅黑" panose="020B0503020204020204" pitchFamily="34" charset="-122"/>
              </a:rPr>
              <a:t>SQL&gt;LOCK TABLE account IN ROW SHARE MODE</a:t>
            </a:r>
            <a:r>
              <a:rPr lang="zh-CN" altLang="en-US" sz="1400" b="1" dirty="0" smtClean="0">
                <a:highlight>
                  <a:srgbClr val="C0C0C0"/>
                </a:highlight>
                <a:ea typeface="微软雅黑" panose="020B0503020204020204" pitchFamily="34" charset="-122"/>
              </a:rPr>
              <a:t>；</a:t>
            </a:r>
            <a:endParaRPr lang="en-US" altLang="zh-CN" sz="1400" b="1" dirty="0" smtClean="0">
              <a:highlight>
                <a:srgbClr val="C0C0C0"/>
              </a:highlight>
              <a:ea typeface="微软雅黑" panose="020B0503020204020204" pitchFamily="34" charset="-122"/>
            </a:endParaRPr>
          </a:p>
          <a:p>
            <a:pPr hangingPunct="0"/>
            <a:r>
              <a:rPr lang="zh-CN" altLang="en-US" sz="1400" b="1" dirty="0"/>
              <a:t>表已锁定</a:t>
            </a:r>
            <a:r>
              <a:rPr lang="zh-CN" altLang="en-US" sz="1400" b="1" dirty="0" smtClean="0"/>
              <a:t>。</a:t>
            </a:r>
            <a:endParaRPr lang="en-US" altLang="zh-CN" sz="1400" b="1" dirty="0" smtClean="0"/>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a:t>
            </a:r>
            <a:r>
              <a:rPr lang="en-US" altLang="zh-CN" sz="1400" b="1" dirty="0"/>
              <a:t>		LMODE	</a:t>
            </a:r>
            <a:r>
              <a:rPr lang="en-US" altLang="zh-CN" sz="1400" b="1" dirty="0" smtClean="0"/>
              <a:t>BLOCK</a:t>
            </a:r>
            <a:r>
              <a:rPr lang="en-US" altLang="zh-CN" sz="1400" b="1" dirty="0"/>
              <a:t>	</a:t>
            </a:r>
            <a:r>
              <a:rPr lang="en-US" altLang="zh-CN" sz="1400" b="1" dirty="0" smtClean="0"/>
              <a:t>TY</a:t>
            </a:r>
            <a:endParaRPr lang="en-US" altLang="zh-CN" sz="1400" b="1" dirty="0"/>
          </a:p>
          <a:p>
            <a:pPr hangingPunct="0"/>
            <a:r>
              <a:rPr lang="en-US" altLang="zh-CN" sz="1400" b="1" dirty="0"/>
              <a:t>-------	-----------	-----------		------	</a:t>
            </a:r>
            <a:r>
              <a:rPr lang="en-US" altLang="zh-CN" sz="1400" b="1" dirty="0" smtClean="0"/>
              <a:t>---------</a:t>
            </a:r>
            <a:r>
              <a:rPr lang="en-US" altLang="zh-CN" sz="1400" b="1" dirty="0"/>
              <a:t>	-------</a:t>
            </a:r>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p:txBody>
      </p:sp>
    </p:spTree>
    <p:extLst>
      <p:ext uri="{BB962C8B-B14F-4D97-AF65-F5344CB8AC3E}">
        <p14:creationId xmlns:p14="http://schemas.microsoft.com/office/powerpoint/2010/main" val="240506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9-15】</a:t>
            </a:r>
            <a:r>
              <a:rPr lang="zh-CN" altLang="en-US" dirty="0"/>
              <a:t>并发事务行级共享锁操作</a:t>
            </a:r>
            <a:r>
              <a:rPr lang="zh-CN" altLang="en-US" dirty="0" smtClean="0"/>
              <a:t>。（续上一页）</a:t>
            </a:r>
            <a:endParaRPr lang="zh-CN" altLang="en-US" dirty="0"/>
          </a:p>
        </p:txBody>
      </p:sp>
      <p:sp>
        <p:nvSpPr>
          <p:cNvPr id="7" name="文本框 6"/>
          <p:cNvSpPr txBox="1"/>
          <p:nvPr/>
        </p:nvSpPr>
        <p:spPr>
          <a:xfrm>
            <a:off x="1441413" y="2060848"/>
            <a:ext cx="10012051" cy="3693319"/>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中做如下操作：</a:t>
            </a:r>
          </a:p>
          <a:p>
            <a:pPr hangingPunct="0"/>
            <a:r>
              <a:rPr lang="en-US" altLang="zh-CN" sz="1400" b="1" dirty="0">
                <a:highlight>
                  <a:srgbClr val="C0C0C0"/>
                </a:highlight>
                <a:ea typeface="微软雅黑" panose="020B0503020204020204" pitchFamily="34" charset="-122"/>
              </a:rPr>
              <a:t>SQL&gt; UPDATE account SET NAME='</a:t>
            </a:r>
            <a:r>
              <a:rPr lang="zh-CN" altLang="en-US" sz="1400" b="1" dirty="0">
                <a:highlight>
                  <a:srgbClr val="C0C0C0"/>
                </a:highlight>
                <a:ea typeface="微软雅黑" panose="020B0503020204020204" pitchFamily="34" charset="-122"/>
              </a:rPr>
              <a:t>杨小雨</a:t>
            </a:r>
            <a:r>
              <a:rPr lang="en-US" altLang="zh-CN" sz="1400" b="1" dirty="0">
                <a:highlight>
                  <a:srgbClr val="C0C0C0"/>
                </a:highlight>
                <a:ea typeface="微软雅黑" panose="020B0503020204020204" pitchFamily="34" charset="-122"/>
              </a:rPr>
              <a:t>' WHERE ID=1005</a:t>
            </a:r>
            <a:r>
              <a:rPr lang="zh-CN" altLang="en-US" sz="1400" b="1" dirty="0">
                <a:highlight>
                  <a:srgbClr val="C0C0C0"/>
                </a:highlight>
                <a:ea typeface="微软雅黑" panose="020B0503020204020204" pitchFamily="34" charset="-122"/>
              </a:rPr>
              <a:t>；</a:t>
            </a:r>
          </a:p>
          <a:p>
            <a:pPr hangingPunct="0"/>
            <a:r>
              <a:rPr lang="zh-CN" altLang="en-US" sz="1400" b="1" dirty="0"/>
              <a:t>已更新 </a:t>
            </a:r>
            <a:r>
              <a:rPr lang="en-US" altLang="zh-CN" sz="1400" b="1" dirty="0"/>
              <a:t>1 </a:t>
            </a:r>
            <a:r>
              <a:rPr lang="zh-CN" altLang="en-US" sz="1400" b="1" dirty="0"/>
              <a:t>行。</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LMODE</a:t>
            </a:r>
            <a:r>
              <a:rPr lang="en-US" altLang="zh-CN" sz="1400" b="1" dirty="0"/>
              <a:t>	BLOCK	</a:t>
            </a:r>
            <a:r>
              <a:rPr lang="en-US" altLang="zh-CN" sz="1400" b="1" dirty="0" smtClean="0"/>
              <a:t>TY</a:t>
            </a:r>
            <a:endParaRPr lang="en-US" altLang="zh-CN" sz="1400" b="1" dirty="0"/>
          </a:p>
          <a:p>
            <a:pPr hangingPunct="0"/>
            <a:r>
              <a:rPr lang="en-US" altLang="zh-CN" sz="1400" b="1" dirty="0" smtClean="0"/>
              <a:t>-------	--------------	------	------		-------	------- 	-------</a:t>
            </a:r>
          </a:p>
          <a:p>
            <a:pPr hangingPunct="0"/>
            <a:r>
              <a:rPr lang="en-US" altLang="zh-CN" sz="1400" b="1" dirty="0" smtClean="0"/>
              <a:t>226 </a:t>
            </a:r>
            <a:r>
              <a:rPr lang="en-US" altLang="zh-CN" sz="1400" b="1" dirty="0"/>
              <a:t>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3	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2</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的事务持有一个行级共享锁</a:t>
            </a:r>
            <a:r>
              <a:rPr lang="en-US" altLang="zh-CN" sz="1600" dirty="0"/>
              <a:t>RS(TM</a:t>
            </a:r>
            <a:r>
              <a:rPr lang="zh-CN" altLang="en-US" sz="1600" dirty="0"/>
              <a:t>，</a:t>
            </a:r>
            <a:r>
              <a:rPr lang="en-US" altLang="zh-CN" sz="1600" dirty="0"/>
              <a:t>LMODE=2)</a:t>
            </a:r>
            <a:r>
              <a:rPr lang="zh-CN" altLang="en-US" sz="1600" dirty="0"/>
              <a:t>，但仍然可以在窗口</a:t>
            </a:r>
            <a:r>
              <a:rPr lang="en-US" altLang="zh-CN" sz="1600" dirty="0"/>
              <a:t>2</a:t>
            </a:r>
            <a:r>
              <a:rPr lang="zh-CN" altLang="en-US" sz="1600" dirty="0"/>
              <a:t>中执行更新操作，更新完成后，</a:t>
            </a:r>
            <a:r>
              <a:rPr lang="en-US" altLang="zh-CN" sz="1600" dirty="0"/>
              <a:t>SID=226</a:t>
            </a:r>
            <a:r>
              <a:rPr lang="zh-CN" altLang="en-US" sz="1600" dirty="0"/>
              <a:t>的事务将持有一个行级排他锁</a:t>
            </a:r>
            <a:r>
              <a:rPr lang="en-US" altLang="zh-CN" sz="1600" dirty="0"/>
              <a:t>RX(TM</a:t>
            </a:r>
            <a:r>
              <a:rPr lang="zh-CN" altLang="en-US" sz="1600" dirty="0"/>
              <a:t>，</a:t>
            </a:r>
            <a:r>
              <a:rPr lang="en-US" altLang="zh-CN" sz="1600" dirty="0"/>
              <a:t>LMODE=3)</a:t>
            </a:r>
            <a:r>
              <a:rPr lang="zh-CN" altLang="en-US" sz="1600" dirty="0"/>
              <a:t>和一个排他锁</a:t>
            </a:r>
            <a:r>
              <a:rPr lang="en-US" altLang="zh-CN" sz="1600" dirty="0"/>
              <a:t>(TX</a:t>
            </a:r>
            <a:r>
              <a:rPr lang="zh-CN" altLang="en-US" sz="1600" dirty="0"/>
              <a:t>，</a:t>
            </a:r>
            <a:r>
              <a:rPr lang="en-US" altLang="zh-CN" sz="1600" dirty="0"/>
              <a:t>LMODE=6)</a:t>
            </a:r>
            <a:r>
              <a:rPr lang="zh-CN" altLang="en-US" sz="1600" dirty="0"/>
              <a:t>。</a:t>
            </a:r>
          </a:p>
        </p:txBody>
      </p:sp>
    </p:spTree>
    <p:extLst>
      <p:ext uri="{BB962C8B-B14F-4D97-AF65-F5344CB8AC3E}">
        <p14:creationId xmlns:p14="http://schemas.microsoft.com/office/powerpoint/2010/main" val="8169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304255"/>
          </a:xfrm>
        </p:spPr>
        <p:txBody>
          <a:bodyPr>
            <a:normAutofit fontScale="77500" lnSpcReduction="20000"/>
          </a:bodyPr>
          <a:lstStyle/>
          <a:p>
            <a:pPr marL="0" indent="0" hangingPunct="0">
              <a:lnSpc>
                <a:spcPct val="120000"/>
              </a:lnSpc>
              <a:buNone/>
            </a:pPr>
            <a:r>
              <a:rPr lang="en-US" altLang="zh-CN" dirty="0"/>
              <a:t>2)</a:t>
            </a:r>
            <a:r>
              <a:rPr lang="zh-CN" altLang="en-US" dirty="0"/>
              <a:t>行级排他锁</a:t>
            </a:r>
            <a:r>
              <a:rPr lang="en-US" altLang="zh-CN" dirty="0"/>
              <a:t>(Row Exclusive Table Lock</a:t>
            </a:r>
            <a:r>
              <a:rPr lang="zh-CN" altLang="en-US" dirty="0"/>
              <a:t>，</a:t>
            </a:r>
            <a:r>
              <a:rPr lang="en-US" altLang="zh-CN" dirty="0"/>
              <a:t>RX</a:t>
            </a:r>
            <a:r>
              <a:rPr lang="zh-CN" altLang="en-US" dirty="0"/>
              <a:t>锁</a:t>
            </a:r>
            <a:r>
              <a:rPr lang="en-US" altLang="zh-CN" dirty="0"/>
              <a:t>)</a:t>
            </a:r>
          </a:p>
          <a:p>
            <a:pPr marL="0" indent="0" hangingPunct="0">
              <a:lnSpc>
                <a:spcPct val="120000"/>
              </a:lnSpc>
              <a:buNone/>
            </a:pPr>
            <a:r>
              <a:rPr lang="en-US" altLang="zh-CN" dirty="0"/>
              <a:t>RX</a:t>
            </a:r>
            <a:r>
              <a:rPr lang="zh-CN" altLang="en-US" dirty="0"/>
              <a:t>锁比行级共享锁更多一些限制。当一个事务对数据资源加上行级排他锁</a:t>
            </a:r>
            <a:r>
              <a:rPr lang="en-US" altLang="zh-CN" dirty="0"/>
              <a:t>(RX)</a:t>
            </a:r>
            <a:r>
              <a:rPr lang="zh-CN" altLang="en-US" dirty="0"/>
              <a:t>后，其他事务仍可以对该资源再加行级共享锁</a:t>
            </a:r>
            <a:r>
              <a:rPr lang="en-US" altLang="zh-CN" dirty="0"/>
              <a:t>(RS)</a:t>
            </a:r>
            <a:r>
              <a:rPr lang="zh-CN" altLang="en-US" dirty="0"/>
              <a:t>和行级排他锁</a:t>
            </a:r>
            <a:r>
              <a:rPr lang="en-US" altLang="zh-CN" dirty="0"/>
              <a:t>(RX)</a:t>
            </a:r>
            <a:r>
              <a:rPr lang="zh-CN" altLang="en-US" dirty="0"/>
              <a:t>，但不能加共享锁</a:t>
            </a:r>
            <a:r>
              <a:rPr lang="en-US" altLang="zh-CN" dirty="0"/>
              <a:t>(S)</a:t>
            </a:r>
            <a:r>
              <a:rPr lang="zh-CN" altLang="en-US" dirty="0"/>
              <a:t>、共享行级排他锁</a:t>
            </a:r>
            <a:r>
              <a:rPr lang="en-US" altLang="zh-CN" dirty="0"/>
              <a:t>(SRX)</a:t>
            </a:r>
            <a:r>
              <a:rPr lang="zh-CN" altLang="en-US" dirty="0"/>
              <a:t>及排他锁</a:t>
            </a:r>
            <a:r>
              <a:rPr lang="en-US" altLang="zh-CN" dirty="0"/>
              <a:t>(X)</a:t>
            </a:r>
            <a:r>
              <a:rPr lang="zh-CN" altLang="en-US" dirty="0"/>
              <a:t>，允许其他事务对未加锁的数据行进行插入、更新、删除等操作，查询不受限制。</a:t>
            </a:r>
          </a:p>
          <a:p>
            <a:pPr marL="0" indent="0" hangingPunct="0">
              <a:lnSpc>
                <a:spcPct val="120000"/>
              </a:lnSpc>
              <a:buNone/>
            </a:pPr>
            <a:r>
              <a:rPr lang="zh-CN" altLang="en-US" dirty="0"/>
              <a:t>加锁语法：</a:t>
            </a:r>
          </a:p>
        </p:txBody>
      </p:sp>
      <p:sp>
        <p:nvSpPr>
          <p:cNvPr id="7" name="文本框 6"/>
          <p:cNvSpPr txBox="1"/>
          <p:nvPr/>
        </p:nvSpPr>
        <p:spPr>
          <a:xfrm>
            <a:off x="1293813" y="3933056"/>
            <a:ext cx="10012051" cy="1169551"/>
          </a:xfrm>
          <a:prstGeom prst="rect">
            <a:avLst/>
          </a:prstGeom>
          <a:solidFill>
            <a:srgbClr val="FFFF00"/>
          </a:solidFill>
        </p:spPr>
        <p:txBody>
          <a:bodyPr wrap="square" rtlCol="0">
            <a:spAutoFit/>
          </a:bodyPr>
          <a:lstStyle/>
          <a:p>
            <a:pPr hangingPunct="0"/>
            <a:r>
              <a:rPr lang="en-US" altLang="zh-CN" sz="1400" b="1" dirty="0"/>
              <a:t>LOCK TABLE &lt;</a:t>
            </a:r>
            <a:r>
              <a:rPr lang="zh-CN" altLang="en-US" sz="1400" b="1" dirty="0"/>
              <a:t>表名</a:t>
            </a:r>
            <a:r>
              <a:rPr lang="en-US" altLang="zh-CN" sz="1400" b="1" dirty="0"/>
              <a:t>&gt; IN ROW EXCLUSIVE MODE</a:t>
            </a:r>
            <a:r>
              <a:rPr lang="zh-CN" altLang="en-US" sz="1400" b="1" dirty="0"/>
              <a:t>；</a:t>
            </a:r>
          </a:p>
          <a:p>
            <a:pPr hangingPunct="0"/>
            <a:r>
              <a:rPr lang="en-US" altLang="zh-CN" sz="1400" b="1" dirty="0"/>
              <a:t>SELECT … FROM &lt;</a:t>
            </a:r>
            <a:r>
              <a:rPr lang="zh-CN" altLang="en-US" sz="1400" b="1" dirty="0"/>
              <a:t>表名</a:t>
            </a:r>
            <a:r>
              <a:rPr lang="en-US" altLang="zh-CN" sz="1400" b="1" dirty="0"/>
              <a:t>&gt; … FOR UPDATE OF…</a:t>
            </a:r>
          </a:p>
          <a:p>
            <a:pPr hangingPunct="0"/>
            <a:r>
              <a:rPr lang="en-US" altLang="zh-CN" sz="1400" b="1" dirty="0"/>
              <a:t>INSERT INTO &lt;</a:t>
            </a:r>
            <a:r>
              <a:rPr lang="zh-CN" altLang="en-US" sz="1400" b="1" dirty="0"/>
              <a:t>表名</a:t>
            </a:r>
            <a:r>
              <a:rPr lang="en-US" altLang="zh-CN" sz="1400" b="1" dirty="0"/>
              <a:t>&gt;…</a:t>
            </a:r>
          </a:p>
          <a:p>
            <a:pPr hangingPunct="0"/>
            <a:r>
              <a:rPr lang="en-US" altLang="zh-CN" sz="1400" b="1" dirty="0"/>
              <a:t>DELETE FROM &lt;</a:t>
            </a:r>
            <a:r>
              <a:rPr lang="zh-CN" altLang="en-US" sz="1400" b="1" dirty="0"/>
              <a:t>表名</a:t>
            </a:r>
            <a:r>
              <a:rPr lang="en-US" altLang="zh-CN" sz="1400" b="1" dirty="0"/>
              <a:t>&gt;…</a:t>
            </a:r>
          </a:p>
          <a:p>
            <a:pPr hangingPunct="0"/>
            <a:r>
              <a:rPr lang="en-US" altLang="zh-CN" sz="1400" b="1" dirty="0"/>
              <a:t>UPDATE &lt;</a:t>
            </a:r>
            <a:r>
              <a:rPr lang="zh-CN" altLang="en-US" sz="1400" b="1" dirty="0"/>
              <a:t>表名</a:t>
            </a:r>
            <a:r>
              <a:rPr lang="en-US" altLang="zh-CN" sz="1400" b="1" dirty="0"/>
              <a:t>&gt;…</a:t>
            </a:r>
          </a:p>
        </p:txBody>
      </p:sp>
    </p:spTree>
    <p:extLst>
      <p:ext uri="{BB962C8B-B14F-4D97-AF65-F5344CB8AC3E}">
        <p14:creationId xmlns:p14="http://schemas.microsoft.com/office/powerpoint/2010/main" val="117778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296143"/>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sqlplus</a:t>
            </a:r>
            <a:r>
              <a:rPr lang="zh-CN" altLang="en-US" dirty="0"/>
              <a:t>窗口，窗口</a:t>
            </a:r>
            <a:r>
              <a:rPr lang="en-US" altLang="zh-CN" dirty="0"/>
              <a:t>1(HR</a:t>
            </a:r>
            <a:r>
              <a:rPr lang="zh-CN" altLang="en-US" dirty="0"/>
              <a:t>用户操作</a:t>
            </a:r>
            <a:r>
              <a:rPr lang="en-US" altLang="zh-CN" dirty="0"/>
              <a:t>)</a:t>
            </a:r>
            <a:r>
              <a:rPr lang="zh-CN" altLang="en-US" dirty="0"/>
              <a:t>，窗口</a:t>
            </a:r>
            <a:r>
              <a:rPr lang="en-US" altLang="zh-CN" dirty="0"/>
              <a:t>2(HR</a:t>
            </a:r>
            <a:r>
              <a:rPr lang="zh-CN" altLang="en-US" dirty="0"/>
              <a:t>用户操作</a:t>
            </a:r>
            <a:r>
              <a:rPr lang="en-US" altLang="zh-CN" dirty="0"/>
              <a:t>)</a:t>
            </a:r>
            <a:r>
              <a:rPr lang="zh-CN" altLang="en-US" dirty="0"/>
              <a:t>，窗口</a:t>
            </a:r>
            <a:r>
              <a:rPr lang="en-US" altLang="zh-CN" dirty="0"/>
              <a:t>3(SYSTEM</a:t>
            </a:r>
            <a:r>
              <a:rPr lang="zh-CN" altLang="en-US" dirty="0"/>
              <a:t>用户操作</a:t>
            </a:r>
            <a:r>
              <a:rPr lang="en-US" altLang="zh-CN" dirty="0"/>
              <a:t>)</a:t>
            </a:r>
            <a:r>
              <a:rPr lang="zh-CN" altLang="en-US" dirty="0"/>
              <a:t>，首先在</a:t>
            </a:r>
            <a:r>
              <a:rPr lang="zh-CN" altLang="en-US" dirty="0">
                <a:solidFill>
                  <a:srgbClr val="FF0000"/>
                </a:solidFill>
              </a:rPr>
              <a:t>窗口</a:t>
            </a:r>
            <a:r>
              <a:rPr lang="en-US" altLang="zh-CN" dirty="0">
                <a:solidFill>
                  <a:srgbClr val="FF0000"/>
                </a:solidFill>
              </a:rPr>
              <a:t>3</a:t>
            </a:r>
            <a:r>
              <a:rPr lang="zh-CN" altLang="en-US" dirty="0"/>
              <a:t>中查看锁信息：</a:t>
            </a:r>
          </a:p>
        </p:txBody>
      </p:sp>
      <p:sp>
        <p:nvSpPr>
          <p:cNvPr id="7" name="文本框 6"/>
          <p:cNvSpPr txBox="1"/>
          <p:nvPr/>
        </p:nvSpPr>
        <p:spPr>
          <a:xfrm>
            <a:off x="1482961" y="2932449"/>
            <a:ext cx="10012051" cy="1569660"/>
          </a:xfrm>
          <a:prstGeom prst="rect">
            <a:avLst/>
          </a:prstGeom>
          <a:noFill/>
        </p:spPr>
        <p:txBody>
          <a:bodyPr wrap="square" rtlCol="0">
            <a:spAutoFit/>
          </a:bodyPr>
          <a:lstStyle/>
          <a:p>
            <a:pPr hangingPunct="0"/>
            <a:r>
              <a:rPr lang="en-US" altLang="zh-CN" sz="1600" b="1" dirty="0" smtClean="0">
                <a:highlight>
                  <a:srgbClr val="C0C0C0"/>
                </a:highlight>
                <a:ea typeface="微软雅黑" panose="020B0503020204020204" pitchFamily="34" charset="-122"/>
              </a:rPr>
              <a:t>SQL&gt;SELECT </a:t>
            </a:r>
            <a:r>
              <a:rPr lang="en-US" altLang="zh-CN" sz="1600" b="1" dirty="0" err="1">
                <a:highlight>
                  <a:srgbClr val="C0C0C0"/>
                </a:highlight>
                <a:ea typeface="微软雅黑" panose="020B0503020204020204" pitchFamily="34" charset="-122"/>
              </a:rPr>
              <a:t>a.sid</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a.serial</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a.username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b.lmode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b.block</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b.type</a:t>
            </a:r>
            <a:r>
              <a:rPr lang="en-US" altLang="zh-CN"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FROM </a:t>
            </a:r>
            <a:r>
              <a:rPr lang="en-US" altLang="zh-CN" sz="1600" b="1" dirty="0" err="1">
                <a:highlight>
                  <a:srgbClr val="C0C0C0"/>
                </a:highlight>
                <a:ea typeface="微软雅黑" panose="020B0503020204020204" pitchFamily="34" charset="-122"/>
              </a:rPr>
              <a:t>v$session</a:t>
            </a:r>
            <a:r>
              <a:rPr lang="en-US" altLang="zh-CN" sz="1600" b="1" dirty="0">
                <a:highlight>
                  <a:srgbClr val="C0C0C0"/>
                </a:highlight>
                <a:ea typeface="微软雅黑" panose="020B0503020204020204" pitchFamily="34" charset="-122"/>
              </a:rPr>
              <a:t> a</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v$lock</a:t>
            </a:r>
            <a:r>
              <a:rPr lang="en-US" altLang="zh-CN" sz="1600" b="1" dirty="0">
                <a:highlight>
                  <a:srgbClr val="C0C0C0"/>
                </a:highlight>
                <a:ea typeface="微软雅黑" panose="020B0503020204020204" pitchFamily="34" charset="-122"/>
              </a:rPr>
              <a:t> b WHERE </a:t>
            </a:r>
            <a:r>
              <a:rPr lang="en-US" altLang="zh-CN" sz="1600" b="1" dirty="0" err="1">
                <a:highlight>
                  <a:srgbClr val="C0C0C0"/>
                </a:highlight>
                <a:ea typeface="微软雅黑" panose="020B0503020204020204" pitchFamily="34" charset="-122"/>
              </a:rPr>
              <a:t>a.sid</a:t>
            </a:r>
            <a:r>
              <a:rPr lang="en-US" altLang="zh-CN"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b.sid</a:t>
            </a:r>
            <a:r>
              <a:rPr lang="en-US" altLang="zh-CN" sz="1600" b="1" dirty="0">
                <a:highlight>
                  <a:srgbClr val="C0C0C0"/>
                </a:highlight>
                <a:ea typeface="微软雅黑" panose="020B0503020204020204" pitchFamily="34" charset="-122"/>
              </a:rPr>
              <a:t> AND USERNAME='HR'</a:t>
            </a:r>
            <a:r>
              <a:rPr lang="zh-CN" altLang="en-US" sz="1600" b="1" dirty="0">
                <a:highlight>
                  <a:srgbClr val="C0C0C0"/>
                </a:highlight>
                <a:ea typeface="微软雅黑" panose="020B0503020204020204" pitchFamily="34" charset="-122"/>
              </a:rPr>
              <a:t>；</a:t>
            </a:r>
          </a:p>
          <a:p>
            <a:pPr hangingPunct="0"/>
            <a:r>
              <a:rPr lang="en-US" altLang="zh-CN" sz="1600" b="1" dirty="0" smtClean="0"/>
              <a:t>SID</a:t>
            </a:r>
            <a:r>
              <a:rPr lang="en-US" altLang="zh-CN" sz="1600" b="1" dirty="0"/>
              <a:t>	</a:t>
            </a:r>
            <a:r>
              <a:rPr lang="en-US" altLang="zh-CN" sz="1600" b="1" dirty="0" smtClean="0"/>
              <a:t>SERIAL</a:t>
            </a:r>
            <a:r>
              <a:rPr lang="en-US" altLang="zh-CN" sz="1600" b="1" dirty="0"/>
              <a:t>#	</a:t>
            </a:r>
            <a:r>
              <a:rPr lang="en-US" altLang="zh-CN" sz="1600" b="1" dirty="0" smtClean="0"/>
              <a:t>USERNAME	</a:t>
            </a:r>
            <a:r>
              <a:rPr lang="en-US" altLang="zh-CN" sz="1600" b="1" dirty="0"/>
              <a:t>	LMODE	BLOCK 	</a:t>
            </a:r>
            <a:r>
              <a:rPr lang="en-US" altLang="zh-CN" sz="1600" b="1" dirty="0" smtClean="0"/>
              <a:t>TY</a:t>
            </a:r>
            <a:endParaRPr lang="en-US" altLang="zh-CN" sz="1600" b="1" dirty="0"/>
          </a:p>
          <a:p>
            <a:pPr hangingPunct="0"/>
            <a:r>
              <a:rPr lang="en-US" altLang="zh-CN" sz="1600" b="1" dirty="0"/>
              <a:t>-------	</a:t>
            </a:r>
            <a:r>
              <a:rPr lang="en-US" altLang="zh-CN" sz="1600" b="1" dirty="0" smtClean="0"/>
              <a:t>-------------</a:t>
            </a:r>
            <a:r>
              <a:rPr lang="en-US" altLang="zh-CN" sz="1600" b="1" dirty="0"/>
              <a:t>	-----------	</a:t>
            </a:r>
            <a:r>
              <a:rPr lang="en-US" altLang="zh-CN" sz="1600" b="1" dirty="0" smtClean="0"/>
              <a:t>	------</a:t>
            </a:r>
            <a:r>
              <a:rPr lang="en-US" altLang="zh-CN" sz="1600" b="1" dirty="0"/>
              <a:t>	-------	</a:t>
            </a:r>
            <a:r>
              <a:rPr lang="en-US" altLang="zh-CN" sz="1600" b="1" dirty="0" smtClean="0"/>
              <a:t>-------</a:t>
            </a:r>
            <a:endParaRPr lang="en-US" altLang="zh-CN" sz="1600" b="1" dirty="0"/>
          </a:p>
          <a:p>
            <a:pPr hangingPunct="0"/>
            <a:r>
              <a:rPr lang="en-US" altLang="zh-CN" sz="1600" b="1" dirty="0"/>
              <a:t> 45	</a:t>
            </a:r>
            <a:r>
              <a:rPr lang="en-US" altLang="zh-CN" sz="1600" b="1" dirty="0" smtClean="0"/>
              <a:t>8584</a:t>
            </a:r>
            <a:r>
              <a:rPr lang="en-US" altLang="zh-CN" sz="1600" b="1" dirty="0"/>
              <a:t>	</a:t>
            </a:r>
            <a:r>
              <a:rPr lang="en-US" altLang="zh-CN" sz="1600" b="1" dirty="0" smtClean="0"/>
              <a:t>HR</a:t>
            </a:r>
            <a:r>
              <a:rPr lang="en-US" altLang="zh-CN" sz="1600" b="1" dirty="0"/>
              <a:t>		</a:t>
            </a:r>
            <a:r>
              <a:rPr lang="en-US" altLang="zh-CN" sz="1600" b="1" dirty="0" smtClean="0"/>
              <a:t>4</a:t>
            </a:r>
            <a:r>
              <a:rPr lang="en-US" altLang="zh-CN" sz="1600" b="1" dirty="0"/>
              <a:t>	</a:t>
            </a:r>
            <a:r>
              <a:rPr lang="en-US" altLang="zh-CN" sz="1600" b="1" dirty="0" smtClean="0"/>
              <a:t>0</a:t>
            </a:r>
            <a:r>
              <a:rPr lang="en-US" altLang="zh-CN" sz="1600" b="1" dirty="0"/>
              <a:t>	</a:t>
            </a:r>
            <a:r>
              <a:rPr lang="en-US" altLang="zh-CN" sz="1600" b="1" dirty="0" smtClean="0"/>
              <a:t>AE</a:t>
            </a:r>
            <a:endParaRPr lang="en-US" altLang="zh-CN" sz="1600" b="1" dirty="0"/>
          </a:p>
          <a:p>
            <a:pPr hangingPunct="0"/>
            <a:r>
              <a:rPr lang="en-US" altLang="zh-CN" sz="1600" b="1" dirty="0"/>
              <a:t>226	</a:t>
            </a:r>
            <a:r>
              <a:rPr lang="en-US" altLang="zh-CN" sz="1600" b="1" dirty="0" smtClean="0"/>
              <a:t>10556</a:t>
            </a:r>
            <a:r>
              <a:rPr lang="en-US" altLang="zh-CN" sz="1600" b="1" dirty="0"/>
              <a:t>	</a:t>
            </a:r>
            <a:r>
              <a:rPr lang="en-US" altLang="zh-CN" sz="1600" b="1" dirty="0" smtClean="0"/>
              <a:t>HR</a:t>
            </a:r>
            <a:r>
              <a:rPr lang="en-US" altLang="zh-CN" sz="1600" b="1" dirty="0"/>
              <a:t>		</a:t>
            </a:r>
            <a:r>
              <a:rPr lang="en-US" altLang="zh-CN" sz="1600" b="1" dirty="0" smtClean="0"/>
              <a:t>4</a:t>
            </a:r>
            <a:r>
              <a:rPr lang="en-US" altLang="zh-CN" sz="1600" b="1" dirty="0"/>
              <a:t>	</a:t>
            </a:r>
            <a:r>
              <a:rPr lang="en-US" altLang="zh-CN" sz="1600" b="1" dirty="0" smtClean="0"/>
              <a:t>0</a:t>
            </a:r>
            <a:r>
              <a:rPr lang="en-US" altLang="zh-CN" sz="1600" b="1" dirty="0"/>
              <a:t>	</a:t>
            </a:r>
            <a:r>
              <a:rPr lang="en-US" altLang="zh-CN" sz="1600" b="1" dirty="0" smtClean="0"/>
              <a:t>AE</a:t>
            </a:r>
            <a:endParaRPr lang="en-US" altLang="zh-CN" sz="1600" dirty="0" smtClean="0">
              <a:solidFill>
                <a:srgbClr val="FF0000"/>
              </a:solidFill>
            </a:endParaRPr>
          </a:p>
        </p:txBody>
      </p:sp>
    </p:spTree>
    <p:extLst>
      <p:ext uri="{BB962C8B-B14F-4D97-AF65-F5344CB8AC3E}">
        <p14:creationId xmlns:p14="http://schemas.microsoft.com/office/powerpoint/2010/main" val="125118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表设置行级排他锁</a:t>
            </a:r>
            <a:r>
              <a:rPr lang="en-US" altLang="zh-CN" sz="1600" dirty="0"/>
              <a:t>(RX)</a:t>
            </a:r>
            <a:r>
              <a:rPr lang="zh-CN" altLang="en-US" sz="1600" dirty="0"/>
              <a:t>：</a:t>
            </a:r>
          </a:p>
          <a:p>
            <a:pPr hangingPunct="0"/>
            <a:r>
              <a:rPr lang="en-US" altLang="zh-CN" sz="1400" b="1" dirty="0">
                <a:highlight>
                  <a:srgbClr val="C0C0C0"/>
                </a:highlight>
                <a:ea typeface="微软雅黑" panose="020B0503020204020204" pitchFamily="34" charset="-122"/>
              </a:rPr>
              <a:t>SQL&gt;LOCK TABLE account IN ROW EXCLUSIVE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	</a:t>
            </a:r>
            <a:r>
              <a:rPr lang="en-US" altLang="zh-CN" sz="1400" b="1" dirty="0"/>
              <a:t>	LMODE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RX</a:t>
            </a:r>
            <a:r>
              <a:rPr lang="zh-CN" altLang="en-US" sz="1600" dirty="0"/>
              <a:t>锁</a:t>
            </a:r>
            <a:r>
              <a:rPr lang="en-US" altLang="zh-CN" sz="1600" dirty="0"/>
              <a:t>(LMODE=3)</a:t>
            </a:r>
            <a:r>
              <a:rPr lang="zh-CN" altLang="en-US" sz="1600" dirty="0"/>
              <a:t>。</a:t>
            </a:r>
          </a:p>
        </p:txBody>
      </p:sp>
    </p:spTree>
    <p:extLst>
      <p:ext uri="{BB962C8B-B14F-4D97-AF65-F5344CB8AC3E}">
        <p14:creationId xmlns:p14="http://schemas.microsoft.com/office/powerpoint/2010/main" val="201105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r>
              <a:rPr lang="zh-CN" altLang="en-US" dirty="0" smtClean="0"/>
              <a:t>。（续上一页）</a:t>
            </a:r>
            <a:endParaRPr lang="zh-CN" altLang="en-US" dirty="0"/>
          </a:p>
        </p:txBody>
      </p:sp>
      <p:sp>
        <p:nvSpPr>
          <p:cNvPr id="7" name="文本框 6"/>
          <p:cNvSpPr txBox="1"/>
          <p:nvPr/>
        </p:nvSpPr>
        <p:spPr>
          <a:xfrm>
            <a:off x="1482961" y="2132856"/>
            <a:ext cx="10012051" cy="3600986"/>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表做如下操作：</a:t>
            </a:r>
          </a:p>
          <a:p>
            <a:pPr hangingPunct="0"/>
            <a:r>
              <a:rPr lang="en-US" altLang="zh-CN" sz="1400" b="1" dirty="0">
                <a:highlight>
                  <a:srgbClr val="C0C0C0"/>
                </a:highlight>
                <a:ea typeface="微软雅黑" panose="020B0503020204020204" pitchFamily="34" charset="-122"/>
              </a:rPr>
              <a:t>SQL&gt;LOCK TABLE account IN ROW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SQL&gt;LOCK TABLE account IN ROW EXCLUSIVE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zh-CN" altLang="en-US" sz="1600" dirty="0"/>
              <a:t>说明：</a:t>
            </a:r>
            <a:r>
              <a:rPr lang="en-US" altLang="zh-CN" sz="1600" dirty="0"/>
              <a:t>RX</a:t>
            </a:r>
            <a:r>
              <a:rPr lang="zh-CN" altLang="en-US" sz="1600" dirty="0"/>
              <a:t>锁与</a:t>
            </a:r>
            <a:r>
              <a:rPr lang="en-US" altLang="zh-CN" sz="1600" dirty="0"/>
              <a:t>RS</a:t>
            </a:r>
            <a:r>
              <a:rPr lang="zh-CN" altLang="en-US" sz="1600" dirty="0"/>
              <a:t>锁、</a:t>
            </a:r>
            <a:r>
              <a:rPr lang="en-US" altLang="zh-CN" sz="1600" dirty="0"/>
              <a:t>RX</a:t>
            </a:r>
            <a:r>
              <a:rPr lang="zh-CN" altLang="en-US" sz="1600" dirty="0"/>
              <a:t>锁可以并发操作，而与</a:t>
            </a:r>
            <a:r>
              <a:rPr lang="en-US" altLang="zh-CN" sz="1600" dirty="0"/>
              <a:t>S</a:t>
            </a:r>
            <a:r>
              <a:rPr lang="zh-CN" altLang="en-US" sz="1600" dirty="0"/>
              <a:t>锁、</a:t>
            </a:r>
            <a:r>
              <a:rPr lang="en-US" altLang="zh-CN" sz="1600" dirty="0"/>
              <a:t>SRX</a:t>
            </a:r>
            <a:r>
              <a:rPr lang="zh-CN" altLang="en-US" sz="1600" dirty="0"/>
              <a:t>锁、</a:t>
            </a:r>
            <a:r>
              <a:rPr lang="en-US" altLang="zh-CN" sz="1600" dirty="0"/>
              <a:t>X</a:t>
            </a:r>
            <a:r>
              <a:rPr lang="zh-CN" altLang="en-US" sz="1600" dirty="0"/>
              <a:t>锁无法并发</a:t>
            </a:r>
            <a:r>
              <a:rPr lang="zh-CN" altLang="en-US" sz="1600" dirty="0" smtClean="0"/>
              <a:t>。</a:t>
            </a:r>
            <a:endParaRPr lang="zh-CN" altLang="en-US" sz="1600" dirty="0"/>
          </a:p>
        </p:txBody>
      </p:sp>
    </p:spTree>
    <p:extLst>
      <p:ext uri="{BB962C8B-B14F-4D97-AF65-F5344CB8AC3E}">
        <p14:creationId xmlns:p14="http://schemas.microsoft.com/office/powerpoint/2010/main" val="281305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r>
              <a:rPr lang="zh-CN" altLang="en-US" dirty="0" smtClean="0"/>
              <a:t>。（续上一页）</a:t>
            </a:r>
            <a:endParaRPr lang="zh-CN" altLang="en-US" dirty="0"/>
          </a:p>
        </p:txBody>
      </p:sp>
      <p:sp>
        <p:nvSpPr>
          <p:cNvPr id="7" name="文本框 6"/>
          <p:cNvSpPr txBox="1"/>
          <p:nvPr/>
        </p:nvSpPr>
        <p:spPr>
          <a:xfrm>
            <a:off x="1441413" y="2060848"/>
            <a:ext cx="10012051" cy="4370427"/>
          </a:xfrm>
          <a:prstGeom prst="rect">
            <a:avLst/>
          </a:prstGeom>
          <a:noFill/>
        </p:spPr>
        <p:txBody>
          <a:bodyPr wrap="square" rtlCol="0">
            <a:spAutoFit/>
          </a:bodyPr>
          <a:lstStyle/>
          <a:p>
            <a:pPr hangingPunct="0"/>
            <a:r>
              <a:rPr lang="zh-CN" altLang="en-US" sz="1600" dirty="0"/>
              <a:t>当三个会话窗口中的事务都提交或回滚后，在</a:t>
            </a:r>
            <a:r>
              <a:rPr lang="zh-CN" altLang="en-US" sz="1600" dirty="0">
                <a:solidFill>
                  <a:srgbClr val="FF0000"/>
                </a:solidFill>
              </a:rPr>
              <a:t>窗口</a:t>
            </a:r>
            <a:r>
              <a:rPr lang="en-US" altLang="zh-CN" sz="1600" dirty="0">
                <a:solidFill>
                  <a:srgbClr val="FF0000"/>
                </a:solidFill>
              </a:rPr>
              <a:t>1</a:t>
            </a:r>
            <a:r>
              <a:rPr lang="zh-CN" altLang="en-US" sz="1600" dirty="0"/>
              <a:t>中做如下操作：</a:t>
            </a:r>
          </a:p>
          <a:p>
            <a:pPr hangingPunct="0"/>
            <a:r>
              <a:rPr lang="en-US" altLang="zh-CN" sz="1400" b="1" dirty="0">
                <a:highlight>
                  <a:srgbClr val="C0C0C0"/>
                </a:highlight>
                <a:ea typeface="微软雅黑" panose="020B0503020204020204" pitchFamily="34" charset="-122"/>
              </a:rPr>
              <a:t>SQL&gt;SELECT * FROM account WHERE id&lt;1003 FOR UPDATE</a:t>
            </a:r>
            <a:r>
              <a:rPr lang="zh-CN" altLang="en-US" sz="1400" b="1" dirty="0">
                <a:highlight>
                  <a:srgbClr val="C0C0C0"/>
                </a:highlight>
                <a:ea typeface="微软雅黑" panose="020B0503020204020204" pitchFamily="34" charset="-122"/>
              </a:rPr>
              <a:t>；</a:t>
            </a:r>
          </a:p>
          <a:p>
            <a:pPr hangingPunct="0"/>
            <a:r>
              <a:rPr lang="zh-CN" altLang="en-US" sz="1400" b="1" dirty="0"/>
              <a:t> </a:t>
            </a:r>
            <a:r>
              <a:rPr lang="en-US" altLang="zh-CN" sz="1400" b="1" dirty="0"/>
              <a:t>ID	</a:t>
            </a:r>
            <a:r>
              <a:rPr lang="en-US" altLang="zh-CN" sz="1400" b="1" dirty="0" smtClean="0"/>
              <a:t>NAME</a:t>
            </a:r>
            <a:r>
              <a:rPr lang="en-US" altLang="zh-CN" sz="1400" b="1" dirty="0"/>
              <a:t>	</a:t>
            </a:r>
            <a:r>
              <a:rPr lang="en-US" altLang="zh-CN" sz="1400" b="1" dirty="0" smtClean="0"/>
              <a:t>BALANCE</a:t>
            </a:r>
            <a:endParaRPr lang="en-US" altLang="zh-CN" sz="1400" b="1" dirty="0"/>
          </a:p>
          <a:p>
            <a:pPr hangingPunct="0"/>
            <a:r>
              <a:rPr lang="en-US" altLang="zh-CN" sz="1400" b="1" dirty="0"/>
              <a:t>------	-----------	------------</a:t>
            </a:r>
          </a:p>
          <a:p>
            <a:pPr hangingPunct="0"/>
            <a:r>
              <a:rPr lang="en-US" altLang="zh-CN" sz="1400" b="1" dirty="0"/>
              <a:t>1001	</a:t>
            </a:r>
            <a:r>
              <a:rPr lang="zh-CN" altLang="en-US" sz="1400" b="1" dirty="0" smtClean="0"/>
              <a:t>张</a:t>
            </a:r>
            <a:r>
              <a:rPr lang="zh-CN" altLang="en-US" sz="1400" b="1" dirty="0"/>
              <a:t>山	</a:t>
            </a:r>
            <a:r>
              <a:rPr lang="en-US" altLang="zh-CN" sz="1400" b="1" dirty="0" smtClean="0"/>
              <a:t>9500</a:t>
            </a:r>
            <a:endParaRPr lang="en-US" altLang="zh-CN" sz="1400" b="1" dirty="0"/>
          </a:p>
          <a:p>
            <a:pPr hangingPunct="0"/>
            <a:r>
              <a:rPr lang="en-US" altLang="zh-CN" sz="1400" b="1" dirty="0"/>
              <a:t>1002	</a:t>
            </a:r>
            <a:r>
              <a:rPr lang="zh-CN" altLang="en-US" sz="1400" b="1" dirty="0" smtClean="0"/>
              <a:t>李</a:t>
            </a:r>
            <a:r>
              <a:rPr lang="zh-CN" altLang="en-US" sz="1400" b="1" dirty="0"/>
              <a:t>四	</a:t>
            </a:r>
            <a:r>
              <a:rPr lang="en-US" altLang="zh-CN" sz="1400" b="1" dirty="0" smtClean="0"/>
              <a:t>10000</a:t>
            </a:r>
            <a:endParaRPr lang="en-US" altLang="zh-CN" sz="1400" b="1" dirty="0"/>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	</a:t>
            </a:r>
            <a:r>
              <a:rPr lang="en-US" altLang="zh-CN" sz="1400" b="1" dirty="0"/>
              <a:t>	LMODE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说明：此时</a:t>
            </a:r>
            <a:r>
              <a:rPr lang="en-US" altLang="zh-CN" sz="1600" dirty="0"/>
              <a:t>SID=45</a:t>
            </a:r>
            <a:r>
              <a:rPr lang="zh-CN" altLang="en-US" sz="1600" dirty="0"/>
              <a:t>的事务持有一个行级排他锁</a:t>
            </a:r>
            <a:r>
              <a:rPr lang="en-US" altLang="zh-CN" sz="1600" dirty="0"/>
              <a:t>RX(LMODE=3)</a:t>
            </a:r>
            <a:r>
              <a:rPr lang="zh-CN" altLang="en-US" sz="1600" dirty="0"/>
              <a:t>，加锁对象是表</a:t>
            </a:r>
            <a:r>
              <a:rPr lang="en-US" altLang="zh-CN" sz="1600" dirty="0"/>
              <a:t>(TM)</a:t>
            </a:r>
            <a:r>
              <a:rPr lang="zh-CN" altLang="en-US" sz="1600" dirty="0"/>
              <a:t>，还持有一个排他锁</a:t>
            </a:r>
            <a:r>
              <a:rPr lang="en-US" altLang="zh-CN" sz="1600" dirty="0"/>
              <a:t>X(LMODE=6)</a:t>
            </a:r>
            <a:r>
              <a:rPr lang="zh-CN" altLang="en-US" sz="1600" dirty="0"/>
              <a:t>加锁对象是数据行</a:t>
            </a:r>
            <a:r>
              <a:rPr lang="en-US" altLang="zh-CN" sz="1600" dirty="0"/>
              <a:t>(TX)</a:t>
            </a:r>
            <a:r>
              <a:rPr lang="zh-CN" altLang="en-US" sz="1600" dirty="0"/>
              <a:t>，而且只对</a:t>
            </a:r>
            <a:r>
              <a:rPr lang="en-US" altLang="zh-CN" sz="1600" dirty="0"/>
              <a:t>account</a:t>
            </a:r>
            <a:r>
              <a:rPr lang="zh-CN" altLang="en-US" sz="1600" dirty="0"/>
              <a:t>表中的</a:t>
            </a:r>
            <a:r>
              <a:rPr lang="en-US" altLang="zh-CN" sz="1600" dirty="0"/>
              <a:t>ID=1001</a:t>
            </a:r>
            <a:r>
              <a:rPr lang="zh-CN" altLang="en-US" sz="1600" dirty="0"/>
              <a:t>和</a:t>
            </a:r>
            <a:r>
              <a:rPr lang="en-US" altLang="zh-CN" sz="1600" dirty="0"/>
              <a:t>ID=1002</a:t>
            </a:r>
            <a:r>
              <a:rPr lang="zh-CN" altLang="en-US" sz="1600" dirty="0"/>
              <a:t>这两条数据行加锁，其他的数据未加锁。</a:t>
            </a:r>
          </a:p>
        </p:txBody>
      </p:sp>
    </p:spTree>
    <p:extLst>
      <p:ext uri="{BB962C8B-B14F-4D97-AF65-F5344CB8AC3E}">
        <p14:creationId xmlns:p14="http://schemas.microsoft.com/office/powerpoint/2010/main" val="31557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r>
              <a:rPr lang="zh-CN" altLang="en-US" dirty="0" smtClean="0"/>
              <a:t>。（续上一页）</a:t>
            </a:r>
            <a:endParaRPr lang="zh-CN" altLang="en-US" dirty="0"/>
          </a:p>
        </p:txBody>
      </p:sp>
      <p:sp>
        <p:nvSpPr>
          <p:cNvPr id="7" name="文本框 6"/>
          <p:cNvSpPr txBox="1"/>
          <p:nvPr/>
        </p:nvSpPr>
        <p:spPr>
          <a:xfrm>
            <a:off x="1441413" y="2060848"/>
            <a:ext cx="10012051" cy="4401205"/>
          </a:xfrm>
          <a:prstGeom prst="rect">
            <a:avLst/>
          </a:prstGeom>
          <a:noFill/>
        </p:spPr>
        <p:txBody>
          <a:bodyPr wrap="square" rtlCol="0">
            <a:spAutoFit/>
          </a:bodyPr>
          <a:lstStyle/>
          <a:p>
            <a:pPr hangingPunct="0"/>
            <a:r>
              <a:rPr lang="zh-CN" altLang="en-US" sz="1600" dirty="0"/>
              <a:t>如果在</a:t>
            </a:r>
            <a:r>
              <a:rPr lang="zh-CN" altLang="en-US" sz="1600" dirty="0">
                <a:solidFill>
                  <a:srgbClr val="FF0000"/>
                </a:solidFill>
              </a:rPr>
              <a:t>窗口</a:t>
            </a:r>
            <a:r>
              <a:rPr lang="en-US" altLang="zh-CN" sz="1600" dirty="0">
                <a:solidFill>
                  <a:srgbClr val="FF0000"/>
                </a:solidFill>
              </a:rPr>
              <a:t>2</a:t>
            </a:r>
            <a:r>
              <a:rPr lang="zh-CN" altLang="en-US" sz="1600" dirty="0"/>
              <a:t>中做以下修改：</a:t>
            </a:r>
          </a:p>
          <a:p>
            <a:pPr hangingPunct="0"/>
            <a:r>
              <a:rPr lang="en-US" altLang="zh-CN" sz="1400" b="1" dirty="0">
                <a:highlight>
                  <a:srgbClr val="C0C0C0"/>
                </a:highlight>
                <a:ea typeface="微软雅黑" panose="020B0503020204020204" pitchFamily="34" charset="-122"/>
              </a:rPr>
              <a:t>SQL&gt; UPDATE account SET name='</a:t>
            </a:r>
            <a:r>
              <a:rPr lang="zh-CN" altLang="en-US" sz="1400" b="1" dirty="0">
                <a:highlight>
                  <a:srgbClr val="C0C0C0"/>
                </a:highlight>
                <a:ea typeface="微软雅黑" panose="020B0503020204020204" pitchFamily="34" charset="-122"/>
              </a:rPr>
              <a:t>杨小雨</a:t>
            </a:r>
            <a:r>
              <a:rPr lang="en-US" altLang="zh-CN" sz="1400" b="1" dirty="0">
                <a:highlight>
                  <a:srgbClr val="C0C0C0"/>
                </a:highlight>
                <a:ea typeface="微软雅黑" panose="020B0503020204020204" pitchFamily="34" charset="-122"/>
              </a:rPr>
              <a:t>' WHERE id=1005</a:t>
            </a:r>
            <a:r>
              <a:rPr lang="zh-CN" altLang="en-US" sz="1400" b="1" dirty="0">
                <a:highlight>
                  <a:srgbClr val="C0C0C0"/>
                </a:highlight>
                <a:ea typeface="微软雅黑" panose="020B0503020204020204" pitchFamily="34" charset="-122"/>
              </a:rPr>
              <a:t>；</a:t>
            </a:r>
          </a:p>
          <a:p>
            <a:pPr hangingPunct="0"/>
            <a:r>
              <a:rPr lang="zh-CN" altLang="en-US" sz="1400" b="1" dirty="0"/>
              <a:t>已更新 </a:t>
            </a:r>
            <a:r>
              <a:rPr lang="en-US" altLang="zh-CN" sz="1400" b="1" dirty="0"/>
              <a:t>1 </a:t>
            </a:r>
            <a:r>
              <a:rPr lang="zh-CN" altLang="en-US" sz="1400" b="1" dirty="0"/>
              <a:t>行。</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a:t>
            </a:r>
            <a:r>
              <a:rPr lang="en-US" altLang="zh-CN" sz="1400" b="1" dirty="0" smtClean="0"/>
              <a:t>SERIAL</a:t>
            </a:r>
            <a:r>
              <a:rPr lang="en-US" altLang="zh-CN" sz="1400" b="1" dirty="0"/>
              <a:t>#	</a:t>
            </a:r>
            <a:r>
              <a:rPr lang="en-US" altLang="zh-CN" sz="1400" b="1" dirty="0" smtClean="0"/>
              <a:t>USERNAME</a:t>
            </a:r>
            <a:r>
              <a:rPr lang="en-US" altLang="zh-CN" sz="1400" b="1" dirty="0"/>
              <a:t>		LMODE	BLOCK	TY</a:t>
            </a:r>
          </a:p>
          <a:p>
            <a:pPr hangingPunct="0"/>
            <a:r>
              <a:rPr lang="en-US" altLang="zh-CN" sz="1400" b="1" dirty="0"/>
              <a:t>-------	</a:t>
            </a:r>
            <a:r>
              <a:rPr lang="en-US" altLang="zh-CN" sz="1400" b="1" dirty="0" smtClean="0"/>
              <a:t>-------------</a:t>
            </a:r>
            <a:r>
              <a:rPr lang="en-US" altLang="zh-CN" sz="1400" b="1" dirty="0"/>
              <a:t>	-----------		------	-------	-------</a:t>
            </a:r>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3	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3	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6	0</a:t>
            </a:r>
            <a:r>
              <a:rPr lang="en-US" altLang="zh-CN" sz="1400" b="1" dirty="0"/>
              <a:t>	</a:t>
            </a:r>
            <a:r>
              <a:rPr lang="en-US" altLang="zh-CN" sz="1400" b="1" dirty="0" smtClean="0"/>
              <a:t>TX</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的事务持有一个行级排他锁</a:t>
            </a:r>
            <a:r>
              <a:rPr lang="en-US" altLang="zh-CN" sz="1600" dirty="0"/>
              <a:t>RX(LMODE=3)</a:t>
            </a:r>
            <a:r>
              <a:rPr lang="zh-CN" altLang="en-US" sz="1600" dirty="0"/>
              <a:t>，加锁对象是表</a:t>
            </a:r>
            <a:r>
              <a:rPr lang="en-US" altLang="zh-CN" sz="1600" dirty="0"/>
              <a:t>(TM)</a:t>
            </a:r>
            <a:r>
              <a:rPr lang="zh-CN" altLang="en-US" sz="1600" dirty="0"/>
              <a:t>，还持有一个排他锁</a:t>
            </a:r>
            <a:r>
              <a:rPr lang="en-US" altLang="zh-CN" sz="1600" dirty="0"/>
              <a:t>X(LMODE=6)</a:t>
            </a:r>
            <a:r>
              <a:rPr lang="zh-CN" altLang="en-US" sz="1600" dirty="0"/>
              <a:t>加锁对象是数据行</a:t>
            </a:r>
            <a:r>
              <a:rPr lang="en-US" altLang="zh-CN" sz="1600" dirty="0"/>
              <a:t>(account</a:t>
            </a:r>
            <a:r>
              <a:rPr lang="zh-CN" altLang="en-US" sz="1600" dirty="0"/>
              <a:t>表中的</a:t>
            </a:r>
            <a:r>
              <a:rPr lang="en-US" altLang="zh-CN" sz="1600" dirty="0"/>
              <a:t>ID=1001</a:t>
            </a:r>
            <a:r>
              <a:rPr lang="zh-CN" altLang="en-US" sz="1600" dirty="0"/>
              <a:t>和</a:t>
            </a:r>
            <a:r>
              <a:rPr lang="en-US" altLang="zh-CN" sz="1600" dirty="0"/>
              <a:t>ID=1002</a:t>
            </a:r>
            <a:r>
              <a:rPr lang="zh-CN" altLang="en-US" sz="1600" dirty="0"/>
              <a:t>两条记录</a:t>
            </a:r>
            <a:r>
              <a:rPr lang="en-US" altLang="zh-CN" sz="1600" dirty="0"/>
              <a:t>)</a:t>
            </a:r>
            <a:r>
              <a:rPr lang="zh-CN" altLang="en-US" sz="1600" dirty="0"/>
              <a:t>。当</a:t>
            </a:r>
            <a:r>
              <a:rPr lang="en-US" altLang="zh-CN" sz="1600" dirty="0"/>
              <a:t>SID=226</a:t>
            </a:r>
            <a:r>
              <a:rPr lang="zh-CN" altLang="en-US" sz="1600" dirty="0"/>
              <a:t>的事务修改</a:t>
            </a:r>
            <a:r>
              <a:rPr lang="en-US" altLang="zh-CN" sz="1600" dirty="0"/>
              <a:t>account</a:t>
            </a:r>
            <a:r>
              <a:rPr lang="zh-CN" altLang="en-US" sz="1600" dirty="0"/>
              <a:t>表中</a:t>
            </a:r>
            <a:r>
              <a:rPr lang="en-US" altLang="zh-CN" sz="1600" dirty="0"/>
              <a:t>ID=1005</a:t>
            </a:r>
            <a:r>
              <a:rPr lang="zh-CN" altLang="en-US" sz="1600" dirty="0"/>
              <a:t>的记录时，由于未加锁，所以修改成功，并对</a:t>
            </a:r>
            <a:r>
              <a:rPr lang="en-US" altLang="zh-CN" sz="1600" dirty="0"/>
              <a:t>account</a:t>
            </a:r>
            <a:r>
              <a:rPr lang="zh-CN" altLang="en-US" sz="1600" dirty="0"/>
              <a:t>表加上一个行级排他锁</a:t>
            </a:r>
            <a:r>
              <a:rPr lang="en-US" altLang="zh-CN" sz="1600" dirty="0"/>
              <a:t>(TM</a:t>
            </a:r>
            <a:r>
              <a:rPr lang="zh-CN" altLang="en-US" sz="1600" dirty="0"/>
              <a:t>，</a:t>
            </a:r>
            <a:r>
              <a:rPr lang="en-US" altLang="zh-CN" sz="1600" dirty="0"/>
              <a:t>LMODE=3)</a:t>
            </a:r>
            <a:r>
              <a:rPr lang="zh-CN" altLang="en-US" sz="1600" dirty="0"/>
              <a:t>和一个排他锁</a:t>
            </a:r>
            <a:r>
              <a:rPr lang="en-US" altLang="zh-CN" sz="1600" dirty="0"/>
              <a:t>(TX</a:t>
            </a:r>
            <a:r>
              <a:rPr lang="zh-CN" altLang="en-US" sz="1600" dirty="0"/>
              <a:t>，</a:t>
            </a:r>
            <a:r>
              <a:rPr lang="en-US" altLang="zh-CN" sz="1600" dirty="0"/>
              <a:t>LMODE=6</a:t>
            </a:r>
            <a:r>
              <a:rPr lang="zh-CN" altLang="en-US" sz="1600" dirty="0"/>
              <a:t>，该锁只对</a:t>
            </a:r>
            <a:r>
              <a:rPr lang="en-US" altLang="zh-CN" sz="1600" dirty="0"/>
              <a:t>ID</a:t>
            </a:r>
            <a:r>
              <a:rPr lang="zh-CN" altLang="en-US" sz="1600" dirty="0"/>
              <a:t>＝</a:t>
            </a:r>
            <a:r>
              <a:rPr lang="en-US" altLang="zh-CN" sz="1600" dirty="0"/>
              <a:t>1005</a:t>
            </a:r>
            <a:r>
              <a:rPr lang="zh-CN" altLang="en-US" sz="1600" dirty="0"/>
              <a:t>的记录生效</a:t>
            </a:r>
            <a:r>
              <a:rPr lang="en-US" altLang="zh-CN" sz="1600" dirty="0"/>
              <a:t>)</a:t>
            </a:r>
            <a:r>
              <a:rPr lang="zh-CN" altLang="en-US" sz="1600" dirty="0"/>
              <a:t>。</a:t>
            </a:r>
          </a:p>
        </p:txBody>
      </p:sp>
    </p:spTree>
    <p:extLst>
      <p:ext uri="{BB962C8B-B14F-4D97-AF65-F5344CB8AC3E}">
        <p14:creationId xmlns:p14="http://schemas.microsoft.com/office/powerpoint/2010/main" val="332603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9-16】</a:t>
            </a:r>
            <a:r>
              <a:rPr lang="zh-CN" altLang="en-US" dirty="0"/>
              <a:t>并发事务行级排他锁操作</a:t>
            </a:r>
            <a:r>
              <a:rPr lang="zh-CN" altLang="en-US" dirty="0" smtClean="0"/>
              <a:t>。（续上一页）</a:t>
            </a:r>
            <a:endParaRPr lang="zh-CN" altLang="en-US" dirty="0"/>
          </a:p>
        </p:txBody>
      </p:sp>
      <p:sp>
        <p:nvSpPr>
          <p:cNvPr id="7" name="文本框 6"/>
          <p:cNvSpPr txBox="1"/>
          <p:nvPr/>
        </p:nvSpPr>
        <p:spPr>
          <a:xfrm>
            <a:off x="1441413" y="2060848"/>
            <a:ext cx="10012051" cy="4124206"/>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中继续做修改：</a:t>
            </a:r>
          </a:p>
          <a:p>
            <a:pPr hangingPunct="0"/>
            <a:r>
              <a:rPr lang="en-US" altLang="zh-CN" sz="1400" b="1" dirty="0">
                <a:highlight>
                  <a:srgbClr val="C0C0C0"/>
                </a:highlight>
                <a:ea typeface="微软雅黑" panose="020B0503020204020204" pitchFamily="34" charset="-122"/>
              </a:rPr>
              <a:t>SQL&gt; UPDATE account SET name='</a:t>
            </a:r>
            <a:r>
              <a:rPr lang="zh-CN" altLang="en-US" sz="1400" b="1" dirty="0">
                <a:highlight>
                  <a:srgbClr val="C0C0C0"/>
                </a:highlight>
                <a:ea typeface="微软雅黑" panose="020B0503020204020204" pitchFamily="34" charset="-122"/>
              </a:rPr>
              <a:t>李方方</a:t>
            </a:r>
            <a:r>
              <a:rPr lang="en-US" altLang="zh-CN" sz="1400" b="1" dirty="0">
                <a:highlight>
                  <a:srgbClr val="C0C0C0"/>
                </a:highlight>
                <a:ea typeface="微软雅黑" panose="020B0503020204020204" pitchFamily="34" charset="-122"/>
              </a:rPr>
              <a:t>' WHERE id=1002</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1</a:t>
            </a:r>
            <a:r>
              <a:rPr lang="en-US" altLang="zh-CN" sz="1400" b="1" dirty="0"/>
              <a:t>	</a:t>
            </a:r>
            <a:r>
              <a:rPr lang="en-US" altLang="zh-CN" sz="1400" b="1" dirty="0" smtClean="0"/>
              <a:t>TX</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0</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SID=226</a:t>
            </a:r>
            <a:r>
              <a:rPr lang="zh-CN" altLang="en-US" sz="1600" dirty="0"/>
              <a:t>的事务增加了一个</a:t>
            </a:r>
            <a:r>
              <a:rPr lang="en-US" altLang="zh-CN" sz="1600" dirty="0"/>
              <a:t>LMODE=0</a:t>
            </a:r>
            <a:r>
              <a:rPr lang="zh-CN" altLang="en-US" sz="1600" dirty="0"/>
              <a:t>的数据行锁</a:t>
            </a:r>
            <a:r>
              <a:rPr lang="en-US" altLang="zh-CN" sz="1600" dirty="0"/>
              <a:t>(TX)</a:t>
            </a:r>
            <a:r>
              <a:rPr lang="zh-CN" altLang="en-US" sz="1600" dirty="0"/>
              <a:t>，该加锁过程未完成，被</a:t>
            </a:r>
            <a:r>
              <a:rPr lang="en-US" altLang="zh-CN" sz="1600" dirty="0"/>
              <a:t>SID=45</a:t>
            </a:r>
            <a:r>
              <a:rPr lang="zh-CN" altLang="en-US" sz="1600" dirty="0"/>
              <a:t>的事务锁阻塞，此时</a:t>
            </a:r>
            <a:r>
              <a:rPr lang="en-US" altLang="zh-CN" sz="1600" dirty="0"/>
              <a:t>SID=45</a:t>
            </a:r>
            <a:r>
              <a:rPr lang="zh-CN" altLang="en-US" sz="1600" dirty="0"/>
              <a:t>的排他锁</a:t>
            </a:r>
            <a:r>
              <a:rPr lang="en-US" altLang="zh-CN" sz="1600" dirty="0"/>
              <a:t>(TX)</a:t>
            </a:r>
            <a:r>
              <a:rPr lang="zh-CN" altLang="en-US" sz="1600" dirty="0"/>
              <a:t>的</a:t>
            </a:r>
            <a:r>
              <a:rPr lang="en-US" altLang="zh-CN" sz="1600" dirty="0"/>
              <a:t>BLOCK</a:t>
            </a:r>
            <a:r>
              <a:rPr lang="zh-CN" altLang="en-US" sz="1600" dirty="0"/>
              <a:t>已变成</a:t>
            </a:r>
            <a:r>
              <a:rPr lang="en-US" altLang="zh-CN" sz="1600" dirty="0"/>
              <a:t>1</a:t>
            </a:r>
            <a:r>
              <a:rPr lang="zh-CN" altLang="en-US" sz="1600" dirty="0"/>
              <a:t>。</a:t>
            </a:r>
          </a:p>
        </p:txBody>
      </p:sp>
    </p:spTree>
    <p:extLst>
      <p:ext uri="{BB962C8B-B14F-4D97-AF65-F5344CB8AC3E}">
        <p14:creationId xmlns:p14="http://schemas.microsoft.com/office/powerpoint/2010/main" val="22787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016223"/>
          </a:xfrm>
        </p:spPr>
        <p:txBody>
          <a:bodyPr>
            <a:normAutofit fontScale="77500" lnSpcReduction="20000"/>
          </a:bodyPr>
          <a:lstStyle/>
          <a:p>
            <a:pPr marL="0" indent="0" hangingPunct="0">
              <a:lnSpc>
                <a:spcPct val="120000"/>
              </a:lnSpc>
              <a:buNone/>
            </a:pPr>
            <a:r>
              <a:rPr lang="en-US" altLang="zh-CN" dirty="0"/>
              <a:t>3)</a:t>
            </a:r>
            <a:r>
              <a:rPr lang="zh-CN" altLang="en-US" dirty="0"/>
              <a:t>共享锁</a:t>
            </a:r>
            <a:r>
              <a:rPr lang="en-US" altLang="zh-CN" dirty="0"/>
              <a:t>(Share Locks</a:t>
            </a:r>
            <a:r>
              <a:rPr lang="zh-CN" altLang="en-US" dirty="0"/>
              <a:t>，即</a:t>
            </a:r>
            <a:r>
              <a:rPr lang="en-US" altLang="zh-CN" dirty="0"/>
              <a:t>S</a:t>
            </a:r>
            <a:r>
              <a:rPr lang="zh-CN" altLang="en-US" dirty="0"/>
              <a:t>锁</a:t>
            </a:r>
            <a:r>
              <a:rPr lang="en-US" altLang="zh-CN" dirty="0"/>
              <a:t>)</a:t>
            </a:r>
            <a:r>
              <a:rPr lang="zh-CN" altLang="en-US" dirty="0"/>
              <a:t>：</a:t>
            </a:r>
          </a:p>
          <a:p>
            <a:pPr marL="0" indent="0" hangingPunct="0">
              <a:lnSpc>
                <a:spcPct val="120000"/>
              </a:lnSpc>
              <a:buNone/>
            </a:pPr>
            <a:r>
              <a:rPr lang="zh-CN" altLang="en-US" dirty="0"/>
              <a:t>当一个事务对数据资源加上共享锁</a:t>
            </a:r>
            <a:r>
              <a:rPr lang="en-US" altLang="zh-CN" dirty="0"/>
              <a:t>(S)</a:t>
            </a:r>
            <a:r>
              <a:rPr lang="zh-CN" altLang="en-US" dirty="0"/>
              <a:t>后，其他事务仍可以对该资源再加行级共享锁</a:t>
            </a:r>
            <a:r>
              <a:rPr lang="en-US" altLang="zh-CN" dirty="0"/>
              <a:t>(RS)</a:t>
            </a:r>
            <a:r>
              <a:rPr lang="zh-CN" altLang="en-US" dirty="0"/>
              <a:t>和共享锁</a:t>
            </a:r>
            <a:r>
              <a:rPr lang="en-US" altLang="zh-CN" dirty="0"/>
              <a:t>(S)</a:t>
            </a:r>
            <a:r>
              <a:rPr lang="zh-CN" altLang="en-US" dirty="0"/>
              <a:t>，但不能加行级排他锁</a:t>
            </a:r>
            <a:r>
              <a:rPr lang="en-US" altLang="zh-CN" dirty="0"/>
              <a:t>(RX)</a:t>
            </a:r>
            <a:r>
              <a:rPr lang="zh-CN" altLang="en-US" dirty="0"/>
              <a:t>、共享行级排他锁</a:t>
            </a:r>
            <a:r>
              <a:rPr lang="en-US" altLang="zh-CN" dirty="0"/>
              <a:t>(SRX)</a:t>
            </a:r>
            <a:r>
              <a:rPr lang="zh-CN" altLang="en-US" dirty="0"/>
              <a:t>及排他锁</a:t>
            </a:r>
            <a:r>
              <a:rPr lang="en-US" altLang="zh-CN" dirty="0"/>
              <a:t>(X)</a:t>
            </a:r>
            <a:r>
              <a:rPr lang="zh-CN" altLang="en-US" dirty="0"/>
              <a:t>，允许其他事务查询被锁定的表，不允许其他事务做插入、更新、删除操作。</a:t>
            </a:r>
          </a:p>
          <a:p>
            <a:pPr marL="0" indent="0" hangingPunct="0">
              <a:lnSpc>
                <a:spcPct val="120000"/>
              </a:lnSpc>
              <a:buNone/>
            </a:pPr>
            <a:r>
              <a:rPr lang="zh-CN" altLang="en-US" dirty="0"/>
              <a:t>加锁语法：</a:t>
            </a:r>
          </a:p>
        </p:txBody>
      </p:sp>
      <p:sp>
        <p:nvSpPr>
          <p:cNvPr id="7" name="文本框 6"/>
          <p:cNvSpPr txBox="1"/>
          <p:nvPr/>
        </p:nvSpPr>
        <p:spPr>
          <a:xfrm>
            <a:off x="1341884" y="3707740"/>
            <a:ext cx="10012051" cy="369332"/>
          </a:xfrm>
          <a:prstGeom prst="rect">
            <a:avLst/>
          </a:prstGeom>
          <a:solidFill>
            <a:srgbClr val="FFFF00"/>
          </a:solidFill>
        </p:spPr>
        <p:txBody>
          <a:bodyPr wrap="square" rtlCol="0">
            <a:spAutoFit/>
          </a:bodyPr>
          <a:lstStyle/>
          <a:p>
            <a:pPr hangingPunct="0"/>
            <a:r>
              <a:rPr lang="en-US" altLang="zh-CN" b="1" dirty="0" smtClean="0"/>
              <a:t>LOCK </a:t>
            </a:r>
            <a:r>
              <a:rPr lang="en-US" altLang="zh-CN" b="1" dirty="0"/>
              <a:t>TABLE &lt;</a:t>
            </a:r>
            <a:r>
              <a:rPr lang="zh-CN" altLang="en-US" b="1" dirty="0"/>
              <a:t>表名</a:t>
            </a:r>
            <a:r>
              <a:rPr lang="en-US" altLang="zh-CN" b="1" dirty="0"/>
              <a:t>&gt; IN SHARE MODE</a:t>
            </a:r>
            <a:r>
              <a:rPr lang="zh-CN" altLang="en-US" b="1" dirty="0" smtClean="0"/>
              <a:t>；</a:t>
            </a:r>
            <a:endParaRPr lang="en-US" altLang="zh-CN" dirty="0" smtClean="0">
              <a:solidFill>
                <a:srgbClr val="FF0000"/>
              </a:solidFill>
            </a:endParaRPr>
          </a:p>
        </p:txBody>
      </p:sp>
    </p:spTree>
    <p:extLst>
      <p:ext uri="{BB962C8B-B14F-4D97-AF65-F5344CB8AC3E}">
        <p14:creationId xmlns:p14="http://schemas.microsoft.com/office/powerpoint/2010/main" val="54159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9.1.1</a:t>
            </a:r>
            <a:r>
              <a:rPr lang="zh-CN" altLang="en-US" sz="2800" dirty="0"/>
              <a:t>省略列的列表，默认值</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656183"/>
          </a:xfrm>
        </p:spPr>
        <p:txBody>
          <a:bodyPr>
            <a:normAutofit/>
          </a:bodyPr>
          <a:lstStyle/>
          <a:p>
            <a:pPr marL="0" indent="0" hangingPunct="0">
              <a:lnSpc>
                <a:spcPct val="120000"/>
              </a:lnSpc>
              <a:buNone/>
            </a:pPr>
            <a:r>
              <a:rPr lang="en-US" altLang="zh-CN" dirty="0"/>
              <a:t>【</a:t>
            </a:r>
            <a:r>
              <a:rPr lang="zh-CN" altLang="en-US" dirty="0"/>
              <a:t>示例</a:t>
            </a:r>
            <a:r>
              <a:rPr lang="en-US" altLang="zh-CN" dirty="0"/>
              <a:t>9-3】</a:t>
            </a:r>
            <a:r>
              <a:rPr lang="zh-CN" altLang="en-US" dirty="0"/>
              <a:t>使用默认值插入记录。</a:t>
            </a:r>
          </a:p>
          <a:p>
            <a:pPr marL="0" indent="0" hangingPunct="0">
              <a:lnSpc>
                <a:spcPct val="120000"/>
              </a:lnSpc>
              <a:buNone/>
            </a:pPr>
            <a:r>
              <a:rPr lang="zh-CN" altLang="en-US" dirty="0"/>
              <a:t>在</a:t>
            </a:r>
            <a:r>
              <a:rPr lang="en-US" altLang="zh-CN" dirty="0" err="1"/>
              <a:t>hr</a:t>
            </a:r>
            <a:r>
              <a:rPr lang="zh-CN" altLang="en-US" dirty="0"/>
              <a:t>用户的工作表</a:t>
            </a:r>
            <a:r>
              <a:rPr lang="en-US" altLang="zh-CN" dirty="0"/>
              <a:t>jobs</a:t>
            </a:r>
            <a:r>
              <a:rPr lang="zh-CN" altLang="en-US" dirty="0"/>
              <a:t>中，设置列</a:t>
            </a:r>
            <a:r>
              <a:rPr lang="en-US" altLang="zh-CN" dirty="0" err="1"/>
              <a:t>min_salary</a:t>
            </a:r>
            <a:r>
              <a:rPr lang="zh-CN" altLang="en-US" dirty="0"/>
              <a:t>的默认值为</a:t>
            </a:r>
            <a:r>
              <a:rPr lang="en-US" altLang="zh-CN" dirty="0"/>
              <a:t>4000</a:t>
            </a:r>
            <a:r>
              <a:rPr lang="zh-CN" altLang="en-US" dirty="0"/>
              <a:t>，并采用默认值插入</a:t>
            </a:r>
            <a:r>
              <a:rPr lang="en-US" altLang="zh-CN" dirty="0"/>
              <a:t>1</a:t>
            </a:r>
            <a:r>
              <a:rPr lang="zh-CN" altLang="en-US" dirty="0"/>
              <a:t>条记录。</a:t>
            </a:r>
          </a:p>
        </p:txBody>
      </p:sp>
      <p:sp>
        <p:nvSpPr>
          <p:cNvPr id="6" name="文本框 5"/>
          <p:cNvSpPr txBox="1"/>
          <p:nvPr/>
        </p:nvSpPr>
        <p:spPr>
          <a:xfrm>
            <a:off x="1409500" y="3292529"/>
            <a:ext cx="10012051" cy="2800767"/>
          </a:xfrm>
          <a:prstGeom prst="rect">
            <a:avLst/>
          </a:prstGeom>
          <a:noFill/>
        </p:spPr>
        <p:txBody>
          <a:bodyPr wrap="square" rtlCol="0">
            <a:spAutoFit/>
          </a:bodyPr>
          <a:lstStyle/>
          <a:p>
            <a:pPr hangingPunct="0"/>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设置列</a:t>
            </a:r>
            <a:r>
              <a:rPr lang="en-US" altLang="zh-CN" sz="1600" b="1" dirty="0">
                <a:highlight>
                  <a:srgbClr val="C0C0C0"/>
                </a:highlight>
                <a:ea typeface="微软雅黑" panose="020B0503020204020204" pitchFamily="34" charset="-122"/>
              </a:rPr>
              <a:t>MIN_SALARY</a:t>
            </a:r>
            <a:r>
              <a:rPr lang="zh-CN" altLang="en-US" sz="1600" b="1" dirty="0">
                <a:highlight>
                  <a:srgbClr val="C0C0C0"/>
                </a:highlight>
                <a:ea typeface="微软雅黑" panose="020B0503020204020204" pitchFamily="34" charset="-122"/>
              </a:rPr>
              <a:t>的默认值</a:t>
            </a:r>
          </a:p>
          <a:p>
            <a:pPr hangingPunct="0"/>
            <a:r>
              <a:rPr lang="en-US" altLang="zh-CN" sz="1600" b="1" dirty="0">
                <a:highlight>
                  <a:srgbClr val="C0C0C0"/>
                </a:highlight>
                <a:ea typeface="微软雅黑" panose="020B0503020204020204" pitchFamily="34" charset="-122"/>
              </a:rPr>
              <a:t>SQL&gt;ALTER TABLE jobs MODIFY </a:t>
            </a:r>
            <a:r>
              <a:rPr lang="en-US" altLang="zh-CN" sz="1600" b="1" dirty="0" err="1">
                <a:highlight>
                  <a:srgbClr val="C0C0C0"/>
                </a:highlight>
                <a:ea typeface="微软雅黑" panose="020B0503020204020204" pitchFamily="34" charset="-122"/>
              </a:rPr>
              <a:t>min_salary</a:t>
            </a:r>
            <a:r>
              <a:rPr lang="en-US" altLang="zh-CN" sz="1600" b="1" dirty="0">
                <a:highlight>
                  <a:srgbClr val="C0C0C0"/>
                </a:highlight>
                <a:ea typeface="微软雅黑" panose="020B0503020204020204" pitchFamily="34" charset="-122"/>
              </a:rPr>
              <a:t> DEFAULT 4000</a:t>
            </a:r>
            <a:r>
              <a:rPr lang="zh-CN" altLang="en-US"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使用默认值插入记录</a:t>
            </a:r>
          </a:p>
          <a:p>
            <a:pPr hangingPunct="0"/>
            <a:r>
              <a:rPr lang="en-US" altLang="zh-CN" sz="1600" b="1" dirty="0">
                <a:highlight>
                  <a:srgbClr val="C0C0C0"/>
                </a:highlight>
                <a:ea typeface="微软雅黑" panose="020B0503020204020204" pitchFamily="34" charset="-122"/>
              </a:rPr>
              <a:t>SQL&gt;INSERT INTO jobs(</a:t>
            </a:r>
            <a:r>
              <a:rPr lang="en-US" altLang="zh-CN" sz="1600" b="1" dirty="0" err="1">
                <a:highlight>
                  <a:srgbClr val="C0C0C0"/>
                </a:highlight>
                <a:ea typeface="微软雅黑" panose="020B0503020204020204" pitchFamily="34" charset="-122"/>
              </a:rPr>
              <a:t>job_id</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job_title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max_salary</a:t>
            </a:r>
            <a:r>
              <a:rPr lang="en-US" altLang="zh-CN"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2  VALUES('IT_PROG1'</a:t>
            </a:r>
            <a:r>
              <a:rPr lang="zh-CN" altLang="en-US" sz="1600" b="1" dirty="0">
                <a:highlight>
                  <a:srgbClr val="C0C0C0"/>
                </a:highlight>
                <a:ea typeface="微软雅黑" panose="020B0503020204020204" pitchFamily="34" charset="-122"/>
              </a:rPr>
              <a:t>，</a:t>
            </a:r>
            <a:r>
              <a:rPr lang="en-US" altLang="zh-CN" sz="1600" b="1" dirty="0">
                <a:highlight>
                  <a:srgbClr val="C0C0C0"/>
                </a:highlight>
                <a:ea typeface="微软雅黑" panose="020B0503020204020204" pitchFamily="34" charset="-122"/>
              </a:rPr>
              <a:t>'Programmer'</a:t>
            </a:r>
            <a:r>
              <a:rPr lang="zh-CN" altLang="en-US" sz="1600" b="1" dirty="0">
                <a:highlight>
                  <a:srgbClr val="C0C0C0"/>
                </a:highlight>
                <a:ea typeface="微软雅黑" panose="020B0503020204020204" pitchFamily="34" charset="-122"/>
              </a:rPr>
              <a:t>，</a:t>
            </a:r>
            <a:r>
              <a:rPr lang="en-US" altLang="zh-CN" sz="1600" b="1" dirty="0">
                <a:highlight>
                  <a:srgbClr val="C0C0C0"/>
                </a:highlight>
                <a:ea typeface="微软雅黑" panose="020B0503020204020204" pitchFamily="34" charset="-122"/>
              </a:rPr>
              <a:t>12000)</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 SELECT * FROM jobs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='IT_PROG1'</a:t>
            </a:r>
            <a:r>
              <a:rPr lang="zh-CN" altLang="en-US" sz="1600" b="1" dirty="0" smtClean="0">
                <a:highlight>
                  <a:srgbClr val="C0C0C0"/>
                </a:highlight>
                <a:ea typeface="微软雅黑" panose="020B0503020204020204" pitchFamily="34" charset="-122"/>
              </a:rPr>
              <a:t>；</a:t>
            </a:r>
            <a:endParaRPr lang="en-US" altLang="zh-CN" sz="1600" b="1" dirty="0" smtClean="0">
              <a:highlight>
                <a:srgbClr val="C0C0C0"/>
              </a:highlight>
              <a:ea typeface="微软雅黑" panose="020B0503020204020204" pitchFamily="34" charset="-122"/>
            </a:endParaRPr>
          </a:p>
          <a:p>
            <a:pPr hangingPunct="0"/>
            <a:endParaRPr lang="zh-CN" altLang="en-US" sz="1600" b="1" dirty="0"/>
          </a:p>
          <a:p>
            <a:pPr hangingPunct="0"/>
            <a:r>
              <a:rPr lang="en-US" altLang="zh-CN" sz="1600" b="1" dirty="0"/>
              <a:t>JOB_ID		JOB_TITLE		</a:t>
            </a:r>
            <a:r>
              <a:rPr lang="en-US" altLang="zh-CN" sz="1600" b="1" dirty="0" smtClean="0"/>
              <a:t>MIN_SALARY</a:t>
            </a:r>
            <a:r>
              <a:rPr lang="en-US" altLang="zh-CN" sz="1600" b="1" dirty="0"/>
              <a:t>	MAX_SALARY</a:t>
            </a:r>
          </a:p>
          <a:p>
            <a:pPr hangingPunct="0"/>
            <a:r>
              <a:rPr lang="en-US" altLang="zh-CN" sz="1600" b="1" dirty="0"/>
              <a:t>----------	</a:t>
            </a:r>
            <a:r>
              <a:rPr lang="en-US" altLang="zh-CN" sz="1600" b="1" dirty="0" smtClean="0"/>
              <a:t>	------------------------</a:t>
            </a:r>
            <a:r>
              <a:rPr lang="en-US" altLang="zh-CN" sz="1600" b="1" dirty="0"/>
              <a:t>	</a:t>
            </a:r>
            <a:r>
              <a:rPr lang="en-US" altLang="zh-CN" sz="1600" b="1" dirty="0" smtClean="0"/>
              <a:t>	----------</a:t>
            </a:r>
            <a:r>
              <a:rPr lang="en-US" altLang="zh-CN" sz="1600" b="1" dirty="0"/>
              <a:t>	</a:t>
            </a:r>
            <a:r>
              <a:rPr lang="en-US" altLang="zh-CN" sz="1600" b="1" dirty="0" smtClean="0"/>
              <a:t>	---------- </a:t>
            </a:r>
            <a:endParaRPr lang="en-US" altLang="zh-CN" sz="1600" b="1" dirty="0"/>
          </a:p>
          <a:p>
            <a:pPr hangingPunct="0"/>
            <a:r>
              <a:rPr lang="en-US" altLang="zh-CN" sz="1600" b="1" dirty="0"/>
              <a:t>IT_PROG1	</a:t>
            </a:r>
            <a:r>
              <a:rPr lang="en-US" altLang="zh-CN" sz="1600" b="1" dirty="0" smtClean="0"/>
              <a:t>Programmer</a:t>
            </a:r>
            <a:r>
              <a:rPr lang="en-US" altLang="zh-CN" sz="1600" b="1" dirty="0"/>
              <a:t>		</a:t>
            </a:r>
            <a:r>
              <a:rPr lang="en-US" altLang="zh-CN" sz="1600" b="1" dirty="0" smtClean="0"/>
              <a:t>4000</a:t>
            </a:r>
            <a:r>
              <a:rPr lang="en-US" altLang="zh-CN" sz="1600" b="1" dirty="0"/>
              <a:t>		12000</a:t>
            </a:r>
          </a:p>
        </p:txBody>
      </p:sp>
    </p:spTree>
    <p:extLst>
      <p:ext uri="{BB962C8B-B14F-4D97-AF65-F5344CB8AC3E}">
        <p14:creationId xmlns:p14="http://schemas.microsoft.com/office/powerpoint/2010/main" val="3925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584175"/>
          </a:xfrm>
        </p:spPr>
        <p:txBody>
          <a:bodyPr>
            <a:normAutofit lnSpcReduction="1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sqlplus</a:t>
            </a:r>
            <a:r>
              <a:rPr lang="zh-CN" altLang="en-US" dirty="0"/>
              <a:t>窗口，窗口</a:t>
            </a:r>
            <a:r>
              <a:rPr lang="en-US" altLang="zh-CN" dirty="0"/>
              <a:t>1(</a:t>
            </a:r>
            <a:r>
              <a:rPr lang="en-US" altLang="zh-CN" dirty="0" err="1"/>
              <a:t>hr</a:t>
            </a:r>
            <a:r>
              <a:rPr lang="zh-CN" altLang="en-US" dirty="0"/>
              <a:t>用户操作</a:t>
            </a:r>
            <a:r>
              <a:rPr lang="en-US" altLang="zh-CN" dirty="0"/>
              <a:t>)</a:t>
            </a:r>
            <a:r>
              <a:rPr lang="zh-CN" altLang="en-US" dirty="0"/>
              <a:t>，窗口</a:t>
            </a:r>
            <a:r>
              <a:rPr lang="en-US" altLang="zh-CN" dirty="0"/>
              <a:t>2(</a:t>
            </a:r>
            <a:r>
              <a:rPr lang="en-US" altLang="zh-CN" dirty="0" err="1"/>
              <a:t>hr</a:t>
            </a:r>
            <a:r>
              <a:rPr lang="zh-CN" altLang="en-US" dirty="0"/>
              <a:t>用户操作</a:t>
            </a:r>
            <a:r>
              <a:rPr lang="en-US" altLang="zh-CN" dirty="0"/>
              <a:t>)</a:t>
            </a:r>
            <a:r>
              <a:rPr lang="zh-CN" altLang="en-US" dirty="0"/>
              <a:t>，窗口</a:t>
            </a:r>
            <a:r>
              <a:rPr lang="en-US" altLang="zh-CN" dirty="0"/>
              <a:t>3(system</a:t>
            </a:r>
            <a:r>
              <a:rPr lang="zh-CN" altLang="en-US" dirty="0"/>
              <a:t>用户操作</a:t>
            </a:r>
            <a:r>
              <a:rPr lang="en-US" altLang="zh-CN" dirty="0"/>
              <a:t>)</a:t>
            </a:r>
            <a:r>
              <a:rPr lang="zh-CN" altLang="en-US" dirty="0"/>
              <a:t>，首先在</a:t>
            </a:r>
            <a:r>
              <a:rPr lang="zh-CN" altLang="en-US" dirty="0">
                <a:solidFill>
                  <a:srgbClr val="FF0000"/>
                </a:solidFill>
              </a:rPr>
              <a:t>窗口</a:t>
            </a:r>
            <a:r>
              <a:rPr lang="en-US" altLang="zh-CN" dirty="0">
                <a:solidFill>
                  <a:srgbClr val="FF0000"/>
                </a:solidFill>
              </a:rPr>
              <a:t>3</a:t>
            </a:r>
            <a:r>
              <a:rPr lang="zh-CN" altLang="en-US" dirty="0"/>
              <a:t>中查看锁信息：</a:t>
            </a:r>
          </a:p>
        </p:txBody>
      </p:sp>
      <p:sp>
        <p:nvSpPr>
          <p:cNvPr id="7" name="文本框 6"/>
          <p:cNvSpPr txBox="1"/>
          <p:nvPr/>
        </p:nvSpPr>
        <p:spPr>
          <a:xfrm>
            <a:off x="1410953" y="3140968"/>
            <a:ext cx="10012051" cy="1384995"/>
          </a:xfrm>
          <a:prstGeom prst="rect">
            <a:avLst/>
          </a:prstGeom>
          <a:noFill/>
        </p:spPr>
        <p:txBody>
          <a:bodyPr wrap="square" rtlCol="0">
            <a:spAutoFit/>
          </a:bodyPr>
          <a:lstStyle/>
          <a:p>
            <a:pPr hangingPunct="0"/>
            <a:r>
              <a:rPr lang="en-US" altLang="zh-CN" sz="1400" b="1" dirty="0" smtClean="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 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p:txBody>
      </p:sp>
    </p:spTree>
    <p:extLst>
      <p:ext uri="{BB962C8B-B14F-4D97-AF65-F5344CB8AC3E}">
        <p14:creationId xmlns:p14="http://schemas.microsoft.com/office/powerpoint/2010/main" val="72653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表设置共享锁</a:t>
            </a:r>
            <a:r>
              <a:rPr lang="en-US" altLang="zh-CN" sz="1600" dirty="0"/>
              <a:t>(S)</a:t>
            </a:r>
            <a:r>
              <a:rPr lang="zh-CN" altLang="en-US" sz="1600" dirty="0"/>
              <a:t>：</a:t>
            </a:r>
          </a:p>
          <a:p>
            <a:pPr hangingPunct="0"/>
            <a:r>
              <a:rPr lang="en-US" altLang="zh-CN" sz="1400" b="1" dirty="0">
                <a:highlight>
                  <a:srgbClr val="C0C0C0"/>
                </a:highlight>
                <a:ea typeface="微软雅黑" panose="020B0503020204020204" pitchFamily="34" charset="-122"/>
              </a:rPr>
              <a:t>SQL&gt;LOCK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a:t>
            </a:r>
            <a:r>
              <a:rPr lang="en-US" altLang="zh-CN" sz="1400" b="1" dirty="0" smtClean="0"/>
              <a:t>SERIAL</a:t>
            </a:r>
            <a:r>
              <a:rPr lang="en-US" altLang="zh-CN" sz="1400" b="1" dirty="0"/>
              <a:t>#	</a:t>
            </a:r>
            <a:r>
              <a:rPr lang="en-US" altLang="zh-CN" sz="1400" b="1" dirty="0" smtClean="0"/>
              <a:t>USERNAME</a:t>
            </a:r>
            <a:r>
              <a:rPr lang="en-US" altLang="zh-CN" sz="1400" b="1" dirty="0"/>
              <a:t>		LMODE	BLOCK	TY</a:t>
            </a:r>
          </a:p>
          <a:p>
            <a:pPr hangingPunct="0"/>
            <a:r>
              <a:rPr lang="en-US" altLang="zh-CN" sz="1400" b="1" dirty="0"/>
              <a:t>-------	-------------	-----------		------	-------	-------</a:t>
            </a:r>
          </a:p>
          <a:p>
            <a:pPr hangingPunct="0"/>
            <a:r>
              <a:rPr lang="en-US" altLang="zh-CN" sz="1400" b="1" dirty="0"/>
              <a:t>45	</a:t>
            </a:r>
            <a:r>
              <a:rPr lang="en-US" altLang="zh-CN" sz="1400" b="1" dirty="0" smtClean="0"/>
              <a:t>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S</a:t>
            </a:r>
            <a:r>
              <a:rPr lang="zh-CN" altLang="en-US" sz="1600" dirty="0"/>
              <a:t>锁</a:t>
            </a:r>
            <a:r>
              <a:rPr lang="en-US" altLang="zh-CN" sz="1600" dirty="0"/>
              <a:t>(LMODE=4)</a:t>
            </a:r>
            <a:r>
              <a:rPr lang="zh-CN" altLang="en-US" sz="1600" dirty="0"/>
              <a:t>。</a:t>
            </a:r>
          </a:p>
        </p:txBody>
      </p:sp>
    </p:spTree>
    <p:extLst>
      <p:ext uri="{BB962C8B-B14F-4D97-AF65-F5344CB8AC3E}">
        <p14:creationId xmlns:p14="http://schemas.microsoft.com/office/powerpoint/2010/main" val="29510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r>
              <a:rPr lang="zh-CN" altLang="en-US" dirty="0" smtClean="0"/>
              <a:t>（续上一页）</a:t>
            </a:r>
            <a:endParaRPr lang="zh-CN" altLang="en-US" dirty="0"/>
          </a:p>
        </p:txBody>
      </p:sp>
      <p:sp>
        <p:nvSpPr>
          <p:cNvPr id="7" name="文本框 6"/>
          <p:cNvSpPr txBox="1"/>
          <p:nvPr/>
        </p:nvSpPr>
        <p:spPr>
          <a:xfrm>
            <a:off x="1441413" y="2060848"/>
            <a:ext cx="10012051" cy="3847207"/>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表做如下操作：</a:t>
            </a:r>
          </a:p>
          <a:p>
            <a:pPr hangingPunct="0"/>
            <a:r>
              <a:rPr lang="en-US" altLang="zh-CN" sz="1400" b="1" dirty="0">
                <a:highlight>
                  <a:srgbClr val="C0C0C0"/>
                </a:highlight>
                <a:ea typeface="微软雅黑" panose="020B0503020204020204" pitchFamily="34" charset="-122"/>
              </a:rPr>
              <a:t>SQL&gt;LOCK TABLE account IN ROW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 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 LOCK TABLE account IN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zh-CN" altLang="en-US" sz="1600" dirty="0"/>
              <a:t>说明：</a:t>
            </a:r>
            <a:r>
              <a:rPr lang="en-US" altLang="zh-CN" sz="1600" dirty="0"/>
              <a:t>S</a:t>
            </a:r>
            <a:r>
              <a:rPr lang="zh-CN" altLang="en-US" sz="1600" dirty="0"/>
              <a:t>锁与</a:t>
            </a:r>
            <a:r>
              <a:rPr lang="en-US" altLang="zh-CN" sz="1600" dirty="0"/>
              <a:t>RS</a:t>
            </a:r>
            <a:r>
              <a:rPr lang="zh-CN" altLang="en-US" sz="1600" dirty="0"/>
              <a:t>锁、</a:t>
            </a:r>
            <a:r>
              <a:rPr lang="en-US" altLang="zh-CN" sz="1600" dirty="0"/>
              <a:t>S</a:t>
            </a:r>
            <a:r>
              <a:rPr lang="zh-CN" altLang="en-US" sz="1600" dirty="0"/>
              <a:t>锁可以并发操作，而与</a:t>
            </a:r>
            <a:r>
              <a:rPr lang="en-US" altLang="zh-CN" sz="1600" dirty="0"/>
              <a:t>RX</a:t>
            </a:r>
            <a:r>
              <a:rPr lang="zh-CN" altLang="en-US" sz="1600" dirty="0"/>
              <a:t>锁、</a:t>
            </a:r>
            <a:r>
              <a:rPr lang="en-US" altLang="zh-CN" sz="1600" dirty="0"/>
              <a:t>SRX</a:t>
            </a:r>
            <a:r>
              <a:rPr lang="zh-CN" altLang="en-US" sz="1600" dirty="0"/>
              <a:t>锁、</a:t>
            </a:r>
            <a:r>
              <a:rPr lang="en-US" altLang="zh-CN" sz="1600" dirty="0"/>
              <a:t>X</a:t>
            </a:r>
            <a:r>
              <a:rPr lang="zh-CN" altLang="en-US" sz="1600" dirty="0"/>
              <a:t>锁无法并发。当三个会话窗口中的事务都提交或回滚</a:t>
            </a:r>
            <a:r>
              <a:rPr lang="zh-CN" altLang="en-US" sz="1600" dirty="0" smtClean="0"/>
              <a:t>后。</a:t>
            </a:r>
            <a:endParaRPr lang="zh-CN" altLang="en-US" sz="1600" dirty="0"/>
          </a:p>
        </p:txBody>
      </p:sp>
    </p:spTree>
    <p:extLst>
      <p:ext uri="{BB962C8B-B14F-4D97-AF65-F5344CB8AC3E}">
        <p14:creationId xmlns:p14="http://schemas.microsoft.com/office/powerpoint/2010/main" val="281841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中重新对</a:t>
            </a:r>
            <a:r>
              <a:rPr lang="en-US" altLang="zh-CN" sz="1600" dirty="0"/>
              <a:t>account</a:t>
            </a:r>
            <a:r>
              <a:rPr lang="zh-CN" altLang="en-US" sz="1600" dirty="0"/>
              <a:t>表设置共享锁：</a:t>
            </a:r>
          </a:p>
          <a:p>
            <a:pPr hangingPunct="0"/>
            <a:r>
              <a:rPr lang="en-US" altLang="zh-CN" sz="1400" b="1" dirty="0">
                <a:highlight>
                  <a:srgbClr val="C0C0C0"/>
                </a:highlight>
                <a:ea typeface="微软雅黑" panose="020B0503020204020204" pitchFamily="34" charset="-122"/>
              </a:rPr>
              <a:t>SQL &gt; 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smtClean="0"/>
              <a:t>SID</a:t>
            </a:r>
            <a:r>
              <a:rPr lang="en-US" altLang="zh-CN" sz="1400" b="1" dirty="0"/>
              <a:t>	</a:t>
            </a:r>
            <a:r>
              <a:rPr lang="en-US" altLang="zh-CN" sz="1400" b="1" dirty="0" smtClean="0"/>
              <a:t>SERIAL</a:t>
            </a:r>
            <a:r>
              <a:rPr lang="en-US" altLang="zh-CN" sz="1400" b="1" dirty="0"/>
              <a:t>#	</a:t>
            </a:r>
            <a:r>
              <a:rPr lang="en-US" altLang="zh-CN" sz="1400" b="1" dirty="0" smtClean="0"/>
              <a:t>USERNAME	</a:t>
            </a:r>
            <a:r>
              <a:rPr lang="en-US" altLang="zh-CN" sz="1400" b="1" dirty="0"/>
              <a:t>	LMODE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S</a:t>
            </a:r>
            <a:r>
              <a:rPr lang="zh-CN" altLang="en-US" sz="1600" dirty="0"/>
              <a:t>锁</a:t>
            </a:r>
            <a:r>
              <a:rPr lang="en-US" altLang="zh-CN" sz="1600" dirty="0"/>
              <a:t>(LMODE=4)</a:t>
            </a:r>
            <a:r>
              <a:rPr lang="zh-CN" altLang="en-US" sz="1600" dirty="0"/>
              <a:t>。</a:t>
            </a:r>
          </a:p>
        </p:txBody>
      </p:sp>
    </p:spTree>
    <p:extLst>
      <p:ext uri="{BB962C8B-B14F-4D97-AF65-F5344CB8AC3E}">
        <p14:creationId xmlns:p14="http://schemas.microsoft.com/office/powerpoint/2010/main" val="147188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r>
              <a:rPr lang="zh-CN" altLang="en-US" dirty="0" smtClean="0"/>
              <a:t>（续上一页）</a:t>
            </a:r>
            <a:endParaRPr lang="zh-CN" altLang="en-US" dirty="0"/>
          </a:p>
        </p:txBody>
      </p:sp>
      <p:sp>
        <p:nvSpPr>
          <p:cNvPr id="7" name="文本框 6"/>
          <p:cNvSpPr txBox="1"/>
          <p:nvPr/>
        </p:nvSpPr>
        <p:spPr>
          <a:xfrm>
            <a:off x="1441413" y="2060848"/>
            <a:ext cx="10012051" cy="3693319"/>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表进行查询和修改：</a:t>
            </a:r>
          </a:p>
          <a:p>
            <a:pPr hangingPunct="0"/>
            <a:r>
              <a:rPr lang="en-US" altLang="zh-CN" sz="1400" b="1" dirty="0">
                <a:highlight>
                  <a:srgbClr val="C0C0C0"/>
                </a:highlight>
                <a:ea typeface="微软雅黑" panose="020B0503020204020204" pitchFamily="34" charset="-122"/>
              </a:rPr>
              <a:t>SQL&gt;SELECT * FROM account</a:t>
            </a:r>
            <a:r>
              <a:rPr lang="zh-CN" altLang="en-US" sz="1400" b="1" dirty="0">
                <a:highlight>
                  <a:srgbClr val="C0C0C0"/>
                </a:highlight>
                <a:ea typeface="微软雅黑" panose="020B0503020204020204" pitchFamily="34" charset="-122"/>
              </a:rPr>
              <a:t>； </a:t>
            </a:r>
          </a:p>
          <a:p>
            <a:pPr hangingPunct="0"/>
            <a:r>
              <a:rPr lang="en-US" altLang="zh-CN" sz="1400" b="1" dirty="0" smtClean="0">
                <a:highlight>
                  <a:srgbClr val="C0C0C0"/>
                </a:highlight>
                <a:ea typeface="微软雅黑" panose="020B0503020204020204" pitchFamily="34" charset="-122"/>
              </a:rPr>
              <a:t>SQL </a:t>
            </a:r>
            <a:r>
              <a:rPr lang="en-US" altLang="zh-CN" sz="1400" b="1" dirty="0">
                <a:highlight>
                  <a:srgbClr val="C0C0C0"/>
                </a:highlight>
                <a:ea typeface="微软雅黑" panose="020B0503020204020204" pitchFamily="34" charset="-122"/>
              </a:rPr>
              <a:t>&gt; UPDATE account SET NAME='</a:t>
            </a:r>
            <a:r>
              <a:rPr lang="zh-CN" altLang="en-US" sz="1400" b="1" dirty="0">
                <a:highlight>
                  <a:srgbClr val="C0C0C0"/>
                </a:highlight>
                <a:ea typeface="微软雅黑" panose="020B0503020204020204" pitchFamily="34" charset="-122"/>
              </a:rPr>
              <a:t>杨小雨</a:t>
            </a:r>
            <a:r>
              <a:rPr lang="en-US" altLang="zh-CN" sz="1400" b="1" dirty="0">
                <a:highlight>
                  <a:srgbClr val="C0C0C0"/>
                </a:highlight>
                <a:ea typeface="微软雅黑" panose="020B0503020204020204" pitchFamily="34" charset="-122"/>
              </a:rPr>
              <a:t>' WHERE ID='1005'</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zh-CN" altLang="en-US" sz="1600" dirty="0"/>
              <a:t>说明：窗口</a:t>
            </a:r>
            <a:r>
              <a:rPr lang="en-US" altLang="zh-CN" sz="1600" dirty="0"/>
              <a:t>2</a:t>
            </a:r>
            <a:r>
              <a:rPr lang="zh-CN" altLang="en-US" sz="1600" dirty="0"/>
              <a:t>中的查询操作可正常执行，而修改操作无法完成，将等待窗口</a:t>
            </a:r>
            <a:r>
              <a:rPr lang="en-US" altLang="zh-CN" sz="1600" dirty="0"/>
              <a:t>1</a:t>
            </a:r>
            <a:r>
              <a:rPr lang="zh-CN" altLang="en-US" sz="1600" dirty="0"/>
              <a:t>中的事务解锁。</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 SID	</a:t>
            </a:r>
            <a:r>
              <a:rPr lang="en-US" altLang="zh-CN" sz="1400" b="1" dirty="0" smtClean="0"/>
              <a:t>SERIAL</a:t>
            </a:r>
            <a:r>
              <a:rPr lang="en-US" altLang="zh-CN" sz="1400" b="1" dirty="0"/>
              <a:t>#	</a:t>
            </a:r>
            <a:r>
              <a:rPr lang="en-US" altLang="zh-CN" sz="1400" b="1" dirty="0" smtClean="0"/>
              <a:t>USERNAME	</a:t>
            </a:r>
            <a:r>
              <a:rPr lang="en-US" altLang="zh-CN" sz="1400" b="1" dirty="0"/>
              <a:t>	LMODE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0</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1</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 </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SID=226</a:t>
            </a:r>
            <a:r>
              <a:rPr lang="zh-CN" altLang="en-US" sz="1600" dirty="0"/>
              <a:t>的事务加锁未完成</a:t>
            </a:r>
            <a:r>
              <a:rPr lang="en-US" altLang="zh-CN" sz="1600" dirty="0"/>
              <a:t>(TM</a:t>
            </a:r>
            <a:r>
              <a:rPr lang="zh-CN" altLang="en-US" sz="1600" dirty="0"/>
              <a:t>，</a:t>
            </a:r>
            <a:r>
              <a:rPr lang="en-US" altLang="zh-CN" sz="1600" dirty="0"/>
              <a:t>LMODE=0)</a:t>
            </a:r>
            <a:r>
              <a:rPr lang="zh-CN" altLang="en-US" sz="1600" dirty="0"/>
              <a:t>，这是因为被</a:t>
            </a:r>
            <a:r>
              <a:rPr lang="en-US" altLang="zh-CN" sz="1600" dirty="0"/>
              <a:t>SID=45</a:t>
            </a:r>
            <a:r>
              <a:rPr lang="zh-CN" altLang="en-US" sz="1600" dirty="0"/>
              <a:t>的事务锁阻塞</a:t>
            </a:r>
            <a:r>
              <a:rPr lang="en-US" altLang="zh-CN" sz="1600" dirty="0"/>
              <a:t>(BLOCK=1)</a:t>
            </a:r>
            <a:r>
              <a:rPr lang="zh-CN" altLang="en-US" sz="1600" dirty="0" smtClean="0"/>
              <a:t>。</a:t>
            </a:r>
            <a:endParaRPr lang="zh-CN" altLang="en-US" sz="1600" dirty="0"/>
          </a:p>
        </p:txBody>
      </p:sp>
    </p:spTree>
    <p:extLst>
      <p:ext uri="{BB962C8B-B14F-4D97-AF65-F5344CB8AC3E}">
        <p14:creationId xmlns:p14="http://schemas.microsoft.com/office/powerpoint/2010/main" val="361334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9-17】</a:t>
            </a:r>
            <a:r>
              <a:rPr lang="zh-CN" altLang="en-US" dirty="0"/>
              <a:t>并发事务共享锁操作。</a:t>
            </a:r>
            <a:r>
              <a:rPr lang="zh-CN" altLang="en-US" dirty="0" smtClean="0"/>
              <a:t>（续上一页）</a:t>
            </a:r>
            <a:endParaRPr lang="zh-CN" altLang="en-US" dirty="0"/>
          </a:p>
        </p:txBody>
      </p:sp>
      <p:sp>
        <p:nvSpPr>
          <p:cNvPr id="7" name="文本框 6"/>
          <p:cNvSpPr txBox="1"/>
          <p:nvPr/>
        </p:nvSpPr>
        <p:spPr>
          <a:xfrm>
            <a:off x="1441413" y="2060848"/>
            <a:ext cx="10012051" cy="4154984"/>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中提交事务</a:t>
            </a:r>
            <a:r>
              <a:rPr lang="en-US" altLang="zh-CN" sz="1600" dirty="0"/>
              <a:t>(</a:t>
            </a:r>
            <a:r>
              <a:rPr lang="zh-CN" altLang="en-US" sz="1600" dirty="0"/>
              <a:t>或回滚事务</a:t>
            </a:r>
            <a:r>
              <a:rPr lang="en-US" altLang="zh-CN" sz="1600" dirty="0"/>
              <a:t>)</a:t>
            </a:r>
            <a:r>
              <a:rPr lang="zh-CN" altLang="en-US" sz="1600" dirty="0"/>
              <a:t>，将解除窗口</a:t>
            </a:r>
            <a:r>
              <a:rPr lang="en-US" altLang="zh-CN" sz="1600" dirty="0"/>
              <a:t>1</a:t>
            </a:r>
            <a:r>
              <a:rPr lang="zh-CN" altLang="en-US" sz="1600" dirty="0"/>
              <a:t>中事务的共享锁</a:t>
            </a:r>
            <a:r>
              <a:rPr lang="en-US" altLang="zh-CN" sz="1600" dirty="0"/>
              <a:t>S</a:t>
            </a:r>
            <a:r>
              <a:rPr lang="zh-CN" altLang="en-US" sz="1600" dirty="0"/>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a:t>
            </a:r>
          </a:p>
          <a:p>
            <a:pPr hangingPunct="0"/>
            <a:r>
              <a:rPr lang="zh-CN" altLang="en-US" sz="1400" b="1" dirty="0"/>
              <a:t> 提交完成。</a:t>
            </a:r>
          </a:p>
          <a:p>
            <a:pPr hangingPunct="0"/>
            <a:r>
              <a:rPr lang="zh-CN" altLang="en-US" sz="1600" dirty="0"/>
              <a:t>当窗口</a:t>
            </a:r>
            <a:r>
              <a:rPr lang="en-US" altLang="zh-CN" sz="1600" dirty="0"/>
              <a:t>1</a:t>
            </a:r>
            <a:r>
              <a:rPr lang="zh-CN" altLang="en-US" sz="1600" dirty="0"/>
              <a:t>中的共享锁被解除后，</a:t>
            </a:r>
            <a:r>
              <a:rPr lang="zh-CN" altLang="en-US" sz="1600" dirty="0">
                <a:solidFill>
                  <a:srgbClr val="FF0000"/>
                </a:solidFill>
              </a:rPr>
              <a:t>窗口</a:t>
            </a:r>
            <a:r>
              <a:rPr lang="en-US" altLang="zh-CN" sz="1600" dirty="0">
                <a:solidFill>
                  <a:srgbClr val="FF0000"/>
                </a:solidFill>
              </a:rPr>
              <a:t>2</a:t>
            </a:r>
            <a:r>
              <a:rPr lang="zh-CN" altLang="en-US" sz="1600" dirty="0"/>
              <a:t>中的更新操作将继续进行：</a:t>
            </a:r>
          </a:p>
          <a:p>
            <a:pPr hangingPunct="0"/>
            <a:r>
              <a:rPr lang="en-US" altLang="zh-CN" sz="1400" b="1" dirty="0">
                <a:highlight>
                  <a:srgbClr val="C0C0C0"/>
                </a:highlight>
                <a:ea typeface="微软雅黑" panose="020B0503020204020204" pitchFamily="34" charset="-122"/>
              </a:rPr>
              <a:t>SQL&gt; UPDATE account SET NAME='</a:t>
            </a:r>
            <a:r>
              <a:rPr lang="zh-CN" altLang="en-US" sz="1400" b="1" dirty="0">
                <a:highlight>
                  <a:srgbClr val="C0C0C0"/>
                </a:highlight>
                <a:ea typeface="微软雅黑" panose="020B0503020204020204" pitchFamily="34" charset="-122"/>
              </a:rPr>
              <a:t>杨小雨</a:t>
            </a:r>
            <a:r>
              <a:rPr lang="en-US" altLang="zh-CN" sz="1400" b="1" dirty="0">
                <a:highlight>
                  <a:srgbClr val="C0C0C0"/>
                </a:highlight>
                <a:ea typeface="微软雅黑" panose="020B0503020204020204" pitchFamily="34" charset="-122"/>
              </a:rPr>
              <a:t>' WHERE ID=1005</a:t>
            </a:r>
            <a:r>
              <a:rPr lang="zh-CN" altLang="en-US" sz="1400" b="1" dirty="0">
                <a:highlight>
                  <a:srgbClr val="C0C0C0"/>
                </a:highlight>
                <a:ea typeface="微软雅黑" panose="020B0503020204020204" pitchFamily="34" charset="-122"/>
              </a:rPr>
              <a:t>；</a:t>
            </a:r>
          </a:p>
          <a:p>
            <a:pPr hangingPunct="0"/>
            <a:r>
              <a:rPr lang="zh-CN" altLang="en-US" sz="1400" b="1" dirty="0"/>
              <a:t>已更新 </a:t>
            </a:r>
            <a:r>
              <a:rPr lang="en-US" altLang="zh-CN" sz="1400" b="1" dirty="0"/>
              <a:t>1 </a:t>
            </a:r>
            <a:r>
              <a:rPr lang="zh-CN" altLang="en-US" sz="1400" b="1" dirty="0"/>
              <a:t>行。</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SID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3</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TX</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	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说明：窗口</a:t>
            </a:r>
            <a:r>
              <a:rPr lang="en-US" altLang="zh-CN" sz="1600" dirty="0"/>
              <a:t>1</a:t>
            </a:r>
            <a:r>
              <a:rPr lang="zh-CN" altLang="en-US" sz="1600" dirty="0"/>
              <a:t>中事务已提交，其所加</a:t>
            </a:r>
            <a:r>
              <a:rPr lang="en-US" altLang="zh-CN" sz="1600" dirty="0"/>
              <a:t>S</a:t>
            </a:r>
            <a:r>
              <a:rPr lang="zh-CN" altLang="en-US" sz="1600" dirty="0"/>
              <a:t>锁被解除；而窗口</a:t>
            </a:r>
            <a:r>
              <a:rPr lang="en-US" altLang="zh-CN" sz="1600" dirty="0"/>
              <a:t>2</a:t>
            </a:r>
            <a:r>
              <a:rPr lang="zh-CN" altLang="en-US" sz="1600" dirty="0"/>
              <a:t>中的修改操作还未提交，故</a:t>
            </a:r>
            <a:r>
              <a:rPr lang="en-US" altLang="zh-CN" sz="1600" dirty="0"/>
              <a:t>UPDATE</a:t>
            </a:r>
            <a:r>
              <a:rPr lang="zh-CN" altLang="en-US" sz="1600" dirty="0"/>
              <a:t>操作为</a:t>
            </a:r>
            <a:r>
              <a:rPr lang="en-US" altLang="zh-CN" sz="1600" dirty="0"/>
              <a:t>account</a:t>
            </a:r>
            <a:r>
              <a:rPr lang="zh-CN" altLang="en-US" sz="1600" dirty="0"/>
              <a:t>表加上了一个行级排他锁</a:t>
            </a:r>
            <a:r>
              <a:rPr lang="en-US" altLang="zh-CN" sz="1600" dirty="0"/>
              <a:t>RX(TM</a:t>
            </a:r>
            <a:r>
              <a:rPr lang="zh-CN" altLang="en-US" sz="1600" dirty="0"/>
              <a:t>，</a:t>
            </a:r>
            <a:r>
              <a:rPr lang="en-US" altLang="zh-CN" sz="1600" dirty="0"/>
              <a:t>LMODE=3)</a:t>
            </a:r>
            <a:r>
              <a:rPr lang="zh-CN" altLang="en-US" sz="1600" dirty="0"/>
              <a:t>和一个排他锁</a:t>
            </a:r>
            <a:r>
              <a:rPr lang="en-US" altLang="zh-CN" sz="1600" dirty="0"/>
              <a:t>X(TX</a:t>
            </a:r>
            <a:r>
              <a:rPr lang="zh-CN" altLang="en-US" sz="1600" dirty="0"/>
              <a:t>，</a:t>
            </a:r>
            <a:r>
              <a:rPr lang="en-US" altLang="zh-CN" sz="1600" dirty="0"/>
              <a:t>LMODE</a:t>
            </a:r>
            <a:r>
              <a:rPr lang="zh-CN" altLang="en-US" sz="1600" dirty="0"/>
              <a:t>＝</a:t>
            </a:r>
            <a:r>
              <a:rPr lang="en-US" altLang="zh-CN" sz="1600" dirty="0"/>
              <a:t>6)</a:t>
            </a:r>
            <a:r>
              <a:rPr lang="zh-CN" altLang="en-US" sz="1600" dirty="0"/>
              <a:t>。</a:t>
            </a:r>
          </a:p>
        </p:txBody>
      </p:sp>
    </p:spTree>
    <p:extLst>
      <p:ext uri="{BB962C8B-B14F-4D97-AF65-F5344CB8AC3E}">
        <p14:creationId xmlns:p14="http://schemas.microsoft.com/office/powerpoint/2010/main" val="10530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232247"/>
          </a:xfrm>
        </p:spPr>
        <p:txBody>
          <a:bodyPr>
            <a:normAutofit fontScale="85000" lnSpcReduction="10000"/>
          </a:bodyPr>
          <a:lstStyle/>
          <a:p>
            <a:pPr marL="0" indent="0" hangingPunct="0">
              <a:lnSpc>
                <a:spcPct val="120000"/>
              </a:lnSpc>
              <a:buNone/>
            </a:pPr>
            <a:r>
              <a:rPr lang="en-US" altLang="zh-CN" dirty="0"/>
              <a:t>4)</a:t>
            </a:r>
            <a:r>
              <a:rPr lang="zh-CN" altLang="en-US" dirty="0"/>
              <a:t>共享行级排他锁</a:t>
            </a:r>
            <a:r>
              <a:rPr lang="en-US" altLang="zh-CN" dirty="0"/>
              <a:t>(Share Row Exclusive Table Lock </a:t>
            </a:r>
            <a:r>
              <a:rPr lang="zh-CN" altLang="en-US" dirty="0"/>
              <a:t>，</a:t>
            </a:r>
            <a:r>
              <a:rPr lang="en-US" altLang="zh-CN" dirty="0"/>
              <a:t>SRX</a:t>
            </a:r>
            <a:r>
              <a:rPr lang="zh-CN" altLang="en-US" dirty="0"/>
              <a:t>锁</a:t>
            </a:r>
            <a:r>
              <a:rPr lang="en-US" altLang="zh-CN" dirty="0"/>
              <a:t>)</a:t>
            </a:r>
          </a:p>
          <a:p>
            <a:pPr marL="0" indent="0" hangingPunct="0">
              <a:lnSpc>
                <a:spcPct val="120000"/>
              </a:lnSpc>
              <a:buNone/>
            </a:pPr>
            <a:r>
              <a:rPr lang="zh-CN" altLang="en-US" dirty="0"/>
              <a:t>当一个事务对数据资源加上共享行级排他锁</a:t>
            </a:r>
            <a:r>
              <a:rPr lang="en-US" altLang="zh-CN" dirty="0"/>
              <a:t>(SRX)</a:t>
            </a:r>
            <a:r>
              <a:rPr lang="zh-CN" altLang="en-US" dirty="0"/>
              <a:t>后，其他事务就只能对该资源再加行级共享锁</a:t>
            </a:r>
            <a:r>
              <a:rPr lang="en-US" altLang="zh-CN" dirty="0"/>
              <a:t>(RS)</a:t>
            </a:r>
            <a:r>
              <a:rPr lang="zh-CN" altLang="en-US" dirty="0"/>
              <a:t>，不能加行级排他锁</a:t>
            </a:r>
            <a:r>
              <a:rPr lang="en-US" altLang="zh-CN" dirty="0"/>
              <a:t>(RX)</a:t>
            </a:r>
            <a:r>
              <a:rPr lang="zh-CN" altLang="en-US" dirty="0"/>
              <a:t>、共享锁</a:t>
            </a:r>
            <a:r>
              <a:rPr lang="en-US" altLang="zh-CN" dirty="0"/>
              <a:t>(S)</a:t>
            </a:r>
            <a:r>
              <a:rPr lang="zh-CN" altLang="en-US" dirty="0"/>
              <a:t>、共享行级排他锁</a:t>
            </a:r>
            <a:r>
              <a:rPr lang="en-US" altLang="zh-CN" dirty="0"/>
              <a:t>(SRX)</a:t>
            </a:r>
            <a:r>
              <a:rPr lang="zh-CN" altLang="en-US" dirty="0"/>
              <a:t>及排他锁</a:t>
            </a:r>
            <a:r>
              <a:rPr lang="en-US" altLang="zh-CN" dirty="0"/>
              <a:t>(X)</a:t>
            </a:r>
            <a:r>
              <a:rPr lang="zh-CN" altLang="en-US" dirty="0"/>
              <a:t>，允许其他事务查询被锁定的表，不允许其他事务做插入、更新、删除操作。</a:t>
            </a:r>
          </a:p>
          <a:p>
            <a:pPr marL="0" indent="0" hangingPunct="0">
              <a:lnSpc>
                <a:spcPct val="120000"/>
              </a:lnSpc>
              <a:buNone/>
            </a:pPr>
            <a:r>
              <a:rPr lang="zh-CN" altLang="en-US" dirty="0"/>
              <a:t>加锁语法：</a:t>
            </a:r>
          </a:p>
        </p:txBody>
      </p:sp>
      <p:sp>
        <p:nvSpPr>
          <p:cNvPr id="7" name="文本框 6"/>
          <p:cNvSpPr txBox="1"/>
          <p:nvPr/>
        </p:nvSpPr>
        <p:spPr>
          <a:xfrm>
            <a:off x="1410953" y="4005064"/>
            <a:ext cx="10012051" cy="369332"/>
          </a:xfrm>
          <a:prstGeom prst="rect">
            <a:avLst/>
          </a:prstGeom>
          <a:solidFill>
            <a:srgbClr val="FFFF00"/>
          </a:solidFill>
        </p:spPr>
        <p:txBody>
          <a:bodyPr wrap="square" rtlCol="0">
            <a:spAutoFit/>
          </a:bodyPr>
          <a:lstStyle/>
          <a:p>
            <a:pPr hangingPunct="0"/>
            <a:r>
              <a:rPr lang="en-US" altLang="zh-CN" b="1" dirty="0" smtClean="0"/>
              <a:t>LOCK </a:t>
            </a:r>
            <a:r>
              <a:rPr lang="en-US" altLang="zh-CN" b="1" dirty="0"/>
              <a:t>TABLE &lt;</a:t>
            </a:r>
            <a:r>
              <a:rPr lang="zh-CN" altLang="en-US" b="1" dirty="0"/>
              <a:t>表名</a:t>
            </a:r>
            <a:r>
              <a:rPr lang="en-US" altLang="zh-CN" b="1" dirty="0"/>
              <a:t>&gt; IN SHARE ROW EXCLUSIVE MODE</a:t>
            </a:r>
            <a:r>
              <a:rPr lang="zh-CN" altLang="en-US" b="1" dirty="0" smtClean="0"/>
              <a:t>；</a:t>
            </a:r>
            <a:endParaRPr lang="en-US" altLang="zh-CN" b="1" dirty="0" smtClean="0"/>
          </a:p>
        </p:txBody>
      </p:sp>
    </p:spTree>
    <p:extLst>
      <p:ext uri="{BB962C8B-B14F-4D97-AF65-F5344CB8AC3E}">
        <p14:creationId xmlns:p14="http://schemas.microsoft.com/office/powerpoint/2010/main" val="101018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296143"/>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9-18】</a:t>
            </a:r>
            <a:r>
              <a:rPr lang="zh-CN" altLang="en-US" dirty="0"/>
              <a:t>并发事务共享行级排他锁操作。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sqlplus</a:t>
            </a:r>
            <a:r>
              <a:rPr lang="zh-CN" altLang="en-US" dirty="0"/>
              <a:t>窗口，窗口</a:t>
            </a:r>
            <a:r>
              <a:rPr lang="en-US" altLang="zh-CN" dirty="0"/>
              <a:t>1(</a:t>
            </a:r>
            <a:r>
              <a:rPr lang="en-US" altLang="zh-CN" dirty="0" err="1"/>
              <a:t>hr</a:t>
            </a:r>
            <a:r>
              <a:rPr lang="zh-CN" altLang="en-US" dirty="0"/>
              <a:t>用户操作</a:t>
            </a:r>
            <a:r>
              <a:rPr lang="en-US" altLang="zh-CN" dirty="0"/>
              <a:t>)</a:t>
            </a:r>
            <a:r>
              <a:rPr lang="zh-CN" altLang="en-US" dirty="0"/>
              <a:t>，窗口</a:t>
            </a:r>
            <a:r>
              <a:rPr lang="en-US" altLang="zh-CN" dirty="0"/>
              <a:t>2(</a:t>
            </a:r>
            <a:r>
              <a:rPr lang="en-US" altLang="zh-CN" dirty="0" err="1"/>
              <a:t>hr</a:t>
            </a:r>
            <a:r>
              <a:rPr lang="zh-CN" altLang="en-US" dirty="0"/>
              <a:t>用户操作</a:t>
            </a:r>
            <a:r>
              <a:rPr lang="en-US" altLang="zh-CN" dirty="0"/>
              <a:t>)</a:t>
            </a:r>
            <a:r>
              <a:rPr lang="zh-CN" altLang="en-US" dirty="0"/>
              <a:t>，窗口</a:t>
            </a:r>
            <a:r>
              <a:rPr lang="en-US" altLang="zh-CN" dirty="0"/>
              <a:t>3(system</a:t>
            </a:r>
            <a:r>
              <a:rPr lang="zh-CN" altLang="en-US" dirty="0"/>
              <a:t>用户操作</a:t>
            </a:r>
            <a:r>
              <a:rPr lang="en-US" altLang="zh-CN" dirty="0"/>
              <a:t>)</a:t>
            </a:r>
            <a:r>
              <a:rPr lang="zh-CN" altLang="en-US" dirty="0"/>
              <a:t>，首先在</a:t>
            </a:r>
            <a:r>
              <a:rPr lang="zh-CN" altLang="en-US" dirty="0">
                <a:solidFill>
                  <a:srgbClr val="FF0000"/>
                </a:solidFill>
              </a:rPr>
              <a:t>窗口</a:t>
            </a:r>
            <a:r>
              <a:rPr lang="en-US" altLang="zh-CN" dirty="0">
                <a:solidFill>
                  <a:srgbClr val="FF0000"/>
                </a:solidFill>
              </a:rPr>
              <a:t>3</a:t>
            </a:r>
            <a:r>
              <a:rPr lang="zh-CN" altLang="en-US" dirty="0"/>
              <a:t>中查看锁信息：</a:t>
            </a:r>
          </a:p>
        </p:txBody>
      </p:sp>
      <p:sp>
        <p:nvSpPr>
          <p:cNvPr id="7" name="文本框 6"/>
          <p:cNvSpPr txBox="1"/>
          <p:nvPr/>
        </p:nvSpPr>
        <p:spPr>
          <a:xfrm>
            <a:off x="1410953" y="2924944"/>
            <a:ext cx="10012051" cy="1569660"/>
          </a:xfrm>
          <a:prstGeom prst="rect">
            <a:avLst/>
          </a:prstGeom>
          <a:noFill/>
        </p:spPr>
        <p:txBody>
          <a:bodyPr wrap="square" rtlCol="0">
            <a:spAutoFit/>
          </a:bodyPr>
          <a:lstStyle/>
          <a:p>
            <a:pPr hangingPunct="0"/>
            <a:r>
              <a:rPr lang="en-US" altLang="zh-CN" sz="1600" b="1" dirty="0" smtClean="0">
                <a:highlight>
                  <a:srgbClr val="C0C0C0"/>
                </a:highlight>
                <a:ea typeface="微软雅黑" panose="020B0503020204020204" pitchFamily="34" charset="-122"/>
              </a:rPr>
              <a:t>SQL&gt;SELECT </a:t>
            </a:r>
            <a:r>
              <a:rPr lang="en-US" altLang="zh-CN" sz="1600" b="1" dirty="0" err="1">
                <a:highlight>
                  <a:srgbClr val="C0C0C0"/>
                </a:highlight>
                <a:ea typeface="微软雅黑" panose="020B0503020204020204" pitchFamily="34" charset="-122"/>
              </a:rPr>
              <a:t>a.sid</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a.serial</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a.username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b.lmode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b.block</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b.type</a:t>
            </a:r>
            <a:r>
              <a:rPr lang="en-US" altLang="zh-CN"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2  FROM </a:t>
            </a:r>
            <a:r>
              <a:rPr lang="en-US" altLang="zh-CN" sz="1600" b="1" dirty="0" err="1">
                <a:highlight>
                  <a:srgbClr val="C0C0C0"/>
                </a:highlight>
                <a:ea typeface="微软雅黑" panose="020B0503020204020204" pitchFamily="34" charset="-122"/>
              </a:rPr>
              <a:t>v$session</a:t>
            </a:r>
            <a:r>
              <a:rPr lang="en-US" altLang="zh-CN" sz="1600" b="1" dirty="0">
                <a:highlight>
                  <a:srgbClr val="C0C0C0"/>
                </a:highlight>
                <a:ea typeface="微软雅黑" panose="020B0503020204020204" pitchFamily="34" charset="-122"/>
              </a:rPr>
              <a:t> a</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v$lock</a:t>
            </a:r>
            <a:r>
              <a:rPr lang="en-US" altLang="zh-CN" sz="1600" b="1" dirty="0">
                <a:highlight>
                  <a:srgbClr val="C0C0C0"/>
                </a:highlight>
                <a:ea typeface="微软雅黑" panose="020B0503020204020204" pitchFamily="34" charset="-122"/>
              </a:rPr>
              <a:t> b WHERE </a:t>
            </a:r>
            <a:r>
              <a:rPr lang="en-US" altLang="zh-CN" sz="1600" b="1" dirty="0" err="1">
                <a:highlight>
                  <a:srgbClr val="C0C0C0"/>
                </a:highlight>
                <a:ea typeface="微软雅黑" panose="020B0503020204020204" pitchFamily="34" charset="-122"/>
              </a:rPr>
              <a:t>a.sid</a:t>
            </a:r>
            <a:r>
              <a:rPr lang="en-US" altLang="zh-CN"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b.sid</a:t>
            </a:r>
            <a:r>
              <a:rPr lang="en-US" altLang="zh-CN" sz="1600" b="1" dirty="0">
                <a:highlight>
                  <a:srgbClr val="C0C0C0"/>
                </a:highlight>
                <a:ea typeface="微软雅黑" panose="020B0503020204020204" pitchFamily="34" charset="-122"/>
              </a:rPr>
              <a:t> AND USERNAME='HR'</a:t>
            </a:r>
            <a:r>
              <a:rPr lang="zh-CN" altLang="en-US" sz="1600" b="1" dirty="0">
                <a:highlight>
                  <a:srgbClr val="C0C0C0"/>
                </a:highlight>
                <a:ea typeface="微软雅黑" panose="020B0503020204020204" pitchFamily="34" charset="-122"/>
              </a:rPr>
              <a:t>；</a:t>
            </a:r>
          </a:p>
          <a:p>
            <a:pPr hangingPunct="0"/>
            <a:r>
              <a:rPr lang="en-US" altLang="zh-CN" sz="1600" b="1" dirty="0"/>
              <a:t>SID	</a:t>
            </a:r>
            <a:r>
              <a:rPr lang="en-US" altLang="zh-CN" sz="1600" b="1" dirty="0" smtClean="0"/>
              <a:t>SERIAL</a:t>
            </a:r>
            <a:r>
              <a:rPr lang="en-US" altLang="zh-CN" sz="1600" b="1" dirty="0"/>
              <a:t>#	</a:t>
            </a:r>
            <a:r>
              <a:rPr lang="en-US" altLang="zh-CN" sz="1600" b="1" dirty="0" smtClean="0"/>
              <a:t>	USERNAME</a:t>
            </a:r>
            <a:r>
              <a:rPr lang="en-US" altLang="zh-CN" sz="1600" b="1" dirty="0"/>
              <a:t>	</a:t>
            </a:r>
            <a:r>
              <a:rPr lang="en-US" altLang="zh-CN" sz="1600" b="1" dirty="0" smtClean="0"/>
              <a:t>LMODE</a:t>
            </a:r>
            <a:r>
              <a:rPr lang="en-US" altLang="zh-CN" sz="1600" b="1" dirty="0"/>
              <a:t>	BLOCK	TY</a:t>
            </a:r>
          </a:p>
          <a:p>
            <a:pPr hangingPunct="0"/>
            <a:r>
              <a:rPr lang="en-US" altLang="zh-CN" sz="1600" b="1" dirty="0"/>
              <a:t>-------	-------------	-----------	</a:t>
            </a:r>
            <a:r>
              <a:rPr lang="en-US" altLang="zh-CN" sz="1600" b="1" dirty="0" smtClean="0"/>
              <a:t>	------</a:t>
            </a:r>
            <a:r>
              <a:rPr lang="en-US" altLang="zh-CN" sz="1600" b="1" dirty="0"/>
              <a:t>	-------	-------</a:t>
            </a:r>
          </a:p>
          <a:p>
            <a:pPr hangingPunct="0"/>
            <a:r>
              <a:rPr lang="de-DE" altLang="zh-CN" sz="1600" b="1" dirty="0"/>
              <a:t>45	</a:t>
            </a:r>
            <a:r>
              <a:rPr lang="de-DE" altLang="zh-CN" sz="1600" b="1" dirty="0" smtClean="0"/>
              <a:t>8584</a:t>
            </a:r>
            <a:r>
              <a:rPr lang="de-DE" altLang="zh-CN" sz="1600" b="1" dirty="0"/>
              <a:t>	</a:t>
            </a:r>
            <a:r>
              <a:rPr lang="de-DE" altLang="zh-CN" sz="1600" b="1" dirty="0" smtClean="0"/>
              <a:t>	HR</a:t>
            </a:r>
            <a:r>
              <a:rPr lang="de-DE" altLang="zh-CN" sz="1600" b="1" dirty="0"/>
              <a:t>	</a:t>
            </a:r>
            <a:r>
              <a:rPr lang="de-DE" altLang="zh-CN" sz="1600" b="1" dirty="0" smtClean="0"/>
              <a:t>	4</a:t>
            </a:r>
            <a:r>
              <a:rPr lang="de-DE" altLang="zh-CN" sz="1600" b="1" dirty="0"/>
              <a:t>	</a:t>
            </a:r>
            <a:r>
              <a:rPr lang="de-DE" altLang="zh-CN" sz="1600" b="1" dirty="0" smtClean="0"/>
              <a:t>0</a:t>
            </a:r>
            <a:r>
              <a:rPr lang="de-DE" altLang="zh-CN" sz="1600" b="1" dirty="0"/>
              <a:t>	</a:t>
            </a:r>
            <a:r>
              <a:rPr lang="de-DE" altLang="zh-CN" sz="1600" b="1" dirty="0" smtClean="0"/>
              <a:t>AE</a:t>
            </a:r>
            <a:endParaRPr lang="de-DE" altLang="zh-CN" sz="1600" b="1" dirty="0"/>
          </a:p>
          <a:p>
            <a:pPr hangingPunct="0"/>
            <a:r>
              <a:rPr lang="de-DE" altLang="zh-CN" sz="1600" b="1" dirty="0"/>
              <a:t>226	</a:t>
            </a:r>
            <a:r>
              <a:rPr lang="de-DE" altLang="zh-CN" sz="1600" b="1" dirty="0" smtClean="0"/>
              <a:t>10556</a:t>
            </a:r>
            <a:r>
              <a:rPr lang="de-DE" altLang="zh-CN" sz="1600" b="1" dirty="0"/>
              <a:t>	</a:t>
            </a:r>
            <a:r>
              <a:rPr lang="de-DE" altLang="zh-CN" sz="1600" b="1" dirty="0" smtClean="0"/>
              <a:t>	HR</a:t>
            </a:r>
            <a:r>
              <a:rPr lang="de-DE" altLang="zh-CN" sz="1600" b="1" dirty="0"/>
              <a:t>	</a:t>
            </a:r>
            <a:r>
              <a:rPr lang="de-DE" altLang="zh-CN" sz="1600" b="1" dirty="0" smtClean="0"/>
              <a:t>	4</a:t>
            </a:r>
            <a:r>
              <a:rPr lang="de-DE" altLang="zh-CN" sz="1600" b="1" dirty="0"/>
              <a:t>	</a:t>
            </a:r>
            <a:r>
              <a:rPr lang="de-DE" altLang="zh-CN" sz="1600" b="1" dirty="0" smtClean="0"/>
              <a:t>0</a:t>
            </a:r>
            <a:r>
              <a:rPr lang="de-DE" altLang="zh-CN" sz="1600" b="1" dirty="0"/>
              <a:t>	</a:t>
            </a:r>
            <a:r>
              <a:rPr lang="de-DE" altLang="zh-CN" sz="1600" b="1" dirty="0" smtClean="0"/>
              <a:t>AE</a:t>
            </a:r>
            <a:endParaRPr lang="zh-CN" altLang="en-US" sz="1600" dirty="0"/>
          </a:p>
        </p:txBody>
      </p:sp>
    </p:spTree>
    <p:extLst>
      <p:ext uri="{BB962C8B-B14F-4D97-AF65-F5344CB8AC3E}">
        <p14:creationId xmlns:p14="http://schemas.microsoft.com/office/powerpoint/2010/main" val="177904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9-18】</a:t>
            </a:r>
            <a:r>
              <a:rPr lang="zh-CN" altLang="en-US" dirty="0"/>
              <a:t>并发事务共享行级排他锁操作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表设置共享行级排他锁</a:t>
            </a:r>
            <a:r>
              <a:rPr lang="en-US" altLang="zh-CN" sz="1600" dirty="0"/>
              <a:t>(SRX)</a:t>
            </a:r>
            <a:r>
              <a:rPr lang="zh-CN" altLang="en-US" sz="1600"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SID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5</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SRX</a:t>
            </a:r>
            <a:r>
              <a:rPr lang="zh-CN" altLang="en-US" sz="1600" dirty="0"/>
              <a:t>锁</a:t>
            </a:r>
            <a:r>
              <a:rPr lang="en-US" altLang="zh-CN" sz="1600" dirty="0"/>
              <a:t>(LMODE=5)</a:t>
            </a:r>
            <a:r>
              <a:rPr lang="zh-CN" altLang="en-US" sz="1600" dirty="0"/>
              <a:t>。</a:t>
            </a:r>
          </a:p>
        </p:txBody>
      </p:sp>
    </p:spTree>
    <p:extLst>
      <p:ext uri="{BB962C8B-B14F-4D97-AF65-F5344CB8AC3E}">
        <p14:creationId xmlns:p14="http://schemas.microsoft.com/office/powerpoint/2010/main" val="14881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9-18】</a:t>
            </a:r>
            <a:r>
              <a:rPr lang="zh-CN" altLang="en-US" dirty="0"/>
              <a:t>并发事务共享行级排他锁操作</a:t>
            </a:r>
            <a:r>
              <a:rPr lang="zh-CN" altLang="en-US" dirty="0" smtClean="0"/>
              <a:t>。（续上一页）</a:t>
            </a:r>
            <a:endParaRPr lang="zh-CN" altLang="en-US" dirty="0"/>
          </a:p>
        </p:txBody>
      </p:sp>
      <p:sp>
        <p:nvSpPr>
          <p:cNvPr id="7" name="文本框 6"/>
          <p:cNvSpPr txBox="1"/>
          <p:nvPr/>
        </p:nvSpPr>
        <p:spPr>
          <a:xfrm>
            <a:off x="1441413" y="2060848"/>
            <a:ext cx="10012051" cy="341632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2</a:t>
            </a:r>
            <a:r>
              <a:rPr lang="zh-CN" altLang="en-US" sz="1600" dirty="0"/>
              <a:t>中对</a:t>
            </a:r>
            <a:r>
              <a:rPr lang="en-US" altLang="zh-CN" sz="1600" dirty="0"/>
              <a:t>account</a:t>
            </a:r>
            <a:r>
              <a:rPr lang="zh-CN" altLang="en-US" sz="1600" dirty="0"/>
              <a:t>表做如下操作：</a:t>
            </a:r>
          </a:p>
          <a:p>
            <a:pPr hangingPunct="0"/>
            <a:r>
              <a:rPr lang="en-US" altLang="zh-CN" sz="1400" b="1" dirty="0">
                <a:highlight>
                  <a:srgbClr val="C0C0C0"/>
                </a:highlight>
                <a:ea typeface="微软雅黑" panose="020B0503020204020204" pitchFamily="34" charset="-122"/>
              </a:rPr>
              <a:t>SQL&gt;LOCK TABLE account IN ROW SHARE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 </a:t>
            </a:r>
          </a:p>
          <a:p>
            <a:pPr hangingPunct="0"/>
            <a:r>
              <a:rPr lang="zh-CN" altLang="en-US" sz="1400" b="1" dirty="0"/>
              <a:t>提交完成。</a:t>
            </a:r>
          </a:p>
          <a:p>
            <a:pPr hangingPunct="0"/>
            <a:r>
              <a:rPr lang="en-US" altLang="zh-CN" sz="1400" b="1" dirty="0">
                <a:highlight>
                  <a:srgbClr val="C0C0C0"/>
                </a:highlight>
                <a:ea typeface="微软雅黑" panose="020B0503020204020204" pitchFamily="34" charset="-122"/>
              </a:rPr>
              <a:t>SQL&gt; 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 LOCK TABLE account IN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zh-CN" altLang="en-US" sz="1600" dirty="0"/>
              <a:t>说明：</a:t>
            </a:r>
            <a:r>
              <a:rPr lang="en-US" altLang="zh-CN" sz="1600" dirty="0"/>
              <a:t>SRX</a:t>
            </a:r>
            <a:r>
              <a:rPr lang="zh-CN" altLang="en-US" sz="1600" dirty="0"/>
              <a:t>锁与</a:t>
            </a:r>
            <a:r>
              <a:rPr lang="en-US" altLang="zh-CN" sz="1600" dirty="0"/>
              <a:t>RS</a:t>
            </a:r>
            <a:r>
              <a:rPr lang="zh-CN" altLang="en-US" sz="1600" dirty="0"/>
              <a:t>锁可以并发操作，而与</a:t>
            </a:r>
            <a:r>
              <a:rPr lang="en-US" altLang="zh-CN" sz="1600" dirty="0"/>
              <a:t>S</a:t>
            </a:r>
            <a:r>
              <a:rPr lang="zh-CN" altLang="en-US" sz="1600" dirty="0"/>
              <a:t>锁、</a:t>
            </a:r>
            <a:r>
              <a:rPr lang="en-US" altLang="zh-CN" sz="1600" dirty="0"/>
              <a:t>RX</a:t>
            </a:r>
            <a:r>
              <a:rPr lang="zh-CN" altLang="en-US" sz="1600" dirty="0"/>
              <a:t>锁、</a:t>
            </a:r>
            <a:r>
              <a:rPr lang="en-US" altLang="zh-CN" sz="1600" dirty="0"/>
              <a:t>SRX</a:t>
            </a:r>
            <a:r>
              <a:rPr lang="zh-CN" altLang="en-US" sz="1600" dirty="0"/>
              <a:t>锁、</a:t>
            </a:r>
            <a:r>
              <a:rPr lang="en-US" altLang="zh-CN" sz="1600" dirty="0"/>
              <a:t>X</a:t>
            </a:r>
            <a:r>
              <a:rPr lang="zh-CN" altLang="en-US" sz="1600" dirty="0"/>
              <a:t>锁无法并发。当然，如果在窗口</a:t>
            </a:r>
            <a:r>
              <a:rPr lang="en-US" altLang="zh-CN" sz="1600" dirty="0"/>
              <a:t>2</a:t>
            </a:r>
            <a:r>
              <a:rPr lang="zh-CN" altLang="en-US" sz="1600" dirty="0"/>
              <a:t>中进行插入、更新、删除操作，也会被阻塞</a:t>
            </a:r>
            <a:r>
              <a:rPr lang="zh-CN" altLang="en-US" sz="1600" dirty="0" smtClean="0"/>
              <a:t>。</a:t>
            </a:r>
            <a:endParaRPr lang="zh-CN" altLang="en-US" sz="1600" dirty="0"/>
          </a:p>
        </p:txBody>
      </p:sp>
    </p:spTree>
    <p:extLst>
      <p:ext uri="{BB962C8B-B14F-4D97-AF65-F5344CB8AC3E}">
        <p14:creationId xmlns:p14="http://schemas.microsoft.com/office/powerpoint/2010/main" val="141927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9.1.2</a:t>
            </a:r>
            <a:r>
              <a:rPr lang="zh-CN" altLang="en-US" sz="2800" dirty="0"/>
              <a:t>为列指定空值</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808311"/>
          </a:xfrm>
        </p:spPr>
        <p:txBody>
          <a:bodyPr>
            <a:normAutofit fontScale="70000" lnSpcReduction="20000"/>
          </a:bodyPr>
          <a:lstStyle/>
          <a:p>
            <a:pPr marL="0" indent="0" hangingPunct="0">
              <a:lnSpc>
                <a:spcPct val="120000"/>
              </a:lnSpc>
              <a:buNone/>
            </a:pPr>
            <a:r>
              <a:rPr lang="zh-CN" altLang="en-US" dirty="0"/>
              <a:t>插入数据时，未给出表中的某列，</a:t>
            </a:r>
            <a:r>
              <a:rPr lang="en-US" altLang="zh-CN" dirty="0"/>
              <a:t>Oracle</a:t>
            </a:r>
            <a:r>
              <a:rPr lang="zh-CN" altLang="en-US" dirty="0"/>
              <a:t>将按以下两种情况处理：</a:t>
            </a:r>
          </a:p>
          <a:p>
            <a:pPr marL="0" indent="0" hangingPunct="0">
              <a:lnSpc>
                <a:spcPct val="120000"/>
              </a:lnSpc>
              <a:buNone/>
            </a:pPr>
            <a:r>
              <a:rPr lang="en-US" altLang="zh-CN" dirty="0"/>
              <a:t>(1)</a:t>
            </a:r>
            <a:r>
              <a:rPr lang="zh-CN" altLang="en-US" dirty="0"/>
              <a:t>当该列有默认值时，将以默认值插入。</a:t>
            </a:r>
          </a:p>
          <a:p>
            <a:pPr marL="0" indent="0" hangingPunct="0">
              <a:lnSpc>
                <a:spcPct val="120000"/>
              </a:lnSpc>
              <a:buNone/>
            </a:pPr>
            <a:r>
              <a:rPr lang="en-US" altLang="zh-CN" dirty="0"/>
              <a:t>(2)</a:t>
            </a:r>
            <a:r>
              <a:rPr lang="zh-CN" altLang="en-US" dirty="0"/>
              <a:t>如果该列没有设置默认值，将以空值</a:t>
            </a:r>
            <a:r>
              <a:rPr lang="en-US" altLang="zh-CN" dirty="0"/>
              <a:t>(NULL)</a:t>
            </a:r>
            <a:r>
              <a:rPr lang="zh-CN" altLang="en-US" dirty="0"/>
              <a:t>插入，如果该列声明了</a:t>
            </a:r>
            <a:r>
              <a:rPr lang="en-US" altLang="zh-CN" dirty="0"/>
              <a:t>NOT NULL</a:t>
            </a:r>
            <a:r>
              <a:rPr lang="zh-CN" altLang="en-US" dirty="0"/>
              <a:t>，插入将导致错误。如果在</a:t>
            </a:r>
            <a:r>
              <a:rPr lang="en-US" altLang="zh-CN" dirty="0"/>
              <a:t>VALUES</a:t>
            </a:r>
            <a:r>
              <a:rPr lang="zh-CN" altLang="en-US" dirty="0"/>
              <a:t>子句中的列表中指定了</a:t>
            </a:r>
            <a:r>
              <a:rPr lang="en-US" altLang="zh-CN" dirty="0"/>
              <a:t>NULL</a:t>
            </a:r>
            <a:r>
              <a:rPr lang="zh-CN" altLang="en-US" dirty="0"/>
              <a:t>，即使该列设置了默认值，也会以</a:t>
            </a:r>
            <a:r>
              <a:rPr lang="en-US" altLang="zh-CN" dirty="0"/>
              <a:t>NULL</a:t>
            </a:r>
            <a:r>
              <a:rPr lang="zh-CN" altLang="en-US" dirty="0"/>
              <a:t>插入。</a:t>
            </a:r>
          </a:p>
          <a:p>
            <a:pPr marL="0" indent="0" hangingPunct="0">
              <a:lnSpc>
                <a:spcPct val="120000"/>
              </a:lnSpc>
              <a:buNone/>
            </a:pPr>
            <a:r>
              <a:rPr lang="en-US" altLang="zh-CN" dirty="0"/>
              <a:t>【</a:t>
            </a:r>
            <a:r>
              <a:rPr lang="zh-CN" altLang="en-US" dirty="0"/>
              <a:t>示例</a:t>
            </a:r>
            <a:r>
              <a:rPr lang="en-US" altLang="zh-CN" dirty="0"/>
              <a:t>9-4】</a:t>
            </a:r>
            <a:r>
              <a:rPr lang="zh-CN" altLang="en-US" dirty="0"/>
              <a:t>为列指定空值插入记录。</a:t>
            </a:r>
          </a:p>
          <a:p>
            <a:pPr marL="0" indent="0" hangingPunct="0">
              <a:lnSpc>
                <a:spcPct val="120000"/>
              </a:lnSpc>
              <a:buNone/>
            </a:pPr>
            <a:r>
              <a:rPr lang="zh-CN" altLang="en-US" dirty="0"/>
              <a:t>在</a:t>
            </a:r>
            <a:r>
              <a:rPr lang="en-US" altLang="zh-CN" dirty="0" err="1"/>
              <a:t>hr</a:t>
            </a:r>
            <a:r>
              <a:rPr lang="zh-CN" altLang="en-US" dirty="0"/>
              <a:t>用户的工作表</a:t>
            </a:r>
            <a:r>
              <a:rPr lang="en-US" altLang="zh-CN" dirty="0"/>
              <a:t>jobs</a:t>
            </a:r>
            <a:r>
              <a:rPr lang="zh-CN" altLang="en-US" dirty="0"/>
              <a:t>中，插入一条记录，其中</a:t>
            </a:r>
            <a:r>
              <a:rPr lang="en-US" altLang="zh-CN" dirty="0" err="1"/>
              <a:t>min_salary</a:t>
            </a:r>
            <a:r>
              <a:rPr lang="zh-CN" altLang="en-US" dirty="0"/>
              <a:t>的值指定为</a:t>
            </a:r>
            <a:r>
              <a:rPr lang="en-US" altLang="zh-CN" dirty="0"/>
              <a:t>NULL</a:t>
            </a:r>
            <a:r>
              <a:rPr lang="zh-CN" altLang="en-US" dirty="0"/>
              <a:t>，</a:t>
            </a:r>
            <a:r>
              <a:rPr lang="en-US" altLang="zh-CN" dirty="0" err="1"/>
              <a:t>max_salary</a:t>
            </a:r>
            <a:r>
              <a:rPr lang="zh-CN" altLang="en-US" dirty="0"/>
              <a:t>未在插入列中给出。</a:t>
            </a:r>
          </a:p>
        </p:txBody>
      </p:sp>
      <p:sp>
        <p:nvSpPr>
          <p:cNvPr id="6" name="文本框 5"/>
          <p:cNvSpPr txBox="1"/>
          <p:nvPr/>
        </p:nvSpPr>
        <p:spPr>
          <a:xfrm>
            <a:off x="1417140" y="4437112"/>
            <a:ext cx="10012051" cy="2246769"/>
          </a:xfrm>
          <a:prstGeom prst="rect">
            <a:avLst/>
          </a:prstGeom>
          <a:noFill/>
        </p:spPr>
        <p:txBody>
          <a:bodyPr wrap="square" rtlCol="0">
            <a:spAutoFit/>
          </a:bodyPr>
          <a:lstStyle/>
          <a:p>
            <a:pPr hangingPunct="0"/>
            <a:r>
              <a:rPr lang="en-US" altLang="zh-CN" sz="1400" b="1" dirty="0">
                <a:highlight>
                  <a:srgbClr val="C0C0C0"/>
                </a:highlight>
                <a:ea typeface="微软雅黑" panose="020B0503020204020204" pitchFamily="34" charset="-122"/>
              </a:rPr>
              <a:t>SQL&gt;INSERT INTO jobs(</a:t>
            </a:r>
            <a:r>
              <a:rPr lang="en-US" altLang="zh-CN" sz="1400" b="1" dirty="0" err="1">
                <a:highlight>
                  <a:srgbClr val="C0C0C0"/>
                </a:highlight>
                <a:ea typeface="微软雅黑" panose="020B0503020204020204" pitchFamily="34" charset="-122"/>
              </a:rPr>
              <a:t>job_id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job_title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min_salary</a:t>
            </a:r>
            <a:r>
              <a:rPr lang="en-US" altLang="zh-CN"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2  VALUES('IT_PROG2'</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'Programmer'</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null)</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SQL&gt;COMMIT</a:t>
            </a:r>
            <a:r>
              <a:rPr lang="zh-CN" altLang="en-US" sz="1400" b="1" dirty="0">
                <a:highlight>
                  <a:srgbClr val="C0C0C0"/>
                </a:highlight>
                <a:ea typeface="微软雅黑" panose="020B0503020204020204" pitchFamily="34" charset="-122"/>
              </a:rPr>
              <a:t>；</a:t>
            </a:r>
          </a:p>
          <a:p>
            <a:pPr hangingPunct="0"/>
            <a:r>
              <a:rPr lang="en-US" altLang="zh-CN" sz="1400" b="1" dirty="0">
                <a:highlight>
                  <a:srgbClr val="C0C0C0"/>
                </a:highlight>
                <a:ea typeface="微软雅黑" panose="020B0503020204020204" pitchFamily="34" charset="-122"/>
              </a:rPr>
              <a:t>SQL&gt;SELECT * FROM jobs WHERE </a:t>
            </a:r>
            <a:r>
              <a:rPr lang="en-US" altLang="zh-CN" sz="1400" b="1" dirty="0" err="1">
                <a:highlight>
                  <a:srgbClr val="C0C0C0"/>
                </a:highlight>
                <a:ea typeface="微软雅黑" panose="020B0503020204020204" pitchFamily="34" charset="-122"/>
              </a:rPr>
              <a:t>job_id</a:t>
            </a:r>
            <a:r>
              <a:rPr lang="en-US" altLang="zh-CN" sz="1400" b="1" dirty="0">
                <a:highlight>
                  <a:srgbClr val="C0C0C0"/>
                </a:highlight>
                <a:ea typeface="微软雅黑" panose="020B0503020204020204" pitchFamily="34" charset="-122"/>
              </a:rPr>
              <a:t> LIKE 'IT%'</a:t>
            </a:r>
            <a:r>
              <a:rPr lang="zh-CN" altLang="en-US" sz="1400" b="1" dirty="0">
                <a:highlight>
                  <a:srgbClr val="C0C0C0"/>
                </a:highlight>
                <a:ea typeface="微软雅黑" panose="020B0503020204020204" pitchFamily="34" charset="-122"/>
              </a:rPr>
              <a:t>；</a:t>
            </a:r>
          </a:p>
          <a:p>
            <a:pPr hangingPunct="0"/>
            <a:r>
              <a:rPr lang="en-US" altLang="zh-CN" sz="1400" b="1" dirty="0"/>
              <a:t>JOB_ID		JOB_TITLE		</a:t>
            </a:r>
            <a:r>
              <a:rPr lang="en-US" altLang="zh-CN" sz="1400" b="1" dirty="0" smtClean="0"/>
              <a:t>MIN_SALARY</a:t>
            </a:r>
            <a:r>
              <a:rPr lang="en-US" altLang="zh-CN" sz="1400" b="1" dirty="0"/>
              <a:t>	MAX_SALARY</a:t>
            </a:r>
          </a:p>
          <a:p>
            <a:pPr hangingPunct="0"/>
            <a:r>
              <a:rPr lang="en-US" altLang="zh-CN" sz="1400" b="1" dirty="0"/>
              <a:t>----------	</a:t>
            </a:r>
            <a:r>
              <a:rPr lang="en-US" altLang="zh-CN" sz="1400" b="1" dirty="0" smtClean="0"/>
              <a:t>	------------------------</a:t>
            </a:r>
            <a:r>
              <a:rPr lang="en-US" altLang="zh-CN" sz="1400" b="1" dirty="0"/>
              <a:t>	-----------	</a:t>
            </a:r>
            <a:r>
              <a:rPr lang="en-US" altLang="zh-CN" sz="1400" b="1" dirty="0" smtClean="0"/>
              <a:t>	---------- </a:t>
            </a:r>
            <a:endParaRPr lang="en-US" altLang="zh-CN" sz="1400" b="1" dirty="0"/>
          </a:p>
          <a:p>
            <a:pPr hangingPunct="0"/>
            <a:r>
              <a:rPr lang="en-US" altLang="zh-CN" sz="1400" b="1" dirty="0"/>
              <a:t>IT_MAN		IT Manager		</a:t>
            </a:r>
            <a:r>
              <a:rPr lang="en-US" altLang="zh-CN" sz="1400" b="1" dirty="0" smtClean="0"/>
              <a:t>8000</a:t>
            </a:r>
            <a:r>
              <a:rPr lang="en-US" altLang="zh-CN" sz="1400" b="1" dirty="0"/>
              <a:t>		15000</a:t>
            </a:r>
          </a:p>
          <a:p>
            <a:pPr hangingPunct="0"/>
            <a:r>
              <a:rPr lang="en-US" altLang="zh-CN" sz="1400" b="1" dirty="0"/>
              <a:t>IT_PROG		Programmer	</a:t>
            </a:r>
            <a:r>
              <a:rPr lang="en-US" altLang="zh-CN" sz="1400" b="1" dirty="0" smtClean="0"/>
              <a:t>4000</a:t>
            </a:r>
            <a:r>
              <a:rPr lang="en-US" altLang="zh-CN" sz="1400" b="1" dirty="0"/>
              <a:t>		10000</a:t>
            </a:r>
          </a:p>
          <a:p>
            <a:pPr hangingPunct="0"/>
            <a:r>
              <a:rPr lang="en-US" altLang="zh-CN" sz="1400" b="1" dirty="0"/>
              <a:t>IT_PROG1		Programmer	</a:t>
            </a:r>
            <a:r>
              <a:rPr lang="en-US" altLang="zh-CN" sz="1400" b="1" dirty="0" smtClean="0"/>
              <a:t>4000</a:t>
            </a:r>
            <a:r>
              <a:rPr lang="en-US" altLang="zh-CN" sz="1400" b="1" dirty="0"/>
              <a:t>		12000</a:t>
            </a:r>
          </a:p>
          <a:p>
            <a:pPr hangingPunct="0"/>
            <a:r>
              <a:rPr lang="en-US" altLang="zh-CN" sz="1400" b="1" dirty="0">
                <a:solidFill>
                  <a:srgbClr val="FF0000"/>
                </a:solidFill>
              </a:rPr>
              <a:t>IT_PROG2		Programmer</a:t>
            </a:r>
          </a:p>
        </p:txBody>
      </p:sp>
      <p:sp>
        <p:nvSpPr>
          <p:cNvPr id="5" name="卷形: 水平 5">
            <a:extLst>
              <a:ext uri="{FF2B5EF4-FFF2-40B4-BE49-F238E27FC236}">
                <a16:creationId xmlns="" xmlns:a16="http://schemas.microsoft.com/office/drawing/2014/main" id="{764FB016-0435-472E-9ECA-059017D7C14A}"/>
              </a:ext>
            </a:extLst>
          </p:cNvPr>
          <p:cNvSpPr/>
          <p:nvPr/>
        </p:nvSpPr>
        <p:spPr>
          <a:xfrm>
            <a:off x="2782044" y="1124744"/>
            <a:ext cx="6624736" cy="3744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a:t>
            </a:r>
            <a:r>
              <a:rPr lang="zh-CN" altLang="en-US" sz="2400" dirty="0" smtClean="0"/>
              <a:t>：插入</a:t>
            </a:r>
            <a:r>
              <a:rPr lang="zh-CN" altLang="en-US" sz="2400" dirty="0"/>
              <a:t>操作结束后，新记录的</a:t>
            </a:r>
            <a:r>
              <a:rPr lang="en-US" altLang="zh-CN" sz="2400" dirty="0"/>
              <a:t>MIN_SALARY(</a:t>
            </a:r>
            <a:r>
              <a:rPr lang="zh-CN" altLang="en-US" sz="2400" dirty="0"/>
              <a:t>列默认值：</a:t>
            </a:r>
            <a:r>
              <a:rPr lang="en-US" altLang="zh-CN" sz="2400" dirty="0"/>
              <a:t>4000)</a:t>
            </a:r>
            <a:r>
              <a:rPr lang="zh-CN" altLang="en-US" sz="2400" dirty="0"/>
              <a:t>和</a:t>
            </a:r>
            <a:r>
              <a:rPr lang="en-US" altLang="zh-CN" sz="2400" dirty="0"/>
              <a:t>MAX_SALARY</a:t>
            </a:r>
            <a:r>
              <a:rPr lang="zh-CN" altLang="en-US" sz="2400" dirty="0"/>
              <a:t>的值都为</a:t>
            </a:r>
            <a:r>
              <a:rPr lang="en-US" altLang="zh-CN" sz="2400" dirty="0"/>
              <a:t>NULL</a:t>
            </a:r>
            <a:r>
              <a:rPr lang="zh-CN" altLang="en-US" sz="2400" dirty="0"/>
              <a:t>。</a:t>
            </a:r>
          </a:p>
        </p:txBody>
      </p:sp>
    </p:spTree>
    <p:extLst>
      <p:ext uri="{BB962C8B-B14F-4D97-AF65-F5344CB8AC3E}">
        <p14:creationId xmlns:p14="http://schemas.microsoft.com/office/powerpoint/2010/main" val="56091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2232247"/>
          </a:xfrm>
        </p:spPr>
        <p:txBody>
          <a:bodyPr>
            <a:normAutofit fontScale="92500" lnSpcReduction="20000"/>
          </a:bodyPr>
          <a:lstStyle/>
          <a:p>
            <a:pPr marL="0" indent="0" hangingPunct="0">
              <a:lnSpc>
                <a:spcPct val="120000"/>
              </a:lnSpc>
              <a:buNone/>
            </a:pPr>
            <a:r>
              <a:rPr lang="en-US" altLang="zh-CN" dirty="0"/>
              <a:t>5)</a:t>
            </a:r>
            <a:r>
              <a:rPr lang="zh-CN" altLang="en-US" dirty="0"/>
              <a:t>排它锁</a:t>
            </a:r>
            <a:r>
              <a:rPr lang="en-US" altLang="zh-CN" dirty="0"/>
              <a:t>(Exclusive Locks</a:t>
            </a:r>
            <a:r>
              <a:rPr lang="zh-CN" altLang="en-US" dirty="0"/>
              <a:t>，即</a:t>
            </a:r>
            <a:r>
              <a:rPr lang="en-US" altLang="zh-CN" dirty="0"/>
              <a:t>X</a:t>
            </a:r>
            <a:r>
              <a:rPr lang="zh-CN" altLang="en-US" dirty="0"/>
              <a:t>锁</a:t>
            </a:r>
            <a:r>
              <a:rPr lang="en-US" altLang="zh-CN" dirty="0"/>
              <a:t>)</a:t>
            </a:r>
          </a:p>
          <a:p>
            <a:pPr marL="0" indent="0" hangingPunct="0">
              <a:lnSpc>
                <a:spcPct val="120000"/>
              </a:lnSpc>
              <a:buNone/>
            </a:pPr>
            <a:r>
              <a:rPr lang="en-US" altLang="zh-CN" dirty="0"/>
              <a:t>X</a:t>
            </a:r>
            <a:r>
              <a:rPr lang="zh-CN" altLang="en-US" dirty="0"/>
              <a:t>锁是在锁机制中限制最多的一种锁类型。当一个事务对数据资源加上排他锁</a:t>
            </a:r>
            <a:r>
              <a:rPr lang="en-US" altLang="zh-CN" dirty="0"/>
              <a:t>(X)</a:t>
            </a:r>
            <a:r>
              <a:rPr lang="zh-CN" altLang="en-US" dirty="0"/>
              <a:t>后，其他事务就无法再加其他任何类型的锁，不允许其他事务做插入、更新、删除操作</a:t>
            </a:r>
            <a:r>
              <a:rPr lang="en-US" altLang="zh-CN" dirty="0"/>
              <a:t>(</a:t>
            </a:r>
            <a:r>
              <a:rPr lang="zh-CN" altLang="en-US" dirty="0"/>
              <a:t>查询除外</a:t>
            </a:r>
            <a:r>
              <a:rPr lang="en-US" altLang="zh-CN" dirty="0"/>
              <a:t>)</a:t>
            </a:r>
            <a:r>
              <a:rPr lang="zh-CN" altLang="en-US" dirty="0"/>
              <a:t>。</a:t>
            </a:r>
          </a:p>
          <a:p>
            <a:pPr marL="0" indent="0" hangingPunct="0">
              <a:lnSpc>
                <a:spcPct val="120000"/>
              </a:lnSpc>
              <a:buNone/>
            </a:pPr>
            <a:r>
              <a:rPr lang="zh-CN" altLang="en-US" dirty="0"/>
              <a:t>加锁语法：</a:t>
            </a:r>
          </a:p>
        </p:txBody>
      </p:sp>
      <p:sp>
        <p:nvSpPr>
          <p:cNvPr id="7" name="文本框 6"/>
          <p:cNvSpPr txBox="1"/>
          <p:nvPr/>
        </p:nvSpPr>
        <p:spPr>
          <a:xfrm>
            <a:off x="1410953" y="4005064"/>
            <a:ext cx="10012051" cy="369332"/>
          </a:xfrm>
          <a:prstGeom prst="rect">
            <a:avLst/>
          </a:prstGeom>
          <a:solidFill>
            <a:srgbClr val="FFFF00"/>
          </a:solidFill>
        </p:spPr>
        <p:txBody>
          <a:bodyPr wrap="square" rtlCol="0">
            <a:spAutoFit/>
          </a:bodyPr>
          <a:lstStyle/>
          <a:p>
            <a:pPr hangingPunct="0"/>
            <a:r>
              <a:rPr lang="en-US" altLang="zh-CN" b="1" dirty="0"/>
              <a:t>LOCK TABLE &lt;</a:t>
            </a:r>
            <a:r>
              <a:rPr lang="zh-CN" altLang="en-US" b="1" dirty="0"/>
              <a:t>表名</a:t>
            </a:r>
            <a:r>
              <a:rPr lang="en-US" altLang="zh-CN" b="1" dirty="0"/>
              <a:t>&gt; IN EXCLUSIVE MODE</a:t>
            </a:r>
            <a:r>
              <a:rPr lang="zh-CN" altLang="en-US" b="1" dirty="0"/>
              <a:t>；</a:t>
            </a:r>
            <a:endParaRPr lang="en-US" altLang="zh-CN" b="1" dirty="0" smtClean="0"/>
          </a:p>
        </p:txBody>
      </p:sp>
    </p:spTree>
    <p:extLst>
      <p:ext uri="{BB962C8B-B14F-4D97-AF65-F5344CB8AC3E}">
        <p14:creationId xmlns:p14="http://schemas.microsoft.com/office/powerpoint/2010/main" val="27532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296143"/>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9-19】</a:t>
            </a:r>
            <a:r>
              <a:rPr lang="zh-CN" altLang="en-US" dirty="0"/>
              <a:t>并发事务排它锁操作。</a:t>
            </a:r>
          </a:p>
          <a:p>
            <a:pPr marL="0" indent="0" hangingPunct="0">
              <a:lnSpc>
                <a:spcPct val="120000"/>
              </a:lnSpc>
              <a:buNone/>
            </a:pPr>
            <a:r>
              <a:rPr lang="zh-CN" altLang="en-US" dirty="0"/>
              <a:t>打开</a:t>
            </a:r>
            <a:r>
              <a:rPr lang="en-US" altLang="zh-CN" dirty="0"/>
              <a:t>3</a:t>
            </a:r>
            <a:r>
              <a:rPr lang="zh-CN" altLang="en-US" dirty="0"/>
              <a:t>个</a:t>
            </a:r>
            <a:r>
              <a:rPr lang="en-US" altLang="zh-CN" dirty="0" err="1"/>
              <a:t>sqlplus</a:t>
            </a:r>
            <a:r>
              <a:rPr lang="zh-CN" altLang="en-US" dirty="0"/>
              <a:t>窗口，窗口</a:t>
            </a:r>
            <a:r>
              <a:rPr lang="en-US" altLang="zh-CN" dirty="0"/>
              <a:t>1(</a:t>
            </a:r>
            <a:r>
              <a:rPr lang="en-US" altLang="zh-CN" dirty="0" err="1"/>
              <a:t>hr</a:t>
            </a:r>
            <a:r>
              <a:rPr lang="zh-CN" altLang="en-US" dirty="0"/>
              <a:t>用户操作</a:t>
            </a:r>
            <a:r>
              <a:rPr lang="en-US" altLang="zh-CN" dirty="0"/>
              <a:t>)</a:t>
            </a:r>
            <a:r>
              <a:rPr lang="zh-CN" altLang="en-US" dirty="0"/>
              <a:t>，窗口</a:t>
            </a:r>
            <a:r>
              <a:rPr lang="en-US" altLang="zh-CN" dirty="0"/>
              <a:t>2(</a:t>
            </a:r>
            <a:r>
              <a:rPr lang="en-US" altLang="zh-CN" dirty="0" err="1"/>
              <a:t>hr</a:t>
            </a:r>
            <a:r>
              <a:rPr lang="zh-CN" altLang="en-US" dirty="0"/>
              <a:t>用户操作</a:t>
            </a:r>
            <a:r>
              <a:rPr lang="en-US" altLang="zh-CN" dirty="0"/>
              <a:t>)</a:t>
            </a:r>
            <a:r>
              <a:rPr lang="zh-CN" altLang="en-US" dirty="0"/>
              <a:t>，窗口</a:t>
            </a:r>
            <a:r>
              <a:rPr lang="en-US" altLang="zh-CN" dirty="0"/>
              <a:t>3(system</a:t>
            </a:r>
            <a:r>
              <a:rPr lang="zh-CN" altLang="en-US" dirty="0"/>
              <a:t>用户操作</a:t>
            </a:r>
            <a:r>
              <a:rPr lang="en-US" altLang="zh-CN" dirty="0"/>
              <a:t>)</a:t>
            </a:r>
            <a:r>
              <a:rPr lang="zh-CN" altLang="en-US" dirty="0"/>
              <a:t>，首先在</a:t>
            </a:r>
            <a:r>
              <a:rPr lang="zh-CN" altLang="en-US" dirty="0">
                <a:solidFill>
                  <a:srgbClr val="FF0000"/>
                </a:solidFill>
              </a:rPr>
              <a:t>窗口</a:t>
            </a:r>
            <a:r>
              <a:rPr lang="en-US" altLang="zh-CN" dirty="0">
                <a:solidFill>
                  <a:srgbClr val="FF0000"/>
                </a:solidFill>
              </a:rPr>
              <a:t>3</a:t>
            </a:r>
            <a:r>
              <a:rPr lang="zh-CN" altLang="en-US" dirty="0"/>
              <a:t>中查看锁信息：</a:t>
            </a:r>
          </a:p>
        </p:txBody>
      </p:sp>
      <p:sp>
        <p:nvSpPr>
          <p:cNvPr id="7" name="文本框 6"/>
          <p:cNvSpPr txBox="1"/>
          <p:nvPr/>
        </p:nvSpPr>
        <p:spPr>
          <a:xfrm>
            <a:off x="1410953" y="2924944"/>
            <a:ext cx="10012051" cy="1569660"/>
          </a:xfrm>
          <a:prstGeom prst="rect">
            <a:avLst/>
          </a:prstGeom>
          <a:noFill/>
        </p:spPr>
        <p:txBody>
          <a:bodyPr wrap="square" rtlCol="0">
            <a:spAutoFit/>
          </a:bodyPr>
          <a:lstStyle/>
          <a:p>
            <a:pPr hangingPunct="0"/>
            <a:r>
              <a:rPr lang="en-US" altLang="zh-CN" sz="1600" b="1" dirty="0" smtClean="0">
                <a:highlight>
                  <a:srgbClr val="C0C0C0"/>
                </a:highlight>
                <a:ea typeface="微软雅黑" panose="020B0503020204020204" pitchFamily="34" charset="-122"/>
              </a:rPr>
              <a:t>SQL&gt;SELECT </a:t>
            </a:r>
            <a:r>
              <a:rPr lang="en-US" altLang="zh-CN" sz="1600" b="1" dirty="0" err="1">
                <a:highlight>
                  <a:srgbClr val="C0C0C0"/>
                </a:highlight>
                <a:ea typeface="微软雅黑" panose="020B0503020204020204" pitchFamily="34" charset="-122"/>
              </a:rPr>
              <a:t>a.sid</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a.serial</a:t>
            </a:r>
            <a:r>
              <a:rPr lang="en-US" altLang="zh-CN" sz="1600" b="1" dirty="0">
                <a:highlight>
                  <a:srgbClr val="C0C0C0"/>
                </a:highlight>
                <a:ea typeface="微软雅黑" panose="020B0503020204020204" pitchFamily="34" charset="-122"/>
              </a:rPr>
              <a:t>#</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a.username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b.lmode</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b.block</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b.type</a:t>
            </a:r>
            <a:r>
              <a:rPr lang="en-US" altLang="zh-CN"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2  FROM </a:t>
            </a:r>
            <a:r>
              <a:rPr lang="en-US" altLang="zh-CN" sz="1600" b="1" dirty="0" err="1">
                <a:highlight>
                  <a:srgbClr val="C0C0C0"/>
                </a:highlight>
                <a:ea typeface="微软雅黑" panose="020B0503020204020204" pitchFamily="34" charset="-122"/>
              </a:rPr>
              <a:t>v$session</a:t>
            </a:r>
            <a:r>
              <a:rPr lang="en-US" altLang="zh-CN" sz="1600" b="1" dirty="0">
                <a:highlight>
                  <a:srgbClr val="C0C0C0"/>
                </a:highlight>
                <a:ea typeface="微软雅黑" panose="020B0503020204020204" pitchFamily="34" charset="-122"/>
              </a:rPr>
              <a:t> a</a:t>
            </a:r>
            <a:r>
              <a:rPr lang="zh-CN" altLang="en-US"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v$lock</a:t>
            </a:r>
            <a:r>
              <a:rPr lang="en-US" altLang="zh-CN" sz="1600" b="1" dirty="0">
                <a:highlight>
                  <a:srgbClr val="C0C0C0"/>
                </a:highlight>
                <a:ea typeface="微软雅黑" panose="020B0503020204020204" pitchFamily="34" charset="-122"/>
              </a:rPr>
              <a:t> b WHERE </a:t>
            </a:r>
            <a:r>
              <a:rPr lang="en-US" altLang="zh-CN" sz="1600" b="1" dirty="0" err="1">
                <a:highlight>
                  <a:srgbClr val="C0C0C0"/>
                </a:highlight>
                <a:ea typeface="微软雅黑" panose="020B0503020204020204" pitchFamily="34" charset="-122"/>
              </a:rPr>
              <a:t>a.sid</a:t>
            </a:r>
            <a:r>
              <a:rPr lang="en-US" altLang="zh-CN" sz="1600" b="1" dirty="0">
                <a:highlight>
                  <a:srgbClr val="C0C0C0"/>
                </a:highlight>
                <a:ea typeface="微软雅黑" panose="020B0503020204020204" pitchFamily="34" charset="-122"/>
              </a:rPr>
              <a:t>=</a:t>
            </a:r>
            <a:r>
              <a:rPr lang="en-US" altLang="zh-CN" sz="1600" b="1" dirty="0" err="1">
                <a:highlight>
                  <a:srgbClr val="C0C0C0"/>
                </a:highlight>
                <a:ea typeface="微软雅黑" panose="020B0503020204020204" pitchFamily="34" charset="-122"/>
              </a:rPr>
              <a:t>b.sid</a:t>
            </a:r>
            <a:r>
              <a:rPr lang="en-US" altLang="zh-CN" sz="1600" b="1" dirty="0">
                <a:highlight>
                  <a:srgbClr val="C0C0C0"/>
                </a:highlight>
                <a:ea typeface="微软雅黑" panose="020B0503020204020204" pitchFamily="34" charset="-122"/>
              </a:rPr>
              <a:t> AND USERNAME='HR'</a:t>
            </a:r>
            <a:r>
              <a:rPr lang="zh-CN" altLang="en-US" sz="1600" b="1" dirty="0">
                <a:highlight>
                  <a:srgbClr val="C0C0C0"/>
                </a:highlight>
                <a:ea typeface="微软雅黑" panose="020B0503020204020204" pitchFamily="34" charset="-122"/>
              </a:rPr>
              <a:t>；</a:t>
            </a:r>
          </a:p>
          <a:p>
            <a:pPr hangingPunct="0"/>
            <a:r>
              <a:rPr lang="en-US" altLang="zh-CN" sz="1600" b="1" dirty="0"/>
              <a:t>SID	</a:t>
            </a:r>
            <a:r>
              <a:rPr lang="en-US" altLang="zh-CN" sz="1600" b="1" dirty="0" smtClean="0"/>
              <a:t>SERIAL</a:t>
            </a:r>
            <a:r>
              <a:rPr lang="en-US" altLang="zh-CN" sz="1600" b="1" dirty="0"/>
              <a:t>#	</a:t>
            </a:r>
            <a:r>
              <a:rPr lang="en-US" altLang="zh-CN" sz="1600" b="1" dirty="0" smtClean="0"/>
              <a:t>	USERNAME</a:t>
            </a:r>
            <a:r>
              <a:rPr lang="en-US" altLang="zh-CN" sz="1600" b="1" dirty="0"/>
              <a:t>	</a:t>
            </a:r>
            <a:r>
              <a:rPr lang="en-US" altLang="zh-CN" sz="1600" b="1" dirty="0" smtClean="0"/>
              <a:t>LMODE</a:t>
            </a:r>
            <a:r>
              <a:rPr lang="en-US" altLang="zh-CN" sz="1600" b="1" dirty="0"/>
              <a:t>	BLOCK	TY</a:t>
            </a:r>
          </a:p>
          <a:p>
            <a:pPr hangingPunct="0"/>
            <a:r>
              <a:rPr lang="en-US" altLang="zh-CN" sz="1600" b="1" dirty="0"/>
              <a:t>-------	-------------	-----------	</a:t>
            </a:r>
            <a:r>
              <a:rPr lang="en-US" altLang="zh-CN" sz="1600" b="1" dirty="0" smtClean="0"/>
              <a:t>	------</a:t>
            </a:r>
            <a:r>
              <a:rPr lang="en-US" altLang="zh-CN" sz="1600" b="1" dirty="0"/>
              <a:t>	-------	-------</a:t>
            </a:r>
          </a:p>
          <a:p>
            <a:pPr hangingPunct="0"/>
            <a:r>
              <a:rPr lang="de-DE" altLang="zh-CN" sz="1600" b="1" dirty="0"/>
              <a:t>45	</a:t>
            </a:r>
            <a:r>
              <a:rPr lang="de-DE" altLang="zh-CN" sz="1600" b="1" dirty="0" smtClean="0"/>
              <a:t>8584</a:t>
            </a:r>
            <a:r>
              <a:rPr lang="de-DE" altLang="zh-CN" sz="1600" b="1" dirty="0"/>
              <a:t>	</a:t>
            </a:r>
            <a:r>
              <a:rPr lang="de-DE" altLang="zh-CN" sz="1600" b="1" dirty="0" smtClean="0"/>
              <a:t>	HR</a:t>
            </a:r>
            <a:r>
              <a:rPr lang="de-DE" altLang="zh-CN" sz="1600" b="1" dirty="0"/>
              <a:t>	</a:t>
            </a:r>
            <a:r>
              <a:rPr lang="de-DE" altLang="zh-CN" sz="1600" b="1" dirty="0" smtClean="0"/>
              <a:t>	4</a:t>
            </a:r>
            <a:r>
              <a:rPr lang="de-DE" altLang="zh-CN" sz="1600" b="1" dirty="0"/>
              <a:t>	</a:t>
            </a:r>
            <a:r>
              <a:rPr lang="de-DE" altLang="zh-CN" sz="1600" b="1" dirty="0" smtClean="0"/>
              <a:t>0</a:t>
            </a:r>
            <a:r>
              <a:rPr lang="de-DE" altLang="zh-CN" sz="1600" b="1" dirty="0"/>
              <a:t>	</a:t>
            </a:r>
            <a:r>
              <a:rPr lang="de-DE" altLang="zh-CN" sz="1600" b="1" dirty="0" smtClean="0"/>
              <a:t>AE</a:t>
            </a:r>
            <a:endParaRPr lang="de-DE" altLang="zh-CN" sz="1600" b="1" dirty="0"/>
          </a:p>
          <a:p>
            <a:pPr hangingPunct="0"/>
            <a:r>
              <a:rPr lang="de-DE" altLang="zh-CN" sz="1600" b="1" dirty="0"/>
              <a:t>226	</a:t>
            </a:r>
            <a:r>
              <a:rPr lang="de-DE" altLang="zh-CN" sz="1600" b="1" dirty="0" smtClean="0"/>
              <a:t>10556</a:t>
            </a:r>
            <a:r>
              <a:rPr lang="de-DE" altLang="zh-CN" sz="1600" b="1" dirty="0"/>
              <a:t>	</a:t>
            </a:r>
            <a:r>
              <a:rPr lang="de-DE" altLang="zh-CN" sz="1600" b="1" dirty="0" smtClean="0"/>
              <a:t>	HR</a:t>
            </a:r>
            <a:r>
              <a:rPr lang="de-DE" altLang="zh-CN" sz="1600" b="1" dirty="0"/>
              <a:t>	</a:t>
            </a:r>
            <a:r>
              <a:rPr lang="de-DE" altLang="zh-CN" sz="1600" b="1" dirty="0" smtClean="0"/>
              <a:t>	4</a:t>
            </a:r>
            <a:r>
              <a:rPr lang="de-DE" altLang="zh-CN" sz="1600" b="1" dirty="0"/>
              <a:t>	</a:t>
            </a:r>
            <a:r>
              <a:rPr lang="de-DE" altLang="zh-CN" sz="1600" b="1" dirty="0" smtClean="0"/>
              <a:t>0</a:t>
            </a:r>
            <a:r>
              <a:rPr lang="de-DE" altLang="zh-CN" sz="1600" b="1" dirty="0"/>
              <a:t>	</a:t>
            </a:r>
            <a:r>
              <a:rPr lang="de-DE" altLang="zh-CN" sz="1600" b="1" dirty="0" smtClean="0"/>
              <a:t>AE</a:t>
            </a:r>
            <a:endParaRPr lang="zh-CN" altLang="en-US" sz="1600" dirty="0"/>
          </a:p>
        </p:txBody>
      </p:sp>
    </p:spTree>
    <p:extLst>
      <p:ext uri="{BB962C8B-B14F-4D97-AF65-F5344CB8AC3E}">
        <p14:creationId xmlns:p14="http://schemas.microsoft.com/office/powerpoint/2010/main" val="11308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9-19】</a:t>
            </a:r>
            <a:r>
              <a:rPr lang="zh-CN" altLang="en-US" dirty="0"/>
              <a:t>并发事务排它锁操作</a:t>
            </a:r>
            <a:r>
              <a:rPr lang="zh-CN" altLang="en-US" dirty="0" smtClean="0"/>
              <a:t>。（续上一页）</a:t>
            </a:r>
            <a:endParaRPr lang="zh-CN" altLang="en-US" dirty="0"/>
          </a:p>
        </p:txBody>
      </p:sp>
      <p:sp>
        <p:nvSpPr>
          <p:cNvPr id="7" name="文本框 6"/>
          <p:cNvSpPr txBox="1"/>
          <p:nvPr/>
        </p:nvSpPr>
        <p:spPr>
          <a:xfrm>
            <a:off x="1441413" y="2060848"/>
            <a:ext cx="10012051" cy="3016210"/>
          </a:xfrm>
          <a:prstGeom prst="rect">
            <a:avLst/>
          </a:prstGeom>
          <a:noFill/>
        </p:spPr>
        <p:txBody>
          <a:bodyPr wrap="square" rtlCol="0">
            <a:spAutoFit/>
          </a:bodyPr>
          <a:lstStyle/>
          <a:p>
            <a:pPr hangingPunct="0"/>
            <a:r>
              <a:rPr lang="zh-CN" altLang="en-US" sz="1600" dirty="0"/>
              <a:t>在</a:t>
            </a:r>
            <a:r>
              <a:rPr lang="zh-CN" altLang="en-US" sz="1600" dirty="0">
                <a:solidFill>
                  <a:srgbClr val="FF0000"/>
                </a:solidFill>
              </a:rPr>
              <a:t>窗口</a:t>
            </a:r>
            <a:r>
              <a:rPr lang="en-US" altLang="zh-CN" sz="1600" dirty="0">
                <a:solidFill>
                  <a:srgbClr val="FF0000"/>
                </a:solidFill>
              </a:rPr>
              <a:t>1</a:t>
            </a:r>
            <a:r>
              <a:rPr lang="zh-CN" altLang="en-US" sz="1600" dirty="0"/>
              <a:t>中对</a:t>
            </a:r>
            <a:r>
              <a:rPr lang="en-US" altLang="zh-CN" sz="1600" dirty="0"/>
              <a:t>account</a:t>
            </a:r>
            <a:r>
              <a:rPr lang="zh-CN" altLang="en-US" sz="1600" dirty="0"/>
              <a:t>表设置排他锁</a:t>
            </a:r>
            <a:r>
              <a:rPr lang="en-US" altLang="zh-CN" sz="1600" dirty="0"/>
              <a:t>(X)</a:t>
            </a:r>
            <a:r>
              <a:rPr lang="zh-CN" altLang="en-US" sz="1600"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表已锁定。</a:t>
            </a:r>
          </a:p>
          <a:p>
            <a:pPr hangingPunct="0"/>
            <a:endParaRPr lang="en-US" altLang="zh-CN" sz="1600" dirty="0" smtClean="0">
              <a:solidFill>
                <a:srgbClr val="FF0000"/>
              </a:solidFill>
            </a:endParaRPr>
          </a:p>
          <a:p>
            <a:pPr hangingPunct="0"/>
            <a:r>
              <a:rPr lang="zh-CN" altLang="en-US" sz="1600" dirty="0" smtClean="0">
                <a:solidFill>
                  <a:srgbClr val="FF0000"/>
                </a:solidFill>
              </a:rPr>
              <a:t>窗口</a:t>
            </a:r>
            <a:r>
              <a:rPr lang="en-US" altLang="zh-CN" sz="1600" dirty="0">
                <a:solidFill>
                  <a:srgbClr val="FF0000"/>
                </a:solidFill>
              </a:rPr>
              <a:t>3</a:t>
            </a:r>
            <a:r>
              <a:rPr lang="zh-CN" altLang="en-US" sz="1600" dirty="0"/>
              <a:t>中查看锁信息：</a:t>
            </a:r>
            <a:endParaRPr lang="en-US" altLang="zh-CN" sz="1600" dirty="0"/>
          </a:p>
          <a:p>
            <a:pPr hangingPunct="0"/>
            <a:r>
              <a:rPr lang="en-US" altLang="zh-CN" sz="1400" b="1" dirty="0">
                <a:highlight>
                  <a:srgbClr val="C0C0C0"/>
                </a:highlight>
                <a:ea typeface="微软雅黑" panose="020B0503020204020204" pitchFamily="34" charset="-122"/>
              </a:rPr>
              <a:t>SQL&gt;SELECT </a:t>
            </a:r>
            <a:r>
              <a:rPr lang="en-US" altLang="zh-CN" sz="1400" b="1" dirty="0" err="1">
                <a:highlight>
                  <a:srgbClr val="C0C0C0"/>
                </a:highlight>
                <a:ea typeface="微软雅黑" panose="020B0503020204020204" pitchFamily="34" charset="-122"/>
              </a:rPr>
              <a:t>a.sid</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a.serial</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a.username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b.lmode</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b.block</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b.type</a:t>
            </a:r>
            <a:r>
              <a:rPr lang="en-US" altLang="zh-CN" sz="1400" b="1" dirty="0">
                <a:highlight>
                  <a:srgbClr val="C0C0C0"/>
                </a:highlight>
                <a:ea typeface="微软雅黑" panose="020B0503020204020204" pitchFamily="34" charset="-122"/>
              </a:rPr>
              <a:t> </a:t>
            </a:r>
          </a:p>
          <a:p>
            <a:pPr hangingPunct="0"/>
            <a:r>
              <a:rPr lang="en-US" altLang="zh-CN" sz="1400" b="1" dirty="0">
                <a:highlight>
                  <a:srgbClr val="C0C0C0"/>
                </a:highlight>
                <a:ea typeface="微软雅黑" panose="020B0503020204020204" pitchFamily="34" charset="-122"/>
              </a:rPr>
              <a:t>2  FROM </a:t>
            </a:r>
            <a:r>
              <a:rPr lang="en-US" altLang="zh-CN" sz="1400" b="1" dirty="0" err="1">
                <a:highlight>
                  <a:srgbClr val="C0C0C0"/>
                </a:highlight>
                <a:ea typeface="微软雅黑" panose="020B0503020204020204" pitchFamily="34" charset="-122"/>
              </a:rPr>
              <a:t>v$session</a:t>
            </a:r>
            <a:r>
              <a:rPr lang="en-US" altLang="zh-CN" sz="1400" b="1" dirty="0">
                <a:highlight>
                  <a:srgbClr val="C0C0C0"/>
                </a:highlight>
                <a:ea typeface="微软雅黑" panose="020B0503020204020204" pitchFamily="34" charset="-122"/>
              </a:rPr>
              <a:t> a</a:t>
            </a:r>
            <a:r>
              <a:rPr lang="zh-CN" altLang="en-US"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v$lock</a:t>
            </a:r>
            <a:r>
              <a:rPr lang="en-US" altLang="zh-CN" sz="1400" b="1" dirty="0">
                <a:highlight>
                  <a:srgbClr val="C0C0C0"/>
                </a:highlight>
                <a:ea typeface="微软雅黑" panose="020B0503020204020204" pitchFamily="34" charset="-122"/>
              </a:rPr>
              <a:t> b WHERE </a:t>
            </a:r>
            <a:r>
              <a:rPr lang="en-US" altLang="zh-CN" sz="1400" b="1" dirty="0" err="1">
                <a:highlight>
                  <a:srgbClr val="C0C0C0"/>
                </a:highlight>
                <a:ea typeface="微软雅黑" panose="020B0503020204020204" pitchFamily="34" charset="-122"/>
              </a:rPr>
              <a:t>a.sid</a:t>
            </a:r>
            <a:r>
              <a:rPr lang="en-US" altLang="zh-CN" sz="1400" b="1" dirty="0">
                <a:highlight>
                  <a:srgbClr val="C0C0C0"/>
                </a:highlight>
                <a:ea typeface="微软雅黑" panose="020B0503020204020204" pitchFamily="34" charset="-122"/>
              </a:rPr>
              <a:t>=</a:t>
            </a:r>
            <a:r>
              <a:rPr lang="en-US" altLang="zh-CN" sz="1400" b="1" dirty="0" err="1">
                <a:highlight>
                  <a:srgbClr val="C0C0C0"/>
                </a:highlight>
                <a:ea typeface="微软雅黑" panose="020B0503020204020204" pitchFamily="34" charset="-122"/>
              </a:rPr>
              <a:t>b.sid</a:t>
            </a:r>
            <a:r>
              <a:rPr lang="en-US" altLang="zh-CN" sz="1400" b="1" dirty="0">
                <a:highlight>
                  <a:srgbClr val="C0C0C0"/>
                </a:highlight>
                <a:ea typeface="微软雅黑" panose="020B0503020204020204" pitchFamily="34" charset="-122"/>
              </a:rPr>
              <a:t> AND USERNAME='HR'</a:t>
            </a:r>
            <a:r>
              <a:rPr lang="zh-CN" altLang="en-US" sz="1400" b="1" dirty="0">
                <a:highlight>
                  <a:srgbClr val="C0C0C0"/>
                </a:highlight>
                <a:ea typeface="微软雅黑" panose="020B0503020204020204" pitchFamily="34" charset="-122"/>
              </a:rPr>
              <a:t>；</a:t>
            </a:r>
          </a:p>
          <a:p>
            <a:pPr hangingPunct="0"/>
            <a:r>
              <a:rPr lang="en-US" altLang="zh-CN" sz="1400" b="1" dirty="0"/>
              <a:t>SID	</a:t>
            </a:r>
            <a:r>
              <a:rPr lang="en-US" altLang="zh-CN" sz="1400" b="1" dirty="0" smtClean="0"/>
              <a:t>SERIAL</a:t>
            </a:r>
            <a:r>
              <a:rPr lang="en-US" altLang="zh-CN" sz="1400" b="1" dirty="0"/>
              <a:t>#	</a:t>
            </a:r>
            <a:r>
              <a:rPr lang="en-US" altLang="zh-CN" sz="1400" b="1" dirty="0" smtClean="0"/>
              <a:t>USERNAME</a:t>
            </a:r>
            <a:r>
              <a:rPr lang="en-US" altLang="zh-CN" sz="1400" b="1" dirty="0"/>
              <a:t>	</a:t>
            </a:r>
            <a:r>
              <a:rPr lang="en-US" altLang="zh-CN" sz="1400" b="1" dirty="0" smtClean="0"/>
              <a:t>	LMODE</a:t>
            </a:r>
            <a:r>
              <a:rPr lang="en-US" altLang="zh-CN" sz="1400" b="1" dirty="0"/>
              <a:t>	BLOCK	TY</a:t>
            </a:r>
          </a:p>
          <a:p>
            <a:pPr hangingPunct="0"/>
            <a:r>
              <a:rPr lang="en-US" altLang="zh-CN" sz="1400" b="1" dirty="0"/>
              <a:t>-------	-------------	-----------	</a:t>
            </a:r>
            <a:r>
              <a:rPr lang="en-US" altLang="zh-CN" sz="1400" b="1" dirty="0" smtClean="0"/>
              <a:t>	------</a:t>
            </a:r>
            <a:r>
              <a:rPr lang="en-US" altLang="zh-CN" sz="1400" b="1" dirty="0"/>
              <a:t>	-------	-------</a:t>
            </a:r>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6</a:t>
            </a:r>
            <a:r>
              <a:rPr lang="en-US" altLang="zh-CN" sz="1400" b="1" dirty="0"/>
              <a:t>	</a:t>
            </a:r>
            <a:r>
              <a:rPr lang="en-US" altLang="zh-CN" sz="1400" b="1" dirty="0" smtClean="0"/>
              <a:t>0</a:t>
            </a:r>
            <a:r>
              <a:rPr lang="en-US" altLang="zh-CN" sz="1400" b="1" dirty="0"/>
              <a:t>	</a:t>
            </a:r>
            <a:r>
              <a:rPr lang="en-US" altLang="zh-CN" sz="1400" b="1" dirty="0" smtClean="0"/>
              <a:t>TM</a:t>
            </a:r>
            <a:endParaRPr lang="en-US" altLang="zh-CN" sz="1400" b="1" dirty="0"/>
          </a:p>
          <a:p>
            <a:pPr hangingPunct="0"/>
            <a:r>
              <a:rPr lang="en-US" altLang="zh-CN" sz="1400" b="1" dirty="0"/>
              <a:t>45	</a:t>
            </a:r>
            <a:r>
              <a:rPr lang="en-US" altLang="zh-CN" sz="1400" b="1" dirty="0" smtClean="0"/>
              <a:t>8584</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en-US" altLang="zh-CN" sz="1400" b="1" dirty="0"/>
              <a:t>226	</a:t>
            </a:r>
            <a:r>
              <a:rPr lang="en-US" altLang="zh-CN" sz="1400" b="1" dirty="0" smtClean="0"/>
              <a:t>10556</a:t>
            </a:r>
            <a:r>
              <a:rPr lang="en-US" altLang="zh-CN" sz="1400" b="1" dirty="0"/>
              <a:t>	</a:t>
            </a:r>
            <a:r>
              <a:rPr lang="en-US" altLang="zh-CN" sz="1400" b="1" dirty="0" smtClean="0"/>
              <a:t>HR</a:t>
            </a:r>
            <a:r>
              <a:rPr lang="en-US" altLang="zh-CN" sz="1400" b="1" dirty="0"/>
              <a:t>		</a:t>
            </a:r>
            <a:r>
              <a:rPr lang="en-US" altLang="zh-CN" sz="1400" b="1" dirty="0" smtClean="0"/>
              <a:t>4</a:t>
            </a:r>
            <a:r>
              <a:rPr lang="en-US" altLang="zh-CN" sz="1400" b="1" dirty="0"/>
              <a:t>	</a:t>
            </a:r>
            <a:r>
              <a:rPr lang="en-US" altLang="zh-CN" sz="1400" b="1" dirty="0" smtClean="0"/>
              <a:t>0</a:t>
            </a:r>
            <a:r>
              <a:rPr lang="en-US" altLang="zh-CN" sz="1400" b="1" dirty="0"/>
              <a:t>	</a:t>
            </a:r>
            <a:r>
              <a:rPr lang="en-US" altLang="zh-CN" sz="1400" b="1" dirty="0" smtClean="0"/>
              <a:t>AE</a:t>
            </a:r>
            <a:endParaRPr lang="en-US" altLang="zh-CN" sz="1400" b="1" dirty="0"/>
          </a:p>
          <a:p>
            <a:pPr hangingPunct="0"/>
            <a:r>
              <a:rPr lang="zh-CN" altLang="en-US" sz="1600" dirty="0"/>
              <a:t>说明：</a:t>
            </a:r>
            <a:r>
              <a:rPr lang="en-US" altLang="zh-CN" sz="1600" dirty="0"/>
              <a:t>SID=45</a:t>
            </a:r>
            <a:r>
              <a:rPr lang="zh-CN" altLang="en-US" sz="1600" dirty="0"/>
              <a:t>的事务持有了一个</a:t>
            </a:r>
            <a:r>
              <a:rPr lang="en-US" altLang="zh-CN" sz="1600" dirty="0"/>
              <a:t>account</a:t>
            </a:r>
            <a:r>
              <a:rPr lang="zh-CN" altLang="en-US" sz="1600" dirty="0"/>
              <a:t>表的</a:t>
            </a:r>
            <a:r>
              <a:rPr lang="en-US" altLang="zh-CN" sz="1600" dirty="0"/>
              <a:t>X</a:t>
            </a:r>
            <a:r>
              <a:rPr lang="zh-CN" altLang="en-US" sz="1600" dirty="0"/>
              <a:t>锁</a:t>
            </a:r>
            <a:r>
              <a:rPr lang="en-US" altLang="zh-CN" sz="1600" dirty="0"/>
              <a:t>(LMODE=6)</a:t>
            </a:r>
            <a:r>
              <a:rPr lang="zh-CN" altLang="en-US" sz="1600" dirty="0"/>
              <a:t>。</a:t>
            </a:r>
          </a:p>
        </p:txBody>
      </p:sp>
    </p:spTree>
    <p:extLst>
      <p:ext uri="{BB962C8B-B14F-4D97-AF65-F5344CB8AC3E}">
        <p14:creationId xmlns:p14="http://schemas.microsoft.com/office/powerpoint/2010/main" val="273461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9.5  </a:t>
            </a:r>
            <a:r>
              <a:rPr lang="zh-CN" altLang="en-US" b="1" dirty="0">
                <a:effectLst>
                  <a:glow>
                    <a:srgbClr val="000000"/>
                  </a:glow>
                  <a:outerShdw sx="0" sy="0">
                    <a:srgbClr val="000000"/>
                  </a:outerShdw>
                  <a:reflection stA="0" endPos="0" fadeDir="0" sx="0" sy="0"/>
                </a:effectLst>
              </a:rPr>
              <a:t>数据库事务</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b="1" dirty="0">
                <a:effectLst>
                  <a:glow>
                    <a:srgbClr val="000000"/>
                  </a:glow>
                  <a:outerShdw sx="0" sy="0">
                    <a:srgbClr val="000000"/>
                  </a:outerShdw>
                  <a:reflection stA="0" endPos="0" fadeDir="0" sx="0" sy="0"/>
                </a:effectLst>
              </a:rPr>
              <a:t>9.5.5</a:t>
            </a:r>
            <a:r>
              <a:rPr lang="zh-CN" altLang="en-US" sz="2800" dirty="0"/>
              <a:t>锁</a:t>
            </a:r>
            <a:endParaRPr lang="zh-CN" altLang="en-US" sz="2800" dirty="0"/>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432047"/>
          </a:xfrm>
        </p:spPr>
        <p:txBody>
          <a:bodyPr>
            <a:normAutofit fontScale="92500" lnSpcReduction="20000"/>
          </a:bodyPr>
          <a:lstStyle/>
          <a:p>
            <a:pPr marL="0" indent="0" hangingPunct="0">
              <a:lnSpc>
                <a:spcPct val="120000"/>
              </a:lnSpc>
              <a:buNone/>
            </a:pPr>
            <a:r>
              <a:rPr lang="en-US" altLang="zh-CN" dirty="0"/>
              <a:t>【</a:t>
            </a:r>
            <a:r>
              <a:rPr lang="zh-CN" altLang="en-US" dirty="0"/>
              <a:t>示例</a:t>
            </a:r>
            <a:r>
              <a:rPr lang="en-US" altLang="zh-CN" dirty="0"/>
              <a:t>9-19】</a:t>
            </a:r>
            <a:r>
              <a:rPr lang="zh-CN" altLang="en-US" dirty="0"/>
              <a:t>并发事务排它锁操作</a:t>
            </a:r>
            <a:r>
              <a:rPr lang="zh-CN" altLang="en-US" dirty="0" smtClean="0"/>
              <a:t>。（续上一页）</a:t>
            </a:r>
            <a:endParaRPr lang="zh-CN" altLang="en-US" dirty="0"/>
          </a:p>
        </p:txBody>
      </p:sp>
      <p:sp>
        <p:nvSpPr>
          <p:cNvPr id="7" name="文本框 6"/>
          <p:cNvSpPr txBox="1"/>
          <p:nvPr/>
        </p:nvSpPr>
        <p:spPr>
          <a:xfrm>
            <a:off x="1441413" y="2060848"/>
            <a:ext cx="10012051" cy="3416320"/>
          </a:xfrm>
          <a:prstGeom prst="rect">
            <a:avLst/>
          </a:prstGeom>
          <a:noFill/>
        </p:spPr>
        <p:txBody>
          <a:bodyPr wrap="square" rtlCol="0">
            <a:spAutoFit/>
          </a:bodyPr>
          <a:lstStyle/>
          <a:p>
            <a:pPr hangingPunct="0"/>
            <a:r>
              <a:rPr lang="zh-CN" altLang="en-US" sz="1600" dirty="0"/>
              <a:t>在窗口</a:t>
            </a:r>
            <a:r>
              <a:rPr lang="en-US" altLang="zh-CN" sz="1600" dirty="0"/>
              <a:t>2</a:t>
            </a:r>
            <a:r>
              <a:rPr lang="zh-CN" altLang="en-US" sz="1600" dirty="0"/>
              <a:t>中对</a:t>
            </a:r>
            <a:r>
              <a:rPr lang="en-US" altLang="zh-CN" sz="1600" dirty="0"/>
              <a:t>account</a:t>
            </a:r>
            <a:r>
              <a:rPr lang="zh-CN" altLang="en-US" sz="1600" dirty="0"/>
              <a:t>表做如下操作：</a:t>
            </a:r>
          </a:p>
          <a:p>
            <a:pPr hangingPunct="0"/>
            <a:r>
              <a:rPr lang="en-US" altLang="zh-CN" sz="1400" b="1" dirty="0">
                <a:highlight>
                  <a:srgbClr val="C0C0C0"/>
                </a:highlight>
                <a:ea typeface="微软雅黑" panose="020B0503020204020204" pitchFamily="34" charset="-122"/>
              </a:rPr>
              <a:t>SQL&gt;LOCK TABLE account IN ROW SHARE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 LOCK TABLE account IN SHARE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 LOCK TABLE account IN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SHARE ROW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en-US" altLang="zh-CN" sz="1400" b="1" dirty="0">
                <a:highlight>
                  <a:srgbClr val="C0C0C0"/>
                </a:highlight>
                <a:ea typeface="微软雅黑" panose="020B0503020204020204" pitchFamily="34" charset="-122"/>
              </a:rPr>
              <a:t>SQL&gt;LOCK TABLE account IN EXCLUSIVE MODE</a:t>
            </a:r>
            <a:r>
              <a:rPr lang="zh-CN" altLang="en-US" sz="1400" b="1" dirty="0">
                <a:highlight>
                  <a:srgbClr val="C0C0C0"/>
                </a:highlight>
                <a:ea typeface="微软雅黑" panose="020B0503020204020204" pitchFamily="34" charset="-122"/>
              </a:rPr>
              <a:t>；</a:t>
            </a:r>
          </a:p>
          <a:p>
            <a:pPr hangingPunct="0"/>
            <a:r>
              <a:rPr lang="zh-CN" altLang="en-US" sz="1400" b="1" dirty="0"/>
              <a:t>操作处于等待状态</a:t>
            </a:r>
            <a:r>
              <a:rPr lang="en-US" altLang="zh-CN" sz="1400" b="1" dirty="0"/>
              <a:t>(</a:t>
            </a:r>
            <a:r>
              <a:rPr lang="zh-CN" altLang="en-US" sz="1400" b="1" dirty="0"/>
              <a:t>被阻塞</a:t>
            </a:r>
            <a:r>
              <a:rPr lang="en-US" altLang="zh-CN" sz="1400" b="1" dirty="0"/>
              <a:t>)…</a:t>
            </a:r>
          </a:p>
          <a:p>
            <a:pPr hangingPunct="0"/>
            <a:r>
              <a:rPr lang="zh-CN" altLang="en-US" sz="1600" dirty="0"/>
              <a:t>说明：</a:t>
            </a:r>
            <a:r>
              <a:rPr lang="en-US" altLang="zh-CN" sz="1600" dirty="0"/>
              <a:t>X</a:t>
            </a:r>
            <a:r>
              <a:rPr lang="zh-CN" altLang="en-US" sz="1600" dirty="0"/>
              <a:t>锁与其他任何锁都无法并发，在窗口</a:t>
            </a:r>
            <a:r>
              <a:rPr lang="en-US" altLang="zh-CN" sz="1600" dirty="0"/>
              <a:t>2</a:t>
            </a:r>
            <a:r>
              <a:rPr lang="zh-CN" altLang="en-US" sz="1600" dirty="0"/>
              <a:t>中进行插入、更新、删除操作，也会被阻塞。</a:t>
            </a:r>
          </a:p>
          <a:p>
            <a:pPr hangingPunct="0"/>
            <a:r>
              <a:rPr lang="zh-CN" altLang="en-US" sz="1600" dirty="0"/>
              <a:t>当查出锁的信息后，还可以“杀掉”对应的</a:t>
            </a:r>
            <a:r>
              <a:rPr lang="en-US" altLang="zh-CN" sz="1600" dirty="0"/>
              <a:t>SESSION</a:t>
            </a:r>
            <a:r>
              <a:rPr lang="zh-CN" altLang="en-US" sz="1600" dirty="0"/>
              <a:t>以解除加锁：</a:t>
            </a:r>
          </a:p>
          <a:p>
            <a:pPr hangingPunct="0"/>
            <a:r>
              <a:rPr lang="en-US" altLang="zh-CN" sz="1400" b="1" dirty="0">
                <a:highlight>
                  <a:srgbClr val="C0C0C0"/>
                </a:highlight>
                <a:ea typeface="微软雅黑" panose="020B0503020204020204" pitchFamily="34" charset="-122"/>
              </a:rPr>
              <a:t>SQL&gt;ALTER SYSTEM KILL SESSION '45</a:t>
            </a:r>
            <a:r>
              <a:rPr lang="zh-CN" altLang="en-US" sz="1400" b="1" dirty="0">
                <a:highlight>
                  <a:srgbClr val="C0C0C0"/>
                </a:highlight>
                <a:ea typeface="微软雅黑" panose="020B0503020204020204" pitchFamily="34" charset="-122"/>
              </a:rPr>
              <a:t>，</a:t>
            </a:r>
            <a:r>
              <a:rPr lang="en-US" altLang="zh-CN" sz="1400" b="1" dirty="0">
                <a:highlight>
                  <a:srgbClr val="C0C0C0"/>
                </a:highlight>
                <a:ea typeface="微软雅黑" panose="020B0503020204020204" pitchFamily="34" charset="-122"/>
              </a:rPr>
              <a:t>8584'</a:t>
            </a:r>
            <a:r>
              <a:rPr lang="zh-CN" altLang="en-US" sz="1400" b="1" dirty="0">
                <a:highlight>
                  <a:srgbClr val="C0C0C0"/>
                </a:highlight>
                <a:ea typeface="微软雅黑" panose="020B0503020204020204" pitchFamily="34" charset="-122"/>
              </a:rPr>
              <a:t>； </a:t>
            </a:r>
            <a:r>
              <a:rPr lang="en-US" altLang="zh-CN" sz="1400" b="1" dirty="0">
                <a:highlight>
                  <a:srgbClr val="C0C0C0"/>
                </a:highlight>
                <a:ea typeface="微软雅黑" panose="020B0503020204020204" pitchFamily="34" charset="-122"/>
              </a:rPr>
              <a:t>--</a:t>
            </a:r>
            <a:r>
              <a:rPr lang="zh-CN" altLang="en-US" sz="1400" b="1" dirty="0">
                <a:highlight>
                  <a:srgbClr val="C0C0C0"/>
                </a:highlight>
                <a:ea typeface="微软雅黑" panose="020B0503020204020204" pitchFamily="34" charset="-122"/>
              </a:rPr>
              <a:t>杀掉锁对应的</a:t>
            </a:r>
            <a:r>
              <a:rPr lang="en-US" altLang="zh-CN" sz="1400" b="1" dirty="0">
                <a:highlight>
                  <a:srgbClr val="C0C0C0"/>
                </a:highlight>
                <a:ea typeface="微软雅黑" panose="020B0503020204020204" pitchFamily="34" charset="-122"/>
              </a:rPr>
              <a:t>Session</a:t>
            </a:r>
          </a:p>
          <a:p>
            <a:pPr hangingPunct="0"/>
            <a:r>
              <a:rPr lang="zh-CN" altLang="en-US" sz="1400" b="1" dirty="0"/>
              <a:t>系统已更改。 </a:t>
            </a:r>
          </a:p>
        </p:txBody>
      </p:sp>
    </p:spTree>
    <p:extLst>
      <p:ext uri="{BB962C8B-B14F-4D97-AF65-F5344CB8AC3E}">
        <p14:creationId xmlns:p14="http://schemas.microsoft.com/office/powerpoint/2010/main" val="98557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9.1.3</a:t>
            </a:r>
            <a:r>
              <a:rPr lang="zh-CN" altLang="en-US" sz="2800" dirty="0"/>
              <a:t>从一个表向另一个表复制行</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504055"/>
          </a:xfrm>
        </p:spPr>
        <p:txBody>
          <a:bodyPr>
            <a:normAutofit lnSpcReduction="10000"/>
          </a:bodyPr>
          <a:lstStyle/>
          <a:p>
            <a:pPr marL="0" indent="0" hangingPunct="0">
              <a:lnSpc>
                <a:spcPct val="120000"/>
              </a:lnSpc>
              <a:buNone/>
            </a:pPr>
            <a:r>
              <a:rPr lang="zh-CN" altLang="en-US" dirty="0"/>
              <a:t>从一个表向另一个表复制行，可以使用如下格式：</a:t>
            </a:r>
          </a:p>
        </p:txBody>
      </p:sp>
      <p:sp>
        <p:nvSpPr>
          <p:cNvPr id="6" name="文本框 5"/>
          <p:cNvSpPr txBox="1"/>
          <p:nvPr/>
        </p:nvSpPr>
        <p:spPr>
          <a:xfrm>
            <a:off x="1413892" y="2298358"/>
            <a:ext cx="10012051" cy="338554"/>
          </a:xfrm>
          <a:prstGeom prst="rect">
            <a:avLst/>
          </a:prstGeom>
          <a:noFill/>
        </p:spPr>
        <p:txBody>
          <a:bodyPr wrap="square" rtlCol="0">
            <a:spAutoFit/>
          </a:bodyPr>
          <a:lstStyle/>
          <a:p>
            <a:pPr hangingPunct="0"/>
            <a:r>
              <a:rPr lang="en-US" altLang="zh-CN" sz="1600" b="1" dirty="0"/>
              <a:t>INSERT INTO &lt;</a:t>
            </a:r>
            <a:r>
              <a:rPr lang="zh-CN" altLang="en-US" sz="1600" b="1" dirty="0"/>
              <a:t>表名</a:t>
            </a:r>
            <a:r>
              <a:rPr lang="en-US" altLang="zh-CN" sz="1600" b="1" dirty="0"/>
              <a:t>&gt;(</a:t>
            </a:r>
            <a:r>
              <a:rPr lang="zh-CN" altLang="en-US" sz="1600" b="1" dirty="0"/>
              <a:t>列名</a:t>
            </a:r>
            <a:r>
              <a:rPr lang="en-US" altLang="zh-CN" sz="1600" b="1" dirty="0"/>
              <a:t>1</a:t>
            </a:r>
            <a:r>
              <a:rPr lang="zh-CN" altLang="en-US" sz="1600" b="1" dirty="0"/>
              <a:t>，列名</a:t>
            </a:r>
            <a:r>
              <a:rPr lang="en-US" altLang="zh-CN" sz="1600" b="1" dirty="0"/>
              <a:t>2</a:t>
            </a:r>
            <a:r>
              <a:rPr lang="zh-CN" altLang="en-US" sz="1600" b="1" dirty="0"/>
              <a:t>，</a:t>
            </a:r>
            <a:r>
              <a:rPr lang="en-US" altLang="zh-CN" sz="1600" b="1" dirty="0"/>
              <a:t>…</a:t>
            </a:r>
            <a:r>
              <a:rPr lang="zh-CN" altLang="en-US" sz="1600" b="1" dirty="0"/>
              <a:t>，列名</a:t>
            </a:r>
            <a:r>
              <a:rPr lang="en-US" altLang="zh-CN" sz="1600" b="1" dirty="0"/>
              <a:t>n)SELECT</a:t>
            </a:r>
            <a:r>
              <a:rPr lang="zh-CN" altLang="en-US" sz="1600" b="1" dirty="0"/>
              <a:t>列名</a:t>
            </a:r>
            <a:r>
              <a:rPr lang="en-US" altLang="zh-CN" sz="1600" b="1" dirty="0"/>
              <a:t>1</a:t>
            </a:r>
            <a:r>
              <a:rPr lang="zh-CN" altLang="en-US" sz="1600" b="1" dirty="0"/>
              <a:t>，列名</a:t>
            </a:r>
            <a:r>
              <a:rPr lang="en-US" altLang="zh-CN" sz="1600" b="1" dirty="0"/>
              <a:t>2</a:t>
            </a:r>
            <a:r>
              <a:rPr lang="zh-CN" altLang="en-US" sz="1600" b="1" dirty="0"/>
              <a:t>，</a:t>
            </a:r>
            <a:r>
              <a:rPr lang="en-US" altLang="zh-CN" sz="1600" b="1" dirty="0"/>
              <a:t>…</a:t>
            </a:r>
            <a:r>
              <a:rPr lang="zh-CN" altLang="en-US" sz="1600" b="1" dirty="0"/>
              <a:t>，列名</a:t>
            </a:r>
            <a:r>
              <a:rPr lang="en-US" altLang="zh-CN" sz="1600" b="1" dirty="0"/>
              <a:t>n FROM &lt;</a:t>
            </a:r>
            <a:r>
              <a:rPr lang="zh-CN" altLang="en-US" sz="1600" b="1" dirty="0"/>
              <a:t>表名</a:t>
            </a:r>
            <a:r>
              <a:rPr lang="en-US" altLang="zh-CN" sz="1600" b="1" dirty="0"/>
              <a:t>&gt; </a:t>
            </a:r>
            <a:r>
              <a:rPr lang="zh-CN" altLang="en-US" sz="1600" b="1" dirty="0" smtClean="0"/>
              <a:t>；</a:t>
            </a:r>
            <a:endParaRPr lang="en-US" altLang="zh-CN" sz="1600" b="1" dirty="0" smtClean="0"/>
          </a:p>
        </p:txBody>
      </p:sp>
      <p:sp>
        <p:nvSpPr>
          <p:cNvPr id="5" name="卷形: 水平 5">
            <a:extLst>
              <a:ext uri="{FF2B5EF4-FFF2-40B4-BE49-F238E27FC236}">
                <a16:creationId xmlns="" xmlns:a16="http://schemas.microsoft.com/office/drawing/2014/main" id="{764FB016-0435-472E-9ECA-059017D7C14A}"/>
              </a:ext>
            </a:extLst>
          </p:cNvPr>
          <p:cNvSpPr/>
          <p:nvPr/>
        </p:nvSpPr>
        <p:spPr>
          <a:xfrm>
            <a:off x="2494012" y="2783009"/>
            <a:ext cx="6624736" cy="374441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a:t>
            </a:r>
            <a:r>
              <a:rPr lang="zh-CN" altLang="en-US" sz="2400" dirty="0" smtClean="0"/>
              <a:t>：</a:t>
            </a:r>
            <a:r>
              <a:rPr lang="en-US" altLang="zh-CN" sz="2400" dirty="0"/>
              <a:t>SELECT</a:t>
            </a:r>
            <a:r>
              <a:rPr lang="zh-CN" altLang="en-US" sz="2400" dirty="0"/>
              <a:t>子句中查询的列数与</a:t>
            </a:r>
            <a:r>
              <a:rPr lang="en-US" altLang="zh-CN" sz="2400" dirty="0"/>
              <a:t>INSERT INTO</a:t>
            </a:r>
            <a:r>
              <a:rPr lang="zh-CN" altLang="en-US" sz="2400" dirty="0"/>
              <a:t>语句中的列数要相同，且类型一致。</a:t>
            </a:r>
          </a:p>
        </p:txBody>
      </p:sp>
    </p:spTree>
    <p:extLst>
      <p:ext uri="{BB962C8B-B14F-4D97-AF65-F5344CB8AC3E}">
        <p14:creationId xmlns:p14="http://schemas.microsoft.com/office/powerpoint/2010/main" val="32221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9.1  </a:t>
            </a:r>
            <a:r>
              <a:rPr lang="zh-CN" altLang="en-US" b="1" dirty="0">
                <a:effectLst>
                  <a:glow>
                    <a:srgbClr val="000000"/>
                  </a:glow>
                  <a:outerShdw sx="0" sy="0">
                    <a:srgbClr val="000000"/>
                  </a:outerShdw>
                  <a:reflection stA="0" endPos="0" fadeDir="0" sx="0" sy="0"/>
                </a:effectLst>
              </a:rPr>
              <a:t>使用</a:t>
            </a:r>
            <a:r>
              <a:rPr lang="en-US" altLang="zh-CN" b="1" dirty="0">
                <a:effectLst>
                  <a:glow>
                    <a:srgbClr val="000000"/>
                  </a:glow>
                  <a:outerShdw sx="0" sy="0">
                    <a:srgbClr val="000000"/>
                  </a:outerShdw>
                  <a:reflection stA="0" endPos="0" fadeDir="0" sx="0" sy="0"/>
                </a:effectLst>
              </a:rPr>
              <a:t>INSERT INTO</a:t>
            </a:r>
            <a:r>
              <a:rPr lang="zh-CN" altLang="en-US" b="1" dirty="0">
                <a:effectLst>
                  <a:glow>
                    <a:srgbClr val="000000"/>
                  </a:glow>
                  <a:outerShdw sx="0" sy="0">
                    <a:srgbClr val="000000"/>
                  </a:outerShdw>
                  <a:reflection stA="0" endPos="0" fadeDir="0" sx="0" sy="0"/>
                </a:effectLst>
              </a:rPr>
              <a:t>语句添加行</a:t>
            </a:r>
            <a:r>
              <a:rPr lang="en-US" altLang="zh-CN" b="1" dirty="0" smtClean="0">
                <a:effectLst>
                  <a:glow>
                    <a:srgbClr val="000000"/>
                  </a:glow>
                  <a:outerShdw sx="0" sy="0">
                    <a:srgbClr val="000000"/>
                  </a:outerShdw>
                  <a:reflection stA="0" endPos="0" fadeDir="0" sx="0" sy="0"/>
                </a:effectLst>
              </a:rPr>
              <a:t/>
            </a:r>
            <a:br>
              <a:rPr lang="en-US" altLang="zh-CN" b="1" dirty="0" smtClean="0">
                <a:effectLst>
                  <a:glow>
                    <a:srgbClr val="000000"/>
                  </a:glow>
                  <a:outerShdw sx="0" sy="0">
                    <a:srgbClr val="000000"/>
                  </a:outerShdw>
                  <a:reflection stA="0" endPos="0" fadeDir="0" sx="0" sy="0"/>
                </a:effectLst>
              </a:rPr>
            </a:br>
            <a:r>
              <a:rPr lang="en-US" altLang="zh-CN" b="1" dirty="0" smtClean="0">
                <a:effectLst>
                  <a:glow>
                    <a:srgbClr val="000000"/>
                  </a:glow>
                  <a:outerShdw sx="0" sy="0">
                    <a:srgbClr val="000000"/>
                  </a:outerShdw>
                  <a:reflection stA="0" endPos="0" fadeDir="0" sx="0" sy="0"/>
                </a:effectLst>
              </a:rPr>
              <a:t>   </a:t>
            </a:r>
            <a:r>
              <a:rPr lang="en-US" altLang="zh-CN" sz="2800" b="1" dirty="0" smtClean="0">
                <a:effectLst>
                  <a:glow>
                    <a:srgbClr val="000000"/>
                  </a:glow>
                  <a:outerShdw sx="0" sy="0">
                    <a:srgbClr val="000000"/>
                  </a:outerShdw>
                  <a:reflection stA="0" endPos="0" fadeDir="0" sx="0" sy="0"/>
                </a:effectLst>
              </a:rPr>
              <a:t>9.1.3</a:t>
            </a:r>
            <a:r>
              <a:rPr lang="zh-CN" altLang="en-US" sz="2800" dirty="0"/>
              <a:t>从一个表向另一个表复制行</a:t>
            </a:r>
          </a:p>
        </p:txBody>
      </p:sp>
      <p:sp>
        <p:nvSpPr>
          <p:cNvPr id="3" name="内容占位符 2">
            <a:extLst>
              <a:ext uri="{FF2B5EF4-FFF2-40B4-BE49-F238E27FC236}">
                <a16:creationId xmlns="" xmlns:a16="http://schemas.microsoft.com/office/drawing/2014/main" id="{5B6B77FD-0C1E-433D-8DA0-BE4CD1117007}"/>
              </a:ext>
            </a:extLst>
          </p:cNvPr>
          <p:cNvSpPr>
            <a:spLocks noGrp="1"/>
          </p:cNvSpPr>
          <p:nvPr>
            <p:ph idx="1"/>
          </p:nvPr>
        </p:nvSpPr>
        <p:spPr>
          <a:xfrm>
            <a:off x="1293813" y="1628801"/>
            <a:ext cx="10129191" cy="1224135"/>
          </a:xfrm>
        </p:spPr>
        <p:txBody>
          <a:bodyPr>
            <a:normAutofit fontScale="85000" lnSpcReduction="20000"/>
          </a:bodyPr>
          <a:lstStyle/>
          <a:p>
            <a:pPr marL="0" indent="0" hangingPunct="0">
              <a:lnSpc>
                <a:spcPct val="120000"/>
              </a:lnSpc>
              <a:buNone/>
            </a:pPr>
            <a:r>
              <a:rPr lang="en-US" altLang="zh-CN" dirty="0"/>
              <a:t>【</a:t>
            </a:r>
            <a:r>
              <a:rPr lang="zh-CN" altLang="en-US" dirty="0"/>
              <a:t>示例</a:t>
            </a:r>
            <a:r>
              <a:rPr lang="en-US" altLang="zh-CN" dirty="0"/>
              <a:t>9-5】</a:t>
            </a:r>
            <a:r>
              <a:rPr lang="zh-CN" altLang="en-US" dirty="0"/>
              <a:t>从一个表向另一个表复制数据。</a:t>
            </a:r>
          </a:p>
          <a:p>
            <a:pPr marL="0" indent="0" hangingPunct="0">
              <a:lnSpc>
                <a:spcPct val="120000"/>
              </a:lnSpc>
              <a:buNone/>
            </a:pPr>
            <a:r>
              <a:rPr lang="zh-CN" altLang="en-US" dirty="0"/>
              <a:t>在</a:t>
            </a:r>
            <a:r>
              <a:rPr lang="en-US" altLang="zh-CN" dirty="0" err="1"/>
              <a:t>hr</a:t>
            </a:r>
            <a:r>
              <a:rPr lang="zh-CN" altLang="en-US" dirty="0"/>
              <a:t>用户中新建一个工作表</a:t>
            </a:r>
            <a:r>
              <a:rPr lang="en-US" altLang="zh-CN" dirty="0"/>
              <a:t>jobs1</a:t>
            </a:r>
            <a:r>
              <a:rPr lang="zh-CN" altLang="en-US" dirty="0"/>
              <a:t>，其结构与</a:t>
            </a:r>
            <a:r>
              <a:rPr lang="en-US" altLang="zh-CN" dirty="0"/>
              <a:t>jobs</a:t>
            </a:r>
            <a:r>
              <a:rPr lang="zh-CN" altLang="en-US" dirty="0"/>
              <a:t>相同，并把</a:t>
            </a:r>
            <a:r>
              <a:rPr lang="en-US" altLang="zh-CN" dirty="0"/>
              <a:t>jobs</a:t>
            </a:r>
            <a:r>
              <a:rPr lang="zh-CN" altLang="en-US" dirty="0"/>
              <a:t>中</a:t>
            </a:r>
            <a:r>
              <a:rPr lang="en-US" altLang="zh-CN" dirty="0" err="1"/>
              <a:t>job_id</a:t>
            </a:r>
            <a:r>
              <a:rPr lang="zh-CN" altLang="en-US" dirty="0"/>
              <a:t>含有“</a:t>
            </a:r>
            <a:r>
              <a:rPr lang="en-US" altLang="zh-CN" dirty="0"/>
              <a:t>IT”</a:t>
            </a:r>
            <a:r>
              <a:rPr lang="zh-CN" altLang="en-US" dirty="0"/>
              <a:t>的记录，插入到</a:t>
            </a:r>
            <a:r>
              <a:rPr lang="en-US" altLang="zh-CN" dirty="0"/>
              <a:t>jobs1</a:t>
            </a:r>
            <a:r>
              <a:rPr lang="zh-CN" altLang="en-US" dirty="0"/>
              <a:t>中。</a:t>
            </a:r>
          </a:p>
        </p:txBody>
      </p:sp>
      <p:sp>
        <p:nvSpPr>
          <p:cNvPr id="6" name="文本框 5"/>
          <p:cNvSpPr txBox="1"/>
          <p:nvPr/>
        </p:nvSpPr>
        <p:spPr>
          <a:xfrm>
            <a:off x="1410953" y="2885593"/>
            <a:ext cx="10012051" cy="3785652"/>
          </a:xfrm>
          <a:prstGeom prst="rect">
            <a:avLst/>
          </a:prstGeom>
          <a:noFill/>
        </p:spPr>
        <p:txBody>
          <a:bodyPr wrap="square" rtlCol="0">
            <a:spAutoFit/>
          </a:bodyPr>
          <a:lstStyle/>
          <a:p>
            <a:pPr hangingPunct="0"/>
            <a:r>
              <a:rPr lang="en-US" altLang="zh-CN" sz="1600" b="1" dirty="0">
                <a:highlight>
                  <a:srgbClr val="C0C0C0"/>
                </a:highlight>
                <a:ea typeface="微软雅黑" panose="020B0503020204020204" pitchFamily="34" charset="-122"/>
              </a:rPr>
              <a:t>SQL&gt;CREATE TABLE hr.jobs(</a:t>
            </a:r>
          </a:p>
          <a:p>
            <a:pPr hangingPunct="0"/>
            <a:r>
              <a:rPr lang="en-US" altLang="zh-CN" sz="1600" b="1" dirty="0">
                <a:highlight>
                  <a:srgbClr val="C0C0C0"/>
                </a:highlight>
                <a:ea typeface="微软雅黑" panose="020B0503020204020204" pitchFamily="34" charset="-122"/>
              </a:rPr>
              <a:t>2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 VARCHAR2(10 BYTE)</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3  </a:t>
            </a:r>
            <a:r>
              <a:rPr lang="en-US" altLang="zh-CN" sz="1600" b="1" dirty="0" err="1">
                <a:highlight>
                  <a:srgbClr val="C0C0C0"/>
                </a:highlight>
                <a:ea typeface="微软雅黑" panose="020B0503020204020204" pitchFamily="34" charset="-122"/>
              </a:rPr>
              <a:t>job_title</a:t>
            </a:r>
            <a:r>
              <a:rPr lang="en-US" altLang="zh-CN" sz="1600" b="1" dirty="0">
                <a:highlight>
                  <a:srgbClr val="C0C0C0"/>
                </a:highlight>
                <a:ea typeface="微软雅黑" panose="020B0503020204020204" pitchFamily="34" charset="-122"/>
              </a:rPr>
              <a:t> VARCHAR2(35 BYTE)NOT NULL</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4  </a:t>
            </a:r>
            <a:r>
              <a:rPr lang="en-US" altLang="zh-CN" sz="1600" b="1" dirty="0" err="1">
                <a:highlight>
                  <a:srgbClr val="C0C0C0"/>
                </a:highlight>
                <a:ea typeface="微软雅黑" panose="020B0503020204020204" pitchFamily="34" charset="-122"/>
              </a:rPr>
              <a:t>min_salary</a:t>
            </a:r>
            <a:r>
              <a:rPr lang="en-US" altLang="zh-CN" sz="1600" b="1" dirty="0">
                <a:highlight>
                  <a:srgbClr val="C0C0C0"/>
                </a:highlight>
                <a:ea typeface="微软雅黑" panose="020B0503020204020204" pitchFamily="34" charset="-122"/>
              </a:rPr>
              <a:t> NUMBER DEFAULT 4000</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5  </a:t>
            </a:r>
            <a:r>
              <a:rPr lang="en-US" altLang="zh-CN" sz="1600" b="1" dirty="0" err="1">
                <a:highlight>
                  <a:srgbClr val="C0C0C0"/>
                </a:highlight>
                <a:ea typeface="微软雅黑" panose="020B0503020204020204" pitchFamily="34" charset="-122"/>
              </a:rPr>
              <a:t>max_salary</a:t>
            </a:r>
            <a:r>
              <a:rPr lang="en-US" altLang="zh-CN" sz="1600" b="1" dirty="0">
                <a:highlight>
                  <a:srgbClr val="C0C0C0"/>
                </a:highlight>
                <a:ea typeface="微软雅黑" panose="020B0503020204020204" pitchFamily="34" charset="-122"/>
              </a:rPr>
              <a:t> NUMBER</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6  CONSTRAINT "job1_id_pk" PRIMARY KEY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7  )</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SQL&gt;INSERT INTO jobs1 SELECT * FROM jobs WHERE </a:t>
            </a:r>
            <a:r>
              <a:rPr lang="en-US" altLang="zh-CN" sz="1600" b="1" dirty="0" err="1">
                <a:highlight>
                  <a:srgbClr val="C0C0C0"/>
                </a:highlight>
                <a:ea typeface="微软雅黑" panose="020B0503020204020204" pitchFamily="34" charset="-122"/>
              </a:rPr>
              <a:t>job_id</a:t>
            </a:r>
            <a:r>
              <a:rPr lang="en-US" altLang="zh-CN" sz="1600" b="1" dirty="0">
                <a:highlight>
                  <a:srgbClr val="C0C0C0"/>
                </a:highlight>
                <a:ea typeface="微软雅黑" panose="020B0503020204020204" pitchFamily="34" charset="-122"/>
              </a:rPr>
              <a:t> LIKE 'IT%'</a:t>
            </a:r>
            <a:r>
              <a:rPr lang="zh-CN" altLang="en-US" sz="1600" b="1" dirty="0">
                <a:highlight>
                  <a:srgbClr val="C0C0C0"/>
                </a:highlight>
                <a:ea typeface="微软雅黑" panose="020B0503020204020204" pitchFamily="34" charset="-122"/>
              </a:rPr>
              <a:t>； </a:t>
            </a:r>
          </a:p>
          <a:p>
            <a:pPr hangingPunct="0"/>
            <a:r>
              <a:rPr lang="en-US" altLang="zh-CN" sz="1600" b="1" dirty="0">
                <a:highlight>
                  <a:srgbClr val="C0C0C0"/>
                </a:highlight>
                <a:ea typeface="微软雅黑" panose="020B0503020204020204" pitchFamily="34" charset="-122"/>
              </a:rPr>
              <a:t>SQL&gt;COMMIT</a:t>
            </a:r>
            <a:r>
              <a:rPr lang="zh-CN" altLang="en-US" sz="1600" b="1" dirty="0">
                <a:highlight>
                  <a:srgbClr val="C0C0C0"/>
                </a:highlight>
                <a:ea typeface="微软雅黑" panose="020B0503020204020204" pitchFamily="34" charset="-122"/>
              </a:rPr>
              <a:t>；</a:t>
            </a:r>
          </a:p>
          <a:p>
            <a:pPr hangingPunct="0"/>
            <a:r>
              <a:rPr lang="en-US" altLang="zh-CN" sz="1600" b="1" dirty="0">
                <a:highlight>
                  <a:srgbClr val="C0C0C0"/>
                </a:highlight>
                <a:ea typeface="微软雅黑" panose="020B0503020204020204" pitchFamily="34" charset="-122"/>
              </a:rPr>
              <a:t>SQL&gt;SELECT * FROM jobs1</a:t>
            </a:r>
            <a:r>
              <a:rPr lang="zh-CN" altLang="en-US" sz="1600" b="1" dirty="0">
                <a:highlight>
                  <a:srgbClr val="C0C0C0"/>
                </a:highlight>
                <a:ea typeface="微软雅黑" panose="020B0503020204020204" pitchFamily="34" charset="-122"/>
              </a:rPr>
              <a:t>；</a:t>
            </a:r>
          </a:p>
          <a:p>
            <a:pPr hangingPunct="0"/>
            <a:r>
              <a:rPr lang="en-US" altLang="zh-CN" sz="1600" b="1" dirty="0"/>
              <a:t>JOB_ID	</a:t>
            </a:r>
            <a:r>
              <a:rPr lang="en-US" altLang="zh-CN" sz="1600" b="1" dirty="0" smtClean="0"/>
              <a:t>	JOB_TITLE</a:t>
            </a:r>
            <a:r>
              <a:rPr lang="en-US" altLang="zh-CN" sz="1600" b="1" dirty="0"/>
              <a:t>	MIN_SALARY	MAX_SALARY</a:t>
            </a:r>
          </a:p>
          <a:p>
            <a:pPr hangingPunct="0"/>
            <a:r>
              <a:rPr lang="en-US" altLang="zh-CN" sz="1600" b="1" dirty="0"/>
              <a:t>--------	</a:t>
            </a:r>
            <a:r>
              <a:rPr lang="en-US" altLang="zh-CN" sz="1600" b="1" dirty="0" smtClean="0"/>
              <a:t>	---------------</a:t>
            </a:r>
            <a:r>
              <a:rPr lang="en-US" altLang="zh-CN" sz="1600" b="1" dirty="0"/>
              <a:t>	------------	</a:t>
            </a:r>
            <a:r>
              <a:rPr lang="en-US" altLang="zh-CN" sz="1600" b="1" dirty="0" smtClean="0"/>
              <a:t>	---------- </a:t>
            </a:r>
            <a:endParaRPr lang="en-US" altLang="zh-CN" sz="1600" b="1" dirty="0"/>
          </a:p>
          <a:p>
            <a:pPr hangingPunct="0"/>
            <a:r>
              <a:rPr lang="en-US" altLang="zh-CN" sz="1600" b="1" dirty="0"/>
              <a:t>IT_MAN	</a:t>
            </a:r>
            <a:r>
              <a:rPr lang="en-US" altLang="zh-CN" sz="1600" b="1" dirty="0" smtClean="0"/>
              <a:t>	IT </a:t>
            </a:r>
            <a:r>
              <a:rPr lang="en-US" altLang="zh-CN" sz="1600" b="1" dirty="0"/>
              <a:t>Manager	8000	</a:t>
            </a:r>
            <a:r>
              <a:rPr lang="en-US" altLang="zh-CN" sz="1600" b="1" dirty="0" smtClean="0"/>
              <a:t>	15000</a:t>
            </a:r>
            <a:endParaRPr lang="en-US" altLang="zh-CN" sz="1600" b="1" dirty="0"/>
          </a:p>
          <a:p>
            <a:pPr hangingPunct="0"/>
            <a:r>
              <a:rPr lang="en-US" altLang="zh-CN" sz="1600" b="1" dirty="0"/>
              <a:t>IT_PROG1	Programmer	4000	</a:t>
            </a:r>
            <a:r>
              <a:rPr lang="en-US" altLang="zh-CN" sz="1600" b="1" dirty="0" smtClean="0"/>
              <a:t>	12000</a:t>
            </a:r>
            <a:endParaRPr lang="en-US" altLang="zh-CN" sz="1600" b="1" dirty="0"/>
          </a:p>
          <a:p>
            <a:pPr hangingPunct="0"/>
            <a:r>
              <a:rPr lang="en-US" altLang="zh-CN" sz="1600" b="1" dirty="0"/>
              <a:t>IT_PROG	</a:t>
            </a:r>
            <a:r>
              <a:rPr lang="en-US" altLang="zh-CN" sz="1600" b="1" dirty="0" smtClean="0"/>
              <a:t>	Programmer </a:t>
            </a:r>
            <a:r>
              <a:rPr lang="en-US" altLang="zh-CN" sz="1600" b="1" dirty="0"/>
              <a:t>	4000	</a:t>
            </a:r>
            <a:r>
              <a:rPr lang="en-US" altLang="zh-CN" sz="1600" b="1" dirty="0" smtClean="0"/>
              <a:t>	10000</a:t>
            </a:r>
            <a:endParaRPr lang="en-US" altLang="zh-CN" sz="1600" b="1" dirty="0"/>
          </a:p>
        </p:txBody>
      </p:sp>
    </p:spTree>
    <p:extLst>
      <p:ext uri="{BB962C8B-B14F-4D97-AF65-F5344CB8AC3E}">
        <p14:creationId xmlns:p14="http://schemas.microsoft.com/office/powerpoint/2010/main" val="252146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249165-F638-412C-8E0A-DFB7045CA2E0}">
  <ds:schemaRefs>
    <ds:schemaRef ds:uri="4873beb7-5857-4685-be1f-d57550cc96cc"/>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3015</TotalTime>
  <Words>7941</Words>
  <Application>Microsoft Office PowerPoint</Application>
  <PresentationFormat>自定义</PresentationFormat>
  <Paragraphs>1002</Paragraphs>
  <Slides>73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宋体</vt:lpstr>
      <vt:lpstr>Microsoft YaHei</vt:lpstr>
      <vt:lpstr>Microsoft YaHei</vt:lpstr>
      <vt:lpstr>Arial</vt:lpstr>
      <vt:lpstr>Euphemia</vt:lpstr>
      <vt:lpstr>Times New Roman</vt:lpstr>
      <vt:lpstr>Wingdings</vt:lpstr>
      <vt:lpstr>Wingdings 2</vt:lpstr>
      <vt:lpstr>静谧 16x9</vt:lpstr>
      <vt:lpstr>Oracle 12c 基础教程</vt:lpstr>
      <vt:lpstr>第9章  表数据维护</vt:lpstr>
      <vt:lpstr>9.1  使用INSERT INTO语句添加行</vt:lpstr>
      <vt:lpstr>9.1  使用INSERT INTO语句添加行</vt:lpstr>
      <vt:lpstr>9.1  使用INSERT INTO语句添加行    9.1.1省略列的列表，默认值</vt:lpstr>
      <vt:lpstr>9.1  使用INSERT INTO语句添加行    9.1.1省略列的列表，默认值</vt:lpstr>
      <vt:lpstr>9.1  使用INSERT INTO语句添加行    9.1.2为列指定空值</vt:lpstr>
      <vt:lpstr>9.1  使用INSERT INTO语句添加行    9.1.3从一个表向另一个表复制行</vt:lpstr>
      <vt:lpstr>9.1  使用INSERT INTO语句添加行    9.1.3从一个表向另一个表复制行</vt:lpstr>
      <vt:lpstr>9.2  使用UPDATE语句修改行    </vt:lpstr>
      <vt:lpstr>9.3  使用DELETE语句删除行    </vt:lpstr>
      <vt:lpstr>9.4  使用MERGE合并行    </vt:lpstr>
      <vt:lpstr>9.4  使用MERGE合并行    </vt:lpstr>
      <vt:lpstr>9.4  使用MERGE合并行    </vt:lpstr>
      <vt:lpstr>9.5  数据库事务    </vt:lpstr>
      <vt:lpstr>9.5  数据库事务    </vt:lpstr>
      <vt:lpstr>9.5  数据库事务    </vt:lpstr>
      <vt:lpstr>9.5  数据库事务    </vt:lpstr>
      <vt:lpstr>9.5  数据库事务    9.5.1事务的提交和回滚</vt:lpstr>
      <vt:lpstr>9.5  数据库事务    9.5.1事务的提交和回滚</vt:lpstr>
      <vt:lpstr>9.5  数据库事务    9.5.2事务的开始与结束</vt:lpstr>
      <vt:lpstr>9.5  数据库事务    9.5.3保存点</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9.5.4事务的ACID特性</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lpstr>9.5  数据库事务   9.5.5锁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Eric</cp:lastModifiedBy>
  <cp:revision>270</cp:revision>
  <dcterms:created xsi:type="dcterms:W3CDTF">2017-06-29T08:41:34Z</dcterms:created>
  <dcterms:modified xsi:type="dcterms:W3CDTF">2017-09-15T09:35:51Z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