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2" r:id="rId11"/>
    <p:sldId id="264" r:id="rId12"/>
    <p:sldId id="273" r:id="rId13"/>
    <p:sldId id="265" r:id="rId14"/>
    <p:sldId id="274" r:id="rId15"/>
    <p:sldId id="275" r:id="rId16"/>
    <p:sldId id="27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034D-A3AC-44BE-808A-3FEFAE3D34CE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85EEE-24EC-4642-8D34-7794B02BB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7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1A7B-C818-4B7D-9DAC-1E56A01A92FA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1FD5-E2B9-4E61-B328-24083963C52C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01AD-57AD-41BA-A399-3C7A570AAF00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1542-02A5-4C77-AAEE-514889248C8E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C37-4952-4252-B74C-C9B980A3C3A2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45FA-EF7F-4229-B325-7D7587B5E6EC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E150-5AB4-4B64-A695-E82DAFFA9981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ACA8-008B-42F4-8F21-CDB0E1F991F0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2EC0-B15C-401F-9A70-FE5CCC05E999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598-34B5-4422-ABD8-FA1DF78A1BAB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1123-324F-4B9B-8627-4386DCE4E3A0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F12A-5D14-4DD3-A584-6D7D3ABE7924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76B-D343-4539-9556-4A5F0DD1A4BE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650F-458E-42D8-806C-3E4D7C9D7CA5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7BAA-19AB-4954-8432-FF74A5F44E99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481-EE1F-4C55-AA14-0F9FC68ECDD4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8D11-F795-495E-9CD4-D96881513EDF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CDEB37-9E10-4EA1-926C-1FDAEA98CEFC}" type="datetime1">
              <a:rPr lang="en-US" altLang="zh-CN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985785"/>
            <a:ext cx="8574622" cy="150574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Understanding and Diagnosing Visual Tracking Systems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1338" y="3853653"/>
            <a:ext cx="2568747" cy="1388534"/>
          </a:xfrm>
        </p:spPr>
        <p:txBody>
          <a:bodyPr/>
          <a:lstStyle/>
          <a:p>
            <a:pPr algn="l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主讲人：陈加宏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    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2017.02.23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1</a:t>
            </a:fld>
            <a:endParaRPr 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931338" y="5947794"/>
            <a:ext cx="428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上海大学无人艇工程研究院环境感知组</a:t>
            </a:r>
          </a:p>
        </p:txBody>
      </p:sp>
    </p:spTree>
    <p:extLst>
      <p:ext uri="{BB962C8B-B14F-4D97-AF65-F5344CB8AC3E}">
        <p14:creationId xmlns:p14="http://schemas.microsoft.com/office/powerpoint/2010/main" val="18506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918566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10</a:t>
            </a:fld>
            <a:endParaRPr 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182448" y="132019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Observation Model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37" y="589271"/>
            <a:ext cx="4392596" cy="1759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30" y="589271"/>
            <a:ext cx="4590189" cy="180232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516078" y="2669697"/>
            <a:ext cx="1793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原始灰度（弱）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90523" y="2541549"/>
            <a:ext cx="2226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原始灰度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+HOG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（强）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89103" y="3260272"/>
            <a:ext cx="691220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结论：在特征表示较弱时，不同的观测模型确实会影响跟踪的整体性能，但是当特征表示较强时，观测模型的不同对性能的影响就很小了。这个结论完全颠覆了学术界很多的研究，比如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KCF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当用灰度作为特征时，核相关滤波方法明显好于线性相关滤波，但是当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HOG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为特征时，两种方法的性能几乎差不多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18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868232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11</a:t>
            </a:fld>
            <a:endParaRPr 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398960" y="350133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Motion 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5054" y="2199825"/>
            <a:ext cx="1675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Particle Filter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5054" y="2669608"/>
            <a:ext cx="1817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Sliding Window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5054" y="3156169"/>
            <a:ext cx="2396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Radius Sliding Window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88" y="412661"/>
            <a:ext cx="6600000" cy="2542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922" t="2168" r="3138" b="22706"/>
          <a:stretch/>
        </p:blipFill>
        <p:spPr>
          <a:xfrm>
            <a:off x="2304949" y="669266"/>
            <a:ext cx="1940027" cy="1427498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2726422" y="2332139"/>
            <a:ext cx="128632" cy="623379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73006" y="4206191"/>
            <a:ext cx="6837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粒子滤波可以应对一定的遮挡</a:t>
            </a:r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粒子滤波能够做到目标尺度、旋转、歪斜等变化的自适应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868232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12</a:t>
            </a:fld>
            <a:endParaRPr 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398960" y="350133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Motion 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5054" y="2199825"/>
            <a:ext cx="1675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Particle Filter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5054" y="2669608"/>
            <a:ext cx="1817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Sliding Window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5054" y="3156169"/>
            <a:ext cx="2396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Radius Sliding Window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674716" y="245189"/>
            <a:ext cx="4912190" cy="3789916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959795" y="534799"/>
            <a:ext cx="5430952" cy="41674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922" t="2168" r="3138" b="22706"/>
          <a:stretch/>
        </p:blipFill>
        <p:spPr>
          <a:xfrm>
            <a:off x="2304949" y="669266"/>
            <a:ext cx="1940027" cy="1427498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2726422" y="2332139"/>
            <a:ext cx="128632" cy="623379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2668" y="4991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结论：一般情况下，不同的运动模型对跟踪性能的影响是很小的，但是在一些具有挑战的场景下参数的调整可以达到意想不到的结果。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3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30188" y="5883275"/>
            <a:ext cx="672836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13</a:t>
            </a:fld>
            <a:endParaRPr 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2280551" y="299799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Updater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287644" y="1594020"/>
            <a:ext cx="5274310" cy="194691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87644" y="4021772"/>
            <a:ext cx="5274310" cy="2044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80" y="820021"/>
            <a:ext cx="1577630" cy="1356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435" y="833477"/>
            <a:ext cx="526675" cy="4392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39905" y="441456"/>
            <a:ext cx="778218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、响应最大的候选目标的置信度要大于指定阈值，不然更新</a:t>
            </a: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、保持目标和背景的不同，当它们之间的不同小于指定阈值时就更新</a:t>
            </a:r>
          </a:p>
        </p:txBody>
      </p:sp>
      <p:sp>
        <p:nvSpPr>
          <p:cNvPr id="5" name="十边形 4"/>
          <p:cNvSpPr/>
          <p:nvPr/>
        </p:nvSpPr>
        <p:spPr>
          <a:xfrm>
            <a:off x="10830188" y="2160609"/>
            <a:ext cx="805342" cy="81373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" name="十边形 11"/>
          <p:cNvSpPr/>
          <p:nvPr/>
        </p:nvSpPr>
        <p:spPr>
          <a:xfrm>
            <a:off x="10830188" y="4729038"/>
            <a:ext cx="805342" cy="81373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2708099" y="2544444"/>
            <a:ext cx="25278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结论：更新模型常被看作是一种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工程技巧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，但是更新模型的选取是能够影响到跟踪性能的。目前这方面的研究较少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85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86906" y="5883275"/>
            <a:ext cx="916117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14</a:t>
            </a:fld>
            <a:endParaRPr 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2170851" y="333355"/>
            <a:ext cx="26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Ensemble Post-processor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646" y="1821351"/>
            <a:ext cx="6738507" cy="2804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65" y="1821351"/>
            <a:ext cx="2538209" cy="13566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27570" y="702687"/>
            <a:ext cx="9949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、多数表决式方法，基于权重和轨迹连续性的融合，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Basic/online trajectory optimization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、基于因子隐马尔科夫的融合方法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EBT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86906" y="5883275"/>
            <a:ext cx="916117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15</a:t>
            </a:fld>
            <a:endParaRPr 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2170851" y="333355"/>
            <a:ext cx="26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Ensemble Post-processor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05181" y="360713"/>
            <a:ext cx="6037708" cy="2561439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26307" y="3423852"/>
            <a:ext cx="5973933" cy="22712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307" y="849999"/>
            <a:ext cx="2538209" cy="135669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29441" y="3394223"/>
            <a:ext cx="320675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结论：各个被融合的跟踪算法之间的不同程度决定了最后的融合性能，各跟踪算法差异越大，融合效果越好，反之，效果不显著。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409189" y="1950288"/>
            <a:ext cx="1736522" cy="746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21016" y="4768505"/>
            <a:ext cx="1736522" cy="746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6096" y="2988336"/>
            <a:ext cx="234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六个不同类跟踪器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56545" y="2922152"/>
            <a:ext cx="1793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四个同类跟踪器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2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817898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16</a:t>
            </a:fld>
            <a:endParaRPr 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155" t="2330" r="2911" b="19779"/>
          <a:stretch/>
        </p:blipFill>
        <p:spPr>
          <a:xfrm>
            <a:off x="2555907" y="604246"/>
            <a:ext cx="1919816" cy="142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922" t="2168" r="3138" b="22706"/>
          <a:stretch/>
        </p:blipFill>
        <p:spPr>
          <a:xfrm>
            <a:off x="5701018" y="604246"/>
            <a:ext cx="1940027" cy="1427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005" t="2692" r="3407" b="3666"/>
          <a:stretch/>
        </p:blipFill>
        <p:spPr>
          <a:xfrm>
            <a:off x="8887713" y="604247"/>
            <a:ext cx="1701264" cy="14274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347" y="2947247"/>
            <a:ext cx="1577630" cy="1356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580" y="2947247"/>
            <a:ext cx="2538209" cy="13566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/>
          <a:srcRect t="1716" b="20963"/>
          <a:stretch/>
        </p:blipFill>
        <p:spPr>
          <a:xfrm>
            <a:off x="2988341" y="2947247"/>
            <a:ext cx="1874805" cy="13566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31444" y="195749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39411" y="184944"/>
            <a:ext cx="199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8779252" y="195749"/>
            <a:ext cx="251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8691102" y="4379997"/>
            <a:ext cx="260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5115" y="5404553"/>
            <a:ext cx="526675" cy="4392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47014" y="5807897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3348103" y="4385673"/>
            <a:ext cx="225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4475723" y="1149292"/>
            <a:ext cx="1225295" cy="2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7651731" y="1149291"/>
            <a:ext cx="1225295" cy="2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/>
          <p:cNvSpPr/>
          <p:nvPr/>
        </p:nvSpPr>
        <p:spPr>
          <a:xfrm>
            <a:off x="9630301" y="2040133"/>
            <a:ext cx="262140" cy="915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flipH="1">
            <a:off x="8240789" y="3498209"/>
            <a:ext cx="770558" cy="27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右 25"/>
          <p:cNvSpPr/>
          <p:nvPr/>
        </p:nvSpPr>
        <p:spPr>
          <a:xfrm flipH="1">
            <a:off x="4863146" y="3486401"/>
            <a:ext cx="837872" cy="27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连接符: 曲线 38"/>
          <p:cNvCxnSpPr>
            <a:cxnSpLocks/>
            <a:stCxn id="18" idx="3"/>
          </p:cNvCxnSpPr>
          <p:nvPr/>
        </p:nvCxnSpPr>
        <p:spPr>
          <a:xfrm flipV="1">
            <a:off x="9171790" y="4303946"/>
            <a:ext cx="1106038" cy="1320217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/>
          <p:cNvCxnSpPr>
            <a:cxnSpLocks/>
            <a:stCxn id="8" idx="2"/>
            <a:endCxn id="18" idx="0"/>
          </p:cNvCxnSpPr>
          <p:nvPr/>
        </p:nvCxnSpPr>
        <p:spPr>
          <a:xfrm rot="5400000">
            <a:off x="8804005" y="4408395"/>
            <a:ext cx="1100607" cy="891709"/>
          </a:xfrm>
          <a:prstGeom prst="curvedConnector3">
            <a:avLst>
              <a:gd name="adj1" fmla="val -2850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星形: 五角 1"/>
          <p:cNvSpPr/>
          <p:nvPr/>
        </p:nvSpPr>
        <p:spPr>
          <a:xfrm>
            <a:off x="10458976" y="1149291"/>
            <a:ext cx="492880" cy="60400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星形: 四角 2"/>
          <p:cNvSpPr/>
          <p:nvPr/>
        </p:nvSpPr>
        <p:spPr>
          <a:xfrm>
            <a:off x="6769916" y="1767767"/>
            <a:ext cx="570451" cy="730117"/>
          </a:xfrm>
          <a:prstGeom prst="star4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/>
          <p:cNvSpPr/>
          <p:nvPr/>
        </p:nvSpPr>
        <p:spPr>
          <a:xfrm>
            <a:off x="8108809" y="5404553"/>
            <a:ext cx="450313" cy="478722"/>
          </a:xfrm>
          <a:prstGeom prst="star4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10519794" y="3486401"/>
            <a:ext cx="318782" cy="439647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35538" y="4616509"/>
            <a:ext cx="447430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缺点：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、很多跟踪器是融合了各部分的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、速度因素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9630301" y="1317995"/>
            <a:ext cx="1418000" cy="1492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0052330" y="2826925"/>
            <a:ext cx="995971" cy="464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1036369" y="2640965"/>
            <a:ext cx="59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DLT</a:t>
            </a:r>
            <a:endParaRPr lang="zh-CN" altLang="en-US" dirty="0"/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6590286" y="1202260"/>
            <a:ext cx="1096408" cy="1142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</p:cNvCxnSpPr>
          <p:nvPr/>
        </p:nvCxnSpPr>
        <p:spPr>
          <a:xfrm flipH="1">
            <a:off x="8240789" y="1336450"/>
            <a:ext cx="1151672" cy="10054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 flipH="1" flipV="1">
            <a:off x="8108809" y="2694577"/>
            <a:ext cx="1140379" cy="59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38963" y="2323786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Part-based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1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5" grpId="0" animBg="1"/>
      <p:bldP spid="16" grpId="0"/>
      <p:bldP spid="3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52684" y="5883275"/>
            <a:ext cx="1050340" cy="36512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17</a:t>
            </a:fld>
            <a:endParaRPr 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5987042" y="2338160"/>
            <a:ext cx="1845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  谢</a:t>
            </a:r>
          </a:p>
        </p:txBody>
      </p:sp>
    </p:spTree>
    <p:extLst>
      <p:ext uri="{BB962C8B-B14F-4D97-AF65-F5344CB8AC3E}">
        <p14:creationId xmlns:p14="http://schemas.microsoft.com/office/powerpoint/2010/main" val="13515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491532" y="591973"/>
            <a:ext cx="911883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Understanding and Diagnosing Visual Tracking Systems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作者：</a:t>
            </a:r>
            <a:r>
              <a:rPr lang="en-US" altLang="zh-CN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Naiyan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Wang 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Jianping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Shi 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-Yan Yeung 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Jiaya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Jiaz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（香港科技大学）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主页：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winsty.net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tracker_diagnose.html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出处：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2015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ICCV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源码：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904" y="1551273"/>
            <a:ext cx="1980952" cy="29333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6" y="3175082"/>
            <a:ext cx="7903098" cy="2160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028" y="4381409"/>
            <a:ext cx="6952381" cy="133333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7494909" y="4960988"/>
            <a:ext cx="3732530" cy="96583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3574105" y="4960988"/>
            <a:ext cx="3766185" cy="939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71501" y="5926823"/>
            <a:ext cx="59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DLT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21365" y="5926823"/>
            <a:ext cx="1018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SO-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61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5" name="矩形: 圆角 4"/>
          <p:cNvSpPr/>
          <p:nvPr/>
        </p:nvSpPr>
        <p:spPr>
          <a:xfrm>
            <a:off x="2601230" y="486561"/>
            <a:ext cx="2801280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是什么</a:t>
            </a:r>
            <a:r>
              <a:rPr lang="en-US" altLang="zh-CN" sz="2400" dirty="0"/>
              <a:t>what</a:t>
            </a:r>
            <a:endParaRPr lang="zh-CN" altLang="en-US" sz="2400" dirty="0"/>
          </a:p>
        </p:txBody>
      </p:sp>
      <p:sp>
        <p:nvSpPr>
          <p:cNvPr id="6" name="矩形: 圆角 5"/>
          <p:cNvSpPr/>
          <p:nvPr/>
        </p:nvSpPr>
        <p:spPr>
          <a:xfrm>
            <a:off x="4001870" y="1918981"/>
            <a:ext cx="2801280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为什么</a:t>
            </a:r>
            <a:r>
              <a:rPr lang="en-US" altLang="zh-CN" sz="2400" dirty="0"/>
              <a:t>why</a:t>
            </a:r>
            <a:endParaRPr lang="zh-CN" altLang="en-US" sz="2400" dirty="0"/>
          </a:p>
        </p:txBody>
      </p:sp>
      <p:sp>
        <p:nvSpPr>
          <p:cNvPr id="7" name="矩形: 圆角 6"/>
          <p:cNvSpPr/>
          <p:nvPr/>
        </p:nvSpPr>
        <p:spPr>
          <a:xfrm>
            <a:off x="5500703" y="3366082"/>
            <a:ext cx="2801280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怎么做</a:t>
            </a:r>
            <a:r>
              <a:rPr lang="en-US" altLang="zh-CN" sz="2400" dirty="0"/>
              <a:t>how</a:t>
            </a:r>
            <a:endParaRPr lang="zh-CN" altLang="en-US" sz="2400" dirty="0"/>
          </a:p>
        </p:txBody>
      </p:sp>
      <p:sp>
        <p:nvSpPr>
          <p:cNvPr id="8" name="矩形: 圆角 7"/>
          <p:cNvSpPr/>
          <p:nvPr/>
        </p:nvSpPr>
        <p:spPr>
          <a:xfrm>
            <a:off x="6742274" y="4893374"/>
            <a:ext cx="2801280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做的如何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51059" y="796844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51060" y="2236605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9951059" y="3676366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9951058" y="5203658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cxnSp>
        <p:nvCxnSpPr>
          <p:cNvPr id="14" name="直接连接符 13"/>
          <p:cNvCxnSpPr>
            <a:stCxn id="5" idx="3"/>
            <a:endCxn id="9" idx="1"/>
          </p:cNvCxnSpPr>
          <p:nvPr/>
        </p:nvCxnSpPr>
        <p:spPr>
          <a:xfrm flipV="1">
            <a:off x="5402510" y="981510"/>
            <a:ext cx="4548549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6803150" y="2443237"/>
            <a:ext cx="31479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  <a:endCxn id="11" idx="1"/>
          </p:cNvCxnSpPr>
          <p:nvPr/>
        </p:nvCxnSpPr>
        <p:spPr>
          <a:xfrm>
            <a:off x="8301983" y="3861032"/>
            <a:ext cx="164907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endCxn id="12" idx="1"/>
          </p:cNvCxnSpPr>
          <p:nvPr/>
        </p:nvCxnSpPr>
        <p:spPr>
          <a:xfrm>
            <a:off x="9543554" y="5388324"/>
            <a:ext cx="40750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89370" y="110712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视觉跟踪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89370" y="2583970"/>
            <a:ext cx="356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环境感知、人机交互、智能监控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189370" y="4263650"/>
            <a:ext cx="356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控制变量法</a:t>
            </a:r>
          </a:p>
        </p:txBody>
      </p:sp>
    </p:spTree>
    <p:extLst>
      <p:ext uri="{BB962C8B-B14F-4D97-AF65-F5344CB8AC3E}">
        <p14:creationId xmlns:p14="http://schemas.microsoft.com/office/powerpoint/2010/main" val="3136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5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155" t="2330" r="2911" b="19779"/>
          <a:stretch/>
        </p:blipFill>
        <p:spPr>
          <a:xfrm>
            <a:off x="2555907" y="604246"/>
            <a:ext cx="1919816" cy="142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922" t="2168" r="3138" b="22706"/>
          <a:stretch/>
        </p:blipFill>
        <p:spPr>
          <a:xfrm>
            <a:off x="5701018" y="604246"/>
            <a:ext cx="1940027" cy="1427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005" t="2692" r="3407" b="3666"/>
          <a:stretch/>
        </p:blipFill>
        <p:spPr>
          <a:xfrm>
            <a:off x="8887713" y="604247"/>
            <a:ext cx="1701264" cy="14274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347" y="2947247"/>
            <a:ext cx="1577630" cy="1356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580" y="2947247"/>
            <a:ext cx="2538209" cy="13566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/>
          <a:srcRect t="1716" b="20963"/>
          <a:stretch/>
        </p:blipFill>
        <p:spPr>
          <a:xfrm>
            <a:off x="2988341" y="2947247"/>
            <a:ext cx="1874805" cy="13566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31444" y="195749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39411" y="184944"/>
            <a:ext cx="199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8779252" y="195749"/>
            <a:ext cx="251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8691102" y="4379997"/>
            <a:ext cx="260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5115" y="5404553"/>
            <a:ext cx="526675" cy="4392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47014" y="5807897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3348103" y="4385673"/>
            <a:ext cx="225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4475723" y="1149292"/>
            <a:ext cx="1225295" cy="2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7651731" y="1149291"/>
            <a:ext cx="1225295" cy="2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/>
          <p:cNvSpPr/>
          <p:nvPr/>
        </p:nvSpPr>
        <p:spPr>
          <a:xfrm>
            <a:off x="9630301" y="2040133"/>
            <a:ext cx="262140" cy="915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flipH="1">
            <a:off x="8240789" y="3498209"/>
            <a:ext cx="770558" cy="27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右 25"/>
          <p:cNvSpPr/>
          <p:nvPr/>
        </p:nvSpPr>
        <p:spPr>
          <a:xfrm flipH="1">
            <a:off x="4863146" y="3486401"/>
            <a:ext cx="837872" cy="27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连接符: 曲线 38"/>
          <p:cNvCxnSpPr>
            <a:cxnSpLocks/>
            <a:stCxn id="18" idx="3"/>
          </p:cNvCxnSpPr>
          <p:nvPr/>
        </p:nvCxnSpPr>
        <p:spPr>
          <a:xfrm flipV="1">
            <a:off x="9171790" y="4303946"/>
            <a:ext cx="1106038" cy="1320217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/>
          <p:cNvCxnSpPr>
            <a:cxnSpLocks/>
            <a:stCxn id="8" idx="2"/>
            <a:endCxn id="18" idx="0"/>
          </p:cNvCxnSpPr>
          <p:nvPr/>
        </p:nvCxnSpPr>
        <p:spPr>
          <a:xfrm rot="5400000">
            <a:off x="8804005" y="4408395"/>
            <a:ext cx="1100607" cy="891709"/>
          </a:xfrm>
          <a:prstGeom prst="curvedConnector3">
            <a:avLst>
              <a:gd name="adj1" fmla="val -2850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155" t="2330" r="2911" b="19779"/>
          <a:stretch/>
        </p:blipFill>
        <p:spPr>
          <a:xfrm>
            <a:off x="2555907" y="604246"/>
            <a:ext cx="1919816" cy="142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922" t="2168" r="3138" b="22706"/>
          <a:stretch/>
        </p:blipFill>
        <p:spPr>
          <a:xfrm>
            <a:off x="5701018" y="604246"/>
            <a:ext cx="1940027" cy="1427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005" t="2692" r="3407" b="3666"/>
          <a:stretch/>
        </p:blipFill>
        <p:spPr>
          <a:xfrm>
            <a:off x="8887713" y="604247"/>
            <a:ext cx="1701264" cy="14274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347" y="2947247"/>
            <a:ext cx="1577630" cy="1356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580" y="2947247"/>
            <a:ext cx="2538209" cy="13566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/>
          <a:srcRect t="1716" b="20963"/>
          <a:stretch/>
        </p:blipFill>
        <p:spPr>
          <a:xfrm>
            <a:off x="2988341" y="2947247"/>
            <a:ext cx="1874805" cy="13566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31444" y="195749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39411" y="184944"/>
            <a:ext cx="199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8779252" y="195749"/>
            <a:ext cx="251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8691102" y="4379997"/>
            <a:ext cx="260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5115" y="5404553"/>
            <a:ext cx="526675" cy="4392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47014" y="5807897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3348103" y="4385673"/>
            <a:ext cx="225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4475723" y="1149292"/>
            <a:ext cx="1225295" cy="2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7651731" y="1149291"/>
            <a:ext cx="1225295" cy="2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/>
          <p:cNvSpPr/>
          <p:nvPr/>
        </p:nvSpPr>
        <p:spPr>
          <a:xfrm>
            <a:off x="9630301" y="2040133"/>
            <a:ext cx="262140" cy="915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flipH="1">
            <a:off x="8240789" y="3498209"/>
            <a:ext cx="770558" cy="27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右 25"/>
          <p:cNvSpPr/>
          <p:nvPr/>
        </p:nvSpPr>
        <p:spPr>
          <a:xfrm flipH="1">
            <a:off x="4863146" y="3486401"/>
            <a:ext cx="837872" cy="27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连接符: 曲线 38"/>
          <p:cNvCxnSpPr>
            <a:cxnSpLocks/>
            <a:stCxn id="18" idx="3"/>
          </p:cNvCxnSpPr>
          <p:nvPr/>
        </p:nvCxnSpPr>
        <p:spPr>
          <a:xfrm flipV="1">
            <a:off x="9171790" y="4303946"/>
            <a:ext cx="1106038" cy="1320217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/>
          <p:cNvCxnSpPr>
            <a:cxnSpLocks/>
            <a:stCxn id="8" idx="2"/>
            <a:endCxn id="18" idx="0"/>
          </p:cNvCxnSpPr>
          <p:nvPr/>
        </p:nvCxnSpPr>
        <p:spPr>
          <a:xfrm rot="5400000">
            <a:off x="8804005" y="4408395"/>
            <a:ext cx="1100607" cy="891709"/>
          </a:xfrm>
          <a:prstGeom prst="curvedConnector3">
            <a:avLst>
              <a:gd name="adj1" fmla="val -2850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57" y="530584"/>
            <a:ext cx="3110986" cy="214708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7001" y="2914159"/>
            <a:ext cx="3705851" cy="14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9346" y="4485505"/>
            <a:ext cx="7325305" cy="525399"/>
          </a:xfrm>
        </p:spPr>
        <p:txBody>
          <a:bodyPr/>
          <a:lstStyle/>
          <a:p>
            <a:r>
              <a:rPr lang="zh-CN" altLang="zh-CN" dirty="0"/>
              <a:t>目的</a:t>
            </a:r>
            <a:r>
              <a:rPr lang="zh-CN" altLang="en-US" dirty="0"/>
              <a:t>：</a:t>
            </a:r>
            <a:r>
              <a:rPr lang="zh-CN" altLang="zh-CN" dirty="0"/>
              <a:t>建立一个更加完善更加具体的跟踪器</a:t>
            </a:r>
            <a:r>
              <a:rPr lang="zh-CN" altLang="en-US" dirty="0"/>
              <a:t>性能</a:t>
            </a:r>
            <a:r>
              <a:rPr lang="zh-CN" altLang="zh-CN" dirty="0"/>
              <a:t>评价体系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68829"/>
              </p:ext>
            </p:extLst>
          </p:nvPr>
        </p:nvGraphicFramePr>
        <p:xfrm>
          <a:off x="3048000" y="71127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649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64326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0974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      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观测模型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8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HOG</a:t>
                      </a:r>
                      <a:r>
                        <a:rPr lang="zh-CN" altLang="en-US" dirty="0"/>
                        <a:t>方向梯度直方图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SVM</a:t>
                      </a:r>
                      <a:r>
                        <a:rPr lang="zh-CN" altLang="en-US" dirty="0"/>
                        <a:t>支持向量机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0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原始灰度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Logistic</a:t>
                      </a:r>
                      <a:r>
                        <a:rPr lang="zh-CN" altLang="en-US" dirty="0"/>
                        <a:t>回归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143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54993" y="5206887"/>
            <a:ext cx="438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跟踪器各部分对跟踪算法整体性能的影响</a:t>
            </a:r>
          </a:p>
        </p:txBody>
      </p:sp>
      <p:sp>
        <p:nvSpPr>
          <p:cNvPr id="2" name="矩形 1"/>
          <p:cNvSpPr/>
          <p:nvPr/>
        </p:nvSpPr>
        <p:spPr>
          <a:xfrm>
            <a:off x="3653633" y="2371674"/>
            <a:ext cx="58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A&gt;B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4510527" y="2478545"/>
            <a:ext cx="109895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87919" y="2371674"/>
            <a:ext cx="164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SVM</a:t>
            </a:r>
            <a:r>
              <a:rPr lang="en-US" altLang="zh-CN" dirty="0"/>
              <a:t> &gt; Logistic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75957" y="2131851"/>
            <a:ext cx="49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乘号 11"/>
          <p:cNvSpPr/>
          <p:nvPr/>
        </p:nvSpPr>
        <p:spPr>
          <a:xfrm>
            <a:off x="7871606" y="2236984"/>
            <a:ext cx="627309" cy="713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054" y="2424499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HOG &gt; </a:t>
            </a:r>
            <a:r>
              <a:rPr lang="zh-CN" altLang="en-US" dirty="0"/>
              <a:t>原始灰度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00941" y="3550858"/>
            <a:ext cx="623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整体性能的评估并不能看出跟踪算法内部各部分的优劣</a:t>
            </a:r>
          </a:p>
        </p:txBody>
      </p:sp>
      <p:sp>
        <p:nvSpPr>
          <p:cNvPr id="15" name="箭头: 右 14"/>
          <p:cNvSpPr/>
          <p:nvPr/>
        </p:nvSpPr>
        <p:spPr>
          <a:xfrm>
            <a:off x="3308780" y="3481219"/>
            <a:ext cx="1098957" cy="50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" grpId="0"/>
      <p:bldP spid="5" grpId="0" animBg="1"/>
      <p:bldP spid="10" grpId="0"/>
      <p:bldP spid="11" grpId="0"/>
      <p:bldP spid="12" grpId="0" animBg="1"/>
      <p:bldP spid="13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7</a:t>
            </a:fld>
            <a:endParaRPr 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01" y="322198"/>
            <a:ext cx="8774302" cy="34248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1691" y="42148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Motion Model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：粒子滤波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Extractor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：原始灰度值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Observation Model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logistic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回归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Updater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：响应最大值是否超过给定阈值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Ensemble Post-processor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7310" y="3935576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Basic Model: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27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8</a:t>
            </a:fld>
            <a:endParaRPr 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2038399" y="350133"/>
            <a:ext cx="196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Extractor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63442" y="21441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Raw Grayscale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63442" y="25780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Raw Color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63442" y="3032689"/>
            <a:ext cx="3520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NimbusRomNo9L-Medi"/>
              </a:rPr>
              <a:t>Haar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-like Features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63442" y="34911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HOG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63442" y="39213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HOG + Raw Color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37" y="1238567"/>
            <a:ext cx="6748705" cy="258877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53937" y="4485976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好的特征表示对于跟踪器总体性能的提升效果是显著的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8141" y="3921649"/>
            <a:ext cx="3751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NimbusRomNo9L-Medi"/>
              </a:rPr>
              <a:t>CNN</a:t>
            </a:r>
            <a:r>
              <a:rPr lang="zh-CN" altLang="en-US" sz="3200" b="1" dirty="0">
                <a:solidFill>
                  <a:srgbClr val="000000"/>
                </a:solidFill>
                <a:latin typeface="NimbusRomNo9L-Medi"/>
              </a:rPr>
              <a:t>卷积神经网络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3005" t="2692" r="3407" b="3666"/>
          <a:stretch/>
        </p:blipFill>
        <p:spPr>
          <a:xfrm>
            <a:off x="2172492" y="716655"/>
            <a:ext cx="1701264" cy="142749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688141" y="5070751"/>
            <a:ext cx="1745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灰度</a:t>
            </a:r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颜色</a:t>
            </a:r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纹理</a:t>
            </a:r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直方图。。。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4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4000" smtClean="0"/>
              <a:pPr/>
              <a:t>9</a:t>
            </a:fld>
            <a:endParaRPr 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216004" y="37530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Observation 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4051" y="23042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Logistic Regression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04051" y="26759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Ridge Regression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4051" y="30078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NimbusRomNo9L-Medi"/>
              </a:rPr>
              <a:t>SVM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4051" y="32977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Structured Output </a:t>
            </a:r>
            <a:r>
              <a:rPr lang="en-US" altLang="zh-CN" b="1" dirty="0" err="1">
                <a:solidFill>
                  <a:srgbClr val="000000"/>
                </a:solidFill>
                <a:latin typeface="NimbusRomNo9L-Medi"/>
              </a:rPr>
              <a:t>SVM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 (SO-</a:t>
            </a:r>
            <a:r>
              <a:rPr lang="en-US" altLang="zh-CN" b="1" dirty="0" err="1">
                <a:solidFill>
                  <a:srgbClr val="000000"/>
                </a:solidFill>
                <a:latin typeface="NimbusRomNo9L-Medi"/>
              </a:rPr>
              <a:t>SVM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71" y="3770180"/>
            <a:ext cx="6982694" cy="2797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71" y="488625"/>
            <a:ext cx="6981169" cy="2741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05" y="821311"/>
            <a:ext cx="1577630" cy="135669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73998" y="3332833"/>
            <a:ext cx="1793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原始灰度（弱）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245002" y="49354"/>
            <a:ext cx="2226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原始灰度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+HOG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（强）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15" y="5404553"/>
            <a:ext cx="526675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541</TotalTime>
  <Words>656</Words>
  <Application>Microsoft Office PowerPoint</Application>
  <PresentationFormat>宽屏</PresentationFormat>
  <Paragraphs>132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NimbusRomNo9L-Medi</vt:lpstr>
      <vt:lpstr>等线</vt:lpstr>
      <vt:lpstr>华文行楷</vt:lpstr>
      <vt:lpstr>华文楷体</vt:lpstr>
      <vt:lpstr>宋体</vt:lpstr>
      <vt:lpstr>微软雅黑</vt:lpstr>
      <vt:lpstr>Arial</vt:lpstr>
      <vt:lpstr>Corbel</vt:lpstr>
      <vt:lpstr>Times New Roman</vt:lpstr>
      <vt:lpstr>视差</vt:lpstr>
      <vt:lpstr>Understanding and Diagnosing Visual Tracking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Diagnosing Visual Tracking Systems</dc:title>
  <dc:creator>chen chen</dc:creator>
  <cp:lastModifiedBy>chen chen</cp:lastModifiedBy>
  <cp:revision>25</cp:revision>
  <dcterms:created xsi:type="dcterms:W3CDTF">2017-02-21T05:35:07Z</dcterms:created>
  <dcterms:modified xsi:type="dcterms:W3CDTF">2017-02-23T09:42:28Z</dcterms:modified>
</cp:coreProperties>
</file>