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1004" r:id="rId2"/>
    <p:sldId id="1010" r:id="rId3"/>
    <p:sldId id="1011" r:id="rId4"/>
    <p:sldId id="1012" r:id="rId5"/>
    <p:sldId id="1018" r:id="rId6"/>
    <p:sldId id="1017" r:id="rId7"/>
    <p:sldId id="1019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46" autoAdjust="0"/>
    <p:restoredTop sz="94635" autoAdjust="0"/>
  </p:normalViewPr>
  <p:slideViewPr>
    <p:cSldViewPr>
      <p:cViewPr varScale="1">
        <p:scale>
          <a:sx n="84" d="100"/>
          <a:sy n="84" d="100"/>
        </p:scale>
        <p:origin x="-1878" y="-78"/>
      </p:cViewPr>
      <p:guideLst>
        <p:guide orient="horz" pos="215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3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2" tIns="48301" rIns="96602" bIns="48301" numCol="1" anchor="t" anchorCtr="0" compatLnSpc="1"/>
          <a:lstStyle>
            <a:lvl1pPr defTabSz="96456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3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2" tIns="48301" rIns="96602" bIns="48301" numCol="1" anchor="t" anchorCtr="0" compatLnSpc="1"/>
          <a:lstStyle>
            <a:lvl1pPr algn="r" defTabSz="964565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0725"/>
            <a:ext cx="4794250" cy="3595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2867"/>
            <a:ext cx="5850835" cy="43169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2" tIns="48301" rIns="96602" bIns="48301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894"/>
            <a:ext cx="3168927" cy="483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2" tIns="48301" rIns="96602" bIns="48301" numCol="1" anchor="b" anchorCtr="0" compatLnSpc="1"/>
          <a:lstStyle>
            <a:lvl1pPr defTabSz="96456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15894"/>
            <a:ext cx="3168927" cy="483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2" tIns="48301" rIns="96602" bIns="48301" numCol="1" anchor="b" anchorCtr="0" compatLnSpc="1"/>
          <a:lstStyle>
            <a:lvl1pPr algn="r" defTabSz="964565">
              <a:defRPr sz="1200"/>
            </a:lvl1pPr>
          </a:lstStyle>
          <a:p>
            <a:fld id="{1F2F8ABD-F048-440B-B32E-E1F3800962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+封底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E:\与德\与德通讯标志\公司产品介绍\bg3333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1292" cy="4844562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500313" y="6642100"/>
            <a:ext cx="4143375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Shanghai Wind Communication Technologies Co.,Ltd.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10" descr="E:\与德\与德通讯标志\公司产品介绍\2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4643446"/>
            <a:ext cx="9144000" cy="1547519"/>
          </a:xfrm>
          <a:prstGeom prst="rect">
            <a:avLst/>
          </a:prstGeom>
          <a:noFill/>
        </p:spPr>
      </p:pic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7154863" y="6426200"/>
            <a:ext cx="16271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 Narrow" pitchFamily="34" charset="0"/>
              </a:rPr>
              <a:t>www.broadcom.com</a:t>
            </a:r>
          </a:p>
        </p:txBody>
      </p:sp>
      <p:sp>
        <p:nvSpPr>
          <p:cNvPr id="5" name="Freeform 19"/>
          <p:cNvSpPr/>
          <p:nvPr/>
        </p:nvSpPr>
        <p:spPr bwMode="auto">
          <a:xfrm>
            <a:off x="1430338" y="6515100"/>
            <a:ext cx="7721600" cy="203200"/>
          </a:xfrm>
          <a:custGeom>
            <a:avLst/>
            <a:gdLst/>
            <a:ahLst/>
            <a:cxnLst>
              <a:cxn ang="0">
                <a:pos x="4864" y="128"/>
              </a:cxn>
              <a:cxn ang="0">
                <a:pos x="3396" y="128"/>
              </a:cxn>
              <a:cxn ang="0">
                <a:pos x="3268" y="0"/>
              </a:cxn>
              <a:cxn ang="0">
                <a:pos x="0" y="0"/>
              </a:cxn>
            </a:cxnLst>
            <a:rect l="0" t="0" r="r" b="b"/>
            <a:pathLst>
              <a:path w="4864" h="128">
                <a:moveTo>
                  <a:pt x="4864" y="128"/>
                </a:moveTo>
                <a:lnTo>
                  <a:pt x="3396" y="128"/>
                </a:lnTo>
                <a:lnTo>
                  <a:pt x="326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589917"/>
            <a:ext cx="9144000" cy="126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2571750" y="6650726"/>
            <a:ext cx="4143375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5" name="Picture 7" descr="E:\与德\与德通讯标志\公司产品介绍\bg5.png"/>
          <p:cNvPicPr>
            <a:picLocks noChangeAspect="1" noChangeArrowheads="1"/>
          </p:cNvPicPr>
          <p:nvPr userDrawn="1"/>
        </p:nvPicPr>
        <p:blipFill>
          <a:blip r:embed="rId5"/>
          <a:srcRect t="6461" b="16030"/>
          <a:stretch>
            <a:fillRect/>
          </a:stretch>
        </p:blipFill>
        <p:spPr bwMode="auto">
          <a:xfrm>
            <a:off x="571500" y="174696"/>
            <a:ext cx="7769225" cy="319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5475" name="Picture 3" descr="E:\与德\与德通讯标志\公司产品介绍\1234321.png"/>
          <p:cNvPicPr>
            <a:picLocks noChangeAspect="1" noChangeArrowheads="1"/>
          </p:cNvPicPr>
          <p:nvPr userDrawn="1"/>
        </p:nvPicPr>
        <p:blipFill>
          <a:blip r:embed="rId6"/>
          <a:srcRect l="1354"/>
          <a:stretch>
            <a:fillRect/>
          </a:stretch>
        </p:blipFill>
        <p:spPr bwMode="auto">
          <a:xfrm>
            <a:off x="1" y="3041413"/>
            <a:ext cx="9141858" cy="1802653"/>
          </a:xfrm>
          <a:prstGeom prst="rect">
            <a:avLst/>
          </a:prstGeom>
          <a:noFill/>
        </p:spPr>
      </p:pic>
      <p:sp>
        <p:nvSpPr>
          <p:cNvPr id="3706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3145287"/>
            <a:ext cx="9144000" cy="403225"/>
          </a:xfrm>
        </p:spPr>
        <p:txBody>
          <a:bodyPr wrap="square" lIns="91440" rIns="91440">
            <a:spAutoFit/>
          </a:bodyPr>
          <a:lstStyle>
            <a:lvl1pPr marL="0" indent="0" algn="ctr">
              <a:buFont typeface="Arial" charset="0"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点击此处添加副标题</a:t>
            </a:r>
            <a:endParaRPr lang="en-US" dirty="0"/>
          </a:p>
        </p:txBody>
      </p:sp>
      <p:sp>
        <p:nvSpPr>
          <p:cNvPr id="370694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80353"/>
            <a:ext cx="9144000" cy="633507"/>
          </a:xfrm>
        </p:spPr>
        <p:txBody>
          <a:bodyPr wrap="square" bIns="44450">
            <a:spAutoFit/>
          </a:bodyPr>
          <a:lstStyle>
            <a:lvl1pPr algn="ctr">
              <a:defRPr sz="45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点击此处添加标题</a:t>
            </a:r>
            <a:endParaRPr lang="en-US" dirty="0"/>
          </a:p>
        </p:txBody>
      </p:sp>
      <p:pic>
        <p:nvPicPr>
          <p:cNvPr id="28" name="Picture 2" descr="E:\与德\与德通讯标志\公司产品介绍\line2.png"/>
          <p:cNvPicPr>
            <a:picLocks noChangeAspect="1" noChangeArrowheads="1"/>
          </p:cNvPicPr>
          <p:nvPr userDrawn="1"/>
        </p:nvPicPr>
        <p:blipFill>
          <a:blip r:embed="rId7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9"/>
          <p:cNvSpPr txBox="1">
            <a:spLocks noChangeArrowheads="1"/>
          </p:cNvSpPr>
          <p:nvPr userDrawn="1"/>
        </p:nvSpPr>
        <p:spPr bwMode="auto">
          <a:xfrm>
            <a:off x="7858125" y="71438"/>
            <a:ext cx="1114425" cy="2270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lang="zh-CN" altLang="en-US" sz="900" dirty="0">
                <a:solidFill>
                  <a:srgbClr val="0070C0"/>
                </a:solidFill>
                <a:ea typeface="华文细黑" pitchFamily="2" charset="-122"/>
              </a:rPr>
              <a:t>秘密、保密</a:t>
            </a:r>
            <a:r>
              <a:rPr lang="en-US" altLang="zh-CN" sz="900" dirty="0">
                <a:solidFill>
                  <a:srgbClr val="0070C0"/>
                </a:solidFill>
                <a:ea typeface="华文细黑" pitchFamily="2" charset="-122"/>
              </a:rPr>
              <a:t>▲</a:t>
            </a:r>
          </a:p>
        </p:txBody>
      </p:sp>
      <p:pic>
        <p:nvPicPr>
          <p:cNvPr id="16" name="Picture 2" descr="E:\与德\与德通讯标志\与德通讯标志归档\与德通讯标志正稿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1913" y="142876"/>
            <a:ext cx="3940221" cy="466216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照片与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89BC18-38D1-435B-AC85-A6F76DE76D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A80102-FB26-470F-97BB-17DC62B087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91325" y="188913"/>
            <a:ext cx="1989138" cy="6351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22325" y="188913"/>
            <a:ext cx="5816600" cy="6351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7AB1CA-C475-495C-9CF6-E804F08030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" descr="E:\与德\与德通讯标志\公司产品介绍\bg3333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08" y="0"/>
            <a:ext cx="9141292" cy="4844562"/>
          </a:xfrm>
          <a:prstGeom prst="rect">
            <a:avLst/>
          </a:prstGeom>
          <a:noFill/>
        </p:spPr>
      </p:pic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7858125" y="71438"/>
            <a:ext cx="1114425" cy="2270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lang="zh-CN" altLang="en-US" sz="900" dirty="0">
                <a:solidFill>
                  <a:srgbClr val="0070C0"/>
                </a:solidFill>
                <a:ea typeface="华文细黑" pitchFamily="2" charset="-122"/>
              </a:rPr>
              <a:t>秘密、保密</a:t>
            </a:r>
            <a:r>
              <a:rPr lang="en-US" altLang="zh-CN" sz="900" dirty="0">
                <a:solidFill>
                  <a:srgbClr val="0070C0"/>
                </a:solidFill>
                <a:ea typeface="华文细黑" pitchFamily="2" charset="-122"/>
              </a:rPr>
              <a:t>▲</a:t>
            </a:r>
          </a:p>
        </p:txBody>
      </p:sp>
      <p:pic>
        <p:nvPicPr>
          <p:cNvPr id="12" name="Picture 2" descr="E:\与德\与德通讯标志\公司产品介绍\line2.png"/>
          <p:cNvPicPr>
            <a:picLocks noChangeAspect="1" noChangeArrowheads="1"/>
          </p:cNvPicPr>
          <p:nvPr userDrawn="1"/>
        </p:nvPicPr>
        <p:blipFill>
          <a:blip r:embed="rId3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E:\与德\与德通讯标志\公司产品介绍\bg5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71500" y="90487"/>
            <a:ext cx="7769225" cy="41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CB2E0B-688B-44DA-902E-A71EB043F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28468" y="1937589"/>
            <a:ext cx="7815532" cy="403225"/>
          </a:xfrm>
        </p:spPr>
        <p:txBody>
          <a:bodyPr wrap="square" lIns="91440" rIns="91440">
            <a:spAutoFit/>
          </a:bodyPr>
          <a:lstStyle>
            <a:lvl1pPr marL="0" indent="0" algn="l">
              <a:buClr>
                <a:schemeClr val="bg1"/>
              </a:buClr>
              <a:buFont typeface="黑体" pitchFamily="49" charset="-122"/>
              <a:buChar char="-"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 点击此处添加副标题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0114" y="1172655"/>
            <a:ext cx="8453886" cy="633507"/>
          </a:xfrm>
        </p:spPr>
        <p:txBody>
          <a:bodyPr wrap="square" bIns="44450">
            <a:spAutoFit/>
          </a:bodyPr>
          <a:lstStyle>
            <a:lvl1pPr algn="l">
              <a:buFont typeface="Arial" pitchFamily="34" charset="0"/>
              <a:buChar char="•"/>
              <a:defRPr sz="4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 点几此处添加标题</a:t>
            </a:r>
            <a:endParaRPr lang="en-US" dirty="0"/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2571750" y="6650726"/>
            <a:ext cx="4143375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9" name="Picture 3" descr="E:\与德\与德通讯标志\公司产品介绍\1234321.png"/>
          <p:cNvPicPr>
            <a:picLocks noChangeAspect="1" noChangeArrowheads="1"/>
          </p:cNvPicPr>
          <p:nvPr userDrawn="1"/>
        </p:nvPicPr>
        <p:blipFill>
          <a:blip r:embed="rId5"/>
          <a:srcRect l="1354"/>
          <a:stretch>
            <a:fillRect/>
          </a:stretch>
        </p:blipFill>
        <p:spPr bwMode="auto">
          <a:xfrm>
            <a:off x="0" y="3184288"/>
            <a:ext cx="9141858" cy="1802653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C78066-DE39-48B0-9D72-5DFB7458BD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开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F5CF94-ACF9-47F0-BB94-E2DDB5B68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部分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325" y="1223963"/>
            <a:ext cx="3902075" cy="5316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76800" y="1223963"/>
            <a:ext cx="3903663" cy="5316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9CEC12-8802-4D7C-AE40-C6D7D4692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79105B-4ECE-4DA8-A99D-9D186E2A4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F866E3-D4A4-4AA3-A30D-CF6E0C44A9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07751-7AF7-4F01-8528-64F09410BD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84613F-A94F-42A8-AC9C-2B9718FA9C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与德\与德通讯标志\公司产品介绍\line2.png"/>
          <p:cNvPicPr>
            <a:picLocks noChangeAspect="1" noChangeArrowheads="1"/>
          </p:cNvPicPr>
          <p:nvPr userDrawn="1"/>
        </p:nvPicPr>
        <p:blipFill>
          <a:blip r:embed="rId14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5929330"/>
            <a:ext cx="5214942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5286380" cy="42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E:\与德\与德通讯标志\公司产品介绍\bg66.png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pic>
        <p:nvPicPr>
          <p:cNvPr id="10" name="Picture 3" descr="E:\与德\与德通讯标志\公司产品介绍\bg4.png"/>
          <p:cNvPicPr>
            <a:picLocks noChangeAspect="1" noChangeArrowheads="1"/>
          </p:cNvPicPr>
          <p:nvPr userDrawn="1"/>
        </p:nvPicPr>
        <p:blipFill>
          <a:blip r:embed="rId18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731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0" y="6673334"/>
            <a:ext cx="4143375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7762875" y="6607175"/>
            <a:ext cx="1114425" cy="2270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lang="zh-CN" altLang="en-US" sz="900" dirty="0">
                <a:solidFill>
                  <a:srgbClr val="0070C0"/>
                </a:solidFill>
                <a:ea typeface="华文细黑" pitchFamily="2" charset="-122"/>
              </a:rPr>
              <a:t>秘密、保密</a:t>
            </a:r>
            <a:r>
              <a:rPr lang="en-US" altLang="zh-CN" sz="900" dirty="0">
                <a:solidFill>
                  <a:srgbClr val="0070C0"/>
                </a:solidFill>
                <a:ea typeface="华文细黑" pitchFamily="2" charset="-122"/>
              </a:rPr>
              <a:t>▲</a:t>
            </a:r>
          </a:p>
        </p:txBody>
      </p:sp>
      <p:sp>
        <p:nvSpPr>
          <p:cNvPr id="901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8413" y="6668399"/>
            <a:ext cx="195262" cy="122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E6CB2E0B-688B-44DA-902E-A71EB043F7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" descr="E:\与德\与德通讯标志\与德通讯标志归档\与德通讯LOGO.pn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188913"/>
            <a:ext cx="6978650" cy="7270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0488" tIns="0" rIns="90488" bIns="0" numCol="1" anchor="ctr" anchorCtr="0" compatLnSpc="1"/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41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223963"/>
            <a:ext cx="7958138" cy="5316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82550" tIns="41275" rIns="82550" bIns="41275" numCol="1" anchor="t" anchorCtr="0" compatLnSpc="1"/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heel spokes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0000"/>
        <a:buFont typeface="Arial" charset="0"/>
        <a:buChar char="•"/>
        <a:defRPr sz="21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10000"/>
        <a:buFont typeface="Arial" charset="0"/>
        <a:buChar char="–"/>
        <a:defRPr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93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0000"/>
        <a:buChar char="•"/>
        <a:defRPr sz="16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–"/>
        <a:defRPr sz="14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6978650" cy="668319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42844" y="1214422"/>
            <a:ext cx="3342583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、为什么需要实现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Secure Boot ?</a:t>
            </a:r>
            <a:endParaRPr lang="zh-CN" altLang="en-US" sz="1600" b="1" dirty="0" smtClean="0">
              <a:solidFill>
                <a:srgbClr val="0070C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5357826"/>
            <a:ext cx="8572560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为了满足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Android-6.0-cdd.pdf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要求的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Verified Boot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的需求，必须实现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。而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Verified Boot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明确要求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hardware root of trust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，因此必须烧写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efuse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。具体的相关概念下面的篇幅将会阐述。</a:t>
            </a:r>
          </a:p>
        </p:txBody>
      </p:sp>
      <p:pic>
        <p:nvPicPr>
          <p:cNvPr id="10" name="图片 9" descr="boo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85926"/>
            <a:ext cx="7572428" cy="31263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6978650" cy="668319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14282" y="857232"/>
            <a:ext cx="3010761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、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的作用及类型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zh-CN" altLang="en-US" sz="1600" b="1" dirty="0" smtClean="0">
              <a:solidFill>
                <a:srgbClr val="0070C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643050"/>
            <a:ext cx="8572560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为了满足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Google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的要求需要实现该需求，其根本的作用是：软件必须由厂商发布的才能正常运行，杜绝了市场上广大爱好者自行制作的三方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ROM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，保证手机系统运行的安全。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2643182"/>
            <a:ext cx="18097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14282" y="2357430"/>
            <a:ext cx="671514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MTK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平台实现了两种类型的方案：</a:t>
            </a: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HW root of trust 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：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Boot ROM 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（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HW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）</a:t>
            </a: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Boot ROM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开机就被执行，无法被修改或者跳过</a:t>
            </a: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用于校验的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public key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被固化在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efuse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中更加安全</a:t>
            </a: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SW root of trust 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：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Preloader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  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（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SW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）</a:t>
            </a: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Preloader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可以被替换</a:t>
            </a: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用于校验的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public key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存储在镜像中</a:t>
            </a: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如右图所示，它们的区别在于安全启动的起始点不一样，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HW 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Boot  ROM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起始，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 Boot  ROM 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通过读取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efuse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中的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pubk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进行校准。而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SW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是从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Preloader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才开始校验的。从某种意义上看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SW boot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只是一种轻量级的方案。</a:t>
            </a:r>
            <a:endParaRPr lang="en-US" altLang="zh-CN" sz="16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6978650" cy="668319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42844" y="1214422"/>
            <a:ext cx="3780202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、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的启动流程及校验策略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732271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6978650" cy="668319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14282" y="857232"/>
            <a:ext cx="3417923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、签名的概念及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RSA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密钥生成方法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285720" y="1428736"/>
            <a:ext cx="8143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模型分析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、构造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密钥对（公钥</a:t>
            </a:r>
            <a:r>
              <a:rPr lang="en-US" altLang="zh-CN" dirty="0" smtClean="0"/>
              <a:t>+</a:t>
            </a:r>
            <a:r>
              <a:rPr lang="zh-CN" altLang="en-US" dirty="0" smtClean="0"/>
              <a:t>私钥），私钥用于签名、公钥用于验证。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、编译版本的时候使用私钥对镜像进行签名（算法处理），生成签名信息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、将生成的签名信息、下一阶段的公钥、原始镜像合成签名后的镜像。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HW 	Secure Boot</a:t>
            </a:r>
            <a:r>
              <a:rPr lang="zh-CN" altLang="en-US" dirty="0" smtClean="0"/>
              <a:t>的将公钥烧录到</a:t>
            </a:r>
            <a:r>
              <a:rPr lang="en-US" altLang="zh-CN" dirty="0" err="1" smtClean="0"/>
              <a:t>efuse</a:t>
            </a:r>
            <a:r>
              <a:rPr lang="zh-CN" altLang="en-US" dirty="0" smtClean="0"/>
              <a:t>中。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786190"/>
            <a:ext cx="2143140" cy="265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>
            <a:off x="2071670" y="4071942"/>
            <a:ext cx="1857388" cy="35719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原始镜像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071670" y="5286388"/>
            <a:ext cx="1857388" cy="35719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签名信息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071670" y="5715016"/>
            <a:ext cx="1857388" cy="35719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下阶段的公钥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6978650" cy="668319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85720" y="1142984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rsa</a:t>
            </a:r>
            <a:r>
              <a:rPr lang="zh-CN" altLang="en-US" dirty="0" smtClean="0"/>
              <a:t>生成秘钥的指令：</a:t>
            </a:r>
          </a:p>
          <a:p>
            <a:r>
              <a:rPr lang="zh-CN" altLang="en-US" dirty="0" smtClean="0"/>
              <a:t>生成秘钥对：</a:t>
            </a:r>
            <a:r>
              <a:rPr lang="en-US" dirty="0" err="1" smtClean="0"/>
              <a:t>openssl</a:t>
            </a:r>
            <a:r>
              <a:rPr lang="en-US" dirty="0" smtClean="0"/>
              <a:t> </a:t>
            </a:r>
            <a:r>
              <a:rPr lang="en-US" dirty="0" err="1" smtClean="0"/>
              <a:t>genrsa</a:t>
            </a:r>
            <a:r>
              <a:rPr lang="en-US" dirty="0" smtClean="0"/>
              <a:t> -out private.pem 1024   (2048)</a:t>
            </a:r>
          </a:p>
          <a:p>
            <a:r>
              <a:rPr lang="zh-CN" altLang="en-US" dirty="0" smtClean="0"/>
              <a:t>从秘钥文件获取</a:t>
            </a:r>
            <a:r>
              <a:rPr lang="en-US" dirty="0" smtClean="0"/>
              <a:t>N </a:t>
            </a:r>
            <a:r>
              <a:rPr lang="zh-CN" altLang="en-US" dirty="0" smtClean="0"/>
              <a:t>和 </a:t>
            </a:r>
            <a:r>
              <a:rPr lang="en-US" dirty="0" smtClean="0"/>
              <a:t>D: </a:t>
            </a:r>
            <a:r>
              <a:rPr lang="en-US" dirty="0" err="1" smtClean="0"/>
              <a:t>openssl</a:t>
            </a:r>
            <a:r>
              <a:rPr lang="en-US" dirty="0" smtClean="0"/>
              <a:t> </a:t>
            </a:r>
            <a:r>
              <a:rPr lang="en-US" dirty="0" err="1" smtClean="0"/>
              <a:t>rsa</a:t>
            </a:r>
            <a:r>
              <a:rPr lang="en-US" dirty="0" smtClean="0"/>
              <a:t> -in private.pem -text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4347101" cy="314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357158" y="2071678"/>
            <a:ext cx="7072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如下所示，</a:t>
            </a:r>
            <a:r>
              <a:rPr lang="en-US" dirty="0" smtClean="0"/>
              <a:t>modulus</a:t>
            </a:r>
            <a:r>
              <a:rPr lang="zh-CN" altLang="en-US" dirty="0" smtClean="0"/>
              <a:t>为</a:t>
            </a:r>
            <a:r>
              <a:rPr lang="en-US" dirty="0" smtClean="0"/>
              <a:t>N, </a:t>
            </a:r>
            <a:r>
              <a:rPr lang="en-US" dirty="0" err="1" smtClean="0"/>
              <a:t>privateExponent</a:t>
            </a:r>
            <a:r>
              <a:rPr lang="zh-CN" altLang="en-US" dirty="0" smtClean="0"/>
              <a:t>为</a:t>
            </a:r>
            <a:r>
              <a:rPr lang="en-US" dirty="0" smtClean="0"/>
              <a:t>D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开头的红色字体的</a:t>
            </a:r>
            <a:r>
              <a:rPr lang="en-US" altLang="zh-CN" dirty="0" smtClean="0"/>
              <a:t>00</a:t>
            </a:r>
            <a:r>
              <a:rPr lang="zh-CN" altLang="en-US" dirty="0" smtClean="0"/>
              <a:t>是多余的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434" y="3429000"/>
            <a:ext cx="4357566" cy="248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6978650" cy="668319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142984"/>
            <a:ext cx="1544090" cy="465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6978650" cy="668319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Secure Boot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14282" y="857232"/>
            <a:ext cx="2180405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5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、</a:t>
            </a:r>
            <a:r>
              <a:rPr lang="en-US" altLang="zh-CN" sz="16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secure download</a:t>
            </a:r>
            <a:endParaRPr lang="zh-CN" altLang="en-US" sz="1600" b="1" dirty="0" smtClean="0">
              <a:solidFill>
                <a:srgbClr val="0070C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571612"/>
            <a:ext cx="87868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 err="1" smtClean="0"/>
              <a:t>Descryption</a:t>
            </a:r>
            <a:r>
              <a:rPr lang="en-US" b="1" dirty="0" smtClean="0"/>
              <a:t>]</a:t>
            </a:r>
            <a:endParaRPr lang="en-US" dirty="0" smtClean="0"/>
          </a:p>
          <a:p>
            <a:r>
              <a:rPr lang="en-US" dirty="0" smtClean="0"/>
              <a:t>Sometimes customer needs to sign DA with customer key for SW secure download.</a:t>
            </a:r>
          </a:p>
          <a:p>
            <a:r>
              <a:rPr lang="en-US" dirty="0" smtClean="0"/>
              <a:t>This FAQ explains how to sign DA for secure download.</a:t>
            </a:r>
          </a:p>
          <a:p>
            <a:r>
              <a:rPr lang="en-US" b="1" dirty="0" smtClean="0"/>
              <a:t>[Solution]</a:t>
            </a:r>
            <a:br>
              <a:rPr lang="en-US" b="1" dirty="0" smtClean="0"/>
            </a:br>
            <a:r>
              <a:rPr lang="en-US" dirty="0" smtClean="0"/>
              <a:t>Step 1: </a:t>
            </a:r>
            <a:br>
              <a:rPr lang="en-US" dirty="0" smtClean="0"/>
            </a:br>
            <a:r>
              <a:rPr lang="en-US" dirty="0" smtClean="0"/>
              <a:t>Get Customization_Kit_buildspec.zip under Android tools package,</a:t>
            </a:r>
          </a:p>
          <a:p>
            <a:r>
              <a:rPr lang="en-US" dirty="0" smtClean="0"/>
              <a:t>which is in folder "BROM DLL and DA Customization Kit (binary)" .</a:t>
            </a:r>
          </a:p>
          <a:p>
            <a:r>
              <a:rPr lang="en-US" dirty="0" smtClean="0"/>
              <a:t>It is in the package of 7.13xx.x.x.xxx.rar, for example: 7.1316.0.0.965.rar.</a:t>
            </a:r>
          </a:p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dirty="0" smtClean="0"/>
              <a:t> unzip the package, and write your own key in this file:</a:t>
            </a:r>
            <a:br>
              <a:rPr lang="en-US" dirty="0" smtClean="0"/>
            </a:br>
            <a:r>
              <a:rPr lang="en-US" dirty="0" smtClean="0"/>
              <a:t>\custom\security\usbdl4enduser_dummy\dummy_k2.bin</a:t>
            </a:r>
            <a:br>
              <a:rPr lang="en-US" dirty="0" smtClean="0"/>
            </a:br>
            <a:r>
              <a:rPr lang="en-US" dirty="0" smtClean="0"/>
              <a:t>(Edit it as text file)</a:t>
            </a:r>
            <a:br>
              <a:rPr lang="en-US" dirty="0" smtClean="0"/>
            </a:br>
            <a:r>
              <a:rPr lang="en-US" dirty="0" smtClean="0"/>
              <a:t>Step 3: Add or delete chip type in buildspec.mk</a:t>
            </a:r>
            <a:br>
              <a:rPr lang="en-US" dirty="0" smtClean="0"/>
            </a:br>
            <a:r>
              <a:rPr lang="en-US" dirty="0" smtClean="0"/>
              <a:t>Step 4: Execute sig.bat first and package.bat later</a:t>
            </a:r>
            <a:br>
              <a:rPr lang="en-US" dirty="0" smtClean="0"/>
            </a:br>
            <a:r>
              <a:rPr lang="en-US" dirty="0" smtClean="0"/>
              <a:t>Step 5: Get the target binary file: \</a:t>
            </a:r>
            <a:r>
              <a:rPr lang="en-US" dirty="0" err="1" smtClean="0"/>
              <a:t>CustomDAbin</a:t>
            </a:r>
            <a:r>
              <a:rPr lang="en-US" dirty="0" smtClean="0"/>
              <a:t>\da_swsec.bin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 The steps above are only to sign and pack, the compiler environment is not required.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default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419</Words>
  <Application>Kingsoft Office WPP</Application>
  <PresentationFormat>全屏显示(4:3)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default</vt:lpstr>
      <vt:lpstr>Secure Boot</vt:lpstr>
      <vt:lpstr>Secure Boot</vt:lpstr>
      <vt:lpstr>Secure Boot</vt:lpstr>
      <vt:lpstr>Secure Boot</vt:lpstr>
      <vt:lpstr>Secure Boot</vt:lpstr>
      <vt:lpstr>Secure Boot</vt:lpstr>
      <vt:lpstr>Secure Boot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自动化测试培训</dc:title>
  <dc:creator>it-admin</dc:creator>
  <cp:lastModifiedBy>liqiang</cp:lastModifiedBy>
  <cp:revision>757</cp:revision>
  <dcterms:created xsi:type="dcterms:W3CDTF">2015-11-13T05:46:00Z</dcterms:created>
  <dcterms:modified xsi:type="dcterms:W3CDTF">2016-10-12T02:20:33Z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