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9" r:id="rId2"/>
    <p:sldId id="392" r:id="rId3"/>
    <p:sldId id="393" r:id="rId4"/>
    <p:sldId id="285" r:id="rId5"/>
    <p:sldId id="329" r:id="rId6"/>
    <p:sldId id="269" r:id="rId7"/>
    <p:sldId id="270" r:id="rId8"/>
    <p:sldId id="391" r:id="rId9"/>
    <p:sldId id="364" r:id="rId10"/>
    <p:sldId id="358" r:id="rId11"/>
    <p:sldId id="308" r:id="rId12"/>
    <p:sldId id="395" r:id="rId13"/>
    <p:sldId id="396" r:id="rId14"/>
    <p:sldId id="359" r:id="rId15"/>
    <p:sldId id="360" r:id="rId16"/>
    <p:sldId id="361" r:id="rId17"/>
    <p:sldId id="362" r:id="rId18"/>
    <p:sldId id="366" r:id="rId19"/>
    <p:sldId id="365" r:id="rId20"/>
    <p:sldId id="367" r:id="rId21"/>
    <p:sldId id="381" r:id="rId22"/>
    <p:sldId id="383" r:id="rId23"/>
    <p:sldId id="390" r:id="rId24"/>
    <p:sldId id="387" r:id="rId25"/>
    <p:sldId id="386" r:id="rId26"/>
    <p:sldId id="388" r:id="rId27"/>
    <p:sldId id="379" r:id="rId28"/>
    <p:sldId id="368" r:id="rId29"/>
    <p:sldId id="370" r:id="rId30"/>
    <p:sldId id="369" r:id="rId31"/>
    <p:sldId id="371" r:id="rId32"/>
    <p:sldId id="372" r:id="rId33"/>
    <p:sldId id="375" r:id="rId34"/>
    <p:sldId id="374" r:id="rId35"/>
    <p:sldId id="376" r:id="rId36"/>
    <p:sldId id="378" r:id="rId37"/>
    <p:sldId id="377" r:id="rId38"/>
    <p:sldId id="385" r:id="rId39"/>
    <p:sldId id="394" r:id="rId40"/>
    <p:sldId id="284" r:id="rId41"/>
    <p:sldId id="262" r:id="rId42"/>
    <p:sldId id="266" r:id="rId43"/>
    <p:sldId id="271" r:id="rId44"/>
    <p:sldId id="382" r:id="rId45"/>
    <p:sldId id="268" r:id="rId4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4B6F2B1-19F8-4602-BFF0-6C7B94D40D12}">
          <p14:sldIdLst>
            <p14:sldId id="259"/>
            <p14:sldId id="392"/>
            <p14:sldId id="393"/>
            <p14:sldId id="285"/>
            <p14:sldId id="329"/>
            <p14:sldId id="269"/>
            <p14:sldId id="270"/>
            <p14:sldId id="391"/>
            <p14:sldId id="364"/>
            <p14:sldId id="358"/>
            <p14:sldId id="308"/>
            <p14:sldId id="395"/>
            <p14:sldId id="396"/>
            <p14:sldId id="359"/>
            <p14:sldId id="360"/>
            <p14:sldId id="361"/>
            <p14:sldId id="362"/>
            <p14:sldId id="366"/>
            <p14:sldId id="365"/>
            <p14:sldId id="367"/>
            <p14:sldId id="381"/>
            <p14:sldId id="383"/>
            <p14:sldId id="390"/>
            <p14:sldId id="387"/>
            <p14:sldId id="386"/>
            <p14:sldId id="388"/>
            <p14:sldId id="379"/>
            <p14:sldId id="368"/>
            <p14:sldId id="370"/>
            <p14:sldId id="369"/>
            <p14:sldId id="371"/>
            <p14:sldId id="372"/>
            <p14:sldId id="375"/>
            <p14:sldId id="374"/>
            <p14:sldId id="376"/>
            <p14:sldId id="378"/>
            <p14:sldId id="377"/>
            <p14:sldId id="385"/>
            <p14:sldId id="394"/>
            <p14:sldId id="284"/>
            <p14:sldId id="262"/>
            <p14:sldId id="266"/>
            <p14:sldId id="271"/>
            <p14:sldId id="382"/>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政霖 蔡" initials="政霖" lastIdx="1" clrIdx="0">
    <p:extLst>
      <p:ext uri="{19B8F6BF-5375-455C-9EA6-DF929625EA0E}">
        <p15:presenceInfo xmlns:p15="http://schemas.microsoft.com/office/powerpoint/2012/main" userId="04e2e3b0d91082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89227" autoAdjust="0"/>
  </p:normalViewPr>
  <p:slideViewPr>
    <p:cSldViewPr snapToGrid="0">
      <p:cViewPr varScale="1">
        <p:scale>
          <a:sx n="102" d="100"/>
          <a:sy n="102" d="100"/>
        </p:scale>
        <p:origin x="1134" y="102"/>
      </p:cViewPr>
      <p:guideLst/>
    </p:cSldViewPr>
  </p:slideViewPr>
  <p:notesTextViewPr>
    <p:cViewPr>
      <p:scale>
        <a:sx n="1" d="1"/>
        <a:sy n="1" d="1"/>
      </p:scale>
      <p:origin x="0" y="0"/>
    </p:cViewPr>
  </p:notesText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29F8E0-05F2-4742-BB97-D2E4F51035C8}" type="datetimeFigureOut">
              <a:rPr lang="zh-TW" altLang="en-US" smtClean="0"/>
              <a:t>2020/6/22</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EDBFE4-86DF-49E3-AB07-98BBBFC45567}" type="slidenum">
              <a:rPr lang="zh-TW" altLang="en-US" smtClean="0"/>
              <a:t>‹#›</a:t>
            </a:fld>
            <a:endParaRPr lang="zh-TW" altLang="en-US"/>
          </a:p>
        </p:txBody>
      </p:sp>
    </p:spTree>
    <p:extLst>
      <p:ext uri="{BB962C8B-B14F-4D97-AF65-F5344CB8AC3E}">
        <p14:creationId xmlns:p14="http://schemas.microsoft.com/office/powerpoint/2010/main" val="2009250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905C5-9D54-40E2-B40C-7996280CAB02}" type="datetimeFigureOut">
              <a:rPr lang="zh-TW" altLang="en-US" smtClean="0"/>
              <a:t>2020/6/22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6B0B-A5FB-4629-B823-69B1A9EB3A43}" type="slidenum">
              <a:rPr lang="zh-TW" altLang="en-US" smtClean="0"/>
              <a:t>‹#›</a:t>
            </a:fld>
            <a:endParaRPr lang="zh-TW" altLang="en-US"/>
          </a:p>
        </p:txBody>
      </p:sp>
    </p:spTree>
    <p:extLst>
      <p:ext uri="{BB962C8B-B14F-4D97-AF65-F5344CB8AC3E}">
        <p14:creationId xmlns:p14="http://schemas.microsoft.com/office/powerpoint/2010/main" val="37491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a:t>
            </a:fld>
            <a:endParaRPr lang="zh-TW" altLang="en-US"/>
          </a:p>
        </p:txBody>
      </p:sp>
    </p:spTree>
    <p:extLst>
      <p:ext uri="{BB962C8B-B14F-4D97-AF65-F5344CB8AC3E}">
        <p14:creationId xmlns:p14="http://schemas.microsoft.com/office/powerpoint/2010/main" val="17511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4</a:t>
            </a:fld>
            <a:endParaRPr lang="zh-TW" altLang="en-US"/>
          </a:p>
        </p:txBody>
      </p:sp>
    </p:spTree>
    <p:extLst>
      <p:ext uri="{BB962C8B-B14F-4D97-AF65-F5344CB8AC3E}">
        <p14:creationId xmlns:p14="http://schemas.microsoft.com/office/powerpoint/2010/main" val="2518795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11</a:t>
            </a:fld>
            <a:endParaRPr lang="zh-TW" altLang="en-US"/>
          </a:p>
        </p:txBody>
      </p:sp>
    </p:spTree>
    <p:extLst>
      <p:ext uri="{BB962C8B-B14F-4D97-AF65-F5344CB8AC3E}">
        <p14:creationId xmlns:p14="http://schemas.microsoft.com/office/powerpoint/2010/main" val="4216153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t>12</a:t>
            </a:fld>
            <a:endParaRPr lang="zh-TW" altLang="en-US"/>
          </a:p>
        </p:txBody>
      </p:sp>
    </p:spTree>
    <p:extLst>
      <p:ext uri="{BB962C8B-B14F-4D97-AF65-F5344CB8AC3E}">
        <p14:creationId xmlns:p14="http://schemas.microsoft.com/office/powerpoint/2010/main" val="2552428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F8A6B0B-A5FB-4629-B823-69B1A9EB3A43}" type="slidenum">
              <a:rPr lang="zh-TW" altLang="en-US" smtClean="0"/>
              <a:t>23</a:t>
            </a:fld>
            <a:endParaRPr lang="zh-TW" altLang="en-US"/>
          </a:p>
        </p:txBody>
      </p:sp>
    </p:spTree>
    <p:extLst>
      <p:ext uri="{BB962C8B-B14F-4D97-AF65-F5344CB8AC3E}">
        <p14:creationId xmlns:p14="http://schemas.microsoft.com/office/powerpoint/2010/main" val="67168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39</a:t>
            </a:fld>
            <a:endParaRPr lang="zh-TW" altLang="en-US"/>
          </a:p>
        </p:txBody>
      </p:sp>
    </p:spTree>
    <p:extLst>
      <p:ext uri="{BB962C8B-B14F-4D97-AF65-F5344CB8AC3E}">
        <p14:creationId xmlns:p14="http://schemas.microsoft.com/office/powerpoint/2010/main" val="2917193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40</a:t>
            </a:fld>
            <a:endParaRPr lang="zh-TW" altLang="en-US"/>
          </a:p>
        </p:txBody>
      </p:sp>
    </p:spTree>
    <p:extLst>
      <p:ext uri="{BB962C8B-B14F-4D97-AF65-F5344CB8AC3E}">
        <p14:creationId xmlns:p14="http://schemas.microsoft.com/office/powerpoint/2010/main" val="351365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41</a:t>
            </a:fld>
            <a:endParaRPr lang="zh-TW" altLang="en-US"/>
          </a:p>
        </p:txBody>
      </p:sp>
    </p:spTree>
    <p:extLst>
      <p:ext uri="{BB962C8B-B14F-4D97-AF65-F5344CB8AC3E}">
        <p14:creationId xmlns:p14="http://schemas.microsoft.com/office/powerpoint/2010/main" val="748697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8A6B0B-A5FB-4629-B823-69B1A9EB3A43}" type="slidenum">
              <a:rPr lang="zh-TW" altLang="en-US" smtClean="0"/>
              <a:t>45</a:t>
            </a:fld>
            <a:endParaRPr lang="zh-TW" altLang="en-US"/>
          </a:p>
        </p:txBody>
      </p:sp>
    </p:spTree>
    <p:extLst>
      <p:ext uri="{BB962C8B-B14F-4D97-AF65-F5344CB8AC3E}">
        <p14:creationId xmlns:p14="http://schemas.microsoft.com/office/powerpoint/2010/main" val="409374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38200" y="4295163"/>
            <a:ext cx="10515600" cy="1964122"/>
          </a:xfrm>
        </p:spPr>
        <p:txBody>
          <a:bodyPr>
            <a:normAutofit/>
          </a:bodyPr>
          <a:lstStyle>
            <a:lvl1pPr marL="0" indent="0" algn="l">
              <a:spcBef>
                <a:spcPts val="100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按一下以編輯母片副標題樣式</a:t>
            </a:r>
          </a:p>
        </p:txBody>
      </p:sp>
      <p:sp>
        <p:nvSpPr>
          <p:cNvPr id="2" name="標題 1"/>
          <p:cNvSpPr>
            <a:spLocks noGrp="1"/>
          </p:cNvSpPr>
          <p:nvPr>
            <p:ph type="ctrTitle"/>
          </p:nvPr>
        </p:nvSpPr>
        <p:spPr>
          <a:xfrm>
            <a:off x="838200" y="1389529"/>
            <a:ext cx="10515600" cy="2905634"/>
          </a:xfrm>
        </p:spPr>
        <p:txBody>
          <a:bodyPr anchor="t"/>
          <a:lstStyle>
            <a:lvl1pPr algn="ctr">
              <a:defRPr sz="600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2020/6/22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88951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2020/6/22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71894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2020/6/22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3364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01850"/>
            <a:ext cx="10515600" cy="5037776"/>
          </a:xfrm>
        </p:spPr>
        <p:txBody>
          <a:bodyPr>
            <a:normAutofit/>
          </a:bodyPr>
          <a:lstStyle>
            <a:lvl1pPr hangingPunct="0">
              <a:defRPr sz="1600"/>
            </a:lvl1pPr>
            <a:lvl2pPr hangingPunct="0">
              <a:defRPr sz="1600"/>
            </a:lvl2pPr>
            <a:lvl3pPr hangingPunct="0">
              <a:defRPr sz="1600"/>
            </a:lvl3pPr>
            <a:lvl4pPr hangingPunct="0">
              <a:defRPr sz="1600"/>
            </a:lvl4pPr>
            <a:lvl5pPr hangingPunct="0">
              <a:defRPr sz="1600"/>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 1"/>
          <p:cNvSpPr>
            <a:spLocks noGrp="1"/>
          </p:cNvSpPr>
          <p:nvPr>
            <p:ph type="title"/>
          </p:nvPr>
        </p:nvSpPr>
        <p:spPr/>
        <p:txBody>
          <a:bodyPr/>
          <a:lstStyle>
            <a:lvl1pPr>
              <a:defRPr b="1"/>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2020/6/22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5842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0C0CC965-A63A-473D-BEFB-C8F9714D5269}" type="datetimeFigureOut">
              <a:rPr lang="zh-TW" altLang="en-US" smtClean="0"/>
              <a:t>2020/6/22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9326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2020/6/22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68149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0C0CC965-A63A-473D-BEFB-C8F9714D5269}" type="datetimeFigureOut">
              <a:rPr lang="zh-TW" altLang="en-US" smtClean="0"/>
              <a:t>2020/6/22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88376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C0CC965-A63A-473D-BEFB-C8F9714D5269}" type="datetimeFigureOut">
              <a:rPr lang="zh-TW" altLang="en-US" smtClean="0"/>
              <a:t>2020/6/22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13366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C0CC965-A63A-473D-BEFB-C8F9714D5269}" type="datetimeFigureOut">
              <a:rPr lang="zh-TW" altLang="en-US" smtClean="0"/>
              <a:t>2020/6/22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351183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2020/6/22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426236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0C0CC965-A63A-473D-BEFB-C8F9714D5269}" type="datetimeFigureOut">
              <a:rPr lang="zh-TW" altLang="en-US" smtClean="0"/>
              <a:t>2020/6/22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90F9E983-480B-48C5-9E0F-D21C0DFBB5C0}" type="slidenum">
              <a:rPr lang="zh-TW" altLang="en-US" smtClean="0"/>
              <a:t>‹#›</a:t>
            </a:fld>
            <a:endParaRPr lang="zh-TW" altLang="en-US"/>
          </a:p>
        </p:txBody>
      </p:sp>
    </p:spTree>
    <p:extLst>
      <p:ext uri="{BB962C8B-B14F-4D97-AF65-F5344CB8AC3E}">
        <p14:creationId xmlns:p14="http://schemas.microsoft.com/office/powerpoint/2010/main" val="28418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8200" y="1202572"/>
            <a:ext cx="10515600" cy="503705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 name="標題版面配置區 1"/>
          <p:cNvSpPr>
            <a:spLocks noGrp="1"/>
          </p:cNvSpPr>
          <p:nvPr>
            <p:ph type="title"/>
          </p:nvPr>
        </p:nvSpPr>
        <p:spPr>
          <a:xfrm>
            <a:off x="838200" y="365125"/>
            <a:ext cx="10515600" cy="720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0C0CC965-A63A-473D-BEFB-C8F9714D5269}" type="datetimeFigureOut">
              <a:rPr lang="zh-TW" altLang="en-US" smtClean="0"/>
              <a:pPr/>
              <a:t>2020/6/22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90F9E983-480B-48C5-9E0F-D21C0DFBB5C0}" type="slidenum">
              <a:rPr lang="zh-TW" altLang="en-US" smtClean="0"/>
              <a:pPr/>
              <a:t>‹#›</a:t>
            </a:fld>
            <a:endParaRPr lang="zh-TW" altLang="en-US"/>
          </a:p>
        </p:txBody>
      </p:sp>
      <p:cxnSp>
        <p:nvCxnSpPr>
          <p:cNvPr id="9" name="直線接點 8"/>
          <p:cNvCxnSpPr/>
          <p:nvPr userDrawn="1"/>
        </p:nvCxnSpPr>
        <p:spPr>
          <a:xfrm>
            <a:off x="838200" y="1143848"/>
            <a:ext cx="105156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直線接點 9"/>
          <p:cNvCxnSpPr/>
          <p:nvPr userDrawn="1"/>
        </p:nvCxnSpPr>
        <p:spPr>
          <a:xfrm>
            <a:off x="838200" y="6296092"/>
            <a:ext cx="105156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pic>
        <p:nvPicPr>
          <p:cNvPr id="11" name="Shape 13" descr="C:\Documents and Settings\frederic\My Documents\My Pictures\Wallpaper Images\GSLAB_LOGO1-120x120.jpg"/>
          <p:cNvPicPr preferRelativeResize="0">
            <a:picLocks noChangeAspect="1"/>
          </p:cNvPicPr>
          <p:nvPr userDrawn="1"/>
        </p:nvPicPr>
        <p:blipFill rotWithShape="1">
          <a:blip r:embed="rId13">
            <a:alphaModFix/>
          </a:blip>
          <a:srcRect/>
          <a:stretch/>
        </p:blipFill>
        <p:spPr>
          <a:xfrm>
            <a:off x="11596536" y="6270925"/>
            <a:ext cx="561907" cy="561907"/>
          </a:xfrm>
          <a:prstGeom prst="rect">
            <a:avLst/>
          </a:prstGeom>
          <a:noFill/>
          <a:ln>
            <a:noFill/>
          </a:ln>
        </p:spPr>
      </p:pic>
    </p:spTree>
    <p:extLst>
      <p:ext uri="{BB962C8B-B14F-4D97-AF65-F5344CB8AC3E}">
        <p14:creationId xmlns:p14="http://schemas.microsoft.com/office/powerpoint/2010/main" val="159842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144000" indent="-1440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0">
        <a:lnSpc>
          <a:spcPct val="90000"/>
        </a:lnSpc>
        <a:spcBef>
          <a:spcPts val="300"/>
        </a:spcBef>
        <a:buFont typeface="Arial" panose="020B0604020202020204" pitchFamily="34" charset="0"/>
        <a:buChar char="•"/>
        <a:defRPr sz="16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zh.wikipedia.org/wiki/%E4%BF%A1%E6%81%AF" TargetMode="External"/><Relationship Id="rId13" Type="http://schemas.openxmlformats.org/officeDocument/2006/relationships/hyperlink" Target="https://zh.wikipedia.org/wiki/%E4%B8%AD%E6%96%AD" TargetMode="External"/><Relationship Id="rId3" Type="http://schemas.openxmlformats.org/officeDocument/2006/relationships/hyperlink" Target="https://zh.wikipedia.org/wiki/%E5%BE%AE%E5%A4%84%E7%90%86%E5%99%A8" TargetMode="External"/><Relationship Id="rId7" Type="http://schemas.openxmlformats.org/officeDocument/2006/relationships/hyperlink" Target="https://zh.wikipedia.org/wiki/%E8%BD%AF%E4%BB%B6" TargetMode="External"/><Relationship Id="rId12" Type="http://schemas.openxmlformats.org/officeDocument/2006/relationships/hyperlink" Target="https://zh.wikipedia.org/wiki/%E5%A5%87%E5%81%B6%E6%A0%A1%E9%AA%8C" TargetMode="External"/><Relationship Id="rId2" Type="http://schemas.openxmlformats.org/officeDocument/2006/relationships/hyperlink" Target="https://zh.wikipedia.org/wiki/%E7%94%B5%E4%BF%A1" TargetMode="External"/><Relationship Id="rId1" Type="http://schemas.openxmlformats.org/officeDocument/2006/relationships/slideLayout" Target="../slideLayouts/slideLayout2.xml"/><Relationship Id="rId6" Type="http://schemas.openxmlformats.org/officeDocument/2006/relationships/hyperlink" Target="https://zh.wikipedia.org/wiki/%E7%A1%AC%E4%BB%B6" TargetMode="External"/><Relationship Id="rId11" Type="http://schemas.openxmlformats.org/officeDocument/2006/relationships/hyperlink" Target="https://zh.wikipedia.org/wiki/%E5%AD%97%E6%AF%8D%E8%A1%A8_(%E8%AE%A1%E7%AE%97%E6%9C%BA%E7%A7%91%E5%AD%A6)" TargetMode="External"/><Relationship Id="rId5" Type="http://schemas.openxmlformats.org/officeDocument/2006/relationships/hyperlink" Target="https://zh.wikipedia.org/wiki/%E9%80%9A%E4%BF%A1" TargetMode="External"/><Relationship Id="rId10" Type="http://schemas.openxmlformats.org/officeDocument/2006/relationships/hyperlink" Target="https://zh.wikipedia.org/w/index.php?title=%E4%BF%A1%E6%81%AF%E4%BC%A0%E8%BE%93&amp;action=edit&amp;redlink=1" TargetMode="External"/><Relationship Id="rId4" Type="http://schemas.openxmlformats.org/officeDocument/2006/relationships/hyperlink" Target="https://zh.wikipedia.org/wiki/%E6%95%B0%E6%8D%AE" TargetMode="External"/><Relationship Id="rId9" Type="http://schemas.openxmlformats.org/officeDocument/2006/relationships/hyperlink" Target="https://zh.wikipedia.org/w/index.php?title=%E9%80%9A%E4%BF%A1%E7%94%B5%E8%B7%AF&amp;action=edit&amp;redlink=1" TargetMode="External"/><Relationship Id="rId14" Type="http://schemas.openxmlformats.org/officeDocument/2006/relationships/hyperlink" Target="https://zh.wikipedia.org/wiki/%E5%8D%8F%E8%AE%A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twblogs.net/a/5cd273f7bd9eee67a77ef1fe" TargetMode="Externa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ieeexplore.ieee.org/stamp/stamp.jsp?tp=&amp;arnumber=5277006" TargetMode="External"/><Relationship Id="rId2" Type="http://schemas.openxmlformats.org/officeDocument/2006/relationships/hyperlink" Target="https://kknews.cc/zh-tw/news/e36yrez.html" TargetMode="External"/><Relationship Id="rId1" Type="http://schemas.openxmlformats.org/officeDocument/2006/relationships/slideLayout" Target="../slideLayouts/slideLayout2.xml"/><Relationship Id="rId6" Type="http://schemas.openxmlformats.org/officeDocument/2006/relationships/hyperlink" Target="http://ics-cs.weebly.com/bus-interconnection.html" TargetMode="External"/><Relationship Id="rId5" Type="http://schemas.openxmlformats.org/officeDocument/2006/relationships/hyperlink" Target="https://www.tutorialspoint.com/vlsi_design/vhdl_programming_for_combinational_circuits.htm" TargetMode="External"/><Relationship Id="rId4" Type="http://schemas.openxmlformats.org/officeDocument/2006/relationships/hyperlink" Target="https://ir.nctu.edu.tw/bitstream/11536/80604/1/169001.pd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8200" y="1389530"/>
            <a:ext cx="10515600" cy="2544296"/>
          </a:xfrm>
        </p:spPr>
        <p:txBody>
          <a:bodyPr anchor="t">
            <a:normAutofit fontScale="90000"/>
          </a:bodyPr>
          <a:lstStyle/>
          <a:p>
            <a:pPr>
              <a:lnSpc>
                <a:spcPct val="125000"/>
              </a:lnSpc>
            </a:pPr>
            <a:r>
              <a:rPr lang="zh-TW" altLang="en-US" sz="4000" b="0" dirty="0"/>
              <a:t>專案進度報告</a:t>
            </a:r>
            <a:br>
              <a:rPr lang="en-US" altLang="zh-TW" sz="4000" b="0" dirty="0"/>
            </a:br>
            <a:r>
              <a:rPr lang="en-US" altLang="zh-TW" sz="4000" b="0" dirty="0"/>
              <a:t>FPGA accelerated image processing</a:t>
            </a:r>
            <a:br>
              <a:rPr lang="en-US" altLang="zh-TW" sz="4000" b="0" dirty="0"/>
            </a:br>
            <a:r>
              <a:rPr lang="en-US" altLang="zh-TW" sz="4000" b="0" dirty="0"/>
              <a:t>and</a:t>
            </a:r>
            <a:br>
              <a:rPr lang="en-US" altLang="zh-TW" sz="4000" b="0" dirty="0"/>
            </a:br>
            <a:r>
              <a:rPr lang="en-US" altLang="zh-TW" sz="4000" b="0" dirty="0"/>
              <a:t>IPC communicates with FPGA</a:t>
            </a:r>
            <a:endParaRPr lang="zh-TW" altLang="en-US" sz="4000" b="0" dirty="0"/>
          </a:p>
        </p:txBody>
      </p:sp>
      <p:sp>
        <p:nvSpPr>
          <p:cNvPr id="3" name="副標題 2"/>
          <p:cNvSpPr>
            <a:spLocks noGrp="1"/>
          </p:cNvSpPr>
          <p:nvPr>
            <p:ph type="subTitle" idx="1"/>
          </p:nvPr>
        </p:nvSpPr>
        <p:spPr>
          <a:xfrm>
            <a:off x="838200" y="3933825"/>
            <a:ext cx="10515600" cy="2325461"/>
          </a:xfrm>
        </p:spPr>
        <p:txBody>
          <a:bodyPr numCol="3">
            <a:normAutofit/>
          </a:bodyPr>
          <a:lstStyle/>
          <a:p>
            <a:pPr algn="l"/>
            <a:r>
              <a:rPr lang="zh-TW" altLang="en-US" dirty="0"/>
              <a:t>負  責  人：蔡政霖</a:t>
            </a:r>
            <a:endParaRPr lang="en-US" altLang="zh-TW" dirty="0"/>
          </a:p>
          <a:p>
            <a:pPr algn="l"/>
            <a:r>
              <a:rPr lang="zh-TW" altLang="en-US" dirty="0"/>
              <a:t>目前成員：蔡政霖</a:t>
            </a:r>
            <a:endParaRPr lang="en-US" altLang="zh-TW" dirty="0"/>
          </a:p>
          <a:p>
            <a:pPr algn="l"/>
            <a:r>
              <a:rPr lang="zh-TW" altLang="en-US" dirty="0"/>
              <a:t>報告日期：</a:t>
            </a:r>
            <a:r>
              <a:rPr lang="en-US" altLang="zh-TW" dirty="0"/>
              <a:t>2020/06/17</a:t>
            </a:r>
          </a:p>
          <a:p>
            <a:pPr algn="l"/>
            <a:r>
              <a:rPr lang="zh-TW" altLang="en-US" dirty="0"/>
              <a:t>開始日期：</a:t>
            </a:r>
            <a:r>
              <a:rPr lang="en-US" altLang="zh-TW" dirty="0"/>
              <a:t>2020/04/22</a:t>
            </a:r>
          </a:p>
          <a:p>
            <a:pPr algn="l"/>
            <a:r>
              <a:rPr lang="zh-TW" altLang="en-US" dirty="0"/>
              <a:t>結束日期：</a:t>
            </a:r>
            <a:r>
              <a:rPr lang="en-US" altLang="zh-TW" dirty="0"/>
              <a:t>-</a:t>
            </a:r>
            <a:endParaRPr lang="zh-TW" altLang="en-US" dirty="0"/>
          </a:p>
        </p:txBody>
      </p:sp>
    </p:spTree>
    <p:extLst>
      <p:ext uri="{BB962C8B-B14F-4D97-AF65-F5344CB8AC3E}">
        <p14:creationId xmlns:p14="http://schemas.microsoft.com/office/powerpoint/2010/main" val="40569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960D43-7132-45BF-9AB3-0993E094A39C}"/>
              </a:ext>
            </a:extLst>
          </p:cNvPr>
          <p:cNvSpPr>
            <a:spLocks noGrp="1"/>
          </p:cNvSpPr>
          <p:nvPr>
            <p:ph type="title"/>
          </p:nvPr>
        </p:nvSpPr>
        <p:spPr/>
        <p:txBody>
          <a:bodyPr/>
          <a:lstStyle/>
          <a:p>
            <a:r>
              <a:rPr lang="en-US" altLang="zh-TW" dirty="0"/>
              <a:t>FPGA</a:t>
            </a:r>
            <a:r>
              <a:rPr lang="zh-TW" altLang="en-US" dirty="0"/>
              <a:t> 連接圖</a:t>
            </a:r>
          </a:p>
        </p:txBody>
      </p:sp>
      <p:pic>
        <p:nvPicPr>
          <p:cNvPr id="5" name="內容版面配置區 4">
            <a:extLst>
              <a:ext uri="{FF2B5EF4-FFF2-40B4-BE49-F238E27FC236}">
                <a16:creationId xmlns:a16="http://schemas.microsoft.com/office/drawing/2014/main" id="{DAEEF0FC-3668-4A36-B338-30AE12F1D244}"/>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0619" t="2722" r="20550" b="3009"/>
          <a:stretch/>
        </p:blipFill>
        <p:spPr>
          <a:xfrm rot="5400000">
            <a:off x="3576638" y="-1531663"/>
            <a:ext cx="5038725" cy="10448376"/>
          </a:xfrm>
          <a:prstGeom prst="rect">
            <a:avLst/>
          </a:prstGeom>
        </p:spPr>
      </p:pic>
    </p:spTree>
    <p:extLst>
      <p:ext uri="{BB962C8B-B14F-4D97-AF65-F5344CB8AC3E}">
        <p14:creationId xmlns:p14="http://schemas.microsoft.com/office/powerpoint/2010/main" val="182938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9788" y="365126"/>
            <a:ext cx="10515600" cy="745218"/>
          </a:xfrm>
        </p:spPr>
        <p:txBody>
          <a:bodyPr>
            <a:normAutofit/>
          </a:bodyPr>
          <a:lstStyle/>
          <a:p>
            <a:r>
              <a:rPr lang="en-US" altLang="zh-TW" b="0" dirty="0"/>
              <a:t>FPGA</a:t>
            </a:r>
            <a:r>
              <a:rPr lang="zh-TW" altLang="en-US" b="0" dirty="0"/>
              <a:t> </a:t>
            </a:r>
            <a:r>
              <a:rPr lang="en-US" altLang="zh-TW" b="0" dirty="0"/>
              <a:t>IPC</a:t>
            </a:r>
            <a:r>
              <a:rPr lang="zh-TW" altLang="en-US" b="0" dirty="0"/>
              <a:t> </a:t>
            </a:r>
            <a:r>
              <a:rPr lang="en-US" altLang="zh-TW" b="0" dirty="0"/>
              <a:t>Drive</a:t>
            </a:r>
            <a:r>
              <a:rPr lang="zh-TW" altLang="en-US" b="0" dirty="0"/>
              <a:t> </a:t>
            </a:r>
            <a:r>
              <a:rPr lang="en-US" altLang="zh-TW" b="0" dirty="0"/>
              <a:t>API</a:t>
            </a:r>
            <a:endParaRPr lang="zh-TW" altLang="en-US" dirty="0"/>
          </a:p>
        </p:txBody>
      </p:sp>
      <p:pic>
        <p:nvPicPr>
          <p:cNvPr id="7" name="內容版面配置區 6">
            <a:extLst>
              <a:ext uri="{FF2B5EF4-FFF2-40B4-BE49-F238E27FC236}">
                <a16:creationId xmlns:a16="http://schemas.microsoft.com/office/drawing/2014/main" id="{03267E6A-59EA-4D92-815A-8ACF0EAFD98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844912" y="1310042"/>
            <a:ext cx="8502175" cy="5009218"/>
          </a:xfrm>
        </p:spPr>
      </p:pic>
    </p:spTree>
    <p:extLst>
      <p:ext uri="{BB962C8B-B14F-4D97-AF65-F5344CB8AC3E}">
        <p14:creationId xmlns:p14="http://schemas.microsoft.com/office/powerpoint/2010/main" val="423260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2DDEA-35B8-4092-9715-11EE5AFA01E3}"/>
              </a:ext>
            </a:extLst>
          </p:cNvPr>
          <p:cNvSpPr>
            <a:spLocks noGrp="1"/>
          </p:cNvSpPr>
          <p:nvPr>
            <p:ph type="title"/>
          </p:nvPr>
        </p:nvSpPr>
        <p:spPr/>
        <p:txBody>
          <a:bodyPr/>
          <a:lstStyle/>
          <a:p>
            <a:r>
              <a:rPr lang="en-US" altLang="zh-TW" dirty="0"/>
              <a:t>TVP5150</a:t>
            </a:r>
            <a:endParaRPr lang="zh-TW" altLang="en-US" dirty="0"/>
          </a:p>
        </p:txBody>
      </p:sp>
    </p:spTree>
    <p:extLst>
      <p:ext uri="{BB962C8B-B14F-4D97-AF65-F5344CB8AC3E}">
        <p14:creationId xmlns:p14="http://schemas.microsoft.com/office/powerpoint/2010/main" val="159602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25F95E5-00D9-4757-814A-357EFA957FE8}"/>
              </a:ext>
            </a:extLst>
          </p:cNvPr>
          <p:cNvSpPr>
            <a:spLocks noGrp="1"/>
          </p:cNvSpPr>
          <p:nvPr>
            <p:ph type="title"/>
          </p:nvPr>
        </p:nvSpPr>
        <p:spPr/>
        <p:txBody>
          <a:bodyPr>
            <a:normAutofit/>
          </a:bodyPr>
          <a:lstStyle/>
          <a:p>
            <a:r>
              <a:rPr lang="en-US" altLang="zh-TW" dirty="0"/>
              <a:t>Functional Block Diagram</a:t>
            </a:r>
            <a:endParaRPr lang="zh-TW" altLang="en-US" dirty="0"/>
          </a:p>
        </p:txBody>
      </p:sp>
      <p:pic>
        <p:nvPicPr>
          <p:cNvPr id="7" name="內容版面配置區 6">
            <a:extLst>
              <a:ext uri="{FF2B5EF4-FFF2-40B4-BE49-F238E27FC236}">
                <a16:creationId xmlns:a16="http://schemas.microsoft.com/office/drawing/2014/main" id="{E20477F2-B514-4C5C-98ED-2C8043D8467E}"/>
              </a:ext>
            </a:extLst>
          </p:cNvPr>
          <p:cNvPicPr>
            <a:picLocks noGrp="1" noChangeAspect="1"/>
          </p:cNvPicPr>
          <p:nvPr>
            <p:ph idx="1"/>
          </p:nvPr>
        </p:nvPicPr>
        <p:blipFill rotWithShape="1">
          <a:blip r:embed="rId2"/>
          <a:srcRect t="1407"/>
          <a:stretch/>
        </p:blipFill>
        <p:spPr>
          <a:xfrm>
            <a:off x="2841613" y="1178351"/>
            <a:ext cx="6508774" cy="5575954"/>
          </a:xfrm>
          <a:prstGeom prst="rect">
            <a:avLst/>
          </a:prstGeom>
        </p:spPr>
      </p:pic>
    </p:spTree>
    <p:extLst>
      <p:ext uri="{BB962C8B-B14F-4D97-AF65-F5344CB8AC3E}">
        <p14:creationId xmlns:p14="http://schemas.microsoft.com/office/powerpoint/2010/main" val="232131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2DDEA-35B8-4092-9715-11EE5AFA01E3}"/>
              </a:ext>
            </a:extLst>
          </p:cNvPr>
          <p:cNvSpPr>
            <a:spLocks noGrp="1"/>
          </p:cNvSpPr>
          <p:nvPr>
            <p:ph type="title"/>
          </p:nvPr>
        </p:nvSpPr>
        <p:spPr/>
        <p:txBody>
          <a:bodyPr/>
          <a:lstStyle/>
          <a:p>
            <a:r>
              <a:rPr lang="en-US" altLang="zh-TW" dirty="0" err="1"/>
              <a:t>PolarFire</a:t>
            </a:r>
            <a:r>
              <a:rPr lang="en-US" altLang="zh-TW" dirty="0"/>
              <a:t> FPGA PCI</a:t>
            </a:r>
            <a:br>
              <a:rPr lang="en-US" altLang="zh-TW" dirty="0"/>
            </a:br>
            <a:r>
              <a:rPr lang="en-US" altLang="zh-TW" dirty="0"/>
              <a:t>DDR4 Control</a:t>
            </a:r>
            <a:endParaRPr lang="zh-TW" altLang="en-US" dirty="0"/>
          </a:p>
        </p:txBody>
      </p:sp>
    </p:spTree>
    <p:extLst>
      <p:ext uri="{BB962C8B-B14F-4D97-AF65-F5344CB8AC3E}">
        <p14:creationId xmlns:p14="http://schemas.microsoft.com/office/powerpoint/2010/main" val="3329124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17055401-B6A1-4261-9B63-AF96D58F5020}"/>
              </a:ext>
            </a:extLst>
          </p:cNvPr>
          <p:cNvPicPr>
            <a:picLocks noGrp="1" noChangeAspect="1"/>
          </p:cNvPicPr>
          <p:nvPr>
            <p:ph idx="1"/>
          </p:nvPr>
        </p:nvPicPr>
        <p:blipFill rotWithShape="1">
          <a:blip r:embed="rId2"/>
          <a:srcRect t="10078"/>
          <a:stretch/>
        </p:blipFill>
        <p:spPr>
          <a:xfrm>
            <a:off x="0" y="2055044"/>
            <a:ext cx="12192000" cy="3971770"/>
          </a:xfrm>
          <a:prstGeom prst="rect">
            <a:avLst/>
          </a:prstGeom>
        </p:spPr>
      </p:pic>
      <p:sp>
        <p:nvSpPr>
          <p:cNvPr id="4" name="標題 3">
            <a:extLst>
              <a:ext uri="{FF2B5EF4-FFF2-40B4-BE49-F238E27FC236}">
                <a16:creationId xmlns:a16="http://schemas.microsoft.com/office/drawing/2014/main" id="{825F95E5-00D9-4757-814A-357EFA957FE8}"/>
              </a:ext>
            </a:extLst>
          </p:cNvPr>
          <p:cNvSpPr>
            <a:spLocks noGrp="1"/>
          </p:cNvSpPr>
          <p:nvPr>
            <p:ph type="title"/>
          </p:nvPr>
        </p:nvSpPr>
        <p:spPr/>
        <p:txBody>
          <a:bodyPr>
            <a:normAutofit fontScale="90000"/>
          </a:bodyPr>
          <a:lstStyle/>
          <a:p>
            <a:r>
              <a:rPr lang="en-US" altLang="zh-TW" dirty="0"/>
              <a:t>PCIe Functional Layers of </a:t>
            </a:r>
            <a:r>
              <a:rPr lang="en-US" altLang="zh-TW" dirty="0" err="1"/>
              <a:t>PolarFire</a:t>
            </a:r>
            <a:r>
              <a:rPr lang="en-US" altLang="zh-TW" dirty="0"/>
              <a:t> PCIESS(PCIe subsystem )</a:t>
            </a:r>
            <a:endParaRPr lang="zh-TW" altLang="en-US" dirty="0"/>
          </a:p>
        </p:txBody>
      </p:sp>
      <p:sp>
        <p:nvSpPr>
          <p:cNvPr id="2" name="文字方塊 1">
            <a:extLst>
              <a:ext uri="{FF2B5EF4-FFF2-40B4-BE49-F238E27FC236}">
                <a16:creationId xmlns:a16="http://schemas.microsoft.com/office/drawing/2014/main" id="{680866F2-578F-4114-A613-FA3B2216B191}"/>
              </a:ext>
            </a:extLst>
          </p:cNvPr>
          <p:cNvSpPr txBox="1"/>
          <p:nvPr/>
        </p:nvSpPr>
        <p:spPr>
          <a:xfrm>
            <a:off x="2900061" y="1572591"/>
            <a:ext cx="6161046" cy="369332"/>
          </a:xfrm>
          <a:prstGeom prst="rect">
            <a:avLst/>
          </a:prstGeom>
          <a:noFill/>
        </p:spPr>
        <p:txBody>
          <a:bodyPr wrap="none" rtlCol="0">
            <a:spAutoFit/>
          </a:bodyPr>
          <a:lstStyle/>
          <a:p>
            <a:r>
              <a:rPr lang="en-US" altLang="zh-TW" dirty="0" err="1"/>
              <a:t>PolarFire</a:t>
            </a:r>
            <a:r>
              <a:rPr lang="zh-TW" altLang="en-US" dirty="0"/>
              <a:t>的</a:t>
            </a:r>
            <a:r>
              <a:rPr lang="en-US" altLang="zh-TW" dirty="0"/>
              <a:t>PCIE</a:t>
            </a:r>
            <a:r>
              <a:rPr lang="zh-TW" altLang="en-US" dirty="0"/>
              <a:t>子系統有</a:t>
            </a:r>
            <a:r>
              <a:rPr lang="en-US" altLang="zh-TW" dirty="0"/>
              <a:t>3</a:t>
            </a:r>
            <a:r>
              <a:rPr lang="zh-TW" altLang="en-US" dirty="0"/>
              <a:t>塊：實體層、資料連結層、交換層</a:t>
            </a:r>
          </a:p>
        </p:txBody>
      </p:sp>
    </p:spTree>
    <p:extLst>
      <p:ext uri="{BB962C8B-B14F-4D97-AF65-F5344CB8AC3E}">
        <p14:creationId xmlns:p14="http://schemas.microsoft.com/office/powerpoint/2010/main" val="4768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E95235BC-F93F-4205-91EB-AADE4E4F7AA5}"/>
              </a:ext>
            </a:extLst>
          </p:cNvPr>
          <p:cNvPicPr>
            <a:picLocks noGrp="1" noChangeAspect="1"/>
          </p:cNvPicPr>
          <p:nvPr>
            <p:ph idx="1"/>
          </p:nvPr>
        </p:nvPicPr>
        <p:blipFill>
          <a:blip r:embed="rId2"/>
          <a:stretch>
            <a:fillRect/>
          </a:stretch>
        </p:blipFill>
        <p:spPr>
          <a:xfrm>
            <a:off x="3060935" y="1188859"/>
            <a:ext cx="8053475" cy="5037137"/>
          </a:xfrm>
          <a:prstGeom prst="rect">
            <a:avLst/>
          </a:prstGeom>
        </p:spPr>
      </p:pic>
      <p:sp>
        <p:nvSpPr>
          <p:cNvPr id="3" name="標題 2">
            <a:extLst>
              <a:ext uri="{FF2B5EF4-FFF2-40B4-BE49-F238E27FC236}">
                <a16:creationId xmlns:a16="http://schemas.microsoft.com/office/drawing/2014/main" id="{AD9517B4-34A9-4359-862E-2045E8445A2F}"/>
              </a:ext>
            </a:extLst>
          </p:cNvPr>
          <p:cNvSpPr>
            <a:spLocks noGrp="1"/>
          </p:cNvSpPr>
          <p:nvPr>
            <p:ph type="title"/>
          </p:nvPr>
        </p:nvSpPr>
        <p:spPr/>
        <p:txBody>
          <a:bodyPr/>
          <a:lstStyle/>
          <a:p>
            <a:r>
              <a:rPr lang="en-US" altLang="zh-TW" dirty="0" err="1"/>
              <a:t>PolarFire</a:t>
            </a:r>
            <a:r>
              <a:rPr lang="en-US" altLang="zh-TW" dirty="0"/>
              <a:t> Embedded PCIESS Architecture</a:t>
            </a:r>
            <a:endParaRPr lang="zh-TW" altLang="en-US" dirty="0"/>
          </a:p>
        </p:txBody>
      </p:sp>
      <p:sp>
        <p:nvSpPr>
          <p:cNvPr id="5" name="文字方塊 4">
            <a:extLst>
              <a:ext uri="{FF2B5EF4-FFF2-40B4-BE49-F238E27FC236}">
                <a16:creationId xmlns:a16="http://schemas.microsoft.com/office/drawing/2014/main" id="{499B9321-9682-4703-8E86-8F07BBC66392}"/>
              </a:ext>
            </a:extLst>
          </p:cNvPr>
          <p:cNvSpPr txBox="1"/>
          <p:nvPr/>
        </p:nvSpPr>
        <p:spPr>
          <a:xfrm>
            <a:off x="643944" y="1996225"/>
            <a:ext cx="2316660" cy="1477328"/>
          </a:xfrm>
          <a:prstGeom prst="rect">
            <a:avLst/>
          </a:prstGeom>
          <a:noFill/>
        </p:spPr>
        <p:txBody>
          <a:bodyPr wrap="none" rtlCol="0">
            <a:spAutoFit/>
          </a:bodyPr>
          <a:lstStyle/>
          <a:p>
            <a:r>
              <a:rPr lang="zh-TW" altLang="en-US" dirty="0"/>
              <a:t>其主要分為</a:t>
            </a:r>
            <a:r>
              <a:rPr lang="en-US" altLang="zh-TW" dirty="0"/>
              <a:t>4</a:t>
            </a:r>
            <a:r>
              <a:rPr lang="zh-TW" altLang="en-US" dirty="0"/>
              <a:t>個部分 </a:t>
            </a:r>
            <a:r>
              <a:rPr lang="en-US" altLang="zh-TW" dirty="0"/>
              <a:t>:</a:t>
            </a:r>
            <a:r>
              <a:rPr lang="zh-TW" altLang="en-US" dirty="0"/>
              <a:t> </a:t>
            </a:r>
            <a:endParaRPr lang="en-US" altLang="zh-TW" dirty="0"/>
          </a:p>
          <a:p>
            <a:pPr marL="342900" indent="-342900">
              <a:buAutoNum type="arabicPeriod"/>
            </a:pPr>
            <a:r>
              <a:rPr lang="en-US" altLang="zh-TW" dirty="0"/>
              <a:t>Physical</a:t>
            </a:r>
          </a:p>
          <a:p>
            <a:pPr marL="342900" indent="-342900">
              <a:buAutoNum type="arabicPeriod"/>
            </a:pPr>
            <a:r>
              <a:rPr lang="en-US" altLang="zh-TW" dirty="0"/>
              <a:t>PCIe</a:t>
            </a:r>
          </a:p>
          <a:p>
            <a:pPr marL="342900" indent="-342900">
              <a:buAutoNum type="arabicPeriod"/>
            </a:pPr>
            <a:r>
              <a:rPr lang="en-US" altLang="zh-TW" dirty="0"/>
              <a:t>Bridge </a:t>
            </a:r>
          </a:p>
          <a:p>
            <a:pPr marL="342900" indent="-342900">
              <a:buAutoNum type="arabicPeriod"/>
            </a:pPr>
            <a:r>
              <a:rPr lang="en-US" altLang="zh-TW" dirty="0"/>
              <a:t>AXI</a:t>
            </a:r>
          </a:p>
        </p:txBody>
      </p:sp>
    </p:spTree>
    <p:extLst>
      <p:ext uri="{BB962C8B-B14F-4D97-AF65-F5344CB8AC3E}">
        <p14:creationId xmlns:p14="http://schemas.microsoft.com/office/powerpoint/2010/main" val="364850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544D966B-6DDB-49CC-83D6-FD8D68011F3B}"/>
              </a:ext>
            </a:extLst>
          </p:cNvPr>
          <p:cNvPicPr>
            <a:picLocks noGrp="1" noChangeAspect="1"/>
          </p:cNvPicPr>
          <p:nvPr>
            <p:ph idx="1"/>
          </p:nvPr>
        </p:nvPicPr>
        <p:blipFill>
          <a:blip r:embed="rId2"/>
          <a:stretch>
            <a:fillRect/>
          </a:stretch>
        </p:blipFill>
        <p:spPr>
          <a:xfrm>
            <a:off x="4604194" y="1619541"/>
            <a:ext cx="7587806" cy="4021888"/>
          </a:xfrm>
          <a:prstGeom prst="rect">
            <a:avLst/>
          </a:prstGeom>
        </p:spPr>
      </p:pic>
      <p:sp>
        <p:nvSpPr>
          <p:cNvPr id="3" name="標題 2">
            <a:extLst>
              <a:ext uri="{FF2B5EF4-FFF2-40B4-BE49-F238E27FC236}">
                <a16:creationId xmlns:a16="http://schemas.microsoft.com/office/drawing/2014/main" id="{3CD3C3B2-4375-4783-8FE6-1C30A680E7AA}"/>
              </a:ext>
            </a:extLst>
          </p:cNvPr>
          <p:cNvSpPr>
            <a:spLocks noGrp="1"/>
          </p:cNvSpPr>
          <p:nvPr>
            <p:ph type="title"/>
          </p:nvPr>
        </p:nvSpPr>
        <p:spPr/>
        <p:txBody>
          <a:bodyPr/>
          <a:lstStyle/>
          <a:p>
            <a:r>
              <a:rPr lang="en-US" altLang="zh-TW" dirty="0"/>
              <a:t>PCIe Layer</a:t>
            </a:r>
            <a:endParaRPr lang="zh-TW" altLang="en-US" dirty="0"/>
          </a:p>
        </p:txBody>
      </p:sp>
      <p:sp>
        <p:nvSpPr>
          <p:cNvPr id="5" name="文字方塊 4">
            <a:extLst>
              <a:ext uri="{FF2B5EF4-FFF2-40B4-BE49-F238E27FC236}">
                <a16:creationId xmlns:a16="http://schemas.microsoft.com/office/drawing/2014/main" id="{421EBF78-7C80-4EBB-BBAC-CE2ADCB3E1B7}"/>
              </a:ext>
            </a:extLst>
          </p:cNvPr>
          <p:cNvSpPr txBox="1"/>
          <p:nvPr/>
        </p:nvSpPr>
        <p:spPr>
          <a:xfrm>
            <a:off x="141667" y="1506827"/>
            <a:ext cx="4462527" cy="4247317"/>
          </a:xfrm>
          <a:prstGeom prst="rect">
            <a:avLst/>
          </a:prstGeom>
          <a:noFill/>
        </p:spPr>
        <p:txBody>
          <a:bodyPr wrap="square" rtlCol="0">
            <a:spAutoFit/>
          </a:bodyPr>
          <a:lstStyle/>
          <a:p>
            <a:r>
              <a:rPr lang="zh-TW" altLang="en-US" dirty="0"/>
              <a:t>其主要分為</a:t>
            </a:r>
            <a:r>
              <a:rPr lang="en-US" altLang="zh-TW" dirty="0"/>
              <a:t>4</a:t>
            </a:r>
            <a:r>
              <a:rPr lang="zh-TW" altLang="en-US" dirty="0"/>
              <a:t>個部分和一些功能</a:t>
            </a:r>
            <a:r>
              <a:rPr lang="en-US" altLang="zh-TW" dirty="0"/>
              <a:t>:</a:t>
            </a:r>
            <a:r>
              <a:rPr lang="zh-TW" altLang="en-US" dirty="0"/>
              <a:t> </a:t>
            </a:r>
            <a:endParaRPr lang="en-US" altLang="zh-TW" dirty="0"/>
          </a:p>
          <a:p>
            <a:pPr marL="342900" indent="-342900">
              <a:buAutoNum type="arabicPeriod"/>
            </a:pPr>
            <a:r>
              <a:rPr lang="en-US" altLang="zh-TW" dirty="0"/>
              <a:t>PCIe controller</a:t>
            </a:r>
          </a:p>
          <a:p>
            <a:pPr marL="342900" indent="-342900">
              <a:buAutoNum type="arabicPeriod"/>
            </a:pPr>
            <a:r>
              <a:rPr lang="en-US" altLang="zh-TW" dirty="0"/>
              <a:t>PCIe bridge </a:t>
            </a:r>
            <a:r>
              <a:rPr lang="zh-TW" altLang="en-US" dirty="0"/>
              <a:t>和 </a:t>
            </a:r>
            <a:r>
              <a:rPr lang="en-US" altLang="zh-TW" dirty="0"/>
              <a:t>PCIe controller</a:t>
            </a:r>
            <a:r>
              <a:rPr lang="zh-TW" altLang="en-US" dirty="0"/>
              <a:t>之間的</a:t>
            </a:r>
            <a:r>
              <a:rPr lang="en-US" altLang="zh-TW" dirty="0"/>
              <a:t>PCIe transmit/receive interface </a:t>
            </a:r>
          </a:p>
          <a:p>
            <a:pPr marL="342900" indent="-342900">
              <a:buAutoNum type="arabicPeriod"/>
            </a:pPr>
            <a:r>
              <a:rPr lang="en-US" altLang="zh-TW" dirty="0"/>
              <a:t>PCIe configuration interface</a:t>
            </a:r>
            <a:r>
              <a:rPr lang="zh-TW" altLang="en-US" dirty="0"/>
              <a:t>，提供</a:t>
            </a:r>
            <a:r>
              <a:rPr lang="en-US" altLang="zh-TW" dirty="0"/>
              <a:t>bridge</a:t>
            </a:r>
            <a:r>
              <a:rPr lang="zh-TW" altLang="en-US" dirty="0"/>
              <a:t>存取</a:t>
            </a:r>
            <a:r>
              <a:rPr lang="en-US" altLang="zh-TW" dirty="0" err="1"/>
              <a:t>PCIecon</a:t>
            </a:r>
            <a:r>
              <a:rPr lang="en-US" altLang="zh-TW" dirty="0"/>
              <a:t> figuration space</a:t>
            </a:r>
          </a:p>
          <a:p>
            <a:pPr marL="342900" indent="-342900">
              <a:buAutoNum type="arabicPeriod"/>
            </a:pPr>
            <a:r>
              <a:rPr lang="en-US" altLang="zh-TW" dirty="0"/>
              <a:t>PCIe miscellaneous interface</a:t>
            </a:r>
            <a:r>
              <a:rPr lang="zh-TW" altLang="en-US" dirty="0"/>
              <a:t>，允許</a:t>
            </a:r>
            <a:r>
              <a:rPr lang="en-US" altLang="zh-TW" dirty="0"/>
              <a:t>bridge</a:t>
            </a:r>
            <a:r>
              <a:rPr lang="zh-TW" altLang="en-US" dirty="0"/>
              <a:t>存取管理低功耗和中斷</a:t>
            </a:r>
            <a:endParaRPr lang="en-US" altLang="zh-TW" dirty="0"/>
          </a:p>
          <a:p>
            <a:pPr marL="342900" indent="-342900">
              <a:buAutoNum type="arabicPeriod"/>
            </a:pPr>
            <a:endParaRPr lang="en-US" altLang="zh-TW" dirty="0"/>
          </a:p>
          <a:p>
            <a:pPr marL="285750" indent="-285750">
              <a:buFont typeface="Arial" panose="020B0604020202020204" pitchFamily="34" charset="0"/>
              <a:buChar char="•"/>
            </a:pPr>
            <a:r>
              <a:rPr lang="en-US" altLang="zh-TW" dirty="0"/>
              <a:t>Lane reversal</a:t>
            </a:r>
          </a:p>
          <a:p>
            <a:pPr marL="285750" indent="-285750">
              <a:buFont typeface="Arial" panose="020B0604020202020204" pitchFamily="34" charset="0"/>
              <a:buChar char="•"/>
            </a:pPr>
            <a:r>
              <a:rPr lang="en-US" altLang="zh-TW" dirty="0"/>
              <a:t>Link training and status state machine (LTSSM)</a:t>
            </a:r>
          </a:p>
          <a:p>
            <a:pPr marL="285750" indent="-285750">
              <a:buFont typeface="Arial" panose="020B0604020202020204" pitchFamily="34" charset="0"/>
              <a:buChar char="•"/>
            </a:pPr>
            <a:r>
              <a:rPr lang="en-US" altLang="zh-TW" dirty="0"/>
              <a:t> Electrical idle generation</a:t>
            </a:r>
          </a:p>
          <a:p>
            <a:pPr marL="285750" indent="-285750">
              <a:buFont typeface="Arial" panose="020B0604020202020204" pitchFamily="34" charset="0"/>
              <a:buChar char="•"/>
            </a:pPr>
            <a:r>
              <a:rPr lang="en-US" altLang="zh-TW" dirty="0"/>
              <a:t>Receiver detection</a:t>
            </a:r>
          </a:p>
          <a:p>
            <a:pPr marL="285750" indent="-285750">
              <a:buFont typeface="Arial" panose="020B0604020202020204" pitchFamily="34" charset="0"/>
              <a:buChar char="•"/>
            </a:pPr>
            <a:r>
              <a:rPr lang="en-US" altLang="zh-TW" dirty="0"/>
              <a:t>TS1/TS2 generation/detection</a:t>
            </a:r>
          </a:p>
        </p:txBody>
      </p:sp>
    </p:spTree>
    <p:extLst>
      <p:ext uri="{BB962C8B-B14F-4D97-AF65-F5344CB8AC3E}">
        <p14:creationId xmlns:p14="http://schemas.microsoft.com/office/powerpoint/2010/main" val="1297064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F873AB41-57AA-4DEE-B0EC-20C87F32D444}"/>
              </a:ext>
            </a:extLst>
          </p:cNvPr>
          <p:cNvPicPr>
            <a:picLocks noGrp="1" noChangeAspect="1"/>
          </p:cNvPicPr>
          <p:nvPr>
            <p:ph idx="1"/>
          </p:nvPr>
        </p:nvPicPr>
        <p:blipFill>
          <a:blip r:embed="rId2"/>
          <a:stretch>
            <a:fillRect/>
          </a:stretch>
        </p:blipFill>
        <p:spPr>
          <a:xfrm>
            <a:off x="4728803" y="1173458"/>
            <a:ext cx="7266019" cy="5037137"/>
          </a:xfrm>
          <a:prstGeom prst="rect">
            <a:avLst/>
          </a:prstGeom>
        </p:spPr>
      </p:pic>
      <p:sp>
        <p:nvSpPr>
          <p:cNvPr id="3" name="標題 2">
            <a:extLst>
              <a:ext uri="{FF2B5EF4-FFF2-40B4-BE49-F238E27FC236}">
                <a16:creationId xmlns:a16="http://schemas.microsoft.com/office/drawing/2014/main" id="{B4595DCA-B52C-4B1B-A0DC-B3D5F3916526}"/>
              </a:ext>
            </a:extLst>
          </p:cNvPr>
          <p:cNvSpPr>
            <a:spLocks noGrp="1"/>
          </p:cNvSpPr>
          <p:nvPr>
            <p:ph type="title"/>
          </p:nvPr>
        </p:nvSpPr>
        <p:spPr/>
        <p:txBody>
          <a:bodyPr/>
          <a:lstStyle/>
          <a:p>
            <a:r>
              <a:rPr lang="en-US" altLang="zh-TW" dirty="0"/>
              <a:t>Bridge Layer</a:t>
            </a:r>
            <a:endParaRPr lang="zh-TW" altLang="en-US" dirty="0"/>
          </a:p>
        </p:txBody>
      </p:sp>
      <p:sp>
        <p:nvSpPr>
          <p:cNvPr id="5" name="文字方塊 4">
            <a:extLst>
              <a:ext uri="{FF2B5EF4-FFF2-40B4-BE49-F238E27FC236}">
                <a16:creationId xmlns:a16="http://schemas.microsoft.com/office/drawing/2014/main" id="{771FFD08-7F67-46C5-A356-B731183855DA}"/>
              </a:ext>
            </a:extLst>
          </p:cNvPr>
          <p:cNvSpPr txBox="1"/>
          <p:nvPr/>
        </p:nvSpPr>
        <p:spPr>
          <a:xfrm>
            <a:off x="141667" y="1506827"/>
            <a:ext cx="4462527" cy="2031325"/>
          </a:xfrm>
          <a:prstGeom prst="rect">
            <a:avLst/>
          </a:prstGeom>
          <a:noFill/>
        </p:spPr>
        <p:txBody>
          <a:bodyPr wrap="square" rtlCol="0">
            <a:spAutoFit/>
          </a:bodyPr>
          <a:lstStyle/>
          <a:p>
            <a:r>
              <a:rPr lang="zh-TW" altLang="en-US" dirty="0"/>
              <a:t>其主要分為</a:t>
            </a:r>
            <a:r>
              <a:rPr lang="en-US" altLang="zh-TW" dirty="0"/>
              <a:t>4</a:t>
            </a:r>
            <a:r>
              <a:rPr lang="zh-TW" altLang="en-US" dirty="0"/>
              <a:t>個部分</a:t>
            </a:r>
            <a:r>
              <a:rPr lang="en-US" altLang="zh-TW" dirty="0"/>
              <a:t>:</a:t>
            </a:r>
            <a:r>
              <a:rPr lang="zh-TW" altLang="en-US" dirty="0"/>
              <a:t> </a:t>
            </a:r>
            <a:endParaRPr lang="en-US" altLang="zh-TW" dirty="0"/>
          </a:p>
          <a:p>
            <a:pPr marL="342900" indent="-342900">
              <a:buAutoNum type="arabicPeriod"/>
            </a:pPr>
            <a:r>
              <a:rPr lang="zh-TW" altLang="en-US" dirty="0"/>
              <a:t>橋接器內部寄存器</a:t>
            </a:r>
            <a:endParaRPr lang="en-US" altLang="zh-TW" dirty="0"/>
          </a:p>
          <a:p>
            <a:pPr marL="342900" indent="-342900">
              <a:buAutoNum type="arabicPeriod"/>
            </a:pPr>
            <a:r>
              <a:rPr lang="zh-TW" altLang="en-US" dirty="0"/>
              <a:t>兩個獨立的</a:t>
            </a:r>
            <a:r>
              <a:rPr lang="en-US" altLang="zh-TW" dirty="0"/>
              <a:t>DMA</a:t>
            </a:r>
            <a:r>
              <a:rPr lang="zh-TW" altLang="en-US" dirty="0"/>
              <a:t>引擎</a:t>
            </a:r>
            <a:endParaRPr lang="en-US" altLang="zh-TW" dirty="0"/>
          </a:p>
          <a:p>
            <a:pPr marL="342900" indent="-342900">
              <a:buAutoNum type="arabicPeriod"/>
            </a:pPr>
            <a:r>
              <a:rPr lang="zh-TW" altLang="en-US" dirty="0"/>
              <a:t>在</a:t>
            </a:r>
            <a:r>
              <a:rPr lang="en-US" altLang="zh-TW" dirty="0"/>
              <a:t>AXI</a:t>
            </a:r>
            <a:r>
              <a:rPr lang="zh-TW" altLang="en-US" dirty="0"/>
              <a:t>和</a:t>
            </a:r>
            <a:r>
              <a:rPr lang="en-US" altLang="zh-TW" dirty="0"/>
              <a:t>PCIe</a:t>
            </a:r>
            <a:r>
              <a:rPr lang="zh-TW" altLang="en-US" dirty="0"/>
              <a:t>接口之間</a:t>
            </a:r>
            <a:r>
              <a:rPr lang="en-US" altLang="zh-TW" dirty="0"/>
              <a:t>convert</a:t>
            </a:r>
            <a:r>
              <a:rPr lang="zh-TW" altLang="en-US" dirty="0"/>
              <a:t>的</a:t>
            </a:r>
            <a:r>
              <a:rPr lang="en-US" altLang="zh-TW" dirty="0"/>
              <a:t>address translator</a:t>
            </a:r>
          </a:p>
          <a:p>
            <a:pPr marL="342900" indent="-342900">
              <a:buAutoNum type="arabicPeriod"/>
            </a:pPr>
            <a:r>
              <a:rPr lang="zh-TW" altLang="en-US" dirty="0"/>
              <a:t>橋接模組，用於兩端通訊協定</a:t>
            </a:r>
            <a:r>
              <a:rPr lang="en-US" altLang="zh-TW" dirty="0"/>
              <a:t>(FSM)</a:t>
            </a:r>
            <a:r>
              <a:rPr lang="zh-TW" altLang="en-US" dirty="0"/>
              <a:t>的</a:t>
            </a:r>
            <a:r>
              <a:rPr lang="en-US" altLang="zh-TW" dirty="0"/>
              <a:t>interconnect and arbitrate</a:t>
            </a:r>
          </a:p>
        </p:txBody>
      </p:sp>
    </p:spTree>
    <p:extLst>
      <p:ext uri="{BB962C8B-B14F-4D97-AF65-F5344CB8AC3E}">
        <p14:creationId xmlns:p14="http://schemas.microsoft.com/office/powerpoint/2010/main" val="3566426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7E8D5AE2-8681-44B3-84D4-CDB008357991}"/>
              </a:ext>
            </a:extLst>
          </p:cNvPr>
          <p:cNvPicPr>
            <a:picLocks noGrp="1" noChangeAspect="1"/>
          </p:cNvPicPr>
          <p:nvPr>
            <p:ph idx="1"/>
          </p:nvPr>
        </p:nvPicPr>
        <p:blipFill>
          <a:blip r:embed="rId2"/>
          <a:stretch>
            <a:fillRect/>
          </a:stretch>
        </p:blipFill>
        <p:spPr>
          <a:xfrm>
            <a:off x="4775925" y="1340782"/>
            <a:ext cx="5719249" cy="5037137"/>
          </a:xfrm>
          <a:prstGeom prst="rect">
            <a:avLst/>
          </a:prstGeom>
        </p:spPr>
      </p:pic>
      <p:sp>
        <p:nvSpPr>
          <p:cNvPr id="3" name="標題 2">
            <a:extLst>
              <a:ext uri="{FF2B5EF4-FFF2-40B4-BE49-F238E27FC236}">
                <a16:creationId xmlns:a16="http://schemas.microsoft.com/office/drawing/2014/main" id="{7B0C7587-7917-4C41-B687-98E6517A1680}"/>
              </a:ext>
            </a:extLst>
          </p:cNvPr>
          <p:cNvSpPr>
            <a:spLocks noGrp="1"/>
          </p:cNvSpPr>
          <p:nvPr>
            <p:ph type="title"/>
          </p:nvPr>
        </p:nvSpPr>
        <p:spPr/>
        <p:txBody>
          <a:bodyPr/>
          <a:lstStyle/>
          <a:p>
            <a:r>
              <a:rPr lang="en-US" altLang="zh-TW" dirty="0"/>
              <a:t>Physical Layer Interface</a:t>
            </a:r>
            <a:endParaRPr lang="zh-TW" altLang="en-US" dirty="0"/>
          </a:p>
        </p:txBody>
      </p:sp>
      <p:sp>
        <p:nvSpPr>
          <p:cNvPr id="5" name="文字方塊 4">
            <a:extLst>
              <a:ext uri="{FF2B5EF4-FFF2-40B4-BE49-F238E27FC236}">
                <a16:creationId xmlns:a16="http://schemas.microsoft.com/office/drawing/2014/main" id="{0AC59EAB-B98C-4302-88A1-7BC3FAB26D4A}"/>
              </a:ext>
            </a:extLst>
          </p:cNvPr>
          <p:cNvSpPr txBox="1"/>
          <p:nvPr/>
        </p:nvSpPr>
        <p:spPr>
          <a:xfrm>
            <a:off x="229223" y="1664410"/>
            <a:ext cx="5719249" cy="1754326"/>
          </a:xfrm>
          <a:prstGeom prst="rect">
            <a:avLst/>
          </a:prstGeom>
          <a:noFill/>
        </p:spPr>
        <p:txBody>
          <a:bodyPr wrap="square" rtlCol="0">
            <a:spAutoFit/>
          </a:bodyPr>
          <a:lstStyle/>
          <a:p>
            <a:r>
              <a:rPr lang="zh-TW" altLang="en-US" dirty="0"/>
              <a:t>在實體層的接口部分是由多個差分收發器組成，</a:t>
            </a:r>
            <a:endParaRPr lang="en-US" altLang="zh-TW" dirty="0"/>
          </a:p>
          <a:p>
            <a:r>
              <a:rPr lang="en-US" altLang="zh-TW" dirty="0"/>
              <a:t>PCIe lane </a:t>
            </a:r>
            <a:r>
              <a:rPr lang="zh-TW" altLang="en-US" dirty="0"/>
              <a:t>由一對差分發送信號和一對差分接收信號組成。</a:t>
            </a:r>
            <a:endParaRPr lang="en-US" altLang="zh-TW" dirty="0"/>
          </a:p>
          <a:p>
            <a:r>
              <a:rPr lang="zh-TW" altLang="en-US" dirty="0"/>
              <a:t>通道配置分為</a:t>
            </a:r>
            <a:r>
              <a:rPr lang="en-US" altLang="zh-TW" dirty="0"/>
              <a:t>X1, X2, X4</a:t>
            </a:r>
            <a:r>
              <a:rPr lang="zh-TW" altLang="en-US" dirty="0"/>
              <a:t>，</a:t>
            </a:r>
            <a:r>
              <a:rPr lang="en-US" altLang="zh-TW" dirty="0"/>
              <a:t>X1</a:t>
            </a:r>
            <a:r>
              <a:rPr lang="zh-TW" altLang="en-US" dirty="0"/>
              <a:t>是</a:t>
            </a:r>
            <a:r>
              <a:rPr lang="en-US" altLang="zh-TW" dirty="0"/>
              <a:t>Lane0</a:t>
            </a:r>
            <a:r>
              <a:rPr lang="zh-TW" altLang="en-US" dirty="0"/>
              <a:t>來實施，</a:t>
            </a:r>
            <a:endParaRPr lang="en-US" altLang="zh-TW" dirty="0"/>
          </a:p>
          <a:p>
            <a:r>
              <a:rPr lang="en-US" altLang="zh-TW" dirty="0"/>
              <a:t>X2</a:t>
            </a:r>
            <a:r>
              <a:rPr lang="zh-TW" altLang="en-US" dirty="0"/>
              <a:t>是</a:t>
            </a:r>
            <a:r>
              <a:rPr lang="en-US" altLang="zh-TW" dirty="0"/>
              <a:t>Lane0,1</a:t>
            </a:r>
            <a:r>
              <a:rPr lang="zh-TW" altLang="en-US" dirty="0"/>
              <a:t>或是</a:t>
            </a:r>
            <a:r>
              <a:rPr lang="en-US" altLang="zh-TW" dirty="0"/>
              <a:t>Lane2,3</a:t>
            </a:r>
            <a:r>
              <a:rPr lang="zh-TW" altLang="en-US" dirty="0"/>
              <a:t>來實施，</a:t>
            </a:r>
            <a:endParaRPr lang="en-US" altLang="zh-TW" dirty="0"/>
          </a:p>
          <a:p>
            <a:r>
              <a:rPr lang="en-US" altLang="zh-TW" dirty="0"/>
              <a:t>X4</a:t>
            </a:r>
            <a:r>
              <a:rPr lang="zh-TW" altLang="en-US" dirty="0"/>
              <a:t>是</a:t>
            </a:r>
            <a:r>
              <a:rPr lang="en-US" altLang="zh-TW" dirty="0"/>
              <a:t>Lane0,1,2,3</a:t>
            </a:r>
            <a:r>
              <a:rPr lang="zh-TW" altLang="en-US" dirty="0"/>
              <a:t>來實施。</a:t>
            </a:r>
            <a:endParaRPr lang="en-US" altLang="zh-TW" dirty="0"/>
          </a:p>
          <a:p>
            <a:endParaRPr lang="zh-TW" altLang="en-US" dirty="0"/>
          </a:p>
        </p:txBody>
      </p:sp>
      <p:cxnSp>
        <p:nvCxnSpPr>
          <p:cNvPr id="6" name="直線接點 5">
            <a:extLst>
              <a:ext uri="{FF2B5EF4-FFF2-40B4-BE49-F238E27FC236}">
                <a16:creationId xmlns:a16="http://schemas.microsoft.com/office/drawing/2014/main" id="{FE572060-F556-4479-9DCD-D175875AD2F2}"/>
              </a:ext>
            </a:extLst>
          </p:cNvPr>
          <p:cNvCxnSpPr/>
          <p:nvPr/>
        </p:nvCxnSpPr>
        <p:spPr>
          <a:xfrm>
            <a:off x="7635549" y="2919953"/>
            <a:ext cx="2573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477AEA53-4CBE-4400-A9A4-AD35839D7E99}"/>
              </a:ext>
            </a:extLst>
          </p:cNvPr>
          <p:cNvCxnSpPr/>
          <p:nvPr/>
        </p:nvCxnSpPr>
        <p:spPr>
          <a:xfrm>
            <a:off x="7701698" y="3897057"/>
            <a:ext cx="2573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EE565A16-4E85-4D01-9A5B-065FF0933FD2}"/>
              </a:ext>
            </a:extLst>
          </p:cNvPr>
          <p:cNvCxnSpPr/>
          <p:nvPr/>
        </p:nvCxnSpPr>
        <p:spPr>
          <a:xfrm>
            <a:off x="7635549" y="5045652"/>
            <a:ext cx="257351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FED5CEC1-29C9-4D0D-AB23-EC3F47345671}"/>
              </a:ext>
            </a:extLst>
          </p:cNvPr>
          <p:cNvSpPr txBox="1"/>
          <p:nvPr/>
        </p:nvSpPr>
        <p:spPr>
          <a:xfrm>
            <a:off x="6040637" y="2232340"/>
            <a:ext cx="421910" cy="369332"/>
          </a:xfrm>
          <a:prstGeom prst="rect">
            <a:avLst/>
          </a:prstGeom>
          <a:noFill/>
        </p:spPr>
        <p:txBody>
          <a:bodyPr wrap="none" rtlCol="0">
            <a:spAutoFit/>
          </a:bodyPr>
          <a:lstStyle/>
          <a:p>
            <a:r>
              <a:rPr lang="en-US" altLang="zh-TW" dirty="0"/>
              <a:t>X1</a:t>
            </a:r>
            <a:endParaRPr lang="zh-TW" altLang="en-US" dirty="0"/>
          </a:p>
        </p:txBody>
      </p:sp>
      <p:sp>
        <p:nvSpPr>
          <p:cNvPr id="11" name="文字方塊 10">
            <a:extLst>
              <a:ext uri="{FF2B5EF4-FFF2-40B4-BE49-F238E27FC236}">
                <a16:creationId xmlns:a16="http://schemas.microsoft.com/office/drawing/2014/main" id="{43E72CCB-405F-4411-8328-2B4829502DCD}"/>
              </a:ext>
            </a:extLst>
          </p:cNvPr>
          <p:cNvSpPr txBox="1"/>
          <p:nvPr/>
        </p:nvSpPr>
        <p:spPr>
          <a:xfrm>
            <a:off x="7269857" y="2234393"/>
            <a:ext cx="800219" cy="369332"/>
          </a:xfrm>
          <a:prstGeom prst="rect">
            <a:avLst/>
          </a:prstGeom>
          <a:noFill/>
        </p:spPr>
        <p:txBody>
          <a:bodyPr wrap="none" rtlCol="0">
            <a:spAutoFit/>
          </a:bodyPr>
          <a:lstStyle/>
          <a:p>
            <a:r>
              <a:rPr lang="en-US" altLang="zh-TW" dirty="0">
                <a:solidFill>
                  <a:srgbClr val="FF0000"/>
                </a:solidFill>
              </a:rPr>
              <a:t>Lane 0</a:t>
            </a:r>
            <a:endParaRPr lang="zh-TW" altLang="en-US" dirty="0">
              <a:solidFill>
                <a:srgbClr val="FF0000"/>
              </a:solidFill>
            </a:endParaRPr>
          </a:p>
        </p:txBody>
      </p:sp>
      <p:sp>
        <p:nvSpPr>
          <p:cNvPr id="12" name="文字方塊 11">
            <a:extLst>
              <a:ext uri="{FF2B5EF4-FFF2-40B4-BE49-F238E27FC236}">
                <a16:creationId xmlns:a16="http://schemas.microsoft.com/office/drawing/2014/main" id="{8613D89E-1E68-4CD9-98EB-FC60AAA71223}"/>
              </a:ext>
            </a:extLst>
          </p:cNvPr>
          <p:cNvSpPr txBox="1"/>
          <p:nvPr/>
        </p:nvSpPr>
        <p:spPr>
          <a:xfrm>
            <a:off x="7260268" y="3234070"/>
            <a:ext cx="800219" cy="369332"/>
          </a:xfrm>
          <a:prstGeom prst="rect">
            <a:avLst/>
          </a:prstGeom>
          <a:noFill/>
        </p:spPr>
        <p:txBody>
          <a:bodyPr wrap="none" rtlCol="0">
            <a:spAutoFit/>
          </a:bodyPr>
          <a:lstStyle/>
          <a:p>
            <a:r>
              <a:rPr lang="en-US" altLang="zh-TW" dirty="0">
                <a:solidFill>
                  <a:srgbClr val="FF0000"/>
                </a:solidFill>
              </a:rPr>
              <a:t>Lane 1</a:t>
            </a:r>
            <a:endParaRPr lang="zh-TW" altLang="en-US" dirty="0">
              <a:solidFill>
                <a:srgbClr val="FF0000"/>
              </a:solidFill>
            </a:endParaRPr>
          </a:p>
        </p:txBody>
      </p:sp>
      <p:sp>
        <p:nvSpPr>
          <p:cNvPr id="13" name="文字方塊 12">
            <a:extLst>
              <a:ext uri="{FF2B5EF4-FFF2-40B4-BE49-F238E27FC236}">
                <a16:creationId xmlns:a16="http://schemas.microsoft.com/office/drawing/2014/main" id="{DF234278-8F0A-4DEA-A0EF-70735E1D0C50}"/>
              </a:ext>
            </a:extLst>
          </p:cNvPr>
          <p:cNvSpPr txBox="1"/>
          <p:nvPr/>
        </p:nvSpPr>
        <p:spPr>
          <a:xfrm>
            <a:off x="7260268" y="4309345"/>
            <a:ext cx="800219" cy="369332"/>
          </a:xfrm>
          <a:prstGeom prst="rect">
            <a:avLst/>
          </a:prstGeom>
          <a:noFill/>
        </p:spPr>
        <p:txBody>
          <a:bodyPr wrap="none" rtlCol="0">
            <a:spAutoFit/>
          </a:bodyPr>
          <a:lstStyle/>
          <a:p>
            <a:r>
              <a:rPr lang="en-US" altLang="zh-TW" dirty="0">
                <a:solidFill>
                  <a:srgbClr val="FF0000"/>
                </a:solidFill>
              </a:rPr>
              <a:t>Lane 2</a:t>
            </a:r>
            <a:endParaRPr lang="zh-TW" altLang="en-US" dirty="0">
              <a:solidFill>
                <a:srgbClr val="FF0000"/>
              </a:solidFill>
            </a:endParaRPr>
          </a:p>
        </p:txBody>
      </p:sp>
      <p:sp>
        <p:nvSpPr>
          <p:cNvPr id="14" name="文字方塊 13">
            <a:extLst>
              <a:ext uri="{FF2B5EF4-FFF2-40B4-BE49-F238E27FC236}">
                <a16:creationId xmlns:a16="http://schemas.microsoft.com/office/drawing/2014/main" id="{561BAAB6-C1EF-4B10-86BE-EEAC22A3C63A}"/>
              </a:ext>
            </a:extLst>
          </p:cNvPr>
          <p:cNvSpPr txBox="1"/>
          <p:nvPr/>
        </p:nvSpPr>
        <p:spPr>
          <a:xfrm>
            <a:off x="7260268" y="5309022"/>
            <a:ext cx="800219" cy="369332"/>
          </a:xfrm>
          <a:prstGeom prst="rect">
            <a:avLst/>
          </a:prstGeom>
          <a:noFill/>
        </p:spPr>
        <p:txBody>
          <a:bodyPr wrap="none" rtlCol="0">
            <a:spAutoFit/>
          </a:bodyPr>
          <a:lstStyle/>
          <a:p>
            <a:r>
              <a:rPr lang="en-US" altLang="zh-TW" dirty="0">
                <a:solidFill>
                  <a:srgbClr val="FF0000"/>
                </a:solidFill>
              </a:rPr>
              <a:t>Lane 3</a:t>
            </a:r>
            <a:endParaRPr lang="zh-TW" altLang="en-US" dirty="0">
              <a:solidFill>
                <a:srgbClr val="FF0000"/>
              </a:solidFill>
            </a:endParaRPr>
          </a:p>
        </p:txBody>
      </p:sp>
      <p:sp>
        <p:nvSpPr>
          <p:cNvPr id="15" name="矩形 14">
            <a:extLst>
              <a:ext uri="{FF2B5EF4-FFF2-40B4-BE49-F238E27FC236}">
                <a16:creationId xmlns:a16="http://schemas.microsoft.com/office/drawing/2014/main" id="{AAFD05D6-3886-4841-ABEC-CF8033E272B4}"/>
              </a:ext>
            </a:extLst>
          </p:cNvPr>
          <p:cNvSpPr/>
          <p:nvPr/>
        </p:nvSpPr>
        <p:spPr>
          <a:xfrm>
            <a:off x="11788607" y="3698016"/>
            <a:ext cx="421910" cy="369332"/>
          </a:xfrm>
          <a:prstGeom prst="rect">
            <a:avLst/>
          </a:prstGeom>
        </p:spPr>
        <p:txBody>
          <a:bodyPr wrap="none">
            <a:spAutoFit/>
          </a:bodyPr>
          <a:lstStyle/>
          <a:p>
            <a:r>
              <a:rPr lang="en-US" altLang="zh-TW" dirty="0"/>
              <a:t>X4</a:t>
            </a:r>
            <a:endParaRPr lang="zh-TW" altLang="en-US" dirty="0"/>
          </a:p>
        </p:txBody>
      </p:sp>
      <p:cxnSp>
        <p:nvCxnSpPr>
          <p:cNvPr id="17" name="直線單箭頭接點 16">
            <a:extLst>
              <a:ext uri="{FF2B5EF4-FFF2-40B4-BE49-F238E27FC236}">
                <a16:creationId xmlns:a16="http://schemas.microsoft.com/office/drawing/2014/main" id="{F5609FCA-B971-4577-BB33-0AE1496D79A8}"/>
              </a:ext>
            </a:extLst>
          </p:cNvPr>
          <p:cNvCxnSpPr>
            <a:cxnSpLocks/>
            <a:endCxn id="11" idx="1"/>
          </p:cNvCxnSpPr>
          <p:nvPr/>
        </p:nvCxnSpPr>
        <p:spPr>
          <a:xfrm>
            <a:off x="6381946" y="2419059"/>
            <a:ext cx="887911"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1E1F50AA-41C8-4189-B06F-91ACAA2E3A8F}"/>
              </a:ext>
            </a:extLst>
          </p:cNvPr>
          <p:cNvSpPr/>
          <p:nvPr/>
        </p:nvSpPr>
        <p:spPr>
          <a:xfrm>
            <a:off x="10794373" y="2475962"/>
            <a:ext cx="527709" cy="369332"/>
          </a:xfrm>
          <a:prstGeom prst="rect">
            <a:avLst/>
          </a:prstGeom>
        </p:spPr>
        <p:txBody>
          <a:bodyPr wrap="none">
            <a:spAutoFit/>
          </a:bodyPr>
          <a:lstStyle/>
          <a:p>
            <a:r>
              <a:rPr lang="en-US" altLang="zh-TW" dirty="0"/>
              <a:t> X2 </a:t>
            </a:r>
            <a:endParaRPr lang="zh-TW" altLang="en-US" dirty="0"/>
          </a:p>
        </p:txBody>
      </p:sp>
      <p:cxnSp>
        <p:nvCxnSpPr>
          <p:cNvPr id="22" name="接點: 肘形 21">
            <a:extLst>
              <a:ext uri="{FF2B5EF4-FFF2-40B4-BE49-F238E27FC236}">
                <a16:creationId xmlns:a16="http://schemas.microsoft.com/office/drawing/2014/main" id="{5688AC36-C886-41B1-8D9F-DE955FB5D1D3}"/>
              </a:ext>
            </a:extLst>
          </p:cNvPr>
          <p:cNvCxnSpPr>
            <a:cxnSpLocks/>
          </p:cNvCxnSpPr>
          <p:nvPr/>
        </p:nvCxnSpPr>
        <p:spPr>
          <a:xfrm rot="10800000">
            <a:off x="9973915" y="2288661"/>
            <a:ext cx="943169" cy="374603"/>
          </a:xfrm>
          <a:prstGeom prst="bentConnector3">
            <a:avLst>
              <a:gd name="adj1" fmla="val 50000"/>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接點: 肘形 28">
            <a:extLst>
              <a:ext uri="{FF2B5EF4-FFF2-40B4-BE49-F238E27FC236}">
                <a16:creationId xmlns:a16="http://schemas.microsoft.com/office/drawing/2014/main" id="{44FCE71C-8FB0-4331-B5AE-398980A40AAB}"/>
              </a:ext>
            </a:extLst>
          </p:cNvPr>
          <p:cNvCxnSpPr>
            <a:cxnSpLocks/>
          </p:cNvCxnSpPr>
          <p:nvPr/>
        </p:nvCxnSpPr>
        <p:spPr>
          <a:xfrm rot="10800000" flipV="1">
            <a:off x="9973918" y="2663263"/>
            <a:ext cx="943167" cy="692033"/>
          </a:xfrm>
          <a:prstGeom prst="bentConnector3">
            <a:avLst>
              <a:gd name="adj1" fmla="val 50000"/>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8DCB20B8-49B7-4113-AE82-5216811BF00D}"/>
              </a:ext>
            </a:extLst>
          </p:cNvPr>
          <p:cNvSpPr/>
          <p:nvPr/>
        </p:nvSpPr>
        <p:spPr>
          <a:xfrm>
            <a:off x="10824809" y="4678677"/>
            <a:ext cx="527709" cy="369332"/>
          </a:xfrm>
          <a:prstGeom prst="rect">
            <a:avLst/>
          </a:prstGeom>
        </p:spPr>
        <p:txBody>
          <a:bodyPr wrap="none">
            <a:spAutoFit/>
          </a:bodyPr>
          <a:lstStyle/>
          <a:p>
            <a:r>
              <a:rPr lang="en-US" altLang="zh-TW" dirty="0"/>
              <a:t> X2 </a:t>
            </a:r>
            <a:endParaRPr lang="zh-TW" altLang="en-US" dirty="0"/>
          </a:p>
        </p:txBody>
      </p:sp>
      <p:cxnSp>
        <p:nvCxnSpPr>
          <p:cNvPr id="35" name="接點: 肘形 34">
            <a:extLst>
              <a:ext uri="{FF2B5EF4-FFF2-40B4-BE49-F238E27FC236}">
                <a16:creationId xmlns:a16="http://schemas.microsoft.com/office/drawing/2014/main" id="{0DF3CED1-F917-4A55-B61B-F4CC0A0A554A}"/>
              </a:ext>
            </a:extLst>
          </p:cNvPr>
          <p:cNvCxnSpPr>
            <a:cxnSpLocks/>
          </p:cNvCxnSpPr>
          <p:nvPr/>
        </p:nvCxnSpPr>
        <p:spPr>
          <a:xfrm rot="10800000">
            <a:off x="10004351" y="4491376"/>
            <a:ext cx="943169" cy="374603"/>
          </a:xfrm>
          <a:prstGeom prst="bentConnector3">
            <a:avLst>
              <a:gd name="adj1" fmla="val 50000"/>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肘形 35">
            <a:extLst>
              <a:ext uri="{FF2B5EF4-FFF2-40B4-BE49-F238E27FC236}">
                <a16:creationId xmlns:a16="http://schemas.microsoft.com/office/drawing/2014/main" id="{2D974659-85C8-48E9-AF9F-74834BF95E47}"/>
              </a:ext>
            </a:extLst>
          </p:cNvPr>
          <p:cNvCxnSpPr>
            <a:cxnSpLocks/>
          </p:cNvCxnSpPr>
          <p:nvPr/>
        </p:nvCxnSpPr>
        <p:spPr>
          <a:xfrm rot="10800000" flipV="1">
            <a:off x="10004354" y="4865978"/>
            <a:ext cx="943167" cy="692033"/>
          </a:xfrm>
          <a:prstGeom prst="bentConnector3">
            <a:avLst>
              <a:gd name="adj1" fmla="val 50000"/>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接點: 肘形 38">
            <a:extLst>
              <a:ext uri="{FF2B5EF4-FFF2-40B4-BE49-F238E27FC236}">
                <a16:creationId xmlns:a16="http://schemas.microsoft.com/office/drawing/2014/main" id="{DAEC8679-406F-452F-ABB2-67E346188C72}"/>
              </a:ext>
            </a:extLst>
          </p:cNvPr>
          <p:cNvCxnSpPr>
            <a:cxnSpLocks/>
            <a:stCxn id="15" idx="1"/>
          </p:cNvCxnSpPr>
          <p:nvPr/>
        </p:nvCxnSpPr>
        <p:spPr>
          <a:xfrm rot="10800000">
            <a:off x="9973915" y="2179324"/>
            <a:ext cx="1814692" cy="1703359"/>
          </a:xfrm>
          <a:prstGeom prst="bentConnector3">
            <a:avLst>
              <a:gd name="adj1" fmla="val 2246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接點: 肘形 46">
            <a:extLst>
              <a:ext uri="{FF2B5EF4-FFF2-40B4-BE49-F238E27FC236}">
                <a16:creationId xmlns:a16="http://schemas.microsoft.com/office/drawing/2014/main" id="{963A488D-B5D2-49A6-AC5E-A84B583D12DE}"/>
              </a:ext>
            </a:extLst>
          </p:cNvPr>
          <p:cNvCxnSpPr>
            <a:cxnSpLocks/>
          </p:cNvCxnSpPr>
          <p:nvPr/>
        </p:nvCxnSpPr>
        <p:spPr>
          <a:xfrm rot="10800000">
            <a:off x="10023590" y="3188014"/>
            <a:ext cx="1779041" cy="695707"/>
          </a:xfrm>
          <a:prstGeom prst="bentConnector3">
            <a:avLst>
              <a:gd name="adj1" fmla="val 23506"/>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接點: 肘形 49">
            <a:extLst>
              <a:ext uri="{FF2B5EF4-FFF2-40B4-BE49-F238E27FC236}">
                <a16:creationId xmlns:a16="http://schemas.microsoft.com/office/drawing/2014/main" id="{25FB0102-B6BA-4483-A206-D8ED0D6F5C4D}"/>
              </a:ext>
            </a:extLst>
          </p:cNvPr>
          <p:cNvCxnSpPr>
            <a:cxnSpLocks/>
            <a:stCxn id="15" idx="1"/>
          </p:cNvCxnSpPr>
          <p:nvPr/>
        </p:nvCxnSpPr>
        <p:spPr>
          <a:xfrm rot="10800000" flipV="1">
            <a:off x="10041417" y="3882682"/>
            <a:ext cx="1747190" cy="448140"/>
          </a:xfrm>
          <a:prstGeom prst="bentConnector3">
            <a:avLst>
              <a:gd name="adj1" fmla="val 2302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接點: 肘形 52">
            <a:extLst>
              <a:ext uri="{FF2B5EF4-FFF2-40B4-BE49-F238E27FC236}">
                <a16:creationId xmlns:a16="http://schemas.microsoft.com/office/drawing/2014/main" id="{9A222DD2-CED1-4C9D-B305-DD1A30F92B6A}"/>
              </a:ext>
            </a:extLst>
          </p:cNvPr>
          <p:cNvCxnSpPr>
            <a:cxnSpLocks/>
          </p:cNvCxnSpPr>
          <p:nvPr/>
        </p:nvCxnSpPr>
        <p:spPr>
          <a:xfrm rot="10800000" flipV="1">
            <a:off x="10023590" y="3876283"/>
            <a:ext cx="1747190" cy="1546327"/>
          </a:xfrm>
          <a:prstGeom prst="bentConnector3">
            <a:avLst>
              <a:gd name="adj1" fmla="val 219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F5ADE21D-3D9A-40A4-9747-8C4AE1F29449}"/>
              </a:ext>
            </a:extLst>
          </p:cNvPr>
          <p:cNvSpPr/>
          <p:nvPr/>
        </p:nvSpPr>
        <p:spPr>
          <a:xfrm>
            <a:off x="3804937" y="3859350"/>
            <a:ext cx="1569660" cy="369332"/>
          </a:xfrm>
          <a:prstGeom prst="rect">
            <a:avLst/>
          </a:prstGeom>
        </p:spPr>
        <p:txBody>
          <a:bodyPr wrap="none">
            <a:spAutoFit/>
          </a:bodyPr>
          <a:lstStyle/>
          <a:p>
            <a:r>
              <a:rPr lang="zh-TW" altLang="en-US" dirty="0"/>
              <a:t>差分發送信號</a:t>
            </a:r>
          </a:p>
        </p:txBody>
      </p:sp>
      <p:sp>
        <p:nvSpPr>
          <p:cNvPr id="60" name="矩形 59">
            <a:extLst>
              <a:ext uri="{FF2B5EF4-FFF2-40B4-BE49-F238E27FC236}">
                <a16:creationId xmlns:a16="http://schemas.microsoft.com/office/drawing/2014/main" id="{196B5086-2F2E-4941-87E3-6EE889B262A2}"/>
              </a:ext>
            </a:extLst>
          </p:cNvPr>
          <p:cNvSpPr/>
          <p:nvPr/>
        </p:nvSpPr>
        <p:spPr>
          <a:xfrm>
            <a:off x="3804937" y="3348214"/>
            <a:ext cx="1569660" cy="369332"/>
          </a:xfrm>
          <a:prstGeom prst="rect">
            <a:avLst/>
          </a:prstGeom>
        </p:spPr>
        <p:txBody>
          <a:bodyPr wrap="none">
            <a:spAutoFit/>
          </a:bodyPr>
          <a:lstStyle/>
          <a:p>
            <a:r>
              <a:rPr lang="zh-TW" altLang="en-US" dirty="0"/>
              <a:t>差分接收信號</a:t>
            </a:r>
          </a:p>
        </p:txBody>
      </p:sp>
    </p:spTree>
    <p:extLst>
      <p:ext uri="{BB962C8B-B14F-4D97-AF65-F5344CB8AC3E}">
        <p14:creationId xmlns:p14="http://schemas.microsoft.com/office/powerpoint/2010/main" val="355816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C37905BC-B0A3-4CDE-BE9B-92706E6A4F62}"/>
              </a:ext>
            </a:extLst>
          </p:cNvPr>
          <p:cNvSpPr>
            <a:spLocks noGrp="1"/>
          </p:cNvSpPr>
          <p:nvPr>
            <p:ph type="title"/>
          </p:nvPr>
        </p:nvSpPr>
        <p:spPr/>
        <p:txBody>
          <a:bodyPr/>
          <a:lstStyle/>
          <a:p>
            <a:r>
              <a:rPr lang="en-US" altLang="zh-TW" dirty="0"/>
              <a:t>2020/06/22</a:t>
            </a:r>
            <a:r>
              <a:rPr lang="zh-TW" altLang="en-US" dirty="0"/>
              <a:t>當週進度</a:t>
            </a:r>
          </a:p>
        </p:txBody>
      </p:sp>
      <p:sp>
        <p:nvSpPr>
          <p:cNvPr id="13" name="內容版面配置區 12">
            <a:extLst>
              <a:ext uri="{FF2B5EF4-FFF2-40B4-BE49-F238E27FC236}">
                <a16:creationId xmlns:a16="http://schemas.microsoft.com/office/drawing/2014/main" id="{8F60614A-FB07-4496-9774-447F7351C1D6}"/>
              </a:ext>
            </a:extLst>
          </p:cNvPr>
          <p:cNvSpPr>
            <a:spLocks noGrp="1"/>
          </p:cNvSpPr>
          <p:nvPr>
            <p:ph idx="1"/>
          </p:nvPr>
        </p:nvSpPr>
        <p:spPr>
          <a:xfrm>
            <a:off x="838200" y="1269791"/>
            <a:ext cx="10515600" cy="5037776"/>
          </a:xfrm>
        </p:spPr>
        <p:txBody>
          <a:bodyPr/>
          <a:lstStyle/>
          <a:p>
            <a:r>
              <a:rPr lang="en-US" altLang="zh-TW" dirty="0"/>
              <a:t>SDK</a:t>
            </a:r>
            <a:r>
              <a:rPr lang="zh-TW" altLang="en-US" dirty="0"/>
              <a:t>在 </a:t>
            </a:r>
            <a:r>
              <a:rPr lang="en-US" altLang="zh-TW" dirty="0"/>
              <a:t>VIVADO</a:t>
            </a:r>
            <a:r>
              <a:rPr lang="zh-TW" altLang="en-US" dirty="0"/>
              <a:t> </a:t>
            </a:r>
            <a:r>
              <a:rPr lang="en-US" altLang="zh-TW" dirty="0"/>
              <a:t>2019.2</a:t>
            </a:r>
            <a:r>
              <a:rPr lang="zh-TW" altLang="en-US" dirty="0"/>
              <a:t>的版本被刪除了</a:t>
            </a:r>
          </a:p>
        </p:txBody>
      </p:sp>
      <p:pic>
        <p:nvPicPr>
          <p:cNvPr id="2" name="圖片 1">
            <a:extLst>
              <a:ext uri="{FF2B5EF4-FFF2-40B4-BE49-F238E27FC236}">
                <a16:creationId xmlns:a16="http://schemas.microsoft.com/office/drawing/2014/main" id="{27248625-8C75-45A7-B155-2D14796276AB}"/>
              </a:ext>
            </a:extLst>
          </p:cNvPr>
          <p:cNvPicPr>
            <a:picLocks noChangeAspect="1"/>
          </p:cNvPicPr>
          <p:nvPr/>
        </p:nvPicPr>
        <p:blipFill rotWithShape="1">
          <a:blip r:embed="rId2"/>
          <a:srcRect l="50000" b="9254"/>
          <a:stretch/>
        </p:blipFill>
        <p:spPr>
          <a:xfrm>
            <a:off x="0" y="2620651"/>
            <a:ext cx="6223640" cy="3176833"/>
          </a:xfrm>
          <a:prstGeom prst="rect">
            <a:avLst/>
          </a:prstGeom>
        </p:spPr>
      </p:pic>
      <p:pic>
        <p:nvPicPr>
          <p:cNvPr id="5" name="內容版面配置區 5">
            <a:extLst>
              <a:ext uri="{FF2B5EF4-FFF2-40B4-BE49-F238E27FC236}">
                <a16:creationId xmlns:a16="http://schemas.microsoft.com/office/drawing/2014/main" id="{6E0473C3-DBCE-4DAD-8C43-7FBB7B56135E}"/>
              </a:ext>
            </a:extLst>
          </p:cNvPr>
          <p:cNvPicPr>
            <a:picLocks noChangeAspect="1"/>
          </p:cNvPicPr>
          <p:nvPr/>
        </p:nvPicPr>
        <p:blipFill>
          <a:blip r:embed="rId3" cstate="print"/>
          <a:stretch>
            <a:fillRect/>
          </a:stretch>
        </p:blipFill>
        <p:spPr>
          <a:xfrm>
            <a:off x="6348995" y="2620651"/>
            <a:ext cx="5814174" cy="3270473"/>
          </a:xfrm>
          <a:prstGeom prst="rect">
            <a:avLst/>
          </a:prstGeom>
        </p:spPr>
      </p:pic>
      <p:sp>
        <p:nvSpPr>
          <p:cNvPr id="4" name="文字方塊 3">
            <a:extLst>
              <a:ext uri="{FF2B5EF4-FFF2-40B4-BE49-F238E27FC236}">
                <a16:creationId xmlns:a16="http://schemas.microsoft.com/office/drawing/2014/main" id="{9EE59C04-02F7-4713-9978-CC2FDF282137}"/>
              </a:ext>
            </a:extLst>
          </p:cNvPr>
          <p:cNvSpPr txBox="1"/>
          <p:nvPr/>
        </p:nvSpPr>
        <p:spPr>
          <a:xfrm>
            <a:off x="2302752" y="5797484"/>
            <a:ext cx="1618135" cy="369332"/>
          </a:xfrm>
          <a:prstGeom prst="rect">
            <a:avLst/>
          </a:prstGeom>
          <a:noFill/>
        </p:spPr>
        <p:txBody>
          <a:bodyPr wrap="none" rtlCol="0">
            <a:spAutoFit/>
          </a:bodyPr>
          <a:lstStyle/>
          <a:p>
            <a:r>
              <a:rPr lang="en-US" altLang="zh-TW" dirty="0"/>
              <a:t>VIVADO</a:t>
            </a:r>
            <a:r>
              <a:rPr lang="zh-TW" altLang="en-US" dirty="0"/>
              <a:t> </a:t>
            </a:r>
            <a:r>
              <a:rPr lang="en-US" altLang="zh-TW" dirty="0"/>
              <a:t>2019.2</a:t>
            </a:r>
            <a:endParaRPr lang="zh-TW" altLang="en-US" dirty="0"/>
          </a:p>
        </p:txBody>
      </p:sp>
      <p:sp>
        <p:nvSpPr>
          <p:cNvPr id="7" name="文字方塊 6">
            <a:extLst>
              <a:ext uri="{FF2B5EF4-FFF2-40B4-BE49-F238E27FC236}">
                <a16:creationId xmlns:a16="http://schemas.microsoft.com/office/drawing/2014/main" id="{CBF19707-AA23-4F33-96E4-B6F33FEEB894}"/>
              </a:ext>
            </a:extLst>
          </p:cNvPr>
          <p:cNvSpPr txBox="1"/>
          <p:nvPr/>
        </p:nvSpPr>
        <p:spPr>
          <a:xfrm>
            <a:off x="8563722" y="5938235"/>
            <a:ext cx="1618135" cy="369332"/>
          </a:xfrm>
          <a:prstGeom prst="rect">
            <a:avLst/>
          </a:prstGeom>
          <a:noFill/>
        </p:spPr>
        <p:txBody>
          <a:bodyPr wrap="none" rtlCol="0">
            <a:spAutoFit/>
          </a:bodyPr>
          <a:lstStyle/>
          <a:p>
            <a:r>
              <a:rPr lang="en-US" altLang="zh-TW" dirty="0"/>
              <a:t>VIVADO</a:t>
            </a:r>
            <a:r>
              <a:rPr lang="zh-TW" altLang="en-US" dirty="0"/>
              <a:t> </a:t>
            </a:r>
            <a:r>
              <a:rPr lang="en-US" altLang="zh-TW" dirty="0"/>
              <a:t>2015.4</a:t>
            </a:r>
            <a:endParaRPr lang="zh-TW" altLang="en-US" dirty="0"/>
          </a:p>
        </p:txBody>
      </p:sp>
    </p:spTree>
    <p:extLst>
      <p:ext uri="{BB962C8B-B14F-4D97-AF65-F5344CB8AC3E}">
        <p14:creationId xmlns:p14="http://schemas.microsoft.com/office/powerpoint/2010/main" val="318725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7F0F6EB8-ABA5-4397-9EB9-2A1A508A0177}"/>
              </a:ext>
            </a:extLst>
          </p:cNvPr>
          <p:cNvPicPr>
            <a:picLocks noGrp="1" noChangeAspect="1"/>
          </p:cNvPicPr>
          <p:nvPr>
            <p:ph idx="1"/>
          </p:nvPr>
        </p:nvPicPr>
        <p:blipFill>
          <a:blip r:embed="rId2"/>
          <a:stretch>
            <a:fillRect/>
          </a:stretch>
        </p:blipFill>
        <p:spPr>
          <a:xfrm>
            <a:off x="2964330" y="1230019"/>
            <a:ext cx="6263340" cy="5037137"/>
          </a:xfrm>
          <a:prstGeom prst="rect">
            <a:avLst/>
          </a:prstGeom>
        </p:spPr>
      </p:pic>
      <p:sp>
        <p:nvSpPr>
          <p:cNvPr id="3" name="標題 2">
            <a:extLst>
              <a:ext uri="{FF2B5EF4-FFF2-40B4-BE49-F238E27FC236}">
                <a16:creationId xmlns:a16="http://schemas.microsoft.com/office/drawing/2014/main" id="{D6CD8C4D-1F42-455C-9E59-46FBD38946DE}"/>
              </a:ext>
            </a:extLst>
          </p:cNvPr>
          <p:cNvSpPr>
            <a:spLocks noGrp="1"/>
          </p:cNvSpPr>
          <p:nvPr>
            <p:ph type="title"/>
          </p:nvPr>
        </p:nvSpPr>
        <p:spPr/>
        <p:txBody>
          <a:bodyPr/>
          <a:lstStyle/>
          <a:p>
            <a:r>
              <a:rPr lang="en-US" altLang="zh-TW" dirty="0"/>
              <a:t>PCIe Data and Transaction Layers</a:t>
            </a:r>
            <a:endParaRPr lang="zh-TW" altLang="en-US" dirty="0"/>
          </a:p>
        </p:txBody>
      </p:sp>
      <p:sp>
        <p:nvSpPr>
          <p:cNvPr id="6" name="文字方塊 5">
            <a:extLst>
              <a:ext uri="{FF2B5EF4-FFF2-40B4-BE49-F238E27FC236}">
                <a16:creationId xmlns:a16="http://schemas.microsoft.com/office/drawing/2014/main" id="{739E44C3-F7B7-4A40-8281-4B4DB61DF0B3}"/>
              </a:ext>
            </a:extLst>
          </p:cNvPr>
          <p:cNvSpPr txBox="1"/>
          <p:nvPr/>
        </p:nvSpPr>
        <p:spPr>
          <a:xfrm>
            <a:off x="9407951" y="1266094"/>
            <a:ext cx="2784049" cy="1200329"/>
          </a:xfrm>
          <a:prstGeom prst="rect">
            <a:avLst/>
          </a:prstGeom>
          <a:noFill/>
        </p:spPr>
        <p:txBody>
          <a:bodyPr wrap="square" rtlCol="0">
            <a:spAutoFit/>
          </a:bodyPr>
          <a:lstStyle/>
          <a:p>
            <a:r>
              <a:rPr lang="zh-TW" altLang="en-US" dirty="0"/>
              <a:t>交換層根據</a:t>
            </a:r>
            <a:r>
              <a:rPr lang="en-US" altLang="zh-TW" dirty="0"/>
              <a:t>FPGA</a:t>
            </a:r>
            <a:r>
              <a:rPr lang="zh-TW" altLang="en-US" dirty="0"/>
              <a:t>發送的信息生成</a:t>
            </a:r>
            <a:r>
              <a:rPr lang="en-US" altLang="zh-TW" dirty="0"/>
              <a:t>TLP</a:t>
            </a:r>
            <a:r>
              <a:rPr lang="zh-TW" altLang="en-US" dirty="0"/>
              <a:t>。</a:t>
            </a:r>
          </a:p>
          <a:p>
            <a:r>
              <a:rPr lang="zh-TW" altLang="en-US" dirty="0"/>
              <a:t>此</a:t>
            </a:r>
            <a:r>
              <a:rPr lang="en-US" altLang="zh-TW" dirty="0"/>
              <a:t>TLP</a:t>
            </a:r>
            <a:r>
              <a:rPr lang="zh-TW" altLang="en-US" dirty="0"/>
              <a:t>包含標頭，還可以包含數據有效載荷。</a:t>
            </a:r>
          </a:p>
        </p:txBody>
      </p:sp>
      <p:sp>
        <p:nvSpPr>
          <p:cNvPr id="7" name="文字方塊 6">
            <a:extLst>
              <a:ext uri="{FF2B5EF4-FFF2-40B4-BE49-F238E27FC236}">
                <a16:creationId xmlns:a16="http://schemas.microsoft.com/office/drawing/2014/main" id="{ABC1FAAE-38A5-4FAF-AF4E-6F5435576F09}"/>
              </a:ext>
            </a:extLst>
          </p:cNvPr>
          <p:cNvSpPr txBox="1"/>
          <p:nvPr/>
        </p:nvSpPr>
        <p:spPr>
          <a:xfrm>
            <a:off x="0" y="1404594"/>
            <a:ext cx="2784049" cy="923330"/>
          </a:xfrm>
          <a:prstGeom prst="rect">
            <a:avLst/>
          </a:prstGeom>
          <a:noFill/>
        </p:spPr>
        <p:txBody>
          <a:bodyPr wrap="square" rtlCol="0">
            <a:spAutoFit/>
          </a:bodyPr>
          <a:lstStyle/>
          <a:p>
            <a:r>
              <a:rPr lang="en-US" altLang="zh-TW" dirty="0" err="1"/>
              <a:t>dll</a:t>
            </a:r>
            <a:r>
              <a:rPr lang="zh-TW" altLang="en-US" dirty="0"/>
              <a:t>確保數據包完整性，並向數據包添加序列號和鏈接循環冗餘校驗（</a:t>
            </a:r>
            <a:r>
              <a:rPr lang="en-US" altLang="zh-TW" dirty="0"/>
              <a:t>LCRC</a:t>
            </a:r>
            <a:r>
              <a:rPr lang="zh-TW" altLang="en-US" dirty="0"/>
              <a:t>）。</a:t>
            </a:r>
          </a:p>
        </p:txBody>
      </p:sp>
      <p:sp>
        <p:nvSpPr>
          <p:cNvPr id="8" name="矩形 7">
            <a:extLst>
              <a:ext uri="{FF2B5EF4-FFF2-40B4-BE49-F238E27FC236}">
                <a16:creationId xmlns:a16="http://schemas.microsoft.com/office/drawing/2014/main" id="{DE4B3D91-1772-49E9-ABBE-6E83855C830C}"/>
              </a:ext>
            </a:extLst>
          </p:cNvPr>
          <p:cNvSpPr/>
          <p:nvPr/>
        </p:nvSpPr>
        <p:spPr>
          <a:xfrm>
            <a:off x="0" y="4639501"/>
            <a:ext cx="3643946" cy="369332"/>
          </a:xfrm>
          <a:prstGeom prst="rect">
            <a:avLst/>
          </a:prstGeom>
        </p:spPr>
        <p:txBody>
          <a:bodyPr wrap="none">
            <a:spAutoFit/>
          </a:bodyPr>
          <a:lstStyle/>
          <a:p>
            <a:r>
              <a:rPr lang="zh-TW" altLang="en-US" dirty="0"/>
              <a:t>dll驗證數據包序列號並檢查錯誤。</a:t>
            </a:r>
          </a:p>
        </p:txBody>
      </p:sp>
      <p:sp>
        <p:nvSpPr>
          <p:cNvPr id="9" name="矩形 8">
            <a:extLst>
              <a:ext uri="{FF2B5EF4-FFF2-40B4-BE49-F238E27FC236}">
                <a16:creationId xmlns:a16="http://schemas.microsoft.com/office/drawing/2014/main" id="{ECE88800-D2D1-44E7-B279-ABB0A1E82B7E}"/>
              </a:ext>
            </a:extLst>
          </p:cNvPr>
          <p:cNvSpPr/>
          <p:nvPr/>
        </p:nvSpPr>
        <p:spPr>
          <a:xfrm>
            <a:off x="8979326" y="4362502"/>
            <a:ext cx="3212674" cy="923330"/>
          </a:xfrm>
          <a:prstGeom prst="rect">
            <a:avLst/>
          </a:prstGeom>
        </p:spPr>
        <p:txBody>
          <a:bodyPr wrap="square">
            <a:spAutoFit/>
          </a:bodyPr>
          <a:lstStyle/>
          <a:p>
            <a:r>
              <a:rPr lang="zh-TW" altLang="en-US" dirty="0"/>
              <a:t>交換層分解</a:t>
            </a:r>
            <a:r>
              <a:rPr lang="en-US" altLang="zh-TW" dirty="0"/>
              <a:t>transaction</a:t>
            </a:r>
            <a:r>
              <a:rPr lang="zh-TW" altLang="en-US" dirty="0"/>
              <a:t>並將數據以其可以識別的形式</a:t>
            </a:r>
            <a:endParaRPr lang="en-US" altLang="zh-TW" dirty="0"/>
          </a:p>
          <a:p>
            <a:r>
              <a:rPr lang="zh-TW" altLang="en-US" dirty="0"/>
              <a:t>傳輸到</a:t>
            </a:r>
            <a:r>
              <a:rPr lang="en-US" altLang="zh-TW" dirty="0"/>
              <a:t>FPGA</a:t>
            </a:r>
            <a:r>
              <a:rPr lang="zh-TW" altLang="en-US" dirty="0"/>
              <a:t>。</a:t>
            </a:r>
          </a:p>
        </p:txBody>
      </p:sp>
    </p:spTree>
    <p:extLst>
      <p:ext uri="{BB962C8B-B14F-4D97-AF65-F5344CB8AC3E}">
        <p14:creationId xmlns:p14="http://schemas.microsoft.com/office/powerpoint/2010/main" val="2402687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93038F1-EA91-43FE-B11C-8AC387FAAE1C}"/>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A486B3B1-6312-4DD4-BFE9-1240F6E41ACB}"/>
              </a:ext>
            </a:extLst>
          </p:cNvPr>
          <p:cNvSpPr>
            <a:spLocks noGrp="1"/>
          </p:cNvSpPr>
          <p:nvPr>
            <p:ph type="title"/>
          </p:nvPr>
        </p:nvSpPr>
        <p:spPr/>
        <p:txBody>
          <a:bodyPr/>
          <a:lstStyle/>
          <a:p>
            <a:r>
              <a:rPr lang="en-US" altLang="zh-TW" dirty="0"/>
              <a:t>PCIe</a:t>
            </a:r>
            <a:r>
              <a:rPr lang="zh-TW" altLang="en-US" dirty="0"/>
              <a:t> </a:t>
            </a:r>
            <a:r>
              <a:rPr lang="en-US" altLang="zh-TW" dirty="0"/>
              <a:t>AXI4 Interface</a:t>
            </a:r>
            <a:endParaRPr lang="zh-TW" altLang="en-US" dirty="0"/>
          </a:p>
        </p:txBody>
      </p:sp>
    </p:spTree>
    <p:extLst>
      <p:ext uri="{BB962C8B-B14F-4D97-AF65-F5344CB8AC3E}">
        <p14:creationId xmlns:p14="http://schemas.microsoft.com/office/powerpoint/2010/main" val="686346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9E89964-60CC-4EB6-90CB-A464074450AA}"/>
              </a:ext>
            </a:extLst>
          </p:cNvPr>
          <p:cNvSpPr>
            <a:spLocks noGrp="1"/>
          </p:cNvSpPr>
          <p:nvPr>
            <p:ph type="title"/>
          </p:nvPr>
        </p:nvSpPr>
        <p:spPr>
          <a:xfrm>
            <a:off x="838200" y="299136"/>
            <a:ext cx="10515600" cy="720000"/>
          </a:xfrm>
        </p:spPr>
        <p:txBody>
          <a:bodyPr>
            <a:normAutofit/>
          </a:bodyPr>
          <a:lstStyle/>
          <a:p>
            <a:r>
              <a:rPr lang="en-US" altLang="zh-TW" dirty="0"/>
              <a:t>Address Translation on AXI4</a:t>
            </a:r>
            <a:endParaRPr lang="zh-TW" altLang="en-US" dirty="0"/>
          </a:p>
        </p:txBody>
      </p:sp>
      <p:sp>
        <p:nvSpPr>
          <p:cNvPr id="5" name="內容版面配置區 4">
            <a:extLst>
              <a:ext uri="{FF2B5EF4-FFF2-40B4-BE49-F238E27FC236}">
                <a16:creationId xmlns:a16="http://schemas.microsoft.com/office/drawing/2014/main" id="{675A226E-4B7B-4FFF-93E5-87692F0F4D18}"/>
              </a:ext>
            </a:extLst>
          </p:cNvPr>
          <p:cNvSpPr>
            <a:spLocks noGrp="1"/>
          </p:cNvSpPr>
          <p:nvPr>
            <p:ph idx="1"/>
          </p:nvPr>
        </p:nvSpPr>
        <p:spPr/>
        <p:txBody>
          <a:bodyPr/>
          <a:lstStyle/>
          <a:p>
            <a:r>
              <a:rPr lang="en-US" altLang="zh-TW" dirty="0"/>
              <a:t>PCIe</a:t>
            </a:r>
            <a:r>
              <a:rPr lang="zh-TW" altLang="en-US" dirty="0"/>
              <a:t>的地址空間與</a:t>
            </a:r>
            <a:r>
              <a:rPr lang="en-US" altLang="zh-TW" dirty="0"/>
              <a:t>AXI4</a:t>
            </a:r>
            <a:r>
              <a:rPr lang="zh-TW" altLang="en-US" dirty="0"/>
              <a:t>地址空間不同。</a:t>
            </a:r>
            <a:endParaRPr lang="en-US" altLang="zh-TW" dirty="0"/>
          </a:p>
          <a:p>
            <a:r>
              <a:rPr lang="zh-TW" altLang="en-US" dirty="0"/>
              <a:t>為了從另一地址空間訪問一個地址空間，需要地址轉換過程。</a:t>
            </a:r>
            <a:endParaRPr lang="en-US" altLang="zh-TW" dirty="0"/>
          </a:p>
          <a:p>
            <a:endParaRPr lang="zh-TW" altLang="en-US" dirty="0"/>
          </a:p>
          <a:p>
            <a:r>
              <a:rPr lang="en-US" altLang="zh-TW" dirty="0"/>
              <a:t>PCIe</a:t>
            </a:r>
            <a:r>
              <a:rPr lang="zh-TW" altLang="en-US" dirty="0"/>
              <a:t>嵌入式模塊可以接收</a:t>
            </a:r>
            <a:r>
              <a:rPr lang="en-US" altLang="zh-TW" dirty="0"/>
              <a:t>32</a:t>
            </a:r>
            <a:r>
              <a:rPr lang="zh-TW" altLang="en-US" dirty="0"/>
              <a:t>位和</a:t>
            </a:r>
            <a:r>
              <a:rPr lang="en-US" altLang="zh-TW" dirty="0"/>
              <a:t>64</a:t>
            </a:r>
            <a:r>
              <a:rPr lang="zh-TW" altLang="en-US" dirty="0"/>
              <a:t>位</a:t>
            </a:r>
            <a:r>
              <a:rPr lang="en-US" altLang="zh-TW" dirty="0"/>
              <a:t>PCIe</a:t>
            </a:r>
            <a:r>
              <a:rPr lang="zh-TW" altLang="en-US" dirty="0"/>
              <a:t>地址請求。</a:t>
            </a:r>
          </a:p>
          <a:p>
            <a:endParaRPr lang="en-US" altLang="zh-TW" dirty="0"/>
          </a:p>
          <a:p>
            <a:r>
              <a:rPr lang="en-US" altLang="zh-TW" dirty="0"/>
              <a:t>PCIESS</a:t>
            </a:r>
            <a:r>
              <a:rPr lang="zh-TW" altLang="en-US" dirty="0"/>
              <a:t>使用</a:t>
            </a:r>
            <a:r>
              <a:rPr lang="en-US" altLang="zh-TW" u="sng" dirty="0"/>
              <a:t>address translation</a:t>
            </a:r>
            <a:r>
              <a:rPr lang="zh-TW" altLang="en-US" dirty="0"/>
              <a:t>來轉換：</a:t>
            </a:r>
            <a:endParaRPr lang="en-US" altLang="zh-TW" dirty="0"/>
          </a:p>
          <a:p>
            <a:pPr lvl="1"/>
            <a:r>
              <a:rPr lang="en-US" altLang="zh-TW" u="sng" dirty="0"/>
              <a:t>PCI Express read and write requests</a:t>
            </a:r>
            <a:r>
              <a:rPr lang="en-US" altLang="zh-TW" dirty="0"/>
              <a:t> to </a:t>
            </a:r>
            <a:r>
              <a:rPr lang="en-US" altLang="zh-TW" u="sng" dirty="0"/>
              <a:t>AXI4 </a:t>
            </a:r>
            <a:r>
              <a:rPr lang="en-US" altLang="zh-TW" b="1" u="sng" dirty="0"/>
              <a:t>master</a:t>
            </a:r>
            <a:r>
              <a:rPr lang="en-US" altLang="zh-TW" u="sng" dirty="0"/>
              <a:t> interface read and write transactions </a:t>
            </a:r>
          </a:p>
          <a:p>
            <a:pPr lvl="1"/>
            <a:r>
              <a:rPr lang="en-US" altLang="zh-TW" u="sng" dirty="0"/>
              <a:t>AXI4 </a:t>
            </a:r>
            <a:r>
              <a:rPr lang="en-US" altLang="zh-TW" b="1" u="sng" dirty="0"/>
              <a:t>slave</a:t>
            </a:r>
            <a:r>
              <a:rPr lang="en-US" altLang="zh-TW" u="sng" dirty="0"/>
              <a:t> interface read and write transactions</a:t>
            </a:r>
            <a:r>
              <a:rPr lang="en-US" altLang="zh-TW" dirty="0"/>
              <a:t> to </a:t>
            </a:r>
            <a:r>
              <a:rPr lang="en-US" altLang="zh-TW" u="sng" dirty="0"/>
              <a:t>PCI Express read and write requests</a:t>
            </a:r>
          </a:p>
          <a:p>
            <a:endParaRPr lang="en-US" altLang="zh-TW" u="sng" dirty="0"/>
          </a:p>
          <a:p>
            <a:endParaRPr lang="zh-TW" altLang="en-US" u="sng" dirty="0"/>
          </a:p>
        </p:txBody>
      </p:sp>
    </p:spTree>
    <p:extLst>
      <p:ext uri="{BB962C8B-B14F-4D97-AF65-F5344CB8AC3E}">
        <p14:creationId xmlns:p14="http://schemas.microsoft.com/office/powerpoint/2010/main" val="666537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CC530C68-D7CA-48EC-8264-D26C5E8F4B66}"/>
              </a:ext>
            </a:extLst>
          </p:cNvPr>
          <p:cNvPicPr>
            <a:picLocks noGrp="1" noChangeAspect="1"/>
          </p:cNvPicPr>
          <p:nvPr>
            <p:ph idx="1"/>
          </p:nvPr>
        </p:nvPicPr>
        <p:blipFill>
          <a:blip r:embed="rId3"/>
          <a:stretch>
            <a:fillRect/>
          </a:stretch>
        </p:blipFill>
        <p:spPr>
          <a:xfrm>
            <a:off x="5807417" y="1203936"/>
            <a:ext cx="6192905" cy="4680391"/>
          </a:xfrm>
          <a:prstGeom prst="rect">
            <a:avLst/>
          </a:prstGeom>
        </p:spPr>
      </p:pic>
      <p:sp>
        <p:nvSpPr>
          <p:cNvPr id="3" name="標題 2">
            <a:extLst>
              <a:ext uri="{FF2B5EF4-FFF2-40B4-BE49-F238E27FC236}">
                <a16:creationId xmlns:a16="http://schemas.microsoft.com/office/drawing/2014/main" id="{19E89964-60CC-4EB6-90CB-A464074450AA}"/>
              </a:ext>
            </a:extLst>
          </p:cNvPr>
          <p:cNvSpPr>
            <a:spLocks noGrp="1"/>
          </p:cNvSpPr>
          <p:nvPr>
            <p:ph type="title"/>
          </p:nvPr>
        </p:nvSpPr>
        <p:spPr>
          <a:xfrm>
            <a:off x="0" y="299136"/>
            <a:ext cx="12192000" cy="720000"/>
          </a:xfrm>
        </p:spPr>
        <p:txBody>
          <a:bodyPr>
            <a:normAutofit fontScale="90000"/>
          </a:bodyPr>
          <a:lstStyle/>
          <a:p>
            <a:r>
              <a:rPr lang="en-US" altLang="zh-TW" dirty="0"/>
              <a:t>PCIe to AXI4 </a:t>
            </a:r>
            <a:br>
              <a:rPr lang="en-US" altLang="zh-TW" dirty="0"/>
            </a:br>
            <a:r>
              <a:rPr lang="en-US" altLang="zh-TW" dirty="0"/>
              <a:t>Master Address Translation Endpoint(EP) Mode</a:t>
            </a:r>
            <a:endParaRPr lang="zh-TW" altLang="en-US" dirty="0"/>
          </a:p>
        </p:txBody>
      </p:sp>
      <p:sp>
        <p:nvSpPr>
          <p:cNvPr id="2" name="矩形 1">
            <a:extLst>
              <a:ext uri="{FF2B5EF4-FFF2-40B4-BE49-F238E27FC236}">
                <a16:creationId xmlns:a16="http://schemas.microsoft.com/office/drawing/2014/main" id="{541127DC-99F0-42AB-A247-44320D937C44}"/>
              </a:ext>
            </a:extLst>
          </p:cNvPr>
          <p:cNvSpPr/>
          <p:nvPr/>
        </p:nvSpPr>
        <p:spPr>
          <a:xfrm>
            <a:off x="191678" y="1166842"/>
            <a:ext cx="5512043" cy="4524315"/>
          </a:xfrm>
          <a:prstGeom prst="rect">
            <a:avLst/>
          </a:prstGeom>
        </p:spPr>
        <p:txBody>
          <a:bodyPr wrap="square">
            <a:spAutoFit/>
          </a:bodyPr>
          <a:lstStyle/>
          <a:p>
            <a:r>
              <a:rPr lang="zh-TW" altLang="en-US" dirty="0"/>
              <a:t>Libero SoC軟件中的PCIESS Configurator提供了一個GUI，可為端點應用程序配置BAR設置。</a:t>
            </a:r>
            <a:endParaRPr lang="en-US" altLang="zh-TW" dirty="0"/>
          </a:p>
          <a:p>
            <a:endParaRPr lang="en-US" altLang="zh-TW" dirty="0"/>
          </a:p>
          <a:p>
            <a:r>
              <a:rPr lang="zh-TW" altLang="en-US" dirty="0"/>
              <a:t>當</a:t>
            </a:r>
            <a:r>
              <a:rPr lang="en-US" altLang="zh-TW" dirty="0"/>
              <a:t>PCIESS</a:t>
            </a:r>
            <a:r>
              <a:rPr lang="zh-TW" altLang="en-US" dirty="0"/>
              <a:t>處於端點模式時，地址轉換會將地址從</a:t>
            </a:r>
            <a:r>
              <a:rPr lang="en-US" altLang="zh-TW" dirty="0"/>
              <a:t>PCIe</a:t>
            </a:r>
            <a:r>
              <a:rPr lang="zh-TW" altLang="en-US" dirty="0"/>
              <a:t>域移動到</a:t>
            </a:r>
            <a:r>
              <a:rPr lang="en-US" altLang="zh-TW" dirty="0"/>
              <a:t>AXI</a:t>
            </a:r>
            <a:r>
              <a:rPr lang="zh-TW" altLang="en-US" dirty="0"/>
              <a:t>域。</a:t>
            </a:r>
            <a:endParaRPr lang="en-US" altLang="zh-TW" dirty="0"/>
          </a:p>
          <a:p>
            <a:endParaRPr lang="en-US" altLang="zh-TW" dirty="0"/>
          </a:p>
          <a:p>
            <a:r>
              <a:rPr lang="en-US" altLang="zh-TW" dirty="0"/>
              <a:t>BAR0-5</a:t>
            </a:r>
            <a:r>
              <a:rPr lang="zh-TW" altLang="en-US" dirty="0"/>
              <a:t>可以是任何類型和寬度，有</a:t>
            </a:r>
            <a:r>
              <a:rPr lang="en-US" altLang="zh-TW" dirty="0"/>
              <a:t>6</a:t>
            </a:r>
            <a:r>
              <a:rPr lang="zh-TW" altLang="en-US" dirty="0"/>
              <a:t>個</a:t>
            </a:r>
            <a:r>
              <a:rPr lang="en-US" altLang="zh-TW" dirty="0"/>
              <a:t>address translation tables (ATR) </a:t>
            </a:r>
            <a:r>
              <a:rPr lang="zh-TW" altLang="en-US" dirty="0"/>
              <a:t>，每個</a:t>
            </a:r>
            <a:r>
              <a:rPr lang="en-US" altLang="zh-TW" dirty="0"/>
              <a:t>BAR</a:t>
            </a:r>
            <a:r>
              <a:rPr lang="zh-TW" altLang="en-US" dirty="0"/>
              <a:t>具有一個對應的</a:t>
            </a:r>
            <a:r>
              <a:rPr lang="en-US" altLang="zh-TW" dirty="0"/>
              <a:t>ATR</a:t>
            </a:r>
            <a:r>
              <a:rPr lang="zh-TW" altLang="en-US" dirty="0"/>
              <a:t>。</a:t>
            </a:r>
            <a:endParaRPr lang="en-US" altLang="zh-TW" dirty="0"/>
          </a:p>
          <a:p>
            <a:endParaRPr lang="en-US" altLang="zh-TW" dirty="0"/>
          </a:p>
          <a:p>
            <a:r>
              <a:rPr lang="zh-TW" altLang="en-US" dirty="0"/>
              <a:t>對於</a:t>
            </a:r>
            <a:r>
              <a:rPr lang="en-US" altLang="zh-TW" dirty="0"/>
              <a:t>64</a:t>
            </a:r>
            <a:r>
              <a:rPr lang="zh-TW" altLang="en-US" dirty="0"/>
              <a:t>位</a:t>
            </a:r>
            <a:r>
              <a:rPr lang="en-US" altLang="zh-TW" dirty="0"/>
              <a:t>BAR</a:t>
            </a:r>
            <a:r>
              <a:rPr lang="zh-TW" altLang="en-US" dirty="0"/>
              <a:t>，偶數寄存器選擇為</a:t>
            </a:r>
            <a:r>
              <a:rPr lang="en-US" altLang="zh-TW" dirty="0"/>
              <a:t>64</a:t>
            </a:r>
            <a:r>
              <a:rPr lang="zh-TW" altLang="en-US" dirty="0"/>
              <a:t>位寬。 然後，後續的（奇數）寄存器用作</a:t>
            </a:r>
            <a:r>
              <a:rPr lang="en-US" altLang="zh-TW" dirty="0"/>
              <a:t>64</a:t>
            </a:r>
            <a:r>
              <a:rPr lang="zh-TW" altLang="en-US" dirty="0"/>
              <a:t>位的上半部分。</a:t>
            </a:r>
            <a:endParaRPr lang="en-US" altLang="zh-TW" dirty="0"/>
          </a:p>
          <a:p>
            <a:endParaRPr lang="en-US" altLang="zh-TW" dirty="0"/>
          </a:p>
          <a:p>
            <a:r>
              <a:rPr lang="zh-TW" altLang="en-US" dirty="0"/>
              <a:t>例如，可以將</a:t>
            </a:r>
            <a:r>
              <a:rPr lang="en-US" altLang="zh-TW" u="sng" dirty="0"/>
              <a:t>prefetchable</a:t>
            </a:r>
            <a:r>
              <a:rPr lang="zh-TW" altLang="en-US" u="sng" dirty="0"/>
              <a:t> </a:t>
            </a:r>
            <a:r>
              <a:rPr lang="en-US" altLang="zh-TW" u="sng" dirty="0"/>
              <a:t>or</a:t>
            </a:r>
            <a:r>
              <a:rPr lang="zh-TW" altLang="en-US" u="sng" dirty="0"/>
              <a:t> </a:t>
            </a:r>
            <a:r>
              <a:rPr lang="en-US" altLang="zh-TW" u="sng" dirty="0"/>
              <a:t>non-prefetchable</a:t>
            </a:r>
            <a:r>
              <a:rPr lang="zh-TW" altLang="en-US" u="sng" dirty="0"/>
              <a:t>的</a:t>
            </a:r>
            <a:r>
              <a:rPr lang="en-US" altLang="zh-TW" u="sng" dirty="0"/>
              <a:t>64</a:t>
            </a:r>
            <a:r>
              <a:rPr lang="zh-TW" altLang="en-US" u="sng" dirty="0"/>
              <a:t>位</a:t>
            </a:r>
            <a:r>
              <a:rPr lang="en-US" altLang="zh-TW" u="sng" dirty="0"/>
              <a:t>BAR</a:t>
            </a:r>
            <a:r>
              <a:rPr lang="en-US" altLang="zh-TW" dirty="0"/>
              <a:t> memory mapped</a:t>
            </a:r>
            <a:r>
              <a:rPr lang="zh-TW" altLang="en-US" dirty="0"/>
              <a:t>到</a:t>
            </a:r>
            <a:r>
              <a:rPr lang="en-US" altLang="zh-TW" dirty="0"/>
              <a:t>BAR01</a:t>
            </a:r>
            <a:r>
              <a:rPr lang="zh-TW" altLang="en-US" dirty="0"/>
              <a:t>。</a:t>
            </a:r>
            <a:endParaRPr lang="en-US" altLang="zh-TW" dirty="0"/>
          </a:p>
          <a:p>
            <a:endParaRPr lang="en-US" altLang="zh-TW" dirty="0"/>
          </a:p>
          <a:p>
            <a:endParaRPr lang="zh-TW" altLang="en-US" dirty="0"/>
          </a:p>
        </p:txBody>
      </p:sp>
      <p:sp>
        <p:nvSpPr>
          <p:cNvPr id="5" name="矩形 4">
            <a:extLst>
              <a:ext uri="{FF2B5EF4-FFF2-40B4-BE49-F238E27FC236}">
                <a16:creationId xmlns:a16="http://schemas.microsoft.com/office/drawing/2014/main" id="{3D874053-6270-4D96-9820-C53B9F8A840D}"/>
              </a:ext>
            </a:extLst>
          </p:cNvPr>
          <p:cNvSpPr/>
          <p:nvPr/>
        </p:nvSpPr>
        <p:spPr>
          <a:xfrm>
            <a:off x="6589226" y="5884327"/>
            <a:ext cx="4764574" cy="369332"/>
          </a:xfrm>
          <a:prstGeom prst="rect">
            <a:avLst/>
          </a:prstGeom>
        </p:spPr>
        <p:txBody>
          <a:bodyPr wrap="none">
            <a:spAutoFit/>
          </a:bodyPr>
          <a:lstStyle/>
          <a:p>
            <a:r>
              <a:rPr lang="en-US" altLang="zh-TW" dirty="0"/>
              <a:t>BAR</a:t>
            </a:r>
            <a:r>
              <a:rPr lang="zh-TW" altLang="en-US" dirty="0"/>
              <a:t>和</a:t>
            </a:r>
            <a:r>
              <a:rPr lang="en-US" altLang="zh-TW" dirty="0"/>
              <a:t>address tables</a:t>
            </a:r>
            <a:r>
              <a:rPr lang="zh-TW" altLang="en-US" dirty="0"/>
              <a:t>之間存在</a:t>
            </a:r>
            <a:r>
              <a:rPr lang="en-US" altLang="zh-TW" dirty="0"/>
              <a:t>direct mapping </a:t>
            </a:r>
            <a:r>
              <a:rPr lang="zh-TW" altLang="en-US" dirty="0"/>
              <a:t>。</a:t>
            </a:r>
          </a:p>
        </p:txBody>
      </p:sp>
      <p:sp>
        <p:nvSpPr>
          <p:cNvPr id="6" name="矩形 5">
            <a:extLst>
              <a:ext uri="{FF2B5EF4-FFF2-40B4-BE49-F238E27FC236}">
                <a16:creationId xmlns:a16="http://schemas.microsoft.com/office/drawing/2014/main" id="{E2F310EA-6735-458A-92E6-7D902977F747}"/>
              </a:ext>
            </a:extLst>
          </p:cNvPr>
          <p:cNvSpPr/>
          <p:nvPr/>
        </p:nvSpPr>
        <p:spPr>
          <a:xfrm>
            <a:off x="191678" y="5090992"/>
            <a:ext cx="6096000" cy="1200329"/>
          </a:xfrm>
          <a:prstGeom prst="rect">
            <a:avLst/>
          </a:prstGeom>
        </p:spPr>
        <p:txBody>
          <a:bodyPr>
            <a:spAutoFit/>
          </a:bodyPr>
          <a:lstStyle/>
          <a:p>
            <a:r>
              <a:rPr lang="zh-TW" altLang="en-US" dirty="0"/>
              <a:t>通過64位BAR映射，地址表的使用方式如下：</a:t>
            </a:r>
          </a:p>
          <a:p>
            <a:r>
              <a:rPr lang="en-US" altLang="zh-TW" dirty="0"/>
              <a:t>	</a:t>
            </a:r>
            <a:r>
              <a:rPr lang="zh-TW" altLang="en-US" dirty="0"/>
              <a:t>• BAR01 targets ATR0 and ATR1 remains unused		• BAR23 targets ATR2 and ATR3 remains unused		• BAR45 targets ATR4 and ATR5 remains unused</a:t>
            </a:r>
          </a:p>
        </p:txBody>
      </p:sp>
    </p:spTree>
    <p:extLst>
      <p:ext uri="{BB962C8B-B14F-4D97-AF65-F5344CB8AC3E}">
        <p14:creationId xmlns:p14="http://schemas.microsoft.com/office/powerpoint/2010/main" val="2954060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624EC9A-872A-44C8-826B-CF33982C068B}"/>
              </a:ext>
            </a:extLst>
          </p:cNvPr>
          <p:cNvSpPr>
            <a:spLocks noGrp="1"/>
          </p:cNvSpPr>
          <p:nvPr>
            <p:ph type="title"/>
          </p:nvPr>
        </p:nvSpPr>
        <p:spPr/>
        <p:txBody>
          <a:bodyPr>
            <a:normAutofit fontScale="90000"/>
          </a:bodyPr>
          <a:lstStyle/>
          <a:p>
            <a:r>
              <a:rPr lang="en-US" altLang="zh-TW" dirty="0"/>
              <a:t>PCIe to AXI4 Master Address Translation Endpoint Mode Example</a:t>
            </a:r>
            <a:endParaRPr lang="zh-TW" altLang="en-US" dirty="0"/>
          </a:p>
        </p:txBody>
      </p:sp>
      <p:pic>
        <p:nvPicPr>
          <p:cNvPr id="4" name="內容版面配置區 3">
            <a:extLst>
              <a:ext uri="{FF2B5EF4-FFF2-40B4-BE49-F238E27FC236}">
                <a16:creationId xmlns:a16="http://schemas.microsoft.com/office/drawing/2014/main" id="{4A6BF469-0D3A-43CE-A6C1-AED4E0AE2ABF}"/>
              </a:ext>
            </a:extLst>
          </p:cNvPr>
          <p:cNvPicPr>
            <a:picLocks noGrp="1" noChangeAspect="1"/>
          </p:cNvPicPr>
          <p:nvPr>
            <p:ph idx="1"/>
          </p:nvPr>
        </p:nvPicPr>
        <p:blipFill>
          <a:blip r:embed="rId2"/>
          <a:stretch>
            <a:fillRect/>
          </a:stretch>
        </p:blipFill>
        <p:spPr>
          <a:xfrm>
            <a:off x="4476458" y="5168900"/>
            <a:ext cx="7743825" cy="1323975"/>
          </a:xfrm>
          <a:prstGeom prst="rect">
            <a:avLst/>
          </a:prstGeom>
        </p:spPr>
      </p:pic>
      <p:sp>
        <p:nvSpPr>
          <p:cNvPr id="2" name="矩形 1">
            <a:extLst>
              <a:ext uri="{FF2B5EF4-FFF2-40B4-BE49-F238E27FC236}">
                <a16:creationId xmlns:a16="http://schemas.microsoft.com/office/drawing/2014/main" id="{16DAECEA-4CE6-4A59-AEC1-41C943AC2A91}"/>
              </a:ext>
            </a:extLst>
          </p:cNvPr>
          <p:cNvSpPr/>
          <p:nvPr/>
        </p:nvSpPr>
        <p:spPr>
          <a:xfrm>
            <a:off x="0" y="4608553"/>
            <a:ext cx="4476458" cy="1754326"/>
          </a:xfrm>
          <a:prstGeom prst="rect">
            <a:avLst/>
          </a:prstGeom>
        </p:spPr>
        <p:txBody>
          <a:bodyPr wrap="square">
            <a:spAutoFit/>
          </a:bodyPr>
          <a:lstStyle/>
          <a:p>
            <a:r>
              <a:rPr lang="zh-TW" altLang="en-US" dirty="0"/>
              <a:t>如果</a:t>
            </a:r>
            <a:r>
              <a:rPr lang="en-US" altLang="zh-TW" dirty="0"/>
              <a:t>BAR0</a:t>
            </a:r>
            <a:r>
              <a:rPr lang="zh-TW" altLang="en-US" dirty="0"/>
              <a:t>接收到具有偏移</a:t>
            </a:r>
            <a:r>
              <a:rPr lang="en-US" altLang="zh-TW" dirty="0"/>
              <a:t>1010</a:t>
            </a:r>
            <a:r>
              <a:rPr lang="zh-TW" altLang="en-US" dirty="0"/>
              <a:t>的</a:t>
            </a:r>
            <a:r>
              <a:rPr lang="en-US" altLang="zh-TW" dirty="0"/>
              <a:t>write/read request</a:t>
            </a:r>
            <a:r>
              <a:rPr lang="zh-TW" altLang="en-US" dirty="0"/>
              <a:t>，則</a:t>
            </a:r>
            <a:r>
              <a:rPr lang="en-US" altLang="zh-TW" dirty="0"/>
              <a:t>table0</a:t>
            </a:r>
            <a:r>
              <a:rPr lang="zh-TW" altLang="en-US" dirty="0"/>
              <a:t>將該地址轉換為</a:t>
            </a:r>
            <a:r>
              <a:rPr lang="en-US" altLang="zh-TW" dirty="0"/>
              <a:t>0xBB001010</a:t>
            </a:r>
            <a:r>
              <a:rPr lang="zh-TW" altLang="en-US" dirty="0"/>
              <a:t>。</a:t>
            </a:r>
            <a:endParaRPr lang="en-US" altLang="zh-TW" dirty="0"/>
          </a:p>
          <a:p>
            <a:endParaRPr lang="zh-TW" altLang="en-US" dirty="0"/>
          </a:p>
          <a:p>
            <a:r>
              <a:rPr lang="zh-TW" altLang="en-US" dirty="0"/>
              <a:t>注意：在此示例中，主機的</a:t>
            </a:r>
            <a:r>
              <a:rPr lang="en-US" altLang="zh-TW" dirty="0"/>
              <a:t>BAR0</a:t>
            </a:r>
            <a:r>
              <a:rPr lang="zh-TW" altLang="en-US" dirty="0"/>
              <a:t>地址顯示為</a:t>
            </a:r>
            <a:r>
              <a:rPr lang="en-US" altLang="zh-TW" dirty="0"/>
              <a:t>0xAAAAAAAA00000000</a:t>
            </a:r>
            <a:r>
              <a:rPr lang="zh-TW" altLang="en-US" dirty="0"/>
              <a:t>。</a:t>
            </a:r>
          </a:p>
        </p:txBody>
      </p:sp>
      <p:pic>
        <p:nvPicPr>
          <p:cNvPr id="5" name="內容版面配置區 3">
            <a:extLst>
              <a:ext uri="{FF2B5EF4-FFF2-40B4-BE49-F238E27FC236}">
                <a16:creationId xmlns:a16="http://schemas.microsoft.com/office/drawing/2014/main" id="{FBFF582B-BEF5-465F-896C-EA617A7FD48A}"/>
              </a:ext>
            </a:extLst>
          </p:cNvPr>
          <p:cNvPicPr>
            <a:picLocks noChangeAspect="1"/>
          </p:cNvPicPr>
          <p:nvPr/>
        </p:nvPicPr>
        <p:blipFill>
          <a:blip r:embed="rId3"/>
          <a:stretch>
            <a:fillRect/>
          </a:stretch>
        </p:blipFill>
        <p:spPr>
          <a:xfrm>
            <a:off x="5010150" y="1340578"/>
            <a:ext cx="7181850" cy="3552825"/>
          </a:xfrm>
          <a:prstGeom prst="rect">
            <a:avLst/>
          </a:prstGeom>
        </p:spPr>
      </p:pic>
      <p:sp>
        <p:nvSpPr>
          <p:cNvPr id="6" name="矩形 5">
            <a:extLst>
              <a:ext uri="{FF2B5EF4-FFF2-40B4-BE49-F238E27FC236}">
                <a16:creationId xmlns:a16="http://schemas.microsoft.com/office/drawing/2014/main" id="{404A38D6-DA4A-4053-82AD-193477B4AE00}"/>
              </a:ext>
            </a:extLst>
          </p:cNvPr>
          <p:cNvSpPr/>
          <p:nvPr/>
        </p:nvSpPr>
        <p:spPr>
          <a:xfrm>
            <a:off x="0" y="1643336"/>
            <a:ext cx="4769963" cy="1477328"/>
          </a:xfrm>
          <a:prstGeom prst="rect">
            <a:avLst/>
          </a:prstGeom>
        </p:spPr>
        <p:txBody>
          <a:bodyPr wrap="square">
            <a:spAutoFit/>
          </a:bodyPr>
          <a:lstStyle/>
          <a:p>
            <a:r>
              <a:rPr lang="zh-TW" altLang="en-US" dirty="0"/>
              <a:t>右圖顯示了配置主設置以將BAR0事務映射到PCIe AXI主IF事務的示例。</a:t>
            </a:r>
          </a:p>
          <a:p>
            <a:r>
              <a:rPr lang="zh-TW" altLang="en-US" dirty="0"/>
              <a:t>Requirements:</a:t>
            </a:r>
          </a:p>
          <a:p>
            <a:r>
              <a:rPr lang="zh-TW" altLang="en-US" dirty="0"/>
              <a:t>	AXI address: 0xBB000000 (Translation address)</a:t>
            </a:r>
          </a:p>
        </p:txBody>
      </p:sp>
      <p:sp>
        <p:nvSpPr>
          <p:cNvPr id="7" name="矩形 6">
            <a:extLst>
              <a:ext uri="{FF2B5EF4-FFF2-40B4-BE49-F238E27FC236}">
                <a16:creationId xmlns:a16="http://schemas.microsoft.com/office/drawing/2014/main" id="{E743568C-89C3-4C00-9BAC-CB166F2A8E2D}"/>
              </a:ext>
            </a:extLst>
          </p:cNvPr>
          <p:cNvSpPr/>
          <p:nvPr/>
        </p:nvSpPr>
        <p:spPr>
          <a:xfrm>
            <a:off x="6522140" y="1943435"/>
            <a:ext cx="4157870" cy="369332"/>
          </a:xfrm>
          <a:prstGeom prst="rect">
            <a:avLst/>
          </a:prstGeom>
        </p:spPr>
        <p:txBody>
          <a:bodyPr wrap="none">
            <a:spAutoFit/>
          </a:bodyPr>
          <a:lstStyle/>
          <a:p>
            <a:r>
              <a:rPr lang="en-US" altLang="zh-TW" dirty="0">
                <a:solidFill>
                  <a:srgbClr val="FF0000"/>
                </a:solidFill>
              </a:rPr>
              <a:t>Example of Configuring Master EP Settings</a:t>
            </a:r>
            <a:endParaRPr lang="zh-TW" altLang="en-US" dirty="0">
              <a:solidFill>
                <a:srgbClr val="FF0000"/>
              </a:solidFill>
            </a:endParaRPr>
          </a:p>
        </p:txBody>
      </p:sp>
      <p:sp>
        <p:nvSpPr>
          <p:cNvPr id="8" name="矩形 7">
            <a:extLst>
              <a:ext uri="{FF2B5EF4-FFF2-40B4-BE49-F238E27FC236}">
                <a16:creationId xmlns:a16="http://schemas.microsoft.com/office/drawing/2014/main" id="{0E396A93-5D07-4B86-9967-09DDEE9F4605}"/>
              </a:ext>
            </a:extLst>
          </p:cNvPr>
          <p:cNvSpPr/>
          <p:nvPr/>
        </p:nvSpPr>
        <p:spPr>
          <a:xfrm>
            <a:off x="5574384" y="6488668"/>
            <a:ext cx="6312816" cy="369332"/>
          </a:xfrm>
          <a:prstGeom prst="rect">
            <a:avLst/>
          </a:prstGeom>
        </p:spPr>
        <p:txBody>
          <a:bodyPr wrap="square">
            <a:spAutoFit/>
          </a:bodyPr>
          <a:lstStyle/>
          <a:p>
            <a:r>
              <a:rPr lang="en-US" altLang="zh-TW" dirty="0">
                <a:solidFill>
                  <a:srgbClr val="FF0000"/>
                </a:solidFill>
              </a:rPr>
              <a:t>PCIe to AXI4 Master Address Translation Endpoint Mode Example</a:t>
            </a:r>
            <a:endParaRPr lang="zh-TW" altLang="en-US" dirty="0">
              <a:solidFill>
                <a:srgbClr val="FF0000"/>
              </a:solidFill>
            </a:endParaRPr>
          </a:p>
        </p:txBody>
      </p:sp>
    </p:spTree>
    <p:extLst>
      <p:ext uri="{BB962C8B-B14F-4D97-AF65-F5344CB8AC3E}">
        <p14:creationId xmlns:p14="http://schemas.microsoft.com/office/powerpoint/2010/main" val="881893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F75114C6-CD3D-47A6-B1BE-C95F44DE06D2}"/>
              </a:ext>
            </a:extLst>
          </p:cNvPr>
          <p:cNvPicPr>
            <a:picLocks noGrp="1" noChangeAspect="1"/>
          </p:cNvPicPr>
          <p:nvPr>
            <p:ph idx="1"/>
          </p:nvPr>
        </p:nvPicPr>
        <p:blipFill>
          <a:blip r:embed="rId2"/>
          <a:stretch>
            <a:fillRect/>
          </a:stretch>
        </p:blipFill>
        <p:spPr>
          <a:xfrm>
            <a:off x="6096000" y="1627565"/>
            <a:ext cx="6094758" cy="4652306"/>
          </a:xfrm>
          <a:prstGeom prst="rect">
            <a:avLst/>
          </a:prstGeom>
        </p:spPr>
      </p:pic>
      <p:sp>
        <p:nvSpPr>
          <p:cNvPr id="3" name="標題 2">
            <a:extLst>
              <a:ext uri="{FF2B5EF4-FFF2-40B4-BE49-F238E27FC236}">
                <a16:creationId xmlns:a16="http://schemas.microsoft.com/office/drawing/2014/main" id="{7ADD18CE-5773-4E8F-B08C-EA77DE8A8329}"/>
              </a:ext>
            </a:extLst>
          </p:cNvPr>
          <p:cNvSpPr>
            <a:spLocks noGrp="1"/>
          </p:cNvSpPr>
          <p:nvPr>
            <p:ph type="title"/>
          </p:nvPr>
        </p:nvSpPr>
        <p:spPr/>
        <p:txBody>
          <a:bodyPr>
            <a:normAutofit fontScale="90000"/>
          </a:bodyPr>
          <a:lstStyle/>
          <a:p>
            <a:r>
              <a:rPr lang="en-US" altLang="zh-TW" dirty="0"/>
              <a:t>PCIe to AXI4 </a:t>
            </a:r>
            <a:br>
              <a:rPr lang="en-US" altLang="zh-TW" dirty="0"/>
            </a:br>
            <a:r>
              <a:rPr lang="en-US" altLang="zh-TW" dirty="0"/>
              <a:t>Master Address Translation Root Port Mode</a:t>
            </a:r>
            <a:endParaRPr lang="zh-TW" altLang="en-US" dirty="0"/>
          </a:p>
        </p:txBody>
      </p:sp>
      <p:sp>
        <p:nvSpPr>
          <p:cNvPr id="2" name="矩形 1">
            <a:extLst>
              <a:ext uri="{FF2B5EF4-FFF2-40B4-BE49-F238E27FC236}">
                <a16:creationId xmlns:a16="http://schemas.microsoft.com/office/drawing/2014/main" id="{C3799C00-C248-4D97-A622-B5C4A530AD12}"/>
              </a:ext>
            </a:extLst>
          </p:cNvPr>
          <p:cNvSpPr/>
          <p:nvPr/>
        </p:nvSpPr>
        <p:spPr>
          <a:xfrm>
            <a:off x="0" y="1199117"/>
            <a:ext cx="6096000" cy="3693319"/>
          </a:xfrm>
          <a:prstGeom prst="rect">
            <a:avLst/>
          </a:prstGeom>
        </p:spPr>
        <p:txBody>
          <a:bodyPr>
            <a:spAutoFit/>
          </a:bodyPr>
          <a:lstStyle/>
          <a:p>
            <a:r>
              <a:rPr lang="zh-TW" altLang="en-US" dirty="0"/>
              <a:t>當PCIESS處於</a:t>
            </a:r>
            <a:r>
              <a:rPr lang="en-US" altLang="zh-TW" dirty="0"/>
              <a:t>Root Port Mode</a:t>
            </a:r>
            <a:r>
              <a:rPr lang="zh-TW" altLang="en-US" dirty="0"/>
              <a:t>時，最多可以實現六個translation tables。</a:t>
            </a:r>
          </a:p>
          <a:p>
            <a:endParaRPr lang="en-US" altLang="zh-TW" dirty="0"/>
          </a:p>
          <a:p>
            <a:r>
              <a:rPr lang="zh-TW" altLang="en-US" dirty="0"/>
              <a:t>將PCI Express接收請求傳輸到AXI</a:t>
            </a:r>
            <a:r>
              <a:rPr lang="en-US" altLang="zh-TW" dirty="0"/>
              <a:t> master</a:t>
            </a:r>
            <a:r>
              <a:rPr lang="zh-TW" altLang="en-US" dirty="0"/>
              <a:t>時，</a:t>
            </a:r>
            <a:r>
              <a:rPr lang="en-US" altLang="zh-TW" dirty="0"/>
              <a:t> bridge</a:t>
            </a:r>
            <a:r>
              <a:rPr lang="zh-TW" altLang="en-US" dirty="0"/>
              <a:t>使用</a:t>
            </a:r>
            <a:r>
              <a:rPr lang="en-US" altLang="zh-TW" dirty="0"/>
              <a:t>PCIe 64-bit address</a:t>
            </a:r>
            <a:r>
              <a:rPr lang="zh-TW" altLang="en-US" dirty="0"/>
              <a:t>執行</a:t>
            </a:r>
            <a:r>
              <a:rPr lang="en-US" altLang="zh-TW" dirty="0"/>
              <a:t>windows match</a:t>
            </a:r>
            <a:r>
              <a:rPr lang="zh-TW" altLang="en-US" dirty="0"/>
              <a:t>。</a:t>
            </a:r>
          </a:p>
          <a:p>
            <a:r>
              <a:rPr lang="zh-TW" altLang="en-US" dirty="0"/>
              <a:t>	</a:t>
            </a:r>
          </a:p>
          <a:p>
            <a:r>
              <a:rPr lang="zh-TW" altLang="en-US" dirty="0"/>
              <a:t>如果</a:t>
            </a:r>
            <a:r>
              <a:rPr lang="en-US" altLang="zh-TW" dirty="0"/>
              <a:t>match is found</a:t>
            </a:r>
            <a:r>
              <a:rPr lang="zh-TW" altLang="en-US" dirty="0"/>
              <a:t>，則</a:t>
            </a:r>
            <a:r>
              <a:rPr lang="en-US" altLang="zh-TW" dirty="0"/>
              <a:t>bridge</a:t>
            </a:r>
            <a:r>
              <a:rPr lang="zh-TW" altLang="en-US" dirty="0"/>
              <a:t>將請求轉發到所需的AXI4</a:t>
            </a:r>
            <a:r>
              <a:rPr lang="en-US" altLang="zh-TW" dirty="0"/>
              <a:t> master</a:t>
            </a:r>
            <a:r>
              <a:rPr lang="zh-TW" altLang="en-US" dirty="0"/>
              <a:t>，並添加相應的AXI</a:t>
            </a:r>
            <a:r>
              <a:rPr lang="en-US" altLang="zh-TW" dirty="0"/>
              <a:t> base address</a:t>
            </a:r>
            <a:r>
              <a:rPr lang="zh-TW" altLang="en-US" dirty="0"/>
              <a:t>。</a:t>
            </a:r>
          </a:p>
          <a:p>
            <a:endParaRPr lang="zh-TW" altLang="en-US" dirty="0"/>
          </a:p>
          <a:p>
            <a:r>
              <a:rPr lang="zh-TW" altLang="en-US" dirty="0"/>
              <a:t>將PCI Express BAR0/1配置為16 K</a:t>
            </a:r>
            <a:r>
              <a:rPr lang="en-US" altLang="zh-TW" dirty="0"/>
              <a:t> bytes</a:t>
            </a:r>
            <a:r>
              <a:rPr lang="zh-TW" altLang="en-US" dirty="0"/>
              <a:t>的</a:t>
            </a:r>
            <a:r>
              <a:rPr lang="en-US" altLang="zh-TW" dirty="0"/>
              <a:t>64-bit prefetchable memory space </a:t>
            </a:r>
            <a:r>
              <a:rPr lang="zh-TW" altLang="en-US" dirty="0"/>
              <a:t>。</a:t>
            </a:r>
          </a:p>
          <a:p>
            <a:r>
              <a:rPr lang="zh-TW" altLang="en-US" dirty="0"/>
              <a:t>針對BAR0或BAR1的PCIe讀寫請求被</a:t>
            </a:r>
            <a:r>
              <a:rPr lang="en-US" altLang="zh-TW" dirty="0"/>
              <a:t>routed</a:t>
            </a:r>
            <a:r>
              <a:rPr lang="zh-TW" altLang="en-US" dirty="0"/>
              <a:t>到</a:t>
            </a:r>
            <a:r>
              <a:rPr lang="en-US" altLang="zh-TW" dirty="0"/>
              <a:t>bridge configuration space </a:t>
            </a:r>
            <a:r>
              <a:rPr lang="zh-TW" altLang="en-US" dirty="0"/>
              <a:t>。</a:t>
            </a:r>
          </a:p>
        </p:txBody>
      </p:sp>
      <p:sp>
        <p:nvSpPr>
          <p:cNvPr id="6" name="矩形 5">
            <a:extLst>
              <a:ext uri="{FF2B5EF4-FFF2-40B4-BE49-F238E27FC236}">
                <a16:creationId xmlns:a16="http://schemas.microsoft.com/office/drawing/2014/main" id="{FA4CF6B6-65D6-4E50-8D06-CD0BA77F2389}"/>
              </a:ext>
            </a:extLst>
          </p:cNvPr>
          <p:cNvSpPr/>
          <p:nvPr/>
        </p:nvSpPr>
        <p:spPr>
          <a:xfrm>
            <a:off x="0" y="4785935"/>
            <a:ext cx="6094758" cy="1600438"/>
          </a:xfrm>
          <a:prstGeom prst="rect">
            <a:avLst/>
          </a:prstGeom>
        </p:spPr>
        <p:txBody>
          <a:bodyPr wrap="square">
            <a:spAutoFit/>
          </a:bodyPr>
          <a:lstStyle/>
          <a:p>
            <a:r>
              <a:rPr lang="zh-TW" altLang="en-US" sz="1400" dirty="0"/>
              <a:t>此memory space通過以下兩種方式運行：</a:t>
            </a:r>
          </a:p>
          <a:p>
            <a:r>
              <a:rPr lang="en-US" altLang="zh-TW" sz="1400" dirty="0"/>
              <a:t>	</a:t>
            </a:r>
            <a:r>
              <a:rPr lang="zh-TW" altLang="en-US" sz="1400" dirty="0"/>
              <a:t>實施I/O or prefetchable memory windows後，將針對I/O or prefetchable memory windows的PCIe read and write requests 會路由到PCIe window address translation module 。</a:t>
            </a:r>
            <a:endParaRPr lang="en-US" altLang="zh-TW" sz="1400" dirty="0"/>
          </a:p>
          <a:p>
            <a:r>
              <a:rPr lang="en-US" altLang="zh-TW" sz="1400" dirty="0"/>
              <a:t>	</a:t>
            </a:r>
            <a:r>
              <a:rPr lang="zh-TW" altLang="en-US" sz="1400" dirty="0"/>
              <a:t>如果未實施I/O or prefetchable memory windows ，則將不針對BAR0或BAR1的PCIe read and write requests 路由到PCIe window address translation module 。</a:t>
            </a:r>
            <a:r>
              <a:rPr lang="en-US" altLang="zh-TW" sz="1400" dirty="0"/>
              <a:t>	</a:t>
            </a:r>
            <a:endParaRPr lang="zh-TW" altLang="en-US" sz="1400" dirty="0"/>
          </a:p>
        </p:txBody>
      </p:sp>
    </p:spTree>
    <p:extLst>
      <p:ext uri="{BB962C8B-B14F-4D97-AF65-F5344CB8AC3E}">
        <p14:creationId xmlns:p14="http://schemas.microsoft.com/office/powerpoint/2010/main" val="2292827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90B3806-BD14-4061-82E5-284D1E1AC542}"/>
              </a:ext>
            </a:extLst>
          </p:cNvPr>
          <p:cNvSpPr>
            <a:spLocks noGrp="1"/>
          </p:cNvSpPr>
          <p:nvPr>
            <p:ph type="title"/>
          </p:nvPr>
        </p:nvSpPr>
        <p:spPr/>
        <p:txBody>
          <a:bodyPr>
            <a:normAutofit/>
          </a:bodyPr>
          <a:lstStyle/>
          <a:p>
            <a:endParaRPr lang="zh-TW" altLang="en-US" dirty="0"/>
          </a:p>
        </p:txBody>
      </p:sp>
      <p:pic>
        <p:nvPicPr>
          <p:cNvPr id="6" name="圖片 5">
            <a:extLst>
              <a:ext uri="{FF2B5EF4-FFF2-40B4-BE49-F238E27FC236}">
                <a16:creationId xmlns:a16="http://schemas.microsoft.com/office/drawing/2014/main" id="{53F0E220-1450-411F-B7EC-8B8BB7E540C2}"/>
              </a:ext>
            </a:extLst>
          </p:cNvPr>
          <p:cNvPicPr>
            <a:picLocks noChangeAspect="1"/>
          </p:cNvPicPr>
          <p:nvPr/>
        </p:nvPicPr>
        <p:blipFill rotWithShape="1">
          <a:blip r:embed="rId2"/>
          <a:srcRect l="1408" t="2905" r="1918" b="3368"/>
          <a:stretch/>
        </p:blipFill>
        <p:spPr>
          <a:xfrm>
            <a:off x="6096000" y="1225486"/>
            <a:ext cx="5957740" cy="2865748"/>
          </a:xfrm>
          <a:prstGeom prst="rect">
            <a:avLst/>
          </a:prstGeom>
        </p:spPr>
      </p:pic>
      <p:pic>
        <p:nvPicPr>
          <p:cNvPr id="7" name="圖片 6">
            <a:extLst>
              <a:ext uri="{FF2B5EF4-FFF2-40B4-BE49-F238E27FC236}">
                <a16:creationId xmlns:a16="http://schemas.microsoft.com/office/drawing/2014/main" id="{B32D23D0-D9BB-441D-BD5D-48FB855FADA9}"/>
              </a:ext>
            </a:extLst>
          </p:cNvPr>
          <p:cNvPicPr>
            <a:picLocks noChangeAspect="1"/>
          </p:cNvPicPr>
          <p:nvPr/>
        </p:nvPicPr>
        <p:blipFill>
          <a:blip r:embed="rId3"/>
          <a:stretch>
            <a:fillRect/>
          </a:stretch>
        </p:blipFill>
        <p:spPr>
          <a:xfrm>
            <a:off x="6096000" y="4622864"/>
            <a:ext cx="5962650" cy="1009650"/>
          </a:xfrm>
          <a:prstGeom prst="rect">
            <a:avLst/>
          </a:prstGeom>
        </p:spPr>
      </p:pic>
      <p:sp>
        <p:nvSpPr>
          <p:cNvPr id="8" name="矩形 7">
            <a:extLst>
              <a:ext uri="{FF2B5EF4-FFF2-40B4-BE49-F238E27FC236}">
                <a16:creationId xmlns:a16="http://schemas.microsoft.com/office/drawing/2014/main" id="{DA12A33E-EB67-4B63-A5F5-597ECA190BD1}"/>
              </a:ext>
            </a:extLst>
          </p:cNvPr>
          <p:cNvSpPr/>
          <p:nvPr/>
        </p:nvSpPr>
        <p:spPr>
          <a:xfrm>
            <a:off x="6460502" y="1616755"/>
            <a:ext cx="5228735" cy="369332"/>
          </a:xfrm>
          <a:prstGeom prst="rect">
            <a:avLst/>
          </a:prstGeom>
        </p:spPr>
        <p:txBody>
          <a:bodyPr wrap="square">
            <a:spAutoFit/>
          </a:bodyPr>
          <a:lstStyle/>
          <a:p>
            <a:r>
              <a:rPr lang="en-US" altLang="zh-TW" dirty="0">
                <a:solidFill>
                  <a:srgbClr val="FF0000"/>
                </a:solidFill>
              </a:rPr>
              <a:t>Example of Configuring Master Root Port (RP) Settings </a:t>
            </a:r>
            <a:endParaRPr lang="zh-TW" altLang="en-US" dirty="0">
              <a:solidFill>
                <a:srgbClr val="FF0000"/>
              </a:solidFill>
            </a:endParaRPr>
          </a:p>
        </p:txBody>
      </p:sp>
      <p:sp>
        <p:nvSpPr>
          <p:cNvPr id="9" name="矩形 8">
            <a:extLst>
              <a:ext uri="{FF2B5EF4-FFF2-40B4-BE49-F238E27FC236}">
                <a16:creationId xmlns:a16="http://schemas.microsoft.com/office/drawing/2014/main" id="{45A6B7C6-67E6-41EA-9FA8-C47398C2F036}"/>
              </a:ext>
            </a:extLst>
          </p:cNvPr>
          <p:cNvSpPr/>
          <p:nvPr/>
        </p:nvSpPr>
        <p:spPr>
          <a:xfrm>
            <a:off x="5918461" y="4176799"/>
            <a:ext cx="6312816" cy="369332"/>
          </a:xfrm>
          <a:prstGeom prst="rect">
            <a:avLst/>
          </a:prstGeom>
        </p:spPr>
        <p:txBody>
          <a:bodyPr wrap="square">
            <a:spAutoFit/>
          </a:bodyPr>
          <a:lstStyle/>
          <a:p>
            <a:r>
              <a:rPr lang="en-US" altLang="zh-TW" dirty="0">
                <a:solidFill>
                  <a:srgbClr val="FF0000"/>
                </a:solidFill>
              </a:rPr>
              <a:t>PCIe to AXI4 Master Address Translation Root Port Mode Example</a:t>
            </a:r>
            <a:endParaRPr lang="zh-TW" altLang="en-US" dirty="0">
              <a:solidFill>
                <a:srgbClr val="FF0000"/>
              </a:solidFill>
            </a:endParaRPr>
          </a:p>
        </p:txBody>
      </p:sp>
    </p:spTree>
    <p:extLst>
      <p:ext uri="{BB962C8B-B14F-4D97-AF65-F5344CB8AC3E}">
        <p14:creationId xmlns:p14="http://schemas.microsoft.com/office/powerpoint/2010/main" val="1618248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3F43BC7-0537-413D-9E41-00F737F19545}"/>
              </a:ext>
            </a:extLst>
          </p:cNvPr>
          <p:cNvSpPr>
            <a:spLocks noGrp="1"/>
          </p:cNvSpPr>
          <p:nvPr>
            <p:ph type="title"/>
          </p:nvPr>
        </p:nvSpPr>
        <p:spPr/>
        <p:txBody>
          <a:bodyPr/>
          <a:lstStyle/>
          <a:p>
            <a:r>
              <a:rPr lang="en-US" altLang="zh-TW" dirty="0"/>
              <a:t>AXI</a:t>
            </a:r>
            <a:br>
              <a:rPr lang="en-US" altLang="zh-TW" dirty="0"/>
            </a:br>
            <a:r>
              <a:rPr lang="en-US" altLang="zh-TW" dirty="0"/>
              <a:t>(Advanced </a:t>
            </a:r>
            <a:r>
              <a:rPr lang="en-US" altLang="zh-TW" dirty="0" err="1"/>
              <a:t>eXtensible</a:t>
            </a:r>
            <a:r>
              <a:rPr lang="en-US" altLang="zh-TW" dirty="0"/>
              <a:t> Interconnect)</a:t>
            </a:r>
            <a:endParaRPr lang="zh-TW" altLang="en-US" dirty="0"/>
          </a:p>
        </p:txBody>
      </p:sp>
    </p:spTree>
    <p:extLst>
      <p:ext uri="{BB962C8B-B14F-4D97-AF65-F5344CB8AC3E}">
        <p14:creationId xmlns:p14="http://schemas.microsoft.com/office/powerpoint/2010/main" val="1564665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76AAC5D-8CE4-403B-A4EC-07AD1CF1A7E2}"/>
              </a:ext>
            </a:extLst>
          </p:cNvPr>
          <p:cNvSpPr>
            <a:spLocks noGrp="1"/>
          </p:cNvSpPr>
          <p:nvPr>
            <p:ph idx="1"/>
          </p:nvPr>
        </p:nvSpPr>
        <p:spPr>
          <a:xfrm>
            <a:off x="593889" y="1785256"/>
            <a:ext cx="5502111" cy="4454369"/>
          </a:xfrm>
        </p:spPr>
        <p:txBody>
          <a:bodyPr>
            <a:normAutofit/>
          </a:bodyPr>
          <a:lstStyle/>
          <a:p>
            <a:r>
              <a:rPr lang="zh-TW" altLang="en-US" sz="1800" dirty="0"/>
              <a:t>主</a:t>
            </a:r>
            <a:r>
              <a:rPr lang="en-US" altLang="zh-TW" sz="1800" dirty="0"/>
              <a:t>/</a:t>
            </a:r>
            <a:r>
              <a:rPr lang="zh-TW" altLang="en-US" sz="1800" dirty="0"/>
              <a:t>從是一種非對稱通信或控制的模型。</a:t>
            </a:r>
            <a:endParaRPr lang="en-US" altLang="zh-TW" sz="1800" dirty="0"/>
          </a:p>
          <a:p>
            <a:endParaRPr lang="en-US" altLang="zh-TW" sz="1800" dirty="0"/>
          </a:p>
          <a:p>
            <a:r>
              <a:rPr lang="zh-TW" altLang="en-US" sz="1800" dirty="0"/>
              <a:t>其中一個設備或進程控制一個或多個其他設備或進程並充當其通信中心。</a:t>
            </a:r>
            <a:endParaRPr lang="en-US" altLang="zh-TW" sz="1800" dirty="0"/>
          </a:p>
          <a:p>
            <a:endParaRPr lang="en-US" altLang="zh-TW" sz="1800" dirty="0"/>
          </a:p>
          <a:p>
            <a:r>
              <a:rPr lang="zh-TW" altLang="en-US" sz="1800" dirty="0"/>
              <a:t>在某些系統中，從一組合格的設備中選擇一個主設備，而其他設備則充當從設備的角色。</a:t>
            </a:r>
          </a:p>
        </p:txBody>
      </p:sp>
      <p:sp>
        <p:nvSpPr>
          <p:cNvPr id="3" name="標題 2">
            <a:extLst>
              <a:ext uri="{FF2B5EF4-FFF2-40B4-BE49-F238E27FC236}">
                <a16:creationId xmlns:a16="http://schemas.microsoft.com/office/drawing/2014/main" id="{3CC46105-0986-424D-AE88-F5D3CA6D5DD6}"/>
              </a:ext>
            </a:extLst>
          </p:cNvPr>
          <p:cNvSpPr>
            <a:spLocks noGrp="1"/>
          </p:cNvSpPr>
          <p:nvPr>
            <p:ph type="title"/>
          </p:nvPr>
        </p:nvSpPr>
        <p:spPr/>
        <p:txBody>
          <a:bodyPr>
            <a:normAutofit/>
          </a:bodyPr>
          <a:lstStyle/>
          <a:p>
            <a:r>
              <a:rPr lang="en-US" altLang="zh-TW" b="0" dirty="0"/>
              <a:t>Master/Slave (technology)</a:t>
            </a:r>
            <a:endParaRPr lang="zh-TW" altLang="en-US" dirty="0"/>
          </a:p>
        </p:txBody>
      </p:sp>
      <p:pic>
        <p:nvPicPr>
          <p:cNvPr id="1026" name="Picture 2" descr="Python partially refuses the terms master / slave / Habr - Techort">
            <a:extLst>
              <a:ext uri="{FF2B5EF4-FFF2-40B4-BE49-F238E27FC236}">
                <a16:creationId xmlns:a16="http://schemas.microsoft.com/office/drawing/2014/main" id="{B78FD01E-2DEC-4977-A60D-5B10B4B7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946" y="1785256"/>
            <a:ext cx="4443953" cy="293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93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4D873BE-30E5-4E30-829D-62804841B64C}"/>
              </a:ext>
            </a:extLst>
          </p:cNvPr>
          <p:cNvSpPr>
            <a:spLocks noGrp="1"/>
          </p:cNvSpPr>
          <p:nvPr>
            <p:ph idx="1"/>
          </p:nvPr>
        </p:nvSpPr>
        <p:spPr/>
        <p:txBody>
          <a:bodyPr/>
          <a:lstStyle/>
          <a:p>
            <a:pPr marL="0" indent="0">
              <a:buNone/>
            </a:pPr>
            <a:r>
              <a:rPr lang="en-US" altLang="zh-TW" dirty="0"/>
              <a:t>AMBA</a:t>
            </a:r>
            <a:r>
              <a:rPr lang="zh-TW" altLang="en-US" dirty="0"/>
              <a:t>（</a:t>
            </a:r>
            <a:r>
              <a:rPr lang="en-US" altLang="zh-TW" dirty="0"/>
              <a:t>Advanced Microcontroller Bus Architecture, </a:t>
            </a:r>
            <a:r>
              <a:rPr lang="zh-TW" altLang="en-US" dirty="0"/>
              <a:t>高級微控制器總線體系結構）是一種免費可用的開放式標準，用於連接和管理片上系統（</a:t>
            </a:r>
            <a:r>
              <a:rPr lang="en-US" altLang="zh-TW" dirty="0"/>
              <a:t>SoC</a:t>
            </a:r>
            <a:r>
              <a:rPr lang="zh-TW" altLang="en-US" dirty="0"/>
              <a:t>）中的功能塊。它促進了具有大量控制器和外圍設備的多處理器設計的首次開發。</a:t>
            </a:r>
            <a:endParaRPr lang="en-US" altLang="zh-TW" dirty="0"/>
          </a:p>
          <a:p>
            <a:pPr marL="0" indent="0">
              <a:buNone/>
            </a:pPr>
            <a:endParaRPr lang="en-US" altLang="zh-TW" dirty="0"/>
          </a:p>
          <a:p>
            <a:pPr marL="0" indent="0">
              <a:buNone/>
            </a:pPr>
            <a:r>
              <a:rPr lang="zh-TW" altLang="en-US" dirty="0"/>
              <a:t>在</a:t>
            </a:r>
            <a:r>
              <a:rPr lang="en-US" altLang="zh-TW" dirty="0"/>
              <a:t>AMBA 3.0</a:t>
            </a:r>
            <a:r>
              <a:rPr lang="zh-TW" altLang="en-US" dirty="0"/>
              <a:t>中引入了高級可擴展互連（</a:t>
            </a:r>
            <a:r>
              <a:rPr lang="en-US" altLang="zh-TW" dirty="0"/>
              <a:t>AXI</a:t>
            </a:r>
            <a:r>
              <a:rPr lang="zh-TW" altLang="en-US" dirty="0"/>
              <a:t>），作為</a:t>
            </a:r>
            <a:r>
              <a:rPr lang="en-US" altLang="zh-TW" u="sng" dirty="0"/>
              <a:t>AMBA 2.0</a:t>
            </a:r>
            <a:r>
              <a:rPr lang="zh-TW" altLang="en-US" u="sng" dirty="0"/>
              <a:t>裡的</a:t>
            </a:r>
            <a:r>
              <a:rPr lang="en-US" altLang="zh-TW" u="sng" dirty="0"/>
              <a:t>AHB</a:t>
            </a:r>
            <a:r>
              <a:rPr lang="zh-TW" altLang="en-US" u="sng" dirty="0"/>
              <a:t> </a:t>
            </a:r>
            <a:r>
              <a:rPr lang="zh-TW" altLang="en-US" dirty="0"/>
              <a:t>在 </a:t>
            </a:r>
            <a:r>
              <a:rPr lang="en-US" altLang="zh-TW" dirty="0"/>
              <a:t>on-chip bus protocol</a:t>
            </a:r>
            <a:r>
              <a:rPr lang="zh-TW" altLang="en-US" dirty="0"/>
              <a:t>繼任者。</a:t>
            </a:r>
          </a:p>
          <a:p>
            <a:pPr marL="0" indent="0">
              <a:buNone/>
            </a:pPr>
            <a:endParaRPr lang="zh-TW" altLang="en-US" dirty="0"/>
          </a:p>
          <a:p>
            <a:pPr marL="0" indent="0">
              <a:buNone/>
            </a:pPr>
            <a:r>
              <a:rPr lang="en-US" altLang="zh-TW" dirty="0"/>
              <a:t>AXI</a:t>
            </a:r>
            <a:r>
              <a:rPr lang="zh-TW" altLang="en-US" dirty="0"/>
              <a:t>協議針對高性能、高頻系統設計，並且包含許多使其適用於高速</a:t>
            </a:r>
            <a:r>
              <a:rPr lang="en-US" altLang="zh-TW" dirty="0"/>
              <a:t>submicron</a:t>
            </a:r>
            <a:r>
              <a:rPr lang="zh-TW" altLang="en-US" dirty="0"/>
              <a:t>互連的功能。</a:t>
            </a:r>
          </a:p>
          <a:p>
            <a:pPr marL="0" indent="0">
              <a:buNone/>
            </a:pPr>
            <a:endParaRPr lang="zh-TW" altLang="en-US" dirty="0"/>
          </a:p>
          <a:p>
            <a:pPr marL="0" indent="0">
              <a:buNone/>
            </a:pPr>
            <a:r>
              <a:rPr lang="en-US" altLang="zh-TW" dirty="0"/>
              <a:t>AXI</a:t>
            </a:r>
            <a:r>
              <a:rPr lang="zh-TW" altLang="en-US" dirty="0"/>
              <a:t>的主要功能是：</a:t>
            </a:r>
            <a:endParaRPr lang="en-US" altLang="zh-TW" dirty="0"/>
          </a:p>
          <a:p>
            <a:pPr marL="541800" lvl="1" indent="0">
              <a:buNone/>
            </a:pPr>
            <a:r>
              <a:rPr lang="en-US" altLang="zh-TW" dirty="0"/>
              <a:t>Separate address/control and data phases</a:t>
            </a:r>
          </a:p>
          <a:p>
            <a:pPr marL="541800" lvl="1" indent="0">
              <a:buNone/>
            </a:pPr>
            <a:r>
              <a:rPr lang="en-US" altLang="zh-TW" dirty="0"/>
              <a:t>Support for unaligned data transfer using byte strobes</a:t>
            </a:r>
          </a:p>
          <a:p>
            <a:pPr marL="541800" lvl="1" indent="0">
              <a:buNone/>
            </a:pPr>
            <a:r>
              <a:rPr lang="en-US" altLang="zh-TW" dirty="0"/>
              <a:t>Burst-based transaction with only start address issued</a:t>
            </a:r>
          </a:p>
          <a:p>
            <a:pPr marL="541800" lvl="1" indent="0">
              <a:buNone/>
            </a:pPr>
            <a:r>
              <a:rPr lang="en-US" altLang="zh-TW" dirty="0"/>
              <a:t>Separate read and write data channels to enable low-cost Direct Memory Access</a:t>
            </a:r>
          </a:p>
          <a:p>
            <a:pPr marL="541800" lvl="1" indent="0">
              <a:buNone/>
            </a:pPr>
            <a:r>
              <a:rPr lang="en-US" altLang="zh-TW" dirty="0"/>
              <a:t>Ability to issue multiple outstanding addresses</a:t>
            </a:r>
          </a:p>
          <a:p>
            <a:pPr marL="541800" lvl="1" indent="0">
              <a:buNone/>
            </a:pPr>
            <a:r>
              <a:rPr lang="en-US" altLang="zh-TW" dirty="0"/>
              <a:t>Out-of-order transaction completion</a:t>
            </a:r>
          </a:p>
          <a:p>
            <a:pPr marL="541800" lvl="1" indent="0">
              <a:buNone/>
            </a:pPr>
            <a:r>
              <a:rPr lang="en-US" altLang="zh-TW" dirty="0"/>
              <a:t>Easy addition of registers stages to provide timing closure </a:t>
            </a:r>
            <a:endParaRPr lang="zh-TW" altLang="en-US" dirty="0"/>
          </a:p>
        </p:txBody>
      </p:sp>
      <p:sp>
        <p:nvSpPr>
          <p:cNvPr id="3" name="標題 2">
            <a:extLst>
              <a:ext uri="{FF2B5EF4-FFF2-40B4-BE49-F238E27FC236}">
                <a16:creationId xmlns:a16="http://schemas.microsoft.com/office/drawing/2014/main" id="{CDF45010-5E71-4F12-8FEA-0D1C065A8316}"/>
              </a:ext>
            </a:extLst>
          </p:cNvPr>
          <p:cNvSpPr>
            <a:spLocks noGrp="1"/>
          </p:cNvSpPr>
          <p:nvPr>
            <p:ph type="title"/>
          </p:nvPr>
        </p:nvSpPr>
        <p:spPr/>
        <p:txBody>
          <a:bodyPr/>
          <a:lstStyle/>
          <a:p>
            <a:r>
              <a:rPr lang="en-US" altLang="zh-TW" dirty="0"/>
              <a:t>Advanced </a:t>
            </a:r>
            <a:r>
              <a:rPr lang="en-US" altLang="zh-TW" dirty="0" err="1"/>
              <a:t>eXtensible</a:t>
            </a:r>
            <a:r>
              <a:rPr lang="en-US" altLang="zh-TW" dirty="0"/>
              <a:t> Interconnect (AXI) </a:t>
            </a:r>
            <a:endParaRPr lang="zh-TW" altLang="en-US" dirty="0"/>
          </a:p>
        </p:txBody>
      </p:sp>
    </p:spTree>
    <p:extLst>
      <p:ext uri="{BB962C8B-B14F-4D97-AF65-F5344CB8AC3E}">
        <p14:creationId xmlns:p14="http://schemas.microsoft.com/office/powerpoint/2010/main" val="121750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AAA2C228-879B-4DDC-89AA-AE3907ED3C99}"/>
              </a:ext>
            </a:extLst>
          </p:cNvPr>
          <p:cNvPicPr>
            <a:picLocks noChangeAspect="1"/>
          </p:cNvPicPr>
          <p:nvPr/>
        </p:nvPicPr>
        <p:blipFill rotWithShape="1">
          <a:blip r:embed="rId2"/>
          <a:srcRect l="31356" t="9301" r="31290"/>
          <a:stretch/>
        </p:blipFill>
        <p:spPr>
          <a:xfrm>
            <a:off x="8954677" y="1555310"/>
            <a:ext cx="3237323" cy="4237438"/>
          </a:xfrm>
          <a:prstGeom prst="rect">
            <a:avLst/>
          </a:prstGeom>
        </p:spPr>
      </p:pic>
      <p:pic>
        <p:nvPicPr>
          <p:cNvPr id="5" name="圖片 4">
            <a:extLst>
              <a:ext uri="{FF2B5EF4-FFF2-40B4-BE49-F238E27FC236}">
                <a16:creationId xmlns:a16="http://schemas.microsoft.com/office/drawing/2014/main" id="{0958345E-E9CD-4529-A54F-1F5CF68224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0126" y="1201850"/>
            <a:ext cx="2403470" cy="4944359"/>
          </a:xfrm>
          <a:prstGeom prst="rect">
            <a:avLst/>
          </a:prstGeom>
        </p:spPr>
      </p:pic>
      <p:sp>
        <p:nvSpPr>
          <p:cNvPr id="3" name="標題 2">
            <a:extLst>
              <a:ext uri="{FF2B5EF4-FFF2-40B4-BE49-F238E27FC236}">
                <a16:creationId xmlns:a16="http://schemas.microsoft.com/office/drawing/2014/main" id="{C37905BC-B0A3-4CDE-BE9B-92706E6A4F62}"/>
              </a:ext>
            </a:extLst>
          </p:cNvPr>
          <p:cNvSpPr>
            <a:spLocks noGrp="1"/>
          </p:cNvSpPr>
          <p:nvPr>
            <p:ph type="title"/>
          </p:nvPr>
        </p:nvSpPr>
        <p:spPr/>
        <p:txBody>
          <a:bodyPr/>
          <a:lstStyle/>
          <a:p>
            <a:r>
              <a:rPr lang="en-US" altLang="zh-TW" dirty="0"/>
              <a:t>2020/06/22</a:t>
            </a:r>
            <a:r>
              <a:rPr lang="zh-TW" altLang="en-US" dirty="0"/>
              <a:t>當週進度</a:t>
            </a:r>
          </a:p>
        </p:txBody>
      </p:sp>
      <p:sp>
        <p:nvSpPr>
          <p:cNvPr id="13" name="內容版面配置區 12">
            <a:extLst>
              <a:ext uri="{FF2B5EF4-FFF2-40B4-BE49-F238E27FC236}">
                <a16:creationId xmlns:a16="http://schemas.microsoft.com/office/drawing/2014/main" id="{8F60614A-FB07-4496-9774-447F7351C1D6}"/>
              </a:ext>
            </a:extLst>
          </p:cNvPr>
          <p:cNvSpPr>
            <a:spLocks noGrp="1"/>
          </p:cNvSpPr>
          <p:nvPr>
            <p:ph idx="1"/>
          </p:nvPr>
        </p:nvSpPr>
        <p:spPr>
          <a:xfrm>
            <a:off x="357433" y="1155141"/>
            <a:ext cx="10515600" cy="5037776"/>
          </a:xfrm>
        </p:spPr>
        <p:txBody>
          <a:bodyPr/>
          <a:lstStyle/>
          <a:p>
            <a:r>
              <a:rPr lang="zh-TW" altLang="en-US" dirty="0"/>
              <a:t>跑到一半就不跑的</a:t>
            </a:r>
            <a:r>
              <a:rPr lang="en-US" altLang="zh-TW" dirty="0"/>
              <a:t>VIVADO</a:t>
            </a:r>
            <a:r>
              <a:rPr lang="zh-TW" altLang="en-US" dirty="0"/>
              <a:t>安裝程式。</a:t>
            </a:r>
            <a:endParaRPr lang="en-US" altLang="zh-TW" dirty="0"/>
          </a:p>
          <a:p>
            <a:r>
              <a:rPr lang="en-US" altLang="zh-TW" dirty="0"/>
              <a:t>TVP5150</a:t>
            </a:r>
            <a:r>
              <a:rPr lang="zh-TW" altLang="en-US" dirty="0"/>
              <a:t>不動作，有以下幾種可能：</a:t>
            </a:r>
            <a:endParaRPr lang="en-US" altLang="zh-TW" dirty="0"/>
          </a:p>
          <a:p>
            <a:pPr marL="800100" lvl="1" indent="-342900">
              <a:buFont typeface="+mj-lt"/>
              <a:buAutoNum type="arabicPeriod"/>
            </a:pPr>
            <a:r>
              <a:rPr lang="en-US" altLang="zh-TW" dirty="0"/>
              <a:t>TVP5150</a:t>
            </a:r>
            <a:r>
              <a:rPr lang="zh-TW" altLang="en-US" dirty="0"/>
              <a:t>過世了。</a:t>
            </a:r>
            <a:endParaRPr lang="en-US" altLang="zh-TW" dirty="0"/>
          </a:p>
          <a:p>
            <a:pPr marL="800100" lvl="1" indent="-342900">
              <a:buFont typeface="+mj-lt"/>
              <a:buAutoNum type="arabicPeriod"/>
            </a:pPr>
            <a:r>
              <a:rPr lang="en-US" altLang="zh-TW" dirty="0"/>
              <a:t>TVP5150</a:t>
            </a:r>
            <a:r>
              <a:rPr lang="zh-TW" altLang="en-US" dirty="0"/>
              <a:t>暫存器所保存的設定遺失了，要重新寫入</a:t>
            </a:r>
            <a:endParaRPr lang="en-US" altLang="zh-TW" dirty="0"/>
          </a:p>
          <a:p>
            <a:pPr marL="800100" lvl="1" indent="-342900">
              <a:buFont typeface="+mj-lt"/>
              <a:buAutoNum type="arabicPeriod"/>
            </a:pPr>
            <a:r>
              <a:rPr lang="en-US" altLang="zh-TW" strike="sngStrike" dirty="0"/>
              <a:t>CLK</a:t>
            </a:r>
            <a:r>
              <a:rPr lang="zh-TW" altLang="en-US" strike="sngStrike" dirty="0"/>
              <a:t>沒有正確輸入。</a:t>
            </a:r>
            <a:r>
              <a:rPr lang="en-US" altLang="zh-TW" dirty="0">
                <a:solidFill>
                  <a:srgbClr val="FF0000"/>
                </a:solidFill>
              </a:rPr>
              <a:t>CLK</a:t>
            </a:r>
            <a:r>
              <a:rPr lang="zh-TW" altLang="en-US" dirty="0">
                <a:solidFill>
                  <a:srgbClr val="FF0000"/>
                </a:solidFill>
              </a:rPr>
              <a:t>確實有震盪</a:t>
            </a:r>
            <a:endParaRPr lang="en-US" altLang="zh-TW" dirty="0">
              <a:solidFill>
                <a:srgbClr val="FF0000"/>
              </a:solidFill>
            </a:endParaRPr>
          </a:p>
          <a:p>
            <a:pPr marL="800100" lvl="1" indent="-342900">
              <a:buFont typeface="+mj-lt"/>
              <a:buAutoNum type="arabicPeriod"/>
            </a:pPr>
            <a:r>
              <a:rPr lang="zh-TW" altLang="en-US" strike="sngStrike" dirty="0"/>
              <a:t>程式有誤。</a:t>
            </a:r>
            <a:r>
              <a:rPr lang="zh-TW" altLang="en-US" dirty="0">
                <a:solidFill>
                  <a:srgbClr val="FF0000"/>
                </a:solidFill>
              </a:rPr>
              <a:t>過去可以跑動的程式燒入一樣不動作</a:t>
            </a:r>
            <a:endParaRPr lang="en-US" altLang="zh-TW" dirty="0">
              <a:solidFill>
                <a:srgbClr val="FF0000"/>
              </a:solidFill>
            </a:endParaRPr>
          </a:p>
        </p:txBody>
      </p:sp>
      <p:pic>
        <p:nvPicPr>
          <p:cNvPr id="6" name="圖片 5">
            <a:extLst>
              <a:ext uri="{FF2B5EF4-FFF2-40B4-BE49-F238E27FC236}">
                <a16:creationId xmlns:a16="http://schemas.microsoft.com/office/drawing/2014/main" id="{798A7D71-BF6D-42C7-A952-17820EC533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841" y="3233393"/>
            <a:ext cx="5722693" cy="2781821"/>
          </a:xfrm>
          <a:prstGeom prst="rect">
            <a:avLst/>
          </a:prstGeom>
        </p:spPr>
      </p:pic>
    </p:spTree>
    <p:extLst>
      <p:ext uri="{BB962C8B-B14F-4D97-AF65-F5344CB8AC3E}">
        <p14:creationId xmlns:p14="http://schemas.microsoft.com/office/powerpoint/2010/main" val="60332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a:extLst>
              <a:ext uri="{FF2B5EF4-FFF2-40B4-BE49-F238E27FC236}">
                <a16:creationId xmlns:a16="http://schemas.microsoft.com/office/drawing/2014/main" id="{F8976A59-024D-4EBA-A2B7-6583A33073EA}"/>
              </a:ext>
            </a:extLst>
          </p:cNvPr>
          <p:cNvPicPr>
            <a:picLocks noGrp="1" noChangeAspect="1"/>
          </p:cNvPicPr>
          <p:nvPr>
            <p:ph idx="1"/>
          </p:nvPr>
        </p:nvPicPr>
        <p:blipFill>
          <a:blip r:embed="rId2"/>
          <a:stretch>
            <a:fillRect/>
          </a:stretch>
        </p:blipFill>
        <p:spPr>
          <a:xfrm>
            <a:off x="6406210" y="1286580"/>
            <a:ext cx="5785790" cy="5037137"/>
          </a:xfrm>
          <a:prstGeom prst="rect">
            <a:avLst/>
          </a:prstGeom>
        </p:spPr>
      </p:pic>
      <p:sp>
        <p:nvSpPr>
          <p:cNvPr id="3" name="標題 2">
            <a:extLst>
              <a:ext uri="{FF2B5EF4-FFF2-40B4-BE49-F238E27FC236}">
                <a16:creationId xmlns:a16="http://schemas.microsoft.com/office/drawing/2014/main" id="{4EC9D924-EBAE-46B0-973D-438343DE9C60}"/>
              </a:ext>
            </a:extLst>
          </p:cNvPr>
          <p:cNvSpPr>
            <a:spLocks noGrp="1"/>
          </p:cNvSpPr>
          <p:nvPr>
            <p:ph type="title"/>
          </p:nvPr>
        </p:nvSpPr>
        <p:spPr/>
        <p:txBody>
          <a:bodyPr/>
          <a:lstStyle/>
          <a:p>
            <a:r>
              <a:rPr lang="en-US" altLang="zh-TW" dirty="0"/>
              <a:t>AXI Architecture</a:t>
            </a:r>
            <a:endParaRPr lang="zh-TW" altLang="en-US" dirty="0"/>
          </a:p>
        </p:txBody>
      </p:sp>
      <p:sp>
        <p:nvSpPr>
          <p:cNvPr id="7" name="矩形 6">
            <a:extLst>
              <a:ext uri="{FF2B5EF4-FFF2-40B4-BE49-F238E27FC236}">
                <a16:creationId xmlns:a16="http://schemas.microsoft.com/office/drawing/2014/main" id="{4EBC0E6F-D0DB-47F5-ACBA-A83051C736AE}"/>
              </a:ext>
            </a:extLst>
          </p:cNvPr>
          <p:cNvSpPr/>
          <p:nvPr/>
        </p:nvSpPr>
        <p:spPr>
          <a:xfrm>
            <a:off x="310210" y="2159533"/>
            <a:ext cx="6096000" cy="3139321"/>
          </a:xfrm>
          <a:prstGeom prst="rect">
            <a:avLst/>
          </a:prstGeom>
        </p:spPr>
        <p:txBody>
          <a:bodyPr>
            <a:spAutoFit/>
          </a:bodyPr>
          <a:lstStyle/>
          <a:p>
            <a:r>
              <a:rPr lang="en-US" altLang="zh-TW" dirty="0"/>
              <a:t>Generic AXI </a:t>
            </a:r>
            <a:r>
              <a:rPr lang="zh-TW" altLang="en-US" dirty="0"/>
              <a:t>有</a:t>
            </a:r>
            <a:r>
              <a:rPr lang="en-US" altLang="zh-TW" dirty="0"/>
              <a:t>5</a:t>
            </a:r>
            <a:r>
              <a:rPr lang="zh-TW" altLang="en-US" dirty="0"/>
              <a:t>對獨立的</a:t>
            </a:r>
            <a:r>
              <a:rPr lang="en-US" altLang="zh-TW" dirty="0"/>
              <a:t>Master/Slave</a:t>
            </a:r>
            <a:r>
              <a:rPr lang="zh-TW" altLang="en-US" dirty="0"/>
              <a:t>通道。</a:t>
            </a:r>
            <a:endParaRPr lang="en-US" altLang="zh-TW" dirty="0"/>
          </a:p>
          <a:p>
            <a:endParaRPr lang="zh-TW" altLang="en-US" dirty="0"/>
          </a:p>
          <a:p>
            <a:r>
              <a:rPr lang="zh-TW" altLang="en-US" dirty="0"/>
              <a:t>其分別是：</a:t>
            </a:r>
            <a:endParaRPr lang="en-US" altLang="zh-TW" dirty="0"/>
          </a:p>
          <a:p>
            <a:pPr marL="800100" lvl="1" indent="-342900">
              <a:buFont typeface="+mj-lt"/>
              <a:buAutoNum type="arabicPeriod"/>
            </a:pPr>
            <a:r>
              <a:rPr lang="en-US" altLang="zh-TW" dirty="0"/>
              <a:t>Read</a:t>
            </a:r>
            <a:r>
              <a:rPr lang="zh-TW" altLang="en-US" dirty="0"/>
              <a:t> </a:t>
            </a:r>
            <a:r>
              <a:rPr lang="en-US" altLang="zh-TW" dirty="0"/>
              <a:t>address</a:t>
            </a:r>
            <a:r>
              <a:rPr lang="zh-TW" altLang="en-US" dirty="0"/>
              <a:t>     通道</a:t>
            </a:r>
            <a:endParaRPr lang="en-US" altLang="zh-TW" dirty="0"/>
          </a:p>
          <a:p>
            <a:pPr marL="800100" lvl="1" indent="-342900">
              <a:buFont typeface="+mj-lt"/>
              <a:buAutoNum type="arabicPeriod"/>
            </a:pPr>
            <a:r>
              <a:rPr lang="en-US" altLang="zh-TW" dirty="0"/>
              <a:t>Write address </a:t>
            </a:r>
            <a:r>
              <a:rPr lang="zh-TW" altLang="en-US" dirty="0"/>
              <a:t>   通道</a:t>
            </a:r>
            <a:endParaRPr lang="en-US" altLang="zh-TW" dirty="0"/>
          </a:p>
          <a:p>
            <a:pPr marL="800100" lvl="1" indent="-342900">
              <a:buFont typeface="+mj-lt"/>
              <a:buAutoNum type="arabicPeriod"/>
            </a:pPr>
            <a:r>
              <a:rPr lang="en-US" altLang="zh-TW" dirty="0"/>
              <a:t>Write data </a:t>
            </a:r>
            <a:r>
              <a:rPr lang="zh-TW" altLang="en-US" dirty="0"/>
              <a:t>        通道</a:t>
            </a:r>
            <a:endParaRPr lang="en-US" altLang="zh-TW" dirty="0"/>
          </a:p>
          <a:p>
            <a:pPr marL="800100" lvl="1" indent="-342900">
              <a:buFont typeface="+mj-lt"/>
              <a:buAutoNum type="arabicPeriod"/>
            </a:pPr>
            <a:r>
              <a:rPr lang="en-US" altLang="zh-TW" dirty="0"/>
              <a:t>Read data         </a:t>
            </a:r>
            <a:r>
              <a:rPr lang="zh-TW" altLang="en-US" dirty="0"/>
              <a:t> 通道</a:t>
            </a:r>
            <a:endParaRPr lang="en-US" altLang="zh-TW" dirty="0"/>
          </a:p>
          <a:p>
            <a:pPr marL="800100" lvl="1" indent="-342900">
              <a:buFont typeface="+mj-lt"/>
              <a:buAutoNum type="arabicPeriod"/>
            </a:pPr>
            <a:r>
              <a:rPr lang="en-US" altLang="zh-TW" dirty="0"/>
              <a:t>Write response </a:t>
            </a:r>
            <a:r>
              <a:rPr lang="zh-TW" altLang="en-US" dirty="0"/>
              <a:t>通道</a:t>
            </a:r>
            <a:endParaRPr lang="en-US" altLang="zh-TW" dirty="0"/>
          </a:p>
          <a:p>
            <a:pPr marL="800100" lvl="1" indent="-342900">
              <a:buFont typeface="+mj-lt"/>
              <a:buAutoNum type="arabicPeriod"/>
            </a:pPr>
            <a:endParaRPr lang="en-US" altLang="zh-TW" dirty="0"/>
          </a:p>
          <a:p>
            <a:r>
              <a:rPr lang="zh-TW" altLang="en-US" dirty="0"/>
              <a:t>每個通道分別有</a:t>
            </a:r>
            <a:r>
              <a:rPr lang="en-US" altLang="zh-TW" dirty="0"/>
              <a:t>1</a:t>
            </a:r>
            <a:r>
              <a:rPr lang="zh-TW" altLang="en-US" dirty="0"/>
              <a:t>個</a:t>
            </a:r>
            <a:r>
              <a:rPr lang="en-US" altLang="zh-TW" dirty="0"/>
              <a:t>forward signals </a:t>
            </a:r>
            <a:r>
              <a:rPr lang="zh-TW" altLang="en-US" dirty="0"/>
              <a:t>和</a:t>
            </a:r>
            <a:r>
              <a:rPr lang="en-US" altLang="zh-TW" dirty="0"/>
              <a:t>1</a:t>
            </a:r>
            <a:r>
              <a:rPr lang="zh-TW" altLang="en-US" dirty="0"/>
              <a:t>個</a:t>
            </a:r>
            <a:r>
              <a:rPr lang="en-US" altLang="zh-TW" dirty="0"/>
              <a:t> feedback signal for handshaking</a:t>
            </a:r>
            <a:r>
              <a:rPr lang="zh-TW" altLang="en-US" dirty="0"/>
              <a:t>。</a:t>
            </a:r>
            <a:endParaRPr lang="en-US" altLang="zh-TW" dirty="0"/>
          </a:p>
        </p:txBody>
      </p:sp>
    </p:spTree>
    <p:extLst>
      <p:ext uri="{BB962C8B-B14F-4D97-AF65-F5344CB8AC3E}">
        <p14:creationId xmlns:p14="http://schemas.microsoft.com/office/powerpoint/2010/main" val="3648540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4EC9D924-EBAE-46B0-973D-438343DE9C60}"/>
              </a:ext>
            </a:extLst>
          </p:cNvPr>
          <p:cNvSpPr>
            <a:spLocks noGrp="1"/>
          </p:cNvSpPr>
          <p:nvPr>
            <p:ph type="title"/>
          </p:nvPr>
        </p:nvSpPr>
        <p:spPr/>
        <p:txBody>
          <a:bodyPr/>
          <a:lstStyle/>
          <a:p>
            <a:r>
              <a:rPr lang="en-US" altLang="zh-TW" dirty="0"/>
              <a:t>AXI Architecture -</a:t>
            </a:r>
            <a:r>
              <a:rPr lang="zh-TW" altLang="en-US" dirty="0"/>
              <a:t> </a:t>
            </a:r>
            <a:r>
              <a:rPr lang="en-US" altLang="zh-TW" dirty="0"/>
              <a:t>Read</a:t>
            </a:r>
            <a:endParaRPr lang="zh-TW" altLang="en-US" dirty="0"/>
          </a:p>
        </p:txBody>
      </p:sp>
      <p:pic>
        <p:nvPicPr>
          <p:cNvPr id="5" name="圖片 4">
            <a:extLst>
              <a:ext uri="{FF2B5EF4-FFF2-40B4-BE49-F238E27FC236}">
                <a16:creationId xmlns:a16="http://schemas.microsoft.com/office/drawing/2014/main" id="{80A34EB6-FE15-498F-AB06-90F38B8C2932}"/>
              </a:ext>
            </a:extLst>
          </p:cNvPr>
          <p:cNvPicPr>
            <a:picLocks noChangeAspect="1"/>
          </p:cNvPicPr>
          <p:nvPr/>
        </p:nvPicPr>
        <p:blipFill>
          <a:blip r:embed="rId2"/>
          <a:stretch>
            <a:fillRect/>
          </a:stretch>
        </p:blipFill>
        <p:spPr>
          <a:xfrm>
            <a:off x="6738728" y="2377618"/>
            <a:ext cx="5182557" cy="2382158"/>
          </a:xfrm>
          <a:prstGeom prst="rect">
            <a:avLst/>
          </a:prstGeom>
        </p:spPr>
      </p:pic>
      <p:sp>
        <p:nvSpPr>
          <p:cNvPr id="8" name="矩形 7">
            <a:extLst>
              <a:ext uri="{FF2B5EF4-FFF2-40B4-BE49-F238E27FC236}">
                <a16:creationId xmlns:a16="http://schemas.microsoft.com/office/drawing/2014/main" id="{0E755E0B-C020-43DD-82F3-3655B8F28C74}"/>
              </a:ext>
            </a:extLst>
          </p:cNvPr>
          <p:cNvSpPr/>
          <p:nvPr/>
        </p:nvSpPr>
        <p:spPr>
          <a:xfrm>
            <a:off x="310210" y="2159533"/>
            <a:ext cx="6096000" cy="3416320"/>
          </a:xfrm>
          <a:prstGeom prst="rect">
            <a:avLst/>
          </a:prstGeom>
        </p:spPr>
        <p:txBody>
          <a:bodyPr>
            <a:spAutoFit/>
          </a:bodyPr>
          <a:lstStyle/>
          <a:p>
            <a:r>
              <a:rPr lang="zh-TW" altLang="en-US" dirty="0"/>
              <a:t>當</a:t>
            </a:r>
            <a:r>
              <a:rPr lang="en-US" altLang="zh-TW" dirty="0"/>
              <a:t>AXI </a:t>
            </a:r>
            <a:r>
              <a:rPr lang="en-US" altLang="zh-TW" b="1" dirty="0"/>
              <a:t>master</a:t>
            </a:r>
            <a:r>
              <a:rPr lang="zh-TW" altLang="en-US" b="1" dirty="0"/>
              <a:t>設備</a:t>
            </a:r>
            <a:r>
              <a:rPr lang="zh-TW" altLang="en-US" dirty="0"/>
              <a:t>執行</a:t>
            </a:r>
            <a:r>
              <a:rPr lang="en-US" altLang="zh-TW" b="1" dirty="0"/>
              <a:t>read transaction</a:t>
            </a:r>
            <a:r>
              <a:rPr lang="zh-TW" altLang="en-US" dirty="0"/>
              <a:t>時，它會通過</a:t>
            </a:r>
            <a:r>
              <a:rPr lang="en-US" altLang="zh-TW" b="1" dirty="0"/>
              <a:t>Read</a:t>
            </a:r>
            <a:r>
              <a:rPr lang="zh-TW" altLang="en-US" b="1" dirty="0"/>
              <a:t> </a:t>
            </a:r>
            <a:r>
              <a:rPr lang="en-US" altLang="zh-TW" b="1" dirty="0"/>
              <a:t>address</a:t>
            </a:r>
            <a:r>
              <a:rPr lang="zh-TW" altLang="en-US" b="1" dirty="0"/>
              <a:t>通道</a:t>
            </a:r>
            <a:r>
              <a:rPr lang="zh-TW" altLang="en-US" dirty="0"/>
              <a:t>向</a:t>
            </a:r>
            <a:r>
              <a:rPr lang="en-US" altLang="zh-TW" b="1" dirty="0"/>
              <a:t>slave</a:t>
            </a:r>
            <a:r>
              <a:rPr lang="zh-TW" altLang="en-US" b="1" dirty="0"/>
              <a:t>設備</a:t>
            </a:r>
            <a:r>
              <a:rPr lang="zh-TW" altLang="en-US" dirty="0"/>
              <a:t>發送包含</a:t>
            </a:r>
            <a:r>
              <a:rPr lang="zh-TW" altLang="en-US" b="1" dirty="0"/>
              <a:t>起始地址</a:t>
            </a:r>
            <a:r>
              <a:rPr lang="zh-TW" altLang="en-US" dirty="0"/>
              <a:t>和</a:t>
            </a:r>
            <a:r>
              <a:rPr lang="zh-TW" altLang="en-US" b="1" dirty="0"/>
              <a:t>控制信息</a:t>
            </a:r>
            <a:r>
              <a:rPr lang="zh-TW" altLang="en-US" dirty="0"/>
              <a:t>的</a:t>
            </a:r>
            <a:r>
              <a:rPr lang="en-US" altLang="zh-TW" dirty="0"/>
              <a:t>Read address transfer </a:t>
            </a:r>
            <a:r>
              <a:rPr lang="zh-TW" altLang="en-US" dirty="0"/>
              <a:t>。</a:t>
            </a:r>
          </a:p>
          <a:p>
            <a:endParaRPr lang="zh-TW" altLang="en-US" dirty="0"/>
          </a:p>
          <a:p>
            <a:r>
              <a:rPr lang="zh-TW" altLang="en-US" dirty="0"/>
              <a:t>當</a:t>
            </a:r>
            <a:r>
              <a:rPr lang="en-US" altLang="zh-TW" b="1" dirty="0"/>
              <a:t>slave</a:t>
            </a:r>
            <a:r>
              <a:rPr lang="zh-TW" altLang="en-US" b="1" dirty="0"/>
              <a:t>設備</a:t>
            </a:r>
            <a:r>
              <a:rPr lang="zh-TW" altLang="en-US" dirty="0"/>
              <a:t>接受地址和控制傳輸時，它根據接受的傳輸開始其過程。</a:t>
            </a:r>
          </a:p>
          <a:p>
            <a:endParaRPr lang="zh-TW" altLang="en-US" dirty="0"/>
          </a:p>
          <a:p>
            <a:r>
              <a:rPr lang="en-US" altLang="zh-TW" b="1" dirty="0"/>
              <a:t>slave</a:t>
            </a:r>
            <a:r>
              <a:rPr lang="zh-TW" altLang="en-US" b="1" dirty="0"/>
              <a:t>設備</a:t>
            </a:r>
            <a:r>
              <a:rPr lang="zh-TW" altLang="en-US" dirty="0"/>
              <a:t>完成其處理後，它將通過</a:t>
            </a:r>
            <a:r>
              <a:rPr lang="en-US" altLang="zh-TW" b="1" dirty="0"/>
              <a:t>Read data</a:t>
            </a:r>
            <a:r>
              <a:rPr lang="zh-TW" altLang="en-US" b="1" dirty="0"/>
              <a:t>通道</a:t>
            </a:r>
            <a:r>
              <a:rPr lang="zh-TW" altLang="en-US" dirty="0"/>
              <a:t>發送</a:t>
            </a:r>
            <a:r>
              <a:rPr lang="en-US" altLang="zh-TW" b="1" dirty="0"/>
              <a:t>master</a:t>
            </a:r>
            <a:r>
              <a:rPr lang="zh-TW" altLang="en-US" b="1" dirty="0"/>
              <a:t>設備</a:t>
            </a:r>
            <a:r>
              <a:rPr lang="zh-TW" altLang="en-US" dirty="0"/>
              <a:t>請求的數據。</a:t>
            </a:r>
          </a:p>
          <a:p>
            <a:endParaRPr lang="zh-TW" altLang="en-US" dirty="0"/>
          </a:p>
          <a:p>
            <a:r>
              <a:rPr lang="zh-TW" altLang="en-US" dirty="0"/>
              <a:t>直到</a:t>
            </a:r>
            <a:r>
              <a:rPr lang="en-US" altLang="zh-TW" b="1" dirty="0"/>
              <a:t>master</a:t>
            </a:r>
            <a:r>
              <a:rPr lang="zh-TW" altLang="en-US" b="1" dirty="0"/>
              <a:t>設備</a:t>
            </a:r>
            <a:r>
              <a:rPr lang="zh-TW" altLang="en-US" dirty="0"/>
              <a:t>接受了最後一個包含讀取</a:t>
            </a:r>
            <a:r>
              <a:rPr lang="en-US" altLang="zh-TW" dirty="0"/>
              <a:t>transaction</a:t>
            </a:r>
            <a:r>
              <a:rPr lang="zh-TW" altLang="en-US" dirty="0"/>
              <a:t>狀態的</a:t>
            </a:r>
            <a:r>
              <a:rPr lang="en-US" altLang="zh-TW" b="1" dirty="0"/>
              <a:t>last burst data </a:t>
            </a:r>
            <a:r>
              <a:rPr lang="zh-TW" altLang="en-US" dirty="0"/>
              <a:t>，該</a:t>
            </a:r>
            <a:r>
              <a:rPr lang="en-US" altLang="zh-TW" dirty="0"/>
              <a:t>transaction</a:t>
            </a:r>
            <a:r>
              <a:rPr lang="zh-TW" altLang="en-US" dirty="0"/>
              <a:t>才完成。</a:t>
            </a:r>
            <a:endParaRPr lang="en-US" altLang="zh-TW" dirty="0"/>
          </a:p>
        </p:txBody>
      </p:sp>
    </p:spTree>
    <p:extLst>
      <p:ext uri="{BB962C8B-B14F-4D97-AF65-F5344CB8AC3E}">
        <p14:creationId xmlns:p14="http://schemas.microsoft.com/office/powerpoint/2010/main" val="4076098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4EC9D924-EBAE-46B0-973D-438343DE9C60}"/>
              </a:ext>
            </a:extLst>
          </p:cNvPr>
          <p:cNvSpPr>
            <a:spLocks noGrp="1"/>
          </p:cNvSpPr>
          <p:nvPr>
            <p:ph type="title"/>
          </p:nvPr>
        </p:nvSpPr>
        <p:spPr/>
        <p:txBody>
          <a:bodyPr/>
          <a:lstStyle/>
          <a:p>
            <a:r>
              <a:rPr lang="en-US" altLang="zh-TW" dirty="0"/>
              <a:t>AXI Architecture -</a:t>
            </a:r>
            <a:r>
              <a:rPr lang="zh-TW" altLang="en-US" dirty="0"/>
              <a:t> </a:t>
            </a:r>
            <a:r>
              <a:rPr lang="en-US" altLang="zh-TW" dirty="0"/>
              <a:t>Write</a:t>
            </a:r>
            <a:endParaRPr lang="zh-TW" altLang="en-US" dirty="0"/>
          </a:p>
        </p:txBody>
      </p:sp>
      <p:sp>
        <p:nvSpPr>
          <p:cNvPr id="8" name="矩形 7">
            <a:extLst>
              <a:ext uri="{FF2B5EF4-FFF2-40B4-BE49-F238E27FC236}">
                <a16:creationId xmlns:a16="http://schemas.microsoft.com/office/drawing/2014/main" id="{0E755E0B-C020-43DD-82F3-3655B8F28C74}"/>
              </a:ext>
            </a:extLst>
          </p:cNvPr>
          <p:cNvSpPr/>
          <p:nvPr/>
        </p:nvSpPr>
        <p:spPr>
          <a:xfrm>
            <a:off x="310210" y="2159533"/>
            <a:ext cx="6096000" cy="2585323"/>
          </a:xfrm>
          <a:prstGeom prst="rect">
            <a:avLst/>
          </a:prstGeom>
        </p:spPr>
        <p:txBody>
          <a:bodyPr>
            <a:spAutoFit/>
          </a:bodyPr>
          <a:lstStyle/>
          <a:p>
            <a:r>
              <a:rPr lang="en-US" altLang="zh-TW" b="1" dirty="0"/>
              <a:t>master</a:t>
            </a:r>
            <a:r>
              <a:rPr lang="zh-TW" altLang="en-US" b="1" dirty="0"/>
              <a:t>設備</a:t>
            </a:r>
            <a:r>
              <a:rPr lang="zh-TW" altLang="en-US" dirty="0"/>
              <a:t>通過</a:t>
            </a:r>
            <a:r>
              <a:rPr lang="en-US" altLang="zh-TW" b="1" dirty="0"/>
              <a:t>Write address</a:t>
            </a:r>
            <a:r>
              <a:rPr lang="zh-TW" altLang="en-US" b="1" dirty="0"/>
              <a:t>通道</a:t>
            </a:r>
            <a:r>
              <a:rPr lang="zh-TW" altLang="en-US" dirty="0"/>
              <a:t>向</a:t>
            </a:r>
            <a:r>
              <a:rPr lang="en-US" altLang="zh-TW" b="1" dirty="0"/>
              <a:t>slave</a:t>
            </a:r>
            <a:r>
              <a:rPr lang="zh-TW" altLang="en-US" b="1" dirty="0"/>
              <a:t>設備</a:t>
            </a:r>
            <a:r>
              <a:rPr lang="zh-TW" altLang="en-US" dirty="0"/>
              <a:t>發送</a:t>
            </a:r>
            <a:r>
              <a:rPr lang="en-US" altLang="zh-TW" dirty="0"/>
              <a:t>write address transfer</a:t>
            </a:r>
            <a:r>
              <a:rPr lang="zh-TW" altLang="en-US" dirty="0"/>
              <a:t>，其中還包含</a:t>
            </a:r>
            <a:r>
              <a:rPr lang="en-US" altLang="zh-TW" dirty="0"/>
              <a:t>state address</a:t>
            </a:r>
            <a:r>
              <a:rPr lang="zh-TW" altLang="en-US" dirty="0"/>
              <a:t>和控制信息。</a:t>
            </a:r>
          </a:p>
          <a:p>
            <a:endParaRPr lang="zh-TW" altLang="en-US" dirty="0"/>
          </a:p>
          <a:p>
            <a:r>
              <a:rPr lang="zh-TW" altLang="en-US" dirty="0"/>
              <a:t>然後，</a:t>
            </a:r>
            <a:r>
              <a:rPr lang="en-US" altLang="zh-TW" b="1" dirty="0"/>
              <a:t>master</a:t>
            </a:r>
            <a:r>
              <a:rPr lang="zh-TW" altLang="en-US" b="1" dirty="0"/>
              <a:t>設備</a:t>
            </a:r>
            <a:r>
              <a:rPr lang="zh-TW" altLang="en-US" dirty="0"/>
              <a:t>通過</a:t>
            </a:r>
            <a:r>
              <a:rPr lang="en-US" altLang="zh-TW" b="1" dirty="0"/>
              <a:t>Write data</a:t>
            </a:r>
            <a:r>
              <a:rPr lang="zh-TW" altLang="en-US" b="1" dirty="0"/>
              <a:t>通道</a:t>
            </a:r>
            <a:r>
              <a:rPr lang="zh-TW" altLang="en-US" dirty="0"/>
              <a:t>將</a:t>
            </a:r>
            <a:r>
              <a:rPr lang="en-US" altLang="zh-TW" dirty="0"/>
              <a:t>write data</a:t>
            </a:r>
            <a:r>
              <a:rPr lang="zh-TW" altLang="en-US" dirty="0"/>
              <a:t>發送到</a:t>
            </a:r>
            <a:r>
              <a:rPr lang="en-US" altLang="zh-TW" b="1" dirty="0"/>
              <a:t>slave</a:t>
            </a:r>
            <a:r>
              <a:rPr lang="zh-TW" altLang="en-US" b="1" dirty="0"/>
              <a:t>設備</a:t>
            </a:r>
            <a:r>
              <a:rPr lang="zh-TW" altLang="en-US" dirty="0"/>
              <a:t>。</a:t>
            </a:r>
          </a:p>
          <a:p>
            <a:endParaRPr lang="zh-TW" altLang="en-US" dirty="0"/>
          </a:p>
          <a:p>
            <a:r>
              <a:rPr lang="en-US" altLang="zh-TW" b="1" dirty="0"/>
              <a:t>slave</a:t>
            </a:r>
            <a:r>
              <a:rPr lang="zh-TW" altLang="en-US" b="1" dirty="0"/>
              <a:t>設備</a:t>
            </a:r>
            <a:r>
              <a:rPr lang="zh-TW" altLang="en-US" dirty="0"/>
              <a:t>接受所有</a:t>
            </a:r>
            <a:r>
              <a:rPr lang="en-US" altLang="zh-TW" dirty="0"/>
              <a:t>write data</a:t>
            </a:r>
            <a:r>
              <a:rPr lang="zh-TW" altLang="en-US" dirty="0"/>
              <a:t>後，</a:t>
            </a:r>
            <a:r>
              <a:rPr lang="en-US" altLang="zh-TW" b="1" dirty="0"/>
              <a:t> slave</a:t>
            </a:r>
            <a:r>
              <a:rPr lang="zh-TW" altLang="en-US" b="1" dirty="0"/>
              <a:t>設備</a:t>
            </a:r>
            <a:r>
              <a:rPr lang="zh-TW" altLang="en-US" dirty="0"/>
              <a:t>通過</a:t>
            </a:r>
            <a:r>
              <a:rPr lang="en-US" altLang="zh-TW" b="1" dirty="0"/>
              <a:t>Write response</a:t>
            </a:r>
            <a:r>
              <a:rPr lang="zh-TW" altLang="en-US" b="1" dirty="0"/>
              <a:t>通道</a:t>
            </a:r>
            <a:r>
              <a:rPr lang="zh-TW" altLang="en-US" dirty="0"/>
              <a:t>發送</a:t>
            </a:r>
            <a:r>
              <a:rPr lang="en-US" altLang="zh-TW" dirty="0"/>
              <a:t>write response</a:t>
            </a:r>
            <a:r>
              <a:rPr lang="zh-TW" altLang="en-US" dirty="0"/>
              <a:t>，以告知</a:t>
            </a:r>
            <a:r>
              <a:rPr lang="en-US" altLang="zh-TW" b="1" dirty="0"/>
              <a:t>master</a:t>
            </a:r>
            <a:r>
              <a:rPr lang="zh-TW" altLang="en-US" b="1" dirty="0"/>
              <a:t>設備</a:t>
            </a:r>
            <a:r>
              <a:rPr lang="zh-TW" altLang="en-US" dirty="0"/>
              <a:t> </a:t>
            </a:r>
            <a:r>
              <a:rPr lang="en-US" altLang="zh-TW" u="sng" dirty="0"/>
              <a:t>write transaction </a:t>
            </a:r>
            <a:r>
              <a:rPr lang="zh-TW" altLang="en-US" u="sng" dirty="0"/>
              <a:t>狀態</a:t>
            </a:r>
            <a:r>
              <a:rPr lang="en-US" altLang="zh-TW" u="sng" dirty="0"/>
              <a:t> </a:t>
            </a:r>
            <a:r>
              <a:rPr lang="zh-TW" altLang="en-US" dirty="0"/>
              <a:t>。</a:t>
            </a:r>
            <a:endParaRPr lang="en-US" altLang="zh-TW" dirty="0"/>
          </a:p>
        </p:txBody>
      </p:sp>
      <p:pic>
        <p:nvPicPr>
          <p:cNvPr id="2" name="圖片 1">
            <a:extLst>
              <a:ext uri="{FF2B5EF4-FFF2-40B4-BE49-F238E27FC236}">
                <a16:creationId xmlns:a16="http://schemas.microsoft.com/office/drawing/2014/main" id="{66CD0737-7618-46E2-AB4B-5D62B5603206}"/>
              </a:ext>
            </a:extLst>
          </p:cNvPr>
          <p:cNvPicPr>
            <a:picLocks noChangeAspect="1"/>
          </p:cNvPicPr>
          <p:nvPr/>
        </p:nvPicPr>
        <p:blipFill>
          <a:blip r:embed="rId2"/>
          <a:stretch>
            <a:fillRect/>
          </a:stretch>
        </p:blipFill>
        <p:spPr>
          <a:xfrm>
            <a:off x="6519215" y="1918253"/>
            <a:ext cx="5362575" cy="3657600"/>
          </a:xfrm>
          <a:prstGeom prst="rect">
            <a:avLst/>
          </a:prstGeom>
        </p:spPr>
      </p:pic>
    </p:spTree>
    <p:extLst>
      <p:ext uri="{BB962C8B-B14F-4D97-AF65-F5344CB8AC3E}">
        <p14:creationId xmlns:p14="http://schemas.microsoft.com/office/powerpoint/2010/main" val="2525590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531EBA2-9DB2-4010-A12D-DC82D9BC51F1}"/>
              </a:ext>
            </a:extLst>
          </p:cNvPr>
          <p:cNvSpPr>
            <a:spLocks noGrp="1"/>
          </p:cNvSpPr>
          <p:nvPr>
            <p:ph idx="1"/>
          </p:nvPr>
        </p:nvSpPr>
        <p:spPr/>
        <p:txBody>
          <a:bodyPr/>
          <a:lstStyle/>
          <a:p>
            <a:r>
              <a:rPr lang="zh-TW" altLang="en-US" b="1" dirty="0"/>
              <a:t>握手</a:t>
            </a:r>
            <a:r>
              <a:rPr lang="zh-TW" altLang="en-US" dirty="0"/>
              <a:t>（</a:t>
            </a:r>
            <a:r>
              <a:rPr lang="en-US" altLang="zh-TW" dirty="0"/>
              <a:t>Handshake</a:t>
            </a:r>
            <a:r>
              <a:rPr lang="zh-TW" altLang="en-US" dirty="0"/>
              <a:t>，亦稱為</a:t>
            </a:r>
            <a:r>
              <a:rPr lang="zh-TW" altLang="en-US" b="1" dirty="0"/>
              <a:t>交握</a:t>
            </a:r>
            <a:r>
              <a:rPr lang="zh-TW" altLang="en-US" dirty="0"/>
              <a:t>）在</a:t>
            </a:r>
            <a:r>
              <a:rPr lang="zh-TW" altLang="en-US" dirty="0">
                <a:hlinkClick r:id="rId2" tooltip="電信"/>
              </a:rPr>
              <a:t>電信</a:t>
            </a:r>
            <a:r>
              <a:rPr lang="zh-TW" altLang="en-US" dirty="0"/>
              <a:t>和</a:t>
            </a:r>
            <a:r>
              <a:rPr lang="zh-TW" altLang="en-US" dirty="0">
                <a:hlinkClick r:id="rId3" tooltip="微處理器"/>
              </a:rPr>
              <a:t>微處理器</a:t>
            </a:r>
            <a:r>
              <a:rPr lang="zh-TW" altLang="en-US" dirty="0"/>
              <a:t>系統中具有以下含義：</a:t>
            </a:r>
          </a:p>
          <a:p>
            <a:pPr lvl="1"/>
            <a:r>
              <a:rPr lang="zh-TW" altLang="en-US" dirty="0"/>
              <a:t>在</a:t>
            </a:r>
            <a:r>
              <a:rPr lang="zh-TW" altLang="en-US" dirty="0">
                <a:hlinkClick r:id="rId4" tooltip="資料"/>
              </a:rPr>
              <a:t>資料</a:t>
            </a:r>
            <a:r>
              <a:rPr lang="zh-TW" altLang="en-US" dirty="0">
                <a:hlinkClick r:id="rId5" tooltip="通信"/>
              </a:rPr>
              <a:t>通信</a:t>
            </a:r>
            <a:r>
              <a:rPr lang="zh-TW" altLang="en-US" dirty="0"/>
              <a:t>中，由</a:t>
            </a:r>
            <a:r>
              <a:rPr lang="zh-TW" altLang="en-US" dirty="0">
                <a:hlinkClick r:id="rId6" tooltip="硬體"/>
              </a:rPr>
              <a:t>硬體</a:t>
            </a:r>
            <a:r>
              <a:rPr lang="zh-TW" altLang="en-US" dirty="0"/>
              <a:t>或</a:t>
            </a:r>
            <a:r>
              <a:rPr lang="zh-TW" altLang="en-US" dirty="0">
                <a:hlinkClick r:id="rId7" tooltip="軟體"/>
              </a:rPr>
              <a:t>軟體</a:t>
            </a:r>
            <a:r>
              <a:rPr lang="zh-TW" altLang="en-US" dirty="0"/>
              <a:t>管理的事件序列，在進行</a:t>
            </a:r>
            <a:r>
              <a:rPr lang="zh-TW" altLang="en-US" dirty="0">
                <a:hlinkClick r:id="rId8" tooltip="資訊"/>
              </a:rPr>
              <a:t>資訊</a:t>
            </a:r>
            <a:r>
              <a:rPr lang="zh-TW" altLang="en-US" dirty="0"/>
              <a:t>交換之前，需要對操作模式的狀態互相達成協定。</a:t>
            </a:r>
          </a:p>
          <a:p>
            <a:pPr lvl="1"/>
            <a:r>
              <a:rPr lang="zh-TW" altLang="en-US" dirty="0"/>
              <a:t>在接收站和傳送站之間建立通信參數的過程。</a:t>
            </a:r>
            <a:endParaRPr lang="en-US" altLang="zh-TW" dirty="0"/>
          </a:p>
          <a:p>
            <a:pPr lvl="1"/>
            <a:endParaRPr lang="zh-TW" altLang="en-US" dirty="0"/>
          </a:p>
          <a:p>
            <a:r>
              <a:rPr lang="zh-TW" altLang="en-US" dirty="0"/>
              <a:t>握手是在</a:t>
            </a:r>
            <a:r>
              <a:rPr lang="zh-TW" altLang="en-US" dirty="0">
                <a:hlinkClick r:id="rId9" tooltip="通信電路（頁面不存在）"/>
              </a:rPr>
              <a:t>通信電路</a:t>
            </a:r>
            <a:r>
              <a:rPr lang="zh-TW" altLang="en-US" dirty="0"/>
              <a:t>建立之後，</a:t>
            </a:r>
            <a:r>
              <a:rPr lang="zh-TW" altLang="en-US" dirty="0">
                <a:hlinkClick r:id="rId10" tooltip="資訊傳輸（頁面不存在）"/>
              </a:rPr>
              <a:t>資訊傳輸</a:t>
            </a:r>
            <a:r>
              <a:rPr lang="zh-TW" altLang="en-US" dirty="0"/>
              <a:t>開始之前。握手用於達成參數，如資訊傳輸率，</a:t>
            </a:r>
            <a:r>
              <a:rPr lang="zh-TW" altLang="en-US" dirty="0">
                <a:hlinkClick r:id="rId11" tooltip="字母表 (電腦科學)"/>
              </a:rPr>
              <a:t>字母表</a:t>
            </a:r>
            <a:r>
              <a:rPr lang="zh-TW" altLang="en-US" dirty="0"/>
              <a:t>，</a:t>
            </a:r>
            <a:r>
              <a:rPr lang="zh-TW" altLang="en-US" dirty="0">
                <a:hlinkClick r:id="rId12" tooltip="奇偶校驗"/>
              </a:rPr>
              <a:t>奇偶校驗</a:t>
            </a:r>
            <a:r>
              <a:rPr lang="zh-TW" altLang="en-US" dirty="0"/>
              <a:t>，</a:t>
            </a:r>
            <a:r>
              <a:rPr lang="zh-TW" altLang="en-US" dirty="0">
                <a:hlinkClick r:id="rId13" tooltip="中斷"/>
              </a:rPr>
              <a:t>中斷</a:t>
            </a:r>
            <a:r>
              <a:rPr lang="zh-TW" altLang="en-US" dirty="0"/>
              <a:t>過程，和其他</a:t>
            </a:r>
            <a:r>
              <a:rPr lang="zh-TW" altLang="en-US" dirty="0">
                <a:hlinkClick r:id="rId14" tooltip="協定"/>
              </a:rPr>
              <a:t>協定</a:t>
            </a:r>
            <a:r>
              <a:rPr lang="zh-TW" altLang="en-US" dirty="0"/>
              <a:t>特性。 握手有助於不同結構的系統或裝置在通信信道中連接，而不需要人為設定參數。</a:t>
            </a:r>
          </a:p>
        </p:txBody>
      </p:sp>
      <p:sp>
        <p:nvSpPr>
          <p:cNvPr id="3" name="標題 2">
            <a:extLst>
              <a:ext uri="{FF2B5EF4-FFF2-40B4-BE49-F238E27FC236}">
                <a16:creationId xmlns:a16="http://schemas.microsoft.com/office/drawing/2014/main" id="{4EC9D924-EBAE-46B0-973D-438343DE9C60}"/>
              </a:ext>
            </a:extLst>
          </p:cNvPr>
          <p:cNvSpPr>
            <a:spLocks noGrp="1"/>
          </p:cNvSpPr>
          <p:nvPr>
            <p:ph type="title"/>
          </p:nvPr>
        </p:nvSpPr>
        <p:spPr/>
        <p:txBody>
          <a:bodyPr/>
          <a:lstStyle/>
          <a:p>
            <a:r>
              <a:rPr lang="en-US" altLang="zh-TW" dirty="0"/>
              <a:t>Handshake</a:t>
            </a:r>
            <a:endParaRPr lang="zh-TW" altLang="en-US" dirty="0"/>
          </a:p>
        </p:txBody>
      </p:sp>
    </p:spTree>
    <p:extLst>
      <p:ext uri="{BB962C8B-B14F-4D97-AF65-F5344CB8AC3E}">
        <p14:creationId xmlns:p14="http://schemas.microsoft.com/office/powerpoint/2010/main" val="1739551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4EC9D924-EBAE-46B0-973D-438343DE9C60}"/>
              </a:ext>
            </a:extLst>
          </p:cNvPr>
          <p:cNvSpPr>
            <a:spLocks noGrp="1"/>
          </p:cNvSpPr>
          <p:nvPr>
            <p:ph type="title"/>
          </p:nvPr>
        </p:nvSpPr>
        <p:spPr/>
        <p:txBody>
          <a:bodyPr/>
          <a:lstStyle/>
          <a:p>
            <a:r>
              <a:rPr lang="en-US" altLang="zh-TW" dirty="0"/>
              <a:t>AXI Architecture -</a:t>
            </a:r>
            <a:r>
              <a:rPr lang="zh-TW" altLang="en-US" dirty="0"/>
              <a:t> </a:t>
            </a:r>
            <a:r>
              <a:rPr lang="en-US" altLang="zh-TW" dirty="0"/>
              <a:t>Channel Handshaking</a:t>
            </a:r>
            <a:endParaRPr lang="zh-TW" altLang="en-US" dirty="0"/>
          </a:p>
        </p:txBody>
      </p:sp>
      <p:sp>
        <p:nvSpPr>
          <p:cNvPr id="5" name="矩形 4">
            <a:extLst>
              <a:ext uri="{FF2B5EF4-FFF2-40B4-BE49-F238E27FC236}">
                <a16:creationId xmlns:a16="http://schemas.microsoft.com/office/drawing/2014/main" id="{C2C05E7E-5045-40CF-9659-739CB8288812}"/>
              </a:ext>
            </a:extLst>
          </p:cNvPr>
          <p:cNvSpPr/>
          <p:nvPr/>
        </p:nvSpPr>
        <p:spPr>
          <a:xfrm>
            <a:off x="45367" y="1418712"/>
            <a:ext cx="6096000" cy="3970318"/>
          </a:xfrm>
          <a:prstGeom prst="rect">
            <a:avLst/>
          </a:prstGeom>
        </p:spPr>
        <p:txBody>
          <a:bodyPr>
            <a:spAutoFit/>
          </a:bodyPr>
          <a:lstStyle/>
          <a:p>
            <a:r>
              <a:rPr lang="zh-TW" altLang="en-US" b="1" dirty="0"/>
              <a:t>每個通道都有</a:t>
            </a:r>
            <a:r>
              <a:rPr lang="en-US" altLang="zh-TW" b="1" dirty="0"/>
              <a:t>handshaking</a:t>
            </a:r>
            <a:r>
              <a:rPr lang="zh-TW" altLang="en-US" b="1" dirty="0"/>
              <a:t>的</a:t>
            </a:r>
            <a:r>
              <a:rPr lang="en-US" altLang="zh-TW" b="1" dirty="0"/>
              <a:t>VALD</a:t>
            </a:r>
            <a:r>
              <a:rPr lang="zh-TW" altLang="en-US" b="1" dirty="0"/>
              <a:t>、</a:t>
            </a:r>
            <a:r>
              <a:rPr lang="en-US" altLang="zh-TW" b="1" dirty="0"/>
              <a:t>READY signals</a:t>
            </a:r>
          </a:p>
          <a:p>
            <a:endParaRPr lang="en-US" altLang="zh-TW" b="1" dirty="0"/>
          </a:p>
          <a:p>
            <a:r>
              <a:rPr lang="zh-TW" altLang="en-US" dirty="0"/>
              <a:t>當控制信息或數據可用時，</a:t>
            </a:r>
            <a:r>
              <a:rPr lang="en-US" altLang="zh-TW" b="1" dirty="0"/>
              <a:t> Master</a:t>
            </a:r>
            <a:r>
              <a:rPr lang="zh-TW" altLang="en-US" dirty="0"/>
              <a:t> </a:t>
            </a:r>
            <a:r>
              <a:rPr lang="en-US" altLang="zh-TW" dirty="0"/>
              <a:t>asserts VALID</a:t>
            </a:r>
            <a:r>
              <a:rPr lang="zh-TW" altLang="en-US" dirty="0"/>
              <a:t>。</a:t>
            </a:r>
          </a:p>
          <a:p>
            <a:endParaRPr lang="zh-TW" altLang="en-US" dirty="0"/>
          </a:p>
          <a:p>
            <a:r>
              <a:rPr lang="zh-TW" altLang="en-US" dirty="0"/>
              <a:t>當目標可以接受控制信息或數據時，</a:t>
            </a:r>
            <a:r>
              <a:rPr lang="en-US" altLang="zh-TW" b="1" dirty="0"/>
              <a:t> Slave</a:t>
            </a:r>
            <a:r>
              <a:rPr lang="en-US" altLang="zh-TW" dirty="0"/>
              <a:t> asserts READY </a:t>
            </a:r>
            <a:r>
              <a:rPr lang="zh-TW" altLang="en-US" dirty="0"/>
              <a:t>。</a:t>
            </a:r>
          </a:p>
          <a:p>
            <a:endParaRPr lang="zh-TW" altLang="en-US" dirty="0"/>
          </a:p>
          <a:p>
            <a:r>
              <a:rPr lang="zh-TW" altLang="en-US" dirty="0"/>
              <a:t>請注意，當</a:t>
            </a:r>
            <a:r>
              <a:rPr lang="en-US" altLang="zh-TW" b="1" dirty="0"/>
              <a:t>Master</a:t>
            </a:r>
            <a:r>
              <a:rPr lang="zh-TW" altLang="en-US" dirty="0"/>
              <a:t> </a:t>
            </a:r>
            <a:r>
              <a:rPr lang="en-US" altLang="zh-TW" dirty="0"/>
              <a:t>asserts VALID</a:t>
            </a:r>
            <a:r>
              <a:rPr lang="zh-TW" altLang="en-US" dirty="0"/>
              <a:t>時，相應的控制信息或數據也必須同時可用。</a:t>
            </a:r>
            <a:endParaRPr lang="en-US" altLang="zh-TW" dirty="0"/>
          </a:p>
          <a:p>
            <a:endParaRPr lang="en-US" altLang="zh-TW" dirty="0"/>
          </a:p>
          <a:p>
            <a:r>
              <a:rPr lang="zh-TW" altLang="en-US" dirty="0"/>
              <a:t>傳輸在</a:t>
            </a:r>
            <a:r>
              <a:rPr lang="en-US" altLang="zh-TW" dirty="0"/>
              <a:t>clock</a:t>
            </a:r>
            <a:r>
              <a:rPr lang="zh-TW" altLang="en-US" dirty="0"/>
              <a:t>正緣觸發時進行。</a:t>
            </a:r>
            <a:endParaRPr lang="en-US" altLang="zh-TW" dirty="0"/>
          </a:p>
          <a:p>
            <a:endParaRPr lang="en-US" altLang="zh-TW" dirty="0"/>
          </a:p>
          <a:p>
            <a:r>
              <a:rPr lang="en-US" altLang="zh-TW" b="1" dirty="0"/>
              <a:t>Master</a:t>
            </a:r>
            <a:r>
              <a:rPr lang="zh-TW" altLang="en-US" dirty="0"/>
              <a:t>需要一個暫存器輸入來採樣</a:t>
            </a:r>
            <a:r>
              <a:rPr lang="en-US" altLang="zh-TW" dirty="0"/>
              <a:t>READY</a:t>
            </a:r>
            <a:r>
              <a:rPr lang="zh-TW" altLang="en-US" dirty="0"/>
              <a:t>信號，</a:t>
            </a:r>
            <a:r>
              <a:rPr lang="en-US" altLang="zh-TW" b="1" dirty="0"/>
              <a:t> slave</a:t>
            </a:r>
            <a:r>
              <a:rPr lang="zh-TW" altLang="en-US" dirty="0"/>
              <a:t>也需要一個寄存器輸入來採樣</a:t>
            </a:r>
            <a:r>
              <a:rPr lang="en-US" altLang="zh-TW" dirty="0"/>
              <a:t>VALID</a:t>
            </a:r>
            <a:r>
              <a:rPr lang="zh-TW" altLang="en-US" dirty="0"/>
              <a:t>信號。</a:t>
            </a:r>
            <a:endParaRPr lang="en-US" altLang="zh-TW" dirty="0"/>
          </a:p>
          <a:p>
            <a:endParaRPr lang="en-US" altLang="zh-TW" dirty="0"/>
          </a:p>
        </p:txBody>
      </p:sp>
      <p:pic>
        <p:nvPicPr>
          <p:cNvPr id="4" name="圖片 3">
            <a:extLst>
              <a:ext uri="{FF2B5EF4-FFF2-40B4-BE49-F238E27FC236}">
                <a16:creationId xmlns:a16="http://schemas.microsoft.com/office/drawing/2014/main" id="{B817D445-901A-471D-9933-721636155853}"/>
              </a:ext>
            </a:extLst>
          </p:cNvPr>
          <p:cNvPicPr>
            <a:picLocks noChangeAspect="1"/>
          </p:cNvPicPr>
          <p:nvPr/>
        </p:nvPicPr>
        <p:blipFill>
          <a:blip r:embed="rId2"/>
          <a:stretch>
            <a:fillRect/>
          </a:stretch>
        </p:blipFill>
        <p:spPr>
          <a:xfrm>
            <a:off x="7008632" y="1318231"/>
            <a:ext cx="3313718" cy="3652980"/>
          </a:xfrm>
          <a:prstGeom prst="rect">
            <a:avLst/>
          </a:prstGeom>
        </p:spPr>
      </p:pic>
      <p:pic>
        <p:nvPicPr>
          <p:cNvPr id="6" name="圖片 5">
            <a:extLst>
              <a:ext uri="{FF2B5EF4-FFF2-40B4-BE49-F238E27FC236}">
                <a16:creationId xmlns:a16="http://schemas.microsoft.com/office/drawing/2014/main" id="{FC346639-94DA-4651-B536-EF24EF67AED8}"/>
              </a:ext>
            </a:extLst>
          </p:cNvPr>
          <p:cNvPicPr>
            <a:picLocks noChangeAspect="1"/>
          </p:cNvPicPr>
          <p:nvPr/>
        </p:nvPicPr>
        <p:blipFill>
          <a:blip r:embed="rId3"/>
          <a:stretch>
            <a:fillRect/>
          </a:stretch>
        </p:blipFill>
        <p:spPr>
          <a:xfrm>
            <a:off x="7008632" y="4971211"/>
            <a:ext cx="3166683" cy="1655832"/>
          </a:xfrm>
          <a:prstGeom prst="rect">
            <a:avLst/>
          </a:prstGeom>
        </p:spPr>
      </p:pic>
      <p:sp>
        <p:nvSpPr>
          <p:cNvPr id="9" name="矩形 8">
            <a:extLst>
              <a:ext uri="{FF2B5EF4-FFF2-40B4-BE49-F238E27FC236}">
                <a16:creationId xmlns:a16="http://schemas.microsoft.com/office/drawing/2014/main" id="{20F5DE27-07CC-46DF-AFBD-D4AD67BCC725}"/>
              </a:ext>
            </a:extLst>
          </p:cNvPr>
          <p:cNvSpPr/>
          <p:nvPr/>
        </p:nvSpPr>
        <p:spPr>
          <a:xfrm>
            <a:off x="10175315" y="3819369"/>
            <a:ext cx="2128660" cy="369332"/>
          </a:xfrm>
          <a:prstGeom prst="rect">
            <a:avLst/>
          </a:prstGeom>
        </p:spPr>
        <p:txBody>
          <a:bodyPr wrap="none">
            <a:spAutoFit/>
          </a:bodyPr>
          <a:lstStyle/>
          <a:p>
            <a:r>
              <a:rPr lang="en-US" altLang="zh-TW" dirty="0"/>
              <a:t>READY before VALID </a:t>
            </a:r>
            <a:endParaRPr lang="zh-TW" altLang="en-US" dirty="0"/>
          </a:p>
        </p:txBody>
      </p:sp>
      <p:sp>
        <p:nvSpPr>
          <p:cNvPr id="10" name="矩形 9">
            <a:extLst>
              <a:ext uri="{FF2B5EF4-FFF2-40B4-BE49-F238E27FC236}">
                <a16:creationId xmlns:a16="http://schemas.microsoft.com/office/drawing/2014/main" id="{F6A2F234-796A-4439-8E94-F911E88952BA}"/>
              </a:ext>
            </a:extLst>
          </p:cNvPr>
          <p:cNvSpPr/>
          <p:nvPr/>
        </p:nvSpPr>
        <p:spPr>
          <a:xfrm>
            <a:off x="10175315" y="5569055"/>
            <a:ext cx="1877309" cy="369332"/>
          </a:xfrm>
          <a:prstGeom prst="rect">
            <a:avLst/>
          </a:prstGeom>
        </p:spPr>
        <p:txBody>
          <a:bodyPr wrap="none">
            <a:spAutoFit/>
          </a:bodyPr>
          <a:lstStyle/>
          <a:p>
            <a:r>
              <a:rPr lang="en-US" altLang="zh-TW" dirty="0"/>
              <a:t>VALID with READY</a:t>
            </a:r>
            <a:endParaRPr lang="zh-TW" altLang="en-US" dirty="0"/>
          </a:p>
        </p:txBody>
      </p:sp>
      <p:sp>
        <p:nvSpPr>
          <p:cNvPr id="11" name="矩形 10">
            <a:extLst>
              <a:ext uri="{FF2B5EF4-FFF2-40B4-BE49-F238E27FC236}">
                <a16:creationId xmlns:a16="http://schemas.microsoft.com/office/drawing/2014/main" id="{61736389-E1B2-4D3F-947B-D56FB93203F0}"/>
              </a:ext>
            </a:extLst>
          </p:cNvPr>
          <p:cNvSpPr/>
          <p:nvPr/>
        </p:nvSpPr>
        <p:spPr>
          <a:xfrm>
            <a:off x="10175315" y="1898249"/>
            <a:ext cx="2199192" cy="369332"/>
          </a:xfrm>
          <a:prstGeom prst="rect">
            <a:avLst/>
          </a:prstGeom>
        </p:spPr>
        <p:txBody>
          <a:bodyPr wrap="none">
            <a:spAutoFit/>
          </a:bodyPr>
          <a:lstStyle/>
          <a:p>
            <a:r>
              <a:rPr lang="en-US" altLang="zh-TW" dirty="0"/>
              <a:t>VALID before READY </a:t>
            </a:r>
            <a:endParaRPr lang="zh-TW" altLang="en-US" dirty="0"/>
          </a:p>
        </p:txBody>
      </p:sp>
      <p:sp>
        <p:nvSpPr>
          <p:cNvPr id="12" name="橢圓 11">
            <a:extLst>
              <a:ext uri="{FF2B5EF4-FFF2-40B4-BE49-F238E27FC236}">
                <a16:creationId xmlns:a16="http://schemas.microsoft.com/office/drawing/2014/main" id="{8CAE4177-C5F7-44AC-B089-2F251BAC5552}"/>
              </a:ext>
            </a:extLst>
          </p:cNvPr>
          <p:cNvSpPr/>
          <p:nvPr/>
        </p:nvSpPr>
        <p:spPr>
          <a:xfrm>
            <a:off x="8993172" y="1187777"/>
            <a:ext cx="461913" cy="55995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D7C61270-B53B-465B-A2E0-5DE171E1115B}"/>
              </a:ext>
            </a:extLst>
          </p:cNvPr>
          <p:cNvSpPr/>
          <p:nvPr/>
        </p:nvSpPr>
        <p:spPr>
          <a:xfrm>
            <a:off x="7103054" y="6510969"/>
            <a:ext cx="4124719" cy="369332"/>
          </a:xfrm>
          <a:prstGeom prst="rect">
            <a:avLst/>
          </a:prstGeom>
        </p:spPr>
        <p:txBody>
          <a:bodyPr wrap="none">
            <a:spAutoFit/>
          </a:bodyPr>
          <a:lstStyle/>
          <a:p>
            <a:r>
              <a:rPr lang="zh-TW" altLang="en-US" dirty="0"/>
              <a:t>僅在同時確認</a:t>
            </a:r>
            <a:r>
              <a:rPr lang="en-US" altLang="zh-TW" dirty="0"/>
              <a:t>VALID</a:t>
            </a:r>
            <a:r>
              <a:rPr lang="zh-TW" altLang="en-US" dirty="0"/>
              <a:t>和</a:t>
            </a:r>
            <a:r>
              <a:rPr lang="en-US" altLang="zh-TW" dirty="0"/>
              <a:t>READY</a:t>
            </a:r>
            <a:r>
              <a:rPr lang="zh-TW" altLang="en-US" dirty="0"/>
              <a:t>時發生傳輸</a:t>
            </a:r>
          </a:p>
        </p:txBody>
      </p:sp>
    </p:spTree>
    <p:extLst>
      <p:ext uri="{BB962C8B-B14F-4D97-AF65-F5344CB8AC3E}">
        <p14:creationId xmlns:p14="http://schemas.microsoft.com/office/powerpoint/2010/main" val="811804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4EC9D924-EBAE-46B0-973D-438343DE9C60}"/>
              </a:ext>
            </a:extLst>
          </p:cNvPr>
          <p:cNvSpPr>
            <a:spLocks noGrp="1"/>
          </p:cNvSpPr>
          <p:nvPr>
            <p:ph type="title"/>
          </p:nvPr>
        </p:nvSpPr>
        <p:spPr/>
        <p:txBody>
          <a:bodyPr/>
          <a:lstStyle/>
          <a:p>
            <a:r>
              <a:rPr lang="en-US" altLang="zh-TW" dirty="0"/>
              <a:t>AXI Architecture -</a:t>
            </a:r>
            <a:r>
              <a:rPr lang="zh-TW" altLang="en-US" dirty="0"/>
              <a:t> </a:t>
            </a:r>
            <a:r>
              <a:rPr lang="en-US" altLang="zh-TW" dirty="0"/>
              <a:t>Channel Handshaking</a:t>
            </a:r>
            <a:endParaRPr lang="zh-TW" altLang="en-US" dirty="0"/>
          </a:p>
        </p:txBody>
      </p:sp>
      <p:sp>
        <p:nvSpPr>
          <p:cNvPr id="5" name="矩形 4">
            <a:extLst>
              <a:ext uri="{FF2B5EF4-FFF2-40B4-BE49-F238E27FC236}">
                <a16:creationId xmlns:a16="http://schemas.microsoft.com/office/drawing/2014/main" id="{C2C05E7E-5045-40CF-9659-739CB8288812}"/>
              </a:ext>
            </a:extLst>
          </p:cNvPr>
          <p:cNvSpPr/>
          <p:nvPr/>
        </p:nvSpPr>
        <p:spPr>
          <a:xfrm>
            <a:off x="45367" y="1418712"/>
            <a:ext cx="6096000" cy="2862322"/>
          </a:xfrm>
          <a:prstGeom prst="rect">
            <a:avLst/>
          </a:prstGeom>
        </p:spPr>
        <p:txBody>
          <a:bodyPr>
            <a:spAutoFit/>
          </a:bodyPr>
          <a:lstStyle/>
          <a:p>
            <a:r>
              <a:rPr lang="zh-TW" altLang="en-US" dirty="0"/>
              <a:t>根據</a:t>
            </a:r>
            <a:r>
              <a:rPr lang="en-US" altLang="zh-TW" dirty="0"/>
              <a:t>VALID with READY</a:t>
            </a:r>
            <a:r>
              <a:rPr lang="zh-TW" altLang="en-US" dirty="0"/>
              <a:t>的情況，我們假設</a:t>
            </a:r>
            <a:r>
              <a:rPr lang="en-US" altLang="zh-TW" b="1" dirty="0"/>
              <a:t>Master</a:t>
            </a:r>
            <a:r>
              <a:rPr lang="zh-TW" altLang="en-US" dirty="0"/>
              <a:t>和</a:t>
            </a:r>
            <a:r>
              <a:rPr lang="en-US" altLang="zh-TW" b="1" dirty="0"/>
              <a:t>slave</a:t>
            </a:r>
            <a:r>
              <a:rPr lang="zh-TW" altLang="en-US" dirty="0"/>
              <a:t>使用輸出寄存器而不是組合電路，它們需要一個週期來拉低</a:t>
            </a:r>
            <a:r>
              <a:rPr lang="en-US" altLang="zh-TW" dirty="0"/>
              <a:t>VALID / READY</a:t>
            </a:r>
            <a:r>
              <a:rPr lang="zh-TW" altLang="en-US" dirty="0"/>
              <a:t>，並在</a:t>
            </a:r>
            <a:r>
              <a:rPr lang="en-US" altLang="zh-TW" dirty="0"/>
              <a:t>T4</a:t>
            </a:r>
            <a:r>
              <a:rPr lang="zh-TW" altLang="en-US" dirty="0"/>
              <a:t>週期再次採樣</a:t>
            </a:r>
            <a:r>
              <a:rPr lang="en-US" altLang="zh-TW" dirty="0"/>
              <a:t>VALID / READY</a:t>
            </a:r>
            <a:r>
              <a:rPr lang="zh-TW" altLang="en-US" dirty="0"/>
              <a:t>。</a:t>
            </a:r>
          </a:p>
          <a:p>
            <a:endParaRPr lang="zh-TW" altLang="en-US" dirty="0"/>
          </a:p>
          <a:p>
            <a:r>
              <a:rPr lang="zh-TW" altLang="en-US" dirty="0"/>
              <a:t>當他們在</a:t>
            </a:r>
            <a:r>
              <a:rPr lang="en-US" altLang="zh-TW" dirty="0"/>
              <a:t>T4</a:t>
            </a:r>
            <a:r>
              <a:rPr lang="zh-TW" altLang="en-US" dirty="0"/>
              <a:t>再次採樣有效</a:t>
            </a:r>
            <a:r>
              <a:rPr lang="en-US" altLang="zh-TW" dirty="0"/>
              <a:t>/</a:t>
            </a:r>
            <a:r>
              <a:rPr lang="zh-TW" altLang="en-US" dirty="0"/>
              <a:t>就緒時，應該有另一次傳輸，這是一個</a:t>
            </a:r>
            <a:r>
              <a:rPr lang="en-US" altLang="zh-TW" dirty="0"/>
              <a:t>BUG</a:t>
            </a:r>
            <a:r>
              <a:rPr lang="zh-TW" altLang="en-US" dirty="0"/>
              <a:t>。</a:t>
            </a:r>
          </a:p>
          <a:p>
            <a:endParaRPr lang="zh-TW" altLang="en-US" dirty="0"/>
          </a:p>
          <a:p>
            <a:r>
              <a:rPr lang="zh-TW" altLang="en-US" dirty="0"/>
              <a:t>因此，</a:t>
            </a:r>
            <a:r>
              <a:rPr lang="en-US" altLang="zh-TW" b="1" dirty="0"/>
              <a:t> Master</a:t>
            </a:r>
            <a:r>
              <a:rPr lang="zh-TW" altLang="en-US" dirty="0"/>
              <a:t>和</a:t>
            </a:r>
            <a:r>
              <a:rPr lang="en-US" altLang="zh-TW" b="1" dirty="0"/>
              <a:t>slave</a:t>
            </a:r>
            <a:r>
              <a:rPr lang="zh-TW" altLang="en-US" dirty="0"/>
              <a:t>應使用組合電路作為輸出。</a:t>
            </a:r>
          </a:p>
          <a:p>
            <a:endParaRPr lang="zh-TW" altLang="en-US" dirty="0"/>
          </a:p>
          <a:p>
            <a:r>
              <a:rPr lang="zh-TW" altLang="en-US" dirty="0"/>
              <a:t>簡而言之，</a:t>
            </a:r>
            <a:r>
              <a:rPr lang="en-US" altLang="zh-TW" dirty="0"/>
              <a:t>AXI</a:t>
            </a:r>
            <a:r>
              <a:rPr lang="zh-TW" altLang="en-US" dirty="0"/>
              <a:t>協議是要</a:t>
            </a:r>
            <a:r>
              <a:rPr lang="zh-TW" altLang="en-US" b="1" dirty="0"/>
              <a:t>暫存器輸入</a:t>
            </a:r>
            <a:r>
              <a:rPr lang="zh-TW" altLang="en-US" dirty="0"/>
              <a:t>和</a:t>
            </a:r>
            <a:r>
              <a:rPr lang="zh-TW" altLang="en-US" b="1" dirty="0"/>
              <a:t>組合電路輸出</a:t>
            </a:r>
            <a:r>
              <a:rPr lang="zh-TW" altLang="en-US" dirty="0"/>
              <a:t>。</a:t>
            </a:r>
            <a:endParaRPr lang="en-US" altLang="zh-TW" dirty="0"/>
          </a:p>
        </p:txBody>
      </p:sp>
      <p:pic>
        <p:nvPicPr>
          <p:cNvPr id="4" name="圖片 3">
            <a:extLst>
              <a:ext uri="{FF2B5EF4-FFF2-40B4-BE49-F238E27FC236}">
                <a16:creationId xmlns:a16="http://schemas.microsoft.com/office/drawing/2014/main" id="{B817D445-901A-471D-9933-721636155853}"/>
              </a:ext>
            </a:extLst>
          </p:cNvPr>
          <p:cNvPicPr>
            <a:picLocks noChangeAspect="1"/>
          </p:cNvPicPr>
          <p:nvPr/>
        </p:nvPicPr>
        <p:blipFill>
          <a:blip r:embed="rId2"/>
          <a:stretch>
            <a:fillRect/>
          </a:stretch>
        </p:blipFill>
        <p:spPr>
          <a:xfrm>
            <a:off x="7008632" y="1318231"/>
            <a:ext cx="3313718" cy="3652980"/>
          </a:xfrm>
          <a:prstGeom prst="rect">
            <a:avLst/>
          </a:prstGeom>
        </p:spPr>
      </p:pic>
      <p:pic>
        <p:nvPicPr>
          <p:cNvPr id="6" name="圖片 5">
            <a:extLst>
              <a:ext uri="{FF2B5EF4-FFF2-40B4-BE49-F238E27FC236}">
                <a16:creationId xmlns:a16="http://schemas.microsoft.com/office/drawing/2014/main" id="{FC346639-94DA-4651-B536-EF24EF67AED8}"/>
              </a:ext>
            </a:extLst>
          </p:cNvPr>
          <p:cNvPicPr>
            <a:picLocks noChangeAspect="1"/>
          </p:cNvPicPr>
          <p:nvPr/>
        </p:nvPicPr>
        <p:blipFill>
          <a:blip r:embed="rId3"/>
          <a:stretch>
            <a:fillRect/>
          </a:stretch>
        </p:blipFill>
        <p:spPr>
          <a:xfrm>
            <a:off x="7008632" y="4971211"/>
            <a:ext cx="3166683" cy="1655832"/>
          </a:xfrm>
          <a:prstGeom prst="rect">
            <a:avLst/>
          </a:prstGeom>
        </p:spPr>
      </p:pic>
      <p:sp>
        <p:nvSpPr>
          <p:cNvPr id="9" name="矩形 8">
            <a:extLst>
              <a:ext uri="{FF2B5EF4-FFF2-40B4-BE49-F238E27FC236}">
                <a16:creationId xmlns:a16="http://schemas.microsoft.com/office/drawing/2014/main" id="{20F5DE27-07CC-46DF-AFBD-D4AD67BCC725}"/>
              </a:ext>
            </a:extLst>
          </p:cNvPr>
          <p:cNvSpPr/>
          <p:nvPr/>
        </p:nvSpPr>
        <p:spPr>
          <a:xfrm>
            <a:off x="10175315" y="3819369"/>
            <a:ext cx="2128660" cy="369332"/>
          </a:xfrm>
          <a:prstGeom prst="rect">
            <a:avLst/>
          </a:prstGeom>
        </p:spPr>
        <p:txBody>
          <a:bodyPr wrap="none">
            <a:spAutoFit/>
          </a:bodyPr>
          <a:lstStyle/>
          <a:p>
            <a:r>
              <a:rPr lang="en-US" altLang="zh-TW" dirty="0"/>
              <a:t>READY before VALID </a:t>
            </a:r>
            <a:endParaRPr lang="zh-TW" altLang="en-US" dirty="0"/>
          </a:p>
        </p:txBody>
      </p:sp>
      <p:sp>
        <p:nvSpPr>
          <p:cNvPr id="10" name="矩形 9">
            <a:extLst>
              <a:ext uri="{FF2B5EF4-FFF2-40B4-BE49-F238E27FC236}">
                <a16:creationId xmlns:a16="http://schemas.microsoft.com/office/drawing/2014/main" id="{F6A2F234-796A-4439-8E94-F911E88952BA}"/>
              </a:ext>
            </a:extLst>
          </p:cNvPr>
          <p:cNvSpPr/>
          <p:nvPr/>
        </p:nvSpPr>
        <p:spPr>
          <a:xfrm>
            <a:off x="10175315" y="5569055"/>
            <a:ext cx="1877309" cy="369332"/>
          </a:xfrm>
          <a:prstGeom prst="rect">
            <a:avLst/>
          </a:prstGeom>
        </p:spPr>
        <p:txBody>
          <a:bodyPr wrap="none">
            <a:spAutoFit/>
          </a:bodyPr>
          <a:lstStyle/>
          <a:p>
            <a:r>
              <a:rPr lang="en-US" altLang="zh-TW" dirty="0"/>
              <a:t>VALID with READY</a:t>
            </a:r>
            <a:endParaRPr lang="zh-TW" altLang="en-US" dirty="0"/>
          </a:p>
        </p:txBody>
      </p:sp>
      <p:sp>
        <p:nvSpPr>
          <p:cNvPr id="11" name="矩形 10">
            <a:extLst>
              <a:ext uri="{FF2B5EF4-FFF2-40B4-BE49-F238E27FC236}">
                <a16:creationId xmlns:a16="http://schemas.microsoft.com/office/drawing/2014/main" id="{61736389-E1B2-4D3F-947B-D56FB93203F0}"/>
              </a:ext>
            </a:extLst>
          </p:cNvPr>
          <p:cNvSpPr/>
          <p:nvPr/>
        </p:nvSpPr>
        <p:spPr>
          <a:xfrm>
            <a:off x="10175315" y="1898249"/>
            <a:ext cx="2199192" cy="369332"/>
          </a:xfrm>
          <a:prstGeom prst="rect">
            <a:avLst/>
          </a:prstGeom>
        </p:spPr>
        <p:txBody>
          <a:bodyPr wrap="none">
            <a:spAutoFit/>
          </a:bodyPr>
          <a:lstStyle/>
          <a:p>
            <a:r>
              <a:rPr lang="en-US" altLang="zh-TW" dirty="0"/>
              <a:t>VALID before READY </a:t>
            </a:r>
            <a:endParaRPr lang="zh-TW" altLang="en-US" dirty="0"/>
          </a:p>
        </p:txBody>
      </p:sp>
      <p:sp>
        <p:nvSpPr>
          <p:cNvPr id="12" name="橢圓 11">
            <a:extLst>
              <a:ext uri="{FF2B5EF4-FFF2-40B4-BE49-F238E27FC236}">
                <a16:creationId xmlns:a16="http://schemas.microsoft.com/office/drawing/2014/main" id="{8CAE4177-C5F7-44AC-B089-2F251BAC5552}"/>
              </a:ext>
            </a:extLst>
          </p:cNvPr>
          <p:cNvSpPr/>
          <p:nvPr/>
        </p:nvSpPr>
        <p:spPr>
          <a:xfrm>
            <a:off x="8993172" y="1187777"/>
            <a:ext cx="461913" cy="559952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D7C61270-B53B-465B-A2E0-5DE171E1115B}"/>
              </a:ext>
            </a:extLst>
          </p:cNvPr>
          <p:cNvSpPr/>
          <p:nvPr/>
        </p:nvSpPr>
        <p:spPr>
          <a:xfrm>
            <a:off x="7103054" y="6510969"/>
            <a:ext cx="4124719" cy="369332"/>
          </a:xfrm>
          <a:prstGeom prst="rect">
            <a:avLst/>
          </a:prstGeom>
        </p:spPr>
        <p:txBody>
          <a:bodyPr wrap="none">
            <a:spAutoFit/>
          </a:bodyPr>
          <a:lstStyle/>
          <a:p>
            <a:r>
              <a:rPr lang="zh-TW" altLang="en-US" dirty="0"/>
              <a:t>僅在同時確認</a:t>
            </a:r>
            <a:r>
              <a:rPr lang="en-US" altLang="zh-TW" dirty="0"/>
              <a:t>VALID</a:t>
            </a:r>
            <a:r>
              <a:rPr lang="zh-TW" altLang="en-US" dirty="0"/>
              <a:t>和</a:t>
            </a:r>
            <a:r>
              <a:rPr lang="en-US" altLang="zh-TW" dirty="0"/>
              <a:t>READY</a:t>
            </a:r>
            <a:r>
              <a:rPr lang="zh-TW" altLang="en-US" dirty="0"/>
              <a:t>時發生傳輸</a:t>
            </a:r>
          </a:p>
        </p:txBody>
      </p:sp>
    </p:spTree>
    <p:extLst>
      <p:ext uri="{BB962C8B-B14F-4D97-AF65-F5344CB8AC3E}">
        <p14:creationId xmlns:p14="http://schemas.microsoft.com/office/powerpoint/2010/main" val="3559798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7B089F8-A695-45FE-A5E3-1A95345697DE}"/>
              </a:ext>
            </a:extLst>
          </p:cNvPr>
          <p:cNvSpPr>
            <a:spLocks noGrp="1"/>
          </p:cNvSpPr>
          <p:nvPr>
            <p:ph type="title"/>
          </p:nvPr>
        </p:nvSpPr>
        <p:spPr>
          <a:xfrm>
            <a:off x="839788" y="365126"/>
            <a:ext cx="10515600" cy="823912"/>
          </a:xfrm>
        </p:spPr>
        <p:txBody>
          <a:bodyPr/>
          <a:lstStyle/>
          <a:p>
            <a:r>
              <a:rPr lang="zh-TW" altLang="en-US" b="0" dirty="0"/>
              <a:t>亂序操作</a:t>
            </a:r>
            <a:r>
              <a:rPr lang="en-US" altLang="zh-TW" dirty="0">
                <a:hlinkClick r:id="rId2"/>
              </a:rPr>
              <a:t>Out-of-order</a:t>
            </a:r>
            <a:endParaRPr lang="zh-TW" altLang="en-US" dirty="0"/>
          </a:p>
        </p:txBody>
      </p:sp>
      <p:pic>
        <p:nvPicPr>
          <p:cNvPr id="14" name="內容版面配置區 13">
            <a:extLst>
              <a:ext uri="{FF2B5EF4-FFF2-40B4-BE49-F238E27FC236}">
                <a16:creationId xmlns:a16="http://schemas.microsoft.com/office/drawing/2014/main" id="{47F2276A-D659-48FB-83B4-6DE059FD88D8}"/>
              </a:ext>
            </a:extLst>
          </p:cNvPr>
          <p:cNvPicPr>
            <a:picLocks noGrp="1" noChangeAspect="1"/>
          </p:cNvPicPr>
          <p:nvPr>
            <p:ph sz="quarter" idx="4"/>
          </p:nvPr>
        </p:nvPicPr>
        <p:blipFill>
          <a:blip r:embed="rId3"/>
          <a:stretch>
            <a:fillRect/>
          </a:stretch>
        </p:blipFill>
        <p:spPr>
          <a:xfrm>
            <a:off x="6197601" y="3143730"/>
            <a:ext cx="5183188" cy="1590479"/>
          </a:xfrm>
          <a:prstGeom prst="rect">
            <a:avLst/>
          </a:prstGeom>
        </p:spPr>
      </p:pic>
      <p:pic>
        <p:nvPicPr>
          <p:cNvPr id="13" name="內容版面配置區 12">
            <a:extLst>
              <a:ext uri="{FF2B5EF4-FFF2-40B4-BE49-F238E27FC236}">
                <a16:creationId xmlns:a16="http://schemas.microsoft.com/office/drawing/2014/main" id="{F6F02707-D71A-42BB-8BBB-F2F8821453ED}"/>
              </a:ext>
            </a:extLst>
          </p:cNvPr>
          <p:cNvPicPr>
            <a:picLocks noGrp="1" noChangeAspect="1"/>
          </p:cNvPicPr>
          <p:nvPr>
            <p:ph sz="half" idx="2"/>
          </p:nvPr>
        </p:nvPicPr>
        <p:blipFill>
          <a:blip r:embed="rId4"/>
          <a:stretch>
            <a:fillRect/>
          </a:stretch>
        </p:blipFill>
        <p:spPr>
          <a:xfrm>
            <a:off x="6197601" y="1228208"/>
            <a:ext cx="5157787" cy="1690823"/>
          </a:xfrm>
          <a:prstGeom prst="rect">
            <a:avLst/>
          </a:prstGeom>
        </p:spPr>
      </p:pic>
      <p:pic>
        <p:nvPicPr>
          <p:cNvPr id="20" name="內容版面配置區 7">
            <a:extLst>
              <a:ext uri="{FF2B5EF4-FFF2-40B4-BE49-F238E27FC236}">
                <a16:creationId xmlns:a16="http://schemas.microsoft.com/office/drawing/2014/main" id="{29860DDB-D590-4A41-8CAD-D35769091C75}"/>
              </a:ext>
            </a:extLst>
          </p:cNvPr>
          <p:cNvPicPr>
            <a:picLocks noChangeAspect="1"/>
          </p:cNvPicPr>
          <p:nvPr/>
        </p:nvPicPr>
        <p:blipFill>
          <a:blip r:embed="rId5"/>
          <a:stretch>
            <a:fillRect/>
          </a:stretch>
        </p:blipFill>
        <p:spPr>
          <a:xfrm>
            <a:off x="6223002" y="5119938"/>
            <a:ext cx="5157787" cy="1372936"/>
          </a:xfrm>
          <a:prstGeom prst="rect">
            <a:avLst/>
          </a:prstGeom>
        </p:spPr>
      </p:pic>
      <p:sp>
        <p:nvSpPr>
          <p:cNvPr id="21" name="矩形 20">
            <a:extLst>
              <a:ext uri="{FF2B5EF4-FFF2-40B4-BE49-F238E27FC236}">
                <a16:creationId xmlns:a16="http://schemas.microsoft.com/office/drawing/2014/main" id="{D0F18F51-5A90-4BDB-BD77-04D61D39E429}"/>
              </a:ext>
            </a:extLst>
          </p:cNvPr>
          <p:cNvSpPr/>
          <p:nvPr/>
        </p:nvSpPr>
        <p:spPr>
          <a:xfrm>
            <a:off x="380215" y="2154218"/>
            <a:ext cx="5588784" cy="2862322"/>
          </a:xfrm>
          <a:prstGeom prst="rect">
            <a:avLst/>
          </a:prstGeom>
        </p:spPr>
        <p:txBody>
          <a:bodyPr wrap="square">
            <a:spAutoFit/>
          </a:bodyPr>
          <a:lstStyle/>
          <a:p>
            <a:r>
              <a:rPr lang="zh-TW" altLang="en-US" dirty="0">
                <a:solidFill>
                  <a:srgbClr val="3D3D3D"/>
                </a:solidFill>
                <a:latin typeface="-apple-system"/>
              </a:rPr>
              <a:t>簡單而言，</a:t>
            </a:r>
            <a:r>
              <a:rPr lang="en-US" altLang="zh-TW" dirty="0" err="1">
                <a:solidFill>
                  <a:srgbClr val="3D3D3D"/>
                </a:solidFill>
                <a:latin typeface="-apple-system"/>
              </a:rPr>
              <a:t>outsatanding</a:t>
            </a:r>
            <a:r>
              <a:rPr lang="zh-TW" altLang="en-US" dirty="0">
                <a:solidFill>
                  <a:srgbClr val="3D3D3D"/>
                </a:solidFill>
                <a:latin typeface="-apple-system"/>
              </a:rPr>
              <a:t>是對地址而言，一次</a:t>
            </a:r>
            <a:r>
              <a:rPr lang="en-US" altLang="zh-TW" dirty="0">
                <a:solidFill>
                  <a:srgbClr val="3D3D3D"/>
                </a:solidFill>
                <a:latin typeface="-apple-system"/>
              </a:rPr>
              <a:t>burst</a:t>
            </a:r>
            <a:r>
              <a:rPr lang="zh-TW" altLang="en-US" dirty="0">
                <a:solidFill>
                  <a:srgbClr val="3D3D3D"/>
                </a:solidFill>
                <a:latin typeface="-apple-system"/>
              </a:rPr>
              <a:t>還沒結束，就可以發送下一相地址。</a:t>
            </a:r>
            <a:endParaRPr lang="en-US" altLang="zh-TW" dirty="0">
              <a:solidFill>
                <a:srgbClr val="3D3D3D"/>
              </a:solidFill>
              <a:latin typeface="-apple-system"/>
            </a:endParaRPr>
          </a:p>
          <a:p>
            <a:endParaRPr lang="en-US" altLang="zh-TW" dirty="0">
              <a:solidFill>
                <a:srgbClr val="3D3D3D"/>
              </a:solidFill>
              <a:latin typeface="-apple-system"/>
            </a:endParaRPr>
          </a:p>
          <a:p>
            <a:r>
              <a:rPr lang="zh-TW" altLang="en-US" dirty="0">
                <a:solidFill>
                  <a:srgbClr val="3D3D3D"/>
                </a:solidFill>
                <a:latin typeface="-apple-system"/>
              </a:rPr>
              <a:t>而</a:t>
            </a:r>
            <a:r>
              <a:rPr lang="en-US" altLang="zh-TW" dirty="0">
                <a:solidFill>
                  <a:srgbClr val="3D3D3D"/>
                </a:solidFill>
                <a:latin typeface="-apple-system"/>
              </a:rPr>
              <a:t>out-of-order</a:t>
            </a:r>
            <a:r>
              <a:rPr lang="zh-TW" altLang="en-US" dirty="0">
                <a:solidFill>
                  <a:srgbClr val="3D3D3D"/>
                </a:solidFill>
                <a:latin typeface="-apple-system"/>
              </a:rPr>
              <a:t>和</a:t>
            </a:r>
            <a:r>
              <a:rPr lang="en-US" altLang="zh-TW" dirty="0">
                <a:solidFill>
                  <a:srgbClr val="3D3D3D"/>
                </a:solidFill>
                <a:latin typeface="-apple-system"/>
              </a:rPr>
              <a:t>interleaving</a:t>
            </a:r>
            <a:r>
              <a:rPr lang="zh-TW" altLang="en-US" dirty="0">
                <a:solidFill>
                  <a:srgbClr val="3D3D3D"/>
                </a:solidFill>
                <a:latin typeface="-apple-system"/>
              </a:rPr>
              <a:t>則是相對於 </a:t>
            </a:r>
            <a:r>
              <a:rPr lang="en-US" altLang="zh-TW" dirty="0">
                <a:solidFill>
                  <a:srgbClr val="3D3D3D"/>
                </a:solidFill>
                <a:latin typeface="-apple-system"/>
              </a:rPr>
              <a:t>transaction</a:t>
            </a:r>
            <a:r>
              <a:rPr lang="zh-TW" altLang="en-US" dirty="0">
                <a:solidFill>
                  <a:srgbClr val="3D3D3D"/>
                </a:solidFill>
                <a:latin typeface="-apple-system"/>
              </a:rPr>
              <a:t>，</a:t>
            </a:r>
            <a:r>
              <a:rPr lang="en-US" altLang="zh-TW" dirty="0">
                <a:solidFill>
                  <a:srgbClr val="3D3D3D"/>
                </a:solidFill>
                <a:latin typeface="-apple-system"/>
              </a:rPr>
              <a:t>out-of-order</a:t>
            </a:r>
            <a:r>
              <a:rPr lang="zh-TW" altLang="en-US" dirty="0">
                <a:solidFill>
                  <a:srgbClr val="3D3D3D"/>
                </a:solidFill>
                <a:latin typeface="-apple-system"/>
              </a:rPr>
              <a:t>說的是發送</a:t>
            </a:r>
            <a:r>
              <a:rPr lang="en-US" altLang="zh-TW" dirty="0">
                <a:solidFill>
                  <a:srgbClr val="3D3D3D"/>
                </a:solidFill>
                <a:latin typeface="-apple-system"/>
              </a:rPr>
              <a:t>transaction​</a:t>
            </a:r>
            <a:r>
              <a:rPr lang="zh-TW" altLang="en-US" dirty="0">
                <a:solidFill>
                  <a:srgbClr val="3D3D3D"/>
                </a:solidFill>
                <a:latin typeface="-apple-system"/>
              </a:rPr>
              <a:t>和接收的</a:t>
            </a:r>
            <a:r>
              <a:rPr lang="en-US" altLang="zh-TW" dirty="0" err="1">
                <a:solidFill>
                  <a:srgbClr val="3D3D3D"/>
                </a:solidFill>
                <a:latin typeface="-apple-system"/>
              </a:rPr>
              <a:t>cmd</a:t>
            </a:r>
            <a:r>
              <a:rPr lang="zh-TW" altLang="en-US" dirty="0">
                <a:solidFill>
                  <a:srgbClr val="3D3D3D"/>
                </a:solidFill>
                <a:latin typeface="-apple-system"/>
              </a:rPr>
              <a:t>之間的順序沒有關係，如先接到</a:t>
            </a:r>
            <a:r>
              <a:rPr lang="en-US" altLang="zh-TW" dirty="0">
                <a:solidFill>
                  <a:srgbClr val="3D3D3D"/>
                </a:solidFill>
                <a:latin typeface="-apple-system"/>
              </a:rPr>
              <a:t>A</a:t>
            </a:r>
            <a:r>
              <a:rPr lang="zh-TW" altLang="en-US" dirty="0">
                <a:solidFill>
                  <a:srgbClr val="3D3D3D"/>
                </a:solidFill>
                <a:latin typeface="-apple-system"/>
              </a:rPr>
              <a:t>的</a:t>
            </a:r>
            <a:r>
              <a:rPr lang="en-US" altLang="zh-TW" dirty="0" err="1">
                <a:solidFill>
                  <a:srgbClr val="3D3D3D"/>
                </a:solidFill>
                <a:latin typeface="-apple-system"/>
              </a:rPr>
              <a:t>cmd</a:t>
            </a:r>
            <a:r>
              <a:rPr lang="zh-TW" altLang="en-US" dirty="0">
                <a:solidFill>
                  <a:srgbClr val="3D3D3D"/>
                </a:solidFill>
                <a:latin typeface="-apple-system"/>
              </a:rPr>
              <a:t>，再接到</a:t>
            </a:r>
            <a:r>
              <a:rPr lang="en-US" altLang="zh-TW" dirty="0">
                <a:solidFill>
                  <a:srgbClr val="3D3D3D"/>
                </a:solidFill>
                <a:latin typeface="-apple-system"/>
              </a:rPr>
              <a:t>B</a:t>
            </a:r>
            <a:r>
              <a:rPr lang="zh-TW" altLang="en-US" dirty="0">
                <a:solidFill>
                  <a:srgbClr val="3D3D3D"/>
                </a:solidFill>
                <a:latin typeface="-apple-system"/>
              </a:rPr>
              <a:t>的</a:t>
            </a:r>
            <a:r>
              <a:rPr lang="en-US" altLang="zh-TW" dirty="0" err="1">
                <a:solidFill>
                  <a:srgbClr val="3D3D3D"/>
                </a:solidFill>
                <a:latin typeface="-apple-system"/>
              </a:rPr>
              <a:t>cmd</a:t>
            </a:r>
            <a:r>
              <a:rPr lang="zh-TW" altLang="en-US" dirty="0">
                <a:solidFill>
                  <a:srgbClr val="3D3D3D"/>
                </a:solidFill>
                <a:latin typeface="-apple-system"/>
              </a:rPr>
              <a:t>，則可以先發</a:t>
            </a:r>
            <a:r>
              <a:rPr lang="en-US" altLang="zh-TW" dirty="0">
                <a:solidFill>
                  <a:srgbClr val="3D3D3D"/>
                </a:solidFill>
                <a:latin typeface="-apple-system"/>
              </a:rPr>
              <a:t>B</a:t>
            </a:r>
            <a:r>
              <a:rPr lang="zh-TW" altLang="en-US" dirty="0">
                <a:solidFill>
                  <a:srgbClr val="3D3D3D"/>
                </a:solidFill>
                <a:latin typeface="-apple-system"/>
              </a:rPr>
              <a:t>的</a:t>
            </a:r>
            <a:r>
              <a:rPr lang="en-US" altLang="zh-TW" dirty="0">
                <a:solidFill>
                  <a:srgbClr val="3D3D3D"/>
                </a:solidFill>
                <a:latin typeface="-apple-system"/>
              </a:rPr>
              <a:t>data</a:t>
            </a:r>
            <a:r>
              <a:rPr lang="zh-TW" altLang="en-US" dirty="0">
                <a:solidFill>
                  <a:srgbClr val="3D3D3D"/>
                </a:solidFill>
                <a:latin typeface="-apple-system"/>
              </a:rPr>
              <a:t>，再發</a:t>
            </a:r>
            <a:r>
              <a:rPr lang="en-US" altLang="zh-TW" dirty="0">
                <a:solidFill>
                  <a:srgbClr val="3D3D3D"/>
                </a:solidFill>
                <a:latin typeface="-apple-system"/>
              </a:rPr>
              <a:t>A</a:t>
            </a:r>
            <a:r>
              <a:rPr lang="zh-TW" altLang="en-US" dirty="0">
                <a:solidFill>
                  <a:srgbClr val="3D3D3D"/>
                </a:solidFill>
                <a:latin typeface="-apple-system"/>
              </a:rPr>
              <a:t>的</a:t>
            </a:r>
            <a:r>
              <a:rPr lang="en-US" altLang="zh-TW" dirty="0">
                <a:solidFill>
                  <a:srgbClr val="3D3D3D"/>
                </a:solidFill>
                <a:latin typeface="-apple-system"/>
              </a:rPr>
              <a:t>data</a:t>
            </a:r>
            <a:r>
              <a:rPr lang="zh-TW" altLang="en-US" dirty="0">
                <a:solidFill>
                  <a:srgbClr val="3D3D3D"/>
                </a:solidFill>
                <a:latin typeface="-apple-system"/>
              </a:rPr>
              <a:t>。</a:t>
            </a:r>
            <a:endParaRPr lang="en-US" altLang="zh-TW" dirty="0">
              <a:solidFill>
                <a:srgbClr val="3D3D3D"/>
              </a:solidFill>
              <a:latin typeface="-apple-system"/>
            </a:endParaRPr>
          </a:p>
          <a:p>
            <a:endParaRPr lang="en-US" altLang="zh-TW" dirty="0">
              <a:solidFill>
                <a:srgbClr val="3D3D3D"/>
              </a:solidFill>
              <a:latin typeface="-apple-system"/>
            </a:endParaRPr>
          </a:p>
          <a:p>
            <a:r>
              <a:rPr lang="en-US" altLang="zh-TW" dirty="0">
                <a:solidFill>
                  <a:srgbClr val="3D3D3D"/>
                </a:solidFill>
                <a:latin typeface="-apple-system"/>
              </a:rPr>
              <a:t>interleaving</a:t>
            </a:r>
            <a:r>
              <a:rPr lang="zh-TW" altLang="en-US" dirty="0">
                <a:solidFill>
                  <a:srgbClr val="3D3D3D"/>
                </a:solidFill>
                <a:latin typeface="-apple-system"/>
              </a:rPr>
              <a:t>指的是</a:t>
            </a:r>
            <a:r>
              <a:rPr lang="en-US" altLang="zh-TW" dirty="0">
                <a:solidFill>
                  <a:srgbClr val="3D3D3D"/>
                </a:solidFill>
                <a:latin typeface="-apple-system"/>
              </a:rPr>
              <a:t>A</a:t>
            </a:r>
            <a:r>
              <a:rPr lang="zh-TW" altLang="en-US" dirty="0">
                <a:solidFill>
                  <a:srgbClr val="3D3D3D"/>
                </a:solidFill>
                <a:latin typeface="-apple-system"/>
              </a:rPr>
              <a:t>的</a:t>
            </a:r>
            <a:r>
              <a:rPr lang="en-US" altLang="zh-TW" dirty="0">
                <a:solidFill>
                  <a:srgbClr val="3D3D3D"/>
                </a:solidFill>
                <a:latin typeface="-apple-system"/>
              </a:rPr>
              <a:t>data</a:t>
            </a:r>
            <a:r>
              <a:rPr lang="zh-TW" altLang="en-US" dirty="0">
                <a:solidFill>
                  <a:srgbClr val="3D3D3D"/>
                </a:solidFill>
                <a:latin typeface="-apple-system"/>
              </a:rPr>
              <a:t>和</a:t>
            </a:r>
            <a:r>
              <a:rPr lang="en-US" altLang="zh-TW" dirty="0">
                <a:solidFill>
                  <a:srgbClr val="3D3D3D"/>
                </a:solidFill>
                <a:latin typeface="-apple-system"/>
              </a:rPr>
              <a:t>B</a:t>
            </a:r>
            <a:r>
              <a:rPr lang="zh-TW" altLang="en-US" dirty="0">
                <a:solidFill>
                  <a:srgbClr val="3D3D3D"/>
                </a:solidFill>
                <a:latin typeface="-apple-system"/>
              </a:rPr>
              <a:t>的</a:t>
            </a:r>
            <a:r>
              <a:rPr lang="en-US" altLang="zh-TW" dirty="0">
                <a:solidFill>
                  <a:srgbClr val="3D3D3D"/>
                </a:solidFill>
                <a:latin typeface="-apple-system"/>
              </a:rPr>
              <a:t>data</a:t>
            </a:r>
            <a:r>
              <a:rPr lang="zh-TW" altLang="en-US" dirty="0">
                <a:solidFill>
                  <a:srgbClr val="3D3D3D"/>
                </a:solidFill>
                <a:latin typeface="-apple-system"/>
              </a:rPr>
              <a:t>可以交錯，</a:t>
            </a:r>
            <a:endParaRPr lang="en-US" altLang="zh-TW" dirty="0">
              <a:solidFill>
                <a:srgbClr val="3D3D3D"/>
              </a:solidFill>
              <a:latin typeface="-apple-system"/>
            </a:endParaRPr>
          </a:p>
          <a:p>
            <a:r>
              <a:rPr lang="zh-TW" altLang="en-US" dirty="0">
                <a:solidFill>
                  <a:srgbClr val="3D3D3D"/>
                </a:solidFill>
                <a:latin typeface="-apple-system"/>
              </a:rPr>
              <a:t>如</a:t>
            </a:r>
            <a:r>
              <a:rPr lang="en-US" altLang="zh-TW" dirty="0">
                <a:solidFill>
                  <a:srgbClr val="3D3D3D"/>
                </a:solidFill>
                <a:latin typeface="-apple-system"/>
              </a:rPr>
              <a:t>A1 B1 A2 B2 B3……</a:t>
            </a:r>
            <a:endParaRPr lang="zh-TW" altLang="en-US" dirty="0"/>
          </a:p>
        </p:txBody>
      </p:sp>
    </p:spTree>
    <p:extLst>
      <p:ext uri="{BB962C8B-B14F-4D97-AF65-F5344CB8AC3E}">
        <p14:creationId xmlns:p14="http://schemas.microsoft.com/office/powerpoint/2010/main" val="3596200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378BBFAB-0071-4A9A-B12E-7A93E282DA50}"/>
              </a:ext>
            </a:extLst>
          </p:cNvPr>
          <p:cNvSpPr>
            <a:spLocks noGrp="1"/>
          </p:cNvSpPr>
          <p:nvPr>
            <p:ph idx="1"/>
          </p:nvPr>
        </p:nvSpPr>
        <p:spPr/>
        <p:txBody>
          <a:bodyPr/>
          <a:lstStyle/>
          <a:p>
            <a:r>
              <a:rPr lang="zh-TW" altLang="en-US" dirty="0"/>
              <a:t>與</a:t>
            </a:r>
            <a:r>
              <a:rPr lang="en-US" altLang="zh-TW" dirty="0"/>
              <a:t>AHB</a:t>
            </a:r>
            <a:r>
              <a:rPr lang="zh-TW" altLang="en-US" dirty="0"/>
              <a:t> </a:t>
            </a:r>
            <a:r>
              <a:rPr lang="zh-TW" altLang="en-US" u="sng" dirty="0"/>
              <a:t>不允許一個被授權的</a:t>
            </a:r>
            <a:r>
              <a:rPr lang="en-US" altLang="zh-TW" u="sng" dirty="0"/>
              <a:t>transaction</a:t>
            </a:r>
            <a:r>
              <a:rPr lang="zh-TW" altLang="en-US" u="sng" dirty="0"/>
              <a:t> </a:t>
            </a:r>
            <a:r>
              <a:rPr lang="en-US" altLang="zh-TW" u="sng" dirty="0"/>
              <a:t>access</a:t>
            </a:r>
            <a:r>
              <a:rPr lang="zh-TW" altLang="en-US" u="sng" dirty="0"/>
              <a:t> </a:t>
            </a:r>
            <a:r>
              <a:rPr lang="en-US" altLang="zh-TW" u="sng" dirty="0"/>
              <a:t>the bus interconnect</a:t>
            </a:r>
            <a:r>
              <a:rPr lang="zh-TW" altLang="en-US" u="sng" dirty="0"/>
              <a:t>直到該</a:t>
            </a:r>
            <a:r>
              <a:rPr lang="en-US" altLang="zh-TW" u="sng" dirty="0"/>
              <a:t>transaction</a:t>
            </a:r>
            <a:r>
              <a:rPr lang="zh-TW" altLang="en-US" u="sng" dirty="0"/>
              <a:t>完成之前 </a:t>
            </a:r>
            <a:r>
              <a:rPr lang="zh-TW" altLang="en-US" dirty="0"/>
              <a:t>不同，</a:t>
            </a:r>
            <a:r>
              <a:rPr lang="en-US" altLang="zh-TW" dirty="0"/>
              <a:t>AXI</a:t>
            </a:r>
            <a:r>
              <a:rPr lang="zh-TW" altLang="en-US" dirty="0"/>
              <a:t>允許被授權的</a:t>
            </a:r>
            <a:r>
              <a:rPr lang="en-US" altLang="zh-TW" dirty="0"/>
              <a:t>transaction</a:t>
            </a:r>
            <a:r>
              <a:rPr lang="zh-TW" altLang="en-US" dirty="0"/>
              <a:t>同時</a:t>
            </a:r>
            <a:r>
              <a:rPr lang="en-US" altLang="zh-TW" dirty="0"/>
              <a:t>access bus interconnect </a:t>
            </a:r>
            <a:r>
              <a:rPr lang="zh-TW" altLang="en-US" dirty="0"/>
              <a:t>。</a:t>
            </a:r>
            <a:endParaRPr lang="en-US" altLang="zh-TW" dirty="0"/>
          </a:p>
          <a:p>
            <a:endParaRPr lang="en-US" altLang="zh-TW" dirty="0"/>
          </a:p>
          <a:p>
            <a:r>
              <a:rPr lang="en-US" altLang="zh-TW" dirty="0"/>
              <a:t>AXI</a:t>
            </a:r>
            <a:r>
              <a:rPr lang="zh-TW" altLang="en-US" dirty="0"/>
              <a:t>使用“</a:t>
            </a:r>
            <a:r>
              <a:rPr lang="en-US" altLang="zh-TW" dirty="0"/>
              <a:t>ID tag</a:t>
            </a:r>
            <a:r>
              <a:rPr lang="zh-TW" altLang="en-US" dirty="0"/>
              <a:t>”來識別不同的</a:t>
            </a:r>
            <a:r>
              <a:rPr lang="en-US" altLang="zh-TW" b="1" dirty="0"/>
              <a:t>transaction </a:t>
            </a:r>
            <a:r>
              <a:rPr lang="zh-TW" altLang="en-US" dirty="0"/>
              <a:t>，並實現 </a:t>
            </a:r>
            <a:r>
              <a:rPr lang="en-US" altLang="zh-TW" b="1" dirty="0"/>
              <a:t>out-of-order transaction</a:t>
            </a:r>
            <a:r>
              <a:rPr lang="zh-TW" altLang="en-US" b="1" dirty="0"/>
              <a:t> </a:t>
            </a:r>
            <a:r>
              <a:rPr lang="zh-TW" altLang="en-US" dirty="0"/>
              <a:t>完成。</a:t>
            </a:r>
            <a:endParaRPr lang="en-US" altLang="zh-TW" dirty="0"/>
          </a:p>
          <a:p>
            <a:endParaRPr lang="en-US" altLang="zh-TW" dirty="0"/>
          </a:p>
          <a:p>
            <a:r>
              <a:rPr lang="en-US" altLang="zh-TW" dirty="0"/>
              <a:t>Out-of-order transaction</a:t>
            </a:r>
            <a:r>
              <a:rPr lang="zh-TW" altLang="en-US" dirty="0"/>
              <a:t>完成可以通過兩種方式提高系統性能：</a:t>
            </a:r>
            <a:endParaRPr lang="en-US" altLang="zh-TW" dirty="0"/>
          </a:p>
          <a:p>
            <a:pPr lvl="1"/>
            <a:r>
              <a:rPr lang="en-US" altLang="zh-TW" dirty="0"/>
              <a:t>Bus interconnect</a:t>
            </a:r>
            <a:r>
              <a:rPr lang="zh-TW" altLang="en-US" dirty="0"/>
              <a:t>允許</a:t>
            </a:r>
            <a:r>
              <a:rPr lang="en-US" altLang="zh-TW" dirty="0"/>
              <a:t>transaction</a:t>
            </a:r>
            <a:r>
              <a:rPr lang="zh-TW" altLang="en-US" dirty="0"/>
              <a:t>到</a:t>
            </a:r>
            <a:r>
              <a:rPr lang="en-US" altLang="zh-TW" b="1" dirty="0"/>
              <a:t>slave</a:t>
            </a:r>
            <a:r>
              <a:rPr lang="zh-TW" altLang="en-US" dirty="0"/>
              <a:t>前完成，而無需等待到</a:t>
            </a:r>
            <a:r>
              <a:rPr lang="en-US" altLang="zh-TW" b="1" dirty="0"/>
              <a:t>slave</a:t>
            </a:r>
            <a:r>
              <a:rPr lang="zh-TW" altLang="en-US" dirty="0"/>
              <a:t>的</a:t>
            </a:r>
            <a:r>
              <a:rPr lang="en-US" altLang="zh-TW" dirty="0"/>
              <a:t>transaction</a:t>
            </a:r>
            <a:r>
              <a:rPr lang="zh-TW" altLang="en-US" dirty="0"/>
              <a:t>完成。</a:t>
            </a:r>
          </a:p>
          <a:p>
            <a:pPr lvl="1"/>
            <a:r>
              <a:rPr lang="en-US" altLang="zh-TW" dirty="0"/>
              <a:t>Complex </a:t>
            </a:r>
            <a:r>
              <a:rPr lang="en-US" altLang="zh-TW" b="1" dirty="0"/>
              <a:t>slave</a:t>
            </a:r>
            <a:r>
              <a:rPr lang="zh-TW" altLang="en-US" dirty="0"/>
              <a:t>可以返回讀取的數據，這些數據可用於以後的</a:t>
            </a:r>
            <a:r>
              <a:rPr lang="en-US" altLang="zh-TW" dirty="0"/>
              <a:t>transaction </a:t>
            </a:r>
            <a:r>
              <a:rPr lang="zh-TW" altLang="en-US" dirty="0"/>
              <a:t>，而無需等待先前</a:t>
            </a:r>
            <a:r>
              <a:rPr lang="en-US" altLang="zh-TW" dirty="0"/>
              <a:t>transaction</a:t>
            </a:r>
            <a:r>
              <a:rPr lang="zh-TW" altLang="en-US" dirty="0"/>
              <a:t>的數據。</a:t>
            </a:r>
            <a:endParaRPr lang="en-US" altLang="zh-TW" dirty="0"/>
          </a:p>
          <a:p>
            <a:endParaRPr lang="en-US" altLang="zh-TW" dirty="0"/>
          </a:p>
          <a:p>
            <a:r>
              <a:rPr lang="en-US" altLang="zh-TW" dirty="0"/>
              <a:t>AXI</a:t>
            </a:r>
            <a:r>
              <a:rPr lang="zh-TW" altLang="en-US" dirty="0"/>
              <a:t>支持</a:t>
            </a:r>
            <a:r>
              <a:rPr lang="en-US" altLang="zh-TW" dirty="0"/>
              <a:t>Out-of-order transaction</a:t>
            </a:r>
            <a:r>
              <a:rPr lang="zh-TW" altLang="en-US" dirty="0"/>
              <a:t>完成，但這並不意味著對交易進行重新排序沒有限制，規則是</a:t>
            </a:r>
            <a:endParaRPr lang="en-US" altLang="zh-TW" dirty="0"/>
          </a:p>
          <a:p>
            <a:pPr lvl="1"/>
            <a:r>
              <a:rPr lang="zh-TW" altLang="en-US" dirty="0"/>
              <a:t>“必須按順序完成具有相同</a:t>
            </a:r>
            <a:r>
              <a:rPr lang="en-US" altLang="zh-TW" dirty="0"/>
              <a:t>ID</a:t>
            </a:r>
            <a:r>
              <a:rPr lang="zh-TW" altLang="en-US" dirty="0"/>
              <a:t>的</a:t>
            </a:r>
            <a:r>
              <a:rPr lang="en-US" altLang="zh-TW" dirty="0"/>
              <a:t>transaction</a:t>
            </a:r>
            <a:r>
              <a:rPr lang="zh-TW" altLang="en-US" dirty="0"/>
              <a:t>”</a:t>
            </a:r>
            <a:endParaRPr lang="en-US" altLang="zh-TW" dirty="0"/>
          </a:p>
          <a:p>
            <a:endParaRPr lang="en-US" altLang="zh-TW" dirty="0"/>
          </a:p>
          <a:p>
            <a:r>
              <a:rPr lang="zh-TW" altLang="en-US" dirty="0"/>
              <a:t>換句話說，如果主服務器要求按照順序完成多個</a:t>
            </a:r>
            <a:r>
              <a:rPr lang="en-US" altLang="zh-TW" dirty="0"/>
              <a:t>transaction </a:t>
            </a:r>
            <a:r>
              <a:rPr lang="zh-TW" altLang="en-US" dirty="0"/>
              <a:t>，則</a:t>
            </a:r>
            <a:r>
              <a:rPr lang="en-US" altLang="zh-TW" b="1" dirty="0"/>
              <a:t>Master</a:t>
            </a:r>
            <a:r>
              <a:rPr lang="zh-TW" altLang="en-US" dirty="0"/>
              <a:t>必須為這些</a:t>
            </a:r>
            <a:r>
              <a:rPr lang="en-US" altLang="zh-TW" dirty="0"/>
              <a:t>transaction</a:t>
            </a:r>
            <a:r>
              <a:rPr lang="zh-TW" altLang="en-US" dirty="0"/>
              <a:t>分配相同的</a:t>
            </a:r>
            <a:r>
              <a:rPr lang="en-US" altLang="zh-TW" dirty="0"/>
              <a:t>ID</a:t>
            </a:r>
            <a:r>
              <a:rPr lang="zh-TW" altLang="en-US" dirty="0"/>
              <a:t>。</a:t>
            </a:r>
            <a:endParaRPr lang="en-US" altLang="zh-TW" dirty="0"/>
          </a:p>
          <a:p>
            <a:endParaRPr lang="en-US" altLang="zh-TW" dirty="0"/>
          </a:p>
          <a:p>
            <a:r>
              <a:rPr lang="zh-TW" altLang="en-US" dirty="0"/>
              <a:t>如果對按順序完成交易沒有限制，則</a:t>
            </a:r>
            <a:r>
              <a:rPr lang="en-US" altLang="zh-TW" b="1" dirty="0"/>
              <a:t>Master</a:t>
            </a:r>
            <a:r>
              <a:rPr lang="zh-TW" altLang="en-US" dirty="0"/>
              <a:t>可以為這些交易分配不同的</a:t>
            </a:r>
            <a:r>
              <a:rPr lang="en-US" altLang="zh-TW" dirty="0"/>
              <a:t>ID</a:t>
            </a:r>
            <a:r>
              <a:rPr lang="zh-TW" altLang="en-US" dirty="0"/>
              <a:t>。</a:t>
            </a:r>
            <a:endParaRPr lang="en-US" altLang="zh-TW" dirty="0"/>
          </a:p>
          <a:p>
            <a:endParaRPr lang="en-US" altLang="zh-TW" dirty="0"/>
          </a:p>
          <a:p>
            <a:r>
              <a:rPr lang="en-US" altLang="zh-TW" dirty="0"/>
              <a:t>ID</a:t>
            </a:r>
            <a:r>
              <a:rPr lang="zh-TW" altLang="en-US" dirty="0"/>
              <a:t>分配規則僅適用於單個</a:t>
            </a:r>
            <a:r>
              <a:rPr lang="en-US" altLang="zh-TW" b="1" dirty="0"/>
              <a:t>Master</a:t>
            </a:r>
            <a:r>
              <a:rPr lang="zh-TW" altLang="en-US" dirty="0"/>
              <a:t>系統。</a:t>
            </a:r>
          </a:p>
          <a:p>
            <a:endParaRPr lang="zh-TW" altLang="en-US" dirty="0"/>
          </a:p>
          <a:p>
            <a:r>
              <a:rPr lang="zh-TW" altLang="en-US" dirty="0"/>
              <a:t>在多主系統中，總線互連必須向每個</a:t>
            </a:r>
            <a:r>
              <a:rPr lang="en-US" altLang="zh-TW" dirty="0"/>
              <a:t>transaction</a:t>
            </a:r>
            <a:r>
              <a:rPr lang="zh-TW" altLang="en-US" dirty="0"/>
              <a:t>附加</a:t>
            </a:r>
            <a:r>
              <a:rPr lang="zh-TW" altLang="en-US" u="sng" dirty="0"/>
              <a:t>附加的</a:t>
            </a:r>
            <a:r>
              <a:rPr lang="en-US" altLang="zh-TW" b="1" u="sng" dirty="0"/>
              <a:t>Master </a:t>
            </a:r>
            <a:r>
              <a:rPr lang="en-US" altLang="zh-TW" u="sng" dirty="0"/>
              <a:t>ID</a:t>
            </a:r>
            <a:r>
              <a:rPr lang="zh-TW" altLang="en-US" dirty="0"/>
              <a:t>，以使每個</a:t>
            </a:r>
            <a:r>
              <a:rPr lang="en-US" altLang="zh-TW" dirty="0"/>
              <a:t>transaction</a:t>
            </a:r>
            <a:r>
              <a:rPr lang="zh-TW" altLang="en-US" dirty="0"/>
              <a:t>在系統中變得唯一。</a:t>
            </a:r>
            <a:endParaRPr lang="en-US" altLang="zh-TW" dirty="0"/>
          </a:p>
        </p:txBody>
      </p:sp>
      <p:sp>
        <p:nvSpPr>
          <p:cNvPr id="3" name="標題 2">
            <a:extLst>
              <a:ext uri="{FF2B5EF4-FFF2-40B4-BE49-F238E27FC236}">
                <a16:creationId xmlns:a16="http://schemas.microsoft.com/office/drawing/2014/main" id="{4EC9D924-EBAE-46B0-973D-438343DE9C60}"/>
              </a:ext>
            </a:extLst>
          </p:cNvPr>
          <p:cNvSpPr>
            <a:spLocks noGrp="1"/>
          </p:cNvSpPr>
          <p:nvPr>
            <p:ph type="title"/>
          </p:nvPr>
        </p:nvSpPr>
        <p:spPr/>
        <p:txBody>
          <a:bodyPr/>
          <a:lstStyle/>
          <a:p>
            <a:r>
              <a:rPr lang="en-US" altLang="zh-TW" dirty="0"/>
              <a:t>AXI Architecture -</a:t>
            </a:r>
            <a:r>
              <a:rPr lang="zh-TW" altLang="en-US" dirty="0"/>
              <a:t> </a:t>
            </a:r>
            <a:r>
              <a:rPr lang="en-US" altLang="zh-TW" dirty="0"/>
              <a:t>Transaction Ordering</a:t>
            </a:r>
            <a:endParaRPr lang="zh-TW" altLang="en-US" dirty="0"/>
          </a:p>
        </p:txBody>
      </p:sp>
    </p:spTree>
    <p:extLst>
      <p:ext uri="{BB962C8B-B14F-4D97-AF65-F5344CB8AC3E}">
        <p14:creationId xmlns:p14="http://schemas.microsoft.com/office/powerpoint/2010/main" val="347835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32D206BF-EF20-402B-BF47-91891EAE66D1}"/>
              </a:ext>
            </a:extLst>
          </p:cNvPr>
          <p:cNvSpPr>
            <a:spLocks noGrp="1"/>
          </p:cNvSpPr>
          <p:nvPr>
            <p:ph type="title"/>
          </p:nvPr>
        </p:nvSpPr>
        <p:spPr/>
        <p:txBody>
          <a:bodyPr/>
          <a:lstStyle/>
          <a:p>
            <a:r>
              <a:rPr lang="en-US" altLang="zh-TW" dirty="0"/>
              <a:t>AXI</a:t>
            </a:r>
            <a:r>
              <a:rPr lang="zh-TW" altLang="en-US" dirty="0"/>
              <a:t> </a:t>
            </a:r>
            <a:r>
              <a:rPr lang="en-US" altLang="zh-TW" dirty="0"/>
              <a:t>Signals</a:t>
            </a:r>
            <a:endParaRPr lang="zh-TW" altLang="en-US" dirty="0"/>
          </a:p>
        </p:txBody>
      </p:sp>
      <p:pic>
        <p:nvPicPr>
          <p:cNvPr id="9" name="內容版面配置區 8">
            <a:extLst>
              <a:ext uri="{FF2B5EF4-FFF2-40B4-BE49-F238E27FC236}">
                <a16:creationId xmlns:a16="http://schemas.microsoft.com/office/drawing/2014/main" id="{3EFDE7E1-72B7-493C-BB3D-552E57AC5E9F}"/>
              </a:ext>
            </a:extLst>
          </p:cNvPr>
          <p:cNvPicPr>
            <a:picLocks noGrp="1" noChangeAspect="1"/>
          </p:cNvPicPr>
          <p:nvPr>
            <p:ph idx="1"/>
          </p:nvPr>
        </p:nvPicPr>
        <p:blipFill>
          <a:blip r:embed="rId2"/>
          <a:stretch>
            <a:fillRect/>
          </a:stretch>
        </p:blipFill>
        <p:spPr>
          <a:xfrm>
            <a:off x="-25137" y="1182883"/>
            <a:ext cx="6541482" cy="4294089"/>
          </a:xfrm>
          <a:prstGeom prst="rect">
            <a:avLst/>
          </a:prstGeom>
        </p:spPr>
      </p:pic>
      <p:pic>
        <p:nvPicPr>
          <p:cNvPr id="10" name="圖片 9">
            <a:extLst>
              <a:ext uri="{FF2B5EF4-FFF2-40B4-BE49-F238E27FC236}">
                <a16:creationId xmlns:a16="http://schemas.microsoft.com/office/drawing/2014/main" id="{C25F937E-24E0-4F1C-B7FD-1A3DC1B36D6C}"/>
              </a:ext>
            </a:extLst>
          </p:cNvPr>
          <p:cNvPicPr>
            <a:picLocks noChangeAspect="1"/>
          </p:cNvPicPr>
          <p:nvPr/>
        </p:nvPicPr>
        <p:blipFill>
          <a:blip r:embed="rId3"/>
          <a:stretch>
            <a:fillRect/>
          </a:stretch>
        </p:blipFill>
        <p:spPr>
          <a:xfrm>
            <a:off x="5965942" y="1182883"/>
            <a:ext cx="6226058" cy="4001657"/>
          </a:xfrm>
          <a:prstGeom prst="rect">
            <a:avLst/>
          </a:prstGeom>
        </p:spPr>
      </p:pic>
    </p:spTree>
    <p:extLst>
      <p:ext uri="{BB962C8B-B14F-4D97-AF65-F5344CB8AC3E}">
        <p14:creationId xmlns:p14="http://schemas.microsoft.com/office/powerpoint/2010/main" val="966179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839788" y="365126"/>
            <a:ext cx="10515600" cy="745218"/>
          </a:xfrm>
        </p:spPr>
        <p:txBody>
          <a:bodyPr>
            <a:normAutofit/>
          </a:bodyPr>
          <a:lstStyle/>
          <a:p>
            <a:r>
              <a:rPr lang="en-US" altLang="zh-TW" b="0" dirty="0"/>
              <a:t>FPGA</a:t>
            </a:r>
            <a:r>
              <a:rPr lang="zh-TW" altLang="en-US" b="0" dirty="0"/>
              <a:t> </a:t>
            </a:r>
            <a:r>
              <a:rPr lang="en-US" altLang="zh-TW" b="0" dirty="0"/>
              <a:t>IPC</a:t>
            </a:r>
            <a:r>
              <a:rPr lang="zh-TW" altLang="en-US" b="0" dirty="0"/>
              <a:t> </a:t>
            </a:r>
            <a:r>
              <a:rPr lang="en-US" altLang="zh-TW" b="0" dirty="0"/>
              <a:t>Drive</a:t>
            </a:r>
            <a:r>
              <a:rPr lang="zh-TW" altLang="en-US" b="0" dirty="0"/>
              <a:t> </a:t>
            </a:r>
            <a:r>
              <a:rPr lang="en-US" altLang="zh-TW" b="0" dirty="0"/>
              <a:t>API</a:t>
            </a:r>
            <a:endParaRPr lang="zh-TW" altLang="en-US" dirty="0"/>
          </a:p>
        </p:txBody>
      </p:sp>
      <p:pic>
        <p:nvPicPr>
          <p:cNvPr id="7" name="內容版面配置區 6">
            <a:extLst>
              <a:ext uri="{FF2B5EF4-FFF2-40B4-BE49-F238E27FC236}">
                <a16:creationId xmlns:a16="http://schemas.microsoft.com/office/drawing/2014/main" id="{03267E6A-59EA-4D92-815A-8ACF0EAFD98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844912" y="1310042"/>
            <a:ext cx="8502175" cy="5009218"/>
          </a:xfrm>
        </p:spPr>
      </p:pic>
    </p:spTree>
    <p:extLst>
      <p:ext uri="{BB962C8B-B14F-4D97-AF65-F5344CB8AC3E}">
        <p14:creationId xmlns:p14="http://schemas.microsoft.com/office/powerpoint/2010/main" val="1842761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進度統整</a:t>
            </a:r>
          </a:p>
        </p:txBody>
      </p:sp>
      <p:sp>
        <p:nvSpPr>
          <p:cNvPr id="4" name="內容版面配置區 3"/>
          <p:cNvSpPr>
            <a:spLocks noGrp="1"/>
          </p:cNvSpPr>
          <p:nvPr>
            <p:ph idx="1"/>
          </p:nvPr>
        </p:nvSpPr>
        <p:spPr/>
        <p:txBody>
          <a:bodyPr/>
          <a:lstStyle/>
          <a:p>
            <a:r>
              <a:rPr lang="en-US" altLang="zh-TW" dirty="0"/>
              <a:t>2020/4/22</a:t>
            </a:r>
            <a:r>
              <a:rPr lang="zh-TW" altLang="en-US" dirty="0"/>
              <a:t> </a:t>
            </a:r>
            <a:r>
              <a:rPr lang="en-US" altLang="zh-TW" dirty="0"/>
              <a:t>~</a:t>
            </a:r>
            <a:r>
              <a:rPr lang="zh-TW" altLang="en-US" dirty="0"/>
              <a:t> </a:t>
            </a:r>
            <a:r>
              <a:rPr lang="en-US" altLang="zh-TW" dirty="0"/>
              <a:t>2020/4/30</a:t>
            </a:r>
            <a:r>
              <a:rPr lang="zh-TW" altLang="en-US" dirty="0"/>
              <a:t>：</a:t>
            </a:r>
            <a:endParaRPr lang="en-US" altLang="zh-TW" dirty="0"/>
          </a:p>
          <a:p>
            <a:pPr lvl="1"/>
            <a:r>
              <a:rPr lang="zh-TW" altLang="en-US" dirty="0"/>
              <a:t>其陽</a:t>
            </a:r>
            <a:r>
              <a:rPr lang="en-US" altLang="zh-TW" dirty="0"/>
              <a:t>IPC</a:t>
            </a:r>
            <a:r>
              <a:rPr lang="zh-TW" altLang="en-US" dirty="0"/>
              <a:t>的</a:t>
            </a:r>
            <a:r>
              <a:rPr lang="en-US" altLang="zh-TW" dirty="0"/>
              <a:t>API</a:t>
            </a:r>
            <a:r>
              <a:rPr lang="zh-TW" altLang="en-US" dirty="0"/>
              <a:t>文件整理</a:t>
            </a:r>
            <a:r>
              <a:rPr lang="en-US" altLang="zh-TW" dirty="0"/>
              <a:t>(</a:t>
            </a:r>
            <a:r>
              <a:rPr lang="zh-TW" altLang="en-US" dirty="0"/>
              <a:t>全</a:t>
            </a:r>
            <a:r>
              <a:rPr lang="en-US" altLang="zh-TW" dirty="0"/>
              <a:t>)</a:t>
            </a:r>
          </a:p>
          <a:p>
            <a:pPr lvl="1"/>
            <a:r>
              <a:rPr lang="en-US" altLang="zh-TW" dirty="0"/>
              <a:t>Microsemi</a:t>
            </a:r>
            <a:r>
              <a:rPr lang="zh-TW" altLang="en-US" dirty="0"/>
              <a:t> </a:t>
            </a:r>
            <a:r>
              <a:rPr lang="en-US" altLang="zh-TW" dirty="0" err="1"/>
              <a:t>PolarFire</a:t>
            </a:r>
            <a:r>
              <a:rPr lang="zh-TW" altLang="en-US" dirty="0"/>
              <a:t> </a:t>
            </a:r>
            <a:r>
              <a:rPr lang="en-US" altLang="zh-TW" dirty="0"/>
              <a:t>FPGA</a:t>
            </a:r>
            <a:r>
              <a:rPr lang="zh-TW" altLang="en-US" dirty="0"/>
              <a:t> </a:t>
            </a:r>
            <a:r>
              <a:rPr lang="en-US" altLang="zh-TW" dirty="0"/>
              <a:t>PCI</a:t>
            </a:r>
            <a:r>
              <a:rPr lang="zh-TW" altLang="en-US" dirty="0"/>
              <a:t> </a:t>
            </a:r>
            <a:r>
              <a:rPr lang="en-US" altLang="zh-TW" dirty="0"/>
              <a:t>Express</a:t>
            </a:r>
            <a:r>
              <a:rPr lang="zh-TW" altLang="en-US" dirty="0"/>
              <a:t> </a:t>
            </a:r>
            <a:r>
              <a:rPr lang="en-US" altLang="zh-TW" dirty="0"/>
              <a:t>User</a:t>
            </a:r>
            <a:r>
              <a:rPr lang="zh-TW" altLang="en-US" dirty="0"/>
              <a:t> </a:t>
            </a:r>
            <a:r>
              <a:rPr lang="en-US" altLang="zh-TW" dirty="0"/>
              <a:t>Guide</a:t>
            </a:r>
            <a:r>
              <a:rPr lang="zh-TW" altLang="en-US" dirty="0"/>
              <a:t>文件整理</a:t>
            </a:r>
            <a:r>
              <a:rPr lang="en-US" altLang="zh-TW" dirty="0"/>
              <a:t>(1/4)</a:t>
            </a:r>
          </a:p>
          <a:p>
            <a:pPr lvl="1"/>
            <a:endParaRPr lang="en-US" altLang="zh-TW" dirty="0"/>
          </a:p>
        </p:txBody>
      </p:sp>
    </p:spTree>
    <p:extLst>
      <p:ext uri="{BB962C8B-B14F-4D97-AF65-F5344CB8AC3E}">
        <p14:creationId xmlns:p14="http://schemas.microsoft.com/office/powerpoint/2010/main" val="1129950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成果展示</a:t>
            </a:r>
          </a:p>
        </p:txBody>
      </p:sp>
    </p:spTree>
    <p:extLst>
      <p:ext uri="{BB962C8B-B14F-4D97-AF65-F5344CB8AC3E}">
        <p14:creationId xmlns:p14="http://schemas.microsoft.com/office/powerpoint/2010/main" val="1944116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38200" y="1201850"/>
            <a:ext cx="10515600" cy="5037776"/>
          </a:xfrm>
        </p:spPr>
        <p:txBody>
          <a:bodyPr/>
          <a:lstStyle/>
          <a:p>
            <a:pPr marL="342900" indent="-342900">
              <a:buAutoNum type="arabicPeriod"/>
            </a:pPr>
            <a:r>
              <a:rPr lang="en-US" altLang="zh-TW" dirty="0"/>
              <a:t>source</a:t>
            </a:r>
            <a:r>
              <a:rPr lang="zh-TW" altLang="en-US" dirty="0"/>
              <a:t> </a:t>
            </a:r>
            <a:r>
              <a:rPr lang="en-US" altLang="zh-TW" dirty="0"/>
              <a:t>memory</a:t>
            </a:r>
            <a:r>
              <a:rPr lang="zh-TW" altLang="en-US" dirty="0"/>
              <a:t> 是指甚麼</a:t>
            </a:r>
            <a:r>
              <a:rPr lang="en-US" altLang="zh-TW" dirty="0"/>
              <a:t>?</a:t>
            </a:r>
            <a:r>
              <a:rPr lang="zh-TW" altLang="en-US" dirty="0"/>
              <a:t> </a:t>
            </a:r>
            <a:endParaRPr lang="en-US" altLang="zh-TW" dirty="0"/>
          </a:p>
          <a:p>
            <a:pPr marL="541800" lvl="1" indent="0">
              <a:buNone/>
            </a:pPr>
            <a:r>
              <a:rPr lang="en-US" altLang="zh-TW" dirty="0"/>
              <a:t>IPC</a:t>
            </a:r>
            <a:r>
              <a:rPr lang="zh-TW" altLang="en-US" dirty="0"/>
              <a:t>在開機後，</a:t>
            </a:r>
            <a:r>
              <a:rPr lang="en-US" altLang="zh-TW" dirty="0"/>
              <a:t>Driver</a:t>
            </a:r>
            <a:r>
              <a:rPr lang="zh-TW" altLang="en-US" dirty="0"/>
              <a:t>會跟系統要連續且固定的記憶體空間，他們稱</a:t>
            </a:r>
            <a:r>
              <a:rPr lang="en-US" altLang="zh-TW" dirty="0"/>
              <a:t>source </a:t>
            </a:r>
            <a:r>
              <a:rPr lang="en-US" altLang="zh-TW" dirty="0" err="1"/>
              <a:t>memoey</a:t>
            </a:r>
            <a:r>
              <a:rPr lang="zh-TW" altLang="en-US" dirty="0"/>
              <a:t>。其中有兩個</a:t>
            </a:r>
            <a:r>
              <a:rPr lang="en-US" altLang="zh-TW" dirty="0"/>
              <a:t>4MB</a:t>
            </a:r>
            <a:r>
              <a:rPr lang="zh-TW" altLang="en-US" dirty="0"/>
              <a:t>給</a:t>
            </a:r>
            <a:r>
              <a:rPr lang="en-US" altLang="zh-TW" dirty="0"/>
              <a:t>DMA</a:t>
            </a:r>
            <a:r>
              <a:rPr lang="zh-TW" altLang="en-US" dirty="0"/>
              <a:t>至</a:t>
            </a:r>
            <a:r>
              <a:rPr lang="en-US" altLang="zh-TW" dirty="0"/>
              <a:t>FPGA DDR4</a:t>
            </a:r>
            <a:r>
              <a:rPr lang="zh-TW" altLang="en-US" dirty="0"/>
              <a:t>使用，另外兩個</a:t>
            </a:r>
            <a:r>
              <a:rPr lang="en-US" altLang="zh-TW" dirty="0"/>
              <a:t>1MB</a:t>
            </a:r>
            <a:r>
              <a:rPr lang="zh-TW" altLang="en-US" dirty="0"/>
              <a:t>給</a:t>
            </a:r>
            <a:r>
              <a:rPr lang="en-US" altLang="zh-TW" dirty="0"/>
              <a:t>DMA</a:t>
            </a:r>
            <a:r>
              <a:rPr lang="zh-TW" altLang="en-US" dirty="0"/>
              <a:t>至</a:t>
            </a:r>
            <a:r>
              <a:rPr lang="en-US" altLang="zh-TW" dirty="0"/>
              <a:t>FPGA SRAM</a:t>
            </a:r>
            <a:r>
              <a:rPr lang="zh-TW" altLang="en-US" dirty="0"/>
              <a:t>使用。</a:t>
            </a:r>
            <a:endParaRPr lang="en-US" altLang="zh-TW" dirty="0"/>
          </a:p>
          <a:p>
            <a:pPr marL="541800" lvl="1" indent="0">
              <a:buNone/>
            </a:pPr>
            <a:endParaRPr lang="en-US" altLang="zh-TW" dirty="0"/>
          </a:p>
          <a:p>
            <a:pPr marL="342900" indent="-342900">
              <a:buFont typeface="+mj-lt"/>
              <a:buAutoNum type="arabicPeriod"/>
            </a:pPr>
            <a:r>
              <a:rPr lang="en-US" altLang="zh-TW" dirty="0"/>
              <a:t>jerry</a:t>
            </a:r>
            <a:r>
              <a:rPr lang="zh-TW" altLang="en-US" dirty="0"/>
              <a:t>的</a:t>
            </a:r>
            <a:r>
              <a:rPr lang="en-US" altLang="zh-TW" dirty="0"/>
              <a:t>project</a:t>
            </a:r>
            <a:r>
              <a:rPr lang="zh-TW" altLang="en-US" dirty="0"/>
              <a:t>不能理解為什麼這樣設計。</a:t>
            </a:r>
            <a:endParaRPr lang="en-US" altLang="zh-TW" dirty="0"/>
          </a:p>
          <a:p>
            <a:pPr marL="541800" lvl="1" indent="0">
              <a:buNone/>
            </a:pPr>
            <a:r>
              <a:rPr lang="zh-TW" altLang="en-US" dirty="0"/>
              <a:t>看</a:t>
            </a:r>
            <a:r>
              <a:rPr lang="en-US" altLang="zh-TW" dirty="0" err="1"/>
              <a:t>PolarFire</a:t>
            </a:r>
            <a:r>
              <a:rPr lang="zh-TW" altLang="en-US" dirty="0"/>
              <a:t> </a:t>
            </a:r>
            <a:r>
              <a:rPr lang="en-US" altLang="zh-TW" dirty="0"/>
              <a:t>FPGA</a:t>
            </a:r>
            <a:r>
              <a:rPr lang="zh-TW" altLang="en-US" dirty="0"/>
              <a:t> </a:t>
            </a:r>
            <a:r>
              <a:rPr lang="en-US" altLang="zh-TW" dirty="0"/>
              <a:t>PCI</a:t>
            </a:r>
            <a:r>
              <a:rPr lang="zh-TW" altLang="en-US" dirty="0"/>
              <a:t> </a:t>
            </a:r>
            <a:r>
              <a:rPr lang="en-US" altLang="zh-TW" dirty="0"/>
              <a:t>Express</a:t>
            </a:r>
            <a:r>
              <a:rPr lang="zh-TW" altLang="en-US" dirty="0"/>
              <a:t> </a:t>
            </a:r>
            <a:r>
              <a:rPr lang="en-US" altLang="zh-TW" dirty="0"/>
              <a:t>User</a:t>
            </a:r>
            <a:r>
              <a:rPr lang="zh-TW" altLang="en-US" dirty="0"/>
              <a:t> </a:t>
            </a:r>
            <a:r>
              <a:rPr lang="en-US" altLang="zh-TW" dirty="0"/>
              <a:t>Guide</a:t>
            </a:r>
            <a:r>
              <a:rPr lang="zh-TW" altLang="en-US" dirty="0"/>
              <a:t> 的</a:t>
            </a:r>
            <a:r>
              <a:rPr lang="en-US" altLang="zh-TW" dirty="0"/>
              <a:t>PDF</a:t>
            </a:r>
            <a:r>
              <a:rPr lang="zh-TW" altLang="en-US" dirty="0"/>
              <a:t>。</a:t>
            </a:r>
            <a:endParaRPr lang="en-US" altLang="zh-TW" dirty="0"/>
          </a:p>
        </p:txBody>
      </p:sp>
      <p:sp>
        <p:nvSpPr>
          <p:cNvPr id="3" name="標題 2"/>
          <p:cNvSpPr>
            <a:spLocks noGrp="1"/>
          </p:cNvSpPr>
          <p:nvPr>
            <p:ph type="title"/>
          </p:nvPr>
        </p:nvSpPr>
        <p:spPr/>
        <p:txBody>
          <a:bodyPr/>
          <a:lstStyle/>
          <a:p>
            <a:r>
              <a:rPr lang="zh-TW" altLang="en-US" dirty="0"/>
              <a:t>問題記錄</a:t>
            </a:r>
          </a:p>
        </p:txBody>
      </p:sp>
    </p:spTree>
    <p:extLst>
      <p:ext uri="{BB962C8B-B14F-4D97-AF65-F5344CB8AC3E}">
        <p14:creationId xmlns:p14="http://schemas.microsoft.com/office/powerpoint/2010/main" val="2330599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控管記錄</a:t>
            </a:r>
          </a:p>
        </p:txBody>
      </p:sp>
    </p:spTree>
    <p:extLst>
      <p:ext uri="{BB962C8B-B14F-4D97-AF65-F5344CB8AC3E}">
        <p14:creationId xmlns:p14="http://schemas.microsoft.com/office/powerpoint/2010/main" val="2657467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R666 AEWIN Gaming API v1.0.5.pdf</a:t>
            </a:r>
          </a:p>
          <a:p>
            <a:r>
              <a:rPr lang="en-US" altLang="zh-TW" dirty="0"/>
              <a:t>Microsemi_PolarFire_FPGA_PCI_Express_User_Guide_UG0685_V6.pdf</a:t>
            </a:r>
          </a:p>
          <a:p>
            <a:r>
              <a:rPr lang="en-US" altLang="zh-TW" dirty="0">
                <a:hlinkClick r:id="rId2"/>
              </a:rPr>
              <a:t>LCRC</a:t>
            </a:r>
            <a:endParaRPr lang="en-US" altLang="zh-TW" dirty="0"/>
          </a:p>
          <a:p>
            <a:r>
              <a:rPr lang="en-US" altLang="zh-TW" dirty="0">
                <a:hlinkClick r:id="rId3"/>
              </a:rPr>
              <a:t>Design of AXI Bus Based </a:t>
            </a:r>
            <a:r>
              <a:rPr lang="en-US" altLang="zh-TW" dirty="0" err="1">
                <a:hlinkClick r:id="rId3"/>
              </a:rPr>
              <a:t>MPSoC</a:t>
            </a:r>
            <a:r>
              <a:rPr lang="en-US" altLang="zh-TW" dirty="0">
                <a:hlinkClick r:id="rId3"/>
              </a:rPr>
              <a:t> on FPGA </a:t>
            </a:r>
            <a:endParaRPr lang="en-US" altLang="zh-TW" dirty="0"/>
          </a:p>
          <a:p>
            <a:r>
              <a:rPr lang="en-US" altLang="zh-TW" dirty="0">
                <a:hlinkClick r:id="rId4"/>
              </a:rPr>
              <a:t>AXI</a:t>
            </a:r>
            <a:r>
              <a:rPr lang="zh-TW" altLang="en-US" dirty="0">
                <a:hlinkClick r:id="rId4"/>
              </a:rPr>
              <a:t>匯流排設計</a:t>
            </a:r>
            <a:endParaRPr lang="en-US" altLang="zh-TW" dirty="0"/>
          </a:p>
          <a:p>
            <a:r>
              <a:rPr lang="en-US" altLang="zh-TW" dirty="0">
                <a:hlinkClick r:id="rId5"/>
              </a:rPr>
              <a:t>VHDL</a:t>
            </a:r>
            <a:r>
              <a:rPr lang="zh-TW" altLang="en-US" dirty="0">
                <a:hlinkClick r:id="rId5"/>
              </a:rPr>
              <a:t>編程組合電路</a:t>
            </a:r>
            <a:endParaRPr lang="zh-TW" altLang="en-US" dirty="0"/>
          </a:p>
          <a:p>
            <a:r>
              <a:rPr lang="en-US" altLang="zh-TW" b="1" u="sng" cap="all" dirty="0">
                <a:hlinkClick r:id="rId6"/>
              </a:rPr>
              <a:t>BUS INTERCONNECTION</a:t>
            </a:r>
            <a:endParaRPr lang="en-US" altLang="zh-TW" b="1" cap="all" dirty="0"/>
          </a:p>
          <a:p>
            <a:endParaRPr lang="en-US" altLang="zh-TW" dirty="0"/>
          </a:p>
          <a:p>
            <a:endParaRPr lang="en-US" altLang="zh-TW" dirty="0"/>
          </a:p>
        </p:txBody>
      </p:sp>
      <p:sp>
        <p:nvSpPr>
          <p:cNvPr id="3" name="標題 2"/>
          <p:cNvSpPr>
            <a:spLocks noGrp="1"/>
          </p:cNvSpPr>
          <p:nvPr>
            <p:ph type="title"/>
          </p:nvPr>
        </p:nvSpPr>
        <p:spPr/>
        <p:txBody>
          <a:bodyPr/>
          <a:lstStyle/>
          <a:p>
            <a:r>
              <a:rPr lang="zh-TW" altLang="en-US" dirty="0"/>
              <a:t>參考資料</a:t>
            </a:r>
          </a:p>
        </p:txBody>
      </p:sp>
    </p:spTree>
    <p:extLst>
      <p:ext uri="{BB962C8B-B14F-4D97-AF65-F5344CB8AC3E}">
        <p14:creationId xmlns:p14="http://schemas.microsoft.com/office/powerpoint/2010/main" val="1759100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71B70BF-0027-4F5C-94AE-5F83EED1DBFC}"/>
              </a:ext>
            </a:extLst>
          </p:cNvPr>
          <p:cNvSpPr>
            <a:spLocks noGrp="1"/>
          </p:cNvSpPr>
          <p:nvPr>
            <p:ph idx="1"/>
          </p:nvPr>
        </p:nvSpPr>
        <p:spPr/>
        <p:txBody>
          <a:bodyPr/>
          <a:lstStyle/>
          <a:p>
            <a:r>
              <a:rPr lang="en-US" altLang="zh-TW" dirty="0"/>
              <a:t>Burst</a:t>
            </a:r>
            <a:r>
              <a:rPr lang="zh-TW" altLang="en-US" dirty="0"/>
              <a:t>：在</a:t>
            </a:r>
            <a:r>
              <a:rPr lang="en-US" altLang="zh-TW" dirty="0"/>
              <a:t>AXI</a:t>
            </a:r>
            <a:r>
              <a:rPr lang="zh-TW" altLang="en-US" dirty="0"/>
              <a:t> </a:t>
            </a:r>
            <a:r>
              <a:rPr lang="en-US" altLang="zh-TW" dirty="0"/>
              <a:t>transaction</a:t>
            </a:r>
            <a:r>
              <a:rPr lang="zh-TW" altLang="en-US" dirty="0"/>
              <a:t>中，有效載荷數據在單個</a:t>
            </a:r>
            <a:r>
              <a:rPr lang="en-US" altLang="zh-TW" dirty="0"/>
              <a:t>burst</a:t>
            </a:r>
            <a:r>
              <a:rPr lang="zh-TW" altLang="en-US" dirty="0"/>
              <a:t>中傳輸，該突發可能包含多個</a:t>
            </a:r>
            <a:r>
              <a:rPr lang="en-US" altLang="zh-TW" dirty="0"/>
              <a:t>Beat</a:t>
            </a:r>
            <a:r>
              <a:rPr lang="zh-TW" altLang="en-US" dirty="0"/>
              <a:t>或單獨的數據傳輸。</a:t>
            </a:r>
            <a:endParaRPr lang="en-US" altLang="zh-TW" dirty="0"/>
          </a:p>
          <a:p>
            <a:r>
              <a:rPr lang="en-US" altLang="zh-TW" dirty="0"/>
              <a:t>Beat</a:t>
            </a:r>
            <a:r>
              <a:rPr lang="zh-TW" altLang="en-US" dirty="0"/>
              <a:t>：在</a:t>
            </a:r>
            <a:r>
              <a:rPr lang="en-US" altLang="zh-TW" dirty="0"/>
              <a:t>AXI</a:t>
            </a:r>
            <a:r>
              <a:rPr lang="zh-TW" altLang="en-US" dirty="0"/>
              <a:t> </a:t>
            </a:r>
            <a:r>
              <a:rPr lang="en-US" altLang="zh-TW" dirty="0"/>
              <a:t>Burst</a:t>
            </a:r>
            <a:r>
              <a:rPr lang="zh-TW" altLang="en-US" dirty="0"/>
              <a:t>內進行單個數據傳輸。</a:t>
            </a:r>
            <a:endParaRPr lang="en-US" altLang="zh-TW" dirty="0"/>
          </a:p>
          <a:p>
            <a:r>
              <a:rPr lang="en-US" altLang="zh-TW" dirty="0"/>
              <a:t>Transaction</a:t>
            </a:r>
            <a:r>
              <a:rPr lang="zh-TW" altLang="en-US" dirty="0"/>
              <a:t>：</a:t>
            </a:r>
            <a:endParaRPr lang="en-US" altLang="zh-TW" dirty="0"/>
          </a:p>
          <a:p>
            <a:pPr lvl="1"/>
            <a:r>
              <a:rPr lang="en-US" altLang="zh-TW" dirty="0"/>
              <a:t>AXI</a:t>
            </a:r>
            <a:r>
              <a:rPr lang="zh-TW" altLang="en-US" dirty="0"/>
              <a:t> </a:t>
            </a:r>
            <a:r>
              <a:rPr lang="en-US" altLang="zh-TW" dirty="0"/>
              <a:t>master</a:t>
            </a:r>
            <a:r>
              <a:rPr lang="zh-TW" altLang="en-US" dirty="0"/>
              <a:t>啟動</a:t>
            </a:r>
            <a:r>
              <a:rPr lang="en-US" altLang="zh-TW" dirty="0"/>
              <a:t>AXI</a:t>
            </a:r>
            <a:r>
              <a:rPr lang="zh-TW" altLang="en-US" dirty="0"/>
              <a:t> </a:t>
            </a:r>
            <a:r>
              <a:rPr lang="en-US" altLang="zh-TW" dirty="0"/>
              <a:t>transaction</a:t>
            </a:r>
            <a:r>
              <a:rPr lang="zh-TW" altLang="en-US" dirty="0"/>
              <a:t>以與</a:t>
            </a:r>
            <a:r>
              <a:rPr lang="en-US" altLang="zh-TW" dirty="0"/>
              <a:t>AXI</a:t>
            </a:r>
            <a:r>
              <a:rPr lang="zh-TW" altLang="en-US" dirty="0"/>
              <a:t> </a:t>
            </a:r>
            <a:r>
              <a:rPr lang="en-US" altLang="zh-TW" dirty="0"/>
              <a:t>slave</a:t>
            </a:r>
            <a:r>
              <a:rPr lang="zh-TW" altLang="en-US" dirty="0"/>
              <a:t>進行通信。</a:t>
            </a:r>
          </a:p>
          <a:p>
            <a:pPr lvl="1"/>
            <a:r>
              <a:rPr lang="zh-TW" altLang="en-US" dirty="0"/>
              <a:t>通常，</a:t>
            </a:r>
            <a:r>
              <a:rPr lang="en-US" altLang="zh-TW" dirty="0"/>
              <a:t> transaction</a:t>
            </a:r>
            <a:r>
              <a:rPr lang="zh-TW" altLang="en-US" dirty="0"/>
              <a:t>需要在多個通道上的</a:t>
            </a:r>
            <a:r>
              <a:rPr lang="en-US" altLang="zh-TW" dirty="0"/>
              <a:t>master</a:t>
            </a:r>
            <a:r>
              <a:rPr lang="zh-TW" altLang="en-US" dirty="0"/>
              <a:t>和從</a:t>
            </a:r>
            <a:r>
              <a:rPr lang="en-US" altLang="zh-TW" dirty="0"/>
              <a:t>slave</a:t>
            </a:r>
            <a:r>
              <a:rPr lang="zh-TW" altLang="en-US" dirty="0"/>
              <a:t>之間交換信息。</a:t>
            </a:r>
          </a:p>
          <a:p>
            <a:pPr lvl="1"/>
            <a:r>
              <a:rPr lang="zh-TW" altLang="en-US" dirty="0"/>
              <a:t>所需的信息交換的完整集合構成了</a:t>
            </a:r>
            <a:r>
              <a:rPr lang="en-US" altLang="zh-TW" dirty="0"/>
              <a:t>AXI</a:t>
            </a:r>
            <a:r>
              <a:rPr lang="zh-TW" altLang="en-US" dirty="0"/>
              <a:t> </a:t>
            </a:r>
            <a:r>
              <a:rPr lang="en-US" altLang="zh-TW" dirty="0"/>
              <a:t>Transaction </a:t>
            </a:r>
            <a:r>
              <a:rPr lang="zh-TW" altLang="en-US" dirty="0"/>
              <a:t>。</a:t>
            </a:r>
          </a:p>
          <a:p>
            <a:endParaRPr lang="en-US" altLang="zh-TW" dirty="0"/>
          </a:p>
        </p:txBody>
      </p:sp>
      <p:sp>
        <p:nvSpPr>
          <p:cNvPr id="3" name="標題 2">
            <a:extLst>
              <a:ext uri="{FF2B5EF4-FFF2-40B4-BE49-F238E27FC236}">
                <a16:creationId xmlns:a16="http://schemas.microsoft.com/office/drawing/2014/main" id="{BD2023BA-DEF1-4082-881B-B7DF887CA6A8}"/>
              </a:ext>
            </a:extLst>
          </p:cNvPr>
          <p:cNvSpPr>
            <a:spLocks noGrp="1"/>
          </p:cNvSpPr>
          <p:nvPr>
            <p:ph type="title"/>
          </p:nvPr>
        </p:nvSpPr>
        <p:spPr/>
        <p:txBody>
          <a:bodyPr/>
          <a:lstStyle/>
          <a:p>
            <a:r>
              <a:rPr lang="en-US" altLang="zh-TW" dirty="0"/>
              <a:t>Glossary</a:t>
            </a:r>
            <a:endParaRPr lang="zh-TW" altLang="en-US" dirty="0"/>
          </a:p>
        </p:txBody>
      </p:sp>
    </p:spTree>
    <p:extLst>
      <p:ext uri="{BB962C8B-B14F-4D97-AF65-F5344CB8AC3E}">
        <p14:creationId xmlns:p14="http://schemas.microsoft.com/office/powerpoint/2010/main" val="20369458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err="1"/>
              <a:t>PolarFire</a:t>
            </a:r>
            <a:r>
              <a:rPr lang="zh-TW" altLang="en-US" dirty="0"/>
              <a:t> </a:t>
            </a:r>
            <a:r>
              <a:rPr lang="en-US" altLang="zh-TW" dirty="0"/>
              <a:t>FPGA</a:t>
            </a:r>
            <a:r>
              <a:rPr lang="zh-TW" altLang="en-US" dirty="0"/>
              <a:t> </a:t>
            </a:r>
            <a:r>
              <a:rPr lang="en-US" altLang="zh-TW" dirty="0"/>
              <a:t>PCI</a:t>
            </a:r>
            <a:r>
              <a:rPr lang="zh-TW" altLang="en-US" dirty="0"/>
              <a:t> </a:t>
            </a:r>
            <a:r>
              <a:rPr lang="en-US" altLang="zh-TW" dirty="0"/>
              <a:t>Express</a:t>
            </a:r>
            <a:r>
              <a:rPr lang="zh-TW" altLang="en-US" dirty="0"/>
              <a:t> </a:t>
            </a:r>
            <a:r>
              <a:rPr lang="en-US" altLang="zh-TW" dirty="0"/>
              <a:t>User</a:t>
            </a:r>
            <a:r>
              <a:rPr lang="zh-TW" altLang="en-US" dirty="0"/>
              <a:t> </a:t>
            </a:r>
            <a:r>
              <a:rPr lang="en-US" altLang="zh-TW" dirty="0"/>
              <a:t>Guide</a:t>
            </a:r>
            <a:r>
              <a:rPr lang="zh-TW" altLang="en-US" dirty="0"/>
              <a:t> 的</a:t>
            </a:r>
            <a:r>
              <a:rPr lang="en-US" altLang="zh-TW" dirty="0"/>
              <a:t>PDF</a:t>
            </a:r>
            <a:r>
              <a:rPr lang="zh-TW" altLang="en-US" dirty="0"/>
              <a:t>文件整理</a:t>
            </a:r>
            <a:r>
              <a:rPr lang="en-US" altLang="zh-TW" dirty="0"/>
              <a:t>(</a:t>
            </a:r>
            <a:r>
              <a:rPr lang="zh-TW" altLang="en-US" dirty="0"/>
              <a:t>完</a:t>
            </a:r>
            <a:r>
              <a:rPr lang="en-US" altLang="zh-TW" dirty="0"/>
              <a:t>)</a:t>
            </a:r>
          </a:p>
          <a:p>
            <a:endParaRPr lang="zh-TW" altLang="en-US" dirty="0"/>
          </a:p>
        </p:txBody>
      </p:sp>
      <p:sp>
        <p:nvSpPr>
          <p:cNvPr id="3" name="標題 2"/>
          <p:cNvSpPr>
            <a:spLocks noGrp="1"/>
          </p:cNvSpPr>
          <p:nvPr>
            <p:ph type="title"/>
          </p:nvPr>
        </p:nvSpPr>
        <p:spPr/>
        <p:txBody>
          <a:bodyPr/>
          <a:lstStyle/>
          <a:p>
            <a:r>
              <a:rPr lang="zh-TW" altLang="en-US" dirty="0"/>
              <a:t>預計進度</a:t>
            </a:r>
          </a:p>
        </p:txBody>
      </p:sp>
    </p:spTree>
    <p:extLst>
      <p:ext uri="{BB962C8B-B14F-4D97-AF65-F5344CB8AC3E}">
        <p14:creationId xmlns:p14="http://schemas.microsoft.com/office/powerpoint/2010/main" val="170953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70588" y="1201850"/>
            <a:ext cx="11765902" cy="5037776"/>
          </a:xfrm>
        </p:spPr>
        <p:txBody>
          <a:bodyPr/>
          <a:lstStyle/>
          <a:p>
            <a:r>
              <a:rPr lang="zh-TW" altLang="en-US" dirty="0"/>
              <a:t>其陽</a:t>
            </a:r>
            <a:r>
              <a:rPr lang="en-US" altLang="zh-TW" dirty="0"/>
              <a:t>IPC</a:t>
            </a:r>
            <a:r>
              <a:rPr lang="zh-TW" altLang="en-US" dirty="0"/>
              <a:t>的</a:t>
            </a:r>
            <a:r>
              <a:rPr lang="en-US" altLang="zh-TW" dirty="0"/>
              <a:t>API</a:t>
            </a:r>
            <a:r>
              <a:rPr lang="zh-TW" altLang="en-US" dirty="0"/>
              <a:t>文件整理</a:t>
            </a:r>
            <a:r>
              <a:rPr lang="en-US" altLang="zh-TW" dirty="0"/>
              <a:t>(</a:t>
            </a:r>
            <a:r>
              <a:rPr lang="zh-TW" altLang="en-US" dirty="0"/>
              <a:t>全</a:t>
            </a:r>
            <a:r>
              <a:rPr lang="en-US" altLang="zh-TW" dirty="0"/>
              <a:t>)</a:t>
            </a:r>
          </a:p>
          <a:p>
            <a:r>
              <a:rPr lang="en-US" altLang="zh-TW" dirty="0"/>
              <a:t>Microsemi</a:t>
            </a:r>
            <a:r>
              <a:rPr lang="zh-TW" altLang="en-US" dirty="0"/>
              <a:t> </a:t>
            </a:r>
            <a:r>
              <a:rPr lang="en-US" altLang="zh-TW" dirty="0" err="1"/>
              <a:t>PolarFire</a:t>
            </a:r>
            <a:r>
              <a:rPr lang="zh-TW" altLang="en-US" dirty="0"/>
              <a:t> </a:t>
            </a:r>
            <a:r>
              <a:rPr lang="en-US" altLang="zh-TW" dirty="0"/>
              <a:t>FPGA</a:t>
            </a:r>
            <a:r>
              <a:rPr lang="zh-TW" altLang="en-US" dirty="0"/>
              <a:t> </a:t>
            </a:r>
            <a:r>
              <a:rPr lang="en-US" altLang="zh-TW" dirty="0"/>
              <a:t>PCI</a:t>
            </a:r>
            <a:r>
              <a:rPr lang="zh-TW" altLang="en-US" dirty="0"/>
              <a:t> </a:t>
            </a:r>
            <a:r>
              <a:rPr lang="en-US" altLang="zh-TW" dirty="0"/>
              <a:t>Express</a:t>
            </a:r>
            <a:r>
              <a:rPr lang="zh-TW" altLang="en-US" dirty="0"/>
              <a:t> </a:t>
            </a:r>
            <a:r>
              <a:rPr lang="en-US" altLang="zh-TW" dirty="0"/>
              <a:t>User</a:t>
            </a:r>
            <a:r>
              <a:rPr lang="zh-TW" altLang="en-US" dirty="0"/>
              <a:t> </a:t>
            </a:r>
            <a:r>
              <a:rPr lang="en-US" altLang="zh-TW" dirty="0"/>
              <a:t>Guide</a:t>
            </a:r>
            <a:r>
              <a:rPr lang="zh-TW" altLang="en-US" dirty="0"/>
              <a:t>文件整理</a:t>
            </a:r>
            <a:r>
              <a:rPr lang="en-US" altLang="zh-TW" dirty="0"/>
              <a:t>(1/4)</a:t>
            </a:r>
          </a:p>
          <a:p>
            <a:endParaRPr lang="en-US" altLang="zh-TW" dirty="0"/>
          </a:p>
        </p:txBody>
      </p:sp>
      <p:sp>
        <p:nvSpPr>
          <p:cNvPr id="3" name="標題 2"/>
          <p:cNvSpPr>
            <a:spLocks noGrp="1"/>
          </p:cNvSpPr>
          <p:nvPr>
            <p:ph type="title"/>
          </p:nvPr>
        </p:nvSpPr>
        <p:spPr/>
        <p:txBody>
          <a:bodyPr>
            <a:normAutofit/>
          </a:bodyPr>
          <a:lstStyle/>
          <a:p>
            <a:r>
              <a:rPr lang="zh-TW" altLang="en-US" dirty="0"/>
              <a:t>當週進度</a:t>
            </a:r>
          </a:p>
        </p:txBody>
      </p:sp>
    </p:spTree>
    <p:extLst>
      <p:ext uri="{BB962C8B-B14F-4D97-AF65-F5344CB8AC3E}">
        <p14:creationId xmlns:p14="http://schemas.microsoft.com/office/powerpoint/2010/main" val="278624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功能：</a:t>
            </a:r>
          </a:p>
          <a:p>
            <a:pPr marL="0" indent="0">
              <a:buNone/>
            </a:pPr>
            <a:r>
              <a:rPr lang="en-US" altLang="zh-TW" dirty="0"/>
              <a:t>	</a:t>
            </a:r>
            <a:r>
              <a:rPr lang="zh-TW" altLang="en-US" dirty="0"/>
              <a:t>讓</a:t>
            </a:r>
            <a:r>
              <a:rPr lang="en-US" altLang="zh-TW" dirty="0"/>
              <a:t>IPC</a:t>
            </a:r>
            <a:r>
              <a:rPr lang="zh-TW" altLang="en-US" dirty="0"/>
              <a:t>透過 </a:t>
            </a:r>
            <a:r>
              <a:rPr lang="en-US" altLang="zh-TW" dirty="0"/>
              <a:t>PCIe</a:t>
            </a:r>
            <a:r>
              <a:rPr lang="zh-TW" altLang="en-US" dirty="0"/>
              <a:t> → </a:t>
            </a:r>
            <a:r>
              <a:rPr lang="en-US" altLang="zh-TW" dirty="0"/>
              <a:t>AXI</a:t>
            </a:r>
            <a:r>
              <a:rPr lang="zh-TW" altLang="en-US" dirty="0"/>
              <a:t> → </a:t>
            </a:r>
            <a:r>
              <a:rPr lang="en-US" altLang="zh-TW" dirty="0"/>
              <a:t>APB</a:t>
            </a:r>
            <a:r>
              <a:rPr lang="zh-TW" altLang="en-US" dirty="0"/>
              <a:t> 傳輸影像給</a:t>
            </a:r>
            <a:r>
              <a:rPr lang="en-US" altLang="zh-TW" dirty="0"/>
              <a:t>FPGA</a:t>
            </a:r>
            <a:r>
              <a:rPr lang="zh-TW" altLang="en-US" dirty="0"/>
              <a:t>，</a:t>
            </a:r>
            <a:r>
              <a:rPr lang="en-US" altLang="zh-TW" dirty="0"/>
              <a:t>FPGA</a:t>
            </a:r>
            <a:r>
              <a:rPr lang="zh-TW" altLang="en-US" dirty="0"/>
              <a:t>進行</a:t>
            </a:r>
            <a:r>
              <a:rPr lang="en-US" altLang="zh-TW" dirty="0"/>
              <a:t>image processing</a:t>
            </a:r>
            <a:r>
              <a:rPr lang="zh-TW" altLang="en-US" dirty="0"/>
              <a:t>中的</a:t>
            </a:r>
            <a:r>
              <a:rPr lang="en-US" altLang="zh-TW" dirty="0"/>
              <a:t>Sobel</a:t>
            </a:r>
            <a:r>
              <a:rPr lang="zh-TW" altLang="en-US" dirty="0"/>
              <a:t>，再將結果回傳給</a:t>
            </a:r>
            <a:r>
              <a:rPr lang="en-US" altLang="zh-TW" dirty="0"/>
              <a:t>IPC</a:t>
            </a:r>
            <a:r>
              <a:rPr lang="zh-TW" altLang="en-US" dirty="0"/>
              <a:t>。</a:t>
            </a:r>
          </a:p>
          <a:p>
            <a:r>
              <a:rPr lang="zh-TW" altLang="en-US" dirty="0"/>
              <a:t>介面：</a:t>
            </a:r>
          </a:p>
          <a:p>
            <a:pPr marL="0" indent="0">
              <a:buNone/>
            </a:pPr>
            <a:r>
              <a:rPr lang="en-US" altLang="zh-TW" dirty="0"/>
              <a:t>	</a:t>
            </a:r>
            <a:r>
              <a:rPr lang="zh-TW" altLang="en-US" dirty="0"/>
              <a:t>讓</a:t>
            </a:r>
            <a:r>
              <a:rPr lang="en-US" altLang="zh-TW" dirty="0"/>
              <a:t>IPC</a:t>
            </a:r>
            <a:r>
              <a:rPr lang="zh-TW" altLang="en-US" dirty="0"/>
              <a:t>用</a:t>
            </a:r>
            <a:r>
              <a:rPr lang="en-US" altLang="zh-TW" dirty="0"/>
              <a:t>CMD</a:t>
            </a:r>
            <a:r>
              <a:rPr lang="zh-TW" altLang="en-US" dirty="0"/>
              <a:t>下命令給作業系統</a:t>
            </a:r>
            <a:endParaRPr lang="en-US" altLang="zh-TW" dirty="0"/>
          </a:p>
          <a:p>
            <a:pPr marL="0" indent="0">
              <a:buNone/>
            </a:pPr>
            <a:endParaRPr lang="en-US" altLang="zh-TW" dirty="0"/>
          </a:p>
          <a:p>
            <a:r>
              <a:rPr lang="zh-TW" altLang="en-US" dirty="0"/>
              <a:t>效能：</a:t>
            </a:r>
          </a:p>
          <a:p>
            <a:pPr marL="0" indent="0">
              <a:buNone/>
            </a:pPr>
            <a:r>
              <a:rPr lang="en-US" altLang="zh-TW" dirty="0"/>
              <a:t>	</a:t>
            </a:r>
            <a:r>
              <a:rPr lang="zh-TW" altLang="en-US" dirty="0"/>
              <a:t>底標：</a:t>
            </a:r>
            <a:r>
              <a:rPr lang="en-US" altLang="zh-TW" dirty="0"/>
              <a:t>1s</a:t>
            </a:r>
            <a:r>
              <a:rPr lang="zh-TW" altLang="en-US" dirty="0"/>
              <a:t>處理完一張</a:t>
            </a:r>
            <a:r>
              <a:rPr lang="en-US" altLang="zh-TW" dirty="0"/>
              <a:t>1920</a:t>
            </a:r>
            <a:r>
              <a:rPr lang="zh-TW" altLang="en-US" dirty="0"/>
              <a:t>*</a:t>
            </a:r>
            <a:r>
              <a:rPr lang="en-US" altLang="zh-TW" dirty="0"/>
              <a:t>1080</a:t>
            </a:r>
            <a:r>
              <a:rPr lang="zh-TW" altLang="en-US" dirty="0"/>
              <a:t>的灰階影像</a:t>
            </a:r>
            <a:endParaRPr lang="en-US" altLang="zh-TW" dirty="0"/>
          </a:p>
          <a:p>
            <a:pPr marL="0" indent="0">
              <a:buNone/>
            </a:pPr>
            <a:r>
              <a:rPr lang="en-US" altLang="zh-TW" dirty="0"/>
              <a:t>	</a:t>
            </a:r>
            <a:r>
              <a:rPr lang="zh-TW" altLang="en-US" dirty="0"/>
              <a:t>頂標：</a:t>
            </a:r>
            <a:r>
              <a:rPr lang="en-US" altLang="zh-TW" dirty="0"/>
              <a:t>30ms</a:t>
            </a:r>
            <a:r>
              <a:rPr lang="zh-TW" altLang="en-US" dirty="0"/>
              <a:t>處理完一張</a:t>
            </a:r>
            <a:r>
              <a:rPr lang="en-US" altLang="zh-TW" dirty="0"/>
              <a:t>1920</a:t>
            </a:r>
            <a:r>
              <a:rPr lang="zh-TW" altLang="en-US" dirty="0"/>
              <a:t>*</a:t>
            </a:r>
            <a:r>
              <a:rPr lang="en-US" altLang="zh-TW" dirty="0"/>
              <a:t>1080</a:t>
            </a:r>
            <a:r>
              <a:rPr lang="zh-TW" altLang="en-US" dirty="0"/>
              <a:t>的灰階影像</a:t>
            </a:r>
            <a:endParaRPr lang="en-US" altLang="zh-TW" dirty="0"/>
          </a:p>
          <a:p>
            <a:pPr marL="0" indent="0">
              <a:buNone/>
            </a:pPr>
            <a:endParaRPr lang="en-US" altLang="zh-TW" dirty="0"/>
          </a:p>
          <a:p>
            <a:r>
              <a:rPr lang="zh-TW" altLang="en-US" dirty="0"/>
              <a:t>限制：</a:t>
            </a:r>
          </a:p>
          <a:p>
            <a:pPr marL="0" indent="0">
              <a:buNone/>
            </a:pPr>
            <a:r>
              <a:rPr lang="en-US" altLang="zh-TW" dirty="0"/>
              <a:t>	</a:t>
            </a:r>
            <a:r>
              <a:rPr lang="zh-TW" altLang="en-US" dirty="0"/>
              <a:t>實驗室的</a:t>
            </a:r>
            <a:r>
              <a:rPr lang="en-US" altLang="zh-TW" dirty="0"/>
              <a:t>IPC</a:t>
            </a:r>
            <a:endParaRPr lang="zh-TW" altLang="en-US" dirty="0"/>
          </a:p>
        </p:txBody>
      </p:sp>
      <p:sp>
        <p:nvSpPr>
          <p:cNvPr id="3" name="標題 2"/>
          <p:cNvSpPr>
            <a:spLocks noGrp="1"/>
          </p:cNvSpPr>
          <p:nvPr>
            <p:ph type="title"/>
          </p:nvPr>
        </p:nvSpPr>
        <p:spPr/>
        <p:txBody>
          <a:bodyPr/>
          <a:lstStyle/>
          <a:p>
            <a:r>
              <a:rPr lang="zh-TW" altLang="en-US" dirty="0"/>
              <a:t>需求列表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a:t>模組列表</a:t>
            </a:r>
            <a:endParaRPr lang="zh-TW" altLang="en-US" dirty="0"/>
          </a:p>
        </p:txBody>
      </p:sp>
      <p:pic>
        <p:nvPicPr>
          <p:cNvPr id="4" name="內容版面配置區 4">
            <a:extLst>
              <a:ext uri="{FF2B5EF4-FFF2-40B4-BE49-F238E27FC236}">
                <a16:creationId xmlns:a16="http://schemas.microsoft.com/office/drawing/2014/main" id="{81F6134E-411A-4F26-B8AB-EEDEB3FBAD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237" y="1858169"/>
            <a:ext cx="9915525" cy="37242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DA4FD942-3AF9-4AA9-A898-58AB3FACEA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25485"/>
            <a:ext cx="10602992" cy="5515902"/>
          </a:xfrm>
        </p:spPr>
      </p:pic>
      <p:sp>
        <p:nvSpPr>
          <p:cNvPr id="3" name="標題 2">
            <a:extLst>
              <a:ext uri="{FF2B5EF4-FFF2-40B4-BE49-F238E27FC236}">
                <a16:creationId xmlns:a16="http://schemas.microsoft.com/office/drawing/2014/main" id="{1444CA77-2270-461B-8936-5E5CD68D0BCD}"/>
              </a:ext>
            </a:extLst>
          </p:cNvPr>
          <p:cNvSpPr>
            <a:spLocks noGrp="1"/>
          </p:cNvSpPr>
          <p:nvPr>
            <p:ph type="title"/>
          </p:nvPr>
        </p:nvSpPr>
        <p:spPr/>
        <p:txBody>
          <a:bodyPr/>
          <a:lstStyle/>
          <a:p>
            <a:r>
              <a:rPr lang="en-US" altLang="zh-TW" dirty="0"/>
              <a:t>FSM</a:t>
            </a:r>
            <a:endParaRPr lang="zh-TW" altLang="en-US" dirty="0"/>
          </a:p>
        </p:txBody>
      </p:sp>
    </p:spTree>
    <p:extLst>
      <p:ext uri="{BB962C8B-B14F-4D97-AF65-F5344CB8AC3E}">
        <p14:creationId xmlns:p14="http://schemas.microsoft.com/office/powerpoint/2010/main" val="80637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960D43-7132-45BF-9AB3-0993E094A39C}"/>
              </a:ext>
            </a:extLst>
          </p:cNvPr>
          <p:cNvSpPr>
            <a:spLocks noGrp="1"/>
          </p:cNvSpPr>
          <p:nvPr>
            <p:ph type="title"/>
          </p:nvPr>
        </p:nvSpPr>
        <p:spPr/>
        <p:txBody>
          <a:bodyPr/>
          <a:lstStyle/>
          <a:p>
            <a:r>
              <a:rPr lang="zh-TW" altLang="en-US" dirty="0"/>
              <a:t>專案架構</a:t>
            </a:r>
          </a:p>
        </p:txBody>
      </p:sp>
      <p:pic>
        <p:nvPicPr>
          <p:cNvPr id="3" name="圖片 2">
            <a:extLst>
              <a:ext uri="{FF2B5EF4-FFF2-40B4-BE49-F238E27FC236}">
                <a16:creationId xmlns:a16="http://schemas.microsoft.com/office/drawing/2014/main" id="{0C05C4B5-E8C9-4AE3-B492-6BF1F96AA370}"/>
              </a:ext>
            </a:extLst>
          </p:cNvPr>
          <p:cNvPicPr>
            <a:picLocks noChangeAspect="1"/>
          </p:cNvPicPr>
          <p:nvPr/>
        </p:nvPicPr>
        <p:blipFill>
          <a:blip r:embed="rId2"/>
          <a:stretch>
            <a:fillRect/>
          </a:stretch>
        </p:blipFill>
        <p:spPr>
          <a:xfrm>
            <a:off x="873833" y="1167795"/>
            <a:ext cx="10479967" cy="5072750"/>
          </a:xfrm>
          <a:prstGeom prst="rect">
            <a:avLst/>
          </a:prstGeom>
        </p:spPr>
      </p:pic>
    </p:spTree>
    <p:extLst>
      <p:ext uri="{BB962C8B-B14F-4D97-AF65-F5344CB8AC3E}">
        <p14:creationId xmlns:p14="http://schemas.microsoft.com/office/powerpoint/2010/main" val="224975236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35273</TotalTime>
  <Words>2677</Words>
  <Application>Microsoft Office PowerPoint</Application>
  <PresentationFormat>寬螢幕</PresentationFormat>
  <Paragraphs>282</Paragraphs>
  <Slides>45</Slides>
  <Notes>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45</vt:i4>
      </vt:variant>
    </vt:vector>
  </HeadingPairs>
  <TitlesOfParts>
    <vt:vector size="52" baseType="lpstr">
      <vt:lpstr>-apple-system</vt:lpstr>
      <vt:lpstr>新細明體</vt:lpstr>
      <vt:lpstr>標楷體</vt:lpstr>
      <vt:lpstr>Arial</vt:lpstr>
      <vt:lpstr>Calibri</vt:lpstr>
      <vt:lpstr>Times New Roman</vt:lpstr>
      <vt:lpstr>Office 佈景主題</vt:lpstr>
      <vt:lpstr>專案進度報告 FPGA accelerated image processing and IPC communicates with FPGA</vt:lpstr>
      <vt:lpstr>2020/06/22當週進度</vt:lpstr>
      <vt:lpstr>2020/06/22當週進度</vt:lpstr>
      <vt:lpstr>進度統整</vt:lpstr>
      <vt:lpstr>當週進度</vt:lpstr>
      <vt:lpstr>需求列表</vt:lpstr>
      <vt:lpstr>模組列表</vt:lpstr>
      <vt:lpstr>FSM</vt:lpstr>
      <vt:lpstr>專案架構</vt:lpstr>
      <vt:lpstr>FPGA 連接圖</vt:lpstr>
      <vt:lpstr>FPGA IPC Drive API</vt:lpstr>
      <vt:lpstr>TVP5150</vt:lpstr>
      <vt:lpstr>Functional Block Diagram</vt:lpstr>
      <vt:lpstr>PolarFire FPGA PCI DDR4 Control</vt:lpstr>
      <vt:lpstr>PCIe Functional Layers of PolarFire PCIESS(PCIe subsystem )</vt:lpstr>
      <vt:lpstr>PolarFire Embedded PCIESS Architecture</vt:lpstr>
      <vt:lpstr>PCIe Layer</vt:lpstr>
      <vt:lpstr>Bridge Layer</vt:lpstr>
      <vt:lpstr>Physical Layer Interface</vt:lpstr>
      <vt:lpstr>PCIe Data and Transaction Layers</vt:lpstr>
      <vt:lpstr>PCIe AXI4 Interface</vt:lpstr>
      <vt:lpstr>Address Translation on AXI4</vt:lpstr>
      <vt:lpstr>PCIe to AXI4  Master Address Translation Endpoint(EP) Mode</vt:lpstr>
      <vt:lpstr>PCIe to AXI4 Master Address Translation Endpoint Mode Example</vt:lpstr>
      <vt:lpstr>PCIe to AXI4  Master Address Translation Root Port Mode</vt:lpstr>
      <vt:lpstr>PowerPoint 簡報</vt:lpstr>
      <vt:lpstr>AXI (Advanced eXtensible Interconnect)</vt:lpstr>
      <vt:lpstr>Master/Slave (technology)</vt:lpstr>
      <vt:lpstr>Advanced eXtensible Interconnect (AXI) </vt:lpstr>
      <vt:lpstr>AXI Architecture</vt:lpstr>
      <vt:lpstr>AXI Architecture - Read</vt:lpstr>
      <vt:lpstr>AXI Architecture - Write</vt:lpstr>
      <vt:lpstr>Handshake</vt:lpstr>
      <vt:lpstr>AXI Architecture - Channel Handshaking</vt:lpstr>
      <vt:lpstr>AXI Architecture - Channel Handshaking</vt:lpstr>
      <vt:lpstr>亂序操作Out-of-order</vt:lpstr>
      <vt:lpstr>AXI Architecture - Transaction Ordering</vt:lpstr>
      <vt:lpstr>AXI Signals</vt:lpstr>
      <vt:lpstr>FPGA IPC Drive API</vt:lpstr>
      <vt:lpstr>成果展示</vt:lpstr>
      <vt:lpstr>問題記錄</vt:lpstr>
      <vt:lpstr>控管記錄</vt:lpstr>
      <vt:lpstr>參考資料</vt:lpstr>
      <vt:lpstr>Glossary</vt:lpstr>
      <vt:lpstr>預計進度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專案進度報告 智慧養殖物聯網系統開發計畫 (文蛤苗點苗機)</dc:title>
  <dc:creator>User</dc:creator>
  <cp:lastModifiedBy>XdannyD</cp:lastModifiedBy>
  <cp:revision>645</cp:revision>
  <dcterms:created xsi:type="dcterms:W3CDTF">2019-03-11T13:47:46Z</dcterms:created>
  <dcterms:modified xsi:type="dcterms:W3CDTF">2020-06-22T08:30:19Z</dcterms:modified>
</cp:coreProperties>
</file>