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3"/>
  </p:notesMasterIdLst>
  <p:handoutMasterIdLst>
    <p:handoutMasterId r:id="rId24"/>
  </p:handoutMasterIdLst>
  <p:sldIdLst>
    <p:sldId id="314" r:id="rId5"/>
    <p:sldId id="350" r:id="rId6"/>
    <p:sldId id="347" r:id="rId7"/>
    <p:sldId id="333" r:id="rId8"/>
    <p:sldId id="345" r:id="rId9"/>
    <p:sldId id="352" r:id="rId10"/>
    <p:sldId id="353" r:id="rId11"/>
    <p:sldId id="326" r:id="rId12"/>
    <p:sldId id="332" r:id="rId13"/>
    <p:sldId id="351" r:id="rId14"/>
    <p:sldId id="334" r:id="rId15"/>
    <p:sldId id="335" r:id="rId16"/>
    <p:sldId id="348" r:id="rId17"/>
    <p:sldId id="349" r:id="rId18"/>
    <p:sldId id="340" r:id="rId19"/>
    <p:sldId id="341" r:id="rId20"/>
    <p:sldId id="342" r:id="rId21"/>
    <p:sldId id="3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88" autoAdjust="0"/>
  </p:normalViewPr>
  <p:slideViewPr>
    <p:cSldViewPr snapToGrid="0">
      <p:cViewPr varScale="1">
        <p:scale>
          <a:sx n="60" d="100"/>
          <a:sy n="60" d="100"/>
        </p:scale>
        <p:origin x="908" y="48"/>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9/25/2024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lasso-regression-in-r-programming/" TargetMode="External"/><Relationship Id="rId2" Type="http://schemas.openxmlformats.org/officeDocument/2006/relationships/hyperlink" Target="https://youtu.be/NGf0voTMlcs?si=_hhOCjQS-1bLos3O" TargetMode="External"/><Relationship Id="rId1" Type="http://schemas.openxmlformats.org/officeDocument/2006/relationships/slideLayout" Target="../slideLayouts/slideLayout5.xml"/><Relationship Id="rId4" Type="http://schemas.openxmlformats.org/officeDocument/2006/relationships/hyperlink" Target="https://www.ibm.com/topics/lasso-regression#:~:text=Lasso%20regression%20is%20a%20regularization,the%20accuracy%20of%20statistical%20model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normAutofit fontScale="90000"/>
          </a:bodyPr>
          <a:lstStyle/>
          <a:p>
            <a:r>
              <a:rPr lang="en-US" sz="8000" dirty="0"/>
              <a:t>LASSO REGRESSION</a:t>
            </a:r>
          </a:p>
        </p:txBody>
      </p:sp>
      <p:sp>
        <p:nvSpPr>
          <p:cNvPr id="3" name="Title 1">
            <a:extLst>
              <a:ext uri="{FF2B5EF4-FFF2-40B4-BE49-F238E27FC236}">
                <a16:creationId xmlns:a16="http://schemas.microsoft.com/office/drawing/2014/main" id="{E18EF95C-70DF-99D5-8437-CD60A91303C1}"/>
              </a:ext>
            </a:extLst>
          </p:cNvPr>
          <p:cNvSpPr txBox="1">
            <a:spLocks/>
          </p:cNvSpPr>
          <p:nvPr/>
        </p:nvSpPr>
        <p:spPr>
          <a:xfrm>
            <a:off x="0" y="6081822"/>
            <a:ext cx="5674360" cy="77617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bg1"/>
                </a:solidFill>
                <a:latin typeface="+mj-lt"/>
                <a:ea typeface="+mj-ea"/>
                <a:cs typeface="+mj-cs"/>
              </a:defRPr>
            </a:lvl1pPr>
          </a:lstStyle>
          <a:p>
            <a:r>
              <a:rPr lang="en-US" sz="2000" dirty="0"/>
              <a:t>GROUP 3: MAUREEN, MELVIN &amp; ROSE</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EE98-A474-D17E-FEE1-54C88BF4A394}"/>
              </a:ext>
            </a:extLst>
          </p:cNvPr>
          <p:cNvSpPr>
            <a:spLocks noGrp="1"/>
          </p:cNvSpPr>
          <p:nvPr>
            <p:ph type="title"/>
          </p:nvPr>
        </p:nvSpPr>
        <p:spPr>
          <a:xfrm>
            <a:off x="914398" y="365126"/>
            <a:ext cx="10439401" cy="474324"/>
          </a:xfrm>
        </p:spPr>
        <p:txBody>
          <a:bodyPr>
            <a:normAutofit fontScale="90000"/>
          </a:bodyPr>
          <a:lstStyle/>
          <a:p>
            <a:r>
              <a:rPr lang="en-US" dirty="0"/>
              <a:t>COMPUTATION OF LASSO REGRESSION</a:t>
            </a:r>
          </a:p>
        </p:txBody>
      </p:sp>
      <p:sp>
        <p:nvSpPr>
          <p:cNvPr id="3" name="Content Placeholder 2">
            <a:extLst>
              <a:ext uri="{FF2B5EF4-FFF2-40B4-BE49-F238E27FC236}">
                <a16:creationId xmlns:a16="http://schemas.microsoft.com/office/drawing/2014/main" id="{0FE693B7-F665-2195-5ACC-A7D82061AA71}"/>
              </a:ext>
            </a:extLst>
          </p:cNvPr>
          <p:cNvSpPr>
            <a:spLocks noGrp="1"/>
          </p:cNvSpPr>
          <p:nvPr>
            <p:ph sz="quarter" idx="10"/>
          </p:nvPr>
        </p:nvSpPr>
        <p:spPr>
          <a:xfrm>
            <a:off x="914399" y="974361"/>
            <a:ext cx="10088381" cy="5518513"/>
          </a:xfrm>
        </p:spPr>
        <p:txBody>
          <a:bodyPr/>
          <a:lstStyle/>
          <a:p>
            <a:r>
              <a:rPr lang="en-US" dirty="0"/>
              <a:t>Step 1: Calculate the correlation matrix and VIF values for the predictor variables.</a:t>
            </a:r>
          </a:p>
          <a:p>
            <a:pPr algn="l" fontAlgn="base"/>
            <a:r>
              <a:rPr lang="en-US" b="0" i="0" dirty="0">
                <a:solidFill>
                  <a:srgbClr val="000000"/>
                </a:solidFill>
                <a:effectLst/>
                <a:latin typeface="Helvetica" panose="020B0604020202020204" pitchFamily="34" charset="0"/>
              </a:rPr>
              <a:t>If we detect high correlation between predictor variables and high VIF value then lasso regression is likely appropriate to use.</a:t>
            </a:r>
          </a:p>
          <a:p>
            <a:pPr algn="l" fontAlgn="base"/>
            <a:r>
              <a:rPr lang="en-US" b="0" i="0" dirty="0">
                <a:solidFill>
                  <a:srgbClr val="000000"/>
                </a:solidFill>
                <a:effectLst/>
                <a:latin typeface="Helvetica" panose="020B0604020202020204" pitchFamily="34" charset="0"/>
              </a:rPr>
              <a:t>However, if there is no multicollinearity present in the data then there may be no need to perform lasso regression in the first place. Instead, we can perform ordinary least squares regression.</a:t>
            </a:r>
          </a:p>
          <a:p>
            <a:pPr algn="l" fontAlgn="base"/>
            <a:r>
              <a:rPr lang="en-US" b="1" i="0" dirty="0">
                <a:solidFill>
                  <a:srgbClr val="000000"/>
                </a:solidFill>
                <a:effectLst/>
                <a:latin typeface="Helvetica" panose="020B0604020202020204" pitchFamily="34" charset="0"/>
              </a:rPr>
              <a:t>Step 2: Fit the lasso regression model and choose a value for λ.</a:t>
            </a:r>
            <a:endParaRPr lang="en-US" b="0" i="0" dirty="0">
              <a:solidFill>
                <a:srgbClr val="000000"/>
              </a:solidFill>
              <a:effectLst/>
              <a:latin typeface="Helvetica" panose="020B0604020202020204" pitchFamily="34" charset="0"/>
            </a:endParaRPr>
          </a:p>
          <a:p>
            <a:r>
              <a:rPr lang="en-US" b="0" i="0" dirty="0">
                <a:solidFill>
                  <a:srgbClr val="000000"/>
                </a:solidFill>
                <a:effectLst/>
                <a:latin typeface="Helvetica" panose="020B0604020202020204" pitchFamily="34" charset="0"/>
              </a:rPr>
              <a:t>Once we determine that lasso regression is appropriate to use, we can fit the model  using the optimal value for λ.</a:t>
            </a:r>
          </a:p>
          <a:p>
            <a:r>
              <a:rPr lang="en-US" b="0" i="0" dirty="0">
                <a:solidFill>
                  <a:srgbClr val="000000"/>
                </a:solidFill>
                <a:effectLst/>
                <a:latin typeface="Helvetica" panose="020B0604020202020204" pitchFamily="34" charset="0"/>
              </a:rPr>
              <a:t>To determine the optimal value for λ, we can fit several models using different values for λ and choose λ to be the value that produces the lowest test MSE.</a:t>
            </a:r>
            <a:endParaRPr lang="en-US" dirty="0"/>
          </a:p>
          <a:p>
            <a:pPr marL="0" indent="0">
              <a:buNone/>
            </a:pPr>
            <a:endParaRPr lang="en-US" b="0" i="0" dirty="0">
              <a:solidFill>
                <a:srgbClr val="000000"/>
              </a:solidFill>
              <a:effectLst/>
              <a:latin typeface="Helvetica" panose="020B0604020202020204" pitchFamily="34" charset="0"/>
            </a:endParaRPr>
          </a:p>
          <a:p>
            <a:pPr marL="0" indent="0">
              <a:buNone/>
            </a:pPr>
            <a:r>
              <a:rPr lang="en-US" b="0" i="0" dirty="0">
                <a:solidFill>
                  <a:srgbClr val="000000"/>
                </a:solidFill>
                <a:effectLst/>
                <a:latin typeface="Helvetica" panose="020B0604020202020204" pitchFamily="34" charset="0"/>
              </a:rPr>
              <a:t>Lastly, we can compare our lasso regression model to a ridge regression model and least squares regression model to determine which model produces the lowest test MSE by using k-fold cross-validation.</a:t>
            </a:r>
            <a:endParaRPr lang="en-US" dirty="0"/>
          </a:p>
          <a:p>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24FFF326-DC53-8B2F-72DD-E4C44067F249}"/>
              </a:ext>
            </a:extLst>
          </p:cNvPr>
          <p:cNvSpPr>
            <a:spLocks noGrp="1"/>
          </p:cNvSpPr>
          <p:nvPr>
            <p:ph type="sldNum" sz="quarter" idx="4"/>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477166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F029-9EEB-3AF6-1886-71E254E6260A}"/>
              </a:ext>
            </a:extLst>
          </p:cNvPr>
          <p:cNvSpPr>
            <a:spLocks noGrp="1"/>
          </p:cNvSpPr>
          <p:nvPr>
            <p:ph type="title"/>
          </p:nvPr>
        </p:nvSpPr>
        <p:spPr>
          <a:xfrm>
            <a:off x="3343939" y="2714982"/>
            <a:ext cx="5504121" cy="623703"/>
          </a:xfrm>
        </p:spPr>
        <p:txBody>
          <a:bodyPr>
            <a:noAutofit/>
          </a:bodyPr>
          <a:lstStyle/>
          <a:p>
            <a:r>
              <a:rPr lang="en-US" sz="9600" b="1" dirty="0"/>
              <a:t>R CODES</a:t>
            </a:r>
          </a:p>
        </p:txBody>
      </p:sp>
      <p:sp>
        <p:nvSpPr>
          <p:cNvPr id="4" name="Slide Number Placeholder 3">
            <a:extLst>
              <a:ext uri="{FF2B5EF4-FFF2-40B4-BE49-F238E27FC236}">
                <a16:creationId xmlns:a16="http://schemas.microsoft.com/office/drawing/2014/main" id="{2658588D-D0AF-326E-919B-9747CAE0939F}"/>
              </a:ext>
            </a:extLst>
          </p:cNvPr>
          <p:cNvSpPr>
            <a:spLocks noGrp="1"/>
          </p:cNvSpPr>
          <p:nvPr>
            <p:ph type="sldNum" sz="quarter" idx="4"/>
          </p:nvPr>
        </p:nvSpPr>
        <p:spPr/>
        <p:txBody>
          <a:bodyPr/>
          <a:lstStyle/>
          <a:p>
            <a:fld id="{B5CEABB6-07DC-46E8-9B57-56EC44A396E5}" type="slidenum">
              <a:rPr lang="en-US" smtClean="0"/>
              <a:pPr/>
              <a:t>11</a:t>
            </a:fld>
            <a:endParaRPr lang="en-US" dirty="0"/>
          </a:p>
        </p:txBody>
      </p:sp>
      <p:sp>
        <p:nvSpPr>
          <p:cNvPr id="6" name="TextBox 5">
            <a:extLst>
              <a:ext uri="{FF2B5EF4-FFF2-40B4-BE49-F238E27FC236}">
                <a16:creationId xmlns:a16="http://schemas.microsoft.com/office/drawing/2014/main" id="{D93A726B-DB28-C82A-4B84-36F643C67BE5}"/>
              </a:ext>
            </a:extLst>
          </p:cNvPr>
          <p:cNvSpPr txBox="1"/>
          <p:nvPr/>
        </p:nvSpPr>
        <p:spPr>
          <a:xfrm>
            <a:off x="75314" y="5194032"/>
            <a:ext cx="12116685" cy="1200329"/>
          </a:xfrm>
          <a:prstGeom prst="rect">
            <a:avLst/>
          </a:prstGeom>
          <a:noFill/>
        </p:spPr>
        <p:txBody>
          <a:bodyPr wrap="square">
            <a:spAutoFit/>
          </a:bodyPr>
          <a:lstStyle/>
          <a:p>
            <a:r>
              <a:rPr lang="en-US" sz="1800" i="1" dirty="0">
                <a:latin typeface="Times New Roman" panose="02020603050405020304" pitchFamily="18" charset="0"/>
                <a:cs typeface="Times New Roman" panose="02020603050405020304" pitchFamily="18" charset="0"/>
              </a:rPr>
              <a:t>NB: </a:t>
            </a:r>
          </a:p>
          <a:p>
            <a:r>
              <a:rPr lang="en-US" sz="1800" i="1" dirty="0">
                <a:latin typeface="Times New Roman" panose="02020603050405020304" pitchFamily="18" charset="0"/>
                <a:cs typeface="Times New Roman" panose="02020603050405020304" pitchFamily="18" charset="0"/>
              </a:rPr>
              <a:t>Standardizing the predictors, also known as normalization or z-score normalization, transforms the variables so that they all have a mean of zero and a standard deviation of one. This process ensures that all predictors are on the same scale, which is particularly important in some statistical and machine learning algorithms.</a:t>
            </a:r>
          </a:p>
        </p:txBody>
      </p:sp>
    </p:spTree>
    <p:extLst>
      <p:ext uri="{BB962C8B-B14F-4D97-AF65-F5344CB8AC3E}">
        <p14:creationId xmlns:p14="http://schemas.microsoft.com/office/powerpoint/2010/main" val="38247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AADF5B5-C00D-C821-C0E0-BB67FB4B57FF}"/>
              </a:ext>
            </a:extLst>
          </p:cNvPr>
          <p:cNvPicPr>
            <a:picLocks noGrp="1" noChangeAspect="1"/>
          </p:cNvPicPr>
          <p:nvPr>
            <p:ph sz="quarter" idx="10"/>
          </p:nvPr>
        </p:nvPicPr>
        <p:blipFill>
          <a:blip r:embed="rId2"/>
          <a:stretch>
            <a:fillRect/>
          </a:stretch>
        </p:blipFill>
        <p:spPr>
          <a:xfrm>
            <a:off x="259257" y="169653"/>
            <a:ext cx="5495925" cy="1314374"/>
          </a:xfrm>
        </p:spPr>
      </p:pic>
      <p:grpSp>
        <p:nvGrpSpPr>
          <p:cNvPr id="2" name="Group 4">
            <a:extLst>
              <a:ext uri="{FF2B5EF4-FFF2-40B4-BE49-F238E27FC236}">
                <a16:creationId xmlns:a16="http://schemas.microsoft.com/office/drawing/2014/main" id="{EABBBE5A-901D-0C90-A17B-9F5BADDFE493}"/>
              </a:ext>
            </a:extLst>
          </p:cNvPr>
          <p:cNvGrpSpPr>
            <a:grpSpLocks noChangeAspect="1"/>
          </p:cNvGrpSpPr>
          <p:nvPr/>
        </p:nvGrpSpPr>
        <p:grpSpPr bwMode="auto">
          <a:xfrm>
            <a:off x="472927" y="1314130"/>
            <a:ext cx="9939337" cy="5392738"/>
            <a:chOff x="318" y="822"/>
            <a:chExt cx="6261" cy="3397"/>
          </a:xfrm>
        </p:grpSpPr>
        <p:sp>
          <p:nvSpPr>
            <p:cNvPr id="3" name="AutoShape 3">
              <a:extLst>
                <a:ext uri="{FF2B5EF4-FFF2-40B4-BE49-F238E27FC236}">
                  <a16:creationId xmlns:a16="http://schemas.microsoft.com/office/drawing/2014/main" id="{7E21A483-FF4B-A286-95A7-3AC018449FC4}"/>
                </a:ext>
              </a:extLst>
            </p:cNvPr>
            <p:cNvSpPr>
              <a:spLocks noChangeAspect="1" noChangeArrowheads="1" noTextEdit="1"/>
            </p:cNvSpPr>
            <p:nvPr/>
          </p:nvSpPr>
          <p:spPr bwMode="auto">
            <a:xfrm>
              <a:off x="318" y="828"/>
              <a:ext cx="6261" cy="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Rectangle 5">
              <a:extLst>
                <a:ext uri="{FF2B5EF4-FFF2-40B4-BE49-F238E27FC236}">
                  <a16:creationId xmlns:a16="http://schemas.microsoft.com/office/drawing/2014/main" id="{96631B56-FCAA-56B9-C710-BA137E208514}"/>
                </a:ext>
              </a:extLst>
            </p:cNvPr>
            <p:cNvSpPr>
              <a:spLocks noChangeArrowheads="1"/>
            </p:cNvSpPr>
            <p:nvPr/>
          </p:nvSpPr>
          <p:spPr bwMode="auto">
            <a:xfrm>
              <a:off x="406" y="822"/>
              <a:ext cx="62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Feature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C865A00D-521E-0CCA-9DAF-7425016B606C}"/>
                </a:ext>
              </a:extLst>
            </p:cNvPr>
            <p:cNvSpPr>
              <a:spLocks noChangeArrowheads="1"/>
            </p:cNvSpPr>
            <p:nvPr/>
          </p:nvSpPr>
          <p:spPr bwMode="auto">
            <a:xfrm>
              <a:off x="913" y="822"/>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CCD32D98-A26B-0738-5CA0-1FA1B9F5F303}"/>
                </a:ext>
              </a:extLst>
            </p:cNvPr>
            <p:cNvSpPr>
              <a:spLocks noChangeArrowheads="1"/>
            </p:cNvSpPr>
            <p:nvPr/>
          </p:nvSpPr>
          <p:spPr bwMode="auto">
            <a:xfrm>
              <a:off x="1927" y="822"/>
              <a:ext cx="131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Linear Regression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F6085BD0-2081-8A46-FF73-ED2598D148D7}"/>
                </a:ext>
              </a:extLst>
            </p:cNvPr>
            <p:cNvSpPr>
              <a:spLocks noChangeArrowheads="1"/>
            </p:cNvSpPr>
            <p:nvPr/>
          </p:nvSpPr>
          <p:spPr bwMode="auto">
            <a:xfrm>
              <a:off x="3111" y="822"/>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82BAADEF-ABF7-1BA4-CEE2-D60B9ABDE5BA}"/>
                </a:ext>
              </a:extLst>
            </p:cNvPr>
            <p:cNvSpPr>
              <a:spLocks noChangeArrowheads="1"/>
            </p:cNvSpPr>
            <p:nvPr/>
          </p:nvSpPr>
          <p:spPr bwMode="auto">
            <a:xfrm>
              <a:off x="3449" y="822"/>
              <a:ext cx="12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Ridge Regression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03640547-9507-3A2F-2038-7E8932C7C9EE}"/>
                </a:ext>
              </a:extLst>
            </p:cNvPr>
            <p:cNvSpPr>
              <a:spLocks noChangeArrowheads="1"/>
            </p:cNvSpPr>
            <p:nvPr/>
          </p:nvSpPr>
          <p:spPr bwMode="auto">
            <a:xfrm>
              <a:off x="4580" y="822"/>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ED964C8A-09CE-9C3C-956D-A40DDF3DB76C}"/>
                </a:ext>
              </a:extLst>
            </p:cNvPr>
            <p:cNvSpPr>
              <a:spLocks noChangeArrowheads="1"/>
            </p:cNvSpPr>
            <p:nvPr/>
          </p:nvSpPr>
          <p:spPr bwMode="auto">
            <a:xfrm>
              <a:off x="4971" y="822"/>
              <a:ext cx="125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Lasso Regression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17CC4A48-20B5-B874-428E-2A1CBCA97624}"/>
                </a:ext>
              </a:extLst>
            </p:cNvPr>
            <p:cNvSpPr>
              <a:spLocks noChangeArrowheads="1"/>
            </p:cNvSpPr>
            <p:nvPr/>
          </p:nvSpPr>
          <p:spPr bwMode="auto">
            <a:xfrm>
              <a:off x="6102" y="822"/>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5A0248C7-E05E-DCDD-E087-53E97CAD8A35}"/>
                </a:ext>
              </a:extLst>
            </p:cNvPr>
            <p:cNvSpPr>
              <a:spLocks noChangeArrowheads="1"/>
            </p:cNvSpPr>
            <p:nvPr/>
          </p:nvSpPr>
          <p:spPr bwMode="auto">
            <a:xfrm>
              <a:off x="406" y="1119"/>
              <a:ext cx="72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Objective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94715E61-1E93-F737-0640-24FF280F1B7A}"/>
                </a:ext>
              </a:extLst>
            </p:cNvPr>
            <p:cNvSpPr>
              <a:spLocks noChangeArrowheads="1"/>
            </p:cNvSpPr>
            <p:nvPr/>
          </p:nvSpPr>
          <p:spPr bwMode="auto">
            <a:xfrm>
              <a:off x="1040" y="1119"/>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81E854F7-20D2-3544-DF06-B45070B10662}"/>
                </a:ext>
              </a:extLst>
            </p:cNvPr>
            <p:cNvSpPr>
              <a:spLocks noChangeArrowheads="1"/>
            </p:cNvSpPr>
            <p:nvPr/>
          </p:nvSpPr>
          <p:spPr bwMode="auto">
            <a:xfrm>
              <a:off x="1927" y="1119"/>
              <a:ext cx="12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Minimize sum of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00A31AA3-507B-34E6-ED48-98E108F86388}"/>
                </a:ext>
              </a:extLst>
            </p:cNvPr>
            <p:cNvSpPr>
              <a:spLocks noChangeArrowheads="1"/>
            </p:cNvSpPr>
            <p:nvPr/>
          </p:nvSpPr>
          <p:spPr bwMode="auto">
            <a:xfrm>
              <a:off x="1927" y="1299"/>
              <a:ext cx="133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squared residuals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8F38D78E-A304-A440-BFF9-0EA7900FEBAD}"/>
                </a:ext>
              </a:extLst>
            </p:cNvPr>
            <p:cNvSpPr>
              <a:spLocks noChangeArrowheads="1"/>
            </p:cNvSpPr>
            <p:nvPr/>
          </p:nvSpPr>
          <p:spPr bwMode="auto">
            <a:xfrm>
              <a:off x="1927" y="1479"/>
              <a:ext cx="138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(no regularization)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E7D72AB4-40A4-F6B2-CC81-4E92710B9522}"/>
                </a:ext>
              </a:extLst>
            </p:cNvPr>
            <p:cNvSpPr>
              <a:spLocks noChangeArrowheads="1"/>
            </p:cNvSpPr>
            <p:nvPr/>
          </p:nvSpPr>
          <p:spPr bwMode="auto">
            <a:xfrm>
              <a:off x="3185" y="1479"/>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D65A4E56-149B-D173-9D92-E2FCF3BD2AE7}"/>
                </a:ext>
              </a:extLst>
            </p:cNvPr>
            <p:cNvSpPr>
              <a:spLocks noChangeArrowheads="1"/>
            </p:cNvSpPr>
            <p:nvPr/>
          </p:nvSpPr>
          <p:spPr bwMode="auto">
            <a:xfrm>
              <a:off x="3449" y="1119"/>
              <a:ext cx="12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Minimize sum of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7E6421B9-CB28-D6D0-12D0-21A330F51574}"/>
                </a:ext>
              </a:extLst>
            </p:cNvPr>
            <p:cNvSpPr>
              <a:spLocks noChangeArrowheads="1"/>
            </p:cNvSpPr>
            <p:nvPr/>
          </p:nvSpPr>
          <p:spPr bwMode="auto">
            <a:xfrm>
              <a:off x="3449" y="1299"/>
              <a:ext cx="133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squared residuals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3CB8DD40-A43B-B33A-A90C-0AF3E60F97C6}"/>
                </a:ext>
              </a:extLst>
            </p:cNvPr>
            <p:cNvSpPr>
              <a:spLocks noChangeArrowheads="1"/>
            </p:cNvSpPr>
            <p:nvPr/>
          </p:nvSpPr>
          <p:spPr bwMode="auto">
            <a:xfrm>
              <a:off x="3449" y="1479"/>
              <a:ext cx="64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with L2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2013AB00-19B8-880C-FFBE-6EFBB55FC7F6}"/>
                </a:ext>
              </a:extLst>
            </p:cNvPr>
            <p:cNvSpPr>
              <a:spLocks noChangeArrowheads="1"/>
            </p:cNvSpPr>
            <p:nvPr/>
          </p:nvSpPr>
          <p:spPr bwMode="auto">
            <a:xfrm>
              <a:off x="3449" y="1651"/>
              <a:ext cx="105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regularization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1361A7F6-3384-0047-557F-63BC506BE6D7}"/>
                </a:ext>
              </a:extLst>
            </p:cNvPr>
            <p:cNvSpPr>
              <a:spLocks noChangeArrowheads="1"/>
            </p:cNvSpPr>
            <p:nvPr/>
          </p:nvSpPr>
          <p:spPr bwMode="auto">
            <a:xfrm>
              <a:off x="4379" y="1651"/>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88C5C78F-E574-3764-87AC-FC09A9A5CCC0}"/>
                </a:ext>
              </a:extLst>
            </p:cNvPr>
            <p:cNvSpPr>
              <a:spLocks noChangeArrowheads="1"/>
            </p:cNvSpPr>
            <p:nvPr/>
          </p:nvSpPr>
          <p:spPr bwMode="auto">
            <a:xfrm>
              <a:off x="4971" y="1119"/>
              <a:ext cx="124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Minimize sum of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5">
              <a:extLst>
                <a:ext uri="{FF2B5EF4-FFF2-40B4-BE49-F238E27FC236}">
                  <a16:creationId xmlns:a16="http://schemas.microsoft.com/office/drawing/2014/main" id="{7F8372A3-9E43-A634-F866-A6EBD7C4EB01}"/>
                </a:ext>
              </a:extLst>
            </p:cNvPr>
            <p:cNvSpPr>
              <a:spLocks noChangeArrowheads="1"/>
            </p:cNvSpPr>
            <p:nvPr/>
          </p:nvSpPr>
          <p:spPr bwMode="auto">
            <a:xfrm>
              <a:off x="4971" y="1299"/>
              <a:ext cx="133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squared residuals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6">
              <a:extLst>
                <a:ext uri="{FF2B5EF4-FFF2-40B4-BE49-F238E27FC236}">
                  <a16:creationId xmlns:a16="http://schemas.microsoft.com/office/drawing/2014/main" id="{427F44B5-305B-CEF6-2750-4574A176A7FB}"/>
                </a:ext>
              </a:extLst>
            </p:cNvPr>
            <p:cNvSpPr>
              <a:spLocks noChangeArrowheads="1"/>
            </p:cNvSpPr>
            <p:nvPr/>
          </p:nvSpPr>
          <p:spPr bwMode="auto">
            <a:xfrm>
              <a:off x="4971" y="1479"/>
              <a:ext cx="64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with L1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7">
              <a:extLst>
                <a:ext uri="{FF2B5EF4-FFF2-40B4-BE49-F238E27FC236}">
                  <a16:creationId xmlns:a16="http://schemas.microsoft.com/office/drawing/2014/main" id="{824A71E3-0274-E9FD-8031-4E733033D056}"/>
                </a:ext>
              </a:extLst>
            </p:cNvPr>
            <p:cNvSpPr>
              <a:spLocks noChangeArrowheads="1"/>
            </p:cNvSpPr>
            <p:nvPr/>
          </p:nvSpPr>
          <p:spPr bwMode="auto">
            <a:xfrm>
              <a:off x="4971" y="1651"/>
              <a:ext cx="105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regularization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8">
              <a:extLst>
                <a:ext uri="{FF2B5EF4-FFF2-40B4-BE49-F238E27FC236}">
                  <a16:creationId xmlns:a16="http://schemas.microsoft.com/office/drawing/2014/main" id="{A2BDE757-E6D4-1A6F-ABC4-069FAEAECB5D}"/>
                </a:ext>
              </a:extLst>
            </p:cNvPr>
            <p:cNvSpPr>
              <a:spLocks noChangeArrowheads="1"/>
            </p:cNvSpPr>
            <p:nvPr/>
          </p:nvSpPr>
          <p:spPr bwMode="auto">
            <a:xfrm>
              <a:off x="5901" y="1651"/>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9">
              <a:extLst>
                <a:ext uri="{FF2B5EF4-FFF2-40B4-BE49-F238E27FC236}">
                  <a16:creationId xmlns:a16="http://schemas.microsoft.com/office/drawing/2014/main" id="{6F32ED6A-4D12-C882-654D-CB04E648037E}"/>
                </a:ext>
              </a:extLst>
            </p:cNvPr>
            <p:cNvSpPr>
              <a:spLocks noChangeArrowheads="1"/>
            </p:cNvSpPr>
            <p:nvPr/>
          </p:nvSpPr>
          <p:spPr bwMode="auto">
            <a:xfrm>
              <a:off x="406" y="1957"/>
              <a:ext cx="104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Cambria" panose="02040503050406030204" pitchFamily="18" charset="0"/>
                </a:rPr>
                <a:t>Mathematical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0">
              <a:extLst>
                <a:ext uri="{FF2B5EF4-FFF2-40B4-BE49-F238E27FC236}">
                  <a16:creationId xmlns:a16="http://schemas.microsoft.com/office/drawing/2014/main" id="{3C02C7EB-8AA0-F09A-2F23-999BEFA6A33E}"/>
                </a:ext>
              </a:extLst>
            </p:cNvPr>
            <p:cNvSpPr>
              <a:spLocks noChangeArrowheads="1"/>
            </p:cNvSpPr>
            <p:nvPr/>
          </p:nvSpPr>
          <p:spPr bwMode="auto">
            <a:xfrm>
              <a:off x="406" y="2128"/>
              <a:ext cx="66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Formula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1">
              <a:extLst>
                <a:ext uri="{FF2B5EF4-FFF2-40B4-BE49-F238E27FC236}">
                  <a16:creationId xmlns:a16="http://schemas.microsoft.com/office/drawing/2014/main" id="{631B066A-59A4-59FA-43EA-8FD885A59F99}"/>
                </a:ext>
              </a:extLst>
            </p:cNvPr>
            <p:cNvSpPr>
              <a:spLocks noChangeArrowheads="1"/>
            </p:cNvSpPr>
            <p:nvPr/>
          </p:nvSpPr>
          <p:spPr bwMode="auto">
            <a:xfrm>
              <a:off x="976" y="2128"/>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2">
              <a:extLst>
                <a:ext uri="{FF2B5EF4-FFF2-40B4-BE49-F238E27FC236}">
                  <a16:creationId xmlns:a16="http://schemas.microsoft.com/office/drawing/2014/main" id="{88CC8585-8E45-FAA5-F5A6-FB0DF7ED3AF9}"/>
                </a:ext>
              </a:extLst>
            </p:cNvPr>
            <p:cNvSpPr>
              <a:spLocks noChangeArrowheads="1"/>
            </p:cNvSpPr>
            <p:nvPr/>
          </p:nvSpPr>
          <p:spPr bwMode="auto">
            <a:xfrm>
              <a:off x="1927" y="1957"/>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8D146062-1C22-BD52-90B9-D3098A9F4863}"/>
                </a:ext>
              </a:extLst>
            </p:cNvPr>
            <p:cNvSpPr>
              <a:spLocks noChangeArrowheads="1"/>
            </p:cNvSpPr>
            <p:nvPr/>
          </p:nvSpPr>
          <p:spPr bwMode="auto">
            <a:xfrm>
              <a:off x="3449" y="1957"/>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4">
              <a:extLst>
                <a:ext uri="{FF2B5EF4-FFF2-40B4-BE49-F238E27FC236}">
                  <a16:creationId xmlns:a16="http://schemas.microsoft.com/office/drawing/2014/main" id="{0F2F7334-1674-CF6D-BF14-ED24655A5412}"/>
                </a:ext>
              </a:extLst>
            </p:cNvPr>
            <p:cNvSpPr>
              <a:spLocks noChangeArrowheads="1"/>
            </p:cNvSpPr>
            <p:nvPr/>
          </p:nvSpPr>
          <p:spPr bwMode="auto">
            <a:xfrm>
              <a:off x="4971" y="1957"/>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DF839627-1E10-C75C-6024-F671B5B5F244}"/>
                </a:ext>
              </a:extLst>
            </p:cNvPr>
            <p:cNvSpPr>
              <a:spLocks noChangeArrowheads="1"/>
            </p:cNvSpPr>
            <p:nvPr/>
          </p:nvSpPr>
          <p:spPr bwMode="auto">
            <a:xfrm>
              <a:off x="406" y="2425"/>
              <a:ext cx="145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Regularization Type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6">
              <a:extLst>
                <a:ext uri="{FF2B5EF4-FFF2-40B4-BE49-F238E27FC236}">
                  <a16:creationId xmlns:a16="http://schemas.microsoft.com/office/drawing/2014/main" id="{6EFC5482-F19A-2C67-D02E-08BF59742FFB}"/>
                </a:ext>
              </a:extLst>
            </p:cNvPr>
            <p:cNvSpPr>
              <a:spLocks noChangeArrowheads="1"/>
            </p:cNvSpPr>
            <p:nvPr/>
          </p:nvSpPr>
          <p:spPr bwMode="auto">
            <a:xfrm>
              <a:off x="1748" y="2425"/>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7">
              <a:extLst>
                <a:ext uri="{FF2B5EF4-FFF2-40B4-BE49-F238E27FC236}">
                  <a16:creationId xmlns:a16="http://schemas.microsoft.com/office/drawing/2014/main" id="{6BD6602D-EEAD-FC14-F3D3-7E6D0DBFBCA7}"/>
                </a:ext>
              </a:extLst>
            </p:cNvPr>
            <p:cNvSpPr>
              <a:spLocks noChangeArrowheads="1"/>
            </p:cNvSpPr>
            <p:nvPr/>
          </p:nvSpPr>
          <p:spPr bwMode="auto">
            <a:xfrm>
              <a:off x="1927" y="2425"/>
              <a:ext cx="45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None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8">
              <a:extLst>
                <a:ext uri="{FF2B5EF4-FFF2-40B4-BE49-F238E27FC236}">
                  <a16:creationId xmlns:a16="http://schemas.microsoft.com/office/drawing/2014/main" id="{A20BB8B7-F18E-345C-F387-8439A28EC5C8}"/>
                </a:ext>
              </a:extLst>
            </p:cNvPr>
            <p:cNvSpPr>
              <a:spLocks noChangeArrowheads="1"/>
            </p:cNvSpPr>
            <p:nvPr/>
          </p:nvSpPr>
          <p:spPr bwMode="auto">
            <a:xfrm>
              <a:off x="2276" y="2425"/>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9">
              <a:extLst>
                <a:ext uri="{FF2B5EF4-FFF2-40B4-BE49-F238E27FC236}">
                  <a16:creationId xmlns:a16="http://schemas.microsoft.com/office/drawing/2014/main" id="{5FF7E948-9161-2A83-C87C-F50B52B0FE4E}"/>
                </a:ext>
              </a:extLst>
            </p:cNvPr>
            <p:cNvSpPr>
              <a:spLocks noChangeArrowheads="1"/>
            </p:cNvSpPr>
            <p:nvPr/>
          </p:nvSpPr>
          <p:spPr bwMode="auto">
            <a:xfrm>
              <a:off x="3449" y="2425"/>
              <a:ext cx="130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L2 regularization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40">
              <a:extLst>
                <a:ext uri="{FF2B5EF4-FFF2-40B4-BE49-F238E27FC236}">
                  <a16:creationId xmlns:a16="http://schemas.microsoft.com/office/drawing/2014/main" id="{610683D9-7893-A028-167F-727AE150986E}"/>
                </a:ext>
              </a:extLst>
            </p:cNvPr>
            <p:cNvSpPr>
              <a:spLocks noChangeArrowheads="1"/>
            </p:cNvSpPr>
            <p:nvPr/>
          </p:nvSpPr>
          <p:spPr bwMode="auto">
            <a:xfrm>
              <a:off x="3449" y="2605"/>
              <a:ext cx="150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(shrinks coefficients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1">
              <a:extLst>
                <a:ext uri="{FF2B5EF4-FFF2-40B4-BE49-F238E27FC236}">
                  <a16:creationId xmlns:a16="http://schemas.microsoft.com/office/drawing/2014/main" id="{F1140955-FDC6-6A69-45EF-A44FFFF32D5F}"/>
                </a:ext>
              </a:extLst>
            </p:cNvPr>
            <p:cNvSpPr>
              <a:spLocks noChangeArrowheads="1"/>
            </p:cNvSpPr>
            <p:nvPr/>
          </p:nvSpPr>
          <p:spPr bwMode="auto">
            <a:xfrm>
              <a:off x="3449" y="2785"/>
              <a:ext cx="101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but keeps 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2">
              <a:extLst>
                <a:ext uri="{FF2B5EF4-FFF2-40B4-BE49-F238E27FC236}">
                  <a16:creationId xmlns:a16="http://schemas.microsoft.com/office/drawing/2014/main" id="{3E8CBC4B-F363-F2CF-BCB8-E2EC4B3D8EBB}"/>
                </a:ext>
              </a:extLst>
            </p:cNvPr>
            <p:cNvSpPr>
              <a:spLocks noChangeArrowheads="1"/>
            </p:cNvSpPr>
            <p:nvPr/>
          </p:nvSpPr>
          <p:spPr bwMode="auto">
            <a:xfrm>
              <a:off x="4348" y="2785"/>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3">
              <a:extLst>
                <a:ext uri="{FF2B5EF4-FFF2-40B4-BE49-F238E27FC236}">
                  <a16:creationId xmlns:a16="http://schemas.microsoft.com/office/drawing/2014/main" id="{E0733D20-1A93-46A8-2F05-15ACCDA87808}"/>
                </a:ext>
              </a:extLst>
            </p:cNvPr>
            <p:cNvSpPr>
              <a:spLocks noChangeArrowheads="1"/>
            </p:cNvSpPr>
            <p:nvPr/>
          </p:nvSpPr>
          <p:spPr bwMode="auto">
            <a:xfrm>
              <a:off x="4971" y="2425"/>
              <a:ext cx="130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L1 regularization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A55C9B4B-E042-36BF-63EA-A0706EFFEA60}"/>
                </a:ext>
              </a:extLst>
            </p:cNvPr>
            <p:cNvSpPr>
              <a:spLocks noChangeArrowheads="1"/>
            </p:cNvSpPr>
            <p:nvPr/>
          </p:nvSpPr>
          <p:spPr bwMode="auto">
            <a:xfrm>
              <a:off x="4971" y="2605"/>
              <a:ext cx="148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(shrinks and selects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5">
              <a:extLst>
                <a:ext uri="{FF2B5EF4-FFF2-40B4-BE49-F238E27FC236}">
                  <a16:creationId xmlns:a16="http://schemas.microsoft.com/office/drawing/2014/main" id="{6F1E9D27-1AA7-EAFE-1788-5AE7944089DB}"/>
                </a:ext>
              </a:extLst>
            </p:cNvPr>
            <p:cNvSpPr>
              <a:spLocks noChangeArrowheads="1"/>
            </p:cNvSpPr>
            <p:nvPr/>
          </p:nvSpPr>
          <p:spPr bwMode="auto">
            <a:xfrm>
              <a:off x="4971" y="2785"/>
              <a:ext cx="14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some coefficients to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F194C9B6-8AE1-CD07-CAAD-5FAD55F10659}"/>
                </a:ext>
              </a:extLst>
            </p:cNvPr>
            <p:cNvSpPr>
              <a:spLocks noChangeArrowheads="1"/>
            </p:cNvSpPr>
            <p:nvPr/>
          </p:nvSpPr>
          <p:spPr bwMode="auto">
            <a:xfrm>
              <a:off x="4971" y="2965"/>
              <a:ext cx="65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be zero)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7">
              <a:extLst>
                <a:ext uri="{FF2B5EF4-FFF2-40B4-BE49-F238E27FC236}">
                  <a16:creationId xmlns:a16="http://schemas.microsoft.com/office/drawing/2014/main" id="{FFCD6D35-3892-0966-7054-EBB522071213}"/>
                </a:ext>
              </a:extLst>
            </p:cNvPr>
            <p:cNvSpPr>
              <a:spLocks noChangeArrowheads="1"/>
            </p:cNvSpPr>
            <p:nvPr/>
          </p:nvSpPr>
          <p:spPr bwMode="auto">
            <a:xfrm>
              <a:off x="5521" y="2965"/>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B078D6FF-DD14-780E-A42E-38041111A19A}"/>
                </a:ext>
              </a:extLst>
            </p:cNvPr>
            <p:cNvSpPr>
              <a:spLocks noChangeArrowheads="1"/>
            </p:cNvSpPr>
            <p:nvPr/>
          </p:nvSpPr>
          <p:spPr bwMode="auto">
            <a:xfrm>
              <a:off x="406" y="3262"/>
              <a:ext cx="126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Feature Selection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9">
              <a:extLst>
                <a:ext uri="{FF2B5EF4-FFF2-40B4-BE49-F238E27FC236}">
                  <a16:creationId xmlns:a16="http://schemas.microsoft.com/office/drawing/2014/main" id="{21987810-FB8E-6A75-26A0-1CA73EBD23BD}"/>
                </a:ext>
              </a:extLst>
            </p:cNvPr>
            <p:cNvSpPr>
              <a:spLocks noChangeArrowheads="1"/>
            </p:cNvSpPr>
            <p:nvPr/>
          </p:nvSpPr>
          <p:spPr bwMode="auto">
            <a:xfrm>
              <a:off x="1558" y="3262"/>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50">
              <a:extLst>
                <a:ext uri="{FF2B5EF4-FFF2-40B4-BE49-F238E27FC236}">
                  <a16:creationId xmlns:a16="http://schemas.microsoft.com/office/drawing/2014/main" id="{AE4C03F2-98A1-925A-0A7F-2D2B4FFCEB45}"/>
                </a:ext>
              </a:extLst>
            </p:cNvPr>
            <p:cNvSpPr>
              <a:spLocks noChangeArrowheads="1"/>
            </p:cNvSpPr>
            <p:nvPr/>
          </p:nvSpPr>
          <p:spPr bwMode="auto">
            <a:xfrm>
              <a:off x="1927" y="3262"/>
              <a:ext cx="28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51">
              <a:extLst>
                <a:ext uri="{FF2B5EF4-FFF2-40B4-BE49-F238E27FC236}">
                  <a16:creationId xmlns:a16="http://schemas.microsoft.com/office/drawing/2014/main" id="{5E414F63-CF39-5AD5-037B-EF09F72209F9}"/>
                </a:ext>
              </a:extLst>
            </p:cNvPr>
            <p:cNvSpPr>
              <a:spLocks noChangeArrowheads="1"/>
            </p:cNvSpPr>
            <p:nvPr/>
          </p:nvSpPr>
          <p:spPr bwMode="auto">
            <a:xfrm>
              <a:off x="2118" y="3262"/>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2">
              <a:extLst>
                <a:ext uri="{FF2B5EF4-FFF2-40B4-BE49-F238E27FC236}">
                  <a16:creationId xmlns:a16="http://schemas.microsoft.com/office/drawing/2014/main" id="{537AFECC-ADC3-85B1-501A-85D791F21072}"/>
                </a:ext>
              </a:extLst>
            </p:cNvPr>
            <p:cNvSpPr>
              <a:spLocks noChangeArrowheads="1"/>
            </p:cNvSpPr>
            <p:nvPr/>
          </p:nvSpPr>
          <p:spPr bwMode="auto">
            <a:xfrm>
              <a:off x="3449" y="3262"/>
              <a:ext cx="28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53">
              <a:extLst>
                <a:ext uri="{FF2B5EF4-FFF2-40B4-BE49-F238E27FC236}">
                  <a16:creationId xmlns:a16="http://schemas.microsoft.com/office/drawing/2014/main" id="{1588C027-5939-5632-6009-F897E7389800}"/>
                </a:ext>
              </a:extLst>
            </p:cNvPr>
            <p:cNvSpPr>
              <a:spLocks noChangeArrowheads="1"/>
            </p:cNvSpPr>
            <p:nvPr/>
          </p:nvSpPr>
          <p:spPr bwMode="auto">
            <a:xfrm>
              <a:off x="3640" y="3262"/>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54">
              <a:extLst>
                <a:ext uri="{FF2B5EF4-FFF2-40B4-BE49-F238E27FC236}">
                  <a16:creationId xmlns:a16="http://schemas.microsoft.com/office/drawing/2014/main" id="{177FD365-D8BB-F34E-F8E7-284F296C5F59}"/>
                </a:ext>
              </a:extLst>
            </p:cNvPr>
            <p:cNvSpPr>
              <a:spLocks noChangeArrowheads="1"/>
            </p:cNvSpPr>
            <p:nvPr/>
          </p:nvSpPr>
          <p:spPr bwMode="auto">
            <a:xfrm>
              <a:off x="4971" y="3262"/>
              <a:ext cx="138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Yes (automatically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5">
              <a:extLst>
                <a:ext uri="{FF2B5EF4-FFF2-40B4-BE49-F238E27FC236}">
                  <a16:creationId xmlns:a16="http://schemas.microsoft.com/office/drawing/2014/main" id="{B3D7F80E-ADAF-6E00-F4A4-3CF4FD4CCC0F}"/>
                </a:ext>
              </a:extLst>
            </p:cNvPr>
            <p:cNvSpPr>
              <a:spLocks noChangeArrowheads="1"/>
            </p:cNvSpPr>
            <p:nvPr/>
          </p:nvSpPr>
          <p:spPr bwMode="auto">
            <a:xfrm>
              <a:off x="4971" y="3442"/>
              <a:ext cx="131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selects important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8A337B3F-2814-3C00-06D7-1E8245B7FF25}"/>
                </a:ext>
              </a:extLst>
            </p:cNvPr>
            <p:cNvSpPr>
              <a:spLocks noChangeArrowheads="1"/>
            </p:cNvSpPr>
            <p:nvPr/>
          </p:nvSpPr>
          <p:spPr bwMode="auto">
            <a:xfrm>
              <a:off x="4971" y="3614"/>
              <a:ext cx="70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features)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7">
              <a:extLst>
                <a:ext uri="{FF2B5EF4-FFF2-40B4-BE49-F238E27FC236}">
                  <a16:creationId xmlns:a16="http://schemas.microsoft.com/office/drawing/2014/main" id="{DCE798AD-98F8-461D-026A-F58115AF6807}"/>
                </a:ext>
              </a:extLst>
            </p:cNvPr>
            <p:cNvSpPr>
              <a:spLocks noChangeArrowheads="1"/>
            </p:cNvSpPr>
            <p:nvPr/>
          </p:nvSpPr>
          <p:spPr bwMode="auto">
            <a:xfrm>
              <a:off x="5574" y="3614"/>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8">
              <a:extLst>
                <a:ext uri="{FF2B5EF4-FFF2-40B4-BE49-F238E27FC236}">
                  <a16:creationId xmlns:a16="http://schemas.microsoft.com/office/drawing/2014/main" id="{F7AEE596-B552-275F-F573-A04F3747E983}"/>
                </a:ext>
              </a:extLst>
            </p:cNvPr>
            <p:cNvSpPr>
              <a:spLocks noChangeArrowheads="1"/>
            </p:cNvSpPr>
            <p:nvPr/>
          </p:nvSpPr>
          <p:spPr bwMode="auto">
            <a:xfrm>
              <a:off x="406" y="3911"/>
              <a:ext cx="12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Cambria" panose="020405030504060302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60" name="Rectangle 59">
            <a:extLst>
              <a:ext uri="{FF2B5EF4-FFF2-40B4-BE49-F238E27FC236}">
                <a16:creationId xmlns:a16="http://schemas.microsoft.com/office/drawing/2014/main" id="{A99F74B0-7CAF-B13C-6E14-9AA8D30457D1}"/>
              </a:ext>
            </a:extLst>
          </p:cNvPr>
          <p:cNvSpPr>
            <a:spLocks noChangeArrowheads="1"/>
          </p:cNvSpPr>
          <p:nvPr/>
        </p:nvSpPr>
        <p:spPr bwMode="auto">
          <a:xfrm>
            <a:off x="3007219" y="3099009"/>
            <a:ext cx="1123706"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l-GR" sz="1800" dirty="0"/>
              <a:t>Σ(yi – ŷi)</a:t>
            </a:r>
            <a:r>
              <a:rPr lang="en-US" sz="1800" dirty="0"/>
              <a:t>^</a:t>
            </a:r>
            <a:r>
              <a:rPr lang="el-GR" sz="1800" dirty="0"/>
              <a:t>2</a:t>
            </a:r>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Cambria" panose="020405030504060302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2" name="Rectangle 61">
            <a:extLst>
              <a:ext uri="{FF2B5EF4-FFF2-40B4-BE49-F238E27FC236}">
                <a16:creationId xmlns:a16="http://schemas.microsoft.com/office/drawing/2014/main" id="{84FAE156-7AE9-87BE-F7CD-C882C71DCA91}"/>
              </a:ext>
            </a:extLst>
          </p:cNvPr>
          <p:cNvSpPr>
            <a:spLocks noChangeArrowheads="1"/>
          </p:cNvSpPr>
          <p:nvPr/>
        </p:nvSpPr>
        <p:spPr bwMode="auto">
          <a:xfrm>
            <a:off x="5442596" y="3118819"/>
            <a:ext cx="2012950" cy="81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l-GR" sz="1800" dirty="0"/>
              <a:t>Σ(yi – ŷi)</a:t>
            </a:r>
            <a:r>
              <a:rPr lang="en-US" sz="1800" dirty="0"/>
              <a:t>^</a:t>
            </a:r>
            <a:r>
              <a:rPr lang="el-GR" sz="1800" dirty="0"/>
              <a:t>2+</a:t>
            </a:r>
            <a:r>
              <a:rPr lang="el-GR" sz="1800" b="1" i="0" dirty="0">
                <a:solidFill>
                  <a:srgbClr val="000000"/>
                </a:solidFill>
                <a:effectLst/>
                <a:latin typeface="Helvetica" panose="020B0604020202020204" pitchFamily="34" charset="0"/>
              </a:rPr>
              <a:t>λ</a:t>
            </a:r>
            <a:r>
              <a:rPr lang="en-US" sz="1800" b="1" i="0" dirty="0">
                <a:solidFill>
                  <a:srgbClr val="000000"/>
                </a:solidFill>
                <a:effectLst/>
                <a:latin typeface="Helvetica" panose="020B0604020202020204" pitchFamily="34" charset="0"/>
              </a:rPr>
              <a:t> </a:t>
            </a:r>
            <a:r>
              <a:rPr lang="el-GR" sz="1800" b="1" i="0" dirty="0">
                <a:solidFill>
                  <a:srgbClr val="000000"/>
                </a:solidFill>
                <a:effectLst/>
                <a:latin typeface="Helvetica" panose="020B0604020202020204" pitchFamily="34" charset="0"/>
              </a:rPr>
              <a:t>Σ</a:t>
            </a:r>
            <a:r>
              <a:rPr lang="en-US" sz="1800" b="1" i="0" dirty="0">
                <a:solidFill>
                  <a:srgbClr val="000000"/>
                </a:solidFill>
                <a:effectLst/>
                <a:latin typeface="Helvetica" panose="020B0604020202020204" pitchFamily="34" charset="0"/>
              </a:rPr>
              <a:t> </a:t>
            </a:r>
            <a:r>
              <a:rPr lang="el-GR" sz="1800" b="1" i="0" dirty="0">
                <a:solidFill>
                  <a:srgbClr val="000000"/>
                </a:solidFill>
                <a:effectLst/>
                <a:latin typeface="Helvetica" panose="020B0604020202020204" pitchFamily="34" charset="0"/>
              </a:rPr>
              <a:t>β</a:t>
            </a:r>
            <a:r>
              <a:rPr lang="en-US" b="1" baseline="-25000" dirty="0">
                <a:solidFill>
                  <a:srgbClr val="000000"/>
                </a:solidFill>
                <a:latin typeface="inherit"/>
              </a:rPr>
              <a:t>j</a:t>
            </a:r>
            <a:endParaRPr lang="en-US" b="1" dirty="0">
              <a:solidFill>
                <a:srgbClr val="000000"/>
              </a:solidFill>
              <a:latin typeface="Helvetica" panose="020B0604020202020204" pitchFamily="34" charset="0"/>
            </a:endParaRPr>
          </a:p>
          <a:p>
            <a:r>
              <a:rPr lang="en-US" b="1" dirty="0">
                <a:solidFill>
                  <a:srgbClr val="000000"/>
                </a:solidFill>
                <a:latin typeface="Helvetica" panose="020B0604020202020204" pitchFamily="34" charset="0"/>
              </a:rPr>
              <a:t>^2</a:t>
            </a:r>
            <a:endParaRPr lang="en-US" sz="1800" dirty="0"/>
          </a:p>
          <a:p>
            <a:pPr lvl="0"/>
            <a:r>
              <a:rPr kumimoji="0" lang="en-US" altLang="en-US" sz="1700" b="0" i="0" u="none" strike="noStrike" cap="none" normalizeH="0" baseline="0" dirty="0">
                <a:ln>
                  <a:noFill/>
                </a:ln>
                <a:solidFill>
                  <a:srgbClr val="000000"/>
                </a:solidFill>
                <a:effectLst/>
                <a:latin typeface="Cambria" panose="020405030504060302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Rectangle 62">
            <a:extLst>
              <a:ext uri="{FF2B5EF4-FFF2-40B4-BE49-F238E27FC236}">
                <a16:creationId xmlns:a16="http://schemas.microsoft.com/office/drawing/2014/main" id="{77FBD235-6C80-C6CF-CE15-14A69E3C19AC}"/>
              </a:ext>
            </a:extLst>
          </p:cNvPr>
          <p:cNvSpPr>
            <a:spLocks noChangeArrowheads="1"/>
          </p:cNvSpPr>
          <p:nvPr/>
        </p:nvSpPr>
        <p:spPr bwMode="auto">
          <a:xfrm>
            <a:off x="7892901" y="3099301"/>
            <a:ext cx="20129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l-GR" sz="1800" dirty="0"/>
              <a:t>Σ(yi – ŷi)</a:t>
            </a:r>
            <a:r>
              <a:rPr lang="en-US" sz="1800" dirty="0"/>
              <a:t>^</a:t>
            </a:r>
            <a:r>
              <a:rPr lang="el-GR" sz="1800" dirty="0"/>
              <a:t>2+</a:t>
            </a:r>
            <a:r>
              <a:rPr lang="el-GR" sz="1800" b="1" i="0" dirty="0">
                <a:solidFill>
                  <a:srgbClr val="000000"/>
                </a:solidFill>
                <a:effectLst/>
                <a:latin typeface="Helvetica" panose="020B0604020202020204" pitchFamily="34" charset="0"/>
              </a:rPr>
              <a:t>λ</a:t>
            </a:r>
            <a:r>
              <a:rPr lang="en-US" sz="1800" b="1" i="0" dirty="0">
                <a:solidFill>
                  <a:srgbClr val="000000"/>
                </a:solidFill>
                <a:effectLst/>
                <a:latin typeface="Helvetica" panose="020B0604020202020204" pitchFamily="34" charset="0"/>
              </a:rPr>
              <a:t> </a:t>
            </a:r>
            <a:r>
              <a:rPr lang="el-GR" sz="1800" b="1" i="0" dirty="0">
                <a:solidFill>
                  <a:srgbClr val="000000"/>
                </a:solidFill>
                <a:effectLst/>
                <a:latin typeface="Helvetica" panose="020B0604020202020204" pitchFamily="34" charset="0"/>
              </a:rPr>
              <a:t>Σ</a:t>
            </a:r>
            <a:r>
              <a:rPr lang="en-US" sz="1800" b="1" i="0" dirty="0">
                <a:solidFill>
                  <a:srgbClr val="000000"/>
                </a:solidFill>
                <a:effectLst/>
                <a:latin typeface="Helvetica" panose="020B0604020202020204" pitchFamily="34" charset="0"/>
              </a:rPr>
              <a:t> </a:t>
            </a:r>
            <a:r>
              <a:rPr lang="el-GR" sz="1800" b="1" i="0" dirty="0">
                <a:solidFill>
                  <a:srgbClr val="000000"/>
                </a:solidFill>
                <a:effectLst/>
                <a:latin typeface="Helvetica" panose="020B0604020202020204" pitchFamily="34" charset="0"/>
              </a:rPr>
              <a:t>|β</a:t>
            </a:r>
            <a:r>
              <a:rPr lang="en-US" sz="1800" b="1" i="0" baseline="-25000" dirty="0">
                <a:solidFill>
                  <a:srgbClr val="000000"/>
                </a:solidFill>
                <a:effectLst/>
                <a:latin typeface="inherit"/>
              </a:rPr>
              <a:t>j</a:t>
            </a:r>
            <a:r>
              <a:rPr lang="en-US" sz="1800" b="1" i="0" dirty="0">
                <a:solidFill>
                  <a:srgbClr val="000000"/>
                </a:solidFill>
                <a:effectLst/>
                <a:latin typeface="Helvetica" panose="020B0604020202020204" pitchFamily="34" charset="0"/>
              </a:rPr>
              <a:t>|</a:t>
            </a:r>
          </a:p>
          <a:p>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211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ble Placeholder 4">
            <a:extLst>
              <a:ext uri="{FF2B5EF4-FFF2-40B4-BE49-F238E27FC236}">
                <a16:creationId xmlns:a16="http://schemas.microsoft.com/office/drawing/2014/main" id="{9691054D-A1ED-F728-535C-2219D9751FAD}"/>
              </a:ext>
            </a:extLst>
          </p:cNvPr>
          <p:cNvPicPr>
            <a:picLocks noGrp="1" noChangeAspect="1"/>
          </p:cNvPicPr>
          <p:nvPr>
            <p:ph type="tbl" sz="quarter" idx="10"/>
          </p:nvPr>
        </p:nvPicPr>
        <p:blipFill>
          <a:blip r:embed="rId2"/>
          <a:stretch>
            <a:fillRect/>
          </a:stretch>
        </p:blipFill>
        <p:spPr>
          <a:xfrm>
            <a:off x="1244184" y="315532"/>
            <a:ext cx="9188970" cy="6226936"/>
          </a:xfrm>
          <a:prstGeom prst="rect">
            <a:avLst/>
          </a:prstGeom>
        </p:spPr>
      </p:pic>
      <p:sp>
        <p:nvSpPr>
          <p:cNvPr id="4" name="Slide Number Placeholder 3">
            <a:extLst>
              <a:ext uri="{FF2B5EF4-FFF2-40B4-BE49-F238E27FC236}">
                <a16:creationId xmlns:a16="http://schemas.microsoft.com/office/drawing/2014/main" id="{AC6567E7-EC91-2266-2AD1-C7494C34F24B}"/>
              </a:ext>
            </a:extLst>
          </p:cNvPr>
          <p:cNvSpPr>
            <a:spLocks noGrp="1"/>
          </p:cNvSpPr>
          <p:nvPr>
            <p:ph type="sldNum" sz="quarter" idx="4"/>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4043051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E6770D-A9D4-C708-FBC5-8FFCB2C9885B}"/>
              </a:ext>
            </a:extLst>
          </p:cNvPr>
          <p:cNvPicPr>
            <a:picLocks noGrp="1" noChangeAspect="1"/>
          </p:cNvPicPr>
          <p:nvPr>
            <p:ph sz="quarter" idx="10"/>
          </p:nvPr>
        </p:nvPicPr>
        <p:blipFill>
          <a:blip r:embed="rId2"/>
          <a:stretch>
            <a:fillRect/>
          </a:stretch>
        </p:blipFill>
        <p:spPr>
          <a:xfrm>
            <a:off x="914400" y="315532"/>
            <a:ext cx="9668656" cy="5740494"/>
          </a:xfrm>
          <a:prstGeom prst="rect">
            <a:avLst/>
          </a:prstGeom>
        </p:spPr>
      </p:pic>
      <p:sp>
        <p:nvSpPr>
          <p:cNvPr id="4" name="Slide Number Placeholder 3">
            <a:extLst>
              <a:ext uri="{FF2B5EF4-FFF2-40B4-BE49-F238E27FC236}">
                <a16:creationId xmlns:a16="http://schemas.microsoft.com/office/drawing/2014/main" id="{59AEB462-ECEA-6B20-BBF9-D167951E9F6E}"/>
              </a:ext>
            </a:extLst>
          </p:cNvPr>
          <p:cNvSpPr>
            <a:spLocks noGrp="1"/>
          </p:cNvSpPr>
          <p:nvPr>
            <p:ph type="sldNum" sz="quarter" idx="4"/>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694971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1AC5-DD00-F24A-657D-02DE45204366}"/>
              </a:ext>
            </a:extLst>
          </p:cNvPr>
          <p:cNvSpPr>
            <a:spLocks noGrp="1"/>
          </p:cNvSpPr>
          <p:nvPr>
            <p:ph type="title"/>
          </p:nvPr>
        </p:nvSpPr>
        <p:spPr>
          <a:xfrm>
            <a:off x="0" y="93256"/>
            <a:ext cx="9237252" cy="649105"/>
          </a:xfrm>
        </p:spPr>
        <p:txBody>
          <a:bodyPr>
            <a:normAutofit/>
          </a:bodyPr>
          <a:lstStyle/>
          <a:p>
            <a:r>
              <a:rPr lang="en-US" sz="4000" b="1" dirty="0"/>
              <a:t>ADVANTAGES OF LASSO REGRESSION</a:t>
            </a:r>
          </a:p>
        </p:txBody>
      </p:sp>
      <p:sp>
        <p:nvSpPr>
          <p:cNvPr id="4" name="Content Placeholder 3">
            <a:extLst>
              <a:ext uri="{FF2B5EF4-FFF2-40B4-BE49-F238E27FC236}">
                <a16:creationId xmlns:a16="http://schemas.microsoft.com/office/drawing/2014/main" id="{86A84BF9-66ED-D0A1-4707-AACE9EF219BB}"/>
              </a:ext>
            </a:extLst>
          </p:cNvPr>
          <p:cNvSpPr>
            <a:spLocks noGrp="1"/>
          </p:cNvSpPr>
          <p:nvPr>
            <p:ph sz="quarter" idx="10"/>
          </p:nvPr>
        </p:nvSpPr>
        <p:spPr>
          <a:xfrm>
            <a:off x="0" y="839448"/>
            <a:ext cx="12067081" cy="5999724"/>
          </a:xfrm>
        </p:spPr>
        <p:txBody>
          <a:bodyPr>
            <a:norm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Feature Selection: Lasso can shrink some coefficients to zero, effectively selecting a simpler model by excluding less important features.</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Prevent Overfitting: The regularization term helps to prevent overfitting, especially in high-dimensional datasets. High dimensional datasets-A dataset is considered high-dimensional when the number of predictor variables is much larger than the number of observations. Lasso regression prevents overfitting by introducing a regularization term that penalizes complex models, automatically selects relevant features, and helps maintain a favorable bias-variance trade-off.</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Simplicity: The resulting model is often easier to interpret due to fewer variables being retained.</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Works Well with High-Dimensional Data: Lasso is particularly useful when the number of predictors exceeds the number of observations.</a:t>
            </a: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7512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D4CA-16EB-BDC4-8B79-752DB12EEF15}"/>
              </a:ext>
            </a:extLst>
          </p:cNvPr>
          <p:cNvSpPr>
            <a:spLocks noGrp="1"/>
          </p:cNvSpPr>
          <p:nvPr>
            <p:ph type="title"/>
          </p:nvPr>
        </p:nvSpPr>
        <p:spPr>
          <a:xfrm>
            <a:off x="697217" y="106324"/>
            <a:ext cx="10797566" cy="611111"/>
          </a:xfrm>
        </p:spPr>
        <p:txBody>
          <a:bodyPr>
            <a:normAutofit fontScale="90000"/>
          </a:bodyPr>
          <a:lstStyle/>
          <a:p>
            <a:r>
              <a:rPr lang="en-US" b="1" dirty="0"/>
              <a:t>DISADVANTAGES OF LASSO REGRESSION.</a:t>
            </a:r>
          </a:p>
        </p:txBody>
      </p:sp>
      <p:sp>
        <p:nvSpPr>
          <p:cNvPr id="4" name="Content Placeholder 3">
            <a:extLst>
              <a:ext uri="{FF2B5EF4-FFF2-40B4-BE49-F238E27FC236}">
                <a16:creationId xmlns:a16="http://schemas.microsoft.com/office/drawing/2014/main" id="{4DC826DC-DB82-28B3-6195-97B6C4D704DC}"/>
              </a:ext>
            </a:extLst>
          </p:cNvPr>
          <p:cNvSpPr>
            <a:spLocks noGrp="1"/>
          </p:cNvSpPr>
          <p:nvPr>
            <p:ph sz="quarter" idx="10"/>
          </p:nvPr>
        </p:nvSpPr>
        <p:spPr>
          <a:xfrm>
            <a:off x="0" y="814699"/>
            <a:ext cx="12057087" cy="5936977"/>
          </a:xfrm>
        </p:spPr>
        <p:txBody>
          <a:bodyPr>
            <a:normAutofit lnSpcReduction="10000"/>
          </a:bodyPr>
          <a:lstStyle/>
          <a:p>
            <a:pPr marL="0" marR="0"/>
            <a:r>
              <a:rPr lang="en-US" sz="2400" dirty="0">
                <a:effectLst/>
                <a:latin typeface="Times New Roman" panose="02020603050405020304" pitchFamily="18" charset="0"/>
                <a:ea typeface="Times New Roman" panose="02020603050405020304" pitchFamily="18" charset="0"/>
              </a:rPr>
              <a:t>1.</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Bias in Coefficients: Lasso can introduce bias in coefficient estimates because of the shrinkage, which may affect predictions. Even though it is effective in preventing overfitting and simplifying models, it introduces bias in coefficient estimates due to the shrinkage effect. This bias can impact the accuracy of predictions and interpretations of the model.</a:t>
            </a:r>
          </a:p>
          <a:p>
            <a:pPr marL="0" marR="0"/>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 Not Suitable for All Data: It assumes a linear relationship; if the true relationship is non-linear, Lasso may perform poorly unless features are properly transformed. Can cause underfitting and biasness</a:t>
            </a:r>
          </a:p>
          <a:p>
            <a:pPr marL="0" marR="0">
              <a:lnSpc>
                <a:spcPct val="107000"/>
              </a:lnSpc>
              <a:spcBef>
                <a:spcPts val="0"/>
              </a:spcBef>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 Limited to Linear Models: While it can be adapted for other models, its primary formulation is based on linear regression, which may not capture complex patterns. This is by penalizing large coefficients.</a:t>
            </a:r>
          </a:p>
          <a:p>
            <a:pPr marL="0" marR="0">
              <a:lnSpc>
                <a:spcPct val="107000"/>
              </a:lnSpc>
              <a:spcBef>
                <a:spcPts val="0"/>
              </a:spcBef>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 Variable Selection Instability: In cases of high multicollinearity, Lasso may select different variables depending on small changes in the data.</a:t>
            </a:r>
          </a:p>
          <a:p>
            <a:endParaRPr lang="en-US" dirty="0"/>
          </a:p>
        </p:txBody>
      </p:sp>
    </p:spTree>
    <p:extLst>
      <p:ext uri="{BB962C8B-B14F-4D97-AF65-F5344CB8AC3E}">
        <p14:creationId xmlns:p14="http://schemas.microsoft.com/office/powerpoint/2010/main" val="1091517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E171-7E5D-4C16-5814-109FC3351E1A}"/>
              </a:ext>
            </a:extLst>
          </p:cNvPr>
          <p:cNvSpPr>
            <a:spLocks noGrp="1"/>
          </p:cNvSpPr>
          <p:nvPr>
            <p:ph type="title"/>
          </p:nvPr>
        </p:nvSpPr>
        <p:spPr>
          <a:xfrm>
            <a:off x="914399" y="365125"/>
            <a:ext cx="7273637" cy="744147"/>
          </a:xfrm>
        </p:spPr>
        <p:txBody>
          <a:bodyPr/>
          <a:lstStyle/>
          <a:p>
            <a:r>
              <a:rPr lang="en-US" dirty="0"/>
              <a:t>CASE STUDY</a:t>
            </a:r>
          </a:p>
        </p:txBody>
      </p:sp>
      <p:sp>
        <p:nvSpPr>
          <p:cNvPr id="3" name="Content Placeholder 2">
            <a:extLst>
              <a:ext uri="{FF2B5EF4-FFF2-40B4-BE49-F238E27FC236}">
                <a16:creationId xmlns:a16="http://schemas.microsoft.com/office/drawing/2014/main" id="{AEDF11DC-EF46-3EB0-833B-38B29A786B42}"/>
              </a:ext>
            </a:extLst>
          </p:cNvPr>
          <p:cNvSpPr>
            <a:spLocks noGrp="1"/>
          </p:cNvSpPr>
          <p:nvPr>
            <p:ph sz="quarter" idx="10"/>
          </p:nvPr>
        </p:nvSpPr>
        <p:spPr>
          <a:xfrm>
            <a:off x="914398" y="1109273"/>
            <a:ext cx="10103371" cy="5057848"/>
          </a:xfrm>
        </p:spPr>
        <p:txBody>
          <a:bodyPr/>
          <a:lstStyle/>
          <a:p>
            <a:r>
              <a:rPr lang="en-US" dirty="0"/>
              <a:t>Real estate firm: Zillow</a:t>
            </a:r>
          </a:p>
          <a:p>
            <a:r>
              <a:rPr lang="en-US" dirty="0"/>
              <a:t>Predicting property prices: In real estate, Lasso regression is used to analyze features like square footage, number of bedrooms, location, and amenities. By identifying the most influential factors, real estate agents can set competitive prices and guide buyers effectively. It can identify this through feature selection which simplifies the model</a:t>
            </a:r>
          </a:p>
          <a:p>
            <a:endParaRPr lang="en-US" dirty="0"/>
          </a:p>
          <a:p>
            <a:r>
              <a:rPr lang="en-US" dirty="0"/>
              <a:t>LINKS TO FURTHER EXPLAIN REGRESSION</a:t>
            </a:r>
          </a:p>
          <a:p>
            <a:pPr marL="0" indent="0">
              <a:buNone/>
            </a:pPr>
            <a:r>
              <a:rPr lang="en-US" dirty="0">
                <a:hlinkClick r:id="rId2"/>
              </a:rPr>
              <a:t>https://youtu.be/NGf0voTMlcs?si=_hhOCjQS-1bLos3O</a:t>
            </a:r>
            <a:endParaRPr lang="en-US" dirty="0"/>
          </a:p>
          <a:p>
            <a:pPr marL="0" indent="0">
              <a:buNone/>
            </a:pPr>
            <a:r>
              <a:rPr lang="en-US" dirty="0">
                <a:hlinkClick r:id="rId3"/>
              </a:rPr>
              <a:t>https://www.geeksforgeeks.org/lasso-regression-in-r-programming/</a:t>
            </a:r>
            <a:endParaRPr lang="en-US" dirty="0"/>
          </a:p>
          <a:p>
            <a:pPr marL="0" indent="0">
              <a:buNone/>
            </a:pPr>
            <a:r>
              <a:rPr lang="en-US" dirty="0">
                <a:hlinkClick r:id="rId4"/>
              </a:rPr>
              <a:t>https://www.ibm.com/topics/lasso-regression#:~:text=Lasso%20regression%20is%20a%20regularization,the%20accuracy%20of%20statistical%20models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7F35E1-276B-221E-97BE-DC849AD235AB}"/>
              </a:ext>
            </a:extLst>
          </p:cNvPr>
          <p:cNvSpPr>
            <a:spLocks noGrp="1"/>
          </p:cNvSpPr>
          <p:nvPr>
            <p:ph type="sldNum" sz="quarter" idx="4"/>
          </p:nvPr>
        </p:nvSpPr>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2566965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endParaRPr lang="en-US" dirty="0"/>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2C1C744-5739-81B8-B4C9-BDA1030C4978}"/>
              </a:ext>
            </a:extLst>
          </p:cNvPr>
          <p:cNvSpPr>
            <a:spLocks noGrp="1"/>
          </p:cNvSpPr>
          <p:nvPr>
            <p:ph sz="quarter" idx="10"/>
          </p:nvPr>
        </p:nvSpPr>
        <p:spPr>
          <a:xfrm>
            <a:off x="269823" y="104931"/>
            <a:ext cx="10662337" cy="6457795"/>
          </a:xfrm>
        </p:spPr>
        <p:txBody>
          <a:bodyPr/>
          <a:lstStyle/>
          <a:p>
            <a:r>
              <a:rPr lang="en-US" sz="2800" b="1" dirty="0"/>
              <a:t>1. INTRODUCTION</a:t>
            </a:r>
          </a:p>
          <a:p>
            <a:endParaRPr lang="en-US" b="1" dirty="0"/>
          </a:p>
          <a:p>
            <a:r>
              <a:rPr lang="en-US" b="1" dirty="0"/>
              <a:t>LASSO </a:t>
            </a:r>
            <a:r>
              <a:rPr lang="en-US" dirty="0"/>
              <a:t>Least Absolute Shrinkage and Selection Operator.</a:t>
            </a:r>
          </a:p>
          <a:p>
            <a:endParaRPr lang="en-US" dirty="0"/>
          </a:p>
          <a:p>
            <a:pPr marL="342900" indent="-342900">
              <a:buFont typeface="Arial" panose="020B0604020202020204" pitchFamily="34" charset="0"/>
              <a:buChar char="•"/>
            </a:pPr>
            <a:r>
              <a:rPr lang="en-US" dirty="0"/>
              <a:t>Is a form of regularization for linear regression models. Regularization is a statistical method to reduce errors caused by overfitting on training data.</a:t>
            </a:r>
          </a:p>
          <a:p>
            <a:pPr marL="342900" indent="-342900">
              <a:buFont typeface="Arial" panose="020B0604020202020204" pitchFamily="34" charset="0"/>
              <a:buChar char="•"/>
            </a:pPr>
            <a:r>
              <a:rPr lang="en-US" dirty="0"/>
              <a:t>It is used for feature selection since it shrinks parameters associated with less important variables to zero.</a:t>
            </a:r>
          </a:p>
          <a:p>
            <a:endParaRPr lang="en-US" dirty="0"/>
          </a:p>
          <a:p>
            <a:r>
              <a:rPr lang="en-US" dirty="0"/>
              <a:t>Why Lasso?</a:t>
            </a:r>
          </a:p>
          <a:p>
            <a:pPr marL="342900" indent="-342900">
              <a:buFont typeface="Arial" panose="020B0604020202020204" pitchFamily="34" charset="0"/>
              <a:buChar char="•"/>
            </a:pPr>
            <a:r>
              <a:rPr lang="en-US" dirty="0"/>
              <a:t>It is frequently used in machine learning to handle high dimensional data as it facilitates automatic feature selection with its application. It does this by adding a penalty term to the residual sum of squares (RSS), which is then multiplied by the regularization parameter (lambda or λ). This regularization parameter controls the amount of regularization applied. Larger values of lambda increase the penalty, shrinking more of the coefficients towards zero; this subsequently reduces the importance of (or altogether eliminates) some of the features from the model, resulting in automatic feature selection. Conversely, smaller values of lambda reduce the effect of the penalty, retaining more features within the model.</a:t>
            </a:r>
          </a:p>
          <a:p>
            <a:endParaRPr lang="en-US" dirty="0"/>
          </a:p>
        </p:txBody>
      </p:sp>
    </p:spTree>
    <p:extLst>
      <p:ext uri="{BB962C8B-B14F-4D97-AF65-F5344CB8AC3E}">
        <p14:creationId xmlns:p14="http://schemas.microsoft.com/office/powerpoint/2010/main" val="378691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9FF8511-F386-2D74-AA6A-59C5DF38C30A}"/>
              </a:ext>
            </a:extLst>
          </p:cNvPr>
          <p:cNvPicPr>
            <a:picLocks noGrp="1" noChangeAspect="1"/>
          </p:cNvPicPr>
          <p:nvPr>
            <p:ph sz="quarter" idx="11"/>
          </p:nvPr>
        </p:nvPicPr>
        <p:blipFill>
          <a:blip r:embed="rId2"/>
          <a:stretch>
            <a:fillRect/>
          </a:stretch>
        </p:blipFill>
        <p:spPr>
          <a:xfrm>
            <a:off x="1109272" y="1124262"/>
            <a:ext cx="8154649" cy="5546360"/>
          </a:xfrm>
        </p:spPr>
      </p:pic>
      <p:sp>
        <p:nvSpPr>
          <p:cNvPr id="5" name="Slide Number Placeholder 4">
            <a:extLst>
              <a:ext uri="{FF2B5EF4-FFF2-40B4-BE49-F238E27FC236}">
                <a16:creationId xmlns:a16="http://schemas.microsoft.com/office/drawing/2014/main" id="{5380527F-B20E-8CF2-34EB-55A965AEEEA8}"/>
              </a:ext>
            </a:extLst>
          </p:cNvPr>
          <p:cNvSpPr>
            <a:spLocks noGrp="1"/>
          </p:cNvSpPr>
          <p:nvPr>
            <p:ph type="sldNum" sz="quarter" idx="4"/>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6911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140D-51A2-A9C4-4A5D-B0EEB9361FBC}"/>
              </a:ext>
            </a:extLst>
          </p:cNvPr>
          <p:cNvSpPr>
            <a:spLocks noGrp="1"/>
          </p:cNvSpPr>
          <p:nvPr>
            <p:ph type="title"/>
          </p:nvPr>
        </p:nvSpPr>
        <p:spPr>
          <a:xfrm>
            <a:off x="123935" y="164893"/>
            <a:ext cx="10752595" cy="569626"/>
          </a:xfrm>
        </p:spPr>
        <p:txBody>
          <a:bodyPr>
            <a:noAutofit/>
          </a:bodyPr>
          <a:lstStyle/>
          <a:p>
            <a:r>
              <a:rPr lang="en-US" sz="3600" dirty="0"/>
              <a:t>3.TERMS USED.</a:t>
            </a:r>
          </a:p>
        </p:txBody>
      </p:sp>
      <p:sp>
        <p:nvSpPr>
          <p:cNvPr id="4" name="Content Placeholder 3">
            <a:extLst>
              <a:ext uri="{FF2B5EF4-FFF2-40B4-BE49-F238E27FC236}">
                <a16:creationId xmlns:a16="http://schemas.microsoft.com/office/drawing/2014/main" id="{CACA121D-2F4F-13DD-032E-CE0EF8B869D5}"/>
              </a:ext>
            </a:extLst>
          </p:cNvPr>
          <p:cNvSpPr>
            <a:spLocks noGrp="1"/>
          </p:cNvSpPr>
          <p:nvPr>
            <p:ph sz="quarter" idx="10"/>
          </p:nvPr>
        </p:nvSpPr>
        <p:spPr>
          <a:xfrm>
            <a:off x="179565" y="734519"/>
            <a:ext cx="10752595" cy="5828207"/>
          </a:xfrm>
        </p:spPr>
        <p:txBody>
          <a:bodyPr/>
          <a:lstStyle/>
          <a:p>
            <a:endParaRPr lang="en-US" b="1" dirty="0"/>
          </a:p>
          <a:p>
            <a:r>
              <a:rPr lang="en-US" b="1" dirty="0"/>
              <a:t>R squared (R^2) : </a:t>
            </a:r>
            <a:r>
              <a:rPr lang="en-US" dirty="0"/>
              <a:t>Measure of how well the model explains the variability of the dependent variable. Ranges from 0 to 1.Model explains none or all.</a:t>
            </a:r>
          </a:p>
          <a:p>
            <a:r>
              <a:rPr lang="en-US" b="1" dirty="0"/>
              <a:t>Sum of squared errors(SSE)/Sum of squared residuals(SSR): </a:t>
            </a:r>
            <a:r>
              <a:rPr lang="en-US" dirty="0"/>
              <a:t>It quantifies the discrepancy between the observed value and the values predicted by the model. Minimizing SSR is crucial for achieving a more accurate and reliable model.</a:t>
            </a:r>
            <a:endParaRPr lang="en-US" b="1" dirty="0"/>
          </a:p>
          <a:p>
            <a:r>
              <a:rPr lang="el-GR" sz="3600" dirty="0"/>
              <a:t>RSS = Σ(yi – ŷi)</a:t>
            </a:r>
            <a:r>
              <a:rPr lang="en-US" sz="3600" dirty="0"/>
              <a:t>^</a:t>
            </a:r>
            <a:r>
              <a:rPr lang="el-GR" sz="3600" dirty="0"/>
              <a:t>2</a:t>
            </a:r>
            <a:endParaRPr lang="en-US" sz="3600" dirty="0"/>
          </a:p>
          <a:p>
            <a:r>
              <a:rPr lang="en-US" b="1" dirty="0"/>
              <a:t>Multicollinearity : </a:t>
            </a:r>
            <a:r>
              <a:rPr lang="en-US" dirty="0"/>
              <a:t>Situation where 2 or more independent variables are highly correlated. It provides redundant information about the variance in the dependent variable. Use VIF function() in R. Above 5 there is multicollinearity the issue needs to be addressed.</a:t>
            </a:r>
          </a:p>
          <a:p>
            <a:endParaRPr lang="en-US" b="1" dirty="0"/>
          </a:p>
          <a:p>
            <a:r>
              <a:rPr lang="en-US" b="1" dirty="0"/>
              <a:t>Shrinkage penalties</a:t>
            </a:r>
            <a:r>
              <a:rPr lang="en-US" dirty="0"/>
              <a:t> are techniques used in statistical modeling, particularly in regression, to prevent overfitting by constraining the model parameters. They add a penalty term to the loss function, which effectively "shrinks" the estimates of the coefficients toward zero or other specified values. This can lead to simpler, more interpretable models while potentially improving predictive performance on new data.</a:t>
            </a:r>
          </a:p>
        </p:txBody>
      </p:sp>
    </p:spTree>
    <p:extLst>
      <p:ext uri="{BB962C8B-B14F-4D97-AF65-F5344CB8AC3E}">
        <p14:creationId xmlns:p14="http://schemas.microsoft.com/office/powerpoint/2010/main" val="1960975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4C08-B0BA-E460-BFBE-B6513D4CC09A}"/>
              </a:ext>
            </a:extLst>
          </p:cNvPr>
          <p:cNvSpPr>
            <a:spLocks noGrp="1"/>
          </p:cNvSpPr>
          <p:nvPr>
            <p:ph type="title"/>
          </p:nvPr>
        </p:nvSpPr>
        <p:spPr>
          <a:xfrm>
            <a:off x="914399" y="365126"/>
            <a:ext cx="7273637" cy="47432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E895B928-9FD2-021B-D74F-A45B961E810E}"/>
              </a:ext>
            </a:extLst>
          </p:cNvPr>
          <p:cNvSpPr>
            <a:spLocks noGrp="1"/>
          </p:cNvSpPr>
          <p:nvPr>
            <p:ph sz="quarter" idx="10"/>
          </p:nvPr>
        </p:nvSpPr>
        <p:spPr>
          <a:xfrm>
            <a:off x="209862" y="119921"/>
            <a:ext cx="11827239" cy="6535712"/>
          </a:xfrm>
        </p:spPr>
        <p:txBody>
          <a:bodyPr/>
          <a:lstStyle/>
          <a:p>
            <a:pPr marL="0" indent="0">
              <a:buNone/>
            </a:pPr>
            <a:r>
              <a:rPr lang="en-US" sz="2800" dirty="0"/>
              <a:t>                            Lasso Regression L1 penalty</a:t>
            </a:r>
          </a:p>
          <a:p>
            <a:r>
              <a:rPr lang="en-US" sz="2400" dirty="0"/>
              <a:t>The Lasso regression modifies the loss function by adding a penalty term that is proportional to the sum of the absolute values of the coefficients:</a:t>
            </a:r>
            <a:endParaRPr lang="en-US" sz="2800" dirty="0"/>
          </a:p>
          <a:p>
            <a:pPr marL="0" indent="0">
              <a:buNone/>
            </a:pPr>
            <a:r>
              <a:rPr lang="en-US" dirty="0"/>
              <a:t>                 </a:t>
            </a:r>
            <a:r>
              <a:rPr lang="en-US" sz="3600" b="1" dirty="0">
                <a:solidFill>
                  <a:srgbClr val="000000"/>
                </a:solidFill>
                <a:latin typeface="Helvetica" panose="020B0604020202020204" pitchFamily="34" charset="0"/>
              </a:rPr>
              <a:t> </a:t>
            </a:r>
          </a:p>
          <a:p>
            <a:pPr marL="0" indent="0">
              <a:buNone/>
            </a:pPr>
            <a:r>
              <a:rPr lang="en-US" sz="3600" b="1" dirty="0">
                <a:solidFill>
                  <a:srgbClr val="000000"/>
                </a:solidFill>
                <a:latin typeface="Helvetica" panose="020B0604020202020204" pitchFamily="34" charset="0"/>
              </a:rPr>
              <a:t>L</a:t>
            </a:r>
            <a:r>
              <a:rPr lang="en-US" sz="3600" b="1" i="0" dirty="0">
                <a:solidFill>
                  <a:srgbClr val="000000"/>
                </a:solidFill>
                <a:effectLst/>
                <a:latin typeface="Helvetica" panose="020B0604020202020204" pitchFamily="34" charset="0"/>
              </a:rPr>
              <a:t>oss Function = RSS + </a:t>
            </a:r>
            <a:r>
              <a:rPr lang="el-GR" sz="3600" b="1" i="0" dirty="0">
                <a:solidFill>
                  <a:srgbClr val="000000"/>
                </a:solidFill>
                <a:effectLst/>
                <a:latin typeface="Helvetica" panose="020B0604020202020204" pitchFamily="34" charset="0"/>
              </a:rPr>
              <a:t>λ</a:t>
            </a:r>
            <a:r>
              <a:rPr lang="en-US" sz="3600" b="1" i="0" dirty="0">
                <a:solidFill>
                  <a:srgbClr val="000000"/>
                </a:solidFill>
                <a:effectLst/>
                <a:latin typeface="Helvetica" panose="020B0604020202020204" pitchFamily="34" charset="0"/>
              </a:rPr>
              <a:t> </a:t>
            </a:r>
            <a:r>
              <a:rPr lang="el-GR" sz="3600" b="1" i="0" dirty="0">
                <a:solidFill>
                  <a:srgbClr val="000000"/>
                </a:solidFill>
                <a:effectLst/>
                <a:latin typeface="Helvetica" panose="020B0604020202020204" pitchFamily="34" charset="0"/>
              </a:rPr>
              <a:t>Σ</a:t>
            </a:r>
            <a:r>
              <a:rPr lang="en-US" sz="3600" b="1" i="0" dirty="0">
                <a:solidFill>
                  <a:srgbClr val="000000"/>
                </a:solidFill>
                <a:effectLst/>
                <a:latin typeface="Helvetica" panose="020B0604020202020204" pitchFamily="34" charset="0"/>
              </a:rPr>
              <a:t> </a:t>
            </a:r>
            <a:r>
              <a:rPr lang="el-GR" sz="3600" b="1" i="0" dirty="0">
                <a:solidFill>
                  <a:srgbClr val="000000"/>
                </a:solidFill>
                <a:effectLst/>
                <a:latin typeface="Helvetica" panose="020B0604020202020204" pitchFamily="34" charset="0"/>
              </a:rPr>
              <a:t>|β</a:t>
            </a:r>
            <a:r>
              <a:rPr lang="en-US" sz="3600" b="1" i="0" baseline="-25000" dirty="0">
                <a:solidFill>
                  <a:srgbClr val="000000"/>
                </a:solidFill>
                <a:effectLst/>
                <a:latin typeface="inherit"/>
              </a:rPr>
              <a:t>j</a:t>
            </a:r>
            <a:r>
              <a:rPr lang="en-US" sz="3600" b="1" i="0" dirty="0">
                <a:solidFill>
                  <a:srgbClr val="000000"/>
                </a:solidFill>
                <a:effectLst/>
                <a:latin typeface="Helvetica" panose="020B0604020202020204" pitchFamily="34" charset="0"/>
              </a:rPr>
              <a:t>|</a:t>
            </a:r>
          </a:p>
          <a:p>
            <a:pPr marL="0" indent="0">
              <a:buNone/>
            </a:pPr>
            <a:r>
              <a:rPr lang="en-US" sz="1800" b="0" i="0" dirty="0">
                <a:solidFill>
                  <a:srgbClr val="000000"/>
                </a:solidFill>
                <a:effectLst/>
                <a:latin typeface="Helvetica" panose="020B0604020202020204" pitchFamily="34" charset="0"/>
              </a:rPr>
              <a:t>where </a:t>
            </a:r>
            <a:r>
              <a:rPr lang="en-US" sz="1800" b="0" i="1" dirty="0">
                <a:solidFill>
                  <a:srgbClr val="000000"/>
                </a:solidFill>
                <a:effectLst/>
                <a:latin typeface="Helvetica" panose="020B0604020202020204" pitchFamily="34" charset="0"/>
              </a:rPr>
              <a:t>j</a:t>
            </a:r>
            <a:r>
              <a:rPr lang="en-US" sz="1800" b="0" i="0" dirty="0">
                <a:solidFill>
                  <a:srgbClr val="000000"/>
                </a:solidFill>
                <a:effectLst/>
                <a:latin typeface="Helvetica" panose="020B0604020202020204" pitchFamily="34" charset="0"/>
              </a:rPr>
              <a:t> ranges from 1 to </a:t>
            </a:r>
            <a:r>
              <a:rPr lang="en-US" sz="1800" b="0" i="1" dirty="0">
                <a:solidFill>
                  <a:srgbClr val="000000"/>
                </a:solidFill>
                <a:effectLst/>
                <a:latin typeface="Helvetica" panose="020B0604020202020204" pitchFamily="34" charset="0"/>
              </a:rPr>
              <a:t>p</a:t>
            </a:r>
            <a:r>
              <a:rPr lang="en-US" sz="1800" b="0" i="0" dirty="0">
                <a:solidFill>
                  <a:srgbClr val="000000"/>
                </a:solidFill>
                <a:effectLst/>
                <a:latin typeface="Helvetica" panose="020B0604020202020204" pitchFamily="34" charset="0"/>
              </a:rPr>
              <a:t> and λ ≥ 0.Approaches infinity shrinkage penalty becomes more influential..</a:t>
            </a:r>
            <a:endParaRPr lang="en-US" b="1" i="0" dirty="0">
              <a:solidFill>
                <a:srgbClr val="000000"/>
              </a:solidFill>
              <a:effectLst/>
              <a:latin typeface="Helvetica" panose="020B0604020202020204" pitchFamily="34" charset="0"/>
            </a:endParaRPr>
          </a:p>
          <a:p>
            <a:pPr marL="0" indent="0">
              <a:buNone/>
            </a:pPr>
            <a:endParaRPr lang="en-US" dirty="0"/>
          </a:p>
          <a:p>
            <a:pPr marL="0" indent="0">
              <a:buNone/>
            </a:pPr>
            <a:r>
              <a:rPr lang="en-US" sz="2400" dirty="0"/>
              <a:t>The term ∑ j=1 to p  ​∣βj​∣  sums the absolute values of all coefficients thus applying the L1 penalty across all predictors in the model.</a:t>
            </a:r>
          </a:p>
          <a:p>
            <a:pPr marL="0" indent="0">
              <a:buNone/>
            </a:pPr>
            <a:endParaRPr lang="en-US" sz="2400" dirty="0"/>
          </a:p>
          <a:p>
            <a:pPr marL="0" indent="0">
              <a:buNone/>
            </a:pPr>
            <a:r>
              <a:rPr lang="en-US" sz="2400" dirty="0"/>
              <a:t> The L1 penalty encourages sparsity in the coefficient estimates, meaning that some coefficients may be exactly zero. This leads to variable selection, where irrelevant features are effectively excluded from the model.</a:t>
            </a:r>
          </a:p>
        </p:txBody>
      </p:sp>
      <p:sp>
        <p:nvSpPr>
          <p:cNvPr id="4" name="Slide Number Placeholder 3">
            <a:extLst>
              <a:ext uri="{FF2B5EF4-FFF2-40B4-BE49-F238E27FC236}">
                <a16:creationId xmlns:a16="http://schemas.microsoft.com/office/drawing/2014/main" id="{4BB918C4-C859-491C-C5C0-05273D7EEB2B}"/>
              </a:ext>
            </a:extLst>
          </p:cNvPr>
          <p:cNvSpPr>
            <a:spLocks noGrp="1"/>
          </p:cNvSpPr>
          <p:nvPr>
            <p:ph type="sldNum" sz="quarter" idx="4"/>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97542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EB4EF-2A68-E7F7-DBE2-BAD89E4B248F}"/>
              </a:ext>
            </a:extLst>
          </p:cNvPr>
          <p:cNvSpPr>
            <a:spLocks noGrp="1"/>
          </p:cNvSpPr>
          <p:nvPr>
            <p:ph sz="quarter" idx="10"/>
          </p:nvPr>
        </p:nvSpPr>
        <p:spPr>
          <a:xfrm>
            <a:off x="494675" y="134911"/>
            <a:ext cx="10927830" cy="6407557"/>
          </a:xfrm>
        </p:spPr>
        <p:txBody>
          <a:bodyPr>
            <a:normAutofit lnSpcReduction="10000"/>
          </a:bodyPr>
          <a:lstStyle/>
          <a:p>
            <a:pPr marL="0" indent="0">
              <a:buNone/>
            </a:pPr>
            <a:r>
              <a:rPr lang="en-US" b="1" dirty="0"/>
              <a:t>                              BIAS VARIANCE TRADE OFF.</a:t>
            </a:r>
            <a:endParaRPr lang="en-US" dirty="0"/>
          </a:p>
          <a:p>
            <a:r>
              <a:rPr lang="en-US" dirty="0"/>
              <a:t>The basic idea of lasso regression is to introduce a little bias so that the variance can be substantially reduced, which leads to a lower overall MSE.</a:t>
            </a:r>
          </a:p>
          <a:p>
            <a:endParaRPr lang="en-US" dirty="0"/>
          </a:p>
          <a:p>
            <a:r>
              <a:rPr lang="en-US" dirty="0" err="1"/>
              <a:t>Lamda</a:t>
            </a:r>
            <a:r>
              <a:rPr lang="en-US" dirty="0"/>
              <a:t> which is the tuning/</a:t>
            </a:r>
            <a:r>
              <a:rPr lang="en-US" dirty="0" err="1"/>
              <a:t>regulization</a:t>
            </a:r>
            <a:r>
              <a:rPr lang="en-US" dirty="0"/>
              <a:t> parameter sets the strengths of the penalty.</a:t>
            </a:r>
          </a:p>
          <a:p>
            <a:pPr marL="0" indent="0">
              <a:buNone/>
            </a:pPr>
            <a:r>
              <a:rPr lang="en-US" b="1" dirty="0"/>
              <a:t>                                Bias-Variance Tradeoff in Lasso</a:t>
            </a:r>
          </a:p>
          <a:p>
            <a:pPr>
              <a:buFont typeface="+mj-lt"/>
              <a:buAutoNum type="arabicPeriod"/>
            </a:pPr>
            <a:r>
              <a:rPr lang="en-US" b="1" dirty="0"/>
              <a:t>High Bias (Underfitting)</a:t>
            </a:r>
            <a:r>
              <a:rPr lang="en-US" dirty="0"/>
              <a:t>:</a:t>
            </a:r>
          </a:p>
          <a:p>
            <a:pPr marL="742950" lvl="1" indent="-285750">
              <a:buFont typeface="+mj-lt"/>
              <a:buAutoNum type="arabicPeriod"/>
            </a:pPr>
            <a:r>
              <a:rPr lang="en-US" dirty="0"/>
              <a:t>If </a:t>
            </a:r>
            <a:r>
              <a:rPr lang="en-US" dirty="0" err="1"/>
              <a:t>λis</a:t>
            </a:r>
            <a:r>
              <a:rPr lang="en-US" dirty="0"/>
              <a:t> too large, Lasso imposes a strong penalty, leading to many coefficients being shrunk to zero. This can result in a model that is too simplistic, missing important relationships in the data (underfitting).</a:t>
            </a:r>
          </a:p>
          <a:p>
            <a:pPr marL="742950" lvl="1" indent="-285750">
              <a:buFont typeface="+mj-lt"/>
              <a:buAutoNum type="arabicPeriod"/>
            </a:pPr>
            <a:r>
              <a:rPr lang="en-US" dirty="0"/>
              <a:t>The model may have high bias because it fails to capture the complexity of the true underlying data distribution.</a:t>
            </a:r>
          </a:p>
          <a:p>
            <a:pPr>
              <a:buFont typeface="+mj-lt"/>
              <a:buAutoNum type="arabicPeriod"/>
            </a:pPr>
            <a:r>
              <a:rPr lang="en-US" b="1" dirty="0"/>
              <a:t>High Variance (Overfitting)</a:t>
            </a:r>
            <a:r>
              <a:rPr lang="en-US" dirty="0"/>
              <a:t>:</a:t>
            </a:r>
          </a:p>
          <a:p>
            <a:pPr marL="742950" lvl="1" indent="-285750">
              <a:buFont typeface="+mj-lt"/>
              <a:buAutoNum type="arabicPeriod"/>
            </a:pPr>
            <a:r>
              <a:rPr lang="en-US" dirty="0"/>
              <a:t>Conversely, if λ is too small, Lasso allows more coefficients to retain their values, potentially fitting the noise in the training data. This can lead to overfitting, where the model captures random fluctuations rather than the underlying trends.</a:t>
            </a:r>
          </a:p>
          <a:p>
            <a:pPr marL="742950" lvl="1" indent="-285750">
              <a:buFont typeface="+mj-lt"/>
              <a:buAutoNum type="arabicPeriod"/>
            </a:pPr>
            <a:r>
              <a:rPr lang="en-US" dirty="0"/>
              <a:t>In this case, the model has high variance and may perform poorly on unseen data.</a:t>
            </a:r>
          </a:p>
          <a:p>
            <a:pPr marL="457200" lvl="1" indent="0">
              <a:buNone/>
            </a:pPr>
            <a:r>
              <a:rPr lang="en-US" dirty="0"/>
              <a:t>There is need to find balance so as to find the right </a:t>
            </a:r>
            <a:r>
              <a:rPr lang="en-US" dirty="0" err="1"/>
              <a:t>lamda</a:t>
            </a:r>
            <a:r>
              <a:rPr lang="en-US" dirty="0"/>
              <a:t>. Optimal </a:t>
            </a:r>
            <a:r>
              <a:rPr lang="en-US" dirty="0" err="1"/>
              <a:t>Lamda</a:t>
            </a:r>
            <a:r>
              <a:rPr lang="en-US" dirty="0"/>
              <a:t>.</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59ACE57-3D1E-2E10-5A63-C6A2956DE86E}"/>
              </a:ext>
            </a:extLst>
          </p:cNvPr>
          <p:cNvSpPr>
            <a:spLocks noGrp="1"/>
          </p:cNvSpPr>
          <p:nvPr>
            <p:ph type="sldNum" sz="quarter" idx="4"/>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26790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6BE80B-EC9D-2A89-6D60-40CE9FA68BDB}"/>
              </a:ext>
            </a:extLst>
          </p:cNvPr>
          <p:cNvPicPr>
            <a:picLocks noGrp="1" noChangeAspect="1"/>
          </p:cNvPicPr>
          <p:nvPr>
            <p:ph idx="1"/>
          </p:nvPr>
        </p:nvPicPr>
        <p:blipFill>
          <a:blip r:embed="rId2"/>
          <a:stretch>
            <a:fillRect/>
          </a:stretch>
        </p:blipFill>
        <p:spPr>
          <a:xfrm>
            <a:off x="1628932" y="509666"/>
            <a:ext cx="8934136" cy="5411449"/>
          </a:xfrm>
        </p:spPr>
      </p:pic>
      <p:sp>
        <p:nvSpPr>
          <p:cNvPr id="6" name="TextBox 5">
            <a:extLst>
              <a:ext uri="{FF2B5EF4-FFF2-40B4-BE49-F238E27FC236}">
                <a16:creationId xmlns:a16="http://schemas.microsoft.com/office/drawing/2014/main" id="{C01A03DC-2870-244B-1BE5-B08E0CBE0A64}"/>
              </a:ext>
            </a:extLst>
          </p:cNvPr>
          <p:cNvSpPr txBox="1"/>
          <p:nvPr/>
        </p:nvSpPr>
        <p:spPr>
          <a:xfrm>
            <a:off x="3507699" y="6265889"/>
            <a:ext cx="6325850" cy="646331"/>
          </a:xfrm>
          <a:prstGeom prst="rect">
            <a:avLst/>
          </a:prstGeom>
          <a:noFill/>
        </p:spPr>
        <p:txBody>
          <a:bodyPr wrap="square" rtlCol="0">
            <a:spAutoFit/>
          </a:bodyPr>
          <a:lstStyle/>
          <a:p>
            <a:r>
              <a:rPr lang="en-US" dirty="0">
                <a:highlight>
                  <a:srgbClr val="C0C0C0"/>
                </a:highlight>
              </a:rPr>
              <a:t>This means the model fit by lasso regression will produce smaller test errors</a:t>
            </a:r>
          </a:p>
        </p:txBody>
      </p:sp>
    </p:spTree>
    <p:extLst>
      <p:ext uri="{BB962C8B-B14F-4D97-AF65-F5344CB8AC3E}">
        <p14:creationId xmlns:p14="http://schemas.microsoft.com/office/powerpoint/2010/main" val="260440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5860-520B-C178-39DE-D8A0DFE8C751}"/>
              </a:ext>
            </a:extLst>
          </p:cNvPr>
          <p:cNvSpPr>
            <a:spLocks noGrp="1"/>
          </p:cNvSpPr>
          <p:nvPr>
            <p:ph type="title"/>
          </p:nvPr>
        </p:nvSpPr>
        <p:spPr>
          <a:xfrm>
            <a:off x="914400" y="315533"/>
            <a:ext cx="10448144" cy="718788"/>
          </a:xfrm>
        </p:spPr>
        <p:txBody>
          <a:bodyPr/>
          <a:lstStyle/>
          <a:p>
            <a:r>
              <a:rPr lang="en-US" dirty="0"/>
              <a:t>2.Applications of lasso regression.</a:t>
            </a:r>
          </a:p>
        </p:txBody>
      </p:sp>
      <p:sp>
        <p:nvSpPr>
          <p:cNvPr id="3" name="Content Placeholder 2">
            <a:extLst>
              <a:ext uri="{FF2B5EF4-FFF2-40B4-BE49-F238E27FC236}">
                <a16:creationId xmlns:a16="http://schemas.microsoft.com/office/drawing/2014/main" id="{D5540C75-8E6B-69C4-8629-A5750025A03D}"/>
              </a:ext>
            </a:extLst>
          </p:cNvPr>
          <p:cNvSpPr>
            <a:spLocks noGrp="1"/>
          </p:cNvSpPr>
          <p:nvPr>
            <p:ph sz="quarter" idx="10"/>
          </p:nvPr>
        </p:nvSpPr>
        <p:spPr>
          <a:xfrm>
            <a:off x="134911" y="1034322"/>
            <a:ext cx="8334531" cy="5508145"/>
          </a:xfrm>
        </p:spPr>
        <p:txBody>
          <a:bodyPr>
            <a:normAutofit/>
          </a:bodyPr>
          <a:lstStyle/>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Lasso regression is particularly useful in situations where the number of predictors is largely relative to the number of observations.(High dimensionality)</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endParaRPr lang="en-US" sz="2800" dirty="0"/>
          </a:p>
        </p:txBody>
      </p:sp>
      <p:sp>
        <p:nvSpPr>
          <p:cNvPr id="4" name="Slide Number Placeholder 3">
            <a:extLst>
              <a:ext uri="{FF2B5EF4-FFF2-40B4-BE49-F238E27FC236}">
                <a16:creationId xmlns:a16="http://schemas.microsoft.com/office/drawing/2014/main" id="{B602F730-1C0C-941A-9ABB-7209F7840F93}"/>
              </a:ext>
            </a:extLst>
          </p:cNvPr>
          <p:cNvSpPr>
            <a:spLocks noGrp="1"/>
          </p:cNvSpPr>
          <p:nvPr>
            <p:ph type="sldNum" sz="quarter" idx="4"/>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33806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EFF07-2D08-6192-E8CE-C0044161C1D6}"/>
              </a:ext>
            </a:extLst>
          </p:cNvPr>
          <p:cNvSpPr>
            <a:spLocks noGrp="1"/>
          </p:cNvSpPr>
          <p:nvPr>
            <p:ph sz="quarter" idx="10"/>
          </p:nvPr>
        </p:nvSpPr>
        <p:spPr>
          <a:xfrm>
            <a:off x="914398" y="315532"/>
            <a:ext cx="10777929" cy="6226935"/>
          </a:xfrm>
        </p:spPr>
        <p:txBody>
          <a:bodyPr>
            <a:normAutofit/>
          </a:bodyPr>
          <a:lstStyle/>
          <a:p>
            <a:r>
              <a:rPr lang="en-US" b="1" dirty="0"/>
              <a:t>Economics</a:t>
            </a:r>
            <a:r>
              <a:rPr lang="en-US" dirty="0"/>
              <a:t>: Economists apply lasso regression in models where they need to estimate the effects of multiple variables on economic outcomes while simplifying models for better interpretability</a:t>
            </a:r>
          </a:p>
          <a:p>
            <a:r>
              <a:rPr lang="en-US" b="1" dirty="0"/>
              <a:t>Health Sciences</a:t>
            </a:r>
            <a:r>
              <a:rPr lang="en-US" dirty="0"/>
              <a:t>: In clinical research, lasso regression helps in identifying significant predictors from a multitude of patient characteristics, aiding in risk stratification and treatment decision-making.</a:t>
            </a:r>
          </a:p>
          <a:p>
            <a:r>
              <a:rPr lang="en-US" b="1" dirty="0"/>
              <a:t>Environmental Studies</a:t>
            </a:r>
            <a:r>
              <a:rPr lang="en-US" dirty="0"/>
              <a:t>: Lasso regression can be used to identify significant environmental predictors affecting ecological outcomes, such as species distribution or pollution levels.</a:t>
            </a:r>
          </a:p>
          <a:p>
            <a:r>
              <a:rPr lang="en-US" b="1" dirty="0"/>
              <a:t>Image Processing</a:t>
            </a:r>
            <a:r>
              <a:rPr lang="en-US" dirty="0"/>
              <a:t>: In computer vision, lasso regression can be applied for feature selection in image classification tasks, aiding in identifying important features that contribute to object recognition.</a:t>
            </a:r>
          </a:p>
          <a:p>
            <a:r>
              <a:rPr lang="en-US" b="1" dirty="0"/>
              <a:t>Genomics</a:t>
            </a:r>
            <a:r>
              <a:rPr lang="en-US" dirty="0"/>
              <a:t>: In genomic studies, lasso regression is used to identify relevant genes that are associated with diseases while handling high-dimensional data where the number of predictors can far exceed the number of observations.</a:t>
            </a:r>
          </a:p>
          <a:p>
            <a:r>
              <a:rPr lang="en-US" b="1" dirty="0"/>
              <a:t>Finance</a:t>
            </a:r>
            <a:r>
              <a:rPr lang="en-US" dirty="0"/>
              <a:t>: Lasso is used in financial modeling to select significant predictors from a large set of financial indicators, helping in risk assessment and asset pricing.</a:t>
            </a:r>
          </a:p>
        </p:txBody>
      </p:sp>
      <p:sp>
        <p:nvSpPr>
          <p:cNvPr id="4" name="Slide Number Placeholder 3">
            <a:extLst>
              <a:ext uri="{FF2B5EF4-FFF2-40B4-BE49-F238E27FC236}">
                <a16:creationId xmlns:a16="http://schemas.microsoft.com/office/drawing/2014/main" id="{27512235-A007-354D-1177-1BB37F03A763}"/>
              </a:ext>
            </a:extLst>
          </p:cNvPr>
          <p:cNvSpPr>
            <a:spLocks noGrp="1"/>
          </p:cNvSpPr>
          <p:nvPr>
            <p:ph type="sldNum" sz="quarter" idx="4"/>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47177328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1206</TotalTime>
  <Words>1747</Words>
  <Application>Microsoft Office PowerPoint</Application>
  <PresentationFormat>Widescreen</PresentationFormat>
  <Paragraphs>160</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vt:lpstr>
      <vt:lpstr>Helvetica</vt:lpstr>
      <vt:lpstr>inherit</vt:lpstr>
      <vt:lpstr>Tenorite</vt:lpstr>
      <vt:lpstr>Times New Roman</vt:lpstr>
      <vt:lpstr>Custom</vt:lpstr>
      <vt:lpstr>LASSO REGRESSION</vt:lpstr>
      <vt:lpstr>PowerPoint Presentation</vt:lpstr>
      <vt:lpstr>PowerPoint Presentation</vt:lpstr>
      <vt:lpstr>3.TERMS USED.</vt:lpstr>
      <vt:lpstr>PowerPoint Presentation</vt:lpstr>
      <vt:lpstr>PowerPoint Presentation</vt:lpstr>
      <vt:lpstr>PowerPoint Presentation</vt:lpstr>
      <vt:lpstr>2.Applications of lasso regression.</vt:lpstr>
      <vt:lpstr>PowerPoint Presentation</vt:lpstr>
      <vt:lpstr>COMPUTATION OF LASSO REGRESSION</vt:lpstr>
      <vt:lpstr>R CODES</vt:lpstr>
      <vt:lpstr>PowerPoint Presentation</vt:lpstr>
      <vt:lpstr>PowerPoint Presentation</vt:lpstr>
      <vt:lpstr>PowerPoint Presentation</vt:lpstr>
      <vt:lpstr>ADVANTAGES OF LASSO REGRESSION</vt:lpstr>
      <vt:lpstr>DISADVANTAGES OF LASSO REGRESSION.</vt:lpstr>
      <vt:lpstr>CASE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maureen maina</cp:lastModifiedBy>
  <cp:revision>5</cp:revision>
  <dcterms:created xsi:type="dcterms:W3CDTF">2024-09-24T12:33:34Z</dcterms:created>
  <dcterms:modified xsi:type="dcterms:W3CDTF">2024-09-25T20:30:59Z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