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667" autoAdjust="0"/>
  </p:normalViewPr>
  <p:slideViewPr>
    <p:cSldViewPr snapToGrid="0">
      <p:cViewPr varScale="1">
        <p:scale>
          <a:sx n="48" d="100"/>
          <a:sy n="48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3AFD7-F11C-4787-B62F-8B2B0199402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D6289-50A0-4C0A-99C7-68D12149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6289-50A0-4C0A-99C7-68D121491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g_d0_f1"/>
              </a:rPr>
              <a:t>This classification considers two dimensions: (i) the nature of the heuristics’ search space, and(ii) the different sources of feedback information. According to the nature of the search space, we have (i) </a:t>
            </a:r>
            <a:r>
              <a:rPr lang="en-US" dirty="0">
                <a:effectLst/>
                <a:latin typeface="g_d0_f3"/>
              </a:rPr>
              <a:t>heuristic selection</a:t>
            </a:r>
            <a:r>
              <a:rPr lang="en-US" dirty="0">
                <a:effectLst/>
                <a:latin typeface="g_d0_f1"/>
              </a:rPr>
              <a:t>: methodologies for choosing or selecting existing heuristics, and (ii) </a:t>
            </a:r>
            <a:r>
              <a:rPr lang="en-US" dirty="0">
                <a:effectLst/>
                <a:latin typeface="g_d0_f3"/>
              </a:rPr>
              <a:t>heuristic generation</a:t>
            </a:r>
            <a:r>
              <a:rPr lang="en-US" dirty="0">
                <a:effectLst/>
                <a:latin typeface="g_d0_f1"/>
              </a:rPr>
              <a:t>: methodologies for</a:t>
            </a:r>
            <a:r>
              <a:rPr lang="en-US" dirty="0"/>
              <a:t> </a:t>
            </a:r>
            <a:r>
              <a:rPr lang="en-US" b="0" i="0" dirty="0">
                <a:effectLst/>
                <a:latin typeface="g_d0_f1"/>
              </a:rPr>
              <a:t>generating new heuristics from the components of existing ones.</a:t>
            </a:r>
          </a:p>
          <a:p>
            <a:endParaRPr lang="en-US" dirty="0"/>
          </a:p>
          <a:p>
            <a:r>
              <a:rPr lang="en-US" dirty="0"/>
              <a:t>[2] Burke, Edmund &amp; </a:t>
            </a:r>
            <a:r>
              <a:rPr lang="en-US" dirty="0" err="1"/>
              <a:t>Gendreau</a:t>
            </a:r>
            <a:r>
              <a:rPr lang="en-US" dirty="0"/>
              <a:t>, Michel &amp; Hyde, Matthew &amp; Kendall, Graham &amp; Ochoa, Gabriela &amp; </a:t>
            </a:r>
            <a:r>
              <a:rPr lang="en-US" dirty="0" err="1"/>
              <a:t>Özcan</a:t>
            </a:r>
            <a:r>
              <a:rPr lang="en-US" dirty="0"/>
              <a:t>, Ender &amp; Qu, Rong. (2013). Hyper-heuristics: A survey of the state of the art. Journal of the Operational Research Society. 64. 1695-1724. 10.1057/jors.2013.71.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6289-50A0-4C0A-99C7-68D1214918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9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g_d0_f1"/>
              </a:rPr>
              <a:t>A second level in this dimension corresponds to the distinction between constructive and perturbative search paradigms (</a:t>
            </a:r>
            <a:r>
              <a:rPr lang="en-US" dirty="0" err="1">
                <a:effectLst/>
                <a:latin typeface="g_d0_f1"/>
              </a:rPr>
              <a:t>Hoos</a:t>
            </a:r>
            <a:r>
              <a:rPr lang="en-US" dirty="0">
                <a:effectLst/>
                <a:latin typeface="g_d0_f1"/>
              </a:rPr>
              <a:t> and Stu ̈</a:t>
            </a:r>
            <a:r>
              <a:rPr lang="en-US" dirty="0" err="1">
                <a:effectLst/>
                <a:latin typeface="g_d0_f1"/>
              </a:rPr>
              <a:t>tzle</a:t>
            </a:r>
            <a:r>
              <a:rPr lang="en-US" dirty="0">
                <a:effectLst/>
                <a:latin typeface="g_d0_f1"/>
              </a:rPr>
              <a:t>, 2004).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6289-50A0-4C0A-99C7-68D1214918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38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6289-50A0-4C0A-99C7-68D1214918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6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bin packing problem consists of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assigning N items of differing sizes into the smallest number of bins each with capacity 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6289-50A0-4C0A-99C7-68D1214918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1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D6289-50A0-4C0A-99C7-68D121491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0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08AA-C01E-4A50-BA8E-8C6DBF590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DFE44-BD89-47F9-BFAB-6DBDADE48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A120-FDF5-46D8-A181-4965C586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B7CB-C728-4B29-B99F-2816679B63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33987-5D7E-4D30-90E3-DF333970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057DA-DA45-45DB-BEAF-7142A688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986-A347-4C99-A493-536F992B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5064-0727-4160-9180-099FB245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70AD1-EBFC-441E-AFBE-D096379A9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1476-9889-4BF3-BEA2-4290884D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B7CB-C728-4B29-B99F-2816679B63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171C-99A7-449F-AF3B-8D2F7370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DD8E-FAF2-4059-A7C8-B56DDED6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986-A347-4C99-A493-536F992B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CDA00-343A-470C-8ACE-3BA0C5043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93F1E-EBC1-4699-8994-70BE384FD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70159-02BD-442B-819E-FAC9593B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B7CB-C728-4B29-B99F-2816679B63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D2BB-B5C7-480D-A428-38DD120C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55C55-7BE7-476D-9DBE-A33F0121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986-A347-4C99-A493-536F992B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D5A1-8EAD-48F9-AE5A-135BF96F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86C3-1392-4A7D-8E17-AFDFAF17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253A-2F63-434D-975B-793B1218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B7CB-C728-4B29-B99F-2816679B63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AB7-40E0-465C-90A0-66AEF2B2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5D9F-FF4D-46E0-83EC-1C0044BA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986-A347-4C99-A493-536F992B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AC6A-907D-4A8B-B100-CDD545AF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21542-BDE6-4580-9C2A-2C9C18D45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CDC7-809B-4429-8B04-AD65EB75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B7CB-C728-4B29-B99F-2816679B63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EC6C-3263-42CC-B8D9-8CE24549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E419-52D5-4F75-9F23-B84A5F53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986-A347-4C99-A493-536F992B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5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E5F3-7228-41F2-BEE9-242D54EC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65B9-D362-4FAF-AEA3-A58A3A543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CCA9D-4BEB-47EE-B986-84ABF87ED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FD923-4149-4627-ABD1-9EA0E586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B7CB-C728-4B29-B99F-2816679B63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601C-29F8-49A8-9783-7E8DD240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D126D-0EB6-44D9-AAED-90850FD3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986-A347-4C99-A493-536F992B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E8AD-422A-422C-A7B5-D545619D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1B10-1CBB-4014-ABC4-10579E77A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AB1BF-D45C-4336-A5D1-3C15FFC92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FC4C6-FF7A-4479-B0B1-C6A77F199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96995-8CD3-42F6-A089-2F723E8D5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CE73A-A932-4301-A970-9E115D19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B7CB-C728-4B29-B99F-2816679B63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A0B87-24B9-467F-8DDE-EF92E9DF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CD564-5D86-4747-BE2E-AE643090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986-A347-4C99-A493-536F992B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1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DDEF-18B0-418A-97B6-E1CF23F3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D221C-AAFC-4FB9-86BF-33841770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B7CB-C728-4B29-B99F-2816679B63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AC60C-051E-4F81-8575-2D1BC7C7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45DD1-68CB-41DA-B530-8EFBAE9F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986-A347-4C99-A493-536F992B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3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AE5E9-EC7B-487C-9155-C50F7D6E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B7CB-C728-4B29-B99F-2816679B63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39E05-B613-4BBB-8F0D-9AF0B6D6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FBA17-92BC-490C-98E6-71D1CBEA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986-A347-4C99-A493-536F992B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D0BE-BDAE-454F-8A94-444C1C97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4837-61B5-4C94-84C3-F38A86E7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CB68D-8BDE-448F-8948-873D88C0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95610-A138-4EC2-96BA-CE5D2F49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B7CB-C728-4B29-B99F-2816679B63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88EFF-B4A5-409E-AE38-F49F54DB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1CDCC-3188-40BC-B256-5DF4A0C6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986-A347-4C99-A493-536F992B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BAB7-65C5-4775-81CB-627DA8A4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F5CF4-9304-4665-879A-DEE38F293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8A8-0BEA-434C-8791-E4836DF3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4388C-2EE7-450A-9E70-DEC298D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B7CB-C728-4B29-B99F-2816679B63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E9C4F-AA67-45DB-AAAB-A3A35D6A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3F29D-DEDB-42F0-80EA-45A1B31A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986-A347-4C99-A493-536F992B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DEBC5B-E792-4885-B2B5-6772268B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E1E0B-23F1-4A6F-B2DF-B8D59B07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2BFD-1121-49C5-85FA-57289238E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B7CB-C728-4B29-B99F-2816679B63AF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38C31-2DFB-47BC-934B-CEA98CBF0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0E77E-847C-4D2E-BF44-70048DC6A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D986-A347-4C99-A493-536F992B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112E-4421-4CE8-BE90-070F716C6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Hyper-</a:t>
            </a:r>
            <a:r>
              <a:rPr lang="en-US" dirty="0" err="1"/>
              <a:t>heuristi</a:t>
            </a:r>
            <a:r>
              <a:rPr lang="fr-FR" dirty="0"/>
              <a:t>c for Bin Packing </a:t>
            </a:r>
            <a:r>
              <a:rPr lang="fr-FR" dirty="0" err="1"/>
              <a:t>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3E761-69F6-468A-860A-3F7B700A1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0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0F81-BF0B-446F-8C0D-BF7E4FA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76AE-B0EE-43E6-956D-D40975B2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latin typeface="g_d0_f2"/>
              </a:rPr>
              <a:t>[1] </a:t>
            </a:r>
            <a:r>
              <a:rPr lang="en-US" dirty="0" err="1"/>
              <a:t>Kalender</a:t>
            </a:r>
            <a:r>
              <a:rPr lang="en-US" dirty="0"/>
              <a:t>, Murat &amp; </a:t>
            </a:r>
            <a:r>
              <a:rPr lang="en-US" dirty="0" err="1"/>
              <a:t>Kheiri</a:t>
            </a:r>
            <a:r>
              <a:rPr lang="en-US" dirty="0"/>
              <a:t>, Ahmed &amp; </a:t>
            </a:r>
            <a:r>
              <a:rPr lang="en-US" dirty="0" err="1"/>
              <a:t>Özcan</a:t>
            </a:r>
            <a:r>
              <a:rPr lang="en-US" dirty="0"/>
              <a:t>, Ender &amp; Burke, Edmund. (2013). A greedy gradient-simulated annealing selection hyper-heuristic. Soft Computing. 17. 2279-2292. 10.1007/s00500-013-1096-5. </a:t>
            </a:r>
          </a:p>
          <a:p>
            <a:r>
              <a:rPr lang="en-US" dirty="0"/>
              <a:t>[2] Burke, Edmund &amp; </a:t>
            </a:r>
            <a:r>
              <a:rPr lang="en-US" dirty="0" err="1"/>
              <a:t>Gendreau</a:t>
            </a:r>
            <a:r>
              <a:rPr lang="en-US" dirty="0"/>
              <a:t>, Michel &amp; Hyde, Matthew &amp; Kendall, Graham &amp; Ochoa, Gabriela &amp; </a:t>
            </a:r>
            <a:r>
              <a:rPr lang="en-US" dirty="0" err="1"/>
              <a:t>Özcan</a:t>
            </a:r>
            <a:r>
              <a:rPr lang="en-US" dirty="0"/>
              <a:t>, Ender &amp; Qu, Rong. (2013). Hyper-heuristics: A survey of the state of the art. Journal of the Operational Research Society. 64. 1695-1724. 10.1057/jors.2013.71.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6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ACB0-B7D1-4A5E-97BC-5446275F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907E-9208-4E84-ADA7-17DA0255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Introduction</a:t>
            </a:r>
          </a:p>
          <a:p>
            <a:r>
              <a:rPr lang="fr-FR" dirty="0"/>
              <a:t>Bin Packing </a:t>
            </a:r>
            <a:r>
              <a:rPr lang="fr-FR" dirty="0" err="1"/>
              <a:t>Problem</a:t>
            </a:r>
            <a:endParaRPr lang="fr-FR" dirty="0"/>
          </a:p>
          <a:p>
            <a:r>
              <a:rPr lang="fr-FR" dirty="0" err="1">
                <a:solidFill>
                  <a:srgbClr val="FF0000"/>
                </a:solidFill>
              </a:rPr>
              <a:t>Review</a:t>
            </a:r>
            <a:r>
              <a:rPr lang="fr-FR" dirty="0">
                <a:solidFill>
                  <a:srgbClr val="FF0000"/>
                </a:solidFill>
              </a:rPr>
              <a:t> ??</a:t>
            </a:r>
          </a:p>
          <a:p>
            <a:r>
              <a:rPr lang="fr-FR" dirty="0" err="1"/>
              <a:t>Proposal</a:t>
            </a:r>
            <a:r>
              <a:rPr lang="fr-FR" dirty="0"/>
              <a:t> solution</a:t>
            </a:r>
          </a:p>
          <a:p>
            <a:r>
              <a:rPr lang="fr-FR" dirty="0"/>
              <a:t>Test </a:t>
            </a:r>
          </a:p>
          <a:p>
            <a:r>
              <a:rPr lang="fr-FR" dirty="0" err="1"/>
              <a:t>Synthetis</a:t>
            </a:r>
            <a:r>
              <a:rPr lang="fr-FR" dirty="0"/>
              <a:t> </a:t>
            </a:r>
            <a:r>
              <a:rPr lang="en-US" dirty="0"/>
              <a:t>&amp; Conclusion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87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82E5-5BAB-4F2C-96D6-14C170D8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12F7-4AE0-4CD4-871A-38850060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g_d0_f2"/>
              </a:rPr>
              <a:t>A </a:t>
            </a:r>
            <a:r>
              <a:rPr lang="en-US" dirty="0">
                <a:effectLst/>
                <a:latin typeface="g_d0_f8"/>
              </a:rPr>
              <a:t>hyper-heuristic </a:t>
            </a:r>
            <a:r>
              <a:rPr lang="en-US" dirty="0">
                <a:effectLst/>
                <a:latin typeface="g_d0_f2"/>
              </a:rPr>
              <a:t>is a high level search methodology which performs a search over the space of heuristics rather than the space of solutions for solving hard computational problems.</a:t>
            </a:r>
          </a:p>
          <a:p>
            <a:r>
              <a:rPr lang="en-US" b="0" i="0" dirty="0">
                <a:effectLst/>
                <a:latin typeface="g_d0_f2"/>
              </a:rPr>
              <a:t>The idea of combining different heuristics (</a:t>
            </a:r>
            <a:r>
              <a:rPr lang="en-US" b="0" i="0" dirty="0" err="1">
                <a:effectLst/>
                <a:latin typeface="g_d0_f2"/>
              </a:rPr>
              <a:t>neighbourhood</a:t>
            </a:r>
            <a:r>
              <a:rPr lang="en-US" b="0" i="0" dirty="0">
                <a:effectLst/>
                <a:latin typeface="g_d0_f2"/>
              </a:rPr>
              <a:t> operators) with the goal of exploiting their strengths dates back to the early 1960s</a:t>
            </a:r>
            <a:r>
              <a:rPr lang="en-US" b="0" i="0" dirty="0">
                <a:latin typeface="g_d0_f2"/>
              </a:rPr>
              <a:t>.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6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A65E-9004-43C7-A05D-87E42BD0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Hyber-heuristic</a:t>
            </a:r>
            <a:r>
              <a:rPr lang="fr-FR" dirty="0"/>
              <a:t> classification </a:t>
            </a:r>
            <a:r>
              <a:rPr lang="en-US" b="0" i="0" dirty="0">
                <a:latin typeface="g_d0_f2"/>
              </a:rPr>
              <a:t>[2]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31F3AF-EF81-463E-B02F-354240C44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5" y="1995488"/>
            <a:ext cx="7876673" cy="3683417"/>
          </a:xfrm>
        </p:spPr>
      </p:pic>
    </p:spTree>
    <p:extLst>
      <p:ext uri="{BB962C8B-B14F-4D97-AF65-F5344CB8AC3E}">
        <p14:creationId xmlns:p14="http://schemas.microsoft.com/office/powerpoint/2010/main" val="87596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53C5-44E8-46A3-AF56-43C6BDCC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g_d0_f1"/>
              </a:rPr>
              <a:t>Perturbative methods work by considering complete candidate solutions and changing them by modifying one or more of their solution components, </a:t>
            </a:r>
          </a:p>
          <a:p>
            <a:r>
              <a:rPr lang="en-US" dirty="0">
                <a:effectLst/>
                <a:latin typeface="g_d0_f1"/>
              </a:rPr>
              <a:t>while constructive methods work by considering partial candidate solutions, in which one or more solution components are missing, and iteratively extending them.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3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EA77-A770-45E1-BDD8-D0E918A8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fr-FR" dirty="0"/>
              <a:t>Architecture of </a:t>
            </a:r>
            <a:r>
              <a:rPr lang="fr-FR" dirty="0" err="1"/>
              <a:t>Hyber-heuristic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FBFFE3-DE75-48A9-B190-C4DE5373B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43" y="1427748"/>
            <a:ext cx="9111916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6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D680-EF9C-45F2-B41F-3E2A45B0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Bin Packing </a:t>
            </a:r>
            <a:r>
              <a:rPr lang="fr-FR" dirty="0" err="1"/>
              <a:t>Problem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90A7A-44A0-4517-865A-F91625355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74" y="1860884"/>
            <a:ext cx="8871284" cy="431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1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n Packing problem">
            <a:extLst>
              <a:ext uri="{FF2B5EF4-FFF2-40B4-BE49-F238E27FC236}">
                <a16:creationId xmlns:a16="http://schemas.microsoft.com/office/drawing/2014/main" id="{CD90A764-CE9C-405C-96AB-0F6A5E73C1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2" y="593558"/>
            <a:ext cx="9561094" cy="56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3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0137-CEC9-4F6D-884A-260F9889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Proposal</a:t>
            </a:r>
            <a:r>
              <a:rPr lang="fr-FR" dirty="0"/>
              <a:t> solution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BE7A31-F12B-40B2-AC1C-4A6CF35F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fr-FR" b="0" i="0" dirty="0" err="1">
                <a:solidFill>
                  <a:srgbClr val="212121"/>
                </a:solidFill>
                <a:effectLst/>
                <a:latin typeface="Roboto"/>
              </a:rPr>
              <a:t>hyperheuristique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/>
              </a:rPr>
              <a:t> UCB</a:t>
            </a:r>
          </a:p>
          <a:p>
            <a:pPr algn="l">
              <a:buFont typeface="+mj-lt"/>
              <a:buAutoNum type="arabicPeriod"/>
            </a:pPr>
            <a:r>
              <a:rPr lang="fr-FR" b="0" i="0" dirty="0" err="1">
                <a:solidFill>
                  <a:srgbClr val="212121"/>
                </a:solidFill>
                <a:effectLst/>
                <a:latin typeface="Roboto"/>
              </a:rPr>
              <a:t>hyperheuristique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/>
              </a:rPr>
              <a:t> avec la recherche Tabou (TS)</a:t>
            </a:r>
          </a:p>
          <a:p>
            <a:pPr algn="l">
              <a:buFont typeface="+mj-lt"/>
              <a:buAutoNum type="arabicPeriod"/>
            </a:pPr>
            <a:r>
              <a:rPr lang="fr-FR" b="0" i="0" dirty="0" err="1">
                <a:solidFill>
                  <a:srgbClr val="212121"/>
                </a:solidFill>
                <a:effectLst/>
                <a:latin typeface="Roboto"/>
              </a:rPr>
              <a:t>hyperheuristique</a:t>
            </a:r>
            <a:r>
              <a:rPr lang="fr-FR" b="0" i="0" dirty="0">
                <a:solidFill>
                  <a:srgbClr val="212121"/>
                </a:solidFill>
                <a:effectLst/>
                <a:latin typeface="Roboto"/>
              </a:rPr>
              <a:t> avec AG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</a:rPr>
              <a:t>We</a:t>
            </a:r>
            <a:r>
              <a:rPr lang="fr-FR" dirty="0">
                <a:solidFill>
                  <a:srgbClr val="FF0000"/>
                </a:solidFill>
              </a:rPr>
              <a:t> put an architecture </a:t>
            </a:r>
            <a:r>
              <a:rPr lang="fr-FR" dirty="0" err="1">
                <a:solidFill>
                  <a:srgbClr val="FF0000"/>
                </a:solidFill>
              </a:rPr>
              <a:t>based</a:t>
            </a:r>
            <a:r>
              <a:rPr lang="fr-FR" dirty="0">
                <a:solidFill>
                  <a:srgbClr val="FF0000"/>
                </a:solidFill>
              </a:rPr>
              <a:t> on </a:t>
            </a:r>
            <a:r>
              <a:rPr lang="fr-FR" dirty="0" err="1">
                <a:solidFill>
                  <a:srgbClr val="FF0000"/>
                </a:solidFill>
              </a:rPr>
              <a:t>our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choise</a:t>
            </a:r>
            <a:r>
              <a:rPr lang="fr-FR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313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450</Words>
  <Application>Microsoft Office PowerPoint</Application>
  <PresentationFormat>Widescreen</PresentationFormat>
  <Paragraphs>37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g_d0_f1</vt:lpstr>
      <vt:lpstr>g_d0_f2</vt:lpstr>
      <vt:lpstr>g_d0_f3</vt:lpstr>
      <vt:lpstr>g_d0_f8</vt:lpstr>
      <vt:lpstr>Google Sans</vt:lpstr>
      <vt:lpstr>Roboto</vt:lpstr>
      <vt:lpstr>Office Theme</vt:lpstr>
      <vt:lpstr>A Hyper-heuristic for Bin Packing Problem</vt:lpstr>
      <vt:lpstr>Plan</vt:lpstr>
      <vt:lpstr>Introduction</vt:lpstr>
      <vt:lpstr>Hyber-heuristic classification [2]</vt:lpstr>
      <vt:lpstr>PowerPoint Presentation</vt:lpstr>
      <vt:lpstr>Architecture of Hyber-heuristic</vt:lpstr>
      <vt:lpstr>Bin Packing Problem</vt:lpstr>
      <vt:lpstr>PowerPoint Presentation</vt:lpstr>
      <vt:lpstr>Proposal solution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Hyper-heuristic for Bin Packing Problem</dc:title>
  <dc:creator>Elamine</dc:creator>
  <cp:lastModifiedBy>Elamine</cp:lastModifiedBy>
  <cp:revision>4</cp:revision>
  <dcterms:created xsi:type="dcterms:W3CDTF">2024-05-20T16:41:08Z</dcterms:created>
  <dcterms:modified xsi:type="dcterms:W3CDTF">2024-05-20T19:51:10Z</dcterms:modified>
</cp:coreProperties>
</file>