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AFD"/>
    <a:srgbClr val="53687D"/>
    <a:srgbClr val="FC7600"/>
    <a:srgbClr val="326BA1"/>
    <a:srgbClr val="DEEAF6"/>
    <a:srgbClr val="C9D5E4"/>
    <a:srgbClr val="000000"/>
    <a:srgbClr val="E0E7F0"/>
    <a:srgbClr val="A9CBE9"/>
    <a:srgbClr val="A1C6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79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2BEC-163C-49F9-88C9-27A6BE1BBAD6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D9D1F-90D5-419F-B547-955C11146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61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dir="r" pattern="hexagon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2BEC-163C-49F9-88C9-27A6BE1BBAD6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D9D1F-90D5-419F-B547-955C11146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99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dir="r" pattern="hexagon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2BEC-163C-49F9-88C9-27A6BE1BBAD6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D9D1F-90D5-419F-B547-955C11146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21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dir="r" pattern="hexagon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2BEC-163C-49F9-88C9-27A6BE1BBAD6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D9D1F-90D5-419F-B547-955C11146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45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dir="r" pattern="hexagon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2BEC-163C-49F9-88C9-27A6BE1BBAD6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D9D1F-90D5-419F-B547-955C11146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80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dir="r" pattern="hexagon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2BEC-163C-49F9-88C9-27A6BE1BBAD6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D9D1F-90D5-419F-B547-955C11146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00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dir="r" pattern="hexagon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2BEC-163C-49F9-88C9-27A6BE1BBAD6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D9D1F-90D5-419F-B547-955C11146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01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dir="r" pattern="hexagon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2BEC-163C-49F9-88C9-27A6BE1BBAD6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D9D1F-90D5-419F-B547-955C11146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48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dir="r" pattern="hexagon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2BEC-163C-49F9-88C9-27A6BE1BBAD6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D9D1F-90D5-419F-B547-955C11146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65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dir="r" pattern="hexagon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2BEC-163C-49F9-88C9-27A6BE1BBAD6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D9D1F-90D5-419F-B547-955C11146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32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dir="r" pattern="hexagon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2BEC-163C-49F9-88C9-27A6BE1BBAD6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D9D1F-90D5-419F-B547-955C11146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93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dir="r" pattern="hexagon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42BEC-163C-49F9-88C9-27A6BE1BBAD6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D9D1F-90D5-419F-B547-955C11146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72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3900">
        <p14:glitter dir="r" pattern="hexagon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4.wdp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20000"/>
                <a:lumOff val="80000"/>
              </a:schemeClr>
            </a:gs>
            <a:gs pos="16000">
              <a:srgbClr val="E0E7F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: Rounded Corners 2158">
            <a:extLst>
              <a:ext uri="{FF2B5EF4-FFF2-40B4-BE49-F238E27FC236}">
                <a16:creationId xmlns:a16="http://schemas.microsoft.com/office/drawing/2014/main" xmlns="" id="{C26DFFE8-3B13-D75A-7B53-364C239659DD}"/>
              </a:ext>
            </a:extLst>
          </p:cNvPr>
          <p:cNvSpPr/>
          <p:nvPr/>
        </p:nvSpPr>
        <p:spPr>
          <a:xfrm>
            <a:off x="8146045" y="1655004"/>
            <a:ext cx="2192248" cy="356416"/>
          </a:xfrm>
          <a:prstGeom prst="roundRect">
            <a:avLst>
              <a:gd name="adj" fmla="val 13169"/>
            </a:avLst>
          </a:prstGeom>
          <a:gradFill flip="none" rotWithShape="1">
            <a:gsLst>
              <a:gs pos="100000">
                <a:srgbClr val="E0E7F0"/>
              </a:gs>
              <a:gs pos="17000">
                <a:srgbClr val="C9D5E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53687D"/>
              </a:solidFill>
              <a:effectLst/>
              <a:uLnTx/>
              <a:uFillTx/>
              <a:latin typeface="Aptos" panose="0211000402020202020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A6F7AE3-34D8-9978-C84D-38F0B5FE1771}"/>
              </a:ext>
            </a:extLst>
          </p:cNvPr>
          <p:cNvSpPr txBox="1"/>
          <p:nvPr/>
        </p:nvSpPr>
        <p:spPr>
          <a:xfrm>
            <a:off x="3861491" y="55664"/>
            <a:ext cx="44690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 kumimoji="0" sz="2000" i="0" u="none" strike="noStrike" cap="none" spc="0" normalizeH="0" baseline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  <a:latin typeface="Montserrat SemiBold" panose="000007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3687D"/>
                </a:solidFill>
                <a:effectLst/>
                <a:uLnTx/>
                <a:uFillTx/>
                <a:latin typeface="Montserrat SemiBold" panose="00000700000000000000" pitchFamily="2" charset="0"/>
                <a:ea typeface="+mn-ea"/>
                <a:cs typeface="+mn-cs"/>
              </a:rPr>
              <a:t>CUSTOMER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3687D"/>
                </a:solidFill>
                <a:effectLst/>
                <a:uLnTx/>
                <a:uFillTx/>
                <a:latin typeface="Montserrat SemiBold" panose="00000700000000000000" pitchFamily="2" charset="0"/>
                <a:ea typeface="+mn-ea"/>
                <a:cs typeface="+mn-cs"/>
              </a:rPr>
              <a:t>CHURN AND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3687D"/>
                </a:solidFill>
                <a:effectLst/>
                <a:uLnTx/>
                <a:uFillTx/>
              </a:rPr>
              <a:t>RETENTION</a:t>
            </a:r>
            <a:endParaRPr kumimoji="0" lang="en-US" sz="1600" u="none" strike="noStrike" kern="1200" cap="none" spc="0" normalizeH="0" baseline="0" noProof="0" dirty="0">
              <a:ln>
                <a:noFill/>
              </a:ln>
              <a:solidFill>
                <a:srgbClr val="53687D"/>
              </a:solidFill>
              <a:effectLst/>
              <a:uLnTx/>
              <a:uFillTx/>
              <a:latin typeface="Montserrat Medium" pitchFamily="2" charset="77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81A0F357-C2F9-B38C-EFC0-18CE32F66F12}"/>
              </a:ext>
            </a:extLst>
          </p:cNvPr>
          <p:cNvCxnSpPr>
            <a:cxnSpLocks/>
          </p:cNvCxnSpPr>
          <p:nvPr/>
        </p:nvCxnSpPr>
        <p:spPr>
          <a:xfrm rot="16200000">
            <a:off x="9349735" y="-1005074"/>
            <a:ext cx="0" cy="4931664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>
            <a:extLst>
              <a:ext uri="{FF2B5EF4-FFF2-40B4-BE49-F238E27FC236}">
                <a16:creationId xmlns:a16="http://schemas.microsoft.com/office/drawing/2014/main" xmlns="" id="{58661CAC-6485-C1D5-9FE5-6D2E4D5DEBF2}"/>
              </a:ext>
            </a:extLst>
          </p:cNvPr>
          <p:cNvGrpSpPr/>
          <p:nvPr/>
        </p:nvGrpSpPr>
        <p:grpSpPr>
          <a:xfrm>
            <a:off x="0" y="6538696"/>
            <a:ext cx="12192000" cy="357941"/>
            <a:chOff x="0" y="6500059"/>
            <a:chExt cx="12192000" cy="357941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xmlns="" id="{EB3DDC43-F5EA-2010-4E15-74E18B8E2EC2}"/>
                </a:ext>
              </a:extLst>
            </p:cNvPr>
            <p:cNvSpPr/>
            <p:nvPr/>
          </p:nvSpPr>
          <p:spPr>
            <a:xfrm>
              <a:off x="0" y="6500059"/>
              <a:ext cx="12192000" cy="357941"/>
            </a:xfrm>
            <a:prstGeom prst="rect">
              <a:avLst/>
            </a:prstGeom>
            <a:solidFill>
              <a:srgbClr val="E9EEF4">
                <a:lumMod val="90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1" name="Slide Number Placeholder 5">
              <a:extLst>
                <a:ext uri="{FF2B5EF4-FFF2-40B4-BE49-F238E27FC236}">
                  <a16:creationId xmlns:a16="http://schemas.microsoft.com/office/drawing/2014/main" xmlns="" id="{BCB01A18-89E0-EE0A-A68C-FD1BFF511ED2}"/>
                </a:ext>
              </a:extLst>
            </p:cNvPr>
            <p:cNvSpPr txBox="1"/>
            <p:nvPr/>
          </p:nvSpPr>
          <p:spPr>
            <a:xfrm>
              <a:off x="11661140" y="6556990"/>
              <a:ext cx="391160" cy="244078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82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fld id="{D644C680-1EE0-BE41-A495-F87F6525E297}" type="slidenum">
                <a:rPr kumimoji="0" 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E2841"/>
                  </a:solidFill>
                  <a:effectLst/>
                  <a:uLnTx/>
                  <a:uFillTx/>
                  <a:latin typeface="Montserrat SemiBold" panose="00000700000000000000" pitchFamily="2" charset="0"/>
                  <a:ea typeface="+mn-ea"/>
                  <a:cs typeface="+mn-cs"/>
                </a:rPr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t>1</a:t>
              </a:fld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Montserrat SemiBold" panose="00000700000000000000" pitchFamily="2" charset="0"/>
                <a:ea typeface="+mn-ea"/>
                <a:cs typeface="+mn-cs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xmlns="" id="{9ABCC37A-8649-BC12-9DB6-B6081A968344}"/>
                </a:ext>
              </a:extLst>
            </p:cNvPr>
            <p:cNvSpPr txBox="1"/>
            <p:nvPr/>
          </p:nvSpPr>
          <p:spPr>
            <a:xfrm>
              <a:off x="139700" y="6555919"/>
              <a:ext cx="12841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lang="en-US" sz="1200" b="1" dirty="0">
                  <a:solidFill>
                    <a:srgbClr val="53687D"/>
                  </a:solidFill>
                </a:rPr>
                <a:t>JAN – </a:t>
              </a:r>
              <a:r>
                <a:rPr lang="en-US" sz="1200" b="1" dirty="0" smtClean="0">
                  <a:solidFill>
                    <a:srgbClr val="53687D"/>
                  </a:solidFill>
                </a:rPr>
                <a:t>Mar (</a:t>
              </a:r>
              <a:r>
                <a:rPr lang="en-US" sz="1200" b="1" dirty="0">
                  <a:solidFill>
                    <a:srgbClr val="53687D"/>
                  </a:solidFill>
                </a:rPr>
                <a:t>2025)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215F9A"/>
                </a:solidFill>
                <a:effectLst/>
                <a:uLnTx/>
                <a:uFillTx/>
                <a:latin typeface="Montserrat SemiBold" panose="00000700000000000000" pitchFamily="2" charset="0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xmlns="" id="{094B7079-19EE-E2BD-C757-2E2AD724ACBD}"/>
                </a:ext>
              </a:extLst>
            </p:cNvPr>
            <p:cNvSpPr txBox="1"/>
            <p:nvPr/>
          </p:nvSpPr>
          <p:spPr>
            <a:xfrm>
              <a:off x="10065281" y="6555918"/>
              <a:ext cx="16241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r">
                <a:defRPr/>
              </a:pPr>
              <a:r>
                <a:rPr lang="en-US" sz="1000" dirty="0">
                  <a:solidFill>
                    <a:prstClr val="black"/>
                  </a:solidFill>
                  <a:latin typeface="Montserrat" pitchFamily="2" charset="77"/>
                </a:rPr>
                <a:t>MTN CUSTOMER CHURN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883903" y="580816"/>
            <a:ext cx="1691640" cy="804672"/>
            <a:chOff x="6858145" y="555761"/>
            <a:chExt cx="1691640" cy="804672"/>
          </a:xfrm>
        </p:grpSpPr>
        <p:sp>
          <p:nvSpPr>
            <p:cNvPr id="124" name="Rectangle: Rounded Corners 2158">
              <a:extLst>
                <a:ext uri="{FF2B5EF4-FFF2-40B4-BE49-F238E27FC236}">
                  <a16:creationId xmlns:a16="http://schemas.microsoft.com/office/drawing/2014/main" xmlns="" id="{C26DFFE8-3B13-D75A-7B53-364C239659DD}"/>
                </a:ext>
              </a:extLst>
            </p:cNvPr>
            <p:cNvSpPr/>
            <p:nvPr/>
          </p:nvSpPr>
          <p:spPr>
            <a:xfrm>
              <a:off x="6858145" y="555761"/>
              <a:ext cx="1691640" cy="804672"/>
            </a:xfrm>
            <a:prstGeom prst="roundRect">
              <a:avLst>
                <a:gd name="adj" fmla="val 13169"/>
              </a:avLst>
            </a:prstGeom>
            <a:gradFill flip="none" rotWithShape="1">
              <a:gsLst>
                <a:gs pos="100000">
                  <a:srgbClr val="E0E7F0"/>
                </a:gs>
                <a:gs pos="17000">
                  <a:srgbClr val="C9D5E4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958258" y="985558"/>
              <a:ext cx="1491414" cy="295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Churn Rate (%)</a:t>
              </a:r>
              <a:endParaRPr lang="en-US" sz="12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91553" y="573703"/>
              <a:ext cx="824822" cy="475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00" dirty="0" smtClean="0">
                  <a:solidFill>
                    <a:srgbClr val="326BA1"/>
                  </a:solidFill>
                </a:rPr>
                <a:t>29.2</a:t>
              </a:r>
              <a:endParaRPr lang="en-US" sz="2300" dirty="0">
                <a:solidFill>
                  <a:srgbClr val="326BA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642742" y="580816"/>
            <a:ext cx="1691640" cy="804672"/>
            <a:chOff x="3309106" y="639282"/>
            <a:chExt cx="1479155" cy="754760"/>
          </a:xfrm>
        </p:grpSpPr>
        <p:sp>
          <p:nvSpPr>
            <p:cNvPr id="18" name="Rectangle: Rounded Corners 2158">
              <a:extLst>
                <a:ext uri="{FF2B5EF4-FFF2-40B4-BE49-F238E27FC236}">
                  <a16:creationId xmlns:a16="http://schemas.microsoft.com/office/drawing/2014/main" xmlns="" id="{C26DFFE8-3B13-D75A-7B53-364C239659DD}"/>
                </a:ext>
              </a:extLst>
            </p:cNvPr>
            <p:cNvSpPr/>
            <p:nvPr/>
          </p:nvSpPr>
          <p:spPr>
            <a:xfrm>
              <a:off x="3309106" y="639282"/>
              <a:ext cx="1479155" cy="754760"/>
            </a:xfrm>
            <a:prstGeom prst="roundRect">
              <a:avLst>
                <a:gd name="adj" fmla="val 13169"/>
              </a:avLst>
            </a:prstGeom>
            <a:gradFill flip="none" rotWithShape="1">
              <a:gsLst>
                <a:gs pos="100000">
                  <a:srgbClr val="E0E7F0"/>
                </a:gs>
                <a:gs pos="17000">
                  <a:srgbClr val="C9D5E4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396644" y="681870"/>
              <a:ext cx="1355092" cy="637549"/>
              <a:chOff x="3396644" y="681870"/>
              <a:chExt cx="1355092" cy="637549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3396644" y="1042420"/>
                <a:ext cx="13550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Retention Rate (%)</a:t>
                </a:r>
                <a:endParaRPr lang="en-US" sz="12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688075" y="681870"/>
                <a:ext cx="721217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00" dirty="0" smtClean="0">
                    <a:solidFill>
                      <a:srgbClr val="326BA1"/>
                    </a:solidFill>
                  </a:rPr>
                  <a:t>70.8</a:t>
                </a:r>
                <a:endParaRPr lang="en-US" sz="2300" dirty="0">
                  <a:solidFill>
                    <a:srgbClr val="326BA1"/>
                  </a:solidFill>
                </a:endParaRP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10401581" y="580816"/>
            <a:ext cx="1693230" cy="800408"/>
            <a:chOff x="5866670" y="607221"/>
            <a:chExt cx="1693230" cy="800408"/>
          </a:xfrm>
        </p:grpSpPr>
        <p:sp>
          <p:nvSpPr>
            <p:cNvPr id="24" name="Rectangle: Rounded Corners 2158">
              <a:extLst>
                <a:ext uri="{FF2B5EF4-FFF2-40B4-BE49-F238E27FC236}">
                  <a16:creationId xmlns:a16="http://schemas.microsoft.com/office/drawing/2014/main" xmlns="" id="{C26DFFE8-3B13-D75A-7B53-364C239659DD}"/>
                </a:ext>
              </a:extLst>
            </p:cNvPr>
            <p:cNvSpPr/>
            <p:nvPr/>
          </p:nvSpPr>
          <p:spPr>
            <a:xfrm>
              <a:off x="6019437" y="607221"/>
              <a:ext cx="1403354" cy="754760"/>
            </a:xfrm>
            <a:prstGeom prst="roundRect">
              <a:avLst>
                <a:gd name="adj" fmla="val 13169"/>
              </a:avLst>
            </a:prstGeom>
            <a:gradFill flip="none" rotWithShape="1">
              <a:gsLst>
                <a:gs pos="100000">
                  <a:srgbClr val="E0E7F0"/>
                </a:gs>
                <a:gs pos="17000">
                  <a:srgbClr val="C9D5E4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866670" y="945964"/>
              <a:ext cx="16932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Average Customer Tenure (Months)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360506" y="611172"/>
              <a:ext cx="721217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00" dirty="0" smtClean="0">
                  <a:solidFill>
                    <a:srgbClr val="326BA1"/>
                  </a:solidFill>
                </a:rPr>
                <a:t>31.4</a:t>
              </a:r>
              <a:endParaRPr lang="en-US" sz="2300" dirty="0">
                <a:solidFill>
                  <a:srgbClr val="326BA1"/>
                </a:solidFill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8059842" y="2060823"/>
            <a:ext cx="41321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53% of 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the total churn 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came from just the top 3 “Reasons for churn”, of which </a:t>
            </a:r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</a:rPr>
              <a:t>High Call Tariffs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 was major.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Reducing Call tariff would better enhance customer experience and increase the Retention rate by 19%.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Offer flexible pricing plans that cater to diverse customer needs and preferences.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Continuously monitor competitor’s offers, promotions and marketing strategies.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Upgrade and expand network infrastructure to improve coverage, speed and reliability.</a:t>
            </a: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34962" y="1651744"/>
            <a:ext cx="21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26BA1"/>
                </a:solidFill>
              </a:rPr>
              <a:t>Insights and Actions </a:t>
            </a:r>
            <a:endParaRPr lang="en-US" dirty="0">
              <a:solidFill>
                <a:srgbClr val="326BA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81A0F357-C2F9-B38C-EFC0-18CE32F66F12}"/>
              </a:ext>
            </a:extLst>
          </p:cNvPr>
          <p:cNvCxnSpPr>
            <a:cxnSpLocks/>
          </p:cNvCxnSpPr>
          <p:nvPr/>
        </p:nvCxnSpPr>
        <p:spPr>
          <a:xfrm>
            <a:off x="7970674" y="1651744"/>
            <a:ext cx="0" cy="4379397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725" y="1004079"/>
            <a:ext cx="773430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04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dir="r"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1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20000"/>
                <a:lumOff val="80000"/>
              </a:schemeClr>
            </a:gs>
            <a:gs pos="16000">
              <a:srgbClr val="E0E7F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A6F7AE3-34D8-9978-C84D-38F0B5FE1771}"/>
              </a:ext>
            </a:extLst>
          </p:cNvPr>
          <p:cNvSpPr txBox="1"/>
          <p:nvPr/>
        </p:nvSpPr>
        <p:spPr>
          <a:xfrm>
            <a:off x="3861491" y="120059"/>
            <a:ext cx="44690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 kumimoji="0" sz="2000" i="0" u="none" strike="noStrike" cap="none" spc="0" normalizeH="0" baseline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  <a:latin typeface="Montserrat SemiBold" panose="000007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3687D"/>
                </a:solidFill>
                <a:effectLst/>
                <a:uLnTx/>
                <a:uFillTx/>
                <a:latin typeface="Montserrat SemiBold" panose="00000700000000000000" pitchFamily="2" charset="0"/>
                <a:ea typeface="+mn-ea"/>
                <a:cs typeface="+mn-cs"/>
              </a:rPr>
              <a:t>REVENUE AND FINANCIALS</a:t>
            </a:r>
            <a:endParaRPr kumimoji="0" lang="en-US" sz="1600" u="none" strike="noStrike" kern="1200" cap="none" spc="0" normalizeH="0" baseline="0" noProof="0" dirty="0">
              <a:ln>
                <a:noFill/>
              </a:ln>
              <a:solidFill>
                <a:srgbClr val="53687D"/>
              </a:solidFill>
              <a:effectLst/>
              <a:uLnTx/>
              <a:uFillTx/>
              <a:latin typeface="Montserrat Medium" pitchFamily="2" charset="77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81A0F357-C2F9-B38C-EFC0-18CE32F66F12}"/>
              </a:ext>
            </a:extLst>
          </p:cNvPr>
          <p:cNvCxnSpPr>
            <a:cxnSpLocks/>
          </p:cNvCxnSpPr>
          <p:nvPr/>
        </p:nvCxnSpPr>
        <p:spPr>
          <a:xfrm>
            <a:off x="1215158" y="1628185"/>
            <a:ext cx="9761684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>
            <a:extLst>
              <a:ext uri="{FF2B5EF4-FFF2-40B4-BE49-F238E27FC236}">
                <a16:creationId xmlns:a16="http://schemas.microsoft.com/office/drawing/2014/main" xmlns="" id="{58661CAC-6485-C1D5-9FE5-6D2E4D5DEBF2}"/>
              </a:ext>
            </a:extLst>
          </p:cNvPr>
          <p:cNvGrpSpPr/>
          <p:nvPr/>
        </p:nvGrpSpPr>
        <p:grpSpPr>
          <a:xfrm>
            <a:off x="0" y="6665305"/>
            <a:ext cx="12192000" cy="357941"/>
            <a:chOff x="0" y="6500059"/>
            <a:chExt cx="12192000" cy="357941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xmlns="" id="{EB3DDC43-F5EA-2010-4E15-74E18B8E2EC2}"/>
                </a:ext>
              </a:extLst>
            </p:cNvPr>
            <p:cNvSpPr/>
            <p:nvPr/>
          </p:nvSpPr>
          <p:spPr>
            <a:xfrm>
              <a:off x="0" y="6500059"/>
              <a:ext cx="12192000" cy="357941"/>
            </a:xfrm>
            <a:prstGeom prst="rect">
              <a:avLst/>
            </a:prstGeom>
            <a:solidFill>
              <a:srgbClr val="E9EEF4">
                <a:lumMod val="90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1" name="Slide Number Placeholder 5">
              <a:extLst>
                <a:ext uri="{FF2B5EF4-FFF2-40B4-BE49-F238E27FC236}">
                  <a16:creationId xmlns:a16="http://schemas.microsoft.com/office/drawing/2014/main" xmlns="" id="{BCB01A18-89E0-EE0A-A68C-FD1BFF511ED2}"/>
                </a:ext>
              </a:extLst>
            </p:cNvPr>
            <p:cNvSpPr txBox="1"/>
            <p:nvPr/>
          </p:nvSpPr>
          <p:spPr>
            <a:xfrm>
              <a:off x="11661140" y="6556990"/>
              <a:ext cx="391160" cy="244078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82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fld id="{D644C680-1EE0-BE41-A495-F87F6525E297}" type="slidenum">
                <a:rPr kumimoji="0" 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E2841"/>
                  </a:solidFill>
                  <a:effectLst/>
                  <a:uLnTx/>
                  <a:uFillTx/>
                  <a:latin typeface="Montserrat SemiBold" panose="00000700000000000000" pitchFamily="2" charset="0"/>
                  <a:ea typeface="+mn-ea"/>
                  <a:cs typeface="+mn-cs"/>
                </a:rPr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t>2</a:t>
              </a:fld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Montserrat SemiBold" panose="00000700000000000000" pitchFamily="2" charset="0"/>
                <a:ea typeface="+mn-ea"/>
                <a:cs typeface="+mn-cs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xmlns="" id="{9ABCC37A-8649-BC12-9DB6-B6081A968344}"/>
                </a:ext>
              </a:extLst>
            </p:cNvPr>
            <p:cNvSpPr txBox="1"/>
            <p:nvPr/>
          </p:nvSpPr>
          <p:spPr>
            <a:xfrm>
              <a:off x="139700" y="6555919"/>
              <a:ext cx="12841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lang="en-US" sz="1200" b="1" dirty="0">
                  <a:solidFill>
                    <a:srgbClr val="53687D"/>
                  </a:solidFill>
                </a:rPr>
                <a:t>JAN – </a:t>
              </a:r>
              <a:r>
                <a:rPr lang="en-US" sz="1200" b="1" dirty="0" smtClean="0">
                  <a:solidFill>
                    <a:srgbClr val="53687D"/>
                  </a:solidFill>
                </a:rPr>
                <a:t>Mar (</a:t>
              </a:r>
              <a:r>
                <a:rPr lang="en-US" sz="1200" b="1" dirty="0">
                  <a:solidFill>
                    <a:srgbClr val="53687D"/>
                  </a:solidFill>
                </a:rPr>
                <a:t>2025)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215F9A"/>
                </a:solidFill>
                <a:effectLst/>
                <a:uLnTx/>
                <a:uFillTx/>
                <a:latin typeface="Montserrat SemiBold" panose="00000700000000000000" pitchFamily="2" charset="0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xmlns="" id="{094B7079-19EE-E2BD-C757-2E2AD724ACBD}"/>
                </a:ext>
              </a:extLst>
            </p:cNvPr>
            <p:cNvSpPr txBox="1"/>
            <p:nvPr/>
          </p:nvSpPr>
          <p:spPr>
            <a:xfrm>
              <a:off x="10065281" y="6555918"/>
              <a:ext cx="16241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 pitchFamily="2" charset="77"/>
                  <a:ea typeface="+mn-ea"/>
                  <a:cs typeface="+mn-cs"/>
                </a:rPr>
                <a:t>MTN CUSTOMER CHURN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220379" y="677562"/>
            <a:ext cx="1691640" cy="804672"/>
            <a:chOff x="4665708" y="525675"/>
            <a:chExt cx="1691640" cy="804672"/>
          </a:xfrm>
        </p:grpSpPr>
        <p:sp>
          <p:nvSpPr>
            <p:cNvPr id="124" name="Rectangle: Rounded Corners 2158">
              <a:extLst>
                <a:ext uri="{FF2B5EF4-FFF2-40B4-BE49-F238E27FC236}">
                  <a16:creationId xmlns:a16="http://schemas.microsoft.com/office/drawing/2014/main" xmlns="" id="{C26DFFE8-3B13-D75A-7B53-364C239659DD}"/>
                </a:ext>
              </a:extLst>
            </p:cNvPr>
            <p:cNvSpPr/>
            <p:nvPr/>
          </p:nvSpPr>
          <p:spPr>
            <a:xfrm>
              <a:off x="4665708" y="525675"/>
              <a:ext cx="1691640" cy="804672"/>
            </a:xfrm>
            <a:prstGeom prst="roundRect">
              <a:avLst>
                <a:gd name="adj" fmla="val 13169"/>
              </a:avLst>
            </a:prstGeom>
            <a:gradFill flip="none" rotWithShape="1">
              <a:gsLst>
                <a:gs pos="100000">
                  <a:srgbClr val="E0E7F0"/>
                </a:gs>
                <a:gs pos="17000">
                  <a:srgbClr val="C9D5E4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765821" y="955472"/>
              <a:ext cx="1491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Total </a:t>
              </a:r>
              <a:r>
                <a:rPr lang="en-US" sz="1200" dirty="0" smtClean="0"/>
                <a:t>Revenue</a:t>
              </a:r>
              <a:endParaRPr lang="en-US" sz="12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996006" y="543617"/>
              <a:ext cx="1031045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00" dirty="0" smtClean="0">
                  <a:solidFill>
                    <a:srgbClr val="326BA1"/>
                  </a:solidFill>
                </a:rPr>
                <a:t>#199M</a:t>
              </a:r>
              <a:endParaRPr lang="en-US" sz="2300" dirty="0">
                <a:solidFill>
                  <a:srgbClr val="326BA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279982" y="677562"/>
            <a:ext cx="1691640" cy="804672"/>
            <a:chOff x="8670040" y="514640"/>
            <a:chExt cx="1691640" cy="804672"/>
          </a:xfrm>
        </p:grpSpPr>
        <p:sp>
          <p:nvSpPr>
            <p:cNvPr id="18" name="Rectangle: Rounded Corners 2158">
              <a:extLst>
                <a:ext uri="{FF2B5EF4-FFF2-40B4-BE49-F238E27FC236}">
                  <a16:creationId xmlns:a16="http://schemas.microsoft.com/office/drawing/2014/main" xmlns="" id="{C26DFFE8-3B13-D75A-7B53-364C239659DD}"/>
                </a:ext>
              </a:extLst>
            </p:cNvPr>
            <p:cNvSpPr/>
            <p:nvPr/>
          </p:nvSpPr>
          <p:spPr>
            <a:xfrm>
              <a:off x="8670040" y="514640"/>
              <a:ext cx="1691640" cy="804672"/>
            </a:xfrm>
            <a:prstGeom prst="roundRect">
              <a:avLst>
                <a:gd name="adj" fmla="val 13169"/>
              </a:avLst>
            </a:prstGeom>
            <a:gradFill flip="none" rotWithShape="1">
              <a:gsLst>
                <a:gs pos="100000">
                  <a:srgbClr val="E0E7F0"/>
                </a:gs>
                <a:gs pos="17000">
                  <a:srgbClr val="C9D5E4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726398" y="560044"/>
              <a:ext cx="1549755" cy="661392"/>
              <a:chOff x="3396644" y="681870"/>
              <a:chExt cx="1355092" cy="620367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3396644" y="1042420"/>
                <a:ext cx="1355092" cy="259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Average </a:t>
                </a:r>
                <a:r>
                  <a:rPr lang="en-US" sz="1200" dirty="0" smtClean="0"/>
                  <a:t>Revenue </a:t>
                </a:r>
                <a:endParaRPr lang="en-US" sz="12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466297" y="681870"/>
                <a:ext cx="1241291" cy="418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300" dirty="0" smtClean="0">
                    <a:solidFill>
                      <a:srgbClr val="326BA1"/>
                    </a:solidFill>
                  </a:rPr>
                  <a:t>#205,000</a:t>
                </a:r>
                <a:endParaRPr lang="en-US" sz="2300" dirty="0">
                  <a:solidFill>
                    <a:srgbClr val="326BA1"/>
                  </a:solidFill>
                </a:endParaRPr>
              </a:p>
            </p:txBody>
          </p:sp>
        </p:grp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491" y="2055417"/>
            <a:ext cx="6184565" cy="38811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0227" y="2037135"/>
            <a:ext cx="5768182" cy="417410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81A0F357-C2F9-B38C-EFC0-18CE32F66F12}"/>
              </a:ext>
            </a:extLst>
          </p:cNvPr>
          <p:cNvCxnSpPr>
            <a:cxnSpLocks/>
          </p:cNvCxnSpPr>
          <p:nvPr/>
        </p:nvCxnSpPr>
        <p:spPr>
          <a:xfrm flipV="1">
            <a:off x="6314156" y="1800662"/>
            <a:ext cx="30112" cy="4378069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285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dir="r"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1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20000"/>
                <a:lumOff val="80000"/>
              </a:schemeClr>
            </a:gs>
            <a:gs pos="16000">
              <a:srgbClr val="E0E7F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A6F7AE3-34D8-9978-C84D-38F0B5FE1771}"/>
              </a:ext>
            </a:extLst>
          </p:cNvPr>
          <p:cNvSpPr txBox="1"/>
          <p:nvPr/>
        </p:nvSpPr>
        <p:spPr>
          <a:xfrm>
            <a:off x="3861491" y="55664"/>
            <a:ext cx="44690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 kumimoji="0" sz="2000" i="0" u="none" strike="noStrike" cap="none" spc="0" normalizeH="0" baseline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  <a:latin typeface="Montserrat SemiBold" panose="000007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3687D"/>
                </a:solidFill>
                <a:effectLst/>
                <a:uLnTx/>
                <a:uFillTx/>
                <a:latin typeface="Montserrat SemiBold" panose="00000700000000000000" pitchFamily="2" charset="0"/>
                <a:ea typeface="+mn-ea"/>
                <a:cs typeface="+mn-cs"/>
              </a:rPr>
              <a:t>REVENUE AND FINANCIALS</a:t>
            </a:r>
            <a:endParaRPr kumimoji="0" lang="en-US" sz="1600" u="none" strike="noStrike" kern="1200" cap="none" spc="0" normalizeH="0" baseline="0" noProof="0" dirty="0">
              <a:ln>
                <a:noFill/>
              </a:ln>
              <a:solidFill>
                <a:srgbClr val="53687D"/>
              </a:solidFill>
              <a:effectLst/>
              <a:uLnTx/>
              <a:uFillTx/>
              <a:latin typeface="Montserrat Medium" pitchFamily="2" charset="77"/>
            </a:endParaRP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xmlns="" id="{58661CAC-6485-C1D5-9FE5-6D2E4D5DEBF2}"/>
              </a:ext>
            </a:extLst>
          </p:cNvPr>
          <p:cNvGrpSpPr/>
          <p:nvPr/>
        </p:nvGrpSpPr>
        <p:grpSpPr>
          <a:xfrm>
            <a:off x="0" y="6538696"/>
            <a:ext cx="12192000" cy="357941"/>
            <a:chOff x="0" y="6500059"/>
            <a:chExt cx="12192000" cy="357941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xmlns="" id="{EB3DDC43-F5EA-2010-4E15-74E18B8E2EC2}"/>
                </a:ext>
              </a:extLst>
            </p:cNvPr>
            <p:cNvSpPr/>
            <p:nvPr/>
          </p:nvSpPr>
          <p:spPr>
            <a:xfrm>
              <a:off x="0" y="6500059"/>
              <a:ext cx="12192000" cy="357941"/>
            </a:xfrm>
            <a:prstGeom prst="rect">
              <a:avLst/>
            </a:prstGeom>
            <a:solidFill>
              <a:srgbClr val="E9EEF4">
                <a:lumMod val="90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1" name="Slide Number Placeholder 5">
              <a:extLst>
                <a:ext uri="{FF2B5EF4-FFF2-40B4-BE49-F238E27FC236}">
                  <a16:creationId xmlns:a16="http://schemas.microsoft.com/office/drawing/2014/main" xmlns="" id="{BCB01A18-89E0-EE0A-A68C-FD1BFF511ED2}"/>
                </a:ext>
              </a:extLst>
            </p:cNvPr>
            <p:cNvSpPr txBox="1"/>
            <p:nvPr/>
          </p:nvSpPr>
          <p:spPr>
            <a:xfrm>
              <a:off x="11661140" y="6556990"/>
              <a:ext cx="391160" cy="244078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82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fld id="{D644C680-1EE0-BE41-A495-F87F6525E297}" type="slidenum">
                <a:rPr kumimoji="0" 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E2841"/>
                  </a:solidFill>
                  <a:effectLst/>
                  <a:uLnTx/>
                  <a:uFillTx/>
                  <a:latin typeface="Montserrat SemiBold" panose="00000700000000000000" pitchFamily="2" charset="0"/>
                  <a:ea typeface="+mn-ea"/>
                  <a:cs typeface="+mn-cs"/>
                </a:rPr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t>3</a:t>
              </a:fld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Montserrat SemiBold" panose="00000700000000000000" pitchFamily="2" charset="0"/>
                <a:ea typeface="+mn-ea"/>
                <a:cs typeface="+mn-cs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xmlns="" id="{9ABCC37A-8649-BC12-9DB6-B6081A968344}"/>
                </a:ext>
              </a:extLst>
            </p:cNvPr>
            <p:cNvSpPr txBox="1"/>
            <p:nvPr/>
          </p:nvSpPr>
          <p:spPr>
            <a:xfrm>
              <a:off x="139700" y="6555919"/>
              <a:ext cx="12841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lang="en-US" sz="1200" b="1" dirty="0">
                  <a:solidFill>
                    <a:srgbClr val="53687D"/>
                  </a:solidFill>
                </a:rPr>
                <a:t>JAN – </a:t>
              </a:r>
              <a:r>
                <a:rPr lang="en-US" sz="1200" b="1" dirty="0" smtClean="0">
                  <a:solidFill>
                    <a:srgbClr val="53687D"/>
                  </a:solidFill>
                </a:rPr>
                <a:t>Mar (</a:t>
              </a:r>
              <a:r>
                <a:rPr lang="en-US" sz="1200" b="1" dirty="0">
                  <a:solidFill>
                    <a:srgbClr val="53687D"/>
                  </a:solidFill>
                </a:rPr>
                <a:t>2025)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215F9A"/>
                </a:solidFill>
                <a:effectLst/>
                <a:uLnTx/>
                <a:uFillTx/>
                <a:latin typeface="Montserrat SemiBold" panose="00000700000000000000" pitchFamily="2" charset="0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xmlns="" id="{094B7079-19EE-E2BD-C757-2E2AD724ACBD}"/>
                </a:ext>
              </a:extLst>
            </p:cNvPr>
            <p:cNvSpPr txBox="1"/>
            <p:nvPr/>
          </p:nvSpPr>
          <p:spPr>
            <a:xfrm>
              <a:off x="10065281" y="6555918"/>
              <a:ext cx="16241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 pitchFamily="2" charset="77"/>
                  <a:ea typeface="+mn-ea"/>
                  <a:cs typeface="+mn-cs"/>
                </a:rPr>
                <a:t>MTN CUSTOMER CHURN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endParaRPr>
            </a:p>
          </p:txBody>
        </p:sp>
      </p:grpSp>
      <p:sp>
        <p:nvSpPr>
          <p:cNvPr id="27" name="Rectangle: Rounded Corners 2158">
            <a:extLst>
              <a:ext uri="{FF2B5EF4-FFF2-40B4-BE49-F238E27FC236}">
                <a16:creationId xmlns:a16="http://schemas.microsoft.com/office/drawing/2014/main" xmlns="" id="{C26DFFE8-3B13-D75A-7B53-364C239659DD}"/>
              </a:ext>
            </a:extLst>
          </p:cNvPr>
          <p:cNvSpPr/>
          <p:nvPr/>
        </p:nvSpPr>
        <p:spPr>
          <a:xfrm>
            <a:off x="6489605" y="855494"/>
            <a:ext cx="2192248" cy="356416"/>
          </a:xfrm>
          <a:prstGeom prst="roundRect">
            <a:avLst>
              <a:gd name="adj" fmla="val 13169"/>
            </a:avLst>
          </a:prstGeom>
          <a:gradFill flip="none" rotWithShape="1">
            <a:gsLst>
              <a:gs pos="100000">
                <a:srgbClr val="E0E7F0"/>
              </a:gs>
              <a:gs pos="17000">
                <a:srgbClr val="C9D5E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53687D"/>
              </a:solidFill>
              <a:effectLst/>
              <a:uLnTx/>
              <a:uFillTx/>
              <a:latin typeface="Aptos" panose="02110004020202020204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73916" y="1262537"/>
            <a:ext cx="543601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The </a:t>
            </a:r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</a:rPr>
              <a:t>1.5TB yearly broadband plan 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generated the most revenue despite it‘s limited customer base. </a:t>
            </a:r>
            <a:endParaRPr lang="en-US" sz="14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Prioritize customer retention strategies on these customers, utilize targeted advertising, offer loyalty programs so as to maintain strong relationships </a:t>
            </a: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Constantly iterate and improve this product, so as to meet evolving customer needs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February experienced a 27% rise in revenue, as a result of huge customer churn due to </a:t>
            </a:r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</a:rPr>
              <a:t>Better offers from Competitors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, this revenue dropped by 50% in March.</a:t>
            </a: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Thorough analysis of competitors offers should be conducted, including pricing features, and benefits so as to identify areas where competitors are outperforming. This could help retain up to 39% of churned customers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Also, review and adjust pricing strategy to remain competitive.</a:t>
            </a: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78522" y="852234"/>
            <a:ext cx="21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26BA1"/>
                </a:solidFill>
              </a:rPr>
              <a:t>Insights and Actions </a:t>
            </a:r>
            <a:endParaRPr lang="en-US" dirty="0">
              <a:solidFill>
                <a:srgbClr val="326BA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9624" y="1819171"/>
            <a:ext cx="5021463" cy="3996675"/>
          </a:xfrm>
          <a:prstGeom prst="rect">
            <a:avLst/>
          </a:prstGeom>
        </p:spPr>
      </p:pic>
      <p:sp>
        <p:nvSpPr>
          <p:cNvPr id="12" name="Isosceles Triangle 11"/>
          <p:cNvSpPr/>
          <p:nvPr/>
        </p:nvSpPr>
        <p:spPr>
          <a:xfrm flipV="1">
            <a:off x="4361437" y="3843903"/>
            <a:ext cx="194280" cy="167483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935900" y="708673"/>
            <a:ext cx="1691640" cy="804672"/>
            <a:chOff x="4665708" y="525675"/>
            <a:chExt cx="1691640" cy="804672"/>
          </a:xfrm>
        </p:grpSpPr>
        <p:sp>
          <p:nvSpPr>
            <p:cNvPr id="21" name="Rectangle: Rounded Corners 2158">
              <a:extLst>
                <a:ext uri="{FF2B5EF4-FFF2-40B4-BE49-F238E27FC236}">
                  <a16:creationId xmlns:a16="http://schemas.microsoft.com/office/drawing/2014/main" xmlns="" id="{C26DFFE8-3B13-D75A-7B53-364C239659DD}"/>
                </a:ext>
              </a:extLst>
            </p:cNvPr>
            <p:cNvSpPr/>
            <p:nvPr/>
          </p:nvSpPr>
          <p:spPr>
            <a:xfrm>
              <a:off x="4665708" y="525675"/>
              <a:ext cx="1691640" cy="804672"/>
            </a:xfrm>
            <a:prstGeom prst="roundRect">
              <a:avLst>
                <a:gd name="adj" fmla="val 13169"/>
              </a:avLst>
            </a:prstGeom>
            <a:gradFill flip="none" rotWithShape="1">
              <a:gsLst>
                <a:gs pos="100000">
                  <a:srgbClr val="E0E7F0"/>
                </a:gs>
                <a:gs pos="17000">
                  <a:srgbClr val="C9D5E4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65821" y="955472"/>
              <a:ext cx="1491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Total </a:t>
              </a:r>
              <a:r>
                <a:rPr lang="en-US" sz="1200" dirty="0" smtClean="0"/>
                <a:t>Revenue</a:t>
              </a:r>
              <a:endParaRPr 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96006" y="543617"/>
              <a:ext cx="1031045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00" dirty="0" smtClean="0">
                  <a:solidFill>
                    <a:srgbClr val="326BA1"/>
                  </a:solidFill>
                </a:rPr>
                <a:t>#199M</a:t>
              </a:r>
              <a:endParaRPr lang="en-US" sz="2300" dirty="0">
                <a:solidFill>
                  <a:srgbClr val="326BA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995503" y="708673"/>
            <a:ext cx="1691640" cy="804672"/>
            <a:chOff x="8670040" y="514640"/>
            <a:chExt cx="1691640" cy="804672"/>
          </a:xfrm>
        </p:grpSpPr>
        <p:sp>
          <p:nvSpPr>
            <p:cNvPr id="17" name="Rectangle: Rounded Corners 2158">
              <a:extLst>
                <a:ext uri="{FF2B5EF4-FFF2-40B4-BE49-F238E27FC236}">
                  <a16:creationId xmlns:a16="http://schemas.microsoft.com/office/drawing/2014/main" xmlns="" id="{C26DFFE8-3B13-D75A-7B53-364C239659DD}"/>
                </a:ext>
              </a:extLst>
            </p:cNvPr>
            <p:cNvSpPr/>
            <p:nvPr/>
          </p:nvSpPr>
          <p:spPr>
            <a:xfrm>
              <a:off x="8670040" y="514640"/>
              <a:ext cx="1691640" cy="804672"/>
            </a:xfrm>
            <a:prstGeom prst="roundRect">
              <a:avLst>
                <a:gd name="adj" fmla="val 13169"/>
              </a:avLst>
            </a:prstGeom>
            <a:gradFill flip="none" rotWithShape="1">
              <a:gsLst>
                <a:gs pos="100000">
                  <a:srgbClr val="E0E7F0"/>
                </a:gs>
                <a:gs pos="17000">
                  <a:srgbClr val="C9D5E4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8726398" y="560044"/>
              <a:ext cx="1549755" cy="661392"/>
              <a:chOff x="3396644" y="681870"/>
              <a:chExt cx="1355092" cy="620367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3396644" y="1042420"/>
                <a:ext cx="1355092" cy="259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Average </a:t>
                </a:r>
                <a:r>
                  <a:rPr lang="en-US" sz="1200" dirty="0" smtClean="0"/>
                  <a:t>Revenue </a:t>
                </a:r>
                <a:endParaRPr lang="en-US" sz="12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466297" y="681870"/>
                <a:ext cx="1241291" cy="418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300" dirty="0" smtClean="0">
                    <a:solidFill>
                      <a:srgbClr val="326BA1"/>
                    </a:solidFill>
                  </a:rPr>
                  <a:t>#205,000</a:t>
                </a:r>
                <a:endParaRPr lang="en-US" sz="2300" dirty="0">
                  <a:solidFill>
                    <a:srgbClr val="326BA1"/>
                  </a:solidFill>
                </a:endParaRPr>
              </a:p>
            </p:txBody>
          </p:sp>
        </p:grpSp>
      </p:grpSp>
      <p:sp>
        <p:nvSpPr>
          <p:cNvPr id="24" name="Isosceles Triangle 23"/>
          <p:cNvSpPr/>
          <p:nvPr/>
        </p:nvSpPr>
        <p:spPr>
          <a:xfrm>
            <a:off x="1281069" y="2474406"/>
            <a:ext cx="194280" cy="167483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3687D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378209" y="2488788"/>
            <a:ext cx="0" cy="109072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458578" y="3129568"/>
            <a:ext cx="3404" cy="71433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03968" y="237348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27%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99699" y="372118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50%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81A0F357-C2F9-B38C-EFC0-18CE32F66F12}"/>
              </a:ext>
            </a:extLst>
          </p:cNvPr>
          <p:cNvCxnSpPr>
            <a:cxnSpLocks/>
          </p:cNvCxnSpPr>
          <p:nvPr/>
        </p:nvCxnSpPr>
        <p:spPr>
          <a:xfrm flipV="1">
            <a:off x="646318" y="1583341"/>
            <a:ext cx="4040825" cy="44846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475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dir="r"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20000"/>
                <a:lumOff val="80000"/>
              </a:schemeClr>
            </a:gs>
            <a:gs pos="16000">
              <a:srgbClr val="E0E7F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5250181" y="708673"/>
            <a:ext cx="1711312" cy="804672"/>
            <a:chOff x="2995503" y="708673"/>
            <a:chExt cx="1711312" cy="804672"/>
          </a:xfrm>
        </p:grpSpPr>
        <p:grpSp>
          <p:nvGrpSpPr>
            <p:cNvPr id="32" name="Group 31"/>
            <p:cNvGrpSpPr/>
            <p:nvPr/>
          </p:nvGrpSpPr>
          <p:grpSpPr>
            <a:xfrm>
              <a:off x="2995503" y="708673"/>
              <a:ext cx="1691640" cy="804672"/>
              <a:chOff x="2995503" y="708673"/>
              <a:chExt cx="1691640" cy="804672"/>
            </a:xfrm>
          </p:grpSpPr>
          <p:sp>
            <p:nvSpPr>
              <p:cNvPr id="40" name="Rectangle: Rounded Corners 2158">
                <a:extLst>
                  <a:ext uri="{FF2B5EF4-FFF2-40B4-BE49-F238E27FC236}">
                    <a16:creationId xmlns:a16="http://schemas.microsoft.com/office/drawing/2014/main" xmlns="" id="{C26DFFE8-3B13-D75A-7B53-364C239659DD}"/>
                  </a:ext>
                </a:extLst>
              </p:cNvPr>
              <p:cNvSpPr/>
              <p:nvPr/>
            </p:nvSpPr>
            <p:spPr>
              <a:xfrm>
                <a:off x="2995503" y="708673"/>
                <a:ext cx="1691640" cy="804672"/>
              </a:xfrm>
              <a:prstGeom prst="roundRect">
                <a:avLst>
                  <a:gd name="adj" fmla="val 13169"/>
                </a:avLst>
              </a:prstGeom>
              <a:gradFill flip="none" rotWithShape="1">
                <a:gsLst>
                  <a:gs pos="100000">
                    <a:srgbClr val="E0E7F0"/>
                  </a:gs>
                  <a:gs pos="17000">
                    <a:srgbClr val="C9D5E4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051861" y="1138470"/>
                <a:ext cx="15497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Overall Avg Review </a:t>
                </a:r>
                <a:endParaRPr lang="en-US" sz="1200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106275" y="754077"/>
                <a:ext cx="1470096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300" b="1" dirty="0" smtClean="0">
                    <a:solidFill>
                      <a:srgbClr val="326BA1"/>
                    </a:solidFill>
                  </a:rPr>
                  <a:t>Very Good</a:t>
                </a:r>
                <a:endParaRPr lang="en-US" sz="2300" b="1" dirty="0">
                  <a:solidFill>
                    <a:srgbClr val="326BA1"/>
                  </a:solidFill>
                </a:endParaRPr>
              </a:p>
            </p:txBody>
          </p:sp>
        </p:grpSp>
        <p:sp>
          <p:nvSpPr>
            <p:cNvPr id="35" name="Plus 34"/>
            <p:cNvSpPr/>
            <p:nvPr/>
          </p:nvSpPr>
          <p:spPr>
            <a:xfrm>
              <a:off x="4523935" y="725119"/>
              <a:ext cx="182880" cy="182880"/>
            </a:xfrm>
            <a:prstGeom prst="mathPlus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977878" y="708673"/>
            <a:ext cx="1691640" cy="804672"/>
            <a:chOff x="935900" y="708673"/>
            <a:chExt cx="1691640" cy="804672"/>
          </a:xfrm>
        </p:grpSpPr>
        <p:sp>
          <p:nvSpPr>
            <p:cNvPr id="28" name="Rectangle: Rounded Corners 2158">
              <a:extLst>
                <a:ext uri="{FF2B5EF4-FFF2-40B4-BE49-F238E27FC236}">
                  <a16:creationId xmlns:a16="http://schemas.microsoft.com/office/drawing/2014/main" xmlns="" id="{C26DFFE8-3B13-D75A-7B53-364C239659DD}"/>
                </a:ext>
              </a:extLst>
            </p:cNvPr>
            <p:cNvSpPr/>
            <p:nvPr/>
          </p:nvSpPr>
          <p:spPr>
            <a:xfrm>
              <a:off x="935900" y="708673"/>
              <a:ext cx="1691640" cy="804672"/>
            </a:xfrm>
            <a:prstGeom prst="roundRect">
              <a:avLst>
                <a:gd name="adj" fmla="val 13169"/>
              </a:avLst>
            </a:prstGeom>
            <a:gradFill flip="none" rotWithShape="1">
              <a:gsLst>
                <a:gs pos="100000">
                  <a:srgbClr val="E0E7F0"/>
                </a:gs>
                <a:gs pos="17000">
                  <a:srgbClr val="C9D5E4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59472" y="754166"/>
              <a:ext cx="1444496" cy="52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700"/>
                </a:lnSpc>
              </a:pPr>
              <a:r>
                <a:rPr lang="en-US" sz="2000" b="1" dirty="0" smtClean="0">
                  <a:solidFill>
                    <a:srgbClr val="326BA1"/>
                  </a:solidFill>
                </a:rPr>
                <a:t>Mobile SIM Card</a:t>
              </a:r>
              <a:endParaRPr lang="en-US" sz="2000" b="1" dirty="0">
                <a:solidFill>
                  <a:srgbClr val="326BA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36013" y="1208810"/>
              <a:ext cx="1491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Most Used Device</a:t>
              </a:r>
              <a:endParaRPr lang="en-US" sz="1200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A6F7AE3-34D8-9978-C84D-38F0B5FE1771}"/>
              </a:ext>
            </a:extLst>
          </p:cNvPr>
          <p:cNvSpPr txBox="1"/>
          <p:nvPr/>
        </p:nvSpPr>
        <p:spPr>
          <a:xfrm>
            <a:off x="3480503" y="55664"/>
            <a:ext cx="52309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 kumimoji="0" sz="2000" i="0" u="none" strike="noStrike" cap="none" spc="0" normalizeH="0" baseline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  <a:latin typeface="Montserrat SemiBold" panose="000007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3687D"/>
                </a:solidFill>
                <a:effectLst/>
                <a:uLnTx/>
                <a:uFillTx/>
                <a:latin typeface="Montserrat SemiBold" panose="00000700000000000000" pitchFamily="2" charset="0"/>
                <a:ea typeface="+mn-ea"/>
                <a:cs typeface="+mn-cs"/>
              </a:rPr>
              <a:t>CUSTOMER BEHAVIOUR &amp; SATISFACTION</a:t>
            </a:r>
            <a:endParaRPr kumimoji="0" lang="en-US" sz="1600" u="none" strike="noStrike" kern="1200" cap="none" spc="0" normalizeH="0" baseline="0" noProof="0" dirty="0">
              <a:ln>
                <a:noFill/>
              </a:ln>
              <a:solidFill>
                <a:srgbClr val="53687D"/>
              </a:solidFill>
              <a:effectLst/>
              <a:uLnTx/>
              <a:uFillTx/>
              <a:latin typeface="Montserrat Medium" pitchFamily="2" charset="77"/>
            </a:endParaRP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xmlns="" id="{58661CAC-6485-C1D5-9FE5-6D2E4D5DEBF2}"/>
              </a:ext>
            </a:extLst>
          </p:cNvPr>
          <p:cNvGrpSpPr/>
          <p:nvPr/>
        </p:nvGrpSpPr>
        <p:grpSpPr>
          <a:xfrm>
            <a:off x="0" y="6538696"/>
            <a:ext cx="12192000" cy="357941"/>
            <a:chOff x="0" y="6500059"/>
            <a:chExt cx="12192000" cy="357941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xmlns="" id="{EB3DDC43-F5EA-2010-4E15-74E18B8E2EC2}"/>
                </a:ext>
              </a:extLst>
            </p:cNvPr>
            <p:cNvSpPr/>
            <p:nvPr/>
          </p:nvSpPr>
          <p:spPr>
            <a:xfrm>
              <a:off x="0" y="6500059"/>
              <a:ext cx="12192000" cy="357941"/>
            </a:xfrm>
            <a:prstGeom prst="rect">
              <a:avLst/>
            </a:prstGeom>
            <a:solidFill>
              <a:srgbClr val="E9EEF4">
                <a:lumMod val="90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1" name="Slide Number Placeholder 5">
              <a:extLst>
                <a:ext uri="{FF2B5EF4-FFF2-40B4-BE49-F238E27FC236}">
                  <a16:creationId xmlns:a16="http://schemas.microsoft.com/office/drawing/2014/main" xmlns="" id="{BCB01A18-89E0-EE0A-A68C-FD1BFF511ED2}"/>
                </a:ext>
              </a:extLst>
            </p:cNvPr>
            <p:cNvSpPr txBox="1"/>
            <p:nvPr/>
          </p:nvSpPr>
          <p:spPr>
            <a:xfrm>
              <a:off x="11661140" y="6556990"/>
              <a:ext cx="391160" cy="244078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82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fld id="{D644C680-1EE0-BE41-A495-F87F6525E297}" type="slidenum">
                <a:rPr kumimoji="0" 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E2841"/>
                  </a:solidFill>
                  <a:effectLst/>
                  <a:uLnTx/>
                  <a:uFillTx/>
                  <a:latin typeface="Montserrat SemiBold" panose="00000700000000000000" pitchFamily="2" charset="0"/>
                  <a:ea typeface="+mn-ea"/>
                  <a:cs typeface="+mn-cs"/>
                </a:rPr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t>4</a:t>
              </a:fld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Montserrat SemiBold" panose="00000700000000000000" pitchFamily="2" charset="0"/>
                <a:ea typeface="+mn-ea"/>
                <a:cs typeface="+mn-cs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xmlns="" id="{9ABCC37A-8649-BC12-9DB6-B6081A968344}"/>
                </a:ext>
              </a:extLst>
            </p:cNvPr>
            <p:cNvSpPr txBox="1"/>
            <p:nvPr/>
          </p:nvSpPr>
          <p:spPr>
            <a:xfrm>
              <a:off x="139700" y="6555919"/>
              <a:ext cx="12841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lang="en-US" sz="1200" b="1" dirty="0">
                  <a:solidFill>
                    <a:srgbClr val="53687D"/>
                  </a:solidFill>
                </a:rPr>
                <a:t>JAN – </a:t>
              </a:r>
              <a:r>
                <a:rPr lang="en-US" sz="1200" b="1" dirty="0" smtClean="0">
                  <a:solidFill>
                    <a:srgbClr val="53687D"/>
                  </a:solidFill>
                </a:rPr>
                <a:t>Mar (</a:t>
              </a:r>
              <a:r>
                <a:rPr lang="en-US" sz="1200" b="1" dirty="0">
                  <a:solidFill>
                    <a:srgbClr val="53687D"/>
                  </a:solidFill>
                </a:rPr>
                <a:t>2025)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215F9A"/>
                </a:solidFill>
                <a:effectLst/>
                <a:uLnTx/>
                <a:uFillTx/>
                <a:latin typeface="Montserrat SemiBold" panose="00000700000000000000" pitchFamily="2" charset="0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xmlns="" id="{094B7079-19EE-E2BD-C757-2E2AD724ACBD}"/>
                </a:ext>
              </a:extLst>
            </p:cNvPr>
            <p:cNvSpPr txBox="1"/>
            <p:nvPr/>
          </p:nvSpPr>
          <p:spPr>
            <a:xfrm>
              <a:off x="10065281" y="6555918"/>
              <a:ext cx="16241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 pitchFamily="2" charset="77"/>
                  <a:ea typeface="+mn-ea"/>
                  <a:cs typeface="+mn-cs"/>
                </a:rPr>
                <a:t>MTN CUSTOMER CHURN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9384" y="2237132"/>
            <a:ext cx="6320031" cy="373269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10977" y="2019149"/>
            <a:ext cx="5261316" cy="4125781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674883" y="708673"/>
            <a:ext cx="1691640" cy="804672"/>
            <a:chOff x="935900" y="708673"/>
            <a:chExt cx="1691640" cy="804672"/>
          </a:xfrm>
        </p:grpSpPr>
        <p:sp>
          <p:nvSpPr>
            <p:cNvPr id="21" name="Rectangle: Rounded Corners 2158">
              <a:extLst>
                <a:ext uri="{FF2B5EF4-FFF2-40B4-BE49-F238E27FC236}">
                  <a16:creationId xmlns:a16="http://schemas.microsoft.com/office/drawing/2014/main" xmlns="" id="{C26DFFE8-3B13-D75A-7B53-364C239659DD}"/>
                </a:ext>
              </a:extLst>
            </p:cNvPr>
            <p:cNvSpPr/>
            <p:nvPr/>
          </p:nvSpPr>
          <p:spPr>
            <a:xfrm>
              <a:off x="935900" y="708673"/>
              <a:ext cx="1691640" cy="804672"/>
            </a:xfrm>
            <a:prstGeom prst="roundRect">
              <a:avLst>
                <a:gd name="adj" fmla="val 13169"/>
              </a:avLst>
            </a:prstGeom>
            <a:gradFill flip="none" rotWithShape="1">
              <a:gsLst>
                <a:gs pos="100000">
                  <a:srgbClr val="E0E7F0"/>
                </a:gs>
                <a:gs pos="17000">
                  <a:srgbClr val="C9D5E4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36013" y="1138470"/>
              <a:ext cx="1491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Average Data </a:t>
              </a:r>
              <a:r>
                <a:rPr lang="en-US" sz="1200" dirty="0" smtClean="0"/>
                <a:t>Usage</a:t>
              </a:r>
              <a:endParaRPr 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29963" y="726615"/>
              <a:ext cx="11035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326BA1"/>
                  </a:solidFill>
                </a:rPr>
                <a:t>99.3GB</a:t>
              </a:r>
              <a:endParaRPr lang="en-US" sz="2300" dirty="0">
                <a:solidFill>
                  <a:srgbClr val="326BA1"/>
                </a:solidFill>
              </a:endParaRPr>
            </a:p>
          </p:txBody>
        </p:sp>
      </p:grpSp>
      <p:sp>
        <p:nvSpPr>
          <p:cNvPr id="33" name="Isosceles Triangle 32"/>
          <p:cNvSpPr/>
          <p:nvPr/>
        </p:nvSpPr>
        <p:spPr>
          <a:xfrm rot="5241395">
            <a:off x="3913226" y="2825236"/>
            <a:ext cx="1628963" cy="1976756"/>
          </a:xfrm>
          <a:prstGeom prst="triangle">
            <a:avLst>
              <a:gd name="adj" fmla="val 50679"/>
            </a:avLst>
          </a:prstGeom>
          <a:noFill/>
          <a:ln cap="rnd">
            <a:solidFill>
              <a:srgbClr val="5368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980770" y="3548416"/>
            <a:ext cx="1189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Up to 40% gave </a:t>
            </a:r>
          </a:p>
          <a:p>
            <a:r>
              <a:rPr lang="en-US" sz="1200" dirty="0" smtClean="0"/>
              <a:t>Poor reviews</a:t>
            </a:r>
            <a:endParaRPr lang="en-US" sz="12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81A0F357-C2F9-B38C-EFC0-18CE32F66F12}"/>
              </a:ext>
            </a:extLst>
          </p:cNvPr>
          <p:cNvCxnSpPr>
            <a:cxnSpLocks/>
          </p:cNvCxnSpPr>
          <p:nvPr/>
        </p:nvCxnSpPr>
        <p:spPr>
          <a:xfrm>
            <a:off x="1215158" y="1628185"/>
            <a:ext cx="9761684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81A0F357-C2F9-B38C-EFC0-18CE32F66F12}"/>
              </a:ext>
            </a:extLst>
          </p:cNvPr>
          <p:cNvCxnSpPr>
            <a:cxnSpLocks/>
          </p:cNvCxnSpPr>
          <p:nvPr/>
        </p:nvCxnSpPr>
        <p:spPr>
          <a:xfrm>
            <a:off x="6607847" y="2116027"/>
            <a:ext cx="0" cy="3550677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779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dir="r"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1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20000"/>
                <a:lumOff val="80000"/>
              </a:schemeClr>
            </a:gs>
            <a:gs pos="16000">
              <a:srgbClr val="E0E7F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A6F7AE3-34D8-9978-C84D-38F0B5FE1771}"/>
              </a:ext>
            </a:extLst>
          </p:cNvPr>
          <p:cNvSpPr txBox="1"/>
          <p:nvPr/>
        </p:nvSpPr>
        <p:spPr>
          <a:xfrm>
            <a:off x="3480503" y="55664"/>
            <a:ext cx="52309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 kumimoji="0" sz="2000" i="0" u="none" strike="noStrike" cap="none" spc="0" normalizeH="0" baseline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  <a:latin typeface="Montserrat SemiBold" panose="000007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3687D"/>
                </a:solidFill>
                <a:effectLst/>
                <a:uLnTx/>
                <a:uFillTx/>
                <a:latin typeface="Montserrat SemiBold" panose="00000700000000000000" pitchFamily="2" charset="0"/>
                <a:ea typeface="+mn-ea"/>
                <a:cs typeface="+mn-cs"/>
              </a:rPr>
              <a:t>CUSTOMER BEHAVIOUR &amp; SATISFACTION</a:t>
            </a:r>
            <a:endParaRPr kumimoji="0" lang="en-US" sz="1600" u="none" strike="noStrike" kern="1200" cap="none" spc="0" normalizeH="0" baseline="0" noProof="0" dirty="0">
              <a:ln>
                <a:noFill/>
              </a:ln>
              <a:solidFill>
                <a:srgbClr val="53687D"/>
              </a:solidFill>
              <a:effectLst/>
              <a:uLnTx/>
              <a:uFillTx/>
              <a:latin typeface="Montserrat Medium" pitchFamily="2" charset="77"/>
            </a:endParaRP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xmlns="" id="{58661CAC-6485-C1D5-9FE5-6D2E4D5DEBF2}"/>
              </a:ext>
            </a:extLst>
          </p:cNvPr>
          <p:cNvGrpSpPr/>
          <p:nvPr/>
        </p:nvGrpSpPr>
        <p:grpSpPr>
          <a:xfrm>
            <a:off x="0" y="6538696"/>
            <a:ext cx="12192000" cy="357941"/>
            <a:chOff x="0" y="6500059"/>
            <a:chExt cx="12192000" cy="357941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xmlns="" id="{EB3DDC43-F5EA-2010-4E15-74E18B8E2EC2}"/>
                </a:ext>
              </a:extLst>
            </p:cNvPr>
            <p:cNvSpPr/>
            <p:nvPr/>
          </p:nvSpPr>
          <p:spPr>
            <a:xfrm>
              <a:off x="0" y="6500059"/>
              <a:ext cx="12192000" cy="357941"/>
            </a:xfrm>
            <a:prstGeom prst="rect">
              <a:avLst/>
            </a:prstGeom>
            <a:solidFill>
              <a:srgbClr val="E9EEF4">
                <a:lumMod val="90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1" name="Slide Number Placeholder 5">
              <a:extLst>
                <a:ext uri="{FF2B5EF4-FFF2-40B4-BE49-F238E27FC236}">
                  <a16:creationId xmlns:a16="http://schemas.microsoft.com/office/drawing/2014/main" xmlns="" id="{BCB01A18-89E0-EE0A-A68C-FD1BFF511ED2}"/>
                </a:ext>
              </a:extLst>
            </p:cNvPr>
            <p:cNvSpPr txBox="1"/>
            <p:nvPr/>
          </p:nvSpPr>
          <p:spPr>
            <a:xfrm>
              <a:off x="11661140" y="6556990"/>
              <a:ext cx="391160" cy="244078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82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fld id="{D644C680-1EE0-BE41-A495-F87F6525E297}" type="slidenum">
                <a:rPr kumimoji="0" 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E2841"/>
                  </a:solidFill>
                  <a:effectLst/>
                  <a:uLnTx/>
                  <a:uFillTx/>
                  <a:latin typeface="Montserrat SemiBold" panose="00000700000000000000" pitchFamily="2" charset="0"/>
                  <a:ea typeface="+mn-ea"/>
                  <a:cs typeface="+mn-cs"/>
                </a:rPr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t>5</a:t>
              </a:fld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Montserrat SemiBold" panose="00000700000000000000" pitchFamily="2" charset="0"/>
                <a:ea typeface="+mn-ea"/>
                <a:cs typeface="+mn-cs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xmlns="" id="{9ABCC37A-8649-BC12-9DB6-B6081A968344}"/>
                </a:ext>
              </a:extLst>
            </p:cNvPr>
            <p:cNvSpPr txBox="1"/>
            <p:nvPr/>
          </p:nvSpPr>
          <p:spPr>
            <a:xfrm>
              <a:off x="139700" y="6555919"/>
              <a:ext cx="12841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lang="en-US" sz="1200" b="1" dirty="0">
                  <a:solidFill>
                    <a:srgbClr val="53687D"/>
                  </a:solidFill>
                </a:rPr>
                <a:t>JAN – </a:t>
              </a:r>
              <a:r>
                <a:rPr lang="en-US" sz="1200" b="1" dirty="0" smtClean="0">
                  <a:solidFill>
                    <a:srgbClr val="53687D"/>
                  </a:solidFill>
                </a:rPr>
                <a:t>Mar (</a:t>
              </a:r>
              <a:r>
                <a:rPr lang="en-US" sz="1200" b="1" dirty="0">
                  <a:solidFill>
                    <a:srgbClr val="53687D"/>
                  </a:solidFill>
                </a:rPr>
                <a:t>2025)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215F9A"/>
                </a:solidFill>
                <a:effectLst/>
                <a:uLnTx/>
                <a:uFillTx/>
                <a:latin typeface="Montserrat SemiBold" panose="00000700000000000000" pitchFamily="2" charset="0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xmlns="" id="{094B7079-19EE-E2BD-C757-2E2AD724ACBD}"/>
                </a:ext>
              </a:extLst>
            </p:cNvPr>
            <p:cNvSpPr txBox="1"/>
            <p:nvPr/>
          </p:nvSpPr>
          <p:spPr>
            <a:xfrm>
              <a:off x="10065281" y="6555918"/>
              <a:ext cx="16241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 pitchFamily="2" charset="77"/>
                  <a:ea typeface="+mn-ea"/>
                  <a:cs typeface="+mn-cs"/>
                </a:rPr>
                <a:t>MTN CUSTOMER CHURN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674883" y="708673"/>
            <a:ext cx="1691640" cy="804672"/>
            <a:chOff x="935900" y="708673"/>
            <a:chExt cx="1691640" cy="804672"/>
          </a:xfrm>
        </p:grpSpPr>
        <p:sp>
          <p:nvSpPr>
            <p:cNvPr id="21" name="Rectangle: Rounded Corners 2158">
              <a:extLst>
                <a:ext uri="{FF2B5EF4-FFF2-40B4-BE49-F238E27FC236}">
                  <a16:creationId xmlns:a16="http://schemas.microsoft.com/office/drawing/2014/main" xmlns="" id="{C26DFFE8-3B13-D75A-7B53-364C239659DD}"/>
                </a:ext>
              </a:extLst>
            </p:cNvPr>
            <p:cNvSpPr/>
            <p:nvPr/>
          </p:nvSpPr>
          <p:spPr>
            <a:xfrm>
              <a:off x="935900" y="708673"/>
              <a:ext cx="1691640" cy="804672"/>
            </a:xfrm>
            <a:prstGeom prst="roundRect">
              <a:avLst>
                <a:gd name="adj" fmla="val 13169"/>
              </a:avLst>
            </a:prstGeom>
            <a:gradFill flip="none" rotWithShape="1">
              <a:gsLst>
                <a:gs pos="100000">
                  <a:srgbClr val="E0E7F0"/>
                </a:gs>
                <a:gs pos="17000">
                  <a:srgbClr val="C9D5E4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36013" y="1138470"/>
              <a:ext cx="1491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Average Data </a:t>
              </a:r>
              <a:r>
                <a:rPr lang="en-US" sz="1200" dirty="0" smtClean="0"/>
                <a:t>Usage</a:t>
              </a:r>
              <a:endParaRPr 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29963" y="726615"/>
              <a:ext cx="11035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326BA1"/>
                  </a:solidFill>
                </a:rPr>
                <a:t>99.3GB</a:t>
              </a:r>
              <a:endParaRPr lang="en-US" sz="2300" dirty="0">
                <a:solidFill>
                  <a:srgbClr val="326BA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50181" y="708673"/>
            <a:ext cx="1711312" cy="804672"/>
            <a:chOff x="2995503" y="708673"/>
            <a:chExt cx="1711312" cy="804672"/>
          </a:xfrm>
        </p:grpSpPr>
        <p:grpSp>
          <p:nvGrpSpPr>
            <p:cNvPr id="8" name="Group 7"/>
            <p:cNvGrpSpPr/>
            <p:nvPr/>
          </p:nvGrpSpPr>
          <p:grpSpPr>
            <a:xfrm>
              <a:off x="2995503" y="708673"/>
              <a:ext cx="1691640" cy="804672"/>
              <a:chOff x="2995503" y="708673"/>
              <a:chExt cx="1691640" cy="804672"/>
            </a:xfrm>
          </p:grpSpPr>
          <p:sp>
            <p:nvSpPr>
              <p:cNvPr id="17" name="Rectangle: Rounded Corners 2158">
                <a:extLst>
                  <a:ext uri="{FF2B5EF4-FFF2-40B4-BE49-F238E27FC236}">
                    <a16:creationId xmlns:a16="http://schemas.microsoft.com/office/drawing/2014/main" xmlns="" id="{C26DFFE8-3B13-D75A-7B53-364C239659DD}"/>
                  </a:ext>
                </a:extLst>
              </p:cNvPr>
              <p:cNvSpPr/>
              <p:nvPr/>
            </p:nvSpPr>
            <p:spPr>
              <a:xfrm>
                <a:off x="2995503" y="708673"/>
                <a:ext cx="1691640" cy="804672"/>
              </a:xfrm>
              <a:prstGeom prst="roundRect">
                <a:avLst>
                  <a:gd name="adj" fmla="val 13169"/>
                </a:avLst>
              </a:prstGeom>
              <a:gradFill flip="none" rotWithShape="1">
                <a:gsLst>
                  <a:gs pos="100000">
                    <a:srgbClr val="E0E7F0"/>
                  </a:gs>
                  <a:gs pos="17000">
                    <a:srgbClr val="C9D5E4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051861" y="1138470"/>
                <a:ext cx="15497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Overall Avg Review </a:t>
                </a:r>
                <a:endParaRPr lang="en-US" sz="12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106275" y="754077"/>
                <a:ext cx="1470096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300" b="1" dirty="0" smtClean="0">
                    <a:solidFill>
                      <a:srgbClr val="326BA1"/>
                    </a:solidFill>
                  </a:rPr>
                  <a:t>Very Good</a:t>
                </a:r>
                <a:endParaRPr lang="en-US" sz="2300" b="1" dirty="0">
                  <a:solidFill>
                    <a:srgbClr val="326BA1"/>
                  </a:solidFill>
                </a:endParaRPr>
              </a:p>
            </p:txBody>
          </p:sp>
        </p:grpSp>
        <p:sp>
          <p:nvSpPr>
            <p:cNvPr id="9" name="Plus 8"/>
            <p:cNvSpPr/>
            <p:nvPr/>
          </p:nvSpPr>
          <p:spPr>
            <a:xfrm>
              <a:off x="4523935" y="725119"/>
              <a:ext cx="182880" cy="182880"/>
            </a:xfrm>
            <a:prstGeom prst="mathPlus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825478" y="708673"/>
            <a:ext cx="1691640" cy="804672"/>
            <a:chOff x="935900" y="708673"/>
            <a:chExt cx="1691640" cy="804672"/>
          </a:xfrm>
        </p:grpSpPr>
        <p:sp>
          <p:nvSpPr>
            <p:cNvPr id="37" name="Rectangle: Rounded Corners 2158">
              <a:extLst>
                <a:ext uri="{FF2B5EF4-FFF2-40B4-BE49-F238E27FC236}">
                  <a16:creationId xmlns:a16="http://schemas.microsoft.com/office/drawing/2014/main" xmlns="" id="{C26DFFE8-3B13-D75A-7B53-364C239659DD}"/>
                </a:ext>
              </a:extLst>
            </p:cNvPr>
            <p:cNvSpPr/>
            <p:nvPr/>
          </p:nvSpPr>
          <p:spPr>
            <a:xfrm>
              <a:off x="935900" y="708673"/>
              <a:ext cx="1691640" cy="804672"/>
            </a:xfrm>
            <a:prstGeom prst="roundRect">
              <a:avLst>
                <a:gd name="adj" fmla="val 13169"/>
              </a:avLst>
            </a:prstGeom>
            <a:gradFill flip="none" rotWithShape="1">
              <a:gsLst>
                <a:gs pos="100000">
                  <a:srgbClr val="E0E7F0"/>
                </a:gs>
                <a:gs pos="17000">
                  <a:srgbClr val="C9D5E4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59472" y="754166"/>
              <a:ext cx="1444496" cy="52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700"/>
                </a:lnSpc>
              </a:pPr>
              <a:r>
                <a:rPr lang="en-US" sz="2000" b="1" dirty="0" smtClean="0">
                  <a:solidFill>
                    <a:srgbClr val="326BA1"/>
                  </a:solidFill>
                </a:rPr>
                <a:t>Mobile SIM Card</a:t>
              </a:r>
              <a:endParaRPr lang="en-US" sz="2000" b="1" dirty="0">
                <a:solidFill>
                  <a:srgbClr val="326BA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36013" y="1208810"/>
              <a:ext cx="1491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Most Used Device</a:t>
              </a:r>
              <a:endParaRPr lang="en-US" sz="1200" dirty="0"/>
            </a:p>
          </p:txBody>
        </p:sp>
      </p:grpSp>
      <p:sp>
        <p:nvSpPr>
          <p:cNvPr id="27" name="Rectangle: Rounded Corners 2158">
            <a:extLst>
              <a:ext uri="{FF2B5EF4-FFF2-40B4-BE49-F238E27FC236}">
                <a16:creationId xmlns:a16="http://schemas.microsoft.com/office/drawing/2014/main" xmlns="" id="{C26DFFE8-3B13-D75A-7B53-364C239659DD}"/>
              </a:ext>
            </a:extLst>
          </p:cNvPr>
          <p:cNvSpPr/>
          <p:nvPr/>
        </p:nvSpPr>
        <p:spPr>
          <a:xfrm>
            <a:off x="1057103" y="1991777"/>
            <a:ext cx="2192248" cy="356416"/>
          </a:xfrm>
          <a:prstGeom prst="roundRect">
            <a:avLst>
              <a:gd name="adj" fmla="val 13169"/>
            </a:avLst>
          </a:prstGeom>
          <a:gradFill flip="none" rotWithShape="1">
            <a:gsLst>
              <a:gs pos="100000">
                <a:srgbClr val="E0E7F0"/>
              </a:gs>
              <a:gs pos="17000">
                <a:srgbClr val="C9D5E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53687D"/>
              </a:solidFill>
              <a:effectLst/>
              <a:uLnTx/>
              <a:uFillTx/>
              <a:latin typeface="Aptos" panose="02110004020202020204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54293" y="2450336"/>
            <a:ext cx="102834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Among the most purchased subscription plans, 40% of customers gave poor reviews, Better offers from competitors was a major reason behind this churn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Mobile SIM Card users had the most purchases, retention but also had the most churn</a:t>
            </a:r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this also was due to offers from competitors issues</a:t>
            </a:r>
            <a:endParaRPr lang="en-US" sz="14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Develop and improve upon areas of weakness such as poor network, high tariffs, poor customer service to retain customers and  remain competitive.</a:t>
            </a: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46020" y="1988517"/>
            <a:ext cx="21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26BA1"/>
                </a:solidFill>
              </a:rPr>
              <a:t>Insights and Actions </a:t>
            </a:r>
            <a:endParaRPr lang="en-US" dirty="0">
              <a:solidFill>
                <a:srgbClr val="326BA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81A0F357-C2F9-B38C-EFC0-18CE32F66F12}"/>
              </a:ext>
            </a:extLst>
          </p:cNvPr>
          <p:cNvCxnSpPr>
            <a:cxnSpLocks/>
          </p:cNvCxnSpPr>
          <p:nvPr/>
        </p:nvCxnSpPr>
        <p:spPr>
          <a:xfrm>
            <a:off x="1215158" y="1628185"/>
            <a:ext cx="9761684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054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dir="r"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20000"/>
                <a:lumOff val="80000"/>
              </a:schemeClr>
            </a:gs>
            <a:gs pos="16000">
              <a:srgbClr val="E0E7F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A6F7AE3-34D8-9978-C84D-38F0B5FE1771}"/>
              </a:ext>
            </a:extLst>
          </p:cNvPr>
          <p:cNvSpPr txBox="1"/>
          <p:nvPr/>
        </p:nvSpPr>
        <p:spPr>
          <a:xfrm>
            <a:off x="4446945" y="15908"/>
            <a:ext cx="32981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 kumimoji="0" sz="2000" i="0" u="none" strike="noStrike" cap="none" spc="0" normalizeH="0" baseline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  <a:latin typeface="Montserrat SemiBold" panose="000007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53687D"/>
                </a:solidFill>
              </a:rPr>
              <a:t>DEMOGRAPHIC INSIGHTS</a:t>
            </a:r>
            <a:endParaRPr kumimoji="0" lang="en-US" sz="1600" u="none" strike="noStrike" kern="1200" cap="none" spc="0" normalizeH="0" baseline="0" noProof="0" dirty="0">
              <a:ln>
                <a:noFill/>
              </a:ln>
              <a:solidFill>
                <a:srgbClr val="53687D"/>
              </a:solidFill>
              <a:effectLst/>
              <a:uLnTx/>
              <a:uFillTx/>
              <a:latin typeface="Montserrat Medium" pitchFamily="2" charset="77"/>
            </a:endParaRP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xmlns="" id="{58661CAC-6485-C1D5-9FE5-6D2E4D5DEBF2}"/>
              </a:ext>
            </a:extLst>
          </p:cNvPr>
          <p:cNvGrpSpPr/>
          <p:nvPr/>
        </p:nvGrpSpPr>
        <p:grpSpPr>
          <a:xfrm>
            <a:off x="0" y="6538696"/>
            <a:ext cx="12192000" cy="357941"/>
            <a:chOff x="0" y="6500059"/>
            <a:chExt cx="12192000" cy="357941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xmlns="" id="{EB3DDC43-F5EA-2010-4E15-74E18B8E2EC2}"/>
                </a:ext>
              </a:extLst>
            </p:cNvPr>
            <p:cNvSpPr/>
            <p:nvPr/>
          </p:nvSpPr>
          <p:spPr>
            <a:xfrm>
              <a:off x="0" y="6500059"/>
              <a:ext cx="12192000" cy="357941"/>
            </a:xfrm>
            <a:prstGeom prst="rect">
              <a:avLst/>
            </a:prstGeom>
            <a:solidFill>
              <a:srgbClr val="E9EEF4">
                <a:lumMod val="90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1" name="Slide Number Placeholder 5">
              <a:extLst>
                <a:ext uri="{FF2B5EF4-FFF2-40B4-BE49-F238E27FC236}">
                  <a16:creationId xmlns:a16="http://schemas.microsoft.com/office/drawing/2014/main" xmlns="" id="{BCB01A18-89E0-EE0A-A68C-FD1BFF511ED2}"/>
                </a:ext>
              </a:extLst>
            </p:cNvPr>
            <p:cNvSpPr txBox="1"/>
            <p:nvPr/>
          </p:nvSpPr>
          <p:spPr>
            <a:xfrm>
              <a:off x="11661140" y="6556990"/>
              <a:ext cx="391160" cy="244078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82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fld id="{D644C680-1EE0-BE41-A495-F87F6525E297}" type="slidenum">
                <a:rPr kumimoji="0" 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E2841"/>
                  </a:solidFill>
                  <a:effectLst/>
                  <a:uLnTx/>
                  <a:uFillTx/>
                  <a:latin typeface="Montserrat SemiBold" panose="00000700000000000000" pitchFamily="2" charset="0"/>
                  <a:ea typeface="+mn-ea"/>
                  <a:cs typeface="+mn-cs"/>
                </a:rPr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t>6</a:t>
              </a:fld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Montserrat SemiBold" panose="00000700000000000000" pitchFamily="2" charset="0"/>
                <a:ea typeface="+mn-ea"/>
                <a:cs typeface="+mn-cs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xmlns="" id="{9ABCC37A-8649-BC12-9DB6-B6081A968344}"/>
                </a:ext>
              </a:extLst>
            </p:cNvPr>
            <p:cNvSpPr txBox="1"/>
            <p:nvPr/>
          </p:nvSpPr>
          <p:spPr>
            <a:xfrm>
              <a:off x="139700" y="6555919"/>
              <a:ext cx="12841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lang="en-US" sz="1200" b="1" dirty="0">
                  <a:solidFill>
                    <a:srgbClr val="53687D"/>
                  </a:solidFill>
                </a:rPr>
                <a:t>JAN – </a:t>
              </a:r>
              <a:r>
                <a:rPr lang="en-US" sz="1200" b="1" dirty="0" smtClean="0">
                  <a:solidFill>
                    <a:srgbClr val="53687D"/>
                  </a:solidFill>
                </a:rPr>
                <a:t>Mar (</a:t>
              </a:r>
              <a:r>
                <a:rPr lang="en-US" sz="1200" b="1" dirty="0">
                  <a:solidFill>
                    <a:srgbClr val="53687D"/>
                  </a:solidFill>
                </a:rPr>
                <a:t>2025)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215F9A"/>
                </a:solidFill>
                <a:effectLst/>
                <a:uLnTx/>
                <a:uFillTx/>
                <a:latin typeface="Montserrat SemiBold" panose="00000700000000000000" pitchFamily="2" charset="0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xmlns="" id="{094B7079-19EE-E2BD-C757-2E2AD724ACBD}"/>
                </a:ext>
              </a:extLst>
            </p:cNvPr>
            <p:cNvSpPr txBox="1"/>
            <p:nvPr/>
          </p:nvSpPr>
          <p:spPr>
            <a:xfrm>
              <a:off x="10065281" y="6555918"/>
              <a:ext cx="16241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 pitchFamily="2" charset="77"/>
                  <a:ea typeface="+mn-ea"/>
                  <a:cs typeface="+mn-cs"/>
                </a:rPr>
                <a:t>MTN CUSTOMER CHURN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5" y="2066222"/>
            <a:ext cx="6108490" cy="44714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993" y="2066222"/>
            <a:ext cx="6010755" cy="447141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81A0F357-C2F9-B38C-EFC0-18CE32F66F12}"/>
              </a:ext>
            </a:extLst>
          </p:cNvPr>
          <p:cNvCxnSpPr>
            <a:cxnSpLocks/>
          </p:cNvCxnSpPr>
          <p:nvPr/>
        </p:nvCxnSpPr>
        <p:spPr>
          <a:xfrm>
            <a:off x="6200229" y="1979712"/>
            <a:ext cx="0" cy="4345896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00" y="505823"/>
            <a:ext cx="7600950" cy="1381125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81A0F357-C2F9-B38C-EFC0-18CE32F66F12}"/>
              </a:ext>
            </a:extLst>
          </p:cNvPr>
          <p:cNvCxnSpPr>
            <a:cxnSpLocks/>
          </p:cNvCxnSpPr>
          <p:nvPr/>
        </p:nvCxnSpPr>
        <p:spPr>
          <a:xfrm flipH="1">
            <a:off x="596349" y="1913452"/>
            <a:ext cx="11064791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85277" y="1364599"/>
            <a:ext cx="952775" cy="461665"/>
          </a:xfrm>
          <a:prstGeom prst="rect">
            <a:avLst/>
          </a:prstGeom>
          <a:solidFill>
            <a:srgbClr val="F8FAFD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Female: 495</a:t>
            </a:r>
          </a:p>
          <a:p>
            <a:r>
              <a:rPr lang="en-US" sz="1200" b="1" dirty="0" smtClean="0"/>
              <a:t>Male: 479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021992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dir="r"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20000"/>
                <a:lumOff val="80000"/>
              </a:schemeClr>
            </a:gs>
            <a:gs pos="16000">
              <a:srgbClr val="E0E7F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A6F7AE3-34D8-9978-C84D-38F0B5FE1771}"/>
              </a:ext>
            </a:extLst>
          </p:cNvPr>
          <p:cNvSpPr txBox="1"/>
          <p:nvPr/>
        </p:nvSpPr>
        <p:spPr>
          <a:xfrm>
            <a:off x="4446945" y="106061"/>
            <a:ext cx="32981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 kumimoji="0" sz="2000" i="0" u="none" strike="noStrike" cap="none" spc="0" normalizeH="0" baseline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  <a:latin typeface="Montserrat SemiBold" panose="000007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53687D"/>
                </a:solidFill>
              </a:rPr>
              <a:t>DEMOGRAPHIC INSIGHTS</a:t>
            </a:r>
            <a:endParaRPr kumimoji="0" lang="en-US" sz="1600" u="none" strike="noStrike" kern="1200" cap="none" spc="0" normalizeH="0" baseline="0" noProof="0" dirty="0">
              <a:ln>
                <a:noFill/>
              </a:ln>
              <a:solidFill>
                <a:srgbClr val="53687D"/>
              </a:solidFill>
              <a:effectLst/>
              <a:uLnTx/>
              <a:uFillTx/>
              <a:latin typeface="Montserrat Medium" pitchFamily="2" charset="77"/>
            </a:endParaRP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xmlns="" id="{58661CAC-6485-C1D5-9FE5-6D2E4D5DEBF2}"/>
              </a:ext>
            </a:extLst>
          </p:cNvPr>
          <p:cNvGrpSpPr/>
          <p:nvPr/>
        </p:nvGrpSpPr>
        <p:grpSpPr>
          <a:xfrm>
            <a:off x="0" y="6538696"/>
            <a:ext cx="12192000" cy="357941"/>
            <a:chOff x="0" y="6500059"/>
            <a:chExt cx="12192000" cy="357941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xmlns="" id="{EB3DDC43-F5EA-2010-4E15-74E18B8E2EC2}"/>
                </a:ext>
              </a:extLst>
            </p:cNvPr>
            <p:cNvSpPr/>
            <p:nvPr/>
          </p:nvSpPr>
          <p:spPr>
            <a:xfrm>
              <a:off x="0" y="6500059"/>
              <a:ext cx="12192000" cy="357941"/>
            </a:xfrm>
            <a:prstGeom prst="rect">
              <a:avLst/>
            </a:prstGeom>
            <a:solidFill>
              <a:srgbClr val="E9EEF4">
                <a:lumMod val="90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1" name="Slide Number Placeholder 5">
              <a:extLst>
                <a:ext uri="{FF2B5EF4-FFF2-40B4-BE49-F238E27FC236}">
                  <a16:creationId xmlns:a16="http://schemas.microsoft.com/office/drawing/2014/main" xmlns="" id="{BCB01A18-89E0-EE0A-A68C-FD1BFF511ED2}"/>
                </a:ext>
              </a:extLst>
            </p:cNvPr>
            <p:cNvSpPr txBox="1"/>
            <p:nvPr/>
          </p:nvSpPr>
          <p:spPr>
            <a:xfrm>
              <a:off x="11661140" y="6556990"/>
              <a:ext cx="391160" cy="244078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82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fld id="{D644C680-1EE0-BE41-A495-F87F6525E297}" type="slidenum">
                <a:rPr kumimoji="0" 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E2841"/>
                  </a:solidFill>
                  <a:effectLst/>
                  <a:uLnTx/>
                  <a:uFillTx/>
                  <a:latin typeface="Montserrat SemiBold" panose="00000700000000000000" pitchFamily="2" charset="0"/>
                  <a:ea typeface="+mn-ea"/>
                  <a:cs typeface="+mn-cs"/>
                </a:rPr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t>7</a:t>
              </a:fld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Montserrat SemiBold" panose="00000700000000000000" pitchFamily="2" charset="0"/>
                <a:ea typeface="+mn-ea"/>
                <a:cs typeface="+mn-cs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xmlns="" id="{9ABCC37A-8649-BC12-9DB6-B6081A968344}"/>
                </a:ext>
              </a:extLst>
            </p:cNvPr>
            <p:cNvSpPr txBox="1"/>
            <p:nvPr/>
          </p:nvSpPr>
          <p:spPr>
            <a:xfrm>
              <a:off x="139700" y="6555919"/>
              <a:ext cx="12841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lang="en-US" sz="1200" b="1" dirty="0">
                  <a:solidFill>
                    <a:srgbClr val="53687D"/>
                  </a:solidFill>
                </a:rPr>
                <a:t>JAN – </a:t>
              </a:r>
              <a:r>
                <a:rPr lang="en-US" sz="1200" b="1" dirty="0" smtClean="0">
                  <a:solidFill>
                    <a:srgbClr val="53687D"/>
                  </a:solidFill>
                </a:rPr>
                <a:t>Mar (</a:t>
              </a:r>
              <a:r>
                <a:rPr lang="en-US" sz="1200" b="1" dirty="0">
                  <a:solidFill>
                    <a:srgbClr val="53687D"/>
                  </a:solidFill>
                </a:rPr>
                <a:t>2025)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215F9A"/>
                </a:solidFill>
                <a:effectLst/>
                <a:uLnTx/>
                <a:uFillTx/>
                <a:latin typeface="Montserrat SemiBold" panose="00000700000000000000" pitchFamily="2" charset="0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xmlns="" id="{094B7079-19EE-E2BD-C757-2E2AD724ACBD}"/>
                </a:ext>
              </a:extLst>
            </p:cNvPr>
            <p:cNvSpPr txBox="1"/>
            <p:nvPr/>
          </p:nvSpPr>
          <p:spPr>
            <a:xfrm>
              <a:off x="10065281" y="6555918"/>
              <a:ext cx="16241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 pitchFamily="2" charset="77"/>
                  <a:ea typeface="+mn-ea"/>
                  <a:cs typeface="+mn-cs"/>
                </a:rPr>
                <a:t>MTN CUSTOMER CHURN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endParaRP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81A0F357-C2F9-B38C-EFC0-18CE32F66F12}"/>
              </a:ext>
            </a:extLst>
          </p:cNvPr>
          <p:cNvCxnSpPr>
            <a:cxnSpLocks/>
          </p:cNvCxnSpPr>
          <p:nvPr/>
        </p:nvCxnSpPr>
        <p:spPr>
          <a:xfrm>
            <a:off x="5569164" y="1210614"/>
            <a:ext cx="0" cy="5076882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18" y="1303179"/>
            <a:ext cx="4931066" cy="4984317"/>
          </a:xfrm>
          <a:prstGeom prst="rect">
            <a:avLst/>
          </a:prstGeom>
        </p:spPr>
      </p:pic>
      <p:sp>
        <p:nvSpPr>
          <p:cNvPr id="22" name="Rectangle: Rounded Corners 2158">
            <a:extLst>
              <a:ext uri="{FF2B5EF4-FFF2-40B4-BE49-F238E27FC236}">
                <a16:creationId xmlns:a16="http://schemas.microsoft.com/office/drawing/2014/main" xmlns="" id="{C26DFFE8-3B13-D75A-7B53-364C239659DD}"/>
              </a:ext>
            </a:extLst>
          </p:cNvPr>
          <p:cNvSpPr/>
          <p:nvPr/>
        </p:nvSpPr>
        <p:spPr>
          <a:xfrm>
            <a:off x="6489605" y="855494"/>
            <a:ext cx="2192248" cy="356416"/>
          </a:xfrm>
          <a:prstGeom prst="roundRect">
            <a:avLst>
              <a:gd name="adj" fmla="val 13169"/>
            </a:avLst>
          </a:prstGeom>
          <a:gradFill flip="none" rotWithShape="1">
            <a:gsLst>
              <a:gs pos="100000">
                <a:srgbClr val="E0E7F0"/>
              </a:gs>
              <a:gs pos="17000">
                <a:srgbClr val="C9D5E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53687D"/>
              </a:solidFill>
              <a:effectLst/>
              <a:uLnTx/>
              <a:uFillTx/>
              <a:latin typeface="Aptos" panose="02110004020202020204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73916" y="1262537"/>
            <a:ext cx="543601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In Age groups and Gender Categories with high churn, Better offers from competitors, Poor Customer service High tariffs and 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P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oor network were highly responsible for the churn.</a:t>
            </a:r>
            <a:endParaRPr lang="en-US" sz="14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The company’s pricing strategy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, network quality, and customer service need improvement to retain this  customers.</a:t>
            </a: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Provide customer service training offer multi-channel support, and foster a positive work environment.</a:t>
            </a:r>
            <a:endParaRPr lang="en-US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States like Abuja, Imo and Kebbi had huge experience huge customer churn, Relocation, Costly data plans, and Poor network were the major causes of this.</a:t>
            </a: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Invest in upgrading network infrastructure to improve coverage and 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q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uality.</a:t>
            </a:r>
            <a:endParaRPr lang="en-US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Offer flexible plans and packages that cater to customer needs and budgets</a:t>
            </a:r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78522" y="852234"/>
            <a:ext cx="21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26BA1"/>
                </a:solidFill>
              </a:rPr>
              <a:t>Insights and Actions </a:t>
            </a:r>
            <a:endParaRPr lang="en-US" dirty="0">
              <a:solidFill>
                <a:srgbClr val="326B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236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dir="r"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582</Words>
  <Application>Microsoft Office PowerPoint</Application>
  <PresentationFormat>Widescreen</PresentationFormat>
  <Paragraphs>84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Aptos</vt:lpstr>
      <vt:lpstr>Arial</vt:lpstr>
      <vt:lpstr>Calibri</vt:lpstr>
      <vt:lpstr>Calibri Light</vt:lpstr>
      <vt:lpstr>Montserrat</vt:lpstr>
      <vt:lpstr>Montserrat Medium</vt:lpstr>
      <vt:lpstr>Montserrat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110</cp:revision>
  <dcterms:created xsi:type="dcterms:W3CDTF">2025-06-05T00:22:00Z</dcterms:created>
  <dcterms:modified xsi:type="dcterms:W3CDTF">2025-06-05T18:06:37Z</dcterms:modified>
</cp:coreProperties>
</file>