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2" r:id="rId6"/>
    <p:sldId id="281" r:id="rId7"/>
    <p:sldId id="262" r:id="rId8"/>
    <p:sldId id="280" r:id="rId9"/>
    <p:sldId id="265" r:id="rId10"/>
    <p:sldId id="273" r:id="rId11"/>
    <p:sldId id="282" r:id="rId12"/>
    <p:sldId id="264" r:id="rId13"/>
    <p:sldId id="274" r:id="rId14"/>
    <p:sldId id="259" r:id="rId15"/>
    <p:sldId id="285" r:id="rId16"/>
    <p:sldId id="283" r:id="rId17"/>
    <p:sldId id="284" r:id="rId18"/>
    <p:sldId id="275" r:id="rId19"/>
    <p:sldId id="276" r:id="rId20"/>
    <p:sldId id="277" r:id="rId21"/>
    <p:sldId id="278" r:id="rId22"/>
    <p:sldId id="260" r:id="rId23"/>
    <p:sldId id="261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88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41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9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1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353" y="3607010"/>
            <a:ext cx="5687647" cy="2128042"/>
          </a:xfrm>
        </p:spPr>
        <p:txBody>
          <a:bodyPr/>
          <a:lstStyle/>
          <a:p>
            <a:r>
              <a:rPr lang="es-EC" sz="4000" b="1" dirty="0"/>
              <a:t>Usos y aplicaciones de modelos de lenguaje masivos en español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4353" y="5861842"/>
            <a:ext cx="4941770" cy="396660"/>
          </a:xfrm>
        </p:spPr>
        <p:txBody>
          <a:bodyPr>
            <a:normAutofit/>
          </a:bodyPr>
          <a:lstStyle/>
          <a:p>
            <a:r>
              <a:rPr lang="es-EC" sz="2000" i="1" dirty="0"/>
              <a:t>Sebastián Mena – Proyecto de grado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4348-43E0-863B-898C-60E0ED03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0" y="263653"/>
            <a:ext cx="4296508" cy="953298"/>
          </a:xfrm>
        </p:spPr>
        <p:txBody>
          <a:bodyPr/>
          <a:lstStyle/>
          <a:p>
            <a:r>
              <a:rPr lang="es-EC" sz="3600" b="1" dirty="0"/>
              <a:t>QUANTIZATION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F780DA0-A2C9-D233-CA75-FDFF5F6E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100" name="Picture 4" descr="Introduction to Weight Quantization | Towards Data Science">
            <a:extLst>
              <a:ext uri="{FF2B5EF4-FFF2-40B4-BE49-F238E27FC236}">
                <a16:creationId xmlns:a16="http://schemas.microsoft.com/office/drawing/2014/main" id="{2ACAB085-242D-DBF5-91AC-5322C4511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646" y="2662389"/>
            <a:ext cx="6517640" cy="366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737B96-60F5-F7FA-C315-6355FA8B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1578538"/>
            <a:ext cx="4526280" cy="15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2595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21920"/>
            <a:ext cx="4296508" cy="953298"/>
          </a:xfrm>
        </p:spPr>
        <p:txBody>
          <a:bodyPr/>
          <a:lstStyle/>
          <a:p>
            <a:r>
              <a:rPr lang="en-US" sz="3600" b="1" dirty="0"/>
              <a:t>Finetuning 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 descr="Large Language Models: Complete Guide in 2023">
            <a:extLst>
              <a:ext uri="{FF2B5EF4-FFF2-40B4-BE49-F238E27FC236}">
                <a16:creationId xmlns:a16="http://schemas.microsoft.com/office/drawing/2014/main" id="{9CAC8D9C-EB49-6E57-EB20-36DD8E9EF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32" y="1208500"/>
            <a:ext cx="5840092" cy="507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Brief Review — LoRA: Low-Rank Adaptation of Large Language Models | by  Sik-Ho Tsang | Medium">
            <a:extLst>
              <a:ext uri="{FF2B5EF4-FFF2-40B4-BE49-F238E27FC236}">
                <a16:creationId xmlns:a16="http://schemas.microsoft.com/office/drawing/2014/main" id="{BF0FAE65-16D1-E95B-8BBB-AFE08D047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127" y="1813560"/>
            <a:ext cx="3460290" cy="370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25BA-279C-BEB1-A30A-A836F4F8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817" y="469148"/>
            <a:ext cx="6182360" cy="953298"/>
          </a:xfrm>
        </p:spPr>
        <p:txBody>
          <a:bodyPr/>
          <a:lstStyle/>
          <a:p>
            <a:r>
              <a:rPr lang="es-EC" sz="4000" b="1" dirty="0"/>
              <a:t>Trabajo realizado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D385F-C25F-66A8-DEBA-EAB7D89137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2808" y="2591600"/>
            <a:ext cx="2141764" cy="514350"/>
          </a:xfrm>
        </p:spPr>
        <p:txBody>
          <a:bodyPr/>
          <a:lstStyle/>
          <a:p>
            <a:r>
              <a:rPr lang="es-EC" b="1" dirty="0"/>
              <a:t>LLaMA2 Chat 7B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88BAC-6537-CF2A-E9A1-B165221280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6788" y="3721852"/>
            <a:ext cx="2141764" cy="514350"/>
          </a:xfrm>
        </p:spPr>
        <p:txBody>
          <a:bodyPr/>
          <a:lstStyle/>
          <a:p>
            <a:r>
              <a:rPr lang="es-EC" b="1" dirty="0"/>
              <a:t>Mistral 7B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E2713-7D4B-9C30-B253-D90E3A6458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43690" y="4835878"/>
            <a:ext cx="2141764" cy="514350"/>
          </a:xfrm>
        </p:spPr>
        <p:txBody>
          <a:bodyPr/>
          <a:lstStyle/>
          <a:p>
            <a:r>
              <a:rPr lang="es-EC" b="1" dirty="0"/>
              <a:t>FALCON 7B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DD0A61-0836-83C2-275C-9F03C416F8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9656" y="2446973"/>
            <a:ext cx="5102680" cy="254975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400" b="1" dirty="0"/>
              <a:t>2 adaptadores </a:t>
            </a:r>
            <a:r>
              <a:rPr lang="es-EC" sz="2400" b="1" dirty="0" err="1"/>
              <a:t>LoRA</a:t>
            </a:r>
            <a:endParaRPr lang="es-EC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400" b="1" dirty="0" err="1"/>
              <a:t>Hiperparámetros</a:t>
            </a:r>
            <a:r>
              <a:rPr lang="es-EC" sz="2400" b="1" dirty="0"/>
              <a:t> de generación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400" b="1" dirty="0"/>
              <a:t>Plantilla de instrucción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/>
          </a:p>
          <a:p>
            <a:r>
              <a:rPr lang="es-EC" sz="2400" dirty="0"/>
              <a:t>Estos 3 elementos son diferentes para cada modelo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4F854FC-1D8C-1A5A-1A05-0112E9C8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2893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BAFE1-E966-9FE6-C25C-8DA4191E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0911C5-6733-F8B8-831F-96E4B9A53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2" y="23177"/>
            <a:ext cx="12150796" cy="683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71436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295DE-E749-D041-D165-8E99DAD1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FB6694B-EAD6-B00C-1886-3138FD7FD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5138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8435-DD68-902F-D6D7-E0C9E7926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2630" y="624114"/>
            <a:ext cx="4179570" cy="3341857"/>
          </a:xfrm>
        </p:spPr>
        <p:txBody>
          <a:bodyPr/>
          <a:lstStyle/>
          <a:p>
            <a:r>
              <a:rPr lang="es-EC" sz="4000" b="1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62253946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426C-835F-C123-6C5A-ED72EE43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3600" b="1" dirty="0"/>
              <a:t>Instrucciones en español</a:t>
            </a:r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368E79D0-CC34-5788-CF96-4CDFDCD252B7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024598105"/>
              </p:ext>
            </p:extLst>
          </p:nvPr>
        </p:nvGraphicFramePr>
        <p:xfrm>
          <a:off x="1746726" y="1662749"/>
          <a:ext cx="8698547" cy="393581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74339">
                  <a:extLst>
                    <a:ext uri="{9D8B030D-6E8A-4147-A177-3AD203B41FA5}">
                      <a16:colId xmlns:a16="http://schemas.microsoft.com/office/drawing/2014/main" val="1405877839"/>
                    </a:ext>
                  </a:extLst>
                </a:gridCol>
                <a:gridCol w="2580612">
                  <a:extLst>
                    <a:ext uri="{9D8B030D-6E8A-4147-A177-3AD203B41FA5}">
                      <a16:colId xmlns:a16="http://schemas.microsoft.com/office/drawing/2014/main" val="4065921200"/>
                    </a:ext>
                  </a:extLst>
                </a:gridCol>
                <a:gridCol w="1769257">
                  <a:extLst>
                    <a:ext uri="{9D8B030D-6E8A-4147-A177-3AD203B41FA5}">
                      <a16:colId xmlns:a16="http://schemas.microsoft.com/office/drawing/2014/main" val="3955929984"/>
                    </a:ext>
                  </a:extLst>
                </a:gridCol>
                <a:gridCol w="2174339">
                  <a:extLst>
                    <a:ext uri="{9D8B030D-6E8A-4147-A177-3AD203B41FA5}">
                      <a16:colId xmlns:a16="http://schemas.microsoft.com/office/drawing/2014/main" val="3286165058"/>
                    </a:ext>
                  </a:extLst>
                </a:gridCol>
              </a:tblGrid>
              <a:tr h="68072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Tasks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LLaMA2-Chat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Mistral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FALCON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9091081"/>
                  </a:ext>
                </a:extLst>
              </a:tr>
              <a:tr h="65101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Simple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3.4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3.2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5160439"/>
                  </a:ext>
                </a:extLst>
              </a:tr>
              <a:tr h="65101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Complex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4.11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4.11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3.25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742822"/>
                  </a:ext>
                </a:extLst>
              </a:tr>
              <a:tr h="65101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Creative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3.2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598633"/>
                  </a:ext>
                </a:extLst>
              </a:tr>
              <a:tr h="65101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Contextual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3.76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3.36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920227"/>
                  </a:ext>
                </a:extLst>
              </a:tr>
              <a:tr h="65101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Average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3.6175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4.0275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3.7025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577100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32403-C993-7295-D907-3746897D6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B2BF8-D896-2567-36B8-886B07B33306}"/>
              </a:ext>
            </a:extLst>
          </p:cNvPr>
          <p:cNvSpPr txBox="1"/>
          <p:nvPr/>
        </p:nvSpPr>
        <p:spPr>
          <a:xfrm>
            <a:off x="2265680" y="5879147"/>
            <a:ext cx="804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Tabla 1. Resultados de calidad de respuestas para instrucciones en Español</a:t>
            </a:r>
          </a:p>
        </p:txBody>
      </p:sp>
    </p:spTree>
    <p:extLst>
      <p:ext uri="{BB962C8B-B14F-4D97-AF65-F5344CB8AC3E}">
        <p14:creationId xmlns:p14="http://schemas.microsoft.com/office/powerpoint/2010/main" val="290041430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52EF-CE96-263C-1FD7-1C343026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992"/>
            <a:ext cx="10515600" cy="1325563"/>
          </a:xfrm>
        </p:spPr>
        <p:txBody>
          <a:bodyPr/>
          <a:lstStyle/>
          <a:p>
            <a:r>
              <a:rPr lang="es-EC" sz="3600" b="1" dirty="0"/>
              <a:t>BELEBELE BENCHMARK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E05B2152-E666-E77B-CC11-BBE42ADAAD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241231468"/>
              </p:ext>
            </p:extLst>
          </p:nvPr>
        </p:nvGraphicFramePr>
        <p:xfrm>
          <a:off x="2656205" y="2419810"/>
          <a:ext cx="6879590" cy="264549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52296">
                  <a:extLst>
                    <a:ext uri="{9D8B030D-6E8A-4147-A177-3AD203B41FA5}">
                      <a16:colId xmlns:a16="http://schemas.microsoft.com/office/drawing/2014/main" val="3882316963"/>
                    </a:ext>
                  </a:extLst>
                </a:gridCol>
                <a:gridCol w="1708789">
                  <a:extLst>
                    <a:ext uri="{9D8B030D-6E8A-4147-A177-3AD203B41FA5}">
                      <a16:colId xmlns:a16="http://schemas.microsoft.com/office/drawing/2014/main" val="2227201687"/>
                    </a:ext>
                  </a:extLst>
                </a:gridCol>
                <a:gridCol w="1664357">
                  <a:extLst>
                    <a:ext uri="{9D8B030D-6E8A-4147-A177-3AD203B41FA5}">
                      <a16:colId xmlns:a16="http://schemas.microsoft.com/office/drawing/2014/main" val="2738743596"/>
                    </a:ext>
                  </a:extLst>
                </a:gridCol>
                <a:gridCol w="1754148">
                  <a:extLst>
                    <a:ext uri="{9D8B030D-6E8A-4147-A177-3AD203B41FA5}">
                      <a16:colId xmlns:a16="http://schemas.microsoft.com/office/drawing/2014/main" val="2641887403"/>
                    </a:ext>
                  </a:extLst>
                </a:gridCol>
              </a:tblGrid>
              <a:tr h="89235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LLaMA2-Chat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Mistral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FALCON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2771531"/>
                  </a:ext>
                </a:extLst>
              </a:tr>
              <a:tr h="87657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Without LORA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54.7%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40.4%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29.5%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2359177"/>
                  </a:ext>
                </a:extLst>
              </a:tr>
              <a:tr h="87657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With LORA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47.2%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33.4%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28.7%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152702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23CC4-0C57-5976-A515-AAEA574B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5F4CC-2C69-D2CD-FAA3-549CCB17A42C}"/>
              </a:ext>
            </a:extLst>
          </p:cNvPr>
          <p:cNvSpPr txBox="1"/>
          <p:nvPr/>
        </p:nvSpPr>
        <p:spPr>
          <a:xfrm>
            <a:off x="3835400" y="5341493"/>
            <a:ext cx="452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dirty="0"/>
              <a:t>Tabla 2. Resultados de benchmark Belebele</a:t>
            </a:r>
          </a:p>
        </p:txBody>
      </p:sp>
    </p:spTree>
    <p:extLst>
      <p:ext uri="{BB962C8B-B14F-4D97-AF65-F5344CB8AC3E}">
        <p14:creationId xmlns:p14="http://schemas.microsoft.com/office/powerpoint/2010/main" val="344819722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B727E-AA66-6D3B-D6A8-BBB32BE8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3600" b="1" dirty="0"/>
              <a:t>Instrucciones de leyes ecuatorianas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F97AAFA7-9030-3086-0FC9-2D228270CB36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100358415"/>
              </p:ext>
            </p:extLst>
          </p:nvPr>
        </p:nvGraphicFramePr>
        <p:xfrm>
          <a:off x="2577621" y="2419271"/>
          <a:ext cx="7036753" cy="2367279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569649">
                  <a:extLst>
                    <a:ext uri="{9D8B030D-6E8A-4147-A177-3AD203B41FA5}">
                      <a16:colId xmlns:a16="http://schemas.microsoft.com/office/drawing/2014/main" val="3594194569"/>
                    </a:ext>
                  </a:extLst>
                </a:gridCol>
                <a:gridCol w="1850053">
                  <a:extLst>
                    <a:ext uri="{9D8B030D-6E8A-4147-A177-3AD203B41FA5}">
                      <a16:colId xmlns:a16="http://schemas.microsoft.com/office/drawing/2014/main" val="2805169409"/>
                    </a:ext>
                  </a:extLst>
                </a:gridCol>
                <a:gridCol w="1773856">
                  <a:extLst>
                    <a:ext uri="{9D8B030D-6E8A-4147-A177-3AD203B41FA5}">
                      <a16:colId xmlns:a16="http://schemas.microsoft.com/office/drawing/2014/main" val="2511326328"/>
                    </a:ext>
                  </a:extLst>
                </a:gridCol>
                <a:gridCol w="1843195">
                  <a:extLst>
                    <a:ext uri="{9D8B030D-6E8A-4147-A177-3AD203B41FA5}">
                      <a16:colId xmlns:a16="http://schemas.microsoft.com/office/drawing/2014/main" val="4126801302"/>
                    </a:ext>
                  </a:extLst>
                </a:gridCol>
              </a:tblGrid>
              <a:tr h="74398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LLaMA2-Chat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Mistral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FALCON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2836831"/>
                  </a:ext>
                </a:extLst>
              </a:tr>
              <a:tr h="8116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Simple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3.86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3.35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3.64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901806"/>
                  </a:ext>
                </a:extLst>
              </a:tr>
              <a:tr h="81164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Complex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2.23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>
                          <a:effectLst/>
                        </a:rPr>
                        <a:t>2.36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Bef>
                          <a:spcPts val="600"/>
                        </a:spcBef>
                      </a:pPr>
                      <a:r>
                        <a:rPr lang="en-US" sz="2000" dirty="0">
                          <a:effectLst/>
                        </a:rPr>
                        <a:t>3.16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290014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7FCF4-0EBA-8434-AEA2-147C815C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19EBF-3C0B-0BDE-BB18-D927E7121AE6}"/>
              </a:ext>
            </a:extLst>
          </p:cNvPr>
          <p:cNvSpPr txBox="1"/>
          <p:nvPr/>
        </p:nvSpPr>
        <p:spPr>
          <a:xfrm>
            <a:off x="1036318" y="5386784"/>
            <a:ext cx="10119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Tabla 3. Resultados de calidad de respuestas para instrucciones en Español acerca de tema nuevo</a:t>
            </a:r>
          </a:p>
        </p:txBody>
      </p:sp>
    </p:spTree>
    <p:extLst>
      <p:ext uri="{BB962C8B-B14F-4D97-AF65-F5344CB8AC3E}">
        <p14:creationId xmlns:p14="http://schemas.microsoft.com/office/powerpoint/2010/main" val="215927625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0"/>
            <a:ext cx="8421688" cy="1644984"/>
          </a:xfrm>
        </p:spPr>
        <p:txBody>
          <a:bodyPr/>
          <a:lstStyle/>
          <a:p>
            <a:r>
              <a:rPr lang="es-EC" sz="3600" b="1" dirty="0"/>
              <a:t>Conclusiones</a:t>
            </a:r>
            <a:endParaRPr lang="es-EC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1830789"/>
            <a:ext cx="3924300" cy="864157"/>
          </a:xfrm>
        </p:spPr>
        <p:txBody>
          <a:bodyPr/>
          <a:lstStyle/>
          <a:p>
            <a:pPr algn="just"/>
            <a:r>
              <a:rPr lang="es-EC" b="1" dirty="0"/>
              <a:t>Los modelos pueden ser adaptados para seguir instrucciones en español</a:t>
            </a:r>
            <a:r>
              <a:rPr lang="es-EC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996683"/>
            <a:ext cx="3924300" cy="1997867"/>
          </a:xfrm>
        </p:spPr>
        <p:txBody>
          <a:bodyPr>
            <a:normAutofit/>
          </a:bodyPr>
          <a:lstStyle/>
          <a:p>
            <a:r>
              <a:rPr lang="es-EC" sz="2000" dirty="0"/>
              <a:t>Podrían desarrollarse modelos para fines generales como: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000" dirty="0"/>
              <a:t>Asistente de programación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000" dirty="0"/>
              <a:t>Escritor creativo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1" y="3429000"/>
            <a:ext cx="3943627" cy="1160069"/>
          </a:xfrm>
        </p:spPr>
        <p:txBody>
          <a:bodyPr/>
          <a:lstStyle/>
          <a:p>
            <a:pPr algn="just"/>
            <a:r>
              <a:rPr lang="es-EC" b="1" dirty="0"/>
              <a:t>Los modelos no pueden ser adaptados para adquirir nuevo conocimiento en otros idiomas.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0799AD5-0AB6-95E3-6042-E221F711BCE6}"/>
              </a:ext>
            </a:extLst>
          </p:cNvPr>
          <p:cNvSpPr txBox="1">
            <a:spLocks/>
          </p:cNvSpPr>
          <p:nvPr/>
        </p:nvSpPr>
        <p:spPr>
          <a:xfrm>
            <a:off x="7429498" y="4723608"/>
            <a:ext cx="3924300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sz="2000" dirty="0"/>
              <a:t>Las tecnologías y limitaciones actuales no permiten que los modelos adquieran conocimiento nuevo en español.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9BD6-74AD-CDFF-7D1A-61EE4E3A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35" y="-1106169"/>
            <a:ext cx="5111750" cy="2263602"/>
          </a:xfrm>
        </p:spPr>
        <p:txBody>
          <a:bodyPr/>
          <a:lstStyle/>
          <a:p>
            <a:r>
              <a:rPr lang="es-EC" sz="3600" b="1" dirty="0"/>
              <a:t>Redes neuronales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7BE4B-D5CC-FBCA-C3FD-9D35DDB1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2" descr="Deep Learning (DL) - Questions and Answers ​in MRI">
            <a:extLst>
              <a:ext uri="{FF2B5EF4-FFF2-40B4-BE49-F238E27FC236}">
                <a16:creationId xmlns:a16="http://schemas.microsoft.com/office/drawing/2014/main" id="{DE2EB99D-A38B-8A19-03FE-0222296DE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085446"/>
            <a:ext cx="7827010" cy="556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31968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522515"/>
            <a:ext cx="9710646" cy="1377306"/>
          </a:xfrm>
        </p:spPr>
        <p:txBody>
          <a:bodyPr/>
          <a:lstStyle/>
          <a:p>
            <a:r>
              <a:rPr lang="es-EC" sz="3600" b="1" dirty="0"/>
              <a:t>Nuevas tecnologías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1721" y="2518389"/>
            <a:ext cx="3999456" cy="768371"/>
          </a:xfrm>
        </p:spPr>
        <p:txBody>
          <a:bodyPr/>
          <a:lstStyle/>
          <a:p>
            <a:r>
              <a:rPr lang="en-US" sz="2400" b="1" dirty="0"/>
              <a:t>Mixture of Experts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6460" y="2545348"/>
            <a:ext cx="5845583" cy="768371"/>
          </a:xfrm>
        </p:spPr>
        <p:txBody>
          <a:bodyPr/>
          <a:lstStyle/>
          <a:p>
            <a:r>
              <a:rPr lang="en-US" sz="2400" b="1" dirty="0"/>
              <a:t>Retrieval Augmented Generation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146" name="Picture 2" descr="A Gentle Introduction to Mixture of Experts Ensembles -  MachineLearningMastery.com">
            <a:extLst>
              <a:ext uri="{FF2B5EF4-FFF2-40B4-BE49-F238E27FC236}">
                <a16:creationId xmlns:a16="http://schemas.microsoft.com/office/drawing/2014/main" id="{B76BE87F-375A-B3F3-848C-F5CF5C73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97" y="3428999"/>
            <a:ext cx="4849904" cy="275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What is Retrieval Augmented Generation?">
            <a:extLst>
              <a:ext uri="{FF2B5EF4-FFF2-40B4-BE49-F238E27FC236}">
                <a16:creationId xmlns:a16="http://schemas.microsoft.com/office/drawing/2014/main" id="{19EB5A49-2822-3071-9CBE-374C5B798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413" y="3342145"/>
            <a:ext cx="5508307" cy="227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8408" y="2127739"/>
            <a:ext cx="6978161" cy="24536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C" dirty="0"/>
              <a:t>Muchas gracias por su </a:t>
            </a:r>
            <a:br>
              <a:rPr lang="es-EC" dirty="0"/>
            </a:br>
            <a:r>
              <a:rPr lang="es-EC" dirty="0"/>
              <a:t>atención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C87E-B21A-818B-9A6C-6955CB9A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2" name="Picture 4" descr="3Blue1Brown - But what is a Neural Network?">
            <a:extLst>
              <a:ext uri="{FF2B5EF4-FFF2-40B4-BE49-F238E27FC236}">
                <a16:creationId xmlns:a16="http://schemas.microsoft.com/office/drawing/2014/main" id="{8D4F3816-9F79-F894-B528-A8BC7E404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88615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2990" y="746034"/>
            <a:ext cx="4179570" cy="33418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EC" b="1" dirty="0"/>
              <a:t>Arquitectura</a:t>
            </a:r>
            <a:br>
              <a:rPr lang="es-EC" b="1" dirty="0"/>
            </a:br>
            <a:r>
              <a:rPr lang="es-EC" b="1" dirty="0"/>
              <a:t>Transformers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E251-4DDA-A388-160B-E8F0292AA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5130" y="1625991"/>
            <a:ext cx="4758690" cy="3341857"/>
          </a:xfrm>
        </p:spPr>
        <p:txBody>
          <a:bodyPr/>
          <a:lstStyle/>
          <a:p>
            <a:pPr algn="just"/>
            <a:r>
              <a:rPr lang="es-ES" dirty="0"/>
              <a:t>“El perro seguirá la orden que se le dé, incluso si es peligrosa.”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21531820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494C96-CC2F-0119-FA65-33E64DD91833}"/>
              </a:ext>
            </a:extLst>
          </p:cNvPr>
          <p:cNvSpPr txBox="1">
            <a:spLocks/>
          </p:cNvSpPr>
          <p:nvPr/>
        </p:nvSpPr>
        <p:spPr>
          <a:xfrm>
            <a:off x="5511798" y="-538069"/>
            <a:ext cx="6477001" cy="226360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600" b="1" dirty="0"/>
              <a:t>Modelos de lenguaje </a:t>
            </a:r>
          </a:p>
          <a:p>
            <a:r>
              <a:rPr lang="es-EC" sz="3600" b="1" dirty="0"/>
              <a:t>masivos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569747-27FE-F2D1-DB7A-3A3E1F036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798" y="2343095"/>
            <a:ext cx="6527435" cy="33956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2514C9-590B-8F24-C460-B882864881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44"/>
          <a:stretch/>
        </p:blipFill>
        <p:spPr>
          <a:xfrm>
            <a:off x="456032" y="2222788"/>
            <a:ext cx="4954166" cy="35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0B67-4AF6-83AB-2E0D-6AC33497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287" y="-807169"/>
            <a:ext cx="5111750" cy="1921958"/>
          </a:xfrm>
        </p:spPr>
        <p:txBody>
          <a:bodyPr/>
          <a:lstStyle/>
          <a:p>
            <a:r>
              <a:rPr lang="es-EC" sz="3600" b="1" dirty="0"/>
              <a:t>propuesta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B10FE-952F-3734-1809-7D9CAA3C0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4286" y="1507042"/>
            <a:ext cx="6457633" cy="1921958"/>
          </a:xfrm>
        </p:spPr>
        <p:txBody>
          <a:bodyPr>
            <a:normAutofit/>
          </a:bodyPr>
          <a:lstStyle/>
          <a:p>
            <a:pPr algn="just"/>
            <a:r>
              <a:rPr lang="es-EC" sz="2400" dirty="0"/>
              <a:t>Usar estos modelos como tecnologías emergentes en el Ecuador.</a:t>
            </a:r>
          </a:p>
          <a:p>
            <a:pPr algn="just"/>
            <a:r>
              <a:rPr lang="es-EC" sz="2400" dirty="0"/>
              <a:t>Usar estos modelos en favor al desarrollo del país.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0533A-6E9B-AE14-27BF-E386EC53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0FBDF34-CC79-0763-C077-6ED7C734707B}"/>
              </a:ext>
            </a:extLst>
          </p:cNvPr>
          <p:cNvSpPr txBox="1">
            <a:spLocks/>
          </p:cNvSpPr>
          <p:nvPr/>
        </p:nvSpPr>
        <p:spPr>
          <a:xfrm>
            <a:off x="5094286" y="3441775"/>
            <a:ext cx="6146165" cy="291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C" sz="2400" dirty="0"/>
              <a:t>Dos necesidades: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400" b="1" dirty="0"/>
              <a:t>Que entienda y responda en español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400" b="1" dirty="0"/>
              <a:t>Que sea capaz de adquirir nuevo conocimiento: ley tributaria ecuatoriana</a:t>
            </a:r>
          </a:p>
          <a:p>
            <a:pPr algn="just"/>
            <a:r>
              <a:rPr lang="es-EC" sz="2400" dirty="0"/>
              <a:t>Sin embargo, hay una </a:t>
            </a:r>
            <a:r>
              <a:rPr lang="es-EC" sz="2400" b="1" dirty="0"/>
              <a:t>limitación</a:t>
            </a:r>
            <a:r>
              <a:rPr lang="es-EC" sz="2400" dirty="0"/>
              <a:t> </a:t>
            </a:r>
            <a:r>
              <a:rPr lang="es-EC" sz="2400" b="1" dirty="0"/>
              <a:t>importante</a:t>
            </a:r>
            <a:r>
              <a:rPr lang="es-EC" sz="2400" dirty="0"/>
              <a:t>.</a:t>
            </a:r>
          </a:p>
        </p:txBody>
      </p:sp>
      <p:pic>
        <p:nvPicPr>
          <p:cNvPr id="7172" name="Picture 4" descr="Ecuador vector país mapa | Vector Premium">
            <a:extLst>
              <a:ext uri="{FF2B5EF4-FFF2-40B4-BE49-F238E27FC236}">
                <a16:creationId xmlns:a16="http://schemas.microsoft.com/office/drawing/2014/main" id="{A91D75B2-1FA8-893C-FD36-C5269A2DB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8" y="2663358"/>
            <a:ext cx="3455109" cy="345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1464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5A12-0FD4-B4D9-8F89-6739C0C38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435" y="643429"/>
            <a:ext cx="5111750" cy="2263602"/>
          </a:xfrm>
        </p:spPr>
        <p:txBody>
          <a:bodyPr/>
          <a:lstStyle/>
          <a:p>
            <a:r>
              <a:rPr lang="es-EC" sz="3600" b="1" dirty="0"/>
              <a:t>Limitación económica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A92E4-247A-46EF-DB08-19AF354FD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485" y="3240404"/>
            <a:ext cx="6603365" cy="3115946"/>
          </a:xfrm>
        </p:spPr>
        <p:txBody>
          <a:bodyPr>
            <a:normAutofit/>
          </a:bodyPr>
          <a:lstStyle/>
          <a:p>
            <a:r>
              <a:rPr lang="es-EC" sz="2400" dirty="0"/>
              <a:t>Estos modelos son muy exigentes computacionalmente.</a:t>
            </a:r>
          </a:p>
          <a:p>
            <a:r>
              <a:rPr lang="es-EC" sz="2400" dirty="0"/>
              <a:t>Requieren de hardware muy costoso. </a:t>
            </a:r>
          </a:p>
          <a:p>
            <a:r>
              <a:rPr lang="es-EC" sz="2400" dirty="0"/>
              <a:t>Esto introduce una limitación económica al momento de usar estos modelos.</a:t>
            </a:r>
          </a:p>
          <a:p>
            <a:r>
              <a:rPr lang="es-EC" sz="2400" dirty="0"/>
              <a:t>Se usarán </a:t>
            </a:r>
            <a:r>
              <a:rPr lang="es-EC" sz="2400" b="1" dirty="0"/>
              <a:t>16GB de VRAM</a:t>
            </a:r>
            <a:r>
              <a:rPr lang="es-EC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95DD5-1033-FE84-26B3-2882949E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194" name="Picture 2" descr="Soluciones de GPU Integrada NVIDIA RTX | NVIDIA">
            <a:extLst>
              <a:ext uri="{FF2B5EF4-FFF2-40B4-BE49-F238E27FC236}">
                <a16:creationId xmlns:a16="http://schemas.microsoft.com/office/drawing/2014/main" id="{43A446EE-1E00-5C33-07B0-A521391EE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79" y="-27306"/>
            <a:ext cx="5222721" cy="274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91566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567" y="892177"/>
            <a:ext cx="9577983" cy="1325563"/>
          </a:xfrm>
        </p:spPr>
        <p:txBody>
          <a:bodyPr/>
          <a:lstStyle/>
          <a:p>
            <a:r>
              <a:rPr lang="es-EC" sz="3600" b="1" dirty="0"/>
              <a:t>Modelos escogidos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C184-1096-457B-AB72-BD49E6E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3701" y="4960610"/>
            <a:ext cx="3245494" cy="343061"/>
          </a:xfrm>
        </p:spPr>
        <p:txBody>
          <a:bodyPr/>
          <a:lstStyle/>
          <a:p>
            <a:r>
              <a:rPr lang="en-US" sz="2800" b="1" dirty="0"/>
              <a:t>LLaMA2-Chat 7B</a:t>
            </a:r>
            <a:endParaRPr lang="en-US" sz="1800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420882-1CC0-49B4-8DDE-24EC2668750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913693" y="5445939"/>
            <a:ext cx="1845511" cy="660747"/>
          </a:xfrm>
        </p:spPr>
        <p:txBody>
          <a:bodyPr>
            <a:normAutofit/>
          </a:bodyPr>
          <a:lstStyle/>
          <a:p>
            <a:r>
              <a:rPr lang="en-US" sz="2000" dirty="0"/>
              <a:t>Meta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0714D4-1A7C-4D7F-A5C0-4F766382B6A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926069" y="4957380"/>
            <a:ext cx="2330816" cy="343061"/>
          </a:xfrm>
        </p:spPr>
        <p:txBody>
          <a:bodyPr/>
          <a:lstStyle/>
          <a:p>
            <a:r>
              <a:rPr lang="en-US" sz="2800" b="1" dirty="0"/>
              <a:t>Mistral 7B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17101B-2009-4267-8513-19000E37B1F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5163503" y="5445939"/>
            <a:ext cx="1855949" cy="660747"/>
          </a:xfrm>
        </p:spPr>
        <p:txBody>
          <a:bodyPr>
            <a:normAutofit/>
          </a:bodyPr>
          <a:lstStyle/>
          <a:p>
            <a:r>
              <a:rPr lang="en-US" sz="2000" dirty="0"/>
              <a:t>Mistral AI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AEE506-9967-4592-BC98-D3FD3028A8E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100562" y="4957380"/>
            <a:ext cx="2317707" cy="343061"/>
          </a:xfrm>
        </p:spPr>
        <p:txBody>
          <a:bodyPr/>
          <a:lstStyle/>
          <a:p>
            <a:r>
              <a:rPr lang="en-US" sz="2800" b="1" dirty="0"/>
              <a:t>FALCON 7B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40B843D-6615-46EB-A813-BEBD624EC68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8572758" y="5445938"/>
            <a:ext cx="1845511" cy="660747"/>
          </a:xfrm>
        </p:spPr>
        <p:txBody>
          <a:bodyPr>
            <a:normAutofit/>
          </a:bodyPr>
          <a:lstStyle/>
          <a:p>
            <a:r>
              <a:rPr lang="en-US" sz="2000" dirty="0"/>
              <a:t>IIT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4" name="Picture Placeholder 33" descr="A llama with a colorful design&#10;&#10;Description automatically generated">
            <a:extLst>
              <a:ext uri="{FF2B5EF4-FFF2-40B4-BE49-F238E27FC236}">
                <a16:creationId xmlns:a16="http://schemas.microsoft.com/office/drawing/2014/main" id="{FC5502B1-1B5F-D413-8894-E636540E599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1754" t="-2992" r="41996" b="2992"/>
          <a:stretch/>
        </p:blipFill>
        <p:spPr>
          <a:xfrm>
            <a:off x="1855674" y="2751809"/>
            <a:ext cx="1846262" cy="1846263"/>
          </a:xfrm>
        </p:spPr>
      </p:pic>
      <p:pic>
        <p:nvPicPr>
          <p:cNvPr id="36" name="Picture Placeholder 35" descr="A number with a number in the middle&#10;&#10;Description automatically generated with medium confidence">
            <a:extLst>
              <a:ext uri="{FF2B5EF4-FFF2-40B4-BE49-F238E27FC236}">
                <a16:creationId xmlns:a16="http://schemas.microsoft.com/office/drawing/2014/main" id="{A688B5ED-F92A-5F20-7DFD-262416EB2E9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8000" r="18000"/>
          <a:stretch>
            <a:fillRect/>
          </a:stretch>
        </p:blipFill>
        <p:spPr>
          <a:xfrm>
            <a:off x="5203670" y="2751809"/>
            <a:ext cx="1846262" cy="1846263"/>
          </a:xfrm>
        </p:spPr>
      </p:pic>
      <p:pic>
        <p:nvPicPr>
          <p:cNvPr id="38" name="Picture Placeholder 37" descr="A wireframe of a bird&#10;&#10;Description automatically generated">
            <a:extLst>
              <a:ext uri="{FF2B5EF4-FFF2-40B4-BE49-F238E27FC236}">
                <a16:creationId xmlns:a16="http://schemas.microsoft.com/office/drawing/2014/main" id="{75156EBF-6DB5-722B-D655-7C1D2C494AA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/>
          <a:stretch>
            <a:fillRect/>
          </a:stretch>
        </p:blipFill>
        <p:spPr>
          <a:xfrm>
            <a:off x="8336285" y="2697449"/>
            <a:ext cx="1846262" cy="1846263"/>
          </a:xfr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2" id="{0E60AB4E-417B-45C1-9301-1C9D3943EB7F}" vid="{199B3929-907A-4692-88BF-6063DC97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8A5EB6-E9B8-417D-B09E-03811FBC9B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B34632-EE39-4722-B8A6-C2A6B86CC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5CEF65-757A-4D05-90BA-ED40BC2E515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355</Words>
  <Application>Microsoft Office PowerPoint</Application>
  <PresentationFormat>Widescreen</PresentationFormat>
  <Paragraphs>124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Tenorite</vt:lpstr>
      <vt:lpstr>Times New Roman</vt:lpstr>
      <vt:lpstr>Custom</vt:lpstr>
      <vt:lpstr>Usos y aplicaciones de modelos de lenguaje masivos en español</vt:lpstr>
      <vt:lpstr>Redes neuronales</vt:lpstr>
      <vt:lpstr>PowerPoint Presentation</vt:lpstr>
      <vt:lpstr>Arquitectura Transformers</vt:lpstr>
      <vt:lpstr>“El perro seguirá la orden que se le dé, incluso si es peligrosa.”</vt:lpstr>
      <vt:lpstr>PowerPoint Presentation</vt:lpstr>
      <vt:lpstr>propuesta</vt:lpstr>
      <vt:lpstr>Limitación económica</vt:lpstr>
      <vt:lpstr>Modelos escogidos</vt:lpstr>
      <vt:lpstr>QUANTIZATION</vt:lpstr>
      <vt:lpstr>Finetuning </vt:lpstr>
      <vt:lpstr>Trabajo realizado</vt:lpstr>
      <vt:lpstr>PowerPoint Presentation</vt:lpstr>
      <vt:lpstr>PowerPoint Presentation</vt:lpstr>
      <vt:lpstr>Resultados</vt:lpstr>
      <vt:lpstr>Instrucciones en español</vt:lpstr>
      <vt:lpstr>BELEBELE BENCHMARK</vt:lpstr>
      <vt:lpstr>Instrucciones de leyes ecuatorianas</vt:lpstr>
      <vt:lpstr>Conclusiones</vt:lpstr>
      <vt:lpstr>Nuevas tecnologías</vt:lpstr>
      <vt:lpstr>Muchas gracias por su 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2023-09-05T22:33:03Z</dcterms:created>
  <dcterms:modified xsi:type="dcterms:W3CDTF">2023-12-15T16:27:06Z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