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150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35556" y="285750"/>
            <a:ext cx="58728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Intelligence Artificielle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76236" y="1271588"/>
            <a:ext cx="499152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Fondamentaux et Applications Pratiques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500438" y="2300288"/>
            <a:ext cx="2143125" cy="2143125"/>
          </a:xfrm>
          <a:prstGeom prst="ellipse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813" y="3014663"/>
            <a:ext cx="714375" cy="714375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36219" y="2836069"/>
            <a:ext cx="1071563" cy="10715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35238" y="5014913"/>
            <a:ext cx="247352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Séminaire de Formation - Togo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3335238" y="5272088"/>
            <a:ext cx="247352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Novembre 2025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506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Sommaire du Séminaire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132284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" y="122515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92969" y="1100138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Introduction à l'IA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892969" y="1350169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Définition, évolution historique et types d'IA</a:t>
            </a:r>
            <a:endParaRPr lang="en-US" sz="837" dirty="0"/>
          </a:p>
        </p:txBody>
      </p:sp>
      <p:sp>
        <p:nvSpPr>
          <p:cNvPr id="9" name="Shape 5"/>
          <p:cNvSpPr/>
          <p:nvPr/>
        </p:nvSpPr>
        <p:spPr>
          <a:xfrm>
            <a:off x="4643438" y="957263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4786313" y="1132284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181" y="122515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250656" y="1100138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Les Différents LLMs</a:t>
            </a:r>
            <a:endParaRPr lang="en-US" sz="1046" dirty="0"/>
          </a:p>
        </p:txBody>
      </p:sp>
      <p:sp>
        <p:nvSpPr>
          <p:cNvPr id="13" name="Text 8"/>
          <p:cNvSpPr/>
          <p:nvPr/>
        </p:nvSpPr>
        <p:spPr>
          <a:xfrm>
            <a:off x="5250656" y="1350169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Modèles de langage et leurs caractéristiques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285750" y="1807369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428625" y="1982391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" y="2075259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92969" y="1950244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Catégories de Modèles</a:t>
            </a:r>
            <a:endParaRPr lang="en-US" sz="1046" dirty="0"/>
          </a:p>
        </p:txBody>
      </p:sp>
      <p:sp>
        <p:nvSpPr>
          <p:cNvPr id="18" name="Text 12"/>
          <p:cNvSpPr/>
          <p:nvPr/>
        </p:nvSpPr>
        <p:spPr>
          <a:xfrm>
            <a:off x="892969" y="2200275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Texte, image, audio et multimodal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4643438" y="1807369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0" name="Shape 14"/>
          <p:cNvSpPr/>
          <p:nvPr/>
        </p:nvSpPr>
        <p:spPr>
          <a:xfrm>
            <a:off x="4786313" y="1982391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9181" y="2075259"/>
            <a:ext cx="171450" cy="17145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250656" y="1950244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Avatars et IA Générative</a:t>
            </a:r>
            <a:endParaRPr lang="en-US" sz="1046" dirty="0"/>
          </a:p>
        </p:txBody>
      </p:sp>
      <p:sp>
        <p:nvSpPr>
          <p:cNvPr id="23" name="Text 16"/>
          <p:cNvSpPr/>
          <p:nvPr/>
        </p:nvSpPr>
        <p:spPr>
          <a:xfrm>
            <a:off x="5250656" y="2200275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d'avatars et applications</a:t>
            </a:r>
            <a:endParaRPr lang="en-US" sz="837" dirty="0"/>
          </a:p>
        </p:txBody>
      </p:sp>
      <p:sp>
        <p:nvSpPr>
          <p:cNvPr id="24" name="Shape 17"/>
          <p:cNvSpPr/>
          <p:nvPr/>
        </p:nvSpPr>
        <p:spPr>
          <a:xfrm>
            <a:off x="285750" y="2657475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5" name="Shape 18"/>
          <p:cNvSpPr/>
          <p:nvPr/>
        </p:nvSpPr>
        <p:spPr>
          <a:xfrm>
            <a:off x="428625" y="2832497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78" y="2925366"/>
            <a:ext cx="192881" cy="17145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892969" y="2800350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L'Art du Prompting</a:t>
            </a:r>
            <a:endParaRPr lang="en-US" sz="1046" dirty="0"/>
          </a:p>
        </p:txBody>
      </p:sp>
      <p:sp>
        <p:nvSpPr>
          <p:cNvPr id="28" name="Text 20"/>
          <p:cNvSpPr/>
          <p:nvPr/>
        </p:nvSpPr>
        <p:spPr>
          <a:xfrm>
            <a:off x="892969" y="3050381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Techniques pour des prompts efficaces</a:t>
            </a:r>
            <a:endParaRPr lang="en-US" sz="837" dirty="0"/>
          </a:p>
        </p:txBody>
      </p:sp>
      <p:sp>
        <p:nvSpPr>
          <p:cNvPr id="29" name="Shape 21"/>
          <p:cNvSpPr/>
          <p:nvPr/>
        </p:nvSpPr>
        <p:spPr>
          <a:xfrm>
            <a:off x="4643438" y="2657475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0" name="Shape 22"/>
          <p:cNvSpPr/>
          <p:nvPr/>
        </p:nvSpPr>
        <p:spPr>
          <a:xfrm>
            <a:off x="4786313" y="2832497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897" y="2925366"/>
            <a:ext cx="150019" cy="171450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5250656" y="2800350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 Bases de Données Vectorielles</a:t>
            </a:r>
            <a:endParaRPr lang="en-US" sz="1046" dirty="0"/>
          </a:p>
        </p:txBody>
      </p:sp>
      <p:sp>
        <p:nvSpPr>
          <p:cNvPr id="33" name="Text 24"/>
          <p:cNvSpPr/>
          <p:nvPr/>
        </p:nvSpPr>
        <p:spPr>
          <a:xfrm>
            <a:off x="5250656" y="3050381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Embeddings et RAG</a:t>
            </a:r>
            <a:endParaRPr lang="en-US" sz="837" dirty="0"/>
          </a:p>
        </p:txBody>
      </p:sp>
      <p:sp>
        <p:nvSpPr>
          <p:cNvPr id="34" name="Shape 25"/>
          <p:cNvSpPr/>
          <p:nvPr/>
        </p:nvSpPr>
        <p:spPr>
          <a:xfrm>
            <a:off x="285750" y="3507581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5" name="Shape 26"/>
          <p:cNvSpPr/>
          <p:nvPr/>
        </p:nvSpPr>
        <p:spPr>
          <a:xfrm>
            <a:off x="428625" y="3682603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494" y="3775472"/>
            <a:ext cx="171450" cy="17145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892969" y="3650456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7. Évaluation Critique</a:t>
            </a:r>
            <a:endParaRPr lang="en-US" sz="1046" dirty="0"/>
          </a:p>
        </p:txBody>
      </p:sp>
      <p:sp>
        <p:nvSpPr>
          <p:cNvPr id="38" name="Text 28"/>
          <p:cNvSpPr/>
          <p:nvPr/>
        </p:nvSpPr>
        <p:spPr>
          <a:xfrm>
            <a:off x="892969" y="3900488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Vérification et analyse des résultats</a:t>
            </a:r>
            <a:endParaRPr lang="en-US" sz="837" dirty="0"/>
          </a:p>
        </p:txBody>
      </p:sp>
      <p:sp>
        <p:nvSpPr>
          <p:cNvPr id="39" name="Shape 29"/>
          <p:cNvSpPr/>
          <p:nvPr/>
        </p:nvSpPr>
        <p:spPr>
          <a:xfrm>
            <a:off x="4643438" y="3507581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0" name="Shape 30"/>
          <p:cNvSpPr/>
          <p:nvPr/>
        </p:nvSpPr>
        <p:spPr>
          <a:xfrm>
            <a:off x="4786313" y="3682603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3775472"/>
            <a:ext cx="214313" cy="171450"/>
          </a:xfrm>
          <a:prstGeom prst="rect">
            <a:avLst/>
          </a:prstGeom>
        </p:spPr>
      </p:pic>
      <p:sp>
        <p:nvSpPr>
          <p:cNvPr id="42" name="Text 31"/>
          <p:cNvSpPr/>
          <p:nvPr/>
        </p:nvSpPr>
        <p:spPr>
          <a:xfrm>
            <a:off x="5250656" y="3650456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8. Applications pour ONG</a:t>
            </a:r>
            <a:endParaRPr lang="en-US" sz="1046" dirty="0"/>
          </a:p>
        </p:txBody>
      </p:sp>
      <p:sp>
        <p:nvSpPr>
          <p:cNvPr id="43" name="Text 32"/>
          <p:cNvSpPr/>
          <p:nvPr/>
        </p:nvSpPr>
        <p:spPr>
          <a:xfrm>
            <a:off x="5250656" y="3900488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 d'usage pour organisations togolaises</a:t>
            </a:r>
            <a:endParaRPr lang="en-US" sz="837" dirty="0"/>
          </a:p>
        </p:txBody>
      </p:sp>
      <p:sp>
        <p:nvSpPr>
          <p:cNvPr id="44" name="Shape 33"/>
          <p:cNvSpPr/>
          <p:nvPr/>
        </p:nvSpPr>
        <p:spPr>
          <a:xfrm>
            <a:off x="285750" y="4357688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5" name="Shape 34"/>
          <p:cNvSpPr/>
          <p:nvPr/>
        </p:nvSpPr>
        <p:spPr>
          <a:xfrm>
            <a:off x="428625" y="4532709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4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494" y="4625578"/>
            <a:ext cx="171450" cy="171450"/>
          </a:xfrm>
          <a:prstGeom prst="rect">
            <a:avLst/>
          </a:prstGeom>
        </p:spPr>
      </p:pic>
      <p:sp>
        <p:nvSpPr>
          <p:cNvPr id="47" name="Text 35"/>
          <p:cNvSpPr/>
          <p:nvPr/>
        </p:nvSpPr>
        <p:spPr>
          <a:xfrm>
            <a:off x="892969" y="4500563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9. Perspectives d'Avenir</a:t>
            </a:r>
            <a:endParaRPr lang="en-US" sz="1046" dirty="0"/>
          </a:p>
        </p:txBody>
      </p:sp>
      <p:sp>
        <p:nvSpPr>
          <p:cNvPr id="48" name="Text 36"/>
          <p:cNvSpPr/>
          <p:nvPr/>
        </p:nvSpPr>
        <p:spPr>
          <a:xfrm>
            <a:off x="892969" y="4750594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Tendances futures et opportunités</a:t>
            </a:r>
            <a:endParaRPr lang="en-US" sz="837" dirty="0"/>
          </a:p>
        </p:txBody>
      </p:sp>
      <p:sp>
        <p:nvSpPr>
          <p:cNvPr id="49" name="Shape 37"/>
          <p:cNvSpPr/>
          <p:nvPr/>
        </p:nvSpPr>
        <p:spPr>
          <a:xfrm>
            <a:off x="4643438" y="4357688"/>
            <a:ext cx="4214813" cy="70723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0" name="Shape 38"/>
          <p:cNvSpPr/>
          <p:nvPr/>
        </p:nvSpPr>
        <p:spPr>
          <a:xfrm>
            <a:off x="4786313" y="4532709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5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9897" y="4625578"/>
            <a:ext cx="150019" cy="171450"/>
          </a:xfrm>
          <a:prstGeom prst="rect">
            <a:avLst/>
          </a:prstGeom>
        </p:spPr>
      </p:pic>
      <p:sp>
        <p:nvSpPr>
          <p:cNvPr id="52" name="Text 39"/>
          <p:cNvSpPr/>
          <p:nvPr/>
        </p:nvSpPr>
        <p:spPr>
          <a:xfrm>
            <a:off x="5250656" y="4500563"/>
            <a:ext cx="34647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10. Conclusion et Ressources</a:t>
            </a:r>
            <a:endParaRPr lang="en-US" sz="1046" dirty="0"/>
          </a:p>
        </p:txBody>
      </p:sp>
      <p:sp>
        <p:nvSpPr>
          <p:cNvPr id="53" name="Text 40"/>
          <p:cNvSpPr/>
          <p:nvPr/>
        </p:nvSpPr>
        <p:spPr>
          <a:xfrm>
            <a:off x="5250656" y="4750594"/>
            <a:ext cx="3464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Synthèse et ressources d'apprentissage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79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à l'Intelligence Artificielle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4179094" cy="1814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43000"/>
            <a:ext cx="128588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650" y="1100138"/>
            <a:ext cx="83205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7E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Définition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28625" y="1464469"/>
            <a:ext cx="389334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L'intelligence artificielle (IA) représente la capacité des machines à imiter des fonctions cognitives humaines telles que l'apprentissage, le raisonnement et la résolution de problèmes.</a:t>
            </a:r>
            <a:endParaRPr lang="en-US" sz="942" dirty="0"/>
          </a:p>
        </p:txBody>
      </p:sp>
      <p:sp>
        <p:nvSpPr>
          <p:cNvPr id="8" name="Shape 4"/>
          <p:cNvSpPr/>
          <p:nvPr/>
        </p:nvSpPr>
        <p:spPr>
          <a:xfrm>
            <a:off x="285750" y="2914650"/>
            <a:ext cx="4179094" cy="197881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100388"/>
            <a:ext cx="192881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92944" y="3057525"/>
            <a:ext cx="852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7E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Types d'IA 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571500" y="3430786"/>
            <a:ext cx="13325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 Faible (Narrow AI)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571500" y="3430786"/>
            <a:ext cx="3092937" cy="3679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Spécialisée pour des tâches spécifiques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571500" y="3873698"/>
            <a:ext cx="11003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 Générale (AGI)</a:t>
            </a:r>
            <a:endParaRPr lang="en-US" sz="942" dirty="0"/>
          </a:p>
        </p:txBody>
      </p:sp>
      <p:sp>
        <p:nvSpPr>
          <p:cNvPr id="14" name="Text 9"/>
          <p:cNvSpPr/>
          <p:nvPr/>
        </p:nvSpPr>
        <p:spPr>
          <a:xfrm>
            <a:off x="571500" y="3873698"/>
            <a:ext cx="3127651" cy="3679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Capacité à effectuer toute tâche intellectuelle humaine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571500" y="4316611"/>
            <a:ext cx="11804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Super-Intelligence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571500" y="4316611"/>
            <a:ext cx="3711848" cy="3679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Hypothétique, surpasserait l'intelligence humaine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4679156" y="957263"/>
            <a:ext cx="4179094" cy="1650206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1" y="1143000"/>
            <a:ext cx="171450" cy="1714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064919" y="1100138"/>
            <a:ext cx="171176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7E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Évolution Historique 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4964906" y="1473398"/>
            <a:ext cx="3581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1950s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5323043" y="1473398"/>
            <a:ext cx="23790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Naissance du concept (Test de Turing)</a:t>
            </a:r>
            <a:endParaRPr lang="en-US" sz="942" dirty="0"/>
          </a:p>
        </p:txBody>
      </p:sp>
      <p:sp>
        <p:nvSpPr>
          <p:cNvPr id="22" name="Text 16"/>
          <p:cNvSpPr/>
          <p:nvPr/>
        </p:nvSpPr>
        <p:spPr>
          <a:xfrm>
            <a:off x="4964906" y="1723430"/>
            <a:ext cx="3581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1980s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5323043" y="1723430"/>
            <a:ext cx="30876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Systèmes experts et premiers réseaux neuronaux</a:t>
            </a:r>
            <a:endParaRPr lang="en-US" sz="942" dirty="0"/>
          </a:p>
        </p:txBody>
      </p:sp>
      <p:sp>
        <p:nvSpPr>
          <p:cNvPr id="24" name="Text 18"/>
          <p:cNvSpPr/>
          <p:nvPr/>
        </p:nvSpPr>
        <p:spPr>
          <a:xfrm>
            <a:off x="4964906" y="1973461"/>
            <a:ext cx="3581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2010s</a:t>
            </a:r>
            <a:endParaRPr lang="en-US" sz="942" dirty="0"/>
          </a:p>
        </p:txBody>
      </p:sp>
      <p:sp>
        <p:nvSpPr>
          <p:cNvPr id="25" name="Text 19"/>
          <p:cNvSpPr/>
          <p:nvPr/>
        </p:nvSpPr>
        <p:spPr>
          <a:xfrm>
            <a:off x="5323043" y="1973461"/>
            <a:ext cx="276398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Deep Learning et explosion des applications</a:t>
            </a:r>
            <a:endParaRPr lang="en-US" sz="942" dirty="0"/>
          </a:p>
        </p:txBody>
      </p:sp>
      <p:sp>
        <p:nvSpPr>
          <p:cNvPr id="26" name="Text 20"/>
          <p:cNvSpPr/>
          <p:nvPr/>
        </p:nvSpPr>
        <p:spPr>
          <a:xfrm>
            <a:off x="4964906" y="2223492"/>
            <a:ext cx="3581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2020s</a:t>
            </a:r>
            <a:endParaRPr lang="en-US" sz="942" dirty="0"/>
          </a:p>
        </p:txBody>
      </p:sp>
      <p:sp>
        <p:nvSpPr>
          <p:cNvPr id="27" name="Text 21"/>
          <p:cNvSpPr/>
          <p:nvPr/>
        </p:nvSpPr>
        <p:spPr>
          <a:xfrm>
            <a:off x="5323043" y="2223492"/>
            <a:ext cx="15267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: LLMs et IA multimodale</a:t>
            </a:r>
            <a:endParaRPr lang="en-US" sz="942" dirty="0"/>
          </a:p>
        </p:txBody>
      </p:sp>
      <p:sp>
        <p:nvSpPr>
          <p:cNvPr id="28" name="Shape 22"/>
          <p:cNvSpPr/>
          <p:nvPr/>
        </p:nvSpPr>
        <p:spPr>
          <a:xfrm>
            <a:off x="4679156" y="2750344"/>
            <a:ext cx="4179094" cy="21431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031" y="2893219"/>
            <a:ext cx="3893344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29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 Différents LLMs et leurs Caractéristiques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4179094" cy="202168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43000"/>
            <a:ext cx="150019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50081" y="1100138"/>
            <a:ext cx="181292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7E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Modèles Open Source 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428625" y="1464469"/>
            <a:ext cx="488007" cy="235744"/>
          </a:xfrm>
          <a:prstGeom prst="roundRect">
            <a:avLst/>
          </a:prstGeom>
          <a:solidFill>
            <a:srgbClr val="2ECC71">
              <a:alpha val="30000"/>
            </a:srgbClr>
          </a:solidFill>
          <a:ln w="99">
            <a:solidFill>
              <a:srgbClr val="2ECC71">
                <a:alpha val="70000"/>
              </a:srgbClr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428625" y="1464469"/>
            <a:ext cx="488007" cy="235744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Mistral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959495" y="1476970"/>
            <a:ext cx="33035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Modèle français optimisé pour le français et l'efficacité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428625" y="1743075"/>
            <a:ext cx="479022" cy="235744"/>
          </a:xfrm>
          <a:prstGeom prst="roundRect">
            <a:avLst/>
          </a:prstGeom>
          <a:solidFill>
            <a:srgbClr val="2ECC71">
              <a:alpha val="30000"/>
            </a:srgbClr>
          </a:solidFill>
          <a:ln w="99">
            <a:solidFill>
              <a:srgbClr val="2ECC71">
                <a:alpha val="70000"/>
              </a:srgbClr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28625" y="1743075"/>
            <a:ext cx="479022" cy="235744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LLaMA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950509" y="1755577"/>
            <a:ext cx="282225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Famille de modèles de Meta pour la recherche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428625" y="2021681"/>
            <a:ext cx="467525" cy="235744"/>
          </a:xfrm>
          <a:prstGeom prst="roundRect">
            <a:avLst/>
          </a:prstGeom>
          <a:solidFill>
            <a:srgbClr val="2ECC71">
              <a:alpha val="30000"/>
            </a:srgbClr>
          </a:solidFill>
          <a:ln w="99">
            <a:solidFill>
              <a:srgbClr val="2ECC71">
                <a:alpha val="70000"/>
              </a:srgbClr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28625" y="2021681"/>
            <a:ext cx="467525" cy="235744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Falcon</a:t>
            </a:r>
            <a:endParaRPr lang="en-US" sz="732" dirty="0"/>
          </a:p>
        </p:txBody>
      </p:sp>
      <p:sp>
        <p:nvSpPr>
          <p:cNvPr id="15" name="Text 11"/>
          <p:cNvSpPr/>
          <p:nvPr/>
        </p:nvSpPr>
        <p:spPr>
          <a:xfrm>
            <a:off x="939012" y="2034183"/>
            <a:ext cx="31586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Développé par l'Institut de Technologie d'Abu Dhabi</a:t>
            </a:r>
            <a:endParaRPr lang="en-US" sz="942" dirty="0"/>
          </a:p>
        </p:txBody>
      </p:sp>
      <p:sp>
        <p:nvSpPr>
          <p:cNvPr id="16" name="Text 12"/>
          <p:cNvSpPr/>
          <p:nvPr/>
        </p:nvSpPr>
        <p:spPr>
          <a:xfrm>
            <a:off x="428625" y="2394942"/>
            <a:ext cx="15408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 pour le Togo:</a:t>
            </a:r>
            <a:endParaRPr lang="en-US" sz="942" dirty="0"/>
          </a:p>
        </p:txBody>
      </p:sp>
      <p:sp>
        <p:nvSpPr>
          <p:cNvPr id="17" name="Text 13"/>
          <p:cNvSpPr/>
          <p:nvPr/>
        </p:nvSpPr>
        <p:spPr>
          <a:xfrm>
            <a:off x="1969498" y="2394942"/>
            <a:ext cx="22232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Coût réduit, adaptation possible aux </a:t>
            </a:r>
            <a:endParaRPr lang="en-US" sz="942" dirty="0"/>
          </a:p>
        </p:txBody>
      </p:sp>
      <p:sp>
        <p:nvSpPr>
          <p:cNvPr id="18" name="Text 14"/>
          <p:cNvSpPr/>
          <p:nvPr/>
        </p:nvSpPr>
        <p:spPr>
          <a:xfrm>
            <a:off x="428625" y="2587823"/>
            <a:ext cx="22928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langues locales, contrôle des données</a:t>
            </a:r>
            <a:endParaRPr lang="en-US" sz="942" dirty="0"/>
          </a:p>
        </p:txBody>
      </p:sp>
      <p:sp>
        <p:nvSpPr>
          <p:cNvPr id="19" name="Shape 15"/>
          <p:cNvSpPr/>
          <p:nvPr/>
        </p:nvSpPr>
        <p:spPr>
          <a:xfrm>
            <a:off x="285750" y="3121819"/>
            <a:ext cx="4179094" cy="202168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307556"/>
            <a:ext cx="128588" cy="171450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628650" y="3264694"/>
            <a:ext cx="190704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7E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Modèles Commerciaux </a:t>
            </a:r>
            <a:endParaRPr lang="en-US" sz="1350" dirty="0"/>
          </a:p>
        </p:txBody>
      </p:sp>
      <p:sp>
        <p:nvSpPr>
          <p:cNvPr id="22" name="Shape 17"/>
          <p:cNvSpPr/>
          <p:nvPr/>
        </p:nvSpPr>
        <p:spPr>
          <a:xfrm>
            <a:off x="428625" y="3629025"/>
            <a:ext cx="432811" cy="235744"/>
          </a:xfrm>
          <a:prstGeom prst="roundRect">
            <a:avLst/>
          </a:prstGeom>
          <a:solidFill>
            <a:srgbClr val="3498DB">
              <a:alpha val="30000"/>
            </a:srgbClr>
          </a:solidFill>
          <a:ln w="99">
            <a:solidFill>
              <a:srgbClr val="3498DB">
                <a:alpha val="70000"/>
              </a:srgbClr>
            </a:solidFill>
            <a:prstDash val="solid"/>
          </a:ln>
        </p:spPr>
      </p:sp>
      <p:sp>
        <p:nvSpPr>
          <p:cNvPr id="23" name="Text 18"/>
          <p:cNvSpPr/>
          <p:nvPr/>
        </p:nvSpPr>
        <p:spPr>
          <a:xfrm>
            <a:off x="428625" y="3629025"/>
            <a:ext cx="432811" cy="235744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GPT-4</a:t>
            </a:r>
            <a:endParaRPr lang="en-US" sz="732" dirty="0"/>
          </a:p>
        </p:txBody>
      </p:sp>
      <p:sp>
        <p:nvSpPr>
          <p:cNvPr id="24" name="Text 19"/>
          <p:cNvSpPr/>
          <p:nvPr/>
        </p:nvSpPr>
        <p:spPr>
          <a:xfrm>
            <a:off x="904298" y="3641527"/>
            <a:ext cx="33021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Modèle avancé d'OpenAI avec capacités multimodales</a:t>
            </a:r>
            <a:endParaRPr lang="en-US" sz="942" dirty="0"/>
          </a:p>
        </p:txBody>
      </p:sp>
      <p:sp>
        <p:nvSpPr>
          <p:cNvPr id="25" name="Shape 20"/>
          <p:cNvSpPr/>
          <p:nvPr/>
        </p:nvSpPr>
        <p:spPr>
          <a:xfrm>
            <a:off x="428625" y="3907631"/>
            <a:ext cx="487310" cy="235744"/>
          </a:xfrm>
          <a:prstGeom prst="roundRect">
            <a:avLst/>
          </a:prstGeom>
          <a:solidFill>
            <a:srgbClr val="3498DB">
              <a:alpha val="30000"/>
            </a:srgbClr>
          </a:solidFill>
          <a:ln w="99">
            <a:solidFill>
              <a:srgbClr val="3498DB">
                <a:alpha val="70000"/>
              </a:srgbClr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428625" y="3907631"/>
            <a:ext cx="487310" cy="235744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Claude</a:t>
            </a:r>
            <a:endParaRPr lang="en-US" sz="732" dirty="0"/>
          </a:p>
        </p:txBody>
      </p:sp>
      <p:sp>
        <p:nvSpPr>
          <p:cNvPr id="27" name="Text 22"/>
          <p:cNvSpPr/>
          <p:nvPr/>
        </p:nvSpPr>
        <p:spPr>
          <a:xfrm>
            <a:off x="958797" y="3920133"/>
            <a:ext cx="30341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Modèle d'Anthropic axé sur la sécurité et l'éthique</a:t>
            </a:r>
            <a:endParaRPr lang="en-US" sz="942" dirty="0"/>
          </a:p>
        </p:txBody>
      </p:sp>
      <p:sp>
        <p:nvSpPr>
          <p:cNvPr id="28" name="Shape 23"/>
          <p:cNvSpPr/>
          <p:nvPr/>
        </p:nvSpPr>
        <p:spPr>
          <a:xfrm>
            <a:off x="428625" y="4186238"/>
            <a:ext cx="499421" cy="235744"/>
          </a:xfrm>
          <a:prstGeom prst="roundRect">
            <a:avLst/>
          </a:prstGeom>
          <a:solidFill>
            <a:srgbClr val="3498DB">
              <a:alpha val="30000"/>
            </a:srgbClr>
          </a:solidFill>
          <a:ln w="99">
            <a:solidFill>
              <a:srgbClr val="3498DB">
                <a:alpha val="70000"/>
              </a:srgbClr>
            </a:solidFill>
            <a:prstDash val="solid"/>
          </a:ln>
        </p:spPr>
      </p:sp>
      <p:sp>
        <p:nvSpPr>
          <p:cNvPr id="29" name="Text 24"/>
          <p:cNvSpPr/>
          <p:nvPr/>
        </p:nvSpPr>
        <p:spPr>
          <a:xfrm>
            <a:off x="428625" y="4186238"/>
            <a:ext cx="499421" cy="235744"/>
          </a:xfrm>
          <a:prstGeom prst="rect">
            <a:avLst/>
          </a:prstGeom>
          <a:noFill/>
          <a:ln/>
        </p:spPr>
        <p:txBody>
          <a:bodyPr wrap="square" lIns="85090" tIns="42545" rIns="85090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Gemini</a:t>
            </a:r>
            <a:endParaRPr lang="en-US" sz="732" dirty="0"/>
          </a:p>
        </p:txBody>
      </p:sp>
      <p:sp>
        <p:nvSpPr>
          <p:cNvPr id="30" name="Text 25"/>
          <p:cNvSpPr/>
          <p:nvPr/>
        </p:nvSpPr>
        <p:spPr>
          <a:xfrm>
            <a:off x="970908" y="4198739"/>
            <a:ext cx="20691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Approche multimodale de Google</a:t>
            </a:r>
            <a:endParaRPr lang="en-US" sz="942" dirty="0"/>
          </a:p>
        </p:txBody>
      </p:sp>
      <p:sp>
        <p:nvSpPr>
          <p:cNvPr id="31" name="Text 26"/>
          <p:cNvSpPr/>
          <p:nvPr/>
        </p:nvSpPr>
        <p:spPr>
          <a:xfrm>
            <a:off x="428625" y="4559498"/>
            <a:ext cx="13684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Applications au Togo:</a:t>
            </a:r>
            <a:endParaRPr lang="en-US" sz="942" dirty="0"/>
          </a:p>
        </p:txBody>
      </p:sp>
      <p:sp>
        <p:nvSpPr>
          <p:cNvPr id="32" name="Text 27"/>
          <p:cNvSpPr/>
          <p:nvPr/>
        </p:nvSpPr>
        <p:spPr>
          <a:xfrm>
            <a:off x="1797072" y="4559498"/>
            <a:ext cx="21953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Services client, création de contenu, </a:t>
            </a:r>
            <a:endParaRPr lang="en-US" sz="942" dirty="0"/>
          </a:p>
        </p:txBody>
      </p:sp>
      <p:sp>
        <p:nvSpPr>
          <p:cNvPr id="33" name="Text 28"/>
          <p:cNvSpPr/>
          <p:nvPr/>
        </p:nvSpPr>
        <p:spPr>
          <a:xfrm>
            <a:off x="428625" y="4752380"/>
            <a:ext cx="22153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traduction, assistance administrative</a:t>
            </a:r>
            <a:endParaRPr lang="en-US" sz="942" dirty="0"/>
          </a:p>
        </p:txBody>
      </p:sp>
      <p:sp>
        <p:nvSpPr>
          <p:cNvPr id="34" name="Shape 29"/>
          <p:cNvSpPr/>
          <p:nvPr/>
        </p:nvSpPr>
        <p:spPr>
          <a:xfrm>
            <a:off x="4679156" y="957263"/>
            <a:ext cx="4179094" cy="190023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3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1" y="1143000"/>
            <a:ext cx="171450" cy="171450"/>
          </a:xfrm>
          <a:prstGeom prst="rect">
            <a:avLst/>
          </a:prstGeom>
        </p:spPr>
      </p:pic>
      <p:sp>
        <p:nvSpPr>
          <p:cNvPr id="36" name="Text 30"/>
          <p:cNvSpPr/>
          <p:nvPr/>
        </p:nvSpPr>
        <p:spPr>
          <a:xfrm>
            <a:off x="5064919" y="1100138"/>
            <a:ext cx="17169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7E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Critères de Sélection </a:t>
            </a:r>
            <a:endParaRPr lang="en-US" sz="1350" dirty="0"/>
          </a:p>
        </p:txBody>
      </p:sp>
      <p:sp>
        <p:nvSpPr>
          <p:cNvPr id="37" name="Text 31"/>
          <p:cNvSpPr/>
          <p:nvPr/>
        </p:nvSpPr>
        <p:spPr>
          <a:xfrm>
            <a:off x="4964906" y="1473398"/>
            <a:ext cx="3384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Coût:</a:t>
            </a:r>
            <a:endParaRPr lang="en-US" sz="942" dirty="0"/>
          </a:p>
        </p:txBody>
      </p:sp>
      <p:sp>
        <p:nvSpPr>
          <p:cNvPr id="38" name="Text 32"/>
          <p:cNvSpPr/>
          <p:nvPr/>
        </p:nvSpPr>
        <p:spPr>
          <a:xfrm>
            <a:off x="5303369" y="1473398"/>
            <a:ext cx="214574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Budget disponible pour l'utilisation</a:t>
            </a:r>
            <a:endParaRPr lang="en-US" sz="942" dirty="0"/>
          </a:p>
        </p:txBody>
      </p:sp>
      <p:sp>
        <p:nvSpPr>
          <p:cNvPr id="39" name="Text 33"/>
          <p:cNvSpPr/>
          <p:nvPr/>
        </p:nvSpPr>
        <p:spPr>
          <a:xfrm>
            <a:off x="4964906" y="1723430"/>
            <a:ext cx="8700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Performance:</a:t>
            </a:r>
            <a:endParaRPr lang="en-US" sz="942" dirty="0"/>
          </a:p>
        </p:txBody>
      </p:sp>
      <p:sp>
        <p:nvSpPr>
          <p:cNvPr id="40" name="Text 34"/>
          <p:cNvSpPr/>
          <p:nvPr/>
        </p:nvSpPr>
        <p:spPr>
          <a:xfrm>
            <a:off x="5834937" y="1723430"/>
            <a:ext cx="26257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Qualité des résultats pour les tâches visées</a:t>
            </a:r>
            <a:endParaRPr lang="en-US" sz="942" dirty="0"/>
          </a:p>
        </p:txBody>
      </p:sp>
      <p:sp>
        <p:nvSpPr>
          <p:cNvPr id="41" name="Text 35"/>
          <p:cNvSpPr/>
          <p:nvPr/>
        </p:nvSpPr>
        <p:spPr>
          <a:xfrm>
            <a:off x="4964906" y="1973461"/>
            <a:ext cx="5720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Français:</a:t>
            </a:r>
            <a:endParaRPr lang="en-US" sz="942" dirty="0"/>
          </a:p>
        </p:txBody>
      </p:sp>
      <p:sp>
        <p:nvSpPr>
          <p:cNvPr id="42" name="Text 36"/>
          <p:cNvSpPr/>
          <p:nvPr/>
        </p:nvSpPr>
        <p:spPr>
          <a:xfrm>
            <a:off x="5536992" y="1973461"/>
            <a:ext cx="235381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Support de la langue officielle du Togo</a:t>
            </a:r>
            <a:endParaRPr lang="en-US" sz="942" dirty="0"/>
          </a:p>
        </p:txBody>
      </p:sp>
      <p:sp>
        <p:nvSpPr>
          <p:cNvPr id="43" name="Text 37"/>
          <p:cNvSpPr/>
          <p:nvPr/>
        </p:nvSpPr>
        <p:spPr>
          <a:xfrm>
            <a:off x="4964906" y="2223492"/>
            <a:ext cx="10290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Facilité d'usage:</a:t>
            </a:r>
            <a:endParaRPr lang="en-US" sz="942" dirty="0"/>
          </a:p>
        </p:txBody>
      </p:sp>
      <p:sp>
        <p:nvSpPr>
          <p:cNvPr id="44" name="Text 38"/>
          <p:cNvSpPr/>
          <p:nvPr/>
        </p:nvSpPr>
        <p:spPr>
          <a:xfrm>
            <a:off x="5993997" y="2223492"/>
            <a:ext cx="15008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Niveau technique requis</a:t>
            </a:r>
            <a:endParaRPr lang="en-US" sz="942" dirty="0"/>
          </a:p>
        </p:txBody>
      </p:sp>
      <p:sp>
        <p:nvSpPr>
          <p:cNvPr id="45" name="Text 39"/>
          <p:cNvSpPr/>
          <p:nvPr/>
        </p:nvSpPr>
        <p:spPr>
          <a:xfrm>
            <a:off x="4964906" y="2473523"/>
            <a:ext cx="5485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Support:</a:t>
            </a:r>
            <a:endParaRPr lang="en-US" sz="942" dirty="0"/>
          </a:p>
        </p:txBody>
      </p:sp>
      <p:sp>
        <p:nvSpPr>
          <p:cNvPr id="46" name="Text 40"/>
          <p:cNvSpPr/>
          <p:nvPr/>
        </p:nvSpPr>
        <p:spPr>
          <a:xfrm>
            <a:off x="5513468" y="2473523"/>
            <a:ext cx="19587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Disponibilité de l'aide technique</a:t>
            </a:r>
            <a:endParaRPr lang="en-US" sz="942" dirty="0"/>
          </a:p>
        </p:txBody>
      </p:sp>
      <p:sp>
        <p:nvSpPr>
          <p:cNvPr id="47" name="Shape 41"/>
          <p:cNvSpPr/>
          <p:nvPr/>
        </p:nvSpPr>
        <p:spPr>
          <a:xfrm>
            <a:off x="4679156" y="3000375"/>
            <a:ext cx="4179094" cy="21431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4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031" y="3143250"/>
            <a:ext cx="3893344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150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Catégories de Modèles selon la Modalité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57263"/>
            <a:ext cx="2035969" cy="1814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392906" y="1064419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91" y="1157288"/>
            <a:ext cx="150019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92906" y="1493044"/>
            <a:ext cx="18216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Texte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92906" y="1778794"/>
            <a:ext cx="182165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Modèles spécialisés dans la compréhension et la génération de texte.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392906" y="2364581"/>
            <a:ext cx="182165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Ex: Rédaction automatisée de rapports administratifs en français</a:t>
            </a:r>
            <a:endParaRPr lang="en-US" sz="732" dirty="0"/>
          </a:p>
        </p:txBody>
      </p:sp>
      <p:sp>
        <p:nvSpPr>
          <p:cNvPr id="10" name="Shape 6"/>
          <p:cNvSpPr/>
          <p:nvPr/>
        </p:nvSpPr>
        <p:spPr>
          <a:xfrm>
            <a:off x="2428875" y="957263"/>
            <a:ext cx="2035969" cy="1814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2536031" y="1064419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157288"/>
            <a:ext cx="171450" cy="1714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536031" y="1493044"/>
            <a:ext cx="18216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Vision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2536031" y="1778794"/>
            <a:ext cx="182165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Modèles capables d'analyser et de comprendre le contenu visuel.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2536031" y="2364581"/>
            <a:ext cx="182165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Ex: Diagnostic des maladies des plantes pour les agriculteurs togolais</a:t>
            </a:r>
            <a:endParaRPr lang="en-US" sz="732" dirty="0"/>
          </a:p>
        </p:txBody>
      </p:sp>
      <p:sp>
        <p:nvSpPr>
          <p:cNvPr id="16" name="Shape 11"/>
          <p:cNvSpPr/>
          <p:nvPr/>
        </p:nvSpPr>
        <p:spPr>
          <a:xfrm>
            <a:off x="285750" y="2878931"/>
            <a:ext cx="2035969" cy="1814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7" name="Shape 12"/>
          <p:cNvSpPr/>
          <p:nvPr/>
        </p:nvSpPr>
        <p:spPr>
          <a:xfrm>
            <a:off x="392906" y="2986088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3078956"/>
            <a:ext cx="214313" cy="1714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906" y="3414713"/>
            <a:ext cx="18216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</a:t>
            </a:r>
            <a:endParaRPr lang="en-US" sz="1046" dirty="0"/>
          </a:p>
        </p:txBody>
      </p:sp>
      <p:sp>
        <p:nvSpPr>
          <p:cNvPr id="20" name="Text 14"/>
          <p:cNvSpPr/>
          <p:nvPr/>
        </p:nvSpPr>
        <p:spPr>
          <a:xfrm>
            <a:off x="392906" y="3700463"/>
            <a:ext cx="182165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Modèles qui traitent et génèrent du contenu audio et vocal.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392906" y="4286250"/>
            <a:ext cx="182165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Ex: Assistants vocaux en éwé et kabyè pour l'inclusion linguistique</a:t>
            </a:r>
            <a:endParaRPr lang="en-US" sz="732" dirty="0"/>
          </a:p>
        </p:txBody>
      </p:sp>
      <p:sp>
        <p:nvSpPr>
          <p:cNvPr id="22" name="Shape 16"/>
          <p:cNvSpPr/>
          <p:nvPr/>
        </p:nvSpPr>
        <p:spPr>
          <a:xfrm>
            <a:off x="2428875" y="2878931"/>
            <a:ext cx="2035969" cy="1814513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2536031" y="2986088"/>
            <a:ext cx="357188" cy="357188"/>
          </a:xfrm>
          <a:prstGeom prst="ellipse">
            <a:avLst/>
          </a:prstGeom>
          <a:solidFill>
            <a:srgbClr val="FF7E00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3078956"/>
            <a:ext cx="171450" cy="17145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2536031" y="3414713"/>
            <a:ext cx="18216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Multimodal</a:t>
            </a:r>
            <a:endParaRPr lang="en-US" sz="1046" dirty="0"/>
          </a:p>
        </p:txBody>
      </p:sp>
      <p:sp>
        <p:nvSpPr>
          <p:cNvPr id="26" name="Text 19"/>
          <p:cNvSpPr/>
          <p:nvPr/>
        </p:nvSpPr>
        <p:spPr>
          <a:xfrm>
            <a:off x="2536031" y="3700463"/>
            <a:ext cx="1821656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Modèles intégrant plusieurs types de données simultanément.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2536031" y="4286250"/>
            <a:ext cx="182165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Ex: Éducation immersive combinant texte, images et audio</a:t>
            </a:r>
            <a:endParaRPr lang="en-US" sz="732" dirty="0"/>
          </a:p>
        </p:txBody>
      </p:sp>
      <p:sp>
        <p:nvSpPr>
          <p:cNvPr id="28" name="Shape 21"/>
          <p:cNvSpPr/>
          <p:nvPr/>
        </p:nvSpPr>
        <p:spPr>
          <a:xfrm>
            <a:off x="4679156" y="957263"/>
            <a:ext cx="4179094" cy="22860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031" y="1143000"/>
            <a:ext cx="171450" cy="171450"/>
          </a:xfrm>
          <a:prstGeom prst="rect">
            <a:avLst/>
          </a:prstGeom>
        </p:spPr>
      </p:pic>
      <p:sp>
        <p:nvSpPr>
          <p:cNvPr id="30" name="Text 22"/>
          <p:cNvSpPr/>
          <p:nvPr/>
        </p:nvSpPr>
        <p:spPr>
          <a:xfrm>
            <a:off x="5064919" y="1100138"/>
            <a:ext cx="173662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7E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Applications au Togo </a:t>
            </a:r>
            <a:endParaRPr lang="en-US" sz="1350" dirty="0"/>
          </a:p>
        </p:txBody>
      </p:sp>
      <p:sp>
        <p:nvSpPr>
          <p:cNvPr id="31" name="Text 23"/>
          <p:cNvSpPr/>
          <p:nvPr/>
        </p:nvSpPr>
        <p:spPr>
          <a:xfrm>
            <a:off x="4964906" y="1473398"/>
            <a:ext cx="766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Agriculture:</a:t>
            </a:r>
            <a:endParaRPr lang="en-US" sz="942" dirty="0"/>
          </a:p>
        </p:txBody>
      </p:sp>
      <p:sp>
        <p:nvSpPr>
          <p:cNvPr id="32" name="Text 24"/>
          <p:cNvSpPr/>
          <p:nvPr/>
        </p:nvSpPr>
        <p:spPr>
          <a:xfrm>
            <a:off x="4964906" y="1473398"/>
            <a:ext cx="3527980" cy="3679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Analyse d'images pour identifier les maladies des cultures</a:t>
            </a:r>
            <a:endParaRPr lang="en-US" sz="942" dirty="0"/>
          </a:p>
        </p:txBody>
      </p:sp>
      <p:sp>
        <p:nvSpPr>
          <p:cNvPr id="33" name="Text 25"/>
          <p:cNvSpPr/>
          <p:nvPr/>
        </p:nvSpPr>
        <p:spPr>
          <a:xfrm>
            <a:off x="4964906" y="1916311"/>
            <a:ext cx="6774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Éducation:</a:t>
            </a:r>
            <a:endParaRPr lang="en-US" sz="942" dirty="0"/>
          </a:p>
        </p:txBody>
      </p:sp>
      <p:sp>
        <p:nvSpPr>
          <p:cNvPr id="34" name="Text 26"/>
          <p:cNvSpPr/>
          <p:nvPr/>
        </p:nvSpPr>
        <p:spPr>
          <a:xfrm>
            <a:off x="5642307" y="1916311"/>
            <a:ext cx="26292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Contenu multimodal pour l'alphabétisation</a:t>
            </a:r>
            <a:endParaRPr lang="en-US" sz="942" dirty="0"/>
          </a:p>
        </p:txBody>
      </p:sp>
      <p:sp>
        <p:nvSpPr>
          <p:cNvPr id="35" name="Text 27"/>
          <p:cNvSpPr/>
          <p:nvPr/>
        </p:nvSpPr>
        <p:spPr>
          <a:xfrm>
            <a:off x="4964906" y="2166342"/>
            <a:ext cx="4014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Santé:</a:t>
            </a:r>
            <a:endParaRPr lang="en-US" sz="942" dirty="0"/>
          </a:p>
        </p:txBody>
      </p:sp>
      <p:sp>
        <p:nvSpPr>
          <p:cNvPr id="36" name="Text 28"/>
          <p:cNvSpPr/>
          <p:nvPr/>
        </p:nvSpPr>
        <p:spPr>
          <a:xfrm>
            <a:off x="5366379" y="2166342"/>
            <a:ext cx="27946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Diagnostic assisté par vision et analyse vocale</a:t>
            </a:r>
            <a:endParaRPr lang="en-US" sz="942" dirty="0"/>
          </a:p>
        </p:txBody>
      </p:sp>
      <p:sp>
        <p:nvSpPr>
          <p:cNvPr id="37" name="Text 29"/>
          <p:cNvSpPr/>
          <p:nvPr/>
        </p:nvSpPr>
        <p:spPr>
          <a:xfrm>
            <a:off x="4964906" y="2416373"/>
            <a:ext cx="5143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Culture:</a:t>
            </a:r>
            <a:endParaRPr lang="en-US" sz="942" dirty="0"/>
          </a:p>
        </p:txBody>
      </p:sp>
      <p:sp>
        <p:nvSpPr>
          <p:cNvPr id="38" name="Text 30"/>
          <p:cNvSpPr/>
          <p:nvPr/>
        </p:nvSpPr>
        <p:spPr>
          <a:xfrm>
            <a:off x="5479284" y="2416373"/>
            <a:ext cx="26986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Préservation du patrimoine linguistique oral</a:t>
            </a:r>
            <a:endParaRPr lang="en-US" sz="942" dirty="0"/>
          </a:p>
        </p:txBody>
      </p:sp>
      <p:sp>
        <p:nvSpPr>
          <p:cNvPr id="39" name="Text 31"/>
          <p:cNvSpPr/>
          <p:nvPr/>
        </p:nvSpPr>
        <p:spPr>
          <a:xfrm>
            <a:off x="4964906" y="2666405"/>
            <a:ext cx="10082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Administration:</a:t>
            </a:r>
            <a:endParaRPr lang="en-US" sz="942" dirty="0"/>
          </a:p>
        </p:txBody>
      </p:sp>
      <p:sp>
        <p:nvSpPr>
          <p:cNvPr id="40" name="Text 32"/>
          <p:cNvSpPr/>
          <p:nvPr/>
        </p:nvSpPr>
        <p:spPr>
          <a:xfrm>
            <a:off x="4964906" y="2666405"/>
            <a:ext cx="3651656" cy="3679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Services publics accessibles par commande vocale</a:t>
            </a:r>
            <a:endParaRPr lang="en-US" sz="942" dirty="0"/>
          </a:p>
        </p:txBody>
      </p:sp>
      <p:sp>
        <p:nvSpPr>
          <p:cNvPr id="41" name="Shape 33"/>
          <p:cNvSpPr/>
          <p:nvPr/>
        </p:nvSpPr>
        <p:spPr>
          <a:xfrm>
            <a:off x="4679156" y="3386138"/>
            <a:ext cx="4179094" cy="21431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4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031" y="3529013"/>
            <a:ext cx="3893344" cy="1857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2025-07-17T16:57:54Z</dcterms:created>
  <dcterms:modified xsi:type="dcterms:W3CDTF">2025-07-17T16:57:54Z</dcterms:modified>
</cp:coreProperties>
</file>