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image" Target="../media/image-11-5.png"/><Relationship Id="rId6" Type="http://schemas.openxmlformats.org/officeDocument/2006/relationships/image" Target="../media/image-11-6.png"/><Relationship Id="rId7" Type="http://schemas.openxmlformats.org/officeDocument/2006/relationships/image" Target="../media/image-11-7.png"/><Relationship Id="rId8" Type="http://schemas.openxmlformats.org/officeDocument/2006/relationships/image" Target="../media/image-11-8.png"/><Relationship Id="rId9" Type="http://schemas.openxmlformats.org/officeDocument/2006/relationships/image" Target="../media/image-11-9.png"/><Relationship Id="rId10" Type="http://schemas.openxmlformats.org/officeDocument/2006/relationships/image" Target="../media/image-11-10.png"/><Relationship Id="rId11" Type="http://schemas.openxmlformats.org/officeDocument/2006/relationships/image" Target="../media/image-11-11.png"/><Relationship Id="rId12" Type="http://schemas.openxmlformats.org/officeDocument/2006/relationships/image" Target="../media/image-11-12.png"/><Relationship Id="rId13" Type="http://schemas.openxmlformats.org/officeDocument/2006/relationships/image" Target="../media/image-11-13.png"/><Relationship Id="rId14" Type="http://schemas.openxmlformats.org/officeDocument/2006/relationships/image" Target="../media/image-11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image" Target="../media/image-8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" y="513496"/>
            <a:ext cx="571500" cy="571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6915150" y="1028700"/>
            <a:ext cx="857250" cy="85725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828800" y="3943350"/>
            <a:ext cx="428625" cy="428625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1357313" y="506509"/>
            <a:ext cx="6429375" cy="413048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1785938" y="935134"/>
            <a:ext cx="55721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A23B7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MODULE 8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785938" y="1335184"/>
            <a:ext cx="5572125" cy="113155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Applications Pratiques</a:t>
            </a:r>
            <a:endParaRPr lang="en-US" sz="4050" dirty="0"/>
          </a:p>
        </p:txBody>
      </p:sp>
      <p:sp>
        <p:nvSpPr>
          <p:cNvPr id="9" name="Text 6"/>
          <p:cNvSpPr/>
          <p:nvPr/>
        </p:nvSpPr>
        <p:spPr>
          <a:xfrm>
            <a:off x="1785938" y="2681055"/>
            <a:ext cx="5572125" cy="3343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pour les ONG et la Gestion de Projets</a:t>
            </a:r>
            <a:endParaRPr lang="en-US" sz="2025" dirty="0"/>
          </a:p>
        </p:txBody>
      </p:sp>
      <p:sp>
        <p:nvSpPr>
          <p:cNvPr id="10" name="Shape 7"/>
          <p:cNvSpPr/>
          <p:nvPr/>
        </p:nvSpPr>
        <p:spPr>
          <a:xfrm>
            <a:off x="1785938" y="3301110"/>
            <a:ext cx="1232297" cy="907256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73" y="3443985"/>
            <a:ext cx="428625" cy="3429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965117" y="3894041"/>
            <a:ext cx="87393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ONG Togolaises</a:t>
            </a:r>
            <a:endParaRPr lang="en-US" sz="837" dirty="0"/>
          </a:p>
        </p:txBody>
      </p:sp>
      <p:sp>
        <p:nvSpPr>
          <p:cNvPr id="13" name="Shape 9"/>
          <p:cNvSpPr/>
          <p:nvPr/>
        </p:nvSpPr>
        <p:spPr>
          <a:xfrm>
            <a:off x="3232547" y="3301110"/>
            <a:ext cx="1232297" cy="907256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08" y="3443985"/>
            <a:ext cx="257175" cy="3429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3499600" y="3894041"/>
            <a:ext cx="69816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Propositions</a:t>
            </a:r>
            <a:endParaRPr lang="en-US" sz="837" dirty="0"/>
          </a:p>
        </p:txBody>
      </p:sp>
      <p:sp>
        <p:nvSpPr>
          <p:cNvPr id="16" name="Shape 11"/>
          <p:cNvSpPr/>
          <p:nvPr/>
        </p:nvSpPr>
        <p:spPr>
          <a:xfrm>
            <a:off x="4679156" y="3301110"/>
            <a:ext cx="1232297" cy="907256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717" y="3443985"/>
            <a:ext cx="257175" cy="3429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064696" y="3894041"/>
            <a:ext cx="4612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Budgets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6125766" y="3301110"/>
            <a:ext cx="1232297" cy="907256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464" y="3443985"/>
            <a:ext cx="342900" cy="3429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524392" y="3894041"/>
            <a:ext cx="43504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</a:t>
            </a:r>
            <a:endParaRPr lang="en-US" sz="83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057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Exercice Pratique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Création d'un Budget de Projet avec l'IA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8715375" cy="508417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8" y="1328738"/>
            <a:ext cx="214313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937797" y="1285875"/>
            <a:ext cx="1589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Travail en Groupes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392906" y="1685925"/>
            <a:ext cx="4089797" cy="3423252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1860947"/>
            <a:ext cx="144661" cy="1285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1880" y="1828800"/>
            <a:ext cx="55230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Scénario 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535781" y="2128838"/>
            <a:ext cx="3804047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Votre ONG souhaite lancer un projet d'alphabétisation pour adultes dans 3 villages de la région des Plateaux. Le projet vise à former 150 adultes (principalement des femmes) sur une période de 18 mois. </a:t>
            </a:r>
            <a:endParaRPr lang="en-US" sz="732" dirty="0"/>
          </a:p>
        </p:txBody>
      </p:sp>
      <p:sp>
        <p:nvSpPr>
          <p:cNvPr id="12" name="Shape 7"/>
          <p:cNvSpPr/>
          <p:nvPr/>
        </p:nvSpPr>
        <p:spPr>
          <a:xfrm>
            <a:off x="535781" y="2686050"/>
            <a:ext cx="3804047" cy="11965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535781" y="2686050"/>
            <a:ext cx="28575" cy="1196578"/>
          </a:xfrm>
          <a:prstGeom prst="rect">
            <a:avLst/>
          </a:prstGeom>
          <a:solidFill>
            <a:srgbClr val="A23B72"/>
          </a:solidFill>
          <a:ln/>
        </p:spPr>
      </p:sp>
      <p:sp>
        <p:nvSpPr>
          <p:cNvPr id="14" name="Text 9"/>
          <p:cNvSpPr/>
          <p:nvPr/>
        </p:nvSpPr>
        <p:spPr>
          <a:xfrm>
            <a:off x="642938" y="2793206"/>
            <a:ext cx="34828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Région:</a:t>
            </a:r>
            <a:endParaRPr lang="en-US" sz="680" dirty="0"/>
          </a:p>
        </p:txBody>
      </p:sp>
      <p:sp>
        <p:nvSpPr>
          <p:cNvPr id="15" name="Text 10"/>
          <p:cNvSpPr/>
          <p:nvPr/>
        </p:nvSpPr>
        <p:spPr>
          <a:xfrm>
            <a:off x="2597981" y="2793206"/>
            <a:ext cx="16346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Plateaux (Kpalimé, Atakpamé, Badou)</a:t>
            </a:r>
            <a:endParaRPr lang="en-US" sz="680" dirty="0"/>
          </a:p>
        </p:txBody>
      </p:sp>
      <p:sp>
        <p:nvSpPr>
          <p:cNvPr id="16" name="Text 11"/>
          <p:cNvSpPr/>
          <p:nvPr/>
        </p:nvSpPr>
        <p:spPr>
          <a:xfrm>
            <a:off x="642938" y="2989659"/>
            <a:ext cx="62577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Bénéficiaires:</a:t>
            </a:r>
            <a:endParaRPr lang="en-US" sz="680" dirty="0"/>
          </a:p>
        </p:txBody>
      </p:sp>
      <p:sp>
        <p:nvSpPr>
          <p:cNvPr id="17" name="Text 12"/>
          <p:cNvSpPr/>
          <p:nvPr/>
        </p:nvSpPr>
        <p:spPr>
          <a:xfrm>
            <a:off x="3085905" y="2989659"/>
            <a:ext cx="114676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150 adultes (80% femmes)</a:t>
            </a:r>
            <a:endParaRPr lang="en-US" sz="680" dirty="0"/>
          </a:p>
        </p:txBody>
      </p:sp>
      <p:sp>
        <p:nvSpPr>
          <p:cNvPr id="18" name="Text 13"/>
          <p:cNvSpPr/>
          <p:nvPr/>
        </p:nvSpPr>
        <p:spPr>
          <a:xfrm>
            <a:off x="642938" y="3186113"/>
            <a:ext cx="3062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Durée:</a:t>
            </a:r>
            <a:endParaRPr lang="en-US" sz="680" dirty="0"/>
          </a:p>
        </p:txBody>
      </p:sp>
      <p:sp>
        <p:nvSpPr>
          <p:cNvPr id="19" name="Text 14"/>
          <p:cNvSpPr/>
          <p:nvPr/>
        </p:nvSpPr>
        <p:spPr>
          <a:xfrm>
            <a:off x="3890804" y="3186113"/>
            <a:ext cx="34186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 mois</a:t>
            </a:r>
            <a:endParaRPr lang="en-US" sz="680" dirty="0"/>
          </a:p>
        </p:txBody>
      </p:sp>
      <p:sp>
        <p:nvSpPr>
          <p:cNvPr id="20" name="Text 15"/>
          <p:cNvSpPr/>
          <p:nvPr/>
        </p:nvSpPr>
        <p:spPr>
          <a:xfrm>
            <a:off x="642938" y="3382566"/>
            <a:ext cx="38802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Bailleur:</a:t>
            </a:r>
            <a:endParaRPr lang="en-US" sz="680" dirty="0"/>
          </a:p>
        </p:txBody>
      </p:sp>
      <p:sp>
        <p:nvSpPr>
          <p:cNvPr id="21" name="Text 16"/>
          <p:cNvSpPr/>
          <p:nvPr/>
        </p:nvSpPr>
        <p:spPr>
          <a:xfrm>
            <a:off x="3054511" y="3382566"/>
            <a:ext cx="117816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Fondation pour l'Éducation</a:t>
            </a:r>
            <a:endParaRPr lang="en-US" sz="680" dirty="0"/>
          </a:p>
        </p:txBody>
      </p:sp>
      <p:sp>
        <p:nvSpPr>
          <p:cNvPr id="22" name="Text 17"/>
          <p:cNvSpPr/>
          <p:nvPr/>
        </p:nvSpPr>
        <p:spPr>
          <a:xfrm>
            <a:off x="642938" y="3579019"/>
            <a:ext cx="58776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Budget max:</a:t>
            </a:r>
            <a:endParaRPr lang="en-US" sz="680" dirty="0"/>
          </a:p>
        </p:txBody>
      </p:sp>
      <p:sp>
        <p:nvSpPr>
          <p:cNvPr id="23" name="Text 18"/>
          <p:cNvSpPr/>
          <p:nvPr/>
        </p:nvSpPr>
        <p:spPr>
          <a:xfrm>
            <a:off x="3864908" y="3579019"/>
            <a:ext cx="36776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75,000 €</a:t>
            </a:r>
            <a:endParaRPr lang="en-US" sz="680" dirty="0"/>
          </a:p>
        </p:txBody>
      </p:sp>
      <p:sp>
        <p:nvSpPr>
          <p:cNvPr id="24" name="Shape 19"/>
          <p:cNvSpPr/>
          <p:nvPr/>
        </p:nvSpPr>
        <p:spPr>
          <a:xfrm>
            <a:off x="4661297" y="1685925"/>
            <a:ext cx="4089797" cy="3423252"/>
          </a:xfrm>
          <a:prstGeom prst="rect">
            <a:avLst/>
          </a:prstGeom>
          <a:solidFill>
            <a:srgbClr val="F18F01">
              <a:alpha val="5000"/>
            </a:srgbClr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4172" y="1860947"/>
            <a:ext cx="128588" cy="128588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5004197" y="1828800"/>
            <a:ext cx="109210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Tâches à Réaliser </a:t>
            </a:r>
            <a:endParaRPr lang="en-US" sz="942" dirty="0"/>
          </a:p>
        </p:txBody>
      </p:sp>
      <p:sp>
        <p:nvSpPr>
          <p:cNvPr id="27" name="Shape 21"/>
          <p:cNvSpPr/>
          <p:nvPr/>
        </p:nvSpPr>
        <p:spPr>
          <a:xfrm>
            <a:off x="4804172" y="2128838"/>
            <a:ext cx="3804047" cy="43147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2"/>
          <p:cNvSpPr/>
          <p:nvPr/>
        </p:nvSpPr>
        <p:spPr>
          <a:xfrm>
            <a:off x="4804172" y="2128838"/>
            <a:ext cx="28575" cy="431471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29" name="Shape 23"/>
          <p:cNvSpPr/>
          <p:nvPr/>
        </p:nvSpPr>
        <p:spPr>
          <a:xfrm>
            <a:off x="4889897" y="2214563"/>
            <a:ext cx="171450" cy="171450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30" name="Text 24"/>
          <p:cNvSpPr/>
          <p:nvPr/>
        </p:nvSpPr>
        <p:spPr>
          <a:xfrm>
            <a:off x="4889897" y="221456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31" name="Text 25"/>
          <p:cNvSpPr/>
          <p:nvPr/>
        </p:nvSpPr>
        <p:spPr>
          <a:xfrm>
            <a:off x="5147072" y="2214563"/>
            <a:ext cx="33754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Utiliser l'IA pour analyser des projets similaires et identifier les postes budgétaires essentiels</a:t>
            </a:r>
            <a:endParaRPr lang="en-US" sz="680" dirty="0"/>
          </a:p>
        </p:txBody>
      </p:sp>
      <p:sp>
        <p:nvSpPr>
          <p:cNvPr id="32" name="Shape 26"/>
          <p:cNvSpPr/>
          <p:nvPr/>
        </p:nvSpPr>
        <p:spPr>
          <a:xfrm>
            <a:off x="4804172" y="2646034"/>
            <a:ext cx="3804047" cy="43147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7"/>
          <p:cNvSpPr/>
          <p:nvPr/>
        </p:nvSpPr>
        <p:spPr>
          <a:xfrm>
            <a:off x="4804172" y="2646034"/>
            <a:ext cx="28575" cy="431471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34" name="Shape 28"/>
          <p:cNvSpPr/>
          <p:nvPr/>
        </p:nvSpPr>
        <p:spPr>
          <a:xfrm>
            <a:off x="4889897" y="2731759"/>
            <a:ext cx="171450" cy="171450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35" name="Text 29"/>
          <p:cNvSpPr/>
          <p:nvPr/>
        </p:nvSpPr>
        <p:spPr>
          <a:xfrm>
            <a:off x="4889897" y="273175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36" name="Text 30"/>
          <p:cNvSpPr/>
          <p:nvPr/>
        </p:nvSpPr>
        <p:spPr>
          <a:xfrm>
            <a:off x="5147072" y="2731759"/>
            <a:ext cx="33754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Créer une structure budgétaire détaillée avec répartition par catégories (personnel, matériel, formation, etc.)</a:t>
            </a:r>
            <a:endParaRPr lang="en-US" sz="680" dirty="0"/>
          </a:p>
        </p:txBody>
      </p:sp>
      <p:sp>
        <p:nvSpPr>
          <p:cNvPr id="37" name="Shape 31"/>
          <p:cNvSpPr/>
          <p:nvPr/>
        </p:nvSpPr>
        <p:spPr>
          <a:xfrm>
            <a:off x="4804172" y="3163230"/>
            <a:ext cx="3804047" cy="43147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32"/>
          <p:cNvSpPr/>
          <p:nvPr/>
        </p:nvSpPr>
        <p:spPr>
          <a:xfrm>
            <a:off x="4804172" y="3163230"/>
            <a:ext cx="28575" cy="431471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39" name="Shape 33"/>
          <p:cNvSpPr/>
          <p:nvPr/>
        </p:nvSpPr>
        <p:spPr>
          <a:xfrm>
            <a:off x="4889897" y="3248955"/>
            <a:ext cx="171450" cy="171450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40" name="Text 34"/>
          <p:cNvSpPr/>
          <p:nvPr/>
        </p:nvSpPr>
        <p:spPr>
          <a:xfrm>
            <a:off x="4889897" y="324895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41" name="Text 35"/>
          <p:cNvSpPr/>
          <p:nvPr/>
        </p:nvSpPr>
        <p:spPr>
          <a:xfrm>
            <a:off x="5147072" y="3248955"/>
            <a:ext cx="3375422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Adapter les coûts au contexte local togolais en utilisant les données de référence</a:t>
            </a:r>
            <a:endParaRPr lang="en-US" sz="680" dirty="0"/>
          </a:p>
        </p:txBody>
      </p:sp>
      <p:sp>
        <p:nvSpPr>
          <p:cNvPr id="42" name="Shape 36"/>
          <p:cNvSpPr/>
          <p:nvPr/>
        </p:nvSpPr>
        <p:spPr>
          <a:xfrm>
            <a:off x="4804172" y="3680427"/>
            <a:ext cx="3804047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Shape 37"/>
          <p:cNvSpPr/>
          <p:nvPr/>
        </p:nvSpPr>
        <p:spPr>
          <a:xfrm>
            <a:off x="4804172" y="3680427"/>
            <a:ext cx="28575" cy="342900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44" name="Shape 38"/>
          <p:cNvSpPr/>
          <p:nvPr/>
        </p:nvSpPr>
        <p:spPr>
          <a:xfrm>
            <a:off x="4889897" y="3766152"/>
            <a:ext cx="171450" cy="171450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45" name="Text 39"/>
          <p:cNvSpPr/>
          <p:nvPr/>
        </p:nvSpPr>
        <p:spPr>
          <a:xfrm>
            <a:off x="4889897" y="3766152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46" name="Text 40"/>
          <p:cNvSpPr/>
          <p:nvPr/>
        </p:nvSpPr>
        <p:spPr>
          <a:xfrm>
            <a:off x="5147072" y="3766152"/>
            <a:ext cx="2755618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Intégrer une marge de sécurité et prévoir les risques potentiels</a:t>
            </a:r>
            <a:endParaRPr lang="en-US" sz="680" dirty="0"/>
          </a:p>
        </p:txBody>
      </p:sp>
      <p:sp>
        <p:nvSpPr>
          <p:cNvPr id="47" name="Shape 41"/>
          <p:cNvSpPr/>
          <p:nvPr/>
        </p:nvSpPr>
        <p:spPr>
          <a:xfrm>
            <a:off x="4804172" y="4109052"/>
            <a:ext cx="3804047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8" name="Shape 42"/>
          <p:cNvSpPr/>
          <p:nvPr/>
        </p:nvSpPr>
        <p:spPr>
          <a:xfrm>
            <a:off x="4804172" y="4109052"/>
            <a:ext cx="28575" cy="342900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49" name="Shape 43"/>
          <p:cNvSpPr/>
          <p:nvPr/>
        </p:nvSpPr>
        <p:spPr>
          <a:xfrm>
            <a:off x="4889897" y="4194777"/>
            <a:ext cx="171450" cy="171450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50" name="Text 44"/>
          <p:cNvSpPr/>
          <p:nvPr/>
        </p:nvSpPr>
        <p:spPr>
          <a:xfrm>
            <a:off x="4889897" y="419477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628" dirty="0"/>
          </a:p>
        </p:txBody>
      </p:sp>
      <p:sp>
        <p:nvSpPr>
          <p:cNvPr id="51" name="Text 45"/>
          <p:cNvSpPr/>
          <p:nvPr/>
        </p:nvSpPr>
        <p:spPr>
          <a:xfrm>
            <a:off x="5147072" y="4194777"/>
            <a:ext cx="2855184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Rédiger une justification budgétaire convaincante pour le bailleur</a:t>
            </a:r>
            <a:endParaRPr lang="en-US" sz="680" dirty="0"/>
          </a:p>
        </p:txBody>
      </p:sp>
      <p:sp>
        <p:nvSpPr>
          <p:cNvPr id="52" name="Shape 46"/>
          <p:cNvSpPr/>
          <p:nvPr/>
        </p:nvSpPr>
        <p:spPr>
          <a:xfrm>
            <a:off x="4804172" y="4537677"/>
            <a:ext cx="3804047" cy="342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3" name="Shape 47"/>
          <p:cNvSpPr/>
          <p:nvPr/>
        </p:nvSpPr>
        <p:spPr>
          <a:xfrm>
            <a:off x="4804172" y="4537677"/>
            <a:ext cx="28575" cy="342900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54" name="Shape 48"/>
          <p:cNvSpPr/>
          <p:nvPr/>
        </p:nvSpPr>
        <p:spPr>
          <a:xfrm>
            <a:off x="4889897" y="4623402"/>
            <a:ext cx="171450" cy="171450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55" name="Text 49"/>
          <p:cNvSpPr/>
          <p:nvPr/>
        </p:nvSpPr>
        <p:spPr>
          <a:xfrm>
            <a:off x="4889897" y="4623402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628" dirty="0"/>
          </a:p>
        </p:txBody>
      </p:sp>
      <p:sp>
        <p:nvSpPr>
          <p:cNvPr id="56" name="Text 50"/>
          <p:cNvSpPr/>
          <p:nvPr/>
        </p:nvSpPr>
        <p:spPr>
          <a:xfrm>
            <a:off x="5147072" y="4623402"/>
            <a:ext cx="242575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Présenter le budget final avec visualisations graphiques</a:t>
            </a:r>
            <a:endParaRPr lang="en-US" sz="680" dirty="0"/>
          </a:p>
        </p:txBody>
      </p:sp>
      <p:sp>
        <p:nvSpPr>
          <p:cNvPr id="57" name="Shape 51"/>
          <p:cNvSpPr/>
          <p:nvPr/>
        </p:nvSpPr>
        <p:spPr>
          <a:xfrm>
            <a:off x="392906" y="5216333"/>
            <a:ext cx="8358188" cy="796528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pic>
        <p:nvPicPr>
          <p:cNvPr id="5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077" y="5366352"/>
            <a:ext cx="171450" cy="171450"/>
          </a:xfrm>
          <a:prstGeom prst="rect">
            <a:avLst/>
          </a:prstGeom>
        </p:spPr>
      </p:pic>
      <p:sp>
        <p:nvSpPr>
          <p:cNvPr id="59" name="Text 52"/>
          <p:cNvSpPr/>
          <p:nvPr/>
        </p:nvSpPr>
        <p:spPr>
          <a:xfrm>
            <a:off x="1143726" y="5616383"/>
            <a:ext cx="6901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45 min</a:t>
            </a:r>
            <a:endParaRPr lang="en-US" sz="837" dirty="0"/>
          </a:p>
        </p:txBody>
      </p:sp>
      <p:sp>
        <p:nvSpPr>
          <p:cNvPr id="60" name="Text 53"/>
          <p:cNvSpPr/>
          <p:nvPr/>
        </p:nvSpPr>
        <p:spPr>
          <a:xfrm>
            <a:off x="1143726" y="5787833"/>
            <a:ext cx="69018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Durée de l'exercice</a:t>
            </a:r>
            <a:endParaRPr lang="en-US" sz="575" dirty="0"/>
          </a:p>
        </p:txBody>
      </p:sp>
      <p:pic>
        <p:nvPicPr>
          <p:cNvPr id="6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5233" y="5366352"/>
            <a:ext cx="214313" cy="171450"/>
          </a:xfrm>
          <a:prstGeom prst="rect">
            <a:avLst/>
          </a:prstGeom>
        </p:spPr>
      </p:pic>
      <p:sp>
        <p:nvSpPr>
          <p:cNvPr id="62" name="Text 54"/>
          <p:cNvSpPr/>
          <p:nvPr/>
        </p:nvSpPr>
        <p:spPr>
          <a:xfrm>
            <a:off x="3121261" y="5616383"/>
            <a:ext cx="82228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4-5</a:t>
            </a:r>
            <a:endParaRPr lang="en-US" sz="837" dirty="0"/>
          </a:p>
        </p:txBody>
      </p:sp>
      <p:sp>
        <p:nvSpPr>
          <p:cNvPr id="63" name="Text 55"/>
          <p:cNvSpPr/>
          <p:nvPr/>
        </p:nvSpPr>
        <p:spPr>
          <a:xfrm>
            <a:off x="3121261" y="5787833"/>
            <a:ext cx="822285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Personnes par groupe</a:t>
            </a:r>
            <a:endParaRPr lang="en-US" sz="575" dirty="0"/>
          </a:p>
        </p:txBody>
      </p:sp>
      <p:sp>
        <p:nvSpPr>
          <p:cNvPr id="64" name="Text 56"/>
          <p:cNvSpPr/>
          <p:nvPr/>
        </p:nvSpPr>
        <p:spPr>
          <a:xfrm>
            <a:off x="5230899" y="5616383"/>
            <a:ext cx="9041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 min</a:t>
            </a:r>
            <a:endParaRPr lang="en-US" sz="837" dirty="0"/>
          </a:p>
        </p:txBody>
      </p:sp>
      <p:sp>
        <p:nvSpPr>
          <p:cNvPr id="65" name="Text 57"/>
          <p:cNvSpPr/>
          <p:nvPr/>
        </p:nvSpPr>
        <p:spPr>
          <a:xfrm>
            <a:off x="5230899" y="5787833"/>
            <a:ext cx="90415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Présentation par groupe</a:t>
            </a:r>
            <a:endParaRPr lang="en-US" sz="575" dirty="0"/>
          </a:p>
        </p:txBody>
      </p:sp>
      <p:pic>
        <p:nvPicPr>
          <p:cNvPr id="6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4159" y="5366352"/>
            <a:ext cx="214313" cy="171450"/>
          </a:xfrm>
          <a:prstGeom prst="rect">
            <a:avLst/>
          </a:prstGeom>
        </p:spPr>
      </p:pic>
      <p:sp>
        <p:nvSpPr>
          <p:cNvPr id="67" name="Text 58"/>
          <p:cNvSpPr/>
          <p:nvPr/>
        </p:nvSpPr>
        <p:spPr>
          <a:xfrm>
            <a:off x="7422412" y="5616383"/>
            <a:ext cx="5778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IA</a:t>
            </a:r>
            <a:endParaRPr lang="en-US" sz="837" dirty="0"/>
          </a:p>
        </p:txBody>
      </p:sp>
      <p:sp>
        <p:nvSpPr>
          <p:cNvPr id="68" name="Text 59"/>
          <p:cNvSpPr/>
          <p:nvPr/>
        </p:nvSpPr>
        <p:spPr>
          <a:xfrm>
            <a:off x="7422412" y="5787833"/>
            <a:ext cx="577834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autorisés</a:t>
            </a:r>
            <a:endParaRPr lang="en-US" sz="57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034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Récapitulatif du Module 8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Applications Pratiques pour les ONG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8715375" cy="398185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92906" y="1285875"/>
            <a:ext cx="4089797" cy="275888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1464469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0094" y="1428750"/>
            <a:ext cx="139691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Points Clés Retenus 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535781" y="1750219"/>
            <a:ext cx="3804047" cy="272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Shape 6"/>
          <p:cNvSpPr/>
          <p:nvPr/>
        </p:nvSpPr>
        <p:spPr>
          <a:xfrm>
            <a:off x="535781" y="1750219"/>
            <a:ext cx="28575" cy="27288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1835944"/>
            <a:ext cx="85725" cy="1143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8669" y="1821656"/>
            <a:ext cx="3036819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L'IA peut transformer significativement l'efficacité des ONG togolaises</a:t>
            </a:r>
            <a:endParaRPr lang="en-US" sz="680" dirty="0"/>
          </a:p>
        </p:txBody>
      </p:sp>
      <p:sp>
        <p:nvSpPr>
          <p:cNvPr id="13" name="Shape 8"/>
          <p:cNvSpPr/>
          <p:nvPr/>
        </p:nvSpPr>
        <p:spPr>
          <a:xfrm>
            <a:off x="535781" y="2108829"/>
            <a:ext cx="3804047" cy="272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4" name="Shape 9"/>
          <p:cNvSpPr/>
          <p:nvPr/>
        </p:nvSpPr>
        <p:spPr>
          <a:xfrm>
            <a:off x="535781" y="2108829"/>
            <a:ext cx="28575" cy="27288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" y="2194554"/>
            <a:ext cx="85725" cy="1143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78669" y="2180267"/>
            <a:ext cx="3338001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Automatisation de la rédaction de propositions et création de budgets précis</a:t>
            </a:r>
            <a:endParaRPr lang="en-US" sz="680" dirty="0"/>
          </a:p>
        </p:txBody>
      </p:sp>
      <p:sp>
        <p:nvSpPr>
          <p:cNvPr id="17" name="Shape 11"/>
          <p:cNvSpPr/>
          <p:nvPr/>
        </p:nvSpPr>
        <p:spPr>
          <a:xfrm>
            <a:off x="535781" y="2467440"/>
            <a:ext cx="3804047" cy="272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2"/>
          <p:cNvSpPr/>
          <p:nvPr/>
        </p:nvSpPr>
        <p:spPr>
          <a:xfrm>
            <a:off x="535781" y="2467440"/>
            <a:ext cx="28575" cy="27288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" y="2553165"/>
            <a:ext cx="142875" cy="11430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835819" y="2538878"/>
            <a:ext cx="2227483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des tâches administratives répétitives</a:t>
            </a:r>
            <a:endParaRPr lang="en-US" sz="680" dirty="0"/>
          </a:p>
        </p:txBody>
      </p:sp>
      <p:sp>
        <p:nvSpPr>
          <p:cNvPr id="21" name="Shape 14"/>
          <p:cNvSpPr/>
          <p:nvPr/>
        </p:nvSpPr>
        <p:spPr>
          <a:xfrm>
            <a:off x="535781" y="2826051"/>
            <a:ext cx="3804047" cy="272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535781" y="2826051"/>
            <a:ext cx="28575" cy="27288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9" y="2911776"/>
            <a:ext cx="114300" cy="11430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807244" y="2897488"/>
            <a:ext cx="261891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Amélioration de l'analyse de données pour mesurer l'impact</a:t>
            </a:r>
            <a:endParaRPr lang="en-US" sz="680" dirty="0"/>
          </a:p>
        </p:txBody>
      </p:sp>
      <p:sp>
        <p:nvSpPr>
          <p:cNvPr id="25" name="Shape 17"/>
          <p:cNvSpPr/>
          <p:nvPr/>
        </p:nvSpPr>
        <p:spPr>
          <a:xfrm>
            <a:off x="535781" y="3184661"/>
            <a:ext cx="3804047" cy="272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18"/>
          <p:cNvSpPr/>
          <p:nvPr/>
        </p:nvSpPr>
        <p:spPr>
          <a:xfrm>
            <a:off x="535781" y="3184661"/>
            <a:ext cx="28575" cy="27288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219" y="3270386"/>
            <a:ext cx="142875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835819" y="3256099"/>
            <a:ext cx="2459096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Importance des partenariats et de la formation continue</a:t>
            </a:r>
            <a:endParaRPr lang="en-US" sz="680" dirty="0"/>
          </a:p>
        </p:txBody>
      </p:sp>
      <p:sp>
        <p:nvSpPr>
          <p:cNvPr id="29" name="Shape 20"/>
          <p:cNvSpPr/>
          <p:nvPr/>
        </p:nvSpPr>
        <p:spPr>
          <a:xfrm>
            <a:off x="535781" y="3543272"/>
            <a:ext cx="3804047" cy="2728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" name="Shape 21"/>
          <p:cNvSpPr/>
          <p:nvPr/>
        </p:nvSpPr>
        <p:spPr>
          <a:xfrm>
            <a:off x="535781" y="3543272"/>
            <a:ext cx="28575" cy="27288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219" y="3628997"/>
            <a:ext cx="142875" cy="114300"/>
          </a:xfrm>
          <a:prstGeom prst="rect">
            <a:avLst/>
          </a:prstGeom>
        </p:spPr>
      </p:pic>
      <p:sp>
        <p:nvSpPr>
          <p:cNvPr id="32" name="Text 22"/>
          <p:cNvSpPr/>
          <p:nvPr/>
        </p:nvSpPr>
        <p:spPr>
          <a:xfrm>
            <a:off x="835819" y="3614710"/>
            <a:ext cx="2203875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 progressive et adaptée au contexte local</a:t>
            </a:r>
            <a:endParaRPr lang="en-US" sz="680" dirty="0"/>
          </a:p>
        </p:txBody>
      </p:sp>
      <p:sp>
        <p:nvSpPr>
          <p:cNvPr id="33" name="Shape 23"/>
          <p:cNvSpPr/>
          <p:nvPr/>
        </p:nvSpPr>
        <p:spPr>
          <a:xfrm>
            <a:off x="4661297" y="1285875"/>
            <a:ext cx="4089797" cy="2758883"/>
          </a:xfrm>
          <a:prstGeom prst="rect">
            <a:avLst/>
          </a:prstGeom>
          <a:solidFill>
            <a:srgbClr val="F18F01">
              <a:alpha val="5000"/>
            </a:srgbClr>
          </a:solidFill>
          <a:ln/>
        </p:spPr>
      </p:sp>
      <p:pic>
        <p:nvPicPr>
          <p:cNvPr id="3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4172" y="1464469"/>
            <a:ext cx="142875" cy="142875"/>
          </a:xfrm>
          <a:prstGeom prst="rect">
            <a:avLst/>
          </a:prstGeom>
        </p:spPr>
      </p:pic>
      <p:sp>
        <p:nvSpPr>
          <p:cNvPr id="35" name="Text 24"/>
          <p:cNvSpPr/>
          <p:nvPr/>
        </p:nvSpPr>
        <p:spPr>
          <a:xfrm>
            <a:off x="5018484" y="1428750"/>
            <a:ext cx="154547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Bénéfices Mesurables </a:t>
            </a:r>
            <a:endParaRPr lang="en-US" sz="1046" dirty="0"/>
          </a:p>
        </p:txBody>
      </p:sp>
      <p:sp>
        <p:nvSpPr>
          <p:cNvPr id="36" name="Shape 25"/>
          <p:cNvSpPr/>
          <p:nvPr/>
        </p:nvSpPr>
        <p:spPr>
          <a:xfrm>
            <a:off x="4804172" y="1750219"/>
            <a:ext cx="1859161" cy="81795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7" name="Shape 26"/>
          <p:cNvSpPr/>
          <p:nvPr/>
        </p:nvSpPr>
        <p:spPr>
          <a:xfrm>
            <a:off x="4804172" y="1750219"/>
            <a:ext cx="28575" cy="817959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3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48027" y="1878806"/>
            <a:ext cx="171450" cy="17145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4889897" y="2150269"/>
            <a:ext cx="16877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</a:t>
            </a:r>
            <a:endParaRPr lang="en-US" sz="942" dirty="0"/>
          </a:p>
        </p:txBody>
      </p:sp>
      <p:sp>
        <p:nvSpPr>
          <p:cNvPr id="40" name="Text 28"/>
          <p:cNvSpPr/>
          <p:nvPr/>
        </p:nvSpPr>
        <p:spPr>
          <a:xfrm>
            <a:off x="4889897" y="2364581"/>
            <a:ext cx="168771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Gain de temps</a:t>
            </a:r>
            <a:endParaRPr lang="en-US" sz="575" dirty="0"/>
          </a:p>
        </p:txBody>
      </p:sp>
      <p:sp>
        <p:nvSpPr>
          <p:cNvPr id="41" name="Shape 29"/>
          <p:cNvSpPr/>
          <p:nvPr/>
        </p:nvSpPr>
        <p:spPr>
          <a:xfrm>
            <a:off x="6749058" y="1750219"/>
            <a:ext cx="1859161" cy="81795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30"/>
          <p:cNvSpPr/>
          <p:nvPr/>
        </p:nvSpPr>
        <p:spPr>
          <a:xfrm>
            <a:off x="6749058" y="1750219"/>
            <a:ext cx="28575" cy="817959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4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2913" y="1878806"/>
            <a:ext cx="171450" cy="17145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6834783" y="2150269"/>
            <a:ext cx="16877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2x</a:t>
            </a:r>
            <a:endParaRPr lang="en-US" sz="942" dirty="0"/>
          </a:p>
        </p:txBody>
      </p:sp>
      <p:sp>
        <p:nvSpPr>
          <p:cNvPr id="45" name="Text 32"/>
          <p:cNvSpPr/>
          <p:nvPr/>
        </p:nvSpPr>
        <p:spPr>
          <a:xfrm>
            <a:off x="6834783" y="2364581"/>
            <a:ext cx="168771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Taux d'acceptation</a:t>
            </a:r>
            <a:endParaRPr lang="en-US" sz="575" dirty="0"/>
          </a:p>
        </p:txBody>
      </p:sp>
      <p:sp>
        <p:nvSpPr>
          <p:cNvPr id="46" name="Shape 33"/>
          <p:cNvSpPr/>
          <p:nvPr/>
        </p:nvSpPr>
        <p:spPr>
          <a:xfrm>
            <a:off x="4804172" y="2653903"/>
            <a:ext cx="1859161" cy="81795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34"/>
          <p:cNvSpPr/>
          <p:nvPr/>
        </p:nvSpPr>
        <p:spPr>
          <a:xfrm>
            <a:off x="4804172" y="2653903"/>
            <a:ext cx="28575" cy="817959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4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027" y="2782491"/>
            <a:ext cx="171450" cy="171450"/>
          </a:xfrm>
          <a:prstGeom prst="rect">
            <a:avLst/>
          </a:prstGeom>
        </p:spPr>
      </p:pic>
      <p:sp>
        <p:nvSpPr>
          <p:cNvPr id="49" name="Text 35"/>
          <p:cNvSpPr/>
          <p:nvPr/>
        </p:nvSpPr>
        <p:spPr>
          <a:xfrm>
            <a:off x="4889897" y="3053953"/>
            <a:ext cx="16877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942" dirty="0"/>
          </a:p>
        </p:txBody>
      </p:sp>
      <p:sp>
        <p:nvSpPr>
          <p:cNvPr id="50" name="Text 36"/>
          <p:cNvSpPr/>
          <p:nvPr/>
        </p:nvSpPr>
        <p:spPr>
          <a:xfrm>
            <a:off x="4889897" y="3268266"/>
            <a:ext cx="168771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Réduction coûts</a:t>
            </a:r>
            <a:endParaRPr lang="en-US" sz="575" dirty="0"/>
          </a:p>
        </p:txBody>
      </p:sp>
      <p:sp>
        <p:nvSpPr>
          <p:cNvPr id="51" name="Shape 37"/>
          <p:cNvSpPr/>
          <p:nvPr/>
        </p:nvSpPr>
        <p:spPr>
          <a:xfrm>
            <a:off x="6749058" y="2653903"/>
            <a:ext cx="1859161" cy="81795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2" name="Shape 38"/>
          <p:cNvSpPr/>
          <p:nvPr/>
        </p:nvSpPr>
        <p:spPr>
          <a:xfrm>
            <a:off x="6749058" y="2653903"/>
            <a:ext cx="28575" cy="817959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53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1482" y="2782491"/>
            <a:ext cx="214313" cy="171450"/>
          </a:xfrm>
          <a:prstGeom prst="rect">
            <a:avLst/>
          </a:prstGeom>
        </p:spPr>
      </p:pic>
      <p:sp>
        <p:nvSpPr>
          <p:cNvPr id="54" name="Text 39"/>
          <p:cNvSpPr/>
          <p:nvPr/>
        </p:nvSpPr>
        <p:spPr>
          <a:xfrm>
            <a:off x="6834783" y="3053953"/>
            <a:ext cx="168771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+50%</a:t>
            </a:r>
            <a:endParaRPr lang="en-US" sz="942" dirty="0"/>
          </a:p>
        </p:txBody>
      </p:sp>
      <p:sp>
        <p:nvSpPr>
          <p:cNvPr id="55" name="Text 40"/>
          <p:cNvSpPr/>
          <p:nvPr/>
        </p:nvSpPr>
        <p:spPr>
          <a:xfrm>
            <a:off x="6834783" y="3268266"/>
            <a:ext cx="168771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 bénéficiaires</a:t>
            </a:r>
            <a:endParaRPr lang="en-US" sz="575" dirty="0"/>
          </a:p>
        </p:txBody>
      </p:sp>
      <p:sp>
        <p:nvSpPr>
          <p:cNvPr id="56" name="Shape 41"/>
          <p:cNvSpPr/>
          <p:nvPr/>
        </p:nvSpPr>
        <p:spPr>
          <a:xfrm>
            <a:off x="392906" y="4151914"/>
            <a:ext cx="8358188" cy="758633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pic>
        <p:nvPicPr>
          <p:cNvPr id="57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78818" y="4291217"/>
            <a:ext cx="112514" cy="128588"/>
          </a:xfrm>
          <a:prstGeom prst="rect">
            <a:avLst/>
          </a:prstGeom>
        </p:spPr>
      </p:pic>
      <p:sp>
        <p:nvSpPr>
          <p:cNvPr id="58" name="Text 42"/>
          <p:cNvSpPr/>
          <p:nvPr/>
        </p:nvSpPr>
        <p:spPr>
          <a:xfrm>
            <a:off x="4091332" y="4268000"/>
            <a:ext cx="107385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Prochaine Étape </a:t>
            </a:r>
            <a:endParaRPr lang="en-US" sz="942" dirty="0"/>
          </a:p>
        </p:txBody>
      </p:sp>
      <p:sp>
        <p:nvSpPr>
          <p:cNvPr id="59" name="Text 43"/>
          <p:cNvSpPr/>
          <p:nvPr/>
        </p:nvSpPr>
        <p:spPr>
          <a:xfrm>
            <a:off x="3048902" y="4525175"/>
            <a:ext cx="304619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Module 9: Perspectives d'Avenir et Opportunités pour le Togo</a:t>
            </a:r>
            <a:endParaRPr lang="en-US" sz="732" dirty="0"/>
          </a:p>
        </p:txBody>
      </p:sp>
      <p:sp>
        <p:nvSpPr>
          <p:cNvPr id="60" name="Text 44"/>
          <p:cNvSpPr/>
          <p:nvPr/>
        </p:nvSpPr>
        <p:spPr>
          <a:xfrm>
            <a:off x="2089128" y="4665176"/>
            <a:ext cx="49657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Exploration des tendances futures de l'IA et des opportunités de développement pour le contexte togolais 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436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Besoins Spécifiques des ONG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778669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Défis et Opportunités dans le Contexte Togolais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1321594"/>
            <a:ext cx="4143375" cy="400764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578769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8669" y="1535906"/>
            <a:ext cx="139132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A23B7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Défis Principaux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500063" y="1971675"/>
            <a:ext cx="3714750" cy="72866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500063" y="1971675"/>
            <a:ext cx="28575" cy="728663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2093119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57250" y="2085975"/>
            <a:ext cx="112324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Ressources limitées</a:t>
            </a:r>
            <a:endParaRPr lang="en-US" sz="837" dirty="0"/>
          </a:p>
        </p:txBody>
      </p:sp>
      <p:sp>
        <p:nvSpPr>
          <p:cNvPr id="12" name="Text 7"/>
          <p:cNvSpPr/>
          <p:nvPr/>
        </p:nvSpPr>
        <p:spPr>
          <a:xfrm>
            <a:off x="857250" y="2257425"/>
            <a:ext cx="25437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Budgets restreints pour l'adoption de nouvelles 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857250" y="2428875"/>
            <a:ext cx="6886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</a:t>
            </a:r>
            <a:endParaRPr lang="en-US" sz="837" dirty="0"/>
          </a:p>
        </p:txBody>
      </p:sp>
      <p:sp>
        <p:nvSpPr>
          <p:cNvPr id="14" name="Shape 9"/>
          <p:cNvSpPr/>
          <p:nvPr/>
        </p:nvSpPr>
        <p:spPr>
          <a:xfrm>
            <a:off x="500063" y="2843213"/>
            <a:ext cx="3714750" cy="72866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500063" y="2843213"/>
            <a:ext cx="28575" cy="728663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" y="2964656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57250" y="2957513"/>
            <a:ext cx="20857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Manque de compétences techniques</a:t>
            </a:r>
            <a:endParaRPr lang="en-US" sz="837" dirty="0"/>
          </a:p>
        </p:txBody>
      </p:sp>
      <p:sp>
        <p:nvSpPr>
          <p:cNvPr id="18" name="Text 12"/>
          <p:cNvSpPr/>
          <p:nvPr/>
        </p:nvSpPr>
        <p:spPr>
          <a:xfrm>
            <a:off x="857250" y="3128963"/>
            <a:ext cx="27776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Personnel non formé aux outils d'IA et technologies </a:t>
            </a:r>
            <a:endParaRPr lang="en-US" sz="837" dirty="0"/>
          </a:p>
        </p:txBody>
      </p:sp>
      <p:sp>
        <p:nvSpPr>
          <p:cNvPr id="19" name="Text 13"/>
          <p:cNvSpPr/>
          <p:nvPr/>
        </p:nvSpPr>
        <p:spPr>
          <a:xfrm>
            <a:off x="857250" y="3300413"/>
            <a:ext cx="6494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numériques </a:t>
            </a:r>
            <a:endParaRPr lang="en-US" sz="837" dirty="0"/>
          </a:p>
        </p:txBody>
      </p:sp>
      <p:sp>
        <p:nvSpPr>
          <p:cNvPr id="20" name="Shape 14"/>
          <p:cNvSpPr/>
          <p:nvPr/>
        </p:nvSpPr>
        <p:spPr>
          <a:xfrm>
            <a:off x="500063" y="3714750"/>
            <a:ext cx="3714750" cy="55721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1" name="Shape 15"/>
          <p:cNvSpPr/>
          <p:nvPr/>
        </p:nvSpPr>
        <p:spPr>
          <a:xfrm>
            <a:off x="500063" y="3714750"/>
            <a:ext cx="28575" cy="557213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19" y="3836194"/>
            <a:ext cx="178594" cy="142875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92969" y="3829050"/>
            <a:ext cx="11528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Connectivité limitée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892969" y="4000500"/>
            <a:ext cx="31508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Accès internet instable dans certaines zones d'intervention </a:t>
            </a:r>
            <a:endParaRPr lang="en-US" sz="837" dirty="0"/>
          </a:p>
        </p:txBody>
      </p:sp>
      <p:sp>
        <p:nvSpPr>
          <p:cNvPr id="25" name="Shape 18"/>
          <p:cNvSpPr/>
          <p:nvPr/>
        </p:nvSpPr>
        <p:spPr>
          <a:xfrm>
            <a:off x="500063" y="4414838"/>
            <a:ext cx="3714750" cy="55721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6" name="Shape 19"/>
          <p:cNvSpPr/>
          <p:nvPr/>
        </p:nvSpPr>
        <p:spPr>
          <a:xfrm>
            <a:off x="500063" y="4414838"/>
            <a:ext cx="28575" cy="557213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219" y="4536281"/>
            <a:ext cx="107156" cy="142875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821531" y="4529138"/>
            <a:ext cx="18449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Gestion documentaire complexe</a:t>
            </a:r>
            <a:endParaRPr lang="en-US" sz="837" dirty="0"/>
          </a:p>
        </p:txBody>
      </p:sp>
      <p:sp>
        <p:nvSpPr>
          <p:cNvPr id="29" name="Text 21"/>
          <p:cNvSpPr/>
          <p:nvPr/>
        </p:nvSpPr>
        <p:spPr>
          <a:xfrm>
            <a:off x="821531" y="4700588"/>
            <a:ext cx="29830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Difficultés dans la rédaction de propositions et rapports </a:t>
            </a:r>
            <a:endParaRPr lang="en-US" sz="837" dirty="0"/>
          </a:p>
        </p:txBody>
      </p:sp>
      <p:sp>
        <p:nvSpPr>
          <p:cNvPr id="30" name="Shape 22"/>
          <p:cNvSpPr/>
          <p:nvPr/>
        </p:nvSpPr>
        <p:spPr>
          <a:xfrm>
            <a:off x="4714875" y="1321594"/>
            <a:ext cx="4143375" cy="400764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188" y="1578769"/>
            <a:ext cx="128588" cy="171450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5164931" y="1535906"/>
            <a:ext cx="245929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Opportunités d'Amélioration </a:t>
            </a:r>
            <a:endParaRPr lang="en-US" sz="1350" dirty="0"/>
          </a:p>
        </p:txBody>
      </p:sp>
      <p:sp>
        <p:nvSpPr>
          <p:cNvPr id="33" name="Shape 24"/>
          <p:cNvSpPr/>
          <p:nvPr/>
        </p:nvSpPr>
        <p:spPr>
          <a:xfrm>
            <a:off x="4929188" y="1971675"/>
            <a:ext cx="3714750" cy="55721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34" name="Shape 25"/>
          <p:cNvSpPr/>
          <p:nvPr/>
        </p:nvSpPr>
        <p:spPr>
          <a:xfrm>
            <a:off x="4929188" y="1971675"/>
            <a:ext cx="28575" cy="557213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6344" y="2093119"/>
            <a:ext cx="178594" cy="142875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5322094" y="2085975"/>
            <a:ext cx="217435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Automatisation des tâches répétitives</a:t>
            </a:r>
            <a:endParaRPr lang="en-US" sz="837" dirty="0"/>
          </a:p>
        </p:txBody>
      </p:sp>
      <p:sp>
        <p:nvSpPr>
          <p:cNvPr id="37" name="Text 27"/>
          <p:cNvSpPr/>
          <p:nvPr/>
        </p:nvSpPr>
        <p:spPr>
          <a:xfrm>
            <a:off x="5322094" y="2257425"/>
            <a:ext cx="30336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Libérer du temps pour les activités à forte valeur ajoutée </a:t>
            </a:r>
            <a:endParaRPr lang="en-US" sz="837" dirty="0"/>
          </a:p>
        </p:txBody>
      </p:sp>
      <p:sp>
        <p:nvSpPr>
          <p:cNvPr id="38" name="Shape 28"/>
          <p:cNvSpPr/>
          <p:nvPr/>
        </p:nvSpPr>
        <p:spPr>
          <a:xfrm>
            <a:off x="4929188" y="2671763"/>
            <a:ext cx="3714750" cy="55721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39" name="Shape 29"/>
          <p:cNvSpPr/>
          <p:nvPr/>
        </p:nvSpPr>
        <p:spPr>
          <a:xfrm>
            <a:off x="4929188" y="2671763"/>
            <a:ext cx="28575" cy="557213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6344" y="2793206"/>
            <a:ext cx="142875" cy="142875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5286375" y="2786063"/>
            <a:ext cx="21300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Amélioration de l'analyse de données</a:t>
            </a:r>
            <a:endParaRPr lang="en-US" sz="837" dirty="0"/>
          </a:p>
        </p:txBody>
      </p:sp>
      <p:sp>
        <p:nvSpPr>
          <p:cNvPr id="42" name="Text 31"/>
          <p:cNvSpPr/>
          <p:nvPr/>
        </p:nvSpPr>
        <p:spPr>
          <a:xfrm>
            <a:off x="5286375" y="2957513"/>
            <a:ext cx="29479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Meilleure compréhension de l'impact des interventions </a:t>
            </a:r>
            <a:endParaRPr lang="en-US" sz="837" dirty="0"/>
          </a:p>
        </p:txBody>
      </p:sp>
      <p:sp>
        <p:nvSpPr>
          <p:cNvPr id="43" name="Shape 32"/>
          <p:cNvSpPr/>
          <p:nvPr/>
        </p:nvSpPr>
        <p:spPr>
          <a:xfrm>
            <a:off x="4929188" y="3371850"/>
            <a:ext cx="3714750" cy="55721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44" name="Shape 33"/>
          <p:cNvSpPr/>
          <p:nvPr/>
        </p:nvSpPr>
        <p:spPr>
          <a:xfrm>
            <a:off x="4929188" y="3371850"/>
            <a:ext cx="28575" cy="557213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6344" y="3493294"/>
            <a:ext cx="178594" cy="142875"/>
          </a:xfrm>
          <a:prstGeom prst="rect">
            <a:avLst/>
          </a:prstGeom>
        </p:spPr>
      </p:pic>
      <p:sp>
        <p:nvSpPr>
          <p:cNvPr id="46" name="Text 34"/>
          <p:cNvSpPr/>
          <p:nvPr/>
        </p:nvSpPr>
        <p:spPr>
          <a:xfrm>
            <a:off x="5322094" y="3486150"/>
            <a:ext cx="178641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Renforcement des partenariats</a:t>
            </a:r>
            <a:endParaRPr lang="en-US" sz="837" dirty="0"/>
          </a:p>
        </p:txBody>
      </p:sp>
      <p:sp>
        <p:nvSpPr>
          <p:cNvPr id="47" name="Text 35"/>
          <p:cNvSpPr/>
          <p:nvPr/>
        </p:nvSpPr>
        <p:spPr>
          <a:xfrm>
            <a:off x="5322094" y="3657600"/>
            <a:ext cx="26789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Propositions plus convaincantes pour les bailleurs </a:t>
            </a:r>
            <a:endParaRPr lang="en-US" sz="837" dirty="0"/>
          </a:p>
        </p:txBody>
      </p:sp>
      <p:sp>
        <p:nvSpPr>
          <p:cNvPr id="48" name="Shape 36"/>
          <p:cNvSpPr/>
          <p:nvPr/>
        </p:nvSpPr>
        <p:spPr>
          <a:xfrm>
            <a:off x="4929188" y="4071938"/>
            <a:ext cx="3714750" cy="55721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49" name="Shape 37"/>
          <p:cNvSpPr/>
          <p:nvPr/>
        </p:nvSpPr>
        <p:spPr>
          <a:xfrm>
            <a:off x="4929188" y="4071938"/>
            <a:ext cx="28575" cy="557213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50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6344" y="4193381"/>
            <a:ext cx="142875" cy="142875"/>
          </a:xfrm>
          <a:prstGeom prst="rect">
            <a:avLst/>
          </a:prstGeom>
        </p:spPr>
      </p:pic>
      <p:sp>
        <p:nvSpPr>
          <p:cNvPr id="51" name="Text 38"/>
          <p:cNvSpPr/>
          <p:nvPr/>
        </p:nvSpPr>
        <p:spPr>
          <a:xfrm>
            <a:off x="5286375" y="4186238"/>
            <a:ext cx="16458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Adaptation au contexte local</a:t>
            </a:r>
            <a:endParaRPr lang="en-US" sz="837" dirty="0"/>
          </a:p>
        </p:txBody>
      </p:sp>
      <p:sp>
        <p:nvSpPr>
          <p:cNvPr id="52" name="Text 39"/>
          <p:cNvSpPr/>
          <p:nvPr/>
        </p:nvSpPr>
        <p:spPr>
          <a:xfrm>
            <a:off x="5286375" y="4357688"/>
            <a:ext cx="31817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Solutions personnalisées pour les communautés togolaises </a:t>
            </a:r>
            <a:endParaRPr lang="en-US" sz="837" dirty="0"/>
          </a:p>
        </p:txBody>
      </p:sp>
      <p:sp>
        <p:nvSpPr>
          <p:cNvPr id="53" name="Shape 40"/>
          <p:cNvSpPr/>
          <p:nvPr/>
        </p:nvSpPr>
        <p:spPr>
          <a:xfrm>
            <a:off x="285750" y="5543550"/>
            <a:ext cx="8572500" cy="8143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4" name="Text 41"/>
          <p:cNvSpPr/>
          <p:nvPr/>
        </p:nvSpPr>
        <p:spPr>
          <a:xfrm>
            <a:off x="774009" y="5686425"/>
            <a:ext cx="232459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1800" dirty="0"/>
          </a:p>
        </p:txBody>
      </p:sp>
      <p:sp>
        <p:nvSpPr>
          <p:cNvPr id="55" name="Text 42"/>
          <p:cNvSpPr/>
          <p:nvPr/>
        </p:nvSpPr>
        <p:spPr>
          <a:xfrm>
            <a:off x="774009" y="6065044"/>
            <a:ext cx="232459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 ONG manquent de compétences numériques</a:t>
            </a:r>
            <a:endParaRPr lang="en-US" sz="732" dirty="0"/>
          </a:p>
        </p:txBody>
      </p:sp>
      <p:sp>
        <p:nvSpPr>
          <p:cNvPr id="56" name="Text 43"/>
          <p:cNvSpPr/>
          <p:nvPr/>
        </p:nvSpPr>
        <p:spPr>
          <a:xfrm>
            <a:off x="3789369" y="5686425"/>
            <a:ext cx="21649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60%</a:t>
            </a:r>
            <a:endParaRPr lang="en-US" sz="1800" dirty="0"/>
          </a:p>
        </p:txBody>
      </p:sp>
      <p:sp>
        <p:nvSpPr>
          <p:cNvPr id="57" name="Text 44"/>
          <p:cNvSpPr/>
          <p:nvPr/>
        </p:nvSpPr>
        <p:spPr>
          <a:xfrm>
            <a:off x="3789369" y="6065044"/>
            <a:ext cx="21649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 temps consacré aux tâches administratives</a:t>
            </a:r>
            <a:endParaRPr lang="en-US" sz="732" dirty="0"/>
          </a:p>
        </p:txBody>
      </p:sp>
      <p:sp>
        <p:nvSpPr>
          <p:cNvPr id="58" name="Text 45"/>
          <p:cNvSpPr/>
          <p:nvPr/>
        </p:nvSpPr>
        <p:spPr>
          <a:xfrm>
            <a:off x="6645111" y="5686425"/>
            <a:ext cx="17248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1800" dirty="0"/>
          </a:p>
        </p:txBody>
      </p:sp>
      <p:sp>
        <p:nvSpPr>
          <p:cNvPr id="59" name="Text 46"/>
          <p:cNvSpPr/>
          <p:nvPr/>
        </p:nvSpPr>
        <p:spPr>
          <a:xfrm>
            <a:off x="6645111" y="6065044"/>
            <a:ext cx="17248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d'amélioration possible de l'efficacité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95505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Élaboration de Propositions de Projets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778669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avec l'Intelligence Artificielle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1250156"/>
            <a:ext cx="4179094" cy="452618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507331"/>
            <a:ext cx="214313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21531" y="1464469"/>
            <a:ext cx="29174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Processus d'Amélioration avec l'IA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500063" y="1900238"/>
            <a:ext cx="3750469" cy="561482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500063" y="1900238"/>
            <a:ext cx="28575" cy="561482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10" name="Shape 6"/>
          <p:cNvSpPr/>
          <p:nvPr/>
        </p:nvSpPr>
        <p:spPr>
          <a:xfrm>
            <a:off x="607219" y="2007394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11" name="Text 7"/>
          <p:cNvSpPr/>
          <p:nvPr/>
        </p:nvSpPr>
        <p:spPr>
          <a:xfrm>
            <a:off x="607219" y="2007394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928688" y="2007394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du contexte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928688" y="2214563"/>
            <a:ext cx="321468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L'IA analyse les besoins locaux et les priorités des bailleurs de fonds</a:t>
            </a:r>
            <a:endParaRPr lang="en-US" sz="732" dirty="0"/>
          </a:p>
        </p:txBody>
      </p:sp>
      <p:sp>
        <p:nvSpPr>
          <p:cNvPr id="14" name="Shape 10"/>
          <p:cNvSpPr/>
          <p:nvPr/>
        </p:nvSpPr>
        <p:spPr>
          <a:xfrm>
            <a:off x="500063" y="2604595"/>
            <a:ext cx="3750469" cy="701483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500063" y="2604595"/>
            <a:ext cx="28575" cy="701483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16" name="Shape 12"/>
          <p:cNvSpPr/>
          <p:nvPr/>
        </p:nvSpPr>
        <p:spPr>
          <a:xfrm>
            <a:off x="607219" y="2711751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17" name="Text 13"/>
          <p:cNvSpPr/>
          <p:nvPr/>
        </p:nvSpPr>
        <p:spPr>
          <a:xfrm>
            <a:off x="607219" y="2711751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18" name="Text 14"/>
          <p:cNvSpPr/>
          <p:nvPr/>
        </p:nvSpPr>
        <p:spPr>
          <a:xfrm>
            <a:off x="928688" y="2711751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Structuration du contenu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928688" y="2918920"/>
            <a:ext cx="3214688" cy="280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Organisation logique des sections selon les standards internationaux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500063" y="3448952"/>
            <a:ext cx="3750469" cy="561482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1" name="Shape 17"/>
          <p:cNvSpPr/>
          <p:nvPr/>
        </p:nvSpPr>
        <p:spPr>
          <a:xfrm>
            <a:off x="500063" y="3448952"/>
            <a:ext cx="28575" cy="561482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22" name="Shape 18"/>
          <p:cNvSpPr/>
          <p:nvPr/>
        </p:nvSpPr>
        <p:spPr>
          <a:xfrm>
            <a:off x="607219" y="3556109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23" name="Text 19"/>
          <p:cNvSpPr/>
          <p:nvPr/>
        </p:nvSpPr>
        <p:spPr>
          <a:xfrm>
            <a:off x="607219" y="3556109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24" name="Text 20"/>
          <p:cNvSpPr/>
          <p:nvPr/>
        </p:nvSpPr>
        <p:spPr>
          <a:xfrm>
            <a:off x="928688" y="3556109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du langage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928688" y="3763277"/>
            <a:ext cx="321468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Amélioration de la clarté et de l'impact du message</a:t>
            </a:r>
            <a:endParaRPr lang="en-US" sz="732" dirty="0"/>
          </a:p>
        </p:txBody>
      </p:sp>
      <p:sp>
        <p:nvSpPr>
          <p:cNvPr id="26" name="Shape 22"/>
          <p:cNvSpPr/>
          <p:nvPr/>
        </p:nvSpPr>
        <p:spPr>
          <a:xfrm>
            <a:off x="500063" y="4153309"/>
            <a:ext cx="3750469" cy="561482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7" name="Shape 23"/>
          <p:cNvSpPr/>
          <p:nvPr/>
        </p:nvSpPr>
        <p:spPr>
          <a:xfrm>
            <a:off x="500063" y="4153309"/>
            <a:ext cx="28575" cy="561482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28" name="Shape 24"/>
          <p:cNvSpPr/>
          <p:nvPr/>
        </p:nvSpPr>
        <p:spPr>
          <a:xfrm>
            <a:off x="607219" y="4260466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29" name="Text 25"/>
          <p:cNvSpPr/>
          <p:nvPr/>
        </p:nvSpPr>
        <p:spPr>
          <a:xfrm>
            <a:off x="607219" y="426046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928688" y="4260466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Vérification et cohérence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928688" y="4467634"/>
            <a:ext cx="321468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Contrôle de la logique et de l'alignement avec les objectifs</a:t>
            </a:r>
            <a:endParaRPr lang="en-US" sz="732" dirty="0"/>
          </a:p>
        </p:txBody>
      </p:sp>
      <p:sp>
        <p:nvSpPr>
          <p:cNvPr id="32" name="Shape 28"/>
          <p:cNvSpPr/>
          <p:nvPr/>
        </p:nvSpPr>
        <p:spPr>
          <a:xfrm>
            <a:off x="500063" y="4857666"/>
            <a:ext cx="3750469" cy="561482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33" name="Shape 29"/>
          <p:cNvSpPr/>
          <p:nvPr/>
        </p:nvSpPr>
        <p:spPr>
          <a:xfrm>
            <a:off x="500063" y="4857666"/>
            <a:ext cx="28575" cy="561482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34" name="Shape 30"/>
          <p:cNvSpPr/>
          <p:nvPr/>
        </p:nvSpPr>
        <p:spPr>
          <a:xfrm>
            <a:off x="607219" y="4964823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35" name="Text 31"/>
          <p:cNvSpPr/>
          <p:nvPr/>
        </p:nvSpPr>
        <p:spPr>
          <a:xfrm>
            <a:off x="607219" y="496482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36" name="Text 32"/>
          <p:cNvSpPr/>
          <p:nvPr/>
        </p:nvSpPr>
        <p:spPr>
          <a:xfrm>
            <a:off x="928688" y="4964823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Personnalisation finale</a:t>
            </a:r>
            <a:endParaRPr lang="en-US" sz="837" dirty="0"/>
          </a:p>
        </p:txBody>
      </p:sp>
      <p:sp>
        <p:nvSpPr>
          <p:cNvPr id="37" name="Text 33"/>
          <p:cNvSpPr/>
          <p:nvPr/>
        </p:nvSpPr>
        <p:spPr>
          <a:xfrm>
            <a:off x="928688" y="5171991"/>
            <a:ext cx="321468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Adaptation aux spécificités du bailleur et du contexte togolais</a:t>
            </a:r>
            <a:endParaRPr lang="en-US" sz="732" dirty="0"/>
          </a:p>
        </p:txBody>
      </p:sp>
      <p:sp>
        <p:nvSpPr>
          <p:cNvPr id="38" name="Shape 34"/>
          <p:cNvSpPr/>
          <p:nvPr/>
        </p:nvSpPr>
        <p:spPr>
          <a:xfrm>
            <a:off x="4679156" y="1250156"/>
            <a:ext cx="4179094" cy="452618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469" y="1507331"/>
            <a:ext cx="214313" cy="171450"/>
          </a:xfrm>
          <a:prstGeom prst="rect">
            <a:avLst/>
          </a:prstGeom>
        </p:spPr>
      </p:pic>
      <p:sp>
        <p:nvSpPr>
          <p:cNvPr id="40" name="Text 35"/>
          <p:cNvSpPr/>
          <p:nvPr/>
        </p:nvSpPr>
        <p:spPr>
          <a:xfrm>
            <a:off x="5214938" y="1464469"/>
            <a:ext cx="148168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Avant / Après l'IA </a:t>
            </a:r>
            <a:endParaRPr lang="en-US" sz="1350" dirty="0"/>
          </a:p>
        </p:txBody>
      </p:sp>
      <p:sp>
        <p:nvSpPr>
          <p:cNvPr id="41" name="Shape 36"/>
          <p:cNvSpPr/>
          <p:nvPr/>
        </p:nvSpPr>
        <p:spPr>
          <a:xfrm>
            <a:off x="4893469" y="1900238"/>
            <a:ext cx="1803797" cy="2393156"/>
          </a:xfrm>
          <a:prstGeom prst="rect">
            <a:avLst/>
          </a:prstGeom>
          <a:solidFill>
            <a:srgbClr val="A23B72">
              <a:alpha val="10000"/>
            </a:srgbClr>
          </a:solidFill>
          <a:ln w="198">
            <a:solidFill>
              <a:srgbClr val="A23B72"/>
            </a:solidFill>
            <a:prstDash val="solid"/>
          </a:ln>
        </p:spPr>
      </p:sp>
      <p:pic>
        <p:nvPicPr>
          <p:cNvPr id="4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344" y="2071688"/>
            <a:ext cx="114300" cy="114300"/>
          </a:xfrm>
          <a:prstGeom prst="rect">
            <a:avLst/>
          </a:prstGeom>
        </p:spPr>
      </p:pic>
      <p:sp>
        <p:nvSpPr>
          <p:cNvPr id="43" name="Text 37"/>
          <p:cNvSpPr/>
          <p:nvPr/>
        </p:nvSpPr>
        <p:spPr>
          <a:xfrm>
            <a:off x="5222081" y="2043113"/>
            <a:ext cx="5559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A23B7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Avant l'IA </a:t>
            </a:r>
            <a:endParaRPr lang="en-US" sz="837" dirty="0"/>
          </a:p>
        </p:txBody>
      </p:sp>
      <p:sp>
        <p:nvSpPr>
          <p:cNvPr id="44" name="Text 38"/>
          <p:cNvSpPr/>
          <p:nvPr/>
        </p:nvSpPr>
        <p:spPr>
          <a:xfrm>
            <a:off x="5036344" y="2328863"/>
            <a:ext cx="14680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Rédaction manuelle longue et </a:t>
            </a:r>
            <a:endParaRPr lang="en-US" sz="732" dirty="0"/>
          </a:p>
        </p:txBody>
      </p:sp>
      <p:sp>
        <p:nvSpPr>
          <p:cNvPr id="45" name="Text 39"/>
          <p:cNvSpPr/>
          <p:nvPr/>
        </p:nvSpPr>
        <p:spPr>
          <a:xfrm>
            <a:off x="5036344" y="2478881"/>
            <a:ext cx="5101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fastidieuse</a:t>
            </a:r>
            <a:endParaRPr lang="en-US" sz="732" dirty="0"/>
          </a:p>
        </p:txBody>
      </p:sp>
      <p:sp>
        <p:nvSpPr>
          <p:cNvPr id="46" name="Text 40"/>
          <p:cNvSpPr/>
          <p:nvPr/>
        </p:nvSpPr>
        <p:spPr>
          <a:xfrm>
            <a:off x="5036344" y="2628900"/>
            <a:ext cx="92673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Structure souvent </a:t>
            </a:r>
            <a:endParaRPr lang="en-US" sz="732" dirty="0"/>
          </a:p>
        </p:txBody>
      </p:sp>
      <p:sp>
        <p:nvSpPr>
          <p:cNvPr id="47" name="Text 41"/>
          <p:cNvSpPr/>
          <p:nvPr/>
        </p:nvSpPr>
        <p:spPr>
          <a:xfrm>
            <a:off x="5963078" y="2628900"/>
            <a:ext cx="56438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incohérente</a:t>
            </a:r>
            <a:endParaRPr lang="en-US" sz="732" dirty="0"/>
          </a:p>
        </p:txBody>
      </p:sp>
      <p:sp>
        <p:nvSpPr>
          <p:cNvPr id="48" name="Text 42"/>
          <p:cNvSpPr/>
          <p:nvPr/>
        </p:nvSpPr>
        <p:spPr>
          <a:xfrm>
            <a:off x="5036344" y="2778919"/>
            <a:ext cx="117084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Langage technique peu </a:t>
            </a:r>
            <a:endParaRPr lang="en-US" sz="732" dirty="0"/>
          </a:p>
        </p:txBody>
      </p:sp>
      <p:sp>
        <p:nvSpPr>
          <p:cNvPr id="49" name="Text 43"/>
          <p:cNvSpPr/>
          <p:nvPr/>
        </p:nvSpPr>
        <p:spPr>
          <a:xfrm>
            <a:off x="5036344" y="2928938"/>
            <a:ext cx="4738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accessible</a:t>
            </a:r>
            <a:endParaRPr lang="en-US" sz="732" dirty="0"/>
          </a:p>
        </p:txBody>
      </p:sp>
      <p:sp>
        <p:nvSpPr>
          <p:cNvPr id="50" name="Text 44"/>
          <p:cNvSpPr/>
          <p:nvPr/>
        </p:nvSpPr>
        <p:spPr>
          <a:xfrm>
            <a:off x="5036344" y="3078956"/>
            <a:ext cx="12226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Difficultés à identifier les </a:t>
            </a:r>
            <a:endParaRPr lang="en-US" sz="732" dirty="0"/>
          </a:p>
        </p:txBody>
      </p:sp>
      <p:sp>
        <p:nvSpPr>
          <p:cNvPr id="51" name="Text 45"/>
          <p:cNvSpPr/>
          <p:nvPr/>
        </p:nvSpPr>
        <p:spPr>
          <a:xfrm>
            <a:off x="5036344" y="3228975"/>
            <a:ext cx="4977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points clés</a:t>
            </a:r>
            <a:endParaRPr lang="en-US" sz="732" dirty="0"/>
          </a:p>
        </p:txBody>
      </p:sp>
      <p:sp>
        <p:nvSpPr>
          <p:cNvPr id="52" name="Text 46"/>
          <p:cNvSpPr/>
          <p:nvPr/>
        </p:nvSpPr>
        <p:spPr>
          <a:xfrm>
            <a:off x="5036344" y="3378994"/>
            <a:ext cx="96142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Révisions multiples </a:t>
            </a:r>
            <a:endParaRPr lang="en-US" sz="732" dirty="0"/>
          </a:p>
        </p:txBody>
      </p:sp>
      <p:sp>
        <p:nvSpPr>
          <p:cNvPr id="53" name="Text 47"/>
          <p:cNvSpPr/>
          <p:nvPr/>
        </p:nvSpPr>
        <p:spPr>
          <a:xfrm>
            <a:off x="5036344" y="3529013"/>
            <a:ext cx="54398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nécessaires</a:t>
            </a:r>
            <a:endParaRPr lang="en-US" sz="732" dirty="0"/>
          </a:p>
        </p:txBody>
      </p:sp>
      <p:sp>
        <p:nvSpPr>
          <p:cNvPr id="54" name="Text 48"/>
          <p:cNvSpPr/>
          <p:nvPr/>
        </p:nvSpPr>
        <p:spPr>
          <a:xfrm>
            <a:off x="5036344" y="3679031"/>
            <a:ext cx="142319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Taux d'acceptation faible (20-</a:t>
            </a:r>
            <a:endParaRPr lang="en-US" sz="732" dirty="0"/>
          </a:p>
        </p:txBody>
      </p:sp>
      <p:sp>
        <p:nvSpPr>
          <p:cNvPr id="55" name="Text 49"/>
          <p:cNvSpPr/>
          <p:nvPr/>
        </p:nvSpPr>
        <p:spPr>
          <a:xfrm>
            <a:off x="5036344" y="3829050"/>
            <a:ext cx="2275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30%) </a:t>
            </a:r>
            <a:endParaRPr lang="en-US" sz="732" dirty="0"/>
          </a:p>
        </p:txBody>
      </p:sp>
      <p:sp>
        <p:nvSpPr>
          <p:cNvPr id="56" name="Shape 50"/>
          <p:cNvSpPr/>
          <p:nvPr/>
        </p:nvSpPr>
        <p:spPr>
          <a:xfrm>
            <a:off x="6840141" y="1900238"/>
            <a:ext cx="1803797" cy="2243138"/>
          </a:xfrm>
          <a:prstGeom prst="rect">
            <a:avLst/>
          </a:prstGeom>
          <a:solidFill>
            <a:srgbClr val="2E86AB">
              <a:alpha val="10000"/>
            </a:srgbClr>
          </a:solidFill>
          <a:ln w="198">
            <a:solidFill>
              <a:srgbClr val="2E86AB"/>
            </a:solidFill>
            <a:prstDash val="solid"/>
          </a:ln>
        </p:spPr>
      </p:sp>
      <p:pic>
        <p:nvPicPr>
          <p:cNvPr id="5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016" y="2071688"/>
            <a:ext cx="114300" cy="114300"/>
          </a:xfrm>
          <a:prstGeom prst="rect">
            <a:avLst/>
          </a:prstGeom>
        </p:spPr>
      </p:pic>
      <p:sp>
        <p:nvSpPr>
          <p:cNvPr id="58" name="Text 51"/>
          <p:cNvSpPr/>
          <p:nvPr/>
        </p:nvSpPr>
        <p:spPr>
          <a:xfrm>
            <a:off x="7168753" y="2043113"/>
            <a:ext cx="4885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Avec l'IA </a:t>
            </a:r>
            <a:endParaRPr lang="en-US" sz="837" dirty="0"/>
          </a:p>
        </p:txBody>
      </p:sp>
      <p:sp>
        <p:nvSpPr>
          <p:cNvPr id="59" name="Text 52"/>
          <p:cNvSpPr/>
          <p:nvPr/>
        </p:nvSpPr>
        <p:spPr>
          <a:xfrm>
            <a:off x="6983016" y="2328863"/>
            <a:ext cx="105113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Rédaction assistée et </a:t>
            </a:r>
            <a:endParaRPr lang="en-US" sz="732" dirty="0"/>
          </a:p>
        </p:txBody>
      </p:sp>
      <p:sp>
        <p:nvSpPr>
          <p:cNvPr id="60" name="Text 53"/>
          <p:cNvSpPr/>
          <p:nvPr/>
        </p:nvSpPr>
        <p:spPr>
          <a:xfrm>
            <a:off x="6983016" y="2478881"/>
            <a:ext cx="44285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accélérée</a:t>
            </a:r>
            <a:endParaRPr lang="en-US" sz="732" dirty="0"/>
          </a:p>
        </p:txBody>
      </p:sp>
      <p:sp>
        <p:nvSpPr>
          <p:cNvPr id="61" name="Text 54"/>
          <p:cNvSpPr/>
          <p:nvPr/>
        </p:nvSpPr>
        <p:spPr>
          <a:xfrm>
            <a:off x="6983016" y="2628900"/>
            <a:ext cx="125077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Structure standardisée et </a:t>
            </a:r>
            <a:endParaRPr lang="en-US" sz="732" dirty="0"/>
          </a:p>
        </p:txBody>
      </p:sp>
      <p:sp>
        <p:nvSpPr>
          <p:cNvPr id="62" name="Text 55"/>
          <p:cNvSpPr/>
          <p:nvPr/>
        </p:nvSpPr>
        <p:spPr>
          <a:xfrm>
            <a:off x="6983016" y="2778919"/>
            <a:ext cx="72230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professionnelle</a:t>
            </a:r>
            <a:endParaRPr lang="en-US" sz="732" dirty="0"/>
          </a:p>
        </p:txBody>
      </p:sp>
      <p:sp>
        <p:nvSpPr>
          <p:cNvPr id="63" name="Text 56"/>
          <p:cNvSpPr/>
          <p:nvPr/>
        </p:nvSpPr>
        <p:spPr>
          <a:xfrm>
            <a:off x="6983016" y="2928938"/>
            <a:ext cx="127016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Langage clair et persuasif</a:t>
            </a:r>
            <a:endParaRPr lang="en-US" sz="732" dirty="0"/>
          </a:p>
        </p:txBody>
      </p:sp>
      <p:sp>
        <p:nvSpPr>
          <p:cNvPr id="64" name="Text 57"/>
          <p:cNvSpPr/>
          <p:nvPr/>
        </p:nvSpPr>
        <p:spPr>
          <a:xfrm>
            <a:off x="6983016" y="3078956"/>
            <a:ext cx="137868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Mise en valeur automatique </a:t>
            </a:r>
            <a:endParaRPr lang="en-US" sz="732" dirty="0"/>
          </a:p>
        </p:txBody>
      </p:sp>
      <p:sp>
        <p:nvSpPr>
          <p:cNvPr id="65" name="Text 58"/>
          <p:cNvSpPr/>
          <p:nvPr/>
        </p:nvSpPr>
        <p:spPr>
          <a:xfrm>
            <a:off x="6983016" y="3228975"/>
            <a:ext cx="49037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 atouts</a:t>
            </a:r>
            <a:endParaRPr lang="en-US" sz="732" dirty="0"/>
          </a:p>
        </p:txBody>
      </p:sp>
      <p:sp>
        <p:nvSpPr>
          <p:cNvPr id="66" name="Text 59"/>
          <p:cNvSpPr/>
          <p:nvPr/>
        </p:nvSpPr>
        <p:spPr>
          <a:xfrm>
            <a:off x="6983016" y="3378994"/>
            <a:ext cx="126265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Cohérence garantie entre </a:t>
            </a:r>
            <a:endParaRPr lang="en-US" sz="732" dirty="0"/>
          </a:p>
        </p:txBody>
      </p:sp>
      <p:sp>
        <p:nvSpPr>
          <p:cNvPr id="67" name="Text 60"/>
          <p:cNvSpPr/>
          <p:nvPr/>
        </p:nvSpPr>
        <p:spPr>
          <a:xfrm>
            <a:off x="6983016" y="3529013"/>
            <a:ext cx="38445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sections</a:t>
            </a:r>
            <a:endParaRPr lang="en-US" sz="732" dirty="0"/>
          </a:p>
        </p:txBody>
      </p:sp>
      <p:sp>
        <p:nvSpPr>
          <p:cNvPr id="68" name="Text 61"/>
          <p:cNvSpPr/>
          <p:nvPr/>
        </p:nvSpPr>
        <p:spPr>
          <a:xfrm>
            <a:off x="6983016" y="3679031"/>
            <a:ext cx="13743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Taux d'acceptation amélioré </a:t>
            </a:r>
            <a:endParaRPr lang="en-US" sz="732" dirty="0"/>
          </a:p>
        </p:txBody>
      </p:sp>
      <p:sp>
        <p:nvSpPr>
          <p:cNvPr id="69" name="Text 62"/>
          <p:cNvSpPr/>
          <p:nvPr/>
        </p:nvSpPr>
        <p:spPr>
          <a:xfrm>
            <a:off x="6983016" y="3829050"/>
            <a:ext cx="4041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(50-70%) </a:t>
            </a:r>
            <a:endParaRPr lang="en-US" sz="732" dirty="0"/>
          </a:p>
        </p:txBody>
      </p:sp>
      <p:sp>
        <p:nvSpPr>
          <p:cNvPr id="70" name="Shape 63"/>
          <p:cNvSpPr/>
          <p:nvPr/>
        </p:nvSpPr>
        <p:spPr>
          <a:xfrm>
            <a:off x="285750" y="5919211"/>
            <a:ext cx="8572500" cy="7500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1" name="Text 64"/>
          <p:cNvSpPr/>
          <p:nvPr/>
        </p:nvSpPr>
        <p:spPr>
          <a:xfrm>
            <a:off x="865398" y="6062086"/>
            <a:ext cx="133750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</a:t>
            </a:r>
            <a:endParaRPr lang="en-US" sz="1575" dirty="0"/>
          </a:p>
        </p:txBody>
      </p:sp>
      <p:sp>
        <p:nvSpPr>
          <p:cNvPr id="72" name="Text 65"/>
          <p:cNvSpPr/>
          <p:nvPr/>
        </p:nvSpPr>
        <p:spPr>
          <a:xfrm>
            <a:off x="865398" y="6397842"/>
            <a:ext cx="13375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Réduction du temps de rédaction</a:t>
            </a:r>
            <a:endParaRPr lang="en-US" sz="628" dirty="0"/>
          </a:p>
        </p:txBody>
      </p:sp>
      <p:sp>
        <p:nvSpPr>
          <p:cNvPr id="73" name="Text 66"/>
          <p:cNvSpPr/>
          <p:nvPr/>
        </p:nvSpPr>
        <p:spPr>
          <a:xfrm>
            <a:off x="3076445" y="6062086"/>
            <a:ext cx="140597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2x</a:t>
            </a:r>
            <a:endParaRPr lang="en-US" sz="1575" dirty="0"/>
          </a:p>
        </p:txBody>
      </p:sp>
      <p:sp>
        <p:nvSpPr>
          <p:cNvPr id="74" name="Text 67"/>
          <p:cNvSpPr/>
          <p:nvPr/>
        </p:nvSpPr>
        <p:spPr>
          <a:xfrm>
            <a:off x="3076445" y="6397842"/>
            <a:ext cx="14059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Amélioration du taux d'acceptation</a:t>
            </a:r>
            <a:endParaRPr lang="en-US" sz="628" dirty="0"/>
          </a:p>
        </p:txBody>
      </p:sp>
      <p:sp>
        <p:nvSpPr>
          <p:cNvPr id="75" name="Text 68"/>
          <p:cNvSpPr/>
          <p:nvPr/>
        </p:nvSpPr>
        <p:spPr>
          <a:xfrm>
            <a:off x="5355971" y="6062086"/>
            <a:ext cx="1100807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1575" dirty="0"/>
          </a:p>
        </p:txBody>
      </p:sp>
      <p:sp>
        <p:nvSpPr>
          <p:cNvPr id="76" name="Text 69"/>
          <p:cNvSpPr/>
          <p:nvPr/>
        </p:nvSpPr>
        <p:spPr>
          <a:xfrm>
            <a:off x="5355971" y="6397842"/>
            <a:ext cx="110080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Satisfaction des utilisateurs</a:t>
            </a:r>
            <a:endParaRPr lang="en-US" sz="628" dirty="0"/>
          </a:p>
        </p:txBody>
      </p:sp>
      <p:sp>
        <p:nvSpPr>
          <p:cNvPr id="77" name="Text 70"/>
          <p:cNvSpPr/>
          <p:nvPr/>
        </p:nvSpPr>
        <p:spPr>
          <a:xfrm>
            <a:off x="7330325" y="6062086"/>
            <a:ext cx="94822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50%</a:t>
            </a:r>
            <a:endParaRPr lang="en-US" sz="1575" dirty="0"/>
          </a:p>
        </p:txBody>
      </p:sp>
      <p:sp>
        <p:nvSpPr>
          <p:cNvPr id="78" name="Text 71"/>
          <p:cNvSpPr/>
          <p:nvPr/>
        </p:nvSpPr>
        <p:spPr>
          <a:xfrm>
            <a:off x="7330325" y="6397842"/>
            <a:ext cx="94822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Réduction des révisions</a:t>
            </a:r>
            <a:endParaRPr lang="en-US" sz="62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077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Création de Budgets Assistée par IA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et Techniques pour des Budgets Précis et Réalistes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4268391" cy="316105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328738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1513" y="1285875"/>
            <a:ext cx="196980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Outils et Techniques IA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392906" y="1685925"/>
            <a:ext cx="3911203" cy="584336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392906" y="1685925"/>
            <a:ext cx="28575" cy="584336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1785938"/>
            <a:ext cx="144661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30448" y="1771650"/>
            <a:ext cx="348793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prédictive des coûts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730448" y="1943100"/>
            <a:ext cx="3487936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Estimation automatique basée sur des projets similaires et données historiques</a:t>
            </a:r>
            <a:endParaRPr lang="en-US" sz="680" dirty="0"/>
          </a:p>
        </p:txBody>
      </p:sp>
      <p:sp>
        <p:nvSpPr>
          <p:cNvPr id="13" name="Shape 8"/>
          <p:cNvSpPr/>
          <p:nvPr/>
        </p:nvSpPr>
        <p:spPr>
          <a:xfrm>
            <a:off x="392906" y="2256699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392906" y="2256699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" y="2356712"/>
            <a:ext cx="96441" cy="1285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682228" y="2342424"/>
            <a:ext cx="35361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Calculs automatisés</a:t>
            </a:r>
            <a:endParaRPr lang="en-US" sz="732" dirty="0"/>
          </a:p>
        </p:txBody>
      </p:sp>
      <p:sp>
        <p:nvSpPr>
          <p:cNvPr id="17" name="Text 11"/>
          <p:cNvSpPr/>
          <p:nvPr/>
        </p:nvSpPr>
        <p:spPr>
          <a:xfrm>
            <a:off x="682228" y="2513874"/>
            <a:ext cx="3536156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Formules complexes et ajustements en temps réel selon les paramètres</a:t>
            </a:r>
            <a:endParaRPr lang="en-US" sz="680" dirty="0"/>
          </a:p>
        </p:txBody>
      </p:sp>
      <p:sp>
        <p:nvSpPr>
          <p:cNvPr id="18" name="Shape 12"/>
          <p:cNvSpPr/>
          <p:nvPr/>
        </p:nvSpPr>
        <p:spPr>
          <a:xfrm>
            <a:off x="392906" y="2827474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392906" y="2827474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" y="2927486"/>
            <a:ext cx="96441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682228" y="2913199"/>
            <a:ext cx="35361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Adaptation contextuelle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682228" y="3084649"/>
            <a:ext cx="3536156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Ajustement des coûts selon les spécificités géographiques du Togo</a:t>
            </a:r>
            <a:endParaRPr lang="en-US" sz="680" dirty="0"/>
          </a:p>
        </p:txBody>
      </p:sp>
      <p:sp>
        <p:nvSpPr>
          <p:cNvPr id="23" name="Shape 16"/>
          <p:cNvSpPr/>
          <p:nvPr/>
        </p:nvSpPr>
        <p:spPr>
          <a:xfrm>
            <a:off x="392906" y="3398248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4" name="Shape 17"/>
          <p:cNvSpPr/>
          <p:nvPr/>
        </p:nvSpPr>
        <p:spPr>
          <a:xfrm>
            <a:off x="392906" y="3398248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" y="3498261"/>
            <a:ext cx="128588" cy="128588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714375" y="3483973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Gestion des risques</a:t>
            </a:r>
            <a:endParaRPr lang="en-US" sz="732" dirty="0"/>
          </a:p>
        </p:txBody>
      </p:sp>
      <p:sp>
        <p:nvSpPr>
          <p:cNvPr id="27" name="Text 19"/>
          <p:cNvSpPr/>
          <p:nvPr/>
        </p:nvSpPr>
        <p:spPr>
          <a:xfrm>
            <a:off x="714375" y="3655423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automatique des risques budgétaires et provisions</a:t>
            </a:r>
            <a:endParaRPr lang="en-US" sz="680" dirty="0"/>
          </a:p>
        </p:txBody>
      </p:sp>
      <p:sp>
        <p:nvSpPr>
          <p:cNvPr id="28" name="Shape 20"/>
          <p:cNvSpPr/>
          <p:nvPr/>
        </p:nvSpPr>
        <p:spPr>
          <a:xfrm>
            <a:off x="4661297" y="1107281"/>
            <a:ext cx="4268391" cy="304033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9891" y="1328738"/>
            <a:ext cx="192881" cy="17145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139928" y="1285875"/>
            <a:ext cx="29959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Exemple de Répartition Budgétaire </a:t>
            </a:r>
            <a:endParaRPr lang="en-US" sz="1350" dirty="0"/>
          </a:p>
        </p:txBody>
      </p:sp>
      <p:pic>
        <p:nvPicPr>
          <p:cNvPr id="3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891" y="1705905"/>
            <a:ext cx="3907631" cy="1785938"/>
          </a:xfrm>
          <a:prstGeom prst="rect">
            <a:avLst/>
          </a:prstGeom>
        </p:spPr>
      </p:pic>
      <p:sp>
        <p:nvSpPr>
          <p:cNvPr id="32" name="Shape 22"/>
          <p:cNvSpPr/>
          <p:nvPr/>
        </p:nvSpPr>
        <p:spPr>
          <a:xfrm>
            <a:off x="4839891" y="3618644"/>
            <a:ext cx="100013" cy="100013"/>
          </a:xfrm>
          <a:prstGeom prst="rect">
            <a:avLst/>
          </a:prstGeom>
          <a:solidFill>
            <a:srgbClr val="2E86AB"/>
          </a:solidFill>
          <a:ln/>
        </p:spPr>
      </p:sp>
      <p:sp>
        <p:nvSpPr>
          <p:cNvPr id="33" name="Text 23"/>
          <p:cNvSpPr/>
          <p:nvPr/>
        </p:nvSpPr>
        <p:spPr>
          <a:xfrm>
            <a:off x="4997053" y="3598999"/>
            <a:ext cx="70201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Personnel (45%)</a:t>
            </a:r>
            <a:endParaRPr lang="en-US" sz="680" dirty="0"/>
          </a:p>
        </p:txBody>
      </p:sp>
      <p:sp>
        <p:nvSpPr>
          <p:cNvPr id="34" name="Shape 24"/>
          <p:cNvSpPr/>
          <p:nvPr/>
        </p:nvSpPr>
        <p:spPr>
          <a:xfrm>
            <a:off x="6831211" y="3618644"/>
            <a:ext cx="100013" cy="100013"/>
          </a:xfrm>
          <a:prstGeom prst="rect">
            <a:avLst/>
          </a:prstGeom>
          <a:solidFill>
            <a:srgbClr val="A23B72"/>
          </a:solidFill>
          <a:ln/>
        </p:spPr>
      </p:sp>
      <p:sp>
        <p:nvSpPr>
          <p:cNvPr id="35" name="Text 25"/>
          <p:cNvSpPr/>
          <p:nvPr/>
        </p:nvSpPr>
        <p:spPr>
          <a:xfrm>
            <a:off x="6988373" y="3598999"/>
            <a:ext cx="79301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Équipement (25%)</a:t>
            </a:r>
            <a:endParaRPr lang="en-US" sz="680" dirty="0"/>
          </a:p>
        </p:txBody>
      </p:sp>
      <p:sp>
        <p:nvSpPr>
          <p:cNvPr id="36" name="Shape 26"/>
          <p:cNvSpPr/>
          <p:nvPr/>
        </p:nvSpPr>
        <p:spPr>
          <a:xfrm>
            <a:off x="4839891" y="3829385"/>
            <a:ext cx="100013" cy="100013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37" name="Text 27"/>
          <p:cNvSpPr/>
          <p:nvPr/>
        </p:nvSpPr>
        <p:spPr>
          <a:xfrm>
            <a:off x="4997053" y="3809740"/>
            <a:ext cx="71602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Formation (15%)</a:t>
            </a:r>
            <a:endParaRPr lang="en-US" sz="680" dirty="0"/>
          </a:p>
        </p:txBody>
      </p:sp>
      <p:sp>
        <p:nvSpPr>
          <p:cNvPr id="38" name="Shape 28"/>
          <p:cNvSpPr/>
          <p:nvPr/>
        </p:nvSpPr>
        <p:spPr>
          <a:xfrm>
            <a:off x="6831211" y="3829385"/>
            <a:ext cx="100013" cy="100013"/>
          </a:xfrm>
          <a:prstGeom prst="rect">
            <a:avLst/>
          </a:prstGeom>
          <a:solidFill>
            <a:srgbClr val="6C757D"/>
          </a:solidFill>
          <a:ln/>
        </p:spPr>
      </p:sp>
      <p:sp>
        <p:nvSpPr>
          <p:cNvPr id="39" name="Text 29"/>
          <p:cNvSpPr/>
          <p:nvPr/>
        </p:nvSpPr>
        <p:spPr>
          <a:xfrm>
            <a:off x="6988373" y="3809740"/>
            <a:ext cx="98061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Fonctionnement (15%)</a:t>
            </a:r>
            <a:endParaRPr lang="en-US" sz="680" dirty="0"/>
          </a:p>
        </p:txBody>
      </p:sp>
      <p:sp>
        <p:nvSpPr>
          <p:cNvPr id="40" name="Shape 30"/>
          <p:cNvSpPr/>
          <p:nvPr/>
        </p:nvSpPr>
        <p:spPr>
          <a:xfrm>
            <a:off x="214313" y="4254773"/>
            <a:ext cx="8715375" cy="817959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98377" y="4404792"/>
            <a:ext cx="171450" cy="171450"/>
          </a:xfrm>
          <a:prstGeom prst="rect">
            <a:avLst/>
          </a:prstGeom>
        </p:spPr>
      </p:pic>
      <p:sp>
        <p:nvSpPr>
          <p:cNvPr id="42" name="Text 31"/>
          <p:cNvSpPr/>
          <p:nvPr/>
        </p:nvSpPr>
        <p:spPr>
          <a:xfrm>
            <a:off x="321469" y="4676254"/>
            <a:ext cx="212526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Gain de Temps</a:t>
            </a:r>
            <a:endParaRPr lang="en-US" sz="732" dirty="0"/>
          </a:p>
        </p:txBody>
      </p:sp>
      <p:sp>
        <p:nvSpPr>
          <p:cNvPr id="43" name="Text 32"/>
          <p:cNvSpPr/>
          <p:nvPr/>
        </p:nvSpPr>
        <p:spPr>
          <a:xfrm>
            <a:off x="321469" y="4847704"/>
            <a:ext cx="212526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80% de réduction du temps</a:t>
            </a:r>
            <a:endParaRPr lang="en-US" sz="575" dirty="0"/>
          </a:p>
        </p:txBody>
      </p:sp>
      <p:pic>
        <p:nvPicPr>
          <p:cNvPr id="44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23642" y="4404792"/>
            <a:ext cx="171450" cy="171450"/>
          </a:xfrm>
          <a:prstGeom prst="rect">
            <a:avLst/>
          </a:prstGeom>
        </p:spPr>
      </p:pic>
      <p:sp>
        <p:nvSpPr>
          <p:cNvPr id="45" name="Text 33"/>
          <p:cNvSpPr/>
          <p:nvPr/>
        </p:nvSpPr>
        <p:spPr>
          <a:xfrm>
            <a:off x="2446734" y="4676254"/>
            <a:ext cx="212526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Précision</a:t>
            </a:r>
            <a:endParaRPr lang="en-US" sz="732" dirty="0"/>
          </a:p>
        </p:txBody>
      </p:sp>
      <p:sp>
        <p:nvSpPr>
          <p:cNvPr id="46" name="Text 34"/>
          <p:cNvSpPr/>
          <p:nvPr/>
        </p:nvSpPr>
        <p:spPr>
          <a:xfrm>
            <a:off x="2446734" y="4847704"/>
            <a:ext cx="212526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 de précision</a:t>
            </a:r>
            <a:endParaRPr lang="en-US" sz="575" dirty="0"/>
          </a:p>
        </p:txBody>
      </p:sp>
      <p:pic>
        <p:nvPicPr>
          <p:cNvPr id="47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48908" y="4404792"/>
            <a:ext cx="171450" cy="171450"/>
          </a:xfrm>
          <a:prstGeom prst="rect">
            <a:avLst/>
          </a:prstGeom>
        </p:spPr>
      </p:pic>
      <p:sp>
        <p:nvSpPr>
          <p:cNvPr id="48" name="Text 35"/>
          <p:cNvSpPr/>
          <p:nvPr/>
        </p:nvSpPr>
        <p:spPr>
          <a:xfrm>
            <a:off x="4572000" y="4676254"/>
            <a:ext cx="212526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Gestion Risques</a:t>
            </a:r>
            <a:endParaRPr lang="en-US" sz="732" dirty="0"/>
          </a:p>
        </p:txBody>
      </p:sp>
      <p:sp>
        <p:nvSpPr>
          <p:cNvPr id="49" name="Text 36"/>
          <p:cNvSpPr/>
          <p:nvPr/>
        </p:nvSpPr>
        <p:spPr>
          <a:xfrm>
            <a:off x="4572000" y="4847704"/>
            <a:ext cx="212526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Identification automatique</a:t>
            </a:r>
            <a:endParaRPr lang="en-US" sz="575" dirty="0"/>
          </a:p>
        </p:txBody>
      </p:sp>
      <p:pic>
        <p:nvPicPr>
          <p:cNvPr id="50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74173" y="4404792"/>
            <a:ext cx="171450" cy="171450"/>
          </a:xfrm>
          <a:prstGeom prst="rect">
            <a:avLst/>
          </a:prstGeom>
        </p:spPr>
      </p:pic>
      <p:sp>
        <p:nvSpPr>
          <p:cNvPr id="51" name="Text 37"/>
          <p:cNvSpPr/>
          <p:nvPr/>
        </p:nvSpPr>
        <p:spPr>
          <a:xfrm>
            <a:off x="6697266" y="4676254"/>
            <a:ext cx="212526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Mise à Jour</a:t>
            </a:r>
            <a:endParaRPr lang="en-US" sz="732" dirty="0"/>
          </a:p>
        </p:txBody>
      </p:sp>
      <p:sp>
        <p:nvSpPr>
          <p:cNvPr id="52" name="Text 38"/>
          <p:cNvSpPr/>
          <p:nvPr/>
        </p:nvSpPr>
        <p:spPr>
          <a:xfrm>
            <a:off x="6697266" y="4847704"/>
            <a:ext cx="212526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Ajustements temps réel</a:t>
            </a:r>
            <a:endParaRPr lang="en-US" sz="5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3352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Automatisation des Tâches Administratives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des Processus avec l'IA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4268391" cy="408326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328738"/>
            <a:ext cx="214313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14375" y="1285875"/>
            <a:ext cx="19672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Tâches Automatisables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392906" y="1685925"/>
            <a:ext cx="1902023" cy="103723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392906" y="1685925"/>
            <a:ext cx="28575" cy="1037239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93" y="1852017"/>
            <a:ext cx="17145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0063" y="2207419"/>
            <a:ext cx="16877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Gestion Documentaire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500063" y="2393156"/>
            <a:ext cx="1687711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et archivage automatique des documents</a:t>
            </a:r>
            <a:endParaRPr lang="en-US" sz="628" dirty="0"/>
          </a:p>
        </p:txBody>
      </p:sp>
      <p:sp>
        <p:nvSpPr>
          <p:cNvPr id="13" name="Shape 8"/>
          <p:cNvSpPr/>
          <p:nvPr/>
        </p:nvSpPr>
        <p:spPr>
          <a:xfrm>
            <a:off x="2402086" y="1685925"/>
            <a:ext cx="1902023" cy="103723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2402086" y="1685925"/>
            <a:ext cx="28575" cy="1037239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798" y="1852017"/>
            <a:ext cx="228600" cy="22860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2509242" y="2207419"/>
            <a:ext cx="16877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Correspondances</a:t>
            </a:r>
            <a:endParaRPr lang="en-US" sz="732" dirty="0"/>
          </a:p>
        </p:txBody>
      </p:sp>
      <p:sp>
        <p:nvSpPr>
          <p:cNvPr id="17" name="Text 11"/>
          <p:cNvSpPr/>
          <p:nvPr/>
        </p:nvSpPr>
        <p:spPr>
          <a:xfrm>
            <a:off x="2509242" y="2393156"/>
            <a:ext cx="1687711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Rédaction et envoi automatique d'emails types</a:t>
            </a:r>
            <a:endParaRPr lang="en-US" sz="628" dirty="0"/>
          </a:p>
        </p:txBody>
      </p:sp>
      <p:sp>
        <p:nvSpPr>
          <p:cNvPr id="18" name="Shape 12"/>
          <p:cNvSpPr/>
          <p:nvPr/>
        </p:nvSpPr>
        <p:spPr>
          <a:xfrm>
            <a:off x="392906" y="2830320"/>
            <a:ext cx="1902023" cy="103723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392906" y="2830320"/>
            <a:ext cx="28575" cy="1037239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18" y="2996412"/>
            <a:ext cx="228600" cy="2286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00063" y="3351814"/>
            <a:ext cx="16877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Rapports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500063" y="3537552"/>
            <a:ext cx="1687711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Génération automatique de rapports d'activité</a:t>
            </a:r>
            <a:endParaRPr lang="en-US" sz="628" dirty="0"/>
          </a:p>
        </p:txBody>
      </p:sp>
      <p:sp>
        <p:nvSpPr>
          <p:cNvPr id="23" name="Shape 16"/>
          <p:cNvSpPr/>
          <p:nvPr/>
        </p:nvSpPr>
        <p:spPr>
          <a:xfrm>
            <a:off x="2402086" y="2830320"/>
            <a:ext cx="1902023" cy="103723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4" name="Shape 17"/>
          <p:cNvSpPr/>
          <p:nvPr/>
        </p:nvSpPr>
        <p:spPr>
          <a:xfrm>
            <a:off x="2402086" y="2830320"/>
            <a:ext cx="28575" cy="1037239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085" y="2996412"/>
            <a:ext cx="200025" cy="2286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2509242" y="3351814"/>
            <a:ext cx="16877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Planification</a:t>
            </a:r>
            <a:endParaRPr lang="en-US" sz="732" dirty="0"/>
          </a:p>
        </p:txBody>
      </p:sp>
      <p:sp>
        <p:nvSpPr>
          <p:cNvPr id="27" name="Text 19"/>
          <p:cNvSpPr/>
          <p:nvPr/>
        </p:nvSpPr>
        <p:spPr>
          <a:xfrm>
            <a:off x="2509242" y="3537552"/>
            <a:ext cx="1687711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Organisation automatique des rendez-vous et tâches</a:t>
            </a:r>
            <a:endParaRPr lang="en-US" sz="628" dirty="0"/>
          </a:p>
        </p:txBody>
      </p:sp>
      <p:sp>
        <p:nvSpPr>
          <p:cNvPr id="28" name="Shape 20"/>
          <p:cNvSpPr/>
          <p:nvPr/>
        </p:nvSpPr>
        <p:spPr>
          <a:xfrm>
            <a:off x="392906" y="3974716"/>
            <a:ext cx="1902023" cy="103723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9" name="Shape 21"/>
          <p:cNvSpPr/>
          <p:nvPr/>
        </p:nvSpPr>
        <p:spPr>
          <a:xfrm>
            <a:off x="392906" y="3974716"/>
            <a:ext cx="28575" cy="1037239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3905" y="4140808"/>
            <a:ext cx="200025" cy="228600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500063" y="4496209"/>
            <a:ext cx="16877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Saisie de Données</a:t>
            </a:r>
            <a:endParaRPr lang="en-US" sz="732" dirty="0"/>
          </a:p>
        </p:txBody>
      </p:sp>
      <p:sp>
        <p:nvSpPr>
          <p:cNvPr id="32" name="Text 23"/>
          <p:cNvSpPr/>
          <p:nvPr/>
        </p:nvSpPr>
        <p:spPr>
          <a:xfrm>
            <a:off x="500063" y="4681947"/>
            <a:ext cx="1687711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Extraction et saisie automatique d'informations</a:t>
            </a:r>
            <a:endParaRPr lang="en-US" sz="628" dirty="0"/>
          </a:p>
        </p:txBody>
      </p:sp>
      <p:sp>
        <p:nvSpPr>
          <p:cNvPr id="33" name="Shape 24"/>
          <p:cNvSpPr/>
          <p:nvPr/>
        </p:nvSpPr>
        <p:spPr>
          <a:xfrm>
            <a:off x="2402086" y="3974716"/>
            <a:ext cx="1902023" cy="103723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34" name="Shape 25"/>
          <p:cNvSpPr/>
          <p:nvPr/>
        </p:nvSpPr>
        <p:spPr>
          <a:xfrm>
            <a:off x="2402086" y="3974716"/>
            <a:ext cx="28575" cy="1037239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3085" y="4140808"/>
            <a:ext cx="200025" cy="228600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2509242" y="4496209"/>
            <a:ext cx="16877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Rappels</a:t>
            </a:r>
            <a:endParaRPr lang="en-US" sz="732" dirty="0"/>
          </a:p>
        </p:txBody>
      </p:sp>
      <p:sp>
        <p:nvSpPr>
          <p:cNvPr id="37" name="Text 27"/>
          <p:cNvSpPr/>
          <p:nvPr/>
        </p:nvSpPr>
        <p:spPr>
          <a:xfrm>
            <a:off x="2509242" y="4681947"/>
            <a:ext cx="1687711" cy="22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Notifications automatiques pour les échéances</a:t>
            </a:r>
            <a:endParaRPr lang="en-US" sz="628" dirty="0"/>
          </a:p>
        </p:txBody>
      </p:sp>
      <p:sp>
        <p:nvSpPr>
          <p:cNvPr id="38" name="Shape 28"/>
          <p:cNvSpPr/>
          <p:nvPr/>
        </p:nvSpPr>
        <p:spPr>
          <a:xfrm>
            <a:off x="4661297" y="1107281"/>
            <a:ext cx="4268391" cy="408326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891" y="1328738"/>
            <a:ext cx="214313" cy="171450"/>
          </a:xfrm>
          <a:prstGeom prst="rect">
            <a:avLst/>
          </a:prstGeom>
        </p:spPr>
      </p:pic>
      <p:sp>
        <p:nvSpPr>
          <p:cNvPr id="40" name="Text 29"/>
          <p:cNvSpPr/>
          <p:nvPr/>
        </p:nvSpPr>
        <p:spPr>
          <a:xfrm>
            <a:off x="5161359" y="1285875"/>
            <a:ext cx="227274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Flux de Travail Automatisé </a:t>
            </a:r>
            <a:endParaRPr lang="en-US" sz="1350" dirty="0"/>
          </a:p>
        </p:txBody>
      </p:sp>
      <p:sp>
        <p:nvSpPr>
          <p:cNvPr id="41" name="Shape 30"/>
          <p:cNvSpPr/>
          <p:nvPr/>
        </p:nvSpPr>
        <p:spPr>
          <a:xfrm>
            <a:off x="4839891" y="1685925"/>
            <a:ext cx="3911203" cy="454326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42" name="Shape 31"/>
          <p:cNvSpPr/>
          <p:nvPr/>
        </p:nvSpPr>
        <p:spPr>
          <a:xfrm>
            <a:off x="4925616" y="1805918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43" name="Text 32"/>
          <p:cNvSpPr/>
          <p:nvPr/>
        </p:nvSpPr>
        <p:spPr>
          <a:xfrm>
            <a:off x="4925616" y="180591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32" dirty="0"/>
          </a:p>
        </p:txBody>
      </p:sp>
      <p:sp>
        <p:nvSpPr>
          <p:cNvPr id="44" name="Text 33"/>
          <p:cNvSpPr/>
          <p:nvPr/>
        </p:nvSpPr>
        <p:spPr>
          <a:xfrm>
            <a:off x="5247084" y="1771650"/>
            <a:ext cx="34182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Réception de données</a:t>
            </a:r>
            <a:endParaRPr lang="en-US" sz="732" dirty="0"/>
          </a:p>
        </p:txBody>
      </p:sp>
      <p:sp>
        <p:nvSpPr>
          <p:cNvPr id="45" name="Text 34"/>
          <p:cNvSpPr/>
          <p:nvPr/>
        </p:nvSpPr>
        <p:spPr>
          <a:xfrm>
            <a:off x="5247084" y="1943100"/>
            <a:ext cx="3418284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L'IA reçoit et analyse les informations entrantes</a:t>
            </a:r>
            <a:endParaRPr lang="en-US" sz="628" dirty="0"/>
          </a:p>
        </p:txBody>
      </p:sp>
      <p:sp>
        <p:nvSpPr>
          <p:cNvPr id="46" name="Shape 35"/>
          <p:cNvSpPr/>
          <p:nvPr/>
        </p:nvSpPr>
        <p:spPr>
          <a:xfrm>
            <a:off x="4839891" y="2247407"/>
            <a:ext cx="3911203" cy="454326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47" name="Shape 36"/>
          <p:cNvSpPr/>
          <p:nvPr/>
        </p:nvSpPr>
        <p:spPr>
          <a:xfrm>
            <a:off x="4925616" y="2367400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48" name="Text 37"/>
          <p:cNvSpPr/>
          <p:nvPr/>
        </p:nvSpPr>
        <p:spPr>
          <a:xfrm>
            <a:off x="4925616" y="2367400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32" dirty="0"/>
          </a:p>
        </p:txBody>
      </p:sp>
      <p:sp>
        <p:nvSpPr>
          <p:cNvPr id="49" name="Text 38"/>
          <p:cNvSpPr/>
          <p:nvPr/>
        </p:nvSpPr>
        <p:spPr>
          <a:xfrm>
            <a:off x="5247084" y="2333132"/>
            <a:ext cx="34182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Classification intelligente</a:t>
            </a:r>
            <a:endParaRPr lang="en-US" sz="732" dirty="0"/>
          </a:p>
        </p:txBody>
      </p:sp>
      <p:sp>
        <p:nvSpPr>
          <p:cNvPr id="50" name="Text 39"/>
          <p:cNvSpPr/>
          <p:nvPr/>
        </p:nvSpPr>
        <p:spPr>
          <a:xfrm>
            <a:off x="5247084" y="2504582"/>
            <a:ext cx="3418284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 automatique selon les catégories prédéfinies</a:t>
            </a:r>
            <a:endParaRPr lang="en-US" sz="628" dirty="0"/>
          </a:p>
        </p:txBody>
      </p:sp>
      <p:sp>
        <p:nvSpPr>
          <p:cNvPr id="51" name="Shape 40"/>
          <p:cNvSpPr/>
          <p:nvPr/>
        </p:nvSpPr>
        <p:spPr>
          <a:xfrm>
            <a:off x="4839891" y="2808889"/>
            <a:ext cx="3911203" cy="454326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52" name="Shape 41"/>
          <p:cNvSpPr/>
          <p:nvPr/>
        </p:nvSpPr>
        <p:spPr>
          <a:xfrm>
            <a:off x="4925616" y="2928882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53" name="Text 42"/>
          <p:cNvSpPr/>
          <p:nvPr/>
        </p:nvSpPr>
        <p:spPr>
          <a:xfrm>
            <a:off x="4925616" y="2928882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54" name="Text 43"/>
          <p:cNvSpPr/>
          <p:nvPr/>
        </p:nvSpPr>
        <p:spPr>
          <a:xfrm>
            <a:off x="5247084" y="2894614"/>
            <a:ext cx="34182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Traitement automatique</a:t>
            </a:r>
            <a:endParaRPr lang="en-US" sz="732" dirty="0"/>
          </a:p>
        </p:txBody>
      </p:sp>
      <p:sp>
        <p:nvSpPr>
          <p:cNvPr id="55" name="Text 44"/>
          <p:cNvSpPr/>
          <p:nvPr/>
        </p:nvSpPr>
        <p:spPr>
          <a:xfrm>
            <a:off x="5247084" y="3066064"/>
            <a:ext cx="3418284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Exécution des actions appropriées selon le type</a:t>
            </a:r>
            <a:endParaRPr lang="en-US" sz="628" dirty="0"/>
          </a:p>
        </p:txBody>
      </p:sp>
      <p:sp>
        <p:nvSpPr>
          <p:cNvPr id="56" name="Shape 45"/>
          <p:cNvSpPr/>
          <p:nvPr/>
        </p:nvSpPr>
        <p:spPr>
          <a:xfrm>
            <a:off x="4839891" y="3370371"/>
            <a:ext cx="3911203" cy="454326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57" name="Shape 46"/>
          <p:cNvSpPr/>
          <p:nvPr/>
        </p:nvSpPr>
        <p:spPr>
          <a:xfrm>
            <a:off x="4925616" y="3490364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58" name="Text 47"/>
          <p:cNvSpPr/>
          <p:nvPr/>
        </p:nvSpPr>
        <p:spPr>
          <a:xfrm>
            <a:off x="4925616" y="3490364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59" name="Text 48"/>
          <p:cNvSpPr/>
          <p:nvPr/>
        </p:nvSpPr>
        <p:spPr>
          <a:xfrm>
            <a:off x="5247084" y="3456096"/>
            <a:ext cx="34182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humaine</a:t>
            </a:r>
            <a:endParaRPr lang="en-US" sz="732" dirty="0"/>
          </a:p>
        </p:txBody>
      </p:sp>
      <p:sp>
        <p:nvSpPr>
          <p:cNvPr id="60" name="Text 49"/>
          <p:cNvSpPr/>
          <p:nvPr/>
        </p:nvSpPr>
        <p:spPr>
          <a:xfrm>
            <a:off x="5247084" y="3627546"/>
            <a:ext cx="3418284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Contrôle final par l'équipe avant finalisation</a:t>
            </a:r>
            <a:endParaRPr lang="en-US" sz="628" dirty="0"/>
          </a:p>
        </p:txBody>
      </p:sp>
      <p:sp>
        <p:nvSpPr>
          <p:cNvPr id="61" name="Shape 50"/>
          <p:cNvSpPr/>
          <p:nvPr/>
        </p:nvSpPr>
        <p:spPr>
          <a:xfrm>
            <a:off x="4839891" y="3931853"/>
            <a:ext cx="3911203" cy="454326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62" name="Shape 51"/>
          <p:cNvSpPr/>
          <p:nvPr/>
        </p:nvSpPr>
        <p:spPr>
          <a:xfrm>
            <a:off x="4925616" y="4051846"/>
            <a:ext cx="214313" cy="214313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63" name="Text 52"/>
          <p:cNvSpPr/>
          <p:nvPr/>
        </p:nvSpPr>
        <p:spPr>
          <a:xfrm>
            <a:off x="4925616" y="405184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32" dirty="0"/>
          </a:p>
        </p:txBody>
      </p:sp>
      <p:sp>
        <p:nvSpPr>
          <p:cNvPr id="64" name="Text 53"/>
          <p:cNvSpPr/>
          <p:nvPr/>
        </p:nvSpPr>
        <p:spPr>
          <a:xfrm>
            <a:off x="5247084" y="4017578"/>
            <a:ext cx="341828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Archivage et suivi</a:t>
            </a:r>
            <a:endParaRPr lang="en-US" sz="732" dirty="0"/>
          </a:p>
        </p:txBody>
      </p:sp>
      <p:sp>
        <p:nvSpPr>
          <p:cNvPr id="65" name="Text 54"/>
          <p:cNvSpPr/>
          <p:nvPr/>
        </p:nvSpPr>
        <p:spPr>
          <a:xfrm>
            <a:off x="5247084" y="4189028"/>
            <a:ext cx="3418284" cy="11142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Stockage organisé et suivi des actions réalisées</a:t>
            </a:r>
            <a:endParaRPr lang="en-US" sz="628" dirty="0"/>
          </a:p>
        </p:txBody>
      </p:sp>
      <p:sp>
        <p:nvSpPr>
          <p:cNvPr id="66" name="Shape 55"/>
          <p:cNvSpPr/>
          <p:nvPr/>
        </p:nvSpPr>
        <p:spPr>
          <a:xfrm>
            <a:off x="214313" y="5297705"/>
            <a:ext cx="8715375" cy="62150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7" name="Text 56"/>
          <p:cNvSpPr/>
          <p:nvPr/>
        </p:nvSpPr>
        <p:spPr>
          <a:xfrm>
            <a:off x="321469" y="5404861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75%</a:t>
            </a:r>
            <a:endParaRPr lang="en-US" sz="1350" dirty="0"/>
          </a:p>
        </p:txBody>
      </p:sp>
      <p:sp>
        <p:nvSpPr>
          <p:cNvPr id="68" name="Text 57"/>
          <p:cNvSpPr/>
          <p:nvPr/>
        </p:nvSpPr>
        <p:spPr>
          <a:xfrm>
            <a:off x="321469" y="5683467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Réduction du temps administratif</a:t>
            </a:r>
            <a:endParaRPr lang="en-US" sz="628" dirty="0"/>
          </a:p>
        </p:txBody>
      </p:sp>
      <p:sp>
        <p:nvSpPr>
          <p:cNvPr id="69" name="Text 58"/>
          <p:cNvSpPr/>
          <p:nvPr/>
        </p:nvSpPr>
        <p:spPr>
          <a:xfrm>
            <a:off x="2446734" y="5404861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</a:t>
            </a:r>
            <a:endParaRPr lang="en-US" sz="1350" dirty="0"/>
          </a:p>
        </p:txBody>
      </p:sp>
      <p:sp>
        <p:nvSpPr>
          <p:cNvPr id="70" name="Text 59"/>
          <p:cNvSpPr/>
          <p:nvPr/>
        </p:nvSpPr>
        <p:spPr>
          <a:xfrm>
            <a:off x="2446734" y="5683467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Réduction des erreurs</a:t>
            </a:r>
            <a:endParaRPr lang="en-US" sz="628" dirty="0"/>
          </a:p>
        </p:txBody>
      </p:sp>
      <p:sp>
        <p:nvSpPr>
          <p:cNvPr id="71" name="Text 60"/>
          <p:cNvSpPr/>
          <p:nvPr/>
        </p:nvSpPr>
        <p:spPr>
          <a:xfrm>
            <a:off x="4572000" y="5404861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60%</a:t>
            </a:r>
            <a:endParaRPr lang="en-US" sz="1350" dirty="0"/>
          </a:p>
        </p:txBody>
      </p:sp>
      <p:sp>
        <p:nvSpPr>
          <p:cNvPr id="72" name="Text 61"/>
          <p:cNvSpPr/>
          <p:nvPr/>
        </p:nvSpPr>
        <p:spPr>
          <a:xfrm>
            <a:off x="4572000" y="5683467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Économies de coûts</a:t>
            </a:r>
            <a:endParaRPr lang="en-US" sz="628" dirty="0"/>
          </a:p>
        </p:txBody>
      </p:sp>
      <p:sp>
        <p:nvSpPr>
          <p:cNvPr id="73" name="Text 62"/>
          <p:cNvSpPr/>
          <p:nvPr/>
        </p:nvSpPr>
        <p:spPr>
          <a:xfrm>
            <a:off x="6697266" y="5404861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24/7</a:t>
            </a:r>
            <a:endParaRPr lang="en-US" sz="1350" dirty="0"/>
          </a:p>
        </p:txBody>
      </p:sp>
      <p:sp>
        <p:nvSpPr>
          <p:cNvPr id="74" name="Text 63"/>
          <p:cNvSpPr/>
          <p:nvPr/>
        </p:nvSpPr>
        <p:spPr>
          <a:xfrm>
            <a:off x="6697266" y="5683467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Disponibilité continue</a:t>
            </a:r>
            <a:endParaRPr lang="en-US" sz="62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21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de Données pour les ONG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Améliorer l'Impact des Interventions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4268391" cy="418188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328738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1513" y="1285875"/>
            <a:ext cx="16608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Types d'Analyses IA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392906" y="1685925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392906" y="1685925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1785938"/>
            <a:ext cx="160734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6522" y="1771650"/>
            <a:ext cx="34718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des bénéficiaires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746522" y="1943100"/>
            <a:ext cx="347186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Segmentation et profilage des populations cibles</a:t>
            </a:r>
            <a:endParaRPr lang="en-US" sz="680" dirty="0"/>
          </a:p>
        </p:txBody>
      </p:sp>
      <p:sp>
        <p:nvSpPr>
          <p:cNvPr id="13" name="Shape 8"/>
          <p:cNvSpPr/>
          <p:nvPr/>
        </p:nvSpPr>
        <p:spPr>
          <a:xfrm>
            <a:off x="392906" y="2256699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392906" y="2256699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" y="2356712"/>
            <a:ext cx="128588" cy="1285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14375" y="2342424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Mesure d'impact</a:t>
            </a:r>
            <a:endParaRPr lang="en-US" sz="732" dirty="0"/>
          </a:p>
        </p:txBody>
      </p:sp>
      <p:sp>
        <p:nvSpPr>
          <p:cNvPr id="17" name="Text 11"/>
          <p:cNvSpPr/>
          <p:nvPr/>
        </p:nvSpPr>
        <p:spPr>
          <a:xfrm>
            <a:off x="714375" y="2513874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Évaluation quantitative des résultats obtenus</a:t>
            </a:r>
            <a:endParaRPr lang="en-US" sz="680" dirty="0"/>
          </a:p>
        </p:txBody>
      </p:sp>
      <p:sp>
        <p:nvSpPr>
          <p:cNvPr id="18" name="Shape 12"/>
          <p:cNvSpPr/>
          <p:nvPr/>
        </p:nvSpPr>
        <p:spPr>
          <a:xfrm>
            <a:off x="392906" y="2827474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392906" y="2827474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" y="2927486"/>
            <a:ext cx="144661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730448" y="2913199"/>
            <a:ext cx="348793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géographique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730448" y="3084649"/>
            <a:ext cx="3487936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Cartographie des zones d'intervention prioritaires</a:t>
            </a:r>
            <a:endParaRPr lang="en-US" sz="680" dirty="0"/>
          </a:p>
        </p:txBody>
      </p:sp>
      <p:sp>
        <p:nvSpPr>
          <p:cNvPr id="23" name="Shape 16"/>
          <p:cNvSpPr/>
          <p:nvPr/>
        </p:nvSpPr>
        <p:spPr>
          <a:xfrm>
            <a:off x="392906" y="3398248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4" name="Shape 17"/>
          <p:cNvSpPr/>
          <p:nvPr/>
        </p:nvSpPr>
        <p:spPr>
          <a:xfrm>
            <a:off x="392906" y="3398248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" y="3498261"/>
            <a:ext cx="128588" cy="128588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714375" y="3483973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temporelle</a:t>
            </a:r>
            <a:endParaRPr lang="en-US" sz="732" dirty="0"/>
          </a:p>
        </p:txBody>
      </p:sp>
      <p:sp>
        <p:nvSpPr>
          <p:cNvPr id="27" name="Text 19"/>
          <p:cNvSpPr/>
          <p:nvPr/>
        </p:nvSpPr>
        <p:spPr>
          <a:xfrm>
            <a:off x="714375" y="3655423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Évolution des indicateurs dans le temps</a:t>
            </a:r>
            <a:endParaRPr lang="en-US" sz="680" dirty="0"/>
          </a:p>
        </p:txBody>
      </p:sp>
      <p:sp>
        <p:nvSpPr>
          <p:cNvPr id="28" name="Shape 20"/>
          <p:cNvSpPr/>
          <p:nvPr/>
        </p:nvSpPr>
        <p:spPr>
          <a:xfrm>
            <a:off x="392906" y="3969023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9" name="Shape 21"/>
          <p:cNvSpPr/>
          <p:nvPr/>
        </p:nvSpPr>
        <p:spPr>
          <a:xfrm>
            <a:off x="392906" y="3969023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" y="4069035"/>
            <a:ext cx="144661" cy="128588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730448" y="4054748"/>
            <a:ext cx="348793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prédictive</a:t>
            </a:r>
            <a:endParaRPr lang="en-US" sz="732" dirty="0"/>
          </a:p>
        </p:txBody>
      </p:sp>
      <p:sp>
        <p:nvSpPr>
          <p:cNvPr id="32" name="Text 23"/>
          <p:cNvSpPr/>
          <p:nvPr/>
        </p:nvSpPr>
        <p:spPr>
          <a:xfrm>
            <a:off x="730448" y="4226198"/>
            <a:ext cx="3487936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Prévision des besoins futurs et tendances</a:t>
            </a:r>
            <a:endParaRPr lang="en-US" sz="680" dirty="0"/>
          </a:p>
        </p:txBody>
      </p:sp>
      <p:sp>
        <p:nvSpPr>
          <p:cNvPr id="33" name="Shape 24"/>
          <p:cNvSpPr/>
          <p:nvPr/>
        </p:nvSpPr>
        <p:spPr>
          <a:xfrm>
            <a:off x="392906" y="4539797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34" name="Shape 25"/>
          <p:cNvSpPr/>
          <p:nvPr/>
        </p:nvSpPr>
        <p:spPr>
          <a:xfrm>
            <a:off x="392906" y="4539797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" y="4639810"/>
            <a:ext cx="128588" cy="128588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714375" y="4625522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coût-efficacité</a:t>
            </a:r>
            <a:endParaRPr lang="en-US" sz="732" dirty="0"/>
          </a:p>
        </p:txBody>
      </p:sp>
      <p:sp>
        <p:nvSpPr>
          <p:cNvPr id="37" name="Text 27"/>
          <p:cNvSpPr/>
          <p:nvPr/>
        </p:nvSpPr>
        <p:spPr>
          <a:xfrm>
            <a:off x="714375" y="4796972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Optimisation du rapport coût/bénéfice</a:t>
            </a:r>
            <a:endParaRPr lang="en-US" sz="680" dirty="0"/>
          </a:p>
        </p:txBody>
      </p:sp>
      <p:sp>
        <p:nvSpPr>
          <p:cNvPr id="38" name="Shape 28"/>
          <p:cNvSpPr/>
          <p:nvPr/>
        </p:nvSpPr>
        <p:spPr>
          <a:xfrm>
            <a:off x="4661297" y="1107281"/>
            <a:ext cx="4268391" cy="4181884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39891" y="1328738"/>
            <a:ext cx="171450" cy="171450"/>
          </a:xfrm>
          <a:prstGeom prst="rect">
            <a:avLst/>
          </a:prstGeom>
        </p:spPr>
      </p:pic>
      <p:sp>
        <p:nvSpPr>
          <p:cNvPr id="40" name="Text 29"/>
          <p:cNvSpPr/>
          <p:nvPr/>
        </p:nvSpPr>
        <p:spPr>
          <a:xfrm>
            <a:off x="5118497" y="1285875"/>
            <a:ext cx="239979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Exemple: Impact par Région </a:t>
            </a:r>
            <a:endParaRPr lang="en-US" sz="1350" dirty="0"/>
          </a:p>
        </p:txBody>
      </p:sp>
      <p:pic>
        <p:nvPicPr>
          <p:cNvPr id="4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39891" y="2344545"/>
            <a:ext cx="3907631" cy="2000250"/>
          </a:xfrm>
          <a:prstGeom prst="rect">
            <a:avLst/>
          </a:prstGeom>
        </p:spPr>
      </p:pic>
      <p:sp>
        <p:nvSpPr>
          <p:cNvPr id="42" name="Shape 30"/>
          <p:cNvSpPr/>
          <p:nvPr/>
        </p:nvSpPr>
        <p:spPr>
          <a:xfrm>
            <a:off x="214313" y="5396322"/>
            <a:ext cx="8715375" cy="62150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Text 31"/>
          <p:cNvSpPr/>
          <p:nvPr/>
        </p:nvSpPr>
        <p:spPr>
          <a:xfrm>
            <a:off x="321469" y="5503478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300%</a:t>
            </a:r>
            <a:endParaRPr lang="en-US" sz="1350" dirty="0"/>
          </a:p>
        </p:txBody>
      </p:sp>
      <p:sp>
        <p:nvSpPr>
          <p:cNvPr id="44" name="Text 32"/>
          <p:cNvSpPr/>
          <p:nvPr/>
        </p:nvSpPr>
        <p:spPr>
          <a:xfrm>
            <a:off x="321469" y="5782084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Amélioration de la précision</a:t>
            </a:r>
            <a:endParaRPr lang="en-US" sz="628" dirty="0"/>
          </a:p>
        </p:txBody>
      </p:sp>
      <p:sp>
        <p:nvSpPr>
          <p:cNvPr id="45" name="Text 33"/>
          <p:cNvSpPr/>
          <p:nvPr/>
        </p:nvSpPr>
        <p:spPr>
          <a:xfrm>
            <a:off x="2446734" y="5503478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65%</a:t>
            </a:r>
            <a:endParaRPr lang="en-US" sz="1350" dirty="0"/>
          </a:p>
        </p:txBody>
      </p:sp>
      <p:sp>
        <p:nvSpPr>
          <p:cNvPr id="46" name="Text 34"/>
          <p:cNvSpPr/>
          <p:nvPr/>
        </p:nvSpPr>
        <p:spPr>
          <a:xfrm>
            <a:off x="2446734" y="5782084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Réduction du temps d'analyse</a:t>
            </a:r>
            <a:endParaRPr lang="en-US" sz="628" dirty="0"/>
          </a:p>
        </p:txBody>
      </p:sp>
      <p:sp>
        <p:nvSpPr>
          <p:cNvPr id="47" name="Text 35"/>
          <p:cNvSpPr/>
          <p:nvPr/>
        </p:nvSpPr>
        <p:spPr>
          <a:xfrm>
            <a:off x="4572000" y="5503478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1350" dirty="0"/>
          </a:p>
        </p:txBody>
      </p:sp>
      <p:sp>
        <p:nvSpPr>
          <p:cNvPr id="48" name="Text 36"/>
          <p:cNvSpPr/>
          <p:nvPr/>
        </p:nvSpPr>
        <p:spPr>
          <a:xfrm>
            <a:off x="4572000" y="5782084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Meilleure prise de décision</a:t>
            </a:r>
            <a:endParaRPr lang="en-US" sz="628" dirty="0"/>
          </a:p>
        </p:txBody>
      </p:sp>
      <p:sp>
        <p:nvSpPr>
          <p:cNvPr id="49" name="Text 37"/>
          <p:cNvSpPr/>
          <p:nvPr/>
        </p:nvSpPr>
        <p:spPr>
          <a:xfrm>
            <a:off x="6697266" y="5503478"/>
            <a:ext cx="21252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1350" dirty="0"/>
          </a:p>
        </p:txBody>
      </p:sp>
      <p:sp>
        <p:nvSpPr>
          <p:cNvPr id="50" name="Text 38"/>
          <p:cNvSpPr/>
          <p:nvPr/>
        </p:nvSpPr>
        <p:spPr>
          <a:xfrm>
            <a:off x="6697266" y="5782084"/>
            <a:ext cx="21252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Augmentation de l'impact</a:t>
            </a:r>
            <a:endParaRPr lang="en-US" sz="62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70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Études de Cas au Togo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Succès d'ONG Utilisant l'IA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2809866" cy="334606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497" y="1325166"/>
            <a:ext cx="321469" cy="285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57188" y="1750219"/>
            <a:ext cx="252411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Santé Communautaire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357188" y="1978819"/>
            <a:ext cx="25241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ONG Santé pour Tous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357188" y="2235994"/>
            <a:ext cx="252411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DÉFI:</a:t>
            </a:r>
            <a:endParaRPr lang="en-US" sz="628" dirty="0"/>
          </a:p>
        </p:txBody>
      </p:sp>
      <p:sp>
        <p:nvSpPr>
          <p:cNvPr id="10" name="Text 6"/>
          <p:cNvSpPr/>
          <p:nvPr/>
        </p:nvSpPr>
        <p:spPr>
          <a:xfrm>
            <a:off x="357188" y="2386013"/>
            <a:ext cx="2524116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Suivi difficile des patients dans les zones rurales, manque de données pour optimiser les interventions.</a:t>
            </a:r>
            <a:endParaRPr lang="en-US" sz="575" dirty="0"/>
          </a:p>
        </p:txBody>
      </p:sp>
      <p:sp>
        <p:nvSpPr>
          <p:cNvPr id="11" name="Text 7"/>
          <p:cNvSpPr/>
          <p:nvPr/>
        </p:nvSpPr>
        <p:spPr>
          <a:xfrm>
            <a:off x="357188" y="2691743"/>
            <a:ext cx="252411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 IA:</a:t>
            </a:r>
            <a:endParaRPr lang="en-US" sz="628" dirty="0"/>
          </a:p>
        </p:txBody>
      </p:sp>
      <p:sp>
        <p:nvSpPr>
          <p:cNvPr id="12" name="Text 8"/>
          <p:cNvSpPr/>
          <p:nvPr/>
        </p:nvSpPr>
        <p:spPr>
          <a:xfrm>
            <a:off x="357188" y="2841761"/>
            <a:ext cx="2524116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Système de suivi automatisé des patients, analyse prédictive des épidémies, optimisation des tournées médicales.</a:t>
            </a:r>
            <a:endParaRPr lang="en-US" sz="575" dirty="0"/>
          </a:p>
        </p:txBody>
      </p:sp>
      <p:sp>
        <p:nvSpPr>
          <p:cNvPr id="13" name="Text 9"/>
          <p:cNvSpPr/>
          <p:nvPr/>
        </p:nvSpPr>
        <p:spPr>
          <a:xfrm>
            <a:off x="357188" y="3147492"/>
            <a:ext cx="252411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MISE EN ŒUVRE:</a:t>
            </a:r>
            <a:endParaRPr lang="en-US" sz="628" dirty="0"/>
          </a:p>
        </p:txBody>
      </p:sp>
      <p:sp>
        <p:nvSpPr>
          <p:cNvPr id="14" name="Text 10"/>
          <p:cNvSpPr/>
          <p:nvPr/>
        </p:nvSpPr>
        <p:spPr>
          <a:xfrm>
            <a:off x="357188" y="3297510"/>
            <a:ext cx="2524116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Formation du personnel, déploiement d'une app mobile, intégration avec les centres de santé.</a:t>
            </a:r>
            <a:endParaRPr lang="en-US" sz="575" dirty="0"/>
          </a:p>
        </p:txBody>
      </p:sp>
      <p:sp>
        <p:nvSpPr>
          <p:cNvPr id="15" name="Shape 11"/>
          <p:cNvSpPr/>
          <p:nvPr/>
        </p:nvSpPr>
        <p:spPr>
          <a:xfrm>
            <a:off x="357188" y="3674678"/>
            <a:ext cx="2524116" cy="635794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sp>
        <p:nvSpPr>
          <p:cNvPr id="16" name="Text 12"/>
          <p:cNvSpPr/>
          <p:nvPr/>
        </p:nvSpPr>
        <p:spPr>
          <a:xfrm>
            <a:off x="428625" y="3751473"/>
            <a:ext cx="52392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Patients suivis</a:t>
            </a:r>
            <a:endParaRPr lang="en-US" sz="575" dirty="0"/>
          </a:p>
        </p:txBody>
      </p:sp>
      <p:sp>
        <p:nvSpPr>
          <p:cNvPr id="17" name="Text 13"/>
          <p:cNvSpPr/>
          <p:nvPr/>
        </p:nvSpPr>
        <p:spPr>
          <a:xfrm>
            <a:off x="2536478" y="3746116"/>
            <a:ext cx="2733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+150%</a:t>
            </a:r>
            <a:endParaRPr lang="en-US" sz="628" dirty="0"/>
          </a:p>
        </p:txBody>
      </p:sp>
      <p:sp>
        <p:nvSpPr>
          <p:cNvPr id="18" name="Text 14"/>
          <p:cNvSpPr/>
          <p:nvPr/>
        </p:nvSpPr>
        <p:spPr>
          <a:xfrm>
            <a:off x="428625" y="3915780"/>
            <a:ext cx="76650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Temps de traitement</a:t>
            </a:r>
            <a:endParaRPr lang="en-US" sz="575" dirty="0"/>
          </a:p>
        </p:txBody>
      </p:sp>
      <p:sp>
        <p:nvSpPr>
          <p:cNvPr id="19" name="Text 15"/>
          <p:cNvSpPr/>
          <p:nvPr/>
        </p:nvSpPr>
        <p:spPr>
          <a:xfrm>
            <a:off x="2606939" y="3910422"/>
            <a:ext cx="2029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-40%</a:t>
            </a:r>
            <a:endParaRPr lang="en-US" sz="628" dirty="0"/>
          </a:p>
        </p:txBody>
      </p:sp>
      <p:sp>
        <p:nvSpPr>
          <p:cNvPr id="20" name="Text 16"/>
          <p:cNvSpPr/>
          <p:nvPr/>
        </p:nvSpPr>
        <p:spPr>
          <a:xfrm>
            <a:off x="428625" y="4080086"/>
            <a:ext cx="74292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Coûts opérationnels</a:t>
            </a:r>
            <a:endParaRPr lang="en-US" sz="575" dirty="0"/>
          </a:p>
        </p:txBody>
      </p:sp>
      <p:sp>
        <p:nvSpPr>
          <p:cNvPr id="21" name="Text 17"/>
          <p:cNvSpPr/>
          <p:nvPr/>
        </p:nvSpPr>
        <p:spPr>
          <a:xfrm>
            <a:off x="2606939" y="4074728"/>
            <a:ext cx="2029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-30%</a:t>
            </a:r>
            <a:endParaRPr lang="en-US" sz="628" dirty="0"/>
          </a:p>
        </p:txBody>
      </p:sp>
      <p:sp>
        <p:nvSpPr>
          <p:cNvPr id="22" name="Shape 18"/>
          <p:cNvSpPr/>
          <p:nvPr/>
        </p:nvSpPr>
        <p:spPr>
          <a:xfrm>
            <a:off x="3167053" y="1107281"/>
            <a:ext cx="2809866" cy="334606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78" y="1325166"/>
            <a:ext cx="357188" cy="285750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3309928" y="1750219"/>
            <a:ext cx="252411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Éducation Rurale</a:t>
            </a:r>
            <a:endParaRPr lang="en-US" sz="942" dirty="0"/>
          </a:p>
        </p:txBody>
      </p:sp>
      <p:sp>
        <p:nvSpPr>
          <p:cNvPr id="25" name="Text 20"/>
          <p:cNvSpPr/>
          <p:nvPr/>
        </p:nvSpPr>
        <p:spPr>
          <a:xfrm>
            <a:off x="3309928" y="1978819"/>
            <a:ext cx="25241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Éducation Sans Frontières Togo</a:t>
            </a:r>
            <a:endParaRPr lang="en-US" sz="732" dirty="0"/>
          </a:p>
        </p:txBody>
      </p:sp>
      <p:sp>
        <p:nvSpPr>
          <p:cNvPr id="26" name="Text 21"/>
          <p:cNvSpPr/>
          <p:nvPr/>
        </p:nvSpPr>
        <p:spPr>
          <a:xfrm>
            <a:off x="3309928" y="2235994"/>
            <a:ext cx="252411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DÉFI:</a:t>
            </a:r>
            <a:endParaRPr lang="en-US" sz="628" dirty="0"/>
          </a:p>
        </p:txBody>
      </p:sp>
      <p:sp>
        <p:nvSpPr>
          <p:cNvPr id="27" name="Text 22"/>
          <p:cNvSpPr/>
          <p:nvPr/>
        </p:nvSpPr>
        <p:spPr>
          <a:xfrm>
            <a:off x="3309928" y="2386013"/>
            <a:ext cx="2524116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Manque d'enseignants qualifiés, difficultés de suivi des élèves, contenus inadaptés au contexte local.</a:t>
            </a:r>
            <a:endParaRPr lang="en-US" sz="575" dirty="0"/>
          </a:p>
        </p:txBody>
      </p:sp>
      <p:sp>
        <p:nvSpPr>
          <p:cNvPr id="28" name="Text 23"/>
          <p:cNvSpPr/>
          <p:nvPr/>
        </p:nvSpPr>
        <p:spPr>
          <a:xfrm>
            <a:off x="3309928" y="2691743"/>
            <a:ext cx="252411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 IA:</a:t>
            </a:r>
            <a:endParaRPr lang="en-US" sz="628" dirty="0"/>
          </a:p>
        </p:txBody>
      </p:sp>
      <p:sp>
        <p:nvSpPr>
          <p:cNvPr id="29" name="Text 24"/>
          <p:cNvSpPr/>
          <p:nvPr/>
        </p:nvSpPr>
        <p:spPr>
          <a:xfrm>
            <a:off x="3309928" y="2841761"/>
            <a:ext cx="2524116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 d'apprentissage adaptatif, génération de contenus en langues locales, suivi personnalisé des progrès.</a:t>
            </a:r>
            <a:endParaRPr lang="en-US" sz="575" dirty="0"/>
          </a:p>
        </p:txBody>
      </p:sp>
      <p:sp>
        <p:nvSpPr>
          <p:cNvPr id="30" name="Text 25"/>
          <p:cNvSpPr/>
          <p:nvPr/>
        </p:nvSpPr>
        <p:spPr>
          <a:xfrm>
            <a:off x="3309928" y="3147492"/>
            <a:ext cx="252411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MISE EN ŒUVRE:</a:t>
            </a:r>
            <a:endParaRPr lang="en-US" sz="628" dirty="0"/>
          </a:p>
        </p:txBody>
      </p:sp>
      <p:sp>
        <p:nvSpPr>
          <p:cNvPr id="31" name="Text 26"/>
          <p:cNvSpPr/>
          <p:nvPr/>
        </p:nvSpPr>
        <p:spPr>
          <a:xfrm>
            <a:off x="3309928" y="3297510"/>
            <a:ext cx="2524116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Partenariat avec écoles locales, formation des enseignants, développement de contenus bilingues.</a:t>
            </a:r>
            <a:endParaRPr lang="en-US" sz="575" dirty="0"/>
          </a:p>
        </p:txBody>
      </p:sp>
      <p:sp>
        <p:nvSpPr>
          <p:cNvPr id="32" name="Shape 27"/>
          <p:cNvSpPr/>
          <p:nvPr/>
        </p:nvSpPr>
        <p:spPr>
          <a:xfrm>
            <a:off x="3309928" y="3674678"/>
            <a:ext cx="2524116" cy="635794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sp>
        <p:nvSpPr>
          <p:cNvPr id="33" name="Text 28"/>
          <p:cNvSpPr/>
          <p:nvPr/>
        </p:nvSpPr>
        <p:spPr>
          <a:xfrm>
            <a:off x="3381366" y="3751473"/>
            <a:ext cx="597145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Taux de réussite</a:t>
            </a:r>
            <a:endParaRPr lang="en-US" sz="575" dirty="0"/>
          </a:p>
        </p:txBody>
      </p:sp>
      <p:sp>
        <p:nvSpPr>
          <p:cNvPr id="34" name="Text 29"/>
          <p:cNvSpPr/>
          <p:nvPr/>
        </p:nvSpPr>
        <p:spPr>
          <a:xfrm>
            <a:off x="5538248" y="3746116"/>
            <a:ext cx="22435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+65%</a:t>
            </a:r>
            <a:endParaRPr lang="en-US" sz="628" dirty="0"/>
          </a:p>
        </p:txBody>
      </p:sp>
      <p:sp>
        <p:nvSpPr>
          <p:cNvPr id="35" name="Text 30"/>
          <p:cNvSpPr/>
          <p:nvPr/>
        </p:nvSpPr>
        <p:spPr>
          <a:xfrm>
            <a:off x="3381366" y="3915780"/>
            <a:ext cx="721714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Engagement élèves</a:t>
            </a:r>
            <a:endParaRPr lang="en-US" sz="575" dirty="0"/>
          </a:p>
        </p:txBody>
      </p:sp>
      <p:sp>
        <p:nvSpPr>
          <p:cNvPr id="36" name="Text 31"/>
          <p:cNvSpPr/>
          <p:nvPr/>
        </p:nvSpPr>
        <p:spPr>
          <a:xfrm>
            <a:off x="5538248" y="3910422"/>
            <a:ext cx="22435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+80%</a:t>
            </a:r>
            <a:endParaRPr lang="en-US" sz="628" dirty="0"/>
          </a:p>
        </p:txBody>
      </p:sp>
      <p:sp>
        <p:nvSpPr>
          <p:cNvPr id="37" name="Text 32"/>
          <p:cNvSpPr/>
          <p:nvPr/>
        </p:nvSpPr>
        <p:spPr>
          <a:xfrm>
            <a:off x="3381366" y="4080086"/>
            <a:ext cx="53145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Coût par élève</a:t>
            </a:r>
            <a:endParaRPr lang="en-US" sz="575" dirty="0"/>
          </a:p>
        </p:txBody>
      </p:sp>
      <p:sp>
        <p:nvSpPr>
          <p:cNvPr id="38" name="Text 33"/>
          <p:cNvSpPr/>
          <p:nvPr/>
        </p:nvSpPr>
        <p:spPr>
          <a:xfrm>
            <a:off x="5559679" y="4074728"/>
            <a:ext cx="2029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-25%</a:t>
            </a:r>
            <a:endParaRPr lang="en-US" sz="628" dirty="0"/>
          </a:p>
        </p:txBody>
      </p:sp>
      <p:sp>
        <p:nvSpPr>
          <p:cNvPr id="39" name="Shape 34"/>
          <p:cNvSpPr/>
          <p:nvPr/>
        </p:nvSpPr>
        <p:spPr>
          <a:xfrm>
            <a:off x="6119794" y="1107281"/>
            <a:ext cx="2809894" cy="3346066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66" y="1325166"/>
            <a:ext cx="285750" cy="285750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6262669" y="1750219"/>
            <a:ext cx="252414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Protection Environnementale</a:t>
            </a:r>
            <a:endParaRPr lang="en-US" sz="942" dirty="0"/>
          </a:p>
        </p:txBody>
      </p:sp>
      <p:sp>
        <p:nvSpPr>
          <p:cNvPr id="42" name="Text 36"/>
          <p:cNvSpPr/>
          <p:nvPr/>
        </p:nvSpPr>
        <p:spPr>
          <a:xfrm>
            <a:off x="6262669" y="1978819"/>
            <a:ext cx="252414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Togo Vert Initiative</a:t>
            </a:r>
            <a:endParaRPr lang="en-US" sz="732" dirty="0"/>
          </a:p>
        </p:txBody>
      </p:sp>
      <p:sp>
        <p:nvSpPr>
          <p:cNvPr id="43" name="Text 37"/>
          <p:cNvSpPr/>
          <p:nvPr/>
        </p:nvSpPr>
        <p:spPr>
          <a:xfrm>
            <a:off x="6262669" y="2235994"/>
            <a:ext cx="2524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DÉFI:</a:t>
            </a:r>
            <a:endParaRPr lang="en-US" sz="628" dirty="0"/>
          </a:p>
        </p:txBody>
      </p:sp>
      <p:sp>
        <p:nvSpPr>
          <p:cNvPr id="44" name="Text 38"/>
          <p:cNvSpPr/>
          <p:nvPr/>
        </p:nvSpPr>
        <p:spPr>
          <a:xfrm>
            <a:off x="6262669" y="2386013"/>
            <a:ext cx="2524144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Surveillance difficile de la déforestation, manque de données pour sensibiliser les communautés.</a:t>
            </a:r>
            <a:endParaRPr lang="en-US" sz="575" dirty="0"/>
          </a:p>
        </p:txBody>
      </p:sp>
      <p:sp>
        <p:nvSpPr>
          <p:cNvPr id="45" name="Text 39"/>
          <p:cNvSpPr/>
          <p:nvPr/>
        </p:nvSpPr>
        <p:spPr>
          <a:xfrm>
            <a:off x="6262669" y="2691743"/>
            <a:ext cx="2524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 IA:</a:t>
            </a:r>
            <a:endParaRPr lang="en-US" sz="628" dirty="0"/>
          </a:p>
        </p:txBody>
      </p:sp>
      <p:sp>
        <p:nvSpPr>
          <p:cNvPr id="46" name="Text 40"/>
          <p:cNvSpPr/>
          <p:nvPr/>
        </p:nvSpPr>
        <p:spPr>
          <a:xfrm>
            <a:off x="6262669" y="2841761"/>
            <a:ext cx="2524144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Analyse d'images satellites pour détecter la déforestation, prédiction des zones à risque, campagnes ciblées.</a:t>
            </a:r>
            <a:endParaRPr lang="en-US" sz="575" dirty="0"/>
          </a:p>
        </p:txBody>
      </p:sp>
      <p:sp>
        <p:nvSpPr>
          <p:cNvPr id="47" name="Text 41"/>
          <p:cNvSpPr/>
          <p:nvPr/>
        </p:nvSpPr>
        <p:spPr>
          <a:xfrm>
            <a:off x="6262669" y="3147492"/>
            <a:ext cx="2524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MISE EN ŒUVRE:</a:t>
            </a:r>
            <a:endParaRPr lang="en-US" sz="628" dirty="0"/>
          </a:p>
        </p:txBody>
      </p:sp>
      <p:sp>
        <p:nvSpPr>
          <p:cNvPr id="48" name="Text 42"/>
          <p:cNvSpPr/>
          <p:nvPr/>
        </p:nvSpPr>
        <p:spPr>
          <a:xfrm>
            <a:off x="6262669" y="3297510"/>
            <a:ext cx="2524144" cy="220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 avec autorités locales, formation des agents forestiers, système d'alerte précoce.</a:t>
            </a:r>
            <a:endParaRPr lang="en-US" sz="575" dirty="0"/>
          </a:p>
        </p:txBody>
      </p:sp>
      <p:sp>
        <p:nvSpPr>
          <p:cNvPr id="49" name="Shape 43"/>
          <p:cNvSpPr/>
          <p:nvPr/>
        </p:nvSpPr>
        <p:spPr>
          <a:xfrm>
            <a:off x="6262669" y="3674678"/>
            <a:ext cx="2524144" cy="635794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sp>
        <p:nvSpPr>
          <p:cNvPr id="50" name="Text 44"/>
          <p:cNvSpPr/>
          <p:nvPr/>
        </p:nvSpPr>
        <p:spPr>
          <a:xfrm>
            <a:off x="6334106" y="3751473"/>
            <a:ext cx="63345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Zones surveillées</a:t>
            </a:r>
            <a:endParaRPr lang="en-US" sz="575" dirty="0"/>
          </a:p>
        </p:txBody>
      </p:sp>
      <p:sp>
        <p:nvSpPr>
          <p:cNvPr id="51" name="Text 45"/>
          <p:cNvSpPr/>
          <p:nvPr/>
        </p:nvSpPr>
        <p:spPr>
          <a:xfrm>
            <a:off x="8441987" y="3746116"/>
            <a:ext cx="2733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+200%</a:t>
            </a:r>
            <a:endParaRPr lang="en-US" sz="628" dirty="0"/>
          </a:p>
        </p:txBody>
      </p:sp>
      <p:sp>
        <p:nvSpPr>
          <p:cNvPr id="52" name="Text 46"/>
          <p:cNvSpPr/>
          <p:nvPr/>
        </p:nvSpPr>
        <p:spPr>
          <a:xfrm>
            <a:off x="6334106" y="3915780"/>
            <a:ext cx="668108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Détection précoce</a:t>
            </a:r>
            <a:endParaRPr lang="en-US" sz="575" dirty="0"/>
          </a:p>
        </p:txBody>
      </p:sp>
      <p:sp>
        <p:nvSpPr>
          <p:cNvPr id="53" name="Text 47"/>
          <p:cNvSpPr/>
          <p:nvPr/>
        </p:nvSpPr>
        <p:spPr>
          <a:xfrm>
            <a:off x="8491017" y="3910422"/>
            <a:ext cx="22435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+90%</a:t>
            </a:r>
            <a:endParaRPr lang="en-US" sz="628" dirty="0"/>
          </a:p>
        </p:txBody>
      </p:sp>
      <p:sp>
        <p:nvSpPr>
          <p:cNvPr id="54" name="Text 48"/>
          <p:cNvSpPr/>
          <p:nvPr/>
        </p:nvSpPr>
        <p:spPr>
          <a:xfrm>
            <a:off x="6334106" y="4080086"/>
            <a:ext cx="67723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Temps de réaction</a:t>
            </a:r>
            <a:endParaRPr lang="en-US" sz="575" dirty="0"/>
          </a:p>
        </p:txBody>
      </p:sp>
      <p:sp>
        <p:nvSpPr>
          <p:cNvPr id="55" name="Text 49"/>
          <p:cNvSpPr/>
          <p:nvPr/>
        </p:nvSpPr>
        <p:spPr>
          <a:xfrm>
            <a:off x="8512448" y="4074728"/>
            <a:ext cx="2029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-70%</a:t>
            </a:r>
            <a:endParaRPr lang="en-US" sz="628" dirty="0"/>
          </a:p>
        </p:txBody>
      </p:sp>
      <p:sp>
        <p:nvSpPr>
          <p:cNvPr id="56" name="Shape 50"/>
          <p:cNvSpPr/>
          <p:nvPr/>
        </p:nvSpPr>
        <p:spPr>
          <a:xfrm>
            <a:off x="214313" y="4560503"/>
            <a:ext cx="8715375" cy="83224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7" name="Text 51"/>
          <p:cNvSpPr/>
          <p:nvPr/>
        </p:nvSpPr>
        <p:spPr>
          <a:xfrm>
            <a:off x="321469" y="4667659"/>
            <a:ext cx="8501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Facteurs Clés de Succès</a:t>
            </a:r>
            <a:endParaRPr lang="en-US" sz="942" dirty="0"/>
          </a:p>
        </p:txBody>
      </p:sp>
      <p:sp>
        <p:nvSpPr>
          <p:cNvPr id="58" name="Text 52"/>
          <p:cNvSpPr/>
          <p:nvPr/>
        </p:nvSpPr>
        <p:spPr>
          <a:xfrm>
            <a:off x="901089" y="4931978"/>
            <a:ext cx="89285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1046" dirty="0"/>
          </a:p>
        </p:txBody>
      </p:sp>
      <p:sp>
        <p:nvSpPr>
          <p:cNvPr id="59" name="Text 53"/>
          <p:cNvSpPr/>
          <p:nvPr/>
        </p:nvSpPr>
        <p:spPr>
          <a:xfrm>
            <a:off x="901089" y="5167722"/>
            <a:ext cx="892857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Formation du personnel</a:t>
            </a:r>
            <a:endParaRPr lang="en-US" sz="575" dirty="0"/>
          </a:p>
        </p:txBody>
      </p:sp>
      <p:sp>
        <p:nvSpPr>
          <p:cNvPr id="60" name="Text 54"/>
          <p:cNvSpPr/>
          <p:nvPr/>
        </p:nvSpPr>
        <p:spPr>
          <a:xfrm>
            <a:off x="2953187" y="4931978"/>
            <a:ext cx="105119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</a:t>
            </a:r>
            <a:endParaRPr lang="en-US" sz="1046" dirty="0"/>
          </a:p>
        </p:txBody>
      </p:sp>
      <p:sp>
        <p:nvSpPr>
          <p:cNvPr id="61" name="Text 55"/>
          <p:cNvSpPr/>
          <p:nvPr/>
        </p:nvSpPr>
        <p:spPr>
          <a:xfrm>
            <a:off x="2953187" y="5167722"/>
            <a:ext cx="1051192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Adaptation au contexte local</a:t>
            </a:r>
            <a:endParaRPr lang="en-US" sz="575" dirty="0"/>
          </a:p>
        </p:txBody>
      </p:sp>
      <p:sp>
        <p:nvSpPr>
          <p:cNvPr id="62" name="Text 56"/>
          <p:cNvSpPr/>
          <p:nvPr/>
        </p:nvSpPr>
        <p:spPr>
          <a:xfrm>
            <a:off x="5163620" y="4931978"/>
            <a:ext cx="9862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</a:t>
            </a:r>
            <a:endParaRPr lang="en-US" sz="1046" dirty="0"/>
          </a:p>
        </p:txBody>
      </p:sp>
      <p:sp>
        <p:nvSpPr>
          <p:cNvPr id="63" name="Text 57"/>
          <p:cNvSpPr/>
          <p:nvPr/>
        </p:nvSpPr>
        <p:spPr>
          <a:xfrm>
            <a:off x="5163620" y="5167722"/>
            <a:ext cx="986200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technique continu</a:t>
            </a:r>
            <a:endParaRPr lang="en-US" sz="575" dirty="0"/>
          </a:p>
        </p:txBody>
      </p:sp>
      <p:sp>
        <p:nvSpPr>
          <p:cNvPr id="64" name="Text 58"/>
          <p:cNvSpPr/>
          <p:nvPr/>
        </p:nvSpPr>
        <p:spPr>
          <a:xfrm>
            <a:off x="7309061" y="4931978"/>
            <a:ext cx="9337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75%</a:t>
            </a:r>
            <a:endParaRPr lang="en-US" sz="1046" dirty="0"/>
          </a:p>
        </p:txBody>
      </p:sp>
      <p:sp>
        <p:nvSpPr>
          <p:cNvPr id="65" name="Text 59"/>
          <p:cNvSpPr/>
          <p:nvPr/>
        </p:nvSpPr>
        <p:spPr>
          <a:xfrm>
            <a:off x="7309061" y="5167722"/>
            <a:ext cx="933794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575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Partenariats stratégiques</a:t>
            </a:r>
            <a:endParaRPr lang="en-US" sz="5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6858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Considérations Pratiques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Défis et Solutions pour l'Implémentation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07281"/>
            <a:ext cx="4268391" cy="361111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328738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1513" y="1285875"/>
            <a:ext cx="141052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Défis à Anticiper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392906" y="1685925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Shape 5"/>
          <p:cNvSpPr/>
          <p:nvPr/>
        </p:nvSpPr>
        <p:spPr>
          <a:xfrm>
            <a:off x="392906" y="1685925"/>
            <a:ext cx="28575" cy="463618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1785938"/>
            <a:ext cx="128588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14375" y="1771650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Contraintes budgétaires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714375" y="1943100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Ressources limitées pour l'acquisition d'outils IA</a:t>
            </a:r>
            <a:endParaRPr lang="en-US" sz="680" dirty="0"/>
          </a:p>
        </p:txBody>
      </p:sp>
      <p:sp>
        <p:nvSpPr>
          <p:cNvPr id="13" name="Shape 8"/>
          <p:cNvSpPr/>
          <p:nvPr/>
        </p:nvSpPr>
        <p:spPr>
          <a:xfrm>
            <a:off x="392906" y="2256699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392906" y="2256699"/>
            <a:ext cx="28575" cy="463618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" y="2356712"/>
            <a:ext cx="160734" cy="1285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46522" y="2342424"/>
            <a:ext cx="34718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Connectivité instable</a:t>
            </a:r>
            <a:endParaRPr lang="en-US" sz="732" dirty="0"/>
          </a:p>
        </p:txBody>
      </p:sp>
      <p:sp>
        <p:nvSpPr>
          <p:cNvPr id="17" name="Text 11"/>
          <p:cNvSpPr/>
          <p:nvPr/>
        </p:nvSpPr>
        <p:spPr>
          <a:xfrm>
            <a:off x="746522" y="2513874"/>
            <a:ext cx="347186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Accès internet limité dans certaines zones</a:t>
            </a:r>
            <a:endParaRPr lang="en-US" sz="680" dirty="0"/>
          </a:p>
        </p:txBody>
      </p:sp>
      <p:sp>
        <p:nvSpPr>
          <p:cNvPr id="18" name="Shape 12"/>
          <p:cNvSpPr/>
          <p:nvPr/>
        </p:nvSpPr>
        <p:spPr>
          <a:xfrm>
            <a:off x="392906" y="2827474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392906" y="2827474"/>
            <a:ext cx="28575" cy="463618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631" y="2927486"/>
            <a:ext cx="128588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714375" y="2913199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Formation du personnel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714375" y="3084649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Besoin de développer les compétences techniques</a:t>
            </a:r>
            <a:endParaRPr lang="en-US" sz="680" dirty="0"/>
          </a:p>
        </p:txBody>
      </p:sp>
      <p:sp>
        <p:nvSpPr>
          <p:cNvPr id="23" name="Shape 16"/>
          <p:cNvSpPr/>
          <p:nvPr/>
        </p:nvSpPr>
        <p:spPr>
          <a:xfrm>
            <a:off x="392906" y="3398248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4" name="Shape 17"/>
          <p:cNvSpPr/>
          <p:nvPr/>
        </p:nvSpPr>
        <p:spPr>
          <a:xfrm>
            <a:off x="392906" y="3398248"/>
            <a:ext cx="28575" cy="463618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" y="3498261"/>
            <a:ext cx="128588" cy="128588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714375" y="3483973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Sécurité des données</a:t>
            </a:r>
            <a:endParaRPr lang="en-US" sz="732" dirty="0"/>
          </a:p>
        </p:txBody>
      </p:sp>
      <p:sp>
        <p:nvSpPr>
          <p:cNvPr id="27" name="Text 19"/>
          <p:cNvSpPr/>
          <p:nvPr/>
        </p:nvSpPr>
        <p:spPr>
          <a:xfrm>
            <a:off x="714375" y="3655423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Protection des informations sensibles des bénéficiaires</a:t>
            </a:r>
            <a:endParaRPr lang="en-US" sz="680" dirty="0"/>
          </a:p>
        </p:txBody>
      </p:sp>
      <p:sp>
        <p:nvSpPr>
          <p:cNvPr id="28" name="Shape 20"/>
          <p:cNvSpPr/>
          <p:nvPr/>
        </p:nvSpPr>
        <p:spPr>
          <a:xfrm>
            <a:off x="392906" y="3969023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29" name="Shape 21"/>
          <p:cNvSpPr/>
          <p:nvPr/>
        </p:nvSpPr>
        <p:spPr>
          <a:xfrm>
            <a:off x="392906" y="3969023"/>
            <a:ext cx="28575" cy="463618"/>
          </a:xfrm>
          <a:prstGeom prst="rect">
            <a:avLst/>
          </a:prstGeom>
          <a:solidFill>
            <a:srgbClr val="A23B72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" y="4069035"/>
            <a:ext cx="160734" cy="128588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746522" y="4054748"/>
            <a:ext cx="34718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Résistance au changement</a:t>
            </a:r>
            <a:endParaRPr lang="en-US" sz="732" dirty="0"/>
          </a:p>
        </p:txBody>
      </p:sp>
      <p:sp>
        <p:nvSpPr>
          <p:cNvPr id="32" name="Text 23"/>
          <p:cNvSpPr/>
          <p:nvPr/>
        </p:nvSpPr>
        <p:spPr>
          <a:xfrm>
            <a:off x="746522" y="4226198"/>
            <a:ext cx="347186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Réticence du personnel face aux nouvelles technologies</a:t>
            </a:r>
            <a:endParaRPr lang="en-US" sz="680" dirty="0"/>
          </a:p>
        </p:txBody>
      </p:sp>
      <p:sp>
        <p:nvSpPr>
          <p:cNvPr id="33" name="Shape 24"/>
          <p:cNvSpPr/>
          <p:nvPr/>
        </p:nvSpPr>
        <p:spPr>
          <a:xfrm>
            <a:off x="4661297" y="1107281"/>
            <a:ext cx="4268391" cy="361111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9891" y="1328738"/>
            <a:ext cx="128588" cy="171450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5075634" y="1285875"/>
            <a:ext cx="164200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Solutions Adaptées </a:t>
            </a:r>
            <a:endParaRPr lang="en-US" sz="1350" dirty="0"/>
          </a:p>
        </p:txBody>
      </p:sp>
      <p:sp>
        <p:nvSpPr>
          <p:cNvPr id="36" name="Shape 26"/>
          <p:cNvSpPr/>
          <p:nvPr/>
        </p:nvSpPr>
        <p:spPr>
          <a:xfrm>
            <a:off x="4839891" y="1685925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37" name="Shape 27"/>
          <p:cNvSpPr/>
          <p:nvPr/>
        </p:nvSpPr>
        <p:spPr>
          <a:xfrm>
            <a:off x="4839891" y="1685925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3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25616" y="1785938"/>
            <a:ext cx="160734" cy="128588"/>
          </a:xfrm>
          <a:prstGeom prst="rect">
            <a:avLst/>
          </a:prstGeom>
        </p:spPr>
      </p:pic>
      <p:sp>
        <p:nvSpPr>
          <p:cNvPr id="39" name="Text 28"/>
          <p:cNvSpPr/>
          <p:nvPr/>
        </p:nvSpPr>
        <p:spPr>
          <a:xfrm>
            <a:off x="5193506" y="1771650"/>
            <a:ext cx="34718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Partenariats stratégiques</a:t>
            </a:r>
            <a:endParaRPr lang="en-US" sz="732" dirty="0"/>
          </a:p>
        </p:txBody>
      </p:sp>
      <p:sp>
        <p:nvSpPr>
          <p:cNvPr id="40" name="Text 29"/>
          <p:cNvSpPr/>
          <p:nvPr/>
        </p:nvSpPr>
        <p:spPr>
          <a:xfrm>
            <a:off x="5193506" y="1943100"/>
            <a:ext cx="347186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 avec universités et entreprises tech</a:t>
            </a:r>
            <a:endParaRPr lang="en-US" sz="680" dirty="0"/>
          </a:p>
        </p:txBody>
      </p:sp>
      <p:sp>
        <p:nvSpPr>
          <p:cNvPr id="41" name="Shape 30"/>
          <p:cNvSpPr/>
          <p:nvPr/>
        </p:nvSpPr>
        <p:spPr>
          <a:xfrm>
            <a:off x="4839891" y="2256699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42" name="Shape 31"/>
          <p:cNvSpPr/>
          <p:nvPr/>
        </p:nvSpPr>
        <p:spPr>
          <a:xfrm>
            <a:off x="4839891" y="2256699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4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25616" y="2356712"/>
            <a:ext cx="96441" cy="128588"/>
          </a:xfrm>
          <a:prstGeom prst="rect">
            <a:avLst/>
          </a:prstGeom>
        </p:spPr>
      </p:pic>
      <p:sp>
        <p:nvSpPr>
          <p:cNvPr id="44" name="Text 32"/>
          <p:cNvSpPr/>
          <p:nvPr/>
        </p:nvSpPr>
        <p:spPr>
          <a:xfrm>
            <a:off x="5129213" y="2342424"/>
            <a:ext cx="353615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Solutions hors ligne</a:t>
            </a:r>
            <a:endParaRPr lang="en-US" sz="732" dirty="0"/>
          </a:p>
        </p:txBody>
      </p:sp>
      <p:sp>
        <p:nvSpPr>
          <p:cNvPr id="45" name="Text 33"/>
          <p:cNvSpPr/>
          <p:nvPr/>
        </p:nvSpPr>
        <p:spPr>
          <a:xfrm>
            <a:off x="5129213" y="2513874"/>
            <a:ext cx="3536156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Applications fonctionnant sans connexion permanente</a:t>
            </a:r>
            <a:endParaRPr lang="en-US" sz="680" dirty="0"/>
          </a:p>
        </p:txBody>
      </p:sp>
      <p:sp>
        <p:nvSpPr>
          <p:cNvPr id="46" name="Shape 34"/>
          <p:cNvSpPr/>
          <p:nvPr/>
        </p:nvSpPr>
        <p:spPr>
          <a:xfrm>
            <a:off x="4839891" y="2827474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47" name="Shape 35"/>
          <p:cNvSpPr/>
          <p:nvPr/>
        </p:nvSpPr>
        <p:spPr>
          <a:xfrm>
            <a:off x="4839891" y="2827474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48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5616" y="2927486"/>
            <a:ext cx="160734" cy="128588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5193506" y="2913199"/>
            <a:ext cx="34718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Formation progressive</a:t>
            </a:r>
            <a:endParaRPr lang="en-US" sz="732" dirty="0"/>
          </a:p>
        </p:txBody>
      </p:sp>
      <p:sp>
        <p:nvSpPr>
          <p:cNvPr id="50" name="Text 37"/>
          <p:cNvSpPr/>
          <p:nvPr/>
        </p:nvSpPr>
        <p:spPr>
          <a:xfrm>
            <a:off x="5193506" y="3084649"/>
            <a:ext cx="347186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Approche étape par étape avec accompagnement</a:t>
            </a:r>
            <a:endParaRPr lang="en-US" sz="680" dirty="0"/>
          </a:p>
        </p:txBody>
      </p:sp>
      <p:sp>
        <p:nvSpPr>
          <p:cNvPr id="51" name="Shape 38"/>
          <p:cNvSpPr/>
          <p:nvPr/>
        </p:nvSpPr>
        <p:spPr>
          <a:xfrm>
            <a:off x="4839891" y="3398248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52" name="Shape 39"/>
          <p:cNvSpPr/>
          <p:nvPr/>
        </p:nvSpPr>
        <p:spPr>
          <a:xfrm>
            <a:off x="4839891" y="3398248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5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5616" y="3498261"/>
            <a:ext cx="112514" cy="128588"/>
          </a:xfrm>
          <a:prstGeom prst="rect">
            <a:avLst/>
          </a:prstGeom>
        </p:spPr>
      </p:pic>
      <p:sp>
        <p:nvSpPr>
          <p:cNvPr id="54" name="Text 40"/>
          <p:cNvSpPr/>
          <p:nvPr/>
        </p:nvSpPr>
        <p:spPr>
          <a:xfrm>
            <a:off x="5145286" y="3483973"/>
            <a:ext cx="352008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Protocoles de sécurité</a:t>
            </a:r>
            <a:endParaRPr lang="en-US" sz="732" dirty="0"/>
          </a:p>
        </p:txBody>
      </p:sp>
      <p:sp>
        <p:nvSpPr>
          <p:cNvPr id="55" name="Text 41"/>
          <p:cNvSpPr/>
          <p:nvPr/>
        </p:nvSpPr>
        <p:spPr>
          <a:xfrm>
            <a:off x="5145286" y="3655423"/>
            <a:ext cx="3520083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Mise en place de standards de protection</a:t>
            </a:r>
            <a:endParaRPr lang="en-US" sz="680" dirty="0"/>
          </a:p>
        </p:txBody>
      </p:sp>
      <p:sp>
        <p:nvSpPr>
          <p:cNvPr id="56" name="Shape 42"/>
          <p:cNvSpPr/>
          <p:nvPr/>
        </p:nvSpPr>
        <p:spPr>
          <a:xfrm>
            <a:off x="4839891" y="3969023"/>
            <a:ext cx="3911203" cy="463618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57" name="Shape 43"/>
          <p:cNvSpPr/>
          <p:nvPr/>
        </p:nvSpPr>
        <p:spPr>
          <a:xfrm>
            <a:off x="4839891" y="3969023"/>
            <a:ext cx="28575" cy="463618"/>
          </a:xfrm>
          <a:prstGeom prst="rect">
            <a:avLst/>
          </a:prstGeom>
          <a:solidFill>
            <a:srgbClr val="F18F01"/>
          </a:solidFill>
          <a:ln/>
        </p:spPr>
      </p:sp>
      <p:pic>
        <p:nvPicPr>
          <p:cNvPr id="5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25616" y="4069035"/>
            <a:ext cx="128588" cy="128588"/>
          </a:xfrm>
          <a:prstGeom prst="rect">
            <a:avLst/>
          </a:prstGeom>
        </p:spPr>
      </p:pic>
      <p:sp>
        <p:nvSpPr>
          <p:cNvPr id="59" name="Text 44"/>
          <p:cNvSpPr/>
          <p:nvPr/>
        </p:nvSpPr>
        <p:spPr>
          <a:xfrm>
            <a:off x="5161359" y="4054748"/>
            <a:ext cx="35040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Conduite du changement</a:t>
            </a:r>
            <a:endParaRPr lang="en-US" sz="732" dirty="0"/>
          </a:p>
        </p:txBody>
      </p:sp>
      <p:sp>
        <p:nvSpPr>
          <p:cNvPr id="60" name="Text 45"/>
          <p:cNvSpPr/>
          <p:nvPr/>
        </p:nvSpPr>
        <p:spPr>
          <a:xfrm>
            <a:off x="5161359" y="4226198"/>
            <a:ext cx="350400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Communication et implication des équipes</a:t>
            </a:r>
            <a:endParaRPr lang="en-US" sz="680" dirty="0"/>
          </a:p>
        </p:txBody>
      </p:sp>
      <p:sp>
        <p:nvSpPr>
          <p:cNvPr id="61" name="Shape 46"/>
          <p:cNvSpPr/>
          <p:nvPr/>
        </p:nvSpPr>
        <p:spPr>
          <a:xfrm>
            <a:off x="214313" y="4825547"/>
            <a:ext cx="8715375" cy="12287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2" name="Text 47"/>
          <p:cNvSpPr/>
          <p:nvPr/>
        </p:nvSpPr>
        <p:spPr>
          <a:xfrm>
            <a:off x="321469" y="4932704"/>
            <a:ext cx="85010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Recommandations Clés</a:t>
            </a:r>
            <a:endParaRPr lang="en-US" sz="942" dirty="0"/>
          </a:p>
        </p:txBody>
      </p:sp>
      <p:sp>
        <p:nvSpPr>
          <p:cNvPr id="63" name="Shape 48"/>
          <p:cNvSpPr/>
          <p:nvPr/>
        </p:nvSpPr>
        <p:spPr>
          <a:xfrm>
            <a:off x="321469" y="5232741"/>
            <a:ext cx="2044898" cy="714375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pic>
        <p:nvPicPr>
          <p:cNvPr id="64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58193" y="5347041"/>
            <a:ext cx="171450" cy="171450"/>
          </a:xfrm>
          <a:prstGeom prst="rect">
            <a:avLst/>
          </a:prstGeom>
        </p:spPr>
      </p:pic>
      <p:sp>
        <p:nvSpPr>
          <p:cNvPr id="65" name="Text 49"/>
          <p:cNvSpPr/>
          <p:nvPr/>
        </p:nvSpPr>
        <p:spPr>
          <a:xfrm>
            <a:off x="392906" y="5618504"/>
            <a:ext cx="190202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Commencer petit et évoluer progressivement</a:t>
            </a:r>
            <a:endParaRPr lang="en-US" sz="628" dirty="0"/>
          </a:p>
        </p:txBody>
      </p:sp>
      <p:sp>
        <p:nvSpPr>
          <p:cNvPr id="66" name="Shape 50"/>
          <p:cNvSpPr/>
          <p:nvPr/>
        </p:nvSpPr>
        <p:spPr>
          <a:xfrm>
            <a:off x="2473523" y="5232741"/>
            <a:ext cx="2044898" cy="714375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pic>
        <p:nvPicPr>
          <p:cNvPr id="67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388816" y="5347041"/>
            <a:ext cx="214313" cy="171450"/>
          </a:xfrm>
          <a:prstGeom prst="rect">
            <a:avLst/>
          </a:prstGeom>
        </p:spPr>
      </p:pic>
      <p:sp>
        <p:nvSpPr>
          <p:cNvPr id="68" name="Text 51"/>
          <p:cNvSpPr/>
          <p:nvPr/>
        </p:nvSpPr>
        <p:spPr>
          <a:xfrm>
            <a:off x="2544961" y="5618504"/>
            <a:ext cx="19020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Impliquer toute l'équipe dès le début</a:t>
            </a:r>
            <a:endParaRPr lang="en-US" sz="628" dirty="0"/>
          </a:p>
        </p:txBody>
      </p:sp>
      <p:sp>
        <p:nvSpPr>
          <p:cNvPr id="69" name="Shape 52"/>
          <p:cNvSpPr/>
          <p:nvPr/>
        </p:nvSpPr>
        <p:spPr>
          <a:xfrm>
            <a:off x="4625578" y="5232741"/>
            <a:ext cx="2044898" cy="714375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pic>
        <p:nvPicPr>
          <p:cNvPr id="70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562302" y="5347041"/>
            <a:ext cx="171450" cy="171450"/>
          </a:xfrm>
          <a:prstGeom prst="rect">
            <a:avLst/>
          </a:prstGeom>
        </p:spPr>
      </p:pic>
      <p:sp>
        <p:nvSpPr>
          <p:cNvPr id="71" name="Text 53"/>
          <p:cNvSpPr/>
          <p:nvPr/>
        </p:nvSpPr>
        <p:spPr>
          <a:xfrm>
            <a:off x="4697016" y="5618504"/>
            <a:ext cx="19020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Mesurer l'impact régulièrement</a:t>
            </a:r>
            <a:endParaRPr lang="en-US" sz="628" dirty="0"/>
          </a:p>
        </p:txBody>
      </p:sp>
      <p:sp>
        <p:nvSpPr>
          <p:cNvPr id="72" name="Shape 54"/>
          <p:cNvSpPr/>
          <p:nvPr/>
        </p:nvSpPr>
        <p:spPr>
          <a:xfrm>
            <a:off x="6777633" y="5232741"/>
            <a:ext cx="2044898" cy="714375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pic>
        <p:nvPicPr>
          <p:cNvPr id="73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714357" y="5347041"/>
            <a:ext cx="171450" cy="171450"/>
          </a:xfrm>
          <a:prstGeom prst="rect">
            <a:avLst/>
          </a:prstGeom>
        </p:spPr>
      </p:pic>
      <p:sp>
        <p:nvSpPr>
          <p:cNvPr id="74" name="Text 55"/>
          <p:cNvSpPr/>
          <p:nvPr/>
        </p:nvSpPr>
        <p:spPr>
          <a:xfrm>
            <a:off x="6849070" y="5618504"/>
            <a:ext cx="190202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Adapter selon les retours terrain</a:t>
            </a:r>
            <a:endParaRPr lang="en-US" sz="62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9216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4313" y="214313"/>
            <a:ext cx="8715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Démonstration Pratique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3" y="671513"/>
            <a:ext cx="8715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Création d'une Proposition de Projet avec l'IA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14313" y="1143000"/>
            <a:ext cx="8715375" cy="4934852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595" y="1400175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883201" y="1357313"/>
            <a:ext cx="365617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Cas Pratique: Projet d'Accès à l'Eau Potable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428625" y="1757363"/>
            <a:ext cx="4036219" cy="3213209"/>
          </a:xfrm>
          <a:prstGeom prst="rect">
            <a:avLst/>
          </a:prstGeom>
          <a:solidFill>
            <a:srgbClr val="2E86AB">
              <a:alpha val="5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571500" y="1900238"/>
            <a:ext cx="37504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Étapes de la Démonstration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571500" y="2200275"/>
            <a:ext cx="3750469" cy="3214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7"/>
          <p:cNvSpPr/>
          <p:nvPr/>
        </p:nvSpPr>
        <p:spPr>
          <a:xfrm>
            <a:off x="571500" y="2200275"/>
            <a:ext cx="28575" cy="321469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12" name="Shape 8"/>
          <p:cNvSpPr/>
          <p:nvPr/>
        </p:nvSpPr>
        <p:spPr>
          <a:xfrm>
            <a:off x="642938" y="2271713"/>
            <a:ext cx="178594" cy="178594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13" name="Text 9"/>
          <p:cNvSpPr/>
          <p:nvPr/>
        </p:nvSpPr>
        <p:spPr>
          <a:xfrm>
            <a:off x="642938" y="2271713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628" dirty="0"/>
          </a:p>
        </p:txBody>
      </p:sp>
      <p:sp>
        <p:nvSpPr>
          <p:cNvPr id="14" name="Text 10"/>
          <p:cNvSpPr/>
          <p:nvPr/>
        </p:nvSpPr>
        <p:spPr>
          <a:xfrm>
            <a:off x="928688" y="2286000"/>
            <a:ext cx="177583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Définition du contexte et des objectifs</a:t>
            </a:r>
            <a:endParaRPr lang="en-US" sz="732" dirty="0"/>
          </a:p>
        </p:txBody>
      </p:sp>
      <p:sp>
        <p:nvSpPr>
          <p:cNvPr id="15" name="Shape 11"/>
          <p:cNvSpPr/>
          <p:nvPr/>
        </p:nvSpPr>
        <p:spPr>
          <a:xfrm>
            <a:off x="571500" y="2607469"/>
            <a:ext cx="3750469" cy="3214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2"/>
          <p:cNvSpPr/>
          <p:nvPr/>
        </p:nvSpPr>
        <p:spPr>
          <a:xfrm>
            <a:off x="571500" y="2607469"/>
            <a:ext cx="28575" cy="321469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17" name="Shape 13"/>
          <p:cNvSpPr/>
          <p:nvPr/>
        </p:nvSpPr>
        <p:spPr>
          <a:xfrm>
            <a:off x="642938" y="2678906"/>
            <a:ext cx="178594" cy="178594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18" name="Text 14"/>
          <p:cNvSpPr/>
          <p:nvPr/>
        </p:nvSpPr>
        <p:spPr>
          <a:xfrm>
            <a:off x="642938" y="2678906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628" dirty="0"/>
          </a:p>
        </p:txBody>
      </p:sp>
      <p:sp>
        <p:nvSpPr>
          <p:cNvPr id="19" name="Text 15"/>
          <p:cNvSpPr/>
          <p:nvPr/>
        </p:nvSpPr>
        <p:spPr>
          <a:xfrm>
            <a:off x="928688" y="2693194"/>
            <a:ext cx="221969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Utilisation de l'IA pour la recherche de données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571500" y="3014663"/>
            <a:ext cx="3750469" cy="3214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7"/>
          <p:cNvSpPr/>
          <p:nvPr/>
        </p:nvSpPr>
        <p:spPr>
          <a:xfrm>
            <a:off x="571500" y="3014663"/>
            <a:ext cx="28575" cy="321469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22" name="Shape 18"/>
          <p:cNvSpPr/>
          <p:nvPr/>
        </p:nvSpPr>
        <p:spPr>
          <a:xfrm>
            <a:off x="642938" y="3086100"/>
            <a:ext cx="178594" cy="178594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23" name="Text 19"/>
          <p:cNvSpPr/>
          <p:nvPr/>
        </p:nvSpPr>
        <p:spPr>
          <a:xfrm>
            <a:off x="642938" y="3086100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628" dirty="0"/>
          </a:p>
        </p:txBody>
      </p:sp>
      <p:sp>
        <p:nvSpPr>
          <p:cNvPr id="24" name="Text 20"/>
          <p:cNvSpPr/>
          <p:nvPr/>
        </p:nvSpPr>
        <p:spPr>
          <a:xfrm>
            <a:off x="928688" y="3100388"/>
            <a:ext cx="18654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Génération automatique de la structure</a:t>
            </a:r>
            <a:endParaRPr lang="en-US" sz="732" dirty="0"/>
          </a:p>
        </p:txBody>
      </p:sp>
      <p:sp>
        <p:nvSpPr>
          <p:cNvPr id="25" name="Shape 21"/>
          <p:cNvSpPr/>
          <p:nvPr/>
        </p:nvSpPr>
        <p:spPr>
          <a:xfrm>
            <a:off x="571500" y="3421856"/>
            <a:ext cx="3750469" cy="3214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2"/>
          <p:cNvSpPr/>
          <p:nvPr/>
        </p:nvSpPr>
        <p:spPr>
          <a:xfrm>
            <a:off x="571500" y="3421856"/>
            <a:ext cx="28575" cy="321469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27" name="Shape 23"/>
          <p:cNvSpPr/>
          <p:nvPr/>
        </p:nvSpPr>
        <p:spPr>
          <a:xfrm>
            <a:off x="642938" y="3493294"/>
            <a:ext cx="178594" cy="178594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28" name="Text 24"/>
          <p:cNvSpPr/>
          <p:nvPr/>
        </p:nvSpPr>
        <p:spPr>
          <a:xfrm>
            <a:off x="642938" y="3493294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628" dirty="0"/>
          </a:p>
        </p:txBody>
      </p:sp>
      <p:sp>
        <p:nvSpPr>
          <p:cNvPr id="29" name="Text 25"/>
          <p:cNvSpPr/>
          <p:nvPr/>
        </p:nvSpPr>
        <p:spPr>
          <a:xfrm>
            <a:off x="928688" y="3507581"/>
            <a:ext cx="143078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Rédaction assistée du contenu</a:t>
            </a:r>
            <a:endParaRPr lang="en-US" sz="732" dirty="0"/>
          </a:p>
        </p:txBody>
      </p:sp>
      <p:sp>
        <p:nvSpPr>
          <p:cNvPr id="30" name="Shape 26"/>
          <p:cNvSpPr/>
          <p:nvPr/>
        </p:nvSpPr>
        <p:spPr>
          <a:xfrm>
            <a:off x="571500" y="3829050"/>
            <a:ext cx="3750469" cy="3214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Shape 27"/>
          <p:cNvSpPr/>
          <p:nvPr/>
        </p:nvSpPr>
        <p:spPr>
          <a:xfrm>
            <a:off x="571500" y="3829050"/>
            <a:ext cx="28575" cy="321469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32" name="Shape 28"/>
          <p:cNvSpPr/>
          <p:nvPr/>
        </p:nvSpPr>
        <p:spPr>
          <a:xfrm>
            <a:off x="642938" y="3900488"/>
            <a:ext cx="178594" cy="178594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33" name="Text 29"/>
          <p:cNvSpPr/>
          <p:nvPr/>
        </p:nvSpPr>
        <p:spPr>
          <a:xfrm>
            <a:off x="642938" y="3900488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628" dirty="0"/>
          </a:p>
        </p:txBody>
      </p:sp>
      <p:sp>
        <p:nvSpPr>
          <p:cNvPr id="34" name="Text 30"/>
          <p:cNvSpPr/>
          <p:nvPr/>
        </p:nvSpPr>
        <p:spPr>
          <a:xfrm>
            <a:off x="928688" y="3914775"/>
            <a:ext cx="15451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Création automatique du budget</a:t>
            </a:r>
            <a:endParaRPr lang="en-US" sz="732" dirty="0"/>
          </a:p>
        </p:txBody>
      </p:sp>
      <p:sp>
        <p:nvSpPr>
          <p:cNvPr id="35" name="Shape 31"/>
          <p:cNvSpPr/>
          <p:nvPr/>
        </p:nvSpPr>
        <p:spPr>
          <a:xfrm>
            <a:off x="571500" y="4236244"/>
            <a:ext cx="3750469" cy="3214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Shape 32"/>
          <p:cNvSpPr/>
          <p:nvPr/>
        </p:nvSpPr>
        <p:spPr>
          <a:xfrm>
            <a:off x="571500" y="4236244"/>
            <a:ext cx="28575" cy="321469"/>
          </a:xfrm>
          <a:prstGeom prst="rect">
            <a:avLst/>
          </a:prstGeom>
          <a:solidFill>
            <a:srgbClr val="F18F01"/>
          </a:solidFill>
          <a:ln/>
        </p:spPr>
      </p:sp>
      <p:sp>
        <p:nvSpPr>
          <p:cNvPr id="37" name="Shape 33"/>
          <p:cNvSpPr/>
          <p:nvPr/>
        </p:nvSpPr>
        <p:spPr>
          <a:xfrm>
            <a:off x="642938" y="4307681"/>
            <a:ext cx="178594" cy="178594"/>
          </a:xfrm>
          <a:prstGeom prst="ellipse">
            <a:avLst/>
          </a:prstGeom>
          <a:solidFill>
            <a:srgbClr val="F18F01"/>
          </a:solidFill>
          <a:ln/>
        </p:spPr>
      </p:sp>
      <p:sp>
        <p:nvSpPr>
          <p:cNvPr id="38" name="Text 34"/>
          <p:cNvSpPr/>
          <p:nvPr/>
        </p:nvSpPr>
        <p:spPr>
          <a:xfrm>
            <a:off x="642938" y="4307681"/>
            <a:ext cx="178594" cy="17859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628" dirty="0"/>
          </a:p>
        </p:txBody>
      </p:sp>
      <p:sp>
        <p:nvSpPr>
          <p:cNvPr id="39" name="Text 35"/>
          <p:cNvSpPr/>
          <p:nvPr/>
        </p:nvSpPr>
        <p:spPr>
          <a:xfrm>
            <a:off x="928688" y="4321969"/>
            <a:ext cx="16073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Révision et personnalisation finale</a:t>
            </a:r>
            <a:endParaRPr lang="en-US" sz="732" dirty="0"/>
          </a:p>
        </p:txBody>
      </p:sp>
      <p:sp>
        <p:nvSpPr>
          <p:cNvPr id="40" name="Shape 36"/>
          <p:cNvSpPr/>
          <p:nvPr/>
        </p:nvSpPr>
        <p:spPr>
          <a:xfrm>
            <a:off x="4679156" y="1757363"/>
            <a:ext cx="4036219" cy="3213209"/>
          </a:xfrm>
          <a:prstGeom prst="rect">
            <a:avLst/>
          </a:prstGeom>
          <a:solidFill>
            <a:srgbClr val="F18F01">
              <a:alpha val="5000"/>
            </a:srgbClr>
          </a:solidFill>
          <a:ln/>
        </p:spPr>
      </p:sp>
      <p:sp>
        <p:nvSpPr>
          <p:cNvPr id="41" name="Text 37"/>
          <p:cNvSpPr/>
          <p:nvPr/>
        </p:nvSpPr>
        <p:spPr>
          <a:xfrm>
            <a:off x="4822031" y="1900238"/>
            <a:ext cx="375046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Exemple de Résultat IA</a:t>
            </a:r>
            <a:endParaRPr lang="en-US" sz="942" dirty="0"/>
          </a:p>
        </p:txBody>
      </p:sp>
      <p:sp>
        <p:nvSpPr>
          <p:cNvPr id="42" name="Shape 38"/>
          <p:cNvSpPr/>
          <p:nvPr/>
        </p:nvSpPr>
        <p:spPr>
          <a:xfrm>
            <a:off x="4822031" y="2200275"/>
            <a:ext cx="3750469" cy="63864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Shape 39"/>
          <p:cNvSpPr/>
          <p:nvPr/>
        </p:nvSpPr>
        <p:spPr>
          <a:xfrm>
            <a:off x="4822031" y="2200275"/>
            <a:ext cx="28575" cy="638640"/>
          </a:xfrm>
          <a:prstGeom prst="rect">
            <a:avLst/>
          </a:prstGeom>
          <a:solidFill>
            <a:srgbClr val="A23B72"/>
          </a:solidFill>
          <a:ln/>
        </p:spPr>
      </p:sp>
      <p:sp>
        <p:nvSpPr>
          <p:cNvPr id="44" name="Text 40"/>
          <p:cNvSpPr/>
          <p:nvPr/>
        </p:nvSpPr>
        <p:spPr>
          <a:xfrm>
            <a:off x="4929188" y="2307431"/>
            <a:ext cx="35361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A23B7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TITRE GÉNÉRÉ:</a:t>
            </a:r>
            <a:endParaRPr lang="en-US" sz="628" dirty="0"/>
          </a:p>
        </p:txBody>
      </p:sp>
      <p:sp>
        <p:nvSpPr>
          <p:cNvPr id="45" name="Text 41"/>
          <p:cNvSpPr/>
          <p:nvPr/>
        </p:nvSpPr>
        <p:spPr>
          <a:xfrm>
            <a:off x="4929188" y="2471738"/>
            <a:ext cx="3536156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"Amélioration de l'Accès à l'Eau Potable dans les Villages Ruraux de la Région de Kara - Phase II"</a:t>
            </a:r>
            <a:endParaRPr lang="en-US" sz="680" dirty="0"/>
          </a:p>
        </p:txBody>
      </p:sp>
      <p:sp>
        <p:nvSpPr>
          <p:cNvPr id="46" name="Shape 42"/>
          <p:cNvSpPr/>
          <p:nvPr/>
        </p:nvSpPr>
        <p:spPr>
          <a:xfrm>
            <a:off x="4822031" y="2946071"/>
            <a:ext cx="3750469" cy="76865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43"/>
          <p:cNvSpPr/>
          <p:nvPr/>
        </p:nvSpPr>
        <p:spPr>
          <a:xfrm>
            <a:off x="4822031" y="2946071"/>
            <a:ext cx="28575" cy="768651"/>
          </a:xfrm>
          <a:prstGeom prst="rect">
            <a:avLst/>
          </a:prstGeom>
          <a:solidFill>
            <a:srgbClr val="A23B72"/>
          </a:solidFill>
          <a:ln/>
        </p:spPr>
      </p:sp>
      <p:sp>
        <p:nvSpPr>
          <p:cNvPr id="48" name="Text 44"/>
          <p:cNvSpPr/>
          <p:nvPr/>
        </p:nvSpPr>
        <p:spPr>
          <a:xfrm>
            <a:off x="4929188" y="3053228"/>
            <a:ext cx="35361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A23B7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OBJECTIF PRINCIPAL:</a:t>
            </a:r>
            <a:endParaRPr lang="en-US" sz="628" dirty="0"/>
          </a:p>
        </p:txBody>
      </p:sp>
      <p:sp>
        <p:nvSpPr>
          <p:cNvPr id="49" name="Text 45"/>
          <p:cNvSpPr/>
          <p:nvPr/>
        </p:nvSpPr>
        <p:spPr>
          <a:xfrm>
            <a:off x="4929188" y="3217534"/>
            <a:ext cx="3536156" cy="3900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Fournir un accès durable à l'eau potable à 5,000 habitants de 8 villages ruraux de la région de Kara, en construisant 4 forages équipés de pompes solaires et en formant 24 comités de gestion communautaire.</a:t>
            </a:r>
            <a:endParaRPr lang="en-US" sz="680" dirty="0"/>
          </a:p>
        </p:txBody>
      </p:sp>
      <p:sp>
        <p:nvSpPr>
          <p:cNvPr id="50" name="Shape 46"/>
          <p:cNvSpPr/>
          <p:nvPr/>
        </p:nvSpPr>
        <p:spPr>
          <a:xfrm>
            <a:off x="4822031" y="3821878"/>
            <a:ext cx="3750469" cy="89866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7"/>
          <p:cNvSpPr/>
          <p:nvPr/>
        </p:nvSpPr>
        <p:spPr>
          <a:xfrm>
            <a:off x="4822031" y="3821878"/>
            <a:ext cx="28575" cy="898661"/>
          </a:xfrm>
          <a:prstGeom prst="rect">
            <a:avLst/>
          </a:prstGeom>
          <a:solidFill>
            <a:srgbClr val="A23B72"/>
          </a:solidFill>
          <a:ln/>
        </p:spPr>
      </p:sp>
      <p:sp>
        <p:nvSpPr>
          <p:cNvPr id="52" name="Text 48"/>
          <p:cNvSpPr/>
          <p:nvPr/>
        </p:nvSpPr>
        <p:spPr>
          <a:xfrm>
            <a:off x="4929188" y="3929035"/>
            <a:ext cx="35361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A23B7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BUDGET ESTIMÉ:</a:t>
            </a:r>
            <a:endParaRPr lang="en-US" sz="628" dirty="0"/>
          </a:p>
        </p:txBody>
      </p:sp>
      <p:sp>
        <p:nvSpPr>
          <p:cNvPr id="53" name="Text 49"/>
          <p:cNvSpPr/>
          <p:nvPr/>
        </p:nvSpPr>
        <p:spPr>
          <a:xfrm>
            <a:off x="4929188" y="4093341"/>
            <a:ext cx="139981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Infrastructure: 180,000 € (60%)</a:t>
            </a:r>
            <a:endParaRPr lang="en-US" sz="680" dirty="0"/>
          </a:p>
        </p:txBody>
      </p:sp>
      <p:sp>
        <p:nvSpPr>
          <p:cNvPr id="54" name="Text 50"/>
          <p:cNvSpPr/>
          <p:nvPr/>
        </p:nvSpPr>
        <p:spPr>
          <a:xfrm>
            <a:off x="4929188" y="4223352"/>
            <a:ext cx="119189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Formation: 45,000 € (15%)</a:t>
            </a:r>
            <a:endParaRPr lang="en-US" sz="680" dirty="0"/>
          </a:p>
        </p:txBody>
      </p:sp>
      <p:sp>
        <p:nvSpPr>
          <p:cNvPr id="55" name="Text 51"/>
          <p:cNvSpPr/>
          <p:nvPr/>
        </p:nvSpPr>
        <p:spPr>
          <a:xfrm>
            <a:off x="4929188" y="4353362"/>
            <a:ext cx="1177882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Personnel: 60,000 € (20%)</a:t>
            </a:r>
            <a:endParaRPr lang="en-US" sz="680" dirty="0"/>
          </a:p>
        </p:txBody>
      </p:sp>
      <p:sp>
        <p:nvSpPr>
          <p:cNvPr id="56" name="Text 52"/>
          <p:cNvSpPr/>
          <p:nvPr/>
        </p:nvSpPr>
        <p:spPr>
          <a:xfrm>
            <a:off x="4929188" y="4483373"/>
            <a:ext cx="137372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• Suivi-évaluation: 15,000 € (5%) </a:t>
            </a:r>
            <a:endParaRPr lang="en-US" sz="680" dirty="0"/>
          </a:p>
        </p:txBody>
      </p:sp>
      <p:sp>
        <p:nvSpPr>
          <p:cNvPr id="57" name="Shape 53"/>
          <p:cNvSpPr/>
          <p:nvPr/>
        </p:nvSpPr>
        <p:spPr>
          <a:xfrm>
            <a:off x="428625" y="5077727"/>
            <a:ext cx="8286750" cy="785813"/>
          </a:xfrm>
          <a:prstGeom prst="rect">
            <a:avLst/>
          </a:prstGeom>
          <a:solidFill>
            <a:srgbClr val="2E86AB">
              <a:alpha val="10000"/>
            </a:srgbClr>
          </a:solidFill>
          <a:ln/>
        </p:spPr>
      </p:sp>
      <p:sp>
        <p:nvSpPr>
          <p:cNvPr id="58" name="Text 54"/>
          <p:cNvSpPr/>
          <p:nvPr/>
        </p:nvSpPr>
        <p:spPr>
          <a:xfrm>
            <a:off x="535781" y="5184884"/>
            <a:ext cx="80724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2E86A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Résultats de la Démonstration</a:t>
            </a:r>
            <a:endParaRPr lang="en-US" sz="837" dirty="0"/>
          </a:p>
        </p:txBody>
      </p:sp>
      <p:sp>
        <p:nvSpPr>
          <p:cNvPr id="59" name="Text 55"/>
          <p:cNvSpPr/>
          <p:nvPr/>
        </p:nvSpPr>
        <p:spPr>
          <a:xfrm>
            <a:off x="535781" y="5427771"/>
            <a:ext cx="8144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Temps de rédaction:</a:t>
            </a:r>
            <a:endParaRPr lang="en-US" sz="628" dirty="0"/>
          </a:p>
        </p:txBody>
      </p:sp>
      <p:sp>
        <p:nvSpPr>
          <p:cNvPr id="60" name="Text 56"/>
          <p:cNvSpPr/>
          <p:nvPr/>
        </p:nvSpPr>
        <p:spPr>
          <a:xfrm>
            <a:off x="3681068" y="5427771"/>
            <a:ext cx="8552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2h au lieu de 2 jours</a:t>
            </a:r>
            <a:endParaRPr lang="en-US" sz="628" dirty="0"/>
          </a:p>
        </p:txBody>
      </p:sp>
      <p:sp>
        <p:nvSpPr>
          <p:cNvPr id="61" name="Text 57"/>
          <p:cNvSpPr/>
          <p:nvPr/>
        </p:nvSpPr>
        <p:spPr>
          <a:xfrm>
            <a:off x="4607719" y="5427771"/>
            <a:ext cx="79605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Qualité du contenu:</a:t>
            </a:r>
            <a:endParaRPr lang="en-US" sz="628" dirty="0"/>
          </a:p>
        </p:txBody>
      </p:sp>
      <p:sp>
        <p:nvSpPr>
          <p:cNvPr id="62" name="Text 58"/>
          <p:cNvSpPr/>
          <p:nvPr/>
        </p:nvSpPr>
        <p:spPr>
          <a:xfrm>
            <a:off x="8146749" y="5427771"/>
            <a:ext cx="46147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Score: 9/10</a:t>
            </a:r>
            <a:endParaRPr lang="en-US" sz="628" dirty="0"/>
          </a:p>
        </p:txBody>
      </p:sp>
      <p:sp>
        <p:nvSpPr>
          <p:cNvPr id="63" name="Text 59"/>
          <p:cNvSpPr/>
          <p:nvPr/>
        </p:nvSpPr>
        <p:spPr>
          <a:xfrm>
            <a:off x="535781" y="5627796"/>
            <a:ext cx="91984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Cohérence budgétaire:</a:t>
            </a:r>
            <a:endParaRPr lang="en-US" sz="628" dirty="0"/>
          </a:p>
        </p:txBody>
      </p:sp>
      <p:sp>
        <p:nvSpPr>
          <p:cNvPr id="64" name="Text 60"/>
          <p:cNvSpPr/>
          <p:nvPr/>
        </p:nvSpPr>
        <p:spPr>
          <a:xfrm>
            <a:off x="3981190" y="5627796"/>
            <a:ext cx="55509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validée</a:t>
            </a:r>
            <a:endParaRPr lang="en-US" sz="628" dirty="0"/>
          </a:p>
        </p:txBody>
      </p:sp>
      <p:sp>
        <p:nvSpPr>
          <p:cNvPr id="65" name="Text 61"/>
          <p:cNvSpPr/>
          <p:nvPr/>
        </p:nvSpPr>
        <p:spPr>
          <a:xfrm>
            <a:off x="4607719" y="5627796"/>
            <a:ext cx="72422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Adaptation locale:</a:t>
            </a:r>
            <a:endParaRPr lang="en-US" sz="628" dirty="0"/>
          </a:p>
        </p:txBody>
      </p:sp>
      <p:sp>
        <p:nvSpPr>
          <p:cNvPr id="66" name="Text 62"/>
          <p:cNvSpPr/>
          <p:nvPr/>
        </p:nvSpPr>
        <p:spPr>
          <a:xfrm>
            <a:off x="8170497" y="5627796"/>
            <a:ext cx="43772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F18F0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Excellente</a:t>
            </a:r>
            <a:endParaRPr lang="en-US" sz="6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2025-07-17T16:57:59Z</dcterms:created>
  <dcterms:modified xsi:type="dcterms:W3CDTF">2025-07-17T16:57:59Z</dcterms:modified>
</cp:coreProperties>
</file>